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61" r:id="rId1"/>
  </p:sldMasterIdLst>
  <p:notesMasterIdLst>
    <p:notesMasterId r:id="rId20"/>
  </p:notesMasterIdLst>
  <p:handoutMasterIdLst>
    <p:handoutMasterId r:id="rId21"/>
  </p:handoutMasterIdLst>
  <p:sldIdLst>
    <p:sldId id="268" r:id="rId2"/>
    <p:sldId id="620" r:id="rId3"/>
    <p:sldId id="474" r:id="rId4"/>
    <p:sldId id="718" r:id="rId5"/>
    <p:sldId id="688" r:id="rId6"/>
    <p:sldId id="759" r:id="rId7"/>
    <p:sldId id="685" r:id="rId8"/>
    <p:sldId id="695" r:id="rId9"/>
    <p:sldId id="762" r:id="rId10"/>
    <p:sldId id="758" r:id="rId11"/>
    <p:sldId id="683" r:id="rId12"/>
    <p:sldId id="666" r:id="rId13"/>
    <p:sldId id="763" r:id="rId14"/>
    <p:sldId id="764" r:id="rId15"/>
    <p:sldId id="754" r:id="rId16"/>
    <p:sldId id="765" r:id="rId17"/>
    <p:sldId id="766" r:id="rId18"/>
    <p:sldId id="691" r:id="rId19"/>
  </p:sldIdLst>
  <p:sldSz cx="9144000" cy="6858000" type="screen4x3"/>
  <p:notesSz cx="7010400" cy="9296400"/>
  <p:embeddedFontLst>
    <p:embeddedFont>
      <p:font typeface="Calibri" panose="020F0502020204030204" pitchFamily="34" charset="0"/>
      <p:regular r:id="rId22"/>
      <p:bold r:id="rId23"/>
      <p:italic r:id="rId24"/>
      <p:boldItalic r:id="rId25"/>
    </p:embeddedFont>
    <p:embeddedFont>
      <p:font typeface="Epilogue" panose="020B0604020202020204" charset="0"/>
      <p:regular r:id="rId26"/>
      <p:bold r:id="rId27"/>
      <p:italic r:id="rId28"/>
      <p:boldItalic r:id="rId29"/>
    </p:embeddedFont>
    <p:embeddedFont>
      <p:font typeface="Epilogue ExtraBold" panose="020B0604020202020204" charset="0"/>
      <p:bold r:id="rId30"/>
      <p:boldItalic r:id="rId31"/>
    </p:embeddedFont>
    <p:embeddedFont>
      <p:font typeface="Epilogue Light" panose="020B0604020202020204" charset="0"/>
      <p:regular r:id="rId32"/>
      <p:italic r:id="rId33"/>
    </p:embeddedFont>
    <p:embeddedFont>
      <p:font typeface="Epilogue Medium" panose="020B0604020202020204" charset="0"/>
      <p:regular r:id="rId34"/>
      <p:italic r:id="rId35"/>
    </p:embeddedFont>
    <p:embeddedFont>
      <p:font typeface="Nunito Sans" panose="020B0604020202020204" charset="0"/>
      <p:regular r:id="rId36"/>
      <p:bold r:id="rId37"/>
      <p:italic r:id="rId38"/>
      <p:boldItalic r:id="rId39"/>
    </p:embeddedFont>
    <p:embeddedFont>
      <p:font typeface="Nunito Sans ExtraBold" panose="020B0604020202020204" charset="0"/>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a7" initials="l" lastIdx="2" clrIdx="0">
    <p:extLst>
      <p:ext uri="{19B8F6BF-5375-455C-9EA6-DF929625EA0E}">
        <p15:presenceInfo xmlns:p15="http://schemas.microsoft.com/office/powerpoint/2012/main" userId="liza7" providerId="None"/>
      </p:ext>
    </p:extLst>
  </p:cmAuthor>
  <p:cmAuthor id="2" name="Misyak, Sarah" initials="MS" lastIdx="21" clrIdx="1">
    <p:extLst>
      <p:ext uri="{19B8F6BF-5375-455C-9EA6-DF929625EA0E}">
        <p15:presenceInfo xmlns:p15="http://schemas.microsoft.com/office/powerpoint/2012/main" userId="S-1-5-21-1824200278-923733676-1501187911-281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938"/>
    <a:srgbClr val="4C748B"/>
    <a:srgbClr val="8B1843"/>
    <a:srgbClr val="E8772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94" autoAdjust="0"/>
  </p:normalViewPr>
  <p:slideViewPr>
    <p:cSldViewPr snapToGrid="0">
      <p:cViewPr varScale="1">
        <p:scale>
          <a:sx n="103" d="100"/>
          <a:sy n="103" d="100"/>
        </p:scale>
        <p:origin x="1278" y="11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3" d="100"/>
          <a:sy n="83" d="100"/>
        </p:scale>
        <p:origin x="381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heme" Target="theme/theme1.xml"/><Relationship Id="rId20" Type="http://schemas.openxmlformats.org/officeDocument/2006/relationships/notesMaster" Target="notesMasters/notesMaster1.xml"/><Relationship Id="rId41" Type="http://schemas.openxmlformats.org/officeDocument/2006/relationships/font" Target="fonts/font2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26" tIns="45712" rIns="91426" bIns="45712"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6725"/>
          </a:xfrm>
          <a:prstGeom prst="rect">
            <a:avLst/>
          </a:prstGeom>
        </p:spPr>
        <p:txBody>
          <a:bodyPr vert="horz" lIns="91426" tIns="45712" rIns="91426" bIns="45712" rtlCol="0"/>
          <a:lstStyle>
            <a:lvl1pPr algn="r">
              <a:defRPr sz="1200"/>
            </a:lvl1pPr>
          </a:lstStyle>
          <a:p>
            <a:fld id="{6E0E8D7D-6DD0-486C-BE38-4C18A0EB6AFA}" type="datetimeFigureOut">
              <a:rPr lang="en-US" smtClean="0"/>
              <a:t>2/12/2024</a:t>
            </a:fld>
            <a:endParaRPr lang="en-US"/>
          </a:p>
        </p:txBody>
      </p:sp>
      <p:sp>
        <p:nvSpPr>
          <p:cNvPr id="4" name="Footer Placeholder 3"/>
          <p:cNvSpPr>
            <a:spLocks noGrp="1"/>
          </p:cNvSpPr>
          <p:nvPr>
            <p:ph type="ftr" sz="quarter" idx="2"/>
          </p:nvPr>
        </p:nvSpPr>
        <p:spPr>
          <a:xfrm>
            <a:off x="2" y="8829677"/>
            <a:ext cx="3038475" cy="466725"/>
          </a:xfrm>
          <a:prstGeom prst="rect">
            <a:avLst/>
          </a:prstGeom>
        </p:spPr>
        <p:txBody>
          <a:bodyPr vert="horz" lIns="91426" tIns="45712" rIns="91426"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7"/>
            <a:ext cx="3038475" cy="466725"/>
          </a:xfrm>
          <a:prstGeom prst="rect">
            <a:avLst/>
          </a:prstGeom>
        </p:spPr>
        <p:txBody>
          <a:bodyPr vert="horz" lIns="91426" tIns="45712" rIns="91426" bIns="45712" rtlCol="0" anchor="b"/>
          <a:lstStyle>
            <a:lvl1pPr algn="r">
              <a:defRPr sz="1200"/>
            </a:lvl1pPr>
          </a:lstStyle>
          <a:p>
            <a:fld id="{916C2244-FEF9-4EA5-B893-14314F9B2B2F}" type="slidenum">
              <a:rPr lang="en-US" smtClean="0"/>
              <a:t>‹#›</a:t>
            </a:fld>
            <a:endParaRPr lang="en-US"/>
          </a:p>
        </p:txBody>
      </p:sp>
    </p:spTree>
    <p:extLst>
      <p:ext uri="{BB962C8B-B14F-4D97-AF65-F5344CB8AC3E}">
        <p14:creationId xmlns:p14="http://schemas.microsoft.com/office/powerpoint/2010/main" val="321759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3" y="4415791"/>
            <a:ext cx="5608319" cy="4183380"/>
          </a:xfrm>
          <a:prstGeom prst="rect">
            <a:avLst/>
          </a:prstGeom>
          <a:noFill/>
          <a:ln>
            <a:noFill/>
          </a:ln>
        </p:spPr>
        <p:txBody>
          <a:bodyPr lIns="93147" tIns="93147" rIns="93147" bIns="93147"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6846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9972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Programming presence across the state</a:t>
            </a:r>
          </a:p>
        </p:txBody>
      </p:sp>
    </p:spTree>
    <p:extLst>
      <p:ext uri="{BB962C8B-B14F-4D97-AF65-F5344CB8AC3E}">
        <p14:creationId xmlns:p14="http://schemas.microsoft.com/office/powerpoint/2010/main" val="899568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959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947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1D814-90B6-F87B-A686-431F74691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E55F9-7EC9-F121-9FF1-8AA2FC80BB8B}"/>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40AC5DF3-915A-F330-C26D-B423820AF9E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381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504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390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9560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979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568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4360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1D4971"/>
              </a:buClr>
              <a:buFont typeface="Nunito Sans ExtraBold"/>
              <a:buNone/>
              <a:defRPr sz="3600" b="0" i="0" u="none" strike="noStrike" cap="none">
                <a:solidFill>
                  <a:schemeClr val="dk1"/>
                </a:solidFill>
                <a:latin typeface="Epilogue ExtraBold" pitchFamily="2" charset="0"/>
                <a:ea typeface="Epilogue ExtraBold" pitchFamily="2" charset="0"/>
                <a:cs typeface="Epilogue ExtraBold" pitchFamily="2" charset="0"/>
                <a:sym typeface="Nunito Sans ExtraBol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1" name="Shape 3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100000"/>
              </a:lnSpc>
              <a:spcBef>
                <a:spcPts val="1000"/>
              </a:spcBef>
              <a:spcAft>
                <a:spcPts val="1000"/>
              </a:spcAft>
              <a:buClr>
                <a:schemeClr val="dk1"/>
              </a:buClr>
              <a:buSzPct val="100000"/>
              <a:buFont typeface="Arial"/>
              <a:buChar char="•"/>
              <a:defRPr sz="2800" b="0" i="0" u="none" strike="noStrike" cap="none">
                <a:solidFill>
                  <a:schemeClr val="dk1"/>
                </a:solidFill>
                <a:latin typeface="Epilogue" pitchFamily="2" charset="0"/>
                <a:ea typeface="Epilogue" pitchFamily="2" charset="0"/>
                <a:cs typeface="Epilogue" pitchFamily="2" charset="0"/>
                <a:sym typeface="Nunito Sans"/>
              </a:defRPr>
            </a:lvl1pPr>
            <a:lvl2pPr marL="685800" marR="0" lvl="1" indent="-76200" algn="l" rtl="0">
              <a:lnSpc>
                <a:spcPct val="100000"/>
              </a:lnSpc>
              <a:spcBef>
                <a:spcPts val="500"/>
              </a:spcBef>
              <a:spcAft>
                <a:spcPts val="1000"/>
              </a:spcAft>
              <a:buClr>
                <a:schemeClr val="dk1"/>
              </a:buClr>
              <a:buSzPct val="100000"/>
              <a:buFont typeface="Arial"/>
              <a:buChar char="•"/>
              <a:defRPr sz="2400" b="0" i="0" u="none" strike="noStrike" cap="none">
                <a:solidFill>
                  <a:schemeClr val="dk1"/>
                </a:solidFill>
                <a:latin typeface="Nunito Sans"/>
                <a:ea typeface="Nunito Sans"/>
                <a:cs typeface="Nunito Sans"/>
                <a:sym typeface="Nunito Sans"/>
              </a:defRPr>
            </a:lvl2pPr>
            <a:lvl3pPr marL="1143000" marR="0" lvl="2" indent="-101600" algn="l" rtl="0">
              <a:lnSpc>
                <a:spcPct val="100000"/>
              </a:lnSpc>
              <a:spcBef>
                <a:spcPts val="500"/>
              </a:spcBef>
              <a:spcAft>
                <a:spcPts val="1000"/>
              </a:spcAft>
              <a:buClr>
                <a:schemeClr val="dk1"/>
              </a:buClr>
              <a:buSzPct val="100000"/>
              <a:buFont typeface="Arial"/>
              <a:buChar char="•"/>
              <a:defRPr sz="2000" b="0" i="0" u="none" strike="noStrike" cap="none">
                <a:solidFill>
                  <a:schemeClr val="dk1"/>
                </a:solidFill>
                <a:latin typeface="Nunito Sans"/>
                <a:ea typeface="Nunito Sans"/>
                <a:cs typeface="Nunito Sans"/>
                <a:sym typeface="Nunito Sans"/>
              </a:defRPr>
            </a:lvl3pPr>
            <a:lvl4pPr marL="1600200" marR="0" lvl="3" indent="-114300" algn="l" rtl="0">
              <a:lnSpc>
                <a:spcPct val="100000"/>
              </a:lnSpc>
              <a:spcBef>
                <a:spcPts val="500"/>
              </a:spcBef>
              <a:spcAft>
                <a:spcPts val="1000"/>
              </a:spcAft>
              <a:buClr>
                <a:schemeClr val="dk1"/>
              </a:buClr>
              <a:buSzPct val="100000"/>
              <a:buFont typeface="Arial"/>
              <a:buChar char="•"/>
              <a:defRPr sz="1800" b="0" i="0" u="none" strike="noStrike" cap="none">
                <a:solidFill>
                  <a:schemeClr val="dk1"/>
                </a:solidFill>
                <a:latin typeface="Nunito Sans"/>
                <a:ea typeface="Nunito Sans"/>
                <a:cs typeface="Nunito Sans"/>
                <a:sym typeface="Nunito Sans"/>
              </a:defRPr>
            </a:lvl4pPr>
            <a:lvl5pPr marL="2057400" marR="0" lvl="4" indent="-114300" algn="l" rtl="0">
              <a:lnSpc>
                <a:spcPct val="100000"/>
              </a:lnSpc>
              <a:spcBef>
                <a:spcPts val="500"/>
              </a:spcBef>
              <a:spcAft>
                <a:spcPts val="1000"/>
              </a:spcAft>
              <a:buClr>
                <a:schemeClr val="dk1"/>
              </a:buClr>
              <a:buSzPct val="100000"/>
              <a:buFont typeface="Arial"/>
              <a:buChar char="•"/>
              <a:defRPr sz="1800" b="0" i="0" u="none" strike="noStrike" cap="none">
                <a:solidFill>
                  <a:schemeClr val="dk1"/>
                </a:solidFill>
                <a:latin typeface="Nunito Sans"/>
                <a:ea typeface="Nunito Sans"/>
                <a:cs typeface="Nunito Sans"/>
                <a:sym typeface="Nunito Sans"/>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8" name="Picture 7">
            <a:extLst>
              <a:ext uri="{FF2B5EF4-FFF2-40B4-BE49-F238E27FC236}">
                <a16:creationId xmlns:a16="http://schemas.microsoft.com/office/drawing/2014/main" id="{E38CADB5-F8E4-434D-BF9B-B61C69495EB0}"/>
              </a:ext>
            </a:extLst>
          </p:cNvPr>
          <p:cNvPicPr>
            <a:picLocks noChangeAspect="1"/>
          </p:cNvPicPr>
          <p:nvPr userDrawn="1"/>
        </p:nvPicPr>
        <p:blipFill>
          <a:blip r:embed="rId2"/>
          <a:stretch>
            <a:fillRect/>
          </a:stretch>
        </p:blipFill>
        <p:spPr>
          <a:xfrm>
            <a:off x="7793376" y="5662957"/>
            <a:ext cx="999690" cy="869171"/>
          </a:xfrm>
          <a:prstGeom prst="rect">
            <a:avLst/>
          </a:prstGeom>
        </p:spPr>
      </p:pic>
      <p:pic>
        <p:nvPicPr>
          <p:cNvPr id="3" name="Picture 2">
            <a:extLst>
              <a:ext uri="{FF2B5EF4-FFF2-40B4-BE49-F238E27FC236}">
                <a16:creationId xmlns:a16="http://schemas.microsoft.com/office/drawing/2014/main" id="{D7A64C40-8743-437C-9FF3-CD13709F6B62}"/>
              </a:ext>
            </a:extLst>
          </p:cNvPr>
          <p:cNvPicPr>
            <a:picLocks noChangeAspect="1"/>
          </p:cNvPicPr>
          <p:nvPr userDrawn="1"/>
        </p:nvPicPr>
        <p:blipFill>
          <a:blip r:embed="rId3"/>
          <a:stretch>
            <a:fillRect/>
          </a:stretch>
        </p:blipFill>
        <p:spPr>
          <a:xfrm>
            <a:off x="5993306" y="6038272"/>
            <a:ext cx="1773935" cy="45460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Nunito Sans ExtraBold"/>
              <a:buNone/>
              <a:defRPr sz="3600" b="0" i="0" u="none" strike="noStrike" cap="none">
                <a:solidFill>
                  <a:schemeClr val="dk1"/>
                </a:solidFill>
                <a:latin typeface="Epilogue ExtraBold" pitchFamily="2" charset="0"/>
                <a:ea typeface="Epilogue ExtraBold" pitchFamily="2" charset="0"/>
                <a:cs typeface="Epilogue ExtraBold" pitchFamily="2" charset="0"/>
                <a:sym typeface="Nunito Sans ExtraBol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with Text with Swoosh">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721ECD-ED2D-10FC-DBEE-423B0D66914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5735956" y="2313941"/>
            <a:ext cx="3408044" cy="4544059"/>
          </a:xfrm>
          <a:prstGeom prst="rect">
            <a:avLst/>
          </a:prstGeom>
        </p:spPr>
      </p:pic>
      <p:sp>
        <p:nvSpPr>
          <p:cNvPr id="2" name="Title 1">
            <a:extLst>
              <a:ext uri="{FF2B5EF4-FFF2-40B4-BE49-F238E27FC236}">
                <a16:creationId xmlns:a16="http://schemas.microsoft.com/office/drawing/2014/main" id="{CA60FC91-5793-072A-F51A-6FD0B2AF3FD6}"/>
              </a:ext>
            </a:extLst>
          </p:cNvPr>
          <p:cNvSpPr>
            <a:spLocks noGrp="1"/>
          </p:cNvSpPr>
          <p:nvPr>
            <p:ph type="title" hasCustomPrompt="1"/>
          </p:nvPr>
        </p:nvSpPr>
        <p:spPr>
          <a:xfrm>
            <a:off x="628651" y="365126"/>
            <a:ext cx="6543125" cy="1325563"/>
          </a:xfrm>
        </p:spPr>
        <p:txBody>
          <a:bodyPr/>
          <a:lstStyle>
            <a:lvl1pPr>
              <a:defRPr>
                <a:solidFill>
                  <a:srgbClr val="072938"/>
                </a:solidFill>
                <a:latin typeface="Epilogue ExtraBold" pitchFamily="2" charset="0"/>
              </a:defRPr>
            </a:lvl1pPr>
          </a:lstStyle>
          <a:p>
            <a:r>
              <a:rPr lang="en-US" dirty="0"/>
              <a:t>Text</a:t>
            </a:r>
          </a:p>
        </p:txBody>
      </p:sp>
      <p:sp>
        <p:nvSpPr>
          <p:cNvPr id="3" name="Content Placeholder 2">
            <a:extLst>
              <a:ext uri="{FF2B5EF4-FFF2-40B4-BE49-F238E27FC236}">
                <a16:creationId xmlns:a16="http://schemas.microsoft.com/office/drawing/2014/main" id="{F2D3DA85-CB02-16CD-3707-A2E2D3C75342}"/>
              </a:ext>
            </a:extLst>
          </p:cNvPr>
          <p:cNvSpPr>
            <a:spLocks noGrp="1"/>
          </p:cNvSpPr>
          <p:nvPr>
            <p:ph sz="half" idx="1"/>
          </p:nvPr>
        </p:nvSpPr>
        <p:spPr>
          <a:xfrm>
            <a:off x="603886" y="1915318"/>
            <a:ext cx="6567890" cy="4351338"/>
          </a:xfrm>
        </p:spPr>
        <p:txBody>
          <a:bodyPr/>
          <a:lstStyle>
            <a:lvl1pPr>
              <a:defRPr lang="en-US" sz="2400" b="0" i="0" u="none" strike="noStrike" cap="none" smtClean="0">
                <a:solidFill>
                  <a:srgbClr val="072938"/>
                </a:solidFill>
                <a:latin typeface="Epilogue Medium" pitchFamily="2" charset="0"/>
                <a:ea typeface="Epilogue Medium" pitchFamily="2" charset="0"/>
                <a:cs typeface="Epilogue Medium" pitchFamily="2" charset="0"/>
                <a:sym typeface="Nunito Sans ExtraBold"/>
              </a:defRPr>
            </a:lvl1pPr>
            <a:lvl2pPr>
              <a:defRPr>
                <a:solidFill>
                  <a:srgbClr val="072938"/>
                </a:solidFill>
                <a:latin typeface="Epilogue" pitchFamily="2" charset="0"/>
              </a:defRPr>
            </a:lvl2pPr>
            <a:lvl3pPr>
              <a:defRPr>
                <a:solidFill>
                  <a:srgbClr val="072938"/>
                </a:solidFill>
                <a:latin typeface="Epilogue Light" pitchFamily="2" charset="0"/>
              </a:defRPr>
            </a:lvl3pPr>
            <a:lvl4pPr>
              <a:defRPr>
                <a:solidFill>
                  <a:srgbClr val="072938"/>
                </a:solidFill>
                <a:latin typeface="Epilogue" pitchFamily="2" charset="0"/>
              </a:defRPr>
            </a:lvl4pPr>
            <a:lvl5pPr>
              <a:defRPr>
                <a:solidFill>
                  <a:srgbClr val="072938"/>
                </a:solidFill>
                <a:latin typeface="Epilogue"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Virginia Cooperative Extension Logo">
            <a:extLst>
              <a:ext uri="{FF2B5EF4-FFF2-40B4-BE49-F238E27FC236}">
                <a16:creationId xmlns:a16="http://schemas.microsoft.com/office/drawing/2014/main" id="{ACE653F3-3686-273F-F24A-265BF47225E8}"/>
              </a:ext>
            </a:extLst>
          </p:cNvPr>
          <p:cNvPicPr>
            <a:picLocks noChangeAspect="1"/>
          </p:cNvPicPr>
          <p:nvPr userDrawn="1"/>
        </p:nvPicPr>
        <p:blipFill>
          <a:blip r:embed="rId3"/>
          <a:stretch>
            <a:fillRect/>
          </a:stretch>
        </p:blipFill>
        <p:spPr>
          <a:xfrm>
            <a:off x="7171776" y="1"/>
            <a:ext cx="1972225" cy="1490125"/>
          </a:xfrm>
          <a:prstGeom prst="rect">
            <a:avLst/>
          </a:prstGeom>
        </p:spPr>
      </p:pic>
    </p:spTree>
    <p:extLst>
      <p:ext uri="{BB962C8B-B14F-4D97-AF65-F5344CB8AC3E}">
        <p14:creationId xmlns:p14="http://schemas.microsoft.com/office/powerpoint/2010/main" val="6764006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Nunito Sans ExtraBold"/>
              <a:buNone/>
              <a:defRPr sz="3600" b="0" i="0" u="none" strike="noStrike" cap="none">
                <a:solidFill>
                  <a:schemeClr val="dk1"/>
                </a:solidFill>
                <a:latin typeface="Nunito Sans ExtraBold"/>
                <a:ea typeface="Nunito Sans ExtraBold"/>
                <a:cs typeface="Nunito Sans ExtraBold"/>
                <a:sym typeface="Nunito Sans ExtraBold"/>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 name="Shape 7"/>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100000"/>
              </a:lnSpc>
              <a:spcBef>
                <a:spcPts val="1000"/>
              </a:spcBef>
              <a:spcAft>
                <a:spcPts val="600"/>
              </a:spcAft>
              <a:buClr>
                <a:schemeClr val="dk1"/>
              </a:buClr>
              <a:buSzPct val="100000"/>
              <a:buFont typeface="Arial"/>
              <a:buChar char="•"/>
              <a:defRPr sz="2800" b="0" i="0" u="none" strike="noStrike" cap="none">
                <a:solidFill>
                  <a:schemeClr val="dk1"/>
                </a:solidFill>
                <a:latin typeface="Nunito Sans"/>
                <a:ea typeface="Nunito Sans"/>
                <a:cs typeface="Nunito Sans"/>
                <a:sym typeface="Nunito Sans"/>
              </a:defRPr>
            </a:lvl1pPr>
            <a:lvl2pPr marL="685800" marR="0" lvl="1" indent="-76200" algn="l" rtl="0">
              <a:lnSpc>
                <a:spcPct val="100000"/>
              </a:lnSpc>
              <a:spcBef>
                <a:spcPts val="500"/>
              </a:spcBef>
              <a:spcAft>
                <a:spcPts val="600"/>
              </a:spcAft>
              <a:buClr>
                <a:schemeClr val="dk1"/>
              </a:buClr>
              <a:buSzPct val="100000"/>
              <a:buFont typeface="Arial"/>
              <a:buChar char="•"/>
              <a:defRPr sz="2400" b="0" i="0" u="none" strike="noStrike" cap="none">
                <a:solidFill>
                  <a:schemeClr val="dk1"/>
                </a:solidFill>
                <a:latin typeface="Nunito Sans"/>
                <a:ea typeface="Nunito Sans"/>
                <a:cs typeface="Nunito Sans"/>
                <a:sym typeface="Nunito Sans"/>
              </a:defRPr>
            </a:lvl2pPr>
            <a:lvl3pPr marL="1143000" marR="0" lvl="2" indent="-101600" algn="l" rtl="0">
              <a:lnSpc>
                <a:spcPct val="100000"/>
              </a:lnSpc>
              <a:spcBef>
                <a:spcPts val="500"/>
              </a:spcBef>
              <a:spcAft>
                <a:spcPts val="600"/>
              </a:spcAft>
              <a:buClr>
                <a:schemeClr val="dk1"/>
              </a:buClr>
              <a:buSzPct val="100000"/>
              <a:buFont typeface="Arial"/>
              <a:buChar char="•"/>
              <a:defRPr sz="2000" b="0" i="0" u="none" strike="noStrike" cap="none">
                <a:solidFill>
                  <a:schemeClr val="dk1"/>
                </a:solidFill>
                <a:latin typeface="Nunito Sans"/>
                <a:ea typeface="Nunito Sans"/>
                <a:cs typeface="Nunito Sans"/>
                <a:sym typeface="Nunito Sans"/>
              </a:defRPr>
            </a:lvl3pPr>
            <a:lvl4pPr marL="1600200" marR="0" lvl="3" indent="-114300" algn="l" rtl="0">
              <a:lnSpc>
                <a:spcPct val="100000"/>
              </a:lnSpc>
              <a:spcBef>
                <a:spcPts val="500"/>
              </a:spcBef>
              <a:spcAft>
                <a:spcPts val="600"/>
              </a:spcAft>
              <a:buClr>
                <a:schemeClr val="dk1"/>
              </a:buClr>
              <a:buSzPct val="100000"/>
              <a:buFont typeface="Arial"/>
              <a:buChar char="•"/>
              <a:defRPr sz="1800" b="0" i="0" u="none" strike="noStrike" cap="none">
                <a:solidFill>
                  <a:schemeClr val="dk1"/>
                </a:solidFill>
                <a:latin typeface="Nunito Sans"/>
                <a:ea typeface="Nunito Sans"/>
                <a:cs typeface="Nunito Sans"/>
                <a:sym typeface="Nunito Sans"/>
              </a:defRPr>
            </a:lvl4pPr>
            <a:lvl5pPr marL="2057400" marR="0" lvl="4" indent="-114300" algn="l" rtl="0">
              <a:lnSpc>
                <a:spcPct val="100000"/>
              </a:lnSpc>
              <a:spcBef>
                <a:spcPts val="500"/>
              </a:spcBef>
              <a:spcAft>
                <a:spcPts val="600"/>
              </a:spcAft>
              <a:buClr>
                <a:schemeClr val="dk1"/>
              </a:buClr>
              <a:buSzPct val="100000"/>
              <a:buFont typeface="Arial"/>
              <a:buChar char="•"/>
              <a:defRPr sz="1800" b="0" i="0" u="none" strike="noStrike" cap="none">
                <a:solidFill>
                  <a:schemeClr val="dk1"/>
                </a:solidFill>
                <a:latin typeface="Nunito Sans"/>
                <a:ea typeface="Nunito Sans"/>
                <a:cs typeface="Nunito Sans"/>
                <a:sym typeface="Nunito Sans"/>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1" r:id="rId1"/>
    <p:sldLayoutId id="2147483657" r:id="rId2"/>
    <p:sldLayoutId id="2147483665" r:id="rId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Epilogue ExtraBold" pitchFamily="2" charset="0"/>
          <a:ea typeface="Epilogue ExtraBold" pitchFamily="2"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Epilogue" pitchFamily="2" charset="0"/>
          <a:ea typeface="Epilogue" pitchFamily="2"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vt.edu/" TargetMode="External"/><Relationship Id="rId2" Type="http://schemas.openxmlformats.org/officeDocument/2006/relationships/hyperlink" Target="https://ext.vt.edu/" TargetMode="External"/><Relationship Id="rId1" Type="http://schemas.openxmlformats.org/officeDocument/2006/relationships/slideLayout" Target="../slideLayouts/slideLayout1.xml"/><Relationship Id="rId4" Type="http://schemas.openxmlformats.org/officeDocument/2006/relationships/hyperlink" Target="https://www.vsu.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eg"/><Relationship Id="rId33" Type="http://schemas.openxmlformats.org/officeDocument/2006/relationships/image" Target="../media/image36.png"/><Relationship Id="rId38"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jpe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DB8872-7032-9C8C-61B7-5724B99E138E}"/>
              </a:ext>
            </a:extLst>
          </p:cNvPr>
          <p:cNvSpPr>
            <a:spLocks noGrp="1"/>
          </p:cNvSpPr>
          <p:nvPr>
            <p:ph type="title"/>
          </p:nvPr>
        </p:nvSpPr>
        <p:spPr>
          <a:xfrm>
            <a:off x="573232" y="312502"/>
            <a:ext cx="7774610" cy="1325563"/>
          </a:xfrm>
        </p:spPr>
        <p:txBody>
          <a:bodyPr/>
          <a:lstStyle/>
          <a:p>
            <a:r>
              <a:rPr lang="en-US" sz="3200" b="1" dirty="0">
                <a:solidFill>
                  <a:srgbClr val="072938"/>
                </a:solidFill>
                <a:latin typeface="Epilogue ExtraBold" pitchFamily="2" charset="0"/>
              </a:rPr>
              <a:t>Virginia Family Nutrition Program</a:t>
            </a:r>
            <a:endParaRPr lang="en-US" sz="3200" b="1" dirty="0">
              <a:solidFill>
                <a:srgbClr val="072938"/>
              </a:solidFill>
            </a:endParaRPr>
          </a:p>
        </p:txBody>
      </p:sp>
      <p:sp>
        <p:nvSpPr>
          <p:cNvPr id="5" name="Content Placeholder 4">
            <a:extLst>
              <a:ext uri="{FF2B5EF4-FFF2-40B4-BE49-F238E27FC236}">
                <a16:creationId xmlns:a16="http://schemas.microsoft.com/office/drawing/2014/main" id="{EE318849-389D-8328-9D97-CC8ED04D9CEA}"/>
              </a:ext>
            </a:extLst>
          </p:cNvPr>
          <p:cNvSpPr>
            <a:spLocks noGrp="1"/>
          </p:cNvSpPr>
          <p:nvPr>
            <p:ph sz="half" idx="1"/>
          </p:nvPr>
        </p:nvSpPr>
        <p:spPr>
          <a:xfrm>
            <a:off x="443302" y="3938847"/>
            <a:ext cx="2841772" cy="1118442"/>
          </a:xfrm>
        </p:spPr>
        <p:txBody>
          <a:bodyPr/>
          <a:lstStyle/>
          <a:p>
            <a:pPr marL="0" indent="0">
              <a:buNone/>
            </a:pPr>
            <a:endParaRPr lang="en-US" sz="1600" dirty="0">
              <a:solidFill>
                <a:srgbClr val="072938"/>
              </a:solidFill>
              <a:sym typeface="Nunito Sans ExtraBold"/>
            </a:endParaRPr>
          </a:p>
          <a:p>
            <a:pPr marL="0" indent="0">
              <a:spcBef>
                <a:spcPts val="0"/>
              </a:spcBef>
              <a:spcAft>
                <a:spcPts val="0"/>
              </a:spcAft>
              <a:buNone/>
            </a:pPr>
            <a:r>
              <a:rPr lang="en-US" sz="1600" dirty="0">
                <a:solidFill>
                  <a:srgbClr val="072938"/>
                </a:solidFill>
                <a:sym typeface="Nunito Sans ExtraBold"/>
              </a:rPr>
              <a:t>Stephanie Diehl, MS, RD</a:t>
            </a:r>
          </a:p>
          <a:p>
            <a:pPr marL="0" indent="0">
              <a:spcBef>
                <a:spcPts val="0"/>
              </a:spcBef>
              <a:spcAft>
                <a:spcPts val="0"/>
              </a:spcAft>
              <a:buNone/>
            </a:pPr>
            <a:r>
              <a:rPr lang="en-US" sz="1600" dirty="0"/>
              <a:t>Program Manager</a:t>
            </a:r>
            <a:endParaRPr lang="en-US" sz="1600" dirty="0">
              <a:solidFill>
                <a:srgbClr val="072938"/>
              </a:solidFill>
              <a:sym typeface="Nunito Sans ExtraBold"/>
            </a:endParaRPr>
          </a:p>
          <a:p>
            <a:pPr marL="0" indent="0">
              <a:buNone/>
            </a:pPr>
            <a:endParaRPr lang="en-US" dirty="0"/>
          </a:p>
        </p:txBody>
      </p:sp>
      <p:sp>
        <p:nvSpPr>
          <p:cNvPr id="6" name="Freeform 5">
            <a:extLst>
              <a:ext uri="{FF2B5EF4-FFF2-40B4-BE49-F238E27FC236}">
                <a16:creationId xmlns:a16="http://schemas.microsoft.com/office/drawing/2014/main" id="{E80AEE08-5F3E-5F16-0895-113AB645CBA9}"/>
              </a:ext>
              <a:ext uri="{C183D7F6-B498-43B3-948B-1728B52AA6E4}">
                <adec:decorative xmlns:adec="http://schemas.microsoft.com/office/drawing/2017/decorative" val="0"/>
              </a:ext>
            </a:extLst>
          </p:cNvPr>
          <p:cNvSpPr/>
          <p:nvPr/>
        </p:nvSpPr>
        <p:spPr>
          <a:xfrm>
            <a:off x="2234402" y="1894977"/>
            <a:ext cx="4452270" cy="1459698"/>
          </a:xfrm>
          <a:custGeom>
            <a:avLst/>
            <a:gdLst>
              <a:gd name="connsiteX0" fmla="*/ 253787 w 2598633"/>
              <a:gd name="connsiteY0" fmla="*/ 0 h 507574"/>
              <a:gd name="connsiteX1" fmla="*/ 2339788 w 2598633"/>
              <a:gd name="connsiteY1" fmla="*/ 0 h 507574"/>
              <a:gd name="connsiteX2" fmla="*/ 2339788 w 2598633"/>
              <a:gd name="connsiteY2" fmla="*/ 510 h 507574"/>
              <a:gd name="connsiteX3" fmla="*/ 2344846 w 2598633"/>
              <a:gd name="connsiteY3" fmla="*/ 0 h 507574"/>
              <a:gd name="connsiteX4" fmla="*/ 2598633 w 2598633"/>
              <a:gd name="connsiteY4" fmla="*/ 253787 h 507574"/>
              <a:gd name="connsiteX5" fmla="*/ 2344846 w 2598633"/>
              <a:gd name="connsiteY5" fmla="*/ 507574 h 507574"/>
              <a:gd name="connsiteX6" fmla="*/ 2339788 w 2598633"/>
              <a:gd name="connsiteY6" fmla="*/ 507064 h 507574"/>
              <a:gd name="connsiteX7" fmla="*/ 2339788 w 2598633"/>
              <a:gd name="connsiteY7" fmla="*/ 507573 h 507574"/>
              <a:gd name="connsiteX8" fmla="*/ 253797 w 2598633"/>
              <a:gd name="connsiteY8" fmla="*/ 507573 h 507574"/>
              <a:gd name="connsiteX9" fmla="*/ 253787 w 2598633"/>
              <a:gd name="connsiteY9" fmla="*/ 507574 h 507574"/>
              <a:gd name="connsiteX10" fmla="*/ 0 w 2598633"/>
              <a:gd name="connsiteY10" fmla="*/ 253787 h 507574"/>
              <a:gd name="connsiteX11" fmla="*/ 253787 w 2598633"/>
              <a:gd name="connsiteY11" fmla="*/ 0 h 50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633" h="507574">
                <a:moveTo>
                  <a:pt x="253787" y="0"/>
                </a:moveTo>
                <a:lnTo>
                  <a:pt x="2339788" y="0"/>
                </a:lnTo>
                <a:lnTo>
                  <a:pt x="2339788" y="510"/>
                </a:lnTo>
                <a:lnTo>
                  <a:pt x="2344846" y="0"/>
                </a:lnTo>
                <a:cubicBezTo>
                  <a:pt x="2485009" y="0"/>
                  <a:pt x="2598633" y="113624"/>
                  <a:pt x="2598633" y="253787"/>
                </a:cubicBezTo>
                <a:cubicBezTo>
                  <a:pt x="2598633" y="393950"/>
                  <a:pt x="2485009" y="507574"/>
                  <a:pt x="2344846" y="507574"/>
                </a:cubicBezTo>
                <a:lnTo>
                  <a:pt x="2339788" y="507064"/>
                </a:lnTo>
                <a:lnTo>
                  <a:pt x="2339788" y="507573"/>
                </a:lnTo>
                <a:lnTo>
                  <a:pt x="253797" y="507573"/>
                </a:lnTo>
                <a:lnTo>
                  <a:pt x="253787" y="507574"/>
                </a:lnTo>
                <a:cubicBezTo>
                  <a:pt x="113624" y="507574"/>
                  <a:pt x="0" y="393950"/>
                  <a:pt x="0" y="253787"/>
                </a:cubicBezTo>
                <a:cubicBezTo>
                  <a:pt x="0" y="113624"/>
                  <a:pt x="113624" y="0"/>
                  <a:pt x="253787"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500" dirty="0">
                <a:solidFill>
                  <a:schemeClr val="tx1"/>
                </a:solidFill>
                <a:latin typeface="Epilogue" pitchFamily="2" charset="77"/>
              </a:rPr>
              <a:t>Virginia Partners in Prayer &amp; Prevention</a:t>
            </a:r>
          </a:p>
          <a:p>
            <a:pPr algn="ctr"/>
            <a:r>
              <a:rPr lang="en-US" sz="1500" dirty="0">
                <a:solidFill>
                  <a:schemeClr val="tx1"/>
                </a:solidFill>
                <a:latin typeface="Epilogue" pitchFamily="2" charset="77"/>
              </a:rPr>
              <a:t>February 2024</a:t>
            </a:r>
          </a:p>
        </p:txBody>
      </p:sp>
      <p:pic>
        <p:nvPicPr>
          <p:cNvPr id="1026" name="Picture 2" descr="image005">
            <a:extLst>
              <a:ext uri="{FF2B5EF4-FFF2-40B4-BE49-F238E27FC236}">
                <a16:creationId xmlns:a16="http://schemas.microsoft.com/office/drawing/2014/main" id="{FC6F8B42-F5D3-4137-9DBC-594580CFA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02" y="5071285"/>
            <a:ext cx="47148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990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EBE9BE-DC60-4CD5-8975-61D7E1D1BCB3}"/>
              </a:ext>
            </a:extLst>
          </p:cNvPr>
          <p:cNvSpPr>
            <a:spLocks noGrp="1"/>
          </p:cNvSpPr>
          <p:nvPr>
            <p:ph type="title"/>
          </p:nvPr>
        </p:nvSpPr>
        <p:spPr/>
        <p:txBody>
          <a:bodyPr/>
          <a:lstStyle/>
          <a:p>
            <a:r>
              <a:rPr lang="en-US" dirty="0">
                <a:solidFill>
                  <a:srgbClr val="072938"/>
                </a:solidFill>
                <a:sym typeface="Nunito Sans"/>
              </a:rPr>
              <a:t>PSE Change Work</a:t>
            </a:r>
          </a:p>
        </p:txBody>
      </p:sp>
      <p:sp>
        <p:nvSpPr>
          <p:cNvPr id="2" name="Text Placeholder 1"/>
          <p:cNvSpPr>
            <a:spLocks noGrp="1"/>
          </p:cNvSpPr>
          <p:nvPr>
            <p:ph type="body" idx="1"/>
          </p:nvPr>
        </p:nvSpPr>
        <p:spPr>
          <a:xfrm>
            <a:off x="466562" y="1594959"/>
            <a:ext cx="8344741" cy="4619230"/>
          </a:xfrm>
        </p:spPr>
        <p:txBody>
          <a:bodyPr/>
          <a:lstStyle/>
          <a:p>
            <a:pPr marL="177800" indent="0">
              <a:buNone/>
            </a:pPr>
            <a:r>
              <a:rPr lang="en-US" i="1" dirty="0">
                <a:solidFill>
                  <a:srgbClr val="072938"/>
                </a:solidFill>
                <a:latin typeface="Epilogue Medium" pitchFamily="2" charset="0"/>
              </a:rPr>
              <a:t>SNAP-Authorized Food Retailers </a:t>
            </a:r>
          </a:p>
          <a:p>
            <a:pPr marL="177800" indent="0">
              <a:buNone/>
            </a:pPr>
            <a:r>
              <a:rPr lang="en-US" sz="1800" i="1" dirty="0">
                <a:solidFill>
                  <a:srgbClr val="072938"/>
                </a:solidFill>
                <a:latin typeface="Epilogue Light" pitchFamily="2" charset="0"/>
              </a:rPr>
              <a:t>Use of choice architecture to increase sales of low-cost, nutritious options</a:t>
            </a:r>
          </a:p>
          <a:p>
            <a:pPr marL="177800" indent="0">
              <a:buNone/>
            </a:pPr>
            <a:r>
              <a:rPr lang="en-US" i="1" dirty="0">
                <a:solidFill>
                  <a:srgbClr val="072938"/>
                </a:solidFill>
                <a:latin typeface="Epilogue Medium" pitchFamily="2" charset="0"/>
              </a:rPr>
              <a:t>School Wellness</a:t>
            </a:r>
          </a:p>
          <a:p>
            <a:pPr marL="177800" indent="0">
              <a:buNone/>
            </a:pPr>
            <a:r>
              <a:rPr lang="en-US" sz="1800" i="1" dirty="0">
                <a:solidFill>
                  <a:srgbClr val="072938"/>
                </a:solidFill>
                <a:latin typeface="Epilogue Light" pitchFamily="2" charset="0"/>
              </a:rPr>
              <a:t>Development of local (school) wellness policies</a:t>
            </a:r>
          </a:p>
          <a:p>
            <a:pPr marL="177800" indent="0">
              <a:buNone/>
            </a:pPr>
            <a:r>
              <a:rPr lang="en-US" sz="1800" i="1" dirty="0">
                <a:solidFill>
                  <a:srgbClr val="072938"/>
                </a:solidFill>
                <a:latin typeface="Epilogue Light" pitchFamily="2" charset="0"/>
              </a:rPr>
              <a:t>Classroom challenges to promote class-level physical activity and healthy eating </a:t>
            </a:r>
          </a:p>
          <a:p>
            <a:pPr marL="177800" indent="0">
              <a:buNone/>
            </a:pPr>
            <a:r>
              <a:rPr lang="en-US" sz="1800" i="1" dirty="0">
                <a:solidFill>
                  <a:srgbClr val="072938"/>
                </a:solidFill>
                <a:latin typeface="Epilogue Light" pitchFamily="2" charset="0"/>
              </a:rPr>
              <a:t>Employee wellness</a:t>
            </a:r>
          </a:p>
          <a:p>
            <a:pPr marL="177800" indent="0">
              <a:buNone/>
            </a:pPr>
            <a:r>
              <a:rPr lang="en-US" i="1" dirty="0">
                <a:solidFill>
                  <a:srgbClr val="072938"/>
                </a:solidFill>
                <a:latin typeface="Epilogue Medium" pitchFamily="2" charset="0"/>
              </a:rPr>
              <a:t>Community Gardens </a:t>
            </a:r>
          </a:p>
          <a:p>
            <a:pPr marL="177800" indent="0">
              <a:buNone/>
            </a:pPr>
            <a:endParaRPr lang="en-US" sz="1600" dirty="0">
              <a:solidFill>
                <a:srgbClr val="072938"/>
              </a:solidFill>
              <a:latin typeface="Epilogue Medium" pitchFamily="2" charset="0"/>
            </a:endParaRPr>
          </a:p>
          <a:p>
            <a:pPr marL="177800" indent="0">
              <a:buNone/>
            </a:pPr>
            <a:endParaRPr lang="en-US" sz="1800" dirty="0">
              <a:solidFill>
                <a:srgbClr val="072938"/>
              </a:solidFill>
              <a:latin typeface="Epilogue Medium" pitchFamily="2" charset="0"/>
            </a:endParaRPr>
          </a:p>
          <a:p>
            <a:pPr marL="177800" indent="0">
              <a:buNone/>
            </a:pPr>
            <a:endParaRPr lang="en-US" sz="1800" i="1" dirty="0">
              <a:latin typeface="Nunito Sans ExtraBold"/>
            </a:endParaRPr>
          </a:p>
        </p:txBody>
      </p:sp>
    </p:spTree>
    <p:extLst>
      <p:ext uri="{BB962C8B-B14F-4D97-AF65-F5344CB8AC3E}">
        <p14:creationId xmlns:p14="http://schemas.microsoft.com/office/powerpoint/2010/main" val="1546061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EBE9BE-DC60-4CD5-8975-61D7E1D1BCB3}"/>
              </a:ext>
            </a:extLst>
          </p:cNvPr>
          <p:cNvSpPr>
            <a:spLocks noGrp="1"/>
          </p:cNvSpPr>
          <p:nvPr>
            <p:ph type="title"/>
          </p:nvPr>
        </p:nvSpPr>
        <p:spPr/>
        <p:txBody>
          <a:bodyPr/>
          <a:lstStyle/>
          <a:p>
            <a:r>
              <a:rPr lang="en-US" dirty="0">
                <a:solidFill>
                  <a:srgbClr val="072938"/>
                </a:solidFill>
                <a:sym typeface="Nunito Sans"/>
              </a:rPr>
              <a:t>Who We Work With</a:t>
            </a:r>
          </a:p>
        </p:txBody>
      </p:sp>
      <p:sp>
        <p:nvSpPr>
          <p:cNvPr id="2" name="Text Placeholder 1"/>
          <p:cNvSpPr>
            <a:spLocks noGrp="1"/>
          </p:cNvSpPr>
          <p:nvPr>
            <p:ph type="body" idx="1"/>
          </p:nvPr>
        </p:nvSpPr>
        <p:spPr>
          <a:xfrm>
            <a:off x="700273" y="1417017"/>
            <a:ext cx="7468942" cy="5201232"/>
          </a:xfrm>
        </p:spPr>
        <p:txBody>
          <a:bodyPr/>
          <a:lstStyle/>
          <a:p>
            <a:pPr marL="0" indent="0">
              <a:buNone/>
            </a:pPr>
            <a:r>
              <a:rPr lang="en-US" sz="2000" dirty="0">
                <a:latin typeface="Nunito Sans ExtraBold"/>
              </a:rPr>
              <a:t>Youth </a:t>
            </a:r>
          </a:p>
          <a:p>
            <a:pPr marL="0" indent="0">
              <a:buNone/>
            </a:pPr>
            <a:r>
              <a:rPr lang="en-US" sz="1800" dirty="0">
                <a:solidFill>
                  <a:srgbClr val="072938"/>
                </a:solidFill>
              </a:rPr>
              <a:t>Schools with 50% or more of students eligible for free or reduced (F/R) school meals </a:t>
            </a:r>
          </a:p>
          <a:p>
            <a:pPr marL="0" indent="0">
              <a:buNone/>
            </a:pPr>
            <a:r>
              <a:rPr lang="en-US" sz="2000" dirty="0">
                <a:latin typeface="Nunito Sans ExtraBold"/>
              </a:rPr>
              <a:t>Adults </a:t>
            </a:r>
          </a:p>
          <a:p>
            <a:pPr marL="0" indent="0">
              <a:spcBef>
                <a:spcPts val="600"/>
              </a:spcBef>
              <a:spcAft>
                <a:spcPts val="0"/>
              </a:spcAft>
              <a:buNone/>
            </a:pPr>
            <a:r>
              <a:rPr lang="en-US" sz="1800" dirty="0">
                <a:solidFill>
                  <a:srgbClr val="072938"/>
                </a:solidFill>
              </a:rPr>
              <a:t>200% of federal poverty level income</a:t>
            </a:r>
          </a:p>
          <a:p>
            <a:pPr marL="0" indent="0">
              <a:spcBef>
                <a:spcPts val="0"/>
              </a:spcBef>
              <a:spcAft>
                <a:spcPts val="0"/>
              </a:spcAft>
              <a:buNone/>
            </a:pPr>
            <a:endParaRPr lang="en-US" sz="1800" dirty="0">
              <a:solidFill>
                <a:srgbClr val="072938"/>
              </a:solidFill>
            </a:endParaRPr>
          </a:p>
          <a:p>
            <a:pPr marL="0" indent="0">
              <a:spcBef>
                <a:spcPts val="0"/>
              </a:spcBef>
              <a:spcAft>
                <a:spcPts val="600"/>
              </a:spcAft>
              <a:buNone/>
            </a:pPr>
            <a:r>
              <a:rPr lang="en-US" sz="1800" dirty="0">
                <a:solidFill>
                  <a:srgbClr val="072938"/>
                </a:solidFill>
              </a:rPr>
              <a:t>Categorical eligibility (SNAP-Ed):</a:t>
            </a:r>
          </a:p>
          <a:p>
            <a:pPr marL="920750" lvl="2" indent="-285750">
              <a:spcBef>
                <a:spcPts val="0"/>
              </a:spcBef>
              <a:spcAft>
                <a:spcPts val="0"/>
              </a:spcAft>
            </a:pPr>
            <a:r>
              <a:rPr lang="en-US" sz="1400" i="1" dirty="0">
                <a:solidFill>
                  <a:srgbClr val="072938"/>
                </a:solidFill>
                <a:latin typeface="Epilogue Light" pitchFamily="2" charset="0"/>
              </a:rPr>
              <a:t>SNAP participation</a:t>
            </a:r>
          </a:p>
          <a:p>
            <a:pPr marL="920750" lvl="2" indent="-285750">
              <a:spcBef>
                <a:spcPts val="0"/>
              </a:spcBef>
              <a:spcAft>
                <a:spcPts val="0"/>
              </a:spcAft>
            </a:pPr>
            <a:r>
              <a:rPr lang="en-US" sz="1400" i="1" dirty="0">
                <a:solidFill>
                  <a:srgbClr val="072938"/>
                </a:solidFill>
                <a:latin typeface="Epilogue Light" pitchFamily="2" charset="0"/>
              </a:rPr>
              <a:t>Public housing </a:t>
            </a:r>
          </a:p>
          <a:p>
            <a:pPr marL="920750" lvl="2" indent="-285750">
              <a:spcBef>
                <a:spcPts val="0"/>
              </a:spcBef>
              <a:spcAft>
                <a:spcPts val="0"/>
              </a:spcAft>
            </a:pPr>
            <a:r>
              <a:rPr lang="en-US" sz="1400" i="1" dirty="0">
                <a:solidFill>
                  <a:srgbClr val="072938"/>
                </a:solidFill>
                <a:latin typeface="Epilogue Light" pitchFamily="2" charset="0"/>
              </a:rPr>
              <a:t>Food banks and food pantries </a:t>
            </a:r>
          </a:p>
          <a:p>
            <a:pPr marL="920750" lvl="2" indent="-285750">
              <a:spcBef>
                <a:spcPts val="0"/>
              </a:spcBef>
              <a:spcAft>
                <a:spcPts val="0"/>
              </a:spcAft>
            </a:pPr>
            <a:r>
              <a:rPr lang="en-US" sz="1400" i="1" dirty="0">
                <a:solidFill>
                  <a:srgbClr val="072938"/>
                </a:solidFill>
                <a:latin typeface="Epilogue Light" pitchFamily="2" charset="0"/>
              </a:rPr>
              <a:t>Referrals from SNAP, TANF, and WIC offices </a:t>
            </a:r>
            <a:endParaRPr lang="en-US" sz="1800" i="1" dirty="0">
              <a:solidFill>
                <a:srgbClr val="072938"/>
              </a:solidFill>
              <a:latin typeface="Epilogue Light" pitchFamily="2" charset="0"/>
            </a:endParaRPr>
          </a:p>
          <a:p>
            <a:pPr marL="0" indent="0">
              <a:spcBef>
                <a:spcPts val="0"/>
              </a:spcBef>
              <a:spcAft>
                <a:spcPts val="0"/>
              </a:spcAft>
              <a:buNone/>
            </a:pPr>
            <a:endParaRPr lang="en-US" sz="2000" dirty="0">
              <a:solidFill>
                <a:srgbClr val="072938"/>
              </a:solidFill>
            </a:endParaRPr>
          </a:p>
          <a:p>
            <a:pPr marL="0" indent="0">
              <a:buNone/>
            </a:pPr>
            <a:r>
              <a:rPr lang="en-US" sz="1800" dirty="0">
                <a:solidFill>
                  <a:srgbClr val="072938"/>
                </a:solidFill>
              </a:rPr>
              <a:t>PSEs require justification to ensure a high proportion of SNAP-eligible audiences </a:t>
            </a:r>
          </a:p>
          <a:p>
            <a:pPr marL="177800" indent="0">
              <a:buNone/>
            </a:pPr>
            <a:endParaRPr lang="en-US" sz="2000" dirty="0">
              <a:latin typeface="Nunito Sans ExtraBold"/>
            </a:endParaRPr>
          </a:p>
        </p:txBody>
      </p:sp>
    </p:spTree>
    <p:extLst>
      <p:ext uri="{BB962C8B-B14F-4D97-AF65-F5344CB8AC3E}">
        <p14:creationId xmlns:p14="http://schemas.microsoft.com/office/powerpoint/2010/main" val="140589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EBE9BE-DC60-4CD5-8975-61D7E1D1BCB3}"/>
              </a:ext>
            </a:extLst>
          </p:cNvPr>
          <p:cNvSpPr>
            <a:spLocks noGrp="1"/>
          </p:cNvSpPr>
          <p:nvPr>
            <p:ph type="title"/>
          </p:nvPr>
        </p:nvSpPr>
        <p:spPr/>
        <p:txBody>
          <a:bodyPr/>
          <a:lstStyle/>
          <a:p>
            <a:r>
              <a:rPr lang="en-US" dirty="0">
                <a:sym typeface="Nunito Sans"/>
              </a:rPr>
              <a:t>Social Media</a:t>
            </a:r>
          </a:p>
        </p:txBody>
      </p:sp>
      <p:sp>
        <p:nvSpPr>
          <p:cNvPr id="2" name="Text Placeholder 1"/>
          <p:cNvSpPr>
            <a:spLocks noGrp="1"/>
          </p:cNvSpPr>
          <p:nvPr>
            <p:ph type="body" idx="1"/>
          </p:nvPr>
        </p:nvSpPr>
        <p:spPr>
          <a:xfrm>
            <a:off x="516390" y="1335111"/>
            <a:ext cx="3692119" cy="3033720"/>
          </a:xfrm>
        </p:spPr>
        <p:txBody>
          <a:bodyPr/>
          <a:lstStyle/>
          <a:p>
            <a:pPr marL="177800" indent="0">
              <a:buNone/>
            </a:pPr>
            <a:r>
              <a:rPr lang="en-US" sz="1800" dirty="0">
                <a:solidFill>
                  <a:srgbClr val="072938"/>
                </a:solidFill>
                <a:latin typeface="Epilogue Medium" pitchFamily="2" charset="0"/>
              </a:rPr>
              <a:t>Coordinated social media messages offered on the eatsmartmovemoreva.org website and numerous social media platforms help complement direct education and PSE change efforts by reinforcing key nutrition and physical activity messages. </a:t>
            </a:r>
          </a:p>
          <a:p>
            <a:pPr marL="177800" indent="0">
              <a:buNone/>
            </a:pPr>
            <a:r>
              <a:rPr lang="en-US" sz="1800" dirty="0">
                <a:solidFill>
                  <a:srgbClr val="072938"/>
                </a:solidFill>
                <a:latin typeface="Epilogue Medium" pitchFamily="2" charset="0"/>
              </a:rPr>
              <a:t>By using multiple channels of communication, there are more opportunities for multiple exposures to key messages. </a:t>
            </a:r>
          </a:p>
          <a:p>
            <a:pPr marL="177800" indent="0">
              <a:buNone/>
            </a:pPr>
            <a:endParaRPr lang="en-US" sz="2000" i="1" dirty="0">
              <a:latin typeface="Nunito Sans ExtraBold"/>
            </a:endParaRPr>
          </a:p>
          <a:p>
            <a:pPr marL="177800" indent="0">
              <a:buNone/>
            </a:pPr>
            <a:endParaRPr lang="en-US" sz="2400" dirty="0">
              <a:latin typeface="Nunito Sans ExtraBold"/>
            </a:endParaRPr>
          </a:p>
        </p:txBody>
      </p:sp>
      <p:pic>
        <p:nvPicPr>
          <p:cNvPr id="3" name="Picture 2">
            <a:extLst>
              <a:ext uri="{FF2B5EF4-FFF2-40B4-BE49-F238E27FC236}">
                <a16:creationId xmlns:a16="http://schemas.microsoft.com/office/drawing/2014/main" id="{A0A16AFD-5B6D-497F-B40D-C0C12D4365EE}"/>
              </a:ext>
            </a:extLst>
          </p:cNvPr>
          <p:cNvPicPr>
            <a:picLocks noChangeAspect="1"/>
          </p:cNvPicPr>
          <p:nvPr/>
        </p:nvPicPr>
        <p:blipFill>
          <a:blip r:embed="rId3"/>
          <a:stretch>
            <a:fillRect/>
          </a:stretch>
        </p:blipFill>
        <p:spPr>
          <a:xfrm>
            <a:off x="5507609" y="5667556"/>
            <a:ext cx="3451538" cy="856034"/>
          </a:xfrm>
          <a:prstGeom prst="rect">
            <a:avLst/>
          </a:prstGeom>
        </p:spPr>
      </p:pic>
      <p:pic>
        <p:nvPicPr>
          <p:cNvPr id="5" name="Picture 4">
            <a:extLst>
              <a:ext uri="{FF2B5EF4-FFF2-40B4-BE49-F238E27FC236}">
                <a16:creationId xmlns:a16="http://schemas.microsoft.com/office/drawing/2014/main" id="{583576F7-709A-45CE-9431-6F31AAAEDCE2}"/>
              </a:ext>
            </a:extLst>
          </p:cNvPr>
          <p:cNvPicPr>
            <a:picLocks noChangeAspect="1"/>
          </p:cNvPicPr>
          <p:nvPr/>
        </p:nvPicPr>
        <p:blipFill>
          <a:blip r:embed="rId4"/>
          <a:stretch>
            <a:fillRect/>
          </a:stretch>
        </p:blipFill>
        <p:spPr>
          <a:xfrm>
            <a:off x="4378870" y="1190650"/>
            <a:ext cx="4624822" cy="3113496"/>
          </a:xfrm>
          <a:prstGeom prst="rect">
            <a:avLst/>
          </a:prstGeom>
        </p:spPr>
      </p:pic>
    </p:spTree>
    <p:extLst>
      <p:ext uri="{BB962C8B-B14F-4D97-AF65-F5344CB8AC3E}">
        <p14:creationId xmlns:p14="http://schemas.microsoft.com/office/powerpoint/2010/main" val="4091437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BF731A-EA61-4700-B316-64FFE395ADEB}"/>
              </a:ext>
            </a:extLst>
          </p:cNvPr>
          <p:cNvPicPr>
            <a:picLocks noChangeAspect="1"/>
          </p:cNvPicPr>
          <p:nvPr/>
        </p:nvPicPr>
        <p:blipFill>
          <a:blip r:embed="rId2"/>
          <a:stretch>
            <a:fillRect/>
          </a:stretch>
        </p:blipFill>
        <p:spPr>
          <a:xfrm>
            <a:off x="114104" y="30325"/>
            <a:ext cx="7646827" cy="4142792"/>
          </a:xfrm>
          <a:prstGeom prst="rect">
            <a:avLst/>
          </a:prstGeom>
        </p:spPr>
      </p:pic>
      <p:pic>
        <p:nvPicPr>
          <p:cNvPr id="4" name="Picture 3">
            <a:extLst>
              <a:ext uri="{FF2B5EF4-FFF2-40B4-BE49-F238E27FC236}">
                <a16:creationId xmlns:a16="http://schemas.microsoft.com/office/drawing/2014/main" id="{BA3F1E24-27C2-4827-BFFC-B2575C5E3F78}"/>
              </a:ext>
            </a:extLst>
          </p:cNvPr>
          <p:cNvPicPr>
            <a:picLocks noChangeAspect="1"/>
          </p:cNvPicPr>
          <p:nvPr/>
        </p:nvPicPr>
        <p:blipFill>
          <a:blip r:embed="rId3"/>
          <a:stretch>
            <a:fillRect/>
          </a:stretch>
        </p:blipFill>
        <p:spPr>
          <a:xfrm>
            <a:off x="3504326" y="3879202"/>
            <a:ext cx="5419725" cy="1600200"/>
          </a:xfrm>
          <a:prstGeom prst="rect">
            <a:avLst/>
          </a:prstGeom>
        </p:spPr>
      </p:pic>
      <p:pic>
        <p:nvPicPr>
          <p:cNvPr id="5" name="Picture 4">
            <a:extLst>
              <a:ext uri="{FF2B5EF4-FFF2-40B4-BE49-F238E27FC236}">
                <a16:creationId xmlns:a16="http://schemas.microsoft.com/office/drawing/2014/main" id="{414FF2C6-7F74-446E-A9A0-04EB0453226F}"/>
              </a:ext>
            </a:extLst>
          </p:cNvPr>
          <p:cNvPicPr>
            <a:picLocks noChangeAspect="1"/>
          </p:cNvPicPr>
          <p:nvPr/>
        </p:nvPicPr>
        <p:blipFill rotWithShape="1">
          <a:blip r:embed="rId4"/>
          <a:srcRect l="-1" r="1717"/>
          <a:stretch/>
        </p:blipFill>
        <p:spPr>
          <a:xfrm>
            <a:off x="1161077" y="5479402"/>
            <a:ext cx="5874205" cy="959788"/>
          </a:xfrm>
          <a:prstGeom prst="rect">
            <a:avLst/>
          </a:prstGeom>
        </p:spPr>
      </p:pic>
    </p:spTree>
    <p:extLst>
      <p:ext uri="{BB962C8B-B14F-4D97-AF65-F5344CB8AC3E}">
        <p14:creationId xmlns:p14="http://schemas.microsoft.com/office/powerpoint/2010/main" val="2067435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917641-DF54-4C6A-9B7E-A8DD3F3B8C8E}"/>
              </a:ext>
            </a:extLst>
          </p:cNvPr>
          <p:cNvPicPr>
            <a:picLocks noChangeAspect="1"/>
          </p:cNvPicPr>
          <p:nvPr/>
        </p:nvPicPr>
        <p:blipFill>
          <a:blip r:embed="rId3"/>
          <a:stretch>
            <a:fillRect/>
          </a:stretch>
        </p:blipFill>
        <p:spPr>
          <a:xfrm>
            <a:off x="1100137" y="1500187"/>
            <a:ext cx="6943725" cy="3857625"/>
          </a:xfrm>
          <a:prstGeom prst="rect">
            <a:avLst/>
          </a:prstGeom>
        </p:spPr>
      </p:pic>
      <p:sp>
        <p:nvSpPr>
          <p:cNvPr id="2" name="Text Placeholder 1"/>
          <p:cNvSpPr>
            <a:spLocks noGrp="1"/>
          </p:cNvSpPr>
          <p:nvPr>
            <p:ph type="body" idx="1"/>
          </p:nvPr>
        </p:nvSpPr>
        <p:spPr>
          <a:xfrm>
            <a:off x="628650" y="541176"/>
            <a:ext cx="8058150" cy="6077073"/>
          </a:xfrm>
        </p:spPr>
        <p:txBody>
          <a:bodyPr/>
          <a:lstStyle/>
          <a:p>
            <a:pPr marL="177800" indent="0">
              <a:buNone/>
            </a:pPr>
            <a:endParaRPr lang="en-US" sz="2000" dirty="0">
              <a:latin typeface="Nunito Sans ExtraBold"/>
            </a:endParaRPr>
          </a:p>
        </p:txBody>
      </p:sp>
    </p:spTree>
    <p:extLst>
      <p:ext uri="{BB962C8B-B14F-4D97-AF65-F5344CB8AC3E}">
        <p14:creationId xmlns:p14="http://schemas.microsoft.com/office/powerpoint/2010/main" val="763858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181F8D-88AC-415B-867B-C682F44C553B}"/>
              </a:ext>
            </a:extLst>
          </p:cNvPr>
          <p:cNvPicPr>
            <a:picLocks noChangeAspect="1"/>
          </p:cNvPicPr>
          <p:nvPr/>
        </p:nvPicPr>
        <p:blipFill>
          <a:blip r:embed="rId3"/>
          <a:stretch>
            <a:fillRect/>
          </a:stretch>
        </p:blipFill>
        <p:spPr>
          <a:xfrm>
            <a:off x="0" y="1213158"/>
            <a:ext cx="9144000" cy="4431683"/>
          </a:xfrm>
          <a:prstGeom prst="rect">
            <a:avLst/>
          </a:prstGeom>
        </p:spPr>
      </p:pic>
      <p:sp>
        <p:nvSpPr>
          <p:cNvPr id="4" name="Rectangle 3">
            <a:extLst>
              <a:ext uri="{FF2B5EF4-FFF2-40B4-BE49-F238E27FC236}">
                <a16:creationId xmlns:a16="http://schemas.microsoft.com/office/drawing/2014/main" id="{6CCAF5F2-8B59-4165-9F0F-1F982FC64FB5}"/>
              </a:ext>
            </a:extLst>
          </p:cNvPr>
          <p:cNvSpPr/>
          <p:nvPr/>
        </p:nvSpPr>
        <p:spPr>
          <a:xfrm>
            <a:off x="0" y="964734"/>
            <a:ext cx="2004969" cy="1644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3669081-95A2-44EB-B3A9-4917FCCAE982}"/>
              </a:ext>
            </a:extLst>
          </p:cNvPr>
          <p:cNvSpPr/>
          <p:nvPr/>
        </p:nvSpPr>
        <p:spPr>
          <a:xfrm>
            <a:off x="8162488" y="1518407"/>
            <a:ext cx="973123" cy="1090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59BAD01A-7D2E-4ADA-8A1D-65BB23FB93D8}"/>
              </a:ext>
            </a:extLst>
          </p:cNvPr>
          <p:cNvSpPr>
            <a:spLocks noGrp="1"/>
          </p:cNvSpPr>
          <p:nvPr>
            <p:ph type="title"/>
          </p:nvPr>
        </p:nvSpPr>
        <p:spPr/>
        <p:txBody>
          <a:bodyPr/>
          <a:lstStyle/>
          <a:p>
            <a:r>
              <a:rPr lang="en-US" dirty="0"/>
              <a:t>Work Around the State</a:t>
            </a:r>
          </a:p>
        </p:txBody>
      </p:sp>
    </p:spTree>
    <p:extLst>
      <p:ext uri="{BB962C8B-B14F-4D97-AF65-F5344CB8AC3E}">
        <p14:creationId xmlns:p14="http://schemas.microsoft.com/office/powerpoint/2010/main" val="297048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EBE9BE-DC60-4CD5-8975-61D7E1D1BCB3}"/>
              </a:ext>
            </a:extLst>
          </p:cNvPr>
          <p:cNvSpPr>
            <a:spLocks noGrp="1"/>
          </p:cNvSpPr>
          <p:nvPr>
            <p:ph type="title"/>
          </p:nvPr>
        </p:nvSpPr>
        <p:spPr/>
        <p:txBody>
          <a:bodyPr/>
          <a:lstStyle/>
          <a:p>
            <a:r>
              <a:rPr lang="en-US" dirty="0">
                <a:solidFill>
                  <a:srgbClr val="072938"/>
                </a:solidFill>
                <a:sym typeface="Nunito Sans"/>
              </a:rPr>
              <a:t>How To Work With US</a:t>
            </a:r>
          </a:p>
        </p:txBody>
      </p:sp>
      <p:sp>
        <p:nvSpPr>
          <p:cNvPr id="2" name="Text Placeholder 1"/>
          <p:cNvSpPr>
            <a:spLocks noGrp="1"/>
          </p:cNvSpPr>
          <p:nvPr>
            <p:ph type="body" idx="1"/>
          </p:nvPr>
        </p:nvSpPr>
        <p:spPr>
          <a:xfrm>
            <a:off x="513184" y="1417017"/>
            <a:ext cx="7656031" cy="3957416"/>
          </a:xfrm>
        </p:spPr>
        <p:txBody>
          <a:bodyPr/>
          <a:lstStyle/>
          <a:p>
            <a:pPr marL="177800" indent="0">
              <a:buNone/>
            </a:pPr>
            <a:r>
              <a:rPr lang="en-US" sz="2000" dirty="0">
                <a:latin typeface="Nunito Sans ExtraBold"/>
              </a:rPr>
              <a:t>Volunteer to:</a:t>
            </a:r>
          </a:p>
          <a:p>
            <a:pPr marL="177800" indent="0">
              <a:buNone/>
            </a:pPr>
            <a:r>
              <a:rPr lang="en-US" sz="2000" dirty="0">
                <a:latin typeface="Nunito Sans ExtraBold"/>
              </a:rPr>
              <a:t>	teach nutrition education</a:t>
            </a:r>
          </a:p>
          <a:p>
            <a:pPr marL="177800" indent="0">
              <a:buNone/>
            </a:pPr>
            <a:r>
              <a:rPr lang="en-US" sz="2000" dirty="0">
                <a:latin typeface="Nunito Sans ExtraBold"/>
              </a:rPr>
              <a:t>	conduct food demonstrations</a:t>
            </a:r>
          </a:p>
          <a:p>
            <a:pPr marL="177800" indent="0">
              <a:buNone/>
            </a:pPr>
            <a:r>
              <a:rPr lang="en-US" sz="2000" dirty="0">
                <a:latin typeface="Nunito Sans ExtraBold"/>
              </a:rPr>
              <a:t>	provide education at a retail partner</a:t>
            </a:r>
          </a:p>
          <a:p>
            <a:pPr marL="177800" indent="0">
              <a:buNone/>
            </a:pPr>
            <a:r>
              <a:rPr lang="en-US" sz="2000" dirty="0">
                <a:latin typeface="Nunito Sans ExtraBold"/>
              </a:rPr>
              <a:t>	staff an education booth at the farmers market</a:t>
            </a:r>
          </a:p>
          <a:p>
            <a:pPr marL="177800" indent="0">
              <a:buNone/>
            </a:pPr>
            <a:r>
              <a:rPr lang="en-US" sz="2000" dirty="0">
                <a:latin typeface="Nunito Sans ExtraBold"/>
              </a:rPr>
              <a:t>	teach food preparation</a:t>
            </a:r>
          </a:p>
          <a:p>
            <a:pPr marL="177800" indent="0">
              <a:buNone/>
            </a:pPr>
            <a:r>
              <a:rPr lang="en-US" sz="2000" dirty="0">
                <a:latin typeface="Nunito Sans ExtraBold"/>
              </a:rPr>
              <a:t>	…and more!!! </a:t>
            </a:r>
          </a:p>
        </p:txBody>
      </p:sp>
    </p:spTree>
    <p:extLst>
      <p:ext uri="{BB962C8B-B14F-4D97-AF65-F5344CB8AC3E}">
        <p14:creationId xmlns:p14="http://schemas.microsoft.com/office/powerpoint/2010/main" val="306039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937084-53D5-466A-AC20-20C86A56EFD8}"/>
              </a:ext>
            </a:extLst>
          </p:cNvPr>
          <p:cNvPicPr>
            <a:picLocks noChangeAspect="1"/>
          </p:cNvPicPr>
          <p:nvPr/>
        </p:nvPicPr>
        <p:blipFill>
          <a:blip r:embed="rId2"/>
          <a:stretch>
            <a:fillRect/>
          </a:stretch>
        </p:blipFill>
        <p:spPr>
          <a:xfrm>
            <a:off x="0" y="-65314"/>
            <a:ext cx="9144000" cy="6747287"/>
          </a:xfrm>
          <a:prstGeom prst="rect">
            <a:avLst/>
          </a:prstGeom>
        </p:spPr>
      </p:pic>
    </p:spTree>
    <p:extLst>
      <p:ext uri="{BB962C8B-B14F-4D97-AF65-F5344CB8AC3E}">
        <p14:creationId xmlns:p14="http://schemas.microsoft.com/office/powerpoint/2010/main" val="2133272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DB8872-7032-9C8C-61B7-5724B99E138E}"/>
              </a:ext>
            </a:extLst>
          </p:cNvPr>
          <p:cNvSpPr>
            <a:spLocks noGrp="1"/>
          </p:cNvSpPr>
          <p:nvPr>
            <p:ph type="title"/>
          </p:nvPr>
        </p:nvSpPr>
        <p:spPr>
          <a:xfrm>
            <a:off x="574175" y="4628744"/>
            <a:ext cx="6543125" cy="1325563"/>
          </a:xfrm>
        </p:spPr>
        <p:txBody>
          <a:bodyPr/>
          <a:lstStyle/>
          <a:p>
            <a:r>
              <a:rPr lang="en-US" dirty="0"/>
              <a:t>Thank you!</a:t>
            </a:r>
            <a:br>
              <a:rPr lang="en-US" dirty="0"/>
            </a:br>
            <a:br>
              <a:rPr lang="en-US" dirty="0"/>
            </a:br>
            <a:r>
              <a:rPr lang="en-US" sz="2400" dirty="0"/>
              <a:t>Questions?</a:t>
            </a:r>
            <a:endParaRPr lang="en-US" dirty="0"/>
          </a:p>
        </p:txBody>
      </p:sp>
      <p:pic>
        <p:nvPicPr>
          <p:cNvPr id="2" name="Picture 1">
            <a:extLst>
              <a:ext uri="{FF2B5EF4-FFF2-40B4-BE49-F238E27FC236}">
                <a16:creationId xmlns:a16="http://schemas.microsoft.com/office/drawing/2014/main" id="{C8B1D4B5-2B04-4EF2-8850-66E36B3C4081}"/>
              </a:ext>
            </a:extLst>
          </p:cNvPr>
          <p:cNvPicPr>
            <a:picLocks noChangeAspect="1"/>
          </p:cNvPicPr>
          <p:nvPr/>
        </p:nvPicPr>
        <p:blipFill>
          <a:blip r:embed="rId2"/>
          <a:stretch>
            <a:fillRect/>
          </a:stretch>
        </p:blipFill>
        <p:spPr>
          <a:xfrm>
            <a:off x="1851349" y="101456"/>
            <a:ext cx="6019800" cy="4105275"/>
          </a:xfrm>
          <a:prstGeom prst="rect">
            <a:avLst/>
          </a:prstGeom>
        </p:spPr>
      </p:pic>
    </p:spTree>
    <p:extLst>
      <p:ext uri="{BB962C8B-B14F-4D97-AF65-F5344CB8AC3E}">
        <p14:creationId xmlns:p14="http://schemas.microsoft.com/office/powerpoint/2010/main" val="3048574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EBE9BE-DC60-4CD5-8975-61D7E1D1BCB3}"/>
              </a:ext>
            </a:extLst>
          </p:cNvPr>
          <p:cNvSpPr>
            <a:spLocks noGrp="1"/>
          </p:cNvSpPr>
          <p:nvPr>
            <p:ph type="title"/>
          </p:nvPr>
        </p:nvSpPr>
        <p:spPr/>
        <p:txBody>
          <a:bodyPr/>
          <a:lstStyle/>
          <a:p>
            <a:r>
              <a:rPr lang="en-US" dirty="0">
                <a:solidFill>
                  <a:srgbClr val="072938"/>
                </a:solidFill>
                <a:sym typeface="Nunito Sans"/>
              </a:rPr>
              <a:t>Mission</a:t>
            </a:r>
          </a:p>
        </p:txBody>
      </p:sp>
      <p:sp>
        <p:nvSpPr>
          <p:cNvPr id="2" name="Text Placeholder 1"/>
          <p:cNvSpPr>
            <a:spLocks noGrp="1"/>
          </p:cNvSpPr>
          <p:nvPr>
            <p:ph type="body" idx="1"/>
          </p:nvPr>
        </p:nvSpPr>
        <p:spPr>
          <a:xfrm>
            <a:off x="508662" y="1419544"/>
            <a:ext cx="7886700" cy="3033720"/>
          </a:xfrm>
        </p:spPr>
        <p:txBody>
          <a:bodyPr/>
          <a:lstStyle/>
          <a:p>
            <a:pPr marL="177800" indent="0">
              <a:buNone/>
            </a:pPr>
            <a:r>
              <a:rPr lang="en-US" i="1" dirty="0">
                <a:solidFill>
                  <a:srgbClr val="767F79"/>
                </a:solidFill>
                <a:latin typeface="Gotham Book"/>
              </a:rPr>
              <a:t>The Virginia Family Nutrition Program’s mission is to teach limited-resource households how to make healthier food choices and become better managers of available food resources for optimal health and growth. Our programs focus on basic nutrition, physical activity, safe food handling, and thrifty food shopping. The Family Nutrition Program is offered through </a:t>
            </a:r>
            <a:r>
              <a:rPr lang="en-US" i="1" dirty="0">
                <a:solidFill>
                  <a:srgbClr val="058422"/>
                </a:solidFill>
                <a:latin typeface="Gotham Book"/>
                <a:hlinkClick r:id="rId2">
                  <a:extLst>
                    <a:ext uri="{A12FA001-AC4F-418D-AE19-62706E023703}">
                      <ahyp:hlinkClr xmlns:ahyp="http://schemas.microsoft.com/office/drawing/2018/hyperlinkcolor" val="tx"/>
                    </a:ext>
                  </a:extLst>
                </a:hlinkClick>
              </a:rPr>
              <a:t>Virginia Cooperative Extension</a:t>
            </a:r>
            <a:r>
              <a:rPr lang="en-US" i="1" dirty="0">
                <a:solidFill>
                  <a:srgbClr val="767F79"/>
                </a:solidFill>
                <a:latin typeface="Gotham Book"/>
              </a:rPr>
              <a:t>, an educational outreach partnership between </a:t>
            </a:r>
            <a:r>
              <a:rPr lang="en-US" i="1" dirty="0">
                <a:solidFill>
                  <a:srgbClr val="058422"/>
                </a:solidFill>
                <a:latin typeface="Gotham Book"/>
                <a:hlinkClick r:id="rId3">
                  <a:extLst>
                    <a:ext uri="{A12FA001-AC4F-418D-AE19-62706E023703}">
                      <ahyp:hlinkClr xmlns:ahyp="http://schemas.microsoft.com/office/drawing/2018/hyperlinkcolor" val="tx"/>
                    </a:ext>
                  </a:extLst>
                </a:hlinkClick>
              </a:rPr>
              <a:t>Virginia Tech</a:t>
            </a:r>
            <a:r>
              <a:rPr lang="en-US" i="1" dirty="0">
                <a:solidFill>
                  <a:srgbClr val="767F79"/>
                </a:solidFill>
                <a:latin typeface="Gotham Book"/>
              </a:rPr>
              <a:t> and </a:t>
            </a:r>
            <a:r>
              <a:rPr lang="en-US" i="1" dirty="0">
                <a:solidFill>
                  <a:srgbClr val="058422"/>
                </a:solidFill>
                <a:latin typeface="Gotham Book"/>
                <a:hlinkClick r:id="rId4">
                  <a:extLst>
                    <a:ext uri="{A12FA001-AC4F-418D-AE19-62706E023703}">
                      <ahyp:hlinkClr xmlns:ahyp="http://schemas.microsoft.com/office/drawing/2018/hyperlinkcolor" val="tx"/>
                    </a:ext>
                  </a:extLst>
                </a:hlinkClick>
              </a:rPr>
              <a:t>Virginia State University</a:t>
            </a:r>
            <a:r>
              <a:rPr lang="en-US" i="1" dirty="0">
                <a:solidFill>
                  <a:srgbClr val="767F79"/>
                </a:solidFill>
                <a:latin typeface="Gotham Book"/>
              </a:rPr>
              <a:t>.</a:t>
            </a:r>
            <a:endParaRPr lang="en-US" b="1" kern="1200" dirty="0">
              <a:solidFill>
                <a:srgbClr val="002060"/>
              </a:solidFill>
              <a:latin typeface="Nunito Sans" panose="00000500000000000000" pitchFamily="2" charset="0"/>
            </a:endParaRPr>
          </a:p>
        </p:txBody>
      </p:sp>
    </p:spTree>
    <p:extLst>
      <p:ext uri="{BB962C8B-B14F-4D97-AF65-F5344CB8AC3E}">
        <p14:creationId xmlns:p14="http://schemas.microsoft.com/office/powerpoint/2010/main" val="3835483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72938"/>
                </a:solidFill>
                <a:sym typeface="Nunito Sans"/>
              </a:rPr>
              <a:t>Virginia Family Nutrition Program </a:t>
            </a:r>
          </a:p>
        </p:txBody>
      </p:sp>
      <p:sp>
        <p:nvSpPr>
          <p:cNvPr id="5" name="Text Placeholder 4"/>
          <p:cNvSpPr>
            <a:spLocks noGrp="1"/>
          </p:cNvSpPr>
          <p:nvPr>
            <p:ph type="body" idx="1"/>
          </p:nvPr>
        </p:nvSpPr>
        <p:spPr>
          <a:xfrm>
            <a:off x="628650" y="1686558"/>
            <a:ext cx="8221735" cy="4806316"/>
          </a:xfrm>
        </p:spPr>
        <p:txBody>
          <a:bodyPr/>
          <a:lstStyle/>
          <a:p>
            <a:pPr marL="0" indent="0">
              <a:buNone/>
            </a:pPr>
            <a:r>
              <a:rPr lang="en-US" sz="2400" dirty="0">
                <a:solidFill>
                  <a:srgbClr val="072938"/>
                </a:solidFill>
                <a:latin typeface="Epilogue Medium" pitchFamily="2" charset="0"/>
              </a:rPr>
              <a:t>Supplemental Nutrition Assistance Program – Education (SNAP-Ed)</a:t>
            </a:r>
          </a:p>
          <a:p>
            <a:pPr marL="0" indent="0">
              <a:buNone/>
            </a:pPr>
            <a:r>
              <a:rPr lang="en-US" sz="2400" dirty="0">
                <a:solidFill>
                  <a:srgbClr val="072938"/>
                </a:solidFill>
                <a:latin typeface="Epilogue Medium" pitchFamily="2" charset="0"/>
              </a:rPr>
              <a:t>Expanded Food and Nutrition Education Program (EFNEP)</a:t>
            </a:r>
          </a:p>
          <a:p>
            <a:pPr marL="0" indent="0">
              <a:buNone/>
            </a:pPr>
            <a:r>
              <a:rPr lang="en-US" sz="2400" dirty="0">
                <a:solidFill>
                  <a:srgbClr val="072938"/>
                </a:solidFill>
                <a:latin typeface="Epilogue Medium" pitchFamily="2" charset="0"/>
              </a:rPr>
              <a:t>Coordinated through Virginia Tech &amp; Virginia Cooperative Extension </a:t>
            </a:r>
          </a:p>
          <a:p>
            <a:pPr marL="342900" indent="-342900"/>
            <a:r>
              <a:rPr lang="en-US" sz="2000" dirty="0">
                <a:solidFill>
                  <a:srgbClr val="072938"/>
                </a:solidFill>
                <a:latin typeface="Epilogue Medium" pitchFamily="2" charset="0"/>
              </a:rPr>
              <a:t>State employees housed in HNFE in CALS at Virginia Tech</a:t>
            </a:r>
          </a:p>
          <a:p>
            <a:pPr marL="342900" indent="-342900"/>
            <a:r>
              <a:rPr lang="en-US" sz="2000" dirty="0">
                <a:solidFill>
                  <a:srgbClr val="072938"/>
                </a:solidFill>
                <a:latin typeface="Epilogue Medium" pitchFamily="2" charset="0"/>
              </a:rPr>
              <a:t>Field staff located in Extension offices, food banks, and school board offices around the state</a:t>
            </a:r>
          </a:p>
          <a:p>
            <a:pPr marL="0" indent="0">
              <a:buNone/>
            </a:pPr>
            <a:endParaRPr lang="en-US" sz="2400" dirty="0">
              <a:solidFill>
                <a:srgbClr val="072938"/>
              </a:solidFill>
              <a:latin typeface="Epilogue Medium" pitchFamily="2" charset="0"/>
            </a:endParaRPr>
          </a:p>
          <a:p>
            <a:pPr marL="0" indent="0">
              <a:buNone/>
            </a:pPr>
            <a:endParaRPr lang="en-US" dirty="0">
              <a:solidFill>
                <a:srgbClr val="072938"/>
              </a:solidFill>
              <a:latin typeface="Epilogue Medium" pitchFamily="2" charset="0"/>
            </a:endParaRPr>
          </a:p>
        </p:txBody>
      </p:sp>
    </p:spTree>
    <p:extLst>
      <p:ext uri="{BB962C8B-B14F-4D97-AF65-F5344CB8AC3E}">
        <p14:creationId xmlns:p14="http://schemas.microsoft.com/office/powerpoint/2010/main" val="59636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EBE9BE-DC60-4CD5-8975-61D7E1D1BCB3}"/>
              </a:ext>
            </a:extLst>
          </p:cNvPr>
          <p:cNvSpPr>
            <a:spLocks noGrp="1"/>
          </p:cNvSpPr>
          <p:nvPr>
            <p:ph type="title"/>
          </p:nvPr>
        </p:nvSpPr>
        <p:spPr/>
        <p:txBody>
          <a:bodyPr/>
          <a:lstStyle/>
          <a:p>
            <a:r>
              <a:rPr lang="en-US" dirty="0">
                <a:solidFill>
                  <a:srgbClr val="072938"/>
                </a:solidFill>
                <a:sym typeface="Nunito Sans"/>
              </a:rPr>
              <a:t>EFNEP &amp; SNAP-Ed</a:t>
            </a:r>
          </a:p>
        </p:txBody>
      </p:sp>
      <p:sp>
        <p:nvSpPr>
          <p:cNvPr id="2" name="Text Placeholder 1"/>
          <p:cNvSpPr>
            <a:spLocks noGrp="1"/>
          </p:cNvSpPr>
          <p:nvPr>
            <p:ph type="body" idx="1"/>
          </p:nvPr>
        </p:nvSpPr>
        <p:spPr>
          <a:xfrm>
            <a:off x="474157" y="1626578"/>
            <a:ext cx="4209985" cy="4368780"/>
          </a:xfrm>
        </p:spPr>
        <p:txBody>
          <a:bodyPr/>
          <a:lstStyle/>
          <a:p>
            <a:pPr marL="177800" indent="0">
              <a:buNone/>
            </a:pPr>
            <a:r>
              <a:rPr lang="en-US" b="1" dirty="0">
                <a:solidFill>
                  <a:srgbClr val="072938"/>
                </a:solidFill>
                <a:latin typeface="Epilogue Medium" pitchFamily="2" charset="0"/>
              </a:rPr>
              <a:t>EFNEP </a:t>
            </a:r>
          </a:p>
          <a:p>
            <a:pPr marL="177800" indent="0">
              <a:buNone/>
            </a:pPr>
            <a:r>
              <a:rPr lang="en-US" sz="2400" dirty="0">
                <a:solidFill>
                  <a:srgbClr val="072938"/>
                </a:solidFill>
                <a:latin typeface="Epilogue Medium" pitchFamily="2" charset="0"/>
              </a:rPr>
              <a:t>$1,760,922 (FY2024)</a:t>
            </a:r>
          </a:p>
          <a:p>
            <a:pPr marL="177800" indent="0">
              <a:buNone/>
            </a:pPr>
            <a:r>
              <a:rPr lang="en-US" sz="2400" dirty="0">
                <a:solidFill>
                  <a:srgbClr val="072938"/>
                </a:solidFill>
                <a:latin typeface="Epilogue Medium" pitchFamily="2" charset="0"/>
              </a:rPr>
              <a:t>Launched 50 years+ ago</a:t>
            </a:r>
          </a:p>
          <a:p>
            <a:pPr marL="177800" indent="0">
              <a:buNone/>
            </a:pPr>
            <a:r>
              <a:rPr lang="en-US" sz="2400" dirty="0">
                <a:solidFill>
                  <a:srgbClr val="072938"/>
                </a:solidFill>
                <a:latin typeface="Epilogue Medium" pitchFamily="2" charset="0"/>
              </a:rPr>
              <a:t>Funded through USDA National Institute for Food and Agriculture (NIFA), Smith-Lever Act</a:t>
            </a:r>
          </a:p>
          <a:p>
            <a:pPr marL="177800" indent="0">
              <a:spcAft>
                <a:spcPts val="0"/>
              </a:spcAft>
              <a:buNone/>
            </a:pPr>
            <a:endParaRPr lang="en-US" sz="1800" dirty="0">
              <a:solidFill>
                <a:srgbClr val="072938"/>
              </a:solidFill>
              <a:latin typeface="Epilogue Medium" pitchFamily="2" charset="0"/>
            </a:endParaRPr>
          </a:p>
          <a:p>
            <a:endParaRPr lang="en-US" sz="1800" dirty="0">
              <a:solidFill>
                <a:srgbClr val="072938"/>
              </a:solidFill>
              <a:latin typeface="Epilogue Medium" pitchFamily="2" charset="0"/>
            </a:endParaRPr>
          </a:p>
          <a:p>
            <a:pPr marL="177800" indent="0">
              <a:buNone/>
            </a:pPr>
            <a:endParaRPr lang="en-US" sz="1800" dirty="0">
              <a:solidFill>
                <a:srgbClr val="072938"/>
              </a:solidFill>
              <a:latin typeface="Epilogue Medium" pitchFamily="2" charset="0"/>
            </a:endParaRPr>
          </a:p>
        </p:txBody>
      </p:sp>
      <p:sp>
        <p:nvSpPr>
          <p:cNvPr id="5" name="Text Placeholder 1">
            <a:extLst>
              <a:ext uri="{FF2B5EF4-FFF2-40B4-BE49-F238E27FC236}">
                <a16:creationId xmlns:a16="http://schemas.microsoft.com/office/drawing/2014/main" id="{7A6C7F74-CDB9-4801-AB2E-3E331AEAC3D9}"/>
              </a:ext>
            </a:extLst>
          </p:cNvPr>
          <p:cNvSpPr txBox="1">
            <a:spLocks/>
          </p:cNvSpPr>
          <p:nvPr/>
        </p:nvSpPr>
        <p:spPr>
          <a:xfrm>
            <a:off x="4755455" y="1557998"/>
            <a:ext cx="4129465" cy="505889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8600" marR="0" lvl="0" indent="-50800" algn="l" rtl="0">
              <a:lnSpc>
                <a:spcPct val="100000"/>
              </a:lnSpc>
              <a:spcBef>
                <a:spcPts val="1000"/>
              </a:spcBef>
              <a:spcAft>
                <a:spcPts val="1000"/>
              </a:spcAft>
              <a:buClr>
                <a:schemeClr val="dk1"/>
              </a:buClr>
              <a:buSzPct val="100000"/>
              <a:buFont typeface="Arial"/>
              <a:buChar char="•"/>
              <a:defRPr sz="2800" b="0" i="0" u="none" strike="noStrike" cap="none">
                <a:solidFill>
                  <a:schemeClr val="dk1"/>
                </a:solidFill>
                <a:latin typeface="Epilogue" pitchFamily="2" charset="0"/>
                <a:ea typeface="Epilogue" pitchFamily="2" charset="0"/>
                <a:cs typeface="Epilogue" pitchFamily="2" charset="0"/>
                <a:sym typeface="Nunito Sans"/>
              </a:defRPr>
            </a:lvl1pPr>
            <a:lvl2pPr marL="685800" marR="0" lvl="1" indent="-76200" algn="l" rtl="0">
              <a:lnSpc>
                <a:spcPct val="100000"/>
              </a:lnSpc>
              <a:spcBef>
                <a:spcPts val="500"/>
              </a:spcBef>
              <a:spcAft>
                <a:spcPts val="1000"/>
              </a:spcAft>
              <a:buClr>
                <a:schemeClr val="dk1"/>
              </a:buClr>
              <a:buSzPct val="100000"/>
              <a:buFont typeface="Arial"/>
              <a:buChar char="•"/>
              <a:defRPr sz="2400" b="0" i="0" u="none" strike="noStrike" cap="none">
                <a:solidFill>
                  <a:schemeClr val="dk1"/>
                </a:solidFill>
                <a:latin typeface="Nunito Sans"/>
                <a:ea typeface="Nunito Sans"/>
                <a:cs typeface="Nunito Sans"/>
                <a:sym typeface="Nunito Sans"/>
              </a:defRPr>
            </a:lvl2pPr>
            <a:lvl3pPr marL="1143000" marR="0" lvl="2" indent="-101600" algn="l" rtl="0">
              <a:lnSpc>
                <a:spcPct val="100000"/>
              </a:lnSpc>
              <a:spcBef>
                <a:spcPts val="500"/>
              </a:spcBef>
              <a:spcAft>
                <a:spcPts val="1000"/>
              </a:spcAft>
              <a:buClr>
                <a:schemeClr val="dk1"/>
              </a:buClr>
              <a:buSzPct val="100000"/>
              <a:buFont typeface="Arial"/>
              <a:buChar char="•"/>
              <a:defRPr sz="2000" b="0" i="0" u="none" strike="noStrike" cap="none">
                <a:solidFill>
                  <a:schemeClr val="dk1"/>
                </a:solidFill>
                <a:latin typeface="Nunito Sans"/>
                <a:ea typeface="Nunito Sans"/>
                <a:cs typeface="Nunito Sans"/>
                <a:sym typeface="Nunito Sans"/>
              </a:defRPr>
            </a:lvl3pPr>
            <a:lvl4pPr marL="1600200" marR="0" lvl="3" indent="-114300" algn="l" rtl="0">
              <a:lnSpc>
                <a:spcPct val="100000"/>
              </a:lnSpc>
              <a:spcBef>
                <a:spcPts val="500"/>
              </a:spcBef>
              <a:spcAft>
                <a:spcPts val="1000"/>
              </a:spcAft>
              <a:buClr>
                <a:schemeClr val="dk1"/>
              </a:buClr>
              <a:buSzPct val="100000"/>
              <a:buFont typeface="Arial"/>
              <a:buChar char="•"/>
              <a:defRPr sz="1800" b="0" i="0" u="none" strike="noStrike" cap="none">
                <a:solidFill>
                  <a:schemeClr val="dk1"/>
                </a:solidFill>
                <a:latin typeface="Nunito Sans"/>
                <a:ea typeface="Nunito Sans"/>
                <a:cs typeface="Nunito Sans"/>
                <a:sym typeface="Nunito Sans"/>
              </a:defRPr>
            </a:lvl4pPr>
            <a:lvl5pPr marL="2057400" marR="0" lvl="4" indent="-114300" algn="l" rtl="0">
              <a:lnSpc>
                <a:spcPct val="100000"/>
              </a:lnSpc>
              <a:spcBef>
                <a:spcPts val="500"/>
              </a:spcBef>
              <a:spcAft>
                <a:spcPts val="1000"/>
              </a:spcAft>
              <a:buClr>
                <a:schemeClr val="dk1"/>
              </a:buClr>
              <a:buSzPct val="100000"/>
              <a:buFont typeface="Arial"/>
              <a:buChar char="•"/>
              <a:defRPr sz="1800" b="0" i="0" u="none" strike="noStrike" cap="none">
                <a:solidFill>
                  <a:schemeClr val="dk1"/>
                </a:solidFill>
                <a:latin typeface="Nunito Sans"/>
                <a:ea typeface="Nunito Sans"/>
                <a:cs typeface="Nunito Sans"/>
                <a:sym typeface="Nunito Sans"/>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177800" indent="0">
              <a:buFont typeface="Arial"/>
              <a:buNone/>
            </a:pPr>
            <a:r>
              <a:rPr lang="en-US" sz="3200" b="1" dirty="0">
                <a:solidFill>
                  <a:srgbClr val="072938"/>
                </a:solidFill>
                <a:latin typeface="Epilogue Medium" pitchFamily="2" charset="0"/>
              </a:rPr>
              <a:t>SNAP-Ed</a:t>
            </a:r>
          </a:p>
          <a:p>
            <a:pPr marL="177800" indent="0">
              <a:buNone/>
            </a:pPr>
            <a:r>
              <a:rPr lang="en-US" sz="2400" dirty="0">
                <a:solidFill>
                  <a:srgbClr val="072938"/>
                </a:solidFill>
                <a:latin typeface="Epilogue Medium" pitchFamily="2" charset="0"/>
              </a:rPr>
              <a:t>$8,961,929 (FY2024)</a:t>
            </a:r>
          </a:p>
          <a:p>
            <a:pPr marL="177800" indent="0">
              <a:buFont typeface="Arial"/>
              <a:buNone/>
            </a:pPr>
            <a:r>
              <a:rPr lang="en-US" sz="2400" dirty="0">
                <a:solidFill>
                  <a:srgbClr val="072938"/>
                </a:solidFill>
                <a:latin typeface="Epilogue Medium" pitchFamily="2" charset="0"/>
              </a:rPr>
              <a:t>Launched 30 years ago</a:t>
            </a:r>
          </a:p>
          <a:p>
            <a:pPr marL="177800" indent="0">
              <a:buFont typeface="Arial"/>
              <a:buNone/>
            </a:pPr>
            <a:r>
              <a:rPr lang="en-US" sz="2400" dirty="0">
                <a:solidFill>
                  <a:srgbClr val="072938"/>
                </a:solidFill>
                <a:latin typeface="Epilogue Medium" pitchFamily="2" charset="0"/>
              </a:rPr>
              <a:t>Funded through USDA Food &amp; Nutrition Service (FNS), then Virginia DSS SNAP Division </a:t>
            </a:r>
            <a:endParaRPr lang="en-US" dirty="0">
              <a:solidFill>
                <a:srgbClr val="072938"/>
              </a:solidFill>
              <a:latin typeface="Epilogue Medium" pitchFamily="2" charset="0"/>
            </a:endParaRPr>
          </a:p>
          <a:p>
            <a:pPr marL="177800" indent="0">
              <a:buFont typeface="Arial"/>
              <a:buNone/>
            </a:pPr>
            <a:endParaRPr lang="en-US" sz="2400" dirty="0">
              <a:solidFill>
                <a:srgbClr val="072938"/>
              </a:solidFill>
              <a:latin typeface="Epilogue Medium" pitchFamily="2" charset="0"/>
            </a:endParaRPr>
          </a:p>
        </p:txBody>
      </p:sp>
    </p:spTree>
    <p:extLst>
      <p:ext uri="{BB962C8B-B14F-4D97-AF65-F5344CB8AC3E}">
        <p14:creationId xmlns:p14="http://schemas.microsoft.com/office/powerpoint/2010/main" val="157297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72938"/>
                </a:solidFill>
                <a:sym typeface="Nunito Sans"/>
              </a:rPr>
              <a:t>Staffing </a:t>
            </a:r>
          </a:p>
        </p:txBody>
      </p:sp>
      <p:sp>
        <p:nvSpPr>
          <p:cNvPr id="6" name="Text Placeholder 4">
            <a:extLst>
              <a:ext uri="{FF2B5EF4-FFF2-40B4-BE49-F238E27FC236}">
                <a16:creationId xmlns:a16="http://schemas.microsoft.com/office/drawing/2014/main" id="{7D571ABD-7B81-49E8-9A2B-46AF202BD6A5}"/>
              </a:ext>
            </a:extLst>
          </p:cNvPr>
          <p:cNvSpPr txBox="1">
            <a:spLocks/>
          </p:cNvSpPr>
          <p:nvPr/>
        </p:nvSpPr>
        <p:spPr>
          <a:xfrm>
            <a:off x="628650" y="1350128"/>
            <a:ext cx="7600950" cy="530946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8600" marR="0" lvl="0" indent="-50800" algn="l" rtl="0">
              <a:lnSpc>
                <a:spcPct val="100000"/>
              </a:lnSpc>
              <a:spcBef>
                <a:spcPts val="1000"/>
              </a:spcBef>
              <a:spcAft>
                <a:spcPts val="1000"/>
              </a:spcAft>
              <a:buClr>
                <a:schemeClr val="dk1"/>
              </a:buClr>
              <a:buSzPct val="100000"/>
              <a:buFont typeface="Arial"/>
              <a:buChar char="•"/>
              <a:defRPr sz="2800" b="0" i="0" u="none" strike="noStrike" cap="none">
                <a:solidFill>
                  <a:schemeClr val="dk1"/>
                </a:solidFill>
                <a:latin typeface="Epilogue" pitchFamily="2" charset="0"/>
                <a:ea typeface="Epilogue" pitchFamily="2" charset="0"/>
                <a:cs typeface="Epilogue" pitchFamily="2" charset="0"/>
                <a:sym typeface="Nunito Sans"/>
              </a:defRPr>
            </a:lvl1pPr>
            <a:lvl2pPr marL="685800" marR="0" lvl="1" indent="-76200" algn="l" rtl="0">
              <a:lnSpc>
                <a:spcPct val="100000"/>
              </a:lnSpc>
              <a:spcBef>
                <a:spcPts val="500"/>
              </a:spcBef>
              <a:spcAft>
                <a:spcPts val="1000"/>
              </a:spcAft>
              <a:buClr>
                <a:schemeClr val="dk1"/>
              </a:buClr>
              <a:buSzPct val="100000"/>
              <a:buFont typeface="Arial"/>
              <a:buChar char="•"/>
              <a:defRPr sz="2400" b="0" i="0" u="none" strike="noStrike" cap="none">
                <a:solidFill>
                  <a:schemeClr val="dk1"/>
                </a:solidFill>
                <a:latin typeface="Nunito Sans"/>
                <a:ea typeface="Nunito Sans"/>
                <a:cs typeface="Nunito Sans"/>
                <a:sym typeface="Nunito Sans"/>
              </a:defRPr>
            </a:lvl2pPr>
            <a:lvl3pPr marL="1143000" marR="0" lvl="2" indent="-101600" algn="l" rtl="0">
              <a:lnSpc>
                <a:spcPct val="100000"/>
              </a:lnSpc>
              <a:spcBef>
                <a:spcPts val="500"/>
              </a:spcBef>
              <a:spcAft>
                <a:spcPts val="1000"/>
              </a:spcAft>
              <a:buClr>
                <a:schemeClr val="dk1"/>
              </a:buClr>
              <a:buSzPct val="100000"/>
              <a:buFont typeface="Arial"/>
              <a:buChar char="•"/>
              <a:defRPr sz="2000" b="0" i="0" u="none" strike="noStrike" cap="none">
                <a:solidFill>
                  <a:schemeClr val="dk1"/>
                </a:solidFill>
                <a:latin typeface="Nunito Sans"/>
                <a:ea typeface="Nunito Sans"/>
                <a:cs typeface="Nunito Sans"/>
                <a:sym typeface="Nunito Sans"/>
              </a:defRPr>
            </a:lvl3pPr>
            <a:lvl4pPr marL="1600200" marR="0" lvl="3" indent="-114300" algn="l" rtl="0">
              <a:lnSpc>
                <a:spcPct val="100000"/>
              </a:lnSpc>
              <a:spcBef>
                <a:spcPts val="500"/>
              </a:spcBef>
              <a:spcAft>
                <a:spcPts val="1000"/>
              </a:spcAft>
              <a:buClr>
                <a:schemeClr val="dk1"/>
              </a:buClr>
              <a:buSzPct val="100000"/>
              <a:buFont typeface="Arial"/>
              <a:buChar char="•"/>
              <a:defRPr sz="1800" b="0" i="0" u="none" strike="noStrike" cap="none">
                <a:solidFill>
                  <a:schemeClr val="dk1"/>
                </a:solidFill>
                <a:latin typeface="Nunito Sans"/>
                <a:ea typeface="Nunito Sans"/>
                <a:cs typeface="Nunito Sans"/>
                <a:sym typeface="Nunito Sans"/>
              </a:defRPr>
            </a:lvl4pPr>
            <a:lvl5pPr marL="2057400" marR="0" lvl="4" indent="-114300" algn="l" rtl="0">
              <a:lnSpc>
                <a:spcPct val="100000"/>
              </a:lnSpc>
              <a:spcBef>
                <a:spcPts val="500"/>
              </a:spcBef>
              <a:spcAft>
                <a:spcPts val="1000"/>
              </a:spcAft>
              <a:buClr>
                <a:schemeClr val="dk1"/>
              </a:buClr>
              <a:buSzPct val="100000"/>
              <a:buFont typeface="Arial"/>
              <a:buChar char="•"/>
              <a:defRPr sz="1800" b="0" i="0" u="none" strike="noStrike" cap="none">
                <a:solidFill>
                  <a:schemeClr val="dk1"/>
                </a:solidFill>
                <a:latin typeface="Nunito Sans"/>
                <a:ea typeface="Nunito Sans"/>
                <a:cs typeface="Nunito Sans"/>
                <a:sym typeface="Nunito Sans"/>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600"/>
              </a:spcBef>
              <a:spcAft>
                <a:spcPts val="0"/>
              </a:spcAft>
              <a:buFont typeface="Arial"/>
              <a:buNone/>
            </a:pPr>
            <a:r>
              <a:rPr lang="en-US" sz="2400" dirty="0">
                <a:solidFill>
                  <a:srgbClr val="072938"/>
                </a:solidFill>
                <a:latin typeface="Epilogue Medium" pitchFamily="2" charset="0"/>
              </a:rPr>
              <a:t>Peer Educators (Program Assistants) (49)</a:t>
            </a:r>
          </a:p>
          <a:p>
            <a:pPr marL="285750" indent="-285750">
              <a:spcBef>
                <a:spcPts val="600"/>
              </a:spcBef>
              <a:spcAft>
                <a:spcPts val="0"/>
              </a:spcAft>
            </a:pPr>
            <a:r>
              <a:rPr lang="en-US" sz="2400" i="1" dirty="0">
                <a:solidFill>
                  <a:srgbClr val="072938"/>
                </a:solidFill>
                <a:latin typeface="Epilogue Light" pitchFamily="2" charset="0"/>
              </a:rPr>
              <a:t>Direct education</a:t>
            </a:r>
          </a:p>
          <a:p>
            <a:pPr marL="285750" indent="-285750">
              <a:spcBef>
                <a:spcPts val="600"/>
              </a:spcBef>
              <a:spcAft>
                <a:spcPts val="0"/>
              </a:spcAft>
            </a:pPr>
            <a:r>
              <a:rPr lang="en-US" sz="2400" i="1" dirty="0">
                <a:solidFill>
                  <a:srgbClr val="072938"/>
                </a:solidFill>
                <a:latin typeface="Epilogue Light" pitchFamily="2" charset="0"/>
              </a:rPr>
              <a:t>Not expected to have a nutrition background</a:t>
            </a:r>
          </a:p>
          <a:p>
            <a:pPr marL="0" indent="0">
              <a:lnSpc>
                <a:spcPct val="50000"/>
              </a:lnSpc>
              <a:spcBef>
                <a:spcPts val="600"/>
              </a:spcBef>
              <a:spcAft>
                <a:spcPts val="0"/>
              </a:spcAft>
              <a:buFont typeface="Arial"/>
              <a:buNone/>
            </a:pPr>
            <a:endParaRPr lang="en-US" sz="2400" dirty="0">
              <a:solidFill>
                <a:srgbClr val="072938"/>
              </a:solidFill>
              <a:latin typeface="Epilogue Medium" pitchFamily="2" charset="0"/>
            </a:endParaRPr>
          </a:p>
          <a:p>
            <a:pPr marL="0" indent="0">
              <a:spcBef>
                <a:spcPts val="600"/>
              </a:spcBef>
              <a:spcAft>
                <a:spcPts val="0"/>
              </a:spcAft>
              <a:buFont typeface="Arial"/>
              <a:buNone/>
            </a:pPr>
            <a:r>
              <a:rPr lang="en-US" sz="2400" dirty="0">
                <a:solidFill>
                  <a:srgbClr val="072938"/>
                </a:solidFill>
                <a:latin typeface="Epilogue Medium" pitchFamily="2" charset="0"/>
              </a:rPr>
              <a:t>SNAP-Ed Agents (10)</a:t>
            </a:r>
          </a:p>
          <a:p>
            <a:pPr marL="285750" indent="-285750">
              <a:spcBef>
                <a:spcPts val="600"/>
              </a:spcBef>
              <a:spcAft>
                <a:spcPts val="0"/>
              </a:spcAft>
            </a:pPr>
            <a:r>
              <a:rPr lang="en-US" sz="2400" i="1" dirty="0">
                <a:solidFill>
                  <a:srgbClr val="072938"/>
                </a:solidFill>
                <a:latin typeface="Epilogue Light" pitchFamily="2" charset="0"/>
              </a:rPr>
              <a:t>Volunteer-based nutrition education – primarily school teachers (50%)</a:t>
            </a:r>
          </a:p>
          <a:p>
            <a:pPr marL="285750" lvl="1" indent="-285750">
              <a:spcBef>
                <a:spcPts val="600"/>
              </a:spcBef>
              <a:spcAft>
                <a:spcPts val="0"/>
              </a:spcAft>
            </a:pPr>
            <a:r>
              <a:rPr lang="en-US" i="1" dirty="0">
                <a:solidFill>
                  <a:srgbClr val="072938"/>
                </a:solidFill>
                <a:latin typeface="Epilogue Light" pitchFamily="2" charset="0"/>
              </a:rPr>
              <a:t>Policy, systems, and environmental (PSE) change (50%)</a:t>
            </a:r>
          </a:p>
          <a:p>
            <a:pPr marL="285750" lvl="1" indent="-285750">
              <a:spcBef>
                <a:spcPts val="600"/>
              </a:spcBef>
              <a:spcAft>
                <a:spcPts val="0"/>
              </a:spcAft>
            </a:pPr>
            <a:r>
              <a:rPr lang="en-US" i="1" dirty="0">
                <a:solidFill>
                  <a:srgbClr val="072938"/>
                </a:solidFill>
                <a:latin typeface="Epilogue Light" pitchFamily="2" charset="0"/>
              </a:rPr>
              <a:t>MS-degree required in nutrition or health </a:t>
            </a:r>
          </a:p>
          <a:p>
            <a:pPr marL="0" lvl="1" indent="0">
              <a:lnSpc>
                <a:spcPct val="50000"/>
              </a:lnSpc>
              <a:spcBef>
                <a:spcPts val="600"/>
              </a:spcBef>
              <a:spcAft>
                <a:spcPts val="0"/>
              </a:spcAft>
              <a:buNone/>
            </a:pPr>
            <a:endParaRPr lang="en-US" i="1" dirty="0">
              <a:solidFill>
                <a:srgbClr val="072938"/>
              </a:solidFill>
              <a:latin typeface="Epilogue Light" pitchFamily="2" charset="0"/>
            </a:endParaRPr>
          </a:p>
          <a:p>
            <a:pPr marL="0" lvl="1" indent="0">
              <a:spcBef>
                <a:spcPts val="600"/>
              </a:spcBef>
              <a:spcAft>
                <a:spcPts val="0"/>
              </a:spcAft>
              <a:buNone/>
            </a:pPr>
            <a:r>
              <a:rPr lang="en-US" dirty="0">
                <a:solidFill>
                  <a:srgbClr val="072938"/>
                </a:solidFill>
                <a:latin typeface="Epilogue Medium" pitchFamily="2" charset="0"/>
              </a:rPr>
              <a:t>Social Media Coordinator (1)</a:t>
            </a:r>
          </a:p>
          <a:p>
            <a:pPr marL="0" indent="0">
              <a:buFont typeface="Arial"/>
              <a:buNone/>
            </a:pPr>
            <a:endParaRPr lang="en-US" dirty="0">
              <a:solidFill>
                <a:srgbClr val="072938"/>
              </a:solidFill>
              <a:latin typeface="Epilogue Medium" pitchFamily="2" charset="0"/>
            </a:endParaRPr>
          </a:p>
        </p:txBody>
      </p:sp>
    </p:spTree>
    <p:extLst>
      <p:ext uri="{BB962C8B-B14F-4D97-AF65-F5344CB8AC3E}">
        <p14:creationId xmlns:p14="http://schemas.microsoft.com/office/powerpoint/2010/main" val="47317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2B423-BFC4-FDFA-C14F-58BDA15A8C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122371-3374-EE2D-189A-0BFCB80E6374}"/>
              </a:ext>
            </a:extLst>
          </p:cNvPr>
          <p:cNvSpPr>
            <a:spLocks noGrp="1"/>
          </p:cNvSpPr>
          <p:nvPr>
            <p:ph type="title"/>
          </p:nvPr>
        </p:nvSpPr>
        <p:spPr/>
        <p:txBody>
          <a:bodyPr/>
          <a:lstStyle/>
          <a:p>
            <a:r>
              <a:rPr lang="en-US" dirty="0">
                <a:solidFill>
                  <a:srgbClr val="072938"/>
                </a:solidFill>
                <a:sym typeface="Nunito Sans"/>
              </a:rPr>
              <a:t>Staffing </a:t>
            </a:r>
          </a:p>
        </p:txBody>
      </p:sp>
      <p:sp>
        <p:nvSpPr>
          <p:cNvPr id="6" name="Text Placeholder 4">
            <a:extLst>
              <a:ext uri="{FF2B5EF4-FFF2-40B4-BE49-F238E27FC236}">
                <a16:creationId xmlns:a16="http://schemas.microsoft.com/office/drawing/2014/main" id="{5C0B6621-7015-CC63-1EF1-7F976BD66D52}"/>
              </a:ext>
            </a:extLst>
          </p:cNvPr>
          <p:cNvSpPr txBox="1">
            <a:spLocks/>
          </p:cNvSpPr>
          <p:nvPr/>
        </p:nvSpPr>
        <p:spPr>
          <a:xfrm>
            <a:off x="628650" y="1319648"/>
            <a:ext cx="7600950" cy="530946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8600" marR="0" lvl="0" indent="-50800" algn="l" rtl="0">
              <a:lnSpc>
                <a:spcPct val="100000"/>
              </a:lnSpc>
              <a:spcBef>
                <a:spcPts val="1000"/>
              </a:spcBef>
              <a:spcAft>
                <a:spcPts val="1000"/>
              </a:spcAft>
              <a:buClr>
                <a:schemeClr val="dk1"/>
              </a:buClr>
              <a:buSzPct val="100000"/>
              <a:buFont typeface="Arial"/>
              <a:buChar char="•"/>
              <a:defRPr sz="2800" b="0" i="0" u="none" strike="noStrike" cap="none">
                <a:solidFill>
                  <a:schemeClr val="dk1"/>
                </a:solidFill>
                <a:latin typeface="Epilogue" pitchFamily="2" charset="0"/>
                <a:ea typeface="Epilogue" pitchFamily="2" charset="0"/>
                <a:cs typeface="Epilogue" pitchFamily="2" charset="0"/>
                <a:sym typeface="Nunito Sans"/>
              </a:defRPr>
            </a:lvl1pPr>
            <a:lvl2pPr marL="685800" marR="0" lvl="1" indent="-76200" algn="l" rtl="0">
              <a:lnSpc>
                <a:spcPct val="100000"/>
              </a:lnSpc>
              <a:spcBef>
                <a:spcPts val="500"/>
              </a:spcBef>
              <a:spcAft>
                <a:spcPts val="1000"/>
              </a:spcAft>
              <a:buClr>
                <a:schemeClr val="dk1"/>
              </a:buClr>
              <a:buSzPct val="100000"/>
              <a:buFont typeface="Arial"/>
              <a:buChar char="•"/>
              <a:defRPr sz="2400" b="0" i="0" u="none" strike="noStrike" cap="none">
                <a:solidFill>
                  <a:schemeClr val="dk1"/>
                </a:solidFill>
                <a:latin typeface="Nunito Sans"/>
                <a:ea typeface="Nunito Sans"/>
                <a:cs typeface="Nunito Sans"/>
                <a:sym typeface="Nunito Sans"/>
              </a:defRPr>
            </a:lvl2pPr>
            <a:lvl3pPr marL="1143000" marR="0" lvl="2" indent="-101600" algn="l" rtl="0">
              <a:lnSpc>
                <a:spcPct val="100000"/>
              </a:lnSpc>
              <a:spcBef>
                <a:spcPts val="500"/>
              </a:spcBef>
              <a:spcAft>
                <a:spcPts val="1000"/>
              </a:spcAft>
              <a:buClr>
                <a:schemeClr val="dk1"/>
              </a:buClr>
              <a:buSzPct val="100000"/>
              <a:buFont typeface="Arial"/>
              <a:buChar char="•"/>
              <a:defRPr sz="2000" b="0" i="0" u="none" strike="noStrike" cap="none">
                <a:solidFill>
                  <a:schemeClr val="dk1"/>
                </a:solidFill>
                <a:latin typeface="Nunito Sans"/>
                <a:ea typeface="Nunito Sans"/>
                <a:cs typeface="Nunito Sans"/>
                <a:sym typeface="Nunito Sans"/>
              </a:defRPr>
            </a:lvl3pPr>
            <a:lvl4pPr marL="1600200" marR="0" lvl="3" indent="-114300" algn="l" rtl="0">
              <a:lnSpc>
                <a:spcPct val="100000"/>
              </a:lnSpc>
              <a:spcBef>
                <a:spcPts val="500"/>
              </a:spcBef>
              <a:spcAft>
                <a:spcPts val="1000"/>
              </a:spcAft>
              <a:buClr>
                <a:schemeClr val="dk1"/>
              </a:buClr>
              <a:buSzPct val="100000"/>
              <a:buFont typeface="Arial"/>
              <a:buChar char="•"/>
              <a:defRPr sz="1800" b="0" i="0" u="none" strike="noStrike" cap="none">
                <a:solidFill>
                  <a:schemeClr val="dk1"/>
                </a:solidFill>
                <a:latin typeface="Nunito Sans"/>
                <a:ea typeface="Nunito Sans"/>
                <a:cs typeface="Nunito Sans"/>
                <a:sym typeface="Nunito Sans"/>
              </a:defRPr>
            </a:lvl4pPr>
            <a:lvl5pPr marL="2057400" marR="0" lvl="4" indent="-114300" algn="l" rtl="0">
              <a:lnSpc>
                <a:spcPct val="100000"/>
              </a:lnSpc>
              <a:spcBef>
                <a:spcPts val="500"/>
              </a:spcBef>
              <a:spcAft>
                <a:spcPts val="1000"/>
              </a:spcAft>
              <a:buClr>
                <a:schemeClr val="dk1"/>
              </a:buClr>
              <a:buSzPct val="100000"/>
              <a:buFont typeface="Arial"/>
              <a:buChar char="•"/>
              <a:defRPr sz="1800" b="0" i="0" u="none" strike="noStrike" cap="none">
                <a:solidFill>
                  <a:schemeClr val="dk1"/>
                </a:solidFill>
                <a:latin typeface="Nunito Sans"/>
                <a:ea typeface="Nunito Sans"/>
                <a:cs typeface="Nunito Sans"/>
                <a:sym typeface="Nunito Sans"/>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600"/>
              </a:spcBef>
              <a:spcAft>
                <a:spcPts val="0"/>
              </a:spcAft>
              <a:buNone/>
            </a:pPr>
            <a:r>
              <a:rPr lang="en-US" sz="2400" dirty="0">
                <a:solidFill>
                  <a:srgbClr val="072938"/>
                </a:solidFill>
                <a:latin typeface="Epilogue Medium" pitchFamily="2" charset="0"/>
              </a:rPr>
              <a:t>PSE Coordinator and Assistant Coordinators (3)</a:t>
            </a:r>
          </a:p>
          <a:p>
            <a:pPr marL="285750" indent="-285750">
              <a:spcBef>
                <a:spcPts val="600"/>
              </a:spcBef>
              <a:spcAft>
                <a:spcPts val="0"/>
              </a:spcAft>
            </a:pPr>
            <a:r>
              <a:rPr lang="en-US" sz="2400" i="1" dirty="0">
                <a:solidFill>
                  <a:srgbClr val="072938"/>
                </a:solidFill>
                <a:latin typeface="Epilogue Light" pitchFamily="2" charset="0"/>
              </a:rPr>
              <a:t>Policy, systems, and environmental change at state level</a:t>
            </a:r>
          </a:p>
          <a:p>
            <a:pPr marL="0" indent="0">
              <a:lnSpc>
                <a:spcPct val="50000"/>
              </a:lnSpc>
              <a:spcBef>
                <a:spcPts val="600"/>
              </a:spcBef>
              <a:spcAft>
                <a:spcPts val="0"/>
              </a:spcAft>
              <a:buNone/>
            </a:pPr>
            <a:endParaRPr lang="en-US" sz="2400" i="1" dirty="0">
              <a:solidFill>
                <a:srgbClr val="072938"/>
              </a:solidFill>
              <a:latin typeface="Epilogue Light" pitchFamily="2" charset="0"/>
            </a:endParaRPr>
          </a:p>
          <a:p>
            <a:pPr marL="0" lvl="1" indent="0">
              <a:spcBef>
                <a:spcPts val="600"/>
              </a:spcBef>
              <a:spcAft>
                <a:spcPts val="0"/>
              </a:spcAft>
              <a:buNone/>
            </a:pPr>
            <a:r>
              <a:rPr lang="en-US" dirty="0">
                <a:solidFill>
                  <a:srgbClr val="072938"/>
                </a:solidFill>
                <a:latin typeface="Epilogue Medium" pitchFamily="2" charset="0"/>
              </a:rPr>
              <a:t>State Faculty &amp; State/District Staff (13)</a:t>
            </a:r>
          </a:p>
          <a:p>
            <a:pPr marL="342900" lvl="1" indent="-342900">
              <a:spcBef>
                <a:spcPts val="600"/>
              </a:spcBef>
              <a:spcAft>
                <a:spcPts val="0"/>
              </a:spcAft>
            </a:pPr>
            <a:r>
              <a:rPr lang="en-US" i="1" dirty="0">
                <a:solidFill>
                  <a:srgbClr val="072938"/>
                </a:solidFill>
                <a:latin typeface="Epilogue Light" pitchFamily="2" charset="0"/>
              </a:rPr>
              <a:t>Curricula design, management and distribution of resources</a:t>
            </a:r>
          </a:p>
          <a:p>
            <a:pPr marL="342900" lvl="1" indent="-342900">
              <a:spcBef>
                <a:spcPts val="600"/>
              </a:spcBef>
              <a:spcAft>
                <a:spcPts val="0"/>
              </a:spcAft>
            </a:pPr>
            <a:r>
              <a:rPr lang="en-US" i="1" dirty="0">
                <a:solidFill>
                  <a:srgbClr val="072938"/>
                </a:solidFill>
                <a:latin typeface="Epilogue Light" pitchFamily="2" charset="0"/>
              </a:rPr>
              <a:t>Program and fiscal integrity</a:t>
            </a:r>
          </a:p>
          <a:p>
            <a:pPr marL="342900" lvl="1" indent="-342900">
              <a:lnSpc>
                <a:spcPct val="50000"/>
              </a:lnSpc>
              <a:spcBef>
                <a:spcPts val="600"/>
              </a:spcBef>
              <a:spcAft>
                <a:spcPts val="0"/>
              </a:spcAft>
            </a:pPr>
            <a:endParaRPr lang="en-US" i="1" dirty="0">
              <a:solidFill>
                <a:srgbClr val="072938"/>
              </a:solidFill>
              <a:latin typeface="Epilogue Light" pitchFamily="2" charset="0"/>
            </a:endParaRPr>
          </a:p>
          <a:p>
            <a:pPr marL="0" indent="0">
              <a:spcBef>
                <a:spcPts val="600"/>
              </a:spcBef>
              <a:spcAft>
                <a:spcPts val="0"/>
              </a:spcAft>
              <a:buNone/>
            </a:pPr>
            <a:r>
              <a:rPr lang="en-US" sz="2400" dirty="0">
                <a:solidFill>
                  <a:srgbClr val="072938"/>
                </a:solidFill>
                <a:latin typeface="Epilogue Medium" pitchFamily="2" charset="0"/>
              </a:rPr>
              <a:t>Leadership Team (Area Coordinators, Program Manager, Trainer) (7)</a:t>
            </a:r>
          </a:p>
          <a:p>
            <a:pPr marL="342900" lvl="1" indent="-342900">
              <a:spcBef>
                <a:spcPts val="600"/>
              </a:spcBef>
              <a:spcAft>
                <a:spcPts val="0"/>
              </a:spcAft>
            </a:pPr>
            <a:r>
              <a:rPr lang="en-US" i="1" dirty="0">
                <a:solidFill>
                  <a:srgbClr val="072938"/>
                </a:solidFill>
                <a:latin typeface="Epilogue Light" pitchFamily="2" charset="0"/>
              </a:rPr>
              <a:t>Program integrity and support</a:t>
            </a:r>
          </a:p>
          <a:p>
            <a:pPr marL="342900" lvl="1" indent="-342900">
              <a:spcBef>
                <a:spcPts val="600"/>
              </a:spcBef>
              <a:spcAft>
                <a:spcPts val="0"/>
              </a:spcAft>
            </a:pPr>
            <a:r>
              <a:rPr lang="en-US" i="1" dirty="0">
                <a:solidFill>
                  <a:srgbClr val="072938"/>
                </a:solidFill>
                <a:latin typeface="Epilogue Light" pitchFamily="2" charset="0"/>
              </a:rPr>
              <a:t>Partnerships </a:t>
            </a:r>
          </a:p>
          <a:p>
            <a:pPr marL="0" indent="0">
              <a:buFont typeface="Arial"/>
              <a:buNone/>
            </a:pPr>
            <a:endParaRPr lang="en-US" dirty="0">
              <a:solidFill>
                <a:srgbClr val="072938"/>
              </a:solidFill>
              <a:latin typeface="Epilogue Medium" pitchFamily="2" charset="0"/>
            </a:endParaRPr>
          </a:p>
        </p:txBody>
      </p:sp>
    </p:spTree>
    <p:extLst>
      <p:ext uri="{BB962C8B-B14F-4D97-AF65-F5344CB8AC3E}">
        <p14:creationId xmlns:p14="http://schemas.microsoft.com/office/powerpoint/2010/main" val="54118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3735" y="1423257"/>
            <a:ext cx="5259969" cy="5324483"/>
          </a:xfrm>
        </p:spPr>
        <p:txBody>
          <a:bodyPr/>
          <a:lstStyle/>
          <a:p>
            <a:pPr marL="177800" indent="0">
              <a:buNone/>
            </a:pPr>
            <a:r>
              <a:rPr lang="en-US" sz="2400" dirty="0">
                <a:solidFill>
                  <a:srgbClr val="072938"/>
                </a:solidFill>
                <a:latin typeface="Epilogue Medium" pitchFamily="2" charset="0"/>
              </a:rPr>
              <a:t>Individual or Group-Based Nutrition Education </a:t>
            </a:r>
          </a:p>
          <a:p>
            <a:pPr>
              <a:spcBef>
                <a:spcPts val="0"/>
              </a:spcBef>
              <a:spcAft>
                <a:spcPts val="0"/>
              </a:spcAft>
            </a:pPr>
            <a:r>
              <a:rPr lang="en-US" sz="2000" i="1" dirty="0">
                <a:solidFill>
                  <a:srgbClr val="072938"/>
                </a:solidFill>
                <a:latin typeface="Epilogue Medium" pitchFamily="2" charset="0"/>
              </a:rPr>
              <a:t>Adults</a:t>
            </a:r>
          </a:p>
          <a:p>
            <a:pPr>
              <a:spcBef>
                <a:spcPts val="0"/>
              </a:spcBef>
              <a:spcAft>
                <a:spcPts val="0"/>
              </a:spcAft>
            </a:pPr>
            <a:r>
              <a:rPr lang="en-US" sz="2000" i="1" dirty="0">
                <a:solidFill>
                  <a:srgbClr val="072938"/>
                </a:solidFill>
                <a:latin typeface="Epilogue Medium" pitchFamily="2" charset="0"/>
              </a:rPr>
              <a:t>Youth</a:t>
            </a:r>
          </a:p>
          <a:p>
            <a:pPr marL="177800" indent="0">
              <a:spcBef>
                <a:spcPts val="0"/>
              </a:spcBef>
              <a:spcAft>
                <a:spcPts val="0"/>
              </a:spcAft>
              <a:buNone/>
            </a:pPr>
            <a:endParaRPr lang="en-US" sz="2000" i="1" dirty="0">
              <a:solidFill>
                <a:srgbClr val="072938"/>
              </a:solidFill>
              <a:latin typeface="Epilogue Medium" pitchFamily="2" charset="0"/>
            </a:endParaRPr>
          </a:p>
          <a:p>
            <a:pPr marL="177800" indent="0">
              <a:buNone/>
            </a:pPr>
            <a:r>
              <a:rPr lang="en-US" sz="2400" dirty="0">
                <a:solidFill>
                  <a:srgbClr val="072938"/>
                </a:solidFill>
                <a:latin typeface="Epilogue Medium" pitchFamily="2" charset="0"/>
              </a:rPr>
              <a:t>Policy, Systems, and Environmental Change (PSE) Initiatives </a:t>
            </a:r>
          </a:p>
          <a:p>
            <a:pPr marL="177800" indent="0">
              <a:buNone/>
            </a:pPr>
            <a:endParaRPr lang="en-US" sz="2400" dirty="0">
              <a:solidFill>
                <a:srgbClr val="072938"/>
              </a:solidFill>
              <a:latin typeface="Epilogue Medium" pitchFamily="2" charset="0"/>
            </a:endParaRPr>
          </a:p>
          <a:p>
            <a:pPr marL="177800" indent="0">
              <a:buNone/>
            </a:pPr>
            <a:r>
              <a:rPr lang="en-US" sz="2400" dirty="0">
                <a:solidFill>
                  <a:srgbClr val="072938"/>
                </a:solidFill>
                <a:latin typeface="Epilogue Medium" pitchFamily="2" charset="0"/>
              </a:rPr>
              <a:t>Social Media</a:t>
            </a:r>
          </a:p>
          <a:p>
            <a:pPr marL="177800" indent="0">
              <a:buNone/>
            </a:pPr>
            <a:endParaRPr lang="en-US" sz="2000" dirty="0">
              <a:solidFill>
                <a:srgbClr val="072938"/>
              </a:solidFill>
              <a:latin typeface="Epilogue Medium" pitchFamily="2" charset="0"/>
            </a:endParaRPr>
          </a:p>
          <a:p>
            <a:pPr marL="177800" indent="0">
              <a:buNone/>
            </a:pPr>
            <a:endParaRPr lang="en-US" sz="2000" i="1" dirty="0">
              <a:latin typeface="Nunito Sans ExtraBold"/>
            </a:endParaRPr>
          </a:p>
        </p:txBody>
      </p:sp>
      <p:grpSp>
        <p:nvGrpSpPr>
          <p:cNvPr id="6" name="Group 5">
            <a:extLst>
              <a:ext uri="{FF2B5EF4-FFF2-40B4-BE49-F238E27FC236}">
                <a16:creationId xmlns:a16="http://schemas.microsoft.com/office/drawing/2014/main" id="{59CECE56-C902-4246-BE30-E81BDABF36F1}"/>
              </a:ext>
            </a:extLst>
          </p:cNvPr>
          <p:cNvGrpSpPr>
            <a:grpSpLocks/>
          </p:cNvGrpSpPr>
          <p:nvPr/>
        </p:nvGrpSpPr>
        <p:grpSpPr bwMode="auto">
          <a:xfrm>
            <a:off x="5086124" y="1261450"/>
            <a:ext cx="4076807" cy="3945310"/>
            <a:chOff x="0" y="0"/>
            <a:chExt cx="11480" cy="11560"/>
          </a:xfrm>
        </p:grpSpPr>
        <p:pic>
          <p:nvPicPr>
            <p:cNvPr id="7" name="Picture 6">
              <a:extLst>
                <a:ext uri="{FF2B5EF4-FFF2-40B4-BE49-F238E27FC236}">
                  <a16:creationId xmlns:a16="http://schemas.microsoft.com/office/drawing/2014/main" id="{21B64A16-6D46-43AB-8159-419B82D271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 y="254"/>
              <a:ext cx="10900" cy="1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E3BDED3-FCBF-4CCE-B194-740529527D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80" cy="1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989C7C1-E2C8-4AB4-8139-C9482BE4A2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 y="9234"/>
              <a:ext cx="1820"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B4C485A-02DB-4B82-8D23-66EF039A3C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9" y="9470"/>
              <a:ext cx="4600" cy="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298B71D-F93E-4C5A-989C-C36803DDEE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80" cy="1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3E6CC422-9ACF-4B67-B749-67ADC748573A}"/>
                </a:ext>
              </a:extLst>
            </p:cNvPr>
            <p:cNvGrpSpPr>
              <a:grpSpLocks/>
            </p:cNvGrpSpPr>
            <p:nvPr/>
          </p:nvGrpSpPr>
          <p:grpSpPr bwMode="auto">
            <a:xfrm>
              <a:off x="599" y="6230"/>
              <a:ext cx="389" cy="1140"/>
              <a:chOff x="599" y="6230"/>
              <a:chExt cx="389" cy="1140"/>
            </a:xfrm>
          </p:grpSpPr>
          <p:sp>
            <p:nvSpPr>
              <p:cNvPr id="687" name="Freeform 13">
                <a:extLst>
                  <a:ext uri="{FF2B5EF4-FFF2-40B4-BE49-F238E27FC236}">
                    <a16:creationId xmlns:a16="http://schemas.microsoft.com/office/drawing/2014/main" id="{10A600FA-A09D-423A-97EB-BA6C4C2C17E0}"/>
                  </a:ext>
                </a:extLst>
              </p:cNvPr>
              <p:cNvSpPr>
                <a:spLocks/>
              </p:cNvSpPr>
              <p:nvPr/>
            </p:nvSpPr>
            <p:spPr bwMode="auto">
              <a:xfrm>
                <a:off x="599" y="6230"/>
                <a:ext cx="389" cy="1140"/>
              </a:xfrm>
              <a:custGeom>
                <a:avLst/>
                <a:gdLst>
                  <a:gd name="T0" fmla="*/ 38 w 389"/>
                  <a:gd name="T1" fmla="*/ 385 h 1140"/>
                  <a:gd name="T2" fmla="*/ 32 w 389"/>
                  <a:gd name="T3" fmla="*/ 350 h 1140"/>
                  <a:gd name="T4" fmla="*/ 0 w 389"/>
                  <a:gd name="T5" fmla="*/ 355 h 1140"/>
                  <a:gd name="T6" fmla="*/ 6 w 389"/>
                  <a:gd name="T7" fmla="*/ 390 h 1140"/>
                  <a:gd name="T8" fmla="*/ 38 w 389"/>
                  <a:gd name="T9" fmla="*/ 385 h 1140"/>
                </a:gdLst>
                <a:ahLst/>
                <a:cxnLst>
                  <a:cxn ang="0">
                    <a:pos x="T0" y="T1"/>
                  </a:cxn>
                  <a:cxn ang="0">
                    <a:pos x="T2" y="T3"/>
                  </a:cxn>
                  <a:cxn ang="0">
                    <a:pos x="T4" y="T5"/>
                  </a:cxn>
                  <a:cxn ang="0">
                    <a:pos x="T6" y="T7"/>
                  </a:cxn>
                  <a:cxn ang="0">
                    <a:pos x="T8" y="T9"/>
                  </a:cxn>
                </a:cxnLst>
                <a:rect l="0" t="0" r="r" b="b"/>
                <a:pathLst>
                  <a:path w="389" h="1140">
                    <a:moveTo>
                      <a:pt x="38" y="385"/>
                    </a:moveTo>
                    <a:lnTo>
                      <a:pt x="32" y="350"/>
                    </a:lnTo>
                    <a:lnTo>
                      <a:pt x="0" y="355"/>
                    </a:lnTo>
                    <a:lnTo>
                      <a:pt x="6" y="390"/>
                    </a:lnTo>
                    <a:lnTo>
                      <a:pt x="38" y="38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88" name="Freeform 14">
                <a:extLst>
                  <a:ext uri="{FF2B5EF4-FFF2-40B4-BE49-F238E27FC236}">
                    <a16:creationId xmlns:a16="http://schemas.microsoft.com/office/drawing/2014/main" id="{7EC3FF0C-E490-44DA-AEDB-3DA6DC0926E8}"/>
                  </a:ext>
                </a:extLst>
              </p:cNvPr>
              <p:cNvSpPr>
                <a:spLocks/>
              </p:cNvSpPr>
              <p:nvPr/>
            </p:nvSpPr>
            <p:spPr bwMode="auto">
              <a:xfrm>
                <a:off x="599" y="6230"/>
                <a:ext cx="389" cy="1140"/>
              </a:xfrm>
              <a:custGeom>
                <a:avLst/>
                <a:gdLst>
                  <a:gd name="T0" fmla="*/ 69 w 389"/>
                  <a:gd name="T1" fmla="*/ 554 h 1140"/>
                  <a:gd name="T2" fmla="*/ 62 w 389"/>
                  <a:gd name="T3" fmla="*/ 520 h 1140"/>
                  <a:gd name="T4" fmla="*/ 31 w 389"/>
                  <a:gd name="T5" fmla="*/ 526 h 1140"/>
                  <a:gd name="T6" fmla="*/ 37 w 389"/>
                  <a:gd name="T7" fmla="*/ 561 h 1140"/>
                  <a:gd name="T8" fmla="*/ 69 w 389"/>
                  <a:gd name="T9" fmla="*/ 554 h 1140"/>
                </a:gdLst>
                <a:ahLst/>
                <a:cxnLst>
                  <a:cxn ang="0">
                    <a:pos x="T0" y="T1"/>
                  </a:cxn>
                  <a:cxn ang="0">
                    <a:pos x="T2" y="T3"/>
                  </a:cxn>
                  <a:cxn ang="0">
                    <a:pos x="T4" y="T5"/>
                  </a:cxn>
                  <a:cxn ang="0">
                    <a:pos x="T6" y="T7"/>
                  </a:cxn>
                  <a:cxn ang="0">
                    <a:pos x="T8" y="T9"/>
                  </a:cxn>
                </a:cxnLst>
                <a:rect l="0" t="0" r="r" b="b"/>
                <a:pathLst>
                  <a:path w="389" h="1140">
                    <a:moveTo>
                      <a:pt x="69" y="554"/>
                    </a:moveTo>
                    <a:lnTo>
                      <a:pt x="62" y="520"/>
                    </a:lnTo>
                    <a:lnTo>
                      <a:pt x="31" y="526"/>
                    </a:lnTo>
                    <a:lnTo>
                      <a:pt x="37" y="561"/>
                    </a:lnTo>
                    <a:lnTo>
                      <a:pt x="69" y="55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89" name="Freeform 15">
                <a:extLst>
                  <a:ext uri="{FF2B5EF4-FFF2-40B4-BE49-F238E27FC236}">
                    <a16:creationId xmlns:a16="http://schemas.microsoft.com/office/drawing/2014/main" id="{63149E9E-51B0-4EBE-97B4-681F04A6FA51}"/>
                  </a:ext>
                </a:extLst>
              </p:cNvPr>
              <p:cNvSpPr>
                <a:spLocks/>
              </p:cNvSpPr>
              <p:nvPr/>
            </p:nvSpPr>
            <p:spPr bwMode="auto">
              <a:xfrm>
                <a:off x="599" y="6230"/>
                <a:ext cx="389" cy="1140"/>
              </a:xfrm>
              <a:custGeom>
                <a:avLst/>
                <a:gdLst>
                  <a:gd name="T0" fmla="*/ 181 w 389"/>
                  <a:gd name="T1" fmla="*/ 128 h 1140"/>
                  <a:gd name="T2" fmla="*/ 178 w 389"/>
                  <a:gd name="T3" fmla="*/ 109 h 1140"/>
                  <a:gd name="T4" fmla="*/ 177 w 389"/>
                  <a:gd name="T5" fmla="*/ 98 h 1140"/>
                  <a:gd name="T6" fmla="*/ 93 w 389"/>
                  <a:gd name="T7" fmla="*/ 108 h 1140"/>
                  <a:gd name="T8" fmla="*/ 80 w 389"/>
                  <a:gd name="T9" fmla="*/ 109 h 1140"/>
                  <a:gd name="T10" fmla="*/ 70 w 389"/>
                  <a:gd name="T11" fmla="*/ 106 h 1140"/>
                  <a:gd name="T12" fmla="*/ 62 w 389"/>
                  <a:gd name="T13" fmla="*/ 99 h 1140"/>
                  <a:gd name="T14" fmla="*/ 54 w 389"/>
                  <a:gd name="T15" fmla="*/ 93 h 1140"/>
                  <a:gd name="T16" fmla="*/ 49 w 389"/>
                  <a:gd name="T17" fmla="*/ 84 h 1140"/>
                  <a:gd name="T18" fmla="*/ 48 w 389"/>
                  <a:gd name="T19" fmla="*/ 72 h 1140"/>
                  <a:gd name="T20" fmla="*/ 46 w 389"/>
                  <a:gd name="T21" fmla="*/ 61 h 1140"/>
                  <a:gd name="T22" fmla="*/ 49 w 389"/>
                  <a:gd name="T23" fmla="*/ 54 h 1140"/>
                  <a:gd name="T24" fmla="*/ 54 w 389"/>
                  <a:gd name="T25" fmla="*/ 48 h 1140"/>
                  <a:gd name="T26" fmla="*/ 58 w 389"/>
                  <a:gd name="T27" fmla="*/ 43 h 1140"/>
                  <a:gd name="T28" fmla="*/ 67 w 389"/>
                  <a:gd name="T29" fmla="*/ 39 h 1140"/>
                  <a:gd name="T30" fmla="*/ 80 w 389"/>
                  <a:gd name="T31" fmla="*/ 38 h 1140"/>
                  <a:gd name="T32" fmla="*/ 170 w 389"/>
                  <a:gd name="T33" fmla="*/ 28 h 1140"/>
                  <a:gd name="T34" fmla="*/ 168 w 389"/>
                  <a:gd name="T35" fmla="*/ 0 h 1140"/>
                  <a:gd name="T36" fmla="*/ 75 w 389"/>
                  <a:gd name="T37" fmla="*/ 9 h 1140"/>
                  <a:gd name="T38" fmla="*/ 49 w 389"/>
                  <a:gd name="T39" fmla="*/ 15 h 1140"/>
                  <a:gd name="T40" fmla="*/ 32 w 389"/>
                  <a:gd name="T41" fmla="*/ 27 h 1140"/>
                  <a:gd name="T42" fmla="*/ 22 w 389"/>
                  <a:gd name="T43" fmla="*/ 45 h 1140"/>
                  <a:gd name="T44" fmla="*/ 21 w 389"/>
                  <a:gd name="T45" fmla="*/ 69 h 1140"/>
                  <a:gd name="T46" fmla="*/ 22 w 389"/>
                  <a:gd name="T47" fmla="*/ 80 h 1140"/>
                  <a:gd name="T48" fmla="*/ 26 w 389"/>
                  <a:gd name="T49" fmla="*/ 91 h 1140"/>
                  <a:gd name="T50" fmla="*/ 32 w 389"/>
                  <a:gd name="T51" fmla="*/ 99 h 1140"/>
                  <a:gd name="T52" fmla="*/ 38 w 389"/>
                  <a:gd name="T53" fmla="*/ 106 h 1140"/>
                  <a:gd name="T54" fmla="*/ 45 w 389"/>
                  <a:gd name="T55" fmla="*/ 111 h 1140"/>
                  <a:gd name="T56" fmla="*/ 52 w 389"/>
                  <a:gd name="T57" fmla="*/ 111 h 1140"/>
                  <a:gd name="T58" fmla="*/ 30 w 389"/>
                  <a:gd name="T59" fmla="*/ 114 h 1140"/>
                  <a:gd name="T60" fmla="*/ 33 w 389"/>
                  <a:gd name="T61" fmla="*/ 144 h 1140"/>
                  <a:gd name="T62" fmla="*/ 181 w 389"/>
                  <a:gd name="T63" fmla="*/ 128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1140">
                    <a:moveTo>
                      <a:pt x="181" y="128"/>
                    </a:moveTo>
                    <a:lnTo>
                      <a:pt x="178" y="109"/>
                    </a:lnTo>
                    <a:lnTo>
                      <a:pt x="177" y="98"/>
                    </a:lnTo>
                    <a:lnTo>
                      <a:pt x="93" y="108"/>
                    </a:lnTo>
                    <a:lnTo>
                      <a:pt x="80" y="109"/>
                    </a:lnTo>
                    <a:lnTo>
                      <a:pt x="70" y="106"/>
                    </a:lnTo>
                    <a:lnTo>
                      <a:pt x="62" y="99"/>
                    </a:lnTo>
                    <a:lnTo>
                      <a:pt x="54" y="93"/>
                    </a:lnTo>
                    <a:lnTo>
                      <a:pt x="49" y="84"/>
                    </a:lnTo>
                    <a:lnTo>
                      <a:pt x="48" y="72"/>
                    </a:lnTo>
                    <a:lnTo>
                      <a:pt x="46" y="61"/>
                    </a:lnTo>
                    <a:lnTo>
                      <a:pt x="49" y="54"/>
                    </a:lnTo>
                    <a:lnTo>
                      <a:pt x="54" y="48"/>
                    </a:lnTo>
                    <a:lnTo>
                      <a:pt x="58" y="43"/>
                    </a:lnTo>
                    <a:lnTo>
                      <a:pt x="67" y="39"/>
                    </a:lnTo>
                    <a:lnTo>
                      <a:pt x="80" y="38"/>
                    </a:lnTo>
                    <a:lnTo>
                      <a:pt x="170" y="28"/>
                    </a:lnTo>
                    <a:lnTo>
                      <a:pt x="168" y="0"/>
                    </a:lnTo>
                    <a:lnTo>
                      <a:pt x="75" y="9"/>
                    </a:lnTo>
                    <a:lnTo>
                      <a:pt x="49" y="15"/>
                    </a:lnTo>
                    <a:lnTo>
                      <a:pt x="32" y="27"/>
                    </a:lnTo>
                    <a:lnTo>
                      <a:pt x="22" y="45"/>
                    </a:lnTo>
                    <a:lnTo>
                      <a:pt x="21" y="69"/>
                    </a:lnTo>
                    <a:lnTo>
                      <a:pt x="22" y="80"/>
                    </a:lnTo>
                    <a:lnTo>
                      <a:pt x="26" y="91"/>
                    </a:lnTo>
                    <a:lnTo>
                      <a:pt x="32" y="99"/>
                    </a:lnTo>
                    <a:lnTo>
                      <a:pt x="38" y="106"/>
                    </a:lnTo>
                    <a:lnTo>
                      <a:pt x="45" y="111"/>
                    </a:lnTo>
                    <a:lnTo>
                      <a:pt x="52" y="111"/>
                    </a:lnTo>
                    <a:lnTo>
                      <a:pt x="30" y="114"/>
                    </a:lnTo>
                    <a:lnTo>
                      <a:pt x="33" y="144"/>
                    </a:lnTo>
                    <a:lnTo>
                      <a:pt x="181" y="12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90" name="Freeform 16">
                <a:extLst>
                  <a:ext uri="{FF2B5EF4-FFF2-40B4-BE49-F238E27FC236}">
                    <a16:creationId xmlns:a16="http://schemas.microsoft.com/office/drawing/2014/main" id="{2BFF1CC1-9497-4A39-BFEA-12FB88200F3C}"/>
                  </a:ext>
                </a:extLst>
              </p:cNvPr>
              <p:cNvSpPr>
                <a:spLocks/>
              </p:cNvSpPr>
              <p:nvPr/>
            </p:nvSpPr>
            <p:spPr bwMode="auto">
              <a:xfrm>
                <a:off x="599" y="6230"/>
                <a:ext cx="389" cy="1140"/>
              </a:xfrm>
              <a:custGeom>
                <a:avLst/>
                <a:gdLst>
                  <a:gd name="T0" fmla="*/ 196 w 389"/>
                  <a:gd name="T1" fmla="*/ 225 h 1140"/>
                  <a:gd name="T2" fmla="*/ 189 w 389"/>
                  <a:gd name="T3" fmla="*/ 200 h 1140"/>
                  <a:gd name="T4" fmla="*/ 181 w 389"/>
                  <a:gd name="T5" fmla="*/ 190 h 1140"/>
                  <a:gd name="T6" fmla="*/ 172 w 389"/>
                  <a:gd name="T7" fmla="*/ 179 h 1140"/>
                  <a:gd name="T8" fmla="*/ 170 w 389"/>
                  <a:gd name="T9" fmla="*/ 253 h 1140"/>
                  <a:gd name="T10" fmla="*/ 155 w 389"/>
                  <a:gd name="T11" fmla="*/ 266 h 1140"/>
                  <a:gd name="T12" fmla="*/ 137 w 389"/>
                  <a:gd name="T13" fmla="*/ 274 h 1140"/>
                  <a:gd name="T14" fmla="*/ 109 w 389"/>
                  <a:gd name="T15" fmla="*/ 279 h 1140"/>
                  <a:gd name="T16" fmla="*/ 86 w 389"/>
                  <a:gd name="T17" fmla="*/ 271 h 1140"/>
                  <a:gd name="T18" fmla="*/ 70 w 389"/>
                  <a:gd name="T19" fmla="*/ 256 h 1140"/>
                  <a:gd name="T20" fmla="*/ 67 w 389"/>
                  <a:gd name="T21" fmla="*/ 230 h 1140"/>
                  <a:gd name="T22" fmla="*/ 78 w 389"/>
                  <a:gd name="T23" fmla="*/ 212 h 1140"/>
                  <a:gd name="T24" fmla="*/ 97 w 389"/>
                  <a:gd name="T25" fmla="*/ 198 h 1140"/>
                  <a:gd name="T26" fmla="*/ 125 w 389"/>
                  <a:gd name="T27" fmla="*/ 195 h 1140"/>
                  <a:gd name="T28" fmla="*/ 145 w 389"/>
                  <a:gd name="T29" fmla="*/ 198 h 1140"/>
                  <a:gd name="T30" fmla="*/ 163 w 389"/>
                  <a:gd name="T31" fmla="*/ 207 h 1140"/>
                  <a:gd name="T32" fmla="*/ 171 w 389"/>
                  <a:gd name="T33" fmla="*/ 229 h 1140"/>
                  <a:gd name="T34" fmla="*/ 172 w 389"/>
                  <a:gd name="T35" fmla="*/ 179 h 1140"/>
                  <a:gd name="T36" fmla="*/ 151 w 389"/>
                  <a:gd name="T37" fmla="*/ 169 h 1140"/>
                  <a:gd name="T38" fmla="*/ 131 w 389"/>
                  <a:gd name="T39" fmla="*/ 165 h 1140"/>
                  <a:gd name="T40" fmla="*/ 110 w 389"/>
                  <a:gd name="T41" fmla="*/ 166 h 1140"/>
                  <a:gd name="T42" fmla="*/ 88 w 389"/>
                  <a:gd name="T43" fmla="*/ 171 h 1140"/>
                  <a:gd name="T44" fmla="*/ 70 w 389"/>
                  <a:gd name="T45" fmla="*/ 180 h 1140"/>
                  <a:gd name="T46" fmla="*/ 52 w 389"/>
                  <a:gd name="T47" fmla="*/ 196 h 1140"/>
                  <a:gd name="T48" fmla="*/ 42 w 389"/>
                  <a:gd name="T49" fmla="*/ 232 h 1140"/>
                  <a:gd name="T50" fmla="*/ 45 w 389"/>
                  <a:gd name="T51" fmla="*/ 261 h 1140"/>
                  <a:gd name="T52" fmla="*/ 57 w 389"/>
                  <a:gd name="T53" fmla="*/ 283 h 1140"/>
                  <a:gd name="T54" fmla="*/ 75 w 389"/>
                  <a:gd name="T55" fmla="*/ 300 h 1140"/>
                  <a:gd name="T56" fmla="*/ 98 w 389"/>
                  <a:gd name="T57" fmla="*/ 306 h 1140"/>
                  <a:gd name="T58" fmla="*/ 118 w 389"/>
                  <a:gd name="T59" fmla="*/ 307 h 1140"/>
                  <a:gd name="T60" fmla="*/ 140 w 389"/>
                  <a:gd name="T61" fmla="*/ 304 h 1140"/>
                  <a:gd name="T62" fmla="*/ 159 w 389"/>
                  <a:gd name="T63" fmla="*/ 297 h 1140"/>
                  <a:gd name="T64" fmla="*/ 178 w 389"/>
                  <a:gd name="T65" fmla="*/ 285 h 1140"/>
                  <a:gd name="T66" fmla="*/ 187 w 389"/>
                  <a:gd name="T67" fmla="*/ 276 h 1140"/>
                  <a:gd name="T68" fmla="*/ 196 w 389"/>
                  <a:gd name="T69" fmla="*/ 253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9" h="1140">
                    <a:moveTo>
                      <a:pt x="198" y="240"/>
                    </a:moveTo>
                    <a:lnTo>
                      <a:pt x="196" y="225"/>
                    </a:lnTo>
                    <a:lnTo>
                      <a:pt x="194" y="212"/>
                    </a:lnTo>
                    <a:lnTo>
                      <a:pt x="189" y="200"/>
                    </a:lnTo>
                    <a:lnTo>
                      <a:pt x="185" y="195"/>
                    </a:lnTo>
                    <a:lnTo>
                      <a:pt x="181" y="190"/>
                    </a:lnTo>
                    <a:lnTo>
                      <a:pt x="174" y="180"/>
                    </a:lnTo>
                    <a:lnTo>
                      <a:pt x="172" y="179"/>
                    </a:lnTo>
                    <a:lnTo>
                      <a:pt x="172" y="242"/>
                    </a:lnTo>
                    <a:lnTo>
                      <a:pt x="170" y="253"/>
                    </a:lnTo>
                    <a:lnTo>
                      <a:pt x="162" y="261"/>
                    </a:lnTo>
                    <a:lnTo>
                      <a:pt x="155" y="266"/>
                    </a:lnTo>
                    <a:lnTo>
                      <a:pt x="147" y="271"/>
                    </a:lnTo>
                    <a:lnTo>
                      <a:pt x="137" y="274"/>
                    </a:lnTo>
                    <a:lnTo>
                      <a:pt x="124" y="277"/>
                    </a:lnTo>
                    <a:lnTo>
                      <a:pt x="109" y="279"/>
                    </a:lnTo>
                    <a:lnTo>
                      <a:pt x="96" y="277"/>
                    </a:lnTo>
                    <a:lnTo>
                      <a:pt x="86" y="271"/>
                    </a:lnTo>
                    <a:lnTo>
                      <a:pt x="75" y="266"/>
                    </a:lnTo>
                    <a:lnTo>
                      <a:pt x="70" y="256"/>
                    </a:lnTo>
                    <a:lnTo>
                      <a:pt x="68" y="243"/>
                    </a:lnTo>
                    <a:lnTo>
                      <a:pt x="67" y="230"/>
                    </a:lnTo>
                    <a:lnTo>
                      <a:pt x="69" y="220"/>
                    </a:lnTo>
                    <a:lnTo>
                      <a:pt x="78" y="212"/>
                    </a:lnTo>
                    <a:lnTo>
                      <a:pt x="85" y="204"/>
                    </a:lnTo>
                    <a:lnTo>
                      <a:pt x="97" y="198"/>
                    </a:lnTo>
                    <a:lnTo>
                      <a:pt x="114" y="196"/>
                    </a:lnTo>
                    <a:lnTo>
                      <a:pt x="125" y="195"/>
                    </a:lnTo>
                    <a:lnTo>
                      <a:pt x="136" y="196"/>
                    </a:lnTo>
                    <a:lnTo>
                      <a:pt x="145" y="198"/>
                    </a:lnTo>
                    <a:lnTo>
                      <a:pt x="153" y="201"/>
                    </a:lnTo>
                    <a:lnTo>
                      <a:pt x="163" y="207"/>
                    </a:lnTo>
                    <a:lnTo>
                      <a:pt x="169" y="216"/>
                    </a:lnTo>
                    <a:lnTo>
                      <a:pt x="171" y="229"/>
                    </a:lnTo>
                    <a:lnTo>
                      <a:pt x="172" y="242"/>
                    </a:lnTo>
                    <a:lnTo>
                      <a:pt x="172" y="179"/>
                    </a:lnTo>
                    <a:lnTo>
                      <a:pt x="164" y="174"/>
                    </a:lnTo>
                    <a:lnTo>
                      <a:pt x="151" y="169"/>
                    </a:lnTo>
                    <a:lnTo>
                      <a:pt x="141" y="166"/>
                    </a:lnTo>
                    <a:lnTo>
                      <a:pt x="131" y="165"/>
                    </a:lnTo>
                    <a:lnTo>
                      <a:pt x="121" y="165"/>
                    </a:lnTo>
                    <a:lnTo>
                      <a:pt x="110" y="166"/>
                    </a:lnTo>
                    <a:lnTo>
                      <a:pt x="99" y="168"/>
                    </a:lnTo>
                    <a:lnTo>
                      <a:pt x="88" y="171"/>
                    </a:lnTo>
                    <a:lnTo>
                      <a:pt x="79" y="175"/>
                    </a:lnTo>
                    <a:lnTo>
                      <a:pt x="70" y="180"/>
                    </a:lnTo>
                    <a:lnTo>
                      <a:pt x="60" y="187"/>
                    </a:lnTo>
                    <a:lnTo>
                      <a:pt x="52" y="196"/>
                    </a:lnTo>
                    <a:lnTo>
                      <a:pt x="43" y="220"/>
                    </a:lnTo>
                    <a:lnTo>
                      <a:pt x="42" y="232"/>
                    </a:lnTo>
                    <a:lnTo>
                      <a:pt x="43" y="247"/>
                    </a:lnTo>
                    <a:lnTo>
                      <a:pt x="45" y="261"/>
                    </a:lnTo>
                    <a:lnTo>
                      <a:pt x="50" y="273"/>
                    </a:lnTo>
                    <a:lnTo>
                      <a:pt x="57" y="283"/>
                    </a:lnTo>
                    <a:lnTo>
                      <a:pt x="66" y="292"/>
                    </a:lnTo>
                    <a:lnTo>
                      <a:pt x="75" y="300"/>
                    </a:lnTo>
                    <a:lnTo>
                      <a:pt x="88" y="303"/>
                    </a:lnTo>
                    <a:lnTo>
                      <a:pt x="98" y="306"/>
                    </a:lnTo>
                    <a:lnTo>
                      <a:pt x="107" y="307"/>
                    </a:lnTo>
                    <a:lnTo>
                      <a:pt x="118" y="307"/>
                    </a:lnTo>
                    <a:lnTo>
                      <a:pt x="129" y="307"/>
                    </a:lnTo>
                    <a:lnTo>
                      <a:pt x="140" y="304"/>
                    </a:lnTo>
                    <a:lnTo>
                      <a:pt x="150" y="301"/>
                    </a:lnTo>
                    <a:lnTo>
                      <a:pt x="159" y="297"/>
                    </a:lnTo>
                    <a:lnTo>
                      <a:pt x="168" y="292"/>
                    </a:lnTo>
                    <a:lnTo>
                      <a:pt x="178" y="285"/>
                    </a:lnTo>
                    <a:lnTo>
                      <a:pt x="184" y="279"/>
                    </a:lnTo>
                    <a:lnTo>
                      <a:pt x="187" y="276"/>
                    </a:lnTo>
                    <a:lnTo>
                      <a:pt x="192" y="264"/>
                    </a:lnTo>
                    <a:lnTo>
                      <a:pt x="196" y="253"/>
                    </a:lnTo>
                    <a:lnTo>
                      <a:pt x="198" y="24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91" name="Freeform 17">
                <a:extLst>
                  <a:ext uri="{FF2B5EF4-FFF2-40B4-BE49-F238E27FC236}">
                    <a16:creationId xmlns:a16="http://schemas.microsoft.com/office/drawing/2014/main" id="{9383B514-8BAF-4B1A-917C-D8976E54B738}"/>
                  </a:ext>
                </a:extLst>
              </p:cNvPr>
              <p:cNvSpPr>
                <a:spLocks/>
              </p:cNvSpPr>
              <p:nvPr/>
            </p:nvSpPr>
            <p:spPr bwMode="auto">
              <a:xfrm>
                <a:off x="599" y="6230"/>
                <a:ext cx="389" cy="1140"/>
              </a:xfrm>
              <a:custGeom>
                <a:avLst/>
                <a:gdLst>
                  <a:gd name="T0" fmla="*/ 213 w 389"/>
                  <a:gd name="T1" fmla="*/ 354 h 1140"/>
                  <a:gd name="T2" fmla="*/ 208 w 389"/>
                  <a:gd name="T3" fmla="*/ 324 h 1140"/>
                  <a:gd name="T4" fmla="*/ 62 w 389"/>
                  <a:gd name="T5" fmla="*/ 348 h 1140"/>
                  <a:gd name="T6" fmla="*/ 67 w 389"/>
                  <a:gd name="T7" fmla="*/ 378 h 1140"/>
                  <a:gd name="T8" fmla="*/ 213 w 389"/>
                  <a:gd name="T9" fmla="*/ 354 h 1140"/>
                </a:gdLst>
                <a:ahLst/>
                <a:cxnLst>
                  <a:cxn ang="0">
                    <a:pos x="T0" y="T1"/>
                  </a:cxn>
                  <a:cxn ang="0">
                    <a:pos x="T2" y="T3"/>
                  </a:cxn>
                  <a:cxn ang="0">
                    <a:pos x="T4" y="T5"/>
                  </a:cxn>
                  <a:cxn ang="0">
                    <a:pos x="T6" y="T7"/>
                  </a:cxn>
                  <a:cxn ang="0">
                    <a:pos x="T8" y="T9"/>
                  </a:cxn>
                </a:cxnLst>
                <a:rect l="0" t="0" r="r" b="b"/>
                <a:pathLst>
                  <a:path w="389" h="1140">
                    <a:moveTo>
                      <a:pt x="213" y="354"/>
                    </a:moveTo>
                    <a:lnTo>
                      <a:pt x="208" y="324"/>
                    </a:lnTo>
                    <a:lnTo>
                      <a:pt x="62" y="348"/>
                    </a:lnTo>
                    <a:lnTo>
                      <a:pt x="67" y="378"/>
                    </a:lnTo>
                    <a:lnTo>
                      <a:pt x="213" y="35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92" name="Freeform 18">
                <a:extLst>
                  <a:ext uri="{FF2B5EF4-FFF2-40B4-BE49-F238E27FC236}">
                    <a16:creationId xmlns:a16="http://schemas.microsoft.com/office/drawing/2014/main" id="{BE785B09-94F8-4C1B-A522-B027D4D75291}"/>
                  </a:ext>
                </a:extLst>
              </p:cNvPr>
              <p:cNvSpPr>
                <a:spLocks/>
              </p:cNvSpPr>
              <p:nvPr/>
            </p:nvSpPr>
            <p:spPr bwMode="auto">
              <a:xfrm>
                <a:off x="599" y="6230"/>
                <a:ext cx="389" cy="1140"/>
              </a:xfrm>
              <a:custGeom>
                <a:avLst/>
                <a:gdLst>
                  <a:gd name="T0" fmla="*/ 222 w 389"/>
                  <a:gd name="T1" fmla="*/ 402 h 1140"/>
                  <a:gd name="T2" fmla="*/ 222 w 389"/>
                  <a:gd name="T3" fmla="*/ 390 h 1140"/>
                  <a:gd name="T4" fmla="*/ 220 w 389"/>
                  <a:gd name="T5" fmla="*/ 385 h 1140"/>
                  <a:gd name="T6" fmla="*/ 219 w 389"/>
                  <a:gd name="T7" fmla="*/ 379 h 1140"/>
                  <a:gd name="T8" fmla="*/ 217 w 389"/>
                  <a:gd name="T9" fmla="*/ 373 h 1140"/>
                  <a:gd name="T10" fmla="*/ 193 w 389"/>
                  <a:gd name="T11" fmla="*/ 376 h 1140"/>
                  <a:gd name="T12" fmla="*/ 194 w 389"/>
                  <a:gd name="T13" fmla="*/ 382 h 1140"/>
                  <a:gd name="T14" fmla="*/ 196 w 389"/>
                  <a:gd name="T15" fmla="*/ 392 h 1140"/>
                  <a:gd name="T16" fmla="*/ 197 w 389"/>
                  <a:gd name="T17" fmla="*/ 404 h 1140"/>
                  <a:gd name="T18" fmla="*/ 193 w 389"/>
                  <a:gd name="T19" fmla="*/ 414 h 1140"/>
                  <a:gd name="T20" fmla="*/ 184 w 389"/>
                  <a:gd name="T21" fmla="*/ 420 h 1140"/>
                  <a:gd name="T22" fmla="*/ 171 w 389"/>
                  <a:gd name="T23" fmla="*/ 424 h 1140"/>
                  <a:gd name="T24" fmla="*/ 102 w 389"/>
                  <a:gd name="T25" fmla="*/ 438 h 1140"/>
                  <a:gd name="T26" fmla="*/ 94 w 389"/>
                  <a:gd name="T27" fmla="*/ 397 h 1140"/>
                  <a:gd name="T28" fmla="*/ 70 w 389"/>
                  <a:gd name="T29" fmla="*/ 402 h 1140"/>
                  <a:gd name="T30" fmla="*/ 78 w 389"/>
                  <a:gd name="T31" fmla="*/ 441 h 1140"/>
                  <a:gd name="T32" fmla="*/ 34 w 389"/>
                  <a:gd name="T33" fmla="*/ 450 h 1140"/>
                  <a:gd name="T34" fmla="*/ 40 w 389"/>
                  <a:gd name="T35" fmla="*/ 478 h 1140"/>
                  <a:gd name="T36" fmla="*/ 82 w 389"/>
                  <a:gd name="T37" fmla="*/ 471 h 1140"/>
                  <a:gd name="T38" fmla="*/ 87 w 389"/>
                  <a:gd name="T39" fmla="*/ 499 h 1140"/>
                  <a:gd name="T40" fmla="*/ 111 w 389"/>
                  <a:gd name="T41" fmla="*/ 494 h 1140"/>
                  <a:gd name="T42" fmla="*/ 107 w 389"/>
                  <a:gd name="T43" fmla="*/ 471 h 1140"/>
                  <a:gd name="T44" fmla="*/ 106 w 389"/>
                  <a:gd name="T45" fmla="*/ 466 h 1140"/>
                  <a:gd name="T46" fmla="*/ 178 w 389"/>
                  <a:gd name="T47" fmla="*/ 453 h 1140"/>
                  <a:gd name="T48" fmla="*/ 189 w 389"/>
                  <a:gd name="T49" fmla="*/ 450 h 1140"/>
                  <a:gd name="T50" fmla="*/ 199 w 389"/>
                  <a:gd name="T51" fmla="*/ 446 h 1140"/>
                  <a:gd name="T52" fmla="*/ 208 w 389"/>
                  <a:gd name="T53" fmla="*/ 440 h 1140"/>
                  <a:gd name="T54" fmla="*/ 210 w 389"/>
                  <a:gd name="T55" fmla="*/ 438 h 1140"/>
                  <a:gd name="T56" fmla="*/ 214 w 389"/>
                  <a:gd name="T57" fmla="*/ 433 h 1140"/>
                  <a:gd name="T58" fmla="*/ 219 w 389"/>
                  <a:gd name="T59" fmla="*/ 424 h 1140"/>
                  <a:gd name="T60" fmla="*/ 222 w 389"/>
                  <a:gd name="T61" fmla="*/ 414 h 1140"/>
                  <a:gd name="T62" fmla="*/ 222 w 389"/>
                  <a:gd name="T63" fmla="*/ 404 h 1140"/>
                  <a:gd name="T64" fmla="*/ 222 w 389"/>
                  <a:gd name="T65" fmla="*/ 402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1140">
                    <a:moveTo>
                      <a:pt x="222" y="402"/>
                    </a:moveTo>
                    <a:lnTo>
                      <a:pt x="222" y="390"/>
                    </a:lnTo>
                    <a:lnTo>
                      <a:pt x="220" y="385"/>
                    </a:lnTo>
                    <a:lnTo>
                      <a:pt x="219" y="379"/>
                    </a:lnTo>
                    <a:lnTo>
                      <a:pt x="217" y="373"/>
                    </a:lnTo>
                    <a:lnTo>
                      <a:pt x="193" y="376"/>
                    </a:lnTo>
                    <a:lnTo>
                      <a:pt x="194" y="382"/>
                    </a:lnTo>
                    <a:lnTo>
                      <a:pt x="196" y="392"/>
                    </a:lnTo>
                    <a:lnTo>
                      <a:pt x="197" y="404"/>
                    </a:lnTo>
                    <a:lnTo>
                      <a:pt x="193" y="414"/>
                    </a:lnTo>
                    <a:lnTo>
                      <a:pt x="184" y="420"/>
                    </a:lnTo>
                    <a:lnTo>
                      <a:pt x="171" y="424"/>
                    </a:lnTo>
                    <a:lnTo>
                      <a:pt x="102" y="438"/>
                    </a:lnTo>
                    <a:lnTo>
                      <a:pt x="94" y="397"/>
                    </a:lnTo>
                    <a:lnTo>
                      <a:pt x="70" y="402"/>
                    </a:lnTo>
                    <a:lnTo>
                      <a:pt x="78" y="441"/>
                    </a:lnTo>
                    <a:lnTo>
                      <a:pt x="34" y="450"/>
                    </a:lnTo>
                    <a:lnTo>
                      <a:pt x="40" y="478"/>
                    </a:lnTo>
                    <a:lnTo>
                      <a:pt x="82" y="471"/>
                    </a:lnTo>
                    <a:lnTo>
                      <a:pt x="87" y="499"/>
                    </a:lnTo>
                    <a:lnTo>
                      <a:pt x="111" y="494"/>
                    </a:lnTo>
                    <a:lnTo>
                      <a:pt x="107" y="471"/>
                    </a:lnTo>
                    <a:lnTo>
                      <a:pt x="106" y="466"/>
                    </a:lnTo>
                    <a:lnTo>
                      <a:pt x="178" y="453"/>
                    </a:lnTo>
                    <a:lnTo>
                      <a:pt x="189" y="450"/>
                    </a:lnTo>
                    <a:lnTo>
                      <a:pt x="199" y="446"/>
                    </a:lnTo>
                    <a:lnTo>
                      <a:pt x="208" y="440"/>
                    </a:lnTo>
                    <a:lnTo>
                      <a:pt x="210" y="438"/>
                    </a:lnTo>
                    <a:lnTo>
                      <a:pt x="214" y="433"/>
                    </a:lnTo>
                    <a:lnTo>
                      <a:pt x="219" y="424"/>
                    </a:lnTo>
                    <a:lnTo>
                      <a:pt x="222" y="414"/>
                    </a:lnTo>
                    <a:lnTo>
                      <a:pt x="222" y="404"/>
                    </a:lnTo>
                    <a:lnTo>
                      <a:pt x="222" y="40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93" name="Freeform 19">
                <a:extLst>
                  <a:ext uri="{FF2B5EF4-FFF2-40B4-BE49-F238E27FC236}">
                    <a16:creationId xmlns:a16="http://schemas.microsoft.com/office/drawing/2014/main" id="{74930B07-7EB0-45D1-811D-779836CC75B8}"/>
                  </a:ext>
                </a:extLst>
              </p:cNvPr>
              <p:cNvSpPr>
                <a:spLocks/>
              </p:cNvSpPr>
              <p:nvPr/>
            </p:nvSpPr>
            <p:spPr bwMode="auto">
              <a:xfrm>
                <a:off x="599" y="6230"/>
                <a:ext cx="389" cy="1140"/>
              </a:xfrm>
              <a:custGeom>
                <a:avLst/>
                <a:gdLst>
                  <a:gd name="T0" fmla="*/ 243 w 389"/>
                  <a:gd name="T1" fmla="*/ 518 h 1140"/>
                  <a:gd name="T2" fmla="*/ 237 w 389"/>
                  <a:gd name="T3" fmla="*/ 488 h 1140"/>
                  <a:gd name="T4" fmla="*/ 92 w 389"/>
                  <a:gd name="T5" fmla="*/ 517 h 1140"/>
                  <a:gd name="T6" fmla="*/ 97 w 389"/>
                  <a:gd name="T7" fmla="*/ 547 h 1140"/>
                  <a:gd name="T8" fmla="*/ 243 w 389"/>
                  <a:gd name="T9" fmla="*/ 518 h 1140"/>
                </a:gdLst>
                <a:ahLst/>
                <a:cxnLst>
                  <a:cxn ang="0">
                    <a:pos x="T0" y="T1"/>
                  </a:cxn>
                  <a:cxn ang="0">
                    <a:pos x="T2" y="T3"/>
                  </a:cxn>
                  <a:cxn ang="0">
                    <a:pos x="T4" y="T5"/>
                  </a:cxn>
                  <a:cxn ang="0">
                    <a:pos x="T6" y="T7"/>
                  </a:cxn>
                  <a:cxn ang="0">
                    <a:pos x="T8" y="T9"/>
                  </a:cxn>
                </a:cxnLst>
                <a:rect l="0" t="0" r="r" b="b"/>
                <a:pathLst>
                  <a:path w="389" h="1140">
                    <a:moveTo>
                      <a:pt x="243" y="518"/>
                    </a:moveTo>
                    <a:lnTo>
                      <a:pt x="237" y="488"/>
                    </a:lnTo>
                    <a:lnTo>
                      <a:pt x="92" y="517"/>
                    </a:lnTo>
                    <a:lnTo>
                      <a:pt x="97" y="547"/>
                    </a:lnTo>
                    <a:lnTo>
                      <a:pt x="243" y="51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94" name="Freeform 20">
                <a:extLst>
                  <a:ext uri="{FF2B5EF4-FFF2-40B4-BE49-F238E27FC236}">
                    <a16:creationId xmlns:a16="http://schemas.microsoft.com/office/drawing/2014/main" id="{17F8C433-4604-4C20-ACCE-166D40C17663}"/>
                  </a:ext>
                </a:extLst>
              </p:cNvPr>
              <p:cNvSpPr>
                <a:spLocks/>
              </p:cNvSpPr>
              <p:nvPr/>
            </p:nvSpPr>
            <p:spPr bwMode="auto">
              <a:xfrm>
                <a:off x="599" y="6230"/>
                <a:ext cx="389" cy="1140"/>
              </a:xfrm>
              <a:custGeom>
                <a:avLst/>
                <a:gdLst>
                  <a:gd name="T0" fmla="*/ 264 w 389"/>
                  <a:gd name="T1" fmla="*/ 618 h 1140"/>
                  <a:gd name="T2" fmla="*/ 262 w 389"/>
                  <a:gd name="T3" fmla="*/ 609 h 1140"/>
                  <a:gd name="T4" fmla="*/ 258 w 389"/>
                  <a:gd name="T5" fmla="*/ 589 h 1140"/>
                  <a:gd name="T6" fmla="*/ 164 w 389"/>
                  <a:gd name="T7" fmla="*/ 609 h 1140"/>
                  <a:gd name="T8" fmla="*/ 156 w 389"/>
                  <a:gd name="T9" fmla="*/ 608 h 1140"/>
                  <a:gd name="T10" fmla="*/ 139 w 389"/>
                  <a:gd name="T11" fmla="*/ 598 h 1140"/>
                  <a:gd name="T12" fmla="*/ 132 w 389"/>
                  <a:gd name="T13" fmla="*/ 590 h 1140"/>
                  <a:gd name="T14" fmla="*/ 128 w 389"/>
                  <a:gd name="T15" fmla="*/ 577 h 1140"/>
                  <a:gd name="T16" fmla="*/ 122 w 389"/>
                  <a:gd name="T17" fmla="*/ 559 h 1140"/>
                  <a:gd name="T18" fmla="*/ 97 w 389"/>
                  <a:gd name="T19" fmla="*/ 567 h 1140"/>
                  <a:gd name="T20" fmla="*/ 100 w 389"/>
                  <a:gd name="T21" fmla="*/ 578 h 1140"/>
                  <a:gd name="T22" fmla="*/ 107 w 389"/>
                  <a:gd name="T23" fmla="*/ 594 h 1140"/>
                  <a:gd name="T24" fmla="*/ 115 w 389"/>
                  <a:gd name="T25" fmla="*/ 605 h 1140"/>
                  <a:gd name="T26" fmla="*/ 125 w 389"/>
                  <a:gd name="T27" fmla="*/ 612 h 1140"/>
                  <a:gd name="T28" fmla="*/ 136 w 389"/>
                  <a:gd name="T29" fmla="*/ 615 h 1140"/>
                  <a:gd name="T30" fmla="*/ 112 w 389"/>
                  <a:gd name="T31" fmla="*/ 620 h 1140"/>
                  <a:gd name="T32" fmla="*/ 118 w 389"/>
                  <a:gd name="T33" fmla="*/ 649 h 1140"/>
                  <a:gd name="T34" fmla="*/ 264 w 389"/>
                  <a:gd name="T35" fmla="*/ 618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1140">
                    <a:moveTo>
                      <a:pt x="264" y="618"/>
                    </a:moveTo>
                    <a:lnTo>
                      <a:pt x="262" y="609"/>
                    </a:lnTo>
                    <a:lnTo>
                      <a:pt x="258" y="589"/>
                    </a:lnTo>
                    <a:lnTo>
                      <a:pt x="164" y="609"/>
                    </a:lnTo>
                    <a:lnTo>
                      <a:pt x="156" y="608"/>
                    </a:lnTo>
                    <a:lnTo>
                      <a:pt x="139" y="598"/>
                    </a:lnTo>
                    <a:lnTo>
                      <a:pt x="132" y="590"/>
                    </a:lnTo>
                    <a:lnTo>
                      <a:pt x="128" y="577"/>
                    </a:lnTo>
                    <a:lnTo>
                      <a:pt x="122" y="559"/>
                    </a:lnTo>
                    <a:lnTo>
                      <a:pt x="97" y="567"/>
                    </a:lnTo>
                    <a:lnTo>
                      <a:pt x="100" y="578"/>
                    </a:lnTo>
                    <a:lnTo>
                      <a:pt x="107" y="594"/>
                    </a:lnTo>
                    <a:lnTo>
                      <a:pt x="115" y="605"/>
                    </a:lnTo>
                    <a:lnTo>
                      <a:pt x="125" y="612"/>
                    </a:lnTo>
                    <a:lnTo>
                      <a:pt x="136" y="615"/>
                    </a:lnTo>
                    <a:lnTo>
                      <a:pt x="112" y="620"/>
                    </a:lnTo>
                    <a:lnTo>
                      <a:pt x="118" y="649"/>
                    </a:lnTo>
                    <a:lnTo>
                      <a:pt x="264" y="61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95" name="Freeform 21">
                <a:extLst>
                  <a:ext uri="{FF2B5EF4-FFF2-40B4-BE49-F238E27FC236}">
                    <a16:creationId xmlns:a16="http://schemas.microsoft.com/office/drawing/2014/main" id="{4050850E-9395-4AD4-8D40-B7BADDFAF293}"/>
                  </a:ext>
                </a:extLst>
              </p:cNvPr>
              <p:cNvSpPr>
                <a:spLocks/>
              </p:cNvSpPr>
              <p:nvPr/>
            </p:nvSpPr>
            <p:spPr bwMode="auto">
              <a:xfrm>
                <a:off x="599" y="6230"/>
                <a:ext cx="389" cy="1140"/>
              </a:xfrm>
              <a:custGeom>
                <a:avLst/>
                <a:gdLst>
                  <a:gd name="T0" fmla="*/ 276 w 389"/>
                  <a:gd name="T1" fmla="*/ 666 h 1140"/>
                  <a:gd name="T2" fmla="*/ 274 w 389"/>
                  <a:gd name="T3" fmla="*/ 654 h 1140"/>
                  <a:gd name="T4" fmla="*/ 273 w 389"/>
                  <a:gd name="T5" fmla="*/ 648 h 1140"/>
                  <a:gd name="T6" fmla="*/ 271 w 389"/>
                  <a:gd name="T7" fmla="*/ 643 h 1140"/>
                  <a:gd name="T8" fmla="*/ 268 w 389"/>
                  <a:gd name="T9" fmla="*/ 637 h 1140"/>
                  <a:gd name="T10" fmla="*/ 244 w 389"/>
                  <a:gd name="T11" fmla="*/ 640 h 1140"/>
                  <a:gd name="T12" fmla="*/ 247 w 389"/>
                  <a:gd name="T13" fmla="*/ 646 h 1140"/>
                  <a:gd name="T14" fmla="*/ 248 w 389"/>
                  <a:gd name="T15" fmla="*/ 652 h 1140"/>
                  <a:gd name="T16" fmla="*/ 249 w 389"/>
                  <a:gd name="T17" fmla="*/ 656 h 1140"/>
                  <a:gd name="T18" fmla="*/ 250 w 389"/>
                  <a:gd name="T19" fmla="*/ 668 h 1140"/>
                  <a:gd name="T20" fmla="*/ 247 w 389"/>
                  <a:gd name="T21" fmla="*/ 678 h 1140"/>
                  <a:gd name="T22" fmla="*/ 238 w 389"/>
                  <a:gd name="T23" fmla="*/ 686 h 1140"/>
                  <a:gd name="T24" fmla="*/ 225 w 389"/>
                  <a:gd name="T25" fmla="*/ 691 h 1140"/>
                  <a:gd name="T26" fmla="*/ 157 w 389"/>
                  <a:gd name="T27" fmla="*/ 706 h 1140"/>
                  <a:gd name="T28" fmla="*/ 147 w 389"/>
                  <a:gd name="T29" fmla="*/ 667 h 1140"/>
                  <a:gd name="T30" fmla="*/ 124 w 389"/>
                  <a:gd name="T31" fmla="*/ 673 h 1140"/>
                  <a:gd name="T32" fmla="*/ 133 w 389"/>
                  <a:gd name="T33" fmla="*/ 712 h 1140"/>
                  <a:gd name="T34" fmla="*/ 91 w 389"/>
                  <a:gd name="T35" fmla="*/ 722 h 1140"/>
                  <a:gd name="T36" fmla="*/ 98 w 389"/>
                  <a:gd name="T37" fmla="*/ 751 h 1140"/>
                  <a:gd name="T38" fmla="*/ 140 w 389"/>
                  <a:gd name="T39" fmla="*/ 741 h 1140"/>
                  <a:gd name="T40" fmla="*/ 146 w 389"/>
                  <a:gd name="T41" fmla="*/ 769 h 1140"/>
                  <a:gd name="T42" fmla="*/ 170 w 389"/>
                  <a:gd name="T43" fmla="*/ 763 h 1140"/>
                  <a:gd name="T44" fmla="*/ 165 w 389"/>
                  <a:gd name="T45" fmla="*/ 741 h 1140"/>
                  <a:gd name="T46" fmla="*/ 164 w 389"/>
                  <a:gd name="T47" fmla="*/ 735 h 1140"/>
                  <a:gd name="T48" fmla="*/ 234 w 389"/>
                  <a:gd name="T49" fmla="*/ 720 h 1140"/>
                  <a:gd name="T50" fmla="*/ 245 w 389"/>
                  <a:gd name="T51" fmla="*/ 715 h 1140"/>
                  <a:gd name="T52" fmla="*/ 255 w 389"/>
                  <a:gd name="T53" fmla="*/ 710 h 1140"/>
                  <a:gd name="T54" fmla="*/ 260 w 389"/>
                  <a:gd name="T55" fmla="*/ 706 h 1140"/>
                  <a:gd name="T56" fmla="*/ 263 w 389"/>
                  <a:gd name="T57" fmla="*/ 704 h 1140"/>
                  <a:gd name="T58" fmla="*/ 270 w 389"/>
                  <a:gd name="T59" fmla="*/ 697 h 1140"/>
                  <a:gd name="T60" fmla="*/ 274 w 389"/>
                  <a:gd name="T61" fmla="*/ 687 h 1140"/>
                  <a:gd name="T62" fmla="*/ 276 w 389"/>
                  <a:gd name="T63" fmla="*/ 677 h 1140"/>
                  <a:gd name="T64" fmla="*/ 276 w 389"/>
                  <a:gd name="T65" fmla="*/ 666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1140">
                    <a:moveTo>
                      <a:pt x="276" y="666"/>
                    </a:moveTo>
                    <a:lnTo>
                      <a:pt x="274" y="654"/>
                    </a:lnTo>
                    <a:lnTo>
                      <a:pt x="273" y="648"/>
                    </a:lnTo>
                    <a:lnTo>
                      <a:pt x="271" y="643"/>
                    </a:lnTo>
                    <a:lnTo>
                      <a:pt x="268" y="637"/>
                    </a:lnTo>
                    <a:lnTo>
                      <a:pt x="244" y="640"/>
                    </a:lnTo>
                    <a:lnTo>
                      <a:pt x="247" y="646"/>
                    </a:lnTo>
                    <a:lnTo>
                      <a:pt x="248" y="652"/>
                    </a:lnTo>
                    <a:lnTo>
                      <a:pt x="249" y="656"/>
                    </a:lnTo>
                    <a:lnTo>
                      <a:pt x="250" y="668"/>
                    </a:lnTo>
                    <a:lnTo>
                      <a:pt x="247" y="678"/>
                    </a:lnTo>
                    <a:lnTo>
                      <a:pt x="238" y="686"/>
                    </a:lnTo>
                    <a:lnTo>
                      <a:pt x="225" y="691"/>
                    </a:lnTo>
                    <a:lnTo>
                      <a:pt x="157" y="706"/>
                    </a:lnTo>
                    <a:lnTo>
                      <a:pt x="147" y="667"/>
                    </a:lnTo>
                    <a:lnTo>
                      <a:pt x="124" y="673"/>
                    </a:lnTo>
                    <a:lnTo>
                      <a:pt x="133" y="712"/>
                    </a:lnTo>
                    <a:lnTo>
                      <a:pt x="91" y="722"/>
                    </a:lnTo>
                    <a:lnTo>
                      <a:pt x="98" y="751"/>
                    </a:lnTo>
                    <a:lnTo>
                      <a:pt x="140" y="741"/>
                    </a:lnTo>
                    <a:lnTo>
                      <a:pt x="146" y="769"/>
                    </a:lnTo>
                    <a:lnTo>
                      <a:pt x="170" y="763"/>
                    </a:lnTo>
                    <a:lnTo>
                      <a:pt x="165" y="741"/>
                    </a:lnTo>
                    <a:lnTo>
                      <a:pt x="164" y="735"/>
                    </a:lnTo>
                    <a:lnTo>
                      <a:pt x="234" y="720"/>
                    </a:lnTo>
                    <a:lnTo>
                      <a:pt x="245" y="715"/>
                    </a:lnTo>
                    <a:lnTo>
                      <a:pt x="255" y="710"/>
                    </a:lnTo>
                    <a:lnTo>
                      <a:pt x="260" y="706"/>
                    </a:lnTo>
                    <a:lnTo>
                      <a:pt x="263" y="704"/>
                    </a:lnTo>
                    <a:lnTo>
                      <a:pt x="270" y="697"/>
                    </a:lnTo>
                    <a:lnTo>
                      <a:pt x="274" y="687"/>
                    </a:lnTo>
                    <a:lnTo>
                      <a:pt x="276" y="677"/>
                    </a:lnTo>
                    <a:lnTo>
                      <a:pt x="276" y="66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96" name="Freeform 22">
                <a:extLst>
                  <a:ext uri="{FF2B5EF4-FFF2-40B4-BE49-F238E27FC236}">
                    <a16:creationId xmlns:a16="http://schemas.microsoft.com/office/drawing/2014/main" id="{048C2768-4186-4DA3-86A1-99B7C1A50227}"/>
                  </a:ext>
                </a:extLst>
              </p:cNvPr>
              <p:cNvSpPr>
                <a:spLocks/>
              </p:cNvSpPr>
              <p:nvPr/>
            </p:nvSpPr>
            <p:spPr bwMode="auto">
              <a:xfrm>
                <a:off x="599" y="6230"/>
                <a:ext cx="389" cy="1140"/>
              </a:xfrm>
              <a:custGeom>
                <a:avLst/>
                <a:gdLst>
                  <a:gd name="T0" fmla="*/ 318 w 389"/>
                  <a:gd name="T1" fmla="*/ 845 h 1140"/>
                  <a:gd name="T2" fmla="*/ 318 w 389"/>
                  <a:gd name="T3" fmla="*/ 834 h 1140"/>
                  <a:gd name="T4" fmla="*/ 315 w 389"/>
                  <a:gd name="T5" fmla="*/ 822 h 1140"/>
                  <a:gd name="T6" fmla="*/ 313 w 389"/>
                  <a:gd name="T7" fmla="*/ 811 h 1140"/>
                  <a:gd name="T8" fmla="*/ 308 w 389"/>
                  <a:gd name="T9" fmla="*/ 802 h 1140"/>
                  <a:gd name="T10" fmla="*/ 301 w 389"/>
                  <a:gd name="T11" fmla="*/ 795 h 1140"/>
                  <a:gd name="T12" fmla="*/ 300 w 389"/>
                  <a:gd name="T13" fmla="*/ 794 h 1140"/>
                  <a:gd name="T14" fmla="*/ 295 w 389"/>
                  <a:gd name="T15" fmla="*/ 788 h 1140"/>
                  <a:gd name="T16" fmla="*/ 291 w 389"/>
                  <a:gd name="T17" fmla="*/ 787 h 1140"/>
                  <a:gd name="T18" fmla="*/ 288 w 389"/>
                  <a:gd name="T19" fmla="*/ 786 h 1140"/>
                  <a:gd name="T20" fmla="*/ 279 w 389"/>
                  <a:gd name="T21" fmla="*/ 787 h 1140"/>
                  <a:gd name="T22" fmla="*/ 303 w 389"/>
                  <a:gd name="T23" fmla="*/ 780 h 1140"/>
                  <a:gd name="T24" fmla="*/ 295 w 389"/>
                  <a:gd name="T25" fmla="*/ 752 h 1140"/>
                  <a:gd name="T26" fmla="*/ 152 w 389"/>
                  <a:gd name="T27" fmla="*/ 789 h 1140"/>
                  <a:gd name="T28" fmla="*/ 159 w 389"/>
                  <a:gd name="T29" fmla="*/ 818 h 1140"/>
                  <a:gd name="T30" fmla="*/ 240 w 389"/>
                  <a:gd name="T31" fmla="*/ 798 h 1140"/>
                  <a:gd name="T32" fmla="*/ 252 w 389"/>
                  <a:gd name="T33" fmla="*/ 794 h 1140"/>
                  <a:gd name="T34" fmla="*/ 262 w 389"/>
                  <a:gd name="T35" fmla="*/ 795 h 1140"/>
                  <a:gd name="T36" fmla="*/ 272 w 389"/>
                  <a:gd name="T37" fmla="*/ 800 h 1140"/>
                  <a:gd name="T38" fmla="*/ 280 w 389"/>
                  <a:gd name="T39" fmla="*/ 805 h 1140"/>
                  <a:gd name="T40" fmla="*/ 286 w 389"/>
                  <a:gd name="T41" fmla="*/ 813 h 1140"/>
                  <a:gd name="T42" fmla="*/ 290 w 389"/>
                  <a:gd name="T43" fmla="*/ 824 h 1140"/>
                  <a:gd name="T44" fmla="*/ 292 w 389"/>
                  <a:gd name="T45" fmla="*/ 834 h 1140"/>
                  <a:gd name="T46" fmla="*/ 291 w 389"/>
                  <a:gd name="T47" fmla="*/ 842 h 1140"/>
                  <a:gd name="T48" fmla="*/ 288 w 389"/>
                  <a:gd name="T49" fmla="*/ 847 h 1140"/>
                  <a:gd name="T50" fmla="*/ 284 w 389"/>
                  <a:gd name="T51" fmla="*/ 853 h 1140"/>
                  <a:gd name="T52" fmla="*/ 276 w 389"/>
                  <a:gd name="T53" fmla="*/ 858 h 1140"/>
                  <a:gd name="T54" fmla="*/ 264 w 389"/>
                  <a:gd name="T55" fmla="*/ 860 h 1140"/>
                  <a:gd name="T56" fmla="*/ 176 w 389"/>
                  <a:gd name="T57" fmla="*/ 884 h 1140"/>
                  <a:gd name="T58" fmla="*/ 183 w 389"/>
                  <a:gd name="T59" fmla="*/ 913 h 1140"/>
                  <a:gd name="T60" fmla="*/ 272 w 389"/>
                  <a:gd name="T61" fmla="*/ 889 h 1140"/>
                  <a:gd name="T62" fmla="*/ 285 w 389"/>
                  <a:gd name="T63" fmla="*/ 884 h 1140"/>
                  <a:gd name="T64" fmla="*/ 296 w 389"/>
                  <a:gd name="T65" fmla="*/ 879 h 1140"/>
                  <a:gd name="T66" fmla="*/ 305 w 389"/>
                  <a:gd name="T67" fmla="*/ 872 h 1140"/>
                  <a:gd name="T68" fmla="*/ 312 w 389"/>
                  <a:gd name="T69" fmla="*/ 865 h 1140"/>
                  <a:gd name="T70" fmla="*/ 316 w 389"/>
                  <a:gd name="T71" fmla="*/ 855 h 1140"/>
                  <a:gd name="T72" fmla="*/ 318 w 389"/>
                  <a:gd name="T73" fmla="*/ 845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9" h="1140">
                    <a:moveTo>
                      <a:pt x="318" y="845"/>
                    </a:moveTo>
                    <a:lnTo>
                      <a:pt x="318" y="834"/>
                    </a:lnTo>
                    <a:lnTo>
                      <a:pt x="315" y="822"/>
                    </a:lnTo>
                    <a:lnTo>
                      <a:pt x="313" y="811"/>
                    </a:lnTo>
                    <a:lnTo>
                      <a:pt x="308" y="802"/>
                    </a:lnTo>
                    <a:lnTo>
                      <a:pt x="301" y="795"/>
                    </a:lnTo>
                    <a:lnTo>
                      <a:pt x="300" y="794"/>
                    </a:lnTo>
                    <a:lnTo>
                      <a:pt x="295" y="788"/>
                    </a:lnTo>
                    <a:lnTo>
                      <a:pt x="291" y="787"/>
                    </a:lnTo>
                    <a:lnTo>
                      <a:pt x="288" y="786"/>
                    </a:lnTo>
                    <a:lnTo>
                      <a:pt x="279" y="787"/>
                    </a:lnTo>
                    <a:lnTo>
                      <a:pt x="303" y="780"/>
                    </a:lnTo>
                    <a:lnTo>
                      <a:pt x="295" y="752"/>
                    </a:lnTo>
                    <a:lnTo>
                      <a:pt x="152" y="789"/>
                    </a:lnTo>
                    <a:lnTo>
                      <a:pt x="159" y="818"/>
                    </a:lnTo>
                    <a:lnTo>
                      <a:pt x="240" y="798"/>
                    </a:lnTo>
                    <a:lnTo>
                      <a:pt x="252" y="794"/>
                    </a:lnTo>
                    <a:lnTo>
                      <a:pt x="262" y="795"/>
                    </a:lnTo>
                    <a:lnTo>
                      <a:pt x="272" y="800"/>
                    </a:lnTo>
                    <a:lnTo>
                      <a:pt x="280" y="805"/>
                    </a:lnTo>
                    <a:lnTo>
                      <a:pt x="286" y="813"/>
                    </a:lnTo>
                    <a:lnTo>
                      <a:pt x="290" y="824"/>
                    </a:lnTo>
                    <a:lnTo>
                      <a:pt x="292" y="834"/>
                    </a:lnTo>
                    <a:lnTo>
                      <a:pt x="291" y="842"/>
                    </a:lnTo>
                    <a:lnTo>
                      <a:pt x="288" y="847"/>
                    </a:lnTo>
                    <a:lnTo>
                      <a:pt x="284" y="853"/>
                    </a:lnTo>
                    <a:lnTo>
                      <a:pt x="276" y="858"/>
                    </a:lnTo>
                    <a:lnTo>
                      <a:pt x="264" y="860"/>
                    </a:lnTo>
                    <a:lnTo>
                      <a:pt x="176" y="884"/>
                    </a:lnTo>
                    <a:lnTo>
                      <a:pt x="183" y="913"/>
                    </a:lnTo>
                    <a:lnTo>
                      <a:pt x="272" y="889"/>
                    </a:lnTo>
                    <a:lnTo>
                      <a:pt x="285" y="884"/>
                    </a:lnTo>
                    <a:lnTo>
                      <a:pt x="296" y="879"/>
                    </a:lnTo>
                    <a:lnTo>
                      <a:pt x="305" y="872"/>
                    </a:lnTo>
                    <a:lnTo>
                      <a:pt x="312" y="865"/>
                    </a:lnTo>
                    <a:lnTo>
                      <a:pt x="316" y="855"/>
                    </a:lnTo>
                    <a:lnTo>
                      <a:pt x="318" y="84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97" name="Freeform 23">
                <a:extLst>
                  <a:ext uri="{FF2B5EF4-FFF2-40B4-BE49-F238E27FC236}">
                    <a16:creationId xmlns:a16="http://schemas.microsoft.com/office/drawing/2014/main" id="{F50792B0-0CB2-40B3-A479-95E6EA97B40F}"/>
                  </a:ext>
                </a:extLst>
              </p:cNvPr>
              <p:cNvSpPr>
                <a:spLocks/>
              </p:cNvSpPr>
              <p:nvPr/>
            </p:nvSpPr>
            <p:spPr bwMode="auto">
              <a:xfrm>
                <a:off x="599" y="6230"/>
                <a:ext cx="389" cy="1140"/>
              </a:xfrm>
              <a:custGeom>
                <a:avLst/>
                <a:gdLst>
                  <a:gd name="T0" fmla="*/ 388 w 389"/>
                  <a:gd name="T1" fmla="*/ 1078 h 1140"/>
                  <a:gd name="T2" fmla="*/ 380 w 389"/>
                  <a:gd name="T3" fmla="*/ 1051 h 1140"/>
                  <a:gd name="T4" fmla="*/ 220 w 389"/>
                  <a:gd name="T5" fmla="*/ 1099 h 1140"/>
                  <a:gd name="T6" fmla="*/ 330 w 389"/>
                  <a:gd name="T7" fmla="*/ 955 h 1140"/>
                  <a:gd name="T8" fmla="*/ 345 w 389"/>
                  <a:gd name="T9" fmla="*/ 936 h 1140"/>
                  <a:gd name="T10" fmla="*/ 338 w 389"/>
                  <a:gd name="T11" fmla="*/ 914 h 1140"/>
                  <a:gd name="T12" fmla="*/ 135 w 389"/>
                  <a:gd name="T13" fmla="*/ 975 h 1140"/>
                  <a:gd name="T14" fmla="*/ 142 w 389"/>
                  <a:gd name="T15" fmla="*/ 1003 h 1140"/>
                  <a:gd name="T16" fmla="*/ 302 w 389"/>
                  <a:gd name="T17" fmla="*/ 955 h 1140"/>
                  <a:gd name="T18" fmla="*/ 178 w 389"/>
                  <a:gd name="T19" fmla="*/ 1118 h 1140"/>
                  <a:gd name="T20" fmla="*/ 184 w 389"/>
                  <a:gd name="T21" fmla="*/ 1140 h 1140"/>
                  <a:gd name="T22" fmla="*/ 320 w 389"/>
                  <a:gd name="T23" fmla="*/ 1099 h 1140"/>
                  <a:gd name="T24" fmla="*/ 388 w 389"/>
                  <a:gd name="T25" fmla="*/ 1078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9" h="1140">
                    <a:moveTo>
                      <a:pt x="388" y="1078"/>
                    </a:moveTo>
                    <a:lnTo>
                      <a:pt x="380" y="1051"/>
                    </a:lnTo>
                    <a:lnTo>
                      <a:pt x="220" y="1099"/>
                    </a:lnTo>
                    <a:lnTo>
                      <a:pt x="330" y="955"/>
                    </a:lnTo>
                    <a:lnTo>
                      <a:pt x="345" y="936"/>
                    </a:lnTo>
                    <a:lnTo>
                      <a:pt x="338" y="914"/>
                    </a:lnTo>
                    <a:lnTo>
                      <a:pt x="135" y="975"/>
                    </a:lnTo>
                    <a:lnTo>
                      <a:pt x="142" y="1003"/>
                    </a:lnTo>
                    <a:lnTo>
                      <a:pt x="302" y="955"/>
                    </a:lnTo>
                    <a:lnTo>
                      <a:pt x="178" y="1118"/>
                    </a:lnTo>
                    <a:lnTo>
                      <a:pt x="184" y="1140"/>
                    </a:lnTo>
                    <a:lnTo>
                      <a:pt x="320" y="1099"/>
                    </a:lnTo>
                    <a:lnTo>
                      <a:pt x="388" y="107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a16="http://schemas.microsoft.com/office/drawing/2014/main" id="{48C351BF-9EA6-4AF1-9DA8-EAA9859D9E8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 y="6002"/>
              <a:ext cx="1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79CA4D-932F-40B7-B31D-83B7BBAF260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4" y="5665"/>
              <a:ext cx="2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EDA0C2C7-C9B0-430D-A0BE-96B9E5CEA14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8" y="712"/>
              <a:ext cx="9700" cy="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E19D21EB-27BA-4481-99B9-0EA98447FA03}"/>
                </a:ext>
              </a:extLst>
            </p:cNvPr>
            <p:cNvGrpSpPr>
              <a:grpSpLocks/>
            </p:cNvGrpSpPr>
            <p:nvPr/>
          </p:nvGrpSpPr>
          <p:grpSpPr bwMode="auto">
            <a:xfrm>
              <a:off x="2218" y="2220"/>
              <a:ext cx="6845" cy="6845"/>
              <a:chOff x="2218" y="2220"/>
              <a:chExt cx="6845" cy="6845"/>
            </a:xfrm>
          </p:grpSpPr>
          <p:sp>
            <p:nvSpPr>
              <p:cNvPr id="149" name="Freeform 28">
                <a:extLst>
                  <a:ext uri="{FF2B5EF4-FFF2-40B4-BE49-F238E27FC236}">
                    <a16:creationId xmlns:a16="http://schemas.microsoft.com/office/drawing/2014/main" id="{C8F9A589-C61F-471F-8095-DE045F37A2E4}"/>
                  </a:ext>
                </a:extLst>
              </p:cNvPr>
              <p:cNvSpPr>
                <a:spLocks/>
              </p:cNvSpPr>
              <p:nvPr/>
            </p:nvSpPr>
            <p:spPr bwMode="auto">
              <a:xfrm>
                <a:off x="2218" y="2220"/>
                <a:ext cx="6845" cy="6845"/>
              </a:xfrm>
              <a:custGeom>
                <a:avLst/>
                <a:gdLst>
                  <a:gd name="T0" fmla="*/ 20 w 6845"/>
                  <a:gd name="T1" fmla="*/ 3510 h 6845"/>
                  <a:gd name="T2" fmla="*/ 1 w 6845"/>
                  <a:gd name="T3" fmla="*/ 3511 h 6845"/>
                  <a:gd name="T4" fmla="*/ 1 w 6845"/>
                  <a:gd name="T5" fmla="*/ 3514 h 6845"/>
                  <a:gd name="T6" fmla="*/ 20 w 6845"/>
                  <a:gd name="T7" fmla="*/ 3513 h 6845"/>
                  <a:gd name="T8" fmla="*/ 20 w 6845"/>
                  <a:gd name="T9" fmla="*/ 3510 h 6845"/>
                </a:gdLst>
                <a:ahLst/>
                <a:cxnLst>
                  <a:cxn ang="0">
                    <a:pos x="T0" y="T1"/>
                  </a:cxn>
                  <a:cxn ang="0">
                    <a:pos x="T2" y="T3"/>
                  </a:cxn>
                  <a:cxn ang="0">
                    <a:pos x="T4" y="T5"/>
                  </a:cxn>
                  <a:cxn ang="0">
                    <a:pos x="T6" y="T7"/>
                  </a:cxn>
                  <a:cxn ang="0">
                    <a:pos x="T8" y="T9"/>
                  </a:cxn>
                </a:cxnLst>
                <a:rect l="0" t="0" r="r" b="b"/>
                <a:pathLst>
                  <a:path w="6845" h="6845">
                    <a:moveTo>
                      <a:pt x="20" y="3510"/>
                    </a:moveTo>
                    <a:lnTo>
                      <a:pt x="1" y="3511"/>
                    </a:lnTo>
                    <a:lnTo>
                      <a:pt x="1" y="3514"/>
                    </a:lnTo>
                    <a:lnTo>
                      <a:pt x="20" y="3513"/>
                    </a:lnTo>
                    <a:lnTo>
                      <a:pt x="20" y="35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0" name="Freeform 29">
                <a:extLst>
                  <a:ext uri="{FF2B5EF4-FFF2-40B4-BE49-F238E27FC236}">
                    <a16:creationId xmlns:a16="http://schemas.microsoft.com/office/drawing/2014/main" id="{27DAB287-F8F0-4615-B68B-6447B3E870B4}"/>
                  </a:ext>
                </a:extLst>
              </p:cNvPr>
              <p:cNvSpPr>
                <a:spLocks/>
              </p:cNvSpPr>
              <p:nvPr/>
            </p:nvSpPr>
            <p:spPr bwMode="auto">
              <a:xfrm>
                <a:off x="2218" y="2220"/>
                <a:ext cx="6845" cy="6845"/>
              </a:xfrm>
              <a:custGeom>
                <a:avLst/>
                <a:gdLst>
                  <a:gd name="T0" fmla="*/ 20 w 6845"/>
                  <a:gd name="T1" fmla="*/ 3489 h 6845"/>
                  <a:gd name="T2" fmla="*/ 0 w 6845"/>
                  <a:gd name="T3" fmla="*/ 3490 h 6845"/>
                  <a:gd name="T4" fmla="*/ 1 w 6845"/>
                  <a:gd name="T5" fmla="*/ 3510 h 6845"/>
                  <a:gd name="T6" fmla="*/ 20 w 6845"/>
                  <a:gd name="T7" fmla="*/ 3510 h 6845"/>
                  <a:gd name="T8" fmla="*/ 20 w 6845"/>
                  <a:gd name="T9" fmla="*/ 3489 h 6845"/>
                </a:gdLst>
                <a:ahLst/>
                <a:cxnLst>
                  <a:cxn ang="0">
                    <a:pos x="T0" y="T1"/>
                  </a:cxn>
                  <a:cxn ang="0">
                    <a:pos x="T2" y="T3"/>
                  </a:cxn>
                  <a:cxn ang="0">
                    <a:pos x="T4" y="T5"/>
                  </a:cxn>
                  <a:cxn ang="0">
                    <a:pos x="T6" y="T7"/>
                  </a:cxn>
                  <a:cxn ang="0">
                    <a:pos x="T8" y="T9"/>
                  </a:cxn>
                </a:cxnLst>
                <a:rect l="0" t="0" r="r" b="b"/>
                <a:pathLst>
                  <a:path w="6845" h="6845">
                    <a:moveTo>
                      <a:pt x="20" y="3489"/>
                    </a:moveTo>
                    <a:lnTo>
                      <a:pt x="0" y="3490"/>
                    </a:lnTo>
                    <a:lnTo>
                      <a:pt x="1" y="3510"/>
                    </a:lnTo>
                    <a:lnTo>
                      <a:pt x="20" y="3510"/>
                    </a:lnTo>
                    <a:lnTo>
                      <a:pt x="20" y="34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1" name="Freeform 30">
                <a:extLst>
                  <a:ext uri="{FF2B5EF4-FFF2-40B4-BE49-F238E27FC236}">
                    <a16:creationId xmlns:a16="http://schemas.microsoft.com/office/drawing/2014/main" id="{D83E5DCD-4126-4DEC-AF23-724BCEBD3E45}"/>
                  </a:ext>
                </a:extLst>
              </p:cNvPr>
              <p:cNvSpPr>
                <a:spLocks/>
              </p:cNvSpPr>
              <p:nvPr/>
            </p:nvSpPr>
            <p:spPr bwMode="auto">
              <a:xfrm>
                <a:off x="2218" y="2220"/>
                <a:ext cx="6845" cy="6845"/>
              </a:xfrm>
              <a:custGeom>
                <a:avLst/>
                <a:gdLst>
                  <a:gd name="T0" fmla="*/ 20 w 6845"/>
                  <a:gd name="T1" fmla="*/ 3450 h 6845"/>
                  <a:gd name="T2" fmla="*/ 0 w 6845"/>
                  <a:gd name="T3" fmla="*/ 3450 h 6845"/>
                  <a:gd name="T4" fmla="*/ 0 w 6845"/>
                  <a:gd name="T5" fmla="*/ 3470 h 6845"/>
                  <a:gd name="T6" fmla="*/ 20 w 6845"/>
                  <a:gd name="T7" fmla="*/ 3470 h 6845"/>
                  <a:gd name="T8" fmla="*/ 20 w 6845"/>
                  <a:gd name="T9" fmla="*/ 3450 h 6845"/>
                </a:gdLst>
                <a:ahLst/>
                <a:cxnLst>
                  <a:cxn ang="0">
                    <a:pos x="T0" y="T1"/>
                  </a:cxn>
                  <a:cxn ang="0">
                    <a:pos x="T2" y="T3"/>
                  </a:cxn>
                  <a:cxn ang="0">
                    <a:pos x="T4" y="T5"/>
                  </a:cxn>
                  <a:cxn ang="0">
                    <a:pos x="T6" y="T7"/>
                  </a:cxn>
                  <a:cxn ang="0">
                    <a:pos x="T8" y="T9"/>
                  </a:cxn>
                </a:cxnLst>
                <a:rect l="0" t="0" r="r" b="b"/>
                <a:pathLst>
                  <a:path w="6845" h="6845">
                    <a:moveTo>
                      <a:pt x="20" y="3450"/>
                    </a:moveTo>
                    <a:lnTo>
                      <a:pt x="0" y="3450"/>
                    </a:lnTo>
                    <a:lnTo>
                      <a:pt x="0" y="3470"/>
                    </a:lnTo>
                    <a:lnTo>
                      <a:pt x="20" y="3470"/>
                    </a:lnTo>
                    <a:lnTo>
                      <a:pt x="20" y="34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2" name="Freeform 31">
                <a:extLst>
                  <a:ext uri="{FF2B5EF4-FFF2-40B4-BE49-F238E27FC236}">
                    <a16:creationId xmlns:a16="http://schemas.microsoft.com/office/drawing/2014/main" id="{0F121AD1-9C23-4650-8EED-3A9EFAB63340}"/>
                  </a:ext>
                </a:extLst>
              </p:cNvPr>
              <p:cNvSpPr>
                <a:spLocks/>
              </p:cNvSpPr>
              <p:nvPr/>
            </p:nvSpPr>
            <p:spPr bwMode="auto">
              <a:xfrm>
                <a:off x="2218" y="2220"/>
                <a:ext cx="6845" cy="6845"/>
              </a:xfrm>
              <a:custGeom>
                <a:avLst/>
                <a:gdLst>
                  <a:gd name="T0" fmla="*/ 19 w 6845"/>
                  <a:gd name="T1" fmla="*/ 3410 h 6845"/>
                  <a:gd name="T2" fmla="*/ 0 w 6845"/>
                  <a:gd name="T3" fmla="*/ 3410 h 6845"/>
                  <a:gd name="T4" fmla="*/ 0 w 6845"/>
                  <a:gd name="T5" fmla="*/ 3430 h 6845"/>
                  <a:gd name="T6" fmla="*/ 19 w 6845"/>
                  <a:gd name="T7" fmla="*/ 3429 h 6845"/>
                  <a:gd name="T8" fmla="*/ 19 w 6845"/>
                  <a:gd name="T9" fmla="*/ 3410 h 6845"/>
                </a:gdLst>
                <a:ahLst/>
                <a:cxnLst>
                  <a:cxn ang="0">
                    <a:pos x="T0" y="T1"/>
                  </a:cxn>
                  <a:cxn ang="0">
                    <a:pos x="T2" y="T3"/>
                  </a:cxn>
                  <a:cxn ang="0">
                    <a:pos x="T4" y="T5"/>
                  </a:cxn>
                  <a:cxn ang="0">
                    <a:pos x="T6" y="T7"/>
                  </a:cxn>
                  <a:cxn ang="0">
                    <a:pos x="T8" y="T9"/>
                  </a:cxn>
                </a:cxnLst>
                <a:rect l="0" t="0" r="r" b="b"/>
                <a:pathLst>
                  <a:path w="6845" h="6845">
                    <a:moveTo>
                      <a:pt x="19" y="3410"/>
                    </a:moveTo>
                    <a:lnTo>
                      <a:pt x="0" y="3410"/>
                    </a:lnTo>
                    <a:lnTo>
                      <a:pt x="0" y="3430"/>
                    </a:lnTo>
                    <a:lnTo>
                      <a:pt x="19" y="3429"/>
                    </a:lnTo>
                    <a:lnTo>
                      <a:pt x="19" y="34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3" name="Freeform 32">
                <a:extLst>
                  <a:ext uri="{FF2B5EF4-FFF2-40B4-BE49-F238E27FC236}">
                    <a16:creationId xmlns:a16="http://schemas.microsoft.com/office/drawing/2014/main" id="{DFAC2941-C05B-49F3-ADB2-79971F7A4DF4}"/>
                  </a:ext>
                </a:extLst>
              </p:cNvPr>
              <p:cNvSpPr>
                <a:spLocks/>
              </p:cNvSpPr>
              <p:nvPr/>
            </p:nvSpPr>
            <p:spPr bwMode="auto">
              <a:xfrm>
                <a:off x="2218" y="2220"/>
                <a:ext cx="6845" cy="6845"/>
              </a:xfrm>
              <a:custGeom>
                <a:avLst/>
                <a:gdLst>
                  <a:gd name="T0" fmla="*/ 0 w 6845"/>
                  <a:gd name="T1" fmla="*/ 3369 h 6845"/>
                  <a:gd name="T2" fmla="*/ 0 w 6845"/>
                  <a:gd name="T3" fmla="*/ 3390 h 6845"/>
                  <a:gd name="T4" fmla="*/ 20 w 6845"/>
                  <a:gd name="T5" fmla="*/ 3390 h 6845"/>
                  <a:gd name="T6" fmla="*/ 20 w 6845"/>
                  <a:gd name="T7" fmla="*/ 3370 h 6845"/>
                  <a:gd name="T8" fmla="*/ 0 w 6845"/>
                  <a:gd name="T9" fmla="*/ 3369 h 6845"/>
                </a:gdLst>
                <a:ahLst/>
                <a:cxnLst>
                  <a:cxn ang="0">
                    <a:pos x="T0" y="T1"/>
                  </a:cxn>
                  <a:cxn ang="0">
                    <a:pos x="T2" y="T3"/>
                  </a:cxn>
                  <a:cxn ang="0">
                    <a:pos x="T4" y="T5"/>
                  </a:cxn>
                  <a:cxn ang="0">
                    <a:pos x="T6" y="T7"/>
                  </a:cxn>
                  <a:cxn ang="0">
                    <a:pos x="T8" y="T9"/>
                  </a:cxn>
                </a:cxnLst>
                <a:rect l="0" t="0" r="r" b="b"/>
                <a:pathLst>
                  <a:path w="6845" h="6845">
                    <a:moveTo>
                      <a:pt x="0" y="3369"/>
                    </a:moveTo>
                    <a:lnTo>
                      <a:pt x="0" y="3390"/>
                    </a:lnTo>
                    <a:lnTo>
                      <a:pt x="20" y="3390"/>
                    </a:lnTo>
                    <a:lnTo>
                      <a:pt x="20" y="3370"/>
                    </a:lnTo>
                    <a:lnTo>
                      <a:pt x="0" y="33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4" name="Freeform 33">
                <a:extLst>
                  <a:ext uri="{FF2B5EF4-FFF2-40B4-BE49-F238E27FC236}">
                    <a16:creationId xmlns:a16="http://schemas.microsoft.com/office/drawing/2014/main" id="{B70F6514-09B1-426F-996E-6EFC02CEEEB5}"/>
                  </a:ext>
                </a:extLst>
              </p:cNvPr>
              <p:cNvSpPr>
                <a:spLocks/>
              </p:cNvSpPr>
              <p:nvPr/>
            </p:nvSpPr>
            <p:spPr bwMode="auto">
              <a:xfrm>
                <a:off x="2218" y="2220"/>
                <a:ext cx="6845" cy="6845"/>
              </a:xfrm>
              <a:custGeom>
                <a:avLst/>
                <a:gdLst>
                  <a:gd name="T0" fmla="*/ 1 w 6845"/>
                  <a:gd name="T1" fmla="*/ 3330 h 6845"/>
                  <a:gd name="T2" fmla="*/ 1 w 6845"/>
                  <a:gd name="T3" fmla="*/ 3333 h 6845"/>
                  <a:gd name="T4" fmla="*/ 0 w 6845"/>
                  <a:gd name="T5" fmla="*/ 3350 h 6845"/>
                  <a:gd name="T6" fmla="*/ 20 w 6845"/>
                  <a:gd name="T7" fmla="*/ 3350 h 6845"/>
                  <a:gd name="T8" fmla="*/ 20 w 6845"/>
                  <a:gd name="T9" fmla="*/ 3331 h 6845"/>
                  <a:gd name="T10" fmla="*/ 1 w 6845"/>
                  <a:gd name="T11" fmla="*/ 3330 h 6845"/>
                </a:gdLst>
                <a:ahLst/>
                <a:cxnLst>
                  <a:cxn ang="0">
                    <a:pos x="T0" y="T1"/>
                  </a:cxn>
                  <a:cxn ang="0">
                    <a:pos x="T2" y="T3"/>
                  </a:cxn>
                  <a:cxn ang="0">
                    <a:pos x="T4" y="T5"/>
                  </a:cxn>
                  <a:cxn ang="0">
                    <a:pos x="T6" y="T7"/>
                  </a:cxn>
                  <a:cxn ang="0">
                    <a:pos x="T8" y="T9"/>
                  </a:cxn>
                  <a:cxn ang="0">
                    <a:pos x="T10" y="T11"/>
                  </a:cxn>
                </a:cxnLst>
                <a:rect l="0" t="0" r="r" b="b"/>
                <a:pathLst>
                  <a:path w="6845" h="6845">
                    <a:moveTo>
                      <a:pt x="1" y="3330"/>
                    </a:moveTo>
                    <a:lnTo>
                      <a:pt x="1" y="3333"/>
                    </a:lnTo>
                    <a:lnTo>
                      <a:pt x="0" y="3350"/>
                    </a:lnTo>
                    <a:lnTo>
                      <a:pt x="20" y="3350"/>
                    </a:lnTo>
                    <a:lnTo>
                      <a:pt x="20" y="3331"/>
                    </a:lnTo>
                    <a:lnTo>
                      <a:pt x="1" y="3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5" name="Freeform 34">
                <a:extLst>
                  <a:ext uri="{FF2B5EF4-FFF2-40B4-BE49-F238E27FC236}">
                    <a16:creationId xmlns:a16="http://schemas.microsoft.com/office/drawing/2014/main" id="{7269D887-0213-4E0A-859B-5A68026E6368}"/>
                  </a:ext>
                </a:extLst>
              </p:cNvPr>
              <p:cNvSpPr>
                <a:spLocks/>
              </p:cNvSpPr>
              <p:nvPr/>
            </p:nvSpPr>
            <p:spPr bwMode="auto">
              <a:xfrm>
                <a:off x="2218" y="2220"/>
                <a:ext cx="6845" cy="6845"/>
              </a:xfrm>
              <a:custGeom>
                <a:avLst/>
                <a:gdLst>
                  <a:gd name="T0" fmla="*/ 22 w 6845"/>
                  <a:gd name="T1" fmla="*/ 3290 h 6845"/>
                  <a:gd name="T2" fmla="*/ 2 w 6845"/>
                  <a:gd name="T3" fmla="*/ 3290 h 6845"/>
                  <a:gd name="T4" fmla="*/ 1 w 6845"/>
                  <a:gd name="T5" fmla="*/ 3309 h 6845"/>
                  <a:gd name="T6" fmla="*/ 21 w 6845"/>
                  <a:gd name="T7" fmla="*/ 3310 h 6845"/>
                  <a:gd name="T8" fmla="*/ 22 w 6845"/>
                  <a:gd name="T9" fmla="*/ 3290 h 6845"/>
                </a:gdLst>
                <a:ahLst/>
                <a:cxnLst>
                  <a:cxn ang="0">
                    <a:pos x="T0" y="T1"/>
                  </a:cxn>
                  <a:cxn ang="0">
                    <a:pos x="T2" y="T3"/>
                  </a:cxn>
                  <a:cxn ang="0">
                    <a:pos x="T4" y="T5"/>
                  </a:cxn>
                  <a:cxn ang="0">
                    <a:pos x="T6" y="T7"/>
                  </a:cxn>
                  <a:cxn ang="0">
                    <a:pos x="T8" y="T9"/>
                  </a:cxn>
                </a:cxnLst>
                <a:rect l="0" t="0" r="r" b="b"/>
                <a:pathLst>
                  <a:path w="6845" h="6845">
                    <a:moveTo>
                      <a:pt x="22" y="3290"/>
                    </a:moveTo>
                    <a:lnTo>
                      <a:pt x="2" y="3290"/>
                    </a:lnTo>
                    <a:lnTo>
                      <a:pt x="1" y="3309"/>
                    </a:lnTo>
                    <a:lnTo>
                      <a:pt x="21" y="3310"/>
                    </a:lnTo>
                    <a:lnTo>
                      <a:pt x="22" y="32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6" name="Freeform 35">
                <a:extLst>
                  <a:ext uri="{FF2B5EF4-FFF2-40B4-BE49-F238E27FC236}">
                    <a16:creationId xmlns:a16="http://schemas.microsoft.com/office/drawing/2014/main" id="{E6A9E7E8-1F89-4134-8C53-B976DDE2D95F}"/>
                  </a:ext>
                </a:extLst>
              </p:cNvPr>
              <p:cNvSpPr>
                <a:spLocks/>
              </p:cNvSpPr>
              <p:nvPr/>
            </p:nvSpPr>
            <p:spPr bwMode="auto">
              <a:xfrm>
                <a:off x="2218" y="2220"/>
                <a:ext cx="6845" cy="6845"/>
              </a:xfrm>
              <a:custGeom>
                <a:avLst/>
                <a:gdLst>
                  <a:gd name="T0" fmla="*/ 3 w 6845"/>
                  <a:gd name="T1" fmla="*/ 3249 h 6845"/>
                  <a:gd name="T2" fmla="*/ 3 w 6845"/>
                  <a:gd name="T3" fmla="*/ 3270 h 6845"/>
                  <a:gd name="T4" fmla="*/ 22 w 6845"/>
                  <a:gd name="T5" fmla="*/ 3271 h 6845"/>
                  <a:gd name="T6" fmla="*/ 24 w 6845"/>
                  <a:gd name="T7" fmla="*/ 3250 h 6845"/>
                  <a:gd name="T8" fmla="*/ 3 w 6845"/>
                  <a:gd name="T9" fmla="*/ 3249 h 6845"/>
                </a:gdLst>
                <a:ahLst/>
                <a:cxnLst>
                  <a:cxn ang="0">
                    <a:pos x="T0" y="T1"/>
                  </a:cxn>
                  <a:cxn ang="0">
                    <a:pos x="T2" y="T3"/>
                  </a:cxn>
                  <a:cxn ang="0">
                    <a:pos x="T4" y="T5"/>
                  </a:cxn>
                  <a:cxn ang="0">
                    <a:pos x="T6" y="T7"/>
                  </a:cxn>
                  <a:cxn ang="0">
                    <a:pos x="T8" y="T9"/>
                  </a:cxn>
                </a:cxnLst>
                <a:rect l="0" t="0" r="r" b="b"/>
                <a:pathLst>
                  <a:path w="6845" h="6845">
                    <a:moveTo>
                      <a:pt x="3" y="3249"/>
                    </a:moveTo>
                    <a:lnTo>
                      <a:pt x="3" y="3270"/>
                    </a:lnTo>
                    <a:lnTo>
                      <a:pt x="22" y="3271"/>
                    </a:lnTo>
                    <a:lnTo>
                      <a:pt x="24" y="3250"/>
                    </a:lnTo>
                    <a:lnTo>
                      <a:pt x="3" y="3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7" name="Freeform 36">
                <a:extLst>
                  <a:ext uri="{FF2B5EF4-FFF2-40B4-BE49-F238E27FC236}">
                    <a16:creationId xmlns:a16="http://schemas.microsoft.com/office/drawing/2014/main" id="{955DF146-1052-41E2-A834-F49BB498CAE9}"/>
                  </a:ext>
                </a:extLst>
              </p:cNvPr>
              <p:cNvSpPr>
                <a:spLocks/>
              </p:cNvSpPr>
              <p:nvPr/>
            </p:nvSpPr>
            <p:spPr bwMode="auto">
              <a:xfrm>
                <a:off x="2218" y="2220"/>
                <a:ext cx="6845" cy="6845"/>
              </a:xfrm>
              <a:custGeom>
                <a:avLst/>
                <a:gdLst>
                  <a:gd name="T0" fmla="*/ 6 w 6845"/>
                  <a:gd name="T1" fmla="*/ 3210 h 6845"/>
                  <a:gd name="T2" fmla="*/ 4 w 6845"/>
                  <a:gd name="T3" fmla="*/ 3229 h 6845"/>
                  <a:gd name="T4" fmla="*/ 25 w 6845"/>
                  <a:gd name="T5" fmla="*/ 3231 h 6845"/>
                  <a:gd name="T6" fmla="*/ 26 w 6845"/>
                  <a:gd name="T7" fmla="*/ 3211 h 6845"/>
                  <a:gd name="T8" fmla="*/ 6 w 6845"/>
                  <a:gd name="T9" fmla="*/ 3210 h 6845"/>
                </a:gdLst>
                <a:ahLst/>
                <a:cxnLst>
                  <a:cxn ang="0">
                    <a:pos x="T0" y="T1"/>
                  </a:cxn>
                  <a:cxn ang="0">
                    <a:pos x="T2" y="T3"/>
                  </a:cxn>
                  <a:cxn ang="0">
                    <a:pos x="T4" y="T5"/>
                  </a:cxn>
                  <a:cxn ang="0">
                    <a:pos x="T6" y="T7"/>
                  </a:cxn>
                  <a:cxn ang="0">
                    <a:pos x="T8" y="T9"/>
                  </a:cxn>
                </a:cxnLst>
                <a:rect l="0" t="0" r="r" b="b"/>
                <a:pathLst>
                  <a:path w="6845" h="6845">
                    <a:moveTo>
                      <a:pt x="6" y="3210"/>
                    </a:moveTo>
                    <a:lnTo>
                      <a:pt x="4" y="3229"/>
                    </a:lnTo>
                    <a:lnTo>
                      <a:pt x="25" y="3231"/>
                    </a:lnTo>
                    <a:lnTo>
                      <a:pt x="26" y="3211"/>
                    </a:lnTo>
                    <a:lnTo>
                      <a:pt x="6" y="3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8" name="Freeform 37">
                <a:extLst>
                  <a:ext uri="{FF2B5EF4-FFF2-40B4-BE49-F238E27FC236}">
                    <a16:creationId xmlns:a16="http://schemas.microsoft.com/office/drawing/2014/main" id="{64176DB5-65E2-40EA-AD3A-BEAE9A82DBDF}"/>
                  </a:ext>
                </a:extLst>
              </p:cNvPr>
              <p:cNvSpPr>
                <a:spLocks/>
              </p:cNvSpPr>
              <p:nvPr/>
            </p:nvSpPr>
            <p:spPr bwMode="auto">
              <a:xfrm>
                <a:off x="2218" y="2220"/>
                <a:ext cx="6845" cy="6845"/>
              </a:xfrm>
              <a:custGeom>
                <a:avLst/>
                <a:gdLst>
                  <a:gd name="T0" fmla="*/ 8 w 6845"/>
                  <a:gd name="T1" fmla="*/ 3170 h 6845"/>
                  <a:gd name="T2" fmla="*/ 7 w 6845"/>
                  <a:gd name="T3" fmla="*/ 3189 h 6845"/>
                  <a:gd name="T4" fmla="*/ 27 w 6845"/>
                  <a:gd name="T5" fmla="*/ 3190 h 6845"/>
                  <a:gd name="T6" fmla="*/ 28 w 6845"/>
                  <a:gd name="T7" fmla="*/ 3171 h 6845"/>
                  <a:gd name="T8" fmla="*/ 8 w 6845"/>
                  <a:gd name="T9" fmla="*/ 3170 h 6845"/>
                </a:gdLst>
                <a:ahLst/>
                <a:cxnLst>
                  <a:cxn ang="0">
                    <a:pos x="T0" y="T1"/>
                  </a:cxn>
                  <a:cxn ang="0">
                    <a:pos x="T2" y="T3"/>
                  </a:cxn>
                  <a:cxn ang="0">
                    <a:pos x="T4" y="T5"/>
                  </a:cxn>
                  <a:cxn ang="0">
                    <a:pos x="T6" y="T7"/>
                  </a:cxn>
                  <a:cxn ang="0">
                    <a:pos x="T8" y="T9"/>
                  </a:cxn>
                </a:cxnLst>
                <a:rect l="0" t="0" r="r" b="b"/>
                <a:pathLst>
                  <a:path w="6845" h="6845">
                    <a:moveTo>
                      <a:pt x="8" y="3170"/>
                    </a:moveTo>
                    <a:lnTo>
                      <a:pt x="7" y="3189"/>
                    </a:lnTo>
                    <a:lnTo>
                      <a:pt x="27" y="3190"/>
                    </a:lnTo>
                    <a:lnTo>
                      <a:pt x="28" y="3171"/>
                    </a:lnTo>
                    <a:lnTo>
                      <a:pt x="8" y="3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9" name="Freeform 38">
                <a:extLst>
                  <a:ext uri="{FF2B5EF4-FFF2-40B4-BE49-F238E27FC236}">
                    <a16:creationId xmlns:a16="http://schemas.microsoft.com/office/drawing/2014/main" id="{DFC20B84-6855-440C-81C2-ED035809B3DA}"/>
                  </a:ext>
                </a:extLst>
              </p:cNvPr>
              <p:cNvSpPr>
                <a:spLocks/>
              </p:cNvSpPr>
              <p:nvPr/>
            </p:nvSpPr>
            <p:spPr bwMode="auto">
              <a:xfrm>
                <a:off x="2218" y="2220"/>
                <a:ext cx="6845" cy="6845"/>
              </a:xfrm>
              <a:custGeom>
                <a:avLst/>
                <a:gdLst>
                  <a:gd name="T0" fmla="*/ 12 w 6845"/>
                  <a:gd name="T1" fmla="*/ 3129 h 6845"/>
                  <a:gd name="T2" fmla="*/ 10 w 6845"/>
                  <a:gd name="T3" fmla="*/ 3150 h 6845"/>
                  <a:gd name="T4" fmla="*/ 30 w 6845"/>
                  <a:gd name="T5" fmla="*/ 3151 h 6845"/>
                  <a:gd name="T6" fmla="*/ 32 w 6845"/>
                  <a:gd name="T7" fmla="*/ 3132 h 6845"/>
                  <a:gd name="T8" fmla="*/ 12 w 6845"/>
                  <a:gd name="T9" fmla="*/ 3129 h 6845"/>
                </a:gdLst>
                <a:ahLst/>
                <a:cxnLst>
                  <a:cxn ang="0">
                    <a:pos x="T0" y="T1"/>
                  </a:cxn>
                  <a:cxn ang="0">
                    <a:pos x="T2" y="T3"/>
                  </a:cxn>
                  <a:cxn ang="0">
                    <a:pos x="T4" y="T5"/>
                  </a:cxn>
                  <a:cxn ang="0">
                    <a:pos x="T6" y="T7"/>
                  </a:cxn>
                  <a:cxn ang="0">
                    <a:pos x="T8" y="T9"/>
                  </a:cxn>
                </a:cxnLst>
                <a:rect l="0" t="0" r="r" b="b"/>
                <a:pathLst>
                  <a:path w="6845" h="6845">
                    <a:moveTo>
                      <a:pt x="12" y="3129"/>
                    </a:moveTo>
                    <a:lnTo>
                      <a:pt x="10" y="3150"/>
                    </a:lnTo>
                    <a:lnTo>
                      <a:pt x="30" y="3151"/>
                    </a:lnTo>
                    <a:lnTo>
                      <a:pt x="32" y="3132"/>
                    </a:lnTo>
                    <a:lnTo>
                      <a:pt x="12" y="3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0" name="Freeform 39">
                <a:extLst>
                  <a:ext uri="{FF2B5EF4-FFF2-40B4-BE49-F238E27FC236}">
                    <a16:creationId xmlns:a16="http://schemas.microsoft.com/office/drawing/2014/main" id="{9341C747-0596-43B1-87A1-375DF37EF35A}"/>
                  </a:ext>
                </a:extLst>
              </p:cNvPr>
              <p:cNvSpPr>
                <a:spLocks/>
              </p:cNvSpPr>
              <p:nvPr/>
            </p:nvSpPr>
            <p:spPr bwMode="auto">
              <a:xfrm>
                <a:off x="2218" y="2220"/>
                <a:ext cx="6845" cy="6845"/>
              </a:xfrm>
              <a:custGeom>
                <a:avLst/>
                <a:gdLst>
                  <a:gd name="T0" fmla="*/ 15 w 6845"/>
                  <a:gd name="T1" fmla="*/ 3090 h 6845"/>
                  <a:gd name="T2" fmla="*/ 14 w 6845"/>
                  <a:gd name="T3" fmla="*/ 3110 h 6845"/>
                  <a:gd name="T4" fmla="*/ 33 w 6845"/>
                  <a:gd name="T5" fmla="*/ 3111 h 6845"/>
                  <a:gd name="T6" fmla="*/ 36 w 6845"/>
                  <a:gd name="T7" fmla="*/ 3091 h 6845"/>
                  <a:gd name="T8" fmla="*/ 15 w 6845"/>
                  <a:gd name="T9" fmla="*/ 3090 h 6845"/>
                </a:gdLst>
                <a:ahLst/>
                <a:cxnLst>
                  <a:cxn ang="0">
                    <a:pos x="T0" y="T1"/>
                  </a:cxn>
                  <a:cxn ang="0">
                    <a:pos x="T2" y="T3"/>
                  </a:cxn>
                  <a:cxn ang="0">
                    <a:pos x="T4" y="T5"/>
                  </a:cxn>
                  <a:cxn ang="0">
                    <a:pos x="T6" y="T7"/>
                  </a:cxn>
                  <a:cxn ang="0">
                    <a:pos x="T8" y="T9"/>
                  </a:cxn>
                </a:cxnLst>
                <a:rect l="0" t="0" r="r" b="b"/>
                <a:pathLst>
                  <a:path w="6845" h="6845">
                    <a:moveTo>
                      <a:pt x="15" y="3090"/>
                    </a:moveTo>
                    <a:lnTo>
                      <a:pt x="14" y="3110"/>
                    </a:lnTo>
                    <a:lnTo>
                      <a:pt x="33" y="3111"/>
                    </a:lnTo>
                    <a:lnTo>
                      <a:pt x="36" y="3091"/>
                    </a:lnTo>
                    <a:lnTo>
                      <a:pt x="15" y="30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1" name="Freeform 40">
                <a:extLst>
                  <a:ext uri="{FF2B5EF4-FFF2-40B4-BE49-F238E27FC236}">
                    <a16:creationId xmlns:a16="http://schemas.microsoft.com/office/drawing/2014/main" id="{062044B8-B9F3-4900-A04F-87E255A7D98B}"/>
                  </a:ext>
                </a:extLst>
              </p:cNvPr>
              <p:cNvSpPr>
                <a:spLocks/>
              </p:cNvSpPr>
              <p:nvPr/>
            </p:nvSpPr>
            <p:spPr bwMode="auto">
              <a:xfrm>
                <a:off x="2218" y="2220"/>
                <a:ext cx="6845" cy="6845"/>
              </a:xfrm>
              <a:custGeom>
                <a:avLst/>
                <a:gdLst>
                  <a:gd name="T0" fmla="*/ 20 w 6845"/>
                  <a:gd name="T1" fmla="*/ 3050 h 6845"/>
                  <a:gd name="T2" fmla="*/ 18 w 6845"/>
                  <a:gd name="T3" fmla="*/ 3069 h 6845"/>
                  <a:gd name="T4" fmla="*/ 37 w 6845"/>
                  <a:gd name="T5" fmla="*/ 3072 h 6845"/>
                  <a:gd name="T6" fmla="*/ 39 w 6845"/>
                  <a:gd name="T7" fmla="*/ 3051 h 6845"/>
                  <a:gd name="T8" fmla="*/ 20 w 6845"/>
                  <a:gd name="T9" fmla="*/ 3050 h 6845"/>
                </a:gdLst>
                <a:ahLst/>
                <a:cxnLst>
                  <a:cxn ang="0">
                    <a:pos x="T0" y="T1"/>
                  </a:cxn>
                  <a:cxn ang="0">
                    <a:pos x="T2" y="T3"/>
                  </a:cxn>
                  <a:cxn ang="0">
                    <a:pos x="T4" y="T5"/>
                  </a:cxn>
                  <a:cxn ang="0">
                    <a:pos x="T6" y="T7"/>
                  </a:cxn>
                  <a:cxn ang="0">
                    <a:pos x="T8" y="T9"/>
                  </a:cxn>
                </a:cxnLst>
                <a:rect l="0" t="0" r="r" b="b"/>
                <a:pathLst>
                  <a:path w="6845" h="6845">
                    <a:moveTo>
                      <a:pt x="20" y="3050"/>
                    </a:moveTo>
                    <a:lnTo>
                      <a:pt x="18" y="3069"/>
                    </a:lnTo>
                    <a:lnTo>
                      <a:pt x="37" y="3072"/>
                    </a:lnTo>
                    <a:lnTo>
                      <a:pt x="39" y="3051"/>
                    </a:lnTo>
                    <a:lnTo>
                      <a:pt x="20" y="30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2" name="Freeform 41">
                <a:extLst>
                  <a:ext uri="{FF2B5EF4-FFF2-40B4-BE49-F238E27FC236}">
                    <a16:creationId xmlns:a16="http://schemas.microsoft.com/office/drawing/2014/main" id="{F5DB8147-CF36-45DC-B94A-4CD04D7CED36}"/>
                  </a:ext>
                </a:extLst>
              </p:cNvPr>
              <p:cNvSpPr>
                <a:spLocks/>
              </p:cNvSpPr>
              <p:nvPr/>
            </p:nvSpPr>
            <p:spPr bwMode="auto">
              <a:xfrm>
                <a:off x="2218" y="2220"/>
                <a:ext cx="6845" cy="6845"/>
              </a:xfrm>
              <a:custGeom>
                <a:avLst/>
                <a:gdLst>
                  <a:gd name="T0" fmla="*/ 24 w 6845"/>
                  <a:gd name="T1" fmla="*/ 3009 h 6845"/>
                  <a:gd name="T2" fmla="*/ 21 w 6845"/>
                  <a:gd name="T3" fmla="*/ 3030 h 6845"/>
                  <a:gd name="T4" fmla="*/ 42 w 6845"/>
                  <a:gd name="T5" fmla="*/ 3032 h 6845"/>
                  <a:gd name="T6" fmla="*/ 44 w 6845"/>
                  <a:gd name="T7" fmla="*/ 3012 h 6845"/>
                  <a:gd name="T8" fmla="*/ 24 w 6845"/>
                  <a:gd name="T9" fmla="*/ 3009 h 6845"/>
                </a:gdLst>
                <a:ahLst/>
                <a:cxnLst>
                  <a:cxn ang="0">
                    <a:pos x="T0" y="T1"/>
                  </a:cxn>
                  <a:cxn ang="0">
                    <a:pos x="T2" y="T3"/>
                  </a:cxn>
                  <a:cxn ang="0">
                    <a:pos x="T4" y="T5"/>
                  </a:cxn>
                  <a:cxn ang="0">
                    <a:pos x="T6" y="T7"/>
                  </a:cxn>
                  <a:cxn ang="0">
                    <a:pos x="T8" y="T9"/>
                  </a:cxn>
                </a:cxnLst>
                <a:rect l="0" t="0" r="r" b="b"/>
                <a:pathLst>
                  <a:path w="6845" h="6845">
                    <a:moveTo>
                      <a:pt x="24" y="3009"/>
                    </a:moveTo>
                    <a:lnTo>
                      <a:pt x="21" y="3030"/>
                    </a:lnTo>
                    <a:lnTo>
                      <a:pt x="42" y="3032"/>
                    </a:lnTo>
                    <a:lnTo>
                      <a:pt x="44" y="3012"/>
                    </a:lnTo>
                    <a:lnTo>
                      <a:pt x="24" y="30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3" name="Freeform 42">
                <a:extLst>
                  <a:ext uri="{FF2B5EF4-FFF2-40B4-BE49-F238E27FC236}">
                    <a16:creationId xmlns:a16="http://schemas.microsoft.com/office/drawing/2014/main" id="{E7F49C5C-6672-4246-8213-32720A8FFF8B}"/>
                  </a:ext>
                </a:extLst>
              </p:cNvPr>
              <p:cNvSpPr>
                <a:spLocks/>
              </p:cNvSpPr>
              <p:nvPr/>
            </p:nvSpPr>
            <p:spPr bwMode="auto">
              <a:xfrm>
                <a:off x="2218" y="2220"/>
                <a:ext cx="6845" cy="6845"/>
              </a:xfrm>
              <a:custGeom>
                <a:avLst/>
                <a:gdLst>
                  <a:gd name="T0" fmla="*/ 28 w 6845"/>
                  <a:gd name="T1" fmla="*/ 2970 h 6845"/>
                  <a:gd name="T2" fmla="*/ 27 w 6845"/>
                  <a:gd name="T3" fmla="*/ 2986 h 6845"/>
                  <a:gd name="T4" fmla="*/ 26 w 6845"/>
                  <a:gd name="T5" fmla="*/ 2990 h 6845"/>
                  <a:gd name="T6" fmla="*/ 46 w 6845"/>
                  <a:gd name="T7" fmla="*/ 2992 h 6845"/>
                  <a:gd name="T8" fmla="*/ 46 w 6845"/>
                  <a:gd name="T9" fmla="*/ 2989 h 6845"/>
                  <a:gd name="T10" fmla="*/ 49 w 6845"/>
                  <a:gd name="T11" fmla="*/ 2972 h 6845"/>
                  <a:gd name="T12" fmla="*/ 28 w 6845"/>
                  <a:gd name="T13" fmla="*/ 2970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8" y="2970"/>
                    </a:moveTo>
                    <a:lnTo>
                      <a:pt x="27" y="2986"/>
                    </a:lnTo>
                    <a:lnTo>
                      <a:pt x="26" y="2990"/>
                    </a:lnTo>
                    <a:lnTo>
                      <a:pt x="46" y="2992"/>
                    </a:lnTo>
                    <a:lnTo>
                      <a:pt x="46" y="2989"/>
                    </a:lnTo>
                    <a:lnTo>
                      <a:pt x="49" y="2972"/>
                    </a:lnTo>
                    <a:lnTo>
                      <a:pt x="28" y="29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4" name="Freeform 43">
                <a:extLst>
                  <a:ext uri="{FF2B5EF4-FFF2-40B4-BE49-F238E27FC236}">
                    <a16:creationId xmlns:a16="http://schemas.microsoft.com/office/drawing/2014/main" id="{4EE29BBB-AED8-42DD-B734-CF6175CA9B7D}"/>
                  </a:ext>
                </a:extLst>
              </p:cNvPr>
              <p:cNvSpPr>
                <a:spLocks/>
              </p:cNvSpPr>
              <p:nvPr/>
            </p:nvSpPr>
            <p:spPr bwMode="auto">
              <a:xfrm>
                <a:off x="2218" y="2220"/>
                <a:ext cx="6845" cy="6845"/>
              </a:xfrm>
              <a:custGeom>
                <a:avLst/>
                <a:gdLst>
                  <a:gd name="T0" fmla="*/ 34 w 6845"/>
                  <a:gd name="T1" fmla="*/ 2930 h 6845"/>
                  <a:gd name="T2" fmla="*/ 32 w 6845"/>
                  <a:gd name="T3" fmla="*/ 2950 h 6845"/>
                  <a:gd name="T4" fmla="*/ 51 w 6845"/>
                  <a:gd name="T5" fmla="*/ 2953 h 6845"/>
                  <a:gd name="T6" fmla="*/ 55 w 6845"/>
                  <a:gd name="T7" fmla="*/ 2932 h 6845"/>
                  <a:gd name="T8" fmla="*/ 34 w 6845"/>
                  <a:gd name="T9" fmla="*/ 2930 h 6845"/>
                </a:gdLst>
                <a:ahLst/>
                <a:cxnLst>
                  <a:cxn ang="0">
                    <a:pos x="T0" y="T1"/>
                  </a:cxn>
                  <a:cxn ang="0">
                    <a:pos x="T2" y="T3"/>
                  </a:cxn>
                  <a:cxn ang="0">
                    <a:pos x="T4" y="T5"/>
                  </a:cxn>
                  <a:cxn ang="0">
                    <a:pos x="T6" y="T7"/>
                  </a:cxn>
                  <a:cxn ang="0">
                    <a:pos x="T8" y="T9"/>
                  </a:cxn>
                </a:cxnLst>
                <a:rect l="0" t="0" r="r" b="b"/>
                <a:pathLst>
                  <a:path w="6845" h="6845">
                    <a:moveTo>
                      <a:pt x="34" y="2930"/>
                    </a:moveTo>
                    <a:lnTo>
                      <a:pt x="32" y="2950"/>
                    </a:lnTo>
                    <a:lnTo>
                      <a:pt x="51" y="2953"/>
                    </a:lnTo>
                    <a:lnTo>
                      <a:pt x="55" y="2932"/>
                    </a:lnTo>
                    <a:lnTo>
                      <a:pt x="34" y="2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5" name="Freeform 44">
                <a:extLst>
                  <a:ext uri="{FF2B5EF4-FFF2-40B4-BE49-F238E27FC236}">
                    <a16:creationId xmlns:a16="http://schemas.microsoft.com/office/drawing/2014/main" id="{C509ED05-E5B3-4C3B-BDA8-3866BCA9EB09}"/>
                  </a:ext>
                </a:extLst>
              </p:cNvPr>
              <p:cNvSpPr>
                <a:spLocks/>
              </p:cNvSpPr>
              <p:nvPr/>
            </p:nvSpPr>
            <p:spPr bwMode="auto">
              <a:xfrm>
                <a:off x="2218" y="2220"/>
                <a:ext cx="6845" cy="6845"/>
              </a:xfrm>
              <a:custGeom>
                <a:avLst/>
                <a:gdLst>
                  <a:gd name="T0" fmla="*/ 40 w 6845"/>
                  <a:gd name="T1" fmla="*/ 2890 h 6845"/>
                  <a:gd name="T2" fmla="*/ 38 w 6845"/>
                  <a:gd name="T3" fmla="*/ 2901 h 6845"/>
                  <a:gd name="T4" fmla="*/ 37 w 6845"/>
                  <a:gd name="T5" fmla="*/ 2911 h 6845"/>
                  <a:gd name="T6" fmla="*/ 57 w 6845"/>
                  <a:gd name="T7" fmla="*/ 2913 h 6845"/>
                  <a:gd name="T8" fmla="*/ 60 w 6845"/>
                  <a:gd name="T9" fmla="*/ 2894 h 6845"/>
                  <a:gd name="T10" fmla="*/ 40 w 6845"/>
                  <a:gd name="T11" fmla="*/ 2890 h 6845"/>
                </a:gdLst>
                <a:ahLst/>
                <a:cxnLst>
                  <a:cxn ang="0">
                    <a:pos x="T0" y="T1"/>
                  </a:cxn>
                  <a:cxn ang="0">
                    <a:pos x="T2" y="T3"/>
                  </a:cxn>
                  <a:cxn ang="0">
                    <a:pos x="T4" y="T5"/>
                  </a:cxn>
                  <a:cxn ang="0">
                    <a:pos x="T6" y="T7"/>
                  </a:cxn>
                  <a:cxn ang="0">
                    <a:pos x="T8" y="T9"/>
                  </a:cxn>
                  <a:cxn ang="0">
                    <a:pos x="T10" y="T11"/>
                  </a:cxn>
                </a:cxnLst>
                <a:rect l="0" t="0" r="r" b="b"/>
                <a:pathLst>
                  <a:path w="6845" h="6845">
                    <a:moveTo>
                      <a:pt x="40" y="2890"/>
                    </a:moveTo>
                    <a:lnTo>
                      <a:pt x="38" y="2901"/>
                    </a:lnTo>
                    <a:lnTo>
                      <a:pt x="37" y="2911"/>
                    </a:lnTo>
                    <a:lnTo>
                      <a:pt x="57" y="2913"/>
                    </a:lnTo>
                    <a:lnTo>
                      <a:pt x="60" y="2894"/>
                    </a:lnTo>
                    <a:lnTo>
                      <a:pt x="40" y="28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6" name="Freeform 45">
                <a:extLst>
                  <a:ext uri="{FF2B5EF4-FFF2-40B4-BE49-F238E27FC236}">
                    <a16:creationId xmlns:a16="http://schemas.microsoft.com/office/drawing/2014/main" id="{7450425A-BC4C-4F71-9AFD-BAE3EE276B3B}"/>
                  </a:ext>
                </a:extLst>
              </p:cNvPr>
              <p:cNvSpPr>
                <a:spLocks/>
              </p:cNvSpPr>
              <p:nvPr/>
            </p:nvSpPr>
            <p:spPr bwMode="auto">
              <a:xfrm>
                <a:off x="2218" y="2220"/>
                <a:ext cx="6845" cy="6845"/>
              </a:xfrm>
              <a:custGeom>
                <a:avLst/>
                <a:gdLst>
                  <a:gd name="T0" fmla="*/ 46 w 6845"/>
                  <a:gd name="T1" fmla="*/ 2851 h 6845"/>
                  <a:gd name="T2" fmla="*/ 44 w 6845"/>
                  <a:gd name="T3" fmla="*/ 2871 h 6845"/>
                  <a:gd name="T4" fmla="*/ 63 w 6845"/>
                  <a:gd name="T5" fmla="*/ 2874 h 6845"/>
                  <a:gd name="T6" fmla="*/ 67 w 6845"/>
                  <a:gd name="T7" fmla="*/ 2854 h 6845"/>
                  <a:gd name="T8" fmla="*/ 46 w 6845"/>
                  <a:gd name="T9" fmla="*/ 2851 h 6845"/>
                </a:gdLst>
                <a:ahLst/>
                <a:cxnLst>
                  <a:cxn ang="0">
                    <a:pos x="T0" y="T1"/>
                  </a:cxn>
                  <a:cxn ang="0">
                    <a:pos x="T2" y="T3"/>
                  </a:cxn>
                  <a:cxn ang="0">
                    <a:pos x="T4" y="T5"/>
                  </a:cxn>
                  <a:cxn ang="0">
                    <a:pos x="T6" y="T7"/>
                  </a:cxn>
                  <a:cxn ang="0">
                    <a:pos x="T8" y="T9"/>
                  </a:cxn>
                </a:cxnLst>
                <a:rect l="0" t="0" r="r" b="b"/>
                <a:pathLst>
                  <a:path w="6845" h="6845">
                    <a:moveTo>
                      <a:pt x="46" y="2851"/>
                    </a:moveTo>
                    <a:lnTo>
                      <a:pt x="44" y="2871"/>
                    </a:lnTo>
                    <a:lnTo>
                      <a:pt x="63" y="2874"/>
                    </a:lnTo>
                    <a:lnTo>
                      <a:pt x="67" y="2854"/>
                    </a:lnTo>
                    <a:lnTo>
                      <a:pt x="46" y="28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7" name="Freeform 46">
                <a:extLst>
                  <a:ext uri="{FF2B5EF4-FFF2-40B4-BE49-F238E27FC236}">
                    <a16:creationId xmlns:a16="http://schemas.microsoft.com/office/drawing/2014/main" id="{404C08E1-C7AC-49D5-8583-82DBD64B613C}"/>
                  </a:ext>
                </a:extLst>
              </p:cNvPr>
              <p:cNvSpPr>
                <a:spLocks/>
              </p:cNvSpPr>
              <p:nvPr/>
            </p:nvSpPr>
            <p:spPr bwMode="auto">
              <a:xfrm>
                <a:off x="2218" y="2220"/>
                <a:ext cx="6845" cy="6845"/>
              </a:xfrm>
              <a:custGeom>
                <a:avLst/>
                <a:gdLst>
                  <a:gd name="T0" fmla="*/ 54 w 6845"/>
                  <a:gd name="T1" fmla="*/ 2811 h 6845"/>
                  <a:gd name="T2" fmla="*/ 52 w 6845"/>
                  <a:gd name="T3" fmla="*/ 2816 h 6845"/>
                  <a:gd name="T4" fmla="*/ 50 w 6845"/>
                  <a:gd name="T5" fmla="*/ 2832 h 6845"/>
                  <a:gd name="T6" fmla="*/ 70 w 6845"/>
                  <a:gd name="T7" fmla="*/ 2834 h 6845"/>
                  <a:gd name="T8" fmla="*/ 73 w 6845"/>
                  <a:gd name="T9" fmla="*/ 2820 h 6845"/>
                  <a:gd name="T10" fmla="*/ 73 w 6845"/>
                  <a:gd name="T11" fmla="*/ 2815 h 6845"/>
                  <a:gd name="T12" fmla="*/ 54 w 6845"/>
                  <a:gd name="T13" fmla="*/ 2811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54" y="2811"/>
                    </a:moveTo>
                    <a:lnTo>
                      <a:pt x="52" y="2816"/>
                    </a:lnTo>
                    <a:lnTo>
                      <a:pt x="50" y="2832"/>
                    </a:lnTo>
                    <a:lnTo>
                      <a:pt x="70" y="2834"/>
                    </a:lnTo>
                    <a:lnTo>
                      <a:pt x="73" y="2820"/>
                    </a:lnTo>
                    <a:lnTo>
                      <a:pt x="73" y="2815"/>
                    </a:lnTo>
                    <a:lnTo>
                      <a:pt x="54" y="28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8" name="Freeform 47">
                <a:extLst>
                  <a:ext uri="{FF2B5EF4-FFF2-40B4-BE49-F238E27FC236}">
                    <a16:creationId xmlns:a16="http://schemas.microsoft.com/office/drawing/2014/main" id="{2677C39E-051F-46FC-88FC-F72A2F6E8887}"/>
                  </a:ext>
                </a:extLst>
              </p:cNvPr>
              <p:cNvSpPr>
                <a:spLocks/>
              </p:cNvSpPr>
              <p:nvPr/>
            </p:nvSpPr>
            <p:spPr bwMode="auto">
              <a:xfrm>
                <a:off x="2218" y="2220"/>
                <a:ext cx="6845" cy="6845"/>
              </a:xfrm>
              <a:custGeom>
                <a:avLst/>
                <a:gdLst>
                  <a:gd name="T0" fmla="*/ 61 w 6845"/>
                  <a:gd name="T1" fmla="*/ 2772 h 6845"/>
                  <a:gd name="T2" fmla="*/ 57 w 6845"/>
                  <a:gd name="T3" fmla="*/ 2792 h 6845"/>
                  <a:gd name="T4" fmla="*/ 76 w 6845"/>
                  <a:gd name="T5" fmla="*/ 2796 h 6845"/>
                  <a:gd name="T6" fmla="*/ 81 w 6845"/>
                  <a:gd name="T7" fmla="*/ 2775 h 6845"/>
                  <a:gd name="T8" fmla="*/ 61 w 6845"/>
                  <a:gd name="T9" fmla="*/ 2772 h 6845"/>
                </a:gdLst>
                <a:ahLst/>
                <a:cxnLst>
                  <a:cxn ang="0">
                    <a:pos x="T0" y="T1"/>
                  </a:cxn>
                  <a:cxn ang="0">
                    <a:pos x="T2" y="T3"/>
                  </a:cxn>
                  <a:cxn ang="0">
                    <a:pos x="T4" y="T5"/>
                  </a:cxn>
                  <a:cxn ang="0">
                    <a:pos x="T6" y="T7"/>
                  </a:cxn>
                  <a:cxn ang="0">
                    <a:pos x="T8" y="T9"/>
                  </a:cxn>
                </a:cxnLst>
                <a:rect l="0" t="0" r="r" b="b"/>
                <a:pathLst>
                  <a:path w="6845" h="6845">
                    <a:moveTo>
                      <a:pt x="61" y="2772"/>
                    </a:moveTo>
                    <a:lnTo>
                      <a:pt x="57" y="2792"/>
                    </a:lnTo>
                    <a:lnTo>
                      <a:pt x="76" y="2796"/>
                    </a:lnTo>
                    <a:lnTo>
                      <a:pt x="81" y="2775"/>
                    </a:lnTo>
                    <a:lnTo>
                      <a:pt x="61" y="27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9" name="Freeform 48">
                <a:extLst>
                  <a:ext uri="{FF2B5EF4-FFF2-40B4-BE49-F238E27FC236}">
                    <a16:creationId xmlns:a16="http://schemas.microsoft.com/office/drawing/2014/main" id="{7B9E9F2B-7C2A-4086-B07D-D208A738B090}"/>
                  </a:ext>
                </a:extLst>
              </p:cNvPr>
              <p:cNvSpPr>
                <a:spLocks/>
              </p:cNvSpPr>
              <p:nvPr/>
            </p:nvSpPr>
            <p:spPr bwMode="auto">
              <a:xfrm>
                <a:off x="2218" y="2220"/>
                <a:ext cx="6845" cy="6845"/>
              </a:xfrm>
              <a:custGeom>
                <a:avLst/>
                <a:gdLst>
                  <a:gd name="T0" fmla="*/ 68 w 6845"/>
                  <a:gd name="T1" fmla="*/ 2733 h 6845"/>
                  <a:gd name="T2" fmla="*/ 64 w 6845"/>
                  <a:gd name="T3" fmla="*/ 2752 h 6845"/>
                  <a:gd name="T4" fmla="*/ 85 w 6845"/>
                  <a:gd name="T5" fmla="*/ 2756 h 6845"/>
                  <a:gd name="T6" fmla="*/ 88 w 6845"/>
                  <a:gd name="T7" fmla="*/ 2737 h 6845"/>
                  <a:gd name="T8" fmla="*/ 68 w 6845"/>
                  <a:gd name="T9" fmla="*/ 2733 h 6845"/>
                </a:gdLst>
                <a:ahLst/>
                <a:cxnLst>
                  <a:cxn ang="0">
                    <a:pos x="T0" y="T1"/>
                  </a:cxn>
                  <a:cxn ang="0">
                    <a:pos x="T2" y="T3"/>
                  </a:cxn>
                  <a:cxn ang="0">
                    <a:pos x="T4" y="T5"/>
                  </a:cxn>
                  <a:cxn ang="0">
                    <a:pos x="T6" y="T7"/>
                  </a:cxn>
                  <a:cxn ang="0">
                    <a:pos x="T8" y="T9"/>
                  </a:cxn>
                </a:cxnLst>
                <a:rect l="0" t="0" r="r" b="b"/>
                <a:pathLst>
                  <a:path w="6845" h="6845">
                    <a:moveTo>
                      <a:pt x="68" y="2733"/>
                    </a:moveTo>
                    <a:lnTo>
                      <a:pt x="64" y="2752"/>
                    </a:lnTo>
                    <a:lnTo>
                      <a:pt x="85" y="2756"/>
                    </a:lnTo>
                    <a:lnTo>
                      <a:pt x="88" y="2737"/>
                    </a:lnTo>
                    <a:lnTo>
                      <a:pt x="68" y="27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0" name="Freeform 49">
                <a:extLst>
                  <a:ext uri="{FF2B5EF4-FFF2-40B4-BE49-F238E27FC236}">
                    <a16:creationId xmlns:a16="http://schemas.microsoft.com/office/drawing/2014/main" id="{49B6550D-3F0C-4486-B01A-990485B23679}"/>
                  </a:ext>
                </a:extLst>
              </p:cNvPr>
              <p:cNvSpPr>
                <a:spLocks/>
              </p:cNvSpPr>
              <p:nvPr/>
            </p:nvSpPr>
            <p:spPr bwMode="auto">
              <a:xfrm>
                <a:off x="2218" y="2220"/>
                <a:ext cx="6845" cy="6845"/>
              </a:xfrm>
              <a:custGeom>
                <a:avLst/>
                <a:gdLst>
                  <a:gd name="T0" fmla="*/ 78 w 6845"/>
                  <a:gd name="T1" fmla="*/ 2694 h 6845"/>
                  <a:gd name="T2" fmla="*/ 73 w 6845"/>
                  <a:gd name="T3" fmla="*/ 2713 h 6845"/>
                  <a:gd name="T4" fmla="*/ 92 w 6845"/>
                  <a:gd name="T5" fmla="*/ 2718 h 6845"/>
                  <a:gd name="T6" fmla="*/ 97 w 6845"/>
                  <a:gd name="T7" fmla="*/ 2697 h 6845"/>
                  <a:gd name="T8" fmla="*/ 78 w 6845"/>
                  <a:gd name="T9" fmla="*/ 2694 h 6845"/>
                </a:gdLst>
                <a:ahLst/>
                <a:cxnLst>
                  <a:cxn ang="0">
                    <a:pos x="T0" y="T1"/>
                  </a:cxn>
                  <a:cxn ang="0">
                    <a:pos x="T2" y="T3"/>
                  </a:cxn>
                  <a:cxn ang="0">
                    <a:pos x="T4" y="T5"/>
                  </a:cxn>
                  <a:cxn ang="0">
                    <a:pos x="T6" y="T7"/>
                  </a:cxn>
                  <a:cxn ang="0">
                    <a:pos x="T8" y="T9"/>
                  </a:cxn>
                </a:cxnLst>
                <a:rect l="0" t="0" r="r" b="b"/>
                <a:pathLst>
                  <a:path w="6845" h="6845">
                    <a:moveTo>
                      <a:pt x="78" y="2694"/>
                    </a:moveTo>
                    <a:lnTo>
                      <a:pt x="73" y="2713"/>
                    </a:lnTo>
                    <a:lnTo>
                      <a:pt x="92" y="2718"/>
                    </a:lnTo>
                    <a:lnTo>
                      <a:pt x="97" y="2697"/>
                    </a:lnTo>
                    <a:lnTo>
                      <a:pt x="78" y="26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1" name="Freeform 50">
                <a:extLst>
                  <a:ext uri="{FF2B5EF4-FFF2-40B4-BE49-F238E27FC236}">
                    <a16:creationId xmlns:a16="http://schemas.microsoft.com/office/drawing/2014/main" id="{1BBCEBE2-750A-4CFD-9C70-F50E37FAAFC9}"/>
                  </a:ext>
                </a:extLst>
              </p:cNvPr>
              <p:cNvSpPr>
                <a:spLocks/>
              </p:cNvSpPr>
              <p:nvPr/>
            </p:nvSpPr>
            <p:spPr bwMode="auto">
              <a:xfrm>
                <a:off x="2218" y="2220"/>
                <a:ext cx="6845" cy="6845"/>
              </a:xfrm>
              <a:custGeom>
                <a:avLst/>
                <a:gdLst>
                  <a:gd name="T0" fmla="*/ 86 w 6845"/>
                  <a:gd name="T1" fmla="*/ 2654 h 6845"/>
                  <a:gd name="T2" fmla="*/ 81 w 6845"/>
                  <a:gd name="T3" fmla="*/ 2673 h 6845"/>
                  <a:gd name="T4" fmla="*/ 100 w 6845"/>
                  <a:gd name="T5" fmla="*/ 2678 h 6845"/>
                  <a:gd name="T6" fmla="*/ 105 w 6845"/>
                  <a:gd name="T7" fmla="*/ 2659 h 6845"/>
                  <a:gd name="T8" fmla="*/ 86 w 6845"/>
                  <a:gd name="T9" fmla="*/ 2654 h 6845"/>
                </a:gdLst>
                <a:ahLst/>
                <a:cxnLst>
                  <a:cxn ang="0">
                    <a:pos x="T0" y="T1"/>
                  </a:cxn>
                  <a:cxn ang="0">
                    <a:pos x="T2" y="T3"/>
                  </a:cxn>
                  <a:cxn ang="0">
                    <a:pos x="T4" y="T5"/>
                  </a:cxn>
                  <a:cxn ang="0">
                    <a:pos x="T6" y="T7"/>
                  </a:cxn>
                  <a:cxn ang="0">
                    <a:pos x="T8" y="T9"/>
                  </a:cxn>
                </a:cxnLst>
                <a:rect l="0" t="0" r="r" b="b"/>
                <a:pathLst>
                  <a:path w="6845" h="6845">
                    <a:moveTo>
                      <a:pt x="86" y="2654"/>
                    </a:moveTo>
                    <a:lnTo>
                      <a:pt x="81" y="2673"/>
                    </a:lnTo>
                    <a:lnTo>
                      <a:pt x="100" y="2678"/>
                    </a:lnTo>
                    <a:lnTo>
                      <a:pt x="105" y="2659"/>
                    </a:lnTo>
                    <a:lnTo>
                      <a:pt x="86" y="26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2" name="Freeform 51">
                <a:extLst>
                  <a:ext uri="{FF2B5EF4-FFF2-40B4-BE49-F238E27FC236}">
                    <a16:creationId xmlns:a16="http://schemas.microsoft.com/office/drawing/2014/main" id="{FD629B8A-0931-4ED2-9A35-0C1EC9CECC10}"/>
                  </a:ext>
                </a:extLst>
              </p:cNvPr>
              <p:cNvSpPr>
                <a:spLocks/>
              </p:cNvSpPr>
              <p:nvPr/>
            </p:nvSpPr>
            <p:spPr bwMode="auto">
              <a:xfrm>
                <a:off x="2218" y="2220"/>
                <a:ext cx="6845" cy="6845"/>
              </a:xfrm>
              <a:custGeom>
                <a:avLst/>
                <a:gdLst>
                  <a:gd name="T0" fmla="*/ 96 w 6845"/>
                  <a:gd name="T1" fmla="*/ 2616 h 6845"/>
                  <a:gd name="T2" fmla="*/ 91 w 6845"/>
                  <a:gd name="T3" fmla="*/ 2635 h 6845"/>
                  <a:gd name="T4" fmla="*/ 110 w 6845"/>
                  <a:gd name="T5" fmla="*/ 2640 h 6845"/>
                  <a:gd name="T6" fmla="*/ 115 w 6845"/>
                  <a:gd name="T7" fmla="*/ 2620 h 6845"/>
                  <a:gd name="T8" fmla="*/ 96 w 6845"/>
                  <a:gd name="T9" fmla="*/ 2616 h 6845"/>
                </a:gdLst>
                <a:ahLst/>
                <a:cxnLst>
                  <a:cxn ang="0">
                    <a:pos x="T0" y="T1"/>
                  </a:cxn>
                  <a:cxn ang="0">
                    <a:pos x="T2" y="T3"/>
                  </a:cxn>
                  <a:cxn ang="0">
                    <a:pos x="T4" y="T5"/>
                  </a:cxn>
                  <a:cxn ang="0">
                    <a:pos x="T6" y="T7"/>
                  </a:cxn>
                  <a:cxn ang="0">
                    <a:pos x="T8" y="T9"/>
                  </a:cxn>
                </a:cxnLst>
                <a:rect l="0" t="0" r="r" b="b"/>
                <a:pathLst>
                  <a:path w="6845" h="6845">
                    <a:moveTo>
                      <a:pt x="96" y="2616"/>
                    </a:moveTo>
                    <a:lnTo>
                      <a:pt x="91" y="2635"/>
                    </a:lnTo>
                    <a:lnTo>
                      <a:pt x="110" y="2640"/>
                    </a:lnTo>
                    <a:lnTo>
                      <a:pt x="115" y="2620"/>
                    </a:lnTo>
                    <a:lnTo>
                      <a:pt x="96" y="26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3" name="Freeform 52">
                <a:extLst>
                  <a:ext uri="{FF2B5EF4-FFF2-40B4-BE49-F238E27FC236}">
                    <a16:creationId xmlns:a16="http://schemas.microsoft.com/office/drawing/2014/main" id="{A016EBC9-A78F-44B4-A849-5854A07D162C}"/>
                  </a:ext>
                </a:extLst>
              </p:cNvPr>
              <p:cNvSpPr>
                <a:spLocks/>
              </p:cNvSpPr>
              <p:nvPr/>
            </p:nvSpPr>
            <p:spPr bwMode="auto">
              <a:xfrm>
                <a:off x="2218" y="2220"/>
                <a:ext cx="6845" cy="6845"/>
              </a:xfrm>
              <a:custGeom>
                <a:avLst/>
                <a:gdLst>
                  <a:gd name="T0" fmla="*/ 104 w 6845"/>
                  <a:gd name="T1" fmla="*/ 2576 h 6845"/>
                  <a:gd name="T2" fmla="*/ 100 w 6845"/>
                  <a:gd name="T3" fmla="*/ 2595 h 6845"/>
                  <a:gd name="T4" fmla="*/ 120 w 6845"/>
                  <a:gd name="T5" fmla="*/ 2600 h 6845"/>
                  <a:gd name="T6" fmla="*/ 124 w 6845"/>
                  <a:gd name="T7" fmla="*/ 2581 h 6845"/>
                  <a:gd name="T8" fmla="*/ 104 w 6845"/>
                  <a:gd name="T9" fmla="*/ 2576 h 6845"/>
                </a:gdLst>
                <a:ahLst/>
                <a:cxnLst>
                  <a:cxn ang="0">
                    <a:pos x="T0" y="T1"/>
                  </a:cxn>
                  <a:cxn ang="0">
                    <a:pos x="T2" y="T3"/>
                  </a:cxn>
                  <a:cxn ang="0">
                    <a:pos x="T4" y="T5"/>
                  </a:cxn>
                  <a:cxn ang="0">
                    <a:pos x="T6" y="T7"/>
                  </a:cxn>
                  <a:cxn ang="0">
                    <a:pos x="T8" y="T9"/>
                  </a:cxn>
                </a:cxnLst>
                <a:rect l="0" t="0" r="r" b="b"/>
                <a:pathLst>
                  <a:path w="6845" h="6845">
                    <a:moveTo>
                      <a:pt x="104" y="2576"/>
                    </a:moveTo>
                    <a:lnTo>
                      <a:pt x="100" y="2595"/>
                    </a:lnTo>
                    <a:lnTo>
                      <a:pt x="120" y="2600"/>
                    </a:lnTo>
                    <a:lnTo>
                      <a:pt x="124" y="2581"/>
                    </a:lnTo>
                    <a:lnTo>
                      <a:pt x="104" y="25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4" name="Freeform 53">
                <a:extLst>
                  <a:ext uri="{FF2B5EF4-FFF2-40B4-BE49-F238E27FC236}">
                    <a16:creationId xmlns:a16="http://schemas.microsoft.com/office/drawing/2014/main" id="{63E51FA7-9176-4D53-888E-5EC1EDA50109}"/>
                  </a:ext>
                </a:extLst>
              </p:cNvPr>
              <p:cNvSpPr>
                <a:spLocks/>
              </p:cNvSpPr>
              <p:nvPr/>
            </p:nvSpPr>
            <p:spPr bwMode="auto">
              <a:xfrm>
                <a:off x="2218" y="2220"/>
                <a:ext cx="6845" cy="6845"/>
              </a:xfrm>
              <a:custGeom>
                <a:avLst/>
                <a:gdLst>
                  <a:gd name="T0" fmla="*/ 115 w 6845"/>
                  <a:gd name="T1" fmla="*/ 2538 h 6845"/>
                  <a:gd name="T2" fmla="*/ 110 w 6845"/>
                  <a:gd name="T3" fmla="*/ 2557 h 6845"/>
                  <a:gd name="T4" fmla="*/ 129 w 6845"/>
                  <a:gd name="T5" fmla="*/ 2562 h 6845"/>
                  <a:gd name="T6" fmla="*/ 134 w 6845"/>
                  <a:gd name="T7" fmla="*/ 2542 h 6845"/>
                  <a:gd name="T8" fmla="*/ 115 w 6845"/>
                  <a:gd name="T9" fmla="*/ 2538 h 6845"/>
                </a:gdLst>
                <a:ahLst/>
                <a:cxnLst>
                  <a:cxn ang="0">
                    <a:pos x="T0" y="T1"/>
                  </a:cxn>
                  <a:cxn ang="0">
                    <a:pos x="T2" y="T3"/>
                  </a:cxn>
                  <a:cxn ang="0">
                    <a:pos x="T4" y="T5"/>
                  </a:cxn>
                  <a:cxn ang="0">
                    <a:pos x="T6" y="T7"/>
                  </a:cxn>
                  <a:cxn ang="0">
                    <a:pos x="T8" y="T9"/>
                  </a:cxn>
                </a:cxnLst>
                <a:rect l="0" t="0" r="r" b="b"/>
                <a:pathLst>
                  <a:path w="6845" h="6845">
                    <a:moveTo>
                      <a:pt x="115" y="2538"/>
                    </a:moveTo>
                    <a:lnTo>
                      <a:pt x="110" y="2557"/>
                    </a:lnTo>
                    <a:lnTo>
                      <a:pt x="129" y="2562"/>
                    </a:lnTo>
                    <a:lnTo>
                      <a:pt x="134" y="2542"/>
                    </a:lnTo>
                    <a:lnTo>
                      <a:pt x="115" y="25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5" name="Freeform 54">
                <a:extLst>
                  <a:ext uri="{FF2B5EF4-FFF2-40B4-BE49-F238E27FC236}">
                    <a16:creationId xmlns:a16="http://schemas.microsoft.com/office/drawing/2014/main" id="{EE9C9EC0-35B5-4324-A952-76D16B4EDAED}"/>
                  </a:ext>
                </a:extLst>
              </p:cNvPr>
              <p:cNvSpPr>
                <a:spLocks/>
              </p:cNvSpPr>
              <p:nvPr/>
            </p:nvSpPr>
            <p:spPr bwMode="auto">
              <a:xfrm>
                <a:off x="2218" y="2220"/>
                <a:ext cx="6845" cy="6845"/>
              </a:xfrm>
              <a:custGeom>
                <a:avLst/>
                <a:gdLst>
                  <a:gd name="T0" fmla="*/ 126 w 6845"/>
                  <a:gd name="T1" fmla="*/ 2499 h 6845"/>
                  <a:gd name="T2" fmla="*/ 120 w 6845"/>
                  <a:gd name="T3" fmla="*/ 2518 h 6845"/>
                  <a:gd name="T4" fmla="*/ 139 w 6845"/>
                  <a:gd name="T5" fmla="*/ 2523 h 6845"/>
                  <a:gd name="T6" fmla="*/ 145 w 6845"/>
                  <a:gd name="T7" fmla="*/ 2504 h 6845"/>
                  <a:gd name="T8" fmla="*/ 126 w 6845"/>
                  <a:gd name="T9" fmla="*/ 2499 h 6845"/>
                </a:gdLst>
                <a:ahLst/>
                <a:cxnLst>
                  <a:cxn ang="0">
                    <a:pos x="T0" y="T1"/>
                  </a:cxn>
                  <a:cxn ang="0">
                    <a:pos x="T2" y="T3"/>
                  </a:cxn>
                  <a:cxn ang="0">
                    <a:pos x="T4" y="T5"/>
                  </a:cxn>
                  <a:cxn ang="0">
                    <a:pos x="T6" y="T7"/>
                  </a:cxn>
                  <a:cxn ang="0">
                    <a:pos x="T8" y="T9"/>
                  </a:cxn>
                </a:cxnLst>
                <a:rect l="0" t="0" r="r" b="b"/>
                <a:pathLst>
                  <a:path w="6845" h="6845">
                    <a:moveTo>
                      <a:pt x="126" y="2499"/>
                    </a:moveTo>
                    <a:lnTo>
                      <a:pt x="120" y="2518"/>
                    </a:lnTo>
                    <a:lnTo>
                      <a:pt x="139" y="2523"/>
                    </a:lnTo>
                    <a:lnTo>
                      <a:pt x="145" y="2504"/>
                    </a:lnTo>
                    <a:lnTo>
                      <a:pt x="126"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6" name="Freeform 55">
                <a:extLst>
                  <a:ext uri="{FF2B5EF4-FFF2-40B4-BE49-F238E27FC236}">
                    <a16:creationId xmlns:a16="http://schemas.microsoft.com/office/drawing/2014/main" id="{C368D256-E221-4EA9-A0F3-EC4581AB035D}"/>
                  </a:ext>
                </a:extLst>
              </p:cNvPr>
              <p:cNvSpPr>
                <a:spLocks/>
              </p:cNvSpPr>
              <p:nvPr/>
            </p:nvSpPr>
            <p:spPr bwMode="auto">
              <a:xfrm>
                <a:off x="2218" y="2220"/>
                <a:ext cx="6845" cy="6845"/>
              </a:xfrm>
              <a:custGeom>
                <a:avLst/>
                <a:gdLst>
                  <a:gd name="T0" fmla="*/ 136 w 6845"/>
                  <a:gd name="T1" fmla="*/ 2460 h 6845"/>
                  <a:gd name="T2" fmla="*/ 130 w 6845"/>
                  <a:gd name="T3" fmla="*/ 2479 h 6845"/>
                  <a:gd name="T4" fmla="*/ 150 w 6845"/>
                  <a:gd name="T5" fmla="*/ 2485 h 6845"/>
                  <a:gd name="T6" fmla="*/ 156 w 6845"/>
                  <a:gd name="T7" fmla="*/ 2466 h 6845"/>
                  <a:gd name="T8" fmla="*/ 136 w 6845"/>
                  <a:gd name="T9" fmla="*/ 2460 h 6845"/>
                </a:gdLst>
                <a:ahLst/>
                <a:cxnLst>
                  <a:cxn ang="0">
                    <a:pos x="T0" y="T1"/>
                  </a:cxn>
                  <a:cxn ang="0">
                    <a:pos x="T2" y="T3"/>
                  </a:cxn>
                  <a:cxn ang="0">
                    <a:pos x="T4" y="T5"/>
                  </a:cxn>
                  <a:cxn ang="0">
                    <a:pos x="T6" y="T7"/>
                  </a:cxn>
                  <a:cxn ang="0">
                    <a:pos x="T8" y="T9"/>
                  </a:cxn>
                </a:cxnLst>
                <a:rect l="0" t="0" r="r" b="b"/>
                <a:pathLst>
                  <a:path w="6845" h="6845">
                    <a:moveTo>
                      <a:pt x="136" y="2460"/>
                    </a:moveTo>
                    <a:lnTo>
                      <a:pt x="130" y="2479"/>
                    </a:lnTo>
                    <a:lnTo>
                      <a:pt x="150" y="2485"/>
                    </a:lnTo>
                    <a:lnTo>
                      <a:pt x="156" y="2466"/>
                    </a:lnTo>
                    <a:lnTo>
                      <a:pt x="136" y="24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7" name="Freeform 56">
                <a:extLst>
                  <a:ext uri="{FF2B5EF4-FFF2-40B4-BE49-F238E27FC236}">
                    <a16:creationId xmlns:a16="http://schemas.microsoft.com/office/drawing/2014/main" id="{3351B79D-3DE6-437B-BF70-241C080509FE}"/>
                  </a:ext>
                </a:extLst>
              </p:cNvPr>
              <p:cNvSpPr>
                <a:spLocks/>
              </p:cNvSpPr>
              <p:nvPr/>
            </p:nvSpPr>
            <p:spPr bwMode="auto">
              <a:xfrm>
                <a:off x="2218" y="2220"/>
                <a:ext cx="6845" cy="6845"/>
              </a:xfrm>
              <a:custGeom>
                <a:avLst/>
                <a:gdLst>
                  <a:gd name="T0" fmla="*/ 148 w 6845"/>
                  <a:gd name="T1" fmla="*/ 2421 h 6845"/>
                  <a:gd name="T2" fmla="*/ 142 w 6845"/>
                  <a:gd name="T3" fmla="*/ 2440 h 6845"/>
                  <a:gd name="T4" fmla="*/ 162 w 6845"/>
                  <a:gd name="T5" fmla="*/ 2446 h 6845"/>
                  <a:gd name="T6" fmla="*/ 166 w 6845"/>
                  <a:gd name="T7" fmla="*/ 2427 h 6845"/>
                  <a:gd name="T8" fmla="*/ 148 w 6845"/>
                  <a:gd name="T9" fmla="*/ 2421 h 6845"/>
                </a:gdLst>
                <a:ahLst/>
                <a:cxnLst>
                  <a:cxn ang="0">
                    <a:pos x="T0" y="T1"/>
                  </a:cxn>
                  <a:cxn ang="0">
                    <a:pos x="T2" y="T3"/>
                  </a:cxn>
                  <a:cxn ang="0">
                    <a:pos x="T4" y="T5"/>
                  </a:cxn>
                  <a:cxn ang="0">
                    <a:pos x="T6" y="T7"/>
                  </a:cxn>
                  <a:cxn ang="0">
                    <a:pos x="T8" y="T9"/>
                  </a:cxn>
                </a:cxnLst>
                <a:rect l="0" t="0" r="r" b="b"/>
                <a:pathLst>
                  <a:path w="6845" h="6845">
                    <a:moveTo>
                      <a:pt x="148" y="2421"/>
                    </a:moveTo>
                    <a:lnTo>
                      <a:pt x="142" y="2440"/>
                    </a:lnTo>
                    <a:lnTo>
                      <a:pt x="162" y="2446"/>
                    </a:lnTo>
                    <a:lnTo>
                      <a:pt x="166" y="2427"/>
                    </a:lnTo>
                    <a:lnTo>
                      <a:pt x="148" y="24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8" name="Freeform 57">
                <a:extLst>
                  <a:ext uri="{FF2B5EF4-FFF2-40B4-BE49-F238E27FC236}">
                    <a16:creationId xmlns:a16="http://schemas.microsoft.com/office/drawing/2014/main" id="{BBB62B12-9092-4EA0-ADDB-17ADDE8F98F6}"/>
                  </a:ext>
                </a:extLst>
              </p:cNvPr>
              <p:cNvSpPr>
                <a:spLocks/>
              </p:cNvSpPr>
              <p:nvPr/>
            </p:nvSpPr>
            <p:spPr bwMode="auto">
              <a:xfrm>
                <a:off x="2218" y="2220"/>
                <a:ext cx="6845" cy="6845"/>
              </a:xfrm>
              <a:custGeom>
                <a:avLst/>
                <a:gdLst>
                  <a:gd name="T0" fmla="*/ 160 w 6845"/>
                  <a:gd name="T1" fmla="*/ 2383 h 6845"/>
                  <a:gd name="T2" fmla="*/ 153 w 6845"/>
                  <a:gd name="T3" fmla="*/ 2402 h 6845"/>
                  <a:gd name="T4" fmla="*/ 172 w 6845"/>
                  <a:gd name="T5" fmla="*/ 2408 h 6845"/>
                  <a:gd name="T6" fmla="*/ 178 w 6845"/>
                  <a:gd name="T7" fmla="*/ 2390 h 6845"/>
                  <a:gd name="T8" fmla="*/ 160 w 6845"/>
                  <a:gd name="T9" fmla="*/ 2383 h 6845"/>
                </a:gdLst>
                <a:ahLst/>
                <a:cxnLst>
                  <a:cxn ang="0">
                    <a:pos x="T0" y="T1"/>
                  </a:cxn>
                  <a:cxn ang="0">
                    <a:pos x="T2" y="T3"/>
                  </a:cxn>
                  <a:cxn ang="0">
                    <a:pos x="T4" y="T5"/>
                  </a:cxn>
                  <a:cxn ang="0">
                    <a:pos x="T6" y="T7"/>
                  </a:cxn>
                  <a:cxn ang="0">
                    <a:pos x="T8" y="T9"/>
                  </a:cxn>
                </a:cxnLst>
                <a:rect l="0" t="0" r="r" b="b"/>
                <a:pathLst>
                  <a:path w="6845" h="6845">
                    <a:moveTo>
                      <a:pt x="160" y="2383"/>
                    </a:moveTo>
                    <a:lnTo>
                      <a:pt x="153" y="2402"/>
                    </a:lnTo>
                    <a:lnTo>
                      <a:pt x="172" y="2408"/>
                    </a:lnTo>
                    <a:lnTo>
                      <a:pt x="178" y="2390"/>
                    </a:lnTo>
                    <a:lnTo>
                      <a:pt x="160" y="2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9" name="Freeform 58">
                <a:extLst>
                  <a:ext uri="{FF2B5EF4-FFF2-40B4-BE49-F238E27FC236}">
                    <a16:creationId xmlns:a16="http://schemas.microsoft.com/office/drawing/2014/main" id="{B51C08FF-88C2-4D26-AD0D-A4D611867ABD}"/>
                  </a:ext>
                </a:extLst>
              </p:cNvPr>
              <p:cNvSpPr>
                <a:spLocks/>
              </p:cNvSpPr>
              <p:nvPr/>
            </p:nvSpPr>
            <p:spPr bwMode="auto">
              <a:xfrm>
                <a:off x="2218" y="2220"/>
                <a:ext cx="6845" cy="6845"/>
              </a:xfrm>
              <a:custGeom>
                <a:avLst/>
                <a:gdLst>
                  <a:gd name="T0" fmla="*/ 172 w 6845"/>
                  <a:gd name="T1" fmla="*/ 2346 h 6845"/>
                  <a:gd name="T2" fmla="*/ 166 w 6845"/>
                  <a:gd name="T3" fmla="*/ 2365 h 6845"/>
                  <a:gd name="T4" fmla="*/ 186 w 6845"/>
                  <a:gd name="T5" fmla="*/ 2371 h 6845"/>
                  <a:gd name="T6" fmla="*/ 192 w 6845"/>
                  <a:gd name="T7" fmla="*/ 2352 h 6845"/>
                  <a:gd name="T8" fmla="*/ 172 w 6845"/>
                  <a:gd name="T9" fmla="*/ 2346 h 6845"/>
                </a:gdLst>
                <a:ahLst/>
                <a:cxnLst>
                  <a:cxn ang="0">
                    <a:pos x="T0" y="T1"/>
                  </a:cxn>
                  <a:cxn ang="0">
                    <a:pos x="T2" y="T3"/>
                  </a:cxn>
                  <a:cxn ang="0">
                    <a:pos x="T4" y="T5"/>
                  </a:cxn>
                  <a:cxn ang="0">
                    <a:pos x="T6" y="T7"/>
                  </a:cxn>
                  <a:cxn ang="0">
                    <a:pos x="T8" y="T9"/>
                  </a:cxn>
                </a:cxnLst>
                <a:rect l="0" t="0" r="r" b="b"/>
                <a:pathLst>
                  <a:path w="6845" h="6845">
                    <a:moveTo>
                      <a:pt x="172" y="2346"/>
                    </a:moveTo>
                    <a:lnTo>
                      <a:pt x="166" y="2365"/>
                    </a:lnTo>
                    <a:lnTo>
                      <a:pt x="186" y="2371"/>
                    </a:lnTo>
                    <a:lnTo>
                      <a:pt x="192" y="2352"/>
                    </a:lnTo>
                    <a:lnTo>
                      <a:pt x="172" y="23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0" name="Freeform 59">
                <a:extLst>
                  <a:ext uri="{FF2B5EF4-FFF2-40B4-BE49-F238E27FC236}">
                    <a16:creationId xmlns:a16="http://schemas.microsoft.com/office/drawing/2014/main" id="{AE3B69A2-7E02-4E78-BC71-DBBC06B3A48A}"/>
                  </a:ext>
                </a:extLst>
              </p:cNvPr>
              <p:cNvSpPr>
                <a:spLocks/>
              </p:cNvSpPr>
              <p:nvPr/>
            </p:nvSpPr>
            <p:spPr bwMode="auto">
              <a:xfrm>
                <a:off x="2218" y="2220"/>
                <a:ext cx="6845" cy="6845"/>
              </a:xfrm>
              <a:custGeom>
                <a:avLst/>
                <a:gdLst>
                  <a:gd name="T0" fmla="*/ 186 w 6845"/>
                  <a:gd name="T1" fmla="*/ 2307 h 6845"/>
                  <a:gd name="T2" fmla="*/ 178 w 6845"/>
                  <a:gd name="T3" fmla="*/ 2324 h 6845"/>
                  <a:gd name="T4" fmla="*/ 178 w 6845"/>
                  <a:gd name="T5" fmla="*/ 2326 h 6845"/>
                  <a:gd name="T6" fmla="*/ 198 w 6845"/>
                  <a:gd name="T7" fmla="*/ 2332 h 6845"/>
                  <a:gd name="T8" fmla="*/ 198 w 6845"/>
                  <a:gd name="T9" fmla="*/ 2330 h 6845"/>
                  <a:gd name="T10" fmla="*/ 204 w 6845"/>
                  <a:gd name="T11" fmla="*/ 2313 h 6845"/>
                  <a:gd name="T12" fmla="*/ 186 w 6845"/>
                  <a:gd name="T13" fmla="*/ 2307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186" y="2307"/>
                    </a:moveTo>
                    <a:lnTo>
                      <a:pt x="178" y="2324"/>
                    </a:lnTo>
                    <a:lnTo>
                      <a:pt x="178" y="2326"/>
                    </a:lnTo>
                    <a:lnTo>
                      <a:pt x="198" y="2332"/>
                    </a:lnTo>
                    <a:lnTo>
                      <a:pt x="198" y="2330"/>
                    </a:lnTo>
                    <a:lnTo>
                      <a:pt x="204" y="2313"/>
                    </a:lnTo>
                    <a:lnTo>
                      <a:pt x="186" y="23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1" name="Freeform 60">
                <a:extLst>
                  <a:ext uri="{FF2B5EF4-FFF2-40B4-BE49-F238E27FC236}">
                    <a16:creationId xmlns:a16="http://schemas.microsoft.com/office/drawing/2014/main" id="{34688041-5FC1-4510-ADC9-5F5A82C256DF}"/>
                  </a:ext>
                </a:extLst>
              </p:cNvPr>
              <p:cNvSpPr>
                <a:spLocks/>
              </p:cNvSpPr>
              <p:nvPr/>
            </p:nvSpPr>
            <p:spPr bwMode="auto">
              <a:xfrm>
                <a:off x="2218" y="2220"/>
                <a:ext cx="6845" cy="6845"/>
              </a:xfrm>
              <a:custGeom>
                <a:avLst/>
                <a:gdLst>
                  <a:gd name="T0" fmla="*/ 199 w 6845"/>
                  <a:gd name="T1" fmla="*/ 2269 h 6845"/>
                  <a:gd name="T2" fmla="*/ 192 w 6845"/>
                  <a:gd name="T3" fmla="*/ 2288 h 6845"/>
                  <a:gd name="T4" fmla="*/ 211 w 6845"/>
                  <a:gd name="T5" fmla="*/ 2295 h 6845"/>
                  <a:gd name="T6" fmla="*/ 217 w 6845"/>
                  <a:gd name="T7" fmla="*/ 2276 h 6845"/>
                  <a:gd name="T8" fmla="*/ 199 w 6845"/>
                  <a:gd name="T9" fmla="*/ 2269 h 6845"/>
                </a:gdLst>
                <a:ahLst/>
                <a:cxnLst>
                  <a:cxn ang="0">
                    <a:pos x="T0" y="T1"/>
                  </a:cxn>
                  <a:cxn ang="0">
                    <a:pos x="T2" y="T3"/>
                  </a:cxn>
                  <a:cxn ang="0">
                    <a:pos x="T4" y="T5"/>
                  </a:cxn>
                  <a:cxn ang="0">
                    <a:pos x="T6" y="T7"/>
                  </a:cxn>
                  <a:cxn ang="0">
                    <a:pos x="T8" y="T9"/>
                  </a:cxn>
                </a:cxnLst>
                <a:rect l="0" t="0" r="r" b="b"/>
                <a:pathLst>
                  <a:path w="6845" h="6845">
                    <a:moveTo>
                      <a:pt x="199" y="2269"/>
                    </a:moveTo>
                    <a:lnTo>
                      <a:pt x="192" y="2288"/>
                    </a:lnTo>
                    <a:lnTo>
                      <a:pt x="211" y="2295"/>
                    </a:lnTo>
                    <a:lnTo>
                      <a:pt x="217" y="2276"/>
                    </a:lnTo>
                    <a:lnTo>
                      <a:pt x="199" y="2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2" name="Freeform 61">
                <a:extLst>
                  <a:ext uri="{FF2B5EF4-FFF2-40B4-BE49-F238E27FC236}">
                    <a16:creationId xmlns:a16="http://schemas.microsoft.com/office/drawing/2014/main" id="{1A32A24D-E462-46D9-B71A-7BA7F0FACAB7}"/>
                  </a:ext>
                </a:extLst>
              </p:cNvPr>
              <p:cNvSpPr>
                <a:spLocks/>
              </p:cNvSpPr>
              <p:nvPr/>
            </p:nvSpPr>
            <p:spPr bwMode="auto">
              <a:xfrm>
                <a:off x="2218" y="2220"/>
                <a:ext cx="6845" cy="6845"/>
              </a:xfrm>
              <a:custGeom>
                <a:avLst/>
                <a:gdLst>
                  <a:gd name="T0" fmla="*/ 212 w 6845"/>
                  <a:gd name="T1" fmla="*/ 2232 h 6845"/>
                  <a:gd name="T2" fmla="*/ 207 w 6845"/>
                  <a:gd name="T3" fmla="*/ 2245 h 6845"/>
                  <a:gd name="T4" fmla="*/ 205 w 6845"/>
                  <a:gd name="T5" fmla="*/ 2251 h 6845"/>
                  <a:gd name="T6" fmla="*/ 224 w 6845"/>
                  <a:gd name="T7" fmla="*/ 2257 h 6845"/>
                  <a:gd name="T8" fmla="*/ 225 w 6845"/>
                  <a:gd name="T9" fmla="*/ 2252 h 6845"/>
                  <a:gd name="T10" fmla="*/ 231 w 6845"/>
                  <a:gd name="T11" fmla="*/ 2239 h 6845"/>
                  <a:gd name="T12" fmla="*/ 212 w 6845"/>
                  <a:gd name="T13" fmla="*/ 2232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12" y="2232"/>
                    </a:moveTo>
                    <a:lnTo>
                      <a:pt x="207" y="2245"/>
                    </a:lnTo>
                    <a:lnTo>
                      <a:pt x="205" y="2251"/>
                    </a:lnTo>
                    <a:lnTo>
                      <a:pt x="224" y="2257"/>
                    </a:lnTo>
                    <a:lnTo>
                      <a:pt x="225" y="2252"/>
                    </a:lnTo>
                    <a:lnTo>
                      <a:pt x="231" y="2239"/>
                    </a:lnTo>
                    <a:lnTo>
                      <a:pt x="212" y="2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3" name="Freeform 62">
                <a:extLst>
                  <a:ext uri="{FF2B5EF4-FFF2-40B4-BE49-F238E27FC236}">
                    <a16:creationId xmlns:a16="http://schemas.microsoft.com/office/drawing/2014/main" id="{B2C8CB87-B5D2-42A6-A3BF-DC450EF88270}"/>
                  </a:ext>
                </a:extLst>
              </p:cNvPr>
              <p:cNvSpPr>
                <a:spLocks/>
              </p:cNvSpPr>
              <p:nvPr/>
            </p:nvSpPr>
            <p:spPr bwMode="auto">
              <a:xfrm>
                <a:off x="2218" y="2220"/>
                <a:ext cx="6845" cy="6845"/>
              </a:xfrm>
              <a:custGeom>
                <a:avLst/>
                <a:gdLst>
                  <a:gd name="T0" fmla="*/ 226 w 6845"/>
                  <a:gd name="T1" fmla="*/ 2194 h 6845"/>
                  <a:gd name="T2" fmla="*/ 219 w 6845"/>
                  <a:gd name="T3" fmla="*/ 2212 h 6845"/>
                  <a:gd name="T4" fmla="*/ 238 w 6845"/>
                  <a:gd name="T5" fmla="*/ 2220 h 6845"/>
                  <a:gd name="T6" fmla="*/ 244 w 6845"/>
                  <a:gd name="T7" fmla="*/ 2202 h 6845"/>
                  <a:gd name="T8" fmla="*/ 226 w 6845"/>
                  <a:gd name="T9" fmla="*/ 2194 h 6845"/>
                </a:gdLst>
                <a:ahLst/>
                <a:cxnLst>
                  <a:cxn ang="0">
                    <a:pos x="T0" y="T1"/>
                  </a:cxn>
                  <a:cxn ang="0">
                    <a:pos x="T2" y="T3"/>
                  </a:cxn>
                  <a:cxn ang="0">
                    <a:pos x="T4" y="T5"/>
                  </a:cxn>
                  <a:cxn ang="0">
                    <a:pos x="T6" y="T7"/>
                  </a:cxn>
                  <a:cxn ang="0">
                    <a:pos x="T8" y="T9"/>
                  </a:cxn>
                </a:cxnLst>
                <a:rect l="0" t="0" r="r" b="b"/>
                <a:pathLst>
                  <a:path w="6845" h="6845">
                    <a:moveTo>
                      <a:pt x="226" y="2194"/>
                    </a:moveTo>
                    <a:lnTo>
                      <a:pt x="219" y="2212"/>
                    </a:lnTo>
                    <a:lnTo>
                      <a:pt x="238" y="2220"/>
                    </a:lnTo>
                    <a:lnTo>
                      <a:pt x="244" y="2202"/>
                    </a:lnTo>
                    <a:lnTo>
                      <a:pt x="226" y="2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4" name="Freeform 63">
                <a:extLst>
                  <a:ext uri="{FF2B5EF4-FFF2-40B4-BE49-F238E27FC236}">
                    <a16:creationId xmlns:a16="http://schemas.microsoft.com/office/drawing/2014/main" id="{BC5B7FEE-6FB3-466A-A9F1-AAAB65E0BBFF}"/>
                  </a:ext>
                </a:extLst>
              </p:cNvPr>
              <p:cNvSpPr>
                <a:spLocks/>
              </p:cNvSpPr>
              <p:nvPr/>
            </p:nvSpPr>
            <p:spPr bwMode="auto">
              <a:xfrm>
                <a:off x="2218" y="2220"/>
                <a:ext cx="6845" cy="6845"/>
              </a:xfrm>
              <a:custGeom>
                <a:avLst/>
                <a:gdLst>
                  <a:gd name="T0" fmla="*/ 241 w 6845"/>
                  <a:gd name="T1" fmla="*/ 2156 h 6845"/>
                  <a:gd name="T2" fmla="*/ 236 w 6845"/>
                  <a:gd name="T3" fmla="*/ 2167 h 6845"/>
                  <a:gd name="T4" fmla="*/ 234 w 6845"/>
                  <a:gd name="T5" fmla="*/ 2175 h 6845"/>
                  <a:gd name="T6" fmla="*/ 252 w 6845"/>
                  <a:gd name="T7" fmla="*/ 2182 h 6845"/>
                  <a:gd name="T8" fmla="*/ 255 w 6845"/>
                  <a:gd name="T9" fmla="*/ 2174 h 6845"/>
                  <a:gd name="T10" fmla="*/ 259 w 6845"/>
                  <a:gd name="T11" fmla="*/ 2164 h 6845"/>
                  <a:gd name="T12" fmla="*/ 241 w 6845"/>
                  <a:gd name="T13" fmla="*/ 2156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41" y="2156"/>
                    </a:moveTo>
                    <a:lnTo>
                      <a:pt x="236" y="2167"/>
                    </a:lnTo>
                    <a:lnTo>
                      <a:pt x="234" y="2175"/>
                    </a:lnTo>
                    <a:lnTo>
                      <a:pt x="252" y="2182"/>
                    </a:lnTo>
                    <a:lnTo>
                      <a:pt x="255" y="2174"/>
                    </a:lnTo>
                    <a:lnTo>
                      <a:pt x="259" y="2164"/>
                    </a:lnTo>
                    <a:lnTo>
                      <a:pt x="241" y="2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5" name="Freeform 64">
                <a:extLst>
                  <a:ext uri="{FF2B5EF4-FFF2-40B4-BE49-F238E27FC236}">
                    <a16:creationId xmlns:a16="http://schemas.microsoft.com/office/drawing/2014/main" id="{99841D04-5393-44C1-BAB8-BC406E2E02DF}"/>
                  </a:ext>
                </a:extLst>
              </p:cNvPr>
              <p:cNvSpPr>
                <a:spLocks/>
              </p:cNvSpPr>
              <p:nvPr/>
            </p:nvSpPr>
            <p:spPr bwMode="auto">
              <a:xfrm>
                <a:off x="2218" y="2220"/>
                <a:ext cx="6845" cy="6845"/>
              </a:xfrm>
              <a:custGeom>
                <a:avLst/>
                <a:gdLst>
                  <a:gd name="T0" fmla="*/ 256 w 6845"/>
                  <a:gd name="T1" fmla="*/ 2120 h 6845"/>
                  <a:gd name="T2" fmla="*/ 248 w 6845"/>
                  <a:gd name="T3" fmla="*/ 2138 h 6845"/>
                  <a:gd name="T4" fmla="*/ 267 w 6845"/>
                  <a:gd name="T5" fmla="*/ 2145 h 6845"/>
                  <a:gd name="T6" fmla="*/ 274 w 6845"/>
                  <a:gd name="T7" fmla="*/ 2127 h 6845"/>
                  <a:gd name="T8" fmla="*/ 256 w 6845"/>
                  <a:gd name="T9" fmla="*/ 2120 h 6845"/>
                </a:gdLst>
                <a:ahLst/>
                <a:cxnLst>
                  <a:cxn ang="0">
                    <a:pos x="T0" y="T1"/>
                  </a:cxn>
                  <a:cxn ang="0">
                    <a:pos x="T2" y="T3"/>
                  </a:cxn>
                  <a:cxn ang="0">
                    <a:pos x="T4" y="T5"/>
                  </a:cxn>
                  <a:cxn ang="0">
                    <a:pos x="T6" y="T7"/>
                  </a:cxn>
                  <a:cxn ang="0">
                    <a:pos x="T8" y="T9"/>
                  </a:cxn>
                </a:cxnLst>
                <a:rect l="0" t="0" r="r" b="b"/>
                <a:pathLst>
                  <a:path w="6845" h="6845">
                    <a:moveTo>
                      <a:pt x="256" y="2120"/>
                    </a:moveTo>
                    <a:lnTo>
                      <a:pt x="248" y="2138"/>
                    </a:lnTo>
                    <a:lnTo>
                      <a:pt x="267" y="2145"/>
                    </a:lnTo>
                    <a:lnTo>
                      <a:pt x="274" y="2127"/>
                    </a:lnTo>
                    <a:lnTo>
                      <a:pt x="256" y="2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6" name="Freeform 65">
                <a:extLst>
                  <a:ext uri="{FF2B5EF4-FFF2-40B4-BE49-F238E27FC236}">
                    <a16:creationId xmlns:a16="http://schemas.microsoft.com/office/drawing/2014/main" id="{B67FCD0F-1C16-4AC8-B07D-1B0086847D22}"/>
                  </a:ext>
                </a:extLst>
              </p:cNvPr>
              <p:cNvSpPr>
                <a:spLocks/>
              </p:cNvSpPr>
              <p:nvPr/>
            </p:nvSpPr>
            <p:spPr bwMode="auto">
              <a:xfrm>
                <a:off x="2218" y="2220"/>
                <a:ext cx="6845" cy="6845"/>
              </a:xfrm>
              <a:custGeom>
                <a:avLst/>
                <a:gdLst>
                  <a:gd name="T0" fmla="*/ 271 w 6845"/>
                  <a:gd name="T1" fmla="*/ 2083 h 6845"/>
                  <a:gd name="T2" fmla="*/ 268 w 6845"/>
                  <a:gd name="T3" fmla="*/ 2090 h 6845"/>
                  <a:gd name="T4" fmla="*/ 264 w 6845"/>
                  <a:gd name="T5" fmla="*/ 2101 h 6845"/>
                  <a:gd name="T6" fmla="*/ 282 w 6845"/>
                  <a:gd name="T7" fmla="*/ 2109 h 6845"/>
                  <a:gd name="T8" fmla="*/ 286 w 6845"/>
                  <a:gd name="T9" fmla="*/ 2097 h 6845"/>
                  <a:gd name="T10" fmla="*/ 290 w 6845"/>
                  <a:gd name="T11" fmla="*/ 2090 h 6845"/>
                  <a:gd name="T12" fmla="*/ 271 w 6845"/>
                  <a:gd name="T13" fmla="*/ 2083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71" y="2083"/>
                    </a:moveTo>
                    <a:lnTo>
                      <a:pt x="268" y="2090"/>
                    </a:lnTo>
                    <a:lnTo>
                      <a:pt x="264" y="2101"/>
                    </a:lnTo>
                    <a:lnTo>
                      <a:pt x="282" y="2109"/>
                    </a:lnTo>
                    <a:lnTo>
                      <a:pt x="286" y="2097"/>
                    </a:lnTo>
                    <a:lnTo>
                      <a:pt x="290" y="2090"/>
                    </a:lnTo>
                    <a:lnTo>
                      <a:pt x="271" y="20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7" name="Freeform 66">
                <a:extLst>
                  <a:ext uri="{FF2B5EF4-FFF2-40B4-BE49-F238E27FC236}">
                    <a16:creationId xmlns:a16="http://schemas.microsoft.com/office/drawing/2014/main" id="{C671AE44-63BD-4E09-A53D-B7E8FBDE795F}"/>
                  </a:ext>
                </a:extLst>
              </p:cNvPr>
              <p:cNvSpPr>
                <a:spLocks/>
              </p:cNvSpPr>
              <p:nvPr/>
            </p:nvSpPr>
            <p:spPr bwMode="auto">
              <a:xfrm>
                <a:off x="2218" y="2220"/>
                <a:ext cx="6845" cy="6845"/>
              </a:xfrm>
              <a:custGeom>
                <a:avLst/>
                <a:gdLst>
                  <a:gd name="T0" fmla="*/ 288 w 6845"/>
                  <a:gd name="T1" fmla="*/ 2046 h 6845"/>
                  <a:gd name="T2" fmla="*/ 279 w 6845"/>
                  <a:gd name="T3" fmla="*/ 2064 h 6845"/>
                  <a:gd name="T4" fmla="*/ 297 w 6845"/>
                  <a:gd name="T5" fmla="*/ 2072 h 6845"/>
                  <a:gd name="T6" fmla="*/ 306 w 6845"/>
                  <a:gd name="T7" fmla="*/ 2054 h 6845"/>
                  <a:gd name="T8" fmla="*/ 288 w 6845"/>
                  <a:gd name="T9" fmla="*/ 2046 h 6845"/>
                </a:gdLst>
                <a:ahLst/>
                <a:cxnLst>
                  <a:cxn ang="0">
                    <a:pos x="T0" y="T1"/>
                  </a:cxn>
                  <a:cxn ang="0">
                    <a:pos x="T2" y="T3"/>
                  </a:cxn>
                  <a:cxn ang="0">
                    <a:pos x="T4" y="T5"/>
                  </a:cxn>
                  <a:cxn ang="0">
                    <a:pos x="T6" y="T7"/>
                  </a:cxn>
                  <a:cxn ang="0">
                    <a:pos x="T8" y="T9"/>
                  </a:cxn>
                </a:cxnLst>
                <a:rect l="0" t="0" r="r" b="b"/>
                <a:pathLst>
                  <a:path w="6845" h="6845">
                    <a:moveTo>
                      <a:pt x="288" y="2046"/>
                    </a:moveTo>
                    <a:lnTo>
                      <a:pt x="279" y="2064"/>
                    </a:lnTo>
                    <a:lnTo>
                      <a:pt x="297" y="2072"/>
                    </a:lnTo>
                    <a:lnTo>
                      <a:pt x="306" y="2054"/>
                    </a:lnTo>
                    <a:lnTo>
                      <a:pt x="288" y="20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8" name="Freeform 67">
                <a:extLst>
                  <a:ext uri="{FF2B5EF4-FFF2-40B4-BE49-F238E27FC236}">
                    <a16:creationId xmlns:a16="http://schemas.microsoft.com/office/drawing/2014/main" id="{B7FEEC2A-E3C4-4F2B-9405-3E1CA55A08A5}"/>
                  </a:ext>
                </a:extLst>
              </p:cNvPr>
              <p:cNvSpPr>
                <a:spLocks/>
              </p:cNvSpPr>
              <p:nvPr/>
            </p:nvSpPr>
            <p:spPr bwMode="auto">
              <a:xfrm>
                <a:off x="2218" y="2220"/>
                <a:ext cx="6845" cy="6845"/>
              </a:xfrm>
              <a:custGeom>
                <a:avLst/>
                <a:gdLst>
                  <a:gd name="T0" fmla="*/ 303 w 6845"/>
                  <a:gd name="T1" fmla="*/ 2008 h 6845"/>
                  <a:gd name="T2" fmla="*/ 302 w 6845"/>
                  <a:gd name="T3" fmla="*/ 2013 h 6845"/>
                  <a:gd name="T4" fmla="*/ 295 w 6845"/>
                  <a:gd name="T5" fmla="*/ 2028 h 6845"/>
                  <a:gd name="T6" fmla="*/ 314 w 6845"/>
                  <a:gd name="T7" fmla="*/ 2036 h 6845"/>
                  <a:gd name="T8" fmla="*/ 320 w 6845"/>
                  <a:gd name="T9" fmla="*/ 2022 h 6845"/>
                  <a:gd name="T10" fmla="*/ 321 w 6845"/>
                  <a:gd name="T11" fmla="*/ 2017 h 6845"/>
                  <a:gd name="T12" fmla="*/ 303 w 6845"/>
                  <a:gd name="T13" fmla="*/ 2008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303" y="2008"/>
                    </a:moveTo>
                    <a:lnTo>
                      <a:pt x="302" y="2013"/>
                    </a:lnTo>
                    <a:lnTo>
                      <a:pt x="295" y="2028"/>
                    </a:lnTo>
                    <a:lnTo>
                      <a:pt x="314" y="2036"/>
                    </a:lnTo>
                    <a:lnTo>
                      <a:pt x="320" y="2022"/>
                    </a:lnTo>
                    <a:lnTo>
                      <a:pt x="321" y="2017"/>
                    </a:lnTo>
                    <a:lnTo>
                      <a:pt x="303" y="20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9" name="Freeform 68">
                <a:extLst>
                  <a:ext uri="{FF2B5EF4-FFF2-40B4-BE49-F238E27FC236}">
                    <a16:creationId xmlns:a16="http://schemas.microsoft.com/office/drawing/2014/main" id="{91AC1199-F3E8-4113-9DC6-B3CD57CC8674}"/>
                  </a:ext>
                </a:extLst>
              </p:cNvPr>
              <p:cNvSpPr>
                <a:spLocks/>
              </p:cNvSpPr>
              <p:nvPr/>
            </p:nvSpPr>
            <p:spPr bwMode="auto">
              <a:xfrm>
                <a:off x="2218" y="2220"/>
                <a:ext cx="6845" cy="6845"/>
              </a:xfrm>
              <a:custGeom>
                <a:avLst/>
                <a:gdLst>
                  <a:gd name="T0" fmla="*/ 320 w 6845"/>
                  <a:gd name="T1" fmla="*/ 1972 h 6845"/>
                  <a:gd name="T2" fmla="*/ 312 w 6845"/>
                  <a:gd name="T3" fmla="*/ 1990 h 6845"/>
                  <a:gd name="T4" fmla="*/ 330 w 6845"/>
                  <a:gd name="T5" fmla="*/ 1999 h 6845"/>
                  <a:gd name="T6" fmla="*/ 338 w 6845"/>
                  <a:gd name="T7" fmla="*/ 1981 h 6845"/>
                  <a:gd name="T8" fmla="*/ 320 w 6845"/>
                  <a:gd name="T9" fmla="*/ 1972 h 6845"/>
                </a:gdLst>
                <a:ahLst/>
                <a:cxnLst>
                  <a:cxn ang="0">
                    <a:pos x="T0" y="T1"/>
                  </a:cxn>
                  <a:cxn ang="0">
                    <a:pos x="T2" y="T3"/>
                  </a:cxn>
                  <a:cxn ang="0">
                    <a:pos x="T4" y="T5"/>
                  </a:cxn>
                  <a:cxn ang="0">
                    <a:pos x="T6" y="T7"/>
                  </a:cxn>
                  <a:cxn ang="0">
                    <a:pos x="T8" y="T9"/>
                  </a:cxn>
                </a:cxnLst>
                <a:rect l="0" t="0" r="r" b="b"/>
                <a:pathLst>
                  <a:path w="6845" h="6845">
                    <a:moveTo>
                      <a:pt x="320" y="1972"/>
                    </a:moveTo>
                    <a:lnTo>
                      <a:pt x="312" y="1990"/>
                    </a:lnTo>
                    <a:lnTo>
                      <a:pt x="330" y="1999"/>
                    </a:lnTo>
                    <a:lnTo>
                      <a:pt x="338" y="1981"/>
                    </a:lnTo>
                    <a:lnTo>
                      <a:pt x="320" y="19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0" name="Freeform 69">
                <a:extLst>
                  <a:ext uri="{FF2B5EF4-FFF2-40B4-BE49-F238E27FC236}">
                    <a16:creationId xmlns:a16="http://schemas.microsoft.com/office/drawing/2014/main" id="{0637CBA0-B936-4271-B30C-4E4BD18F4137}"/>
                  </a:ext>
                </a:extLst>
              </p:cNvPr>
              <p:cNvSpPr>
                <a:spLocks/>
              </p:cNvSpPr>
              <p:nvPr/>
            </p:nvSpPr>
            <p:spPr bwMode="auto">
              <a:xfrm>
                <a:off x="2218" y="2220"/>
                <a:ext cx="6845" cy="6845"/>
              </a:xfrm>
              <a:custGeom>
                <a:avLst/>
                <a:gdLst>
                  <a:gd name="T0" fmla="*/ 338 w 6845"/>
                  <a:gd name="T1" fmla="*/ 1936 h 6845"/>
                  <a:gd name="T2" fmla="*/ 337 w 6845"/>
                  <a:gd name="T3" fmla="*/ 1938 h 6845"/>
                  <a:gd name="T4" fmla="*/ 328 w 6845"/>
                  <a:gd name="T5" fmla="*/ 1954 h 6845"/>
                  <a:gd name="T6" fmla="*/ 348 w 6845"/>
                  <a:gd name="T7" fmla="*/ 1963 h 6845"/>
                  <a:gd name="T8" fmla="*/ 355 w 6845"/>
                  <a:gd name="T9" fmla="*/ 1946 h 6845"/>
                  <a:gd name="T10" fmla="*/ 356 w 6845"/>
                  <a:gd name="T11" fmla="*/ 1945 h 6845"/>
                  <a:gd name="T12" fmla="*/ 338 w 6845"/>
                  <a:gd name="T13" fmla="*/ 1936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338" y="1936"/>
                    </a:moveTo>
                    <a:lnTo>
                      <a:pt x="337" y="1938"/>
                    </a:lnTo>
                    <a:lnTo>
                      <a:pt x="328" y="1954"/>
                    </a:lnTo>
                    <a:lnTo>
                      <a:pt x="348" y="1963"/>
                    </a:lnTo>
                    <a:lnTo>
                      <a:pt x="355" y="1946"/>
                    </a:lnTo>
                    <a:lnTo>
                      <a:pt x="356" y="1945"/>
                    </a:lnTo>
                    <a:lnTo>
                      <a:pt x="338" y="19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1" name="Freeform 70">
                <a:extLst>
                  <a:ext uri="{FF2B5EF4-FFF2-40B4-BE49-F238E27FC236}">
                    <a16:creationId xmlns:a16="http://schemas.microsoft.com/office/drawing/2014/main" id="{8297055B-E6AF-45AC-AC43-5C3C49567889}"/>
                  </a:ext>
                </a:extLst>
              </p:cNvPr>
              <p:cNvSpPr>
                <a:spLocks/>
              </p:cNvSpPr>
              <p:nvPr/>
            </p:nvSpPr>
            <p:spPr bwMode="auto">
              <a:xfrm>
                <a:off x="2218" y="2220"/>
                <a:ext cx="6845" cy="6845"/>
              </a:xfrm>
              <a:custGeom>
                <a:avLst/>
                <a:gdLst>
                  <a:gd name="T0" fmla="*/ 355 w 6845"/>
                  <a:gd name="T1" fmla="*/ 1900 h 6845"/>
                  <a:gd name="T2" fmla="*/ 346 w 6845"/>
                  <a:gd name="T3" fmla="*/ 1918 h 6845"/>
                  <a:gd name="T4" fmla="*/ 364 w 6845"/>
                  <a:gd name="T5" fmla="*/ 1927 h 6845"/>
                  <a:gd name="T6" fmla="*/ 373 w 6845"/>
                  <a:gd name="T7" fmla="*/ 1909 h 6845"/>
                  <a:gd name="T8" fmla="*/ 355 w 6845"/>
                  <a:gd name="T9" fmla="*/ 1900 h 6845"/>
                </a:gdLst>
                <a:ahLst/>
                <a:cxnLst>
                  <a:cxn ang="0">
                    <a:pos x="T0" y="T1"/>
                  </a:cxn>
                  <a:cxn ang="0">
                    <a:pos x="T2" y="T3"/>
                  </a:cxn>
                  <a:cxn ang="0">
                    <a:pos x="T4" y="T5"/>
                  </a:cxn>
                  <a:cxn ang="0">
                    <a:pos x="T6" y="T7"/>
                  </a:cxn>
                  <a:cxn ang="0">
                    <a:pos x="T8" y="T9"/>
                  </a:cxn>
                </a:cxnLst>
                <a:rect l="0" t="0" r="r" b="b"/>
                <a:pathLst>
                  <a:path w="6845" h="6845">
                    <a:moveTo>
                      <a:pt x="355" y="1900"/>
                    </a:moveTo>
                    <a:lnTo>
                      <a:pt x="346" y="1918"/>
                    </a:lnTo>
                    <a:lnTo>
                      <a:pt x="364" y="1927"/>
                    </a:lnTo>
                    <a:lnTo>
                      <a:pt x="373" y="1909"/>
                    </a:lnTo>
                    <a:lnTo>
                      <a:pt x="355" y="19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2" name="Freeform 71">
                <a:extLst>
                  <a:ext uri="{FF2B5EF4-FFF2-40B4-BE49-F238E27FC236}">
                    <a16:creationId xmlns:a16="http://schemas.microsoft.com/office/drawing/2014/main" id="{3356DE1A-2628-42A7-94CA-671CA971126C}"/>
                  </a:ext>
                </a:extLst>
              </p:cNvPr>
              <p:cNvSpPr>
                <a:spLocks/>
              </p:cNvSpPr>
              <p:nvPr/>
            </p:nvSpPr>
            <p:spPr bwMode="auto">
              <a:xfrm>
                <a:off x="2218" y="2220"/>
                <a:ext cx="6845" cy="6845"/>
              </a:xfrm>
              <a:custGeom>
                <a:avLst/>
                <a:gdLst>
                  <a:gd name="T0" fmla="*/ 373 w 6845"/>
                  <a:gd name="T1" fmla="*/ 1864 h 6845"/>
                  <a:gd name="T2" fmla="*/ 364 w 6845"/>
                  <a:gd name="T3" fmla="*/ 1882 h 6845"/>
                  <a:gd name="T4" fmla="*/ 382 w 6845"/>
                  <a:gd name="T5" fmla="*/ 1892 h 6845"/>
                  <a:gd name="T6" fmla="*/ 391 w 6845"/>
                  <a:gd name="T7" fmla="*/ 1874 h 6845"/>
                  <a:gd name="T8" fmla="*/ 373 w 6845"/>
                  <a:gd name="T9" fmla="*/ 1864 h 6845"/>
                </a:gdLst>
                <a:ahLst/>
                <a:cxnLst>
                  <a:cxn ang="0">
                    <a:pos x="T0" y="T1"/>
                  </a:cxn>
                  <a:cxn ang="0">
                    <a:pos x="T2" y="T3"/>
                  </a:cxn>
                  <a:cxn ang="0">
                    <a:pos x="T4" y="T5"/>
                  </a:cxn>
                  <a:cxn ang="0">
                    <a:pos x="T6" y="T7"/>
                  </a:cxn>
                  <a:cxn ang="0">
                    <a:pos x="T8" y="T9"/>
                  </a:cxn>
                </a:cxnLst>
                <a:rect l="0" t="0" r="r" b="b"/>
                <a:pathLst>
                  <a:path w="6845" h="6845">
                    <a:moveTo>
                      <a:pt x="373" y="1864"/>
                    </a:moveTo>
                    <a:lnTo>
                      <a:pt x="364" y="1882"/>
                    </a:lnTo>
                    <a:lnTo>
                      <a:pt x="382" y="1892"/>
                    </a:lnTo>
                    <a:lnTo>
                      <a:pt x="391" y="1874"/>
                    </a:lnTo>
                    <a:lnTo>
                      <a:pt x="373" y="18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3" name="Freeform 72">
                <a:extLst>
                  <a:ext uri="{FF2B5EF4-FFF2-40B4-BE49-F238E27FC236}">
                    <a16:creationId xmlns:a16="http://schemas.microsoft.com/office/drawing/2014/main" id="{F0BE4A4C-CE31-418F-9DA2-78A25E3554BD}"/>
                  </a:ext>
                </a:extLst>
              </p:cNvPr>
              <p:cNvSpPr>
                <a:spLocks/>
              </p:cNvSpPr>
              <p:nvPr/>
            </p:nvSpPr>
            <p:spPr bwMode="auto">
              <a:xfrm>
                <a:off x="2218" y="2220"/>
                <a:ext cx="6845" cy="6845"/>
              </a:xfrm>
              <a:custGeom>
                <a:avLst/>
                <a:gdLst>
                  <a:gd name="T0" fmla="*/ 392 w 6845"/>
                  <a:gd name="T1" fmla="*/ 1828 h 6845"/>
                  <a:gd name="T2" fmla="*/ 382 w 6845"/>
                  <a:gd name="T3" fmla="*/ 1846 h 6845"/>
                  <a:gd name="T4" fmla="*/ 400 w 6845"/>
                  <a:gd name="T5" fmla="*/ 1856 h 6845"/>
                  <a:gd name="T6" fmla="*/ 410 w 6845"/>
                  <a:gd name="T7" fmla="*/ 1838 h 6845"/>
                  <a:gd name="T8" fmla="*/ 392 w 6845"/>
                  <a:gd name="T9" fmla="*/ 1828 h 6845"/>
                </a:gdLst>
                <a:ahLst/>
                <a:cxnLst>
                  <a:cxn ang="0">
                    <a:pos x="T0" y="T1"/>
                  </a:cxn>
                  <a:cxn ang="0">
                    <a:pos x="T2" y="T3"/>
                  </a:cxn>
                  <a:cxn ang="0">
                    <a:pos x="T4" y="T5"/>
                  </a:cxn>
                  <a:cxn ang="0">
                    <a:pos x="T6" y="T7"/>
                  </a:cxn>
                  <a:cxn ang="0">
                    <a:pos x="T8" y="T9"/>
                  </a:cxn>
                </a:cxnLst>
                <a:rect l="0" t="0" r="r" b="b"/>
                <a:pathLst>
                  <a:path w="6845" h="6845">
                    <a:moveTo>
                      <a:pt x="392" y="1828"/>
                    </a:moveTo>
                    <a:lnTo>
                      <a:pt x="382" y="1846"/>
                    </a:lnTo>
                    <a:lnTo>
                      <a:pt x="400" y="1856"/>
                    </a:lnTo>
                    <a:lnTo>
                      <a:pt x="410" y="1838"/>
                    </a:lnTo>
                    <a:lnTo>
                      <a:pt x="392" y="18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4" name="Freeform 73">
                <a:extLst>
                  <a:ext uri="{FF2B5EF4-FFF2-40B4-BE49-F238E27FC236}">
                    <a16:creationId xmlns:a16="http://schemas.microsoft.com/office/drawing/2014/main" id="{F39FB9A1-1712-4CED-8872-6419757A2EBB}"/>
                  </a:ext>
                </a:extLst>
              </p:cNvPr>
              <p:cNvSpPr>
                <a:spLocks/>
              </p:cNvSpPr>
              <p:nvPr/>
            </p:nvSpPr>
            <p:spPr bwMode="auto">
              <a:xfrm>
                <a:off x="2218" y="2220"/>
                <a:ext cx="6845" cy="6845"/>
              </a:xfrm>
              <a:custGeom>
                <a:avLst/>
                <a:gdLst>
                  <a:gd name="T0" fmla="*/ 410 w 6845"/>
                  <a:gd name="T1" fmla="*/ 1794 h 6845"/>
                  <a:gd name="T2" fmla="*/ 402 w 6845"/>
                  <a:gd name="T3" fmla="*/ 1812 h 6845"/>
                  <a:gd name="T4" fmla="*/ 418 w 6845"/>
                  <a:gd name="T5" fmla="*/ 1821 h 6845"/>
                  <a:gd name="T6" fmla="*/ 428 w 6845"/>
                  <a:gd name="T7" fmla="*/ 1803 h 6845"/>
                  <a:gd name="T8" fmla="*/ 410 w 6845"/>
                  <a:gd name="T9" fmla="*/ 1794 h 6845"/>
                </a:gdLst>
                <a:ahLst/>
                <a:cxnLst>
                  <a:cxn ang="0">
                    <a:pos x="T0" y="T1"/>
                  </a:cxn>
                  <a:cxn ang="0">
                    <a:pos x="T2" y="T3"/>
                  </a:cxn>
                  <a:cxn ang="0">
                    <a:pos x="T4" y="T5"/>
                  </a:cxn>
                  <a:cxn ang="0">
                    <a:pos x="T6" y="T7"/>
                  </a:cxn>
                  <a:cxn ang="0">
                    <a:pos x="T8" y="T9"/>
                  </a:cxn>
                </a:cxnLst>
                <a:rect l="0" t="0" r="r" b="b"/>
                <a:pathLst>
                  <a:path w="6845" h="6845">
                    <a:moveTo>
                      <a:pt x="410" y="1794"/>
                    </a:moveTo>
                    <a:lnTo>
                      <a:pt x="402" y="1812"/>
                    </a:lnTo>
                    <a:lnTo>
                      <a:pt x="418" y="1821"/>
                    </a:lnTo>
                    <a:lnTo>
                      <a:pt x="428" y="1803"/>
                    </a:lnTo>
                    <a:lnTo>
                      <a:pt x="410" y="17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5" name="Freeform 74">
                <a:extLst>
                  <a:ext uri="{FF2B5EF4-FFF2-40B4-BE49-F238E27FC236}">
                    <a16:creationId xmlns:a16="http://schemas.microsoft.com/office/drawing/2014/main" id="{F74B3A8F-908B-43C8-A71F-C413E47E5C6B}"/>
                  </a:ext>
                </a:extLst>
              </p:cNvPr>
              <p:cNvSpPr>
                <a:spLocks/>
              </p:cNvSpPr>
              <p:nvPr/>
            </p:nvSpPr>
            <p:spPr bwMode="auto">
              <a:xfrm>
                <a:off x="2218" y="2220"/>
                <a:ext cx="6845" cy="6845"/>
              </a:xfrm>
              <a:custGeom>
                <a:avLst/>
                <a:gdLst>
                  <a:gd name="T0" fmla="*/ 430 w 6845"/>
                  <a:gd name="T1" fmla="*/ 1759 h 6845"/>
                  <a:gd name="T2" fmla="*/ 421 w 6845"/>
                  <a:gd name="T3" fmla="*/ 1776 h 6845"/>
                  <a:gd name="T4" fmla="*/ 438 w 6845"/>
                  <a:gd name="T5" fmla="*/ 1785 h 6845"/>
                  <a:gd name="T6" fmla="*/ 447 w 6845"/>
                  <a:gd name="T7" fmla="*/ 1768 h 6845"/>
                  <a:gd name="T8" fmla="*/ 430 w 6845"/>
                  <a:gd name="T9" fmla="*/ 1759 h 6845"/>
                </a:gdLst>
                <a:ahLst/>
                <a:cxnLst>
                  <a:cxn ang="0">
                    <a:pos x="T0" y="T1"/>
                  </a:cxn>
                  <a:cxn ang="0">
                    <a:pos x="T2" y="T3"/>
                  </a:cxn>
                  <a:cxn ang="0">
                    <a:pos x="T4" y="T5"/>
                  </a:cxn>
                  <a:cxn ang="0">
                    <a:pos x="T6" y="T7"/>
                  </a:cxn>
                  <a:cxn ang="0">
                    <a:pos x="T8" y="T9"/>
                  </a:cxn>
                </a:cxnLst>
                <a:rect l="0" t="0" r="r" b="b"/>
                <a:pathLst>
                  <a:path w="6845" h="6845">
                    <a:moveTo>
                      <a:pt x="430" y="1759"/>
                    </a:moveTo>
                    <a:lnTo>
                      <a:pt x="421" y="1776"/>
                    </a:lnTo>
                    <a:lnTo>
                      <a:pt x="438" y="1785"/>
                    </a:lnTo>
                    <a:lnTo>
                      <a:pt x="447" y="1768"/>
                    </a:lnTo>
                    <a:lnTo>
                      <a:pt x="430" y="17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6" name="Freeform 75">
                <a:extLst>
                  <a:ext uri="{FF2B5EF4-FFF2-40B4-BE49-F238E27FC236}">
                    <a16:creationId xmlns:a16="http://schemas.microsoft.com/office/drawing/2014/main" id="{E8DC9A20-0FF2-454B-AE88-78E321764A2F}"/>
                  </a:ext>
                </a:extLst>
              </p:cNvPr>
              <p:cNvSpPr>
                <a:spLocks/>
              </p:cNvSpPr>
              <p:nvPr/>
            </p:nvSpPr>
            <p:spPr bwMode="auto">
              <a:xfrm>
                <a:off x="2218" y="2220"/>
                <a:ext cx="6845" cy="6845"/>
              </a:xfrm>
              <a:custGeom>
                <a:avLst/>
                <a:gdLst>
                  <a:gd name="T0" fmla="*/ 450 w 6845"/>
                  <a:gd name="T1" fmla="*/ 1724 h 6845"/>
                  <a:gd name="T2" fmla="*/ 440 w 6845"/>
                  <a:gd name="T3" fmla="*/ 1741 h 6845"/>
                  <a:gd name="T4" fmla="*/ 457 w 6845"/>
                  <a:gd name="T5" fmla="*/ 1750 h 6845"/>
                  <a:gd name="T6" fmla="*/ 468 w 6845"/>
                  <a:gd name="T7" fmla="*/ 1734 h 6845"/>
                  <a:gd name="T8" fmla="*/ 450 w 6845"/>
                  <a:gd name="T9" fmla="*/ 1724 h 6845"/>
                </a:gdLst>
                <a:ahLst/>
                <a:cxnLst>
                  <a:cxn ang="0">
                    <a:pos x="T0" y="T1"/>
                  </a:cxn>
                  <a:cxn ang="0">
                    <a:pos x="T2" y="T3"/>
                  </a:cxn>
                  <a:cxn ang="0">
                    <a:pos x="T4" y="T5"/>
                  </a:cxn>
                  <a:cxn ang="0">
                    <a:pos x="T6" y="T7"/>
                  </a:cxn>
                  <a:cxn ang="0">
                    <a:pos x="T8" y="T9"/>
                  </a:cxn>
                </a:cxnLst>
                <a:rect l="0" t="0" r="r" b="b"/>
                <a:pathLst>
                  <a:path w="6845" h="6845">
                    <a:moveTo>
                      <a:pt x="450" y="1724"/>
                    </a:moveTo>
                    <a:lnTo>
                      <a:pt x="440" y="1741"/>
                    </a:lnTo>
                    <a:lnTo>
                      <a:pt x="457" y="1750"/>
                    </a:lnTo>
                    <a:lnTo>
                      <a:pt x="468" y="1734"/>
                    </a:lnTo>
                    <a:lnTo>
                      <a:pt x="450" y="17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7" name="Freeform 76">
                <a:extLst>
                  <a:ext uri="{FF2B5EF4-FFF2-40B4-BE49-F238E27FC236}">
                    <a16:creationId xmlns:a16="http://schemas.microsoft.com/office/drawing/2014/main" id="{46566D3D-B2B2-4148-9E5F-FEE4EFFE3342}"/>
                  </a:ext>
                </a:extLst>
              </p:cNvPr>
              <p:cNvSpPr>
                <a:spLocks/>
              </p:cNvSpPr>
              <p:nvPr/>
            </p:nvSpPr>
            <p:spPr bwMode="auto">
              <a:xfrm>
                <a:off x="2218" y="2220"/>
                <a:ext cx="6845" cy="6845"/>
              </a:xfrm>
              <a:custGeom>
                <a:avLst/>
                <a:gdLst>
                  <a:gd name="T0" fmla="*/ 470 w 6845"/>
                  <a:gd name="T1" fmla="*/ 1689 h 6845"/>
                  <a:gd name="T2" fmla="*/ 460 w 6845"/>
                  <a:gd name="T3" fmla="*/ 1706 h 6845"/>
                  <a:gd name="T4" fmla="*/ 477 w 6845"/>
                  <a:gd name="T5" fmla="*/ 1716 h 6845"/>
                  <a:gd name="T6" fmla="*/ 487 w 6845"/>
                  <a:gd name="T7" fmla="*/ 1699 h 6845"/>
                  <a:gd name="T8" fmla="*/ 470 w 6845"/>
                  <a:gd name="T9" fmla="*/ 1689 h 6845"/>
                </a:gdLst>
                <a:ahLst/>
                <a:cxnLst>
                  <a:cxn ang="0">
                    <a:pos x="T0" y="T1"/>
                  </a:cxn>
                  <a:cxn ang="0">
                    <a:pos x="T2" y="T3"/>
                  </a:cxn>
                  <a:cxn ang="0">
                    <a:pos x="T4" y="T5"/>
                  </a:cxn>
                  <a:cxn ang="0">
                    <a:pos x="T6" y="T7"/>
                  </a:cxn>
                  <a:cxn ang="0">
                    <a:pos x="T8" y="T9"/>
                  </a:cxn>
                </a:cxnLst>
                <a:rect l="0" t="0" r="r" b="b"/>
                <a:pathLst>
                  <a:path w="6845" h="6845">
                    <a:moveTo>
                      <a:pt x="470" y="1689"/>
                    </a:moveTo>
                    <a:lnTo>
                      <a:pt x="460" y="1706"/>
                    </a:lnTo>
                    <a:lnTo>
                      <a:pt x="477" y="1716"/>
                    </a:lnTo>
                    <a:lnTo>
                      <a:pt x="487" y="1699"/>
                    </a:lnTo>
                    <a:lnTo>
                      <a:pt x="470" y="16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8" name="Freeform 77">
                <a:extLst>
                  <a:ext uri="{FF2B5EF4-FFF2-40B4-BE49-F238E27FC236}">
                    <a16:creationId xmlns:a16="http://schemas.microsoft.com/office/drawing/2014/main" id="{9DBF4573-155C-4389-8707-1AA75EC09F22}"/>
                  </a:ext>
                </a:extLst>
              </p:cNvPr>
              <p:cNvSpPr>
                <a:spLocks/>
              </p:cNvSpPr>
              <p:nvPr/>
            </p:nvSpPr>
            <p:spPr bwMode="auto">
              <a:xfrm>
                <a:off x="2218" y="2220"/>
                <a:ext cx="6845" cy="6845"/>
              </a:xfrm>
              <a:custGeom>
                <a:avLst/>
                <a:gdLst>
                  <a:gd name="T0" fmla="*/ 490 w 6845"/>
                  <a:gd name="T1" fmla="*/ 1654 h 6845"/>
                  <a:gd name="T2" fmla="*/ 480 w 6845"/>
                  <a:gd name="T3" fmla="*/ 1671 h 6845"/>
                  <a:gd name="T4" fmla="*/ 498 w 6845"/>
                  <a:gd name="T5" fmla="*/ 1682 h 6845"/>
                  <a:gd name="T6" fmla="*/ 507 w 6845"/>
                  <a:gd name="T7" fmla="*/ 1664 h 6845"/>
                  <a:gd name="T8" fmla="*/ 490 w 6845"/>
                  <a:gd name="T9" fmla="*/ 1654 h 6845"/>
                </a:gdLst>
                <a:ahLst/>
                <a:cxnLst>
                  <a:cxn ang="0">
                    <a:pos x="T0" y="T1"/>
                  </a:cxn>
                  <a:cxn ang="0">
                    <a:pos x="T2" y="T3"/>
                  </a:cxn>
                  <a:cxn ang="0">
                    <a:pos x="T4" y="T5"/>
                  </a:cxn>
                  <a:cxn ang="0">
                    <a:pos x="T6" y="T7"/>
                  </a:cxn>
                  <a:cxn ang="0">
                    <a:pos x="T8" y="T9"/>
                  </a:cxn>
                </a:cxnLst>
                <a:rect l="0" t="0" r="r" b="b"/>
                <a:pathLst>
                  <a:path w="6845" h="6845">
                    <a:moveTo>
                      <a:pt x="490" y="1654"/>
                    </a:moveTo>
                    <a:lnTo>
                      <a:pt x="480" y="1671"/>
                    </a:lnTo>
                    <a:lnTo>
                      <a:pt x="498" y="1682"/>
                    </a:lnTo>
                    <a:lnTo>
                      <a:pt x="507" y="1664"/>
                    </a:lnTo>
                    <a:lnTo>
                      <a:pt x="490" y="16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9" name="Freeform 78">
                <a:extLst>
                  <a:ext uri="{FF2B5EF4-FFF2-40B4-BE49-F238E27FC236}">
                    <a16:creationId xmlns:a16="http://schemas.microsoft.com/office/drawing/2014/main" id="{7E02DB8B-5996-42AC-903C-60D4554BDEA2}"/>
                  </a:ext>
                </a:extLst>
              </p:cNvPr>
              <p:cNvSpPr>
                <a:spLocks/>
              </p:cNvSpPr>
              <p:nvPr/>
            </p:nvSpPr>
            <p:spPr bwMode="auto">
              <a:xfrm>
                <a:off x="2218" y="2220"/>
                <a:ext cx="6845" cy="6845"/>
              </a:xfrm>
              <a:custGeom>
                <a:avLst/>
                <a:gdLst>
                  <a:gd name="T0" fmla="*/ 512 w 6845"/>
                  <a:gd name="T1" fmla="*/ 1620 h 6845"/>
                  <a:gd name="T2" fmla="*/ 501 w 6845"/>
                  <a:gd name="T3" fmla="*/ 1638 h 6845"/>
                  <a:gd name="T4" fmla="*/ 518 w 6845"/>
                  <a:gd name="T5" fmla="*/ 1647 h 6845"/>
                  <a:gd name="T6" fmla="*/ 529 w 6845"/>
                  <a:gd name="T7" fmla="*/ 1630 h 6845"/>
                  <a:gd name="T8" fmla="*/ 512 w 6845"/>
                  <a:gd name="T9" fmla="*/ 1620 h 6845"/>
                </a:gdLst>
                <a:ahLst/>
                <a:cxnLst>
                  <a:cxn ang="0">
                    <a:pos x="T0" y="T1"/>
                  </a:cxn>
                  <a:cxn ang="0">
                    <a:pos x="T2" y="T3"/>
                  </a:cxn>
                  <a:cxn ang="0">
                    <a:pos x="T4" y="T5"/>
                  </a:cxn>
                  <a:cxn ang="0">
                    <a:pos x="T6" y="T7"/>
                  </a:cxn>
                  <a:cxn ang="0">
                    <a:pos x="T8" y="T9"/>
                  </a:cxn>
                </a:cxnLst>
                <a:rect l="0" t="0" r="r" b="b"/>
                <a:pathLst>
                  <a:path w="6845" h="6845">
                    <a:moveTo>
                      <a:pt x="512" y="1620"/>
                    </a:moveTo>
                    <a:lnTo>
                      <a:pt x="501" y="1638"/>
                    </a:lnTo>
                    <a:lnTo>
                      <a:pt x="518" y="1647"/>
                    </a:lnTo>
                    <a:lnTo>
                      <a:pt x="529" y="1630"/>
                    </a:lnTo>
                    <a:lnTo>
                      <a:pt x="512" y="16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0" name="Freeform 79">
                <a:extLst>
                  <a:ext uri="{FF2B5EF4-FFF2-40B4-BE49-F238E27FC236}">
                    <a16:creationId xmlns:a16="http://schemas.microsoft.com/office/drawing/2014/main" id="{1D88419E-56F3-47C1-A5A7-5F07F21C9B77}"/>
                  </a:ext>
                </a:extLst>
              </p:cNvPr>
              <p:cNvSpPr>
                <a:spLocks/>
              </p:cNvSpPr>
              <p:nvPr/>
            </p:nvSpPr>
            <p:spPr bwMode="auto">
              <a:xfrm>
                <a:off x="2218" y="2220"/>
                <a:ext cx="6845" cy="6845"/>
              </a:xfrm>
              <a:custGeom>
                <a:avLst/>
                <a:gdLst>
                  <a:gd name="T0" fmla="*/ 532 w 6845"/>
                  <a:gd name="T1" fmla="*/ 1586 h 6845"/>
                  <a:gd name="T2" fmla="*/ 522 w 6845"/>
                  <a:gd name="T3" fmla="*/ 1603 h 6845"/>
                  <a:gd name="T4" fmla="*/ 540 w 6845"/>
                  <a:gd name="T5" fmla="*/ 1614 h 6845"/>
                  <a:gd name="T6" fmla="*/ 549 w 6845"/>
                  <a:gd name="T7" fmla="*/ 1597 h 6845"/>
                  <a:gd name="T8" fmla="*/ 532 w 6845"/>
                  <a:gd name="T9" fmla="*/ 1586 h 6845"/>
                </a:gdLst>
                <a:ahLst/>
                <a:cxnLst>
                  <a:cxn ang="0">
                    <a:pos x="T0" y="T1"/>
                  </a:cxn>
                  <a:cxn ang="0">
                    <a:pos x="T2" y="T3"/>
                  </a:cxn>
                  <a:cxn ang="0">
                    <a:pos x="T4" y="T5"/>
                  </a:cxn>
                  <a:cxn ang="0">
                    <a:pos x="T6" y="T7"/>
                  </a:cxn>
                  <a:cxn ang="0">
                    <a:pos x="T8" y="T9"/>
                  </a:cxn>
                </a:cxnLst>
                <a:rect l="0" t="0" r="r" b="b"/>
                <a:pathLst>
                  <a:path w="6845" h="6845">
                    <a:moveTo>
                      <a:pt x="532" y="1586"/>
                    </a:moveTo>
                    <a:lnTo>
                      <a:pt x="522" y="1603"/>
                    </a:lnTo>
                    <a:lnTo>
                      <a:pt x="540" y="1614"/>
                    </a:lnTo>
                    <a:lnTo>
                      <a:pt x="549" y="1597"/>
                    </a:lnTo>
                    <a:lnTo>
                      <a:pt x="532" y="15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1" name="Freeform 80">
                <a:extLst>
                  <a:ext uri="{FF2B5EF4-FFF2-40B4-BE49-F238E27FC236}">
                    <a16:creationId xmlns:a16="http://schemas.microsoft.com/office/drawing/2014/main" id="{B299CE40-49AC-44F1-821A-E14AB830138B}"/>
                  </a:ext>
                </a:extLst>
              </p:cNvPr>
              <p:cNvSpPr>
                <a:spLocks/>
              </p:cNvSpPr>
              <p:nvPr/>
            </p:nvSpPr>
            <p:spPr bwMode="auto">
              <a:xfrm>
                <a:off x="2218" y="2220"/>
                <a:ext cx="6845" cy="6845"/>
              </a:xfrm>
              <a:custGeom>
                <a:avLst/>
                <a:gdLst>
                  <a:gd name="T0" fmla="*/ 554 w 6845"/>
                  <a:gd name="T1" fmla="*/ 1552 h 6845"/>
                  <a:gd name="T2" fmla="*/ 543 w 6845"/>
                  <a:gd name="T3" fmla="*/ 1569 h 6845"/>
                  <a:gd name="T4" fmla="*/ 560 w 6845"/>
                  <a:gd name="T5" fmla="*/ 1580 h 6845"/>
                  <a:gd name="T6" fmla="*/ 571 w 6845"/>
                  <a:gd name="T7" fmla="*/ 1563 h 6845"/>
                  <a:gd name="T8" fmla="*/ 554 w 6845"/>
                  <a:gd name="T9" fmla="*/ 1552 h 6845"/>
                </a:gdLst>
                <a:ahLst/>
                <a:cxnLst>
                  <a:cxn ang="0">
                    <a:pos x="T0" y="T1"/>
                  </a:cxn>
                  <a:cxn ang="0">
                    <a:pos x="T2" y="T3"/>
                  </a:cxn>
                  <a:cxn ang="0">
                    <a:pos x="T4" y="T5"/>
                  </a:cxn>
                  <a:cxn ang="0">
                    <a:pos x="T6" y="T7"/>
                  </a:cxn>
                  <a:cxn ang="0">
                    <a:pos x="T8" y="T9"/>
                  </a:cxn>
                </a:cxnLst>
                <a:rect l="0" t="0" r="r" b="b"/>
                <a:pathLst>
                  <a:path w="6845" h="6845">
                    <a:moveTo>
                      <a:pt x="554" y="1552"/>
                    </a:moveTo>
                    <a:lnTo>
                      <a:pt x="543" y="1569"/>
                    </a:lnTo>
                    <a:lnTo>
                      <a:pt x="560" y="1580"/>
                    </a:lnTo>
                    <a:lnTo>
                      <a:pt x="571" y="1563"/>
                    </a:lnTo>
                    <a:lnTo>
                      <a:pt x="554" y="15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2" name="Freeform 81">
                <a:extLst>
                  <a:ext uri="{FF2B5EF4-FFF2-40B4-BE49-F238E27FC236}">
                    <a16:creationId xmlns:a16="http://schemas.microsoft.com/office/drawing/2014/main" id="{B3C73EEE-0C87-4A9E-8663-2D71D18591D0}"/>
                  </a:ext>
                </a:extLst>
              </p:cNvPr>
              <p:cNvSpPr>
                <a:spLocks/>
              </p:cNvSpPr>
              <p:nvPr/>
            </p:nvSpPr>
            <p:spPr bwMode="auto">
              <a:xfrm>
                <a:off x="2218" y="2220"/>
                <a:ext cx="6845" cy="6845"/>
              </a:xfrm>
              <a:custGeom>
                <a:avLst/>
                <a:gdLst>
                  <a:gd name="T0" fmla="*/ 577 w 6845"/>
                  <a:gd name="T1" fmla="*/ 1519 h 6845"/>
                  <a:gd name="T2" fmla="*/ 566 w 6845"/>
                  <a:gd name="T3" fmla="*/ 1536 h 6845"/>
                  <a:gd name="T4" fmla="*/ 583 w 6845"/>
                  <a:gd name="T5" fmla="*/ 1546 h 6845"/>
                  <a:gd name="T6" fmla="*/ 594 w 6845"/>
                  <a:gd name="T7" fmla="*/ 1530 h 6845"/>
                  <a:gd name="T8" fmla="*/ 577 w 6845"/>
                  <a:gd name="T9" fmla="*/ 1519 h 6845"/>
                </a:gdLst>
                <a:ahLst/>
                <a:cxnLst>
                  <a:cxn ang="0">
                    <a:pos x="T0" y="T1"/>
                  </a:cxn>
                  <a:cxn ang="0">
                    <a:pos x="T2" y="T3"/>
                  </a:cxn>
                  <a:cxn ang="0">
                    <a:pos x="T4" y="T5"/>
                  </a:cxn>
                  <a:cxn ang="0">
                    <a:pos x="T6" y="T7"/>
                  </a:cxn>
                  <a:cxn ang="0">
                    <a:pos x="T8" y="T9"/>
                  </a:cxn>
                </a:cxnLst>
                <a:rect l="0" t="0" r="r" b="b"/>
                <a:pathLst>
                  <a:path w="6845" h="6845">
                    <a:moveTo>
                      <a:pt x="577" y="1519"/>
                    </a:moveTo>
                    <a:lnTo>
                      <a:pt x="566" y="1536"/>
                    </a:lnTo>
                    <a:lnTo>
                      <a:pt x="583" y="1546"/>
                    </a:lnTo>
                    <a:lnTo>
                      <a:pt x="594" y="1530"/>
                    </a:lnTo>
                    <a:lnTo>
                      <a:pt x="577" y="15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3" name="Freeform 82">
                <a:extLst>
                  <a:ext uri="{FF2B5EF4-FFF2-40B4-BE49-F238E27FC236}">
                    <a16:creationId xmlns:a16="http://schemas.microsoft.com/office/drawing/2014/main" id="{30684E15-AF0E-41F5-95D8-2CADFA2B4CA1}"/>
                  </a:ext>
                </a:extLst>
              </p:cNvPr>
              <p:cNvSpPr>
                <a:spLocks/>
              </p:cNvSpPr>
              <p:nvPr/>
            </p:nvSpPr>
            <p:spPr bwMode="auto">
              <a:xfrm>
                <a:off x="2218" y="2220"/>
                <a:ext cx="6845" cy="6845"/>
              </a:xfrm>
              <a:custGeom>
                <a:avLst/>
                <a:gdLst>
                  <a:gd name="T0" fmla="*/ 600 w 6845"/>
                  <a:gd name="T1" fmla="*/ 1486 h 6845"/>
                  <a:gd name="T2" fmla="*/ 588 w 6845"/>
                  <a:gd name="T3" fmla="*/ 1502 h 6845"/>
                  <a:gd name="T4" fmla="*/ 604 w 6845"/>
                  <a:gd name="T5" fmla="*/ 1514 h 6845"/>
                  <a:gd name="T6" fmla="*/ 615 w 6845"/>
                  <a:gd name="T7" fmla="*/ 1497 h 6845"/>
                  <a:gd name="T8" fmla="*/ 600 w 6845"/>
                  <a:gd name="T9" fmla="*/ 1486 h 6845"/>
                </a:gdLst>
                <a:ahLst/>
                <a:cxnLst>
                  <a:cxn ang="0">
                    <a:pos x="T0" y="T1"/>
                  </a:cxn>
                  <a:cxn ang="0">
                    <a:pos x="T2" y="T3"/>
                  </a:cxn>
                  <a:cxn ang="0">
                    <a:pos x="T4" y="T5"/>
                  </a:cxn>
                  <a:cxn ang="0">
                    <a:pos x="T6" y="T7"/>
                  </a:cxn>
                  <a:cxn ang="0">
                    <a:pos x="T8" y="T9"/>
                  </a:cxn>
                </a:cxnLst>
                <a:rect l="0" t="0" r="r" b="b"/>
                <a:pathLst>
                  <a:path w="6845" h="6845">
                    <a:moveTo>
                      <a:pt x="600" y="1486"/>
                    </a:moveTo>
                    <a:lnTo>
                      <a:pt x="588" y="1502"/>
                    </a:lnTo>
                    <a:lnTo>
                      <a:pt x="604" y="1514"/>
                    </a:lnTo>
                    <a:lnTo>
                      <a:pt x="615" y="1497"/>
                    </a:lnTo>
                    <a:lnTo>
                      <a:pt x="600" y="14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4" name="Freeform 83">
                <a:extLst>
                  <a:ext uri="{FF2B5EF4-FFF2-40B4-BE49-F238E27FC236}">
                    <a16:creationId xmlns:a16="http://schemas.microsoft.com/office/drawing/2014/main" id="{49762C1F-B603-4168-AB9B-A7E6F4489676}"/>
                  </a:ext>
                </a:extLst>
              </p:cNvPr>
              <p:cNvSpPr>
                <a:spLocks/>
              </p:cNvSpPr>
              <p:nvPr/>
            </p:nvSpPr>
            <p:spPr bwMode="auto">
              <a:xfrm>
                <a:off x="2218" y="2220"/>
                <a:ext cx="6845" cy="6845"/>
              </a:xfrm>
              <a:custGeom>
                <a:avLst/>
                <a:gdLst>
                  <a:gd name="T0" fmla="*/ 622 w 6845"/>
                  <a:gd name="T1" fmla="*/ 1453 h 6845"/>
                  <a:gd name="T2" fmla="*/ 610 w 6845"/>
                  <a:gd name="T3" fmla="*/ 1470 h 6845"/>
                  <a:gd name="T4" fmla="*/ 627 w 6845"/>
                  <a:gd name="T5" fmla="*/ 1480 h 6845"/>
                  <a:gd name="T6" fmla="*/ 638 w 6845"/>
                  <a:gd name="T7" fmla="*/ 1465 h 6845"/>
                  <a:gd name="T8" fmla="*/ 622 w 6845"/>
                  <a:gd name="T9" fmla="*/ 1453 h 6845"/>
                </a:gdLst>
                <a:ahLst/>
                <a:cxnLst>
                  <a:cxn ang="0">
                    <a:pos x="T0" y="T1"/>
                  </a:cxn>
                  <a:cxn ang="0">
                    <a:pos x="T2" y="T3"/>
                  </a:cxn>
                  <a:cxn ang="0">
                    <a:pos x="T4" y="T5"/>
                  </a:cxn>
                  <a:cxn ang="0">
                    <a:pos x="T6" y="T7"/>
                  </a:cxn>
                  <a:cxn ang="0">
                    <a:pos x="T8" y="T9"/>
                  </a:cxn>
                </a:cxnLst>
                <a:rect l="0" t="0" r="r" b="b"/>
                <a:pathLst>
                  <a:path w="6845" h="6845">
                    <a:moveTo>
                      <a:pt x="622" y="1453"/>
                    </a:moveTo>
                    <a:lnTo>
                      <a:pt x="610" y="1470"/>
                    </a:lnTo>
                    <a:lnTo>
                      <a:pt x="627" y="1480"/>
                    </a:lnTo>
                    <a:lnTo>
                      <a:pt x="638" y="1465"/>
                    </a:lnTo>
                    <a:lnTo>
                      <a:pt x="622" y="14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5" name="Freeform 84">
                <a:extLst>
                  <a:ext uri="{FF2B5EF4-FFF2-40B4-BE49-F238E27FC236}">
                    <a16:creationId xmlns:a16="http://schemas.microsoft.com/office/drawing/2014/main" id="{59D4E7EB-2F6D-4D25-A567-C15D934A63FF}"/>
                  </a:ext>
                </a:extLst>
              </p:cNvPr>
              <p:cNvSpPr>
                <a:spLocks/>
              </p:cNvSpPr>
              <p:nvPr/>
            </p:nvSpPr>
            <p:spPr bwMode="auto">
              <a:xfrm>
                <a:off x="2218" y="2220"/>
                <a:ext cx="6845" cy="6845"/>
              </a:xfrm>
              <a:custGeom>
                <a:avLst/>
                <a:gdLst>
                  <a:gd name="T0" fmla="*/ 645 w 6845"/>
                  <a:gd name="T1" fmla="*/ 1420 h 6845"/>
                  <a:gd name="T2" fmla="*/ 633 w 6845"/>
                  <a:gd name="T3" fmla="*/ 1436 h 6845"/>
                  <a:gd name="T4" fmla="*/ 650 w 6845"/>
                  <a:gd name="T5" fmla="*/ 1448 h 6845"/>
                  <a:gd name="T6" fmla="*/ 662 w 6845"/>
                  <a:gd name="T7" fmla="*/ 1432 h 6845"/>
                  <a:gd name="T8" fmla="*/ 645 w 6845"/>
                  <a:gd name="T9" fmla="*/ 1420 h 6845"/>
                </a:gdLst>
                <a:ahLst/>
                <a:cxnLst>
                  <a:cxn ang="0">
                    <a:pos x="T0" y="T1"/>
                  </a:cxn>
                  <a:cxn ang="0">
                    <a:pos x="T2" y="T3"/>
                  </a:cxn>
                  <a:cxn ang="0">
                    <a:pos x="T4" y="T5"/>
                  </a:cxn>
                  <a:cxn ang="0">
                    <a:pos x="T6" y="T7"/>
                  </a:cxn>
                  <a:cxn ang="0">
                    <a:pos x="T8" y="T9"/>
                  </a:cxn>
                </a:cxnLst>
                <a:rect l="0" t="0" r="r" b="b"/>
                <a:pathLst>
                  <a:path w="6845" h="6845">
                    <a:moveTo>
                      <a:pt x="645" y="1420"/>
                    </a:moveTo>
                    <a:lnTo>
                      <a:pt x="633" y="1436"/>
                    </a:lnTo>
                    <a:lnTo>
                      <a:pt x="650" y="1448"/>
                    </a:lnTo>
                    <a:lnTo>
                      <a:pt x="662" y="1432"/>
                    </a:lnTo>
                    <a:lnTo>
                      <a:pt x="645" y="1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6" name="Freeform 85">
                <a:extLst>
                  <a:ext uri="{FF2B5EF4-FFF2-40B4-BE49-F238E27FC236}">
                    <a16:creationId xmlns:a16="http://schemas.microsoft.com/office/drawing/2014/main" id="{E93CB4B6-1F3A-459F-AED0-D04F52D49358}"/>
                  </a:ext>
                </a:extLst>
              </p:cNvPr>
              <p:cNvSpPr>
                <a:spLocks/>
              </p:cNvSpPr>
              <p:nvPr/>
            </p:nvSpPr>
            <p:spPr bwMode="auto">
              <a:xfrm>
                <a:off x="2218" y="2220"/>
                <a:ext cx="6845" cy="6845"/>
              </a:xfrm>
              <a:custGeom>
                <a:avLst/>
                <a:gdLst>
                  <a:gd name="T0" fmla="*/ 669 w 6845"/>
                  <a:gd name="T1" fmla="*/ 1388 h 6845"/>
                  <a:gd name="T2" fmla="*/ 657 w 6845"/>
                  <a:gd name="T3" fmla="*/ 1404 h 6845"/>
                  <a:gd name="T4" fmla="*/ 674 w 6845"/>
                  <a:gd name="T5" fmla="*/ 1416 h 6845"/>
                  <a:gd name="T6" fmla="*/ 685 w 6845"/>
                  <a:gd name="T7" fmla="*/ 1400 h 6845"/>
                  <a:gd name="T8" fmla="*/ 669 w 6845"/>
                  <a:gd name="T9" fmla="*/ 1388 h 6845"/>
                </a:gdLst>
                <a:ahLst/>
                <a:cxnLst>
                  <a:cxn ang="0">
                    <a:pos x="T0" y="T1"/>
                  </a:cxn>
                  <a:cxn ang="0">
                    <a:pos x="T2" y="T3"/>
                  </a:cxn>
                  <a:cxn ang="0">
                    <a:pos x="T4" y="T5"/>
                  </a:cxn>
                  <a:cxn ang="0">
                    <a:pos x="T6" y="T7"/>
                  </a:cxn>
                  <a:cxn ang="0">
                    <a:pos x="T8" y="T9"/>
                  </a:cxn>
                </a:cxnLst>
                <a:rect l="0" t="0" r="r" b="b"/>
                <a:pathLst>
                  <a:path w="6845" h="6845">
                    <a:moveTo>
                      <a:pt x="669" y="1388"/>
                    </a:moveTo>
                    <a:lnTo>
                      <a:pt x="657" y="1404"/>
                    </a:lnTo>
                    <a:lnTo>
                      <a:pt x="674" y="1416"/>
                    </a:lnTo>
                    <a:lnTo>
                      <a:pt x="685" y="1400"/>
                    </a:lnTo>
                    <a:lnTo>
                      <a:pt x="669" y="13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7" name="Freeform 86">
                <a:extLst>
                  <a:ext uri="{FF2B5EF4-FFF2-40B4-BE49-F238E27FC236}">
                    <a16:creationId xmlns:a16="http://schemas.microsoft.com/office/drawing/2014/main" id="{BF501B64-7425-4D77-84BC-E51A40061FB1}"/>
                  </a:ext>
                </a:extLst>
              </p:cNvPr>
              <p:cNvSpPr>
                <a:spLocks/>
              </p:cNvSpPr>
              <p:nvPr/>
            </p:nvSpPr>
            <p:spPr bwMode="auto">
              <a:xfrm>
                <a:off x="2218" y="2220"/>
                <a:ext cx="6845" cy="6845"/>
              </a:xfrm>
              <a:custGeom>
                <a:avLst/>
                <a:gdLst>
                  <a:gd name="T0" fmla="*/ 693 w 6845"/>
                  <a:gd name="T1" fmla="*/ 1356 h 6845"/>
                  <a:gd name="T2" fmla="*/ 681 w 6845"/>
                  <a:gd name="T3" fmla="*/ 1371 h 6845"/>
                  <a:gd name="T4" fmla="*/ 697 w 6845"/>
                  <a:gd name="T5" fmla="*/ 1383 h 6845"/>
                  <a:gd name="T6" fmla="*/ 709 w 6845"/>
                  <a:gd name="T7" fmla="*/ 1368 h 6845"/>
                  <a:gd name="T8" fmla="*/ 693 w 6845"/>
                  <a:gd name="T9" fmla="*/ 1356 h 6845"/>
                </a:gdLst>
                <a:ahLst/>
                <a:cxnLst>
                  <a:cxn ang="0">
                    <a:pos x="T0" y="T1"/>
                  </a:cxn>
                  <a:cxn ang="0">
                    <a:pos x="T2" y="T3"/>
                  </a:cxn>
                  <a:cxn ang="0">
                    <a:pos x="T4" y="T5"/>
                  </a:cxn>
                  <a:cxn ang="0">
                    <a:pos x="T6" y="T7"/>
                  </a:cxn>
                  <a:cxn ang="0">
                    <a:pos x="T8" y="T9"/>
                  </a:cxn>
                </a:cxnLst>
                <a:rect l="0" t="0" r="r" b="b"/>
                <a:pathLst>
                  <a:path w="6845" h="6845">
                    <a:moveTo>
                      <a:pt x="693" y="1356"/>
                    </a:moveTo>
                    <a:lnTo>
                      <a:pt x="681" y="1371"/>
                    </a:lnTo>
                    <a:lnTo>
                      <a:pt x="697" y="1383"/>
                    </a:lnTo>
                    <a:lnTo>
                      <a:pt x="709" y="1368"/>
                    </a:lnTo>
                    <a:lnTo>
                      <a:pt x="693" y="1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8" name="Freeform 87">
                <a:extLst>
                  <a:ext uri="{FF2B5EF4-FFF2-40B4-BE49-F238E27FC236}">
                    <a16:creationId xmlns:a16="http://schemas.microsoft.com/office/drawing/2014/main" id="{479E52A0-B061-49B7-8CDE-CB4CD46323AD}"/>
                  </a:ext>
                </a:extLst>
              </p:cNvPr>
              <p:cNvSpPr>
                <a:spLocks/>
              </p:cNvSpPr>
              <p:nvPr/>
            </p:nvSpPr>
            <p:spPr bwMode="auto">
              <a:xfrm>
                <a:off x="2218" y="2220"/>
                <a:ext cx="6845" cy="6845"/>
              </a:xfrm>
              <a:custGeom>
                <a:avLst/>
                <a:gdLst>
                  <a:gd name="T0" fmla="*/ 717 w 6845"/>
                  <a:gd name="T1" fmla="*/ 1324 h 6845"/>
                  <a:gd name="T2" fmla="*/ 705 w 6845"/>
                  <a:gd name="T3" fmla="*/ 1340 h 6845"/>
                  <a:gd name="T4" fmla="*/ 721 w 6845"/>
                  <a:gd name="T5" fmla="*/ 1352 h 6845"/>
                  <a:gd name="T6" fmla="*/ 734 w 6845"/>
                  <a:gd name="T7" fmla="*/ 1336 h 6845"/>
                  <a:gd name="T8" fmla="*/ 717 w 6845"/>
                  <a:gd name="T9" fmla="*/ 1324 h 6845"/>
                </a:gdLst>
                <a:ahLst/>
                <a:cxnLst>
                  <a:cxn ang="0">
                    <a:pos x="T0" y="T1"/>
                  </a:cxn>
                  <a:cxn ang="0">
                    <a:pos x="T2" y="T3"/>
                  </a:cxn>
                  <a:cxn ang="0">
                    <a:pos x="T4" y="T5"/>
                  </a:cxn>
                  <a:cxn ang="0">
                    <a:pos x="T6" y="T7"/>
                  </a:cxn>
                  <a:cxn ang="0">
                    <a:pos x="T8" y="T9"/>
                  </a:cxn>
                </a:cxnLst>
                <a:rect l="0" t="0" r="r" b="b"/>
                <a:pathLst>
                  <a:path w="6845" h="6845">
                    <a:moveTo>
                      <a:pt x="717" y="1324"/>
                    </a:moveTo>
                    <a:lnTo>
                      <a:pt x="705" y="1340"/>
                    </a:lnTo>
                    <a:lnTo>
                      <a:pt x="721" y="1352"/>
                    </a:lnTo>
                    <a:lnTo>
                      <a:pt x="734" y="1336"/>
                    </a:lnTo>
                    <a:lnTo>
                      <a:pt x="717" y="13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9" name="Freeform 88">
                <a:extLst>
                  <a:ext uri="{FF2B5EF4-FFF2-40B4-BE49-F238E27FC236}">
                    <a16:creationId xmlns:a16="http://schemas.microsoft.com/office/drawing/2014/main" id="{8512F197-A6D8-46E3-A5D7-33405DD2D54A}"/>
                  </a:ext>
                </a:extLst>
              </p:cNvPr>
              <p:cNvSpPr>
                <a:spLocks/>
              </p:cNvSpPr>
              <p:nvPr/>
            </p:nvSpPr>
            <p:spPr bwMode="auto">
              <a:xfrm>
                <a:off x="2218" y="2220"/>
                <a:ext cx="6845" cy="6845"/>
              </a:xfrm>
              <a:custGeom>
                <a:avLst/>
                <a:gdLst>
                  <a:gd name="T0" fmla="*/ 742 w 6845"/>
                  <a:gd name="T1" fmla="*/ 1292 h 6845"/>
                  <a:gd name="T2" fmla="*/ 730 w 6845"/>
                  <a:gd name="T3" fmla="*/ 1308 h 6845"/>
                  <a:gd name="T4" fmla="*/ 746 w 6845"/>
                  <a:gd name="T5" fmla="*/ 1321 h 6845"/>
                  <a:gd name="T6" fmla="*/ 758 w 6845"/>
                  <a:gd name="T7" fmla="*/ 1305 h 6845"/>
                  <a:gd name="T8" fmla="*/ 742 w 6845"/>
                  <a:gd name="T9" fmla="*/ 1292 h 6845"/>
                </a:gdLst>
                <a:ahLst/>
                <a:cxnLst>
                  <a:cxn ang="0">
                    <a:pos x="T0" y="T1"/>
                  </a:cxn>
                  <a:cxn ang="0">
                    <a:pos x="T2" y="T3"/>
                  </a:cxn>
                  <a:cxn ang="0">
                    <a:pos x="T4" y="T5"/>
                  </a:cxn>
                  <a:cxn ang="0">
                    <a:pos x="T6" y="T7"/>
                  </a:cxn>
                  <a:cxn ang="0">
                    <a:pos x="T8" y="T9"/>
                  </a:cxn>
                </a:cxnLst>
                <a:rect l="0" t="0" r="r" b="b"/>
                <a:pathLst>
                  <a:path w="6845" h="6845">
                    <a:moveTo>
                      <a:pt x="742" y="1292"/>
                    </a:moveTo>
                    <a:lnTo>
                      <a:pt x="730" y="1308"/>
                    </a:lnTo>
                    <a:lnTo>
                      <a:pt x="746" y="1321"/>
                    </a:lnTo>
                    <a:lnTo>
                      <a:pt x="758" y="1305"/>
                    </a:lnTo>
                    <a:lnTo>
                      <a:pt x="742" y="12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0" name="Freeform 89">
                <a:extLst>
                  <a:ext uri="{FF2B5EF4-FFF2-40B4-BE49-F238E27FC236}">
                    <a16:creationId xmlns:a16="http://schemas.microsoft.com/office/drawing/2014/main" id="{F7C980C3-7D6C-4FBF-B50B-ACEECA721FF7}"/>
                  </a:ext>
                </a:extLst>
              </p:cNvPr>
              <p:cNvSpPr>
                <a:spLocks/>
              </p:cNvSpPr>
              <p:nvPr/>
            </p:nvSpPr>
            <p:spPr bwMode="auto">
              <a:xfrm>
                <a:off x="2218" y="2220"/>
                <a:ext cx="6845" cy="6845"/>
              </a:xfrm>
              <a:custGeom>
                <a:avLst/>
                <a:gdLst>
                  <a:gd name="T0" fmla="*/ 768 w 6845"/>
                  <a:gd name="T1" fmla="*/ 1261 h 6845"/>
                  <a:gd name="T2" fmla="*/ 754 w 6845"/>
                  <a:gd name="T3" fmla="*/ 1276 h 6845"/>
                  <a:gd name="T4" fmla="*/ 770 w 6845"/>
                  <a:gd name="T5" fmla="*/ 1290 h 6845"/>
                  <a:gd name="T6" fmla="*/ 783 w 6845"/>
                  <a:gd name="T7" fmla="*/ 1274 h 6845"/>
                  <a:gd name="T8" fmla="*/ 768 w 6845"/>
                  <a:gd name="T9" fmla="*/ 1261 h 6845"/>
                </a:gdLst>
                <a:ahLst/>
                <a:cxnLst>
                  <a:cxn ang="0">
                    <a:pos x="T0" y="T1"/>
                  </a:cxn>
                  <a:cxn ang="0">
                    <a:pos x="T2" y="T3"/>
                  </a:cxn>
                  <a:cxn ang="0">
                    <a:pos x="T4" y="T5"/>
                  </a:cxn>
                  <a:cxn ang="0">
                    <a:pos x="T6" y="T7"/>
                  </a:cxn>
                  <a:cxn ang="0">
                    <a:pos x="T8" y="T9"/>
                  </a:cxn>
                </a:cxnLst>
                <a:rect l="0" t="0" r="r" b="b"/>
                <a:pathLst>
                  <a:path w="6845" h="6845">
                    <a:moveTo>
                      <a:pt x="768" y="1261"/>
                    </a:moveTo>
                    <a:lnTo>
                      <a:pt x="754" y="1276"/>
                    </a:lnTo>
                    <a:lnTo>
                      <a:pt x="770" y="1290"/>
                    </a:lnTo>
                    <a:lnTo>
                      <a:pt x="783" y="1274"/>
                    </a:lnTo>
                    <a:lnTo>
                      <a:pt x="768" y="1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1" name="Freeform 90">
                <a:extLst>
                  <a:ext uri="{FF2B5EF4-FFF2-40B4-BE49-F238E27FC236}">
                    <a16:creationId xmlns:a16="http://schemas.microsoft.com/office/drawing/2014/main" id="{396A67C6-D294-4E64-8859-A236C912C09D}"/>
                  </a:ext>
                </a:extLst>
              </p:cNvPr>
              <p:cNvSpPr>
                <a:spLocks/>
              </p:cNvSpPr>
              <p:nvPr/>
            </p:nvSpPr>
            <p:spPr bwMode="auto">
              <a:xfrm>
                <a:off x="2218" y="2220"/>
                <a:ext cx="6845" cy="6845"/>
              </a:xfrm>
              <a:custGeom>
                <a:avLst/>
                <a:gdLst>
                  <a:gd name="T0" fmla="*/ 793 w 6845"/>
                  <a:gd name="T1" fmla="*/ 1230 h 6845"/>
                  <a:gd name="T2" fmla="*/ 781 w 6845"/>
                  <a:gd name="T3" fmla="*/ 1245 h 6845"/>
                  <a:gd name="T4" fmla="*/ 780 w 6845"/>
                  <a:gd name="T5" fmla="*/ 1245 h 6845"/>
                  <a:gd name="T6" fmla="*/ 795 w 6845"/>
                  <a:gd name="T7" fmla="*/ 1258 h 6845"/>
                  <a:gd name="T8" fmla="*/ 796 w 6845"/>
                  <a:gd name="T9" fmla="*/ 1257 h 6845"/>
                  <a:gd name="T10" fmla="*/ 808 w 6845"/>
                  <a:gd name="T11" fmla="*/ 1243 h 6845"/>
                  <a:gd name="T12" fmla="*/ 793 w 6845"/>
                  <a:gd name="T13" fmla="*/ 1230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793" y="1230"/>
                    </a:moveTo>
                    <a:lnTo>
                      <a:pt x="781" y="1245"/>
                    </a:lnTo>
                    <a:lnTo>
                      <a:pt x="780" y="1245"/>
                    </a:lnTo>
                    <a:lnTo>
                      <a:pt x="795" y="1258"/>
                    </a:lnTo>
                    <a:lnTo>
                      <a:pt x="796" y="1257"/>
                    </a:lnTo>
                    <a:lnTo>
                      <a:pt x="808" y="1243"/>
                    </a:lnTo>
                    <a:lnTo>
                      <a:pt x="793" y="1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2" name="Freeform 91">
                <a:extLst>
                  <a:ext uri="{FF2B5EF4-FFF2-40B4-BE49-F238E27FC236}">
                    <a16:creationId xmlns:a16="http://schemas.microsoft.com/office/drawing/2014/main" id="{2BCAE7B4-D08A-419B-A685-C4ED64AF6A13}"/>
                  </a:ext>
                </a:extLst>
              </p:cNvPr>
              <p:cNvSpPr>
                <a:spLocks/>
              </p:cNvSpPr>
              <p:nvPr/>
            </p:nvSpPr>
            <p:spPr bwMode="auto">
              <a:xfrm>
                <a:off x="2218" y="2220"/>
                <a:ext cx="6845" cy="6845"/>
              </a:xfrm>
              <a:custGeom>
                <a:avLst/>
                <a:gdLst>
                  <a:gd name="T0" fmla="*/ 819 w 6845"/>
                  <a:gd name="T1" fmla="*/ 1200 h 6845"/>
                  <a:gd name="T2" fmla="*/ 806 w 6845"/>
                  <a:gd name="T3" fmla="*/ 1215 h 6845"/>
                  <a:gd name="T4" fmla="*/ 822 w 6845"/>
                  <a:gd name="T5" fmla="*/ 1228 h 6845"/>
                  <a:gd name="T6" fmla="*/ 835 w 6845"/>
                  <a:gd name="T7" fmla="*/ 1213 h 6845"/>
                  <a:gd name="T8" fmla="*/ 819 w 6845"/>
                  <a:gd name="T9" fmla="*/ 1200 h 6845"/>
                </a:gdLst>
                <a:ahLst/>
                <a:cxnLst>
                  <a:cxn ang="0">
                    <a:pos x="T0" y="T1"/>
                  </a:cxn>
                  <a:cxn ang="0">
                    <a:pos x="T2" y="T3"/>
                  </a:cxn>
                  <a:cxn ang="0">
                    <a:pos x="T4" y="T5"/>
                  </a:cxn>
                  <a:cxn ang="0">
                    <a:pos x="T6" y="T7"/>
                  </a:cxn>
                  <a:cxn ang="0">
                    <a:pos x="T8" y="T9"/>
                  </a:cxn>
                </a:cxnLst>
                <a:rect l="0" t="0" r="r" b="b"/>
                <a:pathLst>
                  <a:path w="6845" h="6845">
                    <a:moveTo>
                      <a:pt x="819" y="1200"/>
                    </a:moveTo>
                    <a:lnTo>
                      <a:pt x="806" y="1215"/>
                    </a:lnTo>
                    <a:lnTo>
                      <a:pt x="822" y="1228"/>
                    </a:lnTo>
                    <a:lnTo>
                      <a:pt x="835" y="1213"/>
                    </a:lnTo>
                    <a:lnTo>
                      <a:pt x="819" y="1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3" name="Freeform 92">
                <a:extLst>
                  <a:ext uri="{FF2B5EF4-FFF2-40B4-BE49-F238E27FC236}">
                    <a16:creationId xmlns:a16="http://schemas.microsoft.com/office/drawing/2014/main" id="{2734FE71-582A-4ED7-836F-A17C1FC8EF29}"/>
                  </a:ext>
                </a:extLst>
              </p:cNvPr>
              <p:cNvSpPr>
                <a:spLocks/>
              </p:cNvSpPr>
              <p:nvPr/>
            </p:nvSpPr>
            <p:spPr bwMode="auto">
              <a:xfrm>
                <a:off x="2218" y="2220"/>
                <a:ext cx="6845" cy="6845"/>
              </a:xfrm>
              <a:custGeom>
                <a:avLst/>
                <a:gdLst>
                  <a:gd name="T0" fmla="*/ 846 w 6845"/>
                  <a:gd name="T1" fmla="*/ 1170 h 6845"/>
                  <a:gd name="T2" fmla="*/ 834 w 6845"/>
                  <a:gd name="T3" fmla="*/ 1182 h 6845"/>
                  <a:gd name="T4" fmla="*/ 832 w 6845"/>
                  <a:gd name="T5" fmla="*/ 1184 h 6845"/>
                  <a:gd name="T6" fmla="*/ 847 w 6845"/>
                  <a:gd name="T7" fmla="*/ 1197 h 6845"/>
                  <a:gd name="T8" fmla="*/ 849 w 6845"/>
                  <a:gd name="T9" fmla="*/ 1195 h 6845"/>
                  <a:gd name="T10" fmla="*/ 860 w 6845"/>
                  <a:gd name="T11" fmla="*/ 1183 h 6845"/>
                  <a:gd name="T12" fmla="*/ 846 w 6845"/>
                  <a:gd name="T13" fmla="*/ 1170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846" y="1170"/>
                    </a:moveTo>
                    <a:lnTo>
                      <a:pt x="834" y="1182"/>
                    </a:lnTo>
                    <a:lnTo>
                      <a:pt x="832" y="1184"/>
                    </a:lnTo>
                    <a:lnTo>
                      <a:pt x="847" y="1197"/>
                    </a:lnTo>
                    <a:lnTo>
                      <a:pt x="849" y="1195"/>
                    </a:lnTo>
                    <a:lnTo>
                      <a:pt x="860" y="1183"/>
                    </a:lnTo>
                    <a:lnTo>
                      <a:pt x="846" y="1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4" name="Freeform 93">
                <a:extLst>
                  <a:ext uri="{FF2B5EF4-FFF2-40B4-BE49-F238E27FC236}">
                    <a16:creationId xmlns:a16="http://schemas.microsoft.com/office/drawing/2014/main" id="{8002326A-0CA2-42E5-BE71-3219D7A059CE}"/>
                  </a:ext>
                </a:extLst>
              </p:cNvPr>
              <p:cNvSpPr>
                <a:spLocks/>
              </p:cNvSpPr>
              <p:nvPr/>
            </p:nvSpPr>
            <p:spPr bwMode="auto">
              <a:xfrm>
                <a:off x="2218" y="2220"/>
                <a:ext cx="6845" cy="6845"/>
              </a:xfrm>
              <a:custGeom>
                <a:avLst/>
                <a:gdLst>
                  <a:gd name="T0" fmla="*/ 872 w 6845"/>
                  <a:gd name="T1" fmla="*/ 1140 h 6845"/>
                  <a:gd name="T2" fmla="*/ 859 w 6845"/>
                  <a:gd name="T3" fmla="*/ 1154 h 6845"/>
                  <a:gd name="T4" fmla="*/ 873 w 6845"/>
                  <a:gd name="T5" fmla="*/ 1167 h 6845"/>
                  <a:gd name="T6" fmla="*/ 886 w 6845"/>
                  <a:gd name="T7" fmla="*/ 1153 h 6845"/>
                  <a:gd name="T8" fmla="*/ 872 w 6845"/>
                  <a:gd name="T9" fmla="*/ 1140 h 6845"/>
                </a:gdLst>
                <a:ahLst/>
                <a:cxnLst>
                  <a:cxn ang="0">
                    <a:pos x="T0" y="T1"/>
                  </a:cxn>
                  <a:cxn ang="0">
                    <a:pos x="T2" y="T3"/>
                  </a:cxn>
                  <a:cxn ang="0">
                    <a:pos x="T4" y="T5"/>
                  </a:cxn>
                  <a:cxn ang="0">
                    <a:pos x="T6" y="T7"/>
                  </a:cxn>
                  <a:cxn ang="0">
                    <a:pos x="T8" y="T9"/>
                  </a:cxn>
                </a:cxnLst>
                <a:rect l="0" t="0" r="r" b="b"/>
                <a:pathLst>
                  <a:path w="6845" h="6845">
                    <a:moveTo>
                      <a:pt x="872" y="1140"/>
                    </a:moveTo>
                    <a:lnTo>
                      <a:pt x="859" y="1154"/>
                    </a:lnTo>
                    <a:lnTo>
                      <a:pt x="873" y="1167"/>
                    </a:lnTo>
                    <a:lnTo>
                      <a:pt x="886" y="1153"/>
                    </a:lnTo>
                    <a:lnTo>
                      <a:pt x="872" y="1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5" name="Freeform 94">
                <a:extLst>
                  <a:ext uri="{FF2B5EF4-FFF2-40B4-BE49-F238E27FC236}">
                    <a16:creationId xmlns:a16="http://schemas.microsoft.com/office/drawing/2014/main" id="{012BB1F5-C350-4342-8933-88D0D75DBBF8}"/>
                  </a:ext>
                </a:extLst>
              </p:cNvPr>
              <p:cNvSpPr>
                <a:spLocks/>
              </p:cNvSpPr>
              <p:nvPr/>
            </p:nvSpPr>
            <p:spPr bwMode="auto">
              <a:xfrm>
                <a:off x="2218" y="2220"/>
                <a:ext cx="6845" cy="6845"/>
              </a:xfrm>
              <a:custGeom>
                <a:avLst/>
                <a:gdLst>
                  <a:gd name="T0" fmla="*/ 898 w 6845"/>
                  <a:gd name="T1" fmla="*/ 1110 h 6845"/>
                  <a:gd name="T2" fmla="*/ 888 w 6845"/>
                  <a:gd name="T3" fmla="*/ 1120 h 6845"/>
                  <a:gd name="T4" fmla="*/ 885 w 6845"/>
                  <a:gd name="T5" fmla="*/ 1124 h 6845"/>
                  <a:gd name="T6" fmla="*/ 900 w 6845"/>
                  <a:gd name="T7" fmla="*/ 1137 h 6845"/>
                  <a:gd name="T8" fmla="*/ 903 w 6845"/>
                  <a:gd name="T9" fmla="*/ 1134 h 6845"/>
                  <a:gd name="T10" fmla="*/ 913 w 6845"/>
                  <a:gd name="T11" fmla="*/ 1123 h 6845"/>
                  <a:gd name="T12" fmla="*/ 898 w 6845"/>
                  <a:gd name="T13" fmla="*/ 1110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898" y="1110"/>
                    </a:moveTo>
                    <a:lnTo>
                      <a:pt x="888" y="1120"/>
                    </a:lnTo>
                    <a:lnTo>
                      <a:pt x="885" y="1124"/>
                    </a:lnTo>
                    <a:lnTo>
                      <a:pt x="900" y="1137"/>
                    </a:lnTo>
                    <a:lnTo>
                      <a:pt x="903" y="1134"/>
                    </a:lnTo>
                    <a:lnTo>
                      <a:pt x="913" y="1123"/>
                    </a:lnTo>
                    <a:lnTo>
                      <a:pt x="898" y="1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6" name="Freeform 95">
                <a:extLst>
                  <a:ext uri="{FF2B5EF4-FFF2-40B4-BE49-F238E27FC236}">
                    <a16:creationId xmlns:a16="http://schemas.microsoft.com/office/drawing/2014/main" id="{359E5B7D-800D-4B80-99B4-97C0A9B0E26C}"/>
                  </a:ext>
                </a:extLst>
              </p:cNvPr>
              <p:cNvSpPr>
                <a:spLocks/>
              </p:cNvSpPr>
              <p:nvPr/>
            </p:nvSpPr>
            <p:spPr bwMode="auto">
              <a:xfrm>
                <a:off x="2218" y="2220"/>
                <a:ext cx="6845" cy="6845"/>
              </a:xfrm>
              <a:custGeom>
                <a:avLst/>
                <a:gdLst>
                  <a:gd name="T0" fmla="*/ 926 w 6845"/>
                  <a:gd name="T1" fmla="*/ 1080 h 6845"/>
                  <a:gd name="T2" fmla="*/ 913 w 6845"/>
                  <a:gd name="T3" fmla="*/ 1095 h 6845"/>
                  <a:gd name="T4" fmla="*/ 927 w 6845"/>
                  <a:gd name="T5" fmla="*/ 1108 h 6845"/>
                  <a:gd name="T6" fmla="*/ 940 w 6845"/>
                  <a:gd name="T7" fmla="*/ 1094 h 6845"/>
                  <a:gd name="T8" fmla="*/ 926 w 6845"/>
                  <a:gd name="T9" fmla="*/ 1080 h 6845"/>
                </a:gdLst>
                <a:ahLst/>
                <a:cxnLst>
                  <a:cxn ang="0">
                    <a:pos x="T0" y="T1"/>
                  </a:cxn>
                  <a:cxn ang="0">
                    <a:pos x="T2" y="T3"/>
                  </a:cxn>
                  <a:cxn ang="0">
                    <a:pos x="T4" y="T5"/>
                  </a:cxn>
                  <a:cxn ang="0">
                    <a:pos x="T6" y="T7"/>
                  </a:cxn>
                  <a:cxn ang="0">
                    <a:pos x="T8" y="T9"/>
                  </a:cxn>
                </a:cxnLst>
                <a:rect l="0" t="0" r="r" b="b"/>
                <a:pathLst>
                  <a:path w="6845" h="6845">
                    <a:moveTo>
                      <a:pt x="926" y="1080"/>
                    </a:moveTo>
                    <a:lnTo>
                      <a:pt x="913" y="1095"/>
                    </a:lnTo>
                    <a:lnTo>
                      <a:pt x="927" y="1108"/>
                    </a:lnTo>
                    <a:lnTo>
                      <a:pt x="940" y="1094"/>
                    </a:lnTo>
                    <a:lnTo>
                      <a:pt x="926" y="10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7" name="Freeform 96">
                <a:extLst>
                  <a:ext uri="{FF2B5EF4-FFF2-40B4-BE49-F238E27FC236}">
                    <a16:creationId xmlns:a16="http://schemas.microsoft.com/office/drawing/2014/main" id="{BF6BDE91-AC9C-4720-B7C9-ACF5AFB78F02}"/>
                  </a:ext>
                </a:extLst>
              </p:cNvPr>
              <p:cNvSpPr>
                <a:spLocks/>
              </p:cNvSpPr>
              <p:nvPr/>
            </p:nvSpPr>
            <p:spPr bwMode="auto">
              <a:xfrm>
                <a:off x="2218" y="2220"/>
                <a:ext cx="6845" cy="6845"/>
              </a:xfrm>
              <a:custGeom>
                <a:avLst/>
                <a:gdLst>
                  <a:gd name="T0" fmla="*/ 954 w 6845"/>
                  <a:gd name="T1" fmla="*/ 1051 h 6845"/>
                  <a:gd name="T2" fmla="*/ 939 w 6845"/>
                  <a:gd name="T3" fmla="*/ 1065 h 6845"/>
                  <a:gd name="T4" fmla="*/ 955 w 6845"/>
                  <a:gd name="T5" fmla="*/ 1080 h 6845"/>
                  <a:gd name="T6" fmla="*/ 958 w 6845"/>
                  <a:gd name="T7" fmla="*/ 1075 h 6845"/>
                  <a:gd name="T8" fmla="*/ 968 w 6845"/>
                  <a:gd name="T9" fmla="*/ 1065 h 6845"/>
                  <a:gd name="T10" fmla="*/ 954 w 6845"/>
                  <a:gd name="T11" fmla="*/ 1051 h 6845"/>
                </a:gdLst>
                <a:ahLst/>
                <a:cxnLst>
                  <a:cxn ang="0">
                    <a:pos x="T0" y="T1"/>
                  </a:cxn>
                  <a:cxn ang="0">
                    <a:pos x="T2" y="T3"/>
                  </a:cxn>
                  <a:cxn ang="0">
                    <a:pos x="T4" y="T5"/>
                  </a:cxn>
                  <a:cxn ang="0">
                    <a:pos x="T6" y="T7"/>
                  </a:cxn>
                  <a:cxn ang="0">
                    <a:pos x="T8" y="T9"/>
                  </a:cxn>
                  <a:cxn ang="0">
                    <a:pos x="T10" y="T11"/>
                  </a:cxn>
                </a:cxnLst>
                <a:rect l="0" t="0" r="r" b="b"/>
                <a:pathLst>
                  <a:path w="6845" h="6845">
                    <a:moveTo>
                      <a:pt x="954" y="1051"/>
                    </a:moveTo>
                    <a:lnTo>
                      <a:pt x="939" y="1065"/>
                    </a:lnTo>
                    <a:lnTo>
                      <a:pt x="955" y="1080"/>
                    </a:lnTo>
                    <a:lnTo>
                      <a:pt x="958" y="1075"/>
                    </a:lnTo>
                    <a:lnTo>
                      <a:pt x="968" y="1065"/>
                    </a:lnTo>
                    <a:lnTo>
                      <a:pt x="954" y="10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8" name="Freeform 97">
                <a:extLst>
                  <a:ext uri="{FF2B5EF4-FFF2-40B4-BE49-F238E27FC236}">
                    <a16:creationId xmlns:a16="http://schemas.microsoft.com/office/drawing/2014/main" id="{AB866955-9735-43A9-B928-D397AE3E40AF}"/>
                  </a:ext>
                </a:extLst>
              </p:cNvPr>
              <p:cNvSpPr>
                <a:spLocks/>
              </p:cNvSpPr>
              <p:nvPr/>
            </p:nvSpPr>
            <p:spPr bwMode="auto">
              <a:xfrm>
                <a:off x="2218" y="2220"/>
                <a:ext cx="6845" cy="6845"/>
              </a:xfrm>
              <a:custGeom>
                <a:avLst/>
                <a:gdLst>
                  <a:gd name="T0" fmla="*/ 981 w 6845"/>
                  <a:gd name="T1" fmla="*/ 1022 h 6845"/>
                  <a:gd name="T2" fmla="*/ 968 w 6845"/>
                  <a:gd name="T3" fmla="*/ 1036 h 6845"/>
                  <a:gd name="T4" fmla="*/ 982 w 6845"/>
                  <a:gd name="T5" fmla="*/ 1051 h 6845"/>
                  <a:gd name="T6" fmla="*/ 996 w 6845"/>
                  <a:gd name="T7" fmla="*/ 1036 h 6845"/>
                  <a:gd name="T8" fmla="*/ 981 w 6845"/>
                  <a:gd name="T9" fmla="*/ 1022 h 6845"/>
                </a:gdLst>
                <a:ahLst/>
                <a:cxnLst>
                  <a:cxn ang="0">
                    <a:pos x="T0" y="T1"/>
                  </a:cxn>
                  <a:cxn ang="0">
                    <a:pos x="T2" y="T3"/>
                  </a:cxn>
                  <a:cxn ang="0">
                    <a:pos x="T4" y="T5"/>
                  </a:cxn>
                  <a:cxn ang="0">
                    <a:pos x="T6" y="T7"/>
                  </a:cxn>
                  <a:cxn ang="0">
                    <a:pos x="T8" y="T9"/>
                  </a:cxn>
                </a:cxnLst>
                <a:rect l="0" t="0" r="r" b="b"/>
                <a:pathLst>
                  <a:path w="6845" h="6845">
                    <a:moveTo>
                      <a:pt x="981" y="1022"/>
                    </a:moveTo>
                    <a:lnTo>
                      <a:pt x="968" y="1036"/>
                    </a:lnTo>
                    <a:lnTo>
                      <a:pt x="982" y="1051"/>
                    </a:lnTo>
                    <a:lnTo>
                      <a:pt x="996" y="1036"/>
                    </a:lnTo>
                    <a:lnTo>
                      <a:pt x="981" y="10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9" name="Freeform 98">
                <a:extLst>
                  <a:ext uri="{FF2B5EF4-FFF2-40B4-BE49-F238E27FC236}">
                    <a16:creationId xmlns:a16="http://schemas.microsoft.com/office/drawing/2014/main" id="{4BFD6772-32CB-40BF-BCB4-E6D7F07A2663}"/>
                  </a:ext>
                </a:extLst>
              </p:cNvPr>
              <p:cNvSpPr>
                <a:spLocks/>
              </p:cNvSpPr>
              <p:nvPr/>
            </p:nvSpPr>
            <p:spPr bwMode="auto">
              <a:xfrm>
                <a:off x="2218" y="2220"/>
                <a:ext cx="6845" cy="6845"/>
              </a:xfrm>
              <a:custGeom>
                <a:avLst/>
                <a:gdLst>
                  <a:gd name="T0" fmla="*/ 1010 w 6845"/>
                  <a:gd name="T1" fmla="*/ 993 h 6845"/>
                  <a:gd name="T2" fmla="*/ 996 w 6845"/>
                  <a:gd name="T3" fmla="*/ 1008 h 6845"/>
                  <a:gd name="T4" fmla="*/ 1010 w 6845"/>
                  <a:gd name="T5" fmla="*/ 1022 h 6845"/>
                  <a:gd name="T6" fmla="*/ 1024 w 6845"/>
                  <a:gd name="T7" fmla="*/ 1008 h 6845"/>
                  <a:gd name="T8" fmla="*/ 1010 w 6845"/>
                  <a:gd name="T9" fmla="*/ 993 h 6845"/>
                </a:gdLst>
                <a:ahLst/>
                <a:cxnLst>
                  <a:cxn ang="0">
                    <a:pos x="T0" y="T1"/>
                  </a:cxn>
                  <a:cxn ang="0">
                    <a:pos x="T2" y="T3"/>
                  </a:cxn>
                  <a:cxn ang="0">
                    <a:pos x="T4" y="T5"/>
                  </a:cxn>
                  <a:cxn ang="0">
                    <a:pos x="T6" y="T7"/>
                  </a:cxn>
                  <a:cxn ang="0">
                    <a:pos x="T8" y="T9"/>
                  </a:cxn>
                </a:cxnLst>
                <a:rect l="0" t="0" r="r" b="b"/>
                <a:pathLst>
                  <a:path w="6845" h="6845">
                    <a:moveTo>
                      <a:pt x="1010" y="993"/>
                    </a:moveTo>
                    <a:lnTo>
                      <a:pt x="996" y="1008"/>
                    </a:lnTo>
                    <a:lnTo>
                      <a:pt x="1010" y="1022"/>
                    </a:lnTo>
                    <a:lnTo>
                      <a:pt x="1024" y="1008"/>
                    </a:lnTo>
                    <a:lnTo>
                      <a:pt x="1010" y="9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0" name="Freeform 99">
                <a:extLst>
                  <a:ext uri="{FF2B5EF4-FFF2-40B4-BE49-F238E27FC236}">
                    <a16:creationId xmlns:a16="http://schemas.microsoft.com/office/drawing/2014/main" id="{7185969E-D6FB-4F67-BC46-72038BF91708}"/>
                  </a:ext>
                </a:extLst>
              </p:cNvPr>
              <p:cNvSpPr>
                <a:spLocks/>
              </p:cNvSpPr>
              <p:nvPr/>
            </p:nvSpPr>
            <p:spPr bwMode="auto">
              <a:xfrm>
                <a:off x="2218" y="2220"/>
                <a:ext cx="6845" cy="6845"/>
              </a:xfrm>
              <a:custGeom>
                <a:avLst/>
                <a:gdLst>
                  <a:gd name="T0" fmla="*/ 1039 w 6845"/>
                  <a:gd name="T1" fmla="*/ 966 h 6845"/>
                  <a:gd name="T2" fmla="*/ 1024 w 6845"/>
                  <a:gd name="T3" fmla="*/ 980 h 6845"/>
                  <a:gd name="T4" fmla="*/ 1038 w 6845"/>
                  <a:gd name="T5" fmla="*/ 994 h 6845"/>
                  <a:gd name="T6" fmla="*/ 1052 w 6845"/>
                  <a:gd name="T7" fmla="*/ 980 h 6845"/>
                  <a:gd name="T8" fmla="*/ 1039 w 6845"/>
                  <a:gd name="T9" fmla="*/ 966 h 6845"/>
                </a:gdLst>
                <a:ahLst/>
                <a:cxnLst>
                  <a:cxn ang="0">
                    <a:pos x="T0" y="T1"/>
                  </a:cxn>
                  <a:cxn ang="0">
                    <a:pos x="T2" y="T3"/>
                  </a:cxn>
                  <a:cxn ang="0">
                    <a:pos x="T4" y="T5"/>
                  </a:cxn>
                  <a:cxn ang="0">
                    <a:pos x="T6" y="T7"/>
                  </a:cxn>
                  <a:cxn ang="0">
                    <a:pos x="T8" y="T9"/>
                  </a:cxn>
                </a:cxnLst>
                <a:rect l="0" t="0" r="r" b="b"/>
                <a:pathLst>
                  <a:path w="6845" h="6845">
                    <a:moveTo>
                      <a:pt x="1039" y="966"/>
                    </a:moveTo>
                    <a:lnTo>
                      <a:pt x="1024" y="980"/>
                    </a:lnTo>
                    <a:lnTo>
                      <a:pt x="1038" y="994"/>
                    </a:lnTo>
                    <a:lnTo>
                      <a:pt x="1052" y="980"/>
                    </a:lnTo>
                    <a:lnTo>
                      <a:pt x="1039" y="9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1" name="Freeform 100">
                <a:extLst>
                  <a:ext uri="{FF2B5EF4-FFF2-40B4-BE49-F238E27FC236}">
                    <a16:creationId xmlns:a16="http://schemas.microsoft.com/office/drawing/2014/main" id="{86F54D84-BF5B-4623-8224-0ED027DC5B81}"/>
                  </a:ext>
                </a:extLst>
              </p:cNvPr>
              <p:cNvSpPr>
                <a:spLocks/>
              </p:cNvSpPr>
              <p:nvPr/>
            </p:nvSpPr>
            <p:spPr bwMode="auto">
              <a:xfrm>
                <a:off x="2218" y="2220"/>
                <a:ext cx="6845" cy="6845"/>
              </a:xfrm>
              <a:custGeom>
                <a:avLst/>
                <a:gdLst>
                  <a:gd name="T0" fmla="*/ 1068 w 6845"/>
                  <a:gd name="T1" fmla="*/ 938 h 6845"/>
                  <a:gd name="T2" fmla="*/ 1060 w 6845"/>
                  <a:gd name="T3" fmla="*/ 944 h 6845"/>
                  <a:gd name="T4" fmla="*/ 1053 w 6845"/>
                  <a:gd name="T5" fmla="*/ 951 h 6845"/>
                  <a:gd name="T6" fmla="*/ 1066 w 6845"/>
                  <a:gd name="T7" fmla="*/ 966 h 6845"/>
                  <a:gd name="T8" fmla="*/ 1075 w 6845"/>
                  <a:gd name="T9" fmla="*/ 958 h 6845"/>
                  <a:gd name="T10" fmla="*/ 1081 w 6845"/>
                  <a:gd name="T11" fmla="*/ 952 h 6845"/>
                  <a:gd name="T12" fmla="*/ 1068 w 6845"/>
                  <a:gd name="T13" fmla="*/ 938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1068" y="938"/>
                    </a:moveTo>
                    <a:lnTo>
                      <a:pt x="1060" y="944"/>
                    </a:lnTo>
                    <a:lnTo>
                      <a:pt x="1053" y="951"/>
                    </a:lnTo>
                    <a:lnTo>
                      <a:pt x="1066" y="966"/>
                    </a:lnTo>
                    <a:lnTo>
                      <a:pt x="1075" y="958"/>
                    </a:lnTo>
                    <a:lnTo>
                      <a:pt x="1081" y="952"/>
                    </a:lnTo>
                    <a:lnTo>
                      <a:pt x="1068" y="9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2" name="Freeform 101">
                <a:extLst>
                  <a:ext uri="{FF2B5EF4-FFF2-40B4-BE49-F238E27FC236}">
                    <a16:creationId xmlns:a16="http://schemas.microsoft.com/office/drawing/2014/main" id="{1C917E79-712D-402A-8C65-78FB355248F9}"/>
                  </a:ext>
                </a:extLst>
              </p:cNvPr>
              <p:cNvSpPr>
                <a:spLocks/>
              </p:cNvSpPr>
              <p:nvPr/>
            </p:nvSpPr>
            <p:spPr bwMode="auto">
              <a:xfrm>
                <a:off x="2218" y="2220"/>
                <a:ext cx="6845" cy="6845"/>
              </a:xfrm>
              <a:custGeom>
                <a:avLst/>
                <a:gdLst>
                  <a:gd name="T0" fmla="*/ 1096 w 6845"/>
                  <a:gd name="T1" fmla="*/ 910 h 6845"/>
                  <a:gd name="T2" fmla="*/ 1082 w 6845"/>
                  <a:gd name="T3" fmla="*/ 923 h 6845"/>
                  <a:gd name="T4" fmla="*/ 1095 w 6845"/>
                  <a:gd name="T5" fmla="*/ 939 h 6845"/>
                  <a:gd name="T6" fmla="*/ 1111 w 6845"/>
                  <a:gd name="T7" fmla="*/ 925 h 6845"/>
                  <a:gd name="T8" fmla="*/ 1096 w 6845"/>
                  <a:gd name="T9" fmla="*/ 910 h 6845"/>
                </a:gdLst>
                <a:ahLst/>
                <a:cxnLst>
                  <a:cxn ang="0">
                    <a:pos x="T0" y="T1"/>
                  </a:cxn>
                  <a:cxn ang="0">
                    <a:pos x="T2" y="T3"/>
                  </a:cxn>
                  <a:cxn ang="0">
                    <a:pos x="T4" y="T5"/>
                  </a:cxn>
                  <a:cxn ang="0">
                    <a:pos x="T6" y="T7"/>
                  </a:cxn>
                  <a:cxn ang="0">
                    <a:pos x="T8" y="T9"/>
                  </a:cxn>
                </a:cxnLst>
                <a:rect l="0" t="0" r="r" b="b"/>
                <a:pathLst>
                  <a:path w="6845" h="6845">
                    <a:moveTo>
                      <a:pt x="1096" y="910"/>
                    </a:moveTo>
                    <a:lnTo>
                      <a:pt x="1082" y="923"/>
                    </a:lnTo>
                    <a:lnTo>
                      <a:pt x="1095" y="939"/>
                    </a:lnTo>
                    <a:lnTo>
                      <a:pt x="1111" y="925"/>
                    </a:lnTo>
                    <a:lnTo>
                      <a:pt x="1096" y="9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3" name="Freeform 102">
                <a:extLst>
                  <a:ext uri="{FF2B5EF4-FFF2-40B4-BE49-F238E27FC236}">
                    <a16:creationId xmlns:a16="http://schemas.microsoft.com/office/drawing/2014/main" id="{62B15D54-FE4D-4362-83BE-109424CD8AB1}"/>
                  </a:ext>
                </a:extLst>
              </p:cNvPr>
              <p:cNvSpPr>
                <a:spLocks/>
              </p:cNvSpPr>
              <p:nvPr/>
            </p:nvSpPr>
            <p:spPr bwMode="auto">
              <a:xfrm>
                <a:off x="2218" y="2220"/>
                <a:ext cx="6845" cy="6845"/>
              </a:xfrm>
              <a:custGeom>
                <a:avLst/>
                <a:gdLst>
                  <a:gd name="T0" fmla="*/ 1126 w 6845"/>
                  <a:gd name="T1" fmla="*/ 883 h 6845"/>
                  <a:gd name="T2" fmla="*/ 1120 w 6845"/>
                  <a:gd name="T3" fmla="*/ 889 h 6845"/>
                  <a:gd name="T4" fmla="*/ 1111 w 6845"/>
                  <a:gd name="T5" fmla="*/ 897 h 6845"/>
                  <a:gd name="T6" fmla="*/ 1125 w 6845"/>
                  <a:gd name="T7" fmla="*/ 911 h 6845"/>
                  <a:gd name="T8" fmla="*/ 1134 w 6845"/>
                  <a:gd name="T9" fmla="*/ 903 h 6845"/>
                  <a:gd name="T10" fmla="*/ 1140 w 6845"/>
                  <a:gd name="T11" fmla="*/ 898 h 6845"/>
                  <a:gd name="T12" fmla="*/ 1126 w 6845"/>
                  <a:gd name="T13" fmla="*/ 883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1126" y="883"/>
                    </a:moveTo>
                    <a:lnTo>
                      <a:pt x="1120" y="889"/>
                    </a:lnTo>
                    <a:lnTo>
                      <a:pt x="1111" y="897"/>
                    </a:lnTo>
                    <a:lnTo>
                      <a:pt x="1125" y="911"/>
                    </a:lnTo>
                    <a:lnTo>
                      <a:pt x="1134" y="903"/>
                    </a:lnTo>
                    <a:lnTo>
                      <a:pt x="1140" y="898"/>
                    </a:lnTo>
                    <a:lnTo>
                      <a:pt x="1126"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4" name="Freeform 103">
                <a:extLst>
                  <a:ext uri="{FF2B5EF4-FFF2-40B4-BE49-F238E27FC236}">
                    <a16:creationId xmlns:a16="http://schemas.microsoft.com/office/drawing/2014/main" id="{B680D575-EEEE-4FB2-BE20-500A016CA6D1}"/>
                  </a:ext>
                </a:extLst>
              </p:cNvPr>
              <p:cNvSpPr>
                <a:spLocks/>
              </p:cNvSpPr>
              <p:nvPr/>
            </p:nvSpPr>
            <p:spPr bwMode="auto">
              <a:xfrm>
                <a:off x="2218" y="2220"/>
                <a:ext cx="6845" cy="6845"/>
              </a:xfrm>
              <a:custGeom>
                <a:avLst/>
                <a:gdLst>
                  <a:gd name="T0" fmla="*/ 1156 w 6845"/>
                  <a:gd name="T1" fmla="*/ 856 h 6845"/>
                  <a:gd name="T2" fmla="*/ 1141 w 6845"/>
                  <a:gd name="T3" fmla="*/ 870 h 6845"/>
                  <a:gd name="T4" fmla="*/ 1154 w 6845"/>
                  <a:gd name="T5" fmla="*/ 885 h 6845"/>
                  <a:gd name="T6" fmla="*/ 1170 w 6845"/>
                  <a:gd name="T7" fmla="*/ 872 h 6845"/>
                  <a:gd name="T8" fmla="*/ 1156 w 6845"/>
                  <a:gd name="T9" fmla="*/ 856 h 6845"/>
                </a:gdLst>
                <a:ahLst/>
                <a:cxnLst>
                  <a:cxn ang="0">
                    <a:pos x="T0" y="T1"/>
                  </a:cxn>
                  <a:cxn ang="0">
                    <a:pos x="T2" y="T3"/>
                  </a:cxn>
                  <a:cxn ang="0">
                    <a:pos x="T4" y="T5"/>
                  </a:cxn>
                  <a:cxn ang="0">
                    <a:pos x="T6" y="T7"/>
                  </a:cxn>
                  <a:cxn ang="0">
                    <a:pos x="T8" y="T9"/>
                  </a:cxn>
                </a:cxnLst>
                <a:rect l="0" t="0" r="r" b="b"/>
                <a:pathLst>
                  <a:path w="6845" h="6845">
                    <a:moveTo>
                      <a:pt x="1156" y="856"/>
                    </a:moveTo>
                    <a:lnTo>
                      <a:pt x="1141" y="870"/>
                    </a:lnTo>
                    <a:lnTo>
                      <a:pt x="1154" y="885"/>
                    </a:lnTo>
                    <a:lnTo>
                      <a:pt x="1170" y="872"/>
                    </a:lnTo>
                    <a:lnTo>
                      <a:pt x="1156" y="8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5" name="Freeform 104">
                <a:extLst>
                  <a:ext uri="{FF2B5EF4-FFF2-40B4-BE49-F238E27FC236}">
                    <a16:creationId xmlns:a16="http://schemas.microsoft.com/office/drawing/2014/main" id="{6A859018-E63E-4FD5-8E89-ABDCF76E0BDB}"/>
                  </a:ext>
                </a:extLst>
              </p:cNvPr>
              <p:cNvSpPr>
                <a:spLocks/>
              </p:cNvSpPr>
              <p:nvPr/>
            </p:nvSpPr>
            <p:spPr bwMode="auto">
              <a:xfrm>
                <a:off x="2218" y="2220"/>
                <a:ext cx="6845" cy="6845"/>
              </a:xfrm>
              <a:custGeom>
                <a:avLst/>
                <a:gdLst>
                  <a:gd name="T0" fmla="*/ 1186 w 6845"/>
                  <a:gd name="T1" fmla="*/ 830 h 6845"/>
                  <a:gd name="T2" fmla="*/ 1182 w 6845"/>
                  <a:gd name="T3" fmla="*/ 833 h 6845"/>
                  <a:gd name="T4" fmla="*/ 1171 w 6845"/>
                  <a:gd name="T5" fmla="*/ 843 h 6845"/>
                  <a:gd name="T6" fmla="*/ 1184 w 6845"/>
                  <a:gd name="T7" fmla="*/ 859 h 6845"/>
                  <a:gd name="T8" fmla="*/ 1195 w 6845"/>
                  <a:gd name="T9" fmla="*/ 849 h 6845"/>
                  <a:gd name="T10" fmla="*/ 1200 w 6845"/>
                  <a:gd name="T11" fmla="*/ 846 h 6845"/>
                  <a:gd name="T12" fmla="*/ 1186 w 6845"/>
                  <a:gd name="T13" fmla="*/ 830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1186" y="830"/>
                    </a:moveTo>
                    <a:lnTo>
                      <a:pt x="1182" y="833"/>
                    </a:lnTo>
                    <a:lnTo>
                      <a:pt x="1171" y="843"/>
                    </a:lnTo>
                    <a:lnTo>
                      <a:pt x="1184" y="859"/>
                    </a:lnTo>
                    <a:lnTo>
                      <a:pt x="1195" y="849"/>
                    </a:lnTo>
                    <a:lnTo>
                      <a:pt x="1200" y="846"/>
                    </a:lnTo>
                    <a:lnTo>
                      <a:pt x="1186" y="8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6" name="Freeform 105">
                <a:extLst>
                  <a:ext uri="{FF2B5EF4-FFF2-40B4-BE49-F238E27FC236}">
                    <a16:creationId xmlns:a16="http://schemas.microsoft.com/office/drawing/2014/main" id="{A197EEA6-660D-4BAB-862B-9B213E83D280}"/>
                  </a:ext>
                </a:extLst>
              </p:cNvPr>
              <p:cNvSpPr>
                <a:spLocks/>
              </p:cNvSpPr>
              <p:nvPr/>
            </p:nvSpPr>
            <p:spPr bwMode="auto">
              <a:xfrm>
                <a:off x="2218" y="2220"/>
                <a:ext cx="6845" cy="6845"/>
              </a:xfrm>
              <a:custGeom>
                <a:avLst/>
                <a:gdLst>
                  <a:gd name="T0" fmla="*/ 1216 w 6845"/>
                  <a:gd name="T1" fmla="*/ 805 h 6845"/>
                  <a:gd name="T2" fmla="*/ 1202 w 6845"/>
                  <a:gd name="T3" fmla="*/ 817 h 6845"/>
                  <a:gd name="T4" fmla="*/ 1215 w 6845"/>
                  <a:gd name="T5" fmla="*/ 832 h 6845"/>
                  <a:gd name="T6" fmla="*/ 1230 w 6845"/>
                  <a:gd name="T7" fmla="*/ 819 h 6845"/>
                  <a:gd name="T8" fmla="*/ 1216 w 6845"/>
                  <a:gd name="T9" fmla="*/ 805 h 6845"/>
                </a:gdLst>
                <a:ahLst/>
                <a:cxnLst>
                  <a:cxn ang="0">
                    <a:pos x="T0" y="T1"/>
                  </a:cxn>
                  <a:cxn ang="0">
                    <a:pos x="T2" y="T3"/>
                  </a:cxn>
                  <a:cxn ang="0">
                    <a:pos x="T4" y="T5"/>
                  </a:cxn>
                  <a:cxn ang="0">
                    <a:pos x="T6" y="T7"/>
                  </a:cxn>
                  <a:cxn ang="0">
                    <a:pos x="T8" y="T9"/>
                  </a:cxn>
                </a:cxnLst>
                <a:rect l="0" t="0" r="r" b="b"/>
                <a:pathLst>
                  <a:path w="6845" h="6845">
                    <a:moveTo>
                      <a:pt x="1216" y="805"/>
                    </a:moveTo>
                    <a:lnTo>
                      <a:pt x="1202" y="817"/>
                    </a:lnTo>
                    <a:lnTo>
                      <a:pt x="1215" y="832"/>
                    </a:lnTo>
                    <a:lnTo>
                      <a:pt x="1230" y="819"/>
                    </a:lnTo>
                    <a:lnTo>
                      <a:pt x="1216" y="8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7" name="Freeform 106">
                <a:extLst>
                  <a:ext uri="{FF2B5EF4-FFF2-40B4-BE49-F238E27FC236}">
                    <a16:creationId xmlns:a16="http://schemas.microsoft.com/office/drawing/2014/main" id="{543BBE6A-BD0E-4B05-B651-916377A01FC1}"/>
                  </a:ext>
                </a:extLst>
              </p:cNvPr>
              <p:cNvSpPr>
                <a:spLocks/>
              </p:cNvSpPr>
              <p:nvPr/>
            </p:nvSpPr>
            <p:spPr bwMode="auto">
              <a:xfrm>
                <a:off x="2218" y="2220"/>
                <a:ext cx="6845" cy="6845"/>
              </a:xfrm>
              <a:custGeom>
                <a:avLst/>
                <a:gdLst>
                  <a:gd name="T0" fmla="*/ 1248 w 6845"/>
                  <a:gd name="T1" fmla="*/ 778 h 6845"/>
                  <a:gd name="T2" fmla="*/ 1244 w 6845"/>
                  <a:gd name="T3" fmla="*/ 781 h 6845"/>
                  <a:gd name="T4" fmla="*/ 1232 w 6845"/>
                  <a:gd name="T5" fmla="*/ 791 h 6845"/>
                  <a:gd name="T6" fmla="*/ 1245 w 6845"/>
                  <a:gd name="T7" fmla="*/ 807 h 6845"/>
                  <a:gd name="T8" fmla="*/ 1257 w 6845"/>
                  <a:gd name="T9" fmla="*/ 796 h 6845"/>
                  <a:gd name="T10" fmla="*/ 1261 w 6845"/>
                  <a:gd name="T11" fmla="*/ 794 h 6845"/>
                  <a:gd name="T12" fmla="*/ 1248 w 6845"/>
                  <a:gd name="T13" fmla="*/ 778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1248" y="778"/>
                    </a:moveTo>
                    <a:lnTo>
                      <a:pt x="1244" y="781"/>
                    </a:lnTo>
                    <a:lnTo>
                      <a:pt x="1232" y="791"/>
                    </a:lnTo>
                    <a:lnTo>
                      <a:pt x="1245" y="807"/>
                    </a:lnTo>
                    <a:lnTo>
                      <a:pt x="1257" y="796"/>
                    </a:lnTo>
                    <a:lnTo>
                      <a:pt x="1261" y="794"/>
                    </a:lnTo>
                    <a:lnTo>
                      <a:pt x="1248" y="7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8" name="Freeform 107">
                <a:extLst>
                  <a:ext uri="{FF2B5EF4-FFF2-40B4-BE49-F238E27FC236}">
                    <a16:creationId xmlns:a16="http://schemas.microsoft.com/office/drawing/2014/main" id="{DF6EF2C8-F305-43FA-AE6D-6D32754AFCB7}"/>
                  </a:ext>
                </a:extLst>
              </p:cNvPr>
              <p:cNvSpPr>
                <a:spLocks/>
              </p:cNvSpPr>
              <p:nvPr/>
            </p:nvSpPr>
            <p:spPr bwMode="auto">
              <a:xfrm>
                <a:off x="2218" y="2220"/>
                <a:ext cx="6845" cy="6845"/>
              </a:xfrm>
              <a:custGeom>
                <a:avLst/>
                <a:gdLst>
                  <a:gd name="T0" fmla="*/ 1279 w 6845"/>
                  <a:gd name="T1" fmla="*/ 753 h 6845"/>
                  <a:gd name="T2" fmla="*/ 1263 w 6845"/>
                  <a:gd name="T3" fmla="*/ 765 h 6845"/>
                  <a:gd name="T4" fmla="*/ 1276 w 6845"/>
                  <a:gd name="T5" fmla="*/ 781 h 6845"/>
                  <a:gd name="T6" fmla="*/ 1292 w 6845"/>
                  <a:gd name="T7" fmla="*/ 769 h 6845"/>
                  <a:gd name="T8" fmla="*/ 1279 w 6845"/>
                  <a:gd name="T9" fmla="*/ 753 h 6845"/>
                </a:gdLst>
                <a:ahLst/>
                <a:cxnLst>
                  <a:cxn ang="0">
                    <a:pos x="T0" y="T1"/>
                  </a:cxn>
                  <a:cxn ang="0">
                    <a:pos x="T2" y="T3"/>
                  </a:cxn>
                  <a:cxn ang="0">
                    <a:pos x="T4" y="T5"/>
                  </a:cxn>
                  <a:cxn ang="0">
                    <a:pos x="T6" y="T7"/>
                  </a:cxn>
                  <a:cxn ang="0">
                    <a:pos x="T8" y="T9"/>
                  </a:cxn>
                </a:cxnLst>
                <a:rect l="0" t="0" r="r" b="b"/>
                <a:pathLst>
                  <a:path w="6845" h="6845">
                    <a:moveTo>
                      <a:pt x="1279" y="753"/>
                    </a:moveTo>
                    <a:lnTo>
                      <a:pt x="1263" y="765"/>
                    </a:lnTo>
                    <a:lnTo>
                      <a:pt x="1276" y="781"/>
                    </a:lnTo>
                    <a:lnTo>
                      <a:pt x="1292" y="769"/>
                    </a:lnTo>
                    <a:lnTo>
                      <a:pt x="1279" y="7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9" name="Freeform 108">
                <a:extLst>
                  <a:ext uri="{FF2B5EF4-FFF2-40B4-BE49-F238E27FC236}">
                    <a16:creationId xmlns:a16="http://schemas.microsoft.com/office/drawing/2014/main" id="{DD2BA250-A44A-4FBB-A09E-85994B2EC35C}"/>
                  </a:ext>
                </a:extLst>
              </p:cNvPr>
              <p:cNvSpPr>
                <a:spLocks/>
              </p:cNvSpPr>
              <p:nvPr/>
            </p:nvSpPr>
            <p:spPr bwMode="auto">
              <a:xfrm>
                <a:off x="2218" y="2220"/>
                <a:ext cx="6845" cy="6845"/>
              </a:xfrm>
              <a:custGeom>
                <a:avLst/>
                <a:gdLst>
                  <a:gd name="T0" fmla="*/ 1310 w 6845"/>
                  <a:gd name="T1" fmla="*/ 728 h 6845"/>
                  <a:gd name="T2" fmla="*/ 1309 w 6845"/>
                  <a:gd name="T3" fmla="*/ 729 h 6845"/>
                  <a:gd name="T4" fmla="*/ 1294 w 6845"/>
                  <a:gd name="T5" fmla="*/ 741 h 6845"/>
                  <a:gd name="T6" fmla="*/ 1308 w 6845"/>
                  <a:gd name="T7" fmla="*/ 757 h 6845"/>
                  <a:gd name="T8" fmla="*/ 1321 w 6845"/>
                  <a:gd name="T9" fmla="*/ 745 h 6845"/>
                  <a:gd name="T10" fmla="*/ 1322 w 6845"/>
                  <a:gd name="T11" fmla="*/ 743 h 6845"/>
                  <a:gd name="T12" fmla="*/ 1310 w 6845"/>
                  <a:gd name="T13" fmla="*/ 728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1310" y="728"/>
                    </a:moveTo>
                    <a:lnTo>
                      <a:pt x="1309" y="729"/>
                    </a:lnTo>
                    <a:lnTo>
                      <a:pt x="1294" y="741"/>
                    </a:lnTo>
                    <a:lnTo>
                      <a:pt x="1308" y="757"/>
                    </a:lnTo>
                    <a:lnTo>
                      <a:pt x="1321" y="745"/>
                    </a:lnTo>
                    <a:lnTo>
                      <a:pt x="1322" y="743"/>
                    </a:lnTo>
                    <a:lnTo>
                      <a:pt x="1310" y="7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0" name="Freeform 109">
                <a:extLst>
                  <a:ext uri="{FF2B5EF4-FFF2-40B4-BE49-F238E27FC236}">
                    <a16:creationId xmlns:a16="http://schemas.microsoft.com/office/drawing/2014/main" id="{2378B39F-7CCE-41D1-A87A-CBB8D3264101}"/>
                  </a:ext>
                </a:extLst>
              </p:cNvPr>
              <p:cNvSpPr>
                <a:spLocks/>
              </p:cNvSpPr>
              <p:nvPr/>
            </p:nvSpPr>
            <p:spPr bwMode="auto">
              <a:xfrm>
                <a:off x="2218" y="2220"/>
                <a:ext cx="6845" cy="6845"/>
              </a:xfrm>
              <a:custGeom>
                <a:avLst/>
                <a:gdLst>
                  <a:gd name="T0" fmla="*/ 1342 w 6845"/>
                  <a:gd name="T1" fmla="*/ 704 h 6845"/>
                  <a:gd name="T2" fmla="*/ 1326 w 6845"/>
                  <a:gd name="T3" fmla="*/ 716 h 6845"/>
                  <a:gd name="T4" fmla="*/ 1339 w 6845"/>
                  <a:gd name="T5" fmla="*/ 731 h 6845"/>
                  <a:gd name="T6" fmla="*/ 1354 w 6845"/>
                  <a:gd name="T7" fmla="*/ 720 h 6845"/>
                  <a:gd name="T8" fmla="*/ 1342 w 6845"/>
                  <a:gd name="T9" fmla="*/ 704 h 6845"/>
                </a:gdLst>
                <a:ahLst/>
                <a:cxnLst>
                  <a:cxn ang="0">
                    <a:pos x="T0" y="T1"/>
                  </a:cxn>
                  <a:cxn ang="0">
                    <a:pos x="T2" y="T3"/>
                  </a:cxn>
                  <a:cxn ang="0">
                    <a:pos x="T4" y="T5"/>
                  </a:cxn>
                  <a:cxn ang="0">
                    <a:pos x="T6" y="T7"/>
                  </a:cxn>
                  <a:cxn ang="0">
                    <a:pos x="T8" y="T9"/>
                  </a:cxn>
                </a:cxnLst>
                <a:rect l="0" t="0" r="r" b="b"/>
                <a:pathLst>
                  <a:path w="6845" h="6845">
                    <a:moveTo>
                      <a:pt x="1342" y="704"/>
                    </a:moveTo>
                    <a:lnTo>
                      <a:pt x="1326" y="716"/>
                    </a:lnTo>
                    <a:lnTo>
                      <a:pt x="1339" y="731"/>
                    </a:lnTo>
                    <a:lnTo>
                      <a:pt x="1354" y="720"/>
                    </a:lnTo>
                    <a:lnTo>
                      <a:pt x="1342" y="7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1" name="Freeform 110">
                <a:extLst>
                  <a:ext uri="{FF2B5EF4-FFF2-40B4-BE49-F238E27FC236}">
                    <a16:creationId xmlns:a16="http://schemas.microsoft.com/office/drawing/2014/main" id="{AD0DFCCD-AE2A-48AC-88C4-0A335CA40F82}"/>
                  </a:ext>
                </a:extLst>
              </p:cNvPr>
              <p:cNvSpPr>
                <a:spLocks/>
              </p:cNvSpPr>
              <p:nvPr/>
            </p:nvSpPr>
            <p:spPr bwMode="auto">
              <a:xfrm>
                <a:off x="2218" y="2220"/>
                <a:ext cx="6845" cy="6845"/>
              </a:xfrm>
              <a:custGeom>
                <a:avLst/>
                <a:gdLst>
                  <a:gd name="T0" fmla="*/ 1374 w 6845"/>
                  <a:gd name="T1" fmla="*/ 680 h 6845"/>
                  <a:gd name="T2" fmla="*/ 1358 w 6845"/>
                  <a:gd name="T3" fmla="*/ 692 h 6845"/>
                  <a:gd name="T4" fmla="*/ 1370 w 6845"/>
                  <a:gd name="T5" fmla="*/ 708 h 6845"/>
                  <a:gd name="T6" fmla="*/ 1386 w 6845"/>
                  <a:gd name="T7" fmla="*/ 696 h 6845"/>
                  <a:gd name="T8" fmla="*/ 1374 w 6845"/>
                  <a:gd name="T9" fmla="*/ 680 h 6845"/>
                </a:gdLst>
                <a:ahLst/>
                <a:cxnLst>
                  <a:cxn ang="0">
                    <a:pos x="T0" y="T1"/>
                  </a:cxn>
                  <a:cxn ang="0">
                    <a:pos x="T2" y="T3"/>
                  </a:cxn>
                  <a:cxn ang="0">
                    <a:pos x="T4" y="T5"/>
                  </a:cxn>
                  <a:cxn ang="0">
                    <a:pos x="T6" y="T7"/>
                  </a:cxn>
                  <a:cxn ang="0">
                    <a:pos x="T8" y="T9"/>
                  </a:cxn>
                </a:cxnLst>
                <a:rect l="0" t="0" r="r" b="b"/>
                <a:pathLst>
                  <a:path w="6845" h="6845">
                    <a:moveTo>
                      <a:pt x="1374" y="680"/>
                    </a:moveTo>
                    <a:lnTo>
                      <a:pt x="1358" y="692"/>
                    </a:lnTo>
                    <a:lnTo>
                      <a:pt x="1370" y="708"/>
                    </a:lnTo>
                    <a:lnTo>
                      <a:pt x="1386" y="696"/>
                    </a:lnTo>
                    <a:lnTo>
                      <a:pt x="1374" y="6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2" name="Freeform 111">
                <a:extLst>
                  <a:ext uri="{FF2B5EF4-FFF2-40B4-BE49-F238E27FC236}">
                    <a16:creationId xmlns:a16="http://schemas.microsoft.com/office/drawing/2014/main" id="{96413A75-59D0-47C9-87D5-053E47B48EDA}"/>
                  </a:ext>
                </a:extLst>
              </p:cNvPr>
              <p:cNvSpPr>
                <a:spLocks/>
              </p:cNvSpPr>
              <p:nvPr/>
            </p:nvSpPr>
            <p:spPr bwMode="auto">
              <a:xfrm>
                <a:off x="2218" y="2220"/>
                <a:ext cx="6845" cy="6845"/>
              </a:xfrm>
              <a:custGeom>
                <a:avLst/>
                <a:gdLst>
                  <a:gd name="T0" fmla="*/ 1406 w 6845"/>
                  <a:gd name="T1" fmla="*/ 656 h 6845"/>
                  <a:gd name="T2" fmla="*/ 1390 w 6845"/>
                  <a:gd name="T3" fmla="*/ 668 h 6845"/>
                  <a:gd name="T4" fmla="*/ 1402 w 6845"/>
                  <a:gd name="T5" fmla="*/ 683 h 6845"/>
                  <a:gd name="T6" fmla="*/ 1418 w 6845"/>
                  <a:gd name="T7" fmla="*/ 671 h 6845"/>
                  <a:gd name="T8" fmla="*/ 1406 w 6845"/>
                  <a:gd name="T9" fmla="*/ 656 h 6845"/>
                </a:gdLst>
                <a:ahLst/>
                <a:cxnLst>
                  <a:cxn ang="0">
                    <a:pos x="T0" y="T1"/>
                  </a:cxn>
                  <a:cxn ang="0">
                    <a:pos x="T2" y="T3"/>
                  </a:cxn>
                  <a:cxn ang="0">
                    <a:pos x="T4" y="T5"/>
                  </a:cxn>
                  <a:cxn ang="0">
                    <a:pos x="T6" y="T7"/>
                  </a:cxn>
                  <a:cxn ang="0">
                    <a:pos x="T8" y="T9"/>
                  </a:cxn>
                </a:cxnLst>
                <a:rect l="0" t="0" r="r" b="b"/>
                <a:pathLst>
                  <a:path w="6845" h="6845">
                    <a:moveTo>
                      <a:pt x="1406" y="656"/>
                    </a:moveTo>
                    <a:lnTo>
                      <a:pt x="1390" y="668"/>
                    </a:lnTo>
                    <a:lnTo>
                      <a:pt x="1402" y="683"/>
                    </a:lnTo>
                    <a:lnTo>
                      <a:pt x="1418" y="671"/>
                    </a:lnTo>
                    <a:lnTo>
                      <a:pt x="1406" y="6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3" name="Freeform 112">
                <a:extLst>
                  <a:ext uri="{FF2B5EF4-FFF2-40B4-BE49-F238E27FC236}">
                    <a16:creationId xmlns:a16="http://schemas.microsoft.com/office/drawing/2014/main" id="{D3F3590C-BCBC-4845-AF44-AB62B27616F4}"/>
                  </a:ext>
                </a:extLst>
              </p:cNvPr>
              <p:cNvSpPr>
                <a:spLocks/>
              </p:cNvSpPr>
              <p:nvPr/>
            </p:nvSpPr>
            <p:spPr bwMode="auto">
              <a:xfrm>
                <a:off x="2218" y="2220"/>
                <a:ext cx="6845" cy="6845"/>
              </a:xfrm>
              <a:custGeom>
                <a:avLst/>
                <a:gdLst>
                  <a:gd name="T0" fmla="*/ 1438 w 6845"/>
                  <a:gd name="T1" fmla="*/ 632 h 6845"/>
                  <a:gd name="T2" fmla="*/ 1423 w 6845"/>
                  <a:gd name="T3" fmla="*/ 644 h 6845"/>
                  <a:gd name="T4" fmla="*/ 1435 w 6845"/>
                  <a:gd name="T5" fmla="*/ 660 h 6845"/>
                  <a:gd name="T6" fmla="*/ 1450 w 6845"/>
                  <a:gd name="T7" fmla="*/ 649 h 6845"/>
                  <a:gd name="T8" fmla="*/ 1438 w 6845"/>
                  <a:gd name="T9" fmla="*/ 632 h 6845"/>
                </a:gdLst>
                <a:ahLst/>
                <a:cxnLst>
                  <a:cxn ang="0">
                    <a:pos x="T0" y="T1"/>
                  </a:cxn>
                  <a:cxn ang="0">
                    <a:pos x="T2" y="T3"/>
                  </a:cxn>
                  <a:cxn ang="0">
                    <a:pos x="T4" y="T5"/>
                  </a:cxn>
                  <a:cxn ang="0">
                    <a:pos x="T6" y="T7"/>
                  </a:cxn>
                  <a:cxn ang="0">
                    <a:pos x="T8" y="T9"/>
                  </a:cxn>
                </a:cxnLst>
                <a:rect l="0" t="0" r="r" b="b"/>
                <a:pathLst>
                  <a:path w="6845" h="6845">
                    <a:moveTo>
                      <a:pt x="1438" y="632"/>
                    </a:moveTo>
                    <a:lnTo>
                      <a:pt x="1423" y="644"/>
                    </a:lnTo>
                    <a:lnTo>
                      <a:pt x="1435" y="660"/>
                    </a:lnTo>
                    <a:lnTo>
                      <a:pt x="1450" y="649"/>
                    </a:lnTo>
                    <a:lnTo>
                      <a:pt x="1438" y="6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4" name="Freeform 113">
                <a:extLst>
                  <a:ext uri="{FF2B5EF4-FFF2-40B4-BE49-F238E27FC236}">
                    <a16:creationId xmlns:a16="http://schemas.microsoft.com/office/drawing/2014/main" id="{D93D7E15-25F0-4C66-A85E-3431AEFFCB88}"/>
                  </a:ext>
                </a:extLst>
              </p:cNvPr>
              <p:cNvSpPr>
                <a:spLocks/>
              </p:cNvSpPr>
              <p:nvPr/>
            </p:nvSpPr>
            <p:spPr bwMode="auto">
              <a:xfrm>
                <a:off x="2218" y="2220"/>
                <a:ext cx="6845" cy="6845"/>
              </a:xfrm>
              <a:custGeom>
                <a:avLst/>
                <a:gdLst>
                  <a:gd name="T0" fmla="*/ 1472 w 6845"/>
                  <a:gd name="T1" fmla="*/ 609 h 6845"/>
                  <a:gd name="T2" fmla="*/ 1455 w 6845"/>
                  <a:gd name="T3" fmla="*/ 620 h 6845"/>
                  <a:gd name="T4" fmla="*/ 1467 w 6845"/>
                  <a:gd name="T5" fmla="*/ 637 h 6845"/>
                  <a:gd name="T6" fmla="*/ 1483 w 6845"/>
                  <a:gd name="T7" fmla="*/ 626 h 6845"/>
                  <a:gd name="T8" fmla="*/ 1472 w 6845"/>
                  <a:gd name="T9" fmla="*/ 609 h 6845"/>
                </a:gdLst>
                <a:ahLst/>
                <a:cxnLst>
                  <a:cxn ang="0">
                    <a:pos x="T0" y="T1"/>
                  </a:cxn>
                  <a:cxn ang="0">
                    <a:pos x="T2" y="T3"/>
                  </a:cxn>
                  <a:cxn ang="0">
                    <a:pos x="T4" y="T5"/>
                  </a:cxn>
                  <a:cxn ang="0">
                    <a:pos x="T6" y="T7"/>
                  </a:cxn>
                  <a:cxn ang="0">
                    <a:pos x="T8" y="T9"/>
                  </a:cxn>
                </a:cxnLst>
                <a:rect l="0" t="0" r="r" b="b"/>
                <a:pathLst>
                  <a:path w="6845" h="6845">
                    <a:moveTo>
                      <a:pt x="1472" y="609"/>
                    </a:moveTo>
                    <a:lnTo>
                      <a:pt x="1455" y="620"/>
                    </a:lnTo>
                    <a:lnTo>
                      <a:pt x="1467" y="637"/>
                    </a:lnTo>
                    <a:lnTo>
                      <a:pt x="1483" y="626"/>
                    </a:lnTo>
                    <a:lnTo>
                      <a:pt x="1472" y="6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5" name="Freeform 114">
                <a:extLst>
                  <a:ext uri="{FF2B5EF4-FFF2-40B4-BE49-F238E27FC236}">
                    <a16:creationId xmlns:a16="http://schemas.microsoft.com/office/drawing/2014/main" id="{0A7406F4-167B-4809-894E-4428C80D25A1}"/>
                  </a:ext>
                </a:extLst>
              </p:cNvPr>
              <p:cNvSpPr>
                <a:spLocks/>
              </p:cNvSpPr>
              <p:nvPr/>
            </p:nvSpPr>
            <p:spPr bwMode="auto">
              <a:xfrm>
                <a:off x="2218" y="2220"/>
                <a:ext cx="6845" cy="6845"/>
              </a:xfrm>
              <a:custGeom>
                <a:avLst/>
                <a:gdLst>
                  <a:gd name="T0" fmla="*/ 1504 w 6845"/>
                  <a:gd name="T1" fmla="*/ 586 h 6845"/>
                  <a:gd name="T2" fmla="*/ 1488 w 6845"/>
                  <a:gd name="T3" fmla="*/ 597 h 6845"/>
                  <a:gd name="T4" fmla="*/ 1500 w 6845"/>
                  <a:gd name="T5" fmla="*/ 614 h 6845"/>
                  <a:gd name="T6" fmla="*/ 1516 w 6845"/>
                  <a:gd name="T7" fmla="*/ 603 h 6845"/>
                  <a:gd name="T8" fmla="*/ 1504 w 6845"/>
                  <a:gd name="T9" fmla="*/ 586 h 6845"/>
                </a:gdLst>
                <a:ahLst/>
                <a:cxnLst>
                  <a:cxn ang="0">
                    <a:pos x="T0" y="T1"/>
                  </a:cxn>
                  <a:cxn ang="0">
                    <a:pos x="T2" y="T3"/>
                  </a:cxn>
                  <a:cxn ang="0">
                    <a:pos x="T4" y="T5"/>
                  </a:cxn>
                  <a:cxn ang="0">
                    <a:pos x="T6" y="T7"/>
                  </a:cxn>
                  <a:cxn ang="0">
                    <a:pos x="T8" y="T9"/>
                  </a:cxn>
                </a:cxnLst>
                <a:rect l="0" t="0" r="r" b="b"/>
                <a:pathLst>
                  <a:path w="6845" h="6845">
                    <a:moveTo>
                      <a:pt x="1504" y="586"/>
                    </a:moveTo>
                    <a:lnTo>
                      <a:pt x="1488" y="597"/>
                    </a:lnTo>
                    <a:lnTo>
                      <a:pt x="1500" y="614"/>
                    </a:lnTo>
                    <a:lnTo>
                      <a:pt x="1516" y="603"/>
                    </a:lnTo>
                    <a:lnTo>
                      <a:pt x="1504" y="5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6" name="Freeform 115">
                <a:extLst>
                  <a:ext uri="{FF2B5EF4-FFF2-40B4-BE49-F238E27FC236}">
                    <a16:creationId xmlns:a16="http://schemas.microsoft.com/office/drawing/2014/main" id="{45ABD836-9BF3-435B-BCA6-37155B49C457}"/>
                  </a:ext>
                </a:extLst>
              </p:cNvPr>
              <p:cNvSpPr>
                <a:spLocks/>
              </p:cNvSpPr>
              <p:nvPr/>
            </p:nvSpPr>
            <p:spPr bwMode="auto">
              <a:xfrm>
                <a:off x="2218" y="2220"/>
                <a:ext cx="6845" cy="6845"/>
              </a:xfrm>
              <a:custGeom>
                <a:avLst/>
                <a:gdLst>
                  <a:gd name="T0" fmla="*/ 1538 w 6845"/>
                  <a:gd name="T1" fmla="*/ 563 h 6845"/>
                  <a:gd name="T2" fmla="*/ 1521 w 6845"/>
                  <a:gd name="T3" fmla="*/ 576 h 6845"/>
                  <a:gd name="T4" fmla="*/ 1532 w 6845"/>
                  <a:gd name="T5" fmla="*/ 592 h 6845"/>
                  <a:gd name="T6" fmla="*/ 1549 w 6845"/>
                  <a:gd name="T7" fmla="*/ 580 h 6845"/>
                  <a:gd name="T8" fmla="*/ 1538 w 6845"/>
                  <a:gd name="T9" fmla="*/ 563 h 6845"/>
                </a:gdLst>
                <a:ahLst/>
                <a:cxnLst>
                  <a:cxn ang="0">
                    <a:pos x="T0" y="T1"/>
                  </a:cxn>
                  <a:cxn ang="0">
                    <a:pos x="T2" y="T3"/>
                  </a:cxn>
                  <a:cxn ang="0">
                    <a:pos x="T4" y="T5"/>
                  </a:cxn>
                  <a:cxn ang="0">
                    <a:pos x="T6" y="T7"/>
                  </a:cxn>
                  <a:cxn ang="0">
                    <a:pos x="T8" y="T9"/>
                  </a:cxn>
                </a:cxnLst>
                <a:rect l="0" t="0" r="r" b="b"/>
                <a:pathLst>
                  <a:path w="6845" h="6845">
                    <a:moveTo>
                      <a:pt x="1538" y="563"/>
                    </a:moveTo>
                    <a:lnTo>
                      <a:pt x="1521" y="576"/>
                    </a:lnTo>
                    <a:lnTo>
                      <a:pt x="1532" y="592"/>
                    </a:lnTo>
                    <a:lnTo>
                      <a:pt x="1549" y="580"/>
                    </a:lnTo>
                    <a:lnTo>
                      <a:pt x="1538" y="5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7" name="Freeform 116">
                <a:extLst>
                  <a:ext uri="{FF2B5EF4-FFF2-40B4-BE49-F238E27FC236}">
                    <a16:creationId xmlns:a16="http://schemas.microsoft.com/office/drawing/2014/main" id="{DFD4A618-C7DB-4A5D-93DF-4E53C2C55175}"/>
                  </a:ext>
                </a:extLst>
              </p:cNvPr>
              <p:cNvSpPr>
                <a:spLocks/>
              </p:cNvSpPr>
              <p:nvPr/>
            </p:nvSpPr>
            <p:spPr bwMode="auto">
              <a:xfrm>
                <a:off x="2218" y="2220"/>
                <a:ext cx="6845" cy="6845"/>
              </a:xfrm>
              <a:custGeom>
                <a:avLst/>
                <a:gdLst>
                  <a:gd name="T0" fmla="*/ 1572 w 6845"/>
                  <a:gd name="T1" fmla="*/ 542 h 6845"/>
                  <a:gd name="T2" fmla="*/ 1555 w 6845"/>
                  <a:gd name="T3" fmla="*/ 553 h 6845"/>
                  <a:gd name="T4" fmla="*/ 1566 w 6845"/>
                  <a:gd name="T5" fmla="*/ 570 h 6845"/>
                  <a:gd name="T6" fmla="*/ 1582 w 6845"/>
                  <a:gd name="T7" fmla="*/ 559 h 6845"/>
                  <a:gd name="T8" fmla="*/ 1572 w 6845"/>
                  <a:gd name="T9" fmla="*/ 542 h 6845"/>
                </a:gdLst>
                <a:ahLst/>
                <a:cxnLst>
                  <a:cxn ang="0">
                    <a:pos x="T0" y="T1"/>
                  </a:cxn>
                  <a:cxn ang="0">
                    <a:pos x="T2" y="T3"/>
                  </a:cxn>
                  <a:cxn ang="0">
                    <a:pos x="T4" y="T5"/>
                  </a:cxn>
                  <a:cxn ang="0">
                    <a:pos x="T6" y="T7"/>
                  </a:cxn>
                  <a:cxn ang="0">
                    <a:pos x="T8" y="T9"/>
                  </a:cxn>
                </a:cxnLst>
                <a:rect l="0" t="0" r="r" b="b"/>
                <a:pathLst>
                  <a:path w="6845" h="6845">
                    <a:moveTo>
                      <a:pt x="1572" y="542"/>
                    </a:moveTo>
                    <a:lnTo>
                      <a:pt x="1555" y="553"/>
                    </a:lnTo>
                    <a:lnTo>
                      <a:pt x="1566" y="570"/>
                    </a:lnTo>
                    <a:lnTo>
                      <a:pt x="1582" y="559"/>
                    </a:lnTo>
                    <a:lnTo>
                      <a:pt x="1572" y="5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8" name="Freeform 117">
                <a:extLst>
                  <a:ext uri="{FF2B5EF4-FFF2-40B4-BE49-F238E27FC236}">
                    <a16:creationId xmlns:a16="http://schemas.microsoft.com/office/drawing/2014/main" id="{2555D2E0-C743-45F7-AB81-988C583ECE6B}"/>
                  </a:ext>
                </a:extLst>
              </p:cNvPr>
              <p:cNvSpPr>
                <a:spLocks/>
              </p:cNvSpPr>
              <p:nvPr/>
            </p:nvSpPr>
            <p:spPr bwMode="auto">
              <a:xfrm>
                <a:off x="2218" y="2220"/>
                <a:ext cx="6845" cy="6845"/>
              </a:xfrm>
              <a:custGeom>
                <a:avLst/>
                <a:gdLst>
                  <a:gd name="T0" fmla="*/ 1605 w 6845"/>
                  <a:gd name="T1" fmla="*/ 520 h 6845"/>
                  <a:gd name="T2" fmla="*/ 1588 w 6845"/>
                  <a:gd name="T3" fmla="*/ 531 h 6845"/>
                  <a:gd name="T4" fmla="*/ 1599 w 6845"/>
                  <a:gd name="T5" fmla="*/ 548 h 6845"/>
                  <a:gd name="T6" fmla="*/ 1616 w 6845"/>
                  <a:gd name="T7" fmla="*/ 537 h 6845"/>
                  <a:gd name="T8" fmla="*/ 1605 w 6845"/>
                  <a:gd name="T9" fmla="*/ 520 h 6845"/>
                </a:gdLst>
                <a:ahLst/>
                <a:cxnLst>
                  <a:cxn ang="0">
                    <a:pos x="T0" y="T1"/>
                  </a:cxn>
                  <a:cxn ang="0">
                    <a:pos x="T2" y="T3"/>
                  </a:cxn>
                  <a:cxn ang="0">
                    <a:pos x="T4" y="T5"/>
                  </a:cxn>
                  <a:cxn ang="0">
                    <a:pos x="T6" y="T7"/>
                  </a:cxn>
                  <a:cxn ang="0">
                    <a:pos x="T8" y="T9"/>
                  </a:cxn>
                </a:cxnLst>
                <a:rect l="0" t="0" r="r" b="b"/>
                <a:pathLst>
                  <a:path w="6845" h="6845">
                    <a:moveTo>
                      <a:pt x="1605" y="520"/>
                    </a:moveTo>
                    <a:lnTo>
                      <a:pt x="1588" y="531"/>
                    </a:lnTo>
                    <a:lnTo>
                      <a:pt x="1599" y="548"/>
                    </a:lnTo>
                    <a:lnTo>
                      <a:pt x="1616" y="537"/>
                    </a:lnTo>
                    <a:lnTo>
                      <a:pt x="1605"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9" name="Freeform 118">
                <a:extLst>
                  <a:ext uri="{FF2B5EF4-FFF2-40B4-BE49-F238E27FC236}">
                    <a16:creationId xmlns:a16="http://schemas.microsoft.com/office/drawing/2014/main" id="{186B308E-D5F3-483D-9264-CA96B694F2C6}"/>
                  </a:ext>
                </a:extLst>
              </p:cNvPr>
              <p:cNvSpPr>
                <a:spLocks/>
              </p:cNvSpPr>
              <p:nvPr/>
            </p:nvSpPr>
            <p:spPr bwMode="auto">
              <a:xfrm>
                <a:off x="2218" y="2220"/>
                <a:ext cx="6845" cy="6845"/>
              </a:xfrm>
              <a:custGeom>
                <a:avLst/>
                <a:gdLst>
                  <a:gd name="T0" fmla="*/ 1640 w 6845"/>
                  <a:gd name="T1" fmla="*/ 500 h 6845"/>
                  <a:gd name="T2" fmla="*/ 1622 w 6845"/>
                  <a:gd name="T3" fmla="*/ 510 h 6845"/>
                  <a:gd name="T4" fmla="*/ 1633 w 6845"/>
                  <a:gd name="T5" fmla="*/ 528 h 6845"/>
                  <a:gd name="T6" fmla="*/ 1650 w 6845"/>
                  <a:gd name="T7" fmla="*/ 517 h 6845"/>
                  <a:gd name="T8" fmla="*/ 1640 w 6845"/>
                  <a:gd name="T9" fmla="*/ 500 h 6845"/>
                </a:gdLst>
                <a:ahLst/>
                <a:cxnLst>
                  <a:cxn ang="0">
                    <a:pos x="T0" y="T1"/>
                  </a:cxn>
                  <a:cxn ang="0">
                    <a:pos x="T2" y="T3"/>
                  </a:cxn>
                  <a:cxn ang="0">
                    <a:pos x="T4" y="T5"/>
                  </a:cxn>
                  <a:cxn ang="0">
                    <a:pos x="T6" y="T7"/>
                  </a:cxn>
                  <a:cxn ang="0">
                    <a:pos x="T8" y="T9"/>
                  </a:cxn>
                </a:cxnLst>
                <a:rect l="0" t="0" r="r" b="b"/>
                <a:pathLst>
                  <a:path w="6845" h="6845">
                    <a:moveTo>
                      <a:pt x="1640" y="500"/>
                    </a:moveTo>
                    <a:lnTo>
                      <a:pt x="1622" y="510"/>
                    </a:lnTo>
                    <a:lnTo>
                      <a:pt x="1633" y="528"/>
                    </a:lnTo>
                    <a:lnTo>
                      <a:pt x="1650" y="517"/>
                    </a:lnTo>
                    <a:lnTo>
                      <a:pt x="1640" y="5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0" name="Freeform 119">
                <a:extLst>
                  <a:ext uri="{FF2B5EF4-FFF2-40B4-BE49-F238E27FC236}">
                    <a16:creationId xmlns:a16="http://schemas.microsoft.com/office/drawing/2014/main" id="{FEFE1CC4-8B86-4423-B674-1CA189B1540B}"/>
                  </a:ext>
                </a:extLst>
              </p:cNvPr>
              <p:cNvSpPr>
                <a:spLocks/>
              </p:cNvSpPr>
              <p:nvPr/>
            </p:nvSpPr>
            <p:spPr bwMode="auto">
              <a:xfrm>
                <a:off x="2218" y="2220"/>
                <a:ext cx="6845" cy="6845"/>
              </a:xfrm>
              <a:custGeom>
                <a:avLst/>
                <a:gdLst>
                  <a:gd name="T0" fmla="*/ 1674 w 6845"/>
                  <a:gd name="T1" fmla="*/ 478 h 6845"/>
                  <a:gd name="T2" fmla="*/ 1657 w 6845"/>
                  <a:gd name="T3" fmla="*/ 489 h 6845"/>
                  <a:gd name="T4" fmla="*/ 1666 w 6845"/>
                  <a:gd name="T5" fmla="*/ 506 h 6845"/>
                  <a:gd name="T6" fmla="*/ 1684 w 6845"/>
                  <a:gd name="T7" fmla="*/ 496 h 6845"/>
                  <a:gd name="T8" fmla="*/ 1674 w 6845"/>
                  <a:gd name="T9" fmla="*/ 478 h 6845"/>
                </a:gdLst>
                <a:ahLst/>
                <a:cxnLst>
                  <a:cxn ang="0">
                    <a:pos x="T0" y="T1"/>
                  </a:cxn>
                  <a:cxn ang="0">
                    <a:pos x="T2" y="T3"/>
                  </a:cxn>
                  <a:cxn ang="0">
                    <a:pos x="T4" y="T5"/>
                  </a:cxn>
                  <a:cxn ang="0">
                    <a:pos x="T6" y="T7"/>
                  </a:cxn>
                  <a:cxn ang="0">
                    <a:pos x="T8" y="T9"/>
                  </a:cxn>
                </a:cxnLst>
                <a:rect l="0" t="0" r="r" b="b"/>
                <a:pathLst>
                  <a:path w="6845" h="6845">
                    <a:moveTo>
                      <a:pt x="1674" y="478"/>
                    </a:moveTo>
                    <a:lnTo>
                      <a:pt x="1657" y="489"/>
                    </a:lnTo>
                    <a:lnTo>
                      <a:pt x="1666" y="506"/>
                    </a:lnTo>
                    <a:lnTo>
                      <a:pt x="1684" y="496"/>
                    </a:lnTo>
                    <a:lnTo>
                      <a:pt x="1674" y="4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1" name="Freeform 120">
                <a:extLst>
                  <a:ext uri="{FF2B5EF4-FFF2-40B4-BE49-F238E27FC236}">
                    <a16:creationId xmlns:a16="http://schemas.microsoft.com/office/drawing/2014/main" id="{90B73789-A8DE-417D-ADA8-02CFF7F50831}"/>
                  </a:ext>
                </a:extLst>
              </p:cNvPr>
              <p:cNvSpPr>
                <a:spLocks/>
              </p:cNvSpPr>
              <p:nvPr/>
            </p:nvSpPr>
            <p:spPr bwMode="auto">
              <a:xfrm>
                <a:off x="2218" y="2220"/>
                <a:ext cx="6845" cy="6845"/>
              </a:xfrm>
              <a:custGeom>
                <a:avLst/>
                <a:gdLst>
                  <a:gd name="T0" fmla="*/ 1708 w 6845"/>
                  <a:gd name="T1" fmla="*/ 458 h 6845"/>
                  <a:gd name="T2" fmla="*/ 1692 w 6845"/>
                  <a:gd name="T3" fmla="*/ 469 h 6845"/>
                  <a:gd name="T4" fmla="*/ 1701 w 6845"/>
                  <a:gd name="T5" fmla="*/ 486 h 6845"/>
                  <a:gd name="T6" fmla="*/ 1718 w 6845"/>
                  <a:gd name="T7" fmla="*/ 476 h 6845"/>
                  <a:gd name="T8" fmla="*/ 1708 w 6845"/>
                  <a:gd name="T9" fmla="*/ 458 h 6845"/>
                </a:gdLst>
                <a:ahLst/>
                <a:cxnLst>
                  <a:cxn ang="0">
                    <a:pos x="T0" y="T1"/>
                  </a:cxn>
                  <a:cxn ang="0">
                    <a:pos x="T2" y="T3"/>
                  </a:cxn>
                  <a:cxn ang="0">
                    <a:pos x="T4" y="T5"/>
                  </a:cxn>
                  <a:cxn ang="0">
                    <a:pos x="T6" y="T7"/>
                  </a:cxn>
                  <a:cxn ang="0">
                    <a:pos x="T8" y="T9"/>
                  </a:cxn>
                </a:cxnLst>
                <a:rect l="0" t="0" r="r" b="b"/>
                <a:pathLst>
                  <a:path w="6845" h="6845">
                    <a:moveTo>
                      <a:pt x="1708" y="458"/>
                    </a:moveTo>
                    <a:lnTo>
                      <a:pt x="1692" y="469"/>
                    </a:lnTo>
                    <a:lnTo>
                      <a:pt x="1701" y="486"/>
                    </a:lnTo>
                    <a:lnTo>
                      <a:pt x="1718" y="476"/>
                    </a:lnTo>
                    <a:lnTo>
                      <a:pt x="1708" y="4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2" name="Freeform 121">
                <a:extLst>
                  <a:ext uri="{FF2B5EF4-FFF2-40B4-BE49-F238E27FC236}">
                    <a16:creationId xmlns:a16="http://schemas.microsoft.com/office/drawing/2014/main" id="{63C5D13F-0DB7-4663-9BF7-CBE5650837A7}"/>
                  </a:ext>
                </a:extLst>
              </p:cNvPr>
              <p:cNvSpPr>
                <a:spLocks/>
              </p:cNvSpPr>
              <p:nvPr/>
            </p:nvSpPr>
            <p:spPr bwMode="auto">
              <a:xfrm>
                <a:off x="2218" y="2220"/>
                <a:ext cx="6845" cy="6845"/>
              </a:xfrm>
              <a:custGeom>
                <a:avLst/>
                <a:gdLst>
                  <a:gd name="T0" fmla="*/ 1743 w 6845"/>
                  <a:gd name="T1" fmla="*/ 439 h 6845"/>
                  <a:gd name="T2" fmla="*/ 1726 w 6845"/>
                  <a:gd name="T3" fmla="*/ 448 h 6845"/>
                  <a:gd name="T4" fmla="*/ 1736 w 6845"/>
                  <a:gd name="T5" fmla="*/ 466 h 6845"/>
                  <a:gd name="T6" fmla="*/ 1753 w 6845"/>
                  <a:gd name="T7" fmla="*/ 456 h 6845"/>
                  <a:gd name="T8" fmla="*/ 1743 w 6845"/>
                  <a:gd name="T9" fmla="*/ 439 h 6845"/>
                </a:gdLst>
                <a:ahLst/>
                <a:cxnLst>
                  <a:cxn ang="0">
                    <a:pos x="T0" y="T1"/>
                  </a:cxn>
                  <a:cxn ang="0">
                    <a:pos x="T2" y="T3"/>
                  </a:cxn>
                  <a:cxn ang="0">
                    <a:pos x="T4" y="T5"/>
                  </a:cxn>
                  <a:cxn ang="0">
                    <a:pos x="T6" y="T7"/>
                  </a:cxn>
                  <a:cxn ang="0">
                    <a:pos x="T8" y="T9"/>
                  </a:cxn>
                </a:cxnLst>
                <a:rect l="0" t="0" r="r" b="b"/>
                <a:pathLst>
                  <a:path w="6845" h="6845">
                    <a:moveTo>
                      <a:pt x="1743" y="439"/>
                    </a:moveTo>
                    <a:lnTo>
                      <a:pt x="1726" y="448"/>
                    </a:lnTo>
                    <a:lnTo>
                      <a:pt x="1736" y="466"/>
                    </a:lnTo>
                    <a:lnTo>
                      <a:pt x="1753" y="456"/>
                    </a:lnTo>
                    <a:lnTo>
                      <a:pt x="1743"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3" name="Freeform 122">
                <a:extLst>
                  <a:ext uri="{FF2B5EF4-FFF2-40B4-BE49-F238E27FC236}">
                    <a16:creationId xmlns:a16="http://schemas.microsoft.com/office/drawing/2014/main" id="{7F958C63-1BC0-40FB-8ADA-222000B01F26}"/>
                  </a:ext>
                </a:extLst>
              </p:cNvPr>
              <p:cNvSpPr>
                <a:spLocks/>
              </p:cNvSpPr>
              <p:nvPr/>
            </p:nvSpPr>
            <p:spPr bwMode="auto">
              <a:xfrm>
                <a:off x="2218" y="2220"/>
                <a:ext cx="6845" cy="6845"/>
              </a:xfrm>
              <a:custGeom>
                <a:avLst/>
                <a:gdLst>
                  <a:gd name="T0" fmla="*/ 1778 w 6845"/>
                  <a:gd name="T1" fmla="*/ 420 h 6845"/>
                  <a:gd name="T2" fmla="*/ 1761 w 6845"/>
                  <a:gd name="T3" fmla="*/ 429 h 6845"/>
                  <a:gd name="T4" fmla="*/ 1771 w 6845"/>
                  <a:gd name="T5" fmla="*/ 446 h 6845"/>
                  <a:gd name="T6" fmla="*/ 1788 w 6845"/>
                  <a:gd name="T7" fmla="*/ 436 h 6845"/>
                  <a:gd name="T8" fmla="*/ 1778 w 6845"/>
                  <a:gd name="T9" fmla="*/ 420 h 6845"/>
                </a:gdLst>
                <a:ahLst/>
                <a:cxnLst>
                  <a:cxn ang="0">
                    <a:pos x="T0" y="T1"/>
                  </a:cxn>
                  <a:cxn ang="0">
                    <a:pos x="T2" y="T3"/>
                  </a:cxn>
                  <a:cxn ang="0">
                    <a:pos x="T4" y="T5"/>
                  </a:cxn>
                  <a:cxn ang="0">
                    <a:pos x="T6" y="T7"/>
                  </a:cxn>
                  <a:cxn ang="0">
                    <a:pos x="T8" y="T9"/>
                  </a:cxn>
                </a:cxnLst>
                <a:rect l="0" t="0" r="r" b="b"/>
                <a:pathLst>
                  <a:path w="6845" h="6845">
                    <a:moveTo>
                      <a:pt x="1778" y="420"/>
                    </a:moveTo>
                    <a:lnTo>
                      <a:pt x="1761" y="429"/>
                    </a:lnTo>
                    <a:lnTo>
                      <a:pt x="1771" y="446"/>
                    </a:lnTo>
                    <a:lnTo>
                      <a:pt x="1788" y="436"/>
                    </a:lnTo>
                    <a:lnTo>
                      <a:pt x="1778" y="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4" name="Freeform 123">
                <a:extLst>
                  <a:ext uri="{FF2B5EF4-FFF2-40B4-BE49-F238E27FC236}">
                    <a16:creationId xmlns:a16="http://schemas.microsoft.com/office/drawing/2014/main" id="{36217D89-1683-4053-B061-BA258CBD39F9}"/>
                  </a:ext>
                </a:extLst>
              </p:cNvPr>
              <p:cNvSpPr>
                <a:spLocks/>
              </p:cNvSpPr>
              <p:nvPr/>
            </p:nvSpPr>
            <p:spPr bwMode="auto">
              <a:xfrm>
                <a:off x="2218" y="2220"/>
                <a:ext cx="6845" cy="6845"/>
              </a:xfrm>
              <a:custGeom>
                <a:avLst/>
                <a:gdLst>
                  <a:gd name="T0" fmla="*/ 1814 w 6845"/>
                  <a:gd name="T1" fmla="*/ 400 h 6845"/>
                  <a:gd name="T2" fmla="*/ 1796 w 6845"/>
                  <a:gd name="T3" fmla="*/ 409 h 6845"/>
                  <a:gd name="T4" fmla="*/ 1806 w 6845"/>
                  <a:gd name="T5" fmla="*/ 427 h 6845"/>
                  <a:gd name="T6" fmla="*/ 1824 w 6845"/>
                  <a:gd name="T7" fmla="*/ 417 h 6845"/>
                  <a:gd name="T8" fmla="*/ 1814 w 6845"/>
                  <a:gd name="T9" fmla="*/ 400 h 6845"/>
                </a:gdLst>
                <a:ahLst/>
                <a:cxnLst>
                  <a:cxn ang="0">
                    <a:pos x="T0" y="T1"/>
                  </a:cxn>
                  <a:cxn ang="0">
                    <a:pos x="T2" y="T3"/>
                  </a:cxn>
                  <a:cxn ang="0">
                    <a:pos x="T4" y="T5"/>
                  </a:cxn>
                  <a:cxn ang="0">
                    <a:pos x="T6" y="T7"/>
                  </a:cxn>
                  <a:cxn ang="0">
                    <a:pos x="T8" y="T9"/>
                  </a:cxn>
                </a:cxnLst>
                <a:rect l="0" t="0" r="r" b="b"/>
                <a:pathLst>
                  <a:path w="6845" h="6845">
                    <a:moveTo>
                      <a:pt x="1814" y="400"/>
                    </a:moveTo>
                    <a:lnTo>
                      <a:pt x="1796" y="409"/>
                    </a:lnTo>
                    <a:lnTo>
                      <a:pt x="1806" y="427"/>
                    </a:lnTo>
                    <a:lnTo>
                      <a:pt x="1824" y="417"/>
                    </a:lnTo>
                    <a:lnTo>
                      <a:pt x="1814"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5" name="Freeform 124">
                <a:extLst>
                  <a:ext uri="{FF2B5EF4-FFF2-40B4-BE49-F238E27FC236}">
                    <a16:creationId xmlns:a16="http://schemas.microsoft.com/office/drawing/2014/main" id="{3A49BB70-5E6E-48ED-A1BE-D70DB1A805F9}"/>
                  </a:ext>
                </a:extLst>
              </p:cNvPr>
              <p:cNvSpPr>
                <a:spLocks/>
              </p:cNvSpPr>
              <p:nvPr/>
            </p:nvSpPr>
            <p:spPr bwMode="auto">
              <a:xfrm>
                <a:off x="2218" y="2220"/>
                <a:ext cx="6845" cy="6845"/>
              </a:xfrm>
              <a:custGeom>
                <a:avLst/>
                <a:gdLst>
                  <a:gd name="T0" fmla="*/ 1849 w 6845"/>
                  <a:gd name="T1" fmla="*/ 381 h 6845"/>
                  <a:gd name="T2" fmla="*/ 1832 w 6845"/>
                  <a:gd name="T3" fmla="*/ 391 h 6845"/>
                  <a:gd name="T4" fmla="*/ 1840 w 6845"/>
                  <a:gd name="T5" fmla="*/ 409 h 6845"/>
                  <a:gd name="T6" fmla="*/ 1858 w 6845"/>
                  <a:gd name="T7" fmla="*/ 399 h 6845"/>
                  <a:gd name="T8" fmla="*/ 1849 w 6845"/>
                  <a:gd name="T9" fmla="*/ 381 h 6845"/>
                </a:gdLst>
                <a:ahLst/>
                <a:cxnLst>
                  <a:cxn ang="0">
                    <a:pos x="T0" y="T1"/>
                  </a:cxn>
                  <a:cxn ang="0">
                    <a:pos x="T2" y="T3"/>
                  </a:cxn>
                  <a:cxn ang="0">
                    <a:pos x="T4" y="T5"/>
                  </a:cxn>
                  <a:cxn ang="0">
                    <a:pos x="T6" y="T7"/>
                  </a:cxn>
                  <a:cxn ang="0">
                    <a:pos x="T8" y="T9"/>
                  </a:cxn>
                </a:cxnLst>
                <a:rect l="0" t="0" r="r" b="b"/>
                <a:pathLst>
                  <a:path w="6845" h="6845">
                    <a:moveTo>
                      <a:pt x="1849" y="381"/>
                    </a:moveTo>
                    <a:lnTo>
                      <a:pt x="1832" y="391"/>
                    </a:lnTo>
                    <a:lnTo>
                      <a:pt x="1840" y="409"/>
                    </a:lnTo>
                    <a:lnTo>
                      <a:pt x="1858" y="399"/>
                    </a:lnTo>
                    <a:lnTo>
                      <a:pt x="1849" y="3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6" name="Freeform 125">
                <a:extLst>
                  <a:ext uri="{FF2B5EF4-FFF2-40B4-BE49-F238E27FC236}">
                    <a16:creationId xmlns:a16="http://schemas.microsoft.com/office/drawing/2014/main" id="{FFCFC9E5-7E92-479E-ABBC-8A988CC2AD26}"/>
                  </a:ext>
                </a:extLst>
              </p:cNvPr>
              <p:cNvSpPr>
                <a:spLocks/>
              </p:cNvSpPr>
              <p:nvPr/>
            </p:nvSpPr>
            <p:spPr bwMode="auto">
              <a:xfrm>
                <a:off x="2218" y="2220"/>
                <a:ext cx="6845" cy="6845"/>
              </a:xfrm>
              <a:custGeom>
                <a:avLst/>
                <a:gdLst>
                  <a:gd name="T0" fmla="*/ 1885 w 6845"/>
                  <a:gd name="T1" fmla="*/ 363 h 6845"/>
                  <a:gd name="T2" fmla="*/ 1867 w 6845"/>
                  <a:gd name="T3" fmla="*/ 371 h 6845"/>
                  <a:gd name="T4" fmla="*/ 1876 w 6845"/>
                  <a:gd name="T5" fmla="*/ 390 h 6845"/>
                  <a:gd name="T6" fmla="*/ 1894 w 6845"/>
                  <a:gd name="T7" fmla="*/ 381 h 6845"/>
                  <a:gd name="T8" fmla="*/ 1885 w 6845"/>
                  <a:gd name="T9" fmla="*/ 363 h 6845"/>
                </a:gdLst>
                <a:ahLst/>
                <a:cxnLst>
                  <a:cxn ang="0">
                    <a:pos x="T0" y="T1"/>
                  </a:cxn>
                  <a:cxn ang="0">
                    <a:pos x="T2" y="T3"/>
                  </a:cxn>
                  <a:cxn ang="0">
                    <a:pos x="T4" y="T5"/>
                  </a:cxn>
                  <a:cxn ang="0">
                    <a:pos x="T6" y="T7"/>
                  </a:cxn>
                  <a:cxn ang="0">
                    <a:pos x="T8" y="T9"/>
                  </a:cxn>
                </a:cxnLst>
                <a:rect l="0" t="0" r="r" b="b"/>
                <a:pathLst>
                  <a:path w="6845" h="6845">
                    <a:moveTo>
                      <a:pt x="1885" y="363"/>
                    </a:moveTo>
                    <a:lnTo>
                      <a:pt x="1867" y="371"/>
                    </a:lnTo>
                    <a:lnTo>
                      <a:pt x="1876" y="390"/>
                    </a:lnTo>
                    <a:lnTo>
                      <a:pt x="1894" y="381"/>
                    </a:lnTo>
                    <a:lnTo>
                      <a:pt x="1885" y="3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7" name="Freeform 126">
                <a:extLst>
                  <a:ext uri="{FF2B5EF4-FFF2-40B4-BE49-F238E27FC236}">
                    <a16:creationId xmlns:a16="http://schemas.microsoft.com/office/drawing/2014/main" id="{FD7B2642-8004-46CC-B53A-DEC1A9678B89}"/>
                  </a:ext>
                </a:extLst>
              </p:cNvPr>
              <p:cNvSpPr>
                <a:spLocks/>
              </p:cNvSpPr>
              <p:nvPr/>
            </p:nvSpPr>
            <p:spPr bwMode="auto">
              <a:xfrm>
                <a:off x="2218" y="2220"/>
                <a:ext cx="6845" cy="6845"/>
              </a:xfrm>
              <a:custGeom>
                <a:avLst/>
                <a:gdLst>
                  <a:gd name="T0" fmla="*/ 1921 w 6845"/>
                  <a:gd name="T1" fmla="*/ 345 h 6845"/>
                  <a:gd name="T2" fmla="*/ 1903 w 6845"/>
                  <a:gd name="T3" fmla="*/ 355 h 6845"/>
                  <a:gd name="T4" fmla="*/ 1912 w 6845"/>
                  <a:gd name="T5" fmla="*/ 371 h 6845"/>
                  <a:gd name="T6" fmla="*/ 1929 w 6845"/>
                  <a:gd name="T7" fmla="*/ 363 h 6845"/>
                  <a:gd name="T8" fmla="*/ 1921 w 6845"/>
                  <a:gd name="T9" fmla="*/ 345 h 6845"/>
                </a:gdLst>
                <a:ahLst/>
                <a:cxnLst>
                  <a:cxn ang="0">
                    <a:pos x="T0" y="T1"/>
                  </a:cxn>
                  <a:cxn ang="0">
                    <a:pos x="T2" y="T3"/>
                  </a:cxn>
                  <a:cxn ang="0">
                    <a:pos x="T4" y="T5"/>
                  </a:cxn>
                  <a:cxn ang="0">
                    <a:pos x="T6" y="T7"/>
                  </a:cxn>
                  <a:cxn ang="0">
                    <a:pos x="T8" y="T9"/>
                  </a:cxn>
                </a:cxnLst>
                <a:rect l="0" t="0" r="r" b="b"/>
                <a:pathLst>
                  <a:path w="6845" h="6845">
                    <a:moveTo>
                      <a:pt x="1921" y="345"/>
                    </a:moveTo>
                    <a:lnTo>
                      <a:pt x="1903" y="355"/>
                    </a:lnTo>
                    <a:lnTo>
                      <a:pt x="1912" y="371"/>
                    </a:lnTo>
                    <a:lnTo>
                      <a:pt x="1929" y="363"/>
                    </a:lnTo>
                    <a:lnTo>
                      <a:pt x="1921" y="3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8" name="Freeform 127">
                <a:extLst>
                  <a:ext uri="{FF2B5EF4-FFF2-40B4-BE49-F238E27FC236}">
                    <a16:creationId xmlns:a16="http://schemas.microsoft.com/office/drawing/2014/main" id="{53A2F5CB-D01F-4D08-8205-3316F5F0CD12}"/>
                  </a:ext>
                </a:extLst>
              </p:cNvPr>
              <p:cNvSpPr>
                <a:spLocks/>
              </p:cNvSpPr>
              <p:nvPr/>
            </p:nvSpPr>
            <p:spPr bwMode="auto">
              <a:xfrm>
                <a:off x="2218" y="2220"/>
                <a:ext cx="6845" cy="6845"/>
              </a:xfrm>
              <a:custGeom>
                <a:avLst/>
                <a:gdLst>
                  <a:gd name="T0" fmla="*/ 1957 w 6845"/>
                  <a:gd name="T1" fmla="*/ 328 h 6845"/>
                  <a:gd name="T2" fmla="*/ 1939 w 6845"/>
                  <a:gd name="T3" fmla="*/ 337 h 6845"/>
                  <a:gd name="T4" fmla="*/ 1947 w 6845"/>
                  <a:gd name="T5" fmla="*/ 355 h 6845"/>
                  <a:gd name="T6" fmla="*/ 1965 w 6845"/>
                  <a:gd name="T7" fmla="*/ 346 h 6845"/>
                  <a:gd name="T8" fmla="*/ 1957 w 6845"/>
                  <a:gd name="T9" fmla="*/ 328 h 6845"/>
                </a:gdLst>
                <a:ahLst/>
                <a:cxnLst>
                  <a:cxn ang="0">
                    <a:pos x="T0" y="T1"/>
                  </a:cxn>
                  <a:cxn ang="0">
                    <a:pos x="T2" y="T3"/>
                  </a:cxn>
                  <a:cxn ang="0">
                    <a:pos x="T4" y="T5"/>
                  </a:cxn>
                  <a:cxn ang="0">
                    <a:pos x="T6" y="T7"/>
                  </a:cxn>
                  <a:cxn ang="0">
                    <a:pos x="T8" y="T9"/>
                  </a:cxn>
                </a:cxnLst>
                <a:rect l="0" t="0" r="r" b="b"/>
                <a:pathLst>
                  <a:path w="6845" h="6845">
                    <a:moveTo>
                      <a:pt x="1957" y="328"/>
                    </a:moveTo>
                    <a:lnTo>
                      <a:pt x="1939" y="337"/>
                    </a:lnTo>
                    <a:lnTo>
                      <a:pt x="1947" y="355"/>
                    </a:lnTo>
                    <a:lnTo>
                      <a:pt x="1965" y="346"/>
                    </a:lnTo>
                    <a:lnTo>
                      <a:pt x="1957" y="3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9" name="Freeform 128">
                <a:extLst>
                  <a:ext uri="{FF2B5EF4-FFF2-40B4-BE49-F238E27FC236}">
                    <a16:creationId xmlns:a16="http://schemas.microsoft.com/office/drawing/2014/main" id="{045C6909-95FA-4112-A6D6-ED3F5120546B}"/>
                  </a:ext>
                </a:extLst>
              </p:cNvPr>
              <p:cNvSpPr>
                <a:spLocks/>
              </p:cNvSpPr>
              <p:nvPr/>
            </p:nvSpPr>
            <p:spPr bwMode="auto">
              <a:xfrm>
                <a:off x="2218" y="2220"/>
                <a:ext cx="6845" cy="6845"/>
              </a:xfrm>
              <a:custGeom>
                <a:avLst/>
                <a:gdLst>
                  <a:gd name="T0" fmla="*/ 1993 w 6845"/>
                  <a:gd name="T1" fmla="*/ 310 h 6845"/>
                  <a:gd name="T2" fmla="*/ 1975 w 6845"/>
                  <a:gd name="T3" fmla="*/ 319 h 6845"/>
                  <a:gd name="T4" fmla="*/ 1983 w 6845"/>
                  <a:gd name="T5" fmla="*/ 338 h 6845"/>
                  <a:gd name="T6" fmla="*/ 2001 w 6845"/>
                  <a:gd name="T7" fmla="*/ 330 h 6845"/>
                  <a:gd name="T8" fmla="*/ 1993 w 6845"/>
                  <a:gd name="T9" fmla="*/ 310 h 6845"/>
                </a:gdLst>
                <a:ahLst/>
                <a:cxnLst>
                  <a:cxn ang="0">
                    <a:pos x="T0" y="T1"/>
                  </a:cxn>
                  <a:cxn ang="0">
                    <a:pos x="T2" y="T3"/>
                  </a:cxn>
                  <a:cxn ang="0">
                    <a:pos x="T4" y="T5"/>
                  </a:cxn>
                  <a:cxn ang="0">
                    <a:pos x="T6" y="T7"/>
                  </a:cxn>
                  <a:cxn ang="0">
                    <a:pos x="T8" y="T9"/>
                  </a:cxn>
                </a:cxnLst>
                <a:rect l="0" t="0" r="r" b="b"/>
                <a:pathLst>
                  <a:path w="6845" h="6845">
                    <a:moveTo>
                      <a:pt x="1993" y="310"/>
                    </a:moveTo>
                    <a:lnTo>
                      <a:pt x="1975" y="319"/>
                    </a:lnTo>
                    <a:lnTo>
                      <a:pt x="1983" y="338"/>
                    </a:lnTo>
                    <a:lnTo>
                      <a:pt x="2001" y="330"/>
                    </a:lnTo>
                    <a:lnTo>
                      <a:pt x="1993" y="3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0" name="Freeform 129">
                <a:extLst>
                  <a:ext uri="{FF2B5EF4-FFF2-40B4-BE49-F238E27FC236}">
                    <a16:creationId xmlns:a16="http://schemas.microsoft.com/office/drawing/2014/main" id="{48E04BCB-9EFB-44FF-9605-B21BBAF11CF5}"/>
                  </a:ext>
                </a:extLst>
              </p:cNvPr>
              <p:cNvSpPr>
                <a:spLocks/>
              </p:cNvSpPr>
              <p:nvPr/>
            </p:nvSpPr>
            <p:spPr bwMode="auto">
              <a:xfrm>
                <a:off x="2218" y="2220"/>
                <a:ext cx="6845" cy="6845"/>
              </a:xfrm>
              <a:custGeom>
                <a:avLst/>
                <a:gdLst>
                  <a:gd name="T0" fmla="*/ 2030 w 6845"/>
                  <a:gd name="T1" fmla="*/ 295 h 6845"/>
                  <a:gd name="T2" fmla="*/ 2013 w 6845"/>
                  <a:gd name="T3" fmla="*/ 302 h 6845"/>
                  <a:gd name="T4" fmla="*/ 2012 w 6845"/>
                  <a:gd name="T5" fmla="*/ 302 h 6845"/>
                  <a:gd name="T6" fmla="*/ 2020 w 6845"/>
                  <a:gd name="T7" fmla="*/ 320 h 6845"/>
                  <a:gd name="T8" fmla="*/ 2022 w 6845"/>
                  <a:gd name="T9" fmla="*/ 320 h 6845"/>
                  <a:gd name="T10" fmla="*/ 2038 w 6845"/>
                  <a:gd name="T11" fmla="*/ 313 h 6845"/>
                  <a:gd name="T12" fmla="*/ 2030 w 6845"/>
                  <a:gd name="T13" fmla="*/ 295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030" y="295"/>
                    </a:moveTo>
                    <a:lnTo>
                      <a:pt x="2013" y="302"/>
                    </a:lnTo>
                    <a:lnTo>
                      <a:pt x="2012" y="302"/>
                    </a:lnTo>
                    <a:lnTo>
                      <a:pt x="2020" y="320"/>
                    </a:lnTo>
                    <a:lnTo>
                      <a:pt x="2022" y="320"/>
                    </a:lnTo>
                    <a:lnTo>
                      <a:pt x="2038" y="313"/>
                    </a:lnTo>
                    <a:lnTo>
                      <a:pt x="2030" y="2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1" name="Freeform 130">
                <a:extLst>
                  <a:ext uri="{FF2B5EF4-FFF2-40B4-BE49-F238E27FC236}">
                    <a16:creationId xmlns:a16="http://schemas.microsoft.com/office/drawing/2014/main" id="{49B2BFE3-7162-4563-9290-A5AB5A21466F}"/>
                  </a:ext>
                </a:extLst>
              </p:cNvPr>
              <p:cNvSpPr>
                <a:spLocks/>
              </p:cNvSpPr>
              <p:nvPr/>
            </p:nvSpPr>
            <p:spPr bwMode="auto">
              <a:xfrm>
                <a:off x="2218" y="2220"/>
                <a:ext cx="6845" cy="6845"/>
              </a:xfrm>
              <a:custGeom>
                <a:avLst/>
                <a:gdLst>
                  <a:gd name="T0" fmla="*/ 2067 w 6845"/>
                  <a:gd name="T1" fmla="*/ 278 h 6845"/>
                  <a:gd name="T2" fmla="*/ 2048 w 6845"/>
                  <a:gd name="T3" fmla="*/ 286 h 6845"/>
                  <a:gd name="T4" fmla="*/ 2056 w 6845"/>
                  <a:gd name="T5" fmla="*/ 304 h 6845"/>
                  <a:gd name="T6" fmla="*/ 2074 w 6845"/>
                  <a:gd name="T7" fmla="*/ 297 h 6845"/>
                  <a:gd name="T8" fmla="*/ 2067 w 6845"/>
                  <a:gd name="T9" fmla="*/ 278 h 6845"/>
                </a:gdLst>
                <a:ahLst/>
                <a:cxnLst>
                  <a:cxn ang="0">
                    <a:pos x="T0" y="T1"/>
                  </a:cxn>
                  <a:cxn ang="0">
                    <a:pos x="T2" y="T3"/>
                  </a:cxn>
                  <a:cxn ang="0">
                    <a:pos x="T4" y="T5"/>
                  </a:cxn>
                  <a:cxn ang="0">
                    <a:pos x="T6" y="T7"/>
                  </a:cxn>
                  <a:cxn ang="0">
                    <a:pos x="T8" y="T9"/>
                  </a:cxn>
                </a:cxnLst>
                <a:rect l="0" t="0" r="r" b="b"/>
                <a:pathLst>
                  <a:path w="6845" h="6845">
                    <a:moveTo>
                      <a:pt x="2067" y="278"/>
                    </a:moveTo>
                    <a:lnTo>
                      <a:pt x="2048" y="286"/>
                    </a:lnTo>
                    <a:lnTo>
                      <a:pt x="2056" y="304"/>
                    </a:lnTo>
                    <a:lnTo>
                      <a:pt x="2074" y="297"/>
                    </a:lnTo>
                    <a:lnTo>
                      <a:pt x="2067"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2" name="Freeform 131">
                <a:extLst>
                  <a:ext uri="{FF2B5EF4-FFF2-40B4-BE49-F238E27FC236}">
                    <a16:creationId xmlns:a16="http://schemas.microsoft.com/office/drawing/2014/main" id="{0792AF85-B50F-4AB8-B1A3-330259FAC83F}"/>
                  </a:ext>
                </a:extLst>
              </p:cNvPr>
              <p:cNvSpPr>
                <a:spLocks/>
              </p:cNvSpPr>
              <p:nvPr/>
            </p:nvSpPr>
            <p:spPr bwMode="auto">
              <a:xfrm>
                <a:off x="2218" y="2220"/>
                <a:ext cx="6845" cy="6845"/>
              </a:xfrm>
              <a:custGeom>
                <a:avLst/>
                <a:gdLst>
                  <a:gd name="T0" fmla="*/ 2103 w 6845"/>
                  <a:gd name="T1" fmla="*/ 262 h 6845"/>
                  <a:gd name="T2" fmla="*/ 2090 w 6845"/>
                  <a:gd name="T3" fmla="*/ 268 h 6845"/>
                  <a:gd name="T4" fmla="*/ 2085 w 6845"/>
                  <a:gd name="T5" fmla="*/ 271 h 6845"/>
                  <a:gd name="T6" fmla="*/ 2092 w 6845"/>
                  <a:gd name="T7" fmla="*/ 289 h 6845"/>
                  <a:gd name="T8" fmla="*/ 2097 w 6845"/>
                  <a:gd name="T9" fmla="*/ 286 h 6845"/>
                  <a:gd name="T10" fmla="*/ 2112 w 6845"/>
                  <a:gd name="T11" fmla="*/ 281 h 6845"/>
                  <a:gd name="T12" fmla="*/ 2103 w 6845"/>
                  <a:gd name="T13" fmla="*/ 262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103" y="262"/>
                    </a:moveTo>
                    <a:lnTo>
                      <a:pt x="2090" y="268"/>
                    </a:lnTo>
                    <a:lnTo>
                      <a:pt x="2085" y="271"/>
                    </a:lnTo>
                    <a:lnTo>
                      <a:pt x="2092" y="289"/>
                    </a:lnTo>
                    <a:lnTo>
                      <a:pt x="2097" y="286"/>
                    </a:lnTo>
                    <a:lnTo>
                      <a:pt x="2112" y="281"/>
                    </a:lnTo>
                    <a:lnTo>
                      <a:pt x="2103" y="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3" name="Freeform 132">
                <a:extLst>
                  <a:ext uri="{FF2B5EF4-FFF2-40B4-BE49-F238E27FC236}">
                    <a16:creationId xmlns:a16="http://schemas.microsoft.com/office/drawing/2014/main" id="{7D162BAB-D5D9-40BE-B5C1-1CAA89462A59}"/>
                  </a:ext>
                </a:extLst>
              </p:cNvPr>
              <p:cNvSpPr>
                <a:spLocks/>
              </p:cNvSpPr>
              <p:nvPr/>
            </p:nvSpPr>
            <p:spPr bwMode="auto">
              <a:xfrm>
                <a:off x="2218" y="2220"/>
                <a:ext cx="6845" cy="6845"/>
              </a:xfrm>
              <a:custGeom>
                <a:avLst/>
                <a:gdLst>
                  <a:gd name="T0" fmla="*/ 2140 w 6845"/>
                  <a:gd name="T1" fmla="*/ 247 h 6845"/>
                  <a:gd name="T2" fmla="*/ 2122 w 6845"/>
                  <a:gd name="T3" fmla="*/ 255 h 6845"/>
                  <a:gd name="T4" fmla="*/ 2130 w 6845"/>
                  <a:gd name="T5" fmla="*/ 273 h 6845"/>
                  <a:gd name="T6" fmla="*/ 2149 w 6845"/>
                  <a:gd name="T7" fmla="*/ 266 h 6845"/>
                  <a:gd name="T8" fmla="*/ 2140 w 6845"/>
                  <a:gd name="T9" fmla="*/ 247 h 6845"/>
                </a:gdLst>
                <a:ahLst/>
                <a:cxnLst>
                  <a:cxn ang="0">
                    <a:pos x="T0" y="T1"/>
                  </a:cxn>
                  <a:cxn ang="0">
                    <a:pos x="T2" y="T3"/>
                  </a:cxn>
                  <a:cxn ang="0">
                    <a:pos x="T4" y="T5"/>
                  </a:cxn>
                  <a:cxn ang="0">
                    <a:pos x="T6" y="T7"/>
                  </a:cxn>
                  <a:cxn ang="0">
                    <a:pos x="T8" y="T9"/>
                  </a:cxn>
                </a:cxnLst>
                <a:rect l="0" t="0" r="r" b="b"/>
                <a:pathLst>
                  <a:path w="6845" h="6845">
                    <a:moveTo>
                      <a:pt x="2140" y="247"/>
                    </a:moveTo>
                    <a:lnTo>
                      <a:pt x="2122" y="255"/>
                    </a:lnTo>
                    <a:lnTo>
                      <a:pt x="2130" y="273"/>
                    </a:lnTo>
                    <a:lnTo>
                      <a:pt x="2149" y="266"/>
                    </a:lnTo>
                    <a:lnTo>
                      <a:pt x="2140" y="2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4" name="Freeform 133">
                <a:extLst>
                  <a:ext uri="{FF2B5EF4-FFF2-40B4-BE49-F238E27FC236}">
                    <a16:creationId xmlns:a16="http://schemas.microsoft.com/office/drawing/2014/main" id="{DE412BB4-4A96-4A7E-9239-CA8A963E910C}"/>
                  </a:ext>
                </a:extLst>
              </p:cNvPr>
              <p:cNvSpPr>
                <a:spLocks/>
              </p:cNvSpPr>
              <p:nvPr/>
            </p:nvSpPr>
            <p:spPr bwMode="auto">
              <a:xfrm>
                <a:off x="2218" y="2220"/>
                <a:ext cx="6845" cy="6845"/>
              </a:xfrm>
              <a:custGeom>
                <a:avLst/>
                <a:gdLst>
                  <a:gd name="T0" fmla="*/ 2178 w 6845"/>
                  <a:gd name="T1" fmla="*/ 232 h 6845"/>
                  <a:gd name="T2" fmla="*/ 2167 w 6845"/>
                  <a:gd name="T3" fmla="*/ 237 h 6845"/>
                  <a:gd name="T4" fmla="*/ 2160 w 6845"/>
                  <a:gd name="T5" fmla="*/ 240 h 6845"/>
                  <a:gd name="T6" fmla="*/ 2167 w 6845"/>
                  <a:gd name="T7" fmla="*/ 259 h 6845"/>
                  <a:gd name="T8" fmla="*/ 2174 w 6845"/>
                  <a:gd name="T9" fmla="*/ 255 h 6845"/>
                  <a:gd name="T10" fmla="*/ 2185 w 6845"/>
                  <a:gd name="T11" fmla="*/ 251 h 6845"/>
                  <a:gd name="T12" fmla="*/ 2178 w 6845"/>
                  <a:gd name="T13" fmla="*/ 232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178" y="232"/>
                    </a:moveTo>
                    <a:lnTo>
                      <a:pt x="2167" y="237"/>
                    </a:lnTo>
                    <a:lnTo>
                      <a:pt x="2160" y="240"/>
                    </a:lnTo>
                    <a:lnTo>
                      <a:pt x="2167" y="259"/>
                    </a:lnTo>
                    <a:lnTo>
                      <a:pt x="2174" y="255"/>
                    </a:lnTo>
                    <a:lnTo>
                      <a:pt x="2185" y="251"/>
                    </a:lnTo>
                    <a:lnTo>
                      <a:pt x="21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5" name="Freeform 134">
                <a:extLst>
                  <a:ext uri="{FF2B5EF4-FFF2-40B4-BE49-F238E27FC236}">
                    <a16:creationId xmlns:a16="http://schemas.microsoft.com/office/drawing/2014/main" id="{A193B2DB-8983-4E93-BD7D-5C108FDA2F5B}"/>
                  </a:ext>
                </a:extLst>
              </p:cNvPr>
              <p:cNvSpPr>
                <a:spLocks/>
              </p:cNvSpPr>
              <p:nvPr/>
            </p:nvSpPr>
            <p:spPr bwMode="auto">
              <a:xfrm>
                <a:off x="2218" y="2220"/>
                <a:ext cx="6845" cy="6845"/>
              </a:xfrm>
              <a:custGeom>
                <a:avLst/>
                <a:gdLst>
                  <a:gd name="T0" fmla="*/ 2216 w 6845"/>
                  <a:gd name="T1" fmla="*/ 218 h 6845"/>
                  <a:gd name="T2" fmla="*/ 2197 w 6845"/>
                  <a:gd name="T3" fmla="*/ 225 h 6845"/>
                  <a:gd name="T4" fmla="*/ 2204 w 6845"/>
                  <a:gd name="T5" fmla="*/ 244 h 6845"/>
                  <a:gd name="T6" fmla="*/ 2222 w 6845"/>
                  <a:gd name="T7" fmla="*/ 237 h 6845"/>
                  <a:gd name="T8" fmla="*/ 2216 w 6845"/>
                  <a:gd name="T9" fmla="*/ 218 h 6845"/>
                </a:gdLst>
                <a:ahLst/>
                <a:cxnLst>
                  <a:cxn ang="0">
                    <a:pos x="T0" y="T1"/>
                  </a:cxn>
                  <a:cxn ang="0">
                    <a:pos x="T2" y="T3"/>
                  </a:cxn>
                  <a:cxn ang="0">
                    <a:pos x="T4" y="T5"/>
                  </a:cxn>
                  <a:cxn ang="0">
                    <a:pos x="T6" y="T7"/>
                  </a:cxn>
                  <a:cxn ang="0">
                    <a:pos x="T8" y="T9"/>
                  </a:cxn>
                </a:cxnLst>
                <a:rect l="0" t="0" r="r" b="b"/>
                <a:pathLst>
                  <a:path w="6845" h="6845">
                    <a:moveTo>
                      <a:pt x="2216" y="218"/>
                    </a:moveTo>
                    <a:lnTo>
                      <a:pt x="2197" y="225"/>
                    </a:lnTo>
                    <a:lnTo>
                      <a:pt x="2204" y="244"/>
                    </a:lnTo>
                    <a:lnTo>
                      <a:pt x="2222" y="237"/>
                    </a:lnTo>
                    <a:lnTo>
                      <a:pt x="2216" y="2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6" name="Freeform 135">
                <a:extLst>
                  <a:ext uri="{FF2B5EF4-FFF2-40B4-BE49-F238E27FC236}">
                    <a16:creationId xmlns:a16="http://schemas.microsoft.com/office/drawing/2014/main" id="{CA9FAE58-1521-4AF5-9BAB-309CAACDD9A3}"/>
                  </a:ext>
                </a:extLst>
              </p:cNvPr>
              <p:cNvSpPr>
                <a:spLocks/>
              </p:cNvSpPr>
              <p:nvPr/>
            </p:nvSpPr>
            <p:spPr bwMode="auto">
              <a:xfrm>
                <a:off x="2218" y="2220"/>
                <a:ext cx="6845" cy="6845"/>
              </a:xfrm>
              <a:custGeom>
                <a:avLst/>
                <a:gdLst>
                  <a:gd name="T0" fmla="*/ 2253 w 6845"/>
                  <a:gd name="T1" fmla="*/ 203 h 6845"/>
                  <a:gd name="T2" fmla="*/ 2245 w 6845"/>
                  <a:gd name="T3" fmla="*/ 207 h 6845"/>
                  <a:gd name="T4" fmla="*/ 2234 w 6845"/>
                  <a:gd name="T5" fmla="*/ 211 h 6845"/>
                  <a:gd name="T6" fmla="*/ 2241 w 6845"/>
                  <a:gd name="T7" fmla="*/ 230 h 6845"/>
                  <a:gd name="T8" fmla="*/ 2252 w 6845"/>
                  <a:gd name="T9" fmla="*/ 225 h 6845"/>
                  <a:gd name="T10" fmla="*/ 2259 w 6845"/>
                  <a:gd name="T11" fmla="*/ 223 h 6845"/>
                  <a:gd name="T12" fmla="*/ 2253 w 6845"/>
                  <a:gd name="T13" fmla="*/ 203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253" y="203"/>
                    </a:moveTo>
                    <a:lnTo>
                      <a:pt x="2245" y="207"/>
                    </a:lnTo>
                    <a:lnTo>
                      <a:pt x="2234" y="211"/>
                    </a:lnTo>
                    <a:lnTo>
                      <a:pt x="2241" y="230"/>
                    </a:lnTo>
                    <a:lnTo>
                      <a:pt x="2252" y="225"/>
                    </a:lnTo>
                    <a:lnTo>
                      <a:pt x="2259" y="223"/>
                    </a:lnTo>
                    <a:lnTo>
                      <a:pt x="2253"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7" name="Freeform 136">
                <a:extLst>
                  <a:ext uri="{FF2B5EF4-FFF2-40B4-BE49-F238E27FC236}">
                    <a16:creationId xmlns:a16="http://schemas.microsoft.com/office/drawing/2014/main" id="{DF6DE703-0BA9-412F-ACFB-8F3D7BEE8AA1}"/>
                  </a:ext>
                </a:extLst>
              </p:cNvPr>
              <p:cNvSpPr>
                <a:spLocks/>
              </p:cNvSpPr>
              <p:nvPr/>
            </p:nvSpPr>
            <p:spPr bwMode="auto">
              <a:xfrm>
                <a:off x="2218" y="2220"/>
                <a:ext cx="6845" cy="6845"/>
              </a:xfrm>
              <a:custGeom>
                <a:avLst/>
                <a:gdLst>
                  <a:gd name="T0" fmla="*/ 2290 w 6845"/>
                  <a:gd name="T1" fmla="*/ 190 h 6845"/>
                  <a:gd name="T2" fmla="*/ 2272 w 6845"/>
                  <a:gd name="T3" fmla="*/ 198 h 6845"/>
                  <a:gd name="T4" fmla="*/ 2278 w 6845"/>
                  <a:gd name="T5" fmla="*/ 217 h 6845"/>
                  <a:gd name="T6" fmla="*/ 2298 w 6845"/>
                  <a:gd name="T7" fmla="*/ 210 h 6845"/>
                  <a:gd name="T8" fmla="*/ 2290 w 6845"/>
                  <a:gd name="T9" fmla="*/ 190 h 6845"/>
                </a:gdLst>
                <a:ahLst/>
                <a:cxnLst>
                  <a:cxn ang="0">
                    <a:pos x="T0" y="T1"/>
                  </a:cxn>
                  <a:cxn ang="0">
                    <a:pos x="T2" y="T3"/>
                  </a:cxn>
                  <a:cxn ang="0">
                    <a:pos x="T4" y="T5"/>
                  </a:cxn>
                  <a:cxn ang="0">
                    <a:pos x="T6" y="T7"/>
                  </a:cxn>
                  <a:cxn ang="0">
                    <a:pos x="T8" y="T9"/>
                  </a:cxn>
                </a:cxnLst>
                <a:rect l="0" t="0" r="r" b="b"/>
                <a:pathLst>
                  <a:path w="6845" h="6845">
                    <a:moveTo>
                      <a:pt x="2290" y="190"/>
                    </a:moveTo>
                    <a:lnTo>
                      <a:pt x="2272" y="198"/>
                    </a:lnTo>
                    <a:lnTo>
                      <a:pt x="2278" y="217"/>
                    </a:lnTo>
                    <a:lnTo>
                      <a:pt x="2298" y="210"/>
                    </a:lnTo>
                    <a:lnTo>
                      <a:pt x="2290"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8" name="Freeform 137">
                <a:extLst>
                  <a:ext uri="{FF2B5EF4-FFF2-40B4-BE49-F238E27FC236}">
                    <a16:creationId xmlns:a16="http://schemas.microsoft.com/office/drawing/2014/main" id="{F6888CC6-CD9B-4DAD-8131-DDB25D92DEA8}"/>
                  </a:ext>
                </a:extLst>
              </p:cNvPr>
              <p:cNvSpPr>
                <a:spLocks/>
              </p:cNvSpPr>
              <p:nvPr/>
            </p:nvSpPr>
            <p:spPr bwMode="auto">
              <a:xfrm>
                <a:off x="2218" y="2220"/>
                <a:ext cx="6845" cy="6845"/>
              </a:xfrm>
              <a:custGeom>
                <a:avLst/>
                <a:gdLst>
                  <a:gd name="T0" fmla="*/ 2329 w 6845"/>
                  <a:gd name="T1" fmla="*/ 177 h 6845"/>
                  <a:gd name="T2" fmla="*/ 2324 w 6845"/>
                  <a:gd name="T3" fmla="*/ 180 h 6845"/>
                  <a:gd name="T4" fmla="*/ 2310 w 6845"/>
                  <a:gd name="T5" fmla="*/ 184 h 6845"/>
                  <a:gd name="T6" fmla="*/ 2317 w 6845"/>
                  <a:gd name="T7" fmla="*/ 203 h 6845"/>
                  <a:gd name="T8" fmla="*/ 2330 w 6845"/>
                  <a:gd name="T9" fmla="*/ 198 h 6845"/>
                  <a:gd name="T10" fmla="*/ 2335 w 6845"/>
                  <a:gd name="T11" fmla="*/ 196 h 6845"/>
                  <a:gd name="T12" fmla="*/ 2329 w 6845"/>
                  <a:gd name="T13" fmla="*/ 177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329" y="177"/>
                    </a:moveTo>
                    <a:lnTo>
                      <a:pt x="2324" y="180"/>
                    </a:lnTo>
                    <a:lnTo>
                      <a:pt x="2310" y="184"/>
                    </a:lnTo>
                    <a:lnTo>
                      <a:pt x="2317" y="203"/>
                    </a:lnTo>
                    <a:lnTo>
                      <a:pt x="2330" y="198"/>
                    </a:lnTo>
                    <a:lnTo>
                      <a:pt x="2335" y="196"/>
                    </a:lnTo>
                    <a:lnTo>
                      <a:pt x="2329" y="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9" name="Freeform 138">
                <a:extLst>
                  <a:ext uri="{FF2B5EF4-FFF2-40B4-BE49-F238E27FC236}">
                    <a16:creationId xmlns:a16="http://schemas.microsoft.com/office/drawing/2014/main" id="{3512912E-98E9-433B-B883-A6F0218F7802}"/>
                  </a:ext>
                </a:extLst>
              </p:cNvPr>
              <p:cNvSpPr>
                <a:spLocks/>
              </p:cNvSpPr>
              <p:nvPr/>
            </p:nvSpPr>
            <p:spPr bwMode="auto">
              <a:xfrm>
                <a:off x="2218" y="2220"/>
                <a:ext cx="6845" cy="6845"/>
              </a:xfrm>
              <a:custGeom>
                <a:avLst/>
                <a:gdLst>
                  <a:gd name="T0" fmla="*/ 2367 w 6845"/>
                  <a:gd name="T1" fmla="*/ 165 h 6845"/>
                  <a:gd name="T2" fmla="*/ 2348 w 6845"/>
                  <a:gd name="T3" fmla="*/ 171 h 6845"/>
                  <a:gd name="T4" fmla="*/ 2354 w 6845"/>
                  <a:gd name="T5" fmla="*/ 190 h 6845"/>
                  <a:gd name="T6" fmla="*/ 2373 w 6845"/>
                  <a:gd name="T7" fmla="*/ 184 h 6845"/>
                  <a:gd name="T8" fmla="*/ 2367 w 6845"/>
                  <a:gd name="T9" fmla="*/ 165 h 6845"/>
                </a:gdLst>
                <a:ahLst/>
                <a:cxnLst>
                  <a:cxn ang="0">
                    <a:pos x="T0" y="T1"/>
                  </a:cxn>
                  <a:cxn ang="0">
                    <a:pos x="T2" y="T3"/>
                  </a:cxn>
                  <a:cxn ang="0">
                    <a:pos x="T4" y="T5"/>
                  </a:cxn>
                  <a:cxn ang="0">
                    <a:pos x="T6" y="T7"/>
                  </a:cxn>
                  <a:cxn ang="0">
                    <a:pos x="T8" y="T9"/>
                  </a:cxn>
                </a:cxnLst>
                <a:rect l="0" t="0" r="r" b="b"/>
                <a:pathLst>
                  <a:path w="6845" h="6845">
                    <a:moveTo>
                      <a:pt x="2367" y="165"/>
                    </a:moveTo>
                    <a:lnTo>
                      <a:pt x="2348" y="171"/>
                    </a:lnTo>
                    <a:lnTo>
                      <a:pt x="2354" y="190"/>
                    </a:lnTo>
                    <a:lnTo>
                      <a:pt x="2373" y="184"/>
                    </a:lnTo>
                    <a:lnTo>
                      <a:pt x="2367"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0" name="Freeform 139">
                <a:extLst>
                  <a:ext uri="{FF2B5EF4-FFF2-40B4-BE49-F238E27FC236}">
                    <a16:creationId xmlns:a16="http://schemas.microsoft.com/office/drawing/2014/main" id="{F2C1C167-2FC5-4E00-8E7F-2B4AEA652DD2}"/>
                  </a:ext>
                </a:extLst>
              </p:cNvPr>
              <p:cNvSpPr>
                <a:spLocks/>
              </p:cNvSpPr>
              <p:nvPr/>
            </p:nvSpPr>
            <p:spPr bwMode="auto">
              <a:xfrm>
                <a:off x="2218" y="2220"/>
                <a:ext cx="6845" cy="6845"/>
              </a:xfrm>
              <a:custGeom>
                <a:avLst/>
                <a:gdLst>
                  <a:gd name="T0" fmla="*/ 2406 w 6845"/>
                  <a:gd name="T1" fmla="*/ 153 h 6845"/>
                  <a:gd name="T2" fmla="*/ 2404 w 6845"/>
                  <a:gd name="T3" fmla="*/ 153 h 6845"/>
                  <a:gd name="T4" fmla="*/ 2386 w 6845"/>
                  <a:gd name="T5" fmla="*/ 159 h 6845"/>
                  <a:gd name="T6" fmla="*/ 2392 w 6845"/>
                  <a:gd name="T7" fmla="*/ 178 h 6845"/>
                  <a:gd name="T8" fmla="*/ 2410 w 6845"/>
                  <a:gd name="T9" fmla="*/ 172 h 6845"/>
                  <a:gd name="T10" fmla="*/ 2406 w 6845"/>
                  <a:gd name="T11" fmla="*/ 153 h 6845"/>
                </a:gdLst>
                <a:ahLst/>
                <a:cxnLst>
                  <a:cxn ang="0">
                    <a:pos x="T0" y="T1"/>
                  </a:cxn>
                  <a:cxn ang="0">
                    <a:pos x="T2" y="T3"/>
                  </a:cxn>
                  <a:cxn ang="0">
                    <a:pos x="T4" y="T5"/>
                  </a:cxn>
                  <a:cxn ang="0">
                    <a:pos x="T6" y="T7"/>
                  </a:cxn>
                  <a:cxn ang="0">
                    <a:pos x="T8" y="T9"/>
                  </a:cxn>
                  <a:cxn ang="0">
                    <a:pos x="T10" y="T11"/>
                  </a:cxn>
                </a:cxnLst>
                <a:rect l="0" t="0" r="r" b="b"/>
                <a:pathLst>
                  <a:path w="6845" h="6845">
                    <a:moveTo>
                      <a:pt x="2406" y="153"/>
                    </a:moveTo>
                    <a:lnTo>
                      <a:pt x="2404" y="153"/>
                    </a:lnTo>
                    <a:lnTo>
                      <a:pt x="2386" y="159"/>
                    </a:lnTo>
                    <a:lnTo>
                      <a:pt x="2392" y="178"/>
                    </a:lnTo>
                    <a:lnTo>
                      <a:pt x="2410" y="172"/>
                    </a:lnTo>
                    <a:lnTo>
                      <a:pt x="2406"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1" name="Freeform 140">
                <a:extLst>
                  <a:ext uri="{FF2B5EF4-FFF2-40B4-BE49-F238E27FC236}">
                    <a16:creationId xmlns:a16="http://schemas.microsoft.com/office/drawing/2014/main" id="{AC87ABF3-9261-4ACB-B392-C448A055D350}"/>
                  </a:ext>
                </a:extLst>
              </p:cNvPr>
              <p:cNvSpPr>
                <a:spLocks/>
              </p:cNvSpPr>
              <p:nvPr/>
            </p:nvSpPr>
            <p:spPr bwMode="auto">
              <a:xfrm>
                <a:off x="2218" y="2220"/>
                <a:ext cx="6845" cy="6845"/>
              </a:xfrm>
              <a:custGeom>
                <a:avLst/>
                <a:gdLst>
                  <a:gd name="T0" fmla="*/ 2444 w 6845"/>
                  <a:gd name="T1" fmla="*/ 141 h 6845"/>
                  <a:gd name="T2" fmla="*/ 2425 w 6845"/>
                  <a:gd name="T3" fmla="*/ 147 h 6845"/>
                  <a:gd name="T4" fmla="*/ 2430 w 6845"/>
                  <a:gd name="T5" fmla="*/ 166 h 6845"/>
                  <a:gd name="T6" fmla="*/ 2449 w 6845"/>
                  <a:gd name="T7" fmla="*/ 160 h 6845"/>
                  <a:gd name="T8" fmla="*/ 2444 w 6845"/>
                  <a:gd name="T9" fmla="*/ 141 h 6845"/>
                </a:gdLst>
                <a:ahLst/>
                <a:cxnLst>
                  <a:cxn ang="0">
                    <a:pos x="T0" y="T1"/>
                  </a:cxn>
                  <a:cxn ang="0">
                    <a:pos x="T2" y="T3"/>
                  </a:cxn>
                  <a:cxn ang="0">
                    <a:pos x="T4" y="T5"/>
                  </a:cxn>
                  <a:cxn ang="0">
                    <a:pos x="T6" y="T7"/>
                  </a:cxn>
                  <a:cxn ang="0">
                    <a:pos x="T8" y="T9"/>
                  </a:cxn>
                </a:cxnLst>
                <a:rect l="0" t="0" r="r" b="b"/>
                <a:pathLst>
                  <a:path w="6845" h="6845">
                    <a:moveTo>
                      <a:pt x="2444" y="141"/>
                    </a:moveTo>
                    <a:lnTo>
                      <a:pt x="2425" y="147"/>
                    </a:lnTo>
                    <a:lnTo>
                      <a:pt x="2430" y="166"/>
                    </a:lnTo>
                    <a:lnTo>
                      <a:pt x="2449" y="160"/>
                    </a:lnTo>
                    <a:lnTo>
                      <a:pt x="2444"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2" name="Freeform 141">
                <a:extLst>
                  <a:ext uri="{FF2B5EF4-FFF2-40B4-BE49-F238E27FC236}">
                    <a16:creationId xmlns:a16="http://schemas.microsoft.com/office/drawing/2014/main" id="{FA36B3C9-72CB-4828-9424-1655579FED0E}"/>
                  </a:ext>
                </a:extLst>
              </p:cNvPr>
              <p:cNvSpPr>
                <a:spLocks/>
              </p:cNvSpPr>
              <p:nvPr/>
            </p:nvSpPr>
            <p:spPr bwMode="auto">
              <a:xfrm>
                <a:off x="2218" y="2220"/>
                <a:ext cx="6845" cy="6845"/>
              </a:xfrm>
              <a:custGeom>
                <a:avLst/>
                <a:gdLst>
                  <a:gd name="T0" fmla="*/ 2482 w 6845"/>
                  <a:gd name="T1" fmla="*/ 130 h 6845"/>
                  <a:gd name="T2" fmla="*/ 2463 w 6845"/>
                  <a:gd name="T3" fmla="*/ 135 h 6845"/>
                  <a:gd name="T4" fmla="*/ 2468 w 6845"/>
                  <a:gd name="T5" fmla="*/ 154 h 6845"/>
                  <a:gd name="T6" fmla="*/ 2487 w 6845"/>
                  <a:gd name="T7" fmla="*/ 150 h 6845"/>
                  <a:gd name="T8" fmla="*/ 2482 w 6845"/>
                  <a:gd name="T9" fmla="*/ 130 h 6845"/>
                </a:gdLst>
                <a:ahLst/>
                <a:cxnLst>
                  <a:cxn ang="0">
                    <a:pos x="T0" y="T1"/>
                  </a:cxn>
                  <a:cxn ang="0">
                    <a:pos x="T2" y="T3"/>
                  </a:cxn>
                  <a:cxn ang="0">
                    <a:pos x="T4" y="T5"/>
                  </a:cxn>
                  <a:cxn ang="0">
                    <a:pos x="T6" y="T7"/>
                  </a:cxn>
                  <a:cxn ang="0">
                    <a:pos x="T8" y="T9"/>
                  </a:cxn>
                </a:cxnLst>
                <a:rect l="0" t="0" r="r" b="b"/>
                <a:pathLst>
                  <a:path w="6845" h="6845">
                    <a:moveTo>
                      <a:pt x="2482" y="130"/>
                    </a:moveTo>
                    <a:lnTo>
                      <a:pt x="2463" y="135"/>
                    </a:lnTo>
                    <a:lnTo>
                      <a:pt x="2468" y="154"/>
                    </a:lnTo>
                    <a:lnTo>
                      <a:pt x="2487" y="150"/>
                    </a:lnTo>
                    <a:lnTo>
                      <a:pt x="2482"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3" name="Freeform 142">
                <a:extLst>
                  <a:ext uri="{FF2B5EF4-FFF2-40B4-BE49-F238E27FC236}">
                    <a16:creationId xmlns:a16="http://schemas.microsoft.com/office/drawing/2014/main" id="{EFC288BE-588C-4FE9-B925-CFB38038640F}"/>
                  </a:ext>
                </a:extLst>
              </p:cNvPr>
              <p:cNvSpPr>
                <a:spLocks/>
              </p:cNvSpPr>
              <p:nvPr/>
            </p:nvSpPr>
            <p:spPr bwMode="auto">
              <a:xfrm>
                <a:off x="2218" y="2220"/>
                <a:ext cx="6845" cy="6845"/>
              </a:xfrm>
              <a:custGeom>
                <a:avLst/>
                <a:gdLst>
                  <a:gd name="T0" fmla="*/ 2521 w 6845"/>
                  <a:gd name="T1" fmla="*/ 120 h 6845"/>
                  <a:gd name="T2" fmla="*/ 2502 w 6845"/>
                  <a:gd name="T3" fmla="*/ 124 h 6845"/>
                  <a:gd name="T4" fmla="*/ 2506 w 6845"/>
                  <a:gd name="T5" fmla="*/ 143 h 6845"/>
                  <a:gd name="T6" fmla="*/ 2526 w 6845"/>
                  <a:gd name="T7" fmla="*/ 139 h 6845"/>
                  <a:gd name="T8" fmla="*/ 2521 w 6845"/>
                  <a:gd name="T9" fmla="*/ 120 h 6845"/>
                </a:gdLst>
                <a:ahLst/>
                <a:cxnLst>
                  <a:cxn ang="0">
                    <a:pos x="T0" y="T1"/>
                  </a:cxn>
                  <a:cxn ang="0">
                    <a:pos x="T2" y="T3"/>
                  </a:cxn>
                  <a:cxn ang="0">
                    <a:pos x="T4" y="T5"/>
                  </a:cxn>
                  <a:cxn ang="0">
                    <a:pos x="T6" y="T7"/>
                  </a:cxn>
                  <a:cxn ang="0">
                    <a:pos x="T8" y="T9"/>
                  </a:cxn>
                </a:cxnLst>
                <a:rect l="0" t="0" r="r" b="b"/>
                <a:pathLst>
                  <a:path w="6845" h="6845">
                    <a:moveTo>
                      <a:pt x="2521" y="120"/>
                    </a:moveTo>
                    <a:lnTo>
                      <a:pt x="2502" y="124"/>
                    </a:lnTo>
                    <a:lnTo>
                      <a:pt x="2506" y="143"/>
                    </a:lnTo>
                    <a:lnTo>
                      <a:pt x="2526" y="139"/>
                    </a:lnTo>
                    <a:lnTo>
                      <a:pt x="2521"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4" name="Freeform 143">
                <a:extLst>
                  <a:ext uri="{FF2B5EF4-FFF2-40B4-BE49-F238E27FC236}">
                    <a16:creationId xmlns:a16="http://schemas.microsoft.com/office/drawing/2014/main" id="{205973B1-17EB-4D41-866D-65C3B8478671}"/>
                  </a:ext>
                </a:extLst>
              </p:cNvPr>
              <p:cNvSpPr>
                <a:spLocks/>
              </p:cNvSpPr>
              <p:nvPr/>
            </p:nvSpPr>
            <p:spPr bwMode="auto">
              <a:xfrm>
                <a:off x="2218" y="2220"/>
                <a:ext cx="6845" cy="6845"/>
              </a:xfrm>
              <a:custGeom>
                <a:avLst/>
                <a:gdLst>
                  <a:gd name="T0" fmla="*/ 2559 w 6845"/>
                  <a:gd name="T1" fmla="*/ 109 h 6845"/>
                  <a:gd name="T2" fmla="*/ 2540 w 6845"/>
                  <a:gd name="T3" fmla="*/ 115 h 6845"/>
                  <a:gd name="T4" fmla="*/ 2545 w 6845"/>
                  <a:gd name="T5" fmla="*/ 134 h 6845"/>
                  <a:gd name="T6" fmla="*/ 2564 w 6845"/>
                  <a:gd name="T7" fmla="*/ 128 h 6845"/>
                  <a:gd name="T8" fmla="*/ 2559 w 6845"/>
                  <a:gd name="T9" fmla="*/ 109 h 6845"/>
                </a:gdLst>
                <a:ahLst/>
                <a:cxnLst>
                  <a:cxn ang="0">
                    <a:pos x="T0" y="T1"/>
                  </a:cxn>
                  <a:cxn ang="0">
                    <a:pos x="T2" y="T3"/>
                  </a:cxn>
                  <a:cxn ang="0">
                    <a:pos x="T4" y="T5"/>
                  </a:cxn>
                  <a:cxn ang="0">
                    <a:pos x="T6" y="T7"/>
                  </a:cxn>
                  <a:cxn ang="0">
                    <a:pos x="T8" y="T9"/>
                  </a:cxn>
                </a:cxnLst>
                <a:rect l="0" t="0" r="r" b="b"/>
                <a:pathLst>
                  <a:path w="6845" h="6845">
                    <a:moveTo>
                      <a:pt x="2559" y="109"/>
                    </a:moveTo>
                    <a:lnTo>
                      <a:pt x="2540" y="115"/>
                    </a:lnTo>
                    <a:lnTo>
                      <a:pt x="2545" y="134"/>
                    </a:lnTo>
                    <a:lnTo>
                      <a:pt x="2564" y="128"/>
                    </a:lnTo>
                    <a:lnTo>
                      <a:pt x="2559"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5" name="Freeform 144">
                <a:extLst>
                  <a:ext uri="{FF2B5EF4-FFF2-40B4-BE49-F238E27FC236}">
                    <a16:creationId xmlns:a16="http://schemas.microsoft.com/office/drawing/2014/main" id="{423490F4-49E4-4757-A555-88B6DCBBD790}"/>
                  </a:ext>
                </a:extLst>
              </p:cNvPr>
              <p:cNvSpPr>
                <a:spLocks/>
              </p:cNvSpPr>
              <p:nvPr/>
            </p:nvSpPr>
            <p:spPr bwMode="auto">
              <a:xfrm>
                <a:off x="2218" y="2220"/>
                <a:ext cx="6845" cy="6845"/>
              </a:xfrm>
              <a:custGeom>
                <a:avLst/>
                <a:gdLst>
                  <a:gd name="T0" fmla="*/ 2599 w 6845"/>
                  <a:gd name="T1" fmla="*/ 99 h 6845"/>
                  <a:gd name="T2" fmla="*/ 2578 w 6845"/>
                  <a:gd name="T3" fmla="*/ 104 h 6845"/>
                  <a:gd name="T4" fmla="*/ 2583 w 6845"/>
                  <a:gd name="T5" fmla="*/ 123 h 6845"/>
                  <a:gd name="T6" fmla="*/ 2604 w 6845"/>
                  <a:gd name="T7" fmla="*/ 118 h 6845"/>
                  <a:gd name="T8" fmla="*/ 2599 w 6845"/>
                  <a:gd name="T9" fmla="*/ 99 h 6845"/>
                </a:gdLst>
                <a:ahLst/>
                <a:cxnLst>
                  <a:cxn ang="0">
                    <a:pos x="T0" y="T1"/>
                  </a:cxn>
                  <a:cxn ang="0">
                    <a:pos x="T2" y="T3"/>
                  </a:cxn>
                  <a:cxn ang="0">
                    <a:pos x="T4" y="T5"/>
                  </a:cxn>
                  <a:cxn ang="0">
                    <a:pos x="T6" y="T7"/>
                  </a:cxn>
                  <a:cxn ang="0">
                    <a:pos x="T8" y="T9"/>
                  </a:cxn>
                </a:cxnLst>
                <a:rect l="0" t="0" r="r" b="b"/>
                <a:pathLst>
                  <a:path w="6845" h="6845">
                    <a:moveTo>
                      <a:pt x="2599" y="99"/>
                    </a:moveTo>
                    <a:lnTo>
                      <a:pt x="2578" y="104"/>
                    </a:lnTo>
                    <a:lnTo>
                      <a:pt x="2583" y="123"/>
                    </a:lnTo>
                    <a:lnTo>
                      <a:pt x="2604" y="118"/>
                    </a:lnTo>
                    <a:lnTo>
                      <a:pt x="259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6" name="Freeform 145">
                <a:extLst>
                  <a:ext uri="{FF2B5EF4-FFF2-40B4-BE49-F238E27FC236}">
                    <a16:creationId xmlns:a16="http://schemas.microsoft.com/office/drawing/2014/main" id="{15B5D77A-1AB3-431C-ABDA-6CB2B97C9F70}"/>
                  </a:ext>
                </a:extLst>
              </p:cNvPr>
              <p:cNvSpPr>
                <a:spLocks/>
              </p:cNvSpPr>
              <p:nvPr/>
            </p:nvSpPr>
            <p:spPr bwMode="auto">
              <a:xfrm>
                <a:off x="2218" y="2220"/>
                <a:ext cx="6845" cy="6845"/>
              </a:xfrm>
              <a:custGeom>
                <a:avLst/>
                <a:gdLst>
                  <a:gd name="T0" fmla="*/ 2637 w 6845"/>
                  <a:gd name="T1" fmla="*/ 90 h 6845"/>
                  <a:gd name="T2" fmla="*/ 2618 w 6845"/>
                  <a:gd name="T3" fmla="*/ 94 h 6845"/>
                  <a:gd name="T4" fmla="*/ 2623 w 6845"/>
                  <a:gd name="T5" fmla="*/ 113 h 6845"/>
                  <a:gd name="T6" fmla="*/ 2642 w 6845"/>
                  <a:gd name="T7" fmla="*/ 109 h 6845"/>
                  <a:gd name="T8" fmla="*/ 2637 w 6845"/>
                  <a:gd name="T9" fmla="*/ 90 h 6845"/>
                </a:gdLst>
                <a:ahLst/>
                <a:cxnLst>
                  <a:cxn ang="0">
                    <a:pos x="T0" y="T1"/>
                  </a:cxn>
                  <a:cxn ang="0">
                    <a:pos x="T2" y="T3"/>
                  </a:cxn>
                  <a:cxn ang="0">
                    <a:pos x="T4" y="T5"/>
                  </a:cxn>
                  <a:cxn ang="0">
                    <a:pos x="T6" y="T7"/>
                  </a:cxn>
                  <a:cxn ang="0">
                    <a:pos x="T8" y="T9"/>
                  </a:cxn>
                </a:cxnLst>
                <a:rect l="0" t="0" r="r" b="b"/>
                <a:pathLst>
                  <a:path w="6845" h="6845">
                    <a:moveTo>
                      <a:pt x="2637" y="90"/>
                    </a:moveTo>
                    <a:lnTo>
                      <a:pt x="2618" y="94"/>
                    </a:lnTo>
                    <a:lnTo>
                      <a:pt x="2623" y="113"/>
                    </a:lnTo>
                    <a:lnTo>
                      <a:pt x="2642" y="109"/>
                    </a:lnTo>
                    <a:lnTo>
                      <a:pt x="2637"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7" name="Freeform 146">
                <a:extLst>
                  <a:ext uri="{FF2B5EF4-FFF2-40B4-BE49-F238E27FC236}">
                    <a16:creationId xmlns:a16="http://schemas.microsoft.com/office/drawing/2014/main" id="{A4B6D8DE-14BA-445D-B59E-B270FE9281D3}"/>
                  </a:ext>
                </a:extLst>
              </p:cNvPr>
              <p:cNvSpPr>
                <a:spLocks/>
              </p:cNvSpPr>
              <p:nvPr/>
            </p:nvSpPr>
            <p:spPr bwMode="auto">
              <a:xfrm>
                <a:off x="2218" y="2220"/>
                <a:ext cx="6845" cy="6845"/>
              </a:xfrm>
              <a:custGeom>
                <a:avLst/>
                <a:gdLst>
                  <a:gd name="T0" fmla="*/ 2677 w 6845"/>
                  <a:gd name="T1" fmla="*/ 81 h 6845"/>
                  <a:gd name="T2" fmla="*/ 2656 w 6845"/>
                  <a:gd name="T3" fmla="*/ 85 h 6845"/>
                  <a:gd name="T4" fmla="*/ 2661 w 6845"/>
                  <a:gd name="T5" fmla="*/ 105 h 6845"/>
                  <a:gd name="T6" fmla="*/ 2680 w 6845"/>
                  <a:gd name="T7" fmla="*/ 100 h 6845"/>
                  <a:gd name="T8" fmla="*/ 2677 w 6845"/>
                  <a:gd name="T9" fmla="*/ 81 h 6845"/>
                </a:gdLst>
                <a:ahLst/>
                <a:cxnLst>
                  <a:cxn ang="0">
                    <a:pos x="T0" y="T1"/>
                  </a:cxn>
                  <a:cxn ang="0">
                    <a:pos x="T2" y="T3"/>
                  </a:cxn>
                  <a:cxn ang="0">
                    <a:pos x="T4" y="T5"/>
                  </a:cxn>
                  <a:cxn ang="0">
                    <a:pos x="T6" y="T7"/>
                  </a:cxn>
                  <a:cxn ang="0">
                    <a:pos x="T8" y="T9"/>
                  </a:cxn>
                </a:cxnLst>
                <a:rect l="0" t="0" r="r" b="b"/>
                <a:pathLst>
                  <a:path w="6845" h="6845">
                    <a:moveTo>
                      <a:pt x="2677" y="81"/>
                    </a:moveTo>
                    <a:lnTo>
                      <a:pt x="2656" y="85"/>
                    </a:lnTo>
                    <a:lnTo>
                      <a:pt x="2661" y="105"/>
                    </a:lnTo>
                    <a:lnTo>
                      <a:pt x="2680" y="100"/>
                    </a:lnTo>
                    <a:lnTo>
                      <a:pt x="2677"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8" name="Freeform 147">
                <a:extLst>
                  <a:ext uri="{FF2B5EF4-FFF2-40B4-BE49-F238E27FC236}">
                    <a16:creationId xmlns:a16="http://schemas.microsoft.com/office/drawing/2014/main" id="{54687E53-FF37-4851-B93A-B8442B431DF9}"/>
                  </a:ext>
                </a:extLst>
              </p:cNvPr>
              <p:cNvSpPr>
                <a:spLocks/>
              </p:cNvSpPr>
              <p:nvPr/>
            </p:nvSpPr>
            <p:spPr bwMode="auto">
              <a:xfrm>
                <a:off x="2218" y="2220"/>
                <a:ext cx="6845" cy="6845"/>
              </a:xfrm>
              <a:custGeom>
                <a:avLst/>
                <a:gdLst>
                  <a:gd name="T0" fmla="*/ 2715 w 6845"/>
                  <a:gd name="T1" fmla="*/ 73 h 6845"/>
                  <a:gd name="T2" fmla="*/ 2696 w 6845"/>
                  <a:gd name="T3" fmla="*/ 76 h 6845"/>
                  <a:gd name="T4" fmla="*/ 2701 w 6845"/>
                  <a:gd name="T5" fmla="*/ 96 h 6845"/>
                  <a:gd name="T6" fmla="*/ 2720 w 6845"/>
                  <a:gd name="T7" fmla="*/ 92 h 6845"/>
                  <a:gd name="T8" fmla="*/ 2715 w 6845"/>
                  <a:gd name="T9" fmla="*/ 73 h 6845"/>
                </a:gdLst>
                <a:ahLst/>
                <a:cxnLst>
                  <a:cxn ang="0">
                    <a:pos x="T0" y="T1"/>
                  </a:cxn>
                  <a:cxn ang="0">
                    <a:pos x="T2" y="T3"/>
                  </a:cxn>
                  <a:cxn ang="0">
                    <a:pos x="T4" y="T5"/>
                  </a:cxn>
                  <a:cxn ang="0">
                    <a:pos x="T6" y="T7"/>
                  </a:cxn>
                  <a:cxn ang="0">
                    <a:pos x="T8" y="T9"/>
                  </a:cxn>
                </a:cxnLst>
                <a:rect l="0" t="0" r="r" b="b"/>
                <a:pathLst>
                  <a:path w="6845" h="6845">
                    <a:moveTo>
                      <a:pt x="2715" y="73"/>
                    </a:moveTo>
                    <a:lnTo>
                      <a:pt x="2696" y="76"/>
                    </a:lnTo>
                    <a:lnTo>
                      <a:pt x="2701" y="96"/>
                    </a:lnTo>
                    <a:lnTo>
                      <a:pt x="2720" y="92"/>
                    </a:lnTo>
                    <a:lnTo>
                      <a:pt x="2715"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9" name="Freeform 148">
                <a:extLst>
                  <a:ext uri="{FF2B5EF4-FFF2-40B4-BE49-F238E27FC236}">
                    <a16:creationId xmlns:a16="http://schemas.microsoft.com/office/drawing/2014/main" id="{571BE9AD-D817-4859-8851-32C0601A347D}"/>
                  </a:ext>
                </a:extLst>
              </p:cNvPr>
              <p:cNvSpPr>
                <a:spLocks/>
              </p:cNvSpPr>
              <p:nvPr/>
            </p:nvSpPr>
            <p:spPr bwMode="auto">
              <a:xfrm>
                <a:off x="2218" y="2220"/>
                <a:ext cx="6845" cy="6845"/>
              </a:xfrm>
              <a:custGeom>
                <a:avLst/>
                <a:gdLst>
                  <a:gd name="T0" fmla="*/ 2755 w 6845"/>
                  <a:gd name="T1" fmla="*/ 64 h 6845"/>
                  <a:gd name="T2" fmla="*/ 2736 w 6845"/>
                  <a:gd name="T3" fmla="*/ 68 h 6845"/>
                  <a:gd name="T4" fmla="*/ 2739 w 6845"/>
                  <a:gd name="T5" fmla="*/ 87 h 6845"/>
                  <a:gd name="T6" fmla="*/ 2758 w 6845"/>
                  <a:gd name="T7" fmla="*/ 83 h 6845"/>
                  <a:gd name="T8" fmla="*/ 2755 w 6845"/>
                  <a:gd name="T9" fmla="*/ 64 h 6845"/>
                </a:gdLst>
                <a:ahLst/>
                <a:cxnLst>
                  <a:cxn ang="0">
                    <a:pos x="T0" y="T1"/>
                  </a:cxn>
                  <a:cxn ang="0">
                    <a:pos x="T2" y="T3"/>
                  </a:cxn>
                  <a:cxn ang="0">
                    <a:pos x="T4" y="T5"/>
                  </a:cxn>
                  <a:cxn ang="0">
                    <a:pos x="T6" y="T7"/>
                  </a:cxn>
                  <a:cxn ang="0">
                    <a:pos x="T8" y="T9"/>
                  </a:cxn>
                </a:cxnLst>
                <a:rect l="0" t="0" r="r" b="b"/>
                <a:pathLst>
                  <a:path w="6845" h="6845">
                    <a:moveTo>
                      <a:pt x="2755" y="64"/>
                    </a:moveTo>
                    <a:lnTo>
                      <a:pt x="2736" y="68"/>
                    </a:lnTo>
                    <a:lnTo>
                      <a:pt x="2739" y="87"/>
                    </a:lnTo>
                    <a:lnTo>
                      <a:pt x="2758" y="83"/>
                    </a:lnTo>
                    <a:lnTo>
                      <a:pt x="2755"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0" name="Freeform 149">
                <a:extLst>
                  <a:ext uri="{FF2B5EF4-FFF2-40B4-BE49-F238E27FC236}">
                    <a16:creationId xmlns:a16="http://schemas.microsoft.com/office/drawing/2014/main" id="{14829699-72D2-49AE-A593-2477B6851CE1}"/>
                  </a:ext>
                </a:extLst>
              </p:cNvPr>
              <p:cNvSpPr>
                <a:spLocks/>
              </p:cNvSpPr>
              <p:nvPr/>
            </p:nvSpPr>
            <p:spPr bwMode="auto">
              <a:xfrm>
                <a:off x="2218" y="2220"/>
                <a:ext cx="6845" cy="6845"/>
              </a:xfrm>
              <a:custGeom>
                <a:avLst/>
                <a:gdLst>
                  <a:gd name="T0" fmla="*/ 2794 w 6845"/>
                  <a:gd name="T1" fmla="*/ 57 h 6845"/>
                  <a:gd name="T2" fmla="*/ 2775 w 6845"/>
                  <a:gd name="T3" fmla="*/ 61 h 6845"/>
                  <a:gd name="T4" fmla="*/ 2779 w 6845"/>
                  <a:gd name="T5" fmla="*/ 80 h 6845"/>
                  <a:gd name="T6" fmla="*/ 2798 w 6845"/>
                  <a:gd name="T7" fmla="*/ 76 h 6845"/>
                  <a:gd name="T8" fmla="*/ 2794 w 6845"/>
                  <a:gd name="T9" fmla="*/ 57 h 6845"/>
                </a:gdLst>
                <a:ahLst/>
                <a:cxnLst>
                  <a:cxn ang="0">
                    <a:pos x="T0" y="T1"/>
                  </a:cxn>
                  <a:cxn ang="0">
                    <a:pos x="T2" y="T3"/>
                  </a:cxn>
                  <a:cxn ang="0">
                    <a:pos x="T4" y="T5"/>
                  </a:cxn>
                  <a:cxn ang="0">
                    <a:pos x="T6" y="T7"/>
                  </a:cxn>
                  <a:cxn ang="0">
                    <a:pos x="T8" y="T9"/>
                  </a:cxn>
                </a:cxnLst>
                <a:rect l="0" t="0" r="r" b="b"/>
                <a:pathLst>
                  <a:path w="6845" h="6845">
                    <a:moveTo>
                      <a:pt x="2794" y="57"/>
                    </a:moveTo>
                    <a:lnTo>
                      <a:pt x="2775" y="61"/>
                    </a:lnTo>
                    <a:lnTo>
                      <a:pt x="2779" y="80"/>
                    </a:lnTo>
                    <a:lnTo>
                      <a:pt x="2798" y="76"/>
                    </a:lnTo>
                    <a:lnTo>
                      <a:pt x="2794"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1" name="Freeform 150">
                <a:extLst>
                  <a:ext uri="{FF2B5EF4-FFF2-40B4-BE49-F238E27FC236}">
                    <a16:creationId xmlns:a16="http://schemas.microsoft.com/office/drawing/2014/main" id="{1CE42F7B-0BE3-4459-9AE1-D0C3B0A203F8}"/>
                  </a:ext>
                </a:extLst>
              </p:cNvPr>
              <p:cNvSpPr>
                <a:spLocks/>
              </p:cNvSpPr>
              <p:nvPr/>
            </p:nvSpPr>
            <p:spPr bwMode="auto">
              <a:xfrm>
                <a:off x="2218" y="2220"/>
                <a:ext cx="6845" cy="6845"/>
              </a:xfrm>
              <a:custGeom>
                <a:avLst/>
                <a:gdLst>
                  <a:gd name="T0" fmla="*/ 2834 w 6845"/>
                  <a:gd name="T1" fmla="*/ 50 h 6845"/>
                  <a:gd name="T2" fmla="*/ 2816 w 6845"/>
                  <a:gd name="T3" fmla="*/ 52 h 6845"/>
                  <a:gd name="T4" fmla="*/ 2814 w 6845"/>
                  <a:gd name="T5" fmla="*/ 53 h 6845"/>
                  <a:gd name="T6" fmla="*/ 2817 w 6845"/>
                  <a:gd name="T7" fmla="*/ 73 h 6845"/>
                  <a:gd name="T8" fmla="*/ 2820 w 6845"/>
                  <a:gd name="T9" fmla="*/ 73 h 6845"/>
                  <a:gd name="T10" fmla="*/ 2838 w 6845"/>
                  <a:gd name="T11" fmla="*/ 69 h 6845"/>
                  <a:gd name="T12" fmla="*/ 2834 w 6845"/>
                  <a:gd name="T13" fmla="*/ 50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834" y="50"/>
                    </a:moveTo>
                    <a:lnTo>
                      <a:pt x="2816" y="52"/>
                    </a:lnTo>
                    <a:lnTo>
                      <a:pt x="2814" y="53"/>
                    </a:lnTo>
                    <a:lnTo>
                      <a:pt x="2817" y="73"/>
                    </a:lnTo>
                    <a:lnTo>
                      <a:pt x="2820" y="73"/>
                    </a:lnTo>
                    <a:lnTo>
                      <a:pt x="2838" y="69"/>
                    </a:lnTo>
                    <a:lnTo>
                      <a:pt x="2834"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2" name="Freeform 151">
                <a:extLst>
                  <a:ext uri="{FF2B5EF4-FFF2-40B4-BE49-F238E27FC236}">
                    <a16:creationId xmlns:a16="http://schemas.microsoft.com/office/drawing/2014/main" id="{1DBA4677-2548-4074-BEAF-173B5FB90AE5}"/>
                  </a:ext>
                </a:extLst>
              </p:cNvPr>
              <p:cNvSpPr>
                <a:spLocks/>
              </p:cNvSpPr>
              <p:nvPr/>
            </p:nvSpPr>
            <p:spPr bwMode="auto">
              <a:xfrm>
                <a:off x="2218" y="2220"/>
                <a:ext cx="6845" cy="6845"/>
              </a:xfrm>
              <a:custGeom>
                <a:avLst/>
                <a:gdLst>
                  <a:gd name="T0" fmla="*/ 2874 w 6845"/>
                  <a:gd name="T1" fmla="*/ 43 h 6845"/>
                  <a:gd name="T2" fmla="*/ 2853 w 6845"/>
                  <a:gd name="T3" fmla="*/ 46 h 6845"/>
                  <a:gd name="T4" fmla="*/ 2857 w 6845"/>
                  <a:gd name="T5" fmla="*/ 67 h 6845"/>
                  <a:gd name="T6" fmla="*/ 2877 w 6845"/>
                  <a:gd name="T7" fmla="*/ 63 h 6845"/>
                  <a:gd name="T8" fmla="*/ 2874 w 6845"/>
                  <a:gd name="T9" fmla="*/ 43 h 6845"/>
                </a:gdLst>
                <a:ahLst/>
                <a:cxnLst>
                  <a:cxn ang="0">
                    <a:pos x="T0" y="T1"/>
                  </a:cxn>
                  <a:cxn ang="0">
                    <a:pos x="T2" y="T3"/>
                  </a:cxn>
                  <a:cxn ang="0">
                    <a:pos x="T4" y="T5"/>
                  </a:cxn>
                  <a:cxn ang="0">
                    <a:pos x="T6" y="T7"/>
                  </a:cxn>
                  <a:cxn ang="0">
                    <a:pos x="T8" y="T9"/>
                  </a:cxn>
                </a:cxnLst>
                <a:rect l="0" t="0" r="r" b="b"/>
                <a:pathLst>
                  <a:path w="6845" h="6845">
                    <a:moveTo>
                      <a:pt x="2874" y="43"/>
                    </a:moveTo>
                    <a:lnTo>
                      <a:pt x="2853" y="46"/>
                    </a:lnTo>
                    <a:lnTo>
                      <a:pt x="2857" y="67"/>
                    </a:lnTo>
                    <a:lnTo>
                      <a:pt x="2877" y="63"/>
                    </a:lnTo>
                    <a:lnTo>
                      <a:pt x="287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3" name="Freeform 152">
                <a:extLst>
                  <a:ext uri="{FF2B5EF4-FFF2-40B4-BE49-F238E27FC236}">
                    <a16:creationId xmlns:a16="http://schemas.microsoft.com/office/drawing/2014/main" id="{2500B6AB-2C50-44D5-908E-95C6FDFBB133}"/>
                  </a:ext>
                </a:extLst>
              </p:cNvPr>
              <p:cNvSpPr>
                <a:spLocks/>
              </p:cNvSpPr>
              <p:nvPr/>
            </p:nvSpPr>
            <p:spPr bwMode="auto">
              <a:xfrm>
                <a:off x="2218" y="2220"/>
                <a:ext cx="6845" cy="6845"/>
              </a:xfrm>
              <a:custGeom>
                <a:avLst/>
                <a:gdLst>
                  <a:gd name="T0" fmla="*/ 2913 w 6845"/>
                  <a:gd name="T1" fmla="*/ 37 h 6845"/>
                  <a:gd name="T2" fmla="*/ 2900 w 6845"/>
                  <a:gd name="T3" fmla="*/ 39 h 6845"/>
                  <a:gd name="T4" fmla="*/ 2893 w 6845"/>
                  <a:gd name="T5" fmla="*/ 40 h 6845"/>
                  <a:gd name="T6" fmla="*/ 2896 w 6845"/>
                  <a:gd name="T7" fmla="*/ 60 h 6845"/>
                  <a:gd name="T8" fmla="*/ 2904 w 6845"/>
                  <a:gd name="T9" fmla="*/ 58 h 6845"/>
                  <a:gd name="T10" fmla="*/ 2916 w 6845"/>
                  <a:gd name="T11" fmla="*/ 57 h 6845"/>
                  <a:gd name="T12" fmla="*/ 2913 w 6845"/>
                  <a:gd name="T13" fmla="*/ 37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913" y="37"/>
                    </a:moveTo>
                    <a:lnTo>
                      <a:pt x="2900" y="39"/>
                    </a:lnTo>
                    <a:lnTo>
                      <a:pt x="2893" y="40"/>
                    </a:lnTo>
                    <a:lnTo>
                      <a:pt x="2896" y="60"/>
                    </a:lnTo>
                    <a:lnTo>
                      <a:pt x="2904" y="58"/>
                    </a:lnTo>
                    <a:lnTo>
                      <a:pt x="2916" y="57"/>
                    </a:lnTo>
                    <a:lnTo>
                      <a:pt x="291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4" name="Freeform 153">
                <a:extLst>
                  <a:ext uri="{FF2B5EF4-FFF2-40B4-BE49-F238E27FC236}">
                    <a16:creationId xmlns:a16="http://schemas.microsoft.com/office/drawing/2014/main" id="{A80A8BC7-3DE2-44A8-9608-0F85EDA76FA1}"/>
                  </a:ext>
                </a:extLst>
              </p:cNvPr>
              <p:cNvSpPr>
                <a:spLocks/>
              </p:cNvSpPr>
              <p:nvPr/>
            </p:nvSpPr>
            <p:spPr bwMode="auto">
              <a:xfrm>
                <a:off x="2218" y="2220"/>
                <a:ext cx="6845" cy="6845"/>
              </a:xfrm>
              <a:custGeom>
                <a:avLst/>
                <a:gdLst>
                  <a:gd name="T0" fmla="*/ 2953 w 6845"/>
                  <a:gd name="T1" fmla="*/ 32 h 6845"/>
                  <a:gd name="T2" fmla="*/ 2932 w 6845"/>
                  <a:gd name="T3" fmla="*/ 34 h 6845"/>
                  <a:gd name="T4" fmla="*/ 2936 w 6845"/>
                  <a:gd name="T5" fmla="*/ 53 h 6845"/>
                  <a:gd name="T6" fmla="*/ 2955 w 6845"/>
                  <a:gd name="T7" fmla="*/ 51 h 6845"/>
                  <a:gd name="T8" fmla="*/ 2953 w 6845"/>
                  <a:gd name="T9" fmla="*/ 32 h 6845"/>
                </a:gdLst>
                <a:ahLst/>
                <a:cxnLst>
                  <a:cxn ang="0">
                    <a:pos x="T0" y="T1"/>
                  </a:cxn>
                  <a:cxn ang="0">
                    <a:pos x="T2" y="T3"/>
                  </a:cxn>
                  <a:cxn ang="0">
                    <a:pos x="T4" y="T5"/>
                  </a:cxn>
                  <a:cxn ang="0">
                    <a:pos x="T6" y="T7"/>
                  </a:cxn>
                  <a:cxn ang="0">
                    <a:pos x="T8" y="T9"/>
                  </a:cxn>
                </a:cxnLst>
                <a:rect l="0" t="0" r="r" b="b"/>
                <a:pathLst>
                  <a:path w="6845" h="6845">
                    <a:moveTo>
                      <a:pt x="2953" y="32"/>
                    </a:moveTo>
                    <a:lnTo>
                      <a:pt x="2932" y="34"/>
                    </a:lnTo>
                    <a:lnTo>
                      <a:pt x="2936" y="53"/>
                    </a:lnTo>
                    <a:lnTo>
                      <a:pt x="2955" y="51"/>
                    </a:lnTo>
                    <a:lnTo>
                      <a:pt x="295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5" name="Freeform 154">
                <a:extLst>
                  <a:ext uri="{FF2B5EF4-FFF2-40B4-BE49-F238E27FC236}">
                    <a16:creationId xmlns:a16="http://schemas.microsoft.com/office/drawing/2014/main" id="{25316E57-C734-45A0-9E90-D8D94772FF7E}"/>
                  </a:ext>
                </a:extLst>
              </p:cNvPr>
              <p:cNvSpPr>
                <a:spLocks/>
              </p:cNvSpPr>
              <p:nvPr/>
            </p:nvSpPr>
            <p:spPr bwMode="auto">
              <a:xfrm>
                <a:off x="2218" y="2220"/>
                <a:ext cx="6845" cy="6845"/>
              </a:xfrm>
              <a:custGeom>
                <a:avLst/>
                <a:gdLst>
                  <a:gd name="T0" fmla="*/ 2992 w 6845"/>
                  <a:gd name="T1" fmla="*/ 26 h 6845"/>
                  <a:gd name="T2" fmla="*/ 2985 w 6845"/>
                  <a:gd name="T3" fmla="*/ 27 h 6845"/>
                  <a:gd name="T4" fmla="*/ 2972 w 6845"/>
                  <a:gd name="T5" fmla="*/ 28 h 6845"/>
                  <a:gd name="T6" fmla="*/ 2976 w 6845"/>
                  <a:gd name="T7" fmla="*/ 49 h 6845"/>
                  <a:gd name="T8" fmla="*/ 2989 w 6845"/>
                  <a:gd name="T9" fmla="*/ 46 h 6845"/>
                  <a:gd name="T10" fmla="*/ 2995 w 6845"/>
                  <a:gd name="T11" fmla="*/ 46 h 6845"/>
                  <a:gd name="T12" fmla="*/ 2992 w 6845"/>
                  <a:gd name="T13" fmla="*/ 26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992" y="26"/>
                    </a:moveTo>
                    <a:lnTo>
                      <a:pt x="2985" y="27"/>
                    </a:lnTo>
                    <a:lnTo>
                      <a:pt x="2972" y="28"/>
                    </a:lnTo>
                    <a:lnTo>
                      <a:pt x="2976" y="49"/>
                    </a:lnTo>
                    <a:lnTo>
                      <a:pt x="2989" y="46"/>
                    </a:lnTo>
                    <a:lnTo>
                      <a:pt x="2995" y="46"/>
                    </a:lnTo>
                    <a:lnTo>
                      <a:pt x="299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6" name="Freeform 155">
                <a:extLst>
                  <a:ext uri="{FF2B5EF4-FFF2-40B4-BE49-F238E27FC236}">
                    <a16:creationId xmlns:a16="http://schemas.microsoft.com/office/drawing/2014/main" id="{AE0931D1-C107-41B8-8BF8-8DAAE483EAB4}"/>
                  </a:ext>
                </a:extLst>
              </p:cNvPr>
              <p:cNvSpPr>
                <a:spLocks/>
              </p:cNvSpPr>
              <p:nvPr/>
            </p:nvSpPr>
            <p:spPr bwMode="auto">
              <a:xfrm>
                <a:off x="2218" y="2220"/>
                <a:ext cx="6845" cy="6845"/>
              </a:xfrm>
              <a:custGeom>
                <a:avLst/>
                <a:gdLst>
                  <a:gd name="T0" fmla="*/ 3032 w 6845"/>
                  <a:gd name="T1" fmla="*/ 21 h 6845"/>
                  <a:gd name="T2" fmla="*/ 3013 w 6845"/>
                  <a:gd name="T3" fmla="*/ 23 h 6845"/>
                  <a:gd name="T4" fmla="*/ 3015 w 6845"/>
                  <a:gd name="T5" fmla="*/ 44 h 6845"/>
                  <a:gd name="T6" fmla="*/ 3034 w 6845"/>
                  <a:gd name="T7" fmla="*/ 41 h 6845"/>
                  <a:gd name="T8" fmla="*/ 3032 w 6845"/>
                  <a:gd name="T9" fmla="*/ 21 h 6845"/>
                </a:gdLst>
                <a:ahLst/>
                <a:cxnLst>
                  <a:cxn ang="0">
                    <a:pos x="T0" y="T1"/>
                  </a:cxn>
                  <a:cxn ang="0">
                    <a:pos x="T2" y="T3"/>
                  </a:cxn>
                  <a:cxn ang="0">
                    <a:pos x="T4" y="T5"/>
                  </a:cxn>
                  <a:cxn ang="0">
                    <a:pos x="T6" y="T7"/>
                  </a:cxn>
                  <a:cxn ang="0">
                    <a:pos x="T8" y="T9"/>
                  </a:cxn>
                </a:cxnLst>
                <a:rect l="0" t="0" r="r" b="b"/>
                <a:pathLst>
                  <a:path w="6845" h="6845">
                    <a:moveTo>
                      <a:pt x="3032" y="21"/>
                    </a:moveTo>
                    <a:lnTo>
                      <a:pt x="3013" y="23"/>
                    </a:lnTo>
                    <a:lnTo>
                      <a:pt x="3015" y="44"/>
                    </a:lnTo>
                    <a:lnTo>
                      <a:pt x="3034" y="41"/>
                    </a:lnTo>
                    <a:lnTo>
                      <a:pt x="303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7" name="Freeform 156">
                <a:extLst>
                  <a:ext uri="{FF2B5EF4-FFF2-40B4-BE49-F238E27FC236}">
                    <a16:creationId xmlns:a16="http://schemas.microsoft.com/office/drawing/2014/main" id="{1DA9FC8B-72BA-4B2C-BE4D-B223A510CF8D}"/>
                  </a:ext>
                </a:extLst>
              </p:cNvPr>
              <p:cNvSpPr>
                <a:spLocks/>
              </p:cNvSpPr>
              <p:nvPr/>
            </p:nvSpPr>
            <p:spPr bwMode="auto">
              <a:xfrm>
                <a:off x="2218" y="2220"/>
                <a:ext cx="6845" cy="6845"/>
              </a:xfrm>
              <a:custGeom>
                <a:avLst/>
                <a:gdLst>
                  <a:gd name="T0" fmla="*/ 3073 w 6845"/>
                  <a:gd name="T1" fmla="*/ 16 h 6845"/>
                  <a:gd name="T2" fmla="*/ 3072 w 6845"/>
                  <a:gd name="T3" fmla="*/ 18 h 6845"/>
                  <a:gd name="T4" fmla="*/ 3052 w 6845"/>
                  <a:gd name="T5" fmla="*/ 19 h 6845"/>
                  <a:gd name="T6" fmla="*/ 3055 w 6845"/>
                  <a:gd name="T7" fmla="*/ 39 h 6845"/>
                  <a:gd name="T8" fmla="*/ 3074 w 6845"/>
                  <a:gd name="T9" fmla="*/ 37 h 6845"/>
                  <a:gd name="T10" fmla="*/ 3073 w 6845"/>
                  <a:gd name="T11" fmla="*/ 16 h 6845"/>
                </a:gdLst>
                <a:ahLst/>
                <a:cxnLst>
                  <a:cxn ang="0">
                    <a:pos x="T0" y="T1"/>
                  </a:cxn>
                  <a:cxn ang="0">
                    <a:pos x="T2" y="T3"/>
                  </a:cxn>
                  <a:cxn ang="0">
                    <a:pos x="T4" y="T5"/>
                  </a:cxn>
                  <a:cxn ang="0">
                    <a:pos x="T6" y="T7"/>
                  </a:cxn>
                  <a:cxn ang="0">
                    <a:pos x="T8" y="T9"/>
                  </a:cxn>
                  <a:cxn ang="0">
                    <a:pos x="T10" y="T11"/>
                  </a:cxn>
                </a:cxnLst>
                <a:rect l="0" t="0" r="r" b="b"/>
                <a:pathLst>
                  <a:path w="6845" h="6845">
                    <a:moveTo>
                      <a:pt x="3073" y="16"/>
                    </a:moveTo>
                    <a:lnTo>
                      <a:pt x="3072" y="18"/>
                    </a:lnTo>
                    <a:lnTo>
                      <a:pt x="3052" y="19"/>
                    </a:lnTo>
                    <a:lnTo>
                      <a:pt x="3055" y="39"/>
                    </a:lnTo>
                    <a:lnTo>
                      <a:pt x="3074" y="37"/>
                    </a:lnTo>
                    <a:lnTo>
                      <a:pt x="307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8" name="Freeform 157">
                <a:extLst>
                  <a:ext uri="{FF2B5EF4-FFF2-40B4-BE49-F238E27FC236}">
                    <a16:creationId xmlns:a16="http://schemas.microsoft.com/office/drawing/2014/main" id="{81F27C27-F112-4B55-8614-904007B27BC6}"/>
                  </a:ext>
                </a:extLst>
              </p:cNvPr>
              <p:cNvSpPr>
                <a:spLocks/>
              </p:cNvSpPr>
              <p:nvPr/>
            </p:nvSpPr>
            <p:spPr bwMode="auto">
              <a:xfrm>
                <a:off x="2218" y="2220"/>
                <a:ext cx="6845" cy="6845"/>
              </a:xfrm>
              <a:custGeom>
                <a:avLst/>
                <a:gdLst>
                  <a:gd name="T0" fmla="*/ 3112 w 6845"/>
                  <a:gd name="T1" fmla="*/ 14 h 6845"/>
                  <a:gd name="T2" fmla="*/ 3092 w 6845"/>
                  <a:gd name="T3" fmla="*/ 15 h 6845"/>
                  <a:gd name="T4" fmla="*/ 3094 w 6845"/>
                  <a:gd name="T5" fmla="*/ 36 h 6845"/>
                  <a:gd name="T6" fmla="*/ 3114 w 6845"/>
                  <a:gd name="T7" fmla="*/ 33 h 6845"/>
                  <a:gd name="T8" fmla="*/ 3112 w 6845"/>
                  <a:gd name="T9" fmla="*/ 14 h 6845"/>
                </a:gdLst>
                <a:ahLst/>
                <a:cxnLst>
                  <a:cxn ang="0">
                    <a:pos x="T0" y="T1"/>
                  </a:cxn>
                  <a:cxn ang="0">
                    <a:pos x="T2" y="T3"/>
                  </a:cxn>
                  <a:cxn ang="0">
                    <a:pos x="T4" y="T5"/>
                  </a:cxn>
                  <a:cxn ang="0">
                    <a:pos x="T6" y="T7"/>
                  </a:cxn>
                  <a:cxn ang="0">
                    <a:pos x="T8" y="T9"/>
                  </a:cxn>
                </a:cxnLst>
                <a:rect l="0" t="0" r="r" b="b"/>
                <a:pathLst>
                  <a:path w="6845" h="6845">
                    <a:moveTo>
                      <a:pt x="3112" y="14"/>
                    </a:moveTo>
                    <a:lnTo>
                      <a:pt x="3092" y="15"/>
                    </a:lnTo>
                    <a:lnTo>
                      <a:pt x="3094" y="36"/>
                    </a:lnTo>
                    <a:lnTo>
                      <a:pt x="3114" y="33"/>
                    </a:lnTo>
                    <a:lnTo>
                      <a:pt x="311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9" name="Freeform 158">
                <a:extLst>
                  <a:ext uri="{FF2B5EF4-FFF2-40B4-BE49-F238E27FC236}">
                    <a16:creationId xmlns:a16="http://schemas.microsoft.com/office/drawing/2014/main" id="{2B61BA13-A1D8-451F-A754-E5419F9AFF71}"/>
                  </a:ext>
                </a:extLst>
              </p:cNvPr>
              <p:cNvSpPr>
                <a:spLocks/>
              </p:cNvSpPr>
              <p:nvPr/>
            </p:nvSpPr>
            <p:spPr bwMode="auto">
              <a:xfrm>
                <a:off x="2218" y="2220"/>
                <a:ext cx="6845" cy="6845"/>
              </a:xfrm>
              <a:custGeom>
                <a:avLst/>
                <a:gdLst>
                  <a:gd name="T0" fmla="*/ 3152 w 6845"/>
                  <a:gd name="T1" fmla="*/ 10 h 6845"/>
                  <a:gd name="T2" fmla="*/ 3132 w 6845"/>
                  <a:gd name="T3" fmla="*/ 11 h 6845"/>
                  <a:gd name="T4" fmla="*/ 3134 w 6845"/>
                  <a:gd name="T5" fmla="*/ 32 h 6845"/>
                  <a:gd name="T6" fmla="*/ 3154 w 6845"/>
                  <a:gd name="T7" fmla="*/ 30 h 6845"/>
                  <a:gd name="T8" fmla="*/ 3152 w 6845"/>
                  <a:gd name="T9" fmla="*/ 10 h 6845"/>
                </a:gdLst>
                <a:ahLst/>
                <a:cxnLst>
                  <a:cxn ang="0">
                    <a:pos x="T0" y="T1"/>
                  </a:cxn>
                  <a:cxn ang="0">
                    <a:pos x="T2" y="T3"/>
                  </a:cxn>
                  <a:cxn ang="0">
                    <a:pos x="T4" y="T5"/>
                  </a:cxn>
                  <a:cxn ang="0">
                    <a:pos x="T6" y="T7"/>
                  </a:cxn>
                  <a:cxn ang="0">
                    <a:pos x="T8" y="T9"/>
                  </a:cxn>
                </a:cxnLst>
                <a:rect l="0" t="0" r="r" b="b"/>
                <a:pathLst>
                  <a:path w="6845" h="6845">
                    <a:moveTo>
                      <a:pt x="3152" y="10"/>
                    </a:moveTo>
                    <a:lnTo>
                      <a:pt x="3132" y="11"/>
                    </a:lnTo>
                    <a:lnTo>
                      <a:pt x="3134" y="32"/>
                    </a:lnTo>
                    <a:lnTo>
                      <a:pt x="3154" y="30"/>
                    </a:lnTo>
                    <a:lnTo>
                      <a:pt x="315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0" name="Freeform 159">
                <a:extLst>
                  <a:ext uri="{FF2B5EF4-FFF2-40B4-BE49-F238E27FC236}">
                    <a16:creationId xmlns:a16="http://schemas.microsoft.com/office/drawing/2014/main" id="{F008E371-E7CA-4984-9D02-7B3E63F1E428}"/>
                  </a:ext>
                </a:extLst>
              </p:cNvPr>
              <p:cNvSpPr>
                <a:spLocks/>
              </p:cNvSpPr>
              <p:nvPr/>
            </p:nvSpPr>
            <p:spPr bwMode="auto">
              <a:xfrm>
                <a:off x="2218" y="2220"/>
                <a:ext cx="6845" cy="6845"/>
              </a:xfrm>
              <a:custGeom>
                <a:avLst/>
                <a:gdLst>
                  <a:gd name="T0" fmla="*/ 3193 w 6845"/>
                  <a:gd name="T1" fmla="*/ 7 h 6845"/>
                  <a:gd name="T2" fmla="*/ 3172 w 6845"/>
                  <a:gd name="T3" fmla="*/ 8 h 6845"/>
                  <a:gd name="T4" fmla="*/ 3174 w 6845"/>
                  <a:gd name="T5" fmla="*/ 28 h 6845"/>
                  <a:gd name="T6" fmla="*/ 3194 w 6845"/>
                  <a:gd name="T7" fmla="*/ 27 h 6845"/>
                  <a:gd name="T8" fmla="*/ 3193 w 6845"/>
                  <a:gd name="T9" fmla="*/ 7 h 6845"/>
                </a:gdLst>
                <a:ahLst/>
                <a:cxnLst>
                  <a:cxn ang="0">
                    <a:pos x="T0" y="T1"/>
                  </a:cxn>
                  <a:cxn ang="0">
                    <a:pos x="T2" y="T3"/>
                  </a:cxn>
                  <a:cxn ang="0">
                    <a:pos x="T4" y="T5"/>
                  </a:cxn>
                  <a:cxn ang="0">
                    <a:pos x="T6" y="T7"/>
                  </a:cxn>
                  <a:cxn ang="0">
                    <a:pos x="T8" y="T9"/>
                  </a:cxn>
                </a:cxnLst>
                <a:rect l="0" t="0" r="r" b="b"/>
                <a:pathLst>
                  <a:path w="6845" h="6845">
                    <a:moveTo>
                      <a:pt x="3193" y="7"/>
                    </a:moveTo>
                    <a:lnTo>
                      <a:pt x="3172" y="8"/>
                    </a:lnTo>
                    <a:lnTo>
                      <a:pt x="3174" y="28"/>
                    </a:lnTo>
                    <a:lnTo>
                      <a:pt x="3194" y="27"/>
                    </a:lnTo>
                    <a:lnTo>
                      <a:pt x="319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1" name="Freeform 160">
                <a:extLst>
                  <a:ext uri="{FF2B5EF4-FFF2-40B4-BE49-F238E27FC236}">
                    <a16:creationId xmlns:a16="http://schemas.microsoft.com/office/drawing/2014/main" id="{5997F6B4-EFED-44C3-99DB-728A7157E513}"/>
                  </a:ext>
                </a:extLst>
              </p:cNvPr>
              <p:cNvSpPr>
                <a:spLocks/>
              </p:cNvSpPr>
              <p:nvPr/>
            </p:nvSpPr>
            <p:spPr bwMode="auto">
              <a:xfrm>
                <a:off x="2218" y="2220"/>
                <a:ext cx="6845" cy="6845"/>
              </a:xfrm>
              <a:custGeom>
                <a:avLst/>
                <a:gdLst>
                  <a:gd name="T0" fmla="*/ 3232 w 6845"/>
                  <a:gd name="T1" fmla="*/ 4 h 6845"/>
                  <a:gd name="T2" fmla="*/ 3212 w 6845"/>
                  <a:gd name="T3" fmla="*/ 6 h 6845"/>
                  <a:gd name="T4" fmla="*/ 3213 w 6845"/>
                  <a:gd name="T5" fmla="*/ 26 h 6845"/>
                  <a:gd name="T6" fmla="*/ 3234 w 6845"/>
                  <a:gd name="T7" fmla="*/ 25 h 6845"/>
                  <a:gd name="T8" fmla="*/ 3232 w 6845"/>
                  <a:gd name="T9" fmla="*/ 4 h 6845"/>
                </a:gdLst>
                <a:ahLst/>
                <a:cxnLst>
                  <a:cxn ang="0">
                    <a:pos x="T0" y="T1"/>
                  </a:cxn>
                  <a:cxn ang="0">
                    <a:pos x="T2" y="T3"/>
                  </a:cxn>
                  <a:cxn ang="0">
                    <a:pos x="T4" y="T5"/>
                  </a:cxn>
                  <a:cxn ang="0">
                    <a:pos x="T6" y="T7"/>
                  </a:cxn>
                  <a:cxn ang="0">
                    <a:pos x="T8" y="T9"/>
                  </a:cxn>
                </a:cxnLst>
                <a:rect l="0" t="0" r="r" b="b"/>
                <a:pathLst>
                  <a:path w="6845" h="6845">
                    <a:moveTo>
                      <a:pt x="3232" y="4"/>
                    </a:moveTo>
                    <a:lnTo>
                      <a:pt x="3212" y="6"/>
                    </a:lnTo>
                    <a:lnTo>
                      <a:pt x="3213" y="26"/>
                    </a:lnTo>
                    <a:lnTo>
                      <a:pt x="3234" y="25"/>
                    </a:lnTo>
                    <a:lnTo>
                      <a:pt x="323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2" name="Freeform 161">
                <a:extLst>
                  <a:ext uri="{FF2B5EF4-FFF2-40B4-BE49-F238E27FC236}">
                    <a16:creationId xmlns:a16="http://schemas.microsoft.com/office/drawing/2014/main" id="{F6108A2D-F81F-4D66-AFB6-AACA2387777D}"/>
                  </a:ext>
                </a:extLst>
              </p:cNvPr>
              <p:cNvSpPr>
                <a:spLocks/>
              </p:cNvSpPr>
              <p:nvPr/>
            </p:nvSpPr>
            <p:spPr bwMode="auto">
              <a:xfrm>
                <a:off x="2218" y="2220"/>
                <a:ext cx="6845" cy="6845"/>
              </a:xfrm>
              <a:custGeom>
                <a:avLst/>
                <a:gdLst>
                  <a:gd name="T0" fmla="*/ 3272 w 6845"/>
                  <a:gd name="T1" fmla="*/ 3 h 6845"/>
                  <a:gd name="T2" fmla="*/ 3253 w 6845"/>
                  <a:gd name="T3" fmla="*/ 3 h 6845"/>
                  <a:gd name="T4" fmla="*/ 3253 w 6845"/>
                  <a:gd name="T5" fmla="*/ 23 h 6845"/>
                  <a:gd name="T6" fmla="*/ 3273 w 6845"/>
                  <a:gd name="T7" fmla="*/ 22 h 6845"/>
                  <a:gd name="T8" fmla="*/ 3272 w 6845"/>
                  <a:gd name="T9" fmla="*/ 3 h 6845"/>
                </a:gdLst>
                <a:ahLst/>
                <a:cxnLst>
                  <a:cxn ang="0">
                    <a:pos x="T0" y="T1"/>
                  </a:cxn>
                  <a:cxn ang="0">
                    <a:pos x="T2" y="T3"/>
                  </a:cxn>
                  <a:cxn ang="0">
                    <a:pos x="T4" y="T5"/>
                  </a:cxn>
                  <a:cxn ang="0">
                    <a:pos x="T6" y="T7"/>
                  </a:cxn>
                  <a:cxn ang="0">
                    <a:pos x="T8" y="T9"/>
                  </a:cxn>
                </a:cxnLst>
                <a:rect l="0" t="0" r="r" b="b"/>
                <a:pathLst>
                  <a:path w="6845" h="6845">
                    <a:moveTo>
                      <a:pt x="3272" y="3"/>
                    </a:moveTo>
                    <a:lnTo>
                      <a:pt x="3253" y="3"/>
                    </a:lnTo>
                    <a:lnTo>
                      <a:pt x="3253" y="23"/>
                    </a:lnTo>
                    <a:lnTo>
                      <a:pt x="3273" y="22"/>
                    </a:lnTo>
                    <a:lnTo>
                      <a:pt x="327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3" name="Freeform 162">
                <a:extLst>
                  <a:ext uri="{FF2B5EF4-FFF2-40B4-BE49-F238E27FC236}">
                    <a16:creationId xmlns:a16="http://schemas.microsoft.com/office/drawing/2014/main" id="{B640AED4-8908-45A9-AB88-EFB39D1A559A}"/>
                  </a:ext>
                </a:extLst>
              </p:cNvPr>
              <p:cNvSpPr>
                <a:spLocks/>
              </p:cNvSpPr>
              <p:nvPr/>
            </p:nvSpPr>
            <p:spPr bwMode="auto">
              <a:xfrm>
                <a:off x="2218" y="2220"/>
                <a:ext cx="6845" cy="6845"/>
              </a:xfrm>
              <a:custGeom>
                <a:avLst/>
                <a:gdLst>
                  <a:gd name="T0" fmla="*/ 3313 w 6845"/>
                  <a:gd name="T1" fmla="*/ 1 h 6845"/>
                  <a:gd name="T2" fmla="*/ 3292 w 6845"/>
                  <a:gd name="T3" fmla="*/ 2 h 6845"/>
                  <a:gd name="T4" fmla="*/ 3294 w 6845"/>
                  <a:gd name="T5" fmla="*/ 22 h 6845"/>
                  <a:gd name="T6" fmla="*/ 3313 w 6845"/>
                  <a:gd name="T7" fmla="*/ 21 h 6845"/>
                  <a:gd name="T8" fmla="*/ 3313 w 6845"/>
                  <a:gd name="T9" fmla="*/ 1 h 6845"/>
                </a:gdLst>
                <a:ahLst/>
                <a:cxnLst>
                  <a:cxn ang="0">
                    <a:pos x="T0" y="T1"/>
                  </a:cxn>
                  <a:cxn ang="0">
                    <a:pos x="T2" y="T3"/>
                  </a:cxn>
                  <a:cxn ang="0">
                    <a:pos x="T4" y="T5"/>
                  </a:cxn>
                  <a:cxn ang="0">
                    <a:pos x="T6" y="T7"/>
                  </a:cxn>
                  <a:cxn ang="0">
                    <a:pos x="T8" y="T9"/>
                  </a:cxn>
                </a:cxnLst>
                <a:rect l="0" t="0" r="r" b="b"/>
                <a:pathLst>
                  <a:path w="6845" h="6845">
                    <a:moveTo>
                      <a:pt x="3313" y="1"/>
                    </a:moveTo>
                    <a:lnTo>
                      <a:pt x="3292" y="2"/>
                    </a:lnTo>
                    <a:lnTo>
                      <a:pt x="3294" y="22"/>
                    </a:lnTo>
                    <a:lnTo>
                      <a:pt x="3313" y="21"/>
                    </a:lnTo>
                    <a:lnTo>
                      <a:pt x="33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4" name="Freeform 163">
                <a:extLst>
                  <a:ext uri="{FF2B5EF4-FFF2-40B4-BE49-F238E27FC236}">
                    <a16:creationId xmlns:a16="http://schemas.microsoft.com/office/drawing/2014/main" id="{2861B1C5-262F-4A3E-AE2E-7FBD6D9DFC49}"/>
                  </a:ext>
                </a:extLst>
              </p:cNvPr>
              <p:cNvSpPr>
                <a:spLocks/>
              </p:cNvSpPr>
              <p:nvPr/>
            </p:nvSpPr>
            <p:spPr bwMode="auto">
              <a:xfrm>
                <a:off x="2218" y="2220"/>
                <a:ext cx="6845" cy="6845"/>
              </a:xfrm>
              <a:custGeom>
                <a:avLst/>
                <a:gdLst>
                  <a:gd name="T0" fmla="*/ 3352 w 6845"/>
                  <a:gd name="T1" fmla="*/ 0 h 6845"/>
                  <a:gd name="T2" fmla="*/ 3333 w 6845"/>
                  <a:gd name="T3" fmla="*/ 1 h 6845"/>
                  <a:gd name="T4" fmla="*/ 3332 w 6845"/>
                  <a:gd name="T5" fmla="*/ 1 h 6845"/>
                  <a:gd name="T6" fmla="*/ 3333 w 6845"/>
                  <a:gd name="T7" fmla="*/ 20 h 6845"/>
                  <a:gd name="T8" fmla="*/ 3352 w 6845"/>
                  <a:gd name="T9" fmla="*/ 20 h 6845"/>
                  <a:gd name="T10" fmla="*/ 3352 w 6845"/>
                  <a:gd name="T11" fmla="*/ 0 h 6845"/>
                </a:gdLst>
                <a:ahLst/>
                <a:cxnLst>
                  <a:cxn ang="0">
                    <a:pos x="T0" y="T1"/>
                  </a:cxn>
                  <a:cxn ang="0">
                    <a:pos x="T2" y="T3"/>
                  </a:cxn>
                  <a:cxn ang="0">
                    <a:pos x="T4" y="T5"/>
                  </a:cxn>
                  <a:cxn ang="0">
                    <a:pos x="T6" y="T7"/>
                  </a:cxn>
                  <a:cxn ang="0">
                    <a:pos x="T8" y="T9"/>
                  </a:cxn>
                  <a:cxn ang="0">
                    <a:pos x="T10" y="T11"/>
                  </a:cxn>
                </a:cxnLst>
                <a:rect l="0" t="0" r="r" b="b"/>
                <a:pathLst>
                  <a:path w="6845" h="6845">
                    <a:moveTo>
                      <a:pt x="3352" y="0"/>
                    </a:moveTo>
                    <a:lnTo>
                      <a:pt x="3333" y="1"/>
                    </a:lnTo>
                    <a:lnTo>
                      <a:pt x="3332" y="1"/>
                    </a:lnTo>
                    <a:lnTo>
                      <a:pt x="3333" y="20"/>
                    </a:lnTo>
                    <a:lnTo>
                      <a:pt x="3352" y="20"/>
                    </a:lnTo>
                    <a:lnTo>
                      <a:pt x="33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5" name="Freeform 164">
                <a:extLst>
                  <a:ext uri="{FF2B5EF4-FFF2-40B4-BE49-F238E27FC236}">
                    <a16:creationId xmlns:a16="http://schemas.microsoft.com/office/drawing/2014/main" id="{5E3D4911-C2D8-4DCE-8F64-1D839EE40BA0}"/>
                  </a:ext>
                </a:extLst>
              </p:cNvPr>
              <p:cNvSpPr>
                <a:spLocks/>
              </p:cNvSpPr>
              <p:nvPr/>
            </p:nvSpPr>
            <p:spPr bwMode="auto">
              <a:xfrm>
                <a:off x="2218" y="2220"/>
                <a:ext cx="6845" cy="6845"/>
              </a:xfrm>
              <a:custGeom>
                <a:avLst/>
                <a:gdLst>
                  <a:gd name="T0" fmla="*/ 3392 w 6845"/>
                  <a:gd name="T1" fmla="*/ 0 h 6845"/>
                  <a:gd name="T2" fmla="*/ 3373 w 6845"/>
                  <a:gd name="T3" fmla="*/ 0 h 6845"/>
                  <a:gd name="T4" fmla="*/ 3373 w 6845"/>
                  <a:gd name="T5" fmla="*/ 20 h 6845"/>
                  <a:gd name="T6" fmla="*/ 3393 w 6845"/>
                  <a:gd name="T7" fmla="*/ 20 h 6845"/>
                  <a:gd name="T8" fmla="*/ 3392 w 6845"/>
                  <a:gd name="T9" fmla="*/ 0 h 6845"/>
                </a:gdLst>
                <a:ahLst/>
                <a:cxnLst>
                  <a:cxn ang="0">
                    <a:pos x="T0" y="T1"/>
                  </a:cxn>
                  <a:cxn ang="0">
                    <a:pos x="T2" y="T3"/>
                  </a:cxn>
                  <a:cxn ang="0">
                    <a:pos x="T4" y="T5"/>
                  </a:cxn>
                  <a:cxn ang="0">
                    <a:pos x="T6" y="T7"/>
                  </a:cxn>
                  <a:cxn ang="0">
                    <a:pos x="T8" y="T9"/>
                  </a:cxn>
                </a:cxnLst>
                <a:rect l="0" t="0" r="r" b="b"/>
                <a:pathLst>
                  <a:path w="6845" h="6845">
                    <a:moveTo>
                      <a:pt x="3392" y="0"/>
                    </a:moveTo>
                    <a:lnTo>
                      <a:pt x="3373" y="0"/>
                    </a:lnTo>
                    <a:lnTo>
                      <a:pt x="3373" y="20"/>
                    </a:lnTo>
                    <a:lnTo>
                      <a:pt x="3393" y="20"/>
                    </a:lnTo>
                    <a:lnTo>
                      <a:pt x="33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6" name="Freeform 165">
                <a:extLst>
                  <a:ext uri="{FF2B5EF4-FFF2-40B4-BE49-F238E27FC236}">
                    <a16:creationId xmlns:a16="http://schemas.microsoft.com/office/drawing/2014/main" id="{7EC07474-ECD5-45E8-817A-B609AC6BE9E8}"/>
                  </a:ext>
                </a:extLst>
              </p:cNvPr>
              <p:cNvSpPr>
                <a:spLocks/>
              </p:cNvSpPr>
              <p:nvPr/>
            </p:nvSpPr>
            <p:spPr bwMode="auto">
              <a:xfrm>
                <a:off x="2218" y="2220"/>
                <a:ext cx="6845" cy="6845"/>
              </a:xfrm>
              <a:custGeom>
                <a:avLst/>
                <a:gdLst>
                  <a:gd name="T0" fmla="*/ 3433 w 6845"/>
                  <a:gd name="T1" fmla="*/ 0 h 6845"/>
                  <a:gd name="T2" fmla="*/ 3412 w 6845"/>
                  <a:gd name="T3" fmla="*/ 0 h 6845"/>
                  <a:gd name="T4" fmla="*/ 3412 w 6845"/>
                  <a:gd name="T5" fmla="*/ 20 h 6845"/>
                  <a:gd name="T6" fmla="*/ 3422 w 6845"/>
                  <a:gd name="T7" fmla="*/ 19 h 6845"/>
                  <a:gd name="T8" fmla="*/ 3433 w 6845"/>
                  <a:gd name="T9" fmla="*/ 19 h 6845"/>
                  <a:gd name="T10" fmla="*/ 3433 w 6845"/>
                  <a:gd name="T11" fmla="*/ 0 h 6845"/>
                </a:gdLst>
                <a:ahLst/>
                <a:cxnLst>
                  <a:cxn ang="0">
                    <a:pos x="T0" y="T1"/>
                  </a:cxn>
                  <a:cxn ang="0">
                    <a:pos x="T2" y="T3"/>
                  </a:cxn>
                  <a:cxn ang="0">
                    <a:pos x="T4" y="T5"/>
                  </a:cxn>
                  <a:cxn ang="0">
                    <a:pos x="T6" y="T7"/>
                  </a:cxn>
                  <a:cxn ang="0">
                    <a:pos x="T8" y="T9"/>
                  </a:cxn>
                  <a:cxn ang="0">
                    <a:pos x="T10" y="T11"/>
                  </a:cxn>
                </a:cxnLst>
                <a:rect l="0" t="0" r="r" b="b"/>
                <a:pathLst>
                  <a:path w="6845" h="6845">
                    <a:moveTo>
                      <a:pt x="3433" y="0"/>
                    </a:moveTo>
                    <a:lnTo>
                      <a:pt x="3412" y="0"/>
                    </a:lnTo>
                    <a:lnTo>
                      <a:pt x="3412" y="20"/>
                    </a:lnTo>
                    <a:lnTo>
                      <a:pt x="3422" y="19"/>
                    </a:lnTo>
                    <a:lnTo>
                      <a:pt x="3433" y="19"/>
                    </a:lnTo>
                    <a:lnTo>
                      <a:pt x="34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7" name="Freeform 166">
                <a:extLst>
                  <a:ext uri="{FF2B5EF4-FFF2-40B4-BE49-F238E27FC236}">
                    <a16:creationId xmlns:a16="http://schemas.microsoft.com/office/drawing/2014/main" id="{F7EECE42-7DE9-4280-89CE-1498EC4BF6AD}"/>
                  </a:ext>
                </a:extLst>
              </p:cNvPr>
              <p:cNvSpPr>
                <a:spLocks/>
              </p:cNvSpPr>
              <p:nvPr/>
            </p:nvSpPr>
            <p:spPr bwMode="auto">
              <a:xfrm>
                <a:off x="2218" y="2220"/>
                <a:ext cx="6845" cy="6845"/>
              </a:xfrm>
              <a:custGeom>
                <a:avLst/>
                <a:gdLst>
                  <a:gd name="T0" fmla="*/ 3433 w 6845"/>
                  <a:gd name="T1" fmla="*/ 19 h 6845"/>
                  <a:gd name="T2" fmla="*/ 3422 w 6845"/>
                  <a:gd name="T3" fmla="*/ 19 h 6845"/>
                  <a:gd name="T4" fmla="*/ 3433 w 6845"/>
                  <a:gd name="T5" fmla="*/ 20 h 6845"/>
                  <a:gd name="T6" fmla="*/ 3433 w 6845"/>
                  <a:gd name="T7" fmla="*/ 19 h 6845"/>
                </a:gdLst>
                <a:ahLst/>
                <a:cxnLst>
                  <a:cxn ang="0">
                    <a:pos x="T0" y="T1"/>
                  </a:cxn>
                  <a:cxn ang="0">
                    <a:pos x="T2" y="T3"/>
                  </a:cxn>
                  <a:cxn ang="0">
                    <a:pos x="T4" y="T5"/>
                  </a:cxn>
                  <a:cxn ang="0">
                    <a:pos x="T6" y="T7"/>
                  </a:cxn>
                </a:cxnLst>
                <a:rect l="0" t="0" r="r" b="b"/>
                <a:pathLst>
                  <a:path w="6845" h="6845">
                    <a:moveTo>
                      <a:pt x="3433" y="19"/>
                    </a:moveTo>
                    <a:lnTo>
                      <a:pt x="3422" y="19"/>
                    </a:lnTo>
                    <a:lnTo>
                      <a:pt x="3433" y="20"/>
                    </a:lnTo>
                    <a:lnTo>
                      <a:pt x="343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8" name="Freeform 167">
                <a:extLst>
                  <a:ext uri="{FF2B5EF4-FFF2-40B4-BE49-F238E27FC236}">
                    <a16:creationId xmlns:a16="http://schemas.microsoft.com/office/drawing/2014/main" id="{F970376C-B3DE-4D3D-9C2F-86DD2CFE34CF}"/>
                  </a:ext>
                </a:extLst>
              </p:cNvPr>
              <p:cNvSpPr>
                <a:spLocks/>
              </p:cNvSpPr>
              <p:nvPr/>
            </p:nvSpPr>
            <p:spPr bwMode="auto">
              <a:xfrm>
                <a:off x="2218" y="2220"/>
                <a:ext cx="6845" cy="6845"/>
              </a:xfrm>
              <a:custGeom>
                <a:avLst/>
                <a:gdLst>
                  <a:gd name="T0" fmla="*/ 3472 w 6845"/>
                  <a:gd name="T1" fmla="*/ 0 h 6845"/>
                  <a:gd name="T2" fmla="*/ 3453 w 6845"/>
                  <a:gd name="T3" fmla="*/ 0 h 6845"/>
                  <a:gd name="T4" fmla="*/ 3452 w 6845"/>
                  <a:gd name="T5" fmla="*/ 20 h 6845"/>
                  <a:gd name="T6" fmla="*/ 3472 w 6845"/>
                  <a:gd name="T7" fmla="*/ 20 h 6845"/>
                  <a:gd name="T8" fmla="*/ 3472 w 6845"/>
                  <a:gd name="T9" fmla="*/ 0 h 6845"/>
                </a:gdLst>
                <a:ahLst/>
                <a:cxnLst>
                  <a:cxn ang="0">
                    <a:pos x="T0" y="T1"/>
                  </a:cxn>
                  <a:cxn ang="0">
                    <a:pos x="T2" y="T3"/>
                  </a:cxn>
                  <a:cxn ang="0">
                    <a:pos x="T4" y="T5"/>
                  </a:cxn>
                  <a:cxn ang="0">
                    <a:pos x="T6" y="T7"/>
                  </a:cxn>
                  <a:cxn ang="0">
                    <a:pos x="T8" y="T9"/>
                  </a:cxn>
                </a:cxnLst>
                <a:rect l="0" t="0" r="r" b="b"/>
                <a:pathLst>
                  <a:path w="6845" h="6845">
                    <a:moveTo>
                      <a:pt x="3472" y="0"/>
                    </a:moveTo>
                    <a:lnTo>
                      <a:pt x="3453" y="0"/>
                    </a:lnTo>
                    <a:lnTo>
                      <a:pt x="3452" y="20"/>
                    </a:lnTo>
                    <a:lnTo>
                      <a:pt x="3472" y="20"/>
                    </a:lnTo>
                    <a:lnTo>
                      <a:pt x="34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9" name="Freeform 168">
                <a:extLst>
                  <a:ext uri="{FF2B5EF4-FFF2-40B4-BE49-F238E27FC236}">
                    <a16:creationId xmlns:a16="http://schemas.microsoft.com/office/drawing/2014/main" id="{C6BCE2D2-42BB-4B2E-9D50-5E1ACFE9D258}"/>
                  </a:ext>
                </a:extLst>
              </p:cNvPr>
              <p:cNvSpPr>
                <a:spLocks/>
              </p:cNvSpPr>
              <p:nvPr/>
            </p:nvSpPr>
            <p:spPr bwMode="auto">
              <a:xfrm>
                <a:off x="2218" y="2220"/>
                <a:ext cx="6845" cy="6845"/>
              </a:xfrm>
              <a:custGeom>
                <a:avLst/>
                <a:gdLst>
                  <a:gd name="T0" fmla="*/ 3513 w 6845"/>
                  <a:gd name="T1" fmla="*/ 1 h 6845"/>
                  <a:gd name="T2" fmla="*/ 3493 w 6845"/>
                  <a:gd name="T3" fmla="*/ 1 h 6845"/>
                  <a:gd name="T4" fmla="*/ 3493 w 6845"/>
                  <a:gd name="T5" fmla="*/ 20 h 6845"/>
                  <a:gd name="T6" fmla="*/ 3512 w 6845"/>
                  <a:gd name="T7" fmla="*/ 20 h 6845"/>
                  <a:gd name="T8" fmla="*/ 3513 w 6845"/>
                  <a:gd name="T9" fmla="*/ 1 h 6845"/>
                </a:gdLst>
                <a:ahLst/>
                <a:cxnLst>
                  <a:cxn ang="0">
                    <a:pos x="T0" y="T1"/>
                  </a:cxn>
                  <a:cxn ang="0">
                    <a:pos x="T2" y="T3"/>
                  </a:cxn>
                  <a:cxn ang="0">
                    <a:pos x="T4" y="T5"/>
                  </a:cxn>
                  <a:cxn ang="0">
                    <a:pos x="T6" y="T7"/>
                  </a:cxn>
                  <a:cxn ang="0">
                    <a:pos x="T8" y="T9"/>
                  </a:cxn>
                </a:cxnLst>
                <a:rect l="0" t="0" r="r" b="b"/>
                <a:pathLst>
                  <a:path w="6845" h="6845">
                    <a:moveTo>
                      <a:pt x="3513" y="1"/>
                    </a:moveTo>
                    <a:lnTo>
                      <a:pt x="3493" y="1"/>
                    </a:lnTo>
                    <a:lnTo>
                      <a:pt x="3493" y="20"/>
                    </a:lnTo>
                    <a:lnTo>
                      <a:pt x="3512" y="20"/>
                    </a:lnTo>
                    <a:lnTo>
                      <a:pt x="35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0" name="Freeform 169">
                <a:extLst>
                  <a:ext uri="{FF2B5EF4-FFF2-40B4-BE49-F238E27FC236}">
                    <a16:creationId xmlns:a16="http://schemas.microsoft.com/office/drawing/2014/main" id="{1BBCBD93-F94F-4D6E-AAA9-BBB23DF77388}"/>
                  </a:ext>
                </a:extLst>
              </p:cNvPr>
              <p:cNvSpPr>
                <a:spLocks/>
              </p:cNvSpPr>
              <p:nvPr/>
            </p:nvSpPr>
            <p:spPr bwMode="auto">
              <a:xfrm>
                <a:off x="2218" y="2220"/>
                <a:ext cx="6845" cy="6845"/>
              </a:xfrm>
              <a:custGeom>
                <a:avLst/>
                <a:gdLst>
                  <a:gd name="T0" fmla="*/ 3534 w 6845"/>
                  <a:gd name="T1" fmla="*/ 1 h 6845"/>
                  <a:gd name="T2" fmla="*/ 3532 w 6845"/>
                  <a:gd name="T3" fmla="*/ 21 h 6845"/>
                  <a:gd name="T4" fmla="*/ 3553 w 6845"/>
                  <a:gd name="T5" fmla="*/ 22 h 6845"/>
                  <a:gd name="T6" fmla="*/ 3553 w 6845"/>
                  <a:gd name="T7" fmla="*/ 2 h 6845"/>
                  <a:gd name="T8" fmla="*/ 3534 w 6845"/>
                  <a:gd name="T9" fmla="*/ 1 h 6845"/>
                </a:gdLst>
                <a:ahLst/>
                <a:cxnLst>
                  <a:cxn ang="0">
                    <a:pos x="T0" y="T1"/>
                  </a:cxn>
                  <a:cxn ang="0">
                    <a:pos x="T2" y="T3"/>
                  </a:cxn>
                  <a:cxn ang="0">
                    <a:pos x="T4" y="T5"/>
                  </a:cxn>
                  <a:cxn ang="0">
                    <a:pos x="T6" y="T7"/>
                  </a:cxn>
                  <a:cxn ang="0">
                    <a:pos x="T8" y="T9"/>
                  </a:cxn>
                </a:cxnLst>
                <a:rect l="0" t="0" r="r" b="b"/>
                <a:pathLst>
                  <a:path w="6845" h="6845">
                    <a:moveTo>
                      <a:pt x="3534" y="1"/>
                    </a:moveTo>
                    <a:lnTo>
                      <a:pt x="3532" y="21"/>
                    </a:lnTo>
                    <a:lnTo>
                      <a:pt x="3553" y="22"/>
                    </a:lnTo>
                    <a:lnTo>
                      <a:pt x="3553" y="2"/>
                    </a:lnTo>
                    <a:lnTo>
                      <a:pt x="353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1" name="Freeform 170">
                <a:extLst>
                  <a:ext uri="{FF2B5EF4-FFF2-40B4-BE49-F238E27FC236}">
                    <a16:creationId xmlns:a16="http://schemas.microsoft.com/office/drawing/2014/main" id="{4E908292-32FF-472E-A8EA-C44AEA6E85D8}"/>
                  </a:ext>
                </a:extLst>
              </p:cNvPr>
              <p:cNvSpPr>
                <a:spLocks/>
              </p:cNvSpPr>
              <p:nvPr/>
            </p:nvSpPr>
            <p:spPr bwMode="auto">
              <a:xfrm>
                <a:off x="2218" y="2220"/>
                <a:ext cx="6845" cy="6845"/>
              </a:xfrm>
              <a:custGeom>
                <a:avLst/>
                <a:gdLst>
                  <a:gd name="T0" fmla="*/ 3592 w 6845"/>
                  <a:gd name="T1" fmla="*/ 3 h 6845"/>
                  <a:gd name="T2" fmla="*/ 3573 w 6845"/>
                  <a:gd name="T3" fmla="*/ 3 h 6845"/>
                  <a:gd name="T4" fmla="*/ 3572 w 6845"/>
                  <a:gd name="T5" fmla="*/ 22 h 6845"/>
                  <a:gd name="T6" fmla="*/ 3592 w 6845"/>
                  <a:gd name="T7" fmla="*/ 23 h 6845"/>
                  <a:gd name="T8" fmla="*/ 3592 w 6845"/>
                  <a:gd name="T9" fmla="*/ 3 h 6845"/>
                </a:gdLst>
                <a:ahLst/>
                <a:cxnLst>
                  <a:cxn ang="0">
                    <a:pos x="T0" y="T1"/>
                  </a:cxn>
                  <a:cxn ang="0">
                    <a:pos x="T2" y="T3"/>
                  </a:cxn>
                  <a:cxn ang="0">
                    <a:pos x="T4" y="T5"/>
                  </a:cxn>
                  <a:cxn ang="0">
                    <a:pos x="T6" y="T7"/>
                  </a:cxn>
                  <a:cxn ang="0">
                    <a:pos x="T8" y="T9"/>
                  </a:cxn>
                </a:cxnLst>
                <a:rect l="0" t="0" r="r" b="b"/>
                <a:pathLst>
                  <a:path w="6845" h="6845">
                    <a:moveTo>
                      <a:pt x="3592" y="3"/>
                    </a:moveTo>
                    <a:lnTo>
                      <a:pt x="3573" y="3"/>
                    </a:lnTo>
                    <a:lnTo>
                      <a:pt x="3572" y="22"/>
                    </a:lnTo>
                    <a:lnTo>
                      <a:pt x="3592" y="23"/>
                    </a:lnTo>
                    <a:lnTo>
                      <a:pt x="359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2" name="Freeform 171">
                <a:extLst>
                  <a:ext uri="{FF2B5EF4-FFF2-40B4-BE49-F238E27FC236}">
                    <a16:creationId xmlns:a16="http://schemas.microsoft.com/office/drawing/2014/main" id="{8476D699-948A-4385-83AF-9D8B562D7B86}"/>
                  </a:ext>
                </a:extLst>
              </p:cNvPr>
              <p:cNvSpPr>
                <a:spLocks/>
              </p:cNvSpPr>
              <p:nvPr/>
            </p:nvSpPr>
            <p:spPr bwMode="auto">
              <a:xfrm>
                <a:off x="2218" y="2220"/>
                <a:ext cx="6845" cy="6845"/>
              </a:xfrm>
              <a:custGeom>
                <a:avLst/>
                <a:gdLst>
                  <a:gd name="T0" fmla="*/ 3613 w 6845"/>
                  <a:gd name="T1" fmla="*/ 4 h 6845"/>
                  <a:gd name="T2" fmla="*/ 3612 w 6845"/>
                  <a:gd name="T3" fmla="*/ 25 h 6845"/>
                  <a:gd name="T4" fmla="*/ 3632 w 6845"/>
                  <a:gd name="T5" fmla="*/ 26 h 6845"/>
                  <a:gd name="T6" fmla="*/ 3633 w 6845"/>
                  <a:gd name="T7" fmla="*/ 6 h 6845"/>
                  <a:gd name="T8" fmla="*/ 3613 w 6845"/>
                  <a:gd name="T9" fmla="*/ 4 h 6845"/>
                </a:gdLst>
                <a:ahLst/>
                <a:cxnLst>
                  <a:cxn ang="0">
                    <a:pos x="T0" y="T1"/>
                  </a:cxn>
                  <a:cxn ang="0">
                    <a:pos x="T2" y="T3"/>
                  </a:cxn>
                  <a:cxn ang="0">
                    <a:pos x="T4" y="T5"/>
                  </a:cxn>
                  <a:cxn ang="0">
                    <a:pos x="T6" y="T7"/>
                  </a:cxn>
                  <a:cxn ang="0">
                    <a:pos x="T8" y="T9"/>
                  </a:cxn>
                </a:cxnLst>
                <a:rect l="0" t="0" r="r" b="b"/>
                <a:pathLst>
                  <a:path w="6845" h="6845">
                    <a:moveTo>
                      <a:pt x="3613" y="4"/>
                    </a:moveTo>
                    <a:lnTo>
                      <a:pt x="3612" y="25"/>
                    </a:lnTo>
                    <a:lnTo>
                      <a:pt x="3632" y="26"/>
                    </a:lnTo>
                    <a:lnTo>
                      <a:pt x="3633" y="6"/>
                    </a:lnTo>
                    <a:lnTo>
                      <a:pt x="361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3" name="Freeform 172">
                <a:extLst>
                  <a:ext uri="{FF2B5EF4-FFF2-40B4-BE49-F238E27FC236}">
                    <a16:creationId xmlns:a16="http://schemas.microsoft.com/office/drawing/2014/main" id="{BAEE7AD4-761F-4033-818B-296EC8F7B264}"/>
                  </a:ext>
                </a:extLst>
              </p:cNvPr>
              <p:cNvSpPr>
                <a:spLocks/>
              </p:cNvSpPr>
              <p:nvPr/>
            </p:nvSpPr>
            <p:spPr bwMode="auto">
              <a:xfrm>
                <a:off x="2218" y="2220"/>
                <a:ext cx="6845" cy="6845"/>
              </a:xfrm>
              <a:custGeom>
                <a:avLst/>
                <a:gdLst>
                  <a:gd name="T0" fmla="*/ 3654 w 6845"/>
                  <a:gd name="T1" fmla="*/ 7 h 6845"/>
                  <a:gd name="T2" fmla="*/ 3652 w 6845"/>
                  <a:gd name="T3" fmla="*/ 27 h 6845"/>
                  <a:gd name="T4" fmla="*/ 3672 w 6845"/>
                  <a:gd name="T5" fmla="*/ 28 h 6845"/>
                  <a:gd name="T6" fmla="*/ 3673 w 6845"/>
                  <a:gd name="T7" fmla="*/ 8 h 6845"/>
                  <a:gd name="T8" fmla="*/ 3654 w 6845"/>
                  <a:gd name="T9" fmla="*/ 7 h 6845"/>
                </a:gdLst>
                <a:ahLst/>
                <a:cxnLst>
                  <a:cxn ang="0">
                    <a:pos x="T0" y="T1"/>
                  </a:cxn>
                  <a:cxn ang="0">
                    <a:pos x="T2" y="T3"/>
                  </a:cxn>
                  <a:cxn ang="0">
                    <a:pos x="T4" y="T5"/>
                  </a:cxn>
                  <a:cxn ang="0">
                    <a:pos x="T6" y="T7"/>
                  </a:cxn>
                  <a:cxn ang="0">
                    <a:pos x="T8" y="T9"/>
                  </a:cxn>
                </a:cxnLst>
                <a:rect l="0" t="0" r="r" b="b"/>
                <a:pathLst>
                  <a:path w="6845" h="6845">
                    <a:moveTo>
                      <a:pt x="3654" y="7"/>
                    </a:moveTo>
                    <a:lnTo>
                      <a:pt x="3652" y="27"/>
                    </a:lnTo>
                    <a:lnTo>
                      <a:pt x="3672" y="28"/>
                    </a:lnTo>
                    <a:lnTo>
                      <a:pt x="3673" y="8"/>
                    </a:lnTo>
                    <a:lnTo>
                      <a:pt x="365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4" name="Freeform 173">
                <a:extLst>
                  <a:ext uri="{FF2B5EF4-FFF2-40B4-BE49-F238E27FC236}">
                    <a16:creationId xmlns:a16="http://schemas.microsoft.com/office/drawing/2014/main" id="{8D5E01DC-E57C-496A-B11F-8BA8B848FB01}"/>
                  </a:ext>
                </a:extLst>
              </p:cNvPr>
              <p:cNvSpPr>
                <a:spLocks/>
              </p:cNvSpPr>
              <p:nvPr/>
            </p:nvSpPr>
            <p:spPr bwMode="auto">
              <a:xfrm>
                <a:off x="2218" y="2220"/>
                <a:ext cx="6845" cy="6845"/>
              </a:xfrm>
              <a:custGeom>
                <a:avLst/>
                <a:gdLst>
                  <a:gd name="T0" fmla="*/ 3693 w 6845"/>
                  <a:gd name="T1" fmla="*/ 10 h 6845"/>
                  <a:gd name="T2" fmla="*/ 3692 w 6845"/>
                  <a:gd name="T3" fmla="*/ 30 h 6845"/>
                  <a:gd name="T4" fmla="*/ 3711 w 6845"/>
                  <a:gd name="T5" fmla="*/ 32 h 6845"/>
                  <a:gd name="T6" fmla="*/ 3714 w 6845"/>
                  <a:gd name="T7" fmla="*/ 11 h 6845"/>
                  <a:gd name="T8" fmla="*/ 3693 w 6845"/>
                  <a:gd name="T9" fmla="*/ 10 h 6845"/>
                </a:gdLst>
                <a:ahLst/>
                <a:cxnLst>
                  <a:cxn ang="0">
                    <a:pos x="T0" y="T1"/>
                  </a:cxn>
                  <a:cxn ang="0">
                    <a:pos x="T2" y="T3"/>
                  </a:cxn>
                  <a:cxn ang="0">
                    <a:pos x="T4" y="T5"/>
                  </a:cxn>
                  <a:cxn ang="0">
                    <a:pos x="T6" y="T7"/>
                  </a:cxn>
                  <a:cxn ang="0">
                    <a:pos x="T8" y="T9"/>
                  </a:cxn>
                </a:cxnLst>
                <a:rect l="0" t="0" r="r" b="b"/>
                <a:pathLst>
                  <a:path w="6845" h="6845">
                    <a:moveTo>
                      <a:pt x="3693" y="10"/>
                    </a:moveTo>
                    <a:lnTo>
                      <a:pt x="3692" y="30"/>
                    </a:lnTo>
                    <a:lnTo>
                      <a:pt x="3711" y="32"/>
                    </a:lnTo>
                    <a:lnTo>
                      <a:pt x="3714" y="11"/>
                    </a:lnTo>
                    <a:lnTo>
                      <a:pt x="369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5" name="Freeform 174">
                <a:extLst>
                  <a:ext uri="{FF2B5EF4-FFF2-40B4-BE49-F238E27FC236}">
                    <a16:creationId xmlns:a16="http://schemas.microsoft.com/office/drawing/2014/main" id="{98279C5A-A2CE-45DA-A0B6-8D564775D7BC}"/>
                  </a:ext>
                </a:extLst>
              </p:cNvPr>
              <p:cNvSpPr>
                <a:spLocks/>
              </p:cNvSpPr>
              <p:nvPr/>
            </p:nvSpPr>
            <p:spPr bwMode="auto">
              <a:xfrm>
                <a:off x="2218" y="2220"/>
                <a:ext cx="6845" cy="6845"/>
              </a:xfrm>
              <a:custGeom>
                <a:avLst/>
                <a:gdLst>
                  <a:gd name="T0" fmla="*/ 3733 w 6845"/>
                  <a:gd name="T1" fmla="*/ 14 h 6845"/>
                  <a:gd name="T2" fmla="*/ 3732 w 6845"/>
                  <a:gd name="T3" fmla="*/ 33 h 6845"/>
                  <a:gd name="T4" fmla="*/ 3751 w 6845"/>
                  <a:gd name="T5" fmla="*/ 36 h 6845"/>
                  <a:gd name="T6" fmla="*/ 3753 w 6845"/>
                  <a:gd name="T7" fmla="*/ 15 h 6845"/>
                  <a:gd name="T8" fmla="*/ 3733 w 6845"/>
                  <a:gd name="T9" fmla="*/ 14 h 6845"/>
                </a:gdLst>
                <a:ahLst/>
                <a:cxnLst>
                  <a:cxn ang="0">
                    <a:pos x="T0" y="T1"/>
                  </a:cxn>
                  <a:cxn ang="0">
                    <a:pos x="T2" y="T3"/>
                  </a:cxn>
                  <a:cxn ang="0">
                    <a:pos x="T4" y="T5"/>
                  </a:cxn>
                  <a:cxn ang="0">
                    <a:pos x="T6" y="T7"/>
                  </a:cxn>
                  <a:cxn ang="0">
                    <a:pos x="T8" y="T9"/>
                  </a:cxn>
                </a:cxnLst>
                <a:rect l="0" t="0" r="r" b="b"/>
                <a:pathLst>
                  <a:path w="6845" h="6845">
                    <a:moveTo>
                      <a:pt x="3733" y="14"/>
                    </a:moveTo>
                    <a:lnTo>
                      <a:pt x="3732" y="33"/>
                    </a:lnTo>
                    <a:lnTo>
                      <a:pt x="3751" y="36"/>
                    </a:lnTo>
                    <a:lnTo>
                      <a:pt x="3753" y="15"/>
                    </a:lnTo>
                    <a:lnTo>
                      <a:pt x="373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6" name="Freeform 175">
                <a:extLst>
                  <a:ext uri="{FF2B5EF4-FFF2-40B4-BE49-F238E27FC236}">
                    <a16:creationId xmlns:a16="http://schemas.microsoft.com/office/drawing/2014/main" id="{E1460E63-8099-462D-871B-89C66FCD1047}"/>
                  </a:ext>
                </a:extLst>
              </p:cNvPr>
              <p:cNvSpPr>
                <a:spLocks/>
              </p:cNvSpPr>
              <p:nvPr/>
            </p:nvSpPr>
            <p:spPr bwMode="auto">
              <a:xfrm>
                <a:off x="2218" y="2220"/>
                <a:ext cx="6845" cy="6845"/>
              </a:xfrm>
              <a:custGeom>
                <a:avLst/>
                <a:gdLst>
                  <a:gd name="T0" fmla="*/ 3774 w 6845"/>
                  <a:gd name="T1" fmla="*/ 18 h 6845"/>
                  <a:gd name="T2" fmla="*/ 3771 w 6845"/>
                  <a:gd name="T3" fmla="*/ 37 h 6845"/>
                  <a:gd name="T4" fmla="*/ 3790 w 6845"/>
                  <a:gd name="T5" fmla="*/ 39 h 6845"/>
                  <a:gd name="T6" fmla="*/ 3793 w 6845"/>
                  <a:gd name="T7" fmla="*/ 20 h 6845"/>
                  <a:gd name="T8" fmla="*/ 3774 w 6845"/>
                  <a:gd name="T9" fmla="*/ 18 h 6845"/>
                </a:gdLst>
                <a:ahLst/>
                <a:cxnLst>
                  <a:cxn ang="0">
                    <a:pos x="T0" y="T1"/>
                  </a:cxn>
                  <a:cxn ang="0">
                    <a:pos x="T2" y="T3"/>
                  </a:cxn>
                  <a:cxn ang="0">
                    <a:pos x="T4" y="T5"/>
                  </a:cxn>
                  <a:cxn ang="0">
                    <a:pos x="T6" y="T7"/>
                  </a:cxn>
                  <a:cxn ang="0">
                    <a:pos x="T8" y="T9"/>
                  </a:cxn>
                </a:cxnLst>
                <a:rect l="0" t="0" r="r" b="b"/>
                <a:pathLst>
                  <a:path w="6845" h="6845">
                    <a:moveTo>
                      <a:pt x="3774" y="18"/>
                    </a:moveTo>
                    <a:lnTo>
                      <a:pt x="3771" y="37"/>
                    </a:lnTo>
                    <a:lnTo>
                      <a:pt x="3790" y="39"/>
                    </a:lnTo>
                    <a:lnTo>
                      <a:pt x="3793" y="20"/>
                    </a:lnTo>
                    <a:lnTo>
                      <a:pt x="377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7" name="Freeform 176">
                <a:extLst>
                  <a:ext uri="{FF2B5EF4-FFF2-40B4-BE49-F238E27FC236}">
                    <a16:creationId xmlns:a16="http://schemas.microsoft.com/office/drawing/2014/main" id="{B20524AD-9103-44BE-9045-CAA6BC62A6BB}"/>
                  </a:ext>
                </a:extLst>
              </p:cNvPr>
              <p:cNvSpPr>
                <a:spLocks/>
              </p:cNvSpPr>
              <p:nvPr/>
            </p:nvSpPr>
            <p:spPr bwMode="auto">
              <a:xfrm>
                <a:off x="2218" y="2220"/>
                <a:ext cx="6845" cy="6845"/>
              </a:xfrm>
              <a:custGeom>
                <a:avLst/>
                <a:gdLst>
                  <a:gd name="T0" fmla="*/ 3813 w 6845"/>
                  <a:gd name="T1" fmla="*/ 21 h 6845"/>
                  <a:gd name="T2" fmla="*/ 3811 w 6845"/>
                  <a:gd name="T3" fmla="*/ 41 h 6845"/>
                  <a:gd name="T4" fmla="*/ 3830 w 6845"/>
                  <a:gd name="T5" fmla="*/ 44 h 6845"/>
                  <a:gd name="T6" fmla="*/ 3832 w 6845"/>
                  <a:gd name="T7" fmla="*/ 23 h 6845"/>
                  <a:gd name="T8" fmla="*/ 3813 w 6845"/>
                  <a:gd name="T9" fmla="*/ 21 h 6845"/>
                </a:gdLst>
                <a:ahLst/>
                <a:cxnLst>
                  <a:cxn ang="0">
                    <a:pos x="T0" y="T1"/>
                  </a:cxn>
                  <a:cxn ang="0">
                    <a:pos x="T2" y="T3"/>
                  </a:cxn>
                  <a:cxn ang="0">
                    <a:pos x="T4" y="T5"/>
                  </a:cxn>
                  <a:cxn ang="0">
                    <a:pos x="T6" y="T7"/>
                  </a:cxn>
                  <a:cxn ang="0">
                    <a:pos x="T8" y="T9"/>
                  </a:cxn>
                </a:cxnLst>
                <a:rect l="0" t="0" r="r" b="b"/>
                <a:pathLst>
                  <a:path w="6845" h="6845">
                    <a:moveTo>
                      <a:pt x="3813" y="21"/>
                    </a:moveTo>
                    <a:lnTo>
                      <a:pt x="3811" y="41"/>
                    </a:lnTo>
                    <a:lnTo>
                      <a:pt x="3830" y="44"/>
                    </a:lnTo>
                    <a:lnTo>
                      <a:pt x="3832" y="23"/>
                    </a:lnTo>
                    <a:lnTo>
                      <a:pt x="381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8" name="Freeform 177">
                <a:extLst>
                  <a:ext uri="{FF2B5EF4-FFF2-40B4-BE49-F238E27FC236}">
                    <a16:creationId xmlns:a16="http://schemas.microsoft.com/office/drawing/2014/main" id="{9761526C-2542-4079-ABBC-67416BCBD2A6}"/>
                  </a:ext>
                </a:extLst>
              </p:cNvPr>
              <p:cNvSpPr>
                <a:spLocks/>
              </p:cNvSpPr>
              <p:nvPr/>
            </p:nvSpPr>
            <p:spPr bwMode="auto">
              <a:xfrm>
                <a:off x="2218" y="2220"/>
                <a:ext cx="6845" cy="6845"/>
              </a:xfrm>
              <a:custGeom>
                <a:avLst/>
                <a:gdLst>
                  <a:gd name="T0" fmla="*/ 3853 w 6845"/>
                  <a:gd name="T1" fmla="*/ 26 h 6845"/>
                  <a:gd name="T2" fmla="*/ 3850 w 6845"/>
                  <a:gd name="T3" fmla="*/ 46 h 6845"/>
                  <a:gd name="T4" fmla="*/ 3855 w 6845"/>
                  <a:gd name="T5" fmla="*/ 46 h 6845"/>
                  <a:gd name="T6" fmla="*/ 3870 w 6845"/>
                  <a:gd name="T7" fmla="*/ 49 h 6845"/>
                  <a:gd name="T8" fmla="*/ 3873 w 6845"/>
                  <a:gd name="T9" fmla="*/ 28 h 6845"/>
                  <a:gd name="T10" fmla="*/ 3858 w 6845"/>
                  <a:gd name="T11" fmla="*/ 27 h 6845"/>
                  <a:gd name="T12" fmla="*/ 3853 w 6845"/>
                  <a:gd name="T13" fmla="*/ 26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3853" y="26"/>
                    </a:moveTo>
                    <a:lnTo>
                      <a:pt x="3850" y="46"/>
                    </a:lnTo>
                    <a:lnTo>
                      <a:pt x="3855" y="46"/>
                    </a:lnTo>
                    <a:lnTo>
                      <a:pt x="3870" y="49"/>
                    </a:lnTo>
                    <a:lnTo>
                      <a:pt x="3873" y="28"/>
                    </a:lnTo>
                    <a:lnTo>
                      <a:pt x="3858" y="27"/>
                    </a:lnTo>
                    <a:lnTo>
                      <a:pt x="385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9" name="Freeform 178">
                <a:extLst>
                  <a:ext uri="{FF2B5EF4-FFF2-40B4-BE49-F238E27FC236}">
                    <a16:creationId xmlns:a16="http://schemas.microsoft.com/office/drawing/2014/main" id="{8A93C9AA-13C0-49E8-852E-11011E18255C}"/>
                  </a:ext>
                </a:extLst>
              </p:cNvPr>
              <p:cNvSpPr>
                <a:spLocks/>
              </p:cNvSpPr>
              <p:nvPr/>
            </p:nvSpPr>
            <p:spPr bwMode="auto">
              <a:xfrm>
                <a:off x="2218" y="2220"/>
                <a:ext cx="6845" cy="6845"/>
              </a:xfrm>
              <a:custGeom>
                <a:avLst/>
                <a:gdLst>
                  <a:gd name="T0" fmla="*/ 3892 w 6845"/>
                  <a:gd name="T1" fmla="*/ 32 h 6845"/>
                  <a:gd name="T2" fmla="*/ 3890 w 6845"/>
                  <a:gd name="T3" fmla="*/ 51 h 6845"/>
                  <a:gd name="T4" fmla="*/ 3909 w 6845"/>
                  <a:gd name="T5" fmla="*/ 55 h 6845"/>
                  <a:gd name="T6" fmla="*/ 3913 w 6845"/>
                  <a:gd name="T7" fmla="*/ 34 h 6845"/>
                  <a:gd name="T8" fmla="*/ 3892 w 6845"/>
                  <a:gd name="T9" fmla="*/ 32 h 6845"/>
                </a:gdLst>
                <a:ahLst/>
                <a:cxnLst>
                  <a:cxn ang="0">
                    <a:pos x="T0" y="T1"/>
                  </a:cxn>
                  <a:cxn ang="0">
                    <a:pos x="T2" y="T3"/>
                  </a:cxn>
                  <a:cxn ang="0">
                    <a:pos x="T4" y="T5"/>
                  </a:cxn>
                  <a:cxn ang="0">
                    <a:pos x="T6" y="T7"/>
                  </a:cxn>
                  <a:cxn ang="0">
                    <a:pos x="T8" y="T9"/>
                  </a:cxn>
                </a:cxnLst>
                <a:rect l="0" t="0" r="r" b="b"/>
                <a:pathLst>
                  <a:path w="6845" h="6845">
                    <a:moveTo>
                      <a:pt x="3892" y="32"/>
                    </a:moveTo>
                    <a:lnTo>
                      <a:pt x="3890" y="51"/>
                    </a:lnTo>
                    <a:lnTo>
                      <a:pt x="3909" y="55"/>
                    </a:lnTo>
                    <a:lnTo>
                      <a:pt x="3913" y="34"/>
                    </a:lnTo>
                    <a:lnTo>
                      <a:pt x="389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0" name="Freeform 179">
                <a:extLst>
                  <a:ext uri="{FF2B5EF4-FFF2-40B4-BE49-F238E27FC236}">
                    <a16:creationId xmlns:a16="http://schemas.microsoft.com/office/drawing/2014/main" id="{2E73E465-CCE3-4D70-900A-D93CDA4295E0}"/>
                  </a:ext>
                </a:extLst>
              </p:cNvPr>
              <p:cNvSpPr>
                <a:spLocks/>
              </p:cNvSpPr>
              <p:nvPr/>
            </p:nvSpPr>
            <p:spPr bwMode="auto">
              <a:xfrm>
                <a:off x="2218" y="2220"/>
                <a:ext cx="6845" cy="6845"/>
              </a:xfrm>
              <a:custGeom>
                <a:avLst/>
                <a:gdLst>
                  <a:gd name="T0" fmla="*/ 3932 w 6845"/>
                  <a:gd name="T1" fmla="*/ 37 h 6845"/>
                  <a:gd name="T2" fmla="*/ 3930 w 6845"/>
                  <a:gd name="T3" fmla="*/ 57 h 6845"/>
                  <a:gd name="T4" fmla="*/ 3940 w 6845"/>
                  <a:gd name="T5" fmla="*/ 58 h 6845"/>
                  <a:gd name="T6" fmla="*/ 3949 w 6845"/>
                  <a:gd name="T7" fmla="*/ 60 h 6845"/>
                  <a:gd name="T8" fmla="*/ 3952 w 6845"/>
                  <a:gd name="T9" fmla="*/ 40 h 6845"/>
                  <a:gd name="T10" fmla="*/ 3943 w 6845"/>
                  <a:gd name="T11" fmla="*/ 39 h 6845"/>
                  <a:gd name="T12" fmla="*/ 3932 w 6845"/>
                  <a:gd name="T13" fmla="*/ 37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3932" y="37"/>
                    </a:moveTo>
                    <a:lnTo>
                      <a:pt x="3930" y="57"/>
                    </a:lnTo>
                    <a:lnTo>
                      <a:pt x="3940" y="58"/>
                    </a:lnTo>
                    <a:lnTo>
                      <a:pt x="3949" y="60"/>
                    </a:lnTo>
                    <a:lnTo>
                      <a:pt x="3952" y="40"/>
                    </a:lnTo>
                    <a:lnTo>
                      <a:pt x="3943" y="39"/>
                    </a:lnTo>
                    <a:lnTo>
                      <a:pt x="393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1" name="Freeform 180">
                <a:extLst>
                  <a:ext uri="{FF2B5EF4-FFF2-40B4-BE49-F238E27FC236}">
                    <a16:creationId xmlns:a16="http://schemas.microsoft.com/office/drawing/2014/main" id="{787EE7B0-AF57-42B4-BD52-0BB8C104496F}"/>
                  </a:ext>
                </a:extLst>
              </p:cNvPr>
              <p:cNvSpPr>
                <a:spLocks/>
              </p:cNvSpPr>
              <p:nvPr/>
            </p:nvSpPr>
            <p:spPr bwMode="auto">
              <a:xfrm>
                <a:off x="2218" y="2220"/>
                <a:ext cx="6845" cy="6845"/>
              </a:xfrm>
              <a:custGeom>
                <a:avLst/>
                <a:gdLst>
                  <a:gd name="T0" fmla="*/ 3972 w 6845"/>
                  <a:gd name="T1" fmla="*/ 44 h 6845"/>
                  <a:gd name="T2" fmla="*/ 3969 w 6845"/>
                  <a:gd name="T3" fmla="*/ 63 h 6845"/>
                  <a:gd name="T4" fmla="*/ 3988 w 6845"/>
                  <a:gd name="T5" fmla="*/ 67 h 6845"/>
                  <a:gd name="T6" fmla="*/ 3992 w 6845"/>
                  <a:gd name="T7" fmla="*/ 46 h 6845"/>
                  <a:gd name="T8" fmla="*/ 3972 w 6845"/>
                  <a:gd name="T9" fmla="*/ 44 h 6845"/>
                </a:gdLst>
                <a:ahLst/>
                <a:cxnLst>
                  <a:cxn ang="0">
                    <a:pos x="T0" y="T1"/>
                  </a:cxn>
                  <a:cxn ang="0">
                    <a:pos x="T2" y="T3"/>
                  </a:cxn>
                  <a:cxn ang="0">
                    <a:pos x="T4" y="T5"/>
                  </a:cxn>
                  <a:cxn ang="0">
                    <a:pos x="T6" y="T7"/>
                  </a:cxn>
                  <a:cxn ang="0">
                    <a:pos x="T8" y="T9"/>
                  </a:cxn>
                </a:cxnLst>
                <a:rect l="0" t="0" r="r" b="b"/>
                <a:pathLst>
                  <a:path w="6845" h="6845">
                    <a:moveTo>
                      <a:pt x="3972" y="44"/>
                    </a:moveTo>
                    <a:lnTo>
                      <a:pt x="3969" y="63"/>
                    </a:lnTo>
                    <a:lnTo>
                      <a:pt x="3988" y="67"/>
                    </a:lnTo>
                    <a:lnTo>
                      <a:pt x="3992" y="46"/>
                    </a:lnTo>
                    <a:lnTo>
                      <a:pt x="397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2" name="Freeform 181">
                <a:extLst>
                  <a:ext uri="{FF2B5EF4-FFF2-40B4-BE49-F238E27FC236}">
                    <a16:creationId xmlns:a16="http://schemas.microsoft.com/office/drawing/2014/main" id="{B3BAF199-7546-41C5-BEA9-71FEF675607C}"/>
                  </a:ext>
                </a:extLst>
              </p:cNvPr>
              <p:cNvSpPr>
                <a:spLocks/>
              </p:cNvSpPr>
              <p:nvPr/>
            </p:nvSpPr>
            <p:spPr bwMode="auto">
              <a:xfrm>
                <a:off x="2218" y="2220"/>
                <a:ext cx="6845" cy="6845"/>
              </a:xfrm>
              <a:custGeom>
                <a:avLst/>
                <a:gdLst>
                  <a:gd name="T0" fmla="*/ 4011 w 6845"/>
                  <a:gd name="T1" fmla="*/ 50 h 6845"/>
                  <a:gd name="T2" fmla="*/ 4008 w 6845"/>
                  <a:gd name="T3" fmla="*/ 70 h 6845"/>
                  <a:gd name="T4" fmla="*/ 4024 w 6845"/>
                  <a:gd name="T5" fmla="*/ 73 h 6845"/>
                  <a:gd name="T6" fmla="*/ 4028 w 6845"/>
                  <a:gd name="T7" fmla="*/ 73 h 6845"/>
                  <a:gd name="T8" fmla="*/ 4032 w 6845"/>
                  <a:gd name="T9" fmla="*/ 53 h 6845"/>
                  <a:gd name="T10" fmla="*/ 4027 w 6845"/>
                  <a:gd name="T11" fmla="*/ 52 h 6845"/>
                  <a:gd name="T12" fmla="*/ 4011 w 6845"/>
                  <a:gd name="T13" fmla="*/ 50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4011" y="50"/>
                    </a:moveTo>
                    <a:lnTo>
                      <a:pt x="4008" y="70"/>
                    </a:lnTo>
                    <a:lnTo>
                      <a:pt x="4024" y="73"/>
                    </a:lnTo>
                    <a:lnTo>
                      <a:pt x="4028" y="73"/>
                    </a:lnTo>
                    <a:lnTo>
                      <a:pt x="4032" y="53"/>
                    </a:lnTo>
                    <a:lnTo>
                      <a:pt x="4027" y="52"/>
                    </a:lnTo>
                    <a:lnTo>
                      <a:pt x="4011"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3" name="Freeform 182">
                <a:extLst>
                  <a:ext uri="{FF2B5EF4-FFF2-40B4-BE49-F238E27FC236}">
                    <a16:creationId xmlns:a16="http://schemas.microsoft.com/office/drawing/2014/main" id="{2825C224-5F2F-4CAA-B011-1CA8A42C00B1}"/>
                  </a:ext>
                </a:extLst>
              </p:cNvPr>
              <p:cNvSpPr>
                <a:spLocks/>
              </p:cNvSpPr>
              <p:nvPr/>
            </p:nvSpPr>
            <p:spPr bwMode="auto">
              <a:xfrm>
                <a:off x="2218" y="2220"/>
                <a:ext cx="6845" cy="6845"/>
              </a:xfrm>
              <a:custGeom>
                <a:avLst/>
                <a:gdLst>
                  <a:gd name="T0" fmla="*/ 4051 w 6845"/>
                  <a:gd name="T1" fmla="*/ 57 h 6845"/>
                  <a:gd name="T2" fmla="*/ 4047 w 6845"/>
                  <a:gd name="T3" fmla="*/ 76 h 6845"/>
                  <a:gd name="T4" fmla="*/ 4066 w 6845"/>
                  <a:gd name="T5" fmla="*/ 81 h 6845"/>
                  <a:gd name="T6" fmla="*/ 4071 w 6845"/>
                  <a:gd name="T7" fmla="*/ 61 h 6845"/>
                  <a:gd name="T8" fmla="*/ 4051 w 6845"/>
                  <a:gd name="T9" fmla="*/ 57 h 6845"/>
                </a:gdLst>
                <a:ahLst/>
                <a:cxnLst>
                  <a:cxn ang="0">
                    <a:pos x="T0" y="T1"/>
                  </a:cxn>
                  <a:cxn ang="0">
                    <a:pos x="T2" y="T3"/>
                  </a:cxn>
                  <a:cxn ang="0">
                    <a:pos x="T4" y="T5"/>
                  </a:cxn>
                  <a:cxn ang="0">
                    <a:pos x="T6" y="T7"/>
                  </a:cxn>
                  <a:cxn ang="0">
                    <a:pos x="T8" y="T9"/>
                  </a:cxn>
                </a:cxnLst>
                <a:rect l="0" t="0" r="r" b="b"/>
                <a:pathLst>
                  <a:path w="6845" h="6845">
                    <a:moveTo>
                      <a:pt x="4051" y="57"/>
                    </a:moveTo>
                    <a:lnTo>
                      <a:pt x="4047" y="76"/>
                    </a:lnTo>
                    <a:lnTo>
                      <a:pt x="4066" y="81"/>
                    </a:lnTo>
                    <a:lnTo>
                      <a:pt x="4071" y="61"/>
                    </a:lnTo>
                    <a:lnTo>
                      <a:pt x="4051"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4" name="Freeform 183">
                <a:extLst>
                  <a:ext uri="{FF2B5EF4-FFF2-40B4-BE49-F238E27FC236}">
                    <a16:creationId xmlns:a16="http://schemas.microsoft.com/office/drawing/2014/main" id="{18B1853C-050A-4210-A21E-FF56C3EDACE1}"/>
                  </a:ext>
                </a:extLst>
              </p:cNvPr>
              <p:cNvSpPr>
                <a:spLocks/>
              </p:cNvSpPr>
              <p:nvPr/>
            </p:nvSpPr>
            <p:spPr bwMode="auto">
              <a:xfrm>
                <a:off x="2218" y="2220"/>
                <a:ext cx="6845" cy="6845"/>
              </a:xfrm>
              <a:custGeom>
                <a:avLst/>
                <a:gdLst>
                  <a:gd name="T0" fmla="*/ 4090 w 6845"/>
                  <a:gd name="T1" fmla="*/ 64 h 6845"/>
                  <a:gd name="T2" fmla="*/ 4087 w 6845"/>
                  <a:gd name="T3" fmla="*/ 85 h 6845"/>
                  <a:gd name="T4" fmla="*/ 4106 w 6845"/>
                  <a:gd name="T5" fmla="*/ 88 h 6845"/>
                  <a:gd name="T6" fmla="*/ 4110 w 6845"/>
                  <a:gd name="T7" fmla="*/ 68 h 6845"/>
                  <a:gd name="T8" fmla="*/ 4090 w 6845"/>
                  <a:gd name="T9" fmla="*/ 64 h 6845"/>
                </a:gdLst>
                <a:ahLst/>
                <a:cxnLst>
                  <a:cxn ang="0">
                    <a:pos x="T0" y="T1"/>
                  </a:cxn>
                  <a:cxn ang="0">
                    <a:pos x="T2" y="T3"/>
                  </a:cxn>
                  <a:cxn ang="0">
                    <a:pos x="T4" y="T5"/>
                  </a:cxn>
                  <a:cxn ang="0">
                    <a:pos x="T6" y="T7"/>
                  </a:cxn>
                  <a:cxn ang="0">
                    <a:pos x="T8" y="T9"/>
                  </a:cxn>
                </a:cxnLst>
                <a:rect l="0" t="0" r="r" b="b"/>
                <a:pathLst>
                  <a:path w="6845" h="6845">
                    <a:moveTo>
                      <a:pt x="4090" y="64"/>
                    </a:moveTo>
                    <a:lnTo>
                      <a:pt x="4087" y="85"/>
                    </a:lnTo>
                    <a:lnTo>
                      <a:pt x="4106" y="88"/>
                    </a:lnTo>
                    <a:lnTo>
                      <a:pt x="4110" y="68"/>
                    </a:lnTo>
                    <a:lnTo>
                      <a:pt x="409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5" name="Freeform 184">
                <a:extLst>
                  <a:ext uri="{FF2B5EF4-FFF2-40B4-BE49-F238E27FC236}">
                    <a16:creationId xmlns:a16="http://schemas.microsoft.com/office/drawing/2014/main" id="{62F69E26-BD10-4187-B8FA-61FE4CB8A3F7}"/>
                  </a:ext>
                </a:extLst>
              </p:cNvPr>
              <p:cNvSpPr>
                <a:spLocks/>
              </p:cNvSpPr>
              <p:nvPr/>
            </p:nvSpPr>
            <p:spPr bwMode="auto">
              <a:xfrm>
                <a:off x="2218" y="2220"/>
                <a:ext cx="6845" cy="6845"/>
              </a:xfrm>
              <a:custGeom>
                <a:avLst/>
                <a:gdLst>
                  <a:gd name="T0" fmla="*/ 4130 w 6845"/>
                  <a:gd name="T1" fmla="*/ 73 h 6845"/>
                  <a:gd name="T2" fmla="*/ 4125 w 6845"/>
                  <a:gd name="T3" fmla="*/ 92 h 6845"/>
                  <a:gd name="T4" fmla="*/ 4146 w 6845"/>
                  <a:gd name="T5" fmla="*/ 97 h 6845"/>
                  <a:gd name="T6" fmla="*/ 4149 w 6845"/>
                  <a:gd name="T7" fmla="*/ 78 h 6845"/>
                  <a:gd name="T8" fmla="*/ 4130 w 6845"/>
                  <a:gd name="T9" fmla="*/ 73 h 6845"/>
                </a:gdLst>
                <a:ahLst/>
                <a:cxnLst>
                  <a:cxn ang="0">
                    <a:pos x="T0" y="T1"/>
                  </a:cxn>
                  <a:cxn ang="0">
                    <a:pos x="T2" y="T3"/>
                  </a:cxn>
                  <a:cxn ang="0">
                    <a:pos x="T4" y="T5"/>
                  </a:cxn>
                  <a:cxn ang="0">
                    <a:pos x="T6" y="T7"/>
                  </a:cxn>
                  <a:cxn ang="0">
                    <a:pos x="T8" y="T9"/>
                  </a:cxn>
                </a:cxnLst>
                <a:rect l="0" t="0" r="r" b="b"/>
                <a:pathLst>
                  <a:path w="6845" h="6845">
                    <a:moveTo>
                      <a:pt x="4130" y="73"/>
                    </a:moveTo>
                    <a:lnTo>
                      <a:pt x="4125" y="92"/>
                    </a:lnTo>
                    <a:lnTo>
                      <a:pt x="4146" y="97"/>
                    </a:lnTo>
                    <a:lnTo>
                      <a:pt x="4149" y="78"/>
                    </a:lnTo>
                    <a:lnTo>
                      <a:pt x="413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6" name="Freeform 185">
                <a:extLst>
                  <a:ext uri="{FF2B5EF4-FFF2-40B4-BE49-F238E27FC236}">
                    <a16:creationId xmlns:a16="http://schemas.microsoft.com/office/drawing/2014/main" id="{5F7734AE-8B9B-48CB-8258-28C1C9495366}"/>
                  </a:ext>
                </a:extLst>
              </p:cNvPr>
              <p:cNvSpPr>
                <a:spLocks/>
              </p:cNvSpPr>
              <p:nvPr/>
            </p:nvSpPr>
            <p:spPr bwMode="auto">
              <a:xfrm>
                <a:off x="2218" y="2220"/>
                <a:ext cx="6845" cy="6845"/>
              </a:xfrm>
              <a:custGeom>
                <a:avLst/>
                <a:gdLst>
                  <a:gd name="T0" fmla="*/ 4168 w 6845"/>
                  <a:gd name="T1" fmla="*/ 81 h 6845"/>
                  <a:gd name="T2" fmla="*/ 4165 w 6845"/>
                  <a:gd name="T3" fmla="*/ 100 h 6845"/>
                  <a:gd name="T4" fmla="*/ 4184 w 6845"/>
                  <a:gd name="T5" fmla="*/ 105 h 6845"/>
                  <a:gd name="T6" fmla="*/ 4189 w 6845"/>
                  <a:gd name="T7" fmla="*/ 86 h 6845"/>
                  <a:gd name="T8" fmla="*/ 4168 w 6845"/>
                  <a:gd name="T9" fmla="*/ 81 h 6845"/>
                </a:gdLst>
                <a:ahLst/>
                <a:cxnLst>
                  <a:cxn ang="0">
                    <a:pos x="T0" y="T1"/>
                  </a:cxn>
                  <a:cxn ang="0">
                    <a:pos x="T2" y="T3"/>
                  </a:cxn>
                  <a:cxn ang="0">
                    <a:pos x="T4" y="T5"/>
                  </a:cxn>
                  <a:cxn ang="0">
                    <a:pos x="T6" y="T7"/>
                  </a:cxn>
                  <a:cxn ang="0">
                    <a:pos x="T8" y="T9"/>
                  </a:cxn>
                </a:cxnLst>
                <a:rect l="0" t="0" r="r" b="b"/>
                <a:pathLst>
                  <a:path w="6845" h="6845">
                    <a:moveTo>
                      <a:pt x="4168" y="81"/>
                    </a:moveTo>
                    <a:lnTo>
                      <a:pt x="4165" y="100"/>
                    </a:lnTo>
                    <a:lnTo>
                      <a:pt x="4184" y="105"/>
                    </a:lnTo>
                    <a:lnTo>
                      <a:pt x="4189" y="86"/>
                    </a:lnTo>
                    <a:lnTo>
                      <a:pt x="4168"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7" name="Freeform 186">
                <a:extLst>
                  <a:ext uri="{FF2B5EF4-FFF2-40B4-BE49-F238E27FC236}">
                    <a16:creationId xmlns:a16="http://schemas.microsoft.com/office/drawing/2014/main" id="{00D1EB2F-2642-493C-98BB-C44A6E9FA1C2}"/>
                  </a:ext>
                </a:extLst>
              </p:cNvPr>
              <p:cNvSpPr>
                <a:spLocks/>
              </p:cNvSpPr>
              <p:nvPr/>
            </p:nvSpPr>
            <p:spPr bwMode="auto">
              <a:xfrm>
                <a:off x="2218" y="2220"/>
                <a:ext cx="6845" cy="6845"/>
              </a:xfrm>
              <a:custGeom>
                <a:avLst/>
                <a:gdLst>
                  <a:gd name="T0" fmla="*/ 4208 w 6845"/>
                  <a:gd name="T1" fmla="*/ 91 h 6845"/>
                  <a:gd name="T2" fmla="*/ 4203 w 6845"/>
                  <a:gd name="T3" fmla="*/ 110 h 6845"/>
                  <a:gd name="T4" fmla="*/ 4222 w 6845"/>
                  <a:gd name="T5" fmla="*/ 115 h 6845"/>
                  <a:gd name="T6" fmla="*/ 4227 w 6845"/>
                  <a:gd name="T7" fmla="*/ 94 h 6845"/>
                  <a:gd name="T8" fmla="*/ 4208 w 6845"/>
                  <a:gd name="T9" fmla="*/ 91 h 6845"/>
                </a:gdLst>
                <a:ahLst/>
                <a:cxnLst>
                  <a:cxn ang="0">
                    <a:pos x="T0" y="T1"/>
                  </a:cxn>
                  <a:cxn ang="0">
                    <a:pos x="T2" y="T3"/>
                  </a:cxn>
                  <a:cxn ang="0">
                    <a:pos x="T4" y="T5"/>
                  </a:cxn>
                  <a:cxn ang="0">
                    <a:pos x="T6" y="T7"/>
                  </a:cxn>
                  <a:cxn ang="0">
                    <a:pos x="T8" y="T9"/>
                  </a:cxn>
                </a:cxnLst>
                <a:rect l="0" t="0" r="r" b="b"/>
                <a:pathLst>
                  <a:path w="6845" h="6845">
                    <a:moveTo>
                      <a:pt x="4208" y="91"/>
                    </a:moveTo>
                    <a:lnTo>
                      <a:pt x="4203" y="110"/>
                    </a:lnTo>
                    <a:lnTo>
                      <a:pt x="4222" y="115"/>
                    </a:lnTo>
                    <a:lnTo>
                      <a:pt x="4227" y="94"/>
                    </a:lnTo>
                    <a:lnTo>
                      <a:pt x="4208"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8" name="Freeform 187">
                <a:extLst>
                  <a:ext uri="{FF2B5EF4-FFF2-40B4-BE49-F238E27FC236}">
                    <a16:creationId xmlns:a16="http://schemas.microsoft.com/office/drawing/2014/main" id="{4151E604-75C1-444D-BCC1-C712CC01D0CC}"/>
                  </a:ext>
                </a:extLst>
              </p:cNvPr>
              <p:cNvSpPr>
                <a:spLocks/>
              </p:cNvSpPr>
              <p:nvPr/>
            </p:nvSpPr>
            <p:spPr bwMode="auto">
              <a:xfrm>
                <a:off x="2218" y="2220"/>
                <a:ext cx="6845" cy="6845"/>
              </a:xfrm>
              <a:custGeom>
                <a:avLst/>
                <a:gdLst>
                  <a:gd name="T0" fmla="*/ 4246 w 6845"/>
                  <a:gd name="T1" fmla="*/ 99 h 6845"/>
                  <a:gd name="T2" fmla="*/ 4242 w 6845"/>
                  <a:gd name="T3" fmla="*/ 120 h 6845"/>
                  <a:gd name="T4" fmla="*/ 4262 w 6845"/>
                  <a:gd name="T5" fmla="*/ 124 h 6845"/>
                  <a:gd name="T6" fmla="*/ 4267 w 6845"/>
                  <a:gd name="T7" fmla="*/ 104 h 6845"/>
                  <a:gd name="T8" fmla="*/ 4246 w 6845"/>
                  <a:gd name="T9" fmla="*/ 99 h 6845"/>
                </a:gdLst>
                <a:ahLst/>
                <a:cxnLst>
                  <a:cxn ang="0">
                    <a:pos x="T0" y="T1"/>
                  </a:cxn>
                  <a:cxn ang="0">
                    <a:pos x="T2" y="T3"/>
                  </a:cxn>
                  <a:cxn ang="0">
                    <a:pos x="T4" y="T5"/>
                  </a:cxn>
                  <a:cxn ang="0">
                    <a:pos x="T6" y="T7"/>
                  </a:cxn>
                  <a:cxn ang="0">
                    <a:pos x="T8" y="T9"/>
                  </a:cxn>
                </a:cxnLst>
                <a:rect l="0" t="0" r="r" b="b"/>
                <a:pathLst>
                  <a:path w="6845" h="6845">
                    <a:moveTo>
                      <a:pt x="4246" y="99"/>
                    </a:moveTo>
                    <a:lnTo>
                      <a:pt x="4242" y="120"/>
                    </a:lnTo>
                    <a:lnTo>
                      <a:pt x="4262" y="124"/>
                    </a:lnTo>
                    <a:lnTo>
                      <a:pt x="4267" y="104"/>
                    </a:lnTo>
                    <a:lnTo>
                      <a:pt x="4246"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9" name="Freeform 188">
                <a:extLst>
                  <a:ext uri="{FF2B5EF4-FFF2-40B4-BE49-F238E27FC236}">
                    <a16:creationId xmlns:a16="http://schemas.microsoft.com/office/drawing/2014/main" id="{BAC08220-04D9-41F7-BC55-51F68904432D}"/>
                  </a:ext>
                </a:extLst>
              </p:cNvPr>
              <p:cNvSpPr>
                <a:spLocks/>
              </p:cNvSpPr>
              <p:nvPr/>
            </p:nvSpPr>
            <p:spPr bwMode="auto">
              <a:xfrm>
                <a:off x="2218" y="2220"/>
                <a:ext cx="6845" cy="6845"/>
              </a:xfrm>
              <a:custGeom>
                <a:avLst/>
                <a:gdLst>
                  <a:gd name="T0" fmla="*/ 4286 w 6845"/>
                  <a:gd name="T1" fmla="*/ 110 h 6845"/>
                  <a:gd name="T2" fmla="*/ 4281 w 6845"/>
                  <a:gd name="T3" fmla="*/ 129 h 6845"/>
                  <a:gd name="T4" fmla="*/ 4300 w 6845"/>
                  <a:gd name="T5" fmla="*/ 134 h 6845"/>
                  <a:gd name="T6" fmla="*/ 4305 w 6845"/>
                  <a:gd name="T7" fmla="*/ 115 h 6845"/>
                  <a:gd name="T8" fmla="*/ 4286 w 6845"/>
                  <a:gd name="T9" fmla="*/ 110 h 6845"/>
                </a:gdLst>
                <a:ahLst/>
                <a:cxnLst>
                  <a:cxn ang="0">
                    <a:pos x="T0" y="T1"/>
                  </a:cxn>
                  <a:cxn ang="0">
                    <a:pos x="T2" y="T3"/>
                  </a:cxn>
                  <a:cxn ang="0">
                    <a:pos x="T4" y="T5"/>
                  </a:cxn>
                  <a:cxn ang="0">
                    <a:pos x="T6" y="T7"/>
                  </a:cxn>
                  <a:cxn ang="0">
                    <a:pos x="T8" y="T9"/>
                  </a:cxn>
                </a:cxnLst>
                <a:rect l="0" t="0" r="r" b="b"/>
                <a:pathLst>
                  <a:path w="6845" h="6845">
                    <a:moveTo>
                      <a:pt x="4286" y="110"/>
                    </a:moveTo>
                    <a:lnTo>
                      <a:pt x="4281" y="129"/>
                    </a:lnTo>
                    <a:lnTo>
                      <a:pt x="4300" y="134"/>
                    </a:lnTo>
                    <a:lnTo>
                      <a:pt x="4305" y="115"/>
                    </a:lnTo>
                    <a:lnTo>
                      <a:pt x="4286"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0" name="Freeform 189">
                <a:extLst>
                  <a:ext uri="{FF2B5EF4-FFF2-40B4-BE49-F238E27FC236}">
                    <a16:creationId xmlns:a16="http://schemas.microsoft.com/office/drawing/2014/main" id="{3F52A0FF-7CAA-4E29-A8F5-CD1B40F2E96D}"/>
                  </a:ext>
                </a:extLst>
              </p:cNvPr>
              <p:cNvSpPr>
                <a:spLocks/>
              </p:cNvSpPr>
              <p:nvPr/>
            </p:nvSpPr>
            <p:spPr bwMode="auto">
              <a:xfrm>
                <a:off x="2218" y="2220"/>
                <a:ext cx="6845" cy="6845"/>
              </a:xfrm>
              <a:custGeom>
                <a:avLst/>
                <a:gdLst>
                  <a:gd name="T0" fmla="*/ 4324 w 6845"/>
                  <a:gd name="T1" fmla="*/ 120 h 6845"/>
                  <a:gd name="T2" fmla="*/ 4320 w 6845"/>
                  <a:gd name="T3" fmla="*/ 139 h 6845"/>
                  <a:gd name="T4" fmla="*/ 4339 w 6845"/>
                  <a:gd name="T5" fmla="*/ 145 h 6845"/>
                  <a:gd name="T6" fmla="*/ 4344 w 6845"/>
                  <a:gd name="T7" fmla="*/ 126 h 6845"/>
                  <a:gd name="T8" fmla="*/ 4324 w 6845"/>
                  <a:gd name="T9" fmla="*/ 120 h 6845"/>
                </a:gdLst>
                <a:ahLst/>
                <a:cxnLst>
                  <a:cxn ang="0">
                    <a:pos x="T0" y="T1"/>
                  </a:cxn>
                  <a:cxn ang="0">
                    <a:pos x="T2" y="T3"/>
                  </a:cxn>
                  <a:cxn ang="0">
                    <a:pos x="T4" y="T5"/>
                  </a:cxn>
                  <a:cxn ang="0">
                    <a:pos x="T6" y="T7"/>
                  </a:cxn>
                  <a:cxn ang="0">
                    <a:pos x="T8" y="T9"/>
                  </a:cxn>
                </a:cxnLst>
                <a:rect l="0" t="0" r="r" b="b"/>
                <a:pathLst>
                  <a:path w="6845" h="6845">
                    <a:moveTo>
                      <a:pt x="4324" y="120"/>
                    </a:moveTo>
                    <a:lnTo>
                      <a:pt x="4320" y="139"/>
                    </a:lnTo>
                    <a:lnTo>
                      <a:pt x="4339" y="145"/>
                    </a:lnTo>
                    <a:lnTo>
                      <a:pt x="4344" y="126"/>
                    </a:lnTo>
                    <a:lnTo>
                      <a:pt x="4324"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1" name="Freeform 190">
                <a:extLst>
                  <a:ext uri="{FF2B5EF4-FFF2-40B4-BE49-F238E27FC236}">
                    <a16:creationId xmlns:a16="http://schemas.microsoft.com/office/drawing/2014/main" id="{93C79218-420A-458F-989E-6B0A96CA8F41}"/>
                  </a:ext>
                </a:extLst>
              </p:cNvPr>
              <p:cNvSpPr>
                <a:spLocks/>
              </p:cNvSpPr>
              <p:nvPr/>
            </p:nvSpPr>
            <p:spPr bwMode="auto">
              <a:xfrm>
                <a:off x="2218" y="2220"/>
                <a:ext cx="6845" cy="6845"/>
              </a:xfrm>
              <a:custGeom>
                <a:avLst/>
                <a:gdLst>
                  <a:gd name="T0" fmla="*/ 4364 w 6845"/>
                  <a:gd name="T1" fmla="*/ 130 h 6845"/>
                  <a:gd name="T2" fmla="*/ 4358 w 6845"/>
                  <a:gd name="T3" fmla="*/ 150 h 6845"/>
                  <a:gd name="T4" fmla="*/ 4377 w 6845"/>
                  <a:gd name="T5" fmla="*/ 156 h 6845"/>
                  <a:gd name="T6" fmla="*/ 4382 w 6845"/>
                  <a:gd name="T7" fmla="*/ 136 h 6845"/>
                  <a:gd name="T8" fmla="*/ 4364 w 6845"/>
                  <a:gd name="T9" fmla="*/ 130 h 6845"/>
                </a:gdLst>
                <a:ahLst/>
                <a:cxnLst>
                  <a:cxn ang="0">
                    <a:pos x="T0" y="T1"/>
                  </a:cxn>
                  <a:cxn ang="0">
                    <a:pos x="T2" y="T3"/>
                  </a:cxn>
                  <a:cxn ang="0">
                    <a:pos x="T4" y="T5"/>
                  </a:cxn>
                  <a:cxn ang="0">
                    <a:pos x="T6" y="T7"/>
                  </a:cxn>
                  <a:cxn ang="0">
                    <a:pos x="T8" y="T9"/>
                  </a:cxn>
                </a:cxnLst>
                <a:rect l="0" t="0" r="r" b="b"/>
                <a:pathLst>
                  <a:path w="6845" h="6845">
                    <a:moveTo>
                      <a:pt x="4364" y="130"/>
                    </a:moveTo>
                    <a:lnTo>
                      <a:pt x="4358" y="150"/>
                    </a:lnTo>
                    <a:lnTo>
                      <a:pt x="4377" y="156"/>
                    </a:lnTo>
                    <a:lnTo>
                      <a:pt x="4382" y="136"/>
                    </a:lnTo>
                    <a:lnTo>
                      <a:pt x="4364"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2" name="Freeform 191">
                <a:extLst>
                  <a:ext uri="{FF2B5EF4-FFF2-40B4-BE49-F238E27FC236}">
                    <a16:creationId xmlns:a16="http://schemas.microsoft.com/office/drawing/2014/main" id="{C1D7F0D7-005D-4776-8C2E-98CF9F6934E0}"/>
                  </a:ext>
                </a:extLst>
              </p:cNvPr>
              <p:cNvSpPr>
                <a:spLocks/>
              </p:cNvSpPr>
              <p:nvPr/>
            </p:nvSpPr>
            <p:spPr bwMode="auto">
              <a:xfrm>
                <a:off x="2218" y="2220"/>
                <a:ext cx="6845" cy="6845"/>
              </a:xfrm>
              <a:custGeom>
                <a:avLst/>
                <a:gdLst>
                  <a:gd name="T0" fmla="*/ 4401 w 6845"/>
                  <a:gd name="T1" fmla="*/ 142 h 6845"/>
                  <a:gd name="T2" fmla="*/ 4396 w 6845"/>
                  <a:gd name="T3" fmla="*/ 161 h 6845"/>
                  <a:gd name="T4" fmla="*/ 4416 w 6845"/>
                  <a:gd name="T5" fmla="*/ 166 h 6845"/>
                  <a:gd name="T6" fmla="*/ 4420 w 6845"/>
                  <a:gd name="T7" fmla="*/ 147 h 6845"/>
                  <a:gd name="T8" fmla="*/ 4401 w 6845"/>
                  <a:gd name="T9" fmla="*/ 142 h 6845"/>
                </a:gdLst>
                <a:ahLst/>
                <a:cxnLst>
                  <a:cxn ang="0">
                    <a:pos x="T0" y="T1"/>
                  </a:cxn>
                  <a:cxn ang="0">
                    <a:pos x="T2" y="T3"/>
                  </a:cxn>
                  <a:cxn ang="0">
                    <a:pos x="T4" y="T5"/>
                  </a:cxn>
                  <a:cxn ang="0">
                    <a:pos x="T6" y="T7"/>
                  </a:cxn>
                  <a:cxn ang="0">
                    <a:pos x="T8" y="T9"/>
                  </a:cxn>
                </a:cxnLst>
                <a:rect l="0" t="0" r="r" b="b"/>
                <a:pathLst>
                  <a:path w="6845" h="6845">
                    <a:moveTo>
                      <a:pt x="4401" y="142"/>
                    </a:moveTo>
                    <a:lnTo>
                      <a:pt x="4396" y="161"/>
                    </a:lnTo>
                    <a:lnTo>
                      <a:pt x="4416" y="166"/>
                    </a:lnTo>
                    <a:lnTo>
                      <a:pt x="4420" y="147"/>
                    </a:lnTo>
                    <a:lnTo>
                      <a:pt x="4401"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3" name="Freeform 192">
                <a:extLst>
                  <a:ext uri="{FF2B5EF4-FFF2-40B4-BE49-F238E27FC236}">
                    <a16:creationId xmlns:a16="http://schemas.microsoft.com/office/drawing/2014/main" id="{267E0C89-3F04-495E-9144-ABCF650DF028}"/>
                  </a:ext>
                </a:extLst>
              </p:cNvPr>
              <p:cNvSpPr>
                <a:spLocks/>
              </p:cNvSpPr>
              <p:nvPr/>
            </p:nvSpPr>
            <p:spPr bwMode="auto">
              <a:xfrm>
                <a:off x="2218" y="2220"/>
                <a:ext cx="6845" cy="6845"/>
              </a:xfrm>
              <a:custGeom>
                <a:avLst/>
                <a:gdLst>
                  <a:gd name="T0" fmla="*/ 4441 w 6845"/>
                  <a:gd name="T1" fmla="*/ 153 h 6845"/>
                  <a:gd name="T2" fmla="*/ 4434 w 6845"/>
                  <a:gd name="T3" fmla="*/ 172 h 6845"/>
                  <a:gd name="T4" fmla="*/ 4453 w 6845"/>
                  <a:gd name="T5" fmla="*/ 178 h 6845"/>
                  <a:gd name="T6" fmla="*/ 4459 w 6845"/>
                  <a:gd name="T7" fmla="*/ 159 h 6845"/>
                  <a:gd name="T8" fmla="*/ 4441 w 6845"/>
                  <a:gd name="T9" fmla="*/ 153 h 6845"/>
                </a:gdLst>
                <a:ahLst/>
                <a:cxnLst>
                  <a:cxn ang="0">
                    <a:pos x="T0" y="T1"/>
                  </a:cxn>
                  <a:cxn ang="0">
                    <a:pos x="T2" y="T3"/>
                  </a:cxn>
                  <a:cxn ang="0">
                    <a:pos x="T4" y="T5"/>
                  </a:cxn>
                  <a:cxn ang="0">
                    <a:pos x="T6" y="T7"/>
                  </a:cxn>
                  <a:cxn ang="0">
                    <a:pos x="T8" y="T9"/>
                  </a:cxn>
                </a:cxnLst>
                <a:rect l="0" t="0" r="r" b="b"/>
                <a:pathLst>
                  <a:path w="6845" h="6845">
                    <a:moveTo>
                      <a:pt x="4441" y="153"/>
                    </a:moveTo>
                    <a:lnTo>
                      <a:pt x="4434" y="172"/>
                    </a:lnTo>
                    <a:lnTo>
                      <a:pt x="4453" y="178"/>
                    </a:lnTo>
                    <a:lnTo>
                      <a:pt x="4459" y="159"/>
                    </a:lnTo>
                    <a:lnTo>
                      <a:pt x="4441"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4" name="Freeform 193">
                <a:extLst>
                  <a:ext uri="{FF2B5EF4-FFF2-40B4-BE49-F238E27FC236}">
                    <a16:creationId xmlns:a16="http://schemas.microsoft.com/office/drawing/2014/main" id="{20634051-F481-4B24-A2EA-B5C1EF0FE7C6}"/>
                  </a:ext>
                </a:extLst>
              </p:cNvPr>
              <p:cNvSpPr>
                <a:spLocks/>
              </p:cNvSpPr>
              <p:nvPr/>
            </p:nvSpPr>
            <p:spPr bwMode="auto">
              <a:xfrm>
                <a:off x="2218" y="2220"/>
                <a:ext cx="6845" cy="6845"/>
              </a:xfrm>
              <a:custGeom>
                <a:avLst/>
                <a:gdLst>
                  <a:gd name="T0" fmla="*/ 4478 w 6845"/>
                  <a:gd name="T1" fmla="*/ 166 h 6845"/>
                  <a:gd name="T2" fmla="*/ 4472 w 6845"/>
                  <a:gd name="T3" fmla="*/ 184 h 6845"/>
                  <a:gd name="T4" fmla="*/ 4491 w 6845"/>
                  <a:gd name="T5" fmla="*/ 191 h 6845"/>
                  <a:gd name="T6" fmla="*/ 4497 w 6845"/>
                  <a:gd name="T7" fmla="*/ 172 h 6845"/>
                  <a:gd name="T8" fmla="*/ 4478 w 6845"/>
                  <a:gd name="T9" fmla="*/ 166 h 6845"/>
                </a:gdLst>
                <a:ahLst/>
                <a:cxnLst>
                  <a:cxn ang="0">
                    <a:pos x="T0" y="T1"/>
                  </a:cxn>
                  <a:cxn ang="0">
                    <a:pos x="T2" y="T3"/>
                  </a:cxn>
                  <a:cxn ang="0">
                    <a:pos x="T4" y="T5"/>
                  </a:cxn>
                  <a:cxn ang="0">
                    <a:pos x="T6" y="T7"/>
                  </a:cxn>
                  <a:cxn ang="0">
                    <a:pos x="T8" y="T9"/>
                  </a:cxn>
                </a:cxnLst>
                <a:rect l="0" t="0" r="r" b="b"/>
                <a:pathLst>
                  <a:path w="6845" h="6845">
                    <a:moveTo>
                      <a:pt x="4478" y="166"/>
                    </a:moveTo>
                    <a:lnTo>
                      <a:pt x="4472" y="184"/>
                    </a:lnTo>
                    <a:lnTo>
                      <a:pt x="4491" y="191"/>
                    </a:lnTo>
                    <a:lnTo>
                      <a:pt x="4497" y="172"/>
                    </a:lnTo>
                    <a:lnTo>
                      <a:pt x="4478"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5" name="Freeform 194">
                <a:extLst>
                  <a:ext uri="{FF2B5EF4-FFF2-40B4-BE49-F238E27FC236}">
                    <a16:creationId xmlns:a16="http://schemas.microsoft.com/office/drawing/2014/main" id="{123FF5FF-6126-45A1-8B8B-2CC5F025CC0A}"/>
                  </a:ext>
                </a:extLst>
              </p:cNvPr>
              <p:cNvSpPr>
                <a:spLocks/>
              </p:cNvSpPr>
              <p:nvPr/>
            </p:nvSpPr>
            <p:spPr bwMode="auto">
              <a:xfrm>
                <a:off x="2218" y="2220"/>
                <a:ext cx="6845" cy="6845"/>
              </a:xfrm>
              <a:custGeom>
                <a:avLst/>
                <a:gdLst>
                  <a:gd name="T0" fmla="*/ 4516 w 6845"/>
                  <a:gd name="T1" fmla="*/ 178 h 6845"/>
                  <a:gd name="T2" fmla="*/ 4510 w 6845"/>
                  <a:gd name="T3" fmla="*/ 198 h 6845"/>
                  <a:gd name="T4" fmla="*/ 4513 w 6845"/>
                  <a:gd name="T5" fmla="*/ 198 h 6845"/>
                  <a:gd name="T6" fmla="*/ 4528 w 6845"/>
                  <a:gd name="T7" fmla="*/ 203 h 6845"/>
                  <a:gd name="T8" fmla="*/ 4536 w 6845"/>
                  <a:gd name="T9" fmla="*/ 184 h 6845"/>
                  <a:gd name="T10" fmla="*/ 4519 w 6845"/>
                  <a:gd name="T11" fmla="*/ 180 h 6845"/>
                  <a:gd name="T12" fmla="*/ 4516 w 6845"/>
                  <a:gd name="T13" fmla="*/ 178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4516" y="178"/>
                    </a:moveTo>
                    <a:lnTo>
                      <a:pt x="4510" y="198"/>
                    </a:lnTo>
                    <a:lnTo>
                      <a:pt x="4513" y="198"/>
                    </a:lnTo>
                    <a:lnTo>
                      <a:pt x="4528" y="203"/>
                    </a:lnTo>
                    <a:lnTo>
                      <a:pt x="4536" y="184"/>
                    </a:lnTo>
                    <a:lnTo>
                      <a:pt x="4519" y="180"/>
                    </a:lnTo>
                    <a:lnTo>
                      <a:pt x="4516"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6" name="Freeform 195">
                <a:extLst>
                  <a:ext uri="{FF2B5EF4-FFF2-40B4-BE49-F238E27FC236}">
                    <a16:creationId xmlns:a16="http://schemas.microsoft.com/office/drawing/2014/main" id="{6E578E2C-3C05-4A0B-904B-9A6ACE1C5856}"/>
                  </a:ext>
                </a:extLst>
              </p:cNvPr>
              <p:cNvSpPr>
                <a:spLocks/>
              </p:cNvSpPr>
              <p:nvPr/>
            </p:nvSpPr>
            <p:spPr bwMode="auto">
              <a:xfrm>
                <a:off x="2218" y="2220"/>
                <a:ext cx="6845" cy="6845"/>
              </a:xfrm>
              <a:custGeom>
                <a:avLst/>
                <a:gdLst>
                  <a:gd name="T0" fmla="*/ 4555 w 6845"/>
                  <a:gd name="T1" fmla="*/ 191 h 6845"/>
                  <a:gd name="T2" fmla="*/ 4548 w 6845"/>
                  <a:gd name="T3" fmla="*/ 211 h 6845"/>
                  <a:gd name="T4" fmla="*/ 4567 w 6845"/>
                  <a:gd name="T5" fmla="*/ 217 h 6845"/>
                  <a:gd name="T6" fmla="*/ 4573 w 6845"/>
                  <a:gd name="T7" fmla="*/ 198 h 6845"/>
                  <a:gd name="T8" fmla="*/ 4555 w 6845"/>
                  <a:gd name="T9" fmla="*/ 191 h 6845"/>
                </a:gdLst>
                <a:ahLst/>
                <a:cxnLst>
                  <a:cxn ang="0">
                    <a:pos x="T0" y="T1"/>
                  </a:cxn>
                  <a:cxn ang="0">
                    <a:pos x="T2" y="T3"/>
                  </a:cxn>
                  <a:cxn ang="0">
                    <a:pos x="T4" y="T5"/>
                  </a:cxn>
                  <a:cxn ang="0">
                    <a:pos x="T6" y="T7"/>
                  </a:cxn>
                  <a:cxn ang="0">
                    <a:pos x="T8" y="T9"/>
                  </a:cxn>
                </a:cxnLst>
                <a:rect l="0" t="0" r="r" b="b"/>
                <a:pathLst>
                  <a:path w="6845" h="6845">
                    <a:moveTo>
                      <a:pt x="4555" y="191"/>
                    </a:moveTo>
                    <a:lnTo>
                      <a:pt x="4548" y="211"/>
                    </a:lnTo>
                    <a:lnTo>
                      <a:pt x="4567" y="217"/>
                    </a:lnTo>
                    <a:lnTo>
                      <a:pt x="4573" y="198"/>
                    </a:lnTo>
                    <a:lnTo>
                      <a:pt x="4555"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7" name="Freeform 196">
                <a:extLst>
                  <a:ext uri="{FF2B5EF4-FFF2-40B4-BE49-F238E27FC236}">
                    <a16:creationId xmlns:a16="http://schemas.microsoft.com/office/drawing/2014/main" id="{EED6128C-1FE9-4974-B2AB-8B8097F059AE}"/>
                  </a:ext>
                </a:extLst>
              </p:cNvPr>
              <p:cNvSpPr>
                <a:spLocks/>
              </p:cNvSpPr>
              <p:nvPr/>
            </p:nvSpPr>
            <p:spPr bwMode="auto">
              <a:xfrm>
                <a:off x="2218" y="2220"/>
                <a:ext cx="6845" cy="6845"/>
              </a:xfrm>
              <a:custGeom>
                <a:avLst/>
                <a:gdLst>
                  <a:gd name="T0" fmla="*/ 4592 w 6845"/>
                  <a:gd name="T1" fmla="*/ 205 h 6845"/>
                  <a:gd name="T2" fmla="*/ 4586 w 6845"/>
                  <a:gd name="T3" fmla="*/ 224 h 6845"/>
                  <a:gd name="T4" fmla="*/ 4592 w 6845"/>
                  <a:gd name="T5" fmla="*/ 226 h 6845"/>
                  <a:gd name="T6" fmla="*/ 4604 w 6845"/>
                  <a:gd name="T7" fmla="*/ 230 h 6845"/>
                  <a:gd name="T8" fmla="*/ 4611 w 6845"/>
                  <a:gd name="T9" fmla="*/ 212 h 6845"/>
                  <a:gd name="T10" fmla="*/ 4598 w 6845"/>
                  <a:gd name="T11" fmla="*/ 207 h 6845"/>
                  <a:gd name="T12" fmla="*/ 4592 w 6845"/>
                  <a:gd name="T13" fmla="*/ 205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4592" y="205"/>
                    </a:moveTo>
                    <a:lnTo>
                      <a:pt x="4586" y="224"/>
                    </a:lnTo>
                    <a:lnTo>
                      <a:pt x="4592" y="226"/>
                    </a:lnTo>
                    <a:lnTo>
                      <a:pt x="4604" y="230"/>
                    </a:lnTo>
                    <a:lnTo>
                      <a:pt x="4611" y="212"/>
                    </a:lnTo>
                    <a:lnTo>
                      <a:pt x="4598" y="207"/>
                    </a:lnTo>
                    <a:lnTo>
                      <a:pt x="4592" y="2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8" name="Freeform 197">
                <a:extLst>
                  <a:ext uri="{FF2B5EF4-FFF2-40B4-BE49-F238E27FC236}">
                    <a16:creationId xmlns:a16="http://schemas.microsoft.com/office/drawing/2014/main" id="{260743FE-2DA7-4353-87F6-762E2717D8CE}"/>
                  </a:ext>
                </a:extLst>
              </p:cNvPr>
              <p:cNvSpPr>
                <a:spLocks/>
              </p:cNvSpPr>
              <p:nvPr/>
            </p:nvSpPr>
            <p:spPr bwMode="auto">
              <a:xfrm>
                <a:off x="2218" y="2220"/>
                <a:ext cx="6845" cy="6845"/>
              </a:xfrm>
              <a:custGeom>
                <a:avLst/>
                <a:gdLst>
                  <a:gd name="T0" fmla="*/ 4629 w 6845"/>
                  <a:gd name="T1" fmla="*/ 219 h 6845"/>
                  <a:gd name="T2" fmla="*/ 4623 w 6845"/>
                  <a:gd name="T3" fmla="*/ 237 h 6845"/>
                  <a:gd name="T4" fmla="*/ 4641 w 6845"/>
                  <a:gd name="T5" fmla="*/ 244 h 6845"/>
                  <a:gd name="T6" fmla="*/ 4648 w 6845"/>
                  <a:gd name="T7" fmla="*/ 226 h 6845"/>
                  <a:gd name="T8" fmla="*/ 4629 w 6845"/>
                  <a:gd name="T9" fmla="*/ 219 h 6845"/>
                </a:gdLst>
                <a:ahLst/>
                <a:cxnLst>
                  <a:cxn ang="0">
                    <a:pos x="T0" y="T1"/>
                  </a:cxn>
                  <a:cxn ang="0">
                    <a:pos x="T2" y="T3"/>
                  </a:cxn>
                  <a:cxn ang="0">
                    <a:pos x="T4" y="T5"/>
                  </a:cxn>
                  <a:cxn ang="0">
                    <a:pos x="T6" y="T7"/>
                  </a:cxn>
                  <a:cxn ang="0">
                    <a:pos x="T8" y="T9"/>
                  </a:cxn>
                </a:cxnLst>
                <a:rect l="0" t="0" r="r" b="b"/>
                <a:pathLst>
                  <a:path w="6845" h="6845">
                    <a:moveTo>
                      <a:pt x="4629" y="219"/>
                    </a:moveTo>
                    <a:lnTo>
                      <a:pt x="4623" y="237"/>
                    </a:lnTo>
                    <a:lnTo>
                      <a:pt x="4641" y="244"/>
                    </a:lnTo>
                    <a:lnTo>
                      <a:pt x="4648" y="226"/>
                    </a:lnTo>
                    <a:lnTo>
                      <a:pt x="4629" y="2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9" name="Freeform 198">
                <a:extLst>
                  <a:ext uri="{FF2B5EF4-FFF2-40B4-BE49-F238E27FC236}">
                    <a16:creationId xmlns:a16="http://schemas.microsoft.com/office/drawing/2014/main" id="{3AB61E6D-8F2B-4C62-9D1F-C71F54B22469}"/>
                  </a:ext>
                </a:extLst>
              </p:cNvPr>
              <p:cNvSpPr>
                <a:spLocks/>
              </p:cNvSpPr>
              <p:nvPr/>
            </p:nvSpPr>
            <p:spPr bwMode="auto">
              <a:xfrm>
                <a:off x="2218" y="2220"/>
                <a:ext cx="6845" cy="6845"/>
              </a:xfrm>
              <a:custGeom>
                <a:avLst/>
                <a:gdLst>
                  <a:gd name="T0" fmla="*/ 4668 w 6845"/>
                  <a:gd name="T1" fmla="*/ 233 h 6845"/>
                  <a:gd name="T2" fmla="*/ 4660 w 6845"/>
                  <a:gd name="T3" fmla="*/ 251 h 6845"/>
                  <a:gd name="T4" fmla="*/ 4670 w 6845"/>
                  <a:gd name="T5" fmla="*/ 255 h 6845"/>
                  <a:gd name="T6" fmla="*/ 4678 w 6845"/>
                  <a:gd name="T7" fmla="*/ 259 h 6845"/>
                  <a:gd name="T8" fmla="*/ 4686 w 6845"/>
                  <a:gd name="T9" fmla="*/ 241 h 6845"/>
                  <a:gd name="T10" fmla="*/ 4676 w 6845"/>
                  <a:gd name="T11" fmla="*/ 237 h 6845"/>
                  <a:gd name="T12" fmla="*/ 4668 w 6845"/>
                  <a:gd name="T13" fmla="*/ 233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4668" y="233"/>
                    </a:moveTo>
                    <a:lnTo>
                      <a:pt x="4660" y="251"/>
                    </a:lnTo>
                    <a:lnTo>
                      <a:pt x="4670" y="255"/>
                    </a:lnTo>
                    <a:lnTo>
                      <a:pt x="4678" y="259"/>
                    </a:lnTo>
                    <a:lnTo>
                      <a:pt x="4686" y="241"/>
                    </a:lnTo>
                    <a:lnTo>
                      <a:pt x="4676" y="237"/>
                    </a:lnTo>
                    <a:lnTo>
                      <a:pt x="4668" y="2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0" name="Freeform 199">
                <a:extLst>
                  <a:ext uri="{FF2B5EF4-FFF2-40B4-BE49-F238E27FC236}">
                    <a16:creationId xmlns:a16="http://schemas.microsoft.com/office/drawing/2014/main" id="{70888D98-2107-4468-AB06-7E91986A0C41}"/>
                  </a:ext>
                </a:extLst>
              </p:cNvPr>
              <p:cNvSpPr>
                <a:spLocks/>
              </p:cNvSpPr>
              <p:nvPr/>
            </p:nvSpPr>
            <p:spPr bwMode="auto">
              <a:xfrm>
                <a:off x="2218" y="2220"/>
                <a:ext cx="6845" cy="6845"/>
              </a:xfrm>
              <a:custGeom>
                <a:avLst/>
                <a:gdLst>
                  <a:gd name="T0" fmla="*/ 4705 w 6845"/>
                  <a:gd name="T1" fmla="*/ 248 h 6845"/>
                  <a:gd name="T2" fmla="*/ 4696 w 6845"/>
                  <a:gd name="T3" fmla="*/ 267 h 6845"/>
                  <a:gd name="T4" fmla="*/ 4716 w 6845"/>
                  <a:gd name="T5" fmla="*/ 274 h 6845"/>
                  <a:gd name="T6" fmla="*/ 4723 w 6845"/>
                  <a:gd name="T7" fmla="*/ 255 h 6845"/>
                  <a:gd name="T8" fmla="*/ 4705 w 6845"/>
                  <a:gd name="T9" fmla="*/ 248 h 6845"/>
                </a:gdLst>
                <a:ahLst/>
                <a:cxnLst>
                  <a:cxn ang="0">
                    <a:pos x="T0" y="T1"/>
                  </a:cxn>
                  <a:cxn ang="0">
                    <a:pos x="T2" y="T3"/>
                  </a:cxn>
                  <a:cxn ang="0">
                    <a:pos x="T4" y="T5"/>
                  </a:cxn>
                  <a:cxn ang="0">
                    <a:pos x="T6" y="T7"/>
                  </a:cxn>
                  <a:cxn ang="0">
                    <a:pos x="T8" y="T9"/>
                  </a:cxn>
                </a:cxnLst>
                <a:rect l="0" t="0" r="r" b="b"/>
                <a:pathLst>
                  <a:path w="6845" h="6845">
                    <a:moveTo>
                      <a:pt x="4705" y="248"/>
                    </a:moveTo>
                    <a:lnTo>
                      <a:pt x="4696" y="267"/>
                    </a:lnTo>
                    <a:lnTo>
                      <a:pt x="4716" y="274"/>
                    </a:lnTo>
                    <a:lnTo>
                      <a:pt x="4723" y="255"/>
                    </a:lnTo>
                    <a:lnTo>
                      <a:pt x="4705"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1" name="Freeform 200">
                <a:extLst>
                  <a:ext uri="{FF2B5EF4-FFF2-40B4-BE49-F238E27FC236}">
                    <a16:creationId xmlns:a16="http://schemas.microsoft.com/office/drawing/2014/main" id="{CA84E37F-79CE-4A2C-9F5E-7AC8F05F1299}"/>
                  </a:ext>
                </a:extLst>
              </p:cNvPr>
              <p:cNvSpPr>
                <a:spLocks/>
              </p:cNvSpPr>
              <p:nvPr/>
            </p:nvSpPr>
            <p:spPr bwMode="auto">
              <a:xfrm>
                <a:off x="2218" y="2220"/>
                <a:ext cx="6845" cy="6845"/>
              </a:xfrm>
              <a:custGeom>
                <a:avLst/>
                <a:gdLst>
                  <a:gd name="T0" fmla="*/ 4742 w 6845"/>
                  <a:gd name="T1" fmla="*/ 263 h 6845"/>
                  <a:gd name="T2" fmla="*/ 4734 w 6845"/>
                  <a:gd name="T3" fmla="*/ 281 h 6845"/>
                  <a:gd name="T4" fmla="*/ 4747 w 6845"/>
                  <a:gd name="T5" fmla="*/ 286 h 6845"/>
                  <a:gd name="T6" fmla="*/ 4753 w 6845"/>
                  <a:gd name="T7" fmla="*/ 289 h 6845"/>
                  <a:gd name="T8" fmla="*/ 4760 w 6845"/>
                  <a:gd name="T9" fmla="*/ 271 h 6845"/>
                  <a:gd name="T10" fmla="*/ 4742 w 6845"/>
                  <a:gd name="T11" fmla="*/ 263 h 6845"/>
                </a:gdLst>
                <a:ahLst/>
                <a:cxnLst>
                  <a:cxn ang="0">
                    <a:pos x="T0" y="T1"/>
                  </a:cxn>
                  <a:cxn ang="0">
                    <a:pos x="T2" y="T3"/>
                  </a:cxn>
                  <a:cxn ang="0">
                    <a:pos x="T4" y="T5"/>
                  </a:cxn>
                  <a:cxn ang="0">
                    <a:pos x="T6" y="T7"/>
                  </a:cxn>
                  <a:cxn ang="0">
                    <a:pos x="T8" y="T9"/>
                  </a:cxn>
                  <a:cxn ang="0">
                    <a:pos x="T10" y="T11"/>
                  </a:cxn>
                </a:cxnLst>
                <a:rect l="0" t="0" r="r" b="b"/>
                <a:pathLst>
                  <a:path w="6845" h="6845">
                    <a:moveTo>
                      <a:pt x="4742" y="263"/>
                    </a:moveTo>
                    <a:lnTo>
                      <a:pt x="4734" y="281"/>
                    </a:lnTo>
                    <a:lnTo>
                      <a:pt x="4747" y="286"/>
                    </a:lnTo>
                    <a:lnTo>
                      <a:pt x="4753" y="289"/>
                    </a:lnTo>
                    <a:lnTo>
                      <a:pt x="4760" y="271"/>
                    </a:lnTo>
                    <a:lnTo>
                      <a:pt x="4742"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2" name="Freeform 201">
                <a:extLst>
                  <a:ext uri="{FF2B5EF4-FFF2-40B4-BE49-F238E27FC236}">
                    <a16:creationId xmlns:a16="http://schemas.microsoft.com/office/drawing/2014/main" id="{DC10423B-EFE9-402F-9C39-E74DA317CA1E}"/>
                  </a:ext>
                </a:extLst>
              </p:cNvPr>
              <p:cNvSpPr>
                <a:spLocks/>
              </p:cNvSpPr>
              <p:nvPr/>
            </p:nvSpPr>
            <p:spPr bwMode="auto">
              <a:xfrm>
                <a:off x="2218" y="2220"/>
                <a:ext cx="6845" cy="6845"/>
              </a:xfrm>
              <a:custGeom>
                <a:avLst/>
                <a:gdLst>
                  <a:gd name="T0" fmla="*/ 4778 w 6845"/>
                  <a:gd name="T1" fmla="*/ 279 h 6845"/>
                  <a:gd name="T2" fmla="*/ 4771 w 6845"/>
                  <a:gd name="T3" fmla="*/ 297 h 6845"/>
                  <a:gd name="T4" fmla="*/ 4789 w 6845"/>
                  <a:gd name="T5" fmla="*/ 306 h 6845"/>
                  <a:gd name="T6" fmla="*/ 4797 w 6845"/>
                  <a:gd name="T7" fmla="*/ 288 h 6845"/>
                  <a:gd name="T8" fmla="*/ 4778 w 6845"/>
                  <a:gd name="T9" fmla="*/ 279 h 6845"/>
                </a:gdLst>
                <a:ahLst/>
                <a:cxnLst>
                  <a:cxn ang="0">
                    <a:pos x="T0" y="T1"/>
                  </a:cxn>
                  <a:cxn ang="0">
                    <a:pos x="T2" y="T3"/>
                  </a:cxn>
                  <a:cxn ang="0">
                    <a:pos x="T4" y="T5"/>
                  </a:cxn>
                  <a:cxn ang="0">
                    <a:pos x="T6" y="T7"/>
                  </a:cxn>
                  <a:cxn ang="0">
                    <a:pos x="T8" y="T9"/>
                  </a:cxn>
                </a:cxnLst>
                <a:rect l="0" t="0" r="r" b="b"/>
                <a:pathLst>
                  <a:path w="6845" h="6845">
                    <a:moveTo>
                      <a:pt x="4778" y="279"/>
                    </a:moveTo>
                    <a:lnTo>
                      <a:pt x="4771" y="297"/>
                    </a:lnTo>
                    <a:lnTo>
                      <a:pt x="4789" y="306"/>
                    </a:lnTo>
                    <a:lnTo>
                      <a:pt x="4797" y="288"/>
                    </a:lnTo>
                    <a:lnTo>
                      <a:pt x="4778"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3" name="Freeform 202">
                <a:extLst>
                  <a:ext uri="{FF2B5EF4-FFF2-40B4-BE49-F238E27FC236}">
                    <a16:creationId xmlns:a16="http://schemas.microsoft.com/office/drawing/2014/main" id="{B568FB66-795B-49FF-B3B3-C6CC729F0DF9}"/>
                  </a:ext>
                </a:extLst>
              </p:cNvPr>
              <p:cNvSpPr>
                <a:spLocks/>
              </p:cNvSpPr>
              <p:nvPr/>
            </p:nvSpPr>
            <p:spPr bwMode="auto">
              <a:xfrm>
                <a:off x="2218" y="2220"/>
                <a:ext cx="6845" cy="6845"/>
              </a:xfrm>
              <a:custGeom>
                <a:avLst/>
                <a:gdLst>
                  <a:gd name="T0" fmla="*/ 4815 w 6845"/>
                  <a:gd name="T1" fmla="*/ 295 h 6845"/>
                  <a:gd name="T2" fmla="*/ 4807 w 6845"/>
                  <a:gd name="T3" fmla="*/ 314 h 6845"/>
                  <a:gd name="T4" fmla="*/ 4822 w 6845"/>
                  <a:gd name="T5" fmla="*/ 320 h 6845"/>
                  <a:gd name="T6" fmla="*/ 4825 w 6845"/>
                  <a:gd name="T7" fmla="*/ 321 h 6845"/>
                  <a:gd name="T8" fmla="*/ 4833 w 6845"/>
                  <a:gd name="T9" fmla="*/ 303 h 6845"/>
                  <a:gd name="T10" fmla="*/ 4830 w 6845"/>
                  <a:gd name="T11" fmla="*/ 302 h 6845"/>
                  <a:gd name="T12" fmla="*/ 4815 w 6845"/>
                  <a:gd name="T13" fmla="*/ 295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4815" y="295"/>
                    </a:moveTo>
                    <a:lnTo>
                      <a:pt x="4807" y="314"/>
                    </a:lnTo>
                    <a:lnTo>
                      <a:pt x="4822" y="320"/>
                    </a:lnTo>
                    <a:lnTo>
                      <a:pt x="4825" y="321"/>
                    </a:lnTo>
                    <a:lnTo>
                      <a:pt x="4833" y="303"/>
                    </a:lnTo>
                    <a:lnTo>
                      <a:pt x="4830" y="302"/>
                    </a:lnTo>
                    <a:lnTo>
                      <a:pt x="4815" y="2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4" name="Freeform 203">
                <a:extLst>
                  <a:ext uri="{FF2B5EF4-FFF2-40B4-BE49-F238E27FC236}">
                    <a16:creationId xmlns:a16="http://schemas.microsoft.com/office/drawing/2014/main" id="{68F1243C-1091-43FC-8258-5DB1C53375FA}"/>
                  </a:ext>
                </a:extLst>
              </p:cNvPr>
              <p:cNvSpPr>
                <a:spLocks/>
              </p:cNvSpPr>
              <p:nvPr/>
            </p:nvSpPr>
            <p:spPr bwMode="auto">
              <a:xfrm>
                <a:off x="2218" y="2220"/>
                <a:ext cx="6845" cy="6845"/>
              </a:xfrm>
              <a:custGeom>
                <a:avLst/>
                <a:gdLst>
                  <a:gd name="T0" fmla="*/ 4852 w 6845"/>
                  <a:gd name="T1" fmla="*/ 311 h 6845"/>
                  <a:gd name="T2" fmla="*/ 4843 w 6845"/>
                  <a:gd name="T3" fmla="*/ 330 h 6845"/>
                  <a:gd name="T4" fmla="*/ 4862 w 6845"/>
                  <a:gd name="T5" fmla="*/ 338 h 6845"/>
                  <a:gd name="T6" fmla="*/ 4870 w 6845"/>
                  <a:gd name="T7" fmla="*/ 320 h 6845"/>
                  <a:gd name="T8" fmla="*/ 4852 w 6845"/>
                  <a:gd name="T9" fmla="*/ 311 h 6845"/>
                </a:gdLst>
                <a:ahLst/>
                <a:cxnLst>
                  <a:cxn ang="0">
                    <a:pos x="T0" y="T1"/>
                  </a:cxn>
                  <a:cxn ang="0">
                    <a:pos x="T2" y="T3"/>
                  </a:cxn>
                  <a:cxn ang="0">
                    <a:pos x="T4" y="T5"/>
                  </a:cxn>
                  <a:cxn ang="0">
                    <a:pos x="T6" y="T7"/>
                  </a:cxn>
                  <a:cxn ang="0">
                    <a:pos x="T8" y="T9"/>
                  </a:cxn>
                </a:cxnLst>
                <a:rect l="0" t="0" r="r" b="b"/>
                <a:pathLst>
                  <a:path w="6845" h="6845">
                    <a:moveTo>
                      <a:pt x="4852" y="311"/>
                    </a:moveTo>
                    <a:lnTo>
                      <a:pt x="4843" y="330"/>
                    </a:lnTo>
                    <a:lnTo>
                      <a:pt x="4862" y="338"/>
                    </a:lnTo>
                    <a:lnTo>
                      <a:pt x="4870" y="320"/>
                    </a:lnTo>
                    <a:lnTo>
                      <a:pt x="4852" y="3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5" name="Freeform 204">
                <a:extLst>
                  <a:ext uri="{FF2B5EF4-FFF2-40B4-BE49-F238E27FC236}">
                    <a16:creationId xmlns:a16="http://schemas.microsoft.com/office/drawing/2014/main" id="{10113D68-6C50-4B1E-914D-C606661B2427}"/>
                  </a:ext>
                </a:extLst>
              </p:cNvPr>
              <p:cNvSpPr>
                <a:spLocks/>
              </p:cNvSpPr>
              <p:nvPr/>
            </p:nvSpPr>
            <p:spPr bwMode="auto">
              <a:xfrm>
                <a:off x="2218" y="2220"/>
                <a:ext cx="6845" cy="6845"/>
              </a:xfrm>
              <a:custGeom>
                <a:avLst/>
                <a:gdLst>
                  <a:gd name="T0" fmla="*/ 4888 w 6845"/>
                  <a:gd name="T1" fmla="*/ 328 h 6845"/>
                  <a:gd name="T2" fmla="*/ 4880 w 6845"/>
                  <a:gd name="T3" fmla="*/ 346 h 6845"/>
                  <a:gd name="T4" fmla="*/ 4897 w 6845"/>
                  <a:gd name="T5" fmla="*/ 355 h 6845"/>
                  <a:gd name="T6" fmla="*/ 4898 w 6845"/>
                  <a:gd name="T7" fmla="*/ 355 h 6845"/>
                  <a:gd name="T8" fmla="*/ 4906 w 6845"/>
                  <a:gd name="T9" fmla="*/ 337 h 6845"/>
                  <a:gd name="T10" fmla="*/ 4905 w 6845"/>
                  <a:gd name="T11" fmla="*/ 337 h 6845"/>
                  <a:gd name="T12" fmla="*/ 4888 w 6845"/>
                  <a:gd name="T13" fmla="*/ 328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4888" y="328"/>
                    </a:moveTo>
                    <a:lnTo>
                      <a:pt x="4880" y="346"/>
                    </a:lnTo>
                    <a:lnTo>
                      <a:pt x="4897" y="355"/>
                    </a:lnTo>
                    <a:lnTo>
                      <a:pt x="4898" y="355"/>
                    </a:lnTo>
                    <a:lnTo>
                      <a:pt x="4906" y="337"/>
                    </a:lnTo>
                    <a:lnTo>
                      <a:pt x="4905" y="337"/>
                    </a:lnTo>
                    <a:lnTo>
                      <a:pt x="4888" y="3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6" name="Freeform 205">
                <a:extLst>
                  <a:ext uri="{FF2B5EF4-FFF2-40B4-BE49-F238E27FC236}">
                    <a16:creationId xmlns:a16="http://schemas.microsoft.com/office/drawing/2014/main" id="{02DCB0B5-B067-4626-9527-7CD1615F8D27}"/>
                  </a:ext>
                </a:extLst>
              </p:cNvPr>
              <p:cNvSpPr>
                <a:spLocks/>
              </p:cNvSpPr>
              <p:nvPr/>
            </p:nvSpPr>
            <p:spPr bwMode="auto">
              <a:xfrm>
                <a:off x="2218" y="2220"/>
                <a:ext cx="6845" cy="6845"/>
              </a:xfrm>
              <a:custGeom>
                <a:avLst/>
                <a:gdLst>
                  <a:gd name="T0" fmla="*/ 4924 w 6845"/>
                  <a:gd name="T1" fmla="*/ 346 h 6845"/>
                  <a:gd name="T2" fmla="*/ 4916 w 6845"/>
                  <a:gd name="T3" fmla="*/ 364 h 6845"/>
                  <a:gd name="T4" fmla="*/ 4933 w 6845"/>
                  <a:gd name="T5" fmla="*/ 373 h 6845"/>
                  <a:gd name="T6" fmla="*/ 4942 w 6845"/>
                  <a:gd name="T7" fmla="*/ 355 h 6845"/>
                  <a:gd name="T8" fmla="*/ 4924 w 6845"/>
                  <a:gd name="T9" fmla="*/ 346 h 6845"/>
                </a:gdLst>
                <a:ahLst/>
                <a:cxnLst>
                  <a:cxn ang="0">
                    <a:pos x="T0" y="T1"/>
                  </a:cxn>
                  <a:cxn ang="0">
                    <a:pos x="T2" y="T3"/>
                  </a:cxn>
                  <a:cxn ang="0">
                    <a:pos x="T4" y="T5"/>
                  </a:cxn>
                  <a:cxn ang="0">
                    <a:pos x="T6" y="T7"/>
                  </a:cxn>
                  <a:cxn ang="0">
                    <a:pos x="T8" y="T9"/>
                  </a:cxn>
                </a:cxnLst>
                <a:rect l="0" t="0" r="r" b="b"/>
                <a:pathLst>
                  <a:path w="6845" h="6845">
                    <a:moveTo>
                      <a:pt x="4924" y="346"/>
                    </a:moveTo>
                    <a:lnTo>
                      <a:pt x="4916" y="364"/>
                    </a:lnTo>
                    <a:lnTo>
                      <a:pt x="4933" y="373"/>
                    </a:lnTo>
                    <a:lnTo>
                      <a:pt x="4942" y="355"/>
                    </a:lnTo>
                    <a:lnTo>
                      <a:pt x="4924" y="3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7" name="Freeform 206">
                <a:extLst>
                  <a:ext uri="{FF2B5EF4-FFF2-40B4-BE49-F238E27FC236}">
                    <a16:creationId xmlns:a16="http://schemas.microsoft.com/office/drawing/2014/main" id="{E7779C38-7DE4-4003-8BC2-6E3E7A419D24}"/>
                  </a:ext>
                </a:extLst>
              </p:cNvPr>
              <p:cNvSpPr>
                <a:spLocks/>
              </p:cNvSpPr>
              <p:nvPr/>
            </p:nvSpPr>
            <p:spPr bwMode="auto">
              <a:xfrm>
                <a:off x="2218" y="2220"/>
                <a:ext cx="6845" cy="6845"/>
              </a:xfrm>
              <a:custGeom>
                <a:avLst/>
                <a:gdLst>
                  <a:gd name="T0" fmla="*/ 4960 w 6845"/>
                  <a:gd name="T1" fmla="*/ 364 h 6845"/>
                  <a:gd name="T2" fmla="*/ 4951 w 6845"/>
                  <a:gd name="T3" fmla="*/ 382 h 6845"/>
                  <a:gd name="T4" fmla="*/ 4969 w 6845"/>
                  <a:gd name="T5" fmla="*/ 391 h 6845"/>
                  <a:gd name="T6" fmla="*/ 4978 w 6845"/>
                  <a:gd name="T7" fmla="*/ 373 h 6845"/>
                  <a:gd name="T8" fmla="*/ 4960 w 6845"/>
                  <a:gd name="T9" fmla="*/ 364 h 6845"/>
                </a:gdLst>
                <a:ahLst/>
                <a:cxnLst>
                  <a:cxn ang="0">
                    <a:pos x="T0" y="T1"/>
                  </a:cxn>
                  <a:cxn ang="0">
                    <a:pos x="T2" y="T3"/>
                  </a:cxn>
                  <a:cxn ang="0">
                    <a:pos x="T4" y="T5"/>
                  </a:cxn>
                  <a:cxn ang="0">
                    <a:pos x="T6" y="T7"/>
                  </a:cxn>
                  <a:cxn ang="0">
                    <a:pos x="T8" y="T9"/>
                  </a:cxn>
                </a:cxnLst>
                <a:rect l="0" t="0" r="r" b="b"/>
                <a:pathLst>
                  <a:path w="6845" h="6845">
                    <a:moveTo>
                      <a:pt x="4960" y="364"/>
                    </a:moveTo>
                    <a:lnTo>
                      <a:pt x="4951" y="382"/>
                    </a:lnTo>
                    <a:lnTo>
                      <a:pt x="4969" y="391"/>
                    </a:lnTo>
                    <a:lnTo>
                      <a:pt x="4978" y="373"/>
                    </a:lnTo>
                    <a:lnTo>
                      <a:pt x="496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8" name="Freeform 207">
                <a:extLst>
                  <a:ext uri="{FF2B5EF4-FFF2-40B4-BE49-F238E27FC236}">
                    <a16:creationId xmlns:a16="http://schemas.microsoft.com/office/drawing/2014/main" id="{1C4BC18A-C10E-4E2B-AD8C-C0AE167DF12C}"/>
                  </a:ext>
                </a:extLst>
              </p:cNvPr>
              <p:cNvSpPr>
                <a:spLocks/>
              </p:cNvSpPr>
              <p:nvPr/>
            </p:nvSpPr>
            <p:spPr bwMode="auto">
              <a:xfrm>
                <a:off x="2218" y="2220"/>
                <a:ext cx="6845" cy="6845"/>
              </a:xfrm>
              <a:custGeom>
                <a:avLst/>
                <a:gdLst>
                  <a:gd name="T0" fmla="*/ 4996 w 6845"/>
                  <a:gd name="T1" fmla="*/ 382 h 6845"/>
                  <a:gd name="T2" fmla="*/ 4987 w 6845"/>
                  <a:gd name="T3" fmla="*/ 400 h 6845"/>
                  <a:gd name="T4" fmla="*/ 5005 w 6845"/>
                  <a:gd name="T5" fmla="*/ 409 h 6845"/>
                  <a:gd name="T6" fmla="*/ 5013 w 6845"/>
                  <a:gd name="T7" fmla="*/ 392 h 6845"/>
                  <a:gd name="T8" fmla="*/ 4996 w 6845"/>
                  <a:gd name="T9" fmla="*/ 382 h 6845"/>
                </a:gdLst>
                <a:ahLst/>
                <a:cxnLst>
                  <a:cxn ang="0">
                    <a:pos x="T0" y="T1"/>
                  </a:cxn>
                  <a:cxn ang="0">
                    <a:pos x="T2" y="T3"/>
                  </a:cxn>
                  <a:cxn ang="0">
                    <a:pos x="T4" y="T5"/>
                  </a:cxn>
                  <a:cxn ang="0">
                    <a:pos x="T6" y="T7"/>
                  </a:cxn>
                  <a:cxn ang="0">
                    <a:pos x="T8" y="T9"/>
                  </a:cxn>
                </a:cxnLst>
                <a:rect l="0" t="0" r="r" b="b"/>
                <a:pathLst>
                  <a:path w="6845" h="6845">
                    <a:moveTo>
                      <a:pt x="4996" y="382"/>
                    </a:moveTo>
                    <a:lnTo>
                      <a:pt x="4987" y="400"/>
                    </a:lnTo>
                    <a:lnTo>
                      <a:pt x="5005" y="409"/>
                    </a:lnTo>
                    <a:lnTo>
                      <a:pt x="5013" y="392"/>
                    </a:lnTo>
                    <a:lnTo>
                      <a:pt x="4996" y="3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9" name="Freeform 208">
                <a:extLst>
                  <a:ext uri="{FF2B5EF4-FFF2-40B4-BE49-F238E27FC236}">
                    <a16:creationId xmlns:a16="http://schemas.microsoft.com/office/drawing/2014/main" id="{7A5AC755-F1B3-4843-8A9A-20FB7551EDAD}"/>
                  </a:ext>
                </a:extLst>
              </p:cNvPr>
              <p:cNvSpPr>
                <a:spLocks/>
              </p:cNvSpPr>
              <p:nvPr/>
            </p:nvSpPr>
            <p:spPr bwMode="auto">
              <a:xfrm>
                <a:off x="2218" y="2220"/>
                <a:ext cx="6845" cy="6845"/>
              </a:xfrm>
              <a:custGeom>
                <a:avLst/>
                <a:gdLst>
                  <a:gd name="T0" fmla="*/ 5031 w 6845"/>
                  <a:gd name="T1" fmla="*/ 400 h 6845"/>
                  <a:gd name="T2" fmla="*/ 5022 w 6845"/>
                  <a:gd name="T3" fmla="*/ 418 h 6845"/>
                  <a:gd name="T4" fmla="*/ 5040 w 6845"/>
                  <a:gd name="T5" fmla="*/ 428 h 6845"/>
                  <a:gd name="T6" fmla="*/ 5049 w 6845"/>
                  <a:gd name="T7" fmla="*/ 410 h 6845"/>
                  <a:gd name="T8" fmla="*/ 5031 w 6845"/>
                  <a:gd name="T9" fmla="*/ 400 h 6845"/>
                </a:gdLst>
                <a:ahLst/>
                <a:cxnLst>
                  <a:cxn ang="0">
                    <a:pos x="T0" y="T1"/>
                  </a:cxn>
                  <a:cxn ang="0">
                    <a:pos x="T2" y="T3"/>
                  </a:cxn>
                  <a:cxn ang="0">
                    <a:pos x="T4" y="T5"/>
                  </a:cxn>
                  <a:cxn ang="0">
                    <a:pos x="T6" y="T7"/>
                  </a:cxn>
                  <a:cxn ang="0">
                    <a:pos x="T8" y="T9"/>
                  </a:cxn>
                </a:cxnLst>
                <a:rect l="0" t="0" r="r" b="b"/>
                <a:pathLst>
                  <a:path w="6845" h="6845">
                    <a:moveTo>
                      <a:pt x="5031" y="400"/>
                    </a:moveTo>
                    <a:lnTo>
                      <a:pt x="5022" y="418"/>
                    </a:lnTo>
                    <a:lnTo>
                      <a:pt x="5040" y="428"/>
                    </a:lnTo>
                    <a:lnTo>
                      <a:pt x="5049" y="410"/>
                    </a:lnTo>
                    <a:lnTo>
                      <a:pt x="5031"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0" name="Freeform 209">
                <a:extLst>
                  <a:ext uri="{FF2B5EF4-FFF2-40B4-BE49-F238E27FC236}">
                    <a16:creationId xmlns:a16="http://schemas.microsoft.com/office/drawing/2014/main" id="{22DD4CE8-DABF-4164-BF27-FC24123D0112}"/>
                  </a:ext>
                </a:extLst>
              </p:cNvPr>
              <p:cNvSpPr>
                <a:spLocks/>
              </p:cNvSpPr>
              <p:nvPr/>
            </p:nvSpPr>
            <p:spPr bwMode="auto">
              <a:xfrm>
                <a:off x="2218" y="2220"/>
                <a:ext cx="6845" cy="6845"/>
              </a:xfrm>
              <a:custGeom>
                <a:avLst/>
                <a:gdLst>
                  <a:gd name="T0" fmla="*/ 5067 w 6845"/>
                  <a:gd name="T1" fmla="*/ 420 h 6845"/>
                  <a:gd name="T2" fmla="*/ 5056 w 6845"/>
                  <a:gd name="T3" fmla="*/ 438 h 6845"/>
                  <a:gd name="T4" fmla="*/ 5074 w 6845"/>
                  <a:gd name="T5" fmla="*/ 447 h 6845"/>
                  <a:gd name="T6" fmla="*/ 5084 w 6845"/>
                  <a:gd name="T7" fmla="*/ 430 h 6845"/>
                  <a:gd name="T8" fmla="*/ 5067 w 6845"/>
                  <a:gd name="T9" fmla="*/ 420 h 6845"/>
                </a:gdLst>
                <a:ahLst/>
                <a:cxnLst>
                  <a:cxn ang="0">
                    <a:pos x="T0" y="T1"/>
                  </a:cxn>
                  <a:cxn ang="0">
                    <a:pos x="T2" y="T3"/>
                  </a:cxn>
                  <a:cxn ang="0">
                    <a:pos x="T4" y="T5"/>
                  </a:cxn>
                  <a:cxn ang="0">
                    <a:pos x="T6" y="T7"/>
                  </a:cxn>
                  <a:cxn ang="0">
                    <a:pos x="T8" y="T9"/>
                  </a:cxn>
                </a:cxnLst>
                <a:rect l="0" t="0" r="r" b="b"/>
                <a:pathLst>
                  <a:path w="6845" h="6845">
                    <a:moveTo>
                      <a:pt x="5067" y="420"/>
                    </a:moveTo>
                    <a:lnTo>
                      <a:pt x="5056" y="438"/>
                    </a:lnTo>
                    <a:lnTo>
                      <a:pt x="5074" y="447"/>
                    </a:lnTo>
                    <a:lnTo>
                      <a:pt x="5084" y="430"/>
                    </a:lnTo>
                    <a:lnTo>
                      <a:pt x="5067" y="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1" name="Freeform 210">
                <a:extLst>
                  <a:ext uri="{FF2B5EF4-FFF2-40B4-BE49-F238E27FC236}">
                    <a16:creationId xmlns:a16="http://schemas.microsoft.com/office/drawing/2014/main" id="{DA9954F5-81AF-48F7-86FF-CE21CC17039A}"/>
                  </a:ext>
                </a:extLst>
              </p:cNvPr>
              <p:cNvSpPr>
                <a:spLocks/>
              </p:cNvSpPr>
              <p:nvPr/>
            </p:nvSpPr>
            <p:spPr bwMode="auto">
              <a:xfrm>
                <a:off x="2218" y="2220"/>
                <a:ext cx="6845" cy="6845"/>
              </a:xfrm>
              <a:custGeom>
                <a:avLst/>
                <a:gdLst>
                  <a:gd name="T0" fmla="*/ 5102 w 6845"/>
                  <a:gd name="T1" fmla="*/ 440 h 6845"/>
                  <a:gd name="T2" fmla="*/ 5092 w 6845"/>
                  <a:gd name="T3" fmla="*/ 457 h 6845"/>
                  <a:gd name="T4" fmla="*/ 5109 w 6845"/>
                  <a:gd name="T5" fmla="*/ 466 h 6845"/>
                  <a:gd name="T6" fmla="*/ 5119 w 6845"/>
                  <a:gd name="T7" fmla="*/ 450 h 6845"/>
                  <a:gd name="T8" fmla="*/ 5102 w 6845"/>
                  <a:gd name="T9" fmla="*/ 440 h 6845"/>
                </a:gdLst>
                <a:ahLst/>
                <a:cxnLst>
                  <a:cxn ang="0">
                    <a:pos x="T0" y="T1"/>
                  </a:cxn>
                  <a:cxn ang="0">
                    <a:pos x="T2" y="T3"/>
                  </a:cxn>
                  <a:cxn ang="0">
                    <a:pos x="T4" y="T5"/>
                  </a:cxn>
                  <a:cxn ang="0">
                    <a:pos x="T6" y="T7"/>
                  </a:cxn>
                  <a:cxn ang="0">
                    <a:pos x="T8" y="T9"/>
                  </a:cxn>
                </a:cxnLst>
                <a:rect l="0" t="0" r="r" b="b"/>
                <a:pathLst>
                  <a:path w="6845" h="6845">
                    <a:moveTo>
                      <a:pt x="5102" y="440"/>
                    </a:moveTo>
                    <a:lnTo>
                      <a:pt x="5092" y="457"/>
                    </a:lnTo>
                    <a:lnTo>
                      <a:pt x="5109" y="466"/>
                    </a:lnTo>
                    <a:lnTo>
                      <a:pt x="5119" y="450"/>
                    </a:lnTo>
                    <a:lnTo>
                      <a:pt x="5102" y="4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2" name="Freeform 211">
                <a:extLst>
                  <a:ext uri="{FF2B5EF4-FFF2-40B4-BE49-F238E27FC236}">
                    <a16:creationId xmlns:a16="http://schemas.microsoft.com/office/drawing/2014/main" id="{6400BB16-3F5D-4908-A3E1-D3A38E5D46D8}"/>
                  </a:ext>
                </a:extLst>
              </p:cNvPr>
              <p:cNvSpPr>
                <a:spLocks/>
              </p:cNvSpPr>
              <p:nvPr/>
            </p:nvSpPr>
            <p:spPr bwMode="auto">
              <a:xfrm>
                <a:off x="2218" y="2220"/>
                <a:ext cx="6845" cy="6845"/>
              </a:xfrm>
              <a:custGeom>
                <a:avLst/>
                <a:gdLst>
                  <a:gd name="T0" fmla="*/ 5137 w 6845"/>
                  <a:gd name="T1" fmla="*/ 459 h 6845"/>
                  <a:gd name="T2" fmla="*/ 5126 w 6845"/>
                  <a:gd name="T3" fmla="*/ 477 h 6845"/>
                  <a:gd name="T4" fmla="*/ 5144 w 6845"/>
                  <a:gd name="T5" fmla="*/ 487 h 6845"/>
                  <a:gd name="T6" fmla="*/ 5154 w 6845"/>
                  <a:gd name="T7" fmla="*/ 470 h 6845"/>
                  <a:gd name="T8" fmla="*/ 5137 w 6845"/>
                  <a:gd name="T9" fmla="*/ 459 h 6845"/>
                </a:gdLst>
                <a:ahLst/>
                <a:cxnLst>
                  <a:cxn ang="0">
                    <a:pos x="T0" y="T1"/>
                  </a:cxn>
                  <a:cxn ang="0">
                    <a:pos x="T2" y="T3"/>
                  </a:cxn>
                  <a:cxn ang="0">
                    <a:pos x="T4" y="T5"/>
                  </a:cxn>
                  <a:cxn ang="0">
                    <a:pos x="T6" y="T7"/>
                  </a:cxn>
                  <a:cxn ang="0">
                    <a:pos x="T8" y="T9"/>
                  </a:cxn>
                </a:cxnLst>
                <a:rect l="0" t="0" r="r" b="b"/>
                <a:pathLst>
                  <a:path w="6845" h="6845">
                    <a:moveTo>
                      <a:pt x="5137" y="459"/>
                    </a:moveTo>
                    <a:lnTo>
                      <a:pt x="5126" y="477"/>
                    </a:lnTo>
                    <a:lnTo>
                      <a:pt x="5144" y="487"/>
                    </a:lnTo>
                    <a:lnTo>
                      <a:pt x="5154" y="470"/>
                    </a:lnTo>
                    <a:lnTo>
                      <a:pt x="5137" y="4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3" name="Freeform 212">
                <a:extLst>
                  <a:ext uri="{FF2B5EF4-FFF2-40B4-BE49-F238E27FC236}">
                    <a16:creationId xmlns:a16="http://schemas.microsoft.com/office/drawing/2014/main" id="{B6620ADC-E883-4150-9BCD-D6B56CB03CDB}"/>
                  </a:ext>
                </a:extLst>
              </p:cNvPr>
              <p:cNvSpPr>
                <a:spLocks/>
              </p:cNvSpPr>
              <p:nvPr/>
            </p:nvSpPr>
            <p:spPr bwMode="auto">
              <a:xfrm>
                <a:off x="2218" y="2220"/>
                <a:ext cx="6845" cy="6845"/>
              </a:xfrm>
              <a:custGeom>
                <a:avLst/>
                <a:gdLst>
                  <a:gd name="T0" fmla="*/ 5172 w 6845"/>
                  <a:gd name="T1" fmla="*/ 480 h 6845"/>
                  <a:gd name="T2" fmla="*/ 5161 w 6845"/>
                  <a:gd name="T3" fmla="*/ 498 h 6845"/>
                  <a:gd name="T4" fmla="*/ 5178 w 6845"/>
                  <a:gd name="T5" fmla="*/ 507 h 6845"/>
                  <a:gd name="T6" fmla="*/ 5188 w 6845"/>
                  <a:gd name="T7" fmla="*/ 490 h 6845"/>
                  <a:gd name="T8" fmla="*/ 5172 w 6845"/>
                  <a:gd name="T9" fmla="*/ 480 h 6845"/>
                </a:gdLst>
                <a:ahLst/>
                <a:cxnLst>
                  <a:cxn ang="0">
                    <a:pos x="T0" y="T1"/>
                  </a:cxn>
                  <a:cxn ang="0">
                    <a:pos x="T2" y="T3"/>
                  </a:cxn>
                  <a:cxn ang="0">
                    <a:pos x="T4" y="T5"/>
                  </a:cxn>
                  <a:cxn ang="0">
                    <a:pos x="T6" y="T7"/>
                  </a:cxn>
                  <a:cxn ang="0">
                    <a:pos x="T8" y="T9"/>
                  </a:cxn>
                </a:cxnLst>
                <a:rect l="0" t="0" r="r" b="b"/>
                <a:pathLst>
                  <a:path w="6845" h="6845">
                    <a:moveTo>
                      <a:pt x="5172" y="480"/>
                    </a:moveTo>
                    <a:lnTo>
                      <a:pt x="5161" y="498"/>
                    </a:lnTo>
                    <a:lnTo>
                      <a:pt x="5178" y="507"/>
                    </a:lnTo>
                    <a:lnTo>
                      <a:pt x="5188" y="490"/>
                    </a:lnTo>
                    <a:lnTo>
                      <a:pt x="5172" y="4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4" name="Freeform 213">
                <a:extLst>
                  <a:ext uri="{FF2B5EF4-FFF2-40B4-BE49-F238E27FC236}">
                    <a16:creationId xmlns:a16="http://schemas.microsoft.com/office/drawing/2014/main" id="{F7883E05-0A80-447E-996A-DE88B5BF9D55}"/>
                  </a:ext>
                </a:extLst>
              </p:cNvPr>
              <p:cNvSpPr>
                <a:spLocks/>
              </p:cNvSpPr>
              <p:nvPr/>
            </p:nvSpPr>
            <p:spPr bwMode="auto">
              <a:xfrm>
                <a:off x="2218" y="2220"/>
                <a:ext cx="6845" cy="6845"/>
              </a:xfrm>
              <a:custGeom>
                <a:avLst/>
                <a:gdLst>
                  <a:gd name="T0" fmla="*/ 5205 w 6845"/>
                  <a:gd name="T1" fmla="*/ 500 h 6845"/>
                  <a:gd name="T2" fmla="*/ 5194 w 6845"/>
                  <a:gd name="T3" fmla="*/ 518 h 6845"/>
                  <a:gd name="T4" fmla="*/ 5212 w 6845"/>
                  <a:gd name="T5" fmla="*/ 528 h 6845"/>
                  <a:gd name="T6" fmla="*/ 5222 w 6845"/>
                  <a:gd name="T7" fmla="*/ 511 h 6845"/>
                  <a:gd name="T8" fmla="*/ 5205 w 6845"/>
                  <a:gd name="T9" fmla="*/ 500 h 6845"/>
                </a:gdLst>
                <a:ahLst/>
                <a:cxnLst>
                  <a:cxn ang="0">
                    <a:pos x="T0" y="T1"/>
                  </a:cxn>
                  <a:cxn ang="0">
                    <a:pos x="T2" y="T3"/>
                  </a:cxn>
                  <a:cxn ang="0">
                    <a:pos x="T4" y="T5"/>
                  </a:cxn>
                  <a:cxn ang="0">
                    <a:pos x="T6" y="T7"/>
                  </a:cxn>
                  <a:cxn ang="0">
                    <a:pos x="T8" y="T9"/>
                  </a:cxn>
                </a:cxnLst>
                <a:rect l="0" t="0" r="r" b="b"/>
                <a:pathLst>
                  <a:path w="6845" h="6845">
                    <a:moveTo>
                      <a:pt x="5205" y="500"/>
                    </a:moveTo>
                    <a:lnTo>
                      <a:pt x="5194" y="518"/>
                    </a:lnTo>
                    <a:lnTo>
                      <a:pt x="5212" y="528"/>
                    </a:lnTo>
                    <a:lnTo>
                      <a:pt x="5222" y="511"/>
                    </a:lnTo>
                    <a:lnTo>
                      <a:pt x="5205" y="5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5" name="Freeform 214">
                <a:extLst>
                  <a:ext uri="{FF2B5EF4-FFF2-40B4-BE49-F238E27FC236}">
                    <a16:creationId xmlns:a16="http://schemas.microsoft.com/office/drawing/2014/main" id="{0BDCA3C3-27F6-4052-A021-2AE7AF333BE0}"/>
                  </a:ext>
                </a:extLst>
              </p:cNvPr>
              <p:cNvSpPr>
                <a:spLocks/>
              </p:cNvSpPr>
              <p:nvPr/>
            </p:nvSpPr>
            <p:spPr bwMode="auto">
              <a:xfrm>
                <a:off x="2218" y="2220"/>
                <a:ext cx="6845" cy="6845"/>
              </a:xfrm>
              <a:custGeom>
                <a:avLst/>
                <a:gdLst>
                  <a:gd name="T0" fmla="*/ 5240 w 6845"/>
                  <a:gd name="T1" fmla="*/ 521 h 6845"/>
                  <a:gd name="T2" fmla="*/ 5229 w 6845"/>
                  <a:gd name="T3" fmla="*/ 538 h 6845"/>
                  <a:gd name="T4" fmla="*/ 5246 w 6845"/>
                  <a:gd name="T5" fmla="*/ 549 h 6845"/>
                  <a:gd name="T6" fmla="*/ 5257 w 6845"/>
                  <a:gd name="T7" fmla="*/ 532 h 6845"/>
                  <a:gd name="T8" fmla="*/ 5240 w 6845"/>
                  <a:gd name="T9" fmla="*/ 521 h 6845"/>
                </a:gdLst>
                <a:ahLst/>
                <a:cxnLst>
                  <a:cxn ang="0">
                    <a:pos x="T0" y="T1"/>
                  </a:cxn>
                  <a:cxn ang="0">
                    <a:pos x="T2" y="T3"/>
                  </a:cxn>
                  <a:cxn ang="0">
                    <a:pos x="T4" y="T5"/>
                  </a:cxn>
                  <a:cxn ang="0">
                    <a:pos x="T6" y="T7"/>
                  </a:cxn>
                  <a:cxn ang="0">
                    <a:pos x="T8" y="T9"/>
                  </a:cxn>
                </a:cxnLst>
                <a:rect l="0" t="0" r="r" b="b"/>
                <a:pathLst>
                  <a:path w="6845" h="6845">
                    <a:moveTo>
                      <a:pt x="5240" y="521"/>
                    </a:moveTo>
                    <a:lnTo>
                      <a:pt x="5229" y="538"/>
                    </a:lnTo>
                    <a:lnTo>
                      <a:pt x="5246" y="549"/>
                    </a:lnTo>
                    <a:lnTo>
                      <a:pt x="5257" y="532"/>
                    </a:lnTo>
                    <a:lnTo>
                      <a:pt x="5240" y="5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6" name="Freeform 215">
                <a:extLst>
                  <a:ext uri="{FF2B5EF4-FFF2-40B4-BE49-F238E27FC236}">
                    <a16:creationId xmlns:a16="http://schemas.microsoft.com/office/drawing/2014/main" id="{B8704000-33FD-4D4F-BD8D-A599CB527E8B}"/>
                  </a:ext>
                </a:extLst>
              </p:cNvPr>
              <p:cNvSpPr>
                <a:spLocks/>
              </p:cNvSpPr>
              <p:nvPr/>
            </p:nvSpPr>
            <p:spPr bwMode="auto">
              <a:xfrm>
                <a:off x="2218" y="2220"/>
                <a:ext cx="6845" cy="6845"/>
              </a:xfrm>
              <a:custGeom>
                <a:avLst/>
                <a:gdLst>
                  <a:gd name="T0" fmla="*/ 5274 w 6845"/>
                  <a:gd name="T1" fmla="*/ 543 h 6845"/>
                  <a:gd name="T2" fmla="*/ 5263 w 6845"/>
                  <a:gd name="T3" fmla="*/ 560 h 6845"/>
                  <a:gd name="T4" fmla="*/ 5280 w 6845"/>
                  <a:gd name="T5" fmla="*/ 571 h 6845"/>
                  <a:gd name="T6" fmla="*/ 5290 w 6845"/>
                  <a:gd name="T7" fmla="*/ 554 h 6845"/>
                  <a:gd name="T8" fmla="*/ 5274 w 6845"/>
                  <a:gd name="T9" fmla="*/ 543 h 6845"/>
                </a:gdLst>
                <a:ahLst/>
                <a:cxnLst>
                  <a:cxn ang="0">
                    <a:pos x="T0" y="T1"/>
                  </a:cxn>
                  <a:cxn ang="0">
                    <a:pos x="T2" y="T3"/>
                  </a:cxn>
                  <a:cxn ang="0">
                    <a:pos x="T4" y="T5"/>
                  </a:cxn>
                  <a:cxn ang="0">
                    <a:pos x="T6" y="T7"/>
                  </a:cxn>
                  <a:cxn ang="0">
                    <a:pos x="T8" y="T9"/>
                  </a:cxn>
                </a:cxnLst>
                <a:rect l="0" t="0" r="r" b="b"/>
                <a:pathLst>
                  <a:path w="6845" h="6845">
                    <a:moveTo>
                      <a:pt x="5274" y="543"/>
                    </a:moveTo>
                    <a:lnTo>
                      <a:pt x="5263" y="560"/>
                    </a:lnTo>
                    <a:lnTo>
                      <a:pt x="5280" y="571"/>
                    </a:lnTo>
                    <a:lnTo>
                      <a:pt x="5290" y="554"/>
                    </a:lnTo>
                    <a:lnTo>
                      <a:pt x="5274" y="5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7" name="Freeform 216">
                <a:extLst>
                  <a:ext uri="{FF2B5EF4-FFF2-40B4-BE49-F238E27FC236}">
                    <a16:creationId xmlns:a16="http://schemas.microsoft.com/office/drawing/2014/main" id="{8D6BD632-5DFF-4EC6-8A2C-A2D571DB2F85}"/>
                  </a:ext>
                </a:extLst>
              </p:cNvPr>
              <p:cNvSpPr>
                <a:spLocks/>
              </p:cNvSpPr>
              <p:nvPr/>
            </p:nvSpPr>
            <p:spPr bwMode="auto">
              <a:xfrm>
                <a:off x="2218" y="2220"/>
                <a:ext cx="6845" cy="6845"/>
              </a:xfrm>
              <a:custGeom>
                <a:avLst/>
                <a:gdLst>
                  <a:gd name="T0" fmla="*/ 5307 w 6845"/>
                  <a:gd name="T1" fmla="*/ 565 h 6845"/>
                  <a:gd name="T2" fmla="*/ 5296 w 6845"/>
                  <a:gd name="T3" fmla="*/ 581 h 6845"/>
                  <a:gd name="T4" fmla="*/ 5313 w 6845"/>
                  <a:gd name="T5" fmla="*/ 592 h 6845"/>
                  <a:gd name="T6" fmla="*/ 5324 w 6845"/>
                  <a:gd name="T7" fmla="*/ 577 h 6845"/>
                  <a:gd name="T8" fmla="*/ 5307 w 6845"/>
                  <a:gd name="T9" fmla="*/ 565 h 6845"/>
                </a:gdLst>
                <a:ahLst/>
                <a:cxnLst>
                  <a:cxn ang="0">
                    <a:pos x="T0" y="T1"/>
                  </a:cxn>
                  <a:cxn ang="0">
                    <a:pos x="T2" y="T3"/>
                  </a:cxn>
                  <a:cxn ang="0">
                    <a:pos x="T4" y="T5"/>
                  </a:cxn>
                  <a:cxn ang="0">
                    <a:pos x="T6" y="T7"/>
                  </a:cxn>
                  <a:cxn ang="0">
                    <a:pos x="T8" y="T9"/>
                  </a:cxn>
                </a:cxnLst>
                <a:rect l="0" t="0" r="r" b="b"/>
                <a:pathLst>
                  <a:path w="6845" h="6845">
                    <a:moveTo>
                      <a:pt x="5307" y="565"/>
                    </a:moveTo>
                    <a:lnTo>
                      <a:pt x="5296" y="581"/>
                    </a:lnTo>
                    <a:lnTo>
                      <a:pt x="5313" y="592"/>
                    </a:lnTo>
                    <a:lnTo>
                      <a:pt x="5324" y="577"/>
                    </a:lnTo>
                    <a:lnTo>
                      <a:pt x="5307" y="5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8" name="Freeform 217">
                <a:extLst>
                  <a:ext uri="{FF2B5EF4-FFF2-40B4-BE49-F238E27FC236}">
                    <a16:creationId xmlns:a16="http://schemas.microsoft.com/office/drawing/2014/main" id="{CACCDF20-AF3A-4558-952D-3BB4DE59D21D}"/>
                  </a:ext>
                </a:extLst>
              </p:cNvPr>
              <p:cNvSpPr>
                <a:spLocks/>
              </p:cNvSpPr>
              <p:nvPr/>
            </p:nvSpPr>
            <p:spPr bwMode="auto">
              <a:xfrm>
                <a:off x="2218" y="2220"/>
                <a:ext cx="6845" cy="6845"/>
              </a:xfrm>
              <a:custGeom>
                <a:avLst/>
                <a:gdLst>
                  <a:gd name="T0" fmla="*/ 5341 w 6845"/>
                  <a:gd name="T1" fmla="*/ 588 h 6845"/>
                  <a:gd name="T2" fmla="*/ 5329 w 6845"/>
                  <a:gd name="T3" fmla="*/ 604 h 6845"/>
                  <a:gd name="T4" fmla="*/ 5346 w 6845"/>
                  <a:gd name="T5" fmla="*/ 615 h 6845"/>
                  <a:gd name="T6" fmla="*/ 5356 w 6845"/>
                  <a:gd name="T7" fmla="*/ 598 h 6845"/>
                  <a:gd name="T8" fmla="*/ 5341 w 6845"/>
                  <a:gd name="T9" fmla="*/ 588 h 6845"/>
                </a:gdLst>
                <a:ahLst/>
                <a:cxnLst>
                  <a:cxn ang="0">
                    <a:pos x="T0" y="T1"/>
                  </a:cxn>
                  <a:cxn ang="0">
                    <a:pos x="T2" y="T3"/>
                  </a:cxn>
                  <a:cxn ang="0">
                    <a:pos x="T4" y="T5"/>
                  </a:cxn>
                  <a:cxn ang="0">
                    <a:pos x="T6" y="T7"/>
                  </a:cxn>
                  <a:cxn ang="0">
                    <a:pos x="T8" y="T9"/>
                  </a:cxn>
                </a:cxnLst>
                <a:rect l="0" t="0" r="r" b="b"/>
                <a:pathLst>
                  <a:path w="6845" h="6845">
                    <a:moveTo>
                      <a:pt x="5341" y="588"/>
                    </a:moveTo>
                    <a:lnTo>
                      <a:pt x="5329" y="604"/>
                    </a:lnTo>
                    <a:lnTo>
                      <a:pt x="5346" y="615"/>
                    </a:lnTo>
                    <a:lnTo>
                      <a:pt x="5356" y="598"/>
                    </a:lnTo>
                    <a:lnTo>
                      <a:pt x="5341" y="5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9" name="Freeform 218">
                <a:extLst>
                  <a:ext uri="{FF2B5EF4-FFF2-40B4-BE49-F238E27FC236}">
                    <a16:creationId xmlns:a16="http://schemas.microsoft.com/office/drawing/2014/main" id="{399AC5BC-75E0-4F56-917D-51270860CC7C}"/>
                  </a:ext>
                </a:extLst>
              </p:cNvPr>
              <p:cNvSpPr>
                <a:spLocks/>
              </p:cNvSpPr>
              <p:nvPr/>
            </p:nvSpPr>
            <p:spPr bwMode="auto">
              <a:xfrm>
                <a:off x="2218" y="2220"/>
                <a:ext cx="6845" cy="6845"/>
              </a:xfrm>
              <a:custGeom>
                <a:avLst/>
                <a:gdLst>
                  <a:gd name="T0" fmla="*/ 5373 w 6845"/>
                  <a:gd name="T1" fmla="*/ 610 h 6845"/>
                  <a:gd name="T2" fmla="*/ 5362 w 6845"/>
                  <a:gd name="T3" fmla="*/ 627 h 6845"/>
                  <a:gd name="T4" fmla="*/ 5378 w 6845"/>
                  <a:gd name="T5" fmla="*/ 638 h 6845"/>
                  <a:gd name="T6" fmla="*/ 5390 w 6845"/>
                  <a:gd name="T7" fmla="*/ 621 h 6845"/>
                  <a:gd name="T8" fmla="*/ 5373 w 6845"/>
                  <a:gd name="T9" fmla="*/ 610 h 6845"/>
                </a:gdLst>
                <a:ahLst/>
                <a:cxnLst>
                  <a:cxn ang="0">
                    <a:pos x="T0" y="T1"/>
                  </a:cxn>
                  <a:cxn ang="0">
                    <a:pos x="T2" y="T3"/>
                  </a:cxn>
                  <a:cxn ang="0">
                    <a:pos x="T4" y="T5"/>
                  </a:cxn>
                  <a:cxn ang="0">
                    <a:pos x="T6" y="T7"/>
                  </a:cxn>
                  <a:cxn ang="0">
                    <a:pos x="T8" y="T9"/>
                  </a:cxn>
                </a:cxnLst>
                <a:rect l="0" t="0" r="r" b="b"/>
                <a:pathLst>
                  <a:path w="6845" h="6845">
                    <a:moveTo>
                      <a:pt x="5373" y="610"/>
                    </a:moveTo>
                    <a:lnTo>
                      <a:pt x="5362" y="627"/>
                    </a:lnTo>
                    <a:lnTo>
                      <a:pt x="5378" y="638"/>
                    </a:lnTo>
                    <a:lnTo>
                      <a:pt x="5390" y="621"/>
                    </a:lnTo>
                    <a:lnTo>
                      <a:pt x="5373" y="6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0" name="Freeform 219">
                <a:extLst>
                  <a:ext uri="{FF2B5EF4-FFF2-40B4-BE49-F238E27FC236}">
                    <a16:creationId xmlns:a16="http://schemas.microsoft.com/office/drawing/2014/main" id="{19EE14EC-D215-4C15-9905-D818060EBC4F}"/>
                  </a:ext>
                </a:extLst>
              </p:cNvPr>
              <p:cNvSpPr>
                <a:spLocks/>
              </p:cNvSpPr>
              <p:nvPr/>
            </p:nvSpPr>
            <p:spPr bwMode="auto">
              <a:xfrm>
                <a:off x="2218" y="2220"/>
                <a:ext cx="6845" cy="6845"/>
              </a:xfrm>
              <a:custGeom>
                <a:avLst/>
                <a:gdLst>
                  <a:gd name="T0" fmla="*/ 5407 w 6845"/>
                  <a:gd name="T1" fmla="*/ 633 h 6845"/>
                  <a:gd name="T2" fmla="*/ 5395 w 6845"/>
                  <a:gd name="T3" fmla="*/ 650 h 6845"/>
                  <a:gd name="T4" fmla="*/ 5410 w 6845"/>
                  <a:gd name="T5" fmla="*/ 661 h 6845"/>
                  <a:gd name="T6" fmla="*/ 5422 w 6845"/>
                  <a:gd name="T7" fmla="*/ 645 h 6845"/>
                  <a:gd name="T8" fmla="*/ 5407 w 6845"/>
                  <a:gd name="T9" fmla="*/ 633 h 6845"/>
                </a:gdLst>
                <a:ahLst/>
                <a:cxnLst>
                  <a:cxn ang="0">
                    <a:pos x="T0" y="T1"/>
                  </a:cxn>
                  <a:cxn ang="0">
                    <a:pos x="T2" y="T3"/>
                  </a:cxn>
                  <a:cxn ang="0">
                    <a:pos x="T4" y="T5"/>
                  </a:cxn>
                  <a:cxn ang="0">
                    <a:pos x="T6" y="T7"/>
                  </a:cxn>
                  <a:cxn ang="0">
                    <a:pos x="T8" y="T9"/>
                  </a:cxn>
                </a:cxnLst>
                <a:rect l="0" t="0" r="r" b="b"/>
                <a:pathLst>
                  <a:path w="6845" h="6845">
                    <a:moveTo>
                      <a:pt x="5407" y="633"/>
                    </a:moveTo>
                    <a:lnTo>
                      <a:pt x="5395" y="650"/>
                    </a:lnTo>
                    <a:lnTo>
                      <a:pt x="5410" y="661"/>
                    </a:lnTo>
                    <a:lnTo>
                      <a:pt x="5422" y="645"/>
                    </a:lnTo>
                    <a:lnTo>
                      <a:pt x="5407" y="6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1" name="Freeform 220">
                <a:extLst>
                  <a:ext uri="{FF2B5EF4-FFF2-40B4-BE49-F238E27FC236}">
                    <a16:creationId xmlns:a16="http://schemas.microsoft.com/office/drawing/2014/main" id="{34A7EA27-9EE4-4E11-96A4-905070D562E0}"/>
                  </a:ext>
                </a:extLst>
              </p:cNvPr>
              <p:cNvSpPr>
                <a:spLocks/>
              </p:cNvSpPr>
              <p:nvPr/>
            </p:nvSpPr>
            <p:spPr bwMode="auto">
              <a:xfrm>
                <a:off x="2218" y="2220"/>
                <a:ext cx="6845" cy="6845"/>
              </a:xfrm>
              <a:custGeom>
                <a:avLst/>
                <a:gdLst>
                  <a:gd name="T0" fmla="*/ 5439 w 6845"/>
                  <a:gd name="T1" fmla="*/ 657 h 6845"/>
                  <a:gd name="T2" fmla="*/ 5427 w 6845"/>
                  <a:gd name="T3" fmla="*/ 673 h 6845"/>
                  <a:gd name="T4" fmla="*/ 5443 w 6845"/>
                  <a:gd name="T5" fmla="*/ 685 h 6845"/>
                  <a:gd name="T6" fmla="*/ 5455 w 6845"/>
                  <a:gd name="T7" fmla="*/ 669 h 6845"/>
                  <a:gd name="T8" fmla="*/ 5439 w 6845"/>
                  <a:gd name="T9" fmla="*/ 657 h 6845"/>
                </a:gdLst>
                <a:ahLst/>
                <a:cxnLst>
                  <a:cxn ang="0">
                    <a:pos x="T0" y="T1"/>
                  </a:cxn>
                  <a:cxn ang="0">
                    <a:pos x="T2" y="T3"/>
                  </a:cxn>
                  <a:cxn ang="0">
                    <a:pos x="T4" y="T5"/>
                  </a:cxn>
                  <a:cxn ang="0">
                    <a:pos x="T6" y="T7"/>
                  </a:cxn>
                  <a:cxn ang="0">
                    <a:pos x="T8" y="T9"/>
                  </a:cxn>
                </a:cxnLst>
                <a:rect l="0" t="0" r="r" b="b"/>
                <a:pathLst>
                  <a:path w="6845" h="6845">
                    <a:moveTo>
                      <a:pt x="5439" y="657"/>
                    </a:moveTo>
                    <a:lnTo>
                      <a:pt x="5427" y="673"/>
                    </a:lnTo>
                    <a:lnTo>
                      <a:pt x="5443" y="685"/>
                    </a:lnTo>
                    <a:lnTo>
                      <a:pt x="5455" y="669"/>
                    </a:lnTo>
                    <a:lnTo>
                      <a:pt x="5439" y="6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2" name="Freeform 221">
                <a:extLst>
                  <a:ext uri="{FF2B5EF4-FFF2-40B4-BE49-F238E27FC236}">
                    <a16:creationId xmlns:a16="http://schemas.microsoft.com/office/drawing/2014/main" id="{58755B7B-1B03-4A9E-B612-7A113DE8E793}"/>
                  </a:ext>
                </a:extLst>
              </p:cNvPr>
              <p:cNvSpPr>
                <a:spLocks/>
              </p:cNvSpPr>
              <p:nvPr/>
            </p:nvSpPr>
            <p:spPr bwMode="auto">
              <a:xfrm>
                <a:off x="2218" y="2220"/>
                <a:ext cx="6845" cy="6845"/>
              </a:xfrm>
              <a:custGeom>
                <a:avLst/>
                <a:gdLst>
                  <a:gd name="T0" fmla="*/ 5472 w 6845"/>
                  <a:gd name="T1" fmla="*/ 681 h 6845"/>
                  <a:gd name="T2" fmla="*/ 5458 w 6845"/>
                  <a:gd name="T3" fmla="*/ 697 h 6845"/>
                  <a:gd name="T4" fmla="*/ 5475 w 6845"/>
                  <a:gd name="T5" fmla="*/ 709 h 6845"/>
                  <a:gd name="T6" fmla="*/ 5487 w 6845"/>
                  <a:gd name="T7" fmla="*/ 693 h 6845"/>
                  <a:gd name="T8" fmla="*/ 5472 w 6845"/>
                  <a:gd name="T9" fmla="*/ 681 h 6845"/>
                </a:gdLst>
                <a:ahLst/>
                <a:cxnLst>
                  <a:cxn ang="0">
                    <a:pos x="T0" y="T1"/>
                  </a:cxn>
                  <a:cxn ang="0">
                    <a:pos x="T2" y="T3"/>
                  </a:cxn>
                  <a:cxn ang="0">
                    <a:pos x="T4" y="T5"/>
                  </a:cxn>
                  <a:cxn ang="0">
                    <a:pos x="T6" y="T7"/>
                  </a:cxn>
                  <a:cxn ang="0">
                    <a:pos x="T8" y="T9"/>
                  </a:cxn>
                </a:cxnLst>
                <a:rect l="0" t="0" r="r" b="b"/>
                <a:pathLst>
                  <a:path w="6845" h="6845">
                    <a:moveTo>
                      <a:pt x="5472" y="681"/>
                    </a:moveTo>
                    <a:lnTo>
                      <a:pt x="5458" y="697"/>
                    </a:lnTo>
                    <a:lnTo>
                      <a:pt x="5475" y="709"/>
                    </a:lnTo>
                    <a:lnTo>
                      <a:pt x="5487" y="693"/>
                    </a:lnTo>
                    <a:lnTo>
                      <a:pt x="5472"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3" name="Freeform 222">
                <a:extLst>
                  <a:ext uri="{FF2B5EF4-FFF2-40B4-BE49-F238E27FC236}">
                    <a16:creationId xmlns:a16="http://schemas.microsoft.com/office/drawing/2014/main" id="{E46FA3B3-1EFB-4FB4-A608-07FAA41C1790}"/>
                  </a:ext>
                </a:extLst>
              </p:cNvPr>
              <p:cNvSpPr>
                <a:spLocks/>
              </p:cNvSpPr>
              <p:nvPr/>
            </p:nvSpPr>
            <p:spPr bwMode="auto">
              <a:xfrm>
                <a:off x="2218" y="2220"/>
                <a:ext cx="6845" cy="6845"/>
              </a:xfrm>
              <a:custGeom>
                <a:avLst/>
                <a:gdLst>
                  <a:gd name="T0" fmla="*/ 5503 w 6845"/>
                  <a:gd name="T1" fmla="*/ 705 h 6845"/>
                  <a:gd name="T2" fmla="*/ 5491 w 6845"/>
                  <a:gd name="T3" fmla="*/ 721 h 6845"/>
                  <a:gd name="T4" fmla="*/ 5506 w 6845"/>
                  <a:gd name="T5" fmla="*/ 733 h 6845"/>
                  <a:gd name="T6" fmla="*/ 5518 w 6845"/>
                  <a:gd name="T7" fmla="*/ 717 h 6845"/>
                  <a:gd name="T8" fmla="*/ 5503 w 6845"/>
                  <a:gd name="T9" fmla="*/ 705 h 6845"/>
                </a:gdLst>
                <a:ahLst/>
                <a:cxnLst>
                  <a:cxn ang="0">
                    <a:pos x="T0" y="T1"/>
                  </a:cxn>
                  <a:cxn ang="0">
                    <a:pos x="T2" y="T3"/>
                  </a:cxn>
                  <a:cxn ang="0">
                    <a:pos x="T4" y="T5"/>
                  </a:cxn>
                  <a:cxn ang="0">
                    <a:pos x="T6" y="T7"/>
                  </a:cxn>
                  <a:cxn ang="0">
                    <a:pos x="T8" y="T9"/>
                  </a:cxn>
                </a:cxnLst>
                <a:rect l="0" t="0" r="r" b="b"/>
                <a:pathLst>
                  <a:path w="6845" h="6845">
                    <a:moveTo>
                      <a:pt x="5503" y="705"/>
                    </a:moveTo>
                    <a:lnTo>
                      <a:pt x="5491" y="721"/>
                    </a:lnTo>
                    <a:lnTo>
                      <a:pt x="5506" y="733"/>
                    </a:lnTo>
                    <a:lnTo>
                      <a:pt x="5518" y="717"/>
                    </a:lnTo>
                    <a:lnTo>
                      <a:pt x="5503" y="7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4" name="Freeform 223">
                <a:extLst>
                  <a:ext uri="{FF2B5EF4-FFF2-40B4-BE49-F238E27FC236}">
                    <a16:creationId xmlns:a16="http://schemas.microsoft.com/office/drawing/2014/main" id="{F625B81C-7459-4B19-83E5-8DC700D3A7BC}"/>
                  </a:ext>
                </a:extLst>
              </p:cNvPr>
              <p:cNvSpPr>
                <a:spLocks/>
              </p:cNvSpPr>
              <p:nvPr/>
            </p:nvSpPr>
            <p:spPr bwMode="auto">
              <a:xfrm>
                <a:off x="2218" y="2220"/>
                <a:ext cx="6845" cy="6845"/>
              </a:xfrm>
              <a:custGeom>
                <a:avLst/>
                <a:gdLst>
                  <a:gd name="T0" fmla="*/ 5535 w 6845"/>
                  <a:gd name="T1" fmla="*/ 729 h 6845"/>
                  <a:gd name="T2" fmla="*/ 5522 w 6845"/>
                  <a:gd name="T3" fmla="*/ 745 h 6845"/>
                  <a:gd name="T4" fmla="*/ 5538 w 6845"/>
                  <a:gd name="T5" fmla="*/ 758 h 6845"/>
                  <a:gd name="T6" fmla="*/ 5551 w 6845"/>
                  <a:gd name="T7" fmla="*/ 742 h 6845"/>
                  <a:gd name="T8" fmla="*/ 5535 w 6845"/>
                  <a:gd name="T9" fmla="*/ 729 h 6845"/>
                </a:gdLst>
                <a:ahLst/>
                <a:cxnLst>
                  <a:cxn ang="0">
                    <a:pos x="T0" y="T1"/>
                  </a:cxn>
                  <a:cxn ang="0">
                    <a:pos x="T2" y="T3"/>
                  </a:cxn>
                  <a:cxn ang="0">
                    <a:pos x="T4" y="T5"/>
                  </a:cxn>
                  <a:cxn ang="0">
                    <a:pos x="T6" y="T7"/>
                  </a:cxn>
                  <a:cxn ang="0">
                    <a:pos x="T8" y="T9"/>
                  </a:cxn>
                </a:cxnLst>
                <a:rect l="0" t="0" r="r" b="b"/>
                <a:pathLst>
                  <a:path w="6845" h="6845">
                    <a:moveTo>
                      <a:pt x="5535" y="729"/>
                    </a:moveTo>
                    <a:lnTo>
                      <a:pt x="5522" y="745"/>
                    </a:lnTo>
                    <a:lnTo>
                      <a:pt x="5538" y="758"/>
                    </a:lnTo>
                    <a:lnTo>
                      <a:pt x="5551" y="742"/>
                    </a:lnTo>
                    <a:lnTo>
                      <a:pt x="5535" y="7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5" name="Freeform 224">
                <a:extLst>
                  <a:ext uri="{FF2B5EF4-FFF2-40B4-BE49-F238E27FC236}">
                    <a16:creationId xmlns:a16="http://schemas.microsoft.com/office/drawing/2014/main" id="{9565E521-FABF-47FE-B5CF-BB34C74D4CCF}"/>
                  </a:ext>
                </a:extLst>
              </p:cNvPr>
              <p:cNvSpPr>
                <a:spLocks/>
              </p:cNvSpPr>
              <p:nvPr/>
            </p:nvSpPr>
            <p:spPr bwMode="auto">
              <a:xfrm>
                <a:off x="2218" y="2220"/>
                <a:ext cx="6845" cy="6845"/>
              </a:xfrm>
              <a:custGeom>
                <a:avLst/>
                <a:gdLst>
                  <a:gd name="T0" fmla="*/ 5566 w 6845"/>
                  <a:gd name="T1" fmla="*/ 754 h 6845"/>
                  <a:gd name="T2" fmla="*/ 5553 w 6845"/>
                  <a:gd name="T3" fmla="*/ 770 h 6845"/>
                  <a:gd name="T4" fmla="*/ 5569 w 6845"/>
                  <a:gd name="T5" fmla="*/ 783 h 6845"/>
                  <a:gd name="T6" fmla="*/ 5582 w 6845"/>
                  <a:gd name="T7" fmla="*/ 768 h 6845"/>
                  <a:gd name="T8" fmla="*/ 5566 w 6845"/>
                  <a:gd name="T9" fmla="*/ 754 h 6845"/>
                </a:gdLst>
                <a:ahLst/>
                <a:cxnLst>
                  <a:cxn ang="0">
                    <a:pos x="T0" y="T1"/>
                  </a:cxn>
                  <a:cxn ang="0">
                    <a:pos x="T2" y="T3"/>
                  </a:cxn>
                  <a:cxn ang="0">
                    <a:pos x="T4" y="T5"/>
                  </a:cxn>
                  <a:cxn ang="0">
                    <a:pos x="T6" y="T7"/>
                  </a:cxn>
                  <a:cxn ang="0">
                    <a:pos x="T8" y="T9"/>
                  </a:cxn>
                </a:cxnLst>
                <a:rect l="0" t="0" r="r" b="b"/>
                <a:pathLst>
                  <a:path w="6845" h="6845">
                    <a:moveTo>
                      <a:pt x="5566" y="754"/>
                    </a:moveTo>
                    <a:lnTo>
                      <a:pt x="5553" y="770"/>
                    </a:lnTo>
                    <a:lnTo>
                      <a:pt x="5569" y="783"/>
                    </a:lnTo>
                    <a:lnTo>
                      <a:pt x="5582" y="768"/>
                    </a:lnTo>
                    <a:lnTo>
                      <a:pt x="5566" y="7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6" name="Freeform 225">
                <a:extLst>
                  <a:ext uri="{FF2B5EF4-FFF2-40B4-BE49-F238E27FC236}">
                    <a16:creationId xmlns:a16="http://schemas.microsoft.com/office/drawing/2014/main" id="{F315E23E-4703-4F5D-BE21-5144F4E3A156}"/>
                  </a:ext>
                </a:extLst>
              </p:cNvPr>
              <p:cNvSpPr>
                <a:spLocks/>
              </p:cNvSpPr>
              <p:nvPr/>
            </p:nvSpPr>
            <p:spPr bwMode="auto">
              <a:xfrm>
                <a:off x="2218" y="2220"/>
                <a:ext cx="6845" cy="6845"/>
              </a:xfrm>
              <a:custGeom>
                <a:avLst/>
                <a:gdLst>
                  <a:gd name="T0" fmla="*/ 5598 w 6845"/>
                  <a:gd name="T1" fmla="*/ 780 h 6845"/>
                  <a:gd name="T2" fmla="*/ 5584 w 6845"/>
                  <a:gd name="T3" fmla="*/ 795 h 6845"/>
                  <a:gd name="T4" fmla="*/ 5586 w 6845"/>
                  <a:gd name="T5" fmla="*/ 796 h 6845"/>
                  <a:gd name="T6" fmla="*/ 5600 w 6845"/>
                  <a:gd name="T7" fmla="*/ 808 h 6845"/>
                  <a:gd name="T8" fmla="*/ 5613 w 6845"/>
                  <a:gd name="T9" fmla="*/ 793 h 6845"/>
                  <a:gd name="T10" fmla="*/ 5599 w 6845"/>
                  <a:gd name="T11" fmla="*/ 781 h 6845"/>
                  <a:gd name="T12" fmla="*/ 5598 w 6845"/>
                  <a:gd name="T13" fmla="*/ 780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5598" y="780"/>
                    </a:moveTo>
                    <a:lnTo>
                      <a:pt x="5584" y="795"/>
                    </a:lnTo>
                    <a:lnTo>
                      <a:pt x="5586" y="796"/>
                    </a:lnTo>
                    <a:lnTo>
                      <a:pt x="5600" y="808"/>
                    </a:lnTo>
                    <a:lnTo>
                      <a:pt x="5613" y="793"/>
                    </a:lnTo>
                    <a:lnTo>
                      <a:pt x="5599" y="781"/>
                    </a:lnTo>
                    <a:lnTo>
                      <a:pt x="5598" y="7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7" name="Freeform 226">
                <a:extLst>
                  <a:ext uri="{FF2B5EF4-FFF2-40B4-BE49-F238E27FC236}">
                    <a16:creationId xmlns:a16="http://schemas.microsoft.com/office/drawing/2014/main" id="{069736B7-5EB7-4CE0-9B03-7157C73B5ED7}"/>
                  </a:ext>
                </a:extLst>
              </p:cNvPr>
              <p:cNvSpPr>
                <a:spLocks/>
              </p:cNvSpPr>
              <p:nvPr/>
            </p:nvSpPr>
            <p:spPr bwMode="auto">
              <a:xfrm>
                <a:off x="2218" y="2220"/>
                <a:ext cx="6845" cy="6845"/>
              </a:xfrm>
              <a:custGeom>
                <a:avLst/>
                <a:gdLst>
                  <a:gd name="T0" fmla="*/ 5628 w 6845"/>
                  <a:gd name="T1" fmla="*/ 806 h 6845"/>
                  <a:gd name="T2" fmla="*/ 5614 w 6845"/>
                  <a:gd name="T3" fmla="*/ 820 h 6845"/>
                  <a:gd name="T4" fmla="*/ 5630 w 6845"/>
                  <a:gd name="T5" fmla="*/ 833 h 6845"/>
                  <a:gd name="T6" fmla="*/ 5643 w 6845"/>
                  <a:gd name="T7" fmla="*/ 818 h 6845"/>
                  <a:gd name="T8" fmla="*/ 5628 w 6845"/>
                  <a:gd name="T9" fmla="*/ 806 h 6845"/>
                </a:gdLst>
                <a:ahLst/>
                <a:cxnLst>
                  <a:cxn ang="0">
                    <a:pos x="T0" y="T1"/>
                  </a:cxn>
                  <a:cxn ang="0">
                    <a:pos x="T2" y="T3"/>
                  </a:cxn>
                  <a:cxn ang="0">
                    <a:pos x="T4" y="T5"/>
                  </a:cxn>
                  <a:cxn ang="0">
                    <a:pos x="T6" y="T7"/>
                  </a:cxn>
                  <a:cxn ang="0">
                    <a:pos x="T8" y="T9"/>
                  </a:cxn>
                </a:cxnLst>
                <a:rect l="0" t="0" r="r" b="b"/>
                <a:pathLst>
                  <a:path w="6845" h="6845">
                    <a:moveTo>
                      <a:pt x="5628" y="806"/>
                    </a:moveTo>
                    <a:lnTo>
                      <a:pt x="5614" y="820"/>
                    </a:lnTo>
                    <a:lnTo>
                      <a:pt x="5630" y="833"/>
                    </a:lnTo>
                    <a:lnTo>
                      <a:pt x="5643" y="818"/>
                    </a:lnTo>
                    <a:lnTo>
                      <a:pt x="5628" y="8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8" name="Freeform 227">
                <a:extLst>
                  <a:ext uri="{FF2B5EF4-FFF2-40B4-BE49-F238E27FC236}">
                    <a16:creationId xmlns:a16="http://schemas.microsoft.com/office/drawing/2014/main" id="{B8B8EBFF-4C60-478D-B494-8C90A33A9215}"/>
                  </a:ext>
                </a:extLst>
              </p:cNvPr>
              <p:cNvSpPr>
                <a:spLocks/>
              </p:cNvSpPr>
              <p:nvPr/>
            </p:nvSpPr>
            <p:spPr bwMode="auto">
              <a:xfrm>
                <a:off x="2218" y="2220"/>
                <a:ext cx="6845" cy="6845"/>
              </a:xfrm>
              <a:custGeom>
                <a:avLst/>
                <a:gdLst>
                  <a:gd name="T0" fmla="*/ 5659 w 6845"/>
                  <a:gd name="T1" fmla="*/ 831 h 6845"/>
                  <a:gd name="T2" fmla="*/ 5646 w 6845"/>
                  <a:gd name="T3" fmla="*/ 847 h 6845"/>
                  <a:gd name="T4" fmla="*/ 5648 w 6845"/>
                  <a:gd name="T5" fmla="*/ 849 h 6845"/>
                  <a:gd name="T6" fmla="*/ 5660 w 6845"/>
                  <a:gd name="T7" fmla="*/ 860 h 6845"/>
                  <a:gd name="T8" fmla="*/ 5673 w 6845"/>
                  <a:gd name="T9" fmla="*/ 844 h 6845"/>
                  <a:gd name="T10" fmla="*/ 5661 w 6845"/>
                  <a:gd name="T11" fmla="*/ 833 h 6845"/>
                  <a:gd name="T12" fmla="*/ 5659 w 6845"/>
                  <a:gd name="T13" fmla="*/ 831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5659" y="831"/>
                    </a:moveTo>
                    <a:lnTo>
                      <a:pt x="5646" y="847"/>
                    </a:lnTo>
                    <a:lnTo>
                      <a:pt x="5648" y="849"/>
                    </a:lnTo>
                    <a:lnTo>
                      <a:pt x="5660" y="860"/>
                    </a:lnTo>
                    <a:lnTo>
                      <a:pt x="5673" y="844"/>
                    </a:lnTo>
                    <a:lnTo>
                      <a:pt x="5661" y="833"/>
                    </a:lnTo>
                    <a:lnTo>
                      <a:pt x="5659" y="8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9" name="Freeform 228">
                <a:extLst>
                  <a:ext uri="{FF2B5EF4-FFF2-40B4-BE49-F238E27FC236}">
                    <a16:creationId xmlns:a16="http://schemas.microsoft.com/office/drawing/2014/main" id="{88B4C4EB-C3BA-43F2-BB15-88B5007DFD74}"/>
                  </a:ext>
                </a:extLst>
              </p:cNvPr>
              <p:cNvSpPr>
                <a:spLocks/>
              </p:cNvSpPr>
              <p:nvPr/>
            </p:nvSpPr>
            <p:spPr bwMode="auto">
              <a:xfrm>
                <a:off x="2218" y="2220"/>
                <a:ext cx="6845" cy="6845"/>
              </a:xfrm>
              <a:custGeom>
                <a:avLst/>
                <a:gdLst>
                  <a:gd name="T0" fmla="*/ 5689 w 6845"/>
                  <a:gd name="T1" fmla="*/ 858 h 6845"/>
                  <a:gd name="T2" fmla="*/ 5676 w 6845"/>
                  <a:gd name="T3" fmla="*/ 873 h 6845"/>
                  <a:gd name="T4" fmla="*/ 5690 w 6845"/>
                  <a:gd name="T5" fmla="*/ 886 h 6845"/>
                  <a:gd name="T6" fmla="*/ 5703 w 6845"/>
                  <a:gd name="T7" fmla="*/ 871 h 6845"/>
                  <a:gd name="T8" fmla="*/ 5689 w 6845"/>
                  <a:gd name="T9" fmla="*/ 858 h 6845"/>
                </a:gdLst>
                <a:ahLst/>
                <a:cxnLst>
                  <a:cxn ang="0">
                    <a:pos x="T0" y="T1"/>
                  </a:cxn>
                  <a:cxn ang="0">
                    <a:pos x="T2" y="T3"/>
                  </a:cxn>
                  <a:cxn ang="0">
                    <a:pos x="T4" y="T5"/>
                  </a:cxn>
                  <a:cxn ang="0">
                    <a:pos x="T6" y="T7"/>
                  </a:cxn>
                  <a:cxn ang="0">
                    <a:pos x="T8" y="T9"/>
                  </a:cxn>
                </a:cxnLst>
                <a:rect l="0" t="0" r="r" b="b"/>
                <a:pathLst>
                  <a:path w="6845" h="6845">
                    <a:moveTo>
                      <a:pt x="5689" y="858"/>
                    </a:moveTo>
                    <a:lnTo>
                      <a:pt x="5676" y="873"/>
                    </a:lnTo>
                    <a:lnTo>
                      <a:pt x="5690" y="886"/>
                    </a:lnTo>
                    <a:lnTo>
                      <a:pt x="5703" y="871"/>
                    </a:lnTo>
                    <a:lnTo>
                      <a:pt x="5689" y="8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0" name="Freeform 229">
                <a:extLst>
                  <a:ext uri="{FF2B5EF4-FFF2-40B4-BE49-F238E27FC236}">
                    <a16:creationId xmlns:a16="http://schemas.microsoft.com/office/drawing/2014/main" id="{0A8608A7-AAC1-42CA-BEE9-F8942F32FE88}"/>
                  </a:ext>
                </a:extLst>
              </p:cNvPr>
              <p:cNvSpPr>
                <a:spLocks/>
              </p:cNvSpPr>
              <p:nvPr/>
            </p:nvSpPr>
            <p:spPr bwMode="auto">
              <a:xfrm>
                <a:off x="2218" y="2220"/>
                <a:ext cx="6845" cy="6845"/>
              </a:xfrm>
              <a:custGeom>
                <a:avLst/>
                <a:gdLst>
                  <a:gd name="T0" fmla="*/ 5719 w 6845"/>
                  <a:gd name="T1" fmla="*/ 884 h 6845"/>
                  <a:gd name="T2" fmla="*/ 5706 w 6845"/>
                  <a:gd name="T3" fmla="*/ 900 h 6845"/>
                  <a:gd name="T4" fmla="*/ 5709 w 6845"/>
                  <a:gd name="T5" fmla="*/ 903 h 6845"/>
                  <a:gd name="T6" fmla="*/ 5720 w 6845"/>
                  <a:gd name="T7" fmla="*/ 913 h 6845"/>
                  <a:gd name="T8" fmla="*/ 5733 w 6845"/>
                  <a:gd name="T9" fmla="*/ 898 h 6845"/>
                  <a:gd name="T10" fmla="*/ 5722 w 6845"/>
                  <a:gd name="T11" fmla="*/ 889 h 6845"/>
                  <a:gd name="T12" fmla="*/ 5719 w 6845"/>
                  <a:gd name="T13" fmla="*/ 884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5719" y="884"/>
                    </a:moveTo>
                    <a:lnTo>
                      <a:pt x="5706" y="900"/>
                    </a:lnTo>
                    <a:lnTo>
                      <a:pt x="5709" y="903"/>
                    </a:lnTo>
                    <a:lnTo>
                      <a:pt x="5720" y="913"/>
                    </a:lnTo>
                    <a:lnTo>
                      <a:pt x="5733" y="898"/>
                    </a:lnTo>
                    <a:lnTo>
                      <a:pt x="5722" y="889"/>
                    </a:lnTo>
                    <a:lnTo>
                      <a:pt x="5719" y="8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1" name="Freeform 230">
                <a:extLst>
                  <a:ext uri="{FF2B5EF4-FFF2-40B4-BE49-F238E27FC236}">
                    <a16:creationId xmlns:a16="http://schemas.microsoft.com/office/drawing/2014/main" id="{AB156BEB-5B1F-4375-8AE1-73412629DD82}"/>
                  </a:ext>
                </a:extLst>
              </p:cNvPr>
              <p:cNvSpPr>
                <a:spLocks/>
              </p:cNvSpPr>
              <p:nvPr/>
            </p:nvSpPr>
            <p:spPr bwMode="auto">
              <a:xfrm>
                <a:off x="2218" y="2220"/>
                <a:ext cx="6845" cy="6845"/>
              </a:xfrm>
              <a:custGeom>
                <a:avLst/>
                <a:gdLst>
                  <a:gd name="T0" fmla="*/ 5892 w 6845"/>
                  <a:gd name="T1" fmla="*/ 1052 h 6845"/>
                  <a:gd name="T2" fmla="*/ 5877 w 6845"/>
                  <a:gd name="T3" fmla="*/ 1066 h 6845"/>
                  <a:gd name="T4" fmla="*/ 5884 w 6845"/>
                  <a:gd name="T5" fmla="*/ 1075 h 6845"/>
                  <a:gd name="T6" fmla="*/ 5890 w 6845"/>
                  <a:gd name="T7" fmla="*/ 1081 h 6845"/>
                  <a:gd name="T8" fmla="*/ 5905 w 6845"/>
                  <a:gd name="T9" fmla="*/ 1066 h 6845"/>
                  <a:gd name="T10" fmla="*/ 5899 w 6845"/>
                  <a:gd name="T11" fmla="*/ 1060 h 6845"/>
                  <a:gd name="T12" fmla="*/ 5892 w 6845"/>
                  <a:gd name="T13" fmla="*/ 1052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5892" y="1052"/>
                    </a:moveTo>
                    <a:lnTo>
                      <a:pt x="5877" y="1066"/>
                    </a:lnTo>
                    <a:lnTo>
                      <a:pt x="5884" y="1075"/>
                    </a:lnTo>
                    <a:lnTo>
                      <a:pt x="5890" y="1081"/>
                    </a:lnTo>
                    <a:lnTo>
                      <a:pt x="5905" y="1066"/>
                    </a:lnTo>
                    <a:lnTo>
                      <a:pt x="5899" y="1060"/>
                    </a:lnTo>
                    <a:lnTo>
                      <a:pt x="5892" y="10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2" name="Freeform 231">
                <a:extLst>
                  <a:ext uri="{FF2B5EF4-FFF2-40B4-BE49-F238E27FC236}">
                    <a16:creationId xmlns:a16="http://schemas.microsoft.com/office/drawing/2014/main" id="{93290579-C723-4A34-8E05-DF2394F8A7B6}"/>
                  </a:ext>
                </a:extLst>
              </p:cNvPr>
              <p:cNvSpPr>
                <a:spLocks/>
              </p:cNvSpPr>
              <p:nvPr/>
            </p:nvSpPr>
            <p:spPr bwMode="auto">
              <a:xfrm>
                <a:off x="2218" y="2220"/>
                <a:ext cx="6845" cy="6845"/>
              </a:xfrm>
              <a:custGeom>
                <a:avLst/>
                <a:gdLst>
                  <a:gd name="T0" fmla="*/ 5863 w 6845"/>
                  <a:gd name="T1" fmla="*/ 1023 h 6845"/>
                  <a:gd name="T2" fmla="*/ 5848 w 6845"/>
                  <a:gd name="T3" fmla="*/ 1038 h 6845"/>
                  <a:gd name="T4" fmla="*/ 5863 w 6845"/>
                  <a:gd name="T5" fmla="*/ 1052 h 6845"/>
                  <a:gd name="T6" fmla="*/ 5877 w 6845"/>
                  <a:gd name="T7" fmla="*/ 1038 h 6845"/>
                  <a:gd name="T8" fmla="*/ 5863 w 6845"/>
                  <a:gd name="T9" fmla="*/ 1023 h 6845"/>
                </a:gdLst>
                <a:ahLst/>
                <a:cxnLst>
                  <a:cxn ang="0">
                    <a:pos x="T0" y="T1"/>
                  </a:cxn>
                  <a:cxn ang="0">
                    <a:pos x="T2" y="T3"/>
                  </a:cxn>
                  <a:cxn ang="0">
                    <a:pos x="T4" y="T5"/>
                  </a:cxn>
                  <a:cxn ang="0">
                    <a:pos x="T6" y="T7"/>
                  </a:cxn>
                  <a:cxn ang="0">
                    <a:pos x="T8" y="T9"/>
                  </a:cxn>
                </a:cxnLst>
                <a:rect l="0" t="0" r="r" b="b"/>
                <a:pathLst>
                  <a:path w="6845" h="6845">
                    <a:moveTo>
                      <a:pt x="5863" y="1023"/>
                    </a:moveTo>
                    <a:lnTo>
                      <a:pt x="5848" y="1038"/>
                    </a:lnTo>
                    <a:lnTo>
                      <a:pt x="5863" y="1052"/>
                    </a:lnTo>
                    <a:lnTo>
                      <a:pt x="5877" y="1038"/>
                    </a:lnTo>
                    <a:lnTo>
                      <a:pt x="5863" y="10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3" name="Freeform 232">
                <a:extLst>
                  <a:ext uri="{FF2B5EF4-FFF2-40B4-BE49-F238E27FC236}">
                    <a16:creationId xmlns:a16="http://schemas.microsoft.com/office/drawing/2014/main" id="{C91FA94B-4FF4-4093-A578-CFF9DB345DFA}"/>
                  </a:ext>
                </a:extLst>
              </p:cNvPr>
              <p:cNvSpPr>
                <a:spLocks/>
              </p:cNvSpPr>
              <p:nvPr/>
            </p:nvSpPr>
            <p:spPr bwMode="auto">
              <a:xfrm>
                <a:off x="2218" y="2220"/>
                <a:ext cx="6845" cy="6845"/>
              </a:xfrm>
              <a:custGeom>
                <a:avLst/>
                <a:gdLst>
                  <a:gd name="T0" fmla="*/ 5835 w 6845"/>
                  <a:gd name="T1" fmla="*/ 996 h 6845"/>
                  <a:gd name="T2" fmla="*/ 5821 w 6845"/>
                  <a:gd name="T3" fmla="*/ 1009 h 6845"/>
                  <a:gd name="T4" fmla="*/ 5835 w 6845"/>
                  <a:gd name="T5" fmla="*/ 1023 h 6845"/>
                  <a:gd name="T6" fmla="*/ 5850 w 6845"/>
                  <a:gd name="T7" fmla="*/ 1009 h 6845"/>
                  <a:gd name="T8" fmla="*/ 5841 w 6845"/>
                  <a:gd name="T9" fmla="*/ 1001 h 6845"/>
                  <a:gd name="T10" fmla="*/ 5835 w 6845"/>
                  <a:gd name="T11" fmla="*/ 996 h 6845"/>
                </a:gdLst>
                <a:ahLst/>
                <a:cxnLst>
                  <a:cxn ang="0">
                    <a:pos x="T0" y="T1"/>
                  </a:cxn>
                  <a:cxn ang="0">
                    <a:pos x="T2" y="T3"/>
                  </a:cxn>
                  <a:cxn ang="0">
                    <a:pos x="T4" y="T5"/>
                  </a:cxn>
                  <a:cxn ang="0">
                    <a:pos x="T6" y="T7"/>
                  </a:cxn>
                  <a:cxn ang="0">
                    <a:pos x="T8" y="T9"/>
                  </a:cxn>
                  <a:cxn ang="0">
                    <a:pos x="T10" y="T11"/>
                  </a:cxn>
                </a:cxnLst>
                <a:rect l="0" t="0" r="r" b="b"/>
                <a:pathLst>
                  <a:path w="6845" h="6845">
                    <a:moveTo>
                      <a:pt x="5835" y="996"/>
                    </a:moveTo>
                    <a:lnTo>
                      <a:pt x="5821" y="1009"/>
                    </a:lnTo>
                    <a:lnTo>
                      <a:pt x="5835" y="1023"/>
                    </a:lnTo>
                    <a:lnTo>
                      <a:pt x="5850" y="1009"/>
                    </a:lnTo>
                    <a:lnTo>
                      <a:pt x="5841" y="1001"/>
                    </a:lnTo>
                    <a:lnTo>
                      <a:pt x="5835" y="9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4" name="Freeform 233">
                <a:extLst>
                  <a:ext uri="{FF2B5EF4-FFF2-40B4-BE49-F238E27FC236}">
                    <a16:creationId xmlns:a16="http://schemas.microsoft.com/office/drawing/2014/main" id="{93054D31-CF7C-4F8D-816D-02BD335C8624}"/>
                  </a:ext>
                </a:extLst>
              </p:cNvPr>
              <p:cNvSpPr>
                <a:spLocks/>
              </p:cNvSpPr>
              <p:nvPr/>
            </p:nvSpPr>
            <p:spPr bwMode="auto">
              <a:xfrm>
                <a:off x="2218" y="2220"/>
                <a:ext cx="6845" cy="6845"/>
              </a:xfrm>
              <a:custGeom>
                <a:avLst/>
                <a:gdLst>
                  <a:gd name="T0" fmla="*/ 5806 w 6845"/>
                  <a:gd name="T1" fmla="*/ 967 h 6845"/>
                  <a:gd name="T2" fmla="*/ 5792 w 6845"/>
                  <a:gd name="T3" fmla="*/ 981 h 6845"/>
                  <a:gd name="T4" fmla="*/ 5806 w 6845"/>
                  <a:gd name="T5" fmla="*/ 996 h 6845"/>
                  <a:gd name="T6" fmla="*/ 5821 w 6845"/>
                  <a:gd name="T7" fmla="*/ 981 h 6845"/>
                  <a:gd name="T8" fmla="*/ 5806 w 6845"/>
                  <a:gd name="T9" fmla="*/ 967 h 6845"/>
                </a:gdLst>
                <a:ahLst/>
                <a:cxnLst>
                  <a:cxn ang="0">
                    <a:pos x="T0" y="T1"/>
                  </a:cxn>
                  <a:cxn ang="0">
                    <a:pos x="T2" y="T3"/>
                  </a:cxn>
                  <a:cxn ang="0">
                    <a:pos x="T4" y="T5"/>
                  </a:cxn>
                  <a:cxn ang="0">
                    <a:pos x="T6" y="T7"/>
                  </a:cxn>
                  <a:cxn ang="0">
                    <a:pos x="T8" y="T9"/>
                  </a:cxn>
                </a:cxnLst>
                <a:rect l="0" t="0" r="r" b="b"/>
                <a:pathLst>
                  <a:path w="6845" h="6845">
                    <a:moveTo>
                      <a:pt x="5806" y="967"/>
                    </a:moveTo>
                    <a:lnTo>
                      <a:pt x="5792" y="981"/>
                    </a:lnTo>
                    <a:lnTo>
                      <a:pt x="5806" y="996"/>
                    </a:lnTo>
                    <a:lnTo>
                      <a:pt x="5821" y="981"/>
                    </a:lnTo>
                    <a:lnTo>
                      <a:pt x="5806" y="9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5" name="Freeform 234">
                <a:extLst>
                  <a:ext uri="{FF2B5EF4-FFF2-40B4-BE49-F238E27FC236}">
                    <a16:creationId xmlns:a16="http://schemas.microsoft.com/office/drawing/2014/main" id="{CA86ABA8-8EC2-4301-9009-885D1B323824}"/>
                  </a:ext>
                </a:extLst>
              </p:cNvPr>
              <p:cNvSpPr>
                <a:spLocks/>
              </p:cNvSpPr>
              <p:nvPr/>
            </p:nvSpPr>
            <p:spPr bwMode="auto">
              <a:xfrm>
                <a:off x="2218" y="2220"/>
                <a:ext cx="6845" cy="6845"/>
              </a:xfrm>
              <a:custGeom>
                <a:avLst/>
                <a:gdLst>
                  <a:gd name="T0" fmla="*/ 5778 w 6845"/>
                  <a:gd name="T1" fmla="*/ 939 h 6845"/>
                  <a:gd name="T2" fmla="*/ 5763 w 6845"/>
                  <a:gd name="T3" fmla="*/ 954 h 6845"/>
                  <a:gd name="T4" fmla="*/ 5769 w 6845"/>
                  <a:gd name="T5" fmla="*/ 958 h 6845"/>
                  <a:gd name="T6" fmla="*/ 5778 w 6845"/>
                  <a:gd name="T7" fmla="*/ 968 h 6845"/>
                  <a:gd name="T8" fmla="*/ 5792 w 6845"/>
                  <a:gd name="T9" fmla="*/ 954 h 6845"/>
                  <a:gd name="T10" fmla="*/ 5778 w 6845"/>
                  <a:gd name="T11" fmla="*/ 939 h 6845"/>
                </a:gdLst>
                <a:ahLst/>
                <a:cxnLst>
                  <a:cxn ang="0">
                    <a:pos x="T0" y="T1"/>
                  </a:cxn>
                  <a:cxn ang="0">
                    <a:pos x="T2" y="T3"/>
                  </a:cxn>
                  <a:cxn ang="0">
                    <a:pos x="T4" y="T5"/>
                  </a:cxn>
                  <a:cxn ang="0">
                    <a:pos x="T6" y="T7"/>
                  </a:cxn>
                  <a:cxn ang="0">
                    <a:pos x="T8" y="T9"/>
                  </a:cxn>
                  <a:cxn ang="0">
                    <a:pos x="T10" y="T11"/>
                  </a:cxn>
                </a:cxnLst>
                <a:rect l="0" t="0" r="r" b="b"/>
                <a:pathLst>
                  <a:path w="6845" h="6845">
                    <a:moveTo>
                      <a:pt x="5778" y="939"/>
                    </a:moveTo>
                    <a:lnTo>
                      <a:pt x="5763" y="954"/>
                    </a:lnTo>
                    <a:lnTo>
                      <a:pt x="5769" y="958"/>
                    </a:lnTo>
                    <a:lnTo>
                      <a:pt x="5778" y="968"/>
                    </a:lnTo>
                    <a:lnTo>
                      <a:pt x="5792" y="954"/>
                    </a:lnTo>
                    <a:lnTo>
                      <a:pt x="5778"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6" name="Freeform 235">
                <a:extLst>
                  <a:ext uri="{FF2B5EF4-FFF2-40B4-BE49-F238E27FC236}">
                    <a16:creationId xmlns:a16="http://schemas.microsoft.com/office/drawing/2014/main" id="{8BF45C20-2596-424C-864B-5282247D3CA9}"/>
                  </a:ext>
                </a:extLst>
              </p:cNvPr>
              <p:cNvSpPr>
                <a:spLocks/>
              </p:cNvSpPr>
              <p:nvPr/>
            </p:nvSpPr>
            <p:spPr bwMode="auto">
              <a:xfrm>
                <a:off x="2218" y="2220"/>
                <a:ext cx="6845" cy="6845"/>
              </a:xfrm>
              <a:custGeom>
                <a:avLst/>
                <a:gdLst>
                  <a:gd name="T0" fmla="*/ 5748 w 6845"/>
                  <a:gd name="T1" fmla="*/ 911 h 6845"/>
                  <a:gd name="T2" fmla="*/ 5734 w 6845"/>
                  <a:gd name="T3" fmla="*/ 926 h 6845"/>
                  <a:gd name="T4" fmla="*/ 5749 w 6845"/>
                  <a:gd name="T5" fmla="*/ 940 h 6845"/>
                  <a:gd name="T6" fmla="*/ 5763 w 6845"/>
                  <a:gd name="T7" fmla="*/ 926 h 6845"/>
                  <a:gd name="T8" fmla="*/ 5748 w 6845"/>
                  <a:gd name="T9" fmla="*/ 911 h 6845"/>
                </a:gdLst>
                <a:ahLst/>
                <a:cxnLst>
                  <a:cxn ang="0">
                    <a:pos x="T0" y="T1"/>
                  </a:cxn>
                  <a:cxn ang="0">
                    <a:pos x="T2" y="T3"/>
                  </a:cxn>
                  <a:cxn ang="0">
                    <a:pos x="T4" y="T5"/>
                  </a:cxn>
                  <a:cxn ang="0">
                    <a:pos x="T6" y="T7"/>
                  </a:cxn>
                  <a:cxn ang="0">
                    <a:pos x="T8" y="T9"/>
                  </a:cxn>
                </a:cxnLst>
                <a:rect l="0" t="0" r="r" b="b"/>
                <a:pathLst>
                  <a:path w="6845" h="6845">
                    <a:moveTo>
                      <a:pt x="5748" y="911"/>
                    </a:moveTo>
                    <a:lnTo>
                      <a:pt x="5734" y="926"/>
                    </a:lnTo>
                    <a:lnTo>
                      <a:pt x="5749" y="940"/>
                    </a:lnTo>
                    <a:lnTo>
                      <a:pt x="5763" y="926"/>
                    </a:lnTo>
                    <a:lnTo>
                      <a:pt x="5748" y="9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7" name="Freeform 236">
                <a:extLst>
                  <a:ext uri="{FF2B5EF4-FFF2-40B4-BE49-F238E27FC236}">
                    <a16:creationId xmlns:a16="http://schemas.microsoft.com/office/drawing/2014/main" id="{220F7B1E-9B68-401A-9988-E4F076962D4E}"/>
                  </a:ext>
                </a:extLst>
              </p:cNvPr>
              <p:cNvSpPr>
                <a:spLocks/>
              </p:cNvSpPr>
              <p:nvPr/>
            </p:nvSpPr>
            <p:spPr bwMode="auto">
              <a:xfrm>
                <a:off x="2218" y="2220"/>
                <a:ext cx="6845" cy="6845"/>
              </a:xfrm>
              <a:custGeom>
                <a:avLst/>
                <a:gdLst>
                  <a:gd name="T0" fmla="*/ 5919 w 6845"/>
                  <a:gd name="T1" fmla="*/ 1082 h 6845"/>
                  <a:gd name="T2" fmla="*/ 5904 w 6845"/>
                  <a:gd name="T3" fmla="*/ 1095 h 6845"/>
                  <a:gd name="T4" fmla="*/ 5918 w 6845"/>
                  <a:gd name="T5" fmla="*/ 1110 h 6845"/>
                  <a:gd name="T6" fmla="*/ 5932 w 6845"/>
                  <a:gd name="T7" fmla="*/ 1096 h 6845"/>
                  <a:gd name="T8" fmla="*/ 5919 w 6845"/>
                  <a:gd name="T9" fmla="*/ 1082 h 6845"/>
                </a:gdLst>
                <a:ahLst/>
                <a:cxnLst>
                  <a:cxn ang="0">
                    <a:pos x="T0" y="T1"/>
                  </a:cxn>
                  <a:cxn ang="0">
                    <a:pos x="T2" y="T3"/>
                  </a:cxn>
                  <a:cxn ang="0">
                    <a:pos x="T4" y="T5"/>
                  </a:cxn>
                  <a:cxn ang="0">
                    <a:pos x="T6" y="T7"/>
                  </a:cxn>
                  <a:cxn ang="0">
                    <a:pos x="T8" y="T9"/>
                  </a:cxn>
                </a:cxnLst>
                <a:rect l="0" t="0" r="r" b="b"/>
                <a:pathLst>
                  <a:path w="6845" h="6845">
                    <a:moveTo>
                      <a:pt x="5919" y="1082"/>
                    </a:moveTo>
                    <a:lnTo>
                      <a:pt x="5904" y="1095"/>
                    </a:lnTo>
                    <a:lnTo>
                      <a:pt x="5918" y="1110"/>
                    </a:lnTo>
                    <a:lnTo>
                      <a:pt x="5932" y="1096"/>
                    </a:lnTo>
                    <a:lnTo>
                      <a:pt x="5919" y="10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8" name="Freeform 237">
                <a:extLst>
                  <a:ext uri="{FF2B5EF4-FFF2-40B4-BE49-F238E27FC236}">
                    <a16:creationId xmlns:a16="http://schemas.microsoft.com/office/drawing/2014/main" id="{FBFB2083-0D6E-4B7A-93DA-51E650D964F1}"/>
                  </a:ext>
                </a:extLst>
              </p:cNvPr>
              <p:cNvSpPr>
                <a:spLocks/>
              </p:cNvSpPr>
              <p:nvPr/>
            </p:nvSpPr>
            <p:spPr bwMode="auto">
              <a:xfrm>
                <a:off x="2218" y="2220"/>
                <a:ext cx="6845" cy="6845"/>
              </a:xfrm>
              <a:custGeom>
                <a:avLst/>
                <a:gdLst>
                  <a:gd name="T0" fmla="*/ 5946 w 6845"/>
                  <a:gd name="T1" fmla="*/ 1111 h 6845"/>
                  <a:gd name="T2" fmla="*/ 5931 w 6845"/>
                  <a:gd name="T3" fmla="*/ 1124 h 6845"/>
                  <a:gd name="T4" fmla="*/ 5941 w 6845"/>
                  <a:gd name="T5" fmla="*/ 1134 h 6845"/>
                  <a:gd name="T6" fmla="*/ 5944 w 6845"/>
                  <a:gd name="T7" fmla="*/ 1140 h 6845"/>
                  <a:gd name="T8" fmla="*/ 5960 w 6845"/>
                  <a:gd name="T9" fmla="*/ 1125 h 6845"/>
                  <a:gd name="T10" fmla="*/ 5946 w 6845"/>
                  <a:gd name="T11" fmla="*/ 1111 h 6845"/>
                </a:gdLst>
                <a:ahLst/>
                <a:cxnLst>
                  <a:cxn ang="0">
                    <a:pos x="T0" y="T1"/>
                  </a:cxn>
                  <a:cxn ang="0">
                    <a:pos x="T2" y="T3"/>
                  </a:cxn>
                  <a:cxn ang="0">
                    <a:pos x="T4" y="T5"/>
                  </a:cxn>
                  <a:cxn ang="0">
                    <a:pos x="T6" y="T7"/>
                  </a:cxn>
                  <a:cxn ang="0">
                    <a:pos x="T8" y="T9"/>
                  </a:cxn>
                  <a:cxn ang="0">
                    <a:pos x="T10" y="T11"/>
                  </a:cxn>
                </a:cxnLst>
                <a:rect l="0" t="0" r="r" b="b"/>
                <a:pathLst>
                  <a:path w="6845" h="6845">
                    <a:moveTo>
                      <a:pt x="5946" y="1111"/>
                    </a:moveTo>
                    <a:lnTo>
                      <a:pt x="5931" y="1124"/>
                    </a:lnTo>
                    <a:lnTo>
                      <a:pt x="5941" y="1134"/>
                    </a:lnTo>
                    <a:lnTo>
                      <a:pt x="5944" y="1140"/>
                    </a:lnTo>
                    <a:lnTo>
                      <a:pt x="5960" y="1125"/>
                    </a:lnTo>
                    <a:lnTo>
                      <a:pt x="5946" y="1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9" name="Freeform 238">
                <a:extLst>
                  <a:ext uri="{FF2B5EF4-FFF2-40B4-BE49-F238E27FC236}">
                    <a16:creationId xmlns:a16="http://schemas.microsoft.com/office/drawing/2014/main" id="{A8FCB61B-001D-4BCF-9AC4-70E906D7FD91}"/>
                  </a:ext>
                </a:extLst>
              </p:cNvPr>
              <p:cNvSpPr>
                <a:spLocks/>
              </p:cNvSpPr>
              <p:nvPr/>
            </p:nvSpPr>
            <p:spPr bwMode="auto">
              <a:xfrm>
                <a:off x="2218" y="2220"/>
                <a:ext cx="6845" cy="6845"/>
              </a:xfrm>
              <a:custGeom>
                <a:avLst/>
                <a:gdLst>
                  <a:gd name="T0" fmla="*/ 5973 w 6845"/>
                  <a:gd name="T1" fmla="*/ 1141 h 6845"/>
                  <a:gd name="T2" fmla="*/ 5958 w 6845"/>
                  <a:gd name="T3" fmla="*/ 1154 h 6845"/>
                  <a:gd name="T4" fmla="*/ 5971 w 6845"/>
                  <a:gd name="T5" fmla="*/ 1168 h 6845"/>
                  <a:gd name="T6" fmla="*/ 5986 w 6845"/>
                  <a:gd name="T7" fmla="*/ 1155 h 6845"/>
                  <a:gd name="T8" fmla="*/ 5973 w 6845"/>
                  <a:gd name="T9" fmla="*/ 1141 h 6845"/>
                </a:gdLst>
                <a:ahLst/>
                <a:cxnLst>
                  <a:cxn ang="0">
                    <a:pos x="T0" y="T1"/>
                  </a:cxn>
                  <a:cxn ang="0">
                    <a:pos x="T2" y="T3"/>
                  </a:cxn>
                  <a:cxn ang="0">
                    <a:pos x="T4" y="T5"/>
                  </a:cxn>
                  <a:cxn ang="0">
                    <a:pos x="T6" y="T7"/>
                  </a:cxn>
                  <a:cxn ang="0">
                    <a:pos x="T8" y="T9"/>
                  </a:cxn>
                </a:cxnLst>
                <a:rect l="0" t="0" r="r" b="b"/>
                <a:pathLst>
                  <a:path w="6845" h="6845">
                    <a:moveTo>
                      <a:pt x="5973" y="1141"/>
                    </a:moveTo>
                    <a:lnTo>
                      <a:pt x="5958" y="1154"/>
                    </a:lnTo>
                    <a:lnTo>
                      <a:pt x="5971" y="1168"/>
                    </a:lnTo>
                    <a:lnTo>
                      <a:pt x="5986" y="1155"/>
                    </a:lnTo>
                    <a:lnTo>
                      <a:pt x="5973" y="1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0" name="Freeform 239">
                <a:extLst>
                  <a:ext uri="{FF2B5EF4-FFF2-40B4-BE49-F238E27FC236}">
                    <a16:creationId xmlns:a16="http://schemas.microsoft.com/office/drawing/2014/main" id="{A51A5894-B704-414E-B4E5-F2045711092F}"/>
                  </a:ext>
                </a:extLst>
              </p:cNvPr>
              <p:cNvSpPr>
                <a:spLocks/>
              </p:cNvSpPr>
              <p:nvPr/>
            </p:nvSpPr>
            <p:spPr bwMode="auto">
              <a:xfrm>
                <a:off x="2218" y="2220"/>
                <a:ext cx="6845" cy="6845"/>
              </a:xfrm>
              <a:custGeom>
                <a:avLst/>
                <a:gdLst>
                  <a:gd name="T0" fmla="*/ 6000 w 6845"/>
                  <a:gd name="T1" fmla="*/ 1171 h 6845"/>
                  <a:gd name="T2" fmla="*/ 5984 w 6845"/>
                  <a:gd name="T3" fmla="*/ 1184 h 6845"/>
                  <a:gd name="T4" fmla="*/ 5995 w 6845"/>
                  <a:gd name="T5" fmla="*/ 1195 h 6845"/>
                  <a:gd name="T6" fmla="*/ 5997 w 6845"/>
                  <a:gd name="T7" fmla="*/ 1198 h 6845"/>
                  <a:gd name="T8" fmla="*/ 6013 w 6845"/>
                  <a:gd name="T9" fmla="*/ 1186 h 6845"/>
                  <a:gd name="T10" fmla="*/ 6009 w 6845"/>
                  <a:gd name="T11" fmla="*/ 1182 h 6845"/>
                  <a:gd name="T12" fmla="*/ 6000 w 6845"/>
                  <a:gd name="T13" fmla="*/ 1171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000" y="1171"/>
                    </a:moveTo>
                    <a:lnTo>
                      <a:pt x="5984" y="1184"/>
                    </a:lnTo>
                    <a:lnTo>
                      <a:pt x="5995" y="1195"/>
                    </a:lnTo>
                    <a:lnTo>
                      <a:pt x="5997" y="1198"/>
                    </a:lnTo>
                    <a:lnTo>
                      <a:pt x="6013" y="1186"/>
                    </a:lnTo>
                    <a:lnTo>
                      <a:pt x="6009" y="1182"/>
                    </a:lnTo>
                    <a:lnTo>
                      <a:pt x="6000" y="1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1" name="Freeform 240">
                <a:extLst>
                  <a:ext uri="{FF2B5EF4-FFF2-40B4-BE49-F238E27FC236}">
                    <a16:creationId xmlns:a16="http://schemas.microsoft.com/office/drawing/2014/main" id="{957BD8B6-7834-4FEC-AD60-E35643E2633F}"/>
                  </a:ext>
                </a:extLst>
              </p:cNvPr>
              <p:cNvSpPr>
                <a:spLocks/>
              </p:cNvSpPr>
              <p:nvPr/>
            </p:nvSpPr>
            <p:spPr bwMode="auto">
              <a:xfrm>
                <a:off x="2218" y="2220"/>
                <a:ext cx="6845" cy="6845"/>
              </a:xfrm>
              <a:custGeom>
                <a:avLst/>
                <a:gdLst>
                  <a:gd name="T0" fmla="*/ 6026 w 6845"/>
                  <a:gd name="T1" fmla="*/ 1201 h 6845"/>
                  <a:gd name="T2" fmla="*/ 6010 w 6845"/>
                  <a:gd name="T3" fmla="*/ 1214 h 6845"/>
                  <a:gd name="T4" fmla="*/ 6024 w 6845"/>
                  <a:gd name="T5" fmla="*/ 1230 h 6845"/>
                  <a:gd name="T6" fmla="*/ 6039 w 6845"/>
                  <a:gd name="T7" fmla="*/ 1216 h 6845"/>
                  <a:gd name="T8" fmla="*/ 6026 w 6845"/>
                  <a:gd name="T9" fmla="*/ 1201 h 6845"/>
                </a:gdLst>
                <a:ahLst/>
                <a:cxnLst>
                  <a:cxn ang="0">
                    <a:pos x="T0" y="T1"/>
                  </a:cxn>
                  <a:cxn ang="0">
                    <a:pos x="T2" y="T3"/>
                  </a:cxn>
                  <a:cxn ang="0">
                    <a:pos x="T4" y="T5"/>
                  </a:cxn>
                  <a:cxn ang="0">
                    <a:pos x="T6" y="T7"/>
                  </a:cxn>
                  <a:cxn ang="0">
                    <a:pos x="T8" y="T9"/>
                  </a:cxn>
                </a:cxnLst>
                <a:rect l="0" t="0" r="r" b="b"/>
                <a:pathLst>
                  <a:path w="6845" h="6845">
                    <a:moveTo>
                      <a:pt x="6026" y="1201"/>
                    </a:moveTo>
                    <a:lnTo>
                      <a:pt x="6010" y="1214"/>
                    </a:lnTo>
                    <a:lnTo>
                      <a:pt x="6024" y="1230"/>
                    </a:lnTo>
                    <a:lnTo>
                      <a:pt x="6039" y="1216"/>
                    </a:lnTo>
                    <a:lnTo>
                      <a:pt x="6026" y="1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2" name="Freeform 241">
                <a:extLst>
                  <a:ext uri="{FF2B5EF4-FFF2-40B4-BE49-F238E27FC236}">
                    <a16:creationId xmlns:a16="http://schemas.microsoft.com/office/drawing/2014/main" id="{02BC3BB9-55D9-4030-9690-8C575EFE01B1}"/>
                  </a:ext>
                </a:extLst>
              </p:cNvPr>
              <p:cNvSpPr>
                <a:spLocks/>
              </p:cNvSpPr>
              <p:nvPr/>
            </p:nvSpPr>
            <p:spPr bwMode="auto">
              <a:xfrm>
                <a:off x="2218" y="2220"/>
                <a:ext cx="6845" cy="6845"/>
              </a:xfrm>
              <a:custGeom>
                <a:avLst/>
                <a:gdLst>
                  <a:gd name="T0" fmla="*/ 6051 w 6845"/>
                  <a:gd name="T1" fmla="*/ 1232 h 6845"/>
                  <a:gd name="T2" fmla="*/ 6037 w 6845"/>
                  <a:gd name="T3" fmla="*/ 1244 h 6845"/>
                  <a:gd name="T4" fmla="*/ 6048 w 6845"/>
                  <a:gd name="T5" fmla="*/ 1257 h 6845"/>
                  <a:gd name="T6" fmla="*/ 6049 w 6845"/>
                  <a:gd name="T7" fmla="*/ 1260 h 6845"/>
                  <a:gd name="T8" fmla="*/ 6064 w 6845"/>
                  <a:gd name="T9" fmla="*/ 1248 h 6845"/>
                  <a:gd name="T10" fmla="*/ 6062 w 6845"/>
                  <a:gd name="T11" fmla="*/ 1245 h 6845"/>
                  <a:gd name="T12" fmla="*/ 6051 w 6845"/>
                  <a:gd name="T13" fmla="*/ 1232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051" y="1232"/>
                    </a:moveTo>
                    <a:lnTo>
                      <a:pt x="6037" y="1244"/>
                    </a:lnTo>
                    <a:lnTo>
                      <a:pt x="6048" y="1257"/>
                    </a:lnTo>
                    <a:lnTo>
                      <a:pt x="6049" y="1260"/>
                    </a:lnTo>
                    <a:lnTo>
                      <a:pt x="6064" y="1248"/>
                    </a:lnTo>
                    <a:lnTo>
                      <a:pt x="6062" y="1245"/>
                    </a:lnTo>
                    <a:lnTo>
                      <a:pt x="6051"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3" name="Freeform 242">
                <a:extLst>
                  <a:ext uri="{FF2B5EF4-FFF2-40B4-BE49-F238E27FC236}">
                    <a16:creationId xmlns:a16="http://schemas.microsoft.com/office/drawing/2014/main" id="{8431761E-95B8-40F0-B67F-662A2DA74F10}"/>
                  </a:ext>
                </a:extLst>
              </p:cNvPr>
              <p:cNvSpPr>
                <a:spLocks/>
              </p:cNvSpPr>
              <p:nvPr/>
            </p:nvSpPr>
            <p:spPr bwMode="auto">
              <a:xfrm>
                <a:off x="2218" y="2220"/>
                <a:ext cx="6845" cy="6845"/>
              </a:xfrm>
              <a:custGeom>
                <a:avLst/>
                <a:gdLst>
                  <a:gd name="T0" fmla="*/ 6078 w 6845"/>
                  <a:gd name="T1" fmla="*/ 1263 h 6845"/>
                  <a:gd name="T2" fmla="*/ 6062 w 6845"/>
                  <a:gd name="T3" fmla="*/ 1275 h 6845"/>
                  <a:gd name="T4" fmla="*/ 6074 w 6845"/>
                  <a:gd name="T5" fmla="*/ 1291 h 6845"/>
                  <a:gd name="T6" fmla="*/ 6090 w 6845"/>
                  <a:gd name="T7" fmla="*/ 1279 h 6845"/>
                  <a:gd name="T8" fmla="*/ 6078 w 6845"/>
                  <a:gd name="T9" fmla="*/ 1263 h 6845"/>
                </a:gdLst>
                <a:ahLst/>
                <a:cxnLst>
                  <a:cxn ang="0">
                    <a:pos x="T0" y="T1"/>
                  </a:cxn>
                  <a:cxn ang="0">
                    <a:pos x="T2" y="T3"/>
                  </a:cxn>
                  <a:cxn ang="0">
                    <a:pos x="T4" y="T5"/>
                  </a:cxn>
                  <a:cxn ang="0">
                    <a:pos x="T6" y="T7"/>
                  </a:cxn>
                  <a:cxn ang="0">
                    <a:pos x="T8" y="T9"/>
                  </a:cxn>
                </a:cxnLst>
                <a:rect l="0" t="0" r="r" b="b"/>
                <a:pathLst>
                  <a:path w="6845" h="6845">
                    <a:moveTo>
                      <a:pt x="6078" y="1263"/>
                    </a:moveTo>
                    <a:lnTo>
                      <a:pt x="6062" y="1275"/>
                    </a:lnTo>
                    <a:lnTo>
                      <a:pt x="6074" y="1291"/>
                    </a:lnTo>
                    <a:lnTo>
                      <a:pt x="6090" y="1279"/>
                    </a:lnTo>
                    <a:lnTo>
                      <a:pt x="6078" y="1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4" name="Freeform 243">
                <a:extLst>
                  <a:ext uri="{FF2B5EF4-FFF2-40B4-BE49-F238E27FC236}">
                    <a16:creationId xmlns:a16="http://schemas.microsoft.com/office/drawing/2014/main" id="{6AD9DE7A-E121-4CA2-ADEF-B7A1F6B81907}"/>
                  </a:ext>
                </a:extLst>
              </p:cNvPr>
              <p:cNvSpPr>
                <a:spLocks/>
              </p:cNvSpPr>
              <p:nvPr/>
            </p:nvSpPr>
            <p:spPr bwMode="auto">
              <a:xfrm>
                <a:off x="2218" y="2220"/>
                <a:ext cx="6845" cy="6845"/>
              </a:xfrm>
              <a:custGeom>
                <a:avLst/>
                <a:gdLst>
                  <a:gd name="T0" fmla="*/ 6102 w 6845"/>
                  <a:gd name="T1" fmla="*/ 1294 h 6845"/>
                  <a:gd name="T2" fmla="*/ 6086 w 6845"/>
                  <a:gd name="T3" fmla="*/ 1306 h 6845"/>
                  <a:gd name="T4" fmla="*/ 6098 w 6845"/>
                  <a:gd name="T5" fmla="*/ 1321 h 6845"/>
                  <a:gd name="T6" fmla="*/ 6099 w 6845"/>
                  <a:gd name="T7" fmla="*/ 1322 h 6845"/>
                  <a:gd name="T8" fmla="*/ 6115 w 6845"/>
                  <a:gd name="T9" fmla="*/ 1310 h 6845"/>
                  <a:gd name="T10" fmla="*/ 6114 w 6845"/>
                  <a:gd name="T11" fmla="*/ 1309 h 6845"/>
                  <a:gd name="T12" fmla="*/ 6102 w 6845"/>
                  <a:gd name="T13" fmla="*/ 1294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102" y="1294"/>
                    </a:moveTo>
                    <a:lnTo>
                      <a:pt x="6086" y="1306"/>
                    </a:lnTo>
                    <a:lnTo>
                      <a:pt x="6098" y="1321"/>
                    </a:lnTo>
                    <a:lnTo>
                      <a:pt x="6099" y="1322"/>
                    </a:lnTo>
                    <a:lnTo>
                      <a:pt x="6115" y="1310"/>
                    </a:lnTo>
                    <a:lnTo>
                      <a:pt x="6114" y="1309"/>
                    </a:lnTo>
                    <a:lnTo>
                      <a:pt x="6102" y="12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5" name="Freeform 244">
                <a:extLst>
                  <a:ext uri="{FF2B5EF4-FFF2-40B4-BE49-F238E27FC236}">
                    <a16:creationId xmlns:a16="http://schemas.microsoft.com/office/drawing/2014/main" id="{5DA6064B-B565-4F72-BACD-2B776A849B58}"/>
                  </a:ext>
                </a:extLst>
              </p:cNvPr>
              <p:cNvSpPr>
                <a:spLocks/>
              </p:cNvSpPr>
              <p:nvPr/>
            </p:nvSpPr>
            <p:spPr bwMode="auto">
              <a:xfrm>
                <a:off x="2218" y="2220"/>
                <a:ext cx="6845" cy="6845"/>
              </a:xfrm>
              <a:custGeom>
                <a:avLst/>
                <a:gdLst>
                  <a:gd name="T0" fmla="*/ 6127 w 6845"/>
                  <a:gd name="T1" fmla="*/ 1326 h 6845"/>
                  <a:gd name="T2" fmla="*/ 6111 w 6845"/>
                  <a:gd name="T3" fmla="*/ 1338 h 6845"/>
                  <a:gd name="T4" fmla="*/ 6123 w 6845"/>
                  <a:gd name="T5" fmla="*/ 1353 h 6845"/>
                  <a:gd name="T6" fmla="*/ 6139 w 6845"/>
                  <a:gd name="T7" fmla="*/ 1341 h 6845"/>
                  <a:gd name="T8" fmla="*/ 6127 w 6845"/>
                  <a:gd name="T9" fmla="*/ 1326 h 6845"/>
                </a:gdLst>
                <a:ahLst/>
                <a:cxnLst>
                  <a:cxn ang="0">
                    <a:pos x="T0" y="T1"/>
                  </a:cxn>
                  <a:cxn ang="0">
                    <a:pos x="T2" y="T3"/>
                  </a:cxn>
                  <a:cxn ang="0">
                    <a:pos x="T4" y="T5"/>
                  </a:cxn>
                  <a:cxn ang="0">
                    <a:pos x="T6" y="T7"/>
                  </a:cxn>
                  <a:cxn ang="0">
                    <a:pos x="T8" y="T9"/>
                  </a:cxn>
                </a:cxnLst>
                <a:rect l="0" t="0" r="r" b="b"/>
                <a:pathLst>
                  <a:path w="6845" h="6845">
                    <a:moveTo>
                      <a:pt x="6127" y="1326"/>
                    </a:moveTo>
                    <a:lnTo>
                      <a:pt x="6111" y="1338"/>
                    </a:lnTo>
                    <a:lnTo>
                      <a:pt x="6123" y="1353"/>
                    </a:lnTo>
                    <a:lnTo>
                      <a:pt x="6139" y="1341"/>
                    </a:lnTo>
                    <a:lnTo>
                      <a:pt x="6127" y="13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6" name="Freeform 245">
                <a:extLst>
                  <a:ext uri="{FF2B5EF4-FFF2-40B4-BE49-F238E27FC236}">
                    <a16:creationId xmlns:a16="http://schemas.microsoft.com/office/drawing/2014/main" id="{EA391D2E-DDD0-41F8-AAF0-52849AD594C8}"/>
                  </a:ext>
                </a:extLst>
              </p:cNvPr>
              <p:cNvSpPr>
                <a:spLocks/>
              </p:cNvSpPr>
              <p:nvPr/>
            </p:nvSpPr>
            <p:spPr bwMode="auto">
              <a:xfrm>
                <a:off x="2218" y="2220"/>
                <a:ext cx="6845" cy="6845"/>
              </a:xfrm>
              <a:custGeom>
                <a:avLst/>
                <a:gdLst>
                  <a:gd name="T0" fmla="*/ 6151 w 6845"/>
                  <a:gd name="T1" fmla="*/ 1357 h 6845"/>
                  <a:gd name="T2" fmla="*/ 6135 w 6845"/>
                  <a:gd name="T3" fmla="*/ 1370 h 6845"/>
                  <a:gd name="T4" fmla="*/ 6147 w 6845"/>
                  <a:gd name="T5" fmla="*/ 1386 h 6845"/>
                  <a:gd name="T6" fmla="*/ 6164 w 6845"/>
                  <a:gd name="T7" fmla="*/ 1374 h 6845"/>
                  <a:gd name="T8" fmla="*/ 6151 w 6845"/>
                  <a:gd name="T9" fmla="*/ 1357 h 6845"/>
                </a:gdLst>
                <a:ahLst/>
                <a:cxnLst>
                  <a:cxn ang="0">
                    <a:pos x="T0" y="T1"/>
                  </a:cxn>
                  <a:cxn ang="0">
                    <a:pos x="T2" y="T3"/>
                  </a:cxn>
                  <a:cxn ang="0">
                    <a:pos x="T4" y="T5"/>
                  </a:cxn>
                  <a:cxn ang="0">
                    <a:pos x="T6" y="T7"/>
                  </a:cxn>
                  <a:cxn ang="0">
                    <a:pos x="T8" y="T9"/>
                  </a:cxn>
                </a:cxnLst>
                <a:rect l="0" t="0" r="r" b="b"/>
                <a:pathLst>
                  <a:path w="6845" h="6845">
                    <a:moveTo>
                      <a:pt x="6151" y="1357"/>
                    </a:moveTo>
                    <a:lnTo>
                      <a:pt x="6135" y="1370"/>
                    </a:lnTo>
                    <a:lnTo>
                      <a:pt x="6147" y="1386"/>
                    </a:lnTo>
                    <a:lnTo>
                      <a:pt x="6164" y="1374"/>
                    </a:lnTo>
                    <a:lnTo>
                      <a:pt x="6151" y="13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7" name="Freeform 246">
                <a:extLst>
                  <a:ext uri="{FF2B5EF4-FFF2-40B4-BE49-F238E27FC236}">
                    <a16:creationId xmlns:a16="http://schemas.microsoft.com/office/drawing/2014/main" id="{620B00BC-1F5E-4D7E-9B19-F171935E9C92}"/>
                  </a:ext>
                </a:extLst>
              </p:cNvPr>
              <p:cNvSpPr>
                <a:spLocks/>
              </p:cNvSpPr>
              <p:nvPr/>
            </p:nvSpPr>
            <p:spPr bwMode="auto">
              <a:xfrm>
                <a:off x="2218" y="2220"/>
                <a:ext cx="6845" cy="6845"/>
              </a:xfrm>
              <a:custGeom>
                <a:avLst/>
                <a:gdLst>
                  <a:gd name="T0" fmla="*/ 6176 w 6845"/>
                  <a:gd name="T1" fmla="*/ 1389 h 6845"/>
                  <a:gd name="T2" fmla="*/ 6159 w 6845"/>
                  <a:gd name="T3" fmla="*/ 1401 h 6845"/>
                  <a:gd name="T4" fmla="*/ 6171 w 6845"/>
                  <a:gd name="T5" fmla="*/ 1418 h 6845"/>
                  <a:gd name="T6" fmla="*/ 6187 w 6845"/>
                  <a:gd name="T7" fmla="*/ 1406 h 6845"/>
                  <a:gd name="T8" fmla="*/ 6176 w 6845"/>
                  <a:gd name="T9" fmla="*/ 1389 h 6845"/>
                </a:gdLst>
                <a:ahLst/>
                <a:cxnLst>
                  <a:cxn ang="0">
                    <a:pos x="T0" y="T1"/>
                  </a:cxn>
                  <a:cxn ang="0">
                    <a:pos x="T2" y="T3"/>
                  </a:cxn>
                  <a:cxn ang="0">
                    <a:pos x="T4" y="T5"/>
                  </a:cxn>
                  <a:cxn ang="0">
                    <a:pos x="T6" y="T7"/>
                  </a:cxn>
                  <a:cxn ang="0">
                    <a:pos x="T8" y="T9"/>
                  </a:cxn>
                </a:cxnLst>
                <a:rect l="0" t="0" r="r" b="b"/>
                <a:pathLst>
                  <a:path w="6845" h="6845">
                    <a:moveTo>
                      <a:pt x="6176" y="1389"/>
                    </a:moveTo>
                    <a:lnTo>
                      <a:pt x="6159" y="1401"/>
                    </a:lnTo>
                    <a:lnTo>
                      <a:pt x="6171" y="1418"/>
                    </a:lnTo>
                    <a:lnTo>
                      <a:pt x="6187" y="1406"/>
                    </a:lnTo>
                    <a:lnTo>
                      <a:pt x="6176" y="1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8" name="Freeform 247">
                <a:extLst>
                  <a:ext uri="{FF2B5EF4-FFF2-40B4-BE49-F238E27FC236}">
                    <a16:creationId xmlns:a16="http://schemas.microsoft.com/office/drawing/2014/main" id="{BBB29230-34E4-4E9F-91CD-5DD7D59D2423}"/>
                  </a:ext>
                </a:extLst>
              </p:cNvPr>
              <p:cNvSpPr>
                <a:spLocks/>
              </p:cNvSpPr>
              <p:nvPr/>
            </p:nvSpPr>
            <p:spPr bwMode="auto">
              <a:xfrm>
                <a:off x="2218" y="2220"/>
                <a:ext cx="6845" cy="6845"/>
              </a:xfrm>
              <a:custGeom>
                <a:avLst/>
                <a:gdLst>
                  <a:gd name="T0" fmla="*/ 6199 w 6845"/>
                  <a:gd name="T1" fmla="*/ 1422 h 6845"/>
                  <a:gd name="T2" fmla="*/ 6183 w 6845"/>
                  <a:gd name="T3" fmla="*/ 1434 h 6845"/>
                  <a:gd name="T4" fmla="*/ 6195 w 6845"/>
                  <a:gd name="T5" fmla="*/ 1449 h 6845"/>
                  <a:gd name="T6" fmla="*/ 6211 w 6845"/>
                  <a:gd name="T7" fmla="*/ 1438 h 6845"/>
                  <a:gd name="T8" fmla="*/ 6199 w 6845"/>
                  <a:gd name="T9" fmla="*/ 1422 h 6845"/>
                </a:gdLst>
                <a:ahLst/>
                <a:cxnLst>
                  <a:cxn ang="0">
                    <a:pos x="T0" y="T1"/>
                  </a:cxn>
                  <a:cxn ang="0">
                    <a:pos x="T2" y="T3"/>
                  </a:cxn>
                  <a:cxn ang="0">
                    <a:pos x="T4" y="T5"/>
                  </a:cxn>
                  <a:cxn ang="0">
                    <a:pos x="T6" y="T7"/>
                  </a:cxn>
                  <a:cxn ang="0">
                    <a:pos x="T8" y="T9"/>
                  </a:cxn>
                </a:cxnLst>
                <a:rect l="0" t="0" r="r" b="b"/>
                <a:pathLst>
                  <a:path w="6845" h="6845">
                    <a:moveTo>
                      <a:pt x="6199" y="1422"/>
                    </a:moveTo>
                    <a:lnTo>
                      <a:pt x="6183" y="1434"/>
                    </a:lnTo>
                    <a:lnTo>
                      <a:pt x="6195" y="1449"/>
                    </a:lnTo>
                    <a:lnTo>
                      <a:pt x="6211" y="1438"/>
                    </a:lnTo>
                    <a:lnTo>
                      <a:pt x="6199" y="14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9" name="Freeform 248">
                <a:extLst>
                  <a:ext uri="{FF2B5EF4-FFF2-40B4-BE49-F238E27FC236}">
                    <a16:creationId xmlns:a16="http://schemas.microsoft.com/office/drawing/2014/main" id="{58840025-3A75-4DAF-90EC-1A89AB43A481}"/>
                  </a:ext>
                </a:extLst>
              </p:cNvPr>
              <p:cNvSpPr>
                <a:spLocks/>
              </p:cNvSpPr>
              <p:nvPr/>
            </p:nvSpPr>
            <p:spPr bwMode="auto">
              <a:xfrm>
                <a:off x="2218" y="2220"/>
                <a:ext cx="6845" cy="6845"/>
              </a:xfrm>
              <a:custGeom>
                <a:avLst/>
                <a:gdLst>
                  <a:gd name="T0" fmla="*/ 6223 w 6845"/>
                  <a:gd name="T1" fmla="*/ 1454 h 6845"/>
                  <a:gd name="T2" fmla="*/ 6206 w 6845"/>
                  <a:gd name="T3" fmla="*/ 1466 h 6845"/>
                  <a:gd name="T4" fmla="*/ 6217 w 6845"/>
                  <a:gd name="T5" fmla="*/ 1483 h 6845"/>
                  <a:gd name="T6" fmla="*/ 6234 w 6845"/>
                  <a:gd name="T7" fmla="*/ 1471 h 6845"/>
                  <a:gd name="T8" fmla="*/ 6223 w 6845"/>
                  <a:gd name="T9" fmla="*/ 1454 h 6845"/>
                </a:gdLst>
                <a:ahLst/>
                <a:cxnLst>
                  <a:cxn ang="0">
                    <a:pos x="T0" y="T1"/>
                  </a:cxn>
                  <a:cxn ang="0">
                    <a:pos x="T2" y="T3"/>
                  </a:cxn>
                  <a:cxn ang="0">
                    <a:pos x="T4" y="T5"/>
                  </a:cxn>
                  <a:cxn ang="0">
                    <a:pos x="T6" y="T7"/>
                  </a:cxn>
                  <a:cxn ang="0">
                    <a:pos x="T8" y="T9"/>
                  </a:cxn>
                </a:cxnLst>
                <a:rect l="0" t="0" r="r" b="b"/>
                <a:pathLst>
                  <a:path w="6845" h="6845">
                    <a:moveTo>
                      <a:pt x="6223" y="1454"/>
                    </a:moveTo>
                    <a:lnTo>
                      <a:pt x="6206" y="1466"/>
                    </a:lnTo>
                    <a:lnTo>
                      <a:pt x="6217" y="1483"/>
                    </a:lnTo>
                    <a:lnTo>
                      <a:pt x="6234" y="1471"/>
                    </a:lnTo>
                    <a:lnTo>
                      <a:pt x="6223" y="14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0" name="Freeform 249">
                <a:extLst>
                  <a:ext uri="{FF2B5EF4-FFF2-40B4-BE49-F238E27FC236}">
                    <a16:creationId xmlns:a16="http://schemas.microsoft.com/office/drawing/2014/main" id="{6A498EF6-10F7-469D-B315-21511E6D9873}"/>
                  </a:ext>
                </a:extLst>
              </p:cNvPr>
              <p:cNvSpPr>
                <a:spLocks/>
              </p:cNvSpPr>
              <p:nvPr/>
            </p:nvSpPr>
            <p:spPr bwMode="auto">
              <a:xfrm>
                <a:off x="2218" y="2220"/>
                <a:ext cx="6845" cy="6845"/>
              </a:xfrm>
              <a:custGeom>
                <a:avLst/>
                <a:gdLst>
                  <a:gd name="T0" fmla="*/ 6246 w 6845"/>
                  <a:gd name="T1" fmla="*/ 1488 h 6845"/>
                  <a:gd name="T2" fmla="*/ 6229 w 6845"/>
                  <a:gd name="T3" fmla="*/ 1498 h 6845"/>
                  <a:gd name="T4" fmla="*/ 6240 w 6845"/>
                  <a:gd name="T5" fmla="*/ 1515 h 6845"/>
                  <a:gd name="T6" fmla="*/ 6256 w 6845"/>
                  <a:gd name="T7" fmla="*/ 1504 h 6845"/>
                  <a:gd name="T8" fmla="*/ 6246 w 6845"/>
                  <a:gd name="T9" fmla="*/ 1488 h 6845"/>
                </a:gdLst>
                <a:ahLst/>
                <a:cxnLst>
                  <a:cxn ang="0">
                    <a:pos x="T0" y="T1"/>
                  </a:cxn>
                  <a:cxn ang="0">
                    <a:pos x="T2" y="T3"/>
                  </a:cxn>
                  <a:cxn ang="0">
                    <a:pos x="T4" y="T5"/>
                  </a:cxn>
                  <a:cxn ang="0">
                    <a:pos x="T6" y="T7"/>
                  </a:cxn>
                  <a:cxn ang="0">
                    <a:pos x="T8" y="T9"/>
                  </a:cxn>
                </a:cxnLst>
                <a:rect l="0" t="0" r="r" b="b"/>
                <a:pathLst>
                  <a:path w="6845" h="6845">
                    <a:moveTo>
                      <a:pt x="6246" y="1488"/>
                    </a:moveTo>
                    <a:lnTo>
                      <a:pt x="6229" y="1498"/>
                    </a:lnTo>
                    <a:lnTo>
                      <a:pt x="6240" y="1515"/>
                    </a:lnTo>
                    <a:lnTo>
                      <a:pt x="6256" y="1504"/>
                    </a:lnTo>
                    <a:lnTo>
                      <a:pt x="6246" y="14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1" name="Freeform 250">
                <a:extLst>
                  <a:ext uri="{FF2B5EF4-FFF2-40B4-BE49-F238E27FC236}">
                    <a16:creationId xmlns:a16="http://schemas.microsoft.com/office/drawing/2014/main" id="{412E980D-66FC-43AB-B8BC-B506188B0972}"/>
                  </a:ext>
                </a:extLst>
              </p:cNvPr>
              <p:cNvSpPr>
                <a:spLocks/>
              </p:cNvSpPr>
              <p:nvPr/>
            </p:nvSpPr>
            <p:spPr bwMode="auto">
              <a:xfrm>
                <a:off x="2218" y="2220"/>
                <a:ext cx="6845" cy="6845"/>
              </a:xfrm>
              <a:custGeom>
                <a:avLst/>
                <a:gdLst>
                  <a:gd name="T0" fmla="*/ 6268 w 6845"/>
                  <a:gd name="T1" fmla="*/ 1521 h 6845"/>
                  <a:gd name="T2" fmla="*/ 6252 w 6845"/>
                  <a:gd name="T3" fmla="*/ 1532 h 6845"/>
                  <a:gd name="T4" fmla="*/ 6262 w 6845"/>
                  <a:gd name="T5" fmla="*/ 1549 h 6845"/>
                  <a:gd name="T6" fmla="*/ 6279 w 6845"/>
                  <a:gd name="T7" fmla="*/ 1538 h 6845"/>
                  <a:gd name="T8" fmla="*/ 6268 w 6845"/>
                  <a:gd name="T9" fmla="*/ 1521 h 6845"/>
                </a:gdLst>
                <a:ahLst/>
                <a:cxnLst>
                  <a:cxn ang="0">
                    <a:pos x="T0" y="T1"/>
                  </a:cxn>
                  <a:cxn ang="0">
                    <a:pos x="T2" y="T3"/>
                  </a:cxn>
                  <a:cxn ang="0">
                    <a:pos x="T4" y="T5"/>
                  </a:cxn>
                  <a:cxn ang="0">
                    <a:pos x="T6" y="T7"/>
                  </a:cxn>
                  <a:cxn ang="0">
                    <a:pos x="T8" y="T9"/>
                  </a:cxn>
                </a:cxnLst>
                <a:rect l="0" t="0" r="r" b="b"/>
                <a:pathLst>
                  <a:path w="6845" h="6845">
                    <a:moveTo>
                      <a:pt x="6268" y="1521"/>
                    </a:moveTo>
                    <a:lnTo>
                      <a:pt x="6252" y="1532"/>
                    </a:lnTo>
                    <a:lnTo>
                      <a:pt x="6262" y="1549"/>
                    </a:lnTo>
                    <a:lnTo>
                      <a:pt x="6279" y="1538"/>
                    </a:lnTo>
                    <a:lnTo>
                      <a:pt x="6268" y="15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2" name="Freeform 251">
                <a:extLst>
                  <a:ext uri="{FF2B5EF4-FFF2-40B4-BE49-F238E27FC236}">
                    <a16:creationId xmlns:a16="http://schemas.microsoft.com/office/drawing/2014/main" id="{4C9A3C39-9ACE-471A-BC40-289FCC420F96}"/>
                  </a:ext>
                </a:extLst>
              </p:cNvPr>
              <p:cNvSpPr>
                <a:spLocks/>
              </p:cNvSpPr>
              <p:nvPr/>
            </p:nvSpPr>
            <p:spPr bwMode="auto">
              <a:xfrm>
                <a:off x="2218" y="2220"/>
                <a:ext cx="6845" cy="6845"/>
              </a:xfrm>
              <a:custGeom>
                <a:avLst/>
                <a:gdLst>
                  <a:gd name="T0" fmla="*/ 6290 w 6845"/>
                  <a:gd name="T1" fmla="*/ 1554 h 6845"/>
                  <a:gd name="T2" fmla="*/ 6273 w 6845"/>
                  <a:gd name="T3" fmla="*/ 1566 h 6845"/>
                  <a:gd name="T4" fmla="*/ 6284 w 6845"/>
                  <a:gd name="T5" fmla="*/ 1582 h 6845"/>
                  <a:gd name="T6" fmla="*/ 6301 w 6845"/>
                  <a:gd name="T7" fmla="*/ 1570 h 6845"/>
                  <a:gd name="T8" fmla="*/ 6290 w 6845"/>
                  <a:gd name="T9" fmla="*/ 1554 h 6845"/>
                </a:gdLst>
                <a:ahLst/>
                <a:cxnLst>
                  <a:cxn ang="0">
                    <a:pos x="T0" y="T1"/>
                  </a:cxn>
                  <a:cxn ang="0">
                    <a:pos x="T2" y="T3"/>
                  </a:cxn>
                  <a:cxn ang="0">
                    <a:pos x="T4" y="T5"/>
                  </a:cxn>
                  <a:cxn ang="0">
                    <a:pos x="T6" y="T7"/>
                  </a:cxn>
                  <a:cxn ang="0">
                    <a:pos x="T8" y="T9"/>
                  </a:cxn>
                </a:cxnLst>
                <a:rect l="0" t="0" r="r" b="b"/>
                <a:pathLst>
                  <a:path w="6845" h="6845">
                    <a:moveTo>
                      <a:pt x="6290" y="1554"/>
                    </a:moveTo>
                    <a:lnTo>
                      <a:pt x="6273" y="1566"/>
                    </a:lnTo>
                    <a:lnTo>
                      <a:pt x="6284" y="1582"/>
                    </a:lnTo>
                    <a:lnTo>
                      <a:pt x="6301" y="1570"/>
                    </a:lnTo>
                    <a:lnTo>
                      <a:pt x="6290" y="15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3" name="Freeform 252">
                <a:extLst>
                  <a:ext uri="{FF2B5EF4-FFF2-40B4-BE49-F238E27FC236}">
                    <a16:creationId xmlns:a16="http://schemas.microsoft.com/office/drawing/2014/main" id="{F8596FD4-5CE4-4518-B6C1-E2DD8720643F}"/>
                  </a:ext>
                </a:extLst>
              </p:cNvPr>
              <p:cNvSpPr>
                <a:spLocks/>
              </p:cNvSpPr>
              <p:nvPr/>
            </p:nvSpPr>
            <p:spPr bwMode="auto">
              <a:xfrm>
                <a:off x="2218" y="2220"/>
                <a:ext cx="6845" cy="6845"/>
              </a:xfrm>
              <a:custGeom>
                <a:avLst/>
                <a:gdLst>
                  <a:gd name="T0" fmla="*/ 6312 w 6845"/>
                  <a:gd name="T1" fmla="*/ 1588 h 6845"/>
                  <a:gd name="T2" fmla="*/ 6295 w 6845"/>
                  <a:gd name="T3" fmla="*/ 1598 h 6845"/>
                  <a:gd name="T4" fmla="*/ 6306 w 6845"/>
                  <a:gd name="T5" fmla="*/ 1616 h 6845"/>
                  <a:gd name="T6" fmla="*/ 6322 w 6845"/>
                  <a:gd name="T7" fmla="*/ 1605 h 6845"/>
                  <a:gd name="T8" fmla="*/ 6312 w 6845"/>
                  <a:gd name="T9" fmla="*/ 1588 h 6845"/>
                </a:gdLst>
                <a:ahLst/>
                <a:cxnLst>
                  <a:cxn ang="0">
                    <a:pos x="T0" y="T1"/>
                  </a:cxn>
                  <a:cxn ang="0">
                    <a:pos x="T2" y="T3"/>
                  </a:cxn>
                  <a:cxn ang="0">
                    <a:pos x="T4" y="T5"/>
                  </a:cxn>
                  <a:cxn ang="0">
                    <a:pos x="T6" y="T7"/>
                  </a:cxn>
                  <a:cxn ang="0">
                    <a:pos x="T8" y="T9"/>
                  </a:cxn>
                </a:cxnLst>
                <a:rect l="0" t="0" r="r" b="b"/>
                <a:pathLst>
                  <a:path w="6845" h="6845">
                    <a:moveTo>
                      <a:pt x="6312" y="1588"/>
                    </a:moveTo>
                    <a:lnTo>
                      <a:pt x="6295" y="1598"/>
                    </a:lnTo>
                    <a:lnTo>
                      <a:pt x="6306" y="1616"/>
                    </a:lnTo>
                    <a:lnTo>
                      <a:pt x="6322" y="1605"/>
                    </a:lnTo>
                    <a:lnTo>
                      <a:pt x="6312" y="15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4" name="Freeform 253">
                <a:extLst>
                  <a:ext uri="{FF2B5EF4-FFF2-40B4-BE49-F238E27FC236}">
                    <a16:creationId xmlns:a16="http://schemas.microsoft.com/office/drawing/2014/main" id="{97CEB7E9-8890-4C15-9942-186AD65D9E44}"/>
                  </a:ext>
                </a:extLst>
              </p:cNvPr>
              <p:cNvSpPr>
                <a:spLocks/>
              </p:cNvSpPr>
              <p:nvPr/>
            </p:nvSpPr>
            <p:spPr bwMode="auto">
              <a:xfrm>
                <a:off x="2218" y="2220"/>
                <a:ext cx="6845" cy="6845"/>
              </a:xfrm>
              <a:custGeom>
                <a:avLst/>
                <a:gdLst>
                  <a:gd name="T0" fmla="*/ 6333 w 6845"/>
                  <a:gd name="T1" fmla="*/ 1622 h 6845"/>
                  <a:gd name="T2" fmla="*/ 6316 w 6845"/>
                  <a:gd name="T3" fmla="*/ 1633 h 6845"/>
                  <a:gd name="T4" fmla="*/ 6326 w 6845"/>
                  <a:gd name="T5" fmla="*/ 1650 h 6845"/>
                  <a:gd name="T6" fmla="*/ 6344 w 6845"/>
                  <a:gd name="T7" fmla="*/ 1639 h 6845"/>
                  <a:gd name="T8" fmla="*/ 6333 w 6845"/>
                  <a:gd name="T9" fmla="*/ 1622 h 6845"/>
                </a:gdLst>
                <a:ahLst/>
                <a:cxnLst>
                  <a:cxn ang="0">
                    <a:pos x="T0" y="T1"/>
                  </a:cxn>
                  <a:cxn ang="0">
                    <a:pos x="T2" y="T3"/>
                  </a:cxn>
                  <a:cxn ang="0">
                    <a:pos x="T4" y="T5"/>
                  </a:cxn>
                  <a:cxn ang="0">
                    <a:pos x="T6" y="T7"/>
                  </a:cxn>
                  <a:cxn ang="0">
                    <a:pos x="T8" y="T9"/>
                  </a:cxn>
                </a:cxnLst>
                <a:rect l="0" t="0" r="r" b="b"/>
                <a:pathLst>
                  <a:path w="6845" h="6845">
                    <a:moveTo>
                      <a:pt x="6333" y="1622"/>
                    </a:moveTo>
                    <a:lnTo>
                      <a:pt x="6316" y="1633"/>
                    </a:lnTo>
                    <a:lnTo>
                      <a:pt x="6326" y="1650"/>
                    </a:lnTo>
                    <a:lnTo>
                      <a:pt x="6344" y="1639"/>
                    </a:lnTo>
                    <a:lnTo>
                      <a:pt x="6333" y="1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5" name="Freeform 254">
                <a:extLst>
                  <a:ext uri="{FF2B5EF4-FFF2-40B4-BE49-F238E27FC236}">
                    <a16:creationId xmlns:a16="http://schemas.microsoft.com/office/drawing/2014/main" id="{94681987-659C-482A-89F2-629B0A662D3F}"/>
                  </a:ext>
                </a:extLst>
              </p:cNvPr>
              <p:cNvSpPr>
                <a:spLocks/>
              </p:cNvSpPr>
              <p:nvPr/>
            </p:nvSpPr>
            <p:spPr bwMode="auto">
              <a:xfrm>
                <a:off x="2218" y="2220"/>
                <a:ext cx="6845" cy="6845"/>
              </a:xfrm>
              <a:custGeom>
                <a:avLst/>
                <a:gdLst>
                  <a:gd name="T0" fmla="*/ 6354 w 6845"/>
                  <a:gd name="T1" fmla="*/ 1656 h 6845"/>
                  <a:gd name="T2" fmla="*/ 6337 w 6845"/>
                  <a:gd name="T3" fmla="*/ 1666 h 6845"/>
                  <a:gd name="T4" fmla="*/ 6346 w 6845"/>
                  <a:gd name="T5" fmla="*/ 1683 h 6845"/>
                  <a:gd name="T6" fmla="*/ 6364 w 6845"/>
                  <a:gd name="T7" fmla="*/ 1674 h 6845"/>
                  <a:gd name="T8" fmla="*/ 6354 w 6845"/>
                  <a:gd name="T9" fmla="*/ 1656 h 6845"/>
                </a:gdLst>
                <a:ahLst/>
                <a:cxnLst>
                  <a:cxn ang="0">
                    <a:pos x="T0" y="T1"/>
                  </a:cxn>
                  <a:cxn ang="0">
                    <a:pos x="T2" y="T3"/>
                  </a:cxn>
                  <a:cxn ang="0">
                    <a:pos x="T4" y="T5"/>
                  </a:cxn>
                  <a:cxn ang="0">
                    <a:pos x="T6" y="T7"/>
                  </a:cxn>
                  <a:cxn ang="0">
                    <a:pos x="T8" y="T9"/>
                  </a:cxn>
                </a:cxnLst>
                <a:rect l="0" t="0" r="r" b="b"/>
                <a:pathLst>
                  <a:path w="6845" h="6845">
                    <a:moveTo>
                      <a:pt x="6354" y="1656"/>
                    </a:moveTo>
                    <a:lnTo>
                      <a:pt x="6337" y="1666"/>
                    </a:lnTo>
                    <a:lnTo>
                      <a:pt x="6346" y="1683"/>
                    </a:lnTo>
                    <a:lnTo>
                      <a:pt x="6364" y="1674"/>
                    </a:lnTo>
                    <a:lnTo>
                      <a:pt x="6354" y="16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6" name="Freeform 255">
                <a:extLst>
                  <a:ext uri="{FF2B5EF4-FFF2-40B4-BE49-F238E27FC236}">
                    <a16:creationId xmlns:a16="http://schemas.microsoft.com/office/drawing/2014/main" id="{91346AF9-3AEA-4093-AD19-F0BF48D67E9D}"/>
                  </a:ext>
                </a:extLst>
              </p:cNvPr>
              <p:cNvSpPr>
                <a:spLocks/>
              </p:cNvSpPr>
              <p:nvPr/>
            </p:nvSpPr>
            <p:spPr bwMode="auto">
              <a:xfrm>
                <a:off x="2218" y="2220"/>
                <a:ext cx="6845" cy="6845"/>
              </a:xfrm>
              <a:custGeom>
                <a:avLst/>
                <a:gdLst>
                  <a:gd name="T0" fmla="*/ 6374 w 6845"/>
                  <a:gd name="T1" fmla="*/ 1690 h 6845"/>
                  <a:gd name="T2" fmla="*/ 6357 w 6845"/>
                  <a:gd name="T3" fmla="*/ 1701 h 6845"/>
                  <a:gd name="T4" fmla="*/ 6367 w 6845"/>
                  <a:gd name="T5" fmla="*/ 1718 h 6845"/>
                  <a:gd name="T6" fmla="*/ 6385 w 6845"/>
                  <a:gd name="T7" fmla="*/ 1707 h 6845"/>
                  <a:gd name="T8" fmla="*/ 6374 w 6845"/>
                  <a:gd name="T9" fmla="*/ 1690 h 6845"/>
                </a:gdLst>
                <a:ahLst/>
                <a:cxnLst>
                  <a:cxn ang="0">
                    <a:pos x="T0" y="T1"/>
                  </a:cxn>
                  <a:cxn ang="0">
                    <a:pos x="T2" y="T3"/>
                  </a:cxn>
                  <a:cxn ang="0">
                    <a:pos x="T4" y="T5"/>
                  </a:cxn>
                  <a:cxn ang="0">
                    <a:pos x="T6" y="T7"/>
                  </a:cxn>
                  <a:cxn ang="0">
                    <a:pos x="T8" y="T9"/>
                  </a:cxn>
                </a:cxnLst>
                <a:rect l="0" t="0" r="r" b="b"/>
                <a:pathLst>
                  <a:path w="6845" h="6845">
                    <a:moveTo>
                      <a:pt x="6374" y="1690"/>
                    </a:moveTo>
                    <a:lnTo>
                      <a:pt x="6357" y="1701"/>
                    </a:lnTo>
                    <a:lnTo>
                      <a:pt x="6367" y="1718"/>
                    </a:lnTo>
                    <a:lnTo>
                      <a:pt x="6385" y="1707"/>
                    </a:lnTo>
                    <a:lnTo>
                      <a:pt x="6374" y="16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7" name="Freeform 256">
                <a:extLst>
                  <a:ext uri="{FF2B5EF4-FFF2-40B4-BE49-F238E27FC236}">
                    <a16:creationId xmlns:a16="http://schemas.microsoft.com/office/drawing/2014/main" id="{4D496FC3-0CFD-4CD6-AF8A-FBF0D8837BDF}"/>
                  </a:ext>
                </a:extLst>
              </p:cNvPr>
              <p:cNvSpPr>
                <a:spLocks/>
              </p:cNvSpPr>
              <p:nvPr/>
            </p:nvSpPr>
            <p:spPr bwMode="auto">
              <a:xfrm>
                <a:off x="2218" y="2220"/>
                <a:ext cx="6845" cy="6845"/>
              </a:xfrm>
              <a:custGeom>
                <a:avLst/>
                <a:gdLst>
                  <a:gd name="T0" fmla="*/ 6394 w 6845"/>
                  <a:gd name="T1" fmla="*/ 1725 h 6845"/>
                  <a:gd name="T2" fmla="*/ 6378 w 6845"/>
                  <a:gd name="T3" fmla="*/ 1735 h 6845"/>
                  <a:gd name="T4" fmla="*/ 6387 w 6845"/>
                  <a:gd name="T5" fmla="*/ 1753 h 6845"/>
                  <a:gd name="T6" fmla="*/ 6404 w 6845"/>
                  <a:gd name="T7" fmla="*/ 1743 h 6845"/>
                  <a:gd name="T8" fmla="*/ 6394 w 6845"/>
                  <a:gd name="T9" fmla="*/ 1725 h 6845"/>
                </a:gdLst>
                <a:ahLst/>
                <a:cxnLst>
                  <a:cxn ang="0">
                    <a:pos x="T0" y="T1"/>
                  </a:cxn>
                  <a:cxn ang="0">
                    <a:pos x="T2" y="T3"/>
                  </a:cxn>
                  <a:cxn ang="0">
                    <a:pos x="T4" y="T5"/>
                  </a:cxn>
                  <a:cxn ang="0">
                    <a:pos x="T6" y="T7"/>
                  </a:cxn>
                  <a:cxn ang="0">
                    <a:pos x="T8" y="T9"/>
                  </a:cxn>
                </a:cxnLst>
                <a:rect l="0" t="0" r="r" b="b"/>
                <a:pathLst>
                  <a:path w="6845" h="6845">
                    <a:moveTo>
                      <a:pt x="6394" y="1725"/>
                    </a:moveTo>
                    <a:lnTo>
                      <a:pt x="6378" y="1735"/>
                    </a:lnTo>
                    <a:lnTo>
                      <a:pt x="6387" y="1753"/>
                    </a:lnTo>
                    <a:lnTo>
                      <a:pt x="6404" y="1743"/>
                    </a:lnTo>
                    <a:lnTo>
                      <a:pt x="6394" y="17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8" name="Freeform 257">
                <a:extLst>
                  <a:ext uri="{FF2B5EF4-FFF2-40B4-BE49-F238E27FC236}">
                    <a16:creationId xmlns:a16="http://schemas.microsoft.com/office/drawing/2014/main" id="{275BA9D1-874D-4F88-A38C-84EFD969A49C}"/>
                  </a:ext>
                </a:extLst>
              </p:cNvPr>
              <p:cNvSpPr>
                <a:spLocks/>
              </p:cNvSpPr>
              <p:nvPr/>
            </p:nvSpPr>
            <p:spPr bwMode="auto">
              <a:xfrm>
                <a:off x="2218" y="2220"/>
                <a:ext cx="6845" cy="6845"/>
              </a:xfrm>
              <a:custGeom>
                <a:avLst/>
                <a:gdLst>
                  <a:gd name="T0" fmla="*/ 6414 w 6845"/>
                  <a:gd name="T1" fmla="*/ 1760 h 6845"/>
                  <a:gd name="T2" fmla="*/ 6397 w 6845"/>
                  <a:gd name="T3" fmla="*/ 1770 h 6845"/>
                  <a:gd name="T4" fmla="*/ 6406 w 6845"/>
                  <a:gd name="T5" fmla="*/ 1788 h 6845"/>
                  <a:gd name="T6" fmla="*/ 6424 w 6845"/>
                  <a:gd name="T7" fmla="*/ 1778 h 6845"/>
                  <a:gd name="T8" fmla="*/ 6414 w 6845"/>
                  <a:gd name="T9" fmla="*/ 1760 h 6845"/>
                </a:gdLst>
                <a:ahLst/>
                <a:cxnLst>
                  <a:cxn ang="0">
                    <a:pos x="T0" y="T1"/>
                  </a:cxn>
                  <a:cxn ang="0">
                    <a:pos x="T2" y="T3"/>
                  </a:cxn>
                  <a:cxn ang="0">
                    <a:pos x="T4" y="T5"/>
                  </a:cxn>
                  <a:cxn ang="0">
                    <a:pos x="T6" y="T7"/>
                  </a:cxn>
                  <a:cxn ang="0">
                    <a:pos x="T8" y="T9"/>
                  </a:cxn>
                </a:cxnLst>
                <a:rect l="0" t="0" r="r" b="b"/>
                <a:pathLst>
                  <a:path w="6845" h="6845">
                    <a:moveTo>
                      <a:pt x="6414" y="1760"/>
                    </a:moveTo>
                    <a:lnTo>
                      <a:pt x="6397" y="1770"/>
                    </a:lnTo>
                    <a:lnTo>
                      <a:pt x="6406" y="1788"/>
                    </a:lnTo>
                    <a:lnTo>
                      <a:pt x="6424" y="1778"/>
                    </a:lnTo>
                    <a:lnTo>
                      <a:pt x="6414" y="17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9" name="Freeform 258">
                <a:extLst>
                  <a:ext uri="{FF2B5EF4-FFF2-40B4-BE49-F238E27FC236}">
                    <a16:creationId xmlns:a16="http://schemas.microsoft.com/office/drawing/2014/main" id="{D7BB3F06-86D3-4C6F-A60A-1451A68FC865}"/>
                  </a:ext>
                </a:extLst>
              </p:cNvPr>
              <p:cNvSpPr>
                <a:spLocks/>
              </p:cNvSpPr>
              <p:nvPr/>
            </p:nvSpPr>
            <p:spPr bwMode="auto">
              <a:xfrm>
                <a:off x="2218" y="2220"/>
                <a:ext cx="6845" cy="6845"/>
              </a:xfrm>
              <a:custGeom>
                <a:avLst/>
                <a:gdLst>
                  <a:gd name="T0" fmla="*/ 6434 w 6845"/>
                  <a:gd name="T1" fmla="*/ 1795 h 6845"/>
                  <a:gd name="T2" fmla="*/ 6416 w 6845"/>
                  <a:gd name="T3" fmla="*/ 1804 h 6845"/>
                  <a:gd name="T4" fmla="*/ 6426 w 6845"/>
                  <a:gd name="T5" fmla="*/ 1822 h 6845"/>
                  <a:gd name="T6" fmla="*/ 6442 w 6845"/>
                  <a:gd name="T7" fmla="*/ 1813 h 6845"/>
                  <a:gd name="T8" fmla="*/ 6434 w 6845"/>
                  <a:gd name="T9" fmla="*/ 1795 h 6845"/>
                </a:gdLst>
                <a:ahLst/>
                <a:cxnLst>
                  <a:cxn ang="0">
                    <a:pos x="T0" y="T1"/>
                  </a:cxn>
                  <a:cxn ang="0">
                    <a:pos x="T2" y="T3"/>
                  </a:cxn>
                  <a:cxn ang="0">
                    <a:pos x="T4" y="T5"/>
                  </a:cxn>
                  <a:cxn ang="0">
                    <a:pos x="T6" y="T7"/>
                  </a:cxn>
                  <a:cxn ang="0">
                    <a:pos x="T8" y="T9"/>
                  </a:cxn>
                </a:cxnLst>
                <a:rect l="0" t="0" r="r" b="b"/>
                <a:pathLst>
                  <a:path w="6845" h="6845">
                    <a:moveTo>
                      <a:pt x="6434" y="1795"/>
                    </a:moveTo>
                    <a:lnTo>
                      <a:pt x="6416" y="1804"/>
                    </a:lnTo>
                    <a:lnTo>
                      <a:pt x="6426" y="1822"/>
                    </a:lnTo>
                    <a:lnTo>
                      <a:pt x="6442" y="1813"/>
                    </a:lnTo>
                    <a:lnTo>
                      <a:pt x="6434" y="17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0" name="Freeform 259">
                <a:extLst>
                  <a:ext uri="{FF2B5EF4-FFF2-40B4-BE49-F238E27FC236}">
                    <a16:creationId xmlns:a16="http://schemas.microsoft.com/office/drawing/2014/main" id="{40882AF6-C412-42C2-9AD2-F7FAE8373F56}"/>
                  </a:ext>
                </a:extLst>
              </p:cNvPr>
              <p:cNvSpPr>
                <a:spLocks/>
              </p:cNvSpPr>
              <p:nvPr/>
            </p:nvSpPr>
            <p:spPr bwMode="auto">
              <a:xfrm>
                <a:off x="2218" y="2220"/>
                <a:ext cx="6845" cy="6845"/>
              </a:xfrm>
              <a:custGeom>
                <a:avLst/>
                <a:gdLst>
                  <a:gd name="T0" fmla="*/ 6452 w 6845"/>
                  <a:gd name="T1" fmla="*/ 1831 h 6845"/>
                  <a:gd name="T2" fmla="*/ 6435 w 6845"/>
                  <a:gd name="T3" fmla="*/ 1840 h 6845"/>
                  <a:gd name="T4" fmla="*/ 6444 w 6845"/>
                  <a:gd name="T5" fmla="*/ 1857 h 6845"/>
                  <a:gd name="T6" fmla="*/ 6462 w 6845"/>
                  <a:gd name="T7" fmla="*/ 1849 h 6845"/>
                  <a:gd name="T8" fmla="*/ 6452 w 6845"/>
                  <a:gd name="T9" fmla="*/ 1831 h 6845"/>
                </a:gdLst>
                <a:ahLst/>
                <a:cxnLst>
                  <a:cxn ang="0">
                    <a:pos x="T0" y="T1"/>
                  </a:cxn>
                  <a:cxn ang="0">
                    <a:pos x="T2" y="T3"/>
                  </a:cxn>
                  <a:cxn ang="0">
                    <a:pos x="T4" y="T5"/>
                  </a:cxn>
                  <a:cxn ang="0">
                    <a:pos x="T6" y="T7"/>
                  </a:cxn>
                  <a:cxn ang="0">
                    <a:pos x="T8" y="T9"/>
                  </a:cxn>
                </a:cxnLst>
                <a:rect l="0" t="0" r="r" b="b"/>
                <a:pathLst>
                  <a:path w="6845" h="6845">
                    <a:moveTo>
                      <a:pt x="6452" y="1831"/>
                    </a:moveTo>
                    <a:lnTo>
                      <a:pt x="6435" y="1840"/>
                    </a:lnTo>
                    <a:lnTo>
                      <a:pt x="6444" y="1857"/>
                    </a:lnTo>
                    <a:lnTo>
                      <a:pt x="6462" y="1849"/>
                    </a:lnTo>
                    <a:lnTo>
                      <a:pt x="6452" y="18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1" name="Freeform 260">
                <a:extLst>
                  <a:ext uri="{FF2B5EF4-FFF2-40B4-BE49-F238E27FC236}">
                    <a16:creationId xmlns:a16="http://schemas.microsoft.com/office/drawing/2014/main" id="{478FB21E-E831-44EA-9947-96EE0DC82E98}"/>
                  </a:ext>
                </a:extLst>
              </p:cNvPr>
              <p:cNvSpPr>
                <a:spLocks/>
              </p:cNvSpPr>
              <p:nvPr/>
            </p:nvSpPr>
            <p:spPr bwMode="auto">
              <a:xfrm>
                <a:off x="2218" y="2220"/>
                <a:ext cx="6845" cy="6845"/>
              </a:xfrm>
              <a:custGeom>
                <a:avLst/>
                <a:gdLst>
                  <a:gd name="T0" fmla="*/ 6471 w 6845"/>
                  <a:gd name="T1" fmla="*/ 1867 h 6845"/>
                  <a:gd name="T2" fmla="*/ 6453 w 6845"/>
                  <a:gd name="T3" fmla="*/ 1875 h 6845"/>
                  <a:gd name="T4" fmla="*/ 6462 w 6845"/>
                  <a:gd name="T5" fmla="*/ 1893 h 6845"/>
                  <a:gd name="T6" fmla="*/ 6480 w 6845"/>
                  <a:gd name="T7" fmla="*/ 1885 h 6845"/>
                  <a:gd name="T8" fmla="*/ 6471 w 6845"/>
                  <a:gd name="T9" fmla="*/ 1867 h 6845"/>
                </a:gdLst>
                <a:ahLst/>
                <a:cxnLst>
                  <a:cxn ang="0">
                    <a:pos x="T0" y="T1"/>
                  </a:cxn>
                  <a:cxn ang="0">
                    <a:pos x="T2" y="T3"/>
                  </a:cxn>
                  <a:cxn ang="0">
                    <a:pos x="T4" y="T5"/>
                  </a:cxn>
                  <a:cxn ang="0">
                    <a:pos x="T6" y="T7"/>
                  </a:cxn>
                  <a:cxn ang="0">
                    <a:pos x="T8" y="T9"/>
                  </a:cxn>
                </a:cxnLst>
                <a:rect l="0" t="0" r="r" b="b"/>
                <a:pathLst>
                  <a:path w="6845" h="6845">
                    <a:moveTo>
                      <a:pt x="6471" y="1867"/>
                    </a:moveTo>
                    <a:lnTo>
                      <a:pt x="6453" y="1875"/>
                    </a:lnTo>
                    <a:lnTo>
                      <a:pt x="6462" y="1893"/>
                    </a:lnTo>
                    <a:lnTo>
                      <a:pt x="6480" y="1885"/>
                    </a:lnTo>
                    <a:lnTo>
                      <a:pt x="6471" y="18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2" name="Freeform 261">
                <a:extLst>
                  <a:ext uri="{FF2B5EF4-FFF2-40B4-BE49-F238E27FC236}">
                    <a16:creationId xmlns:a16="http://schemas.microsoft.com/office/drawing/2014/main" id="{081404D1-8DE9-4F04-97A9-EC626908098A}"/>
                  </a:ext>
                </a:extLst>
              </p:cNvPr>
              <p:cNvSpPr>
                <a:spLocks/>
              </p:cNvSpPr>
              <p:nvPr/>
            </p:nvSpPr>
            <p:spPr bwMode="auto">
              <a:xfrm>
                <a:off x="2218" y="2220"/>
                <a:ext cx="6845" cy="6845"/>
              </a:xfrm>
              <a:custGeom>
                <a:avLst/>
                <a:gdLst>
                  <a:gd name="T0" fmla="*/ 6489 w 6845"/>
                  <a:gd name="T1" fmla="*/ 1903 h 6845"/>
                  <a:gd name="T2" fmla="*/ 6471 w 6845"/>
                  <a:gd name="T3" fmla="*/ 1911 h 6845"/>
                  <a:gd name="T4" fmla="*/ 6480 w 6845"/>
                  <a:gd name="T5" fmla="*/ 1929 h 6845"/>
                  <a:gd name="T6" fmla="*/ 6498 w 6845"/>
                  <a:gd name="T7" fmla="*/ 1920 h 6845"/>
                  <a:gd name="T8" fmla="*/ 6489 w 6845"/>
                  <a:gd name="T9" fmla="*/ 1903 h 6845"/>
                </a:gdLst>
                <a:ahLst/>
                <a:cxnLst>
                  <a:cxn ang="0">
                    <a:pos x="T0" y="T1"/>
                  </a:cxn>
                  <a:cxn ang="0">
                    <a:pos x="T2" y="T3"/>
                  </a:cxn>
                  <a:cxn ang="0">
                    <a:pos x="T4" y="T5"/>
                  </a:cxn>
                  <a:cxn ang="0">
                    <a:pos x="T6" y="T7"/>
                  </a:cxn>
                  <a:cxn ang="0">
                    <a:pos x="T8" y="T9"/>
                  </a:cxn>
                </a:cxnLst>
                <a:rect l="0" t="0" r="r" b="b"/>
                <a:pathLst>
                  <a:path w="6845" h="6845">
                    <a:moveTo>
                      <a:pt x="6489" y="1903"/>
                    </a:moveTo>
                    <a:lnTo>
                      <a:pt x="6471" y="1911"/>
                    </a:lnTo>
                    <a:lnTo>
                      <a:pt x="6480" y="1929"/>
                    </a:lnTo>
                    <a:lnTo>
                      <a:pt x="6498" y="1920"/>
                    </a:lnTo>
                    <a:lnTo>
                      <a:pt x="6489" y="19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3" name="Freeform 262">
                <a:extLst>
                  <a:ext uri="{FF2B5EF4-FFF2-40B4-BE49-F238E27FC236}">
                    <a16:creationId xmlns:a16="http://schemas.microsoft.com/office/drawing/2014/main" id="{2FB1483C-32CD-45B7-AD22-0B838C51532F}"/>
                  </a:ext>
                </a:extLst>
              </p:cNvPr>
              <p:cNvSpPr>
                <a:spLocks/>
              </p:cNvSpPr>
              <p:nvPr/>
            </p:nvSpPr>
            <p:spPr bwMode="auto">
              <a:xfrm>
                <a:off x="2218" y="2220"/>
                <a:ext cx="6845" cy="6845"/>
              </a:xfrm>
              <a:custGeom>
                <a:avLst/>
                <a:gdLst>
                  <a:gd name="T0" fmla="*/ 6507 w 6845"/>
                  <a:gd name="T1" fmla="*/ 1939 h 6845"/>
                  <a:gd name="T2" fmla="*/ 6489 w 6845"/>
                  <a:gd name="T3" fmla="*/ 1947 h 6845"/>
                  <a:gd name="T4" fmla="*/ 6498 w 6845"/>
                  <a:gd name="T5" fmla="*/ 1965 h 6845"/>
                  <a:gd name="T6" fmla="*/ 6516 w 6845"/>
                  <a:gd name="T7" fmla="*/ 1957 h 6845"/>
                  <a:gd name="T8" fmla="*/ 6507 w 6845"/>
                  <a:gd name="T9" fmla="*/ 1939 h 6845"/>
                </a:gdLst>
                <a:ahLst/>
                <a:cxnLst>
                  <a:cxn ang="0">
                    <a:pos x="T0" y="T1"/>
                  </a:cxn>
                  <a:cxn ang="0">
                    <a:pos x="T2" y="T3"/>
                  </a:cxn>
                  <a:cxn ang="0">
                    <a:pos x="T4" y="T5"/>
                  </a:cxn>
                  <a:cxn ang="0">
                    <a:pos x="T6" y="T7"/>
                  </a:cxn>
                  <a:cxn ang="0">
                    <a:pos x="T8" y="T9"/>
                  </a:cxn>
                </a:cxnLst>
                <a:rect l="0" t="0" r="r" b="b"/>
                <a:pathLst>
                  <a:path w="6845" h="6845">
                    <a:moveTo>
                      <a:pt x="6507" y="1939"/>
                    </a:moveTo>
                    <a:lnTo>
                      <a:pt x="6489" y="1947"/>
                    </a:lnTo>
                    <a:lnTo>
                      <a:pt x="6498" y="1965"/>
                    </a:lnTo>
                    <a:lnTo>
                      <a:pt x="6516" y="1957"/>
                    </a:lnTo>
                    <a:lnTo>
                      <a:pt x="6507" y="1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4" name="Freeform 263">
                <a:extLst>
                  <a:ext uri="{FF2B5EF4-FFF2-40B4-BE49-F238E27FC236}">
                    <a16:creationId xmlns:a16="http://schemas.microsoft.com/office/drawing/2014/main" id="{6A891BA9-5893-4BD5-92A2-B2C3A2DCE6BD}"/>
                  </a:ext>
                </a:extLst>
              </p:cNvPr>
              <p:cNvSpPr>
                <a:spLocks/>
              </p:cNvSpPr>
              <p:nvPr/>
            </p:nvSpPr>
            <p:spPr bwMode="auto">
              <a:xfrm>
                <a:off x="2218" y="2220"/>
                <a:ext cx="6845" cy="6845"/>
              </a:xfrm>
              <a:custGeom>
                <a:avLst/>
                <a:gdLst>
                  <a:gd name="T0" fmla="*/ 6524 w 6845"/>
                  <a:gd name="T1" fmla="*/ 1975 h 6845"/>
                  <a:gd name="T2" fmla="*/ 6506 w 6845"/>
                  <a:gd name="T3" fmla="*/ 1983 h 6845"/>
                  <a:gd name="T4" fmla="*/ 6514 w 6845"/>
                  <a:gd name="T5" fmla="*/ 2001 h 6845"/>
                  <a:gd name="T6" fmla="*/ 6532 w 6845"/>
                  <a:gd name="T7" fmla="*/ 1993 h 6845"/>
                  <a:gd name="T8" fmla="*/ 6524 w 6845"/>
                  <a:gd name="T9" fmla="*/ 1975 h 6845"/>
                </a:gdLst>
                <a:ahLst/>
                <a:cxnLst>
                  <a:cxn ang="0">
                    <a:pos x="T0" y="T1"/>
                  </a:cxn>
                  <a:cxn ang="0">
                    <a:pos x="T2" y="T3"/>
                  </a:cxn>
                  <a:cxn ang="0">
                    <a:pos x="T4" y="T5"/>
                  </a:cxn>
                  <a:cxn ang="0">
                    <a:pos x="T6" y="T7"/>
                  </a:cxn>
                  <a:cxn ang="0">
                    <a:pos x="T8" y="T9"/>
                  </a:cxn>
                </a:cxnLst>
                <a:rect l="0" t="0" r="r" b="b"/>
                <a:pathLst>
                  <a:path w="6845" h="6845">
                    <a:moveTo>
                      <a:pt x="6524" y="1975"/>
                    </a:moveTo>
                    <a:lnTo>
                      <a:pt x="6506" y="1983"/>
                    </a:lnTo>
                    <a:lnTo>
                      <a:pt x="6514" y="2001"/>
                    </a:lnTo>
                    <a:lnTo>
                      <a:pt x="6532" y="1993"/>
                    </a:lnTo>
                    <a:lnTo>
                      <a:pt x="6524" y="19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5" name="Freeform 264">
                <a:extLst>
                  <a:ext uri="{FF2B5EF4-FFF2-40B4-BE49-F238E27FC236}">
                    <a16:creationId xmlns:a16="http://schemas.microsoft.com/office/drawing/2014/main" id="{93076F08-834A-46D4-8A90-4B8075E2372A}"/>
                  </a:ext>
                </a:extLst>
              </p:cNvPr>
              <p:cNvSpPr>
                <a:spLocks/>
              </p:cNvSpPr>
              <p:nvPr/>
            </p:nvSpPr>
            <p:spPr bwMode="auto">
              <a:xfrm>
                <a:off x="2218" y="2220"/>
                <a:ext cx="6845" cy="6845"/>
              </a:xfrm>
              <a:custGeom>
                <a:avLst/>
                <a:gdLst>
                  <a:gd name="T0" fmla="*/ 6541 w 6845"/>
                  <a:gd name="T1" fmla="*/ 2011 h 6845"/>
                  <a:gd name="T2" fmla="*/ 6523 w 6845"/>
                  <a:gd name="T3" fmla="*/ 2019 h 6845"/>
                  <a:gd name="T4" fmla="*/ 6524 w 6845"/>
                  <a:gd name="T5" fmla="*/ 2022 h 6845"/>
                  <a:gd name="T6" fmla="*/ 6530 w 6845"/>
                  <a:gd name="T7" fmla="*/ 2037 h 6845"/>
                  <a:gd name="T8" fmla="*/ 6549 w 6845"/>
                  <a:gd name="T9" fmla="*/ 2029 h 6845"/>
                  <a:gd name="T10" fmla="*/ 6542 w 6845"/>
                  <a:gd name="T11" fmla="*/ 2013 h 6845"/>
                  <a:gd name="T12" fmla="*/ 6541 w 6845"/>
                  <a:gd name="T13" fmla="*/ 2011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541" y="2011"/>
                    </a:moveTo>
                    <a:lnTo>
                      <a:pt x="6523" y="2019"/>
                    </a:lnTo>
                    <a:lnTo>
                      <a:pt x="6524" y="2022"/>
                    </a:lnTo>
                    <a:lnTo>
                      <a:pt x="6530" y="2037"/>
                    </a:lnTo>
                    <a:lnTo>
                      <a:pt x="6549" y="2029"/>
                    </a:lnTo>
                    <a:lnTo>
                      <a:pt x="6542" y="2013"/>
                    </a:lnTo>
                    <a:lnTo>
                      <a:pt x="6541" y="20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6" name="Freeform 265">
                <a:extLst>
                  <a:ext uri="{FF2B5EF4-FFF2-40B4-BE49-F238E27FC236}">
                    <a16:creationId xmlns:a16="http://schemas.microsoft.com/office/drawing/2014/main" id="{580123C7-CCA4-4575-B768-ECD7FAB017CD}"/>
                  </a:ext>
                </a:extLst>
              </p:cNvPr>
              <p:cNvSpPr>
                <a:spLocks/>
              </p:cNvSpPr>
              <p:nvPr/>
            </p:nvSpPr>
            <p:spPr bwMode="auto">
              <a:xfrm>
                <a:off x="2218" y="2220"/>
                <a:ext cx="6845" cy="6845"/>
              </a:xfrm>
              <a:custGeom>
                <a:avLst/>
                <a:gdLst>
                  <a:gd name="T0" fmla="*/ 6556 w 6845"/>
                  <a:gd name="T1" fmla="*/ 2048 h 6845"/>
                  <a:gd name="T2" fmla="*/ 6538 w 6845"/>
                  <a:gd name="T3" fmla="*/ 2055 h 6845"/>
                  <a:gd name="T4" fmla="*/ 6547 w 6845"/>
                  <a:gd name="T5" fmla="*/ 2074 h 6845"/>
                  <a:gd name="T6" fmla="*/ 6565 w 6845"/>
                  <a:gd name="T7" fmla="*/ 2066 h 6845"/>
                  <a:gd name="T8" fmla="*/ 6556 w 6845"/>
                  <a:gd name="T9" fmla="*/ 2048 h 6845"/>
                </a:gdLst>
                <a:ahLst/>
                <a:cxnLst>
                  <a:cxn ang="0">
                    <a:pos x="T0" y="T1"/>
                  </a:cxn>
                  <a:cxn ang="0">
                    <a:pos x="T2" y="T3"/>
                  </a:cxn>
                  <a:cxn ang="0">
                    <a:pos x="T4" y="T5"/>
                  </a:cxn>
                  <a:cxn ang="0">
                    <a:pos x="T6" y="T7"/>
                  </a:cxn>
                  <a:cxn ang="0">
                    <a:pos x="T8" y="T9"/>
                  </a:cxn>
                </a:cxnLst>
                <a:rect l="0" t="0" r="r" b="b"/>
                <a:pathLst>
                  <a:path w="6845" h="6845">
                    <a:moveTo>
                      <a:pt x="6556" y="2048"/>
                    </a:moveTo>
                    <a:lnTo>
                      <a:pt x="6538" y="2055"/>
                    </a:lnTo>
                    <a:lnTo>
                      <a:pt x="6547" y="2074"/>
                    </a:lnTo>
                    <a:lnTo>
                      <a:pt x="6565" y="2066"/>
                    </a:lnTo>
                    <a:lnTo>
                      <a:pt x="6556" y="20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7" name="Freeform 266">
                <a:extLst>
                  <a:ext uri="{FF2B5EF4-FFF2-40B4-BE49-F238E27FC236}">
                    <a16:creationId xmlns:a16="http://schemas.microsoft.com/office/drawing/2014/main" id="{B04B13A3-3271-4BA9-8E47-B1A254DC2D4F}"/>
                  </a:ext>
                </a:extLst>
              </p:cNvPr>
              <p:cNvSpPr>
                <a:spLocks/>
              </p:cNvSpPr>
              <p:nvPr/>
            </p:nvSpPr>
            <p:spPr bwMode="auto">
              <a:xfrm>
                <a:off x="2218" y="2220"/>
                <a:ext cx="6845" cy="6845"/>
              </a:xfrm>
              <a:custGeom>
                <a:avLst/>
                <a:gdLst>
                  <a:gd name="T0" fmla="*/ 6573 w 6845"/>
                  <a:gd name="T1" fmla="*/ 2084 h 6845"/>
                  <a:gd name="T2" fmla="*/ 6554 w 6845"/>
                  <a:gd name="T3" fmla="*/ 2092 h 6845"/>
                  <a:gd name="T4" fmla="*/ 6556 w 6845"/>
                  <a:gd name="T5" fmla="*/ 2097 h 6845"/>
                  <a:gd name="T6" fmla="*/ 6562 w 6845"/>
                  <a:gd name="T7" fmla="*/ 2110 h 6845"/>
                  <a:gd name="T8" fmla="*/ 6580 w 6845"/>
                  <a:gd name="T9" fmla="*/ 2103 h 6845"/>
                  <a:gd name="T10" fmla="*/ 6576 w 6845"/>
                  <a:gd name="T11" fmla="*/ 2090 h 6845"/>
                  <a:gd name="T12" fmla="*/ 6573 w 6845"/>
                  <a:gd name="T13" fmla="*/ 2084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573" y="2084"/>
                    </a:moveTo>
                    <a:lnTo>
                      <a:pt x="6554" y="2092"/>
                    </a:lnTo>
                    <a:lnTo>
                      <a:pt x="6556" y="2097"/>
                    </a:lnTo>
                    <a:lnTo>
                      <a:pt x="6562" y="2110"/>
                    </a:lnTo>
                    <a:lnTo>
                      <a:pt x="6580" y="2103"/>
                    </a:lnTo>
                    <a:lnTo>
                      <a:pt x="6576" y="2090"/>
                    </a:lnTo>
                    <a:lnTo>
                      <a:pt x="6573" y="20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8" name="Freeform 267">
                <a:extLst>
                  <a:ext uri="{FF2B5EF4-FFF2-40B4-BE49-F238E27FC236}">
                    <a16:creationId xmlns:a16="http://schemas.microsoft.com/office/drawing/2014/main" id="{F2E8A4F8-28FF-41E4-AA70-E92021C6F721}"/>
                  </a:ext>
                </a:extLst>
              </p:cNvPr>
              <p:cNvSpPr>
                <a:spLocks/>
              </p:cNvSpPr>
              <p:nvPr/>
            </p:nvSpPr>
            <p:spPr bwMode="auto">
              <a:xfrm>
                <a:off x="2218" y="2220"/>
                <a:ext cx="6845" cy="6845"/>
              </a:xfrm>
              <a:custGeom>
                <a:avLst/>
                <a:gdLst>
                  <a:gd name="T0" fmla="*/ 6588 w 6845"/>
                  <a:gd name="T1" fmla="*/ 2121 h 6845"/>
                  <a:gd name="T2" fmla="*/ 6570 w 6845"/>
                  <a:gd name="T3" fmla="*/ 2130 h 6845"/>
                  <a:gd name="T4" fmla="*/ 6577 w 6845"/>
                  <a:gd name="T5" fmla="*/ 2148 h 6845"/>
                  <a:gd name="T6" fmla="*/ 6596 w 6845"/>
                  <a:gd name="T7" fmla="*/ 2140 h 6845"/>
                  <a:gd name="T8" fmla="*/ 6588 w 6845"/>
                  <a:gd name="T9" fmla="*/ 2121 h 6845"/>
                </a:gdLst>
                <a:ahLst/>
                <a:cxnLst>
                  <a:cxn ang="0">
                    <a:pos x="T0" y="T1"/>
                  </a:cxn>
                  <a:cxn ang="0">
                    <a:pos x="T2" y="T3"/>
                  </a:cxn>
                  <a:cxn ang="0">
                    <a:pos x="T4" y="T5"/>
                  </a:cxn>
                  <a:cxn ang="0">
                    <a:pos x="T6" y="T7"/>
                  </a:cxn>
                  <a:cxn ang="0">
                    <a:pos x="T8" y="T9"/>
                  </a:cxn>
                </a:cxnLst>
                <a:rect l="0" t="0" r="r" b="b"/>
                <a:pathLst>
                  <a:path w="6845" h="6845">
                    <a:moveTo>
                      <a:pt x="6588" y="2121"/>
                    </a:moveTo>
                    <a:lnTo>
                      <a:pt x="6570" y="2130"/>
                    </a:lnTo>
                    <a:lnTo>
                      <a:pt x="6577" y="2148"/>
                    </a:lnTo>
                    <a:lnTo>
                      <a:pt x="6596" y="2140"/>
                    </a:lnTo>
                    <a:lnTo>
                      <a:pt x="6588" y="2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9" name="Freeform 268">
                <a:extLst>
                  <a:ext uri="{FF2B5EF4-FFF2-40B4-BE49-F238E27FC236}">
                    <a16:creationId xmlns:a16="http://schemas.microsoft.com/office/drawing/2014/main" id="{0F37BBB6-A09D-4B99-8E6B-F8541CECA719}"/>
                  </a:ext>
                </a:extLst>
              </p:cNvPr>
              <p:cNvSpPr>
                <a:spLocks/>
              </p:cNvSpPr>
              <p:nvPr/>
            </p:nvSpPr>
            <p:spPr bwMode="auto">
              <a:xfrm>
                <a:off x="2218" y="2220"/>
                <a:ext cx="6845" cy="6845"/>
              </a:xfrm>
              <a:custGeom>
                <a:avLst/>
                <a:gdLst>
                  <a:gd name="T0" fmla="*/ 6603 w 6845"/>
                  <a:gd name="T1" fmla="*/ 2158 h 6845"/>
                  <a:gd name="T2" fmla="*/ 6585 w 6845"/>
                  <a:gd name="T3" fmla="*/ 2166 h 6845"/>
                  <a:gd name="T4" fmla="*/ 6589 w 6845"/>
                  <a:gd name="T5" fmla="*/ 2174 h 6845"/>
                  <a:gd name="T6" fmla="*/ 6592 w 6845"/>
                  <a:gd name="T7" fmla="*/ 2185 h 6845"/>
                  <a:gd name="T8" fmla="*/ 6610 w 6845"/>
                  <a:gd name="T9" fmla="*/ 2178 h 6845"/>
                  <a:gd name="T10" fmla="*/ 6607 w 6845"/>
                  <a:gd name="T11" fmla="*/ 2167 h 6845"/>
                  <a:gd name="T12" fmla="*/ 6603 w 6845"/>
                  <a:gd name="T13" fmla="*/ 2158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603" y="2158"/>
                    </a:moveTo>
                    <a:lnTo>
                      <a:pt x="6585" y="2166"/>
                    </a:lnTo>
                    <a:lnTo>
                      <a:pt x="6589" y="2174"/>
                    </a:lnTo>
                    <a:lnTo>
                      <a:pt x="6592" y="2185"/>
                    </a:lnTo>
                    <a:lnTo>
                      <a:pt x="6610" y="2178"/>
                    </a:lnTo>
                    <a:lnTo>
                      <a:pt x="6607" y="2167"/>
                    </a:lnTo>
                    <a:lnTo>
                      <a:pt x="6603" y="2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0" name="Freeform 269">
                <a:extLst>
                  <a:ext uri="{FF2B5EF4-FFF2-40B4-BE49-F238E27FC236}">
                    <a16:creationId xmlns:a16="http://schemas.microsoft.com/office/drawing/2014/main" id="{0C5287CD-4794-4545-B28B-8EB86793E34A}"/>
                  </a:ext>
                </a:extLst>
              </p:cNvPr>
              <p:cNvSpPr>
                <a:spLocks/>
              </p:cNvSpPr>
              <p:nvPr/>
            </p:nvSpPr>
            <p:spPr bwMode="auto">
              <a:xfrm>
                <a:off x="2218" y="2220"/>
                <a:ext cx="6845" cy="6845"/>
              </a:xfrm>
              <a:custGeom>
                <a:avLst/>
                <a:gdLst>
                  <a:gd name="T0" fmla="*/ 6618 w 6845"/>
                  <a:gd name="T1" fmla="*/ 2196 h 6845"/>
                  <a:gd name="T2" fmla="*/ 6600 w 6845"/>
                  <a:gd name="T3" fmla="*/ 2203 h 6845"/>
                  <a:gd name="T4" fmla="*/ 6607 w 6845"/>
                  <a:gd name="T5" fmla="*/ 2222 h 6845"/>
                  <a:gd name="T6" fmla="*/ 6625 w 6845"/>
                  <a:gd name="T7" fmla="*/ 2215 h 6845"/>
                  <a:gd name="T8" fmla="*/ 6618 w 6845"/>
                  <a:gd name="T9" fmla="*/ 2196 h 6845"/>
                </a:gdLst>
                <a:ahLst/>
                <a:cxnLst>
                  <a:cxn ang="0">
                    <a:pos x="T0" y="T1"/>
                  </a:cxn>
                  <a:cxn ang="0">
                    <a:pos x="T2" y="T3"/>
                  </a:cxn>
                  <a:cxn ang="0">
                    <a:pos x="T4" y="T5"/>
                  </a:cxn>
                  <a:cxn ang="0">
                    <a:pos x="T6" y="T7"/>
                  </a:cxn>
                  <a:cxn ang="0">
                    <a:pos x="T8" y="T9"/>
                  </a:cxn>
                </a:cxnLst>
                <a:rect l="0" t="0" r="r" b="b"/>
                <a:pathLst>
                  <a:path w="6845" h="6845">
                    <a:moveTo>
                      <a:pt x="6618" y="2196"/>
                    </a:moveTo>
                    <a:lnTo>
                      <a:pt x="6600" y="2203"/>
                    </a:lnTo>
                    <a:lnTo>
                      <a:pt x="6607" y="2222"/>
                    </a:lnTo>
                    <a:lnTo>
                      <a:pt x="6625" y="2215"/>
                    </a:lnTo>
                    <a:lnTo>
                      <a:pt x="6618" y="2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1" name="Freeform 270">
                <a:extLst>
                  <a:ext uri="{FF2B5EF4-FFF2-40B4-BE49-F238E27FC236}">
                    <a16:creationId xmlns:a16="http://schemas.microsoft.com/office/drawing/2014/main" id="{BD6B7D07-5A5B-47F3-AB95-24E8D73B8339}"/>
                  </a:ext>
                </a:extLst>
              </p:cNvPr>
              <p:cNvSpPr>
                <a:spLocks/>
              </p:cNvSpPr>
              <p:nvPr/>
            </p:nvSpPr>
            <p:spPr bwMode="auto">
              <a:xfrm>
                <a:off x="2218" y="2220"/>
                <a:ext cx="6845" cy="6845"/>
              </a:xfrm>
              <a:custGeom>
                <a:avLst/>
                <a:gdLst>
                  <a:gd name="T0" fmla="*/ 6632 w 6845"/>
                  <a:gd name="T1" fmla="*/ 2233 h 6845"/>
                  <a:gd name="T2" fmla="*/ 6613 w 6845"/>
                  <a:gd name="T3" fmla="*/ 2240 h 6845"/>
                  <a:gd name="T4" fmla="*/ 6618 w 6845"/>
                  <a:gd name="T5" fmla="*/ 2252 h 6845"/>
                  <a:gd name="T6" fmla="*/ 6620 w 6845"/>
                  <a:gd name="T7" fmla="*/ 2259 h 6845"/>
                  <a:gd name="T8" fmla="*/ 6639 w 6845"/>
                  <a:gd name="T9" fmla="*/ 2252 h 6845"/>
                  <a:gd name="T10" fmla="*/ 6637 w 6845"/>
                  <a:gd name="T11" fmla="*/ 2245 h 6845"/>
                  <a:gd name="T12" fmla="*/ 6632 w 6845"/>
                  <a:gd name="T13" fmla="*/ 2233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632" y="2233"/>
                    </a:moveTo>
                    <a:lnTo>
                      <a:pt x="6613" y="2240"/>
                    </a:lnTo>
                    <a:lnTo>
                      <a:pt x="6618" y="2252"/>
                    </a:lnTo>
                    <a:lnTo>
                      <a:pt x="6620" y="2259"/>
                    </a:lnTo>
                    <a:lnTo>
                      <a:pt x="6639" y="2252"/>
                    </a:lnTo>
                    <a:lnTo>
                      <a:pt x="6637" y="2245"/>
                    </a:lnTo>
                    <a:lnTo>
                      <a:pt x="6632" y="22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2" name="Freeform 271">
                <a:extLst>
                  <a:ext uri="{FF2B5EF4-FFF2-40B4-BE49-F238E27FC236}">
                    <a16:creationId xmlns:a16="http://schemas.microsoft.com/office/drawing/2014/main" id="{85226CC3-13E2-405A-8690-D0203C2E27EE}"/>
                  </a:ext>
                </a:extLst>
              </p:cNvPr>
              <p:cNvSpPr>
                <a:spLocks/>
              </p:cNvSpPr>
              <p:nvPr/>
            </p:nvSpPr>
            <p:spPr bwMode="auto">
              <a:xfrm>
                <a:off x="2218" y="2220"/>
                <a:ext cx="6845" cy="6845"/>
              </a:xfrm>
              <a:custGeom>
                <a:avLst/>
                <a:gdLst>
                  <a:gd name="T0" fmla="*/ 6645 w 6845"/>
                  <a:gd name="T1" fmla="*/ 2271 h 6845"/>
                  <a:gd name="T2" fmla="*/ 6627 w 6845"/>
                  <a:gd name="T3" fmla="*/ 2278 h 6845"/>
                  <a:gd name="T4" fmla="*/ 6633 w 6845"/>
                  <a:gd name="T5" fmla="*/ 2296 h 6845"/>
                  <a:gd name="T6" fmla="*/ 6652 w 6845"/>
                  <a:gd name="T7" fmla="*/ 2290 h 6845"/>
                  <a:gd name="T8" fmla="*/ 6645 w 6845"/>
                  <a:gd name="T9" fmla="*/ 2271 h 6845"/>
                </a:gdLst>
                <a:ahLst/>
                <a:cxnLst>
                  <a:cxn ang="0">
                    <a:pos x="T0" y="T1"/>
                  </a:cxn>
                  <a:cxn ang="0">
                    <a:pos x="T2" y="T3"/>
                  </a:cxn>
                  <a:cxn ang="0">
                    <a:pos x="T4" y="T5"/>
                  </a:cxn>
                  <a:cxn ang="0">
                    <a:pos x="T6" y="T7"/>
                  </a:cxn>
                  <a:cxn ang="0">
                    <a:pos x="T8" y="T9"/>
                  </a:cxn>
                </a:cxnLst>
                <a:rect l="0" t="0" r="r" b="b"/>
                <a:pathLst>
                  <a:path w="6845" h="6845">
                    <a:moveTo>
                      <a:pt x="6645" y="2271"/>
                    </a:moveTo>
                    <a:lnTo>
                      <a:pt x="6627" y="2278"/>
                    </a:lnTo>
                    <a:lnTo>
                      <a:pt x="6633" y="2296"/>
                    </a:lnTo>
                    <a:lnTo>
                      <a:pt x="6652" y="2290"/>
                    </a:lnTo>
                    <a:lnTo>
                      <a:pt x="6645" y="22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3" name="Freeform 272">
                <a:extLst>
                  <a:ext uri="{FF2B5EF4-FFF2-40B4-BE49-F238E27FC236}">
                    <a16:creationId xmlns:a16="http://schemas.microsoft.com/office/drawing/2014/main" id="{DEA1AD9B-2B0E-489C-AC75-690FE2FDC753}"/>
                  </a:ext>
                </a:extLst>
              </p:cNvPr>
              <p:cNvSpPr>
                <a:spLocks/>
              </p:cNvSpPr>
              <p:nvPr/>
            </p:nvSpPr>
            <p:spPr bwMode="auto">
              <a:xfrm>
                <a:off x="2218" y="2220"/>
                <a:ext cx="6845" cy="6845"/>
              </a:xfrm>
              <a:custGeom>
                <a:avLst/>
                <a:gdLst>
                  <a:gd name="T0" fmla="*/ 6658 w 6845"/>
                  <a:gd name="T1" fmla="*/ 2308 h 6845"/>
                  <a:gd name="T2" fmla="*/ 6640 w 6845"/>
                  <a:gd name="T3" fmla="*/ 2316 h 6845"/>
                  <a:gd name="T4" fmla="*/ 6645 w 6845"/>
                  <a:gd name="T5" fmla="*/ 2331 h 6845"/>
                  <a:gd name="T6" fmla="*/ 6646 w 6845"/>
                  <a:gd name="T7" fmla="*/ 2335 h 6845"/>
                  <a:gd name="T8" fmla="*/ 6666 w 6845"/>
                  <a:gd name="T9" fmla="*/ 2328 h 6845"/>
                  <a:gd name="T10" fmla="*/ 6664 w 6845"/>
                  <a:gd name="T11" fmla="*/ 2324 h 6845"/>
                  <a:gd name="T12" fmla="*/ 6658 w 6845"/>
                  <a:gd name="T13" fmla="*/ 2308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658" y="2308"/>
                    </a:moveTo>
                    <a:lnTo>
                      <a:pt x="6640" y="2316"/>
                    </a:lnTo>
                    <a:lnTo>
                      <a:pt x="6645" y="2331"/>
                    </a:lnTo>
                    <a:lnTo>
                      <a:pt x="6646" y="2335"/>
                    </a:lnTo>
                    <a:lnTo>
                      <a:pt x="6666" y="2328"/>
                    </a:lnTo>
                    <a:lnTo>
                      <a:pt x="6664" y="2324"/>
                    </a:lnTo>
                    <a:lnTo>
                      <a:pt x="6658" y="23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4" name="Freeform 273">
                <a:extLst>
                  <a:ext uri="{FF2B5EF4-FFF2-40B4-BE49-F238E27FC236}">
                    <a16:creationId xmlns:a16="http://schemas.microsoft.com/office/drawing/2014/main" id="{BAE16B51-9296-45E4-A1F5-9005DA41DE61}"/>
                  </a:ext>
                </a:extLst>
              </p:cNvPr>
              <p:cNvSpPr>
                <a:spLocks/>
              </p:cNvSpPr>
              <p:nvPr/>
            </p:nvSpPr>
            <p:spPr bwMode="auto">
              <a:xfrm>
                <a:off x="2218" y="2220"/>
                <a:ext cx="6845" cy="6845"/>
              </a:xfrm>
              <a:custGeom>
                <a:avLst/>
                <a:gdLst>
                  <a:gd name="T0" fmla="*/ 6672 w 6845"/>
                  <a:gd name="T1" fmla="*/ 2347 h 6845"/>
                  <a:gd name="T2" fmla="*/ 6652 w 6845"/>
                  <a:gd name="T3" fmla="*/ 2353 h 6845"/>
                  <a:gd name="T4" fmla="*/ 6658 w 6845"/>
                  <a:gd name="T5" fmla="*/ 2372 h 6845"/>
                  <a:gd name="T6" fmla="*/ 6678 w 6845"/>
                  <a:gd name="T7" fmla="*/ 2366 h 6845"/>
                  <a:gd name="T8" fmla="*/ 6672 w 6845"/>
                  <a:gd name="T9" fmla="*/ 2347 h 6845"/>
                </a:gdLst>
                <a:ahLst/>
                <a:cxnLst>
                  <a:cxn ang="0">
                    <a:pos x="T0" y="T1"/>
                  </a:cxn>
                  <a:cxn ang="0">
                    <a:pos x="T2" y="T3"/>
                  </a:cxn>
                  <a:cxn ang="0">
                    <a:pos x="T4" y="T5"/>
                  </a:cxn>
                  <a:cxn ang="0">
                    <a:pos x="T6" y="T7"/>
                  </a:cxn>
                  <a:cxn ang="0">
                    <a:pos x="T8" y="T9"/>
                  </a:cxn>
                </a:cxnLst>
                <a:rect l="0" t="0" r="r" b="b"/>
                <a:pathLst>
                  <a:path w="6845" h="6845">
                    <a:moveTo>
                      <a:pt x="6672" y="2347"/>
                    </a:moveTo>
                    <a:lnTo>
                      <a:pt x="6652" y="2353"/>
                    </a:lnTo>
                    <a:lnTo>
                      <a:pt x="6658" y="2372"/>
                    </a:lnTo>
                    <a:lnTo>
                      <a:pt x="6678" y="2366"/>
                    </a:lnTo>
                    <a:lnTo>
                      <a:pt x="6672" y="23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5" name="Freeform 274">
                <a:extLst>
                  <a:ext uri="{FF2B5EF4-FFF2-40B4-BE49-F238E27FC236}">
                    <a16:creationId xmlns:a16="http://schemas.microsoft.com/office/drawing/2014/main" id="{7198ED17-7CBE-4F7B-9170-73BF9DBFD712}"/>
                  </a:ext>
                </a:extLst>
              </p:cNvPr>
              <p:cNvSpPr>
                <a:spLocks/>
              </p:cNvSpPr>
              <p:nvPr/>
            </p:nvSpPr>
            <p:spPr bwMode="auto">
              <a:xfrm>
                <a:off x="2218" y="2220"/>
                <a:ext cx="6845" cy="6845"/>
              </a:xfrm>
              <a:custGeom>
                <a:avLst/>
                <a:gdLst>
                  <a:gd name="T0" fmla="*/ 6684 w 6845"/>
                  <a:gd name="T1" fmla="*/ 2385 h 6845"/>
                  <a:gd name="T2" fmla="*/ 6666 w 6845"/>
                  <a:gd name="T3" fmla="*/ 2391 h 6845"/>
                  <a:gd name="T4" fmla="*/ 6672 w 6845"/>
                  <a:gd name="T5" fmla="*/ 2410 h 6845"/>
                  <a:gd name="T6" fmla="*/ 6691 w 6845"/>
                  <a:gd name="T7" fmla="*/ 2404 h 6845"/>
                  <a:gd name="T8" fmla="*/ 6684 w 6845"/>
                  <a:gd name="T9" fmla="*/ 2385 h 6845"/>
                </a:gdLst>
                <a:ahLst/>
                <a:cxnLst>
                  <a:cxn ang="0">
                    <a:pos x="T0" y="T1"/>
                  </a:cxn>
                  <a:cxn ang="0">
                    <a:pos x="T2" y="T3"/>
                  </a:cxn>
                  <a:cxn ang="0">
                    <a:pos x="T4" y="T5"/>
                  </a:cxn>
                  <a:cxn ang="0">
                    <a:pos x="T6" y="T7"/>
                  </a:cxn>
                  <a:cxn ang="0">
                    <a:pos x="T8" y="T9"/>
                  </a:cxn>
                </a:cxnLst>
                <a:rect l="0" t="0" r="r" b="b"/>
                <a:pathLst>
                  <a:path w="6845" h="6845">
                    <a:moveTo>
                      <a:pt x="6684" y="2385"/>
                    </a:moveTo>
                    <a:lnTo>
                      <a:pt x="6666" y="2391"/>
                    </a:lnTo>
                    <a:lnTo>
                      <a:pt x="6672" y="2410"/>
                    </a:lnTo>
                    <a:lnTo>
                      <a:pt x="6691" y="2404"/>
                    </a:lnTo>
                    <a:lnTo>
                      <a:pt x="6684" y="23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6" name="Freeform 275">
                <a:extLst>
                  <a:ext uri="{FF2B5EF4-FFF2-40B4-BE49-F238E27FC236}">
                    <a16:creationId xmlns:a16="http://schemas.microsoft.com/office/drawing/2014/main" id="{2D01764D-69F4-4C7D-AADB-DD2299D5E45E}"/>
                  </a:ext>
                </a:extLst>
              </p:cNvPr>
              <p:cNvSpPr>
                <a:spLocks/>
              </p:cNvSpPr>
              <p:nvPr/>
            </p:nvSpPr>
            <p:spPr bwMode="auto">
              <a:xfrm>
                <a:off x="2218" y="2220"/>
                <a:ext cx="6845" cy="6845"/>
              </a:xfrm>
              <a:custGeom>
                <a:avLst/>
                <a:gdLst>
                  <a:gd name="T0" fmla="*/ 6696 w 6845"/>
                  <a:gd name="T1" fmla="*/ 2424 h 6845"/>
                  <a:gd name="T2" fmla="*/ 6676 w 6845"/>
                  <a:gd name="T3" fmla="*/ 2430 h 6845"/>
                  <a:gd name="T4" fmla="*/ 6682 w 6845"/>
                  <a:gd name="T5" fmla="*/ 2449 h 6845"/>
                  <a:gd name="T6" fmla="*/ 6702 w 6845"/>
                  <a:gd name="T7" fmla="*/ 2443 h 6845"/>
                  <a:gd name="T8" fmla="*/ 6696 w 6845"/>
                  <a:gd name="T9" fmla="*/ 2424 h 6845"/>
                </a:gdLst>
                <a:ahLst/>
                <a:cxnLst>
                  <a:cxn ang="0">
                    <a:pos x="T0" y="T1"/>
                  </a:cxn>
                  <a:cxn ang="0">
                    <a:pos x="T2" y="T3"/>
                  </a:cxn>
                  <a:cxn ang="0">
                    <a:pos x="T4" y="T5"/>
                  </a:cxn>
                  <a:cxn ang="0">
                    <a:pos x="T6" y="T7"/>
                  </a:cxn>
                  <a:cxn ang="0">
                    <a:pos x="T8" y="T9"/>
                  </a:cxn>
                </a:cxnLst>
                <a:rect l="0" t="0" r="r" b="b"/>
                <a:pathLst>
                  <a:path w="6845" h="6845">
                    <a:moveTo>
                      <a:pt x="6696" y="2424"/>
                    </a:moveTo>
                    <a:lnTo>
                      <a:pt x="6676" y="2430"/>
                    </a:lnTo>
                    <a:lnTo>
                      <a:pt x="6682" y="2449"/>
                    </a:lnTo>
                    <a:lnTo>
                      <a:pt x="6702" y="2443"/>
                    </a:lnTo>
                    <a:lnTo>
                      <a:pt x="6696" y="24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7" name="Freeform 276">
                <a:extLst>
                  <a:ext uri="{FF2B5EF4-FFF2-40B4-BE49-F238E27FC236}">
                    <a16:creationId xmlns:a16="http://schemas.microsoft.com/office/drawing/2014/main" id="{E42FBBCD-E484-4E33-84DB-2A63A8836641}"/>
                  </a:ext>
                </a:extLst>
              </p:cNvPr>
              <p:cNvSpPr>
                <a:spLocks/>
              </p:cNvSpPr>
              <p:nvPr/>
            </p:nvSpPr>
            <p:spPr bwMode="auto">
              <a:xfrm>
                <a:off x="2218" y="2220"/>
                <a:ext cx="6845" cy="6845"/>
              </a:xfrm>
              <a:custGeom>
                <a:avLst/>
                <a:gdLst>
                  <a:gd name="T0" fmla="*/ 6708 w 6845"/>
                  <a:gd name="T1" fmla="*/ 2462 h 6845"/>
                  <a:gd name="T2" fmla="*/ 6688 w 6845"/>
                  <a:gd name="T3" fmla="*/ 2468 h 6845"/>
                  <a:gd name="T4" fmla="*/ 6694 w 6845"/>
                  <a:gd name="T5" fmla="*/ 2487 h 6845"/>
                  <a:gd name="T6" fmla="*/ 6714 w 6845"/>
                  <a:gd name="T7" fmla="*/ 2481 h 6845"/>
                  <a:gd name="T8" fmla="*/ 6708 w 6845"/>
                  <a:gd name="T9" fmla="*/ 2462 h 6845"/>
                </a:gdLst>
                <a:ahLst/>
                <a:cxnLst>
                  <a:cxn ang="0">
                    <a:pos x="T0" y="T1"/>
                  </a:cxn>
                  <a:cxn ang="0">
                    <a:pos x="T2" y="T3"/>
                  </a:cxn>
                  <a:cxn ang="0">
                    <a:pos x="T4" y="T5"/>
                  </a:cxn>
                  <a:cxn ang="0">
                    <a:pos x="T6" y="T7"/>
                  </a:cxn>
                  <a:cxn ang="0">
                    <a:pos x="T8" y="T9"/>
                  </a:cxn>
                </a:cxnLst>
                <a:rect l="0" t="0" r="r" b="b"/>
                <a:pathLst>
                  <a:path w="6845" h="6845">
                    <a:moveTo>
                      <a:pt x="6708" y="2462"/>
                    </a:moveTo>
                    <a:lnTo>
                      <a:pt x="6688" y="2468"/>
                    </a:lnTo>
                    <a:lnTo>
                      <a:pt x="6694" y="2487"/>
                    </a:lnTo>
                    <a:lnTo>
                      <a:pt x="6714" y="2481"/>
                    </a:lnTo>
                    <a:lnTo>
                      <a:pt x="6708" y="2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8" name="Freeform 277">
                <a:extLst>
                  <a:ext uri="{FF2B5EF4-FFF2-40B4-BE49-F238E27FC236}">
                    <a16:creationId xmlns:a16="http://schemas.microsoft.com/office/drawing/2014/main" id="{C3E23E72-7619-4058-A0AA-9A8106133D20}"/>
                  </a:ext>
                </a:extLst>
              </p:cNvPr>
              <p:cNvSpPr>
                <a:spLocks/>
              </p:cNvSpPr>
              <p:nvPr/>
            </p:nvSpPr>
            <p:spPr bwMode="auto">
              <a:xfrm>
                <a:off x="2218" y="2220"/>
                <a:ext cx="6845" cy="6845"/>
              </a:xfrm>
              <a:custGeom>
                <a:avLst/>
                <a:gdLst>
                  <a:gd name="T0" fmla="*/ 6718 w 6845"/>
                  <a:gd name="T1" fmla="*/ 2500 h 6845"/>
                  <a:gd name="T2" fmla="*/ 6699 w 6845"/>
                  <a:gd name="T3" fmla="*/ 2506 h 6845"/>
                  <a:gd name="T4" fmla="*/ 6704 w 6845"/>
                  <a:gd name="T5" fmla="*/ 2526 h 6845"/>
                  <a:gd name="T6" fmla="*/ 6724 w 6845"/>
                  <a:gd name="T7" fmla="*/ 2520 h 6845"/>
                  <a:gd name="T8" fmla="*/ 6718 w 6845"/>
                  <a:gd name="T9" fmla="*/ 2500 h 6845"/>
                </a:gdLst>
                <a:ahLst/>
                <a:cxnLst>
                  <a:cxn ang="0">
                    <a:pos x="T0" y="T1"/>
                  </a:cxn>
                  <a:cxn ang="0">
                    <a:pos x="T2" y="T3"/>
                  </a:cxn>
                  <a:cxn ang="0">
                    <a:pos x="T4" y="T5"/>
                  </a:cxn>
                  <a:cxn ang="0">
                    <a:pos x="T6" y="T7"/>
                  </a:cxn>
                  <a:cxn ang="0">
                    <a:pos x="T8" y="T9"/>
                  </a:cxn>
                </a:cxnLst>
                <a:rect l="0" t="0" r="r" b="b"/>
                <a:pathLst>
                  <a:path w="6845" h="6845">
                    <a:moveTo>
                      <a:pt x="6718" y="2500"/>
                    </a:moveTo>
                    <a:lnTo>
                      <a:pt x="6699" y="2506"/>
                    </a:lnTo>
                    <a:lnTo>
                      <a:pt x="6704" y="2526"/>
                    </a:lnTo>
                    <a:lnTo>
                      <a:pt x="6724" y="2520"/>
                    </a:lnTo>
                    <a:lnTo>
                      <a:pt x="6718" y="25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9" name="Freeform 278">
                <a:extLst>
                  <a:ext uri="{FF2B5EF4-FFF2-40B4-BE49-F238E27FC236}">
                    <a16:creationId xmlns:a16="http://schemas.microsoft.com/office/drawing/2014/main" id="{00C092D9-F252-45E5-A19E-A96D44FF940E}"/>
                  </a:ext>
                </a:extLst>
              </p:cNvPr>
              <p:cNvSpPr>
                <a:spLocks/>
              </p:cNvSpPr>
              <p:nvPr/>
            </p:nvSpPr>
            <p:spPr bwMode="auto">
              <a:xfrm>
                <a:off x="2218" y="2220"/>
                <a:ext cx="6845" cy="6845"/>
              </a:xfrm>
              <a:custGeom>
                <a:avLst/>
                <a:gdLst>
                  <a:gd name="T0" fmla="*/ 6729 w 6845"/>
                  <a:gd name="T1" fmla="*/ 2539 h 6845"/>
                  <a:gd name="T2" fmla="*/ 6710 w 6845"/>
                  <a:gd name="T3" fmla="*/ 2545 h 6845"/>
                  <a:gd name="T4" fmla="*/ 6715 w 6845"/>
                  <a:gd name="T5" fmla="*/ 2564 h 6845"/>
                  <a:gd name="T6" fmla="*/ 6734 w 6845"/>
                  <a:gd name="T7" fmla="*/ 2558 h 6845"/>
                  <a:gd name="T8" fmla="*/ 6729 w 6845"/>
                  <a:gd name="T9" fmla="*/ 2539 h 6845"/>
                </a:gdLst>
                <a:ahLst/>
                <a:cxnLst>
                  <a:cxn ang="0">
                    <a:pos x="T0" y="T1"/>
                  </a:cxn>
                  <a:cxn ang="0">
                    <a:pos x="T2" y="T3"/>
                  </a:cxn>
                  <a:cxn ang="0">
                    <a:pos x="T4" y="T5"/>
                  </a:cxn>
                  <a:cxn ang="0">
                    <a:pos x="T6" y="T7"/>
                  </a:cxn>
                  <a:cxn ang="0">
                    <a:pos x="T8" y="T9"/>
                  </a:cxn>
                </a:cxnLst>
                <a:rect l="0" t="0" r="r" b="b"/>
                <a:pathLst>
                  <a:path w="6845" h="6845">
                    <a:moveTo>
                      <a:pt x="6729" y="2539"/>
                    </a:moveTo>
                    <a:lnTo>
                      <a:pt x="6710" y="2545"/>
                    </a:lnTo>
                    <a:lnTo>
                      <a:pt x="6715" y="2564"/>
                    </a:lnTo>
                    <a:lnTo>
                      <a:pt x="6734" y="2558"/>
                    </a:lnTo>
                    <a:lnTo>
                      <a:pt x="6729" y="25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0" name="Freeform 279">
                <a:extLst>
                  <a:ext uri="{FF2B5EF4-FFF2-40B4-BE49-F238E27FC236}">
                    <a16:creationId xmlns:a16="http://schemas.microsoft.com/office/drawing/2014/main" id="{450627F5-B9A8-4BF1-9531-B41F173C0B93}"/>
                  </a:ext>
                </a:extLst>
              </p:cNvPr>
              <p:cNvSpPr>
                <a:spLocks/>
              </p:cNvSpPr>
              <p:nvPr/>
            </p:nvSpPr>
            <p:spPr bwMode="auto">
              <a:xfrm>
                <a:off x="2218" y="2220"/>
                <a:ext cx="6845" cy="6845"/>
              </a:xfrm>
              <a:custGeom>
                <a:avLst/>
                <a:gdLst>
                  <a:gd name="T0" fmla="*/ 6739 w 6845"/>
                  <a:gd name="T1" fmla="*/ 2578 h 6845"/>
                  <a:gd name="T2" fmla="*/ 6720 w 6845"/>
                  <a:gd name="T3" fmla="*/ 2583 h 6845"/>
                  <a:gd name="T4" fmla="*/ 6724 w 6845"/>
                  <a:gd name="T5" fmla="*/ 2602 h 6845"/>
                  <a:gd name="T6" fmla="*/ 6744 w 6845"/>
                  <a:gd name="T7" fmla="*/ 2598 h 6845"/>
                  <a:gd name="T8" fmla="*/ 6739 w 6845"/>
                  <a:gd name="T9" fmla="*/ 2578 h 6845"/>
                </a:gdLst>
                <a:ahLst/>
                <a:cxnLst>
                  <a:cxn ang="0">
                    <a:pos x="T0" y="T1"/>
                  </a:cxn>
                  <a:cxn ang="0">
                    <a:pos x="T2" y="T3"/>
                  </a:cxn>
                  <a:cxn ang="0">
                    <a:pos x="T4" y="T5"/>
                  </a:cxn>
                  <a:cxn ang="0">
                    <a:pos x="T6" y="T7"/>
                  </a:cxn>
                  <a:cxn ang="0">
                    <a:pos x="T8" y="T9"/>
                  </a:cxn>
                </a:cxnLst>
                <a:rect l="0" t="0" r="r" b="b"/>
                <a:pathLst>
                  <a:path w="6845" h="6845">
                    <a:moveTo>
                      <a:pt x="6739" y="2578"/>
                    </a:moveTo>
                    <a:lnTo>
                      <a:pt x="6720" y="2583"/>
                    </a:lnTo>
                    <a:lnTo>
                      <a:pt x="6724" y="2602"/>
                    </a:lnTo>
                    <a:lnTo>
                      <a:pt x="6744" y="2598"/>
                    </a:lnTo>
                    <a:lnTo>
                      <a:pt x="6739" y="25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1" name="Freeform 280">
                <a:extLst>
                  <a:ext uri="{FF2B5EF4-FFF2-40B4-BE49-F238E27FC236}">
                    <a16:creationId xmlns:a16="http://schemas.microsoft.com/office/drawing/2014/main" id="{7228B4AA-0C4F-45CD-BE8D-2CBD55FDFA38}"/>
                  </a:ext>
                </a:extLst>
              </p:cNvPr>
              <p:cNvSpPr>
                <a:spLocks/>
              </p:cNvSpPr>
              <p:nvPr/>
            </p:nvSpPr>
            <p:spPr bwMode="auto">
              <a:xfrm>
                <a:off x="2218" y="2220"/>
                <a:ext cx="6845" cy="6845"/>
              </a:xfrm>
              <a:custGeom>
                <a:avLst/>
                <a:gdLst>
                  <a:gd name="T0" fmla="*/ 6748 w 6845"/>
                  <a:gd name="T1" fmla="*/ 2617 h 6845"/>
                  <a:gd name="T2" fmla="*/ 6729 w 6845"/>
                  <a:gd name="T3" fmla="*/ 2622 h 6845"/>
                  <a:gd name="T4" fmla="*/ 6734 w 6845"/>
                  <a:gd name="T5" fmla="*/ 2641 h 6845"/>
                  <a:gd name="T6" fmla="*/ 6753 w 6845"/>
                  <a:gd name="T7" fmla="*/ 2636 h 6845"/>
                  <a:gd name="T8" fmla="*/ 6748 w 6845"/>
                  <a:gd name="T9" fmla="*/ 2617 h 6845"/>
                </a:gdLst>
                <a:ahLst/>
                <a:cxnLst>
                  <a:cxn ang="0">
                    <a:pos x="T0" y="T1"/>
                  </a:cxn>
                  <a:cxn ang="0">
                    <a:pos x="T2" y="T3"/>
                  </a:cxn>
                  <a:cxn ang="0">
                    <a:pos x="T4" y="T5"/>
                  </a:cxn>
                  <a:cxn ang="0">
                    <a:pos x="T6" y="T7"/>
                  </a:cxn>
                  <a:cxn ang="0">
                    <a:pos x="T8" y="T9"/>
                  </a:cxn>
                </a:cxnLst>
                <a:rect l="0" t="0" r="r" b="b"/>
                <a:pathLst>
                  <a:path w="6845" h="6845">
                    <a:moveTo>
                      <a:pt x="6748" y="2617"/>
                    </a:moveTo>
                    <a:lnTo>
                      <a:pt x="6729" y="2622"/>
                    </a:lnTo>
                    <a:lnTo>
                      <a:pt x="6734" y="2641"/>
                    </a:lnTo>
                    <a:lnTo>
                      <a:pt x="6753" y="2636"/>
                    </a:lnTo>
                    <a:lnTo>
                      <a:pt x="6748" y="26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2" name="Freeform 281">
                <a:extLst>
                  <a:ext uri="{FF2B5EF4-FFF2-40B4-BE49-F238E27FC236}">
                    <a16:creationId xmlns:a16="http://schemas.microsoft.com/office/drawing/2014/main" id="{E72E0D5C-BABF-4A0E-9E9F-11130920BE4D}"/>
                  </a:ext>
                </a:extLst>
              </p:cNvPr>
              <p:cNvSpPr>
                <a:spLocks/>
              </p:cNvSpPr>
              <p:nvPr/>
            </p:nvSpPr>
            <p:spPr bwMode="auto">
              <a:xfrm>
                <a:off x="2218" y="2220"/>
                <a:ext cx="6845" cy="6845"/>
              </a:xfrm>
              <a:custGeom>
                <a:avLst/>
                <a:gdLst>
                  <a:gd name="T0" fmla="*/ 6758 w 6845"/>
                  <a:gd name="T1" fmla="*/ 2656 h 6845"/>
                  <a:gd name="T2" fmla="*/ 6739 w 6845"/>
                  <a:gd name="T3" fmla="*/ 2660 h 6845"/>
                  <a:gd name="T4" fmla="*/ 6742 w 6845"/>
                  <a:gd name="T5" fmla="*/ 2680 h 6845"/>
                  <a:gd name="T6" fmla="*/ 6763 w 6845"/>
                  <a:gd name="T7" fmla="*/ 2676 h 6845"/>
                  <a:gd name="T8" fmla="*/ 6758 w 6845"/>
                  <a:gd name="T9" fmla="*/ 2656 h 6845"/>
                </a:gdLst>
                <a:ahLst/>
                <a:cxnLst>
                  <a:cxn ang="0">
                    <a:pos x="T0" y="T1"/>
                  </a:cxn>
                  <a:cxn ang="0">
                    <a:pos x="T2" y="T3"/>
                  </a:cxn>
                  <a:cxn ang="0">
                    <a:pos x="T4" y="T5"/>
                  </a:cxn>
                  <a:cxn ang="0">
                    <a:pos x="T6" y="T7"/>
                  </a:cxn>
                  <a:cxn ang="0">
                    <a:pos x="T8" y="T9"/>
                  </a:cxn>
                </a:cxnLst>
                <a:rect l="0" t="0" r="r" b="b"/>
                <a:pathLst>
                  <a:path w="6845" h="6845">
                    <a:moveTo>
                      <a:pt x="6758" y="2656"/>
                    </a:moveTo>
                    <a:lnTo>
                      <a:pt x="6739" y="2660"/>
                    </a:lnTo>
                    <a:lnTo>
                      <a:pt x="6742" y="2680"/>
                    </a:lnTo>
                    <a:lnTo>
                      <a:pt x="6763" y="2676"/>
                    </a:lnTo>
                    <a:lnTo>
                      <a:pt x="6758" y="26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3" name="Freeform 282">
                <a:extLst>
                  <a:ext uri="{FF2B5EF4-FFF2-40B4-BE49-F238E27FC236}">
                    <a16:creationId xmlns:a16="http://schemas.microsoft.com/office/drawing/2014/main" id="{84E3DB02-1E8F-473B-8349-A0AA4DC62195}"/>
                  </a:ext>
                </a:extLst>
              </p:cNvPr>
              <p:cNvSpPr>
                <a:spLocks/>
              </p:cNvSpPr>
              <p:nvPr/>
            </p:nvSpPr>
            <p:spPr bwMode="auto">
              <a:xfrm>
                <a:off x="2218" y="2220"/>
                <a:ext cx="6845" cy="6845"/>
              </a:xfrm>
              <a:custGeom>
                <a:avLst/>
                <a:gdLst>
                  <a:gd name="T0" fmla="*/ 6766 w 6845"/>
                  <a:gd name="T1" fmla="*/ 2695 h 6845"/>
                  <a:gd name="T2" fmla="*/ 6747 w 6845"/>
                  <a:gd name="T3" fmla="*/ 2700 h 6845"/>
                  <a:gd name="T4" fmla="*/ 6751 w 6845"/>
                  <a:gd name="T5" fmla="*/ 2719 h 6845"/>
                  <a:gd name="T6" fmla="*/ 6771 w 6845"/>
                  <a:gd name="T7" fmla="*/ 2715 h 6845"/>
                  <a:gd name="T8" fmla="*/ 6766 w 6845"/>
                  <a:gd name="T9" fmla="*/ 2695 h 6845"/>
                </a:gdLst>
                <a:ahLst/>
                <a:cxnLst>
                  <a:cxn ang="0">
                    <a:pos x="T0" y="T1"/>
                  </a:cxn>
                  <a:cxn ang="0">
                    <a:pos x="T2" y="T3"/>
                  </a:cxn>
                  <a:cxn ang="0">
                    <a:pos x="T4" y="T5"/>
                  </a:cxn>
                  <a:cxn ang="0">
                    <a:pos x="T6" y="T7"/>
                  </a:cxn>
                  <a:cxn ang="0">
                    <a:pos x="T8" y="T9"/>
                  </a:cxn>
                </a:cxnLst>
                <a:rect l="0" t="0" r="r" b="b"/>
                <a:pathLst>
                  <a:path w="6845" h="6845">
                    <a:moveTo>
                      <a:pt x="6766" y="2695"/>
                    </a:moveTo>
                    <a:lnTo>
                      <a:pt x="6747" y="2700"/>
                    </a:lnTo>
                    <a:lnTo>
                      <a:pt x="6751" y="2719"/>
                    </a:lnTo>
                    <a:lnTo>
                      <a:pt x="6771" y="2715"/>
                    </a:lnTo>
                    <a:lnTo>
                      <a:pt x="6766" y="26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4" name="Freeform 283">
                <a:extLst>
                  <a:ext uri="{FF2B5EF4-FFF2-40B4-BE49-F238E27FC236}">
                    <a16:creationId xmlns:a16="http://schemas.microsoft.com/office/drawing/2014/main" id="{48B0B76A-7796-44E3-BD7B-3026AB07EED7}"/>
                  </a:ext>
                </a:extLst>
              </p:cNvPr>
              <p:cNvSpPr>
                <a:spLocks/>
              </p:cNvSpPr>
              <p:nvPr/>
            </p:nvSpPr>
            <p:spPr bwMode="auto">
              <a:xfrm>
                <a:off x="2218" y="2220"/>
                <a:ext cx="6845" cy="6845"/>
              </a:xfrm>
              <a:custGeom>
                <a:avLst/>
                <a:gdLst>
                  <a:gd name="T0" fmla="*/ 6775 w 6845"/>
                  <a:gd name="T1" fmla="*/ 2734 h 6845"/>
                  <a:gd name="T2" fmla="*/ 6756 w 6845"/>
                  <a:gd name="T3" fmla="*/ 2738 h 6845"/>
                  <a:gd name="T4" fmla="*/ 6759 w 6845"/>
                  <a:gd name="T5" fmla="*/ 2758 h 6845"/>
                  <a:gd name="T6" fmla="*/ 6778 w 6845"/>
                  <a:gd name="T7" fmla="*/ 2755 h 6845"/>
                  <a:gd name="T8" fmla="*/ 6775 w 6845"/>
                  <a:gd name="T9" fmla="*/ 2734 h 6845"/>
                </a:gdLst>
                <a:ahLst/>
                <a:cxnLst>
                  <a:cxn ang="0">
                    <a:pos x="T0" y="T1"/>
                  </a:cxn>
                  <a:cxn ang="0">
                    <a:pos x="T2" y="T3"/>
                  </a:cxn>
                  <a:cxn ang="0">
                    <a:pos x="T4" y="T5"/>
                  </a:cxn>
                  <a:cxn ang="0">
                    <a:pos x="T6" y="T7"/>
                  </a:cxn>
                  <a:cxn ang="0">
                    <a:pos x="T8" y="T9"/>
                  </a:cxn>
                </a:cxnLst>
                <a:rect l="0" t="0" r="r" b="b"/>
                <a:pathLst>
                  <a:path w="6845" h="6845">
                    <a:moveTo>
                      <a:pt x="6775" y="2734"/>
                    </a:moveTo>
                    <a:lnTo>
                      <a:pt x="6756" y="2738"/>
                    </a:lnTo>
                    <a:lnTo>
                      <a:pt x="6759" y="2758"/>
                    </a:lnTo>
                    <a:lnTo>
                      <a:pt x="6778" y="2755"/>
                    </a:lnTo>
                    <a:lnTo>
                      <a:pt x="6775" y="27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5" name="Freeform 284">
                <a:extLst>
                  <a:ext uri="{FF2B5EF4-FFF2-40B4-BE49-F238E27FC236}">
                    <a16:creationId xmlns:a16="http://schemas.microsoft.com/office/drawing/2014/main" id="{A7E6EC77-8888-4D76-9E40-6C1D4BED19B1}"/>
                  </a:ext>
                </a:extLst>
              </p:cNvPr>
              <p:cNvSpPr>
                <a:spLocks/>
              </p:cNvSpPr>
              <p:nvPr/>
            </p:nvSpPr>
            <p:spPr bwMode="auto">
              <a:xfrm>
                <a:off x="2218" y="2220"/>
                <a:ext cx="6845" cy="6845"/>
              </a:xfrm>
              <a:custGeom>
                <a:avLst/>
                <a:gdLst>
                  <a:gd name="T0" fmla="*/ 6783 w 6845"/>
                  <a:gd name="T1" fmla="*/ 2774 h 6845"/>
                  <a:gd name="T2" fmla="*/ 6763 w 6845"/>
                  <a:gd name="T3" fmla="*/ 2778 h 6845"/>
                  <a:gd name="T4" fmla="*/ 6766 w 6845"/>
                  <a:gd name="T5" fmla="*/ 2797 h 6845"/>
                  <a:gd name="T6" fmla="*/ 6787 w 6845"/>
                  <a:gd name="T7" fmla="*/ 2793 h 6845"/>
                  <a:gd name="T8" fmla="*/ 6783 w 6845"/>
                  <a:gd name="T9" fmla="*/ 2774 h 6845"/>
                </a:gdLst>
                <a:ahLst/>
                <a:cxnLst>
                  <a:cxn ang="0">
                    <a:pos x="T0" y="T1"/>
                  </a:cxn>
                  <a:cxn ang="0">
                    <a:pos x="T2" y="T3"/>
                  </a:cxn>
                  <a:cxn ang="0">
                    <a:pos x="T4" y="T5"/>
                  </a:cxn>
                  <a:cxn ang="0">
                    <a:pos x="T6" y="T7"/>
                  </a:cxn>
                  <a:cxn ang="0">
                    <a:pos x="T8" y="T9"/>
                  </a:cxn>
                </a:cxnLst>
                <a:rect l="0" t="0" r="r" b="b"/>
                <a:pathLst>
                  <a:path w="6845" h="6845">
                    <a:moveTo>
                      <a:pt x="6783" y="2774"/>
                    </a:moveTo>
                    <a:lnTo>
                      <a:pt x="6763" y="2778"/>
                    </a:lnTo>
                    <a:lnTo>
                      <a:pt x="6766" y="2797"/>
                    </a:lnTo>
                    <a:lnTo>
                      <a:pt x="6787" y="2793"/>
                    </a:lnTo>
                    <a:lnTo>
                      <a:pt x="6783" y="27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6" name="Freeform 285">
                <a:extLst>
                  <a:ext uri="{FF2B5EF4-FFF2-40B4-BE49-F238E27FC236}">
                    <a16:creationId xmlns:a16="http://schemas.microsoft.com/office/drawing/2014/main" id="{FF158052-3F44-4058-9DC0-4E0C73395D64}"/>
                  </a:ext>
                </a:extLst>
              </p:cNvPr>
              <p:cNvSpPr>
                <a:spLocks/>
              </p:cNvSpPr>
              <p:nvPr/>
            </p:nvSpPr>
            <p:spPr bwMode="auto">
              <a:xfrm>
                <a:off x="2218" y="2220"/>
                <a:ext cx="6845" cy="6845"/>
              </a:xfrm>
              <a:custGeom>
                <a:avLst/>
                <a:gdLst>
                  <a:gd name="T0" fmla="*/ 6790 w 6845"/>
                  <a:gd name="T1" fmla="*/ 2814 h 6845"/>
                  <a:gd name="T2" fmla="*/ 6770 w 6845"/>
                  <a:gd name="T3" fmla="*/ 2817 h 6845"/>
                  <a:gd name="T4" fmla="*/ 6771 w 6845"/>
                  <a:gd name="T5" fmla="*/ 2820 h 6845"/>
                  <a:gd name="T6" fmla="*/ 6774 w 6845"/>
                  <a:gd name="T7" fmla="*/ 2836 h 6845"/>
                  <a:gd name="T8" fmla="*/ 6794 w 6845"/>
                  <a:gd name="T9" fmla="*/ 2833 h 6845"/>
                  <a:gd name="T10" fmla="*/ 6790 w 6845"/>
                  <a:gd name="T11" fmla="*/ 2816 h 6845"/>
                  <a:gd name="T12" fmla="*/ 6790 w 6845"/>
                  <a:gd name="T13" fmla="*/ 2814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790" y="2814"/>
                    </a:moveTo>
                    <a:lnTo>
                      <a:pt x="6770" y="2817"/>
                    </a:lnTo>
                    <a:lnTo>
                      <a:pt x="6771" y="2820"/>
                    </a:lnTo>
                    <a:lnTo>
                      <a:pt x="6774" y="2836"/>
                    </a:lnTo>
                    <a:lnTo>
                      <a:pt x="6794" y="2833"/>
                    </a:lnTo>
                    <a:lnTo>
                      <a:pt x="6790" y="2816"/>
                    </a:lnTo>
                    <a:lnTo>
                      <a:pt x="6790" y="28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7" name="Freeform 286">
                <a:extLst>
                  <a:ext uri="{FF2B5EF4-FFF2-40B4-BE49-F238E27FC236}">
                    <a16:creationId xmlns:a16="http://schemas.microsoft.com/office/drawing/2014/main" id="{FC531E05-FFFB-44A2-81E8-55BE29AD21EE}"/>
                  </a:ext>
                </a:extLst>
              </p:cNvPr>
              <p:cNvSpPr>
                <a:spLocks/>
              </p:cNvSpPr>
              <p:nvPr/>
            </p:nvSpPr>
            <p:spPr bwMode="auto">
              <a:xfrm>
                <a:off x="2218" y="2220"/>
                <a:ext cx="6845" cy="6845"/>
              </a:xfrm>
              <a:custGeom>
                <a:avLst/>
                <a:gdLst>
                  <a:gd name="T0" fmla="*/ 6796 w 6845"/>
                  <a:gd name="T1" fmla="*/ 2853 h 6845"/>
                  <a:gd name="T2" fmla="*/ 6777 w 6845"/>
                  <a:gd name="T3" fmla="*/ 2856 h 6845"/>
                  <a:gd name="T4" fmla="*/ 6781 w 6845"/>
                  <a:gd name="T5" fmla="*/ 2876 h 6845"/>
                  <a:gd name="T6" fmla="*/ 6800 w 6845"/>
                  <a:gd name="T7" fmla="*/ 2872 h 6845"/>
                  <a:gd name="T8" fmla="*/ 6796 w 6845"/>
                  <a:gd name="T9" fmla="*/ 2853 h 6845"/>
                </a:gdLst>
                <a:ahLst/>
                <a:cxnLst>
                  <a:cxn ang="0">
                    <a:pos x="T0" y="T1"/>
                  </a:cxn>
                  <a:cxn ang="0">
                    <a:pos x="T2" y="T3"/>
                  </a:cxn>
                  <a:cxn ang="0">
                    <a:pos x="T4" y="T5"/>
                  </a:cxn>
                  <a:cxn ang="0">
                    <a:pos x="T6" y="T7"/>
                  </a:cxn>
                  <a:cxn ang="0">
                    <a:pos x="T8" y="T9"/>
                  </a:cxn>
                </a:cxnLst>
                <a:rect l="0" t="0" r="r" b="b"/>
                <a:pathLst>
                  <a:path w="6845" h="6845">
                    <a:moveTo>
                      <a:pt x="6796" y="2853"/>
                    </a:moveTo>
                    <a:lnTo>
                      <a:pt x="6777" y="2856"/>
                    </a:lnTo>
                    <a:lnTo>
                      <a:pt x="6781" y="2876"/>
                    </a:lnTo>
                    <a:lnTo>
                      <a:pt x="6800" y="2872"/>
                    </a:lnTo>
                    <a:lnTo>
                      <a:pt x="6796" y="28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8" name="Freeform 287">
                <a:extLst>
                  <a:ext uri="{FF2B5EF4-FFF2-40B4-BE49-F238E27FC236}">
                    <a16:creationId xmlns:a16="http://schemas.microsoft.com/office/drawing/2014/main" id="{738A4B60-102A-443F-B0B4-B829A6E04C1F}"/>
                  </a:ext>
                </a:extLst>
              </p:cNvPr>
              <p:cNvSpPr>
                <a:spLocks/>
              </p:cNvSpPr>
              <p:nvPr/>
            </p:nvSpPr>
            <p:spPr bwMode="auto">
              <a:xfrm>
                <a:off x="2218" y="2220"/>
                <a:ext cx="6845" cy="6845"/>
              </a:xfrm>
              <a:custGeom>
                <a:avLst/>
                <a:gdLst>
                  <a:gd name="T0" fmla="*/ 6804 w 6845"/>
                  <a:gd name="T1" fmla="*/ 2893 h 6845"/>
                  <a:gd name="T2" fmla="*/ 6783 w 6845"/>
                  <a:gd name="T3" fmla="*/ 2895 h 6845"/>
                  <a:gd name="T4" fmla="*/ 6784 w 6845"/>
                  <a:gd name="T5" fmla="*/ 2904 h 6845"/>
                  <a:gd name="T6" fmla="*/ 6787 w 6845"/>
                  <a:gd name="T7" fmla="*/ 2916 h 6845"/>
                  <a:gd name="T8" fmla="*/ 6806 w 6845"/>
                  <a:gd name="T9" fmla="*/ 2912 h 6845"/>
                  <a:gd name="T10" fmla="*/ 6805 w 6845"/>
                  <a:gd name="T11" fmla="*/ 2900 h 6845"/>
                  <a:gd name="T12" fmla="*/ 6804 w 6845"/>
                  <a:gd name="T13" fmla="*/ 2893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804" y="2893"/>
                    </a:moveTo>
                    <a:lnTo>
                      <a:pt x="6783" y="2895"/>
                    </a:lnTo>
                    <a:lnTo>
                      <a:pt x="6784" y="2904"/>
                    </a:lnTo>
                    <a:lnTo>
                      <a:pt x="6787" y="2916"/>
                    </a:lnTo>
                    <a:lnTo>
                      <a:pt x="6806" y="2912"/>
                    </a:lnTo>
                    <a:lnTo>
                      <a:pt x="6805" y="2900"/>
                    </a:lnTo>
                    <a:lnTo>
                      <a:pt x="6804" y="28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9" name="Freeform 288">
                <a:extLst>
                  <a:ext uri="{FF2B5EF4-FFF2-40B4-BE49-F238E27FC236}">
                    <a16:creationId xmlns:a16="http://schemas.microsoft.com/office/drawing/2014/main" id="{3A154452-33E1-4D0B-8967-0AF3EE30F7D9}"/>
                  </a:ext>
                </a:extLst>
              </p:cNvPr>
              <p:cNvSpPr>
                <a:spLocks/>
              </p:cNvSpPr>
              <p:nvPr/>
            </p:nvSpPr>
            <p:spPr bwMode="auto">
              <a:xfrm>
                <a:off x="2218" y="2220"/>
                <a:ext cx="6845" cy="6845"/>
              </a:xfrm>
              <a:custGeom>
                <a:avLst/>
                <a:gdLst>
                  <a:gd name="T0" fmla="*/ 6810 w 6845"/>
                  <a:gd name="T1" fmla="*/ 2932 h 6845"/>
                  <a:gd name="T2" fmla="*/ 6789 w 6845"/>
                  <a:gd name="T3" fmla="*/ 2935 h 6845"/>
                  <a:gd name="T4" fmla="*/ 6792 w 6845"/>
                  <a:gd name="T5" fmla="*/ 2955 h 6845"/>
                  <a:gd name="T6" fmla="*/ 6812 w 6845"/>
                  <a:gd name="T7" fmla="*/ 2952 h 6845"/>
                  <a:gd name="T8" fmla="*/ 6810 w 6845"/>
                  <a:gd name="T9" fmla="*/ 2932 h 6845"/>
                </a:gdLst>
                <a:ahLst/>
                <a:cxnLst>
                  <a:cxn ang="0">
                    <a:pos x="T0" y="T1"/>
                  </a:cxn>
                  <a:cxn ang="0">
                    <a:pos x="T2" y="T3"/>
                  </a:cxn>
                  <a:cxn ang="0">
                    <a:pos x="T4" y="T5"/>
                  </a:cxn>
                  <a:cxn ang="0">
                    <a:pos x="T6" y="T7"/>
                  </a:cxn>
                  <a:cxn ang="0">
                    <a:pos x="T8" y="T9"/>
                  </a:cxn>
                </a:cxnLst>
                <a:rect l="0" t="0" r="r" b="b"/>
                <a:pathLst>
                  <a:path w="6845" h="6845">
                    <a:moveTo>
                      <a:pt x="6810" y="2932"/>
                    </a:moveTo>
                    <a:lnTo>
                      <a:pt x="6789" y="2935"/>
                    </a:lnTo>
                    <a:lnTo>
                      <a:pt x="6792" y="2955"/>
                    </a:lnTo>
                    <a:lnTo>
                      <a:pt x="6812" y="2952"/>
                    </a:lnTo>
                    <a:lnTo>
                      <a:pt x="6810" y="29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0" name="Freeform 289">
                <a:extLst>
                  <a:ext uri="{FF2B5EF4-FFF2-40B4-BE49-F238E27FC236}">
                    <a16:creationId xmlns:a16="http://schemas.microsoft.com/office/drawing/2014/main" id="{56E84B33-5820-43F7-9F7B-51474985DCFC}"/>
                  </a:ext>
                </a:extLst>
              </p:cNvPr>
              <p:cNvSpPr>
                <a:spLocks/>
              </p:cNvSpPr>
              <p:nvPr/>
            </p:nvSpPr>
            <p:spPr bwMode="auto">
              <a:xfrm>
                <a:off x="2218" y="2220"/>
                <a:ext cx="6845" cy="6845"/>
              </a:xfrm>
              <a:custGeom>
                <a:avLst/>
                <a:gdLst>
                  <a:gd name="T0" fmla="*/ 6814 w 6845"/>
                  <a:gd name="T1" fmla="*/ 2972 h 6845"/>
                  <a:gd name="T2" fmla="*/ 6795 w 6845"/>
                  <a:gd name="T3" fmla="*/ 2974 h 6845"/>
                  <a:gd name="T4" fmla="*/ 6796 w 6845"/>
                  <a:gd name="T5" fmla="*/ 2989 h 6845"/>
                  <a:gd name="T6" fmla="*/ 6798 w 6845"/>
                  <a:gd name="T7" fmla="*/ 2994 h 6845"/>
                  <a:gd name="T8" fmla="*/ 6817 w 6845"/>
                  <a:gd name="T9" fmla="*/ 2992 h 6845"/>
                  <a:gd name="T10" fmla="*/ 6817 w 6845"/>
                  <a:gd name="T11" fmla="*/ 2986 h 6845"/>
                  <a:gd name="T12" fmla="*/ 6814 w 6845"/>
                  <a:gd name="T13" fmla="*/ 2972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814" y="2972"/>
                    </a:moveTo>
                    <a:lnTo>
                      <a:pt x="6795" y="2974"/>
                    </a:lnTo>
                    <a:lnTo>
                      <a:pt x="6796" y="2989"/>
                    </a:lnTo>
                    <a:lnTo>
                      <a:pt x="6798" y="2994"/>
                    </a:lnTo>
                    <a:lnTo>
                      <a:pt x="6817" y="2992"/>
                    </a:lnTo>
                    <a:lnTo>
                      <a:pt x="6817" y="2986"/>
                    </a:lnTo>
                    <a:lnTo>
                      <a:pt x="6814" y="29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1" name="Freeform 290">
                <a:extLst>
                  <a:ext uri="{FF2B5EF4-FFF2-40B4-BE49-F238E27FC236}">
                    <a16:creationId xmlns:a16="http://schemas.microsoft.com/office/drawing/2014/main" id="{1F626739-EDD1-49D8-9B67-77FFA5B02C88}"/>
                  </a:ext>
                </a:extLst>
              </p:cNvPr>
              <p:cNvSpPr>
                <a:spLocks/>
              </p:cNvSpPr>
              <p:nvPr/>
            </p:nvSpPr>
            <p:spPr bwMode="auto">
              <a:xfrm>
                <a:off x="2218" y="2220"/>
                <a:ext cx="6845" cy="6845"/>
              </a:xfrm>
              <a:custGeom>
                <a:avLst/>
                <a:gdLst>
                  <a:gd name="T0" fmla="*/ 6819 w 6845"/>
                  <a:gd name="T1" fmla="*/ 3012 h 6845"/>
                  <a:gd name="T2" fmla="*/ 6800 w 6845"/>
                  <a:gd name="T3" fmla="*/ 3014 h 6845"/>
                  <a:gd name="T4" fmla="*/ 6802 w 6845"/>
                  <a:gd name="T5" fmla="*/ 3034 h 6845"/>
                  <a:gd name="T6" fmla="*/ 6822 w 6845"/>
                  <a:gd name="T7" fmla="*/ 3032 h 6845"/>
                  <a:gd name="T8" fmla="*/ 6819 w 6845"/>
                  <a:gd name="T9" fmla="*/ 3012 h 6845"/>
                </a:gdLst>
                <a:ahLst/>
                <a:cxnLst>
                  <a:cxn ang="0">
                    <a:pos x="T0" y="T1"/>
                  </a:cxn>
                  <a:cxn ang="0">
                    <a:pos x="T2" y="T3"/>
                  </a:cxn>
                  <a:cxn ang="0">
                    <a:pos x="T4" y="T5"/>
                  </a:cxn>
                  <a:cxn ang="0">
                    <a:pos x="T6" y="T7"/>
                  </a:cxn>
                  <a:cxn ang="0">
                    <a:pos x="T8" y="T9"/>
                  </a:cxn>
                </a:cxnLst>
                <a:rect l="0" t="0" r="r" b="b"/>
                <a:pathLst>
                  <a:path w="6845" h="6845">
                    <a:moveTo>
                      <a:pt x="6819" y="3012"/>
                    </a:moveTo>
                    <a:lnTo>
                      <a:pt x="6800" y="3014"/>
                    </a:lnTo>
                    <a:lnTo>
                      <a:pt x="6802" y="3034"/>
                    </a:lnTo>
                    <a:lnTo>
                      <a:pt x="6822" y="3032"/>
                    </a:lnTo>
                    <a:lnTo>
                      <a:pt x="6819" y="30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2" name="Freeform 291">
                <a:extLst>
                  <a:ext uri="{FF2B5EF4-FFF2-40B4-BE49-F238E27FC236}">
                    <a16:creationId xmlns:a16="http://schemas.microsoft.com/office/drawing/2014/main" id="{9860B5FA-A468-4873-A624-78DC7EBBB097}"/>
                  </a:ext>
                </a:extLst>
              </p:cNvPr>
              <p:cNvSpPr>
                <a:spLocks/>
              </p:cNvSpPr>
              <p:nvPr/>
            </p:nvSpPr>
            <p:spPr bwMode="auto">
              <a:xfrm>
                <a:off x="2218" y="2220"/>
                <a:ext cx="6845" cy="6845"/>
              </a:xfrm>
              <a:custGeom>
                <a:avLst/>
                <a:gdLst>
                  <a:gd name="T0" fmla="*/ 6824 w 6845"/>
                  <a:gd name="T1" fmla="*/ 3051 h 6845"/>
                  <a:gd name="T2" fmla="*/ 6805 w 6845"/>
                  <a:gd name="T3" fmla="*/ 3054 h 6845"/>
                  <a:gd name="T4" fmla="*/ 6806 w 6845"/>
                  <a:gd name="T5" fmla="*/ 3074 h 6845"/>
                  <a:gd name="T6" fmla="*/ 6826 w 6845"/>
                  <a:gd name="T7" fmla="*/ 3072 h 6845"/>
                  <a:gd name="T8" fmla="*/ 6824 w 6845"/>
                  <a:gd name="T9" fmla="*/ 3051 h 6845"/>
                </a:gdLst>
                <a:ahLst/>
                <a:cxnLst>
                  <a:cxn ang="0">
                    <a:pos x="T0" y="T1"/>
                  </a:cxn>
                  <a:cxn ang="0">
                    <a:pos x="T2" y="T3"/>
                  </a:cxn>
                  <a:cxn ang="0">
                    <a:pos x="T4" y="T5"/>
                  </a:cxn>
                  <a:cxn ang="0">
                    <a:pos x="T6" y="T7"/>
                  </a:cxn>
                  <a:cxn ang="0">
                    <a:pos x="T8" y="T9"/>
                  </a:cxn>
                </a:cxnLst>
                <a:rect l="0" t="0" r="r" b="b"/>
                <a:pathLst>
                  <a:path w="6845" h="6845">
                    <a:moveTo>
                      <a:pt x="6824" y="3051"/>
                    </a:moveTo>
                    <a:lnTo>
                      <a:pt x="6805" y="3054"/>
                    </a:lnTo>
                    <a:lnTo>
                      <a:pt x="6806" y="3074"/>
                    </a:lnTo>
                    <a:lnTo>
                      <a:pt x="6826" y="3072"/>
                    </a:lnTo>
                    <a:lnTo>
                      <a:pt x="6824" y="30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3" name="Freeform 292">
                <a:extLst>
                  <a:ext uri="{FF2B5EF4-FFF2-40B4-BE49-F238E27FC236}">
                    <a16:creationId xmlns:a16="http://schemas.microsoft.com/office/drawing/2014/main" id="{1C679C90-3DC3-4FF6-9574-354B53375536}"/>
                  </a:ext>
                </a:extLst>
              </p:cNvPr>
              <p:cNvSpPr>
                <a:spLocks/>
              </p:cNvSpPr>
              <p:nvPr/>
            </p:nvSpPr>
            <p:spPr bwMode="auto">
              <a:xfrm>
                <a:off x="2218" y="2220"/>
                <a:ext cx="6845" cy="6845"/>
              </a:xfrm>
              <a:custGeom>
                <a:avLst/>
                <a:gdLst>
                  <a:gd name="T0" fmla="*/ 6829 w 6845"/>
                  <a:gd name="T1" fmla="*/ 3092 h 6845"/>
                  <a:gd name="T2" fmla="*/ 6808 w 6845"/>
                  <a:gd name="T3" fmla="*/ 3093 h 6845"/>
                  <a:gd name="T4" fmla="*/ 6810 w 6845"/>
                  <a:gd name="T5" fmla="*/ 3114 h 6845"/>
                  <a:gd name="T6" fmla="*/ 6830 w 6845"/>
                  <a:gd name="T7" fmla="*/ 3111 h 6845"/>
                  <a:gd name="T8" fmla="*/ 6829 w 6845"/>
                  <a:gd name="T9" fmla="*/ 3092 h 6845"/>
                </a:gdLst>
                <a:ahLst/>
                <a:cxnLst>
                  <a:cxn ang="0">
                    <a:pos x="T0" y="T1"/>
                  </a:cxn>
                  <a:cxn ang="0">
                    <a:pos x="T2" y="T3"/>
                  </a:cxn>
                  <a:cxn ang="0">
                    <a:pos x="T4" y="T5"/>
                  </a:cxn>
                  <a:cxn ang="0">
                    <a:pos x="T6" y="T7"/>
                  </a:cxn>
                  <a:cxn ang="0">
                    <a:pos x="T8" y="T9"/>
                  </a:cxn>
                </a:cxnLst>
                <a:rect l="0" t="0" r="r" b="b"/>
                <a:pathLst>
                  <a:path w="6845" h="6845">
                    <a:moveTo>
                      <a:pt x="6829" y="3092"/>
                    </a:moveTo>
                    <a:lnTo>
                      <a:pt x="6808" y="3093"/>
                    </a:lnTo>
                    <a:lnTo>
                      <a:pt x="6810" y="3114"/>
                    </a:lnTo>
                    <a:lnTo>
                      <a:pt x="6830" y="3111"/>
                    </a:lnTo>
                    <a:lnTo>
                      <a:pt x="6829" y="30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4" name="Freeform 293">
                <a:extLst>
                  <a:ext uri="{FF2B5EF4-FFF2-40B4-BE49-F238E27FC236}">
                    <a16:creationId xmlns:a16="http://schemas.microsoft.com/office/drawing/2014/main" id="{07854C34-CDB6-4778-9365-9EB9BA40CCBE}"/>
                  </a:ext>
                </a:extLst>
              </p:cNvPr>
              <p:cNvSpPr>
                <a:spLocks/>
              </p:cNvSpPr>
              <p:nvPr/>
            </p:nvSpPr>
            <p:spPr bwMode="auto">
              <a:xfrm>
                <a:off x="2218" y="2220"/>
                <a:ext cx="6845" cy="6845"/>
              </a:xfrm>
              <a:custGeom>
                <a:avLst/>
                <a:gdLst>
                  <a:gd name="T0" fmla="*/ 6831 w 6845"/>
                  <a:gd name="T1" fmla="*/ 3132 h 6845"/>
                  <a:gd name="T2" fmla="*/ 6812 w 6845"/>
                  <a:gd name="T3" fmla="*/ 3133 h 6845"/>
                  <a:gd name="T4" fmla="*/ 6813 w 6845"/>
                  <a:gd name="T5" fmla="*/ 3153 h 6845"/>
                  <a:gd name="T6" fmla="*/ 6834 w 6845"/>
                  <a:gd name="T7" fmla="*/ 3151 h 6845"/>
                  <a:gd name="T8" fmla="*/ 6831 w 6845"/>
                  <a:gd name="T9" fmla="*/ 3132 h 6845"/>
                </a:gdLst>
                <a:ahLst/>
                <a:cxnLst>
                  <a:cxn ang="0">
                    <a:pos x="T0" y="T1"/>
                  </a:cxn>
                  <a:cxn ang="0">
                    <a:pos x="T2" y="T3"/>
                  </a:cxn>
                  <a:cxn ang="0">
                    <a:pos x="T4" y="T5"/>
                  </a:cxn>
                  <a:cxn ang="0">
                    <a:pos x="T6" y="T7"/>
                  </a:cxn>
                  <a:cxn ang="0">
                    <a:pos x="T8" y="T9"/>
                  </a:cxn>
                </a:cxnLst>
                <a:rect l="0" t="0" r="r" b="b"/>
                <a:pathLst>
                  <a:path w="6845" h="6845">
                    <a:moveTo>
                      <a:pt x="6831" y="3132"/>
                    </a:moveTo>
                    <a:lnTo>
                      <a:pt x="6812" y="3133"/>
                    </a:lnTo>
                    <a:lnTo>
                      <a:pt x="6813" y="3153"/>
                    </a:lnTo>
                    <a:lnTo>
                      <a:pt x="6834" y="3151"/>
                    </a:lnTo>
                    <a:lnTo>
                      <a:pt x="6831" y="3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5" name="Freeform 294">
                <a:extLst>
                  <a:ext uri="{FF2B5EF4-FFF2-40B4-BE49-F238E27FC236}">
                    <a16:creationId xmlns:a16="http://schemas.microsoft.com/office/drawing/2014/main" id="{7F16D4B8-522E-4DC3-A04E-BCBEA6935D6B}"/>
                  </a:ext>
                </a:extLst>
              </p:cNvPr>
              <p:cNvSpPr>
                <a:spLocks/>
              </p:cNvSpPr>
              <p:nvPr/>
            </p:nvSpPr>
            <p:spPr bwMode="auto">
              <a:xfrm>
                <a:off x="2218" y="2220"/>
                <a:ext cx="6845" cy="6845"/>
              </a:xfrm>
              <a:custGeom>
                <a:avLst/>
                <a:gdLst>
                  <a:gd name="T0" fmla="*/ 6835 w 6845"/>
                  <a:gd name="T1" fmla="*/ 3171 h 6845"/>
                  <a:gd name="T2" fmla="*/ 6816 w 6845"/>
                  <a:gd name="T3" fmla="*/ 3172 h 6845"/>
                  <a:gd name="T4" fmla="*/ 6817 w 6845"/>
                  <a:gd name="T5" fmla="*/ 3193 h 6845"/>
                  <a:gd name="T6" fmla="*/ 6836 w 6845"/>
                  <a:gd name="T7" fmla="*/ 3192 h 6845"/>
                  <a:gd name="T8" fmla="*/ 6835 w 6845"/>
                  <a:gd name="T9" fmla="*/ 3171 h 6845"/>
                </a:gdLst>
                <a:ahLst/>
                <a:cxnLst>
                  <a:cxn ang="0">
                    <a:pos x="T0" y="T1"/>
                  </a:cxn>
                  <a:cxn ang="0">
                    <a:pos x="T2" y="T3"/>
                  </a:cxn>
                  <a:cxn ang="0">
                    <a:pos x="T4" y="T5"/>
                  </a:cxn>
                  <a:cxn ang="0">
                    <a:pos x="T6" y="T7"/>
                  </a:cxn>
                  <a:cxn ang="0">
                    <a:pos x="T8" y="T9"/>
                  </a:cxn>
                </a:cxnLst>
                <a:rect l="0" t="0" r="r" b="b"/>
                <a:pathLst>
                  <a:path w="6845" h="6845">
                    <a:moveTo>
                      <a:pt x="6835" y="3171"/>
                    </a:moveTo>
                    <a:lnTo>
                      <a:pt x="6816" y="3172"/>
                    </a:lnTo>
                    <a:lnTo>
                      <a:pt x="6817" y="3193"/>
                    </a:lnTo>
                    <a:lnTo>
                      <a:pt x="6836" y="3192"/>
                    </a:lnTo>
                    <a:lnTo>
                      <a:pt x="6835" y="3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6" name="Freeform 295">
                <a:extLst>
                  <a:ext uri="{FF2B5EF4-FFF2-40B4-BE49-F238E27FC236}">
                    <a16:creationId xmlns:a16="http://schemas.microsoft.com/office/drawing/2014/main" id="{56DB97AC-C0A7-46FF-BF09-E215EA65C851}"/>
                  </a:ext>
                </a:extLst>
              </p:cNvPr>
              <p:cNvSpPr>
                <a:spLocks/>
              </p:cNvSpPr>
              <p:nvPr/>
            </p:nvSpPr>
            <p:spPr bwMode="auto">
              <a:xfrm>
                <a:off x="2218" y="2220"/>
                <a:ext cx="6845" cy="6845"/>
              </a:xfrm>
              <a:custGeom>
                <a:avLst/>
                <a:gdLst>
                  <a:gd name="T0" fmla="*/ 6837 w 6845"/>
                  <a:gd name="T1" fmla="*/ 3211 h 6845"/>
                  <a:gd name="T2" fmla="*/ 6818 w 6845"/>
                  <a:gd name="T3" fmla="*/ 3213 h 6845"/>
                  <a:gd name="T4" fmla="*/ 6819 w 6845"/>
                  <a:gd name="T5" fmla="*/ 3232 h 6845"/>
                  <a:gd name="T6" fmla="*/ 6838 w 6845"/>
                  <a:gd name="T7" fmla="*/ 3231 h 6845"/>
                  <a:gd name="T8" fmla="*/ 6837 w 6845"/>
                  <a:gd name="T9" fmla="*/ 3211 h 6845"/>
                </a:gdLst>
                <a:ahLst/>
                <a:cxnLst>
                  <a:cxn ang="0">
                    <a:pos x="T0" y="T1"/>
                  </a:cxn>
                  <a:cxn ang="0">
                    <a:pos x="T2" y="T3"/>
                  </a:cxn>
                  <a:cxn ang="0">
                    <a:pos x="T4" y="T5"/>
                  </a:cxn>
                  <a:cxn ang="0">
                    <a:pos x="T6" y="T7"/>
                  </a:cxn>
                  <a:cxn ang="0">
                    <a:pos x="T8" y="T9"/>
                  </a:cxn>
                </a:cxnLst>
                <a:rect l="0" t="0" r="r" b="b"/>
                <a:pathLst>
                  <a:path w="6845" h="6845">
                    <a:moveTo>
                      <a:pt x="6837" y="3211"/>
                    </a:moveTo>
                    <a:lnTo>
                      <a:pt x="6818" y="3213"/>
                    </a:lnTo>
                    <a:lnTo>
                      <a:pt x="6819" y="3232"/>
                    </a:lnTo>
                    <a:lnTo>
                      <a:pt x="6838" y="3231"/>
                    </a:lnTo>
                    <a:lnTo>
                      <a:pt x="6837" y="3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7" name="Freeform 296">
                <a:extLst>
                  <a:ext uri="{FF2B5EF4-FFF2-40B4-BE49-F238E27FC236}">
                    <a16:creationId xmlns:a16="http://schemas.microsoft.com/office/drawing/2014/main" id="{872959DE-D86D-4DCB-90F1-F807FCC17ECC}"/>
                  </a:ext>
                </a:extLst>
              </p:cNvPr>
              <p:cNvSpPr>
                <a:spLocks/>
              </p:cNvSpPr>
              <p:nvPr/>
            </p:nvSpPr>
            <p:spPr bwMode="auto">
              <a:xfrm>
                <a:off x="2218" y="2220"/>
                <a:ext cx="6845" cy="6845"/>
              </a:xfrm>
              <a:custGeom>
                <a:avLst/>
                <a:gdLst>
                  <a:gd name="T0" fmla="*/ 6840 w 6845"/>
                  <a:gd name="T1" fmla="*/ 3252 h 6845"/>
                  <a:gd name="T2" fmla="*/ 6820 w 6845"/>
                  <a:gd name="T3" fmla="*/ 3253 h 6845"/>
                  <a:gd name="T4" fmla="*/ 6820 w 6845"/>
                  <a:gd name="T5" fmla="*/ 3272 h 6845"/>
                  <a:gd name="T6" fmla="*/ 6841 w 6845"/>
                  <a:gd name="T7" fmla="*/ 3272 h 6845"/>
                  <a:gd name="T8" fmla="*/ 6840 w 6845"/>
                  <a:gd name="T9" fmla="*/ 3252 h 6845"/>
                </a:gdLst>
                <a:ahLst/>
                <a:cxnLst>
                  <a:cxn ang="0">
                    <a:pos x="T0" y="T1"/>
                  </a:cxn>
                  <a:cxn ang="0">
                    <a:pos x="T2" y="T3"/>
                  </a:cxn>
                  <a:cxn ang="0">
                    <a:pos x="T4" y="T5"/>
                  </a:cxn>
                  <a:cxn ang="0">
                    <a:pos x="T6" y="T7"/>
                  </a:cxn>
                  <a:cxn ang="0">
                    <a:pos x="T8" y="T9"/>
                  </a:cxn>
                </a:cxnLst>
                <a:rect l="0" t="0" r="r" b="b"/>
                <a:pathLst>
                  <a:path w="6845" h="6845">
                    <a:moveTo>
                      <a:pt x="6840" y="3252"/>
                    </a:moveTo>
                    <a:lnTo>
                      <a:pt x="6820" y="3253"/>
                    </a:lnTo>
                    <a:lnTo>
                      <a:pt x="6820" y="3272"/>
                    </a:lnTo>
                    <a:lnTo>
                      <a:pt x="6841" y="3272"/>
                    </a:lnTo>
                    <a:lnTo>
                      <a:pt x="6840" y="32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8" name="Freeform 297">
                <a:extLst>
                  <a:ext uri="{FF2B5EF4-FFF2-40B4-BE49-F238E27FC236}">
                    <a16:creationId xmlns:a16="http://schemas.microsoft.com/office/drawing/2014/main" id="{6E71B654-D8D6-45C1-B275-CE8F34FA06C6}"/>
                  </a:ext>
                </a:extLst>
              </p:cNvPr>
              <p:cNvSpPr>
                <a:spLocks/>
              </p:cNvSpPr>
              <p:nvPr/>
            </p:nvSpPr>
            <p:spPr bwMode="auto">
              <a:xfrm>
                <a:off x="2218" y="2220"/>
                <a:ext cx="6845" cy="6845"/>
              </a:xfrm>
              <a:custGeom>
                <a:avLst/>
                <a:gdLst>
                  <a:gd name="T0" fmla="*/ 6842 w 6845"/>
                  <a:gd name="T1" fmla="*/ 3291 h 6845"/>
                  <a:gd name="T2" fmla="*/ 6822 w 6845"/>
                  <a:gd name="T3" fmla="*/ 3292 h 6845"/>
                  <a:gd name="T4" fmla="*/ 6823 w 6845"/>
                  <a:gd name="T5" fmla="*/ 3313 h 6845"/>
                  <a:gd name="T6" fmla="*/ 6842 w 6845"/>
                  <a:gd name="T7" fmla="*/ 3312 h 6845"/>
                  <a:gd name="T8" fmla="*/ 6842 w 6845"/>
                  <a:gd name="T9" fmla="*/ 3291 h 6845"/>
                </a:gdLst>
                <a:ahLst/>
                <a:cxnLst>
                  <a:cxn ang="0">
                    <a:pos x="T0" y="T1"/>
                  </a:cxn>
                  <a:cxn ang="0">
                    <a:pos x="T2" y="T3"/>
                  </a:cxn>
                  <a:cxn ang="0">
                    <a:pos x="T4" y="T5"/>
                  </a:cxn>
                  <a:cxn ang="0">
                    <a:pos x="T6" y="T7"/>
                  </a:cxn>
                  <a:cxn ang="0">
                    <a:pos x="T8" y="T9"/>
                  </a:cxn>
                </a:cxnLst>
                <a:rect l="0" t="0" r="r" b="b"/>
                <a:pathLst>
                  <a:path w="6845" h="6845">
                    <a:moveTo>
                      <a:pt x="6842" y="3291"/>
                    </a:moveTo>
                    <a:lnTo>
                      <a:pt x="6822" y="3292"/>
                    </a:lnTo>
                    <a:lnTo>
                      <a:pt x="6823" y="3313"/>
                    </a:lnTo>
                    <a:lnTo>
                      <a:pt x="6842" y="3312"/>
                    </a:lnTo>
                    <a:lnTo>
                      <a:pt x="6842" y="32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9" name="Freeform 298">
                <a:extLst>
                  <a:ext uri="{FF2B5EF4-FFF2-40B4-BE49-F238E27FC236}">
                    <a16:creationId xmlns:a16="http://schemas.microsoft.com/office/drawing/2014/main" id="{E38AEC94-1F48-46D6-9265-7BAFDDB68949}"/>
                  </a:ext>
                </a:extLst>
              </p:cNvPr>
              <p:cNvSpPr>
                <a:spLocks/>
              </p:cNvSpPr>
              <p:nvPr/>
            </p:nvSpPr>
            <p:spPr bwMode="auto">
              <a:xfrm>
                <a:off x="2218" y="2220"/>
                <a:ext cx="6845" cy="6845"/>
              </a:xfrm>
              <a:custGeom>
                <a:avLst/>
                <a:gdLst>
                  <a:gd name="T0" fmla="*/ 6843 w 6845"/>
                  <a:gd name="T1" fmla="*/ 3332 h 6845"/>
                  <a:gd name="T2" fmla="*/ 6823 w 6845"/>
                  <a:gd name="T3" fmla="*/ 3332 h 6845"/>
                  <a:gd name="T4" fmla="*/ 6823 w 6845"/>
                  <a:gd name="T5" fmla="*/ 3352 h 6845"/>
                  <a:gd name="T6" fmla="*/ 6843 w 6845"/>
                  <a:gd name="T7" fmla="*/ 3351 h 6845"/>
                  <a:gd name="T8" fmla="*/ 6843 w 6845"/>
                  <a:gd name="T9" fmla="*/ 3332 h 6845"/>
                </a:gdLst>
                <a:ahLst/>
                <a:cxnLst>
                  <a:cxn ang="0">
                    <a:pos x="T0" y="T1"/>
                  </a:cxn>
                  <a:cxn ang="0">
                    <a:pos x="T2" y="T3"/>
                  </a:cxn>
                  <a:cxn ang="0">
                    <a:pos x="T4" y="T5"/>
                  </a:cxn>
                  <a:cxn ang="0">
                    <a:pos x="T6" y="T7"/>
                  </a:cxn>
                  <a:cxn ang="0">
                    <a:pos x="T8" y="T9"/>
                  </a:cxn>
                </a:cxnLst>
                <a:rect l="0" t="0" r="r" b="b"/>
                <a:pathLst>
                  <a:path w="6845" h="6845">
                    <a:moveTo>
                      <a:pt x="6843" y="3332"/>
                    </a:moveTo>
                    <a:lnTo>
                      <a:pt x="6823" y="3332"/>
                    </a:lnTo>
                    <a:lnTo>
                      <a:pt x="6823" y="3352"/>
                    </a:lnTo>
                    <a:lnTo>
                      <a:pt x="6843" y="3351"/>
                    </a:lnTo>
                    <a:lnTo>
                      <a:pt x="6843" y="33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0" name="Freeform 299">
                <a:extLst>
                  <a:ext uri="{FF2B5EF4-FFF2-40B4-BE49-F238E27FC236}">
                    <a16:creationId xmlns:a16="http://schemas.microsoft.com/office/drawing/2014/main" id="{A709D528-7A00-458C-A096-34A008E0A992}"/>
                  </a:ext>
                </a:extLst>
              </p:cNvPr>
              <p:cNvSpPr>
                <a:spLocks/>
              </p:cNvSpPr>
              <p:nvPr/>
            </p:nvSpPr>
            <p:spPr bwMode="auto">
              <a:xfrm>
                <a:off x="2218" y="2220"/>
                <a:ext cx="6845" cy="6845"/>
              </a:xfrm>
              <a:custGeom>
                <a:avLst/>
                <a:gdLst>
                  <a:gd name="T0" fmla="*/ 6843 w 6845"/>
                  <a:gd name="T1" fmla="*/ 3372 h 6845"/>
                  <a:gd name="T2" fmla="*/ 6824 w 6845"/>
                  <a:gd name="T3" fmla="*/ 3372 h 6845"/>
                  <a:gd name="T4" fmla="*/ 6824 w 6845"/>
                  <a:gd name="T5" fmla="*/ 3392 h 6845"/>
                  <a:gd name="T6" fmla="*/ 6843 w 6845"/>
                  <a:gd name="T7" fmla="*/ 3392 h 6845"/>
                  <a:gd name="T8" fmla="*/ 6843 w 6845"/>
                  <a:gd name="T9" fmla="*/ 3372 h 6845"/>
                </a:gdLst>
                <a:ahLst/>
                <a:cxnLst>
                  <a:cxn ang="0">
                    <a:pos x="T0" y="T1"/>
                  </a:cxn>
                  <a:cxn ang="0">
                    <a:pos x="T2" y="T3"/>
                  </a:cxn>
                  <a:cxn ang="0">
                    <a:pos x="T4" y="T5"/>
                  </a:cxn>
                  <a:cxn ang="0">
                    <a:pos x="T6" y="T7"/>
                  </a:cxn>
                  <a:cxn ang="0">
                    <a:pos x="T8" y="T9"/>
                  </a:cxn>
                </a:cxnLst>
                <a:rect l="0" t="0" r="r" b="b"/>
                <a:pathLst>
                  <a:path w="6845" h="6845">
                    <a:moveTo>
                      <a:pt x="6843" y="3372"/>
                    </a:moveTo>
                    <a:lnTo>
                      <a:pt x="6824" y="3372"/>
                    </a:lnTo>
                    <a:lnTo>
                      <a:pt x="6824" y="3392"/>
                    </a:lnTo>
                    <a:lnTo>
                      <a:pt x="6843" y="3392"/>
                    </a:lnTo>
                    <a:lnTo>
                      <a:pt x="6843" y="3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1" name="Freeform 300">
                <a:extLst>
                  <a:ext uri="{FF2B5EF4-FFF2-40B4-BE49-F238E27FC236}">
                    <a16:creationId xmlns:a16="http://schemas.microsoft.com/office/drawing/2014/main" id="{5C5A4801-92C2-4537-8A85-439DBCD314BA}"/>
                  </a:ext>
                </a:extLst>
              </p:cNvPr>
              <p:cNvSpPr>
                <a:spLocks/>
              </p:cNvSpPr>
              <p:nvPr/>
            </p:nvSpPr>
            <p:spPr bwMode="auto">
              <a:xfrm>
                <a:off x="2218" y="2220"/>
                <a:ext cx="6845" cy="6845"/>
              </a:xfrm>
              <a:custGeom>
                <a:avLst/>
                <a:gdLst>
                  <a:gd name="T0" fmla="*/ 6844 w 6845"/>
                  <a:gd name="T1" fmla="*/ 3411 h 6845"/>
                  <a:gd name="T2" fmla="*/ 6824 w 6845"/>
                  <a:gd name="T3" fmla="*/ 3412 h 6845"/>
                  <a:gd name="T4" fmla="*/ 6824 w 6845"/>
                  <a:gd name="T5" fmla="*/ 3432 h 6845"/>
                  <a:gd name="T6" fmla="*/ 6844 w 6845"/>
                  <a:gd name="T7" fmla="*/ 3432 h 6845"/>
                  <a:gd name="T8" fmla="*/ 6844 w 6845"/>
                  <a:gd name="T9" fmla="*/ 3411 h 6845"/>
                </a:gdLst>
                <a:ahLst/>
                <a:cxnLst>
                  <a:cxn ang="0">
                    <a:pos x="T0" y="T1"/>
                  </a:cxn>
                  <a:cxn ang="0">
                    <a:pos x="T2" y="T3"/>
                  </a:cxn>
                  <a:cxn ang="0">
                    <a:pos x="T4" y="T5"/>
                  </a:cxn>
                  <a:cxn ang="0">
                    <a:pos x="T6" y="T7"/>
                  </a:cxn>
                  <a:cxn ang="0">
                    <a:pos x="T8" y="T9"/>
                  </a:cxn>
                </a:cxnLst>
                <a:rect l="0" t="0" r="r" b="b"/>
                <a:pathLst>
                  <a:path w="6845" h="6845">
                    <a:moveTo>
                      <a:pt x="6844" y="3411"/>
                    </a:moveTo>
                    <a:lnTo>
                      <a:pt x="6824" y="3412"/>
                    </a:lnTo>
                    <a:lnTo>
                      <a:pt x="6824" y="3432"/>
                    </a:lnTo>
                    <a:lnTo>
                      <a:pt x="6844" y="3432"/>
                    </a:lnTo>
                    <a:lnTo>
                      <a:pt x="6844" y="34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2" name="Freeform 301">
                <a:extLst>
                  <a:ext uri="{FF2B5EF4-FFF2-40B4-BE49-F238E27FC236}">
                    <a16:creationId xmlns:a16="http://schemas.microsoft.com/office/drawing/2014/main" id="{2737D903-FC2E-4AD6-BECE-BBF859048C56}"/>
                  </a:ext>
                </a:extLst>
              </p:cNvPr>
              <p:cNvSpPr>
                <a:spLocks/>
              </p:cNvSpPr>
              <p:nvPr/>
            </p:nvSpPr>
            <p:spPr bwMode="auto">
              <a:xfrm>
                <a:off x="2218" y="2220"/>
                <a:ext cx="6845" cy="6845"/>
              </a:xfrm>
              <a:custGeom>
                <a:avLst/>
                <a:gdLst>
                  <a:gd name="T0" fmla="*/ 6843 w 6845"/>
                  <a:gd name="T1" fmla="*/ 3452 h 6845"/>
                  <a:gd name="T2" fmla="*/ 6824 w 6845"/>
                  <a:gd name="T3" fmla="*/ 3452 h 6845"/>
                  <a:gd name="T4" fmla="*/ 6824 w 6845"/>
                  <a:gd name="T5" fmla="*/ 3471 h 6845"/>
                  <a:gd name="T6" fmla="*/ 6843 w 6845"/>
                  <a:gd name="T7" fmla="*/ 3472 h 6845"/>
                  <a:gd name="T8" fmla="*/ 6843 w 6845"/>
                  <a:gd name="T9" fmla="*/ 3452 h 6845"/>
                </a:gdLst>
                <a:ahLst/>
                <a:cxnLst>
                  <a:cxn ang="0">
                    <a:pos x="T0" y="T1"/>
                  </a:cxn>
                  <a:cxn ang="0">
                    <a:pos x="T2" y="T3"/>
                  </a:cxn>
                  <a:cxn ang="0">
                    <a:pos x="T4" y="T5"/>
                  </a:cxn>
                  <a:cxn ang="0">
                    <a:pos x="T6" y="T7"/>
                  </a:cxn>
                  <a:cxn ang="0">
                    <a:pos x="T8" y="T9"/>
                  </a:cxn>
                </a:cxnLst>
                <a:rect l="0" t="0" r="r" b="b"/>
                <a:pathLst>
                  <a:path w="6845" h="6845">
                    <a:moveTo>
                      <a:pt x="6843" y="3452"/>
                    </a:moveTo>
                    <a:lnTo>
                      <a:pt x="6824" y="3452"/>
                    </a:lnTo>
                    <a:lnTo>
                      <a:pt x="6824" y="3471"/>
                    </a:lnTo>
                    <a:lnTo>
                      <a:pt x="6843" y="3472"/>
                    </a:lnTo>
                    <a:lnTo>
                      <a:pt x="6843" y="34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3" name="Freeform 302">
                <a:extLst>
                  <a:ext uri="{FF2B5EF4-FFF2-40B4-BE49-F238E27FC236}">
                    <a16:creationId xmlns:a16="http://schemas.microsoft.com/office/drawing/2014/main" id="{60B9CA97-0A10-4247-9150-CF1CBA38EF51}"/>
                  </a:ext>
                </a:extLst>
              </p:cNvPr>
              <p:cNvSpPr>
                <a:spLocks/>
              </p:cNvSpPr>
              <p:nvPr/>
            </p:nvSpPr>
            <p:spPr bwMode="auto">
              <a:xfrm>
                <a:off x="2218" y="2220"/>
                <a:ext cx="6845" cy="6845"/>
              </a:xfrm>
              <a:custGeom>
                <a:avLst/>
                <a:gdLst>
                  <a:gd name="T0" fmla="*/ 6843 w 6845"/>
                  <a:gd name="T1" fmla="*/ 3492 h 6845"/>
                  <a:gd name="T2" fmla="*/ 6823 w 6845"/>
                  <a:gd name="T3" fmla="*/ 3492 h 6845"/>
                  <a:gd name="T4" fmla="*/ 6823 w 6845"/>
                  <a:gd name="T5" fmla="*/ 3512 h 6845"/>
                  <a:gd name="T6" fmla="*/ 6843 w 6845"/>
                  <a:gd name="T7" fmla="*/ 3512 h 6845"/>
                  <a:gd name="T8" fmla="*/ 6843 w 6845"/>
                  <a:gd name="T9" fmla="*/ 3492 h 6845"/>
                </a:gdLst>
                <a:ahLst/>
                <a:cxnLst>
                  <a:cxn ang="0">
                    <a:pos x="T0" y="T1"/>
                  </a:cxn>
                  <a:cxn ang="0">
                    <a:pos x="T2" y="T3"/>
                  </a:cxn>
                  <a:cxn ang="0">
                    <a:pos x="T4" y="T5"/>
                  </a:cxn>
                  <a:cxn ang="0">
                    <a:pos x="T6" y="T7"/>
                  </a:cxn>
                  <a:cxn ang="0">
                    <a:pos x="T8" y="T9"/>
                  </a:cxn>
                </a:cxnLst>
                <a:rect l="0" t="0" r="r" b="b"/>
                <a:pathLst>
                  <a:path w="6845" h="6845">
                    <a:moveTo>
                      <a:pt x="6843" y="3492"/>
                    </a:moveTo>
                    <a:lnTo>
                      <a:pt x="6823" y="3492"/>
                    </a:lnTo>
                    <a:lnTo>
                      <a:pt x="6823" y="3512"/>
                    </a:lnTo>
                    <a:lnTo>
                      <a:pt x="6843" y="3512"/>
                    </a:lnTo>
                    <a:lnTo>
                      <a:pt x="6843" y="34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4" name="Freeform 303">
                <a:extLst>
                  <a:ext uri="{FF2B5EF4-FFF2-40B4-BE49-F238E27FC236}">
                    <a16:creationId xmlns:a16="http://schemas.microsoft.com/office/drawing/2014/main" id="{83373B71-064E-4657-8787-CBF963FBFFFC}"/>
                  </a:ext>
                </a:extLst>
              </p:cNvPr>
              <p:cNvSpPr>
                <a:spLocks/>
              </p:cNvSpPr>
              <p:nvPr/>
            </p:nvSpPr>
            <p:spPr bwMode="auto">
              <a:xfrm>
                <a:off x="2218" y="2220"/>
                <a:ext cx="6845" cy="6845"/>
              </a:xfrm>
              <a:custGeom>
                <a:avLst/>
                <a:gdLst>
                  <a:gd name="T0" fmla="*/ 6823 w 6845"/>
                  <a:gd name="T1" fmla="*/ 3531 h 6845"/>
                  <a:gd name="T2" fmla="*/ 6822 w 6845"/>
                  <a:gd name="T3" fmla="*/ 3552 h 6845"/>
                  <a:gd name="T4" fmla="*/ 6842 w 6845"/>
                  <a:gd name="T5" fmla="*/ 3553 h 6845"/>
                  <a:gd name="T6" fmla="*/ 6842 w 6845"/>
                  <a:gd name="T7" fmla="*/ 3532 h 6845"/>
                  <a:gd name="T8" fmla="*/ 6823 w 6845"/>
                  <a:gd name="T9" fmla="*/ 3531 h 6845"/>
                </a:gdLst>
                <a:ahLst/>
                <a:cxnLst>
                  <a:cxn ang="0">
                    <a:pos x="T0" y="T1"/>
                  </a:cxn>
                  <a:cxn ang="0">
                    <a:pos x="T2" y="T3"/>
                  </a:cxn>
                  <a:cxn ang="0">
                    <a:pos x="T4" y="T5"/>
                  </a:cxn>
                  <a:cxn ang="0">
                    <a:pos x="T6" y="T7"/>
                  </a:cxn>
                  <a:cxn ang="0">
                    <a:pos x="T8" y="T9"/>
                  </a:cxn>
                </a:cxnLst>
                <a:rect l="0" t="0" r="r" b="b"/>
                <a:pathLst>
                  <a:path w="6845" h="6845">
                    <a:moveTo>
                      <a:pt x="6823" y="3531"/>
                    </a:moveTo>
                    <a:lnTo>
                      <a:pt x="6822" y="3552"/>
                    </a:lnTo>
                    <a:lnTo>
                      <a:pt x="6842" y="3553"/>
                    </a:lnTo>
                    <a:lnTo>
                      <a:pt x="6842" y="3532"/>
                    </a:lnTo>
                    <a:lnTo>
                      <a:pt x="6823" y="35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5" name="Freeform 304">
                <a:extLst>
                  <a:ext uri="{FF2B5EF4-FFF2-40B4-BE49-F238E27FC236}">
                    <a16:creationId xmlns:a16="http://schemas.microsoft.com/office/drawing/2014/main" id="{B3285C5C-5584-46B1-900B-320D52116785}"/>
                  </a:ext>
                </a:extLst>
              </p:cNvPr>
              <p:cNvSpPr>
                <a:spLocks/>
              </p:cNvSpPr>
              <p:nvPr/>
            </p:nvSpPr>
            <p:spPr bwMode="auto">
              <a:xfrm>
                <a:off x="2218" y="2220"/>
                <a:ext cx="6845" cy="6845"/>
              </a:xfrm>
              <a:custGeom>
                <a:avLst/>
                <a:gdLst>
                  <a:gd name="T0" fmla="*/ 6841 w 6845"/>
                  <a:gd name="T1" fmla="*/ 3572 h 6845"/>
                  <a:gd name="T2" fmla="*/ 6820 w 6845"/>
                  <a:gd name="T3" fmla="*/ 3572 h 6845"/>
                  <a:gd name="T4" fmla="*/ 6820 w 6845"/>
                  <a:gd name="T5" fmla="*/ 3591 h 6845"/>
                  <a:gd name="T6" fmla="*/ 6840 w 6845"/>
                  <a:gd name="T7" fmla="*/ 3592 h 6845"/>
                  <a:gd name="T8" fmla="*/ 6841 w 6845"/>
                  <a:gd name="T9" fmla="*/ 3572 h 6845"/>
                </a:gdLst>
                <a:ahLst/>
                <a:cxnLst>
                  <a:cxn ang="0">
                    <a:pos x="T0" y="T1"/>
                  </a:cxn>
                  <a:cxn ang="0">
                    <a:pos x="T2" y="T3"/>
                  </a:cxn>
                  <a:cxn ang="0">
                    <a:pos x="T4" y="T5"/>
                  </a:cxn>
                  <a:cxn ang="0">
                    <a:pos x="T6" y="T7"/>
                  </a:cxn>
                  <a:cxn ang="0">
                    <a:pos x="T8" y="T9"/>
                  </a:cxn>
                </a:cxnLst>
                <a:rect l="0" t="0" r="r" b="b"/>
                <a:pathLst>
                  <a:path w="6845" h="6845">
                    <a:moveTo>
                      <a:pt x="6841" y="3572"/>
                    </a:moveTo>
                    <a:lnTo>
                      <a:pt x="6820" y="3572"/>
                    </a:lnTo>
                    <a:lnTo>
                      <a:pt x="6820" y="3591"/>
                    </a:lnTo>
                    <a:lnTo>
                      <a:pt x="6840" y="3592"/>
                    </a:lnTo>
                    <a:lnTo>
                      <a:pt x="6841" y="35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6" name="Freeform 305">
                <a:extLst>
                  <a:ext uri="{FF2B5EF4-FFF2-40B4-BE49-F238E27FC236}">
                    <a16:creationId xmlns:a16="http://schemas.microsoft.com/office/drawing/2014/main" id="{0968D233-6DE6-4381-89D5-B5ECC6B5A839}"/>
                  </a:ext>
                </a:extLst>
              </p:cNvPr>
              <p:cNvSpPr>
                <a:spLocks/>
              </p:cNvSpPr>
              <p:nvPr/>
            </p:nvSpPr>
            <p:spPr bwMode="auto">
              <a:xfrm>
                <a:off x="2218" y="2220"/>
                <a:ext cx="6845" cy="6845"/>
              </a:xfrm>
              <a:custGeom>
                <a:avLst/>
                <a:gdLst>
                  <a:gd name="T0" fmla="*/ 6819 w 6845"/>
                  <a:gd name="T1" fmla="*/ 3612 h 6845"/>
                  <a:gd name="T2" fmla="*/ 6818 w 6845"/>
                  <a:gd name="T3" fmla="*/ 3631 h 6845"/>
                  <a:gd name="T4" fmla="*/ 6837 w 6845"/>
                  <a:gd name="T5" fmla="*/ 3632 h 6845"/>
                  <a:gd name="T6" fmla="*/ 6838 w 6845"/>
                  <a:gd name="T7" fmla="*/ 3613 h 6845"/>
                  <a:gd name="T8" fmla="*/ 6819 w 6845"/>
                  <a:gd name="T9" fmla="*/ 3612 h 6845"/>
                </a:gdLst>
                <a:ahLst/>
                <a:cxnLst>
                  <a:cxn ang="0">
                    <a:pos x="T0" y="T1"/>
                  </a:cxn>
                  <a:cxn ang="0">
                    <a:pos x="T2" y="T3"/>
                  </a:cxn>
                  <a:cxn ang="0">
                    <a:pos x="T4" y="T5"/>
                  </a:cxn>
                  <a:cxn ang="0">
                    <a:pos x="T6" y="T7"/>
                  </a:cxn>
                  <a:cxn ang="0">
                    <a:pos x="T8" y="T9"/>
                  </a:cxn>
                </a:cxnLst>
                <a:rect l="0" t="0" r="r" b="b"/>
                <a:pathLst>
                  <a:path w="6845" h="6845">
                    <a:moveTo>
                      <a:pt x="6819" y="3612"/>
                    </a:moveTo>
                    <a:lnTo>
                      <a:pt x="6818" y="3631"/>
                    </a:lnTo>
                    <a:lnTo>
                      <a:pt x="6837" y="3632"/>
                    </a:lnTo>
                    <a:lnTo>
                      <a:pt x="6838" y="3613"/>
                    </a:lnTo>
                    <a:lnTo>
                      <a:pt x="6819" y="36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7" name="Freeform 306">
                <a:extLst>
                  <a:ext uri="{FF2B5EF4-FFF2-40B4-BE49-F238E27FC236}">
                    <a16:creationId xmlns:a16="http://schemas.microsoft.com/office/drawing/2014/main" id="{C4C6B604-F4FB-486D-81FA-5D0716619648}"/>
                  </a:ext>
                </a:extLst>
              </p:cNvPr>
              <p:cNvSpPr>
                <a:spLocks/>
              </p:cNvSpPr>
              <p:nvPr/>
            </p:nvSpPr>
            <p:spPr bwMode="auto">
              <a:xfrm>
                <a:off x="2218" y="2220"/>
                <a:ext cx="6845" cy="6845"/>
              </a:xfrm>
              <a:custGeom>
                <a:avLst/>
                <a:gdLst>
                  <a:gd name="T0" fmla="*/ 6817 w 6845"/>
                  <a:gd name="T1" fmla="*/ 3651 h 6845"/>
                  <a:gd name="T2" fmla="*/ 6816 w 6845"/>
                  <a:gd name="T3" fmla="*/ 3672 h 6845"/>
                  <a:gd name="T4" fmla="*/ 6835 w 6845"/>
                  <a:gd name="T5" fmla="*/ 3673 h 6845"/>
                  <a:gd name="T6" fmla="*/ 6836 w 6845"/>
                  <a:gd name="T7" fmla="*/ 3652 h 6845"/>
                  <a:gd name="T8" fmla="*/ 6817 w 6845"/>
                  <a:gd name="T9" fmla="*/ 3651 h 6845"/>
                </a:gdLst>
                <a:ahLst/>
                <a:cxnLst>
                  <a:cxn ang="0">
                    <a:pos x="T0" y="T1"/>
                  </a:cxn>
                  <a:cxn ang="0">
                    <a:pos x="T2" y="T3"/>
                  </a:cxn>
                  <a:cxn ang="0">
                    <a:pos x="T4" y="T5"/>
                  </a:cxn>
                  <a:cxn ang="0">
                    <a:pos x="T6" y="T7"/>
                  </a:cxn>
                  <a:cxn ang="0">
                    <a:pos x="T8" y="T9"/>
                  </a:cxn>
                </a:cxnLst>
                <a:rect l="0" t="0" r="r" b="b"/>
                <a:pathLst>
                  <a:path w="6845" h="6845">
                    <a:moveTo>
                      <a:pt x="6817" y="3651"/>
                    </a:moveTo>
                    <a:lnTo>
                      <a:pt x="6816" y="3672"/>
                    </a:lnTo>
                    <a:lnTo>
                      <a:pt x="6835" y="3673"/>
                    </a:lnTo>
                    <a:lnTo>
                      <a:pt x="6836" y="3652"/>
                    </a:lnTo>
                    <a:lnTo>
                      <a:pt x="6817" y="36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8" name="Freeform 307">
                <a:extLst>
                  <a:ext uri="{FF2B5EF4-FFF2-40B4-BE49-F238E27FC236}">
                    <a16:creationId xmlns:a16="http://schemas.microsoft.com/office/drawing/2014/main" id="{36E3DF5F-4A8E-49D3-BD3F-26945B7EAE1D}"/>
                  </a:ext>
                </a:extLst>
              </p:cNvPr>
              <p:cNvSpPr>
                <a:spLocks/>
              </p:cNvSpPr>
              <p:nvPr/>
            </p:nvSpPr>
            <p:spPr bwMode="auto">
              <a:xfrm>
                <a:off x="2218" y="2220"/>
                <a:ext cx="6845" cy="6845"/>
              </a:xfrm>
              <a:custGeom>
                <a:avLst/>
                <a:gdLst>
                  <a:gd name="T0" fmla="*/ 6813 w 6845"/>
                  <a:gd name="T1" fmla="*/ 3691 h 6845"/>
                  <a:gd name="T2" fmla="*/ 6812 w 6845"/>
                  <a:gd name="T3" fmla="*/ 3711 h 6845"/>
                  <a:gd name="T4" fmla="*/ 6831 w 6845"/>
                  <a:gd name="T5" fmla="*/ 3712 h 6845"/>
                  <a:gd name="T6" fmla="*/ 6834 w 6845"/>
                  <a:gd name="T7" fmla="*/ 3692 h 6845"/>
                  <a:gd name="T8" fmla="*/ 6813 w 6845"/>
                  <a:gd name="T9" fmla="*/ 3691 h 6845"/>
                </a:gdLst>
                <a:ahLst/>
                <a:cxnLst>
                  <a:cxn ang="0">
                    <a:pos x="T0" y="T1"/>
                  </a:cxn>
                  <a:cxn ang="0">
                    <a:pos x="T2" y="T3"/>
                  </a:cxn>
                  <a:cxn ang="0">
                    <a:pos x="T4" y="T5"/>
                  </a:cxn>
                  <a:cxn ang="0">
                    <a:pos x="T6" y="T7"/>
                  </a:cxn>
                  <a:cxn ang="0">
                    <a:pos x="T8" y="T9"/>
                  </a:cxn>
                </a:cxnLst>
                <a:rect l="0" t="0" r="r" b="b"/>
                <a:pathLst>
                  <a:path w="6845" h="6845">
                    <a:moveTo>
                      <a:pt x="6813" y="3691"/>
                    </a:moveTo>
                    <a:lnTo>
                      <a:pt x="6812" y="3711"/>
                    </a:lnTo>
                    <a:lnTo>
                      <a:pt x="6831" y="3712"/>
                    </a:lnTo>
                    <a:lnTo>
                      <a:pt x="6834" y="3692"/>
                    </a:lnTo>
                    <a:lnTo>
                      <a:pt x="6813" y="3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9" name="Freeform 308">
                <a:extLst>
                  <a:ext uri="{FF2B5EF4-FFF2-40B4-BE49-F238E27FC236}">
                    <a16:creationId xmlns:a16="http://schemas.microsoft.com/office/drawing/2014/main" id="{48112D67-B21A-4D37-AF8F-089571B89F70}"/>
                  </a:ext>
                </a:extLst>
              </p:cNvPr>
              <p:cNvSpPr>
                <a:spLocks/>
              </p:cNvSpPr>
              <p:nvPr/>
            </p:nvSpPr>
            <p:spPr bwMode="auto">
              <a:xfrm>
                <a:off x="2218" y="2220"/>
                <a:ext cx="6845" cy="6845"/>
              </a:xfrm>
              <a:custGeom>
                <a:avLst/>
                <a:gdLst>
                  <a:gd name="T0" fmla="*/ 6810 w 6845"/>
                  <a:gd name="T1" fmla="*/ 3730 h 6845"/>
                  <a:gd name="T2" fmla="*/ 6808 w 6845"/>
                  <a:gd name="T3" fmla="*/ 3751 h 6845"/>
                  <a:gd name="T4" fmla="*/ 6829 w 6845"/>
                  <a:gd name="T5" fmla="*/ 3752 h 6845"/>
                  <a:gd name="T6" fmla="*/ 6830 w 6845"/>
                  <a:gd name="T7" fmla="*/ 3733 h 6845"/>
                  <a:gd name="T8" fmla="*/ 6810 w 6845"/>
                  <a:gd name="T9" fmla="*/ 3730 h 6845"/>
                </a:gdLst>
                <a:ahLst/>
                <a:cxnLst>
                  <a:cxn ang="0">
                    <a:pos x="T0" y="T1"/>
                  </a:cxn>
                  <a:cxn ang="0">
                    <a:pos x="T2" y="T3"/>
                  </a:cxn>
                  <a:cxn ang="0">
                    <a:pos x="T4" y="T5"/>
                  </a:cxn>
                  <a:cxn ang="0">
                    <a:pos x="T6" y="T7"/>
                  </a:cxn>
                  <a:cxn ang="0">
                    <a:pos x="T8" y="T9"/>
                  </a:cxn>
                </a:cxnLst>
                <a:rect l="0" t="0" r="r" b="b"/>
                <a:pathLst>
                  <a:path w="6845" h="6845">
                    <a:moveTo>
                      <a:pt x="6810" y="3730"/>
                    </a:moveTo>
                    <a:lnTo>
                      <a:pt x="6808" y="3751"/>
                    </a:lnTo>
                    <a:lnTo>
                      <a:pt x="6829" y="3752"/>
                    </a:lnTo>
                    <a:lnTo>
                      <a:pt x="6830" y="3733"/>
                    </a:lnTo>
                    <a:lnTo>
                      <a:pt x="6810" y="37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0" name="Freeform 309">
                <a:extLst>
                  <a:ext uri="{FF2B5EF4-FFF2-40B4-BE49-F238E27FC236}">
                    <a16:creationId xmlns:a16="http://schemas.microsoft.com/office/drawing/2014/main" id="{9AC296D1-D429-4C6E-B920-D439DEADB7A3}"/>
                  </a:ext>
                </a:extLst>
              </p:cNvPr>
              <p:cNvSpPr>
                <a:spLocks/>
              </p:cNvSpPr>
              <p:nvPr/>
            </p:nvSpPr>
            <p:spPr bwMode="auto">
              <a:xfrm>
                <a:off x="2218" y="2220"/>
                <a:ext cx="6845" cy="6845"/>
              </a:xfrm>
              <a:custGeom>
                <a:avLst/>
                <a:gdLst>
                  <a:gd name="T0" fmla="*/ 6806 w 6845"/>
                  <a:gd name="T1" fmla="*/ 3770 h 6845"/>
                  <a:gd name="T2" fmla="*/ 6805 w 6845"/>
                  <a:gd name="T3" fmla="*/ 3790 h 6845"/>
                  <a:gd name="T4" fmla="*/ 6824 w 6845"/>
                  <a:gd name="T5" fmla="*/ 3793 h 6845"/>
                  <a:gd name="T6" fmla="*/ 6826 w 6845"/>
                  <a:gd name="T7" fmla="*/ 3772 h 6845"/>
                  <a:gd name="T8" fmla="*/ 6806 w 6845"/>
                  <a:gd name="T9" fmla="*/ 3770 h 6845"/>
                </a:gdLst>
                <a:ahLst/>
                <a:cxnLst>
                  <a:cxn ang="0">
                    <a:pos x="T0" y="T1"/>
                  </a:cxn>
                  <a:cxn ang="0">
                    <a:pos x="T2" y="T3"/>
                  </a:cxn>
                  <a:cxn ang="0">
                    <a:pos x="T4" y="T5"/>
                  </a:cxn>
                  <a:cxn ang="0">
                    <a:pos x="T6" y="T7"/>
                  </a:cxn>
                  <a:cxn ang="0">
                    <a:pos x="T8" y="T9"/>
                  </a:cxn>
                </a:cxnLst>
                <a:rect l="0" t="0" r="r" b="b"/>
                <a:pathLst>
                  <a:path w="6845" h="6845">
                    <a:moveTo>
                      <a:pt x="6806" y="3770"/>
                    </a:moveTo>
                    <a:lnTo>
                      <a:pt x="6805" y="3790"/>
                    </a:lnTo>
                    <a:lnTo>
                      <a:pt x="6824" y="3793"/>
                    </a:lnTo>
                    <a:lnTo>
                      <a:pt x="6826" y="3772"/>
                    </a:lnTo>
                    <a:lnTo>
                      <a:pt x="6806" y="37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1" name="Freeform 310">
                <a:extLst>
                  <a:ext uri="{FF2B5EF4-FFF2-40B4-BE49-F238E27FC236}">
                    <a16:creationId xmlns:a16="http://schemas.microsoft.com/office/drawing/2014/main" id="{631D8A6E-01BE-4B20-B71F-C4B12C6E0FA4}"/>
                  </a:ext>
                </a:extLst>
              </p:cNvPr>
              <p:cNvSpPr>
                <a:spLocks/>
              </p:cNvSpPr>
              <p:nvPr/>
            </p:nvSpPr>
            <p:spPr bwMode="auto">
              <a:xfrm>
                <a:off x="2218" y="2220"/>
                <a:ext cx="6845" cy="6845"/>
              </a:xfrm>
              <a:custGeom>
                <a:avLst/>
                <a:gdLst>
                  <a:gd name="T0" fmla="*/ 6802 w 6845"/>
                  <a:gd name="T1" fmla="*/ 3810 h 6845"/>
                  <a:gd name="T2" fmla="*/ 6800 w 6845"/>
                  <a:gd name="T3" fmla="*/ 3830 h 6845"/>
                  <a:gd name="T4" fmla="*/ 6819 w 6845"/>
                  <a:gd name="T5" fmla="*/ 3832 h 6845"/>
                  <a:gd name="T6" fmla="*/ 6822 w 6845"/>
                  <a:gd name="T7" fmla="*/ 3812 h 6845"/>
                  <a:gd name="T8" fmla="*/ 6802 w 6845"/>
                  <a:gd name="T9" fmla="*/ 3810 h 6845"/>
                </a:gdLst>
                <a:ahLst/>
                <a:cxnLst>
                  <a:cxn ang="0">
                    <a:pos x="T0" y="T1"/>
                  </a:cxn>
                  <a:cxn ang="0">
                    <a:pos x="T2" y="T3"/>
                  </a:cxn>
                  <a:cxn ang="0">
                    <a:pos x="T4" y="T5"/>
                  </a:cxn>
                  <a:cxn ang="0">
                    <a:pos x="T6" y="T7"/>
                  </a:cxn>
                  <a:cxn ang="0">
                    <a:pos x="T8" y="T9"/>
                  </a:cxn>
                </a:cxnLst>
                <a:rect l="0" t="0" r="r" b="b"/>
                <a:pathLst>
                  <a:path w="6845" h="6845">
                    <a:moveTo>
                      <a:pt x="6802" y="3810"/>
                    </a:moveTo>
                    <a:lnTo>
                      <a:pt x="6800" y="3830"/>
                    </a:lnTo>
                    <a:lnTo>
                      <a:pt x="6819" y="3832"/>
                    </a:lnTo>
                    <a:lnTo>
                      <a:pt x="6822" y="3812"/>
                    </a:lnTo>
                    <a:lnTo>
                      <a:pt x="6802" y="38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2" name="Freeform 311">
                <a:extLst>
                  <a:ext uri="{FF2B5EF4-FFF2-40B4-BE49-F238E27FC236}">
                    <a16:creationId xmlns:a16="http://schemas.microsoft.com/office/drawing/2014/main" id="{05DCACCF-4DBF-4AC9-ABC0-3906BF97C3DA}"/>
                  </a:ext>
                </a:extLst>
              </p:cNvPr>
              <p:cNvSpPr>
                <a:spLocks/>
              </p:cNvSpPr>
              <p:nvPr/>
            </p:nvSpPr>
            <p:spPr bwMode="auto">
              <a:xfrm>
                <a:off x="2218" y="2220"/>
                <a:ext cx="6845" cy="6845"/>
              </a:xfrm>
              <a:custGeom>
                <a:avLst/>
                <a:gdLst>
                  <a:gd name="T0" fmla="*/ 6798 w 6845"/>
                  <a:gd name="T1" fmla="*/ 3849 h 6845"/>
                  <a:gd name="T2" fmla="*/ 6796 w 6845"/>
                  <a:gd name="T3" fmla="*/ 3855 h 6845"/>
                  <a:gd name="T4" fmla="*/ 6795 w 6845"/>
                  <a:gd name="T5" fmla="*/ 3870 h 6845"/>
                  <a:gd name="T6" fmla="*/ 6814 w 6845"/>
                  <a:gd name="T7" fmla="*/ 3872 h 6845"/>
                  <a:gd name="T8" fmla="*/ 6817 w 6845"/>
                  <a:gd name="T9" fmla="*/ 3858 h 6845"/>
                  <a:gd name="T10" fmla="*/ 6817 w 6845"/>
                  <a:gd name="T11" fmla="*/ 3852 h 6845"/>
                  <a:gd name="T12" fmla="*/ 6798 w 6845"/>
                  <a:gd name="T13" fmla="*/ 3849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798" y="3849"/>
                    </a:moveTo>
                    <a:lnTo>
                      <a:pt x="6796" y="3855"/>
                    </a:lnTo>
                    <a:lnTo>
                      <a:pt x="6795" y="3870"/>
                    </a:lnTo>
                    <a:lnTo>
                      <a:pt x="6814" y="3872"/>
                    </a:lnTo>
                    <a:lnTo>
                      <a:pt x="6817" y="3858"/>
                    </a:lnTo>
                    <a:lnTo>
                      <a:pt x="6817" y="3852"/>
                    </a:lnTo>
                    <a:lnTo>
                      <a:pt x="6798" y="38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3" name="Freeform 312">
                <a:extLst>
                  <a:ext uri="{FF2B5EF4-FFF2-40B4-BE49-F238E27FC236}">
                    <a16:creationId xmlns:a16="http://schemas.microsoft.com/office/drawing/2014/main" id="{04F5D70C-A38F-4C6E-B01C-CF9CB37996E3}"/>
                  </a:ext>
                </a:extLst>
              </p:cNvPr>
              <p:cNvSpPr>
                <a:spLocks/>
              </p:cNvSpPr>
              <p:nvPr/>
            </p:nvSpPr>
            <p:spPr bwMode="auto">
              <a:xfrm>
                <a:off x="2218" y="2220"/>
                <a:ext cx="6845" cy="6845"/>
              </a:xfrm>
              <a:custGeom>
                <a:avLst/>
                <a:gdLst>
                  <a:gd name="T0" fmla="*/ 6792 w 6845"/>
                  <a:gd name="T1" fmla="*/ 3889 h 6845"/>
                  <a:gd name="T2" fmla="*/ 6789 w 6845"/>
                  <a:gd name="T3" fmla="*/ 3909 h 6845"/>
                  <a:gd name="T4" fmla="*/ 6810 w 6845"/>
                  <a:gd name="T5" fmla="*/ 3912 h 6845"/>
                  <a:gd name="T6" fmla="*/ 6812 w 6845"/>
                  <a:gd name="T7" fmla="*/ 3891 h 6845"/>
                  <a:gd name="T8" fmla="*/ 6792 w 6845"/>
                  <a:gd name="T9" fmla="*/ 3889 h 6845"/>
                </a:gdLst>
                <a:ahLst/>
                <a:cxnLst>
                  <a:cxn ang="0">
                    <a:pos x="T0" y="T1"/>
                  </a:cxn>
                  <a:cxn ang="0">
                    <a:pos x="T2" y="T3"/>
                  </a:cxn>
                  <a:cxn ang="0">
                    <a:pos x="T4" y="T5"/>
                  </a:cxn>
                  <a:cxn ang="0">
                    <a:pos x="T6" y="T7"/>
                  </a:cxn>
                  <a:cxn ang="0">
                    <a:pos x="T8" y="T9"/>
                  </a:cxn>
                </a:cxnLst>
                <a:rect l="0" t="0" r="r" b="b"/>
                <a:pathLst>
                  <a:path w="6845" h="6845">
                    <a:moveTo>
                      <a:pt x="6792" y="3889"/>
                    </a:moveTo>
                    <a:lnTo>
                      <a:pt x="6789" y="3909"/>
                    </a:lnTo>
                    <a:lnTo>
                      <a:pt x="6810" y="3912"/>
                    </a:lnTo>
                    <a:lnTo>
                      <a:pt x="6812" y="3891"/>
                    </a:lnTo>
                    <a:lnTo>
                      <a:pt x="6792" y="38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4" name="Freeform 313">
                <a:extLst>
                  <a:ext uri="{FF2B5EF4-FFF2-40B4-BE49-F238E27FC236}">
                    <a16:creationId xmlns:a16="http://schemas.microsoft.com/office/drawing/2014/main" id="{C0F4F8AF-1F46-4AFD-AFCE-E7D59B323215}"/>
                  </a:ext>
                </a:extLst>
              </p:cNvPr>
              <p:cNvSpPr>
                <a:spLocks/>
              </p:cNvSpPr>
              <p:nvPr/>
            </p:nvSpPr>
            <p:spPr bwMode="auto">
              <a:xfrm>
                <a:off x="2218" y="2220"/>
                <a:ext cx="6845" cy="6845"/>
              </a:xfrm>
              <a:custGeom>
                <a:avLst/>
                <a:gdLst>
                  <a:gd name="T0" fmla="*/ 6787 w 6845"/>
                  <a:gd name="T1" fmla="*/ 3928 h 6845"/>
                  <a:gd name="T2" fmla="*/ 6784 w 6845"/>
                  <a:gd name="T3" fmla="*/ 3940 h 6845"/>
                  <a:gd name="T4" fmla="*/ 6783 w 6845"/>
                  <a:gd name="T5" fmla="*/ 3948 h 6845"/>
                  <a:gd name="T6" fmla="*/ 6804 w 6845"/>
                  <a:gd name="T7" fmla="*/ 3951 h 6845"/>
                  <a:gd name="T8" fmla="*/ 6805 w 6845"/>
                  <a:gd name="T9" fmla="*/ 3943 h 6845"/>
                  <a:gd name="T10" fmla="*/ 6806 w 6845"/>
                  <a:gd name="T11" fmla="*/ 3931 h 6845"/>
                  <a:gd name="T12" fmla="*/ 6787 w 6845"/>
                  <a:gd name="T13" fmla="*/ 3928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787" y="3928"/>
                    </a:moveTo>
                    <a:lnTo>
                      <a:pt x="6784" y="3940"/>
                    </a:lnTo>
                    <a:lnTo>
                      <a:pt x="6783" y="3948"/>
                    </a:lnTo>
                    <a:lnTo>
                      <a:pt x="6804" y="3951"/>
                    </a:lnTo>
                    <a:lnTo>
                      <a:pt x="6805" y="3943"/>
                    </a:lnTo>
                    <a:lnTo>
                      <a:pt x="6806" y="3931"/>
                    </a:lnTo>
                    <a:lnTo>
                      <a:pt x="6787" y="39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5" name="Freeform 314">
                <a:extLst>
                  <a:ext uri="{FF2B5EF4-FFF2-40B4-BE49-F238E27FC236}">
                    <a16:creationId xmlns:a16="http://schemas.microsoft.com/office/drawing/2014/main" id="{4A48A2FF-8316-4699-B091-DB2E56551A2D}"/>
                  </a:ext>
                </a:extLst>
              </p:cNvPr>
              <p:cNvSpPr>
                <a:spLocks/>
              </p:cNvSpPr>
              <p:nvPr/>
            </p:nvSpPr>
            <p:spPr bwMode="auto">
              <a:xfrm>
                <a:off x="2218" y="2220"/>
                <a:ext cx="6845" cy="6845"/>
              </a:xfrm>
              <a:custGeom>
                <a:avLst/>
                <a:gdLst>
                  <a:gd name="T0" fmla="*/ 6781 w 6845"/>
                  <a:gd name="T1" fmla="*/ 3968 h 6845"/>
                  <a:gd name="T2" fmla="*/ 6777 w 6845"/>
                  <a:gd name="T3" fmla="*/ 3987 h 6845"/>
                  <a:gd name="T4" fmla="*/ 6796 w 6845"/>
                  <a:gd name="T5" fmla="*/ 3991 h 6845"/>
                  <a:gd name="T6" fmla="*/ 6800 w 6845"/>
                  <a:gd name="T7" fmla="*/ 3972 h 6845"/>
                  <a:gd name="T8" fmla="*/ 6781 w 6845"/>
                  <a:gd name="T9" fmla="*/ 3968 h 6845"/>
                </a:gdLst>
                <a:ahLst/>
                <a:cxnLst>
                  <a:cxn ang="0">
                    <a:pos x="T0" y="T1"/>
                  </a:cxn>
                  <a:cxn ang="0">
                    <a:pos x="T2" y="T3"/>
                  </a:cxn>
                  <a:cxn ang="0">
                    <a:pos x="T4" y="T5"/>
                  </a:cxn>
                  <a:cxn ang="0">
                    <a:pos x="T6" y="T7"/>
                  </a:cxn>
                  <a:cxn ang="0">
                    <a:pos x="T8" y="T9"/>
                  </a:cxn>
                </a:cxnLst>
                <a:rect l="0" t="0" r="r" b="b"/>
                <a:pathLst>
                  <a:path w="6845" h="6845">
                    <a:moveTo>
                      <a:pt x="6781" y="3968"/>
                    </a:moveTo>
                    <a:lnTo>
                      <a:pt x="6777" y="3987"/>
                    </a:lnTo>
                    <a:lnTo>
                      <a:pt x="6796" y="3991"/>
                    </a:lnTo>
                    <a:lnTo>
                      <a:pt x="6800" y="3972"/>
                    </a:lnTo>
                    <a:lnTo>
                      <a:pt x="6781" y="39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6" name="Freeform 315">
                <a:extLst>
                  <a:ext uri="{FF2B5EF4-FFF2-40B4-BE49-F238E27FC236}">
                    <a16:creationId xmlns:a16="http://schemas.microsoft.com/office/drawing/2014/main" id="{06BECE7B-787D-4A65-90FE-2A4276664E29}"/>
                  </a:ext>
                </a:extLst>
              </p:cNvPr>
              <p:cNvSpPr>
                <a:spLocks/>
              </p:cNvSpPr>
              <p:nvPr/>
            </p:nvSpPr>
            <p:spPr bwMode="auto">
              <a:xfrm>
                <a:off x="2218" y="2220"/>
                <a:ext cx="6845" cy="6845"/>
              </a:xfrm>
              <a:custGeom>
                <a:avLst/>
                <a:gdLst>
                  <a:gd name="T0" fmla="*/ 6774 w 6845"/>
                  <a:gd name="T1" fmla="*/ 4008 h 6845"/>
                  <a:gd name="T2" fmla="*/ 6771 w 6845"/>
                  <a:gd name="T3" fmla="*/ 4024 h 6845"/>
                  <a:gd name="T4" fmla="*/ 6770 w 6845"/>
                  <a:gd name="T5" fmla="*/ 4027 h 6845"/>
                  <a:gd name="T6" fmla="*/ 6790 w 6845"/>
                  <a:gd name="T7" fmla="*/ 4030 h 6845"/>
                  <a:gd name="T8" fmla="*/ 6790 w 6845"/>
                  <a:gd name="T9" fmla="*/ 4028 h 6845"/>
                  <a:gd name="T10" fmla="*/ 6794 w 6845"/>
                  <a:gd name="T11" fmla="*/ 4011 h 6845"/>
                  <a:gd name="T12" fmla="*/ 6774 w 6845"/>
                  <a:gd name="T13" fmla="*/ 4008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774" y="4008"/>
                    </a:moveTo>
                    <a:lnTo>
                      <a:pt x="6771" y="4024"/>
                    </a:lnTo>
                    <a:lnTo>
                      <a:pt x="6770" y="4027"/>
                    </a:lnTo>
                    <a:lnTo>
                      <a:pt x="6790" y="4030"/>
                    </a:lnTo>
                    <a:lnTo>
                      <a:pt x="6790" y="4028"/>
                    </a:lnTo>
                    <a:lnTo>
                      <a:pt x="6794" y="4011"/>
                    </a:lnTo>
                    <a:lnTo>
                      <a:pt x="6774" y="40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7" name="Freeform 316">
                <a:extLst>
                  <a:ext uri="{FF2B5EF4-FFF2-40B4-BE49-F238E27FC236}">
                    <a16:creationId xmlns:a16="http://schemas.microsoft.com/office/drawing/2014/main" id="{F578D68D-52AF-4588-893F-F4348403BE67}"/>
                  </a:ext>
                </a:extLst>
              </p:cNvPr>
              <p:cNvSpPr>
                <a:spLocks/>
              </p:cNvSpPr>
              <p:nvPr/>
            </p:nvSpPr>
            <p:spPr bwMode="auto">
              <a:xfrm>
                <a:off x="2218" y="2220"/>
                <a:ext cx="6845" cy="6845"/>
              </a:xfrm>
              <a:custGeom>
                <a:avLst/>
                <a:gdLst>
                  <a:gd name="T0" fmla="*/ 6766 w 6845"/>
                  <a:gd name="T1" fmla="*/ 4046 h 6845"/>
                  <a:gd name="T2" fmla="*/ 6763 w 6845"/>
                  <a:gd name="T3" fmla="*/ 4066 h 6845"/>
                  <a:gd name="T4" fmla="*/ 6783 w 6845"/>
                  <a:gd name="T5" fmla="*/ 4070 h 6845"/>
                  <a:gd name="T6" fmla="*/ 6787 w 6845"/>
                  <a:gd name="T7" fmla="*/ 4051 h 6845"/>
                  <a:gd name="T8" fmla="*/ 6766 w 6845"/>
                  <a:gd name="T9" fmla="*/ 4046 h 6845"/>
                </a:gdLst>
                <a:ahLst/>
                <a:cxnLst>
                  <a:cxn ang="0">
                    <a:pos x="T0" y="T1"/>
                  </a:cxn>
                  <a:cxn ang="0">
                    <a:pos x="T2" y="T3"/>
                  </a:cxn>
                  <a:cxn ang="0">
                    <a:pos x="T4" y="T5"/>
                  </a:cxn>
                  <a:cxn ang="0">
                    <a:pos x="T6" y="T7"/>
                  </a:cxn>
                  <a:cxn ang="0">
                    <a:pos x="T8" y="T9"/>
                  </a:cxn>
                </a:cxnLst>
                <a:rect l="0" t="0" r="r" b="b"/>
                <a:pathLst>
                  <a:path w="6845" h="6845">
                    <a:moveTo>
                      <a:pt x="6766" y="4046"/>
                    </a:moveTo>
                    <a:lnTo>
                      <a:pt x="6763" y="4066"/>
                    </a:lnTo>
                    <a:lnTo>
                      <a:pt x="6783" y="4070"/>
                    </a:lnTo>
                    <a:lnTo>
                      <a:pt x="6787" y="4051"/>
                    </a:lnTo>
                    <a:lnTo>
                      <a:pt x="6766" y="40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8" name="Freeform 317">
                <a:extLst>
                  <a:ext uri="{FF2B5EF4-FFF2-40B4-BE49-F238E27FC236}">
                    <a16:creationId xmlns:a16="http://schemas.microsoft.com/office/drawing/2014/main" id="{AD512BD3-8656-48A6-9BA3-0E672968A7E7}"/>
                  </a:ext>
                </a:extLst>
              </p:cNvPr>
              <p:cNvSpPr>
                <a:spLocks/>
              </p:cNvSpPr>
              <p:nvPr/>
            </p:nvSpPr>
            <p:spPr bwMode="auto">
              <a:xfrm>
                <a:off x="2218" y="2220"/>
                <a:ext cx="6845" cy="6845"/>
              </a:xfrm>
              <a:custGeom>
                <a:avLst/>
                <a:gdLst>
                  <a:gd name="T0" fmla="*/ 6759 w 6845"/>
                  <a:gd name="T1" fmla="*/ 4086 h 6845"/>
                  <a:gd name="T2" fmla="*/ 6756 w 6845"/>
                  <a:gd name="T3" fmla="*/ 4106 h 6845"/>
                  <a:gd name="T4" fmla="*/ 6775 w 6845"/>
                  <a:gd name="T5" fmla="*/ 4110 h 6845"/>
                  <a:gd name="T6" fmla="*/ 6778 w 6845"/>
                  <a:gd name="T7" fmla="*/ 4089 h 6845"/>
                  <a:gd name="T8" fmla="*/ 6759 w 6845"/>
                  <a:gd name="T9" fmla="*/ 4086 h 6845"/>
                </a:gdLst>
                <a:ahLst/>
                <a:cxnLst>
                  <a:cxn ang="0">
                    <a:pos x="T0" y="T1"/>
                  </a:cxn>
                  <a:cxn ang="0">
                    <a:pos x="T2" y="T3"/>
                  </a:cxn>
                  <a:cxn ang="0">
                    <a:pos x="T4" y="T5"/>
                  </a:cxn>
                  <a:cxn ang="0">
                    <a:pos x="T6" y="T7"/>
                  </a:cxn>
                  <a:cxn ang="0">
                    <a:pos x="T8" y="T9"/>
                  </a:cxn>
                </a:cxnLst>
                <a:rect l="0" t="0" r="r" b="b"/>
                <a:pathLst>
                  <a:path w="6845" h="6845">
                    <a:moveTo>
                      <a:pt x="6759" y="4086"/>
                    </a:moveTo>
                    <a:lnTo>
                      <a:pt x="6756" y="4106"/>
                    </a:lnTo>
                    <a:lnTo>
                      <a:pt x="6775" y="4110"/>
                    </a:lnTo>
                    <a:lnTo>
                      <a:pt x="6778" y="4089"/>
                    </a:lnTo>
                    <a:lnTo>
                      <a:pt x="6759" y="40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9" name="Freeform 318">
                <a:extLst>
                  <a:ext uri="{FF2B5EF4-FFF2-40B4-BE49-F238E27FC236}">
                    <a16:creationId xmlns:a16="http://schemas.microsoft.com/office/drawing/2014/main" id="{376BBF8B-C049-4C90-B688-C821BCB64F47}"/>
                  </a:ext>
                </a:extLst>
              </p:cNvPr>
              <p:cNvSpPr>
                <a:spLocks/>
              </p:cNvSpPr>
              <p:nvPr/>
            </p:nvSpPr>
            <p:spPr bwMode="auto">
              <a:xfrm>
                <a:off x="2218" y="2220"/>
                <a:ext cx="6845" cy="6845"/>
              </a:xfrm>
              <a:custGeom>
                <a:avLst/>
                <a:gdLst>
                  <a:gd name="T0" fmla="*/ 6751 w 6845"/>
                  <a:gd name="T1" fmla="*/ 4125 h 6845"/>
                  <a:gd name="T2" fmla="*/ 6747 w 6845"/>
                  <a:gd name="T3" fmla="*/ 4144 h 6845"/>
                  <a:gd name="T4" fmla="*/ 6766 w 6845"/>
                  <a:gd name="T5" fmla="*/ 4148 h 6845"/>
                  <a:gd name="T6" fmla="*/ 6771 w 6845"/>
                  <a:gd name="T7" fmla="*/ 4129 h 6845"/>
                  <a:gd name="T8" fmla="*/ 6751 w 6845"/>
                  <a:gd name="T9" fmla="*/ 4125 h 6845"/>
                </a:gdLst>
                <a:ahLst/>
                <a:cxnLst>
                  <a:cxn ang="0">
                    <a:pos x="T0" y="T1"/>
                  </a:cxn>
                  <a:cxn ang="0">
                    <a:pos x="T2" y="T3"/>
                  </a:cxn>
                  <a:cxn ang="0">
                    <a:pos x="T4" y="T5"/>
                  </a:cxn>
                  <a:cxn ang="0">
                    <a:pos x="T6" y="T7"/>
                  </a:cxn>
                  <a:cxn ang="0">
                    <a:pos x="T8" y="T9"/>
                  </a:cxn>
                </a:cxnLst>
                <a:rect l="0" t="0" r="r" b="b"/>
                <a:pathLst>
                  <a:path w="6845" h="6845">
                    <a:moveTo>
                      <a:pt x="6751" y="4125"/>
                    </a:moveTo>
                    <a:lnTo>
                      <a:pt x="6747" y="4144"/>
                    </a:lnTo>
                    <a:lnTo>
                      <a:pt x="6766" y="4148"/>
                    </a:lnTo>
                    <a:lnTo>
                      <a:pt x="6771" y="4129"/>
                    </a:lnTo>
                    <a:lnTo>
                      <a:pt x="6751" y="4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40" name="Freeform 319">
                <a:extLst>
                  <a:ext uri="{FF2B5EF4-FFF2-40B4-BE49-F238E27FC236}">
                    <a16:creationId xmlns:a16="http://schemas.microsoft.com/office/drawing/2014/main" id="{8E918634-4BAC-47C4-A605-4CFC91A133F1}"/>
                  </a:ext>
                </a:extLst>
              </p:cNvPr>
              <p:cNvSpPr>
                <a:spLocks/>
              </p:cNvSpPr>
              <p:nvPr/>
            </p:nvSpPr>
            <p:spPr bwMode="auto">
              <a:xfrm>
                <a:off x="2218" y="2220"/>
                <a:ext cx="6845" cy="6845"/>
              </a:xfrm>
              <a:custGeom>
                <a:avLst/>
                <a:gdLst>
                  <a:gd name="T0" fmla="*/ 6742 w 6845"/>
                  <a:gd name="T1" fmla="*/ 4164 h 6845"/>
                  <a:gd name="T2" fmla="*/ 6739 w 6845"/>
                  <a:gd name="T3" fmla="*/ 4183 h 6845"/>
                  <a:gd name="T4" fmla="*/ 6758 w 6845"/>
                  <a:gd name="T5" fmla="*/ 4188 h 6845"/>
                  <a:gd name="T6" fmla="*/ 6763 w 6845"/>
                  <a:gd name="T7" fmla="*/ 4168 h 6845"/>
                  <a:gd name="T8" fmla="*/ 6742 w 6845"/>
                  <a:gd name="T9" fmla="*/ 4164 h 6845"/>
                </a:gdLst>
                <a:ahLst/>
                <a:cxnLst>
                  <a:cxn ang="0">
                    <a:pos x="T0" y="T1"/>
                  </a:cxn>
                  <a:cxn ang="0">
                    <a:pos x="T2" y="T3"/>
                  </a:cxn>
                  <a:cxn ang="0">
                    <a:pos x="T4" y="T5"/>
                  </a:cxn>
                  <a:cxn ang="0">
                    <a:pos x="T6" y="T7"/>
                  </a:cxn>
                  <a:cxn ang="0">
                    <a:pos x="T8" y="T9"/>
                  </a:cxn>
                </a:cxnLst>
                <a:rect l="0" t="0" r="r" b="b"/>
                <a:pathLst>
                  <a:path w="6845" h="6845">
                    <a:moveTo>
                      <a:pt x="6742" y="4164"/>
                    </a:moveTo>
                    <a:lnTo>
                      <a:pt x="6739" y="4183"/>
                    </a:lnTo>
                    <a:lnTo>
                      <a:pt x="6758" y="4188"/>
                    </a:lnTo>
                    <a:lnTo>
                      <a:pt x="6763" y="4168"/>
                    </a:lnTo>
                    <a:lnTo>
                      <a:pt x="6742" y="4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41" name="Freeform 320">
                <a:extLst>
                  <a:ext uri="{FF2B5EF4-FFF2-40B4-BE49-F238E27FC236}">
                    <a16:creationId xmlns:a16="http://schemas.microsoft.com/office/drawing/2014/main" id="{D073A7BA-424B-4280-8FBA-7EFE7829AAF8}"/>
                  </a:ext>
                </a:extLst>
              </p:cNvPr>
              <p:cNvSpPr>
                <a:spLocks/>
              </p:cNvSpPr>
              <p:nvPr/>
            </p:nvSpPr>
            <p:spPr bwMode="auto">
              <a:xfrm>
                <a:off x="2218" y="2220"/>
                <a:ext cx="6845" cy="6845"/>
              </a:xfrm>
              <a:custGeom>
                <a:avLst/>
                <a:gdLst>
                  <a:gd name="T0" fmla="*/ 6734 w 6845"/>
                  <a:gd name="T1" fmla="*/ 4202 h 6845"/>
                  <a:gd name="T2" fmla="*/ 6729 w 6845"/>
                  <a:gd name="T3" fmla="*/ 4222 h 6845"/>
                  <a:gd name="T4" fmla="*/ 6748 w 6845"/>
                  <a:gd name="T5" fmla="*/ 4227 h 6845"/>
                  <a:gd name="T6" fmla="*/ 6753 w 6845"/>
                  <a:gd name="T7" fmla="*/ 4207 h 6845"/>
                  <a:gd name="T8" fmla="*/ 6734 w 6845"/>
                  <a:gd name="T9" fmla="*/ 4202 h 6845"/>
                </a:gdLst>
                <a:ahLst/>
                <a:cxnLst>
                  <a:cxn ang="0">
                    <a:pos x="T0" y="T1"/>
                  </a:cxn>
                  <a:cxn ang="0">
                    <a:pos x="T2" y="T3"/>
                  </a:cxn>
                  <a:cxn ang="0">
                    <a:pos x="T4" y="T5"/>
                  </a:cxn>
                  <a:cxn ang="0">
                    <a:pos x="T6" y="T7"/>
                  </a:cxn>
                  <a:cxn ang="0">
                    <a:pos x="T8" y="T9"/>
                  </a:cxn>
                </a:cxnLst>
                <a:rect l="0" t="0" r="r" b="b"/>
                <a:pathLst>
                  <a:path w="6845" h="6845">
                    <a:moveTo>
                      <a:pt x="6734" y="4202"/>
                    </a:moveTo>
                    <a:lnTo>
                      <a:pt x="6729" y="4222"/>
                    </a:lnTo>
                    <a:lnTo>
                      <a:pt x="6748" y="4227"/>
                    </a:lnTo>
                    <a:lnTo>
                      <a:pt x="6753" y="4207"/>
                    </a:lnTo>
                    <a:lnTo>
                      <a:pt x="6734" y="4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42" name="Freeform 321">
                <a:extLst>
                  <a:ext uri="{FF2B5EF4-FFF2-40B4-BE49-F238E27FC236}">
                    <a16:creationId xmlns:a16="http://schemas.microsoft.com/office/drawing/2014/main" id="{3F18B020-2ED5-406E-8B50-C295337D5F4D}"/>
                  </a:ext>
                </a:extLst>
              </p:cNvPr>
              <p:cNvSpPr>
                <a:spLocks/>
              </p:cNvSpPr>
              <p:nvPr/>
            </p:nvSpPr>
            <p:spPr bwMode="auto">
              <a:xfrm>
                <a:off x="2218" y="2220"/>
                <a:ext cx="6845" cy="6845"/>
              </a:xfrm>
              <a:custGeom>
                <a:avLst/>
                <a:gdLst>
                  <a:gd name="T0" fmla="*/ 6724 w 6845"/>
                  <a:gd name="T1" fmla="*/ 4242 h 6845"/>
                  <a:gd name="T2" fmla="*/ 6720 w 6845"/>
                  <a:gd name="T3" fmla="*/ 4261 h 6845"/>
                  <a:gd name="T4" fmla="*/ 6739 w 6845"/>
                  <a:gd name="T5" fmla="*/ 4266 h 6845"/>
                  <a:gd name="T6" fmla="*/ 6744 w 6845"/>
                  <a:gd name="T7" fmla="*/ 4246 h 6845"/>
                  <a:gd name="T8" fmla="*/ 6724 w 6845"/>
                  <a:gd name="T9" fmla="*/ 4242 h 6845"/>
                </a:gdLst>
                <a:ahLst/>
                <a:cxnLst>
                  <a:cxn ang="0">
                    <a:pos x="T0" y="T1"/>
                  </a:cxn>
                  <a:cxn ang="0">
                    <a:pos x="T2" y="T3"/>
                  </a:cxn>
                  <a:cxn ang="0">
                    <a:pos x="T4" y="T5"/>
                  </a:cxn>
                  <a:cxn ang="0">
                    <a:pos x="T6" y="T7"/>
                  </a:cxn>
                  <a:cxn ang="0">
                    <a:pos x="T8" y="T9"/>
                  </a:cxn>
                </a:cxnLst>
                <a:rect l="0" t="0" r="r" b="b"/>
                <a:pathLst>
                  <a:path w="6845" h="6845">
                    <a:moveTo>
                      <a:pt x="6724" y="4242"/>
                    </a:moveTo>
                    <a:lnTo>
                      <a:pt x="6720" y="4261"/>
                    </a:lnTo>
                    <a:lnTo>
                      <a:pt x="6739" y="4266"/>
                    </a:lnTo>
                    <a:lnTo>
                      <a:pt x="6744" y="4246"/>
                    </a:lnTo>
                    <a:lnTo>
                      <a:pt x="6724" y="4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43" name="Freeform 322">
                <a:extLst>
                  <a:ext uri="{FF2B5EF4-FFF2-40B4-BE49-F238E27FC236}">
                    <a16:creationId xmlns:a16="http://schemas.microsoft.com/office/drawing/2014/main" id="{C06A8024-80B9-496C-BDB2-A07DB83F78F8}"/>
                  </a:ext>
                </a:extLst>
              </p:cNvPr>
              <p:cNvSpPr>
                <a:spLocks/>
              </p:cNvSpPr>
              <p:nvPr/>
            </p:nvSpPr>
            <p:spPr bwMode="auto">
              <a:xfrm>
                <a:off x="2218" y="2220"/>
                <a:ext cx="6845" cy="6845"/>
              </a:xfrm>
              <a:custGeom>
                <a:avLst/>
                <a:gdLst>
                  <a:gd name="T0" fmla="*/ 6715 w 6845"/>
                  <a:gd name="T1" fmla="*/ 4280 h 6845"/>
                  <a:gd name="T2" fmla="*/ 6710 w 6845"/>
                  <a:gd name="T3" fmla="*/ 4299 h 6845"/>
                  <a:gd name="T4" fmla="*/ 6729 w 6845"/>
                  <a:gd name="T5" fmla="*/ 4304 h 6845"/>
                  <a:gd name="T6" fmla="*/ 6734 w 6845"/>
                  <a:gd name="T7" fmla="*/ 4285 h 6845"/>
                  <a:gd name="T8" fmla="*/ 6715 w 6845"/>
                  <a:gd name="T9" fmla="*/ 4280 h 6845"/>
                </a:gdLst>
                <a:ahLst/>
                <a:cxnLst>
                  <a:cxn ang="0">
                    <a:pos x="T0" y="T1"/>
                  </a:cxn>
                  <a:cxn ang="0">
                    <a:pos x="T2" y="T3"/>
                  </a:cxn>
                  <a:cxn ang="0">
                    <a:pos x="T4" y="T5"/>
                  </a:cxn>
                  <a:cxn ang="0">
                    <a:pos x="T6" y="T7"/>
                  </a:cxn>
                  <a:cxn ang="0">
                    <a:pos x="T8" y="T9"/>
                  </a:cxn>
                </a:cxnLst>
                <a:rect l="0" t="0" r="r" b="b"/>
                <a:pathLst>
                  <a:path w="6845" h="6845">
                    <a:moveTo>
                      <a:pt x="6715" y="4280"/>
                    </a:moveTo>
                    <a:lnTo>
                      <a:pt x="6710" y="4299"/>
                    </a:lnTo>
                    <a:lnTo>
                      <a:pt x="6729" y="4304"/>
                    </a:lnTo>
                    <a:lnTo>
                      <a:pt x="6734" y="4285"/>
                    </a:lnTo>
                    <a:lnTo>
                      <a:pt x="6715" y="42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44" name="Freeform 323">
                <a:extLst>
                  <a:ext uri="{FF2B5EF4-FFF2-40B4-BE49-F238E27FC236}">
                    <a16:creationId xmlns:a16="http://schemas.microsoft.com/office/drawing/2014/main" id="{F450500B-5227-4972-9C48-EBD6E5F0AE93}"/>
                  </a:ext>
                </a:extLst>
              </p:cNvPr>
              <p:cNvSpPr>
                <a:spLocks/>
              </p:cNvSpPr>
              <p:nvPr/>
            </p:nvSpPr>
            <p:spPr bwMode="auto">
              <a:xfrm>
                <a:off x="2218" y="2220"/>
                <a:ext cx="6845" cy="6845"/>
              </a:xfrm>
              <a:custGeom>
                <a:avLst/>
                <a:gdLst>
                  <a:gd name="T0" fmla="*/ 6704 w 6845"/>
                  <a:gd name="T1" fmla="*/ 4318 h 6845"/>
                  <a:gd name="T2" fmla="*/ 6699 w 6845"/>
                  <a:gd name="T3" fmla="*/ 4338 h 6845"/>
                  <a:gd name="T4" fmla="*/ 6718 w 6845"/>
                  <a:gd name="T5" fmla="*/ 4344 h 6845"/>
                  <a:gd name="T6" fmla="*/ 6723 w 6845"/>
                  <a:gd name="T7" fmla="*/ 4324 h 6845"/>
                  <a:gd name="T8" fmla="*/ 6704 w 6845"/>
                  <a:gd name="T9" fmla="*/ 4318 h 6845"/>
                </a:gdLst>
                <a:ahLst/>
                <a:cxnLst>
                  <a:cxn ang="0">
                    <a:pos x="T0" y="T1"/>
                  </a:cxn>
                  <a:cxn ang="0">
                    <a:pos x="T2" y="T3"/>
                  </a:cxn>
                  <a:cxn ang="0">
                    <a:pos x="T4" y="T5"/>
                  </a:cxn>
                  <a:cxn ang="0">
                    <a:pos x="T6" y="T7"/>
                  </a:cxn>
                  <a:cxn ang="0">
                    <a:pos x="T8" y="T9"/>
                  </a:cxn>
                </a:cxnLst>
                <a:rect l="0" t="0" r="r" b="b"/>
                <a:pathLst>
                  <a:path w="6845" h="6845">
                    <a:moveTo>
                      <a:pt x="6704" y="4318"/>
                    </a:moveTo>
                    <a:lnTo>
                      <a:pt x="6699" y="4338"/>
                    </a:lnTo>
                    <a:lnTo>
                      <a:pt x="6718" y="4344"/>
                    </a:lnTo>
                    <a:lnTo>
                      <a:pt x="6723" y="4324"/>
                    </a:lnTo>
                    <a:lnTo>
                      <a:pt x="6704" y="43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45" name="Freeform 324">
                <a:extLst>
                  <a:ext uri="{FF2B5EF4-FFF2-40B4-BE49-F238E27FC236}">
                    <a16:creationId xmlns:a16="http://schemas.microsoft.com/office/drawing/2014/main" id="{7667F858-562A-4222-A4E5-2B89BF790AF9}"/>
                  </a:ext>
                </a:extLst>
              </p:cNvPr>
              <p:cNvSpPr>
                <a:spLocks/>
              </p:cNvSpPr>
              <p:nvPr/>
            </p:nvSpPr>
            <p:spPr bwMode="auto">
              <a:xfrm>
                <a:off x="2218" y="2220"/>
                <a:ext cx="6845" cy="6845"/>
              </a:xfrm>
              <a:custGeom>
                <a:avLst/>
                <a:gdLst>
                  <a:gd name="T0" fmla="*/ 6694 w 6845"/>
                  <a:gd name="T1" fmla="*/ 4357 h 6845"/>
                  <a:gd name="T2" fmla="*/ 6688 w 6845"/>
                  <a:gd name="T3" fmla="*/ 4376 h 6845"/>
                  <a:gd name="T4" fmla="*/ 6708 w 6845"/>
                  <a:gd name="T5" fmla="*/ 4382 h 6845"/>
                  <a:gd name="T6" fmla="*/ 6714 w 6845"/>
                  <a:gd name="T7" fmla="*/ 4363 h 6845"/>
                  <a:gd name="T8" fmla="*/ 6694 w 6845"/>
                  <a:gd name="T9" fmla="*/ 4357 h 6845"/>
                </a:gdLst>
                <a:ahLst/>
                <a:cxnLst>
                  <a:cxn ang="0">
                    <a:pos x="T0" y="T1"/>
                  </a:cxn>
                  <a:cxn ang="0">
                    <a:pos x="T2" y="T3"/>
                  </a:cxn>
                  <a:cxn ang="0">
                    <a:pos x="T4" y="T5"/>
                  </a:cxn>
                  <a:cxn ang="0">
                    <a:pos x="T6" y="T7"/>
                  </a:cxn>
                  <a:cxn ang="0">
                    <a:pos x="T8" y="T9"/>
                  </a:cxn>
                </a:cxnLst>
                <a:rect l="0" t="0" r="r" b="b"/>
                <a:pathLst>
                  <a:path w="6845" h="6845">
                    <a:moveTo>
                      <a:pt x="6694" y="4357"/>
                    </a:moveTo>
                    <a:lnTo>
                      <a:pt x="6688" y="4376"/>
                    </a:lnTo>
                    <a:lnTo>
                      <a:pt x="6708" y="4382"/>
                    </a:lnTo>
                    <a:lnTo>
                      <a:pt x="6714" y="4363"/>
                    </a:lnTo>
                    <a:lnTo>
                      <a:pt x="6694" y="43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46" name="Freeform 325">
                <a:extLst>
                  <a:ext uri="{FF2B5EF4-FFF2-40B4-BE49-F238E27FC236}">
                    <a16:creationId xmlns:a16="http://schemas.microsoft.com/office/drawing/2014/main" id="{D3F21AC7-7EC4-4E4B-BCFA-86BA3A8E4AF9}"/>
                  </a:ext>
                </a:extLst>
              </p:cNvPr>
              <p:cNvSpPr>
                <a:spLocks/>
              </p:cNvSpPr>
              <p:nvPr/>
            </p:nvSpPr>
            <p:spPr bwMode="auto">
              <a:xfrm>
                <a:off x="2218" y="2220"/>
                <a:ext cx="6845" cy="6845"/>
              </a:xfrm>
              <a:custGeom>
                <a:avLst/>
                <a:gdLst>
                  <a:gd name="T0" fmla="*/ 6682 w 6845"/>
                  <a:gd name="T1" fmla="*/ 4395 h 6845"/>
                  <a:gd name="T2" fmla="*/ 6676 w 6845"/>
                  <a:gd name="T3" fmla="*/ 4414 h 6845"/>
                  <a:gd name="T4" fmla="*/ 6696 w 6845"/>
                  <a:gd name="T5" fmla="*/ 4420 h 6845"/>
                  <a:gd name="T6" fmla="*/ 6702 w 6845"/>
                  <a:gd name="T7" fmla="*/ 4401 h 6845"/>
                  <a:gd name="T8" fmla="*/ 6682 w 6845"/>
                  <a:gd name="T9" fmla="*/ 4395 h 6845"/>
                </a:gdLst>
                <a:ahLst/>
                <a:cxnLst>
                  <a:cxn ang="0">
                    <a:pos x="T0" y="T1"/>
                  </a:cxn>
                  <a:cxn ang="0">
                    <a:pos x="T2" y="T3"/>
                  </a:cxn>
                  <a:cxn ang="0">
                    <a:pos x="T4" y="T5"/>
                  </a:cxn>
                  <a:cxn ang="0">
                    <a:pos x="T6" y="T7"/>
                  </a:cxn>
                  <a:cxn ang="0">
                    <a:pos x="T8" y="T9"/>
                  </a:cxn>
                </a:cxnLst>
                <a:rect l="0" t="0" r="r" b="b"/>
                <a:pathLst>
                  <a:path w="6845" h="6845">
                    <a:moveTo>
                      <a:pt x="6682" y="4395"/>
                    </a:moveTo>
                    <a:lnTo>
                      <a:pt x="6676" y="4414"/>
                    </a:lnTo>
                    <a:lnTo>
                      <a:pt x="6696" y="4420"/>
                    </a:lnTo>
                    <a:lnTo>
                      <a:pt x="6702" y="4401"/>
                    </a:lnTo>
                    <a:lnTo>
                      <a:pt x="6682" y="43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47" name="Freeform 326">
                <a:extLst>
                  <a:ext uri="{FF2B5EF4-FFF2-40B4-BE49-F238E27FC236}">
                    <a16:creationId xmlns:a16="http://schemas.microsoft.com/office/drawing/2014/main" id="{E36DE97F-BA55-437F-8988-8E438B8A15C5}"/>
                  </a:ext>
                </a:extLst>
              </p:cNvPr>
              <p:cNvSpPr>
                <a:spLocks/>
              </p:cNvSpPr>
              <p:nvPr/>
            </p:nvSpPr>
            <p:spPr bwMode="auto">
              <a:xfrm>
                <a:off x="2218" y="2220"/>
                <a:ext cx="6845" cy="6845"/>
              </a:xfrm>
              <a:custGeom>
                <a:avLst/>
                <a:gdLst>
                  <a:gd name="T0" fmla="*/ 6672 w 6845"/>
                  <a:gd name="T1" fmla="*/ 4434 h 6845"/>
                  <a:gd name="T2" fmla="*/ 6666 w 6845"/>
                  <a:gd name="T3" fmla="*/ 4453 h 6845"/>
                  <a:gd name="T4" fmla="*/ 6684 w 6845"/>
                  <a:gd name="T5" fmla="*/ 4459 h 6845"/>
                  <a:gd name="T6" fmla="*/ 6691 w 6845"/>
                  <a:gd name="T7" fmla="*/ 4440 h 6845"/>
                  <a:gd name="T8" fmla="*/ 6672 w 6845"/>
                  <a:gd name="T9" fmla="*/ 4434 h 6845"/>
                </a:gdLst>
                <a:ahLst/>
                <a:cxnLst>
                  <a:cxn ang="0">
                    <a:pos x="T0" y="T1"/>
                  </a:cxn>
                  <a:cxn ang="0">
                    <a:pos x="T2" y="T3"/>
                  </a:cxn>
                  <a:cxn ang="0">
                    <a:pos x="T4" y="T5"/>
                  </a:cxn>
                  <a:cxn ang="0">
                    <a:pos x="T6" y="T7"/>
                  </a:cxn>
                  <a:cxn ang="0">
                    <a:pos x="T8" y="T9"/>
                  </a:cxn>
                </a:cxnLst>
                <a:rect l="0" t="0" r="r" b="b"/>
                <a:pathLst>
                  <a:path w="6845" h="6845">
                    <a:moveTo>
                      <a:pt x="6672" y="4434"/>
                    </a:moveTo>
                    <a:lnTo>
                      <a:pt x="6666" y="4453"/>
                    </a:lnTo>
                    <a:lnTo>
                      <a:pt x="6684" y="4459"/>
                    </a:lnTo>
                    <a:lnTo>
                      <a:pt x="6691" y="4440"/>
                    </a:lnTo>
                    <a:lnTo>
                      <a:pt x="6672" y="44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48" name="Freeform 327">
                <a:extLst>
                  <a:ext uri="{FF2B5EF4-FFF2-40B4-BE49-F238E27FC236}">
                    <a16:creationId xmlns:a16="http://schemas.microsoft.com/office/drawing/2014/main" id="{17EF7F1E-A681-43D8-A023-A5688866C185}"/>
                  </a:ext>
                </a:extLst>
              </p:cNvPr>
              <p:cNvSpPr>
                <a:spLocks/>
              </p:cNvSpPr>
              <p:nvPr/>
            </p:nvSpPr>
            <p:spPr bwMode="auto">
              <a:xfrm>
                <a:off x="2218" y="2220"/>
                <a:ext cx="6845" cy="6845"/>
              </a:xfrm>
              <a:custGeom>
                <a:avLst/>
                <a:gdLst>
                  <a:gd name="T0" fmla="*/ 6658 w 6845"/>
                  <a:gd name="T1" fmla="*/ 4472 h 6845"/>
                  <a:gd name="T2" fmla="*/ 6652 w 6845"/>
                  <a:gd name="T3" fmla="*/ 4490 h 6845"/>
                  <a:gd name="T4" fmla="*/ 6672 w 6845"/>
                  <a:gd name="T5" fmla="*/ 4497 h 6845"/>
                  <a:gd name="T6" fmla="*/ 6678 w 6845"/>
                  <a:gd name="T7" fmla="*/ 4478 h 6845"/>
                  <a:gd name="T8" fmla="*/ 6658 w 6845"/>
                  <a:gd name="T9" fmla="*/ 4472 h 6845"/>
                </a:gdLst>
                <a:ahLst/>
                <a:cxnLst>
                  <a:cxn ang="0">
                    <a:pos x="T0" y="T1"/>
                  </a:cxn>
                  <a:cxn ang="0">
                    <a:pos x="T2" y="T3"/>
                  </a:cxn>
                  <a:cxn ang="0">
                    <a:pos x="T4" y="T5"/>
                  </a:cxn>
                  <a:cxn ang="0">
                    <a:pos x="T6" y="T7"/>
                  </a:cxn>
                  <a:cxn ang="0">
                    <a:pos x="T8" y="T9"/>
                  </a:cxn>
                </a:cxnLst>
                <a:rect l="0" t="0" r="r" b="b"/>
                <a:pathLst>
                  <a:path w="6845" h="6845">
                    <a:moveTo>
                      <a:pt x="6658" y="4472"/>
                    </a:moveTo>
                    <a:lnTo>
                      <a:pt x="6652" y="4490"/>
                    </a:lnTo>
                    <a:lnTo>
                      <a:pt x="6672" y="4497"/>
                    </a:lnTo>
                    <a:lnTo>
                      <a:pt x="6678" y="4478"/>
                    </a:lnTo>
                    <a:lnTo>
                      <a:pt x="6658" y="44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49" name="Freeform 328">
                <a:extLst>
                  <a:ext uri="{FF2B5EF4-FFF2-40B4-BE49-F238E27FC236}">
                    <a16:creationId xmlns:a16="http://schemas.microsoft.com/office/drawing/2014/main" id="{2051B768-E862-4DE7-82E4-909CF6853EA8}"/>
                  </a:ext>
                </a:extLst>
              </p:cNvPr>
              <p:cNvSpPr>
                <a:spLocks/>
              </p:cNvSpPr>
              <p:nvPr/>
            </p:nvSpPr>
            <p:spPr bwMode="auto">
              <a:xfrm>
                <a:off x="2218" y="2220"/>
                <a:ext cx="6845" cy="6845"/>
              </a:xfrm>
              <a:custGeom>
                <a:avLst/>
                <a:gdLst>
                  <a:gd name="T0" fmla="*/ 6646 w 6845"/>
                  <a:gd name="T1" fmla="*/ 4509 h 6845"/>
                  <a:gd name="T2" fmla="*/ 6645 w 6845"/>
                  <a:gd name="T3" fmla="*/ 4513 h 6845"/>
                  <a:gd name="T4" fmla="*/ 6640 w 6845"/>
                  <a:gd name="T5" fmla="*/ 4528 h 6845"/>
                  <a:gd name="T6" fmla="*/ 6658 w 6845"/>
                  <a:gd name="T7" fmla="*/ 4534 h 6845"/>
                  <a:gd name="T8" fmla="*/ 6664 w 6845"/>
                  <a:gd name="T9" fmla="*/ 4519 h 6845"/>
                  <a:gd name="T10" fmla="*/ 6666 w 6845"/>
                  <a:gd name="T11" fmla="*/ 4515 h 6845"/>
                  <a:gd name="T12" fmla="*/ 6646 w 6845"/>
                  <a:gd name="T13" fmla="*/ 4509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646" y="4509"/>
                    </a:moveTo>
                    <a:lnTo>
                      <a:pt x="6645" y="4513"/>
                    </a:lnTo>
                    <a:lnTo>
                      <a:pt x="6640" y="4528"/>
                    </a:lnTo>
                    <a:lnTo>
                      <a:pt x="6658" y="4534"/>
                    </a:lnTo>
                    <a:lnTo>
                      <a:pt x="6664" y="4519"/>
                    </a:lnTo>
                    <a:lnTo>
                      <a:pt x="6666" y="4515"/>
                    </a:lnTo>
                    <a:lnTo>
                      <a:pt x="6646" y="45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50" name="Freeform 329">
                <a:extLst>
                  <a:ext uri="{FF2B5EF4-FFF2-40B4-BE49-F238E27FC236}">
                    <a16:creationId xmlns:a16="http://schemas.microsoft.com/office/drawing/2014/main" id="{C2F444CD-3D4D-42D0-A5B2-D4A894CF02C2}"/>
                  </a:ext>
                </a:extLst>
              </p:cNvPr>
              <p:cNvSpPr>
                <a:spLocks/>
              </p:cNvSpPr>
              <p:nvPr/>
            </p:nvSpPr>
            <p:spPr bwMode="auto">
              <a:xfrm>
                <a:off x="2218" y="2220"/>
                <a:ext cx="6845" cy="6845"/>
              </a:xfrm>
              <a:custGeom>
                <a:avLst/>
                <a:gdLst>
                  <a:gd name="T0" fmla="*/ 6633 w 6845"/>
                  <a:gd name="T1" fmla="*/ 4546 h 6845"/>
                  <a:gd name="T2" fmla="*/ 6627 w 6845"/>
                  <a:gd name="T3" fmla="*/ 4566 h 6845"/>
                  <a:gd name="T4" fmla="*/ 6645 w 6845"/>
                  <a:gd name="T5" fmla="*/ 4573 h 6845"/>
                  <a:gd name="T6" fmla="*/ 6652 w 6845"/>
                  <a:gd name="T7" fmla="*/ 4554 h 6845"/>
                  <a:gd name="T8" fmla="*/ 6633 w 6845"/>
                  <a:gd name="T9" fmla="*/ 4546 h 6845"/>
                </a:gdLst>
                <a:ahLst/>
                <a:cxnLst>
                  <a:cxn ang="0">
                    <a:pos x="T0" y="T1"/>
                  </a:cxn>
                  <a:cxn ang="0">
                    <a:pos x="T2" y="T3"/>
                  </a:cxn>
                  <a:cxn ang="0">
                    <a:pos x="T4" y="T5"/>
                  </a:cxn>
                  <a:cxn ang="0">
                    <a:pos x="T6" y="T7"/>
                  </a:cxn>
                  <a:cxn ang="0">
                    <a:pos x="T8" y="T9"/>
                  </a:cxn>
                </a:cxnLst>
                <a:rect l="0" t="0" r="r" b="b"/>
                <a:pathLst>
                  <a:path w="6845" h="6845">
                    <a:moveTo>
                      <a:pt x="6633" y="4546"/>
                    </a:moveTo>
                    <a:lnTo>
                      <a:pt x="6627" y="4566"/>
                    </a:lnTo>
                    <a:lnTo>
                      <a:pt x="6645" y="4573"/>
                    </a:lnTo>
                    <a:lnTo>
                      <a:pt x="6652" y="4554"/>
                    </a:lnTo>
                    <a:lnTo>
                      <a:pt x="6633" y="45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51" name="Freeform 330">
                <a:extLst>
                  <a:ext uri="{FF2B5EF4-FFF2-40B4-BE49-F238E27FC236}">
                    <a16:creationId xmlns:a16="http://schemas.microsoft.com/office/drawing/2014/main" id="{598DBD8D-DEE0-40F2-BDFD-7C573BAFA8AE}"/>
                  </a:ext>
                </a:extLst>
              </p:cNvPr>
              <p:cNvSpPr>
                <a:spLocks/>
              </p:cNvSpPr>
              <p:nvPr/>
            </p:nvSpPr>
            <p:spPr bwMode="auto">
              <a:xfrm>
                <a:off x="2218" y="2220"/>
                <a:ext cx="6845" cy="6845"/>
              </a:xfrm>
              <a:custGeom>
                <a:avLst/>
                <a:gdLst>
                  <a:gd name="T0" fmla="*/ 6620 w 6845"/>
                  <a:gd name="T1" fmla="*/ 4585 h 6845"/>
                  <a:gd name="T2" fmla="*/ 6618 w 6845"/>
                  <a:gd name="T3" fmla="*/ 4592 h 6845"/>
                  <a:gd name="T4" fmla="*/ 6613 w 6845"/>
                  <a:gd name="T5" fmla="*/ 4603 h 6845"/>
                  <a:gd name="T6" fmla="*/ 6632 w 6845"/>
                  <a:gd name="T7" fmla="*/ 4610 h 6845"/>
                  <a:gd name="T8" fmla="*/ 6637 w 6845"/>
                  <a:gd name="T9" fmla="*/ 4598 h 6845"/>
                  <a:gd name="T10" fmla="*/ 6639 w 6845"/>
                  <a:gd name="T11" fmla="*/ 4591 h 6845"/>
                  <a:gd name="T12" fmla="*/ 6620 w 6845"/>
                  <a:gd name="T13" fmla="*/ 4585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620" y="4585"/>
                    </a:moveTo>
                    <a:lnTo>
                      <a:pt x="6618" y="4592"/>
                    </a:lnTo>
                    <a:lnTo>
                      <a:pt x="6613" y="4603"/>
                    </a:lnTo>
                    <a:lnTo>
                      <a:pt x="6632" y="4610"/>
                    </a:lnTo>
                    <a:lnTo>
                      <a:pt x="6637" y="4598"/>
                    </a:lnTo>
                    <a:lnTo>
                      <a:pt x="6639" y="4591"/>
                    </a:lnTo>
                    <a:lnTo>
                      <a:pt x="6620" y="4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52" name="Freeform 331">
                <a:extLst>
                  <a:ext uri="{FF2B5EF4-FFF2-40B4-BE49-F238E27FC236}">
                    <a16:creationId xmlns:a16="http://schemas.microsoft.com/office/drawing/2014/main" id="{9ECD19E8-F712-4D75-80B6-1D7252B46254}"/>
                  </a:ext>
                </a:extLst>
              </p:cNvPr>
              <p:cNvSpPr>
                <a:spLocks/>
              </p:cNvSpPr>
              <p:nvPr/>
            </p:nvSpPr>
            <p:spPr bwMode="auto">
              <a:xfrm>
                <a:off x="2218" y="2220"/>
                <a:ext cx="6845" cy="6845"/>
              </a:xfrm>
              <a:custGeom>
                <a:avLst/>
                <a:gdLst>
                  <a:gd name="T0" fmla="*/ 6606 w 6845"/>
                  <a:gd name="T1" fmla="*/ 4622 h 6845"/>
                  <a:gd name="T2" fmla="*/ 6600 w 6845"/>
                  <a:gd name="T3" fmla="*/ 4641 h 6845"/>
                  <a:gd name="T4" fmla="*/ 6618 w 6845"/>
                  <a:gd name="T5" fmla="*/ 4647 h 6845"/>
                  <a:gd name="T6" fmla="*/ 6625 w 6845"/>
                  <a:gd name="T7" fmla="*/ 4629 h 6845"/>
                  <a:gd name="T8" fmla="*/ 6606 w 6845"/>
                  <a:gd name="T9" fmla="*/ 4622 h 6845"/>
                </a:gdLst>
                <a:ahLst/>
                <a:cxnLst>
                  <a:cxn ang="0">
                    <a:pos x="T0" y="T1"/>
                  </a:cxn>
                  <a:cxn ang="0">
                    <a:pos x="T2" y="T3"/>
                  </a:cxn>
                  <a:cxn ang="0">
                    <a:pos x="T4" y="T5"/>
                  </a:cxn>
                  <a:cxn ang="0">
                    <a:pos x="T6" y="T7"/>
                  </a:cxn>
                  <a:cxn ang="0">
                    <a:pos x="T8" y="T9"/>
                  </a:cxn>
                </a:cxnLst>
                <a:rect l="0" t="0" r="r" b="b"/>
                <a:pathLst>
                  <a:path w="6845" h="6845">
                    <a:moveTo>
                      <a:pt x="6606" y="4622"/>
                    </a:moveTo>
                    <a:lnTo>
                      <a:pt x="6600" y="4641"/>
                    </a:lnTo>
                    <a:lnTo>
                      <a:pt x="6618" y="4647"/>
                    </a:lnTo>
                    <a:lnTo>
                      <a:pt x="6625" y="4629"/>
                    </a:lnTo>
                    <a:lnTo>
                      <a:pt x="6606" y="4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53" name="Freeform 332">
                <a:extLst>
                  <a:ext uri="{FF2B5EF4-FFF2-40B4-BE49-F238E27FC236}">
                    <a16:creationId xmlns:a16="http://schemas.microsoft.com/office/drawing/2014/main" id="{C47A4135-191A-4C29-AB0E-A2B51A18E0F5}"/>
                  </a:ext>
                </a:extLst>
              </p:cNvPr>
              <p:cNvSpPr>
                <a:spLocks/>
              </p:cNvSpPr>
              <p:nvPr/>
            </p:nvSpPr>
            <p:spPr bwMode="auto">
              <a:xfrm>
                <a:off x="2218" y="2220"/>
                <a:ext cx="6845" cy="6845"/>
              </a:xfrm>
              <a:custGeom>
                <a:avLst/>
                <a:gdLst>
                  <a:gd name="T0" fmla="*/ 6592 w 6845"/>
                  <a:gd name="T1" fmla="*/ 4659 h 6845"/>
                  <a:gd name="T2" fmla="*/ 6588 w 6845"/>
                  <a:gd name="T3" fmla="*/ 4670 h 6845"/>
                  <a:gd name="T4" fmla="*/ 6585 w 6845"/>
                  <a:gd name="T5" fmla="*/ 4677 h 6845"/>
                  <a:gd name="T6" fmla="*/ 6603 w 6845"/>
                  <a:gd name="T7" fmla="*/ 4686 h 6845"/>
                  <a:gd name="T8" fmla="*/ 6607 w 6845"/>
                  <a:gd name="T9" fmla="*/ 4677 h 6845"/>
                  <a:gd name="T10" fmla="*/ 6610 w 6845"/>
                  <a:gd name="T11" fmla="*/ 4666 h 6845"/>
                  <a:gd name="T12" fmla="*/ 6592 w 6845"/>
                  <a:gd name="T13" fmla="*/ 4659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592" y="4659"/>
                    </a:moveTo>
                    <a:lnTo>
                      <a:pt x="6588" y="4670"/>
                    </a:lnTo>
                    <a:lnTo>
                      <a:pt x="6585" y="4677"/>
                    </a:lnTo>
                    <a:lnTo>
                      <a:pt x="6603" y="4686"/>
                    </a:lnTo>
                    <a:lnTo>
                      <a:pt x="6607" y="4677"/>
                    </a:lnTo>
                    <a:lnTo>
                      <a:pt x="6610" y="4666"/>
                    </a:lnTo>
                    <a:lnTo>
                      <a:pt x="6592" y="46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54" name="Freeform 333">
                <a:extLst>
                  <a:ext uri="{FF2B5EF4-FFF2-40B4-BE49-F238E27FC236}">
                    <a16:creationId xmlns:a16="http://schemas.microsoft.com/office/drawing/2014/main" id="{77A31AD3-4E68-471A-9CFC-BD8CC0319FA8}"/>
                  </a:ext>
                </a:extLst>
              </p:cNvPr>
              <p:cNvSpPr>
                <a:spLocks/>
              </p:cNvSpPr>
              <p:nvPr/>
            </p:nvSpPr>
            <p:spPr bwMode="auto">
              <a:xfrm>
                <a:off x="2218" y="2220"/>
                <a:ext cx="6845" cy="6845"/>
              </a:xfrm>
              <a:custGeom>
                <a:avLst/>
                <a:gdLst>
                  <a:gd name="T0" fmla="*/ 6577 w 6845"/>
                  <a:gd name="T1" fmla="*/ 4696 h 6845"/>
                  <a:gd name="T2" fmla="*/ 6570 w 6845"/>
                  <a:gd name="T3" fmla="*/ 4714 h 6845"/>
                  <a:gd name="T4" fmla="*/ 6588 w 6845"/>
                  <a:gd name="T5" fmla="*/ 4723 h 6845"/>
                  <a:gd name="T6" fmla="*/ 6596 w 6845"/>
                  <a:gd name="T7" fmla="*/ 4704 h 6845"/>
                  <a:gd name="T8" fmla="*/ 6577 w 6845"/>
                  <a:gd name="T9" fmla="*/ 4696 h 6845"/>
                </a:gdLst>
                <a:ahLst/>
                <a:cxnLst>
                  <a:cxn ang="0">
                    <a:pos x="T0" y="T1"/>
                  </a:cxn>
                  <a:cxn ang="0">
                    <a:pos x="T2" y="T3"/>
                  </a:cxn>
                  <a:cxn ang="0">
                    <a:pos x="T4" y="T5"/>
                  </a:cxn>
                  <a:cxn ang="0">
                    <a:pos x="T6" y="T7"/>
                  </a:cxn>
                  <a:cxn ang="0">
                    <a:pos x="T8" y="T9"/>
                  </a:cxn>
                </a:cxnLst>
                <a:rect l="0" t="0" r="r" b="b"/>
                <a:pathLst>
                  <a:path w="6845" h="6845">
                    <a:moveTo>
                      <a:pt x="6577" y="4696"/>
                    </a:moveTo>
                    <a:lnTo>
                      <a:pt x="6570" y="4714"/>
                    </a:lnTo>
                    <a:lnTo>
                      <a:pt x="6588" y="4723"/>
                    </a:lnTo>
                    <a:lnTo>
                      <a:pt x="6596" y="4704"/>
                    </a:lnTo>
                    <a:lnTo>
                      <a:pt x="6577" y="46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55" name="Freeform 334">
                <a:extLst>
                  <a:ext uri="{FF2B5EF4-FFF2-40B4-BE49-F238E27FC236}">
                    <a16:creationId xmlns:a16="http://schemas.microsoft.com/office/drawing/2014/main" id="{77D3DD19-3816-49E7-9CBD-69BC6B964015}"/>
                  </a:ext>
                </a:extLst>
              </p:cNvPr>
              <p:cNvSpPr>
                <a:spLocks/>
              </p:cNvSpPr>
              <p:nvPr/>
            </p:nvSpPr>
            <p:spPr bwMode="auto">
              <a:xfrm>
                <a:off x="2218" y="2220"/>
                <a:ext cx="6845" cy="6845"/>
              </a:xfrm>
              <a:custGeom>
                <a:avLst/>
                <a:gdLst>
                  <a:gd name="T0" fmla="*/ 6562 w 6845"/>
                  <a:gd name="T1" fmla="*/ 4734 h 6845"/>
                  <a:gd name="T2" fmla="*/ 6556 w 6845"/>
                  <a:gd name="T3" fmla="*/ 4747 h 6845"/>
                  <a:gd name="T4" fmla="*/ 6554 w 6845"/>
                  <a:gd name="T5" fmla="*/ 4752 h 6845"/>
                  <a:gd name="T6" fmla="*/ 6573 w 6845"/>
                  <a:gd name="T7" fmla="*/ 4760 h 6845"/>
                  <a:gd name="T8" fmla="*/ 6576 w 6845"/>
                  <a:gd name="T9" fmla="*/ 4754 h 6845"/>
                  <a:gd name="T10" fmla="*/ 6580 w 6845"/>
                  <a:gd name="T11" fmla="*/ 4741 h 6845"/>
                  <a:gd name="T12" fmla="*/ 6562 w 6845"/>
                  <a:gd name="T13" fmla="*/ 4734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562" y="4734"/>
                    </a:moveTo>
                    <a:lnTo>
                      <a:pt x="6556" y="4747"/>
                    </a:lnTo>
                    <a:lnTo>
                      <a:pt x="6554" y="4752"/>
                    </a:lnTo>
                    <a:lnTo>
                      <a:pt x="6573" y="4760"/>
                    </a:lnTo>
                    <a:lnTo>
                      <a:pt x="6576" y="4754"/>
                    </a:lnTo>
                    <a:lnTo>
                      <a:pt x="6580" y="4741"/>
                    </a:lnTo>
                    <a:lnTo>
                      <a:pt x="6562" y="47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56" name="Freeform 335">
                <a:extLst>
                  <a:ext uri="{FF2B5EF4-FFF2-40B4-BE49-F238E27FC236}">
                    <a16:creationId xmlns:a16="http://schemas.microsoft.com/office/drawing/2014/main" id="{00349D8E-21A2-430D-B0F9-217816919028}"/>
                  </a:ext>
                </a:extLst>
              </p:cNvPr>
              <p:cNvSpPr>
                <a:spLocks/>
              </p:cNvSpPr>
              <p:nvPr/>
            </p:nvSpPr>
            <p:spPr bwMode="auto">
              <a:xfrm>
                <a:off x="2218" y="2220"/>
                <a:ext cx="6845" cy="6845"/>
              </a:xfrm>
              <a:custGeom>
                <a:avLst/>
                <a:gdLst>
                  <a:gd name="T0" fmla="*/ 6547 w 6845"/>
                  <a:gd name="T1" fmla="*/ 4770 h 6845"/>
                  <a:gd name="T2" fmla="*/ 6538 w 6845"/>
                  <a:gd name="T3" fmla="*/ 4788 h 6845"/>
                  <a:gd name="T4" fmla="*/ 6556 w 6845"/>
                  <a:gd name="T5" fmla="*/ 4796 h 6845"/>
                  <a:gd name="T6" fmla="*/ 6565 w 6845"/>
                  <a:gd name="T7" fmla="*/ 4778 h 6845"/>
                  <a:gd name="T8" fmla="*/ 6547 w 6845"/>
                  <a:gd name="T9" fmla="*/ 4770 h 6845"/>
                </a:gdLst>
                <a:ahLst/>
                <a:cxnLst>
                  <a:cxn ang="0">
                    <a:pos x="T0" y="T1"/>
                  </a:cxn>
                  <a:cxn ang="0">
                    <a:pos x="T2" y="T3"/>
                  </a:cxn>
                  <a:cxn ang="0">
                    <a:pos x="T4" y="T5"/>
                  </a:cxn>
                  <a:cxn ang="0">
                    <a:pos x="T6" y="T7"/>
                  </a:cxn>
                  <a:cxn ang="0">
                    <a:pos x="T8" y="T9"/>
                  </a:cxn>
                </a:cxnLst>
                <a:rect l="0" t="0" r="r" b="b"/>
                <a:pathLst>
                  <a:path w="6845" h="6845">
                    <a:moveTo>
                      <a:pt x="6547" y="4770"/>
                    </a:moveTo>
                    <a:lnTo>
                      <a:pt x="6538" y="4788"/>
                    </a:lnTo>
                    <a:lnTo>
                      <a:pt x="6556" y="4796"/>
                    </a:lnTo>
                    <a:lnTo>
                      <a:pt x="6565" y="4778"/>
                    </a:lnTo>
                    <a:lnTo>
                      <a:pt x="6547" y="47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57" name="Freeform 336">
                <a:extLst>
                  <a:ext uri="{FF2B5EF4-FFF2-40B4-BE49-F238E27FC236}">
                    <a16:creationId xmlns:a16="http://schemas.microsoft.com/office/drawing/2014/main" id="{0033F276-3E5C-463E-9CA4-0DFFED35F480}"/>
                  </a:ext>
                </a:extLst>
              </p:cNvPr>
              <p:cNvSpPr>
                <a:spLocks/>
              </p:cNvSpPr>
              <p:nvPr/>
            </p:nvSpPr>
            <p:spPr bwMode="auto">
              <a:xfrm>
                <a:off x="2218" y="2220"/>
                <a:ext cx="6845" cy="6845"/>
              </a:xfrm>
              <a:custGeom>
                <a:avLst/>
                <a:gdLst>
                  <a:gd name="T0" fmla="*/ 6530 w 6845"/>
                  <a:gd name="T1" fmla="*/ 4807 h 6845"/>
                  <a:gd name="T2" fmla="*/ 6524 w 6845"/>
                  <a:gd name="T3" fmla="*/ 4822 h 6845"/>
                  <a:gd name="T4" fmla="*/ 6523 w 6845"/>
                  <a:gd name="T5" fmla="*/ 4825 h 6845"/>
                  <a:gd name="T6" fmla="*/ 6541 w 6845"/>
                  <a:gd name="T7" fmla="*/ 4833 h 6845"/>
                  <a:gd name="T8" fmla="*/ 6542 w 6845"/>
                  <a:gd name="T9" fmla="*/ 4830 h 6845"/>
                  <a:gd name="T10" fmla="*/ 6549 w 6845"/>
                  <a:gd name="T11" fmla="*/ 4814 h 6845"/>
                  <a:gd name="T12" fmla="*/ 6530 w 6845"/>
                  <a:gd name="T13" fmla="*/ 4807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530" y="4807"/>
                    </a:moveTo>
                    <a:lnTo>
                      <a:pt x="6524" y="4822"/>
                    </a:lnTo>
                    <a:lnTo>
                      <a:pt x="6523" y="4825"/>
                    </a:lnTo>
                    <a:lnTo>
                      <a:pt x="6541" y="4833"/>
                    </a:lnTo>
                    <a:lnTo>
                      <a:pt x="6542" y="4830"/>
                    </a:lnTo>
                    <a:lnTo>
                      <a:pt x="6549" y="4814"/>
                    </a:lnTo>
                    <a:lnTo>
                      <a:pt x="6530" y="48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58" name="Freeform 337">
                <a:extLst>
                  <a:ext uri="{FF2B5EF4-FFF2-40B4-BE49-F238E27FC236}">
                    <a16:creationId xmlns:a16="http://schemas.microsoft.com/office/drawing/2014/main" id="{2530102D-5E9E-4393-B9C0-14DCDB34907A}"/>
                  </a:ext>
                </a:extLst>
              </p:cNvPr>
              <p:cNvSpPr>
                <a:spLocks/>
              </p:cNvSpPr>
              <p:nvPr/>
            </p:nvSpPr>
            <p:spPr bwMode="auto">
              <a:xfrm>
                <a:off x="2218" y="2220"/>
                <a:ext cx="6845" cy="6845"/>
              </a:xfrm>
              <a:custGeom>
                <a:avLst/>
                <a:gdLst>
                  <a:gd name="T0" fmla="*/ 6514 w 6845"/>
                  <a:gd name="T1" fmla="*/ 4843 h 6845"/>
                  <a:gd name="T2" fmla="*/ 6506 w 6845"/>
                  <a:gd name="T3" fmla="*/ 4861 h 6845"/>
                  <a:gd name="T4" fmla="*/ 6524 w 6845"/>
                  <a:gd name="T5" fmla="*/ 4869 h 6845"/>
                  <a:gd name="T6" fmla="*/ 6532 w 6845"/>
                  <a:gd name="T7" fmla="*/ 4851 h 6845"/>
                  <a:gd name="T8" fmla="*/ 6514 w 6845"/>
                  <a:gd name="T9" fmla="*/ 4843 h 6845"/>
                </a:gdLst>
                <a:ahLst/>
                <a:cxnLst>
                  <a:cxn ang="0">
                    <a:pos x="T0" y="T1"/>
                  </a:cxn>
                  <a:cxn ang="0">
                    <a:pos x="T2" y="T3"/>
                  </a:cxn>
                  <a:cxn ang="0">
                    <a:pos x="T4" y="T5"/>
                  </a:cxn>
                  <a:cxn ang="0">
                    <a:pos x="T6" y="T7"/>
                  </a:cxn>
                  <a:cxn ang="0">
                    <a:pos x="T8" y="T9"/>
                  </a:cxn>
                </a:cxnLst>
                <a:rect l="0" t="0" r="r" b="b"/>
                <a:pathLst>
                  <a:path w="6845" h="6845">
                    <a:moveTo>
                      <a:pt x="6514" y="4843"/>
                    </a:moveTo>
                    <a:lnTo>
                      <a:pt x="6506" y="4861"/>
                    </a:lnTo>
                    <a:lnTo>
                      <a:pt x="6524" y="4869"/>
                    </a:lnTo>
                    <a:lnTo>
                      <a:pt x="6532" y="4851"/>
                    </a:lnTo>
                    <a:lnTo>
                      <a:pt x="6514" y="48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59" name="Freeform 338">
                <a:extLst>
                  <a:ext uri="{FF2B5EF4-FFF2-40B4-BE49-F238E27FC236}">
                    <a16:creationId xmlns:a16="http://schemas.microsoft.com/office/drawing/2014/main" id="{ECDDE81A-BE09-4034-A416-5360FE358E40}"/>
                  </a:ext>
                </a:extLst>
              </p:cNvPr>
              <p:cNvSpPr>
                <a:spLocks/>
              </p:cNvSpPr>
              <p:nvPr/>
            </p:nvSpPr>
            <p:spPr bwMode="auto">
              <a:xfrm>
                <a:off x="2218" y="2220"/>
                <a:ext cx="6845" cy="6845"/>
              </a:xfrm>
              <a:custGeom>
                <a:avLst/>
                <a:gdLst>
                  <a:gd name="T0" fmla="*/ 6498 w 6845"/>
                  <a:gd name="T1" fmla="*/ 4879 h 6845"/>
                  <a:gd name="T2" fmla="*/ 6488 w 6845"/>
                  <a:gd name="T3" fmla="*/ 4897 h 6845"/>
                  <a:gd name="T4" fmla="*/ 6507 w 6845"/>
                  <a:gd name="T5" fmla="*/ 4905 h 6845"/>
                  <a:gd name="T6" fmla="*/ 6516 w 6845"/>
                  <a:gd name="T7" fmla="*/ 4887 h 6845"/>
                  <a:gd name="T8" fmla="*/ 6498 w 6845"/>
                  <a:gd name="T9" fmla="*/ 4879 h 6845"/>
                </a:gdLst>
                <a:ahLst/>
                <a:cxnLst>
                  <a:cxn ang="0">
                    <a:pos x="T0" y="T1"/>
                  </a:cxn>
                  <a:cxn ang="0">
                    <a:pos x="T2" y="T3"/>
                  </a:cxn>
                  <a:cxn ang="0">
                    <a:pos x="T4" y="T5"/>
                  </a:cxn>
                  <a:cxn ang="0">
                    <a:pos x="T6" y="T7"/>
                  </a:cxn>
                  <a:cxn ang="0">
                    <a:pos x="T8" y="T9"/>
                  </a:cxn>
                </a:cxnLst>
                <a:rect l="0" t="0" r="r" b="b"/>
                <a:pathLst>
                  <a:path w="6845" h="6845">
                    <a:moveTo>
                      <a:pt x="6498" y="4879"/>
                    </a:moveTo>
                    <a:lnTo>
                      <a:pt x="6488" y="4897"/>
                    </a:lnTo>
                    <a:lnTo>
                      <a:pt x="6507" y="4905"/>
                    </a:lnTo>
                    <a:lnTo>
                      <a:pt x="6516" y="4887"/>
                    </a:lnTo>
                    <a:lnTo>
                      <a:pt x="6498" y="48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60" name="Freeform 339">
                <a:extLst>
                  <a:ext uri="{FF2B5EF4-FFF2-40B4-BE49-F238E27FC236}">
                    <a16:creationId xmlns:a16="http://schemas.microsoft.com/office/drawing/2014/main" id="{0EF91F74-B397-4362-B5F5-D0D909C43998}"/>
                  </a:ext>
                </a:extLst>
              </p:cNvPr>
              <p:cNvSpPr>
                <a:spLocks/>
              </p:cNvSpPr>
              <p:nvPr/>
            </p:nvSpPr>
            <p:spPr bwMode="auto">
              <a:xfrm>
                <a:off x="2218" y="2220"/>
                <a:ext cx="6845" cy="6845"/>
              </a:xfrm>
              <a:custGeom>
                <a:avLst/>
                <a:gdLst>
                  <a:gd name="T0" fmla="*/ 6480 w 6845"/>
                  <a:gd name="T1" fmla="*/ 4915 h 6845"/>
                  <a:gd name="T2" fmla="*/ 6471 w 6845"/>
                  <a:gd name="T3" fmla="*/ 4933 h 6845"/>
                  <a:gd name="T4" fmla="*/ 6489 w 6845"/>
                  <a:gd name="T5" fmla="*/ 4941 h 6845"/>
                  <a:gd name="T6" fmla="*/ 6498 w 6845"/>
                  <a:gd name="T7" fmla="*/ 4923 h 6845"/>
                  <a:gd name="T8" fmla="*/ 6480 w 6845"/>
                  <a:gd name="T9" fmla="*/ 4915 h 6845"/>
                </a:gdLst>
                <a:ahLst/>
                <a:cxnLst>
                  <a:cxn ang="0">
                    <a:pos x="T0" y="T1"/>
                  </a:cxn>
                  <a:cxn ang="0">
                    <a:pos x="T2" y="T3"/>
                  </a:cxn>
                  <a:cxn ang="0">
                    <a:pos x="T4" y="T5"/>
                  </a:cxn>
                  <a:cxn ang="0">
                    <a:pos x="T6" y="T7"/>
                  </a:cxn>
                  <a:cxn ang="0">
                    <a:pos x="T8" y="T9"/>
                  </a:cxn>
                </a:cxnLst>
                <a:rect l="0" t="0" r="r" b="b"/>
                <a:pathLst>
                  <a:path w="6845" h="6845">
                    <a:moveTo>
                      <a:pt x="6480" y="4915"/>
                    </a:moveTo>
                    <a:lnTo>
                      <a:pt x="6471" y="4933"/>
                    </a:lnTo>
                    <a:lnTo>
                      <a:pt x="6489" y="4941"/>
                    </a:lnTo>
                    <a:lnTo>
                      <a:pt x="6498" y="4923"/>
                    </a:lnTo>
                    <a:lnTo>
                      <a:pt x="6480" y="49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61" name="Freeform 340">
                <a:extLst>
                  <a:ext uri="{FF2B5EF4-FFF2-40B4-BE49-F238E27FC236}">
                    <a16:creationId xmlns:a16="http://schemas.microsoft.com/office/drawing/2014/main" id="{12BBAA3E-3BB2-442F-99A7-0FE26868CB1A}"/>
                  </a:ext>
                </a:extLst>
              </p:cNvPr>
              <p:cNvSpPr>
                <a:spLocks/>
              </p:cNvSpPr>
              <p:nvPr/>
            </p:nvSpPr>
            <p:spPr bwMode="auto">
              <a:xfrm>
                <a:off x="2218" y="2220"/>
                <a:ext cx="6845" cy="6845"/>
              </a:xfrm>
              <a:custGeom>
                <a:avLst/>
                <a:gdLst>
                  <a:gd name="T0" fmla="*/ 6462 w 6845"/>
                  <a:gd name="T1" fmla="*/ 4951 h 6845"/>
                  <a:gd name="T2" fmla="*/ 6453 w 6845"/>
                  <a:gd name="T3" fmla="*/ 4969 h 6845"/>
                  <a:gd name="T4" fmla="*/ 6471 w 6845"/>
                  <a:gd name="T5" fmla="*/ 4977 h 6845"/>
                  <a:gd name="T6" fmla="*/ 6480 w 6845"/>
                  <a:gd name="T7" fmla="*/ 4959 h 6845"/>
                  <a:gd name="T8" fmla="*/ 6462 w 6845"/>
                  <a:gd name="T9" fmla="*/ 4951 h 6845"/>
                </a:gdLst>
                <a:ahLst/>
                <a:cxnLst>
                  <a:cxn ang="0">
                    <a:pos x="T0" y="T1"/>
                  </a:cxn>
                  <a:cxn ang="0">
                    <a:pos x="T2" y="T3"/>
                  </a:cxn>
                  <a:cxn ang="0">
                    <a:pos x="T4" y="T5"/>
                  </a:cxn>
                  <a:cxn ang="0">
                    <a:pos x="T6" y="T7"/>
                  </a:cxn>
                  <a:cxn ang="0">
                    <a:pos x="T8" y="T9"/>
                  </a:cxn>
                </a:cxnLst>
                <a:rect l="0" t="0" r="r" b="b"/>
                <a:pathLst>
                  <a:path w="6845" h="6845">
                    <a:moveTo>
                      <a:pt x="6462" y="4951"/>
                    </a:moveTo>
                    <a:lnTo>
                      <a:pt x="6453" y="4969"/>
                    </a:lnTo>
                    <a:lnTo>
                      <a:pt x="6471" y="4977"/>
                    </a:lnTo>
                    <a:lnTo>
                      <a:pt x="6480" y="4959"/>
                    </a:lnTo>
                    <a:lnTo>
                      <a:pt x="6462" y="49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62" name="Freeform 341">
                <a:extLst>
                  <a:ext uri="{FF2B5EF4-FFF2-40B4-BE49-F238E27FC236}">
                    <a16:creationId xmlns:a16="http://schemas.microsoft.com/office/drawing/2014/main" id="{FCFCAE89-43BD-4F47-82C5-EF75BF2DC368}"/>
                  </a:ext>
                </a:extLst>
              </p:cNvPr>
              <p:cNvSpPr>
                <a:spLocks/>
              </p:cNvSpPr>
              <p:nvPr/>
            </p:nvSpPr>
            <p:spPr bwMode="auto">
              <a:xfrm>
                <a:off x="2218" y="2220"/>
                <a:ext cx="6845" cy="6845"/>
              </a:xfrm>
              <a:custGeom>
                <a:avLst/>
                <a:gdLst>
                  <a:gd name="T0" fmla="*/ 6444 w 6845"/>
                  <a:gd name="T1" fmla="*/ 4986 h 6845"/>
                  <a:gd name="T2" fmla="*/ 6434 w 6845"/>
                  <a:gd name="T3" fmla="*/ 5004 h 6845"/>
                  <a:gd name="T4" fmla="*/ 6452 w 6845"/>
                  <a:gd name="T5" fmla="*/ 5013 h 6845"/>
                  <a:gd name="T6" fmla="*/ 6462 w 6845"/>
                  <a:gd name="T7" fmla="*/ 4995 h 6845"/>
                  <a:gd name="T8" fmla="*/ 6444 w 6845"/>
                  <a:gd name="T9" fmla="*/ 4986 h 6845"/>
                </a:gdLst>
                <a:ahLst/>
                <a:cxnLst>
                  <a:cxn ang="0">
                    <a:pos x="T0" y="T1"/>
                  </a:cxn>
                  <a:cxn ang="0">
                    <a:pos x="T2" y="T3"/>
                  </a:cxn>
                  <a:cxn ang="0">
                    <a:pos x="T4" y="T5"/>
                  </a:cxn>
                  <a:cxn ang="0">
                    <a:pos x="T6" y="T7"/>
                  </a:cxn>
                  <a:cxn ang="0">
                    <a:pos x="T8" y="T9"/>
                  </a:cxn>
                </a:cxnLst>
                <a:rect l="0" t="0" r="r" b="b"/>
                <a:pathLst>
                  <a:path w="6845" h="6845">
                    <a:moveTo>
                      <a:pt x="6444" y="4986"/>
                    </a:moveTo>
                    <a:lnTo>
                      <a:pt x="6434" y="5004"/>
                    </a:lnTo>
                    <a:lnTo>
                      <a:pt x="6452" y="5013"/>
                    </a:lnTo>
                    <a:lnTo>
                      <a:pt x="6462" y="4995"/>
                    </a:lnTo>
                    <a:lnTo>
                      <a:pt x="6444" y="49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63" name="Freeform 342">
                <a:extLst>
                  <a:ext uri="{FF2B5EF4-FFF2-40B4-BE49-F238E27FC236}">
                    <a16:creationId xmlns:a16="http://schemas.microsoft.com/office/drawing/2014/main" id="{E4C6315A-0662-47D5-A6E8-BDF7FF149D7C}"/>
                  </a:ext>
                </a:extLst>
              </p:cNvPr>
              <p:cNvSpPr>
                <a:spLocks/>
              </p:cNvSpPr>
              <p:nvPr/>
            </p:nvSpPr>
            <p:spPr bwMode="auto">
              <a:xfrm>
                <a:off x="2218" y="2220"/>
                <a:ext cx="6845" cy="6845"/>
              </a:xfrm>
              <a:custGeom>
                <a:avLst/>
                <a:gdLst>
                  <a:gd name="T0" fmla="*/ 6426 w 6845"/>
                  <a:gd name="T1" fmla="*/ 5022 h 6845"/>
                  <a:gd name="T2" fmla="*/ 6416 w 6845"/>
                  <a:gd name="T3" fmla="*/ 5040 h 6845"/>
                  <a:gd name="T4" fmla="*/ 6434 w 6845"/>
                  <a:gd name="T5" fmla="*/ 5048 h 6845"/>
                  <a:gd name="T6" fmla="*/ 6442 w 6845"/>
                  <a:gd name="T7" fmla="*/ 5031 h 6845"/>
                  <a:gd name="T8" fmla="*/ 6426 w 6845"/>
                  <a:gd name="T9" fmla="*/ 5022 h 6845"/>
                </a:gdLst>
                <a:ahLst/>
                <a:cxnLst>
                  <a:cxn ang="0">
                    <a:pos x="T0" y="T1"/>
                  </a:cxn>
                  <a:cxn ang="0">
                    <a:pos x="T2" y="T3"/>
                  </a:cxn>
                  <a:cxn ang="0">
                    <a:pos x="T4" y="T5"/>
                  </a:cxn>
                  <a:cxn ang="0">
                    <a:pos x="T6" y="T7"/>
                  </a:cxn>
                  <a:cxn ang="0">
                    <a:pos x="T8" y="T9"/>
                  </a:cxn>
                </a:cxnLst>
                <a:rect l="0" t="0" r="r" b="b"/>
                <a:pathLst>
                  <a:path w="6845" h="6845">
                    <a:moveTo>
                      <a:pt x="6426" y="5022"/>
                    </a:moveTo>
                    <a:lnTo>
                      <a:pt x="6416" y="5040"/>
                    </a:lnTo>
                    <a:lnTo>
                      <a:pt x="6434" y="5048"/>
                    </a:lnTo>
                    <a:lnTo>
                      <a:pt x="6442" y="5031"/>
                    </a:lnTo>
                    <a:lnTo>
                      <a:pt x="6426" y="50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64" name="Freeform 343">
                <a:extLst>
                  <a:ext uri="{FF2B5EF4-FFF2-40B4-BE49-F238E27FC236}">
                    <a16:creationId xmlns:a16="http://schemas.microsoft.com/office/drawing/2014/main" id="{9DF1278B-D60A-4959-965C-C24ACBEBE106}"/>
                  </a:ext>
                </a:extLst>
              </p:cNvPr>
              <p:cNvSpPr>
                <a:spLocks/>
              </p:cNvSpPr>
              <p:nvPr/>
            </p:nvSpPr>
            <p:spPr bwMode="auto">
              <a:xfrm>
                <a:off x="2218" y="2220"/>
                <a:ext cx="6845" cy="6845"/>
              </a:xfrm>
              <a:custGeom>
                <a:avLst/>
                <a:gdLst>
                  <a:gd name="T0" fmla="*/ 6406 w 6845"/>
                  <a:gd name="T1" fmla="*/ 5056 h 6845"/>
                  <a:gd name="T2" fmla="*/ 6397 w 6845"/>
                  <a:gd name="T3" fmla="*/ 5073 h 6845"/>
                  <a:gd name="T4" fmla="*/ 6414 w 6845"/>
                  <a:gd name="T5" fmla="*/ 5084 h 6845"/>
                  <a:gd name="T6" fmla="*/ 6424 w 6845"/>
                  <a:gd name="T7" fmla="*/ 5066 h 6845"/>
                  <a:gd name="T8" fmla="*/ 6406 w 6845"/>
                  <a:gd name="T9" fmla="*/ 5056 h 6845"/>
                </a:gdLst>
                <a:ahLst/>
                <a:cxnLst>
                  <a:cxn ang="0">
                    <a:pos x="T0" y="T1"/>
                  </a:cxn>
                  <a:cxn ang="0">
                    <a:pos x="T2" y="T3"/>
                  </a:cxn>
                  <a:cxn ang="0">
                    <a:pos x="T4" y="T5"/>
                  </a:cxn>
                  <a:cxn ang="0">
                    <a:pos x="T6" y="T7"/>
                  </a:cxn>
                  <a:cxn ang="0">
                    <a:pos x="T8" y="T9"/>
                  </a:cxn>
                </a:cxnLst>
                <a:rect l="0" t="0" r="r" b="b"/>
                <a:pathLst>
                  <a:path w="6845" h="6845">
                    <a:moveTo>
                      <a:pt x="6406" y="5056"/>
                    </a:moveTo>
                    <a:lnTo>
                      <a:pt x="6397" y="5073"/>
                    </a:lnTo>
                    <a:lnTo>
                      <a:pt x="6414" y="5084"/>
                    </a:lnTo>
                    <a:lnTo>
                      <a:pt x="6424" y="5066"/>
                    </a:lnTo>
                    <a:lnTo>
                      <a:pt x="6406" y="50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65" name="Freeform 344">
                <a:extLst>
                  <a:ext uri="{FF2B5EF4-FFF2-40B4-BE49-F238E27FC236}">
                    <a16:creationId xmlns:a16="http://schemas.microsoft.com/office/drawing/2014/main" id="{481482F2-095A-4644-89D8-398C1CB5338C}"/>
                  </a:ext>
                </a:extLst>
              </p:cNvPr>
              <p:cNvSpPr>
                <a:spLocks/>
              </p:cNvSpPr>
              <p:nvPr/>
            </p:nvSpPr>
            <p:spPr bwMode="auto">
              <a:xfrm>
                <a:off x="2218" y="2220"/>
                <a:ext cx="6845" cy="6845"/>
              </a:xfrm>
              <a:custGeom>
                <a:avLst/>
                <a:gdLst>
                  <a:gd name="T0" fmla="*/ 6387 w 6845"/>
                  <a:gd name="T1" fmla="*/ 5091 h 6845"/>
                  <a:gd name="T2" fmla="*/ 6378 w 6845"/>
                  <a:gd name="T3" fmla="*/ 5109 h 6845"/>
                  <a:gd name="T4" fmla="*/ 6394 w 6845"/>
                  <a:gd name="T5" fmla="*/ 5119 h 6845"/>
                  <a:gd name="T6" fmla="*/ 6404 w 6845"/>
                  <a:gd name="T7" fmla="*/ 5101 h 6845"/>
                  <a:gd name="T8" fmla="*/ 6387 w 6845"/>
                  <a:gd name="T9" fmla="*/ 5091 h 6845"/>
                </a:gdLst>
                <a:ahLst/>
                <a:cxnLst>
                  <a:cxn ang="0">
                    <a:pos x="T0" y="T1"/>
                  </a:cxn>
                  <a:cxn ang="0">
                    <a:pos x="T2" y="T3"/>
                  </a:cxn>
                  <a:cxn ang="0">
                    <a:pos x="T4" y="T5"/>
                  </a:cxn>
                  <a:cxn ang="0">
                    <a:pos x="T6" y="T7"/>
                  </a:cxn>
                  <a:cxn ang="0">
                    <a:pos x="T8" y="T9"/>
                  </a:cxn>
                </a:cxnLst>
                <a:rect l="0" t="0" r="r" b="b"/>
                <a:pathLst>
                  <a:path w="6845" h="6845">
                    <a:moveTo>
                      <a:pt x="6387" y="5091"/>
                    </a:moveTo>
                    <a:lnTo>
                      <a:pt x="6378" y="5109"/>
                    </a:lnTo>
                    <a:lnTo>
                      <a:pt x="6394" y="5119"/>
                    </a:lnTo>
                    <a:lnTo>
                      <a:pt x="6404" y="5101"/>
                    </a:lnTo>
                    <a:lnTo>
                      <a:pt x="6387" y="50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66" name="Freeform 345">
                <a:extLst>
                  <a:ext uri="{FF2B5EF4-FFF2-40B4-BE49-F238E27FC236}">
                    <a16:creationId xmlns:a16="http://schemas.microsoft.com/office/drawing/2014/main" id="{872B6853-350A-418C-89C0-0471CA5CD5DE}"/>
                  </a:ext>
                </a:extLst>
              </p:cNvPr>
              <p:cNvSpPr>
                <a:spLocks/>
              </p:cNvSpPr>
              <p:nvPr/>
            </p:nvSpPr>
            <p:spPr bwMode="auto">
              <a:xfrm>
                <a:off x="2218" y="2220"/>
                <a:ext cx="6845" cy="6845"/>
              </a:xfrm>
              <a:custGeom>
                <a:avLst/>
                <a:gdLst>
                  <a:gd name="T0" fmla="*/ 6367 w 6845"/>
                  <a:gd name="T1" fmla="*/ 5126 h 6845"/>
                  <a:gd name="T2" fmla="*/ 6357 w 6845"/>
                  <a:gd name="T3" fmla="*/ 5143 h 6845"/>
                  <a:gd name="T4" fmla="*/ 6374 w 6845"/>
                  <a:gd name="T5" fmla="*/ 5154 h 6845"/>
                  <a:gd name="T6" fmla="*/ 6385 w 6845"/>
                  <a:gd name="T7" fmla="*/ 5136 h 6845"/>
                  <a:gd name="T8" fmla="*/ 6367 w 6845"/>
                  <a:gd name="T9" fmla="*/ 5126 h 6845"/>
                </a:gdLst>
                <a:ahLst/>
                <a:cxnLst>
                  <a:cxn ang="0">
                    <a:pos x="T0" y="T1"/>
                  </a:cxn>
                  <a:cxn ang="0">
                    <a:pos x="T2" y="T3"/>
                  </a:cxn>
                  <a:cxn ang="0">
                    <a:pos x="T4" y="T5"/>
                  </a:cxn>
                  <a:cxn ang="0">
                    <a:pos x="T6" y="T7"/>
                  </a:cxn>
                  <a:cxn ang="0">
                    <a:pos x="T8" y="T9"/>
                  </a:cxn>
                </a:cxnLst>
                <a:rect l="0" t="0" r="r" b="b"/>
                <a:pathLst>
                  <a:path w="6845" h="6845">
                    <a:moveTo>
                      <a:pt x="6367" y="5126"/>
                    </a:moveTo>
                    <a:lnTo>
                      <a:pt x="6357" y="5143"/>
                    </a:lnTo>
                    <a:lnTo>
                      <a:pt x="6374" y="5154"/>
                    </a:lnTo>
                    <a:lnTo>
                      <a:pt x="6385" y="5136"/>
                    </a:lnTo>
                    <a:lnTo>
                      <a:pt x="6367" y="5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67" name="Freeform 346">
                <a:extLst>
                  <a:ext uri="{FF2B5EF4-FFF2-40B4-BE49-F238E27FC236}">
                    <a16:creationId xmlns:a16="http://schemas.microsoft.com/office/drawing/2014/main" id="{C53BB6AB-0063-496E-B322-8F6D2C12AE73}"/>
                  </a:ext>
                </a:extLst>
              </p:cNvPr>
              <p:cNvSpPr>
                <a:spLocks/>
              </p:cNvSpPr>
              <p:nvPr/>
            </p:nvSpPr>
            <p:spPr bwMode="auto">
              <a:xfrm>
                <a:off x="2218" y="2220"/>
                <a:ext cx="6845" cy="6845"/>
              </a:xfrm>
              <a:custGeom>
                <a:avLst/>
                <a:gdLst>
                  <a:gd name="T0" fmla="*/ 6346 w 6845"/>
                  <a:gd name="T1" fmla="*/ 5161 h 6845"/>
                  <a:gd name="T2" fmla="*/ 6337 w 6845"/>
                  <a:gd name="T3" fmla="*/ 5178 h 6845"/>
                  <a:gd name="T4" fmla="*/ 6354 w 6845"/>
                  <a:gd name="T5" fmla="*/ 5187 h 6845"/>
                  <a:gd name="T6" fmla="*/ 6364 w 6845"/>
                  <a:gd name="T7" fmla="*/ 5170 h 6845"/>
                  <a:gd name="T8" fmla="*/ 6346 w 6845"/>
                  <a:gd name="T9" fmla="*/ 5161 h 6845"/>
                </a:gdLst>
                <a:ahLst/>
                <a:cxnLst>
                  <a:cxn ang="0">
                    <a:pos x="T0" y="T1"/>
                  </a:cxn>
                  <a:cxn ang="0">
                    <a:pos x="T2" y="T3"/>
                  </a:cxn>
                  <a:cxn ang="0">
                    <a:pos x="T4" y="T5"/>
                  </a:cxn>
                  <a:cxn ang="0">
                    <a:pos x="T6" y="T7"/>
                  </a:cxn>
                  <a:cxn ang="0">
                    <a:pos x="T8" y="T9"/>
                  </a:cxn>
                </a:cxnLst>
                <a:rect l="0" t="0" r="r" b="b"/>
                <a:pathLst>
                  <a:path w="6845" h="6845">
                    <a:moveTo>
                      <a:pt x="6346" y="5161"/>
                    </a:moveTo>
                    <a:lnTo>
                      <a:pt x="6337" y="5178"/>
                    </a:lnTo>
                    <a:lnTo>
                      <a:pt x="6354" y="5187"/>
                    </a:lnTo>
                    <a:lnTo>
                      <a:pt x="6364" y="5170"/>
                    </a:lnTo>
                    <a:lnTo>
                      <a:pt x="6346" y="5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68" name="Freeform 347">
                <a:extLst>
                  <a:ext uri="{FF2B5EF4-FFF2-40B4-BE49-F238E27FC236}">
                    <a16:creationId xmlns:a16="http://schemas.microsoft.com/office/drawing/2014/main" id="{792E5435-7FB4-41B4-BF3C-688099B2A9CB}"/>
                  </a:ext>
                </a:extLst>
              </p:cNvPr>
              <p:cNvSpPr>
                <a:spLocks/>
              </p:cNvSpPr>
              <p:nvPr/>
            </p:nvSpPr>
            <p:spPr bwMode="auto">
              <a:xfrm>
                <a:off x="2218" y="2220"/>
                <a:ext cx="6845" cy="6845"/>
              </a:xfrm>
              <a:custGeom>
                <a:avLst/>
                <a:gdLst>
                  <a:gd name="T0" fmla="*/ 6326 w 6845"/>
                  <a:gd name="T1" fmla="*/ 5194 h 6845"/>
                  <a:gd name="T2" fmla="*/ 6316 w 6845"/>
                  <a:gd name="T3" fmla="*/ 5211 h 6845"/>
                  <a:gd name="T4" fmla="*/ 6333 w 6845"/>
                  <a:gd name="T5" fmla="*/ 5222 h 6845"/>
                  <a:gd name="T6" fmla="*/ 6344 w 6845"/>
                  <a:gd name="T7" fmla="*/ 5205 h 6845"/>
                  <a:gd name="T8" fmla="*/ 6326 w 6845"/>
                  <a:gd name="T9" fmla="*/ 5194 h 6845"/>
                </a:gdLst>
                <a:ahLst/>
                <a:cxnLst>
                  <a:cxn ang="0">
                    <a:pos x="T0" y="T1"/>
                  </a:cxn>
                  <a:cxn ang="0">
                    <a:pos x="T2" y="T3"/>
                  </a:cxn>
                  <a:cxn ang="0">
                    <a:pos x="T4" y="T5"/>
                  </a:cxn>
                  <a:cxn ang="0">
                    <a:pos x="T6" y="T7"/>
                  </a:cxn>
                  <a:cxn ang="0">
                    <a:pos x="T8" y="T9"/>
                  </a:cxn>
                </a:cxnLst>
                <a:rect l="0" t="0" r="r" b="b"/>
                <a:pathLst>
                  <a:path w="6845" h="6845">
                    <a:moveTo>
                      <a:pt x="6326" y="5194"/>
                    </a:moveTo>
                    <a:lnTo>
                      <a:pt x="6316" y="5211"/>
                    </a:lnTo>
                    <a:lnTo>
                      <a:pt x="6333" y="5222"/>
                    </a:lnTo>
                    <a:lnTo>
                      <a:pt x="6344" y="5205"/>
                    </a:lnTo>
                    <a:lnTo>
                      <a:pt x="6326" y="5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69" name="Freeform 348">
                <a:extLst>
                  <a:ext uri="{FF2B5EF4-FFF2-40B4-BE49-F238E27FC236}">
                    <a16:creationId xmlns:a16="http://schemas.microsoft.com/office/drawing/2014/main" id="{80C3861F-546F-486F-88EC-52900DEC11A1}"/>
                  </a:ext>
                </a:extLst>
              </p:cNvPr>
              <p:cNvSpPr>
                <a:spLocks/>
              </p:cNvSpPr>
              <p:nvPr/>
            </p:nvSpPr>
            <p:spPr bwMode="auto">
              <a:xfrm>
                <a:off x="2218" y="2220"/>
                <a:ext cx="6845" cy="6845"/>
              </a:xfrm>
              <a:custGeom>
                <a:avLst/>
                <a:gdLst>
                  <a:gd name="T0" fmla="*/ 6306 w 6845"/>
                  <a:gd name="T1" fmla="*/ 5228 h 6845"/>
                  <a:gd name="T2" fmla="*/ 6295 w 6845"/>
                  <a:gd name="T3" fmla="*/ 5245 h 6845"/>
                  <a:gd name="T4" fmla="*/ 6312 w 6845"/>
                  <a:gd name="T5" fmla="*/ 5256 h 6845"/>
                  <a:gd name="T6" fmla="*/ 6322 w 6845"/>
                  <a:gd name="T7" fmla="*/ 5239 h 6845"/>
                  <a:gd name="T8" fmla="*/ 6306 w 6845"/>
                  <a:gd name="T9" fmla="*/ 5228 h 6845"/>
                </a:gdLst>
                <a:ahLst/>
                <a:cxnLst>
                  <a:cxn ang="0">
                    <a:pos x="T0" y="T1"/>
                  </a:cxn>
                  <a:cxn ang="0">
                    <a:pos x="T2" y="T3"/>
                  </a:cxn>
                  <a:cxn ang="0">
                    <a:pos x="T4" y="T5"/>
                  </a:cxn>
                  <a:cxn ang="0">
                    <a:pos x="T6" y="T7"/>
                  </a:cxn>
                  <a:cxn ang="0">
                    <a:pos x="T8" y="T9"/>
                  </a:cxn>
                </a:cxnLst>
                <a:rect l="0" t="0" r="r" b="b"/>
                <a:pathLst>
                  <a:path w="6845" h="6845">
                    <a:moveTo>
                      <a:pt x="6306" y="5228"/>
                    </a:moveTo>
                    <a:lnTo>
                      <a:pt x="6295" y="5245"/>
                    </a:lnTo>
                    <a:lnTo>
                      <a:pt x="6312" y="5256"/>
                    </a:lnTo>
                    <a:lnTo>
                      <a:pt x="6322" y="5239"/>
                    </a:lnTo>
                    <a:lnTo>
                      <a:pt x="6306" y="5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70" name="Freeform 349">
                <a:extLst>
                  <a:ext uri="{FF2B5EF4-FFF2-40B4-BE49-F238E27FC236}">
                    <a16:creationId xmlns:a16="http://schemas.microsoft.com/office/drawing/2014/main" id="{FC12E174-F8FD-4BB4-B093-FC6B3E41DB5C}"/>
                  </a:ext>
                </a:extLst>
              </p:cNvPr>
              <p:cNvSpPr>
                <a:spLocks/>
              </p:cNvSpPr>
              <p:nvPr/>
            </p:nvSpPr>
            <p:spPr bwMode="auto">
              <a:xfrm>
                <a:off x="2218" y="2220"/>
                <a:ext cx="6845" cy="6845"/>
              </a:xfrm>
              <a:custGeom>
                <a:avLst/>
                <a:gdLst>
                  <a:gd name="T0" fmla="*/ 6284 w 6845"/>
                  <a:gd name="T1" fmla="*/ 5262 h 6845"/>
                  <a:gd name="T2" fmla="*/ 6273 w 6845"/>
                  <a:gd name="T3" fmla="*/ 5278 h 6845"/>
                  <a:gd name="T4" fmla="*/ 6290 w 6845"/>
                  <a:gd name="T5" fmla="*/ 5289 h 6845"/>
                  <a:gd name="T6" fmla="*/ 6301 w 6845"/>
                  <a:gd name="T7" fmla="*/ 5272 h 6845"/>
                  <a:gd name="T8" fmla="*/ 6284 w 6845"/>
                  <a:gd name="T9" fmla="*/ 5262 h 6845"/>
                </a:gdLst>
                <a:ahLst/>
                <a:cxnLst>
                  <a:cxn ang="0">
                    <a:pos x="T0" y="T1"/>
                  </a:cxn>
                  <a:cxn ang="0">
                    <a:pos x="T2" y="T3"/>
                  </a:cxn>
                  <a:cxn ang="0">
                    <a:pos x="T4" y="T5"/>
                  </a:cxn>
                  <a:cxn ang="0">
                    <a:pos x="T6" y="T7"/>
                  </a:cxn>
                  <a:cxn ang="0">
                    <a:pos x="T8" y="T9"/>
                  </a:cxn>
                </a:cxnLst>
                <a:rect l="0" t="0" r="r" b="b"/>
                <a:pathLst>
                  <a:path w="6845" h="6845">
                    <a:moveTo>
                      <a:pt x="6284" y="5262"/>
                    </a:moveTo>
                    <a:lnTo>
                      <a:pt x="6273" y="5278"/>
                    </a:lnTo>
                    <a:lnTo>
                      <a:pt x="6290" y="5289"/>
                    </a:lnTo>
                    <a:lnTo>
                      <a:pt x="6301" y="5272"/>
                    </a:lnTo>
                    <a:lnTo>
                      <a:pt x="6284" y="5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71" name="Freeform 350">
                <a:extLst>
                  <a:ext uri="{FF2B5EF4-FFF2-40B4-BE49-F238E27FC236}">
                    <a16:creationId xmlns:a16="http://schemas.microsoft.com/office/drawing/2014/main" id="{B072F964-150A-417E-B08F-82A90FE7EF5F}"/>
                  </a:ext>
                </a:extLst>
              </p:cNvPr>
              <p:cNvSpPr>
                <a:spLocks/>
              </p:cNvSpPr>
              <p:nvPr/>
            </p:nvSpPr>
            <p:spPr bwMode="auto">
              <a:xfrm>
                <a:off x="2218" y="2220"/>
                <a:ext cx="6845" cy="6845"/>
              </a:xfrm>
              <a:custGeom>
                <a:avLst/>
                <a:gdLst>
                  <a:gd name="T0" fmla="*/ 6262 w 6845"/>
                  <a:gd name="T1" fmla="*/ 5295 h 6845"/>
                  <a:gd name="T2" fmla="*/ 6252 w 6845"/>
                  <a:gd name="T3" fmla="*/ 5312 h 6845"/>
                  <a:gd name="T4" fmla="*/ 6267 w 6845"/>
                  <a:gd name="T5" fmla="*/ 5323 h 6845"/>
                  <a:gd name="T6" fmla="*/ 6279 w 6845"/>
                  <a:gd name="T7" fmla="*/ 5306 h 6845"/>
                  <a:gd name="T8" fmla="*/ 6262 w 6845"/>
                  <a:gd name="T9" fmla="*/ 5295 h 6845"/>
                </a:gdLst>
                <a:ahLst/>
                <a:cxnLst>
                  <a:cxn ang="0">
                    <a:pos x="T0" y="T1"/>
                  </a:cxn>
                  <a:cxn ang="0">
                    <a:pos x="T2" y="T3"/>
                  </a:cxn>
                  <a:cxn ang="0">
                    <a:pos x="T4" y="T5"/>
                  </a:cxn>
                  <a:cxn ang="0">
                    <a:pos x="T6" y="T7"/>
                  </a:cxn>
                  <a:cxn ang="0">
                    <a:pos x="T8" y="T9"/>
                  </a:cxn>
                </a:cxnLst>
                <a:rect l="0" t="0" r="r" b="b"/>
                <a:pathLst>
                  <a:path w="6845" h="6845">
                    <a:moveTo>
                      <a:pt x="6262" y="5295"/>
                    </a:moveTo>
                    <a:lnTo>
                      <a:pt x="6252" y="5312"/>
                    </a:lnTo>
                    <a:lnTo>
                      <a:pt x="6267" y="5323"/>
                    </a:lnTo>
                    <a:lnTo>
                      <a:pt x="6279" y="5306"/>
                    </a:lnTo>
                    <a:lnTo>
                      <a:pt x="6262" y="52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72" name="Freeform 351">
                <a:extLst>
                  <a:ext uri="{FF2B5EF4-FFF2-40B4-BE49-F238E27FC236}">
                    <a16:creationId xmlns:a16="http://schemas.microsoft.com/office/drawing/2014/main" id="{49C738F1-475C-4AC9-9A4E-D7B0358D81DB}"/>
                  </a:ext>
                </a:extLst>
              </p:cNvPr>
              <p:cNvSpPr>
                <a:spLocks/>
              </p:cNvSpPr>
              <p:nvPr/>
            </p:nvSpPr>
            <p:spPr bwMode="auto">
              <a:xfrm>
                <a:off x="2218" y="2220"/>
                <a:ext cx="6845" cy="6845"/>
              </a:xfrm>
              <a:custGeom>
                <a:avLst/>
                <a:gdLst>
                  <a:gd name="T0" fmla="*/ 6240 w 6845"/>
                  <a:gd name="T1" fmla="*/ 5329 h 6845"/>
                  <a:gd name="T2" fmla="*/ 6229 w 6845"/>
                  <a:gd name="T3" fmla="*/ 5344 h 6845"/>
                  <a:gd name="T4" fmla="*/ 6246 w 6845"/>
                  <a:gd name="T5" fmla="*/ 5356 h 6845"/>
                  <a:gd name="T6" fmla="*/ 6256 w 6845"/>
                  <a:gd name="T7" fmla="*/ 5340 h 6845"/>
                  <a:gd name="T8" fmla="*/ 6240 w 6845"/>
                  <a:gd name="T9" fmla="*/ 5329 h 6845"/>
                </a:gdLst>
                <a:ahLst/>
                <a:cxnLst>
                  <a:cxn ang="0">
                    <a:pos x="T0" y="T1"/>
                  </a:cxn>
                  <a:cxn ang="0">
                    <a:pos x="T2" y="T3"/>
                  </a:cxn>
                  <a:cxn ang="0">
                    <a:pos x="T4" y="T5"/>
                  </a:cxn>
                  <a:cxn ang="0">
                    <a:pos x="T6" y="T7"/>
                  </a:cxn>
                  <a:cxn ang="0">
                    <a:pos x="T8" y="T9"/>
                  </a:cxn>
                </a:cxnLst>
                <a:rect l="0" t="0" r="r" b="b"/>
                <a:pathLst>
                  <a:path w="6845" h="6845">
                    <a:moveTo>
                      <a:pt x="6240" y="5329"/>
                    </a:moveTo>
                    <a:lnTo>
                      <a:pt x="6229" y="5344"/>
                    </a:lnTo>
                    <a:lnTo>
                      <a:pt x="6246" y="5356"/>
                    </a:lnTo>
                    <a:lnTo>
                      <a:pt x="6256" y="5340"/>
                    </a:lnTo>
                    <a:lnTo>
                      <a:pt x="6240" y="53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73" name="Freeform 352">
                <a:extLst>
                  <a:ext uri="{FF2B5EF4-FFF2-40B4-BE49-F238E27FC236}">
                    <a16:creationId xmlns:a16="http://schemas.microsoft.com/office/drawing/2014/main" id="{A12BE714-BD08-402A-9557-85754DE3A708}"/>
                  </a:ext>
                </a:extLst>
              </p:cNvPr>
              <p:cNvSpPr>
                <a:spLocks/>
              </p:cNvSpPr>
              <p:nvPr/>
            </p:nvSpPr>
            <p:spPr bwMode="auto">
              <a:xfrm>
                <a:off x="2218" y="2220"/>
                <a:ext cx="6845" cy="6845"/>
              </a:xfrm>
              <a:custGeom>
                <a:avLst/>
                <a:gdLst>
                  <a:gd name="T0" fmla="*/ 6217 w 6845"/>
                  <a:gd name="T1" fmla="*/ 5361 h 6845"/>
                  <a:gd name="T2" fmla="*/ 6206 w 6845"/>
                  <a:gd name="T3" fmla="*/ 5378 h 6845"/>
                  <a:gd name="T4" fmla="*/ 6223 w 6845"/>
                  <a:gd name="T5" fmla="*/ 5389 h 6845"/>
                  <a:gd name="T6" fmla="*/ 6234 w 6845"/>
                  <a:gd name="T7" fmla="*/ 5373 h 6845"/>
                  <a:gd name="T8" fmla="*/ 6217 w 6845"/>
                  <a:gd name="T9" fmla="*/ 5361 h 6845"/>
                </a:gdLst>
                <a:ahLst/>
                <a:cxnLst>
                  <a:cxn ang="0">
                    <a:pos x="T0" y="T1"/>
                  </a:cxn>
                  <a:cxn ang="0">
                    <a:pos x="T2" y="T3"/>
                  </a:cxn>
                  <a:cxn ang="0">
                    <a:pos x="T4" y="T5"/>
                  </a:cxn>
                  <a:cxn ang="0">
                    <a:pos x="T6" y="T7"/>
                  </a:cxn>
                  <a:cxn ang="0">
                    <a:pos x="T8" y="T9"/>
                  </a:cxn>
                </a:cxnLst>
                <a:rect l="0" t="0" r="r" b="b"/>
                <a:pathLst>
                  <a:path w="6845" h="6845">
                    <a:moveTo>
                      <a:pt x="6217" y="5361"/>
                    </a:moveTo>
                    <a:lnTo>
                      <a:pt x="6206" y="5378"/>
                    </a:lnTo>
                    <a:lnTo>
                      <a:pt x="6223" y="5389"/>
                    </a:lnTo>
                    <a:lnTo>
                      <a:pt x="6234" y="5373"/>
                    </a:lnTo>
                    <a:lnTo>
                      <a:pt x="6217" y="53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74" name="Freeform 353">
                <a:extLst>
                  <a:ext uri="{FF2B5EF4-FFF2-40B4-BE49-F238E27FC236}">
                    <a16:creationId xmlns:a16="http://schemas.microsoft.com/office/drawing/2014/main" id="{70604FFC-D711-40BB-9834-279C1DAB04A4}"/>
                  </a:ext>
                </a:extLst>
              </p:cNvPr>
              <p:cNvSpPr>
                <a:spLocks/>
              </p:cNvSpPr>
              <p:nvPr/>
            </p:nvSpPr>
            <p:spPr bwMode="auto">
              <a:xfrm>
                <a:off x="2218" y="2220"/>
                <a:ext cx="6845" cy="6845"/>
              </a:xfrm>
              <a:custGeom>
                <a:avLst/>
                <a:gdLst>
                  <a:gd name="T0" fmla="*/ 6195 w 6845"/>
                  <a:gd name="T1" fmla="*/ 5394 h 6845"/>
                  <a:gd name="T2" fmla="*/ 6183 w 6845"/>
                  <a:gd name="T3" fmla="*/ 5410 h 6845"/>
                  <a:gd name="T4" fmla="*/ 6199 w 6845"/>
                  <a:gd name="T5" fmla="*/ 5422 h 6845"/>
                  <a:gd name="T6" fmla="*/ 6211 w 6845"/>
                  <a:gd name="T7" fmla="*/ 5406 h 6845"/>
                  <a:gd name="T8" fmla="*/ 6195 w 6845"/>
                  <a:gd name="T9" fmla="*/ 5394 h 6845"/>
                </a:gdLst>
                <a:ahLst/>
                <a:cxnLst>
                  <a:cxn ang="0">
                    <a:pos x="T0" y="T1"/>
                  </a:cxn>
                  <a:cxn ang="0">
                    <a:pos x="T2" y="T3"/>
                  </a:cxn>
                  <a:cxn ang="0">
                    <a:pos x="T4" y="T5"/>
                  </a:cxn>
                  <a:cxn ang="0">
                    <a:pos x="T6" y="T7"/>
                  </a:cxn>
                  <a:cxn ang="0">
                    <a:pos x="T8" y="T9"/>
                  </a:cxn>
                </a:cxnLst>
                <a:rect l="0" t="0" r="r" b="b"/>
                <a:pathLst>
                  <a:path w="6845" h="6845">
                    <a:moveTo>
                      <a:pt x="6195" y="5394"/>
                    </a:moveTo>
                    <a:lnTo>
                      <a:pt x="6183" y="5410"/>
                    </a:lnTo>
                    <a:lnTo>
                      <a:pt x="6199" y="5422"/>
                    </a:lnTo>
                    <a:lnTo>
                      <a:pt x="6211" y="5406"/>
                    </a:lnTo>
                    <a:lnTo>
                      <a:pt x="6195" y="5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75" name="Freeform 354">
                <a:extLst>
                  <a:ext uri="{FF2B5EF4-FFF2-40B4-BE49-F238E27FC236}">
                    <a16:creationId xmlns:a16="http://schemas.microsoft.com/office/drawing/2014/main" id="{D67DA40D-3443-49B4-9981-BC40D52220D6}"/>
                  </a:ext>
                </a:extLst>
              </p:cNvPr>
              <p:cNvSpPr>
                <a:spLocks/>
              </p:cNvSpPr>
              <p:nvPr/>
            </p:nvSpPr>
            <p:spPr bwMode="auto">
              <a:xfrm>
                <a:off x="2218" y="2220"/>
                <a:ext cx="6845" cy="6845"/>
              </a:xfrm>
              <a:custGeom>
                <a:avLst/>
                <a:gdLst>
                  <a:gd name="T0" fmla="*/ 6171 w 6845"/>
                  <a:gd name="T1" fmla="*/ 5426 h 6845"/>
                  <a:gd name="T2" fmla="*/ 6159 w 6845"/>
                  <a:gd name="T3" fmla="*/ 5443 h 6845"/>
                  <a:gd name="T4" fmla="*/ 6176 w 6845"/>
                  <a:gd name="T5" fmla="*/ 5455 h 6845"/>
                  <a:gd name="T6" fmla="*/ 6187 w 6845"/>
                  <a:gd name="T7" fmla="*/ 5438 h 6845"/>
                  <a:gd name="T8" fmla="*/ 6171 w 6845"/>
                  <a:gd name="T9" fmla="*/ 5426 h 6845"/>
                </a:gdLst>
                <a:ahLst/>
                <a:cxnLst>
                  <a:cxn ang="0">
                    <a:pos x="T0" y="T1"/>
                  </a:cxn>
                  <a:cxn ang="0">
                    <a:pos x="T2" y="T3"/>
                  </a:cxn>
                  <a:cxn ang="0">
                    <a:pos x="T4" y="T5"/>
                  </a:cxn>
                  <a:cxn ang="0">
                    <a:pos x="T6" y="T7"/>
                  </a:cxn>
                  <a:cxn ang="0">
                    <a:pos x="T8" y="T9"/>
                  </a:cxn>
                </a:cxnLst>
                <a:rect l="0" t="0" r="r" b="b"/>
                <a:pathLst>
                  <a:path w="6845" h="6845">
                    <a:moveTo>
                      <a:pt x="6171" y="5426"/>
                    </a:moveTo>
                    <a:lnTo>
                      <a:pt x="6159" y="5443"/>
                    </a:lnTo>
                    <a:lnTo>
                      <a:pt x="6176" y="5455"/>
                    </a:lnTo>
                    <a:lnTo>
                      <a:pt x="6187" y="5438"/>
                    </a:lnTo>
                    <a:lnTo>
                      <a:pt x="6171" y="54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76" name="Freeform 355">
                <a:extLst>
                  <a:ext uri="{FF2B5EF4-FFF2-40B4-BE49-F238E27FC236}">
                    <a16:creationId xmlns:a16="http://schemas.microsoft.com/office/drawing/2014/main" id="{42DB7084-2CF8-4B44-8338-4AEC65A20E45}"/>
                  </a:ext>
                </a:extLst>
              </p:cNvPr>
              <p:cNvSpPr>
                <a:spLocks/>
              </p:cNvSpPr>
              <p:nvPr/>
            </p:nvSpPr>
            <p:spPr bwMode="auto">
              <a:xfrm>
                <a:off x="2218" y="2220"/>
                <a:ext cx="6845" cy="6845"/>
              </a:xfrm>
              <a:custGeom>
                <a:avLst/>
                <a:gdLst>
                  <a:gd name="T0" fmla="*/ 6147 w 6845"/>
                  <a:gd name="T1" fmla="*/ 5458 h 6845"/>
                  <a:gd name="T2" fmla="*/ 6135 w 6845"/>
                  <a:gd name="T3" fmla="*/ 5474 h 6845"/>
                  <a:gd name="T4" fmla="*/ 6151 w 6845"/>
                  <a:gd name="T5" fmla="*/ 5486 h 6845"/>
                  <a:gd name="T6" fmla="*/ 6164 w 6845"/>
                  <a:gd name="T7" fmla="*/ 5470 h 6845"/>
                  <a:gd name="T8" fmla="*/ 6147 w 6845"/>
                  <a:gd name="T9" fmla="*/ 5458 h 6845"/>
                </a:gdLst>
                <a:ahLst/>
                <a:cxnLst>
                  <a:cxn ang="0">
                    <a:pos x="T0" y="T1"/>
                  </a:cxn>
                  <a:cxn ang="0">
                    <a:pos x="T2" y="T3"/>
                  </a:cxn>
                  <a:cxn ang="0">
                    <a:pos x="T4" y="T5"/>
                  </a:cxn>
                  <a:cxn ang="0">
                    <a:pos x="T6" y="T7"/>
                  </a:cxn>
                  <a:cxn ang="0">
                    <a:pos x="T8" y="T9"/>
                  </a:cxn>
                </a:cxnLst>
                <a:rect l="0" t="0" r="r" b="b"/>
                <a:pathLst>
                  <a:path w="6845" h="6845">
                    <a:moveTo>
                      <a:pt x="6147" y="5458"/>
                    </a:moveTo>
                    <a:lnTo>
                      <a:pt x="6135" y="5474"/>
                    </a:lnTo>
                    <a:lnTo>
                      <a:pt x="6151" y="5486"/>
                    </a:lnTo>
                    <a:lnTo>
                      <a:pt x="6164" y="5470"/>
                    </a:lnTo>
                    <a:lnTo>
                      <a:pt x="6147" y="54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77" name="Freeform 356">
                <a:extLst>
                  <a:ext uri="{FF2B5EF4-FFF2-40B4-BE49-F238E27FC236}">
                    <a16:creationId xmlns:a16="http://schemas.microsoft.com/office/drawing/2014/main" id="{D4726D3A-62FA-4F6B-A57F-88EB790B166E}"/>
                  </a:ext>
                </a:extLst>
              </p:cNvPr>
              <p:cNvSpPr>
                <a:spLocks/>
              </p:cNvSpPr>
              <p:nvPr/>
            </p:nvSpPr>
            <p:spPr bwMode="auto">
              <a:xfrm>
                <a:off x="2218" y="2220"/>
                <a:ext cx="6845" cy="6845"/>
              </a:xfrm>
              <a:custGeom>
                <a:avLst/>
                <a:gdLst>
                  <a:gd name="T0" fmla="*/ 6123 w 6845"/>
                  <a:gd name="T1" fmla="*/ 5490 h 6845"/>
                  <a:gd name="T2" fmla="*/ 6111 w 6845"/>
                  <a:gd name="T3" fmla="*/ 5506 h 6845"/>
                  <a:gd name="T4" fmla="*/ 6127 w 6845"/>
                  <a:gd name="T5" fmla="*/ 5518 h 6845"/>
                  <a:gd name="T6" fmla="*/ 6139 w 6845"/>
                  <a:gd name="T7" fmla="*/ 5503 h 6845"/>
                  <a:gd name="T8" fmla="*/ 6123 w 6845"/>
                  <a:gd name="T9" fmla="*/ 5490 h 6845"/>
                </a:gdLst>
                <a:ahLst/>
                <a:cxnLst>
                  <a:cxn ang="0">
                    <a:pos x="T0" y="T1"/>
                  </a:cxn>
                  <a:cxn ang="0">
                    <a:pos x="T2" y="T3"/>
                  </a:cxn>
                  <a:cxn ang="0">
                    <a:pos x="T4" y="T5"/>
                  </a:cxn>
                  <a:cxn ang="0">
                    <a:pos x="T6" y="T7"/>
                  </a:cxn>
                  <a:cxn ang="0">
                    <a:pos x="T8" y="T9"/>
                  </a:cxn>
                </a:cxnLst>
                <a:rect l="0" t="0" r="r" b="b"/>
                <a:pathLst>
                  <a:path w="6845" h="6845">
                    <a:moveTo>
                      <a:pt x="6123" y="5490"/>
                    </a:moveTo>
                    <a:lnTo>
                      <a:pt x="6111" y="5506"/>
                    </a:lnTo>
                    <a:lnTo>
                      <a:pt x="6127" y="5518"/>
                    </a:lnTo>
                    <a:lnTo>
                      <a:pt x="6139" y="5503"/>
                    </a:lnTo>
                    <a:lnTo>
                      <a:pt x="6123" y="54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78" name="Freeform 357">
                <a:extLst>
                  <a:ext uri="{FF2B5EF4-FFF2-40B4-BE49-F238E27FC236}">
                    <a16:creationId xmlns:a16="http://schemas.microsoft.com/office/drawing/2014/main" id="{83FEE296-2C86-4397-86D4-2DBBCA1E60E3}"/>
                  </a:ext>
                </a:extLst>
              </p:cNvPr>
              <p:cNvSpPr>
                <a:spLocks/>
              </p:cNvSpPr>
              <p:nvPr/>
            </p:nvSpPr>
            <p:spPr bwMode="auto">
              <a:xfrm>
                <a:off x="2218" y="2220"/>
                <a:ext cx="6845" cy="6845"/>
              </a:xfrm>
              <a:custGeom>
                <a:avLst/>
                <a:gdLst>
                  <a:gd name="T0" fmla="*/ 6099 w 6845"/>
                  <a:gd name="T1" fmla="*/ 5522 h 6845"/>
                  <a:gd name="T2" fmla="*/ 6098 w 6845"/>
                  <a:gd name="T3" fmla="*/ 5522 h 6845"/>
                  <a:gd name="T4" fmla="*/ 6086 w 6845"/>
                  <a:gd name="T5" fmla="*/ 5538 h 6845"/>
                  <a:gd name="T6" fmla="*/ 6102 w 6845"/>
                  <a:gd name="T7" fmla="*/ 5550 h 6845"/>
                  <a:gd name="T8" fmla="*/ 6115 w 6845"/>
                  <a:gd name="T9" fmla="*/ 5535 h 6845"/>
                  <a:gd name="T10" fmla="*/ 6115 w 6845"/>
                  <a:gd name="T11" fmla="*/ 5534 h 6845"/>
                  <a:gd name="T12" fmla="*/ 6099 w 6845"/>
                  <a:gd name="T13" fmla="*/ 5522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099" y="5522"/>
                    </a:moveTo>
                    <a:lnTo>
                      <a:pt x="6098" y="5522"/>
                    </a:lnTo>
                    <a:lnTo>
                      <a:pt x="6086" y="5538"/>
                    </a:lnTo>
                    <a:lnTo>
                      <a:pt x="6102" y="5550"/>
                    </a:lnTo>
                    <a:lnTo>
                      <a:pt x="6115" y="5535"/>
                    </a:lnTo>
                    <a:lnTo>
                      <a:pt x="6115" y="5534"/>
                    </a:lnTo>
                    <a:lnTo>
                      <a:pt x="6099" y="55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79" name="Freeform 358">
                <a:extLst>
                  <a:ext uri="{FF2B5EF4-FFF2-40B4-BE49-F238E27FC236}">
                    <a16:creationId xmlns:a16="http://schemas.microsoft.com/office/drawing/2014/main" id="{A835F8E6-DE0C-4D62-907C-B70F7B74972D}"/>
                  </a:ext>
                </a:extLst>
              </p:cNvPr>
              <p:cNvSpPr>
                <a:spLocks/>
              </p:cNvSpPr>
              <p:nvPr/>
            </p:nvSpPr>
            <p:spPr bwMode="auto">
              <a:xfrm>
                <a:off x="2218" y="2220"/>
                <a:ext cx="6845" cy="6845"/>
              </a:xfrm>
              <a:custGeom>
                <a:avLst/>
                <a:gdLst>
                  <a:gd name="T0" fmla="*/ 6074 w 6845"/>
                  <a:gd name="T1" fmla="*/ 5553 h 6845"/>
                  <a:gd name="T2" fmla="*/ 6062 w 6845"/>
                  <a:gd name="T3" fmla="*/ 5569 h 6845"/>
                  <a:gd name="T4" fmla="*/ 6078 w 6845"/>
                  <a:gd name="T5" fmla="*/ 5581 h 6845"/>
                  <a:gd name="T6" fmla="*/ 6090 w 6845"/>
                  <a:gd name="T7" fmla="*/ 5565 h 6845"/>
                  <a:gd name="T8" fmla="*/ 6074 w 6845"/>
                  <a:gd name="T9" fmla="*/ 5553 h 6845"/>
                </a:gdLst>
                <a:ahLst/>
                <a:cxnLst>
                  <a:cxn ang="0">
                    <a:pos x="T0" y="T1"/>
                  </a:cxn>
                  <a:cxn ang="0">
                    <a:pos x="T2" y="T3"/>
                  </a:cxn>
                  <a:cxn ang="0">
                    <a:pos x="T4" y="T5"/>
                  </a:cxn>
                  <a:cxn ang="0">
                    <a:pos x="T6" y="T7"/>
                  </a:cxn>
                  <a:cxn ang="0">
                    <a:pos x="T8" y="T9"/>
                  </a:cxn>
                </a:cxnLst>
                <a:rect l="0" t="0" r="r" b="b"/>
                <a:pathLst>
                  <a:path w="6845" h="6845">
                    <a:moveTo>
                      <a:pt x="6074" y="5553"/>
                    </a:moveTo>
                    <a:lnTo>
                      <a:pt x="6062" y="5569"/>
                    </a:lnTo>
                    <a:lnTo>
                      <a:pt x="6078" y="5581"/>
                    </a:lnTo>
                    <a:lnTo>
                      <a:pt x="6090" y="5565"/>
                    </a:lnTo>
                    <a:lnTo>
                      <a:pt x="6074" y="55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80" name="Freeform 359">
                <a:extLst>
                  <a:ext uri="{FF2B5EF4-FFF2-40B4-BE49-F238E27FC236}">
                    <a16:creationId xmlns:a16="http://schemas.microsoft.com/office/drawing/2014/main" id="{72375178-E0B8-4543-9F0F-9DA344AC2374}"/>
                  </a:ext>
                </a:extLst>
              </p:cNvPr>
              <p:cNvSpPr>
                <a:spLocks/>
              </p:cNvSpPr>
              <p:nvPr/>
            </p:nvSpPr>
            <p:spPr bwMode="auto">
              <a:xfrm>
                <a:off x="2218" y="2220"/>
                <a:ext cx="6845" cy="6845"/>
              </a:xfrm>
              <a:custGeom>
                <a:avLst/>
                <a:gdLst>
                  <a:gd name="T0" fmla="*/ 6049 w 6845"/>
                  <a:gd name="T1" fmla="*/ 5584 h 6845"/>
                  <a:gd name="T2" fmla="*/ 6048 w 6845"/>
                  <a:gd name="T3" fmla="*/ 5586 h 6845"/>
                  <a:gd name="T4" fmla="*/ 6036 w 6845"/>
                  <a:gd name="T5" fmla="*/ 5599 h 6845"/>
                  <a:gd name="T6" fmla="*/ 6051 w 6845"/>
                  <a:gd name="T7" fmla="*/ 5612 h 6845"/>
                  <a:gd name="T8" fmla="*/ 6063 w 6845"/>
                  <a:gd name="T9" fmla="*/ 5599 h 6845"/>
                  <a:gd name="T10" fmla="*/ 6064 w 6845"/>
                  <a:gd name="T11" fmla="*/ 5596 h 6845"/>
                  <a:gd name="T12" fmla="*/ 6049 w 6845"/>
                  <a:gd name="T13" fmla="*/ 5584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6049" y="5584"/>
                    </a:moveTo>
                    <a:lnTo>
                      <a:pt x="6048" y="5586"/>
                    </a:lnTo>
                    <a:lnTo>
                      <a:pt x="6036" y="5599"/>
                    </a:lnTo>
                    <a:lnTo>
                      <a:pt x="6051" y="5612"/>
                    </a:lnTo>
                    <a:lnTo>
                      <a:pt x="6063" y="5599"/>
                    </a:lnTo>
                    <a:lnTo>
                      <a:pt x="6064" y="5596"/>
                    </a:lnTo>
                    <a:lnTo>
                      <a:pt x="6049" y="55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81" name="Freeform 360">
                <a:extLst>
                  <a:ext uri="{FF2B5EF4-FFF2-40B4-BE49-F238E27FC236}">
                    <a16:creationId xmlns:a16="http://schemas.microsoft.com/office/drawing/2014/main" id="{0A8BDE66-BBE5-44AD-BD08-FC401566665D}"/>
                  </a:ext>
                </a:extLst>
              </p:cNvPr>
              <p:cNvSpPr>
                <a:spLocks/>
              </p:cNvSpPr>
              <p:nvPr/>
            </p:nvSpPr>
            <p:spPr bwMode="auto">
              <a:xfrm>
                <a:off x="2218" y="2220"/>
                <a:ext cx="6845" cy="6845"/>
              </a:xfrm>
              <a:custGeom>
                <a:avLst/>
                <a:gdLst>
                  <a:gd name="T0" fmla="*/ 6024 w 6845"/>
                  <a:gd name="T1" fmla="*/ 5614 h 6845"/>
                  <a:gd name="T2" fmla="*/ 6010 w 6845"/>
                  <a:gd name="T3" fmla="*/ 5630 h 6845"/>
                  <a:gd name="T4" fmla="*/ 6026 w 6845"/>
                  <a:gd name="T5" fmla="*/ 5642 h 6845"/>
                  <a:gd name="T6" fmla="*/ 6038 w 6845"/>
                  <a:gd name="T7" fmla="*/ 5628 h 6845"/>
                  <a:gd name="T8" fmla="*/ 6024 w 6845"/>
                  <a:gd name="T9" fmla="*/ 5614 h 6845"/>
                </a:gdLst>
                <a:ahLst/>
                <a:cxnLst>
                  <a:cxn ang="0">
                    <a:pos x="T0" y="T1"/>
                  </a:cxn>
                  <a:cxn ang="0">
                    <a:pos x="T2" y="T3"/>
                  </a:cxn>
                  <a:cxn ang="0">
                    <a:pos x="T4" y="T5"/>
                  </a:cxn>
                  <a:cxn ang="0">
                    <a:pos x="T6" y="T7"/>
                  </a:cxn>
                  <a:cxn ang="0">
                    <a:pos x="T8" y="T9"/>
                  </a:cxn>
                </a:cxnLst>
                <a:rect l="0" t="0" r="r" b="b"/>
                <a:pathLst>
                  <a:path w="6845" h="6845">
                    <a:moveTo>
                      <a:pt x="6024" y="5614"/>
                    </a:moveTo>
                    <a:lnTo>
                      <a:pt x="6010" y="5630"/>
                    </a:lnTo>
                    <a:lnTo>
                      <a:pt x="6026" y="5642"/>
                    </a:lnTo>
                    <a:lnTo>
                      <a:pt x="6038" y="5628"/>
                    </a:lnTo>
                    <a:lnTo>
                      <a:pt x="6024" y="56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82" name="Freeform 361">
                <a:extLst>
                  <a:ext uri="{FF2B5EF4-FFF2-40B4-BE49-F238E27FC236}">
                    <a16:creationId xmlns:a16="http://schemas.microsoft.com/office/drawing/2014/main" id="{91D28D20-42AF-44A3-B28F-2EB845A3D003}"/>
                  </a:ext>
                </a:extLst>
              </p:cNvPr>
              <p:cNvSpPr>
                <a:spLocks/>
              </p:cNvSpPr>
              <p:nvPr/>
            </p:nvSpPr>
            <p:spPr bwMode="auto">
              <a:xfrm>
                <a:off x="2218" y="2220"/>
                <a:ext cx="6845" cy="6845"/>
              </a:xfrm>
              <a:custGeom>
                <a:avLst/>
                <a:gdLst>
                  <a:gd name="T0" fmla="*/ 5997 w 6845"/>
                  <a:gd name="T1" fmla="*/ 5644 h 6845"/>
                  <a:gd name="T2" fmla="*/ 5995 w 6845"/>
                  <a:gd name="T3" fmla="*/ 5648 h 6845"/>
                  <a:gd name="T4" fmla="*/ 5984 w 6845"/>
                  <a:gd name="T5" fmla="*/ 5660 h 6845"/>
                  <a:gd name="T6" fmla="*/ 6000 w 6845"/>
                  <a:gd name="T7" fmla="*/ 5673 h 6845"/>
                  <a:gd name="T8" fmla="*/ 6009 w 6845"/>
                  <a:gd name="T9" fmla="*/ 5661 h 6845"/>
                  <a:gd name="T10" fmla="*/ 6013 w 6845"/>
                  <a:gd name="T11" fmla="*/ 5658 h 6845"/>
                  <a:gd name="T12" fmla="*/ 5997 w 6845"/>
                  <a:gd name="T13" fmla="*/ 5644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5997" y="5644"/>
                    </a:moveTo>
                    <a:lnTo>
                      <a:pt x="5995" y="5648"/>
                    </a:lnTo>
                    <a:lnTo>
                      <a:pt x="5984" y="5660"/>
                    </a:lnTo>
                    <a:lnTo>
                      <a:pt x="6000" y="5673"/>
                    </a:lnTo>
                    <a:lnTo>
                      <a:pt x="6009" y="5661"/>
                    </a:lnTo>
                    <a:lnTo>
                      <a:pt x="6013" y="5658"/>
                    </a:lnTo>
                    <a:lnTo>
                      <a:pt x="5997" y="56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83" name="Freeform 362">
                <a:extLst>
                  <a:ext uri="{FF2B5EF4-FFF2-40B4-BE49-F238E27FC236}">
                    <a16:creationId xmlns:a16="http://schemas.microsoft.com/office/drawing/2014/main" id="{E28DB328-BBAD-477D-92D3-260451E3C50E}"/>
                  </a:ext>
                </a:extLst>
              </p:cNvPr>
              <p:cNvSpPr>
                <a:spLocks/>
              </p:cNvSpPr>
              <p:nvPr/>
            </p:nvSpPr>
            <p:spPr bwMode="auto">
              <a:xfrm>
                <a:off x="2218" y="2220"/>
                <a:ext cx="6845" cy="6845"/>
              </a:xfrm>
              <a:custGeom>
                <a:avLst/>
                <a:gdLst>
                  <a:gd name="T0" fmla="*/ 5971 w 6845"/>
                  <a:gd name="T1" fmla="*/ 5674 h 6845"/>
                  <a:gd name="T2" fmla="*/ 5958 w 6845"/>
                  <a:gd name="T3" fmla="*/ 5690 h 6845"/>
                  <a:gd name="T4" fmla="*/ 5973 w 6845"/>
                  <a:gd name="T5" fmla="*/ 5703 h 6845"/>
                  <a:gd name="T6" fmla="*/ 5986 w 6845"/>
                  <a:gd name="T7" fmla="*/ 5688 h 6845"/>
                  <a:gd name="T8" fmla="*/ 5971 w 6845"/>
                  <a:gd name="T9" fmla="*/ 5674 h 6845"/>
                </a:gdLst>
                <a:ahLst/>
                <a:cxnLst>
                  <a:cxn ang="0">
                    <a:pos x="T0" y="T1"/>
                  </a:cxn>
                  <a:cxn ang="0">
                    <a:pos x="T2" y="T3"/>
                  </a:cxn>
                  <a:cxn ang="0">
                    <a:pos x="T4" y="T5"/>
                  </a:cxn>
                  <a:cxn ang="0">
                    <a:pos x="T6" y="T7"/>
                  </a:cxn>
                  <a:cxn ang="0">
                    <a:pos x="T8" y="T9"/>
                  </a:cxn>
                </a:cxnLst>
                <a:rect l="0" t="0" r="r" b="b"/>
                <a:pathLst>
                  <a:path w="6845" h="6845">
                    <a:moveTo>
                      <a:pt x="5971" y="5674"/>
                    </a:moveTo>
                    <a:lnTo>
                      <a:pt x="5958" y="5690"/>
                    </a:lnTo>
                    <a:lnTo>
                      <a:pt x="5973" y="5703"/>
                    </a:lnTo>
                    <a:lnTo>
                      <a:pt x="5986" y="5688"/>
                    </a:lnTo>
                    <a:lnTo>
                      <a:pt x="5971" y="56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84" name="Freeform 363">
                <a:extLst>
                  <a:ext uri="{FF2B5EF4-FFF2-40B4-BE49-F238E27FC236}">
                    <a16:creationId xmlns:a16="http://schemas.microsoft.com/office/drawing/2014/main" id="{E63950D7-1E57-4537-8B04-5AE52EB0E46A}"/>
                  </a:ext>
                </a:extLst>
              </p:cNvPr>
              <p:cNvSpPr>
                <a:spLocks/>
              </p:cNvSpPr>
              <p:nvPr/>
            </p:nvSpPr>
            <p:spPr bwMode="auto">
              <a:xfrm>
                <a:off x="2218" y="2220"/>
                <a:ext cx="6845" cy="6845"/>
              </a:xfrm>
              <a:custGeom>
                <a:avLst/>
                <a:gdLst>
                  <a:gd name="T0" fmla="*/ 5944 w 6845"/>
                  <a:gd name="T1" fmla="*/ 5704 h 6845"/>
                  <a:gd name="T2" fmla="*/ 5940 w 6845"/>
                  <a:gd name="T3" fmla="*/ 5709 h 6845"/>
                  <a:gd name="T4" fmla="*/ 5931 w 6845"/>
                  <a:gd name="T5" fmla="*/ 5719 h 6845"/>
                  <a:gd name="T6" fmla="*/ 5946 w 6845"/>
                  <a:gd name="T7" fmla="*/ 5733 h 6845"/>
                  <a:gd name="T8" fmla="*/ 5955 w 6845"/>
                  <a:gd name="T9" fmla="*/ 5722 h 6845"/>
                  <a:gd name="T10" fmla="*/ 5960 w 6845"/>
                  <a:gd name="T11" fmla="*/ 5718 h 6845"/>
                  <a:gd name="T12" fmla="*/ 5944 w 6845"/>
                  <a:gd name="T13" fmla="*/ 5704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5944" y="5704"/>
                    </a:moveTo>
                    <a:lnTo>
                      <a:pt x="5940" y="5709"/>
                    </a:lnTo>
                    <a:lnTo>
                      <a:pt x="5931" y="5719"/>
                    </a:lnTo>
                    <a:lnTo>
                      <a:pt x="5946" y="5733"/>
                    </a:lnTo>
                    <a:lnTo>
                      <a:pt x="5955" y="5722"/>
                    </a:lnTo>
                    <a:lnTo>
                      <a:pt x="5960" y="5718"/>
                    </a:lnTo>
                    <a:lnTo>
                      <a:pt x="5944" y="57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85" name="Freeform 364">
                <a:extLst>
                  <a:ext uri="{FF2B5EF4-FFF2-40B4-BE49-F238E27FC236}">
                    <a16:creationId xmlns:a16="http://schemas.microsoft.com/office/drawing/2014/main" id="{00ED4837-1717-4134-B32B-4BF0FA212031}"/>
                  </a:ext>
                </a:extLst>
              </p:cNvPr>
              <p:cNvSpPr>
                <a:spLocks/>
              </p:cNvSpPr>
              <p:nvPr/>
            </p:nvSpPr>
            <p:spPr bwMode="auto">
              <a:xfrm>
                <a:off x="2218" y="2220"/>
                <a:ext cx="6845" cy="6845"/>
              </a:xfrm>
              <a:custGeom>
                <a:avLst/>
                <a:gdLst>
                  <a:gd name="T0" fmla="*/ 5918 w 6845"/>
                  <a:gd name="T1" fmla="*/ 5734 h 6845"/>
                  <a:gd name="T2" fmla="*/ 5904 w 6845"/>
                  <a:gd name="T3" fmla="*/ 5749 h 6845"/>
                  <a:gd name="T4" fmla="*/ 5919 w 6845"/>
                  <a:gd name="T5" fmla="*/ 5762 h 6845"/>
                  <a:gd name="T6" fmla="*/ 5932 w 6845"/>
                  <a:gd name="T7" fmla="*/ 5748 h 6845"/>
                  <a:gd name="T8" fmla="*/ 5918 w 6845"/>
                  <a:gd name="T9" fmla="*/ 5734 h 6845"/>
                </a:gdLst>
                <a:ahLst/>
                <a:cxnLst>
                  <a:cxn ang="0">
                    <a:pos x="T0" y="T1"/>
                  </a:cxn>
                  <a:cxn ang="0">
                    <a:pos x="T2" y="T3"/>
                  </a:cxn>
                  <a:cxn ang="0">
                    <a:pos x="T4" y="T5"/>
                  </a:cxn>
                  <a:cxn ang="0">
                    <a:pos x="T6" y="T7"/>
                  </a:cxn>
                  <a:cxn ang="0">
                    <a:pos x="T8" y="T9"/>
                  </a:cxn>
                </a:cxnLst>
                <a:rect l="0" t="0" r="r" b="b"/>
                <a:pathLst>
                  <a:path w="6845" h="6845">
                    <a:moveTo>
                      <a:pt x="5918" y="5734"/>
                    </a:moveTo>
                    <a:lnTo>
                      <a:pt x="5904" y="5749"/>
                    </a:lnTo>
                    <a:lnTo>
                      <a:pt x="5919" y="5762"/>
                    </a:lnTo>
                    <a:lnTo>
                      <a:pt x="5932" y="5748"/>
                    </a:lnTo>
                    <a:lnTo>
                      <a:pt x="5918" y="57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86" name="Freeform 365">
                <a:extLst>
                  <a:ext uri="{FF2B5EF4-FFF2-40B4-BE49-F238E27FC236}">
                    <a16:creationId xmlns:a16="http://schemas.microsoft.com/office/drawing/2014/main" id="{C9F17575-545B-4EEE-9E56-E647C2259A9F}"/>
                  </a:ext>
                </a:extLst>
              </p:cNvPr>
              <p:cNvSpPr>
                <a:spLocks/>
              </p:cNvSpPr>
              <p:nvPr/>
            </p:nvSpPr>
            <p:spPr bwMode="auto">
              <a:xfrm>
                <a:off x="2218" y="2220"/>
                <a:ext cx="6845" cy="6845"/>
              </a:xfrm>
              <a:custGeom>
                <a:avLst/>
                <a:gdLst>
                  <a:gd name="T0" fmla="*/ 5863 w 6845"/>
                  <a:gd name="T1" fmla="*/ 5792 h 6845"/>
                  <a:gd name="T2" fmla="*/ 5848 w 6845"/>
                  <a:gd name="T3" fmla="*/ 5806 h 6845"/>
                  <a:gd name="T4" fmla="*/ 5863 w 6845"/>
                  <a:gd name="T5" fmla="*/ 5820 h 6845"/>
                  <a:gd name="T6" fmla="*/ 5877 w 6845"/>
                  <a:gd name="T7" fmla="*/ 5805 h 6845"/>
                  <a:gd name="T8" fmla="*/ 5863 w 6845"/>
                  <a:gd name="T9" fmla="*/ 5792 h 6845"/>
                </a:gdLst>
                <a:ahLst/>
                <a:cxnLst>
                  <a:cxn ang="0">
                    <a:pos x="T0" y="T1"/>
                  </a:cxn>
                  <a:cxn ang="0">
                    <a:pos x="T2" y="T3"/>
                  </a:cxn>
                  <a:cxn ang="0">
                    <a:pos x="T4" y="T5"/>
                  </a:cxn>
                  <a:cxn ang="0">
                    <a:pos x="T6" y="T7"/>
                  </a:cxn>
                  <a:cxn ang="0">
                    <a:pos x="T8" y="T9"/>
                  </a:cxn>
                </a:cxnLst>
                <a:rect l="0" t="0" r="r" b="b"/>
                <a:pathLst>
                  <a:path w="6845" h="6845">
                    <a:moveTo>
                      <a:pt x="5863" y="5792"/>
                    </a:moveTo>
                    <a:lnTo>
                      <a:pt x="5848" y="5806"/>
                    </a:lnTo>
                    <a:lnTo>
                      <a:pt x="5863" y="5820"/>
                    </a:lnTo>
                    <a:lnTo>
                      <a:pt x="5877" y="5805"/>
                    </a:lnTo>
                    <a:lnTo>
                      <a:pt x="5863" y="5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87" name="Freeform 366">
                <a:extLst>
                  <a:ext uri="{FF2B5EF4-FFF2-40B4-BE49-F238E27FC236}">
                    <a16:creationId xmlns:a16="http://schemas.microsoft.com/office/drawing/2014/main" id="{87F1592C-0E1E-419F-97DB-4C787685B56E}"/>
                  </a:ext>
                </a:extLst>
              </p:cNvPr>
              <p:cNvSpPr>
                <a:spLocks/>
              </p:cNvSpPr>
              <p:nvPr/>
            </p:nvSpPr>
            <p:spPr bwMode="auto">
              <a:xfrm>
                <a:off x="2218" y="2220"/>
                <a:ext cx="6845" cy="6845"/>
              </a:xfrm>
              <a:custGeom>
                <a:avLst/>
                <a:gdLst>
                  <a:gd name="T0" fmla="*/ 5890 w 6845"/>
                  <a:gd name="T1" fmla="*/ 5763 h 6845"/>
                  <a:gd name="T2" fmla="*/ 5884 w 6845"/>
                  <a:gd name="T3" fmla="*/ 5769 h 6845"/>
                  <a:gd name="T4" fmla="*/ 5877 w 6845"/>
                  <a:gd name="T5" fmla="*/ 5778 h 6845"/>
                  <a:gd name="T6" fmla="*/ 5890 w 6845"/>
                  <a:gd name="T7" fmla="*/ 5792 h 6845"/>
                  <a:gd name="T8" fmla="*/ 5899 w 6845"/>
                  <a:gd name="T9" fmla="*/ 5784 h 6845"/>
                  <a:gd name="T10" fmla="*/ 5905 w 6845"/>
                  <a:gd name="T11" fmla="*/ 5776 h 6845"/>
                  <a:gd name="T12" fmla="*/ 5890 w 6845"/>
                  <a:gd name="T13" fmla="*/ 5763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5890" y="5763"/>
                    </a:moveTo>
                    <a:lnTo>
                      <a:pt x="5884" y="5769"/>
                    </a:lnTo>
                    <a:lnTo>
                      <a:pt x="5877" y="5778"/>
                    </a:lnTo>
                    <a:lnTo>
                      <a:pt x="5890" y="5792"/>
                    </a:lnTo>
                    <a:lnTo>
                      <a:pt x="5899" y="5784"/>
                    </a:lnTo>
                    <a:lnTo>
                      <a:pt x="5905" y="5776"/>
                    </a:lnTo>
                    <a:lnTo>
                      <a:pt x="5890" y="57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88" name="Freeform 367">
                <a:extLst>
                  <a:ext uri="{FF2B5EF4-FFF2-40B4-BE49-F238E27FC236}">
                    <a16:creationId xmlns:a16="http://schemas.microsoft.com/office/drawing/2014/main" id="{8BEFCFB8-4683-4225-BAFA-72A94B9ACF6E}"/>
                  </a:ext>
                </a:extLst>
              </p:cNvPr>
              <p:cNvSpPr>
                <a:spLocks/>
              </p:cNvSpPr>
              <p:nvPr/>
            </p:nvSpPr>
            <p:spPr bwMode="auto">
              <a:xfrm>
                <a:off x="2218" y="2220"/>
                <a:ext cx="6845" cy="6845"/>
              </a:xfrm>
              <a:custGeom>
                <a:avLst/>
                <a:gdLst>
                  <a:gd name="T0" fmla="*/ 5749 w 6845"/>
                  <a:gd name="T1" fmla="*/ 5904 h 6845"/>
                  <a:gd name="T2" fmla="*/ 5734 w 6845"/>
                  <a:gd name="T3" fmla="*/ 5917 h 6845"/>
                  <a:gd name="T4" fmla="*/ 5748 w 6845"/>
                  <a:gd name="T5" fmla="*/ 5932 h 6845"/>
                  <a:gd name="T6" fmla="*/ 5763 w 6845"/>
                  <a:gd name="T7" fmla="*/ 5918 h 6845"/>
                  <a:gd name="T8" fmla="*/ 5749 w 6845"/>
                  <a:gd name="T9" fmla="*/ 5904 h 6845"/>
                </a:gdLst>
                <a:ahLst/>
                <a:cxnLst>
                  <a:cxn ang="0">
                    <a:pos x="T0" y="T1"/>
                  </a:cxn>
                  <a:cxn ang="0">
                    <a:pos x="T2" y="T3"/>
                  </a:cxn>
                  <a:cxn ang="0">
                    <a:pos x="T4" y="T5"/>
                  </a:cxn>
                  <a:cxn ang="0">
                    <a:pos x="T6" y="T7"/>
                  </a:cxn>
                  <a:cxn ang="0">
                    <a:pos x="T8" y="T9"/>
                  </a:cxn>
                </a:cxnLst>
                <a:rect l="0" t="0" r="r" b="b"/>
                <a:pathLst>
                  <a:path w="6845" h="6845">
                    <a:moveTo>
                      <a:pt x="5749" y="5904"/>
                    </a:moveTo>
                    <a:lnTo>
                      <a:pt x="5734" y="5917"/>
                    </a:lnTo>
                    <a:lnTo>
                      <a:pt x="5748" y="5932"/>
                    </a:lnTo>
                    <a:lnTo>
                      <a:pt x="5763" y="5918"/>
                    </a:lnTo>
                    <a:lnTo>
                      <a:pt x="5749" y="59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89" name="Freeform 368">
                <a:extLst>
                  <a:ext uri="{FF2B5EF4-FFF2-40B4-BE49-F238E27FC236}">
                    <a16:creationId xmlns:a16="http://schemas.microsoft.com/office/drawing/2014/main" id="{13FC8C29-7CA7-4D65-88F5-28B11B2B9965}"/>
                  </a:ext>
                </a:extLst>
              </p:cNvPr>
              <p:cNvSpPr>
                <a:spLocks/>
              </p:cNvSpPr>
              <p:nvPr/>
            </p:nvSpPr>
            <p:spPr bwMode="auto">
              <a:xfrm>
                <a:off x="2218" y="2220"/>
                <a:ext cx="6845" cy="6845"/>
              </a:xfrm>
              <a:custGeom>
                <a:avLst/>
                <a:gdLst>
                  <a:gd name="T0" fmla="*/ 5778 w 6845"/>
                  <a:gd name="T1" fmla="*/ 5876 h 6845"/>
                  <a:gd name="T2" fmla="*/ 5763 w 6845"/>
                  <a:gd name="T3" fmla="*/ 5890 h 6845"/>
                  <a:gd name="T4" fmla="*/ 5778 w 6845"/>
                  <a:gd name="T5" fmla="*/ 5905 h 6845"/>
                  <a:gd name="T6" fmla="*/ 5792 w 6845"/>
                  <a:gd name="T7" fmla="*/ 5890 h 6845"/>
                  <a:gd name="T8" fmla="*/ 5778 w 6845"/>
                  <a:gd name="T9" fmla="*/ 5876 h 6845"/>
                </a:gdLst>
                <a:ahLst/>
                <a:cxnLst>
                  <a:cxn ang="0">
                    <a:pos x="T0" y="T1"/>
                  </a:cxn>
                  <a:cxn ang="0">
                    <a:pos x="T2" y="T3"/>
                  </a:cxn>
                  <a:cxn ang="0">
                    <a:pos x="T4" y="T5"/>
                  </a:cxn>
                  <a:cxn ang="0">
                    <a:pos x="T6" y="T7"/>
                  </a:cxn>
                  <a:cxn ang="0">
                    <a:pos x="T8" y="T9"/>
                  </a:cxn>
                </a:cxnLst>
                <a:rect l="0" t="0" r="r" b="b"/>
                <a:pathLst>
                  <a:path w="6845" h="6845">
                    <a:moveTo>
                      <a:pt x="5778" y="5876"/>
                    </a:moveTo>
                    <a:lnTo>
                      <a:pt x="5763" y="5890"/>
                    </a:lnTo>
                    <a:lnTo>
                      <a:pt x="5778" y="5905"/>
                    </a:lnTo>
                    <a:lnTo>
                      <a:pt x="5792" y="5890"/>
                    </a:lnTo>
                    <a:lnTo>
                      <a:pt x="5778" y="58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90" name="Freeform 369">
                <a:extLst>
                  <a:ext uri="{FF2B5EF4-FFF2-40B4-BE49-F238E27FC236}">
                    <a16:creationId xmlns:a16="http://schemas.microsoft.com/office/drawing/2014/main" id="{59BBBB43-1553-4E2E-9611-38976E6996AC}"/>
                  </a:ext>
                </a:extLst>
              </p:cNvPr>
              <p:cNvSpPr>
                <a:spLocks/>
              </p:cNvSpPr>
              <p:nvPr/>
            </p:nvSpPr>
            <p:spPr bwMode="auto">
              <a:xfrm>
                <a:off x="2218" y="2220"/>
                <a:ext cx="6845" cy="6845"/>
              </a:xfrm>
              <a:custGeom>
                <a:avLst/>
                <a:gdLst>
                  <a:gd name="T0" fmla="*/ 5806 w 6845"/>
                  <a:gd name="T1" fmla="*/ 5848 h 6845"/>
                  <a:gd name="T2" fmla="*/ 5792 w 6845"/>
                  <a:gd name="T3" fmla="*/ 5863 h 6845"/>
                  <a:gd name="T4" fmla="*/ 5806 w 6845"/>
                  <a:gd name="T5" fmla="*/ 5876 h 6845"/>
                  <a:gd name="T6" fmla="*/ 5821 w 6845"/>
                  <a:gd name="T7" fmla="*/ 5863 h 6845"/>
                  <a:gd name="T8" fmla="*/ 5806 w 6845"/>
                  <a:gd name="T9" fmla="*/ 5848 h 6845"/>
                </a:gdLst>
                <a:ahLst/>
                <a:cxnLst>
                  <a:cxn ang="0">
                    <a:pos x="T0" y="T1"/>
                  </a:cxn>
                  <a:cxn ang="0">
                    <a:pos x="T2" y="T3"/>
                  </a:cxn>
                  <a:cxn ang="0">
                    <a:pos x="T4" y="T5"/>
                  </a:cxn>
                  <a:cxn ang="0">
                    <a:pos x="T6" y="T7"/>
                  </a:cxn>
                  <a:cxn ang="0">
                    <a:pos x="T8" y="T9"/>
                  </a:cxn>
                </a:cxnLst>
                <a:rect l="0" t="0" r="r" b="b"/>
                <a:pathLst>
                  <a:path w="6845" h="6845">
                    <a:moveTo>
                      <a:pt x="5806" y="5848"/>
                    </a:moveTo>
                    <a:lnTo>
                      <a:pt x="5792" y="5863"/>
                    </a:lnTo>
                    <a:lnTo>
                      <a:pt x="5806" y="5876"/>
                    </a:lnTo>
                    <a:lnTo>
                      <a:pt x="5821" y="5863"/>
                    </a:lnTo>
                    <a:lnTo>
                      <a:pt x="5806" y="58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91" name="Freeform 370">
                <a:extLst>
                  <a:ext uri="{FF2B5EF4-FFF2-40B4-BE49-F238E27FC236}">
                    <a16:creationId xmlns:a16="http://schemas.microsoft.com/office/drawing/2014/main" id="{E7506773-42BA-4AB6-833E-69F83FBD275A}"/>
                  </a:ext>
                </a:extLst>
              </p:cNvPr>
              <p:cNvSpPr>
                <a:spLocks/>
              </p:cNvSpPr>
              <p:nvPr/>
            </p:nvSpPr>
            <p:spPr bwMode="auto">
              <a:xfrm>
                <a:off x="2218" y="2220"/>
                <a:ext cx="6845" cy="6845"/>
              </a:xfrm>
              <a:custGeom>
                <a:avLst/>
                <a:gdLst>
                  <a:gd name="T0" fmla="*/ 5835 w 6845"/>
                  <a:gd name="T1" fmla="*/ 5821 h 6845"/>
                  <a:gd name="T2" fmla="*/ 5828 w 6845"/>
                  <a:gd name="T3" fmla="*/ 5828 h 6845"/>
                  <a:gd name="T4" fmla="*/ 5821 w 6845"/>
                  <a:gd name="T5" fmla="*/ 5834 h 6845"/>
                  <a:gd name="T6" fmla="*/ 5835 w 6845"/>
                  <a:gd name="T7" fmla="*/ 5848 h 6845"/>
                  <a:gd name="T8" fmla="*/ 5841 w 6845"/>
                  <a:gd name="T9" fmla="*/ 5841 h 6845"/>
                  <a:gd name="T10" fmla="*/ 5850 w 6845"/>
                  <a:gd name="T11" fmla="*/ 5834 h 6845"/>
                  <a:gd name="T12" fmla="*/ 5835 w 6845"/>
                  <a:gd name="T13" fmla="*/ 5821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5835" y="5821"/>
                    </a:moveTo>
                    <a:lnTo>
                      <a:pt x="5828" y="5828"/>
                    </a:lnTo>
                    <a:lnTo>
                      <a:pt x="5821" y="5834"/>
                    </a:lnTo>
                    <a:lnTo>
                      <a:pt x="5835" y="5848"/>
                    </a:lnTo>
                    <a:lnTo>
                      <a:pt x="5841" y="5841"/>
                    </a:lnTo>
                    <a:lnTo>
                      <a:pt x="5850" y="5834"/>
                    </a:lnTo>
                    <a:lnTo>
                      <a:pt x="5835" y="58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92" name="Freeform 371">
                <a:extLst>
                  <a:ext uri="{FF2B5EF4-FFF2-40B4-BE49-F238E27FC236}">
                    <a16:creationId xmlns:a16="http://schemas.microsoft.com/office/drawing/2014/main" id="{41C97E41-C9A9-479C-A0A9-EF737F0DBCAE}"/>
                  </a:ext>
                </a:extLst>
              </p:cNvPr>
              <p:cNvSpPr>
                <a:spLocks/>
              </p:cNvSpPr>
              <p:nvPr/>
            </p:nvSpPr>
            <p:spPr bwMode="auto">
              <a:xfrm>
                <a:off x="2218" y="2220"/>
                <a:ext cx="6845" cy="6845"/>
              </a:xfrm>
              <a:custGeom>
                <a:avLst/>
                <a:gdLst>
                  <a:gd name="T0" fmla="*/ 5720 w 6845"/>
                  <a:gd name="T1" fmla="*/ 5931 h 6845"/>
                  <a:gd name="T2" fmla="*/ 5709 w 6845"/>
                  <a:gd name="T3" fmla="*/ 5941 h 6845"/>
                  <a:gd name="T4" fmla="*/ 5706 w 6845"/>
                  <a:gd name="T5" fmla="*/ 5944 h 6845"/>
                  <a:gd name="T6" fmla="*/ 5719 w 6845"/>
                  <a:gd name="T7" fmla="*/ 5959 h 6845"/>
                  <a:gd name="T8" fmla="*/ 5722 w 6845"/>
                  <a:gd name="T9" fmla="*/ 5955 h 6845"/>
                  <a:gd name="T10" fmla="*/ 5733 w 6845"/>
                  <a:gd name="T11" fmla="*/ 5946 h 6845"/>
                  <a:gd name="T12" fmla="*/ 5720 w 6845"/>
                  <a:gd name="T13" fmla="*/ 5931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5720" y="5931"/>
                    </a:moveTo>
                    <a:lnTo>
                      <a:pt x="5709" y="5941"/>
                    </a:lnTo>
                    <a:lnTo>
                      <a:pt x="5706" y="5944"/>
                    </a:lnTo>
                    <a:lnTo>
                      <a:pt x="5719" y="5959"/>
                    </a:lnTo>
                    <a:lnTo>
                      <a:pt x="5722" y="5955"/>
                    </a:lnTo>
                    <a:lnTo>
                      <a:pt x="5733" y="5946"/>
                    </a:lnTo>
                    <a:lnTo>
                      <a:pt x="5720" y="59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93" name="Freeform 372">
                <a:extLst>
                  <a:ext uri="{FF2B5EF4-FFF2-40B4-BE49-F238E27FC236}">
                    <a16:creationId xmlns:a16="http://schemas.microsoft.com/office/drawing/2014/main" id="{000D12FB-B1FA-4EC1-8043-14B8F17D9C0A}"/>
                  </a:ext>
                </a:extLst>
              </p:cNvPr>
              <p:cNvSpPr>
                <a:spLocks/>
              </p:cNvSpPr>
              <p:nvPr/>
            </p:nvSpPr>
            <p:spPr bwMode="auto">
              <a:xfrm>
                <a:off x="2218" y="2220"/>
                <a:ext cx="6845" cy="6845"/>
              </a:xfrm>
              <a:custGeom>
                <a:avLst/>
                <a:gdLst>
                  <a:gd name="T0" fmla="*/ 5690 w 6845"/>
                  <a:gd name="T1" fmla="*/ 5958 h 6845"/>
                  <a:gd name="T2" fmla="*/ 5676 w 6845"/>
                  <a:gd name="T3" fmla="*/ 5971 h 6845"/>
                  <a:gd name="T4" fmla="*/ 5689 w 6845"/>
                  <a:gd name="T5" fmla="*/ 5985 h 6845"/>
                  <a:gd name="T6" fmla="*/ 5703 w 6845"/>
                  <a:gd name="T7" fmla="*/ 5972 h 6845"/>
                  <a:gd name="T8" fmla="*/ 5690 w 6845"/>
                  <a:gd name="T9" fmla="*/ 5958 h 6845"/>
                </a:gdLst>
                <a:ahLst/>
                <a:cxnLst>
                  <a:cxn ang="0">
                    <a:pos x="T0" y="T1"/>
                  </a:cxn>
                  <a:cxn ang="0">
                    <a:pos x="T2" y="T3"/>
                  </a:cxn>
                  <a:cxn ang="0">
                    <a:pos x="T4" y="T5"/>
                  </a:cxn>
                  <a:cxn ang="0">
                    <a:pos x="T6" y="T7"/>
                  </a:cxn>
                  <a:cxn ang="0">
                    <a:pos x="T8" y="T9"/>
                  </a:cxn>
                </a:cxnLst>
                <a:rect l="0" t="0" r="r" b="b"/>
                <a:pathLst>
                  <a:path w="6845" h="6845">
                    <a:moveTo>
                      <a:pt x="5690" y="5958"/>
                    </a:moveTo>
                    <a:lnTo>
                      <a:pt x="5676" y="5971"/>
                    </a:lnTo>
                    <a:lnTo>
                      <a:pt x="5689" y="5985"/>
                    </a:lnTo>
                    <a:lnTo>
                      <a:pt x="5703" y="5972"/>
                    </a:lnTo>
                    <a:lnTo>
                      <a:pt x="5690" y="59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94" name="Freeform 373">
                <a:extLst>
                  <a:ext uri="{FF2B5EF4-FFF2-40B4-BE49-F238E27FC236}">
                    <a16:creationId xmlns:a16="http://schemas.microsoft.com/office/drawing/2014/main" id="{533A8F54-7D26-47F8-9CA7-A74A5FFC0E48}"/>
                  </a:ext>
                </a:extLst>
              </p:cNvPr>
              <p:cNvSpPr>
                <a:spLocks/>
              </p:cNvSpPr>
              <p:nvPr/>
            </p:nvSpPr>
            <p:spPr bwMode="auto">
              <a:xfrm>
                <a:off x="2218" y="2220"/>
                <a:ext cx="6845" cy="6845"/>
              </a:xfrm>
              <a:custGeom>
                <a:avLst/>
                <a:gdLst>
                  <a:gd name="T0" fmla="*/ 5660 w 6845"/>
                  <a:gd name="T1" fmla="*/ 5984 h 6845"/>
                  <a:gd name="T2" fmla="*/ 5648 w 6845"/>
                  <a:gd name="T3" fmla="*/ 5995 h 6845"/>
                  <a:gd name="T4" fmla="*/ 5646 w 6845"/>
                  <a:gd name="T5" fmla="*/ 5997 h 6845"/>
                  <a:gd name="T6" fmla="*/ 5659 w 6845"/>
                  <a:gd name="T7" fmla="*/ 6013 h 6845"/>
                  <a:gd name="T8" fmla="*/ 5661 w 6845"/>
                  <a:gd name="T9" fmla="*/ 6009 h 6845"/>
                  <a:gd name="T10" fmla="*/ 5673 w 6845"/>
                  <a:gd name="T11" fmla="*/ 5998 h 6845"/>
                  <a:gd name="T12" fmla="*/ 5660 w 6845"/>
                  <a:gd name="T13" fmla="*/ 5984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5660" y="5984"/>
                    </a:moveTo>
                    <a:lnTo>
                      <a:pt x="5648" y="5995"/>
                    </a:lnTo>
                    <a:lnTo>
                      <a:pt x="5646" y="5997"/>
                    </a:lnTo>
                    <a:lnTo>
                      <a:pt x="5659" y="6013"/>
                    </a:lnTo>
                    <a:lnTo>
                      <a:pt x="5661" y="6009"/>
                    </a:lnTo>
                    <a:lnTo>
                      <a:pt x="5673" y="5998"/>
                    </a:lnTo>
                    <a:lnTo>
                      <a:pt x="5660" y="59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95" name="Freeform 374">
                <a:extLst>
                  <a:ext uri="{FF2B5EF4-FFF2-40B4-BE49-F238E27FC236}">
                    <a16:creationId xmlns:a16="http://schemas.microsoft.com/office/drawing/2014/main" id="{5DFE0ACF-3ED1-4D6E-839C-4A37E290E123}"/>
                  </a:ext>
                </a:extLst>
              </p:cNvPr>
              <p:cNvSpPr>
                <a:spLocks/>
              </p:cNvSpPr>
              <p:nvPr/>
            </p:nvSpPr>
            <p:spPr bwMode="auto">
              <a:xfrm>
                <a:off x="2218" y="2220"/>
                <a:ext cx="6845" cy="6845"/>
              </a:xfrm>
              <a:custGeom>
                <a:avLst/>
                <a:gdLst>
                  <a:gd name="T0" fmla="*/ 5630 w 6845"/>
                  <a:gd name="T1" fmla="*/ 6010 h 6845"/>
                  <a:gd name="T2" fmla="*/ 5614 w 6845"/>
                  <a:gd name="T3" fmla="*/ 6022 h 6845"/>
                  <a:gd name="T4" fmla="*/ 5628 w 6845"/>
                  <a:gd name="T5" fmla="*/ 6038 h 6845"/>
                  <a:gd name="T6" fmla="*/ 5643 w 6845"/>
                  <a:gd name="T7" fmla="*/ 6025 h 6845"/>
                  <a:gd name="T8" fmla="*/ 5630 w 6845"/>
                  <a:gd name="T9" fmla="*/ 6010 h 6845"/>
                </a:gdLst>
                <a:ahLst/>
                <a:cxnLst>
                  <a:cxn ang="0">
                    <a:pos x="T0" y="T1"/>
                  </a:cxn>
                  <a:cxn ang="0">
                    <a:pos x="T2" y="T3"/>
                  </a:cxn>
                  <a:cxn ang="0">
                    <a:pos x="T4" y="T5"/>
                  </a:cxn>
                  <a:cxn ang="0">
                    <a:pos x="T6" y="T7"/>
                  </a:cxn>
                  <a:cxn ang="0">
                    <a:pos x="T8" y="T9"/>
                  </a:cxn>
                </a:cxnLst>
                <a:rect l="0" t="0" r="r" b="b"/>
                <a:pathLst>
                  <a:path w="6845" h="6845">
                    <a:moveTo>
                      <a:pt x="5630" y="6010"/>
                    </a:moveTo>
                    <a:lnTo>
                      <a:pt x="5614" y="6022"/>
                    </a:lnTo>
                    <a:lnTo>
                      <a:pt x="5628" y="6038"/>
                    </a:lnTo>
                    <a:lnTo>
                      <a:pt x="5643" y="6025"/>
                    </a:lnTo>
                    <a:lnTo>
                      <a:pt x="5630" y="60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96" name="Freeform 375">
                <a:extLst>
                  <a:ext uri="{FF2B5EF4-FFF2-40B4-BE49-F238E27FC236}">
                    <a16:creationId xmlns:a16="http://schemas.microsoft.com/office/drawing/2014/main" id="{B3A596B1-A6C2-423C-B538-B3C1A0DA87F8}"/>
                  </a:ext>
                </a:extLst>
              </p:cNvPr>
              <p:cNvSpPr>
                <a:spLocks/>
              </p:cNvSpPr>
              <p:nvPr/>
            </p:nvSpPr>
            <p:spPr bwMode="auto">
              <a:xfrm>
                <a:off x="2218" y="2220"/>
                <a:ext cx="6845" cy="6845"/>
              </a:xfrm>
              <a:custGeom>
                <a:avLst/>
                <a:gdLst>
                  <a:gd name="T0" fmla="*/ 5600 w 6845"/>
                  <a:gd name="T1" fmla="*/ 6036 h 6845"/>
                  <a:gd name="T2" fmla="*/ 5586 w 6845"/>
                  <a:gd name="T3" fmla="*/ 6048 h 6845"/>
                  <a:gd name="T4" fmla="*/ 5584 w 6845"/>
                  <a:gd name="T5" fmla="*/ 6049 h 6845"/>
                  <a:gd name="T6" fmla="*/ 5598 w 6845"/>
                  <a:gd name="T7" fmla="*/ 6064 h 6845"/>
                  <a:gd name="T8" fmla="*/ 5599 w 6845"/>
                  <a:gd name="T9" fmla="*/ 6063 h 6845"/>
                  <a:gd name="T10" fmla="*/ 5612 w 6845"/>
                  <a:gd name="T11" fmla="*/ 6051 h 6845"/>
                  <a:gd name="T12" fmla="*/ 5600 w 6845"/>
                  <a:gd name="T13" fmla="*/ 6036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5600" y="6036"/>
                    </a:moveTo>
                    <a:lnTo>
                      <a:pt x="5586" y="6048"/>
                    </a:lnTo>
                    <a:lnTo>
                      <a:pt x="5584" y="6049"/>
                    </a:lnTo>
                    <a:lnTo>
                      <a:pt x="5598" y="6064"/>
                    </a:lnTo>
                    <a:lnTo>
                      <a:pt x="5599" y="6063"/>
                    </a:lnTo>
                    <a:lnTo>
                      <a:pt x="5612" y="6051"/>
                    </a:lnTo>
                    <a:lnTo>
                      <a:pt x="5600" y="60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97" name="Freeform 376">
                <a:extLst>
                  <a:ext uri="{FF2B5EF4-FFF2-40B4-BE49-F238E27FC236}">
                    <a16:creationId xmlns:a16="http://schemas.microsoft.com/office/drawing/2014/main" id="{80DAB1F0-DFAB-4920-AE07-4B7950B1CFA8}"/>
                  </a:ext>
                </a:extLst>
              </p:cNvPr>
              <p:cNvSpPr>
                <a:spLocks/>
              </p:cNvSpPr>
              <p:nvPr/>
            </p:nvSpPr>
            <p:spPr bwMode="auto">
              <a:xfrm>
                <a:off x="2218" y="2220"/>
                <a:ext cx="6845" cy="6845"/>
              </a:xfrm>
              <a:custGeom>
                <a:avLst/>
                <a:gdLst>
                  <a:gd name="T0" fmla="*/ 5569 w 6845"/>
                  <a:gd name="T1" fmla="*/ 6061 h 6845"/>
                  <a:gd name="T2" fmla="*/ 5553 w 6845"/>
                  <a:gd name="T3" fmla="*/ 6074 h 6845"/>
                  <a:gd name="T4" fmla="*/ 5566 w 6845"/>
                  <a:gd name="T5" fmla="*/ 6090 h 6845"/>
                  <a:gd name="T6" fmla="*/ 5582 w 6845"/>
                  <a:gd name="T7" fmla="*/ 6076 h 6845"/>
                  <a:gd name="T8" fmla="*/ 5569 w 6845"/>
                  <a:gd name="T9" fmla="*/ 6061 h 6845"/>
                </a:gdLst>
                <a:ahLst/>
                <a:cxnLst>
                  <a:cxn ang="0">
                    <a:pos x="T0" y="T1"/>
                  </a:cxn>
                  <a:cxn ang="0">
                    <a:pos x="T2" y="T3"/>
                  </a:cxn>
                  <a:cxn ang="0">
                    <a:pos x="T4" y="T5"/>
                  </a:cxn>
                  <a:cxn ang="0">
                    <a:pos x="T6" y="T7"/>
                  </a:cxn>
                  <a:cxn ang="0">
                    <a:pos x="T8" y="T9"/>
                  </a:cxn>
                </a:cxnLst>
                <a:rect l="0" t="0" r="r" b="b"/>
                <a:pathLst>
                  <a:path w="6845" h="6845">
                    <a:moveTo>
                      <a:pt x="5569" y="6061"/>
                    </a:moveTo>
                    <a:lnTo>
                      <a:pt x="5553" y="6074"/>
                    </a:lnTo>
                    <a:lnTo>
                      <a:pt x="5566" y="6090"/>
                    </a:lnTo>
                    <a:lnTo>
                      <a:pt x="5582" y="6076"/>
                    </a:lnTo>
                    <a:lnTo>
                      <a:pt x="5569" y="60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98" name="Freeform 377">
                <a:extLst>
                  <a:ext uri="{FF2B5EF4-FFF2-40B4-BE49-F238E27FC236}">
                    <a16:creationId xmlns:a16="http://schemas.microsoft.com/office/drawing/2014/main" id="{6E367DCF-A7CD-4CD5-B7A9-7C15F002AEAC}"/>
                  </a:ext>
                </a:extLst>
              </p:cNvPr>
              <p:cNvSpPr>
                <a:spLocks/>
              </p:cNvSpPr>
              <p:nvPr/>
            </p:nvSpPr>
            <p:spPr bwMode="auto">
              <a:xfrm>
                <a:off x="2218" y="2220"/>
                <a:ext cx="6845" cy="6845"/>
              </a:xfrm>
              <a:custGeom>
                <a:avLst/>
                <a:gdLst>
                  <a:gd name="T0" fmla="*/ 5538 w 6845"/>
                  <a:gd name="T1" fmla="*/ 6086 h 6845"/>
                  <a:gd name="T2" fmla="*/ 5522 w 6845"/>
                  <a:gd name="T3" fmla="*/ 6099 h 6845"/>
                  <a:gd name="T4" fmla="*/ 5534 w 6845"/>
                  <a:gd name="T5" fmla="*/ 6115 h 6845"/>
                  <a:gd name="T6" fmla="*/ 5535 w 6845"/>
                  <a:gd name="T7" fmla="*/ 6115 h 6845"/>
                  <a:gd name="T8" fmla="*/ 5551 w 6845"/>
                  <a:gd name="T9" fmla="*/ 6102 h 6845"/>
                  <a:gd name="T10" fmla="*/ 5538 w 6845"/>
                  <a:gd name="T11" fmla="*/ 6086 h 6845"/>
                </a:gdLst>
                <a:ahLst/>
                <a:cxnLst>
                  <a:cxn ang="0">
                    <a:pos x="T0" y="T1"/>
                  </a:cxn>
                  <a:cxn ang="0">
                    <a:pos x="T2" y="T3"/>
                  </a:cxn>
                  <a:cxn ang="0">
                    <a:pos x="T4" y="T5"/>
                  </a:cxn>
                  <a:cxn ang="0">
                    <a:pos x="T6" y="T7"/>
                  </a:cxn>
                  <a:cxn ang="0">
                    <a:pos x="T8" y="T9"/>
                  </a:cxn>
                  <a:cxn ang="0">
                    <a:pos x="T10" y="T11"/>
                  </a:cxn>
                </a:cxnLst>
                <a:rect l="0" t="0" r="r" b="b"/>
                <a:pathLst>
                  <a:path w="6845" h="6845">
                    <a:moveTo>
                      <a:pt x="5538" y="6086"/>
                    </a:moveTo>
                    <a:lnTo>
                      <a:pt x="5522" y="6099"/>
                    </a:lnTo>
                    <a:lnTo>
                      <a:pt x="5534" y="6115"/>
                    </a:lnTo>
                    <a:lnTo>
                      <a:pt x="5535" y="6115"/>
                    </a:lnTo>
                    <a:lnTo>
                      <a:pt x="5551" y="6102"/>
                    </a:lnTo>
                    <a:lnTo>
                      <a:pt x="5538" y="60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99" name="Freeform 378">
                <a:extLst>
                  <a:ext uri="{FF2B5EF4-FFF2-40B4-BE49-F238E27FC236}">
                    <a16:creationId xmlns:a16="http://schemas.microsoft.com/office/drawing/2014/main" id="{FF690337-1A96-414E-8EB4-EEAB789467AB}"/>
                  </a:ext>
                </a:extLst>
              </p:cNvPr>
              <p:cNvSpPr>
                <a:spLocks/>
              </p:cNvSpPr>
              <p:nvPr/>
            </p:nvSpPr>
            <p:spPr bwMode="auto">
              <a:xfrm>
                <a:off x="2218" y="2220"/>
                <a:ext cx="6845" cy="6845"/>
              </a:xfrm>
              <a:custGeom>
                <a:avLst/>
                <a:gdLst>
                  <a:gd name="T0" fmla="*/ 5506 w 6845"/>
                  <a:gd name="T1" fmla="*/ 6111 h 6845"/>
                  <a:gd name="T2" fmla="*/ 5491 w 6845"/>
                  <a:gd name="T3" fmla="*/ 6123 h 6845"/>
                  <a:gd name="T4" fmla="*/ 5503 w 6845"/>
                  <a:gd name="T5" fmla="*/ 6139 h 6845"/>
                  <a:gd name="T6" fmla="*/ 5518 w 6845"/>
                  <a:gd name="T7" fmla="*/ 6127 h 6845"/>
                  <a:gd name="T8" fmla="*/ 5506 w 6845"/>
                  <a:gd name="T9" fmla="*/ 6111 h 6845"/>
                </a:gdLst>
                <a:ahLst/>
                <a:cxnLst>
                  <a:cxn ang="0">
                    <a:pos x="T0" y="T1"/>
                  </a:cxn>
                  <a:cxn ang="0">
                    <a:pos x="T2" y="T3"/>
                  </a:cxn>
                  <a:cxn ang="0">
                    <a:pos x="T4" y="T5"/>
                  </a:cxn>
                  <a:cxn ang="0">
                    <a:pos x="T6" y="T7"/>
                  </a:cxn>
                  <a:cxn ang="0">
                    <a:pos x="T8" y="T9"/>
                  </a:cxn>
                </a:cxnLst>
                <a:rect l="0" t="0" r="r" b="b"/>
                <a:pathLst>
                  <a:path w="6845" h="6845">
                    <a:moveTo>
                      <a:pt x="5506" y="6111"/>
                    </a:moveTo>
                    <a:lnTo>
                      <a:pt x="5491" y="6123"/>
                    </a:lnTo>
                    <a:lnTo>
                      <a:pt x="5503" y="6139"/>
                    </a:lnTo>
                    <a:lnTo>
                      <a:pt x="5518" y="6127"/>
                    </a:lnTo>
                    <a:lnTo>
                      <a:pt x="5506" y="6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00" name="Freeform 379">
                <a:extLst>
                  <a:ext uri="{FF2B5EF4-FFF2-40B4-BE49-F238E27FC236}">
                    <a16:creationId xmlns:a16="http://schemas.microsoft.com/office/drawing/2014/main" id="{82A256D4-7FF2-4EAE-ADE6-CFBB3F7647FE}"/>
                  </a:ext>
                </a:extLst>
              </p:cNvPr>
              <p:cNvSpPr>
                <a:spLocks/>
              </p:cNvSpPr>
              <p:nvPr/>
            </p:nvSpPr>
            <p:spPr bwMode="auto">
              <a:xfrm>
                <a:off x="2218" y="2220"/>
                <a:ext cx="6845" cy="6845"/>
              </a:xfrm>
              <a:custGeom>
                <a:avLst/>
                <a:gdLst>
                  <a:gd name="T0" fmla="*/ 5475 w 6845"/>
                  <a:gd name="T1" fmla="*/ 6135 h 6845"/>
                  <a:gd name="T2" fmla="*/ 5458 w 6845"/>
                  <a:gd name="T3" fmla="*/ 6147 h 6845"/>
                  <a:gd name="T4" fmla="*/ 5472 w 6845"/>
                  <a:gd name="T5" fmla="*/ 6163 h 6845"/>
                  <a:gd name="T6" fmla="*/ 5487 w 6845"/>
                  <a:gd name="T7" fmla="*/ 6151 h 6845"/>
                  <a:gd name="T8" fmla="*/ 5475 w 6845"/>
                  <a:gd name="T9" fmla="*/ 6135 h 6845"/>
                </a:gdLst>
                <a:ahLst/>
                <a:cxnLst>
                  <a:cxn ang="0">
                    <a:pos x="T0" y="T1"/>
                  </a:cxn>
                  <a:cxn ang="0">
                    <a:pos x="T2" y="T3"/>
                  </a:cxn>
                  <a:cxn ang="0">
                    <a:pos x="T4" y="T5"/>
                  </a:cxn>
                  <a:cxn ang="0">
                    <a:pos x="T6" y="T7"/>
                  </a:cxn>
                  <a:cxn ang="0">
                    <a:pos x="T8" y="T9"/>
                  </a:cxn>
                </a:cxnLst>
                <a:rect l="0" t="0" r="r" b="b"/>
                <a:pathLst>
                  <a:path w="6845" h="6845">
                    <a:moveTo>
                      <a:pt x="5475" y="6135"/>
                    </a:moveTo>
                    <a:lnTo>
                      <a:pt x="5458" y="6147"/>
                    </a:lnTo>
                    <a:lnTo>
                      <a:pt x="5472" y="6163"/>
                    </a:lnTo>
                    <a:lnTo>
                      <a:pt x="5487" y="6151"/>
                    </a:lnTo>
                    <a:lnTo>
                      <a:pt x="5475" y="6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01" name="Freeform 380">
                <a:extLst>
                  <a:ext uri="{FF2B5EF4-FFF2-40B4-BE49-F238E27FC236}">
                    <a16:creationId xmlns:a16="http://schemas.microsoft.com/office/drawing/2014/main" id="{8CE3606B-A431-4ED1-A5B0-74624AC12373}"/>
                  </a:ext>
                </a:extLst>
              </p:cNvPr>
              <p:cNvSpPr>
                <a:spLocks/>
              </p:cNvSpPr>
              <p:nvPr/>
            </p:nvSpPr>
            <p:spPr bwMode="auto">
              <a:xfrm>
                <a:off x="2218" y="2220"/>
                <a:ext cx="6845" cy="6845"/>
              </a:xfrm>
              <a:custGeom>
                <a:avLst/>
                <a:gdLst>
                  <a:gd name="T0" fmla="*/ 5443 w 6845"/>
                  <a:gd name="T1" fmla="*/ 6159 h 6845"/>
                  <a:gd name="T2" fmla="*/ 5427 w 6845"/>
                  <a:gd name="T3" fmla="*/ 6171 h 6845"/>
                  <a:gd name="T4" fmla="*/ 5438 w 6845"/>
                  <a:gd name="T5" fmla="*/ 6187 h 6845"/>
                  <a:gd name="T6" fmla="*/ 5455 w 6845"/>
                  <a:gd name="T7" fmla="*/ 6175 h 6845"/>
                  <a:gd name="T8" fmla="*/ 5443 w 6845"/>
                  <a:gd name="T9" fmla="*/ 6159 h 6845"/>
                </a:gdLst>
                <a:ahLst/>
                <a:cxnLst>
                  <a:cxn ang="0">
                    <a:pos x="T0" y="T1"/>
                  </a:cxn>
                  <a:cxn ang="0">
                    <a:pos x="T2" y="T3"/>
                  </a:cxn>
                  <a:cxn ang="0">
                    <a:pos x="T4" y="T5"/>
                  </a:cxn>
                  <a:cxn ang="0">
                    <a:pos x="T6" y="T7"/>
                  </a:cxn>
                  <a:cxn ang="0">
                    <a:pos x="T8" y="T9"/>
                  </a:cxn>
                </a:cxnLst>
                <a:rect l="0" t="0" r="r" b="b"/>
                <a:pathLst>
                  <a:path w="6845" h="6845">
                    <a:moveTo>
                      <a:pt x="5443" y="6159"/>
                    </a:moveTo>
                    <a:lnTo>
                      <a:pt x="5427" y="6171"/>
                    </a:lnTo>
                    <a:lnTo>
                      <a:pt x="5438" y="6187"/>
                    </a:lnTo>
                    <a:lnTo>
                      <a:pt x="5455" y="6175"/>
                    </a:lnTo>
                    <a:lnTo>
                      <a:pt x="5443" y="6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02" name="Freeform 381">
                <a:extLst>
                  <a:ext uri="{FF2B5EF4-FFF2-40B4-BE49-F238E27FC236}">
                    <a16:creationId xmlns:a16="http://schemas.microsoft.com/office/drawing/2014/main" id="{D8A0BA6C-FBB1-4972-920B-9101BBAEE2E1}"/>
                  </a:ext>
                </a:extLst>
              </p:cNvPr>
              <p:cNvSpPr>
                <a:spLocks/>
              </p:cNvSpPr>
              <p:nvPr/>
            </p:nvSpPr>
            <p:spPr bwMode="auto">
              <a:xfrm>
                <a:off x="2218" y="2220"/>
                <a:ext cx="6845" cy="6845"/>
              </a:xfrm>
              <a:custGeom>
                <a:avLst/>
                <a:gdLst>
                  <a:gd name="T0" fmla="*/ 5410 w 6845"/>
                  <a:gd name="T1" fmla="*/ 6182 h 6845"/>
                  <a:gd name="T2" fmla="*/ 5395 w 6845"/>
                  <a:gd name="T3" fmla="*/ 6194 h 6845"/>
                  <a:gd name="T4" fmla="*/ 5407 w 6845"/>
                  <a:gd name="T5" fmla="*/ 6211 h 6845"/>
                  <a:gd name="T6" fmla="*/ 5422 w 6845"/>
                  <a:gd name="T7" fmla="*/ 6199 h 6845"/>
                  <a:gd name="T8" fmla="*/ 5410 w 6845"/>
                  <a:gd name="T9" fmla="*/ 6182 h 6845"/>
                </a:gdLst>
                <a:ahLst/>
                <a:cxnLst>
                  <a:cxn ang="0">
                    <a:pos x="T0" y="T1"/>
                  </a:cxn>
                  <a:cxn ang="0">
                    <a:pos x="T2" y="T3"/>
                  </a:cxn>
                  <a:cxn ang="0">
                    <a:pos x="T4" y="T5"/>
                  </a:cxn>
                  <a:cxn ang="0">
                    <a:pos x="T6" y="T7"/>
                  </a:cxn>
                  <a:cxn ang="0">
                    <a:pos x="T8" y="T9"/>
                  </a:cxn>
                </a:cxnLst>
                <a:rect l="0" t="0" r="r" b="b"/>
                <a:pathLst>
                  <a:path w="6845" h="6845">
                    <a:moveTo>
                      <a:pt x="5410" y="6182"/>
                    </a:moveTo>
                    <a:lnTo>
                      <a:pt x="5395" y="6194"/>
                    </a:lnTo>
                    <a:lnTo>
                      <a:pt x="5407" y="6211"/>
                    </a:lnTo>
                    <a:lnTo>
                      <a:pt x="5422" y="6199"/>
                    </a:lnTo>
                    <a:lnTo>
                      <a:pt x="5410" y="6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03" name="Freeform 382">
                <a:extLst>
                  <a:ext uri="{FF2B5EF4-FFF2-40B4-BE49-F238E27FC236}">
                    <a16:creationId xmlns:a16="http://schemas.microsoft.com/office/drawing/2014/main" id="{B234E41C-2314-4A58-8CBB-9F317A9A10B0}"/>
                  </a:ext>
                </a:extLst>
              </p:cNvPr>
              <p:cNvSpPr>
                <a:spLocks/>
              </p:cNvSpPr>
              <p:nvPr/>
            </p:nvSpPr>
            <p:spPr bwMode="auto">
              <a:xfrm>
                <a:off x="2218" y="2220"/>
                <a:ext cx="6845" cy="6845"/>
              </a:xfrm>
              <a:custGeom>
                <a:avLst/>
                <a:gdLst>
                  <a:gd name="T0" fmla="*/ 5378 w 6845"/>
                  <a:gd name="T1" fmla="*/ 6206 h 6845"/>
                  <a:gd name="T2" fmla="*/ 5362 w 6845"/>
                  <a:gd name="T3" fmla="*/ 6217 h 6845"/>
                  <a:gd name="T4" fmla="*/ 5373 w 6845"/>
                  <a:gd name="T5" fmla="*/ 6234 h 6845"/>
                  <a:gd name="T6" fmla="*/ 5390 w 6845"/>
                  <a:gd name="T7" fmla="*/ 6222 h 6845"/>
                  <a:gd name="T8" fmla="*/ 5378 w 6845"/>
                  <a:gd name="T9" fmla="*/ 6206 h 6845"/>
                </a:gdLst>
                <a:ahLst/>
                <a:cxnLst>
                  <a:cxn ang="0">
                    <a:pos x="T0" y="T1"/>
                  </a:cxn>
                  <a:cxn ang="0">
                    <a:pos x="T2" y="T3"/>
                  </a:cxn>
                  <a:cxn ang="0">
                    <a:pos x="T4" y="T5"/>
                  </a:cxn>
                  <a:cxn ang="0">
                    <a:pos x="T6" y="T7"/>
                  </a:cxn>
                  <a:cxn ang="0">
                    <a:pos x="T8" y="T9"/>
                  </a:cxn>
                </a:cxnLst>
                <a:rect l="0" t="0" r="r" b="b"/>
                <a:pathLst>
                  <a:path w="6845" h="6845">
                    <a:moveTo>
                      <a:pt x="5378" y="6206"/>
                    </a:moveTo>
                    <a:lnTo>
                      <a:pt x="5362" y="6217"/>
                    </a:lnTo>
                    <a:lnTo>
                      <a:pt x="5373" y="6234"/>
                    </a:lnTo>
                    <a:lnTo>
                      <a:pt x="5390" y="6222"/>
                    </a:lnTo>
                    <a:lnTo>
                      <a:pt x="5378" y="6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04" name="Freeform 383">
                <a:extLst>
                  <a:ext uri="{FF2B5EF4-FFF2-40B4-BE49-F238E27FC236}">
                    <a16:creationId xmlns:a16="http://schemas.microsoft.com/office/drawing/2014/main" id="{6927ED18-FD9A-4F9B-900C-0F72C10E781B}"/>
                  </a:ext>
                </a:extLst>
              </p:cNvPr>
              <p:cNvSpPr>
                <a:spLocks/>
              </p:cNvSpPr>
              <p:nvPr/>
            </p:nvSpPr>
            <p:spPr bwMode="auto">
              <a:xfrm>
                <a:off x="2218" y="2220"/>
                <a:ext cx="6845" cy="6845"/>
              </a:xfrm>
              <a:custGeom>
                <a:avLst/>
                <a:gdLst>
                  <a:gd name="T0" fmla="*/ 5346 w 6845"/>
                  <a:gd name="T1" fmla="*/ 6229 h 6845"/>
                  <a:gd name="T2" fmla="*/ 5329 w 6845"/>
                  <a:gd name="T3" fmla="*/ 6240 h 6845"/>
                  <a:gd name="T4" fmla="*/ 5341 w 6845"/>
                  <a:gd name="T5" fmla="*/ 6256 h 6845"/>
                  <a:gd name="T6" fmla="*/ 5356 w 6845"/>
                  <a:gd name="T7" fmla="*/ 6244 h 6845"/>
                  <a:gd name="T8" fmla="*/ 5346 w 6845"/>
                  <a:gd name="T9" fmla="*/ 6229 h 6845"/>
                </a:gdLst>
                <a:ahLst/>
                <a:cxnLst>
                  <a:cxn ang="0">
                    <a:pos x="T0" y="T1"/>
                  </a:cxn>
                  <a:cxn ang="0">
                    <a:pos x="T2" y="T3"/>
                  </a:cxn>
                  <a:cxn ang="0">
                    <a:pos x="T4" y="T5"/>
                  </a:cxn>
                  <a:cxn ang="0">
                    <a:pos x="T6" y="T7"/>
                  </a:cxn>
                  <a:cxn ang="0">
                    <a:pos x="T8" y="T9"/>
                  </a:cxn>
                </a:cxnLst>
                <a:rect l="0" t="0" r="r" b="b"/>
                <a:pathLst>
                  <a:path w="6845" h="6845">
                    <a:moveTo>
                      <a:pt x="5346" y="6229"/>
                    </a:moveTo>
                    <a:lnTo>
                      <a:pt x="5329" y="6240"/>
                    </a:lnTo>
                    <a:lnTo>
                      <a:pt x="5341" y="6256"/>
                    </a:lnTo>
                    <a:lnTo>
                      <a:pt x="5356" y="6244"/>
                    </a:lnTo>
                    <a:lnTo>
                      <a:pt x="5346" y="6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05" name="Freeform 384">
                <a:extLst>
                  <a:ext uri="{FF2B5EF4-FFF2-40B4-BE49-F238E27FC236}">
                    <a16:creationId xmlns:a16="http://schemas.microsoft.com/office/drawing/2014/main" id="{3EF7B95B-4F60-42A5-8F90-297EC208D070}"/>
                  </a:ext>
                </a:extLst>
              </p:cNvPr>
              <p:cNvSpPr>
                <a:spLocks/>
              </p:cNvSpPr>
              <p:nvPr/>
            </p:nvSpPr>
            <p:spPr bwMode="auto">
              <a:xfrm>
                <a:off x="2218" y="2220"/>
                <a:ext cx="6845" cy="6845"/>
              </a:xfrm>
              <a:custGeom>
                <a:avLst/>
                <a:gdLst>
                  <a:gd name="T0" fmla="*/ 5312 w 6845"/>
                  <a:gd name="T1" fmla="*/ 6250 h 6845"/>
                  <a:gd name="T2" fmla="*/ 5296 w 6845"/>
                  <a:gd name="T3" fmla="*/ 6261 h 6845"/>
                  <a:gd name="T4" fmla="*/ 5307 w 6845"/>
                  <a:gd name="T5" fmla="*/ 6278 h 6845"/>
                  <a:gd name="T6" fmla="*/ 5324 w 6845"/>
                  <a:gd name="T7" fmla="*/ 6267 h 6845"/>
                  <a:gd name="T8" fmla="*/ 5312 w 6845"/>
                  <a:gd name="T9" fmla="*/ 6250 h 6845"/>
                </a:gdLst>
                <a:ahLst/>
                <a:cxnLst>
                  <a:cxn ang="0">
                    <a:pos x="T0" y="T1"/>
                  </a:cxn>
                  <a:cxn ang="0">
                    <a:pos x="T2" y="T3"/>
                  </a:cxn>
                  <a:cxn ang="0">
                    <a:pos x="T4" y="T5"/>
                  </a:cxn>
                  <a:cxn ang="0">
                    <a:pos x="T6" y="T7"/>
                  </a:cxn>
                  <a:cxn ang="0">
                    <a:pos x="T8" y="T9"/>
                  </a:cxn>
                </a:cxnLst>
                <a:rect l="0" t="0" r="r" b="b"/>
                <a:pathLst>
                  <a:path w="6845" h="6845">
                    <a:moveTo>
                      <a:pt x="5312" y="6250"/>
                    </a:moveTo>
                    <a:lnTo>
                      <a:pt x="5296" y="6261"/>
                    </a:lnTo>
                    <a:lnTo>
                      <a:pt x="5307" y="6278"/>
                    </a:lnTo>
                    <a:lnTo>
                      <a:pt x="5324" y="6267"/>
                    </a:lnTo>
                    <a:lnTo>
                      <a:pt x="5312" y="6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06" name="Freeform 385">
                <a:extLst>
                  <a:ext uri="{FF2B5EF4-FFF2-40B4-BE49-F238E27FC236}">
                    <a16:creationId xmlns:a16="http://schemas.microsoft.com/office/drawing/2014/main" id="{1C7FD0C2-5838-49E5-B9DB-7CF201996A44}"/>
                  </a:ext>
                </a:extLst>
              </p:cNvPr>
              <p:cNvSpPr>
                <a:spLocks/>
              </p:cNvSpPr>
              <p:nvPr/>
            </p:nvSpPr>
            <p:spPr bwMode="auto">
              <a:xfrm>
                <a:off x="2218" y="2220"/>
                <a:ext cx="6845" cy="6845"/>
              </a:xfrm>
              <a:custGeom>
                <a:avLst/>
                <a:gdLst>
                  <a:gd name="T0" fmla="*/ 5280 w 6845"/>
                  <a:gd name="T1" fmla="*/ 6273 h 6845"/>
                  <a:gd name="T2" fmla="*/ 5263 w 6845"/>
                  <a:gd name="T3" fmla="*/ 6284 h 6845"/>
                  <a:gd name="T4" fmla="*/ 5274 w 6845"/>
                  <a:gd name="T5" fmla="*/ 6301 h 6845"/>
                  <a:gd name="T6" fmla="*/ 5290 w 6845"/>
                  <a:gd name="T7" fmla="*/ 6290 h 6845"/>
                  <a:gd name="T8" fmla="*/ 5280 w 6845"/>
                  <a:gd name="T9" fmla="*/ 6273 h 6845"/>
                </a:gdLst>
                <a:ahLst/>
                <a:cxnLst>
                  <a:cxn ang="0">
                    <a:pos x="T0" y="T1"/>
                  </a:cxn>
                  <a:cxn ang="0">
                    <a:pos x="T2" y="T3"/>
                  </a:cxn>
                  <a:cxn ang="0">
                    <a:pos x="T4" y="T5"/>
                  </a:cxn>
                  <a:cxn ang="0">
                    <a:pos x="T6" y="T7"/>
                  </a:cxn>
                  <a:cxn ang="0">
                    <a:pos x="T8" y="T9"/>
                  </a:cxn>
                </a:cxnLst>
                <a:rect l="0" t="0" r="r" b="b"/>
                <a:pathLst>
                  <a:path w="6845" h="6845">
                    <a:moveTo>
                      <a:pt x="5280" y="6273"/>
                    </a:moveTo>
                    <a:lnTo>
                      <a:pt x="5263" y="6284"/>
                    </a:lnTo>
                    <a:lnTo>
                      <a:pt x="5274" y="6301"/>
                    </a:lnTo>
                    <a:lnTo>
                      <a:pt x="5290" y="6290"/>
                    </a:lnTo>
                    <a:lnTo>
                      <a:pt x="5280" y="6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07" name="Freeform 386">
                <a:extLst>
                  <a:ext uri="{FF2B5EF4-FFF2-40B4-BE49-F238E27FC236}">
                    <a16:creationId xmlns:a16="http://schemas.microsoft.com/office/drawing/2014/main" id="{3A229825-935D-4381-8F04-33E03607F407}"/>
                  </a:ext>
                </a:extLst>
              </p:cNvPr>
              <p:cNvSpPr>
                <a:spLocks/>
              </p:cNvSpPr>
              <p:nvPr/>
            </p:nvSpPr>
            <p:spPr bwMode="auto">
              <a:xfrm>
                <a:off x="2218" y="2220"/>
                <a:ext cx="6845" cy="6845"/>
              </a:xfrm>
              <a:custGeom>
                <a:avLst/>
                <a:gdLst>
                  <a:gd name="T0" fmla="*/ 5246 w 6845"/>
                  <a:gd name="T1" fmla="*/ 6295 h 6845"/>
                  <a:gd name="T2" fmla="*/ 5229 w 6845"/>
                  <a:gd name="T3" fmla="*/ 6304 h 6845"/>
                  <a:gd name="T4" fmla="*/ 5240 w 6845"/>
                  <a:gd name="T5" fmla="*/ 6322 h 6845"/>
                  <a:gd name="T6" fmla="*/ 5257 w 6845"/>
                  <a:gd name="T7" fmla="*/ 6312 h 6845"/>
                  <a:gd name="T8" fmla="*/ 5246 w 6845"/>
                  <a:gd name="T9" fmla="*/ 6295 h 6845"/>
                </a:gdLst>
                <a:ahLst/>
                <a:cxnLst>
                  <a:cxn ang="0">
                    <a:pos x="T0" y="T1"/>
                  </a:cxn>
                  <a:cxn ang="0">
                    <a:pos x="T2" y="T3"/>
                  </a:cxn>
                  <a:cxn ang="0">
                    <a:pos x="T4" y="T5"/>
                  </a:cxn>
                  <a:cxn ang="0">
                    <a:pos x="T6" y="T7"/>
                  </a:cxn>
                  <a:cxn ang="0">
                    <a:pos x="T8" y="T9"/>
                  </a:cxn>
                </a:cxnLst>
                <a:rect l="0" t="0" r="r" b="b"/>
                <a:pathLst>
                  <a:path w="6845" h="6845">
                    <a:moveTo>
                      <a:pt x="5246" y="6295"/>
                    </a:moveTo>
                    <a:lnTo>
                      <a:pt x="5229" y="6304"/>
                    </a:lnTo>
                    <a:lnTo>
                      <a:pt x="5240" y="6322"/>
                    </a:lnTo>
                    <a:lnTo>
                      <a:pt x="5257" y="6312"/>
                    </a:lnTo>
                    <a:lnTo>
                      <a:pt x="5246" y="62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08" name="Freeform 387">
                <a:extLst>
                  <a:ext uri="{FF2B5EF4-FFF2-40B4-BE49-F238E27FC236}">
                    <a16:creationId xmlns:a16="http://schemas.microsoft.com/office/drawing/2014/main" id="{EB8A1886-C274-4794-A1D0-B870B7EBE077}"/>
                  </a:ext>
                </a:extLst>
              </p:cNvPr>
              <p:cNvSpPr>
                <a:spLocks/>
              </p:cNvSpPr>
              <p:nvPr/>
            </p:nvSpPr>
            <p:spPr bwMode="auto">
              <a:xfrm>
                <a:off x="2218" y="2220"/>
                <a:ext cx="6845" cy="6845"/>
              </a:xfrm>
              <a:custGeom>
                <a:avLst/>
                <a:gdLst>
                  <a:gd name="T0" fmla="*/ 5212 w 6845"/>
                  <a:gd name="T1" fmla="*/ 6315 h 6845"/>
                  <a:gd name="T2" fmla="*/ 5194 w 6845"/>
                  <a:gd name="T3" fmla="*/ 6326 h 6845"/>
                  <a:gd name="T4" fmla="*/ 5205 w 6845"/>
                  <a:gd name="T5" fmla="*/ 6343 h 6845"/>
                  <a:gd name="T6" fmla="*/ 5222 w 6845"/>
                  <a:gd name="T7" fmla="*/ 6332 h 6845"/>
                  <a:gd name="T8" fmla="*/ 5212 w 6845"/>
                  <a:gd name="T9" fmla="*/ 6315 h 6845"/>
                </a:gdLst>
                <a:ahLst/>
                <a:cxnLst>
                  <a:cxn ang="0">
                    <a:pos x="T0" y="T1"/>
                  </a:cxn>
                  <a:cxn ang="0">
                    <a:pos x="T2" y="T3"/>
                  </a:cxn>
                  <a:cxn ang="0">
                    <a:pos x="T4" y="T5"/>
                  </a:cxn>
                  <a:cxn ang="0">
                    <a:pos x="T6" y="T7"/>
                  </a:cxn>
                  <a:cxn ang="0">
                    <a:pos x="T8" y="T9"/>
                  </a:cxn>
                </a:cxnLst>
                <a:rect l="0" t="0" r="r" b="b"/>
                <a:pathLst>
                  <a:path w="6845" h="6845">
                    <a:moveTo>
                      <a:pt x="5212" y="6315"/>
                    </a:moveTo>
                    <a:lnTo>
                      <a:pt x="5194" y="6326"/>
                    </a:lnTo>
                    <a:lnTo>
                      <a:pt x="5205" y="6343"/>
                    </a:lnTo>
                    <a:lnTo>
                      <a:pt x="5222" y="6332"/>
                    </a:lnTo>
                    <a:lnTo>
                      <a:pt x="5212" y="6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09" name="Freeform 388">
                <a:extLst>
                  <a:ext uri="{FF2B5EF4-FFF2-40B4-BE49-F238E27FC236}">
                    <a16:creationId xmlns:a16="http://schemas.microsoft.com/office/drawing/2014/main" id="{8AC28B17-10ED-4D7D-89D2-658FA4F4EE26}"/>
                  </a:ext>
                </a:extLst>
              </p:cNvPr>
              <p:cNvSpPr>
                <a:spLocks/>
              </p:cNvSpPr>
              <p:nvPr/>
            </p:nvSpPr>
            <p:spPr bwMode="auto">
              <a:xfrm>
                <a:off x="2218" y="2220"/>
                <a:ext cx="6845" cy="6845"/>
              </a:xfrm>
              <a:custGeom>
                <a:avLst/>
                <a:gdLst>
                  <a:gd name="T0" fmla="*/ 5178 w 6845"/>
                  <a:gd name="T1" fmla="*/ 6337 h 6845"/>
                  <a:gd name="T2" fmla="*/ 5161 w 6845"/>
                  <a:gd name="T3" fmla="*/ 6346 h 6845"/>
                  <a:gd name="T4" fmla="*/ 5170 w 6845"/>
                  <a:gd name="T5" fmla="*/ 6364 h 6845"/>
                  <a:gd name="T6" fmla="*/ 5188 w 6845"/>
                  <a:gd name="T7" fmla="*/ 6354 h 6845"/>
                  <a:gd name="T8" fmla="*/ 5178 w 6845"/>
                  <a:gd name="T9" fmla="*/ 6337 h 6845"/>
                </a:gdLst>
                <a:ahLst/>
                <a:cxnLst>
                  <a:cxn ang="0">
                    <a:pos x="T0" y="T1"/>
                  </a:cxn>
                  <a:cxn ang="0">
                    <a:pos x="T2" y="T3"/>
                  </a:cxn>
                  <a:cxn ang="0">
                    <a:pos x="T4" y="T5"/>
                  </a:cxn>
                  <a:cxn ang="0">
                    <a:pos x="T6" y="T7"/>
                  </a:cxn>
                  <a:cxn ang="0">
                    <a:pos x="T8" y="T9"/>
                  </a:cxn>
                </a:cxnLst>
                <a:rect l="0" t="0" r="r" b="b"/>
                <a:pathLst>
                  <a:path w="6845" h="6845">
                    <a:moveTo>
                      <a:pt x="5178" y="6337"/>
                    </a:moveTo>
                    <a:lnTo>
                      <a:pt x="5161" y="6346"/>
                    </a:lnTo>
                    <a:lnTo>
                      <a:pt x="5170" y="6364"/>
                    </a:lnTo>
                    <a:lnTo>
                      <a:pt x="5188" y="6354"/>
                    </a:lnTo>
                    <a:lnTo>
                      <a:pt x="5178" y="63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10" name="Freeform 389">
                <a:extLst>
                  <a:ext uri="{FF2B5EF4-FFF2-40B4-BE49-F238E27FC236}">
                    <a16:creationId xmlns:a16="http://schemas.microsoft.com/office/drawing/2014/main" id="{3A23D6E0-9B2A-4354-B8E9-B58F551C10F7}"/>
                  </a:ext>
                </a:extLst>
              </p:cNvPr>
              <p:cNvSpPr>
                <a:spLocks/>
              </p:cNvSpPr>
              <p:nvPr/>
            </p:nvSpPr>
            <p:spPr bwMode="auto">
              <a:xfrm>
                <a:off x="2218" y="2220"/>
                <a:ext cx="6845" cy="6845"/>
              </a:xfrm>
              <a:custGeom>
                <a:avLst/>
                <a:gdLst>
                  <a:gd name="T0" fmla="*/ 5144 w 6845"/>
                  <a:gd name="T1" fmla="*/ 6357 h 6845"/>
                  <a:gd name="T2" fmla="*/ 5126 w 6845"/>
                  <a:gd name="T3" fmla="*/ 6367 h 6845"/>
                  <a:gd name="T4" fmla="*/ 5137 w 6845"/>
                  <a:gd name="T5" fmla="*/ 6384 h 6845"/>
                  <a:gd name="T6" fmla="*/ 5154 w 6845"/>
                  <a:gd name="T7" fmla="*/ 6374 h 6845"/>
                  <a:gd name="T8" fmla="*/ 5144 w 6845"/>
                  <a:gd name="T9" fmla="*/ 6357 h 6845"/>
                </a:gdLst>
                <a:ahLst/>
                <a:cxnLst>
                  <a:cxn ang="0">
                    <a:pos x="T0" y="T1"/>
                  </a:cxn>
                  <a:cxn ang="0">
                    <a:pos x="T2" y="T3"/>
                  </a:cxn>
                  <a:cxn ang="0">
                    <a:pos x="T4" y="T5"/>
                  </a:cxn>
                  <a:cxn ang="0">
                    <a:pos x="T6" y="T7"/>
                  </a:cxn>
                  <a:cxn ang="0">
                    <a:pos x="T8" y="T9"/>
                  </a:cxn>
                </a:cxnLst>
                <a:rect l="0" t="0" r="r" b="b"/>
                <a:pathLst>
                  <a:path w="6845" h="6845">
                    <a:moveTo>
                      <a:pt x="5144" y="6357"/>
                    </a:moveTo>
                    <a:lnTo>
                      <a:pt x="5126" y="6367"/>
                    </a:lnTo>
                    <a:lnTo>
                      <a:pt x="5137" y="6384"/>
                    </a:lnTo>
                    <a:lnTo>
                      <a:pt x="5154" y="6374"/>
                    </a:lnTo>
                    <a:lnTo>
                      <a:pt x="5144" y="63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11" name="Freeform 390">
                <a:extLst>
                  <a:ext uri="{FF2B5EF4-FFF2-40B4-BE49-F238E27FC236}">
                    <a16:creationId xmlns:a16="http://schemas.microsoft.com/office/drawing/2014/main" id="{0B9CCC15-D7BB-44A0-A033-E63F1587AAC2}"/>
                  </a:ext>
                </a:extLst>
              </p:cNvPr>
              <p:cNvSpPr>
                <a:spLocks/>
              </p:cNvSpPr>
              <p:nvPr/>
            </p:nvSpPr>
            <p:spPr bwMode="auto">
              <a:xfrm>
                <a:off x="2218" y="2220"/>
                <a:ext cx="6845" cy="6845"/>
              </a:xfrm>
              <a:custGeom>
                <a:avLst/>
                <a:gdLst>
                  <a:gd name="T0" fmla="*/ 5109 w 6845"/>
                  <a:gd name="T1" fmla="*/ 6376 h 6845"/>
                  <a:gd name="T2" fmla="*/ 5092 w 6845"/>
                  <a:gd name="T3" fmla="*/ 6387 h 6845"/>
                  <a:gd name="T4" fmla="*/ 5102 w 6845"/>
                  <a:gd name="T5" fmla="*/ 6404 h 6845"/>
                  <a:gd name="T6" fmla="*/ 5119 w 6845"/>
                  <a:gd name="T7" fmla="*/ 6394 h 6845"/>
                  <a:gd name="T8" fmla="*/ 5109 w 6845"/>
                  <a:gd name="T9" fmla="*/ 6376 h 6845"/>
                </a:gdLst>
                <a:ahLst/>
                <a:cxnLst>
                  <a:cxn ang="0">
                    <a:pos x="T0" y="T1"/>
                  </a:cxn>
                  <a:cxn ang="0">
                    <a:pos x="T2" y="T3"/>
                  </a:cxn>
                  <a:cxn ang="0">
                    <a:pos x="T4" y="T5"/>
                  </a:cxn>
                  <a:cxn ang="0">
                    <a:pos x="T6" y="T7"/>
                  </a:cxn>
                  <a:cxn ang="0">
                    <a:pos x="T8" y="T9"/>
                  </a:cxn>
                </a:cxnLst>
                <a:rect l="0" t="0" r="r" b="b"/>
                <a:pathLst>
                  <a:path w="6845" h="6845">
                    <a:moveTo>
                      <a:pt x="5109" y="6376"/>
                    </a:moveTo>
                    <a:lnTo>
                      <a:pt x="5092" y="6387"/>
                    </a:lnTo>
                    <a:lnTo>
                      <a:pt x="5102" y="6404"/>
                    </a:lnTo>
                    <a:lnTo>
                      <a:pt x="5119" y="6394"/>
                    </a:lnTo>
                    <a:lnTo>
                      <a:pt x="5109" y="6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12" name="Freeform 391">
                <a:extLst>
                  <a:ext uri="{FF2B5EF4-FFF2-40B4-BE49-F238E27FC236}">
                    <a16:creationId xmlns:a16="http://schemas.microsoft.com/office/drawing/2014/main" id="{13B522B5-512F-4458-B8B8-3E249FF0CB94}"/>
                  </a:ext>
                </a:extLst>
              </p:cNvPr>
              <p:cNvSpPr>
                <a:spLocks/>
              </p:cNvSpPr>
              <p:nvPr/>
            </p:nvSpPr>
            <p:spPr bwMode="auto">
              <a:xfrm>
                <a:off x="2218" y="2220"/>
                <a:ext cx="6845" cy="6845"/>
              </a:xfrm>
              <a:custGeom>
                <a:avLst/>
                <a:gdLst>
                  <a:gd name="T0" fmla="*/ 5074 w 6845"/>
                  <a:gd name="T1" fmla="*/ 6397 h 6845"/>
                  <a:gd name="T2" fmla="*/ 5056 w 6845"/>
                  <a:gd name="T3" fmla="*/ 6406 h 6845"/>
                  <a:gd name="T4" fmla="*/ 5067 w 6845"/>
                  <a:gd name="T5" fmla="*/ 6423 h 6845"/>
                  <a:gd name="T6" fmla="*/ 5084 w 6845"/>
                  <a:gd name="T7" fmla="*/ 6414 h 6845"/>
                  <a:gd name="T8" fmla="*/ 5074 w 6845"/>
                  <a:gd name="T9" fmla="*/ 6397 h 6845"/>
                </a:gdLst>
                <a:ahLst/>
                <a:cxnLst>
                  <a:cxn ang="0">
                    <a:pos x="T0" y="T1"/>
                  </a:cxn>
                  <a:cxn ang="0">
                    <a:pos x="T2" y="T3"/>
                  </a:cxn>
                  <a:cxn ang="0">
                    <a:pos x="T4" y="T5"/>
                  </a:cxn>
                  <a:cxn ang="0">
                    <a:pos x="T6" y="T7"/>
                  </a:cxn>
                  <a:cxn ang="0">
                    <a:pos x="T8" y="T9"/>
                  </a:cxn>
                </a:cxnLst>
                <a:rect l="0" t="0" r="r" b="b"/>
                <a:pathLst>
                  <a:path w="6845" h="6845">
                    <a:moveTo>
                      <a:pt x="5074" y="6397"/>
                    </a:moveTo>
                    <a:lnTo>
                      <a:pt x="5056" y="6406"/>
                    </a:lnTo>
                    <a:lnTo>
                      <a:pt x="5067" y="6423"/>
                    </a:lnTo>
                    <a:lnTo>
                      <a:pt x="5084" y="6414"/>
                    </a:lnTo>
                    <a:lnTo>
                      <a:pt x="5074" y="63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13" name="Freeform 392">
                <a:extLst>
                  <a:ext uri="{FF2B5EF4-FFF2-40B4-BE49-F238E27FC236}">
                    <a16:creationId xmlns:a16="http://schemas.microsoft.com/office/drawing/2014/main" id="{2796E760-B02B-4F7C-8C51-4C75C985C01F}"/>
                  </a:ext>
                </a:extLst>
              </p:cNvPr>
              <p:cNvSpPr>
                <a:spLocks/>
              </p:cNvSpPr>
              <p:nvPr/>
            </p:nvSpPr>
            <p:spPr bwMode="auto">
              <a:xfrm>
                <a:off x="2218" y="2220"/>
                <a:ext cx="6845" cy="6845"/>
              </a:xfrm>
              <a:custGeom>
                <a:avLst/>
                <a:gdLst>
                  <a:gd name="T0" fmla="*/ 5040 w 6845"/>
                  <a:gd name="T1" fmla="*/ 6416 h 6845"/>
                  <a:gd name="T2" fmla="*/ 5022 w 6845"/>
                  <a:gd name="T3" fmla="*/ 6426 h 6845"/>
                  <a:gd name="T4" fmla="*/ 5031 w 6845"/>
                  <a:gd name="T5" fmla="*/ 6442 h 6845"/>
                  <a:gd name="T6" fmla="*/ 5049 w 6845"/>
                  <a:gd name="T7" fmla="*/ 6433 h 6845"/>
                  <a:gd name="T8" fmla="*/ 5040 w 6845"/>
                  <a:gd name="T9" fmla="*/ 6416 h 6845"/>
                </a:gdLst>
                <a:ahLst/>
                <a:cxnLst>
                  <a:cxn ang="0">
                    <a:pos x="T0" y="T1"/>
                  </a:cxn>
                  <a:cxn ang="0">
                    <a:pos x="T2" y="T3"/>
                  </a:cxn>
                  <a:cxn ang="0">
                    <a:pos x="T4" y="T5"/>
                  </a:cxn>
                  <a:cxn ang="0">
                    <a:pos x="T6" y="T7"/>
                  </a:cxn>
                  <a:cxn ang="0">
                    <a:pos x="T8" y="T9"/>
                  </a:cxn>
                </a:cxnLst>
                <a:rect l="0" t="0" r="r" b="b"/>
                <a:pathLst>
                  <a:path w="6845" h="6845">
                    <a:moveTo>
                      <a:pt x="5040" y="6416"/>
                    </a:moveTo>
                    <a:lnTo>
                      <a:pt x="5022" y="6426"/>
                    </a:lnTo>
                    <a:lnTo>
                      <a:pt x="5031" y="6442"/>
                    </a:lnTo>
                    <a:lnTo>
                      <a:pt x="5049" y="6433"/>
                    </a:lnTo>
                    <a:lnTo>
                      <a:pt x="5040" y="6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14" name="Freeform 393">
                <a:extLst>
                  <a:ext uri="{FF2B5EF4-FFF2-40B4-BE49-F238E27FC236}">
                    <a16:creationId xmlns:a16="http://schemas.microsoft.com/office/drawing/2014/main" id="{387DAD1B-E10D-46B0-9458-AA402C45E7A8}"/>
                  </a:ext>
                </a:extLst>
              </p:cNvPr>
              <p:cNvSpPr>
                <a:spLocks/>
              </p:cNvSpPr>
              <p:nvPr/>
            </p:nvSpPr>
            <p:spPr bwMode="auto">
              <a:xfrm>
                <a:off x="2218" y="2220"/>
                <a:ext cx="6845" cy="6845"/>
              </a:xfrm>
              <a:custGeom>
                <a:avLst/>
                <a:gdLst>
                  <a:gd name="T0" fmla="*/ 5005 w 6845"/>
                  <a:gd name="T1" fmla="*/ 6434 h 6845"/>
                  <a:gd name="T2" fmla="*/ 4987 w 6845"/>
                  <a:gd name="T3" fmla="*/ 6444 h 6845"/>
                  <a:gd name="T4" fmla="*/ 4996 w 6845"/>
                  <a:gd name="T5" fmla="*/ 6462 h 6845"/>
                  <a:gd name="T6" fmla="*/ 5013 w 6845"/>
                  <a:gd name="T7" fmla="*/ 6452 h 6845"/>
                  <a:gd name="T8" fmla="*/ 5005 w 6845"/>
                  <a:gd name="T9" fmla="*/ 6434 h 6845"/>
                </a:gdLst>
                <a:ahLst/>
                <a:cxnLst>
                  <a:cxn ang="0">
                    <a:pos x="T0" y="T1"/>
                  </a:cxn>
                  <a:cxn ang="0">
                    <a:pos x="T2" y="T3"/>
                  </a:cxn>
                  <a:cxn ang="0">
                    <a:pos x="T4" y="T5"/>
                  </a:cxn>
                  <a:cxn ang="0">
                    <a:pos x="T6" y="T7"/>
                  </a:cxn>
                  <a:cxn ang="0">
                    <a:pos x="T8" y="T9"/>
                  </a:cxn>
                </a:cxnLst>
                <a:rect l="0" t="0" r="r" b="b"/>
                <a:pathLst>
                  <a:path w="6845" h="6845">
                    <a:moveTo>
                      <a:pt x="5005" y="6434"/>
                    </a:moveTo>
                    <a:lnTo>
                      <a:pt x="4987" y="6444"/>
                    </a:lnTo>
                    <a:lnTo>
                      <a:pt x="4996" y="6462"/>
                    </a:lnTo>
                    <a:lnTo>
                      <a:pt x="5013" y="6452"/>
                    </a:lnTo>
                    <a:lnTo>
                      <a:pt x="5005" y="64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15" name="Freeform 394">
                <a:extLst>
                  <a:ext uri="{FF2B5EF4-FFF2-40B4-BE49-F238E27FC236}">
                    <a16:creationId xmlns:a16="http://schemas.microsoft.com/office/drawing/2014/main" id="{03F72BD9-6ADF-41CF-BD60-CD8FBAF3CBC0}"/>
                  </a:ext>
                </a:extLst>
              </p:cNvPr>
              <p:cNvSpPr>
                <a:spLocks/>
              </p:cNvSpPr>
              <p:nvPr/>
            </p:nvSpPr>
            <p:spPr bwMode="auto">
              <a:xfrm>
                <a:off x="2218" y="2220"/>
                <a:ext cx="6845" cy="6845"/>
              </a:xfrm>
              <a:custGeom>
                <a:avLst/>
                <a:gdLst>
                  <a:gd name="T0" fmla="*/ 4969 w 6845"/>
                  <a:gd name="T1" fmla="*/ 6453 h 6845"/>
                  <a:gd name="T2" fmla="*/ 4951 w 6845"/>
                  <a:gd name="T3" fmla="*/ 6462 h 6845"/>
                  <a:gd name="T4" fmla="*/ 4960 w 6845"/>
                  <a:gd name="T5" fmla="*/ 6480 h 6845"/>
                  <a:gd name="T6" fmla="*/ 4978 w 6845"/>
                  <a:gd name="T7" fmla="*/ 6471 h 6845"/>
                  <a:gd name="T8" fmla="*/ 4969 w 6845"/>
                  <a:gd name="T9" fmla="*/ 6453 h 6845"/>
                </a:gdLst>
                <a:ahLst/>
                <a:cxnLst>
                  <a:cxn ang="0">
                    <a:pos x="T0" y="T1"/>
                  </a:cxn>
                  <a:cxn ang="0">
                    <a:pos x="T2" y="T3"/>
                  </a:cxn>
                  <a:cxn ang="0">
                    <a:pos x="T4" y="T5"/>
                  </a:cxn>
                  <a:cxn ang="0">
                    <a:pos x="T6" y="T7"/>
                  </a:cxn>
                  <a:cxn ang="0">
                    <a:pos x="T8" y="T9"/>
                  </a:cxn>
                </a:cxnLst>
                <a:rect l="0" t="0" r="r" b="b"/>
                <a:pathLst>
                  <a:path w="6845" h="6845">
                    <a:moveTo>
                      <a:pt x="4969" y="6453"/>
                    </a:moveTo>
                    <a:lnTo>
                      <a:pt x="4951" y="6462"/>
                    </a:lnTo>
                    <a:lnTo>
                      <a:pt x="4960" y="6480"/>
                    </a:lnTo>
                    <a:lnTo>
                      <a:pt x="4978" y="6471"/>
                    </a:lnTo>
                    <a:lnTo>
                      <a:pt x="4969" y="64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16" name="Freeform 395">
                <a:extLst>
                  <a:ext uri="{FF2B5EF4-FFF2-40B4-BE49-F238E27FC236}">
                    <a16:creationId xmlns:a16="http://schemas.microsoft.com/office/drawing/2014/main" id="{C0157666-0237-46BB-B777-E55CB9CAA818}"/>
                  </a:ext>
                </a:extLst>
              </p:cNvPr>
              <p:cNvSpPr>
                <a:spLocks/>
              </p:cNvSpPr>
              <p:nvPr/>
            </p:nvSpPr>
            <p:spPr bwMode="auto">
              <a:xfrm>
                <a:off x="2218" y="2220"/>
                <a:ext cx="6845" cy="6845"/>
              </a:xfrm>
              <a:custGeom>
                <a:avLst/>
                <a:gdLst>
                  <a:gd name="T0" fmla="*/ 4933 w 6845"/>
                  <a:gd name="T1" fmla="*/ 6471 h 6845"/>
                  <a:gd name="T2" fmla="*/ 4915 w 6845"/>
                  <a:gd name="T3" fmla="*/ 6480 h 6845"/>
                  <a:gd name="T4" fmla="*/ 4924 w 6845"/>
                  <a:gd name="T5" fmla="*/ 6498 h 6845"/>
                  <a:gd name="T6" fmla="*/ 4942 w 6845"/>
                  <a:gd name="T7" fmla="*/ 6488 h 6845"/>
                  <a:gd name="T8" fmla="*/ 4933 w 6845"/>
                  <a:gd name="T9" fmla="*/ 6471 h 6845"/>
                </a:gdLst>
                <a:ahLst/>
                <a:cxnLst>
                  <a:cxn ang="0">
                    <a:pos x="T0" y="T1"/>
                  </a:cxn>
                  <a:cxn ang="0">
                    <a:pos x="T2" y="T3"/>
                  </a:cxn>
                  <a:cxn ang="0">
                    <a:pos x="T4" y="T5"/>
                  </a:cxn>
                  <a:cxn ang="0">
                    <a:pos x="T6" y="T7"/>
                  </a:cxn>
                  <a:cxn ang="0">
                    <a:pos x="T8" y="T9"/>
                  </a:cxn>
                </a:cxnLst>
                <a:rect l="0" t="0" r="r" b="b"/>
                <a:pathLst>
                  <a:path w="6845" h="6845">
                    <a:moveTo>
                      <a:pt x="4933" y="6471"/>
                    </a:moveTo>
                    <a:lnTo>
                      <a:pt x="4915" y="6480"/>
                    </a:lnTo>
                    <a:lnTo>
                      <a:pt x="4924" y="6498"/>
                    </a:lnTo>
                    <a:lnTo>
                      <a:pt x="4942" y="6488"/>
                    </a:lnTo>
                    <a:lnTo>
                      <a:pt x="4933" y="64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17" name="Freeform 396">
                <a:extLst>
                  <a:ext uri="{FF2B5EF4-FFF2-40B4-BE49-F238E27FC236}">
                    <a16:creationId xmlns:a16="http://schemas.microsoft.com/office/drawing/2014/main" id="{670D69DE-42EA-464F-B94E-B917A3B6878A}"/>
                  </a:ext>
                </a:extLst>
              </p:cNvPr>
              <p:cNvSpPr>
                <a:spLocks/>
              </p:cNvSpPr>
              <p:nvPr/>
            </p:nvSpPr>
            <p:spPr bwMode="auto">
              <a:xfrm>
                <a:off x="2218" y="2220"/>
                <a:ext cx="6845" cy="6845"/>
              </a:xfrm>
              <a:custGeom>
                <a:avLst/>
                <a:gdLst>
                  <a:gd name="T0" fmla="*/ 4897 w 6845"/>
                  <a:gd name="T1" fmla="*/ 6488 h 6845"/>
                  <a:gd name="T2" fmla="*/ 4897 w 6845"/>
                  <a:gd name="T3" fmla="*/ 6489 h 6845"/>
                  <a:gd name="T4" fmla="*/ 4880 w 6845"/>
                  <a:gd name="T5" fmla="*/ 6496 h 6845"/>
                  <a:gd name="T6" fmla="*/ 4888 w 6845"/>
                  <a:gd name="T7" fmla="*/ 6514 h 6845"/>
                  <a:gd name="T8" fmla="*/ 4905 w 6845"/>
                  <a:gd name="T9" fmla="*/ 6507 h 6845"/>
                  <a:gd name="T10" fmla="*/ 4906 w 6845"/>
                  <a:gd name="T11" fmla="*/ 6506 h 6845"/>
                  <a:gd name="T12" fmla="*/ 4897 w 6845"/>
                  <a:gd name="T13" fmla="*/ 6488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4897" y="6488"/>
                    </a:moveTo>
                    <a:lnTo>
                      <a:pt x="4897" y="6489"/>
                    </a:lnTo>
                    <a:lnTo>
                      <a:pt x="4880" y="6496"/>
                    </a:lnTo>
                    <a:lnTo>
                      <a:pt x="4888" y="6514"/>
                    </a:lnTo>
                    <a:lnTo>
                      <a:pt x="4905" y="6507"/>
                    </a:lnTo>
                    <a:lnTo>
                      <a:pt x="4906" y="6506"/>
                    </a:lnTo>
                    <a:lnTo>
                      <a:pt x="4897" y="64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18" name="Freeform 397">
                <a:extLst>
                  <a:ext uri="{FF2B5EF4-FFF2-40B4-BE49-F238E27FC236}">
                    <a16:creationId xmlns:a16="http://schemas.microsoft.com/office/drawing/2014/main" id="{F3B4DF5A-56FE-4A7A-A075-C5D51F5AC8B5}"/>
                  </a:ext>
                </a:extLst>
              </p:cNvPr>
              <p:cNvSpPr>
                <a:spLocks/>
              </p:cNvSpPr>
              <p:nvPr/>
            </p:nvSpPr>
            <p:spPr bwMode="auto">
              <a:xfrm>
                <a:off x="2218" y="2220"/>
                <a:ext cx="6845" cy="6845"/>
              </a:xfrm>
              <a:custGeom>
                <a:avLst/>
                <a:gdLst>
                  <a:gd name="T0" fmla="*/ 4861 w 6845"/>
                  <a:gd name="T1" fmla="*/ 6505 h 6845"/>
                  <a:gd name="T2" fmla="*/ 4843 w 6845"/>
                  <a:gd name="T3" fmla="*/ 6513 h 6845"/>
                  <a:gd name="T4" fmla="*/ 4851 w 6845"/>
                  <a:gd name="T5" fmla="*/ 6532 h 6845"/>
                  <a:gd name="T6" fmla="*/ 4870 w 6845"/>
                  <a:gd name="T7" fmla="*/ 6524 h 6845"/>
                  <a:gd name="T8" fmla="*/ 4861 w 6845"/>
                  <a:gd name="T9" fmla="*/ 6505 h 6845"/>
                </a:gdLst>
                <a:ahLst/>
                <a:cxnLst>
                  <a:cxn ang="0">
                    <a:pos x="T0" y="T1"/>
                  </a:cxn>
                  <a:cxn ang="0">
                    <a:pos x="T2" y="T3"/>
                  </a:cxn>
                  <a:cxn ang="0">
                    <a:pos x="T4" y="T5"/>
                  </a:cxn>
                  <a:cxn ang="0">
                    <a:pos x="T6" y="T7"/>
                  </a:cxn>
                  <a:cxn ang="0">
                    <a:pos x="T8" y="T9"/>
                  </a:cxn>
                </a:cxnLst>
                <a:rect l="0" t="0" r="r" b="b"/>
                <a:pathLst>
                  <a:path w="6845" h="6845">
                    <a:moveTo>
                      <a:pt x="4861" y="6505"/>
                    </a:moveTo>
                    <a:lnTo>
                      <a:pt x="4843" y="6513"/>
                    </a:lnTo>
                    <a:lnTo>
                      <a:pt x="4851" y="6532"/>
                    </a:lnTo>
                    <a:lnTo>
                      <a:pt x="4870" y="6524"/>
                    </a:lnTo>
                    <a:lnTo>
                      <a:pt x="4861" y="65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19" name="Freeform 398">
                <a:extLst>
                  <a:ext uri="{FF2B5EF4-FFF2-40B4-BE49-F238E27FC236}">
                    <a16:creationId xmlns:a16="http://schemas.microsoft.com/office/drawing/2014/main" id="{33422118-9D3A-4759-B6F0-833CF47D6AA3}"/>
                  </a:ext>
                </a:extLst>
              </p:cNvPr>
              <p:cNvSpPr>
                <a:spLocks/>
              </p:cNvSpPr>
              <p:nvPr/>
            </p:nvSpPr>
            <p:spPr bwMode="auto">
              <a:xfrm>
                <a:off x="2218" y="2220"/>
                <a:ext cx="6845" cy="6845"/>
              </a:xfrm>
              <a:custGeom>
                <a:avLst/>
                <a:gdLst>
                  <a:gd name="T0" fmla="*/ 4825 w 6845"/>
                  <a:gd name="T1" fmla="*/ 6523 h 6845"/>
                  <a:gd name="T2" fmla="*/ 4822 w 6845"/>
                  <a:gd name="T3" fmla="*/ 6524 h 6845"/>
                  <a:gd name="T4" fmla="*/ 4807 w 6845"/>
                  <a:gd name="T5" fmla="*/ 6530 h 6845"/>
                  <a:gd name="T6" fmla="*/ 4815 w 6845"/>
                  <a:gd name="T7" fmla="*/ 6548 h 6845"/>
                  <a:gd name="T8" fmla="*/ 4831 w 6845"/>
                  <a:gd name="T9" fmla="*/ 6542 h 6845"/>
                  <a:gd name="T10" fmla="*/ 4833 w 6845"/>
                  <a:gd name="T11" fmla="*/ 6541 h 6845"/>
                  <a:gd name="T12" fmla="*/ 4825 w 6845"/>
                  <a:gd name="T13" fmla="*/ 6523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4825" y="6523"/>
                    </a:moveTo>
                    <a:lnTo>
                      <a:pt x="4822" y="6524"/>
                    </a:lnTo>
                    <a:lnTo>
                      <a:pt x="4807" y="6530"/>
                    </a:lnTo>
                    <a:lnTo>
                      <a:pt x="4815" y="6548"/>
                    </a:lnTo>
                    <a:lnTo>
                      <a:pt x="4831" y="6542"/>
                    </a:lnTo>
                    <a:lnTo>
                      <a:pt x="4833" y="6541"/>
                    </a:lnTo>
                    <a:lnTo>
                      <a:pt x="4825" y="65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20" name="Freeform 399">
                <a:extLst>
                  <a:ext uri="{FF2B5EF4-FFF2-40B4-BE49-F238E27FC236}">
                    <a16:creationId xmlns:a16="http://schemas.microsoft.com/office/drawing/2014/main" id="{0A74E5CF-2C78-411D-A7CD-BF9160592486}"/>
                  </a:ext>
                </a:extLst>
              </p:cNvPr>
              <p:cNvSpPr>
                <a:spLocks/>
              </p:cNvSpPr>
              <p:nvPr/>
            </p:nvSpPr>
            <p:spPr bwMode="auto">
              <a:xfrm>
                <a:off x="2218" y="2220"/>
                <a:ext cx="6845" cy="6845"/>
              </a:xfrm>
              <a:custGeom>
                <a:avLst/>
                <a:gdLst>
                  <a:gd name="T0" fmla="*/ 4789 w 6845"/>
                  <a:gd name="T1" fmla="*/ 6538 h 6845"/>
                  <a:gd name="T2" fmla="*/ 4771 w 6845"/>
                  <a:gd name="T3" fmla="*/ 6547 h 6845"/>
                  <a:gd name="T4" fmla="*/ 4778 w 6845"/>
                  <a:gd name="T5" fmla="*/ 6565 h 6845"/>
                  <a:gd name="T6" fmla="*/ 4797 w 6845"/>
                  <a:gd name="T7" fmla="*/ 6556 h 6845"/>
                  <a:gd name="T8" fmla="*/ 4789 w 6845"/>
                  <a:gd name="T9" fmla="*/ 6538 h 6845"/>
                </a:gdLst>
                <a:ahLst/>
                <a:cxnLst>
                  <a:cxn ang="0">
                    <a:pos x="T0" y="T1"/>
                  </a:cxn>
                  <a:cxn ang="0">
                    <a:pos x="T2" y="T3"/>
                  </a:cxn>
                  <a:cxn ang="0">
                    <a:pos x="T4" y="T5"/>
                  </a:cxn>
                  <a:cxn ang="0">
                    <a:pos x="T6" y="T7"/>
                  </a:cxn>
                  <a:cxn ang="0">
                    <a:pos x="T8" y="T9"/>
                  </a:cxn>
                </a:cxnLst>
                <a:rect l="0" t="0" r="r" b="b"/>
                <a:pathLst>
                  <a:path w="6845" h="6845">
                    <a:moveTo>
                      <a:pt x="4789" y="6538"/>
                    </a:moveTo>
                    <a:lnTo>
                      <a:pt x="4771" y="6547"/>
                    </a:lnTo>
                    <a:lnTo>
                      <a:pt x="4778" y="6565"/>
                    </a:lnTo>
                    <a:lnTo>
                      <a:pt x="4797" y="6556"/>
                    </a:lnTo>
                    <a:lnTo>
                      <a:pt x="4789" y="65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21" name="Freeform 400">
                <a:extLst>
                  <a:ext uri="{FF2B5EF4-FFF2-40B4-BE49-F238E27FC236}">
                    <a16:creationId xmlns:a16="http://schemas.microsoft.com/office/drawing/2014/main" id="{5534689E-5FE7-4393-8C20-5E5661E631DE}"/>
                  </a:ext>
                </a:extLst>
              </p:cNvPr>
              <p:cNvSpPr>
                <a:spLocks/>
              </p:cNvSpPr>
              <p:nvPr/>
            </p:nvSpPr>
            <p:spPr bwMode="auto">
              <a:xfrm>
                <a:off x="2218" y="2220"/>
                <a:ext cx="6845" cy="6845"/>
              </a:xfrm>
              <a:custGeom>
                <a:avLst/>
                <a:gdLst>
                  <a:gd name="T0" fmla="*/ 4752 w 6845"/>
                  <a:gd name="T1" fmla="*/ 6554 h 6845"/>
                  <a:gd name="T2" fmla="*/ 4746 w 6845"/>
                  <a:gd name="T3" fmla="*/ 6556 h 6845"/>
                  <a:gd name="T4" fmla="*/ 4734 w 6845"/>
                  <a:gd name="T5" fmla="*/ 6562 h 6845"/>
                  <a:gd name="T6" fmla="*/ 4742 w 6845"/>
                  <a:gd name="T7" fmla="*/ 6580 h 6845"/>
                  <a:gd name="T8" fmla="*/ 4760 w 6845"/>
                  <a:gd name="T9" fmla="*/ 6573 h 6845"/>
                  <a:gd name="T10" fmla="*/ 4752 w 6845"/>
                  <a:gd name="T11" fmla="*/ 6554 h 6845"/>
                </a:gdLst>
                <a:ahLst/>
                <a:cxnLst>
                  <a:cxn ang="0">
                    <a:pos x="T0" y="T1"/>
                  </a:cxn>
                  <a:cxn ang="0">
                    <a:pos x="T2" y="T3"/>
                  </a:cxn>
                  <a:cxn ang="0">
                    <a:pos x="T4" y="T5"/>
                  </a:cxn>
                  <a:cxn ang="0">
                    <a:pos x="T6" y="T7"/>
                  </a:cxn>
                  <a:cxn ang="0">
                    <a:pos x="T8" y="T9"/>
                  </a:cxn>
                  <a:cxn ang="0">
                    <a:pos x="T10" y="T11"/>
                  </a:cxn>
                </a:cxnLst>
                <a:rect l="0" t="0" r="r" b="b"/>
                <a:pathLst>
                  <a:path w="6845" h="6845">
                    <a:moveTo>
                      <a:pt x="4752" y="6554"/>
                    </a:moveTo>
                    <a:lnTo>
                      <a:pt x="4746" y="6556"/>
                    </a:lnTo>
                    <a:lnTo>
                      <a:pt x="4734" y="6562"/>
                    </a:lnTo>
                    <a:lnTo>
                      <a:pt x="4742" y="6580"/>
                    </a:lnTo>
                    <a:lnTo>
                      <a:pt x="4760" y="6573"/>
                    </a:lnTo>
                    <a:lnTo>
                      <a:pt x="4752" y="65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22" name="Freeform 401">
                <a:extLst>
                  <a:ext uri="{FF2B5EF4-FFF2-40B4-BE49-F238E27FC236}">
                    <a16:creationId xmlns:a16="http://schemas.microsoft.com/office/drawing/2014/main" id="{279026A2-E6DC-4A58-8A78-D119E8374812}"/>
                  </a:ext>
                </a:extLst>
              </p:cNvPr>
              <p:cNvSpPr>
                <a:spLocks/>
              </p:cNvSpPr>
              <p:nvPr/>
            </p:nvSpPr>
            <p:spPr bwMode="auto">
              <a:xfrm>
                <a:off x="2218" y="2220"/>
                <a:ext cx="6845" cy="6845"/>
              </a:xfrm>
              <a:custGeom>
                <a:avLst/>
                <a:gdLst>
                  <a:gd name="T0" fmla="*/ 4716 w 6845"/>
                  <a:gd name="T1" fmla="*/ 6570 h 6845"/>
                  <a:gd name="T2" fmla="*/ 4696 w 6845"/>
                  <a:gd name="T3" fmla="*/ 6577 h 6845"/>
                  <a:gd name="T4" fmla="*/ 4705 w 6845"/>
                  <a:gd name="T5" fmla="*/ 6596 h 6845"/>
                  <a:gd name="T6" fmla="*/ 4723 w 6845"/>
                  <a:gd name="T7" fmla="*/ 6588 h 6845"/>
                  <a:gd name="T8" fmla="*/ 4716 w 6845"/>
                  <a:gd name="T9" fmla="*/ 6570 h 6845"/>
                </a:gdLst>
                <a:ahLst/>
                <a:cxnLst>
                  <a:cxn ang="0">
                    <a:pos x="T0" y="T1"/>
                  </a:cxn>
                  <a:cxn ang="0">
                    <a:pos x="T2" y="T3"/>
                  </a:cxn>
                  <a:cxn ang="0">
                    <a:pos x="T4" y="T5"/>
                  </a:cxn>
                  <a:cxn ang="0">
                    <a:pos x="T6" y="T7"/>
                  </a:cxn>
                  <a:cxn ang="0">
                    <a:pos x="T8" y="T9"/>
                  </a:cxn>
                </a:cxnLst>
                <a:rect l="0" t="0" r="r" b="b"/>
                <a:pathLst>
                  <a:path w="6845" h="6845">
                    <a:moveTo>
                      <a:pt x="4716" y="6570"/>
                    </a:moveTo>
                    <a:lnTo>
                      <a:pt x="4696" y="6577"/>
                    </a:lnTo>
                    <a:lnTo>
                      <a:pt x="4705" y="6596"/>
                    </a:lnTo>
                    <a:lnTo>
                      <a:pt x="4723" y="6588"/>
                    </a:lnTo>
                    <a:lnTo>
                      <a:pt x="4716" y="65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23" name="Freeform 402">
                <a:extLst>
                  <a:ext uri="{FF2B5EF4-FFF2-40B4-BE49-F238E27FC236}">
                    <a16:creationId xmlns:a16="http://schemas.microsoft.com/office/drawing/2014/main" id="{389EA88E-4058-4F18-86F5-285276413EF3}"/>
                  </a:ext>
                </a:extLst>
              </p:cNvPr>
              <p:cNvSpPr>
                <a:spLocks/>
              </p:cNvSpPr>
              <p:nvPr/>
            </p:nvSpPr>
            <p:spPr bwMode="auto">
              <a:xfrm>
                <a:off x="2218" y="2220"/>
                <a:ext cx="6845" cy="6845"/>
              </a:xfrm>
              <a:custGeom>
                <a:avLst/>
                <a:gdLst>
                  <a:gd name="T0" fmla="*/ 4678 w 6845"/>
                  <a:gd name="T1" fmla="*/ 6585 h 6845"/>
                  <a:gd name="T2" fmla="*/ 4669 w 6845"/>
                  <a:gd name="T3" fmla="*/ 6589 h 6845"/>
                  <a:gd name="T4" fmla="*/ 4660 w 6845"/>
                  <a:gd name="T5" fmla="*/ 6592 h 6845"/>
                  <a:gd name="T6" fmla="*/ 4668 w 6845"/>
                  <a:gd name="T7" fmla="*/ 6610 h 6845"/>
                  <a:gd name="T8" fmla="*/ 4677 w 6845"/>
                  <a:gd name="T9" fmla="*/ 6607 h 6845"/>
                  <a:gd name="T10" fmla="*/ 4686 w 6845"/>
                  <a:gd name="T11" fmla="*/ 6603 h 6845"/>
                  <a:gd name="T12" fmla="*/ 4678 w 6845"/>
                  <a:gd name="T13" fmla="*/ 6585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4678" y="6585"/>
                    </a:moveTo>
                    <a:lnTo>
                      <a:pt x="4669" y="6589"/>
                    </a:lnTo>
                    <a:lnTo>
                      <a:pt x="4660" y="6592"/>
                    </a:lnTo>
                    <a:lnTo>
                      <a:pt x="4668" y="6610"/>
                    </a:lnTo>
                    <a:lnTo>
                      <a:pt x="4677" y="6607"/>
                    </a:lnTo>
                    <a:lnTo>
                      <a:pt x="4686" y="6603"/>
                    </a:lnTo>
                    <a:lnTo>
                      <a:pt x="4678" y="6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24" name="Freeform 403">
                <a:extLst>
                  <a:ext uri="{FF2B5EF4-FFF2-40B4-BE49-F238E27FC236}">
                    <a16:creationId xmlns:a16="http://schemas.microsoft.com/office/drawing/2014/main" id="{A863C81A-7A29-430F-9FDB-E31602D36BD2}"/>
                  </a:ext>
                </a:extLst>
              </p:cNvPr>
              <p:cNvSpPr>
                <a:spLocks/>
              </p:cNvSpPr>
              <p:nvPr/>
            </p:nvSpPr>
            <p:spPr bwMode="auto">
              <a:xfrm>
                <a:off x="2218" y="2220"/>
                <a:ext cx="6845" cy="6845"/>
              </a:xfrm>
              <a:custGeom>
                <a:avLst/>
                <a:gdLst>
                  <a:gd name="T0" fmla="*/ 4641 w 6845"/>
                  <a:gd name="T1" fmla="*/ 6598 h 6845"/>
                  <a:gd name="T2" fmla="*/ 4622 w 6845"/>
                  <a:gd name="T3" fmla="*/ 6606 h 6845"/>
                  <a:gd name="T4" fmla="*/ 4629 w 6845"/>
                  <a:gd name="T5" fmla="*/ 6625 h 6845"/>
                  <a:gd name="T6" fmla="*/ 4648 w 6845"/>
                  <a:gd name="T7" fmla="*/ 6618 h 6845"/>
                  <a:gd name="T8" fmla="*/ 4641 w 6845"/>
                  <a:gd name="T9" fmla="*/ 6598 h 6845"/>
                </a:gdLst>
                <a:ahLst/>
                <a:cxnLst>
                  <a:cxn ang="0">
                    <a:pos x="T0" y="T1"/>
                  </a:cxn>
                  <a:cxn ang="0">
                    <a:pos x="T2" y="T3"/>
                  </a:cxn>
                  <a:cxn ang="0">
                    <a:pos x="T4" y="T5"/>
                  </a:cxn>
                  <a:cxn ang="0">
                    <a:pos x="T6" y="T7"/>
                  </a:cxn>
                  <a:cxn ang="0">
                    <a:pos x="T8" y="T9"/>
                  </a:cxn>
                </a:cxnLst>
                <a:rect l="0" t="0" r="r" b="b"/>
                <a:pathLst>
                  <a:path w="6845" h="6845">
                    <a:moveTo>
                      <a:pt x="4641" y="6598"/>
                    </a:moveTo>
                    <a:lnTo>
                      <a:pt x="4622" y="6606"/>
                    </a:lnTo>
                    <a:lnTo>
                      <a:pt x="4629" y="6625"/>
                    </a:lnTo>
                    <a:lnTo>
                      <a:pt x="4648" y="6618"/>
                    </a:lnTo>
                    <a:lnTo>
                      <a:pt x="4641" y="65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25" name="Freeform 404">
                <a:extLst>
                  <a:ext uri="{FF2B5EF4-FFF2-40B4-BE49-F238E27FC236}">
                    <a16:creationId xmlns:a16="http://schemas.microsoft.com/office/drawing/2014/main" id="{1338E2D4-0CE6-4121-8506-5AFE62EB3305}"/>
                  </a:ext>
                </a:extLst>
              </p:cNvPr>
              <p:cNvSpPr>
                <a:spLocks/>
              </p:cNvSpPr>
              <p:nvPr/>
            </p:nvSpPr>
            <p:spPr bwMode="auto">
              <a:xfrm>
                <a:off x="2218" y="2220"/>
                <a:ext cx="6845" cy="6845"/>
              </a:xfrm>
              <a:custGeom>
                <a:avLst/>
                <a:gdLst>
                  <a:gd name="T0" fmla="*/ 4604 w 6845"/>
                  <a:gd name="T1" fmla="*/ 6613 h 6845"/>
                  <a:gd name="T2" fmla="*/ 4592 w 6845"/>
                  <a:gd name="T3" fmla="*/ 6618 h 6845"/>
                  <a:gd name="T4" fmla="*/ 4585 w 6845"/>
                  <a:gd name="T5" fmla="*/ 6620 h 6845"/>
                  <a:gd name="T6" fmla="*/ 4592 w 6845"/>
                  <a:gd name="T7" fmla="*/ 6639 h 6845"/>
                  <a:gd name="T8" fmla="*/ 4598 w 6845"/>
                  <a:gd name="T9" fmla="*/ 6637 h 6845"/>
                  <a:gd name="T10" fmla="*/ 4611 w 6845"/>
                  <a:gd name="T11" fmla="*/ 6632 h 6845"/>
                  <a:gd name="T12" fmla="*/ 4604 w 6845"/>
                  <a:gd name="T13" fmla="*/ 6613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4604" y="6613"/>
                    </a:moveTo>
                    <a:lnTo>
                      <a:pt x="4592" y="6618"/>
                    </a:lnTo>
                    <a:lnTo>
                      <a:pt x="4585" y="6620"/>
                    </a:lnTo>
                    <a:lnTo>
                      <a:pt x="4592" y="6639"/>
                    </a:lnTo>
                    <a:lnTo>
                      <a:pt x="4598" y="6637"/>
                    </a:lnTo>
                    <a:lnTo>
                      <a:pt x="4611" y="6632"/>
                    </a:lnTo>
                    <a:lnTo>
                      <a:pt x="4604" y="66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26" name="Freeform 405">
                <a:extLst>
                  <a:ext uri="{FF2B5EF4-FFF2-40B4-BE49-F238E27FC236}">
                    <a16:creationId xmlns:a16="http://schemas.microsoft.com/office/drawing/2014/main" id="{F7C40061-6A3F-45FE-B569-DFD7A9BC69D0}"/>
                  </a:ext>
                </a:extLst>
              </p:cNvPr>
              <p:cNvSpPr>
                <a:spLocks/>
              </p:cNvSpPr>
              <p:nvPr/>
            </p:nvSpPr>
            <p:spPr bwMode="auto">
              <a:xfrm>
                <a:off x="2218" y="2220"/>
                <a:ext cx="6845" cy="6845"/>
              </a:xfrm>
              <a:custGeom>
                <a:avLst/>
                <a:gdLst>
                  <a:gd name="T0" fmla="*/ 4567 w 6845"/>
                  <a:gd name="T1" fmla="*/ 6627 h 6845"/>
                  <a:gd name="T2" fmla="*/ 4548 w 6845"/>
                  <a:gd name="T3" fmla="*/ 6633 h 6845"/>
                  <a:gd name="T4" fmla="*/ 4555 w 6845"/>
                  <a:gd name="T5" fmla="*/ 6652 h 6845"/>
                  <a:gd name="T6" fmla="*/ 4573 w 6845"/>
                  <a:gd name="T7" fmla="*/ 6645 h 6845"/>
                  <a:gd name="T8" fmla="*/ 4567 w 6845"/>
                  <a:gd name="T9" fmla="*/ 6627 h 6845"/>
                </a:gdLst>
                <a:ahLst/>
                <a:cxnLst>
                  <a:cxn ang="0">
                    <a:pos x="T0" y="T1"/>
                  </a:cxn>
                  <a:cxn ang="0">
                    <a:pos x="T2" y="T3"/>
                  </a:cxn>
                  <a:cxn ang="0">
                    <a:pos x="T4" y="T5"/>
                  </a:cxn>
                  <a:cxn ang="0">
                    <a:pos x="T6" y="T7"/>
                  </a:cxn>
                  <a:cxn ang="0">
                    <a:pos x="T8" y="T9"/>
                  </a:cxn>
                </a:cxnLst>
                <a:rect l="0" t="0" r="r" b="b"/>
                <a:pathLst>
                  <a:path w="6845" h="6845">
                    <a:moveTo>
                      <a:pt x="4567" y="6627"/>
                    </a:moveTo>
                    <a:lnTo>
                      <a:pt x="4548" y="6633"/>
                    </a:lnTo>
                    <a:lnTo>
                      <a:pt x="4555" y="6652"/>
                    </a:lnTo>
                    <a:lnTo>
                      <a:pt x="4573" y="6645"/>
                    </a:lnTo>
                    <a:lnTo>
                      <a:pt x="4567" y="66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27" name="Freeform 406">
                <a:extLst>
                  <a:ext uri="{FF2B5EF4-FFF2-40B4-BE49-F238E27FC236}">
                    <a16:creationId xmlns:a16="http://schemas.microsoft.com/office/drawing/2014/main" id="{CB3F7D94-811D-4708-BB2A-F9686973B8DA}"/>
                  </a:ext>
                </a:extLst>
              </p:cNvPr>
              <p:cNvSpPr>
                <a:spLocks/>
              </p:cNvSpPr>
              <p:nvPr/>
            </p:nvSpPr>
            <p:spPr bwMode="auto">
              <a:xfrm>
                <a:off x="2218" y="2220"/>
                <a:ext cx="6845" cy="6845"/>
              </a:xfrm>
              <a:custGeom>
                <a:avLst/>
                <a:gdLst>
                  <a:gd name="T0" fmla="*/ 4528 w 6845"/>
                  <a:gd name="T1" fmla="*/ 6640 h 6845"/>
                  <a:gd name="T2" fmla="*/ 4513 w 6845"/>
                  <a:gd name="T3" fmla="*/ 6645 h 6845"/>
                  <a:gd name="T4" fmla="*/ 4510 w 6845"/>
                  <a:gd name="T5" fmla="*/ 6646 h 6845"/>
                  <a:gd name="T6" fmla="*/ 4516 w 6845"/>
                  <a:gd name="T7" fmla="*/ 6666 h 6845"/>
                  <a:gd name="T8" fmla="*/ 4520 w 6845"/>
                  <a:gd name="T9" fmla="*/ 6664 h 6845"/>
                  <a:gd name="T10" fmla="*/ 4536 w 6845"/>
                  <a:gd name="T11" fmla="*/ 6658 h 6845"/>
                  <a:gd name="T12" fmla="*/ 4528 w 6845"/>
                  <a:gd name="T13" fmla="*/ 6640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4528" y="6640"/>
                    </a:moveTo>
                    <a:lnTo>
                      <a:pt x="4513" y="6645"/>
                    </a:lnTo>
                    <a:lnTo>
                      <a:pt x="4510" y="6646"/>
                    </a:lnTo>
                    <a:lnTo>
                      <a:pt x="4516" y="6666"/>
                    </a:lnTo>
                    <a:lnTo>
                      <a:pt x="4520" y="6664"/>
                    </a:lnTo>
                    <a:lnTo>
                      <a:pt x="4536" y="6658"/>
                    </a:lnTo>
                    <a:lnTo>
                      <a:pt x="4528" y="66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28" name="Freeform 407">
                <a:extLst>
                  <a:ext uri="{FF2B5EF4-FFF2-40B4-BE49-F238E27FC236}">
                    <a16:creationId xmlns:a16="http://schemas.microsoft.com/office/drawing/2014/main" id="{517D5FB1-261F-4F47-8EF3-BA013DE66017}"/>
                  </a:ext>
                </a:extLst>
              </p:cNvPr>
              <p:cNvSpPr>
                <a:spLocks/>
              </p:cNvSpPr>
              <p:nvPr/>
            </p:nvSpPr>
            <p:spPr bwMode="auto">
              <a:xfrm>
                <a:off x="2218" y="2220"/>
                <a:ext cx="6845" cy="6845"/>
              </a:xfrm>
              <a:custGeom>
                <a:avLst/>
                <a:gdLst>
                  <a:gd name="T0" fmla="*/ 4491 w 6845"/>
                  <a:gd name="T1" fmla="*/ 6652 h 6845"/>
                  <a:gd name="T2" fmla="*/ 4472 w 6845"/>
                  <a:gd name="T3" fmla="*/ 6658 h 6845"/>
                  <a:gd name="T4" fmla="*/ 4478 w 6845"/>
                  <a:gd name="T5" fmla="*/ 6678 h 6845"/>
                  <a:gd name="T6" fmla="*/ 4497 w 6845"/>
                  <a:gd name="T7" fmla="*/ 6672 h 6845"/>
                  <a:gd name="T8" fmla="*/ 4491 w 6845"/>
                  <a:gd name="T9" fmla="*/ 6652 h 6845"/>
                </a:gdLst>
                <a:ahLst/>
                <a:cxnLst>
                  <a:cxn ang="0">
                    <a:pos x="T0" y="T1"/>
                  </a:cxn>
                  <a:cxn ang="0">
                    <a:pos x="T2" y="T3"/>
                  </a:cxn>
                  <a:cxn ang="0">
                    <a:pos x="T4" y="T5"/>
                  </a:cxn>
                  <a:cxn ang="0">
                    <a:pos x="T6" y="T7"/>
                  </a:cxn>
                  <a:cxn ang="0">
                    <a:pos x="T8" y="T9"/>
                  </a:cxn>
                </a:cxnLst>
                <a:rect l="0" t="0" r="r" b="b"/>
                <a:pathLst>
                  <a:path w="6845" h="6845">
                    <a:moveTo>
                      <a:pt x="4491" y="6652"/>
                    </a:moveTo>
                    <a:lnTo>
                      <a:pt x="4472" y="6658"/>
                    </a:lnTo>
                    <a:lnTo>
                      <a:pt x="4478" y="6678"/>
                    </a:lnTo>
                    <a:lnTo>
                      <a:pt x="4497" y="6672"/>
                    </a:lnTo>
                    <a:lnTo>
                      <a:pt x="4491" y="66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29" name="Freeform 408">
                <a:extLst>
                  <a:ext uri="{FF2B5EF4-FFF2-40B4-BE49-F238E27FC236}">
                    <a16:creationId xmlns:a16="http://schemas.microsoft.com/office/drawing/2014/main" id="{BFA92CFC-0C38-4827-86E0-C44DC9C3C804}"/>
                  </a:ext>
                </a:extLst>
              </p:cNvPr>
              <p:cNvSpPr>
                <a:spLocks/>
              </p:cNvSpPr>
              <p:nvPr/>
            </p:nvSpPr>
            <p:spPr bwMode="auto">
              <a:xfrm>
                <a:off x="2218" y="2220"/>
                <a:ext cx="6845" cy="6845"/>
              </a:xfrm>
              <a:custGeom>
                <a:avLst/>
                <a:gdLst>
                  <a:gd name="T0" fmla="*/ 4453 w 6845"/>
                  <a:gd name="T1" fmla="*/ 6664 h 6845"/>
                  <a:gd name="T2" fmla="*/ 4434 w 6845"/>
                  <a:gd name="T3" fmla="*/ 6672 h 6845"/>
                  <a:gd name="T4" fmla="*/ 4440 w 6845"/>
                  <a:gd name="T5" fmla="*/ 6690 h 6845"/>
                  <a:gd name="T6" fmla="*/ 4459 w 6845"/>
                  <a:gd name="T7" fmla="*/ 6684 h 6845"/>
                  <a:gd name="T8" fmla="*/ 4453 w 6845"/>
                  <a:gd name="T9" fmla="*/ 6664 h 6845"/>
                </a:gdLst>
                <a:ahLst/>
                <a:cxnLst>
                  <a:cxn ang="0">
                    <a:pos x="T0" y="T1"/>
                  </a:cxn>
                  <a:cxn ang="0">
                    <a:pos x="T2" y="T3"/>
                  </a:cxn>
                  <a:cxn ang="0">
                    <a:pos x="T4" y="T5"/>
                  </a:cxn>
                  <a:cxn ang="0">
                    <a:pos x="T6" y="T7"/>
                  </a:cxn>
                  <a:cxn ang="0">
                    <a:pos x="T8" y="T9"/>
                  </a:cxn>
                </a:cxnLst>
                <a:rect l="0" t="0" r="r" b="b"/>
                <a:pathLst>
                  <a:path w="6845" h="6845">
                    <a:moveTo>
                      <a:pt x="4453" y="6664"/>
                    </a:moveTo>
                    <a:lnTo>
                      <a:pt x="4434" y="6672"/>
                    </a:lnTo>
                    <a:lnTo>
                      <a:pt x="4440" y="6690"/>
                    </a:lnTo>
                    <a:lnTo>
                      <a:pt x="4459" y="6684"/>
                    </a:lnTo>
                    <a:lnTo>
                      <a:pt x="4453" y="66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30" name="Freeform 409">
                <a:extLst>
                  <a:ext uri="{FF2B5EF4-FFF2-40B4-BE49-F238E27FC236}">
                    <a16:creationId xmlns:a16="http://schemas.microsoft.com/office/drawing/2014/main" id="{9A6BA93C-46AB-46E0-9DA2-E66A9241F8C4}"/>
                  </a:ext>
                </a:extLst>
              </p:cNvPr>
              <p:cNvSpPr>
                <a:spLocks/>
              </p:cNvSpPr>
              <p:nvPr/>
            </p:nvSpPr>
            <p:spPr bwMode="auto">
              <a:xfrm>
                <a:off x="2218" y="2220"/>
                <a:ext cx="6845" cy="6845"/>
              </a:xfrm>
              <a:custGeom>
                <a:avLst/>
                <a:gdLst>
                  <a:gd name="T0" fmla="*/ 4416 w 6845"/>
                  <a:gd name="T1" fmla="*/ 6676 h 6845"/>
                  <a:gd name="T2" fmla="*/ 4396 w 6845"/>
                  <a:gd name="T3" fmla="*/ 6682 h 6845"/>
                  <a:gd name="T4" fmla="*/ 4401 w 6845"/>
                  <a:gd name="T5" fmla="*/ 6702 h 6845"/>
                  <a:gd name="T6" fmla="*/ 4420 w 6845"/>
                  <a:gd name="T7" fmla="*/ 6696 h 6845"/>
                  <a:gd name="T8" fmla="*/ 4416 w 6845"/>
                  <a:gd name="T9" fmla="*/ 6676 h 6845"/>
                </a:gdLst>
                <a:ahLst/>
                <a:cxnLst>
                  <a:cxn ang="0">
                    <a:pos x="T0" y="T1"/>
                  </a:cxn>
                  <a:cxn ang="0">
                    <a:pos x="T2" y="T3"/>
                  </a:cxn>
                  <a:cxn ang="0">
                    <a:pos x="T4" y="T5"/>
                  </a:cxn>
                  <a:cxn ang="0">
                    <a:pos x="T6" y="T7"/>
                  </a:cxn>
                  <a:cxn ang="0">
                    <a:pos x="T8" y="T9"/>
                  </a:cxn>
                </a:cxnLst>
                <a:rect l="0" t="0" r="r" b="b"/>
                <a:pathLst>
                  <a:path w="6845" h="6845">
                    <a:moveTo>
                      <a:pt x="4416" y="6676"/>
                    </a:moveTo>
                    <a:lnTo>
                      <a:pt x="4396" y="6682"/>
                    </a:lnTo>
                    <a:lnTo>
                      <a:pt x="4401" y="6702"/>
                    </a:lnTo>
                    <a:lnTo>
                      <a:pt x="4420" y="6696"/>
                    </a:lnTo>
                    <a:lnTo>
                      <a:pt x="4416" y="66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31" name="Freeform 410">
                <a:extLst>
                  <a:ext uri="{FF2B5EF4-FFF2-40B4-BE49-F238E27FC236}">
                    <a16:creationId xmlns:a16="http://schemas.microsoft.com/office/drawing/2014/main" id="{356A737F-AC2E-4836-B0AA-727DA0AE4601}"/>
                  </a:ext>
                </a:extLst>
              </p:cNvPr>
              <p:cNvSpPr>
                <a:spLocks/>
              </p:cNvSpPr>
              <p:nvPr/>
            </p:nvSpPr>
            <p:spPr bwMode="auto">
              <a:xfrm>
                <a:off x="2218" y="2220"/>
                <a:ext cx="6845" cy="6845"/>
              </a:xfrm>
              <a:custGeom>
                <a:avLst/>
                <a:gdLst>
                  <a:gd name="T0" fmla="*/ 4377 w 6845"/>
                  <a:gd name="T1" fmla="*/ 6688 h 6845"/>
                  <a:gd name="T2" fmla="*/ 4358 w 6845"/>
                  <a:gd name="T3" fmla="*/ 6694 h 6845"/>
                  <a:gd name="T4" fmla="*/ 4363 w 6845"/>
                  <a:gd name="T5" fmla="*/ 6714 h 6845"/>
                  <a:gd name="T6" fmla="*/ 4382 w 6845"/>
                  <a:gd name="T7" fmla="*/ 6708 h 6845"/>
                  <a:gd name="T8" fmla="*/ 4377 w 6845"/>
                  <a:gd name="T9" fmla="*/ 6688 h 6845"/>
                </a:gdLst>
                <a:ahLst/>
                <a:cxnLst>
                  <a:cxn ang="0">
                    <a:pos x="T0" y="T1"/>
                  </a:cxn>
                  <a:cxn ang="0">
                    <a:pos x="T2" y="T3"/>
                  </a:cxn>
                  <a:cxn ang="0">
                    <a:pos x="T4" y="T5"/>
                  </a:cxn>
                  <a:cxn ang="0">
                    <a:pos x="T6" y="T7"/>
                  </a:cxn>
                  <a:cxn ang="0">
                    <a:pos x="T8" y="T9"/>
                  </a:cxn>
                </a:cxnLst>
                <a:rect l="0" t="0" r="r" b="b"/>
                <a:pathLst>
                  <a:path w="6845" h="6845">
                    <a:moveTo>
                      <a:pt x="4377" y="6688"/>
                    </a:moveTo>
                    <a:lnTo>
                      <a:pt x="4358" y="6694"/>
                    </a:lnTo>
                    <a:lnTo>
                      <a:pt x="4363" y="6714"/>
                    </a:lnTo>
                    <a:lnTo>
                      <a:pt x="4382" y="6708"/>
                    </a:lnTo>
                    <a:lnTo>
                      <a:pt x="4377" y="66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32" name="Freeform 411">
                <a:extLst>
                  <a:ext uri="{FF2B5EF4-FFF2-40B4-BE49-F238E27FC236}">
                    <a16:creationId xmlns:a16="http://schemas.microsoft.com/office/drawing/2014/main" id="{8F0D46F1-A744-4D4B-9E78-5C34D8E1D69F}"/>
                  </a:ext>
                </a:extLst>
              </p:cNvPr>
              <p:cNvSpPr>
                <a:spLocks/>
              </p:cNvSpPr>
              <p:nvPr/>
            </p:nvSpPr>
            <p:spPr bwMode="auto">
              <a:xfrm>
                <a:off x="2218" y="2220"/>
                <a:ext cx="6845" cy="6845"/>
              </a:xfrm>
              <a:custGeom>
                <a:avLst/>
                <a:gdLst>
                  <a:gd name="T0" fmla="*/ 4339 w 6845"/>
                  <a:gd name="T1" fmla="*/ 6699 h 6845"/>
                  <a:gd name="T2" fmla="*/ 4320 w 6845"/>
                  <a:gd name="T3" fmla="*/ 6704 h 6845"/>
                  <a:gd name="T4" fmla="*/ 4324 w 6845"/>
                  <a:gd name="T5" fmla="*/ 6723 h 6845"/>
                  <a:gd name="T6" fmla="*/ 4344 w 6845"/>
                  <a:gd name="T7" fmla="*/ 6718 h 6845"/>
                  <a:gd name="T8" fmla="*/ 4339 w 6845"/>
                  <a:gd name="T9" fmla="*/ 6699 h 6845"/>
                </a:gdLst>
                <a:ahLst/>
                <a:cxnLst>
                  <a:cxn ang="0">
                    <a:pos x="T0" y="T1"/>
                  </a:cxn>
                  <a:cxn ang="0">
                    <a:pos x="T2" y="T3"/>
                  </a:cxn>
                  <a:cxn ang="0">
                    <a:pos x="T4" y="T5"/>
                  </a:cxn>
                  <a:cxn ang="0">
                    <a:pos x="T6" y="T7"/>
                  </a:cxn>
                  <a:cxn ang="0">
                    <a:pos x="T8" y="T9"/>
                  </a:cxn>
                </a:cxnLst>
                <a:rect l="0" t="0" r="r" b="b"/>
                <a:pathLst>
                  <a:path w="6845" h="6845">
                    <a:moveTo>
                      <a:pt x="4339" y="6699"/>
                    </a:moveTo>
                    <a:lnTo>
                      <a:pt x="4320" y="6704"/>
                    </a:lnTo>
                    <a:lnTo>
                      <a:pt x="4324" y="6723"/>
                    </a:lnTo>
                    <a:lnTo>
                      <a:pt x="4344" y="6718"/>
                    </a:lnTo>
                    <a:lnTo>
                      <a:pt x="4339" y="66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33" name="Freeform 412">
                <a:extLst>
                  <a:ext uri="{FF2B5EF4-FFF2-40B4-BE49-F238E27FC236}">
                    <a16:creationId xmlns:a16="http://schemas.microsoft.com/office/drawing/2014/main" id="{CE80FFD8-B95F-41CA-8045-A237936DA98C}"/>
                  </a:ext>
                </a:extLst>
              </p:cNvPr>
              <p:cNvSpPr>
                <a:spLocks/>
              </p:cNvSpPr>
              <p:nvPr/>
            </p:nvSpPr>
            <p:spPr bwMode="auto">
              <a:xfrm>
                <a:off x="2218" y="2220"/>
                <a:ext cx="6845" cy="6845"/>
              </a:xfrm>
              <a:custGeom>
                <a:avLst/>
                <a:gdLst>
                  <a:gd name="T0" fmla="*/ 4300 w 6845"/>
                  <a:gd name="T1" fmla="*/ 6710 h 6845"/>
                  <a:gd name="T2" fmla="*/ 4281 w 6845"/>
                  <a:gd name="T3" fmla="*/ 6715 h 6845"/>
                  <a:gd name="T4" fmla="*/ 4286 w 6845"/>
                  <a:gd name="T5" fmla="*/ 6734 h 6845"/>
                  <a:gd name="T6" fmla="*/ 4305 w 6845"/>
                  <a:gd name="T7" fmla="*/ 6729 h 6845"/>
                  <a:gd name="T8" fmla="*/ 4300 w 6845"/>
                  <a:gd name="T9" fmla="*/ 6710 h 6845"/>
                </a:gdLst>
                <a:ahLst/>
                <a:cxnLst>
                  <a:cxn ang="0">
                    <a:pos x="T0" y="T1"/>
                  </a:cxn>
                  <a:cxn ang="0">
                    <a:pos x="T2" y="T3"/>
                  </a:cxn>
                  <a:cxn ang="0">
                    <a:pos x="T4" y="T5"/>
                  </a:cxn>
                  <a:cxn ang="0">
                    <a:pos x="T6" y="T7"/>
                  </a:cxn>
                  <a:cxn ang="0">
                    <a:pos x="T8" y="T9"/>
                  </a:cxn>
                </a:cxnLst>
                <a:rect l="0" t="0" r="r" b="b"/>
                <a:pathLst>
                  <a:path w="6845" h="6845">
                    <a:moveTo>
                      <a:pt x="4300" y="6710"/>
                    </a:moveTo>
                    <a:lnTo>
                      <a:pt x="4281" y="6715"/>
                    </a:lnTo>
                    <a:lnTo>
                      <a:pt x="4286" y="6734"/>
                    </a:lnTo>
                    <a:lnTo>
                      <a:pt x="4305" y="6729"/>
                    </a:lnTo>
                    <a:lnTo>
                      <a:pt x="4300" y="67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34" name="Freeform 413">
                <a:extLst>
                  <a:ext uri="{FF2B5EF4-FFF2-40B4-BE49-F238E27FC236}">
                    <a16:creationId xmlns:a16="http://schemas.microsoft.com/office/drawing/2014/main" id="{7B5FDEE7-8EFC-45AC-A5DB-08C4424C2AB8}"/>
                  </a:ext>
                </a:extLst>
              </p:cNvPr>
              <p:cNvSpPr>
                <a:spLocks/>
              </p:cNvSpPr>
              <p:nvPr/>
            </p:nvSpPr>
            <p:spPr bwMode="auto">
              <a:xfrm>
                <a:off x="2218" y="2220"/>
                <a:ext cx="6845" cy="6845"/>
              </a:xfrm>
              <a:custGeom>
                <a:avLst/>
                <a:gdLst>
                  <a:gd name="T0" fmla="*/ 4262 w 6845"/>
                  <a:gd name="T1" fmla="*/ 6720 h 6845"/>
                  <a:gd name="T2" fmla="*/ 4242 w 6845"/>
                  <a:gd name="T3" fmla="*/ 6724 h 6845"/>
                  <a:gd name="T4" fmla="*/ 4246 w 6845"/>
                  <a:gd name="T5" fmla="*/ 6744 h 6845"/>
                  <a:gd name="T6" fmla="*/ 4267 w 6845"/>
                  <a:gd name="T7" fmla="*/ 6739 h 6845"/>
                  <a:gd name="T8" fmla="*/ 4262 w 6845"/>
                  <a:gd name="T9" fmla="*/ 6720 h 6845"/>
                </a:gdLst>
                <a:ahLst/>
                <a:cxnLst>
                  <a:cxn ang="0">
                    <a:pos x="T0" y="T1"/>
                  </a:cxn>
                  <a:cxn ang="0">
                    <a:pos x="T2" y="T3"/>
                  </a:cxn>
                  <a:cxn ang="0">
                    <a:pos x="T4" y="T5"/>
                  </a:cxn>
                  <a:cxn ang="0">
                    <a:pos x="T6" y="T7"/>
                  </a:cxn>
                  <a:cxn ang="0">
                    <a:pos x="T8" y="T9"/>
                  </a:cxn>
                </a:cxnLst>
                <a:rect l="0" t="0" r="r" b="b"/>
                <a:pathLst>
                  <a:path w="6845" h="6845">
                    <a:moveTo>
                      <a:pt x="4262" y="6720"/>
                    </a:moveTo>
                    <a:lnTo>
                      <a:pt x="4242" y="6724"/>
                    </a:lnTo>
                    <a:lnTo>
                      <a:pt x="4246" y="6744"/>
                    </a:lnTo>
                    <a:lnTo>
                      <a:pt x="4267" y="6739"/>
                    </a:lnTo>
                    <a:lnTo>
                      <a:pt x="4262" y="67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35" name="Freeform 414">
                <a:extLst>
                  <a:ext uri="{FF2B5EF4-FFF2-40B4-BE49-F238E27FC236}">
                    <a16:creationId xmlns:a16="http://schemas.microsoft.com/office/drawing/2014/main" id="{C8B048B8-F123-4536-8906-A93875335D35}"/>
                  </a:ext>
                </a:extLst>
              </p:cNvPr>
              <p:cNvSpPr>
                <a:spLocks/>
              </p:cNvSpPr>
              <p:nvPr/>
            </p:nvSpPr>
            <p:spPr bwMode="auto">
              <a:xfrm>
                <a:off x="2218" y="2220"/>
                <a:ext cx="6845" cy="6845"/>
              </a:xfrm>
              <a:custGeom>
                <a:avLst/>
                <a:gdLst>
                  <a:gd name="T0" fmla="*/ 4222 w 6845"/>
                  <a:gd name="T1" fmla="*/ 6729 h 6845"/>
                  <a:gd name="T2" fmla="*/ 4203 w 6845"/>
                  <a:gd name="T3" fmla="*/ 6734 h 6845"/>
                  <a:gd name="T4" fmla="*/ 4208 w 6845"/>
                  <a:gd name="T5" fmla="*/ 6753 h 6845"/>
                  <a:gd name="T6" fmla="*/ 4227 w 6845"/>
                  <a:gd name="T7" fmla="*/ 6748 h 6845"/>
                  <a:gd name="T8" fmla="*/ 4222 w 6845"/>
                  <a:gd name="T9" fmla="*/ 6729 h 6845"/>
                </a:gdLst>
                <a:ahLst/>
                <a:cxnLst>
                  <a:cxn ang="0">
                    <a:pos x="T0" y="T1"/>
                  </a:cxn>
                  <a:cxn ang="0">
                    <a:pos x="T2" y="T3"/>
                  </a:cxn>
                  <a:cxn ang="0">
                    <a:pos x="T4" y="T5"/>
                  </a:cxn>
                  <a:cxn ang="0">
                    <a:pos x="T6" y="T7"/>
                  </a:cxn>
                  <a:cxn ang="0">
                    <a:pos x="T8" y="T9"/>
                  </a:cxn>
                </a:cxnLst>
                <a:rect l="0" t="0" r="r" b="b"/>
                <a:pathLst>
                  <a:path w="6845" h="6845">
                    <a:moveTo>
                      <a:pt x="4222" y="6729"/>
                    </a:moveTo>
                    <a:lnTo>
                      <a:pt x="4203" y="6734"/>
                    </a:lnTo>
                    <a:lnTo>
                      <a:pt x="4208" y="6753"/>
                    </a:lnTo>
                    <a:lnTo>
                      <a:pt x="4227" y="6748"/>
                    </a:lnTo>
                    <a:lnTo>
                      <a:pt x="4222" y="67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36" name="Freeform 415">
                <a:extLst>
                  <a:ext uri="{FF2B5EF4-FFF2-40B4-BE49-F238E27FC236}">
                    <a16:creationId xmlns:a16="http://schemas.microsoft.com/office/drawing/2014/main" id="{1D7E4D62-5483-4198-9BD5-733CF2CF413C}"/>
                  </a:ext>
                </a:extLst>
              </p:cNvPr>
              <p:cNvSpPr>
                <a:spLocks/>
              </p:cNvSpPr>
              <p:nvPr/>
            </p:nvSpPr>
            <p:spPr bwMode="auto">
              <a:xfrm>
                <a:off x="2218" y="2220"/>
                <a:ext cx="6845" cy="6845"/>
              </a:xfrm>
              <a:custGeom>
                <a:avLst/>
                <a:gdLst>
                  <a:gd name="T0" fmla="*/ 4184 w 6845"/>
                  <a:gd name="T1" fmla="*/ 6739 h 6845"/>
                  <a:gd name="T2" fmla="*/ 4165 w 6845"/>
                  <a:gd name="T3" fmla="*/ 6742 h 6845"/>
                  <a:gd name="T4" fmla="*/ 4168 w 6845"/>
                  <a:gd name="T5" fmla="*/ 6763 h 6845"/>
                  <a:gd name="T6" fmla="*/ 4189 w 6845"/>
                  <a:gd name="T7" fmla="*/ 6758 h 6845"/>
                  <a:gd name="T8" fmla="*/ 4184 w 6845"/>
                  <a:gd name="T9" fmla="*/ 6739 h 6845"/>
                </a:gdLst>
                <a:ahLst/>
                <a:cxnLst>
                  <a:cxn ang="0">
                    <a:pos x="T0" y="T1"/>
                  </a:cxn>
                  <a:cxn ang="0">
                    <a:pos x="T2" y="T3"/>
                  </a:cxn>
                  <a:cxn ang="0">
                    <a:pos x="T4" y="T5"/>
                  </a:cxn>
                  <a:cxn ang="0">
                    <a:pos x="T6" y="T7"/>
                  </a:cxn>
                  <a:cxn ang="0">
                    <a:pos x="T8" y="T9"/>
                  </a:cxn>
                </a:cxnLst>
                <a:rect l="0" t="0" r="r" b="b"/>
                <a:pathLst>
                  <a:path w="6845" h="6845">
                    <a:moveTo>
                      <a:pt x="4184" y="6739"/>
                    </a:moveTo>
                    <a:lnTo>
                      <a:pt x="4165" y="6742"/>
                    </a:lnTo>
                    <a:lnTo>
                      <a:pt x="4168" y="6763"/>
                    </a:lnTo>
                    <a:lnTo>
                      <a:pt x="4189" y="6758"/>
                    </a:lnTo>
                    <a:lnTo>
                      <a:pt x="4184" y="67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37" name="Freeform 416">
                <a:extLst>
                  <a:ext uri="{FF2B5EF4-FFF2-40B4-BE49-F238E27FC236}">
                    <a16:creationId xmlns:a16="http://schemas.microsoft.com/office/drawing/2014/main" id="{80ABDCEC-1BF7-4F6B-9C8F-C75368654A4F}"/>
                  </a:ext>
                </a:extLst>
              </p:cNvPr>
              <p:cNvSpPr>
                <a:spLocks/>
              </p:cNvSpPr>
              <p:nvPr/>
            </p:nvSpPr>
            <p:spPr bwMode="auto">
              <a:xfrm>
                <a:off x="2218" y="2220"/>
                <a:ext cx="6845" cy="6845"/>
              </a:xfrm>
              <a:custGeom>
                <a:avLst/>
                <a:gdLst>
                  <a:gd name="T0" fmla="*/ 4144 w 6845"/>
                  <a:gd name="T1" fmla="*/ 6747 h 6845"/>
                  <a:gd name="T2" fmla="*/ 4125 w 6845"/>
                  <a:gd name="T3" fmla="*/ 6751 h 6845"/>
                  <a:gd name="T4" fmla="*/ 4130 w 6845"/>
                  <a:gd name="T5" fmla="*/ 6771 h 6845"/>
                  <a:gd name="T6" fmla="*/ 4149 w 6845"/>
                  <a:gd name="T7" fmla="*/ 6766 h 6845"/>
                  <a:gd name="T8" fmla="*/ 4144 w 6845"/>
                  <a:gd name="T9" fmla="*/ 6747 h 6845"/>
                </a:gdLst>
                <a:ahLst/>
                <a:cxnLst>
                  <a:cxn ang="0">
                    <a:pos x="T0" y="T1"/>
                  </a:cxn>
                  <a:cxn ang="0">
                    <a:pos x="T2" y="T3"/>
                  </a:cxn>
                  <a:cxn ang="0">
                    <a:pos x="T4" y="T5"/>
                  </a:cxn>
                  <a:cxn ang="0">
                    <a:pos x="T6" y="T7"/>
                  </a:cxn>
                  <a:cxn ang="0">
                    <a:pos x="T8" y="T9"/>
                  </a:cxn>
                </a:cxnLst>
                <a:rect l="0" t="0" r="r" b="b"/>
                <a:pathLst>
                  <a:path w="6845" h="6845">
                    <a:moveTo>
                      <a:pt x="4144" y="6747"/>
                    </a:moveTo>
                    <a:lnTo>
                      <a:pt x="4125" y="6751"/>
                    </a:lnTo>
                    <a:lnTo>
                      <a:pt x="4130" y="6771"/>
                    </a:lnTo>
                    <a:lnTo>
                      <a:pt x="4149" y="6766"/>
                    </a:lnTo>
                    <a:lnTo>
                      <a:pt x="4144" y="67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38" name="Freeform 417">
                <a:extLst>
                  <a:ext uri="{FF2B5EF4-FFF2-40B4-BE49-F238E27FC236}">
                    <a16:creationId xmlns:a16="http://schemas.microsoft.com/office/drawing/2014/main" id="{E25CDB32-A4D7-47C1-91BF-E9BD10C923E2}"/>
                  </a:ext>
                </a:extLst>
              </p:cNvPr>
              <p:cNvSpPr>
                <a:spLocks/>
              </p:cNvSpPr>
              <p:nvPr/>
            </p:nvSpPr>
            <p:spPr bwMode="auto">
              <a:xfrm>
                <a:off x="2218" y="2220"/>
                <a:ext cx="6845" cy="6845"/>
              </a:xfrm>
              <a:custGeom>
                <a:avLst/>
                <a:gdLst>
                  <a:gd name="T0" fmla="*/ 4106 w 6845"/>
                  <a:gd name="T1" fmla="*/ 6756 h 6845"/>
                  <a:gd name="T2" fmla="*/ 4087 w 6845"/>
                  <a:gd name="T3" fmla="*/ 6759 h 6845"/>
                  <a:gd name="T4" fmla="*/ 4090 w 6845"/>
                  <a:gd name="T5" fmla="*/ 6778 h 6845"/>
                  <a:gd name="T6" fmla="*/ 4110 w 6845"/>
                  <a:gd name="T7" fmla="*/ 6775 h 6845"/>
                  <a:gd name="T8" fmla="*/ 4106 w 6845"/>
                  <a:gd name="T9" fmla="*/ 6756 h 6845"/>
                </a:gdLst>
                <a:ahLst/>
                <a:cxnLst>
                  <a:cxn ang="0">
                    <a:pos x="T0" y="T1"/>
                  </a:cxn>
                  <a:cxn ang="0">
                    <a:pos x="T2" y="T3"/>
                  </a:cxn>
                  <a:cxn ang="0">
                    <a:pos x="T4" y="T5"/>
                  </a:cxn>
                  <a:cxn ang="0">
                    <a:pos x="T6" y="T7"/>
                  </a:cxn>
                  <a:cxn ang="0">
                    <a:pos x="T8" y="T9"/>
                  </a:cxn>
                </a:cxnLst>
                <a:rect l="0" t="0" r="r" b="b"/>
                <a:pathLst>
                  <a:path w="6845" h="6845">
                    <a:moveTo>
                      <a:pt x="4106" y="6756"/>
                    </a:moveTo>
                    <a:lnTo>
                      <a:pt x="4087" y="6759"/>
                    </a:lnTo>
                    <a:lnTo>
                      <a:pt x="4090" y="6778"/>
                    </a:lnTo>
                    <a:lnTo>
                      <a:pt x="4110" y="6775"/>
                    </a:lnTo>
                    <a:lnTo>
                      <a:pt x="4106" y="67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39" name="Freeform 418">
                <a:extLst>
                  <a:ext uri="{FF2B5EF4-FFF2-40B4-BE49-F238E27FC236}">
                    <a16:creationId xmlns:a16="http://schemas.microsoft.com/office/drawing/2014/main" id="{A85FDD3C-9AFC-45CA-89B1-E20E3F62452F}"/>
                  </a:ext>
                </a:extLst>
              </p:cNvPr>
              <p:cNvSpPr>
                <a:spLocks/>
              </p:cNvSpPr>
              <p:nvPr/>
            </p:nvSpPr>
            <p:spPr bwMode="auto">
              <a:xfrm>
                <a:off x="2218" y="2220"/>
                <a:ext cx="6845" cy="6845"/>
              </a:xfrm>
              <a:custGeom>
                <a:avLst/>
                <a:gdLst>
                  <a:gd name="T0" fmla="*/ 4066 w 6845"/>
                  <a:gd name="T1" fmla="*/ 6763 h 6845"/>
                  <a:gd name="T2" fmla="*/ 4047 w 6845"/>
                  <a:gd name="T3" fmla="*/ 6766 h 6845"/>
                  <a:gd name="T4" fmla="*/ 4051 w 6845"/>
                  <a:gd name="T5" fmla="*/ 6787 h 6845"/>
                  <a:gd name="T6" fmla="*/ 4070 w 6845"/>
                  <a:gd name="T7" fmla="*/ 6783 h 6845"/>
                  <a:gd name="T8" fmla="*/ 4066 w 6845"/>
                  <a:gd name="T9" fmla="*/ 6763 h 6845"/>
                </a:gdLst>
                <a:ahLst/>
                <a:cxnLst>
                  <a:cxn ang="0">
                    <a:pos x="T0" y="T1"/>
                  </a:cxn>
                  <a:cxn ang="0">
                    <a:pos x="T2" y="T3"/>
                  </a:cxn>
                  <a:cxn ang="0">
                    <a:pos x="T4" y="T5"/>
                  </a:cxn>
                  <a:cxn ang="0">
                    <a:pos x="T6" y="T7"/>
                  </a:cxn>
                  <a:cxn ang="0">
                    <a:pos x="T8" y="T9"/>
                  </a:cxn>
                </a:cxnLst>
                <a:rect l="0" t="0" r="r" b="b"/>
                <a:pathLst>
                  <a:path w="6845" h="6845">
                    <a:moveTo>
                      <a:pt x="4066" y="6763"/>
                    </a:moveTo>
                    <a:lnTo>
                      <a:pt x="4047" y="6766"/>
                    </a:lnTo>
                    <a:lnTo>
                      <a:pt x="4051" y="6787"/>
                    </a:lnTo>
                    <a:lnTo>
                      <a:pt x="4070" y="6783"/>
                    </a:lnTo>
                    <a:lnTo>
                      <a:pt x="4066" y="67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40" name="Freeform 419">
                <a:extLst>
                  <a:ext uri="{FF2B5EF4-FFF2-40B4-BE49-F238E27FC236}">
                    <a16:creationId xmlns:a16="http://schemas.microsoft.com/office/drawing/2014/main" id="{7DA0B888-2803-482C-895D-A565B4C8D74A}"/>
                  </a:ext>
                </a:extLst>
              </p:cNvPr>
              <p:cNvSpPr>
                <a:spLocks/>
              </p:cNvSpPr>
              <p:nvPr/>
            </p:nvSpPr>
            <p:spPr bwMode="auto">
              <a:xfrm>
                <a:off x="2218" y="2220"/>
                <a:ext cx="6845" cy="6845"/>
              </a:xfrm>
              <a:custGeom>
                <a:avLst/>
                <a:gdLst>
                  <a:gd name="T0" fmla="*/ 4028 w 6845"/>
                  <a:gd name="T1" fmla="*/ 6770 h 6845"/>
                  <a:gd name="T2" fmla="*/ 4024 w 6845"/>
                  <a:gd name="T3" fmla="*/ 6771 h 6845"/>
                  <a:gd name="T4" fmla="*/ 4008 w 6845"/>
                  <a:gd name="T5" fmla="*/ 6774 h 6845"/>
                  <a:gd name="T6" fmla="*/ 4011 w 6845"/>
                  <a:gd name="T7" fmla="*/ 6794 h 6845"/>
                  <a:gd name="T8" fmla="*/ 4028 w 6845"/>
                  <a:gd name="T9" fmla="*/ 6790 h 6845"/>
                  <a:gd name="T10" fmla="*/ 4032 w 6845"/>
                  <a:gd name="T11" fmla="*/ 6790 h 6845"/>
                  <a:gd name="T12" fmla="*/ 4028 w 6845"/>
                  <a:gd name="T13" fmla="*/ 6770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4028" y="6770"/>
                    </a:moveTo>
                    <a:lnTo>
                      <a:pt x="4024" y="6771"/>
                    </a:lnTo>
                    <a:lnTo>
                      <a:pt x="4008" y="6774"/>
                    </a:lnTo>
                    <a:lnTo>
                      <a:pt x="4011" y="6794"/>
                    </a:lnTo>
                    <a:lnTo>
                      <a:pt x="4028" y="6790"/>
                    </a:lnTo>
                    <a:lnTo>
                      <a:pt x="4032" y="6790"/>
                    </a:lnTo>
                    <a:lnTo>
                      <a:pt x="4028" y="67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41" name="Freeform 420">
                <a:extLst>
                  <a:ext uri="{FF2B5EF4-FFF2-40B4-BE49-F238E27FC236}">
                    <a16:creationId xmlns:a16="http://schemas.microsoft.com/office/drawing/2014/main" id="{0F916F55-0A7A-4C5F-9079-679F737B53C1}"/>
                  </a:ext>
                </a:extLst>
              </p:cNvPr>
              <p:cNvSpPr>
                <a:spLocks/>
              </p:cNvSpPr>
              <p:nvPr/>
            </p:nvSpPr>
            <p:spPr bwMode="auto">
              <a:xfrm>
                <a:off x="2218" y="2220"/>
                <a:ext cx="6845" cy="6845"/>
              </a:xfrm>
              <a:custGeom>
                <a:avLst/>
                <a:gdLst>
                  <a:gd name="T0" fmla="*/ 3988 w 6845"/>
                  <a:gd name="T1" fmla="*/ 6777 h 6845"/>
                  <a:gd name="T2" fmla="*/ 3968 w 6845"/>
                  <a:gd name="T3" fmla="*/ 6781 h 6845"/>
                  <a:gd name="T4" fmla="*/ 3972 w 6845"/>
                  <a:gd name="T5" fmla="*/ 6800 h 6845"/>
                  <a:gd name="T6" fmla="*/ 3992 w 6845"/>
                  <a:gd name="T7" fmla="*/ 6796 h 6845"/>
                  <a:gd name="T8" fmla="*/ 3988 w 6845"/>
                  <a:gd name="T9" fmla="*/ 6777 h 6845"/>
                </a:gdLst>
                <a:ahLst/>
                <a:cxnLst>
                  <a:cxn ang="0">
                    <a:pos x="T0" y="T1"/>
                  </a:cxn>
                  <a:cxn ang="0">
                    <a:pos x="T2" y="T3"/>
                  </a:cxn>
                  <a:cxn ang="0">
                    <a:pos x="T4" y="T5"/>
                  </a:cxn>
                  <a:cxn ang="0">
                    <a:pos x="T6" y="T7"/>
                  </a:cxn>
                  <a:cxn ang="0">
                    <a:pos x="T8" y="T9"/>
                  </a:cxn>
                </a:cxnLst>
                <a:rect l="0" t="0" r="r" b="b"/>
                <a:pathLst>
                  <a:path w="6845" h="6845">
                    <a:moveTo>
                      <a:pt x="3988" y="6777"/>
                    </a:moveTo>
                    <a:lnTo>
                      <a:pt x="3968" y="6781"/>
                    </a:lnTo>
                    <a:lnTo>
                      <a:pt x="3972" y="6800"/>
                    </a:lnTo>
                    <a:lnTo>
                      <a:pt x="3992" y="6796"/>
                    </a:lnTo>
                    <a:lnTo>
                      <a:pt x="3988" y="67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42" name="Freeform 421">
                <a:extLst>
                  <a:ext uri="{FF2B5EF4-FFF2-40B4-BE49-F238E27FC236}">
                    <a16:creationId xmlns:a16="http://schemas.microsoft.com/office/drawing/2014/main" id="{50CB5C56-7D0E-423A-8E34-E09F5499D60A}"/>
                  </a:ext>
                </a:extLst>
              </p:cNvPr>
              <p:cNvSpPr>
                <a:spLocks/>
              </p:cNvSpPr>
              <p:nvPr/>
            </p:nvSpPr>
            <p:spPr bwMode="auto">
              <a:xfrm>
                <a:off x="2218" y="2220"/>
                <a:ext cx="6845" cy="6845"/>
              </a:xfrm>
              <a:custGeom>
                <a:avLst/>
                <a:gdLst>
                  <a:gd name="T0" fmla="*/ 3949 w 6845"/>
                  <a:gd name="T1" fmla="*/ 6783 h 6845"/>
                  <a:gd name="T2" fmla="*/ 3939 w 6845"/>
                  <a:gd name="T3" fmla="*/ 6786 h 6845"/>
                  <a:gd name="T4" fmla="*/ 3930 w 6845"/>
                  <a:gd name="T5" fmla="*/ 6787 h 6845"/>
                  <a:gd name="T6" fmla="*/ 3932 w 6845"/>
                  <a:gd name="T7" fmla="*/ 6806 h 6845"/>
                  <a:gd name="T8" fmla="*/ 3943 w 6845"/>
                  <a:gd name="T9" fmla="*/ 6805 h 6845"/>
                  <a:gd name="T10" fmla="*/ 3952 w 6845"/>
                  <a:gd name="T11" fmla="*/ 6804 h 6845"/>
                  <a:gd name="T12" fmla="*/ 3949 w 6845"/>
                  <a:gd name="T13" fmla="*/ 6783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3949" y="6783"/>
                    </a:moveTo>
                    <a:lnTo>
                      <a:pt x="3939" y="6786"/>
                    </a:lnTo>
                    <a:lnTo>
                      <a:pt x="3930" y="6787"/>
                    </a:lnTo>
                    <a:lnTo>
                      <a:pt x="3932" y="6806"/>
                    </a:lnTo>
                    <a:lnTo>
                      <a:pt x="3943" y="6805"/>
                    </a:lnTo>
                    <a:lnTo>
                      <a:pt x="3952" y="6804"/>
                    </a:lnTo>
                    <a:lnTo>
                      <a:pt x="3949" y="67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43" name="Freeform 422">
                <a:extLst>
                  <a:ext uri="{FF2B5EF4-FFF2-40B4-BE49-F238E27FC236}">
                    <a16:creationId xmlns:a16="http://schemas.microsoft.com/office/drawing/2014/main" id="{F97F4383-E62E-4F24-8029-3029BF3ECD96}"/>
                  </a:ext>
                </a:extLst>
              </p:cNvPr>
              <p:cNvSpPr>
                <a:spLocks/>
              </p:cNvSpPr>
              <p:nvPr/>
            </p:nvSpPr>
            <p:spPr bwMode="auto">
              <a:xfrm>
                <a:off x="2218" y="2220"/>
                <a:ext cx="6845" cy="6845"/>
              </a:xfrm>
              <a:custGeom>
                <a:avLst/>
                <a:gdLst>
                  <a:gd name="T0" fmla="*/ 3909 w 6845"/>
                  <a:gd name="T1" fmla="*/ 6789 h 6845"/>
                  <a:gd name="T2" fmla="*/ 3890 w 6845"/>
                  <a:gd name="T3" fmla="*/ 6792 h 6845"/>
                  <a:gd name="T4" fmla="*/ 3892 w 6845"/>
                  <a:gd name="T5" fmla="*/ 6812 h 6845"/>
                  <a:gd name="T6" fmla="*/ 3913 w 6845"/>
                  <a:gd name="T7" fmla="*/ 6810 h 6845"/>
                  <a:gd name="T8" fmla="*/ 3909 w 6845"/>
                  <a:gd name="T9" fmla="*/ 6789 h 6845"/>
                </a:gdLst>
                <a:ahLst/>
                <a:cxnLst>
                  <a:cxn ang="0">
                    <a:pos x="T0" y="T1"/>
                  </a:cxn>
                  <a:cxn ang="0">
                    <a:pos x="T2" y="T3"/>
                  </a:cxn>
                  <a:cxn ang="0">
                    <a:pos x="T4" y="T5"/>
                  </a:cxn>
                  <a:cxn ang="0">
                    <a:pos x="T6" y="T7"/>
                  </a:cxn>
                  <a:cxn ang="0">
                    <a:pos x="T8" y="T9"/>
                  </a:cxn>
                </a:cxnLst>
                <a:rect l="0" t="0" r="r" b="b"/>
                <a:pathLst>
                  <a:path w="6845" h="6845">
                    <a:moveTo>
                      <a:pt x="3909" y="6789"/>
                    </a:moveTo>
                    <a:lnTo>
                      <a:pt x="3890" y="6792"/>
                    </a:lnTo>
                    <a:lnTo>
                      <a:pt x="3892" y="6812"/>
                    </a:lnTo>
                    <a:lnTo>
                      <a:pt x="3913" y="6810"/>
                    </a:lnTo>
                    <a:lnTo>
                      <a:pt x="3909" y="67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44" name="Freeform 423">
                <a:extLst>
                  <a:ext uri="{FF2B5EF4-FFF2-40B4-BE49-F238E27FC236}">
                    <a16:creationId xmlns:a16="http://schemas.microsoft.com/office/drawing/2014/main" id="{9B5275E7-FDFA-400A-9633-962CFA7C097D}"/>
                  </a:ext>
                </a:extLst>
              </p:cNvPr>
              <p:cNvSpPr>
                <a:spLocks/>
              </p:cNvSpPr>
              <p:nvPr/>
            </p:nvSpPr>
            <p:spPr bwMode="auto">
              <a:xfrm>
                <a:off x="2218" y="2220"/>
                <a:ext cx="6845" cy="6845"/>
              </a:xfrm>
              <a:custGeom>
                <a:avLst/>
                <a:gdLst>
                  <a:gd name="T0" fmla="*/ 3870 w 6845"/>
                  <a:gd name="T1" fmla="*/ 6795 h 6845"/>
                  <a:gd name="T2" fmla="*/ 3855 w 6845"/>
                  <a:gd name="T3" fmla="*/ 6796 h 6845"/>
                  <a:gd name="T4" fmla="*/ 3850 w 6845"/>
                  <a:gd name="T5" fmla="*/ 6798 h 6845"/>
                  <a:gd name="T6" fmla="*/ 3853 w 6845"/>
                  <a:gd name="T7" fmla="*/ 6817 h 6845"/>
                  <a:gd name="T8" fmla="*/ 3858 w 6845"/>
                  <a:gd name="T9" fmla="*/ 6817 h 6845"/>
                  <a:gd name="T10" fmla="*/ 3873 w 6845"/>
                  <a:gd name="T11" fmla="*/ 6814 h 6845"/>
                  <a:gd name="T12" fmla="*/ 3870 w 6845"/>
                  <a:gd name="T13" fmla="*/ 6795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3870" y="6795"/>
                    </a:moveTo>
                    <a:lnTo>
                      <a:pt x="3855" y="6796"/>
                    </a:lnTo>
                    <a:lnTo>
                      <a:pt x="3850" y="6798"/>
                    </a:lnTo>
                    <a:lnTo>
                      <a:pt x="3853" y="6817"/>
                    </a:lnTo>
                    <a:lnTo>
                      <a:pt x="3858" y="6817"/>
                    </a:lnTo>
                    <a:lnTo>
                      <a:pt x="3873" y="6814"/>
                    </a:lnTo>
                    <a:lnTo>
                      <a:pt x="3870" y="67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45" name="Freeform 424">
                <a:extLst>
                  <a:ext uri="{FF2B5EF4-FFF2-40B4-BE49-F238E27FC236}">
                    <a16:creationId xmlns:a16="http://schemas.microsoft.com/office/drawing/2014/main" id="{1FF0EFF7-D78C-465B-8B20-08D830EA16FD}"/>
                  </a:ext>
                </a:extLst>
              </p:cNvPr>
              <p:cNvSpPr>
                <a:spLocks/>
              </p:cNvSpPr>
              <p:nvPr/>
            </p:nvSpPr>
            <p:spPr bwMode="auto">
              <a:xfrm>
                <a:off x="2218" y="2220"/>
                <a:ext cx="6845" cy="6845"/>
              </a:xfrm>
              <a:custGeom>
                <a:avLst/>
                <a:gdLst>
                  <a:gd name="T0" fmla="*/ 3830 w 6845"/>
                  <a:gd name="T1" fmla="*/ 6800 h 6845"/>
                  <a:gd name="T2" fmla="*/ 3811 w 6845"/>
                  <a:gd name="T3" fmla="*/ 6802 h 6845"/>
                  <a:gd name="T4" fmla="*/ 3813 w 6845"/>
                  <a:gd name="T5" fmla="*/ 6822 h 6845"/>
                  <a:gd name="T6" fmla="*/ 3832 w 6845"/>
                  <a:gd name="T7" fmla="*/ 6819 h 6845"/>
                  <a:gd name="T8" fmla="*/ 3830 w 6845"/>
                  <a:gd name="T9" fmla="*/ 6800 h 6845"/>
                </a:gdLst>
                <a:ahLst/>
                <a:cxnLst>
                  <a:cxn ang="0">
                    <a:pos x="T0" y="T1"/>
                  </a:cxn>
                  <a:cxn ang="0">
                    <a:pos x="T2" y="T3"/>
                  </a:cxn>
                  <a:cxn ang="0">
                    <a:pos x="T4" y="T5"/>
                  </a:cxn>
                  <a:cxn ang="0">
                    <a:pos x="T6" y="T7"/>
                  </a:cxn>
                  <a:cxn ang="0">
                    <a:pos x="T8" y="T9"/>
                  </a:cxn>
                </a:cxnLst>
                <a:rect l="0" t="0" r="r" b="b"/>
                <a:pathLst>
                  <a:path w="6845" h="6845">
                    <a:moveTo>
                      <a:pt x="3830" y="6800"/>
                    </a:moveTo>
                    <a:lnTo>
                      <a:pt x="3811" y="6802"/>
                    </a:lnTo>
                    <a:lnTo>
                      <a:pt x="3813" y="6822"/>
                    </a:lnTo>
                    <a:lnTo>
                      <a:pt x="3832" y="6819"/>
                    </a:lnTo>
                    <a:lnTo>
                      <a:pt x="3830" y="6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46" name="Freeform 425">
                <a:extLst>
                  <a:ext uri="{FF2B5EF4-FFF2-40B4-BE49-F238E27FC236}">
                    <a16:creationId xmlns:a16="http://schemas.microsoft.com/office/drawing/2014/main" id="{E01CA226-618E-4F78-91F3-99C8DD77171C}"/>
                  </a:ext>
                </a:extLst>
              </p:cNvPr>
              <p:cNvSpPr>
                <a:spLocks/>
              </p:cNvSpPr>
              <p:nvPr/>
            </p:nvSpPr>
            <p:spPr bwMode="auto">
              <a:xfrm>
                <a:off x="2218" y="2220"/>
                <a:ext cx="6845" cy="6845"/>
              </a:xfrm>
              <a:custGeom>
                <a:avLst/>
                <a:gdLst>
                  <a:gd name="T0" fmla="*/ 3790 w 6845"/>
                  <a:gd name="T1" fmla="*/ 6805 h 6845"/>
                  <a:gd name="T2" fmla="*/ 3771 w 6845"/>
                  <a:gd name="T3" fmla="*/ 6806 h 6845"/>
                  <a:gd name="T4" fmla="*/ 3774 w 6845"/>
                  <a:gd name="T5" fmla="*/ 6826 h 6845"/>
                  <a:gd name="T6" fmla="*/ 3793 w 6845"/>
                  <a:gd name="T7" fmla="*/ 6824 h 6845"/>
                  <a:gd name="T8" fmla="*/ 3790 w 6845"/>
                  <a:gd name="T9" fmla="*/ 6805 h 6845"/>
                </a:gdLst>
                <a:ahLst/>
                <a:cxnLst>
                  <a:cxn ang="0">
                    <a:pos x="T0" y="T1"/>
                  </a:cxn>
                  <a:cxn ang="0">
                    <a:pos x="T2" y="T3"/>
                  </a:cxn>
                  <a:cxn ang="0">
                    <a:pos x="T4" y="T5"/>
                  </a:cxn>
                  <a:cxn ang="0">
                    <a:pos x="T6" y="T7"/>
                  </a:cxn>
                  <a:cxn ang="0">
                    <a:pos x="T8" y="T9"/>
                  </a:cxn>
                </a:cxnLst>
                <a:rect l="0" t="0" r="r" b="b"/>
                <a:pathLst>
                  <a:path w="6845" h="6845">
                    <a:moveTo>
                      <a:pt x="3790" y="6805"/>
                    </a:moveTo>
                    <a:lnTo>
                      <a:pt x="3771" y="6806"/>
                    </a:lnTo>
                    <a:lnTo>
                      <a:pt x="3774" y="6826"/>
                    </a:lnTo>
                    <a:lnTo>
                      <a:pt x="3793" y="6824"/>
                    </a:lnTo>
                    <a:lnTo>
                      <a:pt x="3790" y="68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47" name="Freeform 426">
                <a:extLst>
                  <a:ext uri="{FF2B5EF4-FFF2-40B4-BE49-F238E27FC236}">
                    <a16:creationId xmlns:a16="http://schemas.microsoft.com/office/drawing/2014/main" id="{A167C12A-6778-48FA-800E-E028AE3FA3AE}"/>
                  </a:ext>
                </a:extLst>
              </p:cNvPr>
              <p:cNvSpPr>
                <a:spLocks/>
              </p:cNvSpPr>
              <p:nvPr/>
            </p:nvSpPr>
            <p:spPr bwMode="auto">
              <a:xfrm>
                <a:off x="2218" y="2220"/>
                <a:ext cx="6845" cy="6845"/>
              </a:xfrm>
              <a:custGeom>
                <a:avLst/>
                <a:gdLst>
                  <a:gd name="T0" fmla="*/ 3751 w 6845"/>
                  <a:gd name="T1" fmla="*/ 6808 h 6845"/>
                  <a:gd name="T2" fmla="*/ 3732 w 6845"/>
                  <a:gd name="T3" fmla="*/ 6810 h 6845"/>
                  <a:gd name="T4" fmla="*/ 3733 w 6845"/>
                  <a:gd name="T5" fmla="*/ 6830 h 6845"/>
                  <a:gd name="T6" fmla="*/ 3753 w 6845"/>
                  <a:gd name="T7" fmla="*/ 6829 h 6845"/>
                  <a:gd name="T8" fmla="*/ 3751 w 6845"/>
                  <a:gd name="T9" fmla="*/ 6808 h 6845"/>
                </a:gdLst>
                <a:ahLst/>
                <a:cxnLst>
                  <a:cxn ang="0">
                    <a:pos x="T0" y="T1"/>
                  </a:cxn>
                  <a:cxn ang="0">
                    <a:pos x="T2" y="T3"/>
                  </a:cxn>
                  <a:cxn ang="0">
                    <a:pos x="T4" y="T5"/>
                  </a:cxn>
                  <a:cxn ang="0">
                    <a:pos x="T6" y="T7"/>
                  </a:cxn>
                  <a:cxn ang="0">
                    <a:pos x="T8" y="T9"/>
                  </a:cxn>
                </a:cxnLst>
                <a:rect l="0" t="0" r="r" b="b"/>
                <a:pathLst>
                  <a:path w="6845" h="6845">
                    <a:moveTo>
                      <a:pt x="3751" y="6808"/>
                    </a:moveTo>
                    <a:lnTo>
                      <a:pt x="3732" y="6810"/>
                    </a:lnTo>
                    <a:lnTo>
                      <a:pt x="3733" y="6830"/>
                    </a:lnTo>
                    <a:lnTo>
                      <a:pt x="3753" y="6829"/>
                    </a:lnTo>
                    <a:lnTo>
                      <a:pt x="3751" y="68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48" name="Freeform 427">
                <a:extLst>
                  <a:ext uri="{FF2B5EF4-FFF2-40B4-BE49-F238E27FC236}">
                    <a16:creationId xmlns:a16="http://schemas.microsoft.com/office/drawing/2014/main" id="{421DD93F-A33B-4EA7-98DC-150FD4809DB8}"/>
                  </a:ext>
                </a:extLst>
              </p:cNvPr>
              <p:cNvSpPr>
                <a:spLocks/>
              </p:cNvSpPr>
              <p:nvPr/>
            </p:nvSpPr>
            <p:spPr bwMode="auto">
              <a:xfrm>
                <a:off x="2218" y="2220"/>
                <a:ext cx="6845" cy="6845"/>
              </a:xfrm>
              <a:custGeom>
                <a:avLst/>
                <a:gdLst>
                  <a:gd name="T0" fmla="*/ 3711 w 6845"/>
                  <a:gd name="T1" fmla="*/ 6812 h 6845"/>
                  <a:gd name="T2" fmla="*/ 3691 w 6845"/>
                  <a:gd name="T3" fmla="*/ 6813 h 6845"/>
                  <a:gd name="T4" fmla="*/ 3693 w 6845"/>
                  <a:gd name="T5" fmla="*/ 6834 h 6845"/>
                  <a:gd name="T6" fmla="*/ 3714 w 6845"/>
                  <a:gd name="T7" fmla="*/ 6832 h 6845"/>
                  <a:gd name="T8" fmla="*/ 3711 w 6845"/>
                  <a:gd name="T9" fmla="*/ 6812 h 6845"/>
                </a:gdLst>
                <a:ahLst/>
                <a:cxnLst>
                  <a:cxn ang="0">
                    <a:pos x="T0" y="T1"/>
                  </a:cxn>
                  <a:cxn ang="0">
                    <a:pos x="T2" y="T3"/>
                  </a:cxn>
                  <a:cxn ang="0">
                    <a:pos x="T4" y="T5"/>
                  </a:cxn>
                  <a:cxn ang="0">
                    <a:pos x="T6" y="T7"/>
                  </a:cxn>
                  <a:cxn ang="0">
                    <a:pos x="T8" y="T9"/>
                  </a:cxn>
                </a:cxnLst>
                <a:rect l="0" t="0" r="r" b="b"/>
                <a:pathLst>
                  <a:path w="6845" h="6845">
                    <a:moveTo>
                      <a:pt x="3711" y="6812"/>
                    </a:moveTo>
                    <a:lnTo>
                      <a:pt x="3691" y="6813"/>
                    </a:lnTo>
                    <a:lnTo>
                      <a:pt x="3693" y="6834"/>
                    </a:lnTo>
                    <a:lnTo>
                      <a:pt x="3714" y="6832"/>
                    </a:lnTo>
                    <a:lnTo>
                      <a:pt x="3711" y="68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49" name="Freeform 428">
                <a:extLst>
                  <a:ext uri="{FF2B5EF4-FFF2-40B4-BE49-F238E27FC236}">
                    <a16:creationId xmlns:a16="http://schemas.microsoft.com/office/drawing/2014/main" id="{446FFB6C-1B89-492B-99E7-669BB458709E}"/>
                  </a:ext>
                </a:extLst>
              </p:cNvPr>
              <p:cNvSpPr>
                <a:spLocks/>
              </p:cNvSpPr>
              <p:nvPr/>
            </p:nvSpPr>
            <p:spPr bwMode="auto">
              <a:xfrm>
                <a:off x="2218" y="2220"/>
                <a:ext cx="6845" cy="6845"/>
              </a:xfrm>
              <a:custGeom>
                <a:avLst/>
                <a:gdLst>
                  <a:gd name="T0" fmla="*/ 3672 w 6845"/>
                  <a:gd name="T1" fmla="*/ 6816 h 6845"/>
                  <a:gd name="T2" fmla="*/ 3651 w 6845"/>
                  <a:gd name="T3" fmla="*/ 6817 h 6845"/>
                  <a:gd name="T4" fmla="*/ 3654 w 6845"/>
                  <a:gd name="T5" fmla="*/ 6836 h 6845"/>
                  <a:gd name="T6" fmla="*/ 3673 w 6845"/>
                  <a:gd name="T7" fmla="*/ 6835 h 6845"/>
                  <a:gd name="T8" fmla="*/ 3672 w 6845"/>
                  <a:gd name="T9" fmla="*/ 6816 h 6845"/>
                </a:gdLst>
                <a:ahLst/>
                <a:cxnLst>
                  <a:cxn ang="0">
                    <a:pos x="T0" y="T1"/>
                  </a:cxn>
                  <a:cxn ang="0">
                    <a:pos x="T2" y="T3"/>
                  </a:cxn>
                  <a:cxn ang="0">
                    <a:pos x="T4" y="T5"/>
                  </a:cxn>
                  <a:cxn ang="0">
                    <a:pos x="T6" y="T7"/>
                  </a:cxn>
                  <a:cxn ang="0">
                    <a:pos x="T8" y="T9"/>
                  </a:cxn>
                </a:cxnLst>
                <a:rect l="0" t="0" r="r" b="b"/>
                <a:pathLst>
                  <a:path w="6845" h="6845">
                    <a:moveTo>
                      <a:pt x="3672" y="6816"/>
                    </a:moveTo>
                    <a:lnTo>
                      <a:pt x="3651" y="6817"/>
                    </a:lnTo>
                    <a:lnTo>
                      <a:pt x="3654" y="6836"/>
                    </a:lnTo>
                    <a:lnTo>
                      <a:pt x="3673" y="6835"/>
                    </a:lnTo>
                    <a:lnTo>
                      <a:pt x="3672" y="68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50" name="Freeform 429">
                <a:extLst>
                  <a:ext uri="{FF2B5EF4-FFF2-40B4-BE49-F238E27FC236}">
                    <a16:creationId xmlns:a16="http://schemas.microsoft.com/office/drawing/2014/main" id="{3C4A5132-6BE4-4AC1-AB03-86FC121B716D}"/>
                  </a:ext>
                </a:extLst>
              </p:cNvPr>
              <p:cNvSpPr>
                <a:spLocks/>
              </p:cNvSpPr>
              <p:nvPr/>
            </p:nvSpPr>
            <p:spPr bwMode="auto">
              <a:xfrm>
                <a:off x="2218" y="2220"/>
                <a:ext cx="6845" cy="6845"/>
              </a:xfrm>
              <a:custGeom>
                <a:avLst/>
                <a:gdLst>
                  <a:gd name="T0" fmla="*/ 3632 w 6845"/>
                  <a:gd name="T1" fmla="*/ 6818 h 6845"/>
                  <a:gd name="T2" fmla="*/ 3612 w 6845"/>
                  <a:gd name="T3" fmla="*/ 6819 h 6845"/>
                  <a:gd name="T4" fmla="*/ 3613 w 6845"/>
                  <a:gd name="T5" fmla="*/ 6838 h 6845"/>
                  <a:gd name="T6" fmla="*/ 3633 w 6845"/>
                  <a:gd name="T7" fmla="*/ 6837 h 6845"/>
                  <a:gd name="T8" fmla="*/ 3632 w 6845"/>
                  <a:gd name="T9" fmla="*/ 6818 h 6845"/>
                </a:gdLst>
                <a:ahLst/>
                <a:cxnLst>
                  <a:cxn ang="0">
                    <a:pos x="T0" y="T1"/>
                  </a:cxn>
                  <a:cxn ang="0">
                    <a:pos x="T2" y="T3"/>
                  </a:cxn>
                  <a:cxn ang="0">
                    <a:pos x="T4" y="T5"/>
                  </a:cxn>
                  <a:cxn ang="0">
                    <a:pos x="T6" y="T7"/>
                  </a:cxn>
                  <a:cxn ang="0">
                    <a:pos x="T8" y="T9"/>
                  </a:cxn>
                </a:cxnLst>
                <a:rect l="0" t="0" r="r" b="b"/>
                <a:pathLst>
                  <a:path w="6845" h="6845">
                    <a:moveTo>
                      <a:pt x="3632" y="6818"/>
                    </a:moveTo>
                    <a:lnTo>
                      <a:pt x="3612" y="6819"/>
                    </a:lnTo>
                    <a:lnTo>
                      <a:pt x="3613" y="6838"/>
                    </a:lnTo>
                    <a:lnTo>
                      <a:pt x="3633" y="6837"/>
                    </a:lnTo>
                    <a:lnTo>
                      <a:pt x="3632" y="68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51" name="Freeform 430">
                <a:extLst>
                  <a:ext uri="{FF2B5EF4-FFF2-40B4-BE49-F238E27FC236}">
                    <a16:creationId xmlns:a16="http://schemas.microsoft.com/office/drawing/2014/main" id="{ECDDE8BB-EA20-4182-9561-F756F9E2ECFB}"/>
                  </a:ext>
                </a:extLst>
              </p:cNvPr>
              <p:cNvSpPr>
                <a:spLocks/>
              </p:cNvSpPr>
              <p:nvPr/>
            </p:nvSpPr>
            <p:spPr bwMode="auto">
              <a:xfrm>
                <a:off x="2218" y="2220"/>
                <a:ext cx="6845" cy="6845"/>
              </a:xfrm>
              <a:custGeom>
                <a:avLst/>
                <a:gdLst>
                  <a:gd name="T0" fmla="*/ 3592 w 6845"/>
                  <a:gd name="T1" fmla="*/ 6820 h 6845"/>
                  <a:gd name="T2" fmla="*/ 3572 w 6845"/>
                  <a:gd name="T3" fmla="*/ 6820 h 6845"/>
                  <a:gd name="T4" fmla="*/ 3573 w 6845"/>
                  <a:gd name="T5" fmla="*/ 6841 h 6845"/>
                  <a:gd name="T6" fmla="*/ 3592 w 6845"/>
                  <a:gd name="T7" fmla="*/ 6840 h 6845"/>
                  <a:gd name="T8" fmla="*/ 3592 w 6845"/>
                  <a:gd name="T9" fmla="*/ 6820 h 6845"/>
                </a:gdLst>
                <a:ahLst/>
                <a:cxnLst>
                  <a:cxn ang="0">
                    <a:pos x="T0" y="T1"/>
                  </a:cxn>
                  <a:cxn ang="0">
                    <a:pos x="T2" y="T3"/>
                  </a:cxn>
                  <a:cxn ang="0">
                    <a:pos x="T4" y="T5"/>
                  </a:cxn>
                  <a:cxn ang="0">
                    <a:pos x="T6" y="T7"/>
                  </a:cxn>
                  <a:cxn ang="0">
                    <a:pos x="T8" y="T9"/>
                  </a:cxn>
                </a:cxnLst>
                <a:rect l="0" t="0" r="r" b="b"/>
                <a:pathLst>
                  <a:path w="6845" h="6845">
                    <a:moveTo>
                      <a:pt x="3592" y="6820"/>
                    </a:moveTo>
                    <a:lnTo>
                      <a:pt x="3572" y="6820"/>
                    </a:lnTo>
                    <a:lnTo>
                      <a:pt x="3573" y="6841"/>
                    </a:lnTo>
                    <a:lnTo>
                      <a:pt x="3592" y="6840"/>
                    </a:lnTo>
                    <a:lnTo>
                      <a:pt x="3592" y="68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52" name="Freeform 431">
                <a:extLst>
                  <a:ext uri="{FF2B5EF4-FFF2-40B4-BE49-F238E27FC236}">
                    <a16:creationId xmlns:a16="http://schemas.microsoft.com/office/drawing/2014/main" id="{89902516-A7A3-4974-928E-6D9B5B943D2B}"/>
                  </a:ext>
                </a:extLst>
              </p:cNvPr>
              <p:cNvSpPr>
                <a:spLocks/>
              </p:cNvSpPr>
              <p:nvPr/>
            </p:nvSpPr>
            <p:spPr bwMode="auto">
              <a:xfrm>
                <a:off x="2218" y="2220"/>
                <a:ext cx="6845" cy="6845"/>
              </a:xfrm>
              <a:custGeom>
                <a:avLst/>
                <a:gdLst>
                  <a:gd name="T0" fmla="*/ 3552 w 6845"/>
                  <a:gd name="T1" fmla="*/ 6822 h 6845"/>
                  <a:gd name="T2" fmla="*/ 3532 w 6845"/>
                  <a:gd name="T3" fmla="*/ 6823 h 6845"/>
                  <a:gd name="T4" fmla="*/ 3532 w 6845"/>
                  <a:gd name="T5" fmla="*/ 6842 h 6845"/>
                  <a:gd name="T6" fmla="*/ 3553 w 6845"/>
                  <a:gd name="T7" fmla="*/ 6842 h 6845"/>
                  <a:gd name="T8" fmla="*/ 3552 w 6845"/>
                  <a:gd name="T9" fmla="*/ 6822 h 6845"/>
                </a:gdLst>
                <a:ahLst/>
                <a:cxnLst>
                  <a:cxn ang="0">
                    <a:pos x="T0" y="T1"/>
                  </a:cxn>
                  <a:cxn ang="0">
                    <a:pos x="T2" y="T3"/>
                  </a:cxn>
                  <a:cxn ang="0">
                    <a:pos x="T4" y="T5"/>
                  </a:cxn>
                  <a:cxn ang="0">
                    <a:pos x="T6" y="T7"/>
                  </a:cxn>
                  <a:cxn ang="0">
                    <a:pos x="T8" y="T9"/>
                  </a:cxn>
                </a:cxnLst>
                <a:rect l="0" t="0" r="r" b="b"/>
                <a:pathLst>
                  <a:path w="6845" h="6845">
                    <a:moveTo>
                      <a:pt x="3552" y="6822"/>
                    </a:moveTo>
                    <a:lnTo>
                      <a:pt x="3532" y="6823"/>
                    </a:lnTo>
                    <a:lnTo>
                      <a:pt x="3532" y="6842"/>
                    </a:lnTo>
                    <a:lnTo>
                      <a:pt x="3553" y="6842"/>
                    </a:lnTo>
                    <a:lnTo>
                      <a:pt x="3552" y="68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53" name="Freeform 432">
                <a:extLst>
                  <a:ext uri="{FF2B5EF4-FFF2-40B4-BE49-F238E27FC236}">
                    <a16:creationId xmlns:a16="http://schemas.microsoft.com/office/drawing/2014/main" id="{D3DDCC2C-280E-4BDD-961F-EAA55F3FDB50}"/>
                  </a:ext>
                </a:extLst>
              </p:cNvPr>
              <p:cNvSpPr>
                <a:spLocks/>
              </p:cNvSpPr>
              <p:nvPr/>
            </p:nvSpPr>
            <p:spPr bwMode="auto">
              <a:xfrm>
                <a:off x="2218" y="2220"/>
                <a:ext cx="6845" cy="6845"/>
              </a:xfrm>
              <a:custGeom>
                <a:avLst/>
                <a:gdLst>
                  <a:gd name="T0" fmla="*/ 3512 w 6845"/>
                  <a:gd name="T1" fmla="*/ 6823 h 6845"/>
                  <a:gd name="T2" fmla="*/ 3510 w 6845"/>
                  <a:gd name="T3" fmla="*/ 6823 h 6845"/>
                  <a:gd name="T4" fmla="*/ 3493 w 6845"/>
                  <a:gd name="T5" fmla="*/ 6824 h 6845"/>
                  <a:gd name="T6" fmla="*/ 3493 w 6845"/>
                  <a:gd name="T7" fmla="*/ 6843 h 6845"/>
                  <a:gd name="T8" fmla="*/ 3513 w 6845"/>
                  <a:gd name="T9" fmla="*/ 6843 h 6845"/>
                  <a:gd name="T10" fmla="*/ 3512 w 6845"/>
                  <a:gd name="T11" fmla="*/ 6823 h 6845"/>
                </a:gdLst>
                <a:ahLst/>
                <a:cxnLst>
                  <a:cxn ang="0">
                    <a:pos x="T0" y="T1"/>
                  </a:cxn>
                  <a:cxn ang="0">
                    <a:pos x="T2" y="T3"/>
                  </a:cxn>
                  <a:cxn ang="0">
                    <a:pos x="T4" y="T5"/>
                  </a:cxn>
                  <a:cxn ang="0">
                    <a:pos x="T6" y="T7"/>
                  </a:cxn>
                  <a:cxn ang="0">
                    <a:pos x="T8" y="T9"/>
                  </a:cxn>
                  <a:cxn ang="0">
                    <a:pos x="T10" y="T11"/>
                  </a:cxn>
                </a:cxnLst>
                <a:rect l="0" t="0" r="r" b="b"/>
                <a:pathLst>
                  <a:path w="6845" h="6845">
                    <a:moveTo>
                      <a:pt x="3512" y="6823"/>
                    </a:moveTo>
                    <a:lnTo>
                      <a:pt x="3510" y="6823"/>
                    </a:lnTo>
                    <a:lnTo>
                      <a:pt x="3493" y="6824"/>
                    </a:lnTo>
                    <a:lnTo>
                      <a:pt x="3493" y="6843"/>
                    </a:lnTo>
                    <a:lnTo>
                      <a:pt x="3513" y="6843"/>
                    </a:lnTo>
                    <a:lnTo>
                      <a:pt x="3512" y="68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54" name="Freeform 433">
                <a:extLst>
                  <a:ext uri="{FF2B5EF4-FFF2-40B4-BE49-F238E27FC236}">
                    <a16:creationId xmlns:a16="http://schemas.microsoft.com/office/drawing/2014/main" id="{6F96927D-1446-4ED8-AC27-D4841EC1023F}"/>
                  </a:ext>
                </a:extLst>
              </p:cNvPr>
              <p:cNvSpPr>
                <a:spLocks/>
              </p:cNvSpPr>
              <p:nvPr/>
            </p:nvSpPr>
            <p:spPr bwMode="auto">
              <a:xfrm>
                <a:off x="2218" y="2220"/>
                <a:ext cx="6845" cy="6845"/>
              </a:xfrm>
              <a:custGeom>
                <a:avLst/>
                <a:gdLst>
                  <a:gd name="T0" fmla="*/ 3472 w 6845"/>
                  <a:gd name="T1" fmla="*/ 6824 h 6845"/>
                  <a:gd name="T2" fmla="*/ 3452 w 6845"/>
                  <a:gd name="T3" fmla="*/ 6824 h 6845"/>
                  <a:gd name="T4" fmla="*/ 3453 w 6845"/>
                  <a:gd name="T5" fmla="*/ 6844 h 6845"/>
                  <a:gd name="T6" fmla="*/ 3472 w 6845"/>
                  <a:gd name="T7" fmla="*/ 6843 h 6845"/>
                  <a:gd name="T8" fmla="*/ 3472 w 6845"/>
                  <a:gd name="T9" fmla="*/ 6824 h 6845"/>
                </a:gdLst>
                <a:ahLst/>
                <a:cxnLst>
                  <a:cxn ang="0">
                    <a:pos x="T0" y="T1"/>
                  </a:cxn>
                  <a:cxn ang="0">
                    <a:pos x="T2" y="T3"/>
                  </a:cxn>
                  <a:cxn ang="0">
                    <a:pos x="T4" y="T5"/>
                  </a:cxn>
                  <a:cxn ang="0">
                    <a:pos x="T6" y="T7"/>
                  </a:cxn>
                  <a:cxn ang="0">
                    <a:pos x="T8" y="T9"/>
                  </a:cxn>
                </a:cxnLst>
                <a:rect l="0" t="0" r="r" b="b"/>
                <a:pathLst>
                  <a:path w="6845" h="6845">
                    <a:moveTo>
                      <a:pt x="3472" y="6824"/>
                    </a:moveTo>
                    <a:lnTo>
                      <a:pt x="3452" y="6824"/>
                    </a:lnTo>
                    <a:lnTo>
                      <a:pt x="3453" y="6844"/>
                    </a:lnTo>
                    <a:lnTo>
                      <a:pt x="3472" y="6843"/>
                    </a:lnTo>
                    <a:lnTo>
                      <a:pt x="3472" y="6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55" name="Freeform 434">
                <a:extLst>
                  <a:ext uri="{FF2B5EF4-FFF2-40B4-BE49-F238E27FC236}">
                    <a16:creationId xmlns:a16="http://schemas.microsoft.com/office/drawing/2014/main" id="{27640260-0F6A-4342-BEF1-64425BA87BFA}"/>
                  </a:ext>
                </a:extLst>
              </p:cNvPr>
              <p:cNvSpPr>
                <a:spLocks/>
              </p:cNvSpPr>
              <p:nvPr/>
            </p:nvSpPr>
            <p:spPr bwMode="auto">
              <a:xfrm>
                <a:off x="2218" y="2220"/>
                <a:ext cx="6845" cy="6845"/>
              </a:xfrm>
              <a:custGeom>
                <a:avLst/>
                <a:gdLst>
                  <a:gd name="T0" fmla="*/ 3433 w 6845"/>
                  <a:gd name="T1" fmla="*/ 6824 h 6845"/>
                  <a:gd name="T2" fmla="*/ 3412 w 6845"/>
                  <a:gd name="T3" fmla="*/ 6824 h 6845"/>
                  <a:gd name="T4" fmla="*/ 3412 w 6845"/>
                  <a:gd name="T5" fmla="*/ 6844 h 6845"/>
                  <a:gd name="T6" fmla="*/ 3433 w 6845"/>
                  <a:gd name="T7" fmla="*/ 6844 h 6845"/>
                  <a:gd name="T8" fmla="*/ 3433 w 6845"/>
                  <a:gd name="T9" fmla="*/ 6824 h 6845"/>
                </a:gdLst>
                <a:ahLst/>
                <a:cxnLst>
                  <a:cxn ang="0">
                    <a:pos x="T0" y="T1"/>
                  </a:cxn>
                  <a:cxn ang="0">
                    <a:pos x="T2" y="T3"/>
                  </a:cxn>
                  <a:cxn ang="0">
                    <a:pos x="T4" y="T5"/>
                  </a:cxn>
                  <a:cxn ang="0">
                    <a:pos x="T6" y="T7"/>
                  </a:cxn>
                  <a:cxn ang="0">
                    <a:pos x="T8" y="T9"/>
                  </a:cxn>
                </a:cxnLst>
                <a:rect l="0" t="0" r="r" b="b"/>
                <a:pathLst>
                  <a:path w="6845" h="6845">
                    <a:moveTo>
                      <a:pt x="3433" y="6824"/>
                    </a:moveTo>
                    <a:lnTo>
                      <a:pt x="3412" y="6824"/>
                    </a:lnTo>
                    <a:lnTo>
                      <a:pt x="3412" y="6844"/>
                    </a:lnTo>
                    <a:lnTo>
                      <a:pt x="3433" y="6844"/>
                    </a:lnTo>
                    <a:lnTo>
                      <a:pt x="3433" y="6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56" name="Freeform 435">
                <a:extLst>
                  <a:ext uri="{FF2B5EF4-FFF2-40B4-BE49-F238E27FC236}">
                    <a16:creationId xmlns:a16="http://schemas.microsoft.com/office/drawing/2014/main" id="{2B9CC04D-C2F0-4615-AAE8-27EAF1C7FBDD}"/>
                  </a:ext>
                </a:extLst>
              </p:cNvPr>
              <p:cNvSpPr>
                <a:spLocks/>
              </p:cNvSpPr>
              <p:nvPr/>
            </p:nvSpPr>
            <p:spPr bwMode="auto">
              <a:xfrm>
                <a:off x="2218" y="2220"/>
                <a:ext cx="6845" cy="6845"/>
              </a:xfrm>
              <a:custGeom>
                <a:avLst/>
                <a:gdLst>
                  <a:gd name="T0" fmla="*/ 3393 w 6845"/>
                  <a:gd name="T1" fmla="*/ 6824 h 6845"/>
                  <a:gd name="T2" fmla="*/ 3373 w 6845"/>
                  <a:gd name="T3" fmla="*/ 6824 h 6845"/>
                  <a:gd name="T4" fmla="*/ 3373 w 6845"/>
                  <a:gd name="T5" fmla="*/ 6843 h 6845"/>
                  <a:gd name="T6" fmla="*/ 3392 w 6845"/>
                  <a:gd name="T7" fmla="*/ 6844 h 6845"/>
                  <a:gd name="T8" fmla="*/ 3393 w 6845"/>
                  <a:gd name="T9" fmla="*/ 6824 h 6845"/>
                </a:gdLst>
                <a:ahLst/>
                <a:cxnLst>
                  <a:cxn ang="0">
                    <a:pos x="T0" y="T1"/>
                  </a:cxn>
                  <a:cxn ang="0">
                    <a:pos x="T2" y="T3"/>
                  </a:cxn>
                  <a:cxn ang="0">
                    <a:pos x="T4" y="T5"/>
                  </a:cxn>
                  <a:cxn ang="0">
                    <a:pos x="T6" y="T7"/>
                  </a:cxn>
                  <a:cxn ang="0">
                    <a:pos x="T8" y="T9"/>
                  </a:cxn>
                </a:cxnLst>
                <a:rect l="0" t="0" r="r" b="b"/>
                <a:pathLst>
                  <a:path w="6845" h="6845">
                    <a:moveTo>
                      <a:pt x="3393" y="6824"/>
                    </a:moveTo>
                    <a:lnTo>
                      <a:pt x="3373" y="6824"/>
                    </a:lnTo>
                    <a:lnTo>
                      <a:pt x="3373" y="6843"/>
                    </a:lnTo>
                    <a:lnTo>
                      <a:pt x="3392" y="6844"/>
                    </a:lnTo>
                    <a:lnTo>
                      <a:pt x="3393" y="6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57" name="Freeform 436">
                <a:extLst>
                  <a:ext uri="{FF2B5EF4-FFF2-40B4-BE49-F238E27FC236}">
                    <a16:creationId xmlns:a16="http://schemas.microsoft.com/office/drawing/2014/main" id="{1C55A0DC-D0F9-40D1-B40B-AB255E50C117}"/>
                  </a:ext>
                </a:extLst>
              </p:cNvPr>
              <p:cNvSpPr>
                <a:spLocks/>
              </p:cNvSpPr>
              <p:nvPr/>
            </p:nvSpPr>
            <p:spPr bwMode="auto">
              <a:xfrm>
                <a:off x="2218" y="2220"/>
                <a:ext cx="6845" cy="6845"/>
              </a:xfrm>
              <a:custGeom>
                <a:avLst/>
                <a:gdLst>
                  <a:gd name="T0" fmla="*/ 3333 w 6845"/>
                  <a:gd name="T1" fmla="*/ 6823 h 6845"/>
                  <a:gd name="T2" fmla="*/ 3332 w 6845"/>
                  <a:gd name="T3" fmla="*/ 6843 h 6845"/>
                  <a:gd name="T4" fmla="*/ 3352 w 6845"/>
                  <a:gd name="T5" fmla="*/ 6843 h 6845"/>
                  <a:gd name="T6" fmla="*/ 3352 w 6845"/>
                  <a:gd name="T7" fmla="*/ 6824 h 6845"/>
                  <a:gd name="T8" fmla="*/ 3333 w 6845"/>
                  <a:gd name="T9" fmla="*/ 6823 h 6845"/>
                </a:gdLst>
                <a:ahLst/>
                <a:cxnLst>
                  <a:cxn ang="0">
                    <a:pos x="T0" y="T1"/>
                  </a:cxn>
                  <a:cxn ang="0">
                    <a:pos x="T2" y="T3"/>
                  </a:cxn>
                  <a:cxn ang="0">
                    <a:pos x="T4" y="T5"/>
                  </a:cxn>
                  <a:cxn ang="0">
                    <a:pos x="T6" y="T7"/>
                  </a:cxn>
                  <a:cxn ang="0">
                    <a:pos x="T8" y="T9"/>
                  </a:cxn>
                </a:cxnLst>
                <a:rect l="0" t="0" r="r" b="b"/>
                <a:pathLst>
                  <a:path w="6845" h="6845">
                    <a:moveTo>
                      <a:pt x="3333" y="6823"/>
                    </a:moveTo>
                    <a:lnTo>
                      <a:pt x="3332" y="6843"/>
                    </a:lnTo>
                    <a:lnTo>
                      <a:pt x="3352" y="6843"/>
                    </a:lnTo>
                    <a:lnTo>
                      <a:pt x="3352" y="6824"/>
                    </a:lnTo>
                    <a:lnTo>
                      <a:pt x="3333" y="68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58" name="Freeform 437">
                <a:extLst>
                  <a:ext uri="{FF2B5EF4-FFF2-40B4-BE49-F238E27FC236}">
                    <a16:creationId xmlns:a16="http://schemas.microsoft.com/office/drawing/2014/main" id="{7D26CEC5-B66F-45ED-9335-ED68C7403B83}"/>
                  </a:ext>
                </a:extLst>
              </p:cNvPr>
              <p:cNvSpPr>
                <a:spLocks/>
              </p:cNvSpPr>
              <p:nvPr/>
            </p:nvSpPr>
            <p:spPr bwMode="auto">
              <a:xfrm>
                <a:off x="2218" y="2220"/>
                <a:ext cx="6845" cy="6845"/>
              </a:xfrm>
              <a:custGeom>
                <a:avLst/>
                <a:gdLst>
                  <a:gd name="T0" fmla="*/ 3292 w 6845"/>
                  <a:gd name="T1" fmla="*/ 6822 h 6845"/>
                  <a:gd name="T2" fmla="*/ 3292 w 6845"/>
                  <a:gd name="T3" fmla="*/ 6842 h 6845"/>
                  <a:gd name="T4" fmla="*/ 3312 w 6845"/>
                  <a:gd name="T5" fmla="*/ 6842 h 6845"/>
                  <a:gd name="T6" fmla="*/ 3313 w 6845"/>
                  <a:gd name="T7" fmla="*/ 6823 h 6845"/>
                  <a:gd name="T8" fmla="*/ 3292 w 6845"/>
                  <a:gd name="T9" fmla="*/ 6822 h 6845"/>
                </a:gdLst>
                <a:ahLst/>
                <a:cxnLst>
                  <a:cxn ang="0">
                    <a:pos x="T0" y="T1"/>
                  </a:cxn>
                  <a:cxn ang="0">
                    <a:pos x="T2" y="T3"/>
                  </a:cxn>
                  <a:cxn ang="0">
                    <a:pos x="T4" y="T5"/>
                  </a:cxn>
                  <a:cxn ang="0">
                    <a:pos x="T6" y="T7"/>
                  </a:cxn>
                  <a:cxn ang="0">
                    <a:pos x="T8" y="T9"/>
                  </a:cxn>
                </a:cxnLst>
                <a:rect l="0" t="0" r="r" b="b"/>
                <a:pathLst>
                  <a:path w="6845" h="6845">
                    <a:moveTo>
                      <a:pt x="3292" y="6822"/>
                    </a:moveTo>
                    <a:lnTo>
                      <a:pt x="3292" y="6842"/>
                    </a:lnTo>
                    <a:lnTo>
                      <a:pt x="3312" y="6842"/>
                    </a:lnTo>
                    <a:lnTo>
                      <a:pt x="3313" y="6823"/>
                    </a:lnTo>
                    <a:lnTo>
                      <a:pt x="3292" y="68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59" name="Freeform 438">
                <a:extLst>
                  <a:ext uri="{FF2B5EF4-FFF2-40B4-BE49-F238E27FC236}">
                    <a16:creationId xmlns:a16="http://schemas.microsoft.com/office/drawing/2014/main" id="{DD4D3B05-E2F1-481A-9005-951E4C4E2041}"/>
                  </a:ext>
                </a:extLst>
              </p:cNvPr>
              <p:cNvSpPr>
                <a:spLocks/>
              </p:cNvSpPr>
              <p:nvPr/>
            </p:nvSpPr>
            <p:spPr bwMode="auto">
              <a:xfrm>
                <a:off x="2218" y="2220"/>
                <a:ext cx="6845" cy="6845"/>
              </a:xfrm>
              <a:custGeom>
                <a:avLst/>
                <a:gdLst>
                  <a:gd name="T0" fmla="*/ 3273 w 6845"/>
                  <a:gd name="T1" fmla="*/ 6820 h 6845"/>
                  <a:gd name="T2" fmla="*/ 3253 w 6845"/>
                  <a:gd name="T3" fmla="*/ 6820 h 6845"/>
                  <a:gd name="T4" fmla="*/ 3253 w 6845"/>
                  <a:gd name="T5" fmla="*/ 6840 h 6845"/>
                  <a:gd name="T6" fmla="*/ 3272 w 6845"/>
                  <a:gd name="T7" fmla="*/ 6841 h 6845"/>
                  <a:gd name="T8" fmla="*/ 3273 w 6845"/>
                  <a:gd name="T9" fmla="*/ 6820 h 6845"/>
                </a:gdLst>
                <a:ahLst/>
                <a:cxnLst>
                  <a:cxn ang="0">
                    <a:pos x="T0" y="T1"/>
                  </a:cxn>
                  <a:cxn ang="0">
                    <a:pos x="T2" y="T3"/>
                  </a:cxn>
                  <a:cxn ang="0">
                    <a:pos x="T4" y="T5"/>
                  </a:cxn>
                  <a:cxn ang="0">
                    <a:pos x="T6" y="T7"/>
                  </a:cxn>
                  <a:cxn ang="0">
                    <a:pos x="T8" y="T9"/>
                  </a:cxn>
                </a:cxnLst>
                <a:rect l="0" t="0" r="r" b="b"/>
                <a:pathLst>
                  <a:path w="6845" h="6845">
                    <a:moveTo>
                      <a:pt x="3273" y="6820"/>
                    </a:moveTo>
                    <a:lnTo>
                      <a:pt x="3253" y="6820"/>
                    </a:lnTo>
                    <a:lnTo>
                      <a:pt x="3253" y="6840"/>
                    </a:lnTo>
                    <a:lnTo>
                      <a:pt x="3272" y="6841"/>
                    </a:lnTo>
                    <a:lnTo>
                      <a:pt x="3273" y="68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60" name="Freeform 439">
                <a:extLst>
                  <a:ext uri="{FF2B5EF4-FFF2-40B4-BE49-F238E27FC236}">
                    <a16:creationId xmlns:a16="http://schemas.microsoft.com/office/drawing/2014/main" id="{40706AEA-A0BC-47AD-BF52-E5571C305A6F}"/>
                  </a:ext>
                </a:extLst>
              </p:cNvPr>
              <p:cNvSpPr>
                <a:spLocks/>
              </p:cNvSpPr>
              <p:nvPr/>
            </p:nvSpPr>
            <p:spPr bwMode="auto">
              <a:xfrm>
                <a:off x="2218" y="2220"/>
                <a:ext cx="6845" cy="6845"/>
              </a:xfrm>
              <a:custGeom>
                <a:avLst/>
                <a:gdLst>
                  <a:gd name="T0" fmla="*/ 3213 w 6845"/>
                  <a:gd name="T1" fmla="*/ 6818 h 6845"/>
                  <a:gd name="T2" fmla="*/ 3212 w 6845"/>
                  <a:gd name="T3" fmla="*/ 6837 h 6845"/>
                  <a:gd name="T4" fmla="*/ 3232 w 6845"/>
                  <a:gd name="T5" fmla="*/ 6840 h 6845"/>
                  <a:gd name="T6" fmla="*/ 3234 w 6845"/>
                  <a:gd name="T7" fmla="*/ 6819 h 6845"/>
                  <a:gd name="T8" fmla="*/ 3213 w 6845"/>
                  <a:gd name="T9" fmla="*/ 6818 h 6845"/>
                </a:gdLst>
                <a:ahLst/>
                <a:cxnLst>
                  <a:cxn ang="0">
                    <a:pos x="T0" y="T1"/>
                  </a:cxn>
                  <a:cxn ang="0">
                    <a:pos x="T2" y="T3"/>
                  </a:cxn>
                  <a:cxn ang="0">
                    <a:pos x="T4" y="T5"/>
                  </a:cxn>
                  <a:cxn ang="0">
                    <a:pos x="T6" y="T7"/>
                  </a:cxn>
                  <a:cxn ang="0">
                    <a:pos x="T8" y="T9"/>
                  </a:cxn>
                </a:cxnLst>
                <a:rect l="0" t="0" r="r" b="b"/>
                <a:pathLst>
                  <a:path w="6845" h="6845">
                    <a:moveTo>
                      <a:pt x="3213" y="6818"/>
                    </a:moveTo>
                    <a:lnTo>
                      <a:pt x="3212" y="6837"/>
                    </a:lnTo>
                    <a:lnTo>
                      <a:pt x="3232" y="6840"/>
                    </a:lnTo>
                    <a:lnTo>
                      <a:pt x="3234" y="6819"/>
                    </a:lnTo>
                    <a:lnTo>
                      <a:pt x="3213" y="68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61" name="Freeform 440">
                <a:extLst>
                  <a:ext uri="{FF2B5EF4-FFF2-40B4-BE49-F238E27FC236}">
                    <a16:creationId xmlns:a16="http://schemas.microsoft.com/office/drawing/2014/main" id="{55C1E85B-4E72-42E7-8CBF-170E7E1AB209}"/>
                  </a:ext>
                </a:extLst>
              </p:cNvPr>
              <p:cNvSpPr>
                <a:spLocks/>
              </p:cNvSpPr>
              <p:nvPr/>
            </p:nvSpPr>
            <p:spPr bwMode="auto">
              <a:xfrm>
                <a:off x="2218" y="2220"/>
                <a:ext cx="6845" cy="6845"/>
              </a:xfrm>
              <a:custGeom>
                <a:avLst/>
                <a:gdLst>
                  <a:gd name="T0" fmla="*/ 3174 w 6845"/>
                  <a:gd name="T1" fmla="*/ 6816 h 6845"/>
                  <a:gd name="T2" fmla="*/ 3172 w 6845"/>
                  <a:gd name="T3" fmla="*/ 6835 h 6845"/>
                  <a:gd name="T4" fmla="*/ 3192 w 6845"/>
                  <a:gd name="T5" fmla="*/ 6836 h 6845"/>
                  <a:gd name="T6" fmla="*/ 3193 w 6845"/>
                  <a:gd name="T7" fmla="*/ 6817 h 6845"/>
                  <a:gd name="T8" fmla="*/ 3174 w 6845"/>
                  <a:gd name="T9" fmla="*/ 6816 h 6845"/>
                </a:gdLst>
                <a:ahLst/>
                <a:cxnLst>
                  <a:cxn ang="0">
                    <a:pos x="T0" y="T1"/>
                  </a:cxn>
                  <a:cxn ang="0">
                    <a:pos x="T2" y="T3"/>
                  </a:cxn>
                  <a:cxn ang="0">
                    <a:pos x="T4" y="T5"/>
                  </a:cxn>
                  <a:cxn ang="0">
                    <a:pos x="T6" y="T7"/>
                  </a:cxn>
                  <a:cxn ang="0">
                    <a:pos x="T8" y="T9"/>
                  </a:cxn>
                </a:cxnLst>
                <a:rect l="0" t="0" r="r" b="b"/>
                <a:pathLst>
                  <a:path w="6845" h="6845">
                    <a:moveTo>
                      <a:pt x="3174" y="6816"/>
                    </a:moveTo>
                    <a:lnTo>
                      <a:pt x="3172" y="6835"/>
                    </a:lnTo>
                    <a:lnTo>
                      <a:pt x="3192" y="6836"/>
                    </a:lnTo>
                    <a:lnTo>
                      <a:pt x="3193" y="6817"/>
                    </a:lnTo>
                    <a:lnTo>
                      <a:pt x="3174" y="68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62" name="Freeform 441">
                <a:extLst>
                  <a:ext uri="{FF2B5EF4-FFF2-40B4-BE49-F238E27FC236}">
                    <a16:creationId xmlns:a16="http://schemas.microsoft.com/office/drawing/2014/main" id="{E89B30EC-5BC3-4615-9515-3BA807840D20}"/>
                  </a:ext>
                </a:extLst>
              </p:cNvPr>
              <p:cNvSpPr>
                <a:spLocks/>
              </p:cNvSpPr>
              <p:nvPr/>
            </p:nvSpPr>
            <p:spPr bwMode="auto">
              <a:xfrm>
                <a:off x="2218" y="2220"/>
                <a:ext cx="6845" cy="6845"/>
              </a:xfrm>
              <a:custGeom>
                <a:avLst/>
                <a:gdLst>
                  <a:gd name="T0" fmla="*/ 3134 w 6845"/>
                  <a:gd name="T1" fmla="*/ 6812 h 6845"/>
                  <a:gd name="T2" fmla="*/ 3132 w 6845"/>
                  <a:gd name="T3" fmla="*/ 6832 h 6845"/>
                  <a:gd name="T4" fmla="*/ 3152 w 6845"/>
                  <a:gd name="T5" fmla="*/ 6834 h 6845"/>
                  <a:gd name="T6" fmla="*/ 3153 w 6845"/>
                  <a:gd name="T7" fmla="*/ 6814 h 6845"/>
                  <a:gd name="T8" fmla="*/ 3134 w 6845"/>
                  <a:gd name="T9" fmla="*/ 6812 h 6845"/>
                </a:gdLst>
                <a:ahLst/>
                <a:cxnLst>
                  <a:cxn ang="0">
                    <a:pos x="T0" y="T1"/>
                  </a:cxn>
                  <a:cxn ang="0">
                    <a:pos x="T2" y="T3"/>
                  </a:cxn>
                  <a:cxn ang="0">
                    <a:pos x="T4" y="T5"/>
                  </a:cxn>
                  <a:cxn ang="0">
                    <a:pos x="T6" y="T7"/>
                  </a:cxn>
                  <a:cxn ang="0">
                    <a:pos x="T8" y="T9"/>
                  </a:cxn>
                </a:cxnLst>
                <a:rect l="0" t="0" r="r" b="b"/>
                <a:pathLst>
                  <a:path w="6845" h="6845">
                    <a:moveTo>
                      <a:pt x="3134" y="6812"/>
                    </a:moveTo>
                    <a:lnTo>
                      <a:pt x="3132" y="6832"/>
                    </a:lnTo>
                    <a:lnTo>
                      <a:pt x="3152" y="6834"/>
                    </a:lnTo>
                    <a:lnTo>
                      <a:pt x="3153" y="6814"/>
                    </a:lnTo>
                    <a:lnTo>
                      <a:pt x="3134" y="68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63" name="Freeform 442">
                <a:extLst>
                  <a:ext uri="{FF2B5EF4-FFF2-40B4-BE49-F238E27FC236}">
                    <a16:creationId xmlns:a16="http://schemas.microsoft.com/office/drawing/2014/main" id="{D0C4137D-2191-4BEC-9ECC-0FB9329B90C7}"/>
                  </a:ext>
                </a:extLst>
              </p:cNvPr>
              <p:cNvSpPr>
                <a:spLocks/>
              </p:cNvSpPr>
              <p:nvPr/>
            </p:nvSpPr>
            <p:spPr bwMode="auto">
              <a:xfrm>
                <a:off x="2218" y="2220"/>
                <a:ext cx="6845" cy="6845"/>
              </a:xfrm>
              <a:custGeom>
                <a:avLst/>
                <a:gdLst>
                  <a:gd name="T0" fmla="*/ 3094 w 6845"/>
                  <a:gd name="T1" fmla="*/ 6808 h 6845"/>
                  <a:gd name="T2" fmla="*/ 3092 w 6845"/>
                  <a:gd name="T3" fmla="*/ 6829 h 6845"/>
                  <a:gd name="T4" fmla="*/ 3112 w 6845"/>
                  <a:gd name="T5" fmla="*/ 6830 h 6845"/>
                  <a:gd name="T6" fmla="*/ 3114 w 6845"/>
                  <a:gd name="T7" fmla="*/ 6811 h 6845"/>
                  <a:gd name="T8" fmla="*/ 3094 w 6845"/>
                  <a:gd name="T9" fmla="*/ 6808 h 6845"/>
                </a:gdLst>
                <a:ahLst/>
                <a:cxnLst>
                  <a:cxn ang="0">
                    <a:pos x="T0" y="T1"/>
                  </a:cxn>
                  <a:cxn ang="0">
                    <a:pos x="T2" y="T3"/>
                  </a:cxn>
                  <a:cxn ang="0">
                    <a:pos x="T4" y="T5"/>
                  </a:cxn>
                  <a:cxn ang="0">
                    <a:pos x="T6" y="T7"/>
                  </a:cxn>
                  <a:cxn ang="0">
                    <a:pos x="T8" y="T9"/>
                  </a:cxn>
                </a:cxnLst>
                <a:rect l="0" t="0" r="r" b="b"/>
                <a:pathLst>
                  <a:path w="6845" h="6845">
                    <a:moveTo>
                      <a:pt x="3094" y="6808"/>
                    </a:moveTo>
                    <a:lnTo>
                      <a:pt x="3092" y="6829"/>
                    </a:lnTo>
                    <a:lnTo>
                      <a:pt x="3112" y="6830"/>
                    </a:lnTo>
                    <a:lnTo>
                      <a:pt x="3114" y="6811"/>
                    </a:lnTo>
                    <a:lnTo>
                      <a:pt x="3094" y="68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64" name="Freeform 443">
                <a:extLst>
                  <a:ext uri="{FF2B5EF4-FFF2-40B4-BE49-F238E27FC236}">
                    <a16:creationId xmlns:a16="http://schemas.microsoft.com/office/drawing/2014/main" id="{997B52D0-00E7-471A-9C34-8C9748829B9F}"/>
                  </a:ext>
                </a:extLst>
              </p:cNvPr>
              <p:cNvSpPr>
                <a:spLocks/>
              </p:cNvSpPr>
              <p:nvPr/>
            </p:nvSpPr>
            <p:spPr bwMode="auto">
              <a:xfrm>
                <a:off x="2218" y="2220"/>
                <a:ext cx="6845" cy="6845"/>
              </a:xfrm>
              <a:custGeom>
                <a:avLst/>
                <a:gdLst>
                  <a:gd name="T0" fmla="*/ 3055 w 6845"/>
                  <a:gd name="T1" fmla="*/ 6805 h 6845"/>
                  <a:gd name="T2" fmla="*/ 3052 w 6845"/>
                  <a:gd name="T3" fmla="*/ 6824 h 6845"/>
                  <a:gd name="T4" fmla="*/ 3072 w 6845"/>
                  <a:gd name="T5" fmla="*/ 6826 h 6845"/>
                  <a:gd name="T6" fmla="*/ 3073 w 6845"/>
                  <a:gd name="T7" fmla="*/ 6826 h 6845"/>
                  <a:gd name="T8" fmla="*/ 3074 w 6845"/>
                  <a:gd name="T9" fmla="*/ 6807 h 6845"/>
                  <a:gd name="T10" fmla="*/ 3055 w 6845"/>
                  <a:gd name="T11" fmla="*/ 6805 h 6845"/>
                </a:gdLst>
                <a:ahLst/>
                <a:cxnLst>
                  <a:cxn ang="0">
                    <a:pos x="T0" y="T1"/>
                  </a:cxn>
                  <a:cxn ang="0">
                    <a:pos x="T2" y="T3"/>
                  </a:cxn>
                  <a:cxn ang="0">
                    <a:pos x="T4" y="T5"/>
                  </a:cxn>
                  <a:cxn ang="0">
                    <a:pos x="T6" y="T7"/>
                  </a:cxn>
                  <a:cxn ang="0">
                    <a:pos x="T8" y="T9"/>
                  </a:cxn>
                  <a:cxn ang="0">
                    <a:pos x="T10" y="T11"/>
                  </a:cxn>
                </a:cxnLst>
                <a:rect l="0" t="0" r="r" b="b"/>
                <a:pathLst>
                  <a:path w="6845" h="6845">
                    <a:moveTo>
                      <a:pt x="3055" y="6805"/>
                    </a:moveTo>
                    <a:lnTo>
                      <a:pt x="3052" y="6824"/>
                    </a:lnTo>
                    <a:lnTo>
                      <a:pt x="3072" y="6826"/>
                    </a:lnTo>
                    <a:lnTo>
                      <a:pt x="3073" y="6826"/>
                    </a:lnTo>
                    <a:lnTo>
                      <a:pt x="3074" y="6807"/>
                    </a:lnTo>
                    <a:lnTo>
                      <a:pt x="3055" y="68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65" name="Freeform 444">
                <a:extLst>
                  <a:ext uri="{FF2B5EF4-FFF2-40B4-BE49-F238E27FC236}">
                    <a16:creationId xmlns:a16="http://schemas.microsoft.com/office/drawing/2014/main" id="{A1CCEE66-1088-4FE1-B69D-E99DBE6174A1}"/>
                  </a:ext>
                </a:extLst>
              </p:cNvPr>
              <p:cNvSpPr>
                <a:spLocks/>
              </p:cNvSpPr>
              <p:nvPr/>
            </p:nvSpPr>
            <p:spPr bwMode="auto">
              <a:xfrm>
                <a:off x="2218" y="2220"/>
                <a:ext cx="6845" cy="6845"/>
              </a:xfrm>
              <a:custGeom>
                <a:avLst/>
                <a:gdLst>
                  <a:gd name="T0" fmla="*/ 3015 w 6845"/>
                  <a:gd name="T1" fmla="*/ 6800 h 6845"/>
                  <a:gd name="T2" fmla="*/ 3013 w 6845"/>
                  <a:gd name="T3" fmla="*/ 6820 h 6845"/>
                  <a:gd name="T4" fmla="*/ 3032 w 6845"/>
                  <a:gd name="T5" fmla="*/ 6822 h 6845"/>
                  <a:gd name="T6" fmla="*/ 3034 w 6845"/>
                  <a:gd name="T7" fmla="*/ 6802 h 6845"/>
                  <a:gd name="T8" fmla="*/ 3015 w 6845"/>
                  <a:gd name="T9" fmla="*/ 6800 h 6845"/>
                </a:gdLst>
                <a:ahLst/>
                <a:cxnLst>
                  <a:cxn ang="0">
                    <a:pos x="T0" y="T1"/>
                  </a:cxn>
                  <a:cxn ang="0">
                    <a:pos x="T2" y="T3"/>
                  </a:cxn>
                  <a:cxn ang="0">
                    <a:pos x="T4" y="T5"/>
                  </a:cxn>
                  <a:cxn ang="0">
                    <a:pos x="T6" y="T7"/>
                  </a:cxn>
                  <a:cxn ang="0">
                    <a:pos x="T8" y="T9"/>
                  </a:cxn>
                </a:cxnLst>
                <a:rect l="0" t="0" r="r" b="b"/>
                <a:pathLst>
                  <a:path w="6845" h="6845">
                    <a:moveTo>
                      <a:pt x="3015" y="6800"/>
                    </a:moveTo>
                    <a:lnTo>
                      <a:pt x="3013" y="6820"/>
                    </a:lnTo>
                    <a:lnTo>
                      <a:pt x="3032" y="6822"/>
                    </a:lnTo>
                    <a:lnTo>
                      <a:pt x="3034" y="6802"/>
                    </a:lnTo>
                    <a:lnTo>
                      <a:pt x="3015" y="6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66" name="Freeform 445">
                <a:extLst>
                  <a:ext uri="{FF2B5EF4-FFF2-40B4-BE49-F238E27FC236}">
                    <a16:creationId xmlns:a16="http://schemas.microsoft.com/office/drawing/2014/main" id="{A051B7CC-59E7-41DA-A1BA-90903E459379}"/>
                  </a:ext>
                </a:extLst>
              </p:cNvPr>
              <p:cNvSpPr>
                <a:spLocks/>
              </p:cNvSpPr>
              <p:nvPr/>
            </p:nvSpPr>
            <p:spPr bwMode="auto">
              <a:xfrm>
                <a:off x="2218" y="2220"/>
                <a:ext cx="6845" cy="6845"/>
              </a:xfrm>
              <a:custGeom>
                <a:avLst/>
                <a:gdLst>
                  <a:gd name="T0" fmla="*/ 2976 w 6845"/>
                  <a:gd name="T1" fmla="*/ 6795 h 6845"/>
                  <a:gd name="T2" fmla="*/ 2972 w 6845"/>
                  <a:gd name="T3" fmla="*/ 6814 h 6845"/>
                  <a:gd name="T4" fmla="*/ 2986 w 6845"/>
                  <a:gd name="T5" fmla="*/ 6817 h 6845"/>
                  <a:gd name="T6" fmla="*/ 2992 w 6845"/>
                  <a:gd name="T7" fmla="*/ 6818 h 6845"/>
                  <a:gd name="T8" fmla="*/ 2995 w 6845"/>
                  <a:gd name="T9" fmla="*/ 6798 h 6845"/>
                  <a:gd name="T10" fmla="*/ 2988 w 6845"/>
                  <a:gd name="T11" fmla="*/ 6796 h 6845"/>
                  <a:gd name="T12" fmla="*/ 2976 w 6845"/>
                  <a:gd name="T13" fmla="*/ 6795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976" y="6795"/>
                    </a:moveTo>
                    <a:lnTo>
                      <a:pt x="2972" y="6814"/>
                    </a:lnTo>
                    <a:lnTo>
                      <a:pt x="2986" y="6817"/>
                    </a:lnTo>
                    <a:lnTo>
                      <a:pt x="2992" y="6818"/>
                    </a:lnTo>
                    <a:lnTo>
                      <a:pt x="2995" y="6798"/>
                    </a:lnTo>
                    <a:lnTo>
                      <a:pt x="2988" y="6796"/>
                    </a:lnTo>
                    <a:lnTo>
                      <a:pt x="2976" y="67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67" name="Freeform 446">
                <a:extLst>
                  <a:ext uri="{FF2B5EF4-FFF2-40B4-BE49-F238E27FC236}">
                    <a16:creationId xmlns:a16="http://schemas.microsoft.com/office/drawing/2014/main" id="{47EE6631-839E-4225-9EDA-B2FF2D1B3035}"/>
                  </a:ext>
                </a:extLst>
              </p:cNvPr>
              <p:cNvSpPr>
                <a:spLocks/>
              </p:cNvSpPr>
              <p:nvPr/>
            </p:nvSpPr>
            <p:spPr bwMode="auto">
              <a:xfrm>
                <a:off x="2218" y="2220"/>
                <a:ext cx="6845" cy="6845"/>
              </a:xfrm>
              <a:custGeom>
                <a:avLst/>
                <a:gdLst>
                  <a:gd name="T0" fmla="*/ 2936 w 6845"/>
                  <a:gd name="T1" fmla="*/ 6789 h 6845"/>
                  <a:gd name="T2" fmla="*/ 2932 w 6845"/>
                  <a:gd name="T3" fmla="*/ 6810 h 6845"/>
                  <a:gd name="T4" fmla="*/ 2953 w 6845"/>
                  <a:gd name="T5" fmla="*/ 6812 h 6845"/>
                  <a:gd name="T6" fmla="*/ 2955 w 6845"/>
                  <a:gd name="T7" fmla="*/ 6793 h 6845"/>
                  <a:gd name="T8" fmla="*/ 2936 w 6845"/>
                  <a:gd name="T9" fmla="*/ 6789 h 6845"/>
                </a:gdLst>
                <a:ahLst/>
                <a:cxnLst>
                  <a:cxn ang="0">
                    <a:pos x="T0" y="T1"/>
                  </a:cxn>
                  <a:cxn ang="0">
                    <a:pos x="T2" y="T3"/>
                  </a:cxn>
                  <a:cxn ang="0">
                    <a:pos x="T4" y="T5"/>
                  </a:cxn>
                  <a:cxn ang="0">
                    <a:pos x="T6" y="T7"/>
                  </a:cxn>
                  <a:cxn ang="0">
                    <a:pos x="T8" y="T9"/>
                  </a:cxn>
                </a:cxnLst>
                <a:rect l="0" t="0" r="r" b="b"/>
                <a:pathLst>
                  <a:path w="6845" h="6845">
                    <a:moveTo>
                      <a:pt x="2936" y="6789"/>
                    </a:moveTo>
                    <a:lnTo>
                      <a:pt x="2932" y="6810"/>
                    </a:lnTo>
                    <a:lnTo>
                      <a:pt x="2953" y="6812"/>
                    </a:lnTo>
                    <a:lnTo>
                      <a:pt x="2955" y="6793"/>
                    </a:lnTo>
                    <a:lnTo>
                      <a:pt x="2936" y="67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68" name="Freeform 447">
                <a:extLst>
                  <a:ext uri="{FF2B5EF4-FFF2-40B4-BE49-F238E27FC236}">
                    <a16:creationId xmlns:a16="http://schemas.microsoft.com/office/drawing/2014/main" id="{DAF516FA-9CFF-476A-B0B8-7453AA258CD6}"/>
                  </a:ext>
                </a:extLst>
              </p:cNvPr>
              <p:cNvSpPr>
                <a:spLocks/>
              </p:cNvSpPr>
              <p:nvPr/>
            </p:nvSpPr>
            <p:spPr bwMode="auto">
              <a:xfrm>
                <a:off x="2218" y="2220"/>
                <a:ext cx="6845" cy="6845"/>
              </a:xfrm>
              <a:custGeom>
                <a:avLst/>
                <a:gdLst>
                  <a:gd name="T0" fmla="*/ 2896 w 6845"/>
                  <a:gd name="T1" fmla="*/ 6784 h 6845"/>
                  <a:gd name="T2" fmla="*/ 2893 w 6845"/>
                  <a:gd name="T3" fmla="*/ 6804 h 6845"/>
                  <a:gd name="T4" fmla="*/ 2901 w 6845"/>
                  <a:gd name="T5" fmla="*/ 6805 h 6845"/>
                  <a:gd name="T6" fmla="*/ 2913 w 6845"/>
                  <a:gd name="T7" fmla="*/ 6807 h 6845"/>
                  <a:gd name="T8" fmla="*/ 2916 w 6845"/>
                  <a:gd name="T9" fmla="*/ 6787 h 6845"/>
                  <a:gd name="T10" fmla="*/ 2904 w 6845"/>
                  <a:gd name="T11" fmla="*/ 6786 h 6845"/>
                  <a:gd name="T12" fmla="*/ 2896 w 6845"/>
                  <a:gd name="T13" fmla="*/ 6784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896" y="6784"/>
                    </a:moveTo>
                    <a:lnTo>
                      <a:pt x="2893" y="6804"/>
                    </a:lnTo>
                    <a:lnTo>
                      <a:pt x="2901" y="6805"/>
                    </a:lnTo>
                    <a:lnTo>
                      <a:pt x="2913" y="6807"/>
                    </a:lnTo>
                    <a:lnTo>
                      <a:pt x="2916" y="6787"/>
                    </a:lnTo>
                    <a:lnTo>
                      <a:pt x="2904" y="6786"/>
                    </a:lnTo>
                    <a:lnTo>
                      <a:pt x="2896" y="67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69" name="Freeform 448">
                <a:extLst>
                  <a:ext uri="{FF2B5EF4-FFF2-40B4-BE49-F238E27FC236}">
                    <a16:creationId xmlns:a16="http://schemas.microsoft.com/office/drawing/2014/main" id="{FEB24E4A-6D84-4567-9532-741B471C7A76}"/>
                  </a:ext>
                </a:extLst>
              </p:cNvPr>
              <p:cNvSpPr>
                <a:spLocks/>
              </p:cNvSpPr>
              <p:nvPr/>
            </p:nvSpPr>
            <p:spPr bwMode="auto">
              <a:xfrm>
                <a:off x="2218" y="2220"/>
                <a:ext cx="6845" cy="6845"/>
              </a:xfrm>
              <a:custGeom>
                <a:avLst/>
                <a:gdLst>
                  <a:gd name="T0" fmla="*/ 2857 w 6845"/>
                  <a:gd name="T1" fmla="*/ 6777 h 6845"/>
                  <a:gd name="T2" fmla="*/ 2853 w 6845"/>
                  <a:gd name="T3" fmla="*/ 6798 h 6845"/>
                  <a:gd name="T4" fmla="*/ 2874 w 6845"/>
                  <a:gd name="T5" fmla="*/ 6800 h 6845"/>
                  <a:gd name="T6" fmla="*/ 2876 w 6845"/>
                  <a:gd name="T7" fmla="*/ 6781 h 6845"/>
                  <a:gd name="T8" fmla="*/ 2857 w 6845"/>
                  <a:gd name="T9" fmla="*/ 6777 h 6845"/>
                </a:gdLst>
                <a:ahLst/>
                <a:cxnLst>
                  <a:cxn ang="0">
                    <a:pos x="T0" y="T1"/>
                  </a:cxn>
                  <a:cxn ang="0">
                    <a:pos x="T2" y="T3"/>
                  </a:cxn>
                  <a:cxn ang="0">
                    <a:pos x="T4" y="T5"/>
                  </a:cxn>
                  <a:cxn ang="0">
                    <a:pos x="T6" y="T7"/>
                  </a:cxn>
                  <a:cxn ang="0">
                    <a:pos x="T8" y="T9"/>
                  </a:cxn>
                </a:cxnLst>
                <a:rect l="0" t="0" r="r" b="b"/>
                <a:pathLst>
                  <a:path w="6845" h="6845">
                    <a:moveTo>
                      <a:pt x="2857" y="6777"/>
                    </a:moveTo>
                    <a:lnTo>
                      <a:pt x="2853" y="6798"/>
                    </a:lnTo>
                    <a:lnTo>
                      <a:pt x="2874" y="6800"/>
                    </a:lnTo>
                    <a:lnTo>
                      <a:pt x="2876" y="6781"/>
                    </a:lnTo>
                    <a:lnTo>
                      <a:pt x="2857" y="67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70" name="Freeform 449">
                <a:extLst>
                  <a:ext uri="{FF2B5EF4-FFF2-40B4-BE49-F238E27FC236}">
                    <a16:creationId xmlns:a16="http://schemas.microsoft.com/office/drawing/2014/main" id="{346DECFB-8779-4EB5-B2D0-E188BA30AC64}"/>
                  </a:ext>
                </a:extLst>
              </p:cNvPr>
              <p:cNvSpPr>
                <a:spLocks/>
              </p:cNvSpPr>
              <p:nvPr/>
            </p:nvSpPr>
            <p:spPr bwMode="auto">
              <a:xfrm>
                <a:off x="2218" y="2220"/>
                <a:ext cx="6845" cy="6845"/>
              </a:xfrm>
              <a:custGeom>
                <a:avLst/>
                <a:gdLst>
                  <a:gd name="T0" fmla="*/ 2820 w 6845"/>
                  <a:gd name="T1" fmla="*/ 6771 h 6845"/>
                  <a:gd name="T2" fmla="*/ 2817 w 6845"/>
                  <a:gd name="T3" fmla="*/ 6771 h 6845"/>
                  <a:gd name="T4" fmla="*/ 2814 w 6845"/>
                  <a:gd name="T5" fmla="*/ 6790 h 6845"/>
                  <a:gd name="T6" fmla="*/ 2816 w 6845"/>
                  <a:gd name="T7" fmla="*/ 6790 h 6845"/>
                  <a:gd name="T8" fmla="*/ 2834 w 6845"/>
                  <a:gd name="T9" fmla="*/ 6794 h 6845"/>
                  <a:gd name="T10" fmla="*/ 2838 w 6845"/>
                  <a:gd name="T11" fmla="*/ 6774 h 6845"/>
                  <a:gd name="T12" fmla="*/ 2820 w 6845"/>
                  <a:gd name="T13" fmla="*/ 6771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820" y="6771"/>
                    </a:moveTo>
                    <a:lnTo>
                      <a:pt x="2817" y="6771"/>
                    </a:lnTo>
                    <a:lnTo>
                      <a:pt x="2814" y="6790"/>
                    </a:lnTo>
                    <a:lnTo>
                      <a:pt x="2816" y="6790"/>
                    </a:lnTo>
                    <a:lnTo>
                      <a:pt x="2834" y="6794"/>
                    </a:lnTo>
                    <a:lnTo>
                      <a:pt x="2838" y="6774"/>
                    </a:lnTo>
                    <a:lnTo>
                      <a:pt x="2820" y="67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71" name="Freeform 450">
                <a:extLst>
                  <a:ext uri="{FF2B5EF4-FFF2-40B4-BE49-F238E27FC236}">
                    <a16:creationId xmlns:a16="http://schemas.microsoft.com/office/drawing/2014/main" id="{124E5D1A-F4A2-4050-B9FB-B2ED3322B8F6}"/>
                  </a:ext>
                </a:extLst>
              </p:cNvPr>
              <p:cNvSpPr>
                <a:spLocks/>
              </p:cNvSpPr>
              <p:nvPr/>
            </p:nvSpPr>
            <p:spPr bwMode="auto">
              <a:xfrm>
                <a:off x="2218" y="2220"/>
                <a:ext cx="6845" cy="6845"/>
              </a:xfrm>
              <a:custGeom>
                <a:avLst/>
                <a:gdLst>
                  <a:gd name="T0" fmla="*/ 2779 w 6845"/>
                  <a:gd name="T1" fmla="*/ 6763 h 6845"/>
                  <a:gd name="T2" fmla="*/ 2774 w 6845"/>
                  <a:gd name="T3" fmla="*/ 6783 h 6845"/>
                  <a:gd name="T4" fmla="*/ 2794 w 6845"/>
                  <a:gd name="T5" fmla="*/ 6787 h 6845"/>
                  <a:gd name="T6" fmla="*/ 2798 w 6845"/>
                  <a:gd name="T7" fmla="*/ 6768 h 6845"/>
                  <a:gd name="T8" fmla="*/ 2779 w 6845"/>
                  <a:gd name="T9" fmla="*/ 6763 h 6845"/>
                </a:gdLst>
                <a:ahLst/>
                <a:cxnLst>
                  <a:cxn ang="0">
                    <a:pos x="T0" y="T1"/>
                  </a:cxn>
                  <a:cxn ang="0">
                    <a:pos x="T2" y="T3"/>
                  </a:cxn>
                  <a:cxn ang="0">
                    <a:pos x="T4" y="T5"/>
                  </a:cxn>
                  <a:cxn ang="0">
                    <a:pos x="T6" y="T7"/>
                  </a:cxn>
                  <a:cxn ang="0">
                    <a:pos x="T8" y="T9"/>
                  </a:cxn>
                </a:cxnLst>
                <a:rect l="0" t="0" r="r" b="b"/>
                <a:pathLst>
                  <a:path w="6845" h="6845">
                    <a:moveTo>
                      <a:pt x="2779" y="6763"/>
                    </a:moveTo>
                    <a:lnTo>
                      <a:pt x="2774" y="6783"/>
                    </a:lnTo>
                    <a:lnTo>
                      <a:pt x="2794" y="6787"/>
                    </a:lnTo>
                    <a:lnTo>
                      <a:pt x="2798" y="6768"/>
                    </a:lnTo>
                    <a:lnTo>
                      <a:pt x="2779" y="67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72" name="Freeform 451">
                <a:extLst>
                  <a:ext uri="{FF2B5EF4-FFF2-40B4-BE49-F238E27FC236}">
                    <a16:creationId xmlns:a16="http://schemas.microsoft.com/office/drawing/2014/main" id="{61864AFE-1C5F-47F7-AA19-28A6776C899E}"/>
                  </a:ext>
                </a:extLst>
              </p:cNvPr>
              <p:cNvSpPr>
                <a:spLocks/>
              </p:cNvSpPr>
              <p:nvPr/>
            </p:nvSpPr>
            <p:spPr bwMode="auto">
              <a:xfrm>
                <a:off x="2218" y="2220"/>
                <a:ext cx="6845" cy="6845"/>
              </a:xfrm>
              <a:custGeom>
                <a:avLst/>
                <a:gdLst>
                  <a:gd name="T0" fmla="*/ 2739 w 6845"/>
                  <a:gd name="T1" fmla="*/ 6756 h 6845"/>
                  <a:gd name="T2" fmla="*/ 2736 w 6845"/>
                  <a:gd name="T3" fmla="*/ 6776 h 6845"/>
                  <a:gd name="T4" fmla="*/ 2755 w 6845"/>
                  <a:gd name="T5" fmla="*/ 6780 h 6845"/>
                  <a:gd name="T6" fmla="*/ 2758 w 6845"/>
                  <a:gd name="T7" fmla="*/ 6759 h 6845"/>
                  <a:gd name="T8" fmla="*/ 2739 w 6845"/>
                  <a:gd name="T9" fmla="*/ 6756 h 6845"/>
                </a:gdLst>
                <a:ahLst/>
                <a:cxnLst>
                  <a:cxn ang="0">
                    <a:pos x="T0" y="T1"/>
                  </a:cxn>
                  <a:cxn ang="0">
                    <a:pos x="T2" y="T3"/>
                  </a:cxn>
                  <a:cxn ang="0">
                    <a:pos x="T4" y="T5"/>
                  </a:cxn>
                  <a:cxn ang="0">
                    <a:pos x="T6" y="T7"/>
                  </a:cxn>
                  <a:cxn ang="0">
                    <a:pos x="T8" y="T9"/>
                  </a:cxn>
                </a:cxnLst>
                <a:rect l="0" t="0" r="r" b="b"/>
                <a:pathLst>
                  <a:path w="6845" h="6845">
                    <a:moveTo>
                      <a:pt x="2739" y="6756"/>
                    </a:moveTo>
                    <a:lnTo>
                      <a:pt x="2736" y="6776"/>
                    </a:lnTo>
                    <a:lnTo>
                      <a:pt x="2755" y="6780"/>
                    </a:lnTo>
                    <a:lnTo>
                      <a:pt x="2758" y="6759"/>
                    </a:lnTo>
                    <a:lnTo>
                      <a:pt x="2739" y="67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73" name="Freeform 452">
                <a:extLst>
                  <a:ext uri="{FF2B5EF4-FFF2-40B4-BE49-F238E27FC236}">
                    <a16:creationId xmlns:a16="http://schemas.microsoft.com/office/drawing/2014/main" id="{4677CD6E-5CDF-4DF8-B0D6-6592585FF8F0}"/>
                  </a:ext>
                </a:extLst>
              </p:cNvPr>
              <p:cNvSpPr>
                <a:spLocks/>
              </p:cNvSpPr>
              <p:nvPr/>
            </p:nvSpPr>
            <p:spPr bwMode="auto">
              <a:xfrm>
                <a:off x="2218" y="2220"/>
                <a:ext cx="6845" cy="6845"/>
              </a:xfrm>
              <a:custGeom>
                <a:avLst/>
                <a:gdLst>
                  <a:gd name="T0" fmla="*/ 2700 w 6845"/>
                  <a:gd name="T1" fmla="*/ 6747 h 6845"/>
                  <a:gd name="T2" fmla="*/ 2696 w 6845"/>
                  <a:gd name="T3" fmla="*/ 6766 h 6845"/>
                  <a:gd name="T4" fmla="*/ 2715 w 6845"/>
                  <a:gd name="T5" fmla="*/ 6771 h 6845"/>
                  <a:gd name="T6" fmla="*/ 2720 w 6845"/>
                  <a:gd name="T7" fmla="*/ 6752 h 6845"/>
                  <a:gd name="T8" fmla="*/ 2700 w 6845"/>
                  <a:gd name="T9" fmla="*/ 6747 h 6845"/>
                </a:gdLst>
                <a:ahLst/>
                <a:cxnLst>
                  <a:cxn ang="0">
                    <a:pos x="T0" y="T1"/>
                  </a:cxn>
                  <a:cxn ang="0">
                    <a:pos x="T2" y="T3"/>
                  </a:cxn>
                  <a:cxn ang="0">
                    <a:pos x="T4" y="T5"/>
                  </a:cxn>
                  <a:cxn ang="0">
                    <a:pos x="T6" y="T7"/>
                  </a:cxn>
                  <a:cxn ang="0">
                    <a:pos x="T8" y="T9"/>
                  </a:cxn>
                </a:cxnLst>
                <a:rect l="0" t="0" r="r" b="b"/>
                <a:pathLst>
                  <a:path w="6845" h="6845">
                    <a:moveTo>
                      <a:pt x="2700" y="6747"/>
                    </a:moveTo>
                    <a:lnTo>
                      <a:pt x="2696" y="6766"/>
                    </a:lnTo>
                    <a:lnTo>
                      <a:pt x="2715" y="6771"/>
                    </a:lnTo>
                    <a:lnTo>
                      <a:pt x="2720" y="6752"/>
                    </a:lnTo>
                    <a:lnTo>
                      <a:pt x="2700" y="67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74" name="Freeform 453">
                <a:extLst>
                  <a:ext uri="{FF2B5EF4-FFF2-40B4-BE49-F238E27FC236}">
                    <a16:creationId xmlns:a16="http://schemas.microsoft.com/office/drawing/2014/main" id="{5127F327-DA53-45FB-A9BF-4668C3AF2FBA}"/>
                  </a:ext>
                </a:extLst>
              </p:cNvPr>
              <p:cNvSpPr>
                <a:spLocks/>
              </p:cNvSpPr>
              <p:nvPr/>
            </p:nvSpPr>
            <p:spPr bwMode="auto">
              <a:xfrm>
                <a:off x="2218" y="2220"/>
                <a:ext cx="6845" cy="6845"/>
              </a:xfrm>
              <a:custGeom>
                <a:avLst/>
                <a:gdLst>
                  <a:gd name="T0" fmla="*/ 2661 w 6845"/>
                  <a:gd name="T1" fmla="*/ 6739 h 6845"/>
                  <a:gd name="T2" fmla="*/ 2656 w 6845"/>
                  <a:gd name="T3" fmla="*/ 6758 h 6845"/>
                  <a:gd name="T4" fmla="*/ 2677 w 6845"/>
                  <a:gd name="T5" fmla="*/ 6763 h 6845"/>
                  <a:gd name="T6" fmla="*/ 2680 w 6845"/>
                  <a:gd name="T7" fmla="*/ 6744 h 6845"/>
                  <a:gd name="T8" fmla="*/ 2661 w 6845"/>
                  <a:gd name="T9" fmla="*/ 6739 h 6845"/>
                </a:gdLst>
                <a:ahLst/>
                <a:cxnLst>
                  <a:cxn ang="0">
                    <a:pos x="T0" y="T1"/>
                  </a:cxn>
                  <a:cxn ang="0">
                    <a:pos x="T2" y="T3"/>
                  </a:cxn>
                  <a:cxn ang="0">
                    <a:pos x="T4" y="T5"/>
                  </a:cxn>
                  <a:cxn ang="0">
                    <a:pos x="T6" y="T7"/>
                  </a:cxn>
                  <a:cxn ang="0">
                    <a:pos x="T8" y="T9"/>
                  </a:cxn>
                </a:cxnLst>
                <a:rect l="0" t="0" r="r" b="b"/>
                <a:pathLst>
                  <a:path w="6845" h="6845">
                    <a:moveTo>
                      <a:pt x="2661" y="6739"/>
                    </a:moveTo>
                    <a:lnTo>
                      <a:pt x="2656" y="6758"/>
                    </a:lnTo>
                    <a:lnTo>
                      <a:pt x="2677" y="6763"/>
                    </a:lnTo>
                    <a:lnTo>
                      <a:pt x="2680" y="6744"/>
                    </a:lnTo>
                    <a:lnTo>
                      <a:pt x="2661" y="67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75" name="Freeform 454">
                <a:extLst>
                  <a:ext uri="{FF2B5EF4-FFF2-40B4-BE49-F238E27FC236}">
                    <a16:creationId xmlns:a16="http://schemas.microsoft.com/office/drawing/2014/main" id="{DF95C9CF-EEEE-4FD4-B5FC-9A681FC4756B}"/>
                  </a:ext>
                </a:extLst>
              </p:cNvPr>
              <p:cNvSpPr>
                <a:spLocks/>
              </p:cNvSpPr>
              <p:nvPr/>
            </p:nvSpPr>
            <p:spPr bwMode="auto">
              <a:xfrm>
                <a:off x="2218" y="2220"/>
                <a:ext cx="6845" cy="6845"/>
              </a:xfrm>
              <a:custGeom>
                <a:avLst/>
                <a:gdLst>
                  <a:gd name="T0" fmla="*/ 2623 w 6845"/>
                  <a:gd name="T1" fmla="*/ 6729 h 6845"/>
                  <a:gd name="T2" fmla="*/ 2618 w 6845"/>
                  <a:gd name="T3" fmla="*/ 6750 h 6845"/>
                  <a:gd name="T4" fmla="*/ 2637 w 6845"/>
                  <a:gd name="T5" fmla="*/ 6754 h 6845"/>
                  <a:gd name="T6" fmla="*/ 2642 w 6845"/>
                  <a:gd name="T7" fmla="*/ 6734 h 6845"/>
                  <a:gd name="T8" fmla="*/ 2623 w 6845"/>
                  <a:gd name="T9" fmla="*/ 6729 h 6845"/>
                </a:gdLst>
                <a:ahLst/>
                <a:cxnLst>
                  <a:cxn ang="0">
                    <a:pos x="T0" y="T1"/>
                  </a:cxn>
                  <a:cxn ang="0">
                    <a:pos x="T2" y="T3"/>
                  </a:cxn>
                  <a:cxn ang="0">
                    <a:pos x="T4" y="T5"/>
                  </a:cxn>
                  <a:cxn ang="0">
                    <a:pos x="T6" y="T7"/>
                  </a:cxn>
                  <a:cxn ang="0">
                    <a:pos x="T8" y="T9"/>
                  </a:cxn>
                </a:cxnLst>
                <a:rect l="0" t="0" r="r" b="b"/>
                <a:pathLst>
                  <a:path w="6845" h="6845">
                    <a:moveTo>
                      <a:pt x="2623" y="6729"/>
                    </a:moveTo>
                    <a:lnTo>
                      <a:pt x="2618" y="6750"/>
                    </a:lnTo>
                    <a:lnTo>
                      <a:pt x="2637" y="6754"/>
                    </a:lnTo>
                    <a:lnTo>
                      <a:pt x="2642" y="6734"/>
                    </a:lnTo>
                    <a:lnTo>
                      <a:pt x="2623" y="67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76" name="Freeform 455">
                <a:extLst>
                  <a:ext uri="{FF2B5EF4-FFF2-40B4-BE49-F238E27FC236}">
                    <a16:creationId xmlns:a16="http://schemas.microsoft.com/office/drawing/2014/main" id="{FD3C2C63-5909-4283-8F3A-F7873786D41E}"/>
                  </a:ext>
                </a:extLst>
              </p:cNvPr>
              <p:cNvSpPr>
                <a:spLocks/>
              </p:cNvSpPr>
              <p:nvPr/>
            </p:nvSpPr>
            <p:spPr bwMode="auto">
              <a:xfrm>
                <a:off x="2218" y="2220"/>
                <a:ext cx="6845" cy="6845"/>
              </a:xfrm>
              <a:custGeom>
                <a:avLst/>
                <a:gdLst>
                  <a:gd name="T0" fmla="*/ 2583 w 6845"/>
                  <a:gd name="T1" fmla="*/ 6720 h 6845"/>
                  <a:gd name="T2" fmla="*/ 2578 w 6845"/>
                  <a:gd name="T3" fmla="*/ 6740 h 6845"/>
                  <a:gd name="T4" fmla="*/ 2599 w 6845"/>
                  <a:gd name="T5" fmla="*/ 6745 h 6845"/>
                  <a:gd name="T6" fmla="*/ 2602 w 6845"/>
                  <a:gd name="T7" fmla="*/ 6724 h 6845"/>
                  <a:gd name="T8" fmla="*/ 2583 w 6845"/>
                  <a:gd name="T9" fmla="*/ 6720 h 6845"/>
                </a:gdLst>
                <a:ahLst/>
                <a:cxnLst>
                  <a:cxn ang="0">
                    <a:pos x="T0" y="T1"/>
                  </a:cxn>
                  <a:cxn ang="0">
                    <a:pos x="T2" y="T3"/>
                  </a:cxn>
                  <a:cxn ang="0">
                    <a:pos x="T4" y="T5"/>
                  </a:cxn>
                  <a:cxn ang="0">
                    <a:pos x="T6" y="T7"/>
                  </a:cxn>
                  <a:cxn ang="0">
                    <a:pos x="T8" y="T9"/>
                  </a:cxn>
                </a:cxnLst>
                <a:rect l="0" t="0" r="r" b="b"/>
                <a:pathLst>
                  <a:path w="6845" h="6845">
                    <a:moveTo>
                      <a:pt x="2583" y="6720"/>
                    </a:moveTo>
                    <a:lnTo>
                      <a:pt x="2578" y="6740"/>
                    </a:lnTo>
                    <a:lnTo>
                      <a:pt x="2599" y="6745"/>
                    </a:lnTo>
                    <a:lnTo>
                      <a:pt x="2602" y="6724"/>
                    </a:lnTo>
                    <a:lnTo>
                      <a:pt x="2583" y="67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77" name="Freeform 456">
                <a:extLst>
                  <a:ext uri="{FF2B5EF4-FFF2-40B4-BE49-F238E27FC236}">
                    <a16:creationId xmlns:a16="http://schemas.microsoft.com/office/drawing/2014/main" id="{3BC8AF10-8D0D-42C2-A02B-F28B1F617143}"/>
                  </a:ext>
                </a:extLst>
              </p:cNvPr>
              <p:cNvSpPr>
                <a:spLocks/>
              </p:cNvSpPr>
              <p:nvPr/>
            </p:nvSpPr>
            <p:spPr bwMode="auto">
              <a:xfrm>
                <a:off x="2218" y="2220"/>
                <a:ext cx="6845" cy="6845"/>
              </a:xfrm>
              <a:custGeom>
                <a:avLst/>
                <a:gdLst>
                  <a:gd name="T0" fmla="*/ 2545 w 6845"/>
                  <a:gd name="T1" fmla="*/ 6710 h 6845"/>
                  <a:gd name="T2" fmla="*/ 2540 w 6845"/>
                  <a:gd name="T3" fmla="*/ 6729 h 6845"/>
                  <a:gd name="T4" fmla="*/ 2559 w 6845"/>
                  <a:gd name="T5" fmla="*/ 6735 h 6845"/>
                  <a:gd name="T6" fmla="*/ 2564 w 6845"/>
                  <a:gd name="T7" fmla="*/ 6715 h 6845"/>
                  <a:gd name="T8" fmla="*/ 2545 w 6845"/>
                  <a:gd name="T9" fmla="*/ 6710 h 6845"/>
                </a:gdLst>
                <a:ahLst/>
                <a:cxnLst>
                  <a:cxn ang="0">
                    <a:pos x="T0" y="T1"/>
                  </a:cxn>
                  <a:cxn ang="0">
                    <a:pos x="T2" y="T3"/>
                  </a:cxn>
                  <a:cxn ang="0">
                    <a:pos x="T4" y="T5"/>
                  </a:cxn>
                  <a:cxn ang="0">
                    <a:pos x="T6" y="T7"/>
                  </a:cxn>
                  <a:cxn ang="0">
                    <a:pos x="T8" y="T9"/>
                  </a:cxn>
                </a:cxnLst>
                <a:rect l="0" t="0" r="r" b="b"/>
                <a:pathLst>
                  <a:path w="6845" h="6845">
                    <a:moveTo>
                      <a:pt x="2545" y="6710"/>
                    </a:moveTo>
                    <a:lnTo>
                      <a:pt x="2540" y="6729"/>
                    </a:lnTo>
                    <a:lnTo>
                      <a:pt x="2559" y="6735"/>
                    </a:lnTo>
                    <a:lnTo>
                      <a:pt x="2564" y="6715"/>
                    </a:lnTo>
                    <a:lnTo>
                      <a:pt x="2545" y="67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78" name="Freeform 457">
                <a:extLst>
                  <a:ext uri="{FF2B5EF4-FFF2-40B4-BE49-F238E27FC236}">
                    <a16:creationId xmlns:a16="http://schemas.microsoft.com/office/drawing/2014/main" id="{130FC22A-9274-4A20-AE68-3836F5B7BA3E}"/>
                  </a:ext>
                </a:extLst>
              </p:cNvPr>
              <p:cNvSpPr>
                <a:spLocks/>
              </p:cNvSpPr>
              <p:nvPr/>
            </p:nvSpPr>
            <p:spPr bwMode="auto">
              <a:xfrm>
                <a:off x="2218" y="2220"/>
                <a:ext cx="6845" cy="6845"/>
              </a:xfrm>
              <a:custGeom>
                <a:avLst/>
                <a:gdLst>
                  <a:gd name="T0" fmla="*/ 2506 w 6845"/>
                  <a:gd name="T1" fmla="*/ 6699 h 6845"/>
                  <a:gd name="T2" fmla="*/ 2502 w 6845"/>
                  <a:gd name="T3" fmla="*/ 6718 h 6845"/>
                  <a:gd name="T4" fmla="*/ 2521 w 6845"/>
                  <a:gd name="T5" fmla="*/ 6724 h 6845"/>
                  <a:gd name="T6" fmla="*/ 2526 w 6845"/>
                  <a:gd name="T7" fmla="*/ 6705 h 6845"/>
                  <a:gd name="T8" fmla="*/ 2506 w 6845"/>
                  <a:gd name="T9" fmla="*/ 6699 h 6845"/>
                </a:gdLst>
                <a:ahLst/>
                <a:cxnLst>
                  <a:cxn ang="0">
                    <a:pos x="T0" y="T1"/>
                  </a:cxn>
                  <a:cxn ang="0">
                    <a:pos x="T2" y="T3"/>
                  </a:cxn>
                  <a:cxn ang="0">
                    <a:pos x="T4" y="T5"/>
                  </a:cxn>
                  <a:cxn ang="0">
                    <a:pos x="T6" y="T7"/>
                  </a:cxn>
                  <a:cxn ang="0">
                    <a:pos x="T8" y="T9"/>
                  </a:cxn>
                </a:cxnLst>
                <a:rect l="0" t="0" r="r" b="b"/>
                <a:pathLst>
                  <a:path w="6845" h="6845">
                    <a:moveTo>
                      <a:pt x="2506" y="6699"/>
                    </a:moveTo>
                    <a:lnTo>
                      <a:pt x="2502" y="6718"/>
                    </a:lnTo>
                    <a:lnTo>
                      <a:pt x="2521" y="6724"/>
                    </a:lnTo>
                    <a:lnTo>
                      <a:pt x="2526" y="6705"/>
                    </a:lnTo>
                    <a:lnTo>
                      <a:pt x="2506" y="66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79" name="Freeform 458">
                <a:extLst>
                  <a:ext uri="{FF2B5EF4-FFF2-40B4-BE49-F238E27FC236}">
                    <a16:creationId xmlns:a16="http://schemas.microsoft.com/office/drawing/2014/main" id="{B662FD05-CD9E-4A1D-B08B-30DB8A0742BF}"/>
                  </a:ext>
                </a:extLst>
              </p:cNvPr>
              <p:cNvSpPr>
                <a:spLocks/>
              </p:cNvSpPr>
              <p:nvPr/>
            </p:nvSpPr>
            <p:spPr bwMode="auto">
              <a:xfrm>
                <a:off x="2218" y="2220"/>
                <a:ext cx="6845" cy="6845"/>
              </a:xfrm>
              <a:custGeom>
                <a:avLst/>
                <a:gdLst>
                  <a:gd name="T0" fmla="*/ 2468 w 6845"/>
                  <a:gd name="T1" fmla="*/ 6688 h 6845"/>
                  <a:gd name="T2" fmla="*/ 2462 w 6845"/>
                  <a:gd name="T3" fmla="*/ 6708 h 6845"/>
                  <a:gd name="T4" fmla="*/ 2481 w 6845"/>
                  <a:gd name="T5" fmla="*/ 6714 h 6845"/>
                  <a:gd name="T6" fmla="*/ 2487 w 6845"/>
                  <a:gd name="T7" fmla="*/ 6694 h 6845"/>
                  <a:gd name="T8" fmla="*/ 2468 w 6845"/>
                  <a:gd name="T9" fmla="*/ 6688 h 6845"/>
                </a:gdLst>
                <a:ahLst/>
                <a:cxnLst>
                  <a:cxn ang="0">
                    <a:pos x="T0" y="T1"/>
                  </a:cxn>
                  <a:cxn ang="0">
                    <a:pos x="T2" y="T3"/>
                  </a:cxn>
                  <a:cxn ang="0">
                    <a:pos x="T4" y="T5"/>
                  </a:cxn>
                  <a:cxn ang="0">
                    <a:pos x="T6" y="T7"/>
                  </a:cxn>
                  <a:cxn ang="0">
                    <a:pos x="T8" y="T9"/>
                  </a:cxn>
                </a:cxnLst>
                <a:rect l="0" t="0" r="r" b="b"/>
                <a:pathLst>
                  <a:path w="6845" h="6845">
                    <a:moveTo>
                      <a:pt x="2468" y="6688"/>
                    </a:moveTo>
                    <a:lnTo>
                      <a:pt x="2462" y="6708"/>
                    </a:lnTo>
                    <a:lnTo>
                      <a:pt x="2481" y="6714"/>
                    </a:lnTo>
                    <a:lnTo>
                      <a:pt x="2487" y="6694"/>
                    </a:lnTo>
                    <a:lnTo>
                      <a:pt x="2468" y="66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80" name="Freeform 459">
                <a:extLst>
                  <a:ext uri="{FF2B5EF4-FFF2-40B4-BE49-F238E27FC236}">
                    <a16:creationId xmlns:a16="http://schemas.microsoft.com/office/drawing/2014/main" id="{BF855B11-C4BE-462F-81B2-3C90A17567AF}"/>
                  </a:ext>
                </a:extLst>
              </p:cNvPr>
              <p:cNvSpPr>
                <a:spLocks/>
              </p:cNvSpPr>
              <p:nvPr/>
            </p:nvSpPr>
            <p:spPr bwMode="auto">
              <a:xfrm>
                <a:off x="2218" y="2220"/>
                <a:ext cx="6845" cy="6845"/>
              </a:xfrm>
              <a:custGeom>
                <a:avLst/>
                <a:gdLst>
                  <a:gd name="T0" fmla="*/ 2430 w 6845"/>
                  <a:gd name="T1" fmla="*/ 6678 h 6845"/>
                  <a:gd name="T2" fmla="*/ 2425 w 6845"/>
                  <a:gd name="T3" fmla="*/ 6697 h 6845"/>
                  <a:gd name="T4" fmla="*/ 2444 w 6845"/>
                  <a:gd name="T5" fmla="*/ 6702 h 6845"/>
                  <a:gd name="T6" fmla="*/ 2449 w 6845"/>
                  <a:gd name="T7" fmla="*/ 6682 h 6845"/>
                  <a:gd name="T8" fmla="*/ 2430 w 6845"/>
                  <a:gd name="T9" fmla="*/ 6678 h 6845"/>
                </a:gdLst>
                <a:ahLst/>
                <a:cxnLst>
                  <a:cxn ang="0">
                    <a:pos x="T0" y="T1"/>
                  </a:cxn>
                  <a:cxn ang="0">
                    <a:pos x="T2" y="T3"/>
                  </a:cxn>
                  <a:cxn ang="0">
                    <a:pos x="T4" y="T5"/>
                  </a:cxn>
                  <a:cxn ang="0">
                    <a:pos x="T6" y="T7"/>
                  </a:cxn>
                  <a:cxn ang="0">
                    <a:pos x="T8" y="T9"/>
                  </a:cxn>
                </a:cxnLst>
                <a:rect l="0" t="0" r="r" b="b"/>
                <a:pathLst>
                  <a:path w="6845" h="6845">
                    <a:moveTo>
                      <a:pt x="2430" y="6678"/>
                    </a:moveTo>
                    <a:lnTo>
                      <a:pt x="2425" y="6697"/>
                    </a:lnTo>
                    <a:lnTo>
                      <a:pt x="2444" y="6702"/>
                    </a:lnTo>
                    <a:lnTo>
                      <a:pt x="2449" y="6682"/>
                    </a:lnTo>
                    <a:lnTo>
                      <a:pt x="2430" y="66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81" name="Freeform 460">
                <a:extLst>
                  <a:ext uri="{FF2B5EF4-FFF2-40B4-BE49-F238E27FC236}">
                    <a16:creationId xmlns:a16="http://schemas.microsoft.com/office/drawing/2014/main" id="{996CECE1-3792-45A4-8A58-6D346D4294DA}"/>
                  </a:ext>
                </a:extLst>
              </p:cNvPr>
              <p:cNvSpPr>
                <a:spLocks/>
              </p:cNvSpPr>
              <p:nvPr/>
            </p:nvSpPr>
            <p:spPr bwMode="auto">
              <a:xfrm>
                <a:off x="2218" y="2220"/>
                <a:ext cx="6845" cy="6845"/>
              </a:xfrm>
              <a:custGeom>
                <a:avLst/>
                <a:gdLst>
                  <a:gd name="T0" fmla="*/ 2392 w 6845"/>
                  <a:gd name="T1" fmla="*/ 6666 h 6845"/>
                  <a:gd name="T2" fmla="*/ 2386 w 6845"/>
                  <a:gd name="T3" fmla="*/ 6685 h 6845"/>
                  <a:gd name="T4" fmla="*/ 2404 w 6845"/>
                  <a:gd name="T5" fmla="*/ 6691 h 6845"/>
                  <a:gd name="T6" fmla="*/ 2406 w 6845"/>
                  <a:gd name="T7" fmla="*/ 6691 h 6845"/>
                  <a:gd name="T8" fmla="*/ 2410 w 6845"/>
                  <a:gd name="T9" fmla="*/ 6672 h 6845"/>
                  <a:gd name="T10" fmla="*/ 2409 w 6845"/>
                  <a:gd name="T11" fmla="*/ 6672 h 6845"/>
                  <a:gd name="T12" fmla="*/ 2392 w 6845"/>
                  <a:gd name="T13" fmla="*/ 6666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392" y="6666"/>
                    </a:moveTo>
                    <a:lnTo>
                      <a:pt x="2386" y="6685"/>
                    </a:lnTo>
                    <a:lnTo>
                      <a:pt x="2404" y="6691"/>
                    </a:lnTo>
                    <a:lnTo>
                      <a:pt x="2406" y="6691"/>
                    </a:lnTo>
                    <a:lnTo>
                      <a:pt x="2410" y="6672"/>
                    </a:lnTo>
                    <a:lnTo>
                      <a:pt x="2409" y="6672"/>
                    </a:lnTo>
                    <a:lnTo>
                      <a:pt x="2392" y="66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82" name="Freeform 461">
                <a:extLst>
                  <a:ext uri="{FF2B5EF4-FFF2-40B4-BE49-F238E27FC236}">
                    <a16:creationId xmlns:a16="http://schemas.microsoft.com/office/drawing/2014/main" id="{4E14456E-8754-4A59-87FC-CC2741947DE5}"/>
                  </a:ext>
                </a:extLst>
              </p:cNvPr>
              <p:cNvSpPr>
                <a:spLocks/>
              </p:cNvSpPr>
              <p:nvPr/>
            </p:nvSpPr>
            <p:spPr bwMode="auto">
              <a:xfrm>
                <a:off x="2218" y="2220"/>
                <a:ext cx="6845" cy="6845"/>
              </a:xfrm>
              <a:custGeom>
                <a:avLst/>
                <a:gdLst>
                  <a:gd name="T0" fmla="*/ 2354 w 6845"/>
                  <a:gd name="T1" fmla="*/ 6654 h 6845"/>
                  <a:gd name="T2" fmla="*/ 2348 w 6845"/>
                  <a:gd name="T3" fmla="*/ 6672 h 6845"/>
                  <a:gd name="T4" fmla="*/ 2367 w 6845"/>
                  <a:gd name="T5" fmla="*/ 6679 h 6845"/>
                  <a:gd name="T6" fmla="*/ 2373 w 6845"/>
                  <a:gd name="T7" fmla="*/ 6660 h 6845"/>
                  <a:gd name="T8" fmla="*/ 2354 w 6845"/>
                  <a:gd name="T9" fmla="*/ 6654 h 6845"/>
                </a:gdLst>
                <a:ahLst/>
                <a:cxnLst>
                  <a:cxn ang="0">
                    <a:pos x="T0" y="T1"/>
                  </a:cxn>
                  <a:cxn ang="0">
                    <a:pos x="T2" y="T3"/>
                  </a:cxn>
                  <a:cxn ang="0">
                    <a:pos x="T4" y="T5"/>
                  </a:cxn>
                  <a:cxn ang="0">
                    <a:pos x="T6" y="T7"/>
                  </a:cxn>
                  <a:cxn ang="0">
                    <a:pos x="T8" y="T9"/>
                  </a:cxn>
                </a:cxnLst>
                <a:rect l="0" t="0" r="r" b="b"/>
                <a:pathLst>
                  <a:path w="6845" h="6845">
                    <a:moveTo>
                      <a:pt x="2354" y="6654"/>
                    </a:moveTo>
                    <a:lnTo>
                      <a:pt x="2348" y="6672"/>
                    </a:lnTo>
                    <a:lnTo>
                      <a:pt x="2367" y="6679"/>
                    </a:lnTo>
                    <a:lnTo>
                      <a:pt x="2373" y="6660"/>
                    </a:lnTo>
                    <a:lnTo>
                      <a:pt x="2354" y="66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83" name="Freeform 462">
                <a:extLst>
                  <a:ext uri="{FF2B5EF4-FFF2-40B4-BE49-F238E27FC236}">
                    <a16:creationId xmlns:a16="http://schemas.microsoft.com/office/drawing/2014/main" id="{750D5581-A787-46AA-9639-9778C51D5CDA}"/>
                  </a:ext>
                </a:extLst>
              </p:cNvPr>
              <p:cNvSpPr>
                <a:spLocks/>
              </p:cNvSpPr>
              <p:nvPr/>
            </p:nvSpPr>
            <p:spPr bwMode="auto">
              <a:xfrm>
                <a:off x="2218" y="2220"/>
                <a:ext cx="6845" cy="6845"/>
              </a:xfrm>
              <a:custGeom>
                <a:avLst/>
                <a:gdLst>
                  <a:gd name="T0" fmla="*/ 2317 w 6845"/>
                  <a:gd name="T1" fmla="*/ 6640 h 6845"/>
                  <a:gd name="T2" fmla="*/ 2310 w 6845"/>
                  <a:gd name="T3" fmla="*/ 6660 h 6845"/>
                  <a:gd name="T4" fmla="*/ 2324 w 6845"/>
                  <a:gd name="T5" fmla="*/ 6664 h 6845"/>
                  <a:gd name="T6" fmla="*/ 2329 w 6845"/>
                  <a:gd name="T7" fmla="*/ 6666 h 6845"/>
                  <a:gd name="T8" fmla="*/ 2335 w 6845"/>
                  <a:gd name="T9" fmla="*/ 6646 h 6845"/>
                  <a:gd name="T10" fmla="*/ 2330 w 6845"/>
                  <a:gd name="T11" fmla="*/ 6645 h 6845"/>
                  <a:gd name="T12" fmla="*/ 2317 w 6845"/>
                  <a:gd name="T13" fmla="*/ 6640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317" y="6640"/>
                    </a:moveTo>
                    <a:lnTo>
                      <a:pt x="2310" y="6660"/>
                    </a:lnTo>
                    <a:lnTo>
                      <a:pt x="2324" y="6664"/>
                    </a:lnTo>
                    <a:lnTo>
                      <a:pt x="2329" y="6666"/>
                    </a:lnTo>
                    <a:lnTo>
                      <a:pt x="2335" y="6646"/>
                    </a:lnTo>
                    <a:lnTo>
                      <a:pt x="2330" y="6645"/>
                    </a:lnTo>
                    <a:lnTo>
                      <a:pt x="2317" y="66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84" name="Freeform 463">
                <a:extLst>
                  <a:ext uri="{FF2B5EF4-FFF2-40B4-BE49-F238E27FC236}">
                    <a16:creationId xmlns:a16="http://schemas.microsoft.com/office/drawing/2014/main" id="{C7340F90-595D-4445-836E-4BC528B82707}"/>
                  </a:ext>
                </a:extLst>
              </p:cNvPr>
              <p:cNvSpPr>
                <a:spLocks/>
              </p:cNvSpPr>
              <p:nvPr/>
            </p:nvSpPr>
            <p:spPr bwMode="auto">
              <a:xfrm>
                <a:off x="2218" y="2220"/>
                <a:ext cx="6845" cy="6845"/>
              </a:xfrm>
              <a:custGeom>
                <a:avLst/>
                <a:gdLst>
                  <a:gd name="T0" fmla="*/ 2278 w 6845"/>
                  <a:gd name="T1" fmla="*/ 6627 h 6845"/>
                  <a:gd name="T2" fmla="*/ 2272 w 6845"/>
                  <a:gd name="T3" fmla="*/ 6646 h 6845"/>
                  <a:gd name="T4" fmla="*/ 2290 w 6845"/>
                  <a:gd name="T5" fmla="*/ 6652 h 6845"/>
                  <a:gd name="T6" fmla="*/ 2298 w 6845"/>
                  <a:gd name="T7" fmla="*/ 6634 h 6845"/>
                  <a:gd name="T8" fmla="*/ 2278 w 6845"/>
                  <a:gd name="T9" fmla="*/ 6627 h 6845"/>
                </a:gdLst>
                <a:ahLst/>
                <a:cxnLst>
                  <a:cxn ang="0">
                    <a:pos x="T0" y="T1"/>
                  </a:cxn>
                  <a:cxn ang="0">
                    <a:pos x="T2" y="T3"/>
                  </a:cxn>
                  <a:cxn ang="0">
                    <a:pos x="T4" y="T5"/>
                  </a:cxn>
                  <a:cxn ang="0">
                    <a:pos x="T6" y="T7"/>
                  </a:cxn>
                  <a:cxn ang="0">
                    <a:pos x="T8" y="T9"/>
                  </a:cxn>
                </a:cxnLst>
                <a:rect l="0" t="0" r="r" b="b"/>
                <a:pathLst>
                  <a:path w="6845" h="6845">
                    <a:moveTo>
                      <a:pt x="2278" y="6627"/>
                    </a:moveTo>
                    <a:lnTo>
                      <a:pt x="2272" y="6646"/>
                    </a:lnTo>
                    <a:lnTo>
                      <a:pt x="2290" y="6652"/>
                    </a:lnTo>
                    <a:lnTo>
                      <a:pt x="2298" y="6634"/>
                    </a:lnTo>
                    <a:lnTo>
                      <a:pt x="2278" y="66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85" name="Freeform 464">
                <a:extLst>
                  <a:ext uri="{FF2B5EF4-FFF2-40B4-BE49-F238E27FC236}">
                    <a16:creationId xmlns:a16="http://schemas.microsoft.com/office/drawing/2014/main" id="{D77D25E2-864C-4AD2-8C4F-822E725A5194}"/>
                  </a:ext>
                </a:extLst>
              </p:cNvPr>
              <p:cNvSpPr>
                <a:spLocks/>
              </p:cNvSpPr>
              <p:nvPr/>
            </p:nvSpPr>
            <p:spPr bwMode="auto">
              <a:xfrm>
                <a:off x="2218" y="2220"/>
                <a:ext cx="6845" cy="6845"/>
              </a:xfrm>
              <a:custGeom>
                <a:avLst/>
                <a:gdLst>
                  <a:gd name="T0" fmla="*/ 2241 w 6845"/>
                  <a:gd name="T1" fmla="*/ 6614 h 6845"/>
                  <a:gd name="T2" fmla="*/ 2234 w 6845"/>
                  <a:gd name="T3" fmla="*/ 6632 h 6845"/>
                  <a:gd name="T4" fmla="*/ 2245 w 6845"/>
                  <a:gd name="T5" fmla="*/ 6637 h 6845"/>
                  <a:gd name="T6" fmla="*/ 2253 w 6845"/>
                  <a:gd name="T7" fmla="*/ 6639 h 6845"/>
                  <a:gd name="T8" fmla="*/ 2259 w 6845"/>
                  <a:gd name="T9" fmla="*/ 6621 h 6845"/>
                  <a:gd name="T10" fmla="*/ 2252 w 6845"/>
                  <a:gd name="T11" fmla="*/ 6618 h 6845"/>
                  <a:gd name="T12" fmla="*/ 2241 w 6845"/>
                  <a:gd name="T13" fmla="*/ 6614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241" y="6614"/>
                    </a:moveTo>
                    <a:lnTo>
                      <a:pt x="2234" y="6632"/>
                    </a:lnTo>
                    <a:lnTo>
                      <a:pt x="2245" y="6637"/>
                    </a:lnTo>
                    <a:lnTo>
                      <a:pt x="2253" y="6639"/>
                    </a:lnTo>
                    <a:lnTo>
                      <a:pt x="2259" y="6621"/>
                    </a:lnTo>
                    <a:lnTo>
                      <a:pt x="2252" y="6618"/>
                    </a:lnTo>
                    <a:lnTo>
                      <a:pt x="2241" y="66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86" name="Freeform 465">
                <a:extLst>
                  <a:ext uri="{FF2B5EF4-FFF2-40B4-BE49-F238E27FC236}">
                    <a16:creationId xmlns:a16="http://schemas.microsoft.com/office/drawing/2014/main" id="{D7F1A731-372F-4955-A14D-BD8110809050}"/>
                  </a:ext>
                </a:extLst>
              </p:cNvPr>
              <p:cNvSpPr>
                <a:spLocks/>
              </p:cNvSpPr>
              <p:nvPr/>
            </p:nvSpPr>
            <p:spPr bwMode="auto">
              <a:xfrm>
                <a:off x="2218" y="2220"/>
                <a:ext cx="6845" cy="6845"/>
              </a:xfrm>
              <a:custGeom>
                <a:avLst/>
                <a:gdLst>
                  <a:gd name="T0" fmla="*/ 2204 w 6845"/>
                  <a:gd name="T1" fmla="*/ 6600 h 6845"/>
                  <a:gd name="T2" fmla="*/ 2197 w 6845"/>
                  <a:gd name="T3" fmla="*/ 6619 h 6845"/>
                  <a:gd name="T4" fmla="*/ 2215 w 6845"/>
                  <a:gd name="T5" fmla="*/ 6625 h 6845"/>
                  <a:gd name="T6" fmla="*/ 2222 w 6845"/>
                  <a:gd name="T7" fmla="*/ 6607 h 6845"/>
                  <a:gd name="T8" fmla="*/ 2204 w 6845"/>
                  <a:gd name="T9" fmla="*/ 6600 h 6845"/>
                </a:gdLst>
                <a:ahLst/>
                <a:cxnLst>
                  <a:cxn ang="0">
                    <a:pos x="T0" y="T1"/>
                  </a:cxn>
                  <a:cxn ang="0">
                    <a:pos x="T2" y="T3"/>
                  </a:cxn>
                  <a:cxn ang="0">
                    <a:pos x="T4" y="T5"/>
                  </a:cxn>
                  <a:cxn ang="0">
                    <a:pos x="T6" y="T7"/>
                  </a:cxn>
                  <a:cxn ang="0">
                    <a:pos x="T8" y="T9"/>
                  </a:cxn>
                </a:cxnLst>
                <a:rect l="0" t="0" r="r" b="b"/>
                <a:pathLst>
                  <a:path w="6845" h="6845">
                    <a:moveTo>
                      <a:pt x="2204" y="6600"/>
                    </a:moveTo>
                    <a:lnTo>
                      <a:pt x="2197" y="6619"/>
                    </a:lnTo>
                    <a:lnTo>
                      <a:pt x="2215" y="6625"/>
                    </a:lnTo>
                    <a:lnTo>
                      <a:pt x="2222" y="6607"/>
                    </a:lnTo>
                    <a:lnTo>
                      <a:pt x="2204" y="6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87" name="Freeform 466">
                <a:extLst>
                  <a:ext uri="{FF2B5EF4-FFF2-40B4-BE49-F238E27FC236}">
                    <a16:creationId xmlns:a16="http://schemas.microsoft.com/office/drawing/2014/main" id="{BC65E99D-B9B8-43D7-8511-C1FD0C408443}"/>
                  </a:ext>
                </a:extLst>
              </p:cNvPr>
              <p:cNvSpPr>
                <a:spLocks/>
              </p:cNvSpPr>
              <p:nvPr/>
            </p:nvSpPr>
            <p:spPr bwMode="auto">
              <a:xfrm>
                <a:off x="2218" y="2220"/>
                <a:ext cx="6845" cy="6845"/>
              </a:xfrm>
              <a:custGeom>
                <a:avLst/>
                <a:gdLst>
                  <a:gd name="T0" fmla="*/ 2167 w 6845"/>
                  <a:gd name="T1" fmla="*/ 6585 h 6845"/>
                  <a:gd name="T2" fmla="*/ 2160 w 6845"/>
                  <a:gd name="T3" fmla="*/ 6603 h 6845"/>
                  <a:gd name="T4" fmla="*/ 2167 w 6845"/>
                  <a:gd name="T5" fmla="*/ 6607 h 6845"/>
                  <a:gd name="T6" fmla="*/ 2178 w 6845"/>
                  <a:gd name="T7" fmla="*/ 6612 h 6845"/>
                  <a:gd name="T8" fmla="*/ 2185 w 6845"/>
                  <a:gd name="T9" fmla="*/ 6592 h 6845"/>
                  <a:gd name="T10" fmla="*/ 2174 w 6845"/>
                  <a:gd name="T11" fmla="*/ 6589 h 6845"/>
                  <a:gd name="T12" fmla="*/ 2167 w 6845"/>
                  <a:gd name="T13" fmla="*/ 6585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167" y="6585"/>
                    </a:moveTo>
                    <a:lnTo>
                      <a:pt x="2160" y="6603"/>
                    </a:lnTo>
                    <a:lnTo>
                      <a:pt x="2167" y="6607"/>
                    </a:lnTo>
                    <a:lnTo>
                      <a:pt x="2178" y="6612"/>
                    </a:lnTo>
                    <a:lnTo>
                      <a:pt x="2185" y="6592"/>
                    </a:lnTo>
                    <a:lnTo>
                      <a:pt x="2174" y="6589"/>
                    </a:lnTo>
                    <a:lnTo>
                      <a:pt x="2167" y="6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88" name="Freeform 467">
                <a:extLst>
                  <a:ext uri="{FF2B5EF4-FFF2-40B4-BE49-F238E27FC236}">
                    <a16:creationId xmlns:a16="http://schemas.microsoft.com/office/drawing/2014/main" id="{5443185F-34BE-4066-B784-8AFF5BC4AD90}"/>
                  </a:ext>
                </a:extLst>
              </p:cNvPr>
              <p:cNvSpPr>
                <a:spLocks/>
              </p:cNvSpPr>
              <p:nvPr/>
            </p:nvSpPr>
            <p:spPr bwMode="auto">
              <a:xfrm>
                <a:off x="2218" y="2220"/>
                <a:ext cx="6845" cy="6845"/>
              </a:xfrm>
              <a:custGeom>
                <a:avLst/>
                <a:gdLst>
                  <a:gd name="T0" fmla="*/ 2130 w 6845"/>
                  <a:gd name="T1" fmla="*/ 6570 h 6845"/>
                  <a:gd name="T2" fmla="*/ 2122 w 6845"/>
                  <a:gd name="T3" fmla="*/ 6589 h 6845"/>
                  <a:gd name="T4" fmla="*/ 2140 w 6845"/>
                  <a:gd name="T5" fmla="*/ 6596 h 6845"/>
                  <a:gd name="T6" fmla="*/ 2148 w 6845"/>
                  <a:gd name="T7" fmla="*/ 6578 h 6845"/>
                  <a:gd name="T8" fmla="*/ 2130 w 6845"/>
                  <a:gd name="T9" fmla="*/ 6570 h 6845"/>
                </a:gdLst>
                <a:ahLst/>
                <a:cxnLst>
                  <a:cxn ang="0">
                    <a:pos x="T0" y="T1"/>
                  </a:cxn>
                  <a:cxn ang="0">
                    <a:pos x="T2" y="T3"/>
                  </a:cxn>
                  <a:cxn ang="0">
                    <a:pos x="T4" y="T5"/>
                  </a:cxn>
                  <a:cxn ang="0">
                    <a:pos x="T6" y="T7"/>
                  </a:cxn>
                  <a:cxn ang="0">
                    <a:pos x="T8" y="T9"/>
                  </a:cxn>
                </a:cxnLst>
                <a:rect l="0" t="0" r="r" b="b"/>
                <a:pathLst>
                  <a:path w="6845" h="6845">
                    <a:moveTo>
                      <a:pt x="2130" y="6570"/>
                    </a:moveTo>
                    <a:lnTo>
                      <a:pt x="2122" y="6589"/>
                    </a:lnTo>
                    <a:lnTo>
                      <a:pt x="2140" y="6596"/>
                    </a:lnTo>
                    <a:lnTo>
                      <a:pt x="2148" y="6578"/>
                    </a:lnTo>
                    <a:lnTo>
                      <a:pt x="2130" y="65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89" name="Freeform 468">
                <a:extLst>
                  <a:ext uri="{FF2B5EF4-FFF2-40B4-BE49-F238E27FC236}">
                    <a16:creationId xmlns:a16="http://schemas.microsoft.com/office/drawing/2014/main" id="{8D1ACF6F-9B36-405D-BF23-CD827DD53BFB}"/>
                  </a:ext>
                </a:extLst>
              </p:cNvPr>
              <p:cNvSpPr>
                <a:spLocks/>
              </p:cNvSpPr>
              <p:nvPr/>
            </p:nvSpPr>
            <p:spPr bwMode="auto">
              <a:xfrm>
                <a:off x="2218" y="2220"/>
                <a:ext cx="6845" cy="6845"/>
              </a:xfrm>
              <a:custGeom>
                <a:avLst/>
                <a:gdLst>
                  <a:gd name="T0" fmla="*/ 2092 w 6845"/>
                  <a:gd name="T1" fmla="*/ 6555 h 6845"/>
                  <a:gd name="T2" fmla="*/ 2085 w 6845"/>
                  <a:gd name="T3" fmla="*/ 6573 h 6845"/>
                  <a:gd name="T4" fmla="*/ 2090 w 6845"/>
                  <a:gd name="T5" fmla="*/ 6576 h 6845"/>
                  <a:gd name="T6" fmla="*/ 2103 w 6845"/>
                  <a:gd name="T7" fmla="*/ 6582 h 6845"/>
                  <a:gd name="T8" fmla="*/ 2112 w 6845"/>
                  <a:gd name="T9" fmla="*/ 6562 h 6845"/>
                  <a:gd name="T10" fmla="*/ 2097 w 6845"/>
                  <a:gd name="T11" fmla="*/ 6556 h 6845"/>
                  <a:gd name="T12" fmla="*/ 2092 w 6845"/>
                  <a:gd name="T13" fmla="*/ 6555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092" y="6555"/>
                    </a:moveTo>
                    <a:lnTo>
                      <a:pt x="2085" y="6573"/>
                    </a:lnTo>
                    <a:lnTo>
                      <a:pt x="2090" y="6576"/>
                    </a:lnTo>
                    <a:lnTo>
                      <a:pt x="2103" y="6582"/>
                    </a:lnTo>
                    <a:lnTo>
                      <a:pt x="2112" y="6562"/>
                    </a:lnTo>
                    <a:lnTo>
                      <a:pt x="2097" y="6556"/>
                    </a:lnTo>
                    <a:lnTo>
                      <a:pt x="2092" y="65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90" name="Freeform 469">
                <a:extLst>
                  <a:ext uri="{FF2B5EF4-FFF2-40B4-BE49-F238E27FC236}">
                    <a16:creationId xmlns:a16="http://schemas.microsoft.com/office/drawing/2014/main" id="{AD8A7BDA-9803-481B-8CE5-A813E67B60E3}"/>
                  </a:ext>
                </a:extLst>
              </p:cNvPr>
              <p:cNvSpPr>
                <a:spLocks/>
              </p:cNvSpPr>
              <p:nvPr/>
            </p:nvSpPr>
            <p:spPr bwMode="auto">
              <a:xfrm>
                <a:off x="2218" y="2220"/>
                <a:ext cx="6845" cy="6845"/>
              </a:xfrm>
              <a:custGeom>
                <a:avLst/>
                <a:gdLst>
                  <a:gd name="T0" fmla="*/ 2056 w 6845"/>
                  <a:gd name="T1" fmla="*/ 6538 h 6845"/>
                  <a:gd name="T2" fmla="*/ 2048 w 6845"/>
                  <a:gd name="T3" fmla="*/ 6558 h 6845"/>
                  <a:gd name="T4" fmla="*/ 2066 w 6845"/>
                  <a:gd name="T5" fmla="*/ 6565 h 6845"/>
                  <a:gd name="T6" fmla="*/ 2074 w 6845"/>
                  <a:gd name="T7" fmla="*/ 6547 h 6845"/>
                  <a:gd name="T8" fmla="*/ 2056 w 6845"/>
                  <a:gd name="T9" fmla="*/ 6538 h 6845"/>
                </a:gdLst>
                <a:ahLst/>
                <a:cxnLst>
                  <a:cxn ang="0">
                    <a:pos x="T0" y="T1"/>
                  </a:cxn>
                  <a:cxn ang="0">
                    <a:pos x="T2" y="T3"/>
                  </a:cxn>
                  <a:cxn ang="0">
                    <a:pos x="T4" y="T5"/>
                  </a:cxn>
                  <a:cxn ang="0">
                    <a:pos x="T6" y="T7"/>
                  </a:cxn>
                  <a:cxn ang="0">
                    <a:pos x="T8" y="T9"/>
                  </a:cxn>
                </a:cxnLst>
                <a:rect l="0" t="0" r="r" b="b"/>
                <a:pathLst>
                  <a:path w="6845" h="6845">
                    <a:moveTo>
                      <a:pt x="2056" y="6538"/>
                    </a:moveTo>
                    <a:lnTo>
                      <a:pt x="2048" y="6558"/>
                    </a:lnTo>
                    <a:lnTo>
                      <a:pt x="2066" y="6565"/>
                    </a:lnTo>
                    <a:lnTo>
                      <a:pt x="2074" y="6547"/>
                    </a:lnTo>
                    <a:lnTo>
                      <a:pt x="2056" y="65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91" name="Freeform 470">
                <a:extLst>
                  <a:ext uri="{FF2B5EF4-FFF2-40B4-BE49-F238E27FC236}">
                    <a16:creationId xmlns:a16="http://schemas.microsoft.com/office/drawing/2014/main" id="{CFA73823-09F1-4AB1-A311-56A2A813BE1E}"/>
                  </a:ext>
                </a:extLst>
              </p:cNvPr>
              <p:cNvSpPr>
                <a:spLocks/>
              </p:cNvSpPr>
              <p:nvPr/>
            </p:nvSpPr>
            <p:spPr bwMode="auto">
              <a:xfrm>
                <a:off x="2218" y="2220"/>
                <a:ext cx="6845" cy="6845"/>
              </a:xfrm>
              <a:custGeom>
                <a:avLst/>
                <a:gdLst>
                  <a:gd name="T0" fmla="*/ 2019 w 6845"/>
                  <a:gd name="T1" fmla="*/ 6523 h 6845"/>
                  <a:gd name="T2" fmla="*/ 2011 w 6845"/>
                  <a:gd name="T3" fmla="*/ 6541 h 6845"/>
                  <a:gd name="T4" fmla="*/ 2013 w 6845"/>
                  <a:gd name="T5" fmla="*/ 6542 h 6845"/>
                  <a:gd name="T6" fmla="*/ 2030 w 6845"/>
                  <a:gd name="T7" fmla="*/ 6549 h 6845"/>
                  <a:gd name="T8" fmla="*/ 2038 w 6845"/>
                  <a:gd name="T9" fmla="*/ 6531 h 6845"/>
                  <a:gd name="T10" fmla="*/ 2022 w 6845"/>
                  <a:gd name="T11" fmla="*/ 6524 h 6845"/>
                  <a:gd name="T12" fmla="*/ 2019 w 6845"/>
                  <a:gd name="T13" fmla="*/ 6523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019" y="6523"/>
                    </a:moveTo>
                    <a:lnTo>
                      <a:pt x="2011" y="6541"/>
                    </a:lnTo>
                    <a:lnTo>
                      <a:pt x="2013" y="6542"/>
                    </a:lnTo>
                    <a:lnTo>
                      <a:pt x="2030" y="6549"/>
                    </a:lnTo>
                    <a:lnTo>
                      <a:pt x="2038" y="6531"/>
                    </a:lnTo>
                    <a:lnTo>
                      <a:pt x="2022" y="6524"/>
                    </a:lnTo>
                    <a:lnTo>
                      <a:pt x="2019" y="65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92" name="Freeform 471">
                <a:extLst>
                  <a:ext uri="{FF2B5EF4-FFF2-40B4-BE49-F238E27FC236}">
                    <a16:creationId xmlns:a16="http://schemas.microsoft.com/office/drawing/2014/main" id="{5EAFE78C-EEF0-4CED-AFBF-59B06493B457}"/>
                  </a:ext>
                </a:extLst>
              </p:cNvPr>
              <p:cNvSpPr>
                <a:spLocks/>
              </p:cNvSpPr>
              <p:nvPr/>
            </p:nvSpPr>
            <p:spPr bwMode="auto">
              <a:xfrm>
                <a:off x="2218" y="2220"/>
                <a:ext cx="6845" cy="6845"/>
              </a:xfrm>
              <a:custGeom>
                <a:avLst/>
                <a:gdLst>
                  <a:gd name="T0" fmla="*/ 1983 w 6845"/>
                  <a:gd name="T1" fmla="*/ 6506 h 6845"/>
                  <a:gd name="T2" fmla="*/ 1975 w 6845"/>
                  <a:gd name="T3" fmla="*/ 6524 h 6845"/>
                  <a:gd name="T4" fmla="*/ 1993 w 6845"/>
                  <a:gd name="T5" fmla="*/ 6532 h 6845"/>
                  <a:gd name="T6" fmla="*/ 2001 w 6845"/>
                  <a:gd name="T7" fmla="*/ 6514 h 6845"/>
                  <a:gd name="T8" fmla="*/ 1983 w 6845"/>
                  <a:gd name="T9" fmla="*/ 6506 h 6845"/>
                </a:gdLst>
                <a:ahLst/>
                <a:cxnLst>
                  <a:cxn ang="0">
                    <a:pos x="T0" y="T1"/>
                  </a:cxn>
                  <a:cxn ang="0">
                    <a:pos x="T2" y="T3"/>
                  </a:cxn>
                  <a:cxn ang="0">
                    <a:pos x="T4" y="T5"/>
                  </a:cxn>
                  <a:cxn ang="0">
                    <a:pos x="T6" y="T7"/>
                  </a:cxn>
                  <a:cxn ang="0">
                    <a:pos x="T8" y="T9"/>
                  </a:cxn>
                </a:cxnLst>
                <a:rect l="0" t="0" r="r" b="b"/>
                <a:pathLst>
                  <a:path w="6845" h="6845">
                    <a:moveTo>
                      <a:pt x="1983" y="6506"/>
                    </a:moveTo>
                    <a:lnTo>
                      <a:pt x="1975" y="6524"/>
                    </a:lnTo>
                    <a:lnTo>
                      <a:pt x="1993" y="6532"/>
                    </a:lnTo>
                    <a:lnTo>
                      <a:pt x="2001" y="6514"/>
                    </a:lnTo>
                    <a:lnTo>
                      <a:pt x="1983" y="65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93" name="Freeform 472">
                <a:extLst>
                  <a:ext uri="{FF2B5EF4-FFF2-40B4-BE49-F238E27FC236}">
                    <a16:creationId xmlns:a16="http://schemas.microsoft.com/office/drawing/2014/main" id="{988036E7-EFEF-482C-9694-33F8BCC5880E}"/>
                  </a:ext>
                </a:extLst>
              </p:cNvPr>
              <p:cNvSpPr>
                <a:spLocks/>
              </p:cNvSpPr>
              <p:nvPr/>
            </p:nvSpPr>
            <p:spPr bwMode="auto">
              <a:xfrm>
                <a:off x="2218" y="2220"/>
                <a:ext cx="6845" cy="6845"/>
              </a:xfrm>
              <a:custGeom>
                <a:avLst/>
                <a:gdLst>
                  <a:gd name="T0" fmla="*/ 1947 w 6845"/>
                  <a:gd name="T1" fmla="*/ 6489 h 6845"/>
                  <a:gd name="T2" fmla="*/ 1939 w 6845"/>
                  <a:gd name="T3" fmla="*/ 6507 h 6845"/>
                  <a:gd name="T4" fmla="*/ 1957 w 6845"/>
                  <a:gd name="T5" fmla="*/ 6516 h 6845"/>
                  <a:gd name="T6" fmla="*/ 1965 w 6845"/>
                  <a:gd name="T7" fmla="*/ 6498 h 6845"/>
                  <a:gd name="T8" fmla="*/ 1947 w 6845"/>
                  <a:gd name="T9" fmla="*/ 6489 h 6845"/>
                </a:gdLst>
                <a:ahLst/>
                <a:cxnLst>
                  <a:cxn ang="0">
                    <a:pos x="T0" y="T1"/>
                  </a:cxn>
                  <a:cxn ang="0">
                    <a:pos x="T2" y="T3"/>
                  </a:cxn>
                  <a:cxn ang="0">
                    <a:pos x="T4" y="T5"/>
                  </a:cxn>
                  <a:cxn ang="0">
                    <a:pos x="T6" y="T7"/>
                  </a:cxn>
                  <a:cxn ang="0">
                    <a:pos x="T8" y="T9"/>
                  </a:cxn>
                </a:cxnLst>
                <a:rect l="0" t="0" r="r" b="b"/>
                <a:pathLst>
                  <a:path w="6845" h="6845">
                    <a:moveTo>
                      <a:pt x="1947" y="6489"/>
                    </a:moveTo>
                    <a:lnTo>
                      <a:pt x="1939" y="6507"/>
                    </a:lnTo>
                    <a:lnTo>
                      <a:pt x="1957" y="6516"/>
                    </a:lnTo>
                    <a:lnTo>
                      <a:pt x="1965" y="6498"/>
                    </a:lnTo>
                    <a:lnTo>
                      <a:pt x="1947" y="64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94" name="Freeform 473">
                <a:extLst>
                  <a:ext uri="{FF2B5EF4-FFF2-40B4-BE49-F238E27FC236}">
                    <a16:creationId xmlns:a16="http://schemas.microsoft.com/office/drawing/2014/main" id="{CA637A09-296E-46B2-B04D-BBD1FAE3A7BA}"/>
                  </a:ext>
                </a:extLst>
              </p:cNvPr>
              <p:cNvSpPr>
                <a:spLocks/>
              </p:cNvSpPr>
              <p:nvPr/>
            </p:nvSpPr>
            <p:spPr bwMode="auto">
              <a:xfrm>
                <a:off x="2218" y="2220"/>
                <a:ext cx="6845" cy="6845"/>
              </a:xfrm>
              <a:custGeom>
                <a:avLst/>
                <a:gdLst>
                  <a:gd name="T0" fmla="*/ 1911 w 6845"/>
                  <a:gd name="T1" fmla="*/ 6471 h 6845"/>
                  <a:gd name="T2" fmla="*/ 1903 w 6845"/>
                  <a:gd name="T3" fmla="*/ 6489 h 6845"/>
                  <a:gd name="T4" fmla="*/ 1921 w 6845"/>
                  <a:gd name="T5" fmla="*/ 6499 h 6845"/>
                  <a:gd name="T6" fmla="*/ 1929 w 6845"/>
                  <a:gd name="T7" fmla="*/ 6481 h 6845"/>
                  <a:gd name="T8" fmla="*/ 1911 w 6845"/>
                  <a:gd name="T9" fmla="*/ 6471 h 6845"/>
                </a:gdLst>
                <a:ahLst/>
                <a:cxnLst>
                  <a:cxn ang="0">
                    <a:pos x="T0" y="T1"/>
                  </a:cxn>
                  <a:cxn ang="0">
                    <a:pos x="T2" y="T3"/>
                  </a:cxn>
                  <a:cxn ang="0">
                    <a:pos x="T4" y="T5"/>
                  </a:cxn>
                  <a:cxn ang="0">
                    <a:pos x="T6" y="T7"/>
                  </a:cxn>
                  <a:cxn ang="0">
                    <a:pos x="T8" y="T9"/>
                  </a:cxn>
                </a:cxnLst>
                <a:rect l="0" t="0" r="r" b="b"/>
                <a:pathLst>
                  <a:path w="6845" h="6845">
                    <a:moveTo>
                      <a:pt x="1911" y="6471"/>
                    </a:moveTo>
                    <a:lnTo>
                      <a:pt x="1903" y="6489"/>
                    </a:lnTo>
                    <a:lnTo>
                      <a:pt x="1921" y="6499"/>
                    </a:lnTo>
                    <a:lnTo>
                      <a:pt x="1929" y="6481"/>
                    </a:lnTo>
                    <a:lnTo>
                      <a:pt x="1911" y="64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95" name="Freeform 474">
                <a:extLst>
                  <a:ext uri="{FF2B5EF4-FFF2-40B4-BE49-F238E27FC236}">
                    <a16:creationId xmlns:a16="http://schemas.microsoft.com/office/drawing/2014/main" id="{FEA8FAF1-F219-48D3-A998-1C96685DBB6B}"/>
                  </a:ext>
                </a:extLst>
              </p:cNvPr>
              <p:cNvSpPr>
                <a:spLocks/>
              </p:cNvSpPr>
              <p:nvPr/>
            </p:nvSpPr>
            <p:spPr bwMode="auto">
              <a:xfrm>
                <a:off x="2218" y="2220"/>
                <a:ext cx="6845" cy="6845"/>
              </a:xfrm>
              <a:custGeom>
                <a:avLst/>
                <a:gdLst>
                  <a:gd name="T0" fmla="*/ 1876 w 6845"/>
                  <a:gd name="T1" fmla="*/ 6453 h 6845"/>
                  <a:gd name="T2" fmla="*/ 1867 w 6845"/>
                  <a:gd name="T3" fmla="*/ 6471 h 6845"/>
                  <a:gd name="T4" fmla="*/ 1885 w 6845"/>
                  <a:gd name="T5" fmla="*/ 6481 h 6845"/>
                  <a:gd name="T6" fmla="*/ 1893 w 6845"/>
                  <a:gd name="T7" fmla="*/ 6463 h 6845"/>
                  <a:gd name="T8" fmla="*/ 1876 w 6845"/>
                  <a:gd name="T9" fmla="*/ 6453 h 6845"/>
                </a:gdLst>
                <a:ahLst/>
                <a:cxnLst>
                  <a:cxn ang="0">
                    <a:pos x="T0" y="T1"/>
                  </a:cxn>
                  <a:cxn ang="0">
                    <a:pos x="T2" y="T3"/>
                  </a:cxn>
                  <a:cxn ang="0">
                    <a:pos x="T4" y="T5"/>
                  </a:cxn>
                  <a:cxn ang="0">
                    <a:pos x="T6" y="T7"/>
                  </a:cxn>
                  <a:cxn ang="0">
                    <a:pos x="T8" y="T9"/>
                  </a:cxn>
                </a:cxnLst>
                <a:rect l="0" t="0" r="r" b="b"/>
                <a:pathLst>
                  <a:path w="6845" h="6845">
                    <a:moveTo>
                      <a:pt x="1876" y="6453"/>
                    </a:moveTo>
                    <a:lnTo>
                      <a:pt x="1867" y="6471"/>
                    </a:lnTo>
                    <a:lnTo>
                      <a:pt x="1885" y="6481"/>
                    </a:lnTo>
                    <a:lnTo>
                      <a:pt x="1893" y="6463"/>
                    </a:lnTo>
                    <a:lnTo>
                      <a:pt x="1876" y="64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96" name="Freeform 475">
                <a:extLst>
                  <a:ext uri="{FF2B5EF4-FFF2-40B4-BE49-F238E27FC236}">
                    <a16:creationId xmlns:a16="http://schemas.microsoft.com/office/drawing/2014/main" id="{D31CB101-78D9-4801-AEAD-2E760E671861}"/>
                  </a:ext>
                </a:extLst>
              </p:cNvPr>
              <p:cNvSpPr>
                <a:spLocks/>
              </p:cNvSpPr>
              <p:nvPr/>
            </p:nvSpPr>
            <p:spPr bwMode="auto">
              <a:xfrm>
                <a:off x="2218" y="2220"/>
                <a:ext cx="6845" cy="6845"/>
              </a:xfrm>
              <a:custGeom>
                <a:avLst/>
                <a:gdLst>
                  <a:gd name="T0" fmla="*/ 1840 w 6845"/>
                  <a:gd name="T1" fmla="*/ 6435 h 6845"/>
                  <a:gd name="T2" fmla="*/ 1831 w 6845"/>
                  <a:gd name="T3" fmla="*/ 6453 h 6845"/>
                  <a:gd name="T4" fmla="*/ 1849 w 6845"/>
                  <a:gd name="T5" fmla="*/ 6462 h 6845"/>
                  <a:gd name="T6" fmla="*/ 1858 w 6845"/>
                  <a:gd name="T7" fmla="*/ 6445 h 6845"/>
                  <a:gd name="T8" fmla="*/ 1840 w 6845"/>
                  <a:gd name="T9" fmla="*/ 6435 h 6845"/>
                </a:gdLst>
                <a:ahLst/>
                <a:cxnLst>
                  <a:cxn ang="0">
                    <a:pos x="T0" y="T1"/>
                  </a:cxn>
                  <a:cxn ang="0">
                    <a:pos x="T2" y="T3"/>
                  </a:cxn>
                  <a:cxn ang="0">
                    <a:pos x="T4" y="T5"/>
                  </a:cxn>
                  <a:cxn ang="0">
                    <a:pos x="T6" y="T7"/>
                  </a:cxn>
                  <a:cxn ang="0">
                    <a:pos x="T8" y="T9"/>
                  </a:cxn>
                </a:cxnLst>
                <a:rect l="0" t="0" r="r" b="b"/>
                <a:pathLst>
                  <a:path w="6845" h="6845">
                    <a:moveTo>
                      <a:pt x="1840" y="6435"/>
                    </a:moveTo>
                    <a:lnTo>
                      <a:pt x="1831" y="6453"/>
                    </a:lnTo>
                    <a:lnTo>
                      <a:pt x="1849" y="6462"/>
                    </a:lnTo>
                    <a:lnTo>
                      <a:pt x="1858" y="6445"/>
                    </a:lnTo>
                    <a:lnTo>
                      <a:pt x="1840" y="64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97" name="Freeform 476">
                <a:extLst>
                  <a:ext uri="{FF2B5EF4-FFF2-40B4-BE49-F238E27FC236}">
                    <a16:creationId xmlns:a16="http://schemas.microsoft.com/office/drawing/2014/main" id="{22666764-881B-4237-BEF6-8F6C44003957}"/>
                  </a:ext>
                </a:extLst>
              </p:cNvPr>
              <p:cNvSpPr>
                <a:spLocks/>
              </p:cNvSpPr>
              <p:nvPr/>
            </p:nvSpPr>
            <p:spPr bwMode="auto">
              <a:xfrm>
                <a:off x="2218" y="2220"/>
                <a:ext cx="6845" cy="6845"/>
              </a:xfrm>
              <a:custGeom>
                <a:avLst/>
                <a:gdLst>
                  <a:gd name="T0" fmla="*/ 1806 w 6845"/>
                  <a:gd name="T1" fmla="*/ 6416 h 6845"/>
                  <a:gd name="T2" fmla="*/ 1796 w 6845"/>
                  <a:gd name="T3" fmla="*/ 6434 h 6845"/>
                  <a:gd name="T4" fmla="*/ 1814 w 6845"/>
                  <a:gd name="T5" fmla="*/ 6444 h 6845"/>
                  <a:gd name="T6" fmla="*/ 1822 w 6845"/>
                  <a:gd name="T7" fmla="*/ 6426 h 6845"/>
                  <a:gd name="T8" fmla="*/ 1806 w 6845"/>
                  <a:gd name="T9" fmla="*/ 6416 h 6845"/>
                </a:gdLst>
                <a:ahLst/>
                <a:cxnLst>
                  <a:cxn ang="0">
                    <a:pos x="T0" y="T1"/>
                  </a:cxn>
                  <a:cxn ang="0">
                    <a:pos x="T2" y="T3"/>
                  </a:cxn>
                  <a:cxn ang="0">
                    <a:pos x="T4" y="T5"/>
                  </a:cxn>
                  <a:cxn ang="0">
                    <a:pos x="T6" y="T7"/>
                  </a:cxn>
                  <a:cxn ang="0">
                    <a:pos x="T8" y="T9"/>
                  </a:cxn>
                </a:cxnLst>
                <a:rect l="0" t="0" r="r" b="b"/>
                <a:pathLst>
                  <a:path w="6845" h="6845">
                    <a:moveTo>
                      <a:pt x="1806" y="6416"/>
                    </a:moveTo>
                    <a:lnTo>
                      <a:pt x="1796" y="6434"/>
                    </a:lnTo>
                    <a:lnTo>
                      <a:pt x="1814" y="6444"/>
                    </a:lnTo>
                    <a:lnTo>
                      <a:pt x="1822" y="6426"/>
                    </a:lnTo>
                    <a:lnTo>
                      <a:pt x="1806" y="6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98" name="Freeform 477">
                <a:extLst>
                  <a:ext uri="{FF2B5EF4-FFF2-40B4-BE49-F238E27FC236}">
                    <a16:creationId xmlns:a16="http://schemas.microsoft.com/office/drawing/2014/main" id="{FF419AE6-7E71-44C0-A66F-0BD238CE21B3}"/>
                  </a:ext>
                </a:extLst>
              </p:cNvPr>
              <p:cNvSpPr>
                <a:spLocks/>
              </p:cNvSpPr>
              <p:nvPr/>
            </p:nvSpPr>
            <p:spPr bwMode="auto">
              <a:xfrm>
                <a:off x="2218" y="2220"/>
                <a:ext cx="6845" cy="6845"/>
              </a:xfrm>
              <a:custGeom>
                <a:avLst/>
                <a:gdLst>
                  <a:gd name="T0" fmla="*/ 1771 w 6845"/>
                  <a:gd name="T1" fmla="*/ 6397 h 6845"/>
                  <a:gd name="T2" fmla="*/ 1761 w 6845"/>
                  <a:gd name="T3" fmla="*/ 6415 h 6845"/>
                  <a:gd name="T4" fmla="*/ 1778 w 6845"/>
                  <a:gd name="T5" fmla="*/ 6424 h 6845"/>
                  <a:gd name="T6" fmla="*/ 1788 w 6845"/>
                  <a:gd name="T7" fmla="*/ 6408 h 6845"/>
                  <a:gd name="T8" fmla="*/ 1771 w 6845"/>
                  <a:gd name="T9" fmla="*/ 6397 h 6845"/>
                </a:gdLst>
                <a:ahLst/>
                <a:cxnLst>
                  <a:cxn ang="0">
                    <a:pos x="T0" y="T1"/>
                  </a:cxn>
                  <a:cxn ang="0">
                    <a:pos x="T2" y="T3"/>
                  </a:cxn>
                  <a:cxn ang="0">
                    <a:pos x="T4" y="T5"/>
                  </a:cxn>
                  <a:cxn ang="0">
                    <a:pos x="T6" y="T7"/>
                  </a:cxn>
                  <a:cxn ang="0">
                    <a:pos x="T8" y="T9"/>
                  </a:cxn>
                </a:cxnLst>
                <a:rect l="0" t="0" r="r" b="b"/>
                <a:pathLst>
                  <a:path w="6845" h="6845">
                    <a:moveTo>
                      <a:pt x="1771" y="6397"/>
                    </a:moveTo>
                    <a:lnTo>
                      <a:pt x="1761" y="6415"/>
                    </a:lnTo>
                    <a:lnTo>
                      <a:pt x="1778" y="6424"/>
                    </a:lnTo>
                    <a:lnTo>
                      <a:pt x="1788" y="6408"/>
                    </a:lnTo>
                    <a:lnTo>
                      <a:pt x="1771" y="63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99" name="Freeform 478">
                <a:extLst>
                  <a:ext uri="{FF2B5EF4-FFF2-40B4-BE49-F238E27FC236}">
                    <a16:creationId xmlns:a16="http://schemas.microsoft.com/office/drawing/2014/main" id="{2A040A47-055F-4D3F-B25E-1C649C950193}"/>
                  </a:ext>
                </a:extLst>
              </p:cNvPr>
              <p:cNvSpPr>
                <a:spLocks/>
              </p:cNvSpPr>
              <p:nvPr/>
            </p:nvSpPr>
            <p:spPr bwMode="auto">
              <a:xfrm>
                <a:off x="2218" y="2220"/>
                <a:ext cx="6845" cy="6845"/>
              </a:xfrm>
              <a:custGeom>
                <a:avLst/>
                <a:gdLst>
                  <a:gd name="T0" fmla="*/ 1736 w 6845"/>
                  <a:gd name="T1" fmla="*/ 6378 h 6845"/>
                  <a:gd name="T2" fmla="*/ 1726 w 6845"/>
                  <a:gd name="T3" fmla="*/ 6396 h 6845"/>
                  <a:gd name="T4" fmla="*/ 1743 w 6845"/>
                  <a:gd name="T5" fmla="*/ 6405 h 6845"/>
                  <a:gd name="T6" fmla="*/ 1753 w 6845"/>
                  <a:gd name="T7" fmla="*/ 6387 h 6845"/>
                  <a:gd name="T8" fmla="*/ 1736 w 6845"/>
                  <a:gd name="T9" fmla="*/ 6378 h 6845"/>
                </a:gdLst>
                <a:ahLst/>
                <a:cxnLst>
                  <a:cxn ang="0">
                    <a:pos x="T0" y="T1"/>
                  </a:cxn>
                  <a:cxn ang="0">
                    <a:pos x="T2" y="T3"/>
                  </a:cxn>
                  <a:cxn ang="0">
                    <a:pos x="T4" y="T5"/>
                  </a:cxn>
                  <a:cxn ang="0">
                    <a:pos x="T6" y="T7"/>
                  </a:cxn>
                  <a:cxn ang="0">
                    <a:pos x="T8" y="T9"/>
                  </a:cxn>
                </a:cxnLst>
                <a:rect l="0" t="0" r="r" b="b"/>
                <a:pathLst>
                  <a:path w="6845" h="6845">
                    <a:moveTo>
                      <a:pt x="1736" y="6378"/>
                    </a:moveTo>
                    <a:lnTo>
                      <a:pt x="1726" y="6396"/>
                    </a:lnTo>
                    <a:lnTo>
                      <a:pt x="1743" y="6405"/>
                    </a:lnTo>
                    <a:lnTo>
                      <a:pt x="1753" y="6387"/>
                    </a:lnTo>
                    <a:lnTo>
                      <a:pt x="1736" y="63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00" name="Freeform 479">
                <a:extLst>
                  <a:ext uri="{FF2B5EF4-FFF2-40B4-BE49-F238E27FC236}">
                    <a16:creationId xmlns:a16="http://schemas.microsoft.com/office/drawing/2014/main" id="{7CCF9998-3759-4028-A59A-CAC31365F4EA}"/>
                  </a:ext>
                </a:extLst>
              </p:cNvPr>
              <p:cNvSpPr>
                <a:spLocks/>
              </p:cNvSpPr>
              <p:nvPr/>
            </p:nvSpPr>
            <p:spPr bwMode="auto">
              <a:xfrm>
                <a:off x="2218" y="2220"/>
                <a:ext cx="6845" cy="6845"/>
              </a:xfrm>
              <a:custGeom>
                <a:avLst/>
                <a:gdLst>
                  <a:gd name="T0" fmla="*/ 1701 w 6845"/>
                  <a:gd name="T1" fmla="*/ 6357 h 6845"/>
                  <a:gd name="T2" fmla="*/ 1692 w 6845"/>
                  <a:gd name="T3" fmla="*/ 6375 h 6845"/>
                  <a:gd name="T4" fmla="*/ 1708 w 6845"/>
                  <a:gd name="T5" fmla="*/ 6385 h 6845"/>
                  <a:gd name="T6" fmla="*/ 1718 w 6845"/>
                  <a:gd name="T7" fmla="*/ 6368 h 6845"/>
                  <a:gd name="T8" fmla="*/ 1701 w 6845"/>
                  <a:gd name="T9" fmla="*/ 6357 h 6845"/>
                </a:gdLst>
                <a:ahLst/>
                <a:cxnLst>
                  <a:cxn ang="0">
                    <a:pos x="T0" y="T1"/>
                  </a:cxn>
                  <a:cxn ang="0">
                    <a:pos x="T2" y="T3"/>
                  </a:cxn>
                  <a:cxn ang="0">
                    <a:pos x="T4" y="T5"/>
                  </a:cxn>
                  <a:cxn ang="0">
                    <a:pos x="T6" y="T7"/>
                  </a:cxn>
                  <a:cxn ang="0">
                    <a:pos x="T8" y="T9"/>
                  </a:cxn>
                </a:cxnLst>
                <a:rect l="0" t="0" r="r" b="b"/>
                <a:pathLst>
                  <a:path w="6845" h="6845">
                    <a:moveTo>
                      <a:pt x="1701" y="6357"/>
                    </a:moveTo>
                    <a:lnTo>
                      <a:pt x="1692" y="6375"/>
                    </a:lnTo>
                    <a:lnTo>
                      <a:pt x="1708" y="6385"/>
                    </a:lnTo>
                    <a:lnTo>
                      <a:pt x="1718" y="6368"/>
                    </a:lnTo>
                    <a:lnTo>
                      <a:pt x="1701" y="63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01" name="Freeform 480">
                <a:extLst>
                  <a:ext uri="{FF2B5EF4-FFF2-40B4-BE49-F238E27FC236}">
                    <a16:creationId xmlns:a16="http://schemas.microsoft.com/office/drawing/2014/main" id="{9B9CDD5B-F051-4DE1-8A52-A4C53D410797}"/>
                  </a:ext>
                </a:extLst>
              </p:cNvPr>
              <p:cNvSpPr>
                <a:spLocks/>
              </p:cNvSpPr>
              <p:nvPr/>
            </p:nvSpPr>
            <p:spPr bwMode="auto">
              <a:xfrm>
                <a:off x="2218" y="2220"/>
                <a:ext cx="6845" cy="6845"/>
              </a:xfrm>
              <a:custGeom>
                <a:avLst/>
                <a:gdLst>
                  <a:gd name="T0" fmla="*/ 1666 w 6845"/>
                  <a:gd name="T1" fmla="*/ 6337 h 6845"/>
                  <a:gd name="T2" fmla="*/ 1657 w 6845"/>
                  <a:gd name="T3" fmla="*/ 6355 h 6845"/>
                  <a:gd name="T4" fmla="*/ 1674 w 6845"/>
                  <a:gd name="T5" fmla="*/ 6364 h 6845"/>
                  <a:gd name="T6" fmla="*/ 1684 w 6845"/>
                  <a:gd name="T7" fmla="*/ 6348 h 6845"/>
                  <a:gd name="T8" fmla="*/ 1666 w 6845"/>
                  <a:gd name="T9" fmla="*/ 6337 h 6845"/>
                </a:gdLst>
                <a:ahLst/>
                <a:cxnLst>
                  <a:cxn ang="0">
                    <a:pos x="T0" y="T1"/>
                  </a:cxn>
                  <a:cxn ang="0">
                    <a:pos x="T2" y="T3"/>
                  </a:cxn>
                  <a:cxn ang="0">
                    <a:pos x="T4" y="T5"/>
                  </a:cxn>
                  <a:cxn ang="0">
                    <a:pos x="T6" y="T7"/>
                  </a:cxn>
                  <a:cxn ang="0">
                    <a:pos x="T8" y="T9"/>
                  </a:cxn>
                </a:cxnLst>
                <a:rect l="0" t="0" r="r" b="b"/>
                <a:pathLst>
                  <a:path w="6845" h="6845">
                    <a:moveTo>
                      <a:pt x="1666" y="6337"/>
                    </a:moveTo>
                    <a:lnTo>
                      <a:pt x="1657" y="6355"/>
                    </a:lnTo>
                    <a:lnTo>
                      <a:pt x="1674" y="6364"/>
                    </a:lnTo>
                    <a:lnTo>
                      <a:pt x="1684" y="6348"/>
                    </a:lnTo>
                    <a:lnTo>
                      <a:pt x="1666" y="63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02" name="Freeform 481">
                <a:extLst>
                  <a:ext uri="{FF2B5EF4-FFF2-40B4-BE49-F238E27FC236}">
                    <a16:creationId xmlns:a16="http://schemas.microsoft.com/office/drawing/2014/main" id="{8E07FC85-EB4E-4960-95F8-C83D649C8F81}"/>
                  </a:ext>
                </a:extLst>
              </p:cNvPr>
              <p:cNvSpPr>
                <a:spLocks/>
              </p:cNvSpPr>
              <p:nvPr/>
            </p:nvSpPr>
            <p:spPr bwMode="auto">
              <a:xfrm>
                <a:off x="2218" y="2220"/>
                <a:ext cx="6845" cy="6845"/>
              </a:xfrm>
              <a:custGeom>
                <a:avLst/>
                <a:gdLst>
                  <a:gd name="T0" fmla="*/ 1633 w 6845"/>
                  <a:gd name="T1" fmla="*/ 6316 h 6845"/>
                  <a:gd name="T2" fmla="*/ 1622 w 6845"/>
                  <a:gd name="T3" fmla="*/ 6333 h 6845"/>
                  <a:gd name="T4" fmla="*/ 1639 w 6845"/>
                  <a:gd name="T5" fmla="*/ 6344 h 6845"/>
                  <a:gd name="T6" fmla="*/ 1650 w 6845"/>
                  <a:gd name="T7" fmla="*/ 6327 h 6845"/>
                  <a:gd name="T8" fmla="*/ 1633 w 6845"/>
                  <a:gd name="T9" fmla="*/ 6316 h 6845"/>
                </a:gdLst>
                <a:ahLst/>
                <a:cxnLst>
                  <a:cxn ang="0">
                    <a:pos x="T0" y="T1"/>
                  </a:cxn>
                  <a:cxn ang="0">
                    <a:pos x="T2" y="T3"/>
                  </a:cxn>
                  <a:cxn ang="0">
                    <a:pos x="T4" y="T5"/>
                  </a:cxn>
                  <a:cxn ang="0">
                    <a:pos x="T6" y="T7"/>
                  </a:cxn>
                  <a:cxn ang="0">
                    <a:pos x="T8" y="T9"/>
                  </a:cxn>
                </a:cxnLst>
                <a:rect l="0" t="0" r="r" b="b"/>
                <a:pathLst>
                  <a:path w="6845" h="6845">
                    <a:moveTo>
                      <a:pt x="1633" y="6316"/>
                    </a:moveTo>
                    <a:lnTo>
                      <a:pt x="1622" y="6333"/>
                    </a:lnTo>
                    <a:lnTo>
                      <a:pt x="1639" y="6344"/>
                    </a:lnTo>
                    <a:lnTo>
                      <a:pt x="1650" y="6327"/>
                    </a:lnTo>
                    <a:lnTo>
                      <a:pt x="1633" y="63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03" name="Freeform 482">
                <a:extLst>
                  <a:ext uri="{FF2B5EF4-FFF2-40B4-BE49-F238E27FC236}">
                    <a16:creationId xmlns:a16="http://schemas.microsoft.com/office/drawing/2014/main" id="{641BB02A-04DC-4440-B700-7159C9EA4ED6}"/>
                  </a:ext>
                </a:extLst>
              </p:cNvPr>
              <p:cNvSpPr>
                <a:spLocks/>
              </p:cNvSpPr>
              <p:nvPr/>
            </p:nvSpPr>
            <p:spPr bwMode="auto">
              <a:xfrm>
                <a:off x="2218" y="2220"/>
                <a:ext cx="6845" cy="6845"/>
              </a:xfrm>
              <a:custGeom>
                <a:avLst/>
                <a:gdLst>
                  <a:gd name="T0" fmla="*/ 1599 w 6845"/>
                  <a:gd name="T1" fmla="*/ 6295 h 6845"/>
                  <a:gd name="T2" fmla="*/ 1588 w 6845"/>
                  <a:gd name="T3" fmla="*/ 6313 h 6845"/>
                  <a:gd name="T4" fmla="*/ 1605 w 6845"/>
                  <a:gd name="T5" fmla="*/ 6322 h 6845"/>
                  <a:gd name="T6" fmla="*/ 1616 w 6845"/>
                  <a:gd name="T7" fmla="*/ 6306 h 6845"/>
                  <a:gd name="T8" fmla="*/ 1599 w 6845"/>
                  <a:gd name="T9" fmla="*/ 6295 h 6845"/>
                </a:gdLst>
                <a:ahLst/>
                <a:cxnLst>
                  <a:cxn ang="0">
                    <a:pos x="T0" y="T1"/>
                  </a:cxn>
                  <a:cxn ang="0">
                    <a:pos x="T2" y="T3"/>
                  </a:cxn>
                  <a:cxn ang="0">
                    <a:pos x="T4" y="T5"/>
                  </a:cxn>
                  <a:cxn ang="0">
                    <a:pos x="T6" y="T7"/>
                  </a:cxn>
                  <a:cxn ang="0">
                    <a:pos x="T8" y="T9"/>
                  </a:cxn>
                </a:cxnLst>
                <a:rect l="0" t="0" r="r" b="b"/>
                <a:pathLst>
                  <a:path w="6845" h="6845">
                    <a:moveTo>
                      <a:pt x="1599" y="6295"/>
                    </a:moveTo>
                    <a:lnTo>
                      <a:pt x="1588" y="6313"/>
                    </a:lnTo>
                    <a:lnTo>
                      <a:pt x="1605" y="6322"/>
                    </a:lnTo>
                    <a:lnTo>
                      <a:pt x="1616" y="6306"/>
                    </a:lnTo>
                    <a:lnTo>
                      <a:pt x="1599" y="62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04" name="Freeform 483">
                <a:extLst>
                  <a:ext uri="{FF2B5EF4-FFF2-40B4-BE49-F238E27FC236}">
                    <a16:creationId xmlns:a16="http://schemas.microsoft.com/office/drawing/2014/main" id="{5EC3D701-05CE-42B5-ADF6-2B3B5D515D75}"/>
                  </a:ext>
                </a:extLst>
              </p:cNvPr>
              <p:cNvSpPr>
                <a:spLocks/>
              </p:cNvSpPr>
              <p:nvPr/>
            </p:nvSpPr>
            <p:spPr bwMode="auto">
              <a:xfrm>
                <a:off x="2218" y="2220"/>
                <a:ext cx="6845" cy="6845"/>
              </a:xfrm>
              <a:custGeom>
                <a:avLst/>
                <a:gdLst>
                  <a:gd name="T0" fmla="*/ 1566 w 6845"/>
                  <a:gd name="T1" fmla="*/ 6273 h 6845"/>
                  <a:gd name="T2" fmla="*/ 1555 w 6845"/>
                  <a:gd name="T3" fmla="*/ 6290 h 6845"/>
                  <a:gd name="T4" fmla="*/ 1572 w 6845"/>
                  <a:gd name="T5" fmla="*/ 6302 h 6845"/>
                  <a:gd name="T6" fmla="*/ 1582 w 6845"/>
                  <a:gd name="T7" fmla="*/ 6285 h 6845"/>
                  <a:gd name="T8" fmla="*/ 1566 w 6845"/>
                  <a:gd name="T9" fmla="*/ 6273 h 6845"/>
                </a:gdLst>
                <a:ahLst/>
                <a:cxnLst>
                  <a:cxn ang="0">
                    <a:pos x="T0" y="T1"/>
                  </a:cxn>
                  <a:cxn ang="0">
                    <a:pos x="T2" y="T3"/>
                  </a:cxn>
                  <a:cxn ang="0">
                    <a:pos x="T4" y="T5"/>
                  </a:cxn>
                  <a:cxn ang="0">
                    <a:pos x="T6" y="T7"/>
                  </a:cxn>
                  <a:cxn ang="0">
                    <a:pos x="T8" y="T9"/>
                  </a:cxn>
                </a:cxnLst>
                <a:rect l="0" t="0" r="r" b="b"/>
                <a:pathLst>
                  <a:path w="6845" h="6845">
                    <a:moveTo>
                      <a:pt x="1566" y="6273"/>
                    </a:moveTo>
                    <a:lnTo>
                      <a:pt x="1555" y="6290"/>
                    </a:lnTo>
                    <a:lnTo>
                      <a:pt x="1572" y="6302"/>
                    </a:lnTo>
                    <a:lnTo>
                      <a:pt x="1582" y="6285"/>
                    </a:lnTo>
                    <a:lnTo>
                      <a:pt x="1566" y="6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05" name="Freeform 484">
                <a:extLst>
                  <a:ext uri="{FF2B5EF4-FFF2-40B4-BE49-F238E27FC236}">
                    <a16:creationId xmlns:a16="http://schemas.microsoft.com/office/drawing/2014/main" id="{619A9BF3-378D-47A3-9612-E01A520F4DAE}"/>
                  </a:ext>
                </a:extLst>
              </p:cNvPr>
              <p:cNvSpPr>
                <a:spLocks/>
              </p:cNvSpPr>
              <p:nvPr/>
            </p:nvSpPr>
            <p:spPr bwMode="auto">
              <a:xfrm>
                <a:off x="2218" y="2220"/>
                <a:ext cx="6845" cy="6845"/>
              </a:xfrm>
              <a:custGeom>
                <a:avLst/>
                <a:gdLst>
                  <a:gd name="T0" fmla="*/ 1532 w 6845"/>
                  <a:gd name="T1" fmla="*/ 6252 h 6845"/>
                  <a:gd name="T2" fmla="*/ 1521 w 6845"/>
                  <a:gd name="T3" fmla="*/ 6268 h 6845"/>
                  <a:gd name="T4" fmla="*/ 1538 w 6845"/>
                  <a:gd name="T5" fmla="*/ 6279 h 6845"/>
                  <a:gd name="T6" fmla="*/ 1549 w 6845"/>
                  <a:gd name="T7" fmla="*/ 6262 h 6845"/>
                  <a:gd name="T8" fmla="*/ 1532 w 6845"/>
                  <a:gd name="T9" fmla="*/ 6252 h 6845"/>
                </a:gdLst>
                <a:ahLst/>
                <a:cxnLst>
                  <a:cxn ang="0">
                    <a:pos x="T0" y="T1"/>
                  </a:cxn>
                  <a:cxn ang="0">
                    <a:pos x="T2" y="T3"/>
                  </a:cxn>
                  <a:cxn ang="0">
                    <a:pos x="T4" y="T5"/>
                  </a:cxn>
                  <a:cxn ang="0">
                    <a:pos x="T6" y="T7"/>
                  </a:cxn>
                  <a:cxn ang="0">
                    <a:pos x="T8" y="T9"/>
                  </a:cxn>
                </a:cxnLst>
                <a:rect l="0" t="0" r="r" b="b"/>
                <a:pathLst>
                  <a:path w="6845" h="6845">
                    <a:moveTo>
                      <a:pt x="1532" y="6252"/>
                    </a:moveTo>
                    <a:lnTo>
                      <a:pt x="1521" y="6268"/>
                    </a:lnTo>
                    <a:lnTo>
                      <a:pt x="1538" y="6279"/>
                    </a:lnTo>
                    <a:lnTo>
                      <a:pt x="1549" y="6262"/>
                    </a:lnTo>
                    <a:lnTo>
                      <a:pt x="1532" y="62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06" name="Freeform 485">
                <a:extLst>
                  <a:ext uri="{FF2B5EF4-FFF2-40B4-BE49-F238E27FC236}">
                    <a16:creationId xmlns:a16="http://schemas.microsoft.com/office/drawing/2014/main" id="{33F7DB17-9225-41DD-A082-A545AAB0F5E0}"/>
                  </a:ext>
                </a:extLst>
              </p:cNvPr>
              <p:cNvSpPr>
                <a:spLocks/>
              </p:cNvSpPr>
              <p:nvPr/>
            </p:nvSpPr>
            <p:spPr bwMode="auto">
              <a:xfrm>
                <a:off x="2218" y="2220"/>
                <a:ext cx="6845" cy="6845"/>
              </a:xfrm>
              <a:custGeom>
                <a:avLst/>
                <a:gdLst>
                  <a:gd name="T0" fmla="*/ 1500 w 6845"/>
                  <a:gd name="T1" fmla="*/ 6229 h 6845"/>
                  <a:gd name="T2" fmla="*/ 1488 w 6845"/>
                  <a:gd name="T3" fmla="*/ 6246 h 6845"/>
                  <a:gd name="T4" fmla="*/ 1504 w 6845"/>
                  <a:gd name="T5" fmla="*/ 6258 h 6845"/>
                  <a:gd name="T6" fmla="*/ 1516 w 6845"/>
                  <a:gd name="T7" fmla="*/ 6241 h 6845"/>
                  <a:gd name="T8" fmla="*/ 1500 w 6845"/>
                  <a:gd name="T9" fmla="*/ 6229 h 6845"/>
                </a:gdLst>
                <a:ahLst/>
                <a:cxnLst>
                  <a:cxn ang="0">
                    <a:pos x="T0" y="T1"/>
                  </a:cxn>
                  <a:cxn ang="0">
                    <a:pos x="T2" y="T3"/>
                  </a:cxn>
                  <a:cxn ang="0">
                    <a:pos x="T4" y="T5"/>
                  </a:cxn>
                  <a:cxn ang="0">
                    <a:pos x="T6" y="T7"/>
                  </a:cxn>
                  <a:cxn ang="0">
                    <a:pos x="T8" y="T9"/>
                  </a:cxn>
                </a:cxnLst>
                <a:rect l="0" t="0" r="r" b="b"/>
                <a:pathLst>
                  <a:path w="6845" h="6845">
                    <a:moveTo>
                      <a:pt x="1500" y="6229"/>
                    </a:moveTo>
                    <a:lnTo>
                      <a:pt x="1488" y="6246"/>
                    </a:lnTo>
                    <a:lnTo>
                      <a:pt x="1504" y="6258"/>
                    </a:lnTo>
                    <a:lnTo>
                      <a:pt x="1516" y="6241"/>
                    </a:lnTo>
                    <a:lnTo>
                      <a:pt x="1500" y="6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07" name="Freeform 486">
                <a:extLst>
                  <a:ext uri="{FF2B5EF4-FFF2-40B4-BE49-F238E27FC236}">
                    <a16:creationId xmlns:a16="http://schemas.microsoft.com/office/drawing/2014/main" id="{84E9EAFA-60B8-45D5-B576-A305AADBD025}"/>
                  </a:ext>
                </a:extLst>
              </p:cNvPr>
              <p:cNvSpPr>
                <a:spLocks/>
              </p:cNvSpPr>
              <p:nvPr/>
            </p:nvSpPr>
            <p:spPr bwMode="auto">
              <a:xfrm>
                <a:off x="2218" y="2220"/>
                <a:ext cx="6845" cy="6845"/>
              </a:xfrm>
              <a:custGeom>
                <a:avLst/>
                <a:gdLst>
                  <a:gd name="T0" fmla="*/ 1466 w 6845"/>
                  <a:gd name="T1" fmla="*/ 6207 h 6845"/>
                  <a:gd name="T2" fmla="*/ 1455 w 6845"/>
                  <a:gd name="T3" fmla="*/ 6223 h 6845"/>
                  <a:gd name="T4" fmla="*/ 1472 w 6845"/>
                  <a:gd name="T5" fmla="*/ 6235 h 6845"/>
                  <a:gd name="T6" fmla="*/ 1483 w 6845"/>
                  <a:gd name="T7" fmla="*/ 6218 h 6845"/>
                  <a:gd name="T8" fmla="*/ 1466 w 6845"/>
                  <a:gd name="T9" fmla="*/ 6207 h 6845"/>
                </a:gdLst>
                <a:ahLst/>
                <a:cxnLst>
                  <a:cxn ang="0">
                    <a:pos x="T0" y="T1"/>
                  </a:cxn>
                  <a:cxn ang="0">
                    <a:pos x="T2" y="T3"/>
                  </a:cxn>
                  <a:cxn ang="0">
                    <a:pos x="T4" y="T5"/>
                  </a:cxn>
                  <a:cxn ang="0">
                    <a:pos x="T6" y="T7"/>
                  </a:cxn>
                  <a:cxn ang="0">
                    <a:pos x="T8" y="T9"/>
                  </a:cxn>
                </a:cxnLst>
                <a:rect l="0" t="0" r="r" b="b"/>
                <a:pathLst>
                  <a:path w="6845" h="6845">
                    <a:moveTo>
                      <a:pt x="1466" y="6207"/>
                    </a:moveTo>
                    <a:lnTo>
                      <a:pt x="1455" y="6223"/>
                    </a:lnTo>
                    <a:lnTo>
                      <a:pt x="1472" y="6235"/>
                    </a:lnTo>
                    <a:lnTo>
                      <a:pt x="1483" y="6218"/>
                    </a:lnTo>
                    <a:lnTo>
                      <a:pt x="1466" y="6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08" name="Freeform 487">
                <a:extLst>
                  <a:ext uri="{FF2B5EF4-FFF2-40B4-BE49-F238E27FC236}">
                    <a16:creationId xmlns:a16="http://schemas.microsoft.com/office/drawing/2014/main" id="{4BE7C212-E28B-4490-B8A2-56C9500CDC8D}"/>
                  </a:ext>
                </a:extLst>
              </p:cNvPr>
              <p:cNvSpPr>
                <a:spLocks/>
              </p:cNvSpPr>
              <p:nvPr/>
            </p:nvSpPr>
            <p:spPr bwMode="auto">
              <a:xfrm>
                <a:off x="2218" y="2220"/>
                <a:ext cx="6845" cy="6845"/>
              </a:xfrm>
              <a:custGeom>
                <a:avLst/>
                <a:gdLst>
                  <a:gd name="T0" fmla="*/ 1434 w 6845"/>
                  <a:gd name="T1" fmla="*/ 6183 h 6845"/>
                  <a:gd name="T2" fmla="*/ 1423 w 6845"/>
                  <a:gd name="T3" fmla="*/ 6200 h 6845"/>
                  <a:gd name="T4" fmla="*/ 1438 w 6845"/>
                  <a:gd name="T5" fmla="*/ 6212 h 6845"/>
                  <a:gd name="T6" fmla="*/ 1450 w 6845"/>
                  <a:gd name="T7" fmla="*/ 6195 h 6845"/>
                  <a:gd name="T8" fmla="*/ 1434 w 6845"/>
                  <a:gd name="T9" fmla="*/ 6183 h 6845"/>
                </a:gdLst>
                <a:ahLst/>
                <a:cxnLst>
                  <a:cxn ang="0">
                    <a:pos x="T0" y="T1"/>
                  </a:cxn>
                  <a:cxn ang="0">
                    <a:pos x="T2" y="T3"/>
                  </a:cxn>
                  <a:cxn ang="0">
                    <a:pos x="T4" y="T5"/>
                  </a:cxn>
                  <a:cxn ang="0">
                    <a:pos x="T6" y="T7"/>
                  </a:cxn>
                  <a:cxn ang="0">
                    <a:pos x="T8" y="T9"/>
                  </a:cxn>
                </a:cxnLst>
                <a:rect l="0" t="0" r="r" b="b"/>
                <a:pathLst>
                  <a:path w="6845" h="6845">
                    <a:moveTo>
                      <a:pt x="1434" y="6183"/>
                    </a:moveTo>
                    <a:lnTo>
                      <a:pt x="1423" y="6200"/>
                    </a:lnTo>
                    <a:lnTo>
                      <a:pt x="1438" y="6212"/>
                    </a:lnTo>
                    <a:lnTo>
                      <a:pt x="1450" y="6195"/>
                    </a:lnTo>
                    <a:lnTo>
                      <a:pt x="1434" y="6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09" name="Freeform 488">
                <a:extLst>
                  <a:ext uri="{FF2B5EF4-FFF2-40B4-BE49-F238E27FC236}">
                    <a16:creationId xmlns:a16="http://schemas.microsoft.com/office/drawing/2014/main" id="{8A97D4C4-2DBE-4A3D-9D80-B76E7F465A69}"/>
                  </a:ext>
                </a:extLst>
              </p:cNvPr>
              <p:cNvSpPr>
                <a:spLocks/>
              </p:cNvSpPr>
              <p:nvPr/>
            </p:nvSpPr>
            <p:spPr bwMode="auto">
              <a:xfrm>
                <a:off x="2218" y="2220"/>
                <a:ext cx="6845" cy="6845"/>
              </a:xfrm>
              <a:custGeom>
                <a:avLst/>
                <a:gdLst>
                  <a:gd name="T0" fmla="*/ 1402 w 6845"/>
                  <a:gd name="T1" fmla="*/ 6160 h 6845"/>
                  <a:gd name="T2" fmla="*/ 1390 w 6845"/>
                  <a:gd name="T3" fmla="*/ 6176 h 6845"/>
                  <a:gd name="T4" fmla="*/ 1406 w 6845"/>
                  <a:gd name="T5" fmla="*/ 6188 h 6845"/>
                  <a:gd name="T6" fmla="*/ 1418 w 6845"/>
                  <a:gd name="T7" fmla="*/ 6171 h 6845"/>
                  <a:gd name="T8" fmla="*/ 1402 w 6845"/>
                  <a:gd name="T9" fmla="*/ 6160 h 6845"/>
                </a:gdLst>
                <a:ahLst/>
                <a:cxnLst>
                  <a:cxn ang="0">
                    <a:pos x="T0" y="T1"/>
                  </a:cxn>
                  <a:cxn ang="0">
                    <a:pos x="T2" y="T3"/>
                  </a:cxn>
                  <a:cxn ang="0">
                    <a:pos x="T4" y="T5"/>
                  </a:cxn>
                  <a:cxn ang="0">
                    <a:pos x="T6" y="T7"/>
                  </a:cxn>
                  <a:cxn ang="0">
                    <a:pos x="T8" y="T9"/>
                  </a:cxn>
                </a:cxnLst>
                <a:rect l="0" t="0" r="r" b="b"/>
                <a:pathLst>
                  <a:path w="6845" h="6845">
                    <a:moveTo>
                      <a:pt x="1402" y="6160"/>
                    </a:moveTo>
                    <a:lnTo>
                      <a:pt x="1390" y="6176"/>
                    </a:lnTo>
                    <a:lnTo>
                      <a:pt x="1406" y="6188"/>
                    </a:lnTo>
                    <a:lnTo>
                      <a:pt x="1418" y="6171"/>
                    </a:lnTo>
                    <a:lnTo>
                      <a:pt x="1402" y="61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10" name="Freeform 489">
                <a:extLst>
                  <a:ext uri="{FF2B5EF4-FFF2-40B4-BE49-F238E27FC236}">
                    <a16:creationId xmlns:a16="http://schemas.microsoft.com/office/drawing/2014/main" id="{6DA8BB4F-146C-49D1-87A1-61C4A0ECE88A}"/>
                  </a:ext>
                </a:extLst>
              </p:cNvPr>
              <p:cNvSpPr>
                <a:spLocks/>
              </p:cNvSpPr>
              <p:nvPr/>
            </p:nvSpPr>
            <p:spPr bwMode="auto">
              <a:xfrm>
                <a:off x="2218" y="2220"/>
                <a:ext cx="6845" cy="6845"/>
              </a:xfrm>
              <a:custGeom>
                <a:avLst/>
                <a:gdLst>
                  <a:gd name="T0" fmla="*/ 1370 w 6845"/>
                  <a:gd name="T1" fmla="*/ 6136 h 6845"/>
                  <a:gd name="T2" fmla="*/ 1358 w 6845"/>
                  <a:gd name="T3" fmla="*/ 6152 h 6845"/>
                  <a:gd name="T4" fmla="*/ 1374 w 6845"/>
                  <a:gd name="T5" fmla="*/ 6164 h 6845"/>
                  <a:gd name="T6" fmla="*/ 1386 w 6845"/>
                  <a:gd name="T7" fmla="*/ 6148 h 6845"/>
                  <a:gd name="T8" fmla="*/ 1370 w 6845"/>
                  <a:gd name="T9" fmla="*/ 6136 h 6845"/>
                </a:gdLst>
                <a:ahLst/>
                <a:cxnLst>
                  <a:cxn ang="0">
                    <a:pos x="T0" y="T1"/>
                  </a:cxn>
                  <a:cxn ang="0">
                    <a:pos x="T2" y="T3"/>
                  </a:cxn>
                  <a:cxn ang="0">
                    <a:pos x="T4" y="T5"/>
                  </a:cxn>
                  <a:cxn ang="0">
                    <a:pos x="T6" y="T7"/>
                  </a:cxn>
                  <a:cxn ang="0">
                    <a:pos x="T8" y="T9"/>
                  </a:cxn>
                </a:cxnLst>
                <a:rect l="0" t="0" r="r" b="b"/>
                <a:pathLst>
                  <a:path w="6845" h="6845">
                    <a:moveTo>
                      <a:pt x="1370" y="6136"/>
                    </a:moveTo>
                    <a:lnTo>
                      <a:pt x="1358" y="6152"/>
                    </a:lnTo>
                    <a:lnTo>
                      <a:pt x="1374" y="6164"/>
                    </a:lnTo>
                    <a:lnTo>
                      <a:pt x="1386" y="6148"/>
                    </a:lnTo>
                    <a:lnTo>
                      <a:pt x="1370" y="6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11" name="Freeform 490">
                <a:extLst>
                  <a:ext uri="{FF2B5EF4-FFF2-40B4-BE49-F238E27FC236}">
                    <a16:creationId xmlns:a16="http://schemas.microsoft.com/office/drawing/2014/main" id="{7D9133DC-BA88-4826-A6CD-36172B4C452E}"/>
                  </a:ext>
                </a:extLst>
              </p:cNvPr>
              <p:cNvSpPr>
                <a:spLocks/>
              </p:cNvSpPr>
              <p:nvPr/>
            </p:nvSpPr>
            <p:spPr bwMode="auto">
              <a:xfrm>
                <a:off x="2218" y="2220"/>
                <a:ext cx="6845" cy="6845"/>
              </a:xfrm>
              <a:custGeom>
                <a:avLst/>
                <a:gdLst>
                  <a:gd name="T0" fmla="*/ 1339 w 6845"/>
                  <a:gd name="T1" fmla="*/ 6111 h 6845"/>
                  <a:gd name="T2" fmla="*/ 1326 w 6845"/>
                  <a:gd name="T3" fmla="*/ 6128 h 6845"/>
                  <a:gd name="T4" fmla="*/ 1342 w 6845"/>
                  <a:gd name="T5" fmla="*/ 6140 h 6845"/>
                  <a:gd name="T6" fmla="*/ 1354 w 6845"/>
                  <a:gd name="T7" fmla="*/ 6124 h 6845"/>
                  <a:gd name="T8" fmla="*/ 1339 w 6845"/>
                  <a:gd name="T9" fmla="*/ 6111 h 6845"/>
                </a:gdLst>
                <a:ahLst/>
                <a:cxnLst>
                  <a:cxn ang="0">
                    <a:pos x="T0" y="T1"/>
                  </a:cxn>
                  <a:cxn ang="0">
                    <a:pos x="T2" y="T3"/>
                  </a:cxn>
                  <a:cxn ang="0">
                    <a:pos x="T4" y="T5"/>
                  </a:cxn>
                  <a:cxn ang="0">
                    <a:pos x="T6" y="T7"/>
                  </a:cxn>
                  <a:cxn ang="0">
                    <a:pos x="T8" y="T9"/>
                  </a:cxn>
                </a:cxnLst>
                <a:rect l="0" t="0" r="r" b="b"/>
                <a:pathLst>
                  <a:path w="6845" h="6845">
                    <a:moveTo>
                      <a:pt x="1339" y="6111"/>
                    </a:moveTo>
                    <a:lnTo>
                      <a:pt x="1326" y="6128"/>
                    </a:lnTo>
                    <a:lnTo>
                      <a:pt x="1342" y="6140"/>
                    </a:lnTo>
                    <a:lnTo>
                      <a:pt x="1354" y="6124"/>
                    </a:lnTo>
                    <a:lnTo>
                      <a:pt x="1339" y="6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12" name="Freeform 491">
                <a:extLst>
                  <a:ext uri="{FF2B5EF4-FFF2-40B4-BE49-F238E27FC236}">
                    <a16:creationId xmlns:a16="http://schemas.microsoft.com/office/drawing/2014/main" id="{7E89F6C8-71A0-4058-ACA7-51601D8C4936}"/>
                  </a:ext>
                </a:extLst>
              </p:cNvPr>
              <p:cNvSpPr>
                <a:spLocks/>
              </p:cNvSpPr>
              <p:nvPr/>
            </p:nvSpPr>
            <p:spPr bwMode="auto">
              <a:xfrm>
                <a:off x="2218" y="2220"/>
                <a:ext cx="6845" cy="6845"/>
              </a:xfrm>
              <a:custGeom>
                <a:avLst/>
                <a:gdLst>
                  <a:gd name="T0" fmla="*/ 1306 w 6845"/>
                  <a:gd name="T1" fmla="*/ 6087 h 6845"/>
                  <a:gd name="T2" fmla="*/ 1294 w 6845"/>
                  <a:gd name="T3" fmla="*/ 6103 h 6845"/>
                  <a:gd name="T4" fmla="*/ 1309 w 6845"/>
                  <a:gd name="T5" fmla="*/ 6115 h 6845"/>
                  <a:gd name="T6" fmla="*/ 1310 w 6845"/>
                  <a:gd name="T7" fmla="*/ 6116 h 6845"/>
                  <a:gd name="T8" fmla="*/ 1322 w 6845"/>
                  <a:gd name="T9" fmla="*/ 6099 h 6845"/>
                  <a:gd name="T10" fmla="*/ 1321 w 6845"/>
                  <a:gd name="T11" fmla="*/ 6098 h 6845"/>
                  <a:gd name="T12" fmla="*/ 1306 w 6845"/>
                  <a:gd name="T13" fmla="*/ 6087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1306" y="6087"/>
                    </a:moveTo>
                    <a:lnTo>
                      <a:pt x="1294" y="6103"/>
                    </a:lnTo>
                    <a:lnTo>
                      <a:pt x="1309" y="6115"/>
                    </a:lnTo>
                    <a:lnTo>
                      <a:pt x="1310" y="6116"/>
                    </a:lnTo>
                    <a:lnTo>
                      <a:pt x="1322" y="6099"/>
                    </a:lnTo>
                    <a:lnTo>
                      <a:pt x="1321" y="6098"/>
                    </a:lnTo>
                    <a:lnTo>
                      <a:pt x="1306" y="60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13" name="Freeform 492">
                <a:extLst>
                  <a:ext uri="{FF2B5EF4-FFF2-40B4-BE49-F238E27FC236}">
                    <a16:creationId xmlns:a16="http://schemas.microsoft.com/office/drawing/2014/main" id="{9B8F5BB2-0A8B-49E9-9CAD-D0E0A40FFD8B}"/>
                  </a:ext>
                </a:extLst>
              </p:cNvPr>
              <p:cNvSpPr>
                <a:spLocks/>
              </p:cNvSpPr>
              <p:nvPr/>
            </p:nvSpPr>
            <p:spPr bwMode="auto">
              <a:xfrm>
                <a:off x="2218" y="2220"/>
                <a:ext cx="6845" cy="6845"/>
              </a:xfrm>
              <a:custGeom>
                <a:avLst/>
                <a:gdLst>
                  <a:gd name="T0" fmla="*/ 1275 w 6845"/>
                  <a:gd name="T1" fmla="*/ 6062 h 6845"/>
                  <a:gd name="T2" fmla="*/ 1263 w 6845"/>
                  <a:gd name="T3" fmla="*/ 6078 h 6845"/>
                  <a:gd name="T4" fmla="*/ 1279 w 6845"/>
                  <a:gd name="T5" fmla="*/ 6091 h 6845"/>
                  <a:gd name="T6" fmla="*/ 1291 w 6845"/>
                  <a:gd name="T7" fmla="*/ 6075 h 6845"/>
                  <a:gd name="T8" fmla="*/ 1275 w 6845"/>
                  <a:gd name="T9" fmla="*/ 6062 h 6845"/>
                </a:gdLst>
                <a:ahLst/>
                <a:cxnLst>
                  <a:cxn ang="0">
                    <a:pos x="T0" y="T1"/>
                  </a:cxn>
                  <a:cxn ang="0">
                    <a:pos x="T2" y="T3"/>
                  </a:cxn>
                  <a:cxn ang="0">
                    <a:pos x="T4" y="T5"/>
                  </a:cxn>
                  <a:cxn ang="0">
                    <a:pos x="T6" y="T7"/>
                  </a:cxn>
                  <a:cxn ang="0">
                    <a:pos x="T8" y="T9"/>
                  </a:cxn>
                </a:cxnLst>
                <a:rect l="0" t="0" r="r" b="b"/>
                <a:pathLst>
                  <a:path w="6845" h="6845">
                    <a:moveTo>
                      <a:pt x="1275" y="6062"/>
                    </a:moveTo>
                    <a:lnTo>
                      <a:pt x="1263" y="6078"/>
                    </a:lnTo>
                    <a:lnTo>
                      <a:pt x="1279" y="6091"/>
                    </a:lnTo>
                    <a:lnTo>
                      <a:pt x="1291" y="6075"/>
                    </a:lnTo>
                    <a:lnTo>
                      <a:pt x="1275" y="60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14" name="Freeform 493">
                <a:extLst>
                  <a:ext uri="{FF2B5EF4-FFF2-40B4-BE49-F238E27FC236}">
                    <a16:creationId xmlns:a16="http://schemas.microsoft.com/office/drawing/2014/main" id="{1FB6E1AC-D414-4149-8106-EC6FD36745B0}"/>
                  </a:ext>
                </a:extLst>
              </p:cNvPr>
              <p:cNvSpPr>
                <a:spLocks/>
              </p:cNvSpPr>
              <p:nvPr/>
            </p:nvSpPr>
            <p:spPr bwMode="auto">
              <a:xfrm>
                <a:off x="2218" y="2220"/>
                <a:ext cx="6845" cy="6845"/>
              </a:xfrm>
              <a:custGeom>
                <a:avLst/>
                <a:gdLst>
                  <a:gd name="T0" fmla="*/ 1245 w 6845"/>
                  <a:gd name="T1" fmla="*/ 6037 h 6845"/>
                  <a:gd name="T2" fmla="*/ 1232 w 6845"/>
                  <a:gd name="T3" fmla="*/ 6052 h 6845"/>
                  <a:gd name="T4" fmla="*/ 1245 w 6845"/>
                  <a:gd name="T5" fmla="*/ 6063 h 6845"/>
                  <a:gd name="T6" fmla="*/ 1248 w 6845"/>
                  <a:gd name="T7" fmla="*/ 6066 h 6845"/>
                  <a:gd name="T8" fmla="*/ 1261 w 6845"/>
                  <a:gd name="T9" fmla="*/ 6050 h 6845"/>
                  <a:gd name="T10" fmla="*/ 1257 w 6845"/>
                  <a:gd name="T11" fmla="*/ 6048 h 6845"/>
                  <a:gd name="T12" fmla="*/ 1245 w 6845"/>
                  <a:gd name="T13" fmla="*/ 6037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1245" y="6037"/>
                    </a:moveTo>
                    <a:lnTo>
                      <a:pt x="1232" y="6052"/>
                    </a:lnTo>
                    <a:lnTo>
                      <a:pt x="1245" y="6063"/>
                    </a:lnTo>
                    <a:lnTo>
                      <a:pt x="1248" y="6066"/>
                    </a:lnTo>
                    <a:lnTo>
                      <a:pt x="1261" y="6050"/>
                    </a:lnTo>
                    <a:lnTo>
                      <a:pt x="1257" y="6048"/>
                    </a:lnTo>
                    <a:lnTo>
                      <a:pt x="1245" y="60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15" name="Freeform 494">
                <a:extLst>
                  <a:ext uri="{FF2B5EF4-FFF2-40B4-BE49-F238E27FC236}">
                    <a16:creationId xmlns:a16="http://schemas.microsoft.com/office/drawing/2014/main" id="{A622DDEC-1EF3-45A6-A00A-10400774A3BE}"/>
                  </a:ext>
                </a:extLst>
              </p:cNvPr>
              <p:cNvSpPr>
                <a:spLocks/>
              </p:cNvSpPr>
              <p:nvPr/>
            </p:nvSpPr>
            <p:spPr bwMode="auto">
              <a:xfrm>
                <a:off x="2218" y="2220"/>
                <a:ext cx="6845" cy="6845"/>
              </a:xfrm>
              <a:custGeom>
                <a:avLst/>
                <a:gdLst>
                  <a:gd name="T0" fmla="*/ 1214 w 6845"/>
                  <a:gd name="T1" fmla="*/ 6012 h 6845"/>
                  <a:gd name="T2" fmla="*/ 1202 w 6845"/>
                  <a:gd name="T3" fmla="*/ 6026 h 6845"/>
                  <a:gd name="T4" fmla="*/ 1216 w 6845"/>
                  <a:gd name="T5" fmla="*/ 6039 h 6845"/>
                  <a:gd name="T6" fmla="*/ 1230 w 6845"/>
                  <a:gd name="T7" fmla="*/ 6024 h 6845"/>
                  <a:gd name="T8" fmla="*/ 1214 w 6845"/>
                  <a:gd name="T9" fmla="*/ 6012 h 6845"/>
                </a:gdLst>
                <a:ahLst/>
                <a:cxnLst>
                  <a:cxn ang="0">
                    <a:pos x="T0" y="T1"/>
                  </a:cxn>
                  <a:cxn ang="0">
                    <a:pos x="T2" y="T3"/>
                  </a:cxn>
                  <a:cxn ang="0">
                    <a:pos x="T4" y="T5"/>
                  </a:cxn>
                  <a:cxn ang="0">
                    <a:pos x="T6" y="T7"/>
                  </a:cxn>
                  <a:cxn ang="0">
                    <a:pos x="T8" y="T9"/>
                  </a:cxn>
                </a:cxnLst>
                <a:rect l="0" t="0" r="r" b="b"/>
                <a:pathLst>
                  <a:path w="6845" h="6845">
                    <a:moveTo>
                      <a:pt x="1214" y="6012"/>
                    </a:moveTo>
                    <a:lnTo>
                      <a:pt x="1202" y="6026"/>
                    </a:lnTo>
                    <a:lnTo>
                      <a:pt x="1216" y="6039"/>
                    </a:lnTo>
                    <a:lnTo>
                      <a:pt x="1230" y="6024"/>
                    </a:lnTo>
                    <a:lnTo>
                      <a:pt x="1214" y="60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16" name="Freeform 495">
                <a:extLst>
                  <a:ext uri="{FF2B5EF4-FFF2-40B4-BE49-F238E27FC236}">
                    <a16:creationId xmlns:a16="http://schemas.microsoft.com/office/drawing/2014/main" id="{D5BAFD21-33A0-443C-9237-CBFE8F01BA7E}"/>
                  </a:ext>
                </a:extLst>
              </p:cNvPr>
              <p:cNvSpPr>
                <a:spLocks/>
              </p:cNvSpPr>
              <p:nvPr/>
            </p:nvSpPr>
            <p:spPr bwMode="auto">
              <a:xfrm>
                <a:off x="2218" y="2220"/>
                <a:ext cx="6845" cy="6845"/>
              </a:xfrm>
              <a:custGeom>
                <a:avLst/>
                <a:gdLst>
                  <a:gd name="T0" fmla="*/ 1184 w 6845"/>
                  <a:gd name="T1" fmla="*/ 5985 h 6845"/>
                  <a:gd name="T2" fmla="*/ 1171 w 6845"/>
                  <a:gd name="T3" fmla="*/ 6000 h 6845"/>
                  <a:gd name="T4" fmla="*/ 1182 w 6845"/>
                  <a:gd name="T5" fmla="*/ 6010 h 6845"/>
                  <a:gd name="T6" fmla="*/ 1186 w 6845"/>
                  <a:gd name="T7" fmla="*/ 6014 h 6845"/>
                  <a:gd name="T8" fmla="*/ 1200 w 6845"/>
                  <a:gd name="T9" fmla="*/ 5998 h 6845"/>
                  <a:gd name="T10" fmla="*/ 1195 w 6845"/>
                  <a:gd name="T11" fmla="*/ 5995 h 6845"/>
                  <a:gd name="T12" fmla="*/ 1184 w 6845"/>
                  <a:gd name="T13" fmla="*/ 5985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1184" y="5985"/>
                    </a:moveTo>
                    <a:lnTo>
                      <a:pt x="1171" y="6000"/>
                    </a:lnTo>
                    <a:lnTo>
                      <a:pt x="1182" y="6010"/>
                    </a:lnTo>
                    <a:lnTo>
                      <a:pt x="1186" y="6014"/>
                    </a:lnTo>
                    <a:lnTo>
                      <a:pt x="1200" y="5998"/>
                    </a:lnTo>
                    <a:lnTo>
                      <a:pt x="1195" y="5995"/>
                    </a:lnTo>
                    <a:lnTo>
                      <a:pt x="1184" y="59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17" name="Freeform 496">
                <a:extLst>
                  <a:ext uri="{FF2B5EF4-FFF2-40B4-BE49-F238E27FC236}">
                    <a16:creationId xmlns:a16="http://schemas.microsoft.com/office/drawing/2014/main" id="{C41195B2-4345-4A3B-9791-04F896BAA13E}"/>
                  </a:ext>
                </a:extLst>
              </p:cNvPr>
              <p:cNvSpPr>
                <a:spLocks/>
              </p:cNvSpPr>
              <p:nvPr/>
            </p:nvSpPr>
            <p:spPr bwMode="auto">
              <a:xfrm>
                <a:off x="2218" y="2220"/>
                <a:ext cx="6845" cy="6845"/>
              </a:xfrm>
              <a:custGeom>
                <a:avLst/>
                <a:gdLst>
                  <a:gd name="T0" fmla="*/ 1154 w 6845"/>
                  <a:gd name="T1" fmla="*/ 5959 h 6845"/>
                  <a:gd name="T2" fmla="*/ 1141 w 6845"/>
                  <a:gd name="T3" fmla="*/ 5973 h 6845"/>
                  <a:gd name="T4" fmla="*/ 1156 w 6845"/>
                  <a:gd name="T5" fmla="*/ 5986 h 6845"/>
                  <a:gd name="T6" fmla="*/ 1170 w 6845"/>
                  <a:gd name="T7" fmla="*/ 5972 h 6845"/>
                  <a:gd name="T8" fmla="*/ 1154 w 6845"/>
                  <a:gd name="T9" fmla="*/ 5959 h 6845"/>
                </a:gdLst>
                <a:ahLst/>
                <a:cxnLst>
                  <a:cxn ang="0">
                    <a:pos x="T0" y="T1"/>
                  </a:cxn>
                  <a:cxn ang="0">
                    <a:pos x="T2" y="T3"/>
                  </a:cxn>
                  <a:cxn ang="0">
                    <a:pos x="T4" y="T5"/>
                  </a:cxn>
                  <a:cxn ang="0">
                    <a:pos x="T6" y="T7"/>
                  </a:cxn>
                  <a:cxn ang="0">
                    <a:pos x="T8" y="T9"/>
                  </a:cxn>
                </a:cxnLst>
                <a:rect l="0" t="0" r="r" b="b"/>
                <a:pathLst>
                  <a:path w="6845" h="6845">
                    <a:moveTo>
                      <a:pt x="1154" y="5959"/>
                    </a:moveTo>
                    <a:lnTo>
                      <a:pt x="1141" y="5973"/>
                    </a:lnTo>
                    <a:lnTo>
                      <a:pt x="1156" y="5986"/>
                    </a:lnTo>
                    <a:lnTo>
                      <a:pt x="1170" y="5972"/>
                    </a:lnTo>
                    <a:lnTo>
                      <a:pt x="1154" y="59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18" name="Freeform 497">
                <a:extLst>
                  <a:ext uri="{FF2B5EF4-FFF2-40B4-BE49-F238E27FC236}">
                    <a16:creationId xmlns:a16="http://schemas.microsoft.com/office/drawing/2014/main" id="{0F9F91D7-2115-428D-A551-63C6C3F71BCD}"/>
                  </a:ext>
                </a:extLst>
              </p:cNvPr>
              <p:cNvSpPr>
                <a:spLocks/>
              </p:cNvSpPr>
              <p:nvPr/>
            </p:nvSpPr>
            <p:spPr bwMode="auto">
              <a:xfrm>
                <a:off x="2218" y="2220"/>
                <a:ext cx="6845" cy="6845"/>
              </a:xfrm>
              <a:custGeom>
                <a:avLst/>
                <a:gdLst>
                  <a:gd name="T0" fmla="*/ 1125 w 6845"/>
                  <a:gd name="T1" fmla="*/ 5932 h 6845"/>
                  <a:gd name="T2" fmla="*/ 1111 w 6845"/>
                  <a:gd name="T3" fmla="*/ 5947 h 6845"/>
                  <a:gd name="T4" fmla="*/ 1120 w 6845"/>
                  <a:gd name="T5" fmla="*/ 5955 h 6845"/>
                  <a:gd name="T6" fmla="*/ 1126 w 6845"/>
                  <a:gd name="T7" fmla="*/ 5960 h 6845"/>
                  <a:gd name="T8" fmla="*/ 1140 w 6845"/>
                  <a:gd name="T9" fmla="*/ 5946 h 6845"/>
                  <a:gd name="T10" fmla="*/ 1134 w 6845"/>
                  <a:gd name="T11" fmla="*/ 5941 h 6845"/>
                  <a:gd name="T12" fmla="*/ 1125 w 6845"/>
                  <a:gd name="T13" fmla="*/ 5932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1125" y="5932"/>
                    </a:moveTo>
                    <a:lnTo>
                      <a:pt x="1111" y="5947"/>
                    </a:lnTo>
                    <a:lnTo>
                      <a:pt x="1120" y="5955"/>
                    </a:lnTo>
                    <a:lnTo>
                      <a:pt x="1126" y="5960"/>
                    </a:lnTo>
                    <a:lnTo>
                      <a:pt x="1140" y="5946"/>
                    </a:lnTo>
                    <a:lnTo>
                      <a:pt x="1134" y="5941"/>
                    </a:lnTo>
                    <a:lnTo>
                      <a:pt x="1125" y="59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19" name="Freeform 498">
                <a:extLst>
                  <a:ext uri="{FF2B5EF4-FFF2-40B4-BE49-F238E27FC236}">
                    <a16:creationId xmlns:a16="http://schemas.microsoft.com/office/drawing/2014/main" id="{7C3D5078-906F-4A98-B588-2CC737E7AD4E}"/>
                  </a:ext>
                </a:extLst>
              </p:cNvPr>
              <p:cNvSpPr>
                <a:spLocks/>
              </p:cNvSpPr>
              <p:nvPr/>
            </p:nvSpPr>
            <p:spPr bwMode="auto">
              <a:xfrm>
                <a:off x="2218" y="2220"/>
                <a:ext cx="6845" cy="6845"/>
              </a:xfrm>
              <a:custGeom>
                <a:avLst/>
                <a:gdLst>
                  <a:gd name="T0" fmla="*/ 1095 w 6845"/>
                  <a:gd name="T1" fmla="*/ 5905 h 6845"/>
                  <a:gd name="T2" fmla="*/ 1082 w 6845"/>
                  <a:gd name="T3" fmla="*/ 5919 h 6845"/>
                  <a:gd name="T4" fmla="*/ 1096 w 6845"/>
                  <a:gd name="T5" fmla="*/ 5934 h 6845"/>
                  <a:gd name="T6" fmla="*/ 1111 w 6845"/>
                  <a:gd name="T7" fmla="*/ 5918 h 6845"/>
                  <a:gd name="T8" fmla="*/ 1095 w 6845"/>
                  <a:gd name="T9" fmla="*/ 5905 h 6845"/>
                </a:gdLst>
                <a:ahLst/>
                <a:cxnLst>
                  <a:cxn ang="0">
                    <a:pos x="T0" y="T1"/>
                  </a:cxn>
                  <a:cxn ang="0">
                    <a:pos x="T2" y="T3"/>
                  </a:cxn>
                  <a:cxn ang="0">
                    <a:pos x="T4" y="T5"/>
                  </a:cxn>
                  <a:cxn ang="0">
                    <a:pos x="T6" y="T7"/>
                  </a:cxn>
                  <a:cxn ang="0">
                    <a:pos x="T8" y="T9"/>
                  </a:cxn>
                </a:cxnLst>
                <a:rect l="0" t="0" r="r" b="b"/>
                <a:pathLst>
                  <a:path w="6845" h="6845">
                    <a:moveTo>
                      <a:pt x="1095" y="5905"/>
                    </a:moveTo>
                    <a:lnTo>
                      <a:pt x="1082" y="5919"/>
                    </a:lnTo>
                    <a:lnTo>
                      <a:pt x="1096" y="5934"/>
                    </a:lnTo>
                    <a:lnTo>
                      <a:pt x="1111" y="5918"/>
                    </a:lnTo>
                    <a:lnTo>
                      <a:pt x="1095" y="59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20" name="Freeform 499">
                <a:extLst>
                  <a:ext uri="{FF2B5EF4-FFF2-40B4-BE49-F238E27FC236}">
                    <a16:creationId xmlns:a16="http://schemas.microsoft.com/office/drawing/2014/main" id="{2E81AF57-E913-4F78-98EB-20354091768F}"/>
                  </a:ext>
                </a:extLst>
              </p:cNvPr>
              <p:cNvSpPr>
                <a:spLocks/>
              </p:cNvSpPr>
              <p:nvPr/>
            </p:nvSpPr>
            <p:spPr bwMode="auto">
              <a:xfrm>
                <a:off x="2218" y="2220"/>
                <a:ext cx="6845" cy="6845"/>
              </a:xfrm>
              <a:custGeom>
                <a:avLst/>
                <a:gdLst>
                  <a:gd name="T0" fmla="*/ 1066 w 6845"/>
                  <a:gd name="T1" fmla="*/ 5877 h 6845"/>
                  <a:gd name="T2" fmla="*/ 1053 w 6845"/>
                  <a:gd name="T3" fmla="*/ 5892 h 6845"/>
                  <a:gd name="T4" fmla="*/ 1068 w 6845"/>
                  <a:gd name="T5" fmla="*/ 5906 h 6845"/>
                  <a:gd name="T6" fmla="*/ 1081 w 6845"/>
                  <a:gd name="T7" fmla="*/ 5892 h 6845"/>
                  <a:gd name="T8" fmla="*/ 1066 w 6845"/>
                  <a:gd name="T9" fmla="*/ 5877 h 6845"/>
                </a:gdLst>
                <a:ahLst/>
                <a:cxnLst>
                  <a:cxn ang="0">
                    <a:pos x="T0" y="T1"/>
                  </a:cxn>
                  <a:cxn ang="0">
                    <a:pos x="T2" y="T3"/>
                  </a:cxn>
                  <a:cxn ang="0">
                    <a:pos x="T4" y="T5"/>
                  </a:cxn>
                  <a:cxn ang="0">
                    <a:pos x="T6" y="T7"/>
                  </a:cxn>
                  <a:cxn ang="0">
                    <a:pos x="T8" y="T9"/>
                  </a:cxn>
                </a:cxnLst>
                <a:rect l="0" t="0" r="r" b="b"/>
                <a:pathLst>
                  <a:path w="6845" h="6845">
                    <a:moveTo>
                      <a:pt x="1066" y="5877"/>
                    </a:moveTo>
                    <a:lnTo>
                      <a:pt x="1053" y="5892"/>
                    </a:lnTo>
                    <a:lnTo>
                      <a:pt x="1068" y="5906"/>
                    </a:lnTo>
                    <a:lnTo>
                      <a:pt x="1081" y="5892"/>
                    </a:lnTo>
                    <a:lnTo>
                      <a:pt x="1066" y="58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21" name="Freeform 500">
                <a:extLst>
                  <a:ext uri="{FF2B5EF4-FFF2-40B4-BE49-F238E27FC236}">
                    <a16:creationId xmlns:a16="http://schemas.microsoft.com/office/drawing/2014/main" id="{034B9ABF-636B-4230-80A6-C915FE722089}"/>
                  </a:ext>
                </a:extLst>
              </p:cNvPr>
              <p:cNvSpPr>
                <a:spLocks/>
              </p:cNvSpPr>
              <p:nvPr/>
            </p:nvSpPr>
            <p:spPr bwMode="auto">
              <a:xfrm>
                <a:off x="2218" y="2220"/>
                <a:ext cx="6845" cy="6845"/>
              </a:xfrm>
              <a:custGeom>
                <a:avLst/>
                <a:gdLst>
                  <a:gd name="T0" fmla="*/ 1038 w 6845"/>
                  <a:gd name="T1" fmla="*/ 5850 h 6845"/>
                  <a:gd name="T2" fmla="*/ 1024 w 6845"/>
                  <a:gd name="T3" fmla="*/ 5864 h 6845"/>
                  <a:gd name="T4" fmla="*/ 1039 w 6845"/>
                  <a:gd name="T5" fmla="*/ 5878 h 6845"/>
                  <a:gd name="T6" fmla="*/ 1052 w 6845"/>
                  <a:gd name="T7" fmla="*/ 5864 h 6845"/>
                  <a:gd name="T8" fmla="*/ 1038 w 6845"/>
                  <a:gd name="T9" fmla="*/ 5850 h 6845"/>
                </a:gdLst>
                <a:ahLst/>
                <a:cxnLst>
                  <a:cxn ang="0">
                    <a:pos x="T0" y="T1"/>
                  </a:cxn>
                  <a:cxn ang="0">
                    <a:pos x="T2" y="T3"/>
                  </a:cxn>
                  <a:cxn ang="0">
                    <a:pos x="T4" y="T5"/>
                  </a:cxn>
                  <a:cxn ang="0">
                    <a:pos x="T6" y="T7"/>
                  </a:cxn>
                  <a:cxn ang="0">
                    <a:pos x="T8" y="T9"/>
                  </a:cxn>
                </a:cxnLst>
                <a:rect l="0" t="0" r="r" b="b"/>
                <a:pathLst>
                  <a:path w="6845" h="6845">
                    <a:moveTo>
                      <a:pt x="1038" y="5850"/>
                    </a:moveTo>
                    <a:lnTo>
                      <a:pt x="1024" y="5864"/>
                    </a:lnTo>
                    <a:lnTo>
                      <a:pt x="1039" y="5878"/>
                    </a:lnTo>
                    <a:lnTo>
                      <a:pt x="1052" y="5864"/>
                    </a:lnTo>
                    <a:lnTo>
                      <a:pt x="1038" y="58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22" name="Freeform 501">
                <a:extLst>
                  <a:ext uri="{FF2B5EF4-FFF2-40B4-BE49-F238E27FC236}">
                    <a16:creationId xmlns:a16="http://schemas.microsoft.com/office/drawing/2014/main" id="{E0B9F16E-916C-4FFB-9EF5-F73FEB85760B}"/>
                  </a:ext>
                </a:extLst>
              </p:cNvPr>
              <p:cNvSpPr>
                <a:spLocks/>
              </p:cNvSpPr>
              <p:nvPr/>
            </p:nvSpPr>
            <p:spPr bwMode="auto">
              <a:xfrm>
                <a:off x="2218" y="2220"/>
                <a:ext cx="6845" cy="6845"/>
              </a:xfrm>
              <a:custGeom>
                <a:avLst/>
                <a:gdLst>
                  <a:gd name="T0" fmla="*/ 1010 w 6845"/>
                  <a:gd name="T1" fmla="*/ 5822 h 6845"/>
                  <a:gd name="T2" fmla="*/ 996 w 6845"/>
                  <a:gd name="T3" fmla="*/ 5835 h 6845"/>
                  <a:gd name="T4" fmla="*/ 1002 w 6845"/>
                  <a:gd name="T5" fmla="*/ 5842 h 6845"/>
                  <a:gd name="T6" fmla="*/ 1010 w 6845"/>
                  <a:gd name="T7" fmla="*/ 5850 h 6845"/>
                  <a:gd name="T8" fmla="*/ 1024 w 6845"/>
                  <a:gd name="T9" fmla="*/ 5835 h 6845"/>
                  <a:gd name="T10" fmla="*/ 1016 w 6845"/>
                  <a:gd name="T11" fmla="*/ 5828 h 6845"/>
                  <a:gd name="T12" fmla="*/ 1010 w 6845"/>
                  <a:gd name="T13" fmla="*/ 5822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1010" y="5822"/>
                    </a:moveTo>
                    <a:lnTo>
                      <a:pt x="996" y="5835"/>
                    </a:lnTo>
                    <a:lnTo>
                      <a:pt x="1002" y="5842"/>
                    </a:lnTo>
                    <a:lnTo>
                      <a:pt x="1010" y="5850"/>
                    </a:lnTo>
                    <a:lnTo>
                      <a:pt x="1024" y="5835"/>
                    </a:lnTo>
                    <a:lnTo>
                      <a:pt x="1016" y="5828"/>
                    </a:lnTo>
                    <a:lnTo>
                      <a:pt x="1010" y="58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23" name="Freeform 502">
                <a:extLst>
                  <a:ext uri="{FF2B5EF4-FFF2-40B4-BE49-F238E27FC236}">
                    <a16:creationId xmlns:a16="http://schemas.microsoft.com/office/drawing/2014/main" id="{6DCB1E8B-BF7D-43D0-8B02-A965812326C3}"/>
                  </a:ext>
                </a:extLst>
              </p:cNvPr>
              <p:cNvSpPr>
                <a:spLocks/>
              </p:cNvSpPr>
              <p:nvPr/>
            </p:nvSpPr>
            <p:spPr bwMode="auto">
              <a:xfrm>
                <a:off x="2218" y="2220"/>
                <a:ext cx="6845" cy="6845"/>
              </a:xfrm>
              <a:custGeom>
                <a:avLst/>
                <a:gdLst>
                  <a:gd name="T0" fmla="*/ 982 w 6845"/>
                  <a:gd name="T1" fmla="*/ 5793 h 6845"/>
                  <a:gd name="T2" fmla="*/ 968 w 6845"/>
                  <a:gd name="T3" fmla="*/ 5806 h 6845"/>
                  <a:gd name="T4" fmla="*/ 981 w 6845"/>
                  <a:gd name="T5" fmla="*/ 5821 h 6845"/>
                  <a:gd name="T6" fmla="*/ 996 w 6845"/>
                  <a:gd name="T7" fmla="*/ 5808 h 6845"/>
                  <a:gd name="T8" fmla="*/ 982 w 6845"/>
                  <a:gd name="T9" fmla="*/ 5793 h 6845"/>
                </a:gdLst>
                <a:ahLst/>
                <a:cxnLst>
                  <a:cxn ang="0">
                    <a:pos x="T0" y="T1"/>
                  </a:cxn>
                  <a:cxn ang="0">
                    <a:pos x="T2" y="T3"/>
                  </a:cxn>
                  <a:cxn ang="0">
                    <a:pos x="T4" y="T5"/>
                  </a:cxn>
                  <a:cxn ang="0">
                    <a:pos x="T6" y="T7"/>
                  </a:cxn>
                  <a:cxn ang="0">
                    <a:pos x="T8" y="T9"/>
                  </a:cxn>
                </a:cxnLst>
                <a:rect l="0" t="0" r="r" b="b"/>
                <a:pathLst>
                  <a:path w="6845" h="6845">
                    <a:moveTo>
                      <a:pt x="982" y="5793"/>
                    </a:moveTo>
                    <a:lnTo>
                      <a:pt x="968" y="5806"/>
                    </a:lnTo>
                    <a:lnTo>
                      <a:pt x="981" y="5821"/>
                    </a:lnTo>
                    <a:lnTo>
                      <a:pt x="996" y="5808"/>
                    </a:lnTo>
                    <a:lnTo>
                      <a:pt x="982" y="57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24" name="Freeform 503">
                <a:extLst>
                  <a:ext uri="{FF2B5EF4-FFF2-40B4-BE49-F238E27FC236}">
                    <a16:creationId xmlns:a16="http://schemas.microsoft.com/office/drawing/2014/main" id="{9A880194-7794-4570-B3AB-6BC46237B669}"/>
                  </a:ext>
                </a:extLst>
              </p:cNvPr>
              <p:cNvSpPr>
                <a:spLocks/>
              </p:cNvSpPr>
              <p:nvPr/>
            </p:nvSpPr>
            <p:spPr bwMode="auto">
              <a:xfrm>
                <a:off x="2218" y="2220"/>
                <a:ext cx="6845" cy="6845"/>
              </a:xfrm>
              <a:custGeom>
                <a:avLst/>
                <a:gdLst>
                  <a:gd name="T0" fmla="*/ 954 w 6845"/>
                  <a:gd name="T1" fmla="*/ 5764 h 6845"/>
                  <a:gd name="T2" fmla="*/ 939 w 6845"/>
                  <a:gd name="T3" fmla="*/ 5778 h 6845"/>
                  <a:gd name="T4" fmla="*/ 944 w 6845"/>
                  <a:gd name="T5" fmla="*/ 5784 h 6845"/>
                  <a:gd name="T6" fmla="*/ 954 w 6845"/>
                  <a:gd name="T7" fmla="*/ 5793 h 6845"/>
                  <a:gd name="T8" fmla="*/ 968 w 6845"/>
                  <a:gd name="T9" fmla="*/ 5779 h 6845"/>
                  <a:gd name="T10" fmla="*/ 954 w 6845"/>
                  <a:gd name="T11" fmla="*/ 5764 h 6845"/>
                </a:gdLst>
                <a:ahLst/>
                <a:cxnLst>
                  <a:cxn ang="0">
                    <a:pos x="T0" y="T1"/>
                  </a:cxn>
                  <a:cxn ang="0">
                    <a:pos x="T2" y="T3"/>
                  </a:cxn>
                  <a:cxn ang="0">
                    <a:pos x="T4" y="T5"/>
                  </a:cxn>
                  <a:cxn ang="0">
                    <a:pos x="T6" y="T7"/>
                  </a:cxn>
                  <a:cxn ang="0">
                    <a:pos x="T8" y="T9"/>
                  </a:cxn>
                  <a:cxn ang="0">
                    <a:pos x="T10" y="T11"/>
                  </a:cxn>
                </a:cxnLst>
                <a:rect l="0" t="0" r="r" b="b"/>
                <a:pathLst>
                  <a:path w="6845" h="6845">
                    <a:moveTo>
                      <a:pt x="954" y="5764"/>
                    </a:moveTo>
                    <a:lnTo>
                      <a:pt x="939" y="5778"/>
                    </a:lnTo>
                    <a:lnTo>
                      <a:pt x="944" y="5784"/>
                    </a:lnTo>
                    <a:lnTo>
                      <a:pt x="954" y="5793"/>
                    </a:lnTo>
                    <a:lnTo>
                      <a:pt x="968" y="5779"/>
                    </a:lnTo>
                    <a:lnTo>
                      <a:pt x="954" y="57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25" name="Freeform 504">
                <a:extLst>
                  <a:ext uri="{FF2B5EF4-FFF2-40B4-BE49-F238E27FC236}">
                    <a16:creationId xmlns:a16="http://schemas.microsoft.com/office/drawing/2014/main" id="{C4ADE385-0AC5-4188-B975-83FAFEC400E3}"/>
                  </a:ext>
                </a:extLst>
              </p:cNvPr>
              <p:cNvSpPr>
                <a:spLocks/>
              </p:cNvSpPr>
              <p:nvPr/>
            </p:nvSpPr>
            <p:spPr bwMode="auto">
              <a:xfrm>
                <a:off x="2218" y="2220"/>
                <a:ext cx="6845" cy="6845"/>
              </a:xfrm>
              <a:custGeom>
                <a:avLst/>
                <a:gdLst>
                  <a:gd name="T0" fmla="*/ 927 w 6845"/>
                  <a:gd name="T1" fmla="*/ 5736 h 6845"/>
                  <a:gd name="T2" fmla="*/ 913 w 6845"/>
                  <a:gd name="T3" fmla="*/ 5749 h 6845"/>
                  <a:gd name="T4" fmla="*/ 926 w 6845"/>
                  <a:gd name="T5" fmla="*/ 5763 h 6845"/>
                  <a:gd name="T6" fmla="*/ 940 w 6845"/>
                  <a:gd name="T7" fmla="*/ 5750 h 6845"/>
                  <a:gd name="T8" fmla="*/ 927 w 6845"/>
                  <a:gd name="T9" fmla="*/ 5736 h 6845"/>
                </a:gdLst>
                <a:ahLst/>
                <a:cxnLst>
                  <a:cxn ang="0">
                    <a:pos x="T0" y="T1"/>
                  </a:cxn>
                  <a:cxn ang="0">
                    <a:pos x="T2" y="T3"/>
                  </a:cxn>
                  <a:cxn ang="0">
                    <a:pos x="T4" y="T5"/>
                  </a:cxn>
                  <a:cxn ang="0">
                    <a:pos x="T6" y="T7"/>
                  </a:cxn>
                  <a:cxn ang="0">
                    <a:pos x="T8" y="T9"/>
                  </a:cxn>
                </a:cxnLst>
                <a:rect l="0" t="0" r="r" b="b"/>
                <a:pathLst>
                  <a:path w="6845" h="6845">
                    <a:moveTo>
                      <a:pt x="927" y="5736"/>
                    </a:moveTo>
                    <a:lnTo>
                      <a:pt x="913" y="5749"/>
                    </a:lnTo>
                    <a:lnTo>
                      <a:pt x="926" y="5763"/>
                    </a:lnTo>
                    <a:lnTo>
                      <a:pt x="940" y="5750"/>
                    </a:lnTo>
                    <a:lnTo>
                      <a:pt x="927" y="57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26" name="Freeform 505">
                <a:extLst>
                  <a:ext uri="{FF2B5EF4-FFF2-40B4-BE49-F238E27FC236}">
                    <a16:creationId xmlns:a16="http://schemas.microsoft.com/office/drawing/2014/main" id="{0FC62637-BFBB-463F-A67B-26F167526CB0}"/>
                  </a:ext>
                </a:extLst>
              </p:cNvPr>
              <p:cNvSpPr>
                <a:spLocks/>
              </p:cNvSpPr>
              <p:nvPr/>
            </p:nvSpPr>
            <p:spPr bwMode="auto">
              <a:xfrm>
                <a:off x="2218" y="2220"/>
                <a:ext cx="6845" cy="6845"/>
              </a:xfrm>
              <a:custGeom>
                <a:avLst/>
                <a:gdLst>
                  <a:gd name="T0" fmla="*/ 900 w 6845"/>
                  <a:gd name="T1" fmla="*/ 5706 h 6845"/>
                  <a:gd name="T2" fmla="*/ 885 w 6845"/>
                  <a:gd name="T3" fmla="*/ 5719 h 6845"/>
                  <a:gd name="T4" fmla="*/ 889 w 6845"/>
                  <a:gd name="T5" fmla="*/ 5724 h 6845"/>
                  <a:gd name="T6" fmla="*/ 898 w 6845"/>
                  <a:gd name="T7" fmla="*/ 5734 h 6845"/>
                  <a:gd name="T8" fmla="*/ 913 w 6845"/>
                  <a:gd name="T9" fmla="*/ 5720 h 6845"/>
                  <a:gd name="T10" fmla="*/ 903 w 6845"/>
                  <a:gd name="T11" fmla="*/ 5709 h 6845"/>
                  <a:gd name="T12" fmla="*/ 900 w 6845"/>
                  <a:gd name="T13" fmla="*/ 5706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900" y="5706"/>
                    </a:moveTo>
                    <a:lnTo>
                      <a:pt x="885" y="5719"/>
                    </a:lnTo>
                    <a:lnTo>
                      <a:pt x="889" y="5724"/>
                    </a:lnTo>
                    <a:lnTo>
                      <a:pt x="898" y="5734"/>
                    </a:lnTo>
                    <a:lnTo>
                      <a:pt x="913" y="5720"/>
                    </a:lnTo>
                    <a:lnTo>
                      <a:pt x="903" y="5709"/>
                    </a:lnTo>
                    <a:lnTo>
                      <a:pt x="900" y="57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27" name="Freeform 506">
                <a:extLst>
                  <a:ext uri="{FF2B5EF4-FFF2-40B4-BE49-F238E27FC236}">
                    <a16:creationId xmlns:a16="http://schemas.microsoft.com/office/drawing/2014/main" id="{A7300BC9-14B7-46AC-9350-91CC1299A981}"/>
                  </a:ext>
                </a:extLst>
              </p:cNvPr>
              <p:cNvSpPr>
                <a:spLocks/>
              </p:cNvSpPr>
              <p:nvPr/>
            </p:nvSpPr>
            <p:spPr bwMode="auto">
              <a:xfrm>
                <a:off x="2218" y="2220"/>
                <a:ext cx="6845" cy="6845"/>
              </a:xfrm>
              <a:custGeom>
                <a:avLst/>
                <a:gdLst>
                  <a:gd name="T0" fmla="*/ 873 w 6845"/>
                  <a:gd name="T1" fmla="*/ 5676 h 6845"/>
                  <a:gd name="T2" fmla="*/ 859 w 6845"/>
                  <a:gd name="T3" fmla="*/ 5689 h 6845"/>
                  <a:gd name="T4" fmla="*/ 872 w 6845"/>
                  <a:gd name="T5" fmla="*/ 5704 h 6845"/>
                  <a:gd name="T6" fmla="*/ 886 w 6845"/>
                  <a:gd name="T7" fmla="*/ 5691 h 6845"/>
                  <a:gd name="T8" fmla="*/ 873 w 6845"/>
                  <a:gd name="T9" fmla="*/ 5676 h 6845"/>
                </a:gdLst>
                <a:ahLst/>
                <a:cxnLst>
                  <a:cxn ang="0">
                    <a:pos x="T0" y="T1"/>
                  </a:cxn>
                  <a:cxn ang="0">
                    <a:pos x="T2" y="T3"/>
                  </a:cxn>
                  <a:cxn ang="0">
                    <a:pos x="T4" y="T5"/>
                  </a:cxn>
                  <a:cxn ang="0">
                    <a:pos x="T6" y="T7"/>
                  </a:cxn>
                  <a:cxn ang="0">
                    <a:pos x="T8" y="T9"/>
                  </a:cxn>
                </a:cxnLst>
                <a:rect l="0" t="0" r="r" b="b"/>
                <a:pathLst>
                  <a:path w="6845" h="6845">
                    <a:moveTo>
                      <a:pt x="873" y="5676"/>
                    </a:moveTo>
                    <a:lnTo>
                      <a:pt x="859" y="5689"/>
                    </a:lnTo>
                    <a:lnTo>
                      <a:pt x="872" y="5704"/>
                    </a:lnTo>
                    <a:lnTo>
                      <a:pt x="886" y="5691"/>
                    </a:lnTo>
                    <a:lnTo>
                      <a:pt x="873" y="56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28" name="Freeform 507">
                <a:extLst>
                  <a:ext uri="{FF2B5EF4-FFF2-40B4-BE49-F238E27FC236}">
                    <a16:creationId xmlns:a16="http://schemas.microsoft.com/office/drawing/2014/main" id="{30649189-8757-4205-BA6A-ACA37AB3569D}"/>
                  </a:ext>
                </a:extLst>
              </p:cNvPr>
              <p:cNvSpPr>
                <a:spLocks/>
              </p:cNvSpPr>
              <p:nvPr/>
            </p:nvSpPr>
            <p:spPr bwMode="auto">
              <a:xfrm>
                <a:off x="2218" y="2220"/>
                <a:ext cx="6845" cy="6845"/>
              </a:xfrm>
              <a:custGeom>
                <a:avLst/>
                <a:gdLst>
                  <a:gd name="T0" fmla="*/ 847 w 6845"/>
                  <a:gd name="T1" fmla="*/ 5647 h 6845"/>
                  <a:gd name="T2" fmla="*/ 831 w 6845"/>
                  <a:gd name="T3" fmla="*/ 5659 h 6845"/>
                  <a:gd name="T4" fmla="*/ 834 w 6845"/>
                  <a:gd name="T5" fmla="*/ 5661 h 6845"/>
                  <a:gd name="T6" fmla="*/ 846 w 6845"/>
                  <a:gd name="T7" fmla="*/ 5674 h 6845"/>
                  <a:gd name="T8" fmla="*/ 860 w 6845"/>
                  <a:gd name="T9" fmla="*/ 5661 h 6845"/>
                  <a:gd name="T10" fmla="*/ 849 w 6845"/>
                  <a:gd name="T11" fmla="*/ 5648 h 6845"/>
                  <a:gd name="T12" fmla="*/ 847 w 6845"/>
                  <a:gd name="T13" fmla="*/ 5647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847" y="5647"/>
                    </a:moveTo>
                    <a:lnTo>
                      <a:pt x="831" y="5659"/>
                    </a:lnTo>
                    <a:lnTo>
                      <a:pt x="834" y="5661"/>
                    </a:lnTo>
                    <a:lnTo>
                      <a:pt x="846" y="5674"/>
                    </a:lnTo>
                    <a:lnTo>
                      <a:pt x="860" y="5661"/>
                    </a:lnTo>
                    <a:lnTo>
                      <a:pt x="849" y="5648"/>
                    </a:lnTo>
                    <a:lnTo>
                      <a:pt x="847" y="56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29" name="Freeform 508">
                <a:extLst>
                  <a:ext uri="{FF2B5EF4-FFF2-40B4-BE49-F238E27FC236}">
                    <a16:creationId xmlns:a16="http://schemas.microsoft.com/office/drawing/2014/main" id="{8400016B-397A-4CE2-BDCA-FEEC30232E71}"/>
                  </a:ext>
                </a:extLst>
              </p:cNvPr>
              <p:cNvSpPr>
                <a:spLocks/>
              </p:cNvSpPr>
              <p:nvPr/>
            </p:nvSpPr>
            <p:spPr bwMode="auto">
              <a:xfrm>
                <a:off x="2218" y="2220"/>
                <a:ext cx="6845" cy="6845"/>
              </a:xfrm>
              <a:custGeom>
                <a:avLst/>
                <a:gdLst>
                  <a:gd name="T0" fmla="*/ 822 w 6845"/>
                  <a:gd name="T1" fmla="*/ 5616 h 6845"/>
                  <a:gd name="T2" fmla="*/ 806 w 6845"/>
                  <a:gd name="T3" fmla="*/ 5629 h 6845"/>
                  <a:gd name="T4" fmla="*/ 819 w 6845"/>
                  <a:gd name="T5" fmla="*/ 5644 h 6845"/>
                  <a:gd name="T6" fmla="*/ 834 w 6845"/>
                  <a:gd name="T7" fmla="*/ 5631 h 6845"/>
                  <a:gd name="T8" fmla="*/ 822 w 6845"/>
                  <a:gd name="T9" fmla="*/ 5616 h 6845"/>
                </a:gdLst>
                <a:ahLst/>
                <a:cxnLst>
                  <a:cxn ang="0">
                    <a:pos x="T0" y="T1"/>
                  </a:cxn>
                  <a:cxn ang="0">
                    <a:pos x="T2" y="T3"/>
                  </a:cxn>
                  <a:cxn ang="0">
                    <a:pos x="T4" y="T5"/>
                  </a:cxn>
                  <a:cxn ang="0">
                    <a:pos x="T6" y="T7"/>
                  </a:cxn>
                  <a:cxn ang="0">
                    <a:pos x="T8" y="T9"/>
                  </a:cxn>
                </a:cxnLst>
                <a:rect l="0" t="0" r="r" b="b"/>
                <a:pathLst>
                  <a:path w="6845" h="6845">
                    <a:moveTo>
                      <a:pt x="822" y="5616"/>
                    </a:moveTo>
                    <a:lnTo>
                      <a:pt x="806" y="5629"/>
                    </a:lnTo>
                    <a:lnTo>
                      <a:pt x="819" y="5644"/>
                    </a:lnTo>
                    <a:lnTo>
                      <a:pt x="834" y="5631"/>
                    </a:lnTo>
                    <a:lnTo>
                      <a:pt x="822" y="56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30" name="Freeform 509">
                <a:extLst>
                  <a:ext uri="{FF2B5EF4-FFF2-40B4-BE49-F238E27FC236}">
                    <a16:creationId xmlns:a16="http://schemas.microsoft.com/office/drawing/2014/main" id="{F3AD6DA5-54C6-4292-A9CF-A6C19C739ECD}"/>
                  </a:ext>
                </a:extLst>
              </p:cNvPr>
              <p:cNvSpPr>
                <a:spLocks/>
              </p:cNvSpPr>
              <p:nvPr/>
            </p:nvSpPr>
            <p:spPr bwMode="auto">
              <a:xfrm>
                <a:off x="2218" y="2220"/>
                <a:ext cx="6845" cy="6845"/>
              </a:xfrm>
              <a:custGeom>
                <a:avLst/>
                <a:gdLst>
                  <a:gd name="T0" fmla="*/ 796 w 6845"/>
                  <a:gd name="T1" fmla="*/ 5586 h 6845"/>
                  <a:gd name="T2" fmla="*/ 795 w 6845"/>
                  <a:gd name="T3" fmla="*/ 5586 h 6845"/>
                  <a:gd name="T4" fmla="*/ 780 w 6845"/>
                  <a:gd name="T5" fmla="*/ 5598 h 6845"/>
                  <a:gd name="T6" fmla="*/ 781 w 6845"/>
                  <a:gd name="T7" fmla="*/ 5599 h 6845"/>
                  <a:gd name="T8" fmla="*/ 793 w 6845"/>
                  <a:gd name="T9" fmla="*/ 5613 h 6845"/>
                  <a:gd name="T10" fmla="*/ 808 w 6845"/>
                  <a:gd name="T11" fmla="*/ 5600 h 6845"/>
                  <a:gd name="T12" fmla="*/ 796 w 6845"/>
                  <a:gd name="T13" fmla="*/ 5586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796" y="5586"/>
                    </a:moveTo>
                    <a:lnTo>
                      <a:pt x="795" y="5586"/>
                    </a:lnTo>
                    <a:lnTo>
                      <a:pt x="780" y="5598"/>
                    </a:lnTo>
                    <a:lnTo>
                      <a:pt x="781" y="5599"/>
                    </a:lnTo>
                    <a:lnTo>
                      <a:pt x="793" y="5613"/>
                    </a:lnTo>
                    <a:lnTo>
                      <a:pt x="808" y="5600"/>
                    </a:lnTo>
                    <a:lnTo>
                      <a:pt x="796" y="55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31" name="Freeform 510">
                <a:extLst>
                  <a:ext uri="{FF2B5EF4-FFF2-40B4-BE49-F238E27FC236}">
                    <a16:creationId xmlns:a16="http://schemas.microsoft.com/office/drawing/2014/main" id="{021F247B-8A84-4514-911C-905B92914986}"/>
                  </a:ext>
                </a:extLst>
              </p:cNvPr>
              <p:cNvSpPr>
                <a:spLocks/>
              </p:cNvSpPr>
              <p:nvPr/>
            </p:nvSpPr>
            <p:spPr bwMode="auto">
              <a:xfrm>
                <a:off x="2218" y="2220"/>
                <a:ext cx="6845" cy="6845"/>
              </a:xfrm>
              <a:custGeom>
                <a:avLst/>
                <a:gdLst>
                  <a:gd name="T0" fmla="*/ 770 w 6845"/>
                  <a:gd name="T1" fmla="*/ 5554 h 6845"/>
                  <a:gd name="T2" fmla="*/ 754 w 6845"/>
                  <a:gd name="T3" fmla="*/ 5566 h 6845"/>
                  <a:gd name="T4" fmla="*/ 768 w 6845"/>
                  <a:gd name="T5" fmla="*/ 5582 h 6845"/>
                  <a:gd name="T6" fmla="*/ 783 w 6845"/>
                  <a:gd name="T7" fmla="*/ 5570 h 6845"/>
                  <a:gd name="T8" fmla="*/ 770 w 6845"/>
                  <a:gd name="T9" fmla="*/ 5554 h 6845"/>
                </a:gdLst>
                <a:ahLst/>
                <a:cxnLst>
                  <a:cxn ang="0">
                    <a:pos x="T0" y="T1"/>
                  </a:cxn>
                  <a:cxn ang="0">
                    <a:pos x="T2" y="T3"/>
                  </a:cxn>
                  <a:cxn ang="0">
                    <a:pos x="T4" y="T5"/>
                  </a:cxn>
                  <a:cxn ang="0">
                    <a:pos x="T6" y="T7"/>
                  </a:cxn>
                  <a:cxn ang="0">
                    <a:pos x="T8" y="T9"/>
                  </a:cxn>
                </a:cxnLst>
                <a:rect l="0" t="0" r="r" b="b"/>
                <a:pathLst>
                  <a:path w="6845" h="6845">
                    <a:moveTo>
                      <a:pt x="770" y="5554"/>
                    </a:moveTo>
                    <a:lnTo>
                      <a:pt x="754" y="5566"/>
                    </a:lnTo>
                    <a:lnTo>
                      <a:pt x="768" y="5582"/>
                    </a:lnTo>
                    <a:lnTo>
                      <a:pt x="783" y="5570"/>
                    </a:lnTo>
                    <a:lnTo>
                      <a:pt x="770" y="55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32" name="Freeform 511">
                <a:extLst>
                  <a:ext uri="{FF2B5EF4-FFF2-40B4-BE49-F238E27FC236}">
                    <a16:creationId xmlns:a16="http://schemas.microsoft.com/office/drawing/2014/main" id="{25C2FE55-0246-4565-A890-D2F50951A8B8}"/>
                  </a:ext>
                </a:extLst>
              </p:cNvPr>
              <p:cNvSpPr>
                <a:spLocks/>
              </p:cNvSpPr>
              <p:nvPr/>
            </p:nvSpPr>
            <p:spPr bwMode="auto">
              <a:xfrm>
                <a:off x="2218" y="2220"/>
                <a:ext cx="6845" cy="6845"/>
              </a:xfrm>
              <a:custGeom>
                <a:avLst/>
                <a:gdLst>
                  <a:gd name="T0" fmla="*/ 745 w 6845"/>
                  <a:gd name="T1" fmla="*/ 5523 h 6845"/>
                  <a:gd name="T2" fmla="*/ 730 w 6845"/>
                  <a:gd name="T3" fmla="*/ 5535 h 6845"/>
                  <a:gd name="T4" fmla="*/ 742 w 6845"/>
                  <a:gd name="T5" fmla="*/ 5551 h 6845"/>
                  <a:gd name="T6" fmla="*/ 758 w 6845"/>
                  <a:gd name="T7" fmla="*/ 5539 h 6845"/>
                  <a:gd name="T8" fmla="*/ 745 w 6845"/>
                  <a:gd name="T9" fmla="*/ 5523 h 6845"/>
                </a:gdLst>
                <a:ahLst/>
                <a:cxnLst>
                  <a:cxn ang="0">
                    <a:pos x="T0" y="T1"/>
                  </a:cxn>
                  <a:cxn ang="0">
                    <a:pos x="T2" y="T3"/>
                  </a:cxn>
                  <a:cxn ang="0">
                    <a:pos x="T4" y="T5"/>
                  </a:cxn>
                  <a:cxn ang="0">
                    <a:pos x="T6" y="T7"/>
                  </a:cxn>
                  <a:cxn ang="0">
                    <a:pos x="T8" y="T9"/>
                  </a:cxn>
                </a:cxnLst>
                <a:rect l="0" t="0" r="r" b="b"/>
                <a:pathLst>
                  <a:path w="6845" h="6845">
                    <a:moveTo>
                      <a:pt x="745" y="5523"/>
                    </a:moveTo>
                    <a:lnTo>
                      <a:pt x="730" y="5535"/>
                    </a:lnTo>
                    <a:lnTo>
                      <a:pt x="742" y="5551"/>
                    </a:lnTo>
                    <a:lnTo>
                      <a:pt x="758" y="5539"/>
                    </a:lnTo>
                    <a:lnTo>
                      <a:pt x="745" y="55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33" name="Freeform 512">
                <a:extLst>
                  <a:ext uri="{FF2B5EF4-FFF2-40B4-BE49-F238E27FC236}">
                    <a16:creationId xmlns:a16="http://schemas.microsoft.com/office/drawing/2014/main" id="{C94BA8A6-955E-4033-84D8-AB16228B38BE}"/>
                  </a:ext>
                </a:extLst>
              </p:cNvPr>
              <p:cNvSpPr>
                <a:spLocks/>
              </p:cNvSpPr>
              <p:nvPr/>
            </p:nvSpPr>
            <p:spPr bwMode="auto">
              <a:xfrm>
                <a:off x="2218" y="2220"/>
                <a:ext cx="6845" cy="6845"/>
              </a:xfrm>
              <a:custGeom>
                <a:avLst/>
                <a:gdLst>
                  <a:gd name="T0" fmla="*/ 721 w 6845"/>
                  <a:gd name="T1" fmla="*/ 5492 h 6845"/>
                  <a:gd name="T2" fmla="*/ 705 w 6845"/>
                  <a:gd name="T3" fmla="*/ 5504 h 6845"/>
                  <a:gd name="T4" fmla="*/ 717 w 6845"/>
                  <a:gd name="T5" fmla="*/ 5520 h 6845"/>
                  <a:gd name="T6" fmla="*/ 733 w 6845"/>
                  <a:gd name="T7" fmla="*/ 5508 h 6845"/>
                  <a:gd name="T8" fmla="*/ 721 w 6845"/>
                  <a:gd name="T9" fmla="*/ 5492 h 6845"/>
                </a:gdLst>
                <a:ahLst/>
                <a:cxnLst>
                  <a:cxn ang="0">
                    <a:pos x="T0" y="T1"/>
                  </a:cxn>
                  <a:cxn ang="0">
                    <a:pos x="T2" y="T3"/>
                  </a:cxn>
                  <a:cxn ang="0">
                    <a:pos x="T4" y="T5"/>
                  </a:cxn>
                  <a:cxn ang="0">
                    <a:pos x="T6" y="T7"/>
                  </a:cxn>
                  <a:cxn ang="0">
                    <a:pos x="T8" y="T9"/>
                  </a:cxn>
                </a:cxnLst>
                <a:rect l="0" t="0" r="r" b="b"/>
                <a:pathLst>
                  <a:path w="6845" h="6845">
                    <a:moveTo>
                      <a:pt x="721" y="5492"/>
                    </a:moveTo>
                    <a:lnTo>
                      <a:pt x="705" y="5504"/>
                    </a:lnTo>
                    <a:lnTo>
                      <a:pt x="717" y="5520"/>
                    </a:lnTo>
                    <a:lnTo>
                      <a:pt x="733" y="5508"/>
                    </a:lnTo>
                    <a:lnTo>
                      <a:pt x="721" y="54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34" name="Freeform 513">
                <a:extLst>
                  <a:ext uri="{FF2B5EF4-FFF2-40B4-BE49-F238E27FC236}">
                    <a16:creationId xmlns:a16="http://schemas.microsoft.com/office/drawing/2014/main" id="{A257FCDC-2409-499D-84D2-A77DC0382E9C}"/>
                  </a:ext>
                </a:extLst>
              </p:cNvPr>
              <p:cNvSpPr>
                <a:spLocks/>
              </p:cNvSpPr>
              <p:nvPr/>
            </p:nvSpPr>
            <p:spPr bwMode="auto">
              <a:xfrm>
                <a:off x="2218" y="2220"/>
                <a:ext cx="6845" cy="6845"/>
              </a:xfrm>
              <a:custGeom>
                <a:avLst/>
                <a:gdLst>
                  <a:gd name="T0" fmla="*/ 697 w 6845"/>
                  <a:gd name="T1" fmla="*/ 5460 h 6845"/>
                  <a:gd name="T2" fmla="*/ 681 w 6845"/>
                  <a:gd name="T3" fmla="*/ 5472 h 6845"/>
                  <a:gd name="T4" fmla="*/ 693 w 6845"/>
                  <a:gd name="T5" fmla="*/ 5487 h 6845"/>
                  <a:gd name="T6" fmla="*/ 709 w 6845"/>
                  <a:gd name="T7" fmla="*/ 5475 h 6845"/>
                  <a:gd name="T8" fmla="*/ 697 w 6845"/>
                  <a:gd name="T9" fmla="*/ 5460 h 6845"/>
                </a:gdLst>
                <a:ahLst/>
                <a:cxnLst>
                  <a:cxn ang="0">
                    <a:pos x="T0" y="T1"/>
                  </a:cxn>
                  <a:cxn ang="0">
                    <a:pos x="T2" y="T3"/>
                  </a:cxn>
                  <a:cxn ang="0">
                    <a:pos x="T4" y="T5"/>
                  </a:cxn>
                  <a:cxn ang="0">
                    <a:pos x="T6" y="T7"/>
                  </a:cxn>
                  <a:cxn ang="0">
                    <a:pos x="T8" y="T9"/>
                  </a:cxn>
                </a:cxnLst>
                <a:rect l="0" t="0" r="r" b="b"/>
                <a:pathLst>
                  <a:path w="6845" h="6845">
                    <a:moveTo>
                      <a:pt x="697" y="5460"/>
                    </a:moveTo>
                    <a:lnTo>
                      <a:pt x="681" y="5472"/>
                    </a:lnTo>
                    <a:lnTo>
                      <a:pt x="693" y="5487"/>
                    </a:lnTo>
                    <a:lnTo>
                      <a:pt x="709" y="5475"/>
                    </a:lnTo>
                    <a:lnTo>
                      <a:pt x="697" y="54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35" name="Freeform 514">
                <a:extLst>
                  <a:ext uri="{FF2B5EF4-FFF2-40B4-BE49-F238E27FC236}">
                    <a16:creationId xmlns:a16="http://schemas.microsoft.com/office/drawing/2014/main" id="{6191B4EE-B3B2-4B58-B2DB-7929992E80E6}"/>
                  </a:ext>
                </a:extLst>
              </p:cNvPr>
              <p:cNvSpPr>
                <a:spLocks/>
              </p:cNvSpPr>
              <p:nvPr/>
            </p:nvSpPr>
            <p:spPr bwMode="auto">
              <a:xfrm>
                <a:off x="2218" y="2220"/>
                <a:ext cx="6845" cy="6845"/>
              </a:xfrm>
              <a:custGeom>
                <a:avLst/>
                <a:gdLst>
                  <a:gd name="T0" fmla="*/ 673 w 6845"/>
                  <a:gd name="T1" fmla="*/ 5427 h 6845"/>
                  <a:gd name="T2" fmla="*/ 657 w 6845"/>
                  <a:gd name="T3" fmla="*/ 5439 h 6845"/>
                  <a:gd name="T4" fmla="*/ 669 w 6845"/>
                  <a:gd name="T5" fmla="*/ 5456 h 6845"/>
                  <a:gd name="T6" fmla="*/ 685 w 6845"/>
                  <a:gd name="T7" fmla="*/ 5444 h 6845"/>
                  <a:gd name="T8" fmla="*/ 673 w 6845"/>
                  <a:gd name="T9" fmla="*/ 5427 h 6845"/>
                </a:gdLst>
                <a:ahLst/>
                <a:cxnLst>
                  <a:cxn ang="0">
                    <a:pos x="T0" y="T1"/>
                  </a:cxn>
                  <a:cxn ang="0">
                    <a:pos x="T2" y="T3"/>
                  </a:cxn>
                  <a:cxn ang="0">
                    <a:pos x="T4" y="T5"/>
                  </a:cxn>
                  <a:cxn ang="0">
                    <a:pos x="T6" y="T7"/>
                  </a:cxn>
                  <a:cxn ang="0">
                    <a:pos x="T8" y="T9"/>
                  </a:cxn>
                </a:cxnLst>
                <a:rect l="0" t="0" r="r" b="b"/>
                <a:pathLst>
                  <a:path w="6845" h="6845">
                    <a:moveTo>
                      <a:pt x="673" y="5427"/>
                    </a:moveTo>
                    <a:lnTo>
                      <a:pt x="657" y="5439"/>
                    </a:lnTo>
                    <a:lnTo>
                      <a:pt x="669" y="5456"/>
                    </a:lnTo>
                    <a:lnTo>
                      <a:pt x="685" y="5444"/>
                    </a:lnTo>
                    <a:lnTo>
                      <a:pt x="673" y="54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36" name="Freeform 515">
                <a:extLst>
                  <a:ext uri="{FF2B5EF4-FFF2-40B4-BE49-F238E27FC236}">
                    <a16:creationId xmlns:a16="http://schemas.microsoft.com/office/drawing/2014/main" id="{14736BD7-5866-4C32-99E3-F61A87183B5B}"/>
                  </a:ext>
                </a:extLst>
              </p:cNvPr>
              <p:cNvSpPr>
                <a:spLocks/>
              </p:cNvSpPr>
              <p:nvPr/>
            </p:nvSpPr>
            <p:spPr bwMode="auto">
              <a:xfrm>
                <a:off x="2218" y="2220"/>
                <a:ext cx="6845" cy="6845"/>
              </a:xfrm>
              <a:custGeom>
                <a:avLst/>
                <a:gdLst>
                  <a:gd name="T0" fmla="*/ 650 w 6845"/>
                  <a:gd name="T1" fmla="*/ 5395 h 6845"/>
                  <a:gd name="T2" fmla="*/ 633 w 6845"/>
                  <a:gd name="T3" fmla="*/ 5407 h 6845"/>
                  <a:gd name="T4" fmla="*/ 645 w 6845"/>
                  <a:gd name="T5" fmla="*/ 5424 h 6845"/>
                  <a:gd name="T6" fmla="*/ 662 w 6845"/>
                  <a:gd name="T7" fmla="*/ 5412 h 6845"/>
                  <a:gd name="T8" fmla="*/ 650 w 6845"/>
                  <a:gd name="T9" fmla="*/ 5395 h 6845"/>
                </a:gdLst>
                <a:ahLst/>
                <a:cxnLst>
                  <a:cxn ang="0">
                    <a:pos x="T0" y="T1"/>
                  </a:cxn>
                  <a:cxn ang="0">
                    <a:pos x="T2" y="T3"/>
                  </a:cxn>
                  <a:cxn ang="0">
                    <a:pos x="T4" y="T5"/>
                  </a:cxn>
                  <a:cxn ang="0">
                    <a:pos x="T6" y="T7"/>
                  </a:cxn>
                  <a:cxn ang="0">
                    <a:pos x="T8" y="T9"/>
                  </a:cxn>
                </a:cxnLst>
                <a:rect l="0" t="0" r="r" b="b"/>
                <a:pathLst>
                  <a:path w="6845" h="6845">
                    <a:moveTo>
                      <a:pt x="650" y="5395"/>
                    </a:moveTo>
                    <a:lnTo>
                      <a:pt x="633" y="5407"/>
                    </a:lnTo>
                    <a:lnTo>
                      <a:pt x="645" y="5424"/>
                    </a:lnTo>
                    <a:lnTo>
                      <a:pt x="662" y="5412"/>
                    </a:lnTo>
                    <a:lnTo>
                      <a:pt x="650" y="53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37" name="Freeform 516">
                <a:extLst>
                  <a:ext uri="{FF2B5EF4-FFF2-40B4-BE49-F238E27FC236}">
                    <a16:creationId xmlns:a16="http://schemas.microsoft.com/office/drawing/2014/main" id="{F1215328-8379-4228-95F9-727152FA307D}"/>
                  </a:ext>
                </a:extLst>
              </p:cNvPr>
              <p:cNvSpPr>
                <a:spLocks/>
              </p:cNvSpPr>
              <p:nvPr/>
            </p:nvSpPr>
            <p:spPr bwMode="auto">
              <a:xfrm>
                <a:off x="2218" y="2220"/>
                <a:ext cx="6845" cy="6845"/>
              </a:xfrm>
              <a:custGeom>
                <a:avLst/>
                <a:gdLst>
                  <a:gd name="T0" fmla="*/ 627 w 6845"/>
                  <a:gd name="T1" fmla="*/ 5362 h 6845"/>
                  <a:gd name="T2" fmla="*/ 610 w 6845"/>
                  <a:gd name="T3" fmla="*/ 5374 h 6845"/>
                  <a:gd name="T4" fmla="*/ 622 w 6845"/>
                  <a:gd name="T5" fmla="*/ 5390 h 6845"/>
                  <a:gd name="T6" fmla="*/ 638 w 6845"/>
                  <a:gd name="T7" fmla="*/ 5379 h 6845"/>
                  <a:gd name="T8" fmla="*/ 627 w 6845"/>
                  <a:gd name="T9" fmla="*/ 5362 h 6845"/>
                </a:gdLst>
                <a:ahLst/>
                <a:cxnLst>
                  <a:cxn ang="0">
                    <a:pos x="T0" y="T1"/>
                  </a:cxn>
                  <a:cxn ang="0">
                    <a:pos x="T2" y="T3"/>
                  </a:cxn>
                  <a:cxn ang="0">
                    <a:pos x="T4" y="T5"/>
                  </a:cxn>
                  <a:cxn ang="0">
                    <a:pos x="T6" y="T7"/>
                  </a:cxn>
                  <a:cxn ang="0">
                    <a:pos x="T8" y="T9"/>
                  </a:cxn>
                </a:cxnLst>
                <a:rect l="0" t="0" r="r" b="b"/>
                <a:pathLst>
                  <a:path w="6845" h="6845">
                    <a:moveTo>
                      <a:pt x="627" y="5362"/>
                    </a:moveTo>
                    <a:lnTo>
                      <a:pt x="610" y="5374"/>
                    </a:lnTo>
                    <a:lnTo>
                      <a:pt x="622" y="5390"/>
                    </a:lnTo>
                    <a:lnTo>
                      <a:pt x="638" y="5379"/>
                    </a:lnTo>
                    <a:lnTo>
                      <a:pt x="627" y="53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38" name="Freeform 517">
                <a:extLst>
                  <a:ext uri="{FF2B5EF4-FFF2-40B4-BE49-F238E27FC236}">
                    <a16:creationId xmlns:a16="http://schemas.microsoft.com/office/drawing/2014/main" id="{A6E2D741-12BF-4C4F-B8BB-58FCC9AC57C0}"/>
                  </a:ext>
                </a:extLst>
              </p:cNvPr>
              <p:cNvSpPr>
                <a:spLocks/>
              </p:cNvSpPr>
              <p:nvPr/>
            </p:nvSpPr>
            <p:spPr bwMode="auto">
              <a:xfrm>
                <a:off x="2218" y="2220"/>
                <a:ext cx="6845" cy="6845"/>
              </a:xfrm>
              <a:custGeom>
                <a:avLst/>
                <a:gdLst>
                  <a:gd name="T0" fmla="*/ 604 w 6845"/>
                  <a:gd name="T1" fmla="*/ 5330 h 6845"/>
                  <a:gd name="T2" fmla="*/ 588 w 6845"/>
                  <a:gd name="T3" fmla="*/ 5341 h 6845"/>
                  <a:gd name="T4" fmla="*/ 600 w 6845"/>
                  <a:gd name="T5" fmla="*/ 5358 h 6845"/>
                  <a:gd name="T6" fmla="*/ 615 w 6845"/>
                  <a:gd name="T7" fmla="*/ 5347 h 6845"/>
                  <a:gd name="T8" fmla="*/ 604 w 6845"/>
                  <a:gd name="T9" fmla="*/ 5330 h 6845"/>
                </a:gdLst>
                <a:ahLst/>
                <a:cxnLst>
                  <a:cxn ang="0">
                    <a:pos x="T0" y="T1"/>
                  </a:cxn>
                  <a:cxn ang="0">
                    <a:pos x="T2" y="T3"/>
                  </a:cxn>
                  <a:cxn ang="0">
                    <a:pos x="T4" y="T5"/>
                  </a:cxn>
                  <a:cxn ang="0">
                    <a:pos x="T6" y="T7"/>
                  </a:cxn>
                  <a:cxn ang="0">
                    <a:pos x="T8" y="T9"/>
                  </a:cxn>
                </a:cxnLst>
                <a:rect l="0" t="0" r="r" b="b"/>
                <a:pathLst>
                  <a:path w="6845" h="6845">
                    <a:moveTo>
                      <a:pt x="604" y="5330"/>
                    </a:moveTo>
                    <a:lnTo>
                      <a:pt x="588" y="5341"/>
                    </a:lnTo>
                    <a:lnTo>
                      <a:pt x="600" y="5358"/>
                    </a:lnTo>
                    <a:lnTo>
                      <a:pt x="615" y="5347"/>
                    </a:lnTo>
                    <a:lnTo>
                      <a:pt x="604" y="53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39" name="Freeform 518">
                <a:extLst>
                  <a:ext uri="{FF2B5EF4-FFF2-40B4-BE49-F238E27FC236}">
                    <a16:creationId xmlns:a16="http://schemas.microsoft.com/office/drawing/2014/main" id="{F23B7097-DC34-49A5-8A2F-DC10CAF6A56E}"/>
                  </a:ext>
                </a:extLst>
              </p:cNvPr>
              <p:cNvSpPr>
                <a:spLocks/>
              </p:cNvSpPr>
              <p:nvPr/>
            </p:nvSpPr>
            <p:spPr bwMode="auto">
              <a:xfrm>
                <a:off x="2218" y="2220"/>
                <a:ext cx="6845" cy="6845"/>
              </a:xfrm>
              <a:custGeom>
                <a:avLst/>
                <a:gdLst>
                  <a:gd name="T0" fmla="*/ 583 w 6845"/>
                  <a:gd name="T1" fmla="*/ 5296 h 6845"/>
                  <a:gd name="T2" fmla="*/ 566 w 6845"/>
                  <a:gd name="T3" fmla="*/ 5307 h 6845"/>
                  <a:gd name="T4" fmla="*/ 577 w 6845"/>
                  <a:gd name="T5" fmla="*/ 5324 h 6845"/>
                  <a:gd name="T6" fmla="*/ 594 w 6845"/>
                  <a:gd name="T7" fmla="*/ 5313 h 6845"/>
                  <a:gd name="T8" fmla="*/ 583 w 6845"/>
                  <a:gd name="T9" fmla="*/ 5296 h 6845"/>
                </a:gdLst>
                <a:ahLst/>
                <a:cxnLst>
                  <a:cxn ang="0">
                    <a:pos x="T0" y="T1"/>
                  </a:cxn>
                  <a:cxn ang="0">
                    <a:pos x="T2" y="T3"/>
                  </a:cxn>
                  <a:cxn ang="0">
                    <a:pos x="T4" y="T5"/>
                  </a:cxn>
                  <a:cxn ang="0">
                    <a:pos x="T6" y="T7"/>
                  </a:cxn>
                  <a:cxn ang="0">
                    <a:pos x="T8" y="T9"/>
                  </a:cxn>
                </a:cxnLst>
                <a:rect l="0" t="0" r="r" b="b"/>
                <a:pathLst>
                  <a:path w="6845" h="6845">
                    <a:moveTo>
                      <a:pt x="583" y="5296"/>
                    </a:moveTo>
                    <a:lnTo>
                      <a:pt x="566" y="5307"/>
                    </a:lnTo>
                    <a:lnTo>
                      <a:pt x="577" y="5324"/>
                    </a:lnTo>
                    <a:lnTo>
                      <a:pt x="594" y="5313"/>
                    </a:lnTo>
                    <a:lnTo>
                      <a:pt x="583" y="5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40" name="Freeform 519">
                <a:extLst>
                  <a:ext uri="{FF2B5EF4-FFF2-40B4-BE49-F238E27FC236}">
                    <a16:creationId xmlns:a16="http://schemas.microsoft.com/office/drawing/2014/main" id="{549B2574-B465-4619-A28C-32CB19A6A018}"/>
                  </a:ext>
                </a:extLst>
              </p:cNvPr>
              <p:cNvSpPr>
                <a:spLocks/>
              </p:cNvSpPr>
              <p:nvPr/>
            </p:nvSpPr>
            <p:spPr bwMode="auto">
              <a:xfrm>
                <a:off x="2218" y="2220"/>
                <a:ext cx="6845" cy="6845"/>
              </a:xfrm>
              <a:custGeom>
                <a:avLst/>
                <a:gdLst>
                  <a:gd name="T0" fmla="*/ 560 w 6845"/>
                  <a:gd name="T1" fmla="*/ 5263 h 6845"/>
                  <a:gd name="T2" fmla="*/ 543 w 6845"/>
                  <a:gd name="T3" fmla="*/ 5275 h 6845"/>
                  <a:gd name="T4" fmla="*/ 554 w 6845"/>
                  <a:gd name="T5" fmla="*/ 5292 h 6845"/>
                  <a:gd name="T6" fmla="*/ 571 w 6845"/>
                  <a:gd name="T7" fmla="*/ 5280 h 6845"/>
                  <a:gd name="T8" fmla="*/ 560 w 6845"/>
                  <a:gd name="T9" fmla="*/ 5263 h 6845"/>
                </a:gdLst>
                <a:ahLst/>
                <a:cxnLst>
                  <a:cxn ang="0">
                    <a:pos x="T0" y="T1"/>
                  </a:cxn>
                  <a:cxn ang="0">
                    <a:pos x="T2" y="T3"/>
                  </a:cxn>
                  <a:cxn ang="0">
                    <a:pos x="T4" y="T5"/>
                  </a:cxn>
                  <a:cxn ang="0">
                    <a:pos x="T6" y="T7"/>
                  </a:cxn>
                  <a:cxn ang="0">
                    <a:pos x="T8" y="T9"/>
                  </a:cxn>
                </a:cxnLst>
                <a:rect l="0" t="0" r="r" b="b"/>
                <a:pathLst>
                  <a:path w="6845" h="6845">
                    <a:moveTo>
                      <a:pt x="560" y="5263"/>
                    </a:moveTo>
                    <a:lnTo>
                      <a:pt x="543" y="5275"/>
                    </a:lnTo>
                    <a:lnTo>
                      <a:pt x="554" y="5292"/>
                    </a:lnTo>
                    <a:lnTo>
                      <a:pt x="571" y="5280"/>
                    </a:lnTo>
                    <a:lnTo>
                      <a:pt x="560" y="5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41" name="Freeform 520">
                <a:extLst>
                  <a:ext uri="{FF2B5EF4-FFF2-40B4-BE49-F238E27FC236}">
                    <a16:creationId xmlns:a16="http://schemas.microsoft.com/office/drawing/2014/main" id="{D08FA200-6125-4E95-8E58-1695F48DE7C9}"/>
                  </a:ext>
                </a:extLst>
              </p:cNvPr>
              <p:cNvSpPr>
                <a:spLocks/>
              </p:cNvSpPr>
              <p:nvPr/>
            </p:nvSpPr>
            <p:spPr bwMode="auto">
              <a:xfrm>
                <a:off x="2218" y="2220"/>
                <a:ext cx="6845" cy="6845"/>
              </a:xfrm>
              <a:custGeom>
                <a:avLst/>
                <a:gdLst>
                  <a:gd name="T0" fmla="*/ 538 w 6845"/>
                  <a:gd name="T1" fmla="*/ 5229 h 6845"/>
                  <a:gd name="T2" fmla="*/ 522 w 6845"/>
                  <a:gd name="T3" fmla="*/ 5240 h 6845"/>
                  <a:gd name="T4" fmla="*/ 532 w 6845"/>
                  <a:gd name="T5" fmla="*/ 5257 h 6845"/>
                  <a:gd name="T6" fmla="*/ 549 w 6845"/>
                  <a:gd name="T7" fmla="*/ 5247 h 6845"/>
                  <a:gd name="T8" fmla="*/ 538 w 6845"/>
                  <a:gd name="T9" fmla="*/ 5229 h 6845"/>
                </a:gdLst>
                <a:ahLst/>
                <a:cxnLst>
                  <a:cxn ang="0">
                    <a:pos x="T0" y="T1"/>
                  </a:cxn>
                  <a:cxn ang="0">
                    <a:pos x="T2" y="T3"/>
                  </a:cxn>
                  <a:cxn ang="0">
                    <a:pos x="T4" y="T5"/>
                  </a:cxn>
                  <a:cxn ang="0">
                    <a:pos x="T6" y="T7"/>
                  </a:cxn>
                  <a:cxn ang="0">
                    <a:pos x="T8" y="T9"/>
                  </a:cxn>
                </a:cxnLst>
                <a:rect l="0" t="0" r="r" b="b"/>
                <a:pathLst>
                  <a:path w="6845" h="6845">
                    <a:moveTo>
                      <a:pt x="538" y="5229"/>
                    </a:moveTo>
                    <a:lnTo>
                      <a:pt x="522" y="5240"/>
                    </a:lnTo>
                    <a:lnTo>
                      <a:pt x="532" y="5257"/>
                    </a:lnTo>
                    <a:lnTo>
                      <a:pt x="549" y="5247"/>
                    </a:lnTo>
                    <a:lnTo>
                      <a:pt x="538" y="5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42" name="Freeform 521">
                <a:extLst>
                  <a:ext uri="{FF2B5EF4-FFF2-40B4-BE49-F238E27FC236}">
                    <a16:creationId xmlns:a16="http://schemas.microsoft.com/office/drawing/2014/main" id="{E1C1A0A0-2601-4675-8BE3-0FB6F28F6A67}"/>
                  </a:ext>
                </a:extLst>
              </p:cNvPr>
              <p:cNvSpPr>
                <a:spLocks/>
              </p:cNvSpPr>
              <p:nvPr/>
            </p:nvSpPr>
            <p:spPr bwMode="auto">
              <a:xfrm>
                <a:off x="2218" y="2220"/>
                <a:ext cx="6845" cy="6845"/>
              </a:xfrm>
              <a:custGeom>
                <a:avLst/>
                <a:gdLst>
                  <a:gd name="T0" fmla="*/ 518 w 6845"/>
                  <a:gd name="T1" fmla="*/ 5196 h 6845"/>
                  <a:gd name="T2" fmla="*/ 501 w 6845"/>
                  <a:gd name="T3" fmla="*/ 5206 h 6845"/>
                  <a:gd name="T4" fmla="*/ 512 w 6845"/>
                  <a:gd name="T5" fmla="*/ 5223 h 6845"/>
                  <a:gd name="T6" fmla="*/ 529 w 6845"/>
                  <a:gd name="T7" fmla="*/ 5212 h 6845"/>
                  <a:gd name="T8" fmla="*/ 518 w 6845"/>
                  <a:gd name="T9" fmla="*/ 5196 h 6845"/>
                </a:gdLst>
                <a:ahLst/>
                <a:cxnLst>
                  <a:cxn ang="0">
                    <a:pos x="T0" y="T1"/>
                  </a:cxn>
                  <a:cxn ang="0">
                    <a:pos x="T2" y="T3"/>
                  </a:cxn>
                  <a:cxn ang="0">
                    <a:pos x="T4" y="T5"/>
                  </a:cxn>
                  <a:cxn ang="0">
                    <a:pos x="T6" y="T7"/>
                  </a:cxn>
                  <a:cxn ang="0">
                    <a:pos x="T8" y="T9"/>
                  </a:cxn>
                </a:cxnLst>
                <a:rect l="0" t="0" r="r" b="b"/>
                <a:pathLst>
                  <a:path w="6845" h="6845">
                    <a:moveTo>
                      <a:pt x="518" y="5196"/>
                    </a:moveTo>
                    <a:lnTo>
                      <a:pt x="501" y="5206"/>
                    </a:lnTo>
                    <a:lnTo>
                      <a:pt x="512" y="5223"/>
                    </a:lnTo>
                    <a:lnTo>
                      <a:pt x="529" y="5212"/>
                    </a:lnTo>
                    <a:lnTo>
                      <a:pt x="518" y="5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43" name="Freeform 522">
                <a:extLst>
                  <a:ext uri="{FF2B5EF4-FFF2-40B4-BE49-F238E27FC236}">
                    <a16:creationId xmlns:a16="http://schemas.microsoft.com/office/drawing/2014/main" id="{D44CD820-9C11-4CC4-B8FD-F62BF7B3739E}"/>
                  </a:ext>
                </a:extLst>
              </p:cNvPr>
              <p:cNvSpPr>
                <a:spLocks/>
              </p:cNvSpPr>
              <p:nvPr/>
            </p:nvSpPr>
            <p:spPr bwMode="auto">
              <a:xfrm>
                <a:off x="2218" y="2220"/>
                <a:ext cx="6845" cy="6845"/>
              </a:xfrm>
              <a:custGeom>
                <a:avLst/>
                <a:gdLst>
                  <a:gd name="T0" fmla="*/ 498 w 6845"/>
                  <a:gd name="T1" fmla="*/ 5162 h 6845"/>
                  <a:gd name="T2" fmla="*/ 480 w 6845"/>
                  <a:gd name="T3" fmla="*/ 5172 h 6845"/>
                  <a:gd name="T4" fmla="*/ 490 w 6845"/>
                  <a:gd name="T5" fmla="*/ 5190 h 6845"/>
                  <a:gd name="T6" fmla="*/ 507 w 6845"/>
                  <a:gd name="T7" fmla="*/ 5179 h 6845"/>
                  <a:gd name="T8" fmla="*/ 498 w 6845"/>
                  <a:gd name="T9" fmla="*/ 5162 h 6845"/>
                </a:gdLst>
                <a:ahLst/>
                <a:cxnLst>
                  <a:cxn ang="0">
                    <a:pos x="T0" y="T1"/>
                  </a:cxn>
                  <a:cxn ang="0">
                    <a:pos x="T2" y="T3"/>
                  </a:cxn>
                  <a:cxn ang="0">
                    <a:pos x="T4" y="T5"/>
                  </a:cxn>
                  <a:cxn ang="0">
                    <a:pos x="T6" y="T7"/>
                  </a:cxn>
                  <a:cxn ang="0">
                    <a:pos x="T8" y="T9"/>
                  </a:cxn>
                </a:cxnLst>
                <a:rect l="0" t="0" r="r" b="b"/>
                <a:pathLst>
                  <a:path w="6845" h="6845">
                    <a:moveTo>
                      <a:pt x="498" y="5162"/>
                    </a:moveTo>
                    <a:lnTo>
                      <a:pt x="480" y="5172"/>
                    </a:lnTo>
                    <a:lnTo>
                      <a:pt x="490" y="5190"/>
                    </a:lnTo>
                    <a:lnTo>
                      <a:pt x="507" y="5179"/>
                    </a:lnTo>
                    <a:lnTo>
                      <a:pt x="498" y="5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44" name="Freeform 523">
                <a:extLst>
                  <a:ext uri="{FF2B5EF4-FFF2-40B4-BE49-F238E27FC236}">
                    <a16:creationId xmlns:a16="http://schemas.microsoft.com/office/drawing/2014/main" id="{98C1DF0F-7649-46EF-B753-13C625D6D2CF}"/>
                  </a:ext>
                </a:extLst>
              </p:cNvPr>
              <p:cNvSpPr>
                <a:spLocks/>
              </p:cNvSpPr>
              <p:nvPr/>
            </p:nvSpPr>
            <p:spPr bwMode="auto">
              <a:xfrm>
                <a:off x="2218" y="2220"/>
                <a:ext cx="6845" cy="6845"/>
              </a:xfrm>
              <a:custGeom>
                <a:avLst/>
                <a:gdLst>
                  <a:gd name="T0" fmla="*/ 477 w 6845"/>
                  <a:gd name="T1" fmla="*/ 5127 h 6845"/>
                  <a:gd name="T2" fmla="*/ 459 w 6845"/>
                  <a:gd name="T3" fmla="*/ 5138 h 6845"/>
                  <a:gd name="T4" fmla="*/ 470 w 6845"/>
                  <a:gd name="T5" fmla="*/ 5155 h 6845"/>
                  <a:gd name="T6" fmla="*/ 487 w 6845"/>
                  <a:gd name="T7" fmla="*/ 5144 h 6845"/>
                  <a:gd name="T8" fmla="*/ 477 w 6845"/>
                  <a:gd name="T9" fmla="*/ 5127 h 6845"/>
                </a:gdLst>
                <a:ahLst/>
                <a:cxnLst>
                  <a:cxn ang="0">
                    <a:pos x="T0" y="T1"/>
                  </a:cxn>
                  <a:cxn ang="0">
                    <a:pos x="T2" y="T3"/>
                  </a:cxn>
                  <a:cxn ang="0">
                    <a:pos x="T4" y="T5"/>
                  </a:cxn>
                  <a:cxn ang="0">
                    <a:pos x="T6" y="T7"/>
                  </a:cxn>
                  <a:cxn ang="0">
                    <a:pos x="T8" y="T9"/>
                  </a:cxn>
                </a:cxnLst>
                <a:rect l="0" t="0" r="r" b="b"/>
                <a:pathLst>
                  <a:path w="6845" h="6845">
                    <a:moveTo>
                      <a:pt x="477" y="5127"/>
                    </a:moveTo>
                    <a:lnTo>
                      <a:pt x="459" y="5138"/>
                    </a:lnTo>
                    <a:lnTo>
                      <a:pt x="470" y="5155"/>
                    </a:lnTo>
                    <a:lnTo>
                      <a:pt x="487" y="5144"/>
                    </a:lnTo>
                    <a:lnTo>
                      <a:pt x="477" y="5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45" name="Freeform 524">
                <a:extLst>
                  <a:ext uri="{FF2B5EF4-FFF2-40B4-BE49-F238E27FC236}">
                    <a16:creationId xmlns:a16="http://schemas.microsoft.com/office/drawing/2014/main" id="{324D2984-75A0-4B55-9ECA-5339E08D1CEF}"/>
                  </a:ext>
                </a:extLst>
              </p:cNvPr>
              <p:cNvSpPr>
                <a:spLocks/>
              </p:cNvSpPr>
              <p:nvPr/>
            </p:nvSpPr>
            <p:spPr bwMode="auto">
              <a:xfrm>
                <a:off x="2218" y="2220"/>
                <a:ext cx="6845" cy="6845"/>
              </a:xfrm>
              <a:custGeom>
                <a:avLst/>
                <a:gdLst>
                  <a:gd name="T0" fmla="*/ 457 w 6845"/>
                  <a:gd name="T1" fmla="*/ 5092 h 6845"/>
                  <a:gd name="T2" fmla="*/ 440 w 6845"/>
                  <a:gd name="T3" fmla="*/ 5102 h 6845"/>
                  <a:gd name="T4" fmla="*/ 450 w 6845"/>
                  <a:gd name="T5" fmla="*/ 5120 h 6845"/>
                  <a:gd name="T6" fmla="*/ 468 w 6845"/>
                  <a:gd name="T7" fmla="*/ 5110 h 6845"/>
                  <a:gd name="T8" fmla="*/ 457 w 6845"/>
                  <a:gd name="T9" fmla="*/ 5092 h 6845"/>
                </a:gdLst>
                <a:ahLst/>
                <a:cxnLst>
                  <a:cxn ang="0">
                    <a:pos x="T0" y="T1"/>
                  </a:cxn>
                  <a:cxn ang="0">
                    <a:pos x="T2" y="T3"/>
                  </a:cxn>
                  <a:cxn ang="0">
                    <a:pos x="T4" y="T5"/>
                  </a:cxn>
                  <a:cxn ang="0">
                    <a:pos x="T6" y="T7"/>
                  </a:cxn>
                  <a:cxn ang="0">
                    <a:pos x="T8" y="T9"/>
                  </a:cxn>
                </a:cxnLst>
                <a:rect l="0" t="0" r="r" b="b"/>
                <a:pathLst>
                  <a:path w="6845" h="6845">
                    <a:moveTo>
                      <a:pt x="457" y="5092"/>
                    </a:moveTo>
                    <a:lnTo>
                      <a:pt x="440" y="5102"/>
                    </a:lnTo>
                    <a:lnTo>
                      <a:pt x="450" y="5120"/>
                    </a:lnTo>
                    <a:lnTo>
                      <a:pt x="468" y="5110"/>
                    </a:lnTo>
                    <a:lnTo>
                      <a:pt x="457" y="50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46" name="Freeform 525">
                <a:extLst>
                  <a:ext uri="{FF2B5EF4-FFF2-40B4-BE49-F238E27FC236}">
                    <a16:creationId xmlns:a16="http://schemas.microsoft.com/office/drawing/2014/main" id="{9D6758E6-EF06-4503-BEC8-DC914A06F26E}"/>
                  </a:ext>
                </a:extLst>
              </p:cNvPr>
              <p:cNvSpPr>
                <a:spLocks/>
              </p:cNvSpPr>
              <p:nvPr/>
            </p:nvSpPr>
            <p:spPr bwMode="auto">
              <a:xfrm>
                <a:off x="2218" y="2220"/>
                <a:ext cx="6845" cy="6845"/>
              </a:xfrm>
              <a:custGeom>
                <a:avLst/>
                <a:gdLst>
                  <a:gd name="T0" fmla="*/ 438 w 6845"/>
                  <a:gd name="T1" fmla="*/ 5058 h 6845"/>
                  <a:gd name="T2" fmla="*/ 421 w 6845"/>
                  <a:gd name="T3" fmla="*/ 5067 h 6845"/>
                  <a:gd name="T4" fmla="*/ 430 w 6845"/>
                  <a:gd name="T5" fmla="*/ 5085 h 6845"/>
                  <a:gd name="T6" fmla="*/ 447 w 6845"/>
                  <a:gd name="T7" fmla="*/ 5076 h 6845"/>
                  <a:gd name="T8" fmla="*/ 438 w 6845"/>
                  <a:gd name="T9" fmla="*/ 5058 h 6845"/>
                </a:gdLst>
                <a:ahLst/>
                <a:cxnLst>
                  <a:cxn ang="0">
                    <a:pos x="T0" y="T1"/>
                  </a:cxn>
                  <a:cxn ang="0">
                    <a:pos x="T2" y="T3"/>
                  </a:cxn>
                  <a:cxn ang="0">
                    <a:pos x="T4" y="T5"/>
                  </a:cxn>
                  <a:cxn ang="0">
                    <a:pos x="T6" y="T7"/>
                  </a:cxn>
                  <a:cxn ang="0">
                    <a:pos x="T8" y="T9"/>
                  </a:cxn>
                </a:cxnLst>
                <a:rect l="0" t="0" r="r" b="b"/>
                <a:pathLst>
                  <a:path w="6845" h="6845">
                    <a:moveTo>
                      <a:pt x="438" y="5058"/>
                    </a:moveTo>
                    <a:lnTo>
                      <a:pt x="421" y="5067"/>
                    </a:lnTo>
                    <a:lnTo>
                      <a:pt x="430" y="5085"/>
                    </a:lnTo>
                    <a:lnTo>
                      <a:pt x="447" y="5076"/>
                    </a:lnTo>
                    <a:lnTo>
                      <a:pt x="438" y="50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47" name="Freeform 526">
                <a:extLst>
                  <a:ext uri="{FF2B5EF4-FFF2-40B4-BE49-F238E27FC236}">
                    <a16:creationId xmlns:a16="http://schemas.microsoft.com/office/drawing/2014/main" id="{654E1550-3EB4-4812-AE20-29EAF090B05E}"/>
                  </a:ext>
                </a:extLst>
              </p:cNvPr>
              <p:cNvSpPr>
                <a:spLocks/>
              </p:cNvSpPr>
              <p:nvPr/>
            </p:nvSpPr>
            <p:spPr bwMode="auto">
              <a:xfrm>
                <a:off x="2218" y="2220"/>
                <a:ext cx="6845" cy="6845"/>
              </a:xfrm>
              <a:custGeom>
                <a:avLst/>
                <a:gdLst>
                  <a:gd name="T0" fmla="*/ 418 w 6845"/>
                  <a:gd name="T1" fmla="*/ 5023 h 6845"/>
                  <a:gd name="T2" fmla="*/ 402 w 6845"/>
                  <a:gd name="T3" fmla="*/ 5032 h 6845"/>
                  <a:gd name="T4" fmla="*/ 410 w 6845"/>
                  <a:gd name="T5" fmla="*/ 5050 h 6845"/>
                  <a:gd name="T6" fmla="*/ 428 w 6845"/>
                  <a:gd name="T7" fmla="*/ 5041 h 6845"/>
                  <a:gd name="T8" fmla="*/ 418 w 6845"/>
                  <a:gd name="T9" fmla="*/ 5023 h 6845"/>
                </a:gdLst>
                <a:ahLst/>
                <a:cxnLst>
                  <a:cxn ang="0">
                    <a:pos x="T0" y="T1"/>
                  </a:cxn>
                  <a:cxn ang="0">
                    <a:pos x="T2" y="T3"/>
                  </a:cxn>
                  <a:cxn ang="0">
                    <a:pos x="T4" y="T5"/>
                  </a:cxn>
                  <a:cxn ang="0">
                    <a:pos x="T6" y="T7"/>
                  </a:cxn>
                  <a:cxn ang="0">
                    <a:pos x="T8" y="T9"/>
                  </a:cxn>
                </a:cxnLst>
                <a:rect l="0" t="0" r="r" b="b"/>
                <a:pathLst>
                  <a:path w="6845" h="6845">
                    <a:moveTo>
                      <a:pt x="418" y="5023"/>
                    </a:moveTo>
                    <a:lnTo>
                      <a:pt x="402" y="5032"/>
                    </a:lnTo>
                    <a:lnTo>
                      <a:pt x="410" y="5050"/>
                    </a:lnTo>
                    <a:lnTo>
                      <a:pt x="428" y="5041"/>
                    </a:lnTo>
                    <a:lnTo>
                      <a:pt x="418" y="50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48" name="Freeform 527">
                <a:extLst>
                  <a:ext uri="{FF2B5EF4-FFF2-40B4-BE49-F238E27FC236}">
                    <a16:creationId xmlns:a16="http://schemas.microsoft.com/office/drawing/2014/main" id="{D1677B5E-967A-4130-83C3-2D73C1904AF0}"/>
                  </a:ext>
                </a:extLst>
              </p:cNvPr>
              <p:cNvSpPr>
                <a:spLocks/>
              </p:cNvSpPr>
              <p:nvPr/>
            </p:nvSpPr>
            <p:spPr bwMode="auto">
              <a:xfrm>
                <a:off x="2218" y="2220"/>
                <a:ext cx="6845" cy="6845"/>
              </a:xfrm>
              <a:custGeom>
                <a:avLst/>
                <a:gdLst>
                  <a:gd name="T0" fmla="*/ 400 w 6845"/>
                  <a:gd name="T1" fmla="*/ 4988 h 6845"/>
                  <a:gd name="T2" fmla="*/ 382 w 6845"/>
                  <a:gd name="T3" fmla="*/ 4996 h 6845"/>
                  <a:gd name="T4" fmla="*/ 392 w 6845"/>
                  <a:gd name="T5" fmla="*/ 5014 h 6845"/>
                  <a:gd name="T6" fmla="*/ 410 w 6845"/>
                  <a:gd name="T7" fmla="*/ 5005 h 6845"/>
                  <a:gd name="T8" fmla="*/ 400 w 6845"/>
                  <a:gd name="T9" fmla="*/ 4988 h 6845"/>
                </a:gdLst>
                <a:ahLst/>
                <a:cxnLst>
                  <a:cxn ang="0">
                    <a:pos x="T0" y="T1"/>
                  </a:cxn>
                  <a:cxn ang="0">
                    <a:pos x="T2" y="T3"/>
                  </a:cxn>
                  <a:cxn ang="0">
                    <a:pos x="T4" y="T5"/>
                  </a:cxn>
                  <a:cxn ang="0">
                    <a:pos x="T6" y="T7"/>
                  </a:cxn>
                  <a:cxn ang="0">
                    <a:pos x="T8" y="T9"/>
                  </a:cxn>
                </a:cxnLst>
                <a:rect l="0" t="0" r="r" b="b"/>
                <a:pathLst>
                  <a:path w="6845" h="6845">
                    <a:moveTo>
                      <a:pt x="400" y="4988"/>
                    </a:moveTo>
                    <a:lnTo>
                      <a:pt x="382" y="4996"/>
                    </a:lnTo>
                    <a:lnTo>
                      <a:pt x="392" y="5014"/>
                    </a:lnTo>
                    <a:lnTo>
                      <a:pt x="410" y="5005"/>
                    </a:lnTo>
                    <a:lnTo>
                      <a:pt x="400" y="49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49" name="Freeform 528">
                <a:extLst>
                  <a:ext uri="{FF2B5EF4-FFF2-40B4-BE49-F238E27FC236}">
                    <a16:creationId xmlns:a16="http://schemas.microsoft.com/office/drawing/2014/main" id="{82D23E18-93CF-443F-8D5D-F0AD825EDDCB}"/>
                  </a:ext>
                </a:extLst>
              </p:cNvPr>
              <p:cNvSpPr>
                <a:spLocks/>
              </p:cNvSpPr>
              <p:nvPr/>
            </p:nvSpPr>
            <p:spPr bwMode="auto">
              <a:xfrm>
                <a:off x="2218" y="2220"/>
                <a:ext cx="6845" cy="6845"/>
              </a:xfrm>
              <a:custGeom>
                <a:avLst/>
                <a:gdLst>
                  <a:gd name="T0" fmla="*/ 382 w 6845"/>
                  <a:gd name="T1" fmla="*/ 4952 h 6845"/>
                  <a:gd name="T2" fmla="*/ 364 w 6845"/>
                  <a:gd name="T3" fmla="*/ 4962 h 6845"/>
                  <a:gd name="T4" fmla="*/ 373 w 6845"/>
                  <a:gd name="T5" fmla="*/ 4978 h 6845"/>
                  <a:gd name="T6" fmla="*/ 391 w 6845"/>
                  <a:gd name="T7" fmla="*/ 4970 h 6845"/>
                  <a:gd name="T8" fmla="*/ 382 w 6845"/>
                  <a:gd name="T9" fmla="*/ 4952 h 6845"/>
                </a:gdLst>
                <a:ahLst/>
                <a:cxnLst>
                  <a:cxn ang="0">
                    <a:pos x="T0" y="T1"/>
                  </a:cxn>
                  <a:cxn ang="0">
                    <a:pos x="T2" y="T3"/>
                  </a:cxn>
                  <a:cxn ang="0">
                    <a:pos x="T4" y="T5"/>
                  </a:cxn>
                  <a:cxn ang="0">
                    <a:pos x="T6" y="T7"/>
                  </a:cxn>
                  <a:cxn ang="0">
                    <a:pos x="T8" y="T9"/>
                  </a:cxn>
                </a:cxnLst>
                <a:rect l="0" t="0" r="r" b="b"/>
                <a:pathLst>
                  <a:path w="6845" h="6845">
                    <a:moveTo>
                      <a:pt x="382" y="4952"/>
                    </a:moveTo>
                    <a:lnTo>
                      <a:pt x="364" y="4962"/>
                    </a:lnTo>
                    <a:lnTo>
                      <a:pt x="373" y="4978"/>
                    </a:lnTo>
                    <a:lnTo>
                      <a:pt x="391" y="4970"/>
                    </a:lnTo>
                    <a:lnTo>
                      <a:pt x="382" y="49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50" name="Freeform 529">
                <a:extLst>
                  <a:ext uri="{FF2B5EF4-FFF2-40B4-BE49-F238E27FC236}">
                    <a16:creationId xmlns:a16="http://schemas.microsoft.com/office/drawing/2014/main" id="{2D932683-4630-4C9A-996A-714E0BE34A35}"/>
                  </a:ext>
                </a:extLst>
              </p:cNvPr>
              <p:cNvSpPr>
                <a:spLocks/>
              </p:cNvSpPr>
              <p:nvPr/>
            </p:nvSpPr>
            <p:spPr bwMode="auto">
              <a:xfrm>
                <a:off x="2218" y="2220"/>
                <a:ext cx="6845" cy="6845"/>
              </a:xfrm>
              <a:custGeom>
                <a:avLst/>
                <a:gdLst>
                  <a:gd name="T0" fmla="*/ 364 w 6845"/>
                  <a:gd name="T1" fmla="*/ 4916 h 6845"/>
                  <a:gd name="T2" fmla="*/ 346 w 6845"/>
                  <a:gd name="T3" fmla="*/ 4926 h 6845"/>
                  <a:gd name="T4" fmla="*/ 355 w 6845"/>
                  <a:gd name="T5" fmla="*/ 4944 h 6845"/>
                  <a:gd name="T6" fmla="*/ 373 w 6845"/>
                  <a:gd name="T7" fmla="*/ 4934 h 6845"/>
                  <a:gd name="T8" fmla="*/ 364 w 6845"/>
                  <a:gd name="T9" fmla="*/ 4916 h 6845"/>
                </a:gdLst>
                <a:ahLst/>
                <a:cxnLst>
                  <a:cxn ang="0">
                    <a:pos x="T0" y="T1"/>
                  </a:cxn>
                  <a:cxn ang="0">
                    <a:pos x="T2" y="T3"/>
                  </a:cxn>
                  <a:cxn ang="0">
                    <a:pos x="T4" y="T5"/>
                  </a:cxn>
                  <a:cxn ang="0">
                    <a:pos x="T6" y="T7"/>
                  </a:cxn>
                  <a:cxn ang="0">
                    <a:pos x="T8" y="T9"/>
                  </a:cxn>
                </a:cxnLst>
                <a:rect l="0" t="0" r="r" b="b"/>
                <a:pathLst>
                  <a:path w="6845" h="6845">
                    <a:moveTo>
                      <a:pt x="364" y="4916"/>
                    </a:moveTo>
                    <a:lnTo>
                      <a:pt x="346" y="4926"/>
                    </a:lnTo>
                    <a:lnTo>
                      <a:pt x="355" y="4944"/>
                    </a:lnTo>
                    <a:lnTo>
                      <a:pt x="373" y="4934"/>
                    </a:lnTo>
                    <a:lnTo>
                      <a:pt x="364" y="49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51" name="Freeform 530">
                <a:extLst>
                  <a:ext uri="{FF2B5EF4-FFF2-40B4-BE49-F238E27FC236}">
                    <a16:creationId xmlns:a16="http://schemas.microsoft.com/office/drawing/2014/main" id="{118D6EBE-5312-4033-99B9-4B8AB34C8C4D}"/>
                  </a:ext>
                </a:extLst>
              </p:cNvPr>
              <p:cNvSpPr>
                <a:spLocks/>
              </p:cNvSpPr>
              <p:nvPr/>
            </p:nvSpPr>
            <p:spPr bwMode="auto">
              <a:xfrm>
                <a:off x="2218" y="2220"/>
                <a:ext cx="6845" cy="6845"/>
              </a:xfrm>
              <a:custGeom>
                <a:avLst/>
                <a:gdLst>
                  <a:gd name="T0" fmla="*/ 348 w 6845"/>
                  <a:gd name="T1" fmla="*/ 4880 h 6845"/>
                  <a:gd name="T2" fmla="*/ 328 w 6845"/>
                  <a:gd name="T3" fmla="*/ 4888 h 6845"/>
                  <a:gd name="T4" fmla="*/ 338 w 6845"/>
                  <a:gd name="T5" fmla="*/ 4908 h 6845"/>
                  <a:gd name="T6" fmla="*/ 356 w 6845"/>
                  <a:gd name="T7" fmla="*/ 4898 h 6845"/>
                  <a:gd name="T8" fmla="*/ 355 w 6845"/>
                  <a:gd name="T9" fmla="*/ 4897 h 6845"/>
                  <a:gd name="T10" fmla="*/ 348 w 6845"/>
                  <a:gd name="T11" fmla="*/ 4880 h 6845"/>
                </a:gdLst>
                <a:ahLst/>
                <a:cxnLst>
                  <a:cxn ang="0">
                    <a:pos x="T0" y="T1"/>
                  </a:cxn>
                  <a:cxn ang="0">
                    <a:pos x="T2" y="T3"/>
                  </a:cxn>
                  <a:cxn ang="0">
                    <a:pos x="T4" y="T5"/>
                  </a:cxn>
                  <a:cxn ang="0">
                    <a:pos x="T6" y="T7"/>
                  </a:cxn>
                  <a:cxn ang="0">
                    <a:pos x="T8" y="T9"/>
                  </a:cxn>
                  <a:cxn ang="0">
                    <a:pos x="T10" y="T11"/>
                  </a:cxn>
                </a:cxnLst>
                <a:rect l="0" t="0" r="r" b="b"/>
                <a:pathLst>
                  <a:path w="6845" h="6845">
                    <a:moveTo>
                      <a:pt x="348" y="4880"/>
                    </a:moveTo>
                    <a:lnTo>
                      <a:pt x="328" y="4888"/>
                    </a:lnTo>
                    <a:lnTo>
                      <a:pt x="338" y="4908"/>
                    </a:lnTo>
                    <a:lnTo>
                      <a:pt x="356" y="4898"/>
                    </a:lnTo>
                    <a:lnTo>
                      <a:pt x="355" y="4897"/>
                    </a:lnTo>
                    <a:lnTo>
                      <a:pt x="348" y="48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52" name="Freeform 531">
                <a:extLst>
                  <a:ext uri="{FF2B5EF4-FFF2-40B4-BE49-F238E27FC236}">
                    <a16:creationId xmlns:a16="http://schemas.microsoft.com/office/drawing/2014/main" id="{BFD004E8-1038-4E72-B3A6-69A2E45C3C94}"/>
                  </a:ext>
                </a:extLst>
              </p:cNvPr>
              <p:cNvSpPr>
                <a:spLocks/>
              </p:cNvSpPr>
              <p:nvPr/>
            </p:nvSpPr>
            <p:spPr bwMode="auto">
              <a:xfrm>
                <a:off x="2218" y="2220"/>
                <a:ext cx="6845" cy="6845"/>
              </a:xfrm>
              <a:custGeom>
                <a:avLst/>
                <a:gdLst>
                  <a:gd name="T0" fmla="*/ 330 w 6845"/>
                  <a:gd name="T1" fmla="*/ 4844 h 6845"/>
                  <a:gd name="T2" fmla="*/ 312 w 6845"/>
                  <a:gd name="T3" fmla="*/ 4852 h 6845"/>
                  <a:gd name="T4" fmla="*/ 320 w 6845"/>
                  <a:gd name="T5" fmla="*/ 4870 h 6845"/>
                  <a:gd name="T6" fmla="*/ 338 w 6845"/>
                  <a:gd name="T7" fmla="*/ 4862 h 6845"/>
                  <a:gd name="T8" fmla="*/ 330 w 6845"/>
                  <a:gd name="T9" fmla="*/ 4844 h 6845"/>
                </a:gdLst>
                <a:ahLst/>
                <a:cxnLst>
                  <a:cxn ang="0">
                    <a:pos x="T0" y="T1"/>
                  </a:cxn>
                  <a:cxn ang="0">
                    <a:pos x="T2" y="T3"/>
                  </a:cxn>
                  <a:cxn ang="0">
                    <a:pos x="T4" y="T5"/>
                  </a:cxn>
                  <a:cxn ang="0">
                    <a:pos x="T6" y="T7"/>
                  </a:cxn>
                  <a:cxn ang="0">
                    <a:pos x="T8" y="T9"/>
                  </a:cxn>
                </a:cxnLst>
                <a:rect l="0" t="0" r="r" b="b"/>
                <a:pathLst>
                  <a:path w="6845" h="6845">
                    <a:moveTo>
                      <a:pt x="330" y="4844"/>
                    </a:moveTo>
                    <a:lnTo>
                      <a:pt x="312" y="4852"/>
                    </a:lnTo>
                    <a:lnTo>
                      <a:pt x="320" y="4870"/>
                    </a:lnTo>
                    <a:lnTo>
                      <a:pt x="338" y="4862"/>
                    </a:lnTo>
                    <a:lnTo>
                      <a:pt x="330" y="48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53" name="Freeform 532">
                <a:extLst>
                  <a:ext uri="{FF2B5EF4-FFF2-40B4-BE49-F238E27FC236}">
                    <a16:creationId xmlns:a16="http://schemas.microsoft.com/office/drawing/2014/main" id="{AEC4B44A-2947-41D9-A5CC-10C575E933C2}"/>
                  </a:ext>
                </a:extLst>
              </p:cNvPr>
              <p:cNvSpPr>
                <a:spLocks/>
              </p:cNvSpPr>
              <p:nvPr/>
            </p:nvSpPr>
            <p:spPr bwMode="auto">
              <a:xfrm>
                <a:off x="2218" y="2220"/>
                <a:ext cx="6845" cy="6845"/>
              </a:xfrm>
              <a:custGeom>
                <a:avLst/>
                <a:gdLst>
                  <a:gd name="T0" fmla="*/ 314 w 6845"/>
                  <a:gd name="T1" fmla="*/ 4808 h 6845"/>
                  <a:gd name="T2" fmla="*/ 295 w 6845"/>
                  <a:gd name="T3" fmla="*/ 4816 h 6845"/>
                  <a:gd name="T4" fmla="*/ 302 w 6845"/>
                  <a:gd name="T5" fmla="*/ 4831 h 6845"/>
                  <a:gd name="T6" fmla="*/ 303 w 6845"/>
                  <a:gd name="T7" fmla="*/ 4834 h 6845"/>
                  <a:gd name="T8" fmla="*/ 321 w 6845"/>
                  <a:gd name="T9" fmla="*/ 4826 h 6845"/>
                  <a:gd name="T10" fmla="*/ 320 w 6845"/>
                  <a:gd name="T11" fmla="*/ 4822 h 6845"/>
                  <a:gd name="T12" fmla="*/ 314 w 6845"/>
                  <a:gd name="T13" fmla="*/ 4808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314" y="4808"/>
                    </a:moveTo>
                    <a:lnTo>
                      <a:pt x="295" y="4816"/>
                    </a:lnTo>
                    <a:lnTo>
                      <a:pt x="302" y="4831"/>
                    </a:lnTo>
                    <a:lnTo>
                      <a:pt x="303" y="4834"/>
                    </a:lnTo>
                    <a:lnTo>
                      <a:pt x="321" y="4826"/>
                    </a:lnTo>
                    <a:lnTo>
                      <a:pt x="320" y="4822"/>
                    </a:lnTo>
                    <a:lnTo>
                      <a:pt x="314" y="48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54" name="Freeform 533">
                <a:extLst>
                  <a:ext uri="{FF2B5EF4-FFF2-40B4-BE49-F238E27FC236}">
                    <a16:creationId xmlns:a16="http://schemas.microsoft.com/office/drawing/2014/main" id="{A47FC2CD-AD01-4167-939D-2F1E430743DD}"/>
                  </a:ext>
                </a:extLst>
              </p:cNvPr>
              <p:cNvSpPr>
                <a:spLocks/>
              </p:cNvSpPr>
              <p:nvPr/>
            </p:nvSpPr>
            <p:spPr bwMode="auto">
              <a:xfrm>
                <a:off x="2218" y="2220"/>
                <a:ext cx="6845" cy="6845"/>
              </a:xfrm>
              <a:custGeom>
                <a:avLst/>
                <a:gdLst>
                  <a:gd name="T0" fmla="*/ 297 w 6845"/>
                  <a:gd name="T1" fmla="*/ 4772 h 6845"/>
                  <a:gd name="T2" fmla="*/ 279 w 6845"/>
                  <a:gd name="T3" fmla="*/ 4779 h 6845"/>
                  <a:gd name="T4" fmla="*/ 288 w 6845"/>
                  <a:gd name="T5" fmla="*/ 4797 h 6845"/>
                  <a:gd name="T6" fmla="*/ 306 w 6845"/>
                  <a:gd name="T7" fmla="*/ 4790 h 6845"/>
                  <a:gd name="T8" fmla="*/ 297 w 6845"/>
                  <a:gd name="T9" fmla="*/ 4772 h 6845"/>
                </a:gdLst>
                <a:ahLst/>
                <a:cxnLst>
                  <a:cxn ang="0">
                    <a:pos x="T0" y="T1"/>
                  </a:cxn>
                  <a:cxn ang="0">
                    <a:pos x="T2" y="T3"/>
                  </a:cxn>
                  <a:cxn ang="0">
                    <a:pos x="T4" y="T5"/>
                  </a:cxn>
                  <a:cxn ang="0">
                    <a:pos x="T6" y="T7"/>
                  </a:cxn>
                  <a:cxn ang="0">
                    <a:pos x="T8" y="T9"/>
                  </a:cxn>
                </a:cxnLst>
                <a:rect l="0" t="0" r="r" b="b"/>
                <a:pathLst>
                  <a:path w="6845" h="6845">
                    <a:moveTo>
                      <a:pt x="297" y="4772"/>
                    </a:moveTo>
                    <a:lnTo>
                      <a:pt x="279" y="4779"/>
                    </a:lnTo>
                    <a:lnTo>
                      <a:pt x="288" y="4797"/>
                    </a:lnTo>
                    <a:lnTo>
                      <a:pt x="306" y="4790"/>
                    </a:lnTo>
                    <a:lnTo>
                      <a:pt x="297" y="47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55" name="Freeform 534">
                <a:extLst>
                  <a:ext uri="{FF2B5EF4-FFF2-40B4-BE49-F238E27FC236}">
                    <a16:creationId xmlns:a16="http://schemas.microsoft.com/office/drawing/2014/main" id="{506A7491-A820-4BF8-B774-601764D66E8F}"/>
                  </a:ext>
                </a:extLst>
              </p:cNvPr>
              <p:cNvSpPr>
                <a:spLocks/>
              </p:cNvSpPr>
              <p:nvPr/>
            </p:nvSpPr>
            <p:spPr bwMode="auto">
              <a:xfrm>
                <a:off x="2218" y="2220"/>
                <a:ext cx="6845" cy="6845"/>
              </a:xfrm>
              <a:custGeom>
                <a:avLst/>
                <a:gdLst>
                  <a:gd name="T0" fmla="*/ 282 w 6845"/>
                  <a:gd name="T1" fmla="*/ 4735 h 6845"/>
                  <a:gd name="T2" fmla="*/ 264 w 6845"/>
                  <a:gd name="T3" fmla="*/ 4742 h 6845"/>
                  <a:gd name="T4" fmla="*/ 268 w 6845"/>
                  <a:gd name="T5" fmla="*/ 4754 h 6845"/>
                  <a:gd name="T6" fmla="*/ 271 w 6845"/>
                  <a:gd name="T7" fmla="*/ 4761 h 6845"/>
                  <a:gd name="T8" fmla="*/ 290 w 6845"/>
                  <a:gd name="T9" fmla="*/ 4753 h 6845"/>
                  <a:gd name="T10" fmla="*/ 286 w 6845"/>
                  <a:gd name="T11" fmla="*/ 4746 h 6845"/>
                  <a:gd name="T12" fmla="*/ 282 w 6845"/>
                  <a:gd name="T13" fmla="*/ 4735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82" y="4735"/>
                    </a:moveTo>
                    <a:lnTo>
                      <a:pt x="264" y="4742"/>
                    </a:lnTo>
                    <a:lnTo>
                      <a:pt x="268" y="4754"/>
                    </a:lnTo>
                    <a:lnTo>
                      <a:pt x="271" y="4761"/>
                    </a:lnTo>
                    <a:lnTo>
                      <a:pt x="290" y="4753"/>
                    </a:lnTo>
                    <a:lnTo>
                      <a:pt x="286" y="4746"/>
                    </a:lnTo>
                    <a:lnTo>
                      <a:pt x="282" y="47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56" name="Freeform 535">
                <a:extLst>
                  <a:ext uri="{FF2B5EF4-FFF2-40B4-BE49-F238E27FC236}">
                    <a16:creationId xmlns:a16="http://schemas.microsoft.com/office/drawing/2014/main" id="{6EA8C32A-2620-4E88-91DC-F8FE0CB0EF88}"/>
                  </a:ext>
                </a:extLst>
              </p:cNvPr>
              <p:cNvSpPr>
                <a:spLocks/>
              </p:cNvSpPr>
              <p:nvPr/>
            </p:nvSpPr>
            <p:spPr bwMode="auto">
              <a:xfrm>
                <a:off x="2218" y="2220"/>
                <a:ext cx="6845" cy="6845"/>
              </a:xfrm>
              <a:custGeom>
                <a:avLst/>
                <a:gdLst>
                  <a:gd name="T0" fmla="*/ 267 w 6845"/>
                  <a:gd name="T1" fmla="*/ 4698 h 6845"/>
                  <a:gd name="T2" fmla="*/ 248 w 6845"/>
                  <a:gd name="T3" fmla="*/ 4706 h 6845"/>
                  <a:gd name="T4" fmla="*/ 256 w 6845"/>
                  <a:gd name="T5" fmla="*/ 4724 h 6845"/>
                  <a:gd name="T6" fmla="*/ 274 w 6845"/>
                  <a:gd name="T7" fmla="*/ 4717 h 6845"/>
                  <a:gd name="T8" fmla="*/ 267 w 6845"/>
                  <a:gd name="T9" fmla="*/ 4698 h 6845"/>
                </a:gdLst>
                <a:ahLst/>
                <a:cxnLst>
                  <a:cxn ang="0">
                    <a:pos x="T0" y="T1"/>
                  </a:cxn>
                  <a:cxn ang="0">
                    <a:pos x="T2" y="T3"/>
                  </a:cxn>
                  <a:cxn ang="0">
                    <a:pos x="T4" y="T5"/>
                  </a:cxn>
                  <a:cxn ang="0">
                    <a:pos x="T6" y="T7"/>
                  </a:cxn>
                  <a:cxn ang="0">
                    <a:pos x="T8" y="T9"/>
                  </a:cxn>
                </a:cxnLst>
                <a:rect l="0" t="0" r="r" b="b"/>
                <a:pathLst>
                  <a:path w="6845" h="6845">
                    <a:moveTo>
                      <a:pt x="267" y="4698"/>
                    </a:moveTo>
                    <a:lnTo>
                      <a:pt x="248" y="4706"/>
                    </a:lnTo>
                    <a:lnTo>
                      <a:pt x="256" y="4724"/>
                    </a:lnTo>
                    <a:lnTo>
                      <a:pt x="274" y="4717"/>
                    </a:lnTo>
                    <a:lnTo>
                      <a:pt x="267" y="46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57" name="Freeform 536">
                <a:extLst>
                  <a:ext uri="{FF2B5EF4-FFF2-40B4-BE49-F238E27FC236}">
                    <a16:creationId xmlns:a16="http://schemas.microsoft.com/office/drawing/2014/main" id="{E51EF1F4-1ABE-4F6A-BF02-3D2EA0EA125E}"/>
                  </a:ext>
                </a:extLst>
              </p:cNvPr>
              <p:cNvSpPr>
                <a:spLocks/>
              </p:cNvSpPr>
              <p:nvPr/>
            </p:nvSpPr>
            <p:spPr bwMode="auto">
              <a:xfrm>
                <a:off x="2218" y="2220"/>
                <a:ext cx="6845" cy="6845"/>
              </a:xfrm>
              <a:custGeom>
                <a:avLst/>
                <a:gdLst>
                  <a:gd name="T0" fmla="*/ 252 w 6845"/>
                  <a:gd name="T1" fmla="*/ 4660 h 6845"/>
                  <a:gd name="T2" fmla="*/ 234 w 6845"/>
                  <a:gd name="T3" fmla="*/ 4668 h 6845"/>
                  <a:gd name="T4" fmla="*/ 241 w 6845"/>
                  <a:gd name="T5" fmla="*/ 4687 h 6845"/>
                  <a:gd name="T6" fmla="*/ 259 w 6845"/>
                  <a:gd name="T7" fmla="*/ 4680 h 6845"/>
                  <a:gd name="T8" fmla="*/ 255 w 6845"/>
                  <a:gd name="T9" fmla="*/ 4669 h 6845"/>
                  <a:gd name="T10" fmla="*/ 252 w 6845"/>
                  <a:gd name="T11" fmla="*/ 4660 h 6845"/>
                </a:gdLst>
                <a:ahLst/>
                <a:cxnLst>
                  <a:cxn ang="0">
                    <a:pos x="T0" y="T1"/>
                  </a:cxn>
                  <a:cxn ang="0">
                    <a:pos x="T2" y="T3"/>
                  </a:cxn>
                  <a:cxn ang="0">
                    <a:pos x="T4" y="T5"/>
                  </a:cxn>
                  <a:cxn ang="0">
                    <a:pos x="T6" y="T7"/>
                  </a:cxn>
                  <a:cxn ang="0">
                    <a:pos x="T8" y="T9"/>
                  </a:cxn>
                  <a:cxn ang="0">
                    <a:pos x="T10" y="T11"/>
                  </a:cxn>
                </a:cxnLst>
                <a:rect l="0" t="0" r="r" b="b"/>
                <a:pathLst>
                  <a:path w="6845" h="6845">
                    <a:moveTo>
                      <a:pt x="252" y="4660"/>
                    </a:moveTo>
                    <a:lnTo>
                      <a:pt x="234" y="4668"/>
                    </a:lnTo>
                    <a:lnTo>
                      <a:pt x="241" y="4687"/>
                    </a:lnTo>
                    <a:lnTo>
                      <a:pt x="259" y="4680"/>
                    </a:lnTo>
                    <a:lnTo>
                      <a:pt x="255" y="4669"/>
                    </a:lnTo>
                    <a:lnTo>
                      <a:pt x="252" y="46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58" name="Freeform 537">
                <a:extLst>
                  <a:ext uri="{FF2B5EF4-FFF2-40B4-BE49-F238E27FC236}">
                    <a16:creationId xmlns:a16="http://schemas.microsoft.com/office/drawing/2014/main" id="{AB4BA268-06E2-4BCA-B75D-24134B42F010}"/>
                  </a:ext>
                </a:extLst>
              </p:cNvPr>
              <p:cNvSpPr>
                <a:spLocks/>
              </p:cNvSpPr>
              <p:nvPr/>
            </p:nvSpPr>
            <p:spPr bwMode="auto">
              <a:xfrm>
                <a:off x="2218" y="2220"/>
                <a:ext cx="6845" cy="6845"/>
              </a:xfrm>
              <a:custGeom>
                <a:avLst/>
                <a:gdLst>
                  <a:gd name="T0" fmla="*/ 237 w 6845"/>
                  <a:gd name="T1" fmla="*/ 4623 h 6845"/>
                  <a:gd name="T2" fmla="*/ 219 w 6845"/>
                  <a:gd name="T3" fmla="*/ 4630 h 6845"/>
                  <a:gd name="T4" fmla="*/ 226 w 6845"/>
                  <a:gd name="T5" fmla="*/ 4650 h 6845"/>
                  <a:gd name="T6" fmla="*/ 244 w 6845"/>
                  <a:gd name="T7" fmla="*/ 4642 h 6845"/>
                  <a:gd name="T8" fmla="*/ 237 w 6845"/>
                  <a:gd name="T9" fmla="*/ 4623 h 6845"/>
                </a:gdLst>
                <a:ahLst/>
                <a:cxnLst>
                  <a:cxn ang="0">
                    <a:pos x="T0" y="T1"/>
                  </a:cxn>
                  <a:cxn ang="0">
                    <a:pos x="T2" y="T3"/>
                  </a:cxn>
                  <a:cxn ang="0">
                    <a:pos x="T4" y="T5"/>
                  </a:cxn>
                  <a:cxn ang="0">
                    <a:pos x="T6" y="T7"/>
                  </a:cxn>
                  <a:cxn ang="0">
                    <a:pos x="T8" y="T9"/>
                  </a:cxn>
                </a:cxnLst>
                <a:rect l="0" t="0" r="r" b="b"/>
                <a:pathLst>
                  <a:path w="6845" h="6845">
                    <a:moveTo>
                      <a:pt x="237" y="4623"/>
                    </a:moveTo>
                    <a:lnTo>
                      <a:pt x="219" y="4630"/>
                    </a:lnTo>
                    <a:lnTo>
                      <a:pt x="226" y="4650"/>
                    </a:lnTo>
                    <a:lnTo>
                      <a:pt x="244" y="4642"/>
                    </a:lnTo>
                    <a:lnTo>
                      <a:pt x="237" y="46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59" name="Freeform 538">
                <a:extLst>
                  <a:ext uri="{FF2B5EF4-FFF2-40B4-BE49-F238E27FC236}">
                    <a16:creationId xmlns:a16="http://schemas.microsoft.com/office/drawing/2014/main" id="{61CACBFE-57B2-4B9B-969F-696A75B38460}"/>
                  </a:ext>
                </a:extLst>
              </p:cNvPr>
              <p:cNvSpPr>
                <a:spLocks/>
              </p:cNvSpPr>
              <p:nvPr/>
            </p:nvSpPr>
            <p:spPr bwMode="auto">
              <a:xfrm>
                <a:off x="2218" y="2220"/>
                <a:ext cx="6845" cy="6845"/>
              </a:xfrm>
              <a:custGeom>
                <a:avLst/>
                <a:gdLst>
                  <a:gd name="T0" fmla="*/ 224 w 6845"/>
                  <a:gd name="T1" fmla="*/ 4586 h 6845"/>
                  <a:gd name="T2" fmla="*/ 205 w 6845"/>
                  <a:gd name="T3" fmla="*/ 4593 h 6845"/>
                  <a:gd name="T4" fmla="*/ 207 w 6845"/>
                  <a:gd name="T5" fmla="*/ 4599 h 6845"/>
                  <a:gd name="T6" fmla="*/ 212 w 6845"/>
                  <a:gd name="T7" fmla="*/ 4612 h 6845"/>
                  <a:gd name="T8" fmla="*/ 231 w 6845"/>
                  <a:gd name="T9" fmla="*/ 4605 h 6845"/>
                  <a:gd name="T10" fmla="*/ 225 w 6845"/>
                  <a:gd name="T11" fmla="*/ 4592 h 6845"/>
                  <a:gd name="T12" fmla="*/ 224 w 6845"/>
                  <a:gd name="T13" fmla="*/ 4586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224" y="4586"/>
                    </a:moveTo>
                    <a:lnTo>
                      <a:pt x="205" y="4593"/>
                    </a:lnTo>
                    <a:lnTo>
                      <a:pt x="207" y="4599"/>
                    </a:lnTo>
                    <a:lnTo>
                      <a:pt x="212" y="4612"/>
                    </a:lnTo>
                    <a:lnTo>
                      <a:pt x="231" y="4605"/>
                    </a:lnTo>
                    <a:lnTo>
                      <a:pt x="225" y="4592"/>
                    </a:lnTo>
                    <a:lnTo>
                      <a:pt x="224" y="45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60" name="Freeform 539">
                <a:extLst>
                  <a:ext uri="{FF2B5EF4-FFF2-40B4-BE49-F238E27FC236}">
                    <a16:creationId xmlns:a16="http://schemas.microsoft.com/office/drawing/2014/main" id="{6883A7F1-27A7-41D4-8C81-3BCD0FDB1DD4}"/>
                  </a:ext>
                </a:extLst>
              </p:cNvPr>
              <p:cNvSpPr>
                <a:spLocks/>
              </p:cNvSpPr>
              <p:nvPr/>
            </p:nvSpPr>
            <p:spPr bwMode="auto">
              <a:xfrm>
                <a:off x="2218" y="2220"/>
                <a:ext cx="6845" cy="6845"/>
              </a:xfrm>
              <a:custGeom>
                <a:avLst/>
                <a:gdLst>
                  <a:gd name="T0" fmla="*/ 211 w 6845"/>
                  <a:gd name="T1" fmla="*/ 4549 h 6845"/>
                  <a:gd name="T2" fmla="*/ 192 w 6845"/>
                  <a:gd name="T3" fmla="*/ 4555 h 6845"/>
                  <a:gd name="T4" fmla="*/ 199 w 6845"/>
                  <a:gd name="T5" fmla="*/ 4574 h 6845"/>
                  <a:gd name="T6" fmla="*/ 217 w 6845"/>
                  <a:gd name="T7" fmla="*/ 4568 h 6845"/>
                  <a:gd name="T8" fmla="*/ 211 w 6845"/>
                  <a:gd name="T9" fmla="*/ 4549 h 6845"/>
                </a:gdLst>
                <a:ahLst/>
                <a:cxnLst>
                  <a:cxn ang="0">
                    <a:pos x="T0" y="T1"/>
                  </a:cxn>
                  <a:cxn ang="0">
                    <a:pos x="T2" y="T3"/>
                  </a:cxn>
                  <a:cxn ang="0">
                    <a:pos x="T4" y="T5"/>
                  </a:cxn>
                  <a:cxn ang="0">
                    <a:pos x="T6" y="T7"/>
                  </a:cxn>
                  <a:cxn ang="0">
                    <a:pos x="T8" y="T9"/>
                  </a:cxn>
                </a:cxnLst>
                <a:rect l="0" t="0" r="r" b="b"/>
                <a:pathLst>
                  <a:path w="6845" h="6845">
                    <a:moveTo>
                      <a:pt x="211" y="4549"/>
                    </a:moveTo>
                    <a:lnTo>
                      <a:pt x="192" y="4555"/>
                    </a:lnTo>
                    <a:lnTo>
                      <a:pt x="199" y="4574"/>
                    </a:lnTo>
                    <a:lnTo>
                      <a:pt x="217" y="4568"/>
                    </a:lnTo>
                    <a:lnTo>
                      <a:pt x="211" y="45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61" name="Freeform 540">
                <a:extLst>
                  <a:ext uri="{FF2B5EF4-FFF2-40B4-BE49-F238E27FC236}">
                    <a16:creationId xmlns:a16="http://schemas.microsoft.com/office/drawing/2014/main" id="{20FA4E13-030A-42D1-B6C5-F87C9FC44FEE}"/>
                  </a:ext>
                </a:extLst>
              </p:cNvPr>
              <p:cNvSpPr>
                <a:spLocks/>
              </p:cNvSpPr>
              <p:nvPr/>
            </p:nvSpPr>
            <p:spPr bwMode="auto">
              <a:xfrm>
                <a:off x="2218" y="2220"/>
                <a:ext cx="6845" cy="6845"/>
              </a:xfrm>
              <a:custGeom>
                <a:avLst/>
                <a:gdLst>
                  <a:gd name="T0" fmla="*/ 198 w 6845"/>
                  <a:gd name="T1" fmla="*/ 4512 h 6845"/>
                  <a:gd name="T2" fmla="*/ 178 w 6845"/>
                  <a:gd name="T3" fmla="*/ 4518 h 6845"/>
                  <a:gd name="T4" fmla="*/ 180 w 6845"/>
                  <a:gd name="T5" fmla="*/ 4520 h 6845"/>
                  <a:gd name="T6" fmla="*/ 184 w 6845"/>
                  <a:gd name="T7" fmla="*/ 4537 h 6845"/>
                  <a:gd name="T8" fmla="*/ 204 w 6845"/>
                  <a:gd name="T9" fmla="*/ 4530 h 6845"/>
                  <a:gd name="T10" fmla="*/ 198 w 6845"/>
                  <a:gd name="T11" fmla="*/ 4513 h 6845"/>
                  <a:gd name="T12" fmla="*/ 198 w 6845"/>
                  <a:gd name="T13" fmla="*/ 4512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198" y="4512"/>
                    </a:moveTo>
                    <a:lnTo>
                      <a:pt x="178" y="4518"/>
                    </a:lnTo>
                    <a:lnTo>
                      <a:pt x="180" y="4520"/>
                    </a:lnTo>
                    <a:lnTo>
                      <a:pt x="184" y="4537"/>
                    </a:lnTo>
                    <a:lnTo>
                      <a:pt x="204" y="4530"/>
                    </a:lnTo>
                    <a:lnTo>
                      <a:pt x="198" y="4513"/>
                    </a:lnTo>
                    <a:lnTo>
                      <a:pt x="198" y="45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62" name="Freeform 541">
                <a:extLst>
                  <a:ext uri="{FF2B5EF4-FFF2-40B4-BE49-F238E27FC236}">
                    <a16:creationId xmlns:a16="http://schemas.microsoft.com/office/drawing/2014/main" id="{5F2208B0-0C65-4E97-89C6-8B09886E05DE}"/>
                  </a:ext>
                </a:extLst>
              </p:cNvPr>
              <p:cNvSpPr>
                <a:spLocks/>
              </p:cNvSpPr>
              <p:nvPr/>
            </p:nvSpPr>
            <p:spPr bwMode="auto">
              <a:xfrm>
                <a:off x="2218" y="2220"/>
                <a:ext cx="6845" cy="6845"/>
              </a:xfrm>
              <a:custGeom>
                <a:avLst/>
                <a:gdLst>
                  <a:gd name="T0" fmla="*/ 184 w 6845"/>
                  <a:gd name="T1" fmla="*/ 4473 h 6845"/>
                  <a:gd name="T2" fmla="*/ 166 w 6845"/>
                  <a:gd name="T3" fmla="*/ 4479 h 6845"/>
                  <a:gd name="T4" fmla="*/ 172 w 6845"/>
                  <a:gd name="T5" fmla="*/ 4498 h 6845"/>
                  <a:gd name="T6" fmla="*/ 192 w 6845"/>
                  <a:gd name="T7" fmla="*/ 4492 h 6845"/>
                  <a:gd name="T8" fmla="*/ 184 w 6845"/>
                  <a:gd name="T9" fmla="*/ 4473 h 6845"/>
                </a:gdLst>
                <a:ahLst/>
                <a:cxnLst>
                  <a:cxn ang="0">
                    <a:pos x="T0" y="T1"/>
                  </a:cxn>
                  <a:cxn ang="0">
                    <a:pos x="T2" y="T3"/>
                  </a:cxn>
                  <a:cxn ang="0">
                    <a:pos x="T4" y="T5"/>
                  </a:cxn>
                  <a:cxn ang="0">
                    <a:pos x="T6" y="T7"/>
                  </a:cxn>
                  <a:cxn ang="0">
                    <a:pos x="T8" y="T9"/>
                  </a:cxn>
                </a:cxnLst>
                <a:rect l="0" t="0" r="r" b="b"/>
                <a:pathLst>
                  <a:path w="6845" h="6845">
                    <a:moveTo>
                      <a:pt x="184" y="4473"/>
                    </a:moveTo>
                    <a:lnTo>
                      <a:pt x="166" y="4479"/>
                    </a:lnTo>
                    <a:lnTo>
                      <a:pt x="172" y="4498"/>
                    </a:lnTo>
                    <a:lnTo>
                      <a:pt x="192" y="4492"/>
                    </a:lnTo>
                    <a:lnTo>
                      <a:pt x="184" y="44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63" name="Freeform 542">
                <a:extLst>
                  <a:ext uri="{FF2B5EF4-FFF2-40B4-BE49-F238E27FC236}">
                    <a16:creationId xmlns:a16="http://schemas.microsoft.com/office/drawing/2014/main" id="{E5094A81-7364-4CB2-B6F5-E292E25FC499}"/>
                  </a:ext>
                </a:extLst>
              </p:cNvPr>
              <p:cNvSpPr>
                <a:spLocks/>
              </p:cNvSpPr>
              <p:nvPr/>
            </p:nvSpPr>
            <p:spPr bwMode="auto">
              <a:xfrm>
                <a:off x="2218" y="2220"/>
                <a:ext cx="6845" cy="6845"/>
              </a:xfrm>
              <a:custGeom>
                <a:avLst/>
                <a:gdLst>
                  <a:gd name="T0" fmla="*/ 172 w 6845"/>
                  <a:gd name="T1" fmla="*/ 4435 h 6845"/>
                  <a:gd name="T2" fmla="*/ 153 w 6845"/>
                  <a:gd name="T3" fmla="*/ 4441 h 6845"/>
                  <a:gd name="T4" fmla="*/ 159 w 6845"/>
                  <a:gd name="T5" fmla="*/ 4460 h 6845"/>
                  <a:gd name="T6" fmla="*/ 178 w 6845"/>
                  <a:gd name="T7" fmla="*/ 4454 h 6845"/>
                  <a:gd name="T8" fmla="*/ 172 w 6845"/>
                  <a:gd name="T9" fmla="*/ 4435 h 6845"/>
                </a:gdLst>
                <a:ahLst/>
                <a:cxnLst>
                  <a:cxn ang="0">
                    <a:pos x="T0" y="T1"/>
                  </a:cxn>
                  <a:cxn ang="0">
                    <a:pos x="T2" y="T3"/>
                  </a:cxn>
                  <a:cxn ang="0">
                    <a:pos x="T4" y="T5"/>
                  </a:cxn>
                  <a:cxn ang="0">
                    <a:pos x="T6" y="T7"/>
                  </a:cxn>
                  <a:cxn ang="0">
                    <a:pos x="T8" y="T9"/>
                  </a:cxn>
                </a:cxnLst>
                <a:rect l="0" t="0" r="r" b="b"/>
                <a:pathLst>
                  <a:path w="6845" h="6845">
                    <a:moveTo>
                      <a:pt x="172" y="4435"/>
                    </a:moveTo>
                    <a:lnTo>
                      <a:pt x="153" y="4441"/>
                    </a:lnTo>
                    <a:lnTo>
                      <a:pt x="159" y="4460"/>
                    </a:lnTo>
                    <a:lnTo>
                      <a:pt x="178" y="4454"/>
                    </a:lnTo>
                    <a:lnTo>
                      <a:pt x="172" y="44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64" name="Freeform 543">
                <a:extLst>
                  <a:ext uri="{FF2B5EF4-FFF2-40B4-BE49-F238E27FC236}">
                    <a16:creationId xmlns:a16="http://schemas.microsoft.com/office/drawing/2014/main" id="{7534FA44-F90A-4A49-85B3-41F3D4E40B77}"/>
                  </a:ext>
                </a:extLst>
              </p:cNvPr>
              <p:cNvSpPr>
                <a:spLocks/>
              </p:cNvSpPr>
              <p:nvPr/>
            </p:nvSpPr>
            <p:spPr bwMode="auto">
              <a:xfrm>
                <a:off x="2218" y="2220"/>
                <a:ext cx="6845" cy="6845"/>
              </a:xfrm>
              <a:custGeom>
                <a:avLst/>
                <a:gdLst>
                  <a:gd name="T0" fmla="*/ 162 w 6845"/>
                  <a:gd name="T1" fmla="*/ 4396 h 6845"/>
                  <a:gd name="T2" fmla="*/ 142 w 6845"/>
                  <a:gd name="T3" fmla="*/ 4402 h 6845"/>
                  <a:gd name="T4" fmla="*/ 147 w 6845"/>
                  <a:gd name="T5" fmla="*/ 4422 h 6845"/>
                  <a:gd name="T6" fmla="*/ 166 w 6845"/>
                  <a:gd name="T7" fmla="*/ 4416 h 6845"/>
                  <a:gd name="T8" fmla="*/ 162 w 6845"/>
                  <a:gd name="T9" fmla="*/ 4396 h 6845"/>
                </a:gdLst>
                <a:ahLst/>
                <a:cxnLst>
                  <a:cxn ang="0">
                    <a:pos x="T0" y="T1"/>
                  </a:cxn>
                  <a:cxn ang="0">
                    <a:pos x="T2" y="T3"/>
                  </a:cxn>
                  <a:cxn ang="0">
                    <a:pos x="T4" y="T5"/>
                  </a:cxn>
                  <a:cxn ang="0">
                    <a:pos x="T6" y="T7"/>
                  </a:cxn>
                  <a:cxn ang="0">
                    <a:pos x="T8" y="T9"/>
                  </a:cxn>
                </a:cxnLst>
                <a:rect l="0" t="0" r="r" b="b"/>
                <a:pathLst>
                  <a:path w="6845" h="6845">
                    <a:moveTo>
                      <a:pt x="162" y="4396"/>
                    </a:moveTo>
                    <a:lnTo>
                      <a:pt x="142" y="4402"/>
                    </a:lnTo>
                    <a:lnTo>
                      <a:pt x="147" y="4422"/>
                    </a:lnTo>
                    <a:lnTo>
                      <a:pt x="166" y="4416"/>
                    </a:lnTo>
                    <a:lnTo>
                      <a:pt x="162" y="43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65" name="Freeform 544">
                <a:extLst>
                  <a:ext uri="{FF2B5EF4-FFF2-40B4-BE49-F238E27FC236}">
                    <a16:creationId xmlns:a16="http://schemas.microsoft.com/office/drawing/2014/main" id="{3F32526D-827F-4FED-86D0-15EEEE9A923A}"/>
                  </a:ext>
                </a:extLst>
              </p:cNvPr>
              <p:cNvSpPr>
                <a:spLocks/>
              </p:cNvSpPr>
              <p:nvPr/>
            </p:nvSpPr>
            <p:spPr bwMode="auto">
              <a:xfrm>
                <a:off x="2218" y="2220"/>
                <a:ext cx="6845" cy="6845"/>
              </a:xfrm>
              <a:custGeom>
                <a:avLst/>
                <a:gdLst>
                  <a:gd name="T0" fmla="*/ 150 w 6845"/>
                  <a:gd name="T1" fmla="*/ 4359 h 6845"/>
                  <a:gd name="T2" fmla="*/ 130 w 6845"/>
                  <a:gd name="T3" fmla="*/ 4364 h 6845"/>
                  <a:gd name="T4" fmla="*/ 136 w 6845"/>
                  <a:gd name="T5" fmla="*/ 4383 h 6845"/>
                  <a:gd name="T6" fmla="*/ 156 w 6845"/>
                  <a:gd name="T7" fmla="*/ 4377 h 6845"/>
                  <a:gd name="T8" fmla="*/ 150 w 6845"/>
                  <a:gd name="T9" fmla="*/ 4359 h 6845"/>
                </a:gdLst>
                <a:ahLst/>
                <a:cxnLst>
                  <a:cxn ang="0">
                    <a:pos x="T0" y="T1"/>
                  </a:cxn>
                  <a:cxn ang="0">
                    <a:pos x="T2" y="T3"/>
                  </a:cxn>
                  <a:cxn ang="0">
                    <a:pos x="T4" y="T5"/>
                  </a:cxn>
                  <a:cxn ang="0">
                    <a:pos x="T6" y="T7"/>
                  </a:cxn>
                  <a:cxn ang="0">
                    <a:pos x="T8" y="T9"/>
                  </a:cxn>
                </a:cxnLst>
                <a:rect l="0" t="0" r="r" b="b"/>
                <a:pathLst>
                  <a:path w="6845" h="6845">
                    <a:moveTo>
                      <a:pt x="150" y="4359"/>
                    </a:moveTo>
                    <a:lnTo>
                      <a:pt x="130" y="4364"/>
                    </a:lnTo>
                    <a:lnTo>
                      <a:pt x="136" y="4383"/>
                    </a:lnTo>
                    <a:lnTo>
                      <a:pt x="156" y="4377"/>
                    </a:lnTo>
                    <a:lnTo>
                      <a:pt x="150" y="4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66" name="Freeform 545">
                <a:extLst>
                  <a:ext uri="{FF2B5EF4-FFF2-40B4-BE49-F238E27FC236}">
                    <a16:creationId xmlns:a16="http://schemas.microsoft.com/office/drawing/2014/main" id="{CEC38F93-A25C-4657-9073-E607F96780F8}"/>
                  </a:ext>
                </a:extLst>
              </p:cNvPr>
              <p:cNvSpPr>
                <a:spLocks/>
              </p:cNvSpPr>
              <p:nvPr/>
            </p:nvSpPr>
            <p:spPr bwMode="auto">
              <a:xfrm>
                <a:off x="2218" y="2220"/>
                <a:ext cx="6845" cy="6845"/>
              </a:xfrm>
              <a:custGeom>
                <a:avLst/>
                <a:gdLst>
                  <a:gd name="T0" fmla="*/ 139 w 6845"/>
                  <a:gd name="T1" fmla="*/ 4321 h 6845"/>
                  <a:gd name="T2" fmla="*/ 120 w 6845"/>
                  <a:gd name="T3" fmla="*/ 4326 h 6845"/>
                  <a:gd name="T4" fmla="*/ 126 w 6845"/>
                  <a:gd name="T5" fmla="*/ 4345 h 6845"/>
                  <a:gd name="T6" fmla="*/ 145 w 6845"/>
                  <a:gd name="T7" fmla="*/ 4340 h 6845"/>
                  <a:gd name="T8" fmla="*/ 139 w 6845"/>
                  <a:gd name="T9" fmla="*/ 4321 h 6845"/>
                </a:gdLst>
                <a:ahLst/>
                <a:cxnLst>
                  <a:cxn ang="0">
                    <a:pos x="T0" y="T1"/>
                  </a:cxn>
                  <a:cxn ang="0">
                    <a:pos x="T2" y="T3"/>
                  </a:cxn>
                  <a:cxn ang="0">
                    <a:pos x="T4" y="T5"/>
                  </a:cxn>
                  <a:cxn ang="0">
                    <a:pos x="T6" y="T7"/>
                  </a:cxn>
                  <a:cxn ang="0">
                    <a:pos x="T8" y="T9"/>
                  </a:cxn>
                </a:cxnLst>
                <a:rect l="0" t="0" r="r" b="b"/>
                <a:pathLst>
                  <a:path w="6845" h="6845">
                    <a:moveTo>
                      <a:pt x="139" y="4321"/>
                    </a:moveTo>
                    <a:lnTo>
                      <a:pt x="120" y="4326"/>
                    </a:lnTo>
                    <a:lnTo>
                      <a:pt x="126" y="4345"/>
                    </a:lnTo>
                    <a:lnTo>
                      <a:pt x="145" y="4340"/>
                    </a:lnTo>
                    <a:lnTo>
                      <a:pt x="139" y="43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67" name="Freeform 546">
                <a:extLst>
                  <a:ext uri="{FF2B5EF4-FFF2-40B4-BE49-F238E27FC236}">
                    <a16:creationId xmlns:a16="http://schemas.microsoft.com/office/drawing/2014/main" id="{2B3CE91D-009F-49F7-9ABD-D7D2C78AD622}"/>
                  </a:ext>
                </a:extLst>
              </p:cNvPr>
              <p:cNvSpPr>
                <a:spLocks/>
              </p:cNvSpPr>
              <p:nvPr/>
            </p:nvSpPr>
            <p:spPr bwMode="auto">
              <a:xfrm>
                <a:off x="2218" y="2220"/>
                <a:ext cx="6845" cy="6845"/>
              </a:xfrm>
              <a:custGeom>
                <a:avLst/>
                <a:gdLst>
                  <a:gd name="T0" fmla="*/ 129 w 6845"/>
                  <a:gd name="T1" fmla="*/ 4281 h 6845"/>
                  <a:gd name="T2" fmla="*/ 110 w 6845"/>
                  <a:gd name="T3" fmla="*/ 4287 h 6845"/>
                  <a:gd name="T4" fmla="*/ 115 w 6845"/>
                  <a:gd name="T5" fmla="*/ 4306 h 6845"/>
                  <a:gd name="T6" fmla="*/ 134 w 6845"/>
                  <a:gd name="T7" fmla="*/ 4300 h 6845"/>
                  <a:gd name="T8" fmla="*/ 129 w 6845"/>
                  <a:gd name="T9" fmla="*/ 4281 h 6845"/>
                </a:gdLst>
                <a:ahLst/>
                <a:cxnLst>
                  <a:cxn ang="0">
                    <a:pos x="T0" y="T1"/>
                  </a:cxn>
                  <a:cxn ang="0">
                    <a:pos x="T2" y="T3"/>
                  </a:cxn>
                  <a:cxn ang="0">
                    <a:pos x="T4" y="T5"/>
                  </a:cxn>
                  <a:cxn ang="0">
                    <a:pos x="T6" y="T7"/>
                  </a:cxn>
                  <a:cxn ang="0">
                    <a:pos x="T8" y="T9"/>
                  </a:cxn>
                </a:cxnLst>
                <a:rect l="0" t="0" r="r" b="b"/>
                <a:pathLst>
                  <a:path w="6845" h="6845">
                    <a:moveTo>
                      <a:pt x="129" y="4281"/>
                    </a:moveTo>
                    <a:lnTo>
                      <a:pt x="110" y="4287"/>
                    </a:lnTo>
                    <a:lnTo>
                      <a:pt x="115" y="4306"/>
                    </a:lnTo>
                    <a:lnTo>
                      <a:pt x="134" y="4300"/>
                    </a:lnTo>
                    <a:lnTo>
                      <a:pt x="129" y="42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68" name="Freeform 547">
                <a:extLst>
                  <a:ext uri="{FF2B5EF4-FFF2-40B4-BE49-F238E27FC236}">
                    <a16:creationId xmlns:a16="http://schemas.microsoft.com/office/drawing/2014/main" id="{2081E17A-57E3-4D56-BDF8-68BE964C69FD}"/>
                  </a:ext>
                </a:extLst>
              </p:cNvPr>
              <p:cNvSpPr>
                <a:spLocks/>
              </p:cNvSpPr>
              <p:nvPr/>
            </p:nvSpPr>
            <p:spPr bwMode="auto">
              <a:xfrm>
                <a:off x="2218" y="2220"/>
                <a:ext cx="6845" cy="6845"/>
              </a:xfrm>
              <a:custGeom>
                <a:avLst/>
                <a:gdLst>
                  <a:gd name="T0" fmla="*/ 120 w 6845"/>
                  <a:gd name="T1" fmla="*/ 4243 h 6845"/>
                  <a:gd name="T2" fmla="*/ 99 w 6845"/>
                  <a:gd name="T3" fmla="*/ 4248 h 6845"/>
                  <a:gd name="T4" fmla="*/ 104 w 6845"/>
                  <a:gd name="T5" fmla="*/ 4267 h 6845"/>
                  <a:gd name="T6" fmla="*/ 124 w 6845"/>
                  <a:gd name="T7" fmla="*/ 4262 h 6845"/>
                  <a:gd name="T8" fmla="*/ 120 w 6845"/>
                  <a:gd name="T9" fmla="*/ 4243 h 6845"/>
                </a:gdLst>
                <a:ahLst/>
                <a:cxnLst>
                  <a:cxn ang="0">
                    <a:pos x="T0" y="T1"/>
                  </a:cxn>
                  <a:cxn ang="0">
                    <a:pos x="T2" y="T3"/>
                  </a:cxn>
                  <a:cxn ang="0">
                    <a:pos x="T4" y="T5"/>
                  </a:cxn>
                  <a:cxn ang="0">
                    <a:pos x="T6" y="T7"/>
                  </a:cxn>
                  <a:cxn ang="0">
                    <a:pos x="T8" y="T9"/>
                  </a:cxn>
                </a:cxnLst>
                <a:rect l="0" t="0" r="r" b="b"/>
                <a:pathLst>
                  <a:path w="6845" h="6845">
                    <a:moveTo>
                      <a:pt x="120" y="4243"/>
                    </a:moveTo>
                    <a:lnTo>
                      <a:pt x="99" y="4248"/>
                    </a:lnTo>
                    <a:lnTo>
                      <a:pt x="104" y="4267"/>
                    </a:lnTo>
                    <a:lnTo>
                      <a:pt x="124" y="4262"/>
                    </a:lnTo>
                    <a:lnTo>
                      <a:pt x="120" y="4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69" name="Freeform 548">
                <a:extLst>
                  <a:ext uri="{FF2B5EF4-FFF2-40B4-BE49-F238E27FC236}">
                    <a16:creationId xmlns:a16="http://schemas.microsoft.com/office/drawing/2014/main" id="{F6DD3F9D-4F3B-4355-B9B0-B40418617A4A}"/>
                  </a:ext>
                </a:extLst>
              </p:cNvPr>
              <p:cNvSpPr>
                <a:spLocks/>
              </p:cNvSpPr>
              <p:nvPr/>
            </p:nvSpPr>
            <p:spPr bwMode="auto">
              <a:xfrm>
                <a:off x="2218" y="2220"/>
                <a:ext cx="6845" cy="6845"/>
              </a:xfrm>
              <a:custGeom>
                <a:avLst/>
                <a:gdLst>
                  <a:gd name="T0" fmla="*/ 110 w 6845"/>
                  <a:gd name="T1" fmla="*/ 4204 h 6845"/>
                  <a:gd name="T2" fmla="*/ 91 w 6845"/>
                  <a:gd name="T3" fmla="*/ 4209 h 6845"/>
                  <a:gd name="T4" fmla="*/ 96 w 6845"/>
                  <a:gd name="T5" fmla="*/ 4228 h 6845"/>
                  <a:gd name="T6" fmla="*/ 115 w 6845"/>
                  <a:gd name="T7" fmla="*/ 4224 h 6845"/>
                  <a:gd name="T8" fmla="*/ 110 w 6845"/>
                  <a:gd name="T9" fmla="*/ 4204 h 6845"/>
                </a:gdLst>
                <a:ahLst/>
                <a:cxnLst>
                  <a:cxn ang="0">
                    <a:pos x="T0" y="T1"/>
                  </a:cxn>
                  <a:cxn ang="0">
                    <a:pos x="T2" y="T3"/>
                  </a:cxn>
                  <a:cxn ang="0">
                    <a:pos x="T4" y="T5"/>
                  </a:cxn>
                  <a:cxn ang="0">
                    <a:pos x="T6" y="T7"/>
                  </a:cxn>
                  <a:cxn ang="0">
                    <a:pos x="T8" y="T9"/>
                  </a:cxn>
                </a:cxnLst>
                <a:rect l="0" t="0" r="r" b="b"/>
                <a:pathLst>
                  <a:path w="6845" h="6845">
                    <a:moveTo>
                      <a:pt x="110" y="4204"/>
                    </a:moveTo>
                    <a:lnTo>
                      <a:pt x="91" y="4209"/>
                    </a:lnTo>
                    <a:lnTo>
                      <a:pt x="96" y="4228"/>
                    </a:lnTo>
                    <a:lnTo>
                      <a:pt x="115" y="4224"/>
                    </a:lnTo>
                    <a:lnTo>
                      <a:pt x="110" y="42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70" name="Freeform 549">
                <a:extLst>
                  <a:ext uri="{FF2B5EF4-FFF2-40B4-BE49-F238E27FC236}">
                    <a16:creationId xmlns:a16="http://schemas.microsoft.com/office/drawing/2014/main" id="{3D48E2FA-EA50-4AC0-8E30-857BCA4D8B47}"/>
                  </a:ext>
                </a:extLst>
              </p:cNvPr>
              <p:cNvSpPr>
                <a:spLocks/>
              </p:cNvSpPr>
              <p:nvPr/>
            </p:nvSpPr>
            <p:spPr bwMode="auto">
              <a:xfrm>
                <a:off x="2218" y="2220"/>
                <a:ext cx="6845" cy="6845"/>
              </a:xfrm>
              <a:custGeom>
                <a:avLst/>
                <a:gdLst>
                  <a:gd name="T0" fmla="*/ 100 w 6845"/>
                  <a:gd name="T1" fmla="*/ 4166 h 6845"/>
                  <a:gd name="T2" fmla="*/ 81 w 6845"/>
                  <a:gd name="T3" fmla="*/ 4170 h 6845"/>
                  <a:gd name="T4" fmla="*/ 86 w 6845"/>
                  <a:gd name="T5" fmla="*/ 4189 h 6845"/>
                  <a:gd name="T6" fmla="*/ 105 w 6845"/>
                  <a:gd name="T7" fmla="*/ 4185 h 6845"/>
                  <a:gd name="T8" fmla="*/ 100 w 6845"/>
                  <a:gd name="T9" fmla="*/ 4166 h 6845"/>
                </a:gdLst>
                <a:ahLst/>
                <a:cxnLst>
                  <a:cxn ang="0">
                    <a:pos x="T0" y="T1"/>
                  </a:cxn>
                  <a:cxn ang="0">
                    <a:pos x="T2" y="T3"/>
                  </a:cxn>
                  <a:cxn ang="0">
                    <a:pos x="T4" y="T5"/>
                  </a:cxn>
                  <a:cxn ang="0">
                    <a:pos x="T6" y="T7"/>
                  </a:cxn>
                  <a:cxn ang="0">
                    <a:pos x="T8" y="T9"/>
                  </a:cxn>
                </a:cxnLst>
                <a:rect l="0" t="0" r="r" b="b"/>
                <a:pathLst>
                  <a:path w="6845" h="6845">
                    <a:moveTo>
                      <a:pt x="100" y="4166"/>
                    </a:moveTo>
                    <a:lnTo>
                      <a:pt x="81" y="4170"/>
                    </a:lnTo>
                    <a:lnTo>
                      <a:pt x="86" y="4189"/>
                    </a:lnTo>
                    <a:lnTo>
                      <a:pt x="105" y="4185"/>
                    </a:lnTo>
                    <a:lnTo>
                      <a:pt x="100" y="4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71" name="Freeform 550">
                <a:extLst>
                  <a:ext uri="{FF2B5EF4-FFF2-40B4-BE49-F238E27FC236}">
                    <a16:creationId xmlns:a16="http://schemas.microsoft.com/office/drawing/2014/main" id="{8B5A50E1-FEBD-442A-9CF9-0B242C10DBDB}"/>
                  </a:ext>
                </a:extLst>
              </p:cNvPr>
              <p:cNvSpPr>
                <a:spLocks/>
              </p:cNvSpPr>
              <p:nvPr/>
            </p:nvSpPr>
            <p:spPr bwMode="auto">
              <a:xfrm>
                <a:off x="2218" y="2220"/>
                <a:ext cx="6845" cy="6845"/>
              </a:xfrm>
              <a:custGeom>
                <a:avLst/>
                <a:gdLst>
                  <a:gd name="T0" fmla="*/ 92 w 6845"/>
                  <a:gd name="T1" fmla="*/ 4126 h 6845"/>
                  <a:gd name="T2" fmla="*/ 73 w 6845"/>
                  <a:gd name="T3" fmla="*/ 4131 h 6845"/>
                  <a:gd name="T4" fmla="*/ 78 w 6845"/>
                  <a:gd name="T5" fmla="*/ 4150 h 6845"/>
                  <a:gd name="T6" fmla="*/ 97 w 6845"/>
                  <a:gd name="T7" fmla="*/ 4146 h 6845"/>
                  <a:gd name="T8" fmla="*/ 92 w 6845"/>
                  <a:gd name="T9" fmla="*/ 4126 h 6845"/>
                </a:gdLst>
                <a:ahLst/>
                <a:cxnLst>
                  <a:cxn ang="0">
                    <a:pos x="T0" y="T1"/>
                  </a:cxn>
                  <a:cxn ang="0">
                    <a:pos x="T2" y="T3"/>
                  </a:cxn>
                  <a:cxn ang="0">
                    <a:pos x="T4" y="T5"/>
                  </a:cxn>
                  <a:cxn ang="0">
                    <a:pos x="T6" y="T7"/>
                  </a:cxn>
                  <a:cxn ang="0">
                    <a:pos x="T8" y="T9"/>
                  </a:cxn>
                </a:cxnLst>
                <a:rect l="0" t="0" r="r" b="b"/>
                <a:pathLst>
                  <a:path w="6845" h="6845">
                    <a:moveTo>
                      <a:pt x="92" y="4126"/>
                    </a:moveTo>
                    <a:lnTo>
                      <a:pt x="73" y="4131"/>
                    </a:lnTo>
                    <a:lnTo>
                      <a:pt x="78" y="4150"/>
                    </a:lnTo>
                    <a:lnTo>
                      <a:pt x="97" y="4146"/>
                    </a:lnTo>
                    <a:lnTo>
                      <a:pt x="92" y="4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72" name="Freeform 551">
                <a:extLst>
                  <a:ext uri="{FF2B5EF4-FFF2-40B4-BE49-F238E27FC236}">
                    <a16:creationId xmlns:a16="http://schemas.microsoft.com/office/drawing/2014/main" id="{606AEB8F-184C-490E-9305-08947136926F}"/>
                  </a:ext>
                </a:extLst>
              </p:cNvPr>
              <p:cNvSpPr>
                <a:spLocks/>
              </p:cNvSpPr>
              <p:nvPr/>
            </p:nvSpPr>
            <p:spPr bwMode="auto">
              <a:xfrm>
                <a:off x="2218" y="2220"/>
                <a:ext cx="6845" cy="6845"/>
              </a:xfrm>
              <a:custGeom>
                <a:avLst/>
                <a:gdLst>
                  <a:gd name="T0" fmla="*/ 85 w 6845"/>
                  <a:gd name="T1" fmla="*/ 4088 h 6845"/>
                  <a:gd name="T2" fmla="*/ 64 w 6845"/>
                  <a:gd name="T3" fmla="*/ 4092 h 6845"/>
                  <a:gd name="T4" fmla="*/ 68 w 6845"/>
                  <a:gd name="T5" fmla="*/ 4111 h 6845"/>
                  <a:gd name="T6" fmla="*/ 88 w 6845"/>
                  <a:gd name="T7" fmla="*/ 4107 h 6845"/>
                  <a:gd name="T8" fmla="*/ 85 w 6845"/>
                  <a:gd name="T9" fmla="*/ 4088 h 6845"/>
                </a:gdLst>
                <a:ahLst/>
                <a:cxnLst>
                  <a:cxn ang="0">
                    <a:pos x="T0" y="T1"/>
                  </a:cxn>
                  <a:cxn ang="0">
                    <a:pos x="T2" y="T3"/>
                  </a:cxn>
                  <a:cxn ang="0">
                    <a:pos x="T4" y="T5"/>
                  </a:cxn>
                  <a:cxn ang="0">
                    <a:pos x="T6" y="T7"/>
                  </a:cxn>
                  <a:cxn ang="0">
                    <a:pos x="T8" y="T9"/>
                  </a:cxn>
                </a:cxnLst>
                <a:rect l="0" t="0" r="r" b="b"/>
                <a:pathLst>
                  <a:path w="6845" h="6845">
                    <a:moveTo>
                      <a:pt x="85" y="4088"/>
                    </a:moveTo>
                    <a:lnTo>
                      <a:pt x="64" y="4092"/>
                    </a:lnTo>
                    <a:lnTo>
                      <a:pt x="68" y="4111"/>
                    </a:lnTo>
                    <a:lnTo>
                      <a:pt x="88" y="4107"/>
                    </a:lnTo>
                    <a:lnTo>
                      <a:pt x="85" y="40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73" name="Freeform 552">
                <a:extLst>
                  <a:ext uri="{FF2B5EF4-FFF2-40B4-BE49-F238E27FC236}">
                    <a16:creationId xmlns:a16="http://schemas.microsoft.com/office/drawing/2014/main" id="{B1947A76-CF54-4198-BE84-E454AA0C2839}"/>
                  </a:ext>
                </a:extLst>
              </p:cNvPr>
              <p:cNvSpPr>
                <a:spLocks/>
              </p:cNvSpPr>
              <p:nvPr/>
            </p:nvSpPr>
            <p:spPr bwMode="auto">
              <a:xfrm>
                <a:off x="2218" y="2220"/>
                <a:ext cx="6845" cy="6845"/>
              </a:xfrm>
              <a:custGeom>
                <a:avLst/>
                <a:gdLst>
                  <a:gd name="T0" fmla="*/ 76 w 6845"/>
                  <a:gd name="T1" fmla="*/ 4048 h 6845"/>
                  <a:gd name="T2" fmla="*/ 57 w 6845"/>
                  <a:gd name="T3" fmla="*/ 4052 h 6845"/>
                  <a:gd name="T4" fmla="*/ 61 w 6845"/>
                  <a:gd name="T5" fmla="*/ 4071 h 6845"/>
                  <a:gd name="T6" fmla="*/ 81 w 6845"/>
                  <a:gd name="T7" fmla="*/ 4068 h 6845"/>
                  <a:gd name="T8" fmla="*/ 76 w 6845"/>
                  <a:gd name="T9" fmla="*/ 4048 h 6845"/>
                </a:gdLst>
                <a:ahLst/>
                <a:cxnLst>
                  <a:cxn ang="0">
                    <a:pos x="T0" y="T1"/>
                  </a:cxn>
                  <a:cxn ang="0">
                    <a:pos x="T2" y="T3"/>
                  </a:cxn>
                  <a:cxn ang="0">
                    <a:pos x="T4" y="T5"/>
                  </a:cxn>
                  <a:cxn ang="0">
                    <a:pos x="T6" y="T7"/>
                  </a:cxn>
                  <a:cxn ang="0">
                    <a:pos x="T8" y="T9"/>
                  </a:cxn>
                </a:cxnLst>
                <a:rect l="0" t="0" r="r" b="b"/>
                <a:pathLst>
                  <a:path w="6845" h="6845">
                    <a:moveTo>
                      <a:pt x="76" y="4048"/>
                    </a:moveTo>
                    <a:lnTo>
                      <a:pt x="57" y="4052"/>
                    </a:lnTo>
                    <a:lnTo>
                      <a:pt x="61" y="4071"/>
                    </a:lnTo>
                    <a:lnTo>
                      <a:pt x="81" y="4068"/>
                    </a:lnTo>
                    <a:lnTo>
                      <a:pt x="76" y="40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74" name="Freeform 553">
                <a:extLst>
                  <a:ext uri="{FF2B5EF4-FFF2-40B4-BE49-F238E27FC236}">
                    <a16:creationId xmlns:a16="http://schemas.microsoft.com/office/drawing/2014/main" id="{7B5AC85B-BEDF-4FD3-A790-11AFEE765B63}"/>
                  </a:ext>
                </a:extLst>
              </p:cNvPr>
              <p:cNvSpPr>
                <a:spLocks/>
              </p:cNvSpPr>
              <p:nvPr/>
            </p:nvSpPr>
            <p:spPr bwMode="auto">
              <a:xfrm>
                <a:off x="2218" y="2220"/>
                <a:ext cx="6845" cy="6845"/>
              </a:xfrm>
              <a:custGeom>
                <a:avLst/>
                <a:gdLst>
                  <a:gd name="T0" fmla="*/ 70 w 6845"/>
                  <a:gd name="T1" fmla="*/ 4009 h 6845"/>
                  <a:gd name="T2" fmla="*/ 50 w 6845"/>
                  <a:gd name="T3" fmla="*/ 4012 h 6845"/>
                  <a:gd name="T4" fmla="*/ 52 w 6845"/>
                  <a:gd name="T5" fmla="*/ 4028 h 6845"/>
                  <a:gd name="T6" fmla="*/ 54 w 6845"/>
                  <a:gd name="T7" fmla="*/ 4033 h 6845"/>
                  <a:gd name="T8" fmla="*/ 73 w 6845"/>
                  <a:gd name="T9" fmla="*/ 4028 h 6845"/>
                  <a:gd name="T10" fmla="*/ 73 w 6845"/>
                  <a:gd name="T11" fmla="*/ 4024 h 6845"/>
                  <a:gd name="T12" fmla="*/ 70 w 6845"/>
                  <a:gd name="T13" fmla="*/ 4009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70" y="4009"/>
                    </a:moveTo>
                    <a:lnTo>
                      <a:pt x="50" y="4012"/>
                    </a:lnTo>
                    <a:lnTo>
                      <a:pt x="52" y="4028"/>
                    </a:lnTo>
                    <a:lnTo>
                      <a:pt x="54" y="4033"/>
                    </a:lnTo>
                    <a:lnTo>
                      <a:pt x="73" y="4028"/>
                    </a:lnTo>
                    <a:lnTo>
                      <a:pt x="73" y="4024"/>
                    </a:lnTo>
                    <a:lnTo>
                      <a:pt x="70" y="40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75" name="Freeform 554">
                <a:extLst>
                  <a:ext uri="{FF2B5EF4-FFF2-40B4-BE49-F238E27FC236}">
                    <a16:creationId xmlns:a16="http://schemas.microsoft.com/office/drawing/2014/main" id="{0A9B4FBF-E344-45AC-9389-D63182E3138B}"/>
                  </a:ext>
                </a:extLst>
              </p:cNvPr>
              <p:cNvSpPr>
                <a:spLocks/>
              </p:cNvSpPr>
              <p:nvPr/>
            </p:nvSpPr>
            <p:spPr bwMode="auto">
              <a:xfrm>
                <a:off x="2218" y="2220"/>
                <a:ext cx="6845" cy="6845"/>
              </a:xfrm>
              <a:custGeom>
                <a:avLst/>
                <a:gdLst>
                  <a:gd name="T0" fmla="*/ 63 w 6845"/>
                  <a:gd name="T1" fmla="*/ 3969 h 6845"/>
                  <a:gd name="T2" fmla="*/ 44 w 6845"/>
                  <a:gd name="T3" fmla="*/ 3973 h 6845"/>
                  <a:gd name="T4" fmla="*/ 46 w 6845"/>
                  <a:gd name="T5" fmla="*/ 3993 h 6845"/>
                  <a:gd name="T6" fmla="*/ 67 w 6845"/>
                  <a:gd name="T7" fmla="*/ 3990 h 6845"/>
                  <a:gd name="T8" fmla="*/ 63 w 6845"/>
                  <a:gd name="T9" fmla="*/ 3969 h 6845"/>
                </a:gdLst>
                <a:ahLst/>
                <a:cxnLst>
                  <a:cxn ang="0">
                    <a:pos x="T0" y="T1"/>
                  </a:cxn>
                  <a:cxn ang="0">
                    <a:pos x="T2" y="T3"/>
                  </a:cxn>
                  <a:cxn ang="0">
                    <a:pos x="T4" y="T5"/>
                  </a:cxn>
                  <a:cxn ang="0">
                    <a:pos x="T6" y="T7"/>
                  </a:cxn>
                  <a:cxn ang="0">
                    <a:pos x="T8" y="T9"/>
                  </a:cxn>
                </a:cxnLst>
                <a:rect l="0" t="0" r="r" b="b"/>
                <a:pathLst>
                  <a:path w="6845" h="6845">
                    <a:moveTo>
                      <a:pt x="63" y="3969"/>
                    </a:moveTo>
                    <a:lnTo>
                      <a:pt x="44" y="3973"/>
                    </a:lnTo>
                    <a:lnTo>
                      <a:pt x="46" y="3993"/>
                    </a:lnTo>
                    <a:lnTo>
                      <a:pt x="67" y="3990"/>
                    </a:lnTo>
                    <a:lnTo>
                      <a:pt x="63" y="39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76" name="Freeform 555">
                <a:extLst>
                  <a:ext uri="{FF2B5EF4-FFF2-40B4-BE49-F238E27FC236}">
                    <a16:creationId xmlns:a16="http://schemas.microsoft.com/office/drawing/2014/main" id="{64D60D9C-C150-4B13-AB9F-9ED177A4C365}"/>
                  </a:ext>
                </a:extLst>
              </p:cNvPr>
              <p:cNvSpPr>
                <a:spLocks/>
              </p:cNvSpPr>
              <p:nvPr/>
            </p:nvSpPr>
            <p:spPr bwMode="auto">
              <a:xfrm>
                <a:off x="2218" y="2220"/>
                <a:ext cx="6845" cy="6845"/>
              </a:xfrm>
              <a:custGeom>
                <a:avLst/>
                <a:gdLst>
                  <a:gd name="T0" fmla="*/ 57 w 6845"/>
                  <a:gd name="T1" fmla="*/ 3931 h 6845"/>
                  <a:gd name="T2" fmla="*/ 37 w 6845"/>
                  <a:gd name="T3" fmla="*/ 3933 h 6845"/>
                  <a:gd name="T4" fmla="*/ 38 w 6845"/>
                  <a:gd name="T5" fmla="*/ 3943 h 6845"/>
                  <a:gd name="T6" fmla="*/ 40 w 6845"/>
                  <a:gd name="T7" fmla="*/ 3954 h 6845"/>
                  <a:gd name="T8" fmla="*/ 60 w 6845"/>
                  <a:gd name="T9" fmla="*/ 3950 h 6845"/>
                  <a:gd name="T10" fmla="*/ 57 w 6845"/>
                  <a:gd name="T11" fmla="*/ 3931 h 6845"/>
                </a:gdLst>
                <a:ahLst/>
                <a:cxnLst>
                  <a:cxn ang="0">
                    <a:pos x="T0" y="T1"/>
                  </a:cxn>
                  <a:cxn ang="0">
                    <a:pos x="T2" y="T3"/>
                  </a:cxn>
                  <a:cxn ang="0">
                    <a:pos x="T4" y="T5"/>
                  </a:cxn>
                  <a:cxn ang="0">
                    <a:pos x="T6" y="T7"/>
                  </a:cxn>
                  <a:cxn ang="0">
                    <a:pos x="T8" y="T9"/>
                  </a:cxn>
                  <a:cxn ang="0">
                    <a:pos x="T10" y="T11"/>
                  </a:cxn>
                </a:cxnLst>
                <a:rect l="0" t="0" r="r" b="b"/>
                <a:pathLst>
                  <a:path w="6845" h="6845">
                    <a:moveTo>
                      <a:pt x="57" y="3931"/>
                    </a:moveTo>
                    <a:lnTo>
                      <a:pt x="37" y="3933"/>
                    </a:lnTo>
                    <a:lnTo>
                      <a:pt x="38" y="3943"/>
                    </a:lnTo>
                    <a:lnTo>
                      <a:pt x="40" y="3954"/>
                    </a:lnTo>
                    <a:lnTo>
                      <a:pt x="60" y="3950"/>
                    </a:lnTo>
                    <a:lnTo>
                      <a:pt x="57" y="39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77" name="Freeform 556">
                <a:extLst>
                  <a:ext uri="{FF2B5EF4-FFF2-40B4-BE49-F238E27FC236}">
                    <a16:creationId xmlns:a16="http://schemas.microsoft.com/office/drawing/2014/main" id="{9C0F520E-9812-45BC-AE2C-FC2F6623F166}"/>
                  </a:ext>
                </a:extLst>
              </p:cNvPr>
              <p:cNvSpPr>
                <a:spLocks/>
              </p:cNvSpPr>
              <p:nvPr/>
            </p:nvSpPr>
            <p:spPr bwMode="auto">
              <a:xfrm>
                <a:off x="2218" y="2220"/>
                <a:ext cx="6845" cy="6845"/>
              </a:xfrm>
              <a:custGeom>
                <a:avLst/>
                <a:gdLst>
                  <a:gd name="T0" fmla="*/ 51 w 6845"/>
                  <a:gd name="T1" fmla="*/ 3891 h 6845"/>
                  <a:gd name="T2" fmla="*/ 32 w 6845"/>
                  <a:gd name="T3" fmla="*/ 3894 h 6845"/>
                  <a:gd name="T4" fmla="*/ 34 w 6845"/>
                  <a:gd name="T5" fmla="*/ 3913 h 6845"/>
                  <a:gd name="T6" fmla="*/ 55 w 6845"/>
                  <a:gd name="T7" fmla="*/ 3910 h 6845"/>
                  <a:gd name="T8" fmla="*/ 51 w 6845"/>
                  <a:gd name="T9" fmla="*/ 3891 h 6845"/>
                </a:gdLst>
                <a:ahLst/>
                <a:cxnLst>
                  <a:cxn ang="0">
                    <a:pos x="T0" y="T1"/>
                  </a:cxn>
                  <a:cxn ang="0">
                    <a:pos x="T2" y="T3"/>
                  </a:cxn>
                  <a:cxn ang="0">
                    <a:pos x="T4" y="T5"/>
                  </a:cxn>
                  <a:cxn ang="0">
                    <a:pos x="T6" y="T7"/>
                  </a:cxn>
                  <a:cxn ang="0">
                    <a:pos x="T8" y="T9"/>
                  </a:cxn>
                </a:cxnLst>
                <a:rect l="0" t="0" r="r" b="b"/>
                <a:pathLst>
                  <a:path w="6845" h="6845">
                    <a:moveTo>
                      <a:pt x="51" y="3891"/>
                    </a:moveTo>
                    <a:lnTo>
                      <a:pt x="32" y="3894"/>
                    </a:lnTo>
                    <a:lnTo>
                      <a:pt x="34" y="3913"/>
                    </a:lnTo>
                    <a:lnTo>
                      <a:pt x="55" y="3910"/>
                    </a:lnTo>
                    <a:lnTo>
                      <a:pt x="51" y="38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78" name="Freeform 557">
                <a:extLst>
                  <a:ext uri="{FF2B5EF4-FFF2-40B4-BE49-F238E27FC236}">
                    <a16:creationId xmlns:a16="http://schemas.microsoft.com/office/drawing/2014/main" id="{0303D746-2F72-4DA8-BE67-844AD63CC450}"/>
                  </a:ext>
                </a:extLst>
              </p:cNvPr>
              <p:cNvSpPr>
                <a:spLocks/>
              </p:cNvSpPr>
              <p:nvPr/>
            </p:nvSpPr>
            <p:spPr bwMode="auto">
              <a:xfrm>
                <a:off x="2218" y="2220"/>
                <a:ext cx="6845" cy="6845"/>
              </a:xfrm>
              <a:custGeom>
                <a:avLst/>
                <a:gdLst>
                  <a:gd name="T0" fmla="*/ 46 w 6845"/>
                  <a:gd name="T1" fmla="*/ 3852 h 6845"/>
                  <a:gd name="T2" fmla="*/ 26 w 6845"/>
                  <a:gd name="T3" fmla="*/ 3854 h 6845"/>
                  <a:gd name="T4" fmla="*/ 27 w 6845"/>
                  <a:gd name="T5" fmla="*/ 3858 h 6845"/>
                  <a:gd name="T6" fmla="*/ 28 w 6845"/>
                  <a:gd name="T7" fmla="*/ 3873 h 6845"/>
                  <a:gd name="T8" fmla="*/ 49 w 6845"/>
                  <a:gd name="T9" fmla="*/ 3871 h 6845"/>
                  <a:gd name="T10" fmla="*/ 46 w 6845"/>
                  <a:gd name="T11" fmla="*/ 3855 h 6845"/>
                  <a:gd name="T12" fmla="*/ 46 w 6845"/>
                  <a:gd name="T13" fmla="*/ 3852 h 6845"/>
                </a:gdLst>
                <a:ahLst/>
                <a:cxnLst>
                  <a:cxn ang="0">
                    <a:pos x="T0" y="T1"/>
                  </a:cxn>
                  <a:cxn ang="0">
                    <a:pos x="T2" y="T3"/>
                  </a:cxn>
                  <a:cxn ang="0">
                    <a:pos x="T4" y="T5"/>
                  </a:cxn>
                  <a:cxn ang="0">
                    <a:pos x="T6" y="T7"/>
                  </a:cxn>
                  <a:cxn ang="0">
                    <a:pos x="T8" y="T9"/>
                  </a:cxn>
                  <a:cxn ang="0">
                    <a:pos x="T10" y="T11"/>
                  </a:cxn>
                  <a:cxn ang="0">
                    <a:pos x="T12" y="T13"/>
                  </a:cxn>
                </a:cxnLst>
                <a:rect l="0" t="0" r="r" b="b"/>
                <a:pathLst>
                  <a:path w="6845" h="6845">
                    <a:moveTo>
                      <a:pt x="46" y="3852"/>
                    </a:moveTo>
                    <a:lnTo>
                      <a:pt x="26" y="3854"/>
                    </a:lnTo>
                    <a:lnTo>
                      <a:pt x="27" y="3858"/>
                    </a:lnTo>
                    <a:lnTo>
                      <a:pt x="28" y="3873"/>
                    </a:lnTo>
                    <a:lnTo>
                      <a:pt x="49" y="3871"/>
                    </a:lnTo>
                    <a:lnTo>
                      <a:pt x="46" y="3855"/>
                    </a:lnTo>
                    <a:lnTo>
                      <a:pt x="46" y="38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79" name="Freeform 558">
                <a:extLst>
                  <a:ext uri="{FF2B5EF4-FFF2-40B4-BE49-F238E27FC236}">
                    <a16:creationId xmlns:a16="http://schemas.microsoft.com/office/drawing/2014/main" id="{526BA111-F8CF-4336-BFED-802E1EA16558}"/>
                  </a:ext>
                </a:extLst>
              </p:cNvPr>
              <p:cNvSpPr>
                <a:spLocks/>
              </p:cNvSpPr>
              <p:nvPr/>
            </p:nvSpPr>
            <p:spPr bwMode="auto">
              <a:xfrm>
                <a:off x="2218" y="2220"/>
                <a:ext cx="6845" cy="6845"/>
              </a:xfrm>
              <a:custGeom>
                <a:avLst/>
                <a:gdLst>
                  <a:gd name="T0" fmla="*/ 42 w 6845"/>
                  <a:gd name="T1" fmla="*/ 3812 h 6845"/>
                  <a:gd name="T2" fmla="*/ 21 w 6845"/>
                  <a:gd name="T3" fmla="*/ 3814 h 6845"/>
                  <a:gd name="T4" fmla="*/ 24 w 6845"/>
                  <a:gd name="T5" fmla="*/ 3834 h 6845"/>
                  <a:gd name="T6" fmla="*/ 44 w 6845"/>
                  <a:gd name="T7" fmla="*/ 3831 h 6845"/>
                  <a:gd name="T8" fmla="*/ 42 w 6845"/>
                  <a:gd name="T9" fmla="*/ 3812 h 6845"/>
                </a:gdLst>
                <a:ahLst/>
                <a:cxnLst>
                  <a:cxn ang="0">
                    <a:pos x="T0" y="T1"/>
                  </a:cxn>
                  <a:cxn ang="0">
                    <a:pos x="T2" y="T3"/>
                  </a:cxn>
                  <a:cxn ang="0">
                    <a:pos x="T4" y="T5"/>
                  </a:cxn>
                  <a:cxn ang="0">
                    <a:pos x="T6" y="T7"/>
                  </a:cxn>
                  <a:cxn ang="0">
                    <a:pos x="T8" y="T9"/>
                  </a:cxn>
                </a:cxnLst>
                <a:rect l="0" t="0" r="r" b="b"/>
                <a:pathLst>
                  <a:path w="6845" h="6845">
                    <a:moveTo>
                      <a:pt x="42" y="3812"/>
                    </a:moveTo>
                    <a:lnTo>
                      <a:pt x="21" y="3814"/>
                    </a:lnTo>
                    <a:lnTo>
                      <a:pt x="24" y="3834"/>
                    </a:lnTo>
                    <a:lnTo>
                      <a:pt x="44" y="3831"/>
                    </a:lnTo>
                    <a:lnTo>
                      <a:pt x="42" y="38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80" name="Freeform 559">
                <a:extLst>
                  <a:ext uri="{FF2B5EF4-FFF2-40B4-BE49-F238E27FC236}">
                    <a16:creationId xmlns:a16="http://schemas.microsoft.com/office/drawing/2014/main" id="{C64494DB-015A-4EE4-822F-9C11E3B394AE}"/>
                  </a:ext>
                </a:extLst>
              </p:cNvPr>
              <p:cNvSpPr>
                <a:spLocks/>
              </p:cNvSpPr>
              <p:nvPr/>
            </p:nvSpPr>
            <p:spPr bwMode="auto">
              <a:xfrm>
                <a:off x="2218" y="2220"/>
                <a:ext cx="6845" cy="6845"/>
              </a:xfrm>
              <a:custGeom>
                <a:avLst/>
                <a:gdLst>
                  <a:gd name="T0" fmla="*/ 37 w 6845"/>
                  <a:gd name="T1" fmla="*/ 3772 h 6845"/>
                  <a:gd name="T2" fmla="*/ 18 w 6845"/>
                  <a:gd name="T3" fmla="*/ 3774 h 6845"/>
                  <a:gd name="T4" fmla="*/ 19 w 6845"/>
                  <a:gd name="T5" fmla="*/ 3794 h 6845"/>
                  <a:gd name="T6" fmla="*/ 39 w 6845"/>
                  <a:gd name="T7" fmla="*/ 3792 h 6845"/>
                  <a:gd name="T8" fmla="*/ 37 w 6845"/>
                  <a:gd name="T9" fmla="*/ 3772 h 6845"/>
                </a:gdLst>
                <a:ahLst/>
                <a:cxnLst>
                  <a:cxn ang="0">
                    <a:pos x="T0" y="T1"/>
                  </a:cxn>
                  <a:cxn ang="0">
                    <a:pos x="T2" y="T3"/>
                  </a:cxn>
                  <a:cxn ang="0">
                    <a:pos x="T4" y="T5"/>
                  </a:cxn>
                  <a:cxn ang="0">
                    <a:pos x="T6" y="T7"/>
                  </a:cxn>
                  <a:cxn ang="0">
                    <a:pos x="T8" y="T9"/>
                  </a:cxn>
                </a:cxnLst>
                <a:rect l="0" t="0" r="r" b="b"/>
                <a:pathLst>
                  <a:path w="6845" h="6845">
                    <a:moveTo>
                      <a:pt x="37" y="3772"/>
                    </a:moveTo>
                    <a:lnTo>
                      <a:pt x="18" y="3774"/>
                    </a:lnTo>
                    <a:lnTo>
                      <a:pt x="19" y="3794"/>
                    </a:lnTo>
                    <a:lnTo>
                      <a:pt x="39" y="3792"/>
                    </a:lnTo>
                    <a:lnTo>
                      <a:pt x="37" y="37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81" name="Freeform 560">
                <a:extLst>
                  <a:ext uri="{FF2B5EF4-FFF2-40B4-BE49-F238E27FC236}">
                    <a16:creationId xmlns:a16="http://schemas.microsoft.com/office/drawing/2014/main" id="{08C7696F-EE63-4293-BE11-A0D57AAB24A6}"/>
                  </a:ext>
                </a:extLst>
              </p:cNvPr>
              <p:cNvSpPr>
                <a:spLocks/>
              </p:cNvSpPr>
              <p:nvPr/>
            </p:nvSpPr>
            <p:spPr bwMode="auto">
              <a:xfrm>
                <a:off x="2218" y="2220"/>
                <a:ext cx="6845" cy="6845"/>
              </a:xfrm>
              <a:custGeom>
                <a:avLst/>
                <a:gdLst>
                  <a:gd name="T0" fmla="*/ 33 w 6845"/>
                  <a:gd name="T1" fmla="*/ 3733 h 6845"/>
                  <a:gd name="T2" fmla="*/ 14 w 6845"/>
                  <a:gd name="T3" fmla="*/ 3734 h 6845"/>
                  <a:gd name="T4" fmla="*/ 15 w 6845"/>
                  <a:gd name="T5" fmla="*/ 3754 h 6845"/>
                  <a:gd name="T6" fmla="*/ 36 w 6845"/>
                  <a:gd name="T7" fmla="*/ 3752 h 6845"/>
                  <a:gd name="T8" fmla="*/ 33 w 6845"/>
                  <a:gd name="T9" fmla="*/ 3733 h 6845"/>
                </a:gdLst>
                <a:ahLst/>
                <a:cxnLst>
                  <a:cxn ang="0">
                    <a:pos x="T0" y="T1"/>
                  </a:cxn>
                  <a:cxn ang="0">
                    <a:pos x="T2" y="T3"/>
                  </a:cxn>
                  <a:cxn ang="0">
                    <a:pos x="T4" y="T5"/>
                  </a:cxn>
                  <a:cxn ang="0">
                    <a:pos x="T6" y="T7"/>
                  </a:cxn>
                  <a:cxn ang="0">
                    <a:pos x="T8" y="T9"/>
                  </a:cxn>
                </a:cxnLst>
                <a:rect l="0" t="0" r="r" b="b"/>
                <a:pathLst>
                  <a:path w="6845" h="6845">
                    <a:moveTo>
                      <a:pt x="33" y="3733"/>
                    </a:moveTo>
                    <a:lnTo>
                      <a:pt x="14" y="3734"/>
                    </a:lnTo>
                    <a:lnTo>
                      <a:pt x="15" y="3754"/>
                    </a:lnTo>
                    <a:lnTo>
                      <a:pt x="36" y="3752"/>
                    </a:lnTo>
                    <a:lnTo>
                      <a:pt x="33" y="37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82" name="Freeform 561">
                <a:extLst>
                  <a:ext uri="{FF2B5EF4-FFF2-40B4-BE49-F238E27FC236}">
                    <a16:creationId xmlns:a16="http://schemas.microsoft.com/office/drawing/2014/main" id="{1DAF2EA8-747F-4A70-843C-F4494B5BB27A}"/>
                  </a:ext>
                </a:extLst>
              </p:cNvPr>
              <p:cNvSpPr>
                <a:spLocks/>
              </p:cNvSpPr>
              <p:nvPr/>
            </p:nvSpPr>
            <p:spPr bwMode="auto">
              <a:xfrm>
                <a:off x="2218" y="2220"/>
                <a:ext cx="6845" cy="6845"/>
              </a:xfrm>
              <a:custGeom>
                <a:avLst/>
                <a:gdLst>
                  <a:gd name="T0" fmla="*/ 30 w 6845"/>
                  <a:gd name="T1" fmla="*/ 3692 h 6845"/>
                  <a:gd name="T2" fmla="*/ 10 w 6845"/>
                  <a:gd name="T3" fmla="*/ 3694 h 6845"/>
                  <a:gd name="T4" fmla="*/ 12 w 6845"/>
                  <a:gd name="T5" fmla="*/ 3714 h 6845"/>
                  <a:gd name="T6" fmla="*/ 32 w 6845"/>
                  <a:gd name="T7" fmla="*/ 3712 h 6845"/>
                  <a:gd name="T8" fmla="*/ 30 w 6845"/>
                  <a:gd name="T9" fmla="*/ 3692 h 6845"/>
                </a:gdLst>
                <a:ahLst/>
                <a:cxnLst>
                  <a:cxn ang="0">
                    <a:pos x="T0" y="T1"/>
                  </a:cxn>
                  <a:cxn ang="0">
                    <a:pos x="T2" y="T3"/>
                  </a:cxn>
                  <a:cxn ang="0">
                    <a:pos x="T4" y="T5"/>
                  </a:cxn>
                  <a:cxn ang="0">
                    <a:pos x="T6" y="T7"/>
                  </a:cxn>
                  <a:cxn ang="0">
                    <a:pos x="T8" y="T9"/>
                  </a:cxn>
                </a:cxnLst>
                <a:rect l="0" t="0" r="r" b="b"/>
                <a:pathLst>
                  <a:path w="6845" h="6845">
                    <a:moveTo>
                      <a:pt x="30" y="3692"/>
                    </a:moveTo>
                    <a:lnTo>
                      <a:pt x="10" y="3694"/>
                    </a:lnTo>
                    <a:lnTo>
                      <a:pt x="12" y="3714"/>
                    </a:lnTo>
                    <a:lnTo>
                      <a:pt x="32" y="3712"/>
                    </a:lnTo>
                    <a:lnTo>
                      <a:pt x="30" y="36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83" name="Freeform 562">
                <a:extLst>
                  <a:ext uri="{FF2B5EF4-FFF2-40B4-BE49-F238E27FC236}">
                    <a16:creationId xmlns:a16="http://schemas.microsoft.com/office/drawing/2014/main" id="{7ED91D28-A4BF-4391-A427-F833BB38AB74}"/>
                  </a:ext>
                </a:extLst>
              </p:cNvPr>
              <p:cNvSpPr>
                <a:spLocks/>
              </p:cNvSpPr>
              <p:nvPr/>
            </p:nvSpPr>
            <p:spPr bwMode="auto">
              <a:xfrm>
                <a:off x="2218" y="2220"/>
                <a:ext cx="6845" cy="6845"/>
              </a:xfrm>
              <a:custGeom>
                <a:avLst/>
                <a:gdLst>
                  <a:gd name="T0" fmla="*/ 27 w 6845"/>
                  <a:gd name="T1" fmla="*/ 3652 h 6845"/>
                  <a:gd name="T2" fmla="*/ 7 w 6845"/>
                  <a:gd name="T3" fmla="*/ 3654 h 6845"/>
                  <a:gd name="T4" fmla="*/ 8 w 6845"/>
                  <a:gd name="T5" fmla="*/ 3674 h 6845"/>
                  <a:gd name="T6" fmla="*/ 28 w 6845"/>
                  <a:gd name="T7" fmla="*/ 3673 h 6845"/>
                  <a:gd name="T8" fmla="*/ 27 w 6845"/>
                  <a:gd name="T9" fmla="*/ 3652 h 6845"/>
                </a:gdLst>
                <a:ahLst/>
                <a:cxnLst>
                  <a:cxn ang="0">
                    <a:pos x="T0" y="T1"/>
                  </a:cxn>
                  <a:cxn ang="0">
                    <a:pos x="T2" y="T3"/>
                  </a:cxn>
                  <a:cxn ang="0">
                    <a:pos x="T4" y="T5"/>
                  </a:cxn>
                  <a:cxn ang="0">
                    <a:pos x="T6" y="T7"/>
                  </a:cxn>
                  <a:cxn ang="0">
                    <a:pos x="T8" y="T9"/>
                  </a:cxn>
                </a:cxnLst>
                <a:rect l="0" t="0" r="r" b="b"/>
                <a:pathLst>
                  <a:path w="6845" h="6845">
                    <a:moveTo>
                      <a:pt x="27" y="3652"/>
                    </a:moveTo>
                    <a:lnTo>
                      <a:pt x="7" y="3654"/>
                    </a:lnTo>
                    <a:lnTo>
                      <a:pt x="8" y="3674"/>
                    </a:lnTo>
                    <a:lnTo>
                      <a:pt x="28" y="3673"/>
                    </a:lnTo>
                    <a:lnTo>
                      <a:pt x="27" y="36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84" name="Freeform 563">
                <a:extLst>
                  <a:ext uri="{FF2B5EF4-FFF2-40B4-BE49-F238E27FC236}">
                    <a16:creationId xmlns:a16="http://schemas.microsoft.com/office/drawing/2014/main" id="{49F4F843-5969-4E3C-8404-79D4219D88B4}"/>
                  </a:ext>
                </a:extLst>
              </p:cNvPr>
              <p:cNvSpPr>
                <a:spLocks/>
              </p:cNvSpPr>
              <p:nvPr/>
            </p:nvSpPr>
            <p:spPr bwMode="auto">
              <a:xfrm>
                <a:off x="2218" y="2220"/>
                <a:ext cx="6845" cy="6845"/>
              </a:xfrm>
              <a:custGeom>
                <a:avLst/>
                <a:gdLst>
                  <a:gd name="T0" fmla="*/ 25 w 6845"/>
                  <a:gd name="T1" fmla="*/ 3613 h 6845"/>
                  <a:gd name="T2" fmla="*/ 4 w 6845"/>
                  <a:gd name="T3" fmla="*/ 3614 h 6845"/>
                  <a:gd name="T4" fmla="*/ 6 w 6845"/>
                  <a:gd name="T5" fmla="*/ 3634 h 6845"/>
                  <a:gd name="T6" fmla="*/ 26 w 6845"/>
                  <a:gd name="T7" fmla="*/ 3633 h 6845"/>
                  <a:gd name="T8" fmla="*/ 25 w 6845"/>
                  <a:gd name="T9" fmla="*/ 3613 h 6845"/>
                </a:gdLst>
                <a:ahLst/>
                <a:cxnLst>
                  <a:cxn ang="0">
                    <a:pos x="T0" y="T1"/>
                  </a:cxn>
                  <a:cxn ang="0">
                    <a:pos x="T2" y="T3"/>
                  </a:cxn>
                  <a:cxn ang="0">
                    <a:pos x="T4" y="T5"/>
                  </a:cxn>
                  <a:cxn ang="0">
                    <a:pos x="T6" y="T7"/>
                  </a:cxn>
                  <a:cxn ang="0">
                    <a:pos x="T8" y="T9"/>
                  </a:cxn>
                </a:cxnLst>
                <a:rect l="0" t="0" r="r" b="b"/>
                <a:pathLst>
                  <a:path w="6845" h="6845">
                    <a:moveTo>
                      <a:pt x="25" y="3613"/>
                    </a:moveTo>
                    <a:lnTo>
                      <a:pt x="4" y="3614"/>
                    </a:lnTo>
                    <a:lnTo>
                      <a:pt x="6" y="3634"/>
                    </a:lnTo>
                    <a:lnTo>
                      <a:pt x="26" y="3633"/>
                    </a:lnTo>
                    <a:lnTo>
                      <a:pt x="25" y="36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85" name="Freeform 564">
                <a:extLst>
                  <a:ext uri="{FF2B5EF4-FFF2-40B4-BE49-F238E27FC236}">
                    <a16:creationId xmlns:a16="http://schemas.microsoft.com/office/drawing/2014/main" id="{1843B50E-5BCA-4A46-890B-C399E317FD08}"/>
                  </a:ext>
                </a:extLst>
              </p:cNvPr>
              <p:cNvSpPr>
                <a:spLocks/>
              </p:cNvSpPr>
              <p:nvPr/>
            </p:nvSpPr>
            <p:spPr bwMode="auto">
              <a:xfrm>
                <a:off x="2218" y="2220"/>
                <a:ext cx="6845" cy="6845"/>
              </a:xfrm>
              <a:custGeom>
                <a:avLst/>
                <a:gdLst>
                  <a:gd name="T0" fmla="*/ 22 w 6845"/>
                  <a:gd name="T1" fmla="*/ 3573 h 6845"/>
                  <a:gd name="T2" fmla="*/ 3 w 6845"/>
                  <a:gd name="T3" fmla="*/ 3574 h 6845"/>
                  <a:gd name="T4" fmla="*/ 3 w 6845"/>
                  <a:gd name="T5" fmla="*/ 3594 h 6845"/>
                  <a:gd name="T6" fmla="*/ 24 w 6845"/>
                  <a:gd name="T7" fmla="*/ 3594 h 6845"/>
                  <a:gd name="T8" fmla="*/ 22 w 6845"/>
                  <a:gd name="T9" fmla="*/ 3573 h 6845"/>
                </a:gdLst>
                <a:ahLst/>
                <a:cxnLst>
                  <a:cxn ang="0">
                    <a:pos x="T0" y="T1"/>
                  </a:cxn>
                  <a:cxn ang="0">
                    <a:pos x="T2" y="T3"/>
                  </a:cxn>
                  <a:cxn ang="0">
                    <a:pos x="T4" y="T5"/>
                  </a:cxn>
                  <a:cxn ang="0">
                    <a:pos x="T6" y="T7"/>
                  </a:cxn>
                  <a:cxn ang="0">
                    <a:pos x="T8" y="T9"/>
                  </a:cxn>
                </a:cxnLst>
                <a:rect l="0" t="0" r="r" b="b"/>
                <a:pathLst>
                  <a:path w="6845" h="6845">
                    <a:moveTo>
                      <a:pt x="22" y="3573"/>
                    </a:moveTo>
                    <a:lnTo>
                      <a:pt x="3" y="3574"/>
                    </a:lnTo>
                    <a:lnTo>
                      <a:pt x="3" y="3594"/>
                    </a:lnTo>
                    <a:lnTo>
                      <a:pt x="24" y="3594"/>
                    </a:lnTo>
                    <a:lnTo>
                      <a:pt x="22" y="35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86" name="Freeform 565">
                <a:extLst>
                  <a:ext uri="{FF2B5EF4-FFF2-40B4-BE49-F238E27FC236}">
                    <a16:creationId xmlns:a16="http://schemas.microsoft.com/office/drawing/2014/main" id="{F4846559-D820-4FBA-9637-F7C09FAB7F28}"/>
                  </a:ext>
                </a:extLst>
              </p:cNvPr>
              <p:cNvSpPr>
                <a:spLocks/>
              </p:cNvSpPr>
              <p:nvPr/>
            </p:nvSpPr>
            <p:spPr bwMode="auto">
              <a:xfrm>
                <a:off x="2218" y="2220"/>
                <a:ext cx="6845" cy="6845"/>
              </a:xfrm>
              <a:custGeom>
                <a:avLst/>
                <a:gdLst>
                  <a:gd name="T0" fmla="*/ 21 w 6845"/>
                  <a:gd name="T1" fmla="*/ 3534 h 6845"/>
                  <a:gd name="T2" fmla="*/ 1 w 6845"/>
                  <a:gd name="T3" fmla="*/ 3534 h 6845"/>
                  <a:gd name="T4" fmla="*/ 2 w 6845"/>
                  <a:gd name="T5" fmla="*/ 3554 h 6845"/>
                  <a:gd name="T6" fmla="*/ 22 w 6845"/>
                  <a:gd name="T7" fmla="*/ 3553 h 6845"/>
                  <a:gd name="T8" fmla="*/ 21 w 6845"/>
                  <a:gd name="T9" fmla="*/ 3534 h 6845"/>
                </a:gdLst>
                <a:ahLst/>
                <a:cxnLst>
                  <a:cxn ang="0">
                    <a:pos x="T0" y="T1"/>
                  </a:cxn>
                  <a:cxn ang="0">
                    <a:pos x="T2" y="T3"/>
                  </a:cxn>
                  <a:cxn ang="0">
                    <a:pos x="T4" y="T5"/>
                  </a:cxn>
                  <a:cxn ang="0">
                    <a:pos x="T6" y="T7"/>
                  </a:cxn>
                  <a:cxn ang="0">
                    <a:pos x="T8" y="T9"/>
                  </a:cxn>
                </a:cxnLst>
                <a:rect l="0" t="0" r="r" b="b"/>
                <a:pathLst>
                  <a:path w="6845" h="6845">
                    <a:moveTo>
                      <a:pt x="21" y="3534"/>
                    </a:moveTo>
                    <a:lnTo>
                      <a:pt x="1" y="3534"/>
                    </a:lnTo>
                    <a:lnTo>
                      <a:pt x="2" y="3554"/>
                    </a:lnTo>
                    <a:lnTo>
                      <a:pt x="22" y="3553"/>
                    </a:lnTo>
                    <a:lnTo>
                      <a:pt x="21" y="35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7" name="Freeform 566">
              <a:extLst>
                <a:ext uri="{FF2B5EF4-FFF2-40B4-BE49-F238E27FC236}">
                  <a16:creationId xmlns:a16="http://schemas.microsoft.com/office/drawing/2014/main" id="{5607DF59-A4A7-4440-B1E9-7ABE5515C0A8}"/>
                </a:ext>
              </a:extLst>
            </p:cNvPr>
            <p:cNvSpPr>
              <a:spLocks/>
            </p:cNvSpPr>
            <p:nvPr/>
          </p:nvSpPr>
          <p:spPr bwMode="auto">
            <a:xfrm>
              <a:off x="3692" y="3697"/>
              <a:ext cx="3959" cy="3959"/>
            </a:xfrm>
            <a:custGeom>
              <a:avLst/>
              <a:gdLst>
                <a:gd name="T0" fmla="*/ 1827 w 3959"/>
                <a:gd name="T1" fmla="*/ 5 h 3959"/>
                <a:gd name="T2" fmla="*/ 1606 w 3959"/>
                <a:gd name="T3" fmla="*/ 34 h 3959"/>
                <a:gd name="T4" fmla="*/ 1394 w 3959"/>
                <a:gd name="T5" fmla="*/ 87 h 3959"/>
                <a:gd name="T6" fmla="*/ 1191 w 3959"/>
                <a:gd name="T7" fmla="*/ 162 h 3959"/>
                <a:gd name="T8" fmla="*/ 1000 w 3959"/>
                <a:gd name="T9" fmla="*/ 258 h 3959"/>
                <a:gd name="T10" fmla="*/ 821 w 3959"/>
                <a:gd name="T11" fmla="*/ 373 h 3959"/>
                <a:gd name="T12" fmla="*/ 656 w 3959"/>
                <a:gd name="T13" fmla="*/ 507 h 3959"/>
                <a:gd name="T14" fmla="*/ 506 w 3959"/>
                <a:gd name="T15" fmla="*/ 657 h 3959"/>
                <a:gd name="T16" fmla="*/ 373 w 3959"/>
                <a:gd name="T17" fmla="*/ 822 h 3959"/>
                <a:gd name="T18" fmla="*/ 258 w 3959"/>
                <a:gd name="T19" fmla="*/ 1001 h 3959"/>
                <a:gd name="T20" fmla="*/ 162 w 3959"/>
                <a:gd name="T21" fmla="*/ 1192 h 3959"/>
                <a:gd name="T22" fmla="*/ 87 w 3959"/>
                <a:gd name="T23" fmla="*/ 1395 h 3959"/>
                <a:gd name="T24" fmla="*/ 34 w 3959"/>
                <a:gd name="T25" fmla="*/ 1608 h 3959"/>
                <a:gd name="T26" fmla="*/ 5 w 3959"/>
                <a:gd name="T27" fmla="*/ 1828 h 3959"/>
                <a:gd name="T28" fmla="*/ 1 w 3959"/>
                <a:gd name="T29" fmla="*/ 2055 h 3959"/>
                <a:gd name="T30" fmla="*/ 22 w 3959"/>
                <a:gd name="T31" fmla="*/ 2279 h 3959"/>
                <a:gd name="T32" fmla="*/ 67 w 3959"/>
                <a:gd name="T33" fmla="*/ 2494 h 3959"/>
                <a:gd name="T34" fmla="*/ 135 w 3959"/>
                <a:gd name="T35" fmla="*/ 2700 h 3959"/>
                <a:gd name="T36" fmla="*/ 224 w 3959"/>
                <a:gd name="T37" fmla="*/ 2895 h 3959"/>
                <a:gd name="T38" fmla="*/ 332 w 3959"/>
                <a:gd name="T39" fmla="*/ 3079 h 3959"/>
                <a:gd name="T40" fmla="*/ 460 w 3959"/>
                <a:gd name="T41" fmla="*/ 3249 h 3959"/>
                <a:gd name="T42" fmla="*/ 604 w 3959"/>
                <a:gd name="T43" fmla="*/ 3404 h 3959"/>
                <a:gd name="T44" fmla="*/ 764 w 3959"/>
                <a:gd name="T45" fmla="*/ 3542 h 3959"/>
                <a:gd name="T46" fmla="*/ 939 w 3959"/>
                <a:gd name="T47" fmla="*/ 3664 h 3959"/>
                <a:gd name="T48" fmla="*/ 1126 w 3959"/>
                <a:gd name="T49" fmla="*/ 3766 h 3959"/>
                <a:gd name="T50" fmla="*/ 1325 w 3959"/>
                <a:gd name="T51" fmla="*/ 3848 h 3959"/>
                <a:gd name="T52" fmla="*/ 1535 w 3959"/>
                <a:gd name="T53" fmla="*/ 3908 h 3959"/>
                <a:gd name="T54" fmla="*/ 1753 w 3959"/>
                <a:gd name="T55" fmla="*/ 3946 h 3959"/>
                <a:gd name="T56" fmla="*/ 1978 w 3959"/>
                <a:gd name="T57" fmla="*/ 3958 h 3959"/>
                <a:gd name="T58" fmla="*/ 2204 w 3959"/>
                <a:gd name="T59" fmla="*/ 3946 h 3959"/>
                <a:gd name="T60" fmla="*/ 2422 w 3959"/>
                <a:gd name="T61" fmla="*/ 3908 h 3959"/>
                <a:gd name="T62" fmla="*/ 2631 w 3959"/>
                <a:gd name="T63" fmla="*/ 3848 h 3959"/>
                <a:gd name="T64" fmla="*/ 2831 w 3959"/>
                <a:gd name="T65" fmla="*/ 3766 h 3959"/>
                <a:gd name="T66" fmla="*/ 3018 w 3959"/>
                <a:gd name="T67" fmla="*/ 3664 h 3959"/>
                <a:gd name="T68" fmla="*/ 3193 w 3959"/>
                <a:gd name="T69" fmla="*/ 3542 h 3959"/>
                <a:gd name="T70" fmla="*/ 3353 w 3959"/>
                <a:gd name="T71" fmla="*/ 3404 h 3959"/>
                <a:gd name="T72" fmla="*/ 3498 w 3959"/>
                <a:gd name="T73" fmla="*/ 3249 h 3959"/>
                <a:gd name="T74" fmla="*/ 3625 w 3959"/>
                <a:gd name="T75" fmla="*/ 3079 h 3959"/>
                <a:gd name="T76" fmla="*/ 3734 w 3959"/>
                <a:gd name="T77" fmla="*/ 2895 h 3959"/>
                <a:gd name="T78" fmla="*/ 3823 w 3959"/>
                <a:gd name="T79" fmla="*/ 2700 h 3959"/>
                <a:gd name="T80" fmla="*/ 3891 w 3959"/>
                <a:gd name="T81" fmla="*/ 2494 h 3959"/>
                <a:gd name="T82" fmla="*/ 3936 w 3959"/>
                <a:gd name="T83" fmla="*/ 2279 h 3959"/>
                <a:gd name="T84" fmla="*/ 3957 w 3959"/>
                <a:gd name="T85" fmla="*/ 2055 h 3959"/>
                <a:gd name="T86" fmla="*/ 3953 w 3959"/>
                <a:gd name="T87" fmla="*/ 1828 h 3959"/>
                <a:gd name="T88" fmla="*/ 3923 w 3959"/>
                <a:gd name="T89" fmla="*/ 1608 h 3959"/>
                <a:gd name="T90" fmla="*/ 3871 w 3959"/>
                <a:gd name="T91" fmla="*/ 1395 h 3959"/>
                <a:gd name="T92" fmla="*/ 3796 w 3959"/>
                <a:gd name="T93" fmla="*/ 1192 h 3959"/>
                <a:gd name="T94" fmla="*/ 3700 w 3959"/>
                <a:gd name="T95" fmla="*/ 1001 h 3959"/>
                <a:gd name="T96" fmla="*/ 3585 w 3959"/>
                <a:gd name="T97" fmla="*/ 822 h 3959"/>
                <a:gd name="T98" fmla="*/ 3451 w 3959"/>
                <a:gd name="T99" fmla="*/ 657 h 3959"/>
                <a:gd name="T100" fmla="*/ 3301 w 3959"/>
                <a:gd name="T101" fmla="*/ 507 h 3959"/>
                <a:gd name="T102" fmla="*/ 3136 w 3959"/>
                <a:gd name="T103" fmla="*/ 373 h 3959"/>
                <a:gd name="T104" fmla="*/ 2957 w 3959"/>
                <a:gd name="T105" fmla="*/ 258 h 3959"/>
                <a:gd name="T106" fmla="*/ 2765 w 3959"/>
                <a:gd name="T107" fmla="*/ 162 h 3959"/>
                <a:gd name="T108" fmla="*/ 2563 w 3959"/>
                <a:gd name="T109" fmla="*/ 87 h 3959"/>
                <a:gd name="T110" fmla="*/ 2350 w 3959"/>
                <a:gd name="T111" fmla="*/ 34 h 3959"/>
                <a:gd name="T112" fmla="*/ 2129 w 3959"/>
                <a:gd name="T113" fmla="*/ 5 h 3959"/>
                <a:gd name="T114" fmla="*/ 1978 w 3959"/>
                <a:gd name="T115" fmla="*/ 0 h 3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9" h="3959">
                  <a:moveTo>
                    <a:pt x="1978" y="0"/>
                  </a:moveTo>
                  <a:lnTo>
                    <a:pt x="1902" y="1"/>
                  </a:lnTo>
                  <a:lnTo>
                    <a:pt x="1827" y="5"/>
                  </a:lnTo>
                  <a:lnTo>
                    <a:pt x="1753" y="12"/>
                  </a:lnTo>
                  <a:lnTo>
                    <a:pt x="1679" y="22"/>
                  </a:lnTo>
                  <a:lnTo>
                    <a:pt x="1606" y="34"/>
                  </a:lnTo>
                  <a:lnTo>
                    <a:pt x="1535" y="49"/>
                  </a:lnTo>
                  <a:lnTo>
                    <a:pt x="1464" y="67"/>
                  </a:lnTo>
                  <a:lnTo>
                    <a:pt x="1394" y="87"/>
                  </a:lnTo>
                  <a:lnTo>
                    <a:pt x="1325" y="110"/>
                  </a:lnTo>
                  <a:lnTo>
                    <a:pt x="1258" y="135"/>
                  </a:lnTo>
                  <a:lnTo>
                    <a:pt x="1191" y="162"/>
                  </a:lnTo>
                  <a:lnTo>
                    <a:pt x="1126" y="192"/>
                  </a:lnTo>
                  <a:lnTo>
                    <a:pt x="1062" y="224"/>
                  </a:lnTo>
                  <a:lnTo>
                    <a:pt x="1000" y="258"/>
                  </a:lnTo>
                  <a:lnTo>
                    <a:pt x="939" y="294"/>
                  </a:lnTo>
                  <a:lnTo>
                    <a:pt x="879" y="333"/>
                  </a:lnTo>
                  <a:lnTo>
                    <a:pt x="821" y="373"/>
                  </a:lnTo>
                  <a:lnTo>
                    <a:pt x="764" y="416"/>
                  </a:lnTo>
                  <a:lnTo>
                    <a:pt x="709" y="460"/>
                  </a:lnTo>
                  <a:lnTo>
                    <a:pt x="656" y="507"/>
                  </a:lnTo>
                  <a:lnTo>
                    <a:pt x="604" y="555"/>
                  </a:lnTo>
                  <a:lnTo>
                    <a:pt x="554" y="605"/>
                  </a:lnTo>
                  <a:lnTo>
                    <a:pt x="506" y="657"/>
                  </a:lnTo>
                  <a:lnTo>
                    <a:pt x="460" y="710"/>
                  </a:lnTo>
                  <a:lnTo>
                    <a:pt x="415" y="765"/>
                  </a:lnTo>
                  <a:lnTo>
                    <a:pt x="373" y="822"/>
                  </a:lnTo>
                  <a:lnTo>
                    <a:pt x="332" y="880"/>
                  </a:lnTo>
                  <a:lnTo>
                    <a:pt x="294" y="940"/>
                  </a:lnTo>
                  <a:lnTo>
                    <a:pt x="258" y="1001"/>
                  </a:lnTo>
                  <a:lnTo>
                    <a:pt x="224" y="1063"/>
                  </a:lnTo>
                  <a:lnTo>
                    <a:pt x="192" y="1127"/>
                  </a:lnTo>
                  <a:lnTo>
                    <a:pt x="162" y="1192"/>
                  </a:lnTo>
                  <a:lnTo>
                    <a:pt x="135" y="1259"/>
                  </a:lnTo>
                  <a:lnTo>
                    <a:pt x="110" y="1326"/>
                  </a:lnTo>
                  <a:lnTo>
                    <a:pt x="87" y="1395"/>
                  </a:lnTo>
                  <a:lnTo>
                    <a:pt x="67" y="1465"/>
                  </a:lnTo>
                  <a:lnTo>
                    <a:pt x="49" y="1536"/>
                  </a:lnTo>
                  <a:lnTo>
                    <a:pt x="34" y="1608"/>
                  </a:lnTo>
                  <a:lnTo>
                    <a:pt x="22" y="1680"/>
                  </a:lnTo>
                  <a:lnTo>
                    <a:pt x="12" y="1754"/>
                  </a:lnTo>
                  <a:lnTo>
                    <a:pt x="5" y="1828"/>
                  </a:lnTo>
                  <a:lnTo>
                    <a:pt x="1" y="1904"/>
                  </a:lnTo>
                  <a:lnTo>
                    <a:pt x="0" y="1980"/>
                  </a:lnTo>
                  <a:lnTo>
                    <a:pt x="1" y="2055"/>
                  </a:lnTo>
                  <a:lnTo>
                    <a:pt x="5" y="2131"/>
                  </a:lnTo>
                  <a:lnTo>
                    <a:pt x="12" y="2205"/>
                  </a:lnTo>
                  <a:lnTo>
                    <a:pt x="22" y="2279"/>
                  </a:lnTo>
                  <a:lnTo>
                    <a:pt x="34" y="2351"/>
                  </a:lnTo>
                  <a:lnTo>
                    <a:pt x="49" y="2423"/>
                  </a:lnTo>
                  <a:lnTo>
                    <a:pt x="67" y="2494"/>
                  </a:lnTo>
                  <a:lnTo>
                    <a:pt x="87" y="2564"/>
                  </a:lnTo>
                  <a:lnTo>
                    <a:pt x="110" y="2632"/>
                  </a:lnTo>
                  <a:lnTo>
                    <a:pt x="135" y="2700"/>
                  </a:lnTo>
                  <a:lnTo>
                    <a:pt x="162" y="2766"/>
                  </a:lnTo>
                  <a:lnTo>
                    <a:pt x="192" y="2831"/>
                  </a:lnTo>
                  <a:lnTo>
                    <a:pt x="224" y="2895"/>
                  </a:lnTo>
                  <a:lnTo>
                    <a:pt x="258" y="2958"/>
                  </a:lnTo>
                  <a:lnTo>
                    <a:pt x="294" y="3019"/>
                  </a:lnTo>
                  <a:lnTo>
                    <a:pt x="332" y="3079"/>
                  </a:lnTo>
                  <a:lnTo>
                    <a:pt x="373" y="3137"/>
                  </a:lnTo>
                  <a:lnTo>
                    <a:pt x="415" y="3193"/>
                  </a:lnTo>
                  <a:lnTo>
                    <a:pt x="460" y="3249"/>
                  </a:lnTo>
                  <a:lnTo>
                    <a:pt x="506" y="3302"/>
                  </a:lnTo>
                  <a:lnTo>
                    <a:pt x="554" y="3354"/>
                  </a:lnTo>
                  <a:lnTo>
                    <a:pt x="604" y="3404"/>
                  </a:lnTo>
                  <a:lnTo>
                    <a:pt x="656" y="3452"/>
                  </a:lnTo>
                  <a:lnTo>
                    <a:pt x="709" y="3498"/>
                  </a:lnTo>
                  <a:lnTo>
                    <a:pt x="764" y="3542"/>
                  </a:lnTo>
                  <a:lnTo>
                    <a:pt x="821" y="3585"/>
                  </a:lnTo>
                  <a:lnTo>
                    <a:pt x="879" y="3625"/>
                  </a:lnTo>
                  <a:lnTo>
                    <a:pt x="939" y="3664"/>
                  </a:lnTo>
                  <a:lnTo>
                    <a:pt x="1000" y="3700"/>
                  </a:lnTo>
                  <a:lnTo>
                    <a:pt x="1062" y="3734"/>
                  </a:lnTo>
                  <a:lnTo>
                    <a:pt x="1126" y="3766"/>
                  </a:lnTo>
                  <a:lnTo>
                    <a:pt x="1191" y="3796"/>
                  </a:lnTo>
                  <a:lnTo>
                    <a:pt x="1258" y="3823"/>
                  </a:lnTo>
                  <a:lnTo>
                    <a:pt x="1325" y="3848"/>
                  </a:lnTo>
                  <a:lnTo>
                    <a:pt x="1394" y="3871"/>
                  </a:lnTo>
                  <a:lnTo>
                    <a:pt x="1464" y="3891"/>
                  </a:lnTo>
                  <a:lnTo>
                    <a:pt x="1535" y="3908"/>
                  </a:lnTo>
                  <a:lnTo>
                    <a:pt x="1606" y="3923"/>
                  </a:lnTo>
                  <a:lnTo>
                    <a:pt x="1679" y="3936"/>
                  </a:lnTo>
                  <a:lnTo>
                    <a:pt x="1753" y="3946"/>
                  </a:lnTo>
                  <a:lnTo>
                    <a:pt x="1827" y="3953"/>
                  </a:lnTo>
                  <a:lnTo>
                    <a:pt x="1902" y="3957"/>
                  </a:lnTo>
                  <a:lnTo>
                    <a:pt x="1978" y="3958"/>
                  </a:lnTo>
                  <a:lnTo>
                    <a:pt x="2054" y="3957"/>
                  </a:lnTo>
                  <a:lnTo>
                    <a:pt x="2129" y="3953"/>
                  </a:lnTo>
                  <a:lnTo>
                    <a:pt x="2204" y="3946"/>
                  </a:lnTo>
                  <a:lnTo>
                    <a:pt x="2277" y="3936"/>
                  </a:lnTo>
                  <a:lnTo>
                    <a:pt x="2350" y="3923"/>
                  </a:lnTo>
                  <a:lnTo>
                    <a:pt x="2422" y="3908"/>
                  </a:lnTo>
                  <a:lnTo>
                    <a:pt x="2493" y="3891"/>
                  </a:lnTo>
                  <a:lnTo>
                    <a:pt x="2563" y="3871"/>
                  </a:lnTo>
                  <a:lnTo>
                    <a:pt x="2631" y="3848"/>
                  </a:lnTo>
                  <a:lnTo>
                    <a:pt x="2699" y="3823"/>
                  </a:lnTo>
                  <a:lnTo>
                    <a:pt x="2765" y="3796"/>
                  </a:lnTo>
                  <a:lnTo>
                    <a:pt x="2831" y="3766"/>
                  </a:lnTo>
                  <a:lnTo>
                    <a:pt x="2894" y="3734"/>
                  </a:lnTo>
                  <a:lnTo>
                    <a:pt x="2957" y="3700"/>
                  </a:lnTo>
                  <a:lnTo>
                    <a:pt x="3018" y="3664"/>
                  </a:lnTo>
                  <a:lnTo>
                    <a:pt x="3078" y="3625"/>
                  </a:lnTo>
                  <a:lnTo>
                    <a:pt x="3136" y="3585"/>
                  </a:lnTo>
                  <a:lnTo>
                    <a:pt x="3193" y="3542"/>
                  </a:lnTo>
                  <a:lnTo>
                    <a:pt x="3248" y="3498"/>
                  </a:lnTo>
                  <a:lnTo>
                    <a:pt x="3301" y="3452"/>
                  </a:lnTo>
                  <a:lnTo>
                    <a:pt x="3353" y="3404"/>
                  </a:lnTo>
                  <a:lnTo>
                    <a:pt x="3403" y="3354"/>
                  </a:lnTo>
                  <a:lnTo>
                    <a:pt x="3451" y="3302"/>
                  </a:lnTo>
                  <a:lnTo>
                    <a:pt x="3498" y="3249"/>
                  </a:lnTo>
                  <a:lnTo>
                    <a:pt x="3542" y="3193"/>
                  </a:lnTo>
                  <a:lnTo>
                    <a:pt x="3585" y="3137"/>
                  </a:lnTo>
                  <a:lnTo>
                    <a:pt x="3625" y="3079"/>
                  </a:lnTo>
                  <a:lnTo>
                    <a:pt x="3663" y="3019"/>
                  </a:lnTo>
                  <a:lnTo>
                    <a:pt x="3700" y="2958"/>
                  </a:lnTo>
                  <a:lnTo>
                    <a:pt x="3734" y="2895"/>
                  </a:lnTo>
                  <a:lnTo>
                    <a:pt x="3766" y="2831"/>
                  </a:lnTo>
                  <a:lnTo>
                    <a:pt x="3796" y="2766"/>
                  </a:lnTo>
                  <a:lnTo>
                    <a:pt x="3823" y="2700"/>
                  </a:lnTo>
                  <a:lnTo>
                    <a:pt x="3848" y="2632"/>
                  </a:lnTo>
                  <a:lnTo>
                    <a:pt x="3871" y="2564"/>
                  </a:lnTo>
                  <a:lnTo>
                    <a:pt x="3891" y="2494"/>
                  </a:lnTo>
                  <a:lnTo>
                    <a:pt x="3908" y="2423"/>
                  </a:lnTo>
                  <a:lnTo>
                    <a:pt x="3923" y="2351"/>
                  </a:lnTo>
                  <a:lnTo>
                    <a:pt x="3936" y="2279"/>
                  </a:lnTo>
                  <a:lnTo>
                    <a:pt x="3946" y="2205"/>
                  </a:lnTo>
                  <a:lnTo>
                    <a:pt x="3953" y="2131"/>
                  </a:lnTo>
                  <a:lnTo>
                    <a:pt x="3957" y="2055"/>
                  </a:lnTo>
                  <a:lnTo>
                    <a:pt x="3958" y="1980"/>
                  </a:lnTo>
                  <a:lnTo>
                    <a:pt x="3957" y="1904"/>
                  </a:lnTo>
                  <a:lnTo>
                    <a:pt x="3953" y="1828"/>
                  </a:lnTo>
                  <a:lnTo>
                    <a:pt x="3946" y="1754"/>
                  </a:lnTo>
                  <a:lnTo>
                    <a:pt x="3936" y="1680"/>
                  </a:lnTo>
                  <a:lnTo>
                    <a:pt x="3923" y="1608"/>
                  </a:lnTo>
                  <a:lnTo>
                    <a:pt x="3908" y="1536"/>
                  </a:lnTo>
                  <a:lnTo>
                    <a:pt x="3891" y="1465"/>
                  </a:lnTo>
                  <a:lnTo>
                    <a:pt x="3871" y="1395"/>
                  </a:lnTo>
                  <a:lnTo>
                    <a:pt x="3848" y="1326"/>
                  </a:lnTo>
                  <a:lnTo>
                    <a:pt x="3823" y="1259"/>
                  </a:lnTo>
                  <a:lnTo>
                    <a:pt x="3796" y="1192"/>
                  </a:lnTo>
                  <a:lnTo>
                    <a:pt x="3766" y="1127"/>
                  </a:lnTo>
                  <a:lnTo>
                    <a:pt x="3734" y="1063"/>
                  </a:lnTo>
                  <a:lnTo>
                    <a:pt x="3700" y="1001"/>
                  </a:lnTo>
                  <a:lnTo>
                    <a:pt x="3663" y="940"/>
                  </a:lnTo>
                  <a:lnTo>
                    <a:pt x="3625" y="880"/>
                  </a:lnTo>
                  <a:lnTo>
                    <a:pt x="3585" y="822"/>
                  </a:lnTo>
                  <a:lnTo>
                    <a:pt x="3542" y="765"/>
                  </a:lnTo>
                  <a:lnTo>
                    <a:pt x="3498" y="710"/>
                  </a:lnTo>
                  <a:lnTo>
                    <a:pt x="3451" y="657"/>
                  </a:lnTo>
                  <a:lnTo>
                    <a:pt x="3403" y="605"/>
                  </a:lnTo>
                  <a:lnTo>
                    <a:pt x="3353" y="555"/>
                  </a:lnTo>
                  <a:lnTo>
                    <a:pt x="3301" y="507"/>
                  </a:lnTo>
                  <a:lnTo>
                    <a:pt x="3248" y="460"/>
                  </a:lnTo>
                  <a:lnTo>
                    <a:pt x="3193" y="416"/>
                  </a:lnTo>
                  <a:lnTo>
                    <a:pt x="3136" y="373"/>
                  </a:lnTo>
                  <a:lnTo>
                    <a:pt x="3078" y="333"/>
                  </a:lnTo>
                  <a:lnTo>
                    <a:pt x="3018" y="294"/>
                  </a:lnTo>
                  <a:lnTo>
                    <a:pt x="2957" y="258"/>
                  </a:lnTo>
                  <a:lnTo>
                    <a:pt x="2894" y="224"/>
                  </a:lnTo>
                  <a:lnTo>
                    <a:pt x="2831" y="192"/>
                  </a:lnTo>
                  <a:lnTo>
                    <a:pt x="2765" y="162"/>
                  </a:lnTo>
                  <a:lnTo>
                    <a:pt x="2699" y="135"/>
                  </a:lnTo>
                  <a:lnTo>
                    <a:pt x="2631" y="110"/>
                  </a:lnTo>
                  <a:lnTo>
                    <a:pt x="2563" y="87"/>
                  </a:lnTo>
                  <a:lnTo>
                    <a:pt x="2493" y="67"/>
                  </a:lnTo>
                  <a:lnTo>
                    <a:pt x="2422" y="49"/>
                  </a:lnTo>
                  <a:lnTo>
                    <a:pt x="2350" y="34"/>
                  </a:lnTo>
                  <a:lnTo>
                    <a:pt x="2277" y="22"/>
                  </a:lnTo>
                  <a:lnTo>
                    <a:pt x="2204" y="12"/>
                  </a:lnTo>
                  <a:lnTo>
                    <a:pt x="2129" y="5"/>
                  </a:lnTo>
                  <a:lnTo>
                    <a:pt x="2054" y="1"/>
                  </a:lnTo>
                  <a:lnTo>
                    <a:pt x="2054" y="1"/>
                  </a:lnTo>
                  <a:lnTo>
                    <a:pt x="1978" y="0"/>
                  </a:lnTo>
                  <a:close/>
                </a:path>
              </a:pathLst>
            </a:custGeom>
            <a:solidFill>
              <a:srgbClr val="7A267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567">
              <a:extLst>
                <a:ext uri="{FF2B5EF4-FFF2-40B4-BE49-F238E27FC236}">
                  <a16:creationId xmlns:a16="http://schemas.microsoft.com/office/drawing/2014/main" id="{23BF106D-9581-40EE-AF0C-0BB03E9CB966}"/>
                </a:ext>
              </a:extLst>
            </p:cNvPr>
            <p:cNvSpPr>
              <a:spLocks/>
            </p:cNvSpPr>
            <p:nvPr/>
          </p:nvSpPr>
          <p:spPr bwMode="auto">
            <a:xfrm>
              <a:off x="1374" y="3922"/>
              <a:ext cx="1756" cy="1756"/>
            </a:xfrm>
            <a:custGeom>
              <a:avLst/>
              <a:gdLst>
                <a:gd name="T0" fmla="*/ 801 w 1756"/>
                <a:gd name="T1" fmla="*/ 3 h 1756"/>
                <a:gd name="T2" fmla="*/ 656 w 1756"/>
                <a:gd name="T3" fmla="*/ 28 h 1756"/>
                <a:gd name="T4" fmla="*/ 519 w 1756"/>
                <a:gd name="T5" fmla="*/ 76 h 1756"/>
                <a:gd name="T6" fmla="*/ 394 w 1756"/>
                <a:gd name="T7" fmla="*/ 145 h 1756"/>
                <a:gd name="T8" fmla="*/ 282 w 1756"/>
                <a:gd name="T9" fmla="*/ 232 h 1756"/>
                <a:gd name="T10" fmla="*/ 186 w 1756"/>
                <a:gd name="T11" fmla="*/ 337 h 1756"/>
                <a:gd name="T12" fmla="*/ 108 w 1756"/>
                <a:gd name="T13" fmla="*/ 455 h 1756"/>
                <a:gd name="T14" fmla="*/ 49 w 1756"/>
                <a:gd name="T15" fmla="*/ 587 h 1756"/>
                <a:gd name="T16" fmla="*/ 12 w 1756"/>
                <a:gd name="T17" fmla="*/ 728 h 1756"/>
                <a:gd name="T18" fmla="*/ 0 w 1756"/>
                <a:gd name="T19" fmla="*/ 878 h 1756"/>
                <a:gd name="T20" fmla="*/ 12 w 1756"/>
                <a:gd name="T21" fmla="*/ 1027 h 1756"/>
                <a:gd name="T22" fmla="*/ 49 w 1756"/>
                <a:gd name="T23" fmla="*/ 1169 h 1756"/>
                <a:gd name="T24" fmla="*/ 108 w 1756"/>
                <a:gd name="T25" fmla="*/ 1300 h 1756"/>
                <a:gd name="T26" fmla="*/ 186 w 1756"/>
                <a:gd name="T27" fmla="*/ 1418 h 1756"/>
                <a:gd name="T28" fmla="*/ 282 w 1756"/>
                <a:gd name="T29" fmla="*/ 1522 h 1756"/>
                <a:gd name="T30" fmla="*/ 394 w 1756"/>
                <a:gd name="T31" fmla="*/ 1610 h 1756"/>
                <a:gd name="T32" fmla="*/ 519 w 1756"/>
                <a:gd name="T33" fmla="*/ 1679 h 1756"/>
                <a:gd name="T34" fmla="*/ 656 w 1756"/>
                <a:gd name="T35" fmla="*/ 1727 h 1756"/>
                <a:gd name="T36" fmla="*/ 801 w 1756"/>
                <a:gd name="T37" fmla="*/ 1752 h 1756"/>
                <a:gd name="T38" fmla="*/ 952 w 1756"/>
                <a:gd name="T39" fmla="*/ 1752 h 1756"/>
                <a:gd name="T40" fmla="*/ 1098 w 1756"/>
                <a:gd name="T41" fmla="*/ 1727 h 1756"/>
                <a:gd name="T42" fmla="*/ 1235 w 1756"/>
                <a:gd name="T43" fmla="*/ 1679 h 1756"/>
                <a:gd name="T44" fmla="*/ 1360 w 1756"/>
                <a:gd name="T45" fmla="*/ 1610 h 1756"/>
                <a:gd name="T46" fmla="*/ 1472 w 1756"/>
                <a:gd name="T47" fmla="*/ 1522 h 1756"/>
                <a:gd name="T48" fmla="*/ 1568 w 1756"/>
                <a:gd name="T49" fmla="*/ 1418 h 1756"/>
                <a:gd name="T50" fmla="*/ 1647 w 1756"/>
                <a:gd name="T51" fmla="*/ 1300 h 1756"/>
                <a:gd name="T52" fmla="*/ 1706 w 1756"/>
                <a:gd name="T53" fmla="*/ 1169 h 1756"/>
                <a:gd name="T54" fmla="*/ 1742 w 1756"/>
                <a:gd name="T55" fmla="*/ 1027 h 1756"/>
                <a:gd name="T56" fmla="*/ 1755 w 1756"/>
                <a:gd name="T57" fmla="*/ 878 h 1756"/>
                <a:gd name="T58" fmla="*/ 1742 w 1756"/>
                <a:gd name="T59" fmla="*/ 728 h 1756"/>
                <a:gd name="T60" fmla="*/ 1706 w 1756"/>
                <a:gd name="T61" fmla="*/ 587 h 1756"/>
                <a:gd name="T62" fmla="*/ 1647 w 1756"/>
                <a:gd name="T63" fmla="*/ 455 h 1756"/>
                <a:gd name="T64" fmla="*/ 1568 w 1756"/>
                <a:gd name="T65" fmla="*/ 337 h 1756"/>
                <a:gd name="T66" fmla="*/ 1472 w 1756"/>
                <a:gd name="T67" fmla="*/ 232 h 1756"/>
                <a:gd name="T68" fmla="*/ 1360 w 1756"/>
                <a:gd name="T69" fmla="*/ 145 h 1756"/>
                <a:gd name="T70" fmla="*/ 1235 w 1756"/>
                <a:gd name="T71" fmla="*/ 76 h 1756"/>
                <a:gd name="T72" fmla="*/ 1098 w 1756"/>
                <a:gd name="T73" fmla="*/ 28 h 1756"/>
                <a:gd name="T74" fmla="*/ 952 w 1756"/>
                <a:gd name="T75" fmla="*/ 3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6" h="1756">
                  <a:moveTo>
                    <a:pt x="877" y="0"/>
                  </a:moveTo>
                  <a:lnTo>
                    <a:pt x="801" y="3"/>
                  </a:lnTo>
                  <a:lnTo>
                    <a:pt x="727" y="12"/>
                  </a:lnTo>
                  <a:lnTo>
                    <a:pt x="656" y="28"/>
                  </a:lnTo>
                  <a:lnTo>
                    <a:pt x="586" y="49"/>
                  </a:lnTo>
                  <a:lnTo>
                    <a:pt x="519" y="76"/>
                  </a:lnTo>
                  <a:lnTo>
                    <a:pt x="455" y="108"/>
                  </a:lnTo>
                  <a:lnTo>
                    <a:pt x="394" y="145"/>
                  </a:lnTo>
                  <a:lnTo>
                    <a:pt x="336" y="186"/>
                  </a:lnTo>
                  <a:lnTo>
                    <a:pt x="282" y="232"/>
                  </a:lnTo>
                  <a:lnTo>
                    <a:pt x="232" y="283"/>
                  </a:lnTo>
                  <a:lnTo>
                    <a:pt x="186" y="337"/>
                  </a:lnTo>
                  <a:lnTo>
                    <a:pt x="145" y="394"/>
                  </a:lnTo>
                  <a:lnTo>
                    <a:pt x="108" y="455"/>
                  </a:lnTo>
                  <a:lnTo>
                    <a:pt x="76" y="520"/>
                  </a:lnTo>
                  <a:lnTo>
                    <a:pt x="49" y="587"/>
                  </a:lnTo>
                  <a:lnTo>
                    <a:pt x="28" y="656"/>
                  </a:lnTo>
                  <a:lnTo>
                    <a:pt x="12" y="728"/>
                  </a:lnTo>
                  <a:lnTo>
                    <a:pt x="3" y="802"/>
                  </a:lnTo>
                  <a:lnTo>
                    <a:pt x="0" y="878"/>
                  </a:lnTo>
                  <a:lnTo>
                    <a:pt x="3" y="953"/>
                  </a:lnTo>
                  <a:lnTo>
                    <a:pt x="12" y="1027"/>
                  </a:lnTo>
                  <a:lnTo>
                    <a:pt x="28" y="1099"/>
                  </a:lnTo>
                  <a:lnTo>
                    <a:pt x="49" y="1169"/>
                  </a:lnTo>
                  <a:lnTo>
                    <a:pt x="76" y="1235"/>
                  </a:lnTo>
                  <a:lnTo>
                    <a:pt x="108" y="1300"/>
                  </a:lnTo>
                  <a:lnTo>
                    <a:pt x="145" y="1361"/>
                  </a:lnTo>
                  <a:lnTo>
                    <a:pt x="186" y="1418"/>
                  </a:lnTo>
                  <a:lnTo>
                    <a:pt x="232" y="1472"/>
                  </a:lnTo>
                  <a:lnTo>
                    <a:pt x="282" y="1522"/>
                  </a:lnTo>
                  <a:lnTo>
                    <a:pt x="336" y="1568"/>
                  </a:lnTo>
                  <a:lnTo>
                    <a:pt x="394" y="1610"/>
                  </a:lnTo>
                  <a:lnTo>
                    <a:pt x="455" y="1647"/>
                  </a:lnTo>
                  <a:lnTo>
                    <a:pt x="519" y="1679"/>
                  </a:lnTo>
                  <a:lnTo>
                    <a:pt x="586" y="1706"/>
                  </a:lnTo>
                  <a:lnTo>
                    <a:pt x="656" y="1727"/>
                  </a:lnTo>
                  <a:lnTo>
                    <a:pt x="727" y="1742"/>
                  </a:lnTo>
                  <a:lnTo>
                    <a:pt x="801" y="1752"/>
                  </a:lnTo>
                  <a:lnTo>
                    <a:pt x="877" y="1755"/>
                  </a:lnTo>
                  <a:lnTo>
                    <a:pt x="952" y="1752"/>
                  </a:lnTo>
                  <a:lnTo>
                    <a:pt x="1026" y="1742"/>
                  </a:lnTo>
                  <a:lnTo>
                    <a:pt x="1098" y="1727"/>
                  </a:lnTo>
                  <a:lnTo>
                    <a:pt x="1168" y="1706"/>
                  </a:lnTo>
                  <a:lnTo>
                    <a:pt x="1235" y="1679"/>
                  </a:lnTo>
                  <a:lnTo>
                    <a:pt x="1299" y="1647"/>
                  </a:lnTo>
                  <a:lnTo>
                    <a:pt x="1360" y="1610"/>
                  </a:lnTo>
                  <a:lnTo>
                    <a:pt x="1418" y="1568"/>
                  </a:lnTo>
                  <a:lnTo>
                    <a:pt x="1472" y="1522"/>
                  </a:lnTo>
                  <a:lnTo>
                    <a:pt x="1522" y="1472"/>
                  </a:lnTo>
                  <a:lnTo>
                    <a:pt x="1568" y="1418"/>
                  </a:lnTo>
                  <a:lnTo>
                    <a:pt x="1610" y="1361"/>
                  </a:lnTo>
                  <a:lnTo>
                    <a:pt x="1647" y="1300"/>
                  </a:lnTo>
                  <a:lnTo>
                    <a:pt x="1679" y="1235"/>
                  </a:lnTo>
                  <a:lnTo>
                    <a:pt x="1706" y="1169"/>
                  </a:lnTo>
                  <a:lnTo>
                    <a:pt x="1727" y="1099"/>
                  </a:lnTo>
                  <a:lnTo>
                    <a:pt x="1742" y="1027"/>
                  </a:lnTo>
                  <a:lnTo>
                    <a:pt x="1752" y="953"/>
                  </a:lnTo>
                  <a:lnTo>
                    <a:pt x="1755" y="878"/>
                  </a:lnTo>
                  <a:lnTo>
                    <a:pt x="1752" y="802"/>
                  </a:lnTo>
                  <a:lnTo>
                    <a:pt x="1742" y="728"/>
                  </a:lnTo>
                  <a:lnTo>
                    <a:pt x="1727" y="656"/>
                  </a:lnTo>
                  <a:lnTo>
                    <a:pt x="1706" y="587"/>
                  </a:lnTo>
                  <a:lnTo>
                    <a:pt x="1679" y="520"/>
                  </a:lnTo>
                  <a:lnTo>
                    <a:pt x="1647" y="455"/>
                  </a:lnTo>
                  <a:lnTo>
                    <a:pt x="1610" y="394"/>
                  </a:lnTo>
                  <a:lnTo>
                    <a:pt x="1568" y="337"/>
                  </a:lnTo>
                  <a:lnTo>
                    <a:pt x="1522" y="283"/>
                  </a:lnTo>
                  <a:lnTo>
                    <a:pt x="1472" y="232"/>
                  </a:lnTo>
                  <a:lnTo>
                    <a:pt x="1418" y="186"/>
                  </a:lnTo>
                  <a:lnTo>
                    <a:pt x="1360" y="145"/>
                  </a:lnTo>
                  <a:lnTo>
                    <a:pt x="1299" y="108"/>
                  </a:lnTo>
                  <a:lnTo>
                    <a:pt x="1235" y="76"/>
                  </a:lnTo>
                  <a:lnTo>
                    <a:pt x="1168" y="49"/>
                  </a:lnTo>
                  <a:lnTo>
                    <a:pt x="1098" y="28"/>
                  </a:lnTo>
                  <a:lnTo>
                    <a:pt x="1026" y="12"/>
                  </a:lnTo>
                  <a:lnTo>
                    <a:pt x="952" y="3"/>
                  </a:lnTo>
                  <a:lnTo>
                    <a:pt x="877" y="0"/>
                  </a:lnTo>
                  <a:close/>
                </a:path>
              </a:pathLst>
            </a:custGeom>
            <a:solidFill>
              <a:srgbClr val="FBB81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 name="Freeform 568">
              <a:extLst>
                <a:ext uri="{FF2B5EF4-FFF2-40B4-BE49-F238E27FC236}">
                  <a16:creationId xmlns:a16="http://schemas.microsoft.com/office/drawing/2014/main" id="{19154202-A07D-42DA-A5B9-7599F133B34C}"/>
                </a:ext>
              </a:extLst>
            </p:cNvPr>
            <p:cNvSpPr>
              <a:spLocks/>
            </p:cNvSpPr>
            <p:nvPr/>
          </p:nvSpPr>
          <p:spPr bwMode="auto">
            <a:xfrm>
              <a:off x="4820" y="1267"/>
              <a:ext cx="1755" cy="1755"/>
            </a:xfrm>
            <a:custGeom>
              <a:avLst/>
              <a:gdLst>
                <a:gd name="T0" fmla="*/ 801 w 1755"/>
                <a:gd name="T1" fmla="*/ 3 h 1755"/>
                <a:gd name="T2" fmla="*/ 655 w 1755"/>
                <a:gd name="T3" fmla="*/ 28 h 1755"/>
                <a:gd name="T4" fmla="*/ 519 w 1755"/>
                <a:gd name="T5" fmla="*/ 76 h 1755"/>
                <a:gd name="T6" fmla="*/ 393 w 1755"/>
                <a:gd name="T7" fmla="*/ 144 h 1755"/>
                <a:gd name="T8" fmla="*/ 282 w 1755"/>
                <a:gd name="T9" fmla="*/ 232 h 1755"/>
                <a:gd name="T10" fmla="*/ 186 w 1755"/>
                <a:gd name="T11" fmla="*/ 336 h 1755"/>
                <a:gd name="T12" fmla="*/ 107 w 1755"/>
                <a:gd name="T13" fmla="*/ 455 h 1755"/>
                <a:gd name="T14" fmla="*/ 49 w 1755"/>
                <a:gd name="T15" fmla="*/ 586 h 1755"/>
                <a:gd name="T16" fmla="*/ 12 w 1755"/>
                <a:gd name="T17" fmla="*/ 727 h 1755"/>
                <a:gd name="T18" fmla="*/ 0 w 1755"/>
                <a:gd name="T19" fmla="*/ 877 h 1755"/>
                <a:gd name="T20" fmla="*/ 12 w 1755"/>
                <a:gd name="T21" fmla="*/ 1026 h 1755"/>
                <a:gd name="T22" fmla="*/ 49 w 1755"/>
                <a:gd name="T23" fmla="*/ 1168 h 1755"/>
                <a:gd name="T24" fmla="*/ 107 w 1755"/>
                <a:gd name="T25" fmla="*/ 1299 h 1755"/>
                <a:gd name="T26" fmla="*/ 186 w 1755"/>
                <a:gd name="T27" fmla="*/ 1418 h 1755"/>
                <a:gd name="T28" fmla="*/ 282 w 1755"/>
                <a:gd name="T29" fmla="*/ 1522 h 1755"/>
                <a:gd name="T30" fmla="*/ 393 w 1755"/>
                <a:gd name="T31" fmla="*/ 1609 h 1755"/>
                <a:gd name="T32" fmla="*/ 519 w 1755"/>
                <a:gd name="T33" fmla="*/ 1678 h 1755"/>
                <a:gd name="T34" fmla="*/ 655 w 1755"/>
                <a:gd name="T35" fmla="*/ 1726 h 1755"/>
                <a:gd name="T36" fmla="*/ 801 w 1755"/>
                <a:gd name="T37" fmla="*/ 1751 h 1755"/>
                <a:gd name="T38" fmla="*/ 952 w 1755"/>
                <a:gd name="T39" fmla="*/ 1751 h 1755"/>
                <a:gd name="T40" fmla="*/ 1098 w 1755"/>
                <a:gd name="T41" fmla="*/ 1726 h 1755"/>
                <a:gd name="T42" fmla="*/ 1235 w 1755"/>
                <a:gd name="T43" fmla="*/ 1678 h 1755"/>
                <a:gd name="T44" fmla="*/ 1360 w 1755"/>
                <a:gd name="T45" fmla="*/ 1609 h 1755"/>
                <a:gd name="T46" fmla="*/ 1472 w 1755"/>
                <a:gd name="T47" fmla="*/ 1522 h 1755"/>
                <a:gd name="T48" fmla="*/ 1568 w 1755"/>
                <a:gd name="T49" fmla="*/ 1418 h 1755"/>
                <a:gd name="T50" fmla="*/ 1646 w 1755"/>
                <a:gd name="T51" fmla="*/ 1299 h 1755"/>
                <a:gd name="T52" fmla="*/ 1705 w 1755"/>
                <a:gd name="T53" fmla="*/ 1168 h 1755"/>
                <a:gd name="T54" fmla="*/ 1741 w 1755"/>
                <a:gd name="T55" fmla="*/ 1026 h 1755"/>
                <a:gd name="T56" fmla="*/ 1754 w 1755"/>
                <a:gd name="T57" fmla="*/ 877 h 1755"/>
                <a:gd name="T58" fmla="*/ 1741 w 1755"/>
                <a:gd name="T59" fmla="*/ 727 h 1755"/>
                <a:gd name="T60" fmla="*/ 1705 w 1755"/>
                <a:gd name="T61" fmla="*/ 586 h 1755"/>
                <a:gd name="T62" fmla="*/ 1646 w 1755"/>
                <a:gd name="T63" fmla="*/ 455 h 1755"/>
                <a:gd name="T64" fmla="*/ 1568 w 1755"/>
                <a:gd name="T65" fmla="*/ 336 h 1755"/>
                <a:gd name="T66" fmla="*/ 1472 w 1755"/>
                <a:gd name="T67" fmla="*/ 232 h 1755"/>
                <a:gd name="T68" fmla="*/ 1360 w 1755"/>
                <a:gd name="T69" fmla="*/ 144 h 1755"/>
                <a:gd name="T70" fmla="*/ 1235 w 1755"/>
                <a:gd name="T71" fmla="*/ 76 h 1755"/>
                <a:gd name="T72" fmla="*/ 1098 w 1755"/>
                <a:gd name="T73" fmla="*/ 28 h 1755"/>
                <a:gd name="T74" fmla="*/ 952 w 1755"/>
                <a:gd name="T75" fmla="*/ 3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5" h="1755">
                  <a:moveTo>
                    <a:pt x="877" y="0"/>
                  </a:moveTo>
                  <a:lnTo>
                    <a:pt x="801" y="3"/>
                  </a:lnTo>
                  <a:lnTo>
                    <a:pt x="727" y="12"/>
                  </a:lnTo>
                  <a:lnTo>
                    <a:pt x="655" y="28"/>
                  </a:lnTo>
                  <a:lnTo>
                    <a:pt x="586" y="49"/>
                  </a:lnTo>
                  <a:lnTo>
                    <a:pt x="519" y="76"/>
                  </a:lnTo>
                  <a:lnTo>
                    <a:pt x="455" y="107"/>
                  </a:lnTo>
                  <a:lnTo>
                    <a:pt x="393" y="144"/>
                  </a:lnTo>
                  <a:lnTo>
                    <a:pt x="336" y="186"/>
                  </a:lnTo>
                  <a:lnTo>
                    <a:pt x="282" y="232"/>
                  </a:lnTo>
                  <a:lnTo>
                    <a:pt x="232" y="282"/>
                  </a:lnTo>
                  <a:lnTo>
                    <a:pt x="186" y="336"/>
                  </a:lnTo>
                  <a:lnTo>
                    <a:pt x="144" y="393"/>
                  </a:lnTo>
                  <a:lnTo>
                    <a:pt x="107" y="455"/>
                  </a:lnTo>
                  <a:lnTo>
                    <a:pt x="76" y="519"/>
                  </a:lnTo>
                  <a:lnTo>
                    <a:pt x="49" y="586"/>
                  </a:lnTo>
                  <a:lnTo>
                    <a:pt x="28" y="655"/>
                  </a:lnTo>
                  <a:lnTo>
                    <a:pt x="12" y="727"/>
                  </a:lnTo>
                  <a:lnTo>
                    <a:pt x="3" y="801"/>
                  </a:lnTo>
                  <a:lnTo>
                    <a:pt x="0" y="877"/>
                  </a:lnTo>
                  <a:lnTo>
                    <a:pt x="3" y="952"/>
                  </a:lnTo>
                  <a:lnTo>
                    <a:pt x="12" y="1026"/>
                  </a:lnTo>
                  <a:lnTo>
                    <a:pt x="28" y="1098"/>
                  </a:lnTo>
                  <a:lnTo>
                    <a:pt x="49" y="1168"/>
                  </a:lnTo>
                  <a:lnTo>
                    <a:pt x="76" y="1235"/>
                  </a:lnTo>
                  <a:lnTo>
                    <a:pt x="107" y="1299"/>
                  </a:lnTo>
                  <a:lnTo>
                    <a:pt x="144" y="1360"/>
                  </a:lnTo>
                  <a:lnTo>
                    <a:pt x="186" y="1418"/>
                  </a:lnTo>
                  <a:lnTo>
                    <a:pt x="232" y="1472"/>
                  </a:lnTo>
                  <a:lnTo>
                    <a:pt x="282" y="1522"/>
                  </a:lnTo>
                  <a:lnTo>
                    <a:pt x="336" y="1568"/>
                  </a:lnTo>
                  <a:lnTo>
                    <a:pt x="393" y="1609"/>
                  </a:lnTo>
                  <a:lnTo>
                    <a:pt x="455" y="1646"/>
                  </a:lnTo>
                  <a:lnTo>
                    <a:pt x="519" y="1678"/>
                  </a:lnTo>
                  <a:lnTo>
                    <a:pt x="586" y="1705"/>
                  </a:lnTo>
                  <a:lnTo>
                    <a:pt x="655" y="1726"/>
                  </a:lnTo>
                  <a:lnTo>
                    <a:pt x="727" y="1741"/>
                  </a:lnTo>
                  <a:lnTo>
                    <a:pt x="801" y="1751"/>
                  </a:lnTo>
                  <a:lnTo>
                    <a:pt x="877" y="1754"/>
                  </a:lnTo>
                  <a:lnTo>
                    <a:pt x="952" y="1751"/>
                  </a:lnTo>
                  <a:lnTo>
                    <a:pt x="1026" y="1741"/>
                  </a:lnTo>
                  <a:lnTo>
                    <a:pt x="1098" y="1726"/>
                  </a:lnTo>
                  <a:lnTo>
                    <a:pt x="1168" y="1705"/>
                  </a:lnTo>
                  <a:lnTo>
                    <a:pt x="1235" y="1678"/>
                  </a:lnTo>
                  <a:lnTo>
                    <a:pt x="1299" y="1646"/>
                  </a:lnTo>
                  <a:lnTo>
                    <a:pt x="1360" y="1609"/>
                  </a:lnTo>
                  <a:lnTo>
                    <a:pt x="1418" y="1568"/>
                  </a:lnTo>
                  <a:lnTo>
                    <a:pt x="1472" y="1522"/>
                  </a:lnTo>
                  <a:lnTo>
                    <a:pt x="1522" y="1472"/>
                  </a:lnTo>
                  <a:lnTo>
                    <a:pt x="1568" y="1418"/>
                  </a:lnTo>
                  <a:lnTo>
                    <a:pt x="1609" y="1360"/>
                  </a:lnTo>
                  <a:lnTo>
                    <a:pt x="1646" y="1299"/>
                  </a:lnTo>
                  <a:lnTo>
                    <a:pt x="1678" y="1235"/>
                  </a:lnTo>
                  <a:lnTo>
                    <a:pt x="1705" y="1168"/>
                  </a:lnTo>
                  <a:lnTo>
                    <a:pt x="1726" y="1098"/>
                  </a:lnTo>
                  <a:lnTo>
                    <a:pt x="1741" y="1026"/>
                  </a:lnTo>
                  <a:lnTo>
                    <a:pt x="1751" y="952"/>
                  </a:lnTo>
                  <a:lnTo>
                    <a:pt x="1754" y="877"/>
                  </a:lnTo>
                  <a:lnTo>
                    <a:pt x="1751" y="801"/>
                  </a:lnTo>
                  <a:lnTo>
                    <a:pt x="1741" y="727"/>
                  </a:lnTo>
                  <a:lnTo>
                    <a:pt x="1726" y="655"/>
                  </a:lnTo>
                  <a:lnTo>
                    <a:pt x="1705" y="586"/>
                  </a:lnTo>
                  <a:lnTo>
                    <a:pt x="1678" y="519"/>
                  </a:lnTo>
                  <a:lnTo>
                    <a:pt x="1646" y="455"/>
                  </a:lnTo>
                  <a:lnTo>
                    <a:pt x="1609" y="393"/>
                  </a:lnTo>
                  <a:lnTo>
                    <a:pt x="1568" y="336"/>
                  </a:lnTo>
                  <a:lnTo>
                    <a:pt x="1522" y="282"/>
                  </a:lnTo>
                  <a:lnTo>
                    <a:pt x="1472" y="232"/>
                  </a:lnTo>
                  <a:lnTo>
                    <a:pt x="1418" y="186"/>
                  </a:lnTo>
                  <a:lnTo>
                    <a:pt x="1360" y="144"/>
                  </a:lnTo>
                  <a:lnTo>
                    <a:pt x="1299" y="107"/>
                  </a:lnTo>
                  <a:lnTo>
                    <a:pt x="1235" y="76"/>
                  </a:lnTo>
                  <a:lnTo>
                    <a:pt x="1168" y="49"/>
                  </a:lnTo>
                  <a:lnTo>
                    <a:pt x="1098" y="28"/>
                  </a:lnTo>
                  <a:lnTo>
                    <a:pt x="1026" y="12"/>
                  </a:lnTo>
                  <a:lnTo>
                    <a:pt x="952" y="3"/>
                  </a:lnTo>
                  <a:lnTo>
                    <a:pt x="877" y="0"/>
                  </a:lnTo>
                  <a:close/>
                </a:path>
              </a:pathLst>
            </a:custGeom>
            <a:solidFill>
              <a:srgbClr val="E166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20" name="Picture 19">
              <a:extLst>
                <a:ext uri="{FF2B5EF4-FFF2-40B4-BE49-F238E27FC236}">
                  <a16:creationId xmlns:a16="http://schemas.microsoft.com/office/drawing/2014/main" id="{808007B4-F088-4C85-9700-1AB3865D1D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1" y="3391"/>
              <a:ext cx="3000"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a:extLst>
                <a:ext uri="{FF2B5EF4-FFF2-40B4-BE49-F238E27FC236}">
                  <a16:creationId xmlns:a16="http://schemas.microsoft.com/office/drawing/2014/main" id="{1FDEA86B-7E58-4FA5-B916-E4C592CC24CF}"/>
                </a:ext>
              </a:extLst>
            </p:cNvPr>
            <p:cNvGrpSpPr>
              <a:grpSpLocks/>
            </p:cNvGrpSpPr>
            <p:nvPr/>
          </p:nvGrpSpPr>
          <p:grpSpPr bwMode="auto">
            <a:xfrm>
              <a:off x="4621" y="3478"/>
              <a:ext cx="252" cy="285"/>
              <a:chOff x="4621" y="3478"/>
              <a:chExt cx="252" cy="285"/>
            </a:xfrm>
          </p:grpSpPr>
          <p:sp>
            <p:nvSpPr>
              <p:cNvPr id="144" name="Freeform 571">
                <a:extLst>
                  <a:ext uri="{FF2B5EF4-FFF2-40B4-BE49-F238E27FC236}">
                    <a16:creationId xmlns:a16="http://schemas.microsoft.com/office/drawing/2014/main" id="{C16D14B2-7A68-4C7E-A1B6-F35F932C05A8}"/>
                  </a:ext>
                </a:extLst>
              </p:cNvPr>
              <p:cNvSpPr>
                <a:spLocks/>
              </p:cNvSpPr>
              <p:nvPr/>
            </p:nvSpPr>
            <p:spPr bwMode="auto">
              <a:xfrm>
                <a:off x="4621" y="3478"/>
                <a:ext cx="252" cy="285"/>
              </a:xfrm>
              <a:custGeom>
                <a:avLst/>
                <a:gdLst>
                  <a:gd name="T0" fmla="*/ 91 w 252"/>
                  <a:gd name="T1" fmla="*/ 255 h 285"/>
                  <a:gd name="T2" fmla="*/ 93 w 252"/>
                  <a:gd name="T3" fmla="*/ 282 h 285"/>
                  <a:gd name="T4" fmla="*/ 119 w 252"/>
                  <a:gd name="T5" fmla="*/ 284 h 285"/>
                  <a:gd name="T6" fmla="*/ 144 w 252"/>
                  <a:gd name="T7" fmla="*/ 280 h 285"/>
                  <a:gd name="T8" fmla="*/ 170 w 252"/>
                  <a:gd name="T9" fmla="*/ 272 h 285"/>
                  <a:gd name="T10" fmla="*/ 196 w 252"/>
                  <a:gd name="T11" fmla="*/ 258 h 285"/>
                  <a:gd name="T12" fmla="*/ 198 w 252"/>
                  <a:gd name="T13" fmla="*/ 257 h 285"/>
                  <a:gd name="T14" fmla="*/ 116 w 252"/>
                  <a:gd name="T15" fmla="*/ 257 h 285"/>
                  <a:gd name="T16" fmla="*/ 103 w 252"/>
                  <a:gd name="T17" fmla="*/ 257 h 285"/>
                  <a:gd name="T18" fmla="*/ 91 w 252"/>
                  <a:gd name="T19"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85">
                    <a:moveTo>
                      <a:pt x="91" y="255"/>
                    </a:moveTo>
                    <a:lnTo>
                      <a:pt x="93" y="282"/>
                    </a:lnTo>
                    <a:lnTo>
                      <a:pt x="119" y="284"/>
                    </a:lnTo>
                    <a:lnTo>
                      <a:pt x="144" y="280"/>
                    </a:lnTo>
                    <a:lnTo>
                      <a:pt x="170" y="272"/>
                    </a:lnTo>
                    <a:lnTo>
                      <a:pt x="196" y="258"/>
                    </a:lnTo>
                    <a:lnTo>
                      <a:pt x="198" y="257"/>
                    </a:lnTo>
                    <a:lnTo>
                      <a:pt x="116" y="257"/>
                    </a:lnTo>
                    <a:lnTo>
                      <a:pt x="103" y="257"/>
                    </a:lnTo>
                    <a:lnTo>
                      <a:pt x="91"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5" name="Freeform 572">
                <a:extLst>
                  <a:ext uri="{FF2B5EF4-FFF2-40B4-BE49-F238E27FC236}">
                    <a16:creationId xmlns:a16="http://schemas.microsoft.com/office/drawing/2014/main" id="{708CC4B4-CF1D-48D7-9860-0B35109FFDF6}"/>
                  </a:ext>
                </a:extLst>
              </p:cNvPr>
              <p:cNvSpPr>
                <a:spLocks/>
              </p:cNvSpPr>
              <p:nvPr/>
            </p:nvSpPr>
            <p:spPr bwMode="auto">
              <a:xfrm>
                <a:off x="4621" y="3478"/>
                <a:ext cx="252" cy="285"/>
              </a:xfrm>
              <a:custGeom>
                <a:avLst/>
                <a:gdLst>
                  <a:gd name="T0" fmla="*/ 242 w 252"/>
                  <a:gd name="T1" fmla="*/ 143 h 285"/>
                  <a:gd name="T2" fmla="*/ 189 w 252"/>
                  <a:gd name="T3" fmla="*/ 143 h 285"/>
                  <a:gd name="T4" fmla="*/ 196 w 252"/>
                  <a:gd name="T5" fmla="*/ 144 h 285"/>
                  <a:gd name="T6" fmla="*/ 205 w 252"/>
                  <a:gd name="T7" fmla="*/ 146 h 285"/>
                  <a:gd name="T8" fmla="*/ 211 w 252"/>
                  <a:gd name="T9" fmla="*/ 151 h 285"/>
                  <a:gd name="T10" fmla="*/ 215 w 252"/>
                  <a:gd name="T11" fmla="*/ 158 h 285"/>
                  <a:gd name="T12" fmla="*/ 220 w 252"/>
                  <a:gd name="T13" fmla="*/ 168 h 285"/>
                  <a:gd name="T14" fmla="*/ 222 w 252"/>
                  <a:gd name="T15" fmla="*/ 178 h 285"/>
                  <a:gd name="T16" fmla="*/ 222 w 252"/>
                  <a:gd name="T17" fmla="*/ 188 h 285"/>
                  <a:gd name="T18" fmla="*/ 219 w 252"/>
                  <a:gd name="T19" fmla="*/ 198 h 285"/>
                  <a:gd name="T20" fmla="*/ 213 w 252"/>
                  <a:gd name="T21" fmla="*/ 207 h 285"/>
                  <a:gd name="T22" fmla="*/ 206 w 252"/>
                  <a:gd name="T23" fmla="*/ 217 h 285"/>
                  <a:gd name="T24" fmla="*/ 195 w 252"/>
                  <a:gd name="T25" fmla="*/ 226 h 285"/>
                  <a:gd name="T26" fmla="*/ 183 w 252"/>
                  <a:gd name="T27" fmla="*/ 235 h 285"/>
                  <a:gd name="T28" fmla="*/ 172 w 252"/>
                  <a:gd name="T29" fmla="*/ 242 h 285"/>
                  <a:gd name="T30" fmla="*/ 160 w 252"/>
                  <a:gd name="T31" fmla="*/ 247 h 285"/>
                  <a:gd name="T32" fmla="*/ 150 w 252"/>
                  <a:gd name="T33" fmla="*/ 251 h 285"/>
                  <a:gd name="T34" fmla="*/ 139 w 252"/>
                  <a:gd name="T35" fmla="*/ 254 h 285"/>
                  <a:gd name="T36" fmla="*/ 127 w 252"/>
                  <a:gd name="T37" fmla="*/ 256 h 285"/>
                  <a:gd name="T38" fmla="*/ 116 w 252"/>
                  <a:gd name="T39" fmla="*/ 257 h 285"/>
                  <a:gd name="T40" fmla="*/ 198 w 252"/>
                  <a:gd name="T41" fmla="*/ 257 h 285"/>
                  <a:gd name="T42" fmla="*/ 209 w 252"/>
                  <a:gd name="T43" fmla="*/ 249 h 285"/>
                  <a:gd name="T44" fmla="*/ 220 w 252"/>
                  <a:gd name="T45" fmla="*/ 241 h 285"/>
                  <a:gd name="T46" fmla="*/ 229 w 252"/>
                  <a:gd name="T47" fmla="*/ 231 h 285"/>
                  <a:gd name="T48" fmla="*/ 237 w 252"/>
                  <a:gd name="T49" fmla="*/ 222 h 285"/>
                  <a:gd name="T50" fmla="*/ 243 w 252"/>
                  <a:gd name="T51" fmla="*/ 212 h 285"/>
                  <a:gd name="T52" fmla="*/ 248 w 252"/>
                  <a:gd name="T53" fmla="*/ 202 h 285"/>
                  <a:gd name="T54" fmla="*/ 251 w 252"/>
                  <a:gd name="T55" fmla="*/ 192 h 285"/>
                  <a:gd name="T56" fmla="*/ 251 w 252"/>
                  <a:gd name="T57" fmla="*/ 181 h 285"/>
                  <a:gd name="T58" fmla="*/ 251 w 252"/>
                  <a:gd name="T59" fmla="*/ 169 h 285"/>
                  <a:gd name="T60" fmla="*/ 250 w 252"/>
                  <a:gd name="T61" fmla="*/ 160 h 285"/>
                  <a:gd name="T62" fmla="*/ 246 w 252"/>
                  <a:gd name="T63" fmla="*/ 150 h 285"/>
                  <a:gd name="T64" fmla="*/ 242 w 252"/>
                  <a:gd name="T6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285">
                    <a:moveTo>
                      <a:pt x="242" y="143"/>
                    </a:moveTo>
                    <a:lnTo>
                      <a:pt x="189" y="143"/>
                    </a:lnTo>
                    <a:lnTo>
                      <a:pt x="196" y="144"/>
                    </a:lnTo>
                    <a:lnTo>
                      <a:pt x="205" y="146"/>
                    </a:lnTo>
                    <a:lnTo>
                      <a:pt x="211" y="151"/>
                    </a:lnTo>
                    <a:lnTo>
                      <a:pt x="215" y="158"/>
                    </a:lnTo>
                    <a:lnTo>
                      <a:pt x="220" y="168"/>
                    </a:lnTo>
                    <a:lnTo>
                      <a:pt x="222" y="178"/>
                    </a:lnTo>
                    <a:lnTo>
                      <a:pt x="222" y="188"/>
                    </a:lnTo>
                    <a:lnTo>
                      <a:pt x="219" y="198"/>
                    </a:lnTo>
                    <a:lnTo>
                      <a:pt x="213" y="207"/>
                    </a:lnTo>
                    <a:lnTo>
                      <a:pt x="206" y="217"/>
                    </a:lnTo>
                    <a:lnTo>
                      <a:pt x="195" y="226"/>
                    </a:lnTo>
                    <a:lnTo>
                      <a:pt x="183" y="235"/>
                    </a:lnTo>
                    <a:lnTo>
                      <a:pt x="172" y="242"/>
                    </a:lnTo>
                    <a:lnTo>
                      <a:pt x="160" y="247"/>
                    </a:lnTo>
                    <a:lnTo>
                      <a:pt x="150" y="251"/>
                    </a:lnTo>
                    <a:lnTo>
                      <a:pt x="139" y="254"/>
                    </a:lnTo>
                    <a:lnTo>
                      <a:pt x="127" y="256"/>
                    </a:lnTo>
                    <a:lnTo>
                      <a:pt x="116" y="257"/>
                    </a:lnTo>
                    <a:lnTo>
                      <a:pt x="198" y="257"/>
                    </a:lnTo>
                    <a:lnTo>
                      <a:pt x="209" y="249"/>
                    </a:lnTo>
                    <a:lnTo>
                      <a:pt x="220" y="241"/>
                    </a:lnTo>
                    <a:lnTo>
                      <a:pt x="229" y="231"/>
                    </a:lnTo>
                    <a:lnTo>
                      <a:pt x="237" y="222"/>
                    </a:lnTo>
                    <a:lnTo>
                      <a:pt x="243" y="212"/>
                    </a:lnTo>
                    <a:lnTo>
                      <a:pt x="248" y="202"/>
                    </a:lnTo>
                    <a:lnTo>
                      <a:pt x="251" y="192"/>
                    </a:lnTo>
                    <a:lnTo>
                      <a:pt x="251" y="181"/>
                    </a:lnTo>
                    <a:lnTo>
                      <a:pt x="251" y="169"/>
                    </a:lnTo>
                    <a:lnTo>
                      <a:pt x="250" y="160"/>
                    </a:lnTo>
                    <a:lnTo>
                      <a:pt x="246" y="150"/>
                    </a:lnTo>
                    <a:lnTo>
                      <a:pt x="242"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6" name="Freeform 573">
                <a:extLst>
                  <a:ext uri="{FF2B5EF4-FFF2-40B4-BE49-F238E27FC236}">
                    <a16:creationId xmlns:a16="http://schemas.microsoft.com/office/drawing/2014/main" id="{660A0250-EFE1-4B6F-9823-1483C6FDE2B9}"/>
                  </a:ext>
                </a:extLst>
              </p:cNvPr>
              <p:cNvSpPr>
                <a:spLocks/>
              </p:cNvSpPr>
              <p:nvPr/>
            </p:nvSpPr>
            <p:spPr bwMode="auto">
              <a:xfrm>
                <a:off x="4621" y="3478"/>
                <a:ext cx="252" cy="285"/>
              </a:xfrm>
              <a:custGeom>
                <a:avLst/>
                <a:gdLst>
                  <a:gd name="T0" fmla="*/ 127 w 252"/>
                  <a:gd name="T1" fmla="*/ 0 h 285"/>
                  <a:gd name="T2" fmla="*/ 115 w 252"/>
                  <a:gd name="T3" fmla="*/ 0 h 285"/>
                  <a:gd name="T4" fmla="*/ 103 w 252"/>
                  <a:gd name="T5" fmla="*/ 2 h 285"/>
                  <a:gd name="T6" fmla="*/ 90 w 252"/>
                  <a:gd name="T7" fmla="*/ 6 h 285"/>
                  <a:gd name="T8" fmla="*/ 78 w 252"/>
                  <a:gd name="T9" fmla="*/ 10 h 285"/>
                  <a:gd name="T10" fmla="*/ 65 w 252"/>
                  <a:gd name="T11" fmla="*/ 16 h 285"/>
                  <a:gd name="T12" fmla="*/ 53 w 252"/>
                  <a:gd name="T13" fmla="*/ 23 h 285"/>
                  <a:gd name="T14" fmla="*/ 42 w 252"/>
                  <a:gd name="T15" fmla="*/ 30 h 285"/>
                  <a:gd name="T16" fmla="*/ 31 w 252"/>
                  <a:gd name="T17" fmla="*/ 39 h 285"/>
                  <a:gd name="T18" fmla="*/ 22 w 252"/>
                  <a:gd name="T19" fmla="*/ 48 h 285"/>
                  <a:gd name="T20" fmla="*/ 15 w 252"/>
                  <a:gd name="T21" fmla="*/ 57 h 285"/>
                  <a:gd name="T22" fmla="*/ 9 w 252"/>
                  <a:gd name="T23" fmla="*/ 68 h 285"/>
                  <a:gd name="T24" fmla="*/ 4 w 252"/>
                  <a:gd name="T25" fmla="*/ 78 h 285"/>
                  <a:gd name="T26" fmla="*/ 1 w 252"/>
                  <a:gd name="T27" fmla="*/ 89 h 285"/>
                  <a:gd name="T28" fmla="*/ 0 w 252"/>
                  <a:gd name="T29" fmla="*/ 99 h 285"/>
                  <a:gd name="T30" fmla="*/ 0 w 252"/>
                  <a:gd name="T31" fmla="*/ 110 h 285"/>
                  <a:gd name="T32" fmla="*/ 2 w 252"/>
                  <a:gd name="T33" fmla="*/ 120 h 285"/>
                  <a:gd name="T34" fmla="*/ 6 w 252"/>
                  <a:gd name="T35" fmla="*/ 130 h 285"/>
                  <a:gd name="T36" fmla="*/ 12 w 252"/>
                  <a:gd name="T37" fmla="*/ 140 h 285"/>
                  <a:gd name="T38" fmla="*/ 18 w 252"/>
                  <a:gd name="T39" fmla="*/ 149 h 285"/>
                  <a:gd name="T40" fmla="*/ 25 w 252"/>
                  <a:gd name="T41" fmla="*/ 157 h 285"/>
                  <a:gd name="T42" fmla="*/ 33 w 252"/>
                  <a:gd name="T43" fmla="*/ 163 h 285"/>
                  <a:gd name="T44" fmla="*/ 43 w 252"/>
                  <a:gd name="T45" fmla="*/ 167 h 285"/>
                  <a:gd name="T46" fmla="*/ 52 w 252"/>
                  <a:gd name="T47" fmla="*/ 169 h 285"/>
                  <a:gd name="T48" fmla="*/ 62 w 252"/>
                  <a:gd name="T49" fmla="*/ 171 h 285"/>
                  <a:gd name="T50" fmla="*/ 72 w 252"/>
                  <a:gd name="T51" fmla="*/ 170 h 285"/>
                  <a:gd name="T52" fmla="*/ 82 w 252"/>
                  <a:gd name="T53" fmla="*/ 169 h 285"/>
                  <a:gd name="T54" fmla="*/ 94 w 252"/>
                  <a:gd name="T55" fmla="*/ 167 h 285"/>
                  <a:gd name="T56" fmla="*/ 106 w 252"/>
                  <a:gd name="T57" fmla="*/ 164 h 285"/>
                  <a:gd name="T58" fmla="*/ 119 w 252"/>
                  <a:gd name="T59" fmla="*/ 160 h 285"/>
                  <a:gd name="T60" fmla="*/ 148 w 252"/>
                  <a:gd name="T61" fmla="*/ 150 h 285"/>
                  <a:gd name="T62" fmla="*/ 161 w 252"/>
                  <a:gd name="T63" fmla="*/ 146 h 285"/>
                  <a:gd name="T64" fmla="*/ 171 w 252"/>
                  <a:gd name="T65" fmla="*/ 144 h 285"/>
                  <a:gd name="T66" fmla="*/ 181 w 252"/>
                  <a:gd name="T67" fmla="*/ 143 h 285"/>
                  <a:gd name="T68" fmla="*/ 242 w 252"/>
                  <a:gd name="T69" fmla="*/ 143 h 285"/>
                  <a:gd name="T70" fmla="*/ 241 w 252"/>
                  <a:gd name="T71" fmla="*/ 140 h 285"/>
                  <a:gd name="T72" fmla="*/ 55 w 252"/>
                  <a:gd name="T73" fmla="*/ 140 h 285"/>
                  <a:gd name="T74" fmla="*/ 44 w 252"/>
                  <a:gd name="T75" fmla="*/ 134 h 285"/>
                  <a:gd name="T76" fmla="*/ 37 w 252"/>
                  <a:gd name="T77" fmla="*/ 123 h 285"/>
                  <a:gd name="T78" fmla="*/ 32 w 252"/>
                  <a:gd name="T79" fmla="*/ 113 h 285"/>
                  <a:gd name="T80" fmla="*/ 30 w 252"/>
                  <a:gd name="T81" fmla="*/ 103 h 285"/>
                  <a:gd name="T82" fmla="*/ 30 w 252"/>
                  <a:gd name="T83" fmla="*/ 93 h 285"/>
                  <a:gd name="T84" fmla="*/ 33 w 252"/>
                  <a:gd name="T85" fmla="*/ 83 h 285"/>
                  <a:gd name="T86" fmla="*/ 38 w 252"/>
                  <a:gd name="T87" fmla="*/ 72 h 285"/>
                  <a:gd name="T88" fmla="*/ 46 w 252"/>
                  <a:gd name="T89" fmla="*/ 63 h 285"/>
                  <a:gd name="T90" fmla="*/ 56 w 252"/>
                  <a:gd name="T91" fmla="*/ 54 h 285"/>
                  <a:gd name="T92" fmla="*/ 68 w 252"/>
                  <a:gd name="T93" fmla="*/ 45 h 285"/>
                  <a:gd name="T94" fmla="*/ 78 w 252"/>
                  <a:gd name="T95" fmla="*/ 40 h 285"/>
                  <a:gd name="T96" fmla="*/ 88 w 252"/>
                  <a:gd name="T97" fmla="*/ 35 h 285"/>
                  <a:gd name="T98" fmla="*/ 98 w 252"/>
                  <a:gd name="T99" fmla="*/ 32 h 285"/>
                  <a:gd name="T100" fmla="*/ 107 w 252"/>
                  <a:gd name="T101" fmla="*/ 29 h 285"/>
                  <a:gd name="T102" fmla="*/ 118 w 252"/>
                  <a:gd name="T103" fmla="*/ 27 h 285"/>
                  <a:gd name="T104" fmla="*/ 129 w 252"/>
                  <a:gd name="T105" fmla="*/ 27 h 285"/>
                  <a:gd name="T106" fmla="*/ 153 w 252"/>
                  <a:gd name="T107" fmla="*/ 27 h 285"/>
                  <a:gd name="T108" fmla="*/ 151 w 252"/>
                  <a:gd name="T109" fmla="*/ 2 h 285"/>
                  <a:gd name="T110" fmla="*/ 139 w 252"/>
                  <a:gd name="T111" fmla="*/ 0 h 285"/>
                  <a:gd name="T112" fmla="*/ 127 w 252"/>
                  <a:gd name="T113"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 h="285">
                    <a:moveTo>
                      <a:pt x="127" y="0"/>
                    </a:moveTo>
                    <a:lnTo>
                      <a:pt x="115" y="0"/>
                    </a:lnTo>
                    <a:lnTo>
                      <a:pt x="103" y="2"/>
                    </a:lnTo>
                    <a:lnTo>
                      <a:pt x="90" y="6"/>
                    </a:lnTo>
                    <a:lnTo>
                      <a:pt x="78" y="10"/>
                    </a:lnTo>
                    <a:lnTo>
                      <a:pt x="65" y="16"/>
                    </a:lnTo>
                    <a:lnTo>
                      <a:pt x="53" y="23"/>
                    </a:lnTo>
                    <a:lnTo>
                      <a:pt x="42" y="30"/>
                    </a:lnTo>
                    <a:lnTo>
                      <a:pt x="31" y="39"/>
                    </a:lnTo>
                    <a:lnTo>
                      <a:pt x="22" y="48"/>
                    </a:lnTo>
                    <a:lnTo>
                      <a:pt x="15" y="57"/>
                    </a:lnTo>
                    <a:lnTo>
                      <a:pt x="9" y="68"/>
                    </a:lnTo>
                    <a:lnTo>
                      <a:pt x="4" y="78"/>
                    </a:lnTo>
                    <a:lnTo>
                      <a:pt x="1" y="89"/>
                    </a:lnTo>
                    <a:lnTo>
                      <a:pt x="0" y="99"/>
                    </a:lnTo>
                    <a:lnTo>
                      <a:pt x="0" y="110"/>
                    </a:lnTo>
                    <a:lnTo>
                      <a:pt x="2" y="120"/>
                    </a:lnTo>
                    <a:lnTo>
                      <a:pt x="6" y="130"/>
                    </a:lnTo>
                    <a:lnTo>
                      <a:pt x="12" y="140"/>
                    </a:lnTo>
                    <a:lnTo>
                      <a:pt x="18" y="149"/>
                    </a:lnTo>
                    <a:lnTo>
                      <a:pt x="25" y="157"/>
                    </a:lnTo>
                    <a:lnTo>
                      <a:pt x="33" y="163"/>
                    </a:lnTo>
                    <a:lnTo>
                      <a:pt x="43" y="167"/>
                    </a:lnTo>
                    <a:lnTo>
                      <a:pt x="52" y="169"/>
                    </a:lnTo>
                    <a:lnTo>
                      <a:pt x="62" y="171"/>
                    </a:lnTo>
                    <a:lnTo>
                      <a:pt x="72" y="170"/>
                    </a:lnTo>
                    <a:lnTo>
                      <a:pt x="82" y="169"/>
                    </a:lnTo>
                    <a:lnTo>
                      <a:pt x="94" y="167"/>
                    </a:lnTo>
                    <a:lnTo>
                      <a:pt x="106" y="164"/>
                    </a:lnTo>
                    <a:lnTo>
                      <a:pt x="119" y="160"/>
                    </a:lnTo>
                    <a:lnTo>
                      <a:pt x="148" y="150"/>
                    </a:lnTo>
                    <a:lnTo>
                      <a:pt x="161" y="146"/>
                    </a:lnTo>
                    <a:lnTo>
                      <a:pt x="171" y="144"/>
                    </a:lnTo>
                    <a:lnTo>
                      <a:pt x="181" y="143"/>
                    </a:lnTo>
                    <a:lnTo>
                      <a:pt x="242" y="143"/>
                    </a:lnTo>
                    <a:lnTo>
                      <a:pt x="241" y="140"/>
                    </a:lnTo>
                    <a:lnTo>
                      <a:pt x="55" y="140"/>
                    </a:lnTo>
                    <a:lnTo>
                      <a:pt x="44" y="134"/>
                    </a:lnTo>
                    <a:lnTo>
                      <a:pt x="37" y="123"/>
                    </a:lnTo>
                    <a:lnTo>
                      <a:pt x="32" y="113"/>
                    </a:lnTo>
                    <a:lnTo>
                      <a:pt x="30" y="103"/>
                    </a:lnTo>
                    <a:lnTo>
                      <a:pt x="30" y="93"/>
                    </a:lnTo>
                    <a:lnTo>
                      <a:pt x="33" y="83"/>
                    </a:lnTo>
                    <a:lnTo>
                      <a:pt x="38" y="72"/>
                    </a:lnTo>
                    <a:lnTo>
                      <a:pt x="46" y="63"/>
                    </a:lnTo>
                    <a:lnTo>
                      <a:pt x="56" y="54"/>
                    </a:lnTo>
                    <a:lnTo>
                      <a:pt x="68" y="45"/>
                    </a:lnTo>
                    <a:lnTo>
                      <a:pt x="78" y="40"/>
                    </a:lnTo>
                    <a:lnTo>
                      <a:pt x="88" y="35"/>
                    </a:lnTo>
                    <a:lnTo>
                      <a:pt x="98" y="32"/>
                    </a:lnTo>
                    <a:lnTo>
                      <a:pt x="107" y="29"/>
                    </a:lnTo>
                    <a:lnTo>
                      <a:pt x="118" y="27"/>
                    </a:lnTo>
                    <a:lnTo>
                      <a:pt x="129" y="27"/>
                    </a:lnTo>
                    <a:lnTo>
                      <a:pt x="153" y="27"/>
                    </a:lnTo>
                    <a:lnTo>
                      <a:pt x="151" y="2"/>
                    </a:lnTo>
                    <a:lnTo>
                      <a:pt x="139" y="0"/>
                    </a:lnTo>
                    <a:lnTo>
                      <a:pt x="1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7" name="Freeform 574">
                <a:extLst>
                  <a:ext uri="{FF2B5EF4-FFF2-40B4-BE49-F238E27FC236}">
                    <a16:creationId xmlns:a16="http://schemas.microsoft.com/office/drawing/2014/main" id="{69CE848B-F344-49B6-A664-9B2C5C55A012}"/>
                  </a:ext>
                </a:extLst>
              </p:cNvPr>
              <p:cNvSpPr>
                <a:spLocks/>
              </p:cNvSpPr>
              <p:nvPr/>
            </p:nvSpPr>
            <p:spPr bwMode="auto">
              <a:xfrm>
                <a:off x="4621" y="3478"/>
                <a:ext cx="252" cy="285"/>
              </a:xfrm>
              <a:custGeom>
                <a:avLst/>
                <a:gdLst>
                  <a:gd name="T0" fmla="*/ 184 w 252"/>
                  <a:gd name="T1" fmla="*/ 111 h 285"/>
                  <a:gd name="T2" fmla="*/ 171 w 252"/>
                  <a:gd name="T3" fmla="*/ 115 h 285"/>
                  <a:gd name="T4" fmla="*/ 160 w 252"/>
                  <a:gd name="T5" fmla="*/ 117 h 285"/>
                  <a:gd name="T6" fmla="*/ 147 w 252"/>
                  <a:gd name="T7" fmla="*/ 121 h 285"/>
                  <a:gd name="T8" fmla="*/ 132 w 252"/>
                  <a:gd name="T9" fmla="*/ 125 h 285"/>
                  <a:gd name="T10" fmla="*/ 101 w 252"/>
                  <a:gd name="T11" fmla="*/ 135 h 285"/>
                  <a:gd name="T12" fmla="*/ 88 w 252"/>
                  <a:gd name="T13" fmla="*/ 139 h 285"/>
                  <a:gd name="T14" fmla="*/ 77 w 252"/>
                  <a:gd name="T15" fmla="*/ 140 h 285"/>
                  <a:gd name="T16" fmla="*/ 241 w 252"/>
                  <a:gd name="T17" fmla="*/ 140 h 285"/>
                  <a:gd name="T18" fmla="*/ 234 w 252"/>
                  <a:gd name="T19" fmla="*/ 131 h 285"/>
                  <a:gd name="T20" fmla="*/ 227 w 252"/>
                  <a:gd name="T21" fmla="*/ 124 h 285"/>
                  <a:gd name="T22" fmla="*/ 219 w 252"/>
                  <a:gd name="T23" fmla="*/ 119 h 285"/>
                  <a:gd name="T24" fmla="*/ 209 w 252"/>
                  <a:gd name="T25" fmla="*/ 115 h 285"/>
                  <a:gd name="T26" fmla="*/ 197 w 252"/>
                  <a:gd name="T27" fmla="*/ 113 h 285"/>
                  <a:gd name="T28" fmla="*/ 184 w 252"/>
                  <a:gd name="T29" fmla="*/ 11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85">
                    <a:moveTo>
                      <a:pt x="184" y="111"/>
                    </a:moveTo>
                    <a:lnTo>
                      <a:pt x="171" y="115"/>
                    </a:lnTo>
                    <a:lnTo>
                      <a:pt x="160" y="117"/>
                    </a:lnTo>
                    <a:lnTo>
                      <a:pt x="147" y="121"/>
                    </a:lnTo>
                    <a:lnTo>
                      <a:pt x="132" y="125"/>
                    </a:lnTo>
                    <a:lnTo>
                      <a:pt x="101" y="135"/>
                    </a:lnTo>
                    <a:lnTo>
                      <a:pt x="88" y="139"/>
                    </a:lnTo>
                    <a:lnTo>
                      <a:pt x="77" y="140"/>
                    </a:lnTo>
                    <a:lnTo>
                      <a:pt x="241" y="140"/>
                    </a:lnTo>
                    <a:lnTo>
                      <a:pt x="234" y="131"/>
                    </a:lnTo>
                    <a:lnTo>
                      <a:pt x="227" y="124"/>
                    </a:lnTo>
                    <a:lnTo>
                      <a:pt x="219" y="119"/>
                    </a:lnTo>
                    <a:lnTo>
                      <a:pt x="209" y="115"/>
                    </a:lnTo>
                    <a:lnTo>
                      <a:pt x="197" y="113"/>
                    </a:lnTo>
                    <a:lnTo>
                      <a:pt x="184"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8" name="Freeform 575">
                <a:extLst>
                  <a:ext uri="{FF2B5EF4-FFF2-40B4-BE49-F238E27FC236}">
                    <a16:creationId xmlns:a16="http://schemas.microsoft.com/office/drawing/2014/main" id="{332B170F-059E-4A5A-9083-243935E23CA3}"/>
                  </a:ext>
                </a:extLst>
              </p:cNvPr>
              <p:cNvSpPr>
                <a:spLocks/>
              </p:cNvSpPr>
              <p:nvPr/>
            </p:nvSpPr>
            <p:spPr bwMode="auto">
              <a:xfrm>
                <a:off x="4621" y="3478"/>
                <a:ext cx="252" cy="285"/>
              </a:xfrm>
              <a:custGeom>
                <a:avLst/>
                <a:gdLst>
                  <a:gd name="T0" fmla="*/ 153 w 252"/>
                  <a:gd name="T1" fmla="*/ 27 h 285"/>
                  <a:gd name="T2" fmla="*/ 129 w 252"/>
                  <a:gd name="T3" fmla="*/ 27 h 285"/>
                  <a:gd name="T4" fmla="*/ 141 w 252"/>
                  <a:gd name="T5" fmla="*/ 27 h 285"/>
                  <a:gd name="T6" fmla="*/ 153 w 252"/>
                  <a:gd name="T7" fmla="*/ 29 h 285"/>
                  <a:gd name="T8" fmla="*/ 153 w 252"/>
                  <a:gd name="T9" fmla="*/ 27 h 285"/>
                </a:gdLst>
                <a:ahLst/>
                <a:cxnLst>
                  <a:cxn ang="0">
                    <a:pos x="T0" y="T1"/>
                  </a:cxn>
                  <a:cxn ang="0">
                    <a:pos x="T2" y="T3"/>
                  </a:cxn>
                  <a:cxn ang="0">
                    <a:pos x="T4" y="T5"/>
                  </a:cxn>
                  <a:cxn ang="0">
                    <a:pos x="T6" y="T7"/>
                  </a:cxn>
                  <a:cxn ang="0">
                    <a:pos x="T8" y="T9"/>
                  </a:cxn>
                </a:cxnLst>
                <a:rect l="0" t="0" r="r" b="b"/>
                <a:pathLst>
                  <a:path w="252" h="285">
                    <a:moveTo>
                      <a:pt x="153" y="27"/>
                    </a:moveTo>
                    <a:lnTo>
                      <a:pt x="129" y="27"/>
                    </a:lnTo>
                    <a:lnTo>
                      <a:pt x="141" y="27"/>
                    </a:lnTo>
                    <a:lnTo>
                      <a:pt x="153" y="29"/>
                    </a:lnTo>
                    <a:lnTo>
                      <a:pt x="153"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2" name="Picture 21">
              <a:extLst>
                <a:ext uri="{FF2B5EF4-FFF2-40B4-BE49-F238E27FC236}">
                  <a16:creationId xmlns:a16="http://schemas.microsoft.com/office/drawing/2014/main" id="{039E8601-BEFB-4776-A6A0-39304CBBCE4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5" y="3415"/>
              <a:ext cx="32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a:extLst>
                <a:ext uri="{FF2B5EF4-FFF2-40B4-BE49-F238E27FC236}">
                  <a16:creationId xmlns:a16="http://schemas.microsoft.com/office/drawing/2014/main" id="{B57E0367-DD5A-4B09-A866-AD6984E5540D}"/>
                </a:ext>
              </a:extLst>
            </p:cNvPr>
            <p:cNvGrpSpPr>
              <a:grpSpLocks/>
            </p:cNvGrpSpPr>
            <p:nvPr/>
          </p:nvGrpSpPr>
          <p:grpSpPr bwMode="auto">
            <a:xfrm>
              <a:off x="4890" y="3460"/>
              <a:ext cx="181" cy="194"/>
              <a:chOff x="4890" y="3460"/>
              <a:chExt cx="181" cy="194"/>
            </a:xfrm>
          </p:grpSpPr>
          <p:sp>
            <p:nvSpPr>
              <p:cNvPr id="142" name="Freeform 578">
                <a:extLst>
                  <a:ext uri="{FF2B5EF4-FFF2-40B4-BE49-F238E27FC236}">
                    <a16:creationId xmlns:a16="http://schemas.microsoft.com/office/drawing/2014/main" id="{BA325B52-7575-4F73-879D-B590D69D01B6}"/>
                  </a:ext>
                </a:extLst>
              </p:cNvPr>
              <p:cNvSpPr>
                <a:spLocks/>
              </p:cNvSpPr>
              <p:nvPr/>
            </p:nvSpPr>
            <p:spPr bwMode="auto">
              <a:xfrm>
                <a:off x="4890" y="3460"/>
                <a:ext cx="181" cy="194"/>
              </a:xfrm>
              <a:custGeom>
                <a:avLst/>
                <a:gdLst>
                  <a:gd name="T0" fmla="*/ 95 w 181"/>
                  <a:gd name="T1" fmla="*/ 0 h 194"/>
                  <a:gd name="T2" fmla="*/ 83 w 181"/>
                  <a:gd name="T3" fmla="*/ 0 h 194"/>
                  <a:gd name="T4" fmla="*/ 71 w 181"/>
                  <a:gd name="T5" fmla="*/ 1 h 194"/>
                  <a:gd name="T6" fmla="*/ 59 w 181"/>
                  <a:gd name="T7" fmla="*/ 4 h 194"/>
                  <a:gd name="T8" fmla="*/ 47 w 181"/>
                  <a:gd name="T9" fmla="*/ 9 h 194"/>
                  <a:gd name="T10" fmla="*/ 36 w 181"/>
                  <a:gd name="T11" fmla="*/ 15 h 194"/>
                  <a:gd name="T12" fmla="*/ 27 w 181"/>
                  <a:gd name="T13" fmla="*/ 22 h 194"/>
                  <a:gd name="T14" fmla="*/ 19 w 181"/>
                  <a:gd name="T15" fmla="*/ 31 h 194"/>
                  <a:gd name="T16" fmla="*/ 12 w 181"/>
                  <a:gd name="T17" fmla="*/ 40 h 194"/>
                  <a:gd name="T18" fmla="*/ 6 w 181"/>
                  <a:gd name="T19" fmla="*/ 50 h 194"/>
                  <a:gd name="T20" fmla="*/ 3 w 181"/>
                  <a:gd name="T21" fmla="*/ 61 h 194"/>
                  <a:gd name="T22" fmla="*/ 1 w 181"/>
                  <a:gd name="T23" fmla="*/ 73 h 194"/>
                  <a:gd name="T24" fmla="*/ 0 w 181"/>
                  <a:gd name="T25" fmla="*/ 85 h 194"/>
                  <a:gd name="T26" fmla="*/ 0 w 181"/>
                  <a:gd name="T27" fmla="*/ 98 h 194"/>
                  <a:gd name="T28" fmla="*/ 2 w 181"/>
                  <a:gd name="T29" fmla="*/ 111 h 194"/>
                  <a:gd name="T30" fmla="*/ 5 w 181"/>
                  <a:gd name="T31" fmla="*/ 124 h 194"/>
                  <a:gd name="T32" fmla="*/ 11 w 181"/>
                  <a:gd name="T33" fmla="*/ 137 h 194"/>
                  <a:gd name="T34" fmla="*/ 17 w 181"/>
                  <a:gd name="T35" fmla="*/ 149 h 194"/>
                  <a:gd name="T36" fmla="*/ 25 w 181"/>
                  <a:gd name="T37" fmla="*/ 160 h 194"/>
                  <a:gd name="T38" fmla="*/ 33 w 181"/>
                  <a:gd name="T39" fmla="*/ 170 h 194"/>
                  <a:gd name="T40" fmla="*/ 42 w 181"/>
                  <a:gd name="T41" fmla="*/ 177 h 194"/>
                  <a:gd name="T42" fmla="*/ 51 w 181"/>
                  <a:gd name="T43" fmla="*/ 183 h 194"/>
                  <a:gd name="T44" fmla="*/ 61 w 181"/>
                  <a:gd name="T45" fmla="*/ 188 h 194"/>
                  <a:gd name="T46" fmla="*/ 73 w 181"/>
                  <a:gd name="T47" fmla="*/ 191 h 194"/>
                  <a:gd name="T48" fmla="*/ 84 w 181"/>
                  <a:gd name="T49" fmla="*/ 193 h 194"/>
                  <a:gd name="T50" fmla="*/ 96 w 181"/>
                  <a:gd name="T51" fmla="*/ 193 h 194"/>
                  <a:gd name="T52" fmla="*/ 108 w 181"/>
                  <a:gd name="T53" fmla="*/ 191 h 194"/>
                  <a:gd name="T54" fmla="*/ 121 w 181"/>
                  <a:gd name="T55" fmla="*/ 188 h 194"/>
                  <a:gd name="T56" fmla="*/ 133 w 181"/>
                  <a:gd name="T57" fmla="*/ 183 h 194"/>
                  <a:gd name="T58" fmla="*/ 143 w 181"/>
                  <a:gd name="T59" fmla="*/ 177 h 194"/>
                  <a:gd name="T60" fmla="*/ 153 w 181"/>
                  <a:gd name="T61" fmla="*/ 170 h 194"/>
                  <a:gd name="T62" fmla="*/ 155 w 181"/>
                  <a:gd name="T63" fmla="*/ 167 h 194"/>
                  <a:gd name="T64" fmla="*/ 88 w 181"/>
                  <a:gd name="T65" fmla="*/ 167 h 194"/>
                  <a:gd name="T66" fmla="*/ 77 w 181"/>
                  <a:gd name="T67" fmla="*/ 165 h 194"/>
                  <a:gd name="T68" fmla="*/ 67 w 181"/>
                  <a:gd name="T69" fmla="*/ 160 h 194"/>
                  <a:gd name="T70" fmla="*/ 57 w 181"/>
                  <a:gd name="T71" fmla="*/ 153 h 194"/>
                  <a:gd name="T72" fmla="*/ 49 w 181"/>
                  <a:gd name="T73" fmla="*/ 142 h 194"/>
                  <a:gd name="T74" fmla="*/ 41 w 181"/>
                  <a:gd name="T75" fmla="*/ 130 h 194"/>
                  <a:gd name="T76" fmla="*/ 35 w 181"/>
                  <a:gd name="T77" fmla="*/ 115 h 194"/>
                  <a:gd name="T78" fmla="*/ 31 w 181"/>
                  <a:gd name="T79" fmla="*/ 99 h 194"/>
                  <a:gd name="T80" fmla="*/ 29 w 181"/>
                  <a:gd name="T81" fmla="*/ 85 h 194"/>
                  <a:gd name="T82" fmla="*/ 29 w 181"/>
                  <a:gd name="T83" fmla="*/ 82 h 194"/>
                  <a:gd name="T84" fmla="*/ 30 w 181"/>
                  <a:gd name="T85" fmla="*/ 72 h 194"/>
                  <a:gd name="T86" fmla="*/ 33 w 181"/>
                  <a:gd name="T87" fmla="*/ 59 h 194"/>
                  <a:gd name="T88" fmla="*/ 38 w 181"/>
                  <a:gd name="T89" fmla="*/ 49 h 194"/>
                  <a:gd name="T90" fmla="*/ 46 w 181"/>
                  <a:gd name="T91" fmla="*/ 41 h 194"/>
                  <a:gd name="T92" fmla="*/ 55 w 181"/>
                  <a:gd name="T93" fmla="*/ 34 h 194"/>
                  <a:gd name="T94" fmla="*/ 67 w 181"/>
                  <a:gd name="T95" fmla="*/ 29 h 194"/>
                  <a:gd name="T96" fmla="*/ 79 w 181"/>
                  <a:gd name="T97" fmla="*/ 26 h 194"/>
                  <a:gd name="T98" fmla="*/ 91 w 181"/>
                  <a:gd name="T99" fmla="*/ 26 h 194"/>
                  <a:gd name="T100" fmla="*/ 149 w 181"/>
                  <a:gd name="T101" fmla="*/ 26 h 194"/>
                  <a:gd name="T102" fmla="*/ 147 w 181"/>
                  <a:gd name="T103" fmla="*/ 23 h 194"/>
                  <a:gd name="T104" fmla="*/ 138 w 181"/>
                  <a:gd name="T105" fmla="*/ 15 h 194"/>
                  <a:gd name="T106" fmla="*/ 128 w 181"/>
                  <a:gd name="T107" fmla="*/ 9 h 194"/>
                  <a:gd name="T108" fmla="*/ 117 w 181"/>
                  <a:gd name="T109" fmla="*/ 4 h 194"/>
                  <a:gd name="T110" fmla="*/ 106 w 181"/>
                  <a:gd name="T111" fmla="*/ 1 h 194"/>
                  <a:gd name="T112" fmla="*/ 95 w 181"/>
                  <a:gd name="T11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1" h="194">
                    <a:moveTo>
                      <a:pt x="95" y="0"/>
                    </a:moveTo>
                    <a:lnTo>
                      <a:pt x="83" y="0"/>
                    </a:lnTo>
                    <a:lnTo>
                      <a:pt x="71" y="1"/>
                    </a:lnTo>
                    <a:lnTo>
                      <a:pt x="59" y="4"/>
                    </a:lnTo>
                    <a:lnTo>
                      <a:pt x="47" y="9"/>
                    </a:lnTo>
                    <a:lnTo>
                      <a:pt x="36" y="15"/>
                    </a:lnTo>
                    <a:lnTo>
                      <a:pt x="27" y="22"/>
                    </a:lnTo>
                    <a:lnTo>
                      <a:pt x="19" y="31"/>
                    </a:lnTo>
                    <a:lnTo>
                      <a:pt x="12" y="40"/>
                    </a:lnTo>
                    <a:lnTo>
                      <a:pt x="6" y="50"/>
                    </a:lnTo>
                    <a:lnTo>
                      <a:pt x="3" y="61"/>
                    </a:lnTo>
                    <a:lnTo>
                      <a:pt x="1" y="73"/>
                    </a:lnTo>
                    <a:lnTo>
                      <a:pt x="0" y="85"/>
                    </a:lnTo>
                    <a:lnTo>
                      <a:pt x="0" y="98"/>
                    </a:lnTo>
                    <a:lnTo>
                      <a:pt x="2" y="111"/>
                    </a:lnTo>
                    <a:lnTo>
                      <a:pt x="5" y="124"/>
                    </a:lnTo>
                    <a:lnTo>
                      <a:pt x="11" y="137"/>
                    </a:lnTo>
                    <a:lnTo>
                      <a:pt x="17" y="149"/>
                    </a:lnTo>
                    <a:lnTo>
                      <a:pt x="25" y="160"/>
                    </a:lnTo>
                    <a:lnTo>
                      <a:pt x="33" y="170"/>
                    </a:lnTo>
                    <a:lnTo>
                      <a:pt x="42" y="177"/>
                    </a:lnTo>
                    <a:lnTo>
                      <a:pt x="51" y="183"/>
                    </a:lnTo>
                    <a:lnTo>
                      <a:pt x="61" y="188"/>
                    </a:lnTo>
                    <a:lnTo>
                      <a:pt x="73" y="191"/>
                    </a:lnTo>
                    <a:lnTo>
                      <a:pt x="84" y="193"/>
                    </a:lnTo>
                    <a:lnTo>
                      <a:pt x="96" y="193"/>
                    </a:lnTo>
                    <a:lnTo>
                      <a:pt x="108" y="191"/>
                    </a:lnTo>
                    <a:lnTo>
                      <a:pt x="121" y="188"/>
                    </a:lnTo>
                    <a:lnTo>
                      <a:pt x="133" y="183"/>
                    </a:lnTo>
                    <a:lnTo>
                      <a:pt x="143" y="177"/>
                    </a:lnTo>
                    <a:lnTo>
                      <a:pt x="153" y="170"/>
                    </a:lnTo>
                    <a:lnTo>
                      <a:pt x="155" y="167"/>
                    </a:lnTo>
                    <a:lnTo>
                      <a:pt x="88" y="167"/>
                    </a:lnTo>
                    <a:lnTo>
                      <a:pt x="77" y="165"/>
                    </a:lnTo>
                    <a:lnTo>
                      <a:pt x="67" y="160"/>
                    </a:lnTo>
                    <a:lnTo>
                      <a:pt x="57" y="153"/>
                    </a:lnTo>
                    <a:lnTo>
                      <a:pt x="49" y="142"/>
                    </a:lnTo>
                    <a:lnTo>
                      <a:pt x="41" y="130"/>
                    </a:lnTo>
                    <a:lnTo>
                      <a:pt x="35" y="115"/>
                    </a:lnTo>
                    <a:lnTo>
                      <a:pt x="31" y="99"/>
                    </a:lnTo>
                    <a:lnTo>
                      <a:pt x="29" y="85"/>
                    </a:lnTo>
                    <a:lnTo>
                      <a:pt x="29" y="82"/>
                    </a:lnTo>
                    <a:lnTo>
                      <a:pt x="30" y="72"/>
                    </a:lnTo>
                    <a:lnTo>
                      <a:pt x="33" y="59"/>
                    </a:lnTo>
                    <a:lnTo>
                      <a:pt x="38" y="49"/>
                    </a:lnTo>
                    <a:lnTo>
                      <a:pt x="46" y="41"/>
                    </a:lnTo>
                    <a:lnTo>
                      <a:pt x="55" y="34"/>
                    </a:lnTo>
                    <a:lnTo>
                      <a:pt x="67" y="29"/>
                    </a:lnTo>
                    <a:lnTo>
                      <a:pt x="79" y="26"/>
                    </a:lnTo>
                    <a:lnTo>
                      <a:pt x="91" y="26"/>
                    </a:lnTo>
                    <a:lnTo>
                      <a:pt x="149" y="26"/>
                    </a:lnTo>
                    <a:lnTo>
                      <a:pt x="147" y="23"/>
                    </a:lnTo>
                    <a:lnTo>
                      <a:pt x="138" y="15"/>
                    </a:lnTo>
                    <a:lnTo>
                      <a:pt x="128" y="9"/>
                    </a:lnTo>
                    <a:lnTo>
                      <a:pt x="117" y="4"/>
                    </a:lnTo>
                    <a:lnTo>
                      <a:pt x="106" y="1"/>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3" name="Freeform 579">
                <a:extLst>
                  <a:ext uri="{FF2B5EF4-FFF2-40B4-BE49-F238E27FC236}">
                    <a16:creationId xmlns:a16="http://schemas.microsoft.com/office/drawing/2014/main" id="{89A23953-5575-451C-858B-473B7B95E099}"/>
                  </a:ext>
                </a:extLst>
              </p:cNvPr>
              <p:cNvSpPr>
                <a:spLocks/>
              </p:cNvSpPr>
              <p:nvPr/>
            </p:nvSpPr>
            <p:spPr bwMode="auto">
              <a:xfrm>
                <a:off x="4890" y="3460"/>
                <a:ext cx="181" cy="194"/>
              </a:xfrm>
              <a:custGeom>
                <a:avLst/>
                <a:gdLst>
                  <a:gd name="T0" fmla="*/ 149 w 181"/>
                  <a:gd name="T1" fmla="*/ 26 h 194"/>
                  <a:gd name="T2" fmla="*/ 91 w 181"/>
                  <a:gd name="T3" fmla="*/ 26 h 194"/>
                  <a:gd name="T4" fmla="*/ 102 w 181"/>
                  <a:gd name="T5" fmla="*/ 28 h 194"/>
                  <a:gd name="T6" fmla="*/ 112 w 181"/>
                  <a:gd name="T7" fmla="*/ 33 h 194"/>
                  <a:gd name="T8" fmla="*/ 122 w 181"/>
                  <a:gd name="T9" fmla="*/ 41 h 194"/>
                  <a:gd name="T10" fmla="*/ 131 w 181"/>
                  <a:gd name="T11" fmla="*/ 51 h 194"/>
                  <a:gd name="T12" fmla="*/ 138 w 181"/>
                  <a:gd name="T13" fmla="*/ 64 h 194"/>
                  <a:gd name="T14" fmla="*/ 143 w 181"/>
                  <a:gd name="T15" fmla="*/ 79 h 194"/>
                  <a:gd name="T16" fmla="*/ 148 w 181"/>
                  <a:gd name="T17" fmla="*/ 94 h 194"/>
                  <a:gd name="T18" fmla="*/ 150 w 181"/>
                  <a:gd name="T19" fmla="*/ 107 h 194"/>
                  <a:gd name="T20" fmla="*/ 150 w 181"/>
                  <a:gd name="T21" fmla="*/ 111 h 194"/>
                  <a:gd name="T22" fmla="*/ 149 w 181"/>
                  <a:gd name="T23" fmla="*/ 121 h 194"/>
                  <a:gd name="T24" fmla="*/ 147 w 181"/>
                  <a:gd name="T25" fmla="*/ 133 h 194"/>
                  <a:gd name="T26" fmla="*/ 142 w 181"/>
                  <a:gd name="T27" fmla="*/ 143 h 194"/>
                  <a:gd name="T28" fmla="*/ 134 w 181"/>
                  <a:gd name="T29" fmla="*/ 152 h 194"/>
                  <a:gd name="T30" fmla="*/ 124 w 181"/>
                  <a:gd name="T31" fmla="*/ 159 h 194"/>
                  <a:gd name="T32" fmla="*/ 112 w 181"/>
                  <a:gd name="T33" fmla="*/ 164 h 194"/>
                  <a:gd name="T34" fmla="*/ 100 w 181"/>
                  <a:gd name="T35" fmla="*/ 167 h 194"/>
                  <a:gd name="T36" fmla="*/ 88 w 181"/>
                  <a:gd name="T37" fmla="*/ 167 h 194"/>
                  <a:gd name="T38" fmla="*/ 155 w 181"/>
                  <a:gd name="T39" fmla="*/ 167 h 194"/>
                  <a:gd name="T40" fmla="*/ 161 w 181"/>
                  <a:gd name="T41" fmla="*/ 161 h 194"/>
                  <a:gd name="T42" fmla="*/ 168 w 181"/>
                  <a:gd name="T43" fmla="*/ 153 h 194"/>
                  <a:gd name="T44" fmla="*/ 173 w 181"/>
                  <a:gd name="T45" fmla="*/ 143 h 194"/>
                  <a:gd name="T46" fmla="*/ 177 w 181"/>
                  <a:gd name="T47" fmla="*/ 132 h 194"/>
                  <a:gd name="T48" fmla="*/ 179 w 181"/>
                  <a:gd name="T49" fmla="*/ 119 h 194"/>
                  <a:gd name="T50" fmla="*/ 180 w 181"/>
                  <a:gd name="T51" fmla="*/ 107 h 194"/>
                  <a:gd name="T52" fmla="*/ 180 w 181"/>
                  <a:gd name="T53" fmla="*/ 95 h 194"/>
                  <a:gd name="T54" fmla="*/ 177 w 181"/>
                  <a:gd name="T55" fmla="*/ 82 h 194"/>
                  <a:gd name="T56" fmla="*/ 173 w 181"/>
                  <a:gd name="T57" fmla="*/ 68 h 194"/>
                  <a:gd name="T58" fmla="*/ 168 w 181"/>
                  <a:gd name="T59" fmla="*/ 55 h 194"/>
                  <a:gd name="T60" fmla="*/ 162 w 181"/>
                  <a:gd name="T61" fmla="*/ 43 h 194"/>
                  <a:gd name="T62" fmla="*/ 155 w 181"/>
                  <a:gd name="T63" fmla="*/ 32 h 194"/>
                  <a:gd name="T64" fmla="*/ 149 w 181"/>
                  <a:gd name="T65" fmla="*/ 2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1" h="194">
                    <a:moveTo>
                      <a:pt x="149" y="26"/>
                    </a:moveTo>
                    <a:lnTo>
                      <a:pt x="91" y="26"/>
                    </a:lnTo>
                    <a:lnTo>
                      <a:pt x="102" y="28"/>
                    </a:lnTo>
                    <a:lnTo>
                      <a:pt x="112" y="33"/>
                    </a:lnTo>
                    <a:lnTo>
                      <a:pt x="122" y="41"/>
                    </a:lnTo>
                    <a:lnTo>
                      <a:pt x="131" y="51"/>
                    </a:lnTo>
                    <a:lnTo>
                      <a:pt x="138" y="64"/>
                    </a:lnTo>
                    <a:lnTo>
                      <a:pt x="143" y="79"/>
                    </a:lnTo>
                    <a:lnTo>
                      <a:pt x="148" y="94"/>
                    </a:lnTo>
                    <a:lnTo>
                      <a:pt x="150" y="107"/>
                    </a:lnTo>
                    <a:lnTo>
                      <a:pt x="150" y="111"/>
                    </a:lnTo>
                    <a:lnTo>
                      <a:pt x="149" y="121"/>
                    </a:lnTo>
                    <a:lnTo>
                      <a:pt x="147" y="133"/>
                    </a:lnTo>
                    <a:lnTo>
                      <a:pt x="142" y="143"/>
                    </a:lnTo>
                    <a:lnTo>
                      <a:pt x="134" y="152"/>
                    </a:lnTo>
                    <a:lnTo>
                      <a:pt x="124" y="159"/>
                    </a:lnTo>
                    <a:lnTo>
                      <a:pt x="112" y="164"/>
                    </a:lnTo>
                    <a:lnTo>
                      <a:pt x="100" y="167"/>
                    </a:lnTo>
                    <a:lnTo>
                      <a:pt x="88" y="167"/>
                    </a:lnTo>
                    <a:lnTo>
                      <a:pt x="155" y="167"/>
                    </a:lnTo>
                    <a:lnTo>
                      <a:pt x="161" y="161"/>
                    </a:lnTo>
                    <a:lnTo>
                      <a:pt x="168" y="153"/>
                    </a:lnTo>
                    <a:lnTo>
                      <a:pt x="173" y="143"/>
                    </a:lnTo>
                    <a:lnTo>
                      <a:pt x="177" y="132"/>
                    </a:lnTo>
                    <a:lnTo>
                      <a:pt x="179" y="119"/>
                    </a:lnTo>
                    <a:lnTo>
                      <a:pt x="180" y="107"/>
                    </a:lnTo>
                    <a:lnTo>
                      <a:pt x="180" y="95"/>
                    </a:lnTo>
                    <a:lnTo>
                      <a:pt x="177" y="82"/>
                    </a:lnTo>
                    <a:lnTo>
                      <a:pt x="173" y="68"/>
                    </a:lnTo>
                    <a:lnTo>
                      <a:pt x="168" y="55"/>
                    </a:lnTo>
                    <a:lnTo>
                      <a:pt x="162" y="43"/>
                    </a:lnTo>
                    <a:lnTo>
                      <a:pt x="155" y="32"/>
                    </a:lnTo>
                    <a:lnTo>
                      <a:pt x="149"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4" name="Picture 23">
              <a:extLst>
                <a:ext uri="{FF2B5EF4-FFF2-40B4-BE49-F238E27FC236}">
                  <a16:creationId xmlns:a16="http://schemas.microsoft.com/office/drawing/2014/main" id="{40298CD3-1351-4237-999D-63E2B889661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56" y="3362"/>
              <a:ext cx="30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a:extLst>
                <a:ext uri="{FF2B5EF4-FFF2-40B4-BE49-F238E27FC236}">
                  <a16:creationId xmlns:a16="http://schemas.microsoft.com/office/drawing/2014/main" id="{A323592D-B585-4179-8AAE-D5157D6F3F0B}"/>
                </a:ext>
              </a:extLst>
            </p:cNvPr>
            <p:cNvGrpSpPr>
              <a:grpSpLocks/>
            </p:cNvGrpSpPr>
            <p:nvPr/>
          </p:nvGrpSpPr>
          <p:grpSpPr bwMode="auto">
            <a:xfrm>
              <a:off x="5101" y="3404"/>
              <a:ext cx="171" cy="195"/>
              <a:chOff x="5101" y="3404"/>
              <a:chExt cx="171" cy="195"/>
            </a:xfrm>
          </p:grpSpPr>
          <p:sp>
            <p:nvSpPr>
              <p:cNvPr id="139" name="Freeform 582">
                <a:extLst>
                  <a:ext uri="{FF2B5EF4-FFF2-40B4-BE49-F238E27FC236}">
                    <a16:creationId xmlns:a16="http://schemas.microsoft.com/office/drawing/2014/main" id="{F5C6FD6D-3948-47F6-BE5F-D79B80A75AFA}"/>
                  </a:ext>
                </a:extLst>
              </p:cNvPr>
              <p:cNvSpPr>
                <a:spLocks/>
              </p:cNvSpPr>
              <p:nvPr/>
            </p:nvSpPr>
            <p:spPr bwMode="auto">
              <a:xfrm>
                <a:off x="5101" y="3404"/>
                <a:ext cx="171" cy="195"/>
              </a:xfrm>
              <a:custGeom>
                <a:avLst/>
                <a:gdLst>
                  <a:gd name="T0" fmla="*/ 96 w 171"/>
                  <a:gd name="T1" fmla="*/ 0 h 195"/>
                  <a:gd name="T2" fmla="*/ 84 w 171"/>
                  <a:gd name="T3" fmla="*/ 0 h 195"/>
                  <a:gd name="T4" fmla="*/ 72 w 171"/>
                  <a:gd name="T5" fmla="*/ 2 h 195"/>
                  <a:gd name="T6" fmla="*/ 59 w 171"/>
                  <a:gd name="T7" fmla="*/ 5 h 195"/>
                  <a:gd name="T8" fmla="*/ 47 w 171"/>
                  <a:gd name="T9" fmla="*/ 10 h 195"/>
                  <a:gd name="T10" fmla="*/ 36 w 171"/>
                  <a:gd name="T11" fmla="*/ 16 h 195"/>
                  <a:gd name="T12" fmla="*/ 27 w 171"/>
                  <a:gd name="T13" fmla="*/ 24 h 195"/>
                  <a:gd name="T14" fmla="*/ 19 w 171"/>
                  <a:gd name="T15" fmla="*/ 32 h 195"/>
                  <a:gd name="T16" fmla="*/ 12 w 171"/>
                  <a:gd name="T17" fmla="*/ 42 h 195"/>
                  <a:gd name="T18" fmla="*/ 7 w 171"/>
                  <a:gd name="T19" fmla="*/ 52 h 195"/>
                  <a:gd name="T20" fmla="*/ 3 w 171"/>
                  <a:gd name="T21" fmla="*/ 64 h 195"/>
                  <a:gd name="T22" fmla="*/ 1 w 171"/>
                  <a:gd name="T23" fmla="*/ 76 h 195"/>
                  <a:gd name="T24" fmla="*/ 0 w 171"/>
                  <a:gd name="T25" fmla="*/ 89 h 195"/>
                  <a:gd name="T26" fmla="*/ 0 w 171"/>
                  <a:gd name="T27" fmla="*/ 102 h 195"/>
                  <a:gd name="T28" fmla="*/ 2 w 171"/>
                  <a:gd name="T29" fmla="*/ 116 h 195"/>
                  <a:gd name="T30" fmla="*/ 6 w 171"/>
                  <a:gd name="T31" fmla="*/ 130 h 195"/>
                  <a:gd name="T32" fmla="*/ 11 w 171"/>
                  <a:gd name="T33" fmla="*/ 142 h 195"/>
                  <a:gd name="T34" fmla="*/ 16 w 171"/>
                  <a:gd name="T35" fmla="*/ 154 h 195"/>
                  <a:gd name="T36" fmla="*/ 24 w 171"/>
                  <a:gd name="T37" fmla="*/ 164 h 195"/>
                  <a:gd name="T38" fmla="*/ 31 w 171"/>
                  <a:gd name="T39" fmla="*/ 172 h 195"/>
                  <a:gd name="T40" fmla="*/ 40 w 171"/>
                  <a:gd name="T41" fmla="*/ 179 h 195"/>
                  <a:gd name="T42" fmla="*/ 50 w 171"/>
                  <a:gd name="T43" fmla="*/ 185 h 195"/>
                  <a:gd name="T44" fmla="*/ 61 w 171"/>
                  <a:gd name="T45" fmla="*/ 190 h 195"/>
                  <a:gd name="T46" fmla="*/ 72 w 171"/>
                  <a:gd name="T47" fmla="*/ 193 h 195"/>
                  <a:gd name="T48" fmla="*/ 84 w 171"/>
                  <a:gd name="T49" fmla="*/ 194 h 195"/>
                  <a:gd name="T50" fmla="*/ 97 w 171"/>
                  <a:gd name="T51" fmla="*/ 194 h 195"/>
                  <a:gd name="T52" fmla="*/ 110 w 171"/>
                  <a:gd name="T53" fmla="*/ 192 h 195"/>
                  <a:gd name="T54" fmla="*/ 122 w 171"/>
                  <a:gd name="T55" fmla="*/ 189 h 195"/>
                  <a:gd name="T56" fmla="*/ 134 w 171"/>
                  <a:gd name="T57" fmla="*/ 184 h 195"/>
                  <a:gd name="T58" fmla="*/ 145 w 171"/>
                  <a:gd name="T59" fmla="*/ 177 h 195"/>
                  <a:gd name="T60" fmla="*/ 156 w 171"/>
                  <a:gd name="T61" fmla="*/ 171 h 195"/>
                  <a:gd name="T62" fmla="*/ 159 w 171"/>
                  <a:gd name="T63" fmla="*/ 168 h 195"/>
                  <a:gd name="T64" fmla="*/ 94 w 171"/>
                  <a:gd name="T65" fmla="*/ 168 h 195"/>
                  <a:gd name="T66" fmla="*/ 81 w 171"/>
                  <a:gd name="T67" fmla="*/ 166 h 195"/>
                  <a:gd name="T68" fmla="*/ 70 w 171"/>
                  <a:gd name="T69" fmla="*/ 163 h 195"/>
                  <a:gd name="T70" fmla="*/ 60 w 171"/>
                  <a:gd name="T71" fmla="*/ 157 h 195"/>
                  <a:gd name="T72" fmla="*/ 51 w 171"/>
                  <a:gd name="T73" fmla="*/ 148 h 195"/>
                  <a:gd name="T74" fmla="*/ 44 w 171"/>
                  <a:gd name="T75" fmla="*/ 138 h 195"/>
                  <a:gd name="T76" fmla="*/ 38 w 171"/>
                  <a:gd name="T77" fmla="*/ 125 h 195"/>
                  <a:gd name="T78" fmla="*/ 33 w 171"/>
                  <a:gd name="T79" fmla="*/ 110 h 195"/>
                  <a:gd name="T80" fmla="*/ 31 w 171"/>
                  <a:gd name="T81" fmla="*/ 94 h 195"/>
                  <a:gd name="T82" fmla="*/ 31 w 171"/>
                  <a:gd name="T83" fmla="*/ 79 h 195"/>
                  <a:gd name="T84" fmla="*/ 34 w 171"/>
                  <a:gd name="T85" fmla="*/ 66 h 195"/>
                  <a:gd name="T86" fmla="*/ 38 w 171"/>
                  <a:gd name="T87" fmla="*/ 55 h 195"/>
                  <a:gd name="T88" fmla="*/ 45 w 171"/>
                  <a:gd name="T89" fmla="*/ 45 h 195"/>
                  <a:gd name="T90" fmla="*/ 54 w 171"/>
                  <a:gd name="T91" fmla="*/ 37 h 195"/>
                  <a:gd name="T92" fmla="*/ 66 w 171"/>
                  <a:gd name="T93" fmla="*/ 31 h 195"/>
                  <a:gd name="T94" fmla="*/ 79 w 171"/>
                  <a:gd name="T95" fmla="*/ 27 h 195"/>
                  <a:gd name="T96" fmla="*/ 92 w 171"/>
                  <a:gd name="T97" fmla="*/ 26 h 195"/>
                  <a:gd name="T98" fmla="*/ 137 w 171"/>
                  <a:gd name="T99" fmla="*/ 26 h 195"/>
                  <a:gd name="T100" fmla="*/ 140 w 171"/>
                  <a:gd name="T101" fmla="*/ 13 h 195"/>
                  <a:gd name="T102" fmla="*/ 132 w 171"/>
                  <a:gd name="T103" fmla="*/ 7 h 195"/>
                  <a:gd name="T104" fmla="*/ 121 w 171"/>
                  <a:gd name="T105" fmla="*/ 3 h 195"/>
                  <a:gd name="T106" fmla="*/ 109 w 171"/>
                  <a:gd name="T107" fmla="*/ 1 h 195"/>
                  <a:gd name="T108" fmla="*/ 96 w 171"/>
                  <a:gd name="T10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1" h="195">
                    <a:moveTo>
                      <a:pt x="96" y="0"/>
                    </a:moveTo>
                    <a:lnTo>
                      <a:pt x="84" y="0"/>
                    </a:lnTo>
                    <a:lnTo>
                      <a:pt x="72" y="2"/>
                    </a:lnTo>
                    <a:lnTo>
                      <a:pt x="59" y="5"/>
                    </a:lnTo>
                    <a:lnTo>
                      <a:pt x="47" y="10"/>
                    </a:lnTo>
                    <a:lnTo>
                      <a:pt x="36" y="16"/>
                    </a:lnTo>
                    <a:lnTo>
                      <a:pt x="27" y="24"/>
                    </a:lnTo>
                    <a:lnTo>
                      <a:pt x="19" y="32"/>
                    </a:lnTo>
                    <a:lnTo>
                      <a:pt x="12" y="42"/>
                    </a:lnTo>
                    <a:lnTo>
                      <a:pt x="7" y="52"/>
                    </a:lnTo>
                    <a:lnTo>
                      <a:pt x="3" y="64"/>
                    </a:lnTo>
                    <a:lnTo>
                      <a:pt x="1" y="76"/>
                    </a:lnTo>
                    <a:lnTo>
                      <a:pt x="0" y="89"/>
                    </a:lnTo>
                    <a:lnTo>
                      <a:pt x="0" y="102"/>
                    </a:lnTo>
                    <a:lnTo>
                      <a:pt x="2" y="116"/>
                    </a:lnTo>
                    <a:lnTo>
                      <a:pt x="6" y="130"/>
                    </a:lnTo>
                    <a:lnTo>
                      <a:pt x="11" y="142"/>
                    </a:lnTo>
                    <a:lnTo>
                      <a:pt x="16" y="154"/>
                    </a:lnTo>
                    <a:lnTo>
                      <a:pt x="24" y="164"/>
                    </a:lnTo>
                    <a:lnTo>
                      <a:pt x="31" y="172"/>
                    </a:lnTo>
                    <a:lnTo>
                      <a:pt x="40" y="179"/>
                    </a:lnTo>
                    <a:lnTo>
                      <a:pt x="50" y="185"/>
                    </a:lnTo>
                    <a:lnTo>
                      <a:pt x="61" y="190"/>
                    </a:lnTo>
                    <a:lnTo>
                      <a:pt x="72" y="193"/>
                    </a:lnTo>
                    <a:lnTo>
                      <a:pt x="84" y="194"/>
                    </a:lnTo>
                    <a:lnTo>
                      <a:pt x="97" y="194"/>
                    </a:lnTo>
                    <a:lnTo>
                      <a:pt x="110" y="192"/>
                    </a:lnTo>
                    <a:lnTo>
                      <a:pt x="122" y="189"/>
                    </a:lnTo>
                    <a:lnTo>
                      <a:pt x="134" y="184"/>
                    </a:lnTo>
                    <a:lnTo>
                      <a:pt x="145" y="177"/>
                    </a:lnTo>
                    <a:lnTo>
                      <a:pt x="156" y="171"/>
                    </a:lnTo>
                    <a:lnTo>
                      <a:pt x="159" y="168"/>
                    </a:lnTo>
                    <a:lnTo>
                      <a:pt x="94" y="168"/>
                    </a:lnTo>
                    <a:lnTo>
                      <a:pt x="81" y="166"/>
                    </a:lnTo>
                    <a:lnTo>
                      <a:pt x="70" y="163"/>
                    </a:lnTo>
                    <a:lnTo>
                      <a:pt x="60" y="157"/>
                    </a:lnTo>
                    <a:lnTo>
                      <a:pt x="51" y="148"/>
                    </a:lnTo>
                    <a:lnTo>
                      <a:pt x="44" y="138"/>
                    </a:lnTo>
                    <a:lnTo>
                      <a:pt x="38" y="125"/>
                    </a:lnTo>
                    <a:lnTo>
                      <a:pt x="33" y="110"/>
                    </a:lnTo>
                    <a:lnTo>
                      <a:pt x="31" y="94"/>
                    </a:lnTo>
                    <a:lnTo>
                      <a:pt x="31" y="79"/>
                    </a:lnTo>
                    <a:lnTo>
                      <a:pt x="34" y="66"/>
                    </a:lnTo>
                    <a:lnTo>
                      <a:pt x="38" y="55"/>
                    </a:lnTo>
                    <a:lnTo>
                      <a:pt x="45" y="45"/>
                    </a:lnTo>
                    <a:lnTo>
                      <a:pt x="54" y="37"/>
                    </a:lnTo>
                    <a:lnTo>
                      <a:pt x="66" y="31"/>
                    </a:lnTo>
                    <a:lnTo>
                      <a:pt x="79" y="27"/>
                    </a:lnTo>
                    <a:lnTo>
                      <a:pt x="92" y="26"/>
                    </a:lnTo>
                    <a:lnTo>
                      <a:pt x="137" y="26"/>
                    </a:lnTo>
                    <a:lnTo>
                      <a:pt x="140" y="13"/>
                    </a:lnTo>
                    <a:lnTo>
                      <a:pt x="132" y="7"/>
                    </a:lnTo>
                    <a:lnTo>
                      <a:pt x="121" y="3"/>
                    </a:lnTo>
                    <a:lnTo>
                      <a:pt x="109" y="1"/>
                    </a:lnTo>
                    <a:lnTo>
                      <a:pt x="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0" name="Freeform 583">
                <a:extLst>
                  <a:ext uri="{FF2B5EF4-FFF2-40B4-BE49-F238E27FC236}">
                    <a16:creationId xmlns:a16="http://schemas.microsoft.com/office/drawing/2014/main" id="{7255ADD2-31EC-4981-BA9F-5C2C7AA5AAF6}"/>
                  </a:ext>
                </a:extLst>
              </p:cNvPr>
              <p:cNvSpPr>
                <a:spLocks/>
              </p:cNvSpPr>
              <p:nvPr/>
            </p:nvSpPr>
            <p:spPr bwMode="auto">
              <a:xfrm>
                <a:off x="5101" y="3404"/>
                <a:ext cx="171" cy="195"/>
              </a:xfrm>
              <a:custGeom>
                <a:avLst/>
                <a:gdLst>
                  <a:gd name="T0" fmla="*/ 156 w 171"/>
                  <a:gd name="T1" fmla="*/ 134 h 195"/>
                  <a:gd name="T2" fmla="*/ 145 w 171"/>
                  <a:gd name="T3" fmla="*/ 146 h 195"/>
                  <a:gd name="T4" fmla="*/ 133 w 171"/>
                  <a:gd name="T5" fmla="*/ 155 h 195"/>
                  <a:gd name="T6" fmla="*/ 121 w 171"/>
                  <a:gd name="T7" fmla="*/ 162 h 195"/>
                  <a:gd name="T8" fmla="*/ 108 w 171"/>
                  <a:gd name="T9" fmla="*/ 166 h 195"/>
                  <a:gd name="T10" fmla="*/ 94 w 171"/>
                  <a:gd name="T11" fmla="*/ 168 h 195"/>
                  <a:gd name="T12" fmla="*/ 159 w 171"/>
                  <a:gd name="T13" fmla="*/ 168 h 195"/>
                  <a:gd name="T14" fmla="*/ 164 w 171"/>
                  <a:gd name="T15" fmla="*/ 163 h 195"/>
                  <a:gd name="T16" fmla="*/ 170 w 171"/>
                  <a:gd name="T17" fmla="*/ 154 h 195"/>
                  <a:gd name="T18" fmla="*/ 156 w 171"/>
                  <a:gd name="T19" fmla="*/ 13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95">
                    <a:moveTo>
                      <a:pt x="156" y="134"/>
                    </a:moveTo>
                    <a:lnTo>
                      <a:pt x="145" y="146"/>
                    </a:lnTo>
                    <a:lnTo>
                      <a:pt x="133" y="155"/>
                    </a:lnTo>
                    <a:lnTo>
                      <a:pt x="121" y="162"/>
                    </a:lnTo>
                    <a:lnTo>
                      <a:pt x="108" y="166"/>
                    </a:lnTo>
                    <a:lnTo>
                      <a:pt x="94" y="168"/>
                    </a:lnTo>
                    <a:lnTo>
                      <a:pt x="159" y="168"/>
                    </a:lnTo>
                    <a:lnTo>
                      <a:pt x="164" y="163"/>
                    </a:lnTo>
                    <a:lnTo>
                      <a:pt x="170" y="154"/>
                    </a:lnTo>
                    <a:lnTo>
                      <a:pt x="156"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1" name="Freeform 584">
                <a:extLst>
                  <a:ext uri="{FF2B5EF4-FFF2-40B4-BE49-F238E27FC236}">
                    <a16:creationId xmlns:a16="http://schemas.microsoft.com/office/drawing/2014/main" id="{F9DD2695-2E23-4583-BFFA-CBD17756F346}"/>
                  </a:ext>
                </a:extLst>
              </p:cNvPr>
              <p:cNvSpPr>
                <a:spLocks/>
              </p:cNvSpPr>
              <p:nvPr/>
            </p:nvSpPr>
            <p:spPr bwMode="auto">
              <a:xfrm>
                <a:off x="5101" y="3404"/>
                <a:ext cx="171" cy="195"/>
              </a:xfrm>
              <a:custGeom>
                <a:avLst/>
                <a:gdLst>
                  <a:gd name="T0" fmla="*/ 137 w 171"/>
                  <a:gd name="T1" fmla="*/ 26 h 195"/>
                  <a:gd name="T2" fmla="*/ 92 w 171"/>
                  <a:gd name="T3" fmla="*/ 26 h 195"/>
                  <a:gd name="T4" fmla="*/ 106 w 171"/>
                  <a:gd name="T5" fmla="*/ 27 h 195"/>
                  <a:gd name="T6" fmla="*/ 120 w 171"/>
                  <a:gd name="T7" fmla="*/ 31 h 195"/>
                  <a:gd name="T8" fmla="*/ 135 w 171"/>
                  <a:gd name="T9" fmla="*/ 37 h 195"/>
                  <a:gd name="T10" fmla="*/ 137 w 171"/>
                  <a:gd name="T11" fmla="*/ 26 h 195"/>
                </a:gdLst>
                <a:ahLst/>
                <a:cxnLst>
                  <a:cxn ang="0">
                    <a:pos x="T0" y="T1"/>
                  </a:cxn>
                  <a:cxn ang="0">
                    <a:pos x="T2" y="T3"/>
                  </a:cxn>
                  <a:cxn ang="0">
                    <a:pos x="T4" y="T5"/>
                  </a:cxn>
                  <a:cxn ang="0">
                    <a:pos x="T6" y="T7"/>
                  </a:cxn>
                  <a:cxn ang="0">
                    <a:pos x="T8" y="T9"/>
                  </a:cxn>
                  <a:cxn ang="0">
                    <a:pos x="T10" y="T11"/>
                  </a:cxn>
                </a:cxnLst>
                <a:rect l="0" t="0" r="r" b="b"/>
                <a:pathLst>
                  <a:path w="171" h="195">
                    <a:moveTo>
                      <a:pt x="137" y="26"/>
                    </a:moveTo>
                    <a:lnTo>
                      <a:pt x="92" y="26"/>
                    </a:lnTo>
                    <a:lnTo>
                      <a:pt x="106" y="27"/>
                    </a:lnTo>
                    <a:lnTo>
                      <a:pt x="120" y="31"/>
                    </a:lnTo>
                    <a:lnTo>
                      <a:pt x="135" y="37"/>
                    </a:lnTo>
                    <a:lnTo>
                      <a:pt x="13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6" name="Picture 25">
              <a:extLst>
                <a:ext uri="{FF2B5EF4-FFF2-40B4-BE49-F238E27FC236}">
                  <a16:creationId xmlns:a16="http://schemas.microsoft.com/office/drawing/2014/main" id="{3AB3F1C0-1964-483B-B387-FB68A70A22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24" y="3262"/>
              <a:ext cx="2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880EE20-E8FB-49F9-8170-DCD2B3C322D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70" y="3307"/>
              <a:ext cx="36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8A6437B0-541A-4927-BB34-B9B0FC0B6C7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82" y="3367"/>
              <a:ext cx="16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173A7A17-0A2D-41D5-92B4-C813A592228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41" y="3233"/>
              <a:ext cx="18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589">
              <a:extLst>
                <a:ext uri="{FF2B5EF4-FFF2-40B4-BE49-F238E27FC236}">
                  <a16:creationId xmlns:a16="http://schemas.microsoft.com/office/drawing/2014/main" id="{009603D7-9205-415B-BE1C-8F5F41BDE549}"/>
                </a:ext>
              </a:extLst>
            </p:cNvPr>
            <p:cNvSpPr>
              <a:spLocks/>
            </p:cNvSpPr>
            <p:nvPr/>
          </p:nvSpPr>
          <p:spPr bwMode="auto">
            <a:xfrm>
              <a:off x="5585" y="3278"/>
              <a:ext cx="41" cy="272"/>
            </a:xfrm>
            <a:custGeom>
              <a:avLst/>
              <a:gdLst>
                <a:gd name="T0" fmla="*/ 31 w 41"/>
                <a:gd name="T1" fmla="*/ 0 h 272"/>
                <a:gd name="T2" fmla="*/ 0 w 41"/>
                <a:gd name="T3" fmla="*/ 1 h 272"/>
                <a:gd name="T4" fmla="*/ 9 w 41"/>
                <a:gd name="T5" fmla="*/ 271 h 272"/>
                <a:gd name="T6" fmla="*/ 40 w 41"/>
                <a:gd name="T7" fmla="*/ 269 h 272"/>
                <a:gd name="T8" fmla="*/ 31 w 41"/>
                <a:gd name="T9" fmla="*/ 0 h 272"/>
              </a:gdLst>
              <a:ahLst/>
              <a:cxnLst>
                <a:cxn ang="0">
                  <a:pos x="T0" y="T1"/>
                </a:cxn>
                <a:cxn ang="0">
                  <a:pos x="T2" y="T3"/>
                </a:cxn>
                <a:cxn ang="0">
                  <a:pos x="T4" y="T5"/>
                </a:cxn>
                <a:cxn ang="0">
                  <a:pos x="T6" y="T7"/>
                </a:cxn>
                <a:cxn ang="0">
                  <a:pos x="T8" y="T9"/>
                </a:cxn>
              </a:cxnLst>
              <a:rect l="0" t="0" r="r" b="b"/>
              <a:pathLst>
                <a:path w="41" h="272">
                  <a:moveTo>
                    <a:pt x="31" y="0"/>
                  </a:moveTo>
                  <a:lnTo>
                    <a:pt x="0" y="1"/>
                  </a:lnTo>
                  <a:lnTo>
                    <a:pt x="9" y="271"/>
                  </a:lnTo>
                  <a:lnTo>
                    <a:pt x="40" y="269"/>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31" name="Picture 30">
              <a:extLst>
                <a:ext uri="{FF2B5EF4-FFF2-40B4-BE49-F238E27FC236}">
                  <a16:creationId xmlns:a16="http://schemas.microsoft.com/office/drawing/2014/main" id="{4A9335BC-0763-4099-BC0E-5FD3CBE9A3C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38" y="3233"/>
              <a:ext cx="40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75C8A8AF-898A-482C-8222-9A04A920F15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781" y="3276"/>
              <a:ext cx="28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5240D3FB-1BE5-433C-AC9F-B0B2A8B38D4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50" y="3353"/>
              <a:ext cx="30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C1F14804-6EF9-42CA-A0CC-783C2E3B3463}"/>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094" y="3397"/>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39D4F49F-CF17-479E-BD35-0B27A55A35D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51" y="3343"/>
              <a:ext cx="3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a:extLst>
                <a:ext uri="{FF2B5EF4-FFF2-40B4-BE49-F238E27FC236}">
                  <a16:creationId xmlns:a16="http://schemas.microsoft.com/office/drawing/2014/main" id="{A5628FED-A543-4EDC-81C4-BC400AF18776}"/>
                </a:ext>
              </a:extLst>
            </p:cNvPr>
            <p:cNvGrpSpPr>
              <a:grpSpLocks/>
            </p:cNvGrpSpPr>
            <p:nvPr/>
          </p:nvGrpSpPr>
          <p:grpSpPr bwMode="auto">
            <a:xfrm>
              <a:off x="6294" y="3390"/>
              <a:ext cx="225" cy="267"/>
              <a:chOff x="6294" y="3390"/>
              <a:chExt cx="225" cy="267"/>
            </a:xfrm>
          </p:grpSpPr>
          <p:sp>
            <p:nvSpPr>
              <p:cNvPr id="135" name="Freeform 596">
                <a:extLst>
                  <a:ext uri="{FF2B5EF4-FFF2-40B4-BE49-F238E27FC236}">
                    <a16:creationId xmlns:a16="http://schemas.microsoft.com/office/drawing/2014/main" id="{348EFCB8-9A75-4BE1-A30C-C84B56B533BA}"/>
                  </a:ext>
                </a:extLst>
              </p:cNvPr>
              <p:cNvSpPr>
                <a:spLocks/>
              </p:cNvSpPr>
              <p:nvPr/>
            </p:nvSpPr>
            <p:spPr bwMode="auto">
              <a:xfrm>
                <a:off x="6294" y="3390"/>
                <a:ext cx="225" cy="267"/>
              </a:xfrm>
              <a:custGeom>
                <a:avLst/>
                <a:gdLst>
                  <a:gd name="T0" fmla="*/ 160 w 225"/>
                  <a:gd name="T1" fmla="*/ 224 h 267"/>
                  <a:gd name="T2" fmla="*/ 127 w 225"/>
                  <a:gd name="T3" fmla="*/ 224 h 267"/>
                  <a:gd name="T4" fmla="*/ 117 w 225"/>
                  <a:gd name="T5" fmla="*/ 258 h 267"/>
                  <a:gd name="T6" fmla="*/ 147 w 225"/>
                  <a:gd name="T7" fmla="*/ 266 h 267"/>
                  <a:gd name="T8" fmla="*/ 160 w 225"/>
                  <a:gd name="T9" fmla="*/ 224 h 267"/>
                </a:gdLst>
                <a:ahLst/>
                <a:cxnLst>
                  <a:cxn ang="0">
                    <a:pos x="T0" y="T1"/>
                  </a:cxn>
                  <a:cxn ang="0">
                    <a:pos x="T2" y="T3"/>
                  </a:cxn>
                  <a:cxn ang="0">
                    <a:pos x="T4" y="T5"/>
                  </a:cxn>
                  <a:cxn ang="0">
                    <a:pos x="T6" y="T7"/>
                  </a:cxn>
                  <a:cxn ang="0">
                    <a:pos x="T8" y="T9"/>
                  </a:cxn>
                </a:cxnLst>
                <a:rect l="0" t="0" r="r" b="b"/>
                <a:pathLst>
                  <a:path w="225" h="267">
                    <a:moveTo>
                      <a:pt x="160" y="224"/>
                    </a:moveTo>
                    <a:lnTo>
                      <a:pt x="127" y="224"/>
                    </a:lnTo>
                    <a:lnTo>
                      <a:pt x="117" y="258"/>
                    </a:lnTo>
                    <a:lnTo>
                      <a:pt x="147" y="266"/>
                    </a:lnTo>
                    <a:lnTo>
                      <a:pt x="16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6" name="Freeform 597">
                <a:extLst>
                  <a:ext uri="{FF2B5EF4-FFF2-40B4-BE49-F238E27FC236}">
                    <a16:creationId xmlns:a16="http://schemas.microsoft.com/office/drawing/2014/main" id="{D2485DBA-0F41-463A-8A68-A2F9547DA9E0}"/>
                  </a:ext>
                </a:extLst>
              </p:cNvPr>
              <p:cNvSpPr>
                <a:spLocks/>
              </p:cNvSpPr>
              <p:nvPr/>
            </p:nvSpPr>
            <p:spPr bwMode="auto">
              <a:xfrm>
                <a:off x="6294" y="3390"/>
                <a:ext cx="225" cy="267"/>
              </a:xfrm>
              <a:custGeom>
                <a:avLst/>
                <a:gdLst>
                  <a:gd name="T0" fmla="*/ 89 w 225"/>
                  <a:gd name="T1" fmla="*/ 53 h 267"/>
                  <a:gd name="T2" fmla="*/ 78 w 225"/>
                  <a:gd name="T3" fmla="*/ 53 h 267"/>
                  <a:gd name="T4" fmla="*/ 67 w 225"/>
                  <a:gd name="T5" fmla="*/ 56 h 267"/>
                  <a:gd name="T6" fmla="*/ 57 w 225"/>
                  <a:gd name="T7" fmla="*/ 59 h 267"/>
                  <a:gd name="T8" fmla="*/ 47 w 225"/>
                  <a:gd name="T9" fmla="*/ 65 h 267"/>
                  <a:gd name="T10" fmla="*/ 38 w 225"/>
                  <a:gd name="T11" fmla="*/ 71 h 267"/>
                  <a:gd name="T12" fmla="*/ 29 w 225"/>
                  <a:gd name="T13" fmla="*/ 79 h 267"/>
                  <a:gd name="T14" fmla="*/ 22 w 225"/>
                  <a:gd name="T15" fmla="*/ 88 h 267"/>
                  <a:gd name="T16" fmla="*/ 15 w 225"/>
                  <a:gd name="T17" fmla="*/ 99 h 267"/>
                  <a:gd name="T18" fmla="*/ 10 w 225"/>
                  <a:gd name="T19" fmla="*/ 111 h 267"/>
                  <a:gd name="T20" fmla="*/ 5 w 225"/>
                  <a:gd name="T21" fmla="*/ 124 h 267"/>
                  <a:gd name="T22" fmla="*/ 2 w 225"/>
                  <a:gd name="T23" fmla="*/ 138 h 267"/>
                  <a:gd name="T24" fmla="*/ 0 w 225"/>
                  <a:gd name="T25" fmla="*/ 151 h 267"/>
                  <a:gd name="T26" fmla="*/ 0 w 225"/>
                  <a:gd name="T27" fmla="*/ 164 h 267"/>
                  <a:gd name="T28" fmla="*/ 1 w 225"/>
                  <a:gd name="T29" fmla="*/ 176 h 267"/>
                  <a:gd name="T30" fmla="*/ 3 w 225"/>
                  <a:gd name="T31" fmla="*/ 188 h 267"/>
                  <a:gd name="T32" fmla="*/ 7 w 225"/>
                  <a:gd name="T33" fmla="*/ 199 h 267"/>
                  <a:gd name="T34" fmla="*/ 12 w 225"/>
                  <a:gd name="T35" fmla="*/ 209 h 267"/>
                  <a:gd name="T36" fmla="*/ 19 w 225"/>
                  <a:gd name="T37" fmla="*/ 218 h 267"/>
                  <a:gd name="T38" fmla="*/ 26 w 225"/>
                  <a:gd name="T39" fmla="*/ 226 h 267"/>
                  <a:gd name="T40" fmla="*/ 35 w 225"/>
                  <a:gd name="T41" fmla="*/ 232 h 267"/>
                  <a:gd name="T42" fmla="*/ 45 w 225"/>
                  <a:gd name="T43" fmla="*/ 238 h 267"/>
                  <a:gd name="T44" fmla="*/ 56 w 225"/>
                  <a:gd name="T45" fmla="*/ 242 h 267"/>
                  <a:gd name="T46" fmla="*/ 66 w 225"/>
                  <a:gd name="T47" fmla="*/ 244 h 267"/>
                  <a:gd name="T48" fmla="*/ 77 w 225"/>
                  <a:gd name="T49" fmla="*/ 245 h 267"/>
                  <a:gd name="T50" fmla="*/ 86 w 225"/>
                  <a:gd name="T51" fmla="*/ 245 h 267"/>
                  <a:gd name="T52" fmla="*/ 107 w 225"/>
                  <a:gd name="T53" fmla="*/ 241 h 267"/>
                  <a:gd name="T54" fmla="*/ 118 w 225"/>
                  <a:gd name="T55" fmla="*/ 234 h 267"/>
                  <a:gd name="T56" fmla="*/ 127 w 225"/>
                  <a:gd name="T57" fmla="*/ 224 h 267"/>
                  <a:gd name="T58" fmla="*/ 160 w 225"/>
                  <a:gd name="T59" fmla="*/ 224 h 267"/>
                  <a:gd name="T60" fmla="*/ 160 w 225"/>
                  <a:gd name="T61" fmla="*/ 222 h 267"/>
                  <a:gd name="T62" fmla="*/ 82 w 225"/>
                  <a:gd name="T63" fmla="*/ 222 h 267"/>
                  <a:gd name="T64" fmla="*/ 69 w 225"/>
                  <a:gd name="T65" fmla="*/ 219 h 267"/>
                  <a:gd name="T66" fmla="*/ 57 w 225"/>
                  <a:gd name="T67" fmla="*/ 214 h 267"/>
                  <a:gd name="T68" fmla="*/ 48 w 225"/>
                  <a:gd name="T69" fmla="*/ 207 h 267"/>
                  <a:gd name="T70" fmla="*/ 40 w 225"/>
                  <a:gd name="T71" fmla="*/ 199 h 267"/>
                  <a:gd name="T72" fmla="*/ 34 w 225"/>
                  <a:gd name="T73" fmla="*/ 189 h 267"/>
                  <a:gd name="T74" fmla="*/ 31 w 225"/>
                  <a:gd name="T75" fmla="*/ 177 h 267"/>
                  <a:gd name="T76" fmla="*/ 30 w 225"/>
                  <a:gd name="T77" fmla="*/ 164 h 267"/>
                  <a:gd name="T78" fmla="*/ 31 w 225"/>
                  <a:gd name="T79" fmla="*/ 149 h 267"/>
                  <a:gd name="T80" fmla="*/ 35 w 225"/>
                  <a:gd name="T81" fmla="*/ 134 h 267"/>
                  <a:gd name="T82" fmla="*/ 41 w 225"/>
                  <a:gd name="T83" fmla="*/ 119 h 267"/>
                  <a:gd name="T84" fmla="*/ 47 w 225"/>
                  <a:gd name="T85" fmla="*/ 107 h 267"/>
                  <a:gd name="T86" fmla="*/ 55 w 225"/>
                  <a:gd name="T87" fmla="*/ 96 h 267"/>
                  <a:gd name="T88" fmla="*/ 64 w 225"/>
                  <a:gd name="T89" fmla="*/ 88 h 267"/>
                  <a:gd name="T90" fmla="*/ 75 w 225"/>
                  <a:gd name="T91" fmla="*/ 83 h 267"/>
                  <a:gd name="T92" fmla="*/ 86 w 225"/>
                  <a:gd name="T93" fmla="*/ 81 h 267"/>
                  <a:gd name="T94" fmla="*/ 149 w 225"/>
                  <a:gd name="T95" fmla="*/ 81 h 267"/>
                  <a:gd name="T96" fmla="*/ 146 w 225"/>
                  <a:gd name="T97" fmla="*/ 76 h 267"/>
                  <a:gd name="T98" fmla="*/ 137 w 225"/>
                  <a:gd name="T99" fmla="*/ 68 h 267"/>
                  <a:gd name="T100" fmla="*/ 125 w 225"/>
                  <a:gd name="T101" fmla="*/ 61 h 267"/>
                  <a:gd name="T102" fmla="*/ 112 w 225"/>
                  <a:gd name="T103" fmla="*/ 56 h 267"/>
                  <a:gd name="T104" fmla="*/ 101 w 225"/>
                  <a:gd name="T105" fmla="*/ 54 h 267"/>
                  <a:gd name="T106" fmla="*/ 89 w 225"/>
                  <a:gd name="T107" fmla="*/ 5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5" h="267">
                    <a:moveTo>
                      <a:pt x="89" y="53"/>
                    </a:moveTo>
                    <a:lnTo>
                      <a:pt x="78" y="53"/>
                    </a:lnTo>
                    <a:lnTo>
                      <a:pt x="67" y="56"/>
                    </a:lnTo>
                    <a:lnTo>
                      <a:pt x="57" y="59"/>
                    </a:lnTo>
                    <a:lnTo>
                      <a:pt x="47" y="65"/>
                    </a:lnTo>
                    <a:lnTo>
                      <a:pt x="38" y="71"/>
                    </a:lnTo>
                    <a:lnTo>
                      <a:pt x="29" y="79"/>
                    </a:lnTo>
                    <a:lnTo>
                      <a:pt x="22" y="88"/>
                    </a:lnTo>
                    <a:lnTo>
                      <a:pt x="15" y="99"/>
                    </a:lnTo>
                    <a:lnTo>
                      <a:pt x="10" y="111"/>
                    </a:lnTo>
                    <a:lnTo>
                      <a:pt x="5" y="124"/>
                    </a:lnTo>
                    <a:lnTo>
                      <a:pt x="2" y="138"/>
                    </a:lnTo>
                    <a:lnTo>
                      <a:pt x="0" y="151"/>
                    </a:lnTo>
                    <a:lnTo>
                      <a:pt x="0" y="164"/>
                    </a:lnTo>
                    <a:lnTo>
                      <a:pt x="1" y="176"/>
                    </a:lnTo>
                    <a:lnTo>
                      <a:pt x="3" y="188"/>
                    </a:lnTo>
                    <a:lnTo>
                      <a:pt x="7" y="199"/>
                    </a:lnTo>
                    <a:lnTo>
                      <a:pt x="12" y="209"/>
                    </a:lnTo>
                    <a:lnTo>
                      <a:pt x="19" y="218"/>
                    </a:lnTo>
                    <a:lnTo>
                      <a:pt x="26" y="226"/>
                    </a:lnTo>
                    <a:lnTo>
                      <a:pt x="35" y="232"/>
                    </a:lnTo>
                    <a:lnTo>
                      <a:pt x="45" y="238"/>
                    </a:lnTo>
                    <a:lnTo>
                      <a:pt x="56" y="242"/>
                    </a:lnTo>
                    <a:lnTo>
                      <a:pt x="66" y="244"/>
                    </a:lnTo>
                    <a:lnTo>
                      <a:pt x="77" y="245"/>
                    </a:lnTo>
                    <a:lnTo>
                      <a:pt x="86" y="245"/>
                    </a:lnTo>
                    <a:lnTo>
                      <a:pt x="107" y="241"/>
                    </a:lnTo>
                    <a:lnTo>
                      <a:pt x="118" y="234"/>
                    </a:lnTo>
                    <a:lnTo>
                      <a:pt x="127" y="224"/>
                    </a:lnTo>
                    <a:lnTo>
                      <a:pt x="160" y="224"/>
                    </a:lnTo>
                    <a:lnTo>
                      <a:pt x="160" y="222"/>
                    </a:lnTo>
                    <a:lnTo>
                      <a:pt x="82" y="222"/>
                    </a:lnTo>
                    <a:lnTo>
                      <a:pt x="69" y="219"/>
                    </a:lnTo>
                    <a:lnTo>
                      <a:pt x="57" y="214"/>
                    </a:lnTo>
                    <a:lnTo>
                      <a:pt x="48" y="207"/>
                    </a:lnTo>
                    <a:lnTo>
                      <a:pt x="40" y="199"/>
                    </a:lnTo>
                    <a:lnTo>
                      <a:pt x="34" y="189"/>
                    </a:lnTo>
                    <a:lnTo>
                      <a:pt x="31" y="177"/>
                    </a:lnTo>
                    <a:lnTo>
                      <a:pt x="30" y="164"/>
                    </a:lnTo>
                    <a:lnTo>
                      <a:pt x="31" y="149"/>
                    </a:lnTo>
                    <a:lnTo>
                      <a:pt x="35" y="134"/>
                    </a:lnTo>
                    <a:lnTo>
                      <a:pt x="41" y="119"/>
                    </a:lnTo>
                    <a:lnTo>
                      <a:pt x="47" y="107"/>
                    </a:lnTo>
                    <a:lnTo>
                      <a:pt x="55" y="96"/>
                    </a:lnTo>
                    <a:lnTo>
                      <a:pt x="64" y="88"/>
                    </a:lnTo>
                    <a:lnTo>
                      <a:pt x="75" y="83"/>
                    </a:lnTo>
                    <a:lnTo>
                      <a:pt x="86" y="81"/>
                    </a:lnTo>
                    <a:lnTo>
                      <a:pt x="149" y="81"/>
                    </a:lnTo>
                    <a:lnTo>
                      <a:pt x="146" y="76"/>
                    </a:lnTo>
                    <a:lnTo>
                      <a:pt x="137" y="68"/>
                    </a:lnTo>
                    <a:lnTo>
                      <a:pt x="125" y="61"/>
                    </a:lnTo>
                    <a:lnTo>
                      <a:pt x="112" y="56"/>
                    </a:lnTo>
                    <a:lnTo>
                      <a:pt x="101" y="54"/>
                    </a:lnTo>
                    <a:lnTo>
                      <a:pt x="89"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7" name="Freeform 598">
                <a:extLst>
                  <a:ext uri="{FF2B5EF4-FFF2-40B4-BE49-F238E27FC236}">
                    <a16:creationId xmlns:a16="http://schemas.microsoft.com/office/drawing/2014/main" id="{A488AAC0-7FDA-4D3B-9A34-DEC1DC127BF8}"/>
                  </a:ext>
                </a:extLst>
              </p:cNvPr>
              <p:cNvSpPr>
                <a:spLocks/>
              </p:cNvSpPr>
              <p:nvPr/>
            </p:nvSpPr>
            <p:spPr bwMode="auto">
              <a:xfrm>
                <a:off x="6294" y="3390"/>
                <a:ext cx="225" cy="267"/>
              </a:xfrm>
              <a:custGeom>
                <a:avLst/>
                <a:gdLst>
                  <a:gd name="T0" fmla="*/ 149 w 225"/>
                  <a:gd name="T1" fmla="*/ 81 h 267"/>
                  <a:gd name="T2" fmla="*/ 86 w 225"/>
                  <a:gd name="T3" fmla="*/ 81 h 267"/>
                  <a:gd name="T4" fmla="*/ 97 w 225"/>
                  <a:gd name="T5" fmla="*/ 81 h 267"/>
                  <a:gd name="T6" fmla="*/ 110 w 225"/>
                  <a:gd name="T7" fmla="*/ 84 h 267"/>
                  <a:gd name="T8" fmla="*/ 122 w 225"/>
                  <a:gd name="T9" fmla="*/ 88 h 267"/>
                  <a:gd name="T10" fmla="*/ 132 w 225"/>
                  <a:gd name="T11" fmla="*/ 94 h 267"/>
                  <a:gd name="T12" fmla="*/ 139 w 225"/>
                  <a:gd name="T13" fmla="*/ 102 h 267"/>
                  <a:gd name="T14" fmla="*/ 145 w 225"/>
                  <a:gd name="T15" fmla="*/ 112 h 267"/>
                  <a:gd name="T16" fmla="*/ 148 w 225"/>
                  <a:gd name="T17" fmla="*/ 124 h 267"/>
                  <a:gd name="T18" fmla="*/ 149 w 225"/>
                  <a:gd name="T19" fmla="*/ 134 h 267"/>
                  <a:gd name="T20" fmla="*/ 149 w 225"/>
                  <a:gd name="T21" fmla="*/ 138 h 267"/>
                  <a:gd name="T22" fmla="*/ 148 w 225"/>
                  <a:gd name="T23" fmla="*/ 152 h 267"/>
                  <a:gd name="T24" fmla="*/ 145 w 225"/>
                  <a:gd name="T25" fmla="*/ 168 h 267"/>
                  <a:gd name="T26" fmla="*/ 139 w 225"/>
                  <a:gd name="T27" fmla="*/ 182 h 267"/>
                  <a:gd name="T28" fmla="*/ 132 w 225"/>
                  <a:gd name="T29" fmla="*/ 195 h 267"/>
                  <a:gd name="T30" fmla="*/ 124 w 225"/>
                  <a:gd name="T31" fmla="*/ 205 h 267"/>
                  <a:gd name="T32" fmla="*/ 115 w 225"/>
                  <a:gd name="T33" fmla="*/ 213 h 267"/>
                  <a:gd name="T34" fmla="*/ 104 w 225"/>
                  <a:gd name="T35" fmla="*/ 219 h 267"/>
                  <a:gd name="T36" fmla="*/ 94 w 225"/>
                  <a:gd name="T37" fmla="*/ 222 h 267"/>
                  <a:gd name="T38" fmla="*/ 82 w 225"/>
                  <a:gd name="T39" fmla="*/ 222 h 267"/>
                  <a:gd name="T40" fmla="*/ 160 w 225"/>
                  <a:gd name="T41" fmla="*/ 222 h 267"/>
                  <a:gd name="T42" fmla="*/ 193 w 225"/>
                  <a:gd name="T43" fmla="*/ 110 h 267"/>
                  <a:gd name="T44" fmla="*/ 161 w 225"/>
                  <a:gd name="T45" fmla="*/ 110 h 267"/>
                  <a:gd name="T46" fmla="*/ 159 w 225"/>
                  <a:gd name="T47" fmla="*/ 97 h 267"/>
                  <a:gd name="T48" fmla="*/ 154 w 225"/>
                  <a:gd name="T49" fmla="*/ 86 h 267"/>
                  <a:gd name="T50" fmla="*/ 149 w 225"/>
                  <a:gd name="T51" fmla="*/ 8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5" h="267">
                    <a:moveTo>
                      <a:pt x="149" y="81"/>
                    </a:moveTo>
                    <a:lnTo>
                      <a:pt x="86" y="81"/>
                    </a:lnTo>
                    <a:lnTo>
                      <a:pt x="97" y="81"/>
                    </a:lnTo>
                    <a:lnTo>
                      <a:pt x="110" y="84"/>
                    </a:lnTo>
                    <a:lnTo>
                      <a:pt x="122" y="88"/>
                    </a:lnTo>
                    <a:lnTo>
                      <a:pt x="132" y="94"/>
                    </a:lnTo>
                    <a:lnTo>
                      <a:pt x="139" y="102"/>
                    </a:lnTo>
                    <a:lnTo>
                      <a:pt x="145" y="112"/>
                    </a:lnTo>
                    <a:lnTo>
                      <a:pt x="148" y="124"/>
                    </a:lnTo>
                    <a:lnTo>
                      <a:pt x="149" y="134"/>
                    </a:lnTo>
                    <a:lnTo>
                      <a:pt x="149" y="138"/>
                    </a:lnTo>
                    <a:lnTo>
                      <a:pt x="148" y="152"/>
                    </a:lnTo>
                    <a:lnTo>
                      <a:pt x="145" y="168"/>
                    </a:lnTo>
                    <a:lnTo>
                      <a:pt x="139" y="182"/>
                    </a:lnTo>
                    <a:lnTo>
                      <a:pt x="132" y="195"/>
                    </a:lnTo>
                    <a:lnTo>
                      <a:pt x="124" y="205"/>
                    </a:lnTo>
                    <a:lnTo>
                      <a:pt x="115" y="213"/>
                    </a:lnTo>
                    <a:lnTo>
                      <a:pt x="104" y="219"/>
                    </a:lnTo>
                    <a:lnTo>
                      <a:pt x="94" y="222"/>
                    </a:lnTo>
                    <a:lnTo>
                      <a:pt x="82" y="222"/>
                    </a:lnTo>
                    <a:lnTo>
                      <a:pt x="160" y="222"/>
                    </a:lnTo>
                    <a:lnTo>
                      <a:pt x="193" y="110"/>
                    </a:lnTo>
                    <a:lnTo>
                      <a:pt x="161" y="110"/>
                    </a:lnTo>
                    <a:lnTo>
                      <a:pt x="159" y="97"/>
                    </a:lnTo>
                    <a:lnTo>
                      <a:pt x="154" y="86"/>
                    </a:lnTo>
                    <a:lnTo>
                      <a:pt x="14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8" name="Freeform 599">
                <a:extLst>
                  <a:ext uri="{FF2B5EF4-FFF2-40B4-BE49-F238E27FC236}">
                    <a16:creationId xmlns:a16="http://schemas.microsoft.com/office/drawing/2014/main" id="{A06369B4-3C3B-48DC-BA88-CFAFCD6EB519}"/>
                  </a:ext>
                </a:extLst>
              </p:cNvPr>
              <p:cNvSpPr>
                <a:spLocks/>
              </p:cNvSpPr>
              <p:nvPr/>
            </p:nvSpPr>
            <p:spPr bwMode="auto">
              <a:xfrm>
                <a:off x="6294" y="3390"/>
                <a:ext cx="225" cy="267"/>
              </a:xfrm>
              <a:custGeom>
                <a:avLst/>
                <a:gdLst>
                  <a:gd name="T0" fmla="*/ 195 w 225"/>
                  <a:gd name="T1" fmla="*/ 0 h 267"/>
                  <a:gd name="T2" fmla="*/ 161 w 225"/>
                  <a:gd name="T3" fmla="*/ 110 h 267"/>
                  <a:gd name="T4" fmla="*/ 193 w 225"/>
                  <a:gd name="T5" fmla="*/ 110 h 267"/>
                  <a:gd name="T6" fmla="*/ 224 w 225"/>
                  <a:gd name="T7" fmla="*/ 8 h 267"/>
                  <a:gd name="T8" fmla="*/ 195 w 225"/>
                  <a:gd name="T9" fmla="*/ 0 h 267"/>
                </a:gdLst>
                <a:ahLst/>
                <a:cxnLst>
                  <a:cxn ang="0">
                    <a:pos x="T0" y="T1"/>
                  </a:cxn>
                  <a:cxn ang="0">
                    <a:pos x="T2" y="T3"/>
                  </a:cxn>
                  <a:cxn ang="0">
                    <a:pos x="T4" y="T5"/>
                  </a:cxn>
                  <a:cxn ang="0">
                    <a:pos x="T6" y="T7"/>
                  </a:cxn>
                  <a:cxn ang="0">
                    <a:pos x="T8" y="T9"/>
                  </a:cxn>
                </a:cxnLst>
                <a:rect l="0" t="0" r="r" b="b"/>
                <a:pathLst>
                  <a:path w="225" h="267">
                    <a:moveTo>
                      <a:pt x="195" y="0"/>
                    </a:moveTo>
                    <a:lnTo>
                      <a:pt x="161" y="110"/>
                    </a:lnTo>
                    <a:lnTo>
                      <a:pt x="193" y="110"/>
                    </a:lnTo>
                    <a:lnTo>
                      <a:pt x="224" y="8"/>
                    </a:lnTo>
                    <a:lnTo>
                      <a:pt x="1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37" name="Picture 36">
              <a:extLst>
                <a:ext uri="{FF2B5EF4-FFF2-40B4-BE49-F238E27FC236}">
                  <a16:creationId xmlns:a16="http://schemas.microsoft.com/office/drawing/2014/main" id="{871E1E4C-0B76-476A-B373-0EC91DBF521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43" y="3386"/>
              <a:ext cx="26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876483A0-79C1-44C2-95D9-C85F307DAA69}"/>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489" y="3432"/>
              <a:ext cx="36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38">
              <a:extLst>
                <a:ext uri="{FF2B5EF4-FFF2-40B4-BE49-F238E27FC236}">
                  <a16:creationId xmlns:a16="http://schemas.microsoft.com/office/drawing/2014/main" id="{58AC619F-AA90-4708-9E9C-4A86F8D5F380}"/>
                </a:ext>
              </a:extLst>
            </p:cNvPr>
            <p:cNvGrpSpPr>
              <a:grpSpLocks/>
            </p:cNvGrpSpPr>
            <p:nvPr/>
          </p:nvGrpSpPr>
          <p:grpSpPr bwMode="auto">
            <a:xfrm>
              <a:off x="6578" y="3570"/>
              <a:ext cx="189" cy="221"/>
              <a:chOff x="6578" y="3570"/>
              <a:chExt cx="189" cy="221"/>
            </a:xfrm>
          </p:grpSpPr>
          <p:sp>
            <p:nvSpPr>
              <p:cNvPr id="131" name="Freeform 603">
                <a:extLst>
                  <a:ext uri="{FF2B5EF4-FFF2-40B4-BE49-F238E27FC236}">
                    <a16:creationId xmlns:a16="http://schemas.microsoft.com/office/drawing/2014/main" id="{839846D8-C044-477D-A129-ABD1092295E6}"/>
                  </a:ext>
                </a:extLst>
              </p:cNvPr>
              <p:cNvSpPr>
                <a:spLocks/>
              </p:cNvSpPr>
              <p:nvPr/>
            </p:nvSpPr>
            <p:spPr bwMode="auto">
              <a:xfrm>
                <a:off x="6578" y="3570"/>
                <a:ext cx="189" cy="221"/>
              </a:xfrm>
              <a:custGeom>
                <a:avLst/>
                <a:gdLst>
                  <a:gd name="T0" fmla="*/ 134 w 189"/>
                  <a:gd name="T1" fmla="*/ 177 h 221"/>
                  <a:gd name="T2" fmla="*/ 98 w 189"/>
                  <a:gd name="T3" fmla="*/ 177 h 221"/>
                  <a:gd name="T4" fmla="*/ 80 w 189"/>
                  <a:gd name="T5" fmla="*/ 204 h 221"/>
                  <a:gd name="T6" fmla="*/ 104 w 189"/>
                  <a:gd name="T7" fmla="*/ 220 h 221"/>
                  <a:gd name="T8" fmla="*/ 134 w 189"/>
                  <a:gd name="T9" fmla="*/ 177 h 221"/>
                </a:gdLst>
                <a:ahLst/>
                <a:cxnLst>
                  <a:cxn ang="0">
                    <a:pos x="T0" y="T1"/>
                  </a:cxn>
                  <a:cxn ang="0">
                    <a:pos x="T2" y="T3"/>
                  </a:cxn>
                  <a:cxn ang="0">
                    <a:pos x="T4" y="T5"/>
                  </a:cxn>
                  <a:cxn ang="0">
                    <a:pos x="T6" y="T7"/>
                  </a:cxn>
                  <a:cxn ang="0">
                    <a:pos x="T8" y="T9"/>
                  </a:cxn>
                </a:cxnLst>
                <a:rect l="0" t="0" r="r" b="b"/>
                <a:pathLst>
                  <a:path w="189" h="221">
                    <a:moveTo>
                      <a:pt x="134" y="177"/>
                    </a:moveTo>
                    <a:lnTo>
                      <a:pt x="98" y="177"/>
                    </a:lnTo>
                    <a:lnTo>
                      <a:pt x="80" y="204"/>
                    </a:lnTo>
                    <a:lnTo>
                      <a:pt x="104" y="220"/>
                    </a:lnTo>
                    <a:lnTo>
                      <a:pt x="134"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2" name="Freeform 604">
                <a:extLst>
                  <a:ext uri="{FF2B5EF4-FFF2-40B4-BE49-F238E27FC236}">
                    <a16:creationId xmlns:a16="http://schemas.microsoft.com/office/drawing/2014/main" id="{36B1B5CA-02C3-4A7C-874D-8BD0DE943157}"/>
                  </a:ext>
                </a:extLst>
              </p:cNvPr>
              <p:cNvSpPr>
                <a:spLocks/>
              </p:cNvSpPr>
              <p:nvPr/>
            </p:nvSpPr>
            <p:spPr bwMode="auto">
              <a:xfrm>
                <a:off x="6578" y="3570"/>
                <a:ext cx="189" cy="221"/>
              </a:xfrm>
              <a:custGeom>
                <a:avLst/>
                <a:gdLst>
                  <a:gd name="T0" fmla="*/ 46 w 189"/>
                  <a:gd name="T1" fmla="*/ 67 h 221"/>
                  <a:gd name="T2" fmla="*/ 37 w 189"/>
                  <a:gd name="T3" fmla="*/ 69 h 221"/>
                  <a:gd name="T4" fmla="*/ 26 w 189"/>
                  <a:gd name="T5" fmla="*/ 72 h 221"/>
                  <a:gd name="T6" fmla="*/ 18 w 189"/>
                  <a:gd name="T7" fmla="*/ 78 h 221"/>
                  <a:gd name="T8" fmla="*/ 9 w 189"/>
                  <a:gd name="T9" fmla="*/ 90 h 221"/>
                  <a:gd name="T10" fmla="*/ 3 w 189"/>
                  <a:gd name="T11" fmla="*/ 98 h 221"/>
                  <a:gd name="T12" fmla="*/ 1 w 189"/>
                  <a:gd name="T13" fmla="*/ 108 h 221"/>
                  <a:gd name="T14" fmla="*/ 0 w 189"/>
                  <a:gd name="T15" fmla="*/ 118 h 221"/>
                  <a:gd name="T16" fmla="*/ 0 w 189"/>
                  <a:gd name="T17" fmla="*/ 129 h 221"/>
                  <a:gd name="T18" fmla="*/ 3 w 189"/>
                  <a:gd name="T19" fmla="*/ 139 h 221"/>
                  <a:gd name="T20" fmla="*/ 8 w 189"/>
                  <a:gd name="T21" fmla="*/ 148 h 221"/>
                  <a:gd name="T22" fmla="*/ 14 w 189"/>
                  <a:gd name="T23" fmla="*/ 158 h 221"/>
                  <a:gd name="T24" fmla="*/ 21 w 189"/>
                  <a:gd name="T25" fmla="*/ 166 h 221"/>
                  <a:gd name="T26" fmla="*/ 32 w 189"/>
                  <a:gd name="T27" fmla="*/ 174 h 221"/>
                  <a:gd name="T28" fmla="*/ 42 w 189"/>
                  <a:gd name="T29" fmla="*/ 181 h 221"/>
                  <a:gd name="T30" fmla="*/ 54 w 189"/>
                  <a:gd name="T31" fmla="*/ 184 h 221"/>
                  <a:gd name="T32" fmla="*/ 64 w 189"/>
                  <a:gd name="T33" fmla="*/ 186 h 221"/>
                  <a:gd name="T34" fmla="*/ 76 w 189"/>
                  <a:gd name="T35" fmla="*/ 186 h 221"/>
                  <a:gd name="T36" fmla="*/ 87 w 189"/>
                  <a:gd name="T37" fmla="*/ 183 h 221"/>
                  <a:gd name="T38" fmla="*/ 98 w 189"/>
                  <a:gd name="T39" fmla="*/ 177 h 221"/>
                  <a:gd name="T40" fmla="*/ 134 w 189"/>
                  <a:gd name="T41" fmla="*/ 177 h 221"/>
                  <a:gd name="T42" fmla="*/ 142 w 189"/>
                  <a:gd name="T43" fmla="*/ 165 h 221"/>
                  <a:gd name="T44" fmla="*/ 78 w 189"/>
                  <a:gd name="T45" fmla="*/ 165 h 221"/>
                  <a:gd name="T46" fmla="*/ 68 w 189"/>
                  <a:gd name="T47" fmla="*/ 164 h 221"/>
                  <a:gd name="T48" fmla="*/ 58 w 189"/>
                  <a:gd name="T49" fmla="*/ 161 h 221"/>
                  <a:gd name="T50" fmla="*/ 49 w 189"/>
                  <a:gd name="T51" fmla="*/ 156 h 221"/>
                  <a:gd name="T52" fmla="*/ 39 w 189"/>
                  <a:gd name="T53" fmla="*/ 150 h 221"/>
                  <a:gd name="T54" fmla="*/ 34 w 189"/>
                  <a:gd name="T55" fmla="*/ 141 h 221"/>
                  <a:gd name="T56" fmla="*/ 30 w 189"/>
                  <a:gd name="T57" fmla="*/ 122 h 221"/>
                  <a:gd name="T58" fmla="*/ 31 w 189"/>
                  <a:gd name="T59" fmla="*/ 114 h 221"/>
                  <a:gd name="T60" fmla="*/ 37 w 189"/>
                  <a:gd name="T61" fmla="*/ 105 h 221"/>
                  <a:gd name="T62" fmla="*/ 42 w 189"/>
                  <a:gd name="T63" fmla="*/ 98 h 221"/>
                  <a:gd name="T64" fmla="*/ 48 w 189"/>
                  <a:gd name="T65" fmla="*/ 94 h 221"/>
                  <a:gd name="T66" fmla="*/ 54 w 189"/>
                  <a:gd name="T67" fmla="*/ 93 h 221"/>
                  <a:gd name="T68" fmla="*/ 109 w 189"/>
                  <a:gd name="T69" fmla="*/ 93 h 221"/>
                  <a:gd name="T70" fmla="*/ 101 w 189"/>
                  <a:gd name="T71" fmla="*/ 88 h 221"/>
                  <a:gd name="T72" fmla="*/ 87 w 189"/>
                  <a:gd name="T73" fmla="*/ 81 h 221"/>
                  <a:gd name="T74" fmla="*/ 75 w 189"/>
                  <a:gd name="T75" fmla="*/ 75 h 221"/>
                  <a:gd name="T76" fmla="*/ 60 w 189"/>
                  <a:gd name="T77" fmla="*/ 68 h 221"/>
                  <a:gd name="T78" fmla="*/ 46 w 189"/>
                  <a:gd name="T79" fmla="*/ 6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9" h="221">
                    <a:moveTo>
                      <a:pt x="46" y="67"/>
                    </a:moveTo>
                    <a:lnTo>
                      <a:pt x="37" y="69"/>
                    </a:lnTo>
                    <a:lnTo>
                      <a:pt x="26" y="72"/>
                    </a:lnTo>
                    <a:lnTo>
                      <a:pt x="18" y="78"/>
                    </a:lnTo>
                    <a:lnTo>
                      <a:pt x="9" y="90"/>
                    </a:lnTo>
                    <a:lnTo>
                      <a:pt x="3" y="98"/>
                    </a:lnTo>
                    <a:lnTo>
                      <a:pt x="1" y="108"/>
                    </a:lnTo>
                    <a:lnTo>
                      <a:pt x="0" y="118"/>
                    </a:lnTo>
                    <a:lnTo>
                      <a:pt x="0" y="129"/>
                    </a:lnTo>
                    <a:lnTo>
                      <a:pt x="3" y="139"/>
                    </a:lnTo>
                    <a:lnTo>
                      <a:pt x="8" y="148"/>
                    </a:lnTo>
                    <a:lnTo>
                      <a:pt x="14" y="158"/>
                    </a:lnTo>
                    <a:lnTo>
                      <a:pt x="21" y="166"/>
                    </a:lnTo>
                    <a:lnTo>
                      <a:pt x="32" y="174"/>
                    </a:lnTo>
                    <a:lnTo>
                      <a:pt x="42" y="181"/>
                    </a:lnTo>
                    <a:lnTo>
                      <a:pt x="54" y="184"/>
                    </a:lnTo>
                    <a:lnTo>
                      <a:pt x="64" y="186"/>
                    </a:lnTo>
                    <a:lnTo>
                      <a:pt x="76" y="186"/>
                    </a:lnTo>
                    <a:lnTo>
                      <a:pt x="87" y="183"/>
                    </a:lnTo>
                    <a:lnTo>
                      <a:pt x="98" y="177"/>
                    </a:lnTo>
                    <a:lnTo>
                      <a:pt x="134" y="177"/>
                    </a:lnTo>
                    <a:lnTo>
                      <a:pt x="142" y="165"/>
                    </a:lnTo>
                    <a:lnTo>
                      <a:pt x="78" y="165"/>
                    </a:lnTo>
                    <a:lnTo>
                      <a:pt x="68" y="164"/>
                    </a:lnTo>
                    <a:lnTo>
                      <a:pt x="58" y="161"/>
                    </a:lnTo>
                    <a:lnTo>
                      <a:pt x="49" y="156"/>
                    </a:lnTo>
                    <a:lnTo>
                      <a:pt x="39" y="150"/>
                    </a:lnTo>
                    <a:lnTo>
                      <a:pt x="34" y="141"/>
                    </a:lnTo>
                    <a:lnTo>
                      <a:pt x="30" y="122"/>
                    </a:lnTo>
                    <a:lnTo>
                      <a:pt x="31" y="114"/>
                    </a:lnTo>
                    <a:lnTo>
                      <a:pt x="37" y="105"/>
                    </a:lnTo>
                    <a:lnTo>
                      <a:pt x="42" y="98"/>
                    </a:lnTo>
                    <a:lnTo>
                      <a:pt x="48" y="94"/>
                    </a:lnTo>
                    <a:lnTo>
                      <a:pt x="54" y="93"/>
                    </a:lnTo>
                    <a:lnTo>
                      <a:pt x="109" y="93"/>
                    </a:lnTo>
                    <a:lnTo>
                      <a:pt x="101" y="88"/>
                    </a:lnTo>
                    <a:lnTo>
                      <a:pt x="87" y="81"/>
                    </a:lnTo>
                    <a:lnTo>
                      <a:pt x="75" y="75"/>
                    </a:lnTo>
                    <a:lnTo>
                      <a:pt x="60" y="68"/>
                    </a:lnTo>
                    <a:lnTo>
                      <a:pt x="46"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3" name="Freeform 605">
                <a:extLst>
                  <a:ext uri="{FF2B5EF4-FFF2-40B4-BE49-F238E27FC236}">
                    <a16:creationId xmlns:a16="http://schemas.microsoft.com/office/drawing/2014/main" id="{0BA22332-E95B-478A-90CC-7BDCF12EA7DF}"/>
                  </a:ext>
                </a:extLst>
              </p:cNvPr>
              <p:cNvSpPr>
                <a:spLocks/>
              </p:cNvSpPr>
              <p:nvPr/>
            </p:nvSpPr>
            <p:spPr bwMode="auto">
              <a:xfrm>
                <a:off x="6578" y="3570"/>
                <a:ext cx="189" cy="221"/>
              </a:xfrm>
              <a:custGeom>
                <a:avLst/>
                <a:gdLst>
                  <a:gd name="T0" fmla="*/ 109 w 189"/>
                  <a:gd name="T1" fmla="*/ 93 h 221"/>
                  <a:gd name="T2" fmla="*/ 61 w 189"/>
                  <a:gd name="T3" fmla="*/ 93 h 221"/>
                  <a:gd name="T4" fmla="*/ 69 w 189"/>
                  <a:gd name="T5" fmla="*/ 94 h 221"/>
                  <a:gd name="T6" fmla="*/ 80 w 189"/>
                  <a:gd name="T7" fmla="*/ 99 h 221"/>
                  <a:gd name="T8" fmla="*/ 89 w 189"/>
                  <a:gd name="T9" fmla="*/ 104 h 221"/>
                  <a:gd name="T10" fmla="*/ 99 w 189"/>
                  <a:gd name="T11" fmla="*/ 110 h 221"/>
                  <a:gd name="T12" fmla="*/ 111 w 189"/>
                  <a:gd name="T13" fmla="*/ 118 h 221"/>
                  <a:gd name="T14" fmla="*/ 124 w 189"/>
                  <a:gd name="T15" fmla="*/ 127 h 221"/>
                  <a:gd name="T16" fmla="*/ 129 w 189"/>
                  <a:gd name="T17" fmla="*/ 130 h 221"/>
                  <a:gd name="T18" fmla="*/ 123 w 189"/>
                  <a:gd name="T19" fmla="*/ 140 h 221"/>
                  <a:gd name="T20" fmla="*/ 116 w 189"/>
                  <a:gd name="T21" fmla="*/ 149 h 221"/>
                  <a:gd name="T22" fmla="*/ 108 w 189"/>
                  <a:gd name="T23" fmla="*/ 156 h 221"/>
                  <a:gd name="T24" fmla="*/ 98 w 189"/>
                  <a:gd name="T25" fmla="*/ 161 h 221"/>
                  <a:gd name="T26" fmla="*/ 88 w 189"/>
                  <a:gd name="T27" fmla="*/ 164 h 221"/>
                  <a:gd name="T28" fmla="*/ 78 w 189"/>
                  <a:gd name="T29" fmla="*/ 165 h 221"/>
                  <a:gd name="T30" fmla="*/ 142 w 189"/>
                  <a:gd name="T31" fmla="*/ 165 h 221"/>
                  <a:gd name="T32" fmla="*/ 171 w 189"/>
                  <a:gd name="T33" fmla="*/ 123 h 221"/>
                  <a:gd name="T34" fmla="*/ 177 w 189"/>
                  <a:gd name="T35" fmla="*/ 114 h 221"/>
                  <a:gd name="T36" fmla="*/ 141 w 189"/>
                  <a:gd name="T37" fmla="*/ 114 h 221"/>
                  <a:gd name="T38" fmla="*/ 134 w 189"/>
                  <a:gd name="T39" fmla="*/ 109 h 221"/>
                  <a:gd name="T40" fmla="*/ 117 w 189"/>
                  <a:gd name="T41" fmla="*/ 98 h 221"/>
                  <a:gd name="T42" fmla="*/ 109 w 189"/>
                  <a:gd name="T43" fmla="*/ 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9" h="221">
                    <a:moveTo>
                      <a:pt x="109" y="93"/>
                    </a:moveTo>
                    <a:lnTo>
                      <a:pt x="61" y="93"/>
                    </a:lnTo>
                    <a:lnTo>
                      <a:pt x="69" y="94"/>
                    </a:lnTo>
                    <a:lnTo>
                      <a:pt x="80" y="99"/>
                    </a:lnTo>
                    <a:lnTo>
                      <a:pt x="89" y="104"/>
                    </a:lnTo>
                    <a:lnTo>
                      <a:pt x="99" y="110"/>
                    </a:lnTo>
                    <a:lnTo>
                      <a:pt x="111" y="118"/>
                    </a:lnTo>
                    <a:lnTo>
                      <a:pt x="124" y="127"/>
                    </a:lnTo>
                    <a:lnTo>
                      <a:pt x="129" y="130"/>
                    </a:lnTo>
                    <a:lnTo>
                      <a:pt x="123" y="140"/>
                    </a:lnTo>
                    <a:lnTo>
                      <a:pt x="116" y="149"/>
                    </a:lnTo>
                    <a:lnTo>
                      <a:pt x="108" y="156"/>
                    </a:lnTo>
                    <a:lnTo>
                      <a:pt x="98" y="161"/>
                    </a:lnTo>
                    <a:lnTo>
                      <a:pt x="88" y="164"/>
                    </a:lnTo>
                    <a:lnTo>
                      <a:pt x="78" y="165"/>
                    </a:lnTo>
                    <a:lnTo>
                      <a:pt x="142" y="165"/>
                    </a:lnTo>
                    <a:lnTo>
                      <a:pt x="171" y="123"/>
                    </a:lnTo>
                    <a:lnTo>
                      <a:pt x="177" y="114"/>
                    </a:lnTo>
                    <a:lnTo>
                      <a:pt x="141" y="114"/>
                    </a:lnTo>
                    <a:lnTo>
                      <a:pt x="134" y="109"/>
                    </a:lnTo>
                    <a:lnTo>
                      <a:pt x="117" y="98"/>
                    </a:lnTo>
                    <a:lnTo>
                      <a:pt x="109"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4" name="Freeform 606">
                <a:extLst>
                  <a:ext uri="{FF2B5EF4-FFF2-40B4-BE49-F238E27FC236}">
                    <a16:creationId xmlns:a16="http://schemas.microsoft.com/office/drawing/2014/main" id="{5BAE095A-0E43-4066-B96A-1F4B39182833}"/>
                  </a:ext>
                </a:extLst>
              </p:cNvPr>
              <p:cNvSpPr>
                <a:spLocks/>
              </p:cNvSpPr>
              <p:nvPr/>
            </p:nvSpPr>
            <p:spPr bwMode="auto">
              <a:xfrm>
                <a:off x="6578" y="3570"/>
                <a:ext cx="189" cy="221"/>
              </a:xfrm>
              <a:custGeom>
                <a:avLst/>
                <a:gdLst>
                  <a:gd name="T0" fmla="*/ 92 w 189"/>
                  <a:gd name="T1" fmla="*/ 0 h 221"/>
                  <a:gd name="T2" fmla="*/ 80 w 189"/>
                  <a:gd name="T3" fmla="*/ 0 h 221"/>
                  <a:gd name="T4" fmla="*/ 76 w 189"/>
                  <a:gd name="T5" fmla="*/ 25 h 221"/>
                  <a:gd name="T6" fmla="*/ 94 w 189"/>
                  <a:gd name="T7" fmla="*/ 27 h 221"/>
                  <a:gd name="T8" fmla="*/ 110 w 189"/>
                  <a:gd name="T9" fmla="*/ 30 h 221"/>
                  <a:gd name="T10" fmla="*/ 126 w 189"/>
                  <a:gd name="T11" fmla="*/ 36 h 221"/>
                  <a:gd name="T12" fmla="*/ 140 w 189"/>
                  <a:gd name="T13" fmla="*/ 44 h 221"/>
                  <a:gd name="T14" fmla="*/ 152 w 189"/>
                  <a:gd name="T15" fmla="*/ 52 h 221"/>
                  <a:gd name="T16" fmla="*/ 158 w 189"/>
                  <a:gd name="T17" fmla="*/ 61 h 221"/>
                  <a:gd name="T18" fmla="*/ 160 w 189"/>
                  <a:gd name="T19" fmla="*/ 80 h 221"/>
                  <a:gd name="T20" fmla="*/ 157 w 189"/>
                  <a:gd name="T21" fmla="*/ 91 h 221"/>
                  <a:gd name="T22" fmla="*/ 148 w 189"/>
                  <a:gd name="T23" fmla="*/ 104 h 221"/>
                  <a:gd name="T24" fmla="*/ 141 w 189"/>
                  <a:gd name="T25" fmla="*/ 114 h 221"/>
                  <a:gd name="T26" fmla="*/ 177 w 189"/>
                  <a:gd name="T27" fmla="*/ 114 h 221"/>
                  <a:gd name="T28" fmla="*/ 180 w 189"/>
                  <a:gd name="T29" fmla="*/ 108 h 221"/>
                  <a:gd name="T30" fmla="*/ 185 w 189"/>
                  <a:gd name="T31" fmla="*/ 94 h 221"/>
                  <a:gd name="T32" fmla="*/ 188 w 189"/>
                  <a:gd name="T33" fmla="*/ 81 h 221"/>
                  <a:gd name="T34" fmla="*/ 188 w 189"/>
                  <a:gd name="T35" fmla="*/ 68 h 221"/>
                  <a:gd name="T36" fmla="*/ 184 w 189"/>
                  <a:gd name="T37" fmla="*/ 56 h 221"/>
                  <a:gd name="T38" fmla="*/ 177 w 189"/>
                  <a:gd name="T39" fmla="*/ 44 h 221"/>
                  <a:gd name="T40" fmla="*/ 167 w 189"/>
                  <a:gd name="T41" fmla="*/ 34 h 221"/>
                  <a:gd name="T42" fmla="*/ 154 w 189"/>
                  <a:gd name="T43" fmla="*/ 24 h 221"/>
                  <a:gd name="T44" fmla="*/ 146 w 189"/>
                  <a:gd name="T45" fmla="*/ 18 h 221"/>
                  <a:gd name="T46" fmla="*/ 137 w 189"/>
                  <a:gd name="T47" fmla="*/ 14 h 221"/>
                  <a:gd name="T48" fmla="*/ 128 w 189"/>
                  <a:gd name="T49" fmla="*/ 9 h 221"/>
                  <a:gd name="T50" fmla="*/ 118 w 189"/>
                  <a:gd name="T51" fmla="*/ 6 h 221"/>
                  <a:gd name="T52" fmla="*/ 105 w 189"/>
                  <a:gd name="T53" fmla="*/ 2 h 221"/>
                  <a:gd name="T54" fmla="*/ 92 w 189"/>
                  <a:gd name="T5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9" h="221">
                    <a:moveTo>
                      <a:pt x="92" y="0"/>
                    </a:moveTo>
                    <a:lnTo>
                      <a:pt x="80" y="0"/>
                    </a:lnTo>
                    <a:lnTo>
                      <a:pt x="76" y="25"/>
                    </a:lnTo>
                    <a:lnTo>
                      <a:pt x="94" y="27"/>
                    </a:lnTo>
                    <a:lnTo>
                      <a:pt x="110" y="30"/>
                    </a:lnTo>
                    <a:lnTo>
                      <a:pt x="126" y="36"/>
                    </a:lnTo>
                    <a:lnTo>
                      <a:pt x="140" y="44"/>
                    </a:lnTo>
                    <a:lnTo>
                      <a:pt x="152" y="52"/>
                    </a:lnTo>
                    <a:lnTo>
                      <a:pt x="158" y="61"/>
                    </a:lnTo>
                    <a:lnTo>
                      <a:pt x="160" y="80"/>
                    </a:lnTo>
                    <a:lnTo>
                      <a:pt x="157" y="91"/>
                    </a:lnTo>
                    <a:lnTo>
                      <a:pt x="148" y="104"/>
                    </a:lnTo>
                    <a:lnTo>
                      <a:pt x="141" y="114"/>
                    </a:lnTo>
                    <a:lnTo>
                      <a:pt x="177" y="114"/>
                    </a:lnTo>
                    <a:lnTo>
                      <a:pt x="180" y="108"/>
                    </a:lnTo>
                    <a:lnTo>
                      <a:pt x="185" y="94"/>
                    </a:lnTo>
                    <a:lnTo>
                      <a:pt x="188" y="81"/>
                    </a:lnTo>
                    <a:lnTo>
                      <a:pt x="188" y="68"/>
                    </a:lnTo>
                    <a:lnTo>
                      <a:pt x="184" y="56"/>
                    </a:lnTo>
                    <a:lnTo>
                      <a:pt x="177" y="44"/>
                    </a:lnTo>
                    <a:lnTo>
                      <a:pt x="167" y="34"/>
                    </a:lnTo>
                    <a:lnTo>
                      <a:pt x="154" y="24"/>
                    </a:lnTo>
                    <a:lnTo>
                      <a:pt x="146" y="18"/>
                    </a:lnTo>
                    <a:lnTo>
                      <a:pt x="137" y="14"/>
                    </a:lnTo>
                    <a:lnTo>
                      <a:pt x="128" y="9"/>
                    </a:lnTo>
                    <a:lnTo>
                      <a:pt x="118" y="6"/>
                    </a:lnTo>
                    <a:lnTo>
                      <a:pt x="105" y="2"/>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0" name="Freeform 607">
              <a:extLst>
                <a:ext uri="{FF2B5EF4-FFF2-40B4-BE49-F238E27FC236}">
                  <a16:creationId xmlns:a16="http://schemas.microsoft.com/office/drawing/2014/main" id="{56554824-F647-4437-BDF1-496F277EF925}"/>
                </a:ext>
              </a:extLst>
            </p:cNvPr>
            <p:cNvSpPr>
              <a:spLocks/>
            </p:cNvSpPr>
            <p:nvPr/>
          </p:nvSpPr>
          <p:spPr bwMode="auto">
            <a:xfrm>
              <a:off x="8194" y="3908"/>
              <a:ext cx="1756" cy="1755"/>
            </a:xfrm>
            <a:custGeom>
              <a:avLst/>
              <a:gdLst>
                <a:gd name="T0" fmla="*/ 802 w 1756"/>
                <a:gd name="T1" fmla="*/ 3 h 1755"/>
                <a:gd name="T2" fmla="*/ 656 w 1756"/>
                <a:gd name="T3" fmla="*/ 28 h 1755"/>
                <a:gd name="T4" fmla="*/ 520 w 1756"/>
                <a:gd name="T5" fmla="*/ 76 h 1755"/>
                <a:gd name="T6" fmla="*/ 394 w 1756"/>
                <a:gd name="T7" fmla="*/ 144 h 1755"/>
                <a:gd name="T8" fmla="*/ 283 w 1756"/>
                <a:gd name="T9" fmla="*/ 232 h 1755"/>
                <a:gd name="T10" fmla="*/ 186 w 1756"/>
                <a:gd name="T11" fmla="*/ 336 h 1755"/>
                <a:gd name="T12" fmla="*/ 108 w 1756"/>
                <a:gd name="T13" fmla="*/ 455 h 1755"/>
                <a:gd name="T14" fmla="*/ 49 w 1756"/>
                <a:gd name="T15" fmla="*/ 586 h 1755"/>
                <a:gd name="T16" fmla="*/ 12 w 1756"/>
                <a:gd name="T17" fmla="*/ 727 h 1755"/>
                <a:gd name="T18" fmla="*/ 0 w 1756"/>
                <a:gd name="T19" fmla="*/ 877 h 1755"/>
                <a:gd name="T20" fmla="*/ 12 w 1756"/>
                <a:gd name="T21" fmla="*/ 1026 h 1755"/>
                <a:gd name="T22" fmla="*/ 49 w 1756"/>
                <a:gd name="T23" fmla="*/ 1168 h 1755"/>
                <a:gd name="T24" fmla="*/ 108 w 1756"/>
                <a:gd name="T25" fmla="*/ 1299 h 1755"/>
                <a:gd name="T26" fmla="*/ 186 w 1756"/>
                <a:gd name="T27" fmla="*/ 1418 h 1755"/>
                <a:gd name="T28" fmla="*/ 283 w 1756"/>
                <a:gd name="T29" fmla="*/ 1522 h 1755"/>
                <a:gd name="T30" fmla="*/ 394 w 1756"/>
                <a:gd name="T31" fmla="*/ 1609 h 1755"/>
                <a:gd name="T32" fmla="*/ 520 w 1756"/>
                <a:gd name="T33" fmla="*/ 1678 h 1755"/>
                <a:gd name="T34" fmla="*/ 656 w 1756"/>
                <a:gd name="T35" fmla="*/ 1726 h 1755"/>
                <a:gd name="T36" fmla="*/ 802 w 1756"/>
                <a:gd name="T37" fmla="*/ 1751 h 1755"/>
                <a:gd name="T38" fmla="*/ 954 w 1756"/>
                <a:gd name="T39" fmla="*/ 1751 h 1755"/>
                <a:gd name="T40" fmla="*/ 1099 w 1756"/>
                <a:gd name="T41" fmla="*/ 1726 h 1755"/>
                <a:gd name="T42" fmla="*/ 1236 w 1756"/>
                <a:gd name="T43" fmla="*/ 1678 h 1755"/>
                <a:gd name="T44" fmla="*/ 1361 w 1756"/>
                <a:gd name="T45" fmla="*/ 1609 h 1755"/>
                <a:gd name="T46" fmla="*/ 1473 w 1756"/>
                <a:gd name="T47" fmla="*/ 1522 h 1755"/>
                <a:gd name="T48" fmla="*/ 1569 w 1756"/>
                <a:gd name="T49" fmla="*/ 1418 h 1755"/>
                <a:gd name="T50" fmla="*/ 1647 w 1756"/>
                <a:gd name="T51" fmla="*/ 1299 h 1755"/>
                <a:gd name="T52" fmla="*/ 1706 w 1756"/>
                <a:gd name="T53" fmla="*/ 1168 h 1755"/>
                <a:gd name="T54" fmla="*/ 1742 w 1756"/>
                <a:gd name="T55" fmla="*/ 1026 h 1755"/>
                <a:gd name="T56" fmla="*/ 1755 w 1756"/>
                <a:gd name="T57" fmla="*/ 877 h 1755"/>
                <a:gd name="T58" fmla="*/ 1742 w 1756"/>
                <a:gd name="T59" fmla="*/ 727 h 1755"/>
                <a:gd name="T60" fmla="*/ 1706 w 1756"/>
                <a:gd name="T61" fmla="*/ 586 h 1755"/>
                <a:gd name="T62" fmla="*/ 1647 w 1756"/>
                <a:gd name="T63" fmla="*/ 455 h 1755"/>
                <a:gd name="T64" fmla="*/ 1569 w 1756"/>
                <a:gd name="T65" fmla="*/ 336 h 1755"/>
                <a:gd name="T66" fmla="*/ 1473 w 1756"/>
                <a:gd name="T67" fmla="*/ 232 h 1755"/>
                <a:gd name="T68" fmla="*/ 1361 w 1756"/>
                <a:gd name="T69" fmla="*/ 144 h 1755"/>
                <a:gd name="T70" fmla="*/ 1236 w 1756"/>
                <a:gd name="T71" fmla="*/ 76 h 1755"/>
                <a:gd name="T72" fmla="*/ 1099 w 1756"/>
                <a:gd name="T73" fmla="*/ 28 h 1755"/>
                <a:gd name="T74" fmla="*/ 954 w 1756"/>
                <a:gd name="T75" fmla="*/ 3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6" h="1755">
                  <a:moveTo>
                    <a:pt x="878" y="0"/>
                  </a:moveTo>
                  <a:lnTo>
                    <a:pt x="802" y="3"/>
                  </a:lnTo>
                  <a:lnTo>
                    <a:pt x="728" y="12"/>
                  </a:lnTo>
                  <a:lnTo>
                    <a:pt x="656" y="28"/>
                  </a:lnTo>
                  <a:lnTo>
                    <a:pt x="587" y="49"/>
                  </a:lnTo>
                  <a:lnTo>
                    <a:pt x="520" y="76"/>
                  </a:lnTo>
                  <a:lnTo>
                    <a:pt x="455" y="107"/>
                  </a:lnTo>
                  <a:lnTo>
                    <a:pt x="394" y="144"/>
                  </a:lnTo>
                  <a:lnTo>
                    <a:pt x="337" y="186"/>
                  </a:lnTo>
                  <a:lnTo>
                    <a:pt x="283" y="232"/>
                  </a:lnTo>
                  <a:lnTo>
                    <a:pt x="232" y="282"/>
                  </a:lnTo>
                  <a:lnTo>
                    <a:pt x="186" y="336"/>
                  </a:lnTo>
                  <a:lnTo>
                    <a:pt x="145" y="393"/>
                  </a:lnTo>
                  <a:lnTo>
                    <a:pt x="108" y="455"/>
                  </a:lnTo>
                  <a:lnTo>
                    <a:pt x="76" y="519"/>
                  </a:lnTo>
                  <a:lnTo>
                    <a:pt x="49" y="586"/>
                  </a:lnTo>
                  <a:lnTo>
                    <a:pt x="28" y="655"/>
                  </a:lnTo>
                  <a:lnTo>
                    <a:pt x="12" y="727"/>
                  </a:lnTo>
                  <a:lnTo>
                    <a:pt x="3" y="801"/>
                  </a:lnTo>
                  <a:lnTo>
                    <a:pt x="0" y="877"/>
                  </a:lnTo>
                  <a:lnTo>
                    <a:pt x="3" y="952"/>
                  </a:lnTo>
                  <a:lnTo>
                    <a:pt x="12" y="1026"/>
                  </a:lnTo>
                  <a:lnTo>
                    <a:pt x="28" y="1098"/>
                  </a:lnTo>
                  <a:lnTo>
                    <a:pt x="49" y="1168"/>
                  </a:lnTo>
                  <a:lnTo>
                    <a:pt x="76" y="1235"/>
                  </a:lnTo>
                  <a:lnTo>
                    <a:pt x="108" y="1299"/>
                  </a:lnTo>
                  <a:lnTo>
                    <a:pt x="145" y="1360"/>
                  </a:lnTo>
                  <a:lnTo>
                    <a:pt x="186" y="1418"/>
                  </a:lnTo>
                  <a:lnTo>
                    <a:pt x="232" y="1472"/>
                  </a:lnTo>
                  <a:lnTo>
                    <a:pt x="283" y="1522"/>
                  </a:lnTo>
                  <a:lnTo>
                    <a:pt x="337" y="1568"/>
                  </a:lnTo>
                  <a:lnTo>
                    <a:pt x="394" y="1609"/>
                  </a:lnTo>
                  <a:lnTo>
                    <a:pt x="455" y="1646"/>
                  </a:lnTo>
                  <a:lnTo>
                    <a:pt x="520" y="1678"/>
                  </a:lnTo>
                  <a:lnTo>
                    <a:pt x="587" y="1705"/>
                  </a:lnTo>
                  <a:lnTo>
                    <a:pt x="656" y="1726"/>
                  </a:lnTo>
                  <a:lnTo>
                    <a:pt x="728" y="1741"/>
                  </a:lnTo>
                  <a:lnTo>
                    <a:pt x="802" y="1751"/>
                  </a:lnTo>
                  <a:lnTo>
                    <a:pt x="878" y="1754"/>
                  </a:lnTo>
                  <a:lnTo>
                    <a:pt x="954" y="1751"/>
                  </a:lnTo>
                  <a:lnTo>
                    <a:pt x="1028" y="1741"/>
                  </a:lnTo>
                  <a:lnTo>
                    <a:pt x="1099" y="1726"/>
                  </a:lnTo>
                  <a:lnTo>
                    <a:pt x="1169" y="1705"/>
                  </a:lnTo>
                  <a:lnTo>
                    <a:pt x="1236" y="1678"/>
                  </a:lnTo>
                  <a:lnTo>
                    <a:pt x="1300" y="1646"/>
                  </a:lnTo>
                  <a:lnTo>
                    <a:pt x="1361" y="1609"/>
                  </a:lnTo>
                  <a:lnTo>
                    <a:pt x="1419" y="1568"/>
                  </a:lnTo>
                  <a:lnTo>
                    <a:pt x="1473" y="1522"/>
                  </a:lnTo>
                  <a:lnTo>
                    <a:pt x="1523" y="1472"/>
                  </a:lnTo>
                  <a:lnTo>
                    <a:pt x="1569" y="1418"/>
                  </a:lnTo>
                  <a:lnTo>
                    <a:pt x="1610" y="1360"/>
                  </a:lnTo>
                  <a:lnTo>
                    <a:pt x="1647" y="1299"/>
                  </a:lnTo>
                  <a:lnTo>
                    <a:pt x="1679" y="1235"/>
                  </a:lnTo>
                  <a:lnTo>
                    <a:pt x="1706" y="1168"/>
                  </a:lnTo>
                  <a:lnTo>
                    <a:pt x="1727" y="1098"/>
                  </a:lnTo>
                  <a:lnTo>
                    <a:pt x="1742" y="1026"/>
                  </a:lnTo>
                  <a:lnTo>
                    <a:pt x="1752" y="952"/>
                  </a:lnTo>
                  <a:lnTo>
                    <a:pt x="1755" y="877"/>
                  </a:lnTo>
                  <a:lnTo>
                    <a:pt x="1752" y="801"/>
                  </a:lnTo>
                  <a:lnTo>
                    <a:pt x="1742" y="727"/>
                  </a:lnTo>
                  <a:lnTo>
                    <a:pt x="1727" y="655"/>
                  </a:lnTo>
                  <a:lnTo>
                    <a:pt x="1706" y="586"/>
                  </a:lnTo>
                  <a:lnTo>
                    <a:pt x="1679" y="519"/>
                  </a:lnTo>
                  <a:lnTo>
                    <a:pt x="1647" y="455"/>
                  </a:lnTo>
                  <a:lnTo>
                    <a:pt x="1610" y="393"/>
                  </a:lnTo>
                  <a:lnTo>
                    <a:pt x="1569" y="336"/>
                  </a:lnTo>
                  <a:lnTo>
                    <a:pt x="1523" y="282"/>
                  </a:lnTo>
                  <a:lnTo>
                    <a:pt x="1473" y="232"/>
                  </a:lnTo>
                  <a:lnTo>
                    <a:pt x="1419" y="186"/>
                  </a:lnTo>
                  <a:lnTo>
                    <a:pt x="1361" y="144"/>
                  </a:lnTo>
                  <a:lnTo>
                    <a:pt x="1300" y="107"/>
                  </a:lnTo>
                  <a:lnTo>
                    <a:pt x="1236" y="76"/>
                  </a:lnTo>
                  <a:lnTo>
                    <a:pt x="1169" y="49"/>
                  </a:lnTo>
                  <a:lnTo>
                    <a:pt x="1099" y="28"/>
                  </a:lnTo>
                  <a:lnTo>
                    <a:pt x="1028" y="12"/>
                  </a:lnTo>
                  <a:lnTo>
                    <a:pt x="954" y="3"/>
                  </a:lnTo>
                  <a:lnTo>
                    <a:pt x="878" y="0"/>
                  </a:lnTo>
                  <a:close/>
                </a:path>
              </a:pathLst>
            </a:custGeom>
            <a:solidFill>
              <a:srgbClr val="05844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41" name="Picture 40">
              <a:extLst>
                <a:ext uri="{FF2B5EF4-FFF2-40B4-BE49-F238E27FC236}">
                  <a16:creationId xmlns:a16="http://schemas.microsoft.com/office/drawing/2014/main" id="{75880A98-C301-4F61-A73B-D71DE4AD634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42" y="3703"/>
              <a:ext cx="340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9F38165B-61C3-46DD-86CE-D18B9EC72937}"/>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329" y="3835"/>
              <a:ext cx="2640" cy="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0D731AAD-04B7-4A13-BAC7-44EFEB62E86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30" y="4519"/>
              <a:ext cx="4040" cy="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A1062B21-1A59-453B-B283-3E25EE56CDA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548" y="6853"/>
              <a:ext cx="216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0679829B-B3FF-4668-BBAD-23A50BBD092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394" y="7130"/>
              <a:ext cx="2440"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Group 45">
              <a:extLst>
                <a:ext uri="{FF2B5EF4-FFF2-40B4-BE49-F238E27FC236}">
                  <a16:creationId xmlns:a16="http://schemas.microsoft.com/office/drawing/2014/main" id="{BBCB2F86-FFF3-41DE-8042-5ED492820BE1}"/>
                </a:ext>
              </a:extLst>
            </p:cNvPr>
            <p:cNvGrpSpPr>
              <a:grpSpLocks/>
            </p:cNvGrpSpPr>
            <p:nvPr/>
          </p:nvGrpSpPr>
          <p:grpSpPr bwMode="auto">
            <a:xfrm>
              <a:off x="4887" y="7636"/>
              <a:ext cx="322" cy="326"/>
              <a:chOff x="4887" y="7636"/>
              <a:chExt cx="322" cy="326"/>
            </a:xfrm>
          </p:grpSpPr>
          <p:sp>
            <p:nvSpPr>
              <p:cNvPr id="127" name="Freeform 614">
                <a:extLst>
                  <a:ext uri="{FF2B5EF4-FFF2-40B4-BE49-F238E27FC236}">
                    <a16:creationId xmlns:a16="http://schemas.microsoft.com/office/drawing/2014/main" id="{2BE2D8D9-AB46-41E5-8FE7-6D1F612943EC}"/>
                  </a:ext>
                </a:extLst>
              </p:cNvPr>
              <p:cNvSpPr>
                <a:spLocks/>
              </p:cNvSpPr>
              <p:nvPr/>
            </p:nvSpPr>
            <p:spPr bwMode="auto">
              <a:xfrm>
                <a:off x="4887" y="7636"/>
                <a:ext cx="322" cy="326"/>
              </a:xfrm>
              <a:custGeom>
                <a:avLst/>
                <a:gdLst>
                  <a:gd name="T0" fmla="*/ 300 w 322"/>
                  <a:gd name="T1" fmla="*/ 152 h 326"/>
                  <a:gd name="T2" fmla="*/ 271 w 322"/>
                  <a:gd name="T3" fmla="*/ 152 h 326"/>
                  <a:gd name="T4" fmla="*/ 172 w 322"/>
                  <a:gd name="T5" fmla="*/ 312 h 326"/>
                  <a:gd name="T6" fmla="*/ 194 w 322"/>
                  <a:gd name="T7" fmla="*/ 325 h 326"/>
                  <a:gd name="T8" fmla="*/ 300 w 322"/>
                  <a:gd name="T9" fmla="*/ 152 h 326"/>
                </a:gdLst>
                <a:ahLst/>
                <a:cxnLst>
                  <a:cxn ang="0">
                    <a:pos x="T0" y="T1"/>
                  </a:cxn>
                  <a:cxn ang="0">
                    <a:pos x="T2" y="T3"/>
                  </a:cxn>
                  <a:cxn ang="0">
                    <a:pos x="T4" y="T5"/>
                  </a:cxn>
                  <a:cxn ang="0">
                    <a:pos x="T6" y="T7"/>
                  </a:cxn>
                  <a:cxn ang="0">
                    <a:pos x="T8" y="T9"/>
                  </a:cxn>
                </a:cxnLst>
                <a:rect l="0" t="0" r="r" b="b"/>
                <a:pathLst>
                  <a:path w="322" h="326">
                    <a:moveTo>
                      <a:pt x="300" y="152"/>
                    </a:moveTo>
                    <a:lnTo>
                      <a:pt x="271" y="152"/>
                    </a:lnTo>
                    <a:lnTo>
                      <a:pt x="172" y="312"/>
                    </a:lnTo>
                    <a:lnTo>
                      <a:pt x="194" y="325"/>
                    </a:lnTo>
                    <a:lnTo>
                      <a:pt x="300"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8" name="Freeform 615">
                <a:extLst>
                  <a:ext uri="{FF2B5EF4-FFF2-40B4-BE49-F238E27FC236}">
                    <a16:creationId xmlns:a16="http://schemas.microsoft.com/office/drawing/2014/main" id="{9A29F749-EBF2-4A69-8394-0994A954F909}"/>
                  </a:ext>
                </a:extLst>
              </p:cNvPr>
              <p:cNvSpPr>
                <a:spLocks/>
              </p:cNvSpPr>
              <p:nvPr/>
            </p:nvSpPr>
            <p:spPr bwMode="auto">
              <a:xfrm>
                <a:off x="4887" y="7636"/>
                <a:ext cx="322" cy="326"/>
              </a:xfrm>
              <a:custGeom>
                <a:avLst/>
                <a:gdLst>
                  <a:gd name="T0" fmla="*/ 143 w 322"/>
                  <a:gd name="T1" fmla="*/ 59 h 326"/>
                  <a:gd name="T2" fmla="*/ 118 w 322"/>
                  <a:gd name="T3" fmla="*/ 60 h 326"/>
                  <a:gd name="T4" fmla="*/ 109 w 322"/>
                  <a:gd name="T5" fmla="*/ 228 h 326"/>
                  <a:gd name="T6" fmla="*/ 126 w 322"/>
                  <a:gd name="T7" fmla="*/ 237 h 326"/>
                  <a:gd name="T8" fmla="*/ 175 w 322"/>
                  <a:gd name="T9" fmla="*/ 208 h 326"/>
                  <a:gd name="T10" fmla="*/ 133 w 322"/>
                  <a:gd name="T11" fmla="*/ 208 h 326"/>
                  <a:gd name="T12" fmla="*/ 143 w 322"/>
                  <a:gd name="T13" fmla="*/ 59 h 326"/>
                </a:gdLst>
                <a:ahLst/>
                <a:cxnLst>
                  <a:cxn ang="0">
                    <a:pos x="T0" y="T1"/>
                  </a:cxn>
                  <a:cxn ang="0">
                    <a:pos x="T2" y="T3"/>
                  </a:cxn>
                  <a:cxn ang="0">
                    <a:pos x="T4" y="T5"/>
                  </a:cxn>
                  <a:cxn ang="0">
                    <a:pos x="T6" y="T7"/>
                  </a:cxn>
                  <a:cxn ang="0">
                    <a:pos x="T8" y="T9"/>
                  </a:cxn>
                  <a:cxn ang="0">
                    <a:pos x="T10" y="T11"/>
                  </a:cxn>
                  <a:cxn ang="0">
                    <a:pos x="T12" y="T13"/>
                  </a:cxn>
                </a:cxnLst>
                <a:rect l="0" t="0" r="r" b="b"/>
                <a:pathLst>
                  <a:path w="322" h="326">
                    <a:moveTo>
                      <a:pt x="143" y="59"/>
                    </a:moveTo>
                    <a:lnTo>
                      <a:pt x="118" y="60"/>
                    </a:lnTo>
                    <a:lnTo>
                      <a:pt x="109" y="228"/>
                    </a:lnTo>
                    <a:lnTo>
                      <a:pt x="126" y="237"/>
                    </a:lnTo>
                    <a:lnTo>
                      <a:pt x="175" y="208"/>
                    </a:lnTo>
                    <a:lnTo>
                      <a:pt x="133" y="208"/>
                    </a:lnTo>
                    <a:lnTo>
                      <a:pt x="14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9" name="Freeform 616">
                <a:extLst>
                  <a:ext uri="{FF2B5EF4-FFF2-40B4-BE49-F238E27FC236}">
                    <a16:creationId xmlns:a16="http://schemas.microsoft.com/office/drawing/2014/main" id="{11092DD7-B873-4A43-8952-BBB19DA4495E}"/>
                  </a:ext>
                </a:extLst>
              </p:cNvPr>
              <p:cNvSpPr>
                <a:spLocks/>
              </p:cNvSpPr>
              <p:nvPr/>
            </p:nvSpPr>
            <p:spPr bwMode="auto">
              <a:xfrm>
                <a:off x="4887" y="7636"/>
                <a:ext cx="322" cy="326"/>
              </a:xfrm>
              <a:custGeom>
                <a:avLst/>
                <a:gdLst>
                  <a:gd name="T0" fmla="*/ 126 w 322"/>
                  <a:gd name="T1" fmla="*/ 0 h 326"/>
                  <a:gd name="T2" fmla="*/ 0 w 322"/>
                  <a:gd name="T3" fmla="*/ 206 h 326"/>
                  <a:gd name="T4" fmla="*/ 22 w 322"/>
                  <a:gd name="T5" fmla="*/ 219 h 326"/>
                  <a:gd name="T6" fmla="*/ 118 w 322"/>
                  <a:gd name="T7" fmla="*/ 60 h 326"/>
                  <a:gd name="T8" fmla="*/ 143 w 322"/>
                  <a:gd name="T9" fmla="*/ 59 h 326"/>
                  <a:gd name="T10" fmla="*/ 146 w 322"/>
                  <a:gd name="T11" fmla="*/ 12 h 326"/>
                  <a:gd name="T12" fmla="*/ 126 w 322"/>
                  <a:gd name="T13" fmla="*/ 0 h 326"/>
                </a:gdLst>
                <a:ahLst/>
                <a:cxnLst>
                  <a:cxn ang="0">
                    <a:pos x="T0" y="T1"/>
                  </a:cxn>
                  <a:cxn ang="0">
                    <a:pos x="T2" y="T3"/>
                  </a:cxn>
                  <a:cxn ang="0">
                    <a:pos x="T4" y="T5"/>
                  </a:cxn>
                  <a:cxn ang="0">
                    <a:pos x="T6" y="T7"/>
                  </a:cxn>
                  <a:cxn ang="0">
                    <a:pos x="T8" y="T9"/>
                  </a:cxn>
                  <a:cxn ang="0">
                    <a:pos x="T10" y="T11"/>
                  </a:cxn>
                  <a:cxn ang="0">
                    <a:pos x="T12" y="T13"/>
                  </a:cxn>
                </a:cxnLst>
                <a:rect l="0" t="0" r="r" b="b"/>
                <a:pathLst>
                  <a:path w="322" h="326">
                    <a:moveTo>
                      <a:pt x="126" y="0"/>
                    </a:moveTo>
                    <a:lnTo>
                      <a:pt x="0" y="206"/>
                    </a:lnTo>
                    <a:lnTo>
                      <a:pt x="22" y="219"/>
                    </a:lnTo>
                    <a:lnTo>
                      <a:pt x="118" y="60"/>
                    </a:lnTo>
                    <a:lnTo>
                      <a:pt x="143" y="59"/>
                    </a:lnTo>
                    <a:lnTo>
                      <a:pt x="146" y="12"/>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0" name="Freeform 617">
                <a:extLst>
                  <a:ext uri="{FF2B5EF4-FFF2-40B4-BE49-F238E27FC236}">
                    <a16:creationId xmlns:a16="http://schemas.microsoft.com/office/drawing/2014/main" id="{2890977F-28F2-451A-822E-1F7463DB742B}"/>
                  </a:ext>
                </a:extLst>
              </p:cNvPr>
              <p:cNvSpPr>
                <a:spLocks/>
              </p:cNvSpPr>
              <p:nvPr/>
            </p:nvSpPr>
            <p:spPr bwMode="auto">
              <a:xfrm>
                <a:off x="4887" y="7636"/>
                <a:ext cx="322" cy="326"/>
              </a:xfrm>
              <a:custGeom>
                <a:avLst/>
                <a:gdLst>
                  <a:gd name="T0" fmla="*/ 301 w 322"/>
                  <a:gd name="T1" fmla="*/ 106 h 326"/>
                  <a:gd name="T2" fmla="*/ 133 w 322"/>
                  <a:gd name="T3" fmla="*/ 208 h 326"/>
                  <a:gd name="T4" fmla="*/ 175 w 322"/>
                  <a:gd name="T5" fmla="*/ 208 h 326"/>
                  <a:gd name="T6" fmla="*/ 271 w 322"/>
                  <a:gd name="T7" fmla="*/ 152 h 326"/>
                  <a:gd name="T8" fmla="*/ 300 w 322"/>
                  <a:gd name="T9" fmla="*/ 152 h 326"/>
                  <a:gd name="T10" fmla="*/ 321 w 322"/>
                  <a:gd name="T11" fmla="*/ 118 h 326"/>
                  <a:gd name="T12" fmla="*/ 301 w 322"/>
                  <a:gd name="T13" fmla="*/ 106 h 326"/>
                </a:gdLst>
                <a:ahLst/>
                <a:cxnLst>
                  <a:cxn ang="0">
                    <a:pos x="T0" y="T1"/>
                  </a:cxn>
                  <a:cxn ang="0">
                    <a:pos x="T2" y="T3"/>
                  </a:cxn>
                  <a:cxn ang="0">
                    <a:pos x="T4" y="T5"/>
                  </a:cxn>
                  <a:cxn ang="0">
                    <a:pos x="T6" y="T7"/>
                  </a:cxn>
                  <a:cxn ang="0">
                    <a:pos x="T8" y="T9"/>
                  </a:cxn>
                  <a:cxn ang="0">
                    <a:pos x="T10" y="T11"/>
                  </a:cxn>
                  <a:cxn ang="0">
                    <a:pos x="T12" y="T13"/>
                  </a:cxn>
                </a:cxnLst>
                <a:rect l="0" t="0" r="r" b="b"/>
                <a:pathLst>
                  <a:path w="322" h="326">
                    <a:moveTo>
                      <a:pt x="301" y="106"/>
                    </a:moveTo>
                    <a:lnTo>
                      <a:pt x="133" y="208"/>
                    </a:lnTo>
                    <a:lnTo>
                      <a:pt x="175" y="208"/>
                    </a:lnTo>
                    <a:lnTo>
                      <a:pt x="271" y="152"/>
                    </a:lnTo>
                    <a:lnTo>
                      <a:pt x="300" y="152"/>
                    </a:lnTo>
                    <a:lnTo>
                      <a:pt x="321" y="118"/>
                    </a:lnTo>
                    <a:lnTo>
                      <a:pt x="301"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47" name="Picture 46">
              <a:extLst>
                <a:ext uri="{FF2B5EF4-FFF2-40B4-BE49-F238E27FC236}">
                  <a16:creationId xmlns:a16="http://schemas.microsoft.com/office/drawing/2014/main" id="{A70FE05F-6212-453C-9B09-CD828EA2FD6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109" y="7783"/>
              <a:ext cx="28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 47">
              <a:extLst>
                <a:ext uri="{FF2B5EF4-FFF2-40B4-BE49-F238E27FC236}">
                  <a16:creationId xmlns:a16="http://schemas.microsoft.com/office/drawing/2014/main" id="{4AB60EDA-E1CF-4AB2-8291-1EEFF898DB2E}"/>
                </a:ext>
              </a:extLst>
            </p:cNvPr>
            <p:cNvGrpSpPr>
              <a:grpSpLocks/>
            </p:cNvGrpSpPr>
            <p:nvPr/>
          </p:nvGrpSpPr>
          <p:grpSpPr bwMode="auto">
            <a:xfrm>
              <a:off x="5149" y="7827"/>
              <a:ext cx="155" cy="188"/>
              <a:chOff x="5149" y="7827"/>
              <a:chExt cx="155" cy="188"/>
            </a:xfrm>
          </p:grpSpPr>
          <p:sp>
            <p:nvSpPr>
              <p:cNvPr id="122" name="Freeform 620">
                <a:extLst>
                  <a:ext uri="{FF2B5EF4-FFF2-40B4-BE49-F238E27FC236}">
                    <a16:creationId xmlns:a16="http://schemas.microsoft.com/office/drawing/2014/main" id="{86DCB023-286D-4E19-B18A-08F21B1599A6}"/>
                  </a:ext>
                </a:extLst>
              </p:cNvPr>
              <p:cNvSpPr>
                <a:spLocks/>
              </p:cNvSpPr>
              <p:nvPr/>
            </p:nvSpPr>
            <p:spPr bwMode="auto">
              <a:xfrm>
                <a:off x="5149" y="7827"/>
                <a:ext cx="155" cy="188"/>
              </a:xfrm>
              <a:custGeom>
                <a:avLst/>
                <a:gdLst>
                  <a:gd name="T0" fmla="*/ 131 w 155"/>
                  <a:gd name="T1" fmla="*/ 152 h 188"/>
                  <a:gd name="T2" fmla="*/ 103 w 155"/>
                  <a:gd name="T3" fmla="*/ 152 h 188"/>
                  <a:gd name="T4" fmla="*/ 94 w 155"/>
                  <a:gd name="T5" fmla="*/ 178 h 188"/>
                  <a:gd name="T6" fmla="*/ 121 w 155"/>
                  <a:gd name="T7" fmla="*/ 187 h 188"/>
                  <a:gd name="T8" fmla="*/ 131 w 155"/>
                  <a:gd name="T9" fmla="*/ 152 h 188"/>
                </a:gdLst>
                <a:ahLst/>
                <a:cxnLst>
                  <a:cxn ang="0">
                    <a:pos x="T0" y="T1"/>
                  </a:cxn>
                  <a:cxn ang="0">
                    <a:pos x="T2" y="T3"/>
                  </a:cxn>
                  <a:cxn ang="0">
                    <a:pos x="T4" y="T5"/>
                  </a:cxn>
                  <a:cxn ang="0">
                    <a:pos x="T6" y="T7"/>
                  </a:cxn>
                  <a:cxn ang="0">
                    <a:pos x="T8" y="T9"/>
                  </a:cxn>
                </a:cxnLst>
                <a:rect l="0" t="0" r="r" b="b"/>
                <a:pathLst>
                  <a:path w="155" h="188">
                    <a:moveTo>
                      <a:pt x="131" y="152"/>
                    </a:moveTo>
                    <a:lnTo>
                      <a:pt x="103" y="152"/>
                    </a:lnTo>
                    <a:lnTo>
                      <a:pt x="94" y="178"/>
                    </a:lnTo>
                    <a:lnTo>
                      <a:pt x="121" y="187"/>
                    </a:lnTo>
                    <a:lnTo>
                      <a:pt x="131"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3" name="Freeform 621">
                <a:extLst>
                  <a:ext uri="{FF2B5EF4-FFF2-40B4-BE49-F238E27FC236}">
                    <a16:creationId xmlns:a16="http://schemas.microsoft.com/office/drawing/2014/main" id="{BB7E13D2-D1EF-42AF-97C2-37850411B5DC}"/>
                  </a:ext>
                </a:extLst>
              </p:cNvPr>
              <p:cNvSpPr>
                <a:spLocks/>
              </p:cNvSpPr>
              <p:nvPr/>
            </p:nvSpPr>
            <p:spPr bwMode="auto">
              <a:xfrm>
                <a:off x="5149" y="7827"/>
                <a:ext cx="155" cy="188"/>
              </a:xfrm>
              <a:custGeom>
                <a:avLst/>
                <a:gdLst>
                  <a:gd name="T0" fmla="*/ 39 w 155"/>
                  <a:gd name="T1" fmla="*/ 70 h 188"/>
                  <a:gd name="T2" fmla="*/ 28 w 155"/>
                  <a:gd name="T3" fmla="*/ 72 h 188"/>
                  <a:gd name="T4" fmla="*/ 20 w 155"/>
                  <a:gd name="T5" fmla="*/ 76 h 188"/>
                  <a:gd name="T6" fmla="*/ 11 w 155"/>
                  <a:gd name="T7" fmla="*/ 82 h 188"/>
                  <a:gd name="T8" fmla="*/ 5 w 155"/>
                  <a:gd name="T9" fmla="*/ 91 h 188"/>
                  <a:gd name="T10" fmla="*/ 2 w 155"/>
                  <a:gd name="T11" fmla="*/ 103 h 188"/>
                  <a:gd name="T12" fmla="*/ 0 w 155"/>
                  <a:gd name="T13" fmla="*/ 111 h 188"/>
                  <a:gd name="T14" fmla="*/ 0 w 155"/>
                  <a:gd name="T15" fmla="*/ 121 h 188"/>
                  <a:gd name="T16" fmla="*/ 3 w 155"/>
                  <a:gd name="T17" fmla="*/ 129 h 188"/>
                  <a:gd name="T18" fmla="*/ 5 w 155"/>
                  <a:gd name="T19" fmla="*/ 139 h 188"/>
                  <a:gd name="T20" fmla="*/ 11 w 155"/>
                  <a:gd name="T21" fmla="*/ 146 h 188"/>
                  <a:gd name="T22" fmla="*/ 19 w 155"/>
                  <a:gd name="T23" fmla="*/ 153 h 188"/>
                  <a:gd name="T24" fmla="*/ 26 w 155"/>
                  <a:gd name="T25" fmla="*/ 159 h 188"/>
                  <a:gd name="T26" fmla="*/ 35 w 155"/>
                  <a:gd name="T27" fmla="*/ 164 h 188"/>
                  <a:gd name="T28" fmla="*/ 45 w 155"/>
                  <a:gd name="T29" fmla="*/ 168 h 188"/>
                  <a:gd name="T30" fmla="*/ 57 w 155"/>
                  <a:gd name="T31" fmla="*/ 170 h 188"/>
                  <a:gd name="T32" fmla="*/ 67 w 155"/>
                  <a:gd name="T33" fmla="*/ 171 h 188"/>
                  <a:gd name="T34" fmla="*/ 77 w 155"/>
                  <a:gd name="T35" fmla="*/ 168 h 188"/>
                  <a:gd name="T36" fmla="*/ 87 w 155"/>
                  <a:gd name="T37" fmla="*/ 165 h 188"/>
                  <a:gd name="T38" fmla="*/ 95 w 155"/>
                  <a:gd name="T39" fmla="*/ 159 h 188"/>
                  <a:gd name="T40" fmla="*/ 103 w 155"/>
                  <a:gd name="T41" fmla="*/ 152 h 188"/>
                  <a:gd name="T42" fmla="*/ 131 w 155"/>
                  <a:gd name="T43" fmla="*/ 152 h 188"/>
                  <a:gd name="T44" fmla="*/ 131 w 155"/>
                  <a:gd name="T45" fmla="*/ 151 h 188"/>
                  <a:gd name="T46" fmla="*/ 68 w 155"/>
                  <a:gd name="T47" fmla="*/ 151 h 188"/>
                  <a:gd name="T48" fmla="*/ 55 w 155"/>
                  <a:gd name="T49" fmla="*/ 147 h 188"/>
                  <a:gd name="T50" fmla="*/ 45 w 155"/>
                  <a:gd name="T51" fmla="*/ 145 h 188"/>
                  <a:gd name="T52" fmla="*/ 39 w 155"/>
                  <a:gd name="T53" fmla="*/ 140 h 188"/>
                  <a:gd name="T54" fmla="*/ 34 w 155"/>
                  <a:gd name="T55" fmla="*/ 132 h 188"/>
                  <a:gd name="T56" fmla="*/ 29 w 155"/>
                  <a:gd name="T57" fmla="*/ 124 h 188"/>
                  <a:gd name="T58" fmla="*/ 28 w 155"/>
                  <a:gd name="T59" fmla="*/ 117 h 188"/>
                  <a:gd name="T60" fmla="*/ 31 w 155"/>
                  <a:gd name="T61" fmla="*/ 108 h 188"/>
                  <a:gd name="T62" fmla="*/ 33 w 155"/>
                  <a:gd name="T63" fmla="*/ 100 h 188"/>
                  <a:gd name="T64" fmla="*/ 37 w 155"/>
                  <a:gd name="T65" fmla="*/ 96 h 188"/>
                  <a:gd name="T66" fmla="*/ 41 w 155"/>
                  <a:gd name="T67" fmla="*/ 93 h 188"/>
                  <a:gd name="T68" fmla="*/ 47 w 155"/>
                  <a:gd name="T69" fmla="*/ 91 h 188"/>
                  <a:gd name="T70" fmla="*/ 55 w 155"/>
                  <a:gd name="T71" fmla="*/ 90 h 188"/>
                  <a:gd name="T72" fmla="*/ 148 w 155"/>
                  <a:gd name="T73" fmla="*/ 90 h 188"/>
                  <a:gd name="T74" fmla="*/ 149 w 155"/>
                  <a:gd name="T75" fmla="*/ 86 h 188"/>
                  <a:gd name="T76" fmla="*/ 122 w 155"/>
                  <a:gd name="T77" fmla="*/ 86 h 188"/>
                  <a:gd name="T78" fmla="*/ 115 w 155"/>
                  <a:gd name="T79" fmla="*/ 84 h 188"/>
                  <a:gd name="T80" fmla="*/ 97 w 155"/>
                  <a:gd name="T81" fmla="*/ 79 h 188"/>
                  <a:gd name="T82" fmla="*/ 81 w 155"/>
                  <a:gd name="T83" fmla="*/ 75 h 188"/>
                  <a:gd name="T84" fmla="*/ 67 w 155"/>
                  <a:gd name="T85" fmla="*/ 72 h 188"/>
                  <a:gd name="T86" fmla="*/ 39 w 155"/>
                  <a:gd name="T87" fmla="*/ 7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188">
                    <a:moveTo>
                      <a:pt x="39" y="70"/>
                    </a:moveTo>
                    <a:lnTo>
                      <a:pt x="28" y="72"/>
                    </a:lnTo>
                    <a:lnTo>
                      <a:pt x="20" y="76"/>
                    </a:lnTo>
                    <a:lnTo>
                      <a:pt x="11" y="82"/>
                    </a:lnTo>
                    <a:lnTo>
                      <a:pt x="5" y="91"/>
                    </a:lnTo>
                    <a:lnTo>
                      <a:pt x="2" y="103"/>
                    </a:lnTo>
                    <a:lnTo>
                      <a:pt x="0" y="111"/>
                    </a:lnTo>
                    <a:lnTo>
                      <a:pt x="0" y="121"/>
                    </a:lnTo>
                    <a:lnTo>
                      <a:pt x="3" y="129"/>
                    </a:lnTo>
                    <a:lnTo>
                      <a:pt x="5" y="139"/>
                    </a:lnTo>
                    <a:lnTo>
                      <a:pt x="11" y="146"/>
                    </a:lnTo>
                    <a:lnTo>
                      <a:pt x="19" y="153"/>
                    </a:lnTo>
                    <a:lnTo>
                      <a:pt x="26" y="159"/>
                    </a:lnTo>
                    <a:lnTo>
                      <a:pt x="35" y="164"/>
                    </a:lnTo>
                    <a:lnTo>
                      <a:pt x="45" y="168"/>
                    </a:lnTo>
                    <a:lnTo>
                      <a:pt x="57" y="170"/>
                    </a:lnTo>
                    <a:lnTo>
                      <a:pt x="67" y="171"/>
                    </a:lnTo>
                    <a:lnTo>
                      <a:pt x="77" y="168"/>
                    </a:lnTo>
                    <a:lnTo>
                      <a:pt x="87" y="165"/>
                    </a:lnTo>
                    <a:lnTo>
                      <a:pt x="95" y="159"/>
                    </a:lnTo>
                    <a:lnTo>
                      <a:pt x="103" y="152"/>
                    </a:lnTo>
                    <a:lnTo>
                      <a:pt x="131" y="152"/>
                    </a:lnTo>
                    <a:lnTo>
                      <a:pt x="131" y="151"/>
                    </a:lnTo>
                    <a:lnTo>
                      <a:pt x="68" y="151"/>
                    </a:lnTo>
                    <a:lnTo>
                      <a:pt x="55" y="147"/>
                    </a:lnTo>
                    <a:lnTo>
                      <a:pt x="45" y="145"/>
                    </a:lnTo>
                    <a:lnTo>
                      <a:pt x="39" y="140"/>
                    </a:lnTo>
                    <a:lnTo>
                      <a:pt x="34" y="132"/>
                    </a:lnTo>
                    <a:lnTo>
                      <a:pt x="29" y="124"/>
                    </a:lnTo>
                    <a:lnTo>
                      <a:pt x="28" y="117"/>
                    </a:lnTo>
                    <a:lnTo>
                      <a:pt x="31" y="108"/>
                    </a:lnTo>
                    <a:lnTo>
                      <a:pt x="33" y="100"/>
                    </a:lnTo>
                    <a:lnTo>
                      <a:pt x="37" y="96"/>
                    </a:lnTo>
                    <a:lnTo>
                      <a:pt x="41" y="93"/>
                    </a:lnTo>
                    <a:lnTo>
                      <a:pt x="47" y="91"/>
                    </a:lnTo>
                    <a:lnTo>
                      <a:pt x="55" y="90"/>
                    </a:lnTo>
                    <a:lnTo>
                      <a:pt x="148" y="90"/>
                    </a:lnTo>
                    <a:lnTo>
                      <a:pt x="149" y="86"/>
                    </a:lnTo>
                    <a:lnTo>
                      <a:pt x="122" y="86"/>
                    </a:lnTo>
                    <a:lnTo>
                      <a:pt x="115" y="84"/>
                    </a:lnTo>
                    <a:lnTo>
                      <a:pt x="97" y="79"/>
                    </a:lnTo>
                    <a:lnTo>
                      <a:pt x="81" y="75"/>
                    </a:lnTo>
                    <a:lnTo>
                      <a:pt x="67" y="72"/>
                    </a:lnTo>
                    <a:lnTo>
                      <a:pt x="39"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4" name="Freeform 622">
                <a:extLst>
                  <a:ext uri="{FF2B5EF4-FFF2-40B4-BE49-F238E27FC236}">
                    <a16:creationId xmlns:a16="http://schemas.microsoft.com/office/drawing/2014/main" id="{BE9CA225-C352-4228-9C32-54888EEFB1C9}"/>
                  </a:ext>
                </a:extLst>
              </p:cNvPr>
              <p:cNvSpPr>
                <a:spLocks/>
              </p:cNvSpPr>
              <p:nvPr/>
            </p:nvSpPr>
            <p:spPr bwMode="auto">
              <a:xfrm>
                <a:off x="5149" y="7827"/>
                <a:ext cx="155" cy="188"/>
              </a:xfrm>
              <a:custGeom>
                <a:avLst/>
                <a:gdLst>
                  <a:gd name="T0" fmla="*/ 148 w 155"/>
                  <a:gd name="T1" fmla="*/ 90 h 188"/>
                  <a:gd name="T2" fmla="*/ 55 w 155"/>
                  <a:gd name="T3" fmla="*/ 90 h 188"/>
                  <a:gd name="T4" fmla="*/ 65 w 155"/>
                  <a:gd name="T5" fmla="*/ 91 h 188"/>
                  <a:gd name="T6" fmla="*/ 74 w 155"/>
                  <a:gd name="T7" fmla="*/ 92 h 188"/>
                  <a:gd name="T8" fmla="*/ 85 w 155"/>
                  <a:gd name="T9" fmla="*/ 94 h 188"/>
                  <a:gd name="T10" fmla="*/ 97 w 155"/>
                  <a:gd name="T11" fmla="*/ 97 h 188"/>
                  <a:gd name="T12" fmla="*/ 111 w 155"/>
                  <a:gd name="T13" fmla="*/ 100 h 188"/>
                  <a:gd name="T14" fmla="*/ 117 w 155"/>
                  <a:gd name="T15" fmla="*/ 103 h 188"/>
                  <a:gd name="T16" fmla="*/ 113 w 155"/>
                  <a:gd name="T17" fmla="*/ 112 h 188"/>
                  <a:gd name="T18" fmla="*/ 110 w 155"/>
                  <a:gd name="T19" fmla="*/ 127 h 188"/>
                  <a:gd name="T20" fmla="*/ 103 w 155"/>
                  <a:gd name="T21" fmla="*/ 136 h 188"/>
                  <a:gd name="T22" fmla="*/ 92 w 155"/>
                  <a:gd name="T23" fmla="*/ 144 h 188"/>
                  <a:gd name="T24" fmla="*/ 80 w 155"/>
                  <a:gd name="T25" fmla="*/ 150 h 188"/>
                  <a:gd name="T26" fmla="*/ 68 w 155"/>
                  <a:gd name="T27" fmla="*/ 151 h 188"/>
                  <a:gd name="T28" fmla="*/ 131 w 155"/>
                  <a:gd name="T29" fmla="*/ 151 h 188"/>
                  <a:gd name="T30" fmla="*/ 148 w 155"/>
                  <a:gd name="T31" fmla="*/ 9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88">
                    <a:moveTo>
                      <a:pt x="148" y="90"/>
                    </a:moveTo>
                    <a:lnTo>
                      <a:pt x="55" y="90"/>
                    </a:lnTo>
                    <a:lnTo>
                      <a:pt x="65" y="91"/>
                    </a:lnTo>
                    <a:lnTo>
                      <a:pt x="74" y="92"/>
                    </a:lnTo>
                    <a:lnTo>
                      <a:pt x="85" y="94"/>
                    </a:lnTo>
                    <a:lnTo>
                      <a:pt x="97" y="97"/>
                    </a:lnTo>
                    <a:lnTo>
                      <a:pt x="111" y="100"/>
                    </a:lnTo>
                    <a:lnTo>
                      <a:pt x="117" y="103"/>
                    </a:lnTo>
                    <a:lnTo>
                      <a:pt x="113" y="112"/>
                    </a:lnTo>
                    <a:lnTo>
                      <a:pt x="110" y="127"/>
                    </a:lnTo>
                    <a:lnTo>
                      <a:pt x="103" y="136"/>
                    </a:lnTo>
                    <a:lnTo>
                      <a:pt x="92" y="144"/>
                    </a:lnTo>
                    <a:lnTo>
                      <a:pt x="80" y="150"/>
                    </a:lnTo>
                    <a:lnTo>
                      <a:pt x="68" y="151"/>
                    </a:lnTo>
                    <a:lnTo>
                      <a:pt x="131" y="151"/>
                    </a:lnTo>
                    <a:lnTo>
                      <a:pt x="14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5" name="Freeform 623">
                <a:extLst>
                  <a:ext uri="{FF2B5EF4-FFF2-40B4-BE49-F238E27FC236}">
                    <a16:creationId xmlns:a16="http://schemas.microsoft.com/office/drawing/2014/main" id="{FA564935-F29F-4776-B2AF-EC7DBFD04D98}"/>
                  </a:ext>
                </a:extLst>
              </p:cNvPr>
              <p:cNvSpPr>
                <a:spLocks/>
              </p:cNvSpPr>
              <p:nvPr/>
            </p:nvSpPr>
            <p:spPr bwMode="auto">
              <a:xfrm>
                <a:off x="5149" y="7827"/>
                <a:ext cx="155" cy="188"/>
              </a:xfrm>
              <a:custGeom>
                <a:avLst/>
                <a:gdLst>
                  <a:gd name="T0" fmla="*/ 140 w 155"/>
                  <a:gd name="T1" fmla="*/ 22 h 188"/>
                  <a:gd name="T2" fmla="*/ 72 w 155"/>
                  <a:gd name="T3" fmla="*/ 22 h 188"/>
                  <a:gd name="T4" fmla="*/ 86 w 155"/>
                  <a:gd name="T5" fmla="*/ 23 h 188"/>
                  <a:gd name="T6" fmla="*/ 100 w 155"/>
                  <a:gd name="T7" fmla="*/ 26 h 188"/>
                  <a:gd name="T8" fmla="*/ 113 w 155"/>
                  <a:gd name="T9" fmla="*/ 30 h 188"/>
                  <a:gd name="T10" fmla="*/ 121 w 155"/>
                  <a:gd name="T11" fmla="*/ 36 h 188"/>
                  <a:gd name="T12" fmla="*/ 124 w 155"/>
                  <a:gd name="T13" fmla="*/ 43 h 188"/>
                  <a:gd name="T14" fmla="*/ 129 w 155"/>
                  <a:gd name="T15" fmla="*/ 51 h 188"/>
                  <a:gd name="T16" fmla="*/ 129 w 155"/>
                  <a:gd name="T17" fmla="*/ 61 h 188"/>
                  <a:gd name="T18" fmla="*/ 124 w 155"/>
                  <a:gd name="T19" fmla="*/ 75 h 188"/>
                  <a:gd name="T20" fmla="*/ 122 w 155"/>
                  <a:gd name="T21" fmla="*/ 86 h 188"/>
                  <a:gd name="T22" fmla="*/ 149 w 155"/>
                  <a:gd name="T23" fmla="*/ 86 h 188"/>
                  <a:gd name="T24" fmla="*/ 149 w 155"/>
                  <a:gd name="T25" fmla="*/ 85 h 188"/>
                  <a:gd name="T26" fmla="*/ 153 w 155"/>
                  <a:gd name="T27" fmla="*/ 69 h 188"/>
                  <a:gd name="T28" fmla="*/ 154 w 155"/>
                  <a:gd name="T29" fmla="*/ 56 h 188"/>
                  <a:gd name="T30" fmla="*/ 152 w 155"/>
                  <a:gd name="T31" fmla="*/ 44 h 188"/>
                  <a:gd name="T32" fmla="*/ 148 w 155"/>
                  <a:gd name="T33" fmla="*/ 33 h 188"/>
                  <a:gd name="T34" fmla="*/ 142 w 155"/>
                  <a:gd name="T35" fmla="*/ 24 h 188"/>
                  <a:gd name="T36" fmla="*/ 140 w 155"/>
                  <a:gd name="T37" fmla="*/ 2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88">
                    <a:moveTo>
                      <a:pt x="140" y="22"/>
                    </a:moveTo>
                    <a:lnTo>
                      <a:pt x="72" y="22"/>
                    </a:lnTo>
                    <a:lnTo>
                      <a:pt x="86" y="23"/>
                    </a:lnTo>
                    <a:lnTo>
                      <a:pt x="100" y="26"/>
                    </a:lnTo>
                    <a:lnTo>
                      <a:pt x="113" y="30"/>
                    </a:lnTo>
                    <a:lnTo>
                      <a:pt x="121" y="36"/>
                    </a:lnTo>
                    <a:lnTo>
                      <a:pt x="124" y="43"/>
                    </a:lnTo>
                    <a:lnTo>
                      <a:pt x="129" y="51"/>
                    </a:lnTo>
                    <a:lnTo>
                      <a:pt x="129" y="61"/>
                    </a:lnTo>
                    <a:lnTo>
                      <a:pt x="124" y="75"/>
                    </a:lnTo>
                    <a:lnTo>
                      <a:pt x="122" y="86"/>
                    </a:lnTo>
                    <a:lnTo>
                      <a:pt x="149" y="86"/>
                    </a:lnTo>
                    <a:lnTo>
                      <a:pt x="149" y="85"/>
                    </a:lnTo>
                    <a:lnTo>
                      <a:pt x="153" y="69"/>
                    </a:lnTo>
                    <a:lnTo>
                      <a:pt x="154" y="56"/>
                    </a:lnTo>
                    <a:lnTo>
                      <a:pt x="152" y="44"/>
                    </a:lnTo>
                    <a:lnTo>
                      <a:pt x="148" y="33"/>
                    </a:lnTo>
                    <a:lnTo>
                      <a:pt x="142" y="24"/>
                    </a:lnTo>
                    <a:lnTo>
                      <a:pt x="14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6" name="Freeform 624">
                <a:extLst>
                  <a:ext uri="{FF2B5EF4-FFF2-40B4-BE49-F238E27FC236}">
                    <a16:creationId xmlns:a16="http://schemas.microsoft.com/office/drawing/2014/main" id="{F61EE804-21D1-4AD6-AB01-B9592485E147}"/>
                  </a:ext>
                </a:extLst>
              </p:cNvPr>
              <p:cNvSpPr>
                <a:spLocks/>
              </p:cNvSpPr>
              <p:nvPr/>
            </p:nvSpPr>
            <p:spPr bwMode="auto">
              <a:xfrm>
                <a:off x="5149" y="7827"/>
                <a:ext cx="155" cy="188"/>
              </a:xfrm>
              <a:custGeom>
                <a:avLst/>
                <a:gdLst>
                  <a:gd name="T0" fmla="*/ 85 w 155"/>
                  <a:gd name="T1" fmla="*/ 0 h 188"/>
                  <a:gd name="T2" fmla="*/ 71 w 155"/>
                  <a:gd name="T3" fmla="*/ 0 h 188"/>
                  <a:gd name="T4" fmla="*/ 58 w 155"/>
                  <a:gd name="T5" fmla="*/ 1 h 188"/>
                  <a:gd name="T6" fmla="*/ 47 w 155"/>
                  <a:gd name="T7" fmla="*/ 2 h 188"/>
                  <a:gd name="T8" fmla="*/ 37 w 155"/>
                  <a:gd name="T9" fmla="*/ 6 h 188"/>
                  <a:gd name="T10" fmla="*/ 40 w 155"/>
                  <a:gd name="T11" fmla="*/ 27 h 188"/>
                  <a:gd name="T12" fmla="*/ 56 w 155"/>
                  <a:gd name="T13" fmla="*/ 24 h 188"/>
                  <a:gd name="T14" fmla="*/ 72 w 155"/>
                  <a:gd name="T15" fmla="*/ 22 h 188"/>
                  <a:gd name="T16" fmla="*/ 140 w 155"/>
                  <a:gd name="T17" fmla="*/ 22 h 188"/>
                  <a:gd name="T18" fmla="*/ 133 w 155"/>
                  <a:gd name="T19" fmla="*/ 16 h 188"/>
                  <a:gd name="T20" fmla="*/ 121 w 155"/>
                  <a:gd name="T21" fmla="*/ 9 h 188"/>
                  <a:gd name="T22" fmla="*/ 107 w 155"/>
                  <a:gd name="T23" fmla="*/ 4 h 188"/>
                  <a:gd name="T24" fmla="*/ 97 w 155"/>
                  <a:gd name="T25" fmla="*/ 1 h 188"/>
                  <a:gd name="T26" fmla="*/ 85 w 155"/>
                  <a:gd name="T2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88">
                    <a:moveTo>
                      <a:pt x="85" y="0"/>
                    </a:moveTo>
                    <a:lnTo>
                      <a:pt x="71" y="0"/>
                    </a:lnTo>
                    <a:lnTo>
                      <a:pt x="58" y="1"/>
                    </a:lnTo>
                    <a:lnTo>
                      <a:pt x="47" y="2"/>
                    </a:lnTo>
                    <a:lnTo>
                      <a:pt x="37" y="6"/>
                    </a:lnTo>
                    <a:lnTo>
                      <a:pt x="40" y="27"/>
                    </a:lnTo>
                    <a:lnTo>
                      <a:pt x="56" y="24"/>
                    </a:lnTo>
                    <a:lnTo>
                      <a:pt x="72" y="22"/>
                    </a:lnTo>
                    <a:lnTo>
                      <a:pt x="140" y="22"/>
                    </a:lnTo>
                    <a:lnTo>
                      <a:pt x="133" y="16"/>
                    </a:lnTo>
                    <a:lnTo>
                      <a:pt x="121" y="9"/>
                    </a:lnTo>
                    <a:lnTo>
                      <a:pt x="107" y="4"/>
                    </a:lnTo>
                    <a:lnTo>
                      <a:pt x="97" y="1"/>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49" name="Picture 48">
              <a:extLst>
                <a:ext uri="{FF2B5EF4-FFF2-40B4-BE49-F238E27FC236}">
                  <a16:creationId xmlns:a16="http://schemas.microsoft.com/office/drawing/2014/main" id="{1E18A796-2A45-42A6-B534-2A3D5D897FD4}"/>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77" y="7817"/>
              <a:ext cx="24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49">
              <a:extLst>
                <a:ext uri="{FF2B5EF4-FFF2-40B4-BE49-F238E27FC236}">
                  <a16:creationId xmlns:a16="http://schemas.microsoft.com/office/drawing/2014/main" id="{CE1825A2-961D-4515-BDF6-56C400055641}"/>
                </a:ext>
              </a:extLst>
            </p:cNvPr>
            <p:cNvGrpSpPr>
              <a:grpSpLocks/>
            </p:cNvGrpSpPr>
            <p:nvPr/>
          </p:nvGrpSpPr>
          <p:grpSpPr bwMode="auto">
            <a:xfrm>
              <a:off x="5322" y="7858"/>
              <a:ext cx="119" cy="170"/>
              <a:chOff x="5322" y="7858"/>
              <a:chExt cx="119" cy="170"/>
            </a:xfrm>
          </p:grpSpPr>
          <p:sp>
            <p:nvSpPr>
              <p:cNvPr id="119" name="Freeform 627">
                <a:extLst>
                  <a:ext uri="{FF2B5EF4-FFF2-40B4-BE49-F238E27FC236}">
                    <a16:creationId xmlns:a16="http://schemas.microsoft.com/office/drawing/2014/main" id="{81929597-8D87-4A30-8CCC-7EA57F848FD7}"/>
                  </a:ext>
                </a:extLst>
              </p:cNvPr>
              <p:cNvSpPr>
                <a:spLocks/>
              </p:cNvSpPr>
              <p:nvPr/>
            </p:nvSpPr>
            <p:spPr bwMode="auto">
              <a:xfrm>
                <a:off x="5322" y="7858"/>
                <a:ext cx="119" cy="170"/>
              </a:xfrm>
              <a:custGeom>
                <a:avLst/>
                <a:gdLst>
                  <a:gd name="T0" fmla="*/ 27 w 119"/>
                  <a:gd name="T1" fmla="*/ 0 h 170"/>
                  <a:gd name="T2" fmla="*/ 0 w 119"/>
                  <a:gd name="T3" fmla="*/ 165 h 170"/>
                  <a:gd name="T4" fmla="*/ 27 w 119"/>
                  <a:gd name="T5" fmla="*/ 169 h 170"/>
                  <a:gd name="T6" fmla="*/ 43 w 119"/>
                  <a:gd name="T7" fmla="*/ 75 h 170"/>
                  <a:gd name="T8" fmla="*/ 45 w 119"/>
                  <a:gd name="T9" fmla="*/ 62 h 170"/>
                  <a:gd name="T10" fmla="*/ 51 w 119"/>
                  <a:gd name="T11" fmla="*/ 51 h 170"/>
                  <a:gd name="T12" fmla="*/ 59 w 119"/>
                  <a:gd name="T13" fmla="*/ 43 h 170"/>
                  <a:gd name="T14" fmla="*/ 67 w 119"/>
                  <a:gd name="T15" fmla="*/ 38 h 170"/>
                  <a:gd name="T16" fmla="*/ 77 w 119"/>
                  <a:gd name="T17" fmla="*/ 35 h 170"/>
                  <a:gd name="T18" fmla="*/ 87 w 119"/>
                  <a:gd name="T19" fmla="*/ 33 h 170"/>
                  <a:gd name="T20" fmla="*/ 49 w 119"/>
                  <a:gd name="T21" fmla="*/ 33 h 170"/>
                  <a:gd name="T22" fmla="*/ 53 w 119"/>
                  <a:gd name="T23" fmla="*/ 4 h 170"/>
                  <a:gd name="T24" fmla="*/ 27 w 119"/>
                  <a:gd name="T2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70">
                    <a:moveTo>
                      <a:pt x="27" y="0"/>
                    </a:moveTo>
                    <a:lnTo>
                      <a:pt x="0" y="165"/>
                    </a:lnTo>
                    <a:lnTo>
                      <a:pt x="27" y="169"/>
                    </a:lnTo>
                    <a:lnTo>
                      <a:pt x="43" y="75"/>
                    </a:lnTo>
                    <a:lnTo>
                      <a:pt x="45" y="62"/>
                    </a:lnTo>
                    <a:lnTo>
                      <a:pt x="51" y="51"/>
                    </a:lnTo>
                    <a:lnTo>
                      <a:pt x="59" y="43"/>
                    </a:lnTo>
                    <a:lnTo>
                      <a:pt x="67" y="38"/>
                    </a:lnTo>
                    <a:lnTo>
                      <a:pt x="77" y="35"/>
                    </a:lnTo>
                    <a:lnTo>
                      <a:pt x="87" y="33"/>
                    </a:lnTo>
                    <a:lnTo>
                      <a:pt x="49" y="33"/>
                    </a:lnTo>
                    <a:lnTo>
                      <a:pt x="53" y="4"/>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0" name="Freeform 628">
                <a:extLst>
                  <a:ext uri="{FF2B5EF4-FFF2-40B4-BE49-F238E27FC236}">
                    <a16:creationId xmlns:a16="http://schemas.microsoft.com/office/drawing/2014/main" id="{5D79AA5B-AA03-4E81-8B04-78F3B325E2FC}"/>
                  </a:ext>
                </a:extLst>
              </p:cNvPr>
              <p:cNvSpPr>
                <a:spLocks/>
              </p:cNvSpPr>
              <p:nvPr/>
            </p:nvSpPr>
            <p:spPr bwMode="auto">
              <a:xfrm>
                <a:off x="5322" y="7858"/>
                <a:ext cx="119" cy="170"/>
              </a:xfrm>
              <a:custGeom>
                <a:avLst/>
                <a:gdLst>
                  <a:gd name="T0" fmla="*/ 117 w 119"/>
                  <a:gd name="T1" fmla="*/ 33 h 170"/>
                  <a:gd name="T2" fmla="*/ 87 w 119"/>
                  <a:gd name="T3" fmla="*/ 33 h 170"/>
                  <a:gd name="T4" fmla="*/ 99 w 119"/>
                  <a:gd name="T5" fmla="*/ 33 h 170"/>
                  <a:gd name="T6" fmla="*/ 117 w 119"/>
                  <a:gd name="T7" fmla="*/ 34 h 170"/>
                  <a:gd name="T8" fmla="*/ 117 w 119"/>
                  <a:gd name="T9" fmla="*/ 33 h 170"/>
                </a:gdLst>
                <a:ahLst/>
                <a:cxnLst>
                  <a:cxn ang="0">
                    <a:pos x="T0" y="T1"/>
                  </a:cxn>
                  <a:cxn ang="0">
                    <a:pos x="T2" y="T3"/>
                  </a:cxn>
                  <a:cxn ang="0">
                    <a:pos x="T4" y="T5"/>
                  </a:cxn>
                  <a:cxn ang="0">
                    <a:pos x="T6" y="T7"/>
                  </a:cxn>
                  <a:cxn ang="0">
                    <a:pos x="T8" y="T9"/>
                  </a:cxn>
                </a:cxnLst>
                <a:rect l="0" t="0" r="r" b="b"/>
                <a:pathLst>
                  <a:path w="119" h="170">
                    <a:moveTo>
                      <a:pt x="117" y="33"/>
                    </a:moveTo>
                    <a:lnTo>
                      <a:pt x="87" y="33"/>
                    </a:lnTo>
                    <a:lnTo>
                      <a:pt x="99" y="33"/>
                    </a:lnTo>
                    <a:lnTo>
                      <a:pt x="117" y="34"/>
                    </a:lnTo>
                    <a:lnTo>
                      <a:pt x="117"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1" name="Freeform 629">
                <a:extLst>
                  <a:ext uri="{FF2B5EF4-FFF2-40B4-BE49-F238E27FC236}">
                    <a16:creationId xmlns:a16="http://schemas.microsoft.com/office/drawing/2014/main" id="{8D1E064B-E566-4810-BE3A-87151D19AFCF}"/>
                  </a:ext>
                </a:extLst>
              </p:cNvPr>
              <p:cNvSpPr>
                <a:spLocks/>
              </p:cNvSpPr>
              <p:nvPr/>
            </p:nvSpPr>
            <p:spPr bwMode="auto">
              <a:xfrm>
                <a:off x="5322" y="7858"/>
                <a:ext cx="119" cy="170"/>
              </a:xfrm>
              <a:custGeom>
                <a:avLst/>
                <a:gdLst>
                  <a:gd name="T0" fmla="*/ 109 w 119"/>
                  <a:gd name="T1" fmla="*/ 9 h 170"/>
                  <a:gd name="T2" fmla="*/ 90 w 119"/>
                  <a:gd name="T3" fmla="*/ 10 h 170"/>
                  <a:gd name="T4" fmla="*/ 73 w 119"/>
                  <a:gd name="T5" fmla="*/ 14 h 170"/>
                  <a:gd name="T6" fmla="*/ 60 w 119"/>
                  <a:gd name="T7" fmla="*/ 22 h 170"/>
                  <a:gd name="T8" fmla="*/ 49 w 119"/>
                  <a:gd name="T9" fmla="*/ 33 h 170"/>
                  <a:gd name="T10" fmla="*/ 87 w 119"/>
                  <a:gd name="T11" fmla="*/ 33 h 170"/>
                  <a:gd name="T12" fmla="*/ 117 w 119"/>
                  <a:gd name="T13" fmla="*/ 33 h 170"/>
                  <a:gd name="T14" fmla="*/ 118 w 119"/>
                  <a:gd name="T15" fmla="*/ 10 h 170"/>
                  <a:gd name="T16" fmla="*/ 109 w 119"/>
                  <a:gd name="T17" fmla="*/ 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70">
                    <a:moveTo>
                      <a:pt x="109" y="9"/>
                    </a:moveTo>
                    <a:lnTo>
                      <a:pt x="90" y="10"/>
                    </a:lnTo>
                    <a:lnTo>
                      <a:pt x="73" y="14"/>
                    </a:lnTo>
                    <a:lnTo>
                      <a:pt x="60" y="22"/>
                    </a:lnTo>
                    <a:lnTo>
                      <a:pt x="49" y="33"/>
                    </a:lnTo>
                    <a:lnTo>
                      <a:pt x="87" y="33"/>
                    </a:lnTo>
                    <a:lnTo>
                      <a:pt x="117" y="33"/>
                    </a:lnTo>
                    <a:lnTo>
                      <a:pt x="118" y="10"/>
                    </a:lnTo>
                    <a:lnTo>
                      <a:pt x="10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51" name="Picture 50">
              <a:extLst>
                <a:ext uri="{FF2B5EF4-FFF2-40B4-BE49-F238E27FC236}">
                  <a16:creationId xmlns:a16="http://schemas.microsoft.com/office/drawing/2014/main" id="{C9E51A81-D3C8-4569-AEE1-7F9C74427B0D}"/>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402" y="7754"/>
              <a:ext cx="28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oup 51">
              <a:extLst>
                <a:ext uri="{FF2B5EF4-FFF2-40B4-BE49-F238E27FC236}">
                  <a16:creationId xmlns:a16="http://schemas.microsoft.com/office/drawing/2014/main" id="{1B557047-8424-468A-B1CA-3B930340A24F}"/>
                </a:ext>
              </a:extLst>
            </p:cNvPr>
            <p:cNvGrpSpPr>
              <a:grpSpLocks/>
            </p:cNvGrpSpPr>
            <p:nvPr/>
          </p:nvGrpSpPr>
          <p:grpSpPr bwMode="auto">
            <a:xfrm>
              <a:off x="5443" y="7801"/>
              <a:ext cx="153" cy="251"/>
              <a:chOff x="5443" y="7801"/>
              <a:chExt cx="153" cy="251"/>
            </a:xfrm>
          </p:grpSpPr>
          <p:sp>
            <p:nvSpPr>
              <p:cNvPr id="116" name="Freeform 632">
                <a:extLst>
                  <a:ext uri="{FF2B5EF4-FFF2-40B4-BE49-F238E27FC236}">
                    <a16:creationId xmlns:a16="http://schemas.microsoft.com/office/drawing/2014/main" id="{D18D0513-05E4-44CE-A634-CEBB3ADF9013}"/>
                  </a:ext>
                </a:extLst>
              </p:cNvPr>
              <p:cNvSpPr>
                <a:spLocks/>
              </p:cNvSpPr>
              <p:nvPr/>
            </p:nvSpPr>
            <p:spPr bwMode="auto">
              <a:xfrm>
                <a:off x="5443" y="7801"/>
                <a:ext cx="153" cy="251"/>
              </a:xfrm>
              <a:custGeom>
                <a:avLst/>
                <a:gdLst>
                  <a:gd name="T0" fmla="*/ 68 w 153"/>
                  <a:gd name="T1" fmla="*/ 163 h 251"/>
                  <a:gd name="T2" fmla="*/ 32 w 153"/>
                  <a:gd name="T3" fmla="*/ 163 h 251"/>
                  <a:gd name="T4" fmla="*/ 112 w 153"/>
                  <a:gd name="T5" fmla="*/ 248 h 251"/>
                  <a:gd name="T6" fmla="*/ 148 w 153"/>
                  <a:gd name="T7" fmla="*/ 250 h 251"/>
                  <a:gd name="T8" fmla="*/ 68 w 153"/>
                  <a:gd name="T9" fmla="*/ 163 h 251"/>
                </a:gdLst>
                <a:ahLst/>
                <a:cxnLst>
                  <a:cxn ang="0">
                    <a:pos x="T0" y="T1"/>
                  </a:cxn>
                  <a:cxn ang="0">
                    <a:pos x="T2" y="T3"/>
                  </a:cxn>
                  <a:cxn ang="0">
                    <a:pos x="T4" y="T5"/>
                  </a:cxn>
                  <a:cxn ang="0">
                    <a:pos x="T6" y="T7"/>
                  </a:cxn>
                  <a:cxn ang="0">
                    <a:pos x="T8" y="T9"/>
                  </a:cxn>
                </a:cxnLst>
                <a:rect l="0" t="0" r="r" b="b"/>
                <a:pathLst>
                  <a:path w="153" h="251">
                    <a:moveTo>
                      <a:pt x="68" y="163"/>
                    </a:moveTo>
                    <a:lnTo>
                      <a:pt x="32" y="163"/>
                    </a:lnTo>
                    <a:lnTo>
                      <a:pt x="112" y="248"/>
                    </a:lnTo>
                    <a:lnTo>
                      <a:pt x="148" y="250"/>
                    </a:lnTo>
                    <a:lnTo>
                      <a:pt x="68"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7" name="Freeform 633">
                <a:extLst>
                  <a:ext uri="{FF2B5EF4-FFF2-40B4-BE49-F238E27FC236}">
                    <a16:creationId xmlns:a16="http://schemas.microsoft.com/office/drawing/2014/main" id="{518DCACA-4DDA-41F3-BAA8-CBACECCC7308}"/>
                  </a:ext>
                </a:extLst>
              </p:cNvPr>
              <p:cNvSpPr>
                <a:spLocks/>
              </p:cNvSpPr>
              <p:nvPr/>
            </p:nvSpPr>
            <p:spPr bwMode="auto">
              <a:xfrm>
                <a:off x="5443" y="7801"/>
                <a:ext cx="153" cy="251"/>
              </a:xfrm>
              <a:custGeom>
                <a:avLst/>
                <a:gdLst>
                  <a:gd name="T0" fmla="*/ 15 w 153"/>
                  <a:gd name="T1" fmla="*/ 0 h 251"/>
                  <a:gd name="T2" fmla="*/ 0 w 153"/>
                  <a:gd name="T3" fmla="*/ 241 h 251"/>
                  <a:gd name="T4" fmla="*/ 27 w 153"/>
                  <a:gd name="T5" fmla="*/ 242 h 251"/>
                  <a:gd name="T6" fmla="*/ 32 w 153"/>
                  <a:gd name="T7" fmla="*/ 163 h 251"/>
                  <a:gd name="T8" fmla="*/ 68 w 153"/>
                  <a:gd name="T9" fmla="*/ 163 h 251"/>
                  <a:gd name="T10" fmla="*/ 63 w 153"/>
                  <a:gd name="T11" fmla="*/ 158 h 251"/>
                  <a:gd name="T12" fmla="*/ 72 w 153"/>
                  <a:gd name="T13" fmla="*/ 151 h 251"/>
                  <a:gd name="T14" fmla="*/ 33 w 153"/>
                  <a:gd name="T15" fmla="*/ 151 h 251"/>
                  <a:gd name="T16" fmla="*/ 44 w 153"/>
                  <a:gd name="T17" fmla="*/ 1 h 251"/>
                  <a:gd name="T18" fmla="*/ 15 w 153"/>
                  <a:gd name="T1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51">
                    <a:moveTo>
                      <a:pt x="15" y="0"/>
                    </a:moveTo>
                    <a:lnTo>
                      <a:pt x="0" y="241"/>
                    </a:lnTo>
                    <a:lnTo>
                      <a:pt x="27" y="242"/>
                    </a:lnTo>
                    <a:lnTo>
                      <a:pt x="32" y="163"/>
                    </a:lnTo>
                    <a:lnTo>
                      <a:pt x="68" y="163"/>
                    </a:lnTo>
                    <a:lnTo>
                      <a:pt x="63" y="158"/>
                    </a:lnTo>
                    <a:lnTo>
                      <a:pt x="72" y="151"/>
                    </a:lnTo>
                    <a:lnTo>
                      <a:pt x="33" y="151"/>
                    </a:lnTo>
                    <a:lnTo>
                      <a:pt x="44" y="1"/>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8" name="Freeform 634">
                <a:extLst>
                  <a:ext uri="{FF2B5EF4-FFF2-40B4-BE49-F238E27FC236}">
                    <a16:creationId xmlns:a16="http://schemas.microsoft.com/office/drawing/2014/main" id="{62D098B9-FED1-422C-AC5F-FCDBA297F7E4}"/>
                  </a:ext>
                </a:extLst>
              </p:cNvPr>
              <p:cNvSpPr>
                <a:spLocks/>
              </p:cNvSpPr>
              <p:nvPr/>
            </p:nvSpPr>
            <p:spPr bwMode="auto">
              <a:xfrm>
                <a:off x="5443" y="7801"/>
                <a:ext cx="153" cy="251"/>
              </a:xfrm>
              <a:custGeom>
                <a:avLst/>
                <a:gdLst>
                  <a:gd name="T0" fmla="*/ 116 w 153"/>
                  <a:gd name="T1" fmla="*/ 81 h 251"/>
                  <a:gd name="T2" fmla="*/ 33 w 153"/>
                  <a:gd name="T3" fmla="*/ 151 h 251"/>
                  <a:gd name="T4" fmla="*/ 72 w 153"/>
                  <a:gd name="T5" fmla="*/ 151 h 251"/>
                  <a:gd name="T6" fmla="*/ 152 w 153"/>
                  <a:gd name="T7" fmla="*/ 84 h 251"/>
                  <a:gd name="T8" fmla="*/ 116 w 153"/>
                  <a:gd name="T9" fmla="*/ 81 h 251"/>
                </a:gdLst>
                <a:ahLst/>
                <a:cxnLst>
                  <a:cxn ang="0">
                    <a:pos x="T0" y="T1"/>
                  </a:cxn>
                  <a:cxn ang="0">
                    <a:pos x="T2" y="T3"/>
                  </a:cxn>
                  <a:cxn ang="0">
                    <a:pos x="T4" y="T5"/>
                  </a:cxn>
                  <a:cxn ang="0">
                    <a:pos x="T6" y="T7"/>
                  </a:cxn>
                  <a:cxn ang="0">
                    <a:pos x="T8" y="T9"/>
                  </a:cxn>
                </a:cxnLst>
                <a:rect l="0" t="0" r="r" b="b"/>
                <a:pathLst>
                  <a:path w="153" h="251">
                    <a:moveTo>
                      <a:pt x="116" y="81"/>
                    </a:moveTo>
                    <a:lnTo>
                      <a:pt x="33" y="151"/>
                    </a:lnTo>
                    <a:lnTo>
                      <a:pt x="72" y="151"/>
                    </a:lnTo>
                    <a:lnTo>
                      <a:pt x="152" y="84"/>
                    </a:lnTo>
                    <a:lnTo>
                      <a:pt x="116"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53" name="Picture 52">
              <a:extLst>
                <a:ext uri="{FF2B5EF4-FFF2-40B4-BE49-F238E27FC236}">
                  <a16:creationId xmlns:a16="http://schemas.microsoft.com/office/drawing/2014/main" id="{79570C1A-3781-4E1F-9CC9-522C70260F0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560" y="7831"/>
              <a:ext cx="28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 name="Group 53">
              <a:extLst>
                <a:ext uri="{FF2B5EF4-FFF2-40B4-BE49-F238E27FC236}">
                  <a16:creationId xmlns:a16="http://schemas.microsoft.com/office/drawing/2014/main" id="{916FD972-D7AC-416E-AC3C-B21E36179CC8}"/>
                </a:ext>
              </a:extLst>
            </p:cNvPr>
            <p:cNvGrpSpPr>
              <a:grpSpLocks/>
            </p:cNvGrpSpPr>
            <p:nvPr/>
          </p:nvGrpSpPr>
          <p:grpSpPr bwMode="auto">
            <a:xfrm>
              <a:off x="5603" y="7877"/>
              <a:ext cx="150" cy="173"/>
              <a:chOff x="5603" y="7877"/>
              <a:chExt cx="150" cy="173"/>
            </a:xfrm>
          </p:grpSpPr>
          <p:sp>
            <p:nvSpPr>
              <p:cNvPr id="113" name="Freeform 637">
                <a:extLst>
                  <a:ext uri="{FF2B5EF4-FFF2-40B4-BE49-F238E27FC236}">
                    <a16:creationId xmlns:a16="http://schemas.microsoft.com/office/drawing/2014/main" id="{2CD4AB68-60AA-47EF-A8DD-95482BE75D52}"/>
                  </a:ext>
                </a:extLst>
              </p:cNvPr>
              <p:cNvSpPr>
                <a:spLocks/>
              </p:cNvSpPr>
              <p:nvPr/>
            </p:nvSpPr>
            <p:spPr bwMode="auto">
              <a:xfrm>
                <a:off x="5603" y="7877"/>
                <a:ext cx="150" cy="173"/>
              </a:xfrm>
              <a:custGeom>
                <a:avLst/>
                <a:gdLst>
                  <a:gd name="T0" fmla="*/ 75 w 150"/>
                  <a:gd name="T1" fmla="*/ 0 h 173"/>
                  <a:gd name="T2" fmla="*/ 64 w 150"/>
                  <a:gd name="T3" fmla="*/ 0 h 173"/>
                  <a:gd name="T4" fmla="*/ 53 w 150"/>
                  <a:gd name="T5" fmla="*/ 3 h 173"/>
                  <a:gd name="T6" fmla="*/ 44 w 150"/>
                  <a:gd name="T7" fmla="*/ 7 h 173"/>
                  <a:gd name="T8" fmla="*/ 34 w 150"/>
                  <a:gd name="T9" fmla="*/ 11 h 173"/>
                  <a:gd name="T10" fmla="*/ 26 w 150"/>
                  <a:gd name="T11" fmla="*/ 18 h 173"/>
                  <a:gd name="T12" fmla="*/ 19 w 150"/>
                  <a:gd name="T13" fmla="*/ 25 h 173"/>
                  <a:gd name="T14" fmla="*/ 13 w 150"/>
                  <a:gd name="T15" fmla="*/ 34 h 173"/>
                  <a:gd name="T16" fmla="*/ 8 w 150"/>
                  <a:gd name="T17" fmla="*/ 44 h 173"/>
                  <a:gd name="T18" fmla="*/ 4 w 150"/>
                  <a:gd name="T19" fmla="*/ 54 h 173"/>
                  <a:gd name="T20" fmla="*/ 1 w 150"/>
                  <a:gd name="T21" fmla="*/ 65 h 173"/>
                  <a:gd name="T22" fmla="*/ 0 w 150"/>
                  <a:gd name="T23" fmla="*/ 77 h 173"/>
                  <a:gd name="T24" fmla="*/ 0 w 150"/>
                  <a:gd name="T25" fmla="*/ 89 h 173"/>
                  <a:gd name="T26" fmla="*/ 2 w 150"/>
                  <a:gd name="T27" fmla="*/ 108 h 173"/>
                  <a:gd name="T28" fmla="*/ 7 w 150"/>
                  <a:gd name="T29" fmla="*/ 125 h 173"/>
                  <a:gd name="T30" fmla="*/ 14 w 150"/>
                  <a:gd name="T31" fmla="*/ 140 h 173"/>
                  <a:gd name="T32" fmla="*/ 25 w 150"/>
                  <a:gd name="T33" fmla="*/ 152 h 173"/>
                  <a:gd name="T34" fmla="*/ 37 w 150"/>
                  <a:gd name="T35" fmla="*/ 161 h 173"/>
                  <a:gd name="T36" fmla="*/ 52 w 150"/>
                  <a:gd name="T37" fmla="*/ 168 h 173"/>
                  <a:gd name="T38" fmla="*/ 68 w 150"/>
                  <a:gd name="T39" fmla="*/ 172 h 173"/>
                  <a:gd name="T40" fmla="*/ 87 w 150"/>
                  <a:gd name="T41" fmla="*/ 172 h 173"/>
                  <a:gd name="T42" fmla="*/ 99 w 150"/>
                  <a:gd name="T43" fmla="*/ 172 h 173"/>
                  <a:gd name="T44" fmla="*/ 110 w 150"/>
                  <a:gd name="T45" fmla="*/ 170 h 173"/>
                  <a:gd name="T46" fmla="*/ 122 w 150"/>
                  <a:gd name="T47" fmla="*/ 165 h 173"/>
                  <a:gd name="T48" fmla="*/ 133 w 150"/>
                  <a:gd name="T49" fmla="*/ 160 h 173"/>
                  <a:gd name="T50" fmla="*/ 142 w 150"/>
                  <a:gd name="T51" fmla="*/ 154 h 173"/>
                  <a:gd name="T52" fmla="*/ 147 w 150"/>
                  <a:gd name="T53" fmla="*/ 149 h 173"/>
                  <a:gd name="T54" fmla="*/ 86 w 150"/>
                  <a:gd name="T55" fmla="*/ 149 h 173"/>
                  <a:gd name="T56" fmla="*/ 74 w 150"/>
                  <a:gd name="T57" fmla="*/ 149 h 173"/>
                  <a:gd name="T58" fmla="*/ 63 w 150"/>
                  <a:gd name="T59" fmla="*/ 147 h 173"/>
                  <a:gd name="T60" fmla="*/ 53 w 150"/>
                  <a:gd name="T61" fmla="*/ 143 h 173"/>
                  <a:gd name="T62" fmla="*/ 45 w 150"/>
                  <a:gd name="T63" fmla="*/ 136 h 173"/>
                  <a:gd name="T64" fmla="*/ 39 w 150"/>
                  <a:gd name="T65" fmla="*/ 128 h 173"/>
                  <a:gd name="T66" fmla="*/ 33 w 150"/>
                  <a:gd name="T67" fmla="*/ 118 h 173"/>
                  <a:gd name="T68" fmla="*/ 30 w 150"/>
                  <a:gd name="T69" fmla="*/ 107 h 173"/>
                  <a:gd name="T70" fmla="*/ 27 w 150"/>
                  <a:gd name="T71" fmla="*/ 93 h 173"/>
                  <a:gd name="T72" fmla="*/ 149 w 150"/>
                  <a:gd name="T73" fmla="*/ 88 h 173"/>
                  <a:gd name="T74" fmla="*/ 149 w 150"/>
                  <a:gd name="T75" fmla="*/ 77 h 173"/>
                  <a:gd name="T76" fmla="*/ 149 w 150"/>
                  <a:gd name="T77" fmla="*/ 75 h 173"/>
                  <a:gd name="T78" fmla="*/ 27 w 150"/>
                  <a:gd name="T79" fmla="*/ 75 h 173"/>
                  <a:gd name="T80" fmla="*/ 29 w 150"/>
                  <a:gd name="T81" fmla="*/ 63 h 173"/>
                  <a:gd name="T82" fmla="*/ 32 w 150"/>
                  <a:gd name="T83" fmla="*/ 53 h 173"/>
                  <a:gd name="T84" fmla="*/ 36 w 150"/>
                  <a:gd name="T85" fmla="*/ 43 h 173"/>
                  <a:gd name="T86" fmla="*/ 41 w 150"/>
                  <a:gd name="T87" fmla="*/ 35 h 173"/>
                  <a:gd name="T88" fmla="*/ 50 w 150"/>
                  <a:gd name="T89" fmla="*/ 26 h 173"/>
                  <a:gd name="T90" fmla="*/ 62 w 150"/>
                  <a:gd name="T91" fmla="*/ 21 h 173"/>
                  <a:gd name="T92" fmla="*/ 76 w 150"/>
                  <a:gd name="T93" fmla="*/ 21 h 173"/>
                  <a:gd name="T94" fmla="*/ 91 w 150"/>
                  <a:gd name="T95" fmla="*/ 20 h 173"/>
                  <a:gd name="T96" fmla="*/ 129 w 150"/>
                  <a:gd name="T97" fmla="*/ 20 h 173"/>
                  <a:gd name="T98" fmla="*/ 128 w 150"/>
                  <a:gd name="T99" fmla="*/ 19 h 173"/>
                  <a:gd name="T100" fmla="*/ 117 w 150"/>
                  <a:gd name="T101" fmla="*/ 9 h 173"/>
                  <a:gd name="T102" fmla="*/ 105 w 150"/>
                  <a:gd name="T103" fmla="*/ 3 h 173"/>
                  <a:gd name="T104" fmla="*/ 91 w 150"/>
                  <a:gd name="T105" fmla="*/ 0 h 173"/>
                  <a:gd name="T106" fmla="*/ 75 w 150"/>
                  <a:gd name="T10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173">
                    <a:moveTo>
                      <a:pt x="75" y="0"/>
                    </a:moveTo>
                    <a:lnTo>
                      <a:pt x="64" y="0"/>
                    </a:lnTo>
                    <a:lnTo>
                      <a:pt x="53" y="3"/>
                    </a:lnTo>
                    <a:lnTo>
                      <a:pt x="44" y="7"/>
                    </a:lnTo>
                    <a:lnTo>
                      <a:pt x="34" y="11"/>
                    </a:lnTo>
                    <a:lnTo>
                      <a:pt x="26" y="18"/>
                    </a:lnTo>
                    <a:lnTo>
                      <a:pt x="19" y="25"/>
                    </a:lnTo>
                    <a:lnTo>
                      <a:pt x="13" y="34"/>
                    </a:lnTo>
                    <a:lnTo>
                      <a:pt x="8" y="44"/>
                    </a:lnTo>
                    <a:lnTo>
                      <a:pt x="4" y="54"/>
                    </a:lnTo>
                    <a:lnTo>
                      <a:pt x="1" y="65"/>
                    </a:lnTo>
                    <a:lnTo>
                      <a:pt x="0" y="77"/>
                    </a:lnTo>
                    <a:lnTo>
                      <a:pt x="0" y="89"/>
                    </a:lnTo>
                    <a:lnTo>
                      <a:pt x="2" y="108"/>
                    </a:lnTo>
                    <a:lnTo>
                      <a:pt x="7" y="125"/>
                    </a:lnTo>
                    <a:lnTo>
                      <a:pt x="14" y="140"/>
                    </a:lnTo>
                    <a:lnTo>
                      <a:pt x="25" y="152"/>
                    </a:lnTo>
                    <a:lnTo>
                      <a:pt x="37" y="161"/>
                    </a:lnTo>
                    <a:lnTo>
                      <a:pt x="52" y="168"/>
                    </a:lnTo>
                    <a:lnTo>
                      <a:pt x="68" y="172"/>
                    </a:lnTo>
                    <a:lnTo>
                      <a:pt x="87" y="172"/>
                    </a:lnTo>
                    <a:lnTo>
                      <a:pt x="99" y="172"/>
                    </a:lnTo>
                    <a:lnTo>
                      <a:pt x="110" y="170"/>
                    </a:lnTo>
                    <a:lnTo>
                      <a:pt x="122" y="165"/>
                    </a:lnTo>
                    <a:lnTo>
                      <a:pt x="133" y="160"/>
                    </a:lnTo>
                    <a:lnTo>
                      <a:pt x="142" y="154"/>
                    </a:lnTo>
                    <a:lnTo>
                      <a:pt x="147" y="149"/>
                    </a:lnTo>
                    <a:lnTo>
                      <a:pt x="86" y="149"/>
                    </a:lnTo>
                    <a:lnTo>
                      <a:pt x="74" y="149"/>
                    </a:lnTo>
                    <a:lnTo>
                      <a:pt x="63" y="147"/>
                    </a:lnTo>
                    <a:lnTo>
                      <a:pt x="53" y="143"/>
                    </a:lnTo>
                    <a:lnTo>
                      <a:pt x="45" y="136"/>
                    </a:lnTo>
                    <a:lnTo>
                      <a:pt x="39" y="128"/>
                    </a:lnTo>
                    <a:lnTo>
                      <a:pt x="33" y="118"/>
                    </a:lnTo>
                    <a:lnTo>
                      <a:pt x="30" y="107"/>
                    </a:lnTo>
                    <a:lnTo>
                      <a:pt x="27" y="93"/>
                    </a:lnTo>
                    <a:lnTo>
                      <a:pt x="149" y="88"/>
                    </a:lnTo>
                    <a:lnTo>
                      <a:pt x="149" y="77"/>
                    </a:lnTo>
                    <a:lnTo>
                      <a:pt x="149" y="75"/>
                    </a:lnTo>
                    <a:lnTo>
                      <a:pt x="27" y="75"/>
                    </a:lnTo>
                    <a:lnTo>
                      <a:pt x="29" y="63"/>
                    </a:lnTo>
                    <a:lnTo>
                      <a:pt x="32" y="53"/>
                    </a:lnTo>
                    <a:lnTo>
                      <a:pt x="36" y="43"/>
                    </a:lnTo>
                    <a:lnTo>
                      <a:pt x="41" y="35"/>
                    </a:lnTo>
                    <a:lnTo>
                      <a:pt x="50" y="26"/>
                    </a:lnTo>
                    <a:lnTo>
                      <a:pt x="62" y="21"/>
                    </a:lnTo>
                    <a:lnTo>
                      <a:pt x="76" y="21"/>
                    </a:lnTo>
                    <a:lnTo>
                      <a:pt x="91" y="20"/>
                    </a:lnTo>
                    <a:lnTo>
                      <a:pt x="129" y="20"/>
                    </a:lnTo>
                    <a:lnTo>
                      <a:pt x="128" y="19"/>
                    </a:lnTo>
                    <a:lnTo>
                      <a:pt x="117" y="9"/>
                    </a:lnTo>
                    <a:lnTo>
                      <a:pt x="105" y="3"/>
                    </a:lnTo>
                    <a:lnTo>
                      <a:pt x="91" y="0"/>
                    </a:lnTo>
                    <a:lnTo>
                      <a:pt x="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4" name="Freeform 638">
                <a:extLst>
                  <a:ext uri="{FF2B5EF4-FFF2-40B4-BE49-F238E27FC236}">
                    <a16:creationId xmlns:a16="http://schemas.microsoft.com/office/drawing/2014/main" id="{CC52A654-08EB-444A-8E1B-6B128DDBE3E3}"/>
                  </a:ext>
                </a:extLst>
              </p:cNvPr>
              <p:cNvSpPr>
                <a:spLocks/>
              </p:cNvSpPr>
              <p:nvPr/>
            </p:nvSpPr>
            <p:spPr bwMode="auto">
              <a:xfrm>
                <a:off x="5603" y="7877"/>
                <a:ext cx="150" cy="173"/>
              </a:xfrm>
              <a:custGeom>
                <a:avLst/>
                <a:gdLst>
                  <a:gd name="T0" fmla="*/ 139 w 150"/>
                  <a:gd name="T1" fmla="*/ 128 h 173"/>
                  <a:gd name="T2" fmla="*/ 127 w 150"/>
                  <a:gd name="T3" fmla="*/ 137 h 173"/>
                  <a:gd name="T4" fmla="*/ 114 w 150"/>
                  <a:gd name="T5" fmla="*/ 144 h 173"/>
                  <a:gd name="T6" fmla="*/ 101 w 150"/>
                  <a:gd name="T7" fmla="*/ 148 h 173"/>
                  <a:gd name="T8" fmla="*/ 86 w 150"/>
                  <a:gd name="T9" fmla="*/ 149 h 173"/>
                  <a:gd name="T10" fmla="*/ 147 w 150"/>
                  <a:gd name="T11" fmla="*/ 149 h 173"/>
                  <a:gd name="T12" fmla="*/ 149 w 150"/>
                  <a:gd name="T13" fmla="*/ 147 h 173"/>
                  <a:gd name="T14" fmla="*/ 139 w 150"/>
                  <a:gd name="T15" fmla="*/ 128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39" y="128"/>
                    </a:moveTo>
                    <a:lnTo>
                      <a:pt x="127" y="137"/>
                    </a:lnTo>
                    <a:lnTo>
                      <a:pt x="114" y="144"/>
                    </a:lnTo>
                    <a:lnTo>
                      <a:pt x="101" y="148"/>
                    </a:lnTo>
                    <a:lnTo>
                      <a:pt x="86" y="149"/>
                    </a:lnTo>
                    <a:lnTo>
                      <a:pt x="147" y="149"/>
                    </a:lnTo>
                    <a:lnTo>
                      <a:pt x="149" y="147"/>
                    </a:lnTo>
                    <a:lnTo>
                      <a:pt x="139"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5" name="Freeform 639">
                <a:extLst>
                  <a:ext uri="{FF2B5EF4-FFF2-40B4-BE49-F238E27FC236}">
                    <a16:creationId xmlns:a16="http://schemas.microsoft.com/office/drawing/2014/main" id="{5140599C-AFBA-4C85-B4AD-B96D8B263185}"/>
                  </a:ext>
                </a:extLst>
              </p:cNvPr>
              <p:cNvSpPr>
                <a:spLocks/>
              </p:cNvSpPr>
              <p:nvPr/>
            </p:nvSpPr>
            <p:spPr bwMode="auto">
              <a:xfrm>
                <a:off x="5603" y="7877"/>
                <a:ext cx="150" cy="173"/>
              </a:xfrm>
              <a:custGeom>
                <a:avLst/>
                <a:gdLst>
                  <a:gd name="T0" fmla="*/ 129 w 150"/>
                  <a:gd name="T1" fmla="*/ 20 h 173"/>
                  <a:gd name="T2" fmla="*/ 91 w 150"/>
                  <a:gd name="T3" fmla="*/ 20 h 173"/>
                  <a:gd name="T4" fmla="*/ 103 w 150"/>
                  <a:gd name="T5" fmla="*/ 25 h 173"/>
                  <a:gd name="T6" fmla="*/ 110 w 150"/>
                  <a:gd name="T7" fmla="*/ 33 h 173"/>
                  <a:gd name="T8" fmla="*/ 116 w 150"/>
                  <a:gd name="T9" fmla="*/ 40 h 173"/>
                  <a:gd name="T10" fmla="*/ 120 w 150"/>
                  <a:gd name="T11" fmla="*/ 49 h 173"/>
                  <a:gd name="T12" fmla="*/ 123 w 150"/>
                  <a:gd name="T13" fmla="*/ 60 h 173"/>
                  <a:gd name="T14" fmla="*/ 124 w 150"/>
                  <a:gd name="T15" fmla="*/ 71 h 173"/>
                  <a:gd name="T16" fmla="*/ 27 w 150"/>
                  <a:gd name="T17" fmla="*/ 75 h 173"/>
                  <a:gd name="T18" fmla="*/ 149 w 150"/>
                  <a:gd name="T19" fmla="*/ 75 h 173"/>
                  <a:gd name="T20" fmla="*/ 147 w 150"/>
                  <a:gd name="T21" fmla="*/ 60 h 173"/>
                  <a:gd name="T22" fmla="*/ 143 w 150"/>
                  <a:gd name="T23" fmla="*/ 44 h 173"/>
                  <a:gd name="T24" fmla="*/ 137 w 150"/>
                  <a:gd name="T25" fmla="*/ 30 h 173"/>
                  <a:gd name="T26" fmla="*/ 129 w 150"/>
                  <a:gd name="T27" fmla="*/ 2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73">
                    <a:moveTo>
                      <a:pt x="129" y="20"/>
                    </a:moveTo>
                    <a:lnTo>
                      <a:pt x="91" y="20"/>
                    </a:lnTo>
                    <a:lnTo>
                      <a:pt x="103" y="25"/>
                    </a:lnTo>
                    <a:lnTo>
                      <a:pt x="110" y="33"/>
                    </a:lnTo>
                    <a:lnTo>
                      <a:pt x="116" y="40"/>
                    </a:lnTo>
                    <a:lnTo>
                      <a:pt x="120" y="49"/>
                    </a:lnTo>
                    <a:lnTo>
                      <a:pt x="123" y="60"/>
                    </a:lnTo>
                    <a:lnTo>
                      <a:pt x="124" y="71"/>
                    </a:lnTo>
                    <a:lnTo>
                      <a:pt x="27" y="75"/>
                    </a:lnTo>
                    <a:lnTo>
                      <a:pt x="149" y="75"/>
                    </a:lnTo>
                    <a:lnTo>
                      <a:pt x="147" y="60"/>
                    </a:lnTo>
                    <a:lnTo>
                      <a:pt x="143" y="44"/>
                    </a:lnTo>
                    <a:lnTo>
                      <a:pt x="137" y="30"/>
                    </a:lnTo>
                    <a:lnTo>
                      <a:pt x="129"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55" name="Picture 54">
              <a:extLst>
                <a:ext uri="{FF2B5EF4-FFF2-40B4-BE49-F238E27FC236}">
                  <a16:creationId xmlns:a16="http://schemas.microsoft.com/office/drawing/2014/main" id="{2750C834-EA37-4ACF-9C77-030AF98979E9}"/>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709" y="7774"/>
              <a:ext cx="26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a:extLst>
                <a:ext uri="{FF2B5EF4-FFF2-40B4-BE49-F238E27FC236}">
                  <a16:creationId xmlns:a16="http://schemas.microsoft.com/office/drawing/2014/main" id="{AE575FF5-ADC3-49E0-A323-5EF17A7AF39E}"/>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753" y="7735"/>
              <a:ext cx="28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5FBE9620-06EC-404E-AD13-F5343760E263}"/>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864" y="7769"/>
              <a:ext cx="36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Group 57">
              <a:extLst>
                <a:ext uri="{FF2B5EF4-FFF2-40B4-BE49-F238E27FC236}">
                  <a16:creationId xmlns:a16="http://schemas.microsoft.com/office/drawing/2014/main" id="{EAD74ED6-1F39-4956-9278-72703C15F385}"/>
                </a:ext>
              </a:extLst>
            </p:cNvPr>
            <p:cNvGrpSpPr>
              <a:grpSpLocks/>
            </p:cNvGrpSpPr>
            <p:nvPr/>
          </p:nvGrpSpPr>
          <p:grpSpPr bwMode="auto">
            <a:xfrm>
              <a:off x="5944" y="7813"/>
              <a:ext cx="189" cy="193"/>
              <a:chOff x="5944" y="7813"/>
              <a:chExt cx="189" cy="193"/>
            </a:xfrm>
          </p:grpSpPr>
          <p:sp>
            <p:nvSpPr>
              <p:cNvPr id="110" name="Freeform 644">
                <a:extLst>
                  <a:ext uri="{FF2B5EF4-FFF2-40B4-BE49-F238E27FC236}">
                    <a16:creationId xmlns:a16="http://schemas.microsoft.com/office/drawing/2014/main" id="{38307BFF-9311-433E-8072-CAEED94C1BAA}"/>
                  </a:ext>
                </a:extLst>
              </p:cNvPr>
              <p:cNvSpPr>
                <a:spLocks/>
              </p:cNvSpPr>
              <p:nvPr/>
            </p:nvSpPr>
            <p:spPr bwMode="auto">
              <a:xfrm>
                <a:off x="5944" y="7813"/>
                <a:ext cx="189" cy="193"/>
              </a:xfrm>
              <a:custGeom>
                <a:avLst/>
                <a:gdLst>
                  <a:gd name="T0" fmla="*/ 26 w 189"/>
                  <a:gd name="T1" fmla="*/ 25 h 193"/>
                  <a:gd name="T2" fmla="*/ 0 w 189"/>
                  <a:gd name="T3" fmla="*/ 34 h 193"/>
                  <a:gd name="T4" fmla="*/ 51 w 189"/>
                  <a:gd name="T5" fmla="*/ 192 h 193"/>
                  <a:gd name="T6" fmla="*/ 77 w 189"/>
                  <a:gd name="T7" fmla="*/ 184 h 193"/>
                  <a:gd name="T8" fmla="*/ 47 w 189"/>
                  <a:gd name="T9" fmla="*/ 92 h 193"/>
                  <a:gd name="T10" fmla="*/ 45 w 189"/>
                  <a:gd name="T11" fmla="*/ 81 h 193"/>
                  <a:gd name="T12" fmla="*/ 44 w 189"/>
                  <a:gd name="T13" fmla="*/ 71 h 193"/>
                  <a:gd name="T14" fmla="*/ 45 w 189"/>
                  <a:gd name="T15" fmla="*/ 61 h 193"/>
                  <a:gd name="T16" fmla="*/ 49 w 189"/>
                  <a:gd name="T17" fmla="*/ 52 h 193"/>
                  <a:gd name="T18" fmla="*/ 49 w 189"/>
                  <a:gd name="T19" fmla="*/ 50 h 193"/>
                  <a:gd name="T20" fmla="*/ 34 w 189"/>
                  <a:gd name="T21" fmla="*/ 50 h 193"/>
                  <a:gd name="T22" fmla="*/ 26 w 189"/>
                  <a:gd name="T23" fmla="*/ 2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93">
                    <a:moveTo>
                      <a:pt x="26" y="25"/>
                    </a:moveTo>
                    <a:lnTo>
                      <a:pt x="0" y="34"/>
                    </a:lnTo>
                    <a:lnTo>
                      <a:pt x="51" y="192"/>
                    </a:lnTo>
                    <a:lnTo>
                      <a:pt x="77" y="184"/>
                    </a:lnTo>
                    <a:lnTo>
                      <a:pt x="47" y="92"/>
                    </a:lnTo>
                    <a:lnTo>
                      <a:pt x="45" y="81"/>
                    </a:lnTo>
                    <a:lnTo>
                      <a:pt x="44" y="71"/>
                    </a:lnTo>
                    <a:lnTo>
                      <a:pt x="45" y="61"/>
                    </a:lnTo>
                    <a:lnTo>
                      <a:pt x="49" y="52"/>
                    </a:lnTo>
                    <a:lnTo>
                      <a:pt x="49" y="50"/>
                    </a:lnTo>
                    <a:lnTo>
                      <a:pt x="34" y="50"/>
                    </a:lnTo>
                    <a:lnTo>
                      <a:pt x="26"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1" name="Freeform 645">
                <a:extLst>
                  <a:ext uri="{FF2B5EF4-FFF2-40B4-BE49-F238E27FC236}">
                    <a16:creationId xmlns:a16="http://schemas.microsoft.com/office/drawing/2014/main" id="{D324E078-3467-47AF-9592-43EA15614323}"/>
                  </a:ext>
                </a:extLst>
              </p:cNvPr>
              <p:cNvSpPr>
                <a:spLocks/>
              </p:cNvSpPr>
              <p:nvPr/>
            </p:nvSpPr>
            <p:spPr bwMode="auto">
              <a:xfrm>
                <a:off x="5944" y="7813"/>
                <a:ext cx="189" cy="193"/>
              </a:xfrm>
              <a:custGeom>
                <a:avLst/>
                <a:gdLst>
                  <a:gd name="T0" fmla="*/ 144 w 189"/>
                  <a:gd name="T1" fmla="*/ 23 h 193"/>
                  <a:gd name="T2" fmla="*/ 92 w 189"/>
                  <a:gd name="T3" fmla="*/ 23 h 193"/>
                  <a:gd name="T4" fmla="*/ 103 w 189"/>
                  <a:gd name="T5" fmla="*/ 24 h 193"/>
                  <a:gd name="T6" fmla="*/ 110 w 189"/>
                  <a:gd name="T7" fmla="*/ 29 h 193"/>
                  <a:gd name="T8" fmla="*/ 118 w 189"/>
                  <a:gd name="T9" fmla="*/ 34 h 193"/>
                  <a:gd name="T10" fmla="*/ 124 w 189"/>
                  <a:gd name="T11" fmla="*/ 43 h 193"/>
                  <a:gd name="T12" fmla="*/ 129 w 189"/>
                  <a:gd name="T13" fmla="*/ 58 h 193"/>
                  <a:gd name="T14" fmla="*/ 161 w 189"/>
                  <a:gd name="T15" fmla="*/ 156 h 193"/>
                  <a:gd name="T16" fmla="*/ 188 w 189"/>
                  <a:gd name="T17" fmla="*/ 148 h 193"/>
                  <a:gd name="T18" fmla="*/ 155 w 189"/>
                  <a:gd name="T19" fmla="*/ 48 h 193"/>
                  <a:gd name="T20" fmla="*/ 144 w 189"/>
                  <a:gd name="T21" fmla="*/ 2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93">
                    <a:moveTo>
                      <a:pt x="144" y="23"/>
                    </a:moveTo>
                    <a:lnTo>
                      <a:pt x="92" y="23"/>
                    </a:lnTo>
                    <a:lnTo>
                      <a:pt x="103" y="24"/>
                    </a:lnTo>
                    <a:lnTo>
                      <a:pt x="110" y="29"/>
                    </a:lnTo>
                    <a:lnTo>
                      <a:pt x="118" y="34"/>
                    </a:lnTo>
                    <a:lnTo>
                      <a:pt x="124" y="43"/>
                    </a:lnTo>
                    <a:lnTo>
                      <a:pt x="129" y="58"/>
                    </a:lnTo>
                    <a:lnTo>
                      <a:pt x="161" y="156"/>
                    </a:lnTo>
                    <a:lnTo>
                      <a:pt x="188" y="148"/>
                    </a:lnTo>
                    <a:lnTo>
                      <a:pt x="155" y="48"/>
                    </a:lnTo>
                    <a:lnTo>
                      <a:pt x="14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2" name="Freeform 646">
                <a:extLst>
                  <a:ext uri="{FF2B5EF4-FFF2-40B4-BE49-F238E27FC236}">
                    <a16:creationId xmlns:a16="http://schemas.microsoft.com/office/drawing/2014/main" id="{412BED6D-B134-4EB5-8612-A7973F2242F7}"/>
                  </a:ext>
                </a:extLst>
              </p:cNvPr>
              <p:cNvSpPr>
                <a:spLocks/>
              </p:cNvSpPr>
              <p:nvPr/>
            </p:nvSpPr>
            <p:spPr bwMode="auto">
              <a:xfrm>
                <a:off x="5944" y="7813"/>
                <a:ext cx="189" cy="193"/>
              </a:xfrm>
              <a:custGeom>
                <a:avLst/>
                <a:gdLst>
                  <a:gd name="T0" fmla="*/ 104 w 189"/>
                  <a:gd name="T1" fmla="*/ 0 h 193"/>
                  <a:gd name="T2" fmla="*/ 77 w 189"/>
                  <a:gd name="T3" fmla="*/ 4 h 193"/>
                  <a:gd name="T4" fmla="*/ 65 w 189"/>
                  <a:gd name="T5" fmla="*/ 7 h 193"/>
                  <a:gd name="T6" fmla="*/ 56 w 189"/>
                  <a:gd name="T7" fmla="*/ 13 h 193"/>
                  <a:gd name="T8" fmla="*/ 49 w 189"/>
                  <a:gd name="T9" fmla="*/ 22 h 193"/>
                  <a:gd name="T10" fmla="*/ 40 w 189"/>
                  <a:gd name="T11" fmla="*/ 30 h 193"/>
                  <a:gd name="T12" fmla="*/ 35 w 189"/>
                  <a:gd name="T13" fmla="*/ 40 h 193"/>
                  <a:gd name="T14" fmla="*/ 34 w 189"/>
                  <a:gd name="T15" fmla="*/ 50 h 193"/>
                  <a:gd name="T16" fmla="*/ 49 w 189"/>
                  <a:gd name="T17" fmla="*/ 50 h 193"/>
                  <a:gd name="T18" fmla="*/ 55 w 189"/>
                  <a:gd name="T19" fmla="*/ 41 h 193"/>
                  <a:gd name="T20" fmla="*/ 65 w 189"/>
                  <a:gd name="T21" fmla="*/ 32 h 193"/>
                  <a:gd name="T22" fmla="*/ 80 w 189"/>
                  <a:gd name="T23" fmla="*/ 28 h 193"/>
                  <a:gd name="T24" fmla="*/ 92 w 189"/>
                  <a:gd name="T25" fmla="*/ 23 h 193"/>
                  <a:gd name="T26" fmla="*/ 144 w 189"/>
                  <a:gd name="T27" fmla="*/ 23 h 193"/>
                  <a:gd name="T28" fmla="*/ 143 w 189"/>
                  <a:gd name="T29" fmla="*/ 22 h 193"/>
                  <a:gd name="T30" fmla="*/ 126 w 189"/>
                  <a:gd name="T31" fmla="*/ 5 h 193"/>
                  <a:gd name="T32" fmla="*/ 104 w 189"/>
                  <a:gd name="T33"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193">
                    <a:moveTo>
                      <a:pt x="104" y="0"/>
                    </a:moveTo>
                    <a:lnTo>
                      <a:pt x="77" y="4"/>
                    </a:lnTo>
                    <a:lnTo>
                      <a:pt x="65" y="7"/>
                    </a:lnTo>
                    <a:lnTo>
                      <a:pt x="56" y="13"/>
                    </a:lnTo>
                    <a:lnTo>
                      <a:pt x="49" y="22"/>
                    </a:lnTo>
                    <a:lnTo>
                      <a:pt x="40" y="30"/>
                    </a:lnTo>
                    <a:lnTo>
                      <a:pt x="35" y="40"/>
                    </a:lnTo>
                    <a:lnTo>
                      <a:pt x="34" y="50"/>
                    </a:lnTo>
                    <a:lnTo>
                      <a:pt x="49" y="50"/>
                    </a:lnTo>
                    <a:lnTo>
                      <a:pt x="55" y="41"/>
                    </a:lnTo>
                    <a:lnTo>
                      <a:pt x="65" y="32"/>
                    </a:lnTo>
                    <a:lnTo>
                      <a:pt x="80" y="28"/>
                    </a:lnTo>
                    <a:lnTo>
                      <a:pt x="92" y="23"/>
                    </a:lnTo>
                    <a:lnTo>
                      <a:pt x="144" y="23"/>
                    </a:lnTo>
                    <a:lnTo>
                      <a:pt x="143" y="22"/>
                    </a:lnTo>
                    <a:lnTo>
                      <a:pt x="126" y="5"/>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59" name="Picture 58">
              <a:extLst>
                <a:ext uri="{FF2B5EF4-FFF2-40B4-BE49-F238E27FC236}">
                  <a16:creationId xmlns:a16="http://schemas.microsoft.com/office/drawing/2014/main" id="{13380982-DDE8-44D7-A29B-619138F59ADB}"/>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074" y="7678"/>
              <a:ext cx="34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 name="Group 59">
              <a:extLst>
                <a:ext uri="{FF2B5EF4-FFF2-40B4-BE49-F238E27FC236}">
                  <a16:creationId xmlns:a16="http://schemas.microsoft.com/office/drawing/2014/main" id="{6C445EA4-F590-4E44-B688-4905BBBC0CB8}"/>
                </a:ext>
              </a:extLst>
            </p:cNvPr>
            <p:cNvGrpSpPr>
              <a:grpSpLocks/>
            </p:cNvGrpSpPr>
            <p:nvPr/>
          </p:nvGrpSpPr>
          <p:grpSpPr bwMode="auto">
            <a:xfrm>
              <a:off x="6115" y="7719"/>
              <a:ext cx="207" cy="257"/>
              <a:chOff x="6115" y="7719"/>
              <a:chExt cx="207" cy="257"/>
            </a:xfrm>
          </p:grpSpPr>
          <p:sp>
            <p:nvSpPr>
              <p:cNvPr id="106" name="Freeform 649">
                <a:extLst>
                  <a:ext uri="{FF2B5EF4-FFF2-40B4-BE49-F238E27FC236}">
                    <a16:creationId xmlns:a16="http://schemas.microsoft.com/office/drawing/2014/main" id="{A3EBDFDF-0F8C-428F-84D5-D0D175F3268D}"/>
                  </a:ext>
                </a:extLst>
              </p:cNvPr>
              <p:cNvSpPr>
                <a:spLocks/>
              </p:cNvSpPr>
              <p:nvPr/>
            </p:nvSpPr>
            <p:spPr bwMode="auto">
              <a:xfrm>
                <a:off x="6115" y="7719"/>
                <a:ext cx="207" cy="257"/>
              </a:xfrm>
              <a:custGeom>
                <a:avLst/>
                <a:gdLst>
                  <a:gd name="T0" fmla="*/ 186 w 207"/>
                  <a:gd name="T1" fmla="*/ 123 h 257"/>
                  <a:gd name="T2" fmla="*/ 153 w 207"/>
                  <a:gd name="T3" fmla="*/ 123 h 257"/>
                  <a:gd name="T4" fmla="*/ 169 w 207"/>
                  <a:gd name="T5" fmla="*/ 148 h 257"/>
                  <a:gd name="T6" fmla="*/ 174 w 207"/>
                  <a:gd name="T7" fmla="*/ 159 h 257"/>
                  <a:gd name="T8" fmla="*/ 178 w 207"/>
                  <a:gd name="T9" fmla="*/ 168 h 257"/>
                  <a:gd name="T10" fmla="*/ 179 w 207"/>
                  <a:gd name="T11" fmla="*/ 178 h 257"/>
                  <a:gd name="T12" fmla="*/ 179 w 207"/>
                  <a:gd name="T13" fmla="*/ 187 h 257"/>
                  <a:gd name="T14" fmla="*/ 176 w 207"/>
                  <a:gd name="T15" fmla="*/ 199 h 257"/>
                  <a:gd name="T16" fmla="*/ 168 w 207"/>
                  <a:gd name="T17" fmla="*/ 208 h 257"/>
                  <a:gd name="T18" fmla="*/ 155 w 207"/>
                  <a:gd name="T19" fmla="*/ 217 h 257"/>
                  <a:gd name="T20" fmla="*/ 144 w 207"/>
                  <a:gd name="T21" fmla="*/ 224 h 257"/>
                  <a:gd name="T22" fmla="*/ 134 w 207"/>
                  <a:gd name="T23" fmla="*/ 227 h 257"/>
                  <a:gd name="T24" fmla="*/ 123 w 207"/>
                  <a:gd name="T25" fmla="*/ 230 h 257"/>
                  <a:gd name="T26" fmla="*/ 114 w 207"/>
                  <a:gd name="T27" fmla="*/ 232 h 257"/>
                  <a:gd name="T28" fmla="*/ 102 w 207"/>
                  <a:gd name="T29" fmla="*/ 233 h 257"/>
                  <a:gd name="T30" fmla="*/ 89 w 207"/>
                  <a:gd name="T31" fmla="*/ 233 h 257"/>
                  <a:gd name="T32" fmla="*/ 91 w 207"/>
                  <a:gd name="T33" fmla="*/ 256 h 257"/>
                  <a:gd name="T34" fmla="*/ 110 w 207"/>
                  <a:gd name="T35" fmla="*/ 256 h 257"/>
                  <a:gd name="T36" fmla="*/ 129 w 207"/>
                  <a:gd name="T37" fmla="*/ 253 h 257"/>
                  <a:gd name="T38" fmla="*/ 148 w 207"/>
                  <a:gd name="T39" fmla="*/ 246 h 257"/>
                  <a:gd name="T40" fmla="*/ 167 w 207"/>
                  <a:gd name="T41" fmla="*/ 236 h 257"/>
                  <a:gd name="T42" fmla="*/ 180 w 207"/>
                  <a:gd name="T43" fmla="*/ 226 h 257"/>
                  <a:gd name="T44" fmla="*/ 192 w 207"/>
                  <a:gd name="T45" fmla="*/ 214 h 257"/>
                  <a:gd name="T46" fmla="*/ 200 w 207"/>
                  <a:gd name="T47" fmla="*/ 203 h 257"/>
                  <a:gd name="T48" fmla="*/ 205 w 207"/>
                  <a:gd name="T49" fmla="*/ 190 h 257"/>
                  <a:gd name="T50" fmla="*/ 206 w 207"/>
                  <a:gd name="T51" fmla="*/ 178 h 257"/>
                  <a:gd name="T52" fmla="*/ 206 w 207"/>
                  <a:gd name="T53" fmla="*/ 175 h 257"/>
                  <a:gd name="T54" fmla="*/ 204 w 207"/>
                  <a:gd name="T55" fmla="*/ 162 h 257"/>
                  <a:gd name="T56" fmla="*/ 199 w 207"/>
                  <a:gd name="T57" fmla="*/ 147 h 257"/>
                  <a:gd name="T58" fmla="*/ 192 w 207"/>
                  <a:gd name="T59" fmla="*/ 131 h 257"/>
                  <a:gd name="T60" fmla="*/ 186 w 207"/>
                  <a:gd name="T61" fmla="*/ 12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7">
                    <a:moveTo>
                      <a:pt x="186" y="123"/>
                    </a:moveTo>
                    <a:lnTo>
                      <a:pt x="153" y="123"/>
                    </a:lnTo>
                    <a:lnTo>
                      <a:pt x="169" y="148"/>
                    </a:lnTo>
                    <a:lnTo>
                      <a:pt x="174" y="159"/>
                    </a:lnTo>
                    <a:lnTo>
                      <a:pt x="178" y="168"/>
                    </a:lnTo>
                    <a:lnTo>
                      <a:pt x="179" y="178"/>
                    </a:lnTo>
                    <a:lnTo>
                      <a:pt x="179" y="187"/>
                    </a:lnTo>
                    <a:lnTo>
                      <a:pt x="176" y="199"/>
                    </a:lnTo>
                    <a:lnTo>
                      <a:pt x="168" y="208"/>
                    </a:lnTo>
                    <a:lnTo>
                      <a:pt x="155" y="217"/>
                    </a:lnTo>
                    <a:lnTo>
                      <a:pt x="144" y="224"/>
                    </a:lnTo>
                    <a:lnTo>
                      <a:pt x="134" y="227"/>
                    </a:lnTo>
                    <a:lnTo>
                      <a:pt x="123" y="230"/>
                    </a:lnTo>
                    <a:lnTo>
                      <a:pt x="114" y="232"/>
                    </a:lnTo>
                    <a:lnTo>
                      <a:pt x="102" y="233"/>
                    </a:lnTo>
                    <a:lnTo>
                      <a:pt x="89" y="233"/>
                    </a:lnTo>
                    <a:lnTo>
                      <a:pt x="91" y="256"/>
                    </a:lnTo>
                    <a:lnTo>
                      <a:pt x="110" y="256"/>
                    </a:lnTo>
                    <a:lnTo>
                      <a:pt x="129" y="253"/>
                    </a:lnTo>
                    <a:lnTo>
                      <a:pt x="148" y="246"/>
                    </a:lnTo>
                    <a:lnTo>
                      <a:pt x="167" y="236"/>
                    </a:lnTo>
                    <a:lnTo>
                      <a:pt x="180" y="226"/>
                    </a:lnTo>
                    <a:lnTo>
                      <a:pt x="192" y="214"/>
                    </a:lnTo>
                    <a:lnTo>
                      <a:pt x="200" y="203"/>
                    </a:lnTo>
                    <a:lnTo>
                      <a:pt x="205" y="190"/>
                    </a:lnTo>
                    <a:lnTo>
                      <a:pt x="206" y="178"/>
                    </a:lnTo>
                    <a:lnTo>
                      <a:pt x="206" y="175"/>
                    </a:lnTo>
                    <a:lnTo>
                      <a:pt x="204" y="162"/>
                    </a:lnTo>
                    <a:lnTo>
                      <a:pt x="199" y="147"/>
                    </a:lnTo>
                    <a:lnTo>
                      <a:pt x="192" y="131"/>
                    </a:lnTo>
                    <a:lnTo>
                      <a:pt x="186"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7" name="Freeform 650">
                <a:extLst>
                  <a:ext uri="{FF2B5EF4-FFF2-40B4-BE49-F238E27FC236}">
                    <a16:creationId xmlns:a16="http://schemas.microsoft.com/office/drawing/2014/main" id="{9EDF4FB3-DDB4-4635-A6E3-BD561F78CCD3}"/>
                  </a:ext>
                </a:extLst>
              </p:cNvPr>
              <p:cNvSpPr>
                <a:spLocks/>
              </p:cNvSpPr>
              <p:nvPr/>
            </p:nvSpPr>
            <p:spPr bwMode="auto">
              <a:xfrm>
                <a:off x="6115" y="7719"/>
                <a:ext cx="207" cy="257"/>
              </a:xfrm>
              <a:custGeom>
                <a:avLst/>
                <a:gdLst>
                  <a:gd name="T0" fmla="*/ 80 w 207"/>
                  <a:gd name="T1" fmla="*/ 29 h 257"/>
                  <a:gd name="T2" fmla="*/ 57 w 207"/>
                  <a:gd name="T3" fmla="*/ 29 h 257"/>
                  <a:gd name="T4" fmla="*/ 47 w 207"/>
                  <a:gd name="T5" fmla="*/ 33 h 257"/>
                  <a:gd name="T6" fmla="*/ 23 w 207"/>
                  <a:gd name="T7" fmla="*/ 47 h 257"/>
                  <a:gd name="T8" fmla="*/ 13 w 207"/>
                  <a:gd name="T9" fmla="*/ 58 h 257"/>
                  <a:gd name="T10" fmla="*/ 7 w 207"/>
                  <a:gd name="T11" fmla="*/ 69 h 257"/>
                  <a:gd name="T12" fmla="*/ 3 w 207"/>
                  <a:gd name="T13" fmla="*/ 78 h 257"/>
                  <a:gd name="T14" fmla="*/ 1 w 207"/>
                  <a:gd name="T15" fmla="*/ 88 h 257"/>
                  <a:gd name="T16" fmla="*/ 0 w 207"/>
                  <a:gd name="T17" fmla="*/ 98 h 257"/>
                  <a:gd name="T18" fmla="*/ 0 w 207"/>
                  <a:gd name="T19" fmla="*/ 109 h 257"/>
                  <a:gd name="T20" fmla="*/ 1 w 207"/>
                  <a:gd name="T21" fmla="*/ 119 h 257"/>
                  <a:gd name="T22" fmla="*/ 4 w 207"/>
                  <a:gd name="T23" fmla="*/ 129 h 257"/>
                  <a:gd name="T24" fmla="*/ 9 w 207"/>
                  <a:gd name="T25" fmla="*/ 140 h 257"/>
                  <a:gd name="T26" fmla="*/ 15 w 207"/>
                  <a:gd name="T27" fmla="*/ 151 h 257"/>
                  <a:gd name="T28" fmla="*/ 22 w 207"/>
                  <a:gd name="T29" fmla="*/ 160 h 257"/>
                  <a:gd name="T30" fmla="*/ 29 w 207"/>
                  <a:gd name="T31" fmla="*/ 169 h 257"/>
                  <a:gd name="T32" fmla="*/ 37 w 207"/>
                  <a:gd name="T33" fmla="*/ 176 h 257"/>
                  <a:gd name="T34" fmla="*/ 45 w 207"/>
                  <a:gd name="T35" fmla="*/ 182 h 257"/>
                  <a:gd name="T36" fmla="*/ 55 w 207"/>
                  <a:gd name="T37" fmla="*/ 187 h 257"/>
                  <a:gd name="T38" fmla="*/ 64 w 207"/>
                  <a:gd name="T39" fmla="*/ 191 h 257"/>
                  <a:gd name="T40" fmla="*/ 74 w 207"/>
                  <a:gd name="T41" fmla="*/ 193 h 257"/>
                  <a:gd name="T42" fmla="*/ 84 w 207"/>
                  <a:gd name="T43" fmla="*/ 194 h 257"/>
                  <a:gd name="T44" fmla="*/ 94 w 207"/>
                  <a:gd name="T45" fmla="*/ 193 h 257"/>
                  <a:gd name="T46" fmla="*/ 103 w 207"/>
                  <a:gd name="T47" fmla="*/ 191 h 257"/>
                  <a:gd name="T48" fmla="*/ 113 w 207"/>
                  <a:gd name="T49" fmla="*/ 187 h 257"/>
                  <a:gd name="T50" fmla="*/ 122 w 207"/>
                  <a:gd name="T51" fmla="*/ 182 h 257"/>
                  <a:gd name="T52" fmla="*/ 134 w 207"/>
                  <a:gd name="T53" fmla="*/ 175 h 257"/>
                  <a:gd name="T54" fmla="*/ 141 w 207"/>
                  <a:gd name="T55" fmla="*/ 168 h 257"/>
                  <a:gd name="T56" fmla="*/ 84 w 207"/>
                  <a:gd name="T57" fmla="*/ 168 h 257"/>
                  <a:gd name="T58" fmla="*/ 74 w 207"/>
                  <a:gd name="T59" fmla="*/ 166 h 257"/>
                  <a:gd name="T60" fmla="*/ 64 w 207"/>
                  <a:gd name="T61" fmla="*/ 162 h 257"/>
                  <a:gd name="T62" fmla="*/ 55 w 207"/>
                  <a:gd name="T63" fmla="*/ 155 h 257"/>
                  <a:gd name="T64" fmla="*/ 47 w 207"/>
                  <a:gd name="T65" fmla="*/ 146 h 257"/>
                  <a:gd name="T66" fmla="*/ 39 w 207"/>
                  <a:gd name="T67" fmla="*/ 135 h 257"/>
                  <a:gd name="T68" fmla="*/ 33 w 207"/>
                  <a:gd name="T69" fmla="*/ 124 h 257"/>
                  <a:gd name="T70" fmla="*/ 29 w 207"/>
                  <a:gd name="T71" fmla="*/ 112 h 257"/>
                  <a:gd name="T72" fmla="*/ 27 w 207"/>
                  <a:gd name="T73" fmla="*/ 102 h 257"/>
                  <a:gd name="T74" fmla="*/ 27 w 207"/>
                  <a:gd name="T75" fmla="*/ 91 h 257"/>
                  <a:gd name="T76" fmla="*/ 30 w 207"/>
                  <a:gd name="T77" fmla="*/ 81 h 257"/>
                  <a:gd name="T78" fmla="*/ 35 w 207"/>
                  <a:gd name="T79" fmla="*/ 72 h 257"/>
                  <a:gd name="T80" fmla="*/ 43 w 207"/>
                  <a:gd name="T81" fmla="*/ 64 h 257"/>
                  <a:gd name="T82" fmla="*/ 53 w 207"/>
                  <a:gd name="T83" fmla="*/ 57 h 257"/>
                  <a:gd name="T84" fmla="*/ 62 w 207"/>
                  <a:gd name="T85" fmla="*/ 52 h 257"/>
                  <a:gd name="T86" fmla="*/ 72 w 207"/>
                  <a:gd name="T87" fmla="*/ 49 h 257"/>
                  <a:gd name="T88" fmla="*/ 82 w 207"/>
                  <a:gd name="T89" fmla="*/ 49 h 257"/>
                  <a:gd name="T90" fmla="*/ 140 w 207"/>
                  <a:gd name="T91" fmla="*/ 49 h 257"/>
                  <a:gd name="T92" fmla="*/ 133 w 207"/>
                  <a:gd name="T93" fmla="*/ 38 h 257"/>
                  <a:gd name="T94" fmla="*/ 101 w 207"/>
                  <a:gd name="T95" fmla="*/ 38 h 257"/>
                  <a:gd name="T96" fmla="*/ 91 w 207"/>
                  <a:gd name="T97" fmla="*/ 32 h 257"/>
                  <a:gd name="T98" fmla="*/ 80 w 207"/>
                  <a:gd name="T99" fmla="*/ 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7" h="257">
                    <a:moveTo>
                      <a:pt x="80" y="29"/>
                    </a:moveTo>
                    <a:lnTo>
                      <a:pt x="57" y="29"/>
                    </a:lnTo>
                    <a:lnTo>
                      <a:pt x="47" y="33"/>
                    </a:lnTo>
                    <a:lnTo>
                      <a:pt x="23" y="47"/>
                    </a:lnTo>
                    <a:lnTo>
                      <a:pt x="13" y="58"/>
                    </a:lnTo>
                    <a:lnTo>
                      <a:pt x="7" y="69"/>
                    </a:lnTo>
                    <a:lnTo>
                      <a:pt x="3" y="78"/>
                    </a:lnTo>
                    <a:lnTo>
                      <a:pt x="1" y="88"/>
                    </a:lnTo>
                    <a:lnTo>
                      <a:pt x="0" y="98"/>
                    </a:lnTo>
                    <a:lnTo>
                      <a:pt x="0" y="109"/>
                    </a:lnTo>
                    <a:lnTo>
                      <a:pt x="1" y="119"/>
                    </a:lnTo>
                    <a:lnTo>
                      <a:pt x="4" y="129"/>
                    </a:lnTo>
                    <a:lnTo>
                      <a:pt x="9" y="140"/>
                    </a:lnTo>
                    <a:lnTo>
                      <a:pt x="15" y="151"/>
                    </a:lnTo>
                    <a:lnTo>
                      <a:pt x="22" y="160"/>
                    </a:lnTo>
                    <a:lnTo>
                      <a:pt x="29" y="169"/>
                    </a:lnTo>
                    <a:lnTo>
                      <a:pt x="37" y="176"/>
                    </a:lnTo>
                    <a:lnTo>
                      <a:pt x="45" y="182"/>
                    </a:lnTo>
                    <a:lnTo>
                      <a:pt x="55" y="187"/>
                    </a:lnTo>
                    <a:lnTo>
                      <a:pt x="64" y="191"/>
                    </a:lnTo>
                    <a:lnTo>
                      <a:pt x="74" y="193"/>
                    </a:lnTo>
                    <a:lnTo>
                      <a:pt x="84" y="194"/>
                    </a:lnTo>
                    <a:lnTo>
                      <a:pt x="94" y="193"/>
                    </a:lnTo>
                    <a:lnTo>
                      <a:pt x="103" y="191"/>
                    </a:lnTo>
                    <a:lnTo>
                      <a:pt x="113" y="187"/>
                    </a:lnTo>
                    <a:lnTo>
                      <a:pt x="122" y="182"/>
                    </a:lnTo>
                    <a:lnTo>
                      <a:pt x="134" y="175"/>
                    </a:lnTo>
                    <a:lnTo>
                      <a:pt x="141" y="168"/>
                    </a:lnTo>
                    <a:lnTo>
                      <a:pt x="84" y="168"/>
                    </a:lnTo>
                    <a:lnTo>
                      <a:pt x="74" y="166"/>
                    </a:lnTo>
                    <a:lnTo>
                      <a:pt x="64" y="162"/>
                    </a:lnTo>
                    <a:lnTo>
                      <a:pt x="55" y="155"/>
                    </a:lnTo>
                    <a:lnTo>
                      <a:pt x="47" y="146"/>
                    </a:lnTo>
                    <a:lnTo>
                      <a:pt x="39" y="135"/>
                    </a:lnTo>
                    <a:lnTo>
                      <a:pt x="33" y="124"/>
                    </a:lnTo>
                    <a:lnTo>
                      <a:pt x="29" y="112"/>
                    </a:lnTo>
                    <a:lnTo>
                      <a:pt x="27" y="102"/>
                    </a:lnTo>
                    <a:lnTo>
                      <a:pt x="27" y="91"/>
                    </a:lnTo>
                    <a:lnTo>
                      <a:pt x="30" y="81"/>
                    </a:lnTo>
                    <a:lnTo>
                      <a:pt x="35" y="72"/>
                    </a:lnTo>
                    <a:lnTo>
                      <a:pt x="43" y="64"/>
                    </a:lnTo>
                    <a:lnTo>
                      <a:pt x="53" y="57"/>
                    </a:lnTo>
                    <a:lnTo>
                      <a:pt x="62" y="52"/>
                    </a:lnTo>
                    <a:lnTo>
                      <a:pt x="72" y="49"/>
                    </a:lnTo>
                    <a:lnTo>
                      <a:pt x="82" y="49"/>
                    </a:lnTo>
                    <a:lnTo>
                      <a:pt x="140" y="49"/>
                    </a:lnTo>
                    <a:lnTo>
                      <a:pt x="133" y="38"/>
                    </a:lnTo>
                    <a:lnTo>
                      <a:pt x="101" y="38"/>
                    </a:lnTo>
                    <a:lnTo>
                      <a:pt x="91" y="32"/>
                    </a:lnTo>
                    <a:lnTo>
                      <a:pt x="8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8" name="Freeform 651">
                <a:extLst>
                  <a:ext uri="{FF2B5EF4-FFF2-40B4-BE49-F238E27FC236}">
                    <a16:creationId xmlns:a16="http://schemas.microsoft.com/office/drawing/2014/main" id="{4B70796A-BEE5-45DD-B024-493460B127B9}"/>
                  </a:ext>
                </a:extLst>
              </p:cNvPr>
              <p:cNvSpPr>
                <a:spLocks/>
              </p:cNvSpPr>
              <p:nvPr/>
            </p:nvSpPr>
            <p:spPr bwMode="auto">
              <a:xfrm>
                <a:off x="6115" y="7719"/>
                <a:ext cx="207" cy="257"/>
              </a:xfrm>
              <a:custGeom>
                <a:avLst/>
                <a:gdLst>
                  <a:gd name="T0" fmla="*/ 140 w 207"/>
                  <a:gd name="T1" fmla="*/ 49 h 257"/>
                  <a:gd name="T2" fmla="*/ 82 w 207"/>
                  <a:gd name="T3" fmla="*/ 49 h 257"/>
                  <a:gd name="T4" fmla="*/ 92 w 207"/>
                  <a:gd name="T5" fmla="*/ 51 h 257"/>
                  <a:gd name="T6" fmla="*/ 102 w 207"/>
                  <a:gd name="T7" fmla="*/ 56 h 257"/>
                  <a:gd name="T8" fmla="*/ 111 w 207"/>
                  <a:gd name="T9" fmla="*/ 62 h 257"/>
                  <a:gd name="T10" fmla="*/ 119 w 207"/>
                  <a:gd name="T11" fmla="*/ 71 h 257"/>
                  <a:gd name="T12" fmla="*/ 127 w 207"/>
                  <a:gd name="T13" fmla="*/ 81 h 257"/>
                  <a:gd name="T14" fmla="*/ 133 w 207"/>
                  <a:gd name="T15" fmla="*/ 93 h 257"/>
                  <a:gd name="T16" fmla="*/ 137 w 207"/>
                  <a:gd name="T17" fmla="*/ 104 h 257"/>
                  <a:gd name="T18" fmla="*/ 139 w 207"/>
                  <a:gd name="T19" fmla="*/ 115 h 257"/>
                  <a:gd name="T20" fmla="*/ 139 w 207"/>
                  <a:gd name="T21" fmla="*/ 125 h 257"/>
                  <a:gd name="T22" fmla="*/ 136 w 207"/>
                  <a:gd name="T23" fmla="*/ 136 h 257"/>
                  <a:gd name="T24" fmla="*/ 131 w 207"/>
                  <a:gd name="T25" fmla="*/ 145 h 257"/>
                  <a:gd name="T26" fmla="*/ 124 w 207"/>
                  <a:gd name="T27" fmla="*/ 152 h 257"/>
                  <a:gd name="T28" fmla="*/ 115 w 207"/>
                  <a:gd name="T29" fmla="*/ 159 h 257"/>
                  <a:gd name="T30" fmla="*/ 104 w 207"/>
                  <a:gd name="T31" fmla="*/ 164 h 257"/>
                  <a:gd name="T32" fmla="*/ 94 w 207"/>
                  <a:gd name="T33" fmla="*/ 167 h 257"/>
                  <a:gd name="T34" fmla="*/ 84 w 207"/>
                  <a:gd name="T35" fmla="*/ 168 h 257"/>
                  <a:gd name="T36" fmla="*/ 141 w 207"/>
                  <a:gd name="T37" fmla="*/ 168 h 257"/>
                  <a:gd name="T38" fmla="*/ 143 w 207"/>
                  <a:gd name="T39" fmla="*/ 166 h 257"/>
                  <a:gd name="T40" fmla="*/ 147 w 207"/>
                  <a:gd name="T41" fmla="*/ 155 h 257"/>
                  <a:gd name="T42" fmla="*/ 153 w 207"/>
                  <a:gd name="T43" fmla="*/ 146 h 257"/>
                  <a:gd name="T44" fmla="*/ 156 w 207"/>
                  <a:gd name="T45" fmla="*/ 135 h 257"/>
                  <a:gd name="T46" fmla="*/ 153 w 207"/>
                  <a:gd name="T47" fmla="*/ 123 h 257"/>
                  <a:gd name="T48" fmla="*/ 186 w 207"/>
                  <a:gd name="T49" fmla="*/ 123 h 257"/>
                  <a:gd name="T50" fmla="*/ 140 w 207"/>
                  <a:gd name="T51" fmla="*/ 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7" h="257">
                    <a:moveTo>
                      <a:pt x="140" y="49"/>
                    </a:moveTo>
                    <a:lnTo>
                      <a:pt x="82" y="49"/>
                    </a:lnTo>
                    <a:lnTo>
                      <a:pt x="92" y="51"/>
                    </a:lnTo>
                    <a:lnTo>
                      <a:pt x="102" y="56"/>
                    </a:lnTo>
                    <a:lnTo>
                      <a:pt x="111" y="62"/>
                    </a:lnTo>
                    <a:lnTo>
                      <a:pt x="119" y="71"/>
                    </a:lnTo>
                    <a:lnTo>
                      <a:pt x="127" y="81"/>
                    </a:lnTo>
                    <a:lnTo>
                      <a:pt x="133" y="93"/>
                    </a:lnTo>
                    <a:lnTo>
                      <a:pt x="137" y="104"/>
                    </a:lnTo>
                    <a:lnTo>
                      <a:pt x="139" y="115"/>
                    </a:lnTo>
                    <a:lnTo>
                      <a:pt x="139" y="125"/>
                    </a:lnTo>
                    <a:lnTo>
                      <a:pt x="136" y="136"/>
                    </a:lnTo>
                    <a:lnTo>
                      <a:pt x="131" y="145"/>
                    </a:lnTo>
                    <a:lnTo>
                      <a:pt x="124" y="152"/>
                    </a:lnTo>
                    <a:lnTo>
                      <a:pt x="115" y="159"/>
                    </a:lnTo>
                    <a:lnTo>
                      <a:pt x="104" y="164"/>
                    </a:lnTo>
                    <a:lnTo>
                      <a:pt x="94" y="167"/>
                    </a:lnTo>
                    <a:lnTo>
                      <a:pt x="84" y="168"/>
                    </a:lnTo>
                    <a:lnTo>
                      <a:pt x="141" y="168"/>
                    </a:lnTo>
                    <a:lnTo>
                      <a:pt x="143" y="166"/>
                    </a:lnTo>
                    <a:lnTo>
                      <a:pt x="147" y="155"/>
                    </a:lnTo>
                    <a:lnTo>
                      <a:pt x="153" y="146"/>
                    </a:lnTo>
                    <a:lnTo>
                      <a:pt x="156" y="135"/>
                    </a:lnTo>
                    <a:lnTo>
                      <a:pt x="153" y="123"/>
                    </a:lnTo>
                    <a:lnTo>
                      <a:pt x="186" y="123"/>
                    </a:lnTo>
                    <a:lnTo>
                      <a:pt x="14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9" name="Freeform 652">
                <a:extLst>
                  <a:ext uri="{FF2B5EF4-FFF2-40B4-BE49-F238E27FC236}">
                    <a16:creationId xmlns:a16="http://schemas.microsoft.com/office/drawing/2014/main" id="{3A17FE45-FC31-47F1-8616-BCF2F88B6064}"/>
                  </a:ext>
                </a:extLst>
              </p:cNvPr>
              <p:cNvSpPr>
                <a:spLocks/>
              </p:cNvSpPr>
              <p:nvPr/>
            </p:nvSpPr>
            <p:spPr bwMode="auto">
              <a:xfrm>
                <a:off x="6115" y="7719"/>
                <a:ext cx="207" cy="257"/>
              </a:xfrm>
              <a:custGeom>
                <a:avLst/>
                <a:gdLst>
                  <a:gd name="T0" fmla="*/ 109 w 207"/>
                  <a:gd name="T1" fmla="*/ 0 h 257"/>
                  <a:gd name="T2" fmla="*/ 86 w 207"/>
                  <a:gd name="T3" fmla="*/ 14 h 257"/>
                  <a:gd name="T4" fmla="*/ 101 w 207"/>
                  <a:gd name="T5" fmla="*/ 38 h 257"/>
                  <a:gd name="T6" fmla="*/ 133 w 207"/>
                  <a:gd name="T7" fmla="*/ 38 h 257"/>
                  <a:gd name="T8" fmla="*/ 109 w 207"/>
                  <a:gd name="T9" fmla="*/ 0 h 257"/>
                </a:gdLst>
                <a:ahLst/>
                <a:cxnLst>
                  <a:cxn ang="0">
                    <a:pos x="T0" y="T1"/>
                  </a:cxn>
                  <a:cxn ang="0">
                    <a:pos x="T2" y="T3"/>
                  </a:cxn>
                  <a:cxn ang="0">
                    <a:pos x="T4" y="T5"/>
                  </a:cxn>
                  <a:cxn ang="0">
                    <a:pos x="T6" y="T7"/>
                  </a:cxn>
                  <a:cxn ang="0">
                    <a:pos x="T8" y="T9"/>
                  </a:cxn>
                </a:cxnLst>
                <a:rect l="0" t="0" r="r" b="b"/>
                <a:pathLst>
                  <a:path w="207" h="257">
                    <a:moveTo>
                      <a:pt x="109" y="0"/>
                    </a:moveTo>
                    <a:lnTo>
                      <a:pt x="86" y="14"/>
                    </a:lnTo>
                    <a:lnTo>
                      <a:pt x="101" y="38"/>
                    </a:lnTo>
                    <a:lnTo>
                      <a:pt x="133" y="38"/>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61" name="Freeform 653">
              <a:extLst>
                <a:ext uri="{FF2B5EF4-FFF2-40B4-BE49-F238E27FC236}">
                  <a16:creationId xmlns:a16="http://schemas.microsoft.com/office/drawing/2014/main" id="{0409EE22-4D1F-4604-A12A-2BDD38406B76}"/>
                </a:ext>
              </a:extLst>
            </p:cNvPr>
            <p:cNvSpPr>
              <a:spLocks/>
            </p:cNvSpPr>
            <p:nvPr/>
          </p:nvSpPr>
          <p:spPr bwMode="auto">
            <a:xfrm>
              <a:off x="7095" y="7437"/>
              <a:ext cx="1756" cy="1755"/>
            </a:xfrm>
            <a:custGeom>
              <a:avLst/>
              <a:gdLst>
                <a:gd name="T0" fmla="*/ 802 w 1756"/>
                <a:gd name="T1" fmla="*/ 3 h 1755"/>
                <a:gd name="T2" fmla="*/ 656 w 1756"/>
                <a:gd name="T3" fmla="*/ 28 h 1755"/>
                <a:gd name="T4" fmla="*/ 520 w 1756"/>
                <a:gd name="T5" fmla="*/ 76 h 1755"/>
                <a:gd name="T6" fmla="*/ 394 w 1756"/>
                <a:gd name="T7" fmla="*/ 144 h 1755"/>
                <a:gd name="T8" fmla="*/ 283 w 1756"/>
                <a:gd name="T9" fmla="*/ 232 h 1755"/>
                <a:gd name="T10" fmla="*/ 186 w 1756"/>
                <a:gd name="T11" fmla="*/ 336 h 1755"/>
                <a:gd name="T12" fmla="*/ 108 w 1756"/>
                <a:gd name="T13" fmla="*/ 455 h 1755"/>
                <a:gd name="T14" fmla="*/ 49 w 1756"/>
                <a:gd name="T15" fmla="*/ 586 h 1755"/>
                <a:gd name="T16" fmla="*/ 12 w 1756"/>
                <a:gd name="T17" fmla="*/ 727 h 1755"/>
                <a:gd name="T18" fmla="*/ 0 w 1756"/>
                <a:gd name="T19" fmla="*/ 877 h 1755"/>
                <a:gd name="T20" fmla="*/ 12 w 1756"/>
                <a:gd name="T21" fmla="*/ 1026 h 1755"/>
                <a:gd name="T22" fmla="*/ 49 w 1756"/>
                <a:gd name="T23" fmla="*/ 1168 h 1755"/>
                <a:gd name="T24" fmla="*/ 108 w 1756"/>
                <a:gd name="T25" fmla="*/ 1299 h 1755"/>
                <a:gd name="T26" fmla="*/ 186 w 1756"/>
                <a:gd name="T27" fmla="*/ 1418 h 1755"/>
                <a:gd name="T28" fmla="*/ 283 w 1756"/>
                <a:gd name="T29" fmla="*/ 1522 h 1755"/>
                <a:gd name="T30" fmla="*/ 394 w 1756"/>
                <a:gd name="T31" fmla="*/ 1609 h 1755"/>
                <a:gd name="T32" fmla="*/ 520 w 1756"/>
                <a:gd name="T33" fmla="*/ 1678 h 1755"/>
                <a:gd name="T34" fmla="*/ 656 w 1756"/>
                <a:gd name="T35" fmla="*/ 1726 h 1755"/>
                <a:gd name="T36" fmla="*/ 802 w 1756"/>
                <a:gd name="T37" fmla="*/ 1751 h 1755"/>
                <a:gd name="T38" fmla="*/ 954 w 1756"/>
                <a:gd name="T39" fmla="*/ 1751 h 1755"/>
                <a:gd name="T40" fmla="*/ 1099 w 1756"/>
                <a:gd name="T41" fmla="*/ 1726 h 1755"/>
                <a:gd name="T42" fmla="*/ 1236 w 1756"/>
                <a:gd name="T43" fmla="*/ 1678 h 1755"/>
                <a:gd name="T44" fmla="*/ 1361 w 1756"/>
                <a:gd name="T45" fmla="*/ 1609 h 1755"/>
                <a:gd name="T46" fmla="*/ 1473 w 1756"/>
                <a:gd name="T47" fmla="*/ 1522 h 1755"/>
                <a:gd name="T48" fmla="*/ 1569 w 1756"/>
                <a:gd name="T49" fmla="*/ 1418 h 1755"/>
                <a:gd name="T50" fmla="*/ 1647 w 1756"/>
                <a:gd name="T51" fmla="*/ 1299 h 1755"/>
                <a:gd name="T52" fmla="*/ 1706 w 1756"/>
                <a:gd name="T53" fmla="*/ 1168 h 1755"/>
                <a:gd name="T54" fmla="*/ 1742 w 1756"/>
                <a:gd name="T55" fmla="*/ 1026 h 1755"/>
                <a:gd name="T56" fmla="*/ 1755 w 1756"/>
                <a:gd name="T57" fmla="*/ 877 h 1755"/>
                <a:gd name="T58" fmla="*/ 1742 w 1756"/>
                <a:gd name="T59" fmla="*/ 727 h 1755"/>
                <a:gd name="T60" fmla="*/ 1706 w 1756"/>
                <a:gd name="T61" fmla="*/ 586 h 1755"/>
                <a:gd name="T62" fmla="*/ 1647 w 1756"/>
                <a:gd name="T63" fmla="*/ 455 h 1755"/>
                <a:gd name="T64" fmla="*/ 1569 w 1756"/>
                <a:gd name="T65" fmla="*/ 336 h 1755"/>
                <a:gd name="T66" fmla="*/ 1473 w 1756"/>
                <a:gd name="T67" fmla="*/ 232 h 1755"/>
                <a:gd name="T68" fmla="*/ 1361 w 1756"/>
                <a:gd name="T69" fmla="*/ 144 h 1755"/>
                <a:gd name="T70" fmla="*/ 1236 w 1756"/>
                <a:gd name="T71" fmla="*/ 76 h 1755"/>
                <a:gd name="T72" fmla="*/ 1099 w 1756"/>
                <a:gd name="T73" fmla="*/ 28 h 1755"/>
                <a:gd name="T74" fmla="*/ 954 w 1756"/>
                <a:gd name="T75" fmla="*/ 3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6" h="1755">
                  <a:moveTo>
                    <a:pt x="878" y="0"/>
                  </a:moveTo>
                  <a:lnTo>
                    <a:pt x="802" y="3"/>
                  </a:lnTo>
                  <a:lnTo>
                    <a:pt x="728" y="12"/>
                  </a:lnTo>
                  <a:lnTo>
                    <a:pt x="656" y="28"/>
                  </a:lnTo>
                  <a:lnTo>
                    <a:pt x="587" y="49"/>
                  </a:lnTo>
                  <a:lnTo>
                    <a:pt x="520" y="76"/>
                  </a:lnTo>
                  <a:lnTo>
                    <a:pt x="455" y="107"/>
                  </a:lnTo>
                  <a:lnTo>
                    <a:pt x="394" y="144"/>
                  </a:lnTo>
                  <a:lnTo>
                    <a:pt x="337" y="186"/>
                  </a:lnTo>
                  <a:lnTo>
                    <a:pt x="283" y="232"/>
                  </a:lnTo>
                  <a:lnTo>
                    <a:pt x="232" y="282"/>
                  </a:lnTo>
                  <a:lnTo>
                    <a:pt x="186" y="336"/>
                  </a:lnTo>
                  <a:lnTo>
                    <a:pt x="145" y="393"/>
                  </a:lnTo>
                  <a:lnTo>
                    <a:pt x="108" y="455"/>
                  </a:lnTo>
                  <a:lnTo>
                    <a:pt x="76" y="519"/>
                  </a:lnTo>
                  <a:lnTo>
                    <a:pt x="49" y="586"/>
                  </a:lnTo>
                  <a:lnTo>
                    <a:pt x="28" y="655"/>
                  </a:lnTo>
                  <a:lnTo>
                    <a:pt x="12" y="727"/>
                  </a:lnTo>
                  <a:lnTo>
                    <a:pt x="3" y="801"/>
                  </a:lnTo>
                  <a:lnTo>
                    <a:pt x="0" y="877"/>
                  </a:lnTo>
                  <a:lnTo>
                    <a:pt x="3" y="952"/>
                  </a:lnTo>
                  <a:lnTo>
                    <a:pt x="12" y="1026"/>
                  </a:lnTo>
                  <a:lnTo>
                    <a:pt x="28" y="1098"/>
                  </a:lnTo>
                  <a:lnTo>
                    <a:pt x="49" y="1168"/>
                  </a:lnTo>
                  <a:lnTo>
                    <a:pt x="76" y="1235"/>
                  </a:lnTo>
                  <a:lnTo>
                    <a:pt x="108" y="1299"/>
                  </a:lnTo>
                  <a:lnTo>
                    <a:pt x="145" y="1360"/>
                  </a:lnTo>
                  <a:lnTo>
                    <a:pt x="186" y="1418"/>
                  </a:lnTo>
                  <a:lnTo>
                    <a:pt x="232" y="1472"/>
                  </a:lnTo>
                  <a:lnTo>
                    <a:pt x="283" y="1522"/>
                  </a:lnTo>
                  <a:lnTo>
                    <a:pt x="337" y="1568"/>
                  </a:lnTo>
                  <a:lnTo>
                    <a:pt x="394" y="1609"/>
                  </a:lnTo>
                  <a:lnTo>
                    <a:pt x="455" y="1646"/>
                  </a:lnTo>
                  <a:lnTo>
                    <a:pt x="520" y="1678"/>
                  </a:lnTo>
                  <a:lnTo>
                    <a:pt x="587" y="1705"/>
                  </a:lnTo>
                  <a:lnTo>
                    <a:pt x="656" y="1726"/>
                  </a:lnTo>
                  <a:lnTo>
                    <a:pt x="728" y="1741"/>
                  </a:lnTo>
                  <a:lnTo>
                    <a:pt x="802" y="1751"/>
                  </a:lnTo>
                  <a:lnTo>
                    <a:pt x="878" y="1754"/>
                  </a:lnTo>
                  <a:lnTo>
                    <a:pt x="954" y="1751"/>
                  </a:lnTo>
                  <a:lnTo>
                    <a:pt x="1028" y="1741"/>
                  </a:lnTo>
                  <a:lnTo>
                    <a:pt x="1099" y="1726"/>
                  </a:lnTo>
                  <a:lnTo>
                    <a:pt x="1169" y="1705"/>
                  </a:lnTo>
                  <a:lnTo>
                    <a:pt x="1236" y="1678"/>
                  </a:lnTo>
                  <a:lnTo>
                    <a:pt x="1300" y="1646"/>
                  </a:lnTo>
                  <a:lnTo>
                    <a:pt x="1361" y="1609"/>
                  </a:lnTo>
                  <a:lnTo>
                    <a:pt x="1419" y="1568"/>
                  </a:lnTo>
                  <a:lnTo>
                    <a:pt x="1473" y="1522"/>
                  </a:lnTo>
                  <a:lnTo>
                    <a:pt x="1523" y="1472"/>
                  </a:lnTo>
                  <a:lnTo>
                    <a:pt x="1569" y="1418"/>
                  </a:lnTo>
                  <a:lnTo>
                    <a:pt x="1610" y="1360"/>
                  </a:lnTo>
                  <a:lnTo>
                    <a:pt x="1647" y="1299"/>
                  </a:lnTo>
                  <a:lnTo>
                    <a:pt x="1679" y="1235"/>
                  </a:lnTo>
                  <a:lnTo>
                    <a:pt x="1706" y="1168"/>
                  </a:lnTo>
                  <a:lnTo>
                    <a:pt x="1727" y="1098"/>
                  </a:lnTo>
                  <a:lnTo>
                    <a:pt x="1742" y="1026"/>
                  </a:lnTo>
                  <a:lnTo>
                    <a:pt x="1752" y="952"/>
                  </a:lnTo>
                  <a:lnTo>
                    <a:pt x="1755" y="877"/>
                  </a:lnTo>
                  <a:lnTo>
                    <a:pt x="1752" y="801"/>
                  </a:lnTo>
                  <a:lnTo>
                    <a:pt x="1742" y="727"/>
                  </a:lnTo>
                  <a:lnTo>
                    <a:pt x="1727" y="655"/>
                  </a:lnTo>
                  <a:lnTo>
                    <a:pt x="1706" y="586"/>
                  </a:lnTo>
                  <a:lnTo>
                    <a:pt x="1679" y="519"/>
                  </a:lnTo>
                  <a:lnTo>
                    <a:pt x="1647" y="455"/>
                  </a:lnTo>
                  <a:lnTo>
                    <a:pt x="1610" y="393"/>
                  </a:lnTo>
                  <a:lnTo>
                    <a:pt x="1569" y="336"/>
                  </a:lnTo>
                  <a:lnTo>
                    <a:pt x="1523" y="282"/>
                  </a:lnTo>
                  <a:lnTo>
                    <a:pt x="1473" y="232"/>
                  </a:lnTo>
                  <a:lnTo>
                    <a:pt x="1419" y="186"/>
                  </a:lnTo>
                  <a:lnTo>
                    <a:pt x="1361" y="144"/>
                  </a:lnTo>
                  <a:lnTo>
                    <a:pt x="1300" y="107"/>
                  </a:lnTo>
                  <a:lnTo>
                    <a:pt x="1236" y="76"/>
                  </a:lnTo>
                  <a:lnTo>
                    <a:pt x="1169" y="49"/>
                  </a:lnTo>
                  <a:lnTo>
                    <a:pt x="1099" y="28"/>
                  </a:lnTo>
                  <a:lnTo>
                    <a:pt x="1028" y="12"/>
                  </a:lnTo>
                  <a:lnTo>
                    <a:pt x="954" y="3"/>
                  </a:lnTo>
                  <a:lnTo>
                    <a:pt x="878" y="0"/>
                  </a:lnTo>
                  <a:close/>
                </a:path>
              </a:pathLst>
            </a:custGeom>
            <a:solidFill>
              <a:srgbClr val="96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2" name="Freeform 654">
              <a:extLst>
                <a:ext uri="{FF2B5EF4-FFF2-40B4-BE49-F238E27FC236}">
                  <a16:creationId xmlns:a16="http://schemas.microsoft.com/office/drawing/2014/main" id="{E5C7CE78-B18A-47F7-AE63-0753017CF017}"/>
                </a:ext>
              </a:extLst>
            </p:cNvPr>
            <p:cNvSpPr>
              <a:spLocks/>
            </p:cNvSpPr>
            <p:nvPr/>
          </p:nvSpPr>
          <p:spPr bwMode="auto">
            <a:xfrm>
              <a:off x="5679" y="220"/>
              <a:ext cx="20" cy="882"/>
            </a:xfrm>
            <a:custGeom>
              <a:avLst/>
              <a:gdLst>
                <a:gd name="T0" fmla="*/ 0 w 20"/>
                <a:gd name="T1" fmla="*/ 0 h 882"/>
                <a:gd name="T2" fmla="*/ 0 w 20"/>
                <a:gd name="T3" fmla="*/ 882 h 882"/>
              </a:gdLst>
              <a:ahLst/>
              <a:cxnLst>
                <a:cxn ang="0">
                  <a:pos x="T0" y="T1"/>
                </a:cxn>
                <a:cxn ang="0">
                  <a:pos x="T2" y="T3"/>
                </a:cxn>
              </a:cxnLst>
              <a:rect l="0" t="0" r="r" b="b"/>
              <a:pathLst>
                <a:path w="20" h="882">
                  <a:moveTo>
                    <a:pt x="0" y="0"/>
                  </a:moveTo>
                  <a:lnTo>
                    <a:pt x="0" y="882"/>
                  </a:lnTo>
                </a:path>
              </a:pathLst>
            </a:custGeom>
            <a:noFill/>
            <a:ln w="6857">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63" name="Group 62">
              <a:extLst>
                <a:ext uri="{FF2B5EF4-FFF2-40B4-BE49-F238E27FC236}">
                  <a16:creationId xmlns:a16="http://schemas.microsoft.com/office/drawing/2014/main" id="{183EBD26-9704-4779-AD42-95D2448C7F37}"/>
                </a:ext>
              </a:extLst>
            </p:cNvPr>
            <p:cNvGrpSpPr>
              <a:grpSpLocks/>
            </p:cNvGrpSpPr>
            <p:nvPr/>
          </p:nvGrpSpPr>
          <p:grpSpPr bwMode="auto">
            <a:xfrm>
              <a:off x="812" y="7615"/>
              <a:ext cx="9789" cy="548"/>
              <a:chOff x="812" y="7615"/>
              <a:chExt cx="9789" cy="548"/>
            </a:xfrm>
          </p:grpSpPr>
          <p:sp>
            <p:nvSpPr>
              <p:cNvPr id="104" name="Freeform 656">
                <a:extLst>
                  <a:ext uri="{FF2B5EF4-FFF2-40B4-BE49-F238E27FC236}">
                    <a16:creationId xmlns:a16="http://schemas.microsoft.com/office/drawing/2014/main" id="{A7CB5557-5FD1-4A3D-A02A-48CB676135D6}"/>
                  </a:ext>
                </a:extLst>
              </p:cNvPr>
              <p:cNvSpPr>
                <a:spLocks/>
              </p:cNvSpPr>
              <p:nvPr/>
            </p:nvSpPr>
            <p:spPr bwMode="auto">
              <a:xfrm>
                <a:off x="812" y="7615"/>
                <a:ext cx="9789" cy="548"/>
              </a:xfrm>
              <a:custGeom>
                <a:avLst/>
                <a:gdLst>
                  <a:gd name="T0" fmla="*/ 829 w 9789"/>
                  <a:gd name="T1" fmla="*/ 45 h 548"/>
                  <a:gd name="T2" fmla="*/ 824 w 9789"/>
                  <a:gd name="T3" fmla="*/ 37 h 548"/>
                  <a:gd name="T4" fmla="*/ 0 w 9789"/>
                  <a:gd name="T5" fmla="*/ 538 h 548"/>
                  <a:gd name="T6" fmla="*/ 4 w 9789"/>
                  <a:gd name="T7" fmla="*/ 547 h 548"/>
                  <a:gd name="T8" fmla="*/ 829 w 9789"/>
                  <a:gd name="T9" fmla="*/ 45 h 548"/>
                </a:gdLst>
                <a:ahLst/>
                <a:cxnLst>
                  <a:cxn ang="0">
                    <a:pos x="T0" y="T1"/>
                  </a:cxn>
                  <a:cxn ang="0">
                    <a:pos x="T2" y="T3"/>
                  </a:cxn>
                  <a:cxn ang="0">
                    <a:pos x="T4" y="T5"/>
                  </a:cxn>
                  <a:cxn ang="0">
                    <a:pos x="T6" y="T7"/>
                  </a:cxn>
                  <a:cxn ang="0">
                    <a:pos x="T8" y="T9"/>
                  </a:cxn>
                </a:cxnLst>
                <a:rect l="0" t="0" r="r" b="b"/>
                <a:pathLst>
                  <a:path w="9789" h="548">
                    <a:moveTo>
                      <a:pt x="829" y="45"/>
                    </a:moveTo>
                    <a:lnTo>
                      <a:pt x="824" y="37"/>
                    </a:lnTo>
                    <a:lnTo>
                      <a:pt x="0" y="538"/>
                    </a:lnTo>
                    <a:lnTo>
                      <a:pt x="4" y="547"/>
                    </a:lnTo>
                    <a:lnTo>
                      <a:pt x="829" y="4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5" name="Freeform 657">
                <a:extLst>
                  <a:ext uri="{FF2B5EF4-FFF2-40B4-BE49-F238E27FC236}">
                    <a16:creationId xmlns:a16="http://schemas.microsoft.com/office/drawing/2014/main" id="{5C2697D2-2458-42E4-9B3D-1F8485FA67F0}"/>
                  </a:ext>
                </a:extLst>
              </p:cNvPr>
              <p:cNvSpPr>
                <a:spLocks/>
              </p:cNvSpPr>
              <p:nvPr/>
            </p:nvSpPr>
            <p:spPr bwMode="auto">
              <a:xfrm>
                <a:off x="812" y="7615"/>
                <a:ext cx="9789" cy="548"/>
              </a:xfrm>
              <a:custGeom>
                <a:avLst/>
                <a:gdLst>
                  <a:gd name="T0" fmla="*/ 9788 w 9789"/>
                  <a:gd name="T1" fmla="*/ 364 h 548"/>
                  <a:gd name="T2" fmla="*/ 9014 w 9789"/>
                  <a:gd name="T3" fmla="*/ 0 h 548"/>
                  <a:gd name="T4" fmla="*/ 9009 w 9789"/>
                  <a:gd name="T5" fmla="*/ 9 h 548"/>
                  <a:gd name="T6" fmla="*/ 9783 w 9789"/>
                  <a:gd name="T7" fmla="*/ 373 h 548"/>
                  <a:gd name="T8" fmla="*/ 9788 w 9789"/>
                  <a:gd name="T9" fmla="*/ 364 h 548"/>
                </a:gdLst>
                <a:ahLst/>
                <a:cxnLst>
                  <a:cxn ang="0">
                    <a:pos x="T0" y="T1"/>
                  </a:cxn>
                  <a:cxn ang="0">
                    <a:pos x="T2" y="T3"/>
                  </a:cxn>
                  <a:cxn ang="0">
                    <a:pos x="T4" y="T5"/>
                  </a:cxn>
                  <a:cxn ang="0">
                    <a:pos x="T6" y="T7"/>
                  </a:cxn>
                  <a:cxn ang="0">
                    <a:pos x="T8" y="T9"/>
                  </a:cxn>
                </a:cxnLst>
                <a:rect l="0" t="0" r="r" b="b"/>
                <a:pathLst>
                  <a:path w="9789" h="548">
                    <a:moveTo>
                      <a:pt x="9788" y="364"/>
                    </a:moveTo>
                    <a:lnTo>
                      <a:pt x="9014" y="0"/>
                    </a:lnTo>
                    <a:lnTo>
                      <a:pt x="9009" y="9"/>
                    </a:lnTo>
                    <a:lnTo>
                      <a:pt x="9783" y="373"/>
                    </a:lnTo>
                    <a:lnTo>
                      <a:pt x="9788" y="36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64" name="Freeform 658">
              <a:extLst>
                <a:ext uri="{FF2B5EF4-FFF2-40B4-BE49-F238E27FC236}">
                  <a16:creationId xmlns:a16="http://schemas.microsoft.com/office/drawing/2014/main" id="{A38B219F-5A3F-4290-93F9-CA00632D08A1}"/>
                </a:ext>
              </a:extLst>
            </p:cNvPr>
            <p:cNvSpPr>
              <a:spLocks/>
            </p:cNvSpPr>
            <p:nvPr/>
          </p:nvSpPr>
          <p:spPr bwMode="auto">
            <a:xfrm>
              <a:off x="2488" y="7435"/>
              <a:ext cx="1756" cy="1756"/>
            </a:xfrm>
            <a:custGeom>
              <a:avLst/>
              <a:gdLst>
                <a:gd name="T0" fmla="*/ 801 w 1756"/>
                <a:gd name="T1" fmla="*/ 3 h 1756"/>
                <a:gd name="T2" fmla="*/ 655 w 1756"/>
                <a:gd name="T3" fmla="*/ 28 h 1756"/>
                <a:gd name="T4" fmla="*/ 519 w 1756"/>
                <a:gd name="T5" fmla="*/ 76 h 1756"/>
                <a:gd name="T6" fmla="*/ 393 w 1756"/>
                <a:gd name="T7" fmla="*/ 144 h 1756"/>
                <a:gd name="T8" fmla="*/ 282 w 1756"/>
                <a:gd name="T9" fmla="*/ 232 h 1756"/>
                <a:gd name="T10" fmla="*/ 186 w 1756"/>
                <a:gd name="T11" fmla="*/ 336 h 1756"/>
                <a:gd name="T12" fmla="*/ 107 w 1756"/>
                <a:gd name="T13" fmla="*/ 455 h 1756"/>
                <a:gd name="T14" fmla="*/ 49 w 1756"/>
                <a:gd name="T15" fmla="*/ 586 h 1756"/>
                <a:gd name="T16" fmla="*/ 12 w 1756"/>
                <a:gd name="T17" fmla="*/ 728 h 1756"/>
                <a:gd name="T18" fmla="*/ 0 w 1756"/>
                <a:gd name="T19" fmla="*/ 878 h 1756"/>
                <a:gd name="T20" fmla="*/ 12 w 1756"/>
                <a:gd name="T21" fmla="*/ 1028 h 1756"/>
                <a:gd name="T22" fmla="*/ 49 w 1756"/>
                <a:gd name="T23" fmla="*/ 1169 h 1756"/>
                <a:gd name="T24" fmla="*/ 107 w 1756"/>
                <a:gd name="T25" fmla="*/ 1300 h 1756"/>
                <a:gd name="T26" fmla="*/ 186 w 1756"/>
                <a:gd name="T27" fmla="*/ 1419 h 1756"/>
                <a:gd name="T28" fmla="*/ 282 w 1756"/>
                <a:gd name="T29" fmla="*/ 1523 h 1756"/>
                <a:gd name="T30" fmla="*/ 393 w 1756"/>
                <a:gd name="T31" fmla="*/ 1610 h 1756"/>
                <a:gd name="T32" fmla="*/ 519 w 1756"/>
                <a:gd name="T33" fmla="*/ 1679 h 1756"/>
                <a:gd name="T34" fmla="*/ 655 w 1756"/>
                <a:gd name="T35" fmla="*/ 1727 h 1756"/>
                <a:gd name="T36" fmla="*/ 801 w 1756"/>
                <a:gd name="T37" fmla="*/ 1752 h 1756"/>
                <a:gd name="T38" fmla="*/ 952 w 1756"/>
                <a:gd name="T39" fmla="*/ 1752 h 1756"/>
                <a:gd name="T40" fmla="*/ 1098 w 1756"/>
                <a:gd name="T41" fmla="*/ 1727 h 1756"/>
                <a:gd name="T42" fmla="*/ 1235 w 1756"/>
                <a:gd name="T43" fmla="*/ 1679 h 1756"/>
                <a:gd name="T44" fmla="*/ 1360 w 1756"/>
                <a:gd name="T45" fmla="*/ 1610 h 1756"/>
                <a:gd name="T46" fmla="*/ 1472 w 1756"/>
                <a:gd name="T47" fmla="*/ 1523 h 1756"/>
                <a:gd name="T48" fmla="*/ 1568 w 1756"/>
                <a:gd name="T49" fmla="*/ 1419 h 1756"/>
                <a:gd name="T50" fmla="*/ 1647 w 1756"/>
                <a:gd name="T51" fmla="*/ 1300 h 1756"/>
                <a:gd name="T52" fmla="*/ 1706 w 1756"/>
                <a:gd name="T53" fmla="*/ 1169 h 1756"/>
                <a:gd name="T54" fmla="*/ 1742 w 1756"/>
                <a:gd name="T55" fmla="*/ 1028 h 1756"/>
                <a:gd name="T56" fmla="*/ 1755 w 1756"/>
                <a:gd name="T57" fmla="*/ 878 h 1756"/>
                <a:gd name="T58" fmla="*/ 1742 w 1756"/>
                <a:gd name="T59" fmla="*/ 728 h 1756"/>
                <a:gd name="T60" fmla="*/ 1706 w 1756"/>
                <a:gd name="T61" fmla="*/ 586 h 1756"/>
                <a:gd name="T62" fmla="*/ 1647 w 1756"/>
                <a:gd name="T63" fmla="*/ 455 h 1756"/>
                <a:gd name="T64" fmla="*/ 1568 w 1756"/>
                <a:gd name="T65" fmla="*/ 336 h 1756"/>
                <a:gd name="T66" fmla="*/ 1472 w 1756"/>
                <a:gd name="T67" fmla="*/ 232 h 1756"/>
                <a:gd name="T68" fmla="*/ 1360 w 1756"/>
                <a:gd name="T69" fmla="*/ 144 h 1756"/>
                <a:gd name="T70" fmla="*/ 1235 w 1756"/>
                <a:gd name="T71" fmla="*/ 76 h 1756"/>
                <a:gd name="T72" fmla="*/ 1098 w 1756"/>
                <a:gd name="T73" fmla="*/ 28 h 1756"/>
                <a:gd name="T74" fmla="*/ 952 w 1756"/>
                <a:gd name="T75" fmla="*/ 3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6" h="1756">
                  <a:moveTo>
                    <a:pt x="877" y="0"/>
                  </a:moveTo>
                  <a:lnTo>
                    <a:pt x="801" y="3"/>
                  </a:lnTo>
                  <a:lnTo>
                    <a:pt x="727" y="12"/>
                  </a:lnTo>
                  <a:lnTo>
                    <a:pt x="655" y="28"/>
                  </a:lnTo>
                  <a:lnTo>
                    <a:pt x="586" y="49"/>
                  </a:lnTo>
                  <a:lnTo>
                    <a:pt x="519" y="76"/>
                  </a:lnTo>
                  <a:lnTo>
                    <a:pt x="455" y="107"/>
                  </a:lnTo>
                  <a:lnTo>
                    <a:pt x="393" y="144"/>
                  </a:lnTo>
                  <a:lnTo>
                    <a:pt x="336" y="186"/>
                  </a:lnTo>
                  <a:lnTo>
                    <a:pt x="282" y="232"/>
                  </a:lnTo>
                  <a:lnTo>
                    <a:pt x="232" y="282"/>
                  </a:lnTo>
                  <a:lnTo>
                    <a:pt x="186" y="336"/>
                  </a:lnTo>
                  <a:lnTo>
                    <a:pt x="144" y="394"/>
                  </a:lnTo>
                  <a:lnTo>
                    <a:pt x="107" y="455"/>
                  </a:lnTo>
                  <a:lnTo>
                    <a:pt x="76" y="519"/>
                  </a:lnTo>
                  <a:lnTo>
                    <a:pt x="49" y="586"/>
                  </a:lnTo>
                  <a:lnTo>
                    <a:pt x="28" y="656"/>
                  </a:lnTo>
                  <a:lnTo>
                    <a:pt x="12" y="728"/>
                  </a:lnTo>
                  <a:lnTo>
                    <a:pt x="3" y="802"/>
                  </a:lnTo>
                  <a:lnTo>
                    <a:pt x="0" y="878"/>
                  </a:lnTo>
                  <a:lnTo>
                    <a:pt x="3" y="954"/>
                  </a:lnTo>
                  <a:lnTo>
                    <a:pt x="12" y="1028"/>
                  </a:lnTo>
                  <a:lnTo>
                    <a:pt x="28" y="1099"/>
                  </a:lnTo>
                  <a:lnTo>
                    <a:pt x="49" y="1169"/>
                  </a:lnTo>
                  <a:lnTo>
                    <a:pt x="76" y="1236"/>
                  </a:lnTo>
                  <a:lnTo>
                    <a:pt x="107" y="1300"/>
                  </a:lnTo>
                  <a:lnTo>
                    <a:pt x="144" y="1361"/>
                  </a:lnTo>
                  <a:lnTo>
                    <a:pt x="186" y="1419"/>
                  </a:lnTo>
                  <a:lnTo>
                    <a:pt x="232" y="1473"/>
                  </a:lnTo>
                  <a:lnTo>
                    <a:pt x="282" y="1523"/>
                  </a:lnTo>
                  <a:lnTo>
                    <a:pt x="336" y="1569"/>
                  </a:lnTo>
                  <a:lnTo>
                    <a:pt x="393" y="1610"/>
                  </a:lnTo>
                  <a:lnTo>
                    <a:pt x="455" y="1647"/>
                  </a:lnTo>
                  <a:lnTo>
                    <a:pt x="519" y="1679"/>
                  </a:lnTo>
                  <a:lnTo>
                    <a:pt x="586" y="1706"/>
                  </a:lnTo>
                  <a:lnTo>
                    <a:pt x="655" y="1727"/>
                  </a:lnTo>
                  <a:lnTo>
                    <a:pt x="727" y="1742"/>
                  </a:lnTo>
                  <a:lnTo>
                    <a:pt x="801" y="1752"/>
                  </a:lnTo>
                  <a:lnTo>
                    <a:pt x="877" y="1755"/>
                  </a:lnTo>
                  <a:lnTo>
                    <a:pt x="952" y="1752"/>
                  </a:lnTo>
                  <a:lnTo>
                    <a:pt x="1026" y="1742"/>
                  </a:lnTo>
                  <a:lnTo>
                    <a:pt x="1098" y="1727"/>
                  </a:lnTo>
                  <a:lnTo>
                    <a:pt x="1168" y="1706"/>
                  </a:lnTo>
                  <a:lnTo>
                    <a:pt x="1235" y="1679"/>
                  </a:lnTo>
                  <a:lnTo>
                    <a:pt x="1299" y="1647"/>
                  </a:lnTo>
                  <a:lnTo>
                    <a:pt x="1360" y="1610"/>
                  </a:lnTo>
                  <a:lnTo>
                    <a:pt x="1418" y="1569"/>
                  </a:lnTo>
                  <a:lnTo>
                    <a:pt x="1472" y="1523"/>
                  </a:lnTo>
                  <a:lnTo>
                    <a:pt x="1522" y="1473"/>
                  </a:lnTo>
                  <a:lnTo>
                    <a:pt x="1568" y="1419"/>
                  </a:lnTo>
                  <a:lnTo>
                    <a:pt x="1610" y="1361"/>
                  </a:lnTo>
                  <a:lnTo>
                    <a:pt x="1647" y="1300"/>
                  </a:lnTo>
                  <a:lnTo>
                    <a:pt x="1679" y="1236"/>
                  </a:lnTo>
                  <a:lnTo>
                    <a:pt x="1706" y="1169"/>
                  </a:lnTo>
                  <a:lnTo>
                    <a:pt x="1727" y="1099"/>
                  </a:lnTo>
                  <a:lnTo>
                    <a:pt x="1742" y="1028"/>
                  </a:lnTo>
                  <a:lnTo>
                    <a:pt x="1752" y="954"/>
                  </a:lnTo>
                  <a:lnTo>
                    <a:pt x="1755" y="878"/>
                  </a:lnTo>
                  <a:lnTo>
                    <a:pt x="1752" y="802"/>
                  </a:lnTo>
                  <a:lnTo>
                    <a:pt x="1742" y="728"/>
                  </a:lnTo>
                  <a:lnTo>
                    <a:pt x="1727" y="656"/>
                  </a:lnTo>
                  <a:lnTo>
                    <a:pt x="1706" y="586"/>
                  </a:lnTo>
                  <a:lnTo>
                    <a:pt x="1679" y="519"/>
                  </a:lnTo>
                  <a:lnTo>
                    <a:pt x="1647" y="455"/>
                  </a:lnTo>
                  <a:lnTo>
                    <a:pt x="1610" y="394"/>
                  </a:lnTo>
                  <a:lnTo>
                    <a:pt x="1568" y="336"/>
                  </a:lnTo>
                  <a:lnTo>
                    <a:pt x="1522" y="282"/>
                  </a:lnTo>
                  <a:lnTo>
                    <a:pt x="1472" y="232"/>
                  </a:lnTo>
                  <a:lnTo>
                    <a:pt x="1418" y="186"/>
                  </a:lnTo>
                  <a:lnTo>
                    <a:pt x="1360" y="144"/>
                  </a:lnTo>
                  <a:lnTo>
                    <a:pt x="1299" y="107"/>
                  </a:lnTo>
                  <a:lnTo>
                    <a:pt x="1235" y="76"/>
                  </a:lnTo>
                  <a:lnTo>
                    <a:pt x="1168" y="49"/>
                  </a:lnTo>
                  <a:lnTo>
                    <a:pt x="1098" y="28"/>
                  </a:lnTo>
                  <a:lnTo>
                    <a:pt x="1026" y="12"/>
                  </a:lnTo>
                  <a:lnTo>
                    <a:pt x="952" y="3"/>
                  </a:lnTo>
                  <a:lnTo>
                    <a:pt x="877"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nvGrpSpPr>
            <p:cNvPr id="65" name="Group 64">
              <a:extLst>
                <a:ext uri="{FF2B5EF4-FFF2-40B4-BE49-F238E27FC236}">
                  <a16:creationId xmlns:a16="http://schemas.microsoft.com/office/drawing/2014/main" id="{1389F1B7-C4C4-4F38-9771-55DBB985DD04}"/>
                </a:ext>
              </a:extLst>
            </p:cNvPr>
            <p:cNvGrpSpPr>
              <a:grpSpLocks/>
            </p:cNvGrpSpPr>
            <p:nvPr/>
          </p:nvGrpSpPr>
          <p:grpSpPr bwMode="auto">
            <a:xfrm>
              <a:off x="3029" y="3029"/>
              <a:ext cx="5222" cy="4629"/>
              <a:chOff x="3029" y="3029"/>
              <a:chExt cx="5222" cy="4629"/>
            </a:xfrm>
          </p:grpSpPr>
          <p:sp>
            <p:nvSpPr>
              <p:cNvPr id="68" name="Freeform 660">
                <a:extLst>
                  <a:ext uri="{FF2B5EF4-FFF2-40B4-BE49-F238E27FC236}">
                    <a16:creationId xmlns:a16="http://schemas.microsoft.com/office/drawing/2014/main" id="{76B09FF7-4D43-40ED-A65F-34ECCE923235}"/>
                  </a:ext>
                </a:extLst>
              </p:cNvPr>
              <p:cNvSpPr>
                <a:spLocks/>
              </p:cNvSpPr>
              <p:nvPr/>
            </p:nvSpPr>
            <p:spPr bwMode="auto">
              <a:xfrm>
                <a:off x="3029" y="3029"/>
                <a:ext cx="5222" cy="4629"/>
              </a:xfrm>
              <a:custGeom>
                <a:avLst/>
                <a:gdLst>
                  <a:gd name="T0" fmla="*/ 22 w 5222"/>
                  <a:gd name="T1" fmla="*/ 2098 h 4629"/>
                  <a:gd name="T2" fmla="*/ 4 w 5222"/>
                  <a:gd name="T3" fmla="*/ 2094 h 4629"/>
                  <a:gd name="T4" fmla="*/ 0 w 5222"/>
                  <a:gd name="T5" fmla="*/ 2108 h 4629"/>
                  <a:gd name="T6" fmla="*/ 19 w 5222"/>
                  <a:gd name="T7" fmla="*/ 2113 h 4629"/>
                  <a:gd name="T8" fmla="*/ 22 w 5222"/>
                  <a:gd name="T9" fmla="*/ 2098 h 4629"/>
                </a:gdLst>
                <a:ahLst/>
                <a:cxnLst>
                  <a:cxn ang="0">
                    <a:pos x="T0" y="T1"/>
                  </a:cxn>
                  <a:cxn ang="0">
                    <a:pos x="T2" y="T3"/>
                  </a:cxn>
                  <a:cxn ang="0">
                    <a:pos x="T4" y="T5"/>
                  </a:cxn>
                  <a:cxn ang="0">
                    <a:pos x="T6" y="T7"/>
                  </a:cxn>
                  <a:cxn ang="0">
                    <a:pos x="T8" y="T9"/>
                  </a:cxn>
                </a:cxnLst>
                <a:rect l="0" t="0" r="r" b="b"/>
                <a:pathLst>
                  <a:path w="5222" h="4629">
                    <a:moveTo>
                      <a:pt x="22" y="2098"/>
                    </a:moveTo>
                    <a:lnTo>
                      <a:pt x="4" y="2094"/>
                    </a:lnTo>
                    <a:lnTo>
                      <a:pt x="0" y="2108"/>
                    </a:lnTo>
                    <a:lnTo>
                      <a:pt x="19" y="2113"/>
                    </a:lnTo>
                    <a:lnTo>
                      <a:pt x="22" y="209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9" name="Freeform 661">
                <a:extLst>
                  <a:ext uri="{FF2B5EF4-FFF2-40B4-BE49-F238E27FC236}">
                    <a16:creationId xmlns:a16="http://schemas.microsoft.com/office/drawing/2014/main" id="{34D6D396-7E6A-4F2D-B251-57364B8648D5}"/>
                  </a:ext>
                </a:extLst>
              </p:cNvPr>
              <p:cNvSpPr>
                <a:spLocks/>
              </p:cNvSpPr>
              <p:nvPr/>
            </p:nvSpPr>
            <p:spPr bwMode="auto">
              <a:xfrm>
                <a:off x="3029" y="3029"/>
                <a:ext cx="5222" cy="4629"/>
              </a:xfrm>
              <a:custGeom>
                <a:avLst/>
                <a:gdLst>
                  <a:gd name="T0" fmla="*/ 124 w 5222"/>
                  <a:gd name="T1" fmla="*/ 2125 h 4629"/>
                  <a:gd name="T2" fmla="*/ 66 w 5222"/>
                  <a:gd name="T3" fmla="*/ 2109 h 4629"/>
                  <a:gd name="T4" fmla="*/ 62 w 5222"/>
                  <a:gd name="T5" fmla="*/ 2124 h 4629"/>
                  <a:gd name="T6" fmla="*/ 120 w 5222"/>
                  <a:gd name="T7" fmla="*/ 2139 h 4629"/>
                  <a:gd name="T8" fmla="*/ 124 w 5222"/>
                  <a:gd name="T9" fmla="*/ 2125 h 4629"/>
                </a:gdLst>
                <a:ahLst/>
                <a:cxnLst>
                  <a:cxn ang="0">
                    <a:pos x="T0" y="T1"/>
                  </a:cxn>
                  <a:cxn ang="0">
                    <a:pos x="T2" y="T3"/>
                  </a:cxn>
                  <a:cxn ang="0">
                    <a:pos x="T4" y="T5"/>
                  </a:cxn>
                  <a:cxn ang="0">
                    <a:pos x="T6" y="T7"/>
                  </a:cxn>
                  <a:cxn ang="0">
                    <a:pos x="T8" y="T9"/>
                  </a:cxn>
                </a:cxnLst>
                <a:rect l="0" t="0" r="r" b="b"/>
                <a:pathLst>
                  <a:path w="5222" h="4629">
                    <a:moveTo>
                      <a:pt x="124" y="2125"/>
                    </a:moveTo>
                    <a:lnTo>
                      <a:pt x="66" y="2109"/>
                    </a:lnTo>
                    <a:lnTo>
                      <a:pt x="62" y="2124"/>
                    </a:lnTo>
                    <a:lnTo>
                      <a:pt x="120" y="2139"/>
                    </a:lnTo>
                    <a:lnTo>
                      <a:pt x="124" y="212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0" name="Freeform 662">
                <a:extLst>
                  <a:ext uri="{FF2B5EF4-FFF2-40B4-BE49-F238E27FC236}">
                    <a16:creationId xmlns:a16="http://schemas.microsoft.com/office/drawing/2014/main" id="{28D872DA-3B55-4233-9378-58D3CFC35D32}"/>
                  </a:ext>
                </a:extLst>
              </p:cNvPr>
              <p:cNvSpPr>
                <a:spLocks/>
              </p:cNvSpPr>
              <p:nvPr/>
            </p:nvSpPr>
            <p:spPr bwMode="auto">
              <a:xfrm>
                <a:off x="3029" y="3029"/>
                <a:ext cx="5222" cy="4629"/>
              </a:xfrm>
              <a:custGeom>
                <a:avLst/>
                <a:gdLst>
                  <a:gd name="T0" fmla="*/ 225 w 5222"/>
                  <a:gd name="T1" fmla="*/ 2151 h 4629"/>
                  <a:gd name="T2" fmla="*/ 168 w 5222"/>
                  <a:gd name="T3" fmla="*/ 2136 h 4629"/>
                  <a:gd name="T4" fmla="*/ 164 w 5222"/>
                  <a:gd name="T5" fmla="*/ 2150 h 4629"/>
                  <a:gd name="T6" fmla="*/ 222 w 5222"/>
                  <a:gd name="T7" fmla="*/ 2166 h 4629"/>
                  <a:gd name="T8" fmla="*/ 225 w 5222"/>
                  <a:gd name="T9" fmla="*/ 2151 h 4629"/>
                </a:gdLst>
                <a:ahLst/>
                <a:cxnLst>
                  <a:cxn ang="0">
                    <a:pos x="T0" y="T1"/>
                  </a:cxn>
                  <a:cxn ang="0">
                    <a:pos x="T2" y="T3"/>
                  </a:cxn>
                  <a:cxn ang="0">
                    <a:pos x="T4" y="T5"/>
                  </a:cxn>
                  <a:cxn ang="0">
                    <a:pos x="T6" y="T7"/>
                  </a:cxn>
                  <a:cxn ang="0">
                    <a:pos x="T8" y="T9"/>
                  </a:cxn>
                </a:cxnLst>
                <a:rect l="0" t="0" r="r" b="b"/>
                <a:pathLst>
                  <a:path w="5222" h="4629">
                    <a:moveTo>
                      <a:pt x="225" y="2151"/>
                    </a:moveTo>
                    <a:lnTo>
                      <a:pt x="168" y="2136"/>
                    </a:lnTo>
                    <a:lnTo>
                      <a:pt x="164" y="2150"/>
                    </a:lnTo>
                    <a:lnTo>
                      <a:pt x="222" y="2166"/>
                    </a:lnTo>
                    <a:lnTo>
                      <a:pt x="225" y="215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1" name="Freeform 663">
                <a:extLst>
                  <a:ext uri="{FF2B5EF4-FFF2-40B4-BE49-F238E27FC236}">
                    <a16:creationId xmlns:a16="http://schemas.microsoft.com/office/drawing/2014/main" id="{D9A7E3D7-BA7D-4309-9C3A-B2C0BD5ACAE8}"/>
                  </a:ext>
                </a:extLst>
              </p:cNvPr>
              <p:cNvSpPr>
                <a:spLocks/>
              </p:cNvSpPr>
              <p:nvPr/>
            </p:nvSpPr>
            <p:spPr bwMode="auto">
              <a:xfrm>
                <a:off x="3029" y="3029"/>
                <a:ext cx="5222" cy="4629"/>
              </a:xfrm>
              <a:custGeom>
                <a:avLst/>
                <a:gdLst>
                  <a:gd name="T0" fmla="*/ 327 w 5222"/>
                  <a:gd name="T1" fmla="*/ 2178 h 4629"/>
                  <a:gd name="T2" fmla="*/ 270 w 5222"/>
                  <a:gd name="T3" fmla="*/ 2162 h 4629"/>
                  <a:gd name="T4" fmla="*/ 265 w 5222"/>
                  <a:gd name="T5" fmla="*/ 2176 h 4629"/>
                  <a:gd name="T6" fmla="*/ 324 w 5222"/>
                  <a:gd name="T7" fmla="*/ 2192 h 4629"/>
                  <a:gd name="T8" fmla="*/ 327 w 5222"/>
                  <a:gd name="T9" fmla="*/ 2178 h 4629"/>
                </a:gdLst>
                <a:ahLst/>
                <a:cxnLst>
                  <a:cxn ang="0">
                    <a:pos x="T0" y="T1"/>
                  </a:cxn>
                  <a:cxn ang="0">
                    <a:pos x="T2" y="T3"/>
                  </a:cxn>
                  <a:cxn ang="0">
                    <a:pos x="T4" y="T5"/>
                  </a:cxn>
                  <a:cxn ang="0">
                    <a:pos x="T6" y="T7"/>
                  </a:cxn>
                  <a:cxn ang="0">
                    <a:pos x="T8" y="T9"/>
                  </a:cxn>
                </a:cxnLst>
                <a:rect l="0" t="0" r="r" b="b"/>
                <a:pathLst>
                  <a:path w="5222" h="4629">
                    <a:moveTo>
                      <a:pt x="327" y="2178"/>
                    </a:moveTo>
                    <a:lnTo>
                      <a:pt x="270" y="2162"/>
                    </a:lnTo>
                    <a:lnTo>
                      <a:pt x="265" y="2176"/>
                    </a:lnTo>
                    <a:lnTo>
                      <a:pt x="324" y="2192"/>
                    </a:lnTo>
                    <a:lnTo>
                      <a:pt x="327" y="217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2" name="Freeform 664">
                <a:extLst>
                  <a:ext uri="{FF2B5EF4-FFF2-40B4-BE49-F238E27FC236}">
                    <a16:creationId xmlns:a16="http://schemas.microsoft.com/office/drawing/2014/main" id="{B705A1FC-639B-4E7E-85E8-91D3D97B456E}"/>
                  </a:ext>
                </a:extLst>
              </p:cNvPr>
              <p:cNvSpPr>
                <a:spLocks/>
              </p:cNvSpPr>
              <p:nvPr/>
            </p:nvSpPr>
            <p:spPr bwMode="auto">
              <a:xfrm>
                <a:off x="3029" y="3029"/>
                <a:ext cx="5222" cy="4629"/>
              </a:xfrm>
              <a:custGeom>
                <a:avLst/>
                <a:gdLst>
                  <a:gd name="T0" fmla="*/ 429 w 5222"/>
                  <a:gd name="T1" fmla="*/ 2204 h 4629"/>
                  <a:gd name="T2" fmla="*/ 370 w 5222"/>
                  <a:gd name="T3" fmla="*/ 2188 h 4629"/>
                  <a:gd name="T4" fmla="*/ 367 w 5222"/>
                  <a:gd name="T5" fmla="*/ 2203 h 4629"/>
                  <a:gd name="T6" fmla="*/ 424 w 5222"/>
                  <a:gd name="T7" fmla="*/ 2218 h 4629"/>
                  <a:gd name="T8" fmla="*/ 429 w 5222"/>
                  <a:gd name="T9" fmla="*/ 2204 h 4629"/>
                </a:gdLst>
                <a:ahLst/>
                <a:cxnLst>
                  <a:cxn ang="0">
                    <a:pos x="T0" y="T1"/>
                  </a:cxn>
                  <a:cxn ang="0">
                    <a:pos x="T2" y="T3"/>
                  </a:cxn>
                  <a:cxn ang="0">
                    <a:pos x="T4" y="T5"/>
                  </a:cxn>
                  <a:cxn ang="0">
                    <a:pos x="T6" y="T7"/>
                  </a:cxn>
                  <a:cxn ang="0">
                    <a:pos x="T8" y="T9"/>
                  </a:cxn>
                </a:cxnLst>
                <a:rect l="0" t="0" r="r" b="b"/>
                <a:pathLst>
                  <a:path w="5222" h="4629">
                    <a:moveTo>
                      <a:pt x="429" y="2204"/>
                    </a:moveTo>
                    <a:lnTo>
                      <a:pt x="370" y="2188"/>
                    </a:lnTo>
                    <a:lnTo>
                      <a:pt x="367" y="2203"/>
                    </a:lnTo>
                    <a:lnTo>
                      <a:pt x="424" y="2218"/>
                    </a:lnTo>
                    <a:lnTo>
                      <a:pt x="429" y="220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3" name="Freeform 665">
                <a:extLst>
                  <a:ext uri="{FF2B5EF4-FFF2-40B4-BE49-F238E27FC236}">
                    <a16:creationId xmlns:a16="http://schemas.microsoft.com/office/drawing/2014/main" id="{248297D5-BE06-431E-898F-5BD997364EC4}"/>
                  </a:ext>
                </a:extLst>
              </p:cNvPr>
              <p:cNvSpPr>
                <a:spLocks/>
              </p:cNvSpPr>
              <p:nvPr/>
            </p:nvSpPr>
            <p:spPr bwMode="auto">
              <a:xfrm>
                <a:off x="3029" y="3029"/>
                <a:ext cx="5222" cy="4629"/>
              </a:xfrm>
              <a:custGeom>
                <a:avLst/>
                <a:gdLst>
                  <a:gd name="T0" fmla="*/ 530 w 5222"/>
                  <a:gd name="T1" fmla="*/ 2230 h 4629"/>
                  <a:gd name="T2" fmla="*/ 472 w 5222"/>
                  <a:gd name="T3" fmla="*/ 2215 h 4629"/>
                  <a:gd name="T4" fmla="*/ 469 w 5222"/>
                  <a:gd name="T5" fmla="*/ 2230 h 4629"/>
                  <a:gd name="T6" fmla="*/ 526 w 5222"/>
                  <a:gd name="T7" fmla="*/ 2245 h 4629"/>
                  <a:gd name="T8" fmla="*/ 530 w 5222"/>
                  <a:gd name="T9" fmla="*/ 2230 h 4629"/>
                </a:gdLst>
                <a:ahLst/>
                <a:cxnLst>
                  <a:cxn ang="0">
                    <a:pos x="T0" y="T1"/>
                  </a:cxn>
                  <a:cxn ang="0">
                    <a:pos x="T2" y="T3"/>
                  </a:cxn>
                  <a:cxn ang="0">
                    <a:pos x="T4" y="T5"/>
                  </a:cxn>
                  <a:cxn ang="0">
                    <a:pos x="T6" y="T7"/>
                  </a:cxn>
                  <a:cxn ang="0">
                    <a:pos x="T8" y="T9"/>
                  </a:cxn>
                </a:cxnLst>
                <a:rect l="0" t="0" r="r" b="b"/>
                <a:pathLst>
                  <a:path w="5222" h="4629">
                    <a:moveTo>
                      <a:pt x="530" y="2230"/>
                    </a:moveTo>
                    <a:lnTo>
                      <a:pt x="472" y="2215"/>
                    </a:lnTo>
                    <a:lnTo>
                      <a:pt x="469" y="2230"/>
                    </a:lnTo>
                    <a:lnTo>
                      <a:pt x="526" y="2245"/>
                    </a:lnTo>
                    <a:lnTo>
                      <a:pt x="530" y="223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4" name="Freeform 666">
                <a:extLst>
                  <a:ext uri="{FF2B5EF4-FFF2-40B4-BE49-F238E27FC236}">
                    <a16:creationId xmlns:a16="http://schemas.microsoft.com/office/drawing/2014/main" id="{2F3A001E-F054-47C9-91A7-A362D5EDE29D}"/>
                  </a:ext>
                </a:extLst>
              </p:cNvPr>
              <p:cNvSpPr>
                <a:spLocks/>
              </p:cNvSpPr>
              <p:nvPr/>
            </p:nvSpPr>
            <p:spPr bwMode="auto">
              <a:xfrm>
                <a:off x="3029" y="3029"/>
                <a:ext cx="5222" cy="4629"/>
              </a:xfrm>
              <a:custGeom>
                <a:avLst/>
                <a:gdLst>
                  <a:gd name="T0" fmla="*/ 632 w 5222"/>
                  <a:gd name="T1" fmla="*/ 2257 h 4629"/>
                  <a:gd name="T2" fmla="*/ 574 w 5222"/>
                  <a:gd name="T3" fmla="*/ 2242 h 4629"/>
                  <a:gd name="T4" fmla="*/ 570 w 5222"/>
                  <a:gd name="T5" fmla="*/ 2257 h 4629"/>
                  <a:gd name="T6" fmla="*/ 628 w 5222"/>
                  <a:gd name="T7" fmla="*/ 2271 h 4629"/>
                  <a:gd name="T8" fmla="*/ 632 w 5222"/>
                  <a:gd name="T9" fmla="*/ 2257 h 4629"/>
                </a:gdLst>
                <a:ahLst/>
                <a:cxnLst>
                  <a:cxn ang="0">
                    <a:pos x="T0" y="T1"/>
                  </a:cxn>
                  <a:cxn ang="0">
                    <a:pos x="T2" y="T3"/>
                  </a:cxn>
                  <a:cxn ang="0">
                    <a:pos x="T4" y="T5"/>
                  </a:cxn>
                  <a:cxn ang="0">
                    <a:pos x="T6" y="T7"/>
                  </a:cxn>
                  <a:cxn ang="0">
                    <a:pos x="T8" y="T9"/>
                  </a:cxn>
                </a:cxnLst>
                <a:rect l="0" t="0" r="r" b="b"/>
                <a:pathLst>
                  <a:path w="5222" h="4629">
                    <a:moveTo>
                      <a:pt x="632" y="2257"/>
                    </a:moveTo>
                    <a:lnTo>
                      <a:pt x="574" y="2242"/>
                    </a:lnTo>
                    <a:lnTo>
                      <a:pt x="570" y="2257"/>
                    </a:lnTo>
                    <a:lnTo>
                      <a:pt x="628" y="2271"/>
                    </a:lnTo>
                    <a:lnTo>
                      <a:pt x="632" y="225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5" name="Freeform 667">
                <a:extLst>
                  <a:ext uri="{FF2B5EF4-FFF2-40B4-BE49-F238E27FC236}">
                    <a16:creationId xmlns:a16="http://schemas.microsoft.com/office/drawing/2014/main" id="{D98DB518-D158-4F51-8D88-D25C6BA291A3}"/>
                  </a:ext>
                </a:extLst>
              </p:cNvPr>
              <p:cNvSpPr>
                <a:spLocks/>
              </p:cNvSpPr>
              <p:nvPr/>
            </p:nvSpPr>
            <p:spPr bwMode="auto">
              <a:xfrm>
                <a:off x="3029" y="3029"/>
                <a:ext cx="5222" cy="4629"/>
              </a:xfrm>
              <a:custGeom>
                <a:avLst/>
                <a:gdLst>
                  <a:gd name="T0" fmla="*/ 855 w 5222"/>
                  <a:gd name="T1" fmla="*/ 4545 h 4629"/>
                  <a:gd name="T2" fmla="*/ 843 w 5222"/>
                  <a:gd name="T3" fmla="*/ 4536 h 4629"/>
                  <a:gd name="T4" fmla="*/ 802 w 5222"/>
                  <a:gd name="T5" fmla="*/ 4579 h 4629"/>
                  <a:gd name="T6" fmla="*/ 813 w 5222"/>
                  <a:gd name="T7" fmla="*/ 4590 h 4629"/>
                  <a:gd name="T8" fmla="*/ 855 w 5222"/>
                  <a:gd name="T9" fmla="*/ 4545 h 4629"/>
                </a:gdLst>
                <a:ahLst/>
                <a:cxnLst>
                  <a:cxn ang="0">
                    <a:pos x="T0" y="T1"/>
                  </a:cxn>
                  <a:cxn ang="0">
                    <a:pos x="T2" y="T3"/>
                  </a:cxn>
                  <a:cxn ang="0">
                    <a:pos x="T4" y="T5"/>
                  </a:cxn>
                  <a:cxn ang="0">
                    <a:pos x="T6" y="T7"/>
                  </a:cxn>
                  <a:cxn ang="0">
                    <a:pos x="T8" y="T9"/>
                  </a:cxn>
                </a:cxnLst>
                <a:rect l="0" t="0" r="r" b="b"/>
                <a:pathLst>
                  <a:path w="5222" h="4629">
                    <a:moveTo>
                      <a:pt x="855" y="4545"/>
                    </a:moveTo>
                    <a:lnTo>
                      <a:pt x="843" y="4536"/>
                    </a:lnTo>
                    <a:lnTo>
                      <a:pt x="802" y="4579"/>
                    </a:lnTo>
                    <a:lnTo>
                      <a:pt x="813" y="4590"/>
                    </a:lnTo>
                    <a:lnTo>
                      <a:pt x="855" y="454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6" name="Freeform 668">
                <a:extLst>
                  <a:ext uri="{FF2B5EF4-FFF2-40B4-BE49-F238E27FC236}">
                    <a16:creationId xmlns:a16="http://schemas.microsoft.com/office/drawing/2014/main" id="{EC90EEC5-A916-41BE-BD0B-AD236D5310D2}"/>
                  </a:ext>
                </a:extLst>
              </p:cNvPr>
              <p:cNvSpPr>
                <a:spLocks/>
              </p:cNvSpPr>
              <p:nvPr/>
            </p:nvSpPr>
            <p:spPr bwMode="auto">
              <a:xfrm>
                <a:off x="3029" y="3029"/>
                <a:ext cx="5222" cy="4629"/>
              </a:xfrm>
              <a:custGeom>
                <a:avLst/>
                <a:gdLst>
                  <a:gd name="T0" fmla="*/ 927 w 5222"/>
                  <a:gd name="T1" fmla="*/ 4470 h 4629"/>
                  <a:gd name="T2" fmla="*/ 916 w 5222"/>
                  <a:gd name="T3" fmla="*/ 4459 h 4629"/>
                  <a:gd name="T4" fmla="*/ 874 w 5222"/>
                  <a:gd name="T5" fmla="*/ 4502 h 4629"/>
                  <a:gd name="T6" fmla="*/ 885 w 5222"/>
                  <a:gd name="T7" fmla="*/ 4513 h 4629"/>
                  <a:gd name="T8" fmla="*/ 927 w 5222"/>
                  <a:gd name="T9" fmla="*/ 4470 h 4629"/>
                </a:gdLst>
                <a:ahLst/>
                <a:cxnLst>
                  <a:cxn ang="0">
                    <a:pos x="T0" y="T1"/>
                  </a:cxn>
                  <a:cxn ang="0">
                    <a:pos x="T2" y="T3"/>
                  </a:cxn>
                  <a:cxn ang="0">
                    <a:pos x="T4" y="T5"/>
                  </a:cxn>
                  <a:cxn ang="0">
                    <a:pos x="T6" y="T7"/>
                  </a:cxn>
                  <a:cxn ang="0">
                    <a:pos x="T8" y="T9"/>
                  </a:cxn>
                </a:cxnLst>
                <a:rect l="0" t="0" r="r" b="b"/>
                <a:pathLst>
                  <a:path w="5222" h="4629">
                    <a:moveTo>
                      <a:pt x="927" y="4470"/>
                    </a:moveTo>
                    <a:lnTo>
                      <a:pt x="916" y="4459"/>
                    </a:lnTo>
                    <a:lnTo>
                      <a:pt x="874" y="4502"/>
                    </a:lnTo>
                    <a:lnTo>
                      <a:pt x="885" y="4513"/>
                    </a:lnTo>
                    <a:lnTo>
                      <a:pt x="927" y="447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7" name="Freeform 669">
                <a:extLst>
                  <a:ext uri="{FF2B5EF4-FFF2-40B4-BE49-F238E27FC236}">
                    <a16:creationId xmlns:a16="http://schemas.microsoft.com/office/drawing/2014/main" id="{7D5E5CF2-D284-4023-86BE-EF81A241516A}"/>
                  </a:ext>
                </a:extLst>
              </p:cNvPr>
              <p:cNvSpPr>
                <a:spLocks/>
              </p:cNvSpPr>
              <p:nvPr/>
            </p:nvSpPr>
            <p:spPr bwMode="auto">
              <a:xfrm>
                <a:off x="3029" y="3029"/>
                <a:ext cx="5222" cy="4629"/>
              </a:xfrm>
              <a:custGeom>
                <a:avLst/>
                <a:gdLst>
                  <a:gd name="T0" fmla="*/ 999 w 5222"/>
                  <a:gd name="T1" fmla="*/ 4393 h 4629"/>
                  <a:gd name="T2" fmla="*/ 988 w 5222"/>
                  <a:gd name="T3" fmla="*/ 4382 h 4629"/>
                  <a:gd name="T4" fmla="*/ 946 w 5222"/>
                  <a:gd name="T5" fmla="*/ 4426 h 4629"/>
                  <a:gd name="T6" fmla="*/ 957 w 5222"/>
                  <a:gd name="T7" fmla="*/ 4436 h 4629"/>
                  <a:gd name="T8" fmla="*/ 999 w 5222"/>
                  <a:gd name="T9" fmla="*/ 4393 h 4629"/>
                </a:gdLst>
                <a:ahLst/>
                <a:cxnLst>
                  <a:cxn ang="0">
                    <a:pos x="T0" y="T1"/>
                  </a:cxn>
                  <a:cxn ang="0">
                    <a:pos x="T2" y="T3"/>
                  </a:cxn>
                  <a:cxn ang="0">
                    <a:pos x="T4" y="T5"/>
                  </a:cxn>
                  <a:cxn ang="0">
                    <a:pos x="T6" y="T7"/>
                  </a:cxn>
                  <a:cxn ang="0">
                    <a:pos x="T8" y="T9"/>
                  </a:cxn>
                </a:cxnLst>
                <a:rect l="0" t="0" r="r" b="b"/>
                <a:pathLst>
                  <a:path w="5222" h="4629">
                    <a:moveTo>
                      <a:pt x="999" y="4393"/>
                    </a:moveTo>
                    <a:lnTo>
                      <a:pt x="988" y="4382"/>
                    </a:lnTo>
                    <a:lnTo>
                      <a:pt x="946" y="4426"/>
                    </a:lnTo>
                    <a:lnTo>
                      <a:pt x="957" y="4436"/>
                    </a:lnTo>
                    <a:lnTo>
                      <a:pt x="999" y="439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8" name="Freeform 670">
                <a:extLst>
                  <a:ext uri="{FF2B5EF4-FFF2-40B4-BE49-F238E27FC236}">
                    <a16:creationId xmlns:a16="http://schemas.microsoft.com/office/drawing/2014/main" id="{AEBB345A-6B1D-42C9-955E-4DD50802542D}"/>
                  </a:ext>
                </a:extLst>
              </p:cNvPr>
              <p:cNvSpPr>
                <a:spLocks/>
              </p:cNvSpPr>
              <p:nvPr/>
            </p:nvSpPr>
            <p:spPr bwMode="auto">
              <a:xfrm>
                <a:off x="3029" y="3029"/>
                <a:ext cx="5222" cy="4629"/>
              </a:xfrm>
              <a:custGeom>
                <a:avLst/>
                <a:gdLst>
                  <a:gd name="T0" fmla="*/ 1071 w 5222"/>
                  <a:gd name="T1" fmla="*/ 4316 h 4629"/>
                  <a:gd name="T2" fmla="*/ 1060 w 5222"/>
                  <a:gd name="T3" fmla="*/ 4306 h 4629"/>
                  <a:gd name="T4" fmla="*/ 1018 w 5222"/>
                  <a:gd name="T5" fmla="*/ 4350 h 4629"/>
                  <a:gd name="T6" fmla="*/ 1030 w 5222"/>
                  <a:gd name="T7" fmla="*/ 4360 h 4629"/>
                  <a:gd name="T8" fmla="*/ 1071 w 5222"/>
                  <a:gd name="T9" fmla="*/ 4316 h 4629"/>
                </a:gdLst>
                <a:ahLst/>
                <a:cxnLst>
                  <a:cxn ang="0">
                    <a:pos x="T0" y="T1"/>
                  </a:cxn>
                  <a:cxn ang="0">
                    <a:pos x="T2" y="T3"/>
                  </a:cxn>
                  <a:cxn ang="0">
                    <a:pos x="T4" y="T5"/>
                  </a:cxn>
                  <a:cxn ang="0">
                    <a:pos x="T6" y="T7"/>
                  </a:cxn>
                  <a:cxn ang="0">
                    <a:pos x="T8" y="T9"/>
                  </a:cxn>
                </a:cxnLst>
                <a:rect l="0" t="0" r="r" b="b"/>
                <a:pathLst>
                  <a:path w="5222" h="4629">
                    <a:moveTo>
                      <a:pt x="1071" y="4316"/>
                    </a:moveTo>
                    <a:lnTo>
                      <a:pt x="1060" y="4306"/>
                    </a:lnTo>
                    <a:lnTo>
                      <a:pt x="1018" y="4350"/>
                    </a:lnTo>
                    <a:lnTo>
                      <a:pt x="1030" y="4360"/>
                    </a:lnTo>
                    <a:lnTo>
                      <a:pt x="1071" y="431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9" name="Freeform 671">
                <a:extLst>
                  <a:ext uri="{FF2B5EF4-FFF2-40B4-BE49-F238E27FC236}">
                    <a16:creationId xmlns:a16="http://schemas.microsoft.com/office/drawing/2014/main" id="{8AF3F486-37D1-4252-BD89-082A9F83301F}"/>
                  </a:ext>
                </a:extLst>
              </p:cNvPr>
              <p:cNvSpPr>
                <a:spLocks/>
              </p:cNvSpPr>
              <p:nvPr/>
            </p:nvSpPr>
            <p:spPr bwMode="auto">
              <a:xfrm>
                <a:off x="3029" y="3029"/>
                <a:ext cx="5222" cy="4629"/>
              </a:xfrm>
              <a:custGeom>
                <a:avLst/>
                <a:gdLst>
                  <a:gd name="T0" fmla="*/ 1143 w 5222"/>
                  <a:gd name="T1" fmla="*/ 4240 h 4629"/>
                  <a:gd name="T2" fmla="*/ 1132 w 5222"/>
                  <a:gd name="T3" fmla="*/ 4230 h 4629"/>
                  <a:gd name="T4" fmla="*/ 1092 w 5222"/>
                  <a:gd name="T5" fmla="*/ 4274 h 4629"/>
                  <a:gd name="T6" fmla="*/ 1102 w 5222"/>
                  <a:gd name="T7" fmla="*/ 4284 h 4629"/>
                  <a:gd name="T8" fmla="*/ 1143 w 5222"/>
                  <a:gd name="T9" fmla="*/ 4240 h 4629"/>
                </a:gdLst>
                <a:ahLst/>
                <a:cxnLst>
                  <a:cxn ang="0">
                    <a:pos x="T0" y="T1"/>
                  </a:cxn>
                  <a:cxn ang="0">
                    <a:pos x="T2" y="T3"/>
                  </a:cxn>
                  <a:cxn ang="0">
                    <a:pos x="T4" y="T5"/>
                  </a:cxn>
                  <a:cxn ang="0">
                    <a:pos x="T6" y="T7"/>
                  </a:cxn>
                  <a:cxn ang="0">
                    <a:pos x="T8" y="T9"/>
                  </a:cxn>
                </a:cxnLst>
                <a:rect l="0" t="0" r="r" b="b"/>
                <a:pathLst>
                  <a:path w="5222" h="4629">
                    <a:moveTo>
                      <a:pt x="1143" y="4240"/>
                    </a:moveTo>
                    <a:lnTo>
                      <a:pt x="1132" y="4230"/>
                    </a:lnTo>
                    <a:lnTo>
                      <a:pt x="1092" y="4274"/>
                    </a:lnTo>
                    <a:lnTo>
                      <a:pt x="1102" y="4284"/>
                    </a:lnTo>
                    <a:lnTo>
                      <a:pt x="1143" y="424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0" name="Freeform 672">
                <a:extLst>
                  <a:ext uri="{FF2B5EF4-FFF2-40B4-BE49-F238E27FC236}">
                    <a16:creationId xmlns:a16="http://schemas.microsoft.com/office/drawing/2014/main" id="{F70E5656-F515-4539-BB09-955FE42F435F}"/>
                  </a:ext>
                </a:extLst>
              </p:cNvPr>
              <p:cNvSpPr>
                <a:spLocks/>
              </p:cNvSpPr>
              <p:nvPr/>
            </p:nvSpPr>
            <p:spPr bwMode="auto">
              <a:xfrm>
                <a:off x="3029" y="3029"/>
                <a:ext cx="5222" cy="4629"/>
              </a:xfrm>
              <a:custGeom>
                <a:avLst/>
                <a:gdLst>
                  <a:gd name="T0" fmla="*/ 1215 w 5222"/>
                  <a:gd name="T1" fmla="*/ 4164 h 4629"/>
                  <a:gd name="T2" fmla="*/ 1204 w 5222"/>
                  <a:gd name="T3" fmla="*/ 4154 h 4629"/>
                  <a:gd name="T4" fmla="*/ 1164 w 5222"/>
                  <a:gd name="T5" fmla="*/ 4197 h 4629"/>
                  <a:gd name="T6" fmla="*/ 1174 w 5222"/>
                  <a:gd name="T7" fmla="*/ 4208 h 4629"/>
                  <a:gd name="T8" fmla="*/ 1215 w 5222"/>
                  <a:gd name="T9" fmla="*/ 4164 h 4629"/>
                </a:gdLst>
                <a:ahLst/>
                <a:cxnLst>
                  <a:cxn ang="0">
                    <a:pos x="T0" y="T1"/>
                  </a:cxn>
                  <a:cxn ang="0">
                    <a:pos x="T2" y="T3"/>
                  </a:cxn>
                  <a:cxn ang="0">
                    <a:pos x="T4" y="T5"/>
                  </a:cxn>
                  <a:cxn ang="0">
                    <a:pos x="T6" y="T7"/>
                  </a:cxn>
                  <a:cxn ang="0">
                    <a:pos x="T8" y="T9"/>
                  </a:cxn>
                </a:cxnLst>
                <a:rect l="0" t="0" r="r" b="b"/>
                <a:pathLst>
                  <a:path w="5222" h="4629">
                    <a:moveTo>
                      <a:pt x="1215" y="4164"/>
                    </a:moveTo>
                    <a:lnTo>
                      <a:pt x="1204" y="4154"/>
                    </a:lnTo>
                    <a:lnTo>
                      <a:pt x="1164" y="4197"/>
                    </a:lnTo>
                    <a:lnTo>
                      <a:pt x="1174" y="4208"/>
                    </a:lnTo>
                    <a:lnTo>
                      <a:pt x="1215" y="416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1" name="Freeform 673">
                <a:extLst>
                  <a:ext uri="{FF2B5EF4-FFF2-40B4-BE49-F238E27FC236}">
                    <a16:creationId xmlns:a16="http://schemas.microsoft.com/office/drawing/2014/main" id="{79314886-D0BC-4581-A18E-8FEFCC7D8425}"/>
                  </a:ext>
                </a:extLst>
              </p:cNvPr>
              <p:cNvSpPr>
                <a:spLocks/>
              </p:cNvSpPr>
              <p:nvPr/>
            </p:nvSpPr>
            <p:spPr bwMode="auto">
              <a:xfrm>
                <a:off x="3029" y="3029"/>
                <a:ext cx="5222" cy="4629"/>
              </a:xfrm>
              <a:custGeom>
                <a:avLst/>
                <a:gdLst>
                  <a:gd name="T0" fmla="*/ 1287 w 5222"/>
                  <a:gd name="T1" fmla="*/ 4088 h 4629"/>
                  <a:gd name="T2" fmla="*/ 1276 w 5222"/>
                  <a:gd name="T3" fmla="*/ 4077 h 4629"/>
                  <a:gd name="T4" fmla="*/ 1236 w 5222"/>
                  <a:gd name="T5" fmla="*/ 4122 h 4629"/>
                  <a:gd name="T6" fmla="*/ 1246 w 5222"/>
                  <a:gd name="T7" fmla="*/ 4131 h 4629"/>
                  <a:gd name="T8" fmla="*/ 1287 w 5222"/>
                  <a:gd name="T9" fmla="*/ 4088 h 4629"/>
                </a:gdLst>
                <a:ahLst/>
                <a:cxnLst>
                  <a:cxn ang="0">
                    <a:pos x="T0" y="T1"/>
                  </a:cxn>
                  <a:cxn ang="0">
                    <a:pos x="T2" y="T3"/>
                  </a:cxn>
                  <a:cxn ang="0">
                    <a:pos x="T4" y="T5"/>
                  </a:cxn>
                  <a:cxn ang="0">
                    <a:pos x="T6" y="T7"/>
                  </a:cxn>
                  <a:cxn ang="0">
                    <a:pos x="T8" y="T9"/>
                  </a:cxn>
                </a:cxnLst>
                <a:rect l="0" t="0" r="r" b="b"/>
                <a:pathLst>
                  <a:path w="5222" h="4629">
                    <a:moveTo>
                      <a:pt x="1287" y="4088"/>
                    </a:moveTo>
                    <a:lnTo>
                      <a:pt x="1276" y="4077"/>
                    </a:lnTo>
                    <a:lnTo>
                      <a:pt x="1236" y="4122"/>
                    </a:lnTo>
                    <a:lnTo>
                      <a:pt x="1246" y="4131"/>
                    </a:lnTo>
                    <a:lnTo>
                      <a:pt x="1287" y="408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2" name="Freeform 674">
                <a:extLst>
                  <a:ext uri="{FF2B5EF4-FFF2-40B4-BE49-F238E27FC236}">
                    <a16:creationId xmlns:a16="http://schemas.microsoft.com/office/drawing/2014/main" id="{69B37AA3-68D7-4FC0-A624-628AA2DC075A}"/>
                  </a:ext>
                </a:extLst>
              </p:cNvPr>
              <p:cNvSpPr>
                <a:spLocks/>
              </p:cNvSpPr>
              <p:nvPr/>
            </p:nvSpPr>
            <p:spPr bwMode="auto">
              <a:xfrm>
                <a:off x="3029" y="3029"/>
                <a:ext cx="5222" cy="4629"/>
              </a:xfrm>
              <a:custGeom>
                <a:avLst/>
                <a:gdLst>
                  <a:gd name="T0" fmla="*/ 1322 w 5222"/>
                  <a:gd name="T1" fmla="*/ 4052 h 4629"/>
                  <a:gd name="T2" fmla="*/ 1310 w 5222"/>
                  <a:gd name="T3" fmla="*/ 4041 h 4629"/>
                  <a:gd name="T4" fmla="*/ 1308 w 5222"/>
                  <a:gd name="T5" fmla="*/ 4045 h 4629"/>
                  <a:gd name="T6" fmla="*/ 1318 w 5222"/>
                  <a:gd name="T7" fmla="*/ 4056 h 4629"/>
                  <a:gd name="T8" fmla="*/ 1322 w 5222"/>
                  <a:gd name="T9" fmla="*/ 4052 h 4629"/>
                </a:gdLst>
                <a:ahLst/>
                <a:cxnLst>
                  <a:cxn ang="0">
                    <a:pos x="T0" y="T1"/>
                  </a:cxn>
                  <a:cxn ang="0">
                    <a:pos x="T2" y="T3"/>
                  </a:cxn>
                  <a:cxn ang="0">
                    <a:pos x="T4" y="T5"/>
                  </a:cxn>
                  <a:cxn ang="0">
                    <a:pos x="T6" y="T7"/>
                  </a:cxn>
                  <a:cxn ang="0">
                    <a:pos x="T8" y="T9"/>
                  </a:cxn>
                </a:cxnLst>
                <a:rect l="0" t="0" r="r" b="b"/>
                <a:pathLst>
                  <a:path w="5222" h="4629">
                    <a:moveTo>
                      <a:pt x="1322" y="4052"/>
                    </a:moveTo>
                    <a:lnTo>
                      <a:pt x="1310" y="4041"/>
                    </a:lnTo>
                    <a:lnTo>
                      <a:pt x="1308" y="4045"/>
                    </a:lnTo>
                    <a:lnTo>
                      <a:pt x="1318" y="4056"/>
                    </a:lnTo>
                    <a:lnTo>
                      <a:pt x="1322" y="405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3" name="Freeform 675">
                <a:extLst>
                  <a:ext uri="{FF2B5EF4-FFF2-40B4-BE49-F238E27FC236}">
                    <a16:creationId xmlns:a16="http://schemas.microsoft.com/office/drawing/2014/main" id="{8C118170-3103-4EB0-8E6B-5B43978E0A53}"/>
                  </a:ext>
                </a:extLst>
              </p:cNvPr>
              <p:cNvSpPr>
                <a:spLocks/>
              </p:cNvSpPr>
              <p:nvPr/>
            </p:nvSpPr>
            <p:spPr bwMode="auto">
              <a:xfrm>
                <a:off x="3029" y="3029"/>
                <a:ext cx="5222" cy="4629"/>
              </a:xfrm>
              <a:custGeom>
                <a:avLst/>
                <a:gdLst>
                  <a:gd name="T0" fmla="*/ 2663 w 5222"/>
                  <a:gd name="T1" fmla="*/ 630 h 4629"/>
                  <a:gd name="T2" fmla="*/ 2648 w 5222"/>
                  <a:gd name="T3" fmla="*/ 630 h 4629"/>
                  <a:gd name="T4" fmla="*/ 2648 w 5222"/>
                  <a:gd name="T5" fmla="*/ 668 h 4629"/>
                  <a:gd name="T6" fmla="*/ 2663 w 5222"/>
                  <a:gd name="T7" fmla="*/ 668 h 4629"/>
                  <a:gd name="T8" fmla="*/ 2663 w 5222"/>
                  <a:gd name="T9" fmla="*/ 630 h 4629"/>
                </a:gdLst>
                <a:ahLst/>
                <a:cxnLst>
                  <a:cxn ang="0">
                    <a:pos x="T0" y="T1"/>
                  </a:cxn>
                  <a:cxn ang="0">
                    <a:pos x="T2" y="T3"/>
                  </a:cxn>
                  <a:cxn ang="0">
                    <a:pos x="T4" y="T5"/>
                  </a:cxn>
                  <a:cxn ang="0">
                    <a:pos x="T6" y="T7"/>
                  </a:cxn>
                  <a:cxn ang="0">
                    <a:pos x="T8" y="T9"/>
                  </a:cxn>
                </a:cxnLst>
                <a:rect l="0" t="0" r="r" b="b"/>
                <a:pathLst>
                  <a:path w="5222" h="4629">
                    <a:moveTo>
                      <a:pt x="2663" y="630"/>
                    </a:moveTo>
                    <a:lnTo>
                      <a:pt x="2648" y="630"/>
                    </a:lnTo>
                    <a:lnTo>
                      <a:pt x="2648" y="668"/>
                    </a:lnTo>
                    <a:lnTo>
                      <a:pt x="2663" y="668"/>
                    </a:lnTo>
                    <a:lnTo>
                      <a:pt x="2663" y="63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4" name="Freeform 676">
                <a:extLst>
                  <a:ext uri="{FF2B5EF4-FFF2-40B4-BE49-F238E27FC236}">
                    <a16:creationId xmlns:a16="http://schemas.microsoft.com/office/drawing/2014/main" id="{A99DF0E0-01AA-4DFB-AD7A-6F785254C0DE}"/>
                  </a:ext>
                </a:extLst>
              </p:cNvPr>
              <p:cNvSpPr>
                <a:spLocks/>
              </p:cNvSpPr>
              <p:nvPr/>
            </p:nvSpPr>
            <p:spPr bwMode="auto">
              <a:xfrm>
                <a:off x="3029" y="3029"/>
                <a:ext cx="5222" cy="4629"/>
              </a:xfrm>
              <a:custGeom>
                <a:avLst/>
                <a:gdLst>
                  <a:gd name="T0" fmla="*/ 2663 w 5222"/>
                  <a:gd name="T1" fmla="*/ 525 h 4629"/>
                  <a:gd name="T2" fmla="*/ 2648 w 5222"/>
                  <a:gd name="T3" fmla="*/ 525 h 4629"/>
                  <a:gd name="T4" fmla="*/ 2648 w 5222"/>
                  <a:gd name="T5" fmla="*/ 585 h 4629"/>
                  <a:gd name="T6" fmla="*/ 2663 w 5222"/>
                  <a:gd name="T7" fmla="*/ 585 h 4629"/>
                  <a:gd name="T8" fmla="*/ 2663 w 5222"/>
                  <a:gd name="T9" fmla="*/ 525 h 4629"/>
                </a:gdLst>
                <a:ahLst/>
                <a:cxnLst>
                  <a:cxn ang="0">
                    <a:pos x="T0" y="T1"/>
                  </a:cxn>
                  <a:cxn ang="0">
                    <a:pos x="T2" y="T3"/>
                  </a:cxn>
                  <a:cxn ang="0">
                    <a:pos x="T4" y="T5"/>
                  </a:cxn>
                  <a:cxn ang="0">
                    <a:pos x="T6" y="T7"/>
                  </a:cxn>
                  <a:cxn ang="0">
                    <a:pos x="T8" y="T9"/>
                  </a:cxn>
                </a:cxnLst>
                <a:rect l="0" t="0" r="r" b="b"/>
                <a:pathLst>
                  <a:path w="5222" h="4629">
                    <a:moveTo>
                      <a:pt x="2663" y="525"/>
                    </a:moveTo>
                    <a:lnTo>
                      <a:pt x="2648" y="525"/>
                    </a:lnTo>
                    <a:lnTo>
                      <a:pt x="2648" y="585"/>
                    </a:lnTo>
                    <a:lnTo>
                      <a:pt x="2663" y="585"/>
                    </a:lnTo>
                    <a:lnTo>
                      <a:pt x="2663" y="52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5" name="Freeform 677">
                <a:extLst>
                  <a:ext uri="{FF2B5EF4-FFF2-40B4-BE49-F238E27FC236}">
                    <a16:creationId xmlns:a16="http://schemas.microsoft.com/office/drawing/2014/main" id="{0E7BD400-7C75-4A94-A25F-50A494148C76}"/>
                  </a:ext>
                </a:extLst>
              </p:cNvPr>
              <p:cNvSpPr>
                <a:spLocks/>
              </p:cNvSpPr>
              <p:nvPr/>
            </p:nvSpPr>
            <p:spPr bwMode="auto">
              <a:xfrm>
                <a:off x="3029" y="3029"/>
                <a:ext cx="5222" cy="4629"/>
              </a:xfrm>
              <a:custGeom>
                <a:avLst/>
                <a:gdLst>
                  <a:gd name="T0" fmla="*/ 2663 w 5222"/>
                  <a:gd name="T1" fmla="*/ 420 h 4629"/>
                  <a:gd name="T2" fmla="*/ 2648 w 5222"/>
                  <a:gd name="T3" fmla="*/ 420 h 4629"/>
                  <a:gd name="T4" fmla="*/ 2648 w 5222"/>
                  <a:gd name="T5" fmla="*/ 480 h 4629"/>
                  <a:gd name="T6" fmla="*/ 2663 w 5222"/>
                  <a:gd name="T7" fmla="*/ 480 h 4629"/>
                  <a:gd name="T8" fmla="*/ 2663 w 5222"/>
                  <a:gd name="T9" fmla="*/ 420 h 4629"/>
                </a:gdLst>
                <a:ahLst/>
                <a:cxnLst>
                  <a:cxn ang="0">
                    <a:pos x="T0" y="T1"/>
                  </a:cxn>
                  <a:cxn ang="0">
                    <a:pos x="T2" y="T3"/>
                  </a:cxn>
                  <a:cxn ang="0">
                    <a:pos x="T4" y="T5"/>
                  </a:cxn>
                  <a:cxn ang="0">
                    <a:pos x="T6" y="T7"/>
                  </a:cxn>
                  <a:cxn ang="0">
                    <a:pos x="T8" y="T9"/>
                  </a:cxn>
                </a:cxnLst>
                <a:rect l="0" t="0" r="r" b="b"/>
                <a:pathLst>
                  <a:path w="5222" h="4629">
                    <a:moveTo>
                      <a:pt x="2663" y="420"/>
                    </a:moveTo>
                    <a:lnTo>
                      <a:pt x="2648" y="420"/>
                    </a:lnTo>
                    <a:lnTo>
                      <a:pt x="2648" y="480"/>
                    </a:lnTo>
                    <a:lnTo>
                      <a:pt x="2663" y="480"/>
                    </a:lnTo>
                    <a:lnTo>
                      <a:pt x="2663" y="42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6" name="Freeform 678">
                <a:extLst>
                  <a:ext uri="{FF2B5EF4-FFF2-40B4-BE49-F238E27FC236}">
                    <a16:creationId xmlns:a16="http://schemas.microsoft.com/office/drawing/2014/main" id="{EE5D4E48-6B45-4E3D-8F24-47DC3E36D9F2}"/>
                  </a:ext>
                </a:extLst>
              </p:cNvPr>
              <p:cNvSpPr>
                <a:spLocks/>
              </p:cNvSpPr>
              <p:nvPr/>
            </p:nvSpPr>
            <p:spPr bwMode="auto">
              <a:xfrm>
                <a:off x="3029" y="3029"/>
                <a:ext cx="5222" cy="4629"/>
              </a:xfrm>
              <a:custGeom>
                <a:avLst/>
                <a:gdLst>
                  <a:gd name="T0" fmla="*/ 2663 w 5222"/>
                  <a:gd name="T1" fmla="*/ 315 h 4629"/>
                  <a:gd name="T2" fmla="*/ 2648 w 5222"/>
                  <a:gd name="T3" fmla="*/ 315 h 4629"/>
                  <a:gd name="T4" fmla="*/ 2648 w 5222"/>
                  <a:gd name="T5" fmla="*/ 375 h 4629"/>
                  <a:gd name="T6" fmla="*/ 2663 w 5222"/>
                  <a:gd name="T7" fmla="*/ 375 h 4629"/>
                  <a:gd name="T8" fmla="*/ 2663 w 5222"/>
                  <a:gd name="T9" fmla="*/ 315 h 4629"/>
                </a:gdLst>
                <a:ahLst/>
                <a:cxnLst>
                  <a:cxn ang="0">
                    <a:pos x="T0" y="T1"/>
                  </a:cxn>
                  <a:cxn ang="0">
                    <a:pos x="T2" y="T3"/>
                  </a:cxn>
                  <a:cxn ang="0">
                    <a:pos x="T4" y="T5"/>
                  </a:cxn>
                  <a:cxn ang="0">
                    <a:pos x="T6" y="T7"/>
                  </a:cxn>
                  <a:cxn ang="0">
                    <a:pos x="T8" y="T9"/>
                  </a:cxn>
                </a:cxnLst>
                <a:rect l="0" t="0" r="r" b="b"/>
                <a:pathLst>
                  <a:path w="5222" h="4629">
                    <a:moveTo>
                      <a:pt x="2663" y="315"/>
                    </a:moveTo>
                    <a:lnTo>
                      <a:pt x="2648" y="315"/>
                    </a:lnTo>
                    <a:lnTo>
                      <a:pt x="2648" y="375"/>
                    </a:lnTo>
                    <a:lnTo>
                      <a:pt x="2663" y="375"/>
                    </a:lnTo>
                    <a:lnTo>
                      <a:pt x="2663" y="3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7" name="Freeform 679">
                <a:extLst>
                  <a:ext uri="{FF2B5EF4-FFF2-40B4-BE49-F238E27FC236}">
                    <a16:creationId xmlns:a16="http://schemas.microsoft.com/office/drawing/2014/main" id="{ADA0E1E0-A9DA-441C-8964-A383BF4CB2E8}"/>
                  </a:ext>
                </a:extLst>
              </p:cNvPr>
              <p:cNvSpPr>
                <a:spLocks/>
              </p:cNvSpPr>
              <p:nvPr/>
            </p:nvSpPr>
            <p:spPr bwMode="auto">
              <a:xfrm>
                <a:off x="3029" y="3029"/>
                <a:ext cx="5222" cy="4629"/>
              </a:xfrm>
              <a:custGeom>
                <a:avLst/>
                <a:gdLst>
                  <a:gd name="T0" fmla="*/ 2663 w 5222"/>
                  <a:gd name="T1" fmla="*/ 210 h 4629"/>
                  <a:gd name="T2" fmla="*/ 2648 w 5222"/>
                  <a:gd name="T3" fmla="*/ 210 h 4629"/>
                  <a:gd name="T4" fmla="*/ 2648 w 5222"/>
                  <a:gd name="T5" fmla="*/ 270 h 4629"/>
                  <a:gd name="T6" fmla="*/ 2663 w 5222"/>
                  <a:gd name="T7" fmla="*/ 270 h 4629"/>
                  <a:gd name="T8" fmla="*/ 2663 w 5222"/>
                  <a:gd name="T9" fmla="*/ 210 h 4629"/>
                </a:gdLst>
                <a:ahLst/>
                <a:cxnLst>
                  <a:cxn ang="0">
                    <a:pos x="T0" y="T1"/>
                  </a:cxn>
                  <a:cxn ang="0">
                    <a:pos x="T2" y="T3"/>
                  </a:cxn>
                  <a:cxn ang="0">
                    <a:pos x="T4" y="T5"/>
                  </a:cxn>
                  <a:cxn ang="0">
                    <a:pos x="T6" y="T7"/>
                  </a:cxn>
                  <a:cxn ang="0">
                    <a:pos x="T8" y="T9"/>
                  </a:cxn>
                </a:cxnLst>
                <a:rect l="0" t="0" r="r" b="b"/>
                <a:pathLst>
                  <a:path w="5222" h="4629">
                    <a:moveTo>
                      <a:pt x="2663" y="210"/>
                    </a:moveTo>
                    <a:lnTo>
                      <a:pt x="2648" y="210"/>
                    </a:lnTo>
                    <a:lnTo>
                      <a:pt x="2648" y="270"/>
                    </a:lnTo>
                    <a:lnTo>
                      <a:pt x="2663" y="270"/>
                    </a:lnTo>
                    <a:lnTo>
                      <a:pt x="2663" y="21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8" name="Freeform 680">
                <a:extLst>
                  <a:ext uri="{FF2B5EF4-FFF2-40B4-BE49-F238E27FC236}">
                    <a16:creationId xmlns:a16="http://schemas.microsoft.com/office/drawing/2014/main" id="{B5608A7A-CA52-42AB-A436-AF342F56BC35}"/>
                  </a:ext>
                </a:extLst>
              </p:cNvPr>
              <p:cNvSpPr>
                <a:spLocks/>
              </p:cNvSpPr>
              <p:nvPr/>
            </p:nvSpPr>
            <p:spPr bwMode="auto">
              <a:xfrm>
                <a:off x="3029" y="3029"/>
                <a:ext cx="5222" cy="4629"/>
              </a:xfrm>
              <a:custGeom>
                <a:avLst/>
                <a:gdLst>
                  <a:gd name="T0" fmla="*/ 2663 w 5222"/>
                  <a:gd name="T1" fmla="*/ 105 h 4629"/>
                  <a:gd name="T2" fmla="*/ 2648 w 5222"/>
                  <a:gd name="T3" fmla="*/ 105 h 4629"/>
                  <a:gd name="T4" fmla="*/ 2648 w 5222"/>
                  <a:gd name="T5" fmla="*/ 165 h 4629"/>
                  <a:gd name="T6" fmla="*/ 2663 w 5222"/>
                  <a:gd name="T7" fmla="*/ 165 h 4629"/>
                  <a:gd name="T8" fmla="*/ 2663 w 5222"/>
                  <a:gd name="T9" fmla="*/ 105 h 4629"/>
                </a:gdLst>
                <a:ahLst/>
                <a:cxnLst>
                  <a:cxn ang="0">
                    <a:pos x="T0" y="T1"/>
                  </a:cxn>
                  <a:cxn ang="0">
                    <a:pos x="T2" y="T3"/>
                  </a:cxn>
                  <a:cxn ang="0">
                    <a:pos x="T4" y="T5"/>
                  </a:cxn>
                  <a:cxn ang="0">
                    <a:pos x="T6" y="T7"/>
                  </a:cxn>
                  <a:cxn ang="0">
                    <a:pos x="T8" y="T9"/>
                  </a:cxn>
                </a:cxnLst>
                <a:rect l="0" t="0" r="r" b="b"/>
                <a:pathLst>
                  <a:path w="5222" h="4629">
                    <a:moveTo>
                      <a:pt x="2663" y="105"/>
                    </a:moveTo>
                    <a:lnTo>
                      <a:pt x="2648" y="105"/>
                    </a:lnTo>
                    <a:lnTo>
                      <a:pt x="2648" y="165"/>
                    </a:lnTo>
                    <a:lnTo>
                      <a:pt x="2663" y="165"/>
                    </a:lnTo>
                    <a:lnTo>
                      <a:pt x="2663" y="10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9" name="Freeform 681">
                <a:extLst>
                  <a:ext uri="{FF2B5EF4-FFF2-40B4-BE49-F238E27FC236}">
                    <a16:creationId xmlns:a16="http://schemas.microsoft.com/office/drawing/2014/main" id="{C072585A-55FB-4A6F-BC55-4D55F886EE6F}"/>
                  </a:ext>
                </a:extLst>
              </p:cNvPr>
              <p:cNvSpPr>
                <a:spLocks/>
              </p:cNvSpPr>
              <p:nvPr/>
            </p:nvSpPr>
            <p:spPr bwMode="auto">
              <a:xfrm>
                <a:off x="3029" y="3029"/>
                <a:ext cx="5222" cy="4629"/>
              </a:xfrm>
              <a:custGeom>
                <a:avLst/>
                <a:gdLst>
                  <a:gd name="T0" fmla="*/ 2663 w 5222"/>
                  <a:gd name="T1" fmla="*/ 0 h 4629"/>
                  <a:gd name="T2" fmla="*/ 2648 w 5222"/>
                  <a:gd name="T3" fmla="*/ 0 h 4629"/>
                  <a:gd name="T4" fmla="*/ 2648 w 5222"/>
                  <a:gd name="T5" fmla="*/ 60 h 4629"/>
                  <a:gd name="T6" fmla="*/ 2663 w 5222"/>
                  <a:gd name="T7" fmla="*/ 60 h 4629"/>
                  <a:gd name="T8" fmla="*/ 2663 w 5222"/>
                  <a:gd name="T9" fmla="*/ 0 h 4629"/>
                </a:gdLst>
                <a:ahLst/>
                <a:cxnLst>
                  <a:cxn ang="0">
                    <a:pos x="T0" y="T1"/>
                  </a:cxn>
                  <a:cxn ang="0">
                    <a:pos x="T2" y="T3"/>
                  </a:cxn>
                  <a:cxn ang="0">
                    <a:pos x="T4" y="T5"/>
                  </a:cxn>
                  <a:cxn ang="0">
                    <a:pos x="T6" y="T7"/>
                  </a:cxn>
                  <a:cxn ang="0">
                    <a:pos x="T8" y="T9"/>
                  </a:cxn>
                </a:cxnLst>
                <a:rect l="0" t="0" r="r" b="b"/>
                <a:pathLst>
                  <a:path w="5222" h="4629">
                    <a:moveTo>
                      <a:pt x="2663" y="0"/>
                    </a:moveTo>
                    <a:lnTo>
                      <a:pt x="2648" y="0"/>
                    </a:lnTo>
                    <a:lnTo>
                      <a:pt x="2648" y="60"/>
                    </a:lnTo>
                    <a:lnTo>
                      <a:pt x="2663" y="60"/>
                    </a:lnTo>
                    <a:lnTo>
                      <a:pt x="2663"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0" name="Freeform 682">
                <a:extLst>
                  <a:ext uri="{FF2B5EF4-FFF2-40B4-BE49-F238E27FC236}">
                    <a16:creationId xmlns:a16="http://schemas.microsoft.com/office/drawing/2014/main" id="{766E86BD-EB24-438E-9630-479F72250B5B}"/>
                  </a:ext>
                </a:extLst>
              </p:cNvPr>
              <p:cNvSpPr>
                <a:spLocks/>
              </p:cNvSpPr>
              <p:nvPr/>
            </p:nvSpPr>
            <p:spPr bwMode="auto">
              <a:xfrm>
                <a:off x="3029" y="3029"/>
                <a:ext cx="5222" cy="4629"/>
              </a:xfrm>
              <a:custGeom>
                <a:avLst/>
                <a:gdLst>
                  <a:gd name="T0" fmla="*/ 4014 w 5222"/>
                  <a:gd name="T1" fmla="*/ 4170 h 4629"/>
                  <a:gd name="T2" fmla="*/ 3973 w 5222"/>
                  <a:gd name="T3" fmla="*/ 4126 h 4629"/>
                  <a:gd name="T4" fmla="*/ 3962 w 5222"/>
                  <a:gd name="T5" fmla="*/ 4137 h 4629"/>
                  <a:gd name="T6" fmla="*/ 4003 w 5222"/>
                  <a:gd name="T7" fmla="*/ 4180 h 4629"/>
                  <a:gd name="T8" fmla="*/ 4014 w 5222"/>
                  <a:gd name="T9" fmla="*/ 4170 h 4629"/>
                </a:gdLst>
                <a:ahLst/>
                <a:cxnLst>
                  <a:cxn ang="0">
                    <a:pos x="T0" y="T1"/>
                  </a:cxn>
                  <a:cxn ang="0">
                    <a:pos x="T2" y="T3"/>
                  </a:cxn>
                  <a:cxn ang="0">
                    <a:pos x="T4" y="T5"/>
                  </a:cxn>
                  <a:cxn ang="0">
                    <a:pos x="T6" y="T7"/>
                  </a:cxn>
                  <a:cxn ang="0">
                    <a:pos x="T8" y="T9"/>
                  </a:cxn>
                </a:cxnLst>
                <a:rect l="0" t="0" r="r" b="b"/>
                <a:pathLst>
                  <a:path w="5222" h="4629">
                    <a:moveTo>
                      <a:pt x="4014" y="4170"/>
                    </a:moveTo>
                    <a:lnTo>
                      <a:pt x="3973" y="4126"/>
                    </a:lnTo>
                    <a:lnTo>
                      <a:pt x="3962" y="4137"/>
                    </a:lnTo>
                    <a:lnTo>
                      <a:pt x="4003" y="4180"/>
                    </a:lnTo>
                    <a:lnTo>
                      <a:pt x="4014" y="417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1" name="Freeform 683">
                <a:extLst>
                  <a:ext uri="{FF2B5EF4-FFF2-40B4-BE49-F238E27FC236}">
                    <a16:creationId xmlns:a16="http://schemas.microsoft.com/office/drawing/2014/main" id="{DCDA81DA-0FF4-438B-9B91-96317F5AA7AC}"/>
                  </a:ext>
                </a:extLst>
              </p:cNvPr>
              <p:cNvSpPr>
                <a:spLocks/>
              </p:cNvSpPr>
              <p:nvPr/>
            </p:nvSpPr>
            <p:spPr bwMode="auto">
              <a:xfrm>
                <a:off x="3029" y="3029"/>
                <a:ext cx="5222" cy="4629"/>
              </a:xfrm>
              <a:custGeom>
                <a:avLst/>
                <a:gdLst>
                  <a:gd name="T0" fmla="*/ 4087 w 5222"/>
                  <a:gd name="T1" fmla="*/ 4245 h 4629"/>
                  <a:gd name="T2" fmla="*/ 4045 w 5222"/>
                  <a:gd name="T3" fmla="*/ 4202 h 4629"/>
                  <a:gd name="T4" fmla="*/ 4034 w 5222"/>
                  <a:gd name="T5" fmla="*/ 4213 h 4629"/>
                  <a:gd name="T6" fmla="*/ 4076 w 5222"/>
                  <a:gd name="T7" fmla="*/ 4256 h 4629"/>
                  <a:gd name="T8" fmla="*/ 4087 w 5222"/>
                  <a:gd name="T9" fmla="*/ 4245 h 4629"/>
                </a:gdLst>
                <a:ahLst/>
                <a:cxnLst>
                  <a:cxn ang="0">
                    <a:pos x="T0" y="T1"/>
                  </a:cxn>
                  <a:cxn ang="0">
                    <a:pos x="T2" y="T3"/>
                  </a:cxn>
                  <a:cxn ang="0">
                    <a:pos x="T4" y="T5"/>
                  </a:cxn>
                  <a:cxn ang="0">
                    <a:pos x="T6" y="T7"/>
                  </a:cxn>
                  <a:cxn ang="0">
                    <a:pos x="T8" y="T9"/>
                  </a:cxn>
                </a:cxnLst>
                <a:rect l="0" t="0" r="r" b="b"/>
                <a:pathLst>
                  <a:path w="5222" h="4629">
                    <a:moveTo>
                      <a:pt x="4087" y="4245"/>
                    </a:moveTo>
                    <a:lnTo>
                      <a:pt x="4045" y="4202"/>
                    </a:lnTo>
                    <a:lnTo>
                      <a:pt x="4034" y="4213"/>
                    </a:lnTo>
                    <a:lnTo>
                      <a:pt x="4076" y="4256"/>
                    </a:lnTo>
                    <a:lnTo>
                      <a:pt x="4087" y="424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2" name="Freeform 684">
                <a:extLst>
                  <a:ext uri="{FF2B5EF4-FFF2-40B4-BE49-F238E27FC236}">
                    <a16:creationId xmlns:a16="http://schemas.microsoft.com/office/drawing/2014/main" id="{60429A5A-F447-4072-8D66-2C02DBC90581}"/>
                  </a:ext>
                </a:extLst>
              </p:cNvPr>
              <p:cNvSpPr>
                <a:spLocks/>
              </p:cNvSpPr>
              <p:nvPr/>
            </p:nvSpPr>
            <p:spPr bwMode="auto">
              <a:xfrm>
                <a:off x="3029" y="3029"/>
                <a:ext cx="5222" cy="4629"/>
              </a:xfrm>
              <a:custGeom>
                <a:avLst/>
                <a:gdLst>
                  <a:gd name="T0" fmla="*/ 4160 w 5222"/>
                  <a:gd name="T1" fmla="*/ 4321 h 4629"/>
                  <a:gd name="T2" fmla="*/ 4118 w 5222"/>
                  <a:gd name="T3" fmla="*/ 4278 h 4629"/>
                  <a:gd name="T4" fmla="*/ 4107 w 5222"/>
                  <a:gd name="T5" fmla="*/ 4288 h 4629"/>
                  <a:gd name="T6" fmla="*/ 4149 w 5222"/>
                  <a:gd name="T7" fmla="*/ 4332 h 4629"/>
                  <a:gd name="T8" fmla="*/ 4160 w 5222"/>
                  <a:gd name="T9" fmla="*/ 4321 h 4629"/>
                </a:gdLst>
                <a:ahLst/>
                <a:cxnLst>
                  <a:cxn ang="0">
                    <a:pos x="T0" y="T1"/>
                  </a:cxn>
                  <a:cxn ang="0">
                    <a:pos x="T2" y="T3"/>
                  </a:cxn>
                  <a:cxn ang="0">
                    <a:pos x="T4" y="T5"/>
                  </a:cxn>
                  <a:cxn ang="0">
                    <a:pos x="T6" y="T7"/>
                  </a:cxn>
                  <a:cxn ang="0">
                    <a:pos x="T8" y="T9"/>
                  </a:cxn>
                </a:cxnLst>
                <a:rect l="0" t="0" r="r" b="b"/>
                <a:pathLst>
                  <a:path w="5222" h="4629">
                    <a:moveTo>
                      <a:pt x="4160" y="4321"/>
                    </a:moveTo>
                    <a:lnTo>
                      <a:pt x="4118" y="4278"/>
                    </a:lnTo>
                    <a:lnTo>
                      <a:pt x="4107" y="4288"/>
                    </a:lnTo>
                    <a:lnTo>
                      <a:pt x="4149" y="4332"/>
                    </a:lnTo>
                    <a:lnTo>
                      <a:pt x="4160" y="432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3" name="Freeform 685">
                <a:extLst>
                  <a:ext uri="{FF2B5EF4-FFF2-40B4-BE49-F238E27FC236}">
                    <a16:creationId xmlns:a16="http://schemas.microsoft.com/office/drawing/2014/main" id="{99908B54-22A2-4C49-BA9F-55AF54D5BCA2}"/>
                  </a:ext>
                </a:extLst>
              </p:cNvPr>
              <p:cNvSpPr>
                <a:spLocks/>
              </p:cNvSpPr>
              <p:nvPr/>
            </p:nvSpPr>
            <p:spPr bwMode="auto">
              <a:xfrm>
                <a:off x="3029" y="3029"/>
                <a:ext cx="5222" cy="4629"/>
              </a:xfrm>
              <a:custGeom>
                <a:avLst/>
                <a:gdLst>
                  <a:gd name="T0" fmla="*/ 4232 w 5222"/>
                  <a:gd name="T1" fmla="*/ 4396 h 4629"/>
                  <a:gd name="T2" fmla="*/ 4191 w 5222"/>
                  <a:gd name="T3" fmla="*/ 4353 h 4629"/>
                  <a:gd name="T4" fmla="*/ 4180 w 5222"/>
                  <a:gd name="T5" fmla="*/ 4364 h 4629"/>
                  <a:gd name="T6" fmla="*/ 4221 w 5222"/>
                  <a:gd name="T7" fmla="*/ 4407 h 4629"/>
                  <a:gd name="T8" fmla="*/ 4232 w 5222"/>
                  <a:gd name="T9" fmla="*/ 4396 h 4629"/>
                </a:gdLst>
                <a:ahLst/>
                <a:cxnLst>
                  <a:cxn ang="0">
                    <a:pos x="T0" y="T1"/>
                  </a:cxn>
                  <a:cxn ang="0">
                    <a:pos x="T2" y="T3"/>
                  </a:cxn>
                  <a:cxn ang="0">
                    <a:pos x="T4" y="T5"/>
                  </a:cxn>
                  <a:cxn ang="0">
                    <a:pos x="T6" y="T7"/>
                  </a:cxn>
                  <a:cxn ang="0">
                    <a:pos x="T8" y="T9"/>
                  </a:cxn>
                </a:cxnLst>
                <a:rect l="0" t="0" r="r" b="b"/>
                <a:pathLst>
                  <a:path w="5222" h="4629">
                    <a:moveTo>
                      <a:pt x="4232" y="4396"/>
                    </a:moveTo>
                    <a:lnTo>
                      <a:pt x="4191" y="4353"/>
                    </a:lnTo>
                    <a:lnTo>
                      <a:pt x="4180" y="4364"/>
                    </a:lnTo>
                    <a:lnTo>
                      <a:pt x="4221" y="4407"/>
                    </a:lnTo>
                    <a:lnTo>
                      <a:pt x="4232" y="439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4" name="Freeform 686">
                <a:extLst>
                  <a:ext uri="{FF2B5EF4-FFF2-40B4-BE49-F238E27FC236}">
                    <a16:creationId xmlns:a16="http://schemas.microsoft.com/office/drawing/2014/main" id="{A3C0A8DC-AF96-4A16-9AC7-724186BF0C16}"/>
                  </a:ext>
                </a:extLst>
              </p:cNvPr>
              <p:cNvSpPr>
                <a:spLocks/>
              </p:cNvSpPr>
              <p:nvPr/>
            </p:nvSpPr>
            <p:spPr bwMode="auto">
              <a:xfrm>
                <a:off x="3029" y="3029"/>
                <a:ext cx="5222" cy="4629"/>
              </a:xfrm>
              <a:custGeom>
                <a:avLst/>
                <a:gdLst>
                  <a:gd name="T0" fmla="*/ 4305 w 5222"/>
                  <a:gd name="T1" fmla="*/ 4472 h 4629"/>
                  <a:gd name="T2" fmla="*/ 4263 w 5222"/>
                  <a:gd name="T3" fmla="*/ 4429 h 4629"/>
                  <a:gd name="T4" fmla="*/ 4252 w 5222"/>
                  <a:gd name="T5" fmla="*/ 4440 h 4629"/>
                  <a:gd name="T6" fmla="*/ 4294 w 5222"/>
                  <a:gd name="T7" fmla="*/ 4483 h 4629"/>
                  <a:gd name="T8" fmla="*/ 4305 w 5222"/>
                  <a:gd name="T9" fmla="*/ 4472 h 4629"/>
                </a:gdLst>
                <a:ahLst/>
                <a:cxnLst>
                  <a:cxn ang="0">
                    <a:pos x="T0" y="T1"/>
                  </a:cxn>
                  <a:cxn ang="0">
                    <a:pos x="T2" y="T3"/>
                  </a:cxn>
                  <a:cxn ang="0">
                    <a:pos x="T4" y="T5"/>
                  </a:cxn>
                  <a:cxn ang="0">
                    <a:pos x="T6" y="T7"/>
                  </a:cxn>
                  <a:cxn ang="0">
                    <a:pos x="T8" y="T9"/>
                  </a:cxn>
                </a:cxnLst>
                <a:rect l="0" t="0" r="r" b="b"/>
                <a:pathLst>
                  <a:path w="5222" h="4629">
                    <a:moveTo>
                      <a:pt x="4305" y="4472"/>
                    </a:moveTo>
                    <a:lnTo>
                      <a:pt x="4263" y="4429"/>
                    </a:lnTo>
                    <a:lnTo>
                      <a:pt x="4252" y="4440"/>
                    </a:lnTo>
                    <a:lnTo>
                      <a:pt x="4294" y="4483"/>
                    </a:lnTo>
                    <a:lnTo>
                      <a:pt x="4305" y="447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5" name="Freeform 687">
                <a:extLst>
                  <a:ext uri="{FF2B5EF4-FFF2-40B4-BE49-F238E27FC236}">
                    <a16:creationId xmlns:a16="http://schemas.microsoft.com/office/drawing/2014/main" id="{A8FAFC77-1890-493C-A45A-04DEA3E3B678}"/>
                  </a:ext>
                </a:extLst>
              </p:cNvPr>
              <p:cNvSpPr>
                <a:spLocks/>
              </p:cNvSpPr>
              <p:nvPr/>
            </p:nvSpPr>
            <p:spPr bwMode="auto">
              <a:xfrm>
                <a:off x="3029" y="3029"/>
                <a:ext cx="5222" cy="4629"/>
              </a:xfrm>
              <a:custGeom>
                <a:avLst/>
                <a:gdLst>
                  <a:gd name="T0" fmla="*/ 4377 w 5222"/>
                  <a:gd name="T1" fmla="*/ 4549 h 4629"/>
                  <a:gd name="T2" fmla="*/ 4336 w 5222"/>
                  <a:gd name="T3" fmla="*/ 4504 h 4629"/>
                  <a:gd name="T4" fmla="*/ 4326 w 5222"/>
                  <a:gd name="T5" fmla="*/ 4515 h 4629"/>
                  <a:gd name="T6" fmla="*/ 4366 w 5222"/>
                  <a:gd name="T7" fmla="*/ 4558 h 4629"/>
                  <a:gd name="T8" fmla="*/ 4377 w 5222"/>
                  <a:gd name="T9" fmla="*/ 4549 h 4629"/>
                </a:gdLst>
                <a:ahLst/>
                <a:cxnLst>
                  <a:cxn ang="0">
                    <a:pos x="T0" y="T1"/>
                  </a:cxn>
                  <a:cxn ang="0">
                    <a:pos x="T2" y="T3"/>
                  </a:cxn>
                  <a:cxn ang="0">
                    <a:pos x="T4" y="T5"/>
                  </a:cxn>
                  <a:cxn ang="0">
                    <a:pos x="T6" y="T7"/>
                  </a:cxn>
                  <a:cxn ang="0">
                    <a:pos x="T8" y="T9"/>
                  </a:cxn>
                </a:cxnLst>
                <a:rect l="0" t="0" r="r" b="b"/>
                <a:pathLst>
                  <a:path w="5222" h="4629">
                    <a:moveTo>
                      <a:pt x="4377" y="4549"/>
                    </a:moveTo>
                    <a:lnTo>
                      <a:pt x="4336" y="4504"/>
                    </a:lnTo>
                    <a:lnTo>
                      <a:pt x="4326" y="4515"/>
                    </a:lnTo>
                    <a:lnTo>
                      <a:pt x="4366" y="4558"/>
                    </a:lnTo>
                    <a:lnTo>
                      <a:pt x="4377" y="454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6" name="Freeform 688">
                <a:extLst>
                  <a:ext uri="{FF2B5EF4-FFF2-40B4-BE49-F238E27FC236}">
                    <a16:creationId xmlns:a16="http://schemas.microsoft.com/office/drawing/2014/main" id="{851158A6-B34C-49E8-A6AE-1DF4393FBDE8}"/>
                  </a:ext>
                </a:extLst>
              </p:cNvPr>
              <p:cNvSpPr>
                <a:spLocks/>
              </p:cNvSpPr>
              <p:nvPr/>
            </p:nvSpPr>
            <p:spPr bwMode="auto">
              <a:xfrm>
                <a:off x="3029" y="3029"/>
                <a:ext cx="5222" cy="4629"/>
              </a:xfrm>
              <a:custGeom>
                <a:avLst/>
                <a:gdLst>
                  <a:gd name="T0" fmla="*/ 4444 w 5222"/>
                  <a:gd name="T1" fmla="*/ 4617 h 4629"/>
                  <a:gd name="T2" fmla="*/ 4408 w 5222"/>
                  <a:gd name="T3" fmla="*/ 4581 h 4629"/>
                  <a:gd name="T4" fmla="*/ 4398 w 5222"/>
                  <a:gd name="T5" fmla="*/ 4591 h 4629"/>
                  <a:gd name="T6" fmla="*/ 4434 w 5222"/>
                  <a:gd name="T7" fmla="*/ 4628 h 4629"/>
                  <a:gd name="T8" fmla="*/ 4444 w 5222"/>
                  <a:gd name="T9" fmla="*/ 4617 h 4629"/>
                </a:gdLst>
                <a:ahLst/>
                <a:cxnLst>
                  <a:cxn ang="0">
                    <a:pos x="T0" y="T1"/>
                  </a:cxn>
                  <a:cxn ang="0">
                    <a:pos x="T2" y="T3"/>
                  </a:cxn>
                  <a:cxn ang="0">
                    <a:pos x="T4" y="T5"/>
                  </a:cxn>
                  <a:cxn ang="0">
                    <a:pos x="T6" y="T7"/>
                  </a:cxn>
                  <a:cxn ang="0">
                    <a:pos x="T8" y="T9"/>
                  </a:cxn>
                </a:cxnLst>
                <a:rect l="0" t="0" r="r" b="b"/>
                <a:pathLst>
                  <a:path w="5222" h="4629">
                    <a:moveTo>
                      <a:pt x="4444" y="4617"/>
                    </a:moveTo>
                    <a:lnTo>
                      <a:pt x="4408" y="4581"/>
                    </a:lnTo>
                    <a:lnTo>
                      <a:pt x="4398" y="4591"/>
                    </a:lnTo>
                    <a:lnTo>
                      <a:pt x="4434" y="4628"/>
                    </a:lnTo>
                    <a:lnTo>
                      <a:pt x="4444" y="461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7" name="Freeform 689">
                <a:extLst>
                  <a:ext uri="{FF2B5EF4-FFF2-40B4-BE49-F238E27FC236}">
                    <a16:creationId xmlns:a16="http://schemas.microsoft.com/office/drawing/2014/main" id="{F623A7AF-CCF2-4134-84E5-9EE138798213}"/>
                  </a:ext>
                </a:extLst>
              </p:cNvPr>
              <p:cNvSpPr>
                <a:spLocks/>
              </p:cNvSpPr>
              <p:nvPr/>
            </p:nvSpPr>
            <p:spPr bwMode="auto">
              <a:xfrm>
                <a:off x="3029" y="3029"/>
                <a:ext cx="5222" cy="4629"/>
              </a:xfrm>
              <a:custGeom>
                <a:avLst/>
                <a:gdLst>
                  <a:gd name="T0" fmla="*/ 4668 w 5222"/>
                  <a:gd name="T1" fmla="*/ 2247 h 4629"/>
                  <a:gd name="T2" fmla="*/ 4663 w 5222"/>
                  <a:gd name="T3" fmla="*/ 2234 h 4629"/>
                  <a:gd name="T4" fmla="*/ 4606 w 5222"/>
                  <a:gd name="T5" fmla="*/ 2253 h 4629"/>
                  <a:gd name="T6" fmla="*/ 4611 w 5222"/>
                  <a:gd name="T7" fmla="*/ 2268 h 4629"/>
                  <a:gd name="T8" fmla="*/ 4668 w 5222"/>
                  <a:gd name="T9" fmla="*/ 2247 h 4629"/>
                </a:gdLst>
                <a:ahLst/>
                <a:cxnLst>
                  <a:cxn ang="0">
                    <a:pos x="T0" y="T1"/>
                  </a:cxn>
                  <a:cxn ang="0">
                    <a:pos x="T2" y="T3"/>
                  </a:cxn>
                  <a:cxn ang="0">
                    <a:pos x="T4" y="T5"/>
                  </a:cxn>
                  <a:cxn ang="0">
                    <a:pos x="T6" y="T7"/>
                  </a:cxn>
                  <a:cxn ang="0">
                    <a:pos x="T8" y="T9"/>
                  </a:cxn>
                </a:cxnLst>
                <a:rect l="0" t="0" r="r" b="b"/>
                <a:pathLst>
                  <a:path w="5222" h="4629">
                    <a:moveTo>
                      <a:pt x="4668" y="2247"/>
                    </a:moveTo>
                    <a:lnTo>
                      <a:pt x="4663" y="2234"/>
                    </a:lnTo>
                    <a:lnTo>
                      <a:pt x="4606" y="2253"/>
                    </a:lnTo>
                    <a:lnTo>
                      <a:pt x="4611" y="2268"/>
                    </a:lnTo>
                    <a:lnTo>
                      <a:pt x="4668" y="224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8" name="Freeform 690">
                <a:extLst>
                  <a:ext uri="{FF2B5EF4-FFF2-40B4-BE49-F238E27FC236}">
                    <a16:creationId xmlns:a16="http://schemas.microsoft.com/office/drawing/2014/main" id="{6B8948F5-2CFA-4FB6-B0AB-9C375BF77D2C}"/>
                  </a:ext>
                </a:extLst>
              </p:cNvPr>
              <p:cNvSpPr>
                <a:spLocks/>
              </p:cNvSpPr>
              <p:nvPr/>
            </p:nvSpPr>
            <p:spPr bwMode="auto">
              <a:xfrm>
                <a:off x="3029" y="3029"/>
                <a:ext cx="5222" cy="4629"/>
              </a:xfrm>
              <a:custGeom>
                <a:avLst/>
                <a:gdLst>
                  <a:gd name="T0" fmla="*/ 4767 w 5222"/>
                  <a:gd name="T1" fmla="*/ 2212 h 4629"/>
                  <a:gd name="T2" fmla="*/ 4762 w 5222"/>
                  <a:gd name="T3" fmla="*/ 2199 h 4629"/>
                  <a:gd name="T4" fmla="*/ 4706 w 5222"/>
                  <a:gd name="T5" fmla="*/ 2218 h 4629"/>
                  <a:gd name="T6" fmla="*/ 4711 w 5222"/>
                  <a:gd name="T7" fmla="*/ 2233 h 4629"/>
                  <a:gd name="T8" fmla="*/ 4767 w 5222"/>
                  <a:gd name="T9" fmla="*/ 2212 h 4629"/>
                </a:gdLst>
                <a:ahLst/>
                <a:cxnLst>
                  <a:cxn ang="0">
                    <a:pos x="T0" y="T1"/>
                  </a:cxn>
                  <a:cxn ang="0">
                    <a:pos x="T2" y="T3"/>
                  </a:cxn>
                  <a:cxn ang="0">
                    <a:pos x="T4" y="T5"/>
                  </a:cxn>
                  <a:cxn ang="0">
                    <a:pos x="T6" y="T7"/>
                  </a:cxn>
                  <a:cxn ang="0">
                    <a:pos x="T8" y="T9"/>
                  </a:cxn>
                </a:cxnLst>
                <a:rect l="0" t="0" r="r" b="b"/>
                <a:pathLst>
                  <a:path w="5222" h="4629">
                    <a:moveTo>
                      <a:pt x="4767" y="2212"/>
                    </a:moveTo>
                    <a:lnTo>
                      <a:pt x="4762" y="2199"/>
                    </a:lnTo>
                    <a:lnTo>
                      <a:pt x="4706" y="2218"/>
                    </a:lnTo>
                    <a:lnTo>
                      <a:pt x="4711" y="2233"/>
                    </a:lnTo>
                    <a:lnTo>
                      <a:pt x="4767" y="221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9" name="Freeform 691">
                <a:extLst>
                  <a:ext uri="{FF2B5EF4-FFF2-40B4-BE49-F238E27FC236}">
                    <a16:creationId xmlns:a16="http://schemas.microsoft.com/office/drawing/2014/main" id="{852234A9-6769-4B8C-AFD5-B9D0D905E988}"/>
                  </a:ext>
                </a:extLst>
              </p:cNvPr>
              <p:cNvSpPr>
                <a:spLocks/>
              </p:cNvSpPr>
              <p:nvPr/>
            </p:nvSpPr>
            <p:spPr bwMode="auto">
              <a:xfrm>
                <a:off x="3029" y="3029"/>
                <a:ext cx="5222" cy="4629"/>
              </a:xfrm>
              <a:custGeom>
                <a:avLst/>
                <a:gdLst>
                  <a:gd name="T0" fmla="*/ 4866 w 5222"/>
                  <a:gd name="T1" fmla="*/ 2178 h 4629"/>
                  <a:gd name="T2" fmla="*/ 4861 w 5222"/>
                  <a:gd name="T3" fmla="*/ 2164 h 4629"/>
                  <a:gd name="T4" fmla="*/ 4804 w 5222"/>
                  <a:gd name="T5" fmla="*/ 2184 h 4629"/>
                  <a:gd name="T6" fmla="*/ 4809 w 5222"/>
                  <a:gd name="T7" fmla="*/ 2198 h 4629"/>
                  <a:gd name="T8" fmla="*/ 4866 w 5222"/>
                  <a:gd name="T9" fmla="*/ 2178 h 4629"/>
                </a:gdLst>
                <a:ahLst/>
                <a:cxnLst>
                  <a:cxn ang="0">
                    <a:pos x="T0" y="T1"/>
                  </a:cxn>
                  <a:cxn ang="0">
                    <a:pos x="T2" y="T3"/>
                  </a:cxn>
                  <a:cxn ang="0">
                    <a:pos x="T4" y="T5"/>
                  </a:cxn>
                  <a:cxn ang="0">
                    <a:pos x="T6" y="T7"/>
                  </a:cxn>
                  <a:cxn ang="0">
                    <a:pos x="T8" y="T9"/>
                  </a:cxn>
                </a:cxnLst>
                <a:rect l="0" t="0" r="r" b="b"/>
                <a:pathLst>
                  <a:path w="5222" h="4629">
                    <a:moveTo>
                      <a:pt x="4866" y="2178"/>
                    </a:moveTo>
                    <a:lnTo>
                      <a:pt x="4861" y="2164"/>
                    </a:lnTo>
                    <a:lnTo>
                      <a:pt x="4804" y="2184"/>
                    </a:lnTo>
                    <a:lnTo>
                      <a:pt x="4809" y="2198"/>
                    </a:lnTo>
                    <a:lnTo>
                      <a:pt x="4866" y="217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0" name="Freeform 692">
                <a:extLst>
                  <a:ext uri="{FF2B5EF4-FFF2-40B4-BE49-F238E27FC236}">
                    <a16:creationId xmlns:a16="http://schemas.microsoft.com/office/drawing/2014/main" id="{B42D14AE-3331-4DAD-9339-4DBCACE9051A}"/>
                  </a:ext>
                </a:extLst>
              </p:cNvPr>
              <p:cNvSpPr>
                <a:spLocks/>
              </p:cNvSpPr>
              <p:nvPr/>
            </p:nvSpPr>
            <p:spPr bwMode="auto">
              <a:xfrm>
                <a:off x="3029" y="3029"/>
                <a:ext cx="5222" cy="4629"/>
              </a:xfrm>
              <a:custGeom>
                <a:avLst/>
                <a:gdLst>
                  <a:gd name="T0" fmla="*/ 4965 w 5222"/>
                  <a:gd name="T1" fmla="*/ 2143 h 4629"/>
                  <a:gd name="T2" fmla="*/ 4960 w 5222"/>
                  <a:gd name="T3" fmla="*/ 2130 h 4629"/>
                  <a:gd name="T4" fmla="*/ 4904 w 5222"/>
                  <a:gd name="T5" fmla="*/ 2149 h 4629"/>
                  <a:gd name="T6" fmla="*/ 4909 w 5222"/>
                  <a:gd name="T7" fmla="*/ 2163 h 4629"/>
                  <a:gd name="T8" fmla="*/ 4965 w 5222"/>
                  <a:gd name="T9" fmla="*/ 2143 h 4629"/>
                </a:gdLst>
                <a:ahLst/>
                <a:cxnLst>
                  <a:cxn ang="0">
                    <a:pos x="T0" y="T1"/>
                  </a:cxn>
                  <a:cxn ang="0">
                    <a:pos x="T2" y="T3"/>
                  </a:cxn>
                  <a:cxn ang="0">
                    <a:pos x="T4" y="T5"/>
                  </a:cxn>
                  <a:cxn ang="0">
                    <a:pos x="T6" y="T7"/>
                  </a:cxn>
                  <a:cxn ang="0">
                    <a:pos x="T8" y="T9"/>
                  </a:cxn>
                </a:cxnLst>
                <a:rect l="0" t="0" r="r" b="b"/>
                <a:pathLst>
                  <a:path w="5222" h="4629">
                    <a:moveTo>
                      <a:pt x="4965" y="2143"/>
                    </a:moveTo>
                    <a:lnTo>
                      <a:pt x="4960" y="2130"/>
                    </a:lnTo>
                    <a:lnTo>
                      <a:pt x="4904" y="2149"/>
                    </a:lnTo>
                    <a:lnTo>
                      <a:pt x="4909" y="2163"/>
                    </a:lnTo>
                    <a:lnTo>
                      <a:pt x="4965" y="214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1" name="Freeform 693">
                <a:extLst>
                  <a:ext uri="{FF2B5EF4-FFF2-40B4-BE49-F238E27FC236}">
                    <a16:creationId xmlns:a16="http://schemas.microsoft.com/office/drawing/2014/main" id="{99BAC823-2104-4AE4-ABE3-DCEF1747620E}"/>
                  </a:ext>
                </a:extLst>
              </p:cNvPr>
              <p:cNvSpPr>
                <a:spLocks/>
              </p:cNvSpPr>
              <p:nvPr/>
            </p:nvSpPr>
            <p:spPr bwMode="auto">
              <a:xfrm>
                <a:off x="3029" y="3029"/>
                <a:ext cx="5222" cy="4629"/>
              </a:xfrm>
              <a:custGeom>
                <a:avLst/>
                <a:gdLst>
                  <a:gd name="T0" fmla="*/ 5065 w 5222"/>
                  <a:gd name="T1" fmla="*/ 2108 h 4629"/>
                  <a:gd name="T2" fmla="*/ 5059 w 5222"/>
                  <a:gd name="T3" fmla="*/ 2095 h 4629"/>
                  <a:gd name="T4" fmla="*/ 5002 w 5222"/>
                  <a:gd name="T5" fmla="*/ 2114 h 4629"/>
                  <a:gd name="T6" fmla="*/ 5007 w 5222"/>
                  <a:gd name="T7" fmla="*/ 2128 h 4629"/>
                  <a:gd name="T8" fmla="*/ 5065 w 5222"/>
                  <a:gd name="T9" fmla="*/ 2108 h 4629"/>
                </a:gdLst>
                <a:ahLst/>
                <a:cxnLst>
                  <a:cxn ang="0">
                    <a:pos x="T0" y="T1"/>
                  </a:cxn>
                  <a:cxn ang="0">
                    <a:pos x="T2" y="T3"/>
                  </a:cxn>
                  <a:cxn ang="0">
                    <a:pos x="T4" y="T5"/>
                  </a:cxn>
                  <a:cxn ang="0">
                    <a:pos x="T6" y="T7"/>
                  </a:cxn>
                  <a:cxn ang="0">
                    <a:pos x="T8" y="T9"/>
                  </a:cxn>
                </a:cxnLst>
                <a:rect l="0" t="0" r="r" b="b"/>
                <a:pathLst>
                  <a:path w="5222" h="4629">
                    <a:moveTo>
                      <a:pt x="5065" y="2108"/>
                    </a:moveTo>
                    <a:lnTo>
                      <a:pt x="5059" y="2095"/>
                    </a:lnTo>
                    <a:lnTo>
                      <a:pt x="5002" y="2114"/>
                    </a:lnTo>
                    <a:lnTo>
                      <a:pt x="5007" y="2128"/>
                    </a:lnTo>
                    <a:lnTo>
                      <a:pt x="5065" y="210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2" name="Freeform 694">
                <a:extLst>
                  <a:ext uri="{FF2B5EF4-FFF2-40B4-BE49-F238E27FC236}">
                    <a16:creationId xmlns:a16="http://schemas.microsoft.com/office/drawing/2014/main" id="{EC5FCCA9-1A48-4C02-8843-BFF62A5B828B}"/>
                  </a:ext>
                </a:extLst>
              </p:cNvPr>
              <p:cNvSpPr>
                <a:spLocks/>
              </p:cNvSpPr>
              <p:nvPr/>
            </p:nvSpPr>
            <p:spPr bwMode="auto">
              <a:xfrm>
                <a:off x="3029" y="3029"/>
                <a:ext cx="5222" cy="4629"/>
              </a:xfrm>
              <a:custGeom>
                <a:avLst/>
                <a:gdLst>
                  <a:gd name="T0" fmla="*/ 5163 w 5222"/>
                  <a:gd name="T1" fmla="*/ 2073 h 4629"/>
                  <a:gd name="T2" fmla="*/ 5158 w 5222"/>
                  <a:gd name="T3" fmla="*/ 2060 h 4629"/>
                  <a:gd name="T4" fmla="*/ 5102 w 5222"/>
                  <a:gd name="T5" fmla="*/ 2079 h 4629"/>
                  <a:gd name="T6" fmla="*/ 5107 w 5222"/>
                  <a:gd name="T7" fmla="*/ 2094 h 4629"/>
                  <a:gd name="T8" fmla="*/ 5163 w 5222"/>
                  <a:gd name="T9" fmla="*/ 2073 h 4629"/>
                </a:gdLst>
                <a:ahLst/>
                <a:cxnLst>
                  <a:cxn ang="0">
                    <a:pos x="T0" y="T1"/>
                  </a:cxn>
                  <a:cxn ang="0">
                    <a:pos x="T2" y="T3"/>
                  </a:cxn>
                  <a:cxn ang="0">
                    <a:pos x="T4" y="T5"/>
                  </a:cxn>
                  <a:cxn ang="0">
                    <a:pos x="T6" y="T7"/>
                  </a:cxn>
                  <a:cxn ang="0">
                    <a:pos x="T8" y="T9"/>
                  </a:cxn>
                </a:cxnLst>
                <a:rect l="0" t="0" r="r" b="b"/>
                <a:pathLst>
                  <a:path w="5222" h="4629">
                    <a:moveTo>
                      <a:pt x="5163" y="2073"/>
                    </a:moveTo>
                    <a:lnTo>
                      <a:pt x="5158" y="2060"/>
                    </a:lnTo>
                    <a:lnTo>
                      <a:pt x="5102" y="2079"/>
                    </a:lnTo>
                    <a:lnTo>
                      <a:pt x="5107" y="2094"/>
                    </a:lnTo>
                    <a:lnTo>
                      <a:pt x="5163" y="207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3" name="Freeform 695">
                <a:extLst>
                  <a:ext uri="{FF2B5EF4-FFF2-40B4-BE49-F238E27FC236}">
                    <a16:creationId xmlns:a16="http://schemas.microsoft.com/office/drawing/2014/main" id="{7C56906A-13DB-4954-968F-2892794AB6E2}"/>
                  </a:ext>
                </a:extLst>
              </p:cNvPr>
              <p:cNvSpPr>
                <a:spLocks/>
              </p:cNvSpPr>
              <p:nvPr/>
            </p:nvSpPr>
            <p:spPr bwMode="auto">
              <a:xfrm>
                <a:off x="3029" y="3029"/>
                <a:ext cx="5222" cy="4629"/>
              </a:xfrm>
              <a:custGeom>
                <a:avLst/>
                <a:gdLst>
                  <a:gd name="T0" fmla="*/ 5221 w 5222"/>
                  <a:gd name="T1" fmla="*/ 2054 h 4629"/>
                  <a:gd name="T2" fmla="*/ 5216 w 5222"/>
                  <a:gd name="T3" fmla="*/ 2040 h 4629"/>
                  <a:gd name="T4" fmla="*/ 5200 w 5222"/>
                  <a:gd name="T5" fmla="*/ 2044 h 4629"/>
                  <a:gd name="T6" fmla="*/ 5206 w 5222"/>
                  <a:gd name="T7" fmla="*/ 2059 h 4629"/>
                  <a:gd name="T8" fmla="*/ 5221 w 5222"/>
                  <a:gd name="T9" fmla="*/ 2054 h 4629"/>
                </a:gdLst>
                <a:ahLst/>
                <a:cxnLst>
                  <a:cxn ang="0">
                    <a:pos x="T0" y="T1"/>
                  </a:cxn>
                  <a:cxn ang="0">
                    <a:pos x="T2" y="T3"/>
                  </a:cxn>
                  <a:cxn ang="0">
                    <a:pos x="T4" y="T5"/>
                  </a:cxn>
                  <a:cxn ang="0">
                    <a:pos x="T6" y="T7"/>
                  </a:cxn>
                  <a:cxn ang="0">
                    <a:pos x="T8" y="T9"/>
                  </a:cxn>
                </a:cxnLst>
                <a:rect l="0" t="0" r="r" b="b"/>
                <a:pathLst>
                  <a:path w="5222" h="4629">
                    <a:moveTo>
                      <a:pt x="5221" y="2054"/>
                    </a:moveTo>
                    <a:lnTo>
                      <a:pt x="5216" y="2040"/>
                    </a:lnTo>
                    <a:lnTo>
                      <a:pt x="5200" y="2044"/>
                    </a:lnTo>
                    <a:lnTo>
                      <a:pt x="5206" y="2059"/>
                    </a:lnTo>
                    <a:lnTo>
                      <a:pt x="5221" y="205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66" name="Picture 65">
              <a:extLst>
                <a:ext uri="{FF2B5EF4-FFF2-40B4-BE49-F238E27FC236}">
                  <a16:creationId xmlns:a16="http://schemas.microsoft.com/office/drawing/2014/main" id="{9052A187-63D7-46D0-83F4-21942A095060}"/>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0" y="0"/>
              <a:ext cx="11480" cy="1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a:extLst>
                <a:ext uri="{FF2B5EF4-FFF2-40B4-BE49-F238E27FC236}">
                  <a16:creationId xmlns:a16="http://schemas.microsoft.com/office/drawing/2014/main" id="{609AB4EC-EB70-472A-AA75-03141C59B949}"/>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674" y="625"/>
              <a:ext cx="4080" cy="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8" name="Title 3">
            <a:extLst>
              <a:ext uri="{FF2B5EF4-FFF2-40B4-BE49-F238E27FC236}">
                <a16:creationId xmlns:a16="http://schemas.microsoft.com/office/drawing/2014/main" id="{4E04C712-E5D3-43EA-8E1C-40D039B34E9F}"/>
              </a:ext>
            </a:extLst>
          </p:cNvPr>
          <p:cNvSpPr>
            <a:spLocks noGrp="1"/>
          </p:cNvSpPr>
          <p:nvPr>
            <p:ph type="title"/>
          </p:nvPr>
        </p:nvSpPr>
        <p:spPr>
          <a:xfrm>
            <a:off x="628650" y="365126"/>
            <a:ext cx="7886700" cy="1325562"/>
          </a:xfrm>
        </p:spPr>
        <p:txBody>
          <a:bodyPr/>
          <a:lstStyle/>
          <a:p>
            <a:r>
              <a:rPr lang="en-US" dirty="0">
                <a:solidFill>
                  <a:srgbClr val="072938"/>
                </a:solidFill>
                <a:sym typeface="Nunito Sans"/>
              </a:rPr>
              <a:t>Approaches </a:t>
            </a:r>
          </a:p>
        </p:txBody>
      </p:sp>
    </p:spTree>
    <p:extLst>
      <p:ext uri="{BB962C8B-B14F-4D97-AF65-F5344CB8AC3E}">
        <p14:creationId xmlns:p14="http://schemas.microsoft.com/office/powerpoint/2010/main" val="331822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EBE9BE-DC60-4CD5-8975-61D7E1D1BCB3}"/>
              </a:ext>
            </a:extLst>
          </p:cNvPr>
          <p:cNvSpPr>
            <a:spLocks noGrp="1"/>
          </p:cNvSpPr>
          <p:nvPr>
            <p:ph type="title"/>
          </p:nvPr>
        </p:nvSpPr>
        <p:spPr/>
        <p:txBody>
          <a:bodyPr/>
          <a:lstStyle/>
          <a:p>
            <a:r>
              <a:rPr lang="en-US" dirty="0">
                <a:solidFill>
                  <a:srgbClr val="072938"/>
                </a:solidFill>
                <a:sym typeface="Nunito Sans"/>
              </a:rPr>
              <a:t>Direct Nutrition Education</a:t>
            </a:r>
          </a:p>
        </p:txBody>
      </p:sp>
      <p:pic>
        <p:nvPicPr>
          <p:cNvPr id="3" name="Picture 2">
            <a:extLst>
              <a:ext uri="{FF2B5EF4-FFF2-40B4-BE49-F238E27FC236}">
                <a16:creationId xmlns:a16="http://schemas.microsoft.com/office/drawing/2014/main" id="{8AD5B938-75A5-402B-BF16-EB0F5A0A50CE}"/>
              </a:ext>
            </a:extLst>
          </p:cNvPr>
          <p:cNvPicPr>
            <a:picLocks noChangeAspect="1"/>
          </p:cNvPicPr>
          <p:nvPr/>
        </p:nvPicPr>
        <p:blipFill>
          <a:blip r:embed="rId3"/>
          <a:stretch>
            <a:fillRect/>
          </a:stretch>
        </p:blipFill>
        <p:spPr>
          <a:xfrm>
            <a:off x="628650" y="1428562"/>
            <a:ext cx="7000875" cy="4495800"/>
          </a:xfrm>
          <a:prstGeom prst="rect">
            <a:avLst/>
          </a:prstGeom>
        </p:spPr>
      </p:pic>
    </p:spTree>
    <p:extLst>
      <p:ext uri="{BB962C8B-B14F-4D97-AF65-F5344CB8AC3E}">
        <p14:creationId xmlns:p14="http://schemas.microsoft.com/office/powerpoint/2010/main" val="215914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EBE9BE-DC60-4CD5-8975-61D7E1D1BCB3}"/>
              </a:ext>
            </a:extLst>
          </p:cNvPr>
          <p:cNvSpPr>
            <a:spLocks noGrp="1"/>
          </p:cNvSpPr>
          <p:nvPr>
            <p:ph type="title"/>
          </p:nvPr>
        </p:nvSpPr>
        <p:spPr/>
        <p:txBody>
          <a:bodyPr/>
          <a:lstStyle/>
          <a:p>
            <a:r>
              <a:rPr lang="en-US" dirty="0">
                <a:solidFill>
                  <a:srgbClr val="072938"/>
                </a:solidFill>
                <a:sym typeface="Nunito Sans"/>
              </a:rPr>
              <a:t>Policy, Systems, Environmental  (PSE) Change Work </a:t>
            </a:r>
          </a:p>
        </p:txBody>
      </p:sp>
      <p:sp>
        <p:nvSpPr>
          <p:cNvPr id="2" name="Text Placeholder 1"/>
          <p:cNvSpPr>
            <a:spLocks noGrp="1"/>
          </p:cNvSpPr>
          <p:nvPr>
            <p:ph type="body" idx="1"/>
          </p:nvPr>
        </p:nvSpPr>
        <p:spPr>
          <a:xfrm>
            <a:off x="475892" y="1690688"/>
            <a:ext cx="8344741" cy="4160475"/>
          </a:xfrm>
        </p:spPr>
        <p:txBody>
          <a:bodyPr/>
          <a:lstStyle/>
          <a:p>
            <a:pPr marL="177800" indent="0">
              <a:buNone/>
            </a:pPr>
            <a:r>
              <a:rPr lang="en-US" i="1" dirty="0">
                <a:solidFill>
                  <a:srgbClr val="072938"/>
                </a:solidFill>
                <a:latin typeface="Epilogue Medium" pitchFamily="2" charset="0"/>
              </a:rPr>
              <a:t>Food Pantries, Food Banks</a:t>
            </a:r>
          </a:p>
          <a:p>
            <a:pPr marL="177800" indent="0">
              <a:buNone/>
            </a:pPr>
            <a:r>
              <a:rPr lang="en-US" sz="1800" i="1" dirty="0">
                <a:solidFill>
                  <a:srgbClr val="072938"/>
                </a:solidFill>
                <a:latin typeface="Epilogue Light" pitchFamily="2" charset="0"/>
              </a:rPr>
              <a:t>Online education and training for food pantries to create “neighbor-centered” food pantries that promote dignity</a:t>
            </a:r>
          </a:p>
          <a:p>
            <a:pPr marL="177800" indent="0">
              <a:buNone/>
            </a:pPr>
            <a:r>
              <a:rPr lang="en-US" sz="1800" i="1" dirty="0">
                <a:solidFill>
                  <a:srgbClr val="072938"/>
                </a:solidFill>
                <a:latin typeface="Epilogue Light" pitchFamily="2" charset="0"/>
              </a:rPr>
              <a:t>Technical assistance on procuring more nutritious options</a:t>
            </a:r>
          </a:p>
          <a:p>
            <a:pPr marL="177800" indent="0">
              <a:buNone/>
            </a:pPr>
            <a:r>
              <a:rPr lang="en-US" sz="1800" i="1" dirty="0">
                <a:solidFill>
                  <a:srgbClr val="072938"/>
                </a:solidFill>
                <a:latin typeface="Epilogue Light" pitchFamily="2" charset="0"/>
              </a:rPr>
              <a:t>Promotion of nutritious foods, nutrition education</a:t>
            </a:r>
          </a:p>
          <a:p>
            <a:pPr marL="177800" indent="0">
              <a:buNone/>
            </a:pPr>
            <a:r>
              <a:rPr lang="en-US" i="1" dirty="0">
                <a:solidFill>
                  <a:srgbClr val="072938"/>
                </a:solidFill>
                <a:latin typeface="Epilogue Medium" pitchFamily="2" charset="0"/>
              </a:rPr>
              <a:t>Farmers Markets that Accept SNAP</a:t>
            </a:r>
          </a:p>
          <a:p>
            <a:pPr marL="177800" indent="0">
              <a:buNone/>
            </a:pPr>
            <a:r>
              <a:rPr lang="en-US" sz="1800" i="1" dirty="0">
                <a:solidFill>
                  <a:srgbClr val="072938"/>
                </a:solidFill>
                <a:latin typeface="Epilogue Light" pitchFamily="2" charset="0"/>
              </a:rPr>
              <a:t>SNAP at Farmers Market Environmental Assessment to promote SNAP redemption at farmers markets </a:t>
            </a:r>
          </a:p>
          <a:p>
            <a:pPr marL="177800" indent="0">
              <a:buNone/>
            </a:pPr>
            <a:endParaRPr lang="en-US" sz="1600" dirty="0">
              <a:solidFill>
                <a:srgbClr val="072938"/>
              </a:solidFill>
              <a:latin typeface="Epilogue Medium" pitchFamily="2" charset="0"/>
            </a:endParaRPr>
          </a:p>
          <a:p>
            <a:pPr marL="177800" indent="0">
              <a:buNone/>
            </a:pPr>
            <a:endParaRPr lang="en-US" sz="1800" dirty="0">
              <a:solidFill>
                <a:srgbClr val="072938"/>
              </a:solidFill>
              <a:latin typeface="Epilogue Medium" pitchFamily="2" charset="0"/>
            </a:endParaRPr>
          </a:p>
          <a:p>
            <a:pPr marL="177800" indent="0">
              <a:buNone/>
            </a:pPr>
            <a:endParaRPr lang="en-US" sz="1800" i="1" dirty="0">
              <a:latin typeface="Nunito Sans ExtraBold"/>
            </a:endParaRPr>
          </a:p>
        </p:txBody>
      </p:sp>
    </p:spTree>
    <p:extLst>
      <p:ext uri="{BB962C8B-B14F-4D97-AF65-F5344CB8AC3E}">
        <p14:creationId xmlns:p14="http://schemas.microsoft.com/office/powerpoint/2010/main" val="317530830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39437</TotalTime>
  <Words>634</Words>
  <Application>Microsoft Office PowerPoint</Application>
  <PresentationFormat>On-screen Show (4:3)</PresentationFormat>
  <Paragraphs>99</Paragraphs>
  <Slides>18</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Nunito Sans ExtraBold</vt:lpstr>
      <vt:lpstr>Arial</vt:lpstr>
      <vt:lpstr>Calibri</vt:lpstr>
      <vt:lpstr>Gotham Book</vt:lpstr>
      <vt:lpstr>Epilogue Light</vt:lpstr>
      <vt:lpstr>Epilogue Medium</vt:lpstr>
      <vt:lpstr>Nunito Sans</vt:lpstr>
      <vt:lpstr>Epilogue ExtraBold</vt:lpstr>
      <vt:lpstr>Epilogue</vt:lpstr>
      <vt:lpstr>Office Theme</vt:lpstr>
      <vt:lpstr>Virginia Family Nutrition Program</vt:lpstr>
      <vt:lpstr>Mission</vt:lpstr>
      <vt:lpstr>Virginia Family Nutrition Program </vt:lpstr>
      <vt:lpstr>EFNEP &amp; SNAP-Ed</vt:lpstr>
      <vt:lpstr>Staffing </vt:lpstr>
      <vt:lpstr>Staffing </vt:lpstr>
      <vt:lpstr>Approaches </vt:lpstr>
      <vt:lpstr>Direct Nutrition Education</vt:lpstr>
      <vt:lpstr>Policy, Systems, Environmental  (PSE) Change Work </vt:lpstr>
      <vt:lpstr>PSE Change Work</vt:lpstr>
      <vt:lpstr>Who We Work With</vt:lpstr>
      <vt:lpstr>Social Media</vt:lpstr>
      <vt:lpstr>PowerPoint Presentation</vt:lpstr>
      <vt:lpstr>PowerPoint Presentation</vt:lpstr>
      <vt:lpstr>Work Around the State</vt:lpstr>
      <vt:lpstr>How To Work With US</vt:lpstr>
      <vt:lpstr>PowerPoint Presentation</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FNP Youth Evaluation  SNAP-Ed</dc:title>
  <dc:creator>Misyak, Sarah</dc:creator>
  <cp:lastModifiedBy>Diehl, Stephanie</cp:lastModifiedBy>
  <cp:revision>585</cp:revision>
  <cp:lastPrinted>2020-10-19T16:24:47Z</cp:lastPrinted>
  <dcterms:modified xsi:type="dcterms:W3CDTF">2024-02-12T21:41:46Z</dcterms:modified>
</cp:coreProperties>
</file>