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9" r:id="rId3"/>
    <p:sldId id="260" r:id="rId4"/>
    <p:sldId id="265" r:id="rId5"/>
    <p:sldId id="261" r:id="rId6"/>
    <p:sldId id="264" r:id="rId7"/>
    <p:sldId id="266" r:id="rId8"/>
    <p:sldId id="262" r:id="rId9"/>
    <p:sldId id="263" r:id="rId10"/>
    <p:sldId id="257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40C669-416B-4F1D-97B4-BD88C78C4B59}" v="6" dt="2024-10-30T18:35:02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660"/>
  </p:normalViewPr>
  <p:slideViewPr>
    <p:cSldViewPr snapToGrid="0">
      <p:cViewPr varScale="1">
        <p:scale>
          <a:sx n="78" d="100"/>
          <a:sy n="78" d="100"/>
        </p:scale>
        <p:origin x="7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, Nina (VDH)" userId="33b4f0f6-0cce-47b7-a93e-321caac56d76" providerId="ADAL" clId="{6740C669-416B-4F1D-97B4-BD88C78C4B59}"/>
    <pc:docChg chg="undo custSel addSld delSld modSld">
      <pc:chgData name="Rodriguez, Nina (VDH)" userId="33b4f0f6-0cce-47b7-a93e-321caac56d76" providerId="ADAL" clId="{6740C669-416B-4F1D-97B4-BD88C78C4B59}" dt="2024-10-30T18:35:02.591" v="404" actId="20577"/>
      <pc:docMkLst>
        <pc:docMk/>
      </pc:docMkLst>
      <pc:sldChg chg="modSp mod">
        <pc:chgData name="Rodriguez, Nina (VDH)" userId="33b4f0f6-0cce-47b7-a93e-321caac56d76" providerId="ADAL" clId="{6740C669-416B-4F1D-97B4-BD88C78C4B59}" dt="2024-10-29T18:19:47.032" v="245" actId="255"/>
        <pc:sldMkLst>
          <pc:docMk/>
          <pc:sldMk cId="0" sldId="259"/>
        </pc:sldMkLst>
        <pc:spChg chg="mod">
          <ac:chgData name="Rodriguez, Nina (VDH)" userId="33b4f0f6-0cce-47b7-a93e-321caac56d76" providerId="ADAL" clId="{6740C669-416B-4F1D-97B4-BD88C78C4B59}" dt="2024-10-29T18:19:26.199" v="242" actId="20577"/>
          <ac:spMkLst>
            <pc:docMk/>
            <pc:sldMk cId="0" sldId="259"/>
            <ac:spMk id="52" creationId="{00000000-0000-0000-0000-000000000000}"/>
          </ac:spMkLst>
        </pc:spChg>
        <pc:spChg chg="mod">
          <ac:chgData name="Rodriguez, Nina (VDH)" userId="33b4f0f6-0cce-47b7-a93e-321caac56d76" providerId="ADAL" clId="{6740C669-416B-4F1D-97B4-BD88C78C4B59}" dt="2024-10-29T18:19:47.032" v="245" actId="255"/>
          <ac:spMkLst>
            <pc:docMk/>
            <pc:sldMk cId="0" sldId="259"/>
            <ac:spMk id="53" creationId="{00000000-0000-0000-0000-000000000000}"/>
          </ac:spMkLst>
        </pc:spChg>
      </pc:sldChg>
      <pc:sldChg chg="modSp mod">
        <pc:chgData name="Rodriguez, Nina (VDH)" userId="33b4f0f6-0cce-47b7-a93e-321caac56d76" providerId="ADAL" clId="{6740C669-416B-4F1D-97B4-BD88C78C4B59}" dt="2024-10-29T18:20:16.824" v="247" actId="1076"/>
        <pc:sldMkLst>
          <pc:docMk/>
          <pc:sldMk cId="3634265693" sldId="260"/>
        </pc:sldMkLst>
        <pc:picChg chg="mod">
          <ac:chgData name="Rodriguez, Nina (VDH)" userId="33b4f0f6-0cce-47b7-a93e-321caac56d76" providerId="ADAL" clId="{6740C669-416B-4F1D-97B4-BD88C78C4B59}" dt="2024-10-29T18:20:16.824" v="247" actId="1076"/>
          <ac:picMkLst>
            <pc:docMk/>
            <pc:sldMk cId="3634265693" sldId="260"/>
            <ac:picMk id="8" creationId="{1FB5FC9A-0BDD-E3B0-7902-CC4C6AADA619}"/>
          </ac:picMkLst>
        </pc:picChg>
      </pc:sldChg>
      <pc:sldChg chg="modSp mod">
        <pc:chgData name="Rodriguez, Nina (VDH)" userId="33b4f0f6-0cce-47b7-a93e-321caac56d76" providerId="ADAL" clId="{6740C669-416B-4F1D-97B4-BD88C78C4B59}" dt="2024-10-29T18:20:58.241" v="257" actId="20577"/>
        <pc:sldMkLst>
          <pc:docMk/>
          <pc:sldMk cId="1647618021" sldId="261"/>
        </pc:sldMkLst>
        <pc:spChg chg="mod">
          <ac:chgData name="Rodriguez, Nina (VDH)" userId="33b4f0f6-0cce-47b7-a93e-321caac56d76" providerId="ADAL" clId="{6740C669-416B-4F1D-97B4-BD88C78C4B59}" dt="2024-10-29T18:20:58.241" v="257" actId="20577"/>
          <ac:spMkLst>
            <pc:docMk/>
            <pc:sldMk cId="1647618021" sldId="261"/>
            <ac:spMk id="14" creationId="{623126A5-B038-7AF9-033B-B370109BD974}"/>
          </ac:spMkLst>
        </pc:spChg>
      </pc:sldChg>
      <pc:sldChg chg="modSp mod">
        <pc:chgData name="Rodriguez, Nina (VDH)" userId="33b4f0f6-0cce-47b7-a93e-321caac56d76" providerId="ADAL" clId="{6740C669-416B-4F1D-97B4-BD88C78C4B59}" dt="2024-10-30T18:30:19.136" v="283" actId="14100"/>
        <pc:sldMkLst>
          <pc:docMk/>
          <pc:sldMk cId="390795997" sldId="262"/>
        </pc:sldMkLst>
        <pc:picChg chg="mod">
          <ac:chgData name="Rodriguez, Nina (VDH)" userId="33b4f0f6-0cce-47b7-a93e-321caac56d76" providerId="ADAL" clId="{6740C669-416B-4F1D-97B4-BD88C78C4B59}" dt="2024-10-30T18:30:19.136" v="283" actId="14100"/>
          <ac:picMkLst>
            <pc:docMk/>
            <pc:sldMk cId="390795997" sldId="262"/>
            <ac:picMk id="19" creationId="{0EEF5A6B-B296-83F7-F92C-3264FF7A4A39}"/>
          </ac:picMkLst>
        </pc:picChg>
      </pc:sldChg>
      <pc:sldChg chg="modSp mod">
        <pc:chgData name="Rodriguez, Nina (VDH)" userId="33b4f0f6-0cce-47b7-a93e-321caac56d76" providerId="ADAL" clId="{6740C669-416B-4F1D-97B4-BD88C78C4B59}" dt="2024-10-30T18:27:18.458" v="259" actId="14100"/>
        <pc:sldMkLst>
          <pc:docMk/>
          <pc:sldMk cId="3178727992" sldId="265"/>
        </pc:sldMkLst>
        <pc:spChg chg="mod">
          <ac:chgData name="Rodriguez, Nina (VDH)" userId="33b4f0f6-0cce-47b7-a93e-321caac56d76" providerId="ADAL" clId="{6740C669-416B-4F1D-97B4-BD88C78C4B59}" dt="2024-10-29T18:15:56.730" v="172" actId="1076"/>
          <ac:spMkLst>
            <pc:docMk/>
            <pc:sldMk cId="3178727992" sldId="265"/>
            <ac:spMk id="4" creationId="{C99DC244-BBA8-5486-6096-71628CCEE2F5}"/>
          </ac:spMkLst>
        </pc:spChg>
        <pc:spChg chg="mod">
          <ac:chgData name="Rodriguez, Nina (VDH)" userId="33b4f0f6-0cce-47b7-a93e-321caac56d76" providerId="ADAL" clId="{6740C669-416B-4F1D-97B4-BD88C78C4B59}" dt="2024-10-30T18:27:11.402" v="258" actId="1076"/>
          <ac:spMkLst>
            <pc:docMk/>
            <pc:sldMk cId="3178727992" sldId="265"/>
            <ac:spMk id="8" creationId="{88574125-D754-6F5B-DB86-315A0F1854FA}"/>
          </ac:spMkLst>
        </pc:spChg>
        <pc:spChg chg="mod">
          <ac:chgData name="Rodriguez, Nina (VDH)" userId="33b4f0f6-0cce-47b7-a93e-321caac56d76" providerId="ADAL" clId="{6740C669-416B-4F1D-97B4-BD88C78C4B59}" dt="2024-10-29T18:16:29.067" v="181" actId="20577"/>
          <ac:spMkLst>
            <pc:docMk/>
            <pc:sldMk cId="3178727992" sldId="265"/>
            <ac:spMk id="9" creationId="{888F0685-E2BB-60C4-5410-E4402822BA17}"/>
          </ac:spMkLst>
        </pc:spChg>
        <pc:picChg chg="mod">
          <ac:chgData name="Rodriguez, Nina (VDH)" userId="33b4f0f6-0cce-47b7-a93e-321caac56d76" providerId="ADAL" clId="{6740C669-416B-4F1D-97B4-BD88C78C4B59}" dt="2024-10-29T18:16:57.804" v="185" actId="1076"/>
          <ac:picMkLst>
            <pc:docMk/>
            <pc:sldMk cId="3178727992" sldId="265"/>
            <ac:picMk id="2" creationId="{FC4B7F24-17D8-F3AA-B6AB-0AECC2182214}"/>
          </ac:picMkLst>
        </pc:picChg>
        <pc:picChg chg="mod">
          <ac:chgData name="Rodriguez, Nina (VDH)" userId="33b4f0f6-0cce-47b7-a93e-321caac56d76" providerId="ADAL" clId="{6740C669-416B-4F1D-97B4-BD88C78C4B59}" dt="2024-10-30T18:27:18.458" v="259" actId="14100"/>
          <ac:picMkLst>
            <pc:docMk/>
            <pc:sldMk cId="3178727992" sldId="265"/>
            <ac:picMk id="7" creationId="{2374CA4D-120D-1F11-142C-874BD00BEB12}"/>
          </ac:picMkLst>
        </pc:picChg>
        <pc:picChg chg="mod">
          <ac:chgData name="Rodriguez, Nina (VDH)" userId="33b4f0f6-0cce-47b7-a93e-321caac56d76" providerId="ADAL" clId="{6740C669-416B-4F1D-97B4-BD88C78C4B59}" dt="2024-10-29T18:17:06.520" v="188" actId="1076"/>
          <ac:picMkLst>
            <pc:docMk/>
            <pc:sldMk cId="3178727992" sldId="265"/>
            <ac:picMk id="11" creationId="{74DEF2FF-F1E1-D25A-BDAD-42F120814BE7}"/>
          </ac:picMkLst>
        </pc:picChg>
      </pc:sldChg>
      <pc:sldChg chg="addSp modSp mod">
        <pc:chgData name="Rodriguez, Nina (VDH)" userId="33b4f0f6-0cce-47b7-a93e-321caac56d76" providerId="ADAL" clId="{6740C669-416B-4F1D-97B4-BD88C78C4B59}" dt="2024-10-30T18:29:37.409" v="282" actId="207"/>
        <pc:sldMkLst>
          <pc:docMk/>
          <pc:sldMk cId="970464121" sldId="266"/>
        </pc:sldMkLst>
        <pc:spChg chg="mod">
          <ac:chgData name="Rodriguez, Nina (VDH)" userId="33b4f0f6-0cce-47b7-a93e-321caac56d76" providerId="ADAL" clId="{6740C669-416B-4F1D-97B4-BD88C78C4B59}" dt="2024-10-29T18:14:26.915" v="169" actId="255"/>
          <ac:spMkLst>
            <pc:docMk/>
            <pc:sldMk cId="970464121" sldId="266"/>
            <ac:spMk id="5" creationId="{25AD19C6-47FF-EFF5-55A6-5EF010477E6F}"/>
          </ac:spMkLst>
        </pc:spChg>
        <pc:spChg chg="add mod">
          <ac:chgData name="Rodriguez, Nina (VDH)" userId="33b4f0f6-0cce-47b7-a93e-321caac56d76" providerId="ADAL" clId="{6740C669-416B-4F1D-97B4-BD88C78C4B59}" dt="2024-10-29T18:14:54.689" v="171" actId="20577"/>
          <ac:spMkLst>
            <pc:docMk/>
            <pc:sldMk cId="970464121" sldId="266"/>
            <ac:spMk id="6" creationId="{E9D57783-E3A2-F4EF-6031-02B9794AEAC4}"/>
          </ac:spMkLst>
        </pc:spChg>
        <pc:spChg chg="add mod">
          <ac:chgData name="Rodriguez, Nina (VDH)" userId="33b4f0f6-0cce-47b7-a93e-321caac56d76" providerId="ADAL" clId="{6740C669-416B-4F1D-97B4-BD88C78C4B59}" dt="2024-10-29T18:11:40.622" v="154" actId="6549"/>
          <ac:spMkLst>
            <pc:docMk/>
            <pc:sldMk cId="970464121" sldId="266"/>
            <ac:spMk id="8" creationId="{2AABA5FC-6A3D-5B72-4D8C-48826E38E5B9}"/>
          </ac:spMkLst>
        </pc:spChg>
        <pc:spChg chg="add mod">
          <ac:chgData name="Rodriguez, Nina (VDH)" userId="33b4f0f6-0cce-47b7-a93e-321caac56d76" providerId="ADAL" clId="{6740C669-416B-4F1D-97B4-BD88C78C4B59}" dt="2024-10-30T18:28:51.512" v="265" actId="20577"/>
          <ac:spMkLst>
            <pc:docMk/>
            <pc:sldMk cId="970464121" sldId="266"/>
            <ac:spMk id="10" creationId="{6B342665-F5B1-6CF5-B36A-53EA3DB0CCFD}"/>
          </ac:spMkLst>
        </pc:spChg>
        <pc:spChg chg="add mod">
          <ac:chgData name="Rodriguez, Nina (VDH)" userId="33b4f0f6-0cce-47b7-a93e-321caac56d76" providerId="ADAL" clId="{6740C669-416B-4F1D-97B4-BD88C78C4B59}" dt="2024-10-30T18:29:37.409" v="282" actId="207"/>
          <ac:spMkLst>
            <pc:docMk/>
            <pc:sldMk cId="970464121" sldId="266"/>
            <ac:spMk id="11" creationId="{2BA70607-9007-FDB7-8C00-A9B03F9AEDB1}"/>
          </ac:spMkLst>
        </pc:spChg>
        <pc:picChg chg="mod">
          <ac:chgData name="Rodriguez, Nina (VDH)" userId="33b4f0f6-0cce-47b7-a93e-321caac56d76" providerId="ADAL" clId="{6740C669-416B-4F1D-97B4-BD88C78C4B59}" dt="2024-10-30T18:29:19.742" v="279" actId="14100"/>
          <ac:picMkLst>
            <pc:docMk/>
            <pc:sldMk cId="970464121" sldId="266"/>
            <ac:picMk id="3" creationId="{9A1CC665-F9EC-9AEC-C26F-E6E84104D0E4}"/>
          </ac:picMkLst>
        </pc:picChg>
        <pc:picChg chg="mod">
          <ac:chgData name="Rodriguez, Nina (VDH)" userId="33b4f0f6-0cce-47b7-a93e-321caac56d76" providerId="ADAL" clId="{6740C669-416B-4F1D-97B4-BD88C78C4B59}" dt="2024-10-29T18:11:13.915" v="149" actId="1076"/>
          <ac:picMkLst>
            <pc:docMk/>
            <pc:sldMk cId="970464121" sldId="266"/>
            <ac:picMk id="4" creationId="{7281689B-AD45-B4C3-B46E-76983C99D4EE}"/>
          </ac:picMkLst>
        </pc:picChg>
      </pc:sldChg>
      <pc:sldChg chg="addSp modSp new mod">
        <pc:chgData name="Rodriguez, Nina (VDH)" userId="33b4f0f6-0cce-47b7-a93e-321caac56d76" providerId="ADAL" clId="{6740C669-416B-4F1D-97B4-BD88C78C4B59}" dt="2024-10-30T18:35:02.591" v="404" actId="20577"/>
        <pc:sldMkLst>
          <pc:docMk/>
          <pc:sldMk cId="1253210668" sldId="267"/>
        </pc:sldMkLst>
        <pc:spChg chg="add mod">
          <ac:chgData name="Rodriguez, Nina (VDH)" userId="33b4f0f6-0cce-47b7-a93e-321caac56d76" providerId="ADAL" clId="{6740C669-416B-4F1D-97B4-BD88C78C4B59}" dt="2024-10-30T18:35:02.591" v="404" actId="20577"/>
          <ac:spMkLst>
            <pc:docMk/>
            <pc:sldMk cId="1253210668" sldId="267"/>
            <ac:spMk id="2" creationId="{570594C9-CE38-2442-0BDD-159B6BC48FA6}"/>
          </ac:spMkLst>
        </pc:spChg>
      </pc:sldChg>
      <pc:sldChg chg="new del">
        <pc:chgData name="Rodriguez, Nina (VDH)" userId="33b4f0f6-0cce-47b7-a93e-321caac56d76" providerId="ADAL" clId="{6740C669-416B-4F1D-97B4-BD88C78C4B59}" dt="2024-10-29T18:17:38.577" v="190" actId="47"/>
        <pc:sldMkLst>
          <pc:docMk/>
          <pc:sldMk cId="1600890436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61C79-5842-4576-9611-57057DBEC785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A17DB-EFF6-4703-9155-22B142F23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9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32d4e03e3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132d4e03e3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A17DB-EFF6-4703-9155-22B142F23D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5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A17DB-EFF6-4703-9155-22B142F23D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29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A17DB-EFF6-4703-9155-22B142F23D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5DDA-07E7-4731-B83F-EEDF8BFC96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55E-58EE-4E98-9E11-1E376D2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3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5DDA-07E7-4731-B83F-EEDF8BFC96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55E-58EE-4E98-9E11-1E376D2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0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5DDA-07E7-4731-B83F-EEDF8BFC96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55E-58EE-4E98-9E11-1E376D2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3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13284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00" y="1408333"/>
            <a:ext cx="11360800" cy="23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ibre Franklin"/>
              <a:buNone/>
              <a:defRPr sz="6400" b="1">
                <a:solidFill>
                  <a:schemeClr val="lt1"/>
                </a:solidFill>
                <a:latin typeface="+mj-lt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sz="69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sz="69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sz="69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sz="69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sz="69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sz="69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sz="69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oboto"/>
              <a:buNone/>
              <a:defRPr sz="69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32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sz="37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sz="37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sz="37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sz="37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sz="37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sz="37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sz="37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sz="37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cxnSp>
        <p:nvCxnSpPr>
          <p:cNvPr id="13" name="Google Shape;13;p2"/>
          <p:cNvCxnSpPr/>
          <p:nvPr/>
        </p:nvCxnSpPr>
        <p:spPr>
          <a:xfrm>
            <a:off x="2355867" y="463300"/>
            <a:ext cx="942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Google Shape;14;p2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600" y="273234"/>
            <a:ext cx="1814925" cy="38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ADDAB99E-4BC3-4FE8-762B-6D85D45499C3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148000" y="121367"/>
            <a:ext cx="731600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buSzPts val="852"/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ibre Franklin"/>
              </a:defRPr>
            </a:lvl1pPr>
            <a:lvl2pPr lvl="1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66950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15600" y="914400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Font typeface="Libre Franklin SemiBold"/>
              <a:buNone/>
              <a:defRPr sz="3733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bre Franklin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Libre Franklin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15600" y="1828800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82588"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Char char="●"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bre Franklin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443200" y="1828800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82588"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Char char="●"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bre Franklin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cxnSp>
        <p:nvCxnSpPr>
          <p:cNvPr id="38" name="Google Shape;38;p6"/>
          <p:cNvCxnSpPr/>
          <p:nvPr/>
        </p:nvCxnSpPr>
        <p:spPr>
          <a:xfrm>
            <a:off x="2355867" y="463300"/>
            <a:ext cx="9422400" cy="0"/>
          </a:xfrm>
          <a:prstGeom prst="straightConnector1">
            <a:avLst/>
          </a:prstGeom>
          <a:noFill/>
          <a:ln w="9525" cap="flat" cmpd="sng">
            <a:solidFill>
              <a:srgbClr val="00245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600" y="273234"/>
            <a:ext cx="1814925" cy="38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CD4099F8-DBC2-3C35-6001-E40ECD6DDB0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148000" y="121367"/>
            <a:ext cx="731600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buSzPts val="852"/>
              <a:buNone/>
              <a:defRPr sz="1200">
                <a:solidFill>
                  <a:srgbClr val="1329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ibre Franklin"/>
              </a:defRPr>
            </a:lvl1pPr>
            <a:lvl2pPr lvl="1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93967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A7B17"/>
          </p15:clr>
        </p15:guide>
        <p15:guide id="2" orient="horz" pos="86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00"/>
              <a:buFont typeface="Libre Franklin SemiBold"/>
              <a:buNone/>
              <a:defRPr sz="3733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bre Franklin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Libre Franklin"/>
              <a:buNone/>
              <a:defRPr sz="56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Libre Franklin"/>
              <a:buNone/>
              <a:defRPr sz="56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Libre Franklin"/>
              <a:buNone/>
              <a:defRPr sz="56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Libre Franklin"/>
              <a:buNone/>
              <a:defRPr sz="56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Libre Franklin"/>
              <a:buNone/>
              <a:defRPr sz="56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Libre Franklin"/>
              <a:buNone/>
              <a:defRPr sz="56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Libre Franklin"/>
              <a:buNone/>
              <a:defRPr sz="56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Libre Franklin"/>
              <a:buNone/>
              <a:defRPr sz="56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None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None/>
              <a:defRPr sz="2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None/>
              <a:defRPr sz="2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None/>
              <a:defRPr sz="2800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None/>
              <a:defRPr sz="2800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None/>
              <a:defRPr sz="2800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None/>
              <a:defRPr sz="2800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None/>
              <a:defRPr sz="2800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None/>
              <a:defRPr sz="2800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cxnSp>
        <p:nvCxnSpPr>
          <p:cNvPr id="45" name="Google Shape;45;p7"/>
          <p:cNvCxnSpPr/>
          <p:nvPr/>
        </p:nvCxnSpPr>
        <p:spPr>
          <a:xfrm>
            <a:off x="2355867" y="463300"/>
            <a:ext cx="9422400" cy="0"/>
          </a:xfrm>
          <a:prstGeom prst="straightConnector1">
            <a:avLst/>
          </a:prstGeom>
          <a:noFill/>
          <a:ln w="9525" cap="flat" cmpd="sng">
            <a:solidFill>
              <a:srgbClr val="00245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600" y="273234"/>
            <a:ext cx="1814925" cy="38013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443200" y="914400"/>
            <a:ext cx="5333200" cy="54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82588" rtl="0"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Char char="●"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bre Franklin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CE1F36A7-C248-B448-6B8D-EAE23C1EE48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148000" y="121367"/>
            <a:ext cx="731600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buSzPts val="852"/>
              <a:buNone/>
              <a:defRPr sz="1200">
                <a:solidFill>
                  <a:srgbClr val="1329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ibre Franklin"/>
              </a:defRPr>
            </a:lvl1pPr>
            <a:lvl2pPr lvl="1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70260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A7B17"/>
          </p15:clr>
        </p15:guide>
        <p15:guide id="2" orient="horz" pos="432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5600" y="914400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Font typeface="Libre Franklin SemiBold"/>
              <a:buNone/>
              <a:defRPr sz="3733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bre Franklin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15600" y="1828800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82588">
              <a:spcBef>
                <a:spcPts val="0"/>
              </a:spcBef>
              <a:spcAft>
                <a:spcPts val="0"/>
              </a:spcAft>
              <a:buSzPts val="2100"/>
              <a:buFont typeface="Libre Franklin"/>
              <a:buChar char="●"/>
              <a:defRPr sz="2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ibre Franklin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cxnSp>
        <p:nvCxnSpPr>
          <p:cNvPr id="31" name="Google Shape;31;p5"/>
          <p:cNvCxnSpPr/>
          <p:nvPr/>
        </p:nvCxnSpPr>
        <p:spPr>
          <a:xfrm>
            <a:off x="2355867" y="463300"/>
            <a:ext cx="9422400" cy="0"/>
          </a:xfrm>
          <a:prstGeom prst="straightConnector1">
            <a:avLst/>
          </a:prstGeom>
          <a:noFill/>
          <a:ln w="9525" cap="flat" cmpd="sng">
            <a:solidFill>
              <a:srgbClr val="00245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600" y="273234"/>
            <a:ext cx="1814925" cy="38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74563CC9-00E4-D21B-7C08-4AB66CA44401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148000" y="121367"/>
            <a:ext cx="731600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buSzPts val="852"/>
              <a:buNone/>
              <a:defRPr sz="1200">
                <a:solidFill>
                  <a:srgbClr val="1329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ibre Franklin"/>
              </a:defRPr>
            </a:lvl1pPr>
            <a:lvl2pPr lvl="1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86987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A7B17"/>
          </p15:clr>
        </p15:guide>
        <p15:guide id="2" orient="horz" pos="864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5DDA-07E7-4731-B83F-EEDF8BFC96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55E-58EE-4E98-9E11-1E376D2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1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5DDA-07E7-4731-B83F-EEDF8BFC96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55E-58EE-4E98-9E11-1E376D2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5DDA-07E7-4731-B83F-EEDF8BFC96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55E-58EE-4E98-9E11-1E376D2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8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5DDA-07E7-4731-B83F-EEDF8BFC96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55E-58EE-4E98-9E11-1E376D2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6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5DDA-07E7-4731-B83F-EEDF8BFC96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55E-58EE-4E98-9E11-1E376D2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8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5DDA-07E7-4731-B83F-EEDF8BFC96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55E-58EE-4E98-9E11-1E376D2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5DDA-07E7-4731-B83F-EEDF8BFC96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55E-58EE-4E98-9E11-1E376D2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1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5DDA-07E7-4731-B83F-EEDF8BFC96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4A55E-58EE-4E98-9E11-1E376D2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B21F5DDA-07E7-4731-B83F-EEDF8BFC96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B94A55E-58EE-4E98-9E11-1E376D250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3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lvl="1"/>
            <a:endParaRPr lang="en-US" dirty="0"/>
          </a:p>
          <a:p>
            <a:pPr lvl="1"/>
            <a:endParaRPr dirty="0"/>
          </a:p>
        </p:txBody>
      </p:sp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B107268C-B678-7F98-4924-FAD7114BD51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148000" y="121367"/>
            <a:ext cx="731600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buSzPts val="852"/>
              <a:buNone/>
              <a:defRPr sz="1200">
                <a:solidFill>
                  <a:srgbClr val="1329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ibre Franklin"/>
              </a:defRPr>
            </a:lvl1pPr>
            <a:lvl2pPr lvl="1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lnSpc>
                <a:spcPct val="80000"/>
              </a:lnSpc>
              <a:buSzPts val="852"/>
              <a:buNone/>
              <a:defRPr sz="1093"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042323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09585" marR="0" lvl="0" indent="-457189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Wingdings" pitchFamily="2" charset="2"/>
        <a:buChar char="v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L="1219170" marR="0" lvl="1" indent="-42332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Wingdings" pitchFamily="2" charset="2"/>
        <a:buChar char="v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nina.rodriguez@vdh.virginia.gov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aarp.org/health/healthy-living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diabetes.org/food-nutrition" TargetMode="External"/><Relationship Id="rId12" Type="http://schemas.openxmlformats.org/officeDocument/2006/relationships/image" Target="../media/image14.png"/><Relationship Id="rId2" Type="http://schemas.openxmlformats.org/officeDocument/2006/relationships/hyperlink" Target="https://www.adces.org/docs/default-source/handouts/healthyeating/handout_pwd_he_healthyeatingseasonal.pdf?Status=Master&amp;sfvrsn=189ba359_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hyperlink" Target="https://www.heart.org/en/healthy-living/healthy-eating/eat-smart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hyperlink" Target="https://www.cdc.gov/nutrition/features/healthy-eating-tips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s://diabetesfoodhub.org/blog/what-diabetes-plat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dh.virginia.gov/diabetes/prediabetes-and-diabetes-self-management-classes/" TargetMode="External"/><Relationship Id="rId13" Type="http://schemas.openxmlformats.org/officeDocument/2006/relationships/image" Target="../media/image27.png"/><Relationship Id="rId3" Type="http://schemas.openxmlformats.org/officeDocument/2006/relationships/hyperlink" Target="https://www.vdh.virginia.gov/arthritis/walk-with-ease-program/" TargetMode="External"/><Relationship Id="rId7" Type="http://schemas.openxmlformats.org/officeDocument/2006/relationships/hyperlink" Target="https://ext.vt.edu/offices.html" TargetMode="External"/><Relationship Id="rId12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xt.vsu.edu/dpp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www.vdh.virginia.gov/arthritis/chronic-disease/" TargetMode="External"/><Relationship Id="rId15" Type="http://schemas.openxmlformats.org/officeDocument/2006/relationships/image" Target="../media/image29.png"/><Relationship Id="rId10" Type="http://schemas.openxmlformats.org/officeDocument/2006/relationships/image" Target="../media/image24.emf"/><Relationship Id="rId4" Type="http://schemas.openxmlformats.org/officeDocument/2006/relationships/hyperlink" Target="https://www.vdh.virginia.gov/arthritis/tai-chi-for-arthritis/" TargetMode="External"/><Relationship Id="rId9" Type="http://schemas.openxmlformats.org/officeDocument/2006/relationships/hyperlink" Target="https://doihaveprediabetes.org/" TargetMode="External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vdh.virginia.gov/diabetes/prediabetes-and-diabetes-self-management-classes/" TargetMode="Externa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s://ext.vt.edu/food-health/chronic-disease.html" TargetMode="External"/><Relationship Id="rId4" Type="http://schemas.openxmlformats.org/officeDocument/2006/relationships/hyperlink" Target="https://www.ext.vsu.edu/dp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ctrTitle"/>
          </p:nvPr>
        </p:nvSpPr>
        <p:spPr>
          <a:xfrm>
            <a:off x="415600" y="1457632"/>
            <a:ext cx="11360800" cy="289805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algn="ctr"/>
            <a:br>
              <a:rPr lang="en-US" sz="4133" dirty="0"/>
            </a:br>
            <a:br>
              <a:rPr lang="en-US" sz="4133" dirty="0"/>
            </a:br>
            <a:r>
              <a:rPr lang="en-US" sz="4133" dirty="0"/>
              <a:t>The Virginia Diabetes Prevention &amp; </a:t>
            </a:r>
            <a:br>
              <a:rPr lang="en-US" sz="4133" dirty="0"/>
            </a:br>
            <a:r>
              <a:rPr lang="en-US" sz="4133" dirty="0"/>
              <a:t>Management Program</a:t>
            </a:r>
            <a:br>
              <a:rPr lang="en-US" sz="4133" dirty="0"/>
            </a:br>
            <a:br>
              <a:rPr lang="en-US" sz="4133" dirty="0"/>
            </a:br>
            <a:r>
              <a:rPr lang="en-US" sz="3600" dirty="0"/>
              <a:t>Virginia Partners in Prayer and Prevention</a:t>
            </a:r>
            <a:br>
              <a:rPr lang="en-US" sz="3600" dirty="0"/>
            </a:br>
            <a:endParaRPr sz="2700"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415600" y="4473677"/>
            <a:ext cx="11360800" cy="150679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ctr"/>
            <a:r>
              <a:rPr lang="en-US" sz="2800" dirty="0"/>
              <a:t>Nina Rodriguez, MPH, RN, CDE</a:t>
            </a:r>
          </a:p>
          <a:p>
            <a:pPr marL="0" indent="0" algn="ctr"/>
            <a:r>
              <a:rPr lang="en-US" sz="2800" dirty="0"/>
              <a:t>November 21,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0594C9-CE38-2442-0BDD-159B6BC48FA6}"/>
              </a:ext>
            </a:extLst>
          </p:cNvPr>
          <p:cNvSpPr txBox="1"/>
          <p:nvPr/>
        </p:nvSpPr>
        <p:spPr>
          <a:xfrm>
            <a:off x="1103807" y="1189704"/>
            <a:ext cx="9984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Questions?</a:t>
            </a:r>
          </a:p>
          <a:p>
            <a:pPr algn="ctr"/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Nina Rodriguez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Diabetes Program Coordinator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hlinkClick r:id="rId2"/>
              </a:rPr>
              <a:t>nina.rodriguez@vdh.virginia.gov</a:t>
            </a:r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1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3E63B0-E6FA-068A-E02E-6286D26AB2F2}"/>
              </a:ext>
            </a:extLst>
          </p:cNvPr>
          <p:cNvSpPr txBox="1"/>
          <p:nvPr/>
        </p:nvSpPr>
        <p:spPr>
          <a:xfrm>
            <a:off x="902470" y="287097"/>
            <a:ext cx="10643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Prediabetes and Diabetes – why are these important topics?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2,208,000 people in </a:t>
            </a:r>
            <a:r>
              <a:rPr lang="en-US" sz="1600" b="1" dirty="0">
                <a:solidFill>
                  <a:srgbClr val="002060"/>
                </a:solidFill>
              </a:rPr>
              <a:t>Virginia</a:t>
            </a:r>
            <a:r>
              <a:rPr lang="en-US" sz="1600" dirty="0"/>
              <a:t>, 33.3% of the adult population, have prediabetes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Approximately 743,024 people in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Virginia</a:t>
            </a:r>
            <a:r>
              <a:rPr lang="en-US" sz="1600" dirty="0"/>
              <a:t>, or 10.9% of the adult population, are living with diabetes</a:t>
            </a:r>
            <a:endParaRPr lang="en-US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Diagnosed diabetes costs an estimated $8.4 billion in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2060"/>
                </a:solidFill>
              </a:rPr>
              <a:t>Virginia</a:t>
            </a:r>
            <a:r>
              <a:rPr lang="en-US" sz="1600" b="1" dirty="0"/>
              <a:t> </a:t>
            </a:r>
            <a:r>
              <a:rPr lang="en-US" sz="1600" dirty="0"/>
              <a:t>each year.   Some complications of diabetes include heart disease, stroke, infections leading to amputation, end-stage kidney disease and dialysis, vision loss and blindness, poor oral health and loss of teeth, vascular dementia, and Alzheimer’s.</a:t>
            </a:r>
            <a:endParaRPr lang="en-US" sz="16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20281-2CA5-71C4-FBD9-78AAC82A6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0" y="6356829"/>
            <a:ext cx="1614960" cy="3229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477256-08E0-CAD3-4FF8-5D522FD5F3E6}"/>
              </a:ext>
            </a:extLst>
          </p:cNvPr>
          <p:cNvSpPr txBox="1"/>
          <p:nvPr/>
        </p:nvSpPr>
        <p:spPr>
          <a:xfrm>
            <a:off x="565133" y="2365944"/>
            <a:ext cx="4146328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u="sng" dirty="0">
              <a:solidFill>
                <a:srgbClr val="002060"/>
              </a:solidFill>
            </a:endParaRPr>
          </a:p>
          <a:p>
            <a:r>
              <a:rPr lang="en-US" sz="2400" b="1" u="sng" dirty="0">
                <a:solidFill>
                  <a:srgbClr val="002060"/>
                </a:solidFill>
              </a:rPr>
              <a:t> Risk Factors</a:t>
            </a:r>
            <a:endParaRPr lang="en-US" sz="2400" b="1" dirty="0">
              <a:solidFill>
                <a:srgbClr val="002060"/>
              </a:solidFill>
              <a:highlight>
                <a:srgbClr val="FFFFFF"/>
              </a:highlight>
              <a:latin typeface="Google San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 </a:t>
            </a: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Being overweight or obese</a:t>
            </a:r>
          </a:p>
          <a:p>
            <a:pPr marL="171450" indent="-171450" algn="l" fontAlgn="ctr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 Being 45 or older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/>
              <a:t> </a:t>
            </a: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Being physically active less than three times a week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African American, Alaska Native, American Indian, </a:t>
            </a:r>
          </a:p>
          <a:p>
            <a:r>
              <a:rPr lang="en-US" sz="1400" dirty="0">
                <a:solidFill>
                  <a:srgbClr val="001D35"/>
                </a:solidFill>
                <a:highlight>
                  <a:srgbClr val="FFFFFF"/>
                </a:highlight>
                <a:latin typeface="Google Sans"/>
              </a:rPr>
              <a:t>      </a:t>
            </a: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Asian American, Hispanic/Latino, Native Hawaiian, </a:t>
            </a:r>
          </a:p>
          <a:p>
            <a:r>
              <a:rPr lang="en-US" sz="1400" dirty="0">
                <a:solidFill>
                  <a:srgbClr val="001D35"/>
                </a:solidFill>
                <a:highlight>
                  <a:srgbClr val="FFFFFF"/>
                </a:highlight>
                <a:latin typeface="Google Sans"/>
              </a:rPr>
              <a:t>      </a:t>
            </a: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or Pacific Islander American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/>
              <a:t> </a:t>
            </a:r>
            <a:r>
              <a:rPr lang="en-US" sz="1400" dirty="0">
                <a:solidFill>
                  <a:srgbClr val="001D35"/>
                </a:solidFill>
                <a:highlight>
                  <a:srgbClr val="FFFFFF"/>
                </a:highlight>
                <a:latin typeface="Google Sans"/>
              </a:rPr>
              <a:t>Having h</a:t>
            </a: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igh blood pressure, high cholesterol, </a:t>
            </a:r>
          </a:p>
          <a:p>
            <a:r>
              <a:rPr lang="en-US" sz="1400" dirty="0">
                <a:solidFill>
                  <a:srgbClr val="001D35"/>
                </a:solidFill>
                <a:highlight>
                  <a:srgbClr val="FFFFFF"/>
                </a:highlight>
                <a:latin typeface="Google Sans"/>
              </a:rPr>
              <a:t>      </a:t>
            </a: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non-alcoholic fatty liver disease (NAFLD), or </a:t>
            </a:r>
          </a:p>
          <a:p>
            <a:r>
              <a:rPr lang="en-US" sz="1400" dirty="0">
                <a:solidFill>
                  <a:srgbClr val="001D35"/>
                </a:solidFill>
                <a:highlight>
                  <a:srgbClr val="FFFFFF"/>
                </a:highlight>
                <a:latin typeface="Google Sans"/>
              </a:rPr>
              <a:t>      </a:t>
            </a: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metabolic syndrome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 </a:t>
            </a:r>
            <a:r>
              <a:rPr lang="en-US" sz="1400" dirty="0">
                <a:solidFill>
                  <a:srgbClr val="001D35"/>
                </a:solidFill>
                <a:highlight>
                  <a:srgbClr val="FFFFFF"/>
                </a:highlight>
                <a:latin typeface="Google Sans"/>
              </a:rPr>
              <a:t>P</a:t>
            </a: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arent or sibling with type 2 diabetes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F1BE1-46BE-06C7-2D37-BCD243064FC4}"/>
              </a:ext>
            </a:extLst>
          </p:cNvPr>
          <p:cNvSpPr txBox="1"/>
          <p:nvPr/>
        </p:nvSpPr>
        <p:spPr>
          <a:xfrm>
            <a:off x="4765898" y="2365944"/>
            <a:ext cx="29162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</a:rPr>
              <a:t> </a:t>
            </a:r>
          </a:p>
          <a:p>
            <a:r>
              <a:rPr lang="en-US" sz="2400" b="1" u="sng" dirty="0">
                <a:solidFill>
                  <a:srgbClr val="002060"/>
                </a:solidFill>
              </a:rPr>
              <a:t>Symptoms</a:t>
            </a:r>
            <a:endParaRPr lang="en-US" sz="2000" b="1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Feeling thirsty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1D35"/>
                </a:solidFill>
                <a:highlight>
                  <a:srgbClr val="FFFFFF"/>
                </a:highlight>
                <a:latin typeface="Google Sans"/>
              </a:rPr>
              <a:t>U</a:t>
            </a: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rinating frequently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1D35"/>
                </a:solidFill>
                <a:highlight>
                  <a:srgbClr val="FFFFFF"/>
                </a:highlight>
                <a:latin typeface="Google Sans"/>
              </a:rPr>
              <a:t>B</a:t>
            </a: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lurred vision</a:t>
            </a:r>
            <a:endParaRPr lang="en-US" sz="1400" dirty="0">
              <a:solidFill>
                <a:srgbClr val="001D35"/>
              </a:solidFill>
              <a:highlight>
                <a:srgbClr val="FFFFFF"/>
              </a:highlight>
              <a:latin typeface="Google San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Fatigue and unintentional weight loss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Slow-healing sores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 </a:t>
            </a:r>
            <a:r>
              <a:rPr lang="en-US" sz="1400" dirty="0">
                <a:solidFill>
                  <a:srgbClr val="001D35"/>
                </a:solidFill>
                <a:highlight>
                  <a:srgbClr val="FFFFFF"/>
                </a:highlight>
                <a:latin typeface="Google Sans"/>
              </a:rPr>
              <a:t>D</a:t>
            </a: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ry skin, frequent infections</a:t>
            </a:r>
            <a:endParaRPr lang="en-US" sz="1400" dirty="0">
              <a:solidFill>
                <a:srgbClr val="001D35"/>
              </a:solidFill>
              <a:highlight>
                <a:srgbClr val="FFFFFF"/>
              </a:highlight>
              <a:latin typeface="Google Sans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numbness or tingling in the hands or feet </a:t>
            </a:r>
            <a:endParaRPr lang="en-US" sz="1400" b="1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B5FC9A-0BDD-E3B0-7902-CC4C6AADA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656" y="5091122"/>
            <a:ext cx="2390354" cy="16527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F7F18A-8D6B-735C-8522-73980CCF7982}"/>
              </a:ext>
            </a:extLst>
          </p:cNvPr>
          <p:cNvSpPr txBox="1"/>
          <p:nvPr/>
        </p:nvSpPr>
        <p:spPr>
          <a:xfrm>
            <a:off x="8094519" y="2642943"/>
            <a:ext cx="28367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</a:rPr>
              <a:t>Complications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Heart disease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Stroke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Infections and amputations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Kidney disease and dialysis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Vision loss and blindness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Poor oral health and loss of teeth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Dementia and Alzheimer’s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426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4B7F24-17D8-F3AA-B6AB-0AECC2182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892" y="6367670"/>
            <a:ext cx="1670449" cy="33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74CA4D-120D-1F11-142C-874BD00BE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20" y="2791102"/>
            <a:ext cx="5525435" cy="10183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9DC244-BBA8-5486-6096-71628CCEE2F5}"/>
              </a:ext>
            </a:extLst>
          </p:cNvPr>
          <p:cNvSpPr txBox="1"/>
          <p:nvPr/>
        </p:nvSpPr>
        <p:spPr>
          <a:xfrm>
            <a:off x="328569" y="576770"/>
            <a:ext cx="55254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roxima-nova"/>
              </a:rPr>
              <a:t>Type 2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roxima-nova"/>
              </a:rPr>
              <a:t> </a:t>
            </a: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roxima-nova"/>
              </a:rPr>
              <a:t>diabetes tends to develop in adulthood and accounts for around 90% of all diabetes cases. It can often be managed or prevented with a healthy lifestyle, including increased physical activity and healthy diet.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574125-D754-6F5B-DB86-315A0F1854FA}"/>
              </a:ext>
            </a:extLst>
          </p:cNvPr>
          <p:cNvSpPr txBox="1"/>
          <p:nvPr/>
        </p:nvSpPr>
        <p:spPr>
          <a:xfrm>
            <a:off x="6097732" y="1097126"/>
            <a:ext cx="609426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                                     </a:t>
            </a: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Prediabetes</a:t>
            </a:r>
            <a:r>
              <a:rPr kumimoji="0" lang="en-US" altLang="en-US" sz="1800" b="1" i="0" u="sng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 in the 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1C1D1F"/>
                </a:solidFill>
                <a:effectLst/>
                <a:latin typeface="+mn-lt"/>
              </a:rPr>
              <a:t>Total: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C1D1F"/>
                </a:solidFill>
                <a:effectLst/>
                <a:latin typeface="+mn-lt"/>
              </a:rPr>
              <a:t> 97.6 million people aged 18 years or older have prediabetes (38.0% of the adult U.S. population)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1C1D1F"/>
                </a:solidFill>
                <a:effectLst/>
                <a:latin typeface="+mn-lt"/>
              </a:rPr>
              <a:t>65 years or older: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C1D1F"/>
                </a:solidFill>
                <a:effectLst/>
                <a:latin typeface="+mn-lt"/>
              </a:rPr>
              <a:t> 27.2 million people aged 65 years or older (48.8%) have prediabetes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1C1D1F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800" b="1" dirty="0">
                <a:solidFill>
                  <a:srgbClr val="002060"/>
                </a:solidFill>
                <a:latin typeface="+mn-lt"/>
              </a:rPr>
              <a:t>                                       </a:t>
            </a:r>
            <a:r>
              <a:rPr lang="en-US" altLang="en-US" sz="1800" b="1" u="sng" dirty="0">
                <a:solidFill>
                  <a:srgbClr val="002060"/>
                </a:solidFill>
                <a:latin typeface="+mn-lt"/>
              </a:rPr>
              <a:t>Diabetes in the 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800" b="1" u="sng" dirty="0">
              <a:solidFill>
                <a:srgbClr val="002060"/>
              </a:solidFill>
              <a:latin typeface="+mn-lt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Total:</a:t>
            </a:r>
            <a:r>
              <a:rPr lang="en-US" sz="1800" dirty="0">
                <a:latin typeface="+mn-lt"/>
              </a:rPr>
              <a:t> 38.4 million people have diabetes (11.6% of the U.S. population)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Diagnosed:</a:t>
            </a:r>
            <a:r>
              <a:rPr lang="en-US" sz="1800" dirty="0">
                <a:latin typeface="+mn-lt"/>
              </a:rPr>
              <a:t> 29.7 million people, including 29.4 million adults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 Undiagnosed:</a:t>
            </a:r>
            <a:r>
              <a:rPr lang="en-US" sz="1800" dirty="0">
                <a:latin typeface="+mn-lt"/>
              </a:rPr>
              <a:t> 8.7 million people (22.8% of adults with diabetes are undiagnosed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8F0685-E2BB-60C4-5410-E4402822BA17}"/>
              </a:ext>
            </a:extLst>
          </p:cNvPr>
          <p:cNvSpPr txBox="1"/>
          <p:nvPr/>
        </p:nvSpPr>
        <p:spPr>
          <a:xfrm>
            <a:off x="619432" y="2345445"/>
            <a:ext cx="456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    2023 Hospital Costs Related to Diabetes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DEF2FF-F1E1-D25A-BDAD-42F120814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381" y="4012238"/>
            <a:ext cx="4159045" cy="26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2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9D6C0C-AB8B-EBE0-5A2A-BC9F5C1E9644}"/>
              </a:ext>
            </a:extLst>
          </p:cNvPr>
          <p:cNvSpPr txBox="1"/>
          <p:nvPr/>
        </p:nvSpPr>
        <p:spPr>
          <a:xfrm>
            <a:off x="261527" y="2421124"/>
            <a:ext cx="585019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 </a:t>
            </a:r>
          </a:p>
          <a:p>
            <a:endParaRPr lang="en-US" dirty="0">
              <a:hlinkClick r:id="rId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A92B5-D37B-6D1E-40BF-F1A63B3C0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9" y="117923"/>
            <a:ext cx="1835024" cy="1219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3F3A0F-E9E8-51E7-50E8-A4F239CD4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907" y="170612"/>
            <a:ext cx="1914705" cy="382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E648C0-0877-E4C1-F2E8-6E21525E5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5" y="4219643"/>
            <a:ext cx="2607252" cy="14196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EAB8E9-9DC7-9B8F-2364-CE8424890E04}"/>
              </a:ext>
            </a:extLst>
          </p:cNvPr>
          <p:cNvSpPr txBox="1"/>
          <p:nvPr/>
        </p:nvSpPr>
        <p:spPr>
          <a:xfrm>
            <a:off x="2566219" y="261166"/>
            <a:ext cx="6422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What does it mean to </a:t>
            </a:r>
            <a:r>
              <a:rPr lang="en-US" sz="3200" b="1" dirty="0">
                <a:solidFill>
                  <a:srgbClr val="002060"/>
                </a:solidFill>
              </a:rPr>
              <a:t>Eat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Healthy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0D7087-0F04-9DEF-6465-4929303C6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805" y="4281003"/>
            <a:ext cx="3732972" cy="12531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3126A5-B038-7AF9-033B-B370109BD974}"/>
              </a:ext>
            </a:extLst>
          </p:cNvPr>
          <p:cNvSpPr txBox="1"/>
          <p:nvPr/>
        </p:nvSpPr>
        <p:spPr>
          <a:xfrm>
            <a:off x="4484899" y="4929471"/>
            <a:ext cx="25607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hlinkClick r:id="rId7"/>
            </a:endParaRPr>
          </a:p>
          <a:p>
            <a:endParaRPr lang="en-US" dirty="0">
              <a:hlinkClick r:id="rId7"/>
            </a:endParaRPr>
          </a:p>
          <a:p>
            <a:endParaRPr lang="en-US" dirty="0">
              <a:hlinkClick r:id="rId7"/>
            </a:endParaRPr>
          </a:p>
          <a:p>
            <a:r>
              <a:rPr lang="en-US" dirty="0">
                <a:hlinkClick r:id="rId7"/>
              </a:rPr>
              <a:t>ADA Food and Nutrition</a:t>
            </a:r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44FA6E-AB09-6848-DEDF-C5A7E38EB9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5044" y="4162140"/>
            <a:ext cx="2603726" cy="15065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64A8A2-B484-1F0A-E350-F4916EC429E9}"/>
              </a:ext>
            </a:extLst>
          </p:cNvPr>
          <p:cNvSpPr txBox="1"/>
          <p:nvPr/>
        </p:nvSpPr>
        <p:spPr>
          <a:xfrm>
            <a:off x="9033229" y="4986159"/>
            <a:ext cx="2603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hlinkClick r:id="rId9"/>
            </a:endParaRPr>
          </a:p>
          <a:p>
            <a:endParaRPr lang="en-US" dirty="0">
              <a:hlinkClick r:id="rId9"/>
            </a:endParaRPr>
          </a:p>
          <a:p>
            <a:endParaRPr lang="en-US" dirty="0">
              <a:hlinkClick r:id="rId9"/>
            </a:endParaRPr>
          </a:p>
          <a:p>
            <a:r>
              <a:rPr lang="en-US" dirty="0">
                <a:hlinkClick r:id="rId9"/>
              </a:rPr>
              <a:t>CDC Healthy Eating Tips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C5AFD9-E6F5-B933-D052-6E29AC89B4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5553" y="1637928"/>
            <a:ext cx="2303426" cy="14470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B1437F5-D781-D05D-31D6-8E9DD3C64472}"/>
              </a:ext>
            </a:extLst>
          </p:cNvPr>
          <p:cNvSpPr txBox="1"/>
          <p:nvPr/>
        </p:nvSpPr>
        <p:spPr>
          <a:xfrm>
            <a:off x="3138723" y="3109745"/>
            <a:ext cx="1641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1"/>
              </a:rPr>
              <a:t>AHA Eat Smart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6D5C44-197B-FBAB-BBFC-AD6EEB0E66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7563" y="1710505"/>
            <a:ext cx="2303427" cy="13019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3A437D1-3380-4F19-E965-5E8ED890CAFF}"/>
              </a:ext>
            </a:extLst>
          </p:cNvPr>
          <p:cNvSpPr txBox="1"/>
          <p:nvPr/>
        </p:nvSpPr>
        <p:spPr>
          <a:xfrm>
            <a:off x="6419074" y="3032728"/>
            <a:ext cx="266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3"/>
              </a:rPr>
              <a:t>AARP Food and Wellness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087653-A101-CE72-5964-E772089F0BB4}"/>
              </a:ext>
            </a:extLst>
          </p:cNvPr>
          <p:cNvSpPr txBox="1"/>
          <p:nvPr/>
        </p:nvSpPr>
        <p:spPr>
          <a:xfrm>
            <a:off x="317218" y="5830529"/>
            <a:ext cx="304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ADCES Healthy Eating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1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421C3D-7ECB-0791-8D53-E904DEFB8FD0}"/>
              </a:ext>
            </a:extLst>
          </p:cNvPr>
          <p:cNvSpPr txBox="1"/>
          <p:nvPr/>
        </p:nvSpPr>
        <p:spPr>
          <a:xfrm>
            <a:off x="4662788" y="452284"/>
            <a:ext cx="286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The Plate Method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D0259-F878-A1CC-081C-0B052706B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247" y="1315056"/>
            <a:ext cx="2606266" cy="2651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753F92-0C6C-3979-0CC2-8917489B7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731" y="1629166"/>
            <a:ext cx="2458186" cy="2133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202730-C133-909B-6EFC-E4589C9B6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246" y="4210049"/>
            <a:ext cx="3495229" cy="18728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5EA8A6-61F3-6598-6DAB-C5788F1B9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7477" y="1365220"/>
            <a:ext cx="2531648" cy="2551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CE94C9-62EE-9184-58F7-03CBC99E3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400" y="4210049"/>
            <a:ext cx="3483872" cy="18728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2CC808-C117-80D5-1637-E8EE6FDE89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24" y="6325886"/>
            <a:ext cx="1670449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0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CC665-F9EC-9AEC-C26F-E6E84104D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1" y="715590"/>
            <a:ext cx="3027281" cy="3749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81689B-AD45-B4C3-B46E-76983C99D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4694" y="6396655"/>
            <a:ext cx="1914310" cy="384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AD19C6-47FF-EFF5-55A6-5EF010477E6F}"/>
              </a:ext>
            </a:extLst>
          </p:cNvPr>
          <p:cNvSpPr txBox="1"/>
          <p:nvPr/>
        </p:nvSpPr>
        <p:spPr>
          <a:xfrm>
            <a:off x="5056355" y="269304"/>
            <a:ext cx="290174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 Oh, Sugar.  How do I love thee?</a:t>
            </a:r>
            <a:r>
              <a:rPr lang="en-US" sz="1400" b="1" dirty="0"/>
              <a:t> </a:t>
            </a:r>
          </a:p>
          <a:p>
            <a:pPr algn="ctr"/>
            <a:r>
              <a:rPr lang="en-US" sz="1400" b="1" dirty="0"/>
              <a:t> </a:t>
            </a:r>
            <a:endParaRPr lang="en-US" sz="1100" dirty="0"/>
          </a:p>
          <a:p>
            <a:pPr algn="l"/>
            <a:r>
              <a:rPr lang="en-US" sz="1200" b="0" i="1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‍</a:t>
            </a:r>
            <a:r>
              <a:rPr lang="en-US" sz="1200" b="1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Basic Simple Sugars:		</a:t>
            </a:r>
            <a:endParaRPr lang="en-US" sz="1200" b="0" i="0" dirty="0">
              <a:solidFill>
                <a:srgbClr val="24262B"/>
              </a:solidFill>
              <a:effectLst/>
              <a:highlight>
                <a:srgbClr val="FFFFFF"/>
              </a:highlight>
              <a:latin typeface="Figtree"/>
            </a:endParaRPr>
          </a:p>
          <a:p>
            <a:pPr algn="l">
              <a:buFont typeface="+mj-lt"/>
              <a:buAutoNum type="arabicPeriod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Dextrose</a:t>
            </a:r>
          </a:p>
          <a:p>
            <a:pPr algn="l">
              <a:buFont typeface="+mj-lt"/>
              <a:buAutoNum type="arabicPeriod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Fructose</a:t>
            </a:r>
          </a:p>
          <a:p>
            <a:pPr algn="l">
              <a:buFont typeface="+mj-lt"/>
              <a:buAutoNum type="arabicPeriod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Galactose</a:t>
            </a:r>
          </a:p>
          <a:p>
            <a:pPr algn="l">
              <a:buFont typeface="+mj-lt"/>
              <a:buAutoNum type="arabicPeriod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Glucose</a:t>
            </a:r>
          </a:p>
          <a:p>
            <a:pPr algn="l">
              <a:buFont typeface="+mj-lt"/>
              <a:buAutoNum type="arabicPeriod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Lactose</a:t>
            </a:r>
          </a:p>
          <a:p>
            <a:pPr algn="l">
              <a:buFont typeface="+mj-lt"/>
              <a:buAutoNum type="arabicPeriod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Maltose</a:t>
            </a:r>
          </a:p>
          <a:p>
            <a:pPr algn="l">
              <a:buFont typeface="+mj-lt"/>
              <a:buAutoNum type="arabicPeriod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Sucrose</a:t>
            </a:r>
          </a:p>
          <a:p>
            <a:pPr algn="l"/>
            <a:r>
              <a:rPr lang="en-US" sz="1200" b="1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Solid or Granulated Sugars:</a:t>
            </a:r>
            <a:endParaRPr lang="en-US" sz="1200" b="0" i="0" dirty="0">
              <a:solidFill>
                <a:srgbClr val="24262B"/>
              </a:solidFill>
              <a:effectLst/>
              <a:highlight>
                <a:srgbClr val="FFFFFF"/>
              </a:highlight>
              <a:latin typeface="Figtree"/>
            </a:endParaRPr>
          </a:p>
          <a:p>
            <a:pPr algn="l">
              <a:buFont typeface="+mj-lt"/>
              <a:buAutoNum type="arabicPeriod" startAt="8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Beet sugar</a:t>
            </a:r>
          </a:p>
          <a:p>
            <a:pPr algn="l">
              <a:buFont typeface="+mj-lt"/>
              <a:buAutoNum type="arabicPeriod" startAt="8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Brown sugar</a:t>
            </a:r>
          </a:p>
          <a:p>
            <a:pPr algn="l">
              <a:buFont typeface="+mj-lt"/>
              <a:buAutoNum type="arabicPeriod" startAt="8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Cane juice crystals</a:t>
            </a:r>
          </a:p>
          <a:p>
            <a:pPr algn="l">
              <a:buFont typeface="+mj-lt"/>
              <a:buAutoNum type="arabicPeriod" startAt="8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Cane sugar</a:t>
            </a:r>
          </a:p>
          <a:p>
            <a:pPr algn="l">
              <a:buFont typeface="+mj-lt"/>
              <a:buAutoNum type="arabicPeriod" startAt="8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Castor sugar</a:t>
            </a:r>
          </a:p>
          <a:p>
            <a:pPr algn="l">
              <a:buFont typeface="+mj-lt"/>
              <a:buAutoNum type="arabicPeriod" startAt="8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Coconut sugar</a:t>
            </a:r>
          </a:p>
          <a:p>
            <a:pPr algn="l">
              <a:buFont typeface="+mj-lt"/>
              <a:buAutoNum type="arabicPeriod" startAt="8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Confectioner's sugar (aka, powdered sugar)</a:t>
            </a:r>
          </a:p>
          <a:p>
            <a:pPr algn="l">
              <a:buFont typeface="+mj-lt"/>
              <a:buAutoNum type="arabicPeriod" startAt="8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Corn syrup solids</a:t>
            </a:r>
          </a:p>
          <a:p>
            <a:pPr algn="l">
              <a:buFont typeface="+mj-lt"/>
              <a:buAutoNum type="arabicPeriod" startAt="8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Crystalline fructose</a:t>
            </a:r>
          </a:p>
          <a:p>
            <a:pPr algn="l">
              <a:buFont typeface="+mj-lt"/>
              <a:buAutoNum type="arabicPeriod" startAt="8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Date sugar</a:t>
            </a:r>
          </a:p>
          <a:p>
            <a:pPr algn="l">
              <a:buFont typeface="+mj-lt"/>
              <a:buAutoNum type="arabicPeriod" startAt="8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Demerara sugar</a:t>
            </a:r>
          </a:p>
          <a:p>
            <a:pPr algn="l">
              <a:buFont typeface="+mj-lt"/>
              <a:buAutoNum type="arabicPeriod" startAt="8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Dextrin</a:t>
            </a:r>
          </a:p>
          <a:p>
            <a:pPr algn="l">
              <a:buFont typeface="+mj-lt"/>
              <a:buAutoNum type="arabicPeriod" startAt="8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Diastatic malt</a:t>
            </a:r>
          </a:p>
          <a:p>
            <a:pPr algn="l">
              <a:buFont typeface="+mj-lt"/>
              <a:buAutoNum type="arabicPeriod" startAt="8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Ethyl maltol</a:t>
            </a:r>
          </a:p>
          <a:p>
            <a:pPr algn="l">
              <a:buFont typeface="+mj-lt"/>
              <a:buAutoNum type="arabicPeriod" startAt="8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Florida crystals</a:t>
            </a:r>
          </a:p>
          <a:p>
            <a:pPr algn="l">
              <a:buFont typeface="+mj-lt"/>
              <a:buAutoNum type="arabicPeriod" startAt="8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Golden sugar</a:t>
            </a:r>
          </a:p>
          <a:p>
            <a:pPr algn="l">
              <a:buFont typeface="+mj-lt"/>
              <a:buAutoNum type="arabicPeriod" startAt="8"/>
            </a:pPr>
            <a:r>
              <a:rPr lang="en-US" sz="1200" b="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Glucose syrup solids</a:t>
            </a:r>
          </a:p>
          <a:p>
            <a:pPr algn="l"/>
            <a:r>
              <a:rPr lang="en-US" sz="120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25. Grape sugar</a:t>
            </a:r>
          </a:p>
          <a:p>
            <a:pPr algn="l"/>
            <a:r>
              <a:rPr lang="en-US" sz="120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26. Icing sugar</a:t>
            </a:r>
          </a:p>
          <a:p>
            <a:pPr algn="l"/>
            <a:r>
              <a:rPr lang="en-US" sz="120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27. Maltodextrin</a:t>
            </a:r>
          </a:p>
          <a:p>
            <a:pPr algn="l"/>
            <a:r>
              <a:rPr lang="en-US" sz="1200" i="0" dirty="0">
                <a:solidFill>
                  <a:srgbClr val="24262B"/>
                </a:solidFill>
                <a:effectLst/>
                <a:highlight>
                  <a:srgbClr val="FFFFFF"/>
                </a:highlight>
                <a:latin typeface="Figtree"/>
              </a:rPr>
              <a:t>28. Muscovado sugar</a:t>
            </a:r>
          </a:p>
          <a:p>
            <a:pPr algn="l"/>
            <a:endParaRPr lang="en-US" b="0" i="0" dirty="0">
              <a:solidFill>
                <a:srgbClr val="24262B"/>
              </a:solidFill>
              <a:effectLst/>
              <a:highlight>
                <a:srgbClr val="FFFFFF"/>
              </a:highlight>
              <a:latin typeface="Figtree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57783-E3A2-F4EF-6031-02B9794AEAC4}"/>
              </a:ext>
            </a:extLst>
          </p:cNvPr>
          <p:cNvSpPr txBox="1"/>
          <p:nvPr/>
        </p:nvSpPr>
        <p:spPr>
          <a:xfrm>
            <a:off x="7796981" y="269304"/>
            <a:ext cx="247147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Let me count the ways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algn="l"/>
            <a:endParaRPr lang="en-US" sz="1200" b="1" i="0" dirty="0">
              <a:solidFill>
                <a:srgbClr val="24262B"/>
              </a:solidFill>
              <a:effectLst/>
              <a:highlight>
                <a:srgbClr val="FFFFFF"/>
              </a:highlight>
              <a:latin typeface="Figtree"/>
            </a:endParaRPr>
          </a:p>
          <a:p>
            <a:pPr algn="l"/>
            <a:endParaRPr lang="en-US" sz="1200" i="0" dirty="0">
              <a:effectLst/>
              <a:highlight>
                <a:srgbClr val="FFFFFF"/>
              </a:highlight>
              <a:latin typeface="Figtree"/>
            </a:endParaRPr>
          </a:p>
          <a:p>
            <a:pPr algn="l"/>
            <a:r>
              <a:rPr lang="en-US" sz="1200" i="0" dirty="0">
                <a:effectLst/>
                <a:highlight>
                  <a:srgbClr val="FFFFFF"/>
                </a:highlight>
                <a:latin typeface="Figtree"/>
              </a:rPr>
              <a:t>29. Panela sugar</a:t>
            </a:r>
          </a:p>
          <a:p>
            <a:pPr algn="l"/>
            <a:r>
              <a:rPr lang="en-US" sz="1200" i="0" dirty="0">
                <a:effectLst/>
                <a:highlight>
                  <a:srgbClr val="FFFFFF"/>
                </a:highlight>
                <a:latin typeface="Figtree"/>
              </a:rPr>
              <a:t>30. Raw sugar</a:t>
            </a:r>
          </a:p>
          <a:p>
            <a:pPr algn="l"/>
            <a:r>
              <a:rPr lang="en-US" sz="1200" i="0" dirty="0">
                <a:effectLst/>
                <a:highlight>
                  <a:srgbClr val="FFFFFF"/>
                </a:highlight>
                <a:latin typeface="Figtree"/>
              </a:rPr>
              <a:t>31. Sugar (granulated or table)</a:t>
            </a:r>
          </a:p>
          <a:p>
            <a:pPr algn="l"/>
            <a:r>
              <a:rPr lang="en-US" sz="1200" i="0" dirty="0">
                <a:effectLst/>
                <a:highlight>
                  <a:srgbClr val="FFFFFF"/>
                </a:highlight>
                <a:latin typeface="Figtree"/>
              </a:rPr>
              <a:t>32. </a:t>
            </a:r>
            <a:r>
              <a:rPr lang="en-US" sz="1200" i="0" dirty="0" err="1">
                <a:effectLst/>
                <a:highlight>
                  <a:srgbClr val="FFFFFF"/>
                </a:highlight>
                <a:latin typeface="Figtree"/>
              </a:rPr>
              <a:t>Sucanat</a:t>
            </a:r>
            <a:endParaRPr lang="en-US" sz="1200" i="0" dirty="0">
              <a:effectLst/>
              <a:highlight>
                <a:srgbClr val="FFFFFF"/>
              </a:highlight>
              <a:latin typeface="Figtree"/>
            </a:endParaRPr>
          </a:p>
          <a:p>
            <a:pPr algn="l"/>
            <a:r>
              <a:rPr lang="en-US" sz="1200" i="0" dirty="0">
                <a:effectLst/>
                <a:highlight>
                  <a:srgbClr val="FFFFFF"/>
                </a:highlight>
                <a:latin typeface="Figtree"/>
              </a:rPr>
              <a:t>33. Turbinado sugar</a:t>
            </a:r>
          </a:p>
          <a:p>
            <a:pPr algn="l"/>
            <a:r>
              <a:rPr lang="en-US" sz="1200" i="0" dirty="0">
                <a:effectLst/>
                <a:highlight>
                  <a:srgbClr val="FFFFFF"/>
                </a:highlight>
                <a:latin typeface="Figtree"/>
              </a:rPr>
              <a:t>34. Yellow sugar</a:t>
            </a:r>
          </a:p>
          <a:p>
            <a:pPr algn="l"/>
            <a:r>
              <a:rPr lang="en-US" sz="1200" b="1" i="0" dirty="0">
                <a:effectLst/>
                <a:highlight>
                  <a:srgbClr val="FFFFFF"/>
                </a:highlight>
                <a:latin typeface="Figtree"/>
              </a:rPr>
              <a:t>Liquid or Syrup Sugars: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Agave Nectar/Syrup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Barley malt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Blackstrap molasses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Brown rice syrup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Buttered sugar/buttercream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Caramel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Carob syrup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Corn syrup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Evaporated cane juice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Fruit juice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Fruit juice concentrate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Golden syrup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High-Fructose Corn Syrup (HFCS)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Honey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Invert sugar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Malt syrup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Maple syrup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Molasses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Rice syrup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Refiner's syrup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Sorghum syrup</a:t>
            </a:r>
          </a:p>
          <a:p>
            <a:pPr algn="l">
              <a:buFont typeface="+mj-lt"/>
              <a:buAutoNum type="arabicPeriod" startAt="35"/>
            </a:pPr>
            <a:r>
              <a:rPr lang="en-US" sz="1200" b="0" i="0" dirty="0">
                <a:effectLst/>
                <a:highlight>
                  <a:srgbClr val="FFFFFF"/>
                </a:highlight>
                <a:latin typeface="Figtree"/>
              </a:rPr>
              <a:t>Treacle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BA5FC-6A3D-5B72-4D8C-48826E38E5B9}"/>
              </a:ext>
            </a:extLst>
          </p:cNvPr>
          <p:cNvSpPr txBox="1"/>
          <p:nvPr/>
        </p:nvSpPr>
        <p:spPr>
          <a:xfrm>
            <a:off x="3048000" y="1861798"/>
            <a:ext cx="3795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342665-F5B1-6CF5-B36A-53EA3DB0CCFD}"/>
              </a:ext>
            </a:extLst>
          </p:cNvPr>
          <p:cNvSpPr txBox="1"/>
          <p:nvPr/>
        </p:nvSpPr>
        <p:spPr>
          <a:xfrm>
            <a:off x="658761" y="4465037"/>
            <a:ext cx="3308447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sz="11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Check the </a:t>
            </a:r>
            <a:r>
              <a:rPr lang="en-US" sz="1100" b="1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Serving size</a:t>
            </a:r>
            <a:r>
              <a:rPr lang="en-US" sz="11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 first. All the numbers on this label are for a 2/3-cup serving.</a:t>
            </a:r>
          </a:p>
          <a:p>
            <a:pPr algn="l">
              <a:buFont typeface="+mj-lt"/>
              <a:buAutoNum type="arabicPeriod"/>
            </a:pPr>
            <a:r>
              <a:rPr lang="en-US" sz="1100" b="1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This package has 8 servings.</a:t>
            </a:r>
            <a:r>
              <a:rPr lang="en-US" sz="11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 If you eat the whole thing, you are eating 8 times the amount of calories, carbs, fat, etc., shown on the label.</a:t>
            </a:r>
          </a:p>
          <a:p>
            <a:pPr algn="l">
              <a:buFont typeface="+mj-lt"/>
              <a:buAutoNum type="arabicPeriod"/>
            </a:pPr>
            <a:r>
              <a:rPr lang="en-US" sz="1100" b="1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Total Carbohydrate</a:t>
            </a:r>
            <a:r>
              <a:rPr lang="en-US" sz="11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 shows you the types of carbs in the food, like sugar and fiber.</a:t>
            </a:r>
          </a:p>
          <a:p>
            <a:pPr algn="l">
              <a:buFont typeface="+mj-lt"/>
              <a:buAutoNum type="arabicPeriod"/>
            </a:pPr>
            <a:r>
              <a:rPr lang="en-US" sz="11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Choose foods with </a:t>
            </a:r>
            <a:r>
              <a:rPr lang="en-US" sz="1100" b="1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more fiber, protein, vitamins, and minerals</a:t>
            </a:r>
            <a:r>
              <a:rPr lang="en-US" sz="11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11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Choose foods with </a:t>
            </a:r>
            <a:r>
              <a:rPr lang="en-US" sz="1100" b="1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lower calories, saturated fat, sodium, and added sugars</a:t>
            </a:r>
            <a:r>
              <a:rPr lang="en-US" sz="11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. Avoid </a:t>
            </a:r>
            <a:r>
              <a:rPr lang="en-US" sz="1100" b="0" i="1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trans</a:t>
            </a:r>
            <a:r>
              <a:rPr lang="en-US" sz="1100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itchFamily="2" charset="0"/>
              </a:rPr>
              <a:t> fat.</a:t>
            </a:r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70607-9007-FDB7-8C00-A9B03F9AEDB1}"/>
              </a:ext>
            </a:extLst>
          </p:cNvPr>
          <p:cNvSpPr txBox="1"/>
          <p:nvPr/>
        </p:nvSpPr>
        <p:spPr>
          <a:xfrm>
            <a:off x="1473395" y="346258"/>
            <a:ext cx="145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Food Labels</a:t>
            </a:r>
          </a:p>
        </p:txBody>
      </p:sp>
    </p:spTree>
    <p:extLst>
      <p:ext uri="{BB962C8B-B14F-4D97-AF65-F5344CB8AC3E}">
        <p14:creationId xmlns:p14="http://schemas.microsoft.com/office/powerpoint/2010/main" val="97046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0D5741-12B2-BB57-7D4B-438C44F0DFF0}"/>
              </a:ext>
            </a:extLst>
          </p:cNvPr>
          <p:cNvSpPr txBox="1"/>
          <p:nvPr/>
        </p:nvSpPr>
        <p:spPr>
          <a:xfrm>
            <a:off x="334295" y="216311"/>
            <a:ext cx="39722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Helpful Resources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99D1D-F75E-7EB9-C7C8-FA0E42CA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551" y="6359452"/>
            <a:ext cx="1668459" cy="33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201C82-81B7-0E3B-EDEB-024F8F90E3EE}"/>
              </a:ext>
            </a:extLst>
          </p:cNvPr>
          <p:cNvSpPr txBox="1"/>
          <p:nvPr/>
        </p:nvSpPr>
        <p:spPr>
          <a:xfrm>
            <a:off x="321146" y="918577"/>
            <a:ext cx="534874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Walk With Ease Program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4"/>
              </a:rPr>
              <a:t>Tai Chi</a:t>
            </a:r>
            <a:endParaRPr lang="en-US" sz="2000" dirty="0"/>
          </a:p>
          <a:p>
            <a:endParaRPr lang="en-US" sz="2000" dirty="0">
              <a:hlinkClick r:id="rId5"/>
            </a:endParaRPr>
          </a:p>
          <a:p>
            <a:r>
              <a:rPr lang="en-US" sz="2000" dirty="0">
                <a:hlinkClick r:id="rId5"/>
              </a:rPr>
              <a:t>Chronic Disease Self-Management Program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6"/>
              </a:rPr>
              <a:t>Diabetes Prevention Program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Balanced Living with Diabetes – contact your local </a:t>
            </a:r>
            <a:r>
              <a:rPr lang="en-US" sz="2000" dirty="0">
                <a:hlinkClick r:id="rId7"/>
              </a:rPr>
              <a:t>Cooperative Extension Office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8"/>
              </a:rPr>
              <a:t>Diabetes Self-Management Program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6BD4E-F7F1-D56C-1DEF-F9045C2E3291}"/>
              </a:ext>
            </a:extLst>
          </p:cNvPr>
          <p:cNvSpPr txBox="1"/>
          <p:nvPr/>
        </p:nvSpPr>
        <p:spPr>
          <a:xfrm>
            <a:off x="7531510" y="1415845"/>
            <a:ext cx="3383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>
              <a:hlinkClick r:id="rId9"/>
            </a:endParaRPr>
          </a:p>
          <a:p>
            <a:r>
              <a:rPr lang="en-US" dirty="0">
                <a:hlinkClick r:id="rId9"/>
              </a:rPr>
              <a:t>Do I Have Prediabetes Risk Test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F12433-716E-501B-54FB-C3C5EABD61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3752" y="276785"/>
            <a:ext cx="1438710" cy="13661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4CFD5E-9859-9948-41DC-50E66E1659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9393" y="2611989"/>
            <a:ext cx="1975909" cy="14880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4043FF-509C-05CC-5B3B-C274947B5D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3443" y="2645277"/>
            <a:ext cx="1996089" cy="14547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5B34C8-E231-3B17-B462-6436FE57EA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69392" y="4479136"/>
            <a:ext cx="2074607" cy="14190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08A929-2A53-DD6F-85C9-66CEC517E5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43443" y="4460591"/>
            <a:ext cx="1996088" cy="1411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EF5A6B-B296-83F7-F92C-3264FF7A4A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9266" y="4981227"/>
            <a:ext cx="2688570" cy="166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84838A-3D98-4959-0FF9-2C3737ACF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03" y="639353"/>
            <a:ext cx="9553088" cy="55792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2A272E-1D03-5C05-02C6-6813B9407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114" y="6319177"/>
            <a:ext cx="1664352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F0677C-4417-2402-A261-0C8BAAF07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1905" y="2049578"/>
            <a:ext cx="1731092" cy="17310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9B25A5-6062-B4FD-BA68-C948A0D8AE56}"/>
              </a:ext>
            </a:extLst>
          </p:cNvPr>
          <p:cNvSpPr txBox="1"/>
          <p:nvPr/>
        </p:nvSpPr>
        <p:spPr>
          <a:xfrm>
            <a:off x="10030686" y="3942876"/>
            <a:ext cx="206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5"/>
              </a:rPr>
              <a:t>VDH Diabetes Class Locator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0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C7E06-69F5-3FD5-170C-5C26E3853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128" y="-403123"/>
            <a:ext cx="9173496" cy="7578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2AB24D-BC8D-C7E0-7081-0F8E1C616B81}"/>
              </a:ext>
            </a:extLst>
          </p:cNvPr>
          <p:cNvSpPr txBox="1"/>
          <p:nvPr/>
        </p:nvSpPr>
        <p:spPr>
          <a:xfrm>
            <a:off x="8357421" y="1646456"/>
            <a:ext cx="39034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Virginia Cooperative Extension</a:t>
            </a:r>
          </a:p>
          <a:p>
            <a:pPr algn="ctr"/>
            <a:r>
              <a:rPr lang="en-US" sz="1600" dirty="0"/>
              <a:t>Diabetes Prevention Program</a:t>
            </a:r>
          </a:p>
          <a:p>
            <a:pPr algn="ctr"/>
            <a:r>
              <a:rPr lang="en-US" sz="1600" dirty="0">
                <a:hlinkClick r:id="rId4"/>
              </a:rPr>
              <a:t>https://www.ext.vsu.edu/dpp</a:t>
            </a:r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Virginia Cooperative Extension</a:t>
            </a:r>
          </a:p>
          <a:p>
            <a:pPr algn="ctr"/>
            <a:r>
              <a:rPr lang="en-US" sz="1600" dirty="0"/>
              <a:t>Chronic Disease Control Programs</a:t>
            </a:r>
          </a:p>
          <a:p>
            <a:pPr algn="ctr"/>
            <a:r>
              <a:rPr lang="en-US" sz="1600" dirty="0">
                <a:hlinkClick r:id="rId5"/>
              </a:rPr>
              <a:t>https://ext.vt.edu/food-health/chronic-disease.html</a:t>
            </a:r>
            <a:endParaRPr lang="en-US" sz="1600" dirty="0"/>
          </a:p>
          <a:p>
            <a:pPr algn="ctr"/>
            <a:r>
              <a:rPr lang="en-US" sz="2000" dirty="0"/>
              <a:t> </a:t>
            </a:r>
          </a:p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CA0F36-D69A-79F0-0656-D478B9F2D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071" y="6228452"/>
            <a:ext cx="1924448" cy="3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678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VDH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46479</TotalTime>
  <Words>809</Words>
  <Application>Microsoft Office PowerPoint</Application>
  <PresentationFormat>Widescreen</PresentationFormat>
  <Paragraphs>183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Aptos</vt:lpstr>
      <vt:lpstr>Aptos Display</vt:lpstr>
      <vt:lpstr>Arial</vt:lpstr>
      <vt:lpstr>Figtree</vt:lpstr>
      <vt:lpstr>Google Sans</vt:lpstr>
      <vt:lpstr>Libre Franklin</vt:lpstr>
      <vt:lpstr>Libre Franklin SemiBold</vt:lpstr>
      <vt:lpstr>Nunito</vt:lpstr>
      <vt:lpstr>proxima-nova</vt:lpstr>
      <vt:lpstr>Roboto</vt:lpstr>
      <vt:lpstr>Verdana</vt:lpstr>
      <vt:lpstr>Wingdings</vt:lpstr>
      <vt:lpstr>Office Theme</vt:lpstr>
      <vt:lpstr>Simple Light</vt:lpstr>
      <vt:lpstr>  The Virginia Diabetes Prevention &amp;  Management Program  Virginia Partners in Prayer and Prevention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Rodriguez, Nina (VDH)</dc:creator>
  <cp:lastModifiedBy>Rodriguez, Nina (VDH)</cp:lastModifiedBy>
  <cp:revision>2</cp:revision>
  <dcterms:created xsi:type="dcterms:W3CDTF">2024-09-26T18:15:37Z</dcterms:created>
  <dcterms:modified xsi:type="dcterms:W3CDTF">2024-10-30T18:35:13Z</dcterms:modified>
</cp:coreProperties>
</file>