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8"/>
  </p:notesMasterIdLst>
  <p:sldIdLst>
    <p:sldId id="259" r:id="rId6"/>
    <p:sldId id="260" r:id="rId7"/>
    <p:sldId id="261" r:id="rId8"/>
    <p:sldId id="263" r:id="rId9"/>
    <p:sldId id="262" r:id="rId10"/>
    <p:sldId id="266" r:id="rId11"/>
    <p:sldId id="264" r:id="rId12"/>
    <p:sldId id="265" r:id="rId13"/>
    <p:sldId id="267" r:id="rId14"/>
    <p:sldId id="268" r:id="rId15"/>
    <p:sldId id="256"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C42765-C82B-9F6D-0944-54799CDB34DA}" name="Christian, Kiara (VDH)" initials="KC" userId="S::Kiara.Christian@vdh.virginia.gov::0a943153-f9c8-4464-977e-a198b530d99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65770" autoAdjust="0"/>
  </p:normalViewPr>
  <p:slideViewPr>
    <p:cSldViewPr snapToGrid="0">
      <p:cViewPr varScale="1">
        <p:scale>
          <a:sx n="45" d="100"/>
          <a:sy n="45" d="100"/>
        </p:scale>
        <p:origin x="712"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02E96-2121-4B24-87CD-E6477F807861}" type="datetimeFigureOut">
              <a:rPr lang="en-US" smtClean="0"/>
              <a:t>5/21/2026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3D24E-732B-40C0-ACD1-173B9360B98A}" type="slidenum">
              <a:rPr lang="en-US" smtClean="0"/>
              <a:t>‹#›</a:t>
            </a:fld>
            <a:endParaRPr lang="en-US"/>
          </a:p>
        </p:txBody>
      </p:sp>
    </p:spTree>
    <p:extLst>
      <p:ext uri="{BB962C8B-B14F-4D97-AF65-F5344CB8AC3E}">
        <p14:creationId xmlns:p14="http://schemas.microsoft.com/office/powerpoint/2010/main" val="93074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F3D24E-732B-40C0-ACD1-173B9360B98A}" type="slidenum">
              <a:rPr lang="en-US" smtClean="0"/>
              <a:t>1</a:t>
            </a:fld>
            <a:endParaRPr lang="en-US"/>
          </a:p>
        </p:txBody>
      </p:sp>
    </p:spTree>
    <p:extLst>
      <p:ext uri="{BB962C8B-B14F-4D97-AF65-F5344CB8AC3E}">
        <p14:creationId xmlns:p14="http://schemas.microsoft.com/office/powerpoint/2010/main" val="411357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Shanteny</a:t>
            </a:r>
            <a:endParaRPr lang="en-US" b="1" dirty="0"/>
          </a:p>
          <a:p>
            <a:endParaRPr lang="en-US" b="1"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encourage CHWs and partners to stay connected through professional associations like VACHWA, participate in trainings, conferences, networking opportunities, and continue building community through social media and collaboration.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also encourage everyone to use resources available through the VACHWA and Virginia Certification Board websites to stay informed about certification, workforce opportunities, and professional growth.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Most importantly, continue advocating for Community Health Workers and the communities we serve. Together, we can strengthen the workforce and advance health equity across Virginia.</a:t>
            </a:r>
          </a:p>
          <a:p>
            <a:endParaRPr lang="en-US" b="1" dirty="0"/>
          </a:p>
        </p:txBody>
      </p:sp>
      <p:sp>
        <p:nvSpPr>
          <p:cNvPr id="4" name="Slide Number Placeholder 3"/>
          <p:cNvSpPr>
            <a:spLocks noGrp="1"/>
          </p:cNvSpPr>
          <p:nvPr>
            <p:ph type="sldNum" sz="quarter" idx="5"/>
          </p:nvPr>
        </p:nvSpPr>
        <p:spPr/>
        <p:txBody>
          <a:bodyPr/>
          <a:lstStyle/>
          <a:p>
            <a:fld id="{8EF3D24E-732B-40C0-ACD1-173B9360B98A}" type="slidenum">
              <a:rPr lang="en-US" smtClean="0"/>
              <a:t>10</a:t>
            </a:fld>
            <a:endParaRPr lang="en-US"/>
          </a:p>
        </p:txBody>
      </p:sp>
    </p:spTree>
    <p:extLst>
      <p:ext uri="{BB962C8B-B14F-4D97-AF65-F5344CB8AC3E}">
        <p14:creationId xmlns:p14="http://schemas.microsoft.com/office/powerpoint/2010/main" val="391741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Kiara</a:t>
            </a:r>
          </a:p>
        </p:txBody>
      </p:sp>
      <p:sp>
        <p:nvSpPr>
          <p:cNvPr id="4" name="Slide Number Placeholder 3"/>
          <p:cNvSpPr>
            <a:spLocks noGrp="1"/>
          </p:cNvSpPr>
          <p:nvPr>
            <p:ph type="sldNum" sz="quarter" idx="5"/>
          </p:nvPr>
        </p:nvSpPr>
        <p:spPr/>
        <p:txBody>
          <a:bodyPr/>
          <a:lstStyle/>
          <a:p>
            <a:fld id="{8EF3D24E-732B-40C0-ACD1-173B9360B98A}" type="slidenum">
              <a:rPr lang="en-US" smtClean="0"/>
              <a:t>11</a:t>
            </a:fld>
            <a:endParaRPr lang="en-US"/>
          </a:p>
        </p:txBody>
      </p:sp>
    </p:spTree>
    <p:extLst>
      <p:ext uri="{BB962C8B-B14F-4D97-AF65-F5344CB8AC3E}">
        <p14:creationId xmlns:p14="http://schemas.microsoft.com/office/powerpoint/2010/main" val="2206311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Camille</a:t>
            </a:r>
          </a:p>
        </p:txBody>
      </p:sp>
      <p:sp>
        <p:nvSpPr>
          <p:cNvPr id="4" name="Slide Number Placeholder 3"/>
          <p:cNvSpPr>
            <a:spLocks noGrp="1"/>
          </p:cNvSpPr>
          <p:nvPr>
            <p:ph type="sldNum" sz="quarter" idx="5"/>
          </p:nvPr>
        </p:nvSpPr>
        <p:spPr/>
        <p:txBody>
          <a:bodyPr/>
          <a:lstStyle/>
          <a:p>
            <a:fld id="{8EF3D24E-732B-40C0-ACD1-173B9360B98A}" type="slidenum">
              <a:rPr lang="en-US" smtClean="0"/>
              <a:t>12</a:t>
            </a:fld>
            <a:endParaRPr lang="en-US"/>
          </a:p>
        </p:txBody>
      </p:sp>
    </p:spTree>
    <p:extLst>
      <p:ext uri="{BB962C8B-B14F-4D97-AF65-F5344CB8AC3E}">
        <p14:creationId xmlns:p14="http://schemas.microsoft.com/office/powerpoint/2010/main" val="166249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Kiara</a:t>
            </a:r>
            <a:r>
              <a:rPr lang="en-US" dirty="0"/>
              <a:t>: Today, our goal is to strengthen collaboration with our Virginia Partner in Prayer &amp; Prevention (VAP3) partners by deepening our shared understanding of Community Health Workers, or CHWs. We want to highlight who CHWs are, the value they bring, and how their work can directly support Faith‑Based Organizations.</a:t>
            </a:r>
          </a:p>
          <a:p>
            <a:endParaRPr lang="en-US" dirty="0"/>
          </a:p>
          <a:p>
            <a:r>
              <a:rPr lang="en-US" dirty="0"/>
              <a:t>You’ll hear examples throughout the session that show how CHWs help bridge gaps between community members and systems, and how their role aligns with the mission of many faith‑based groups.</a:t>
            </a:r>
          </a:p>
          <a:p>
            <a:endParaRPr lang="en-US" dirty="0"/>
          </a:p>
          <a:p>
            <a:r>
              <a:rPr lang="en-US" dirty="0"/>
              <a:t>Introductions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To help us get a sense of the room and tailor the conversation, we’d like to ask a quick question: Are you currently working with CHWs in any capacity? This could be through a formal CHW program, or it might be volunteers or ministry staff who regularly serve the community in a way that aligns with CHW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(Write a 1 in the chat if you have a CHW on the team, Write a 2 in the chat if you have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8EF3D24E-732B-40C0-ACD1-173B9360B98A}" type="slidenum">
              <a:rPr lang="en-US" smtClean="0"/>
              <a:t>2</a:t>
            </a:fld>
            <a:endParaRPr lang="en-US"/>
          </a:p>
        </p:txBody>
      </p:sp>
    </p:spTree>
    <p:extLst>
      <p:ext uri="{BB962C8B-B14F-4D97-AF65-F5344CB8AC3E}">
        <p14:creationId xmlns:p14="http://schemas.microsoft.com/office/powerpoint/2010/main" val="406821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t">
              <a:buFont typeface="Arial" panose="020B0604020202020204" pitchFamily="34" charset="0"/>
              <a:buNone/>
            </a:pPr>
            <a:r>
              <a:rPr lang="en-US" sz="1200" b="1" i="0" kern="1200" dirty="0">
                <a:solidFill>
                  <a:schemeClr val="tx1"/>
                </a:solidFill>
                <a:effectLst/>
                <a:latin typeface="+mn-lt"/>
                <a:ea typeface="+mn-ea"/>
                <a:cs typeface="+mn-cs"/>
              </a:rPr>
              <a:t>Camille</a:t>
            </a:r>
          </a:p>
          <a:p>
            <a:pPr marL="0" indent="0" fontAlgn="t">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en-US" sz="1200" b="0" i="0" kern="1200" dirty="0">
                <a:solidFill>
                  <a:schemeClr val="tx1"/>
                </a:solidFill>
                <a:effectLst/>
                <a:latin typeface="+mn-lt"/>
                <a:ea typeface="+mn-ea"/>
                <a:cs typeface="+mn-cs"/>
              </a:rPr>
              <a:t>On this slide, we want to highlight what Community Health Workers really are, in a way that connects directly to the work many of you are already doing in your faith communities.</a:t>
            </a:r>
          </a:p>
          <a:p>
            <a:pPr marL="171450" indent="-171450" fontAlgn="t">
              <a:buFont typeface="Arial" panose="020B0604020202020204" pitchFamily="34" charset="0"/>
              <a:buChar char="•"/>
            </a:pPr>
            <a:r>
              <a:rPr lang="en-US" sz="1200" b="0" i="0" kern="1200" dirty="0">
                <a:solidFill>
                  <a:schemeClr val="tx1"/>
                </a:solidFill>
                <a:effectLst/>
                <a:latin typeface="+mn-lt"/>
                <a:ea typeface="+mn-ea"/>
                <a:cs typeface="+mn-cs"/>
              </a:rPr>
              <a:t>First, CHWs are very similar to ministry workers who serve in food pantries, outreach programs, or other community‑focused ministries. Many of the people already doing this work in your congregations or programs are essentially doing CHW tasks, even if they don’t hold the formal title.</a:t>
            </a:r>
          </a:p>
          <a:p>
            <a:pPr marL="171450" indent="-171450" fontAlgn="t">
              <a:buFont typeface="Arial" panose="020B0604020202020204" pitchFamily="34" charset="0"/>
              <a:buChar char="•"/>
            </a:pPr>
            <a:r>
              <a:rPr lang="en-US" sz="1200" b="0" i="0" kern="1200" dirty="0">
                <a:solidFill>
                  <a:schemeClr val="tx1"/>
                </a:solidFill>
                <a:effectLst/>
                <a:latin typeface="+mn-lt"/>
                <a:ea typeface="+mn-ea"/>
                <a:cs typeface="+mn-cs"/>
              </a:rPr>
              <a:t>One of the defining characteristics of a CHW is that they are trusted community members. They know the people they serve, understand the community’s strengths and challenges, and have relationships that make them effective.</a:t>
            </a:r>
          </a:p>
          <a:p>
            <a:pPr marL="171450" indent="-171450" fontAlgn="t">
              <a:buFont typeface="Arial" panose="020B0604020202020204" pitchFamily="34" charset="0"/>
              <a:buChar char="•"/>
            </a:pPr>
            <a:r>
              <a:rPr lang="en-US" sz="1200" b="0" i="0" kern="1200" dirty="0">
                <a:solidFill>
                  <a:schemeClr val="tx1"/>
                </a:solidFill>
                <a:effectLst/>
                <a:latin typeface="+mn-lt"/>
                <a:ea typeface="+mn-ea"/>
                <a:cs typeface="+mn-cs"/>
              </a:rPr>
              <a:t>CHWs act as bridges between systems and people. They help individuals navigate healthcare, social services, and community resources, things that can often feel overwhelming or confusing.</a:t>
            </a:r>
          </a:p>
          <a:p>
            <a:pPr marL="171450" indent="-171450" fontAlgn="t">
              <a:buFont typeface="Arial" panose="020B0604020202020204" pitchFamily="34" charset="0"/>
              <a:buChar char="•"/>
            </a:pPr>
            <a:r>
              <a:rPr lang="en-US" sz="1200" b="0" i="0" kern="1200" dirty="0">
                <a:solidFill>
                  <a:schemeClr val="tx1"/>
                </a:solidFill>
                <a:effectLst/>
                <a:latin typeface="+mn-lt"/>
                <a:ea typeface="+mn-ea"/>
                <a:cs typeface="+mn-cs"/>
              </a:rPr>
              <a:t>They’re also recognized as frontline public health workers. CHWs are often the first to hear about needs, concerns, or emerging issues because they are so connected to the community.</a:t>
            </a:r>
          </a:p>
          <a:p>
            <a:pPr marL="171450" indent="-171450" fontAlgn="t">
              <a:buFont typeface="Arial" panose="020B0604020202020204" pitchFamily="34" charset="0"/>
              <a:buChar char="•"/>
            </a:pPr>
            <a:r>
              <a:rPr lang="en-US" sz="1200" b="0" i="0" kern="1200" dirty="0">
                <a:solidFill>
                  <a:schemeClr val="tx1"/>
                </a:solidFill>
                <a:effectLst/>
                <a:latin typeface="+mn-lt"/>
                <a:ea typeface="+mn-ea"/>
                <a:cs typeface="+mn-cs"/>
              </a:rPr>
              <a:t>And finally, it’s important to note that CHWs can be certified or non‑certified. Certification is one pathway, but many individuals doing this work bring lived experience, and community trust that already align with the CHW role.</a:t>
            </a: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EF3D24E-732B-40C0-ACD1-173B9360B98A}" type="slidenum">
              <a:rPr lang="en-US" smtClean="0"/>
              <a:t>3</a:t>
            </a:fld>
            <a:endParaRPr lang="en-US"/>
          </a:p>
        </p:txBody>
      </p:sp>
    </p:spTree>
    <p:extLst>
      <p:ext uri="{BB962C8B-B14F-4D97-AF65-F5344CB8AC3E}">
        <p14:creationId xmlns:p14="http://schemas.microsoft.com/office/powerpoint/2010/main" val="405661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Shanteny</a:t>
            </a:r>
            <a:endParaRPr lang="en-US" b="1" dirty="0"/>
          </a:p>
          <a:p>
            <a:endParaRPr lang="en-US" b="1"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From 2013–2014, leaders from IPHI, VCU, local health departments, CHWs, and community stakeholders came together to form the CHW Advisory Council and begin building a stronger CHW workforce in Virginia. Through the leadership of dedicated advocates like Ms. Denise Wise and many pioneering CHWs, conversations turned into action, leading to the creation of the Virginia Community Health Worker Association (VACHWA) in 2014.</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Early CHW leaders developed bylaws, committees, and a framework focused on workforce development and certification. After researching national models and gathering feedback directly from CHWs through focus groups, Virginia established the foundation for today’s CHW certification process.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Beginning in 2018, CHW leaders renewed efforts toward legislation and workforce recognition. Although initial legislation in 2019 did not pass, continued advocacy led to successful legislation establishing title protections for CHWs and identifying the Virginia Department of Health as the oversight agency for certification.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Today, the CHW workforce in Virginia continues to grow in visibility and impact, with more than 390 certified CHWs, over 1,380 active CHWs statewide, and more than 450 VACHWA members committed to serving as trusted community leaders across the Commonwealth.</a:t>
            </a:r>
          </a:p>
          <a:p>
            <a:endParaRPr lang="en-US" b="1" dirty="0"/>
          </a:p>
        </p:txBody>
      </p:sp>
      <p:sp>
        <p:nvSpPr>
          <p:cNvPr id="4" name="Slide Number Placeholder 3"/>
          <p:cNvSpPr>
            <a:spLocks noGrp="1"/>
          </p:cNvSpPr>
          <p:nvPr>
            <p:ph type="sldNum" sz="quarter" idx="5"/>
          </p:nvPr>
        </p:nvSpPr>
        <p:spPr/>
        <p:txBody>
          <a:bodyPr/>
          <a:lstStyle/>
          <a:p>
            <a:fld id="{8EF3D24E-732B-40C0-ACD1-173B9360B98A}" type="slidenum">
              <a:rPr lang="en-US" smtClean="0"/>
              <a:t>4</a:t>
            </a:fld>
            <a:endParaRPr lang="en-US"/>
          </a:p>
        </p:txBody>
      </p:sp>
    </p:spTree>
    <p:extLst>
      <p:ext uri="{BB962C8B-B14F-4D97-AF65-F5344CB8AC3E}">
        <p14:creationId xmlns:p14="http://schemas.microsoft.com/office/powerpoint/2010/main" val="225198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Stephanie C. </a:t>
            </a:r>
          </a:p>
          <a:p>
            <a:endParaRPr lang="en-US" dirty="0"/>
          </a:p>
          <a:p>
            <a:r>
              <a:rPr lang="en-US" dirty="0"/>
              <a:t>This slide highlights the core roles of Community Health Workers. These roles are grounded in two key standards: the National C3 Framework and the Virginia CHW Core Domains. Together, they outline what CHWs are trained to do and how they deliver support within their communities.</a:t>
            </a:r>
          </a:p>
          <a:p>
            <a:endParaRPr lang="en-US" dirty="0"/>
          </a:p>
          <a:p>
            <a:pPr marL="171450" indent="-171450">
              <a:buFont typeface="Arial" panose="020B0604020202020204" pitchFamily="34" charset="0"/>
              <a:buChar char="•"/>
            </a:pPr>
            <a:r>
              <a:rPr lang="en-US" dirty="0"/>
              <a:t>Outreach &amp; Engagement: This aligns with the C3 roles of outreach, community mobilization, and relationship‑building. In Virginia, this fits within the Advocacy, Outreach, and Engagement domain. CHWs build trust, make connections, and meet people right where they are; in religious settings, neighborhoods, food pantries, or community programs.</a:t>
            </a:r>
          </a:p>
          <a:p>
            <a:pPr marL="171450" indent="-171450">
              <a:buFont typeface="Arial" panose="020B0604020202020204" pitchFamily="34" charset="0"/>
              <a:buChar char="•"/>
            </a:pPr>
            <a:r>
              <a:rPr lang="en-US" dirty="0"/>
              <a:t>Health Education &amp; Promotion: This lines up with the C3 focus on providing culturally relevant health education. In Virginia, this links to Health Promotion &amp; Prevention and Community Health Concepts and Approaches. CHWs make complex topics understandable and relatable, helping people take steps toward better health.</a:t>
            </a:r>
          </a:p>
          <a:p>
            <a:pPr marL="171450" indent="-171450">
              <a:buFont typeface="Arial" panose="020B0604020202020204" pitchFamily="34" charset="0"/>
              <a:buChar char="•"/>
            </a:pPr>
            <a:r>
              <a:rPr lang="en-US" dirty="0"/>
              <a:t>Care Coordination &amp; System Navigation: This is a core C3 responsibility, helping individuals navigate healthcare and social service systems. In Virginia, this aligns with the Service Coordination &amp; System Navigation domain. CHWs help with appointments, referrals, follow‑up, paperwork, and connecting people to the right services.</a:t>
            </a:r>
          </a:p>
          <a:p>
            <a:pPr marL="171450" indent="-171450">
              <a:buFont typeface="Arial" panose="020B0604020202020204" pitchFamily="34" charset="0"/>
              <a:buChar char="•"/>
            </a:pPr>
            <a:r>
              <a:rPr lang="en-US" dirty="0"/>
              <a:t>Advocacy: Advocacy is central to both frameworks. For Virginia, this connects to Advocacy, Outreach &amp; Engagement, Communication, and Ethical Responsibilities &amp; Professionalism. CHWs advocate for individuals and communities, uplifting needs, identifying gaps, and helping organizations understand real community barriers.</a:t>
            </a:r>
          </a:p>
          <a:p>
            <a:endParaRPr lang="en-US" dirty="0"/>
          </a:p>
          <a:p>
            <a:r>
              <a:rPr lang="en-US" dirty="0"/>
              <a:t>It’s important to recognize that Community Health Workers don’t always carry the title “CHW”. Many organizations use different job titles, even though the role and responsibilities align with the CHW profession. You might hear titles like outreach worker, patient navigator, peer support worker, care coordinator, or health promoter. In faith‑based settings, this can include ministry workers or outreach ministry staff; individuals who spend their time supporting community members and connecting them to services.</a:t>
            </a:r>
          </a:p>
          <a:p>
            <a:endParaRPr lang="en-US" dirty="0"/>
          </a:p>
          <a:p>
            <a:r>
              <a:rPr lang="en-US" dirty="0"/>
              <a:t>What’s important is not the title, but the work they do. The core competencies come from nationally recognized standards like the C3 Framework and from the Virginia CHW Domains. This flexibility is one of the strengths of the CHW workforce. It allows CHWs to be embedded in many different settings, clinics, community organizations, and faith‑based programs, while still operating from the same shared foundation of skills and values</a:t>
            </a:r>
          </a:p>
        </p:txBody>
      </p:sp>
      <p:sp>
        <p:nvSpPr>
          <p:cNvPr id="4" name="Slide Number Placeholder 3"/>
          <p:cNvSpPr>
            <a:spLocks noGrp="1"/>
          </p:cNvSpPr>
          <p:nvPr>
            <p:ph type="sldNum" sz="quarter" idx="5"/>
          </p:nvPr>
        </p:nvSpPr>
        <p:spPr/>
        <p:txBody>
          <a:bodyPr/>
          <a:lstStyle/>
          <a:p>
            <a:fld id="{8EF3D24E-732B-40C0-ACD1-173B9360B98A}" type="slidenum">
              <a:rPr lang="en-US" smtClean="0"/>
              <a:t>5</a:t>
            </a:fld>
            <a:endParaRPr lang="en-US"/>
          </a:p>
        </p:txBody>
      </p:sp>
    </p:spTree>
    <p:extLst>
      <p:ext uri="{BB962C8B-B14F-4D97-AF65-F5344CB8AC3E}">
        <p14:creationId xmlns:p14="http://schemas.microsoft.com/office/powerpoint/2010/main" val="363000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t">
              <a:buFont typeface="Arial" panose="020B0604020202020204" pitchFamily="34" charset="0"/>
              <a:buNone/>
            </a:pPr>
            <a:r>
              <a:rPr lang="en-US" sz="1200" b="1" i="0" kern="1200" dirty="0">
                <a:solidFill>
                  <a:schemeClr val="tx1"/>
                </a:solidFill>
                <a:effectLst/>
                <a:latin typeface="+mn-lt"/>
                <a:ea typeface="+mn-ea"/>
                <a:cs typeface="+mn-cs"/>
              </a:rPr>
              <a:t>Stephanie T. </a:t>
            </a:r>
          </a:p>
          <a:p>
            <a:pPr marL="171450" indent="-171450" fontAlgn="t">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en-US" sz="1200" b="0" i="0" kern="1200" dirty="0">
                <a:solidFill>
                  <a:schemeClr val="tx1"/>
                </a:solidFill>
                <a:effectLst/>
                <a:latin typeface="+mn-lt"/>
                <a:ea typeface="+mn-ea"/>
                <a:cs typeface="+mn-cs"/>
              </a:rPr>
              <a:t>CHWs help improve access to care and services. They know where resources are, they can help people understand what’s available to them, and they support individuals who may struggle to connect with traditional systems.</a:t>
            </a:r>
          </a:p>
          <a:p>
            <a:pPr marL="171450" indent="-171450" fontAlgn="t">
              <a:buFont typeface="Arial" panose="020B0604020202020204" pitchFamily="34" charset="0"/>
              <a:buChar char="•"/>
            </a:pPr>
            <a:r>
              <a:rPr lang="en-US" sz="1200" b="0" i="0" kern="1200" dirty="0">
                <a:solidFill>
                  <a:schemeClr val="tx1"/>
                </a:solidFill>
                <a:effectLst/>
                <a:latin typeface="+mn-lt"/>
                <a:ea typeface="+mn-ea"/>
                <a:cs typeface="+mn-cs"/>
              </a:rPr>
              <a:t>They also help increase participation. When community members hear about programs from someone they know and trust, they are far more likely to engage, attend, and follow through.</a:t>
            </a:r>
          </a:p>
          <a:p>
            <a:pPr marL="171450" indent="-171450" fontAlgn="t">
              <a:buFont typeface="Arial" panose="020B0604020202020204" pitchFamily="34" charset="0"/>
              <a:buChar char="•"/>
            </a:pPr>
            <a:r>
              <a:rPr lang="en-US" sz="1200" b="0" i="0" kern="1200" dirty="0">
                <a:solidFill>
                  <a:schemeClr val="tx1"/>
                </a:solidFill>
                <a:effectLst/>
                <a:latin typeface="+mn-lt"/>
                <a:ea typeface="+mn-ea"/>
                <a:cs typeface="+mn-cs"/>
              </a:rPr>
              <a:t>Another key strength of CHWs is their ability to build trust in both community and faith‑based settings. CHWs often live, worship, or serve in the same communities as the people they support, which allows them to connect in ways that formal systems sometimes can’t.</a:t>
            </a:r>
          </a:p>
          <a:p>
            <a:pPr marL="171450" indent="-171450" fontAlgn="t">
              <a:buFont typeface="Arial" panose="020B0604020202020204" pitchFamily="34" charset="0"/>
              <a:buChar char="•"/>
            </a:pPr>
            <a:r>
              <a:rPr lang="en-US" sz="1200" b="0" i="0" kern="1200" dirty="0">
                <a:solidFill>
                  <a:schemeClr val="tx1"/>
                </a:solidFill>
                <a:effectLst/>
                <a:latin typeface="+mn-lt"/>
                <a:ea typeface="+mn-ea"/>
                <a:cs typeface="+mn-cs"/>
              </a:rPr>
              <a:t>And finally, CHWs help address real, everyday barriers. This includes things like transportation challenges, housing needs, difficulties understanding health information, or simply needing a reminder or some encouragement to follow up on care. These small actions make a big difference in outcomes.</a:t>
            </a:r>
          </a:p>
          <a:p>
            <a:endParaRPr lang="en-US" dirty="0"/>
          </a:p>
        </p:txBody>
      </p:sp>
      <p:sp>
        <p:nvSpPr>
          <p:cNvPr id="4" name="Slide Number Placeholder 3"/>
          <p:cNvSpPr>
            <a:spLocks noGrp="1"/>
          </p:cNvSpPr>
          <p:nvPr>
            <p:ph type="sldNum" sz="quarter" idx="5"/>
          </p:nvPr>
        </p:nvSpPr>
        <p:spPr/>
        <p:txBody>
          <a:bodyPr/>
          <a:lstStyle/>
          <a:p>
            <a:fld id="{8EF3D24E-732B-40C0-ACD1-173B9360B98A}" type="slidenum">
              <a:rPr lang="en-US" smtClean="0"/>
              <a:t>6</a:t>
            </a:fld>
            <a:endParaRPr lang="en-US"/>
          </a:p>
        </p:txBody>
      </p:sp>
    </p:spTree>
    <p:extLst>
      <p:ext uri="{BB962C8B-B14F-4D97-AF65-F5344CB8AC3E}">
        <p14:creationId xmlns:p14="http://schemas.microsoft.com/office/powerpoint/2010/main" val="80805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Marco</a:t>
            </a:r>
          </a:p>
          <a:p>
            <a:endParaRPr lang="en-US" b="1" dirty="0"/>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CHWs can strengthen relationships with faith-based organizations because many CHWs are already trusted community members, congregants, ministry leaders, volunteers, or neighbors.</a:t>
            </a:r>
            <a:r>
              <a:rPr lang="en-US" sz="1200" b="0" i="0" kern="1200" dirty="0">
                <a:solidFill>
                  <a:schemeClr val="tx1"/>
                </a:solidFill>
                <a:effectLst/>
                <a:latin typeface="+mn-lt"/>
                <a:ea typeface="+mn-ea"/>
                <a:cs typeface="+mn-cs"/>
              </a:rPr>
              <a:t> That existing trust helps open doors for deeper conversations around health, wellness, and community needs.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Faith-based organizations are often trusted gathering places where people already come for support, guidance, encouragement, and connection.</a:t>
            </a:r>
            <a:r>
              <a:rPr lang="en-US" sz="1200" b="0" i="0" kern="1200" dirty="0">
                <a:solidFill>
                  <a:schemeClr val="tx1"/>
                </a:solidFill>
                <a:effectLst/>
                <a:latin typeface="+mn-lt"/>
                <a:ea typeface="+mn-ea"/>
                <a:cs typeface="+mn-cs"/>
              </a:rPr>
              <a:t> CHWs can build on that trust by helping connect people to practical health and social resources.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CHWs can serve as a bridge between ministry and public health.</a:t>
            </a:r>
            <a:r>
              <a:rPr lang="en-US" sz="1200" b="0" i="0" kern="1200" dirty="0">
                <a:solidFill>
                  <a:schemeClr val="tx1"/>
                </a:solidFill>
                <a:effectLst/>
                <a:latin typeface="+mn-lt"/>
                <a:ea typeface="+mn-ea"/>
                <a:cs typeface="+mn-cs"/>
              </a:rPr>
              <a:t> We help faith-based organizations recognize how health, wellness, prevention, and resource navigation can support the whole person and the whole community.</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CHW Strength has a ministry training that empowers CHWs to see service as ministry.</a:t>
            </a:r>
            <a:r>
              <a:rPr lang="en-US" sz="1200" b="0" i="0" kern="1200" dirty="0">
                <a:solidFill>
                  <a:schemeClr val="tx1"/>
                </a:solidFill>
                <a:effectLst/>
                <a:latin typeface="+mn-lt"/>
                <a:ea typeface="+mn-ea"/>
                <a:cs typeface="+mn-cs"/>
              </a:rPr>
              <a:t> This helps CHWs understand that supporting people through education, advocacy, navigation, and relationship-building can be part of a larger calling to serve.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CHWs can support wellness programming within faith-based spaces</a:t>
            </a:r>
            <a:r>
              <a:rPr lang="en-US" sz="1200" b="0" i="0" kern="1200" dirty="0">
                <a:solidFill>
                  <a:schemeClr val="tx1"/>
                </a:solidFill>
                <a:effectLst/>
                <a:latin typeface="+mn-lt"/>
                <a:ea typeface="+mn-ea"/>
                <a:cs typeface="+mn-cs"/>
              </a:rPr>
              <a:t> through workshops, health conversations, screenings, prevention education, outreach events, and follow-up support that connects people to needed resources.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From my own experience, becoming a CHW strengthened how I served as a Bible study teacher.</a:t>
            </a:r>
            <a:r>
              <a:rPr lang="en-US" sz="1200" b="0" i="0" kern="1200" dirty="0">
                <a:solidFill>
                  <a:schemeClr val="tx1"/>
                </a:solidFill>
                <a:effectLst/>
                <a:latin typeface="+mn-lt"/>
                <a:ea typeface="+mn-ea"/>
                <a:cs typeface="+mn-cs"/>
              </a:rPr>
              <a:t> I began incorporating what I learned about health, wellness, prevention, and community support into lessons in a way that helped people connect faith, life, and practical care.</a:t>
            </a:r>
          </a:p>
          <a:p>
            <a:endParaRPr lang="en-US" b="1" dirty="0"/>
          </a:p>
        </p:txBody>
      </p:sp>
      <p:sp>
        <p:nvSpPr>
          <p:cNvPr id="4" name="Slide Number Placeholder 3"/>
          <p:cNvSpPr>
            <a:spLocks noGrp="1"/>
          </p:cNvSpPr>
          <p:nvPr>
            <p:ph type="sldNum" sz="quarter" idx="5"/>
          </p:nvPr>
        </p:nvSpPr>
        <p:spPr/>
        <p:txBody>
          <a:bodyPr/>
          <a:lstStyle/>
          <a:p>
            <a:fld id="{8EF3D24E-732B-40C0-ACD1-173B9360B98A}" type="slidenum">
              <a:rPr lang="en-US" smtClean="0"/>
              <a:t>7</a:t>
            </a:fld>
            <a:endParaRPr lang="en-US"/>
          </a:p>
        </p:txBody>
      </p:sp>
    </p:spTree>
    <p:extLst>
      <p:ext uri="{BB962C8B-B14F-4D97-AF65-F5344CB8AC3E}">
        <p14:creationId xmlns:p14="http://schemas.microsoft.com/office/powerpoint/2010/main" val="201501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Sandra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CHW-led health education sessions hosted at places of worship</a:t>
            </a:r>
            <a:br>
              <a:rPr lang="en-US" sz="1200" b="0" i="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Example Note</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 CHW leads monthly workshops at a church on topics like blood pressure, diabetes prevention, and mental wellness in a trusted community setting.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FBOs partnering with CHWs or existing CHW-led organizations to support food pantries and clothing ministries</a:t>
            </a:r>
            <a:br>
              <a:rPr lang="en-US" sz="1200" b="0" i="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Example Note: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While families receive food or clothing assistance, CHWs help connect them to Medicaid, housing support, and other community resources.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CHWs helping FBOs support seniors, families, and people with chronic disease</a:t>
            </a:r>
            <a:br>
              <a:rPr lang="en-US" sz="1200" b="0" i="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Example Note: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CHWs provide wellness check-ins, help manage appointments and medications, and connect seniors and families to healthcare services.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Partnerships that increase preventive screening or help families access resources</a:t>
            </a:r>
            <a:br>
              <a:rPr lang="en-US" sz="1200" b="0" i="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Example Note: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Churches and CHWs can host community health fairs that offer screenings, vaccinations, and direct connections to healthcare providers.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Hire or integrate a CHW into your organization</a:t>
            </a:r>
            <a:br>
              <a:rPr lang="en-US" sz="1200" b="0" i="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Example Note: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CHW can serve as a bridge between the congregation and community resources by providing education, referrals, and ongoing support.</a:t>
            </a:r>
          </a:p>
          <a:p>
            <a:endParaRPr lang="en-US" dirty="0"/>
          </a:p>
        </p:txBody>
      </p:sp>
      <p:sp>
        <p:nvSpPr>
          <p:cNvPr id="4" name="Slide Number Placeholder 3"/>
          <p:cNvSpPr>
            <a:spLocks noGrp="1"/>
          </p:cNvSpPr>
          <p:nvPr>
            <p:ph type="sldNum" sz="quarter" idx="5"/>
          </p:nvPr>
        </p:nvSpPr>
        <p:spPr/>
        <p:txBody>
          <a:bodyPr/>
          <a:lstStyle/>
          <a:p>
            <a:fld id="{8EF3D24E-732B-40C0-ACD1-173B9360B98A}" type="slidenum">
              <a:rPr lang="en-US" smtClean="0"/>
              <a:t>8</a:t>
            </a:fld>
            <a:endParaRPr lang="en-US"/>
          </a:p>
        </p:txBody>
      </p:sp>
    </p:spTree>
    <p:extLst>
      <p:ext uri="{BB962C8B-B14F-4D97-AF65-F5344CB8AC3E}">
        <p14:creationId xmlns:p14="http://schemas.microsoft.com/office/powerpoint/2010/main" val="159361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Stephanie T. </a:t>
            </a:r>
          </a:p>
          <a:p>
            <a:endParaRPr lang="en-US" b="1"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Certification recognizes lived experience and community leadership</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Virginia values both volunteer and paid experience in the CHW pathway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Many ministry leaders, outreach workers, and volunteers may already qualify for portions of the experience requirement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CHWs are trained to support outreach, advocacy, communication, health education, and system navigation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Training gives CHWs tools to better support the people they already care about</a:t>
            </a:r>
          </a:p>
          <a:p>
            <a:endParaRPr lang="en-US" b="1" dirty="0"/>
          </a:p>
        </p:txBody>
      </p:sp>
      <p:sp>
        <p:nvSpPr>
          <p:cNvPr id="4" name="Slide Number Placeholder 3"/>
          <p:cNvSpPr>
            <a:spLocks noGrp="1"/>
          </p:cNvSpPr>
          <p:nvPr>
            <p:ph type="sldNum" sz="quarter" idx="5"/>
          </p:nvPr>
        </p:nvSpPr>
        <p:spPr/>
        <p:txBody>
          <a:bodyPr/>
          <a:lstStyle/>
          <a:p>
            <a:fld id="{8EF3D24E-732B-40C0-ACD1-173B9360B98A}" type="slidenum">
              <a:rPr lang="en-US" smtClean="0"/>
              <a:t>9</a:t>
            </a:fld>
            <a:endParaRPr lang="en-US"/>
          </a:p>
        </p:txBody>
      </p:sp>
    </p:spTree>
    <p:extLst>
      <p:ext uri="{BB962C8B-B14F-4D97-AF65-F5344CB8AC3E}">
        <p14:creationId xmlns:p14="http://schemas.microsoft.com/office/powerpoint/2010/main" val="398642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22A3-1B8B-AF1F-C5FC-1B410C11C2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F080BC-0097-CA6C-F3E0-F59A09518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15425D-EE8E-7E28-4EE0-5CE4797D96E2}"/>
              </a:ext>
            </a:extLst>
          </p:cNvPr>
          <p:cNvSpPr>
            <a:spLocks noGrp="1"/>
          </p:cNvSpPr>
          <p:nvPr>
            <p:ph type="dt" sz="half" idx="10"/>
          </p:nvPr>
        </p:nvSpPr>
        <p:spPr/>
        <p:txBody>
          <a:bodyPr/>
          <a:lstStyle/>
          <a:p>
            <a:fld id="{DBE84C76-9ADD-4C14-B9EA-0C98F4E36B1B}" type="datetimeFigureOut">
              <a:rPr lang="en-US" smtClean="0"/>
              <a:t>5/21/2026</a:t>
            </a:fld>
            <a:endParaRPr lang="en-US"/>
          </a:p>
        </p:txBody>
      </p:sp>
      <p:sp>
        <p:nvSpPr>
          <p:cNvPr id="5" name="Footer Placeholder 4">
            <a:extLst>
              <a:ext uri="{FF2B5EF4-FFF2-40B4-BE49-F238E27FC236}">
                <a16:creationId xmlns:a16="http://schemas.microsoft.com/office/drawing/2014/main" id="{F36B278B-C9BC-80E5-DEA9-E8884114A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52B0F-E951-1227-46FC-A0D18B45523A}"/>
              </a:ext>
            </a:extLst>
          </p:cNvPr>
          <p:cNvSpPr>
            <a:spLocks noGrp="1"/>
          </p:cNvSpPr>
          <p:nvPr>
            <p:ph type="sldNum" sz="quarter" idx="12"/>
          </p:nvPr>
        </p:nvSpPr>
        <p:spPr/>
        <p:txBody>
          <a:bodyPr/>
          <a:lstStyle/>
          <a:p>
            <a:fld id="{2B1E6C6F-8E94-4846-8DAE-D9ADBE407D21}" type="slidenum">
              <a:rPr lang="en-US" smtClean="0"/>
              <a:t>‹#›</a:t>
            </a:fld>
            <a:endParaRPr lang="en-US"/>
          </a:p>
        </p:txBody>
      </p:sp>
    </p:spTree>
    <p:extLst>
      <p:ext uri="{BB962C8B-B14F-4D97-AF65-F5344CB8AC3E}">
        <p14:creationId xmlns:p14="http://schemas.microsoft.com/office/powerpoint/2010/main" val="115730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337D8-9E96-2401-2188-CF32F048D2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5B2435-9E9D-3AFF-010F-87F9B38A4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30E55-5B18-6071-B910-28FB7BA7859E}"/>
              </a:ext>
            </a:extLst>
          </p:cNvPr>
          <p:cNvSpPr>
            <a:spLocks noGrp="1"/>
          </p:cNvSpPr>
          <p:nvPr>
            <p:ph type="dt" sz="half" idx="10"/>
          </p:nvPr>
        </p:nvSpPr>
        <p:spPr/>
        <p:txBody>
          <a:bodyPr/>
          <a:lstStyle/>
          <a:p>
            <a:fld id="{DBE84C76-9ADD-4C14-B9EA-0C98F4E36B1B}" type="datetimeFigureOut">
              <a:rPr lang="en-US" smtClean="0"/>
              <a:t>5/21/2026</a:t>
            </a:fld>
            <a:endParaRPr lang="en-US"/>
          </a:p>
        </p:txBody>
      </p:sp>
      <p:sp>
        <p:nvSpPr>
          <p:cNvPr id="5" name="Footer Placeholder 4">
            <a:extLst>
              <a:ext uri="{FF2B5EF4-FFF2-40B4-BE49-F238E27FC236}">
                <a16:creationId xmlns:a16="http://schemas.microsoft.com/office/drawing/2014/main" id="{9DAED528-8EF9-0255-5CEE-C2D4E4F72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291D1-68D5-2CCD-FDBA-8395F632B684}"/>
              </a:ext>
            </a:extLst>
          </p:cNvPr>
          <p:cNvSpPr>
            <a:spLocks noGrp="1"/>
          </p:cNvSpPr>
          <p:nvPr>
            <p:ph type="sldNum" sz="quarter" idx="12"/>
          </p:nvPr>
        </p:nvSpPr>
        <p:spPr/>
        <p:txBody>
          <a:bodyPr/>
          <a:lstStyle/>
          <a:p>
            <a:fld id="{2B1E6C6F-8E94-4846-8DAE-D9ADBE407D21}" type="slidenum">
              <a:rPr lang="en-US" smtClean="0"/>
              <a:t>‹#›</a:t>
            </a:fld>
            <a:endParaRPr lang="en-US"/>
          </a:p>
        </p:txBody>
      </p:sp>
    </p:spTree>
    <p:extLst>
      <p:ext uri="{BB962C8B-B14F-4D97-AF65-F5344CB8AC3E}">
        <p14:creationId xmlns:p14="http://schemas.microsoft.com/office/powerpoint/2010/main" val="139355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08EBF-0E52-E9EA-6ECC-5C072DE3AA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864942-689F-04D9-39EF-D88435B662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5BBC7-BF7E-7DBC-68CA-79A9AD848DB1}"/>
              </a:ext>
            </a:extLst>
          </p:cNvPr>
          <p:cNvSpPr>
            <a:spLocks noGrp="1"/>
          </p:cNvSpPr>
          <p:nvPr>
            <p:ph type="dt" sz="half" idx="10"/>
          </p:nvPr>
        </p:nvSpPr>
        <p:spPr/>
        <p:txBody>
          <a:bodyPr/>
          <a:lstStyle/>
          <a:p>
            <a:fld id="{DBE84C76-9ADD-4C14-B9EA-0C98F4E36B1B}" type="datetimeFigureOut">
              <a:rPr lang="en-US" smtClean="0"/>
              <a:t>5/21/2026</a:t>
            </a:fld>
            <a:endParaRPr lang="en-US"/>
          </a:p>
        </p:txBody>
      </p:sp>
      <p:sp>
        <p:nvSpPr>
          <p:cNvPr id="5" name="Footer Placeholder 4">
            <a:extLst>
              <a:ext uri="{FF2B5EF4-FFF2-40B4-BE49-F238E27FC236}">
                <a16:creationId xmlns:a16="http://schemas.microsoft.com/office/drawing/2014/main" id="{67F37F6B-885E-7DFC-4DBE-D1229A994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6881E-8B0B-D7D4-D368-30B553FDFC87}"/>
              </a:ext>
            </a:extLst>
          </p:cNvPr>
          <p:cNvSpPr>
            <a:spLocks noGrp="1"/>
          </p:cNvSpPr>
          <p:nvPr>
            <p:ph type="sldNum" sz="quarter" idx="12"/>
          </p:nvPr>
        </p:nvSpPr>
        <p:spPr/>
        <p:txBody>
          <a:bodyPr/>
          <a:lstStyle/>
          <a:p>
            <a:fld id="{2B1E6C6F-8E94-4846-8DAE-D9ADBE407D21}" type="slidenum">
              <a:rPr lang="en-US" smtClean="0"/>
              <a:t>‹#›</a:t>
            </a:fld>
            <a:endParaRPr lang="en-US"/>
          </a:p>
        </p:txBody>
      </p:sp>
    </p:spTree>
    <p:extLst>
      <p:ext uri="{BB962C8B-B14F-4D97-AF65-F5344CB8AC3E}">
        <p14:creationId xmlns:p14="http://schemas.microsoft.com/office/powerpoint/2010/main" val="2204694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marL="457200" indent="0">
              <a:buNone/>
              <a:defRPr/>
            </a:lvl2pPr>
            <a:lvl3pPr marL="1143000" indent="-228600">
              <a:spcBef>
                <a:spcPts val="600"/>
              </a:spcBef>
              <a:spcAft>
                <a:spcPts val="600"/>
              </a:spcAft>
              <a:buFont typeface="Arial" panose="020B0604020202020204" pitchFamily="34" charset="0"/>
              <a:buChar char="◦"/>
              <a:defRPr/>
            </a:lvl3pPr>
            <a:lvl4pPr marL="1600200" indent="-228600">
              <a:spcBef>
                <a:spcPts val="600"/>
              </a:spcBef>
              <a:spcAft>
                <a:spcPts val="600"/>
              </a:spcAft>
              <a:buFont typeface="Arial" panose="020B0604020202020204" pitchFamily="34" charset="0"/>
              <a:buChar char="▪"/>
              <a:defRPr/>
            </a:lvl4pPr>
            <a:lvl5pPr marL="2057400" indent="-228600">
              <a:spcBef>
                <a:spcPts val="600"/>
              </a:spcBef>
              <a:spcAft>
                <a:spcPts val="600"/>
              </a:spcAft>
              <a:buFont typeface="Arial" panose="020B0604020202020204" pitchFamily="34" charset="0"/>
              <a:buChar char="▫"/>
              <a:defRPr/>
            </a:lvl5pPr>
          </a:lstStyle>
          <a:p>
            <a:pPr lvl="0"/>
            <a:r>
              <a:rPr lang="en-US" dirty="0"/>
              <a:t>Click to edit Master text styles</a:t>
            </a:r>
          </a:p>
          <a:p>
            <a:pPr lvl="2"/>
            <a:r>
              <a:rPr lang="en-US" dirty="0"/>
              <a:t>Third level</a:t>
            </a:r>
          </a:p>
          <a:p>
            <a:pPr lvl="3"/>
            <a:r>
              <a:rPr lang="en-US" dirty="0"/>
              <a:t>Fourth level</a:t>
            </a:r>
          </a:p>
          <a:p>
            <a:pPr lvl="4"/>
            <a:r>
              <a:rPr lang="en-US" dirty="0"/>
              <a:t>Fifth level</a:t>
            </a:r>
          </a:p>
        </p:txBody>
      </p:sp>
      <p:sp>
        <p:nvSpPr>
          <p:cNvPr id="4" name="Slide Number Placeholder 1">
            <a:extLst>
              <a:ext uri="{FF2B5EF4-FFF2-40B4-BE49-F238E27FC236}">
                <a16:creationId xmlns:a16="http://schemas.microsoft.com/office/drawing/2014/main" id="{0ABB907D-5BC0-F6E8-6B4E-903A13D6E0A9}"/>
              </a:ext>
            </a:extLst>
          </p:cNvPr>
          <p:cNvSpPr>
            <a:spLocks noGrp="1"/>
          </p:cNvSpPr>
          <p:nvPr>
            <p:ph type="sldNum" sz="quarter" idx="10"/>
          </p:nvPr>
        </p:nvSpPr>
        <p:spPr/>
        <p:txBody>
          <a:bodyPr/>
          <a:lstStyle>
            <a:lvl1pPr>
              <a:defRPr smtClean="0">
                <a:latin typeface="+mn-lt"/>
              </a:defRPr>
            </a:lvl1pPr>
          </a:lstStyle>
          <a:p>
            <a:pPr>
              <a:defRPr/>
            </a:pPr>
            <a:fld id="{5FFA0498-48E9-421D-9A22-8C5256C34C38}" type="slidenum">
              <a:rPr lang="en-US" altLang="en-US"/>
              <a:pPr>
                <a:defRPr/>
              </a:pPr>
              <a:t>‹#›</a:t>
            </a:fld>
            <a:endParaRPr lang="en-US" altLang="en-US" dirty="0"/>
          </a:p>
        </p:txBody>
      </p:sp>
    </p:spTree>
    <p:extLst>
      <p:ext uri="{BB962C8B-B14F-4D97-AF65-F5344CB8AC3E}">
        <p14:creationId xmlns:p14="http://schemas.microsoft.com/office/powerpoint/2010/main" val="528822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87CA-045F-94EF-AF04-BBC520FE47B8}"/>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17F3D6-2D28-F633-C4A0-5715F86BBC0F}"/>
              </a:ext>
            </a:extLst>
          </p:cNvPr>
          <p:cNvSpPr>
            <a:spLocks noGrp="1"/>
          </p:cNvSpPr>
          <p:nvPr>
            <p:ph type="sldNum" sz="quarter" idx="10"/>
          </p:nvPr>
        </p:nvSpPr>
        <p:spPr/>
        <p:txBody>
          <a:bodyPr/>
          <a:lstStyle/>
          <a:p>
            <a:pPr>
              <a:defRPr/>
            </a:pPr>
            <a:fld id="{FD7F64F6-54CF-4E48-9AAC-C67E76C03552}" type="slidenum">
              <a:rPr lang="en-US" altLang="en-US" smtClean="0"/>
              <a:pPr>
                <a:defRPr/>
              </a:pPr>
              <a:t>‹#›</a:t>
            </a:fld>
            <a:endParaRPr lang="en-US" altLang="en-US" dirty="0"/>
          </a:p>
        </p:txBody>
      </p:sp>
      <p:sp>
        <p:nvSpPr>
          <p:cNvPr id="4" name="Content Placeholder 2">
            <a:extLst>
              <a:ext uri="{FF2B5EF4-FFF2-40B4-BE49-F238E27FC236}">
                <a16:creationId xmlns:a16="http://schemas.microsoft.com/office/drawing/2014/main" id="{56544CF6-CE29-CE78-B131-ADE792A7F35B}"/>
              </a:ext>
            </a:extLst>
          </p:cNvPr>
          <p:cNvSpPr>
            <a:spLocks noGrp="1"/>
          </p:cNvSpPr>
          <p:nvPr>
            <p:ph idx="1"/>
          </p:nvPr>
        </p:nvSpPr>
        <p:spPr>
          <a:xfrm>
            <a:off x="609600" y="1600200"/>
            <a:ext cx="5029200" cy="4800600"/>
          </a:xfrm>
        </p:spPr>
        <p:txBody>
          <a:bodyPr/>
          <a:lstStyle>
            <a:lvl1pPr>
              <a:spcBef>
                <a:spcPts val="600"/>
              </a:spcBef>
              <a:spcAft>
                <a:spcPts val="600"/>
              </a:spcAft>
              <a:defRPr/>
            </a:lvl1pPr>
            <a:lvl2pPr>
              <a:spcBef>
                <a:spcPts val="600"/>
              </a:spcBef>
              <a:spcAft>
                <a:spcPts val="600"/>
              </a:spcAft>
              <a:defRPr/>
            </a:lvl2pPr>
            <a:lvl3pPr marL="1143000" indent="-228600">
              <a:spcBef>
                <a:spcPts val="600"/>
              </a:spcBef>
              <a:spcAft>
                <a:spcPts val="600"/>
              </a:spcAft>
              <a:buFont typeface="Arial" panose="020B0604020202020204" pitchFamily="34" charset="0"/>
              <a:buChar char="◦"/>
              <a:defRPr/>
            </a:lvl3pPr>
            <a:lvl4pPr marL="1600200" indent="-228600">
              <a:spcBef>
                <a:spcPts val="600"/>
              </a:spcBef>
              <a:spcAft>
                <a:spcPts val="600"/>
              </a:spcAft>
              <a:buFont typeface="Arial" panose="020B0604020202020204" pitchFamily="34" charset="0"/>
              <a:buChar char="▪"/>
              <a:defRPr/>
            </a:lvl4pPr>
            <a:lvl5pPr marL="2057400" indent="-228600">
              <a:spcBef>
                <a:spcPts val="600"/>
              </a:spcBef>
              <a:spcAft>
                <a:spcPts val="600"/>
              </a:spcAft>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99ED6ECC-2D56-C708-BE98-A282388CA52D}"/>
              </a:ext>
            </a:extLst>
          </p:cNvPr>
          <p:cNvSpPr>
            <a:spLocks noGrp="1"/>
          </p:cNvSpPr>
          <p:nvPr>
            <p:ph idx="11"/>
          </p:nvPr>
        </p:nvSpPr>
        <p:spPr>
          <a:xfrm>
            <a:off x="6553200" y="1600200"/>
            <a:ext cx="5029200" cy="4800600"/>
          </a:xfrm>
        </p:spPr>
        <p:txBody>
          <a:bodyPr/>
          <a:lstStyle>
            <a:lvl1pPr>
              <a:spcBef>
                <a:spcPts val="600"/>
              </a:spcBef>
              <a:spcAft>
                <a:spcPts val="600"/>
              </a:spcAft>
              <a:defRPr/>
            </a:lvl1pPr>
            <a:lvl2pPr>
              <a:spcBef>
                <a:spcPts val="600"/>
              </a:spcBef>
              <a:spcAft>
                <a:spcPts val="600"/>
              </a:spcAft>
              <a:defRPr/>
            </a:lvl2pPr>
            <a:lvl3pPr marL="1143000" indent="-228600">
              <a:spcBef>
                <a:spcPts val="600"/>
              </a:spcBef>
              <a:spcAft>
                <a:spcPts val="600"/>
              </a:spcAft>
              <a:buFont typeface="Arial" panose="020B0604020202020204" pitchFamily="34" charset="0"/>
              <a:buChar char="◦"/>
              <a:defRPr/>
            </a:lvl3pPr>
            <a:lvl4pPr marL="1600200" indent="-228600">
              <a:spcBef>
                <a:spcPts val="600"/>
              </a:spcBef>
              <a:spcAft>
                <a:spcPts val="600"/>
              </a:spcAft>
              <a:buFont typeface="Arial" panose="020B0604020202020204" pitchFamily="34" charset="0"/>
              <a:buChar char="▪"/>
              <a:defRPr/>
            </a:lvl4pPr>
            <a:lvl5pPr marL="2057400" indent="-228600">
              <a:spcBef>
                <a:spcPts val="600"/>
              </a:spcBef>
              <a:spcAft>
                <a:spcPts val="600"/>
              </a:spcAft>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75184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F3BE-05DE-205F-D3AF-55A867A034B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95348BD-49FD-0016-BE9B-337C5DE9ACA9}"/>
              </a:ext>
            </a:extLst>
          </p:cNvPr>
          <p:cNvSpPr>
            <a:spLocks noGrp="1"/>
          </p:cNvSpPr>
          <p:nvPr>
            <p:ph type="sldNum" sz="quarter" idx="10"/>
          </p:nvPr>
        </p:nvSpPr>
        <p:spPr/>
        <p:txBody>
          <a:bodyPr/>
          <a:lstStyle/>
          <a:p>
            <a:pPr>
              <a:defRPr/>
            </a:pPr>
            <a:fld id="{FD7F64F6-54CF-4E48-9AAC-C67E76C03552}" type="slidenum">
              <a:rPr lang="en-US" altLang="en-US" smtClean="0"/>
              <a:pPr>
                <a:defRPr/>
              </a:pPr>
              <a:t>‹#›</a:t>
            </a:fld>
            <a:endParaRPr lang="en-US" altLang="en-US" dirty="0"/>
          </a:p>
        </p:txBody>
      </p:sp>
    </p:spTree>
    <p:extLst>
      <p:ext uri="{BB962C8B-B14F-4D97-AF65-F5344CB8AC3E}">
        <p14:creationId xmlns:p14="http://schemas.microsoft.com/office/powerpoint/2010/main" val="835275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086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3037-2EE3-F669-95B5-AAD605D1B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863A3-652A-84F4-B3FF-7788F63021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721F6-27BB-1C75-A2C1-682709648BB5}"/>
              </a:ext>
            </a:extLst>
          </p:cNvPr>
          <p:cNvSpPr>
            <a:spLocks noGrp="1"/>
          </p:cNvSpPr>
          <p:nvPr>
            <p:ph type="dt" sz="half" idx="10"/>
          </p:nvPr>
        </p:nvSpPr>
        <p:spPr/>
        <p:txBody>
          <a:bodyPr/>
          <a:lstStyle/>
          <a:p>
            <a:fld id="{DBE84C76-9ADD-4C14-B9EA-0C98F4E36B1B}" type="datetimeFigureOut">
              <a:rPr lang="en-US" smtClean="0"/>
              <a:t>5/21/2026</a:t>
            </a:fld>
            <a:endParaRPr lang="en-US"/>
          </a:p>
        </p:txBody>
      </p:sp>
      <p:sp>
        <p:nvSpPr>
          <p:cNvPr id="5" name="Footer Placeholder 4">
            <a:extLst>
              <a:ext uri="{FF2B5EF4-FFF2-40B4-BE49-F238E27FC236}">
                <a16:creationId xmlns:a16="http://schemas.microsoft.com/office/drawing/2014/main" id="{9A5845B9-FE66-5EE9-191F-124FEED24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66631-3FF4-8263-4BD9-9EEAC2D0A902}"/>
              </a:ext>
            </a:extLst>
          </p:cNvPr>
          <p:cNvSpPr>
            <a:spLocks noGrp="1"/>
          </p:cNvSpPr>
          <p:nvPr>
            <p:ph type="sldNum" sz="quarter" idx="12"/>
          </p:nvPr>
        </p:nvSpPr>
        <p:spPr/>
        <p:txBody>
          <a:bodyPr/>
          <a:lstStyle/>
          <a:p>
            <a:fld id="{2B1E6C6F-8E94-4846-8DAE-D9ADBE407D21}" type="slidenum">
              <a:rPr lang="en-US" smtClean="0"/>
              <a:t>‹#›</a:t>
            </a:fld>
            <a:endParaRPr lang="en-US"/>
          </a:p>
        </p:txBody>
      </p:sp>
    </p:spTree>
    <p:extLst>
      <p:ext uri="{BB962C8B-B14F-4D97-AF65-F5344CB8AC3E}">
        <p14:creationId xmlns:p14="http://schemas.microsoft.com/office/powerpoint/2010/main" val="398155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3027-DF6F-24E1-B545-AE1DF0D0E4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4BA398-CAFC-6005-2E57-E251D8E1CA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FB09C-C9DB-CFF2-6EF9-4FD4B836B88B}"/>
              </a:ext>
            </a:extLst>
          </p:cNvPr>
          <p:cNvSpPr>
            <a:spLocks noGrp="1"/>
          </p:cNvSpPr>
          <p:nvPr>
            <p:ph type="dt" sz="half" idx="10"/>
          </p:nvPr>
        </p:nvSpPr>
        <p:spPr/>
        <p:txBody>
          <a:bodyPr/>
          <a:lstStyle/>
          <a:p>
            <a:fld id="{DBE84C76-9ADD-4C14-B9EA-0C98F4E36B1B}" type="datetimeFigureOut">
              <a:rPr lang="en-US" smtClean="0"/>
              <a:t>5/21/2026</a:t>
            </a:fld>
            <a:endParaRPr lang="en-US"/>
          </a:p>
        </p:txBody>
      </p:sp>
      <p:sp>
        <p:nvSpPr>
          <p:cNvPr id="5" name="Footer Placeholder 4">
            <a:extLst>
              <a:ext uri="{FF2B5EF4-FFF2-40B4-BE49-F238E27FC236}">
                <a16:creationId xmlns:a16="http://schemas.microsoft.com/office/drawing/2014/main" id="{B5581C5D-6FA3-6B81-DBE6-113583279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E99F7-CC38-9F91-DD6C-74FB7776ED04}"/>
              </a:ext>
            </a:extLst>
          </p:cNvPr>
          <p:cNvSpPr>
            <a:spLocks noGrp="1"/>
          </p:cNvSpPr>
          <p:nvPr>
            <p:ph type="sldNum" sz="quarter" idx="12"/>
          </p:nvPr>
        </p:nvSpPr>
        <p:spPr/>
        <p:txBody>
          <a:bodyPr/>
          <a:lstStyle/>
          <a:p>
            <a:fld id="{2B1E6C6F-8E94-4846-8DAE-D9ADBE407D21}" type="slidenum">
              <a:rPr lang="en-US" smtClean="0"/>
              <a:t>‹#›</a:t>
            </a:fld>
            <a:endParaRPr lang="en-US"/>
          </a:p>
        </p:txBody>
      </p:sp>
    </p:spTree>
    <p:extLst>
      <p:ext uri="{BB962C8B-B14F-4D97-AF65-F5344CB8AC3E}">
        <p14:creationId xmlns:p14="http://schemas.microsoft.com/office/powerpoint/2010/main" val="4461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2033-622E-4AD1-3E5F-4519310D70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9DC7D0-8F1F-D4D8-A38D-F4940B98AB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6B22DF-F5C1-E3D2-208B-BA88DFF96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A13BAD-C85B-3EB6-3E49-AB56922B2607}"/>
              </a:ext>
            </a:extLst>
          </p:cNvPr>
          <p:cNvSpPr>
            <a:spLocks noGrp="1"/>
          </p:cNvSpPr>
          <p:nvPr>
            <p:ph type="dt" sz="half" idx="10"/>
          </p:nvPr>
        </p:nvSpPr>
        <p:spPr/>
        <p:txBody>
          <a:bodyPr/>
          <a:lstStyle/>
          <a:p>
            <a:fld id="{DBE84C76-9ADD-4C14-B9EA-0C98F4E36B1B}" type="datetimeFigureOut">
              <a:rPr lang="en-US" smtClean="0"/>
              <a:t>5/21/2026</a:t>
            </a:fld>
            <a:endParaRPr lang="en-US"/>
          </a:p>
        </p:txBody>
      </p:sp>
      <p:sp>
        <p:nvSpPr>
          <p:cNvPr id="6" name="Footer Placeholder 5">
            <a:extLst>
              <a:ext uri="{FF2B5EF4-FFF2-40B4-BE49-F238E27FC236}">
                <a16:creationId xmlns:a16="http://schemas.microsoft.com/office/drawing/2014/main" id="{EB024C2D-0FF4-60FD-1EE6-22F6BD705C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822A5-51FB-212B-B362-03BDCC36476A}"/>
              </a:ext>
            </a:extLst>
          </p:cNvPr>
          <p:cNvSpPr>
            <a:spLocks noGrp="1"/>
          </p:cNvSpPr>
          <p:nvPr>
            <p:ph type="sldNum" sz="quarter" idx="12"/>
          </p:nvPr>
        </p:nvSpPr>
        <p:spPr/>
        <p:txBody>
          <a:bodyPr/>
          <a:lstStyle/>
          <a:p>
            <a:fld id="{2B1E6C6F-8E94-4846-8DAE-D9ADBE407D21}" type="slidenum">
              <a:rPr lang="en-US" smtClean="0"/>
              <a:t>‹#›</a:t>
            </a:fld>
            <a:endParaRPr lang="en-US"/>
          </a:p>
        </p:txBody>
      </p:sp>
    </p:spTree>
    <p:extLst>
      <p:ext uri="{BB962C8B-B14F-4D97-AF65-F5344CB8AC3E}">
        <p14:creationId xmlns:p14="http://schemas.microsoft.com/office/powerpoint/2010/main" val="317188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A074-7524-335C-7D6C-FEFE0FEB3B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2D4EBD-337D-4A44-94A3-7BF2B402A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03551-6CAA-2476-E466-090BB5BF9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14F0B5-AB36-89C8-B4E9-8F39EE3DA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502F41-069E-E069-1E4A-DB1878432A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2CC36C-3D24-4880-4107-B503898C2078}"/>
              </a:ext>
            </a:extLst>
          </p:cNvPr>
          <p:cNvSpPr>
            <a:spLocks noGrp="1"/>
          </p:cNvSpPr>
          <p:nvPr>
            <p:ph type="dt" sz="half" idx="10"/>
          </p:nvPr>
        </p:nvSpPr>
        <p:spPr/>
        <p:txBody>
          <a:bodyPr/>
          <a:lstStyle/>
          <a:p>
            <a:fld id="{DBE84C76-9ADD-4C14-B9EA-0C98F4E36B1B}" type="datetimeFigureOut">
              <a:rPr lang="en-US" smtClean="0"/>
              <a:t>5/21/2026</a:t>
            </a:fld>
            <a:endParaRPr lang="en-US"/>
          </a:p>
        </p:txBody>
      </p:sp>
      <p:sp>
        <p:nvSpPr>
          <p:cNvPr id="8" name="Footer Placeholder 7">
            <a:extLst>
              <a:ext uri="{FF2B5EF4-FFF2-40B4-BE49-F238E27FC236}">
                <a16:creationId xmlns:a16="http://schemas.microsoft.com/office/drawing/2014/main" id="{9BAF9ABD-EA9D-714D-41CD-B4C67D1A20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940231-5736-74E8-44D5-2FAD14FF570C}"/>
              </a:ext>
            </a:extLst>
          </p:cNvPr>
          <p:cNvSpPr>
            <a:spLocks noGrp="1"/>
          </p:cNvSpPr>
          <p:nvPr>
            <p:ph type="sldNum" sz="quarter" idx="12"/>
          </p:nvPr>
        </p:nvSpPr>
        <p:spPr/>
        <p:txBody>
          <a:bodyPr/>
          <a:lstStyle/>
          <a:p>
            <a:fld id="{2B1E6C6F-8E94-4846-8DAE-D9ADBE407D21}" type="slidenum">
              <a:rPr lang="en-US" smtClean="0"/>
              <a:t>‹#›</a:t>
            </a:fld>
            <a:endParaRPr lang="en-US"/>
          </a:p>
        </p:txBody>
      </p:sp>
    </p:spTree>
    <p:extLst>
      <p:ext uri="{BB962C8B-B14F-4D97-AF65-F5344CB8AC3E}">
        <p14:creationId xmlns:p14="http://schemas.microsoft.com/office/powerpoint/2010/main" val="223715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8D3D-5D5F-0A78-3E6E-C42B9A3550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D85D54-198A-BDA4-0A55-9775F8F03194}"/>
              </a:ext>
            </a:extLst>
          </p:cNvPr>
          <p:cNvSpPr>
            <a:spLocks noGrp="1"/>
          </p:cNvSpPr>
          <p:nvPr>
            <p:ph type="dt" sz="half" idx="10"/>
          </p:nvPr>
        </p:nvSpPr>
        <p:spPr/>
        <p:txBody>
          <a:bodyPr/>
          <a:lstStyle/>
          <a:p>
            <a:fld id="{DBE84C76-9ADD-4C14-B9EA-0C98F4E36B1B}" type="datetimeFigureOut">
              <a:rPr lang="en-US" smtClean="0"/>
              <a:t>5/21/2026</a:t>
            </a:fld>
            <a:endParaRPr lang="en-US"/>
          </a:p>
        </p:txBody>
      </p:sp>
      <p:sp>
        <p:nvSpPr>
          <p:cNvPr id="4" name="Footer Placeholder 3">
            <a:extLst>
              <a:ext uri="{FF2B5EF4-FFF2-40B4-BE49-F238E27FC236}">
                <a16:creationId xmlns:a16="http://schemas.microsoft.com/office/drawing/2014/main" id="{C47D6C62-A6B6-A6BE-44E8-8245FFCA73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16E911-EE0C-8280-D751-1CBECAB37429}"/>
              </a:ext>
            </a:extLst>
          </p:cNvPr>
          <p:cNvSpPr>
            <a:spLocks noGrp="1"/>
          </p:cNvSpPr>
          <p:nvPr>
            <p:ph type="sldNum" sz="quarter" idx="12"/>
          </p:nvPr>
        </p:nvSpPr>
        <p:spPr/>
        <p:txBody>
          <a:bodyPr/>
          <a:lstStyle/>
          <a:p>
            <a:fld id="{2B1E6C6F-8E94-4846-8DAE-D9ADBE407D21}" type="slidenum">
              <a:rPr lang="en-US" smtClean="0"/>
              <a:t>‹#›</a:t>
            </a:fld>
            <a:endParaRPr lang="en-US"/>
          </a:p>
        </p:txBody>
      </p:sp>
    </p:spTree>
    <p:extLst>
      <p:ext uri="{BB962C8B-B14F-4D97-AF65-F5344CB8AC3E}">
        <p14:creationId xmlns:p14="http://schemas.microsoft.com/office/powerpoint/2010/main" val="182091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6953-BD56-AD25-A983-2D605D2963CE}"/>
              </a:ext>
            </a:extLst>
          </p:cNvPr>
          <p:cNvSpPr>
            <a:spLocks noGrp="1"/>
          </p:cNvSpPr>
          <p:nvPr>
            <p:ph type="dt" sz="half" idx="10"/>
          </p:nvPr>
        </p:nvSpPr>
        <p:spPr/>
        <p:txBody>
          <a:bodyPr/>
          <a:lstStyle/>
          <a:p>
            <a:fld id="{DBE84C76-9ADD-4C14-B9EA-0C98F4E36B1B}" type="datetimeFigureOut">
              <a:rPr lang="en-US" smtClean="0"/>
              <a:t>5/21/2026</a:t>
            </a:fld>
            <a:endParaRPr lang="en-US"/>
          </a:p>
        </p:txBody>
      </p:sp>
      <p:sp>
        <p:nvSpPr>
          <p:cNvPr id="3" name="Footer Placeholder 2">
            <a:extLst>
              <a:ext uri="{FF2B5EF4-FFF2-40B4-BE49-F238E27FC236}">
                <a16:creationId xmlns:a16="http://schemas.microsoft.com/office/drawing/2014/main" id="{2DFA70D9-A7F3-6C15-CC1B-357780EE2A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17B89-27E1-C63F-DEFC-C1C97E17597A}"/>
              </a:ext>
            </a:extLst>
          </p:cNvPr>
          <p:cNvSpPr>
            <a:spLocks noGrp="1"/>
          </p:cNvSpPr>
          <p:nvPr>
            <p:ph type="sldNum" sz="quarter" idx="12"/>
          </p:nvPr>
        </p:nvSpPr>
        <p:spPr/>
        <p:txBody>
          <a:bodyPr/>
          <a:lstStyle/>
          <a:p>
            <a:fld id="{2B1E6C6F-8E94-4846-8DAE-D9ADBE407D21}" type="slidenum">
              <a:rPr lang="en-US" smtClean="0"/>
              <a:t>‹#›</a:t>
            </a:fld>
            <a:endParaRPr lang="en-US"/>
          </a:p>
        </p:txBody>
      </p:sp>
    </p:spTree>
    <p:extLst>
      <p:ext uri="{BB962C8B-B14F-4D97-AF65-F5344CB8AC3E}">
        <p14:creationId xmlns:p14="http://schemas.microsoft.com/office/powerpoint/2010/main" val="424479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A72D-9560-E304-BC38-4D0F4CB9A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A7F7C-74DA-B6A9-AE30-85BB6D771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1EDB3A-BA1C-9E9B-3954-2F6EC60E2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088AA9-FC92-CD2A-535A-F4C83596FC54}"/>
              </a:ext>
            </a:extLst>
          </p:cNvPr>
          <p:cNvSpPr>
            <a:spLocks noGrp="1"/>
          </p:cNvSpPr>
          <p:nvPr>
            <p:ph type="dt" sz="half" idx="10"/>
          </p:nvPr>
        </p:nvSpPr>
        <p:spPr/>
        <p:txBody>
          <a:bodyPr/>
          <a:lstStyle/>
          <a:p>
            <a:fld id="{DBE84C76-9ADD-4C14-B9EA-0C98F4E36B1B}" type="datetimeFigureOut">
              <a:rPr lang="en-US" smtClean="0"/>
              <a:t>5/21/2026</a:t>
            </a:fld>
            <a:endParaRPr lang="en-US"/>
          </a:p>
        </p:txBody>
      </p:sp>
      <p:sp>
        <p:nvSpPr>
          <p:cNvPr id="6" name="Footer Placeholder 5">
            <a:extLst>
              <a:ext uri="{FF2B5EF4-FFF2-40B4-BE49-F238E27FC236}">
                <a16:creationId xmlns:a16="http://schemas.microsoft.com/office/drawing/2014/main" id="{3275D3A6-B907-38C8-CD7F-27F12ECE5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CB207-90DA-884C-3331-CE8ECEF3D90C}"/>
              </a:ext>
            </a:extLst>
          </p:cNvPr>
          <p:cNvSpPr>
            <a:spLocks noGrp="1"/>
          </p:cNvSpPr>
          <p:nvPr>
            <p:ph type="sldNum" sz="quarter" idx="12"/>
          </p:nvPr>
        </p:nvSpPr>
        <p:spPr/>
        <p:txBody>
          <a:bodyPr/>
          <a:lstStyle/>
          <a:p>
            <a:fld id="{2B1E6C6F-8E94-4846-8DAE-D9ADBE407D21}" type="slidenum">
              <a:rPr lang="en-US" smtClean="0"/>
              <a:t>‹#›</a:t>
            </a:fld>
            <a:endParaRPr lang="en-US"/>
          </a:p>
        </p:txBody>
      </p:sp>
    </p:spTree>
    <p:extLst>
      <p:ext uri="{BB962C8B-B14F-4D97-AF65-F5344CB8AC3E}">
        <p14:creationId xmlns:p14="http://schemas.microsoft.com/office/powerpoint/2010/main" val="21775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707C-EE7F-FCBB-7C56-B56DED5EA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50B704-28A0-DC35-6150-1A978202CE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B148D7-171D-BCEA-3802-298FBE504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F7F41C-2C77-086E-86E3-8ED2591DF6CF}"/>
              </a:ext>
            </a:extLst>
          </p:cNvPr>
          <p:cNvSpPr>
            <a:spLocks noGrp="1"/>
          </p:cNvSpPr>
          <p:nvPr>
            <p:ph type="dt" sz="half" idx="10"/>
          </p:nvPr>
        </p:nvSpPr>
        <p:spPr/>
        <p:txBody>
          <a:bodyPr/>
          <a:lstStyle/>
          <a:p>
            <a:fld id="{DBE84C76-9ADD-4C14-B9EA-0C98F4E36B1B}" type="datetimeFigureOut">
              <a:rPr lang="en-US" smtClean="0"/>
              <a:t>5/21/2026</a:t>
            </a:fld>
            <a:endParaRPr lang="en-US"/>
          </a:p>
        </p:txBody>
      </p:sp>
      <p:sp>
        <p:nvSpPr>
          <p:cNvPr id="6" name="Footer Placeholder 5">
            <a:extLst>
              <a:ext uri="{FF2B5EF4-FFF2-40B4-BE49-F238E27FC236}">
                <a16:creationId xmlns:a16="http://schemas.microsoft.com/office/drawing/2014/main" id="{03EDB0E2-240D-D85D-5490-EB66673E0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42614-75C7-9010-84FC-9B024BD66CFD}"/>
              </a:ext>
            </a:extLst>
          </p:cNvPr>
          <p:cNvSpPr>
            <a:spLocks noGrp="1"/>
          </p:cNvSpPr>
          <p:nvPr>
            <p:ph type="sldNum" sz="quarter" idx="12"/>
          </p:nvPr>
        </p:nvSpPr>
        <p:spPr/>
        <p:txBody>
          <a:bodyPr/>
          <a:lstStyle/>
          <a:p>
            <a:fld id="{2B1E6C6F-8E94-4846-8DAE-D9ADBE407D21}" type="slidenum">
              <a:rPr lang="en-US" smtClean="0"/>
              <a:t>‹#›</a:t>
            </a:fld>
            <a:endParaRPr lang="en-US"/>
          </a:p>
        </p:txBody>
      </p:sp>
    </p:spTree>
    <p:extLst>
      <p:ext uri="{BB962C8B-B14F-4D97-AF65-F5344CB8AC3E}">
        <p14:creationId xmlns:p14="http://schemas.microsoft.com/office/powerpoint/2010/main" val="179024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3AE49-82AF-56BB-892C-4330E0686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0A544C-3740-298F-A4F0-2757BD313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147C3-70D9-0E58-81FC-943E5D9F1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E84C76-9ADD-4C14-B9EA-0C98F4E36B1B}" type="datetimeFigureOut">
              <a:rPr lang="en-US" smtClean="0"/>
              <a:t>5/21/2026</a:t>
            </a:fld>
            <a:endParaRPr lang="en-US"/>
          </a:p>
        </p:txBody>
      </p:sp>
      <p:sp>
        <p:nvSpPr>
          <p:cNvPr id="5" name="Footer Placeholder 4">
            <a:extLst>
              <a:ext uri="{FF2B5EF4-FFF2-40B4-BE49-F238E27FC236}">
                <a16:creationId xmlns:a16="http://schemas.microsoft.com/office/drawing/2014/main" id="{F79CB748-173A-9902-AB13-6D04323E9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E7B87EF-2EED-3598-EB30-1BCD22787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1E6C6F-8E94-4846-8DAE-D9ADBE407D21}" type="slidenum">
              <a:rPr lang="en-US" smtClean="0"/>
              <a:t>‹#›</a:t>
            </a:fld>
            <a:endParaRPr lang="en-US"/>
          </a:p>
        </p:txBody>
      </p:sp>
    </p:spTree>
    <p:extLst>
      <p:ext uri="{BB962C8B-B14F-4D97-AF65-F5344CB8AC3E}">
        <p14:creationId xmlns:p14="http://schemas.microsoft.com/office/powerpoint/2010/main" val="864033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01B78D-C8E7-F2D6-A2EF-45093E06832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E4C7596-E358-90B6-90C0-C86DEB790BA6}"/>
              </a:ext>
            </a:extLst>
          </p:cNvPr>
          <p:cNvSpPr>
            <a:spLocks noGrp="1" noChangeArrowheads="1"/>
          </p:cNvSpPr>
          <p:nvPr>
            <p:ph type="body" idx="1"/>
          </p:nvPr>
        </p:nvSpPr>
        <p:spPr bwMode="auto">
          <a:xfrm>
            <a:off x="609600" y="16002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a:extLst>
              <a:ext uri="{FF2B5EF4-FFF2-40B4-BE49-F238E27FC236}">
                <a16:creationId xmlns:a16="http://schemas.microsoft.com/office/drawing/2014/main" id="{D3724AEC-B1DC-213D-ABF3-15C4DA3EAC46}"/>
              </a:ext>
            </a:extLst>
          </p:cNvPr>
          <p:cNvSpPr>
            <a:spLocks noGrp="1"/>
          </p:cNvSpPr>
          <p:nvPr>
            <p:ph type="sldNum" sz="quarter" idx="4"/>
          </p:nvPr>
        </p:nvSpPr>
        <p:spPr>
          <a:xfrm>
            <a:off x="76200" y="6248400"/>
            <a:ext cx="762000" cy="334963"/>
          </a:xfrm>
          <a:prstGeom prst="rect">
            <a:avLst/>
          </a:prstGeom>
        </p:spPr>
        <p:txBody>
          <a:bodyPr vert="horz" wrap="square" lIns="91440" tIns="45720" rIns="91440" bIns="45720" numCol="1" anchor="ctr" anchorCtr="0" compatLnSpc="1">
            <a:prstTxWarp prst="textNoShape">
              <a:avLst/>
            </a:prstTxWarp>
          </a:bodyPr>
          <a:lstStyle>
            <a:lvl1pPr>
              <a:defRPr sz="1400">
                <a:solidFill>
                  <a:srgbClr val="BFBFBF"/>
                </a:solidFill>
                <a:latin typeface="Trebuchet MS" panose="020B0703020202090204" pitchFamily="34" charset="0"/>
              </a:defRPr>
            </a:lvl1pPr>
          </a:lstStyle>
          <a:p>
            <a:pPr>
              <a:defRPr/>
            </a:pPr>
            <a:fld id="{FD7F64F6-54CF-4E48-9AAC-C67E76C03552}" type="slidenum">
              <a:rPr lang="en-US" altLang="en-US"/>
              <a:pPr>
                <a:defRPr/>
              </a:pPr>
              <a:t>‹#›</a:t>
            </a:fld>
            <a:endParaRPr lang="en-US" altLang="en-US" dirty="0"/>
          </a:p>
        </p:txBody>
      </p:sp>
    </p:spTree>
    <p:extLst>
      <p:ext uri="{BB962C8B-B14F-4D97-AF65-F5344CB8AC3E}">
        <p14:creationId xmlns:p14="http://schemas.microsoft.com/office/powerpoint/2010/main" val="1590366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Arial" panose="020B0604020202020204" pitchFamily="34" charset="0"/>
        </a:defRPr>
      </a:lvl2pPr>
      <a:lvl3pPr algn="l" rtl="0" eaLnBrk="0" fontAlgn="base" hangingPunct="0">
        <a:spcBef>
          <a:spcPct val="0"/>
        </a:spcBef>
        <a:spcAft>
          <a:spcPct val="0"/>
        </a:spcAft>
        <a:defRPr sz="3600" b="1">
          <a:solidFill>
            <a:srgbClr val="003366"/>
          </a:solidFill>
          <a:latin typeface="Arial" panose="020B0604020202020204" pitchFamily="34" charset="0"/>
        </a:defRPr>
      </a:lvl3pPr>
      <a:lvl4pPr algn="l" rtl="0" eaLnBrk="0" fontAlgn="base" hangingPunct="0">
        <a:spcBef>
          <a:spcPct val="0"/>
        </a:spcBef>
        <a:spcAft>
          <a:spcPct val="0"/>
        </a:spcAft>
        <a:defRPr sz="3600" b="1">
          <a:solidFill>
            <a:srgbClr val="003366"/>
          </a:solidFill>
          <a:latin typeface="Arial" panose="020B0604020202020204" pitchFamily="34" charset="0"/>
        </a:defRPr>
      </a:lvl4pPr>
      <a:lvl5pPr algn="l" rtl="0" eaLnBrk="0" fontAlgn="base" hangingPunct="0">
        <a:spcBef>
          <a:spcPct val="0"/>
        </a:spcBef>
        <a:spcAft>
          <a:spcPct val="0"/>
        </a:spcAft>
        <a:defRPr sz="3600" b="1">
          <a:solidFill>
            <a:srgbClr val="003366"/>
          </a:solidFill>
          <a:latin typeface="Arial" panose="020B0604020202020204"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eaLnBrk="0" fontAlgn="base" hangingPunct="0">
        <a:spcBef>
          <a:spcPts val="600"/>
        </a:spcBef>
        <a:spcAft>
          <a:spcPts val="600"/>
        </a:spcAft>
        <a:defRPr sz="2400">
          <a:solidFill>
            <a:srgbClr val="1B1B1B"/>
          </a:solidFill>
          <a:latin typeface="+mn-lt"/>
          <a:ea typeface="+mn-ea"/>
          <a:cs typeface="+mn-cs"/>
        </a:defRPr>
      </a:lvl1pPr>
      <a:lvl2pPr marL="742950" indent="-285750" algn="l" rtl="0" eaLnBrk="0" fontAlgn="base" hangingPunct="0">
        <a:spcBef>
          <a:spcPts val="600"/>
        </a:spcBef>
        <a:spcAft>
          <a:spcPts val="600"/>
        </a:spcAft>
        <a:buChar char="•"/>
        <a:defRPr sz="2400">
          <a:solidFill>
            <a:srgbClr val="1B1B1B"/>
          </a:solidFill>
          <a:latin typeface="+mn-lt"/>
        </a:defRPr>
      </a:lvl2pPr>
      <a:lvl3pPr marL="1143000" indent="-228600" algn="l" rtl="0" eaLnBrk="0" fontAlgn="base" hangingPunct="0">
        <a:spcBef>
          <a:spcPts val="600"/>
        </a:spcBef>
        <a:spcAft>
          <a:spcPts val="600"/>
        </a:spcAft>
        <a:buFont typeface="Arial" panose="020B0604020202020204" pitchFamily="34" charset="0"/>
        <a:buChar char="◦"/>
        <a:defRPr sz="2400">
          <a:solidFill>
            <a:srgbClr val="1B1B1B"/>
          </a:solidFill>
          <a:latin typeface="+mn-lt"/>
        </a:defRPr>
      </a:lvl3pPr>
      <a:lvl4pPr marL="1600200" indent="-228600" algn="l" rtl="0" eaLnBrk="0" fontAlgn="base" hangingPunct="0">
        <a:spcBef>
          <a:spcPts val="600"/>
        </a:spcBef>
        <a:spcAft>
          <a:spcPts val="600"/>
        </a:spcAft>
        <a:buFont typeface="Arial" panose="020B0604020202020204" pitchFamily="34" charset="0"/>
        <a:buChar char="▪"/>
        <a:defRPr sz="2400">
          <a:solidFill>
            <a:srgbClr val="1B1B1B"/>
          </a:solidFill>
          <a:latin typeface="+mn-lt"/>
        </a:defRPr>
      </a:lvl4pPr>
      <a:lvl5pPr marL="2057400" indent="-228600" algn="l" rtl="0" eaLnBrk="0" fontAlgn="base" hangingPunct="0">
        <a:spcBef>
          <a:spcPts val="600"/>
        </a:spcBef>
        <a:spcAft>
          <a:spcPts val="600"/>
        </a:spcAft>
        <a:buFont typeface="Arial" panose="020B0604020202020204" pitchFamily="34" charset="0"/>
        <a:buChar char="▫"/>
        <a:defRPr sz="2400">
          <a:solidFill>
            <a:srgbClr val="1B1B1B"/>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hyperlink" Target="https://chwofva.com/"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www.chwstrength.com/" TargetMode="External"/><Relationship Id="rId4" Type="http://schemas.openxmlformats.org/officeDocument/2006/relationships/hyperlink" Target="mailto:president@chwofva.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vacertboard.org/cchw"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ww.chwstrength.com/workforce/chw300-regi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316BB8-18F7-C978-4995-B9C9940B5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60" y="3025707"/>
            <a:ext cx="3048767" cy="3048767"/>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20DF791-F5A5-8196-AC4B-2CCFA0123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861" y="3374702"/>
            <a:ext cx="3616582" cy="2350778"/>
          </a:xfrm>
          <a:prstGeom prst="rect">
            <a:avLst/>
          </a:prstGeom>
          <a:effectLst>
            <a:outerShdw blurRad="50800" dist="38100" dir="10800000" algn="r" rotWithShape="0">
              <a:prstClr val="black">
                <a:alpha val="40000"/>
              </a:prstClr>
            </a:outerShdw>
          </a:effectLst>
        </p:spPr>
      </p:pic>
      <p:sp>
        <p:nvSpPr>
          <p:cNvPr id="2" name="Rectangle 1">
            <a:extLst>
              <a:ext uri="{FF2B5EF4-FFF2-40B4-BE49-F238E27FC236}">
                <a16:creationId xmlns:a16="http://schemas.microsoft.com/office/drawing/2014/main" id="{3260BACA-9E70-B5D0-2710-6792C99AC4F2}"/>
              </a:ext>
            </a:extLst>
          </p:cNvPr>
          <p:cNvSpPr/>
          <p:nvPr/>
        </p:nvSpPr>
        <p:spPr>
          <a:xfrm>
            <a:off x="-1" y="0"/>
            <a:ext cx="12188952" cy="2597426"/>
          </a:xfrm>
          <a:prstGeom prst="rect">
            <a:avLst/>
          </a:prstGeom>
          <a:solidFill>
            <a:srgbClr val="002060"/>
          </a:solidFill>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F13672AA-6171-1A41-09AB-C66B22FD2FD8}"/>
              </a:ext>
            </a:extLst>
          </p:cNvPr>
          <p:cNvSpPr>
            <a:spLocks noGrp="1" noChangeArrowheads="1"/>
          </p:cNvSpPr>
          <p:nvPr>
            <p:ph type="title"/>
          </p:nvPr>
        </p:nvSpPr>
        <p:spPr>
          <a:xfrm>
            <a:off x="1194334" y="867051"/>
            <a:ext cx="9795637" cy="1104857"/>
          </a:xfrm>
        </p:spPr>
        <p:txBody>
          <a:bodyPr vert="horz" lIns="91440" tIns="45720" rIns="91440" bIns="45720" rtlCol="0" anchor="b">
            <a:noAutofit/>
          </a:bodyPr>
          <a:lstStyle/>
          <a:p>
            <a:pPr algn="ctr" eaLnBrk="1" hangingPunct="1">
              <a:lnSpc>
                <a:spcPct val="90000"/>
              </a:lnSpc>
            </a:pPr>
            <a:r>
              <a:rPr lang="en-US" altLang="en-US" sz="2400" kern="1200" dirty="0">
                <a:solidFill>
                  <a:schemeClr val="accent3"/>
                </a:solidFill>
              </a:rPr>
              <a:t>Introducing CHWs to VAP3 Partners &amp; Highlighting Benefits to Faith‑Based Organizations</a:t>
            </a:r>
            <a:br>
              <a:rPr lang="en-US" altLang="en-US" sz="2400" kern="1200" dirty="0">
                <a:solidFill>
                  <a:schemeClr val="accent3"/>
                </a:solidFill>
              </a:rPr>
            </a:br>
            <a:br>
              <a:rPr lang="en-US" altLang="en-US" sz="2400" kern="1200" dirty="0">
                <a:solidFill>
                  <a:schemeClr val="accent3"/>
                </a:solidFill>
              </a:rPr>
            </a:br>
            <a:r>
              <a:rPr lang="en-US" altLang="en-US" sz="2400" kern="1200" dirty="0">
                <a:solidFill>
                  <a:schemeClr val="accent3"/>
                </a:solidFill>
              </a:rPr>
              <a:t>May 21, 2026</a:t>
            </a:r>
          </a:p>
        </p:txBody>
      </p:sp>
      <p:pic>
        <p:nvPicPr>
          <p:cNvPr id="4100" name="Picture 4">
            <a:extLst>
              <a:ext uri="{FF2B5EF4-FFF2-40B4-BE49-F238E27FC236}">
                <a16:creationId xmlns:a16="http://schemas.microsoft.com/office/drawing/2014/main" id="{BCBF2B5E-D45C-0EA8-A1D2-D900297FC0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4234" y="3174055"/>
            <a:ext cx="2669205" cy="2715224"/>
          </a:xfrm>
          <a:prstGeom prst="rect">
            <a:avLst/>
          </a:prstGeom>
          <a:noFill/>
          <a:effectLst>
            <a:outerShdw blurRad="50800" dist="38100" dir="2700000" algn="tl"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A36B7-E43A-2046-7B01-2478D709D7A3}"/>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17D1557-EC7C-32C9-F6C1-D71E37E34AAF}"/>
              </a:ext>
            </a:extLst>
          </p:cNvPr>
          <p:cNvSpPr/>
          <p:nvPr/>
        </p:nvSpPr>
        <p:spPr>
          <a:xfrm>
            <a:off x="361286" y="4925549"/>
            <a:ext cx="4737636" cy="1259968"/>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en-US" sz="2000" dirty="0">
                <a:solidFill>
                  <a:schemeClr val="accent3"/>
                </a:solidFill>
              </a:rPr>
              <a:t>VACHWA website, VCB website</a:t>
            </a:r>
          </a:p>
          <a:p>
            <a:pPr algn="ctr"/>
            <a:endParaRPr lang="en-US" dirty="0"/>
          </a:p>
        </p:txBody>
      </p:sp>
      <p:sp>
        <p:nvSpPr>
          <p:cNvPr id="8" name="Rectangle: Rounded Corners 7">
            <a:extLst>
              <a:ext uri="{FF2B5EF4-FFF2-40B4-BE49-F238E27FC236}">
                <a16:creationId xmlns:a16="http://schemas.microsoft.com/office/drawing/2014/main" id="{A515FB12-F621-CD08-F6D5-7C2C6492A7B2}"/>
              </a:ext>
            </a:extLst>
          </p:cNvPr>
          <p:cNvSpPr/>
          <p:nvPr/>
        </p:nvSpPr>
        <p:spPr>
          <a:xfrm>
            <a:off x="361286" y="3401094"/>
            <a:ext cx="4737636" cy="1259968"/>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en-US" sz="2000" dirty="0">
                <a:solidFill>
                  <a:schemeClr val="accent3"/>
                </a:solidFill>
              </a:rPr>
              <a:t>Training, networking, conferences, social media</a:t>
            </a:r>
          </a:p>
          <a:p>
            <a:pPr algn="ctr"/>
            <a:endParaRPr lang="en-US" dirty="0"/>
          </a:p>
        </p:txBody>
      </p:sp>
      <p:sp>
        <p:nvSpPr>
          <p:cNvPr id="7" name="Rectangle: Rounded Corners 6">
            <a:extLst>
              <a:ext uri="{FF2B5EF4-FFF2-40B4-BE49-F238E27FC236}">
                <a16:creationId xmlns:a16="http://schemas.microsoft.com/office/drawing/2014/main" id="{A204D9D2-3E2F-B05F-6DC7-D1FB0F54BD44}"/>
              </a:ext>
            </a:extLst>
          </p:cNvPr>
          <p:cNvSpPr/>
          <p:nvPr/>
        </p:nvSpPr>
        <p:spPr>
          <a:xfrm>
            <a:off x="361286" y="1880819"/>
            <a:ext cx="4737636" cy="1259968"/>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en-US" sz="2000" dirty="0">
                <a:solidFill>
                  <a:schemeClr val="accent3"/>
                </a:solidFill>
              </a:rPr>
              <a:t>Connect with professional &amp; regional associations and VACHWA</a:t>
            </a:r>
          </a:p>
          <a:p>
            <a:pPr algn="ctr"/>
            <a:endParaRPr lang="en-US" dirty="0"/>
          </a:p>
        </p:txBody>
      </p:sp>
      <p:sp>
        <p:nvSpPr>
          <p:cNvPr id="6" name="Rectangle: Rounded Corners 5">
            <a:extLst>
              <a:ext uri="{FF2B5EF4-FFF2-40B4-BE49-F238E27FC236}">
                <a16:creationId xmlns:a16="http://schemas.microsoft.com/office/drawing/2014/main" id="{BA22B8DA-34E8-55D7-05BE-8EC28CA0C792}"/>
              </a:ext>
            </a:extLst>
          </p:cNvPr>
          <p:cNvSpPr/>
          <p:nvPr/>
        </p:nvSpPr>
        <p:spPr>
          <a:xfrm>
            <a:off x="361286" y="302576"/>
            <a:ext cx="4214192" cy="1089990"/>
          </a:xfrm>
          <a:prstGeom prst="roundRect">
            <a:avLst/>
          </a:prstGeom>
          <a:solidFill>
            <a:schemeClr val="bg1">
              <a:lumMod val="9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EA5DD556-BA32-6235-DCCE-7D689E8BC2E0}"/>
              </a:ext>
            </a:extLst>
          </p:cNvPr>
          <p:cNvSpPr>
            <a:spLocks noGrp="1" noChangeArrowheads="1"/>
          </p:cNvSpPr>
          <p:nvPr>
            <p:ph type="title"/>
          </p:nvPr>
        </p:nvSpPr>
        <p:spPr>
          <a:xfrm>
            <a:off x="431474" y="289274"/>
            <a:ext cx="4214191" cy="1143000"/>
          </a:xfrm>
        </p:spPr>
        <p:txBody>
          <a:bodyPr/>
          <a:lstStyle/>
          <a:p>
            <a:pPr algn="ctr"/>
            <a:r>
              <a:rPr lang="en-US" dirty="0"/>
              <a:t>Call to Action</a:t>
            </a:r>
            <a:endParaRPr lang="en-US" altLang="en-US" dirty="0">
              <a:solidFill>
                <a:schemeClr val="accent2"/>
              </a:solidFill>
            </a:endParaRPr>
          </a:p>
        </p:txBody>
      </p:sp>
      <p:sp>
        <p:nvSpPr>
          <p:cNvPr id="5" name="Content Placeholder 2">
            <a:extLst>
              <a:ext uri="{FF2B5EF4-FFF2-40B4-BE49-F238E27FC236}">
                <a16:creationId xmlns:a16="http://schemas.microsoft.com/office/drawing/2014/main" id="{0DA1471C-5808-C8A3-C848-20832FD4D9A5}"/>
              </a:ext>
              <a:ext uri="{C183D7F6-B498-43B3-948B-1728B52AA6E4}">
                <adec:decorative xmlns:adec="http://schemas.microsoft.com/office/drawing/2017/decorative" val="0"/>
              </a:ext>
            </a:extLst>
          </p:cNvPr>
          <p:cNvSpPr>
            <a:spLocks noGrp="1"/>
          </p:cNvSpPr>
          <p:nvPr/>
        </p:nvSpPr>
        <p:spPr bwMode="auto">
          <a:xfrm>
            <a:off x="838200" y="1676400"/>
            <a:ext cx="853039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i="0" u="none" strike="noStrike" kern="1200" cap="none" spc="0" normalizeH="0" baseline="0" noProof="0" dirty="0">
              <a:ln>
                <a:noFill/>
              </a:ln>
              <a:solidFill>
                <a:schemeClr val="bg2"/>
              </a:solidFill>
              <a:effectLst/>
              <a:uLnTx/>
              <a:uFillTx/>
              <a:latin typeface="Arial" panose="020B0604020202020204"/>
              <a:ea typeface="+mn-ea"/>
              <a:cs typeface="+mn-cs"/>
            </a:endParaRPr>
          </a:p>
        </p:txBody>
      </p:sp>
      <p:sp>
        <p:nvSpPr>
          <p:cNvPr id="5124" name="Slide Number Placeholder 1">
            <a:extLst>
              <a:ext uri="{FF2B5EF4-FFF2-40B4-BE49-F238E27FC236}">
                <a16:creationId xmlns:a16="http://schemas.microsoft.com/office/drawing/2014/main" id="{2A5592A3-BA87-4E10-E837-6CA2D474F1F7}"/>
              </a:ext>
              <a:ext uri="{C183D7F6-B498-43B3-948B-1728B52AA6E4}">
                <adec:decorative xmlns:adec="http://schemas.microsoft.com/office/drawing/2017/decorative" val="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E8F3A03-3EA9-48D3-9DCD-E7ED5B96BA97}" type="slidenum">
              <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endParaRPr>
          </a:p>
        </p:txBody>
      </p:sp>
      <p:pic>
        <p:nvPicPr>
          <p:cNvPr id="3" name="Picture 2">
            <a:extLst>
              <a:ext uri="{FF2B5EF4-FFF2-40B4-BE49-F238E27FC236}">
                <a16:creationId xmlns:a16="http://schemas.microsoft.com/office/drawing/2014/main" id="{474C2E11-BBFF-E9FC-01B8-26C1251F1D31}"/>
              </a:ext>
            </a:extLst>
          </p:cNvPr>
          <p:cNvPicPr>
            <a:picLocks noChangeAspect="1"/>
          </p:cNvPicPr>
          <p:nvPr/>
        </p:nvPicPr>
        <p:blipFill>
          <a:blip r:embed="rId3"/>
          <a:stretch>
            <a:fillRect/>
          </a:stretch>
        </p:blipFill>
        <p:spPr>
          <a:xfrm>
            <a:off x="5337478" y="1232925"/>
            <a:ext cx="6576685" cy="4392149"/>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9735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B64F2C6-449C-EC3D-6939-4068D6A0F79E}"/>
              </a:ext>
            </a:extLst>
          </p:cNvPr>
          <p:cNvSpPr/>
          <p:nvPr/>
        </p:nvSpPr>
        <p:spPr>
          <a:xfrm rot="18738975">
            <a:off x="8764871" y="1872439"/>
            <a:ext cx="2284697" cy="2192606"/>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1572258-B78E-51AC-AE89-450E5AE68B79}"/>
              </a:ext>
            </a:extLst>
          </p:cNvPr>
          <p:cNvSpPr/>
          <p:nvPr/>
        </p:nvSpPr>
        <p:spPr>
          <a:xfrm rot="20326202">
            <a:off x="1004118" y="2787408"/>
            <a:ext cx="2670190" cy="1700992"/>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FFB0C40-083B-3F04-38D1-1E36AC3F0B06}"/>
              </a:ext>
            </a:extLst>
          </p:cNvPr>
          <p:cNvSpPr/>
          <p:nvPr/>
        </p:nvSpPr>
        <p:spPr>
          <a:xfrm>
            <a:off x="442282" y="342347"/>
            <a:ext cx="4214192" cy="1089990"/>
          </a:xfrm>
          <a:prstGeom prst="roundRect">
            <a:avLst/>
          </a:prstGeom>
          <a:solidFill>
            <a:schemeClr val="bg1">
              <a:lumMod val="9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a:off x="5240297" y="676047"/>
            <a:ext cx="2071429" cy="1914383"/>
          </a:xfrm>
          <a:custGeom>
            <a:avLst/>
            <a:gdLst/>
            <a:ahLst/>
            <a:cxnLst/>
            <a:rect l="l" t="t" r="r" b="b"/>
            <a:pathLst>
              <a:path w="4709356" h="4114800">
                <a:moveTo>
                  <a:pt x="0" y="0"/>
                </a:moveTo>
                <a:lnTo>
                  <a:pt x="4709356" y="0"/>
                </a:lnTo>
                <a:lnTo>
                  <a:pt x="4709356"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dirty="0">
              <a:solidFill>
                <a:schemeClr val="bg1"/>
              </a:solidFill>
            </a:endParaRPr>
          </a:p>
        </p:txBody>
      </p:sp>
      <p:sp>
        <p:nvSpPr>
          <p:cNvPr id="3" name="Freeform 3"/>
          <p:cNvSpPr/>
          <p:nvPr/>
        </p:nvSpPr>
        <p:spPr>
          <a:xfrm>
            <a:off x="1098269" y="2968742"/>
            <a:ext cx="2652351" cy="1419014"/>
          </a:xfrm>
          <a:custGeom>
            <a:avLst/>
            <a:gdLst/>
            <a:ahLst/>
            <a:cxnLst/>
            <a:rect l="l" t="t" r="r" b="b"/>
            <a:pathLst>
              <a:path w="5560541" h="4114800">
                <a:moveTo>
                  <a:pt x="0" y="0"/>
                </a:moveTo>
                <a:lnTo>
                  <a:pt x="5560541" y="0"/>
                </a:lnTo>
                <a:lnTo>
                  <a:pt x="5560541"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8762040" y="2360784"/>
            <a:ext cx="2290361" cy="1640458"/>
          </a:xfrm>
          <a:custGeom>
            <a:avLst/>
            <a:gdLst/>
            <a:ahLst/>
            <a:cxnLst/>
            <a:rect l="l" t="t" r="r" b="b"/>
            <a:pathLst>
              <a:path w="5913485" h="4114800">
                <a:moveTo>
                  <a:pt x="0" y="0"/>
                </a:moveTo>
                <a:lnTo>
                  <a:pt x="5913485" y="0"/>
                </a:lnTo>
                <a:lnTo>
                  <a:pt x="5913485"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1200" dirty="0"/>
          </a:p>
        </p:txBody>
      </p:sp>
      <p:sp>
        <p:nvSpPr>
          <p:cNvPr id="5" name="Freeform 5"/>
          <p:cNvSpPr/>
          <p:nvPr/>
        </p:nvSpPr>
        <p:spPr>
          <a:xfrm>
            <a:off x="4986095" y="4980813"/>
            <a:ext cx="2219809" cy="1501799"/>
          </a:xfrm>
          <a:custGeom>
            <a:avLst/>
            <a:gdLst/>
            <a:ahLst/>
            <a:cxnLst/>
            <a:rect l="l" t="t" r="r" b="b"/>
            <a:pathLst>
              <a:path w="4759287" h="4114800">
                <a:moveTo>
                  <a:pt x="0" y="0"/>
                </a:moveTo>
                <a:lnTo>
                  <a:pt x="4759287" y="0"/>
                </a:lnTo>
                <a:lnTo>
                  <a:pt x="4759287" y="4114800"/>
                </a:lnTo>
                <a:lnTo>
                  <a:pt x="0" y="41148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6" name="Freeform 6"/>
          <p:cNvSpPr/>
          <p:nvPr/>
        </p:nvSpPr>
        <p:spPr>
          <a:xfrm>
            <a:off x="4406907" y="2938359"/>
            <a:ext cx="3738211" cy="981281"/>
          </a:xfrm>
          <a:custGeom>
            <a:avLst/>
            <a:gdLst/>
            <a:ahLst/>
            <a:cxnLst/>
            <a:rect l="l" t="t" r="r" b="b"/>
            <a:pathLst>
              <a:path w="5607317" h="1471921">
                <a:moveTo>
                  <a:pt x="0" y="0"/>
                </a:moveTo>
                <a:lnTo>
                  <a:pt x="5607316" y="0"/>
                </a:lnTo>
                <a:lnTo>
                  <a:pt x="5607316" y="1471920"/>
                </a:lnTo>
                <a:lnTo>
                  <a:pt x="0" y="147192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5122" name="Title 1">
            <a:extLst>
              <a:ext uri="{FF2B5EF4-FFF2-40B4-BE49-F238E27FC236}">
                <a16:creationId xmlns:a16="http://schemas.microsoft.com/office/drawing/2014/main" id="{E16A6317-14B2-4885-DFC3-BE59CAE43F57}"/>
              </a:ext>
            </a:extLst>
          </p:cNvPr>
          <p:cNvSpPr txBox="1">
            <a:spLocks noChangeArrowheads="1"/>
          </p:cNvSpPr>
          <p:nvPr/>
        </p:nvSpPr>
        <p:spPr>
          <a:xfrm>
            <a:off x="1098269" y="490239"/>
            <a:ext cx="2793406" cy="1143000"/>
          </a:xfrm>
          <a:prstGeom prst="rect">
            <a:avLst/>
          </a:prstGeom>
        </p:spPr>
        <p:txBody>
          <a:bodyPr/>
          <a:lst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Arial" panose="020B0604020202020204" pitchFamily="34" charset="0"/>
              </a:defRPr>
            </a:lvl2pPr>
            <a:lvl3pPr algn="l" rtl="0" eaLnBrk="0" fontAlgn="base" hangingPunct="0">
              <a:spcBef>
                <a:spcPct val="0"/>
              </a:spcBef>
              <a:spcAft>
                <a:spcPct val="0"/>
              </a:spcAft>
              <a:defRPr sz="3600" b="1">
                <a:solidFill>
                  <a:srgbClr val="003366"/>
                </a:solidFill>
                <a:latin typeface="Arial" panose="020B0604020202020204" pitchFamily="34" charset="0"/>
              </a:defRPr>
            </a:lvl3pPr>
            <a:lvl4pPr algn="l" rtl="0" eaLnBrk="0" fontAlgn="base" hangingPunct="0">
              <a:spcBef>
                <a:spcPct val="0"/>
              </a:spcBef>
              <a:spcAft>
                <a:spcPct val="0"/>
              </a:spcAft>
              <a:defRPr sz="3600" b="1">
                <a:solidFill>
                  <a:srgbClr val="003366"/>
                </a:solidFill>
                <a:latin typeface="Arial" panose="020B0604020202020204" pitchFamily="34" charset="0"/>
              </a:defRPr>
            </a:lvl4pPr>
            <a:lvl5pPr algn="l" rtl="0" eaLnBrk="0" fontAlgn="base" hangingPunct="0">
              <a:spcBef>
                <a:spcPct val="0"/>
              </a:spcBef>
              <a:spcAft>
                <a:spcPct val="0"/>
              </a:spcAft>
              <a:defRPr sz="3600" b="1">
                <a:solidFill>
                  <a:srgbClr val="003366"/>
                </a:solidFill>
                <a:latin typeface="Arial" panose="020B0604020202020204"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a:lstStyle>
          <a:p>
            <a:pPr algn="ctr"/>
            <a:r>
              <a:rPr lang="en-US" kern="0" dirty="0"/>
              <a:t>Q&amp;A</a:t>
            </a:r>
            <a:endParaRPr lang="en-US" altLang="en-US" kern="0" dirty="0">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455A-2D0C-8706-7843-0E1BBBFD31D8}"/>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4AD5026-3BA9-5E24-9658-8A5F8AB416CC}"/>
              </a:ext>
            </a:extLst>
          </p:cNvPr>
          <p:cNvSpPr/>
          <p:nvPr/>
        </p:nvSpPr>
        <p:spPr>
          <a:xfrm>
            <a:off x="731779" y="3039416"/>
            <a:ext cx="10319398" cy="1601153"/>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24BDB89-AC9C-707B-82B2-E096779498AE}"/>
              </a:ext>
            </a:extLst>
          </p:cNvPr>
          <p:cNvSpPr/>
          <p:nvPr/>
        </p:nvSpPr>
        <p:spPr>
          <a:xfrm>
            <a:off x="731779" y="1417638"/>
            <a:ext cx="10343432" cy="1398950"/>
          </a:xfrm>
          <a:prstGeom prst="roundRect">
            <a:avLst/>
          </a:prstGeom>
          <a:ln/>
          <a:effectLst>
            <a:outerShdw blurRad="76200" dir="13500000" sy="23000" kx="1200000" algn="br"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69F4D65-C05C-E889-E37D-7A5B39D4E93A}"/>
              </a:ext>
            </a:extLst>
          </p:cNvPr>
          <p:cNvSpPr/>
          <p:nvPr/>
        </p:nvSpPr>
        <p:spPr>
          <a:xfrm>
            <a:off x="719762" y="4796440"/>
            <a:ext cx="10343432" cy="1193197"/>
          </a:xfrm>
          <a:prstGeom prst="roundRect">
            <a:avLst/>
          </a:prstGeom>
          <a:ln/>
          <a:effectLst>
            <a:outerShdw blurRad="50800" dist="38100" dir="10800000" algn="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52D5AAF-A767-B170-140F-9B7C8E5DE2C2}"/>
              </a:ext>
              <a:ext uri="{C183D7F6-B498-43B3-948B-1728B52AA6E4}">
                <adec:decorative xmlns:adec="http://schemas.microsoft.com/office/drawing/2017/decorative" val="0"/>
              </a:ext>
            </a:extLst>
          </p:cNvPr>
          <p:cNvSpPr>
            <a:spLocks noGrp="1"/>
          </p:cNvSpPr>
          <p:nvPr/>
        </p:nvSpPr>
        <p:spPr bwMode="auto">
          <a:xfrm>
            <a:off x="838200" y="1676400"/>
            <a:ext cx="853039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i="0" u="none" strike="noStrike" kern="1200" cap="none" spc="0" normalizeH="0" baseline="0" noProof="0" dirty="0">
              <a:ln>
                <a:noFill/>
              </a:ln>
              <a:solidFill>
                <a:schemeClr val="bg2"/>
              </a:solidFill>
              <a:effectLst/>
              <a:uLnTx/>
              <a:uFillTx/>
              <a:latin typeface="Arial" panose="020B0604020202020204"/>
              <a:ea typeface="+mn-ea"/>
              <a:cs typeface="+mn-cs"/>
            </a:endParaRPr>
          </a:p>
        </p:txBody>
      </p:sp>
      <p:sp>
        <p:nvSpPr>
          <p:cNvPr id="5124" name="Slide Number Placeholder 1">
            <a:extLst>
              <a:ext uri="{FF2B5EF4-FFF2-40B4-BE49-F238E27FC236}">
                <a16:creationId xmlns:a16="http://schemas.microsoft.com/office/drawing/2014/main" id="{960E3732-E860-2F36-D8B4-73BD61264AA9}"/>
              </a:ext>
              <a:ext uri="{C183D7F6-B498-43B3-948B-1728B52AA6E4}">
                <adec:decorative xmlns:adec="http://schemas.microsoft.com/office/drawing/2017/decorative" val="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E8F3A03-3EA9-48D3-9DCD-E7ED5B96BA97}" type="slidenum">
              <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endParaRPr>
          </a:p>
        </p:txBody>
      </p:sp>
      <p:sp>
        <p:nvSpPr>
          <p:cNvPr id="4" name="TextBox 3">
            <a:extLst>
              <a:ext uri="{FF2B5EF4-FFF2-40B4-BE49-F238E27FC236}">
                <a16:creationId xmlns:a16="http://schemas.microsoft.com/office/drawing/2014/main" id="{6DC141E8-40EF-87BF-0949-3D6EF9E88726}"/>
              </a:ext>
            </a:extLst>
          </p:cNvPr>
          <p:cNvSpPr txBox="1"/>
          <p:nvPr/>
        </p:nvSpPr>
        <p:spPr>
          <a:xfrm>
            <a:off x="875211" y="1194810"/>
            <a:ext cx="11059885" cy="5878532"/>
          </a:xfrm>
          <a:prstGeom prst="rect">
            <a:avLst/>
          </a:prstGeom>
          <a:noFill/>
        </p:spPr>
        <p:txBody>
          <a:bodyPr wrap="square">
            <a:spAutoFit/>
          </a:bodyPr>
          <a:lstStyle/>
          <a:p>
            <a:endParaRPr lang="fr-FR" sz="2000" b="1" u="sng" dirty="0">
              <a:solidFill>
                <a:srgbClr val="002060"/>
              </a:solidFill>
            </a:endParaRPr>
          </a:p>
          <a:p>
            <a:r>
              <a:rPr lang="fr-FR" b="1" dirty="0">
                <a:solidFill>
                  <a:srgbClr val="002060"/>
                </a:solidFill>
              </a:rPr>
              <a:t>VACHWA</a:t>
            </a:r>
            <a:r>
              <a:rPr lang="fr-FR" dirty="0">
                <a:solidFill>
                  <a:srgbClr val="002060"/>
                </a:solidFill>
              </a:rPr>
              <a:t>: </a:t>
            </a:r>
            <a:r>
              <a:rPr lang="en-US" dirty="0">
                <a:solidFill>
                  <a:srgbClr val="002060"/>
                </a:solidFill>
                <a:hlinkClick r:id="rId3">
                  <a:extLst>
                    <a:ext uri="{A12FA001-AC4F-418D-AE19-62706E023703}">
                      <ahyp:hlinkClr xmlns:ahyp="http://schemas.microsoft.com/office/drawing/2018/hyperlinkcolor" val="tx"/>
                    </a:ext>
                  </a:extLst>
                </a:hlinkClick>
              </a:rPr>
              <a:t>Community Health Worker Hub | Access to Health Services</a:t>
            </a:r>
            <a:endParaRPr lang="fr-FR" dirty="0">
              <a:solidFill>
                <a:srgbClr val="002060"/>
              </a:solidFill>
            </a:endParaRPr>
          </a:p>
          <a:p>
            <a:endParaRPr lang="fr-FR" b="1" dirty="0">
              <a:solidFill>
                <a:srgbClr val="002060"/>
              </a:solidFill>
            </a:endParaRPr>
          </a:p>
          <a:p>
            <a:pPr marL="800100" lvl="1" indent="-342900">
              <a:buFont typeface="Arial" panose="020B0604020202020204" pitchFamily="34" charset="0"/>
              <a:buChar char="•"/>
            </a:pPr>
            <a:r>
              <a:rPr lang="fr-FR" b="1" dirty="0" err="1">
                <a:solidFill>
                  <a:srgbClr val="002060"/>
                </a:solidFill>
              </a:rPr>
              <a:t>Shanteny</a:t>
            </a:r>
            <a:r>
              <a:rPr lang="fr-FR" b="1" dirty="0">
                <a:solidFill>
                  <a:srgbClr val="002060"/>
                </a:solidFill>
              </a:rPr>
              <a:t> Jackson</a:t>
            </a:r>
            <a:r>
              <a:rPr lang="fr-FR" dirty="0">
                <a:solidFill>
                  <a:srgbClr val="002060"/>
                </a:solidFill>
              </a:rPr>
              <a:t>, </a:t>
            </a:r>
            <a:r>
              <a:rPr lang="fr-FR" dirty="0" err="1">
                <a:solidFill>
                  <a:srgbClr val="002060"/>
                </a:solidFill>
              </a:rPr>
              <a:t>Executive</a:t>
            </a:r>
            <a:r>
              <a:rPr lang="fr-FR" dirty="0">
                <a:solidFill>
                  <a:srgbClr val="002060"/>
                </a:solidFill>
              </a:rPr>
              <a:t> </a:t>
            </a:r>
            <a:r>
              <a:rPr lang="fr-FR" dirty="0" err="1">
                <a:solidFill>
                  <a:srgbClr val="002060"/>
                </a:solidFill>
              </a:rPr>
              <a:t>Director</a:t>
            </a:r>
            <a:r>
              <a:rPr lang="fr-FR" dirty="0">
                <a:solidFill>
                  <a:srgbClr val="002060"/>
                </a:solidFill>
              </a:rPr>
              <a:t> : </a:t>
            </a:r>
            <a:r>
              <a:rPr lang="fr-FR" b="1" u="sng" dirty="0">
                <a:solidFill>
                  <a:srgbClr val="002060"/>
                </a:solidFill>
              </a:rPr>
              <a:t>ed@chwofva.com</a:t>
            </a:r>
          </a:p>
          <a:p>
            <a:pPr marL="800100" lvl="1" indent="-342900">
              <a:buFont typeface="Arial" panose="020B0604020202020204" pitchFamily="34" charset="0"/>
              <a:buChar char="•"/>
            </a:pPr>
            <a:r>
              <a:rPr lang="fr-FR" b="1" dirty="0" err="1">
                <a:solidFill>
                  <a:srgbClr val="002060"/>
                </a:solidFill>
              </a:rPr>
              <a:t>Stephanie</a:t>
            </a:r>
            <a:r>
              <a:rPr lang="fr-FR" b="1" dirty="0">
                <a:solidFill>
                  <a:srgbClr val="002060"/>
                </a:solidFill>
              </a:rPr>
              <a:t> Carrington</a:t>
            </a:r>
            <a:r>
              <a:rPr lang="fr-FR" dirty="0">
                <a:solidFill>
                  <a:srgbClr val="002060"/>
                </a:solidFill>
              </a:rPr>
              <a:t>,</a:t>
            </a:r>
            <a:r>
              <a:rPr lang="fr-FR" i="1" dirty="0">
                <a:solidFill>
                  <a:srgbClr val="002060"/>
                </a:solidFill>
              </a:rPr>
              <a:t> </a:t>
            </a:r>
            <a:r>
              <a:rPr lang="fr-FR" dirty="0" err="1">
                <a:solidFill>
                  <a:srgbClr val="002060"/>
                </a:solidFill>
              </a:rPr>
              <a:t>President</a:t>
            </a:r>
            <a:r>
              <a:rPr lang="fr-FR" i="1" dirty="0">
                <a:solidFill>
                  <a:srgbClr val="002060"/>
                </a:solidFill>
              </a:rPr>
              <a:t> </a:t>
            </a:r>
            <a:r>
              <a:rPr lang="fr-FR" dirty="0">
                <a:solidFill>
                  <a:srgbClr val="002060"/>
                </a:solidFill>
              </a:rPr>
              <a:t>: </a:t>
            </a:r>
            <a:r>
              <a:rPr lang="fr-FR" b="1" u="sng" dirty="0">
                <a:solidFill>
                  <a:srgbClr val="002060"/>
                </a:solidFill>
                <a:hlinkClick r:id="rId4">
                  <a:extLst>
                    <a:ext uri="{A12FA001-AC4F-418D-AE19-62706E023703}">
                      <ahyp:hlinkClr xmlns:ahyp="http://schemas.microsoft.com/office/drawing/2018/hyperlinkcolor" val="tx"/>
                    </a:ext>
                  </a:extLst>
                </a:hlinkClick>
              </a:rPr>
              <a:t>president@chwofva.com</a:t>
            </a:r>
            <a:endParaRPr lang="fr-FR" b="1" u="sng" dirty="0">
              <a:solidFill>
                <a:srgbClr val="002060"/>
              </a:solidFill>
            </a:endParaRPr>
          </a:p>
          <a:p>
            <a:endParaRPr lang="fr-FR" dirty="0">
              <a:solidFill>
                <a:srgbClr val="002060"/>
              </a:solidFill>
            </a:endParaRPr>
          </a:p>
          <a:p>
            <a:endParaRPr lang="fr-FR" b="1" dirty="0">
              <a:solidFill>
                <a:schemeClr val="bg1"/>
              </a:solidFill>
            </a:endParaRPr>
          </a:p>
          <a:p>
            <a:r>
              <a:rPr lang="fr-FR" b="1" dirty="0">
                <a:solidFill>
                  <a:schemeClr val="bg1"/>
                </a:solidFill>
              </a:rPr>
              <a:t>CHW </a:t>
            </a:r>
            <a:r>
              <a:rPr lang="fr-FR" b="1" dirty="0" err="1">
                <a:solidFill>
                  <a:schemeClr val="bg1"/>
                </a:solidFill>
              </a:rPr>
              <a:t>Strength</a:t>
            </a:r>
            <a:r>
              <a:rPr lang="fr-FR" dirty="0">
                <a:solidFill>
                  <a:schemeClr val="bg1"/>
                </a:solidFill>
              </a:rPr>
              <a:t>: </a:t>
            </a:r>
            <a:r>
              <a:rPr lang="en-US" dirty="0">
                <a:solidFill>
                  <a:schemeClr val="bg1"/>
                </a:solidFill>
                <a:hlinkClick r:id="rId5">
                  <a:extLst>
                    <a:ext uri="{A12FA001-AC4F-418D-AE19-62706E023703}">
                      <ahyp:hlinkClr xmlns:ahyp="http://schemas.microsoft.com/office/drawing/2018/hyperlinkcolor" val="tx"/>
                    </a:ext>
                  </a:extLst>
                </a:hlinkClick>
              </a:rPr>
              <a:t>CHW Strength | CHW Training</a:t>
            </a:r>
            <a:endParaRPr lang="en-US" dirty="0">
              <a:solidFill>
                <a:schemeClr val="bg1"/>
              </a:solidFill>
            </a:endParaRPr>
          </a:p>
          <a:p>
            <a:endParaRPr lang="fr-FR" dirty="0">
              <a:solidFill>
                <a:schemeClr val="bg1"/>
              </a:solidFill>
            </a:endParaRPr>
          </a:p>
          <a:p>
            <a:pPr marL="800100" lvl="1" indent="-342900">
              <a:buFont typeface="Arial" panose="020B0604020202020204" pitchFamily="34" charset="0"/>
              <a:buChar char="•"/>
            </a:pPr>
            <a:r>
              <a:rPr lang="fr-FR" b="1" dirty="0" err="1">
                <a:solidFill>
                  <a:schemeClr val="bg1"/>
                </a:solidFill>
              </a:rPr>
              <a:t>Stephanie</a:t>
            </a:r>
            <a:r>
              <a:rPr lang="fr-FR" b="1" dirty="0">
                <a:solidFill>
                  <a:schemeClr val="bg1"/>
                </a:solidFill>
              </a:rPr>
              <a:t> </a:t>
            </a:r>
            <a:r>
              <a:rPr lang="fr-FR" b="1" dirty="0" err="1">
                <a:solidFill>
                  <a:schemeClr val="bg1"/>
                </a:solidFill>
              </a:rPr>
              <a:t>Toney</a:t>
            </a:r>
            <a:r>
              <a:rPr lang="fr-FR" dirty="0">
                <a:solidFill>
                  <a:schemeClr val="bg1"/>
                </a:solidFill>
              </a:rPr>
              <a:t>, </a:t>
            </a:r>
            <a:r>
              <a:rPr lang="fr-FR" i="1" dirty="0" err="1">
                <a:solidFill>
                  <a:schemeClr val="bg1"/>
                </a:solidFill>
              </a:rPr>
              <a:t>Visionary</a:t>
            </a:r>
            <a:r>
              <a:rPr lang="fr-FR" i="1" dirty="0">
                <a:solidFill>
                  <a:schemeClr val="bg1"/>
                </a:solidFill>
              </a:rPr>
              <a:t> </a:t>
            </a:r>
            <a:r>
              <a:rPr lang="fr-FR" dirty="0">
                <a:solidFill>
                  <a:schemeClr val="bg1"/>
                </a:solidFill>
              </a:rPr>
              <a:t>: </a:t>
            </a:r>
            <a:r>
              <a:rPr lang="fr-FR" b="1" u="sng" dirty="0">
                <a:solidFill>
                  <a:schemeClr val="bg1"/>
                </a:solidFill>
              </a:rPr>
              <a:t>visionary@chwstrength.com</a:t>
            </a:r>
          </a:p>
          <a:p>
            <a:pPr marL="800100" lvl="1" indent="-342900">
              <a:buFont typeface="Arial" panose="020B0604020202020204" pitchFamily="34" charset="0"/>
              <a:buChar char="•"/>
            </a:pPr>
            <a:r>
              <a:rPr lang="fr-FR" b="1" dirty="0">
                <a:solidFill>
                  <a:schemeClr val="bg1"/>
                </a:solidFill>
              </a:rPr>
              <a:t>Marco Thomas</a:t>
            </a:r>
            <a:r>
              <a:rPr lang="fr-FR" dirty="0">
                <a:solidFill>
                  <a:schemeClr val="bg1"/>
                </a:solidFill>
              </a:rPr>
              <a:t>, </a:t>
            </a:r>
            <a:r>
              <a:rPr lang="fr-FR" i="1" dirty="0">
                <a:solidFill>
                  <a:schemeClr val="bg1"/>
                </a:solidFill>
              </a:rPr>
              <a:t>Mentor </a:t>
            </a:r>
            <a:r>
              <a:rPr lang="fr-FR" dirty="0">
                <a:solidFill>
                  <a:schemeClr val="bg1"/>
                </a:solidFill>
              </a:rPr>
              <a:t>: </a:t>
            </a:r>
            <a:r>
              <a:rPr lang="fr-FR" b="1" u="sng" dirty="0">
                <a:solidFill>
                  <a:schemeClr val="bg1"/>
                </a:solidFill>
              </a:rPr>
              <a:t>mentor@chwstrength.com</a:t>
            </a:r>
          </a:p>
          <a:p>
            <a:pPr marL="800100" lvl="1" indent="-342900">
              <a:buFont typeface="Arial" panose="020B0604020202020204" pitchFamily="34" charset="0"/>
              <a:buChar char="•"/>
            </a:pPr>
            <a:r>
              <a:rPr lang="fr-FR" b="1" dirty="0">
                <a:solidFill>
                  <a:schemeClr val="bg1"/>
                </a:solidFill>
              </a:rPr>
              <a:t>Sandra Johnson </a:t>
            </a:r>
            <a:r>
              <a:rPr lang="fr-FR" dirty="0">
                <a:solidFill>
                  <a:schemeClr val="bg1"/>
                </a:solidFill>
              </a:rPr>
              <a:t>: </a:t>
            </a:r>
            <a:r>
              <a:rPr lang="fr-FR" i="1" dirty="0">
                <a:solidFill>
                  <a:schemeClr val="bg1"/>
                </a:solidFill>
              </a:rPr>
              <a:t>FBO-CHW</a:t>
            </a:r>
            <a:r>
              <a:rPr lang="fr-FR" dirty="0">
                <a:solidFill>
                  <a:schemeClr val="bg1"/>
                </a:solidFill>
              </a:rPr>
              <a:t>, </a:t>
            </a:r>
            <a:r>
              <a:rPr lang="fr-FR" b="1" u="sng" dirty="0">
                <a:solidFill>
                  <a:schemeClr val="bg1"/>
                </a:solidFill>
              </a:rPr>
              <a:t>blueprint4kingdomministry@gmail.com</a:t>
            </a:r>
          </a:p>
          <a:p>
            <a:endParaRPr lang="fr-FR" dirty="0">
              <a:solidFill>
                <a:srgbClr val="002060"/>
              </a:solidFill>
            </a:endParaRPr>
          </a:p>
          <a:p>
            <a:r>
              <a:rPr lang="fr-FR" b="1" dirty="0">
                <a:solidFill>
                  <a:srgbClr val="002060"/>
                </a:solidFill>
              </a:rPr>
              <a:t>VDH</a:t>
            </a:r>
            <a:r>
              <a:rPr lang="fr-FR" dirty="0">
                <a:solidFill>
                  <a:srgbClr val="002060"/>
                </a:solidFill>
              </a:rPr>
              <a:t>: CommunityHealthWorker@vdh.virginia.gov</a:t>
            </a:r>
          </a:p>
          <a:p>
            <a:endParaRPr lang="fr-FR" dirty="0">
              <a:solidFill>
                <a:srgbClr val="002060"/>
              </a:solidFill>
            </a:endParaRPr>
          </a:p>
          <a:p>
            <a:pPr marL="800100" lvl="1" indent="-342900">
              <a:buFont typeface="Arial" panose="020B0604020202020204" pitchFamily="34" charset="0"/>
              <a:buChar char="•"/>
            </a:pPr>
            <a:r>
              <a:rPr lang="fr-FR" b="1" dirty="0">
                <a:solidFill>
                  <a:srgbClr val="002060"/>
                </a:solidFill>
              </a:rPr>
              <a:t>Camille </a:t>
            </a:r>
            <a:r>
              <a:rPr lang="fr-FR" b="1" dirty="0" err="1">
                <a:solidFill>
                  <a:srgbClr val="002060"/>
                </a:solidFill>
              </a:rPr>
              <a:t>McCray</a:t>
            </a:r>
            <a:r>
              <a:rPr lang="fr-FR" dirty="0">
                <a:solidFill>
                  <a:srgbClr val="002060"/>
                </a:solidFill>
              </a:rPr>
              <a:t>, </a:t>
            </a:r>
            <a:r>
              <a:rPr lang="fr-FR" i="1" dirty="0">
                <a:solidFill>
                  <a:srgbClr val="002060"/>
                </a:solidFill>
              </a:rPr>
              <a:t>CHW </a:t>
            </a:r>
            <a:r>
              <a:rPr lang="fr-FR" i="1" dirty="0" err="1">
                <a:solidFill>
                  <a:srgbClr val="002060"/>
                </a:solidFill>
              </a:rPr>
              <a:t>Coordinator</a:t>
            </a:r>
            <a:r>
              <a:rPr lang="fr-FR" i="1" dirty="0">
                <a:solidFill>
                  <a:srgbClr val="002060"/>
                </a:solidFill>
              </a:rPr>
              <a:t> (</a:t>
            </a:r>
            <a:r>
              <a:rPr lang="fr-FR" i="1" dirty="0" err="1">
                <a:solidFill>
                  <a:srgbClr val="002060"/>
                </a:solidFill>
              </a:rPr>
              <a:t>Internal</a:t>
            </a:r>
            <a:r>
              <a:rPr lang="fr-FR" i="1" dirty="0">
                <a:solidFill>
                  <a:srgbClr val="002060"/>
                </a:solidFill>
              </a:rPr>
              <a:t>), </a:t>
            </a:r>
            <a:r>
              <a:rPr lang="fr-FR" dirty="0">
                <a:solidFill>
                  <a:srgbClr val="002060"/>
                </a:solidFill>
              </a:rPr>
              <a:t>VDH Office of Community </a:t>
            </a:r>
            <a:r>
              <a:rPr lang="fr-FR" dirty="0" err="1">
                <a:solidFill>
                  <a:srgbClr val="002060"/>
                </a:solidFill>
              </a:rPr>
              <a:t>Health</a:t>
            </a:r>
            <a:r>
              <a:rPr lang="fr-FR" dirty="0">
                <a:solidFill>
                  <a:srgbClr val="002060"/>
                </a:solidFill>
              </a:rPr>
              <a:t> Services</a:t>
            </a:r>
          </a:p>
          <a:p>
            <a:pPr marL="800100" lvl="1" indent="-342900">
              <a:buFont typeface="Arial" panose="020B0604020202020204" pitchFamily="34" charset="0"/>
              <a:buChar char="•"/>
            </a:pPr>
            <a:r>
              <a:rPr lang="fr-FR" b="1" dirty="0">
                <a:solidFill>
                  <a:srgbClr val="002060"/>
                </a:solidFill>
              </a:rPr>
              <a:t>Kiara Christian</a:t>
            </a:r>
            <a:r>
              <a:rPr lang="fr-FR" dirty="0">
                <a:solidFill>
                  <a:srgbClr val="002060"/>
                </a:solidFill>
              </a:rPr>
              <a:t>, </a:t>
            </a:r>
            <a:r>
              <a:rPr lang="fr-FR" i="1" dirty="0">
                <a:solidFill>
                  <a:srgbClr val="002060"/>
                </a:solidFill>
              </a:rPr>
              <a:t>CHW </a:t>
            </a:r>
            <a:r>
              <a:rPr lang="fr-FR" i="1" dirty="0" err="1">
                <a:solidFill>
                  <a:srgbClr val="002060"/>
                </a:solidFill>
              </a:rPr>
              <a:t>Coordinator</a:t>
            </a:r>
            <a:r>
              <a:rPr lang="fr-FR" i="1" dirty="0">
                <a:solidFill>
                  <a:srgbClr val="002060"/>
                </a:solidFill>
              </a:rPr>
              <a:t> (</a:t>
            </a:r>
            <a:r>
              <a:rPr lang="fr-FR" i="1" dirty="0" err="1">
                <a:solidFill>
                  <a:srgbClr val="002060"/>
                </a:solidFill>
              </a:rPr>
              <a:t>Statewide</a:t>
            </a:r>
            <a:r>
              <a:rPr lang="fr-FR" i="1" dirty="0">
                <a:solidFill>
                  <a:srgbClr val="002060"/>
                </a:solidFill>
              </a:rPr>
              <a:t>)</a:t>
            </a:r>
            <a:r>
              <a:rPr lang="fr-FR" dirty="0">
                <a:solidFill>
                  <a:srgbClr val="002060"/>
                </a:solidFill>
              </a:rPr>
              <a:t>, VDH Office of Family </a:t>
            </a:r>
            <a:r>
              <a:rPr lang="fr-FR" dirty="0" err="1">
                <a:solidFill>
                  <a:srgbClr val="002060"/>
                </a:solidFill>
              </a:rPr>
              <a:t>Health</a:t>
            </a:r>
            <a:r>
              <a:rPr lang="fr-FR" dirty="0">
                <a:solidFill>
                  <a:srgbClr val="002060"/>
                </a:solidFill>
              </a:rPr>
              <a:t> Services</a:t>
            </a:r>
          </a:p>
          <a:p>
            <a:endParaRPr lang="fr-FR" sz="2000" dirty="0">
              <a:solidFill>
                <a:srgbClr val="002060"/>
              </a:solidFill>
            </a:endParaRPr>
          </a:p>
          <a:p>
            <a:endParaRPr lang="fr-FR" sz="2400" b="1" dirty="0">
              <a:solidFill>
                <a:srgbClr val="002060"/>
              </a:solidFill>
            </a:endParaRPr>
          </a:p>
          <a:p>
            <a:pPr marL="342900" indent="-342900">
              <a:buFont typeface="Arial" panose="020B0604020202020204" pitchFamily="34" charset="0"/>
              <a:buChar char="•"/>
            </a:pPr>
            <a:endParaRPr lang="en-US" sz="2400" dirty="0">
              <a:solidFill>
                <a:schemeClr val="bg2"/>
              </a:solidFill>
            </a:endParaRPr>
          </a:p>
        </p:txBody>
      </p:sp>
      <p:sp>
        <p:nvSpPr>
          <p:cNvPr id="3" name="Rectangle: Rounded Corners 2">
            <a:extLst>
              <a:ext uri="{FF2B5EF4-FFF2-40B4-BE49-F238E27FC236}">
                <a16:creationId xmlns:a16="http://schemas.microsoft.com/office/drawing/2014/main" id="{E7680897-AAF9-0F66-BDF3-526C6E576A10}"/>
              </a:ext>
            </a:extLst>
          </p:cNvPr>
          <p:cNvSpPr/>
          <p:nvPr/>
        </p:nvSpPr>
        <p:spPr>
          <a:xfrm>
            <a:off x="801189" y="274637"/>
            <a:ext cx="5102306" cy="1089990"/>
          </a:xfrm>
          <a:prstGeom prst="roundRect">
            <a:avLst/>
          </a:prstGeom>
          <a:solidFill>
            <a:schemeClr val="bg1">
              <a:lumMod val="9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985A5-80DF-4082-0DC9-642E4961496B}"/>
              </a:ext>
            </a:extLst>
          </p:cNvPr>
          <p:cNvSpPr>
            <a:spLocks noGrp="1"/>
          </p:cNvSpPr>
          <p:nvPr>
            <p:ph type="title"/>
          </p:nvPr>
        </p:nvSpPr>
        <p:spPr>
          <a:xfrm>
            <a:off x="838200" y="248132"/>
            <a:ext cx="5257800" cy="1143000"/>
          </a:xfrm>
        </p:spPr>
        <p:txBody>
          <a:bodyPr/>
          <a:lstStyle/>
          <a:p>
            <a:r>
              <a:rPr lang="en-US" dirty="0"/>
              <a:t>Let’s Stay Connected!</a:t>
            </a:r>
          </a:p>
        </p:txBody>
      </p:sp>
    </p:spTree>
    <p:extLst>
      <p:ext uri="{BB962C8B-B14F-4D97-AF65-F5344CB8AC3E}">
        <p14:creationId xmlns:p14="http://schemas.microsoft.com/office/powerpoint/2010/main" val="27998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BE22D-1D8F-91D6-A86E-12ED7A74102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B4743A-8667-D604-712F-D35323DE2DB6}"/>
              </a:ext>
            </a:extLst>
          </p:cNvPr>
          <p:cNvSpPr/>
          <p:nvPr/>
        </p:nvSpPr>
        <p:spPr>
          <a:xfrm>
            <a:off x="331305" y="301142"/>
            <a:ext cx="6175512" cy="1089990"/>
          </a:xfrm>
          <a:prstGeom prst="roundRect">
            <a:avLst/>
          </a:prstGeom>
          <a:solidFill>
            <a:schemeClr val="bg1">
              <a:lumMod val="9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E43B64D9-0209-4CA1-51DD-386D9897121C}"/>
              </a:ext>
            </a:extLst>
          </p:cNvPr>
          <p:cNvSpPr>
            <a:spLocks noGrp="1" noChangeArrowheads="1"/>
          </p:cNvSpPr>
          <p:nvPr>
            <p:ph type="title"/>
          </p:nvPr>
        </p:nvSpPr>
        <p:spPr>
          <a:xfrm>
            <a:off x="609600" y="274637"/>
            <a:ext cx="10972800" cy="1143000"/>
          </a:xfrm>
        </p:spPr>
        <p:txBody>
          <a:bodyPr/>
          <a:lstStyle/>
          <a:p>
            <a:r>
              <a:rPr lang="en-US" altLang="en-US" dirty="0">
                <a:solidFill>
                  <a:schemeClr val="accent2"/>
                </a:solidFill>
              </a:rPr>
              <a:t>Welcome &amp; Introductions</a:t>
            </a:r>
          </a:p>
        </p:txBody>
      </p:sp>
      <p:sp>
        <p:nvSpPr>
          <p:cNvPr id="5" name="Content Placeholder 2">
            <a:extLst>
              <a:ext uri="{FF2B5EF4-FFF2-40B4-BE49-F238E27FC236}">
                <a16:creationId xmlns:a16="http://schemas.microsoft.com/office/drawing/2014/main" id="{7C0E4690-6762-BE39-D747-E09E932F3E40}"/>
              </a:ext>
              <a:ext uri="{C183D7F6-B498-43B3-948B-1728B52AA6E4}">
                <adec:decorative xmlns:adec="http://schemas.microsoft.com/office/drawing/2017/decorative" val="0"/>
              </a:ext>
            </a:extLst>
          </p:cNvPr>
          <p:cNvSpPr>
            <a:spLocks noGrp="1"/>
          </p:cNvSpPr>
          <p:nvPr/>
        </p:nvSpPr>
        <p:spPr bwMode="auto">
          <a:xfrm>
            <a:off x="457200" y="1794450"/>
            <a:ext cx="6801394" cy="405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marL="57150" lvl="0" indent="0">
              <a:defRPr/>
            </a:pPr>
            <a:r>
              <a:rPr lang="en-US" sz="2000" b="1" dirty="0">
                <a:solidFill>
                  <a:schemeClr val="accent2"/>
                </a:solidFill>
              </a:rPr>
              <a:t>Purpose: </a:t>
            </a:r>
          </a:p>
          <a:p>
            <a:pPr marL="57150" lvl="0" indent="0">
              <a:defRPr/>
            </a:pPr>
            <a:r>
              <a:rPr lang="en-US" sz="2000" dirty="0">
                <a:solidFill>
                  <a:schemeClr val="bg2"/>
                </a:solidFill>
              </a:rPr>
              <a:t>To strengthen collaboration with Virginia Partners in Prayer &amp; Prevention (VAP3) partners by deepening understanding of Community Health Workers (CHWs) and how they can support Faith‑Based Organizations (FBOs).</a:t>
            </a:r>
          </a:p>
          <a:p>
            <a:pPr marL="57150" lvl="0" indent="0">
              <a:defRPr/>
            </a:pPr>
            <a:endParaRPr lang="en-US" sz="2000" dirty="0">
              <a:solidFill>
                <a:schemeClr val="bg2"/>
              </a:solidFill>
            </a:endParaRPr>
          </a:p>
          <a:p>
            <a:pPr marL="57150" marR="0" lvl="0" indent="0" algn="l" defTabSz="914400" rtl="0" eaLnBrk="0" fontAlgn="base" latinLnBrk="0" hangingPunct="0">
              <a:lnSpc>
                <a:spcPct val="100000"/>
              </a:lnSpc>
              <a:spcBef>
                <a:spcPct val="20000"/>
              </a:spcBef>
              <a:spcAft>
                <a:spcPct val="0"/>
              </a:spcAft>
              <a:buClrTx/>
              <a:buSzTx/>
              <a:tabLst/>
              <a:defRPr/>
            </a:pPr>
            <a:r>
              <a:rPr kumimoji="0" lang="en-US" sz="2000" b="1" u="none" strike="noStrike" kern="1200" cap="none" spc="0" normalizeH="0" noProof="0" dirty="0">
                <a:ln>
                  <a:noFill/>
                </a:ln>
                <a:solidFill>
                  <a:schemeClr val="accent2"/>
                </a:solidFill>
                <a:effectLst/>
                <a:uLnTx/>
                <a:uFillTx/>
                <a:ea typeface="+mn-ea"/>
                <a:cs typeface="+mn-cs"/>
              </a:rPr>
              <a:t>Introductions </a:t>
            </a:r>
          </a:p>
          <a:p>
            <a:pPr marL="457200">
              <a:buFont typeface="Wingdings" panose="05000000000000000000" pitchFamily="2" charset="2"/>
              <a:buChar char="Ø"/>
              <a:defRPr/>
            </a:pPr>
            <a:r>
              <a:rPr kumimoji="0" lang="en-US" sz="2000" b="1" u="none" strike="noStrike" kern="1200" cap="none" spc="0" normalizeH="0" noProof="0" dirty="0">
                <a:ln>
                  <a:noFill/>
                </a:ln>
                <a:solidFill>
                  <a:schemeClr val="bg2"/>
                </a:solidFill>
                <a:effectLst/>
                <a:uLnTx/>
                <a:uFillTx/>
                <a:ea typeface="+mn-ea"/>
                <a:cs typeface="+mn-cs"/>
              </a:rPr>
              <a:t>VDH Office of Family Health Services and Office of Community Health Services: </a:t>
            </a:r>
            <a:r>
              <a:rPr kumimoji="0" lang="en-US" sz="2000" u="none" strike="noStrike" kern="1200" cap="none" spc="0" normalizeH="0" noProof="0" dirty="0">
                <a:ln>
                  <a:noFill/>
                </a:ln>
                <a:solidFill>
                  <a:schemeClr val="bg2"/>
                </a:solidFill>
                <a:effectLst/>
                <a:uLnTx/>
                <a:uFillTx/>
                <a:ea typeface="+mn-ea"/>
                <a:cs typeface="+mn-cs"/>
              </a:rPr>
              <a:t>Kiara Christian, Camille McCray</a:t>
            </a:r>
          </a:p>
          <a:p>
            <a:pPr marL="457200">
              <a:buFont typeface="Wingdings" panose="05000000000000000000" pitchFamily="2" charset="2"/>
              <a:buChar char="Ø"/>
              <a:defRPr/>
            </a:pPr>
            <a:r>
              <a:rPr kumimoji="0" lang="en-US" sz="2000" b="1" u="none" strike="noStrike" kern="1200" cap="none" spc="0" normalizeH="0" noProof="0" dirty="0">
                <a:ln>
                  <a:noFill/>
                </a:ln>
                <a:solidFill>
                  <a:schemeClr val="bg2"/>
                </a:solidFill>
                <a:effectLst/>
                <a:uLnTx/>
                <a:uFillTx/>
                <a:ea typeface="+mn-ea"/>
                <a:cs typeface="+mn-cs"/>
              </a:rPr>
              <a:t>VACHWA</a:t>
            </a:r>
            <a:r>
              <a:rPr lang="en-US" sz="2000" dirty="0">
                <a:solidFill>
                  <a:schemeClr val="bg2"/>
                </a:solidFill>
              </a:rPr>
              <a:t>: </a:t>
            </a:r>
            <a:r>
              <a:rPr kumimoji="0" lang="en-US" sz="2000" u="none" strike="noStrike" kern="1200" cap="none" spc="0" normalizeH="0" noProof="0" dirty="0" err="1">
                <a:ln>
                  <a:noFill/>
                </a:ln>
                <a:solidFill>
                  <a:schemeClr val="bg2"/>
                </a:solidFill>
                <a:effectLst/>
                <a:uLnTx/>
                <a:uFillTx/>
                <a:ea typeface="+mn-ea"/>
                <a:cs typeface="+mn-cs"/>
              </a:rPr>
              <a:t>Shanteny</a:t>
            </a:r>
            <a:r>
              <a:rPr kumimoji="0" lang="en-US" sz="2000" u="none" strike="noStrike" kern="1200" cap="none" spc="0" normalizeH="0" noProof="0" dirty="0">
                <a:ln>
                  <a:noFill/>
                </a:ln>
                <a:solidFill>
                  <a:schemeClr val="bg2"/>
                </a:solidFill>
                <a:effectLst/>
                <a:uLnTx/>
                <a:uFillTx/>
                <a:ea typeface="+mn-ea"/>
                <a:cs typeface="+mn-cs"/>
              </a:rPr>
              <a:t> Jackson, Stephanie Carrington</a:t>
            </a:r>
          </a:p>
          <a:p>
            <a:pPr marL="457200">
              <a:buFont typeface="Wingdings" panose="05000000000000000000" pitchFamily="2" charset="2"/>
              <a:buChar char="Ø"/>
              <a:defRPr/>
            </a:pPr>
            <a:r>
              <a:rPr kumimoji="0" lang="en-US" sz="2000" b="1" u="none" strike="noStrike" kern="1200" cap="none" spc="0" normalizeH="0" noProof="0" dirty="0">
                <a:ln>
                  <a:noFill/>
                </a:ln>
                <a:solidFill>
                  <a:schemeClr val="bg2"/>
                </a:solidFill>
                <a:effectLst/>
                <a:uLnTx/>
                <a:uFillTx/>
                <a:ea typeface="+mn-ea"/>
                <a:cs typeface="+mn-cs"/>
              </a:rPr>
              <a:t>CHW Strength</a:t>
            </a:r>
            <a:r>
              <a:rPr kumimoji="0" lang="en-US" sz="2000" u="none" strike="noStrike" kern="1200" cap="none" spc="0" normalizeH="0" noProof="0" dirty="0">
                <a:ln>
                  <a:noFill/>
                </a:ln>
                <a:solidFill>
                  <a:schemeClr val="bg2"/>
                </a:solidFill>
                <a:effectLst/>
                <a:uLnTx/>
                <a:uFillTx/>
                <a:ea typeface="+mn-ea"/>
                <a:cs typeface="+mn-cs"/>
              </a:rPr>
              <a:t>: Stephanie Toney, Marco Thomas, Sandra Johnson</a:t>
            </a:r>
          </a:p>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1" i="0" u="none" strike="noStrike" kern="1200" cap="none" spc="0" normalizeH="0" baseline="0" noProof="0" dirty="0">
              <a:ln>
                <a:noFill/>
              </a:ln>
              <a:solidFill>
                <a:schemeClr val="accent2"/>
              </a:solidFill>
              <a:effectLst/>
              <a:uLnTx/>
              <a:uFillTx/>
              <a:latin typeface="Arial" panose="020B0604020202020204"/>
              <a:ea typeface="+mn-ea"/>
              <a:cs typeface="+mn-cs"/>
            </a:endParaRPr>
          </a:p>
        </p:txBody>
      </p:sp>
      <p:sp>
        <p:nvSpPr>
          <p:cNvPr id="5124" name="Slide Number Placeholder 1">
            <a:extLst>
              <a:ext uri="{FF2B5EF4-FFF2-40B4-BE49-F238E27FC236}">
                <a16:creationId xmlns:a16="http://schemas.microsoft.com/office/drawing/2014/main" id="{FB1BDF49-177C-A19D-E14D-D6E19D88B075}"/>
              </a:ext>
              <a:ext uri="{C183D7F6-B498-43B3-948B-1728B52AA6E4}">
                <adec:decorative xmlns:adec="http://schemas.microsoft.com/office/drawing/2017/decorative" val="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E8F3A03-3EA9-48D3-9DCD-E7ED5B96BA97}" type="slidenum">
              <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endParaRPr>
          </a:p>
        </p:txBody>
      </p:sp>
      <p:sp>
        <p:nvSpPr>
          <p:cNvPr id="3" name="Thought Bubble: Cloud 2">
            <a:extLst>
              <a:ext uri="{FF2B5EF4-FFF2-40B4-BE49-F238E27FC236}">
                <a16:creationId xmlns:a16="http://schemas.microsoft.com/office/drawing/2014/main" id="{A61BB5EF-3CBC-C088-0756-733CA0B7906E}"/>
              </a:ext>
            </a:extLst>
          </p:cNvPr>
          <p:cNvSpPr/>
          <p:nvPr/>
        </p:nvSpPr>
        <p:spPr>
          <a:xfrm>
            <a:off x="7410994" y="371170"/>
            <a:ext cx="4323806" cy="3448596"/>
          </a:xfrm>
          <a:prstGeom prst="cloudCallout">
            <a:avLst/>
          </a:prstGeom>
          <a:solidFill>
            <a:srgbClr val="002060"/>
          </a:solidFill>
          <a:ln>
            <a:noFill/>
          </a:ln>
          <a:effectLst>
            <a:outerShdw blurRad="63500" sx="102000" sy="102000" algn="ctr" rotWithShape="0">
              <a:prstClr val="black">
                <a:alpha val="40000"/>
              </a:prstClr>
            </a:outerShdw>
            <a:reflection blurRad="6350" stA="50000" endA="275" endPos="40000" dist="1016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rPr>
              <a:t>Does your organization currently work with CHWs?</a:t>
            </a:r>
          </a:p>
          <a:p>
            <a:pPr algn="ctr"/>
            <a:endParaRPr lang="en-US" dirty="0"/>
          </a:p>
        </p:txBody>
      </p:sp>
    </p:spTree>
    <p:extLst>
      <p:ext uri="{BB962C8B-B14F-4D97-AF65-F5344CB8AC3E}">
        <p14:creationId xmlns:p14="http://schemas.microsoft.com/office/powerpoint/2010/main" val="281984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E1D1-F85D-2EF3-BA45-05AA008576F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3E6EE48-A130-F9D8-CA81-2851C3D7BD26}"/>
              </a:ext>
            </a:extLst>
          </p:cNvPr>
          <p:cNvSpPr/>
          <p:nvPr/>
        </p:nvSpPr>
        <p:spPr>
          <a:xfrm>
            <a:off x="470452" y="5097632"/>
            <a:ext cx="10931656" cy="93499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8CDA6A-C285-89E1-F6B4-D188F9D9C974}"/>
              </a:ext>
            </a:extLst>
          </p:cNvPr>
          <p:cNvSpPr/>
          <p:nvPr/>
        </p:nvSpPr>
        <p:spPr>
          <a:xfrm>
            <a:off x="470452" y="1521257"/>
            <a:ext cx="11025809" cy="2076708"/>
          </a:xfrm>
          <a:prstGeom prst="rect">
            <a:avLst/>
          </a:prstGeom>
          <a:ln>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22E3DCB-762E-787F-E2E9-79F579B6F620}"/>
              </a:ext>
            </a:extLst>
          </p:cNvPr>
          <p:cNvSpPr/>
          <p:nvPr/>
        </p:nvSpPr>
        <p:spPr>
          <a:xfrm>
            <a:off x="344557" y="152402"/>
            <a:ext cx="8731792" cy="1089990"/>
          </a:xfrm>
          <a:prstGeom prst="roundRect">
            <a:avLst/>
          </a:prstGeom>
          <a:solidFill>
            <a:schemeClr val="bg1">
              <a:lumMod val="9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E6E2CCC7-7F14-2628-6A79-79685725DD28}"/>
              </a:ext>
            </a:extLst>
          </p:cNvPr>
          <p:cNvSpPr>
            <a:spLocks noGrp="1" noChangeArrowheads="1"/>
          </p:cNvSpPr>
          <p:nvPr>
            <p:ph type="title"/>
          </p:nvPr>
        </p:nvSpPr>
        <p:spPr>
          <a:xfrm>
            <a:off x="457200" y="125897"/>
            <a:ext cx="11025809" cy="1143000"/>
          </a:xfrm>
        </p:spPr>
        <p:txBody>
          <a:bodyPr/>
          <a:lstStyle/>
          <a:p>
            <a:r>
              <a:rPr lang="en-US" dirty="0"/>
              <a:t>Who Are Community Health Workers?</a:t>
            </a:r>
            <a:endParaRPr lang="en-US" altLang="en-US" dirty="0">
              <a:solidFill>
                <a:schemeClr val="accent2"/>
              </a:solidFill>
            </a:endParaRPr>
          </a:p>
        </p:txBody>
      </p:sp>
      <p:sp>
        <p:nvSpPr>
          <p:cNvPr id="5" name="Content Placeholder 2">
            <a:extLst>
              <a:ext uri="{FF2B5EF4-FFF2-40B4-BE49-F238E27FC236}">
                <a16:creationId xmlns:a16="http://schemas.microsoft.com/office/drawing/2014/main" id="{550CE69F-9BDE-CC98-AF8C-5ABCA883DDBD}"/>
              </a:ext>
              <a:ext uri="{C183D7F6-B498-43B3-948B-1728B52AA6E4}">
                <adec:decorative xmlns:adec="http://schemas.microsoft.com/office/drawing/2017/decorative" val="0"/>
              </a:ext>
            </a:extLst>
          </p:cNvPr>
          <p:cNvSpPr>
            <a:spLocks noGrp="1"/>
          </p:cNvSpPr>
          <p:nvPr/>
        </p:nvSpPr>
        <p:spPr bwMode="auto">
          <a:xfrm>
            <a:off x="838200" y="1676400"/>
            <a:ext cx="853039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i="0" u="none" strike="noStrike" kern="1200" cap="none" spc="0" normalizeH="0" baseline="0" noProof="0" dirty="0">
              <a:ln>
                <a:noFill/>
              </a:ln>
              <a:solidFill>
                <a:schemeClr val="bg2"/>
              </a:solidFill>
              <a:effectLst/>
              <a:uLnTx/>
              <a:uFillTx/>
              <a:latin typeface="Arial" panose="020B0604020202020204"/>
              <a:ea typeface="+mn-ea"/>
              <a:cs typeface="+mn-cs"/>
            </a:endParaRPr>
          </a:p>
        </p:txBody>
      </p:sp>
      <p:sp>
        <p:nvSpPr>
          <p:cNvPr id="5124" name="Slide Number Placeholder 1">
            <a:extLst>
              <a:ext uri="{FF2B5EF4-FFF2-40B4-BE49-F238E27FC236}">
                <a16:creationId xmlns:a16="http://schemas.microsoft.com/office/drawing/2014/main" id="{63A7168E-7F6B-0AF2-AFEB-80F3187B543A}"/>
              </a:ext>
              <a:ext uri="{C183D7F6-B498-43B3-948B-1728B52AA6E4}">
                <adec:decorative xmlns:adec="http://schemas.microsoft.com/office/drawing/2017/decorative" val="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E8F3A03-3EA9-48D3-9DCD-E7ED5B96BA97}" type="slidenum">
              <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endParaRPr>
          </a:p>
        </p:txBody>
      </p:sp>
      <p:sp>
        <p:nvSpPr>
          <p:cNvPr id="3" name="TextBox 2">
            <a:extLst>
              <a:ext uri="{FF2B5EF4-FFF2-40B4-BE49-F238E27FC236}">
                <a16:creationId xmlns:a16="http://schemas.microsoft.com/office/drawing/2014/main" id="{59DFC3FB-D7C4-982C-7A84-46EF0599DE01}"/>
              </a:ext>
            </a:extLst>
          </p:cNvPr>
          <p:cNvSpPr txBox="1"/>
          <p:nvPr/>
        </p:nvSpPr>
        <p:spPr>
          <a:xfrm>
            <a:off x="513807" y="1522234"/>
            <a:ext cx="11207741" cy="4893647"/>
          </a:xfrm>
          <a:prstGeom prst="rect">
            <a:avLst/>
          </a:prstGeom>
          <a:noFill/>
        </p:spPr>
        <p:txBody>
          <a:bodyPr wrap="square">
            <a:spAutoFit/>
          </a:bodyPr>
          <a:lstStyle/>
          <a:p>
            <a:pPr fontAlgn="base"/>
            <a:r>
              <a:rPr lang="en-US" sz="1600" b="1" dirty="0">
                <a:solidFill>
                  <a:schemeClr val="bg1"/>
                </a:solidFill>
              </a:rPr>
              <a:t>Virginia State Definition of a CHW</a:t>
            </a:r>
            <a:r>
              <a:rPr lang="en-US" sz="1600" dirty="0">
                <a:solidFill>
                  <a:schemeClr val="bg1"/>
                </a:solidFill>
              </a:rPr>
              <a:t>​</a:t>
            </a:r>
          </a:p>
          <a:p>
            <a:pPr marL="285750" indent="-285750" fontAlgn="base">
              <a:buFont typeface="Arial" panose="020B0604020202020204" pitchFamily="34" charset="0"/>
              <a:buChar char="•"/>
            </a:pPr>
            <a:r>
              <a:rPr lang="en-US" sz="1600" dirty="0">
                <a:solidFill>
                  <a:schemeClr val="bg1"/>
                </a:solidFill>
              </a:rPr>
              <a:t>Uses understanding of the experience, language, and culture of the populations they serve to promote healthy living and help people take greater control of their health and lives.​</a:t>
            </a:r>
          </a:p>
          <a:p>
            <a:pPr marL="285750" indent="-285750" fontAlgn="base">
              <a:buFont typeface="Arial" panose="020B0604020202020204" pitchFamily="34" charset="0"/>
              <a:buChar char="•"/>
            </a:pPr>
            <a:r>
              <a:rPr lang="en-US" sz="1600" dirty="0">
                <a:solidFill>
                  <a:schemeClr val="bg1"/>
                </a:solidFill>
              </a:rPr>
              <a:t>Provide culturally appropriate health education and information​</a:t>
            </a:r>
          </a:p>
          <a:p>
            <a:pPr marL="285750" indent="-285750" fontAlgn="base">
              <a:buFont typeface="Arial" panose="020B0604020202020204" pitchFamily="34" charset="0"/>
              <a:buChar char="•"/>
            </a:pPr>
            <a:r>
              <a:rPr lang="en-US" sz="1600" dirty="0">
                <a:solidFill>
                  <a:schemeClr val="bg1"/>
                </a:solidFill>
              </a:rPr>
              <a:t>Connect individuals to health and social services​</a:t>
            </a:r>
          </a:p>
          <a:p>
            <a:pPr marL="285750" indent="-285750" fontAlgn="base">
              <a:buFont typeface="Arial" panose="020B0604020202020204" pitchFamily="34" charset="0"/>
              <a:buChar char="•"/>
            </a:pPr>
            <a:r>
              <a:rPr lang="en-US" sz="1600" dirty="0">
                <a:solidFill>
                  <a:schemeClr val="bg1"/>
                </a:solidFill>
              </a:rPr>
              <a:t>Offer informal support and guidance​</a:t>
            </a:r>
          </a:p>
          <a:p>
            <a:pPr marL="285750" indent="-285750" fontAlgn="base">
              <a:buFont typeface="Arial" panose="020B0604020202020204" pitchFamily="34" charset="0"/>
              <a:buChar char="•"/>
            </a:pPr>
            <a:r>
              <a:rPr lang="en-US" sz="1600" dirty="0">
                <a:solidFill>
                  <a:schemeClr val="bg1"/>
                </a:solidFill>
              </a:rPr>
              <a:t>Advocate for community needs and strengths​</a:t>
            </a:r>
          </a:p>
          <a:p>
            <a:pPr marL="285750" indent="-285750" fontAlgn="base">
              <a:buFont typeface="Arial" panose="020B0604020202020204" pitchFamily="34" charset="0"/>
              <a:buChar char="•"/>
            </a:pPr>
            <a:r>
              <a:rPr lang="en-US" sz="1600" dirty="0">
                <a:solidFill>
                  <a:schemeClr val="bg1"/>
                </a:solidFill>
              </a:rPr>
              <a:t>Help build individual and community capacity​</a:t>
            </a:r>
          </a:p>
          <a:p>
            <a:pPr fontAlgn="base"/>
            <a:endParaRPr lang="en-US" sz="1600" dirty="0">
              <a:solidFill>
                <a:schemeClr val="bg2"/>
              </a:solidFill>
            </a:endParaRPr>
          </a:p>
          <a:p>
            <a:pPr fontAlgn="base"/>
            <a:r>
              <a:rPr lang="en-US" sz="1600" b="1" dirty="0">
                <a:solidFill>
                  <a:schemeClr val="accent6">
                    <a:lumMod val="50000"/>
                  </a:schemeClr>
                </a:solidFill>
              </a:rPr>
              <a:t>Community Health Workers are:</a:t>
            </a:r>
            <a:r>
              <a:rPr lang="en-US" sz="1600" dirty="0">
                <a:solidFill>
                  <a:schemeClr val="accent6">
                    <a:lumMod val="50000"/>
                  </a:schemeClr>
                </a:solidFill>
              </a:rPr>
              <a:t>​</a:t>
            </a:r>
          </a:p>
          <a:p>
            <a:pPr marL="285750" indent="-285750" fontAlgn="base">
              <a:buFont typeface="Arial" panose="020B0604020202020204" pitchFamily="34" charset="0"/>
              <a:buChar char="•"/>
            </a:pPr>
            <a:r>
              <a:rPr lang="en-US" sz="1600" dirty="0">
                <a:solidFill>
                  <a:schemeClr val="bg2"/>
                </a:solidFill>
              </a:rPr>
              <a:t>Trusted community members who understand the people and communities they serve​</a:t>
            </a:r>
          </a:p>
          <a:p>
            <a:pPr marL="285750" indent="-285750" fontAlgn="base">
              <a:buFont typeface="Arial" panose="020B0604020202020204" pitchFamily="34" charset="0"/>
              <a:buChar char="•"/>
            </a:pPr>
            <a:r>
              <a:rPr lang="en-US" sz="1600" dirty="0">
                <a:solidFill>
                  <a:schemeClr val="bg2"/>
                </a:solidFill>
              </a:rPr>
              <a:t>Bridges between individuals, healthcare systems, and community resources​</a:t>
            </a:r>
          </a:p>
          <a:p>
            <a:pPr marL="285750" indent="-285750" fontAlgn="base">
              <a:buFont typeface="Arial" panose="020B0604020202020204" pitchFamily="34" charset="0"/>
              <a:buChar char="•"/>
            </a:pPr>
            <a:r>
              <a:rPr lang="en-US" sz="1600" dirty="0">
                <a:solidFill>
                  <a:schemeClr val="bg2"/>
                </a:solidFill>
              </a:rPr>
              <a:t>Frontline public health workers who help identify and address community needs​</a:t>
            </a:r>
          </a:p>
          <a:p>
            <a:pPr marL="285750" indent="-285750" fontAlgn="base">
              <a:buFont typeface="Arial" panose="020B0604020202020204" pitchFamily="34" charset="0"/>
              <a:buChar char="•"/>
            </a:pPr>
            <a:r>
              <a:rPr lang="en-US" sz="1600" dirty="0">
                <a:solidFill>
                  <a:schemeClr val="bg2"/>
                </a:solidFill>
              </a:rPr>
              <a:t>Certified or non-certified individuals with lived experience and community trust​</a:t>
            </a:r>
          </a:p>
          <a:p>
            <a:pPr marL="285750" indent="-285750" fontAlgn="base">
              <a:buFont typeface="Arial" panose="020B0604020202020204" pitchFamily="34" charset="0"/>
              <a:buChar char="•"/>
            </a:pPr>
            <a:endParaRPr lang="en-US" sz="1600" dirty="0">
              <a:solidFill>
                <a:schemeClr val="bg2"/>
              </a:solidFill>
            </a:endParaRPr>
          </a:p>
          <a:p>
            <a:pPr fontAlgn="base"/>
            <a:r>
              <a:rPr lang="en-US" sz="1600" b="1" dirty="0">
                <a:solidFill>
                  <a:schemeClr val="bg1"/>
                </a:solidFill>
              </a:rPr>
              <a:t>CHWs in Faith and Community Settings</a:t>
            </a:r>
            <a:r>
              <a:rPr lang="en-US" sz="1600" dirty="0">
                <a:solidFill>
                  <a:schemeClr val="bg1"/>
                </a:solidFill>
              </a:rPr>
              <a:t>​</a:t>
            </a:r>
          </a:p>
          <a:p>
            <a:pPr marL="285750" indent="-285750" fontAlgn="base">
              <a:buFont typeface="Arial" panose="020B0604020202020204" pitchFamily="34" charset="0"/>
              <a:buChar char="•"/>
            </a:pPr>
            <a:r>
              <a:rPr lang="en-US" sz="1600" dirty="0">
                <a:solidFill>
                  <a:schemeClr val="bg1"/>
                </a:solidFill>
              </a:rPr>
              <a:t>CHWs are like ministry workers who support outreach programs and community services.​</a:t>
            </a:r>
          </a:p>
          <a:p>
            <a:pPr marL="285750" indent="-285750" fontAlgn="base">
              <a:buFont typeface="Arial" panose="020B0604020202020204" pitchFamily="34" charset="0"/>
              <a:buChar char="•"/>
            </a:pPr>
            <a:r>
              <a:rPr lang="en-US" sz="1600" dirty="0">
                <a:solidFill>
                  <a:schemeClr val="bg1"/>
                </a:solidFill>
              </a:rPr>
              <a:t>Many ministry volunteers are already carrying out CHW responsibilities, even if they do not officially hold the title.</a:t>
            </a:r>
          </a:p>
          <a:p>
            <a:pPr marL="285750" indent="-285750">
              <a:buFont typeface="Arial" panose="020B0604020202020204" pitchFamily="34" charset="0"/>
              <a:buChar char="•"/>
            </a:pPr>
            <a:endParaRPr lang="en-US" sz="2400" dirty="0">
              <a:solidFill>
                <a:schemeClr val="bg2"/>
              </a:solidFill>
            </a:endParaRPr>
          </a:p>
        </p:txBody>
      </p:sp>
      <p:sp>
        <p:nvSpPr>
          <p:cNvPr id="4" name="Rectangle 2">
            <a:extLst>
              <a:ext uri="{FF2B5EF4-FFF2-40B4-BE49-F238E27FC236}">
                <a16:creationId xmlns:a16="http://schemas.microsoft.com/office/drawing/2014/main" id="{B0F4B03D-83A7-F98D-4577-76805C61DA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Freeform 2">
            <a:extLst>
              <a:ext uri="{FF2B5EF4-FFF2-40B4-BE49-F238E27FC236}">
                <a16:creationId xmlns:a16="http://schemas.microsoft.com/office/drawing/2014/main" id="{E6194DCD-0881-91A4-5DE0-A5927A25FD14}"/>
              </a:ext>
            </a:extLst>
          </p:cNvPr>
          <p:cNvSpPr/>
          <p:nvPr/>
        </p:nvSpPr>
        <p:spPr>
          <a:xfrm>
            <a:off x="8752114" y="2434666"/>
            <a:ext cx="3111895" cy="2450723"/>
          </a:xfrm>
          <a:custGeom>
            <a:avLst/>
            <a:gdLst/>
            <a:ahLst/>
            <a:cxnLst/>
            <a:rect l="l" t="t" r="r" b="b"/>
            <a:pathLst>
              <a:path w="4689068" h="3128887">
                <a:moveTo>
                  <a:pt x="0" y="0"/>
                </a:moveTo>
                <a:lnTo>
                  <a:pt x="4689068" y="0"/>
                </a:lnTo>
                <a:lnTo>
                  <a:pt x="4689068" y="3128887"/>
                </a:lnTo>
                <a:lnTo>
                  <a:pt x="0" y="3128887"/>
                </a:lnTo>
                <a:lnTo>
                  <a:pt x="0" y="0"/>
                </a:lnTo>
                <a:close/>
              </a:path>
            </a:pathLst>
          </a:custGeom>
          <a:blipFill>
            <a:blip r:embed="rId3"/>
            <a:stretch>
              <a:fillRect/>
            </a:stretch>
          </a:blipFill>
          <a:effectLst>
            <a:glow rad="228600">
              <a:schemeClr val="accent4">
                <a:satMod val="175000"/>
                <a:alpha val="40000"/>
              </a:schemeClr>
            </a:glow>
          </a:effectLst>
        </p:spPr>
        <p:txBody>
          <a:bodyPr/>
          <a:lstStyle/>
          <a:p>
            <a:endParaRPr lang="en-US"/>
          </a:p>
        </p:txBody>
      </p:sp>
    </p:spTree>
    <p:extLst>
      <p:ext uri="{BB962C8B-B14F-4D97-AF65-F5344CB8AC3E}">
        <p14:creationId xmlns:p14="http://schemas.microsoft.com/office/powerpoint/2010/main" val="45107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28C5-E94A-3ED7-3977-31EE0A83345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1C59170-04C3-F6B3-6FAB-6171DD76D415}"/>
              </a:ext>
            </a:extLst>
          </p:cNvPr>
          <p:cNvSpPr/>
          <p:nvPr/>
        </p:nvSpPr>
        <p:spPr>
          <a:xfrm>
            <a:off x="1730104" y="274637"/>
            <a:ext cx="8731792" cy="1089990"/>
          </a:xfrm>
          <a:prstGeom prst="roundRect">
            <a:avLst/>
          </a:prstGeom>
          <a:solidFill>
            <a:schemeClr val="bg1">
              <a:lumMod val="9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650AC22E-98F5-37D8-2B5F-53B69ED51AD3}"/>
              </a:ext>
            </a:extLst>
          </p:cNvPr>
          <p:cNvSpPr>
            <a:spLocks noGrp="1" noChangeArrowheads="1"/>
          </p:cNvSpPr>
          <p:nvPr>
            <p:ph type="title"/>
          </p:nvPr>
        </p:nvSpPr>
        <p:spPr>
          <a:xfrm>
            <a:off x="2801983" y="274637"/>
            <a:ext cx="6588034" cy="1143000"/>
          </a:xfrm>
        </p:spPr>
        <p:txBody>
          <a:bodyPr/>
          <a:lstStyle/>
          <a:p>
            <a:pPr algn="ctr"/>
            <a:r>
              <a:rPr lang="en-US" dirty="0"/>
              <a:t>What’s Happening in Virginia</a:t>
            </a:r>
            <a:endParaRPr lang="en-US" altLang="en-US" dirty="0">
              <a:solidFill>
                <a:schemeClr val="accent2"/>
              </a:solidFill>
            </a:endParaRPr>
          </a:p>
        </p:txBody>
      </p:sp>
      <p:sp>
        <p:nvSpPr>
          <p:cNvPr id="5124" name="Slide Number Placeholder 1">
            <a:extLst>
              <a:ext uri="{FF2B5EF4-FFF2-40B4-BE49-F238E27FC236}">
                <a16:creationId xmlns:a16="http://schemas.microsoft.com/office/drawing/2014/main" id="{F08B7420-6A86-517D-A1B3-035E42C3DB44}"/>
              </a:ext>
              <a:ext uri="{C183D7F6-B498-43B3-948B-1728B52AA6E4}">
                <adec:decorative xmlns:adec="http://schemas.microsoft.com/office/drawing/2017/decorative" val="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E8F3A03-3EA9-48D3-9DCD-E7ED5B96BA97}" type="slidenum">
              <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endParaRPr>
          </a:p>
        </p:txBody>
      </p:sp>
      <p:sp>
        <p:nvSpPr>
          <p:cNvPr id="3" name="Oval 2">
            <a:extLst>
              <a:ext uri="{FF2B5EF4-FFF2-40B4-BE49-F238E27FC236}">
                <a16:creationId xmlns:a16="http://schemas.microsoft.com/office/drawing/2014/main" id="{81A4EC4D-912F-79EA-1E91-AAF99BAE99C7}"/>
              </a:ext>
            </a:extLst>
          </p:cNvPr>
          <p:cNvSpPr/>
          <p:nvPr/>
        </p:nvSpPr>
        <p:spPr>
          <a:xfrm>
            <a:off x="307906" y="2180566"/>
            <a:ext cx="3174274" cy="2625635"/>
          </a:xfrm>
          <a:prstGeom prst="ellipse">
            <a:avLst/>
          </a:prstGeom>
          <a:solidFill>
            <a:srgbClr val="002060"/>
          </a:solidFill>
          <a:ln>
            <a:noFill/>
          </a:ln>
          <a:effectLst>
            <a:reflection blurRad="6350" stA="50000" endA="275" endPos="40000" dist="1016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solidFill>
              </a:rPr>
              <a:t>History of CHWs in Virginia</a:t>
            </a:r>
          </a:p>
          <a:p>
            <a:pPr algn="ctr"/>
            <a:endParaRPr lang="en-US" dirty="0"/>
          </a:p>
        </p:txBody>
      </p:sp>
      <p:sp>
        <p:nvSpPr>
          <p:cNvPr id="4" name="Oval 3">
            <a:extLst>
              <a:ext uri="{FF2B5EF4-FFF2-40B4-BE49-F238E27FC236}">
                <a16:creationId xmlns:a16="http://schemas.microsoft.com/office/drawing/2014/main" id="{9871671B-4486-DE95-C7AA-27354092B6EC}"/>
              </a:ext>
            </a:extLst>
          </p:cNvPr>
          <p:cNvSpPr/>
          <p:nvPr/>
        </p:nvSpPr>
        <p:spPr>
          <a:xfrm>
            <a:off x="8709820" y="2180566"/>
            <a:ext cx="3174274" cy="2625635"/>
          </a:xfrm>
          <a:prstGeom prst="ellipse">
            <a:avLst/>
          </a:prstGeom>
          <a:solidFill>
            <a:srgbClr val="002060"/>
          </a:solidFill>
          <a:ln>
            <a:noFill/>
          </a:ln>
          <a:effectLst>
            <a:reflection blurRad="6350" stA="50000" endA="300" endPos="38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solidFill>
              </a:rPr>
              <a:t>Current landscape</a:t>
            </a:r>
          </a:p>
          <a:p>
            <a:pPr algn="ctr"/>
            <a:endParaRPr lang="en-US" dirty="0"/>
          </a:p>
        </p:txBody>
      </p:sp>
      <p:sp>
        <p:nvSpPr>
          <p:cNvPr id="9" name="Oval 8">
            <a:extLst>
              <a:ext uri="{FF2B5EF4-FFF2-40B4-BE49-F238E27FC236}">
                <a16:creationId xmlns:a16="http://schemas.microsoft.com/office/drawing/2014/main" id="{ADAA2811-7DC0-A6E4-DDC4-525B7C3FBD3B}"/>
              </a:ext>
            </a:extLst>
          </p:cNvPr>
          <p:cNvSpPr/>
          <p:nvPr/>
        </p:nvSpPr>
        <p:spPr>
          <a:xfrm>
            <a:off x="4508863" y="2180566"/>
            <a:ext cx="3174274" cy="2625635"/>
          </a:xfrm>
          <a:prstGeom prst="ellipse">
            <a:avLst/>
          </a:prstGeom>
          <a:solidFill>
            <a:srgbClr val="002060"/>
          </a:solidFill>
          <a:ln>
            <a:noFill/>
          </a:ln>
          <a:effectLst>
            <a:reflection blurRad="6350" stA="50000" endA="275" endPos="40000" dist="1016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solidFill>
              </a:rPr>
              <a:t>CHW Workforce Council</a:t>
            </a:r>
          </a:p>
          <a:p>
            <a:pPr algn="ctr"/>
            <a:endParaRPr lang="en-US" dirty="0"/>
          </a:p>
        </p:txBody>
      </p:sp>
      <p:sp>
        <p:nvSpPr>
          <p:cNvPr id="10" name="Arrow: Right 9">
            <a:extLst>
              <a:ext uri="{FF2B5EF4-FFF2-40B4-BE49-F238E27FC236}">
                <a16:creationId xmlns:a16="http://schemas.microsoft.com/office/drawing/2014/main" id="{974B25D7-B703-7263-316C-77AA42340238}"/>
              </a:ext>
            </a:extLst>
          </p:cNvPr>
          <p:cNvSpPr/>
          <p:nvPr/>
        </p:nvSpPr>
        <p:spPr>
          <a:xfrm>
            <a:off x="3605349" y="3429000"/>
            <a:ext cx="744582" cy="21553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18946BE-D285-DE0C-56E6-76AD3FD2EEBB}"/>
              </a:ext>
            </a:extLst>
          </p:cNvPr>
          <p:cNvSpPr/>
          <p:nvPr/>
        </p:nvSpPr>
        <p:spPr>
          <a:xfrm>
            <a:off x="7824187" y="3428999"/>
            <a:ext cx="744582" cy="21553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71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FFF62-7722-0473-ABC5-7141E5F5864F}"/>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3B526AB-81DA-7FCD-44EC-D04A3F0D4921}"/>
              </a:ext>
            </a:extLst>
          </p:cNvPr>
          <p:cNvSpPr/>
          <p:nvPr/>
        </p:nvSpPr>
        <p:spPr>
          <a:xfrm>
            <a:off x="457200" y="230770"/>
            <a:ext cx="7202557" cy="1089990"/>
          </a:xfrm>
          <a:prstGeom prst="roundRect">
            <a:avLst/>
          </a:prstGeom>
          <a:solidFill>
            <a:schemeClr val="bg1">
              <a:lumMod val="9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833566A8-D384-25FF-851C-15903C8AC6CD}"/>
              </a:ext>
            </a:extLst>
          </p:cNvPr>
          <p:cNvSpPr>
            <a:spLocks noGrp="1" noChangeArrowheads="1"/>
          </p:cNvSpPr>
          <p:nvPr>
            <p:ph type="title"/>
          </p:nvPr>
        </p:nvSpPr>
        <p:spPr>
          <a:xfrm>
            <a:off x="609600" y="177760"/>
            <a:ext cx="10972800" cy="1143000"/>
          </a:xfrm>
        </p:spPr>
        <p:txBody>
          <a:bodyPr/>
          <a:lstStyle/>
          <a:p>
            <a:r>
              <a:rPr lang="en-US" dirty="0"/>
              <a:t>CHW Role and Responsibilities</a:t>
            </a:r>
            <a:endParaRPr lang="en-US" altLang="en-US" dirty="0">
              <a:solidFill>
                <a:schemeClr val="accent2"/>
              </a:solidFill>
            </a:endParaRPr>
          </a:p>
        </p:txBody>
      </p:sp>
      <p:sp>
        <p:nvSpPr>
          <p:cNvPr id="5" name="Content Placeholder 2">
            <a:extLst>
              <a:ext uri="{FF2B5EF4-FFF2-40B4-BE49-F238E27FC236}">
                <a16:creationId xmlns:a16="http://schemas.microsoft.com/office/drawing/2014/main" id="{0586ED3B-4C88-8884-30AF-7A6998C08333}"/>
              </a:ext>
              <a:ext uri="{C183D7F6-B498-43B3-948B-1728B52AA6E4}">
                <adec:decorative xmlns:adec="http://schemas.microsoft.com/office/drawing/2017/decorative" val="0"/>
              </a:ext>
            </a:extLst>
          </p:cNvPr>
          <p:cNvSpPr>
            <a:spLocks noGrp="1"/>
          </p:cNvSpPr>
          <p:nvPr/>
        </p:nvSpPr>
        <p:spPr bwMode="auto">
          <a:xfrm>
            <a:off x="838200" y="1676400"/>
            <a:ext cx="853039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i="0" u="none" strike="noStrike" kern="1200" cap="none" spc="0" normalizeH="0" baseline="0" noProof="0" dirty="0">
              <a:ln>
                <a:noFill/>
              </a:ln>
              <a:solidFill>
                <a:schemeClr val="bg2"/>
              </a:solidFill>
              <a:effectLst/>
              <a:uLnTx/>
              <a:uFillTx/>
              <a:latin typeface="Arial" panose="020B0604020202020204"/>
              <a:ea typeface="+mn-ea"/>
              <a:cs typeface="+mn-cs"/>
            </a:endParaRPr>
          </a:p>
        </p:txBody>
      </p:sp>
      <p:sp>
        <p:nvSpPr>
          <p:cNvPr id="5124" name="Slide Number Placeholder 1">
            <a:extLst>
              <a:ext uri="{FF2B5EF4-FFF2-40B4-BE49-F238E27FC236}">
                <a16:creationId xmlns:a16="http://schemas.microsoft.com/office/drawing/2014/main" id="{4A671AED-0392-FF8A-08E9-070C083DC289}"/>
              </a:ext>
              <a:ext uri="{C183D7F6-B498-43B3-948B-1728B52AA6E4}">
                <adec:decorative xmlns:adec="http://schemas.microsoft.com/office/drawing/2017/decorative" val="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E8F3A03-3EA9-48D3-9DCD-E7ED5B96BA97}" type="slidenum">
              <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endParaRPr>
          </a:p>
        </p:txBody>
      </p:sp>
      <p:sp>
        <p:nvSpPr>
          <p:cNvPr id="6" name="TextBox 5">
            <a:extLst>
              <a:ext uri="{FF2B5EF4-FFF2-40B4-BE49-F238E27FC236}">
                <a16:creationId xmlns:a16="http://schemas.microsoft.com/office/drawing/2014/main" id="{7BE04E45-BE8F-6193-2641-77A70D626832}"/>
              </a:ext>
            </a:extLst>
          </p:cNvPr>
          <p:cNvSpPr txBox="1"/>
          <p:nvPr/>
        </p:nvSpPr>
        <p:spPr>
          <a:xfrm>
            <a:off x="609600" y="1658178"/>
            <a:ext cx="5102087" cy="4062651"/>
          </a:xfrm>
          <a:prstGeom prst="rect">
            <a:avLst/>
          </a:prstGeom>
          <a:noFill/>
        </p:spPr>
        <p:txBody>
          <a:bodyPr wrap="square">
            <a:spAutoFit/>
          </a:bodyPr>
          <a:lstStyle/>
          <a:p>
            <a:r>
              <a:rPr lang="en-US" b="1" dirty="0">
                <a:solidFill>
                  <a:srgbClr val="002060"/>
                </a:solidFill>
              </a:rPr>
              <a:t>What services can a CHW provide?</a:t>
            </a:r>
          </a:p>
          <a:p>
            <a:pPr marL="342900" indent="-342900">
              <a:buFont typeface="Arial" panose="020B0604020202020204" pitchFamily="34" charset="0"/>
              <a:buChar char="•"/>
            </a:pPr>
            <a:r>
              <a:rPr lang="en-US" dirty="0">
                <a:solidFill>
                  <a:schemeClr val="bg2"/>
                </a:solidFill>
              </a:rPr>
              <a:t>Outreach and Engagement</a:t>
            </a:r>
          </a:p>
          <a:p>
            <a:pPr marL="342900" indent="-342900">
              <a:buFont typeface="Arial" panose="020B0604020202020204" pitchFamily="34" charset="0"/>
              <a:buChar char="•"/>
            </a:pPr>
            <a:r>
              <a:rPr lang="en-US" dirty="0">
                <a:solidFill>
                  <a:schemeClr val="bg2"/>
                </a:solidFill>
              </a:rPr>
              <a:t>Health Education and Promotion</a:t>
            </a:r>
          </a:p>
          <a:p>
            <a:pPr marL="342900" indent="-342900">
              <a:buFont typeface="Arial" panose="020B0604020202020204" pitchFamily="34" charset="0"/>
              <a:buChar char="•"/>
            </a:pPr>
            <a:r>
              <a:rPr lang="en-US" dirty="0">
                <a:solidFill>
                  <a:schemeClr val="bg2"/>
                </a:solidFill>
              </a:rPr>
              <a:t>Care Coordination and System Navigation</a:t>
            </a:r>
          </a:p>
          <a:p>
            <a:pPr marL="342900" indent="-342900">
              <a:buFont typeface="Arial" panose="020B0604020202020204" pitchFamily="34" charset="0"/>
              <a:buChar char="•"/>
            </a:pPr>
            <a:r>
              <a:rPr lang="en-US" dirty="0">
                <a:solidFill>
                  <a:schemeClr val="bg2"/>
                </a:solidFill>
              </a:rPr>
              <a:t>Advocacy</a:t>
            </a:r>
          </a:p>
          <a:p>
            <a:endParaRPr lang="en-US" dirty="0">
              <a:solidFill>
                <a:schemeClr val="bg2"/>
              </a:solidFill>
            </a:endParaRPr>
          </a:p>
          <a:p>
            <a:r>
              <a:rPr lang="en-US" b="1" dirty="0">
                <a:solidFill>
                  <a:srgbClr val="002060"/>
                </a:solidFill>
              </a:rPr>
              <a:t>CHWs can work under various titles such as:</a:t>
            </a:r>
          </a:p>
          <a:p>
            <a:pPr marL="285750" indent="-285750">
              <a:buFont typeface="Arial" panose="020B0604020202020204" pitchFamily="34" charset="0"/>
              <a:buChar char="•"/>
            </a:pPr>
            <a:r>
              <a:rPr lang="en-US" dirty="0">
                <a:solidFill>
                  <a:schemeClr val="bg2"/>
                </a:solidFill>
              </a:rPr>
              <a:t>Outreach Worker</a:t>
            </a:r>
          </a:p>
          <a:p>
            <a:pPr marL="285750" indent="-285750">
              <a:buFont typeface="Arial" panose="020B0604020202020204" pitchFamily="34" charset="0"/>
              <a:buChar char="•"/>
            </a:pPr>
            <a:r>
              <a:rPr lang="en-US" dirty="0">
                <a:solidFill>
                  <a:schemeClr val="bg2"/>
                </a:solidFill>
              </a:rPr>
              <a:t>Patient Navigator</a:t>
            </a:r>
          </a:p>
          <a:p>
            <a:pPr marL="285750" indent="-285750">
              <a:buFont typeface="Arial" panose="020B0604020202020204" pitchFamily="34" charset="0"/>
              <a:buChar char="•"/>
            </a:pPr>
            <a:r>
              <a:rPr lang="en-US" dirty="0">
                <a:solidFill>
                  <a:schemeClr val="bg2"/>
                </a:solidFill>
              </a:rPr>
              <a:t>Peer Support Worker</a:t>
            </a:r>
          </a:p>
          <a:p>
            <a:pPr marL="285750" indent="-285750">
              <a:buFont typeface="Arial" panose="020B0604020202020204" pitchFamily="34" charset="0"/>
              <a:buChar char="•"/>
            </a:pPr>
            <a:r>
              <a:rPr lang="en-US" dirty="0">
                <a:solidFill>
                  <a:schemeClr val="bg2"/>
                </a:solidFill>
              </a:rPr>
              <a:t>Care Coordinator</a:t>
            </a:r>
          </a:p>
          <a:p>
            <a:pPr marL="285750" indent="-285750">
              <a:buFont typeface="Arial" panose="020B0604020202020204" pitchFamily="34" charset="0"/>
              <a:buChar char="•"/>
            </a:pPr>
            <a:r>
              <a:rPr lang="en-US" dirty="0">
                <a:solidFill>
                  <a:schemeClr val="bg2"/>
                </a:solidFill>
              </a:rPr>
              <a:t>Community Resource Specialist</a:t>
            </a:r>
          </a:p>
          <a:p>
            <a:pPr marL="285750" indent="-285750">
              <a:buFont typeface="Arial" panose="020B0604020202020204" pitchFamily="34" charset="0"/>
              <a:buChar char="•"/>
            </a:pPr>
            <a:r>
              <a:rPr lang="en-US" dirty="0">
                <a:solidFill>
                  <a:schemeClr val="bg2"/>
                </a:solidFill>
              </a:rPr>
              <a:t>Ministry/Outreach Worker</a:t>
            </a:r>
          </a:p>
          <a:p>
            <a:pPr marL="285750" indent="-285750">
              <a:buFont typeface="Arial" panose="020B0604020202020204" pitchFamily="34" charset="0"/>
              <a:buChar char="•"/>
            </a:pPr>
            <a:endParaRPr lang="en-US" sz="2400" dirty="0">
              <a:solidFill>
                <a:schemeClr val="bg2"/>
              </a:solidFill>
            </a:endParaRPr>
          </a:p>
        </p:txBody>
      </p:sp>
      <p:sp>
        <p:nvSpPr>
          <p:cNvPr id="4" name="Freeform 4">
            <a:extLst>
              <a:ext uri="{FF2B5EF4-FFF2-40B4-BE49-F238E27FC236}">
                <a16:creationId xmlns:a16="http://schemas.microsoft.com/office/drawing/2014/main" id="{655BB958-AC47-7C53-B97E-82CEE345B8D9}"/>
              </a:ext>
            </a:extLst>
          </p:cNvPr>
          <p:cNvSpPr/>
          <p:nvPr/>
        </p:nvSpPr>
        <p:spPr>
          <a:xfrm>
            <a:off x="5711687" y="1511178"/>
            <a:ext cx="6258339" cy="4451074"/>
          </a:xfrm>
          <a:custGeom>
            <a:avLst/>
            <a:gdLst/>
            <a:ahLst/>
            <a:cxnLst/>
            <a:rect l="l" t="t" r="r" b="b"/>
            <a:pathLst>
              <a:path w="4319511" h="2883273">
                <a:moveTo>
                  <a:pt x="0" y="0"/>
                </a:moveTo>
                <a:lnTo>
                  <a:pt x="4319510" y="0"/>
                </a:lnTo>
                <a:lnTo>
                  <a:pt x="4319510" y="2883274"/>
                </a:lnTo>
                <a:lnTo>
                  <a:pt x="0" y="2883274"/>
                </a:lnTo>
                <a:lnTo>
                  <a:pt x="0" y="0"/>
                </a:lnTo>
                <a:close/>
              </a:path>
            </a:pathLst>
          </a:custGeom>
          <a:blipFill>
            <a:blip r:embed="rId3"/>
            <a:stretch>
              <a:fillRect/>
            </a:stretch>
          </a:blipFill>
          <a:effectLst>
            <a:softEdge rad="635000"/>
          </a:effectLst>
        </p:spPr>
        <p:txBody>
          <a:bodyPr/>
          <a:lstStyle/>
          <a:p>
            <a:endParaRPr lang="en-US"/>
          </a:p>
        </p:txBody>
      </p:sp>
    </p:spTree>
    <p:extLst>
      <p:ext uri="{BB962C8B-B14F-4D97-AF65-F5344CB8AC3E}">
        <p14:creationId xmlns:p14="http://schemas.microsoft.com/office/powerpoint/2010/main" val="17866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73E0F-38C1-6548-A1BC-865225BF46B6}"/>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73E0158-5743-FC28-6277-DA51410CE167}"/>
              </a:ext>
            </a:extLst>
          </p:cNvPr>
          <p:cNvSpPr/>
          <p:nvPr/>
        </p:nvSpPr>
        <p:spPr>
          <a:xfrm>
            <a:off x="1696278" y="274637"/>
            <a:ext cx="8731792" cy="1089990"/>
          </a:xfrm>
          <a:prstGeom prst="roundRect">
            <a:avLst/>
          </a:prstGeom>
          <a:solidFill>
            <a:schemeClr val="bg1">
              <a:lumMod val="9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AFF33F0E-A567-42B3-D086-745EED438B05}"/>
              </a:ext>
            </a:extLst>
          </p:cNvPr>
          <p:cNvSpPr>
            <a:spLocks noGrp="1" noChangeArrowheads="1"/>
          </p:cNvSpPr>
          <p:nvPr>
            <p:ph type="title"/>
          </p:nvPr>
        </p:nvSpPr>
        <p:spPr>
          <a:xfrm>
            <a:off x="609600" y="274637"/>
            <a:ext cx="10972800" cy="1143000"/>
          </a:xfrm>
        </p:spPr>
        <p:txBody>
          <a:bodyPr/>
          <a:lstStyle/>
          <a:p>
            <a:pPr algn="ctr"/>
            <a:r>
              <a:rPr lang="en-US" dirty="0"/>
              <a:t>Why CHWs Matter for VAP3 Partners</a:t>
            </a:r>
            <a:endParaRPr lang="en-US" altLang="en-US" dirty="0">
              <a:solidFill>
                <a:schemeClr val="accent2"/>
              </a:solidFill>
            </a:endParaRPr>
          </a:p>
        </p:txBody>
      </p:sp>
      <p:sp>
        <p:nvSpPr>
          <p:cNvPr id="5" name="Content Placeholder 2">
            <a:extLst>
              <a:ext uri="{FF2B5EF4-FFF2-40B4-BE49-F238E27FC236}">
                <a16:creationId xmlns:a16="http://schemas.microsoft.com/office/drawing/2014/main" id="{13AB19CB-C6A2-0798-BBD9-E19A9AE1B834}"/>
              </a:ext>
              <a:ext uri="{C183D7F6-B498-43B3-948B-1728B52AA6E4}">
                <adec:decorative xmlns:adec="http://schemas.microsoft.com/office/drawing/2017/decorative" val="0"/>
              </a:ext>
            </a:extLst>
          </p:cNvPr>
          <p:cNvSpPr>
            <a:spLocks noGrp="1"/>
          </p:cNvSpPr>
          <p:nvPr/>
        </p:nvSpPr>
        <p:spPr bwMode="auto">
          <a:xfrm>
            <a:off x="838200" y="1676400"/>
            <a:ext cx="853039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i="0" u="none" strike="noStrike" kern="1200" cap="none" spc="0" normalizeH="0" baseline="0" noProof="0" dirty="0">
              <a:ln>
                <a:noFill/>
              </a:ln>
              <a:solidFill>
                <a:schemeClr val="bg2"/>
              </a:solidFill>
              <a:effectLst/>
              <a:uLnTx/>
              <a:uFillTx/>
              <a:latin typeface="Arial" panose="020B0604020202020204"/>
              <a:ea typeface="+mn-ea"/>
              <a:cs typeface="+mn-cs"/>
            </a:endParaRPr>
          </a:p>
        </p:txBody>
      </p:sp>
      <p:sp>
        <p:nvSpPr>
          <p:cNvPr id="5124" name="Slide Number Placeholder 1">
            <a:extLst>
              <a:ext uri="{FF2B5EF4-FFF2-40B4-BE49-F238E27FC236}">
                <a16:creationId xmlns:a16="http://schemas.microsoft.com/office/drawing/2014/main" id="{5B74C038-0BAD-21F7-6337-D1DF6DC06447}"/>
              </a:ext>
              <a:ext uri="{C183D7F6-B498-43B3-948B-1728B52AA6E4}">
                <adec:decorative xmlns:adec="http://schemas.microsoft.com/office/drawing/2017/decorative" val="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E8F3A03-3EA9-48D3-9DCD-E7ED5B96BA97}" type="slidenum">
              <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endParaRPr>
          </a:p>
        </p:txBody>
      </p:sp>
      <p:sp>
        <p:nvSpPr>
          <p:cNvPr id="4" name="Freeform 2">
            <a:extLst>
              <a:ext uri="{FF2B5EF4-FFF2-40B4-BE49-F238E27FC236}">
                <a16:creationId xmlns:a16="http://schemas.microsoft.com/office/drawing/2014/main" id="{A3C703C5-6EBA-B736-4344-417EE8D99EC5}"/>
              </a:ext>
            </a:extLst>
          </p:cNvPr>
          <p:cNvSpPr/>
          <p:nvPr/>
        </p:nvSpPr>
        <p:spPr>
          <a:xfrm>
            <a:off x="3420418" y="1960458"/>
            <a:ext cx="4668725" cy="3192360"/>
          </a:xfrm>
          <a:custGeom>
            <a:avLst/>
            <a:gdLst/>
            <a:ahLst/>
            <a:cxnLst/>
            <a:rect l="l" t="t" r="r" b="b"/>
            <a:pathLst>
              <a:path w="3943580" h="2627410">
                <a:moveTo>
                  <a:pt x="0" y="0"/>
                </a:moveTo>
                <a:lnTo>
                  <a:pt x="3943580" y="0"/>
                </a:lnTo>
                <a:lnTo>
                  <a:pt x="3943580" y="2627410"/>
                </a:lnTo>
                <a:lnTo>
                  <a:pt x="0" y="2627410"/>
                </a:lnTo>
                <a:lnTo>
                  <a:pt x="0" y="0"/>
                </a:lnTo>
                <a:close/>
              </a:path>
            </a:pathLst>
          </a:custGeom>
          <a:blipFill>
            <a:blip r:embed="rId3"/>
            <a:stretch>
              <a:fillRect/>
            </a:stretch>
          </a:blipFill>
          <a:effectLst>
            <a:outerShdw blurRad="152400" dist="317500" dir="5400000" sx="90000" sy="-19000" rotWithShape="0">
              <a:prstClr val="black">
                <a:alpha val="15000"/>
              </a:prstClr>
            </a:outerShdw>
          </a:effectLst>
        </p:spPr>
        <p:txBody>
          <a:bodyPr/>
          <a:lstStyle/>
          <a:p>
            <a:endParaRPr lang="en-US"/>
          </a:p>
        </p:txBody>
      </p:sp>
      <p:sp>
        <p:nvSpPr>
          <p:cNvPr id="6" name="Oval 5">
            <a:extLst>
              <a:ext uri="{FF2B5EF4-FFF2-40B4-BE49-F238E27FC236}">
                <a16:creationId xmlns:a16="http://schemas.microsoft.com/office/drawing/2014/main" id="{D1F57AEF-9288-8F86-A710-732090BB77C5}"/>
              </a:ext>
            </a:extLst>
          </p:cNvPr>
          <p:cNvSpPr/>
          <p:nvPr/>
        </p:nvSpPr>
        <p:spPr>
          <a:xfrm>
            <a:off x="992305" y="4000500"/>
            <a:ext cx="2531165" cy="1868901"/>
          </a:xfrm>
          <a:prstGeom prst="ellipse">
            <a:avLst/>
          </a:prstGeom>
          <a:solidFill>
            <a:schemeClr val="bg1">
              <a:lumMod val="95000"/>
            </a:schemeClr>
          </a:solidFill>
          <a:ln>
            <a:no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Increased participation</a:t>
            </a:r>
          </a:p>
          <a:p>
            <a:pPr algn="ctr"/>
            <a:endParaRPr lang="en-US" dirty="0"/>
          </a:p>
        </p:txBody>
      </p:sp>
      <p:sp>
        <p:nvSpPr>
          <p:cNvPr id="7" name="Oval 6">
            <a:extLst>
              <a:ext uri="{FF2B5EF4-FFF2-40B4-BE49-F238E27FC236}">
                <a16:creationId xmlns:a16="http://schemas.microsoft.com/office/drawing/2014/main" id="{0BC03D28-F6AF-8D98-0ADF-3B26CAC746F5}"/>
              </a:ext>
            </a:extLst>
          </p:cNvPr>
          <p:cNvSpPr/>
          <p:nvPr/>
        </p:nvSpPr>
        <p:spPr>
          <a:xfrm>
            <a:off x="889253" y="1819826"/>
            <a:ext cx="2531165" cy="1868901"/>
          </a:xfrm>
          <a:prstGeom prst="ellipse">
            <a:avLst/>
          </a:prstGeom>
          <a:solidFill>
            <a:schemeClr val="bg1">
              <a:lumMod val="95000"/>
            </a:schemeClr>
          </a:solidFill>
          <a:ln>
            <a:no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Improve access to care and services</a:t>
            </a:r>
          </a:p>
          <a:p>
            <a:pPr algn="ctr"/>
            <a:endParaRPr lang="en-US" dirty="0"/>
          </a:p>
        </p:txBody>
      </p:sp>
      <p:sp>
        <p:nvSpPr>
          <p:cNvPr id="8" name="Oval 7">
            <a:extLst>
              <a:ext uri="{FF2B5EF4-FFF2-40B4-BE49-F238E27FC236}">
                <a16:creationId xmlns:a16="http://schemas.microsoft.com/office/drawing/2014/main" id="{A15F502D-E472-9050-8907-32FB9B4248E2}"/>
              </a:ext>
            </a:extLst>
          </p:cNvPr>
          <p:cNvSpPr/>
          <p:nvPr/>
        </p:nvSpPr>
        <p:spPr>
          <a:xfrm>
            <a:off x="7984483" y="1751012"/>
            <a:ext cx="2531165" cy="1868901"/>
          </a:xfrm>
          <a:prstGeom prst="ellipse">
            <a:avLst/>
          </a:prstGeom>
          <a:solidFill>
            <a:schemeClr val="bg1">
              <a:lumMod val="95000"/>
            </a:schemeClr>
          </a:solidFill>
          <a:ln>
            <a:no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Build trust in community and faith-based settings</a:t>
            </a:r>
          </a:p>
          <a:p>
            <a:pPr algn="ctr"/>
            <a:endParaRPr lang="en-US" dirty="0"/>
          </a:p>
        </p:txBody>
      </p:sp>
      <p:sp>
        <p:nvSpPr>
          <p:cNvPr id="13" name="Oval 12">
            <a:extLst>
              <a:ext uri="{FF2B5EF4-FFF2-40B4-BE49-F238E27FC236}">
                <a16:creationId xmlns:a16="http://schemas.microsoft.com/office/drawing/2014/main" id="{281980C1-2A70-990A-BB65-70BFEEE22659}"/>
              </a:ext>
            </a:extLst>
          </p:cNvPr>
          <p:cNvSpPr/>
          <p:nvPr/>
        </p:nvSpPr>
        <p:spPr>
          <a:xfrm>
            <a:off x="7984483" y="3879540"/>
            <a:ext cx="2686878" cy="1868901"/>
          </a:xfrm>
          <a:prstGeom prst="ellipse">
            <a:avLst/>
          </a:prstGeom>
          <a:solidFill>
            <a:schemeClr val="bg1">
              <a:lumMod val="95000"/>
            </a:schemeClr>
          </a:solidFill>
          <a:ln>
            <a:no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Address barriers (transportation, education, follow-up)</a:t>
            </a:r>
          </a:p>
          <a:p>
            <a:pPr algn="ctr"/>
            <a:endParaRPr lang="en-US" dirty="0"/>
          </a:p>
        </p:txBody>
      </p:sp>
    </p:spTree>
    <p:extLst>
      <p:ext uri="{BB962C8B-B14F-4D97-AF65-F5344CB8AC3E}">
        <p14:creationId xmlns:p14="http://schemas.microsoft.com/office/powerpoint/2010/main" val="168845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5FBEB-E686-DDED-2789-EFEC971D6BF1}"/>
            </a:ext>
          </a:extLst>
        </p:cNvPr>
        <p:cNvGrpSpPr/>
        <p:nvPr/>
      </p:nvGrpSpPr>
      <p:grpSpPr>
        <a:xfrm>
          <a:off x="0" y="0"/>
          <a:ext cx="0" cy="0"/>
          <a:chOff x="0" y="0"/>
          <a:chExt cx="0" cy="0"/>
        </a:xfrm>
      </p:grpSpPr>
      <p:sp>
        <p:nvSpPr>
          <p:cNvPr id="3" name="Freeform 5">
            <a:extLst>
              <a:ext uri="{FF2B5EF4-FFF2-40B4-BE49-F238E27FC236}">
                <a16:creationId xmlns:a16="http://schemas.microsoft.com/office/drawing/2014/main" id="{4AE0B156-94EC-9D41-B2D9-BC2C146CEAD3}"/>
              </a:ext>
            </a:extLst>
          </p:cNvPr>
          <p:cNvSpPr/>
          <p:nvPr/>
        </p:nvSpPr>
        <p:spPr>
          <a:xfrm>
            <a:off x="0" y="0"/>
            <a:ext cx="4439478" cy="6583363"/>
          </a:xfrm>
          <a:custGeom>
            <a:avLst/>
            <a:gdLst/>
            <a:ahLst/>
            <a:cxnLst/>
            <a:rect l="l" t="t" r="r" b="b"/>
            <a:pathLst>
              <a:path w="3649400" h="5477524">
                <a:moveTo>
                  <a:pt x="0" y="0"/>
                </a:moveTo>
                <a:lnTo>
                  <a:pt x="3649401" y="0"/>
                </a:lnTo>
                <a:lnTo>
                  <a:pt x="3649401" y="5477524"/>
                </a:lnTo>
                <a:lnTo>
                  <a:pt x="0" y="5477524"/>
                </a:lnTo>
                <a:lnTo>
                  <a:pt x="0" y="0"/>
                </a:lnTo>
                <a:close/>
              </a:path>
            </a:pathLst>
          </a:custGeom>
          <a:blipFill>
            <a:blip r:embed="rId3"/>
            <a:stretch>
              <a:fillRect/>
            </a:stretch>
          </a:blipFill>
          <a:effectLst>
            <a:glow rad="228600">
              <a:schemeClr val="accent4">
                <a:satMod val="175000"/>
                <a:alpha val="40000"/>
              </a:schemeClr>
            </a:glow>
          </a:effectLst>
        </p:spPr>
        <p:txBody>
          <a:bodyPr/>
          <a:lstStyle/>
          <a:p>
            <a:endParaRPr lang="en-US"/>
          </a:p>
        </p:txBody>
      </p:sp>
      <p:sp>
        <p:nvSpPr>
          <p:cNvPr id="5122" name="Title 1">
            <a:extLst>
              <a:ext uri="{FF2B5EF4-FFF2-40B4-BE49-F238E27FC236}">
                <a16:creationId xmlns:a16="http://schemas.microsoft.com/office/drawing/2014/main" id="{9AC37959-8F2B-19DF-7101-778DAC2A9A0E}"/>
              </a:ext>
            </a:extLst>
          </p:cNvPr>
          <p:cNvSpPr>
            <a:spLocks noGrp="1" noChangeArrowheads="1"/>
          </p:cNvSpPr>
          <p:nvPr>
            <p:ph type="title"/>
          </p:nvPr>
        </p:nvSpPr>
        <p:spPr>
          <a:xfrm>
            <a:off x="4558747" y="387580"/>
            <a:ext cx="7235687" cy="1143000"/>
          </a:xfrm>
        </p:spPr>
        <p:txBody>
          <a:bodyPr/>
          <a:lstStyle/>
          <a:p>
            <a:pPr algn="ctr"/>
            <a:r>
              <a:rPr lang="en-US" altLang="en-US" dirty="0">
                <a:solidFill>
                  <a:schemeClr val="accent2"/>
                </a:solidFill>
              </a:rPr>
              <a:t>How CHWs Can Support Faith‑Based Organizations (FBOs)</a:t>
            </a:r>
          </a:p>
        </p:txBody>
      </p:sp>
      <p:sp>
        <p:nvSpPr>
          <p:cNvPr id="5" name="Content Placeholder 2">
            <a:extLst>
              <a:ext uri="{FF2B5EF4-FFF2-40B4-BE49-F238E27FC236}">
                <a16:creationId xmlns:a16="http://schemas.microsoft.com/office/drawing/2014/main" id="{5EBBE2D0-DF01-9872-AF98-A07FC63B26E2}"/>
              </a:ext>
              <a:ext uri="{C183D7F6-B498-43B3-948B-1728B52AA6E4}">
                <adec:decorative xmlns:adec="http://schemas.microsoft.com/office/drawing/2017/decorative" val="0"/>
              </a:ext>
            </a:extLst>
          </p:cNvPr>
          <p:cNvSpPr>
            <a:spLocks noGrp="1"/>
          </p:cNvSpPr>
          <p:nvPr/>
        </p:nvSpPr>
        <p:spPr bwMode="auto">
          <a:xfrm>
            <a:off x="838200" y="1676400"/>
            <a:ext cx="853039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i="0" u="none" strike="noStrike" kern="1200" cap="none" spc="0" normalizeH="0" baseline="0" noProof="0" dirty="0">
              <a:ln>
                <a:noFill/>
              </a:ln>
              <a:solidFill>
                <a:schemeClr val="bg2"/>
              </a:solidFill>
              <a:effectLst/>
              <a:uLnTx/>
              <a:uFillTx/>
              <a:latin typeface="Arial" panose="020B0604020202020204"/>
              <a:ea typeface="+mn-ea"/>
              <a:cs typeface="+mn-cs"/>
            </a:endParaRPr>
          </a:p>
        </p:txBody>
      </p:sp>
      <p:sp>
        <p:nvSpPr>
          <p:cNvPr id="5124" name="Slide Number Placeholder 1">
            <a:extLst>
              <a:ext uri="{FF2B5EF4-FFF2-40B4-BE49-F238E27FC236}">
                <a16:creationId xmlns:a16="http://schemas.microsoft.com/office/drawing/2014/main" id="{6573DE59-EB74-C224-6790-66D470EF9172}"/>
              </a:ext>
              <a:ext uri="{C183D7F6-B498-43B3-948B-1728B52AA6E4}">
                <adec:decorative xmlns:adec="http://schemas.microsoft.com/office/drawing/2017/decorative" val="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E8F3A03-3EA9-48D3-9DCD-E7ED5B96BA97}" type="slidenum">
              <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endParaRPr>
          </a:p>
        </p:txBody>
      </p:sp>
      <p:sp>
        <p:nvSpPr>
          <p:cNvPr id="6" name="TextBox 5">
            <a:extLst>
              <a:ext uri="{FF2B5EF4-FFF2-40B4-BE49-F238E27FC236}">
                <a16:creationId xmlns:a16="http://schemas.microsoft.com/office/drawing/2014/main" id="{F0A91231-585A-BF0A-F9DC-D66888893C33}"/>
              </a:ext>
            </a:extLst>
          </p:cNvPr>
          <p:cNvSpPr txBox="1"/>
          <p:nvPr/>
        </p:nvSpPr>
        <p:spPr>
          <a:xfrm>
            <a:off x="5314907" y="2169616"/>
            <a:ext cx="5723365" cy="4154984"/>
          </a:xfrm>
          <a:prstGeom prst="rect">
            <a:avLst/>
          </a:prstGeom>
          <a:noFill/>
        </p:spPr>
        <p:txBody>
          <a:bodyPr wrap="square">
            <a:spAutoFit/>
          </a:bodyPr>
          <a:lstStyle/>
          <a:p>
            <a:pPr marL="285750" indent="-285750" algn="ctr">
              <a:buFont typeface="Arial" panose="020B0604020202020204" pitchFamily="34" charset="0"/>
              <a:buChar char="•"/>
            </a:pPr>
            <a:r>
              <a:rPr lang="en-US" sz="2400" dirty="0">
                <a:solidFill>
                  <a:schemeClr val="bg2"/>
                </a:solidFill>
              </a:rPr>
              <a:t>Strengthen Relationships with Congregants and the Community</a:t>
            </a:r>
          </a:p>
          <a:p>
            <a:pPr marL="285750" indent="-285750" algn="ctr">
              <a:buFont typeface="Arial" panose="020B0604020202020204" pitchFamily="34" charset="0"/>
              <a:buChar char="•"/>
            </a:pPr>
            <a:r>
              <a:rPr lang="en-US" sz="2400" dirty="0">
                <a:solidFill>
                  <a:schemeClr val="bg2"/>
                </a:solidFill>
              </a:rPr>
              <a:t>Expand Health and Wellness Programming</a:t>
            </a:r>
          </a:p>
          <a:p>
            <a:pPr marL="285750" indent="-285750" algn="ctr">
              <a:buFont typeface="Arial" panose="020B0604020202020204" pitchFamily="34" charset="0"/>
              <a:buChar char="•"/>
            </a:pPr>
            <a:r>
              <a:rPr lang="en-US" sz="2400" dirty="0">
                <a:solidFill>
                  <a:schemeClr val="bg2"/>
                </a:solidFill>
              </a:rPr>
              <a:t>Provide Navigation and Resource Support</a:t>
            </a:r>
          </a:p>
          <a:p>
            <a:pPr marL="285750" indent="-285750" algn="ctr">
              <a:buFont typeface="Arial" panose="020B0604020202020204" pitchFamily="34" charset="0"/>
              <a:buChar char="•"/>
            </a:pPr>
            <a:r>
              <a:rPr lang="en-US" sz="2400" dirty="0">
                <a:solidFill>
                  <a:schemeClr val="bg2"/>
                </a:solidFill>
              </a:rPr>
              <a:t>Support Community Events and Ministries</a:t>
            </a:r>
          </a:p>
          <a:p>
            <a:pPr marL="285750" indent="-285750" algn="ctr">
              <a:buFont typeface="Arial" panose="020B0604020202020204" pitchFamily="34" charset="0"/>
              <a:buChar char="•"/>
            </a:pPr>
            <a:r>
              <a:rPr lang="en-US" sz="2400" dirty="0">
                <a:solidFill>
                  <a:schemeClr val="bg2"/>
                </a:solidFill>
              </a:rPr>
              <a:t>Serve as a bridge between FBOs and Public Health</a:t>
            </a:r>
          </a:p>
          <a:p>
            <a:pPr marL="285750" indent="-285750">
              <a:buFont typeface="Arial" panose="020B0604020202020204" pitchFamily="34" charset="0"/>
              <a:buChar char="•"/>
            </a:pPr>
            <a:endParaRPr lang="en-US" sz="2400" dirty="0">
              <a:solidFill>
                <a:schemeClr val="bg2"/>
              </a:solidFill>
            </a:endParaRPr>
          </a:p>
        </p:txBody>
      </p:sp>
    </p:spTree>
    <p:extLst>
      <p:ext uri="{BB962C8B-B14F-4D97-AF65-F5344CB8AC3E}">
        <p14:creationId xmlns:p14="http://schemas.microsoft.com/office/powerpoint/2010/main" val="356574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DC9C1-B0D7-662A-B5BE-9767756EBAA0}"/>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D8887BC-529E-67CB-1CF4-98E04329D27A}"/>
              </a:ext>
            </a:extLst>
          </p:cNvPr>
          <p:cNvSpPr/>
          <p:nvPr/>
        </p:nvSpPr>
        <p:spPr>
          <a:xfrm>
            <a:off x="1730104" y="204831"/>
            <a:ext cx="8731792" cy="1089990"/>
          </a:xfrm>
          <a:prstGeom prst="roundRect">
            <a:avLst/>
          </a:prstGeom>
          <a:solidFill>
            <a:schemeClr val="bg1">
              <a:lumMod val="9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1FD9F69-987E-468E-FB80-13B20DF7A833}"/>
              </a:ext>
            </a:extLst>
          </p:cNvPr>
          <p:cNvSpPr/>
          <p:nvPr/>
        </p:nvSpPr>
        <p:spPr>
          <a:xfrm>
            <a:off x="6096000" y="1676400"/>
            <a:ext cx="5974080" cy="4169811"/>
          </a:xfrm>
          <a:prstGeom prst="rect">
            <a:avLst/>
          </a:prstGeom>
          <a:solidFill>
            <a:srgbClr val="002060"/>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3">
            <a:extLst>
              <a:ext uri="{FF2B5EF4-FFF2-40B4-BE49-F238E27FC236}">
                <a16:creationId xmlns:a16="http://schemas.microsoft.com/office/drawing/2014/main" id="{4838A03E-00BC-B189-5E67-6F780A1C8FAD}"/>
              </a:ext>
            </a:extLst>
          </p:cNvPr>
          <p:cNvSpPr/>
          <p:nvPr/>
        </p:nvSpPr>
        <p:spPr>
          <a:xfrm>
            <a:off x="705016" y="1676400"/>
            <a:ext cx="5257800" cy="4169811"/>
          </a:xfrm>
          <a:custGeom>
            <a:avLst/>
            <a:gdLst/>
            <a:ahLst/>
            <a:cxnLst/>
            <a:rect l="l" t="t" r="r" b="b"/>
            <a:pathLst>
              <a:path w="4408385" h="3185058">
                <a:moveTo>
                  <a:pt x="0" y="0"/>
                </a:moveTo>
                <a:lnTo>
                  <a:pt x="4408384" y="0"/>
                </a:lnTo>
                <a:lnTo>
                  <a:pt x="4408384" y="3185058"/>
                </a:lnTo>
                <a:lnTo>
                  <a:pt x="0" y="3185058"/>
                </a:lnTo>
                <a:lnTo>
                  <a:pt x="0" y="0"/>
                </a:lnTo>
                <a:close/>
              </a:path>
            </a:pathLst>
          </a:custGeom>
          <a:blipFill>
            <a:blip r:embed="rId3"/>
            <a:stretch>
              <a:fillRect/>
            </a:stretch>
          </a:blipFill>
          <a:effectLst>
            <a:innerShdw blurRad="114300">
              <a:prstClr val="black"/>
            </a:innerShdw>
          </a:effectLst>
        </p:spPr>
        <p:txBody>
          <a:bodyPr/>
          <a:lstStyle/>
          <a:p>
            <a:endParaRPr lang="en-US"/>
          </a:p>
        </p:txBody>
      </p:sp>
      <p:sp>
        <p:nvSpPr>
          <p:cNvPr id="5122" name="Title 1">
            <a:extLst>
              <a:ext uri="{FF2B5EF4-FFF2-40B4-BE49-F238E27FC236}">
                <a16:creationId xmlns:a16="http://schemas.microsoft.com/office/drawing/2014/main" id="{42623C38-0582-396C-53B3-44D8700043A9}"/>
              </a:ext>
            </a:extLst>
          </p:cNvPr>
          <p:cNvSpPr>
            <a:spLocks noGrp="1" noChangeArrowheads="1"/>
          </p:cNvSpPr>
          <p:nvPr>
            <p:ph type="title"/>
          </p:nvPr>
        </p:nvSpPr>
        <p:spPr>
          <a:xfrm>
            <a:off x="3352800" y="178326"/>
            <a:ext cx="5486400" cy="1143000"/>
          </a:xfrm>
        </p:spPr>
        <p:txBody>
          <a:bodyPr/>
          <a:lstStyle/>
          <a:p>
            <a:pPr algn="ctr"/>
            <a:r>
              <a:rPr lang="en-US" altLang="en-US" dirty="0">
                <a:solidFill>
                  <a:schemeClr val="accent2"/>
                </a:solidFill>
              </a:rPr>
              <a:t>Examples of CHW–FBO Collaborations</a:t>
            </a:r>
          </a:p>
        </p:txBody>
      </p:sp>
      <p:sp>
        <p:nvSpPr>
          <p:cNvPr id="5" name="Content Placeholder 2">
            <a:extLst>
              <a:ext uri="{FF2B5EF4-FFF2-40B4-BE49-F238E27FC236}">
                <a16:creationId xmlns:a16="http://schemas.microsoft.com/office/drawing/2014/main" id="{D90B831B-288E-74F2-F8E1-2CBBB2449ED6}"/>
              </a:ext>
              <a:ext uri="{C183D7F6-B498-43B3-948B-1728B52AA6E4}">
                <adec:decorative xmlns:adec="http://schemas.microsoft.com/office/drawing/2017/decorative" val="0"/>
              </a:ext>
            </a:extLst>
          </p:cNvPr>
          <p:cNvSpPr>
            <a:spLocks noGrp="1"/>
          </p:cNvSpPr>
          <p:nvPr/>
        </p:nvSpPr>
        <p:spPr bwMode="auto">
          <a:xfrm>
            <a:off x="838200" y="1676400"/>
            <a:ext cx="853039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i="0" u="none" strike="noStrike" kern="1200" cap="none" spc="0" normalizeH="0" baseline="0" noProof="0" dirty="0">
              <a:ln>
                <a:noFill/>
              </a:ln>
              <a:solidFill>
                <a:schemeClr val="bg2"/>
              </a:solidFill>
              <a:effectLst/>
              <a:uLnTx/>
              <a:uFillTx/>
              <a:latin typeface="Arial" panose="020B0604020202020204"/>
              <a:ea typeface="+mn-ea"/>
              <a:cs typeface="+mn-cs"/>
            </a:endParaRPr>
          </a:p>
        </p:txBody>
      </p:sp>
      <p:sp>
        <p:nvSpPr>
          <p:cNvPr id="5124" name="Slide Number Placeholder 1">
            <a:extLst>
              <a:ext uri="{FF2B5EF4-FFF2-40B4-BE49-F238E27FC236}">
                <a16:creationId xmlns:a16="http://schemas.microsoft.com/office/drawing/2014/main" id="{738FD278-064C-4B29-B1F4-F91AAB52E9F8}"/>
              </a:ext>
              <a:ext uri="{C183D7F6-B498-43B3-948B-1728B52AA6E4}">
                <adec:decorative xmlns:adec="http://schemas.microsoft.com/office/drawing/2017/decorative" val="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E8F3A03-3EA9-48D3-9DCD-E7ED5B96BA97}" type="slidenum">
              <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endParaRPr>
          </a:p>
        </p:txBody>
      </p:sp>
      <p:sp>
        <p:nvSpPr>
          <p:cNvPr id="4" name="TextBox 3">
            <a:extLst>
              <a:ext uri="{FF2B5EF4-FFF2-40B4-BE49-F238E27FC236}">
                <a16:creationId xmlns:a16="http://schemas.microsoft.com/office/drawing/2014/main" id="{BDB17974-7F30-7A6E-0F7B-A3021A413A4A}"/>
              </a:ext>
            </a:extLst>
          </p:cNvPr>
          <p:cNvSpPr txBox="1"/>
          <p:nvPr/>
        </p:nvSpPr>
        <p:spPr>
          <a:xfrm>
            <a:off x="6096000" y="1888759"/>
            <a:ext cx="5840896" cy="3539430"/>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accent3"/>
                </a:solidFill>
                <a:latin typeface="+mj-lt"/>
              </a:rPr>
              <a:t>CHW-led health education sessions hosted at places of worship.</a:t>
            </a:r>
          </a:p>
          <a:p>
            <a:pPr marL="285750" indent="-285750">
              <a:buFont typeface="Arial" panose="020B0604020202020204" pitchFamily="34" charset="0"/>
              <a:buChar char="•"/>
            </a:pPr>
            <a:r>
              <a:rPr lang="en-US" sz="2000" dirty="0">
                <a:solidFill>
                  <a:schemeClr val="accent3"/>
                </a:solidFill>
                <a:latin typeface="+mj-lt"/>
              </a:rPr>
              <a:t>FBOs partnering with CHWs or existing CHW led organizations to support food pantries and clothing ministries.</a:t>
            </a:r>
          </a:p>
          <a:p>
            <a:pPr marL="285750" indent="-285750">
              <a:buFont typeface="Arial" panose="020B0604020202020204" pitchFamily="34" charset="0"/>
              <a:buChar char="•"/>
            </a:pPr>
            <a:r>
              <a:rPr lang="en-US" sz="2000" dirty="0">
                <a:solidFill>
                  <a:schemeClr val="accent3"/>
                </a:solidFill>
                <a:latin typeface="+mj-lt"/>
              </a:rPr>
              <a:t>CHWs helping FBOs support seniors, families, and people with chronic disease.</a:t>
            </a:r>
          </a:p>
          <a:p>
            <a:pPr marL="285750" indent="-285750">
              <a:buFont typeface="Arial" panose="020B0604020202020204" pitchFamily="34" charset="0"/>
              <a:buChar char="•"/>
            </a:pPr>
            <a:r>
              <a:rPr lang="en-US" sz="2000" dirty="0">
                <a:solidFill>
                  <a:schemeClr val="accent3"/>
                </a:solidFill>
                <a:latin typeface="+mj-lt"/>
              </a:rPr>
              <a:t>Partnerships that increase preventive screening or help families access resources.</a:t>
            </a:r>
          </a:p>
          <a:p>
            <a:pPr marL="342900" indent="-342900">
              <a:buFont typeface="Arial" panose="020B0604020202020204" pitchFamily="34" charset="0"/>
              <a:buChar char="•"/>
            </a:pPr>
            <a:r>
              <a:rPr lang="en-US" sz="2000" dirty="0">
                <a:solidFill>
                  <a:schemeClr val="accent3"/>
                </a:solidFill>
              </a:rPr>
              <a:t>Hire or integrate a CHW into your organization</a:t>
            </a:r>
          </a:p>
          <a:p>
            <a:pPr marL="285750" indent="-285750">
              <a:buFont typeface="Arial" panose="020B0604020202020204" pitchFamily="34" charset="0"/>
              <a:buChar char="•"/>
            </a:pPr>
            <a:endParaRPr lang="en-US" sz="2400" dirty="0">
              <a:solidFill>
                <a:schemeClr val="bg2"/>
              </a:solidFill>
              <a:latin typeface="+mj-lt"/>
            </a:endParaRPr>
          </a:p>
        </p:txBody>
      </p:sp>
    </p:spTree>
    <p:extLst>
      <p:ext uri="{BB962C8B-B14F-4D97-AF65-F5344CB8AC3E}">
        <p14:creationId xmlns:p14="http://schemas.microsoft.com/office/powerpoint/2010/main" val="134703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3FDA8-B725-8301-2E9B-EDBFE0AF241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8B2991-3222-382B-7504-9B6D77C8321F}"/>
              </a:ext>
            </a:extLst>
          </p:cNvPr>
          <p:cNvSpPr/>
          <p:nvPr/>
        </p:nvSpPr>
        <p:spPr>
          <a:xfrm>
            <a:off x="457200" y="172179"/>
            <a:ext cx="6062870" cy="1089990"/>
          </a:xfrm>
          <a:prstGeom prst="roundRect">
            <a:avLst/>
          </a:prstGeom>
          <a:solidFill>
            <a:schemeClr val="bg1">
              <a:lumMod val="9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19979FD8-12E5-3BCE-482E-C8FD13D3D70F}"/>
              </a:ext>
            </a:extLst>
          </p:cNvPr>
          <p:cNvSpPr>
            <a:spLocks noGrp="1" noChangeArrowheads="1"/>
          </p:cNvSpPr>
          <p:nvPr>
            <p:ph type="title"/>
          </p:nvPr>
        </p:nvSpPr>
        <p:spPr>
          <a:xfrm>
            <a:off x="609600" y="145674"/>
            <a:ext cx="10972800" cy="1143000"/>
          </a:xfrm>
        </p:spPr>
        <p:txBody>
          <a:bodyPr/>
          <a:lstStyle/>
          <a:p>
            <a:r>
              <a:rPr lang="en-US" dirty="0"/>
              <a:t>Training and Certification</a:t>
            </a:r>
            <a:endParaRPr lang="en-US" altLang="en-US" dirty="0">
              <a:solidFill>
                <a:schemeClr val="accent2"/>
              </a:solidFill>
            </a:endParaRPr>
          </a:p>
        </p:txBody>
      </p:sp>
      <p:sp>
        <p:nvSpPr>
          <p:cNvPr id="5" name="Content Placeholder 2">
            <a:extLst>
              <a:ext uri="{FF2B5EF4-FFF2-40B4-BE49-F238E27FC236}">
                <a16:creationId xmlns:a16="http://schemas.microsoft.com/office/drawing/2014/main" id="{A10EEB41-6889-32F3-6DE1-C1B536673B12}"/>
              </a:ext>
              <a:ext uri="{C183D7F6-B498-43B3-948B-1728B52AA6E4}">
                <adec:decorative xmlns:adec="http://schemas.microsoft.com/office/drawing/2017/decorative" val="0"/>
              </a:ext>
            </a:extLst>
          </p:cNvPr>
          <p:cNvSpPr>
            <a:spLocks noGrp="1"/>
          </p:cNvSpPr>
          <p:nvPr/>
        </p:nvSpPr>
        <p:spPr bwMode="auto">
          <a:xfrm>
            <a:off x="838200" y="1676400"/>
            <a:ext cx="853039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i="0" u="none" strike="noStrike" kern="1200" cap="none" spc="0" normalizeH="0" baseline="0" noProof="0" dirty="0">
              <a:ln>
                <a:noFill/>
              </a:ln>
              <a:solidFill>
                <a:schemeClr val="bg2"/>
              </a:solidFill>
              <a:effectLst/>
              <a:uLnTx/>
              <a:uFillTx/>
              <a:latin typeface="Arial" panose="020B0604020202020204"/>
              <a:ea typeface="+mn-ea"/>
              <a:cs typeface="+mn-cs"/>
            </a:endParaRPr>
          </a:p>
        </p:txBody>
      </p:sp>
      <p:sp>
        <p:nvSpPr>
          <p:cNvPr id="5124" name="Slide Number Placeholder 1">
            <a:extLst>
              <a:ext uri="{FF2B5EF4-FFF2-40B4-BE49-F238E27FC236}">
                <a16:creationId xmlns:a16="http://schemas.microsoft.com/office/drawing/2014/main" id="{BC090523-1E21-8BE8-C7D5-05B673CAA4D1}"/>
              </a:ext>
              <a:ext uri="{C183D7F6-B498-43B3-948B-1728B52AA6E4}">
                <adec:decorative xmlns:adec="http://schemas.microsoft.com/office/drawing/2017/decorative" val="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E8F3A03-3EA9-48D3-9DCD-E7ED5B96BA97}" type="slidenum">
              <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a:ln>
                <a:noFill/>
              </a:ln>
              <a:solidFill>
                <a:srgbClr val="BFBFBF"/>
              </a:solidFill>
              <a:effectLst/>
              <a:uLnTx/>
              <a:uFillTx/>
              <a:latin typeface="Trebuchet MS" panose="020B0603020202020204" pitchFamily="34" charset="0"/>
              <a:ea typeface="+mn-ea"/>
              <a:cs typeface="+mn-cs"/>
            </a:endParaRPr>
          </a:p>
        </p:txBody>
      </p:sp>
      <p:sp>
        <p:nvSpPr>
          <p:cNvPr id="4" name="TextBox 3">
            <a:extLst>
              <a:ext uri="{FF2B5EF4-FFF2-40B4-BE49-F238E27FC236}">
                <a16:creationId xmlns:a16="http://schemas.microsoft.com/office/drawing/2014/main" id="{8931F5D3-6EE7-1D15-034A-2D9F1DF2CE82}"/>
              </a:ext>
            </a:extLst>
          </p:cNvPr>
          <p:cNvSpPr txBox="1"/>
          <p:nvPr/>
        </p:nvSpPr>
        <p:spPr>
          <a:xfrm>
            <a:off x="838200" y="1547437"/>
            <a:ext cx="9541042" cy="4770537"/>
          </a:xfrm>
          <a:prstGeom prst="rect">
            <a:avLst/>
          </a:prstGeom>
          <a:noFill/>
        </p:spPr>
        <p:txBody>
          <a:bodyPr wrap="square">
            <a:spAutoFit/>
          </a:bodyPr>
          <a:lstStyle/>
          <a:p>
            <a:r>
              <a:rPr lang="en-US" sz="1600" b="1" dirty="0">
                <a:solidFill>
                  <a:srgbClr val="002060"/>
                </a:solidFill>
              </a:rPr>
              <a:t>Foundational CHW VA Certification Training Requirements.</a:t>
            </a:r>
          </a:p>
          <a:p>
            <a:pPr marL="742950" lvl="1" indent="-285750">
              <a:buFont typeface="Wingdings" panose="05000000000000000000" pitchFamily="2" charset="2"/>
              <a:buChar char="§"/>
            </a:pPr>
            <a:r>
              <a:rPr lang="en-US" sz="1600" b="1" dirty="0">
                <a:solidFill>
                  <a:schemeClr val="bg2"/>
                </a:solidFill>
              </a:rPr>
              <a:t>Community Health Experience</a:t>
            </a:r>
            <a:r>
              <a:rPr lang="en-US" sz="1600" dirty="0">
                <a:solidFill>
                  <a:schemeClr val="bg2"/>
                </a:solidFill>
              </a:rPr>
              <a:t>: One (1) year of full-time or 2000 hours of part-time volunteer or paid employment within the last 3 years of application date.</a:t>
            </a:r>
          </a:p>
          <a:p>
            <a:pPr marL="742950" lvl="1" indent="-285750">
              <a:buFont typeface="Wingdings" panose="05000000000000000000" pitchFamily="2" charset="2"/>
              <a:buChar char="§"/>
            </a:pPr>
            <a:r>
              <a:rPr lang="en-US" sz="1600" b="1" dirty="0">
                <a:solidFill>
                  <a:schemeClr val="bg2"/>
                </a:solidFill>
              </a:rPr>
              <a:t>Current Volunteer/Job Description</a:t>
            </a:r>
            <a:r>
              <a:rPr lang="en-US" sz="1600" dirty="0">
                <a:solidFill>
                  <a:schemeClr val="bg2"/>
                </a:solidFill>
              </a:rPr>
              <a:t>: Copy of current community health worker volunteer/job description, obtained from current organization, and which must be signed by both the applicant and their immediate supervisor.</a:t>
            </a:r>
          </a:p>
          <a:p>
            <a:pPr marL="742950" lvl="1" indent="-285750">
              <a:buFont typeface="Wingdings" panose="05000000000000000000" pitchFamily="2" charset="2"/>
              <a:buChar char="§"/>
            </a:pPr>
            <a:r>
              <a:rPr lang="en-US" sz="1600" b="1" dirty="0">
                <a:solidFill>
                  <a:schemeClr val="bg2"/>
                </a:solidFill>
              </a:rPr>
              <a:t>Supervision</a:t>
            </a:r>
            <a:r>
              <a:rPr lang="en-US" sz="1600" dirty="0">
                <a:solidFill>
                  <a:schemeClr val="bg2"/>
                </a:solidFill>
              </a:rPr>
              <a:t>: 50 hours of supervision of qualifying work experience in the community health worker domains.</a:t>
            </a:r>
          </a:p>
          <a:p>
            <a:pPr marL="742950" lvl="1" indent="-285750">
              <a:buFont typeface="Wingdings" panose="05000000000000000000" pitchFamily="2" charset="2"/>
              <a:buChar char="§"/>
            </a:pPr>
            <a:r>
              <a:rPr lang="en-US" sz="1600" b="1" dirty="0">
                <a:solidFill>
                  <a:schemeClr val="bg2"/>
                </a:solidFill>
              </a:rPr>
              <a:t>Education/Training</a:t>
            </a:r>
            <a:r>
              <a:rPr lang="en-US" sz="1600" dirty="0">
                <a:solidFill>
                  <a:schemeClr val="bg2"/>
                </a:solidFill>
              </a:rPr>
              <a:t>: 60 total hours specific to all the domains within the last three years. All 60 hours must be from a VCB accredited CHW training provider.</a:t>
            </a:r>
          </a:p>
          <a:p>
            <a:pPr lvl="1"/>
            <a:endParaRPr lang="en-US" sz="1600" dirty="0">
              <a:solidFill>
                <a:schemeClr val="bg2"/>
              </a:solidFill>
            </a:endParaRPr>
          </a:p>
          <a:p>
            <a:r>
              <a:rPr lang="en-US" sz="1600" b="1" dirty="0">
                <a:solidFill>
                  <a:srgbClr val="002060"/>
                </a:solidFill>
              </a:rPr>
              <a:t>Continuing education</a:t>
            </a:r>
          </a:p>
          <a:p>
            <a:pPr marL="742950" lvl="1" indent="-285750">
              <a:buFont typeface="Arial" panose="020B0604020202020204" pitchFamily="34" charset="0"/>
              <a:buChar char="•"/>
            </a:pPr>
            <a:r>
              <a:rPr lang="en-US" sz="1600" dirty="0">
                <a:solidFill>
                  <a:schemeClr val="bg2"/>
                </a:solidFill>
              </a:rPr>
              <a:t>30 hours relevant to community health including 3 hours in ethics</a:t>
            </a:r>
          </a:p>
          <a:p>
            <a:pPr marL="742950" lvl="1" indent="-285750">
              <a:buFont typeface="Arial" panose="020B0604020202020204" pitchFamily="34" charset="0"/>
              <a:buChar char="•"/>
            </a:pPr>
            <a:endParaRPr lang="en-US" sz="1600" dirty="0">
              <a:solidFill>
                <a:schemeClr val="bg2"/>
              </a:solidFill>
            </a:endParaRPr>
          </a:p>
          <a:p>
            <a:pPr marL="342900" indent="-342900">
              <a:buFont typeface="Arial" panose="020B0604020202020204" pitchFamily="34" charset="0"/>
              <a:buChar char="•"/>
            </a:pPr>
            <a:r>
              <a:rPr lang="en-US" sz="1600" b="1" dirty="0">
                <a:solidFill>
                  <a:srgbClr val="002060"/>
                </a:solidFill>
              </a:rPr>
              <a:t>VCB training providers list: </a:t>
            </a:r>
            <a:r>
              <a:rPr lang="en-US" sz="1600" dirty="0">
                <a:hlinkClick r:id="rId3"/>
              </a:rPr>
              <a:t>Certified Community Health Worker (CCHW) | Virginia Certification Board</a:t>
            </a:r>
            <a:endParaRPr lang="en-US" sz="1600" dirty="0"/>
          </a:p>
          <a:p>
            <a:endParaRPr lang="en-US" sz="1600" b="1" dirty="0">
              <a:solidFill>
                <a:srgbClr val="002060"/>
              </a:solidFill>
            </a:endParaRPr>
          </a:p>
          <a:p>
            <a:pPr marL="342900" indent="-342900">
              <a:buFont typeface="Arial" panose="020B0604020202020204" pitchFamily="34" charset="0"/>
              <a:buChar char="•"/>
            </a:pPr>
            <a:r>
              <a:rPr lang="en-US" sz="1600" b="1" dirty="0">
                <a:solidFill>
                  <a:srgbClr val="002060"/>
                </a:solidFill>
              </a:rPr>
              <a:t>CHW Strength Ministry Collaborative: </a:t>
            </a:r>
            <a:r>
              <a:rPr lang="en-US" sz="1600" dirty="0">
                <a:solidFill>
                  <a:srgbClr val="002060"/>
                </a:solidFill>
                <a:hlinkClick r:id="rId4"/>
              </a:rPr>
              <a:t>https://www.chwstrength.com/workforce/chw300-registration</a:t>
            </a:r>
            <a:endParaRPr lang="en-US" sz="1600" dirty="0">
              <a:solidFill>
                <a:srgbClr val="002060"/>
              </a:solidFill>
            </a:endParaRPr>
          </a:p>
        </p:txBody>
      </p:sp>
    </p:spTree>
    <p:extLst>
      <p:ext uri="{BB962C8B-B14F-4D97-AF65-F5344CB8AC3E}">
        <p14:creationId xmlns:p14="http://schemas.microsoft.com/office/powerpoint/2010/main" val="2136564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e555d09-4068-4f69-a1e4-15acd62be89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FF571AC1D44A4A9597EEEA75535A83" ma:contentTypeVersion="8" ma:contentTypeDescription="Create a new document." ma:contentTypeScope="" ma:versionID="75be2e29efd055b94ca27b8e71b8bc89">
  <xsd:schema xmlns:xsd="http://www.w3.org/2001/XMLSchema" xmlns:xs="http://www.w3.org/2001/XMLSchema" xmlns:p="http://schemas.microsoft.com/office/2006/metadata/properties" xmlns:ns3="ee555d09-4068-4f69-a1e4-15acd62be894" targetNamespace="http://schemas.microsoft.com/office/2006/metadata/properties" ma:root="true" ma:fieldsID="b4eeadef343bab68330e775c29c74825" ns3:_="">
    <xsd:import namespace="ee555d09-4068-4f69-a1e4-15acd62be89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System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55d09-4068-4f69-a1e4-15acd62be89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68196E-70DA-4817-8488-EFDA1E134960}">
  <ds:schemaRefs>
    <ds:schemaRef ds:uri="ee555d09-4068-4f69-a1e4-15acd62be894"/>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36442547-E572-424F-BD7C-22474EA25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55d09-4068-4f69-a1e4-15acd62be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7BCD5E-9393-434C-BD29-9E691D07D5B5}">
  <ds:schemaRefs>
    <ds:schemaRef ds:uri="http://schemas.microsoft.com/sharepoint/v3/contenttype/forms"/>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otalTime>21847</TotalTime>
  <Words>2649</Words>
  <Application>Microsoft Office PowerPoint</Application>
  <PresentationFormat>Widescreen</PresentationFormat>
  <Paragraphs>192</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Aptos Display</vt:lpstr>
      <vt:lpstr>Arial</vt:lpstr>
      <vt:lpstr>Trebuchet MS</vt:lpstr>
      <vt:lpstr>Wingdings</vt:lpstr>
      <vt:lpstr>Office Theme</vt:lpstr>
      <vt:lpstr>Default Design</vt:lpstr>
      <vt:lpstr>Introducing CHWs to VAP3 Partners &amp; Highlighting Benefits to Faith‑Based Organizations  May 21, 2026</vt:lpstr>
      <vt:lpstr>Welcome &amp; Introductions</vt:lpstr>
      <vt:lpstr>Who Are Community Health Workers?</vt:lpstr>
      <vt:lpstr>What’s Happening in Virginia</vt:lpstr>
      <vt:lpstr>CHW Role and Responsibilities</vt:lpstr>
      <vt:lpstr>Why CHWs Matter for VAP3 Partners</vt:lpstr>
      <vt:lpstr>How CHWs Can Support Faith‑Based Organizations (FBOs)</vt:lpstr>
      <vt:lpstr>Examples of CHW–FBO Collaborations</vt:lpstr>
      <vt:lpstr>Training and Certification</vt:lpstr>
      <vt:lpstr>Call to Action</vt:lpstr>
      <vt:lpstr>PowerPoint Presentation</vt:lpstr>
      <vt:lpstr>Let’s Stay Connected!</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 Kiara (VDH)</dc:creator>
  <cp:lastModifiedBy>Christian, Kiara (VDH)</cp:lastModifiedBy>
  <cp:revision>19</cp:revision>
  <dcterms:created xsi:type="dcterms:W3CDTF">2026-04-21T15:07:28Z</dcterms:created>
  <dcterms:modified xsi:type="dcterms:W3CDTF">2026-05-21T16:18:06Z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0x0101009FFF571AC1D44A4A9597EEEA75535A83</vt:lpwstr>
  </property>
</Properties>
</file>