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0" r:id="rId4"/>
    <p:sldId id="267" r:id="rId5"/>
    <p:sldId id="262" r:id="rId6"/>
    <p:sldId id="263" r:id="rId7"/>
    <p:sldId id="268" r:id="rId8"/>
    <p:sldId id="273" r:id="rId9"/>
    <p:sldId id="274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5CA202-BA4E-4E51-98C9-8615321F4445}" v="19" dt="2026-02-01T00:59:25.7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52" autoAdjust="0"/>
    <p:restoredTop sz="96327"/>
  </p:normalViewPr>
  <p:slideViewPr>
    <p:cSldViewPr snapToGrid="0" snapToObjects="1">
      <p:cViewPr varScale="1">
        <p:scale>
          <a:sx n="91" d="100"/>
          <a:sy n="91" d="100"/>
        </p:scale>
        <p:origin x="66" y="2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itney Bowles" userId="338c4eda684d86bd" providerId="LiveId" clId="{01674E7B-56C8-4326-9EC6-55186F059DE3}"/>
    <pc:docChg chg="undo custSel addSld modSld">
      <pc:chgData name="Whitney Bowles" userId="338c4eda684d86bd" providerId="LiveId" clId="{01674E7B-56C8-4326-9EC6-55186F059DE3}" dt="2026-02-06T17:26:02.310" v="2186" actId="478"/>
      <pc:docMkLst>
        <pc:docMk/>
      </pc:docMkLst>
      <pc:sldChg chg="addSp delSp modSp mod setBg modClrScheme chgLayout">
        <pc:chgData name="Whitney Bowles" userId="338c4eda684d86bd" providerId="LiveId" clId="{01674E7B-56C8-4326-9EC6-55186F059DE3}" dt="2026-02-01T00:22:22.634" v="130" actId="113"/>
        <pc:sldMkLst>
          <pc:docMk/>
          <pc:sldMk cId="1553694636" sldId="260"/>
        </pc:sldMkLst>
        <pc:spChg chg="mod ord">
          <ac:chgData name="Whitney Bowles" userId="338c4eda684d86bd" providerId="LiveId" clId="{01674E7B-56C8-4326-9EC6-55186F059DE3}" dt="2026-02-01T00:19:47.514" v="113" actId="26606"/>
          <ac:spMkLst>
            <pc:docMk/>
            <pc:sldMk cId="1553694636" sldId="260"/>
            <ac:spMk id="2" creationId="{15A4054F-54D1-600E-950A-F777B0830273}"/>
          </ac:spMkLst>
        </pc:spChg>
        <pc:spChg chg="mod">
          <ac:chgData name="Whitney Bowles" userId="338c4eda684d86bd" providerId="LiveId" clId="{01674E7B-56C8-4326-9EC6-55186F059DE3}" dt="2026-02-01T00:22:22.634" v="130" actId="113"/>
          <ac:spMkLst>
            <pc:docMk/>
            <pc:sldMk cId="1553694636" sldId="260"/>
            <ac:spMk id="3" creationId="{328F78A5-9648-5290-2481-C9140FDB39B8}"/>
          </ac:spMkLst>
        </pc:spChg>
        <pc:picChg chg="add mod">
          <ac:chgData name="Whitney Bowles" userId="338c4eda684d86bd" providerId="LiveId" clId="{01674E7B-56C8-4326-9EC6-55186F059DE3}" dt="2026-02-01T00:19:47.514" v="113" actId="26606"/>
          <ac:picMkLst>
            <pc:docMk/>
            <pc:sldMk cId="1553694636" sldId="260"/>
            <ac:picMk id="5" creationId="{151CDC51-7709-E02B-B2FE-34EC57E4B1D1}"/>
          </ac:picMkLst>
        </pc:picChg>
      </pc:sldChg>
      <pc:sldChg chg="modSp mod">
        <pc:chgData name="Whitney Bowles" userId="338c4eda684d86bd" providerId="LiveId" clId="{01674E7B-56C8-4326-9EC6-55186F059DE3}" dt="2026-02-01T00:25:48.895" v="485" actId="2711"/>
        <pc:sldMkLst>
          <pc:docMk/>
          <pc:sldMk cId="2059164633" sldId="262"/>
        </pc:sldMkLst>
        <pc:spChg chg="mod">
          <ac:chgData name="Whitney Bowles" userId="338c4eda684d86bd" providerId="LiveId" clId="{01674E7B-56C8-4326-9EC6-55186F059DE3}" dt="2026-02-01T00:25:48.895" v="485" actId="2711"/>
          <ac:spMkLst>
            <pc:docMk/>
            <pc:sldMk cId="2059164633" sldId="262"/>
            <ac:spMk id="2" creationId="{01773072-F2FF-B90D-AE29-B00A34D55609}"/>
          </ac:spMkLst>
        </pc:spChg>
        <pc:spChg chg="mod">
          <ac:chgData name="Whitney Bowles" userId="338c4eda684d86bd" providerId="LiveId" clId="{01674E7B-56C8-4326-9EC6-55186F059DE3}" dt="2026-02-01T00:25:26.647" v="482" actId="14100"/>
          <ac:spMkLst>
            <pc:docMk/>
            <pc:sldMk cId="2059164633" sldId="262"/>
            <ac:spMk id="3" creationId="{F1D546D4-B6DC-CA7F-0090-BF3027243874}"/>
          </ac:spMkLst>
        </pc:spChg>
        <pc:spChg chg="mod">
          <ac:chgData name="Whitney Bowles" userId="338c4eda684d86bd" providerId="LiveId" clId="{01674E7B-56C8-4326-9EC6-55186F059DE3}" dt="2026-02-01T00:25:37.604" v="484" actId="2711"/>
          <ac:spMkLst>
            <pc:docMk/>
            <pc:sldMk cId="2059164633" sldId="262"/>
            <ac:spMk id="4" creationId="{F131B731-6A0E-405E-1349-33111001E1EC}"/>
          </ac:spMkLst>
        </pc:spChg>
        <pc:spChg chg="mod">
          <ac:chgData name="Whitney Bowles" userId="338c4eda684d86bd" providerId="LiveId" clId="{01674E7B-56C8-4326-9EC6-55186F059DE3}" dt="2026-02-01T00:25:30.192" v="483" actId="14100"/>
          <ac:spMkLst>
            <pc:docMk/>
            <pc:sldMk cId="2059164633" sldId="262"/>
            <ac:spMk id="5" creationId="{5B17AE7E-9784-1C0E-1614-38F0488844C3}"/>
          </ac:spMkLst>
        </pc:spChg>
      </pc:sldChg>
      <pc:sldChg chg="delSp modSp mod">
        <pc:chgData name="Whitney Bowles" userId="338c4eda684d86bd" providerId="LiveId" clId="{01674E7B-56C8-4326-9EC6-55186F059DE3}" dt="2026-02-01T00:25:15.377" v="481" actId="20577"/>
        <pc:sldMkLst>
          <pc:docMk/>
          <pc:sldMk cId="261068029" sldId="263"/>
        </pc:sldMkLst>
        <pc:spChg chg="mod">
          <ac:chgData name="Whitney Bowles" userId="338c4eda684d86bd" providerId="LiveId" clId="{01674E7B-56C8-4326-9EC6-55186F059DE3}" dt="2026-02-01T00:25:15.377" v="481" actId="20577"/>
          <ac:spMkLst>
            <pc:docMk/>
            <pc:sldMk cId="261068029" sldId="263"/>
            <ac:spMk id="2" creationId="{01AD0091-75DB-D339-B7FB-475E3F62BBAC}"/>
          </ac:spMkLst>
        </pc:spChg>
      </pc:sldChg>
      <pc:sldChg chg="addSp delSp modSp mod">
        <pc:chgData name="Whitney Bowles" userId="338c4eda684d86bd" providerId="LiveId" clId="{01674E7B-56C8-4326-9EC6-55186F059DE3}" dt="2026-02-01T00:59:45.175" v="2181" actId="255"/>
        <pc:sldMkLst>
          <pc:docMk/>
          <pc:sldMk cId="4149911204" sldId="264"/>
        </pc:sldMkLst>
        <pc:spChg chg="ord">
          <ac:chgData name="Whitney Bowles" userId="338c4eda684d86bd" providerId="LiveId" clId="{01674E7B-56C8-4326-9EC6-55186F059DE3}" dt="2026-02-01T00:59:33.433" v="2179" actId="26606"/>
          <ac:spMkLst>
            <pc:docMk/>
            <pc:sldMk cId="4149911204" sldId="264"/>
            <ac:spMk id="4" creationId="{C644FAE4-B414-9359-CD9B-239A5D068B83}"/>
          </ac:spMkLst>
        </pc:spChg>
        <pc:spChg chg="mod">
          <ac:chgData name="Whitney Bowles" userId="338c4eda684d86bd" providerId="LiveId" clId="{01674E7B-56C8-4326-9EC6-55186F059DE3}" dt="2026-02-01T00:59:45.175" v="2181" actId="255"/>
          <ac:spMkLst>
            <pc:docMk/>
            <pc:sldMk cId="4149911204" sldId="264"/>
            <ac:spMk id="5" creationId="{23CF8DDC-00EA-3871-4010-4D35F1F9368F}"/>
          </ac:spMkLst>
        </pc:spChg>
        <pc:picChg chg="add mod">
          <ac:chgData name="Whitney Bowles" userId="338c4eda684d86bd" providerId="LiveId" clId="{01674E7B-56C8-4326-9EC6-55186F059DE3}" dt="2026-02-01T00:59:33.433" v="2179" actId="26606"/>
          <ac:picMkLst>
            <pc:docMk/>
            <pc:sldMk cId="4149911204" sldId="264"/>
            <ac:picMk id="1029" creationId="{2DB15506-032D-A173-4198-3038D8FF970E}"/>
          </ac:picMkLst>
        </pc:picChg>
      </pc:sldChg>
      <pc:sldChg chg="modSp mod">
        <pc:chgData name="Whitney Bowles" userId="338c4eda684d86bd" providerId="LiveId" clId="{01674E7B-56C8-4326-9EC6-55186F059DE3}" dt="2026-02-06T17:04:48.302" v="2185" actId="27636"/>
        <pc:sldMkLst>
          <pc:docMk/>
          <pc:sldMk cId="1978826299" sldId="267"/>
        </pc:sldMkLst>
        <pc:spChg chg="mod">
          <ac:chgData name="Whitney Bowles" userId="338c4eda684d86bd" providerId="LiveId" clId="{01674E7B-56C8-4326-9EC6-55186F059DE3}" dt="2026-02-06T17:04:48.302" v="2185" actId="27636"/>
          <ac:spMkLst>
            <pc:docMk/>
            <pc:sldMk cId="1978826299" sldId="267"/>
            <ac:spMk id="3" creationId="{4245831A-04D4-5EAE-D9DF-D4B81E7F0A5A}"/>
          </ac:spMkLst>
        </pc:spChg>
      </pc:sldChg>
      <pc:sldChg chg="addSp modSp mod setBg modClrScheme chgLayout">
        <pc:chgData name="Whitney Bowles" userId="338c4eda684d86bd" providerId="LiveId" clId="{01674E7B-56C8-4326-9EC6-55186F059DE3}" dt="2026-02-01T00:32:59.124" v="956" actId="27636"/>
        <pc:sldMkLst>
          <pc:docMk/>
          <pc:sldMk cId="1175465505" sldId="268"/>
        </pc:sldMkLst>
        <pc:spChg chg="mod ord">
          <ac:chgData name="Whitney Bowles" userId="338c4eda684d86bd" providerId="LiveId" clId="{01674E7B-56C8-4326-9EC6-55186F059DE3}" dt="2026-02-01T00:32:40.502" v="952" actId="26606"/>
          <ac:spMkLst>
            <pc:docMk/>
            <pc:sldMk cId="1175465505" sldId="268"/>
            <ac:spMk id="2" creationId="{9C7D803B-F73B-5BBC-C98C-55BEB1ED6C27}"/>
          </ac:spMkLst>
        </pc:spChg>
        <pc:spChg chg="add mod ord">
          <ac:chgData name="Whitney Bowles" userId="338c4eda684d86bd" providerId="LiveId" clId="{01674E7B-56C8-4326-9EC6-55186F059DE3}" dt="2026-02-01T00:32:59.124" v="956" actId="27636"/>
          <ac:spMkLst>
            <pc:docMk/>
            <pc:sldMk cId="1175465505" sldId="268"/>
            <ac:spMk id="3" creationId="{85BCAC1A-DA04-9A56-589A-35890E6365BD}"/>
          </ac:spMkLst>
        </pc:spChg>
        <pc:picChg chg="add mod">
          <ac:chgData name="Whitney Bowles" userId="338c4eda684d86bd" providerId="LiveId" clId="{01674E7B-56C8-4326-9EC6-55186F059DE3}" dt="2026-02-01T00:32:40.502" v="952" actId="26606"/>
          <ac:picMkLst>
            <pc:docMk/>
            <pc:sldMk cId="1175465505" sldId="268"/>
            <ac:picMk id="5" creationId="{A551FB90-22B2-35F0-E19B-BFEE56BBEAFA}"/>
          </ac:picMkLst>
        </pc:picChg>
      </pc:sldChg>
      <pc:sldChg chg="addSp delSp modSp mod setBg modClrScheme chgLayout">
        <pc:chgData name="Whitney Bowles" userId="338c4eda684d86bd" providerId="LiveId" clId="{01674E7B-56C8-4326-9EC6-55186F059DE3}" dt="2026-02-01T00:46:21.448" v="1838" actId="20577"/>
        <pc:sldMkLst>
          <pc:docMk/>
          <pc:sldMk cId="1341691380" sldId="273"/>
        </pc:sldMkLst>
        <pc:spChg chg="mod ord">
          <ac:chgData name="Whitney Bowles" userId="338c4eda684d86bd" providerId="LiveId" clId="{01674E7B-56C8-4326-9EC6-55186F059DE3}" dt="2026-02-01T00:42:36.598" v="1678" actId="26606"/>
          <ac:spMkLst>
            <pc:docMk/>
            <pc:sldMk cId="1341691380" sldId="273"/>
            <ac:spMk id="2" creationId="{6F0A8F4F-023A-4C3E-C1C7-B032C8FE4800}"/>
          </ac:spMkLst>
        </pc:spChg>
        <pc:spChg chg="add mod">
          <ac:chgData name="Whitney Bowles" userId="338c4eda684d86bd" providerId="LiveId" clId="{01674E7B-56C8-4326-9EC6-55186F059DE3}" dt="2026-02-01T00:46:21.448" v="1838" actId="20577"/>
          <ac:spMkLst>
            <pc:docMk/>
            <pc:sldMk cId="1341691380" sldId="273"/>
            <ac:spMk id="4" creationId="{BA9786F1-E546-E821-6C25-1292468FE786}"/>
          </ac:spMkLst>
        </pc:spChg>
        <pc:picChg chg="add mod">
          <ac:chgData name="Whitney Bowles" userId="338c4eda684d86bd" providerId="LiveId" clId="{01674E7B-56C8-4326-9EC6-55186F059DE3}" dt="2026-02-01T00:42:36.598" v="1678" actId="26606"/>
          <ac:picMkLst>
            <pc:docMk/>
            <pc:sldMk cId="1341691380" sldId="273"/>
            <ac:picMk id="6" creationId="{FFF74C19-0D1C-3BBB-8701-C617ED41ABC7}"/>
          </ac:picMkLst>
        </pc:picChg>
      </pc:sldChg>
      <pc:sldChg chg="modSp mod">
        <pc:chgData name="Whitney Bowles" userId="338c4eda684d86bd" providerId="LiveId" clId="{01674E7B-56C8-4326-9EC6-55186F059DE3}" dt="2026-02-01T00:48:44.331" v="1913" actId="5793"/>
        <pc:sldMkLst>
          <pc:docMk/>
          <pc:sldMk cId="1705269642" sldId="274"/>
        </pc:sldMkLst>
        <pc:spChg chg="mod">
          <ac:chgData name="Whitney Bowles" userId="338c4eda684d86bd" providerId="LiveId" clId="{01674E7B-56C8-4326-9EC6-55186F059DE3}" dt="2026-02-01T00:48:44.331" v="1913" actId="5793"/>
          <ac:spMkLst>
            <pc:docMk/>
            <pc:sldMk cId="1705269642" sldId="274"/>
            <ac:spMk id="3" creationId="{A71BA193-174F-2CAE-3F3D-C87D1F56EEEB}"/>
          </ac:spMkLst>
        </pc:spChg>
      </pc:sldChg>
      <pc:sldChg chg="addSp delSp modSp new mod modClrScheme chgLayout">
        <pc:chgData name="Whitney Bowles" userId="338c4eda684d86bd" providerId="LiveId" clId="{01674E7B-56C8-4326-9EC6-55186F059DE3}" dt="2026-02-06T17:26:02.310" v="2186" actId="478"/>
        <pc:sldMkLst>
          <pc:docMk/>
          <pc:sldMk cId="2869973378" sldId="275"/>
        </pc:sldMkLst>
        <pc:spChg chg="add mod">
          <ac:chgData name="Whitney Bowles" userId="338c4eda684d86bd" providerId="LiveId" clId="{01674E7B-56C8-4326-9EC6-55186F059DE3}" dt="2026-02-01T00:56:19.852" v="2144" actId="2711"/>
          <ac:spMkLst>
            <pc:docMk/>
            <pc:sldMk cId="2869973378" sldId="275"/>
            <ac:spMk id="4" creationId="{705785A2-D258-61BD-7213-85F1CDE41B3C}"/>
          </ac:spMkLst>
        </pc:spChg>
        <pc:spChg chg="add del mod">
          <ac:chgData name="Whitney Bowles" userId="338c4eda684d86bd" providerId="LiveId" clId="{01674E7B-56C8-4326-9EC6-55186F059DE3}" dt="2026-02-06T17:26:02.310" v="2186" actId="478"/>
          <ac:spMkLst>
            <pc:docMk/>
            <pc:sldMk cId="2869973378" sldId="275"/>
            <ac:spMk id="5" creationId="{E0C28EE9-C055-CE36-953F-E85FFF3EB638}"/>
          </ac:spMkLst>
        </pc:spChg>
        <pc:spChg chg="add mod">
          <ac:chgData name="Whitney Bowles" userId="338c4eda684d86bd" providerId="LiveId" clId="{01674E7B-56C8-4326-9EC6-55186F059DE3}" dt="2026-02-01T00:57:37.047" v="2173" actId="20577"/>
          <ac:spMkLst>
            <pc:docMk/>
            <pc:sldMk cId="2869973378" sldId="275"/>
            <ac:spMk id="8" creationId="{02005726-43E4-1C2A-78CC-A383A5A1BD13}"/>
          </ac:spMkLst>
        </pc:spChg>
        <pc:picChg chg="add mod">
          <ac:chgData name="Whitney Bowles" userId="338c4eda684d86bd" providerId="LiveId" clId="{01674E7B-56C8-4326-9EC6-55186F059DE3}" dt="2026-02-01T00:56:44.356" v="2148" actId="1076"/>
          <ac:picMkLst>
            <pc:docMk/>
            <pc:sldMk cId="2869973378" sldId="275"/>
            <ac:picMk id="3" creationId="{1302B3DA-CB91-775F-DA1B-6768CDA378D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WCC Title Page - STEM FRO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283D-DD9E-2449-8629-8B0C99E1A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3534" y="3428999"/>
            <a:ext cx="4300151" cy="2027583"/>
          </a:xfrm>
          <a:prstGeom prst="rect">
            <a:avLst/>
          </a:prstGeom>
        </p:spPr>
        <p:txBody>
          <a:bodyPr wrap="square" lIns="0" rIns="0">
            <a:normAutofit/>
          </a:bodyPr>
          <a:lstStyle>
            <a:lvl1pPr algn="l" fontAlgn="ctr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 dirty="0"/>
              <a:t>Insert Title or</a:t>
            </a:r>
            <a:br>
              <a:rPr lang="en-US" dirty="0"/>
            </a:br>
            <a:r>
              <a:rPr lang="en-US" dirty="0"/>
              <a:t>School/Division</a:t>
            </a:r>
            <a:br>
              <a:rPr lang="en-US" dirty="0"/>
            </a:br>
            <a:r>
              <a:rPr lang="en-US" dirty="0"/>
              <a:t>in this Space.</a:t>
            </a:r>
          </a:p>
        </p:txBody>
      </p:sp>
    </p:spTree>
    <p:extLst>
      <p:ext uri="{BB962C8B-B14F-4D97-AF65-F5344CB8AC3E}">
        <p14:creationId xmlns:p14="http://schemas.microsoft.com/office/powerpoint/2010/main" val="2438942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E38A3-67DA-C340-B747-F0CAEE2DF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367" y="1471098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08A49-F164-F240-B598-EFCB6D0AC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67" y="2501728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CEF72C-02AD-0546-95B4-2DB09548E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5768" y="1471098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BEAD41-CE0A-D545-A2E1-FA26B41A96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5768" y="2501728"/>
            <a:ext cx="5183188" cy="3441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90FA03D-5CB4-6E41-8F9B-D3999EB1C7D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88324" y="228643"/>
            <a:ext cx="9144000" cy="71047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marL="0" indent="0" algn="l" fontAlgn="ctr">
              <a:buNone/>
              <a:defRPr sz="3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Page Title Here</a:t>
            </a:r>
          </a:p>
        </p:txBody>
      </p:sp>
    </p:spTree>
    <p:extLst>
      <p:ext uri="{BB962C8B-B14F-4D97-AF65-F5344CB8AC3E}">
        <p14:creationId xmlns:p14="http://schemas.microsoft.com/office/powerpoint/2010/main" val="245644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CEAC81-91E1-4344-BCD9-ACDE6A4EB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88323" y="1317247"/>
            <a:ext cx="9004763" cy="49642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59844-F53A-7646-BFCC-9F1C89DE5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81322" y="1317248"/>
            <a:ext cx="2322354" cy="4348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F472C5-B660-1B4B-9FBB-40CE6D93CE9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88324" y="228643"/>
            <a:ext cx="9144000" cy="71047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marL="0" indent="0" algn="l" fontAlgn="ctr">
              <a:buNone/>
              <a:defRPr sz="3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Page Title Here</a:t>
            </a:r>
          </a:p>
        </p:txBody>
      </p:sp>
    </p:spTree>
    <p:extLst>
      <p:ext uri="{BB962C8B-B14F-4D97-AF65-F5344CB8AC3E}">
        <p14:creationId xmlns:p14="http://schemas.microsoft.com/office/powerpoint/2010/main" val="684445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CEAC81-91E1-4344-BCD9-ACDE6A4EB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41805" y="1322173"/>
            <a:ext cx="7961871" cy="47449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59844-F53A-7646-BFCC-9F1C89DE5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8324" y="1518442"/>
            <a:ext cx="3258065" cy="43426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F472C5-B660-1B4B-9FBB-40CE6D93CE9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88324" y="228643"/>
            <a:ext cx="9144000" cy="71047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marL="0" indent="0" algn="l" fontAlgn="ctr">
              <a:buNone/>
              <a:defRPr sz="3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Page Title Here</a:t>
            </a:r>
          </a:p>
        </p:txBody>
      </p:sp>
    </p:spTree>
    <p:extLst>
      <p:ext uri="{BB962C8B-B14F-4D97-AF65-F5344CB8AC3E}">
        <p14:creationId xmlns:p14="http://schemas.microsoft.com/office/powerpoint/2010/main" val="3449671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CB1C0-47A0-9448-A381-A5B1EFC7E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324" y="1361660"/>
            <a:ext cx="8845737" cy="491986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79115-B90F-EA47-BDF7-54672AEE6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581322" y="1182757"/>
            <a:ext cx="2378138" cy="4383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3AB0F32-9DF5-7744-9D38-17D8BD8F4EF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88324" y="228643"/>
            <a:ext cx="9144000" cy="71047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marL="0" indent="0" algn="l" fontAlgn="ctr">
              <a:buNone/>
              <a:defRPr sz="3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Page Title Here</a:t>
            </a:r>
          </a:p>
        </p:txBody>
      </p:sp>
    </p:spTree>
    <p:extLst>
      <p:ext uri="{BB962C8B-B14F-4D97-AF65-F5344CB8AC3E}">
        <p14:creationId xmlns:p14="http://schemas.microsoft.com/office/powerpoint/2010/main" val="1290837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CB1C0-47A0-9448-A381-A5B1EFC7E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297" y="1458099"/>
            <a:ext cx="7521145" cy="446473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79115-B90F-EA47-BDF7-54672AEE6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558" y="1828800"/>
            <a:ext cx="3150972" cy="3694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3AB0F32-9DF5-7744-9D38-17D8BD8F4EF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88324" y="228643"/>
            <a:ext cx="9144000" cy="71047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marL="0" indent="0" algn="l" fontAlgn="ctr">
              <a:buNone/>
              <a:defRPr sz="3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Page Title Here</a:t>
            </a:r>
          </a:p>
        </p:txBody>
      </p:sp>
    </p:spTree>
    <p:extLst>
      <p:ext uri="{BB962C8B-B14F-4D97-AF65-F5344CB8AC3E}">
        <p14:creationId xmlns:p14="http://schemas.microsoft.com/office/powerpoint/2010/main" val="2143771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WCC Content with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C60DAA-3B74-934E-8A9C-42410FF1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8324" y="6492874"/>
            <a:ext cx="2145957" cy="36512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AAE806-2229-BD45-B61E-88823A749C5C}" type="datetimeFigureOut">
              <a:rPr lang="en-US" smtClean="0"/>
              <a:pPr/>
              <a:t>2/5/2026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CEFAA-EC10-6E41-B334-A89F89EE9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0" y="6492874"/>
            <a:ext cx="4547286" cy="36512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AAB327-724C-C349-A9B5-5B4D77D7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99406" y="6492874"/>
            <a:ext cx="1849394" cy="36512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6C5954-0AF9-1541-A792-3E4F4B42AE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1CE27C9-4539-C54E-8C59-73F8EC500F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324" y="228643"/>
            <a:ext cx="9144000" cy="71047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marL="0" indent="0" algn="l" fontAlgn="ctr">
              <a:buNone/>
              <a:defRPr sz="3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Page Title Here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769DE92A-DBAF-F04E-8426-A47AAE7C1E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3018" y="1537459"/>
            <a:ext cx="11045963" cy="44359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16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BE6AB2E5-8C97-3249-8AAF-66A18A6B81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324" y="228643"/>
            <a:ext cx="9144000" cy="71047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marL="0" indent="0" algn="l" fontAlgn="ctr">
              <a:buNone/>
              <a:defRPr sz="3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Page Title Here</a:t>
            </a:r>
          </a:p>
        </p:txBody>
      </p:sp>
    </p:spTree>
    <p:extLst>
      <p:ext uri="{BB962C8B-B14F-4D97-AF65-F5344CB8AC3E}">
        <p14:creationId xmlns:p14="http://schemas.microsoft.com/office/powerpoint/2010/main" val="2257975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No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06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WCC Title Page - MAIN ENTRAN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283D-DD9E-2449-8629-8B0C99E1A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3534" y="3428999"/>
            <a:ext cx="4300151" cy="2027583"/>
          </a:xfrm>
          <a:prstGeom prst="rect">
            <a:avLst/>
          </a:prstGeom>
        </p:spPr>
        <p:txBody>
          <a:bodyPr wrap="square" lIns="0" rIns="0">
            <a:normAutofit/>
          </a:bodyPr>
          <a:lstStyle>
            <a:lvl1pPr algn="l" fontAlgn="ctr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 dirty="0"/>
              <a:t>Insert Title or</a:t>
            </a:r>
            <a:br>
              <a:rPr lang="en-US" dirty="0"/>
            </a:br>
            <a:r>
              <a:rPr lang="en-US" dirty="0"/>
              <a:t>School/Division</a:t>
            </a:r>
            <a:br>
              <a:rPr lang="en-US" dirty="0"/>
            </a:br>
            <a:r>
              <a:rPr lang="en-US" dirty="0"/>
              <a:t>in this Space.</a:t>
            </a:r>
          </a:p>
        </p:txBody>
      </p:sp>
    </p:spTree>
    <p:extLst>
      <p:ext uri="{BB962C8B-B14F-4D97-AF65-F5344CB8AC3E}">
        <p14:creationId xmlns:p14="http://schemas.microsoft.com/office/powerpoint/2010/main" val="2204260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WCC Title Page - FRALIN FRO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283D-DD9E-2449-8629-8B0C99E1A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3534" y="3428999"/>
            <a:ext cx="4300151" cy="2027583"/>
          </a:xfrm>
          <a:prstGeom prst="rect">
            <a:avLst/>
          </a:prstGeom>
        </p:spPr>
        <p:txBody>
          <a:bodyPr wrap="square" lIns="0" rIns="0">
            <a:normAutofit/>
          </a:bodyPr>
          <a:lstStyle>
            <a:lvl1pPr algn="l" fontAlgn="ctr">
              <a:lnSpc>
                <a:spcPct val="100000"/>
              </a:lnSpc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 or</a:t>
            </a:r>
            <a:br>
              <a:rPr lang="en-US" dirty="0"/>
            </a:br>
            <a:r>
              <a:rPr lang="en-US" dirty="0"/>
              <a:t>School/Division</a:t>
            </a:r>
            <a:br>
              <a:rPr lang="en-US" dirty="0"/>
            </a:br>
            <a:r>
              <a:rPr lang="en-US" dirty="0"/>
              <a:t>in this Space.</a:t>
            </a:r>
          </a:p>
        </p:txBody>
      </p:sp>
    </p:spTree>
    <p:extLst>
      <p:ext uri="{BB962C8B-B14F-4D97-AF65-F5344CB8AC3E}">
        <p14:creationId xmlns:p14="http://schemas.microsoft.com/office/powerpoint/2010/main" val="393342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WCC Title Page - WEBBER PLAZ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283D-DD9E-2449-8629-8B0C99E1A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3534" y="3428999"/>
            <a:ext cx="4300151" cy="2027583"/>
          </a:xfrm>
          <a:prstGeom prst="rect">
            <a:avLst/>
          </a:prstGeom>
        </p:spPr>
        <p:txBody>
          <a:bodyPr wrap="square" lIns="0" rIns="0">
            <a:normAutofit/>
          </a:bodyPr>
          <a:lstStyle>
            <a:lvl1pPr algn="l" fontAlgn="ctr">
              <a:lnSpc>
                <a:spcPct val="100000"/>
              </a:lnSpc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 or</a:t>
            </a:r>
            <a:br>
              <a:rPr lang="en-US" dirty="0"/>
            </a:br>
            <a:r>
              <a:rPr lang="en-US" dirty="0"/>
              <a:t>School/Division</a:t>
            </a:r>
            <a:br>
              <a:rPr lang="en-US" dirty="0"/>
            </a:br>
            <a:r>
              <a:rPr lang="en-US" dirty="0"/>
              <a:t>in this Space.</a:t>
            </a:r>
          </a:p>
        </p:txBody>
      </p:sp>
    </p:spTree>
    <p:extLst>
      <p:ext uri="{BB962C8B-B14F-4D97-AF65-F5344CB8AC3E}">
        <p14:creationId xmlns:p14="http://schemas.microsoft.com/office/powerpoint/2010/main" val="72770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WCC Title Page - WEBBER-SL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283D-DD9E-2449-8629-8B0C99E1A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3534" y="3428999"/>
            <a:ext cx="4300151" cy="2027583"/>
          </a:xfrm>
          <a:prstGeom prst="rect">
            <a:avLst/>
          </a:prstGeom>
        </p:spPr>
        <p:txBody>
          <a:bodyPr wrap="square" lIns="0" rIns="0">
            <a:normAutofit/>
          </a:bodyPr>
          <a:lstStyle>
            <a:lvl1pPr algn="l" fontAlgn="ctr">
              <a:lnSpc>
                <a:spcPct val="100000"/>
              </a:lnSpc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 or</a:t>
            </a:r>
            <a:br>
              <a:rPr lang="en-US" dirty="0"/>
            </a:br>
            <a:r>
              <a:rPr lang="en-US" dirty="0"/>
              <a:t>School/Division</a:t>
            </a:r>
            <a:br>
              <a:rPr lang="en-US" dirty="0"/>
            </a:br>
            <a:r>
              <a:rPr lang="en-US" dirty="0"/>
              <a:t>in this Space.</a:t>
            </a:r>
          </a:p>
        </p:txBody>
      </p:sp>
    </p:spTree>
    <p:extLst>
      <p:ext uri="{BB962C8B-B14F-4D97-AF65-F5344CB8AC3E}">
        <p14:creationId xmlns:p14="http://schemas.microsoft.com/office/powerpoint/2010/main" val="2581779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WCC Title Page - ST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283D-DD9E-2449-8629-8B0C99E1A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3534" y="3428999"/>
            <a:ext cx="4300151" cy="2027583"/>
          </a:xfrm>
          <a:prstGeom prst="rect">
            <a:avLst/>
          </a:prstGeom>
        </p:spPr>
        <p:txBody>
          <a:bodyPr wrap="square" lIns="0" rIns="0">
            <a:normAutofit/>
          </a:bodyPr>
          <a:lstStyle>
            <a:lvl1pPr algn="l" fontAlgn="ctr">
              <a:lnSpc>
                <a:spcPct val="100000"/>
              </a:lnSpc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 or</a:t>
            </a:r>
            <a:br>
              <a:rPr lang="en-US" dirty="0"/>
            </a:br>
            <a:r>
              <a:rPr lang="en-US" dirty="0"/>
              <a:t>School/Division</a:t>
            </a:r>
            <a:br>
              <a:rPr lang="en-US" dirty="0"/>
            </a:br>
            <a:r>
              <a:rPr lang="en-US" dirty="0"/>
              <a:t>in this Space.</a:t>
            </a:r>
          </a:p>
        </p:txBody>
      </p:sp>
    </p:spTree>
    <p:extLst>
      <p:ext uri="{BB962C8B-B14F-4D97-AF65-F5344CB8AC3E}">
        <p14:creationId xmlns:p14="http://schemas.microsoft.com/office/powerpoint/2010/main" val="415207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WCC Title Page - SUNSET DR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283D-DD9E-2449-8629-8B0C99E1A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3534" y="3428999"/>
            <a:ext cx="4300151" cy="2027583"/>
          </a:xfrm>
          <a:prstGeom prst="rect">
            <a:avLst/>
          </a:prstGeom>
        </p:spPr>
        <p:txBody>
          <a:bodyPr wrap="square" lIns="0" rIns="0">
            <a:normAutofit/>
          </a:bodyPr>
          <a:lstStyle>
            <a:lvl1pPr algn="l" fontAlgn="ctr">
              <a:lnSpc>
                <a:spcPct val="100000"/>
              </a:lnSpc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 or</a:t>
            </a:r>
            <a:br>
              <a:rPr lang="en-US" dirty="0"/>
            </a:br>
            <a:r>
              <a:rPr lang="en-US" dirty="0"/>
              <a:t>School/Division</a:t>
            </a:r>
            <a:br>
              <a:rPr lang="en-US" dirty="0"/>
            </a:br>
            <a:r>
              <a:rPr lang="en-US" dirty="0"/>
              <a:t>in this Space.</a:t>
            </a:r>
          </a:p>
        </p:txBody>
      </p:sp>
    </p:spTree>
    <p:extLst>
      <p:ext uri="{BB962C8B-B14F-4D97-AF65-F5344CB8AC3E}">
        <p14:creationId xmlns:p14="http://schemas.microsoft.com/office/powerpoint/2010/main" val="2077131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WCC Page Title with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E5A9A2B-BD8D-5D4A-8644-B77E7EEDBE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324" y="228643"/>
            <a:ext cx="9144000" cy="71047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marL="0" indent="0" algn="l" fontAlgn="ctr">
              <a:buNone/>
              <a:defRPr sz="3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Page Title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CAF70E-175C-A943-B0F2-D798C546CD1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3018" y="1537459"/>
            <a:ext cx="11045963" cy="44359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020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C5116-D8FF-974C-BB46-5998E19C1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9919" y="1652631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D1E87-8DE0-174C-BA84-D216BE56B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0481" y="1652631"/>
            <a:ext cx="5181600" cy="421682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E020D5B-CF91-CF47-A476-7DF64DB97DF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88324" y="228643"/>
            <a:ext cx="9144000" cy="710471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marL="0" indent="0" algn="l" fontAlgn="ctr">
              <a:buNone/>
              <a:defRPr sz="3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Page Title Here</a:t>
            </a:r>
          </a:p>
        </p:txBody>
      </p:sp>
    </p:spTree>
    <p:extLst>
      <p:ext uri="{BB962C8B-B14F-4D97-AF65-F5344CB8AC3E}">
        <p14:creationId xmlns:p14="http://schemas.microsoft.com/office/powerpoint/2010/main" val="280898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8D1FA-E633-7A4C-9C4A-58CD0ECB3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B60F8CFF-8641-6447-BA84-5A150026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19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0" r:id="rId2"/>
    <p:sldLayoutId id="2147483661" r:id="rId3"/>
    <p:sldLayoutId id="2147483663" r:id="rId4"/>
    <p:sldLayoutId id="2147483664" r:id="rId5"/>
    <p:sldLayoutId id="2147483665" r:id="rId6"/>
    <p:sldLayoutId id="2147483666" r:id="rId7"/>
    <p:sldLayoutId id="2147483649" r:id="rId8"/>
    <p:sldLayoutId id="2147483652" r:id="rId9"/>
    <p:sldLayoutId id="2147483653" r:id="rId10"/>
    <p:sldLayoutId id="2147483658" r:id="rId11"/>
    <p:sldLayoutId id="2147483657" r:id="rId12"/>
    <p:sldLayoutId id="2147483656" r:id="rId13"/>
    <p:sldLayoutId id="2147483659" r:id="rId14"/>
    <p:sldLayoutId id="2147483655" r:id="rId15"/>
    <p:sldLayoutId id="2147483654" r:id="rId16"/>
    <p:sldLayoutId id="21474836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Open Sans Extrabold" panose="020B0606030504020204" pitchFamily="34" charset="0"/>
          <a:ea typeface="Open Sans Extrabold" panose="020B0606030504020204" pitchFamily="34" charset="0"/>
          <a:cs typeface="Open Sans Extrabold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chemeClr val="tx1">
              <a:lumMod val="75000"/>
              <a:lumOff val="25000"/>
            </a:schemeClr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>
              <a:lumMod val="75000"/>
              <a:lumOff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wbowles@virginiawestern.edu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virginiawestern.edu/foundation/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2BEB8-83F9-0D08-DE00-891357244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3534" y="3428999"/>
            <a:ext cx="4300151" cy="2027583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Earn to Learn Program</a:t>
            </a:r>
          </a:p>
        </p:txBody>
      </p:sp>
    </p:spTree>
    <p:extLst>
      <p:ext uri="{BB962C8B-B14F-4D97-AF65-F5344CB8AC3E}">
        <p14:creationId xmlns:p14="http://schemas.microsoft.com/office/powerpoint/2010/main" val="1555470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oden blocks with question marks">
            <a:extLst>
              <a:ext uri="{FF2B5EF4-FFF2-40B4-BE49-F238E27FC236}">
                <a16:creationId xmlns:a16="http://schemas.microsoft.com/office/drawing/2014/main" id="{1302B3DA-CB91-775F-DA1B-6768CDA378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42" b="3389"/>
          <a:stretch>
            <a:fillRect/>
          </a:stretch>
        </p:blipFill>
        <p:spPr>
          <a:xfrm>
            <a:off x="4334349" y="1908676"/>
            <a:ext cx="4447043" cy="274057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5785A2-D258-61BD-7213-85F1CDE41B3C}"/>
              </a:ext>
            </a:extLst>
          </p:cNvPr>
          <p:cNvSpPr txBox="1"/>
          <p:nvPr/>
        </p:nvSpPr>
        <p:spPr>
          <a:xfrm>
            <a:off x="567559" y="1797269"/>
            <a:ext cx="31694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 Light" panose="020E0502030303020204" pitchFamily="34" charset="0"/>
              </a:rPr>
              <a:t>Whitney Bowles, MSN, FNP-C</a:t>
            </a:r>
          </a:p>
          <a:p>
            <a:r>
              <a:rPr lang="en-US" dirty="0">
                <a:latin typeface="Candara Light" panose="020E0502030303020204" pitchFamily="34" charset="0"/>
              </a:rPr>
              <a:t>ETL Program Coordinator</a:t>
            </a:r>
          </a:p>
          <a:p>
            <a:r>
              <a:rPr lang="en-US" dirty="0">
                <a:latin typeface="Candara Light" panose="020E0502030303020204" pitchFamily="34" charset="0"/>
                <a:hlinkClick r:id="rId3"/>
              </a:rPr>
              <a:t>wbowles@virginiawestern.edu</a:t>
            </a:r>
            <a:endParaRPr lang="en-US" dirty="0">
              <a:latin typeface="Candara Light" panose="020E0502030303020204" pitchFamily="34" charset="0"/>
            </a:endParaRPr>
          </a:p>
          <a:p>
            <a:r>
              <a:rPr lang="en-US" dirty="0">
                <a:latin typeface="Candara Light" panose="020E0502030303020204" pitchFamily="34" charset="0"/>
              </a:rPr>
              <a:t>540-797-3299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005726-43E4-1C2A-78CC-A383A5A1BD13}"/>
              </a:ext>
            </a:extLst>
          </p:cNvPr>
          <p:cNvSpPr txBox="1"/>
          <p:nvPr/>
        </p:nvSpPr>
        <p:spPr>
          <a:xfrm>
            <a:off x="567559" y="443640"/>
            <a:ext cx="2250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ndara Light" panose="020E0502030303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69973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23CF8DDC-00EA-3871-4010-4D35F1F9368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689919" y="1652631"/>
            <a:ext cx="5181600" cy="4351338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numCol="1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ndara Light" panose="020E0502030303020204" pitchFamily="34" charset="0"/>
              </a:rPr>
              <a:t>Virginia Western Community College (VWCC) in Roanoke is a two-year public institution established in 1966, serving over 8,500 students annually. 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Candara Light" panose="020E0502030303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ndara Light" panose="020E0502030303020204" pitchFamily="34" charset="0"/>
              </a:rPr>
              <a:t>Academics &amp; Transfer: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ndara Light" panose="020E0502030303020204" pitchFamily="34" charset="0"/>
              </a:rPr>
              <a:t> VWCC provides pathways to four-year institutions, with over 30 Virginia colleges offering guaranteed admission agreements. Popular majors include Liberal Arts, Business, and Health Professions.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ndara Light" panose="020E0502030303020204" pitchFamily="34" charset="0"/>
              </a:rPr>
              <a:t>Affordability &amp; Support: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ndara Light" panose="020E0502030303020204" pitchFamily="34" charset="0"/>
              </a:rPr>
              <a:t> Tuition is significantly lower than four-year institutions. The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ndara Light" panose="020E05020303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Educational Foundation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ndara Light" panose="020E0502030303020204" pitchFamily="34" charset="0"/>
              </a:rPr>
              <a:t> offers scholarships and emergency funding.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ndara Light" panose="020E0502030303020204" pitchFamily="34" charset="0"/>
              </a:rPr>
              <a:t>Location &amp; Facilities: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ndara Light" panose="020E0502030303020204" pitchFamily="34" charset="0"/>
              </a:rPr>
              <a:t> Located in Southwest Roanoke, the main campus spans 70 acres.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ndara Light" panose="020E0502030303020204" pitchFamily="34" charset="0"/>
              </a:rPr>
              <a:t>Student Profile: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ndara Light" panose="020E0502030303020204" pitchFamily="34" charset="0"/>
              </a:rPr>
              <a:t> The college serves a mix of full-time and part-time students, with a total enrollment exceeding 8,500, including those in continuing education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lang="en-US" altLang="en-US" sz="1400" b="0" dirty="0">
              <a:solidFill>
                <a:schemeClr val="tx1">
                  <a:lumMod val="75000"/>
                  <a:lumOff val="25000"/>
                </a:schemeClr>
              </a:solidFill>
              <a:latin typeface="Candara Light" panose="020E0502030303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sz="14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ndara Light" panose="020E0502030303020204" pitchFamily="34" charset="0"/>
              </a:rPr>
              <a:t>The Nursing Program offers Fall entry for the 2-year degree program. We have had 100% NCLEX pass rate for 3 years in a row!</a:t>
            </a:r>
            <a:endParaRPr kumimoji="0" lang="en-US" altLang="en-US" sz="1400" i="0" u="sng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Candara Light" panose="020E0502030303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1300" b="0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pic>
        <p:nvPicPr>
          <p:cNvPr id="1029" name="Picture 5" descr="Virginia Western Community College">
            <a:extLst>
              <a:ext uri="{FF2B5EF4-FFF2-40B4-BE49-F238E27FC236}">
                <a16:creationId xmlns:a16="http://schemas.microsoft.com/office/drawing/2014/main" id="{2DB15506-032D-A173-4198-3038D8FF9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0481" y="2043232"/>
            <a:ext cx="5181600" cy="343562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C644FAE4-B414-9359-CD9B-239A5D068B8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288324" y="228643"/>
            <a:ext cx="9144000" cy="710471"/>
          </a:xfrm>
        </p:spPr>
        <p:txBody>
          <a:bodyPr anchor="ctr">
            <a:normAutofit/>
          </a:bodyPr>
          <a:lstStyle/>
          <a:p>
            <a:r>
              <a:rPr lang="en-US" dirty="0"/>
              <a:t>Virginia Western Community College Overview</a:t>
            </a:r>
          </a:p>
        </p:txBody>
      </p:sp>
    </p:spTree>
    <p:extLst>
      <p:ext uri="{BB962C8B-B14F-4D97-AF65-F5344CB8AC3E}">
        <p14:creationId xmlns:p14="http://schemas.microsoft.com/office/powerpoint/2010/main" val="4149911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F78A5-9648-5290-2481-C9140FDB3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9919" y="1652631"/>
            <a:ext cx="5181600" cy="4351338"/>
          </a:xfrm>
        </p:spPr>
        <p:txBody>
          <a:bodyPr>
            <a:normAutofit/>
          </a:bodyPr>
          <a:lstStyle/>
          <a:p>
            <a:r>
              <a:rPr lang="en-US" sz="2200" b="0" dirty="0">
                <a:latin typeface="Candara Light" panose="020E0502030303020204" pitchFamily="34" charset="0"/>
              </a:rPr>
              <a:t>ETL program began in Spring 2025 with initial funding</a:t>
            </a:r>
          </a:p>
          <a:p>
            <a:r>
              <a:rPr lang="en-US" sz="2200" b="0" dirty="0">
                <a:latin typeface="Candara Light" panose="020E0502030303020204" pitchFamily="34" charset="0"/>
              </a:rPr>
              <a:t>Onboarding and program setup was quick and existing Clinical Coordinator was responsible for day-to-day program implementation</a:t>
            </a:r>
          </a:p>
          <a:p>
            <a:r>
              <a:rPr lang="en-US" sz="2200" b="0" dirty="0">
                <a:latin typeface="Candara Light" panose="020E0502030303020204" pitchFamily="34" charset="0"/>
              </a:rPr>
              <a:t>Our initial cohort was 5 students in their 4</a:t>
            </a:r>
            <a:r>
              <a:rPr lang="en-US" sz="2200" b="0" baseline="30000" dirty="0">
                <a:latin typeface="Candara Light" panose="020E0502030303020204" pitchFamily="34" charset="0"/>
              </a:rPr>
              <a:t>th</a:t>
            </a:r>
            <a:r>
              <a:rPr lang="en-US" sz="2200" b="0" dirty="0">
                <a:latin typeface="Candara Light" panose="020E0502030303020204" pitchFamily="34" charset="0"/>
              </a:rPr>
              <a:t> semester</a:t>
            </a:r>
          </a:p>
          <a:p>
            <a:r>
              <a:rPr lang="en-US" sz="2200" b="0" dirty="0">
                <a:latin typeface="Candara Light" panose="020E0502030303020204" pitchFamily="34" charset="0"/>
              </a:rPr>
              <a:t>At the beginning of February, we hired an ETL Coordinator to provide program oversight.</a:t>
            </a:r>
          </a:p>
        </p:txBody>
      </p:sp>
      <p:pic>
        <p:nvPicPr>
          <p:cNvPr id="5" name="Picture 4" descr="Student writing in class  close-up">
            <a:extLst>
              <a:ext uri="{FF2B5EF4-FFF2-40B4-BE49-F238E27FC236}">
                <a16:creationId xmlns:a16="http://schemas.microsoft.com/office/drawing/2014/main" id="{151CDC51-7709-E02B-B2FE-34EC57E4B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481" y="2031686"/>
            <a:ext cx="5181600" cy="3458718"/>
          </a:xfrm>
          <a:prstGeom prst="rect">
            <a:avLst/>
          </a:prstGeom>
          <a:noFill/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15A4054F-54D1-600E-950A-F777B083027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288324" y="228643"/>
            <a:ext cx="9144000" cy="710471"/>
          </a:xfrm>
        </p:spPr>
        <p:txBody>
          <a:bodyPr anchor="ctr">
            <a:normAutofit/>
          </a:bodyPr>
          <a:lstStyle/>
          <a:p>
            <a:r>
              <a:rPr lang="en-US" dirty="0"/>
              <a:t>Overview	</a:t>
            </a:r>
          </a:p>
        </p:txBody>
      </p:sp>
    </p:spTree>
    <p:extLst>
      <p:ext uri="{BB962C8B-B14F-4D97-AF65-F5344CB8AC3E}">
        <p14:creationId xmlns:p14="http://schemas.microsoft.com/office/powerpoint/2010/main" val="1553694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5831A-04D4-5EAE-D9DF-D4B81E7F0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9919" y="1652630"/>
            <a:ext cx="5181600" cy="463255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Candara Light" panose="020E0502030303020204" pitchFamily="34" charset="0"/>
              </a:rPr>
              <a:t>Fall 2025: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latin typeface="Candara Light" panose="020E0502030303020204" pitchFamily="34" charset="0"/>
              </a:rPr>
              <a:t>Information session provided to all rising third semester students at the end of Spring semester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latin typeface="Candara Light" panose="020E0502030303020204" pitchFamily="34" charset="0"/>
              </a:rPr>
              <a:t>Students were required to apply, provide a faculty recommendation, be in good standing and participate in an interview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latin typeface="Candara Light" panose="020E0502030303020204" pitchFamily="34" charset="0"/>
              </a:rPr>
              <a:t>All eligible students were offered placement in the Fall 2025 Cohort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latin typeface="Candara Light" panose="020E0502030303020204" pitchFamily="34" charset="0"/>
              </a:rPr>
              <a:t>Students accepted in the Fall 2025 cohort would have eligibility to participate in Spring 2026. No additional students would be offered placement</a:t>
            </a:r>
          </a:p>
        </p:txBody>
      </p:sp>
      <p:pic>
        <p:nvPicPr>
          <p:cNvPr id="5" name="Picture 4" descr="People in a job interview">
            <a:extLst>
              <a:ext uri="{FF2B5EF4-FFF2-40B4-BE49-F238E27FC236}">
                <a16:creationId xmlns:a16="http://schemas.microsoft.com/office/drawing/2014/main" id="{BCC0C8BB-17B1-0E79-8324-3F0E8B9620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79" r="-2" b="-2"/>
          <a:stretch>
            <a:fillRect/>
          </a:stretch>
        </p:blipFill>
        <p:spPr>
          <a:xfrm>
            <a:off x="6320481" y="1652631"/>
            <a:ext cx="5181600" cy="4216828"/>
          </a:xfrm>
          <a:prstGeom prst="rect">
            <a:avLst/>
          </a:prstGeom>
          <a:noFill/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4E43D5A6-1500-1697-A52B-B872BA6FF5A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288324" y="228643"/>
            <a:ext cx="9144000" cy="710471"/>
          </a:xfrm>
        </p:spPr>
        <p:txBody>
          <a:bodyPr anchor="ctr">
            <a:normAutofit/>
          </a:bodyPr>
          <a:lstStyle/>
          <a:p>
            <a:r>
              <a:rPr lang="en-US" dirty="0"/>
              <a:t>Student Acceptance</a:t>
            </a:r>
          </a:p>
        </p:txBody>
      </p:sp>
    </p:spTree>
    <p:extLst>
      <p:ext uri="{BB962C8B-B14F-4D97-AF65-F5344CB8AC3E}">
        <p14:creationId xmlns:p14="http://schemas.microsoft.com/office/powerpoint/2010/main" val="1978826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546D4-B6DC-CA7F-0090-BF30272438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9919" y="2501461"/>
            <a:ext cx="5181600" cy="3502507"/>
          </a:xfrm>
        </p:spPr>
        <p:txBody>
          <a:bodyPr>
            <a:normAutofit/>
          </a:bodyPr>
          <a:lstStyle/>
          <a:p>
            <a:r>
              <a:rPr lang="en-US" sz="2000" b="0" dirty="0">
                <a:latin typeface="Candara Light" panose="020E0502030303020204" pitchFamily="34" charset="0"/>
              </a:rPr>
              <a:t>Working under direct supervision of the RN mentor providing ALL NURSING CARE to mentor’s patient assignment (except DO NOT’s)</a:t>
            </a:r>
          </a:p>
          <a:p>
            <a:r>
              <a:rPr lang="en-US" sz="2000" b="0" dirty="0">
                <a:latin typeface="Candara Light" panose="020E0502030303020204" pitchFamily="34" charset="0"/>
              </a:rPr>
              <a:t>Clinical objectives must be met</a:t>
            </a:r>
          </a:p>
          <a:p>
            <a:r>
              <a:rPr lang="en-US" sz="2000" b="0" dirty="0">
                <a:latin typeface="Candara Light" panose="020E0502030303020204" pitchFamily="34" charset="0"/>
              </a:rPr>
              <a:t>VWCC uniform and school ID</a:t>
            </a:r>
          </a:p>
          <a:p>
            <a:r>
              <a:rPr lang="en-US" sz="2000" b="0" dirty="0">
                <a:latin typeface="Candara Light" panose="020E0502030303020204" pitchFamily="34" charset="0"/>
              </a:rPr>
              <a:t>Clinical hours documented on hours timesheet issued by VWCC and signed by RN mentor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17AE7E-9784-1C0E-1614-38F048884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0481" y="2501461"/>
            <a:ext cx="5181600" cy="336799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ndara Light" panose="020E0502030303020204" pitchFamily="34" charset="0"/>
              </a:rPr>
              <a:t>Working providing ANCILLARY care to </a:t>
            </a:r>
            <a:r>
              <a:rPr lang="en-US" sz="2000" u="sng" dirty="0">
                <a:latin typeface="Candara Light" panose="020E0502030303020204" pitchFamily="34" charset="0"/>
              </a:rPr>
              <a:t>mentor’s patients </a:t>
            </a:r>
            <a:r>
              <a:rPr lang="en-US" sz="2000" dirty="0">
                <a:latin typeface="Candara Light" panose="020E0502030303020204" pitchFamily="34" charset="0"/>
              </a:rPr>
              <a:t>on unit</a:t>
            </a:r>
          </a:p>
          <a:p>
            <a:r>
              <a:rPr lang="en-US" sz="2000" dirty="0">
                <a:latin typeface="Candara Light" panose="020E0502030303020204" pitchFamily="34" charset="0"/>
              </a:rPr>
              <a:t>Flexible hours to work around academic priorities</a:t>
            </a:r>
          </a:p>
          <a:p>
            <a:pPr lvl="1"/>
            <a:r>
              <a:rPr lang="en-US" dirty="0">
                <a:latin typeface="Candara Light" panose="020E0502030303020204" pitchFamily="34" charset="0"/>
              </a:rPr>
              <a:t>Minimum 4 hours weekly</a:t>
            </a:r>
          </a:p>
          <a:p>
            <a:pPr lvl="1"/>
            <a:r>
              <a:rPr lang="en-US" dirty="0">
                <a:latin typeface="Candara Light" panose="020E0502030303020204" pitchFamily="34" charset="0"/>
              </a:rPr>
              <a:t>Maximum 24 hours weekly</a:t>
            </a:r>
          </a:p>
          <a:p>
            <a:r>
              <a:rPr lang="en-US" sz="2000" dirty="0">
                <a:latin typeface="Candara Light" panose="020E0502030303020204" pitchFamily="34" charset="0"/>
              </a:rPr>
              <a:t>Non-academic scrubs and Carilion badge</a:t>
            </a:r>
          </a:p>
          <a:p>
            <a:r>
              <a:rPr lang="en-US" sz="2000" dirty="0">
                <a:latin typeface="Candara Light" panose="020E0502030303020204" pitchFamily="34" charset="0"/>
              </a:rPr>
              <a:t>Clock in and out for shifts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57E92BB-ED82-BAD4-F34B-BD5468586216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Roles for ETL Students Fall 2025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773072-F2FF-B90D-AE29-B00A34D5560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853701" y="1529420"/>
            <a:ext cx="5157788" cy="823912"/>
          </a:xfrm>
        </p:spPr>
        <p:txBody>
          <a:bodyPr/>
          <a:lstStyle/>
          <a:p>
            <a:pPr marL="0" indent="0">
              <a:buNone/>
            </a:pPr>
            <a:r>
              <a:rPr lang="en-US" u="sng" dirty="0">
                <a:latin typeface="Candara Light" panose="020E0502030303020204" pitchFamily="34" charset="0"/>
              </a:rPr>
              <a:t>Academic Role</a:t>
            </a:r>
            <a:r>
              <a:rPr lang="en-US" dirty="0"/>
              <a:t>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1B731-6A0E-405E-1349-33111001E1E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702496" y="1566207"/>
            <a:ext cx="5183187" cy="823912"/>
          </a:xfrm>
        </p:spPr>
        <p:txBody>
          <a:bodyPr/>
          <a:lstStyle/>
          <a:p>
            <a:pPr marL="0" indent="0">
              <a:buNone/>
            </a:pPr>
            <a:r>
              <a:rPr lang="en-US" u="sng" dirty="0">
                <a:latin typeface="Candara Light" panose="020E0502030303020204" pitchFamily="34" charset="0"/>
              </a:rPr>
              <a:t>Work Role</a:t>
            </a:r>
          </a:p>
        </p:txBody>
      </p:sp>
    </p:spTree>
    <p:extLst>
      <p:ext uri="{BB962C8B-B14F-4D97-AF65-F5344CB8AC3E}">
        <p14:creationId xmlns:p14="http://schemas.microsoft.com/office/powerpoint/2010/main" val="2059164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1AD0091-75DB-D339-B7FB-475E3F62BBAC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Candara Light" panose="020E0502030303020204" pitchFamily="34" charset="0"/>
              </a:rPr>
              <a:t>RN Mentors completed a 2-hour mentor orientation and provided with course calendar including weekly objectives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Candara Light" panose="020E0502030303020204" pitchFamily="34" charset="0"/>
              </a:rPr>
              <a:t>Students have bi-weekly check in with ETL Coordinator where course outcomes and progressions are discussed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Candara Light" panose="020E0502030303020204" pitchFamily="34" charset="0"/>
              </a:rPr>
              <a:t>Students are required to submit concept maps to RN mentor and ETL coordinator for review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Candara Light" panose="020E0502030303020204" pitchFamily="34" charset="0"/>
              </a:rPr>
              <a:t>Fall 2025 consisted of 104 clinical hours and Spring 2026 will consist of 96 hours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Candara Light" panose="020E0502030303020204" pitchFamily="34" charset="0"/>
              </a:rPr>
              <a:t>Units utilized include medical surgical, palliative care, ICU’s (neurotrauma, cardiac surgery, medical surgical), orthopedics and PCU’s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Candara Light" panose="020E0502030303020204" pitchFamily="34" charset="0"/>
              </a:rPr>
              <a:t>Students were allowed to submit preferences for Spring 2026 without guaranteed placement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0" dirty="0">
              <a:latin typeface="Candara Light" panose="020E05020303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0" dirty="0">
              <a:latin typeface="Candara Light" panose="020E05020303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b="0" dirty="0">
              <a:latin typeface="Candara Light" panose="020E0502030303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A54EFBB-DAAB-44C2-65CC-6D812FAB525F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Curriculum and Activities</a:t>
            </a:r>
          </a:p>
        </p:txBody>
      </p:sp>
    </p:spTree>
    <p:extLst>
      <p:ext uri="{BB962C8B-B14F-4D97-AF65-F5344CB8AC3E}">
        <p14:creationId xmlns:p14="http://schemas.microsoft.com/office/powerpoint/2010/main" val="261068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rows showing direction">
            <a:extLst>
              <a:ext uri="{FF2B5EF4-FFF2-40B4-BE49-F238E27FC236}">
                <a16:creationId xmlns:a16="http://schemas.microsoft.com/office/drawing/2014/main" id="{A551FB90-22B2-35F0-E19B-BFEE56BBE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19" y="2098941"/>
            <a:ext cx="5181600" cy="345871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BCAC1A-DA04-9A56-589A-35890E6365BD}"/>
              </a:ext>
            </a:extLst>
          </p:cNvPr>
          <p:cNvSpPr txBox="1"/>
          <p:nvPr/>
        </p:nvSpPr>
        <p:spPr>
          <a:xfrm>
            <a:off x="6320481" y="1652631"/>
            <a:ext cx="5181600" cy="421682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 Light" panose="020E0502030303020204" pitchFamily="34" charset="0"/>
              </a:rPr>
              <a:t>Difficulty finding qualified mentors – plan to attend employee events at clinical site to spread awareness of program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 Light" panose="020E0502030303020204" pitchFamily="34" charset="0"/>
              </a:rPr>
              <a:t>Budget predictions – haven’t utilized projected budget due to decreased orientation time required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 Light" panose="020E0502030303020204" pitchFamily="34" charset="0"/>
              </a:rPr>
              <a:t>Student faced scheduling difficulties due to academic role and work role being tied to the RN Mentor – for Spring 2026 the work role will not be tied to the RN Mentors schedule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9C7D803B-F73B-5BBC-C98C-55BEB1ED6C27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288324" y="228643"/>
            <a:ext cx="9144000" cy="710471"/>
          </a:xfr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 b="1" i="0" kern="1200" baseline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1175465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E8450-8064-663B-3397-297175408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9786F1-E546-E821-6C25-1292468FE786}"/>
              </a:ext>
            </a:extLst>
          </p:cNvPr>
          <p:cNvSpPr txBox="1"/>
          <p:nvPr/>
        </p:nvSpPr>
        <p:spPr>
          <a:xfrm>
            <a:off x="689919" y="1652631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 Light" panose="020E0502030303020204" pitchFamily="34" charset="0"/>
              </a:rPr>
              <a:t>Clinical faculty and SIM faculty feedback strongly demonstrates ETL students are more confident in their assessments, skills and communication skills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 Light" panose="020E0502030303020204" pitchFamily="34" charset="0"/>
              </a:rPr>
              <a:t>Student feedback is overwhelmingly positive. Students are extremely grateful for this opportunity and have verbalized it as being “life changing” and “will make me a better nurse”.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 Light" panose="020E0502030303020204" pitchFamily="34" charset="0"/>
              </a:rPr>
              <a:t>The opportunity for students to receive compensation allows them to work less hours at their current employment and focus on nursing school in an increased capacity. 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ndara Light" panose="020E0502030303020204" pitchFamily="34" charset="0"/>
              </a:rPr>
              <a:t>100% of ETL students have accepted employment at the clinical partner</a:t>
            </a:r>
          </a:p>
        </p:txBody>
      </p:sp>
      <p:pic>
        <p:nvPicPr>
          <p:cNvPr id="6" name="Picture 5" descr="Hand and five stars">
            <a:extLst>
              <a:ext uri="{FF2B5EF4-FFF2-40B4-BE49-F238E27FC236}">
                <a16:creationId xmlns:a16="http://schemas.microsoft.com/office/drawing/2014/main" id="{FFF74C19-0D1C-3BBB-8701-C617ED41AB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979" r="-2" b="-2"/>
          <a:stretch>
            <a:fillRect/>
          </a:stretch>
        </p:blipFill>
        <p:spPr>
          <a:xfrm>
            <a:off x="6320481" y="1652631"/>
            <a:ext cx="5181600" cy="4216828"/>
          </a:xfrm>
          <a:prstGeom prst="rect">
            <a:avLst/>
          </a:prstGeom>
          <a:noFill/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6F0A8F4F-023A-4C3E-C1C7-B032C8FE4800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288324" y="228643"/>
            <a:ext cx="9144000" cy="710471"/>
          </a:xfr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 b="1" i="0" kern="1200" baseline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Successes</a:t>
            </a:r>
          </a:p>
        </p:txBody>
      </p:sp>
    </p:spTree>
    <p:extLst>
      <p:ext uri="{BB962C8B-B14F-4D97-AF65-F5344CB8AC3E}">
        <p14:creationId xmlns:p14="http://schemas.microsoft.com/office/powerpoint/2010/main" val="134169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22E828E-361C-3093-D64B-277B905286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BA193-174F-2CAE-3F3D-C87D1F56EEE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0" dirty="0">
                <a:latin typeface="Candara Light" panose="020E0502030303020204" pitchFamily="34" charset="0"/>
              </a:rPr>
              <a:t>Expanding to an additional Clinical Partner in the area</a:t>
            </a:r>
          </a:p>
          <a:p>
            <a:pPr>
              <a:lnSpc>
                <a:spcPct val="150000"/>
              </a:lnSpc>
            </a:pPr>
            <a:r>
              <a:rPr lang="en-US" b="0" dirty="0">
                <a:latin typeface="Candara Light" panose="020E0502030303020204" pitchFamily="34" charset="0"/>
              </a:rPr>
              <a:t>Accept additional students up to a total of 30 at Carilion and 5-10 at HCA Lewis Gale</a:t>
            </a:r>
          </a:p>
          <a:p>
            <a:pPr>
              <a:lnSpc>
                <a:spcPct val="150000"/>
              </a:lnSpc>
            </a:pPr>
            <a:r>
              <a:rPr lang="en-US" b="0" dirty="0">
                <a:latin typeface="Candara Light" panose="020E0502030303020204" pitchFamily="34" charset="0"/>
              </a:rPr>
              <a:t>Intentional placement on specialty units such as NICU, OR, PACU, etc. if interest expressed (especially in 4</a:t>
            </a:r>
            <a:r>
              <a:rPr lang="en-US" b="0" baseline="30000" dirty="0">
                <a:latin typeface="Candara Light" panose="020E0502030303020204" pitchFamily="34" charset="0"/>
              </a:rPr>
              <a:t>th</a:t>
            </a:r>
            <a:r>
              <a:rPr lang="en-US" b="0" dirty="0">
                <a:latin typeface="Candara Light" panose="020E0502030303020204" pitchFamily="34" charset="0"/>
              </a:rPr>
              <a:t> semester)</a:t>
            </a:r>
          </a:p>
          <a:p>
            <a:pPr marL="0" indent="0">
              <a:lnSpc>
                <a:spcPct val="150000"/>
              </a:lnSpc>
              <a:buNone/>
            </a:pPr>
            <a:endParaRPr lang="en-US" b="0" dirty="0">
              <a:latin typeface="Candara Light" panose="020E050203030302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u="sng" dirty="0">
                <a:latin typeface="Candara Light" panose="020E0502030303020204" pitchFamily="34" charset="0"/>
              </a:rPr>
              <a:t>We are excited and honored to be a participant of the ETL Program!</a:t>
            </a:r>
          </a:p>
          <a:p>
            <a:pPr>
              <a:lnSpc>
                <a:spcPct val="150000"/>
              </a:lnSpc>
            </a:pPr>
            <a:endParaRPr lang="en-US" b="0" dirty="0">
              <a:latin typeface="Candara Light" panose="020E0502030303020204" pitchFamily="34" charset="0"/>
            </a:endParaRPr>
          </a:p>
          <a:p>
            <a:pPr>
              <a:lnSpc>
                <a:spcPct val="150000"/>
              </a:lnSpc>
            </a:pPr>
            <a:endParaRPr lang="en-US" b="0" dirty="0"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269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W-Master-Color">
      <a:dk1>
        <a:srgbClr val="2E2E2E"/>
      </a:dk1>
      <a:lt1>
        <a:srgbClr val="FFFFFF"/>
      </a:lt1>
      <a:dk2>
        <a:srgbClr val="1F3253"/>
      </a:dk2>
      <a:lt2>
        <a:srgbClr val="F1F1F1"/>
      </a:lt2>
      <a:accent1>
        <a:srgbClr val="FFBB00"/>
      </a:accent1>
      <a:accent2>
        <a:srgbClr val="0086CC"/>
      </a:accent2>
      <a:accent3>
        <a:srgbClr val="3C3C3C"/>
      </a:accent3>
      <a:accent4>
        <a:srgbClr val="A0A0A0"/>
      </a:accent4>
      <a:accent5>
        <a:srgbClr val="FF9300"/>
      </a:accent5>
      <a:accent6>
        <a:srgbClr val="929000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WCC-Master-PowerPoint-Template-Wide" id="{1224CCFA-799B-E541-9A74-523986EE1372}" vid="{E1030086-9FC0-9444-85F6-C9F3F21B1A0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VWCC-Master-Template</Template>
  <TotalTime>5139</TotalTime>
  <Words>712</Words>
  <Application>Microsoft Office PowerPoint</Application>
  <PresentationFormat>Widescreen</PresentationFormat>
  <Paragraphs>62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Candara Light</vt:lpstr>
      <vt:lpstr>Open Sans</vt:lpstr>
      <vt:lpstr>Open Sans Extrabold</vt:lpstr>
      <vt:lpstr>Open Sans Semibold</vt:lpstr>
      <vt:lpstr>Office Theme</vt:lpstr>
      <vt:lpstr>Earn to Learn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Whitney Bowles</dc:creator>
  <cp:lastModifiedBy>Whitney Bowles</cp:lastModifiedBy>
  <cp:revision>1</cp:revision>
  <dcterms:created xsi:type="dcterms:W3CDTF">2026-01-29T02:03:30Z</dcterms:created>
  <dcterms:modified xsi:type="dcterms:W3CDTF">2026-02-06T17:26:09Z</dcterms:modified>
</cp:coreProperties>
</file>