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63" r:id="rId6"/>
    <p:sldId id="260" r:id="rId7"/>
    <p:sldId id="264" r:id="rId8"/>
    <p:sldId id="276" r:id="rId9"/>
    <p:sldId id="280" r:id="rId10"/>
    <p:sldId id="281" r:id="rId11"/>
    <p:sldId id="265" r:id="rId12"/>
    <p:sldId id="266" r:id="rId13"/>
    <p:sldId id="268" r:id="rId14"/>
    <p:sldId id="275" r:id="rId15"/>
    <p:sldId id="267" r:id="rId16"/>
    <p:sldId id="277" r:id="rId17"/>
    <p:sldId id="269" r:id="rId18"/>
    <p:sldId id="278" r:id="rId19"/>
    <p:sldId id="271" r:id="rId20"/>
    <p:sldId id="272" r:id="rId21"/>
    <p:sldId id="273" r:id="rId22"/>
    <p:sldId id="279" r:id="rId23"/>
    <p:sldId id="27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1B1B1B"/>
    <a:srgbClr val="565756"/>
    <a:srgbClr val="707372"/>
    <a:srgbClr val="C1C6C8"/>
    <a:srgbClr val="C8102E"/>
    <a:srgbClr val="95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110EF-B000-4DAD-883E-C0BD8E72AEC5}" v="30" dt="2026-01-16T17:12:52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ggan, Anna (VDH)" userId="583f43c0-645c-43f5-bed4-4d6fc611b426" providerId="ADAL" clId="{E2125865-760A-4159-96F9-9540606B4F20}"/>
    <pc:docChg chg="undo custSel addSld delSld modSld">
      <pc:chgData name="Riggan, Anna (VDH)" userId="583f43c0-645c-43f5-bed4-4d6fc611b426" providerId="ADAL" clId="{E2125865-760A-4159-96F9-9540606B4F20}" dt="2026-01-16T17:12:52.230" v="147" actId="14100"/>
      <pc:docMkLst>
        <pc:docMk/>
      </pc:docMkLst>
      <pc:sldChg chg="addSp delSp modSp mod">
        <pc:chgData name="Riggan, Anna (VDH)" userId="583f43c0-645c-43f5-bed4-4d6fc611b426" providerId="ADAL" clId="{E2125865-760A-4159-96F9-9540606B4F20}" dt="2026-01-12T14:29:07.045" v="57" actId="1582"/>
        <pc:sldMkLst>
          <pc:docMk/>
          <pc:sldMk cId="1064015944" sldId="267"/>
        </pc:sldMkLst>
        <pc:spChg chg="add mod">
          <ac:chgData name="Riggan, Anna (VDH)" userId="583f43c0-645c-43f5-bed4-4d6fc611b426" providerId="ADAL" clId="{E2125865-760A-4159-96F9-9540606B4F20}" dt="2026-01-12T14:29:07.045" v="57" actId="1582"/>
          <ac:spMkLst>
            <pc:docMk/>
            <pc:sldMk cId="1064015944" sldId="267"/>
            <ac:spMk id="11" creationId="{E4D5ED96-4838-63F6-F511-4A8DEEE8D21F}"/>
          </ac:spMkLst>
        </pc:spChg>
        <pc:spChg chg="mod">
          <ac:chgData name="Riggan, Anna (VDH)" userId="583f43c0-645c-43f5-bed4-4d6fc611b426" providerId="ADAL" clId="{E2125865-760A-4159-96F9-9540606B4F20}" dt="2026-01-12T14:28:13.594" v="50" actId="14100"/>
          <ac:spMkLst>
            <pc:docMk/>
            <pc:sldMk cId="1064015944" sldId="267"/>
            <ac:spMk id="14" creationId="{FD14744B-E043-E3C8-CE91-E4E311393B6A}"/>
          </ac:spMkLst>
        </pc:spChg>
        <pc:picChg chg="add mod">
          <ac:chgData name="Riggan, Anna (VDH)" userId="583f43c0-645c-43f5-bed4-4d6fc611b426" providerId="ADAL" clId="{E2125865-760A-4159-96F9-9540606B4F20}" dt="2026-01-12T14:28:29.908" v="53" actId="1076"/>
          <ac:picMkLst>
            <pc:docMk/>
            <pc:sldMk cId="1064015944" sldId="267"/>
            <ac:picMk id="9" creationId="{74CF5C70-F10A-13F9-37CA-E8E12A38F92B}"/>
          </ac:picMkLst>
        </pc:picChg>
      </pc:sldChg>
      <pc:sldChg chg="modSp mod">
        <pc:chgData name="Riggan, Anna (VDH)" userId="583f43c0-645c-43f5-bed4-4d6fc611b426" providerId="ADAL" clId="{E2125865-760A-4159-96F9-9540606B4F20}" dt="2026-01-16T17:12:52.230" v="147" actId="14100"/>
        <pc:sldMkLst>
          <pc:docMk/>
          <pc:sldMk cId="3916309864" sldId="270"/>
        </pc:sldMkLst>
        <pc:spChg chg="mod">
          <ac:chgData name="Riggan, Anna (VDH)" userId="583f43c0-645c-43f5-bed4-4d6fc611b426" providerId="ADAL" clId="{E2125865-760A-4159-96F9-9540606B4F20}" dt="2026-01-16T17:12:52.230" v="147" actId="14100"/>
          <ac:spMkLst>
            <pc:docMk/>
            <pc:sldMk cId="3916309864" sldId="270"/>
            <ac:spMk id="7" creationId="{35DF87EC-D560-2353-559B-41F6E43F9254}"/>
          </ac:spMkLst>
        </pc:spChg>
      </pc:sldChg>
      <pc:sldChg chg="delSp modSp add mod setBg delDesignElem">
        <pc:chgData name="Riggan, Anna (VDH)" userId="583f43c0-645c-43f5-bed4-4d6fc611b426" providerId="ADAL" clId="{E2125865-760A-4159-96F9-9540606B4F20}" dt="2026-01-12T14:13:38.479" v="31" actId="207"/>
        <pc:sldMkLst>
          <pc:docMk/>
          <pc:sldMk cId="3078687451" sldId="275"/>
        </pc:sldMkLst>
        <pc:spChg chg="mod">
          <ac:chgData name="Riggan, Anna (VDH)" userId="583f43c0-645c-43f5-bed4-4d6fc611b426" providerId="ADAL" clId="{E2125865-760A-4159-96F9-9540606B4F20}" dt="2026-01-12T14:13:38.479" v="31" actId="207"/>
          <ac:spMkLst>
            <pc:docMk/>
            <pc:sldMk cId="3078687451" sldId="275"/>
            <ac:spMk id="6" creationId="{A32A99BA-0DE6-0F90-F908-8F57D75AFB8A}"/>
          </ac:spMkLst>
        </pc:spChg>
      </pc:sldChg>
      <pc:sldChg chg="add">
        <pc:chgData name="Riggan, Anna (VDH)" userId="583f43c0-645c-43f5-bed4-4d6fc611b426" providerId="ADAL" clId="{E2125865-760A-4159-96F9-9540606B4F20}" dt="2026-01-12T14:14:37.445" v="33"/>
        <pc:sldMkLst>
          <pc:docMk/>
          <pc:sldMk cId="2050665185" sldId="276"/>
        </pc:sldMkLst>
      </pc:sldChg>
      <pc:sldChg chg="add">
        <pc:chgData name="Riggan, Anna (VDH)" userId="583f43c0-645c-43f5-bed4-4d6fc611b426" providerId="ADAL" clId="{E2125865-760A-4159-96F9-9540606B4F20}" dt="2026-01-12T14:14:51.172" v="34"/>
        <pc:sldMkLst>
          <pc:docMk/>
          <pc:sldMk cId="1825219186" sldId="277"/>
        </pc:sldMkLst>
      </pc:sldChg>
      <pc:sldChg chg="add">
        <pc:chgData name="Riggan, Anna (VDH)" userId="583f43c0-645c-43f5-bed4-4d6fc611b426" providerId="ADAL" clId="{E2125865-760A-4159-96F9-9540606B4F20}" dt="2026-01-12T14:14:58.638" v="35"/>
        <pc:sldMkLst>
          <pc:docMk/>
          <pc:sldMk cId="4095552278" sldId="278"/>
        </pc:sldMkLst>
      </pc:sldChg>
      <pc:sldChg chg="add">
        <pc:chgData name="Riggan, Anna (VDH)" userId="583f43c0-645c-43f5-bed4-4d6fc611b426" providerId="ADAL" clId="{E2125865-760A-4159-96F9-9540606B4F20}" dt="2026-01-12T14:15:24.829" v="38"/>
        <pc:sldMkLst>
          <pc:docMk/>
          <pc:sldMk cId="2344290766" sldId="279"/>
        </pc:sldMkLst>
      </pc:sldChg>
      <pc:sldChg chg="addSp delSp modSp new mod modAnim">
        <pc:chgData name="Riggan, Anna (VDH)" userId="583f43c0-645c-43f5-bed4-4d6fc611b426" providerId="ADAL" clId="{E2125865-760A-4159-96F9-9540606B4F20}" dt="2026-01-12T14:46:22.739" v="143"/>
        <pc:sldMkLst>
          <pc:docMk/>
          <pc:sldMk cId="3430207624" sldId="280"/>
        </pc:sldMkLst>
        <pc:spChg chg="mod">
          <ac:chgData name="Riggan, Anna (VDH)" userId="583f43c0-645c-43f5-bed4-4d6fc611b426" providerId="ADAL" clId="{E2125865-760A-4159-96F9-9540606B4F20}" dt="2026-01-12T14:33:24.941" v="61" actId="1076"/>
          <ac:spMkLst>
            <pc:docMk/>
            <pc:sldMk cId="3430207624" sldId="280"/>
            <ac:spMk id="2" creationId="{F341F6C7-90FF-A8BB-AB7A-156427A85469}"/>
          </ac:spMkLst>
        </pc:spChg>
        <pc:spChg chg="add mod">
          <ac:chgData name="Riggan, Anna (VDH)" userId="583f43c0-645c-43f5-bed4-4d6fc611b426" providerId="ADAL" clId="{E2125865-760A-4159-96F9-9540606B4F20}" dt="2026-01-12T14:35:39.030" v="82" actId="20577"/>
          <ac:spMkLst>
            <pc:docMk/>
            <pc:sldMk cId="3430207624" sldId="280"/>
            <ac:spMk id="7" creationId="{5CE759B2-E416-4B84-A8A8-061CB2EFA207}"/>
          </ac:spMkLst>
        </pc:spChg>
        <pc:spChg chg="add mod">
          <ac:chgData name="Riggan, Anna (VDH)" userId="583f43c0-645c-43f5-bed4-4d6fc611b426" providerId="ADAL" clId="{E2125865-760A-4159-96F9-9540606B4F20}" dt="2026-01-12T14:46:12.782" v="142" actId="1582"/>
          <ac:spMkLst>
            <pc:docMk/>
            <pc:sldMk cId="3430207624" sldId="280"/>
            <ac:spMk id="8" creationId="{97FA2868-C6A5-2505-4401-5770DBEF795A}"/>
          </ac:spMkLst>
        </pc:spChg>
        <pc:picChg chg="add mod">
          <ac:chgData name="Riggan, Anna (VDH)" userId="583f43c0-645c-43f5-bed4-4d6fc611b426" providerId="ADAL" clId="{E2125865-760A-4159-96F9-9540606B4F20}" dt="2026-01-12T14:45:35.723" v="138" actId="1076"/>
          <ac:picMkLst>
            <pc:docMk/>
            <pc:sldMk cId="3430207624" sldId="280"/>
            <ac:picMk id="5" creationId="{495CD9E8-761F-6E6F-D3E6-409FF481F10E}"/>
          </ac:picMkLst>
        </pc:picChg>
      </pc:sldChg>
      <pc:sldChg chg="addSp delSp modSp add mod">
        <pc:chgData name="Riggan, Anna (VDH)" userId="583f43c0-645c-43f5-bed4-4d6fc611b426" providerId="ADAL" clId="{E2125865-760A-4159-96F9-9540606B4F20}" dt="2026-01-12T14:38:47.929" v="134" actId="14100"/>
        <pc:sldMkLst>
          <pc:docMk/>
          <pc:sldMk cId="112578103" sldId="281"/>
        </pc:sldMkLst>
        <pc:spChg chg="mod">
          <ac:chgData name="Riggan, Anna (VDH)" userId="583f43c0-645c-43f5-bed4-4d6fc611b426" providerId="ADAL" clId="{E2125865-760A-4159-96F9-9540606B4F20}" dt="2026-01-12T14:38:42.086" v="133" actId="1076"/>
          <ac:spMkLst>
            <pc:docMk/>
            <pc:sldMk cId="112578103" sldId="281"/>
            <ac:spMk id="2" creationId="{10C01658-3FC0-5E0A-ED04-D3592CC33E7A}"/>
          </ac:spMkLst>
        </pc:spChg>
        <pc:spChg chg="add mod">
          <ac:chgData name="Riggan, Anna (VDH)" userId="583f43c0-645c-43f5-bed4-4d6fc611b426" providerId="ADAL" clId="{E2125865-760A-4159-96F9-9540606B4F20}" dt="2026-01-12T14:37:59.515" v="128" actId="207"/>
          <ac:spMkLst>
            <pc:docMk/>
            <pc:sldMk cId="112578103" sldId="281"/>
            <ac:spMk id="5" creationId="{CD714341-41E5-BE4A-64BF-894D150554E9}"/>
          </ac:spMkLst>
        </pc:spChg>
        <pc:spChg chg="mod">
          <ac:chgData name="Riggan, Anna (VDH)" userId="583f43c0-645c-43f5-bed4-4d6fc611b426" providerId="ADAL" clId="{E2125865-760A-4159-96F9-9540606B4F20}" dt="2026-01-12T14:38:47.929" v="134" actId="14100"/>
          <ac:spMkLst>
            <pc:docMk/>
            <pc:sldMk cId="112578103" sldId="281"/>
            <ac:spMk id="10" creationId="{46CF118A-A18D-C63C-B218-8452FA8EAB74}"/>
          </ac:spMkLst>
        </pc:spChg>
        <pc:picChg chg="add mod">
          <ac:chgData name="Riggan, Anna (VDH)" userId="583f43c0-645c-43f5-bed4-4d6fc611b426" providerId="ADAL" clId="{E2125865-760A-4159-96F9-9540606B4F20}" dt="2026-01-12T14:37:27.370" v="125"/>
          <ac:picMkLst>
            <pc:docMk/>
            <pc:sldMk cId="112578103" sldId="281"/>
            <ac:picMk id="4" creationId="{87EB89BD-A1CB-FAC0-BEB5-F3D1165FB7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913741-044D-13B7-2757-1629DF3C69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89C3D-0D7F-2F08-1B01-BEB0B9E40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E5AB31-6FA3-46B9-8CBA-0D996B4C02DF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05214-9D7C-FAD9-5899-673C21B0E8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19051-5415-58DF-B140-09CB45ACBD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75DD4B-7976-4FE8-AC9C-0BCF264E0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25DF2-06B6-0526-FDA4-ECB010D923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5EB20-ECAC-AF0B-2781-5D1DC73200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AE51EE-E189-49BA-8C1C-1207558ABFC8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C01ADF-0877-0254-066E-AF6ABA635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0B1178-63CF-BC5E-BB80-77003C675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73758-AF94-CC68-ABCA-B7401D38B0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1F55B-3A50-1BC6-64D7-8D802286A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538AF7-98E2-4680-84CB-E2326A857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 everyone! This webinar is being recorded.</a:t>
            </a:r>
          </a:p>
          <a:p>
            <a:r>
              <a:rPr lang="en-US"/>
              <a:t>Please keep your microphone muted to reduce background noise.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Feel free to use the chat to share questions or let us know if you need technical assistance. Thank you!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38AF7-98E2-4680-84CB-E2326A85702B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2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 marL="457200" indent="0">
              <a:buNone/>
              <a:defRPr/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BB907D-5BC0-F6E8-6B4E-903A13D6E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5FFA0498-48E9-421D-9A22-8C5256C34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99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87CA-045F-94EF-AF04-BBC520FE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7F3D6-2D28-F633-C4A0-5715F86BB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F64F6-54CF-4E48-9AAC-C67E76C035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544CF6-CE29-CE78-B131-ADE792A7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029200" cy="48006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ED6ECC-2D56-C708-BE98-A282388CA52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53200" y="1600200"/>
            <a:ext cx="5029200" cy="48006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180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F3BE-05DE-205F-D3AF-55A867A0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348BD-49FD-0016-BE9B-337C5DE9A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F64F6-54CF-4E48-9AAC-C67E76C035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01B78D-C8E7-F2D6-A2EF-45093E068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4C7596-E358-90B6-90C0-C86DEB790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24AEC-B1DC-213D-ABF3-15C4DA3E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" y="6248400"/>
            <a:ext cx="762000" cy="3349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FBFBF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FD7F64F6-54CF-4E48-9AAC-C67E76C03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defRPr sz="2400">
          <a:solidFill>
            <a:srgbClr val="1B1B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har char="•"/>
        <a:defRPr sz="2400">
          <a:solidFill>
            <a:srgbClr val="1B1B1B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◦"/>
        <a:defRPr sz="2400">
          <a:solidFill>
            <a:srgbClr val="1B1B1B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▪"/>
        <a:defRPr sz="2400">
          <a:solidFill>
            <a:srgbClr val="1B1B1B"/>
          </a:solidFill>
          <a:latin typeface="+mn-lt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▫"/>
        <a:defRPr sz="2400">
          <a:solidFill>
            <a:srgbClr val="1B1B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ttps/data.hrs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h.virginia.gov/health-equity/primary-care-offic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dh.virginia.gov/health-equity/incentive-program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vdh.virginia.gov/omhhe/ho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va-bi-sdad.github.io/vdh_rural_health_si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riggan@vdh.virgini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mailto:www.vdh@virginia.gov/health-equity/primary-care-office/" TargetMode="External"/><Relationship Id="rId4" Type="http://schemas.openxmlformats.org/officeDocument/2006/relationships/hyperlink" Target="mailto:Liza.Root@vdh.virgini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topics/health-workforce/shortage-areas/by-address" TargetMode="External"/><Relationship Id="rId2" Type="http://schemas.openxmlformats.org/officeDocument/2006/relationships/hyperlink" Target="https://data.hrsa.gov/topics/health-workforce/shortage-areas/hpsa-fin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hrsa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FE8B70-BDF3-A4F0-94C9-32F41A9D0C43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AD23272-A790-77D4-1815-51819F8D3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6856" y="1415443"/>
            <a:ext cx="10062108" cy="3779808"/>
          </a:xfrm>
        </p:spPr>
        <p:txBody>
          <a:bodyPr/>
          <a:lstStyle/>
          <a:p>
            <a:pPr marL="0" indent="0"/>
            <a:r>
              <a:rPr lang="en-US" altLang="en-US" sz="3200" b="1">
                <a:solidFill>
                  <a:srgbClr val="13294B"/>
                </a:solidFill>
              </a:rPr>
              <a:t>Introduction</a:t>
            </a:r>
            <a:r>
              <a:rPr lang="en-US" altLang="en-US" sz="3200" b="1">
                <a:solidFill>
                  <a:srgbClr val="13294B"/>
                </a:solidFill>
                <a:cs typeface="Arial"/>
              </a:rPr>
              <a:t> to Publicly Available Data Sources</a:t>
            </a:r>
            <a:endParaRPr lang="en-US" sz="3200">
              <a:solidFill>
                <a:srgbClr val="13294B"/>
              </a:solidFill>
              <a:cs typeface="Arial"/>
            </a:endParaRPr>
          </a:p>
          <a:p>
            <a:pPr marL="0" indent="0"/>
            <a:r>
              <a:rPr lang="en-US" altLang="en-US" sz="3200" b="1">
                <a:solidFill>
                  <a:srgbClr val="13294B"/>
                </a:solidFill>
                <a:cs typeface="Arial"/>
              </a:rPr>
              <a:t>January 12, 2026</a:t>
            </a:r>
          </a:p>
          <a:p>
            <a:pPr marL="0" indent="0"/>
            <a:endParaRPr lang="en-US" altLang="en-US" sz="2000">
              <a:cs typeface="Arial"/>
            </a:endParaRPr>
          </a:p>
          <a:p>
            <a:pPr marL="12700" marR="3438525" indent="0">
              <a:spcBef>
                <a:spcPts val="95"/>
              </a:spcBef>
              <a:spcAft>
                <a:spcPts val="0"/>
              </a:spcAft>
            </a:pPr>
            <a:r>
              <a:rPr lang="en-US" sz="2000" b="1">
                <a:solidFill>
                  <a:srgbClr val="13294B"/>
                </a:solidFill>
                <a:cs typeface="Arial"/>
              </a:rPr>
              <a:t>Anna Riggan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3294B"/>
                </a:solidFill>
                <a:cs typeface="Arial"/>
              </a:rPr>
              <a:t>Acting Primary Care Office Director/ Shortage Designation Manager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565756"/>
              </a:solidFill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13294B"/>
                </a:solidFill>
                <a:cs typeface="Arial"/>
              </a:rPr>
              <a:t>Liza Root</a:t>
            </a:r>
          </a:p>
          <a:p>
            <a:pPr marL="12700" marR="3438525" indent="0">
              <a:spcBef>
                <a:spcPts val="95"/>
              </a:spcBef>
              <a:spcAft>
                <a:spcPts val="0"/>
              </a:spcAft>
            </a:pPr>
            <a:r>
              <a:rPr lang="en-US" sz="2000">
                <a:solidFill>
                  <a:srgbClr val="13294B"/>
                </a:solidFill>
                <a:cs typeface="Arial"/>
              </a:rPr>
              <a:t>National Health Service Corps and HPSA Specialist</a:t>
            </a: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AB1DDF2B-0ED5-9796-D803-02E023EED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77" y="-2453"/>
            <a:ext cx="12196616" cy="714574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13294B"/>
                </a:solidFill>
              </a:rPr>
              <a:t>Quarterly PCO Stakeholders Office Hours 2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A854779-2A18-706A-2171-9CB1982545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0F160-4557-4BF5-866C-2E46E557808B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F9834-3A0A-3F1D-4D6F-27F7DD94A73C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5F091-F015-8B6E-5B35-87F1BE6F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A4A9-EA54-3F3E-6B2D-6D047FD4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3DE1695-4D7F-9433-2E4A-3FACEE00CD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5804A-2B35-3041-5A63-B8260313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5F6D10-706B-018E-853D-848E214943FB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Demonstrations of HRSA Data Warehouse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6D183-7955-AAFD-505B-6CB30F7C166A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69D62-B15B-E4DC-F2C5-53DE9FC2CB97}"/>
              </a:ext>
            </a:extLst>
          </p:cNvPr>
          <p:cNvSpPr txBox="1"/>
          <p:nvPr/>
        </p:nvSpPr>
        <p:spPr>
          <a:xfrm>
            <a:off x="1293394" y="1002631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3294B"/>
                </a:solidFill>
                <a:latin typeface="Arial"/>
              </a:rPr>
              <a:t>Dashboards</a:t>
            </a:r>
            <a:r>
              <a:rPr lang="en-US" sz="2800" b="1">
                <a:solidFill>
                  <a:srgbClr val="13294B"/>
                </a:solidFill>
                <a:latin typeface="Arial"/>
              </a:rPr>
              <a:t> </a:t>
            </a:r>
            <a:r>
              <a:rPr lang="en-US" sz="2100">
                <a:solidFill>
                  <a:srgbClr val="13294B"/>
                </a:solidFill>
                <a:latin typeface="Aptos"/>
                <a:hlinkClick r:id="rId3"/>
              </a:rPr>
              <a:t>https://data.hrsa.gov/</a:t>
            </a:r>
            <a:r>
              <a:rPr lang="en-US" sz="2100">
                <a:solidFill>
                  <a:srgbClr val="13294B"/>
                </a:solidFill>
                <a:latin typeface="Aptos"/>
              </a:rPr>
              <a:t>  </a:t>
            </a:r>
            <a:endParaRPr lang="en-US" sz="2800"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52DA53-6BEF-9B0E-2DE2-432B5DC5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95" y="1710685"/>
            <a:ext cx="10347158" cy="39479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6ABFED-9D49-2560-FCB8-97DF6E94E3E5}"/>
              </a:ext>
            </a:extLst>
          </p:cNvPr>
          <p:cNvSpPr/>
          <p:nvPr/>
        </p:nvSpPr>
        <p:spPr>
          <a:xfrm>
            <a:off x="4340506" y="4084898"/>
            <a:ext cx="1099594" cy="289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0400-5E16-B19B-9AF8-23D9648F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2A99BA-0DE6-0F90-F908-8F57D75A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Pause for Questions</a:t>
            </a:r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99668048-8031-A71C-F02A-DCB30A5D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1D74D-0382-72A3-4D1A-CFFFCF369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FD7F64F6-54CF-4E48-9AAC-C67E76C03552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</a:rPr>
              <a:pPr algn="r" eaLnBrk="1" hangingPunct="1">
                <a:spcAft>
                  <a:spcPts val="600"/>
                </a:spcAft>
                <a:defRPr/>
              </a:pPr>
              <a:t>11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35FE-4993-EE5A-253C-B349A936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14171A5-B6A7-B955-0CCC-3D902C036E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16E5B-3277-1F5E-A50C-3BA290B7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95ED91-A17D-4691-42BB-2272AB9B9A34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13294B"/>
                </a:solidFill>
                <a:cs typeface="Arial"/>
              </a:rPr>
              <a:t>Virginia Data Sources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917AC-7397-DCC9-6CF8-EBE89F66A517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4744B-E043-E3C8-CE91-E4E311393B6A}"/>
              </a:ext>
            </a:extLst>
          </p:cNvPr>
          <p:cNvSpPr txBox="1"/>
          <p:nvPr/>
        </p:nvSpPr>
        <p:spPr>
          <a:xfrm>
            <a:off x="604684" y="1475825"/>
            <a:ext cx="1111092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3294B"/>
                </a:solidFill>
                <a:latin typeface="Arial"/>
                <a:ea typeface="Aptos"/>
                <a:cs typeface="Aptos"/>
                <a:hlinkClick r:id="rId3"/>
              </a:rPr>
              <a:t>https://www.vdh.virginia.gov/health-equity/primary-care-office/</a:t>
            </a:r>
            <a:r>
              <a:rPr lang="en-US" sz="2000" dirty="0">
                <a:solidFill>
                  <a:srgbClr val="13294B"/>
                </a:solidFill>
                <a:latin typeface="Arial"/>
                <a:ea typeface="Aptos"/>
                <a:cs typeface="Aptos"/>
              </a:rPr>
              <a:t> </a:t>
            </a:r>
          </a:p>
          <a:p>
            <a:r>
              <a:rPr lang="en-US" sz="2000" dirty="0">
                <a:solidFill>
                  <a:srgbClr val="13294B"/>
                </a:solidFill>
                <a:latin typeface="Arial"/>
                <a:ea typeface="Aptos"/>
                <a:cs typeface="Aptos"/>
              </a:rPr>
              <a:t>  </a:t>
            </a:r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FD3D7-00F8-0AEF-5BB8-1C933E8A97F4}"/>
              </a:ext>
            </a:extLst>
          </p:cNvPr>
          <p:cNvSpPr txBox="1"/>
          <p:nvPr/>
        </p:nvSpPr>
        <p:spPr>
          <a:xfrm>
            <a:off x="1293394" y="1002631"/>
            <a:ext cx="6096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3294B"/>
                </a:solidFill>
                <a:latin typeface="Arial"/>
              </a:rPr>
              <a:t>HPSA Dashboards</a:t>
            </a:r>
            <a:endParaRPr lang="en-US" sz="2100">
              <a:solidFill>
                <a:srgbClr val="13294B"/>
              </a:solidFill>
              <a:latin typeface="Aptos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F5C70-F10A-13F9-37CA-E8E12A38F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848" y="2232991"/>
            <a:ext cx="8266909" cy="3713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D5ED96-4838-63F6-F511-4A8DEEE8D21F}"/>
              </a:ext>
            </a:extLst>
          </p:cNvPr>
          <p:cNvSpPr/>
          <p:nvPr/>
        </p:nvSpPr>
        <p:spPr>
          <a:xfrm>
            <a:off x="4535424" y="4864608"/>
            <a:ext cx="6144768" cy="1104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761A3-96C7-637C-CB86-F0CA3BC63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AEC3CE-34F7-2EF9-DA3A-02C5E9F1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Pause for Questions</a:t>
            </a:r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11B4C888-F84B-56F3-4592-AC3382B05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49062-E465-113D-1A1A-F9F43B955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FD7F64F6-54CF-4E48-9AAC-C67E76C03552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</a:rPr>
              <a:pPr algn="r" eaLnBrk="1" hangingPunct="1">
                <a:spcAft>
                  <a:spcPts val="600"/>
                </a:spcAft>
                <a:defRPr/>
              </a:pPr>
              <a:t>13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1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2F306-7C09-C380-19FE-1084B2D0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ECBB35F-7C62-797C-A87F-C0A0C1B6E8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0B60D-BF95-AE1C-77D9-3CA0AC7B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11544E-6D9C-E31E-F64F-32A484B5022F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13294B"/>
                </a:solidFill>
                <a:cs typeface="Arial"/>
              </a:rPr>
              <a:t>Virginia Data Sources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62F78-F0CD-AAF2-C6A4-B760391625AF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958609-4287-066D-9FDD-BF930AC4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51" y="1631532"/>
            <a:ext cx="8197016" cy="42666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BF9DC9-7FF6-3D11-9EF9-35D40D7ECBA4}"/>
              </a:ext>
            </a:extLst>
          </p:cNvPr>
          <p:cNvSpPr txBox="1"/>
          <p:nvPr/>
        </p:nvSpPr>
        <p:spPr>
          <a:xfrm>
            <a:off x="1293394" y="1002631"/>
            <a:ext cx="106479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rgbClr val="13294B"/>
                </a:solidFill>
                <a:latin typeface="Arial"/>
                <a:cs typeface="Arial"/>
                <a:hlinkClick r:id="rId4"/>
              </a:rPr>
              <a:t>https://www.vdh.virginia.gov/health-equity/incentive-programs/</a:t>
            </a:r>
            <a:r>
              <a:rPr lang="en-US" sz="2800" dirty="0">
                <a:solidFill>
                  <a:srgbClr val="13294B"/>
                </a:solidFill>
                <a:latin typeface="Aptos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8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54DC2-A7A4-7DC2-4A56-9C1C1F5E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63340D-8D94-D479-9C3D-155E9103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Pause for Questions</a:t>
            </a:r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D9D7A4E4-73E7-DAC4-E8DA-CC589EA1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BB51D-C400-B2FF-9974-C42538998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FD7F64F6-54CF-4E48-9AAC-C67E76C03552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</a:rPr>
              <a:pPr algn="r" eaLnBrk="1" hangingPunct="1">
                <a:spcAft>
                  <a:spcPts val="600"/>
                </a:spcAft>
                <a:defRPr/>
              </a:pPr>
              <a:t>15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3E6E-EC03-E803-0E70-4ABC5058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48DE765-7847-D05A-7A04-13F08D5309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890D9-2EF4-6996-1516-A5AAACA0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E4B621-5875-AB1C-6407-8453433EE1B6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Virginia Data Sources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B6341-BB18-EC39-35DD-921A8F139FE9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553366-5C3D-56C8-F716-F33F0E750D2B}"/>
              </a:ext>
            </a:extLst>
          </p:cNvPr>
          <p:cNvSpPr txBox="1"/>
          <p:nvPr/>
        </p:nvSpPr>
        <p:spPr>
          <a:xfrm>
            <a:off x="1293394" y="1002631"/>
            <a:ext cx="106479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3294B"/>
                </a:solidFill>
                <a:latin typeface="Arial"/>
              </a:rPr>
              <a:t>Health Opportunity Index (HOI) Dashboards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rgbClr val="13294B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000">
                <a:solidFill>
                  <a:srgbClr val="13294B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://apps.vdh.virginia.gov/omhhe/hoi/</a:t>
            </a:r>
            <a:r>
              <a:rPr lang="en-US" sz="2000">
                <a:solidFill>
                  <a:srgbClr val="13294B"/>
                </a:solidFill>
                <a:latin typeface="Arial"/>
                <a:cs typeface="Arial"/>
              </a:rPr>
              <a:t> </a:t>
            </a:r>
            <a:endParaRPr lang="en-US" sz="200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E66D3-564F-5D57-8967-C057200E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07" y="1939591"/>
            <a:ext cx="7029450" cy="3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34DE-1FF6-3BF9-B75C-07877D16A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0DF6BFF-48A2-31F6-A178-43AFFEC6EE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B4112-2876-7096-1C6E-0E4DD40B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C3FFEA-9864-6F28-C6A0-69D9D64BD54F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Virginia Data Sources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DEC44-64EB-42D6-0388-A5DC15852732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365FB-66CC-0517-AEA3-EA95212D09F5}"/>
              </a:ext>
            </a:extLst>
          </p:cNvPr>
          <p:cNvSpPr txBox="1"/>
          <p:nvPr/>
        </p:nvSpPr>
        <p:spPr>
          <a:xfrm>
            <a:off x="1293394" y="1002631"/>
            <a:ext cx="106479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3294B"/>
                </a:solidFill>
                <a:latin typeface="Arial"/>
              </a:rPr>
              <a:t>Data Commons  </a:t>
            </a:r>
            <a:r>
              <a:rPr lang="en-US" sz="2000">
                <a:solidFill>
                  <a:srgbClr val="13294B"/>
                </a:solidFill>
                <a:latin typeface="Arial"/>
                <a:hlinkClick r:id="rId3"/>
              </a:rPr>
              <a:t>https</a:t>
            </a:r>
            <a:r>
              <a:rPr lang="en-US" sz="2000">
                <a:solidFill>
                  <a:srgbClr val="13294B"/>
                </a:solidFill>
                <a:latin typeface="Arial"/>
                <a:cs typeface="Arial"/>
                <a:hlinkClick r:id="rId3"/>
              </a:rPr>
              <a:t>://uva-bi-sdad.github.io/vdh_rural_health_site/</a:t>
            </a:r>
            <a:r>
              <a:rPr lang="en-US" sz="2000">
                <a:solidFill>
                  <a:srgbClr val="13294B"/>
                </a:solidFill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  <a:p>
            <a:endParaRPr lang="en-US" sz="2000">
              <a:solidFill>
                <a:srgbClr val="13294B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8EF3B-0C61-D15F-B29A-1E72BCF21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95" y="1711855"/>
            <a:ext cx="7910762" cy="4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9AA3-6AC8-5D05-874E-8D668467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F2247FB-6F69-D742-DF73-3529028FA9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843FD-A1E8-31AD-DCA4-61D17743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5CA9ED-E6D7-39C2-7D5C-99A8AD78CE3B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Vetting of Contractors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07EC5-7CFD-E9E1-44F4-A378DE044C4B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7C666-615E-270D-CB95-8FA7B951098D}"/>
              </a:ext>
            </a:extLst>
          </p:cNvPr>
          <p:cNvSpPr txBox="1"/>
          <p:nvPr/>
        </p:nvSpPr>
        <p:spPr>
          <a:xfrm>
            <a:off x="1293394" y="1002631"/>
            <a:ext cx="106479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3294B"/>
                </a:solidFill>
                <a:latin typeface="Arial"/>
              </a:rPr>
              <a:t>Potential Red Flags</a:t>
            </a:r>
            <a:endParaRPr lang="en-US" sz="2000">
              <a:solidFill>
                <a:srgbClr val="13294B"/>
              </a:solidFill>
              <a:latin typeface="Arial"/>
              <a:cs typeface="Arial"/>
            </a:endParaRPr>
          </a:p>
          <a:p>
            <a:endParaRPr lang="en-US" sz="2000">
              <a:solidFill>
                <a:srgbClr val="13294B"/>
              </a:solidFill>
              <a:latin typeface="Arial"/>
              <a:cs typeface="Arial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F39F2B9-8326-A321-17E7-7DB08AA2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686" y="1617603"/>
            <a:ext cx="9841530" cy="3822375"/>
          </a:xfrm>
        </p:spPr>
        <p:txBody>
          <a:bodyPr/>
          <a:lstStyle/>
          <a:p>
            <a:pPr>
              <a:buAutoNum type="arabicPeriod"/>
            </a:pPr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Charge for maps and data tools that have already been compiled and visualized by the state</a:t>
            </a:r>
            <a:endParaRPr lang="en-US" sz="1800">
              <a:latin typeface="Arial"/>
              <a:cs typeface="Arial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2.  Manufactured urgency</a:t>
            </a:r>
            <a:endParaRPr lang="en-US" sz="1800">
              <a:latin typeface="Arial"/>
              <a:cs typeface="Arial" panose="020B0604020202020204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3.  Discouraging clients from contacting Primary Care Office (PCO) or State Office Rural Health (SORH) directly</a:t>
            </a:r>
            <a:endParaRPr lang="en-US" sz="1800">
              <a:latin typeface="Arial"/>
              <a:cs typeface="Arial" panose="020B0604020202020204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4. Guaranteeing a certain type of HPSA or HPSA score before they’ve even looked at the data</a:t>
            </a:r>
            <a:endParaRPr lang="en-US" sz="1800">
              <a:latin typeface="Arial"/>
              <a:cs typeface="Arial" panose="020B0604020202020204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5. Unfamiliar with the technical basic</a:t>
            </a:r>
            <a:endParaRPr lang="en-US" sz="1800">
              <a:latin typeface="Arial"/>
              <a:cs typeface="Arial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     a. Contiguous areas</a:t>
            </a:r>
            <a:endParaRPr lang="en-US" sz="1800">
              <a:latin typeface="Arial"/>
              <a:cs typeface="Arial" panose="020B0604020202020204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     b. Not using the current vintage of HRSA’s prepopulated data (2023)</a:t>
            </a:r>
            <a:endParaRPr lang="en-US" sz="1800">
              <a:latin typeface="Arial"/>
              <a:cs typeface="Arial"/>
            </a:endParaRPr>
          </a:p>
          <a:p>
            <a:pPr marL="0" indent="0"/>
            <a:r>
              <a:rPr lang="en-US" sz="1800">
                <a:solidFill>
                  <a:srgbClr val="13294B"/>
                </a:solidFill>
                <a:latin typeface="Arial"/>
                <a:cs typeface="Arial"/>
              </a:rPr>
              <a:t>     c. CMS rules (ex. Medicare Bonus payments; Rural Health Clinic certification)</a:t>
            </a:r>
            <a:endParaRPr lang="en-US" sz="1800">
              <a:latin typeface="Arial"/>
              <a:cs typeface="Arial" panose="020B0604020202020204"/>
            </a:endParaRPr>
          </a:p>
          <a:p>
            <a:pPr marL="0" indent="0"/>
            <a:endParaRPr lang="en-US" sz="1800" b="1">
              <a:solidFill>
                <a:srgbClr val="13294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28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725A-1127-2447-8C5A-E71F697B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097BCB-73B7-D35A-1C02-4DCEB71D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Pause for Questions</a:t>
            </a:r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8AF65838-1BA9-8907-D93E-A23BA605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CA7A-0F7F-9FFC-9F75-8FFFCE386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FD7F64F6-54CF-4E48-9AAC-C67E76C03552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</a:rPr>
              <a:pPr algn="r" eaLnBrk="1" hangingPunct="1">
                <a:spcAft>
                  <a:spcPts val="600"/>
                </a:spcAft>
                <a:defRPr/>
              </a:pPr>
              <a:t>19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9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0DD3F-5899-DD5D-962D-FB66DECAF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C21968A-83D9-E2CF-1F38-762BFFC6C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7118" y="2147364"/>
            <a:ext cx="10086414" cy="180462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1" dirty="0">
                <a:solidFill>
                  <a:srgbClr val="13294B"/>
                </a:solidFill>
                <a:ea typeface="+mn-lt"/>
                <a:cs typeface="+mn-lt"/>
              </a:rPr>
              <a:t>This webinar is being recorded.</a:t>
            </a:r>
          </a:p>
          <a:p>
            <a:pPr marL="457200" indent="-457200">
              <a:buFont typeface="Arial"/>
              <a:buChar char="•"/>
            </a:pPr>
            <a:r>
              <a:rPr lang="en-US" b="1" dirty="0">
                <a:solidFill>
                  <a:srgbClr val="13294B"/>
                </a:solidFill>
                <a:ea typeface="+mn-lt"/>
                <a:cs typeface="+mn-lt"/>
              </a:rPr>
              <a:t>Please keep your microphone muted to minimize background noise.</a:t>
            </a:r>
          </a:p>
          <a:p>
            <a:pPr marL="457200" indent="-457200">
              <a:buFont typeface="Arial"/>
              <a:buChar char="•"/>
            </a:pPr>
            <a:r>
              <a:rPr lang="en-US" b="1" dirty="0">
                <a:solidFill>
                  <a:srgbClr val="13294B"/>
                </a:solidFill>
                <a:ea typeface="+mn-lt"/>
                <a:cs typeface="+mn-lt"/>
              </a:rPr>
              <a:t>Use the chat for questions and technical support.</a:t>
            </a:r>
            <a:endParaRPr lang="en-US" b="1" dirty="0">
              <a:solidFill>
                <a:srgbClr val="13294B"/>
              </a:solidFill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5DBB4C8-7A9E-53D4-A73C-261BD59F76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0F160-4557-4BF5-866C-2E46E557808B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0F45A-D3D2-B910-F0CA-7CF5991F4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057324-468D-3DED-DF49-872AA9761091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Etiquette &amp; Reminders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F3F94-7064-6EBD-F2C7-C960C6348946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050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2CFF4-5D7B-A92B-53B8-FF5370B52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90D5EE6-B92D-C2F4-FEA8-C49A762BA4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DDCDA-87FA-2AB5-B31D-A89A1B6C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5DF87EC-D560-2353-559B-41F6E43F9254}"/>
              </a:ext>
            </a:extLst>
          </p:cNvPr>
          <p:cNvSpPr txBox="1">
            <a:spLocks/>
          </p:cNvSpPr>
          <p:nvPr/>
        </p:nvSpPr>
        <p:spPr bwMode="auto">
          <a:xfrm>
            <a:off x="1977151" y="1273682"/>
            <a:ext cx="9598284" cy="278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ts val="600"/>
              </a:spcBef>
              <a:spcAft>
                <a:spcPts val="600"/>
              </a:spcAft>
              <a:buNone/>
              <a:defRPr sz="2400">
                <a:solidFill>
                  <a:srgbClr val="1B1B1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 sz="2400">
                <a:solidFill>
                  <a:srgbClr val="1B1B1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2400">
                <a:solidFill>
                  <a:srgbClr val="1B1B1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2400">
                <a:solidFill>
                  <a:srgbClr val="1B1B1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 marL="0" marR="3438525" indent="0">
              <a:spcBef>
                <a:spcPts val="95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13294B"/>
                </a:solidFill>
              </a:rPr>
              <a:t>Anna Riggan</a:t>
            </a:r>
            <a:endParaRPr lang="en-US" sz="2000" b="1" kern="0" dirty="0">
              <a:solidFill>
                <a:srgbClr val="13294B"/>
              </a:solidFill>
              <a:latin typeface="Arial"/>
              <a:ea typeface="Calibri"/>
              <a:cs typeface="Arial"/>
            </a:endParaRPr>
          </a:p>
          <a:p>
            <a:pPr marL="0" marR="3438525" indent="0">
              <a:spcBef>
                <a:spcPts val="95"/>
              </a:spcBef>
              <a:spcAft>
                <a:spcPts val="0"/>
              </a:spcAft>
            </a:pPr>
            <a:r>
              <a:rPr lang="en-US" sz="2000" kern="0" dirty="0">
                <a:latin typeface="Arial"/>
                <a:ea typeface="Calibri"/>
                <a:cs typeface="Calibri"/>
              </a:rPr>
              <a:t>Acting Primary Care Office Director/ Shortage Designation Manager</a:t>
            </a:r>
            <a:endParaRPr lang="en-US" sz="2000" b="1" kern="0" dirty="0">
              <a:solidFill>
                <a:srgbClr val="13294B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Arial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anna.riggan@vdh.virginia.gov</a:t>
            </a:r>
            <a:r>
              <a:rPr lang="en-US" sz="2000" kern="0" dirty="0">
                <a:latin typeface="Arial"/>
                <a:ea typeface="Calibri"/>
                <a:cs typeface="Calibri"/>
              </a:rPr>
              <a:t> 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br>
              <a:rPr lang="en-US" sz="2800" kern="0" dirty="0">
                <a:latin typeface="Arial"/>
                <a:ea typeface="Calibri"/>
                <a:cs typeface="Calibri"/>
              </a:rPr>
            </a:br>
            <a:r>
              <a:rPr lang="en-US" sz="2800" b="1" kern="0" dirty="0">
                <a:solidFill>
                  <a:srgbClr val="13294B"/>
                </a:solidFill>
              </a:rPr>
              <a:t>Liza Root</a:t>
            </a:r>
            <a:endParaRPr lang="en-US" sz="2000" kern="0" dirty="0">
              <a:solidFill>
                <a:srgbClr val="13294B"/>
              </a:solidFill>
              <a:cs typeface="Arial" panose="020B060402020202020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kern="0" dirty="0"/>
              <a:t>National</a:t>
            </a:r>
            <a:r>
              <a:rPr lang="en-US" sz="2000" kern="0" dirty="0">
                <a:cs typeface="Arial"/>
              </a:rPr>
              <a:t> Health Service Corps and HPSA Specialist</a:t>
            </a:r>
            <a:endParaRPr lang="en-US" sz="2000" kern="0" dirty="0">
              <a:solidFill>
                <a:srgbClr val="13294B"/>
              </a:solidFill>
              <a:cs typeface="Arial"/>
            </a:endParaRPr>
          </a:p>
          <a:p>
            <a:pPr marL="0" marR="3438525" indent="0">
              <a:spcBef>
                <a:spcPts val="95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Arial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Liza.Root@vdh.virginia.gov</a:t>
            </a:r>
            <a:r>
              <a:rPr lang="en-US" sz="2000" kern="0" dirty="0">
                <a:solidFill>
                  <a:schemeClr val="tx2"/>
                </a:solidFill>
                <a:latin typeface="Arial"/>
                <a:ea typeface="Calibri"/>
                <a:cs typeface="Calibri"/>
              </a:rPr>
              <a:t> </a:t>
            </a:r>
            <a:endParaRPr lang="en-US" sz="20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3438525" indent="0">
              <a:spcBef>
                <a:spcPts val="95"/>
              </a:spcBef>
              <a:spcAft>
                <a:spcPts val="0"/>
              </a:spcAft>
            </a:pPr>
            <a:endParaRPr lang="en-US" sz="2000" kern="0" dirty="0">
              <a:ea typeface="Calibri"/>
              <a:cs typeface="Calibri"/>
            </a:endParaRPr>
          </a:p>
          <a:p>
            <a:pPr marL="0" marR="3438525" indent="0">
              <a:spcBef>
                <a:spcPts val="95"/>
              </a:spcBef>
              <a:spcAft>
                <a:spcPts val="0"/>
              </a:spcAft>
            </a:pPr>
            <a:endParaRPr lang="en-US" sz="2000" kern="0" dirty="0">
              <a:cs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8315E-6C1E-DA12-7089-3E3F9D69FA4E}"/>
              </a:ext>
            </a:extLst>
          </p:cNvPr>
          <p:cNvSpPr txBox="1"/>
          <p:nvPr/>
        </p:nvSpPr>
        <p:spPr>
          <a:xfrm>
            <a:off x="2867526" y="4461710"/>
            <a:ext cx="75197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Segoe UI"/>
                <a:cs typeface="Segoe UI"/>
              </a:rPr>
              <a:t>​</a:t>
            </a:r>
            <a:r>
              <a:rPr lang="en-US" sz="2000" u="sng" strike="noStrike" baseline="0" dirty="0">
                <a:solidFill>
                  <a:srgbClr val="009999"/>
                </a:solidFill>
                <a:latin typeface="Arial"/>
                <a:ea typeface="Segoe UI"/>
                <a:cs typeface="Segoe UI"/>
              </a:rPr>
              <a:t>www.vdh@virginia.gov/health-equity/primary-care-office</a:t>
            </a:r>
            <a:r>
              <a:rPr lang="en-US" sz="2000" u="sng" dirty="0">
                <a:solidFill>
                  <a:srgbClr val="009999"/>
                </a:solidFill>
                <a:latin typeface="Arial"/>
                <a:ea typeface="Segoe UI"/>
                <a:cs typeface="Segoe UI"/>
              </a:rPr>
              <a:t>/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9999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https://data.hrsa.gov/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FFDE9-ED5D-1678-67CC-2BA536B58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570" y="4493043"/>
            <a:ext cx="679283" cy="699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C8656F-F5BE-2632-CD61-59355FDA70D4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Stay Connected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49740-A522-8B15-2455-4DDE50508709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30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B74A5B5-EC28-98A9-0284-AFE66F6747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E99CE-0E8B-F660-4F6F-3350FC72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686" y="1417077"/>
            <a:ext cx="9189820" cy="38223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13294B"/>
                </a:solidFill>
                <a:latin typeface="Arial"/>
                <a:cs typeface="Arial"/>
              </a:rPr>
              <a:t>HPSA Find and HPSA Find by Address: Comparison and demonstrations </a:t>
            </a:r>
            <a:endParaRPr lang="en-US" altLang="en-US" sz="2000" b="1" dirty="0">
              <a:solidFill>
                <a:srgbClr val="13294B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13294B"/>
                </a:solidFill>
                <a:latin typeface="Arial"/>
                <a:cs typeface="Arial"/>
              </a:rPr>
              <a:t>HRSA Data Warehouse: Introduction, features, and demonstrations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13294B"/>
                </a:solidFill>
                <a:latin typeface="Arial"/>
                <a:cs typeface="Arial"/>
              </a:rPr>
              <a:t>Virginia-made data sources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Arial"/>
                <a:cs typeface="Arial"/>
              </a:rPr>
              <a:t>HPSA Dashboards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Arial"/>
                <a:cs typeface="Arial"/>
              </a:rPr>
              <a:t>Incentive Program Dashboards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Arial"/>
                <a:cs typeface="Arial"/>
              </a:rPr>
              <a:t>Health Opportunity Index (HOI)</a:t>
            </a:r>
            <a:endParaRPr lang="en-US" sz="2000" dirty="0">
              <a:solidFill>
                <a:srgbClr val="13294B"/>
              </a:solidFill>
              <a:cs typeface="Arial"/>
            </a:endParaRP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13294B"/>
                </a:solidFill>
                <a:latin typeface="Arial"/>
                <a:cs typeface="Arial"/>
              </a:rPr>
              <a:t>Data Commons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13294B"/>
                </a:solidFill>
                <a:latin typeface="Arial"/>
                <a:cs typeface="Arial"/>
              </a:rPr>
              <a:t>Vetting of contractors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1AD9C-1362-4A4E-160F-4DB23538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2C7CDF-3998-BAE4-B5E6-82A945A09F3A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Agenda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E9B41-E060-178A-4A25-F306E2AEF359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7C2C7-A09D-D72A-FA46-4A538A2C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A8D15067-16BF-435E-7E6F-FA93403994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A600E-7962-5C01-CEF6-89A6E94A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687" y="1507313"/>
            <a:ext cx="10403003" cy="4002847"/>
          </a:xfrm>
        </p:spPr>
        <p:txBody>
          <a:bodyPr/>
          <a:lstStyle/>
          <a:p>
            <a:pPr marL="0" indent="0"/>
            <a:r>
              <a:rPr lang="en-US" sz="1800" b="1" dirty="0">
                <a:solidFill>
                  <a:srgbClr val="13294B"/>
                </a:solidFill>
                <a:latin typeface="Arial"/>
                <a:cs typeface="Arial"/>
              </a:rPr>
              <a:t>HPSA Find  and HPSA Find by address are both managed by HRSA. They are the closest we have to a real-time HPSA status resources.</a:t>
            </a:r>
            <a:endParaRPr lang="en-US" b="1" dirty="0">
              <a:solidFill>
                <a:srgbClr val="13294B"/>
              </a:solidFill>
              <a:cs typeface="Arial"/>
            </a:endParaRPr>
          </a:p>
          <a:p>
            <a:pPr marL="0" indent="0"/>
            <a:r>
              <a:rPr lang="en-US" sz="1800" dirty="0">
                <a:ea typeface="+mn-lt"/>
                <a:cs typeface="+mn-lt"/>
                <a:hlinkClick r:id="rId2"/>
              </a:rPr>
              <a:t>https://data.hrsa.gov/topics/health-workforce/shortage-areas/hpsa-find</a:t>
            </a:r>
            <a:endParaRPr lang="en-US" sz="1800" dirty="0">
              <a:cs typeface="Arial" panose="020B0604020202020204"/>
            </a:endParaRPr>
          </a:p>
          <a:p>
            <a:pPr marL="1085850" lvl="2" indent="-285750">
              <a:buFont typeface="Arial"/>
              <a:buChar char="•"/>
            </a:pPr>
            <a:r>
              <a:rPr lang="en-US" sz="1800" b="1" dirty="0">
                <a:solidFill>
                  <a:srgbClr val="13294B"/>
                </a:solidFill>
                <a:ea typeface="+mn-lt"/>
                <a:cs typeface="+mn-lt"/>
              </a:rPr>
              <a:t>Search based on county   </a:t>
            </a:r>
          </a:p>
          <a:p>
            <a:pPr marL="1085850" lvl="2" indent="-285750">
              <a:buFont typeface="Arial"/>
              <a:buChar char="•"/>
            </a:pPr>
            <a:r>
              <a:rPr lang="en-US" sz="1800" b="1" dirty="0">
                <a:solidFill>
                  <a:srgbClr val="13294B"/>
                </a:solidFill>
                <a:ea typeface="+mn-lt"/>
                <a:cs typeface="+mn-lt"/>
              </a:rPr>
              <a:t>Best for searching Auto HPSAs (FQHCs, FQHC-LALs, ITUs, designated RHCs)</a:t>
            </a:r>
            <a:endParaRPr lang="en-US" sz="1800" b="1" dirty="0">
              <a:solidFill>
                <a:srgbClr val="13294B"/>
              </a:solidFill>
              <a:cs typeface="Arial" panose="020B0604020202020204"/>
            </a:endParaRPr>
          </a:p>
          <a:p>
            <a:pPr marL="1543050" lvl="3" indent="-285750">
              <a:buFont typeface="Arial"/>
              <a:buChar char="•"/>
            </a:pPr>
            <a:r>
              <a:rPr lang="en-US" sz="1800" b="1" dirty="0">
                <a:solidFill>
                  <a:srgbClr val="13294B"/>
                </a:solidFill>
                <a:ea typeface="+mn-lt"/>
                <a:cs typeface="+mn-lt"/>
              </a:rPr>
              <a:t>Expand for full list of sites</a:t>
            </a:r>
            <a:r>
              <a:rPr lang="en-US" sz="1800" b="1" dirty="0">
                <a:ea typeface="+mn-lt"/>
                <a:cs typeface="+mn-lt"/>
              </a:rPr>
              <a:t>.</a:t>
            </a:r>
          </a:p>
          <a:p>
            <a:pPr marL="0" indent="0"/>
            <a:r>
              <a:rPr lang="en-US" sz="1800" dirty="0">
                <a:ea typeface="+mn-lt"/>
                <a:cs typeface="+mn-lt"/>
                <a:hlinkClick r:id="rId3"/>
              </a:rPr>
              <a:t>https://data.hrsa.gov/topics/health-workforce/shortage-areas/by-address</a:t>
            </a:r>
            <a:r>
              <a:rPr lang="en-US" sz="1800" dirty="0">
                <a:ea typeface="+mn-lt"/>
                <a:cs typeface="+mn-lt"/>
              </a:rPr>
              <a:t>  </a:t>
            </a:r>
          </a:p>
          <a:p>
            <a:pPr marL="1085850" lvl="2" indent="-285750">
              <a:buFont typeface="Arial"/>
              <a:buChar char="•"/>
            </a:pPr>
            <a:r>
              <a:rPr lang="en-US" sz="1800" b="1" dirty="0">
                <a:solidFill>
                  <a:srgbClr val="13294B"/>
                </a:solidFill>
                <a:ea typeface="+mn-lt"/>
                <a:cs typeface="+mn-lt"/>
              </a:rPr>
              <a:t>Only shows related community level HPSAs</a:t>
            </a:r>
            <a:endParaRPr lang="en-US" sz="1800" b="1" dirty="0">
              <a:solidFill>
                <a:srgbClr val="13294B"/>
              </a:solidFill>
              <a:cs typeface="Arial" panose="020B0604020202020204"/>
            </a:endParaRPr>
          </a:p>
          <a:p>
            <a:pPr marL="1085850" lvl="2" indent="-285750">
              <a:buFont typeface="Arial"/>
              <a:buChar char="•"/>
            </a:pPr>
            <a:r>
              <a:rPr lang="en-US" sz="1800" b="1" dirty="0">
                <a:solidFill>
                  <a:srgbClr val="13294B"/>
                </a:solidFill>
                <a:ea typeface="+mn-lt"/>
                <a:cs typeface="+mn-lt"/>
              </a:rPr>
              <a:t>Use the county level HPSA Find for Auto-HPSAs </a:t>
            </a:r>
            <a:endParaRPr lang="en-US" sz="1800" b="1" dirty="0">
              <a:solidFill>
                <a:srgbClr val="13294B"/>
              </a:solidFill>
              <a:cs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5BDD2-883C-66D3-9E49-A8F1BE336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4E29B9-FEB7-EB0C-866F-4B48BF358383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HPSA Find vs HPSA Find by Address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CA428-533E-BDF5-D08B-30E558396C16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8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69E0-1AC2-BEFC-7C6E-DDEF7E22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65D388-CDF4-C7F3-60F5-57D72152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Pause for Questions</a:t>
            </a:r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1127E788-5F08-9D19-0E65-5EC6FA609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CD885-70D0-00B0-6CE5-07A18C8BF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FD7F64F6-54CF-4E48-9AAC-C67E76C03552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</a:rPr>
              <a:pPr algn="r" eaLnBrk="1" hangingPunct="1">
                <a:spcAft>
                  <a:spcPts val="600"/>
                </a:spcAft>
                <a:defRPr/>
              </a:pPr>
              <a:t>5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F6C7-90FF-A8BB-AB7A-156427A8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dirty="0"/>
              <a:t>Demonstration of HRSA Data Warehouse: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BDC4-B02E-B703-ADA6-A38F90318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A0498-48E9-421D-9A22-8C5256C34C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5CD9E8-761F-6E6F-D3E6-409FF481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3383"/>
            <a:ext cx="11249844" cy="3319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759B2-E416-4B84-A8A8-061CB2EFA207}"/>
              </a:ext>
            </a:extLst>
          </p:cNvPr>
          <p:cNvSpPr txBox="1"/>
          <p:nvPr/>
        </p:nvSpPr>
        <p:spPr>
          <a:xfrm>
            <a:off x="609600" y="1234424"/>
            <a:ext cx="10180320" cy="492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Sources and Metadata   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https://data.hrsa.gov/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 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FA2868-C6A5-2505-4401-5770DBEF795A}"/>
              </a:ext>
            </a:extLst>
          </p:cNvPr>
          <p:cNvSpPr/>
          <p:nvPr/>
        </p:nvSpPr>
        <p:spPr>
          <a:xfrm>
            <a:off x="2688336" y="4297680"/>
            <a:ext cx="1417320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BD8E-1754-505A-CA0F-38C2211E6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0612464-9334-CCE8-7B5A-C320799F48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01658-3FC0-5E0A-ED04-D3592CC3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" y="1703616"/>
            <a:ext cx="10622116" cy="443506"/>
          </a:xfrm>
        </p:spPr>
        <p:txBody>
          <a:bodyPr/>
          <a:lstStyle/>
          <a:p>
            <a:r>
              <a:rPr lang="en-US" i="1" dirty="0"/>
              <a:t>*Always double check that the data tools you are using current data sources.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98831-D041-73C3-5518-7D1BB84E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5C6F12-0D66-A463-4B5C-FA62E78039A4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HRSA Data Warehouse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F118A-A18D-C63C-B218-8452FA8EAB74}"/>
              </a:ext>
            </a:extLst>
          </p:cNvPr>
          <p:cNvSpPr txBox="1"/>
          <p:nvPr/>
        </p:nvSpPr>
        <p:spPr>
          <a:xfrm>
            <a:off x="508000" y="882315"/>
            <a:ext cx="9733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3294B"/>
                </a:solidFill>
                <a:latin typeface="Arial"/>
              </a:rPr>
              <a:t>  Data Sources </a:t>
            </a:r>
            <a:r>
              <a:rPr lang="en-US" sz="2400" b="1" dirty="0">
                <a:solidFill>
                  <a:srgbClr val="13294B"/>
                </a:solidFill>
                <a:latin typeface="Arial"/>
              </a:rPr>
              <a:t>and</a:t>
            </a:r>
            <a:r>
              <a:rPr lang="en-US" sz="2800" b="1" dirty="0">
                <a:solidFill>
                  <a:srgbClr val="13294B"/>
                </a:solidFill>
                <a:latin typeface="Arial"/>
              </a:rPr>
              <a:t> Metadata </a:t>
            </a:r>
            <a:r>
              <a:rPr lang="en-US" sz="2100" dirty="0">
                <a:solidFill>
                  <a:srgbClr val="13294B"/>
                </a:solidFill>
                <a:latin typeface="Aptos"/>
                <a:hlinkClick r:id="rId3"/>
              </a:rPr>
              <a:t>https://data.hrsa.gov/</a:t>
            </a:r>
            <a:r>
              <a:rPr lang="en-US" sz="2100" dirty="0">
                <a:solidFill>
                  <a:srgbClr val="13294B"/>
                </a:solidFill>
                <a:latin typeface="Aptos"/>
              </a:rPr>
              <a:t>  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EF701-9BBF-4A15-59DE-6B1F8ECDA48E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098E4-F604-A140-0514-C58D6E7E33D4}"/>
              </a:ext>
            </a:extLst>
          </p:cNvPr>
          <p:cNvSpPr/>
          <p:nvPr/>
        </p:nvSpPr>
        <p:spPr>
          <a:xfrm>
            <a:off x="8087811" y="3655671"/>
            <a:ext cx="1200872" cy="265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EB89BD-A1CB-FAC0-BEB5-F3D1165FB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2623774"/>
            <a:ext cx="10972800" cy="27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714341-41E5-BE4A-64BF-894D150554E9}"/>
              </a:ext>
            </a:extLst>
          </p:cNvPr>
          <p:cNvSpPr/>
          <p:nvPr/>
        </p:nvSpPr>
        <p:spPr>
          <a:xfrm>
            <a:off x="2834640" y="4379976"/>
            <a:ext cx="1271016" cy="173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123FD-F85A-DB1D-4265-F1F1A32E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E9E2101-1B34-4215-1C60-A7AA454359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ED211-A2DA-2A69-51DD-8A1B1651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240" y="1547418"/>
            <a:ext cx="3845792" cy="443506"/>
          </a:xfrm>
        </p:spPr>
        <p:txBody>
          <a:bodyPr/>
          <a:lstStyle/>
          <a:p>
            <a:endParaRPr lang="en-US">
              <a:solidFill>
                <a:srgbClr val="13294B"/>
              </a:solidFill>
              <a:latin typeface="Aptos"/>
              <a:cs typeface="Arial" panose="020B0604020202020204"/>
            </a:endParaRPr>
          </a:p>
          <a:p>
            <a:endParaRPr lang="en-US" sz="2000">
              <a:solidFill>
                <a:srgbClr val="13294B"/>
              </a:solidFill>
              <a:latin typeface="Aptos"/>
              <a:cs typeface="Arial" panose="020B0604020202020204"/>
            </a:endParaRPr>
          </a:p>
          <a:p>
            <a:pPr marL="0" indent="0"/>
            <a:endParaRPr lang="en-US" altLang="en-US">
              <a:solidFill>
                <a:srgbClr val="13294B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3BDE3-B2ED-1DC9-D3A4-A506FD09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898BC5-46AC-DD69-A5E3-5094235D46A5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HRSA Data Warehouse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5E09F-DB31-C831-9BBA-0442DC3B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95" y="1504012"/>
            <a:ext cx="9073817" cy="4251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6D97FF-2B58-6B6D-15BE-834B361BD54B}"/>
              </a:ext>
            </a:extLst>
          </p:cNvPr>
          <p:cNvSpPr txBox="1"/>
          <p:nvPr/>
        </p:nvSpPr>
        <p:spPr>
          <a:xfrm>
            <a:off x="1293394" y="882315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13294B"/>
                </a:solidFill>
                <a:latin typeface="Arial"/>
              </a:rPr>
              <a:t>Tools</a:t>
            </a:r>
            <a:r>
              <a:rPr lang="en-US" sz="2800" b="1" dirty="0">
                <a:solidFill>
                  <a:srgbClr val="13294B"/>
                </a:solidFill>
                <a:latin typeface="Arial"/>
              </a:rPr>
              <a:t>  </a:t>
            </a:r>
            <a:r>
              <a:rPr lang="en-US" sz="2100" dirty="0">
                <a:solidFill>
                  <a:srgbClr val="13294B"/>
                </a:solidFill>
                <a:latin typeface="Aptos"/>
                <a:hlinkClick r:id="rId4"/>
              </a:rPr>
              <a:t>https://data.hrsa.gov/</a:t>
            </a:r>
            <a:r>
              <a:rPr lang="en-US" sz="2100" dirty="0">
                <a:solidFill>
                  <a:srgbClr val="13294B"/>
                </a:solidFill>
                <a:latin typeface="Aptos"/>
              </a:rPr>
              <a:t>  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DBEA1-39D4-19E0-08CB-FDC2A3E07F38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843B3-6B54-90FA-EA2B-B56CC4DFA000}"/>
              </a:ext>
            </a:extLst>
          </p:cNvPr>
          <p:cNvSpPr/>
          <p:nvPr/>
        </p:nvSpPr>
        <p:spPr>
          <a:xfrm>
            <a:off x="8087811" y="3655671"/>
            <a:ext cx="1200872" cy="265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A6B7-0802-7C7B-A37F-05FF1C25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1501959-F36C-9528-F6BD-129BCF0E30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24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BA12A-9822-45B9-B381-1571919D0A1D}" type="slidenum">
              <a:rPr lang="en-US" altLang="en-US" sz="1400">
                <a:solidFill>
                  <a:srgbClr val="BFBFBF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BFBFB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AB4FF-35B7-CFD6-3876-775787AB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5969363"/>
            <a:ext cx="1371600" cy="533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53C8CC-0BDB-2742-8F9B-DAC037F4B72B}"/>
              </a:ext>
            </a:extLst>
          </p:cNvPr>
          <p:cNvSpPr/>
          <p:nvPr/>
        </p:nvSpPr>
        <p:spPr>
          <a:xfrm>
            <a:off x="-5195" y="-4618"/>
            <a:ext cx="12194309" cy="711748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13294B"/>
                </a:solidFill>
                <a:cs typeface="Arial"/>
              </a:rPr>
              <a:t>Demonstrations of HRSA Data Warehouse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90B17-4909-36B4-C74A-23CD85842650}"/>
              </a:ext>
            </a:extLst>
          </p:cNvPr>
          <p:cNvSpPr txBox="1"/>
          <p:nvPr/>
        </p:nvSpPr>
        <p:spPr>
          <a:xfrm>
            <a:off x="1293394" y="1002631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13294B"/>
                </a:solidFill>
                <a:latin typeface="Arial"/>
              </a:rPr>
              <a:t>Data Explorer </a:t>
            </a:r>
            <a:r>
              <a:rPr lang="en-US" sz="2800" b="1" dirty="0">
                <a:solidFill>
                  <a:srgbClr val="13294B"/>
                </a:solidFill>
                <a:latin typeface="Arial"/>
              </a:rPr>
              <a:t> </a:t>
            </a:r>
            <a:r>
              <a:rPr lang="en-US" sz="2100" dirty="0">
                <a:solidFill>
                  <a:srgbClr val="13294B"/>
                </a:solidFill>
                <a:latin typeface="Aptos"/>
                <a:hlinkClick r:id="rId3"/>
              </a:rPr>
              <a:t>https://data.hrsa.gov/</a:t>
            </a:r>
            <a:r>
              <a:rPr lang="en-US" sz="2100" dirty="0">
                <a:solidFill>
                  <a:srgbClr val="13294B"/>
                </a:solidFill>
                <a:latin typeface="Aptos"/>
              </a:rPr>
              <a:t>  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B0B44-A9BA-B2DB-9F16-5D3170A2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95" y="1714221"/>
            <a:ext cx="9855870" cy="39810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F8A15A-92F2-0E80-FFE3-F526E94926CC}"/>
              </a:ext>
            </a:extLst>
          </p:cNvPr>
          <p:cNvSpPr txBox="1"/>
          <p:nvPr/>
        </p:nvSpPr>
        <p:spPr>
          <a:xfrm>
            <a:off x="7086773" y="6044769"/>
            <a:ext cx="2505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  <a:latin typeface="Arial"/>
                <a:cs typeface="Arial"/>
              </a:rPr>
              <a:t>Office of Health Equity</a:t>
            </a:r>
            <a:endParaRPr lang="en-US" sz="1600" b="1">
              <a:solidFill>
                <a:srgbClr val="002060"/>
              </a:solidFill>
              <a:cs typeface="Arial"/>
            </a:endParaRPr>
          </a:p>
          <a:p>
            <a:r>
              <a:rPr lang="en-US" sz="1600">
                <a:solidFill>
                  <a:srgbClr val="002060"/>
                </a:solidFill>
                <a:latin typeface="Arial"/>
                <a:cs typeface="Arial"/>
              </a:rPr>
              <a:t>Primary Care Office</a:t>
            </a:r>
            <a:endParaRPr lang="en-US" sz="1600">
              <a:solidFill>
                <a:srgbClr val="002060"/>
              </a:solidFill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83D98-FB59-8990-8066-F29B347F744F}"/>
              </a:ext>
            </a:extLst>
          </p:cNvPr>
          <p:cNvSpPr/>
          <p:nvPr/>
        </p:nvSpPr>
        <p:spPr>
          <a:xfrm>
            <a:off x="4171709" y="3443469"/>
            <a:ext cx="1181581" cy="274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705028-ddc2-4fff-a263-6454c580c094" xsi:nil="true"/>
    <ItemDescription xmlns="224c5754-851c-4964-92ca-e00cf21e5281" xsi:nil="true"/>
    <lcf76f155ced4ddcb4097134ff3c332f xmlns="224c5754-851c-4964-92ca-e00cf21e528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B492BC971364C8EC65035CFE99C51" ma:contentTypeVersion="18" ma:contentTypeDescription="Create a new document." ma:contentTypeScope="" ma:versionID="4a50d454e748730bb07e0d8cde1e6aaa">
  <xsd:schema xmlns:xsd="http://www.w3.org/2001/XMLSchema" xmlns:xs="http://www.w3.org/2001/XMLSchema" xmlns:p="http://schemas.microsoft.com/office/2006/metadata/properties" xmlns:ns2="224c5754-851c-4964-92ca-e00cf21e5281" xmlns:ns3="ee705028-ddc2-4fff-a263-6454c580c094" targetNamespace="http://schemas.microsoft.com/office/2006/metadata/properties" ma:root="true" ma:fieldsID="ac9db30f009fea9a3b03a1826f86fa4a" ns2:_="" ns3:_="">
    <xsd:import namespace="224c5754-851c-4964-92ca-e00cf21e5281"/>
    <xsd:import namespace="ee705028-ddc2-4fff-a263-6454c580c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ItemDescription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c5754-851c-4964-92ca-e00cf21e5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temDescription" ma:index="12" nillable="true" ma:displayName="Item Description" ma:description="biweekly report created by Ebony; data pulled from F&amp;A through 7.08.24" ma:format="Dropdown" ma:internalName="ItemDescription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05028-ddc2-4fff-a263-6454c580c0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eb32298-84f3-40ff-98f7-3ad93ea26e50}" ma:internalName="TaxCatchAll" ma:showField="CatchAllData" ma:web="ee705028-ddc2-4fff-a263-6454c580c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0C7C4-41F5-403E-B543-F750034A5E42}">
  <ds:schemaRefs>
    <ds:schemaRef ds:uri="http://schemas.microsoft.com/office/2006/metadata/properties"/>
    <ds:schemaRef ds:uri="http://schemas.microsoft.com/office/infopath/2007/PartnerControls"/>
    <ds:schemaRef ds:uri="ee705028-ddc2-4fff-a263-6454c580c094"/>
    <ds:schemaRef ds:uri="224c5754-851c-4964-92ca-e00cf21e5281"/>
  </ds:schemaRefs>
</ds:datastoreItem>
</file>

<file path=customXml/itemProps2.xml><?xml version="1.0" encoding="utf-8"?>
<ds:datastoreItem xmlns:ds="http://schemas.openxmlformats.org/officeDocument/2006/customXml" ds:itemID="{A1CE0731-8D7F-4A6F-997A-8CABD075D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c5754-851c-4964-92ca-e00cf21e5281"/>
    <ds:schemaRef ds:uri="ee705028-ddc2-4fff-a263-6454c580c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38D614-68F2-4914-B55D-816FD77E5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727</Words>
  <Application>Microsoft Office PowerPoint</Application>
  <PresentationFormat>Widescreen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Trebuchet MS</vt:lpstr>
      <vt:lpstr>Default Design</vt:lpstr>
      <vt:lpstr>Quarterly PCO Stakeholders Office Hours 2</vt:lpstr>
      <vt:lpstr>PowerPoint Presentation</vt:lpstr>
      <vt:lpstr>PowerPoint Presentation</vt:lpstr>
      <vt:lpstr>PowerPoint Presentation</vt:lpstr>
      <vt:lpstr>Pause for Questions</vt:lpstr>
      <vt:lpstr>Demonstration of HRSA Data Warehouse:  </vt:lpstr>
      <vt:lpstr>PowerPoint Presentation</vt:lpstr>
      <vt:lpstr>PowerPoint Presentation</vt:lpstr>
      <vt:lpstr>PowerPoint Presentation</vt:lpstr>
      <vt:lpstr>PowerPoint Presentation</vt:lpstr>
      <vt:lpstr>Pause for Questions</vt:lpstr>
      <vt:lpstr>PowerPoint Presentation</vt:lpstr>
      <vt:lpstr>Pause for Questions</vt:lpstr>
      <vt:lpstr>PowerPoint Presentation</vt:lpstr>
      <vt:lpstr>Pause for Questions</vt:lpstr>
      <vt:lpstr>PowerPoint Presentation</vt:lpstr>
      <vt:lpstr>PowerPoint Presentation</vt:lpstr>
      <vt:lpstr>PowerPoint Presentation</vt:lpstr>
      <vt:lpstr>Pause for Questions</vt:lpstr>
      <vt:lpstr>PowerPoint Presentation</vt:lpstr>
    </vt:vector>
  </TitlesOfParts>
  <Company>VDH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rstepanek</dc:creator>
  <cp:lastModifiedBy>Riggan, Anna (VDH)</cp:lastModifiedBy>
  <cp:revision>9</cp:revision>
  <cp:lastPrinted>2017-09-25T17:37:12Z</cp:lastPrinted>
  <dcterms:created xsi:type="dcterms:W3CDTF">2008-08-05T14:53:59Z</dcterms:created>
  <dcterms:modified xsi:type="dcterms:W3CDTF">2026-01-16T17:12:57Z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0x010100AA2B492BC971364C8EC65035CFE99C51</vt:lpwstr>
  </property>
</Properties>
</file>