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61" r:id="rId5"/>
    <p:sldId id="263" r:id="rId6"/>
    <p:sldId id="260" r:id="rId7"/>
    <p:sldId id="300" r:id="rId8"/>
    <p:sldId id="302" r:id="rId9"/>
    <p:sldId id="296" r:id="rId10"/>
    <p:sldId id="298" r:id="rId11"/>
    <p:sldId id="295" r:id="rId12"/>
    <p:sldId id="312" r:id="rId13"/>
    <p:sldId id="304" r:id="rId14"/>
    <p:sldId id="306" r:id="rId15"/>
    <p:sldId id="305" r:id="rId16"/>
    <p:sldId id="307" r:id="rId17"/>
    <p:sldId id="299" r:id="rId18"/>
    <p:sldId id="276" r:id="rId19"/>
    <p:sldId id="314" r:id="rId20"/>
    <p:sldId id="287" r:id="rId21"/>
    <p:sldId id="292" r:id="rId22"/>
    <p:sldId id="390" r:id="rId23"/>
    <p:sldId id="264" r:id="rId24"/>
    <p:sldId id="283" r:id="rId25"/>
    <p:sldId id="257" r:id="rId26"/>
    <p:sldId id="289" r:id="rId27"/>
    <p:sldId id="284" r:id="rId28"/>
    <p:sldId id="265" r:id="rId29"/>
    <p:sldId id="308" r:id="rId30"/>
    <p:sldId id="293" r:id="rId31"/>
    <p:sldId id="294" r:id="rId32"/>
    <p:sldId id="286" r:id="rId33"/>
    <p:sldId id="277" r:id="rId34"/>
    <p:sldId id="311" r:id="rId35"/>
    <p:sldId id="270" r:id="rId36"/>
    <p:sldId id="288"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1B1B1B"/>
    <a:srgbClr val="565756"/>
    <a:srgbClr val="707372"/>
    <a:srgbClr val="C1C6C8"/>
    <a:srgbClr val="C8102E"/>
    <a:srgbClr val="959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DD4E2-F3FB-4F5E-AFB2-52B1D495356D}" v="129" dt="2026-04-28T16:25:50.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46" autoAdjust="0"/>
  </p:normalViewPr>
  <p:slideViewPr>
    <p:cSldViewPr snapToGrid="0">
      <p:cViewPr>
        <p:scale>
          <a:sx n="80" d="100"/>
          <a:sy n="80" d="100"/>
        </p:scale>
        <p:origin x="112" y="-104"/>
      </p:cViewPr>
      <p:guideLst>
        <p:guide orient="horz" pos="2160"/>
        <p:guide pos="3840"/>
      </p:guideLst>
    </p:cSldViewPr>
  </p:slideViewPr>
  <p:notesTextViewPr>
    <p:cViewPr>
      <p:scale>
        <a:sx n="1" d="1"/>
        <a:sy n="1" d="1"/>
      </p:scale>
      <p:origin x="0" y="0"/>
    </p:cViewPr>
  </p:notesTextViewPr>
  <p:notesViewPr>
    <p:cSldViewPr snapToGrid="0">
      <p:cViewPr>
        <p:scale>
          <a:sx n="136" d="100"/>
          <a:sy n="136" d="100"/>
        </p:scale>
        <p:origin x="864" y="-22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ggan, Anna (VDH)" userId="583f43c0-645c-43f5-bed4-4d6fc611b426" providerId="ADAL" clId="{E2125865-760A-4159-96F9-9540606B4F20}"/>
    <pc:docChg chg="undo custSel addSld delSld modSld sldOrd">
      <pc:chgData name="Riggan, Anna (VDH)" userId="583f43c0-645c-43f5-bed4-4d6fc611b426" providerId="ADAL" clId="{E2125865-760A-4159-96F9-9540606B4F20}" dt="2026-04-28T16:26:11.583" v="7329" actId="478"/>
      <pc:docMkLst>
        <pc:docMk/>
      </pc:docMkLst>
      <pc:sldChg chg="addSp modSp">
        <pc:chgData name="Riggan, Anna (VDH)" userId="583f43c0-645c-43f5-bed4-4d6fc611b426" providerId="ADAL" clId="{E2125865-760A-4159-96F9-9540606B4F20}" dt="2026-04-14T16:12:16.138" v="4293"/>
        <pc:sldMkLst>
          <pc:docMk/>
          <pc:sldMk cId="3778270367" sldId="257"/>
        </pc:sldMkLst>
        <pc:spChg chg="add mod">
          <ac:chgData name="Riggan, Anna (VDH)" userId="583f43c0-645c-43f5-bed4-4d6fc611b426" providerId="ADAL" clId="{E2125865-760A-4159-96F9-9540606B4F20}" dt="2026-04-14T16:12:16.138" v="4293"/>
          <ac:spMkLst>
            <pc:docMk/>
            <pc:sldMk cId="3778270367" sldId="257"/>
            <ac:spMk id="2" creationId="{AB26A80D-0C92-6FB7-0F7C-D46A9C5EDD5F}"/>
          </ac:spMkLst>
        </pc:spChg>
      </pc:sldChg>
      <pc:sldChg chg="modSp mod modAnim">
        <pc:chgData name="Riggan, Anna (VDH)" userId="583f43c0-645c-43f5-bed4-4d6fc611b426" providerId="ADAL" clId="{E2125865-760A-4159-96F9-9540606B4F20}" dt="2026-04-21T16:15:24.888" v="4872" actId="20577"/>
        <pc:sldMkLst>
          <pc:docMk/>
          <pc:sldMk cId="0" sldId="260"/>
        </pc:sldMkLst>
        <pc:spChg chg="mod">
          <ac:chgData name="Riggan, Anna (VDH)" userId="583f43c0-645c-43f5-bed4-4d6fc611b426" providerId="ADAL" clId="{E2125865-760A-4159-96F9-9540606B4F20}" dt="2026-04-21T16:15:24.888" v="4872" actId="20577"/>
          <ac:spMkLst>
            <pc:docMk/>
            <pc:sldMk cId="0" sldId="260"/>
            <ac:spMk id="2" creationId="{3DEE99CE-0E8B-F660-4F6F-3350FC72D450}"/>
          </ac:spMkLst>
        </pc:spChg>
      </pc:sldChg>
      <pc:sldChg chg="modSp mod">
        <pc:chgData name="Riggan, Anna (VDH)" userId="583f43c0-645c-43f5-bed4-4d6fc611b426" providerId="ADAL" clId="{E2125865-760A-4159-96F9-9540606B4F20}" dt="2026-04-16T18:33:56.447" v="4612" actId="20577"/>
        <pc:sldMkLst>
          <pc:docMk/>
          <pc:sldMk cId="0" sldId="261"/>
        </pc:sldMkLst>
        <pc:spChg chg="mod">
          <ac:chgData name="Riggan, Anna (VDH)" userId="583f43c0-645c-43f5-bed4-4d6fc611b426" providerId="ADAL" clId="{E2125865-760A-4159-96F9-9540606B4F20}" dt="2026-04-16T18:33:56.447" v="4612" actId="20577"/>
          <ac:spMkLst>
            <pc:docMk/>
            <pc:sldMk cId="0" sldId="261"/>
            <ac:spMk id="7171" creationId="{FAD23272-A790-77D4-1815-51819F8D3E39}"/>
          </ac:spMkLst>
        </pc:spChg>
      </pc:sldChg>
      <pc:sldChg chg="modSp mod">
        <pc:chgData name="Riggan, Anna (VDH)" userId="583f43c0-645c-43f5-bed4-4d6fc611b426" providerId="ADAL" clId="{E2125865-760A-4159-96F9-9540606B4F20}" dt="2026-04-16T12:11:14.813" v="4584" actId="20577"/>
        <pc:sldMkLst>
          <pc:docMk/>
          <pc:sldMk cId="3916309864" sldId="270"/>
        </pc:sldMkLst>
        <pc:spChg chg="mod">
          <ac:chgData name="Riggan, Anna (VDH)" userId="583f43c0-645c-43f5-bed4-4d6fc611b426" providerId="ADAL" clId="{E2125865-760A-4159-96F9-9540606B4F20}" dt="2026-04-16T12:11:14.813" v="4584" actId="20577"/>
          <ac:spMkLst>
            <pc:docMk/>
            <pc:sldMk cId="3916309864" sldId="270"/>
            <ac:spMk id="7" creationId="{35DF87EC-D560-2353-559B-41F6E43F9254}"/>
          </ac:spMkLst>
        </pc:spChg>
      </pc:sldChg>
      <pc:sldChg chg="addSp modSp ord">
        <pc:chgData name="Riggan, Anna (VDH)" userId="583f43c0-645c-43f5-bed4-4d6fc611b426" providerId="ADAL" clId="{E2125865-760A-4159-96F9-9540606B4F20}" dt="2026-04-14T16:11:45.290" v="4290"/>
        <pc:sldMkLst>
          <pc:docMk/>
          <pc:sldMk cId="2050665185" sldId="276"/>
        </pc:sldMkLst>
        <pc:spChg chg="add mod">
          <ac:chgData name="Riggan, Anna (VDH)" userId="583f43c0-645c-43f5-bed4-4d6fc611b426" providerId="ADAL" clId="{E2125865-760A-4159-96F9-9540606B4F20}" dt="2026-04-14T16:11:45.290" v="4290"/>
          <ac:spMkLst>
            <pc:docMk/>
            <pc:sldMk cId="2050665185" sldId="276"/>
            <ac:spMk id="2" creationId="{B374C320-E467-F946-39C9-0E8DE1E6E3FF}"/>
          </ac:spMkLst>
        </pc:spChg>
      </pc:sldChg>
      <pc:sldChg chg="addSp modSp">
        <pc:chgData name="Riggan, Anna (VDH)" userId="583f43c0-645c-43f5-bed4-4d6fc611b426" providerId="ADAL" clId="{E2125865-760A-4159-96F9-9540606B4F20}" dt="2026-04-14T16:12:52.698" v="4297"/>
        <pc:sldMkLst>
          <pc:docMk/>
          <pc:sldMk cId="1825219186" sldId="277"/>
        </pc:sldMkLst>
        <pc:spChg chg="add mod">
          <ac:chgData name="Riggan, Anna (VDH)" userId="583f43c0-645c-43f5-bed4-4d6fc611b426" providerId="ADAL" clId="{E2125865-760A-4159-96F9-9540606B4F20}" dt="2026-04-14T16:12:52.698" v="4297"/>
          <ac:spMkLst>
            <pc:docMk/>
            <pc:sldMk cId="1825219186" sldId="277"/>
            <ac:spMk id="2" creationId="{F12810F2-357A-FA24-1CBB-9846F7C5083A}"/>
          </ac:spMkLst>
        </pc:spChg>
      </pc:sldChg>
      <pc:sldChg chg="addSp modSp">
        <pc:chgData name="Riggan, Anna (VDH)" userId="583f43c0-645c-43f5-bed4-4d6fc611b426" providerId="ADAL" clId="{E2125865-760A-4159-96F9-9540606B4F20}" dt="2026-04-14T16:12:08.729" v="4292"/>
        <pc:sldMkLst>
          <pc:docMk/>
          <pc:sldMk cId="3261605258" sldId="283"/>
        </pc:sldMkLst>
        <pc:spChg chg="add mod">
          <ac:chgData name="Riggan, Anna (VDH)" userId="583f43c0-645c-43f5-bed4-4d6fc611b426" providerId="ADAL" clId="{E2125865-760A-4159-96F9-9540606B4F20}" dt="2026-04-14T16:12:08.729" v="4292"/>
          <ac:spMkLst>
            <pc:docMk/>
            <pc:sldMk cId="3261605258" sldId="283"/>
            <ac:spMk id="3" creationId="{8C4F75F2-0C0C-F8A5-54D6-4A7D6A779FCC}"/>
          </ac:spMkLst>
        </pc:spChg>
      </pc:sldChg>
      <pc:sldChg chg="addSp modSp">
        <pc:chgData name="Riggan, Anna (VDH)" userId="583f43c0-645c-43f5-bed4-4d6fc611b426" providerId="ADAL" clId="{E2125865-760A-4159-96F9-9540606B4F20}" dt="2026-04-14T16:12:27.224" v="4294"/>
        <pc:sldMkLst>
          <pc:docMk/>
          <pc:sldMk cId="3787695228" sldId="284"/>
        </pc:sldMkLst>
        <pc:spChg chg="add mod">
          <ac:chgData name="Riggan, Anna (VDH)" userId="583f43c0-645c-43f5-bed4-4d6fc611b426" providerId="ADAL" clId="{E2125865-760A-4159-96F9-9540606B4F20}" dt="2026-04-14T16:12:27.224" v="4294"/>
          <ac:spMkLst>
            <pc:docMk/>
            <pc:sldMk cId="3787695228" sldId="284"/>
            <ac:spMk id="3" creationId="{146F6F66-656F-CAEB-E579-9770BAC3CC9D}"/>
          </ac:spMkLst>
        </pc:spChg>
      </pc:sldChg>
      <pc:sldChg chg="addSp modSp">
        <pc:chgData name="Riggan, Anna (VDH)" userId="583f43c0-645c-43f5-bed4-4d6fc611b426" providerId="ADAL" clId="{E2125865-760A-4159-96F9-9540606B4F20}" dt="2026-04-14T16:13:26.644" v="4301"/>
        <pc:sldMkLst>
          <pc:docMk/>
          <pc:sldMk cId="2851763001" sldId="286"/>
        </pc:sldMkLst>
        <pc:spChg chg="add mod">
          <ac:chgData name="Riggan, Anna (VDH)" userId="583f43c0-645c-43f5-bed4-4d6fc611b426" providerId="ADAL" clId="{E2125865-760A-4159-96F9-9540606B4F20}" dt="2026-04-14T16:13:26.644" v="4301"/>
          <ac:spMkLst>
            <pc:docMk/>
            <pc:sldMk cId="2851763001" sldId="286"/>
            <ac:spMk id="5" creationId="{D8392404-2139-E90E-3953-DB628F2EE4DC}"/>
          </ac:spMkLst>
        </pc:spChg>
      </pc:sldChg>
      <pc:sldChg chg="addSp delSp modSp mod">
        <pc:chgData name="Riggan, Anna (VDH)" userId="583f43c0-645c-43f5-bed4-4d6fc611b426" providerId="ADAL" clId="{E2125865-760A-4159-96F9-9540606B4F20}" dt="2026-04-23T17:21:33.258" v="5932" actId="14100"/>
        <pc:sldMkLst>
          <pc:docMk/>
          <pc:sldMk cId="3612204522" sldId="287"/>
        </pc:sldMkLst>
        <pc:spChg chg="mod">
          <ac:chgData name="Riggan, Anna (VDH)" userId="583f43c0-645c-43f5-bed4-4d6fc611b426" providerId="ADAL" clId="{E2125865-760A-4159-96F9-9540606B4F20}" dt="2026-04-21T14:37:08.550" v="4661" actId="1076"/>
          <ac:spMkLst>
            <pc:docMk/>
            <pc:sldMk cId="3612204522" sldId="287"/>
            <ac:spMk id="6" creationId="{083A0C0D-83A3-0C29-BC62-520BB840EC4F}"/>
          </ac:spMkLst>
        </pc:spChg>
        <pc:spChg chg="mod">
          <ac:chgData name="Riggan, Anna (VDH)" userId="583f43c0-645c-43f5-bed4-4d6fc611b426" providerId="ADAL" clId="{E2125865-760A-4159-96F9-9540606B4F20}" dt="2026-04-17T18:53:46.554" v="4623" actId="21"/>
          <ac:spMkLst>
            <pc:docMk/>
            <pc:sldMk cId="3612204522" sldId="287"/>
            <ac:spMk id="7" creationId="{BF2554C8-6749-333B-AF7E-70A8E3C58F90}"/>
          </ac:spMkLst>
        </pc:spChg>
        <pc:picChg chg="add mod">
          <ac:chgData name="Riggan, Anna (VDH)" userId="583f43c0-645c-43f5-bed4-4d6fc611b426" providerId="ADAL" clId="{E2125865-760A-4159-96F9-9540606B4F20}" dt="2026-04-23T17:21:33.258" v="5932" actId="14100"/>
          <ac:picMkLst>
            <pc:docMk/>
            <pc:sldMk cId="3612204522" sldId="287"/>
            <ac:picMk id="8" creationId="{78B44430-3244-D77A-B0D9-D798F61F3199}"/>
          </ac:picMkLst>
        </pc:picChg>
      </pc:sldChg>
      <pc:sldChg chg="addSp modSp ord">
        <pc:chgData name="Riggan, Anna (VDH)" userId="583f43c0-645c-43f5-bed4-4d6fc611b426" providerId="ADAL" clId="{E2125865-760A-4159-96F9-9540606B4F20}" dt="2026-04-16T12:08:50.092" v="4580"/>
        <pc:sldMkLst>
          <pc:docMk/>
          <pc:sldMk cId="3111653151" sldId="288"/>
        </pc:sldMkLst>
        <pc:spChg chg="add mod">
          <ac:chgData name="Riggan, Anna (VDH)" userId="583f43c0-645c-43f5-bed4-4d6fc611b426" providerId="ADAL" clId="{E2125865-760A-4159-96F9-9540606B4F20}" dt="2026-04-14T16:13:00.657" v="4298"/>
          <ac:spMkLst>
            <pc:docMk/>
            <pc:sldMk cId="3111653151" sldId="288"/>
            <ac:spMk id="2" creationId="{490B94A1-CF57-D9D4-9FEC-3B227A619FF6}"/>
          </ac:spMkLst>
        </pc:spChg>
      </pc:sldChg>
      <pc:sldChg chg="addSp modSp mod modAnim">
        <pc:chgData name="Riggan, Anna (VDH)" userId="583f43c0-645c-43f5-bed4-4d6fc611b426" providerId="ADAL" clId="{E2125865-760A-4159-96F9-9540606B4F20}" dt="2026-04-28T13:50:47.853" v="7322"/>
        <pc:sldMkLst>
          <pc:docMk/>
          <pc:sldMk cId="2965254619" sldId="289"/>
        </pc:sldMkLst>
        <pc:picChg chg="add mod">
          <ac:chgData name="Riggan, Anna (VDH)" userId="583f43c0-645c-43f5-bed4-4d6fc611b426" providerId="ADAL" clId="{E2125865-760A-4159-96F9-9540606B4F20}" dt="2026-04-28T13:50:28.078" v="7321" actId="931"/>
          <ac:picMkLst>
            <pc:docMk/>
            <pc:sldMk cId="2965254619" sldId="289"/>
            <ac:picMk id="4" creationId="{206BA9CA-244C-4FB7-8522-CCFBFC0EC49F}"/>
          </ac:picMkLst>
        </pc:picChg>
      </pc:sldChg>
      <pc:sldChg chg="addSp modSp mod modAnim">
        <pc:chgData name="Riggan, Anna (VDH)" userId="583f43c0-645c-43f5-bed4-4d6fc611b426" providerId="ADAL" clId="{E2125865-760A-4159-96F9-9540606B4F20}" dt="2026-04-28T16:25:50.989" v="7326"/>
        <pc:sldMkLst>
          <pc:docMk/>
          <pc:sldMk cId="971037579" sldId="292"/>
        </pc:sldMkLst>
        <pc:spChg chg="mod">
          <ac:chgData name="Riggan, Anna (VDH)" userId="583f43c0-645c-43f5-bed4-4d6fc611b426" providerId="ADAL" clId="{E2125865-760A-4159-96F9-9540606B4F20}" dt="2026-04-14T17:00:20.161" v="4453" actId="20577"/>
          <ac:spMkLst>
            <pc:docMk/>
            <pc:sldMk cId="971037579" sldId="292"/>
            <ac:spMk id="4" creationId="{B77051F0-20AF-8335-3981-5A0FD5C65F69}"/>
          </ac:spMkLst>
        </pc:spChg>
        <pc:spChg chg="mod">
          <ac:chgData name="Riggan, Anna (VDH)" userId="583f43c0-645c-43f5-bed4-4d6fc611b426" providerId="ADAL" clId="{E2125865-760A-4159-96F9-9540606B4F20}" dt="2026-04-14T17:00:44.229" v="4456" actId="20577"/>
          <ac:spMkLst>
            <pc:docMk/>
            <pc:sldMk cId="971037579" sldId="292"/>
            <ac:spMk id="5" creationId="{FE20D12A-8229-A0BC-13C3-8328AF899C43}"/>
          </ac:spMkLst>
        </pc:spChg>
        <pc:spChg chg="add mod">
          <ac:chgData name="Riggan, Anna (VDH)" userId="583f43c0-645c-43f5-bed4-4d6fc611b426" providerId="ADAL" clId="{E2125865-760A-4159-96F9-9540606B4F20}" dt="2026-04-28T16:25:45.178" v="7325" actId="208"/>
          <ac:spMkLst>
            <pc:docMk/>
            <pc:sldMk cId="971037579" sldId="292"/>
            <ac:spMk id="6" creationId="{54B21ECB-FB30-5E14-E82B-BF1CB2E51E48}"/>
          </ac:spMkLst>
        </pc:spChg>
        <pc:spChg chg="add mod">
          <ac:chgData name="Riggan, Anna (VDH)" userId="583f43c0-645c-43f5-bed4-4d6fc611b426" providerId="ADAL" clId="{E2125865-760A-4159-96F9-9540606B4F20}" dt="2026-04-14T17:03:20.760" v="4464" actId="1076"/>
          <ac:spMkLst>
            <pc:docMk/>
            <pc:sldMk cId="971037579" sldId="292"/>
            <ac:spMk id="7" creationId="{B9596A30-9EAE-F555-8286-40DE43F1BC4F}"/>
          </ac:spMkLst>
        </pc:spChg>
      </pc:sldChg>
      <pc:sldChg chg="addSp modSp ord">
        <pc:chgData name="Riggan, Anna (VDH)" userId="583f43c0-645c-43f5-bed4-4d6fc611b426" providerId="ADAL" clId="{E2125865-760A-4159-96F9-9540606B4F20}" dt="2026-04-23T19:08:44.134" v="6885"/>
        <pc:sldMkLst>
          <pc:docMk/>
          <pc:sldMk cId="402011444" sldId="293"/>
        </pc:sldMkLst>
        <pc:spChg chg="add mod">
          <ac:chgData name="Riggan, Anna (VDH)" userId="583f43c0-645c-43f5-bed4-4d6fc611b426" providerId="ADAL" clId="{E2125865-760A-4159-96F9-9540606B4F20}" dt="2026-04-14T16:12:46.451" v="4296"/>
          <ac:spMkLst>
            <pc:docMk/>
            <pc:sldMk cId="402011444" sldId="293"/>
            <ac:spMk id="3" creationId="{EF9D08BD-0A02-D2A9-DF6B-5F886AE29E8A}"/>
          </ac:spMkLst>
        </pc:spChg>
      </pc:sldChg>
      <pc:sldChg chg="modNotesTx">
        <pc:chgData name="Riggan, Anna (VDH)" userId="583f43c0-645c-43f5-bed4-4d6fc611b426" providerId="ADAL" clId="{E2125865-760A-4159-96F9-9540606B4F20}" dt="2026-04-23T13:17:58.745" v="5043" actId="20577"/>
        <pc:sldMkLst>
          <pc:docMk/>
          <pc:sldMk cId="841513090" sldId="294"/>
        </pc:sldMkLst>
      </pc:sldChg>
      <pc:sldChg chg="addSp delSp modSp new mod ord modClrScheme chgLayout modNotesTx">
        <pc:chgData name="Riggan, Anna (VDH)" userId="583f43c0-645c-43f5-bed4-4d6fc611b426" providerId="ADAL" clId="{E2125865-760A-4159-96F9-9540606B4F20}" dt="2026-04-28T13:18:14.508" v="7214" actId="6549"/>
        <pc:sldMkLst>
          <pc:docMk/>
          <pc:sldMk cId="2070486811" sldId="295"/>
        </pc:sldMkLst>
        <pc:spChg chg="add mod">
          <ac:chgData name="Riggan, Anna (VDH)" userId="583f43c0-645c-43f5-bed4-4d6fc611b426" providerId="ADAL" clId="{E2125865-760A-4159-96F9-9540606B4F20}" dt="2026-04-14T16:11:35.701" v="4289"/>
          <ac:spMkLst>
            <pc:docMk/>
            <pc:sldMk cId="2070486811" sldId="295"/>
            <ac:spMk id="2" creationId="{1A42E48A-37E1-CC75-7760-86D79055077C}"/>
          </ac:spMkLst>
        </pc:spChg>
        <pc:spChg chg="mod ord">
          <ac:chgData name="Riggan, Anna (VDH)" userId="583f43c0-645c-43f5-bed4-4d6fc611b426" providerId="ADAL" clId="{E2125865-760A-4159-96F9-9540606B4F20}" dt="2026-04-14T12:15:24.118" v="3987" actId="700"/>
          <ac:spMkLst>
            <pc:docMk/>
            <pc:sldMk cId="2070486811" sldId="295"/>
            <ac:spMk id="3" creationId="{DC15F830-1BFD-852F-0EEF-46FC346AA26C}"/>
          </ac:spMkLst>
        </pc:spChg>
        <pc:spChg chg="add mod ord">
          <ac:chgData name="Riggan, Anna (VDH)" userId="583f43c0-645c-43f5-bed4-4d6fc611b426" providerId="ADAL" clId="{E2125865-760A-4159-96F9-9540606B4F20}" dt="2026-04-28T01:38:24.827" v="7028" actId="14100"/>
          <ac:spMkLst>
            <pc:docMk/>
            <pc:sldMk cId="2070486811" sldId="295"/>
            <ac:spMk id="6" creationId="{8EDA541F-A189-7EC6-3B5F-D7BA703749CF}"/>
          </ac:spMkLst>
        </pc:spChg>
        <pc:spChg chg="add mod ord">
          <ac:chgData name="Riggan, Anna (VDH)" userId="583f43c0-645c-43f5-bed4-4d6fc611b426" providerId="ADAL" clId="{E2125865-760A-4159-96F9-9540606B4F20}" dt="2026-04-28T13:11:11.464" v="7058" actId="5793"/>
          <ac:spMkLst>
            <pc:docMk/>
            <pc:sldMk cId="2070486811" sldId="295"/>
            <ac:spMk id="7" creationId="{907C1A2A-49C9-2279-8687-88BB0FDA6631}"/>
          </ac:spMkLst>
        </pc:spChg>
        <pc:graphicFrameChg chg="add del mod modGraphic">
          <ac:chgData name="Riggan, Anna (VDH)" userId="583f43c0-645c-43f5-bed4-4d6fc611b426" providerId="ADAL" clId="{E2125865-760A-4159-96F9-9540606B4F20}" dt="2026-04-28T13:14:21.615" v="7135" actId="478"/>
          <ac:graphicFrameMkLst>
            <pc:docMk/>
            <pc:sldMk cId="2070486811" sldId="295"/>
            <ac:graphicFrameMk id="4" creationId="{F2142C6E-8A3A-0AA4-37E8-8BC0B1563D9F}"/>
          </ac:graphicFrameMkLst>
        </pc:graphicFrameChg>
        <pc:graphicFrameChg chg="add mod modGraphic">
          <ac:chgData name="Riggan, Anna (VDH)" userId="583f43c0-645c-43f5-bed4-4d6fc611b426" providerId="ADAL" clId="{E2125865-760A-4159-96F9-9540606B4F20}" dt="2026-04-28T13:17:45.964" v="7213" actId="14734"/>
          <ac:graphicFrameMkLst>
            <pc:docMk/>
            <pc:sldMk cId="2070486811" sldId="295"/>
            <ac:graphicFrameMk id="5" creationId="{140BE537-BF68-437C-FD40-52757CD6ECD2}"/>
          </ac:graphicFrameMkLst>
        </pc:graphicFrameChg>
      </pc:sldChg>
      <pc:sldChg chg="addSp delSp modSp new mod ord setBg modAnim">
        <pc:chgData name="Riggan, Anna (VDH)" userId="583f43c0-645c-43f5-bed4-4d6fc611b426" providerId="ADAL" clId="{E2125865-760A-4159-96F9-9540606B4F20}" dt="2026-04-28T13:03:38.453" v="7030"/>
        <pc:sldMkLst>
          <pc:docMk/>
          <pc:sldMk cId="2142683166" sldId="296"/>
        </pc:sldMkLst>
        <pc:spChg chg="add mod">
          <ac:chgData name="Riggan, Anna (VDH)" userId="583f43c0-645c-43f5-bed4-4d6fc611b426" providerId="ADAL" clId="{E2125865-760A-4159-96F9-9540606B4F20}" dt="2026-04-14T16:16:54.533" v="4320" actId="208"/>
          <ac:spMkLst>
            <pc:docMk/>
            <pc:sldMk cId="2142683166" sldId="296"/>
            <ac:spMk id="2" creationId="{682D3228-E593-FC9C-C750-1A531CFA4152}"/>
          </ac:spMkLst>
        </pc:spChg>
        <pc:spChg chg="mod">
          <ac:chgData name="Riggan, Anna (VDH)" userId="583f43c0-645c-43f5-bed4-4d6fc611b426" providerId="ADAL" clId="{E2125865-760A-4159-96F9-9540606B4F20}" dt="2026-04-14T12:20:35.481" v="4078" actId="26606"/>
          <ac:spMkLst>
            <pc:docMk/>
            <pc:sldMk cId="2142683166" sldId="296"/>
            <ac:spMk id="4" creationId="{00320A4E-B0F9-58DD-0DF1-5986024D37CB}"/>
          </ac:spMkLst>
        </pc:spChg>
        <pc:spChg chg="add">
          <ac:chgData name="Riggan, Anna (VDH)" userId="583f43c0-645c-43f5-bed4-4d6fc611b426" providerId="ADAL" clId="{E2125865-760A-4159-96F9-9540606B4F20}" dt="2026-04-14T12:20:35.481" v="4079" actId="26606"/>
          <ac:spMkLst>
            <pc:docMk/>
            <pc:sldMk cId="2142683166" sldId="296"/>
            <ac:spMk id="25" creationId="{42A4FC2C-047E-45A5-965D-8E1E3BF09BC6}"/>
          </ac:spMkLst>
        </pc:spChg>
        <pc:picChg chg="add mod ord">
          <ac:chgData name="Riggan, Anna (VDH)" userId="583f43c0-645c-43f5-bed4-4d6fc611b426" providerId="ADAL" clId="{E2125865-760A-4159-96F9-9540606B4F20}" dt="2026-04-14T16:15:37.415" v="4317" actId="1076"/>
          <ac:picMkLst>
            <pc:docMk/>
            <pc:sldMk cId="2142683166" sldId="296"/>
            <ac:picMk id="6" creationId="{B163A000-9903-6D69-3BB8-9999EE1E7AFA}"/>
          </ac:picMkLst>
        </pc:picChg>
      </pc:sldChg>
      <pc:sldChg chg="addSp delSp modSp new mod ord setBg modClrScheme modAnim chgLayout">
        <pc:chgData name="Riggan, Anna (VDH)" userId="583f43c0-645c-43f5-bed4-4d6fc611b426" providerId="ADAL" clId="{E2125865-760A-4159-96F9-9540606B4F20}" dt="2026-04-24T19:01:39.609" v="6887"/>
        <pc:sldMkLst>
          <pc:docMk/>
          <pc:sldMk cId="3031196353" sldId="298"/>
        </pc:sldMkLst>
        <pc:spChg chg="add mod">
          <ac:chgData name="Riggan, Anna (VDH)" userId="583f43c0-645c-43f5-bed4-4d6fc611b426" providerId="ADAL" clId="{E2125865-760A-4159-96F9-9540606B4F20}" dt="2026-04-14T16:29:48.232" v="4396" actId="692"/>
          <ac:spMkLst>
            <pc:docMk/>
            <pc:sldMk cId="3031196353" sldId="298"/>
            <ac:spMk id="2" creationId="{E8B917D9-EE64-236F-F3E4-53AE7E166FBD}"/>
          </ac:spMkLst>
        </pc:spChg>
        <pc:spChg chg="mod ord">
          <ac:chgData name="Riggan, Anna (VDH)" userId="583f43c0-645c-43f5-bed4-4d6fc611b426" providerId="ADAL" clId="{E2125865-760A-4159-96F9-9540606B4F20}" dt="2026-04-14T12:22:40.900" v="4087" actId="26606"/>
          <ac:spMkLst>
            <pc:docMk/>
            <pc:sldMk cId="3031196353" sldId="298"/>
            <ac:spMk id="3" creationId="{DCE7E451-87FE-B949-AC37-919EA71E0892}"/>
          </ac:spMkLst>
        </pc:spChg>
        <pc:spChg chg="add">
          <ac:chgData name="Riggan, Anna (VDH)" userId="583f43c0-645c-43f5-bed4-4d6fc611b426" providerId="ADAL" clId="{E2125865-760A-4159-96F9-9540606B4F20}" dt="2026-04-14T12:22:40.900" v="4087" actId="26606"/>
          <ac:spMkLst>
            <pc:docMk/>
            <pc:sldMk cId="3031196353" sldId="298"/>
            <ac:spMk id="14" creationId="{42A4FC2C-047E-45A5-965D-8E1E3BF09BC6}"/>
          </ac:spMkLst>
        </pc:spChg>
        <pc:picChg chg="add mod ord">
          <ac:chgData name="Riggan, Anna (VDH)" userId="583f43c0-645c-43f5-bed4-4d6fc611b426" providerId="ADAL" clId="{E2125865-760A-4159-96F9-9540606B4F20}" dt="2026-04-14T12:22:40.900" v="4087" actId="26606"/>
          <ac:picMkLst>
            <pc:docMk/>
            <pc:sldMk cId="3031196353" sldId="298"/>
            <ac:picMk id="9" creationId="{2016E219-6375-A27C-907E-F271013B09FA}"/>
          </ac:picMkLst>
        </pc:picChg>
      </pc:sldChg>
      <pc:sldChg chg="addSp delSp modSp new mod ord setBg modClrScheme modAnim chgLayout">
        <pc:chgData name="Riggan, Anna (VDH)" userId="583f43c0-645c-43f5-bed4-4d6fc611b426" providerId="ADAL" clId="{E2125865-760A-4159-96F9-9540606B4F20}" dt="2026-04-14T16:48:21.239" v="4446" actId="20577"/>
        <pc:sldMkLst>
          <pc:docMk/>
          <pc:sldMk cId="556535648" sldId="299"/>
        </pc:sldMkLst>
        <pc:spChg chg="add mod">
          <ac:chgData name="Riggan, Anna (VDH)" userId="583f43c0-645c-43f5-bed4-4d6fc611b426" providerId="ADAL" clId="{E2125865-760A-4159-96F9-9540606B4F20}" dt="2026-04-14T16:48:21.239" v="4446" actId="20577"/>
          <ac:spMkLst>
            <pc:docMk/>
            <pc:sldMk cId="556535648" sldId="299"/>
            <ac:spMk id="2" creationId="{AE954913-EA1E-88F5-506D-6EB2698EE095}"/>
          </ac:spMkLst>
        </pc:spChg>
        <pc:spChg chg="mod ord">
          <ac:chgData name="Riggan, Anna (VDH)" userId="583f43c0-645c-43f5-bed4-4d6fc611b426" providerId="ADAL" clId="{E2125865-760A-4159-96F9-9540606B4F20}" dt="2026-04-14T12:26:12.325" v="4096" actId="26606"/>
          <ac:spMkLst>
            <pc:docMk/>
            <pc:sldMk cId="556535648" sldId="299"/>
            <ac:spMk id="3" creationId="{559E0D92-17CB-EF27-D65B-55AE3AE33232}"/>
          </ac:spMkLst>
        </pc:spChg>
        <pc:spChg chg="add">
          <ac:chgData name="Riggan, Anna (VDH)" userId="583f43c0-645c-43f5-bed4-4d6fc611b426" providerId="ADAL" clId="{E2125865-760A-4159-96F9-9540606B4F20}" dt="2026-04-14T12:26:12.325" v="4096" actId="26606"/>
          <ac:spMkLst>
            <pc:docMk/>
            <pc:sldMk cId="556535648" sldId="299"/>
            <ac:spMk id="14" creationId="{42A4FC2C-047E-45A5-965D-8E1E3BF09BC6}"/>
          </ac:spMkLst>
        </pc:spChg>
        <pc:picChg chg="add mod ord">
          <ac:chgData name="Riggan, Anna (VDH)" userId="583f43c0-645c-43f5-bed4-4d6fc611b426" providerId="ADAL" clId="{E2125865-760A-4159-96F9-9540606B4F20}" dt="2026-04-14T12:26:12.325" v="4096" actId="26606"/>
          <ac:picMkLst>
            <pc:docMk/>
            <pc:sldMk cId="556535648" sldId="299"/>
            <ac:picMk id="9" creationId="{089CFA8E-C466-1F21-AEA3-D83B8D28500E}"/>
          </ac:picMkLst>
        </pc:picChg>
      </pc:sldChg>
      <pc:sldChg chg="addSp delSp modSp new mod setBg modAnim">
        <pc:chgData name="Riggan, Anna (VDH)" userId="583f43c0-645c-43f5-bed4-4d6fc611b426" providerId="ADAL" clId="{E2125865-760A-4159-96F9-9540606B4F20}" dt="2026-04-15T12:23:33.356" v="4530" actId="20577"/>
        <pc:sldMkLst>
          <pc:docMk/>
          <pc:sldMk cId="2670486984" sldId="300"/>
        </pc:sldMkLst>
        <pc:spChg chg="mod ord">
          <ac:chgData name="Riggan, Anna (VDH)" userId="583f43c0-645c-43f5-bed4-4d6fc611b426" providerId="ADAL" clId="{E2125865-760A-4159-96F9-9540606B4F20}" dt="2026-04-14T18:36:05.810" v="4469" actId="26606"/>
          <ac:spMkLst>
            <pc:docMk/>
            <pc:sldMk cId="2670486984" sldId="300"/>
            <ac:spMk id="4" creationId="{A5695FE5-8AF4-5304-1DDF-2B00857CBF45}"/>
          </ac:spMkLst>
        </pc:spChg>
        <pc:spChg chg="add mod">
          <ac:chgData name="Riggan, Anna (VDH)" userId="583f43c0-645c-43f5-bed4-4d6fc611b426" providerId="ADAL" clId="{E2125865-760A-4159-96F9-9540606B4F20}" dt="2026-04-14T18:41:42.009" v="4511" actId="1076"/>
          <ac:spMkLst>
            <pc:docMk/>
            <pc:sldMk cId="2670486984" sldId="300"/>
            <ac:spMk id="7" creationId="{666D477D-31BC-49EB-AA92-8DD5583527A5}"/>
          </ac:spMkLst>
        </pc:spChg>
        <pc:spChg chg="add mod">
          <ac:chgData name="Riggan, Anna (VDH)" userId="583f43c0-645c-43f5-bed4-4d6fc611b426" providerId="ADAL" clId="{E2125865-760A-4159-96F9-9540606B4F20}" dt="2026-04-15T12:23:33.356" v="4530" actId="20577"/>
          <ac:spMkLst>
            <pc:docMk/>
            <pc:sldMk cId="2670486984" sldId="300"/>
            <ac:spMk id="8" creationId="{B77232EB-0A94-5FEE-1D80-E3195E10CC44}"/>
          </ac:spMkLst>
        </pc:spChg>
        <pc:spChg chg="add del">
          <ac:chgData name="Riggan, Anna (VDH)" userId="583f43c0-645c-43f5-bed4-4d6fc611b426" providerId="ADAL" clId="{E2125865-760A-4159-96F9-9540606B4F20}" dt="2026-04-14T18:36:05.810" v="4469" actId="26606"/>
          <ac:spMkLst>
            <pc:docMk/>
            <pc:sldMk cId="2670486984" sldId="300"/>
            <ac:spMk id="11" creationId="{42A4FC2C-047E-45A5-965D-8E1E3BF09BC6}"/>
          </ac:spMkLst>
        </pc:spChg>
        <pc:picChg chg="add mod">
          <ac:chgData name="Riggan, Anna (VDH)" userId="583f43c0-645c-43f5-bed4-4d6fc611b426" providerId="ADAL" clId="{E2125865-760A-4159-96F9-9540606B4F20}" dt="2026-04-14T18:42:09.185" v="4514" actId="1076"/>
          <ac:picMkLst>
            <pc:docMk/>
            <pc:sldMk cId="2670486984" sldId="300"/>
            <ac:picMk id="3" creationId="{CC365E96-8E4E-9F11-FED6-8052640CA4A4}"/>
          </ac:picMkLst>
        </pc:picChg>
        <pc:picChg chg="add mod ord">
          <ac:chgData name="Riggan, Anna (VDH)" userId="583f43c0-645c-43f5-bed4-4d6fc611b426" providerId="ADAL" clId="{E2125865-760A-4159-96F9-9540606B4F20}" dt="2026-04-14T18:38:39.716" v="4481" actId="1076"/>
          <ac:picMkLst>
            <pc:docMk/>
            <pc:sldMk cId="2670486984" sldId="300"/>
            <ac:picMk id="6" creationId="{8F05520D-EBB8-84AC-0619-D07983A8C80D}"/>
          </ac:picMkLst>
        </pc:picChg>
      </pc:sldChg>
      <pc:sldChg chg="addSp delSp modSp new mod ord setBg modAnim setClrOvrMap">
        <pc:chgData name="Riggan, Anna (VDH)" userId="583f43c0-645c-43f5-bed4-4d6fc611b426" providerId="ADAL" clId="{E2125865-760A-4159-96F9-9540606B4F20}" dt="2026-04-27T16:05:08.071" v="6959" actId="1076"/>
        <pc:sldMkLst>
          <pc:docMk/>
          <pc:sldMk cId="395903943" sldId="302"/>
        </pc:sldMkLst>
        <pc:spChg chg="add mod">
          <ac:chgData name="Riggan, Anna (VDH)" userId="583f43c0-645c-43f5-bed4-4d6fc611b426" providerId="ADAL" clId="{E2125865-760A-4159-96F9-9540606B4F20}" dt="2026-04-14T16:51:54.225" v="4447" actId="20577"/>
          <ac:spMkLst>
            <pc:docMk/>
            <pc:sldMk cId="395903943" sldId="302"/>
            <ac:spMk id="2" creationId="{C2385928-3434-E591-E6A9-09F1AF66455A}"/>
          </ac:spMkLst>
        </pc:spChg>
        <pc:spChg chg="mod">
          <ac:chgData name="Riggan, Anna (VDH)" userId="583f43c0-645c-43f5-bed4-4d6fc611b426" providerId="ADAL" clId="{E2125865-760A-4159-96F9-9540606B4F20}" dt="2026-04-14T12:31:16.184" v="4109" actId="26606"/>
          <ac:spMkLst>
            <pc:docMk/>
            <pc:sldMk cId="395903943" sldId="302"/>
            <ac:spMk id="3" creationId="{B2023EA8-553B-D26B-52F4-ECDE0310E9FD}"/>
          </ac:spMkLst>
        </pc:spChg>
        <pc:spChg chg="add mod">
          <ac:chgData name="Riggan, Anna (VDH)" userId="583f43c0-645c-43f5-bed4-4d6fc611b426" providerId="ADAL" clId="{E2125865-760A-4159-96F9-9540606B4F20}" dt="2026-04-27T16:05:08.071" v="6959" actId="1076"/>
          <ac:spMkLst>
            <pc:docMk/>
            <pc:sldMk cId="395903943" sldId="302"/>
            <ac:spMk id="4" creationId="{3332CD0A-935A-D78D-F59A-F0A9E1452D0C}"/>
          </ac:spMkLst>
        </pc:spChg>
        <pc:spChg chg="add mod">
          <ac:chgData name="Riggan, Anna (VDH)" userId="583f43c0-645c-43f5-bed4-4d6fc611b426" providerId="ADAL" clId="{E2125865-760A-4159-96F9-9540606B4F20}" dt="2026-04-22T18:37:51.629" v="4940" actId="14100"/>
          <ac:spMkLst>
            <pc:docMk/>
            <pc:sldMk cId="395903943" sldId="302"/>
            <ac:spMk id="6" creationId="{ADEF63A1-A257-7E5A-C232-0B7D6F545BDB}"/>
          </ac:spMkLst>
        </pc:spChg>
        <pc:spChg chg="add">
          <ac:chgData name="Riggan, Anna (VDH)" userId="583f43c0-645c-43f5-bed4-4d6fc611b426" providerId="ADAL" clId="{E2125865-760A-4159-96F9-9540606B4F20}" dt="2026-04-14T12:31:16.184" v="4109" actId="26606"/>
          <ac:spMkLst>
            <pc:docMk/>
            <pc:sldMk cId="395903943" sldId="302"/>
            <ac:spMk id="18" creationId="{42A4FC2C-047E-45A5-965D-8E1E3BF09BC6}"/>
          </ac:spMkLst>
        </pc:spChg>
        <pc:picChg chg="add mod ord">
          <ac:chgData name="Riggan, Anna (VDH)" userId="583f43c0-645c-43f5-bed4-4d6fc611b426" providerId="ADAL" clId="{E2125865-760A-4159-96F9-9540606B4F20}" dt="2026-04-22T18:21:16.488" v="4925" actId="1076"/>
          <ac:picMkLst>
            <pc:docMk/>
            <pc:sldMk cId="395903943" sldId="302"/>
            <ac:picMk id="5" creationId="{187B9D4F-C165-9F39-6E9E-98705BEAEF6C}"/>
          </ac:picMkLst>
        </pc:picChg>
      </pc:sldChg>
      <pc:sldChg chg="addSp delSp modSp new mod ord setBg">
        <pc:chgData name="Riggan, Anna (VDH)" userId="583f43c0-645c-43f5-bed4-4d6fc611b426" providerId="ADAL" clId="{E2125865-760A-4159-96F9-9540606B4F20}" dt="2026-04-24T19:01:52.207" v="6889"/>
        <pc:sldMkLst>
          <pc:docMk/>
          <pc:sldMk cId="1145681284" sldId="304"/>
        </pc:sldMkLst>
        <pc:spChg chg="mod">
          <ac:chgData name="Riggan, Anna (VDH)" userId="583f43c0-645c-43f5-bed4-4d6fc611b426" providerId="ADAL" clId="{E2125865-760A-4159-96F9-9540606B4F20}" dt="2026-04-14T12:48:13.033" v="4125" actId="26606"/>
          <ac:spMkLst>
            <pc:docMk/>
            <pc:sldMk cId="1145681284" sldId="304"/>
            <ac:spMk id="4" creationId="{C041664B-8479-E071-B062-F1C431591974}"/>
          </ac:spMkLst>
        </pc:spChg>
        <pc:spChg chg="add">
          <ac:chgData name="Riggan, Anna (VDH)" userId="583f43c0-645c-43f5-bed4-4d6fc611b426" providerId="ADAL" clId="{E2125865-760A-4159-96F9-9540606B4F20}" dt="2026-04-14T12:48:13.033" v="4125" actId="26606"/>
          <ac:spMkLst>
            <pc:docMk/>
            <pc:sldMk cId="1145681284" sldId="304"/>
            <ac:spMk id="11" creationId="{42A4FC2C-047E-45A5-965D-8E1E3BF09BC6}"/>
          </ac:spMkLst>
        </pc:spChg>
        <pc:picChg chg="add mod ord">
          <ac:chgData name="Riggan, Anna (VDH)" userId="583f43c0-645c-43f5-bed4-4d6fc611b426" providerId="ADAL" clId="{E2125865-760A-4159-96F9-9540606B4F20}" dt="2026-04-15T17:12:27.644" v="4571" actId="1076"/>
          <ac:picMkLst>
            <pc:docMk/>
            <pc:sldMk cId="1145681284" sldId="304"/>
            <ac:picMk id="6" creationId="{211DF52F-4955-00D4-7A60-BF21AEA9623E}"/>
          </ac:picMkLst>
        </pc:picChg>
      </pc:sldChg>
      <pc:sldChg chg="addSp delSp modSp new mod setBg modAnim">
        <pc:chgData name="Riggan, Anna (VDH)" userId="583f43c0-645c-43f5-bed4-4d6fc611b426" providerId="ADAL" clId="{E2125865-760A-4159-96F9-9540606B4F20}" dt="2026-04-15T12:27:39.734" v="4538"/>
        <pc:sldMkLst>
          <pc:docMk/>
          <pc:sldMk cId="677794099" sldId="305"/>
        </pc:sldMkLst>
        <pc:spChg chg="add mod">
          <ac:chgData name="Riggan, Anna (VDH)" userId="583f43c0-645c-43f5-bed4-4d6fc611b426" providerId="ADAL" clId="{E2125865-760A-4159-96F9-9540606B4F20}" dt="2026-04-15T12:27:32.012" v="4537" actId="14100"/>
          <ac:spMkLst>
            <pc:docMk/>
            <pc:sldMk cId="677794099" sldId="305"/>
            <ac:spMk id="2" creationId="{DBCC012A-C3FA-D7B7-7090-3265BA2885C5}"/>
          </ac:spMkLst>
        </pc:spChg>
        <pc:spChg chg="mod">
          <ac:chgData name="Riggan, Anna (VDH)" userId="583f43c0-645c-43f5-bed4-4d6fc611b426" providerId="ADAL" clId="{E2125865-760A-4159-96F9-9540606B4F20}" dt="2026-04-14T12:59:35.703" v="4130" actId="26606"/>
          <ac:spMkLst>
            <pc:docMk/>
            <pc:sldMk cId="677794099" sldId="305"/>
            <ac:spMk id="4" creationId="{2B5647B5-8B0B-E302-3134-B1558EFFC0AA}"/>
          </ac:spMkLst>
        </pc:spChg>
        <pc:spChg chg="add">
          <ac:chgData name="Riggan, Anna (VDH)" userId="583f43c0-645c-43f5-bed4-4d6fc611b426" providerId="ADAL" clId="{E2125865-760A-4159-96F9-9540606B4F20}" dt="2026-04-14T12:59:35.703" v="4130" actId="26606"/>
          <ac:spMkLst>
            <pc:docMk/>
            <pc:sldMk cId="677794099" sldId="305"/>
            <ac:spMk id="11" creationId="{42A4FC2C-047E-45A5-965D-8E1E3BF09BC6}"/>
          </ac:spMkLst>
        </pc:spChg>
        <pc:picChg chg="add mod ord">
          <ac:chgData name="Riggan, Anna (VDH)" userId="583f43c0-645c-43f5-bed4-4d6fc611b426" providerId="ADAL" clId="{E2125865-760A-4159-96F9-9540606B4F20}" dt="2026-04-14T12:59:35.703" v="4130" actId="26606"/>
          <ac:picMkLst>
            <pc:docMk/>
            <pc:sldMk cId="677794099" sldId="305"/>
            <ac:picMk id="6" creationId="{3B60EB9F-7BC5-B722-C1AE-114CDF0B8DF6}"/>
          </ac:picMkLst>
        </pc:picChg>
      </pc:sldChg>
      <pc:sldChg chg="addSp delSp modSp new mod setBg modAnim">
        <pc:chgData name="Riggan, Anna (VDH)" userId="583f43c0-645c-43f5-bed4-4d6fc611b426" providerId="ADAL" clId="{E2125865-760A-4159-96F9-9540606B4F20}" dt="2026-04-14T16:21:22.602" v="4393"/>
        <pc:sldMkLst>
          <pc:docMk/>
          <pc:sldMk cId="1958246213" sldId="306"/>
        </pc:sldMkLst>
        <pc:spChg chg="mod">
          <ac:chgData name="Riggan, Anna (VDH)" userId="583f43c0-645c-43f5-bed4-4d6fc611b426" providerId="ADAL" clId="{E2125865-760A-4159-96F9-9540606B4F20}" dt="2026-04-14T13:01:03.543" v="4133" actId="26606"/>
          <ac:spMkLst>
            <pc:docMk/>
            <pc:sldMk cId="1958246213" sldId="306"/>
            <ac:spMk id="4" creationId="{CFA6BCC4-7A1E-7B8B-5EB8-E26127B0AA6C}"/>
          </ac:spMkLst>
        </pc:spChg>
        <pc:spChg chg="add mod">
          <ac:chgData name="Riggan, Anna (VDH)" userId="583f43c0-645c-43f5-bed4-4d6fc611b426" providerId="ADAL" clId="{E2125865-760A-4159-96F9-9540606B4F20}" dt="2026-04-14T13:01:55.362" v="4141" actId="692"/>
          <ac:spMkLst>
            <pc:docMk/>
            <pc:sldMk cId="1958246213" sldId="306"/>
            <ac:spMk id="7" creationId="{A377A3AD-8E45-55E5-22D5-0A7D86ECAA9C}"/>
          </ac:spMkLst>
        </pc:spChg>
        <pc:spChg chg="add">
          <ac:chgData name="Riggan, Anna (VDH)" userId="583f43c0-645c-43f5-bed4-4d6fc611b426" providerId="ADAL" clId="{E2125865-760A-4159-96F9-9540606B4F20}" dt="2026-04-14T13:01:03.543" v="4133" actId="26606"/>
          <ac:spMkLst>
            <pc:docMk/>
            <pc:sldMk cId="1958246213" sldId="306"/>
            <ac:spMk id="11" creationId="{42A4FC2C-047E-45A5-965D-8E1E3BF09BC6}"/>
          </ac:spMkLst>
        </pc:spChg>
        <pc:picChg chg="add mod ord">
          <ac:chgData name="Riggan, Anna (VDH)" userId="583f43c0-645c-43f5-bed4-4d6fc611b426" providerId="ADAL" clId="{E2125865-760A-4159-96F9-9540606B4F20}" dt="2026-04-14T13:01:03.543" v="4133" actId="26606"/>
          <ac:picMkLst>
            <pc:docMk/>
            <pc:sldMk cId="1958246213" sldId="306"/>
            <ac:picMk id="6" creationId="{1F5DDC48-FCD2-54E6-1F95-E1463EC345EB}"/>
          </ac:picMkLst>
        </pc:picChg>
      </pc:sldChg>
      <pc:sldChg chg="addSp delSp modSp add mod">
        <pc:chgData name="Riggan, Anna (VDH)" userId="583f43c0-645c-43f5-bed4-4d6fc611b426" providerId="ADAL" clId="{E2125865-760A-4159-96F9-9540606B4F20}" dt="2026-04-16T15:52:37.796" v="4606" actId="14100"/>
        <pc:sldMkLst>
          <pc:docMk/>
          <pc:sldMk cId="3506875870" sldId="307"/>
        </pc:sldMkLst>
        <pc:picChg chg="add mod">
          <ac:chgData name="Riggan, Anna (VDH)" userId="583f43c0-645c-43f5-bed4-4d6fc611b426" providerId="ADAL" clId="{E2125865-760A-4159-96F9-9540606B4F20}" dt="2026-04-16T15:52:37.796" v="4606" actId="14100"/>
          <ac:picMkLst>
            <pc:docMk/>
            <pc:sldMk cId="3506875870" sldId="307"/>
            <ac:picMk id="6" creationId="{DD3205F1-BFC0-60EC-A72C-D3730026D3EF}"/>
          </ac:picMkLst>
        </pc:picChg>
      </pc:sldChg>
      <pc:sldChg chg="modSp new mod ord modNotesTx">
        <pc:chgData name="Riggan, Anna (VDH)" userId="583f43c0-645c-43f5-bed4-4d6fc611b426" providerId="ADAL" clId="{E2125865-760A-4159-96F9-9540606B4F20}" dt="2026-04-28T01:35:51.001" v="7004"/>
        <pc:sldMkLst>
          <pc:docMk/>
          <pc:sldMk cId="3468115696" sldId="308"/>
        </pc:sldMkLst>
        <pc:spChg chg="mod">
          <ac:chgData name="Riggan, Anna (VDH)" userId="583f43c0-645c-43f5-bed4-4d6fc611b426" providerId="ADAL" clId="{E2125865-760A-4159-96F9-9540606B4F20}" dt="2026-04-23T17:42:37.904" v="6768" actId="1076"/>
          <ac:spMkLst>
            <pc:docMk/>
            <pc:sldMk cId="3468115696" sldId="308"/>
            <ac:spMk id="2" creationId="{A57FD04A-C797-FA84-FBB7-D8B56AD478B2}"/>
          </ac:spMkLst>
        </pc:spChg>
        <pc:spChg chg="mod">
          <ac:chgData name="Riggan, Anna (VDH)" userId="583f43c0-645c-43f5-bed4-4d6fc611b426" providerId="ADAL" clId="{E2125865-760A-4159-96F9-9540606B4F20}" dt="2026-04-27T16:29:36.108" v="7002" actId="33524"/>
          <ac:spMkLst>
            <pc:docMk/>
            <pc:sldMk cId="3468115696" sldId="308"/>
            <ac:spMk id="4" creationId="{5063180A-F4C9-B8E4-BAF0-E02CEE0425CF}"/>
          </ac:spMkLst>
        </pc:spChg>
        <pc:spChg chg="mod">
          <ac:chgData name="Riggan, Anna (VDH)" userId="583f43c0-645c-43f5-bed4-4d6fc611b426" providerId="ADAL" clId="{E2125865-760A-4159-96F9-9540606B4F20}" dt="2026-04-23T17:44:44.601" v="6855" actId="1076"/>
          <ac:spMkLst>
            <pc:docMk/>
            <pc:sldMk cId="3468115696" sldId="308"/>
            <ac:spMk id="5" creationId="{EACF93C2-CB19-A1F5-3958-85352367FB0B}"/>
          </ac:spMkLst>
        </pc:spChg>
      </pc:sldChg>
      <pc:sldChg chg="addSp delSp modSp new mod setBg">
        <pc:chgData name="Riggan, Anna (VDH)" userId="583f43c0-645c-43f5-bed4-4d6fc611b426" providerId="ADAL" clId="{E2125865-760A-4159-96F9-9540606B4F20}" dt="2026-04-23T17:54:32.073" v="6863" actId="1076"/>
        <pc:sldMkLst>
          <pc:docMk/>
          <pc:sldMk cId="2829393982" sldId="311"/>
        </pc:sldMkLst>
        <pc:spChg chg="mod">
          <ac:chgData name="Riggan, Anna (VDH)" userId="583f43c0-645c-43f5-bed4-4d6fc611b426" providerId="ADAL" clId="{E2125865-760A-4159-96F9-9540606B4F20}" dt="2026-04-23T16:54:33.188" v="5842" actId="26606"/>
          <ac:spMkLst>
            <pc:docMk/>
            <pc:sldMk cId="2829393982" sldId="311"/>
            <ac:spMk id="2" creationId="{97684A33-3DBD-C4D6-B453-2AA515FBDB8A}"/>
          </ac:spMkLst>
        </pc:spChg>
        <pc:spChg chg="mod">
          <ac:chgData name="Riggan, Anna (VDH)" userId="583f43c0-645c-43f5-bed4-4d6fc611b426" providerId="ADAL" clId="{E2125865-760A-4159-96F9-9540606B4F20}" dt="2026-04-23T16:54:33.188" v="5842" actId="26606"/>
          <ac:spMkLst>
            <pc:docMk/>
            <pc:sldMk cId="2829393982" sldId="311"/>
            <ac:spMk id="3" creationId="{104481C4-7618-805C-A0BA-FF585739F56A}"/>
          </ac:spMkLst>
        </pc:spChg>
        <pc:spChg chg="add mod">
          <ac:chgData name="Riggan, Anna (VDH)" userId="583f43c0-645c-43f5-bed4-4d6fc611b426" providerId="ADAL" clId="{E2125865-760A-4159-96F9-9540606B4F20}" dt="2026-04-23T17:00:50.004" v="5876" actId="14100"/>
          <ac:spMkLst>
            <pc:docMk/>
            <pc:sldMk cId="2829393982" sldId="311"/>
            <ac:spMk id="9" creationId="{787F6D53-C88F-2E8F-EC6E-ECC234B7C71C}"/>
          </ac:spMkLst>
        </pc:spChg>
        <pc:picChg chg="add mod">
          <ac:chgData name="Riggan, Anna (VDH)" userId="583f43c0-645c-43f5-bed4-4d6fc611b426" providerId="ADAL" clId="{E2125865-760A-4159-96F9-9540606B4F20}" dt="2026-04-23T17:54:32.073" v="6863" actId="1076"/>
          <ac:picMkLst>
            <pc:docMk/>
            <pc:sldMk cId="2829393982" sldId="311"/>
            <ac:picMk id="8" creationId="{11CC3F9C-4D53-4428-8574-37C6BCE34C6A}"/>
          </ac:picMkLst>
        </pc:picChg>
      </pc:sldChg>
      <pc:sldChg chg="addSp delSp modSp new mod setBg">
        <pc:chgData name="Riggan, Anna (VDH)" userId="583f43c0-645c-43f5-bed4-4d6fc611b426" providerId="ADAL" clId="{E2125865-760A-4159-96F9-9540606B4F20}" dt="2026-04-28T13:41:14.571" v="7276" actId="26606"/>
        <pc:sldMkLst>
          <pc:docMk/>
          <pc:sldMk cId="1289088249" sldId="312"/>
        </pc:sldMkLst>
        <pc:spChg chg="mod">
          <ac:chgData name="Riggan, Anna (VDH)" userId="583f43c0-645c-43f5-bed4-4d6fc611b426" providerId="ADAL" clId="{E2125865-760A-4159-96F9-9540606B4F20}" dt="2026-04-28T13:41:14.571" v="7276" actId="26606"/>
          <ac:spMkLst>
            <pc:docMk/>
            <pc:sldMk cId="1289088249" sldId="312"/>
            <ac:spMk id="2" creationId="{6727ABE1-5926-AF69-43D9-AAB6F85D051F}"/>
          </ac:spMkLst>
        </pc:spChg>
        <pc:spChg chg="del mod">
          <ac:chgData name="Riggan, Anna (VDH)" userId="583f43c0-645c-43f5-bed4-4d6fc611b426" providerId="ADAL" clId="{E2125865-760A-4159-96F9-9540606B4F20}" dt="2026-04-28T13:41:14.571" v="7276" actId="26606"/>
          <ac:spMkLst>
            <pc:docMk/>
            <pc:sldMk cId="1289088249" sldId="312"/>
            <ac:spMk id="3" creationId="{EA822A79-EDE5-1EF0-F56E-B379648F1EF8}"/>
          </ac:spMkLst>
        </pc:spChg>
        <pc:spChg chg="mod">
          <ac:chgData name="Riggan, Anna (VDH)" userId="583f43c0-645c-43f5-bed4-4d6fc611b426" providerId="ADAL" clId="{E2125865-760A-4159-96F9-9540606B4F20}" dt="2026-04-28T13:41:14.571" v="7276" actId="26606"/>
          <ac:spMkLst>
            <pc:docMk/>
            <pc:sldMk cId="1289088249" sldId="312"/>
            <ac:spMk id="4" creationId="{05E5AB50-1467-DA8D-D4EA-45A032030CC4}"/>
          </ac:spMkLst>
        </pc:spChg>
        <pc:spChg chg="add">
          <ac:chgData name="Riggan, Anna (VDH)" userId="583f43c0-645c-43f5-bed4-4d6fc611b426" providerId="ADAL" clId="{E2125865-760A-4159-96F9-9540606B4F20}" dt="2026-04-28T13:41:14.571" v="7276" actId="26606"/>
          <ac:spMkLst>
            <pc:docMk/>
            <pc:sldMk cId="1289088249" sldId="312"/>
            <ac:spMk id="11" creationId="{A3363022-C969-41E9-8EB2-E4C94908C1FA}"/>
          </ac:spMkLst>
        </pc:spChg>
        <pc:spChg chg="add">
          <ac:chgData name="Riggan, Anna (VDH)" userId="583f43c0-645c-43f5-bed4-4d6fc611b426" providerId="ADAL" clId="{E2125865-760A-4159-96F9-9540606B4F20}" dt="2026-04-28T13:41:14.571" v="7276" actId="26606"/>
          <ac:spMkLst>
            <pc:docMk/>
            <pc:sldMk cId="1289088249" sldId="312"/>
            <ac:spMk id="13" creationId="{8D1AD6B3-BE88-4CEB-BA17-790657CC4729}"/>
          </ac:spMkLst>
        </pc:spChg>
        <pc:grpChg chg="add">
          <ac:chgData name="Riggan, Anna (VDH)" userId="583f43c0-645c-43f5-bed4-4d6fc611b426" providerId="ADAL" clId="{E2125865-760A-4159-96F9-9540606B4F20}" dt="2026-04-28T13:41:14.571" v="7276" actId="26606"/>
          <ac:grpSpMkLst>
            <pc:docMk/>
            <pc:sldMk cId="1289088249" sldId="312"/>
            <ac:grpSpMk id="15" creationId="{89D1390B-7E13-4B4F-9CB2-391063412E54}"/>
          </ac:grpSpMkLst>
        </pc:grpChg>
        <pc:picChg chg="add">
          <ac:chgData name="Riggan, Anna (VDH)" userId="583f43c0-645c-43f5-bed4-4d6fc611b426" providerId="ADAL" clId="{E2125865-760A-4159-96F9-9540606B4F20}" dt="2026-04-28T13:41:14.571" v="7276" actId="26606"/>
          <ac:picMkLst>
            <pc:docMk/>
            <pc:sldMk cId="1289088249" sldId="312"/>
            <ac:picMk id="8" creationId="{51AA68C4-1D6E-5A81-4E3F-BC4D47BB1945}"/>
          </ac:picMkLst>
        </pc:picChg>
      </pc:sldChg>
      <pc:sldChg chg="new del">
        <pc:chgData name="Riggan, Anna (VDH)" userId="583f43c0-645c-43f5-bed4-4d6fc611b426" providerId="ADAL" clId="{E2125865-760A-4159-96F9-9540606B4F20}" dt="2026-04-28T13:42:09.346" v="7314" actId="2696"/>
        <pc:sldMkLst>
          <pc:docMk/>
          <pc:sldMk cId="3019705178" sldId="313"/>
        </pc:sldMkLst>
      </pc:sldChg>
      <pc:sldChg chg="new del">
        <pc:chgData name="Riggan, Anna (VDH)" userId="583f43c0-645c-43f5-bed4-4d6fc611b426" providerId="ADAL" clId="{E2125865-760A-4159-96F9-9540606B4F20}" dt="2026-04-28T13:41:23.166" v="7277" actId="2696"/>
        <pc:sldMkLst>
          <pc:docMk/>
          <pc:sldMk cId="4134406291" sldId="313"/>
        </pc:sldMkLst>
      </pc:sldChg>
      <pc:sldChg chg="addSp modSp new mod setBg addAnim">
        <pc:chgData name="Riggan, Anna (VDH)" userId="583f43c0-645c-43f5-bed4-4d6fc611b426" providerId="ADAL" clId="{E2125865-760A-4159-96F9-9540606B4F20}" dt="2026-04-28T13:41:57.328" v="7313"/>
        <pc:sldMkLst>
          <pc:docMk/>
          <pc:sldMk cId="2809326139" sldId="314"/>
        </pc:sldMkLst>
        <pc:spChg chg="mod">
          <ac:chgData name="Riggan, Anna (VDH)" userId="583f43c0-645c-43f5-bed4-4d6fc611b426" providerId="ADAL" clId="{E2125865-760A-4159-96F9-9540606B4F20}" dt="2026-04-28T13:41:57.328" v="7311" actId="26606"/>
          <ac:spMkLst>
            <pc:docMk/>
            <pc:sldMk cId="2809326139" sldId="314"/>
            <ac:spMk id="2" creationId="{D09F4B7A-7D2C-05B0-30DD-B888A497221F}"/>
          </ac:spMkLst>
        </pc:spChg>
        <pc:spChg chg="mod">
          <ac:chgData name="Riggan, Anna (VDH)" userId="583f43c0-645c-43f5-bed4-4d6fc611b426" providerId="ADAL" clId="{E2125865-760A-4159-96F9-9540606B4F20}" dt="2026-04-28T13:41:57.328" v="7311" actId="26606"/>
          <ac:spMkLst>
            <pc:docMk/>
            <pc:sldMk cId="2809326139" sldId="314"/>
            <ac:spMk id="3" creationId="{7446649A-A260-CAFB-8B3E-29876FA75988}"/>
          </ac:spMkLst>
        </pc:spChg>
        <pc:spChg chg="add">
          <ac:chgData name="Riggan, Anna (VDH)" userId="583f43c0-645c-43f5-bed4-4d6fc611b426" providerId="ADAL" clId="{E2125865-760A-4159-96F9-9540606B4F20}" dt="2026-04-28T13:41:57.328" v="7311" actId="26606"/>
          <ac:spMkLst>
            <pc:docMk/>
            <pc:sldMk cId="2809326139" sldId="314"/>
            <ac:spMk id="10" creationId="{A3363022-C969-41E9-8EB2-E4C94908C1FA}"/>
          </ac:spMkLst>
        </pc:spChg>
        <pc:spChg chg="add">
          <ac:chgData name="Riggan, Anna (VDH)" userId="583f43c0-645c-43f5-bed4-4d6fc611b426" providerId="ADAL" clId="{E2125865-760A-4159-96F9-9540606B4F20}" dt="2026-04-28T13:41:57.328" v="7311" actId="26606"/>
          <ac:spMkLst>
            <pc:docMk/>
            <pc:sldMk cId="2809326139" sldId="314"/>
            <ac:spMk id="12" creationId="{8D1AD6B3-BE88-4CEB-BA17-790657CC4729}"/>
          </ac:spMkLst>
        </pc:spChg>
        <pc:grpChg chg="add">
          <ac:chgData name="Riggan, Anna (VDH)" userId="583f43c0-645c-43f5-bed4-4d6fc611b426" providerId="ADAL" clId="{E2125865-760A-4159-96F9-9540606B4F20}" dt="2026-04-28T13:41:57.328" v="7311" actId="26606"/>
          <ac:grpSpMkLst>
            <pc:docMk/>
            <pc:sldMk cId="2809326139" sldId="314"/>
            <ac:grpSpMk id="14" creationId="{89D1390B-7E13-4B4F-9CB2-391063412E54}"/>
          </ac:grpSpMkLst>
        </pc:grpChg>
        <pc:picChg chg="add">
          <ac:chgData name="Riggan, Anna (VDH)" userId="583f43c0-645c-43f5-bed4-4d6fc611b426" providerId="ADAL" clId="{E2125865-760A-4159-96F9-9540606B4F20}" dt="2026-04-28T13:41:57.328" v="7311" actId="26606"/>
          <ac:picMkLst>
            <pc:docMk/>
            <pc:sldMk cId="2809326139" sldId="314"/>
            <ac:picMk id="7" creationId="{FB4A9C08-70B6-B5CB-4864-A157052614F2}"/>
          </ac:picMkLst>
        </pc:picChg>
      </pc:sldChg>
      <pc:sldChg chg="new del">
        <pc:chgData name="Riggan, Anna (VDH)" userId="583f43c0-645c-43f5-bed4-4d6fc611b426" providerId="ADAL" clId="{E2125865-760A-4159-96F9-9540606B4F20}" dt="2026-04-28T13:48:25.483" v="7318" actId="2696"/>
        <pc:sldMkLst>
          <pc:docMk/>
          <pc:sldMk cId="389557152" sldId="315"/>
        </pc:sldMkLst>
      </pc:sldChg>
      <pc:sldChg chg="new del">
        <pc:chgData name="Riggan, Anna (VDH)" userId="583f43c0-645c-43f5-bed4-4d6fc611b426" providerId="ADAL" clId="{E2125865-760A-4159-96F9-9540606B4F20}" dt="2026-04-28T13:48:28.636" v="7319" actId="2696"/>
        <pc:sldMkLst>
          <pc:docMk/>
          <pc:sldMk cId="3107190529" sldId="316"/>
        </pc:sldMkLst>
      </pc:sldChg>
      <pc:sldChg chg="addSp delSp modSp add mod delAnim">
        <pc:chgData name="Riggan, Anna (VDH)" userId="583f43c0-645c-43f5-bed4-4d6fc611b426" providerId="ADAL" clId="{E2125865-760A-4159-96F9-9540606B4F20}" dt="2026-04-28T16:26:11.583" v="7329" actId="478"/>
        <pc:sldMkLst>
          <pc:docMk/>
          <pc:sldMk cId="0" sldId="390"/>
        </pc:sldMkLst>
        <pc:spChg chg="add del mod">
          <ac:chgData name="Riggan, Anna (VDH)" userId="583f43c0-645c-43f5-bed4-4d6fc611b426" providerId="ADAL" clId="{E2125865-760A-4159-96F9-9540606B4F20}" dt="2026-04-28T16:26:11.583" v="7329" actId="478"/>
          <ac:spMkLst>
            <pc:docMk/>
            <pc:sldMk cId="0" sldId="390"/>
            <ac:spMk id="2" creationId="{246F14FE-5D6F-C11A-C51B-8EF53FA9F31F}"/>
          </ac:spMkLst>
        </pc:spChg>
        <pc:spChg chg="del">
          <ac:chgData name="Riggan, Anna (VDH)" userId="583f43c0-645c-43f5-bed4-4d6fc611b426" providerId="ADAL" clId="{E2125865-760A-4159-96F9-9540606B4F20}" dt="2026-04-28T13:48:48.198" v="7320" actId="478"/>
          <ac:spMkLst>
            <pc:docMk/>
            <pc:sldMk cId="0" sldId="390"/>
            <ac:spMk id="3" creationId="{69348F38-5FEE-82ED-735F-DC3077C66728}"/>
          </ac:spMkLst>
        </pc:spChg>
      </pc:sldChg>
      <pc:sldMasterChg chg="delSldLayout">
        <pc:chgData name="Riggan, Anna (VDH)" userId="583f43c0-645c-43f5-bed4-4d6fc611b426" providerId="ADAL" clId="{E2125865-760A-4159-96F9-9540606B4F20}" dt="2026-04-15T17:01:32.571" v="4567" actId="2696"/>
        <pc:sldMasterMkLst>
          <pc:docMk/>
          <pc:sldMasterMk cId="0" sldId="2147483648"/>
        </pc:sldMasterMkLst>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7E9FA-B6D7-4D51-8BD8-2AAAAF3E04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CF0F2B-2617-40A2-9771-4D96C7A320DC}">
      <dgm:prSet custT="1"/>
      <dgm:spPr>
        <a:solidFill>
          <a:schemeClr val="accent3">
            <a:lumMod val="95000"/>
          </a:schemeClr>
        </a:solidFill>
      </dgm:spPr>
      <dgm:t>
        <a:bodyPr/>
        <a:lstStyle/>
        <a:p>
          <a:r>
            <a:rPr lang="en-US" sz="2800" dirty="0">
              <a:solidFill>
                <a:schemeClr val="tx1"/>
              </a:solidFill>
            </a:rPr>
            <a:t>Facilities located within Geographic and Geographic High Needs HPSAs receive a 10% Medicare bonus, from CMS, on physician services (including inpatient and specialist).</a:t>
          </a:r>
        </a:p>
      </dgm:t>
    </dgm:pt>
    <dgm:pt modelId="{3F8BBEB8-B7A8-45DE-99DD-FCFF7C0E4CA7}" type="parTrans" cxnId="{E602D9E8-EF27-46C8-9E3B-C3D8DB301C2B}">
      <dgm:prSet/>
      <dgm:spPr/>
      <dgm:t>
        <a:bodyPr/>
        <a:lstStyle/>
        <a:p>
          <a:endParaRPr lang="en-US"/>
        </a:p>
      </dgm:t>
    </dgm:pt>
    <dgm:pt modelId="{5C852F80-875F-4D8D-BACF-14D7FC7BB65F}" type="sibTrans" cxnId="{E602D9E8-EF27-46C8-9E3B-C3D8DB301C2B}">
      <dgm:prSet/>
      <dgm:spPr/>
      <dgm:t>
        <a:bodyPr/>
        <a:lstStyle/>
        <a:p>
          <a:endParaRPr lang="en-US"/>
        </a:p>
      </dgm:t>
    </dgm:pt>
    <dgm:pt modelId="{E4B4B5A8-5E87-4B15-9079-15B011A5EFB8}">
      <dgm:prSet custT="1"/>
      <dgm:spPr/>
      <dgm:t>
        <a:bodyPr/>
        <a:lstStyle/>
        <a:p>
          <a:r>
            <a:rPr lang="en-US" sz="2400" dirty="0"/>
            <a:t>Only for Mental and Primary Care</a:t>
          </a:r>
        </a:p>
      </dgm:t>
    </dgm:pt>
    <dgm:pt modelId="{888E957F-A664-4BC4-86E8-856C9DC17A20}" type="parTrans" cxnId="{DF598357-C677-41D4-A856-BB9E6B5FB33A}">
      <dgm:prSet/>
      <dgm:spPr/>
      <dgm:t>
        <a:bodyPr/>
        <a:lstStyle/>
        <a:p>
          <a:endParaRPr lang="en-US"/>
        </a:p>
      </dgm:t>
    </dgm:pt>
    <dgm:pt modelId="{532A12B0-05EB-44F9-B597-EECD9869D6DE}" type="sibTrans" cxnId="{DF598357-C677-41D4-A856-BB9E6B5FB33A}">
      <dgm:prSet/>
      <dgm:spPr/>
      <dgm:t>
        <a:bodyPr/>
        <a:lstStyle/>
        <a:p>
          <a:endParaRPr lang="en-US"/>
        </a:p>
      </dgm:t>
    </dgm:pt>
    <dgm:pt modelId="{0F5AE114-D64D-4956-8395-E41D7438F66E}">
      <dgm:prSet custT="1"/>
      <dgm:spPr>
        <a:solidFill>
          <a:schemeClr val="accent3">
            <a:lumMod val="95000"/>
          </a:schemeClr>
        </a:solidFill>
      </dgm:spPr>
      <dgm:t>
        <a:bodyPr/>
        <a:lstStyle/>
        <a:p>
          <a:r>
            <a:rPr lang="en-US" sz="2800" dirty="0">
              <a:solidFill>
                <a:schemeClr val="tx1"/>
              </a:solidFill>
            </a:rPr>
            <a:t>HPSA scores for prisons located with a Geographic or Geographic High Needs HPSAs are increased.</a:t>
          </a:r>
        </a:p>
      </dgm:t>
    </dgm:pt>
    <dgm:pt modelId="{E3678F6A-84C9-41DB-AFD6-AF3BA928F12A}" type="parTrans" cxnId="{09EE14C8-6EFD-4EED-90EC-F721DC450986}">
      <dgm:prSet/>
      <dgm:spPr/>
      <dgm:t>
        <a:bodyPr/>
        <a:lstStyle/>
        <a:p>
          <a:endParaRPr lang="en-US"/>
        </a:p>
      </dgm:t>
    </dgm:pt>
    <dgm:pt modelId="{854A921A-9648-4DD3-AB59-70828EBA8201}" type="sibTrans" cxnId="{09EE14C8-6EFD-4EED-90EC-F721DC450986}">
      <dgm:prSet/>
      <dgm:spPr/>
      <dgm:t>
        <a:bodyPr/>
        <a:lstStyle/>
        <a:p>
          <a:endParaRPr lang="en-US"/>
        </a:p>
      </dgm:t>
    </dgm:pt>
    <dgm:pt modelId="{37CAB9FF-00B9-4032-81EF-13EC08AAB301}">
      <dgm:prSet custT="1"/>
      <dgm:spPr/>
      <dgm:t>
        <a:bodyPr/>
        <a:lstStyle/>
        <a:p>
          <a:r>
            <a:rPr lang="en-US" sz="2400" dirty="0"/>
            <a:t>Prisons still must have their own HPSAs</a:t>
          </a:r>
        </a:p>
      </dgm:t>
    </dgm:pt>
    <dgm:pt modelId="{6AB6B1CF-107B-431D-98F9-10D04B641025}" type="parTrans" cxnId="{E3CA2DAF-8009-41F5-A056-152735379EC0}">
      <dgm:prSet/>
      <dgm:spPr/>
      <dgm:t>
        <a:bodyPr/>
        <a:lstStyle/>
        <a:p>
          <a:endParaRPr lang="en-US"/>
        </a:p>
      </dgm:t>
    </dgm:pt>
    <dgm:pt modelId="{55726BEA-D84B-44E7-BBBD-6E3EC632E1D6}" type="sibTrans" cxnId="{E3CA2DAF-8009-41F5-A056-152735379EC0}">
      <dgm:prSet/>
      <dgm:spPr/>
      <dgm:t>
        <a:bodyPr/>
        <a:lstStyle/>
        <a:p>
          <a:endParaRPr lang="en-US"/>
        </a:p>
      </dgm:t>
    </dgm:pt>
    <dgm:pt modelId="{E6DB6BAA-680E-4BB5-B7BF-ECF5380EC967}" type="pres">
      <dgm:prSet presAssocID="{B217E9FA-B6D7-4D51-8BD8-2AAAAF3E0449}" presName="linear" presStyleCnt="0">
        <dgm:presLayoutVars>
          <dgm:animLvl val="lvl"/>
          <dgm:resizeHandles val="exact"/>
        </dgm:presLayoutVars>
      </dgm:prSet>
      <dgm:spPr/>
    </dgm:pt>
    <dgm:pt modelId="{D270C8FA-ECDB-491C-80E6-A05035E3175A}" type="pres">
      <dgm:prSet presAssocID="{35CF0F2B-2617-40A2-9771-4D96C7A320DC}" presName="parentText" presStyleLbl="node1" presStyleIdx="0" presStyleCnt="2">
        <dgm:presLayoutVars>
          <dgm:chMax val="0"/>
          <dgm:bulletEnabled val="1"/>
        </dgm:presLayoutVars>
      </dgm:prSet>
      <dgm:spPr/>
    </dgm:pt>
    <dgm:pt modelId="{5AA67C67-5B51-4E82-A9A4-19330401AC3A}" type="pres">
      <dgm:prSet presAssocID="{35CF0F2B-2617-40A2-9771-4D96C7A320DC}" presName="childText" presStyleLbl="revTx" presStyleIdx="0" presStyleCnt="2">
        <dgm:presLayoutVars>
          <dgm:bulletEnabled val="1"/>
        </dgm:presLayoutVars>
      </dgm:prSet>
      <dgm:spPr/>
    </dgm:pt>
    <dgm:pt modelId="{83BF87CB-97CD-4858-9C48-A15E495393FC}" type="pres">
      <dgm:prSet presAssocID="{0F5AE114-D64D-4956-8395-E41D7438F66E}" presName="parentText" presStyleLbl="node1" presStyleIdx="1" presStyleCnt="2">
        <dgm:presLayoutVars>
          <dgm:chMax val="0"/>
          <dgm:bulletEnabled val="1"/>
        </dgm:presLayoutVars>
      </dgm:prSet>
      <dgm:spPr/>
    </dgm:pt>
    <dgm:pt modelId="{BB3CF926-B826-428D-9ADD-AA5FB72ABB45}" type="pres">
      <dgm:prSet presAssocID="{0F5AE114-D64D-4956-8395-E41D7438F66E}" presName="childText" presStyleLbl="revTx" presStyleIdx="1" presStyleCnt="2">
        <dgm:presLayoutVars>
          <dgm:bulletEnabled val="1"/>
        </dgm:presLayoutVars>
      </dgm:prSet>
      <dgm:spPr/>
    </dgm:pt>
  </dgm:ptLst>
  <dgm:cxnLst>
    <dgm:cxn modelId="{C98EFD15-6B6E-4E22-9214-A798BA6A18E5}" type="presOf" srcId="{35CF0F2B-2617-40A2-9771-4D96C7A320DC}" destId="{D270C8FA-ECDB-491C-80E6-A05035E3175A}" srcOrd="0" destOrd="0" presId="urn:microsoft.com/office/officeart/2005/8/layout/vList2"/>
    <dgm:cxn modelId="{37EB0A6A-E3C8-4240-86A6-A2F736AB296A}" type="presOf" srcId="{37CAB9FF-00B9-4032-81EF-13EC08AAB301}" destId="{BB3CF926-B826-428D-9ADD-AA5FB72ABB45}" srcOrd="0" destOrd="0" presId="urn:microsoft.com/office/officeart/2005/8/layout/vList2"/>
    <dgm:cxn modelId="{DF598357-C677-41D4-A856-BB9E6B5FB33A}" srcId="{35CF0F2B-2617-40A2-9771-4D96C7A320DC}" destId="{E4B4B5A8-5E87-4B15-9079-15B011A5EFB8}" srcOrd="0" destOrd="0" parTransId="{888E957F-A664-4BC4-86E8-856C9DC17A20}" sibTransId="{532A12B0-05EB-44F9-B597-EECD9869D6DE}"/>
    <dgm:cxn modelId="{9D331A7A-D47F-4D9D-A135-EA954620580F}" type="presOf" srcId="{0F5AE114-D64D-4956-8395-E41D7438F66E}" destId="{83BF87CB-97CD-4858-9C48-A15E495393FC}" srcOrd="0" destOrd="0" presId="urn:microsoft.com/office/officeart/2005/8/layout/vList2"/>
    <dgm:cxn modelId="{E3CA2DAF-8009-41F5-A056-152735379EC0}" srcId="{0F5AE114-D64D-4956-8395-E41D7438F66E}" destId="{37CAB9FF-00B9-4032-81EF-13EC08AAB301}" srcOrd="0" destOrd="0" parTransId="{6AB6B1CF-107B-431D-98F9-10D04B641025}" sibTransId="{55726BEA-D84B-44E7-BBBD-6E3EC632E1D6}"/>
    <dgm:cxn modelId="{941015BF-31E2-4178-A036-90E6763CB93B}" type="presOf" srcId="{E4B4B5A8-5E87-4B15-9079-15B011A5EFB8}" destId="{5AA67C67-5B51-4E82-A9A4-19330401AC3A}" srcOrd="0" destOrd="0" presId="urn:microsoft.com/office/officeart/2005/8/layout/vList2"/>
    <dgm:cxn modelId="{09EE14C8-6EFD-4EED-90EC-F721DC450986}" srcId="{B217E9FA-B6D7-4D51-8BD8-2AAAAF3E0449}" destId="{0F5AE114-D64D-4956-8395-E41D7438F66E}" srcOrd="1" destOrd="0" parTransId="{E3678F6A-84C9-41DB-AFD6-AF3BA928F12A}" sibTransId="{854A921A-9648-4DD3-AB59-70828EBA8201}"/>
    <dgm:cxn modelId="{879D0BD2-5089-4593-A5A9-3AF31991DA4E}" type="presOf" srcId="{B217E9FA-B6D7-4D51-8BD8-2AAAAF3E0449}" destId="{E6DB6BAA-680E-4BB5-B7BF-ECF5380EC967}" srcOrd="0" destOrd="0" presId="urn:microsoft.com/office/officeart/2005/8/layout/vList2"/>
    <dgm:cxn modelId="{E602D9E8-EF27-46C8-9E3B-C3D8DB301C2B}" srcId="{B217E9FA-B6D7-4D51-8BD8-2AAAAF3E0449}" destId="{35CF0F2B-2617-40A2-9771-4D96C7A320DC}" srcOrd="0" destOrd="0" parTransId="{3F8BBEB8-B7A8-45DE-99DD-FCFF7C0E4CA7}" sibTransId="{5C852F80-875F-4D8D-BACF-14D7FC7BB65F}"/>
    <dgm:cxn modelId="{1FC2F80E-6B6A-4D18-876C-02B9F5CCE152}" type="presParOf" srcId="{E6DB6BAA-680E-4BB5-B7BF-ECF5380EC967}" destId="{D270C8FA-ECDB-491C-80E6-A05035E3175A}" srcOrd="0" destOrd="0" presId="urn:microsoft.com/office/officeart/2005/8/layout/vList2"/>
    <dgm:cxn modelId="{055504B1-D25B-4C39-B27D-1ACB0EA78825}" type="presParOf" srcId="{E6DB6BAA-680E-4BB5-B7BF-ECF5380EC967}" destId="{5AA67C67-5B51-4E82-A9A4-19330401AC3A}" srcOrd="1" destOrd="0" presId="urn:microsoft.com/office/officeart/2005/8/layout/vList2"/>
    <dgm:cxn modelId="{D5EC6E1B-CA72-4A3D-B5D2-7B4CB366B849}" type="presParOf" srcId="{E6DB6BAA-680E-4BB5-B7BF-ECF5380EC967}" destId="{83BF87CB-97CD-4858-9C48-A15E495393FC}" srcOrd="2" destOrd="0" presId="urn:microsoft.com/office/officeart/2005/8/layout/vList2"/>
    <dgm:cxn modelId="{D7CA25BB-B0FD-404B-B461-53A8453D59A4}" type="presParOf" srcId="{E6DB6BAA-680E-4BB5-B7BF-ECF5380EC967}" destId="{BB3CF926-B826-428D-9ADD-AA5FB72ABB4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CEAE4-43F1-45A6-82FC-304E0B8E3CBD}"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4EADA885-76C1-4BD1-BF11-EF15C8BACD23}">
      <dgm:prSet custT="1"/>
      <dgm:spPr/>
      <dgm:t>
        <a:bodyPr/>
        <a:lstStyle/>
        <a:p>
          <a:r>
            <a:rPr lang="en-US" sz="2400" dirty="0"/>
            <a:t>The analysis is focused on identifying an inequity in health access within the Rational Service Area (RSA).</a:t>
          </a:r>
        </a:p>
      </dgm:t>
    </dgm:pt>
    <dgm:pt modelId="{EF006E89-D002-487B-863B-EE8B83B8BD74}" type="parTrans" cxnId="{7401FD38-BD02-4C11-9E9B-7BF952ACB624}">
      <dgm:prSet/>
      <dgm:spPr/>
      <dgm:t>
        <a:bodyPr/>
        <a:lstStyle/>
        <a:p>
          <a:endParaRPr lang="en-US"/>
        </a:p>
      </dgm:t>
    </dgm:pt>
    <dgm:pt modelId="{0FD12A82-728E-47E2-BFED-FE6C706D02AD}" type="sibTrans" cxnId="{7401FD38-BD02-4C11-9E9B-7BF952ACB624}">
      <dgm:prSet/>
      <dgm:spPr/>
      <dgm:t>
        <a:bodyPr/>
        <a:lstStyle/>
        <a:p>
          <a:endParaRPr lang="en-US"/>
        </a:p>
      </dgm:t>
    </dgm:pt>
    <dgm:pt modelId="{77AC505F-CDA5-4F4B-8A80-892BD86B1F54}">
      <dgm:prSet custT="1"/>
      <dgm:spPr/>
      <dgm:t>
        <a:bodyPr/>
        <a:lstStyle/>
        <a:p>
          <a:r>
            <a:rPr lang="en-US" sz="2400" dirty="0"/>
            <a:t>The severity of this inequity within the community often results in a higher HPSA score for the area.</a:t>
          </a:r>
        </a:p>
      </dgm:t>
    </dgm:pt>
    <dgm:pt modelId="{791E27D6-C2A3-4820-A28A-1BBEBDCE62F2}" type="parTrans" cxnId="{147435C2-A766-4408-AC1F-3A0B7C0382D0}">
      <dgm:prSet/>
      <dgm:spPr/>
      <dgm:t>
        <a:bodyPr/>
        <a:lstStyle/>
        <a:p>
          <a:endParaRPr lang="en-US"/>
        </a:p>
      </dgm:t>
    </dgm:pt>
    <dgm:pt modelId="{20346812-53BD-433B-97BD-05F1B92EC24E}" type="sibTrans" cxnId="{147435C2-A766-4408-AC1F-3A0B7C0382D0}">
      <dgm:prSet/>
      <dgm:spPr/>
      <dgm:t>
        <a:bodyPr/>
        <a:lstStyle/>
        <a:p>
          <a:endParaRPr lang="en-US"/>
        </a:p>
      </dgm:t>
    </dgm:pt>
    <dgm:pt modelId="{6C3035D9-958B-49CA-B926-15808F7E2B93}">
      <dgm:prSet custT="1"/>
      <dgm:spPr/>
      <dgm:t>
        <a:bodyPr/>
        <a:lstStyle/>
        <a:p>
          <a:r>
            <a:rPr lang="en-US" sz="2400" dirty="0"/>
            <a:t>Even though a specific population is designated often the entire community benefits.</a:t>
          </a:r>
        </a:p>
      </dgm:t>
    </dgm:pt>
    <dgm:pt modelId="{8A3D6115-83EB-4B8B-A377-D105E94517EC}" type="parTrans" cxnId="{E84EE4AC-9D77-4522-A298-438244042CF8}">
      <dgm:prSet/>
      <dgm:spPr/>
      <dgm:t>
        <a:bodyPr/>
        <a:lstStyle/>
        <a:p>
          <a:endParaRPr lang="en-US"/>
        </a:p>
      </dgm:t>
    </dgm:pt>
    <dgm:pt modelId="{0461F892-4992-482D-BCBA-3EDCD1E6F1A9}" type="sibTrans" cxnId="{E84EE4AC-9D77-4522-A298-438244042CF8}">
      <dgm:prSet/>
      <dgm:spPr/>
      <dgm:t>
        <a:bodyPr/>
        <a:lstStyle/>
        <a:p>
          <a:endParaRPr lang="en-US"/>
        </a:p>
      </dgm:t>
    </dgm:pt>
    <dgm:pt modelId="{373D0628-C7D4-4FE0-9310-CDD8CBD9466E}">
      <dgm:prSet custT="1"/>
      <dgm:spPr/>
      <dgm:t>
        <a:bodyPr/>
        <a:lstStyle/>
        <a:p>
          <a:r>
            <a:rPr lang="en-US" sz="1800" dirty="0"/>
            <a:t>HPSAs require meeting a threshold of need.  If you can’t do that with the total population a sub-population designation might be the best option. (except for the prison population)</a:t>
          </a:r>
        </a:p>
      </dgm:t>
    </dgm:pt>
    <dgm:pt modelId="{381B8524-EA8D-4808-882D-719DDA6F6001}" type="parTrans" cxnId="{11E297C9-6B63-4F5F-9A33-5497FF3312B4}">
      <dgm:prSet/>
      <dgm:spPr/>
      <dgm:t>
        <a:bodyPr/>
        <a:lstStyle/>
        <a:p>
          <a:endParaRPr lang="en-US"/>
        </a:p>
      </dgm:t>
    </dgm:pt>
    <dgm:pt modelId="{827DB716-A3B8-4FF6-A939-EA0D56249342}" type="sibTrans" cxnId="{11E297C9-6B63-4F5F-9A33-5497FF3312B4}">
      <dgm:prSet/>
      <dgm:spPr/>
      <dgm:t>
        <a:bodyPr/>
        <a:lstStyle/>
        <a:p>
          <a:endParaRPr lang="en-US"/>
        </a:p>
      </dgm:t>
    </dgm:pt>
    <dgm:pt modelId="{C3C2F3F9-0E55-4F16-9C93-3869EB5C8BB4}" type="pres">
      <dgm:prSet presAssocID="{5EACEAE4-43F1-45A6-82FC-304E0B8E3CBD}" presName="root" presStyleCnt="0">
        <dgm:presLayoutVars>
          <dgm:dir/>
          <dgm:resizeHandles val="exact"/>
        </dgm:presLayoutVars>
      </dgm:prSet>
      <dgm:spPr/>
    </dgm:pt>
    <dgm:pt modelId="{C3DD6218-EDC4-4F37-AECD-40E6EA519194}" type="pres">
      <dgm:prSet presAssocID="{4EADA885-76C1-4BD1-BF11-EF15C8BACD23}" presName="compNode" presStyleCnt="0"/>
      <dgm:spPr/>
    </dgm:pt>
    <dgm:pt modelId="{744061A2-56A6-4950-AE80-833F93F6D76B}" type="pres">
      <dgm:prSet presAssocID="{4EADA885-76C1-4BD1-BF11-EF15C8BACD23}" presName="bgRect" presStyleLbl="bgShp" presStyleIdx="0" presStyleCnt="3"/>
      <dgm:spPr/>
    </dgm:pt>
    <dgm:pt modelId="{95259151-6946-4498-8973-33D58C698351}" type="pres">
      <dgm:prSet presAssocID="{4EADA885-76C1-4BD1-BF11-EF15C8BACD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66D534CB-091D-491D-9CA0-EE232DECA967}" type="pres">
      <dgm:prSet presAssocID="{4EADA885-76C1-4BD1-BF11-EF15C8BACD23}" presName="spaceRect" presStyleCnt="0"/>
      <dgm:spPr/>
    </dgm:pt>
    <dgm:pt modelId="{2ADCA1E1-C9A4-4CEC-A77D-181CABA6627D}" type="pres">
      <dgm:prSet presAssocID="{4EADA885-76C1-4BD1-BF11-EF15C8BACD23}" presName="parTx" presStyleLbl="revTx" presStyleIdx="0" presStyleCnt="4">
        <dgm:presLayoutVars>
          <dgm:chMax val="0"/>
          <dgm:chPref val="0"/>
        </dgm:presLayoutVars>
      </dgm:prSet>
      <dgm:spPr/>
    </dgm:pt>
    <dgm:pt modelId="{CB9F279A-4AA5-406C-8D65-96D8284AFC3A}" type="pres">
      <dgm:prSet presAssocID="{0FD12A82-728E-47E2-BFED-FE6C706D02AD}" presName="sibTrans" presStyleCnt="0"/>
      <dgm:spPr/>
    </dgm:pt>
    <dgm:pt modelId="{BF5E0A8A-9BE6-4B89-B279-05724E648B95}" type="pres">
      <dgm:prSet presAssocID="{77AC505F-CDA5-4F4B-8A80-892BD86B1F54}" presName="compNode" presStyleCnt="0"/>
      <dgm:spPr/>
    </dgm:pt>
    <dgm:pt modelId="{B025C7D2-DD93-43BB-B165-3C6DBBD7D2F9}" type="pres">
      <dgm:prSet presAssocID="{77AC505F-CDA5-4F4B-8A80-892BD86B1F54}" presName="bgRect" presStyleLbl="bgShp" presStyleIdx="1" presStyleCnt="3"/>
      <dgm:spPr/>
    </dgm:pt>
    <dgm:pt modelId="{101C7BE2-2A83-40CE-BC4F-4DF53C310138}" type="pres">
      <dgm:prSet presAssocID="{77AC505F-CDA5-4F4B-8A80-892BD86B1F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ler"/>
        </a:ext>
      </dgm:extLst>
    </dgm:pt>
    <dgm:pt modelId="{B277B8BB-FF92-4F6E-90ED-1B19740F0E95}" type="pres">
      <dgm:prSet presAssocID="{77AC505F-CDA5-4F4B-8A80-892BD86B1F54}" presName="spaceRect" presStyleCnt="0"/>
      <dgm:spPr/>
    </dgm:pt>
    <dgm:pt modelId="{0932A86E-F2DE-486D-85A7-8D31C9754652}" type="pres">
      <dgm:prSet presAssocID="{77AC505F-CDA5-4F4B-8A80-892BD86B1F54}" presName="parTx" presStyleLbl="revTx" presStyleIdx="1" presStyleCnt="4">
        <dgm:presLayoutVars>
          <dgm:chMax val="0"/>
          <dgm:chPref val="0"/>
        </dgm:presLayoutVars>
      </dgm:prSet>
      <dgm:spPr/>
    </dgm:pt>
    <dgm:pt modelId="{6138FFCD-4EA6-406B-A9DA-99F515C905D4}" type="pres">
      <dgm:prSet presAssocID="{20346812-53BD-433B-97BD-05F1B92EC24E}" presName="sibTrans" presStyleCnt="0"/>
      <dgm:spPr/>
    </dgm:pt>
    <dgm:pt modelId="{4A12CB15-732C-421B-BF23-2D92EEF78F65}" type="pres">
      <dgm:prSet presAssocID="{6C3035D9-958B-49CA-B926-15808F7E2B93}" presName="compNode" presStyleCnt="0"/>
      <dgm:spPr/>
    </dgm:pt>
    <dgm:pt modelId="{A83CB4FE-9135-4A28-A173-66DE60A00728}" type="pres">
      <dgm:prSet presAssocID="{6C3035D9-958B-49CA-B926-15808F7E2B93}" presName="bgRect" presStyleLbl="bgShp" presStyleIdx="2" presStyleCnt="3"/>
      <dgm:spPr/>
    </dgm:pt>
    <dgm:pt modelId="{178698B5-F4B6-4961-AF62-E5FBF6E71E81}" type="pres">
      <dgm:prSet presAssocID="{6C3035D9-958B-49CA-B926-15808F7E2B9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FE31B284-24DA-496B-B48A-FA5E2B464945}" type="pres">
      <dgm:prSet presAssocID="{6C3035D9-958B-49CA-B926-15808F7E2B93}" presName="spaceRect" presStyleCnt="0"/>
      <dgm:spPr/>
    </dgm:pt>
    <dgm:pt modelId="{6B541846-AEEE-4B74-921F-FD24AA0A73ED}" type="pres">
      <dgm:prSet presAssocID="{6C3035D9-958B-49CA-B926-15808F7E2B93}" presName="parTx" presStyleLbl="revTx" presStyleIdx="2" presStyleCnt="4">
        <dgm:presLayoutVars>
          <dgm:chMax val="0"/>
          <dgm:chPref val="0"/>
        </dgm:presLayoutVars>
      </dgm:prSet>
      <dgm:spPr/>
    </dgm:pt>
    <dgm:pt modelId="{DDDF2591-3612-4588-AD34-5F2B91CD6059}" type="pres">
      <dgm:prSet presAssocID="{6C3035D9-958B-49CA-B926-15808F7E2B93}" presName="desTx" presStyleLbl="revTx" presStyleIdx="3" presStyleCnt="4">
        <dgm:presLayoutVars/>
      </dgm:prSet>
      <dgm:spPr/>
    </dgm:pt>
  </dgm:ptLst>
  <dgm:cxnLst>
    <dgm:cxn modelId="{9E51A21C-E94E-4794-99FF-A356522528B5}" type="presOf" srcId="{4EADA885-76C1-4BD1-BF11-EF15C8BACD23}" destId="{2ADCA1E1-C9A4-4CEC-A77D-181CABA6627D}" srcOrd="0" destOrd="0" presId="urn:microsoft.com/office/officeart/2018/2/layout/IconVerticalSolidList"/>
    <dgm:cxn modelId="{7401FD38-BD02-4C11-9E9B-7BF952ACB624}" srcId="{5EACEAE4-43F1-45A6-82FC-304E0B8E3CBD}" destId="{4EADA885-76C1-4BD1-BF11-EF15C8BACD23}" srcOrd="0" destOrd="0" parTransId="{EF006E89-D002-487B-863B-EE8B83B8BD74}" sibTransId="{0FD12A82-728E-47E2-BFED-FE6C706D02AD}"/>
    <dgm:cxn modelId="{046FAD7D-7A76-4C28-A5CF-BF6E70726119}" type="presOf" srcId="{5EACEAE4-43F1-45A6-82FC-304E0B8E3CBD}" destId="{C3C2F3F9-0E55-4F16-9C93-3869EB5C8BB4}" srcOrd="0" destOrd="0" presId="urn:microsoft.com/office/officeart/2018/2/layout/IconVerticalSolidList"/>
    <dgm:cxn modelId="{A2118189-2858-4007-A1B4-58E683E87E4D}" type="presOf" srcId="{6C3035D9-958B-49CA-B926-15808F7E2B93}" destId="{6B541846-AEEE-4B74-921F-FD24AA0A73ED}" srcOrd="0" destOrd="0" presId="urn:microsoft.com/office/officeart/2018/2/layout/IconVerticalSolidList"/>
    <dgm:cxn modelId="{E84EE4AC-9D77-4522-A298-438244042CF8}" srcId="{5EACEAE4-43F1-45A6-82FC-304E0B8E3CBD}" destId="{6C3035D9-958B-49CA-B926-15808F7E2B93}" srcOrd="2" destOrd="0" parTransId="{8A3D6115-83EB-4B8B-A377-D105E94517EC}" sibTransId="{0461F892-4992-482D-BCBA-3EDCD1E6F1A9}"/>
    <dgm:cxn modelId="{F349FAC1-EB61-4982-8C88-A4390811186D}" type="presOf" srcId="{77AC505F-CDA5-4F4B-8A80-892BD86B1F54}" destId="{0932A86E-F2DE-486D-85A7-8D31C9754652}" srcOrd="0" destOrd="0" presId="urn:microsoft.com/office/officeart/2018/2/layout/IconVerticalSolidList"/>
    <dgm:cxn modelId="{89C706C2-CF03-4371-8009-DD03900E2E7D}" type="presOf" srcId="{373D0628-C7D4-4FE0-9310-CDD8CBD9466E}" destId="{DDDF2591-3612-4588-AD34-5F2B91CD6059}" srcOrd="0" destOrd="0" presId="urn:microsoft.com/office/officeart/2018/2/layout/IconVerticalSolidList"/>
    <dgm:cxn modelId="{147435C2-A766-4408-AC1F-3A0B7C0382D0}" srcId="{5EACEAE4-43F1-45A6-82FC-304E0B8E3CBD}" destId="{77AC505F-CDA5-4F4B-8A80-892BD86B1F54}" srcOrd="1" destOrd="0" parTransId="{791E27D6-C2A3-4820-A28A-1BBEBDCE62F2}" sibTransId="{20346812-53BD-433B-97BD-05F1B92EC24E}"/>
    <dgm:cxn modelId="{11E297C9-6B63-4F5F-9A33-5497FF3312B4}" srcId="{6C3035D9-958B-49CA-B926-15808F7E2B93}" destId="{373D0628-C7D4-4FE0-9310-CDD8CBD9466E}" srcOrd="0" destOrd="0" parTransId="{381B8524-EA8D-4808-882D-719DDA6F6001}" sibTransId="{827DB716-A3B8-4FF6-A939-EA0D56249342}"/>
    <dgm:cxn modelId="{439B5A69-B85F-4931-8E75-EBA931BAA173}" type="presParOf" srcId="{C3C2F3F9-0E55-4F16-9C93-3869EB5C8BB4}" destId="{C3DD6218-EDC4-4F37-AECD-40E6EA519194}" srcOrd="0" destOrd="0" presId="urn:microsoft.com/office/officeart/2018/2/layout/IconVerticalSolidList"/>
    <dgm:cxn modelId="{9B47FF98-757E-453C-8A79-6E90B95C694B}" type="presParOf" srcId="{C3DD6218-EDC4-4F37-AECD-40E6EA519194}" destId="{744061A2-56A6-4950-AE80-833F93F6D76B}" srcOrd="0" destOrd="0" presId="urn:microsoft.com/office/officeart/2018/2/layout/IconVerticalSolidList"/>
    <dgm:cxn modelId="{84619C44-324D-4552-B258-32F188E3DA60}" type="presParOf" srcId="{C3DD6218-EDC4-4F37-AECD-40E6EA519194}" destId="{95259151-6946-4498-8973-33D58C698351}" srcOrd="1" destOrd="0" presId="urn:microsoft.com/office/officeart/2018/2/layout/IconVerticalSolidList"/>
    <dgm:cxn modelId="{910ACACF-634C-473A-848F-C829C1BB66EB}" type="presParOf" srcId="{C3DD6218-EDC4-4F37-AECD-40E6EA519194}" destId="{66D534CB-091D-491D-9CA0-EE232DECA967}" srcOrd="2" destOrd="0" presId="urn:microsoft.com/office/officeart/2018/2/layout/IconVerticalSolidList"/>
    <dgm:cxn modelId="{08468BC5-1D4F-4764-9052-9499455A4563}" type="presParOf" srcId="{C3DD6218-EDC4-4F37-AECD-40E6EA519194}" destId="{2ADCA1E1-C9A4-4CEC-A77D-181CABA6627D}" srcOrd="3" destOrd="0" presId="urn:microsoft.com/office/officeart/2018/2/layout/IconVerticalSolidList"/>
    <dgm:cxn modelId="{519EBFA0-46F9-4170-A577-144266B75147}" type="presParOf" srcId="{C3C2F3F9-0E55-4F16-9C93-3869EB5C8BB4}" destId="{CB9F279A-4AA5-406C-8D65-96D8284AFC3A}" srcOrd="1" destOrd="0" presId="urn:microsoft.com/office/officeart/2018/2/layout/IconVerticalSolidList"/>
    <dgm:cxn modelId="{BA0410CD-CF28-4F26-B34A-748D24239F2B}" type="presParOf" srcId="{C3C2F3F9-0E55-4F16-9C93-3869EB5C8BB4}" destId="{BF5E0A8A-9BE6-4B89-B279-05724E648B95}" srcOrd="2" destOrd="0" presId="urn:microsoft.com/office/officeart/2018/2/layout/IconVerticalSolidList"/>
    <dgm:cxn modelId="{323C989D-1350-4098-998E-051671C1C755}" type="presParOf" srcId="{BF5E0A8A-9BE6-4B89-B279-05724E648B95}" destId="{B025C7D2-DD93-43BB-B165-3C6DBBD7D2F9}" srcOrd="0" destOrd="0" presId="urn:microsoft.com/office/officeart/2018/2/layout/IconVerticalSolidList"/>
    <dgm:cxn modelId="{770845CB-5297-41B0-A679-2A255D531DA6}" type="presParOf" srcId="{BF5E0A8A-9BE6-4B89-B279-05724E648B95}" destId="{101C7BE2-2A83-40CE-BC4F-4DF53C310138}" srcOrd="1" destOrd="0" presId="urn:microsoft.com/office/officeart/2018/2/layout/IconVerticalSolidList"/>
    <dgm:cxn modelId="{1592693B-C616-498C-A94B-3F4881EE13F7}" type="presParOf" srcId="{BF5E0A8A-9BE6-4B89-B279-05724E648B95}" destId="{B277B8BB-FF92-4F6E-90ED-1B19740F0E95}" srcOrd="2" destOrd="0" presId="urn:microsoft.com/office/officeart/2018/2/layout/IconVerticalSolidList"/>
    <dgm:cxn modelId="{73996471-0EB5-43F6-A972-8B8DE36FFC64}" type="presParOf" srcId="{BF5E0A8A-9BE6-4B89-B279-05724E648B95}" destId="{0932A86E-F2DE-486D-85A7-8D31C9754652}" srcOrd="3" destOrd="0" presId="urn:microsoft.com/office/officeart/2018/2/layout/IconVerticalSolidList"/>
    <dgm:cxn modelId="{ADED5943-44A4-4520-B93D-755B50F163C8}" type="presParOf" srcId="{C3C2F3F9-0E55-4F16-9C93-3869EB5C8BB4}" destId="{6138FFCD-4EA6-406B-A9DA-99F515C905D4}" srcOrd="3" destOrd="0" presId="urn:microsoft.com/office/officeart/2018/2/layout/IconVerticalSolidList"/>
    <dgm:cxn modelId="{7CB7E106-68DB-4A13-84C4-137CBA4AEABC}" type="presParOf" srcId="{C3C2F3F9-0E55-4F16-9C93-3869EB5C8BB4}" destId="{4A12CB15-732C-421B-BF23-2D92EEF78F65}" srcOrd="4" destOrd="0" presId="urn:microsoft.com/office/officeart/2018/2/layout/IconVerticalSolidList"/>
    <dgm:cxn modelId="{10438DA5-92F8-4026-8800-7CED08AF91E8}" type="presParOf" srcId="{4A12CB15-732C-421B-BF23-2D92EEF78F65}" destId="{A83CB4FE-9135-4A28-A173-66DE60A00728}" srcOrd="0" destOrd="0" presId="urn:microsoft.com/office/officeart/2018/2/layout/IconVerticalSolidList"/>
    <dgm:cxn modelId="{B3672A1F-C230-435D-97CD-839065DE1F55}" type="presParOf" srcId="{4A12CB15-732C-421B-BF23-2D92EEF78F65}" destId="{178698B5-F4B6-4961-AF62-E5FBF6E71E81}" srcOrd="1" destOrd="0" presId="urn:microsoft.com/office/officeart/2018/2/layout/IconVerticalSolidList"/>
    <dgm:cxn modelId="{8F26BFDD-0356-4028-A98E-1E4E7C063046}" type="presParOf" srcId="{4A12CB15-732C-421B-BF23-2D92EEF78F65}" destId="{FE31B284-24DA-496B-B48A-FA5E2B464945}" srcOrd="2" destOrd="0" presId="urn:microsoft.com/office/officeart/2018/2/layout/IconVerticalSolidList"/>
    <dgm:cxn modelId="{DBCC901B-0342-4B39-8893-2803E5B1D2CA}" type="presParOf" srcId="{4A12CB15-732C-421B-BF23-2D92EEF78F65}" destId="{6B541846-AEEE-4B74-921F-FD24AA0A73ED}" srcOrd="3" destOrd="0" presId="urn:microsoft.com/office/officeart/2018/2/layout/IconVerticalSolidList"/>
    <dgm:cxn modelId="{5F04B372-8519-43D6-B836-80FCCF71E869}" type="presParOf" srcId="{4A12CB15-732C-421B-BF23-2D92EEF78F65}" destId="{DDDF2591-3612-4588-AD34-5F2B91CD6059}"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0C8FA-ECDB-491C-80E6-A05035E3175A}">
      <dsp:nvSpPr>
        <dsp:cNvPr id="0" name=""/>
        <dsp:cNvSpPr/>
      </dsp:nvSpPr>
      <dsp:spPr>
        <a:xfrm>
          <a:off x="0" y="5949"/>
          <a:ext cx="10515600" cy="1474199"/>
        </a:xfrm>
        <a:prstGeom prst="roundRect">
          <a:avLst/>
        </a:prstGeom>
        <a:solidFill>
          <a:schemeClr val="accent3">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Facilities located within Geographic and Geographic High Needs HPSAs receive a 10% Medicare bonus, from CMS, on physician services (including inpatient and specialist).</a:t>
          </a:r>
        </a:p>
      </dsp:txBody>
      <dsp:txXfrm>
        <a:off x="71964" y="77913"/>
        <a:ext cx="10371672" cy="1330271"/>
      </dsp:txXfrm>
    </dsp:sp>
    <dsp:sp modelId="{5AA67C67-5B51-4E82-A9A4-19330401AC3A}">
      <dsp:nvSpPr>
        <dsp:cNvPr id="0" name=""/>
        <dsp:cNvSpPr/>
      </dsp:nvSpPr>
      <dsp:spPr>
        <a:xfrm>
          <a:off x="0" y="1480149"/>
          <a:ext cx="105156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Only for Mental and Primary Care</a:t>
          </a:r>
        </a:p>
      </dsp:txBody>
      <dsp:txXfrm>
        <a:off x="0" y="1480149"/>
        <a:ext cx="10515600" cy="695520"/>
      </dsp:txXfrm>
    </dsp:sp>
    <dsp:sp modelId="{83BF87CB-97CD-4858-9C48-A15E495393FC}">
      <dsp:nvSpPr>
        <dsp:cNvPr id="0" name=""/>
        <dsp:cNvSpPr/>
      </dsp:nvSpPr>
      <dsp:spPr>
        <a:xfrm>
          <a:off x="0" y="2175669"/>
          <a:ext cx="10515600" cy="1474199"/>
        </a:xfrm>
        <a:prstGeom prst="roundRect">
          <a:avLst/>
        </a:prstGeom>
        <a:solidFill>
          <a:schemeClr val="accent3">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HPSA scores for prisons located with a Geographic or Geographic High Needs HPSAs are increased.</a:t>
          </a:r>
        </a:p>
      </dsp:txBody>
      <dsp:txXfrm>
        <a:off x="71964" y="2247633"/>
        <a:ext cx="10371672" cy="1330271"/>
      </dsp:txXfrm>
    </dsp:sp>
    <dsp:sp modelId="{BB3CF926-B826-428D-9ADD-AA5FB72ABB45}">
      <dsp:nvSpPr>
        <dsp:cNvPr id="0" name=""/>
        <dsp:cNvSpPr/>
      </dsp:nvSpPr>
      <dsp:spPr>
        <a:xfrm>
          <a:off x="0" y="3649869"/>
          <a:ext cx="105156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Prisons still must have their own HPSAs</a:t>
          </a:r>
        </a:p>
      </dsp:txBody>
      <dsp:txXfrm>
        <a:off x="0" y="3649869"/>
        <a:ext cx="10515600" cy="69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061A2-56A6-4950-AE80-833F93F6D76B}">
      <dsp:nvSpPr>
        <dsp:cNvPr id="0" name=""/>
        <dsp:cNvSpPr/>
      </dsp:nvSpPr>
      <dsp:spPr>
        <a:xfrm>
          <a:off x="0" y="2740"/>
          <a:ext cx="10515600" cy="128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59151-6946-4498-8973-33D58C698351}">
      <dsp:nvSpPr>
        <dsp:cNvPr id="0" name=""/>
        <dsp:cNvSpPr/>
      </dsp:nvSpPr>
      <dsp:spPr>
        <a:xfrm>
          <a:off x="387652" y="291077"/>
          <a:ext cx="704823" cy="7048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DCA1E1-C9A4-4CEC-A77D-181CABA6627D}">
      <dsp:nvSpPr>
        <dsp:cNvPr id="0" name=""/>
        <dsp:cNvSpPr/>
      </dsp:nvSpPr>
      <dsp:spPr>
        <a:xfrm>
          <a:off x="1480128" y="2740"/>
          <a:ext cx="9034024" cy="128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625" tIns="135625" rIns="135625" bIns="135625" numCol="1" spcCol="1270" anchor="ctr" anchorCtr="0">
          <a:noAutofit/>
        </a:bodyPr>
        <a:lstStyle/>
        <a:p>
          <a:pPr marL="0" lvl="0" indent="0" algn="l" defTabSz="1066800">
            <a:lnSpc>
              <a:spcPct val="90000"/>
            </a:lnSpc>
            <a:spcBef>
              <a:spcPct val="0"/>
            </a:spcBef>
            <a:spcAft>
              <a:spcPct val="35000"/>
            </a:spcAft>
            <a:buNone/>
          </a:pPr>
          <a:r>
            <a:rPr lang="en-US" sz="2400" kern="1200" dirty="0"/>
            <a:t>The analysis is focused on identifying an inequity in health access within the Rational Service Area (RSA).</a:t>
          </a:r>
        </a:p>
      </dsp:txBody>
      <dsp:txXfrm>
        <a:off x="1480128" y="2740"/>
        <a:ext cx="9034024" cy="1281496"/>
      </dsp:txXfrm>
    </dsp:sp>
    <dsp:sp modelId="{B025C7D2-DD93-43BB-B165-3C6DBBD7D2F9}">
      <dsp:nvSpPr>
        <dsp:cNvPr id="0" name=""/>
        <dsp:cNvSpPr/>
      </dsp:nvSpPr>
      <dsp:spPr>
        <a:xfrm>
          <a:off x="0" y="1604611"/>
          <a:ext cx="10515600" cy="128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C7BE2-2A83-40CE-BC4F-4DF53C310138}">
      <dsp:nvSpPr>
        <dsp:cNvPr id="0" name=""/>
        <dsp:cNvSpPr/>
      </dsp:nvSpPr>
      <dsp:spPr>
        <a:xfrm>
          <a:off x="387652" y="1892948"/>
          <a:ext cx="704823" cy="7048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32A86E-F2DE-486D-85A7-8D31C9754652}">
      <dsp:nvSpPr>
        <dsp:cNvPr id="0" name=""/>
        <dsp:cNvSpPr/>
      </dsp:nvSpPr>
      <dsp:spPr>
        <a:xfrm>
          <a:off x="1480128" y="1604611"/>
          <a:ext cx="9034024" cy="128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625" tIns="135625" rIns="135625" bIns="135625" numCol="1" spcCol="1270" anchor="ctr" anchorCtr="0">
          <a:noAutofit/>
        </a:bodyPr>
        <a:lstStyle/>
        <a:p>
          <a:pPr marL="0" lvl="0" indent="0" algn="l" defTabSz="1066800">
            <a:lnSpc>
              <a:spcPct val="90000"/>
            </a:lnSpc>
            <a:spcBef>
              <a:spcPct val="0"/>
            </a:spcBef>
            <a:spcAft>
              <a:spcPct val="35000"/>
            </a:spcAft>
            <a:buNone/>
          </a:pPr>
          <a:r>
            <a:rPr lang="en-US" sz="2400" kern="1200" dirty="0"/>
            <a:t>The severity of this inequity within the community often results in a higher HPSA score for the area.</a:t>
          </a:r>
        </a:p>
      </dsp:txBody>
      <dsp:txXfrm>
        <a:off x="1480128" y="1604611"/>
        <a:ext cx="9034024" cy="1281496"/>
      </dsp:txXfrm>
    </dsp:sp>
    <dsp:sp modelId="{A83CB4FE-9135-4A28-A173-66DE60A00728}">
      <dsp:nvSpPr>
        <dsp:cNvPr id="0" name=""/>
        <dsp:cNvSpPr/>
      </dsp:nvSpPr>
      <dsp:spPr>
        <a:xfrm>
          <a:off x="0" y="3206482"/>
          <a:ext cx="10515600" cy="128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8698B5-F4B6-4961-AF62-E5FBF6E71E81}">
      <dsp:nvSpPr>
        <dsp:cNvPr id="0" name=""/>
        <dsp:cNvSpPr/>
      </dsp:nvSpPr>
      <dsp:spPr>
        <a:xfrm>
          <a:off x="387652" y="3494819"/>
          <a:ext cx="704823" cy="7048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541846-AEEE-4B74-921F-FD24AA0A73ED}">
      <dsp:nvSpPr>
        <dsp:cNvPr id="0" name=""/>
        <dsp:cNvSpPr/>
      </dsp:nvSpPr>
      <dsp:spPr>
        <a:xfrm>
          <a:off x="1480128" y="3206482"/>
          <a:ext cx="4732020" cy="128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625" tIns="135625" rIns="135625" bIns="135625" numCol="1" spcCol="1270" anchor="ctr" anchorCtr="0">
          <a:noAutofit/>
        </a:bodyPr>
        <a:lstStyle/>
        <a:p>
          <a:pPr marL="0" lvl="0" indent="0" algn="l" defTabSz="1066800">
            <a:lnSpc>
              <a:spcPct val="90000"/>
            </a:lnSpc>
            <a:spcBef>
              <a:spcPct val="0"/>
            </a:spcBef>
            <a:spcAft>
              <a:spcPct val="35000"/>
            </a:spcAft>
            <a:buNone/>
          </a:pPr>
          <a:r>
            <a:rPr lang="en-US" sz="2400" kern="1200" dirty="0"/>
            <a:t>Even though a specific population is designated often the entire community benefits.</a:t>
          </a:r>
        </a:p>
      </dsp:txBody>
      <dsp:txXfrm>
        <a:off x="1480128" y="3206482"/>
        <a:ext cx="4732020" cy="1281496"/>
      </dsp:txXfrm>
    </dsp:sp>
    <dsp:sp modelId="{DDDF2591-3612-4588-AD34-5F2B91CD6059}">
      <dsp:nvSpPr>
        <dsp:cNvPr id="0" name=""/>
        <dsp:cNvSpPr/>
      </dsp:nvSpPr>
      <dsp:spPr>
        <a:xfrm>
          <a:off x="6212148" y="3206482"/>
          <a:ext cx="4302004" cy="128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625" tIns="135625" rIns="135625" bIns="135625" numCol="1" spcCol="1270" anchor="ctr" anchorCtr="0">
          <a:noAutofit/>
        </a:bodyPr>
        <a:lstStyle/>
        <a:p>
          <a:pPr marL="0" lvl="0" indent="0" algn="l" defTabSz="800100">
            <a:lnSpc>
              <a:spcPct val="90000"/>
            </a:lnSpc>
            <a:spcBef>
              <a:spcPct val="0"/>
            </a:spcBef>
            <a:spcAft>
              <a:spcPct val="35000"/>
            </a:spcAft>
            <a:buNone/>
          </a:pPr>
          <a:r>
            <a:rPr lang="en-US" sz="1800" kern="1200" dirty="0"/>
            <a:t>HPSAs require meeting a threshold of need.  If you can’t do that with the total population a sub-population designation might be the best option. (except for the prison population)</a:t>
          </a:r>
        </a:p>
      </dsp:txBody>
      <dsp:txXfrm>
        <a:off x="6212148" y="3206482"/>
        <a:ext cx="4302004" cy="12814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913741-044D-13B7-2757-1629DF3C69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8CD89C3D-0D7F-2F08-1B01-BEB0B9E409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5E5AB31-6FA3-46B9-8CBA-0D996B4C02DF}" type="datetimeFigureOut">
              <a:rPr lang="en-US"/>
              <a:pPr>
                <a:defRPr/>
              </a:pPr>
              <a:t>4/28/2026</a:t>
            </a:fld>
            <a:endParaRPr lang="en-US"/>
          </a:p>
        </p:txBody>
      </p:sp>
      <p:sp>
        <p:nvSpPr>
          <p:cNvPr id="4" name="Footer Placeholder 3">
            <a:extLst>
              <a:ext uri="{FF2B5EF4-FFF2-40B4-BE49-F238E27FC236}">
                <a16:creationId xmlns:a16="http://schemas.microsoft.com/office/drawing/2014/main" id="{C5005214-9D7C-FAD9-5899-673C21B0E8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51E19051-5415-58DF-B140-09CB45ACBD7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E75DD4B-7976-4FE8-AC9C-0BCF264E04F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F25DF2-06B6-0526-FDA4-ECB010D923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02A5EB20-ECAC-AF0B-2781-5D1DC73200D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CAE51EE-E189-49BA-8C1C-1207558ABFC8}" type="datetimeFigureOut">
              <a:rPr lang="en-US"/>
              <a:pPr>
                <a:defRPr/>
              </a:pPr>
              <a:t>4/28/2026</a:t>
            </a:fld>
            <a:endParaRPr lang="en-US"/>
          </a:p>
        </p:txBody>
      </p:sp>
      <p:sp>
        <p:nvSpPr>
          <p:cNvPr id="4" name="Slide Image Placeholder 3">
            <a:extLst>
              <a:ext uri="{FF2B5EF4-FFF2-40B4-BE49-F238E27FC236}">
                <a16:creationId xmlns:a16="http://schemas.microsoft.com/office/drawing/2014/main" id="{C4C01ADF-0877-0254-066E-AF6ABA63573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B0B1178-63CF-BC5E-BB80-77003C675E8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7A73758-AF94-CC68-ABCA-B7401D38B0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12B1F55B-3A50-1BC6-64D7-8D802286AE6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D538AF7-98E2-4680-84CB-E2326A8570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hw.hrsa.gov/workforce-shortage-areas/shortage-designation/modernization-projec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1</a:t>
            </a:fld>
            <a:endParaRPr lang="en-US" altLang="en-US"/>
          </a:p>
        </p:txBody>
      </p:sp>
    </p:spTree>
    <p:extLst>
      <p:ext uri="{BB962C8B-B14F-4D97-AF65-F5344CB8AC3E}">
        <p14:creationId xmlns:p14="http://schemas.microsoft.com/office/powerpoint/2010/main" val="246965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11</a:t>
            </a:fld>
            <a:endParaRPr lang="en-US" altLang="en-US"/>
          </a:p>
        </p:txBody>
      </p:sp>
    </p:spTree>
    <p:extLst>
      <p:ext uri="{BB962C8B-B14F-4D97-AF65-F5344CB8AC3E}">
        <p14:creationId xmlns:p14="http://schemas.microsoft.com/office/powerpoint/2010/main" val="173619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12</a:t>
            </a:fld>
            <a:endParaRPr lang="en-US" altLang="en-US"/>
          </a:p>
        </p:txBody>
      </p:sp>
    </p:spTree>
    <p:extLst>
      <p:ext uri="{BB962C8B-B14F-4D97-AF65-F5344CB8AC3E}">
        <p14:creationId xmlns:p14="http://schemas.microsoft.com/office/powerpoint/2010/main" val="4236676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13</a:t>
            </a:fld>
            <a:endParaRPr lang="en-US" altLang="en-US"/>
          </a:p>
        </p:txBody>
      </p:sp>
    </p:spTree>
    <p:extLst>
      <p:ext uri="{BB962C8B-B14F-4D97-AF65-F5344CB8AC3E}">
        <p14:creationId xmlns:p14="http://schemas.microsoft.com/office/powerpoint/2010/main" val="3260562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14</a:t>
            </a:fld>
            <a:endParaRPr lang="en-US" altLang="en-US"/>
          </a:p>
        </p:txBody>
      </p:sp>
    </p:spTree>
    <p:extLst>
      <p:ext uri="{BB962C8B-B14F-4D97-AF65-F5344CB8AC3E}">
        <p14:creationId xmlns:p14="http://schemas.microsoft.com/office/powerpoint/2010/main" val="137782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15</a:t>
            </a:fld>
            <a:endParaRPr lang="en-US" altLang="en-US"/>
          </a:p>
        </p:txBody>
      </p:sp>
    </p:spTree>
    <p:extLst>
      <p:ext uri="{BB962C8B-B14F-4D97-AF65-F5344CB8AC3E}">
        <p14:creationId xmlns:p14="http://schemas.microsoft.com/office/powerpoint/2010/main" val="376313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16</a:t>
            </a:fld>
            <a:endParaRPr lang="en-US" altLang="en-US"/>
          </a:p>
        </p:txBody>
      </p:sp>
    </p:spTree>
    <p:extLst>
      <p:ext uri="{BB962C8B-B14F-4D97-AF65-F5344CB8AC3E}">
        <p14:creationId xmlns:p14="http://schemas.microsoft.com/office/powerpoint/2010/main" val="3418047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https://www.shepscenter.unc.edu/wp-content/uploads/2014/10/WP30.pdf</a:t>
            </a:r>
          </a:p>
          <a:p>
            <a:r>
              <a:rPr lang="en-US" dirty="0">
                <a:hlinkClick r:id="rId3"/>
              </a:rPr>
              <a:t>https://bhw.hrsa.gov/workforce-shortage-areas/shortage-designation/modernization-project</a:t>
            </a:r>
            <a:r>
              <a:rPr lang="en-US" dirty="0"/>
              <a:t> </a:t>
            </a:r>
          </a:p>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17</a:t>
            </a:fld>
            <a:endParaRPr lang="en-US" altLang="en-US"/>
          </a:p>
        </p:txBody>
      </p:sp>
    </p:spTree>
    <p:extLst>
      <p:ext uri="{BB962C8B-B14F-4D97-AF65-F5344CB8AC3E}">
        <p14:creationId xmlns:p14="http://schemas.microsoft.com/office/powerpoint/2010/main" val="257483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18</a:t>
            </a:fld>
            <a:endParaRPr lang="en-US" altLang="en-US"/>
          </a:p>
        </p:txBody>
      </p:sp>
    </p:spTree>
    <p:extLst>
      <p:ext uri="{BB962C8B-B14F-4D97-AF65-F5344CB8AC3E}">
        <p14:creationId xmlns:p14="http://schemas.microsoft.com/office/powerpoint/2010/main" val="370204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20</a:t>
            </a:fld>
            <a:endParaRPr lang="en-US" altLang="en-US"/>
          </a:p>
        </p:txBody>
      </p:sp>
    </p:spTree>
    <p:extLst>
      <p:ext uri="{BB962C8B-B14F-4D97-AF65-F5344CB8AC3E}">
        <p14:creationId xmlns:p14="http://schemas.microsoft.com/office/powerpoint/2010/main" val="2401957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21</a:t>
            </a:fld>
            <a:endParaRPr lang="en-US" altLang="en-US"/>
          </a:p>
        </p:txBody>
      </p:sp>
    </p:spTree>
    <p:extLst>
      <p:ext uri="{BB962C8B-B14F-4D97-AF65-F5344CB8AC3E}">
        <p14:creationId xmlns:p14="http://schemas.microsoft.com/office/powerpoint/2010/main" val="158569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everyone! This webinar is being recorded.</a:t>
            </a:r>
          </a:p>
          <a:p>
            <a:r>
              <a:rPr lang="en-US"/>
              <a:t>Please keep your microphone muted to reduce background noise.</a:t>
            </a:r>
            <a:endParaRPr lang="en-US">
              <a:ea typeface="Calibri"/>
              <a:cs typeface="Calibri"/>
            </a:endParaRPr>
          </a:p>
          <a:p>
            <a:r>
              <a:rPr lang="en-US"/>
              <a:t>Feel free to use the chat to share questions or let us know if you need technical assistance. Thank you!</a:t>
            </a:r>
            <a:endParaRPr lang="en-US">
              <a:ea typeface="Calibri"/>
              <a:cs typeface="Calibri"/>
            </a:endParaRP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a:pPr>
                <a:defRPr/>
              </a:pPr>
              <a:t>2</a:t>
            </a:fld>
            <a:endParaRPr lang="en-US" altLang="en-US"/>
          </a:p>
        </p:txBody>
      </p:sp>
    </p:spTree>
    <p:extLst>
      <p:ext uri="{BB962C8B-B14F-4D97-AF65-F5344CB8AC3E}">
        <p14:creationId xmlns:p14="http://schemas.microsoft.com/office/powerpoint/2010/main" val="959625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22</a:t>
            </a:fld>
            <a:endParaRPr lang="en-US" altLang="en-US"/>
          </a:p>
        </p:txBody>
      </p:sp>
    </p:spTree>
    <p:extLst>
      <p:ext uri="{BB962C8B-B14F-4D97-AF65-F5344CB8AC3E}">
        <p14:creationId xmlns:p14="http://schemas.microsoft.com/office/powerpoint/2010/main" val="948727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23</a:t>
            </a:fld>
            <a:endParaRPr lang="en-US" altLang="en-US"/>
          </a:p>
        </p:txBody>
      </p:sp>
    </p:spTree>
    <p:extLst>
      <p:ext uri="{BB962C8B-B14F-4D97-AF65-F5344CB8AC3E}">
        <p14:creationId xmlns:p14="http://schemas.microsoft.com/office/powerpoint/2010/main" val="930361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24</a:t>
            </a:fld>
            <a:endParaRPr lang="en-US" altLang="en-US"/>
          </a:p>
        </p:txBody>
      </p:sp>
    </p:spTree>
    <p:extLst>
      <p:ext uri="{BB962C8B-B14F-4D97-AF65-F5344CB8AC3E}">
        <p14:creationId xmlns:p14="http://schemas.microsoft.com/office/powerpoint/2010/main" val="820100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Virginia GO just received $15 million in funding from the General Assembly  </a:t>
            </a:r>
          </a:p>
          <a:p>
            <a:pPr marL="0" indent="0">
              <a:buNone/>
            </a:pPr>
            <a:r>
              <a:rPr lang="en-US" dirty="0"/>
              <a:t>https://govirginia3.org/ </a:t>
            </a:r>
          </a:p>
          <a:p>
            <a:pPr marL="0" indent="0">
              <a:buNone/>
            </a:pPr>
            <a:r>
              <a:rPr lang="en-US" dirty="0"/>
              <a:t>https://govirginia6.org/</a:t>
            </a:r>
          </a:p>
          <a:p>
            <a:pPr marL="0" indent="0">
              <a:buNone/>
            </a:pPr>
            <a:endParaRPr lang="en-US" dirty="0"/>
          </a:p>
          <a:p>
            <a:pPr marL="0" indent="0">
              <a:buNone/>
            </a:pPr>
            <a:r>
              <a:rPr lang="en-US" dirty="0"/>
              <a:t>2. Southwest Virginia Graduate Medical Education Consortium https://swvagmec.com/  </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26</a:t>
            </a:fld>
            <a:endParaRPr lang="en-US" altLang="en-US"/>
          </a:p>
        </p:txBody>
      </p:sp>
    </p:spTree>
    <p:extLst>
      <p:ext uri="{BB962C8B-B14F-4D97-AF65-F5344CB8AC3E}">
        <p14:creationId xmlns:p14="http://schemas.microsoft.com/office/powerpoint/2010/main" val="3081775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Critical Access hospitals are eligible for the CMS Physician Medicare bonus</a:t>
            </a:r>
          </a:p>
          <a:p>
            <a:pPr marL="228600" indent="-228600">
              <a:buAutoNum type="arabicPeriod"/>
            </a:pPr>
            <a:r>
              <a:rPr lang="en-US" dirty="0"/>
              <a:t>FQHCs are ineligible for the Medicare physician bonus</a:t>
            </a:r>
          </a:p>
          <a:p>
            <a:pPr marL="0" indent="0">
              <a:buNone/>
            </a:pPr>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28</a:t>
            </a:fld>
            <a:endParaRPr lang="en-US" altLang="en-US"/>
          </a:p>
        </p:txBody>
      </p:sp>
    </p:spTree>
    <p:extLst>
      <p:ext uri="{BB962C8B-B14F-4D97-AF65-F5344CB8AC3E}">
        <p14:creationId xmlns:p14="http://schemas.microsoft.com/office/powerpoint/2010/main" val="2254510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29</a:t>
            </a:fld>
            <a:endParaRPr lang="en-US" altLang="en-US"/>
          </a:p>
        </p:txBody>
      </p:sp>
    </p:spTree>
    <p:extLst>
      <p:ext uri="{BB962C8B-B14F-4D97-AF65-F5344CB8AC3E}">
        <p14:creationId xmlns:p14="http://schemas.microsoft.com/office/powerpoint/2010/main" val="1439115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31</a:t>
            </a:fld>
            <a:endParaRPr lang="en-US" altLang="en-US"/>
          </a:p>
        </p:txBody>
      </p:sp>
    </p:spTree>
    <p:extLst>
      <p:ext uri="{BB962C8B-B14F-4D97-AF65-F5344CB8AC3E}">
        <p14:creationId xmlns:p14="http://schemas.microsoft.com/office/powerpoint/2010/main" val="3152942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32</a:t>
            </a:fld>
            <a:endParaRPr lang="en-US" altLang="en-US"/>
          </a:p>
        </p:txBody>
      </p:sp>
    </p:spTree>
    <p:extLst>
      <p:ext uri="{BB962C8B-B14F-4D97-AF65-F5344CB8AC3E}">
        <p14:creationId xmlns:p14="http://schemas.microsoft.com/office/powerpoint/2010/main" val="448763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33</a:t>
            </a:fld>
            <a:endParaRPr lang="en-US" altLang="en-US"/>
          </a:p>
        </p:txBody>
      </p:sp>
    </p:spTree>
    <p:extLst>
      <p:ext uri="{BB962C8B-B14F-4D97-AF65-F5344CB8AC3E}">
        <p14:creationId xmlns:p14="http://schemas.microsoft.com/office/powerpoint/2010/main" val="361966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3</a:t>
            </a:fld>
            <a:endParaRPr lang="en-US" altLang="en-US"/>
          </a:p>
        </p:txBody>
      </p:sp>
    </p:spTree>
    <p:extLst>
      <p:ext uri="{BB962C8B-B14F-4D97-AF65-F5344CB8AC3E}">
        <p14:creationId xmlns:p14="http://schemas.microsoft.com/office/powerpoint/2010/main" val="1932417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4</a:t>
            </a:fld>
            <a:endParaRPr lang="en-US" altLang="en-US"/>
          </a:p>
        </p:txBody>
      </p:sp>
    </p:spTree>
    <p:extLst>
      <p:ext uri="{BB962C8B-B14F-4D97-AF65-F5344CB8AC3E}">
        <p14:creationId xmlns:p14="http://schemas.microsoft.com/office/powerpoint/2010/main" val="60947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5</a:t>
            </a:fld>
            <a:endParaRPr lang="en-US" altLang="en-US"/>
          </a:p>
        </p:txBody>
      </p:sp>
    </p:spTree>
    <p:extLst>
      <p:ext uri="{BB962C8B-B14F-4D97-AF65-F5344CB8AC3E}">
        <p14:creationId xmlns:p14="http://schemas.microsoft.com/office/powerpoint/2010/main" val="316378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6</a:t>
            </a:fld>
            <a:endParaRPr lang="en-US" altLang="en-US"/>
          </a:p>
        </p:txBody>
      </p:sp>
    </p:spTree>
    <p:extLst>
      <p:ext uri="{BB962C8B-B14F-4D97-AF65-F5344CB8AC3E}">
        <p14:creationId xmlns:p14="http://schemas.microsoft.com/office/powerpoint/2010/main" val="169312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7</a:t>
            </a:fld>
            <a:endParaRPr lang="en-US" altLang="en-US"/>
          </a:p>
        </p:txBody>
      </p:sp>
    </p:spTree>
    <p:extLst>
      <p:ext uri="{BB962C8B-B14F-4D97-AF65-F5344CB8AC3E}">
        <p14:creationId xmlns:p14="http://schemas.microsoft.com/office/powerpoint/2010/main" val="93655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8</a:t>
            </a:fld>
            <a:endParaRPr lang="en-US" altLang="en-US"/>
          </a:p>
        </p:txBody>
      </p:sp>
    </p:spTree>
    <p:extLst>
      <p:ext uri="{BB962C8B-B14F-4D97-AF65-F5344CB8AC3E}">
        <p14:creationId xmlns:p14="http://schemas.microsoft.com/office/powerpoint/2010/main" val="253599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D538AF7-98E2-4680-84CB-E2326A85702B}" type="slidenum">
              <a:rPr lang="en-US" altLang="en-US" smtClean="0"/>
              <a:pPr>
                <a:defRPr/>
              </a:pPr>
              <a:t>10</a:t>
            </a:fld>
            <a:endParaRPr lang="en-US" altLang="en-US"/>
          </a:p>
        </p:txBody>
      </p:sp>
    </p:spTree>
    <p:extLst>
      <p:ext uri="{BB962C8B-B14F-4D97-AF65-F5344CB8AC3E}">
        <p14:creationId xmlns:p14="http://schemas.microsoft.com/office/powerpoint/2010/main" val="314944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marL="457200" indent="0">
              <a:buNone/>
              <a:defRPr/>
            </a:lvl2pPr>
            <a:lvl3pPr marL="1143000" indent="-228600">
              <a:spcBef>
                <a:spcPts val="600"/>
              </a:spcBef>
              <a:spcAft>
                <a:spcPts val="600"/>
              </a:spcAft>
              <a:buFont typeface="Arial" panose="020B0604020202020204" pitchFamily="34" charset="0"/>
              <a:buChar char="◦"/>
              <a:defRPr/>
            </a:lvl3pPr>
            <a:lvl4pPr marL="1600200" indent="-228600">
              <a:spcBef>
                <a:spcPts val="600"/>
              </a:spcBef>
              <a:spcAft>
                <a:spcPts val="600"/>
              </a:spcAft>
              <a:buFont typeface="Arial" panose="020B0604020202020204" pitchFamily="34" charset="0"/>
              <a:buChar char="▪"/>
              <a:defRPr/>
            </a:lvl4pPr>
            <a:lvl5pPr marL="2057400" indent="-228600">
              <a:spcBef>
                <a:spcPts val="600"/>
              </a:spcBef>
              <a:spcAft>
                <a:spcPts val="600"/>
              </a:spcAft>
              <a:buFont typeface="Arial" panose="020B0604020202020204" pitchFamily="34" charset="0"/>
              <a:buChar char="▫"/>
              <a:defRPr/>
            </a:lvl5pPr>
          </a:lstStyle>
          <a:p>
            <a:pPr lvl="0"/>
            <a:r>
              <a:rPr lang="en-US"/>
              <a:t>Click to edit Master text styles</a:t>
            </a:r>
          </a:p>
          <a:p>
            <a:pPr lvl="2"/>
            <a:r>
              <a:rPr lang="en-US"/>
              <a:t>Third level</a:t>
            </a:r>
          </a:p>
          <a:p>
            <a:pPr lvl="3"/>
            <a:r>
              <a:rPr lang="en-US"/>
              <a:t>Fourth level</a:t>
            </a:r>
          </a:p>
          <a:p>
            <a:pPr lvl="4"/>
            <a:r>
              <a:rPr lang="en-US"/>
              <a:t>Fifth level</a:t>
            </a:r>
          </a:p>
        </p:txBody>
      </p:sp>
      <p:sp>
        <p:nvSpPr>
          <p:cNvPr id="4" name="Slide Number Placeholder 1">
            <a:extLst>
              <a:ext uri="{FF2B5EF4-FFF2-40B4-BE49-F238E27FC236}">
                <a16:creationId xmlns:a16="http://schemas.microsoft.com/office/drawing/2014/main" id="{0ABB907D-5BC0-F6E8-6B4E-903A13D6E0A9}"/>
              </a:ext>
            </a:extLst>
          </p:cNvPr>
          <p:cNvSpPr>
            <a:spLocks noGrp="1"/>
          </p:cNvSpPr>
          <p:nvPr>
            <p:ph type="sldNum" sz="quarter" idx="10"/>
          </p:nvPr>
        </p:nvSpPr>
        <p:spPr/>
        <p:txBody>
          <a:bodyPr/>
          <a:lstStyle>
            <a:lvl1pPr>
              <a:defRPr smtClean="0">
                <a:latin typeface="+mn-lt"/>
              </a:defRPr>
            </a:lvl1pPr>
          </a:lstStyle>
          <a:p>
            <a:pPr>
              <a:defRPr/>
            </a:pPr>
            <a:fld id="{5FFA0498-48E9-421D-9A22-8C5256C34C38}" type="slidenum">
              <a:rPr lang="en-US" altLang="en-US"/>
              <a:pPr>
                <a:defRPr/>
              </a:pPr>
              <a:t>‹#›</a:t>
            </a:fld>
            <a:endParaRPr lang="en-US" altLang="en-US"/>
          </a:p>
        </p:txBody>
      </p:sp>
    </p:spTree>
    <p:extLst>
      <p:ext uri="{BB962C8B-B14F-4D97-AF65-F5344CB8AC3E}">
        <p14:creationId xmlns:p14="http://schemas.microsoft.com/office/powerpoint/2010/main" val="27869956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87CA-045F-94EF-AF04-BBC520FE47B8}"/>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617F3D6-2D28-F633-C4A0-5715F86BBC0F}"/>
              </a:ext>
            </a:extLst>
          </p:cNvPr>
          <p:cNvSpPr>
            <a:spLocks noGrp="1"/>
          </p:cNvSpPr>
          <p:nvPr>
            <p:ph type="sldNum" sz="quarter" idx="10"/>
          </p:nvPr>
        </p:nvSpPr>
        <p:spPr/>
        <p:txBody>
          <a:bodyPr/>
          <a:lstStyle/>
          <a:p>
            <a:pPr>
              <a:defRPr/>
            </a:pPr>
            <a:fld id="{FD7F64F6-54CF-4E48-9AAC-C67E76C03552}" type="slidenum">
              <a:rPr lang="en-US" altLang="en-US" smtClean="0"/>
              <a:pPr>
                <a:defRPr/>
              </a:pPr>
              <a:t>‹#›</a:t>
            </a:fld>
            <a:endParaRPr lang="en-US" altLang="en-US"/>
          </a:p>
        </p:txBody>
      </p:sp>
      <p:sp>
        <p:nvSpPr>
          <p:cNvPr id="4" name="Content Placeholder 2">
            <a:extLst>
              <a:ext uri="{FF2B5EF4-FFF2-40B4-BE49-F238E27FC236}">
                <a16:creationId xmlns:a16="http://schemas.microsoft.com/office/drawing/2014/main" id="{56544CF6-CE29-CE78-B131-ADE792A7F35B}"/>
              </a:ext>
            </a:extLst>
          </p:cNvPr>
          <p:cNvSpPr>
            <a:spLocks noGrp="1"/>
          </p:cNvSpPr>
          <p:nvPr>
            <p:ph idx="1"/>
          </p:nvPr>
        </p:nvSpPr>
        <p:spPr>
          <a:xfrm>
            <a:off x="609600" y="1600200"/>
            <a:ext cx="5029200" cy="4800600"/>
          </a:xfrm>
        </p:spPr>
        <p:txBody>
          <a:bodyPr/>
          <a:lstStyle>
            <a:lvl1pPr>
              <a:spcBef>
                <a:spcPts val="600"/>
              </a:spcBef>
              <a:spcAft>
                <a:spcPts val="600"/>
              </a:spcAft>
              <a:defRPr/>
            </a:lvl1pPr>
            <a:lvl2pPr>
              <a:spcBef>
                <a:spcPts val="600"/>
              </a:spcBef>
              <a:spcAft>
                <a:spcPts val="600"/>
              </a:spcAft>
              <a:defRPr/>
            </a:lvl2pPr>
            <a:lvl3pPr marL="1143000" indent="-228600">
              <a:spcBef>
                <a:spcPts val="600"/>
              </a:spcBef>
              <a:spcAft>
                <a:spcPts val="600"/>
              </a:spcAft>
              <a:buFont typeface="Arial" panose="020B0604020202020204" pitchFamily="34" charset="0"/>
              <a:buChar char="◦"/>
              <a:defRPr/>
            </a:lvl3pPr>
            <a:lvl4pPr marL="1600200" indent="-228600">
              <a:spcBef>
                <a:spcPts val="600"/>
              </a:spcBef>
              <a:spcAft>
                <a:spcPts val="600"/>
              </a:spcAft>
              <a:buFont typeface="Arial" panose="020B0604020202020204" pitchFamily="34" charset="0"/>
              <a:buChar char="▪"/>
              <a:defRPr/>
            </a:lvl4pPr>
            <a:lvl5pPr marL="2057400" indent="-228600">
              <a:spcBef>
                <a:spcPts val="600"/>
              </a:spcBef>
              <a:spcAft>
                <a:spcPts val="600"/>
              </a:spcAft>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99ED6ECC-2D56-C708-BE98-A282388CA52D}"/>
              </a:ext>
            </a:extLst>
          </p:cNvPr>
          <p:cNvSpPr>
            <a:spLocks noGrp="1"/>
          </p:cNvSpPr>
          <p:nvPr>
            <p:ph idx="11"/>
          </p:nvPr>
        </p:nvSpPr>
        <p:spPr>
          <a:xfrm>
            <a:off x="6553200" y="1600200"/>
            <a:ext cx="5029200" cy="4800600"/>
          </a:xfrm>
        </p:spPr>
        <p:txBody>
          <a:bodyPr/>
          <a:lstStyle>
            <a:lvl1pPr>
              <a:spcBef>
                <a:spcPts val="600"/>
              </a:spcBef>
              <a:spcAft>
                <a:spcPts val="600"/>
              </a:spcAft>
              <a:defRPr/>
            </a:lvl1pPr>
            <a:lvl2pPr>
              <a:spcBef>
                <a:spcPts val="600"/>
              </a:spcBef>
              <a:spcAft>
                <a:spcPts val="600"/>
              </a:spcAft>
              <a:defRPr/>
            </a:lvl2pPr>
            <a:lvl3pPr marL="1143000" indent="-228600">
              <a:spcBef>
                <a:spcPts val="600"/>
              </a:spcBef>
              <a:spcAft>
                <a:spcPts val="600"/>
              </a:spcAft>
              <a:buFont typeface="Arial" panose="020B0604020202020204" pitchFamily="34" charset="0"/>
              <a:buChar char="◦"/>
              <a:defRPr/>
            </a:lvl3pPr>
            <a:lvl4pPr marL="1600200" indent="-228600">
              <a:spcBef>
                <a:spcPts val="600"/>
              </a:spcBef>
              <a:spcAft>
                <a:spcPts val="600"/>
              </a:spcAft>
              <a:buFont typeface="Arial" panose="020B0604020202020204" pitchFamily="34" charset="0"/>
              <a:buChar char="▪"/>
              <a:defRPr/>
            </a:lvl4pPr>
            <a:lvl5pPr marL="2057400" indent="-228600">
              <a:spcBef>
                <a:spcPts val="600"/>
              </a:spcBef>
              <a:spcAft>
                <a:spcPts val="600"/>
              </a:spcAft>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4180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F3BE-05DE-205F-D3AF-55A867A034B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95348BD-49FD-0016-BE9B-337C5DE9ACA9}"/>
              </a:ext>
            </a:extLst>
          </p:cNvPr>
          <p:cNvSpPr>
            <a:spLocks noGrp="1"/>
          </p:cNvSpPr>
          <p:nvPr>
            <p:ph type="sldNum" sz="quarter" idx="10"/>
          </p:nvPr>
        </p:nvSpPr>
        <p:spPr/>
        <p:txBody>
          <a:bodyPr/>
          <a:lstStyle/>
          <a:p>
            <a:pPr>
              <a:defRPr/>
            </a:pPr>
            <a:fld id="{FD7F64F6-54CF-4E48-9AAC-C67E76C03552}" type="slidenum">
              <a:rPr lang="en-US" altLang="en-US" smtClean="0"/>
              <a:pPr>
                <a:defRPr/>
              </a:pPr>
              <a:t>‹#›</a:t>
            </a:fld>
            <a:endParaRPr lang="en-US" altLang="en-US"/>
          </a:p>
        </p:txBody>
      </p:sp>
    </p:spTree>
    <p:extLst>
      <p:ext uri="{BB962C8B-B14F-4D97-AF65-F5344CB8AC3E}">
        <p14:creationId xmlns:p14="http://schemas.microsoft.com/office/powerpoint/2010/main" val="44699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FA71-DBFA-A3EB-F934-C3D433343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06E4E-5F44-5E1A-65E4-0BCB4EBF4F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1157AC-1189-8942-30B4-339E3834BE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0306E5-79F7-285C-CECF-C0FFB50A2DC4}"/>
              </a:ext>
            </a:extLst>
          </p:cNvPr>
          <p:cNvSpPr>
            <a:spLocks noGrp="1"/>
          </p:cNvSpPr>
          <p:nvPr>
            <p:ph type="dt" sz="half" idx="10"/>
          </p:nvPr>
        </p:nvSpPr>
        <p:spPr/>
        <p:txBody>
          <a:bodyPr/>
          <a:lstStyle/>
          <a:p>
            <a:fld id="{DDBDEE06-3FFF-421C-8EFC-8C21839A3923}" type="datetimeFigureOut">
              <a:rPr lang="en-US" smtClean="0"/>
              <a:t>4/28/2026</a:t>
            </a:fld>
            <a:endParaRPr lang="en-US"/>
          </a:p>
        </p:txBody>
      </p:sp>
      <p:sp>
        <p:nvSpPr>
          <p:cNvPr id="6" name="Footer Placeholder 5">
            <a:extLst>
              <a:ext uri="{FF2B5EF4-FFF2-40B4-BE49-F238E27FC236}">
                <a16:creationId xmlns:a16="http://schemas.microsoft.com/office/drawing/2014/main" id="{03F03B5D-3F19-A420-0742-BA1CAE387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2AB424-512A-3027-0DBE-29EA3C453414}"/>
              </a:ext>
            </a:extLst>
          </p:cNvPr>
          <p:cNvSpPr>
            <a:spLocks noGrp="1"/>
          </p:cNvSpPr>
          <p:nvPr>
            <p:ph type="sldNum" sz="quarter" idx="12"/>
          </p:nvPr>
        </p:nvSpPr>
        <p:spPr/>
        <p:txBody>
          <a:bodyPr/>
          <a:lstStyle/>
          <a:p>
            <a:fld id="{40E940F9-7184-4CB2-A2F9-C2FF9CBD8CB7}" type="slidenum">
              <a:rPr lang="en-US" smtClean="0"/>
              <a:t>‹#›</a:t>
            </a:fld>
            <a:endParaRPr lang="en-US"/>
          </a:p>
        </p:txBody>
      </p:sp>
    </p:spTree>
    <p:extLst>
      <p:ext uri="{BB962C8B-B14F-4D97-AF65-F5344CB8AC3E}">
        <p14:creationId xmlns:p14="http://schemas.microsoft.com/office/powerpoint/2010/main" val="929769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01B78D-C8E7-F2D6-A2EF-45093E06832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E4C7596-E358-90B6-90C0-C86DEB790BA6}"/>
              </a:ext>
            </a:extLst>
          </p:cNvPr>
          <p:cNvSpPr>
            <a:spLocks noGrp="1" noChangeArrowheads="1"/>
          </p:cNvSpPr>
          <p:nvPr>
            <p:ph type="body" idx="1"/>
          </p:nvPr>
        </p:nvSpPr>
        <p:spPr bwMode="auto">
          <a:xfrm>
            <a:off x="609600" y="16002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D3724AEC-B1DC-213D-ABF3-15C4DA3EAC46}"/>
              </a:ext>
            </a:extLst>
          </p:cNvPr>
          <p:cNvSpPr>
            <a:spLocks noGrp="1"/>
          </p:cNvSpPr>
          <p:nvPr>
            <p:ph type="sldNum" sz="quarter" idx="4"/>
          </p:nvPr>
        </p:nvSpPr>
        <p:spPr>
          <a:xfrm>
            <a:off x="76200" y="6248400"/>
            <a:ext cx="762000" cy="334963"/>
          </a:xfrm>
          <a:prstGeom prst="rect">
            <a:avLst/>
          </a:prstGeom>
        </p:spPr>
        <p:txBody>
          <a:bodyPr vert="horz" wrap="square" lIns="91440" tIns="45720" rIns="91440" bIns="45720" numCol="1" anchor="ctr" anchorCtr="0" compatLnSpc="1">
            <a:prstTxWarp prst="textNoShape">
              <a:avLst/>
            </a:prstTxWarp>
          </a:bodyPr>
          <a:lstStyle>
            <a:lvl1pPr>
              <a:defRPr sz="1400">
                <a:solidFill>
                  <a:srgbClr val="BFBFBF"/>
                </a:solidFill>
                <a:latin typeface="Trebuchet MS" panose="020B0703020202090204" pitchFamily="34" charset="0"/>
              </a:defRPr>
            </a:lvl1pPr>
          </a:lstStyle>
          <a:p>
            <a:pPr>
              <a:defRPr/>
            </a:pPr>
            <a:fld id="{FD7F64F6-54CF-4E48-9AAC-C67E76C035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hf hdr="0" ftr="0" dt="0"/>
  <p:txStyles>
    <p:title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Arial" panose="020B0604020202020204" pitchFamily="34" charset="0"/>
        </a:defRPr>
      </a:lvl2pPr>
      <a:lvl3pPr algn="l" rtl="0" eaLnBrk="0" fontAlgn="base" hangingPunct="0">
        <a:spcBef>
          <a:spcPct val="0"/>
        </a:spcBef>
        <a:spcAft>
          <a:spcPct val="0"/>
        </a:spcAft>
        <a:defRPr sz="3600" b="1">
          <a:solidFill>
            <a:srgbClr val="003366"/>
          </a:solidFill>
          <a:latin typeface="Arial" panose="020B0604020202020204" pitchFamily="34" charset="0"/>
        </a:defRPr>
      </a:lvl3pPr>
      <a:lvl4pPr algn="l" rtl="0" eaLnBrk="0" fontAlgn="base" hangingPunct="0">
        <a:spcBef>
          <a:spcPct val="0"/>
        </a:spcBef>
        <a:spcAft>
          <a:spcPct val="0"/>
        </a:spcAft>
        <a:defRPr sz="3600" b="1">
          <a:solidFill>
            <a:srgbClr val="003366"/>
          </a:solidFill>
          <a:latin typeface="Arial" panose="020B0604020202020204" pitchFamily="34" charset="0"/>
        </a:defRPr>
      </a:lvl4pPr>
      <a:lvl5pPr algn="l" rtl="0" eaLnBrk="0" fontAlgn="base" hangingPunct="0">
        <a:spcBef>
          <a:spcPct val="0"/>
        </a:spcBef>
        <a:spcAft>
          <a:spcPct val="0"/>
        </a:spcAft>
        <a:defRPr sz="3600" b="1">
          <a:solidFill>
            <a:srgbClr val="003366"/>
          </a:solidFill>
          <a:latin typeface="Arial" panose="020B0604020202020204"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p:titleStyle>
    <p:bodyStyle>
      <a:lvl1pPr marL="342900" indent="-342900" algn="l" rtl="0" eaLnBrk="0" fontAlgn="base" hangingPunct="0">
        <a:spcBef>
          <a:spcPts val="600"/>
        </a:spcBef>
        <a:spcAft>
          <a:spcPts val="600"/>
        </a:spcAft>
        <a:defRPr sz="2400">
          <a:solidFill>
            <a:srgbClr val="1B1B1B"/>
          </a:solidFill>
          <a:latin typeface="+mn-lt"/>
          <a:ea typeface="+mn-ea"/>
          <a:cs typeface="+mn-cs"/>
        </a:defRPr>
      </a:lvl1pPr>
      <a:lvl2pPr marL="742950" indent="-285750" algn="l" rtl="0" eaLnBrk="0" fontAlgn="base" hangingPunct="0">
        <a:spcBef>
          <a:spcPts val="600"/>
        </a:spcBef>
        <a:spcAft>
          <a:spcPts val="600"/>
        </a:spcAft>
        <a:buChar char="•"/>
        <a:defRPr sz="2400">
          <a:solidFill>
            <a:srgbClr val="1B1B1B"/>
          </a:solidFill>
          <a:latin typeface="+mn-lt"/>
        </a:defRPr>
      </a:lvl2pPr>
      <a:lvl3pPr marL="1143000" indent="-228600" algn="l" rtl="0" eaLnBrk="0" fontAlgn="base" hangingPunct="0">
        <a:spcBef>
          <a:spcPts val="600"/>
        </a:spcBef>
        <a:spcAft>
          <a:spcPts val="600"/>
        </a:spcAft>
        <a:buFont typeface="Arial" panose="020B0604020202020204" pitchFamily="34" charset="0"/>
        <a:buChar char="◦"/>
        <a:defRPr sz="2400">
          <a:solidFill>
            <a:srgbClr val="1B1B1B"/>
          </a:solidFill>
          <a:latin typeface="+mn-lt"/>
        </a:defRPr>
      </a:lvl3pPr>
      <a:lvl4pPr marL="1600200" indent="-228600" algn="l" rtl="0" eaLnBrk="0" fontAlgn="base" hangingPunct="0">
        <a:spcBef>
          <a:spcPts val="600"/>
        </a:spcBef>
        <a:spcAft>
          <a:spcPts val="600"/>
        </a:spcAft>
        <a:buFont typeface="Arial" panose="020B0604020202020204" pitchFamily="34" charset="0"/>
        <a:buChar char="▪"/>
        <a:defRPr sz="2400">
          <a:solidFill>
            <a:srgbClr val="1B1B1B"/>
          </a:solidFill>
          <a:latin typeface="+mn-lt"/>
        </a:defRPr>
      </a:lvl4pPr>
      <a:lvl5pPr marL="2057400" indent="-228600" algn="l" rtl="0" eaLnBrk="0" fontAlgn="base" hangingPunct="0">
        <a:spcBef>
          <a:spcPts val="600"/>
        </a:spcBef>
        <a:spcAft>
          <a:spcPts val="600"/>
        </a:spcAft>
        <a:buFont typeface="Arial" panose="020B0604020202020204" pitchFamily="34" charset="0"/>
        <a:buChar char="▫"/>
        <a:defRPr sz="2400">
          <a:solidFill>
            <a:srgbClr val="1B1B1B"/>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hyperlink" Target="https://bhw.hrsa.gov/workforce-shortage-areas/shortage-designation/modernization-project"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public.tableau.com/app/profile/anna.riggan2894/viz/IncentiveProgramsforSites/Dashboard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bhw.hrsa.gov/workforce-shortage-areas/shortage-designation"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whitehouse.gov/wp-content/uploads/2026/04/ERP-2026-11.-Making-America-Healthy-by-Unleashing-Competition-in-Physicians-Markets.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mailto:www.vdh@virginia.gov/health-equity/primary-care-office/" TargetMode="External"/><Relationship Id="rId5" Type="http://schemas.openxmlformats.org/officeDocument/2006/relationships/hyperlink" Target="mailto:Liza.Root@vdh.virginia.gov" TargetMode="External"/><Relationship Id="rId4" Type="http://schemas.openxmlformats.org/officeDocument/2006/relationships/hyperlink" Target="mailto:anna.riggan@vdh.virginia.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support.google.com/accounts/answer/1066447?hl=en&amp;co=GENIE.Platform%3DAndroid&amp;sjid=4636782500599490221-NA"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mailto:BHWRegion3@hrs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nhsc.hrsa.gov/sites/how-to-apply"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nhsc.hrsa.gov/sites/current-sites/site-recertification" TargetMode="External"/><Relationship Id="rId4" Type="http://schemas.openxmlformats.org/officeDocument/2006/relationships/hyperlink" Target="https://nhsc.hrsa.gov/subscribe-to-email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FE8B70-BDF3-A4F0-94C9-32F41A9D0C43}"/>
              </a:ext>
            </a:extLst>
          </p:cNvPr>
          <p:cNvSpPr/>
          <p:nvPr/>
        </p:nvSpPr>
        <p:spPr>
          <a:xfrm>
            <a:off x="-5195" y="-4618"/>
            <a:ext cx="12194309" cy="711748"/>
          </a:xfrm>
          <a:prstGeom prst="rect">
            <a:avLst/>
          </a:prstGeom>
          <a:solidFill>
            <a:srgbClr val="C1C6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Content Placeholder 2">
            <a:extLst>
              <a:ext uri="{FF2B5EF4-FFF2-40B4-BE49-F238E27FC236}">
                <a16:creationId xmlns:a16="http://schemas.microsoft.com/office/drawing/2014/main" id="{FAD23272-A790-77D4-1815-51819F8D3E39}"/>
              </a:ext>
            </a:extLst>
          </p:cNvPr>
          <p:cNvSpPr>
            <a:spLocks noGrp="1" noChangeArrowheads="1"/>
          </p:cNvSpPr>
          <p:nvPr>
            <p:ph idx="1"/>
          </p:nvPr>
        </p:nvSpPr>
        <p:spPr>
          <a:xfrm>
            <a:off x="1286856" y="1415443"/>
            <a:ext cx="10062108" cy="3779808"/>
          </a:xfrm>
        </p:spPr>
        <p:txBody>
          <a:bodyPr/>
          <a:lstStyle/>
          <a:p>
            <a:pPr marL="0" indent="0"/>
            <a:r>
              <a:rPr lang="en-US" altLang="en-US" sz="3200" b="1" dirty="0">
                <a:solidFill>
                  <a:srgbClr val="13294B"/>
                </a:solidFill>
              </a:rPr>
              <a:t>National Health Service Corps (NHSC) New Site Certification and Introduction to HPSA Strategies</a:t>
            </a:r>
          </a:p>
          <a:p>
            <a:pPr marL="0" indent="0"/>
            <a:r>
              <a:rPr lang="en-US" altLang="en-US" sz="3200" b="1" dirty="0">
                <a:solidFill>
                  <a:srgbClr val="13294B"/>
                </a:solidFill>
                <a:cs typeface="Arial"/>
              </a:rPr>
              <a:t>April 28, 2026</a:t>
            </a:r>
          </a:p>
          <a:p>
            <a:pPr marL="0" indent="0"/>
            <a:endParaRPr lang="en-US" altLang="en-US" sz="2000" dirty="0">
              <a:cs typeface="Arial"/>
            </a:endParaRPr>
          </a:p>
          <a:p>
            <a:pPr marL="12700" marR="3438525" indent="0">
              <a:spcBef>
                <a:spcPts val="95"/>
              </a:spcBef>
              <a:spcAft>
                <a:spcPts val="0"/>
              </a:spcAft>
            </a:pPr>
            <a:r>
              <a:rPr lang="en-US" sz="2000" b="1" dirty="0">
                <a:solidFill>
                  <a:srgbClr val="13294B"/>
                </a:solidFill>
                <a:cs typeface="Arial"/>
              </a:rPr>
              <a:t>Anna Riggan</a:t>
            </a:r>
          </a:p>
          <a:p>
            <a:pPr marL="0" indent="0">
              <a:spcBef>
                <a:spcPts val="0"/>
              </a:spcBef>
              <a:spcAft>
                <a:spcPts val="0"/>
              </a:spcAft>
            </a:pPr>
            <a:r>
              <a:rPr lang="en-US" sz="2000" dirty="0">
                <a:solidFill>
                  <a:srgbClr val="13294B"/>
                </a:solidFill>
                <a:cs typeface="Arial"/>
              </a:rPr>
              <a:t>Acting Primary Care Office Director/ Shortage Designation Manager</a:t>
            </a:r>
          </a:p>
          <a:p>
            <a:pPr marL="0" indent="0">
              <a:spcBef>
                <a:spcPts val="0"/>
              </a:spcBef>
              <a:spcAft>
                <a:spcPts val="0"/>
              </a:spcAft>
            </a:pPr>
            <a:endParaRPr lang="en-US" sz="2000" b="1" dirty="0">
              <a:solidFill>
                <a:srgbClr val="565756"/>
              </a:solidFill>
              <a:cs typeface="Arial"/>
            </a:endParaRPr>
          </a:p>
          <a:p>
            <a:pPr marL="0" indent="0">
              <a:spcBef>
                <a:spcPts val="0"/>
              </a:spcBef>
              <a:spcAft>
                <a:spcPts val="0"/>
              </a:spcAft>
            </a:pPr>
            <a:r>
              <a:rPr lang="en-US" sz="2000" b="1" dirty="0">
                <a:solidFill>
                  <a:srgbClr val="13294B"/>
                </a:solidFill>
                <a:cs typeface="Arial"/>
              </a:rPr>
              <a:t>Liza Root</a:t>
            </a:r>
          </a:p>
          <a:p>
            <a:pPr marL="12700" marR="3438525" indent="0">
              <a:spcBef>
                <a:spcPts val="95"/>
              </a:spcBef>
              <a:spcAft>
                <a:spcPts val="0"/>
              </a:spcAft>
            </a:pPr>
            <a:r>
              <a:rPr lang="en-US" sz="2000" dirty="0">
                <a:solidFill>
                  <a:srgbClr val="13294B"/>
                </a:solidFill>
                <a:cs typeface="Arial"/>
              </a:rPr>
              <a:t>National Health Service Corps and HPSA Specialist</a:t>
            </a:r>
          </a:p>
        </p:txBody>
      </p:sp>
      <p:sp>
        <p:nvSpPr>
          <p:cNvPr id="7170" name="Title 1">
            <a:extLst>
              <a:ext uri="{FF2B5EF4-FFF2-40B4-BE49-F238E27FC236}">
                <a16:creationId xmlns:a16="http://schemas.microsoft.com/office/drawing/2014/main" id="{AB1DDF2B-0ED5-9796-D803-02E023EED323}"/>
              </a:ext>
            </a:extLst>
          </p:cNvPr>
          <p:cNvSpPr>
            <a:spLocks noGrp="1" noChangeArrowheads="1"/>
          </p:cNvSpPr>
          <p:nvPr>
            <p:ph type="title"/>
          </p:nvPr>
        </p:nvSpPr>
        <p:spPr>
          <a:xfrm>
            <a:off x="-3677" y="-2453"/>
            <a:ext cx="12196616" cy="714574"/>
          </a:xfrm>
        </p:spPr>
        <p:txBody>
          <a:bodyPr/>
          <a:lstStyle/>
          <a:p>
            <a:pPr algn="ctr"/>
            <a:r>
              <a:rPr lang="en-US" altLang="en-US" dirty="0">
                <a:solidFill>
                  <a:srgbClr val="13294B"/>
                </a:solidFill>
              </a:rPr>
              <a:t>Quarterly PCO Stakeholders Office Hours 3</a:t>
            </a:r>
          </a:p>
        </p:txBody>
      </p:sp>
      <p:sp>
        <p:nvSpPr>
          <p:cNvPr id="7172" name="Slide Number Placeholder 3">
            <a:extLst>
              <a:ext uri="{FF2B5EF4-FFF2-40B4-BE49-F238E27FC236}">
                <a16:creationId xmlns:a16="http://schemas.microsoft.com/office/drawing/2014/main" id="{3A854779-2A18-706A-2171-9CB19825456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a:spcBef>
                <a:spcPct val="0"/>
              </a:spcBef>
            </a:pPr>
            <a:fld id="{BCD0F160-4557-4BF5-866C-2E46E557808B}" type="slidenum">
              <a:rPr lang="en-US" altLang="en-US" sz="1400">
                <a:solidFill>
                  <a:srgbClr val="BFBFBF"/>
                </a:solidFill>
                <a:latin typeface="Trebuchet MS" panose="020B0603020202020204" pitchFamily="34" charset="0"/>
              </a:rPr>
              <a:pPr>
                <a:spcBef>
                  <a:spcPct val="0"/>
                </a:spcBef>
              </a:pPr>
              <a:t>1</a:t>
            </a:fld>
            <a:endParaRPr lang="en-US" altLang="en-US" sz="1400">
              <a:solidFill>
                <a:srgbClr val="BFBFBF"/>
              </a:solidFill>
              <a:latin typeface="Trebuchet MS" panose="020B0603020202020204" pitchFamily="34" charset="0"/>
            </a:endParaRPr>
          </a:p>
        </p:txBody>
      </p:sp>
      <p:sp>
        <p:nvSpPr>
          <p:cNvPr id="2" name="TextBox 1">
            <a:extLst>
              <a:ext uri="{FF2B5EF4-FFF2-40B4-BE49-F238E27FC236}">
                <a16:creationId xmlns:a16="http://schemas.microsoft.com/office/drawing/2014/main" id="{284F9834-3A0A-3F1D-4D6F-27F7DD94A73C}"/>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a:solidFill>
                  <a:srgbClr val="002060"/>
                </a:solidFill>
                <a:latin typeface="Arial"/>
                <a:cs typeface="Arial"/>
              </a:rPr>
              <a:t>Office of Health Equity</a:t>
            </a:r>
            <a:endParaRPr lang="en-US" sz="1600" b="1">
              <a:solidFill>
                <a:srgbClr val="002060"/>
              </a:solidFill>
              <a:cs typeface="Arial"/>
            </a:endParaRPr>
          </a:p>
          <a:p>
            <a:r>
              <a:rPr lang="en-US" sz="1600">
                <a:solidFill>
                  <a:srgbClr val="002060"/>
                </a:solidFill>
                <a:latin typeface="Arial"/>
                <a:cs typeface="Arial"/>
              </a:rPr>
              <a:t>Primary Care Office</a:t>
            </a:r>
            <a:endParaRPr lang="en-US" sz="1600">
              <a:solidFill>
                <a:srgbClr val="002060"/>
              </a:solidFill>
              <a:cs typeface="Arial"/>
            </a:endParaRPr>
          </a:p>
        </p:txBody>
      </p:sp>
      <p:pic>
        <p:nvPicPr>
          <p:cNvPr id="3" name="Picture 2">
            <a:extLst>
              <a:ext uri="{FF2B5EF4-FFF2-40B4-BE49-F238E27FC236}">
                <a16:creationId xmlns:a16="http://schemas.microsoft.com/office/drawing/2014/main" id="{6765F091-F015-8B6E-5B35-87F1BE6F59C8}"/>
              </a:ext>
            </a:extLst>
          </p:cNvPr>
          <p:cNvPicPr>
            <a:picLocks noChangeAspect="1"/>
          </p:cNvPicPr>
          <p:nvPr/>
        </p:nvPicPr>
        <p:blipFill>
          <a:blip r:embed="rId3"/>
          <a:stretch>
            <a:fillRect/>
          </a:stretch>
        </p:blipFill>
        <p:spPr>
          <a:xfrm>
            <a:off x="604684" y="5969363"/>
            <a:ext cx="1371600" cy="533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211DF52F-4955-00D4-7A60-BF21AEA9623E}"/>
              </a:ext>
            </a:extLst>
          </p:cNvPr>
          <p:cNvPicPr>
            <a:picLocks noGrp="1" noChangeAspect="1"/>
          </p:cNvPicPr>
          <p:nvPr>
            <p:ph idx="1"/>
          </p:nvPr>
        </p:nvPicPr>
        <p:blipFill>
          <a:blip r:embed="rId3"/>
          <a:srcRect b="19"/>
          <a:stretch>
            <a:fillRect/>
          </a:stretch>
        </p:blipFill>
        <p:spPr bwMode="auto">
          <a:xfrm>
            <a:off x="-1504" y="0"/>
            <a:ext cx="12191980" cy="6856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C041664B-8479-E071-B062-F1C431591974}"/>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eaLnBrk="1" hangingPunct="1">
              <a:spcAft>
                <a:spcPts val="600"/>
              </a:spcAft>
              <a:defRPr/>
            </a:pPr>
            <a:fld id="{5FFA0498-48E9-421D-9A22-8C5256C34C38}" type="slidenum">
              <a:rPr lang="en-US" altLang="en-US" sz="1200">
                <a:solidFill>
                  <a:srgbClr val="FFFFFF"/>
                </a:solidFill>
              </a:rPr>
              <a:pPr algn="r" eaLnBrk="1" hangingPunct="1">
                <a:spcAft>
                  <a:spcPts val="600"/>
                </a:spcAft>
                <a:defRPr/>
              </a:pPr>
              <a:t>10</a:t>
            </a:fld>
            <a:endParaRPr lang="en-US" altLang="en-US" sz="1200">
              <a:solidFill>
                <a:srgbClr val="FFFFFF"/>
              </a:solidFill>
            </a:endParaRPr>
          </a:p>
        </p:txBody>
      </p:sp>
    </p:spTree>
    <p:extLst>
      <p:ext uri="{BB962C8B-B14F-4D97-AF65-F5344CB8AC3E}">
        <p14:creationId xmlns:p14="http://schemas.microsoft.com/office/powerpoint/2010/main" val="114568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1F5DDC48-FCD2-54E6-1F95-E1463EC345EB}"/>
              </a:ext>
            </a:extLst>
          </p:cNvPr>
          <p:cNvPicPr>
            <a:picLocks noGrp="1" noChangeAspect="1"/>
          </p:cNvPicPr>
          <p:nvPr>
            <p:ph idx="1"/>
          </p:nvPr>
        </p:nvPicPr>
        <p:blipFill>
          <a:blip r:embed="rId3"/>
          <a:srcRect b="1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CFA6BCC4-7A1E-7B8B-5EB8-E26127B0AA6C}"/>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eaLnBrk="1" hangingPunct="1">
              <a:spcAft>
                <a:spcPts val="600"/>
              </a:spcAft>
              <a:defRPr/>
            </a:pPr>
            <a:fld id="{5FFA0498-48E9-421D-9A22-8C5256C34C38}" type="slidenum">
              <a:rPr lang="en-US" altLang="en-US" sz="1200">
                <a:solidFill>
                  <a:srgbClr val="FFFFFF"/>
                </a:solidFill>
              </a:rPr>
              <a:pPr algn="r" eaLnBrk="1" hangingPunct="1">
                <a:spcAft>
                  <a:spcPts val="600"/>
                </a:spcAft>
                <a:defRPr/>
              </a:pPr>
              <a:t>11</a:t>
            </a:fld>
            <a:endParaRPr lang="en-US" altLang="en-US" sz="1200">
              <a:solidFill>
                <a:srgbClr val="FFFFFF"/>
              </a:solidFill>
            </a:endParaRPr>
          </a:p>
        </p:txBody>
      </p:sp>
      <p:sp>
        <p:nvSpPr>
          <p:cNvPr id="7" name="Rectangle 6">
            <a:extLst>
              <a:ext uri="{FF2B5EF4-FFF2-40B4-BE49-F238E27FC236}">
                <a16:creationId xmlns:a16="http://schemas.microsoft.com/office/drawing/2014/main" id="{A377A3AD-8E45-55E5-22D5-0A7D86ECAA9C}"/>
              </a:ext>
            </a:extLst>
          </p:cNvPr>
          <p:cNvSpPr/>
          <p:nvPr/>
        </p:nvSpPr>
        <p:spPr>
          <a:xfrm>
            <a:off x="1307592" y="1307592"/>
            <a:ext cx="9409176" cy="4343400"/>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24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3B60EB9F-7BC5-B722-C1AE-114CDF0B8DF6}"/>
              </a:ext>
            </a:extLst>
          </p:cNvPr>
          <p:cNvPicPr>
            <a:picLocks noGrp="1" noChangeAspect="1"/>
          </p:cNvPicPr>
          <p:nvPr>
            <p:ph idx="1"/>
          </p:nvPr>
        </p:nvPicPr>
        <p:blipFill>
          <a:blip r:embed="rId3"/>
          <a:srcRect t="1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2B5647B5-8B0B-E302-3134-B1558EFFC0AA}"/>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eaLnBrk="1" hangingPunct="1">
              <a:spcAft>
                <a:spcPts val="600"/>
              </a:spcAft>
              <a:defRPr/>
            </a:pPr>
            <a:fld id="{5FFA0498-48E9-421D-9A22-8C5256C34C38}" type="slidenum">
              <a:rPr lang="en-US" altLang="en-US" sz="1200">
                <a:solidFill>
                  <a:srgbClr val="FFFFFF"/>
                </a:solidFill>
              </a:rPr>
              <a:pPr algn="r" eaLnBrk="1" hangingPunct="1">
                <a:spcAft>
                  <a:spcPts val="600"/>
                </a:spcAft>
                <a:defRPr/>
              </a:pPr>
              <a:t>12</a:t>
            </a:fld>
            <a:endParaRPr lang="en-US" altLang="en-US" sz="1200">
              <a:solidFill>
                <a:srgbClr val="FFFFFF"/>
              </a:solidFill>
            </a:endParaRPr>
          </a:p>
        </p:txBody>
      </p:sp>
      <p:sp>
        <p:nvSpPr>
          <p:cNvPr id="2" name="Oval 1">
            <a:extLst>
              <a:ext uri="{FF2B5EF4-FFF2-40B4-BE49-F238E27FC236}">
                <a16:creationId xmlns:a16="http://schemas.microsoft.com/office/drawing/2014/main" id="{DBCC012A-C3FA-D7B7-7090-3265BA2885C5}"/>
              </a:ext>
            </a:extLst>
          </p:cNvPr>
          <p:cNvSpPr/>
          <p:nvPr/>
        </p:nvSpPr>
        <p:spPr>
          <a:xfrm>
            <a:off x="11353800" y="2414015"/>
            <a:ext cx="213360" cy="2468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79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75B25-1A5B-55AB-260A-6011E37E28CF}"/>
            </a:ext>
          </a:extLst>
        </p:cNvPr>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9A3764AB-91B1-089E-C0A7-3948E7F3734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a:spcBef>
                <a:spcPct val="0"/>
              </a:spcBef>
            </a:pPr>
            <a:fld id="{E71BA12A-9822-45B9-B381-1571919D0A1D}" type="slidenum">
              <a:rPr lang="en-US" altLang="en-US" sz="1400">
                <a:solidFill>
                  <a:srgbClr val="BFBFBF"/>
                </a:solidFill>
                <a:latin typeface="Trebuchet MS" panose="020B0603020202020204" pitchFamily="34" charset="0"/>
              </a:rPr>
              <a:pPr>
                <a:spcBef>
                  <a:spcPct val="0"/>
                </a:spcBef>
              </a:pPr>
              <a:t>13</a:t>
            </a:fld>
            <a:endParaRPr lang="en-US" altLang="en-US" sz="1400">
              <a:solidFill>
                <a:srgbClr val="BFBFBF"/>
              </a:solidFill>
              <a:latin typeface="Trebuchet MS" panose="020B0603020202020204" pitchFamily="34" charset="0"/>
            </a:endParaRPr>
          </a:p>
        </p:txBody>
      </p:sp>
      <p:pic>
        <p:nvPicPr>
          <p:cNvPr id="8" name="Picture 7">
            <a:extLst>
              <a:ext uri="{FF2B5EF4-FFF2-40B4-BE49-F238E27FC236}">
                <a16:creationId xmlns:a16="http://schemas.microsoft.com/office/drawing/2014/main" id="{9DE5D6B0-1089-4052-73F7-B69EF25CF894}"/>
              </a:ext>
            </a:extLst>
          </p:cNvPr>
          <p:cNvPicPr>
            <a:picLocks noChangeAspect="1"/>
          </p:cNvPicPr>
          <p:nvPr/>
        </p:nvPicPr>
        <p:blipFill>
          <a:blip r:embed="rId3"/>
          <a:stretch>
            <a:fillRect/>
          </a:stretch>
        </p:blipFill>
        <p:spPr>
          <a:xfrm>
            <a:off x="604684" y="5969363"/>
            <a:ext cx="1371600" cy="533400"/>
          </a:xfrm>
          <a:prstGeom prst="rect">
            <a:avLst/>
          </a:prstGeom>
        </p:spPr>
      </p:pic>
      <p:sp>
        <p:nvSpPr>
          <p:cNvPr id="4" name="Rectangle 3">
            <a:extLst>
              <a:ext uri="{FF2B5EF4-FFF2-40B4-BE49-F238E27FC236}">
                <a16:creationId xmlns:a16="http://schemas.microsoft.com/office/drawing/2014/main" id="{4FBD4102-D761-F6E0-4927-FF534CF7907F}"/>
              </a:ext>
            </a:extLst>
          </p:cNvPr>
          <p:cNvSpPr/>
          <p:nvPr/>
        </p:nvSpPr>
        <p:spPr>
          <a:xfrm>
            <a:off x="-5195" y="-4618"/>
            <a:ext cx="12194309" cy="711748"/>
          </a:xfrm>
          <a:prstGeom prst="rect">
            <a:avLst/>
          </a:prstGeom>
          <a:solidFill>
            <a:srgbClr val="C1C6C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rgbClr val="13294B"/>
                </a:solidFill>
                <a:cs typeface="Arial"/>
              </a:rPr>
              <a:t>Agenda</a:t>
            </a:r>
            <a:endParaRPr lang="en-US" dirty="0"/>
          </a:p>
        </p:txBody>
      </p:sp>
      <p:sp>
        <p:nvSpPr>
          <p:cNvPr id="10" name="TextBox 9">
            <a:extLst>
              <a:ext uri="{FF2B5EF4-FFF2-40B4-BE49-F238E27FC236}">
                <a16:creationId xmlns:a16="http://schemas.microsoft.com/office/drawing/2014/main" id="{AEBFFB88-94FA-28B0-8FD2-094D85315092}"/>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002060"/>
                </a:solidFill>
                <a:latin typeface="Arial"/>
                <a:cs typeface="Arial"/>
              </a:rPr>
              <a:t>Office of Health Equity</a:t>
            </a:r>
            <a:endParaRPr lang="en-US" sz="1600" b="1" dirty="0">
              <a:solidFill>
                <a:srgbClr val="002060"/>
              </a:solidFill>
              <a:cs typeface="Arial"/>
            </a:endParaRPr>
          </a:p>
          <a:p>
            <a:r>
              <a:rPr lang="en-US" sz="1600" dirty="0">
                <a:solidFill>
                  <a:srgbClr val="002060"/>
                </a:solidFill>
                <a:latin typeface="Arial"/>
                <a:cs typeface="Arial"/>
              </a:rPr>
              <a:t>Primary Care Office</a:t>
            </a:r>
            <a:endParaRPr lang="en-US" sz="1600" dirty="0">
              <a:solidFill>
                <a:srgbClr val="002060"/>
              </a:solidFill>
              <a:cs typeface="Arial"/>
            </a:endParaRPr>
          </a:p>
        </p:txBody>
      </p:sp>
      <p:pic>
        <p:nvPicPr>
          <p:cNvPr id="6" name="Content Placeholder 5">
            <a:extLst>
              <a:ext uri="{FF2B5EF4-FFF2-40B4-BE49-F238E27FC236}">
                <a16:creationId xmlns:a16="http://schemas.microsoft.com/office/drawing/2014/main" id="{DD3205F1-BFC0-60EC-A72C-D3730026D3E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403" r="-451" b="-3293"/>
          <a:stretch>
            <a:fillRect/>
          </a:stretch>
        </p:blipFill>
        <p:spPr>
          <a:xfrm>
            <a:off x="-5196" y="-85039"/>
            <a:ext cx="12276444" cy="7171639"/>
          </a:xfrm>
        </p:spPr>
      </p:pic>
    </p:spTree>
    <p:extLst>
      <p:ext uri="{BB962C8B-B14F-4D97-AF65-F5344CB8AC3E}">
        <p14:creationId xmlns:p14="http://schemas.microsoft.com/office/powerpoint/2010/main" val="350687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a:extLst>
              <a:ext uri="{FF2B5EF4-FFF2-40B4-BE49-F238E27FC236}">
                <a16:creationId xmlns:a16="http://schemas.microsoft.com/office/drawing/2014/main" id="{089CFA8E-C466-1F21-AEA3-D83B8D28500E}"/>
              </a:ext>
            </a:extLst>
          </p:cNvPr>
          <p:cNvPicPr>
            <a:picLocks noGrp="1" noChangeAspect="1"/>
          </p:cNvPicPr>
          <p:nvPr>
            <p:ph idx="1"/>
          </p:nvPr>
        </p:nvPicPr>
        <p:blipFill>
          <a:blip r:embed="rId3"/>
          <a:srcRect t="461"/>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559E0D92-17CB-EF27-D65B-55AE3AE33232}"/>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eaLnBrk="1" hangingPunct="1">
              <a:spcAft>
                <a:spcPts val="600"/>
              </a:spcAft>
              <a:defRPr/>
            </a:pPr>
            <a:fld id="{FD7F64F6-54CF-4E48-9AAC-C67E76C03552}" type="slidenum">
              <a:rPr lang="en-US" altLang="en-US" sz="1200">
                <a:solidFill>
                  <a:srgbClr val="FFFFFF"/>
                </a:solidFill>
              </a:rPr>
              <a:pPr algn="r" eaLnBrk="1" hangingPunct="1">
                <a:spcAft>
                  <a:spcPts val="600"/>
                </a:spcAft>
                <a:defRPr/>
              </a:pPr>
              <a:t>14</a:t>
            </a:fld>
            <a:endParaRPr lang="en-US" altLang="en-US" sz="1200">
              <a:solidFill>
                <a:srgbClr val="FFFFFF"/>
              </a:solidFill>
            </a:endParaRPr>
          </a:p>
        </p:txBody>
      </p:sp>
      <p:sp>
        <p:nvSpPr>
          <p:cNvPr id="2" name="TextBox 1">
            <a:extLst>
              <a:ext uri="{FF2B5EF4-FFF2-40B4-BE49-F238E27FC236}">
                <a16:creationId xmlns:a16="http://schemas.microsoft.com/office/drawing/2014/main" id="{AE954913-EA1E-88F5-506D-6EB2698EE095}"/>
              </a:ext>
            </a:extLst>
          </p:cNvPr>
          <p:cNvSpPr txBox="1"/>
          <p:nvPr/>
        </p:nvSpPr>
        <p:spPr>
          <a:xfrm>
            <a:off x="8138160" y="1152144"/>
            <a:ext cx="2940228" cy="830997"/>
          </a:xfrm>
          <a:prstGeom prst="rect">
            <a:avLst/>
          </a:prstGeom>
          <a:noFill/>
        </p:spPr>
        <p:txBody>
          <a:bodyPr wrap="none" rtlCol="0">
            <a:spAutoFit/>
          </a:bodyPr>
          <a:lstStyle/>
          <a:p>
            <a:r>
              <a:rPr lang="en-US" sz="2400" dirty="0">
                <a:solidFill>
                  <a:srgbClr val="FF0000"/>
                </a:solidFill>
              </a:rPr>
              <a:t>*Longest wait times </a:t>
            </a:r>
          </a:p>
          <a:p>
            <a:r>
              <a:rPr lang="en-US" sz="2400" dirty="0">
                <a:solidFill>
                  <a:srgbClr val="FF0000"/>
                </a:solidFill>
              </a:rPr>
              <a:t>on Mondays</a:t>
            </a:r>
          </a:p>
        </p:txBody>
      </p:sp>
    </p:spTree>
    <p:extLst>
      <p:ext uri="{BB962C8B-B14F-4D97-AF65-F5344CB8AC3E}">
        <p14:creationId xmlns:p14="http://schemas.microsoft.com/office/powerpoint/2010/main" val="5565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969E0-1AC2-BEFC-7C6E-DDEF7E2298C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965D388-CDF4-C7F3-60F5-57D721527EF0}"/>
              </a:ext>
            </a:extLst>
          </p:cNvPr>
          <p:cNvSpPr>
            <a:spLocks noGrp="1"/>
          </p:cNvSpPr>
          <p:nvPr>
            <p:ph type="title"/>
          </p:nvPr>
        </p:nvSpPr>
        <p:spPr>
          <a:xfrm>
            <a:off x="804672" y="4267832"/>
            <a:ext cx="4805996" cy="1297115"/>
          </a:xfrm>
        </p:spPr>
        <p:txBody>
          <a:bodyPr vert="horz" lIns="91440" tIns="45720" rIns="91440" bIns="45720" rtlCol="0" anchor="t">
            <a:normAutofit/>
          </a:bodyPr>
          <a:lstStyle/>
          <a:p>
            <a:pPr eaLnBrk="1" hangingPunct="1">
              <a:lnSpc>
                <a:spcPct val="90000"/>
              </a:lnSpc>
            </a:pPr>
            <a:r>
              <a:rPr lang="en-US" sz="4000" kern="1200" dirty="0">
                <a:solidFill>
                  <a:srgbClr val="002060"/>
                </a:solidFill>
                <a:latin typeface="+mj-lt"/>
                <a:ea typeface="+mj-ea"/>
                <a:cs typeface="+mj-cs"/>
              </a:rPr>
              <a:t>Pause for Questions</a:t>
            </a:r>
          </a:p>
        </p:txBody>
      </p:sp>
      <p:pic>
        <p:nvPicPr>
          <p:cNvPr id="11" name="Graphic 10" descr="Chat">
            <a:extLst>
              <a:ext uri="{FF2B5EF4-FFF2-40B4-BE49-F238E27FC236}">
                <a16:creationId xmlns:a16="http://schemas.microsoft.com/office/drawing/2014/main" id="{1127E788-5F08-9D19-0E65-5EC6FA6093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9652" y="1859078"/>
            <a:ext cx="3821102" cy="3821102"/>
          </a:xfrm>
          <a:prstGeom prst="rect">
            <a:avLst/>
          </a:prstGeom>
          <a:ln>
            <a:noFill/>
          </a:ln>
        </p:spPr>
      </p:pic>
      <p:sp>
        <p:nvSpPr>
          <p:cNvPr id="3" name="Slide Number Placeholder 2">
            <a:extLst>
              <a:ext uri="{FF2B5EF4-FFF2-40B4-BE49-F238E27FC236}">
                <a16:creationId xmlns:a16="http://schemas.microsoft.com/office/drawing/2014/main" id="{50FCD885-70D0-00B0-6CE5-07A18C8BF87F}"/>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eaLnBrk="1" hangingPunct="1">
              <a:spcAft>
                <a:spcPts val="600"/>
              </a:spcAft>
              <a:defRPr/>
            </a:pPr>
            <a:fld id="{FD7F64F6-54CF-4E48-9AAC-C67E76C03552}" type="slidenum">
              <a:rPr lang="en-US" altLang="en-US" sz="1200" smtClean="0">
                <a:solidFill>
                  <a:schemeClr val="tx1">
                    <a:tint val="75000"/>
                  </a:schemeClr>
                </a:solidFill>
              </a:rPr>
              <a:pPr algn="r" eaLnBrk="1" hangingPunct="1">
                <a:spcAft>
                  <a:spcPts val="600"/>
                </a:spcAft>
                <a:defRPr/>
              </a:pPr>
              <a:t>15</a:t>
            </a:fld>
            <a:endParaRPr lang="en-US" altLang="en-US" sz="1200">
              <a:solidFill>
                <a:schemeClr val="tx1">
                  <a:tint val="75000"/>
                </a:schemeClr>
              </a:solidFill>
            </a:endParaRPr>
          </a:p>
        </p:txBody>
      </p:sp>
      <p:sp>
        <p:nvSpPr>
          <p:cNvPr id="2" name="TextBox 1">
            <a:extLst>
              <a:ext uri="{FF2B5EF4-FFF2-40B4-BE49-F238E27FC236}">
                <a16:creationId xmlns:a16="http://schemas.microsoft.com/office/drawing/2014/main" id="{B374C320-E467-F946-39C9-0E8DE1E6E3FF}"/>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002060"/>
                </a:solidFill>
                <a:latin typeface="Arial"/>
                <a:cs typeface="Arial"/>
              </a:rPr>
              <a:t>Office of Health Equity</a:t>
            </a:r>
            <a:endParaRPr lang="en-US" sz="1600" b="1" dirty="0">
              <a:solidFill>
                <a:srgbClr val="002060"/>
              </a:solidFill>
              <a:cs typeface="Arial"/>
            </a:endParaRPr>
          </a:p>
          <a:p>
            <a:r>
              <a:rPr lang="en-US" sz="1600" dirty="0">
                <a:solidFill>
                  <a:srgbClr val="002060"/>
                </a:solidFill>
                <a:latin typeface="Arial"/>
                <a:cs typeface="Arial"/>
              </a:rPr>
              <a:t>Primary Care Office</a:t>
            </a:r>
            <a:endParaRPr lang="en-US" sz="1600" dirty="0">
              <a:solidFill>
                <a:srgbClr val="002060"/>
              </a:solidFill>
              <a:cs typeface="Arial"/>
            </a:endParaRPr>
          </a:p>
        </p:txBody>
      </p:sp>
    </p:spTree>
    <p:extLst>
      <p:ext uri="{BB962C8B-B14F-4D97-AF65-F5344CB8AC3E}">
        <p14:creationId xmlns:p14="http://schemas.microsoft.com/office/powerpoint/2010/main" val="205066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F4B7A-7D2C-05B0-30DD-B888A497221F}"/>
              </a:ext>
            </a:extLst>
          </p:cNvPr>
          <p:cNvSpPr>
            <a:spLocks noGrp="1"/>
          </p:cNvSpPr>
          <p:nvPr>
            <p:ph type="title"/>
          </p:nvPr>
        </p:nvSpPr>
        <p:spPr>
          <a:xfrm>
            <a:off x="6590662" y="4267832"/>
            <a:ext cx="4805996" cy="1297115"/>
          </a:xfrm>
        </p:spPr>
        <p:txBody>
          <a:bodyPr vert="horz" lIns="91440" tIns="45720" rIns="91440" bIns="45720" rtlCol="0" anchor="t">
            <a:normAutofit/>
          </a:bodyPr>
          <a:lstStyle/>
          <a:p>
            <a:pPr eaLnBrk="1" hangingPunct="1">
              <a:lnSpc>
                <a:spcPct val="90000"/>
              </a:lnSpc>
            </a:pPr>
            <a:r>
              <a:rPr lang="en-US" sz="4000" kern="1200">
                <a:solidFill>
                  <a:schemeClr val="tx2"/>
                </a:solidFill>
                <a:latin typeface="+mj-lt"/>
                <a:ea typeface="+mj-ea"/>
                <a:cs typeface="+mj-cs"/>
              </a:rPr>
              <a:t>Introduction to HPSA Strategy</a:t>
            </a:r>
          </a:p>
        </p:txBody>
      </p:sp>
      <p:pic>
        <p:nvPicPr>
          <p:cNvPr id="7" name="Graphic 6" descr="Design">
            <a:extLst>
              <a:ext uri="{FF2B5EF4-FFF2-40B4-BE49-F238E27FC236}">
                <a16:creationId xmlns:a16="http://schemas.microsoft.com/office/drawing/2014/main" id="{FB4A9C08-70B6-B5CB-4864-A157052614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7446649A-A260-CAFB-8B3E-29876FA75988}"/>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eaLnBrk="1" hangingPunct="1">
              <a:spcAft>
                <a:spcPts val="600"/>
              </a:spcAft>
              <a:defRPr/>
            </a:pPr>
            <a:fld id="{FD7F64F6-54CF-4E48-9AAC-C67E76C03552}" type="slidenum">
              <a:rPr lang="en-US" altLang="en-US" sz="1200" smtClean="0">
                <a:solidFill>
                  <a:schemeClr val="tx1">
                    <a:tint val="75000"/>
                  </a:schemeClr>
                </a:solidFill>
                <a:latin typeface="+mn-lt"/>
              </a:rPr>
              <a:pPr algn="r" eaLnBrk="1" hangingPunct="1">
                <a:spcAft>
                  <a:spcPts val="600"/>
                </a:spcAft>
                <a:defRPr/>
              </a:pPr>
              <a:t>16</a:t>
            </a:fld>
            <a:endParaRPr lang="en-US" altLang="en-US" sz="1200">
              <a:solidFill>
                <a:schemeClr val="tx1">
                  <a:tint val="75000"/>
                </a:schemeClr>
              </a:solidFill>
              <a:latin typeface="+mn-lt"/>
            </a:endParaRPr>
          </a:p>
        </p:txBody>
      </p:sp>
    </p:spTree>
    <p:extLst>
      <p:ext uri="{BB962C8B-B14F-4D97-AF65-F5344CB8AC3E}">
        <p14:creationId xmlns:p14="http://schemas.microsoft.com/office/powerpoint/2010/main" val="280932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3A0C0D-83A3-0C29-BC62-520BB840EC4F}"/>
              </a:ext>
            </a:extLst>
          </p:cNvPr>
          <p:cNvSpPr>
            <a:spLocks noGrp="1"/>
          </p:cNvSpPr>
          <p:nvPr>
            <p:ph type="title"/>
          </p:nvPr>
        </p:nvSpPr>
        <p:spPr>
          <a:xfrm>
            <a:off x="609600" y="240494"/>
            <a:ext cx="10972800" cy="764730"/>
          </a:xfrm>
        </p:spPr>
        <p:txBody>
          <a:bodyPr/>
          <a:lstStyle/>
          <a:p>
            <a:r>
              <a:rPr lang="en-US" dirty="0"/>
              <a:t>History of Shortage Designation</a:t>
            </a:r>
          </a:p>
        </p:txBody>
      </p:sp>
      <p:sp>
        <p:nvSpPr>
          <p:cNvPr id="7" name="Content Placeholder 6">
            <a:extLst>
              <a:ext uri="{FF2B5EF4-FFF2-40B4-BE49-F238E27FC236}">
                <a16:creationId xmlns:a16="http://schemas.microsoft.com/office/drawing/2014/main" id="{BF2554C8-6749-333B-AF7E-70A8E3C58F90}"/>
              </a:ext>
            </a:extLst>
          </p:cNvPr>
          <p:cNvSpPr>
            <a:spLocks noGrp="1"/>
          </p:cNvSpPr>
          <p:nvPr>
            <p:ph idx="1"/>
          </p:nvPr>
        </p:nvSpPr>
        <p:spPr/>
        <p:txBody>
          <a:bodyPr/>
          <a:lstStyle/>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p:txBody>
      </p:sp>
      <p:sp>
        <p:nvSpPr>
          <p:cNvPr id="3" name="Slide Number Placeholder 2">
            <a:extLst>
              <a:ext uri="{FF2B5EF4-FFF2-40B4-BE49-F238E27FC236}">
                <a16:creationId xmlns:a16="http://schemas.microsoft.com/office/drawing/2014/main" id="{9A761795-0B8E-4D83-243C-B80F7AF990A6}"/>
              </a:ext>
            </a:extLst>
          </p:cNvPr>
          <p:cNvSpPr>
            <a:spLocks noGrp="1"/>
          </p:cNvSpPr>
          <p:nvPr>
            <p:ph type="sldNum" sz="quarter" idx="10"/>
          </p:nvPr>
        </p:nvSpPr>
        <p:spPr/>
        <p:txBody>
          <a:bodyPr/>
          <a:lstStyle/>
          <a:p>
            <a:pPr>
              <a:defRPr/>
            </a:pPr>
            <a:fld id="{FD7F64F6-54CF-4E48-9AAC-C67E76C03552}" type="slidenum">
              <a:rPr lang="en-US" altLang="en-US" smtClean="0"/>
              <a:pPr>
                <a:defRPr/>
              </a:pPr>
              <a:t>17</a:t>
            </a:fld>
            <a:endParaRPr lang="en-US" altLang="en-US"/>
          </a:p>
        </p:txBody>
      </p:sp>
      <p:pic>
        <p:nvPicPr>
          <p:cNvPr id="8" name="Picture 7">
            <a:extLst>
              <a:ext uri="{FF2B5EF4-FFF2-40B4-BE49-F238E27FC236}">
                <a16:creationId xmlns:a16="http://schemas.microsoft.com/office/drawing/2014/main" id="{78B44430-3244-D77A-B0D9-D798F61F3199}"/>
              </a:ext>
            </a:extLst>
          </p:cNvPr>
          <p:cNvPicPr>
            <a:picLocks noChangeAspect="1"/>
          </p:cNvPicPr>
          <p:nvPr/>
        </p:nvPicPr>
        <p:blipFill>
          <a:blip r:embed="rId4"/>
          <a:stretch>
            <a:fillRect/>
          </a:stretch>
        </p:blipFill>
        <p:spPr>
          <a:xfrm>
            <a:off x="838200" y="1047834"/>
            <a:ext cx="8580083" cy="5395576"/>
          </a:xfrm>
          <a:prstGeom prst="rect">
            <a:avLst/>
          </a:prstGeom>
        </p:spPr>
      </p:pic>
    </p:spTree>
    <p:extLst>
      <p:ext uri="{BB962C8B-B14F-4D97-AF65-F5344CB8AC3E}">
        <p14:creationId xmlns:p14="http://schemas.microsoft.com/office/powerpoint/2010/main" val="361220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BA65-009B-3C85-301F-7891907DF392}"/>
              </a:ext>
            </a:extLst>
          </p:cNvPr>
          <p:cNvSpPr>
            <a:spLocks noGrp="1"/>
          </p:cNvSpPr>
          <p:nvPr>
            <p:ph type="title"/>
          </p:nvPr>
        </p:nvSpPr>
        <p:spPr>
          <a:xfrm>
            <a:off x="609600" y="402970"/>
            <a:ext cx="10972800" cy="886651"/>
          </a:xfrm>
        </p:spPr>
        <p:txBody>
          <a:bodyPr/>
          <a:lstStyle/>
          <a:p>
            <a:r>
              <a:rPr lang="en-US" dirty="0"/>
              <a:t>Stakeholders Impacted by HPSAs</a:t>
            </a:r>
          </a:p>
        </p:txBody>
      </p:sp>
      <p:sp>
        <p:nvSpPr>
          <p:cNvPr id="3" name="Slide Number Placeholder 2">
            <a:extLst>
              <a:ext uri="{FF2B5EF4-FFF2-40B4-BE49-F238E27FC236}">
                <a16:creationId xmlns:a16="http://schemas.microsoft.com/office/drawing/2014/main" id="{7387323D-A302-AD12-E82E-B42712E02CB6}"/>
              </a:ext>
            </a:extLst>
          </p:cNvPr>
          <p:cNvSpPr>
            <a:spLocks noGrp="1"/>
          </p:cNvSpPr>
          <p:nvPr>
            <p:ph type="sldNum" sz="quarter" idx="10"/>
          </p:nvPr>
        </p:nvSpPr>
        <p:spPr/>
        <p:txBody>
          <a:bodyPr/>
          <a:lstStyle/>
          <a:p>
            <a:pPr>
              <a:defRPr/>
            </a:pPr>
            <a:fld id="{FD7F64F6-54CF-4E48-9AAC-C67E76C03552}" type="slidenum">
              <a:rPr lang="en-US" altLang="en-US" smtClean="0"/>
              <a:pPr>
                <a:defRPr/>
              </a:pPr>
              <a:t>18</a:t>
            </a:fld>
            <a:endParaRPr lang="en-US" altLang="en-US"/>
          </a:p>
        </p:txBody>
      </p:sp>
      <p:sp>
        <p:nvSpPr>
          <p:cNvPr id="4" name="Content Placeholder 3">
            <a:extLst>
              <a:ext uri="{FF2B5EF4-FFF2-40B4-BE49-F238E27FC236}">
                <a16:creationId xmlns:a16="http://schemas.microsoft.com/office/drawing/2014/main" id="{B77051F0-20AF-8335-3981-5A0FD5C65F69}"/>
              </a:ext>
            </a:extLst>
          </p:cNvPr>
          <p:cNvSpPr>
            <a:spLocks noGrp="1"/>
          </p:cNvSpPr>
          <p:nvPr>
            <p:ph idx="1"/>
          </p:nvPr>
        </p:nvSpPr>
        <p:spPr>
          <a:xfrm>
            <a:off x="192024" y="1472184"/>
            <a:ext cx="5446776" cy="4928616"/>
          </a:xfrm>
        </p:spPr>
        <p:txBody>
          <a:bodyPr/>
          <a:lstStyle/>
          <a:p>
            <a:pPr>
              <a:buFont typeface="Arial" panose="020B0604020202020204" pitchFamily="34" charset="0"/>
              <a:buChar char="•"/>
            </a:pPr>
            <a:r>
              <a:rPr lang="en-US" u="sng" dirty="0"/>
              <a:t>Outpatient Clinics</a:t>
            </a:r>
          </a:p>
          <a:p>
            <a:pPr lvl="1">
              <a:buFont typeface="Arial" panose="020B0604020202020204" pitchFamily="34" charset="0"/>
              <a:buChar char="•"/>
            </a:pPr>
            <a:r>
              <a:rPr lang="en-US" sz="1800" dirty="0"/>
              <a:t>Federally Certified Clinics:  Federally Qualified Health Centers (FQHCs), FQHC Look-a-Likes, Rural Health Clinics, Indian Health Service Clinics (ITUs)</a:t>
            </a:r>
          </a:p>
          <a:p>
            <a:pPr lvl="1">
              <a:buFont typeface="Arial" panose="020B0604020202020204" pitchFamily="34" charset="0"/>
              <a:buChar char="•"/>
            </a:pPr>
            <a:r>
              <a:rPr lang="en-US" sz="1800" dirty="0"/>
              <a:t>Privately-owned Outpatient Clinics:  Stand alone clinics, Hospital-affiliated clinics, skilled nursing facilities </a:t>
            </a:r>
          </a:p>
          <a:p>
            <a:pPr lvl="1">
              <a:buFont typeface="Arial" panose="020B0604020202020204" pitchFamily="34" charset="0"/>
              <a:buChar char="•"/>
            </a:pPr>
            <a:r>
              <a:rPr lang="en-US" sz="1800" dirty="0"/>
              <a:t>Free or charitable clinics</a:t>
            </a:r>
          </a:p>
          <a:p>
            <a:pPr lvl="1">
              <a:buFont typeface="Arial" panose="020B0604020202020204" pitchFamily="34" charset="0"/>
              <a:buChar char="•"/>
            </a:pPr>
            <a:r>
              <a:rPr lang="en-US" sz="1800" dirty="0"/>
              <a:t>Community Service Boards and Community Mental Health Clinics</a:t>
            </a:r>
            <a:endParaRPr lang="en-US" dirty="0"/>
          </a:p>
        </p:txBody>
      </p:sp>
      <p:sp>
        <p:nvSpPr>
          <p:cNvPr id="5" name="Content Placeholder 4">
            <a:extLst>
              <a:ext uri="{FF2B5EF4-FFF2-40B4-BE49-F238E27FC236}">
                <a16:creationId xmlns:a16="http://schemas.microsoft.com/office/drawing/2014/main" id="{FE20D12A-8229-A0BC-13C3-8328AF899C43}"/>
              </a:ext>
            </a:extLst>
          </p:cNvPr>
          <p:cNvSpPr>
            <a:spLocks noGrp="1"/>
          </p:cNvSpPr>
          <p:nvPr>
            <p:ph idx="11"/>
          </p:nvPr>
        </p:nvSpPr>
        <p:spPr>
          <a:xfrm>
            <a:off x="5836920" y="1472184"/>
            <a:ext cx="6278880" cy="4928616"/>
          </a:xfrm>
        </p:spPr>
        <p:txBody>
          <a:bodyPr/>
          <a:lstStyle/>
          <a:p>
            <a:pPr>
              <a:buFont typeface="Arial" panose="020B0604020202020204" pitchFamily="34" charset="0"/>
              <a:buChar char="•"/>
            </a:pPr>
            <a:r>
              <a:rPr lang="en-US" u="sng" dirty="0"/>
              <a:t>Correctional Facilities</a:t>
            </a:r>
          </a:p>
          <a:p>
            <a:pPr lvl="1">
              <a:buFont typeface="Arial" panose="020B0604020202020204" pitchFamily="34" charset="0"/>
              <a:buChar char="•"/>
            </a:pPr>
            <a:r>
              <a:rPr lang="en-US" sz="1800" dirty="0"/>
              <a:t>State prisons (Maximum or Medium Security only)</a:t>
            </a:r>
          </a:p>
          <a:p>
            <a:pPr lvl="1">
              <a:buFont typeface="Arial" panose="020B0604020202020204" pitchFamily="34" charset="0"/>
              <a:buChar char="•"/>
            </a:pPr>
            <a:r>
              <a:rPr lang="en-US" sz="1800" dirty="0"/>
              <a:t>Federal prisons (including ICE detention)</a:t>
            </a:r>
          </a:p>
          <a:p>
            <a:pPr lvl="1">
              <a:buFont typeface="Arial" panose="020B0604020202020204" pitchFamily="34" charset="0"/>
              <a:buChar char="•"/>
            </a:pPr>
            <a:r>
              <a:rPr lang="en-US" sz="1800" dirty="0"/>
              <a:t>Juvenile detention centers</a:t>
            </a:r>
          </a:p>
          <a:p>
            <a:pPr lvl="1">
              <a:buFont typeface="Arial" panose="020B0604020202020204" pitchFamily="34" charset="0"/>
              <a:buChar char="•"/>
            </a:pPr>
            <a:r>
              <a:rPr lang="en-US" sz="1800" dirty="0"/>
              <a:t>Local or Regional Jails</a:t>
            </a:r>
            <a:endParaRPr lang="en-US" u="sng" dirty="0"/>
          </a:p>
          <a:p>
            <a:pPr>
              <a:buFont typeface="Arial" panose="020B0604020202020204" pitchFamily="34" charset="0"/>
              <a:buChar char="•"/>
            </a:pPr>
            <a:r>
              <a:rPr lang="en-US" u="sng" dirty="0"/>
              <a:t>Hospitals </a:t>
            </a:r>
          </a:p>
          <a:p>
            <a:pPr lvl="1">
              <a:buFont typeface="Arial" panose="020B0604020202020204" pitchFamily="34" charset="0"/>
              <a:buChar char="•"/>
            </a:pPr>
            <a:r>
              <a:rPr lang="en-US" sz="1800" dirty="0"/>
              <a:t>Critical Access Hospitals</a:t>
            </a:r>
          </a:p>
          <a:p>
            <a:pPr lvl="1">
              <a:buFont typeface="Arial" panose="020B0604020202020204" pitchFamily="34" charset="0"/>
              <a:buChar char="•"/>
            </a:pPr>
            <a:r>
              <a:rPr lang="en-US" sz="1800" dirty="0"/>
              <a:t>For-profit or non-profit</a:t>
            </a:r>
          </a:p>
          <a:p>
            <a:pPr lvl="1">
              <a:buFont typeface="Arial" panose="020B0604020202020204" pitchFamily="34" charset="0"/>
              <a:buChar char="•"/>
            </a:pPr>
            <a:r>
              <a:rPr lang="en-US" sz="1800" dirty="0"/>
              <a:t>Short term or Long term</a:t>
            </a:r>
          </a:p>
          <a:p>
            <a:pPr lvl="1">
              <a:buFont typeface="Arial" panose="020B0604020202020204" pitchFamily="34" charset="0"/>
              <a:buChar char="•"/>
            </a:pPr>
            <a:r>
              <a:rPr lang="en-US" sz="1800" dirty="0"/>
              <a:t>State Mental Hospitals</a:t>
            </a:r>
          </a:p>
        </p:txBody>
      </p:sp>
      <p:sp>
        <p:nvSpPr>
          <p:cNvPr id="7" name="TextBox 6">
            <a:extLst>
              <a:ext uri="{FF2B5EF4-FFF2-40B4-BE49-F238E27FC236}">
                <a16:creationId xmlns:a16="http://schemas.microsoft.com/office/drawing/2014/main" id="{B9596A30-9EAE-F555-8286-40DE43F1BC4F}"/>
              </a:ext>
            </a:extLst>
          </p:cNvPr>
          <p:cNvSpPr txBox="1"/>
          <p:nvPr/>
        </p:nvSpPr>
        <p:spPr>
          <a:xfrm>
            <a:off x="630936" y="5602069"/>
            <a:ext cx="5215128" cy="646331"/>
          </a:xfrm>
          <a:prstGeom prst="rect">
            <a:avLst/>
          </a:prstGeom>
          <a:noFill/>
        </p:spPr>
        <p:txBody>
          <a:bodyPr wrap="square">
            <a:spAutoFit/>
          </a:bodyPr>
          <a:lstStyle/>
          <a:p>
            <a:r>
              <a:rPr lang="en-US" dirty="0">
                <a:hlinkClick r:id="rId3"/>
              </a:rPr>
              <a:t>https://public.tableau.com/app/profile/anna.riggan2894/viz/IncentiveProgramsforSites/Dashboard1</a:t>
            </a:r>
            <a:r>
              <a:rPr lang="en-US" dirty="0"/>
              <a:t> </a:t>
            </a:r>
          </a:p>
        </p:txBody>
      </p:sp>
      <p:sp>
        <p:nvSpPr>
          <p:cNvPr id="6" name="Rectangle 5">
            <a:extLst>
              <a:ext uri="{FF2B5EF4-FFF2-40B4-BE49-F238E27FC236}">
                <a16:creationId xmlns:a16="http://schemas.microsoft.com/office/drawing/2014/main" id="{54B21ECB-FB30-5E14-E82B-BF1CB2E51E48}"/>
              </a:ext>
            </a:extLst>
          </p:cNvPr>
          <p:cNvSpPr/>
          <p:nvPr/>
        </p:nvSpPr>
        <p:spPr>
          <a:xfrm>
            <a:off x="6305384" y="2782957"/>
            <a:ext cx="3228230" cy="8905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03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622710" y="1288669"/>
            <a:ext cx="2962910" cy="1183005"/>
          </a:xfrm>
          <a:custGeom>
            <a:avLst/>
            <a:gdLst/>
            <a:ahLst/>
            <a:cxnLst/>
            <a:rect l="l" t="t" r="r" b="b"/>
            <a:pathLst>
              <a:path w="2962910" h="1183005">
                <a:moveTo>
                  <a:pt x="0" y="0"/>
                </a:moveTo>
                <a:lnTo>
                  <a:pt x="2371344" y="0"/>
                </a:lnTo>
                <a:lnTo>
                  <a:pt x="2962656" y="591312"/>
                </a:lnTo>
                <a:lnTo>
                  <a:pt x="2371344" y="1182624"/>
                </a:lnTo>
                <a:lnTo>
                  <a:pt x="0" y="1182624"/>
                </a:lnTo>
                <a:lnTo>
                  <a:pt x="0" y="0"/>
                </a:lnTo>
                <a:close/>
              </a:path>
            </a:pathLst>
          </a:custGeom>
          <a:ln w="25400">
            <a:solidFill>
              <a:srgbClr val="585858"/>
            </a:solidFill>
          </a:ln>
        </p:spPr>
        <p:txBody>
          <a:bodyPr wrap="square" lIns="0" tIns="0" rIns="0" bIns="0" rtlCol="0"/>
          <a:lstStyle/>
          <a:p>
            <a:endParaRPr/>
          </a:p>
        </p:txBody>
      </p:sp>
      <p:grpSp>
        <p:nvGrpSpPr>
          <p:cNvPr id="6" name="object 6"/>
          <p:cNvGrpSpPr/>
          <p:nvPr/>
        </p:nvGrpSpPr>
        <p:grpSpPr>
          <a:xfrm>
            <a:off x="4770743" y="3014217"/>
            <a:ext cx="789940" cy="789940"/>
            <a:chOff x="2593594" y="3014217"/>
            <a:chExt cx="789940" cy="789940"/>
          </a:xfrm>
        </p:grpSpPr>
        <p:sp>
          <p:nvSpPr>
            <p:cNvPr id="7" name="object 7"/>
            <p:cNvSpPr/>
            <p:nvPr/>
          </p:nvSpPr>
          <p:spPr>
            <a:xfrm>
              <a:off x="2599944" y="3020567"/>
              <a:ext cx="777240" cy="777240"/>
            </a:xfrm>
            <a:custGeom>
              <a:avLst/>
              <a:gdLst/>
              <a:ahLst/>
              <a:cxnLst/>
              <a:rect l="l" t="t" r="r" b="b"/>
              <a:pathLst>
                <a:path w="777239" h="777239">
                  <a:moveTo>
                    <a:pt x="388620" y="0"/>
                  </a:moveTo>
                  <a:lnTo>
                    <a:pt x="339872" y="3027"/>
                  </a:lnTo>
                  <a:lnTo>
                    <a:pt x="292931" y="11868"/>
                  </a:lnTo>
                  <a:lnTo>
                    <a:pt x="248161" y="26158"/>
                  </a:lnTo>
                  <a:lnTo>
                    <a:pt x="205927" y="45532"/>
                  </a:lnTo>
                  <a:lnTo>
                    <a:pt x="166592" y="69627"/>
                  </a:lnTo>
                  <a:lnTo>
                    <a:pt x="130521" y="98078"/>
                  </a:lnTo>
                  <a:lnTo>
                    <a:pt x="98078" y="130521"/>
                  </a:lnTo>
                  <a:lnTo>
                    <a:pt x="69627" y="166592"/>
                  </a:lnTo>
                  <a:lnTo>
                    <a:pt x="45532" y="205927"/>
                  </a:lnTo>
                  <a:lnTo>
                    <a:pt x="26158" y="248161"/>
                  </a:lnTo>
                  <a:lnTo>
                    <a:pt x="11868" y="292931"/>
                  </a:lnTo>
                  <a:lnTo>
                    <a:pt x="3027" y="339872"/>
                  </a:lnTo>
                  <a:lnTo>
                    <a:pt x="0" y="388620"/>
                  </a:lnTo>
                  <a:lnTo>
                    <a:pt x="3027" y="437367"/>
                  </a:lnTo>
                  <a:lnTo>
                    <a:pt x="11868" y="484308"/>
                  </a:lnTo>
                  <a:lnTo>
                    <a:pt x="26158" y="529078"/>
                  </a:lnTo>
                  <a:lnTo>
                    <a:pt x="45532" y="571312"/>
                  </a:lnTo>
                  <a:lnTo>
                    <a:pt x="69627" y="610647"/>
                  </a:lnTo>
                  <a:lnTo>
                    <a:pt x="98078" y="646718"/>
                  </a:lnTo>
                  <a:lnTo>
                    <a:pt x="130521" y="679161"/>
                  </a:lnTo>
                  <a:lnTo>
                    <a:pt x="166592" y="707612"/>
                  </a:lnTo>
                  <a:lnTo>
                    <a:pt x="205927" y="731707"/>
                  </a:lnTo>
                  <a:lnTo>
                    <a:pt x="248161" y="751081"/>
                  </a:lnTo>
                  <a:lnTo>
                    <a:pt x="292931" y="765371"/>
                  </a:lnTo>
                  <a:lnTo>
                    <a:pt x="339872" y="774212"/>
                  </a:lnTo>
                  <a:lnTo>
                    <a:pt x="388620" y="777240"/>
                  </a:lnTo>
                  <a:lnTo>
                    <a:pt x="437367" y="774212"/>
                  </a:lnTo>
                  <a:lnTo>
                    <a:pt x="484308" y="765371"/>
                  </a:lnTo>
                  <a:lnTo>
                    <a:pt x="529078" y="751081"/>
                  </a:lnTo>
                  <a:lnTo>
                    <a:pt x="571312" y="731707"/>
                  </a:lnTo>
                  <a:lnTo>
                    <a:pt x="610647" y="707612"/>
                  </a:lnTo>
                  <a:lnTo>
                    <a:pt x="646718" y="679161"/>
                  </a:lnTo>
                  <a:lnTo>
                    <a:pt x="679161" y="646718"/>
                  </a:lnTo>
                  <a:lnTo>
                    <a:pt x="707612" y="610647"/>
                  </a:lnTo>
                  <a:lnTo>
                    <a:pt x="731707" y="571312"/>
                  </a:lnTo>
                  <a:lnTo>
                    <a:pt x="751081" y="529078"/>
                  </a:lnTo>
                  <a:lnTo>
                    <a:pt x="765371" y="484308"/>
                  </a:lnTo>
                  <a:lnTo>
                    <a:pt x="774212" y="437367"/>
                  </a:lnTo>
                  <a:lnTo>
                    <a:pt x="777240" y="388620"/>
                  </a:lnTo>
                  <a:lnTo>
                    <a:pt x="774212" y="339872"/>
                  </a:lnTo>
                  <a:lnTo>
                    <a:pt x="765371" y="292931"/>
                  </a:lnTo>
                  <a:lnTo>
                    <a:pt x="751081" y="248161"/>
                  </a:lnTo>
                  <a:lnTo>
                    <a:pt x="731707" y="205927"/>
                  </a:lnTo>
                  <a:lnTo>
                    <a:pt x="707612" y="166592"/>
                  </a:lnTo>
                  <a:lnTo>
                    <a:pt x="679161" y="130521"/>
                  </a:lnTo>
                  <a:lnTo>
                    <a:pt x="646718" y="98078"/>
                  </a:lnTo>
                  <a:lnTo>
                    <a:pt x="610647" y="69627"/>
                  </a:lnTo>
                  <a:lnTo>
                    <a:pt x="571312" y="45532"/>
                  </a:lnTo>
                  <a:lnTo>
                    <a:pt x="529078" y="26158"/>
                  </a:lnTo>
                  <a:lnTo>
                    <a:pt x="484308" y="11868"/>
                  </a:lnTo>
                  <a:lnTo>
                    <a:pt x="437367" y="3027"/>
                  </a:lnTo>
                  <a:lnTo>
                    <a:pt x="388620" y="0"/>
                  </a:lnTo>
                  <a:close/>
                </a:path>
              </a:pathLst>
            </a:custGeom>
            <a:solidFill>
              <a:srgbClr val="F1F1F1"/>
            </a:solidFill>
          </p:spPr>
          <p:txBody>
            <a:bodyPr wrap="square" lIns="0" tIns="0" rIns="0" bIns="0" rtlCol="0"/>
            <a:lstStyle/>
            <a:p>
              <a:endParaRPr/>
            </a:p>
          </p:txBody>
        </p:sp>
        <p:sp>
          <p:nvSpPr>
            <p:cNvPr id="8" name="object 8"/>
            <p:cNvSpPr/>
            <p:nvPr/>
          </p:nvSpPr>
          <p:spPr>
            <a:xfrm>
              <a:off x="2599944" y="3020567"/>
              <a:ext cx="777240" cy="777240"/>
            </a:xfrm>
            <a:custGeom>
              <a:avLst/>
              <a:gdLst/>
              <a:ahLst/>
              <a:cxnLst/>
              <a:rect l="l" t="t" r="r" b="b"/>
              <a:pathLst>
                <a:path w="777239" h="777239">
                  <a:moveTo>
                    <a:pt x="0" y="388620"/>
                  </a:moveTo>
                  <a:lnTo>
                    <a:pt x="3027" y="339872"/>
                  </a:lnTo>
                  <a:lnTo>
                    <a:pt x="11868" y="292931"/>
                  </a:lnTo>
                  <a:lnTo>
                    <a:pt x="26158" y="248161"/>
                  </a:lnTo>
                  <a:lnTo>
                    <a:pt x="45532" y="205927"/>
                  </a:lnTo>
                  <a:lnTo>
                    <a:pt x="69627" y="166592"/>
                  </a:lnTo>
                  <a:lnTo>
                    <a:pt x="98078" y="130521"/>
                  </a:lnTo>
                  <a:lnTo>
                    <a:pt x="130521" y="98078"/>
                  </a:lnTo>
                  <a:lnTo>
                    <a:pt x="166592" y="69627"/>
                  </a:lnTo>
                  <a:lnTo>
                    <a:pt x="205927" y="45532"/>
                  </a:lnTo>
                  <a:lnTo>
                    <a:pt x="248161" y="26158"/>
                  </a:lnTo>
                  <a:lnTo>
                    <a:pt x="292931" y="11868"/>
                  </a:lnTo>
                  <a:lnTo>
                    <a:pt x="339872" y="3027"/>
                  </a:lnTo>
                  <a:lnTo>
                    <a:pt x="388620" y="0"/>
                  </a:lnTo>
                  <a:lnTo>
                    <a:pt x="437367" y="3027"/>
                  </a:lnTo>
                  <a:lnTo>
                    <a:pt x="484308" y="11868"/>
                  </a:lnTo>
                  <a:lnTo>
                    <a:pt x="529078" y="26158"/>
                  </a:lnTo>
                  <a:lnTo>
                    <a:pt x="571312" y="45532"/>
                  </a:lnTo>
                  <a:lnTo>
                    <a:pt x="610647" y="69627"/>
                  </a:lnTo>
                  <a:lnTo>
                    <a:pt x="646718" y="98078"/>
                  </a:lnTo>
                  <a:lnTo>
                    <a:pt x="679161" y="130521"/>
                  </a:lnTo>
                  <a:lnTo>
                    <a:pt x="707612" y="166592"/>
                  </a:lnTo>
                  <a:lnTo>
                    <a:pt x="731707" y="205927"/>
                  </a:lnTo>
                  <a:lnTo>
                    <a:pt x="751081" y="248161"/>
                  </a:lnTo>
                  <a:lnTo>
                    <a:pt x="765371" y="292931"/>
                  </a:lnTo>
                  <a:lnTo>
                    <a:pt x="774212" y="339872"/>
                  </a:lnTo>
                  <a:lnTo>
                    <a:pt x="777240" y="388620"/>
                  </a:lnTo>
                  <a:lnTo>
                    <a:pt x="774212" y="437367"/>
                  </a:lnTo>
                  <a:lnTo>
                    <a:pt x="765371" y="484308"/>
                  </a:lnTo>
                  <a:lnTo>
                    <a:pt x="751081" y="529078"/>
                  </a:lnTo>
                  <a:lnTo>
                    <a:pt x="731707" y="571312"/>
                  </a:lnTo>
                  <a:lnTo>
                    <a:pt x="707612" y="610647"/>
                  </a:lnTo>
                  <a:lnTo>
                    <a:pt x="679161" y="646718"/>
                  </a:lnTo>
                  <a:lnTo>
                    <a:pt x="646718" y="679161"/>
                  </a:lnTo>
                  <a:lnTo>
                    <a:pt x="610647" y="707612"/>
                  </a:lnTo>
                  <a:lnTo>
                    <a:pt x="571312" y="731707"/>
                  </a:lnTo>
                  <a:lnTo>
                    <a:pt x="529078" y="751081"/>
                  </a:lnTo>
                  <a:lnTo>
                    <a:pt x="484308" y="765371"/>
                  </a:lnTo>
                  <a:lnTo>
                    <a:pt x="437367" y="774212"/>
                  </a:lnTo>
                  <a:lnTo>
                    <a:pt x="388620" y="777240"/>
                  </a:lnTo>
                  <a:lnTo>
                    <a:pt x="339872" y="774212"/>
                  </a:lnTo>
                  <a:lnTo>
                    <a:pt x="292931" y="765371"/>
                  </a:lnTo>
                  <a:lnTo>
                    <a:pt x="248161" y="751081"/>
                  </a:lnTo>
                  <a:lnTo>
                    <a:pt x="205927" y="731707"/>
                  </a:lnTo>
                  <a:lnTo>
                    <a:pt x="166592" y="707612"/>
                  </a:lnTo>
                  <a:lnTo>
                    <a:pt x="130521" y="679161"/>
                  </a:lnTo>
                  <a:lnTo>
                    <a:pt x="98078" y="646718"/>
                  </a:lnTo>
                  <a:lnTo>
                    <a:pt x="69627" y="610647"/>
                  </a:lnTo>
                  <a:lnTo>
                    <a:pt x="45532" y="571312"/>
                  </a:lnTo>
                  <a:lnTo>
                    <a:pt x="26158" y="529078"/>
                  </a:lnTo>
                  <a:lnTo>
                    <a:pt x="11868" y="484308"/>
                  </a:lnTo>
                  <a:lnTo>
                    <a:pt x="3027" y="437367"/>
                  </a:lnTo>
                  <a:lnTo>
                    <a:pt x="0" y="388620"/>
                  </a:lnTo>
                  <a:close/>
                </a:path>
              </a:pathLst>
            </a:custGeom>
            <a:ln w="12700">
              <a:solidFill>
                <a:srgbClr val="003763"/>
              </a:solidFill>
            </a:ln>
          </p:spPr>
          <p:txBody>
            <a:bodyPr wrap="square" lIns="0" tIns="0" rIns="0" bIns="0" rtlCol="0"/>
            <a:lstStyle/>
            <a:p>
              <a:endParaRPr/>
            </a:p>
          </p:txBody>
        </p:sp>
        <p:pic>
          <p:nvPicPr>
            <p:cNvPr id="9" name="object 9"/>
            <p:cNvPicPr/>
            <p:nvPr/>
          </p:nvPicPr>
          <p:blipFill>
            <a:blip r:embed="rId2" cstate="print"/>
            <a:stretch>
              <a:fillRect/>
            </a:stretch>
          </p:blipFill>
          <p:spPr>
            <a:xfrm>
              <a:off x="2807208" y="3162299"/>
              <a:ext cx="362711" cy="457199"/>
            </a:xfrm>
            <a:prstGeom prst="rect">
              <a:avLst/>
            </a:prstGeom>
          </p:spPr>
        </p:pic>
      </p:grpSp>
      <p:grpSp>
        <p:nvGrpSpPr>
          <p:cNvPr id="10" name="object 10"/>
          <p:cNvGrpSpPr/>
          <p:nvPr/>
        </p:nvGrpSpPr>
        <p:grpSpPr>
          <a:xfrm>
            <a:off x="3359814" y="2997552"/>
            <a:ext cx="789940" cy="789940"/>
            <a:chOff x="970533" y="3014217"/>
            <a:chExt cx="789940" cy="789940"/>
          </a:xfrm>
        </p:grpSpPr>
        <p:sp>
          <p:nvSpPr>
            <p:cNvPr id="11" name="object 11"/>
            <p:cNvSpPr/>
            <p:nvPr/>
          </p:nvSpPr>
          <p:spPr>
            <a:xfrm>
              <a:off x="976883" y="3020567"/>
              <a:ext cx="777240" cy="777240"/>
            </a:xfrm>
            <a:custGeom>
              <a:avLst/>
              <a:gdLst/>
              <a:ahLst/>
              <a:cxnLst/>
              <a:rect l="l" t="t" r="r" b="b"/>
              <a:pathLst>
                <a:path w="777239" h="777239">
                  <a:moveTo>
                    <a:pt x="388620" y="0"/>
                  </a:moveTo>
                  <a:lnTo>
                    <a:pt x="339872" y="3027"/>
                  </a:lnTo>
                  <a:lnTo>
                    <a:pt x="292931" y="11868"/>
                  </a:lnTo>
                  <a:lnTo>
                    <a:pt x="248161" y="26158"/>
                  </a:lnTo>
                  <a:lnTo>
                    <a:pt x="205927" y="45532"/>
                  </a:lnTo>
                  <a:lnTo>
                    <a:pt x="166592" y="69627"/>
                  </a:lnTo>
                  <a:lnTo>
                    <a:pt x="130521" y="98078"/>
                  </a:lnTo>
                  <a:lnTo>
                    <a:pt x="98078" y="130521"/>
                  </a:lnTo>
                  <a:lnTo>
                    <a:pt x="69627" y="166592"/>
                  </a:lnTo>
                  <a:lnTo>
                    <a:pt x="45532" y="205927"/>
                  </a:lnTo>
                  <a:lnTo>
                    <a:pt x="26158" y="248161"/>
                  </a:lnTo>
                  <a:lnTo>
                    <a:pt x="11868" y="292931"/>
                  </a:lnTo>
                  <a:lnTo>
                    <a:pt x="3027" y="339872"/>
                  </a:lnTo>
                  <a:lnTo>
                    <a:pt x="0" y="388620"/>
                  </a:lnTo>
                  <a:lnTo>
                    <a:pt x="3027" y="437367"/>
                  </a:lnTo>
                  <a:lnTo>
                    <a:pt x="11868" y="484308"/>
                  </a:lnTo>
                  <a:lnTo>
                    <a:pt x="26158" y="529078"/>
                  </a:lnTo>
                  <a:lnTo>
                    <a:pt x="45532" y="571312"/>
                  </a:lnTo>
                  <a:lnTo>
                    <a:pt x="69627" y="610647"/>
                  </a:lnTo>
                  <a:lnTo>
                    <a:pt x="98078" y="646718"/>
                  </a:lnTo>
                  <a:lnTo>
                    <a:pt x="130521" y="679161"/>
                  </a:lnTo>
                  <a:lnTo>
                    <a:pt x="166592" y="707612"/>
                  </a:lnTo>
                  <a:lnTo>
                    <a:pt x="205927" y="731707"/>
                  </a:lnTo>
                  <a:lnTo>
                    <a:pt x="248161" y="751081"/>
                  </a:lnTo>
                  <a:lnTo>
                    <a:pt x="292931" y="765371"/>
                  </a:lnTo>
                  <a:lnTo>
                    <a:pt x="339872" y="774212"/>
                  </a:lnTo>
                  <a:lnTo>
                    <a:pt x="388620" y="777240"/>
                  </a:lnTo>
                  <a:lnTo>
                    <a:pt x="437367" y="774212"/>
                  </a:lnTo>
                  <a:lnTo>
                    <a:pt x="484308" y="765371"/>
                  </a:lnTo>
                  <a:lnTo>
                    <a:pt x="529078" y="751081"/>
                  </a:lnTo>
                  <a:lnTo>
                    <a:pt x="571312" y="731707"/>
                  </a:lnTo>
                  <a:lnTo>
                    <a:pt x="610647" y="707612"/>
                  </a:lnTo>
                  <a:lnTo>
                    <a:pt x="646718" y="679161"/>
                  </a:lnTo>
                  <a:lnTo>
                    <a:pt x="679161" y="646718"/>
                  </a:lnTo>
                  <a:lnTo>
                    <a:pt x="707612" y="610647"/>
                  </a:lnTo>
                  <a:lnTo>
                    <a:pt x="731707" y="571312"/>
                  </a:lnTo>
                  <a:lnTo>
                    <a:pt x="751081" y="529078"/>
                  </a:lnTo>
                  <a:lnTo>
                    <a:pt x="765371" y="484308"/>
                  </a:lnTo>
                  <a:lnTo>
                    <a:pt x="774212" y="437367"/>
                  </a:lnTo>
                  <a:lnTo>
                    <a:pt x="777240" y="388620"/>
                  </a:lnTo>
                  <a:lnTo>
                    <a:pt x="774212" y="339872"/>
                  </a:lnTo>
                  <a:lnTo>
                    <a:pt x="765371" y="292931"/>
                  </a:lnTo>
                  <a:lnTo>
                    <a:pt x="751081" y="248161"/>
                  </a:lnTo>
                  <a:lnTo>
                    <a:pt x="731707" y="205927"/>
                  </a:lnTo>
                  <a:lnTo>
                    <a:pt x="707612" y="166592"/>
                  </a:lnTo>
                  <a:lnTo>
                    <a:pt x="679161" y="130521"/>
                  </a:lnTo>
                  <a:lnTo>
                    <a:pt x="646718" y="98078"/>
                  </a:lnTo>
                  <a:lnTo>
                    <a:pt x="610647" y="69627"/>
                  </a:lnTo>
                  <a:lnTo>
                    <a:pt x="571312" y="45532"/>
                  </a:lnTo>
                  <a:lnTo>
                    <a:pt x="529078" y="26158"/>
                  </a:lnTo>
                  <a:lnTo>
                    <a:pt x="484308" y="11868"/>
                  </a:lnTo>
                  <a:lnTo>
                    <a:pt x="437367" y="3027"/>
                  </a:lnTo>
                  <a:lnTo>
                    <a:pt x="388620" y="0"/>
                  </a:lnTo>
                  <a:close/>
                </a:path>
              </a:pathLst>
            </a:custGeom>
            <a:solidFill>
              <a:srgbClr val="F1F1F1"/>
            </a:solidFill>
          </p:spPr>
          <p:txBody>
            <a:bodyPr wrap="square" lIns="0" tIns="0" rIns="0" bIns="0" rtlCol="0"/>
            <a:lstStyle/>
            <a:p>
              <a:endParaRPr/>
            </a:p>
          </p:txBody>
        </p:sp>
        <p:sp>
          <p:nvSpPr>
            <p:cNvPr id="12" name="object 12"/>
            <p:cNvSpPr/>
            <p:nvPr/>
          </p:nvSpPr>
          <p:spPr>
            <a:xfrm>
              <a:off x="976883" y="3020567"/>
              <a:ext cx="777240" cy="777240"/>
            </a:xfrm>
            <a:custGeom>
              <a:avLst/>
              <a:gdLst/>
              <a:ahLst/>
              <a:cxnLst/>
              <a:rect l="l" t="t" r="r" b="b"/>
              <a:pathLst>
                <a:path w="777239" h="777239">
                  <a:moveTo>
                    <a:pt x="0" y="388620"/>
                  </a:moveTo>
                  <a:lnTo>
                    <a:pt x="3027" y="339872"/>
                  </a:lnTo>
                  <a:lnTo>
                    <a:pt x="11868" y="292931"/>
                  </a:lnTo>
                  <a:lnTo>
                    <a:pt x="26158" y="248161"/>
                  </a:lnTo>
                  <a:lnTo>
                    <a:pt x="45532" y="205927"/>
                  </a:lnTo>
                  <a:lnTo>
                    <a:pt x="69627" y="166592"/>
                  </a:lnTo>
                  <a:lnTo>
                    <a:pt x="98078" y="130521"/>
                  </a:lnTo>
                  <a:lnTo>
                    <a:pt x="130521" y="98078"/>
                  </a:lnTo>
                  <a:lnTo>
                    <a:pt x="166592" y="69627"/>
                  </a:lnTo>
                  <a:lnTo>
                    <a:pt x="205927" y="45532"/>
                  </a:lnTo>
                  <a:lnTo>
                    <a:pt x="248161" y="26158"/>
                  </a:lnTo>
                  <a:lnTo>
                    <a:pt x="292931" y="11868"/>
                  </a:lnTo>
                  <a:lnTo>
                    <a:pt x="339872" y="3027"/>
                  </a:lnTo>
                  <a:lnTo>
                    <a:pt x="388620" y="0"/>
                  </a:lnTo>
                  <a:lnTo>
                    <a:pt x="437367" y="3027"/>
                  </a:lnTo>
                  <a:lnTo>
                    <a:pt x="484308" y="11868"/>
                  </a:lnTo>
                  <a:lnTo>
                    <a:pt x="529078" y="26158"/>
                  </a:lnTo>
                  <a:lnTo>
                    <a:pt x="571312" y="45532"/>
                  </a:lnTo>
                  <a:lnTo>
                    <a:pt x="610647" y="69627"/>
                  </a:lnTo>
                  <a:lnTo>
                    <a:pt x="646718" y="98078"/>
                  </a:lnTo>
                  <a:lnTo>
                    <a:pt x="679161" y="130521"/>
                  </a:lnTo>
                  <a:lnTo>
                    <a:pt x="707612" y="166592"/>
                  </a:lnTo>
                  <a:lnTo>
                    <a:pt x="731707" y="205927"/>
                  </a:lnTo>
                  <a:lnTo>
                    <a:pt x="751081" y="248161"/>
                  </a:lnTo>
                  <a:lnTo>
                    <a:pt x="765371" y="292931"/>
                  </a:lnTo>
                  <a:lnTo>
                    <a:pt x="774212" y="339872"/>
                  </a:lnTo>
                  <a:lnTo>
                    <a:pt x="777240" y="388620"/>
                  </a:lnTo>
                  <a:lnTo>
                    <a:pt x="774212" y="437367"/>
                  </a:lnTo>
                  <a:lnTo>
                    <a:pt x="765371" y="484308"/>
                  </a:lnTo>
                  <a:lnTo>
                    <a:pt x="751081" y="529078"/>
                  </a:lnTo>
                  <a:lnTo>
                    <a:pt x="731707" y="571312"/>
                  </a:lnTo>
                  <a:lnTo>
                    <a:pt x="707612" y="610647"/>
                  </a:lnTo>
                  <a:lnTo>
                    <a:pt x="679161" y="646718"/>
                  </a:lnTo>
                  <a:lnTo>
                    <a:pt x="646718" y="679161"/>
                  </a:lnTo>
                  <a:lnTo>
                    <a:pt x="610647" y="707612"/>
                  </a:lnTo>
                  <a:lnTo>
                    <a:pt x="571312" y="731707"/>
                  </a:lnTo>
                  <a:lnTo>
                    <a:pt x="529078" y="751081"/>
                  </a:lnTo>
                  <a:lnTo>
                    <a:pt x="484308" y="765371"/>
                  </a:lnTo>
                  <a:lnTo>
                    <a:pt x="437367" y="774212"/>
                  </a:lnTo>
                  <a:lnTo>
                    <a:pt x="388620" y="777240"/>
                  </a:lnTo>
                  <a:lnTo>
                    <a:pt x="339872" y="774212"/>
                  </a:lnTo>
                  <a:lnTo>
                    <a:pt x="292931" y="765371"/>
                  </a:lnTo>
                  <a:lnTo>
                    <a:pt x="248161" y="751081"/>
                  </a:lnTo>
                  <a:lnTo>
                    <a:pt x="205927" y="731707"/>
                  </a:lnTo>
                  <a:lnTo>
                    <a:pt x="166592" y="707612"/>
                  </a:lnTo>
                  <a:lnTo>
                    <a:pt x="130521" y="679161"/>
                  </a:lnTo>
                  <a:lnTo>
                    <a:pt x="98078" y="646718"/>
                  </a:lnTo>
                  <a:lnTo>
                    <a:pt x="69627" y="610647"/>
                  </a:lnTo>
                  <a:lnTo>
                    <a:pt x="45532" y="571312"/>
                  </a:lnTo>
                  <a:lnTo>
                    <a:pt x="26158" y="529078"/>
                  </a:lnTo>
                  <a:lnTo>
                    <a:pt x="11868" y="484308"/>
                  </a:lnTo>
                  <a:lnTo>
                    <a:pt x="3027" y="437367"/>
                  </a:lnTo>
                  <a:lnTo>
                    <a:pt x="0" y="388620"/>
                  </a:lnTo>
                  <a:close/>
                </a:path>
              </a:pathLst>
            </a:custGeom>
            <a:ln w="12700">
              <a:solidFill>
                <a:srgbClr val="003763"/>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1196339" y="3180587"/>
              <a:ext cx="338315" cy="457199"/>
            </a:xfrm>
            <a:prstGeom prst="rect">
              <a:avLst/>
            </a:prstGeom>
          </p:spPr>
        </p:pic>
      </p:grpSp>
      <p:grpSp>
        <p:nvGrpSpPr>
          <p:cNvPr id="14" name="object 14"/>
          <p:cNvGrpSpPr/>
          <p:nvPr/>
        </p:nvGrpSpPr>
        <p:grpSpPr>
          <a:xfrm>
            <a:off x="6164113" y="3001958"/>
            <a:ext cx="789940" cy="789940"/>
            <a:chOff x="4225797" y="3014217"/>
            <a:chExt cx="789940" cy="789940"/>
          </a:xfrm>
        </p:grpSpPr>
        <p:sp>
          <p:nvSpPr>
            <p:cNvPr id="15" name="object 15"/>
            <p:cNvSpPr/>
            <p:nvPr/>
          </p:nvSpPr>
          <p:spPr>
            <a:xfrm>
              <a:off x="4232147" y="3020567"/>
              <a:ext cx="777240" cy="777240"/>
            </a:xfrm>
            <a:custGeom>
              <a:avLst/>
              <a:gdLst/>
              <a:ahLst/>
              <a:cxnLst/>
              <a:rect l="l" t="t" r="r" b="b"/>
              <a:pathLst>
                <a:path w="777239" h="777239">
                  <a:moveTo>
                    <a:pt x="388620" y="0"/>
                  </a:moveTo>
                  <a:lnTo>
                    <a:pt x="339872" y="3027"/>
                  </a:lnTo>
                  <a:lnTo>
                    <a:pt x="292931" y="11868"/>
                  </a:lnTo>
                  <a:lnTo>
                    <a:pt x="248161" y="26158"/>
                  </a:lnTo>
                  <a:lnTo>
                    <a:pt x="205927" y="45532"/>
                  </a:lnTo>
                  <a:lnTo>
                    <a:pt x="166592" y="69627"/>
                  </a:lnTo>
                  <a:lnTo>
                    <a:pt x="130521" y="98078"/>
                  </a:lnTo>
                  <a:lnTo>
                    <a:pt x="98078" y="130521"/>
                  </a:lnTo>
                  <a:lnTo>
                    <a:pt x="69627" y="166592"/>
                  </a:lnTo>
                  <a:lnTo>
                    <a:pt x="45532" y="205927"/>
                  </a:lnTo>
                  <a:lnTo>
                    <a:pt x="26158" y="248161"/>
                  </a:lnTo>
                  <a:lnTo>
                    <a:pt x="11868" y="292931"/>
                  </a:lnTo>
                  <a:lnTo>
                    <a:pt x="3027" y="339872"/>
                  </a:lnTo>
                  <a:lnTo>
                    <a:pt x="0" y="388620"/>
                  </a:lnTo>
                  <a:lnTo>
                    <a:pt x="3027" y="437367"/>
                  </a:lnTo>
                  <a:lnTo>
                    <a:pt x="11868" y="484308"/>
                  </a:lnTo>
                  <a:lnTo>
                    <a:pt x="26158" y="529078"/>
                  </a:lnTo>
                  <a:lnTo>
                    <a:pt x="45532" y="571312"/>
                  </a:lnTo>
                  <a:lnTo>
                    <a:pt x="69627" y="610647"/>
                  </a:lnTo>
                  <a:lnTo>
                    <a:pt x="98078" y="646718"/>
                  </a:lnTo>
                  <a:lnTo>
                    <a:pt x="130521" y="679161"/>
                  </a:lnTo>
                  <a:lnTo>
                    <a:pt x="166592" y="707612"/>
                  </a:lnTo>
                  <a:lnTo>
                    <a:pt x="205927" y="731707"/>
                  </a:lnTo>
                  <a:lnTo>
                    <a:pt x="248161" y="751081"/>
                  </a:lnTo>
                  <a:lnTo>
                    <a:pt x="292931" y="765371"/>
                  </a:lnTo>
                  <a:lnTo>
                    <a:pt x="339872" y="774212"/>
                  </a:lnTo>
                  <a:lnTo>
                    <a:pt x="388620" y="777240"/>
                  </a:lnTo>
                  <a:lnTo>
                    <a:pt x="437367" y="774212"/>
                  </a:lnTo>
                  <a:lnTo>
                    <a:pt x="484308" y="765371"/>
                  </a:lnTo>
                  <a:lnTo>
                    <a:pt x="529078" y="751081"/>
                  </a:lnTo>
                  <a:lnTo>
                    <a:pt x="571312" y="731707"/>
                  </a:lnTo>
                  <a:lnTo>
                    <a:pt x="610647" y="707612"/>
                  </a:lnTo>
                  <a:lnTo>
                    <a:pt x="646718" y="679161"/>
                  </a:lnTo>
                  <a:lnTo>
                    <a:pt x="679161" y="646718"/>
                  </a:lnTo>
                  <a:lnTo>
                    <a:pt x="707612" y="610647"/>
                  </a:lnTo>
                  <a:lnTo>
                    <a:pt x="731707" y="571312"/>
                  </a:lnTo>
                  <a:lnTo>
                    <a:pt x="751081" y="529078"/>
                  </a:lnTo>
                  <a:lnTo>
                    <a:pt x="765371" y="484308"/>
                  </a:lnTo>
                  <a:lnTo>
                    <a:pt x="774212" y="437367"/>
                  </a:lnTo>
                  <a:lnTo>
                    <a:pt x="777240" y="388620"/>
                  </a:lnTo>
                  <a:lnTo>
                    <a:pt x="774212" y="339872"/>
                  </a:lnTo>
                  <a:lnTo>
                    <a:pt x="765371" y="292931"/>
                  </a:lnTo>
                  <a:lnTo>
                    <a:pt x="751081" y="248161"/>
                  </a:lnTo>
                  <a:lnTo>
                    <a:pt x="731707" y="205927"/>
                  </a:lnTo>
                  <a:lnTo>
                    <a:pt x="707612" y="166592"/>
                  </a:lnTo>
                  <a:lnTo>
                    <a:pt x="679161" y="130521"/>
                  </a:lnTo>
                  <a:lnTo>
                    <a:pt x="646718" y="98078"/>
                  </a:lnTo>
                  <a:lnTo>
                    <a:pt x="610647" y="69627"/>
                  </a:lnTo>
                  <a:lnTo>
                    <a:pt x="571312" y="45532"/>
                  </a:lnTo>
                  <a:lnTo>
                    <a:pt x="529078" y="26158"/>
                  </a:lnTo>
                  <a:lnTo>
                    <a:pt x="484308" y="11868"/>
                  </a:lnTo>
                  <a:lnTo>
                    <a:pt x="437367" y="3027"/>
                  </a:lnTo>
                  <a:lnTo>
                    <a:pt x="388620" y="0"/>
                  </a:lnTo>
                  <a:close/>
                </a:path>
              </a:pathLst>
            </a:custGeom>
            <a:solidFill>
              <a:srgbClr val="F1F1F1"/>
            </a:solidFill>
          </p:spPr>
          <p:txBody>
            <a:bodyPr wrap="square" lIns="0" tIns="0" rIns="0" bIns="0" rtlCol="0"/>
            <a:lstStyle/>
            <a:p>
              <a:endParaRPr/>
            </a:p>
          </p:txBody>
        </p:sp>
        <p:sp>
          <p:nvSpPr>
            <p:cNvPr id="16" name="object 16"/>
            <p:cNvSpPr/>
            <p:nvPr/>
          </p:nvSpPr>
          <p:spPr>
            <a:xfrm>
              <a:off x="4232147" y="3020567"/>
              <a:ext cx="777240" cy="777240"/>
            </a:xfrm>
            <a:custGeom>
              <a:avLst/>
              <a:gdLst/>
              <a:ahLst/>
              <a:cxnLst/>
              <a:rect l="l" t="t" r="r" b="b"/>
              <a:pathLst>
                <a:path w="777239" h="777239">
                  <a:moveTo>
                    <a:pt x="0" y="388620"/>
                  </a:moveTo>
                  <a:lnTo>
                    <a:pt x="3027" y="339872"/>
                  </a:lnTo>
                  <a:lnTo>
                    <a:pt x="11868" y="292931"/>
                  </a:lnTo>
                  <a:lnTo>
                    <a:pt x="26158" y="248161"/>
                  </a:lnTo>
                  <a:lnTo>
                    <a:pt x="45532" y="205927"/>
                  </a:lnTo>
                  <a:lnTo>
                    <a:pt x="69627" y="166592"/>
                  </a:lnTo>
                  <a:lnTo>
                    <a:pt x="98078" y="130521"/>
                  </a:lnTo>
                  <a:lnTo>
                    <a:pt x="130521" y="98078"/>
                  </a:lnTo>
                  <a:lnTo>
                    <a:pt x="166592" y="69627"/>
                  </a:lnTo>
                  <a:lnTo>
                    <a:pt x="205927" y="45532"/>
                  </a:lnTo>
                  <a:lnTo>
                    <a:pt x="248161" y="26158"/>
                  </a:lnTo>
                  <a:lnTo>
                    <a:pt x="292931" y="11868"/>
                  </a:lnTo>
                  <a:lnTo>
                    <a:pt x="339872" y="3027"/>
                  </a:lnTo>
                  <a:lnTo>
                    <a:pt x="388620" y="0"/>
                  </a:lnTo>
                  <a:lnTo>
                    <a:pt x="437367" y="3027"/>
                  </a:lnTo>
                  <a:lnTo>
                    <a:pt x="484308" y="11868"/>
                  </a:lnTo>
                  <a:lnTo>
                    <a:pt x="529078" y="26158"/>
                  </a:lnTo>
                  <a:lnTo>
                    <a:pt x="571312" y="45532"/>
                  </a:lnTo>
                  <a:lnTo>
                    <a:pt x="610647" y="69627"/>
                  </a:lnTo>
                  <a:lnTo>
                    <a:pt x="646718" y="98078"/>
                  </a:lnTo>
                  <a:lnTo>
                    <a:pt x="679161" y="130521"/>
                  </a:lnTo>
                  <a:lnTo>
                    <a:pt x="707612" y="166592"/>
                  </a:lnTo>
                  <a:lnTo>
                    <a:pt x="731707" y="205927"/>
                  </a:lnTo>
                  <a:lnTo>
                    <a:pt x="751081" y="248161"/>
                  </a:lnTo>
                  <a:lnTo>
                    <a:pt x="765371" y="292931"/>
                  </a:lnTo>
                  <a:lnTo>
                    <a:pt x="774212" y="339872"/>
                  </a:lnTo>
                  <a:lnTo>
                    <a:pt x="777240" y="388620"/>
                  </a:lnTo>
                  <a:lnTo>
                    <a:pt x="774212" y="437367"/>
                  </a:lnTo>
                  <a:lnTo>
                    <a:pt x="765371" y="484308"/>
                  </a:lnTo>
                  <a:lnTo>
                    <a:pt x="751081" y="529078"/>
                  </a:lnTo>
                  <a:lnTo>
                    <a:pt x="731707" y="571312"/>
                  </a:lnTo>
                  <a:lnTo>
                    <a:pt x="707612" y="610647"/>
                  </a:lnTo>
                  <a:lnTo>
                    <a:pt x="679161" y="646718"/>
                  </a:lnTo>
                  <a:lnTo>
                    <a:pt x="646718" y="679161"/>
                  </a:lnTo>
                  <a:lnTo>
                    <a:pt x="610647" y="707612"/>
                  </a:lnTo>
                  <a:lnTo>
                    <a:pt x="571312" y="731707"/>
                  </a:lnTo>
                  <a:lnTo>
                    <a:pt x="529078" y="751081"/>
                  </a:lnTo>
                  <a:lnTo>
                    <a:pt x="484308" y="765371"/>
                  </a:lnTo>
                  <a:lnTo>
                    <a:pt x="437367" y="774212"/>
                  </a:lnTo>
                  <a:lnTo>
                    <a:pt x="388620" y="777240"/>
                  </a:lnTo>
                  <a:lnTo>
                    <a:pt x="339872" y="774212"/>
                  </a:lnTo>
                  <a:lnTo>
                    <a:pt x="292931" y="765371"/>
                  </a:lnTo>
                  <a:lnTo>
                    <a:pt x="248161" y="751081"/>
                  </a:lnTo>
                  <a:lnTo>
                    <a:pt x="205927" y="731707"/>
                  </a:lnTo>
                  <a:lnTo>
                    <a:pt x="166592" y="707612"/>
                  </a:lnTo>
                  <a:lnTo>
                    <a:pt x="130521" y="679161"/>
                  </a:lnTo>
                  <a:lnTo>
                    <a:pt x="98078" y="646718"/>
                  </a:lnTo>
                  <a:lnTo>
                    <a:pt x="69627" y="610647"/>
                  </a:lnTo>
                  <a:lnTo>
                    <a:pt x="45532" y="571312"/>
                  </a:lnTo>
                  <a:lnTo>
                    <a:pt x="26158" y="529078"/>
                  </a:lnTo>
                  <a:lnTo>
                    <a:pt x="11868" y="484308"/>
                  </a:lnTo>
                  <a:lnTo>
                    <a:pt x="3027" y="437367"/>
                  </a:lnTo>
                  <a:lnTo>
                    <a:pt x="0" y="388620"/>
                  </a:lnTo>
                  <a:close/>
                </a:path>
              </a:pathLst>
            </a:custGeom>
            <a:ln w="12700">
              <a:solidFill>
                <a:srgbClr val="003763"/>
              </a:solidFill>
            </a:ln>
          </p:spPr>
          <p:txBody>
            <a:bodyPr wrap="square" lIns="0" tIns="0" rIns="0" bIns="0" rtlCol="0"/>
            <a:lstStyle/>
            <a:p>
              <a:endParaRPr/>
            </a:p>
          </p:txBody>
        </p:sp>
        <p:pic>
          <p:nvPicPr>
            <p:cNvPr id="17" name="object 17"/>
            <p:cNvPicPr/>
            <p:nvPr/>
          </p:nvPicPr>
          <p:blipFill>
            <a:blip r:embed="rId4" cstate="print"/>
            <a:stretch>
              <a:fillRect/>
            </a:stretch>
          </p:blipFill>
          <p:spPr>
            <a:xfrm>
              <a:off x="4408931" y="3200399"/>
              <a:ext cx="422147" cy="457199"/>
            </a:xfrm>
            <a:prstGeom prst="rect">
              <a:avLst/>
            </a:prstGeom>
          </p:spPr>
        </p:pic>
      </p:grpSp>
      <p:grpSp>
        <p:nvGrpSpPr>
          <p:cNvPr id="18" name="object 18"/>
          <p:cNvGrpSpPr/>
          <p:nvPr/>
        </p:nvGrpSpPr>
        <p:grpSpPr>
          <a:xfrm>
            <a:off x="3302259" y="4554465"/>
            <a:ext cx="789940" cy="789940"/>
            <a:chOff x="970533" y="4509261"/>
            <a:chExt cx="789940" cy="789940"/>
          </a:xfrm>
        </p:grpSpPr>
        <p:sp>
          <p:nvSpPr>
            <p:cNvPr id="19" name="object 19"/>
            <p:cNvSpPr/>
            <p:nvPr/>
          </p:nvSpPr>
          <p:spPr>
            <a:xfrm>
              <a:off x="976883" y="4515611"/>
              <a:ext cx="777240" cy="777240"/>
            </a:xfrm>
            <a:custGeom>
              <a:avLst/>
              <a:gdLst/>
              <a:ahLst/>
              <a:cxnLst/>
              <a:rect l="l" t="t" r="r" b="b"/>
              <a:pathLst>
                <a:path w="777239" h="777239">
                  <a:moveTo>
                    <a:pt x="388620" y="0"/>
                  </a:moveTo>
                  <a:lnTo>
                    <a:pt x="339872" y="3027"/>
                  </a:lnTo>
                  <a:lnTo>
                    <a:pt x="292931" y="11868"/>
                  </a:lnTo>
                  <a:lnTo>
                    <a:pt x="248161" y="26158"/>
                  </a:lnTo>
                  <a:lnTo>
                    <a:pt x="205927" y="45532"/>
                  </a:lnTo>
                  <a:lnTo>
                    <a:pt x="166592" y="69627"/>
                  </a:lnTo>
                  <a:lnTo>
                    <a:pt x="130521" y="98078"/>
                  </a:lnTo>
                  <a:lnTo>
                    <a:pt x="98078" y="130521"/>
                  </a:lnTo>
                  <a:lnTo>
                    <a:pt x="69627" y="166592"/>
                  </a:lnTo>
                  <a:lnTo>
                    <a:pt x="45532" y="205927"/>
                  </a:lnTo>
                  <a:lnTo>
                    <a:pt x="26158" y="248161"/>
                  </a:lnTo>
                  <a:lnTo>
                    <a:pt x="11868" y="292931"/>
                  </a:lnTo>
                  <a:lnTo>
                    <a:pt x="3027" y="339872"/>
                  </a:lnTo>
                  <a:lnTo>
                    <a:pt x="0" y="388619"/>
                  </a:lnTo>
                  <a:lnTo>
                    <a:pt x="3027" y="437367"/>
                  </a:lnTo>
                  <a:lnTo>
                    <a:pt x="11868" y="484308"/>
                  </a:lnTo>
                  <a:lnTo>
                    <a:pt x="26158" y="529078"/>
                  </a:lnTo>
                  <a:lnTo>
                    <a:pt x="45532" y="571312"/>
                  </a:lnTo>
                  <a:lnTo>
                    <a:pt x="69627" y="610647"/>
                  </a:lnTo>
                  <a:lnTo>
                    <a:pt x="98078" y="646718"/>
                  </a:lnTo>
                  <a:lnTo>
                    <a:pt x="130521" y="679161"/>
                  </a:lnTo>
                  <a:lnTo>
                    <a:pt x="166592" y="707612"/>
                  </a:lnTo>
                  <a:lnTo>
                    <a:pt x="205927" y="731707"/>
                  </a:lnTo>
                  <a:lnTo>
                    <a:pt x="248161" y="751081"/>
                  </a:lnTo>
                  <a:lnTo>
                    <a:pt x="292931" y="765371"/>
                  </a:lnTo>
                  <a:lnTo>
                    <a:pt x="339872" y="774212"/>
                  </a:lnTo>
                  <a:lnTo>
                    <a:pt x="388620" y="777240"/>
                  </a:lnTo>
                  <a:lnTo>
                    <a:pt x="437367" y="774212"/>
                  </a:lnTo>
                  <a:lnTo>
                    <a:pt x="484308" y="765371"/>
                  </a:lnTo>
                  <a:lnTo>
                    <a:pt x="529078" y="751081"/>
                  </a:lnTo>
                  <a:lnTo>
                    <a:pt x="571312" y="731707"/>
                  </a:lnTo>
                  <a:lnTo>
                    <a:pt x="610647" y="707612"/>
                  </a:lnTo>
                  <a:lnTo>
                    <a:pt x="646718" y="679161"/>
                  </a:lnTo>
                  <a:lnTo>
                    <a:pt x="679161" y="646718"/>
                  </a:lnTo>
                  <a:lnTo>
                    <a:pt x="707612" y="610647"/>
                  </a:lnTo>
                  <a:lnTo>
                    <a:pt x="731707" y="571312"/>
                  </a:lnTo>
                  <a:lnTo>
                    <a:pt x="751081" y="529078"/>
                  </a:lnTo>
                  <a:lnTo>
                    <a:pt x="765371" y="484308"/>
                  </a:lnTo>
                  <a:lnTo>
                    <a:pt x="774212" y="437367"/>
                  </a:lnTo>
                  <a:lnTo>
                    <a:pt x="777240" y="388619"/>
                  </a:lnTo>
                  <a:lnTo>
                    <a:pt x="774212" y="339872"/>
                  </a:lnTo>
                  <a:lnTo>
                    <a:pt x="765371" y="292931"/>
                  </a:lnTo>
                  <a:lnTo>
                    <a:pt x="751081" y="248161"/>
                  </a:lnTo>
                  <a:lnTo>
                    <a:pt x="731707" y="205927"/>
                  </a:lnTo>
                  <a:lnTo>
                    <a:pt x="707612" y="166592"/>
                  </a:lnTo>
                  <a:lnTo>
                    <a:pt x="679161" y="130521"/>
                  </a:lnTo>
                  <a:lnTo>
                    <a:pt x="646718" y="98078"/>
                  </a:lnTo>
                  <a:lnTo>
                    <a:pt x="610647" y="69627"/>
                  </a:lnTo>
                  <a:lnTo>
                    <a:pt x="571312" y="45532"/>
                  </a:lnTo>
                  <a:lnTo>
                    <a:pt x="529078" y="26158"/>
                  </a:lnTo>
                  <a:lnTo>
                    <a:pt x="484308" y="11868"/>
                  </a:lnTo>
                  <a:lnTo>
                    <a:pt x="437367" y="3027"/>
                  </a:lnTo>
                  <a:lnTo>
                    <a:pt x="388620" y="0"/>
                  </a:lnTo>
                  <a:close/>
                </a:path>
              </a:pathLst>
            </a:custGeom>
            <a:solidFill>
              <a:srgbClr val="F1F1F1"/>
            </a:solidFill>
          </p:spPr>
          <p:txBody>
            <a:bodyPr wrap="square" lIns="0" tIns="0" rIns="0" bIns="0" rtlCol="0"/>
            <a:lstStyle/>
            <a:p>
              <a:endParaRPr/>
            </a:p>
          </p:txBody>
        </p:sp>
        <p:sp>
          <p:nvSpPr>
            <p:cNvPr id="20" name="object 20"/>
            <p:cNvSpPr/>
            <p:nvPr/>
          </p:nvSpPr>
          <p:spPr>
            <a:xfrm>
              <a:off x="976883" y="4515611"/>
              <a:ext cx="777240" cy="777240"/>
            </a:xfrm>
            <a:custGeom>
              <a:avLst/>
              <a:gdLst/>
              <a:ahLst/>
              <a:cxnLst/>
              <a:rect l="l" t="t" r="r" b="b"/>
              <a:pathLst>
                <a:path w="777239" h="777239">
                  <a:moveTo>
                    <a:pt x="0" y="388619"/>
                  </a:moveTo>
                  <a:lnTo>
                    <a:pt x="3027" y="339872"/>
                  </a:lnTo>
                  <a:lnTo>
                    <a:pt x="11868" y="292931"/>
                  </a:lnTo>
                  <a:lnTo>
                    <a:pt x="26158" y="248161"/>
                  </a:lnTo>
                  <a:lnTo>
                    <a:pt x="45532" y="205927"/>
                  </a:lnTo>
                  <a:lnTo>
                    <a:pt x="69627" y="166592"/>
                  </a:lnTo>
                  <a:lnTo>
                    <a:pt x="98078" y="130521"/>
                  </a:lnTo>
                  <a:lnTo>
                    <a:pt x="130521" y="98078"/>
                  </a:lnTo>
                  <a:lnTo>
                    <a:pt x="166592" y="69627"/>
                  </a:lnTo>
                  <a:lnTo>
                    <a:pt x="205927" y="45532"/>
                  </a:lnTo>
                  <a:lnTo>
                    <a:pt x="248161" y="26158"/>
                  </a:lnTo>
                  <a:lnTo>
                    <a:pt x="292931" y="11868"/>
                  </a:lnTo>
                  <a:lnTo>
                    <a:pt x="339872" y="3027"/>
                  </a:lnTo>
                  <a:lnTo>
                    <a:pt x="388620" y="0"/>
                  </a:lnTo>
                  <a:lnTo>
                    <a:pt x="437367" y="3027"/>
                  </a:lnTo>
                  <a:lnTo>
                    <a:pt x="484308" y="11868"/>
                  </a:lnTo>
                  <a:lnTo>
                    <a:pt x="529078" y="26158"/>
                  </a:lnTo>
                  <a:lnTo>
                    <a:pt x="571312" y="45532"/>
                  </a:lnTo>
                  <a:lnTo>
                    <a:pt x="610647" y="69627"/>
                  </a:lnTo>
                  <a:lnTo>
                    <a:pt x="646718" y="98078"/>
                  </a:lnTo>
                  <a:lnTo>
                    <a:pt x="679161" y="130521"/>
                  </a:lnTo>
                  <a:lnTo>
                    <a:pt x="707612" y="166592"/>
                  </a:lnTo>
                  <a:lnTo>
                    <a:pt x="731707" y="205927"/>
                  </a:lnTo>
                  <a:lnTo>
                    <a:pt x="751081" y="248161"/>
                  </a:lnTo>
                  <a:lnTo>
                    <a:pt x="765371" y="292931"/>
                  </a:lnTo>
                  <a:lnTo>
                    <a:pt x="774212" y="339872"/>
                  </a:lnTo>
                  <a:lnTo>
                    <a:pt x="777240" y="388619"/>
                  </a:lnTo>
                  <a:lnTo>
                    <a:pt x="774212" y="437367"/>
                  </a:lnTo>
                  <a:lnTo>
                    <a:pt x="765371" y="484308"/>
                  </a:lnTo>
                  <a:lnTo>
                    <a:pt x="751081" y="529078"/>
                  </a:lnTo>
                  <a:lnTo>
                    <a:pt x="731707" y="571312"/>
                  </a:lnTo>
                  <a:lnTo>
                    <a:pt x="707612" y="610647"/>
                  </a:lnTo>
                  <a:lnTo>
                    <a:pt x="679161" y="646718"/>
                  </a:lnTo>
                  <a:lnTo>
                    <a:pt x="646718" y="679161"/>
                  </a:lnTo>
                  <a:lnTo>
                    <a:pt x="610647" y="707612"/>
                  </a:lnTo>
                  <a:lnTo>
                    <a:pt x="571312" y="731707"/>
                  </a:lnTo>
                  <a:lnTo>
                    <a:pt x="529078" y="751081"/>
                  </a:lnTo>
                  <a:lnTo>
                    <a:pt x="484308" y="765371"/>
                  </a:lnTo>
                  <a:lnTo>
                    <a:pt x="437367" y="774212"/>
                  </a:lnTo>
                  <a:lnTo>
                    <a:pt x="388620" y="777240"/>
                  </a:lnTo>
                  <a:lnTo>
                    <a:pt x="339872" y="774212"/>
                  </a:lnTo>
                  <a:lnTo>
                    <a:pt x="292931" y="765371"/>
                  </a:lnTo>
                  <a:lnTo>
                    <a:pt x="248161" y="751081"/>
                  </a:lnTo>
                  <a:lnTo>
                    <a:pt x="205927" y="731707"/>
                  </a:lnTo>
                  <a:lnTo>
                    <a:pt x="166592" y="707612"/>
                  </a:lnTo>
                  <a:lnTo>
                    <a:pt x="130521" y="679161"/>
                  </a:lnTo>
                  <a:lnTo>
                    <a:pt x="98078" y="646718"/>
                  </a:lnTo>
                  <a:lnTo>
                    <a:pt x="69627" y="610647"/>
                  </a:lnTo>
                  <a:lnTo>
                    <a:pt x="45532" y="571312"/>
                  </a:lnTo>
                  <a:lnTo>
                    <a:pt x="26158" y="529078"/>
                  </a:lnTo>
                  <a:lnTo>
                    <a:pt x="11868" y="484308"/>
                  </a:lnTo>
                  <a:lnTo>
                    <a:pt x="3027" y="437367"/>
                  </a:lnTo>
                  <a:lnTo>
                    <a:pt x="0" y="388619"/>
                  </a:lnTo>
                  <a:close/>
                </a:path>
              </a:pathLst>
            </a:custGeom>
            <a:ln w="12700">
              <a:solidFill>
                <a:srgbClr val="800000"/>
              </a:solidFill>
            </a:ln>
          </p:spPr>
          <p:txBody>
            <a:bodyPr wrap="square" lIns="0" tIns="0" rIns="0" bIns="0" rtlCol="0"/>
            <a:lstStyle/>
            <a:p>
              <a:endParaRPr/>
            </a:p>
          </p:txBody>
        </p:sp>
        <p:pic>
          <p:nvPicPr>
            <p:cNvPr id="21" name="object 21"/>
            <p:cNvPicPr/>
            <p:nvPr/>
          </p:nvPicPr>
          <p:blipFill>
            <a:blip r:embed="rId5" cstate="print"/>
            <a:stretch>
              <a:fillRect/>
            </a:stretch>
          </p:blipFill>
          <p:spPr>
            <a:xfrm>
              <a:off x="1068323" y="4616208"/>
              <a:ext cx="594359" cy="574534"/>
            </a:xfrm>
            <a:prstGeom prst="rect">
              <a:avLst/>
            </a:prstGeom>
          </p:spPr>
        </p:pic>
      </p:grpSp>
      <p:grpSp>
        <p:nvGrpSpPr>
          <p:cNvPr id="22" name="object 22"/>
          <p:cNvGrpSpPr/>
          <p:nvPr/>
        </p:nvGrpSpPr>
        <p:grpSpPr>
          <a:xfrm>
            <a:off x="6172594" y="4510400"/>
            <a:ext cx="789940" cy="789940"/>
            <a:chOff x="4225797" y="4509261"/>
            <a:chExt cx="789940" cy="789940"/>
          </a:xfrm>
        </p:grpSpPr>
        <p:sp>
          <p:nvSpPr>
            <p:cNvPr id="23" name="object 23"/>
            <p:cNvSpPr/>
            <p:nvPr/>
          </p:nvSpPr>
          <p:spPr>
            <a:xfrm>
              <a:off x="4232147" y="4515611"/>
              <a:ext cx="777240" cy="777240"/>
            </a:xfrm>
            <a:custGeom>
              <a:avLst/>
              <a:gdLst/>
              <a:ahLst/>
              <a:cxnLst/>
              <a:rect l="l" t="t" r="r" b="b"/>
              <a:pathLst>
                <a:path w="777239" h="777239">
                  <a:moveTo>
                    <a:pt x="388620" y="0"/>
                  </a:moveTo>
                  <a:lnTo>
                    <a:pt x="339872" y="3027"/>
                  </a:lnTo>
                  <a:lnTo>
                    <a:pt x="292931" y="11868"/>
                  </a:lnTo>
                  <a:lnTo>
                    <a:pt x="248161" y="26158"/>
                  </a:lnTo>
                  <a:lnTo>
                    <a:pt x="205927" y="45532"/>
                  </a:lnTo>
                  <a:lnTo>
                    <a:pt x="166592" y="69627"/>
                  </a:lnTo>
                  <a:lnTo>
                    <a:pt x="130521" y="98078"/>
                  </a:lnTo>
                  <a:lnTo>
                    <a:pt x="98078" y="130521"/>
                  </a:lnTo>
                  <a:lnTo>
                    <a:pt x="69627" y="166592"/>
                  </a:lnTo>
                  <a:lnTo>
                    <a:pt x="45532" y="205927"/>
                  </a:lnTo>
                  <a:lnTo>
                    <a:pt x="26158" y="248161"/>
                  </a:lnTo>
                  <a:lnTo>
                    <a:pt x="11868" y="292931"/>
                  </a:lnTo>
                  <a:lnTo>
                    <a:pt x="3027" y="339872"/>
                  </a:lnTo>
                  <a:lnTo>
                    <a:pt x="0" y="388619"/>
                  </a:lnTo>
                  <a:lnTo>
                    <a:pt x="3027" y="437367"/>
                  </a:lnTo>
                  <a:lnTo>
                    <a:pt x="11868" y="484308"/>
                  </a:lnTo>
                  <a:lnTo>
                    <a:pt x="26158" y="529078"/>
                  </a:lnTo>
                  <a:lnTo>
                    <a:pt x="45532" y="571312"/>
                  </a:lnTo>
                  <a:lnTo>
                    <a:pt x="69627" y="610647"/>
                  </a:lnTo>
                  <a:lnTo>
                    <a:pt x="98078" y="646718"/>
                  </a:lnTo>
                  <a:lnTo>
                    <a:pt x="130521" y="679161"/>
                  </a:lnTo>
                  <a:lnTo>
                    <a:pt x="166592" y="707612"/>
                  </a:lnTo>
                  <a:lnTo>
                    <a:pt x="205927" y="731707"/>
                  </a:lnTo>
                  <a:lnTo>
                    <a:pt x="248161" y="751081"/>
                  </a:lnTo>
                  <a:lnTo>
                    <a:pt x="292931" y="765371"/>
                  </a:lnTo>
                  <a:lnTo>
                    <a:pt x="339872" y="774212"/>
                  </a:lnTo>
                  <a:lnTo>
                    <a:pt x="388620" y="777240"/>
                  </a:lnTo>
                  <a:lnTo>
                    <a:pt x="437367" y="774212"/>
                  </a:lnTo>
                  <a:lnTo>
                    <a:pt x="484308" y="765371"/>
                  </a:lnTo>
                  <a:lnTo>
                    <a:pt x="529078" y="751081"/>
                  </a:lnTo>
                  <a:lnTo>
                    <a:pt x="571312" y="731707"/>
                  </a:lnTo>
                  <a:lnTo>
                    <a:pt x="610647" y="707612"/>
                  </a:lnTo>
                  <a:lnTo>
                    <a:pt x="646718" y="679161"/>
                  </a:lnTo>
                  <a:lnTo>
                    <a:pt x="679161" y="646718"/>
                  </a:lnTo>
                  <a:lnTo>
                    <a:pt x="707612" y="610647"/>
                  </a:lnTo>
                  <a:lnTo>
                    <a:pt x="731707" y="571312"/>
                  </a:lnTo>
                  <a:lnTo>
                    <a:pt x="751081" y="529078"/>
                  </a:lnTo>
                  <a:lnTo>
                    <a:pt x="765371" y="484308"/>
                  </a:lnTo>
                  <a:lnTo>
                    <a:pt x="774212" y="437367"/>
                  </a:lnTo>
                  <a:lnTo>
                    <a:pt x="777240" y="388619"/>
                  </a:lnTo>
                  <a:lnTo>
                    <a:pt x="774212" y="339872"/>
                  </a:lnTo>
                  <a:lnTo>
                    <a:pt x="765371" y="292931"/>
                  </a:lnTo>
                  <a:lnTo>
                    <a:pt x="751081" y="248161"/>
                  </a:lnTo>
                  <a:lnTo>
                    <a:pt x="731707" y="205927"/>
                  </a:lnTo>
                  <a:lnTo>
                    <a:pt x="707612" y="166592"/>
                  </a:lnTo>
                  <a:lnTo>
                    <a:pt x="679161" y="130521"/>
                  </a:lnTo>
                  <a:lnTo>
                    <a:pt x="646718" y="98078"/>
                  </a:lnTo>
                  <a:lnTo>
                    <a:pt x="610647" y="69627"/>
                  </a:lnTo>
                  <a:lnTo>
                    <a:pt x="571312" y="45532"/>
                  </a:lnTo>
                  <a:lnTo>
                    <a:pt x="529078" y="26158"/>
                  </a:lnTo>
                  <a:lnTo>
                    <a:pt x="484308" y="11868"/>
                  </a:lnTo>
                  <a:lnTo>
                    <a:pt x="437367" y="3027"/>
                  </a:lnTo>
                  <a:lnTo>
                    <a:pt x="388620" y="0"/>
                  </a:lnTo>
                  <a:close/>
                </a:path>
              </a:pathLst>
            </a:custGeom>
            <a:solidFill>
              <a:srgbClr val="F1F1F1"/>
            </a:solidFill>
          </p:spPr>
          <p:txBody>
            <a:bodyPr wrap="square" lIns="0" tIns="0" rIns="0" bIns="0" rtlCol="0"/>
            <a:lstStyle/>
            <a:p>
              <a:endParaRPr/>
            </a:p>
          </p:txBody>
        </p:sp>
        <p:sp>
          <p:nvSpPr>
            <p:cNvPr id="24" name="object 24"/>
            <p:cNvSpPr/>
            <p:nvPr/>
          </p:nvSpPr>
          <p:spPr>
            <a:xfrm>
              <a:off x="4232147" y="4515611"/>
              <a:ext cx="777240" cy="777240"/>
            </a:xfrm>
            <a:custGeom>
              <a:avLst/>
              <a:gdLst/>
              <a:ahLst/>
              <a:cxnLst/>
              <a:rect l="l" t="t" r="r" b="b"/>
              <a:pathLst>
                <a:path w="777239" h="777239">
                  <a:moveTo>
                    <a:pt x="0" y="388619"/>
                  </a:moveTo>
                  <a:lnTo>
                    <a:pt x="3027" y="339872"/>
                  </a:lnTo>
                  <a:lnTo>
                    <a:pt x="11868" y="292931"/>
                  </a:lnTo>
                  <a:lnTo>
                    <a:pt x="26158" y="248161"/>
                  </a:lnTo>
                  <a:lnTo>
                    <a:pt x="45532" y="205927"/>
                  </a:lnTo>
                  <a:lnTo>
                    <a:pt x="69627" y="166592"/>
                  </a:lnTo>
                  <a:lnTo>
                    <a:pt x="98078" y="130521"/>
                  </a:lnTo>
                  <a:lnTo>
                    <a:pt x="130521" y="98078"/>
                  </a:lnTo>
                  <a:lnTo>
                    <a:pt x="166592" y="69627"/>
                  </a:lnTo>
                  <a:lnTo>
                    <a:pt x="205927" y="45532"/>
                  </a:lnTo>
                  <a:lnTo>
                    <a:pt x="248161" y="26158"/>
                  </a:lnTo>
                  <a:lnTo>
                    <a:pt x="292931" y="11868"/>
                  </a:lnTo>
                  <a:lnTo>
                    <a:pt x="339872" y="3027"/>
                  </a:lnTo>
                  <a:lnTo>
                    <a:pt x="388620" y="0"/>
                  </a:lnTo>
                  <a:lnTo>
                    <a:pt x="437367" y="3027"/>
                  </a:lnTo>
                  <a:lnTo>
                    <a:pt x="484308" y="11868"/>
                  </a:lnTo>
                  <a:lnTo>
                    <a:pt x="529078" y="26158"/>
                  </a:lnTo>
                  <a:lnTo>
                    <a:pt x="571312" y="45532"/>
                  </a:lnTo>
                  <a:lnTo>
                    <a:pt x="610647" y="69627"/>
                  </a:lnTo>
                  <a:lnTo>
                    <a:pt x="646718" y="98078"/>
                  </a:lnTo>
                  <a:lnTo>
                    <a:pt x="679161" y="130521"/>
                  </a:lnTo>
                  <a:lnTo>
                    <a:pt x="707612" y="166592"/>
                  </a:lnTo>
                  <a:lnTo>
                    <a:pt x="731707" y="205927"/>
                  </a:lnTo>
                  <a:lnTo>
                    <a:pt x="751081" y="248161"/>
                  </a:lnTo>
                  <a:lnTo>
                    <a:pt x="765371" y="292931"/>
                  </a:lnTo>
                  <a:lnTo>
                    <a:pt x="774212" y="339872"/>
                  </a:lnTo>
                  <a:lnTo>
                    <a:pt x="777240" y="388619"/>
                  </a:lnTo>
                  <a:lnTo>
                    <a:pt x="774212" y="437367"/>
                  </a:lnTo>
                  <a:lnTo>
                    <a:pt x="765371" y="484308"/>
                  </a:lnTo>
                  <a:lnTo>
                    <a:pt x="751081" y="529078"/>
                  </a:lnTo>
                  <a:lnTo>
                    <a:pt x="731707" y="571312"/>
                  </a:lnTo>
                  <a:lnTo>
                    <a:pt x="707612" y="610647"/>
                  </a:lnTo>
                  <a:lnTo>
                    <a:pt x="679161" y="646718"/>
                  </a:lnTo>
                  <a:lnTo>
                    <a:pt x="646718" y="679161"/>
                  </a:lnTo>
                  <a:lnTo>
                    <a:pt x="610647" y="707612"/>
                  </a:lnTo>
                  <a:lnTo>
                    <a:pt x="571312" y="731707"/>
                  </a:lnTo>
                  <a:lnTo>
                    <a:pt x="529078" y="751081"/>
                  </a:lnTo>
                  <a:lnTo>
                    <a:pt x="484308" y="765371"/>
                  </a:lnTo>
                  <a:lnTo>
                    <a:pt x="437367" y="774212"/>
                  </a:lnTo>
                  <a:lnTo>
                    <a:pt x="388620" y="777240"/>
                  </a:lnTo>
                  <a:lnTo>
                    <a:pt x="339872" y="774212"/>
                  </a:lnTo>
                  <a:lnTo>
                    <a:pt x="292931" y="765371"/>
                  </a:lnTo>
                  <a:lnTo>
                    <a:pt x="248161" y="751081"/>
                  </a:lnTo>
                  <a:lnTo>
                    <a:pt x="205927" y="731707"/>
                  </a:lnTo>
                  <a:lnTo>
                    <a:pt x="166592" y="707612"/>
                  </a:lnTo>
                  <a:lnTo>
                    <a:pt x="130521" y="679161"/>
                  </a:lnTo>
                  <a:lnTo>
                    <a:pt x="98078" y="646718"/>
                  </a:lnTo>
                  <a:lnTo>
                    <a:pt x="69627" y="610647"/>
                  </a:lnTo>
                  <a:lnTo>
                    <a:pt x="45532" y="571312"/>
                  </a:lnTo>
                  <a:lnTo>
                    <a:pt x="26158" y="529078"/>
                  </a:lnTo>
                  <a:lnTo>
                    <a:pt x="11868" y="484308"/>
                  </a:lnTo>
                  <a:lnTo>
                    <a:pt x="3027" y="437367"/>
                  </a:lnTo>
                  <a:lnTo>
                    <a:pt x="0" y="388619"/>
                  </a:lnTo>
                  <a:close/>
                </a:path>
              </a:pathLst>
            </a:custGeom>
            <a:ln w="12700">
              <a:solidFill>
                <a:srgbClr val="800000"/>
              </a:solidFill>
            </a:ln>
          </p:spPr>
          <p:txBody>
            <a:bodyPr wrap="square" lIns="0" tIns="0" rIns="0" bIns="0" rtlCol="0"/>
            <a:lstStyle/>
            <a:p>
              <a:endParaRPr/>
            </a:p>
          </p:txBody>
        </p:sp>
        <p:pic>
          <p:nvPicPr>
            <p:cNvPr id="25" name="object 25"/>
            <p:cNvPicPr/>
            <p:nvPr/>
          </p:nvPicPr>
          <p:blipFill>
            <a:blip r:embed="rId6" cstate="print"/>
            <a:stretch>
              <a:fillRect/>
            </a:stretch>
          </p:blipFill>
          <p:spPr>
            <a:xfrm>
              <a:off x="4346447" y="4760976"/>
              <a:ext cx="548639" cy="286511"/>
            </a:xfrm>
            <a:prstGeom prst="rect">
              <a:avLst/>
            </a:prstGeom>
          </p:spPr>
        </p:pic>
      </p:grpSp>
      <p:grpSp>
        <p:nvGrpSpPr>
          <p:cNvPr id="26" name="object 26"/>
          <p:cNvGrpSpPr/>
          <p:nvPr/>
        </p:nvGrpSpPr>
        <p:grpSpPr>
          <a:xfrm>
            <a:off x="4797372" y="4528710"/>
            <a:ext cx="789940" cy="789940"/>
            <a:chOff x="2593594" y="4509261"/>
            <a:chExt cx="789940" cy="789940"/>
          </a:xfrm>
        </p:grpSpPr>
        <p:sp>
          <p:nvSpPr>
            <p:cNvPr id="27" name="object 27"/>
            <p:cNvSpPr/>
            <p:nvPr/>
          </p:nvSpPr>
          <p:spPr>
            <a:xfrm>
              <a:off x="2599944" y="4515611"/>
              <a:ext cx="777240" cy="777240"/>
            </a:xfrm>
            <a:custGeom>
              <a:avLst/>
              <a:gdLst/>
              <a:ahLst/>
              <a:cxnLst/>
              <a:rect l="l" t="t" r="r" b="b"/>
              <a:pathLst>
                <a:path w="777239" h="777239">
                  <a:moveTo>
                    <a:pt x="388620" y="0"/>
                  </a:moveTo>
                  <a:lnTo>
                    <a:pt x="339872" y="3027"/>
                  </a:lnTo>
                  <a:lnTo>
                    <a:pt x="292931" y="11868"/>
                  </a:lnTo>
                  <a:lnTo>
                    <a:pt x="248161" y="26158"/>
                  </a:lnTo>
                  <a:lnTo>
                    <a:pt x="205927" y="45532"/>
                  </a:lnTo>
                  <a:lnTo>
                    <a:pt x="166592" y="69627"/>
                  </a:lnTo>
                  <a:lnTo>
                    <a:pt x="130521" y="98078"/>
                  </a:lnTo>
                  <a:lnTo>
                    <a:pt x="98078" y="130521"/>
                  </a:lnTo>
                  <a:lnTo>
                    <a:pt x="69627" y="166592"/>
                  </a:lnTo>
                  <a:lnTo>
                    <a:pt x="45532" y="205927"/>
                  </a:lnTo>
                  <a:lnTo>
                    <a:pt x="26158" y="248161"/>
                  </a:lnTo>
                  <a:lnTo>
                    <a:pt x="11868" y="292931"/>
                  </a:lnTo>
                  <a:lnTo>
                    <a:pt x="3027" y="339872"/>
                  </a:lnTo>
                  <a:lnTo>
                    <a:pt x="0" y="388619"/>
                  </a:lnTo>
                  <a:lnTo>
                    <a:pt x="3027" y="437367"/>
                  </a:lnTo>
                  <a:lnTo>
                    <a:pt x="11868" y="484308"/>
                  </a:lnTo>
                  <a:lnTo>
                    <a:pt x="26158" y="529078"/>
                  </a:lnTo>
                  <a:lnTo>
                    <a:pt x="45532" y="571312"/>
                  </a:lnTo>
                  <a:lnTo>
                    <a:pt x="69627" y="610647"/>
                  </a:lnTo>
                  <a:lnTo>
                    <a:pt x="98078" y="646718"/>
                  </a:lnTo>
                  <a:lnTo>
                    <a:pt x="130521" y="679161"/>
                  </a:lnTo>
                  <a:lnTo>
                    <a:pt x="166592" y="707612"/>
                  </a:lnTo>
                  <a:lnTo>
                    <a:pt x="205927" y="731707"/>
                  </a:lnTo>
                  <a:lnTo>
                    <a:pt x="248161" y="751081"/>
                  </a:lnTo>
                  <a:lnTo>
                    <a:pt x="292931" y="765371"/>
                  </a:lnTo>
                  <a:lnTo>
                    <a:pt x="339872" y="774212"/>
                  </a:lnTo>
                  <a:lnTo>
                    <a:pt x="388620" y="777240"/>
                  </a:lnTo>
                  <a:lnTo>
                    <a:pt x="437367" y="774212"/>
                  </a:lnTo>
                  <a:lnTo>
                    <a:pt x="484308" y="765371"/>
                  </a:lnTo>
                  <a:lnTo>
                    <a:pt x="529078" y="751081"/>
                  </a:lnTo>
                  <a:lnTo>
                    <a:pt x="571312" y="731707"/>
                  </a:lnTo>
                  <a:lnTo>
                    <a:pt x="610647" y="707612"/>
                  </a:lnTo>
                  <a:lnTo>
                    <a:pt x="646718" y="679161"/>
                  </a:lnTo>
                  <a:lnTo>
                    <a:pt x="679161" y="646718"/>
                  </a:lnTo>
                  <a:lnTo>
                    <a:pt x="707612" y="610647"/>
                  </a:lnTo>
                  <a:lnTo>
                    <a:pt x="731707" y="571312"/>
                  </a:lnTo>
                  <a:lnTo>
                    <a:pt x="751081" y="529078"/>
                  </a:lnTo>
                  <a:lnTo>
                    <a:pt x="765371" y="484308"/>
                  </a:lnTo>
                  <a:lnTo>
                    <a:pt x="774212" y="437367"/>
                  </a:lnTo>
                  <a:lnTo>
                    <a:pt x="777240" y="388619"/>
                  </a:lnTo>
                  <a:lnTo>
                    <a:pt x="774212" y="339872"/>
                  </a:lnTo>
                  <a:lnTo>
                    <a:pt x="765371" y="292931"/>
                  </a:lnTo>
                  <a:lnTo>
                    <a:pt x="751081" y="248161"/>
                  </a:lnTo>
                  <a:lnTo>
                    <a:pt x="731707" y="205927"/>
                  </a:lnTo>
                  <a:lnTo>
                    <a:pt x="707612" y="166592"/>
                  </a:lnTo>
                  <a:lnTo>
                    <a:pt x="679161" y="130521"/>
                  </a:lnTo>
                  <a:lnTo>
                    <a:pt x="646718" y="98078"/>
                  </a:lnTo>
                  <a:lnTo>
                    <a:pt x="610647" y="69627"/>
                  </a:lnTo>
                  <a:lnTo>
                    <a:pt x="571312" y="45532"/>
                  </a:lnTo>
                  <a:lnTo>
                    <a:pt x="529078" y="26158"/>
                  </a:lnTo>
                  <a:lnTo>
                    <a:pt x="484308" y="11868"/>
                  </a:lnTo>
                  <a:lnTo>
                    <a:pt x="437367" y="3027"/>
                  </a:lnTo>
                  <a:lnTo>
                    <a:pt x="388620" y="0"/>
                  </a:lnTo>
                  <a:close/>
                </a:path>
              </a:pathLst>
            </a:custGeom>
            <a:solidFill>
              <a:srgbClr val="F1F1F1"/>
            </a:solidFill>
          </p:spPr>
          <p:txBody>
            <a:bodyPr wrap="square" lIns="0" tIns="0" rIns="0" bIns="0" rtlCol="0"/>
            <a:lstStyle/>
            <a:p>
              <a:endParaRPr/>
            </a:p>
          </p:txBody>
        </p:sp>
        <p:sp>
          <p:nvSpPr>
            <p:cNvPr id="28" name="object 28"/>
            <p:cNvSpPr/>
            <p:nvPr/>
          </p:nvSpPr>
          <p:spPr>
            <a:xfrm>
              <a:off x="2599944" y="4515611"/>
              <a:ext cx="777240" cy="777240"/>
            </a:xfrm>
            <a:custGeom>
              <a:avLst/>
              <a:gdLst/>
              <a:ahLst/>
              <a:cxnLst/>
              <a:rect l="l" t="t" r="r" b="b"/>
              <a:pathLst>
                <a:path w="777239" h="777239">
                  <a:moveTo>
                    <a:pt x="0" y="388619"/>
                  </a:moveTo>
                  <a:lnTo>
                    <a:pt x="3027" y="339872"/>
                  </a:lnTo>
                  <a:lnTo>
                    <a:pt x="11868" y="292931"/>
                  </a:lnTo>
                  <a:lnTo>
                    <a:pt x="26158" y="248161"/>
                  </a:lnTo>
                  <a:lnTo>
                    <a:pt x="45532" y="205927"/>
                  </a:lnTo>
                  <a:lnTo>
                    <a:pt x="69627" y="166592"/>
                  </a:lnTo>
                  <a:lnTo>
                    <a:pt x="98078" y="130521"/>
                  </a:lnTo>
                  <a:lnTo>
                    <a:pt x="130521" y="98078"/>
                  </a:lnTo>
                  <a:lnTo>
                    <a:pt x="166592" y="69627"/>
                  </a:lnTo>
                  <a:lnTo>
                    <a:pt x="205927" y="45532"/>
                  </a:lnTo>
                  <a:lnTo>
                    <a:pt x="248161" y="26158"/>
                  </a:lnTo>
                  <a:lnTo>
                    <a:pt x="292931" y="11868"/>
                  </a:lnTo>
                  <a:lnTo>
                    <a:pt x="339872" y="3027"/>
                  </a:lnTo>
                  <a:lnTo>
                    <a:pt x="388620" y="0"/>
                  </a:lnTo>
                  <a:lnTo>
                    <a:pt x="437367" y="3027"/>
                  </a:lnTo>
                  <a:lnTo>
                    <a:pt x="484308" y="11868"/>
                  </a:lnTo>
                  <a:lnTo>
                    <a:pt x="529078" y="26158"/>
                  </a:lnTo>
                  <a:lnTo>
                    <a:pt x="571312" y="45532"/>
                  </a:lnTo>
                  <a:lnTo>
                    <a:pt x="610647" y="69627"/>
                  </a:lnTo>
                  <a:lnTo>
                    <a:pt x="646718" y="98078"/>
                  </a:lnTo>
                  <a:lnTo>
                    <a:pt x="679161" y="130521"/>
                  </a:lnTo>
                  <a:lnTo>
                    <a:pt x="707612" y="166592"/>
                  </a:lnTo>
                  <a:lnTo>
                    <a:pt x="731707" y="205927"/>
                  </a:lnTo>
                  <a:lnTo>
                    <a:pt x="751081" y="248161"/>
                  </a:lnTo>
                  <a:lnTo>
                    <a:pt x="765371" y="292931"/>
                  </a:lnTo>
                  <a:lnTo>
                    <a:pt x="774212" y="339872"/>
                  </a:lnTo>
                  <a:lnTo>
                    <a:pt x="777240" y="388619"/>
                  </a:lnTo>
                  <a:lnTo>
                    <a:pt x="774212" y="437367"/>
                  </a:lnTo>
                  <a:lnTo>
                    <a:pt x="765371" y="484308"/>
                  </a:lnTo>
                  <a:lnTo>
                    <a:pt x="751081" y="529078"/>
                  </a:lnTo>
                  <a:lnTo>
                    <a:pt x="731707" y="571312"/>
                  </a:lnTo>
                  <a:lnTo>
                    <a:pt x="707612" y="610647"/>
                  </a:lnTo>
                  <a:lnTo>
                    <a:pt x="679161" y="646718"/>
                  </a:lnTo>
                  <a:lnTo>
                    <a:pt x="646718" y="679161"/>
                  </a:lnTo>
                  <a:lnTo>
                    <a:pt x="610647" y="707612"/>
                  </a:lnTo>
                  <a:lnTo>
                    <a:pt x="571312" y="731707"/>
                  </a:lnTo>
                  <a:lnTo>
                    <a:pt x="529078" y="751081"/>
                  </a:lnTo>
                  <a:lnTo>
                    <a:pt x="484308" y="765371"/>
                  </a:lnTo>
                  <a:lnTo>
                    <a:pt x="437367" y="774212"/>
                  </a:lnTo>
                  <a:lnTo>
                    <a:pt x="388620" y="777240"/>
                  </a:lnTo>
                  <a:lnTo>
                    <a:pt x="339872" y="774212"/>
                  </a:lnTo>
                  <a:lnTo>
                    <a:pt x="292931" y="765371"/>
                  </a:lnTo>
                  <a:lnTo>
                    <a:pt x="248161" y="751081"/>
                  </a:lnTo>
                  <a:lnTo>
                    <a:pt x="205927" y="731707"/>
                  </a:lnTo>
                  <a:lnTo>
                    <a:pt x="166592" y="707612"/>
                  </a:lnTo>
                  <a:lnTo>
                    <a:pt x="130521" y="679161"/>
                  </a:lnTo>
                  <a:lnTo>
                    <a:pt x="98078" y="646718"/>
                  </a:lnTo>
                  <a:lnTo>
                    <a:pt x="69627" y="610647"/>
                  </a:lnTo>
                  <a:lnTo>
                    <a:pt x="45532" y="571312"/>
                  </a:lnTo>
                  <a:lnTo>
                    <a:pt x="26158" y="529078"/>
                  </a:lnTo>
                  <a:lnTo>
                    <a:pt x="11868" y="484308"/>
                  </a:lnTo>
                  <a:lnTo>
                    <a:pt x="3027" y="437367"/>
                  </a:lnTo>
                  <a:lnTo>
                    <a:pt x="0" y="388619"/>
                  </a:lnTo>
                  <a:close/>
                </a:path>
              </a:pathLst>
            </a:custGeom>
            <a:ln w="12700">
              <a:solidFill>
                <a:srgbClr val="800000"/>
              </a:solidFill>
            </a:ln>
          </p:spPr>
          <p:txBody>
            <a:bodyPr wrap="square" lIns="0" tIns="0" rIns="0" bIns="0" rtlCol="0"/>
            <a:lstStyle/>
            <a:p>
              <a:endParaRPr/>
            </a:p>
          </p:txBody>
        </p:sp>
        <p:pic>
          <p:nvPicPr>
            <p:cNvPr id="29" name="object 29"/>
            <p:cNvPicPr/>
            <p:nvPr/>
          </p:nvPicPr>
          <p:blipFill>
            <a:blip r:embed="rId7" cstate="print"/>
            <a:stretch>
              <a:fillRect/>
            </a:stretch>
          </p:blipFill>
          <p:spPr>
            <a:xfrm>
              <a:off x="2737103" y="4652771"/>
              <a:ext cx="502919" cy="502919"/>
            </a:xfrm>
            <a:prstGeom prst="rect">
              <a:avLst/>
            </a:prstGeom>
          </p:spPr>
        </p:pic>
      </p:grpSp>
      <p:grpSp>
        <p:nvGrpSpPr>
          <p:cNvPr id="42" name="object 42"/>
          <p:cNvGrpSpPr/>
          <p:nvPr/>
        </p:nvGrpSpPr>
        <p:grpSpPr>
          <a:xfrm>
            <a:off x="4770742" y="1545700"/>
            <a:ext cx="789940" cy="789940"/>
            <a:chOff x="4225797" y="1566417"/>
            <a:chExt cx="789940" cy="789940"/>
          </a:xfrm>
        </p:grpSpPr>
        <p:sp>
          <p:nvSpPr>
            <p:cNvPr id="43" name="object 43"/>
            <p:cNvSpPr/>
            <p:nvPr/>
          </p:nvSpPr>
          <p:spPr>
            <a:xfrm>
              <a:off x="4232147" y="1572767"/>
              <a:ext cx="777240" cy="777240"/>
            </a:xfrm>
            <a:custGeom>
              <a:avLst/>
              <a:gdLst/>
              <a:ahLst/>
              <a:cxnLst/>
              <a:rect l="l" t="t" r="r" b="b"/>
              <a:pathLst>
                <a:path w="777239" h="777239">
                  <a:moveTo>
                    <a:pt x="388620" y="0"/>
                  </a:moveTo>
                  <a:lnTo>
                    <a:pt x="339872" y="3027"/>
                  </a:lnTo>
                  <a:lnTo>
                    <a:pt x="292931" y="11868"/>
                  </a:lnTo>
                  <a:lnTo>
                    <a:pt x="248161" y="26158"/>
                  </a:lnTo>
                  <a:lnTo>
                    <a:pt x="205927" y="45532"/>
                  </a:lnTo>
                  <a:lnTo>
                    <a:pt x="166592" y="69627"/>
                  </a:lnTo>
                  <a:lnTo>
                    <a:pt x="130521" y="98078"/>
                  </a:lnTo>
                  <a:lnTo>
                    <a:pt x="98078" y="130521"/>
                  </a:lnTo>
                  <a:lnTo>
                    <a:pt x="69627" y="166592"/>
                  </a:lnTo>
                  <a:lnTo>
                    <a:pt x="45532" y="205927"/>
                  </a:lnTo>
                  <a:lnTo>
                    <a:pt x="26158" y="248161"/>
                  </a:lnTo>
                  <a:lnTo>
                    <a:pt x="11868" y="292931"/>
                  </a:lnTo>
                  <a:lnTo>
                    <a:pt x="3027" y="339872"/>
                  </a:lnTo>
                  <a:lnTo>
                    <a:pt x="0" y="388620"/>
                  </a:lnTo>
                  <a:lnTo>
                    <a:pt x="3027" y="437367"/>
                  </a:lnTo>
                  <a:lnTo>
                    <a:pt x="11868" y="484308"/>
                  </a:lnTo>
                  <a:lnTo>
                    <a:pt x="26158" y="529078"/>
                  </a:lnTo>
                  <a:lnTo>
                    <a:pt x="45532" y="571312"/>
                  </a:lnTo>
                  <a:lnTo>
                    <a:pt x="69627" y="610647"/>
                  </a:lnTo>
                  <a:lnTo>
                    <a:pt x="98078" y="646718"/>
                  </a:lnTo>
                  <a:lnTo>
                    <a:pt x="130521" y="679161"/>
                  </a:lnTo>
                  <a:lnTo>
                    <a:pt x="166592" y="707612"/>
                  </a:lnTo>
                  <a:lnTo>
                    <a:pt x="205927" y="731707"/>
                  </a:lnTo>
                  <a:lnTo>
                    <a:pt x="248161" y="751081"/>
                  </a:lnTo>
                  <a:lnTo>
                    <a:pt x="292931" y="765371"/>
                  </a:lnTo>
                  <a:lnTo>
                    <a:pt x="339872" y="774212"/>
                  </a:lnTo>
                  <a:lnTo>
                    <a:pt x="388620" y="777240"/>
                  </a:lnTo>
                  <a:lnTo>
                    <a:pt x="437367" y="774212"/>
                  </a:lnTo>
                  <a:lnTo>
                    <a:pt x="484308" y="765371"/>
                  </a:lnTo>
                  <a:lnTo>
                    <a:pt x="529078" y="751081"/>
                  </a:lnTo>
                  <a:lnTo>
                    <a:pt x="571312" y="731707"/>
                  </a:lnTo>
                  <a:lnTo>
                    <a:pt x="610647" y="707612"/>
                  </a:lnTo>
                  <a:lnTo>
                    <a:pt x="646718" y="679161"/>
                  </a:lnTo>
                  <a:lnTo>
                    <a:pt x="679161" y="646718"/>
                  </a:lnTo>
                  <a:lnTo>
                    <a:pt x="707612" y="610647"/>
                  </a:lnTo>
                  <a:lnTo>
                    <a:pt x="731707" y="571312"/>
                  </a:lnTo>
                  <a:lnTo>
                    <a:pt x="751081" y="529078"/>
                  </a:lnTo>
                  <a:lnTo>
                    <a:pt x="765371" y="484308"/>
                  </a:lnTo>
                  <a:lnTo>
                    <a:pt x="774212" y="437367"/>
                  </a:lnTo>
                  <a:lnTo>
                    <a:pt x="777240" y="388620"/>
                  </a:lnTo>
                  <a:lnTo>
                    <a:pt x="774212" y="339872"/>
                  </a:lnTo>
                  <a:lnTo>
                    <a:pt x="765371" y="292931"/>
                  </a:lnTo>
                  <a:lnTo>
                    <a:pt x="751081" y="248161"/>
                  </a:lnTo>
                  <a:lnTo>
                    <a:pt x="731707" y="205927"/>
                  </a:lnTo>
                  <a:lnTo>
                    <a:pt x="707612" y="166592"/>
                  </a:lnTo>
                  <a:lnTo>
                    <a:pt x="679161" y="130521"/>
                  </a:lnTo>
                  <a:lnTo>
                    <a:pt x="646718" y="98078"/>
                  </a:lnTo>
                  <a:lnTo>
                    <a:pt x="610647" y="69627"/>
                  </a:lnTo>
                  <a:lnTo>
                    <a:pt x="571312" y="45532"/>
                  </a:lnTo>
                  <a:lnTo>
                    <a:pt x="529078" y="26158"/>
                  </a:lnTo>
                  <a:lnTo>
                    <a:pt x="484308" y="11868"/>
                  </a:lnTo>
                  <a:lnTo>
                    <a:pt x="437367" y="3027"/>
                  </a:lnTo>
                  <a:lnTo>
                    <a:pt x="388620" y="0"/>
                  </a:lnTo>
                  <a:close/>
                </a:path>
              </a:pathLst>
            </a:custGeom>
            <a:solidFill>
              <a:srgbClr val="F1F1F1"/>
            </a:solidFill>
          </p:spPr>
          <p:txBody>
            <a:bodyPr wrap="square" lIns="0" tIns="0" rIns="0" bIns="0" rtlCol="0"/>
            <a:lstStyle/>
            <a:p>
              <a:endParaRPr/>
            </a:p>
          </p:txBody>
        </p:sp>
        <p:sp>
          <p:nvSpPr>
            <p:cNvPr id="44" name="object 44"/>
            <p:cNvSpPr/>
            <p:nvPr/>
          </p:nvSpPr>
          <p:spPr>
            <a:xfrm>
              <a:off x="4232147" y="1572767"/>
              <a:ext cx="777240" cy="777240"/>
            </a:xfrm>
            <a:custGeom>
              <a:avLst/>
              <a:gdLst/>
              <a:ahLst/>
              <a:cxnLst/>
              <a:rect l="l" t="t" r="r" b="b"/>
              <a:pathLst>
                <a:path w="777239" h="777239">
                  <a:moveTo>
                    <a:pt x="0" y="388620"/>
                  </a:moveTo>
                  <a:lnTo>
                    <a:pt x="3027" y="339872"/>
                  </a:lnTo>
                  <a:lnTo>
                    <a:pt x="11868" y="292931"/>
                  </a:lnTo>
                  <a:lnTo>
                    <a:pt x="26158" y="248161"/>
                  </a:lnTo>
                  <a:lnTo>
                    <a:pt x="45532" y="205927"/>
                  </a:lnTo>
                  <a:lnTo>
                    <a:pt x="69627" y="166592"/>
                  </a:lnTo>
                  <a:lnTo>
                    <a:pt x="98078" y="130521"/>
                  </a:lnTo>
                  <a:lnTo>
                    <a:pt x="130521" y="98078"/>
                  </a:lnTo>
                  <a:lnTo>
                    <a:pt x="166592" y="69627"/>
                  </a:lnTo>
                  <a:lnTo>
                    <a:pt x="205927" y="45532"/>
                  </a:lnTo>
                  <a:lnTo>
                    <a:pt x="248161" y="26158"/>
                  </a:lnTo>
                  <a:lnTo>
                    <a:pt x="292931" y="11868"/>
                  </a:lnTo>
                  <a:lnTo>
                    <a:pt x="339872" y="3027"/>
                  </a:lnTo>
                  <a:lnTo>
                    <a:pt x="388620" y="0"/>
                  </a:lnTo>
                  <a:lnTo>
                    <a:pt x="437367" y="3027"/>
                  </a:lnTo>
                  <a:lnTo>
                    <a:pt x="484308" y="11868"/>
                  </a:lnTo>
                  <a:lnTo>
                    <a:pt x="529078" y="26158"/>
                  </a:lnTo>
                  <a:lnTo>
                    <a:pt x="571312" y="45532"/>
                  </a:lnTo>
                  <a:lnTo>
                    <a:pt x="610647" y="69627"/>
                  </a:lnTo>
                  <a:lnTo>
                    <a:pt x="646718" y="98078"/>
                  </a:lnTo>
                  <a:lnTo>
                    <a:pt x="679161" y="130521"/>
                  </a:lnTo>
                  <a:lnTo>
                    <a:pt x="707612" y="166592"/>
                  </a:lnTo>
                  <a:lnTo>
                    <a:pt x="731707" y="205927"/>
                  </a:lnTo>
                  <a:lnTo>
                    <a:pt x="751081" y="248161"/>
                  </a:lnTo>
                  <a:lnTo>
                    <a:pt x="765371" y="292931"/>
                  </a:lnTo>
                  <a:lnTo>
                    <a:pt x="774212" y="339872"/>
                  </a:lnTo>
                  <a:lnTo>
                    <a:pt x="777240" y="388620"/>
                  </a:lnTo>
                  <a:lnTo>
                    <a:pt x="774212" y="437367"/>
                  </a:lnTo>
                  <a:lnTo>
                    <a:pt x="765371" y="484308"/>
                  </a:lnTo>
                  <a:lnTo>
                    <a:pt x="751081" y="529078"/>
                  </a:lnTo>
                  <a:lnTo>
                    <a:pt x="731707" y="571312"/>
                  </a:lnTo>
                  <a:lnTo>
                    <a:pt x="707612" y="610647"/>
                  </a:lnTo>
                  <a:lnTo>
                    <a:pt x="679161" y="646718"/>
                  </a:lnTo>
                  <a:lnTo>
                    <a:pt x="646718" y="679161"/>
                  </a:lnTo>
                  <a:lnTo>
                    <a:pt x="610647" y="707612"/>
                  </a:lnTo>
                  <a:lnTo>
                    <a:pt x="571312" y="731707"/>
                  </a:lnTo>
                  <a:lnTo>
                    <a:pt x="529078" y="751081"/>
                  </a:lnTo>
                  <a:lnTo>
                    <a:pt x="484308" y="765371"/>
                  </a:lnTo>
                  <a:lnTo>
                    <a:pt x="437367" y="774212"/>
                  </a:lnTo>
                  <a:lnTo>
                    <a:pt x="388620" y="777240"/>
                  </a:lnTo>
                  <a:lnTo>
                    <a:pt x="339872" y="774212"/>
                  </a:lnTo>
                  <a:lnTo>
                    <a:pt x="292931" y="765371"/>
                  </a:lnTo>
                  <a:lnTo>
                    <a:pt x="248161" y="751081"/>
                  </a:lnTo>
                  <a:lnTo>
                    <a:pt x="205927" y="731707"/>
                  </a:lnTo>
                  <a:lnTo>
                    <a:pt x="166592" y="707612"/>
                  </a:lnTo>
                  <a:lnTo>
                    <a:pt x="130521" y="679161"/>
                  </a:lnTo>
                  <a:lnTo>
                    <a:pt x="98078" y="646718"/>
                  </a:lnTo>
                  <a:lnTo>
                    <a:pt x="69627" y="610647"/>
                  </a:lnTo>
                  <a:lnTo>
                    <a:pt x="45532" y="571312"/>
                  </a:lnTo>
                  <a:lnTo>
                    <a:pt x="26158" y="529078"/>
                  </a:lnTo>
                  <a:lnTo>
                    <a:pt x="11868" y="484308"/>
                  </a:lnTo>
                  <a:lnTo>
                    <a:pt x="3027" y="437367"/>
                  </a:lnTo>
                  <a:lnTo>
                    <a:pt x="0" y="388620"/>
                  </a:lnTo>
                  <a:close/>
                </a:path>
              </a:pathLst>
            </a:custGeom>
            <a:ln w="12700">
              <a:solidFill>
                <a:srgbClr val="666666"/>
              </a:solidFill>
            </a:ln>
          </p:spPr>
          <p:txBody>
            <a:bodyPr wrap="square" lIns="0" tIns="0" rIns="0" bIns="0" rtlCol="0"/>
            <a:lstStyle/>
            <a:p>
              <a:endParaRPr/>
            </a:p>
          </p:txBody>
        </p:sp>
        <p:pic>
          <p:nvPicPr>
            <p:cNvPr id="45" name="object 45"/>
            <p:cNvPicPr/>
            <p:nvPr/>
          </p:nvPicPr>
          <p:blipFill>
            <a:blip r:embed="rId8" cstate="print"/>
            <a:stretch>
              <a:fillRect/>
            </a:stretch>
          </p:blipFill>
          <p:spPr>
            <a:xfrm>
              <a:off x="4413503" y="1732787"/>
              <a:ext cx="414527" cy="457199"/>
            </a:xfrm>
            <a:prstGeom prst="rect">
              <a:avLst/>
            </a:prstGeom>
          </p:spPr>
        </p:pic>
      </p:grpSp>
      <p:sp>
        <p:nvSpPr>
          <p:cNvPr id="54" name="object 54"/>
          <p:cNvSpPr txBox="1"/>
          <p:nvPr/>
        </p:nvSpPr>
        <p:spPr>
          <a:xfrm>
            <a:off x="1085428" y="1485284"/>
            <a:ext cx="1536700" cy="813435"/>
          </a:xfrm>
          <a:prstGeom prst="rect">
            <a:avLst/>
          </a:prstGeom>
        </p:spPr>
        <p:txBody>
          <a:bodyPr vert="horz" wrap="square" lIns="0" tIns="12700" rIns="0" bIns="0" rtlCol="0">
            <a:spAutoFit/>
          </a:bodyPr>
          <a:lstStyle/>
          <a:p>
            <a:pPr marL="12700">
              <a:lnSpc>
                <a:spcPts val="3100"/>
              </a:lnSpc>
              <a:spcBef>
                <a:spcPts val="100"/>
              </a:spcBef>
            </a:pPr>
            <a:r>
              <a:rPr sz="2700" b="1" spc="-20">
                <a:solidFill>
                  <a:srgbClr val="666666"/>
                </a:solidFill>
                <a:latin typeface="Calibri"/>
                <a:cs typeface="Calibri"/>
              </a:rPr>
              <a:t>HPSA</a:t>
            </a:r>
            <a:endParaRPr sz="2700">
              <a:latin typeface="Calibri"/>
              <a:cs typeface="Calibri"/>
            </a:endParaRPr>
          </a:p>
          <a:p>
            <a:pPr marL="26034" marR="5080">
              <a:lnSpc>
                <a:spcPct val="80000"/>
              </a:lnSpc>
              <a:spcBef>
                <a:spcPts val="220"/>
              </a:spcBef>
            </a:pPr>
            <a:r>
              <a:rPr sz="1500">
                <a:solidFill>
                  <a:srgbClr val="666666"/>
                </a:solidFill>
                <a:latin typeface="Calibri"/>
                <a:cs typeface="Calibri"/>
              </a:rPr>
              <a:t>Health</a:t>
            </a:r>
            <a:r>
              <a:rPr sz="1500" spc="-25">
                <a:solidFill>
                  <a:srgbClr val="666666"/>
                </a:solidFill>
                <a:latin typeface="Calibri"/>
                <a:cs typeface="Calibri"/>
              </a:rPr>
              <a:t> </a:t>
            </a:r>
            <a:r>
              <a:rPr sz="1500" spc="-10">
                <a:solidFill>
                  <a:srgbClr val="666666"/>
                </a:solidFill>
                <a:latin typeface="Calibri"/>
                <a:cs typeface="Calibri"/>
              </a:rPr>
              <a:t>Professional </a:t>
            </a:r>
            <a:r>
              <a:rPr sz="1500">
                <a:solidFill>
                  <a:srgbClr val="666666"/>
                </a:solidFill>
                <a:latin typeface="Calibri"/>
                <a:cs typeface="Calibri"/>
              </a:rPr>
              <a:t>Shortage</a:t>
            </a:r>
            <a:r>
              <a:rPr sz="1500" spc="-80">
                <a:solidFill>
                  <a:srgbClr val="666666"/>
                </a:solidFill>
                <a:latin typeface="Calibri"/>
                <a:cs typeface="Calibri"/>
              </a:rPr>
              <a:t> </a:t>
            </a:r>
            <a:r>
              <a:rPr sz="1500" spc="-20">
                <a:solidFill>
                  <a:srgbClr val="666666"/>
                </a:solidFill>
                <a:latin typeface="Calibri"/>
                <a:cs typeface="Calibri"/>
              </a:rPr>
              <a:t>Area</a:t>
            </a:r>
            <a:endParaRPr sz="1500">
              <a:latin typeface="Calibri"/>
              <a:cs typeface="Calibri"/>
            </a:endParaRPr>
          </a:p>
        </p:txBody>
      </p:sp>
      <p:sp>
        <p:nvSpPr>
          <p:cNvPr id="55" name="object 55"/>
          <p:cNvSpPr txBox="1"/>
          <p:nvPr/>
        </p:nvSpPr>
        <p:spPr>
          <a:xfrm>
            <a:off x="8153266" y="1780301"/>
            <a:ext cx="3124333" cy="320601"/>
          </a:xfrm>
          <a:prstGeom prst="rect">
            <a:avLst/>
          </a:prstGeom>
        </p:spPr>
        <p:txBody>
          <a:bodyPr vert="horz" wrap="square" lIns="0" tIns="12700" rIns="0" bIns="0" rtlCol="0">
            <a:spAutoFit/>
          </a:bodyPr>
          <a:lstStyle/>
          <a:p>
            <a:pPr marL="12700">
              <a:lnSpc>
                <a:spcPct val="100000"/>
              </a:lnSpc>
              <a:spcBef>
                <a:spcPts val="100"/>
              </a:spcBef>
            </a:pPr>
            <a:r>
              <a:rPr lang="en-US" sz="2000" b="1" spc="-15">
                <a:solidFill>
                  <a:srgbClr val="585858"/>
                </a:solidFill>
                <a:latin typeface="Calibri"/>
                <a:cs typeface="Calibri"/>
              </a:rPr>
              <a:t>Health professional shortage</a:t>
            </a:r>
            <a:endParaRPr sz="2000" b="1">
              <a:latin typeface="Calibri"/>
              <a:cs typeface="Calibri"/>
            </a:endParaRPr>
          </a:p>
        </p:txBody>
      </p:sp>
      <p:sp>
        <p:nvSpPr>
          <p:cNvPr id="56" name="object 56"/>
          <p:cNvSpPr txBox="1"/>
          <p:nvPr/>
        </p:nvSpPr>
        <p:spPr>
          <a:xfrm>
            <a:off x="4841518" y="2397941"/>
            <a:ext cx="751205" cy="254000"/>
          </a:xfrm>
          <a:prstGeom prst="rect">
            <a:avLst/>
          </a:prstGeom>
        </p:spPr>
        <p:txBody>
          <a:bodyPr vert="horz" wrap="square" lIns="0" tIns="12700" rIns="0" bIns="0" rtlCol="0">
            <a:spAutoFit/>
          </a:bodyPr>
          <a:lstStyle/>
          <a:p>
            <a:pPr marL="12700">
              <a:lnSpc>
                <a:spcPct val="100000"/>
              </a:lnSpc>
              <a:spcBef>
                <a:spcPts val="100"/>
              </a:spcBef>
            </a:pPr>
            <a:r>
              <a:rPr sz="1500" spc="-10">
                <a:solidFill>
                  <a:srgbClr val="666666"/>
                </a:solidFill>
                <a:latin typeface="Calibri"/>
                <a:cs typeface="Calibri"/>
              </a:rPr>
              <a:t>Providers</a:t>
            </a:r>
            <a:endParaRPr sz="1500">
              <a:latin typeface="Calibri"/>
              <a:cs typeface="Calibri"/>
            </a:endParaRPr>
          </a:p>
        </p:txBody>
      </p:sp>
      <p:sp>
        <p:nvSpPr>
          <p:cNvPr id="57" name="object 57"/>
          <p:cNvSpPr txBox="1"/>
          <p:nvPr/>
        </p:nvSpPr>
        <p:spPr>
          <a:xfrm>
            <a:off x="8153267" y="3248754"/>
            <a:ext cx="2144618" cy="320601"/>
          </a:xfrm>
          <a:prstGeom prst="rect">
            <a:avLst/>
          </a:prstGeom>
        </p:spPr>
        <p:txBody>
          <a:bodyPr vert="horz" wrap="square" lIns="0" tIns="12700" rIns="0" bIns="0" rtlCol="0">
            <a:spAutoFit/>
          </a:bodyPr>
          <a:lstStyle/>
          <a:p>
            <a:pPr marL="12700">
              <a:lnSpc>
                <a:spcPct val="100000"/>
              </a:lnSpc>
              <a:spcBef>
                <a:spcPts val="100"/>
              </a:spcBef>
            </a:pPr>
            <a:r>
              <a:rPr lang="en-US" sz="2000" b="1" spc="-10">
                <a:solidFill>
                  <a:srgbClr val="0F4D7A"/>
                </a:solidFill>
                <a:latin typeface="Calibri"/>
                <a:cs typeface="Calibri"/>
              </a:rPr>
              <a:t>Discipline/field</a:t>
            </a:r>
            <a:endParaRPr sz="2000" b="1">
              <a:latin typeface="Calibri"/>
              <a:cs typeface="Calibri"/>
            </a:endParaRPr>
          </a:p>
        </p:txBody>
      </p:sp>
      <p:sp>
        <p:nvSpPr>
          <p:cNvPr id="58" name="object 58"/>
          <p:cNvSpPr txBox="1"/>
          <p:nvPr/>
        </p:nvSpPr>
        <p:spPr>
          <a:xfrm>
            <a:off x="4874842" y="3830836"/>
            <a:ext cx="635000" cy="436880"/>
          </a:xfrm>
          <a:prstGeom prst="rect">
            <a:avLst/>
          </a:prstGeom>
        </p:spPr>
        <p:txBody>
          <a:bodyPr vert="horz" wrap="square" lIns="0" tIns="58419" rIns="0" bIns="0" rtlCol="0">
            <a:spAutoFit/>
          </a:bodyPr>
          <a:lstStyle/>
          <a:p>
            <a:pPr marL="140335" marR="5080" indent="-128270">
              <a:lnSpc>
                <a:spcPct val="80000"/>
              </a:lnSpc>
              <a:spcBef>
                <a:spcPts val="459"/>
              </a:spcBef>
            </a:pPr>
            <a:r>
              <a:rPr sz="1500" spc="-10">
                <a:solidFill>
                  <a:srgbClr val="0F4D7A"/>
                </a:solidFill>
                <a:latin typeface="Calibri"/>
                <a:cs typeface="Calibri"/>
              </a:rPr>
              <a:t>Primary </a:t>
            </a:r>
            <a:r>
              <a:rPr sz="1500" spc="-20">
                <a:solidFill>
                  <a:srgbClr val="0F4D7A"/>
                </a:solidFill>
                <a:latin typeface="Calibri"/>
                <a:cs typeface="Calibri"/>
              </a:rPr>
              <a:t>Care</a:t>
            </a:r>
            <a:endParaRPr sz="1500">
              <a:latin typeface="Calibri"/>
              <a:cs typeface="Calibri"/>
            </a:endParaRPr>
          </a:p>
        </p:txBody>
      </p:sp>
      <p:sp>
        <p:nvSpPr>
          <p:cNvPr id="59" name="object 59"/>
          <p:cNvSpPr txBox="1"/>
          <p:nvPr/>
        </p:nvSpPr>
        <p:spPr>
          <a:xfrm>
            <a:off x="6247859" y="3823597"/>
            <a:ext cx="578485" cy="436880"/>
          </a:xfrm>
          <a:prstGeom prst="rect">
            <a:avLst/>
          </a:prstGeom>
        </p:spPr>
        <p:txBody>
          <a:bodyPr vert="horz" wrap="square" lIns="0" tIns="56515" rIns="0" bIns="0" rtlCol="0">
            <a:spAutoFit/>
          </a:bodyPr>
          <a:lstStyle/>
          <a:p>
            <a:pPr marL="32384" marR="5080" indent="-20320">
              <a:lnSpc>
                <a:spcPts val="1440"/>
              </a:lnSpc>
              <a:spcBef>
                <a:spcPts val="445"/>
              </a:spcBef>
            </a:pPr>
            <a:r>
              <a:rPr sz="1500" spc="-20">
                <a:solidFill>
                  <a:srgbClr val="0F4D7A"/>
                </a:solidFill>
                <a:latin typeface="Calibri"/>
                <a:cs typeface="Calibri"/>
              </a:rPr>
              <a:t>Mental </a:t>
            </a:r>
            <a:r>
              <a:rPr sz="1500" spc="-10">
                <a:solidFill>
                  <a:srgbClr val="0F4D7A"/>
                </a:solidFill>
                <a:latin typeface="Calibri"/>
                <a:cs typeface="Calibri"/>
              </a:rPr>
              <a:t>Health</a:t>
            </a:r>
            <a:endParaRPr sz="1500">
              <a:latin typeface="Calibri"/>
              <a:cs typeface="Calibri"/>
            </a:endParaRPr>
          </a:p>
        </p:txBody>
      </p:sp>
      <p:sp>
        <p:nvSpPr>
          <p:cNvPr id="63" name="object 63"/>
          <p:cNvSpPr txBox="1"/>
          <p:nvPr/>
        </p:nvSpPr>
        <p:spPr>
          <a:xfrm>
            <a:off x="8153267" y="4755868"/>
            <a:ext cx="2282967" cy="320601"/>
          </a:xfrm>
          <a:prstGeom prst="rect">
            <a:avLst/>
          </a:prstGeom>
        </p:spPr>
        <p:txBody>
          <a:bodyPr vert="horz" wrap="square" lIns="0" tIns="12700" rIns="0" bIns="0" rtlCol="0">
            <a:spAutoFit/>
          </a:bodyPr>
          <a:lstStyle/>
          <a:p>
            <a:pPr marL="12700">
              <a:lnSpc>
                <a:spcPct val="100000"/>
              </a:lnSpc>
              <a:spcBef>
                <a:spcPts val="100"/>
              </a:spcBef>
            </a:pPr>
            <a:r>
              <a:rPr lang="en-US" sz="2000" b="1">
                <a:solidFill>
                  <a:srgbClr val="800000"/>
                </a:solidFill>
                <a:latin typeface="Calibri"/>
                <a:cs typeface="Calibri"/>
              </a:rPr>
              <a:t>Care setting</a:t>
            </a:r>
            <a:r>
              <a:rPr sz="2000" b="1" spc="-35">
                <a:solidFill>
                  <a:srgbClr val="800000"/>
                </a:solidFill>
                <a:latin typeface="Calibri"/>
                <a:cs typeface="Calibri"/>
              </a:rPr>
              <a:t> </a:t>
            </a:r>
            <a:endParaRPr sz="2000" b="1">
              <a:latin typeface="Calibri"/>
              <a:cs typeface="Calibri"/>
            </a:endParaRPr>
          </a:p>
        </p:txBody>
      </p:sp>
      <p:sp>
        <p:nvSpPr>
          <p:cNvPr id="64" name="object 64"/>
          <p:cNvSpPr txBox="1"/>
          <p:nvPr/>
        </p:nvSpPr>
        <p:spPr>
          <a:xfrm>
            <a:off x="3265991" y="5336543"/>
            <a:ext cx="911225" cy="436880"/>
          </a:xfrm>
          <a:prstGeom prst="rect">
            <a:avLst/>
          </a:prstGeom>
        </p:spPr>
        <p:txBody>
          <a:bodyPr vert="horz" wrap="square" lIns="0" tIns="56515" rIns="0" bIns="0" rtlCol="0">
            <a:spAutoFit/>
          </a:bodyPr>
          <a:lstStyle/>
          <a:p>
            <a:pPr marL="276225" marR="5080" indent="-264160">
              <a:lnSpc>
                <a:spcPts val="1440"/>
              </a:lnSpc>
              <a:spcBef>
                <a:spcPts val="445"/>
              </a:spcBef>
            </a:pPr>
            <a:r>
              <a:rPr sz="1500" spc="-10">
                <a:solidFill>
                  <a:srgbClr val="800000"/>
                </a:solidFill>
                <a:latin typeface="Calibri"/>
                <a:cs typeface="Calibri"/>
              </a:rPr>
              <a:t>Geographic </a:t>
            </a:r>
            <a:r>
              <a:rPr sz="1500" spc="-20">
                <a:solidFill>
                  <a:srgbClr val="800000"/>
                </a:solidFill>
                <a:latin typeface="Calibri"/>
                <a:cs typeface="Calibri"/>
              </a:rPr>
              <a:t>Area</a:t>
            </a:r>
            <a:endParaRPr sz="1500">
              <a:latin typeface="Calibri"/>
              <a:cs typeface="Calibri"/>
            </a:endParaRPr>
          </a:p>
        </p:txBody>
      </p:sp>
      <p:sp>
        <p:nvSpPr>
          <p:cNvPr id="65" name="object 65"/>
          <p:cNvSpPr txBox="1"/>
          <p:nvPr/>
        </p:nvSpPr>
        <p:spPr>
          <a:xfrm>
            <a:off x="4946597" y="5327667"/>
            <a:ext cx="563245" cy="436880"/>
          </a:xfrm>
          <a:prstGeom prst="rect">
            <a:avLst/>
          </a:prstGeom>
        </p:spPr>
        <p:txBody>
          <a:bodyPr vert="horz" wrap="square" lIns="0" tIns="56515" rIns="0" bIns="0" rtlCol="0">
            <a:spAutoFit/>
          </a:bodyPr>
          <a:lstStyle/>
          <a:p>
            <a:pPr marL="99060" marR="5080" indent="-86995">
              <a:lnSpc>
                <a:spcPts val="1440"/>
              </a:lnSpc>
              <a:spcBef>
                <a:spcPts val="445"/>
              </a:spcBef>
            </a:pPr>
            <a:r>
              <a:rPr sz="1500" spc="-10">
                <a:solidFill>
                  <a:srgbClr val="800000"/>
                </a:solidFill>
                <a:latin typeface="Calibri"/>
                <a:cs typeface="Calibri"/>
              </a:rPr>
              <a:t>Facility </a:t>
            </a:r>
            <a:r>
              <a:rPr sz="1500" spc="-20">
                <a:solidFill>
                  <a:srgbClr val="800000"/>
                </a:solidFill>
                <a:latin typeface="Calibri"/>
                <a:cs typeface="Calibri"/>
              </a:rPr>
              <a:t>Type</a:t>
            </a:r>
            <a:endParaRPr sz="1500">
              <a:latin typeface="Calibri"/>
              <a:cs typeface="Calibri"/>
            </a:endParaRPr>
          </a:p>
        </p:txBody>
      </p:sp>
      <p:sp>
        <p:nvSpPr>
          <p:cNvPr id="66" name="object 66"/>
          <p:cNvSpPr txBox="1"/>
          <p:nvPr/>
        </p:nvSpPr>
        <p:spPr>
          <a:xfrm>
            <a:off x="6137380" y="5302300"/>
            <a:ext cx="866775" cy="436880"/>
          </a:xfrm>
          <a:prstGeom prst="rect">
            <a:avLst/>
          </a:prstGeom>
        </p:spPr>
        <p:txBody>
          <a:bodyPr vert="horz" wrap="square" lIns="0" tIns="56515" rIns="0" bIns="0" rtlCol="0">
            <a:spAutoFit/>
          </a:bodyPr>
          <a:lstStyle/>
          <a:p>
            <a:pPr marL="189230" marR="5080" indent="-177165">
              <a:lnSpc>
                <a:spcPts val="1440"/>
              </a:lnSpc>
              <a:spcBef>
                <a:spcPts val="445"/>
              </a:spcBef>
            </a:pPr>
            <a:r>
              <a:rPr sz="1500" spc="-10">
                <a:solidFill>
                  <a:srgbClr val="800000"/>
                </a:solidFill>
                <a:latin typeface="Calibri"/>
                <a:cs typeface="Calibri"/>
              </a:rPr>
              <a:t>Population Group</a:t>
            </a:r>
            <a:endParaRPr sz="1500">
              <a:latin typeface="Calibri"/>
              <a:cs typeface="Calibri"/>
            </a:endParaRPr>
          </a:p>
        </p:txBody>
      </p:sp>
      <p:sp>
        <p:nvSpPr>
          <p:cNvPr id="69" name="object 69"/>
          <p:cNvSpPr txBox="1">
            <a:spLocks noGrp="1"/>
          </p:cNvSpPr>
          <p:nvPr>
            <p:ph type="title"/>
          </p:nvPr>
        </p:nvSpPr>
        <p:spPr>
          <a:xfrm>
            <a:off x="877701" y="189407"/>
            <a:ext cx="11131415" cy="666208"/>
          </a:xfrm>
          <a:prstGeom prst="rect">
            <a:avLst/>
          </a:prstGeom>
        </p:spPr>
        <p:txBody>
          <a:bodyPr vert="horz" wrap="square" lIns="0" tIns="12065" rIns="0" bIns="0" rtlCol="0">
            <a:spAutoFit/>
          </a:bodyPr>
          <a:lstStyle/>
          <a:p>
            <a:pPr marL="12700">
              <a:lnSpc>
                <a:spcPct val="100000"/>
              </a:lnSpc>
              <a:spcBef>
                <a:spcPts val="95"/>
              </a:spcBef>
            </a:pPr>
            <a:r>
              <a:rPr lang="en-US" spc="-120"/>
              <a:t>About Health Professional Shortage Areas</a:t>
            </a:r>
            <a:endParaRPr spc="-10"/>
          </a:p>
        </p:txBody>
      </p:sp>
      <p:sp>
        <p:nvSpPr>
          <p:cNvPr id="70" name="object 70"/>
          <p:cNvSpPr txBox="1"/>
          <p:nvPr/>
        </p:nvSpPr>
        <p:spPr>
          <a:xfrm>
            <a:off x="3427670" y="3819919"/>
            <a:ext cx="539115" cy="436880"/>
          </a:xfrm>
          <a:prstGeom prst="rect">
            <a:avLst/>
          </a:prstGeom>
        </p:spPr>
        <p:txBody>
          <a:bodyPr vert="horz" wrap="square" lIns="0" tIns="56515" rIns="0" bIns="0" rtlCol="0">
            <a:spAutoFit/>
          </a:bodyPr>
          <a:lstStyle/>
          <a:p>
            <a:pPr marL="12700" marR="5080" indent="2540">
              <a:lnSpc>
                <a:spcPts val="1440"/>
              </a:lnSpc>
              <a:spcBef>
                <a:spcPts val="445"/>
              </a:spcBef>
            </a:pPr>
            <a:r>
              <a:rPr sz="1500" spc="-10">
                <a:solidFill>
                  <a:srgbClr val="0F4D7A"/>
                </a:solidFill>
                <a:latin typeface="Calibri"/>
                <a:cs typeface="Calibri"/>
              </a:rPr>
              <a:t>Dental Health</a:t>
            </a:r>
            <a:endParaRPr sz="15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0DD3F-5899-DD5D-962D-FB66DECAF288}"/>
            </a:ext>
          </a:extLst>
        </p:cNvPr>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3C21968A-83D9-E2CF-1F38-762BFFC6C464}"/>
              </a:ext>
            </a:extLst>
          </p:cNvPr>
          <p:cNvSpPr>
            <a:spLocks noGrp="1" noChangeArrowheads="1"/>
          </p:cNvSpPr>
          <p:nvPr>
            <p:ph idx="1"/>
          </p:nvPr>
        </p:nvSpPr>
        <p:spPr>
          <a:xfrm>
            <a:off x="1387118" y="2147364"/>
            <a:ext cx="10086414" cy="1804624"/>
          </a:xfrm>
        </p:spPr>
        <p:txBody>
          <a:bodyPr/>
          <a:lstStyle/>
          <a:p>
            <a:pPr marL="457200" indent="-457200">
              <a:buFont typeface="Arial"/>
              <a:buChar char="•"/>
            </a:pPr>
            <a:r>
              <a:rPr lang="en-US" b="1" dirty="0">
                <a:solidFill>
                  <a:srgbClr val="13294B"/>
                </a:solidFill>
                <a:ea typeface="+mn-lt"/>
                <a:cs typeface="+mn-lt"/>
              </a:rPr>
              <a:t>This webinar is being recorded.</a:t>
            </a:r>
          </a:p>
          <a:p>
            <a:pPr marL="457200" indent="-457200">
              <a:buFont typeface="Arial"/>
              <a:buChar char="•"/>
            </a:pPr>
            <a:r>
              <a:rPr lang="en-US" b="1" dirty="0">
                <a:solidFill>
                  <a:srgbClr val="13294B"/>
                </a:solidFill>
                <a:ea typeface="+mn-lt"/>
                <a:cs typeface="+mn-lt"/>
              </a:rPr>
              <a:t>Please keep your microphone muted to minimize background noise.</a:t>
            </a:r>
          </a:p>
          <a:p>
            <a:pPr marL="457200" indent="-457200">
              <a:buFont typeface="Arial"/>
              <a:buChar char="•"/>
            </a:pPr>
            <a:r>
              <a:rPr lang="en-US" b="1" dirty="0">
                <a:solidFill>
                  <a:srgbClr val="13294B"/>
                </a:solidFill>
                <a:ea typeface="+mn-lt"/>
                <a:cs typeface="+mn-lt"/>
              </a:rPr>
              <a:t>Use the chat for questions and technical support.</a:t>
            </a:r>
            <a:endParaRPr lang="en-US" b="1" dirty="0">
              <a:solidFill>
                <a:srgbClr val="13294B"/>
              </a:solidFill>
              <a:cs typeface="Arial"/>
            </a:endParaRPr>
          </a:p>
        </p:txBody>
      </p:sp>
      <p:sp>
        <p:nvSpPr>
          <p:cNvPr id="7172" name="Slide Number Placeholder 3">
            <a:extLst>
              <a:ext uri="{FF2B5EF4-FFF2-40B4-BE49-F238E27FC236}">
                <a16:creationId xmlns:a16="http://schemas.microsoft.com/office/drawing/2014/main" id="{05DBB4C8-7A9E-53D4-A73C-261BD59F76D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a:spcBef>
                <a:spcPct val="0"/>
              </a:spcBef>
            </a:pPr>
            <a:fld id="{BCD0F160-4557-4BF5-866C-2E46E557808B}" type="slidenum">
              <a:rPr lang="en-US" altLang="en-US" sz="1400">
                <a:solidFill>
                  <a:srgbClr val="BFBFBF"/>
                </a:solidFill>
                <a:latin typeface="Trebuchet MS" panose="020B0603020202020204" pitchFamily="34" charset="0"/>
              </a:rPr>
              <a:pPr>
                <a:spcBef>
                  <a:spcPct val="0"/>
                </a:spcBef>
              </a:pPr>
              <a:t>2</a:t>
            </a:fld>
            <a:endParaRPr lang="en-US" altLang="en-US" sz="1400">
              <a:solidFill>
                <a:srgbClr val="BFBFBF"/>
              </a:solidFill>
              <a:latin typeface="Trebuchet MS" panose="020B0603020202020204" pitchFamily="34" charset="0"/>
            </a:endParaRPr>
          </a:p>
        </p:txBody>
      </p:sp>
      <p:pic>
        <p:nvPicPr>
          <p:cNvPr id="3" name="Picture 2">
            <a:extLst>
              <a:ext uri="{FF2B5EF4-FFF2-40B4-BE49-F238E27FC236}">
                <a16:creationId xmlns:a16="http://schemas.microsoft.com/office/drawing/2014/main" id="{8200F45A-D3D2-B910-F0CA-7CF5991F439C}"/>
              </a:ext>
            </a:extLst>
          </p:cNvPr>
          <p:cNvPicPr>
            <a:picLocks noChangeAspect="1"/>
          </p:cNvPicPr>
          <p:nvPr/>
        </p:nvPicPr>
        <p:blipFill>
          <a:blip r:embed="rId3"/>
          <a:stretch>
            <a:fillRect/>
          </a:stretch>
        </p:blipFill>
        <p:spPr>
          <a:xfrm>
            <a:off x="604684" y="5969363"/>
            <a:ext cx="1371600" cy="533400"/>
          </a:xfrm>
          <a:prstGeom prst="rect">
            <a:avLst/>
          </a:prstGeom>
        </p:spPr>
      </p:pic>
      <p:sp>
        <p:nvSpPr>
          <p:cNvPr id="6" name="Rectangle 5">
            <a:extLst>
              <a:ext uri="{FF2B5EF4-FFF2-40B4-BE49-F238E27FC236}">
                <a16:creationId xmlns:a16="http://schemas.microsoft.com/office/drawing/2014/main" id="{D9057324-468D-3DED-DF49-872AA9761091}"/>
              </a:ext>
            </a:extLst>
          </p:cNvPr>
          <p:cNvSpPr/>
          <p:nvPr/>
        </p:nvSpPr>
        <p:spPr>
          <a:xfrm>
            <a:off x="-5195" y="-4618"/>
            <a:ext cx="12194309" cy="711748"/>
          </a:xfrm>
          <a:prstGeom prst="rect">
            <a:avLst/>
          </a:prstGeom>
          <a:solidFill>
            <a:srgbClr val="C1C6C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rgbClr val="13294B"/>
                </a:solidFill>
                <a:cs typeface="Arial"/>
              </a:rPr>
              <a:t>Etiquette &amp; Reminders</a:t>
            </a:r>
            <a:endParaRPr lang="en-US" sz="3600"/>
          </a:p>
        </p:txBody>
      </p:sp>
      <p:sp>
        <p:nvSpPr>
          <p:cNvPr id="10" name="TextBox 9">
            <a:extLst>
              <a:ext uri="{FF2B5EF4-FFF2-40B4-BE49-F238E27FC236}">
                <a16:creationId xmlns:a16="http://schemas.microsoft.com/office/drawing/2014/main" id="{E34F3F94-7064-6EBD-F2C7-C960C6348946}"/>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a:solidFill>
                  <a:srgbClr val="002060"/>
                </a:solidFill>
                <a:latin typeface="Arial"/>
                <a:cs typeface="Arial"/>
              </a:rPr>
              <a:t>Office of Health Equity</a:t>
            </a:r>
            <a:endParaRPr lang="en-US" sz="1600" b="1">
              <a:solidFill>
                <a:srgbClr val="002060"/>
              </a:solidFill>
              <a:cs typeface="Arial"/>
            </a:endParaRPr>
          </a:p>
          <a:p>
            <a:r>
              <a:rPr lang="en-US" sz="1600">
                <a:solidFill>
                  <a:srgbClr val="002060"/>
                </a:solidFill>
                <a:latin typeface="Arial"/>
                <a:cs typeface="Arial"/>
              </a:rPr>
              <a:t>Primary Care Office</a:t>
            </a:r>
            <a:endParaRPr lang="en-US" sz="1600">
              <a:solidFill>
                <a:srgbClr val="002060"/>
              </a:solidFill>
              <a:cs typeface="Arial"/>
            </a:endParaRPr>
          </a:p>
        </p:txBody>
      </p:sp>
    </p:spTree>
    <p:extLst>
      <p:ext uri="{BB962C8B-B14F-4D97-AF65-F5344CB8AC3E}">
        <p14:creationId xmlns:p14="http://schemas.microsoft.com/office/powerpoint/2010/main" val="1420050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7C2C7-A09D-D72A-FA46-4A538A2CC4DE}"/>
            </a:ext>
          </a:extLst>
        </p:cNvPr>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A8D15067-16BF-435E-7E6F-FA934039941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a:spcBef>
                <a:spcPct val="0"/>
              </a:spcBef>
            </a:pPr>
            <a:fld id="{E71BA12A-9822-45B9-B381-1571919D0A1D}" type="slidenum">
              <a:rPr lang="en-US" altLang="en-US" sz="1400">
                <a:solidFill>
                  <a:srgbClr val="BFBFBF"/>
                </a:solidFill>
                <a:latin typeface="Trebuchet MS" panose="020B0603020202020204" pitchFamily="34" charset="0"/>
              </a:rPr>
              <a:pPr>
                <a:spcBef>
                  <a:spcPct val="0"/>
                </a:spcBef>
              </a:pPr>
              <a:t>20</a:t>
            </a:fld>
            <a:endParaRPr lang="en-US" altLang="en-US" sz="1400">
              <a:solidFill>
                <a:srgbClr val="BFBFBF"/>
              </a:solidFill>
              <a:latin typeface="Trebuchet MS" panose="020B0603020202020204" pitchFamily="34" charset="0"/>
            </a:endParaRPr>
          </a:p>
        </p:txBody>
      </p:sp>
      <p:pic>
        <p:nvPicPr>
          <p:cNvPr id="8" name="Picture 7">
            <a:extLst>
              <a:ext uri="{FF2B5EF4-FFF2-40B4-BE49-F238E27FC236}">
                <a16:creationId xmlns:a16="http://schemas.microsoft.com/office/drawing/2014/main" id="{14B5BDD2-883C-66D3-9E49-A8F1BE336F41}"/>
              </a:ext>
            </a:extLst>
          </p:cNvPr>
          <p:cNvPicPr>
            <a:picLocks noChangeAspect="1"/>
          </p:cNvPicPr>
          <p:nvPr/>
        </p:nvPicPr>
        <p:blipFill>
          <a:blip r:embed="rId3"/>
          <a:stretch>
            <a:fillRect/>
          </a:stretch>
        </p:blipFill>
        <p:spPr>
          <a:xfrm>
            <a:off x="604684" y="5969363"/>
            <a:ext cx="1371600" cy="533400"/>
          </a:xfrm>
          <a:prstGeom prst="rect">
            <a:avLst/>
          </a:prstGeom>
        </p:spPr>
      </p:pic>
      <p:sp>
        <p:nvSpPr>
          <p:cNvPr id="7" name="Rectangle 6">
            <a:extLst>
              <a:ext uri="{FF2B5EF4-FFF2-40B4-BE49-F238E27FC236}">
                <a16:creationId xmlns:a16="http://schemas.microsoft.com/office/drawing/2014/main" id="{AF4E29B9-FEB7-EB0C-866F-4B48BF358383}"/>
              </a:ext>
            </a:extLst>
          </p:cNvPr>
          <p:cNvSpPr/>
          <p:nvPr/>
        </p:nvSpPr>
        <p:spPr>
          <a:xfrm>
            <a:off x="-5195" y="-4618"/>
            <a:ext cx="12194309" cy="711748"/>
          </a:xfrm>
          <a:prstGeom prst="rect">
            <a:avLst/>
          </a:prstGeom>
          <a:solidFill>
            <a:srgbClr val="C1C6C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rgbClr val="13294B"/>
                </a:solidFill>
                <a:cs typeface="Arial"/>
              </a:rPr>
              <a:t>HPSA Types</a:t>
            </a:r>
            <a:endParaRPr lang="en-US" sz="3600" dirty="0"/>
          </a:p>
        </p:txBody>
      </p:sp>
      <p:sp>
        <p:nvSpPr>
          <p:cNvPr id="10" name="TextBox 9">
            <a:extLst>
              <a:ext uri="{FF2B5EF4-FFF2-40B4-BE49-F238E27FC236}">
                <a16:creationId xmlns:a16="http://schemas.microsoft.com/office/drawing/2014/main" id="{E01CA428-533E-BDF5-D08B-30E558396C16}"/>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002060"/>
                </a:solidFill>
                <a:latin typeface="Arial"/>
                <a:cs typeface="Arial"/>
              </a:rPr>
              <a:t>Office of Health Equity</a:t>
            </a:r>
            <a:endParaRPr lang="en-US" sz="1600" b="1" dirty="0">
              <a:solidFill>
                <a:srgbClr val="002060"/>
              </a:solidFill>
              <a:cs typeface="Arial"/>
            </a:endParaRPr>
          </a:p>
          <a:p>
            <a:r>
              <a:rPr lang="en-US" sz="1600" dirty="0">
                <a:solidFill>
                  <a:srgbClr val="002060"/>
                </a:solidFill>
                <a:latin typeface="Arial"/>
                <a:cs typeface="Arial"/>
              </a:rPr>
              <a:t>Primary Care Office</a:t>
            </a:r>
            <a:endParaRPr lang="en-US" sz="1600" dirty="0">
              <a:solidFill>
                <a:srgbClr val="002060"/>
              </a:solidFill>
              <a:cs typeface="Arial"/>
            </a:endParaRPr>
          </a:p>
        </p:txBody>
      </p:sp>
      <p:pic>
        <p:nvPicPr>
          <p:cNvPr id="3" name="image1.png" descr="Graphical user interface, text, application, letter&#10;&#10;Description automatically generated">
            <a:extLst>
              <a:ext uri="{FF2B5EF4-FFF2-40B4-BE49-F238E27FC236}">
                <a16:creationId xmlns:a16="http://schemas.microsoft.com/office/drawing/2014/main" id="{90D38741-A355-48B4-2B80-9EA2D246B5A0}"/>
              </a:ext>
            </a:extLst>
          </p:cNvPr>
          <p:cNvPicPr>
            <a:picLocks noGrp="1"/>
          </p:cNvPicPr>
          <p:nvPr>
            <p:ph idx="1"/>
          </p:nvPr>
        </p:nvPicPr>
        <p:blipFill rotWithShape="1">
          <a:blip r:embed="rId4"/>
          <a:srcRect t="19110" r="-349" b="462"/>
          <a:stretch>
            <a:fillRect/>
          </a:stretch>
        </p:blipFill>
        <p:spPr>
          <a:xfrm>
            <a:off x="406400" y="903515"/>
            <a:ext cx="11180916" cy="5065848"/>
          </a:xfrm>
          <a:prstGeom prst="rect">
            <a:avLst/>
          </a:prstGeom>
        </p:spPr>
      </p:pic>
      <p:sp>
        <p:nvSpPr>
          <p:cNvPr id="4" name="TextBox 3">
            <a:extLst>
              <a:ext uri="{FF2B5EF4-FFF2-40B4-BE49-F238E27FC236}">
                <a16:creationId xmlns:a16="http://schemas.microsoft.com/office/drawing/2014/main" id="{190445C3-9D0F-C6EF-3C71-69E3C9624FB0}"/>
              </a:ext>
            </a:extLst>
          </p:cNvPr>
          <p:cNvSpPr txBox="1"/>
          <p:nvPr/>
        </p:nvSpPr>
        <p:spPr>
          <a:xfrm>
            <a:off x="2211276" y="5554884"/>
            <a:ext cx="7571164" cy="369332"/>
          </a:xfrm>
          <a:prstGeom prst="rect">
            <a:avLst/>
          </a:prstGeom>
          <a:noFill/>
        </p:spPr>
        <p:txBody>
          <a:bodyPr wrap="square">
            <a:spAutoFit/>
          </a:bodyPr>
          <a:lstStyle/>
          <a:p>
            <a:r>
              <a:rPr lang="en-US" dirty="0">
                <a:hlinkClick r:id="rId5"/>
              </a:rPr>
              <a:t>https://bhw.hrsa.gov/workforce-shortage-areas/shortage-designation</a:t>
            </a:r>
            <a:r>
              <a:rPr lang="en-US" dirty="0"/>
              <a:t> </a:t>
            </a:r>
          </a:p>
        </p:txBody>
      </p:sp>
    </p:spTree>
    <p:extLst>
      <p:ext uri="{BB962C8B-B14F-4D97-AF65-F5344CB8AC3E}">
        <p14:creationId xmlns:p14="http://schemas.microsoft.com/office/powerpoint/2010/main" val="2705781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5DAE-3E68-3816-74F2-AD011738D94D}"/>
              </a:ext>
            </a:extLst>
          </p:cNvPr>
          <p:cNvSpPr>
            <a:spLocks noGrp="1"/>
          </p:cNvSpPr>
          <p:nvPr>
            <p:ph type="title"/>
          </p:nvPr>
        </p:nvSpPr>
        <p:spPr>
          <a:xfrm>
            <a:off x="838200" y="538900"/>
            <a:ext cx="10515600" cy="1133499"/>
          </a:xfrm>
        </p:spPr>
        <p:txBody>
          <a:bodyPr>
            <a:normAutofit fontScale="90000"/>
          </a:bodyPr>
          <a:lstStyle/>
          <a:p>
            <a:r>
              <a:rPr lang="en-US" dirty="0"/>
              <a:t>Geographic/Geographic High Need HPSA Benefits</a:t>
            </a:r>
          </a:p>
        </p:txBody>
      </p:sp>
      <p:graphicFrame>
        <p:nvGraphicFramePr>
          <p:cNvPr id="21" name="Content Placeholder 2">
            <a:extLst>
              <a:ext uri="{FF2B5EF4-FFF2-40B4-BE49-F238E27FC236}">
                <a16:creationId xmlns:a16="http://schemas.microsoft.com/office/drawing/2014/main" id="{BD6A3B6C-00FC-245F-8AAE-AF54CD0D3DAF}"/>
              </a:ext>
            </a:extLst>
          </p:cNvPr>
          <p:cNvGraphicFramePr>
            <a:graphicFrameLocks noGrp="1"/>
          </p:cNvGraphicFramePr>
          <p:nvPr>
            <p:ph idx="1"/>
            <p:extLst>
              <p:ext uri="{D42A27DB-BD31-4B8C-83A1-F6EECF244321}">
                <p14:modId xmlns:p14="http://schemas.microsoft.com/office/powerpoint/2010/main" val="14174195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C4F75F2-0C0C-F8A5-54D6-4A7D6A779FCC}"/>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002060"/>
                </a:solidFill>
                <a:latin typeface="Arial"/>
                <a:cs typeface="Arial"/>
              </a:rPr>
              <a:t>Office of Health Equity</a:t>
            </a:r>
            <a:endParaRPr lang="en-US" sz="1600" b="1" dirty="0">
              <a:solidFill>
                <a:srgbClr val="002060"/>
              </a:solidFill>
              <a:cs typeface="Arial"/>
            </a:endParaRPr>
          </a:p>
          <a:p>
            <a:r>
              <a:rPr lang="en-US" sz="1600" dirty="0">
                <a:solidFill>
                  <a:srgbClr val="002060"/>
                </a:solidFill>
                <a:latin typeface="Arial"/>
                <a:cs typeface="Arial"/>
              </a:rPr>
              <a:t>Primary Care Office</a:t>
            </a:r>
            <a:endParaRPr lang="en-US" sz="1600" dirty="0">
              <a:solidFill>
                <a:srgbClr val="002060"/>
              </a:solidFill>
              <a:cs typeface="Arial"/>
            </a:endParaRPr>
          </a:p>
        </p:txBody>
      </p:sp>
    </p:spTree>
    <p:extLst>
      <p:ext uri="{BB962C8B-B14F-4D97-AF65-F5344CB8AC3E}">
        <p14:creationId xmlns:p14="http://schemas.microsoft.com/office/powerpoint/2010/main" val="3261605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AC59C67-FE3D-FEC1-BED5-9EE091A268F9}"/>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u="sng" dirty="0"/>
              <a:t>Geographic HPSA Benefits</a:t>
            </a:r>
            <a:r>
              <a:rPr lang="en-US" dirty="0"/>
              <a:t>:  Prison Scoring</a:t>
            </a:r>
          </a:p>
        </p:txBody>
      </p:sp>
      <p:sp>
        <p:nvSpPr>
          <p:cNvPr id="42" name="Content Placeholder 16">
            <a:extLst>
              <a:ext uri="{FF2B5EF4-FFF2-40B4-BE49-F238E27FC236}">
                <a16:creationId xmlns:a16="http://schemas.microsoft.com/office/drawing/2014/main" id="{AA10FDCC-EECB-A85F-F6DA-DC021A26AC5B}"/>
              </a:ext>
            </a:extLst>
          </p:cNvPr>
          <p:cNvSpPr>
            <a:spLocks noGrp="1"/>
          </p:cNvSpPr>
          <p:nvPr>
            <p:ph sz="half" idx="1"/>
          </p:nvPr>
        </p:nvSpPr>
        <p:spPr>
          <a:xfrm>
            <a:off x="1196656" y="2000250"/>
            <a:ext cx="9795638" cy="876300"/>
          </a:xfrm>
          <a:solidFill>
            <a:schemeClr val="bg2">
              <a:lumMod val="20000"/>
              <a:lumOff val="80000"/>
            </a:schemeClr>
          </a:solidFill>
        </p:spPr>
        <p:txBody>
          <a:bodyPr vert="horz" lIns="91440" tIns="45720" rIns="91440" bIns="45720" rtlCol="0">
            <a:normAutofit/>
          </a:bodyPr>
          <a:lstStyle/>
          <a:p>
            <a:pPr marL="0" indent="0" algn="ctr">
              <a:buNone/>
            </a:pPr>
            <a:r>
              <a:rPr lang="en-US" sz="2400" dirty="0"/>
              <a:t>The maximum score for prison HPSAs is 12 without an intersecting Geographic and Geographic High Needs HPSA</a:t>
            </a:r>
          </a:p>
        </p:txBody>
      </p:sp>
      <p:pic>
        <p:nvPicPr>
          <p:cNvPr id="12" name="Content Placeholder 11">
            <a:extLst>
              <a:ext uri="{FF2B5EF4-FFF2-40B4-BE49-F238E27FC236}">
                <a16:creationId xmlns:a16="http://schemas.microsoft.com/office/drawing/2014/main" id="{1B17EF0A-0E54-7501-FF1B-30ABB271146B}"/>
              </a:ext>
            </a:extLst>
          </p:cNvPr>
          <p:cNvPicPr>
            <a:picLocks noChangeAspect="1"/>
          </p:cNvPicPr>
          <p:nvPr/>
        </p:nvPicPr>
        <p:blipFill>
          <a:blip r:embed="rId3"/>
          <a:stretch>
            <a:fillRect/>
          </a:stretch>
        </p:blipFill>
        <p:spPr>
          <a:xfrm>
            <a:off x="181234" y="3486783"/>
            <a:ext cx="5828261" cy="2258450"/>
          </a:xfrm>
          <a:prstGeom prst="rect">
            <a:avLst/>
          </a:prstGeom>
        </p:spPr>
      </p:pic>
      <p:pic>
        <p:nvPicPr>
          <p:cNvPr id="10" name="Content Placeholder 9">
            <a:extLst>
              <a:ext uri="{FF2B5EF4-FFF2-40B4-BE49-F238E27FC236}">
                <a16:creationId xmlns:a16="http://schemas.microsoft.com/office/drawing/2014/main" id="{55AB3D5A-074D-972D-02B9-2A1588D25591}"/>
              </a:ext>
            </a:extLst>
          </p:cNvPr>
          <p:cNvPicPr>
            <a:picLocks noGrp="1" noChangeAspect="1"/>
          </p:cNvPicPr>
          <p:nvPr>
            <p:ph sz="half" idx="2"/>
          </p:nvPr>
        </p:nvPicPr>
        <p:blipFill>
          <a:blip r:embed="rId4"/>
          <a:stretch>
            <a:fillRect/>
          </a:stretch>
        </p:blipFill>
        <p:spPr>
          <a:xfrm>
            <a:off x="5630081" y="3371217"/>
            <a:ext cx="6452719" cy="2258450"/>
          </a:xfrm>
          <a:prstGeom prst="rect">
            <a:avLst/>
          </a:prstGeom>
        </p:spPr>
      </p:pic>
      <p:sp>
        <p:nvSpPr>
          <p:cNvPr id="2" name="TextBox 1">
            <a:extLst>
              <a:ext uri="{FF2B5EF4-FFF2-40B4-BE49-F238E27FC236}">
                <a16:creationId xmlns:a16="http://schemas.microsoft.com/office/drawing/2014/main" id="{AB26A80D-0C92-6FB7-0F7C-D46A9C5EDD5F}"/>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002060"/>
                </a:solidFill>
                <a:latin typeface="Arial"/>
                <a:cs typeface="Arial"/>
              </a:rPr>
              <a:t>Office of Health Equity</a:t>
            </a:r>
            <a:endParaRPr lang="en-US" sz="1600" b="1" dirty="0">
              <a:solidFill>
                <a:srgbClr val="002060"/>
              </a:solidFill>
              <a:cs typeface="Arial"/>
            </a:endParaRPr>
          </a:p>
          <a:p>
            <a:r>
              <a:rPr lang="en-US" sz="1600" dirty="0">
                <a:solidFill>
                  <a:srgbClr val="002060"/>
                </a:solidFill>
                <a:latin typeface="Arial"/>
                <a:cs typeface="Arial"/>
              </a:rPr>
              <a:t>Primary Care Office</a:t>
            </a:r>
            <a:endParaRPr lang="en-US" sz="1600" dirty="0">
              <a:solidFill>
                <a:srgbClr val="002060"/>
              </a:solidFill>
              <a:cs typeface="Arial"/>
            </a:endParaRPr>
          </a:p>
        </p:txBody>
      </p:sp>
    </p:spTree>
    <p:extLst>
      <p:ext uri="{BB962C8B-B14F-4D97-AF65-F5344CB8AC3E}">
        <p14:creationId xmlns:p14="http://schemas.microsoft.com/office/powerpoint/2010/main" val="3778270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6ABBC5-4EEE-105C-46F3-7F7D886199D5}"/>
              </a:ext>
            </a:extLst>
          </p:cNvPr>
          <p:cNvSpPr>
            <a:spLocks noGrp="1"/>
          </p:cNvSpPr>
          <p:nvPr>
            <p:ph type="sldNum" sz="quarter" idx="10"/>
          </p:nvPr>
        </p:nvSpPr>
        <p:spPr/>
        <p:txBody>
          <a:bodyPr/>
          <a:lstStyle/>
          <a:p>
            <a:pPr>
              <a:defRPr/>
            </a:pPr>
            <a:fld id="{FD7F64F6-54CF-4E48-9AAC-C67E76C03552}" type="slidenum">
              <a:rPr lang="en-US" altLang="en-US" smtClean="0"/>
              <a:pPr>
                <a:defRPr/>
              </a:pPr>
              <a:t>23</a:t>
            </a:fld>
            <a:endParaRPr lang="en-US" altLang="en-US"/>
          </a:p>
        </p:txBody>
      </p:sp>
      <p:pic>
        <p:nvPicPr>
          <p:cNvPr id="5" name="Picture 4" descr="Table, calendar&#10;&#10;AI-generated content may be incorrect.">
            <a:extLst>
              <a:ext uri="{FF2B5EF4-FFF2-40B4-BE49-F238E27FC236}">
                <a16:creationId xmlns:a16="http://schemas.microsoft.com/office/drawing/2014/main" id="{FEAC4ADD-93D4-A500-231D-E75369F27B37}"/>
              </a:ext>
            </a:extLst>
          </p:cNvPr>
          <p:cNvPicPr>
            <a:picLocks noChangeAspect="1"/>
          </p:cNvPicPr>
          <p:nvPr/>
        </p:nvPicPr>
        <p:blipFill>
          <a:blip r:embed="rId3"/>
          <a:stretch>
            <a:fillRect/>
          </a:stretch>
        </p:blipFill>
        <p:spPr>
          <a:xfrm>
            <a:off x="3603172" y="458186"/>
            <a:ext cx="4877376" cy="5812585"/>
          </a:xfrm>
          <a:prstGeom prst="rect">
            <a:avLst/>
          </a:prstGeom>
        </p:spPr>
      </p:pic>
      <p:pic>
        <p:nvPicPr>
          <p:cNvPr id="4" name="Picture 3">
            <a:extLst>
              <a:ext uri="{FF2B5EF4-FFF2-40B4-BE49-F238E27FC236}">
                <a16:creationId xmlns:a16="http://schemas.microsoft.com/office/drawing/2014/main" id="{206BA9CA-244C-4FB7-8522-CCFBFC0EC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825" y="2905125"/>
            <a:ext cx="8388350" cy="1047750"/>
          </a:xfrm>
          <a:prstGeom prst="rect">
            <a:avLst/>
          </a:prstGeom>
        </p:spPr>
      </p:pic>
    </p:spTree>
    <p:extLst>
      <p:ext uri="{BB962C8B-B14F-4D97-AF65-F5344CB8AC3E}">
        <p14:creationId xmlns:p14="http://schemas.microsoft.com/office/powerpoint/2010/main" val="296525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E15B-72A7-C9E8-FD13-83D3F59FFEF4}"/>
              </a:ext>
            </a:extLst>
          </p:cNvPr>
          <p:cNvSpPr>
            <a:spLocks noGrp="1"/>
          </p:cNvSpPr>
          <p:nvPr>
            <p:ph type="title"/>
          </p:nvPr>
        </p:nvSpPr>
        <p:spPr>
          <a:xfrm>
            <a:off x="838200" y="349862"/>
            <a:ext cx="10515600" cy="1133499"/>
          </a:xfrm>
        </p:spPr>
        <p:txBody>
          <a:bodyPr>
            <a:normAutofit/>
          </a:bodyPr>
          <a:lstStyle/>
          <a:p>
            <a:pPr algn="ctr"/>
            <a:r>
              <a:rPr lang="en-US" dirty="0"/>
              <a:t>Population HPSA Benefits</a:t>
            </a:r>
          </a:p>
        </p:txBody>
      </p:sp>
      <p:graphicFrame>
        <p:nvGraphicFramePr>
          <p:cNvPr id="23" name="Content Placeholder 2">
            <a:extLst>
              <a:ext uri="{FF2B5EF4-FFF2-40B4-BE49-F238E27FC236}">
                <a16:creationId xmlns:a16="http://schemas.microsoft.com/office/drawing/2014/main" id="{08B45AE7-874A-4374-577F-ABC4E29659FC}"/>
              </a:ext>
            </a:extLst>
          </p:cNvPr>
          <p:cNvGraphicFramePr>
            <a:graphicFrameLocks noGrp="1"/>
          </p:cNvGraphicFramePr>
          <p:nvPr>
            <p:ph idx="1"/>
            <p:extLst>
              <p:ext uri="{D42A27DB-BD31-4B8C-83A1-F6EECF244321}">
                <p14:modId xmlns:p14="http://schemas.microsoft.com/office/powerpoint/2010/main" val="4024957745"/>
              </p:ext>
            </p:extLst>
          </p:nvPr>
        </p:nvGraphicFramePr>
        <p:xfrm>
          <a:off x="838200" y="1483361"/>
          <a:ext cx="10515600" cy="449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46F6F66-656F-CAEB-E579-9770BAC3CC9D}"/>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002060"/>
                </a:solidFill>
                <a:latin typeface="Arial"/>
                <a:cs typeface="Arial"/>
              </a:rPr>
              <a:t>Office of Health Equity</a:t>
            </a:r>
            <a:endParaRPr lang="en-US" sz="1600" b="1" dirty="0">
              <a:solidFill>
                <a:srgbClr val="002060"/>
              </a:solidFill>
              <a:cs typeface="Arial"/>
            </a:endParaRPr>
          </a:p>
          <a:p>
            <a:r>
              <a:rPr lang="en-US" sz="1600" dirty="0">
                <a:solidFill>
                  <a:srgbClr val="002060"/>
                </a:solidFill>
                <a:latin typeface="Arial"/>
                <a:cs typeface="Arial"/>
              </a:rPr>
              <a:t>Primary Care Office</a:t>
            </a:r>
            <a:endParaRPr lang="en-US" sz="1600" dirty="0">
              <a:solidFill>
                <a:srgbClr val="002060"/>
              </a:solidFill>
              <a:cs typeface="Arial"/>
            </a:endParaRPr>
          </a:p>
        </p:txBody>
      </p:sp>
    </p:spTree>
    <p:extLst>
      <p:ext uri="{BB962C8B-B14F-4D97-AF65-F5344CB8AC3E}">
        <p14:creationId xmlns:p14="http://schemas.microsoft.com/office/powerpoint/2010/main" val="378769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1138-546B-61AB-D7AA-1E198A4D6FFF}"/>
              </a:ext>
            </a:extLst>
          </p:cNvPr>
          <p:cNvSpPr>
            <a:spLocks noGrp="1"/>
          </p:cNvSpPr>
          <p:nvPr>
            <p:ph type="title"/>
          </p:nvPr>
        </p:nvSpPr>
        <p:spPr/>
        <p:txBody>
          <a:bodyPr>
            <a:normAutofit fontScale="90000"/>
          </a:bodyPr>
          <a:lstStyle/>
          <a:p>
            <a:r>
              <a:rPr lang="en-US" sz="4000" u="sng" dirty="0"/>
              <a:t>Stakeholders to Consider</a:t>
            </a:r>
            <a:r>
              <a:rPr lang="en-US" sz="4000" dirty="0"/>
              <a:t>: Virginia Observations</a:t>
            </a:r>
          </a:p>
        </p:txBody>
      </p:sp>
      <p:sp>
        <p:nvSpPr>
          <p:cNvPr id="3" name="Content Placeholder 2">
            <a:extLst>
              <a:ext uri="{FF2B5EF4-FFF2-40B4-BE49-F238E27FC236}">
                <a16:creationId xmlns:a16="http://schemas.microsoft.com/office/drawing/2014/main" id="{419830FF-E6A2-392F-82D5-EE2D9B6EFBDA}"/>
              </a:ext>
            </a:extLst>
          </p:cNvPr>
          <p:cNvSpPr>
            <a:spLocks noGrp="1"/>
          </p:cNvSpPr>
          <p:nvPr>
            <p:ph idx="1"/>
          </p:nvPr>
        </p:nvSpPr>
        <p:spPr>
          <a:xfrm>
            <a:off x="731520" y="1536192"/>
            <a:ext cx="10972800" cy="4679361"/>
          </a:xfrm>
        </p:spPr>
        <p:txBody>
          <a:bodyPr>
            <a:normAutofit fontScale="47500" lnSpcReduction="20000"/>
          </a:bodyPr>
          <a:lstStyle/>
          <a:p>
            <a:r>
              <a:rPr lang="en-US" sz="3300" dirty="0"/>
              <a:t>NHSC sites</a:t>
            </a:r>
          </a:p>
          <a:p>
            <a:r>
              <a:rPr lang="en-US" sz="3300" dirty="0"/>
              <a:t>Federally Qualified Health Centers or look-a-likes</a:t>
            </a:r>
          </a:p>
          <a:p>
            <a:r>
              <a:rPr lang="en-US" sz="3300" dirty="0"/>
              <a:t>Rural Health Clinics (CMS certified or not)</a:t>
            </a:r>
          </a:p>
          <a:p>
            <a:r>
              <a:rPr lang="en-US" sz="3300" dirty="0"/>
              <a:t>School Based Clinics</a:t>
            </a:r>
          </a:p>
          <a:p>
            <a:r>
              <a:rPr lang="en-US" sz="3300" dirty="0"/>
              <a:t>Free Clinics</a:t>
            </a:r>
          </a:p>
          <a:p>
            <a:r>
              <a:rPr lang="en-US" sz="3300" dirty="0"/>
              <a:t>Community Service Boards</a:t>
            </a:r>
          </a:p>
          <a:p>
            <a:endParaRPr lang="en-US" dirty="0"/>
          </a:p>
          <a:p>
            <a:r>
              <a:rPr lang="en-US" sz="3300" dirty="0"/>
              <a:t>State Mental Hospitals</a:t>
            </a:r>
          </a:p>
          <a:p>
            <a:r>
              <a:rPr lang="en-US" sz="3300" dirty="0"/>
              <a:t>Independent Outpatient Practice sites</a:t>
            </a:r>
          </a:p>
          <a:p>
            <a:pPr marL="0" indent="0">
              <a:buNone/>
            </a:pPr>
            <a:endParaRPr lang="en-US" dirty="0"/>
          </a:p>
          <a:p>
            <a:r>
              <a:rPr lang="en-US" sz="3300" dirty="0"/>
              <a:t>Prisons</a:t>
            </a:r>
          </a:p>
          <a:p>
            <a:r>
              <a:rPr lang="en-US" sz="3300" dirty="0"/>
              <a:t>Hospital Outpatient Clinics</a:t>
            </a:r>
          </a:p>
          <a:p>
            <a:r>
              <a:rPr lang="en-US" sz="3300" dirty="0"/>
              <a:t>Inpatient Hospitals</a:t>
            </a:r>
          </a:p>
          <a:p>
            <a:endParaRPr lang="en-US" dirty="0"/>
          </a:p>
        </p:txBody>
      </p:sp>
      <p:sp>
        <p:nvSpPr>
          <p:cNvPr id="4" name="Right Brace 3">
            <a:extLst>
              <a:ext uri="{FF2B5EF4-FFF2-40B4-BE49-F238E27FC236}">
                <a16:creationId xmlns:a16="http://schemas.microsoft.com/office/drawing/2014/main" id="{474C045D-01FD-C608-AF20-EA7B0A8FED83}"/>
              </a:ext>
            </a:extLst>
          </p:cNvPr>
          <p:cNvSpPr/>
          <p:nvPr/>
        </p:nvSpPr>
        <p:spPr>
          <a:xfrm>
            <a:off x="5909387" y="1623608"/>
            <a:ext cx="373225" cy="179914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75AA11F2-EBF3-0777-E2C6-78FD977ABF07}"/>
              </a:ext>
            </a:extLst>
          </p:cNvPr>
          <p:cNvSpPr/>
          <p:nvPr/>
        </p:nvSpPr>
        <p:spPr>
          <a:xfrm>
            <a:off x="3596455" y="4935512"/>
            <a:ext cx="404687" cy="1015663"/>
          </a:xfrm>
          <a:prstGeom prst="righ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A76F4CCB-D4EE-C9D3-B0FA-CCCB4BE90E55}"/>
              </a:ext>
            </a:extLst>
          </p:cNvPr>
          <p:cNvSpPr txBox="1"/>
          <p:nvPr/>
        </p:nvSpPr>
        <p:spPr>
          <a:xfrm>
            <a:off x="6426357" y="2013819"/>
            <a:ext cx="5689443" cy="1015663"/>
          </a:xfrm>
          <a:prstGeom prst="rect">
            <a:avLst/>
          </a:prstGeom>
          <a:noFill/>
        </p:spPr>
        <p:txBody>
          <a:bodyPr wrap="square" rtlCol="0">
            <a:spAutoFit/>
          </a:bodyPr>
          <a:lstStyle/>
          <a:p>
            <a:r>
              <a:rPr lang="en-US" sz="2000" dirty="0"/>
              <a:t>More likely to support placing a</a:t>
            </a:r>
          </a:p>
          <a:p>
            <a:r>
              <a:rPr lang="en-US" sz="2000" dirty="0"/>
              <a:t>Population HPSA (more NHSC recruitment </a:t>
            </a:r>
          </a:p>
          <a:p>
            <a:r>
              <a:rPr lang="en-US" sz="2000" dirty="0"/>
              <a:t>Focused; tend to be majority staff of nurses)</a:t>
            </a:r>
          </a:p>
        </p:txBody>
      </p:sp>
      <p:sp>
        <p:nvSpPr>
          <p:cNvPr id="15" name="TextBox 14">
            <a:extLst>
              <a:ext uri="{FF2B5EF4-FFF2-40B4-BE49-F238E27FC236}">
                <a16:creationId xmlns:a16="http://schemas.microsoft.com/office/drawing/2014/main" id="{2E6996CA-128B-6EDE-F820-B0BD61E07330}"/>
              </a:ext>
            </a:extLst>
          </p:cNvPr>
          <p:cNvSpPr txBox="1"/>
          <p:nvPr/>
        </p:nvSpPr>
        <p:spPr>
          <a:xfrm>
            <a:off x="4110870" y="5015224"/>
            <a:ext cx="6125651" cy="1015663"/>
          </a:xfrm>
          <a:prstGeom prst="rect">
            <a:avLst/>
          </a:prstGeom>
          <a:noFill/>
        </p:spPr>
        <p:txBody>
          <a:bodyPr wrap="none" rtlCol="0">
            <a:spAutoFit/>
          </a:bodyPr>
          <a:lstStyle/>
          <a:p>
            <a:r>
              <a:rPr lang="en-US" sz="2000" dirty="0"/>
              <a:t>More likely to support placing a Geographic</a:t>
            </a:r>
          </a:p>
          <a:p>
            <a:r>
              <a:rPr lang="en-US" sz="2000" dirty="0"/>
              <a:t> or Geographic High Needs HPSA (more CMS direct</a:t>
            </a:r>
          </a:p>
          <a:p>
            <a:r>
              <a:rPr lang="en-US" sz="2000" dirty="0"/>
              <a:t>funding/ score-boost focused)</a:t>
            </a:r>
          </a:p>
        </p:txBody>
      </p:sp>
      <p:sp>
        <p:nvSpPr>
          <p:cNvPr id="16" name="TextBox 15">
            <a:extLst>
              <a:ext uri="{FF2B5EF4-FFF2-40B4-BE49-F238E27FC236}">
                <a16:creationId xmlns:a16="http://schemas.microsoft.com/office/drawing/2014/main" id="{AA7B5E2A-034A-D22D-6872-E5FB0C29C940}"/>
              </a:ext>
            </a:extLst>
          </p:cNvPr>
          <p:cNvSpPr txBox="1"/>
          <p:nvPr/>
        </p:nvSpPr>
        <p:spPr>
          <a:xfrm>
            <a:off x="5514088" y="4018933"/>
            <a:ext cx="1824538" cy="400110"/>
          </a:xfrm>
          <a:prstGeom prst="rect">
            <a:avLst/>
          </a:prstGeom>
          <a:noFill/>
        </p:spPr>
        <p:txBody>
          <a:bodyPr wrap="none" rtlCol="0">
            <a:spAutoFit/>
          </a:bodyPr>
          <a:lstStyle/>
          <a:p>
            <a:r>
              <a:rPr lang="en-US" sz="2000" dirty="0"/>
              <a:t>Case-by-Case</a:t>
            </a:r>
          </a:p>
        </p:txBody>
      </p:sp>
      <p:sp>
        <p:nvSpPr>
          <p:cNvPr id="17" name="Right Brace 16">
            <a:extLst>
              <a:ext uri="{FF2B5EF4-FFF2-40B4-BE49-F238E27FC236}">
                <a16:creationId xmlns:a16="http://schemas.microsoft.com/office/drawing/2014/main" id="{92C01753-9966-059A-9337-A192967BF432}"/>
              </a:ext>
            </a:extLst>
          </p:cNvPr>
          <p:cNvSpPr/>
          <p:nvPr/>
        </p:nvSpPr>
        <p:spPr>
          <a:xfrm>
            <a:off x="5133569" y="3882155"/>
            <a:ext cx="343499" cy="681136"/>
          </a:xfrm>
          <a:prstGeom prst="rightBrace">
            <a:avLst>
              <a:gd name="adj1" fmla="val 16319"/>
              <a:gd name="adj2" fmla="val 50000"/>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0887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D04A-C797-FA84-FBB7-D8B56AD478B2}"/>
              </a:ext>
            </a:extLst>
          </p:cNvPr>
          <p:cNvSpPr>
            <a:spLocks noGrp="1"/>
          </p:cNvSpPr>
          <p:nvPr>
            <p:ph type="title"/>
          </p:nvPr>
        </p:nvSpPr>
        <p:spPr>
          <a:xfrm>
            <a:off x="609600" y="42672"/>
            <a:ext cx="10972800" cy="1143000"/>
          </a:xfrm>
        </p:spPr>
        <p:txBody>
          <a:bodyPr/>
          <a:lstStyle/>
          <a:p>
            <a:r>
              <a:rPr lang="en-US" dirty="0"/>
              <a:t>Rural vs. Non-Rural</a:t>
            </a:r>
          </a:p>
        </p:txBody>
      </p:sp>
      <p:sp>
        <p:nvSpPr>
          <p:cNvPr id="3" name="Slide Number Placeholder 2">
            <a:extLst>
              <a:ext uri="{FF2B5EF4-FFF2-40B4-BE49-F238E27FC236}">
                <a16:creationId xmlns:a16="http://schemas.microsoft.com/office/drawing/2014/main" id="{3BC3F612-3872-29FD-1E21-DBF7F91BDCBE}"/>
              </a:ext>
            </a:extLst>
          </p:cNvPr>
          <p:cNvSpPr>
            <a:spLocks noGrp="1"/>
          </p:cNvSpPr>
          <p:nvPr>
            <p:ph type="sldNum" sz="quarter" idx="10"/>
          </p:nvPr>
        </p:nvSpPr>
        <p:spPr/>
        <p:txBody>
          <a:bodyPr/>
          <a:lstStyle/>
          <a:p>
            <a:pPr>
              <a:defRPr/>
            </a:pPr>
            <a:fld id="{FD7F64F6-54CF-4E48-9AAC-C67E76C03552}" type="slidenum">
              <a:rPr lang="en-US" altLang="en-US" smtClean="0"/>
              <a:pPr>
                <a:defRPr/>
              </a:pPr>
              <a:t>26</a:t>
            </a:fld>
            <a:endParaRPr lang="en-US" altLang="en-US"/>
          </a:p>
        </p:txBody>
      </p:sp>
      <p:sp>
        <p:nvSpPr>
          <p:cNvPr id="4" name="Content Placeholder 3">
            <a:extLst>
              <a:ext uri="{FF2B5EF4-FFF2-40B4-BE49-F238E27FC236}">
                <a16:creationId xmlns:a16="http://schemas.microsoft.com/office/drawing/2014/main" id="{5063180A-F4C9-B8E4-BAF0-E02CEE0425CF}"/>
              </a:ext>
            </a:extLst>
          </p:cNvPr>
          <p:cNvSpPr>
            <a:spLocks noGrp="1"/>
          </p:cNvSpPr>
          <p:nvPr>
            <p:ph idx="1"/>
          </p:nvPr>
        </p:nvSpPr>
        <p:spPr>
          <a:xfrm>
            <a:off x="609598" y="1028700"/>
            <a:ext cx="5029200" cy="4800600"/>
          </a:xfrm>
        </p:spPr>
        <p:txBody>
          <a:bodyPr/>
          <a:lstStyle/>
          <a:p>
            <a:r>
              <a:rPr lang="en-US" u="sng" dirty="0"/>
              <a:t>Rural Areas</a:t>
            </a:r>
          </a:p>
          <a:p>
            <a:pPr>
              <a:buFont typeface="Arial" panose="020B0604020202020204" pitchFamily="34" charset="0"/>
              <a:buChar char="•"/>
            </a:pPr>
            <a:r>
              <a:rPr lang="en-US" sz="1800" dirty="0"/>
              <a:t>Rural areas are more likely to have Prisons or Small/Critical Access Hospitals that can benefit from the placement of a Geographic or Geographic High Needs HPSA</a:t>
            </a:r>
          </a:p>
          <a:p>
            <a:pPr>
              <a:buFont typeface="Arial" panose="020B0604020202020204" pitchFamily="34" charset="0"/>
              <a:buChar char="•"/>
            </a:pPr>
            <a:r>
              <a:rPr lang="en-US" sz="1800" dirty="0"/>
              <a:t>Rural HPSAs tend to be designated at the county level</a:t>
            </a:r>
          </a:p>
          <a:p>
            <a:pPr>
              <a:buFont typeface="Arial" panose="020B0604020202020204" pitchFamily="34" charset="0"/>
              <a:buChar char="•"/>
            </a:pPr>
            <a:r>
              <a:rPr lang="en-US" sz="1800" dirty="0"/>
              <a:t>Rural infrastructure can make recruitment make difficult for providers that aren’t already familiar with the structure and culture of these areas. Most medical schools are in urban areas, so rural residency programs are critical.</a:t>
            </a:r>
          </a:p>
          <a:p>
            <a:pPr>
              <a:buFont typeface="Arial" panose="020B0604020202020204" pitchFamily="34" charset="0"/>
              <a:buChar char="•"/>
            </a:pPr>
            <a:r>
              <a:rPr lang="en-US" sz="1800" dirty="0"/>
              <a:t>If a rural area contains both prison and a hospital, I tend submit a Geo or High Needs HPSA.</a:t>
            </a:r>
          </a:p>
          <a:p>
            <a:pPr>
              <a:buFont typeface="Arial" panose="020B0604020202020204" pitchFamily="34" charset="0"/>
              <a:buChar char="•"/>
            </a:pPr>
            <a:endParaRPr lang="en-US" sz="1800" dirty="0"/>
          </a:p>
        </p:txBody>
      </p:sp>
      <p:sp>
        <p:nvSpPr>
          <p:cNvPr id="5" name="Content Placeholder 4">
            <a:extLst>
              <a:ext uri="{FF2B5EF4-FFF2-40B4-BE49-F238E27FC236}">
                <a16:creationId xmlns:a16="http://schemas.microsoft.com/office/drawing/2014/main" id="{EACF93C2-CB19-A1F5-3958-85352367FB0B}"/>
              </a:ext>
            </a:extLst>
          </p:cNvPr>
          <p:cNvSpPr>
            <a:spLocks noGrp="1"/>
          </p:cNvSpPr>
          <p:nvPr>
            <p:ph idx="11"/>
          </p:nvPr>
        </p:nvSpPr>
        <p:spPr>
          <a:xfrm>
            <a:off x="6553204" y="1028700"/>
            <a:ext cx="5029200" cy="5084064"/>
          </a:xfrm>
        </p:spPr>
        <p:txBody>
          <a:bodyPr/>
          <a:lstStyle/>
          <a:p>
            <a:r>
              <a:rPr lang="en-US" u="sng" dirty="0"/>
              <a:t>Non-Rural Areas</a:t>
            </a:r>
          </a:p>
          <a:p>
            <a:pPr>
              <a:buFont typeface="Arial" panose="020B0604020202020204" pitchFamily="34" charset="0"/>
              <a:buChar char="•"/>
            </a:pPr>
            <a:r>
              <a:rPr lang="en-US" sz="1800" dirty="0"/>
              <a:t>Non-Rural areas tend have higher incomes, but higher income inequity and higher costs of living. </a:t>
            </a:r>
          </a:p>
          <a:p>
            <a:pPr>
              <a:buFont typeface="Arial" panose="020B0604020202020204" pitchFamily="34" charset="0"/>
              <a:buChar char="•"/>
            </a:pPr>
            <a:r>
              <a:rPr lang="en-US" sz="1800" dirty="0"/>
              <a:t>Urban areas tend to be designated at the neighborhood because the population thresholds are of percentages. (ex. 30% of the population of a proposed designation must be at or below 200% FPL to be eligible for a Low-Income HPSA)</a:t>
            </a:r>
          </a:p>
          <a:p>
            <a:pPr>
              <a:buFont typeface="Arial" panose="020B0604020202020204" pitchFamily="34" charset="0"/>
              <a:buChar char="•"/>
            </a:pPr>
            <a:r>
              <a:rPr lang="en-US" sz="1800" dirty="0"/>
              <a:t>Higher population means more diverse infrastructure, but an area can still need dedicated providers to serve underserved populations.</a:t>
            </a:r>
          </a:p>
          <a:p>
            <a:pPr>
              <a:buFont typeface="Arial" panose="020B0604020202020204" pitchFamily="34" charset="0"/>
              <a:buChar char="•"/>
            </a:pPr>
            <a:r>
              <a:rPr lang="en-US" sz="1800" dirty="0"/>
              <a:t>Geographic and Geographic High Needs are rare in Urban areas.</a:t>
            </a:r>
          </a:p>
        </p:txBody>
      </p:sp>
    </p:spTree>
    <p:extLst>
      <p:ext uri="{BB962C8B-B14F-4D97-AF65-F5344CB8AC3E}">
        <p14:creationId xmlns:p14="http://schemas.microsoft.com/office/powerpoint/2010/main" val="3468115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42CBC-CAC8-F671-8B93-A751E52CFB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742D9-4DF5-E7E6-602B-81243A1BF188}"/>
              </a:ext>
            </a:extLst>
          </p:cNvPr>
          <p:cNvSpPr>
            <a:spLocks noGrp="1"/>
          </p:cNvSpPr>
          <p:nvPr>
            <p:ph type="title"/>
          </p:nvPr>
        </p:nvSpPr>
        <p:spPr>
          <a:xfrm>
            <a:off x="838200" y="18255"/>
            <a:ext cx="10515600" cy="1325563"/>
          </a:xfrm>
        </p:spPr>
        <p:txBody>
          <a:bodyPr>
            <a:normAutofit/>
          </a:bodyPr>
          <a:lstStyle/>
          <a:p>
            <a:r>
              <a:rPr lang="en-US" dirty="0"/>
              <a:t>Circumstances to Consider</a:t>
            </a:r>
          </a:p>
        </p:txBody>
      </p:sp>
      <p:sp>
        <p:nvSpPr>
          <p:cNvPr id="21" name="Content Placeholder 2">
            <a:extLst>
              <a:ext uri="{FF2B5EF4-FFF2-40B4-BE49-F238E27FC236}">
                <a16:creationId xmlns:a16="http://schemas.microsoft.com/office/drawing/2014/main" id="{F0DF49E1-9125-B552-FE08-36492A6C1C67}"/>
              </a:ext>
            </a:extLst>
          </p:cNvPr>
          <p:cNvSpPr>
            <a:spLocks noGrp="1"/>
          </p:cNvSpPr>
          <p:nvPr>
            <p:ph idx="1"/>
          </p:nvPr>
        </p:nvSpPr>
        <p:spPr>
          <a:xfrm>
            <a:off x="838200" y="1343818"/>
            <a:ext cx="10515600" cy="4622483"/>
          </a:xfrm>
        </p:spPr>
        <p:txBody>
          <a:bodyPr>
            <a:normAutofit lnSpcReduction="10000"/>
          </a:bodyPr>
          <a:lstStyle/>
          <a:p>
            <a:pPr marL="0" indent="0">
              <a:buNone/>
            </a:pPr>
            <a:r>
              <a:rPr lang="en-US" b="1" dirty="0"/>
              <a:t>Public Health Events</a:t>
            </a:r>
            <a:endParaRPr lang="en-US" dirty="0"/>
          </a:p>
          <a:p>
            <a:pPr marL="742950" lvl="1" indent="-285750">
              <a:buFont typeface="Arial" panose="020B0604020202020204" pitchFamily="34" charset="0"/>
              <a:buChar char="•"/>
            </a:pPr>
            <a:r>
              <a:rPr lang="en-US" sz="1800" dirty="0"/>
              <a:t>Virginia Example:   In 2020, COVID-19 was causing a disproportionate number of deaths among 65+yo age groups so I identified the Virginia population HPSAs that more than 25% of population Medicare eligible (at least 65 years old). Then I switched those to Geographic or Geographic High Needs HPSAs to ensure hospitals had the financial support of the CMS Medicare bonuses.</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Other Examples:  Hurricane Maria for PR and USVI; Lahaina fires in HI; Malaria emergence in FL; Hurricane Helene in NC, WV, TN, KY, SWVA.</a:t>
            </a:r>
          </a:p>
          <a:p>
            <a:pPr lvl="1"/>
            <a:endParaRPr lang="en-US" sz="1900" dirty="0"/>
          </a:p>
          <a:p>
            <a:pPr marL="0" indent="0">
              <a:buNone/>
            </a:pPr>
            <a:r>
              <a:rPr lang="en-US" b="1" dirty="0"/>
              <a:t>Additional funding for incentive programs like the NHSC</a:t>
            </a:r>
            <a:endParaRPr lang="en-US" dirty="0"/>
          </a:p>
          <a:p>
            <a:pPr marL="742950" lvl="1" indent="-285750">
              <a:buFont typeface="Arial" panose="020B0604020202020204" pitchFamily="34" charset="0"/>
              <a:buChar char="•"/>
            </a:pPr>
            <a:r>
              <a:rPr lang="en-US" sz="1800" dirty="0"/>
              <a:t>Most current examples: American Rescue Plan allowed provider recruitment to NHSC sites with lower HPSA scores.</a:t>
            </a:r>
          </a:p>
          <a:p>
            <a:pPr lvl="1"/>
            <a:endParaRPr lang="en-US" sz="1400" dirty="0"/>
          </a:p>
        </p:txBody>
      </p:sp>
      <p:sp>
        <p:nvSpPr>
          <p:cNvPr id="3" name="TextBox 2">
            <a:extLst>
              <a:ext uri="{FF2B5EF4-FFF2-40B4-BE49-F238E27FC236}">
                <a16:creationId xmlns:a16="http://schemas.microsoft.com/office/drawing/2014/main" id="{EF9D08BD-0A02-D2A9-DF6B-5F886AE29E8A}"/>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002060"/>
                </a:solidFill>
                <a:latin typeface="Arial"/>
                <a:cs typeface="Arial"/>
              </a:rPr>
              <a:t>Office of Health Equity</a:t>
            </a:r>
            <a:endParaRPr lang="en-US" sz="1600" b="1" dirty="0">
              <a:solidFill>
                <a:srgbClr val="002060"/>
              </a:solidFill>
              <a:cs typeface="Arial"/>
            </a:endParaRPr>
          </a:p>
          <a:p>
            <a:r>
              <a:rPr lang="en-US" sz="1600" dirty="0">
                <a:solidFill>
                  <a:srgbClr val="002060"/>
                </a:solidFill>
                <a:latin typeface="Arial"/>
                <a:cs typeface="Arial"/>
              </a:rPr>
              <a:t>Primary Care Office</a:t>
            </a:r>
            <a:endParaRPr lang="en-US" sz="1600" dirty="0">
              <a:solidFill>
                <a:srgbClr val="002060"/>
              </a:solidFill>
              <a:cs typeface="Arial"/>
            </a:endParaRPr>
          </a:p>
        </p:txBody>
      </p:sp>
    </p:spTree>
    <p:extLst>
      <p:ext uri="{BB962C8B-B14F-4D97-AF65-F5344CB8AC3E}">
        <p14:creationId xmlns:p14="http://schemas.microsoft.com/office/powerpoint/2010/main" val="402011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F88D9-5E14-786E-5B6F-A7C585369043}"/>
              </a:ext>
            </a:extLst>
          </p:cNvPr>
          <p:cNvSpPr>
            <a:spLocks noGrp="1"/>
          </p:cNvSpPr>
          <p:nvPr>
            <p:ph type="title"/>
          </p:nvPr>
        </p:nvSpPr>
        <p:spPr>
          <a:xfrm>
            <a:off x="609600" y="274638"/>
            <a:ext cx="10972800" cy="877506"/>
          </a:xfrm>
        </p:spPr>
        <p:txBody>
          <a:bodyPr/>
          <a:lstStyle/>
          <a:p>
            <a:r>
              <a:rPr lang="en-US" dirty="0"/>
              <a:t>Weighing the Options</a:t>
            </a:r>
          </a:p>
        </p:txBody>
      </p:sp>
      <p:sp>
        <p:nvSpPr>
          <p:cNvPr id="3" name="Slide Number Placeholder 2">
            <a:extLst>
              <a:ext uri="{FF2B5EF4-FFF2-40B4-BE49-F238E27FC236}">
                <a16:creationId xmlns:a16="http://schemas.microsoft.com/office/drawing/2014/main" id="{562F04D4-6E4E-C59D-C606-DBA3B32B30DD}"/>
              </a:ext>
            </a:extLst>
          </p:cNvPr>
          <p:cNvSpPr>
            <a:spLocks noGrp="1"/>
          </p:cNvSpPr>
          <p:nvPr>
            <p:ph type="sldNum" sz="quarter" idx="10"/>
          </p:nvPr>
        </p:nvSpPr>
        <p:spPr/>
        <p:txBody>
          <a:bodyPr/>
          <a:lstStyle/>
          <a:p>
            <a:pPr>
              <a:defRPr/>
            </a:pPr>
            <a:fld id="{FD7F64F6-54CF-4E48-9AAC-C67E76C03552}" type="slidenum">
              <a:rPr lang="en-US" altLang="en-US" smtClean="0"/>
              <a:pPr>
                <a:defRPr/>
              </a:pPr>
              <a:t>28</a:t>
            </a:fld>
            <a:endParaRPr lang="en-US" altLang="en-US"/>
          </a:p>
        </p:txBody>
      </p:sp>
      <p:sp>
        <p:nvSpPr>
          <p:cNvPr id="4" name="Content Placeholder 3">
            <a:extLst>
              <a:ext uri="{FF2B5EF4-FFF2-40B4-BE49-F238E27FC236}">
                <a16:creationId xmlns:a16="http://schemas.microsoft.com/office/drawing/2014/main" id="{9661D2D6-F448-4F7A-6EEB-DD5260F6D4A2}"/>
              </a:ext>
            </a:extLst>
          </p:cNvPr>
          <p:cNvSpPr>
            <a:spLocks noGrp="1"/>
          </p:cNvSpPr>
          <p:nvPr>
            <p:ph idx="1"/>
          </p:nvPr>
        </p:nvSpPr>
        <p:spPr>
          <a:xfrm>
            <a:off x="609601" y="1299972"/>
            <a:ext cx="5029200" cy="4800600"/>
          </a:xfrm>
        </p:spPr>
        <p:txBody>
          <a:bodyPr/>
          <a:lstStyle/>
          <a:p>
            <a:r>
              <a:rPr lang="en-US" u="sng" dirty="0"/>
              <a:t>Conditions Favoring a Geographic or High Needs HPSA</a:t>
            </a:r>
          </a:p>
          <a:p>
            <a:pPr>
              <a:buFont typeface="+mj-lt"/>
              <a:buAutoNum type="arabicPeriod"/>
            </a:pPr>
            <a:r>
              <a:rPr lang="en-US" sz="1800" dirty="0"/>
              <a:t>The threshold for at least one high needs indicator is met</a:t>
            </a:r>
          </a:p>
          <a:p>
            <a:pPr>
              <a:buFont typeface="+mj-lt"/>
              <a:buAutoNum type="arabicPeriod"/>
            </a:pPr>
            <a:r>
              <a:rPr lang="en-US" sz="1800" dirty="0"/>
              <a:t>There is a high scoring FQHC clinic in the proposed designated area that can be a recruitment hub</a:t>
            </a:r>
          </a:p>
          <a:p>
            <a:pPr>
              <a:buFont typeface="+mj-lt"/>
              <a:buAutoNum type="arabicPeriod"/>
            </a:pPr>
            <a:r>
              <a:rPr lang="en-US" sz="1800" dirty="0"/>
              <a:t>There is a hospital or prison located within the proposed designated area.</a:t>
            </a:r>
          </a:p>
          <a:p>
            <a:pPr>
              <a:buFont typeface="+mj-lt"/>
              <a:buAutoNum type="arabicPeriod"/>
            </a:pPr>
            <a:r>
              <a:rPr lang="en-US" sz="1800" dirty="0"/>
              <a:t>More that 25% of the population is aged 65 or older (Medicare eligible)</a:t>
            </a:r>
          </a:p>
          <a:p>
            <a:pPr>
              <a:buFont typeface="+mj-lt"/>
              <a:buAutoNum type="arabicPeriod"/>
            </a:pPr>
            <a:endParaRPr lang="en-US" sz="1800" dirty="0"/>
          </a:p>
          <a:p>
            <a:pPr>
              <a:buFont typeface="+mj-lt"/>
              <a:buAutoNum type="arabicPeriod"/>
            </a:pPr>
            <a:endParaRPr lang="en-US" sz="1800" dirty="0"/>
          </a:p>
        </p:txBody>
      </p:sp>
      <p:sp>
        <p:nvSpPr>
          <p:cNvPr id="5" name="Content Placeholder 4">
            <a:extLst>
              <a:ext uri="{FF2B5EF4-FFF2-40B4-BE49-F238E27FC236}">
                <a16:creationId xmlns:a16="http://schemas.microsoft.com/office/drawing/2014/main" id="{D5996255-E5D4-8007-5244-E806796EA7D4}"/>
              </a:ext>
            </a:extLst>
          </p:cNvPr>
          <p:cNvSpPr>
            <a:spLocks noGrp="1"/>
          </p:cNvSpPr>
          <p:nvPr>
            <p:ph idx="11"/>
          </p:nvPr>
        </p:nvSpPr>
        <p:spPr>
          <a:xfrm>
            <a:off x="5879592" y="1299972"/>
            <a:ext cx="5702809" cy="4800600"/>
          </a:xfrm>
        </p:spPr>
        <p:txBody>
          <a:bodyPr/>
          <a:lstStyle/>
          <a:p>
            <a:r>
              <a:rPr lang="en-US" u="sng" dirty="0"/>
              <a:t>Conditions Favoring a Population HPSA</a:t>
            </a:r>
          </a:p>
          <a:p>
            <a:pPr>
              <a:buFont typeface="+mj-lt"/>
              <a:buAutoNum type="arabicPeriod"/>
            </a:pPr>
            <a:r>
              <a:rPr lang="en-US" sz="1800" dirty="0"/>
              <a:t>The Low Income or Medicaid Eligible Populations make up at least 30% of the total population of the proposed designation </a:t>
            </a:r>
          </a:p>
          <a:p>
            <a:pPr>
              <a:buFont typeface="+mj-lt"/>
              <a:buAutoNum type="arabicPeriod"/>
            </a:pPr>
            <a:r>
              <a:rPr lang="en-US" sz="1800" dirty="0"/>
              <a:t>A population HPSA would meet a current score threshold for incentive programs where a Geo or HN HPSA would not:</a:t>
            </a:r>
          </a:p>
          <a:p>
            <a:pPr lvl="1"/>
            <a:r>
              <a:rPr lang="en-US" sz="1800" dirty="0"/>
              <a:t>14 for Nurse Corps or NHSC S2S</a:t>
            </a:r>
          </a:p>
          <a:p>
            <a:pPr lvl="1"/>
            <a:r>
              <a:rPr lang="en-US" sz="1800" dirty="0"/>
              <a:t>18-19 to be competitive for NHSC LRP</a:t>
            </a:r>
          </a:p>
          <a:p>
            <a:pPr lvl="1"/>
            <a:r>
              <a:rPr lang="en-US" sz="1800" dirty="0"/>
              <a:t>21 for 2026 NHSC PC or Mental scholars</a:t>
            </a:r>
          </a:p>
          <a:p>
            <a:pPr>
              <a:buFont typeface="+mj-lt"/>
              <a:buAutoNum type="arabicPeriod"/>
            </a:pPr>
            <a:r>
              <a:rPr lang="en-US" sz="1800" dirty="0"/>
              <a:t>There is a drastically low number of physicians relative to the population (desperately need to recruit providers).</a:t>
            </a:r>
          </a:p>
          <a:p>
            <a:pPr>
              <a:buFont typeface="+mj-lt"/>
              <a:buAutoNum type="arabicPeriod"/>
            </a:pPr>
            <a:endParaRPr lang="en-US" sz="1800" dirty="0"/>
          </a:p>
          <a:p>
            <a:pPr>
              <a:buFont typeface="+mj-lt"/>
              <a:buAutoNum type="arabicPeriod"/>
            </a:pPr>
            <a:endParaRPr lang="en-US" sz="1800" dirty="0"/>
          </a:p>
          <a:p>
            <a:pPr>
              <a:buFont typeface="+mj-lt"/>
              <a:buAutoNum type="arabicPeriod"/>
            </a:pPr>
            <a:endParaRPr lang="en-US" sz="1800" dirty="0"/>
          </a:p>
        </p:txBody>
      </p:sp>
    </p:spTree>
    <p:extLst>
      <p:ext uri="{BB962C8B-B14F-4D97-AF65-F5344CB8AC3E}">
        <p14:creationId xmlns:p14="http://schemas.microsoft.com/office/powerpoint/2010/main" val="841513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35A7-3355-D4EA-39F6-0729713EF5F6}"/>
              </a:ext>
            </a:extLst>
          </p:cNvPr>
          <p:cNvSpPr>
            <a:spLocks noGrp="1"/>
          </p:cNvSpPr>
          <p:nvPr>
            <p:ph type="title"/>
          </p:nvPr>
        </p:nvSpPr>
        <p:spPr>
          <a:xfrm>
            <a:off x="609600" y="183198"/>
            <a:ext cx="10972800" cy="1143000"/>
          </a:xfrm>
        </p:spPr>
        <p:txBody>
          <a:bodyPr/>
          <a:lstStyle/>
          <a:p>
            <a:r>
              <a:rPr lang="en-US" dirty="0"/>
              <a:t>Final Thoughts on HPSA Strategies</a:t>
            </a:r>
          </a:p>
        </p:txBody>
      </p:sp>
      <p:sp>
        <p:nvSpPr>
          <p:cNvPr id="3" name="Content Placeholder 2">
            <a:extLst>
              <a:ext uri="{FF2B5EF4-FFF2-40B4-BE49-F238E27FC236}">
                <a16:creationId xmlns:a16="http://schemas.microsoft.com/office/drawing/2014/main" id="{C5DA7DE5-7016-3FE0-EC86-BC5D01CAE14F}"/>
              </a:ext>
            </a:extLst>
          </p:cNvPr>
          <p:cNvSpPr>
            <a:spLocks noGrp="1"/>
          </p:cNvSpPr>
          <p:nvPr>
            <p:ph idx="1"/>
          </p:nvPr>
        </p:nvSpPr>
        <p:spPr>
          <a:xfrm>
            <a:off x="609600" y="1536192"/>
            <a:ext cx="10972800" cy="4398264"/>
          </a:xfrm>
        </p:spPr>
        <p:txBody>
          <a:bodyPr/>
          <a:lstStyle/>
          <a:p>
            <a:pPr>
              <a:lnSpc>
                <a:spcPts val="2640"/>
              </a:lnSpc>
              <a:buFont typeface="Arial" panose="020B0604020202020204" pitchFamily="34" charset="0"/>
              <a:buChar char="•"/>
            </a:pPr>
            <a:r>
              <a:rPr lang="en-US" sz="2200" dirty="0"/>
              <a:t>From a PCO perspective, it is worthwhile to do both Population and Geographic HPSA analyses for a proposed HPSA and weigh the implications of both.</a:t>
            </a:r>
          </a:p>
          <a:p>
            <a:pPr>
              <a:lnSpc>
                <a:spcPts val="2640"/>
              </a:lnSpc>
              <a:buFont typeface="Arial" panose="020B0604020202020204" pitchFamily="34" charset="0"/>
              <a:buChar char="•"/>
            </a:pPr>
            <a:endParaRPr lang="en-US" sz="2200" dirty="0"/>
          </a:p>
          <a:p>
            <a:pPr>
              <a:lnSpc>
                <a:spcPts val="2640"/>
              </a:lnSpc>
              <a:buFont typeface="Arial" panose="020B0604020202020204" pitchFamily="34" charset="0"/>
              <a:buChar char="•"/>
            </a:pPr>
            <a:r>
              <a:rPr lang="en-US" sz="2200" dirty="0"/>
              <a:t>There is no substitute for direct input from the communities in question, when assessing need and making sure they get the most out of their designations (faith-based organizations, community health workers, school advocates have been especially amazing partners for me).</a:t>
            </a:r>
          </a:p>
          <a:p>
            <a:pPr>
              <a:lnSpc>
                <a:spcPts val="2640"/>
              </a:lnSpc>
              <a:buFont typeface="Arial" panose="020B0604020202020204" pitchFamily="34" charset="0"/>
              <a:buChar char="•"/>
            </a:pPr>
            <a:endParaRPr lang="en-US" sz="2200" dirty="0"/>
          </a:p>
          <a:p>
            <a:pPr>
              <a:lnSpc>
                <a:spcPts val="2640"/>
              </a:lnSpc>
              <a:buFont typeface="Arial" panose="020B0604020202020204" pitchFamily="34" charset="0"/>
              <a:buChar char="•"/>
            </a:pPr>
            <a:r>
              <a:rPr lang="en-US" sz="2200" dirty="0"/>
              <a:t>You can leverage the fact that area can be designated 3 different times (Primary Care, Mental, and Dental) to achieve the maximum benefit for the community at large.</a:t>
            </a:r>
          </a:p>
          <a:p>
            <a:endParaRPr lang="en-US" dirty="0"/>
          </a:p>
        </p:txBody>
      </p:sp>
      <p:sp>
        <p:nvSpPr>
          <p:cNvPr id="4" name="Slide Number Placeholder 3">
            <a:extLst>
              <a:ext uri="{FF2B5EF4-FFF2-40B4-BE49-F238E27FC236}">
                <a16:creationId xmlns:a16="http://schemas.microsoft.com/office/drawing/2014/main" id="{A0226096-877F-428F-2B02-2351E0A4104F}"/>
              </a:ext>
            </a:extLst>
          </p:cNvPr>
          <p:cNvSpPr>
            <a:spLocks noGrp="1"/>
          </p:cNvSpPr>
          <p:nvPr>
            <p:ph type="sldNum" sz="quarter" idx="10"/>
          </p:nvPr>
        </p:nvSpPr>
        <p:spPr/>
        <p:txBody>
          <a:bodyPr/>
          <a:lstStyle/>
          <a:p>
            <a:pPr>
              <a:defRPr/>
            </a:pPr>
            <a:fld id="{5FFA0498-48E9-421D-9A22-8C5256C34C38}" type="slidenum">
              <a:rPr lang="en-US" altLang="en-US" smtClean="0"/>
              <a:pPr>
                <a:defRPr/>
              </a:pPr>
              <a:t>29</a:t>
            </a:fld>
            <a:endParaRPr lang="en-US" altLang="en-US"/>
          </a:p>
        </p:txBody>
      </p:sp>
      <p:sp>
        <p:nvSpPr>
          <p:cNvPr id="5" name="TextBox 4">
            <a:extLst>
              <a:ext uri="{FF2B5EF4-FFF2-40B4-BE49-F238E27FC236}">
                <a16:creationId xmlns:a16="http://schemas.microsoft.com/office/drawing/2014/main" id="{D8392404-2139-E90E-3953-DB628F2EE4DC}"/>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002060"/>
                </a:solidFill>
                <a:latin typeface="Arial"/>
                <a:cs typeface="Arial"/>
              </a:rPr>
              <a:t>Office of Health Equity</a:t>
            </a:r>
            <a:endParaRPr lang="en-US" sz="1600" b="1" dirty="0">
              <a:solidFill>
                <a:srgbClr val="002060"/>
              </a:solidFill>
              <a:cs typeface="Arial"/>
            </a:endParaRPr>
          </a:p>
          <a:p>
            <a:r>
              <a:rPr lang="en-US" sz="1600" dirty="0">
                <a:solidFill>
                  <a:srgbClr val="002060"/>
                </a:solidFill>
                <a:latin typeface="Arial"/>
                <a:cs typeface="Arial"/>
              </a:rPr>
              <a:t>Primary Care Office</a:t>
            </a:r>
            <a:endParaRPr lang="en-US" sz="1600" dirty="0">
              <a:solidFill>
                <a:srgbClr val="002060"/>
              </a:solidFill>
              <a:cs typeface="Arial"/>
            </a:endParaRPr>
          </a:p>
        </p:txBody>
      </p:sp>
    </p:spTree>
    <p:extLst>
      <p:ext uri="{BB962C8B-B14F-4D97-AF65-F5344CB8AC3E}">
        <p14:creationId xmlns:p14="http://schemas.microsoft.com/office/powerpoint/2010/main" val="285176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7B74A5B5-EC28-98A9-0284-AFE66F6747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a:spcBef>
                <a:spcPct val="0"/>
              </a:spcBef>
            </a:pPr>
            <a:fld id="{E71BA12A-9822-45B9-B381-1571919D0A1D}" type="slidenum">
              <a:rPr lang="en-US" altLang="en-US" sz="1400">
                <a:solidFill>
                  <a:srgbClr val="BFBFBF"/>
                </a:solidFill>
                <a:latin typeface="Trebuchet MS" panose="020B0603020202020204" pitchFamily="34" charset="0"/>
              </a:rPr>
              <a:pPr>
                <a:spcBef>
                  <a:spcPct val="0"/>
                </a:spcBef>
              </a:pPr>
              <a:t>3</a:t>
            </a:fld>
            <a:endParaRPr lang="en-US" altLang="en-US" sz="1400">
              <a:solidFill>
                <a:srgbClr val="BFBFBF"/>
              </a:solidFill>
              <a:latin typeface="Trebuchet MS" panose="020B0603020202020204" pitchFamily="34" charset="0"/>
            </a:endParaRPr>
          </a:p>
        </p:txBody>
      </p:sp>
      <p:sp>
        <p:nvSpPr>
          <p:cNvPr id="2" name="Content Placeholder 1">
            <a:extLst>
              <a:ext uri="{FF2B5EF4-FFF2-40B4-BE49-F238E27FC236}">
                <a16:creationId xmlns:a16="http://schemas.microsoft.com/office/drawing/2014/main" id="{3DEE99CE-0E8B-F660-4F6F-3350FC72D450}"/>
              </a:ext>
            </a:extLst>
          </p:cNvPr>
          <p:cNvSpPr>
            <a:spLocks noGrp="1"/>
          </p:cNvSpPr>
          <p:nvPr>
            <p:ph idx="1"/>
          </p:nvPr>
        </p:nvSpPr>
        <p:spPr>
          <a:xfrm>
            <a:off x="1497049" y="951441"/>
            <a:ext cx="9189820" cy="4205309"/>
          </a:xfrm>
        </p:spPr>
        <p:txBody>
          <a:bodyPr/>
          <a:lstStyle/>
          <a:p>
            <a:pPr>
              <a:buFont typeface="Arial"/>
              <a:buChar char="•"/>
            </a:pPr>
            <a:r>
              <a:rPr lang="en-US" b="1" dirty="0">
                <a:solidFill>
                  <a:srgbClr val="13294B"/>
                </a:solidFill>
                <a:cs typeface="Arial"/>
              </a:rPr>
              <a:t>National Health Service Corps (NHSC): Advice and Updates</a:t>
            </a:r>
          </a:p>
          <a:p>
            <a:pPr lvl="1">
              <a:buFont typeface="Arial"/>
              <a:buChar char="•"/>
            </a:pPr>
            <a:r>
              <a:rPr lang="en-US" sz="2000" dirty="0">
                <a:solidFill>
                  <a:srgbClr val="13294B"/>
                </a:solidFill>
                <a:cs typeface="Arial"/>
              </a:rPr>
              <a:t>Application process for site certification</a:t>
            </a:r>
          </a:p>
          <a:p>
            <a:pPr lvl="1">
              <a:buFont typeface="Arial"/>
              <a:buChar char="•"/>
            </a:pPr>
            <a:r>
              <a:rPr lang="en-US" sz="2000" dirty="0">
                <a:solidFill>
                  <a:srgbClr val="13294B"/>
                </a:solidFill>
                <a:cs typeface="Arial"/>
              </a:rPr>
              <a:t>Examples of appropriate documentation</a:t>
            </a:r>
            <a:endParaRPr lang="en-US" sz="2000" b="1" dirty="0">
              <a:solidFill>
                <a:srgbClr val="13294B"/>
              </a:solidFill>
              <a:latin typeface="Arial"/>
              <a:cs typeface="Arial"/>
            </a:endParaRPr>
          </a:p>
          <a:p>
            <a:pPr>
              <a:buFont typeface="Arial"/>
              <a:buChar char="•"/>
            </a:pPr>
            <a:r>
              <a:rPr lang="en-US" b="1" dirty="0">
                <a:solidFill>
                  <a:srgbClr val="13294B"/>
                </a:solidFill>
                <a:cs typeface="Arial"/>
              </a:rPr>
              <a:t>Introduction to HPSA Strategy </a:t>
            </a:r>
          </a:p>
          <a:p>
            <a:pPr lvl="1">
              <a:buFont typeface="Arial"/>
              <a:buChar char="•"/>
            </a:pPr>
            <a:r>
              <a:rPr lang="en-US" sz="2000" dirty="0">
                <a:solidFill>
                  <a:srgbClr val="13294B"/>
                </a:solidFill>
                <a:cs typeface="Arial"/>
              </a:rPr>
              <a:t>Brief history of shortage designation</a:t>
            </a:r>
          </a:p>
          <a:p>
            <a:pPr lvl="1">
              <a:buFont typeface="Arial"/>
              <a:buChar char="•"/>
            </a:pPr>
            <a:r>
              <a:rPr lang="en-US" sz="2000" dirty="0">
                <a:solidFill>
                  <a:srgbClr val="13294B"/>
                </a:solidFill>
                <a:cs typeface="Arial"/>
              </a:rPr>
              <a:t>Breakdown HPSA types</a:t>
            </a:r>
          </a:p>
          <a:p>
            <a:pPr lvl="1">
              <a:buFont typeface="Arial"/>
              <a:buChar char="•"/>
            </a:pPr>
            <a:r>
              <a:rPr lang="en-US" sz="2000" dirty="0">
                <a:solidFill>
                  <a:srgbClr val="13294B"/>
                </a:solidFill>
                <a:cs typeface="Arial"/>
              </a:rPr>
              <a:t>Stakeholder considerations</a:t>
            </a:r>
          </a:p>
          <a:p>
            <a:pPr lvl="1">
              <a:buFont typeface="Arial"/>
              <a:buChar char="•"/>
            </a:pPr>
            <a:r>
              <a:rPr lang="en-US" sz="2000" dirty="0">
                <a:solidFill>
                  <a:srgbClr val="13294B"/>
                </a:solidFill>
                <a:cs typeface="Arial"/>
              </a:rPr>
              <a:t>HPSA application process</a:t>
            </a:r>
            <a:endParaRPr lang="en-US" b="1" dirty="0">
              <a:solidFill>
                <a:srgbClr val="13294B"/>
              </a:solidFill>
              <a:cs typeface="Arial"/>
            </a:endParaRPr>
          </a:p>
          <a:p>
            <a:pPr>
              <a:buFont typeface="Arial"/>
              <a:buChar char="•"/>
            </a:pPr>
            <a:r>
              <a:rPr lang="en-US" b="1" dirty="0">
                <a:solidFill>
                  <a:srgbClr val="13294B"/>
                </a:solidFill>
                <a:cs typeface="Arial"/>
              </a:rPr>
              <a:t>Invitation to participate in the PCO Needs Assessment</a:t>
            </a:r>
          </a:p>
          <a:p>
            <a:pPr lvl="1"/>
            <a:r>
              <a:rPr lang="en-US" sz="2800" b="1" dirty="0">
                <a:solidFill>
                  <a:srgbClr val="13294B"/>
                </a:solidFill>
                <a:latin typeface="Arial"/>
                <a:cs typeface="Arial"/>
              </a:rPr>
              <a:t> </a:t>
            </a:r>
          </a:p>
        </p:txBody>
      </p:sp>
      <p:pic>
        <p:nvPicPr>
          <p:cNvPr id="8" name="Picture 7">
            <a:extLst>
              <a:ext uri="{FF2B5EF4-FFF2-40B4-BE49-F238E27FC236}">
                <a16:creationId xmlns:a16="http://schemas.microsoft.com/office/drawing/2014/main" id="{3981AD9C-1362-4A4E-160F-4DB235383BC5}"/>
              </a:ext>
            </a:extLst>
          </p:cNvPr>
          <p:cNvPicPr>
            <a:picLocks noChangeAspect="1"/>
          </p:cNvPicPr>
          <p:nvPr/>
        </p:nvPicPr>
        <p:blipFill>
          <a:blip r:embed="rId3"/>
          <a:stretch>
            <a:fillRect/>
          </a:stretch>
        </p:blipFill>
        <p:spPr>
          <a:xfrm>
            <a:off x="604684" y="5969363"/>
            <a:ext cx="1371600" cy="533400"/>
          </a:xfrm>
          <a:prstGeom prst="rect">
            <a:avLst/>
          </a:prstGeom>
        </p:spPr>
      </p:pic>
      <p:sp>
        <p:nvSpPr>
          <p:cNvPr id="4" name="Rectangle 3">
            <a:extLst>
              <a:ext uri="{FF2B5EF4-FFF2-40B4-BE49-F238E27FC236}">
                <a16:creationId xmlns:a16="http://schemas.microsoft.com/office/drawing/2014/main" id="{FE2C7CDF-3998-BAE4-B5E6-82A945A09F3A}"/>
              </a:ext>
            </a:extLst>
          </p:cNvPr>
          <p:cNvSpPr/>
          <p:nvPr/>
        </p:nvSpPr>
        <p:spPr>
          <a:xfrm>
            <a:off x="-5195" y="-4618"/>
            <a:ext cx="12194309" cy="711748"/>
          </a:xfrm>
          <a:prstGeom prst="rect">
            <a:avLst/>
          </a:prstGeom>
          <a:solidFill>
            <a:srgbClr val="C1C6C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rgbClr val="13294B"/>
                </a:solidFill>
                <a:cs typeface="Arial"/>
              </a:rPr>
              <a:t>Agenda</a:t>
            </a:r>
            <a:endParaRPr lang="en-US" dirty="0"/>
          </a:p>
        </p:txBody>
      </p:sp>
      <p:sp>
        <p:nvSpPr>
          <p:cNvPr id="10" name="TextBox 9">
            <a:extLst>
              <a:ext uri="{FF2B5EF4-FFF2-40B4-BE49-F238E27FC236}">
                <a16:creationId xmlns:a16="http://schemas.microsoft.com/office/drawing/2014/main" id="{120E9B41-E060-178A-4A25-F306E2AEF359}"/>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002060"/>
                </a:solidFill>
                <a:latin typeface="Arial"/>
                <a:cs typeface="Arial"/>
              </a:rPr>
              <a:t>Office of Health Equity</a:t>
            </a:r>
            <a:endParaRPr lang="en-US" sz="1600" b="1" dirty="0">
              <a:solidFill>
                <a:srgbClr val="002060"/>
              </a:solidFill>
              <a:cs typeface="Arial"/>
            </a:endParaRPr>
          </a:p>
          <a:p>
            <a:r>
              <a:rPr lang="en-US" sz="1600" dirty="0">
                <a:solidFill>
                  <a:srgbClr val="002060"/>
                </a:solidFill>
                <a:latin typeface="Arial"/>
                <a:cs typeface="Arial"/>
              </a:rPr>
              <a:t>Primary Care Office</a:t>
            </a:r>
            <a:endParaRPr lang="en-US" sz="1600" dirty="0">
              <a:solidFill>
                <a:srgbClr val="002060"/>
              </a:solidFil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761A3-96C7-637C-CB86-F0CA3BC6352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3AEC3CE-34F7-2EF9-DA3A-02C5E9F1AD26}"/>
              </a:ext>
            </a:extLst>
          </p:cNvPr>
          <p:cNvSpPr>
            <a:spLocks noGrp="1"/>
          </p:cNvSpPr>
          <p:nvPr>
            <p:ph type="title"/>
          </p:nvPr>
        </p:nvSpPr>
        <p:spPr>
          <a:xfrm>
            <a:off x="804672" y="4267832"/>
            <a:ext cx="4805996" cy="1297115"/>
          </a:xfrm>
        </p:spPr>
        <p:txBody>
          <a:bodyPr vert="horz" lIns="91440" tIns="45720" rIns="91440" bIns="45720" rtlCol="0" anchor="t">
            <a:normAutofit/>
          </a:bodyPr>
          <a:lstStyle/>
          <a:p>
            <a:pPr eaLnBrk="1" hangingPunct="1">
              <a:lnSpc>
                <a:spcPct val="90000"/>
              </a:lnSpc>
            </a:pPr>
            <a:r>
              <a:rPr lang="en-US" sz="4000" kern="1200" dirty="0">
                <a:solidFill>
                  <a:srgbClr val="002060"/>
                </a:solidFill>
                <a:latin typeface="+mj-lt"/>
                <a:ea typeface="+mj-ea"/>
                <a:cs typeface="+mj-cs"/>
              </a:rPr>
              <a:t>Pause for Questions</a:t>
            </a:r>
          </a:p>
        </p:txBody>
      </p:sp>
      <p:pic>
        <p:nvPicPr>
          <p:cNvPr id="11" name="Graphic 10" descr="Chat">
            <a:extLst>
              <a:ext uri="{FF2B5EF4-FFF2-40B4-BE49-F238E27FC236}">
                <a16:creationId xmlns:a16="http://schemas.microsoft.com/office/drawing/2014/main" id="{11B4C888-F84B-56F3-4592-AC3382B054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652" y="1859078"/>
            <a:ext cx="3821102" cy="3821102"/>
          </a:xfrm>
          <a:prstGeom prst="rect">
            <a:avLst/>
          </a:prstGeom>
          <a:ln>
            <a:noFill/>
          </a:ln>
        </p:spPr>
      </p:pic>
      <p:sp>
        <p:nvSpPr>
          <p:cNvPr id="3" name="Slide Number Placeholder 2">
            <a:extLst>
              <a:ext uri="{FF2B5EF4-FFF2-40B4-BE49-F238E27FC236}">
                <a16:creationId xmlns:a16="http://schemas.microsoft.com/office/drawing/2014/main" id="{C2E49062-E465-113D-1A1A-F9F43B95508A}"/>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eaLnBrk="1" hangingPunct="1">
              <a:spcAft>
                <a:spcPts val="600"/>
              </a:spcAft>
              <a:defRPr/>
            </a:pPr>
            <a:fld id="{FD7F64F6-54CF-4E48-9AAC-C67E76C03552}" type="slidenum">
              <a:rPr lang="en-US" altLang="en-US" sz="1200" smtClean="0">
                <a:solidFill>
                  <a:schemeClr val="tx1">
                    <a:tint val="75000"/>
                  </a:schemeClr>
                </a:solidFill>
              </a:rPr>
              <a:pPr algn="r" eaLnBrk="1" hangingPunct="1">
                <a:spcAft>
                  <a:spcPts val="600"/>
                </a:spcAft>
                <a:defRPr/>
              </a:pPr>
              <a:t>30</a:t>
            </a:fld>
            <a:endParaRPr lang="en-US" altLang="en-US" sz="1200">
              <a:solidFill>
                <a:schemeClr val="tx1">
                  <a:tint val="75000"/>
                </a:schemeClr>
              </a:solidFill>
            </a:endParaRPr>
          </a:p>
        </p:txBody>
      </p:sp>
      <p:sp>
        <p:nvSpPr>
          <p:cNvPr id="2" name="TextBox 1">
            <a:extLst>
              <a:ext uri="{FF2B5EF4-FFF2-40B4-BE49-F238E27FC236}">
                <a16:creationId xmlns:a16="http://schemas.microsoft.com/office/drawing/2014/main" id="{F12810F2-357A-FA24-1CBB-9846F7C5083A}"/>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002060"/>
                </a:solidFill>
                <a:latin typeface="Arial"/>
                <a:cs typeface="Arial"/>
              </a:rPr>
              <a:t>Office of Health Equity</a:t>
            </a:r>
            <a:endParaRPr lang="en-US" sz="1600" b="1" dirty="0">
              <a:solidFill>
                <a:srgbClr val="002060"/>
              </a:solidFill>
              <a:cs typeface="Arial"/>
            </a:endParaRPr>
          </a:p>
          <a:p>
            <a:r>
              <a:rPr lang="en-US" sz="1600" dirty="0">
                <a:solidFill>
                  <a:srgbClr val="002060"/>
                </a:solidFill>
                <a:latin typeface="Arial"/>
                <a:cs typeface="Arial"/>
              </a:rPr>
              <a:t>Primary Care Office</a:t>
            </a:r>
            <a:endParaRPr lang="en-US" sz="1600" dirty="0">
              <a:solidFill>
                <a:srgbClr val="002060"/>
              </a:solidFill>
              <a:cs typeface="Arial"/>
            </a:endParaRPr>
          </a:p>
        </p:txBody>
      </p:sp>
    </p:spTree>
    <p:extLst>
      <p:ext uri="{BB962C8B-B14F-4D97-AF65-F5344CB8AC3E}">
        <p14:creationId xmlns:p14="http://schemas.microsoft.com/office/powerpoint/2010/main" val="1825219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4A33-3DBD-C4D6-B453-2AA515FBDB8A}"/>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104481C4-7618-805C-A0BA-FF585739F56A}"/>
              </a:ext>
            </a:extLst>
          </p:cNvPr>
          <p:cNvSpPr>
            <a:spLocks noGrp="1"/>
          </p:cNvSpPr>
          <p:nvPr>
            <p:ph type="sldNum" sz="quarter" idx="10"/>
          </p:nvPr>
        </p:nvSpPr>
        <p:spPr/>
        <p:txBody>
          <a:bodyPr/>
          <a:lstStyle/>
          <a:p>
            <a:pPr>
              <a:defRPr/>
            </a:pPr>
            <a:fld id="{FD7F64F6-54CF-4E48-9AAC-C67E76C03552}" type="slidenum">
              <a:rPr lang="en-US" altLang="en-US" smtClean="0"/>
              <a:pPr>
                <a:defRPr/>
              </a:pPr>
              <a:t>31</a:t>
            </a:fld>
            <a:endParaRPr lang="en-US" altLang="en-US"/>
          </a:p>
        </p:txBody>
      </p:sp>
      <p:pic>
        <p:nvPicPr>
          <p:cNvPr id="8" name="Picture 7">
            <a:extLst>
              <a:ext uri="{FF2B5EF4-FFF2-40B4-BE49-F238E27FC236}">
                <a16:creationId xmlns:a16="http://schemas.microsoft.com/office/drawing/2014/main" id="{11CC3F9C-4D53-4428-8574-37C6BCE34C6A}"/>
              </a:ext>
            </a:extLst>
          </p:cNvPr>
          <p:cNvPicPr>
            <a:picLocks noChangeAspect="1"/>
          </p:cNvPicPr>
          <p:nvPr/>
        </p:nvPicPr>
        <p:blipFill>
          <a:blip r:embed="rId3"/>
          <a:stretch>
            <a:fillRect/>
          </a:stretch>
        </p:blipFill>
        <p:spPr>
          <a:xfrm>
            <a:off x="0" y="7845"/>
            <a:ext cx="12218693" cy="6850155"/>
          </a:xfrm>
          <a:prstGeom prst="rect">
            <a:avLst/>
          </a:prstGeom>
        </p:spPr>
      </p:pic>
      <p:sp>
        <p:nvSpPr>
          <p:cNvPr id="9" name="TextBox 8">
            <a:extLst>
              <a:ext uri="{FF2B5EF4-FFF2-40B4-BE49-F238E27FC236}">
                <a16:creationId xmlns:a16="http://schemas.microsoft.com/office/drawing/2014/main" id="{787F6D53-C88F-2E8F-EC6E-ECC234B7C71C}"/>
              </a:ext>
            </a:extLst>
          </p:cNvPr>
          <p:cNvSpPr txBox="1"/>
          <p:nvPr/>
        </p:nvSpPr>
        <p:spPr>
          <a:xfrm>
            <a:off x="1452881" y="5039360"/>
            <a:ext cx="8402320" cy="1477328"/>
          </a:xfrm>
          <a:prstGeom prst="rect">
            <a:avLst/>
          </a:prstGeom>
          <a:solidFill>
            <a:schemeClr val="bg1"/>
          </a:solidFill>
        </p:spPr>
        <p:txBody>
          <a:bodyPr wrap="square" rtlCol="0">
            <a:spAutoFit/>
          </a:bodyPr>
          <a:lstStyle/>
          <a:p>
            <a:endParaRPr lang="en-US" dirty="0"/>
          </a:p>
          <a:p>
            <a:endParaRPr lang="en-US" dirty="0"/>
          </a:p>
          <a:p>
            <a:r>
              <a:rPr lang="en-US" dirty="0">
                <a:hlinkClick r:id="rId4"/>
              </a:rPr>
              <a:t>https://www.whitehouse.gov/wp-content/uploads/2026/04/ERP-2026-11.</a:t>
            </a:r>
          </a:p>
          <a:p>
            <a:r>
              <a:rPr lang="en-US" dirty="0">
                <a:hlinkClick r:id="rId4"/>
              </a:rPr>
              <a:t>-Making-America-Healthy-by-Unleashing-Competition-in-Physicians-Markets.pdf</a:t>
            </a:r>
            <a:endParaRPr lang="en-US" dirty="0"/>
          </a:p>
          <a:p>
            <a:endParaRPr lang="en-US" dirty="0"/>
          </a:p>
        </p:txBody>
      </p:sp>
    </p:spTree>
    <p:extLst>
      <p:ext uri="{BB962C8B-B14F-4D97-AF65-F5344CB8AC3E}">
        <p14:creationId xmlns:p14="http://schemas.microsoft.com/office/powerpoint/2010/main" val="2829393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2CFF4-5D7B-A92B-53B8-FF5370B52D36}"/>
            </a:ext>
          </a:extLst>
        </p:cNvPr>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790D5EE6-B92D-C2F4-FEA8-C49A762BA49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Arial" panose="020B0604020202020204" pitchFamily="34" charset="0"/>
              </a:defRPr>
            </a:lvl1pPr>
            <a:lvl2pPr marL="742950" indent="-285750">
              <a:spcBef>
                <a:spcPct val="20000"/>
              </a:spcBef>
              <a:buChar char="•"/>
              <a:defRPr sz="2400">
                <a:solidFill>
                  <a:srgbClr val="777777"/>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777777"/>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rgbClr val="777777"/>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rgbClr val="777777"/>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777777"/>
                </a:solidFill>
                <a:latin typeface="Arial" panose="020B0604020202020204" pitchFamily="34" charset="0"/>
              </a:defRPr>
            </a:lvl9pPr>
          </a:lstStyle>
          <a:p>
            <a:pPr>
              <a:spcBef>
                <a:spcPct val="0"/>
              </a:spcBef>
            </a:pPr>
            <a:fld id="{E71BA12A-9822-45B9-B381-1571919D0A1D}" type="slidenum">
              <a:rPr lang="en-US" altLang="en-US" sz="1400">
                <a:solidFill>
                  <a:srgbClr val="BFBFBF"/>
                </a:solidFill>
                <a:latin typeface="Trebuchet MS" panose="020B0603020202020204" pitchFamily="34" charset="0"/>
              </a:rPr>
              <a:pPr>
                <a:spcBef>
                  <a:spcPct val="0"/>
                </a:spcBef>
              </a:pPr>
              <a:t>32</a:t>
            </a:fld>
            <a:endParaRPr lang="en-US" altLang="en-US" sz="1400">
              <a:solidFill>
                <a:srgbClr val="BFBFBF"/>
              </a:solidFill>
              <a:latin typeface="Trebuchet MS" panose="020B0603020202020204" pitchFamily="34" charset="0"/>
            </a:endParaRPr>
          </a:p>
        </p:txBody>
      </p:sp>
      <p:pic>
        <p:nvPicPr>
          <p:cNvPr id="8" name="Picture 7">
            <a:extLst>
              <a:ext uri="{FF2B5EF4-FFF2-40B4-BE49-F238E27FC236}">
                <a16:creationId xmlns:a16="http://schemas.microsoft.com/office/drawing/2014/main" id="{D64DDCDA-87FA-2AB5-B31D-A89A1B6CA307}"/>
              </a:ext>
            </a:extLst>
          </p:cNvPr>
          <p:cNvPicPr>
            <a:picLocks noChangeAspect="1"/>
          </p:cNvPicPr>
          <p:nvPr/>
        </p:nvPicPr>
        <p:blipFill>
          <a:blip r:embed="rId3"/>
          <a:stretch>
            <a:fillRect/>
          </a:stretch>
        </p:blipFill>
        <p:spPr>
          <a:xfrm>
            <a:off x="604684" y="5969363"/>
            <a:ext cx="1371600" cy="533400"/>
          </a:xfrm>
          <a:prstGeom prst="rect">
            <a:avLst/>
          </a:prstGeom>
        </p:spPr>
      </p:pic>
      <p:sp>
        <p:nvSpPr>
          <p:cNvPr id="7" name="Content Placeholder 1">
            <a:extLst>
              <a:ext uri="{FF2B5EF4-FFF2-40B4-BE49-F238E27FC236}">
                <a16:creationId xmlns:a16="http://schemas.microsoft.com/office/drawing/2014/main" id="{35DF87EC-D560-2353-559B-41F6E43F9254}"/>
              </a:ext>
            </a:extLst>
          </p:cNvPr>
          <p:cNvSpPr txBox="1">
            <a:spLocks/>
          </p:cNvSpPr>
          <p:nvPr/>
        </p:nvSpPr>
        <p:spPr bwMode="auto">
          <a:xfrm>
            <a:off x="1977151" y="1273682"/>
            <a:ext cx="9598284" cy="278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ts val="600"/>
              </a:spcAft>
              <a:defRPr sz="2400">
                <a:solidFill>
                  <a:srgbClr val="1B1B1B"/>
                </a:solidFill>
                <a:latin typeface="+mn-lt"/>
                <a:ea typeface="+mn-ea"/>
                <a:cs typeface="+mn-cs"/>
              </a:defRPr>
            </a:lvl1pPr>
            <a:lvl2pPr marL="457200" indent="0" algn="l" rtl="0" eaLnBrk="0" fontAlgn="base" hangingPunct="0">
              <a:spcBef>
                <a:spcPts val="600"/>
              </a:spcBef>
              <a:spcAft>
                <a:spcPts val="600"/>
              </a:spcAft>
              <a:buNone/>
              <a:defRPr sz="2400">
                <a:solidFill>
                  <a:srgbClr val="1B1B1B"/>
                </a:solidFill>
                <a:latin typeface="+mn-lt"/>
              </a:defRPr>
            </a:lvl2pPr>
            <a:lvl3pPr marL="1143000" indent="-228600" algn="l" rtl="0" eaLnBrk="0" fontAlgn="base" hangingPunct="0">
              <a:spcBef>
                <a:spcPts val="600"/>
              </a:spcBef>
              <a:spcAft>
                <a:spcPts val="600"/>
              </a:spcAft>
              <a:buFont typeface="Arial" panose="020B0604020202020204" pitchFamily="34" charset="0"/>
              <a:buChar char="◦"/>
              <a:defRPr sz="2400">
                <a:solidFill>
                  <a:srgbClr val="1B1B1B"/>
                </a:solidFill>
                <a:latin typeface="+mn-lt"/>
              </a:defRPr>
            </a:lvl3pPr>
            <a:lvl4pPr marL="1600200" indent="-228600" algn="l" rtl="0" eaLnBrk="0" fontAlgn="base" hangingPunct="0">
              <a:spcBef>
                <a:spcPts val="600"/>
              </a:spcBef>
              <a:spcAft>
                <a:spcPts val="600"/>
              </a:spcAft>
              <a:buFont typeface="Arial" panose="020B0604020202020204" pitchFamily="34" charset="0"/>
              <a:buChar char="▪"/>
              <a:defRPr sz="2400">
                <a:solidFill>
                  <a:srgbClr val="1B1B1B"/>
                </a:solidFill>
                <a:latin typeface="+mn-lt"/>
              </a:defRPr>
            </a:lvl4pPr>
            <a:lvl5pPr marL="2057400" indent="-228600" algn="l" rtl="0" eaLnBrk="0" fontAlgn="base" hangingPunct="0">
              <a:spcBef>
                <a:spcPts val="600"/>
              </a:spcBef>
              <a:spcAft>
                <a:spcPts val="600"/>
              </a:spcAft>
              <a:buFont typeface="Arial" panose="020B0604020202020204" pitchFamily="34" charset="0"/>
              <a:buChar char="▫"/>
              <a:defRPr sz="2400">
                <a:solidFill>
                  <a:srgbClr val="1B1B1B"/>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a:lstStyle>
          <a:p>
            <a:pPr marL="0" marR="3438525" indent="0">
              <a:spcBef>
                <a:spcPts val="95"/>
              </a:spcBef>
              <a:spcAft>
                <a:spcPts val="0"/>
              </a:spcAft>
            </a:pPr>
            <a:r>
              <a:rPr lang="en-US" sz="2800" b="1" kern="0" dirty="0">
                <a:solidFill>
                  <a:srgbClr val="13294B"/>
                </a:solidFill>
              </a:rPr>
              <a:t>Anna Riggan</a:t>
            </a:r>
            <a:endParaRPr lang="en-US" sz="2000" b="1" kern="0" dirty="0">
              <a:solidFill>
                <a:srgbClr val="13294B"/>
              </a:solidFill>
              <a:latin typeface="Arial"/>
              <a:ea typeface="Calibri"/>
              <a:cs typeface="Arial"/>
            </a:endParaRPr>
          </a:p>
          <a:p>
            <a:pPr marL="0" marR="3438525" indent="0">
              <a:spcBef>
                <a:spcPts val="95"/>
              </a:spcBef>
              <a:spcAft>
                <a:spcPts val="0"/>
              </a:spcAft>
            </a:pPr>
            <a:r>
              <a:rPr lang="en-US" sz="2000" kern="0" dirty="0">
                <a:latin typeface="Arial"/>
                <a:ea typeface="Calibri"/>
                <a:cs typeface="Calibri"/>
              </a:rPr>
              <a:t>Acting Primary Care Office Director/ </a:t>
            </a:r>
          </a:p>
          <a:p>
            <a:pPr marL="0" marR="3438525" indent="0">
              <a:spcBef>
                <a:spcPts val="95"/>
              </a:spcBef>
              <a:spcAft>
                <a:spcPts val="0"/>
              </a:spcAft>
            </a:pPr>
            <a:r>
              <a:rPr lang="en-US" sz="2000" kern="0" dirty="0">
                <a:latin typeface="Arial"/>
                <a:ea typeface="Calibri"/>
                <a:cs typeface="Calibri"/>
              </a:rPr>
              <a:t>Shortage Designation Manager</a:t>
            </a:r>
            <a:endParaRPr lang="en-US" sz="2000" b="1" kern="0" dirty="0">
              <a:solidFill>
                <a:srgbClr val="13294B"/>
              </a:solidFill>
              <a:latin typeface="Arial"/>
              <a:ea typeface="Calibri"/>
              <a:cs typeface="Arial"/>
            </a:endParaRPr>
          </a:p>
          <a:p>
            <a:pPr marL="0" indent="0">
              <a:spcBef>
                <a:spcPts val="0"/>
              </a:spcBef>
              <a:spcAft>
                <a:spcPts val="0"/>
              </a:spcAft>
            </a:pPr>
            <a:r>
              <a:rPr lang="en-US" sz="2000" kern="0" dirty="0">
                <a:solidFill>
                  <a:schemeClr val="accent1">
                    <a:lumMod val="50000"/>
                  </a:schemeClr>
                </a:solidFill>
                <a:latin typeface="Arial"/>
                <a:ea typeface="Calibri"/>
                <a:cs typeface="Calibri"/>
                <a:hlinkClick r:id="rId4">
                  <a:extLst>
                    <a:ext uri="{A12FA001-AC4F-418D-AE19-62706E023703}">
                      <ahyp:hlinkClr xmlns:ahyp="http://schemas.microsoft.com/office/drawing/2018/hyperlinkcolor" val="tx"/>
                    </a:ext>
                  </a:extLst>
                </a:hlinkClick>
              </a:rPr>
              <a:t>anna.riggan@vdh.virginia.gov</a:t>
            </a:r>
            <a:r>
              <a:rPr lang="en-US" sz="2000" kern="0" dirty="0">
                <a:solidFill>
                  <a:schemeClr val="accent1">
                    <a:lumMod val="50000"/>
                  </a:schemeClr>
                </a:solidFill>
                <a:latin typeface="Arial"/>
                <a:ea typeface="Calibri"/>
                <a:cs typeface="Calibri"/>
              </a:rPr>
              <a:t>  </a:t>
            </a:r>
          </a:p>
          <a:p>
            <a:pPr marL="0" indent="0">
              <a:spcBef>
                <a:spcPts val="0"/>
              </a:spcBef>
              <a:spcAft>
                <a:spcPts val="0"/>
              </a:spcAft>
            </a:pPr>
            <a:br>
              <a:rPr lang="en-US" sz="2800" kern="0" dirty="0">
                <a:latin typeface="Arial"/>
                <a:ea typeface="Calibri"/>
                <a:cs typeface="Calibri"/>
              </a:rPr>
            </a:br>
            <a:r>
              <a:rPr lang="en-US" sz="2800" b="1" kern="0" dirty="0">
                <a:solidFill>
                  <a:srgbClr val="13294B"/>
                </a:solidFill>
              </a:rPr>
              <a:t>Liza Root</a:t>
            </a:r>
            <a:endParaRPr lang="en-US" sz="2000" kern="0" dirty="0">
              <a:solidFill>
                <a:srgbClr val="13294B"/>
              </a:solidFill>
              <a:cs typeface="Arial" panose="020B0604020202020204"/>
            </a:endParaRPr>
          </a:p>
          <a:p>
            <a:pPr marL="0" indent="0">
              <a:spcBef>
                <a:spcPts val="0"/>
              </a:spcBef>
              <a:spcAft>
                <a:spcPts val="0"/>
              </a:spcAft>
            </a:pPr>
            <a:r>
              <a:rPr lang="en-US" sz="2000" kern="0" dirty="0"/>
              <a:t>National</a:t>
            </a:r>
            <a:r>
              <a:rPr lang="en-US" sz="2000" kern="0" dirty="0">
                <a:cs typeface="Arial"/>
              </a:rPr>
              <a:t> Health Service Corps and HPSA Specialist</a:t>
            </a:r>
            <a:endParaRPr lang="en-US" sz="2000" kern="0" dirty="0">
              <a:solidFill>
                <a:srgbClr val="13294B"/>
              </a:solidFill>
              <a:cs typeface="Arial"/>
            </a:endParaRPr>
          </a:p>
          <a:p>
            <a:pPr marL="0" marR="3438525" indent="0">
              <a:spcBef>
                <a:spcPts val="95"/>
              </a:spcBef>
              <a:spcAft>
                <a:spcPts val="0"/>
              </a:spcAft>
            </a:pPr>
            <a:r>
              <a:rPr lang="en-US" sz="2000" kern="0" dirty="0">
                <a:latin typeface="Arial"/>
                <a:ea typeface="Calibri"/>
                <a:cs typeface="Calibri"/>
                <a:hlinkClick r:id="rId5"/>
              </a:rPr>
              <a:t>Liza.Root@vdh.virginia.gov</a:t>
            </a:r>
            <a:r>
              <a:rPr lang="en-US" sz="2000" kern="0" dirty="0">
                <a:latin typeface="Arial"/>
                <a:ea typeface="Calibri"/>
                <a:cs typeface="Calibri"/>
              </a:rPr>
              <a:t> </a:t>
            </a:r>
            <a:endParaRPr lang="en-US" sz="2000" kern="0" dirty="0">
              <a:latin typeface="Arial"/>
              <a:cs typeface="Arial"/>
            </a:endParaRPr>
          </a:p>
          <a:p>
            <a:pPr marL="0" marR="3438525" indent="0">
              <a:spcBef>
                <a:spcPts val="95"/>
              </a:spcBef>
              <a:spcAft>
                <a:spcPts val="0"/>
              </a:spcAft>
            </a:pPr>
            <a:endParaRPr lang="en-US" sz="2000" kern="0" dirty="0">
              <a:ea typeface="Calibri"/>
              <a:cs typeface="Calibri"/>
            </a:endParaRPr>
          </a:p>
          <a:p>
            <a:pPr marL="0" marR="3438525" indent="0">
              <a:spcBef>
                <a:spcPts val="95"/>
              </a:spcBef>
              <a:spcAft>
                <a:spcPts val="0"/>
              </a:spcAft>
            </a:pPr>
            <a:endParaRPr lang="en-US" sz="2000" kern="0" dirty="0">
              <a:cs typeface="Arial" panose="020B0604020202020204"/>
            </a:endParaRPr>
          </a:p>
        </p:txBody>
      </p:sp>
      <p:sp>
        <p:nvSpPr>
          <p:cNvPr id="11" name="TextBox 10">
            <a:extLst>
              <a:ext uri="{FF2B5EF4-FFF2-40B4-BE49-F238E27FC236}">
                <a16:creationId xmlns:a16="http://schemas.microsoft.com/office/drawing/2014/main" id="{16D8315E-6C1E-DA12-7089-3E3F9D69FA4E}"/>
              </a:ext>
            </a:extLst>
          </p:cNvPr>
          <p:cNvSpPr txBox="1"/>
          <p:nvPr/>
        </p:nvSpPr>
        <p:spPr>
          <a:xfrm>
            <a:off x="2867526" y="4461710"/>
            <a:ext cx="751973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Segoe UI"/>
                <a:cs typeface="Segoe UI"/>
              </a:rPr>
              <a:t>​</a:t>
            </a:r>
            <a:r>
              <a:rPr lang="en-US" sz="2000" u="sng" strike="noStrike" baseline="0">
                <a:solidFill>
                  <a:srgbClr val="009999"/>
                </a:solidFill>
                <a:latin typeface="Arial"/>
                <a:ea typeface="Segoe UI"/>
                <a:cs typeface="Segoe UI"/>
              </a:rPr>
              <a:t>www.vdh@virginia.gov/health-equity/primary-care-office</a:t>
            </a:r>
            <a:r>
              <a:rPr lang="en-US" sz="2000" u="sng">
                <a:solidFill>
                  <a:srgbClr val="009999"/>
                </a:solidFill>
                <a:latin typeface="Arial"/>
                <a:ea typeface="Segoe UI"/>
                <a:cs typeface="Segoe UI"/>
              </a:rPr>
              <a:t>/</a:t>
            </a:r>
            <a:endParaRPr lang="en-US" sz="2000">
              <a:solidFill>
                <a:srgbClr val="000000"/>
              </a:solidFill>
              <a:latin typeface="Arial"/>
              <a:cs typeface="Arial"/>
            </a:endParaRPr>
          </a:p>
          <a:p>
            <a:r>
              <a:rPr lang="en-US" sz="2000">
                <a:solidFill>
                  <a:srgbClr val="009999"/>
                </a:solidFill>
                <a:latin typeface="Arial"/>
                <a:cs typeface="Arial"/>
                <a:hlinkClick r:id="rId6">
                  <a:extLst>
                    <a:ext uri="{A12FA001-AC4F-418D-AE19-62706E023703}">
                      <ahyp:hlinkClr xmlns:ahyp="http://schemas.microsoft.com/office/drawing/2018/hyperlinkcolor" val="tx"/>
                    </a:ext>
                  </a:extLst>
                </a:hlinkClick>
              </a:rPr>
              <a:t>https://data.hrsa.gov/</a:t>
            </a:r>
            <a:endParaRPr lang="en-US" sz="2000">
              <a:latin typeface="Arial"/>
              <a:cs typeface="Arial"/>
            </a:endParaRPr>
          </a:p>
        </p:txBody>
      </p:sp>
      <p:pic>
        <p:nvPicPr>
          <p:cNvPr id="2" name="Picture 1">
            <a:extLst>
              <a:ext uri="{FF2B5EF4-FFF2-40B4-BE49-F238E27FC236}">
                <a16:creationId xmlns:a16="http://schemas.microsoft.com/office/drawing/2014/main" id="{14BFFDE9-ED5D-1678-67CC-2BA536B58AF1}"/>
              </a:ext>
            </a:extLst>
          </p:cNvPr>
          <p:cNvPicPr>
            <a:picLocks noChangeAspect="1"/>
          </p:cNvPicPr>
          <p:nvPr/>
        </p:nvPicPr>
        <p:blipFill>
          <a:blip r:embed="rId7"/>
          <a:stretch>
            <a:fillRect/>
          </a:stretch>
        </p:blipFill>
        <p:spPr>
          <a:xfrm>
            <a:off x="2026570" y="4493043"/>
            <a:ext cx="679283" cy="699335"/>
          </a:xfrm>
          <a:prstGeom prst="rect">
            <a:avLst/>
          </a:prstGeom>
        </p:spPr>
      </p:pic>
      <p:sp>
        <p:nvSpPr>
          <p:cNvPr id="9" name="Rectangle 8">
            <a:extLst>
              <a:ext uri="{FF2B5EF4-FFF2-40B4-BE49-F238E27FC236}">
                <a16:creationId xmlns:a16="http://schemas.microsoft.com/office/drawing/2014/main" id="{D7C8656F-F5BE-2632-CD61-59355FDA70D4}"/>
              </a:ext>
            </a:extLst>
          </p:cNvPr>
          <p:cNvSpPr/>
          <p:nvPr/>
        </p:nvSpPr>
        <p:spPr>
          <a:xfrm>
            <a:off x="-5195" y="-4618"/>
            <a:ext cx="12194309" cy="711748"/>
          </a:xfrm>
          <a:prstGeom prst="rect">
            <a:avLst/>
          </a:prstGeom>
          <a:solidFill>
            <a:srgbClr val="C1C6C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rgbClr val="13294B"/>
                </a:solidFill>
                <a:cs typeface="Arial"/>
              </a:rPr>
              <a:t>Stay Connected</a:t>
            </a:r>
          </a:p>
        </p:txBody>
      </p:sp>
      <p:sp>
        <p:nvSpPr>
          <p:cNvPr id="13" name="TextBox 12">
            <a:extLst>
              <a:ext uri="{FF2B5EF4-FFF2-40B4-BE49-F238E27FC236}">
                <a16:creationId xmlns:a16="http://schemas.microsoft.com/office/drawing/2014/main" id="{8B649740-A522-8B15-2455-4DDE50508709}"/>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a:solidFill>
                  <a:srgbClr val="002060"/>
                </a:solidFill>
                <a:latin typeface="Arial"/>
                <a:cs typeface="Arial"/>
              </a:rPr>
              <a:t>Office of Health Equity</a:t>
            </a:r>
            <a:endParaRPr lang="en-US" sz="1600" b="1">
              <a:solidFill>
                <a:srgbClr val="002060"/>
              </a:solidFill>
              <a:cs typeface="Arial"/>
            </a:endParaRPr>
          </a:p>
          <a:p>
            <a:r>
              <a:rPr lang="en-US" sz="1600">
                <a:solidFill>
                  <a:srgbClr val="002060"/>
                </a:solidFill>
                <a:latin typeface="Arial"/>
                <a:cs typeface="Arial"/>
              </a:rPr>
              <a:t>Primary Care Office</a:t>
            </a:r>
            <a:endParaRPr lang="en-US" sz="1600">
              <a:solidFill>
                <a:srgbClr val="002060"/>
              </a:solidFill>
              <a:cs typeface="Arial"/>
            </a:endParaRPr>
          </a:p>
        </p:txBody>
      </p:sp>
    </p:spTree>
    <p:extLst>
      <p:ext uri="{BB962C8B-B14F-4D97-AF65-F5344CB8AC3E}">
        <p14:creationId xmlns:p14="http://schemas.microsoft.com/office/powerpoint/2010/main" val="391630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F3B1531-CFEE-D65E-BE62-B70FDCC40524}"/>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688A283-4DB4-D587-5F48-A865CD7F7A92}"/>
              </a:ext>
            </a:extLst>
          </p:cNvPr>
          <p:cNvSpPr>
            <a:spLocks noGrp="1"/>
          </p:cNvSpPr>
          <p:nvPr>
            <p:ph type="sldNum" sz="quarter" idx="10"/>
          </p:nvPr>
        </p:nvSpPr>
        <p:spPr/>
        <p:txBody>
          <a:bodyPr/>
          <a:lstStyle/>
          <a:p>
            <a:pPr>
              <a:defRPr/>
            </a:pPr>
            <a:fld id="{FD7F64F6-54CF-4E48-9AAC-C67E76C03552}" type="slidenum">
              <a:rPr lang="en-US" altLang="en-US" smtClean="0"/>
              <a:pPr>
                <a:defRPr/>
              </a:pPr>
              <a:t>33</a:t>
            </a:fld>
            <a:endParaRPr lang="en-US" altLang="en-US"/>
          </a:p>
        </p:txBody>
      </p:sp>
      <p:pic>
        <p:nvPicPr>
          <p:cNvPr id="7" name="Picture 6" descr="Text&#10;&#10;AI-generated content may be incorrect.">
            <a:extLst>
              <a:ext uri="{FF2B5EF4-FFF2-40B4-BE49-F238E27FC236}">
                <a16:creationId xmlns:a16="http://schemas.microsoft.com/office/drawing/2014/main" id="{7AAFBD2F-E3E9-3EB2-08B1-C41134F8726D}"/>
              </a:ext>
            </a:extLst>
          </p:cNvPr>
          <p:cNvPicPr>
            <a:picLocks noChangeAspect="1"/>
          </p:cNvPicPr>
          <p:nvPr/>
        </p:nvPicPr>
        <p:blipFill>
          <a:blip r:embed="rId3"/>
          <a:stretch>
            <a:fillRect/>
          </a:stretch>
        </p:blipFill>
        <p:spPr>
          <a:xfrm>
            <a:off x="462643" y="73152"/>
            <a:ext cx="11266714" cy="5839613"/>
          </a:xfrm>
          <a:prstGeom prst="rect">
            <a:avLst/>
          </a:prstGeom>
        </p:spPr>
      </p:pic>
      <p:sp>
        <p:nvSpPr>
          <p:cNvPr id="2" name="TextBox 1">
            <a:extLst>
              <a:ext uri="{FF2B5EF4-FFF2-40B4-BE49-F238E27FC236}">
                <a16:creationId xmlns:a16="http://schemas.microsoft.com/office/drawing/2014/main" id="{490B94A1-CF57-D9D4-9FEC-3B227A619FF6}"/>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002060"/>
                </a:solidFill>
                <a:latin typeface="Arial"/>
                <a:cs typeface="Arial"/>
              </a:rPr>
              <a:t>Office of Health Equity</a:t>
            </a:r>
            <a:endParaRPr lang="en-US" sz="1600" b="1" dirty="0">
              <a:solidFill>
                <a:srgbClr val="002060"/>
              </a:solidFill>
              <a:cs typeface="Arial"/>
            </a:endParaRPr>
          </a:p>
          <a:p>
            <a:r>
              <a:rPr lang="en-US" sz="1600" dirty="0">
                <a:solidFill>
                  <a:srgbClr val="002060"/>
                </a:solidFill>
                <a:latin typeface="Arial"/>
                <a:cs typeface="Arial"/>
              </a:rPr>
              <a:t>Primary Care Office</a:t>
            </a:r>
            <a:endParaRPr lang="en-US" sz="1600" dirty="0">
              <a:solidFill>
                <a:srgbClr val="002060"/>
              </a:solidFill>
              <a:cs typeface="Arial"/>
            </a:endParaRPr>
          </a:p>
        </p:txBody>
      </p:sp>
    </p:spTree>
    <p:extLst>
      <p:ext uri="{BB962C8B-B14F-4D97-AF65-F5344CB8AC3E}">
        <p14:creationId xmlns:p14="http://schemas.microsoft.com/office/powerpoint/2010/main" val="311165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8F05520D-EBB8-84AC-0619-D07983A8C80D}"/>
              </a:ext>
            </a:extLst>
          </p:cNvPr>
          <p:cNvPicPr>
            <a:picLocks noGrp="1" noChangeAspect="1"/>
          </p:cNvPicPr>
          <p:nvPr>
            <p:ph idx="1"/>
          </p:nvPr>
        </p:nvPicPr>
        <p:blipFill>
          <a:blip r:embed="rId3"/>
          <a:srcRect t="899"/>
          <a:stretch>
            <a:fillRect/>
          </a:stretch>
        </p:blipFill>
        <p:spPr bwMode="auto">
          <a:xfrm>
            <a:off x="-1504" y="0"/>
            <a:ext cx="12191980" cy="6856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A5695FE5-8AF4-5304-1DDF-2B00857CBF45}"/>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eaLnBrk="1" hangingPunct="1">
              <a:spcAft>
                <a:spcPts val="600"/>
              </a:spcAft>
              <a:defRPr/>
            </a:pPr>
            <a:fld id="{5FFA0498-48E9-421D-9A22-8C5256C34C38}" type="slidenum">
              <a:rPr lang="en-US" altLang="en-US" sz="1200">
                <a:solidFill>
                  <a:srgbClr val="FFFFFF"/>
                </a:solidFill>
              </a:rPr>
              <a:pPr algn="r" eaLnBrk="1" hangingPunct="1">
                <a:spcAft>
                  <a:spcPts val="600"/>
                </a:spcAft>
                <a:defRPr/>
              </a:pPr>
              <a:t>4</a:t>
            </a:fld>
            <a:endParaRPr lang="en-US" altLang="en-US" sz="1200">
              <a:solidFill>
                <a:srgbClr val="FFFFFF"/>
              </a:solidFill>
            </a:endParaRPr>
          </a:p>
        </p:txBody>
      </p:sp>
      <p:pic>
        <p:nvPicPr>
          <p:cNvPr id="3" name="Picture 2" descr="File:Google Authenticator (April 2023 ...">
            <a:extLst>
              <a:ext uri="{FF2B5EF4-FFF2-40B4-BE49-F238E27FC236}">
                <a16:creationId xmlns:a16="http://schemas.microsoft.com/office/drawing/2014/main" id="{CC365E96-8E4E-9F11-FED6-8052640CA4A4}"/>
              </a:ext>
            </a:extLst>
          </p:cNvPr>
          <p:cNvPicPr>
            <a:picLocks noChangeAspect="1"/>
          </p:cNvPicPr>
          <p:nvPr/>
        </p:nvPicPr>
        <p:blipFill>
          <a:blip r:embed="rId4"/>
          <a:stretch>
            <a:fillRect/>
          </a:stretch>
        </p:blipFill>
        <p:spPr>
          <a:xfrm>
            <a:off x="3966540" y="5522382"/>
            <a:ext cx="1180890" cy="1180890"/>
          </a:xfrm>
          <a:prstGeom prst="rect">
            <a:avLst/>
          </a:prstGeom>
        </p:spPr>
      </p:pic>
      <p:sp>
        <p:nvSpPr>
          <p:cNvPr id="7" name="TextBox 6">
            <a:extLst>
              <a:ext uri="{FF2B5EF4-FFF2-40B4-BE49-F238E27FC236}">
                <a16:creationId xmlns:a16="http://schemas.microsoft.com/office/drawing/2014/main" id="{666D477D-31BC-49EB-AA92-8DD5583527A5}"/>
              </a:ext>
            </a:extLst>
          </p:cNvPr>
          <p:cNvSpPr txBox="1"/>
          <p:nvPr/>
        </p:nvSpPr>
        <p:spPr>
          <a:xfrm>
            <a:off x="5148944" y="5651162"/>
            <a:ext cx="6204856" cy="923330"/>
          </a:xfrm>
          <a:prstGeom prst="rect">
            <a:avLst/>
          </a:prstGeom>
          <a:noFill/>
        </p:spPr>
        <p:txBody>
          <a:bodyPr wrap="square">
            <a:spAutoFit/>
          </a:bodyPr>
          <a:lstStyle/>
          <a:p>
            <a:r>
              <a:rPr lang="en-US" dirty="0">
                <a:hlinkClick r:id="rId5"/>
              </a:rPr>
              <a:t>https://support.google.com/accounts/answer/1066447?hl=en&amp;co=GENIE.Platform%3DAndroid&amp;sjid=4636782500599490221-NA</a:t>
            </a:r>
            <a:r>
              <a:rPr lang="en-US" dirty="0"/>
              <a:t> </a:t>
            </a:r>
          </a:p>
        </p:txBody>
      </p:sp>
      <p:sp>
        <p:nvSpPr>
          <p:cNvPr id="8" name="TextBox 7">
            <a:extLst>
              <a:ext uri="{FF2B5EF4-FFF2-40B4-BE49-F238E27FC236}">
                <a16:creationId xmlns:a16="http://schemas.microsoft.com/office/drawing/2014/main" id="{B77232EB-0A94-5FEE-1D80-E3195E10CC44}"/>
              </a:ext>
            </a:extLst>
          </p:cNvPr>
          <p:cNvSpPr txBox="1"/>
          <p:nvPr/>
        </p:nvSpPr>
        <p:spPr>
          <a:xfrm>
            <a:off x="2544226" y="5743495"/>
            <a:ext cx="1466748" cy="830997"/>
          </a:xfrm>
          <a:prstGeom prst="rect">
            <a:avLst/>
          </a:prstGeom>
          <a:noFill/>
        </p:spPr>
        <p:txBody>
          <a:bodyPr wrap="none" rtlCol="0">
            <a:spAutoFit/>
          </a:bodyPr>
          <a:lstStyle/>
          <a:p>
            <a:pPr algn="ctr"/>
            <a:r>
              <a:rPr lang="en-US" sz="2400" dirty="0">
                <a:solidFill>
                  <a:srgbClr val="002060"/>
                </a:solidFill>
              </a:rPr>
              <a:t>MFA </a:t>
            </a:r>
            <a:br>
              <a:rPr lang="en-US" sz="2400" dirty="0">
                <a:solidFill>
                  <a:srgbClr val="002060"/>
                </a:solidFill>
              </a:rPr>
            </a:br>
            <a:r>
              <a:rPr lang="en-US" sz="2400" dirty="0">
                <a:solidFill>
                  <a:srgbClr val="002060"/>
                </a:solidFill>
              </a:rPr>
              <a:t>Required</a:t>
            </a:r>
          </a:p>
        </p:txBody>
      </p:sp>
    </p:spTree>
    <p:extLst>
      <p:ext uri="{BB962C8B-B14F-4D97-AF65-F5344CB8AC3E}">
        <p14:creationId xmlns:p14="http://schemas.microsoft.com/office/powerpoint/2010/main" val="26704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187B9D4F-C165-9F39-6E9E-98705BEAEF6C}"/>
              </a:ext>
            </a:extLst>
          </p:cNvPr>
          <p:cNvPicPr>
            <a:picLocks noChangeAspect="1"/>
          </p:cNvPicPr>
          <p:nvPr/>
        </p:nvPicPr>
        <p:blipFill>
          <a:blip r:embed="rId3"/>
          <a:srcRect l="1097" r="1551" b="-1"/>
          <a:stretch>
            <a:fillRect/>
          </a:stretch>
        </p:blipFill>
        <p:spPr>
          <a:xfrm>
            <a:off x="20" y="0"/>
            <a:ext cx="12191980" cy="6856718"/>
          </a:xfrm>
          <a:prstGeom prst="rect">
            <a:avLst/>
          </a:prstGeom>
        </p:spPr>
      </p:pic>
      <p:sp>
        <p:nvSpPr>
          <p:cNvPr id="3" name="Slide Number Placeholder 2">
            <a:extLst>
              <a:ext uri="{FF2B5EF4-FFF2-40B4-BE49-F238E27FC236}">
                <a16:creationId xmlns:a16="http://schemas.microsoft.com/office/drawing/2014/main" id="{B2023EA8-553B-D26B-52F4-ECDE0310E9FD}"/>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eaLnBrk="1" fontAlgn="auto" hangingPunct="1">
              <a:spcBef>
                <a:spcPts val="0"/>
              </a:spcBef>
              <a:spcAft>
                <a:spcPts val="600"/>
              </a:spcAft>
              <a:defRPr/>
            </a:pPr>
            <a:fld id="{FD7F64F6-54CF-4E48-9AAC-C67E76C03552}" type="slidenum">
              <a:rPr lang="en-US" altLang="en-US" sz="1200">
                <a:solidFill>
                  <a:srgbClr val="FFFFFF"/>
                </a:solidFill>
                <a:latin typeface="+mn-lt"/>
              </a:rPr>
              <a:pPr algn="r" eaLnBrk="1" fontAlgn="auto" hangingPunct="1">
                <a:spcBef>
                  <a:spcPts val="0"/>
                </a:spcBef>
                <a:spcAft>
                  <a:spcPts val="600"/>
                </a:spcAft>
                <a:defRPr/>
              </a:pPr>
              <a:t>5</a:t>
            </a:fld>
            <a:endParaRPr lang="en-US" altLang="en-US" sz="1200">
              <a:solidFill>
                <a:srgbClr val="FFFFFF"/>
              </a:solidFill>
              <a:latin typeface="+mn-lt"/>
            </a:endParaRPr>
          </a:p>
        </p:txBody>
      </p:sp>
      <p:sp>
        <p:nvSpPr>
          <p:cNvPr id="2" name="TextBox 1">
            <a:extLst>
              <a:ext uri="{FF2B5EF4-FFF2-40B4-BE49-F238E27FC236}">
                <a16:creationId xmlns:a16="http://schemas.microsoft.com/office/drawing/2014/main" id="{C2385928-3434-E591-E6A9-09F1AF66455A}"/>
              </a:ext>
            </a:extLst>
          </p:cNvPr>
          <p:cNvSpPr txBox="1"/>
          <p:nvPr/>
        </p:nvSpPr>
        <p:spPr>
          <a:xfrm>
            <a:off x="2679192" y="1163757"/>
            <a:ext cx="6483096" cy="461665"/>
          </a:xfrm>
          <a:prstGeom prst="rect">
            <a:avLst/>
          </a:prstGeom>
          <a:noFill/>
        </p:spPr>
        <p:txBody>
          <a:bodyPr wrap="square" rtlCol="0">
            <a:spAutoFit/>
          </a:bodyPr>
          <a:lstStyle/>
          <a:p>
            <a:r>
              <a:rPr lang="en-US" sz="2400" dirty="0">
                <a:solidFill>
                  <a:srgbClr val="FF0000"/>
                </a:solidFill>
              </a:rPr>
              <a:t>*Full Review process will take about 3 months</a:t>
            </a:r>
          </a:p>
        </p:txBody>
      </p:sp>
      <p:sp>
        <p:nvSpPr>
          <p:cNvPr id="4" name="TextBox 3">
            <a:extLst>
              <a:ext uri="{FF2B5EF4-FFF2-40B4-BE49-F238E27FC236}">
                <a16:creationId xmlns:a16="http://schemas.microsoft.com/office/drawing/2014/main" id="{3332CD0A-935A-D78D-F59A-F0A9E1452D0C}"/>
              </a:ext>
            </a:extLst>
          </p:cNvPr>
          <p:cNvSpPr txBox="1"/>
          <p:nvPr/>
        </p:nvSpPr>
        <p:spPr>
          <a:xfrm>
            <a:off x="7761904" y="6031902"/>
            <a:ext cx="2800767" cy="646331"/>
          </a:xfrm>
          <a:prstGeom prst="rect">
            <a:avLst/>
          </a:prstGeom>
          <a:solidFill>
            <a:schemeClr val="accent3"/>
          </a:solidFill>
        </p:spPr>
        <p:txBody>
          <a:bodyPr wrap="none" rtlCol="0">
            <a:spAutoFit/>
          </a:bodyPr>
          <a:lstStyle/>
          <a:p>
            <a:r>
              <a:rPr lang="en-US" b="1" dirty="0"/>
              <a:t>Regional DRO Mailbox: </a:t>
            </a:r>
          </a:p>
          <a:p>
            <a:r>
              <a:rPr lang="en-US" dirty="0">
                <a:hlinkClick r:id="rId4"/>
              </a:rPr>
              <a:t>BHWRegion3@hrsa.gov</a:t>
            </a:r>
            <a:r>
              <a:rPr lang="en-US" dirty="0"/>
              <a:t> </a:t>
            </a:r>
          </a:p>
        </p:txBody>
      </p:sp>
      <p:sp>
        <p:nvSpPr>
          <p:cNvPr id="6" name="Rectangle 5">
            <a:extLst>
              <a:ext uri="{FF2B5EF4-FFF2-40B4-BE49-F238E27FC236}">
                <a16:creationId xmlns:a16="http://schemas.microsoft.com/office/drawing/2014/main" id="{ADEF63A1-A257-7E5A-C232-0B7D6F545BDB}"/>
              </a:ext>
            </a:extLst>
          </p:cNvPr>
          <p:cNvSpPr/>
          <p:nvPr/>
        </p:nvSpPr>
        <p:spPr>
          <a:xfrm>
            <a:off x="502920" y="3342640"/>
            <a:ext cx="5020056" cy="17322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0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B163A000-9903-6D69-3BB8-9999EE1E7AFA}"/>
              </a:ext>
            </a:extLst>
          </p:cNvPr>
          <p:cNvPicPr>
            <a:picLocks noGrp="1" noChangeAspect="1"/>
          </p:cNvPicPr>
          <p:nvPr>
            <p:ph idx="1"/>
          </p:nvPr>
        </p:nvPicPr>
        <p:blipFill>
          <a:blip r:embed="rId3"/>
          <a:srcRect r="7538"/>
          <a:stretch>
            <a:fillRect/>
          </a:stretch>
        </p:blipFill>
        <p:spPr bwMode="auto">
          <a:xfrm>
            <a:off x="-1504" y="1282"/>
            <a:ext cx="12191980" cy="6856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00320A4E-B0F9-58DD-0DF1-5986024D37CB}"/>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eaLnBrk="1" hangingPunct="1">
              <a:spcAft>
                <a:spcPts val="600"/>
              </a:spcAft>
              <a:defRPr/>
            </a:pPr>
            <a:fld id="{5FFA0498-48E9-421D-9A22-8C5256C34C38}" type="slidenum">
              <a:rPr lang="en-US" altLang="en-US" sz="1200" smtClean="0">
                <a:solidFill>
                  <a:srgbClr val="FFFFFF"/>
                </a:solidFill>
              </a:rPr>
              <a:pPr algn="r" eaLnBrk="1" hangingPunct="1">
                <a:spcAft>
                  <a:spcPts val="600"/>
                </a:spcAft>
                <a:defRPr/>
              </a:pPr>
              <a:t>6</a:t>
            </a:fld>
            <a:endParaRPr lang="en-US" altLang="en-US" sz="1200">
              <a:solidFill>
                <a:srgbClr val="FFFFFF"/>
              </a:solidFill>
            </a:endParaRPr>
          </a:p>
        </p:txBody>
      </p:sp>
      <p:sp>
        <p:nvSpPr>
          <p:cNvPr id="2" name="Rectangle 1">
            <a:extLst>
              <a:ext uri="{FF2B5EF4-FFF2-40B4-BE49-F238E27FC236}">
                <a16:creationId xmlns:a16="http://schemas.microsoft.com/office/drawing/2014/main" id="{682D3228-E593-FC9C-C750-1A531CFA4152}"/>
              </a:ext>
            </a:extLst>
          </p:cNvPr>
          <p:cNvSpPr/>
          <p:nvPr/>
        </p:nvSpPr>
        <p:spPr>
          <a:xfrm>
            <a:off x="448056" y="5888736"/>
            <a:ext cx="11530584" cy="8327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68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a:extLst>
              <a:ext uri="{FF2B5EF4-FFF2-40B4-BE49-F238E27FC236}">
                <a16:creationId xmlns:a16="http://schemas.microsoft.com/office/drawing/2014/main" id="{2016E219-6375-A27C-907E-F271013B09FA}"/>
              </a:ext>
            </a:extLst>
          </p:cNvPr>
          <p:cNvPicPr>
            <a:picLocks noGrp="1" noChangeAspect="1"/>
          </p:cNvPicPr>
          <p:nvPr>
            <p:ph idx="1"/>
          </p:nvPr>
        </p:nvPicPr>
        <p:blipFill>
          <a:blip r:embed="rId3"/>
          <a:srcRect t="89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DCE7E451-87FE-B949-AC37-919EA71E0892}"/>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eaLnBrk="1" hangingPunct="1">
              <a:spcAft>
                <a:spcPts val="600"/>
              </a:spcAft>
              <a:defRPr/>
            </a:pPr>
            <a:fld id="{FD7F64F6-54CF-4E48-9AAC-C67E76C03552}" type="slidenum">
              <a:rPr lang="en-US" altLang="en-US" sz="1200">
                <a:solidFill>
                  <a:srgbClr val="FFFFFF"/>
                </a:solidFill>
              </a:rPr>
              <a:pPr algn="r" eaLnBrk="1" hangingPunct="1">
                <a:spcAft>
                  <a:spcPts val="600"/>
                </a:spcAft>
                <a:defRPr/>
              </a:pPr>
              <a:t>7</a:t>
            </a:fld>
            <a:endParaRPr lang="en-US" altLang="en-US" sz="1200">
              <a:solidFill>
                <a:srgbClr val="FFFFFF"/>
              </a:solidFill>
            </a:endParaRPr>
          </a:p>
        </p:txBody>
      </p:sp>
      <p:sp>
        <p:nvSpPr>
          <p:cNvPr id="2" name="Rectangle 1">
            <a:extLst>
              <a:ext uri="{FF2B5EF4-FFF2-40B4-BE49-F238E27FC236}">
                <a16:creationId xmlns:a16="http://schemas.microsoft.com/office/drawing/2014/main" id="{E8B917D9-EE64-236F-F3E4-53AE7E166FBD}"/>
              </a:ext>
            </a:extLst>
          </p:cNvPr>
          <p:cNvSpPr/>
          <p:nvPr/>
        </p:nvSpPr>
        <p:spPr>
          <a:xfrm>
            <a:off x="648586" y="2232837"/>
            <a:ext cx="7538484" cy="5422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19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DA541F-A189-7EC6-3B5F-D7BA703749CF}"/>
              </a:ext>
            </a:extLst>
          </p:cNvPr>
          <p:cNvSpPr>
            <a:spLocks noGrp="1"/>
          </p:cNvSpPr>
          <p:nvPr>
            <p:ph type="title"/>
          </p:nvPr>
        </p:nvSpPr>
        <p:spPr>
          <a:xfrm>
            <a:off x="609600" y="274638"/>
            <a:ext cx="10972800" cy="813354"/>
          </a:xfrm>
        </p:spPr>
        <p:txBody>
          <a:bodyPr/>
          <a:lstStyle/>
          <a:p>
            <a:r>
              <a:rPr lang="en-US" dirty="0"/>
              <a:t>NHSC Resource Links</a:t>
            </a:r>
          </a:p>
        </p:txBody>
      </p:sp>
      <p:sp>
        <p:nvSpPr>
          <p:cNvPr id="7" name="Content Placeholder 6">
            <a:extLst>
              <a:ext uri="{FF2B5EF4-FFF2-40B4-BE49-F238E27FC236}">
                <a16:creationId xmlns:a16="http://schemas.microsoft.com/office/drawing/2014/main" id="{907C1A2A-49C9-2279-8687-88BB0FDA6631}"/>
              </a:ext>
            </a:extLst>
          </p:cNvPr>
          <p:cNvSpPr>
            <a:spLocks noGrp="1"/>
          </p:cNvSpPr>
          <p:nvPr>
            <p:ph idx="1"/>
          </p:nvPr>
        </p:nvSpPr>
        <p:spPr>
          <a:xfrm>
            <a:off x="609600" y="1316736"/>
            <a:ext cx="10972800" cy="5084064"/>
          </a:xfrm>
        </p:spPr>
        <p:txBody>
          <a:bodyPr/>
          <a:lstStyle/>
          <a:p>
            <a:r>
              <a:rPr lang="en-US" dirty="0"/>
              <a:t>Application Instructions and Email Blasts:</a:t>
            </a:r>
            <a:endParaRPr lang="en-US" dirty="0">
              <a:hlinkClick r:id="rId3"/>
            </a:endParaRPr>
          </a:p>
          <a:p>
            <a:r>
              <a:rPr lang="en-US" dirty="0">
                <a:hlinkClick r:id="rId3"/>
              </a:rPr>
              <a:t>https://nhsc.hrsa.gov/sites/how-to-apply</a:t>
            </a:r>
            <a:r>
              <a:rPr lang="en-US" dirty="0"/>
              <a:t> </a:t>
            </a:r>
          </a:p>
          <a:p>
            <a:r>
              <a:rPr lang="en-US" dirty="0">
                <a:hlinkClick r:id="rId4"/>
              </a:rPr>
              <a:t>https://nhsc.hrsa.gov/subscribe-to-emails</a:t>
            </a:r>
            <a:r>
              <a:rPr lang="en-US" dirty="0"/>
              <a:t> </a:t>
            </a:r>
          </a:p>
          <a:p>
            <a:endParaRPr lang="en-US" dirty="0"/>
          </a:p>
          <a:p>
            <a:r>
              <a:rPr lang="en-US" dirty="0"/>
              <a:t>New Recertification Cycle Schedule:</a:t>
            </a:r>
          </a:p>
          <a:p>
            <a:r>
              <a:rPr lang="en-US" dirty="0">
                <a:hlinkClick r:id="rId5"/>
              </a:rPr>
              <a:t>https://nhsc.hrsa.gov/sites/current-sites/site-recertification</a:t>
            </a:r>
            <a:r>
              <a:rPr lang="en-US" dirty="0"/>
              <a:t> </a:t>
            </a:r>
          </a:p>
          <a:p>
            <a:pPr marL="0" indent="0"/>
            <a:endParaRPr lang="en-US" dirty="0"/>
          </a:p>
        </p:txBody>
      </p:sp>
      <p:sp>
        <p:nvSpPr>
          <p:cNvPr id="3" name="Slide Number Placeholder 2">
            <a:extLst>
              <a:ext uri="{FF2B5EF4-FFF2-40B4-BE49-F238E27FC236}">
                <a16:creationId xmlns:a16="http://schemas.microsoft.com/office/drawing/2014/main" id="{DC15F830-1BFD-852F-0EEF-46FC346AA26C}"/>
              </a:ext>
            </a:extLst>
          </p:cNvPr>
          <p:cNvSpPr>
            <a:spLocks noGrp="1"/>
          </p:cNvSpPr>
          <p:nvPr>
            <p:ph type="sldNum" sz="quarter" idx="10"/>
          </p:nvPr>
        </p:nvSpPr>
        <p:spPr/>
        <p:txBody>
          <a:bodyPr/>
          <a:lstStyle/>
          <a:p>
            <a:pPr>
              <a:defRPr/>
            </a:pPr>
            <a:fld id="{FD7F64F6-54CF-4E48-9AAC-C67E76C03552}"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1A42E48A-37E1-CC75-7760-86D79055077C}"/>
              </a:ext>
            </a:extLst>
          </p:cNvPr>
          <p:cNvSpPr txBox="1"/>
          <p:nvPr/>
        </p:nvSpPr>
        <p:spPr>
          <a:xfrm>
            <a:off x="7086773" y="6044769"/>
            <a:ext cx="2505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solidFill>
                  <a:srgbClr val="002060"/>
                </a:solidFill>
                <a:latin typeface="Arial"/>
                <a:cs typeface="Arial"/>
              </a:rPr>
              <a:t>Office of Health Equity</a:t>
            </a:r>
            <a:endParaRPr lang="en-US" sz="1600" b="1" dirty="0">
              <a:solidFill>
                <a:srgbClr val="002060"/>
              </a:solidFill>
              <a:cs typeface="Arial"/>
            </a:endParaRPr>
          </a:p>
          <a:p>
            <a:r>
              <a:rPr lang="en-US" sz="1600" dirty="0">
                <a:solidFill>
                  <a:srgbClr val="002060"/>
                </a:solidFill>
                <a:latin typeface="Arial"/>
                <a:cs typeface="Arial"/>
              </a:rPr>
              <a:t>Primary Care Office</a:t>
            </a:r>
            <a:endParaRPr lang="en-US" sz="1600" dirty="0">
              <a:solidFill>
                <a:srgbClr val="002060"/>
              </a:solidFill>
              <a:cs typeface="Arial"/>
            </a:endParaRPr>
          </a:p>
        </p:txBody>
      </p:sp>
      <p:graphicFrame>
        <p:nvGraphicFramePr>
          <p:cNvPr id="5" name="Table 4">
            <a:extLst>
              <a:ext uri="{FF2B5EF4-FFF2-40B4-BE49-F238E27FC236}">
                <a16:creationId xmlns:a16="http://schemas.microsoft.com/office/drawing/2014/main" id="{140BE537-BF68-437C-FD40-52757CD6ECD2}"/>
              </a:ext>
            </a:extLst>
          </p:cNvPr>
          <p:cNvGraphicFramePr>
            <a:graphicFrameLocks noGrp="1"/>
          </p:cNvGraphicFramePr>
          <p:nvPr>
            <p:extLst>
              <p:ext uri="{D42A27DB-BD31-4B8C-83A1-F6EECF244321}">
                <p14:modId xmlns:p14="http://schemas.microsoft.com/office/powerpoint/2010/main" val="1312633100"/>
              </p:ext>
            </p:extLst>
          </p:nvPr>
        </p:nvGraphicFramePr>
        <p:xfrm>
          <a:off x="1837944" y="4508356"/>
          <a:ext cx="4544568" cy="1878626"/>
        </p:xfrm>
        <a:graphic>
          <a:graphicData uri="http://schemas.openxmlformats.org/drawingml/2006/table">
            <a:tbl>
              <a:tblPr firstRow="1" bandRow="1">
                <a:tableStyleId>{21E4AEA4-8DFA-4A89-87EB-49C32662AFE0}</a:tableStyleId>
              </a:tblPr>
              <a:tblGrid>
                <a:gridCol w="2212848">
                  <a:extLst>
                    <a:ext uri="{9D8B030D-6E8A-4147-A177-3AD203B41FA5}">
                      <a16:colId xmlns:a16="http://schemas.microsoft.com/office/drawing/2014/main" val="812442159"/>
                    </a:ext>
                  </a:extLst>
                </a:gridCol>
                <a:gridCol w="2331720">
                  <a:extLst>
                    <a:ext uri="{9D8B030D-6E8A-4147-A177-3AD203B41FA5}">
                      <a16:colId xmlns:a16="http://schemas.microsoft.com/office/drawing/2014/main" val="473531936"/>
                    </a:ext>
                  </a:extLst>
                </a:gridCol>
              </a:tblGrid>
              <a:tr h="351942">
                <a:tc>
                  <a:txBody>
                    <a:bodyPr/>
                    <a:lstStyle/>
                    <a:p>
                      <a:pPr algn="ctr"/>
                      <a:r>
                        <a:rPr lang="en-US" dirty="0"/>
                        <a:t>Approved</a:t>
                      </a:r>
                    </a:p>
                  </a:txBody>
                  <a:tcPr/>
                </a:tc>
                <a:tc>
                  <a:txBody>
                    <a:bodyPr/>
                    <a:lstStyle/>
                    <a:p>
                      <a:pPr algn="ctr"/>
                      <a:r>
                        <a:rPr lang="en-US" dirty="0"/>
                        <a:t>Recertify</a:t>
                      </a:r>
                    </a:p>
                  </a:txBody>
                  <a:tcPr/>
                </a:tc>
                <a:extLst>
                  <a:ext uri="{0D108BD9-81ED-4DB2-BD59-A6C34878D82A}">
                    <a16:rowId xmlns:a16="http://schemas.microsoft.com/office/drawing/2014/main" val="4246979469"/>
                  </a:ext>
                </a:extLst>
              </a:tr>
              <a:tr h="415586">
                <a:tc>
                  <a:txBody>
                    <a:bodyPr/>
                    <a:lstStyle/>
                    <a:p>
                      <a:pPr algn="ctr"/>
                      <a:r>
                        <a:rPr lang="en-US" dirty="0"/>
                        <a:t>2022</a:t>
                      </a:r>
                    </a:p>
                  </a:txBody>
                  <a:tcPr/>
                </a:tc>
                <a:tc>
                  <a:txBody>
                    <a:bodyPr/>
                    <a:lstStyle/>
                    <a:p>
                      <a:pPr algn="ctr"/>
                      <a:r>
                        <a:rPr lang="en-US" dirty="0"/>
                        <a:t>2026</a:t>
                      </a:r>
                    </a:p>
                  </a:txBody>
                  <a:tcPr/>
                </a:tc>
                <a:extLst>
                  <a:ext uri="{0D108BD9-81ED-4DB2-BD59-A6C34878D82A}">
                    <a16:rowId xmlns:a16="http://schemas.microsoft.com/office/drawing/2014/main" val="4030141659"/>
                  </a:ext>
                </a:extLst>
              </a:tr>
              <a:tr h="351942">
                <a:tc>
                  <a:txBody>
                    <a:bodyPr/>
                    <a:lstStyle/>
                    <a:p>
                      <a:pPr algn="ctr"/>
                      <a:r>
                        <a:rPr lang="en-US" dirty="0"/>
                        <a:t>2023</a:t>
                      </a:r>
                    </a:p>
                  </a:txBody>
                  <a:tcPr/>
                </a:tc>
                <a:tc>
                  <a:txBody>
                    <a:bodyPr/>
                    <a:lstStyle/>
                    <a:p>
                      <a:pPr algn="ctr"/>
                      <a:r>
                        <a:rPr lang="en-US" dirty="0"/>
                        <a:t>2027</a:t>
                      </a:r>
                    </a:p>
                  </a:txBody>
                  <a:tcPr/>
                </a:tc>
                <a:extLst>
                  <a:ext uri="{0D108BD9-81ED-4DB2-BD59-A6C34878D82A}">
                    <a16:rowId xmlns:a16="http://schemas.microsoft.com/office/drawing/2014/main" val="1042930214"/>
                  </a:ext>
                </a:extLst>
              </a:tr>
              <a:tr h="351942">
                <a:tc>
                  <a:txBody>
                    <a:bodyPr/>
                    <a:lstStyle/>
                    <a:p>
                      <a:pPr algn="ctr"/>
                      <a:r>
                        <a:rPr lang="en-US" dirty="0"/>
                        <a:t>2024</a:t>
                      </a:r>
                    </a:p>
                  </a:txBody>
                  <a:tcPr/>
                </a:tc>
                <a:tc>
                  <a:txBody>
                    <a:bodyPr/>
                    <a:lstStyle/>
                    <a:p>
                      <a:pPr algn="ctr"/>
                      <a:r>
                        <a:rPr lang="en-US" dirty="0"/>
                        <a:t>2028</a:t>
                      </a:r>
                    </a:p>
                  </a:txBody>
                  <a:tcPr/>
                </a:tc>
                <a:extLst>
                  <a:ext uri="{0D108BD9-81ED-4DB2-BD59-A6C34878D82A}">
                    <a16:rowId xmlns:a16="http://schemas.microsoft.com/office/drawing/2014/main" val="629079659"/>
                  </a:ext>
                </a:extLst>
              </a:tr>
              <a:tr h="351942">
                <a:tc>
                  <a:txBody>
                    <a:bodyPr/>
                    <a:lstStyle/>
                    <a:p>
                      <a:pPr algn="ctr"/>
                      <a:r>
                        <a:rPr lang="en-US" dirty="0"/>
                        <a:t>2025</a:t>
                      </a:r>
                    </a:p>
                  </a:txBody>
                  <a:tcPr/>
                </a:tc>
                <a:tc>
                  <a:txBody>
                    <a:bodyPr/>
                    <a:lstStyle/>
                    <a:p>
                      <a:pPr algn="ctr"/>
                      <a:r>
                        <a:rPr lang="en-US" dirty="0"/>
                        <a:t>2029</a:t>
                      </a:r>
                    </a:p>
                  </a:txBody>
                  <a:tcPr/>
                </a:tc>
                <a:extLst>
                  <a:ext uri="{0D108BD9-81ED-4DB2-BD59-A6C34878D82A}">
                    <a16:rowId xmlns:a16="http://schemas.microsoft.com/office/drawing/2014/main" val="712153297"/>
                  </a:ext>
                </a:extLst>
              </a:tr>
            </a:tbl>
          </a:graphicData>
        </a:graphic>
      </p:graphicFrame>
    </p:spTree>
    <p:extLst>
      <p:ext uri="{BB962C8B-B14F-4D97-AF65-F5344CB8AC3E}">
        <p14:creationId xmlns:p14="http://schemas.microsoft.com/office/powerpoint/2010/main" val="207048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7ABE1-5926-AF69-43D9-AAB6F85D051F}"/>
              </a:ext>
            </a:extLst>
          </p:cNvPr>
          <p:cNvSpPr>
            <a:spLocks noGrp="1"/>
          </p:cNvSpPr>
          <p:nvPr>
            <p:ph type="title"/>
          </p:nvPr>
        </p:nvSpPr>
        <p:spPr>
          <a:xfrm>
            <a:off x="6590662" y="4267832"/>
            <a:ext cx="4805996" cy="1297115"/>
          </a:xfrm>
        </p:spPr>
        <p:txBody>
          <a:bodyPr vert="horz" lIns="91440" tIns="45720" rIns="91440" bIns="45720" rtlCol="0" anchor="t">
            <a:normAutofit/>
          </a:bodyPr>
          <a:lstStyle/>
          <a:p>
            <a:pPr eaLnBrk="1" hangingPunct="1">
              <a:lnSpc>
                <a:spcPct val="90000"/>
              </a:lnSpc>
            </a:pPr>
            <a:r>
              <a:rPr lang="en-US" sz="3100" kern="1200">
                <a:solidFill>
                  <a:schemeClr val="tx2"/>
                </a:solidFill>
                <a:latin typeface="+mj-lt"/>
                <a:ea typeface="+mj-ea"/>
                <a:cs typeface="+mj-cs"/>
              </a:rPr>
              <a:t>Featured NHSC Application Pain Points</a:t>
            </a:r>
          </a:p>
        </p:txBody>
      </p:sp>
      <p:pic>
        <p:nvPicPr>
          <p:cNvPr id="8" name="Graphic 7" descr="Checkmark">
            <a:extLst>
              <a:ext uri="{FF2B5EF4-FFF2-40B4-BE49-F238E27FC236}">
                <a16:creationId xmlns:a16="http://schemas.microsoft.com/office/drawing/2014/main" id="{51AA68C4-1D6E-5A81-4E3F-BC4D47BB19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05E5AB50-1467-DA8D-D4EA-45A032030CC4}"/>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eaLnBrk="1" hangingPunct="1">
              <a:spcAft>
                <a:spcPts val="600"/>
              </a:spcAft>
              <a:defRPr/>
            </a:pPr>
            <a:fld id="{5FFA0498-48E9-421D-9A22-8C5256C34C38}" type="slidenum">
              <a:rPr lang="en-US" altLang="en-US" sz="1200" smtClean="0">
                <a:solidFill>
                  <a:schemeClr val="tx1">
                    <a:tint val="75000"/>
                  </a:schemeClr>
                </a:solidFill>
              </a:rPr>
              <a:pPr algn="r" eaLnBrk="1" hangingPunct="1">
                <a:spcAft>
                  <a:spcPts val="600"/>
                </a:spcAft>
                <a:defRPr/>
              </a:pPr>
              <a:t>9</a:t>
            </a:fld>
            <a:endParaRPr lang="en-US" altLang="en-US" sz="1200">
              <a:solidFill>
                <a:schemeClr val="tx1">
                  <a:tint val="75000"/>
                </a:schemeClr>
              </a:solidFill>
            </a:endParaRPr>
          </a:p>
        </p:txBody>
      </p:sp>
    </p:spTree>
    <p:extLst>
      <p:ext uri="{BB962C8B-B14F-4D97-AF65-F5344CB8AC3E}">
        <p14:creationId xmlns:p14="http://schemas.microsoft.com/office/powerpoint/2010/main" val="128908824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2B492BC971364C8EC65035CFE99C51" ma:contentTypeVersion="18" ma:contentTypeDescription="Create a new document." ma:contentTypeScope="" ma:versionID="4a50d454e748730bb07e0d8cde1e6aaa">
  <xsd:schema xmlns:xsd="http://www.w3.org/2001/XMLSchema" xmlns:xs="http://www.w3.org/2001/XMLSchema" xmlns:p="http://schemas.microsoft.com/office/2006/metadata/properties" xmlns:ns2="224c5754-851c-4964-92ca-e00cf21e5281" xmlns:ns3="ee705028-ddc2-4fff-a263-6454c580c094" targetNamespace="http://schemas.microsoft.com/office/2006/metadata/properties" ma:root="true" ma:fieldsID="ac9db30f009fea9a3b03a1826f86fa4a" ns2:_="" ns3:_="">
    <xsd:import namespace="224c5754-851c-4964-92ca-e00cf21e5281"/>
    <xsd:import namespace="ee705028-ddc2-4fff-a263-6454c580c0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ItemDescription"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c5754-851c-4964-92ca-e00cf21e52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ItemDescription" ma:index="12" nillable="true" ma:displayName="Item Description" ma:description="biweekly report created by Ebony; data pulled from F&amp;A through 7.08.24" ma:format="Dropdown" ma:internalName="ItemDescription">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705028-ddc2-4fff-a263-6454c580c0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eb32298-84f3-40ff-98f7-3ad93ea26e50}" ma:internalName="TaxCatchAll" ma:showField="CatchAllData" ma:web="ee705028-ddc2-4fff-a263-6454c580c0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705028-ddc2-4fff-a263-6454c580c094" xsi:nil="true"/>
    <ItemDescription xmlns="224c5754-851c-4964-92ca-e00cf21e5281" xsi:nil="true"/>
    <lcf76f155ced4ddcb4097134ff3c332f xmlns="224c5754-851c-4964-92ca-e00cf21e52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CE0731-8D7F-4A6F-997A-8CABD075D6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c5754-851c-4964-92ca-e00cf21e5281"/>
    <ds:schemaRef ds:uri="ee705028-ddc2-4fff-a263-6454c580c0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38D614-68F2-4914-B55D-816FD77E5099}">
  <ds:schemaRefs>
    <ds:schemaRef ds:uri="http://schemas.microsoft.com/sharepoint/v3/contenttype/forms"/>
  </ds:schemaRefs>
</ds:datastoreItem>
</file>

<file path=customXml/itemProps3.xml><?xml version="1.0" encoding="utf-8"?>
<ds:datastoreItem xmlns:ds="http://schemas.openxmlformats.org/officeDocument/2006/customXml" ds:itemID="{30A0C7C4-41F5-403E-B543-F750034A5E42}">
  <ds:schemaRefs>
    <ds:schemaRef ds:uri="http://schemas.microsoft.com/office/2006/metadata/properties"/>
    <ds:schemaRef ds:uri="http://schemas.microsoft.com/office/infopath/2007/PartnerControls"/>
    <ds:schemaRef ds:uri="ee705028-ddc2-4fff-a263-6454c580c094"/>
    <ds:schemaRef ds:uri="224c5754-851c-4964-92ca-e00cf21e5281"/>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
  <TotalTime>23915</TotalTime>
  <Words>1646</Words>
  <Application>Microsoft Office PowerPoint</Application>
  <PresentationFormat>Widescreen</PresentationFormat>
  <Paragraphs>273</Paragraphs>
  <Slides>33</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Trebuchet MS</vt:lpstr>
      <vt:lpstr>Default Design</vt:lpstr>
      <vt:lpstr>Quarterly PCO Stakeholders Office Hours 3</vt:lpstr>
      <vt:lpstr>PowerPoint Presentation</vt:lpstr>
      <vt:lpstr>PowerPoint Presentation</vt:lpstr>
      <vt:lpstr>PowerPoint Presentation</vt:lpstr>
      <vt:lpstr>PowerPoint Presentation</vt:lpstr>
      <vt:lpstr>PowerPoint Presentation</vt:lpstr>
      <vt:lpstr>PowerPoint Presentation</vt:lpstr>
      <vt:lpstr>NHSC Resource Links</vt:lpstr>
      <vt:lpstr>Featured NHSC Application Pain Points</vt:lpstr>
      <vt:lpstr>PowerPoint Presentation</vt:lpstr>
      <vt:lpstr>PowerPoint Presentation</vt:lpstr>
      <vt:lpstr>PowerPoint Presentation</vt:lpstr>
      <vt:lpstr>PowerPoint Presentation</vt:lpstr>
      <vt:lpstr>PowerPoint Presentation</vt:lpstr>
      <vt:lpstr>Pause for Questions</vt:lpstr>
      <vt:lpstr>Introduction to HPSA Strategy</vt:lpstr>
      <vt:lpstr>History of Shortage Designation</vt:lpstr>
      <vt:lpstr>Stakeholders Impacted by HPSAs</vt:lpstr>
      <vt:lpstr>About Health Professional Shortage Areas</vt:lpstr>
      <vt:lpstr>PowerPoint Presentation</vt:lpstr>
      <vt:lpstr>Geographic/Geographic High Need HPSA Benefits</vt:lpstr>
      <vt:lpstr>Geographic HPSA Benefits:  Prison Scoring</vt:lpstr>
      <vt:lpstr>PowerPoint Presentation</vt:lpstr>
      <vt:lpstr>Population HPSA Benefits</vt:lpstr>
      <vt:lpstr>Stakeholders to Consider: Virginia Observations</vt:lpstr>
      <vt:lpstr>Rural vs. Non-Rural</vt:lpstr>
      <vt:lpstr>Circumstances to Consider</vt:lpstr>
      <vt:lpstr>Weighing the Options</vt:lpstr>
      <vt:lpstr>Final Thoughts on HPSA Strategies</vt:lpstr>
      <vt:lpstr>Pause for Questions</vt:lpstr>
      <vt:lpstr>PowerPoint Presentation</vt:lpstr>
      <vt:lpstr>PowerPoint Presentation</vt:lpstr>
      <vt:lpstr>PowerPoint Presentation</vt:lpstr>
    </vt:vector>
  </TitlesOfParts>
  <Company>VDH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rstepanek</dc:creator>
  <cp:lastModifiedBy>Riggan, Anna (VDH)</cp:lastModifiedBy>
  <cp:revision>10</cp:revision>
  <cp:lastPrinted>2017-09-25T17:37:12Z</cp:lastPrinted>
  <dcterms:created xsi:type="dcterms:W3CDTF">2008-08-05T14:53:59Z</dcterms:created>
  <dcterms:modified xsi:type="dcterms:W3CDTF">2026-04-28T16:26:16Z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0x010100AA2B492BC971364C8EC65035CFE99C51</vt:lpwstr>
  </property>
</Properties>
</file>