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Oswald"/>
      <p:regular r:id="rId28"/>
      <p:bold r:id="rId29"/>
    </p:embeddedFont>
    <p:embeddedFont>
      <p:font typeface="Open Sans"/>
      <p:regular r:id="rId30"/>
      <p:bold r:id="rId31"/>
      <p:italic r:id="rId32"/>
      <p:boldItalic r:id="rId33"/>
    </p:embeddedFont>
    <p:embeddedFont>
      <p:font typeface="Questrial"/>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swald-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Questrial-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317500" lvl="1" marL="914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2pPr>
            <a:lvl3pPr indent="-317500" lvl="2" marL="1371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3pPr>
            <a:lvl4pPr indent="-317500" lvl="3" marL="1828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4pPr>
            <a:lvl5pPr indent="-317500" lvl="4" marL="22860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5pPr>
            <a:lvl6pPr indent="-317500" lvl="5" marL="2743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6pPr>
            <a:lvl7pPr indent="-317500" lvl="6" marL="3200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7pPr>
            <a:lvl8pPr indent="-317500" lvl="7" marL="3657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8pPr>
            <a:lvl9pPr indent="-317500" lvl="8" marL="4114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52eea4477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52eea4477_0_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52eea4477_0_3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52eea4477_0_3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 lump or thickening in your breast or under your arm.</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Nipple changes: Inverted, crusty, spontaneous bloody discharge, point in different direction.</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Dimpling, indentation or orange peel appearance.</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Change in breast size, shape or skin color.</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 wound, sore spot or break in skin that does not heal.</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Change or difference from one breast to the other.</a:t>
            </a:r>
            <a:endParaRPr sz="1200">
              <a:solidFill>
                <a:schemeClr val="dk1"/>
              </a:solidFill>
              <a:latin typeface="Calibri"/>
              <a:ea typeface="Calibri"/>
              <a:cs typeface="Calibri"/>
              <a:sym typeface="Calibri"/>
            </a:endParaRPr>
          </a:p>
          <a:p>
            <a:pPr indent="0" lvl="0" marL="0" rtl="0" algn="l">
              <a:spcBef>
                <a:spcPts val="481"/>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notice a change, have it checked by your doctor.  Lobes &amp; ducts may become enlarged before each menstrual cycle &amp; during pregnancy in younger women, which is normal, so know your cycle and how your body typically behaves.  Most breast tissue is somewhat lumpy or nodular. You just need to know what lumps are usually there and if there is anything new. Also, breast tissue isn’t confined to just your breast. Pretty much everywhere a sports bra touches (except your back) is breast tissue. Trust your intuition. Don’t be embarrassed. Be your own advocate.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SzPts val="1400"/>
              <a:buAutoNum type="arabicPeriod"/>
            </a:pPr>
            <a:r>
              <a:rPr lang="en-US"/>
              <a:t>Being born biologically female means that there is a higher level of estrogen and progesterone in the body, which remember are the two major hormonal drivers of breast cancer. Male bodies have these hormones too, just at a much lower concentration.</a:t>
            </a:r>
            <a:endParaRPr/>
          </a:p>
          <a:p>
            <a:pPr indent="-317500" lvl="0" marL="457200" marR="0" rtl="0" algn="l">
              <a:spcBef>
                <a:spcPts val="0"/>
              </a:spcBef>
              <a:spcAft>
                <a:spcPts val="0"/>
              </a:spcAft>
              <a:buSzPts val="1400"/>
              <a:buAutoNum type="arabicPeriod"/>
            </a:pPr>
            <a:r>
              <a:rPr lang="en-US"/>
              <a:t>Even though genetic mutations are no a major factor in breast cancer for everyone, they can make a huge difference for some people. The most common genetic mutations are in the BRCA1 and BRCA2 genes, but they also aren’t the only ones. If you have a lot of premenopausal breast cancer in your family (relatives diagnosed under or around the age of 50) and/or a male relative with breast cancer, make sure your doctor knows about it to see if you qualify for genetic testing.</a:t>
            </a:r>
            <a:endParaRPr/>
          </a:p>
          <a:p>
            <a:pPr indent="-317500" lvl="0" marL="457200" marR="0" rtl="0" algn="l">
              <a:spcBef>
                <a:spcPts val="0"/>
              </a:spcBef>
              <a:spcAft>
                <a:spcPts val="0"/>
              </a:spcAft>
              <a:buSzPts val="1400"/>
              <a:buAutoNum type="arabicPeriod"/>
            </a:pPr>
            <a:r>
              <a:rPr lang="en-US"/>
              <a:t>Having your first menstrual period before the age of 11 or entering menopause before 40 or after 55 can all increase risk of developing breast cancer due to your exposure to estrogen. Some menstrual disorders can also increase risk of developing the disease.</a:t>
            </a:r>
            <a:endParaRPr/>
          </a:p>
          <a:p>
            <a:pPr indent="-317500" lvl="0" marL="457200" marR="0" rtl="0" algn="l">
              <a:spcBef>
                <a:spcPts val="0"/>
              </a:spcBef>
              <a:spcAft>
                <a:spcPts val="0"/>
              </a:spcAft>
              <a:buSzPts val="1400"/>
              <a:buAutoNum type="arabicPeriod"/>
            </a:pPr>
            <a:r>
              <a:rPr lang="en-US"/>
              <a:t>Drinking alcohol can increase the levels of estrogen in our bodies. And it doesn’t matter what “type” of alcohol you drink, wine, beer, etc., because ethanol is in all of them, and ethanol is what increases estrogen levels.</a:t>
            </a:r>
            <a:endParaRPr/>
          </a:p>
          <a:p>
            <a:pPr indent="-317500" lvl="0" marL="457200" marR="0" rtl="0" algn="l">
              <a:spcBef>
                <a:spcPts val="0"/>
              </a:spcBef>
              <a:spcAft>
                <a:spcPts val="0"/>
              </a:spcAft>
              <a:buSzPts val="1400"/>
              <a:buAutoNum type="arabicPeriod"/>
            </a:pPr>
            <a:r>
              <a:rPr lang="en-US"/>
              <a:t>Particularly after menopause, when the ovaries stop producing so much estrogen, our fat cells are the largest source of estrogen in our bodies. There is a lot of research happening in this area, but it seems the type of fat and location of the fat make a difference. Belly fat seems to have the most impact on breast cancer risk.</a:t>
            </a:r>
            <a:endParaRPr/>
          </a:p>
        </p:txBody>
      </p:sp>
      <p:sp>
        <p:nvSpPr>
          <p:cNvPr id="144" name="Google Shape;144;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chart illustrates that as </a:t>
            </a:r>
            <a:r>
              <a:rPr lang="en-US"/>
              <a:t>women</a:t>
            </a:r>
            <a:r>
              <a:rPr b="0" i="0" lang="en-US" sz="1200" u="none" cap="none" strike="noStrike">
                <a:solidFill>
                  <a:schemeClr val="dk1"/>
                </a:solidFill>
                <a:latin typeface="Calibri"/>
                <a:ea typeface="Calibri"/>
                <a:cs typeface="Calibri"/>
                <a:sym typeface="Calibri"/>
              </a:rPr>
              <a:t> get older, </a:t>
            </a:r>
            <a:r>
              <a:rPr lang="en-US"/>
              <a:t>the</a:t>
            </a:r>
            <a:r>
              <a:rPr b="0" i="0" lang="en-US" sz="1200" u="none" cap="none" strike="noStrike">
                <a:solidFill>
                  <a:schemeClr val="dk1"/>
                </a:solidFill>
                <a:latin typeface="Calibri"/>
                <a:ea typeface="Calibri"/>
                <a:cs typeface="Calibri"/>
                <a:sym typeface="Calibri"/>
              </a:rPr>
              <a:t> chance of developing breast cancer increases.  This </a:t>
            </a:r>
            <a:r>
              <a:rPr lang="en-US"/>
              <a:t>is why it is suggested that women start getting mammograms around age 40, right before the risk of developing breast cancer skyrockets. And this is why those mammograms are so important. Breast cancer is the leading cause of cancer death for women between 20-59.</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Age to stop mammograms? Until recently, there was a belief that the benefits of mammography did not outweigh the risks of a false positive after a woman reaches 75. A recent study of 7 million mammograms shows that might not be true. The risk of false positive actually decreases with age, so women should continue to get them after 75, especially if they are generally healthy. For example, my grandmother is 95 and has dementia, she should no longer be getting mammograms. My other grandmother is 84 and generally in good health (in addition to being a breast cancer survivor). She should still be getting mammograms.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1" name="Google Shape;15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9fc7b5b7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9fc7b5b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Having dense breast tissue can also increase risk for developing breast cancer, and make any potential cancer harder to find. The issue is that healthy, fibrous breast tissue shows up white on a mammogram, but so does potentially cancerous tissue. The breast on the far left is made almost completely out of fatty tissue. The breast on the right is very dense. When we are younger, our breasts are more dense, but transition into mostly fatty tissue as we age. Breast density is another reason why mammograms aren’t really recommended until age 40 for most people: if your breasts are very dense, a mammography screening may not be able to show anything, meaning you will need further testing, and that just isn’t necessary if you aren’t at higher risk for the disease and you aren’t experiencing symptoms. For women with dense breasts, 3D mammograms or tomosynthesis is recommended. The patient experience doesn’t change much, but the machine takes pictures in a different way that makes it easier for the radiologist to tell the difference between healthy, fibrous tissue and potentially cancerous tissue.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-3D mammograms have a 40% decrease in callbacks and an increase in the detection of invasive cancer compared to 2D mammograms</a:t>
            </a:r>
            <a:endParaRPr/>
          </a:p>
          <a:p>
            <a:pPr indent="0" lvl="0" marL="0" rtl="0" algn="l">
              <a:spcBef>
                <a:spcPts val="0"/>
              </a:spcBef>
              <a:spcAft>
                <a:spcPts val="0"/>
              </a:spcAft>
              <a:buNone/>
            </a:pPr>
            <a:r>
              <a:rPr lang="en-US"/>
              <a:t>-3D mammograms covered by Tricare under provisional coverage until 2024</a:t>
            </a:r>
            <a:endParaRPr/>
          </a:p>
        </p:txBody>
      </p:sp>
      <p:sp>
        <p:nvSpPr>
          <p:cNvPr id="190" name="Google Shape;190;g19fc7b5b78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9f92336d_2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9f92336d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200"/>
              <a:buFont typeface="Calibri"/>
              <a:buChar char="•"/>
            </a:pPr>
            <a:r>
              <a:rPr lang="en-US"/>
              <a:t>For a long time, white women had the highest chance of developing breast cancer, now diagnosis of African American women has risen to almost the same rate as White women. This rise of African American women being diagnosed has been particularly apparent in the South</a:t>
            </a:r>
            <a:endParaRPr/>
          </a:p>
          <a:p>
            <a:pPr indent="0" lvl="0" marL="0" rtl="0" algn="l">
              <a:lnSpc>
                <a:spcPct val="90000"/>
              </a:lnSpc>
              <a:spcBef>
                <a:spcPts val="0"/>
              </a:spcBef>
              <a:spcAft>
                <a:spcPts val="0"/>
              </a:spcAft>
              <a:buClr>
                <a:schemeClr val="dk1"/>
              </a:buClr>
              <a:buSzPts val="1200"/>
              <a:buFont typeface="Calibri"/>
              <a:buChar char="•"/>
            </a:pPr>
            <a:r>
              <a:rPr i="1" lang="en-US"/>
              <a:t>African Americans</a:t>
            </a:r>
            <a:r>
              <a:rPr lang="en-US"/>
              <a:t>: African American women are often diagnosed younger and at a more advanced stage of cancer than white women. We now know that African Americans also are more likely to get a more aggressive form of breast cancer called Triple Negative Breast Cancer for which there is no targeted therapy, but does seem to respond well to chemotherapy. African Americans are 41% more likely to die from breast cancer than white women. They are also more likely to experience a delay between consultation and diagnosis, and diagnosis and treatment, though why is not entirely clear. </a:t>
            </a:r>
            <a:r>
              <a:rPr lang="en-US" sz="1050">
                <a:solidFill>
                  <a:srgbClr val="404040"/>
                </a:solidFill>
                <a:highlight>
                  <a:srgbClr val="FFFFFF"/>
                </a:highlight>
                <a:latin typeface="Arial"/>
                <a:ea typeface="Arial"/>
                <a:cs typeface="Arial"/>
                <a:sym typeface="Arial"/>
              </a:rPr>
              <a:t>Black cancer survivors may be more likely than white survivors to wind up in debt or forego treatment due to cost. </a:t>
            </a:r>
            <a:r>
              <a:rPr lang="en-US" sz="1050">
                <a:solidFill>
                  <a:srgbClr val="404040"/>
                </a:solidFill>
                <a:latin typeface="Arial"/>
                <a:ea typeface="Arial"/>
                <a:cs typeface="Arial"/>
                <a:sym typeface="Arial"/>
              </a:rPr>
              <a:t>Mo</a:t>
            </a:r>
            <a:r>
              <a:rPr lang="en-US" sz="1050">
                <a:solidFill>
                  <a:srgbClr val="404040"/>
                </a:solidFill>
                <a:highlight>
                  <a:srgbClr val="FFFFFF"/>
                </a:highlight>
                <a:latin typeface="Arial"/>
                <a:ea typeface="Arial"/>
                <a:cs typeface="Arial"/>
                <a:sym typeface="Arial"/>
              </a:rPr>
              <a:t>st of these differences don’t have anything to do with the physical state of being Black, but the how society affects people who are Black in the US. African American girls also tend to begin menstruation earlier than white girls. In Virginia, African American women and white women get their mammograms at the same rate, yet African American women are still more likely to die.</a:t>
            </a:r>
            <a:endParaRPr/>
          </a:p>
          <a:p>
            <a:pPr indent="0" lvl="0" marL="0" rtl="0" algn="l">
              <a:lnSpc>
                <a:spcPct val="90000"/>
              </a:lnSpc>
              <a:spcBef>
                <a:spcPts val="0"/>
              </a:spcBef>
              <a:spcAft>
                <a:spcPts val="0"/>
              </a:spcAft>
              <a:buClr>
                <a:schemeClr val="dk1"/>
              </a:buClr>
              <a:buSzPts val="1200"/>
              <a:buFont typeface="Calibri"/>
              <a:buChar char="•"/>
            </a:pPr>
            <a:r>
              <a:rPr i="1" lang="en-US"/>
              <a:t>Asian Americans</a:t>
            </a:r>
            <a:r>
              <a:rPr lang="en-US"/>
              <a:t>: In the past there has been the idea that Asian American women are at lower risk for breast cancer, but “Asian Americans who immigrated to the US at least 10 years ago, the risk of BC is 80% higher than that of new immigrants.  Those born in US, risk is similar to Caucasian women. “ (from National Asian Women’s Health Organization)</a:t>
            </a:r>
            <a:endParaRPr/>
          </a:p>
          <a:p>
            <a:pPr indent="0" lvl="0" marL="0" rtl="0" algn="l">
              <a:lnSpc>
                <a:spcPct val="90000"/>
              </a:lnSpc>
              <a:spcBef>
                <a:spcPts val="0"/>
              </a:spcBef>
              <a:spcAft>
                <a:spcPts val="0"/>
              </a:spcAft>
              <a:buClr>
                <a:schemeClr val="dk1"/>
              </a:buClr>
              <a:buSzPts val="1200"/>
              <a:buFont typeface="Calibri"/>
              <a:buChar char="•"/>
            </a:pPr>
            <a:r>
              <a:rPr i="1" lang="en-US"/>
              <a:t>Hispanic women</a:t>
            </a:r>
            <a:r>
              <a:rPr lang="en-US"/>
              <a:t>: Breast cancer is the most commonly diagnosed cancer among Hispanic/Latina  women.  Though they are diagnosed 40% less often than non-Hispanic women, their cancer is frequently found at a later stage and is more aggressive and invasive. Leading cause of cancer death in Hispanic women. Though cancer incidence and death rate due to cancer among Hispanic people is lower than non-Hispanic, evidence shows that among Hispanic people who migrate to U.S., subsequent generations have cancer rates similar to non-Hispanics.  (from American Cancer Society) </a:t>
            </a:r>
            <a:endParaRPr sz="1100">
              <a:latin typeface="Arial"/>
              <a:ea typeface="Arial"/>
              <a:cs typeface="Arial"/>
              <a:sym typeface="Arial"/>
            </a:endParaRPr>
          </a:p>
          <a:p>
            <a:pPr indent="0" lvl="0" marL="0" rtl="0" algn="l">
              <a:lnSpc>
                <a:spcPct val="90000"/>
              </a:lnSpc>
              <a:spcBef>
                <a:spcPts val="0"/>
              </a:spcBef>
              <a:spcAft>
                <a:spcPts val="0"/>
              </a:spcAft>
              <a:buClr>
                <a:schemeClr val="dk1"/>
              </a:buClr>
              <a:buSzPts val="1200"/>
              <a:buFont typeface="Calibri"/>
              <a:buChar char="•"/>
            </a:pPr>
            <a:r>
              <a:rPr lang="en-US"/>
              <a:t>In fact, in the last 30 years the gap in mortality from breast cancer between racial groups has widened.</a:t>
            </a:r>
            <a:endParaRPr/>
          </a:p>
          <a:p>
            <a:pPr indent="0" lvl="0" marL="0" rtl="0" algn="l">
              <a:lnSpc>
                <a:spcPct val="90000"/>
              </a:lnSpc>
              <a:spcBef>
                <a:spcPts val="0"/>
              </a:spcBef>
              <a:spcAft>
                <a:spcPts val="0"/>
              </a:spcAft>
              <a:buClr>
                <a:schemeClr val="dk1"/>
              </a:buClr>
              <a:buSzPts val="1200"/>
              <a:buFont typeface="Calibri"/>
              <a:buChar char="•"/>
            </a:pPr>
            <a:r>
              <a:rPr lang="en-US"/>
              <a:t>There has not been a lot of research on breast cancer in transgender people, but people from the Sexual and Gender Minority community have historically, and continue to, have difficulty when interacting with the medical community. This can affect consistency of treatment, emotional well being of patients, and even if the person seeks medical care in the first place. For people who are transgender, for example, there are questions as basic as whether they should receive regular mammograms and the emotional implications of that decision.</a:t>
            </a:r>
            <a:endParaRPr/>
          </a:p>
        </p:txBody>
      </p:sp>
      <p:sp>
        <p:nvSpPr>
          <p:cNvPr id="198" name="Google Shape;198;gd9f92336d_2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9e90176d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9e90176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have all been studied many times and there has been no correlation found between these activities, products, or situations and the diagnosis of breast cancer.</a:t>
            </a:r>
            <a:endParaRPr/>
          </a:p>
        </p:txBody>
      </p:sp>
      <p:sp>
        <p:nvSpPr>
          <p:cNvPr id="206" name="Google Shape;206;g19e90176d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7d3e2f6f3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17d3e2f6f3_0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200000"/>
              </a:lnSpc>
              <a:spcBef>
                <a:spcPts val="0"/>
              </a:spcBef>
              <a:spcAft>
                <a:spcPts val="0"/>
              </a:spcAft>
              <a:buSzPts val="1400"/>
              <a:buChar char="●"/>
            </a:pPr>
            <a:r>
              <a:rPr lang="en-US" sz="1400"/>
              <a:t>Exercise: It’s not just the weight; it’s the fat and the physical activity. Exercise keeps your cells healthy, which makes it easier for your cells to shut down abnormal growth</a:t>
            </a:r>
            <a:endParaRPr sz="1400"/>
          </a:p>
          <a:p>
            <a:pPr indent="-317500" lvl="0" marL="457200" marR="0" rtl="0" algn="l">
              <a:lnSpc>
                <a:spcPct val="200000"/>
              </a:lnSpc>
              <a:spcBef>
                <a:spcPts val="0"/>
              </a:spcBef>
              <a:spcAft>
                <a:spcPts val="0"/>
              </a:spcAft>
              <a:buSzPts val="1400"/>
              <a:buChar char="●"/>
            </a:pPr>
            <a:r>
              <a:rPr lang="en-US" sz="1400"/>
              <a:t>Get a good night’s sleep. Some experimental studies have shown that melatonin can inhibit tumor growth, and people with frequently disrupted sleep, like night shift workers and flight attendants, have a higher incidence of breast cancer</a:t>
            </a:r>
            <a:endParaRPr sz="1400"/>
          </a:p>
          <a:p>
            <a:pPr indent="-317500" lvl="0" marL="457200" marR="0" rtl="0" algn="l">
              <a:lnSpc>
                <a:spcPct val="200000"/>
              </a:lnSpc>
              <a:spcBef>
                <a:spcPts val="0"/>
              </a:spcBef>
              <a:spcAft>
                <a:spcPts val="0"/>
              </a:spcAft>
              <a:buSzPts val="1400"/>
              <a:buChar char="●"/>
            </a:pPr>
            <a:r>
              <a:rPr lang="en-US" sz="1400"/>
              <a:t>The American Medical Association is moving away from BMI as a personal health indicator because it honestly doesn’t make much sense. Long story short, it was based on white men in Europe and just applied to everyone else and was never meant to be a health indicator in the first place. Having a “healthy” waist to hip ratio is seen as a better indicator of health as it measures the amount of belly fat, which is correlated with increased rates of disease.</a:t>
            </a:r>
            <a:endParaRPr sz="1400"/>
          </a:p>
          <a:p>
            <a:pPr indent="-317500" lvl="0" marL="457200" marR="0" rtl="0" algn="l">
              <a:lnSpc>
                <a:spcPct val="200000"/>
              </a:lnSpc>
              <a:spcBef>
                <a:spcPts val="0"/>
              </a:spcBef>
              <a:spcAft>
                <a:spcPts val="0"/>
              </a:spcAft>
              <a:buSzPts val="1400"/>
              <a:buChar char="●"/>
            </a:pPr>
            <a:r>
              <a:rPr lang="en-US" sz="1400"/>
              <a:t>Eating plants can also keep our cells healthy</a:t>
            </a:r>
            <a:endParaRPr sz="1400"/>
          </a:p>
          <a:p>
            <a:pPr indent="-317500" lvl="0" marL="457200" marR="0" rtl="0" algn="l">
              <a:lnSpc>
                <a:spcPct val="200000"/>
              </a:lnSpc>
              <a:spcBef>
                <a:spcPts val="0"/>
              </a:spcBef>
              <a:spcAft>
                <a:spcPts val="0"/>
              </a:spcAft>
              <a:buSzPts val="1400"/>
              <a:buChar char="●"/>
            </a:pPr>
            <a:r>
              <a:rPr lang="en-US" sz="1400"/>
              <a:t>Smoking in general is bad for our health, and in particular can make surgical outcomes after breast cancer worse because smoking inhibits the healing process after surgery</a:t>
            </a:r>
            <a:endParaRPr sz="1400"/>
          </a:p>
          <a:p>
            <a:pPr indent="-317500" lvl="0" marL="457200" marR="0" rtl="0" algn="l">
              <a:lnSpc>
                <a:spcPct val="200000"/>
              </a:lnSpc>
              <a:spcBef>
                <a:spcPts val="0"/>
              </a:spcBef>
              <a:spcAft>
                <a:spcPts val="0"/>
              </a:spcAft>
              <a:buSzPts val="1400"/>
              <a:buChar char="●"/>
            </a:pPr>
            <a:r>
              <a:rPr lang="en-US" sz="1400"/>
              <a:t>It is recommended that if you do drink alcohol to try and limit it to no more than 3 drinks per week. I will also tell you that my grandmother, who was a breast cancer survivor, had a gin and bitter lemon every day at 5pm for about 60 years. If we could somehow discover that it was her daily drink that gave her breast cancer, I doubt she would have changed a thing. </a:t>
            </a:r>
            <a:endParaRPr sz="1400"/>
          </a:p>
          <a:p>
            <a:pPr indent="-317500" lvl="0" marL="457200" marR="0" rtl="0" algn="l">
              <a:lnSpc>
                <a:spcPct val="200000"/>
              </a:lnSpc>
              <a:spcBef>
                <a:spcPts val="0"/>
              </a:spcBef>
              <a:spcAft>
                <a:spcPts val="0"/>
              </a:spcAft>
              <a:buSzPts val="1400"/>
              <a:buChar char="●"/>
            </a:pPr>
            <a:r>
              <a:rPr lang="en-US" sz="1400"/>
              <a:t>Breastfeeding for at least 12 months has been shown to lower risk of breast cancer. This can be over multiple births as well, so if you have 3 babies and breastfeed each of them for 4 months, that counts!</a:t>
            </a:r>
            <a:endParaRPr sz="1400"/>
          </a:p>
          <a:p>
            <a:pPr indent="-317500" lvl="0" marL="457200" marR="0" rtl="0" algn="l">
              <a:lnSpc>
                <a:spcPct val="200000"/>
              </a:lnSpc>
              <a:spcBef>
                <a:spcPts val="0"/>
              </a:spcBef>
              <a:spcAft>
                <a:spcPts val="0"/>
              </a:spcAft>
              <a:buSzPts val="1400"/>
              <a:buChar char="●"/>
            </a:pPr>
            <a:r>
              <a:rPr lang="en-US" sz="1400"/>
              <a:t>There are medications that you can take to reduce your risk of developing breast cancer, particularly if you are at high risk.</a:t>
            </a:r>
            <a:endParaRPr sz="1400"/>
          </a:p>
          <a:p>
            <a:pPr indent="-317500" lvl="0" marL="457200" marR="0" rtl="0" algn="l">
              <a:lnSpc>
                <a:spcPct val="200000"/>
              </a:lnSpc>
              <a:spcBef>
                <a:spcPts val="0"/>
              </a:spcBef>
              <a:spcAft>
                <a:spcPts val="0"/>
              </a:spcAft>
              <a:buSzPts val="1400"/>
              <a:buChar char="●"/>
            </a:pPr>
            <a:r>
              <a:rPr lang="en-US" sz="1400"/>
              <a:t>Exposure to pesticides and chemicals–most applicable to people who have industrial exposure, people like hair stylists, janitorial workers, landscaping, etc. Unfortunately there has not been a lot of research into environmental causes of breast cancer, so if you have a job that regularly exposes you to harsh chemicals, take all the precautions you can.</a:t>
            </a:r>
            <a:endParaRPr sz="1400"/>
          </a:p>
        </p:txBody>
      </p:sp>
      <p:sp>
        <p:nvSpPr>
          <p:cNvPr id="214" name="Google Shape;214;g17d3e2f6f3_0_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582fea20_0_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f582fea20_0_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Char char="•"/>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52eea4477_0_35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52eea4477_0_3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If you have </a:t>
            </a:r>
            <a:r>
              <a:rPr lang="en-US" sz="1200">
                <a:solidFill>
                  <a:schemeClr val="dk1"/>
                </a:solidFill>
                <a:latin typeface="Calibri"/>
                <a:ea typeface="Calibri"/>
                <a:cs typeface="Calibri"/>
                <a:sym typeface="Calibri"/>
              </a:rPr>
              <a:t>health insurance, mammograms are generally available for free. If you don’t have health insurance, Virginia has a program called Every Woman’s Life where people who are uninsured can receive free breast and cervical cancer screenings.</a:t>
            </a:r>
            <a:r>
              <a:rPr lang="en-US" sz="1200">
                <a:solidFill>
                  <a:schemeClr val="dk1"/>
                </a:solidFill>
                <a:latin typeface="Calibri"/>
                <a:ea typeface="Calibri"/>
                <a:cs typeface="Calibri"/>
                <a:sym typeface="Calibri"/>
              </a:rPr>
              <a:t> Program may also cover treatment if diagnosed with breast or cervical cancer.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0f582fea20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0f582fea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Breast cancer can’t be diagnosed from just a mammogram. A second, diagnostic mammogram is usually required, as well as a biopsy, and sometimes ultrasound and MRI. These tests together can cost hundreds of dollars, even $1,000, even with health insurance. When faced with this cost some women might say “I don’t have a lot of cancer in my family, I don’t feel a lump, I’m probably fine” and will wait. We don’t want people to wait, so VBCF has created a diagnostic fund where we partner with providers to cover the costs of diagnostic testing for people who can’t afford the testing. Most of our partners are in Southwest or Western Virginia, but we are hopeful to announce a Richmond partnership soon. This diagnostic fund is a short-term fix, so we are working to change state policy and require insurance companies to cover diagnostic tests at no out-of-pocket costs, just like they do with mammograms.</a:t>
            </a:r>
            <a:endParaRPr/>
          </a:p>
        </p:txBody>
      </p:sp>
      <p:sp>
        <p:nvSpPr>
          <p:cNvPr id="233" name="Google Shape;233;g20f582fea20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52eea4477_0_8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52eea4477_0_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I’ll begin our time today by giving you an introduction to VBCF, then we will go over some information about breast health and breast cancer. After that, we will go into ways that VBCF works to improve the lives of women with breast cancer in Virginia and hopefully to eradicate the disease altogether. I will also let you know ways you can help us in that fight!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52eea4477_0_4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52eea4477_0_4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200">
                <a:solidFill>
                  <a:schemeClr val="dk1"/>
                </a:solidFill>
              </a:rPr>
              <a:t>Help VBCF achieve our goals – there is something for everyone!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Char char="•"/>
            </a:pPr>
            <a:r>
              <a:rPr lang="en-US" sz="1200">
                <a:solidFill>
                  <a:schemeClr val="dk1"/>
                </a:solidFill>
              </a:rPr>
              <a:t>Join us at our state and national advocacy days</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Volunteer your time – serve on a committee, join a chapter, become an education volunteer, help raise awareness locally, help us raise funds, etc.</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Char char="•"/>
            </a:pPr>
            <a:r>
              <a:rPr lang="en-US" sz="1200">
                <a:solidFill>
                  <a:schemeClr val="dk1"/>
                </a:solidFill>
              </a:rPr>
              <a:t>Distribute educational materials</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Make a donation – VBCF accepts in memory of and in honor of donations, general donations, special event proceeds, etc.  </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get a pink ribbon license plate</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(Add in quilt stuff when launched)</a:t>
            </a:r>
            <a:endParaRPr sz="1200">
              <a:solidFill>
                <a:schemeClr val="dk1"/>
              </a:solidFill>
            </a:endParaRPr>
          </a:p>
          <a:p>
            <a:pPr indent="0" lvl="0" marL="0" rtl="0" algn="l">
              <a:spcBef>
                <a:spcPts val="0"/>
              </a:spcBef>
              <a:spcAft>
                <a:spcPts val="0"/>
              </a:spcAft>
              <a:buClr>
                <a:schemeClr val="dk1"/>
              </a:buClr>
              <a:buSzPts val="1200"/>
              <a:buChar char="•"/>
            </a:pPr>
            <a:r>
              <a:rPr b="1" lang="en-US" sz="1200">
                <a:solidFill>
                  <a:schemeClr val="dk1"/>
                </a:solidFill>
              </a:rPr>
              <a:t>All funds donated to VBCF stay in Virginia to help Virginians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US" sz="1200">
                <a:solidFill>
                  <a:schemeClr val="dk1"/>
                </a:solidFill>
              </a:rPr>
              <a:t>VBCF will make good use of your time, talents and treasures.  Join VBCF today and help us fight breast cancer!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52eea4477_0_5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52eea4477_0_5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The pink ribbon license plates you see driving around actually help to fund us! We get $15 for every license plate registered, so you can give back and spread awareness at the same time!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0f582fea20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0f582fea20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Char char="•"/>
            </a:pPr>
            <a:r>
              <a:rPr lang="en-US"/>
              <a:t>Here are some inspirational quotes that you can take with you and inspire you to do what you can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52eea4477_0_5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52eea4477_0_5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52eea4477_0_18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52eea4477_0_1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52eea4477_0_1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52eea4477_0_1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VBCF was founded in 1991 by 5 women who were frustrated by lack of state and local resources available for women with breast cancer. Many of them were receiving the same treatments for breast cancer that their mothers had received decades earlier. Thankfully, the landscape of breast cancer has changed drastically since we were formed over 30 years ago, but there is still much work to do. We are home-grown, and Virginians are our priority. We keep that same fire that our founders had for making sure that people knew the warning signs of breast cancer and for making the system accessible so people can get the help they need, when they need it.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52eea4477_0_2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52eea4477_0_2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Here are some pictures of volunteers and board members from educational events across the state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52eea4477_0_28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52eea4477_0_2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Definition of breast cancer</a:t>
            </a:r>
            <a:r>
              <a:rPr lang="en-US" sz="1200">
                <a:solidFill>
                  <a:schemeClr val="dk1"/>
                </a:solidFill>
                <a:latin typeface="Calibri"/>
                <a:ea typeface="Calibri"/>
                <a:cs typeface="Calibri"/>
                <a:sym typeface="Calibri"/>
              </a:rPr>
              <a:t>: Cancer occurs when cells in the body grow, change and multiply out of control.  Usually, cancer is named after the body part in which it originated; thus, breast cancer refers to the erratic growth of cells that originate in the breast tissue. Breast cancer can spread to other parts of the body, but will still be referred to as “breast cancer”. For example, if someone has breast cancer that spread to their bones, that doesn’t mean they also have bone cancer. They have breast cancer that has metastasized, or spread, to the bones.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52eea4477_0_29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52eea4477_0_2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These are the 4 main types of breast cancer. I know the words and symbols can be intimidating, but what is helpful for you to know is pretty basic. The top two types of breast cancer are hormone sensitive, meaning that they are stimulated by estrogen and/or progesterone, hormones that are present at a high level in the female body. These cancers can actually be treated in part by taking a pill, and maybe no chemotherapy or radiation at all. There is also a protein called HER2 that can cause breast cancers to be more aggressive, but now we also have a medicine that can essentially starve tumors of HER2. The last type of breast cancer is triple negative, meaning it doesn’t have the hormonal receptors or the growth factor receptors of the previous cancer types. You would think that would be a good thing because it means it doesn’t have these known chemicals that make tumors more aggressive, but it’s actually not because we don’t have anything specific to target with triple negative cancer. This type of cancer leads to a poorer prognosis because there are no targeted therapies for it. It is also two times more common in African American women than white women in the US, and more common in women with the BRCA1 gene mutation. There is a lot of research happening now with triple negative, but we still don’t have a lot of specific treatments for this type of breast cancer.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e695d8b00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e695d8b00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Number of diagnoses keeps going up, predicted deaths from breast cancer have actually gone down in 2024.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Invasive case: “Invasive” breast cancer means that the cancer has started to emerge outside of the duct where it originated. Cancers that haven’t left the duct are “noninvasive” and often called ductal carcinoma in situ, or DCIS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Know YOUR body.  A good time to do this is while you are in the shower or getting dressed</a:t>
            </a:r>
            <a:r>
              <a:rPr lang="en-US"/>
              <a:t>. O</a:t>
            </a:r>
            <a:r>
              <a:rPr b="0" i="0" lang="en-US" sz="1200" u="none" cap="none" strike="noStrike">
                <a:solidFill>
                  <a:schemeClr val="dk1"/>
                </a:solidFill>
                <a:latin typeface="Calibri"/>
                <a:ea typeface="Calibri"/>
                <a:cs typeface="Calibri"/>
                <a:sym typeface="Calibri"/>
              </a:rPr>
              <a:t>r, your partner may</a:t>
            </a:r>
            <a:r>
              <a:rPr lang="en-US"/>
              <a:t> discover a lump or a change in your breasts.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important to know what is “normal” for you.</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certain women at high risk for breast cancer based on the previously outlined criteria, a screening MRI is recommended along with a yearly mammogram.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Breast MRI and ultrasound are not usually used in place of mammography for screening, but as additional tests.</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Ultrasound is used to complement other screening tests.</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MRI is used in screening high-risk women; to gather more information on an area of suspicion; and to monitor for recurrence after treatment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Char char="•"/>
            </a:pPr>
            <a:r>
              <a:rPr lang="en-US"/>
              <a:t>If you are at a higher risk, talk to your doctor about what screening tools are right for you and when to begin regular screenings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0" name="Google Shape;130;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37A9"/>
              </a:buClr>
              <a:buSzPts val="2800"/>
              <a:buFont typeface="Questrial"/>
              <a:buNone/>
              <a:defRPr b="1" sz="4400">
                <a:solidFill>
                  <a:srgbClr val="FF37A9"/>
                </a:solidFill>
                <a:latin typeface="Questrial"/>
                <a:ea typeface="Questrial"/>
                <a:cs typeface="Questrial"/>
                <a:sym typeface="Quest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42900" lvl="0" marL="457200" rtl="0" algn="l">
              <a:spcBef>
                <a:spcPts val="640"/>
              </a:spcBef>
              <a:spcAft>
                <a:spcPts val="0"/>
              </a:spcAft>
              <a:buClr>
                <a:schemeClr val="dk1"/>
              </a:buClr>
              <a:buSzPts val="1800"/>
              <a:buFont typeface="Arial"/>
              <a:buChar char="•"/>
              <a:defRPr sz="3200">
                <a:solidFill>
                  <a:schemeClr val="dk1"/>
                </a:solidFill>
                <a:latin typeface="Questrial"/>
                <a:ea typeface="Questrial"/>
                <a:cs typeface="Questrial"/>
                <a:sym typeface="Questrial"/>
              </a:defRPr>
            </a:lvl1pPr>
            <a:lvl2pPr indent="-317500" lvl="1" marL="914400" rtl="0" algn="l">
              <a:spcBef>
                <a:spcPts val="1600"/>
              </a:spcBef>
              <a:spcAft>
                <a:spcPts val="0"/>
              </a:spcAft>
              <a:buClr>
                <a:schemeClr val="dk1"/>
              </a:buClr>
              <a:buSzPts val="1400"/>
              <a:buFont typeface="Arial"/>
              <a:buChar char="–"/>
              <a:defRPr sz="2800">
                <a:solidFill>
                  <a:schemeClr val="dk1"/>
                </a:solidFill>
                <a:latin typeface="Questrial"/>
                <a:ea typeface="Questrial"/>
                <a:cs typeface="Questrial"/>
                <a:sym typeface="Questrial"/>
              </a:defRPr>
            </a:lvl2pPr>
            <a:lvl3pPr indent="-317500" lvl="2" marL="1371600" rtl="0" algn="l">
              <a:spcBef>
                <a:spcPts val="1600"/>
              </a:spcBef>
              <a:spcAft>
                <a:spcPts val="0"/>
              </a:spcAft>
              <a:buClr>
                <a:schemeClr val="dk1"/>
              </a:buClr>
              <a:buSzPts val="1400"/>
              <a:buFont typeface="Arial"/>
              <a:buChar char="•"/>
              <a:defRPr sz="2400">
                <a:solidFill>
                  <a:schemeClr val="dk1"/>
                </a:solidFill>
                <a:latin typeface="Questrial"/>
                <a:ea typeface="Questrial"/>
                <a:cs typeface="Questrial"/>
                <a:sym typeface="Questrial"/>
              </a:defRPr>
            </a:lvl3pPr>
            <a:lvl4pPr indent="-317500" lvl="3" marL="18288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4pPr>
            <a:lvl5pPr indent="-317500" lvl="4" marL="22860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5pPr>
            <a:lvl6pPr indent="-317500" lvl="5" marL="27432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6pPr>
            <a:lvl7pPr indent="-317500" lvl="6" marL="32004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7pPr>
            <a:lvl8pPr indent="-317500" lvl="7" marL="36576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8pPr>
            <a:lvl9pPr indent="-317500" lvl="8" marL="4114800" rtl="0" algn="l">
              <a:spcBef>
                <a:spcPts val="1600"/>
              </a:spcBef>
              <a:spcAft>
                <a:spcPts val="1600"/>
              </a:spcAft>
              <a:buClr>
                <a:schemeClr val="dk1"/>
              </a:buClr>
              <a:buSzPts val="1400"/>
              <a:buFont typeface="Arial"/>
              <a:buChar char="•"/>
              <a:defRPr sz="2000">
                <a:solidFill>
                  <a:schemeClr val="dk1"/>
                </a:solidFill>
                <a:latin typeface="Questrial"/>
                <a:ea typeface="Questrial"/>
                <a:cs typeface="Questrial"/>
                <a:sym typeface="Questrial"/>
              </a:defRPr>
            </a:lvl9pPr>
          </a:lstStyle>
          <a:p/>
        </p:txBody>
      </p:sp>
      <p:sp>
        <p:nvSpPr>
          <p:cNvPr id="57" name="Google Shape;57;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58" name="Google Shape;58;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59" name="Google Shape;5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estrial"/>
                <a:ea typeface="Questrial"/>
                <a:cs typeface="Questrial"/>
                <a:sym typeface="Questrial"/>
              </a:defRPr>
            </a:lvl1pPr>
            <a:lvl2pPr indent="0" lvl="1" marL="0" marR="0" rtl="0" algn="r">
              <a:spcBef>
                <a:spcPts val="0"/>
              </a:spcBef>
              <a:buNone/>
              <a:defRPr b="0" i="0" sz="1200" u="none" cap="none" strike="noStrike">
                <a:solidFill>
                  <a:srgbClr val="888888"/>
                </a:solidFill>
                <a:latin typeface="Questrial"/>
                <a:ea typeface="Questrial"/>
                <a:cs typeface="Questrial"/>
                <a:sym typeface="Questrial"/>
              </a:defRPr>
            </a:lvl2pPr>
            <a:lvl3pPr indent="0" lvl="2" marL="0" marR="0" rtl="0" algn="r">
              <a:spcBef>
                <a:spcPts val="0"/>
              </a:spcBef>
              <a:buNone/>
              <a:defRPr b="0" i="0" sz="1200" u="none" cap="none" strike="noStrike">
                <a:solidFill>
                  <a:srgbClr val="888888"/>
                </a:solidFill>
                <a:latin typeface="Questrial"/>
                <a:ea typeface="Questrial"/>
                <a:cs typeface="Questrial"/>
                <a:sym typeface="Questrial"/>
              </a:defRPr>
            </a:lvl3pPr>
            <a:lvl4pPr indent="0" lvl="3" marL="0" marR="0" rtl="0" algn="r">
              <a:spcBef>
                <a:spcPts val="0"/>
              </a:spcBef>
              <a:buNone/>
              <a:defRPr b="0" i="0" sz="1200" u="none" cap="none" strike="noStrike">
                <a:solidFill>
                  <a:srgbClr val="888888"/>
                </a:solidFill>
                <a:latin typeface="Questrial"/>
                <a:ea typeface="Questrial"/>
                <a:cs typeface="Questrial"/>
                <a:sym typeface="Questrial"/>
              </a:defRPr>
            </a:lvl4pPr>
            <a:lvl5pPr indent="0" lvl="4" marL="0" marR="0" rtl="0" algn="r">
              <a:spcBef>
                <a:spcPts val="0"/>
              </a:spcBef>
              <a:buNone/>
              <a:defRPr b="0" i="0" sz="1200" u="none" cap="none" strike="noStrike">
                <a:solidFill>
                  <a:srgbClr val="888888"/>
                </a:solidFill>
                <a:latin typeface="Questrial"/>
                <a:ea typeface="Questrial"/>
                <a:cs typeface="Questrial"/>
                <a:sym typeface="Questrial"/>
              </a:defRPr>
            </a:lvl5pPr>
            <a:lvl6pPr indent="0" lvl="5" marL="0" marR="0" rtl="0" algn="r">
              <a:spcBef>
                <a:spcPts val="0"/>
              </a:spcBef>
              <a:buNone/>
              <a:defRPr b="0" i="0" sz="1200" u="none" cap="none" strike="noStrike">
                <a:solidFill>
                  <a:srgbClr val="888888"/>
                </a:solidFill>
                <a:latin typeface="Questrial"/>
                <a:ea typeface="Questrial"/>
                <a:cs typeface="Questrial"/>
                <a:sym typeface="Questrial"/>
              </a:defRPr>
            </a:lvl6pPr>
            <a:lvl7pPr indent="0" lvl="6" marL="0" marR="0" rtl="0" algn="r">
              <a:spcBef>
                <a:spcPts val="0"/>
              </a:spcBef>
              <a:buNone/>
              <a:defRPr b="0" i="0" sz="1200" u="none" cap="none" strike="noStrike">
                <a:solidFill>
                  <a:srgbClr val="888888"/>
                </a:solidFill>
                <a:latin typeface="Questrial"/>
                <a:ea typeface="Questrial"/>
                <a:cs typeface="Questrial"/>
                <a:sym typeface="Questrial"/>
              </a:defRPr>
            </a:lvl7pPr>
            <a:lvl8pPr indent="0" lvl="7" marL="0" marR="0" rtl="0" algn="r">
              <a:spcBef>
                <a:spcPts val="0"/>
              </a:spcBef>
              <a:buNone/>
              <a:defRPr b="0" i="0" sz="1200" u="none" cap="none" strike="noStrike">
                <a:solidFill>
                  <a:srgbClr val="888888"/>
                </a:solidFill>
                <a:latin typeface="Questrial"/>
                <a:ea typeface="Questrial"/>
                <a:cs typeface="Questrial"/>
                <a:sym typeface="Questrial"/>
              </a:defRPr>
            </a:lvl8pPr>
            <a:lvl9pPr indent="0" lvl="8" marL="0" marR="0" rtl="0" algn="r">
              <a:spcBef>
                <a:spcPts val="0"/>
              </a:spcBef>
              <a:buNone/>
              <a:defRPr b="0" i="0" sz="1200" u="none" cap="none" strike="noStrike">
                <a:solidFill>
                  <a:srgbClr val="88888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37A9"/>
              </a:buClr>
              <a:buSzPts val="2800"/>
              <a:buFont typeface="Questrial"/>
              <a:buNone/>
              <a:defRPr b="1" sz="4400">
                <a:solidFill>
                  <a:srgbClr val="FF37A9"/>
                </a:solidFill>
                <a:latin typeface="Questrial"/>
                <a:ea typeface="Questrial"/>
                <a:cs typeface="Questrial"/>
                <a:sym typeface="Quest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14"/>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2800"/>
            </a:lvl1pPr>
            <a:lvl2pPr indent="-317500" lvl="1" marL="914400" rtl="0">
              <a:spcBef>
                <a:spcPts val="1600"/>
              </a:spcBef>
              <a:spcAft>
                <a:spcPts val="0"/>
              </a:spcAft>
              <a:buSzPts val="1400"/>
              <a:buChar char="○"/>
              <a:defRPr sz="2400"/>
            </a:lvl2pPr>
            <a:lvl3pPr indent="-317500" lvl="2" marL="1371600" rtl="0">
              <a:spcBef>
                <a:spcPts val="1600"/>
              </a:spcBef>
              <a:spcAft>
                <a:spcPts val="0"/>
              </a:spcAft>
              <a:buSzPts val="1400"/>
              <a:buChar char="■"/>
              <a:defRPr sz="2000"/>
            </a:lvl3pPr>
            <a:lvl4pPr indent="-317500" lvl="3" marL="1828800" rtl="0">
              <a:spcBef>
                <a:spcPts val="1600"/>
              </a:spcBef>
              <a:spcAft>
                <a:spcPts val="0"/>
              </a:spcAft>
              <a:buSzPts val="1400"/>
              <a:buChar char="●"/>
              <a:defRPr sz="1800"/>
            </a:lvl4pPr>
            <a:lvl5pPr indent="-317500" lvl="4" marL="2286000" rtl="0">
              <a:spcBef>
                <a:spcPts val="1600"/>
              </a:spcBef>
              <a:spcAft>
                <a:spcPts val="0"/>
              </a:spcAft>
              <a:buSzPts val="1400"/>
              <a:buChar char="○"/>
              <a:defRPr sz="1800"/>
            </a:lvl5pPr>
            <a:lvl6pPr indent="-317500" lvl="5" marL="2743200" rtl="0">
              <a:spcBef>
                <a:spcPts val="1600"/>
              </a:spcBef>
              <a:spcAft>
                <a:spcPts val="0"/>
              </a:spcAft>
              <a:buSzPts val="1400"/>
              <a:buChar char="■"/>
              <a:defRPr sz="1800"/>
            </a:lvl6pPr>
            <a:lvl7pPr indent="-317500" lvl="6" marL="3200400" rtl="0">
              <a:spcBef>
                <a:spcPts val="1600"/>
              </a:spcBef>
              <a:spcAft>
                <a:spcPts val="0"/>
              </a:spcAft>
              <a:buSzPts val="1400"/>
              <a:buChar char="●"/>
              <a:defRPr sz="1800"/>
            </a:lvl7pPr>
            <a:lvl8pPr indent="-317500" lvl="7" marL="3657600" rtl="0">
              <a:spcBef>
                <a:spcPts val="1600"/>
              </a:spcBef>
              <a:spcAft>
                <a:spcPts val="0"/>
              </a:spcAft>
              <a:buSzPts val="1400"/>
              <a:buChar char="○"/>
              <a:defRPr sz="1800"/>
            </a:lvl8pPr>
            <a:lvl9pPr indent="-317500" lvl="8" marL="4114800" rtl="0">
              <a:spcBef>
                <a:spcPts val="1600"/>
              </a:spcBef>
              <a:spcAft>
                <a:spcPts val="1600"/>
              </a:spcAft>
              <a:buSzPts val="1400"/>
              <a:buChar char="■"/>
              <a:defRPr sz="1800"/>
            </a:lvl9pPr>
          </a:lstStyle>
          <a:p/>
        </p:txBody>
      </p:sp>
      <p:sp>
        <p:nvSpPr>
          <p:cNvPr id="63" name="Google Shape;63;p14"/>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2800"/>
            </a:lvl1pPr>
            <a:lvl2pPr indent="-317500" lvl="1" marL="914400" rtl="0">
              <a:spcBef>
                <a:spcPts val="1600"/>
              </a:spcBef>
              <a:spcAft>
                <a:spcPts val="0"/>
              </a:spcAft>
              <a:buSzPts val="1400"/>
              <a:buChar char="○"/>
              <a:defRPr sz="2400"/>
            </a:lvl2pPr>
            <a:lvl3pPr indent="-317500" lvl="2" marL="1371600" rtl="0">
              <a:spcBef>
                <a:spcPts val="1600"/>
              </a:spcBef>
              <a:spcAft>
                <a:spcPts val="0"/>
              </a:spcAft>
              <a:buSzPts val="1400"/>
              <a:buChar char="■"/>
              <a:defRPr sz="2000"/>
            </a:lvl3pPr>
            <a:lvl4pPr indent="-317500" lvl="3" marL="1828800" rtl="0">
              <a:spcBef>
                <a:spcPts val="1600"/>
              </a:spcBef>
              <a:spcAft>
                <a:spcPts val="0"/>
              </a:spcAft>
              <a:buSzPts val="1400"/>
              <a:buChar char="●"/>
              <a:defRPr sz="1800"/>
            </a:lvl4pPr>
            <a:lvl5pPr indent="-317500" lvl="4" marL="2286000" rtl="0">
              <a:spcBef>
                <a:spcPts val="1600"/>
              </a:spcBef>
              <a:spcAft>
                <a:spcPts val="0"/>
              </a:spcAft>
              <a:buSzPts val="1400"/>
              <a:buChar char="○"/>
              <a:defRPr sz="1800"/>
            </a:lvl5pPr>
            <a:lvl6pPr indent="-317500" lvl="5" marL="2743200" rtl="0">
              <a:spcBef>
                <a:spcPts val="1600"/>
              </a:spcBef>
              <a:spcAft>
                <a:spcPts val="0"/>
              </a:spcAft>
              <a:buSzPts val="1400"/>
              <a:buChar char="■"/>
              <a:defRPr sz="1800"/>
            </a:lvl6pPr>
            <a:lvl7pPr indent="-317500" lvl="6" marL="3200400" rtl="0">
              <a:spcBef>
                <a:spcPts val="1600"/>
              </a:spcBef>
              <a:spcAft>
                <a:spcPts val="0"/>
              </a:spcAft>
              <a:buSzPts val="1400"/>
              <a:buChar char="●"/>
              <a:defRPr sz="1800"/>
            </a:lvl7pPr>
            <a:lvl8pPr indent="-317500" lvl="7" marL="3657600" rtl="0">
              <a:spcBef>
                <a:spcPts val="1600"/>
              </a:spcBef>
              <a:spcAft>
                <a:spcPts val="0"/>
              </a:spcAft>
              <a:buSzPts val="1400"/>
              <a:buChar char="○"/>
              <a:defRPr sz="1800"/>
            </a:lvl8pPr>
            <a:lvl9pPr indent="-317500" lvl="8" marL="4114800" rtl="0">
              <a:spcBef>
                <a:spcPts val="1600"/>
              </a:spcBef>
              <a:spcAft>
                <a:spcPts val="1600"/>
              </a:spcAft>
              <a:buSzPts val="1400"/>
              <a:buChar char="■"/>
              <a:defRPr sz="1800"/>
            </a:lvl9pPr>
          </a:lstStyle>
          <a:p/>
        </p:txBody>
      </p:sp>
      <p:sp>
        <p:nvSpPr>
          <p:cNvPr id="64" name="Google Shape;64;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65" name="Google Shape;65;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66" name="Google Shape;66;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estrial"/>
                <a:ea typeface="Questrial"/>
                <a:cs typeface="Questrial"/>
                <a:sym typeface="Questrial"/>
              </a:defRPr>
            </a:lvl1pPr>
            <a:lvl2pPr indent="0" lvl="1" marL="0" marR="0" rtl="0" algn="r">
              <a:spcBef>
                <a:spcPts val="0"/>
              </a:spcBef>
              <a:buNone/>
              <a:defRPr b="0" i="0" sz="1200" u="none" cap="none" strike="noStrike">
                <a:solidFill>
                  <a:srgbClr val="888888"/>
                </a:solidFill>
                <a:latin typeface="Questrial"/>
                <a:ea typeface="Questrial"/>
                <a:cs typeface="Questrial"/>
                <a:sym typeface="Questrial"/>
              </a:defRPr>
            </a:lvl2pPr>
            <a:lvl3pPr indent="0" lvl="2" marL="0" marR="0" rtl="0" algn="r">
              <a:spcBef>
                <a:spcPts val="0"/>
              </a:spcBef>
              <a:buNone/>
              <a:defRPr b="0" i="0" sz="1200" u="none" cap="none" strike="noStrike">
                <a:solidFill>
                  <a:srgbClr val="888888"/>
                </a:solidFill>
                <a:latin typeface="Questrial"/>
                <a:ea typeface="Questrial"/>
                <a:cs typeface="Questrial"/>
                <a:sym typeface="Questrial"/>
              </a:defRPr>
            </a:lvl3pPr>
            <a:lvl4pPr indent="0" lvl="3" marL="0" marR="0" rtl="0" algn="r">
              <a:spcBef>
                <a:spcPts val="0"/>
              </a:spcBef>
              <a:buNone/>
              <a:defRPr b="0" i="0" sz="1200" u="none" cap="none" strike="noStrike">
                <a:solidFill>
                  <a:srgbClr val="888888"/>
                </a:solidFill>
                <a:latin typeface="Questrial"/>
                <a:ea typeface="Questrial"/>
                <a:cs typeface="Questrial"/>
                <a:sym typeface="Questrial"/>
              </a:defRPr>
            </a:lvl4pPr>
            <a:lvl5pPr indent="0" lvl="4" marL="0" marR="0" rtl="0" algn="r">
              <a:spcBef>
                <a:spcPts val="0"/>
              </a:spcBef>
              <a:buNone/>
              <a:defRPr b="0" i="0" sz="1200" u="none" cap="none" strike="noStrike">
                <a:solidFill>
                  <a:srgbClr val="888888"/>
                </a:solidFill>
                <a:latin typeface="Questrial"/>
                <a:ea typeface="Questrial"/>
                <a:cs typeface="Questrial"/>
                <a:sym typeface="Questrial"/>
              </a:defRPr>
            </a:lvl5pPr>
            <a:lvl6pPr indent="0" lvl="5" marL="0" marR="0" rtl="0" algn="r">
              <a:spcBef>
                <a:spcPts val="0"/>
              </a:spcBef>
              <a:buNone/>
              <a:defRPr b="0" i="0" sz="1200" u="none" cap="none" strike="noStrike">
                <a:solidFill>
                  <a:srgbClr val="888888"/>
                </a:solidFill>
                <a:latin typeface="Questrial"/>
                <a:ea typeface="Questrial"/>
                <a:cs typeface="Questrial"/>
                <a:sym typeface="Questrial"/>
              </a:defRPr>
            </a:lvl6pPr>
            <a:lvl7pPr indent="0" lvl="6" marL="0" marR="0" rtl="0" algn="r">
              <a:spcBef>
                <a:spcPts val="0"/>
              </a:spcBef>
              <a:buNone/>
              <a:defRPr b="0" i="0" sz="1200" u="none" cap="none" strike="noStrike">
                <a:solidFill>
                  <a:srgbClr val="888888"/>
                </a:solidFill>
                <a:latin typeface="Questrial"/>
                <a:ea typeface="Questrial"/>
                <a:cs typeface="Questrial"/>
                <a:sym typeface="Questrial"/>
              </a:defRPr>
            </a:lvl7pPr>
            <a:lvl8pPr indent="0" lvl="7" marL="0" marR="0" rtl="0" algn="r">
              <a:spcBef>
                <a:spcPts val="0"/>
              </a:spcBef>
              <a:buNone/>
              <a:defRPr b="0" i="0" sz="1200" u="none" cap="none" strike="noStrike">
                <a:solidFill>
                  <a:srgbClr val="888888"/>
                </a:solidFill>
                <a:latin typeface="Questrial"/>
                <a:ea typeface="Questrial"/>
                <a:cs typeface="Questrial"/>
                <a:sym typeface="Questrial"/>
              </a:defRPr>
            </a:lvl8pPr>
            <a:lvl9pPr indent="0" lvl="8" marL="0" marR="0" rtl="0" algn="r">
              <a:spcBef>
                <a:spcPts val="0"/>
              </a:spcBef>
              <a:buNone/>
              <a:defRPr b="0" i="0" sz="1200" u="none" cap="none" strike="noStrike">
                <a:solidFill>
                  <a:srgbClr val="88888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2366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800"/>
              <a:buFont typeface="Oswald"/>
              <a:buNone/>
              <a:defRPr b="1" sz="2800">
                <a:solidFill>
                  <a:schemeClr val="dk1"/>
                </a:solidFill>
                <a:highlight>
                  <a:srgbClr val="EC008C"/>
                </a:highlight>
                <a:latin typeface="Oswald"/>
                <a:ea typeface="Oswald"/>
                <a:cs typeface="Oswald"/>
                <a:sym typeface="Oswa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17500" lvl="1" marL="9144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indent="-317500" lvl="2" marL="13716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indent="-317500" lvl="3" marL="18288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indent="-317500" lvl="4" marL="22860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indent="-317500" lvl="5" marL="27432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indent="-317500" lvl="6" marL="32004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indent="-317500" lvl="7" marL="36576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indent="-317500" lvl="8" marL="4114800" rtl="0">
              <a:lnSpc>
                <a:spcPct val="115000"/>
              </a:lnSpc>
              <a:spcBef>
                <a:spcPts val="1600"/>
              </a:spcBef>
              <a:spcAft>
                <a:spcPts val="1600"/>
              </a:spcAft>
              <a:buClr>
                <a:srgbClr val="FFFFFF"/>
              </a:buClr>
              <a:buSzPts val="1400"/>
              <a:buFont typeface="Open Sans"/>
              <a:buChar char="■"/>
              <a:defRPr>
                <a:solidFill>
                  <a:srgbClr val="FFFFFF"/>
                </a:solidFill>
                <a:latin typeface="Open Sans"/>
                <a:ea typeface="Open Sans"/>
                <a:cs typeface="Open Sans"/>
                <a:sym typeface="Open Sans"/>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hyperlink" Target="mailto:erin@vbcf.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72" name="Google Shape;72;p15"/>
          <p:cNvSpPr txBox="1"/>
          <p:nvPr>
            <p:ph idx="1" type="subTitle"/>
          </p:nvPr>
        </p:nvSpPr>
        <p:spPr>
          <a:xfrm>
            <a:off x="311700" y="5229833"/>
            <a:ext cx="8520600" cy="10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900"/>
              <a:t>Sponsored by the Virginia Breast Cancer Foundation</a:t>
            </a:r>
            <a:endParaRPr sz="1900"/>
          </a:p>
          <a:p>
            <a:pPr indent="0" lvl="0" marL="0" rtl="0" algn="l">
              <a:spcBef>
                <a:spcPts val="0"/>
              </a:spcBef>
              <a:spcAft>
                <a:spcPts val="0"/>
              </a:spcAft>
              <a:buNone/>
            </a:pPr>
            <a:r>
              <a:rPr lang="en-US" sz="1900"/>
              <a:t>Presented by: Erin Steigleder, MSW</a:t>
            </a:r>
            <a:endParaRPr sz="1900"/>
          </a:p>
        </p:txBody>
      </p:sp>
      <p:pic>
        <p:nvPicPr>
          <p:cNvPr id="73" name="Google Shape;73;p15"/>
          <p:cNvPicPr preferRelativeResize="0"/>
          <p:nvPr/>
        </p:nvPicPr>
        <p:blipFill>
          <a:blip r:embed="rId4">
            <a:alphaModFix/>
          </a:blip>
          <a:stretch>
            <a:fillRect/>
          </a:stretch>
        </p:blipFill>
        <p:spPr>
          <a:xfrm>
            <a:off x="6820100" y="4713567"/>
            <a:ext cx="2073924" cy="1441126"/>
          </a:xfrm>
          <a:prstGeom prst="rect">
            <a:avLst/>
          </a:prstGeom>
          <a:noFill/>
          <a:ln>
            <a:noFill/>
          </a:ln>
        </p:spPr>
      </p:pic>
      <p:sp>
        <p:nvSpPr>
          <p:cNvPr id="74" name="Google Shape;74;p15"/>
          <p:cNvSpPr/>
          <p:nvPr/>
        </p:nvSpPr>
        <p:spPr>
          <a:xfrm>
            <a:off x="3517425" y="2906200"/>
            <a:ext cx="2848500" cy="446100"/>
          </a:xfrm>
          <a:prstGeom prst="rect">
            <a:avLst/>
          </a:prstGeom>
          <a:solidFill>
            <a:srgbClr val="3236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5"/>
          <p:cNvPicPr preferRelativeResize="0"/>
          <p:nvPr/>
        </p:nvPicPr>
        <p:blipFill>
          <a:blip r:embed="rId5">
            <a:alphaModFix/>
          </a:blip>
          <a:stretch>
            <a:fillRect/>
          </a:stretch>
        </p:blipFill>
        <p:spPr>
          <a:xfrm>
            <a:off x="-535050" y="1643350"/>
            <a:ext cx="7810500" cy="2971800"/>
          </a:xfrm>
          <a:prstGeom prst="rect">
            <a:avLst/>
          </a:prstGeom>
          <a:noFill/>
          <a:ln>
            <a:noFill/>
          </a:ln>
        </p:spPr>
      </p:pic>
      <p:sp>
        <p:nvSpPr>
          <p:cNvPr id="76" name="Google Shape;76;p15"/>
          <p:cNvSpPr/>
          <p:nvPr/>
        </p:nvSpPr>
        <p:spPr>
          <a:xfrm>
            <a:off x="3725250" y="2714050"/>
            <a:ext cx="2848500" cy="334500"/>
          </a:xfrm>
          <a:prstGeom prst="rect">
            <a:avLst/>
          </a:prstGeom>
          <a:solidFill>
            <a:srgbClr val="3236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What am I Looking For?</a:t>
            </a:r>
            <a:endParaRPr>
              <a:solidFill>
                <a:srgbClr val="FFFFFF"/>
              </a:solidFill>
            </a:endParaRPr>
          </a:p>
        </p:txBody>
      </p:sp>
      <p:sp>
        <p:nvSpPr>
          <p:cNvPr id="139" name="Google Shape;139;p24"/>
          <p:cNvSpPr/>
          <p:nvPr/>
        </p:nvSpPr>
        <p:spPr>
          <a:xfrm>
            <a:off x="1512000" y="1469375"/>
            <a:ext cx="6120000" cy="525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40" name="Google Shape;140;p24"/>
          <p:cNvPicPr preferRelativeResize="0"/>
          <p:nvPr/>
        </p:nvPicPr>
        <p:blipFill>
          <a:blip r:embed="rId3">
            <a:alphaModFix/>
          </a:blip>
          <a:stretch>
            <a:fillRect/>
          </a:stretch>
        </p:blipFill>
        <p:spPr>
          <a:xfrm>
            <a:off x="1872563" y="1725456"/>
            <a:ext cx="5398874" cy="47441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i="0" lang="en-US" sz="3959" u="none" cap="none" strike="noStrike">
                <a:solidFill>
                  <a:srgbClr val="ECECEC"/>
                </a:solidFill>
                <a:latin typeface="Oswald"/>
                <a:ea typeface="Oswald"/>
                <a:cs typeface="Oswald"/>
                <a:sym typeface="Oswald"/>
              </a:rPr>
              <a:t>What are the Risk Factors</a:t>
            </a:r>
            <a:br>
              <a:rPr i="0" lang="en-US" sz="3959" u="none" cap="none" strike="noStrike">
                <a:solidFill>
                  <a:srgbClr val="ECECEC"/>
                </a:solidFill>
                <a:latin typeface="Oswald"/>
                <a:ea typeface="Oswald"/>
                <a:cs typeface="Oswald"/>
                <a:sym typeface="Oswald"/>
              </a:rPr>
            </a:br>
            <a:r>
              <a:rPr i="0" lang="en-US" sz="3959" u="none" cap="none" strike="noStrike">
                <a:solidFill>
                  <a:srgbClr val="ECECEC"/>
                </a:solidFill>
                <a:latin typeface="Oswald"/>
                <a:ea typeface="Oswald"/>
                <a:cs typeface="Oswald"/>
                <a:sym typeface="Oswald"/>
              </a:rPr>
              <a:t>for </a:t>
            </a:r>
            <a:r>
              <a:rPr lang="en-US" sz="3959">
                <a:solidFill>
                  <a:srgbClr val="ECECEC"/>
                </a:solidFill>
                <a:latin typeface="Oswald"/>
                <a:ea typeface="Oswald"/>
                <a:cs typeface="Oswald"/>
                <a:sym typeface="Oswald"/>
              </a:rPr>
              <a:t>B</a:t>
            </a:r>
            <a:r>
              <a:rPr i="0" lang="en-US" sz="3959" u="none" cap="none" strike="noStrike">
                <a:solidFill>
                  <a:srgbClr val="ECECEC"/>
                </a:solidFill>
                <a:latin typeface="Oswald"/>
                <a:ea typeface="Oswald"/>
                <a:cs typeface="Oswald"/>
                <a:sym typeface="Oswald"/>
              </a:rPr>
              <a:t>reast </a:t>
            </a:r>
            <a:r>
              <a:rPr lang="en-US" sz="3959">
                <a:solidFill>
                  <a:srgbClr val="ECECEC"/>
                </a:solidFill>
                <a:latin typeface="Oswald"/>
                <a:ea typeface="Oswald"/>
                <a:cs typeface="Oswald"/>
                <a:sym typeface="Oswald"/>
              </a:rPr>
              <a:t>C</a:t>
            </a:r>
            <a:r>
              <a:rPr i="0" lang="en-US" sz="3959" u="none" cap="none" strike="noStrike">
                <a:solidFill>
                  <a:srgbClr val="ECECEC"/>
                </a:solidFill>
                <a:latin typeface="Oswald"/>
                <a:ea typeface="Oswald"/>
                <a:cs typeface="Oswald"/>
                <a:sym typeface="Oswald"/>
              </a:rPr>
              <a:t>ancer?</a:t>
            </a:r>
            <a:endParaRPr i="0" sz="3959" u="none" cap="none" strike="noStrike">
              <a:solidFill>
                <a:srgbClr val="ECECEC"/>
              </a:solidFill>
              <a:latin typeface="Oswald"/>
              <a:ea typeface="Oswald"/>
              <a:cs typeface="Oswald"/>
              <a:sym typeface="Oswald"/>
            </a:endParaRPr>
          </a:p>
        </p:txBody>
      </p:sp>
      <p:sp>
        <p:nvSpPr>
          <p:cNvPr id="147" name="Google Shape;147;p25"/>
          <p:cNvSpPr txBox="1"/>
          <p:nvPr>
            <p:ph idx="1" type="body"/>
          </p:nvPr>
        </p:nvSpPr>
        <p:spPr>
          <a:xfrm>
            <a:off x="457200" y="19779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dk1"/>
              </a:buClr>
              <a:buFont typeface="Arial"/>
              <a:buNone/>
            </a:pPr>
            <a:r>
              <a:rPr b="1" i="0" lang="en-US" sz="2700" u="none" cap="none" strike="noStrike">
                <a:solidFill>
                  <a:srgbClr val="ECECEC"/>
                </a:solidFill>
                <a:latin typeface="Open Sans"/>
                <a:ea typeface="Open Sans"/>
                <a:cs typeface="Open Sans"/>
                <a:sym typeface="Open Sans"/>
              </a:rPr>
              <a:t>#1 Risk Factor – Being born </a:t>
            </a:r>
            <a:r>
              <a:rPr b="1" lang="en-US" sz="2700">
                <a:solidFill>
                  <a:srgbClr val="ECECEC"/>
                </a:solidFill>
                <a:latin typeface="Open Sans"/>
                <a:ea typeface="Open Sans"/>
                <a:cs typeface="Open Sans"/>
                <a:sym typeface="Open Sans"/>
              </a:rPr>
              <a:t>biologically female</a:t>
            </a:r>
            <a:r>
              <a:rPr b="1" i="0" lang="en-US" sz="2700" u="none" cap="none" strike="noStrike">
                <a:solidFill>
                  <a:srgbClr val="ECECEC"/>
                </a:solidFill>
                <a:latin typeface="Open Sans"/>
                <a:ea typeface="Open Sans"/>
                <a:cs typeface="Open Sans"/>
                <a:sym typeface="Open Sans"/>
              </a:rPr>
              <a:t>!</a:t>
            </a:r>
            <a:endParaRPr b="1" i="0" sz="2700" u="none" cap="none" strike="noStrike">
              <a:solidFill>
                <a:srgbClr val="ECECEC"/>
              </a:solidFill>
              <a:latin typeface="Open Sans"/>
              <a:ea typeface="Open Sans"/>
              <a:cs typeface="Open Sans"/>
              <a:sym typeface="Open Sans"/>
            </a:endParaRPr>
          </a:p>
          <a:p>
            <a:pPr indent="-342900" lvl="0" marL="342900" marR="0" rtl="0" algn="ctr">
              <a:spcBef>
                <a:spcPts val="1600"/>
              </a:spcBef>
              <a:spcAft>
                <a:spcPts val="0"/>
              </a:spcAft>
              <a:buClr>
                <a:schemeClr val="dk1"/>
              </a:buClr>
              <a:buFont typeface="Arial"/>
              <a:buNone/>
            </a:pPr>
            <a:r>
              <a:rPr b="1" lang="en-US" sz="2700">
                <a:solidFill>
                  <a:srgbClr val="ECECEC"/>
                </a:solidFill>
                <a:latin typeface="Open Sans"/>
                <a:ea typeface="Open Sans"/>
                <a:cs typeface="Open Sans"/>
                <a:sym typeface="Open Sans"/>
              </a:rPr>
              <a:t>Genes</a:t>
            </a:r>
            <a:endParaRPr b="1" sz="2700">
              <a:solidFill>
                <a:srgbClr val="ECECEC"/>
              </a:solidFill>
              <a:latin typeface="Open Sans"/>
              <a:ea typeface="Open Sans"/>
              <a:cs typeface="Open Sans"/>
              <a:sym typeface="Open Sans"/>
            </a:endParaRPr>
          </a:p>
          <a:p>
            <a:pPr indent="-342900" lvl="0" marL="342900" marR="0" rtl="0" algn="ctr">
              <a:spcBef>
                <a:spcPts val="1600"/>
              </a:spcBef>
              <a:spcAft>
                <a:spcPts val="0"/>
              </a:spcAft>
              <a:buClr>
                <a:schemeClr val="dk1"/>
              </a:buClr>
              <a:buFont typeface="Arial"/>
              <a:buNone/>
            </a:pPr>
            <a:r>
              <a:rPr b="1" lang="en-US" sz="2700">
                <a:solidFill>
                  <a:srgbClr val="ECECEC"/>
                </a:solidFill>
                <a:latin typeface="Open Sans"/>
                <a:ea typeface="Open Sans"/>
                <a:cs typeface="Open Sans"/>
                <a:sym typeface="Open Sans"/>
              </a:rPr>
              <a:t>Menstrual Factors</a:t>
            </a:r>
            <a:endParaRPr b="1" sz="2700">
              <a:solidFill>
                <a:srgbClr val="ECECEC"/>
              </a:solidFill>
              <a:latin typeface="Open Sans"/>
              <a:ea typeface="Open Sans"/>
              <a:cs typeface="Open Sans"/>
              <a:sym typeface="Open Sans"/>
            </a:endParaRPr>
          </a:p>
          <a:p>
            <a:pPr indent="-342900" lvl="0" marL="342900" marR="0" rtl="0" algn="ctr">
              <a:spcBef>
                <a:spcPts val="1600"/>
              </a:spcBef>
              <a:spcAft>
                <a:spcPts val="0"/>
              </a:spcAft>
              <a:buClr>
                <a:schemeClr val="dk1"/>
              </a:buClr>
              <a:buFont typeface="Arial"/>
              <a:buNone/>
            </a:pPr>
            <a:r>
              <a:rPr b="1" lang="en-US" sz="2700">
                <a:solidFill>
                  <a:srgbClr val="ECECEC"/>
                </a:solidFill>
                <a:latin typeface="Open Sans"/>
                <a:ea typeface="Open Sans"/>
                <a:cs typeface="Open Sans"/>
                <a:sym typeface="Open Sans"/>
              </a:rPr>
              <a:t>Alcohol Use</a:t>
            </a:r>
            <a:endParaRPr b="1" sz="2700">
              <a:solidFill>
                <a:srgbClr val="ECECEC"/>
              </a:solidFill>
              <a:latin typeface="Open Sans"/>
              <a:ea typeface="Open Sans"/>
              <a:cs typeface="Open Sans"/>
              <a:sym typeface="Open Sans"/>
            </a:endParaRPr>
          </a:p>
          <a:p>
            <a:pPr indent="-342900" lvl="0" marL="342900" marR="0" rtl="0" algn="ctr">
              <a:spcBef>
                <a:spcPts val="1600"/>
              </a:spcBef>
              <a:spcAft>
                <a:spcPts val="0"/>
              </a:spcAft>
              <a:buClr>
                <a:schemeClr val="dk1"/>
              </a:buClr>
              <a:buFont typeface="Arial"/>
              <a:buNone/>
            </a:pPr>
            <a:r>
              <a:rPr b="1" lang="en-US" sz="2700">
                <a:solidFill>
                  <a:srgbClr val="ECECEC"/>
                </a:solidFill>
                <a:latin typeface="Open Sans"/>
                <a:ea typeface="Open Sans"/>
                <a:cs typeface="Open Sans"/>
                <a:sym typeface="Open Sans"/>
              </a:rPr>
              <a:t>Body Fat</a:t>
            </a:r>
            <a:endParaRPr b="1" sz="2700">
              <a:solidFill>
                <a:srgbClr val="ECECEC"/>
              </a:solidFill>
              <a:latin typeface="Open Sans"/>
              <a:ea typeface="Open Sans"/>
              <a:cs typeface="Open Sans"/>
              <a:sym typeface="Open Sans"/>
            </a:endParaRPr>
          </a:p>
          <a:p>
            <a:pPr indent="-342900" lvl="0" marL="342900" marR="0" rtl="0" algn="ctr">
              <a:spcBef>
                <a:spcPts val="1600"/>
              </a:spcBef>
              <a:spcAft>
                <a:spcPts val="1600"/>
              </a:spcAft>
              <a:buClr>
                <a:schemeClr val="dk1"/>
              </a:buClr>
              <a:buFont typeface="Arial"/>
              <a:buNone/>
            </a:pPr>
            <a:r>
              <a:t/>
            </a:r>
            <a:endParaRPr b="1" sz="1800">
              <a:solidFill>
                <a:srgbClr val="ECECEC"/>
              </a:solidFill>
              <a:latin typeface="Open Sans"/>
              <a:ea typeface="Open Sans"/>
              <a:cs typeface="Open Sans"/>
              <a:sym typeface="Open Sans"/>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26"/>
          <p:cNvGrpSpPr/>
          <p:nvPr/>
        </p:nvGrpSpPr>
        <p:grpSpPr>
          <a:xfrm>
            <a:off x="1295400" y="2636837"/>
            <a:ext cx="6324600" cy="4181564"/>
            <a:chOff x="1524000" y="1066800"/>
            <a:chExt cx="6324600" cy="4181564"/>
          </a:xfrm>
        </p:grpSpPr>
        <p:sp>
          <p:nvSpPr>
            <p:cNvPr id="154" name="Google Shape;154;p26"/>
            <p:cNvSpPr txBox="1"/>
            <p:nvPr/>
          </p:nvSpPr>
          <p:spPr>
            <a:xfrm>
              <a:off x="4419600" y="1447800"/>
              <a:ext cx="6858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 1 in 26</a:t>
              </a:r>
              <a:endParaRPr b="0" i="0" sz="11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155" name="Google Shape;155;p26"/>
            <p:cNvGrpSpPr/>
            <p:nvPr/>
          </p:nvGrpSpPr>
          <p:grpSpPr>
            <a:xfrm>
              <a:off x="1524000" y="1066800"/>
              <a:ext cx="6324600" cy="4181564"/>
              <a:chOff x="1524000" y="1066800"/>
              <a:chExt cx="6324600" cy="4181564"/>
            </a:xfrm>
          </p:grpSpPr>
          <p:sp>
            <p:nvSpPr>
              <p:cNvPr id="156" name="Google Shape;156;p26"/>
              <p:cNvSpPr/>
              <p:nvPr/>
            </p:nvSpPr>
            <p:spPr>
              <a:xfrm>
                <a:off x="5791200" y="1447800"/>
                <a:ext cx="571500" cy="30480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57" name="Google Shape;157;p26"/>
              <p:cNvSpPr txBox="1"/>
              <p:nvPr/>
            </p:nvSpPr>
            <p:spPr>
              <a:xfrm>
                <a:off x="1981200" y="3581400"/>
                <a:ext cx="7620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Times New Roman"/>
                    <a:ea typeface="Times New Roman"/>
                    <a:cs typeface="Times New Roman"/>
                    <a:sym typeface="Times New Roman"/>
                  </a:rPr>
                  <a:t> </a:t>
                </a:r>
                <a:r>
                  <a:rPr b="1" i="0" lang="en-US" sz="1100" u="none" cap="none" strike="noStrike">
                    <a:solidFill>
                      <a:schemeClr val="dk1"/>
                    </a:solidFill>
                    <a:latin typeface="Questrial"/>
                    <a:ea typeface="Questrial"/>
                    <a:cs typeface="Questrial"/>
                    <a:sym typeface="Questrial"/>
                  </a:rPr>
                  <a:t>1 in 209</a:t>
                </a:r>
                <a:endParaRPr b="0" i="0" sz="11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158" name="Google Shape;158;p26"/>
              <p:cNvSpPr/>
              <p:nvPr/>
            </p:nvSpPr>
            <p:spPr>
              <a:xfrm>
                <a:off x="2133600" y="4038600"/>
                <a:ext cx="457200" cy="4572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nvGrpSpPr>
              <p:cNvPr id="159" name="Google Shape;159;p26"/>
              <p:cNvGrpSpPr/>
              <p:nvPr/>
            </p:nvGrpSpPr>
            <p:grpSpPr>
              <a:xfrm>
                <a:off x="1524000" y="1219200"/>
                <a:ext cx="5715000" cy="3333750"/>
                <a:chOff x="-3" y="-3"/>
                <a:chExt cx="3600" cy="2100"/>
              </a:xfrm>
            </p:grpSpPr>
            <p:grpSp>
              <p:nvGrpSpPr>
                <p:cNvPr id="160" name="Google Shape;160;p26"/>
                <p:cNvGrpSpPr/>
                <p:nvPr/>
              </p:nvGrpSpPr>
              <p:grpSpPr>
                <a:xfrm>
                  <a:off x="0" y="0"/>
                  <a:ext cx="3468" cy="2066"/>
                  <a:chOff x="0" y="0"/>
                  <a:chExt cx="3468" cy="2066"/>
                </a:xfrm>
              </p:grpSpPr>
              <p:grpSp>
                <p:nvGrpSpPr>
                  <p:cNvPr id="161" name="Google Shape;161;p26"/>
                  <p:cNvGrpSpPr/>
                  <p:nvPr/>
                </p:nvGrpSpPr>
                <p:grpSpPr>
                  <a:xfrm>
                    <a:off x="0" y="0"/>
                    <a:ext cx="3468" cy="433"/>
                    <a:chOff x="0" y="0"/>
                    <a:chExt cx="3468" cy="433"/>
                  </a:xfrm>
                </p:grpSpPr>
                <p:sp>
                  <p:nvSpPr>
                    <p:cNvPr id="162" name="Google Shape;162;p26"/>
                    <p:cNvSpPr/>
                    <p:nvPr/>
                  </p:nvSpPr>
                  <p:spPr>
                    <a:xfrm>
                      <a:off x="43" y="0"/>
                      <a:ext cx="3382" cy="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63" name="Google Shape;163;p26"/>
                    <p:cNvSpPr/>
                    <p:nvPr/>
                  </p:nvSpPr>
                  <p:spPr>
                    <a:xfrm>
                      <a:off x="0" y="0"/>
                      <a:ext cx="3468" cy="433"/>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164" name="Google Shape;164;p26"/>
                  <p:cNvGrpSpPr/>
                  <p:nvPr/>
                </p:nvGrpSpPr>
                <p:grpSpPr>
                  <a:xfrm>
                    <a:off x="0" y="433"/>
                    <a:ext cx="3468" cy="421"/>
                    <a:chOff x="0" y="433"/>
                    <a:chExt cx="3468" cy="421"/>
                  </a:xfrm>
                </p:grpSpPr>
                <p:sp>
                  <p:nvSpPr>
                    <p:cNvPr id="165" name="Google Shape;165;p26"/>
                    <p:cNvSpPr/>
                    <p:nvPr/>
                  </p:nvSpPr>
                  <p:spPr>
                    <a:xfrm>
                      <a:off x="43" y="433"/>
                      <a:ext cx="3382" cy="4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66" name="Google Shape;166;p26"/>
                    <p:cNvSpPr/>
                    <p:nvPr/>
                  </p:nvSpPr>
                  <p:spPr>
                    <a:xfrm>
                      <a:off x="0" y="433"/>
                      <a:ext cx="3468" cy="421"/>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167" name="Google Shape;167;p26"/>
                  <p:cNvGrpSpPr/>
                  <p:nvPr/>
                </p:nvGrpSpPr>
                <p:grpSpPr>
                  <a:xfrm>
                    <a:off x="0" y="854"/>
                    <a:ext cx="3468" cy="360"/>
                    <a:chOff x="0" y="854"/>
                    <a:chExt cx="3468" cy="360"/>
                  </a:xfrm>
                </p:grpSpPr>
                <p:sp>
                  <p:nvSpPr>
                    <p:cNvPr id="168" name="Google Shape;168;p26"/>
                    <p:cNvSpPr/>
                    <p:nvPr/>
                  </p:nvSpPr>
                  <p:spPr>
                    <a:xfrm>
                      <a:off x="43" y="854"/>
                      <a:ext cx="3382" cy="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69" name="Google Shape;169;p26"/>
                    <p:cNvSpPr/>
                    <p:nvPr/>
                  </p:nvSpPr>
                  <p:spPr>
                    <a:xfrm>
                      <a:off x="0" y="854"/>
                      <a:ext cx="3468" cy="3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170" name="Google Shape;170;p26"/>
                  <p:cNvGrpSpPr/>
                  <p:nvPr/>
                </p:nvGrpSpPr>
                <p:grpSpPr>
                  <a:xfrm>
                    <a:off x="0" y="1214"/>
                    <a:ext cx="3468" cy="424"/>
                    <a:chOff x="0" y="1214"/>
                    <a:chExt cx="3468" cy="424"/>
                  </a:xfrm>
                </p:grpSpPr>
                <p:sp>
                  <p:nvSpPr>
                    <p:cNvPr id="171" name="Google Shape;171;p26"/>
                    <p:cNvSpPr/>
                    <p:nvPr/>
                  </p:nvSpPr>
                  <p:spPr>
                    <a:xfrm>
                      <a:off x="43" y="1214"/>
                      <a:ext cx="3382" cy="4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72" name="Google Shape;172;p26"/>
                    <p:cNvSpPr/>
                    <p:nvPr/>
                  </p:nvSpPr>
                  <p:spPr>
                    <a:xfrm>
                      <a:off x="0" y="1214"/>
                      <a:ext cx="3468" cy="424"/>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173" name="Google Shape;173;p26"/>
                  <p:cNvGrpSpPr/>
                  <p:nvPr/>
                </p:nvGrpSpPr>
                <p:grpSpPr>
                  <a:xfrm>
                    <a:off x="0" y="1638"/>
                    <a:ext cx="3468" cy="428"/>
                    <a:chOff x="0" y="1638"/>
                    <a:chExt cx="3468" cy="428"/>
                  </a:xfrm>
                </p:grpSpPr>
                <p:sp>
                  <p:nvSpPr>
                    <p:cNvPr id="174" name="Google Shape;174;p26"/>
                    <p:cNvSpPr/>
                    <p:nvPr/>
                  </p:nvSpPr>
                  <p:spPr>
                    <a:xfrm>
                      <a:off x="43" y="1638"/>
                      <a:ext cx="3382" cy="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75" name="Google Shape;175;p26"/>
                    <p:cNvSpPr/>
                    <p:nvPr/>
                  </p:nvSpPr>
                  <p:spPr>
                    <a:xfrm>
                      <a:off x="0" y="1638"/>
                      <a:ext cx="3468" cy="428"/>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sp>
              <p:nvSpPr>
                <p:cNvPr id="176" name="Google Shape;176;p26"/>
                <p:cNvSpPr/>
                <p:nvPr/>
              </p:nvSpPr>
              <p:spPr>
                <a:xfrm>
                  <a:off x="-3" y="-3"/>
                  <a:ext cx="3600" cy="210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sp>
            <p:nvSpPr>
              <p:cNvPr id="177" name="Google Shape;177;p26"/>
              <p:cNvSpPr txBox="1"/>
              <p:nvPr/>
            </p:nvSpPr>
            <p:spPr>
              <a:xfrm>
                <a:off x="5638800" y="1066800"/>
                <a:ext cx="8382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   1 in 14</a:t>
                </a:r>
                <a:endParaRPr/>
              </a:p>
            </p:txBody>
          </p:sp>
          <p:sp>
            <p:nvSpPr>
              <p:cNvPr id="178" name="Google Shape;178;p26"/>
              <p:cNvSpPr txBox="1"/>
              <p:nvPr/>
            </p:nvSpPr>
            <p:spPr>
              <a:xfrm>
                <a:off x="1905000" y="4640263"/>
                <a:ext cx="5105400" cy="5155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rgbClr val="ECECEC"/>
                    </a:solidFill>
                    <a:latin typeface="Open Sans"/>
                    <a:ea typeface="Open Sans"/>
                    <a:cs typeface="Open Sans"/>
                    <a:sym typeface="Open Sans"/>
                  </a:rPr>
                  <a:t>    At Age                 At Age                       At Age                     At Age</a:t>
                </a:r>
                <a:endParaRPr>
                  <a:solidFill>
                    <a:srgbClr val="ECECEC"/>
                  </a:solidFill>
                  <a:latin typeface="Open Sans"/>
                  <a:ea typeface="Open Sans"/>
                  <a:cs typeface="Open Sans"/>
                  <a:sym typeface="Open Sans"/>
                </a:endParaRPr>
              </a:p>
              <a:p>
                <a:pPr indent="0" lvl="0" marL="0" marR="0" rtl="0" algn="l">
                  <a:spcBef>
                    <a:spcPts val="550"/>
                  </a:spcBef>
                  <a:spcAft>
                    <a:spcPts val="0"/>
                  </a:spcAft>
                  <a:buNone/>
                </a:pPr>
                <a:r>
                  <a:rPr b="1" i="0" lang="en-US" sz="1100" u="none" cap="none" strike="noStrike">
                    <a:solidFill>
                      <a:srgbClr val="ECECEC"/>
                    </a:solidFill>
                    <a:latin typeface="Open Sans"/>
                    <a:ea typeface="Open Sans"/>
                    <a:cs typeface="Open Sans"/>
                    <a:sym typeface="Open Sans"/>
                  </a:rPr>
                  <a:t>         39                          59                             69                      70 &amp; Older</a:t>
                </a:r>
                <a:endParaRPr>
                  <a:solidFill>
                    <a:srgbClr val="ECECEC"/>
                  </a:solidFill>
                  <a:latin typeface="Open Sans"/>
                  <a:ea typeface="Open Sans"/>
                  <a:cs typeface="Open Sans"/>
                  <a:sym typeface="Open Sans"/>
                </a:endParaRPr>
              </a:p>
            </p:txBody>
          </p:sp>
          <p:sp>
            <p:nvSpPr>
              <p:cNvPr id="179" name="Google Shape;179;p26"/>
              <p:cNvSpPr/>
              <p:nvPr/>
            </p:nvSpPr>
            <p:spPr>
              <a:xfrm>
                <a:off x="7086600" y="1143000"/>
                <a:ext cx="762000" cy="3352800"/>
              </a:xfrm>
              <a:prstGeom prst="rect">
                <a:avLst/>
              </a:prstGeom>
              <a:solidFill>
                <a:srgbClr val="FF5FAF"/>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80" name="Google Shape;180;p26"/>
              <p:cNvSpPr txBox="1"/>
              <p:nvPr/>
            </p:nvSpPr>
            <p:spPr>
              <a:xfrm>
                <a:off x="7086600" y="4648200"/>
                <a:ext cx="762000"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rgbClr val="ECECEC"/>
                    </a:solidFill>
                    <a:latin typeface="Open Sans"/>
                    <a:ea typeface="Open Sans"/>
                    <a:cs typeface="Open Sans"/>
                    <a:sym typeface="Open Sans"/>
                  </a:rPr>
                  <a:t>From Birth to Death</a:t>
                </a:r>
                <a:endParaRPr>
                  <a:solidFill>
                    <a:srgbClr val="ECECEC"/>
                  </a:solidFill>
                  <a:latin typeface="Open Sans"/>
                  <a:ea typeface="Open Sans"/>
                  <a:cs typeface="Open Sans"/>
                  <a:sym typeface="Open Sans"/>
                </a:endParaRPr>
              </a:p>
            </p:txBody>
          </p:sp>
          <p:sp>
            <p:nvSpPr>
              <p:cNvPr id="181" name="Google Shape;181;p26"/>
              <p:cNvSpPr/>
              <p:nvPr/>
            </p:nvSpPr>
            <p:spPr>
              <a:xfrm>
                <a:off x="3200400" y="2438400"/>
                <a:ext cx="457200" cy="20574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sp>
          <p:nvSpPr>
            <p:cNvPr id="182" name="Google Shape;182;p26"/>
            <p:cNvSpPr txBox="1"/>
            <p:nvPr/>
          </p:nvSpPr>
          <p:spPr>
            <a:xfrm>
              <a:off x="3048000" y="2057400"/>
              <a:ext cx="6858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1 in 24</a:t>
              </a:r>
              <a:endParaRPr b="0" i="0" sz="11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183" name="Google Shape;183;p26"/>
          <p:cNvSpPr/>
          <p:nvPr/>
        </p:nvSpPr>
        <p:spPr>
          <a:xfrm>
            <a:off x="4343400" y="3398837"/>
            <a:ext cx="457200" cy="26670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184" name="Google Shape;184;p26"/>
          <p:cNvSpPr txBox="1"/>
          <p:nvPr/>
        </p:nvSpPr>
        <p:spPr>
          <a:xfrm>
            <a:off x="6934200" y="2362200"/>
            <a:ext cx="609600" cy="261610"/>
          </a:xfrm>
          <a:prstGeom prst="rect">
            <a:avLst/>
          </a:prstGeom>
          <a:solidFill>
            <a:srgbClr val="CCECFF"/>
          </a:solidFill>
          <a:ln cap="flat" cmpd="sng" w="9525">
            <a:solidFill>
              <a:schemeClr val="dk1"/>
            </a:solidFill>
            <a:prstDash val="dash"/>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1 in 8</a:t>
            </a:r>
            <a:endParaRPr/>
          </a:p>
        </p:txBody>
      </p:sp>
      <p:sp>
        <p:nvSpPr>
          <p:cNvPr id="185" name="Google Shape;185;p26"/>
          <p:cNvSpPr/>
          <p:nvPr/>
        </p:nvSpPr>
        <p:spPr>
          <a:xfrm>
            <a:off x="685800" y="304800"/>
            <a:ext cx="792480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ECECEC"/>
                </a:solidFill>
                <a:highlight>
                  <a:srgbClr val="EC008C"/>
                </a:highlight>
                <a:latin typeface="Oswald"/>
                <a:ea typeface="Oswald"/>
                <a:cs typeface="Oswald"/>
                <a:sym typeface="Oswald"/>
              </a:rPr>
              <a:t>Risk Factor: Age</a:t>
            </a:r>
            <a:endParaRPr b="1" i="0" sz="4000" u="none" cap="none" strike="noStrike">
              <a:solidFill>
                <a:srgbClr val="ECECEC"/>
              </a:solidFill>
              <a:highlight>
                <a:srgbClr val="EC008C"/>
              </a:highlight>
              <a:latin typeface="Oswald"/>
              <a:ea typeface="Oswald"/>
              <a:cs typeface="Oswald"/>
              <a:sym typeface="Oswald"/>
            </a:endParaRPr>
          </a:p>
        </p:txBody>
      </p:sp>
      <p:sp>
        <p:nvSpPr>
          <p:cNvPr id="186" name="Google Shape;186;p26"/>
          <p:cNvSpPr/>
          <p:nvPr/>
        </p:nvSpPr>
        <p:spPr>
          <a:xfrm>
            <a:off x="2286000" y="1676400"/>
            <a:ext cx="457200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Questrial"/>
              <a:buNone/>
            </a:pPr>
            <a:r>
              <a:rPr i="0" lang="en-US" sz="1800" u="none" cap="none" strike="noStrike">
                <a:solidFill>
                  <a:srgbClr val="ECECEC"/>
                </a:solidFill>
                <a:latin typeface="Open Sans"/>
                <a:ea typeface="Open Sans"/>
                <a:cs typeface="Open Sans"/>
                <a:sym typeface="Open Sans"/>
              </a:rPr>
              <a:t>Chances that a woman will develop</a:t>
            </a:r>
            <a:endParaRPr sz="1800">
              <a:solidFill>
                <a:srgbClr val="ECECEC"/>
              </a:solidFill>
              <a:latin typeface="Open Sans"/>
              <a:ea typeface="Open Sans"/>
              <a:cs typeface="Open Sans"/>
              <a:sym typeface="Open Sans"/>
            </a:endParaRPr>
          </a:p>
          <a:p>
            <a:pPr indent="0" lvl="0" marL="0" marR="0" rtl="0" algn="ctr">
              <a:spcBef>
                <a:spcPts val="0"/>
              </a:spcBef>
              <a:spcAft>
                <a:spcPts val="0"/>
              </a:spcAft>
              <a:buClr>
                <a:schemeClr val="dk1"/>
              </a:buClr>
              <a:buFont typeface="Questrial"/>
              <a:buNone/>
            </a:pPr>
            <a:r>
              <a:rPr i="0" lang="en-US" sz="1800" u="none" cap="none" strike="noStrike">
                <a:solidFill>
                  <a:srgbClr val="ECECEC"/>
                </a:solidFill>
                <a:latin typeface="Open Sans"/>
                <a:ea typeface="Open Sans"/>
                <a:cs typeface="Open Sans"/>
                <a:sym typeface="Open Sans"/>
              </a:rPr>
              <a:t>breast cancer in the next 10 years of her life*</a:t>
            </a:r>
            <a:endParaRPr i="0" sz="1800" u="none" cap="none" strike="noStrike">
              <a:solidFill>
                <a:srgbClr val="ECECEC"/>
              </a:solidFill>
              <a:latin typeface="Open Sans"/>
              <a:ea typeface="Open Sans"/>
              <a:cs typeface="Open Sans"/>
              <a:sym typeface="Open Sans"/>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Risk Factor: Dense Breasts</a:t>
            </a:r>
            <a:endParaRPr sz="2800">
              <a:solidFill>
                <a:srgbClr val="ECECEC"/>
              </a:solidFill>
              <a:latin typeface="Oswald"/>
              <a:ea typeface="Oswald"/>
              <a:cs typeface="Oswald"/>
              <a:sym typeface="Oswald"/>
            </a:endParaRPr>
          </a:p>
        </p:txBody>
      </p:sp>
      <p:sp>
        <p:nvSpPr>
          <p:cNvPr id="193" name="Google Shape;193;p27"/>
          <p:cNvSpPr txBox="1"/>
          <p:nvPr>
            <p:ph idx="1" type="body"/>
          </p:nvPr>
        </p:nvSpPr>
        <p:spPr>
          <a:xfrm>
            <a:off x="4388700" y="2014800"/>
            <a:ext cx="5109300" cy="45261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50% of tissue shows “white” on mammogram</a:t>
            </a:r>
            <a:endParaRPr sz="1800">
              <a:solidFill>
                <a:srgbClr val="ECECEC"/>
              </a:solidFill>
              <a:latin typeface="Open Sans"/>
              <a:ea typeface="Open Sans"/>
              <a:cs typeface="Open Sans"/>
              <a:sym typeface="Open Sans"/>
            </a:endParaRPr>
          </a:p>
          <a:p>
            <a:pPr indent="-342900" lvl="1" marL="9144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Harder to spot cancerous tissue</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Increases risk of cancer </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3D mammography (tomosynthesis)</a:t>
            </a:r>
            <a:endParaRPr sz="1800">
              <a:solidFill>
                <a:srgbClr val="ECECEC"/>
              </a:solidFill>
              <a:latin typeface="Open Sans"/>
              <a:ea typeface="Open Sans"/>
              <a:cs typeface="Open Sans"/>
              <a:sym typeface="Open Sans"/>
            </a:endParaRPr>
          </a:p>
        </p:txBody>
      </p:sp>
      <p:pic>
        <p:nvPicPr>
          <p:cNvPr descr="dense breasts.jpg" id="194" name="Google Shape;194;p27"/>
          <p:cNvPicPr preferRelativeResize="0"/>
          <p:nvPr/>
        </p:nvPicPr>
        <p:blipFill>
          <a:blip r:embed="rId3">
            <a:alphaModFix/>
          </a:blip>
          <a:stretch>
            <a:fillRect/>
          </a:stretch>
        </p:blipFill>
        <p:spPr>
          <a:xfrm>
            <a:off x="212963" y="2014799"/>
            <a:ext cx="4175725" cy="2828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Differences Between Groups</a:t>
            </a:r>
            <a:endParaRPr sz="2800">
              <a:solidFill>
                <a:srgbClr val="ECECEC"/>
              </a:solidFill>
              <a:latin typeface="Oswald"/>
              <a:ea typeface="Oswald"/>
              <a:cs typeface="Oswald"/>
              <a:sym typeface="Oswald"/>
            </a:endParaRPr>
          </a:p>
        </p:txBody>
      </p:sp>
      <p:sp>
        <p:nvSpPr>
          <p:cNvPr id="201" name="Google Shape;201;p28"/>
          <p:cNvSpPr txBox="1"/>
          <p:nvPr>
            <p:ph idx="1" type="body"/>
          </p:nvPr>
        </p:nvSpPr>
        <p:spPr>
          <a:xfrm>
            <a:off x="457188" y="4761800"/>
            <a:ext cx="8229600" cy="16029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Racial/ethnic differences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Sexual and Gender Minorities</a:t>
            </a:r>
            <a:endParaRPr sz="1800">
              <a:solidFill>
                <a:srgbClr val="ECECEC"/>
              </a:solidFill>
              <a:latin typeface="Open Sans"/>
              <a:ea typeface="Open Sans"/>
              <a:cs typeface="Open Sans"/>
              <a:sym typeface="Open Sans"/>
            </a:endParaRPr>
          </a:p>
        </p:txBody>
      </p:sp>
      <p:pic>
        <p:nvPicPr>
          <p:cNvPr id="202" name="Google Shape;202;p28"/>
          <p:cNvPicPr preferRelativeResize="0"/>
          <p:nvPr/>
        </p:nvPicPr>
        <p:blipFill>
          <a:blip r:embed="rId3">
            <a:alphaModFix/>
          </a:blip>
          <a:stretch>
            <a:fillRect/>
          </a:stretch>
        </p:blipFill>
        <p:spPr>
          <a:xfrm>
            <a:off x="2600749" y="1417650"/>
            <a:ext cx="3942500" cy="313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These things DO NOT cause breast cancer...</a:t>
            </a:r>
            <a:endParaRPr sz="2800">
              <a:solidFill>
                <a:srgbClr val="ECECEC"/>
              </a:solidFill>
              <a:latin typeface="Oswald"/>
              <a:ea typeface="Oswald"/>
              <a:cs typeface="Oswald"/>
              <a:sym typeface="Oswald"/>
            </a:endParaRPr>
          </a:p>
        </p:txBody>
      </p:sp>
      <p:sp>
        <p:nvSpPr>
          <p:cNvPr id="209" name="Google Shape;209;p29"/>
          <p:cNvSpPr txBox="1"/>
          <p:nvPr>
            <p:ph idx="1" type="body"/>
          </p:nvPr>
        </p:nvSpPr>
        <p:spPr>
          <a:xfrm>
            <a:off x="457200" y="1600200"/>
            <a:ext cx="4331100" cy="4526100"/>
          </a:xfrm>
          <a:prstGeom prst="rect">
            <a:avLst/>
          </a:prstGeom>
        </p:spPr>
        <p:txBody>
          <a:bodyPr anchorCtr="0" anchor="t" bIns="91425" lIns="91425" spcFirstLastPara="1" rIns="91425" wrap="square" tIns="91425">
            <a:noAutofit/>
          </a:bodyPr>
          <a:lstStyle/>
          <a:p>
            <a:pPr indent="-374650" lvl="0" marL="457200" rtl="0" algn="l">
              <a:spcBef>
                <a:spcPts val="64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Deodorant/anti-perspirant</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Wearing/not wearing a bra</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Underwire bras</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Binding breasts</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Abortions</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Having larger breasts</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Caffeine</a:t>
            </a:r>
            <a:endParaRPr sz="2300">
              <a:solidFill>
                <a:srgbClr val="ECECEC"/>
              </a:solidFill>
              <a:latin typeface="Open Sans"/>
              <a:ea typeface="Open Sans"/>
              <a:cs typeface="Open Sans"/>
              <a:sym typeface="Open Sans"/>
            </a:endParaRPr>
          </a:p>
          <a:p>
            <a:pPr indent="0" lvl="0" marL="457200" rtl="0" algn="l">
              <a:spcBef>
                <a:spcPts val="1600"/>
              </a:spcBef>
              <a:spcAft>
                <a:spcPts val="1600"/>
              </a:spcAft>
              <a:buNone/>
            </a:pPr>
            <a:r>
              <a:t/>
            </a:r>
            <a:endParaRPr sz="2700">
              <a:solidFill>
                <a:srgbClr val="000000"/>
              </a:solidFill>
            </a:endParaRPr>
          </a:p>
        </p:txBody>
      </p:sp>
      <p:sp>
        <p:nvSpPr>
          <p:cNvPr id="210" name="Google Shape;210;p29"/>
          <p:cNvSpPr txBox="1"/>
          <p:nvPr/>
        </p:nvSpPr>
        <p:spPr>
          <a:xfrm>
            <a:off x="4917700" y="1656650"/>
            <a:ext cx="3906300" cy="3824100"/>
          </a:xfrm>
          <a:prstGeom prst="rect">
            <a:avLst/>
          </a:prstGeom>
          <a:noFill/>
          <a:ln>
            <a:noFill/>
          </a:ln>
        </p:spPr>
        <p:txBody>
          <a:bodyPr anchorCtr="0" anchor="t" bIns="91425" lIns="91425" spcFirstLastPara="1" rIns="91425" wrap="square" tIns="91425">
            <a:noAutofit/>
          </a:bodyPr>
          <a:lstStyle/>
          <a:p>
            <a:pPr indent="-374650" lvl="0" marL="457200" rtl="0" algn="l">
              <a:spcBef>
                <a:spcPts val="64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Living near power lines</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Tattoos on/near chest</a:t>
            </a:r>
            <a:endParaRPr sz="2300">
              <a:solidFill>
                <a:srgbClr val="ECECEC"/>
              </a:solidFill>
              <a:latin typeface="Open Sans"/>
              <a:ea typeface="Open Sans"/>
              <a:cs typeface="Open Sans"/>
              <a:sym typeface="Open Sans"/>
            </a:endParaRPr>
          </a:p>
          <a:p>
            <a:pPr indent="-374650" lvl="0" marL="457200" rtl="0" algn="l">
              <a:spcBef>
                <a:spcPts val="0"/>
              </a:spcBef>
              <a:spcAft>
                <a:spcPts val="0"/>
              </a:spcAft>
              <a:buClr>
                <a:srgbClr val="ECECEC"/>
              </a:buClr>
              <a:buSzPts val="2300"/>
              <a:buFont typeface="Open Sans"/>
              <a:buChar char="●"/>
            </a:pPr>
            <a:r>
              <a:rPr lang="en-US" sz="2300">
                <a:solidFill>
                  <a:srgbClr val="ECECEC"/>
                </a:solidFill>
                <a:latin typeface="Open Sans"/>
                <a:ea typeface="Open Sans"/>
                <a:cs typeface="Open Sans"/>
                <a:sym typeface="Open Sans"/>
              </a:rPr>
              <a:t>Cell phones</a:t>
            </a:r>
            <a:endParaRPr sz="2300">
              <a:solidFill>
                <a:srgbClr val="ECECEC"/>
              </a:solidFill>
              <a:latin typeface="Open Sans"/>
              <a:ea typeface="Open Sans"/>
              <a:cs typeface="Open Sans"/>
              <a:sym typeface="Open Sans"/>
            </a:endParaRPr>
          </a:p>
          <a:p>
            <a:pPr indent="0" lvl="0" marL="0" rtl="0" algn="l">
              <a:spcBef>
                <a:spcPts val="0"/>
              </a:spcBef>
              <a:spcAft>
                <a:spcPts val="0"/>
              </a:spcAft>
              <a:buNone/>
            </a:pPr>
            <a:r>
              <a:t/>
            </a:r>
            <a:endParaRPr sz="1800">
              <a:solidFill>
                <a:srgbClr val="ECECEC"/>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457200" y="778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lang="en-US" sz="2800">
                <a:solidFill>
                  <a:srgbClr val="ECECEC"/>
                </a:solidFill>
                <a:latin typeface="Oswald"/>
                <a:ea typeface="Oswald"/>
                <a:cs typeface="Oswald"/>
                <a:sym typeface="Oswald"/>
              </a:rPr>
              <a:t>Reduce Your Risk</a:t>
            </a:r>
            <a:endParaRPr i="0" sz="2800" u="none" cap="none" strike="noStrike">
              <a:solidFill>
                <a:srgbClr val="ECECEC"/>
              </a:solidFill>
              <a:latin typeface="Oswald"/>
              <a:ea typeface="Oswald"/>
              <a:cs typeface="Oswald"/>
              <a:sym typeface="Oswald"/>
            </a:endParaRPr>
          </a:p>
        </p:txBody>
      </p:sp>
      <p:sp>
        <p:nvSpPr>
          <p:cNvPr id="217" name="Google Shape;217;p30"/>
          <p:cNvSpPr txBox="1"/>
          <p:nvPr>
            <p:ph idx="1" type="body"/>
          </p:nvPr>
        </p:nvSpPr>
        <p:spPr>
          <a:xfrm>
            <a:off x="551925" y="102415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Font typeface="Arial"/>
              <a:buNone/>
            </a:pPr>
            <a:r>
              <a:rPr lang="en-US" sz="2600">
                <a:solidFill>
                  <a:srgbClr val="ECECEC"/>
                </a:solidFill>
                <a:latin typeface="Open Sans"/>
                <a:ea typeface="Open Sans"/>
                <a:cs typeface="Open Sans"/>
                <a:sym typeface="Open Sans"/>
              </a:rPr>
              <a:t>T</a:t>
            </a:r>
            <a:r>
              <a:rPr i="0" lang="en-US" sz="2600" u="none" cap="none" strike="noStrike">
                <a:solidFill>
                  <a:srgbClr val="ECECEC"/>
                </a:solidFill>
                <a:latin typeface="Open Sans"/>
                <a:ea typeface="Open Sans"/>
                <a:cs typeface="Open Sans"/>
                <a:sym typeface="Open Sans"/>
              </a:rPr>
              <a:t>here is </a:t>
            </a:r>
            <a:r>
              <a:rPr lang="en-US" sz="2600">
                <a:solidFill>
                  <a:srgbClr val="ECECEC"/>
                </a:solidFill>
                <a:latin typeface="Open Sans"/>
                <a:ea typeface="Open Sans"/>
                <a:cs typeface="Open Sans"/>
                <a:sym typeface="Open Sans"/>
              </a:rPr>
              <a:t>n</a:t>
            </a:r>
            <a:r>
              <a:rPr i="0" lang="en-US" sz="2600" u="none" cap="none" strike="noStrike">
                <a:solidFill>
                  <a:srgbClr val="ECECEC"/>
                </a:solidFill>
                <a:latin typeface="Open Sans"/>
                <a:ea typeface="Open Sans"/>
                <a:cs typeface="Open Sans"/>
                <a:sym typeface="Open Sans"/>
              </a:rPr>
              <a:t>o </a:t>
            </a:r>
            <a:r>
              <a:rPr lang="en-US" sz="2600">
                <a:solidFill>
                  <a:srgbClr val="ECECEC"/>
                </a:solidFill>
                <a:latin typeface="Open Sans"/>
                <a:ea typeface="Open Sans"/>
                <a:cs typeface="Open Sans"/>
                <a:sym typeface="Open Sans"/>
              </a:rPr>
              <a:t>w</a:t>
            </a:r>
            <a:r>
              <a:rPr i="0" lang="en-US" sz="2600" u="none" cap="none" strike="noStrike">
                <a:solidFill>
                  <a:srgbClr val="ECECEC"/>
                </a:solidFill>
                <a:latin typeface="Open Sans"/>
                <a:ea typeface="Open Sans"/>
                <a:cs typeface="Open Sans"/>
                <a:sym typeface="Open Sans"/>
              </a:rPr>
              <a:t>ay to PREVENT </a:t>
            </a:r>
            <a:r>
              <a:rPr lang="en-US" sz="2600">
                <a:solidFill>
                  <a:srgbClr val="ECECEC"/>
                </a:solidFill>
                <a:latin typeface="Open Sans"/>
                <a:ea typeface="Open Sans"/>
                <a:cs typeface="Open Sans"/>
                <a:sym typeface="Open Sans"/>
              </a:rPr>
              <a:t>b</a:t>
            </a:r>
            <a:r>
              <a:rPr i="0" lang="en-US" sz="2600" u="none" cap="none" strike="noStrike">
                <a:solidFill>
                  <a:srgbClr val="ECECEC"/>
                </a:solidFill>
                <a:latin typeface="Open Sans"/>
                <a:ea typeface="Open Sans"/>
                <a:cs typeface="Open Sans"/>
                <a:sym typeface="Open Sans"/>
              </a:rPr>
              <a:t>reast </a:t>
            </a:r>
            <a:r>
              <a:rPr lang="en-US" sz="2600">
                <a:solidFill>
                  <a:srgbClr val="ECECEC"/>
                </a:solidFill>
                <a:latin typeface="Open Sans"/>
                <a:ea typeface="Open Sans"/>
                <a:cs typeface="Open Sans"/>
                <a:sym typeface="Open Sans"/>
              </a:rPr>
              <a:t>c</a:t>
            </a:r>
            <a:r>
              <a:rPr i="0" lang="en-US" sz="2600" u="none" cap="none" strike="noStrike">
                <a:solidFill>
                  <a:srgbClr val="ECECEC"/>
                </a:solidFill>
                <a:latin typeface="Open Sans"/>
                <a:ea typeface="Open Sans"/>
                <a:cs typeface="Open Sans"/>
                <a:sym typeface="Open Sans"/>
              </a:rPr>
              <a:t>ancer</a:t>
            </a:r>
            <a:r>
              <a:rPr i="0" lang="en-US" sz="2600" u="none" cap="none" strike="noStrike">
                <a:solidFill>
                  <a:srgbClr val="ECECEC"/>
                </a:solidFill>
                <a:latin typeface="Open Sans"/>
                <a:ea typeface="Open Sans"/>
                <a:cs typeface="Open Sans"/>
                <a:sym typeface="Open Sans"/>
              </a:rPr>
              <a:t>, but these things c</a:t>
            </a:r>
            <a:r>
              <a:rPr lang="en-US" sz="2600">
                <a:solidFill>
                  <a:srgbClr val="ECECEC"/>
                </a:solidFill>
                <a:latin typeface="Open Sans"/>
                <a:ea typeface="Open Sans"/>
                <a:cs typeface="Open Sans"/>
                <a:sym typeface="Open Sans"/>
              </a:rPr>
              <a:t>ould</a:t>
            </a:r>
            <a:r>
              <a:rPr i="0" lang="en-US" sz="2600" u="none" cap="none" strike="noStrike">
                <a:solidFill>
                  <a:srgbClr val="ECECEC"/>
                </a:solidFill>
                <a:latin typeface="Open Sans"/>
                <a:ea typeface="Open Sans"/>
                <a:cs typeface="Open Sans"/>
                <a:sym typeface="Open Sans"/>
              </a:rPr>
              <a:t> </a:t>
            </a:r>
            <a:r>
              <a:rPr lang="en-US" sz="2600">
                <a:solidFill>
                  <a:srgbClr val="ECECEC"/>
                </a:solidFill>
                <a:latin typeface="Open Sans"/>
                <a:ea typeface="Open Sans"/>
                <a:cs typeface="Open Sans"/>
                <a:sym typeface="Open Sans"/>
              </a:rPr>
              <a:t>help:</a:t>
            </a:r>
            <a:endParaRPr i="0" sz="2600" u="none" cap="none" strike="noStrike">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Exercise regularly</a:t>
            </a:r>
            <a:endParaRPr i="0" sz="2100" u="none" cap="none" strike="noStrike">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lang="en-US" sz="2100">
                <a:solidFill>
                  <a:srgbClr val="ECECEC"/>
                </a:solidFill>
                <a:latin typeface="Open Sans"/>
                <a:ea typeface="Open Sans"/>
                <a:cs typeface="Open Sans"/>
                <a:sym typeface="Open Sans"/>
              </a:rPr>
              <a:t>Get enough sleep</a:t>
            </a:r>
            <a:endParaRPr sz="2100">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Maintain a healthy </a:t>
            </a:r>
            <a:r>
              <a:rPr lang="en-US" sz="2100">
                <a:solidFill>
                  <a:srgbClr val="ECECEC"/>
                </a:solidFill>
                <a:latin typeface="Open Sans"/>
                <a:ea typeface="Open Sans"/>
                <a:cs typeface="Open Sans"/>
                <a:sym typeface="Open Sans"/>
              </a:rPr>
              <a:t>waist/hip ratio (better measure than BMI)</a:t>
            </a:r>
            <a:endParaRPr sz="2100">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Eat plenty of fruits, vegetables and foods with fiber</a:t>
            </a:r>
            <a:endParaRPr sz="2100">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Don’t </a:t>
            </a:r>
            <a:r>
              <a:rPr lang="en-US" sz="2100">
                <a:solidFill>
                  <a:srgbClr val="ECECEC"/>
                </a:solidFill>
                <a:latin typeface="Open Sans"/>
                <a:ea typeface="Open Sans"/>
                <a:cs typeface="Open Sans"/>
                <a:sym typeface="Open Sans"/>
              </a:rPr>
              <a:t>s</a:t>
            </a:r>
            <a:r>
              <a:rPr i="0" lang="en-US" sz="2100" u="none" cap="none" strike="noStrike">
                <a:solidFill>
                  <a:srgbClr val="ECECEC"/>
                </a:solidFill>
                <a:latin typeface="Open Sans"/>
                <a:ea typeface="Open Sans"/>
                <a:cs typeface="Open Sans"/>
                <a:sym typeface="Open Sans"/>
              </a:rPr>
              <a:t>moke</a:t>
            </a:r>
            <a:endParaRPr sz="2100">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Limit alcohol intake to no more than 3 drinks /week</a:t>
            </a:r>
            <a:endParaRPr sz="2100">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Breastfeeding</a:t>
            </a:r>
            <a:endParaRPr i="0" sz="2100" u="none" cap="none" strike="noStrike">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lang="en-US" sz="2100">
                <a:solidFill>
                  <a:srgbClr val="ECECEC"/>
                </a:solidFill>
                <a:latin typeface="Open Sans"/>
                <a:ea typeface="Open Sans"/>
                <a:cs typeface="Open Sans"/>
                <a:sym typeface="Open Sans"/>
              </a:rPr>
              <a:t>Medications to reduce risk if high risk</a:t>
            </a:r>
            <a:endParaRPr sz="2100">
              <a:solidFill>
                <a:srgbClr val="ECECEC"/>
              </a:solidFill>
              <a:latin typeface="Open Sans"/>
              <a:ea typeface="Open Sans"/>
              <a:cs typeface="Open Sans"/>
              <a:sym typeface="Open Sans"/>
            </a:endParaRPr>
          </a:p>
          <a:p>
            <a:pPr indent="-334010" lvl="0" marL="342900" marR="0" rtl="0" algn="l">
              <a:lnSpc>
                <a:spcPct val="80000"/>
              </a:lnSpc>
              <a:spcBef>
                <a:spcPts val="1600"/>
              </a:spcBef>
              <a:spcAft>
                <a:spcPts val="0"/>
              </a:spcAft>
              <a:buClr>
                <a:srgbClr val="ECECEC"/>
              </a:buClr>
              <a:buSzPts val="2100"/>
              <a:buFont typeface="Open Sans"/>
              <a:buChar char="•"/>
            </a:pPr>
            <a:r>
              <a:rPr i="0" lang="en-US" sz="2100" u="none" cap="none" strike="noStrike">
                <a:solidFill>
                  <a:srgbClr val="ECECEC"/>
                </a:solidFill>
                <a:latin typeface="Open Sans"/>
                <a:ea typeface="Open Sans"/>
                <a:cs typeface="Open Sans"/>
                <a:sym typeface="Open Sans"/>
              </a:rPr>
              <a:t>Avoid exposure to pesticides &amp; chemicals</a:t>
            </a:r>
            <a:endParaRPr sz="2100">
              <a:solidFill>
                <a:srgbClr val="ECECEC"/>
              </a:solidFill>
              <a:latin typeface="Open Sans"/>
              <a:ea typeface="Open Sans"/>
              <a:cs typeface="Open Sans"/>
              <a:sym typeface="Open Sans"/>
            </a:endParaRPr>
          </a:p>
          <a:p>
            <a:pPr indent="-342900" lvl="0" marL="342900" marR="0" rtl="0" algn="ctr">
              <a:lnSpc>
                <a:spcPct val="80000"/>
              </a:lnSpc>
              <a:spcBef>
                <a:spcPts val="1600"/>
              </a:spcBef>
              <a:spcAft>
                <a:spcPts val="1600"/>
              </a:spcAft>
              <a:buClr>
                <a:schemeClr val="dk1"/>
              </a:buClr>
              <a:buFont typeface="Arial"/>
              <a:buNone/>
            </a:pPr>
            <a:r>
              <a:t/>
            </a:r>
            <a:endParaRPr b="0" i="0" sz="2240" u="none" cap="none" strike="noStrike">
              <a:solidFill>
                <a:schemeClr val="dk1"/>
              </a:solidFill>
              <a:latin typeface="Questrial"/>
              <a:ea typeface="Questrial"/>
              <a:cs typeface="Questrial"/>
              <a:sym typeface="Quest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311700" y="2616050"/>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4800">
                <a:solidFill>
                  <a:srgbClr val="FFFFFF"/>
                </a:solidFill>
              </a:rPr>
              <a:t>Access</a:t>
            </a:r>
            <a:endParaRPr sz="4800">
              <a:solidFill>
                <a:srgbClr val="FFFFFF"/>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342900" lvl="0" marL="342900" rtl="0" algn="ctr">
              <a:lnSpc>
                <a:spcPct val="90000"/>
              </a:lnSpc>
              <a:spcBef>
                <a:spcPts val="544"/>
              </a:spcBef>
              <a:spcAft>
                <a:spcPts val="0"/>
              </a:spcAft>
              <a:buClr>
                <a:schemeClr val="dk1"/>
              </a:buClr>
              <a:buFont typeface="Arial"/>
              <a:buNone/>
            </a:pPr>
            <a:r>
              <a:rPr b="0" lang="en-US" sz="2500">
                <a:solidFill>
                  <a:srgbClr val="FFFFFF"/>
                </a:solidFill>
                <a:highlight>
                  <a:srgbClr val="EC008C"/>
                </a:highlight>
                <a:latin typeface="Open Sans"/>
                <a:ea typeface="Open Sans"/>
                <a:cs typeface="Open Sans"/>
                <a:sym typeface="Open Sans"/>
              </a:rPr>
              <a:t>Having a </a:t>
            </a:r>
            <a:r>
              <a:rPr b="0" lang="en-US" sz="2500">
                <a:solidFill>
                  <a:srgbClr val="FFFFFF"/>
                </a:solidFill>
                <a:latin typeface="Open Sans"/>
                <a:ea typeface="Open Sans"/>
                <a:cs typeface="Open Sans"/>
                <a:sym typeface="Open Sans"/>
              </a:rPr>
              <a:t>m</a:t>
            </a:r>
            <a:r>
              <a:rPr b="0" lang="en-US" sz="2500">
                <a:solidFill>
                  <a:srgbClr val="FFFFFF"/>
                </a:solidFill>
                <a:highlight>
                  <a:srgbClr val="EC008C"/>
                </a:highlight>
                <a:latin typeface="Open Sans"/>
                <a:ea typeface="Open Sans"/>
                <a:cs typeface="Open Sans"/>
                <a:sym typeface="Open Sans"/>
              </a:rPr>
              <a:t>ammogram is uncomfortable,</a:t>
            </a:r>
            <a:endParaRPr b="0" sz="2500">
              <a:solidFill>
                <a:srgbClr val="FFFFFF"/>
              </a:solidFill>
              <a:highlight>
                <a:srgbClr val="EC008C"/>
              </a:highlight>
              <a:latin typeface="Open Sans"/>
              <a:ea typeface="Open Sans"/>
              <a:cs typeface="Open Sans"/>
              <a:sym typeface="Open Sans"/>
            </a:endParaRPr>
          </a:p>
          <a:p>
            <a:pPr indent="-342900" lvl="0" marL="342900" rtl="0" algn="ctr">
              <a:lnSpc>
                <a:spcPct val="90000"/>
              </a:lnSpc>
              <a:spcBef>
                <a:spcPts val="544"/>
              </a:spcBef>
              <a:spcAft>
                <a:spcPts val="0"/>
              </a:spcAft>
              <a:buClr>
                <a:schemeClr val="dk1"/>
              </a:buClr>
              <a:buFont typeface="Arial"/>
              <a:buNone/>
            </a:pPr>
            <a:r>
              <a:rPr lang="en-US" sz="2500">
                <a:solidFill>
                  <a:srgbClr val="FFFFFF"/>
                </a:solidFill>
                <a:highlight>
                  <a:srgbClr val="EC008C"/>
                </a:highlight>
                <a:latin typeface="Open Sans"/>
                <a:ea typeface="Open Sans"/>
                <a:cs typeface="Open Sans"/>
                <a:sym typeface="Open Sans"/>
              </a:rPr>
              <a:t>BUT </a:t>
            </a:r>
            <a:r>
              <a:rPr b="0" lang="en-US" sz="2500">
                <a:solidFill>
                  <a:srgbClr val="FFFFFF"/>
                </a:solidFill>
                <a:highlight>
                  <a:srgbClr val="EC008C"/>
                </a:highlight>
                <a:latin typeface="Open Sans"/>
                <a:ea typeface="Open Sans"/>
                <a:cs typeface="Open Sans"/>
                <a:sym typeface="Open Sans"/>
              </a:rPr>
              <a:t>having one </a:t>
            </a:r>
            <a:r>
              <a:rPr b="0" lang="en-US" sz="2500" u="sng">
                <a:solidFill>
                  <a:srgbClr val="FFFFFF"/>
                </a:solidFill>
                <a:highlight>
                  <a:srgbClr val="EC008C"/>
                </a:highlight>
                <a:latin typeface="Open Sans"/>
                <a:ea typeface="Open Sans"/>
                <a:cs typeface="Open Sans"/>
                <a:sym typeface="Open Sans"/>
              </a:rPr>
              <a:t>too late</a:t>
            </a:r>
            <a:r>
              <a:rPr b="0" lang="en-US" sz="2500">
                <a:solidFill>
                  <a:srgbClr val="FFFFFF"/>
                </a:solidFill>
                <a:highlight>
                  <a:srgbClr val="EC008C"/>
                </a:highlight>
                <a:latin typeface="Open Sans"/>
                <a:ea typeface="Open Sans"/>
                <a:cs typeface="Open Sans"/>
                <a:sym typeface="Open Sans"/>
              </a:rPr>
              <a:t> can really hurt.</a:t>
            </a:r>
            <a:endParaRPr sz="25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t/>
            </a:r>
            <a:endParaRPr/>
          </a:p>
        </p:txBody>
      </p:sp>
      <p:sp>
        <p:nvSpPr>
          <p:cNvPr id="228" name="Google Shape;228;p32"/>
          <p:cNvSpPr txBox="1"/>
          <p:nvPr>
            <p:ph idx="1" type="body"/>
          </p:nvPr>
        </p:nvSpPr>
        <p:spPr>
          <a:xfrm>
            <a:off x="311700" y="4957733"/>
            <a:ext cx="8520600" cy="3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600"/>
              <a:t>Every Woman’s Life Program</a:t>
            </a:r>
            <a:endParaRPr sz="2600"/>
          </a:p>
          <a:p>
            <a:pPr indent="-342900" lvl="0" marL="342900" rtl="0" algn="ctr">
              <a:lnSpc>
                <a:spcPct val="90000"/>
              </a:lnSpc>
              <a:spcBef>
                <a:spcPts val="1600"/>
              </a:spcBef>
              <a:spcAft>
                <a:spcPts val="0"/>
              </a:spcAft>
              <a:buClr>
                <a:srgbClr val="FF37A9"/>
              </a:buClr>
              <a:buFont typeface="Arial"/>
              <a:buNone/>
            </a:pPr>
            <a:r>
              <a:rPr b="1" lang="en-US" sz="2520">
                <a:latin typeface="Questrial"/>
                <a:ea typeface="Questrial"/>
                <a:cs typeface="Questrial"/>
                <a:sym typeface="Questrial"/>
              </a:rPr>
              <a:t>1-866-EWL-4YOU (1-866-395-4968)</a:t>
            </a:r>
            <a:endParaRPr sz="2600"/>
          </a:p>
        </p:txBody>
      </p:sp>
      <p:pic>
        <p:nvPicPr>
          <p:cNvPr id="229" name="Google Shape;229;p32"/>
          <p:cNvPicPr preferRelativeResize="0"/>
          <p:nvPr/>
        </p:nvPicPr>
        <p:blipFill>
          <a:blip r:embed="rId3">
            <a:alphaModFix/>
          </a:blip>
          <a:stretch>
            <a:fillRect/>
          </a:stretch>
        </p:blipFill>
        <p:spPr>
          <a:xfrm>
            <a:off x="3143250" y="2076433"/>
            <a:ext cx="2857500" cy="2028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4000">
                <a:solidFill>
                  <a:srgbClr val="ECECEC"/>
                </a:solidFill>
              </a:rPr>
              <a:t>Diagnostic Testing</a:t>
            </a:r>
            <a:endParaRPr sz="4000">
              <a:solidFill>
                <a:srgbClr val="ECECEC"/>
              </a:solidFill>
            </a:endParaRPr>
          </a:p>
        </p:txBody>
      </p:sp>
      <p:sp>
        <p:nvSpPr>
          <p:cNvPr id="236" name="Google Shape;236;p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Char char="●"/>
            </a:pPr>
            <a:r>
              <a:rPr lang="en-US" sz="2600"/>
              <a:t>Mammograms are free, follow-up tests are not</a:t>
            </a:r>
            <a:endParaRPr sz="2600"/>
          </a:p>
          <a:p>
            <a:pPr indent="-393700" lvl="0" marL="457200" rtl="0" algn="l">
              <a:spcBef>
                <a:spcPts val="0"/>
              </a:spcBef>
              <a:spcAft>
                <a:spcPts val="0"/>
              </a:spcAft>
              <a:buSzPts val="2600"/>
              <a:buChar char="●"/>
            </a:pPr>
            <a:r>
              <a:rPr lang="en-US" sz="2600"/>
              <a:t>Southwest Diagnostic Fund</a:t>
            </a:r>
            <a:endParaRPr sz="2600"/>
          </a:p>
          <a:p>
            <a:pPr indent="-393700" lvl="0" marL="457200" rtl="0" algn="l">
              <a:spcBef>
                <a:spcPts val="0"/>
              </a:spcBef>
              <a:spcAft>
                <a:spcPts val="0"/>
              </a:spcAft>
              <a:buSzPts val="2600"/>
              <a:buChar char="●"/>
            </a:pPr>
            <a:r>
              <a:rPr lang="en-US" sz="2600"/>
              <a:t>Richmond Diagnostic Fund–Coming Soon!</a:t>
            </a:r>
            <a:endParaRPr sz="2600"/>
          </a:p>
          <a:p>
            <a:pPr indent="-393700" lvl="0" marL="457200" rtl="0" algn="l">
              <a:spcBef>
                <a:spcPts val="0"/>
              </a:spcBef>
              <a:spcAft>
                <a:spcPts val="0"/>
              </a:spcAft>
              <a:buSzPts val="2600"/>
              <a:buChar char="●"/>
            </a:pPr>
            <a:r>
              <a:rPr lang="en-US" sz="2600"/>
              <a:t>Diagnostic funds are a Band-Aid, we are working to solve the problem through policy change</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6003400" y="1264700"/>
            <a:ext cx="2781300" cy="42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600">
                <a:latin typeface="Oswald"/>
                <a:ea typeface="Oswald"/>
                <a:cs typeface="Oswald"/>
                <a:sym typeface="Oswald"/>
              </a:rPr>
              <a:t>Overview:</a:t>
            </a:r>
            <a:endParaRPr sz="2600">
              <a:latin typeface="Oswald"/>
              <a:ea typeface="Oswald"/>
              <a:cs typeface="Oswald"/>
              <a:sym typeface="Oswald"/>
            </a:endParaRPr>
          </a:p>
          <a:p>
            <a:pPr indent="0" lvl="0" marL="0" rtl="0" algn="l">
              <a:spcBef>
                <a:spcPts val="1600"/>
              </a:spcBef>
              <a:spcAft>
                <a:spcPts val="0"/>
              </a:spcAft>
              <a:buClr>
                <a:schemeClr val="dk1"/>
              </a:buClr>
              <a:buSzPts val="1100"/>
              <a:buFont typeface="Arial"/>
              <a:buNone/>
            </a:pPr>
            <a:r>
              <a:rPr lang="en-US"/>
              <a:t>About</a:t>
            </a:r>
            <a:r>
              <a:rPr lang="en-US">
                <a:latin typeface="Open Sans"/>
                <a:ea typeface="Open Sans"/>
                <a:cs typeface="Open Sans"/>
                <a:sym typeface="Open Sans"/>
              </a:rPr>
              <a:t> VBCF</a:t>
            </a:r>
            <a:endParaRPr>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US"/>
              <a:t>Education</a:t>
            </a:r>
            <a:endParaRPr/>
          </a:p>
          <a:p>
            <a:pPr indent="0" lvl="0" marL="0" rtl="0" algn="l">
              <a:spcBef>
                <a:spcPts val="1600"/>
              </a:spcBef>
              <a:spcAft>
                <a:spcPts val="0"/>
              </a:spcAft>
              <a:buClr>
                <a:schemeClr val="dk1"/>
              </a:buClr>
              <a:buSzPts val="1100"/>
              <a:buFont typeface="Arial"/>
              <a:buNone/>
            </a:pPr>
            <a:r>
              <a:rPr lang="en-US"/>
              <a:t>Access</a:t>
            </a:r>
            <a:endParaRPr/>
          </a:p>
          <a:p>
            <a:pPr indent="0" lvl="0" marL="0" rtl="0" algn="l">
              <a:spcBef>
                <a:spcPts val="1600"/>
              </a:spcBef>
              <a:spcAft>
                <a:spcPts val="0"/>
              </a:spcAft>
              <a:buClr>
                <a:schemeClr val="dk1"/>
              </a:buClr>
              <a:buSzPts val="1100"/>
              <a:buFont typeface="Arial"/>
              <a:buNone/>
            </a:pPr>
            <a:r>
              <a:rPr lang="en-US"/>
              <a:t>Advocacy + Community Action</a:t>
            </a:r>
            <a:endParaRPr/>
          </a:p>
          <a:p>
            <a:pPr indent="0" lvl="0" marL="0" rtl="0" algn="l">
              <a:spcBef>
                <a:spcPts val="160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82" name="Google Shape;82;p16"/>
          <p:cNvSpPr/>
          <p:nvPr/>
        </p:nvSpPr>
        <p:spPr>
          <a:xfrm>
            <a:off x="429975" y="974633"/>
            <a:ext cx="3033600" cy="5117100"/>
          </a:xfrm>
          <a:prstGeom prst="rect">
            <a:avLst/>
          </a:prstGeom>
          <a:solidFill>
            <a:srgbClr val="EC008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6"/>
          <p:cNvPicPr preferRelativeResize="0"/>
          <p:nvPr/>
        </p:nvPicPr>
        <p:blipFill>
          <a:blip r:embed="rId3">
            <a:alphaModFix/>
          </a:blip>
          <a:stretch>
            <a:fillRect/>
          </a:stretch>
        </p:blipFill>
        <p:spPr>
          <a:xfrm>
            <a:off x="675475" y="1264700"/>
            <a:ext cx="5071677" cy="3375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FFFFFF"/>
                </a:solidFill>
                <a:highlight>
                  <a:srgbClr val="EC008C"/>
                </a:highlight>
                <a:latin typeface="Open Sans"/>
                <a:ea typeface="Open Sans"/>
                <a:cs typeface="Open Sans"/>
                <a:sym typeface="Open Sans"/>
              </a:rPr>
              <a:t>Join the Fight! Volunteer - </a:t>
            </a:r>
            <a:endParaRPr sz="30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rPr lang="en-US" sz="3000">
                <a:solidFill>
                  <a:srgbClr val="FFFFFF"/>
                </a:solidFill>
                <a:highlight>
                  <a:srgbClr val="EC008C"/>
                </a:highlight>
                <a:latin typeface="Open Sans"/>
                <a:ea typeface="Open Sans"/>
                <a:cs typeface="Open Sans"/>
                <a:sym typeface="Open Sans"/>
              </a:rPr>
              <a:t>YOU CAN make a difference!</a:t>
            </a:r>
            <a:br>
              <a:rPr lang="en-US" sz="3000">
                <a:solidFill>
                  <a:srgbClr val="FFFFFF"/>
                </a:solidFill>
                <a:highlight>
                  <a:srgbClr val="EC008C"/>
                </a:highlight>
                <a:latin typeface="Open Sans"/>
                <a:ea typeface="Open Sans"/>
                <a:cs typeface="Open Sans"/>
                <a:sym typeface="Open Sans"/>
              </a:rPr>
            </a:br>
            <a:br>
              <a:rPr lang="en-US" sz="3000">
                <a:solidFill>
                  <a:srgbClr val="FFFFFF"/>
                </a:solidFill>
                <a:highlight>
                  <a:srgbClr val="EC008C"/>
                </a:highlight>
                <a:latin typeface="Open Sans"/>
                <a:ea typeface="Open Sans"/>
                <a:cs typeface="Open Sans"/>
                <a:sym typeface="Open Sans"/>
              </a:rPr>
            </a:br>
            <a:endParaRPr sz="30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t/>
            </a:r>
            <a:endParaRPr i="1" sz="30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rPr i="1" lang="en-US" sz="3000">
                <a:solidFill>
                  <a:srgbClr val="FFFFFF"/>
                </a:solidFill>
                <a:highlight>
                  <a:srgbClr val="EC008C"/>
                </a:highlight>
                <a:latin typeface="Open Sans"/>
                <a:ea typeface="Open Sans"/>
                <a:cs typeface="Open Sans"/>
                <a:sym typeface="Open Sans"/>
              </a:rPr>
              <a:t>www.vbcf.org</a:t>
            </a:r>
            <a:r>
              <a:rPr lang="en-US" sz="3000">
                <a:solidFill>
                  <a:srgbClr val="FFFFFF"/>
                </a:solidFill>
                <a:highlight>
                  <a:srgbClr val="EC008C"/>
                </a:highlight>
                <a:latin typeface="Open Sans"/>
                <a:ea typeface="Open Sans"/>
                <a:cs typeface="Open Sans"/>
                <a:sym typeface="Open Sans"/>
              </a:rPr>
              <a:t>  |  800-345-VBCF</a:t>
            </a:r>
            <a:endParaRPr sz="3000">
              <a:solidFill>
                <a:srgbClr val="FFFFFF"/>
              </a:solidFill>
              <a:highlight>
                <a:srgbClr val="EC008C"/>
              </a:highlight>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idx="1" type="body"/>
          </p:nvPr>
        </p:nvSpPr>
        <p:spPr>
          <a:xfrm>
            <a:off x="359475" y="5807000"/>
            <a:ext cx="8520600" cy="573300"/>
          </a:xfrm>
          <a:prstGeom prst="rect">
            <a:avLst/>
          </a:prstGeom>
        </p:spPr>
        <p:txBody>
          <a:bodyPr anchorCtr="0" anchor="t" bIns="91425" lIns="91425" spcFirstLastPara="1" rIns="91425" wrap="square" tIns="91425">
            <a:noAutofit/>
          </a:bodyPr>
          <a:lstStyle/>
          <a:p>
            <a:pPr indent="0" lvl="0" marL="0" marR="38100" rtl="0" algn="ctr">
              <a:lnSpc>
                <a:spcPct val="128571"/>
              </a:lnSpc>
              <a:spcBef>
                <a:spcPts val="0"/>
              </a:spcBef>
              <a:spcAft>
                <a:spcPts val="0"/>
              </a:spcAft>
              <a:buNone/>
            </a:pPr>
            <a:r>
              <a:rPr b="1" lang="en-US" sz="2000">
                <a:highlight>
                  <a:srgbClr val="EC008C"/>
                </a:highlight>
                <a:latin typeface="Oswald"/>
                <a:ea typeface="Oswald"/>
                <a:cs typeface="Oswald"/>
                <a:sym typeface="Oswald"/>
              </a:rPr>
              <a:t>Available at the DMV now!</a:t>
            </a:r>
            <a:endParaRPr b="1" sz="2000">
              <a:highlight>
                <a:srgbClr val="EC008C"/>
              </a:highlight>
              <a:latin typeface="Oswald"/>
              <a:ea typeface="Oswald"/>
              <a:cs typeface="Oswald"/>
              <a:sym typeface="Oswald"/>
            </a:endParaRPr>
          </a:p>
          <a:p>
            <a:pPr indent="0" lvl="0" marL="0" rtl="0" algn="ctr">
              <a:spcBef>
                <a:spcPts val="0"/>
              </a:spcBef>
              <a:spcAft>
                <a:spcPts val="1600"/>
              </a:spcAft>
              <a:buNone/>
            </a:pPr>
            <a:r>
              <a:t/>
            </a:r>
            <a:endParaRPr b="1">
              <a:latin typeface="Oswald"/>
              <a:ea typeface="Oswald"/>
              <a:cs typeface="Oswald"/>
              <a:sym typeface="Oswald"/>
            </a:endParaRPr>
          </a:p>
        </p:txBody>
      </p:sp>
      <p:pic>
        <p:nvPicPr>
          <p:cNvPr id="247" name="Google Shape;247;p35"/>
          <p:cNvPicPr preferRelativeResize="0"/>
          <p:nvPr/>
        </p:nvPicPr>
        <p:blipFill>
          <a:blip r:embed="rId3">
            <a:alphaModFix/>
          </a:blip>
          <a:stretch>
            <a:fillRect/>
          </a:stretch>
        </p:blipFill>
        <p:spPr>
          <a:xfrm>
            <a:off x="1371272" y="1017099"/>
            <a:ext cx="6401456" cy="342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ppt_w</p:attrName>
                                        </p:attrNameLst>
                                      </p:cBhvr>
                                      <p:tavLst>
                                        <p:tav fmla="" tm="0">
                                          <p:val>
                                            <p:strVal val="0"/>
                                          </p:val>
                                        </p:tav>
                                        <p:tav fmla="" tm="100000">
                                          <p:val>
                                            <p:strVal val="#ppt_w"/>
                                          </p:val>
                                        </p:tav>
                                      </p:tavLst>
                                    </p:anim>
                                    <p:anim calcmode="lin" valueType="num">
                                      <p:cBhvr additive="base">
                                        <p:cTn dur="1000"/>
                                        <p:tgtEl>
                                          <p:spTgt spid="2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nvSpPr>
        <p:spPr>
          <a:xfrm>
            <a:off x="267600" y="613963"/>
            <a:ext cx="86088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solidFill>
                  <a:schemeClr val="lt1"/>
                </a:solidFill>
                <a:highlight>
                  <a:srgbClr val="EC008C"/>
                </a:highlight>
                <a:latin typeface="Open Sans"/>
                <a:ea typeface="Open Sans"/>
                <a:cs typeface="Open Sans"/>
                <a:sym typeface="Open Sans"/>
              </a:rPr>
              <a:t>“Grant me the serenity to accept the things I cannot change, the courage to change the things I can, and the wisdom to know the difference.” </a:t>
            </a:r>
            <a:endParaRPr sz="2500">
              <a:solidFill>
                <a:schemeClr val="lt1"/>
              </a:solidFill>
              <a:highlight>
                <a:srgbClr val="EC008C"/>
              </a:highlight>
              <a:latin typeface="Open Sans"/>
              <a:ea typeface="Open Sans"/>
              <a:cs typeface="Open Sans"/>
              <a:sym typeface="Open Sans"/>
            </a:endParaRPr>
          </a:p>
          <a:p>
            <a:pPr indent="0" lvl="0" marL="0" rtl="0" algn="ctr">
              <a:spcBef>
                <a:spcPts val="0"/>
              </a:spcBef>
              <a:spcAft>
                <a:spcPts val="0"/>
              </a:spcAft>
              <a:buNone/>
            </a:pPr>
            <a:r>
              <a:rPr lang="en-US" sz="2500">
                <a:solidFill>
                  <a:schemeClr val="lt1"/>
                </a:solidFill>
                <a:highlight>
                  <a:srgbClr val="EC008C"/>
                </a:highlight>
                <a:latin typeface="Open Sans"/>
                <a:ea typeface="Open Sans"/>
                <a:cs typeface="Open Sans"/>
                <a:sym typeface="Open Sans"/>
              </a:rPr>
              <a:t>Reinhold Niebuhr</a:t>
            </a:r>
            <a:endParaRPr>
              <a:highlight>
                <a:srgbClr val="EC008C"/>
              </a:highlight>
            </a:endParaRPr>
          </a:p>
        </p:txBody>
      </p:sp>
      <p:sp>
        <p:nvSpPr>
          <p:cNvPr id="253" name="Google Shape;253;p36"/>
          <p:cNvSpPr txBox="1"/>
          <p:nvPr/>
        </p:nvSpPr>
        <p:spPr>
          <a:xfrm>
            <a:off x="585150" y="4652325"/>
            <a:ext cx="7973700" cy="13392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lang="en-US" sz="2500">
                <a:solidFill>
                  <a:schemeClr val="lt1"/>
                </a:solidFill>
                <a:highlight>
                  <a:srgbClr val="EC008C"/>
                </a:highlight>
                <a:latin typeface="Open Sans"/>
                <a:ea typeface="Open Sans"/>
                <a:cs typeface="Open Sans"/>
                <a:sym typeface="Open Sans"/>
              </a:rPr>
              <a:t>“I’m no longer accepting the things I cannot change. I am changing the things I can no longer accept.” Angela Davis</a:t>
            </a:r>
            <a:endParaRPr>
              <a:highlight>
                <a:srgbClr val="EC008C"/>
              </a:highlight>
            </a:endParaRPr>
          </a:p>
        </p:txBody>
      </p:sp>
      <p:sp>
        <p:nvSpPr>
          <p:cNvPr id="254" name="Google Shape;254;p36"/>
          <p:cNvSpPr txBox="1"/>
          <p:nvPr/>
        </p:nvSpPr>
        <p:spPr>
          <a:xfrm>
            <a:off x="267600" y="2704975"/>
            <a:ext cx="8608800" cy="1339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4000"/>
              </a:spcBef>
              <a:spcAft>
                <a:spcPts val="0"/>
              </a:spcAft>
              <a:buNone/>
            </a:pPr>
            <a:r>
              <a:rPr lang="en-US" sz="2500">
                <a:solidFill>
                  <a:srgbClr val="ECECEC"/>
                </a:solidFill>
                <a:latin typeface="Open Sans"/>
                <a:ea typeface="Open Sans"/>
                <a:cs typeface="Open Sans"/>
                <a:sym typeface="Open Sans"/>
              </a:rPr>
              <a:t>“If I am not for myself, who will be for me? But if I am only for myself, what am I? And if not now, when?”     Hillel the Elder</a:t>
            </a:r>
            <a:endParaRPr sz="2500">
              <a:solidFill>
                <a:srgbClr val="ECECEC"/>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Thank you! Questions?</a:t>
            </a:r>
            <a:endParaRPr>
              <a:solidFill>
                <a:srgbClr val="FFFFFF"/>
              </a:solidFill>
            </a:endParaRPr>
          </a:p>
        </p:txBody>
      </p:sp>
      <p:pic>
        <p:nvPicPr>
          <p:cNvPr id="260" name="Google Shape;260;p37"/>
          <p:cNvPicPr preferRelativeResize="0"/>
          <p:nvPr/>
        </p:nvPicPr>
        <p:blipFill>
          <a:blip r:embed="rId3">
            <a:alphaModFix/>
          </a:blip>
          <a:stretch>
            <a:fillRect/>
          </a:stretch>
        </p:blipFill>
        <p:spPr>
          <a:xfrm>
            <a:off x="428877" y="1657233"/>
            <a:ext cx="4650999" cy="3231925"/>
          </a:xfrm>
          <a:prstGeom prst="rect">
            <a:avLst/>
          </a:prstGeom>
          <a:noFill/>
          <a:ln>
            <a:noFill/>
          </a:ln>
        </p:spPr>
      </p:pic>
      <p:sp>
        <p:nvSpPr>
          <p:cNvPr id="261" name="Google Shape;261;p37"/>
          <p:cNvSpPr txBox="1"/>
          <p:nvPr/>
        </p:nvSpPr>
        <p:spPr>
          <a:xfrm>
            <a:off x="5620500" y="2303200"/>
            <a:ext cx="3211800" cy="43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FFFFFF"/>
                </a:solidFill>
                <a:latin typeface="Open Sans"/>
                <a:ea typeface="Open Sans"/>
                <a:cs typeface="Open Sans"/>
                <a:sym typeface="Open Sans"/>
              </a:rPr>
              <a:t>Erin Steigleder, MSW</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2100">
                <a:solidFill>
                  <a:srgbClr val="FFFFFF"/>
                </a:solidFill>
                <a:latin typeface="Open Sans"/>
                <a:ea typeface="Open Sans"/>
                <a:cs typeface="Open Sans"/>
                <a:sym typeface="Open Sans"/>
              </a:rPr>
              <a:t>(804) 285-1200</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2100" u="sng">
                <a:solidFill>
                  <a:schemeClr val="hlink"/>
                </a:solidFill>
                <a:latin typeface="Open Sans"/>
                <a:ea typeface="Open Sans"/>
                <a:cs typeface="Open Sans"/>
                <a:sym typeface="Open Sans"/>
                <a:hlinkClick r:id="rId4"/>
              </a:rPr>
              <a:t>erin@vbcf.org</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a:solidFill>
                  <a:srgbClr val="FFFFFF"/>
                </a:solidFill>
              </a:rPr>
              <a:t>VBCF’s Mission</a:t>
            </a:r>
            <a:endParaRPr sz="3800">
              <a:solidFill>
                <a:srgbClr val="FFFFFF"/>
              </a:solidFill>
              <a:latin typeface="Oswald"/>
              <a:ea typeface="Oswald"/>
              <a:cs typeface="Oswald"/>
              <a:sym typeface="Oswald"/>
            </a:endParaRPr>
          </a:p>
        </p:txBody>
      </p:sp>
      <p:sp>
        <p:nvSpPr>
          <p:cNvPr id="89" name="Google Shape;89;p17"/>
          <p:cNvSpPr txBox="1"/>
          <p:nvPr>
            <p:ph idx="1" type="body"/>
          </p:nvPr>
        </p:nvSpPr>
        <p:spPr>
          <a:xfrm>
            <a:off x="909450" y="2397467"/>
            <a:ext cx="7325100" cy="4266000"/>
          </a:xfrm>
          <a:prstGeom prst="rect">
            <a:avLst/>
          </a:prstGeom>
        </p:spPr>
        <p:txBody>
          <a:bodyPr anchorCtr="0" anchor="t" bIns="91425" lIns="91425" spcFirstLastPara="1" rIns="91425" wrap="square" tIns="91425">
            <a:noAutofit/>
          </a:bodyPr>
          <a:lstStyle/>
          <a:p>
            <a:pPr indent="0" lvl="0" marL="0" rtl="0" algn="ctr">
              <a:lnSpc>
                <a:spcPct val="90000"/>
              </a:lnSpc>
              <a:spcBef>
                <a:spcPts val="1600"/>
              </a:spcBef>
              <a:spcAft>
                <a:spcPts val="0"/>
              </a:spcAft>
              <a:buNone/>
            </a:pPr>
            <a:r>
              <a:rPr i="1" lang="en-US" sz="3000">
                <a:solidFill>
                  <a:srgbClr val="ECECEC"/>
                </a:solidFill>
              </a:rPr>
              <a:t>We empower Virginians impacted by breast cancer through access, advocacy, education, and community action.</a:t>
            </a:r>
            <a:endParaRPr i="1" sz="3000">
              <a:solidFill>
                <a:srgbClr val="ECECEC"/>
              </a:solidFill>
            </a:endParaRPr>
          </a:p>
          <a:p>
            <a:pPr indent="0" lvl="0" marL="0" rtl="0" algn="ctr">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Founding of VBCF</a:t>
            </a:r>
            <a:endParaRPr>
              <a:solidFill>
                <a:srgbClr val="FFFFFF"/>
              </a:solidFill>
              <a:latin typeface="Oswald"/>
              <a:ea typeface="Oswald"/>
              <a:cs typeface="Oswald"/>
              <a:sym typeface="Oswald"/>
            </a:endParaRPr>
          </a:p>
        </p:txBody>
      </p:sp>
      <p:pic>
        <p:nvPicPr>
          <p:cNvPr id="95" name="Google Shape;95;p18"/>
          <p:cNvPicPr preferRelativeResize="0"/>
          <p:nvPr/>
        </p:nvPicPr>
        <p:blipFill>
          <a:blip r:embed="rId3">
            <a:alphaModFix/>
          </a:blip>
          <a:stretch>
            <a:fillRect/>
          </a:stretch>
        </p:blipFill>
        <p:spPr>
          <a:xfrm>
            <a:off x="2240989" y="1815200"/>
            <a:ext cx="4662024" cy="3239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rot="407439">
            <a:off x="5597800" y="861253"/>
            <a:ext cx="3261346" cy="2445998"/>
          </a:xfrm>
          <a:prstGeom prst="rect">
            <a:avLst/>
          </a:prstGeom>
          <a:noFill/>
          <a:ln cap="flat" cmpd="sng" w="76200">
            <a:solidFill>
              <a:srgbClr val="FFFFFF"/>
            </a:solidFill>
            <a:prstDash val="solid"/>
            <a:miter lim="8000"/>
            <a:headEnd len="sm" w="sm" type="none"/>
            <a:tailEnd len="sm" w="sm" type="none"/>
          </a:ln>
        </p:spPr>
      </p:pic>
      <p:sp>
        <p:nvSpPr>
          <p:cNvPr id="101" name="Google Shape;101;p19"/>
          <p:cNvSpPr txBox="1"/>
          <p:nvPr>
            <p:ph type="title"/>
          </p:nvPr>
        </p:nvSpPr>
        <p:spPr>
          <a:xfrm>
            <a:off x="311700" y="487200"/>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EDUCATION</a:t>
            </a:r>
            <a:endParaRPr>
              <a:solidFill>
                <a:srgbClr val="FFFFFF"/>
              </a:solidFill>
              <a:latin typeface="Oswald"/>
              <a:ea typeface="Oswald"/>
              <a:cs typeface="Oswald"/>
              <a:sym typeface="Oswald"/>
            </a:endParaRPr>
          </a:p>
        </p:txBody>
      </p:sp>
      <p:pic>
        <p:nvPicPr>
          <p:cNvPr id="102" name="Google Shape;102;p19"/>
          <p:cNvPicPr preferRelativeResize="0"/>
          <p:nvPr/>
        </p:nvPicPr>
        <p:blipFill>
          <a:blip r:embed="rId4">
            <a:alphaModFix/>
          </a:blip>
          <a:stretch>
            <a:fillRect/>
          </a:stretch>
        </p:blipFill>
        <p:spPr>
          <a:xfrm rot="-527142">
            <a:off x="275341" y="579314"/>
            <a:ext cx="2812922" cy="3161168"/>
          </a:xfrm>
          <a:prstGeom prst="rect">
            <a:avLst/>
          </a:prstGeom>
          <a:noFill/>
          <a:ln cap="flat" cmpd="sng" w="76200">
            <a:solidFill>
              <a:srgbClr val="FFFFFF"/>
            </a:solidFill>
            <a:prstDash val="solid"/>
            <a:miter lim="8000"/>
            <a:headEnd len="sm" w="sm" type="none"/>
            <a:tailEnd len="sm" w="sm" type="none"/>
          </a:ln>
        </p:spPr>
      </p:pic>
      <p:pic>
        <p:nvPicPr>
          <p:cNvPr id="103" name="Google Shape;103;p19"/>
          <p:cNvPicPr preferRelativeResize="0"/>
          <p:nvPr/>
        </p:nvPicPr>
        <p:blipFill>
          <a:blip r:embed="rId5">
            <a:alphaModFix/>
          </a:blip>
          <a:stretch>
            <a:fillRect/>
          </a:stretch>
        </p:blipFill>
        <p:spPr>
          <a:xfrm>
            <a:off x="3372250" y="1462266"/>
            <a:ext cx="2399500" cy="3201423"/>
          </a:xfrm>
          <a:prstGeom prst="rect">
            <a:avLst/>
          </a:prstGeom>
          <a:noFill/>
          <a:ln cap="flat" cmpd="sng" w="76200">
            <a:solidFill>
              <a:srgbClr val="FFFFFF"/>
            </a:solidFill>
            <a:prstDash val="solid"/>
            <a:miter lim="8000"/>
            <a:headEnd len="sm" w="sm" type="none"/>
            <a:tailEnd len="sm" w="sm" type="none"/>
          </a:ln>
        </p:spPr>
      </p:pic>
      <p:pic>
        <p:nvPicPr>
          <p:cNvPr id="104" name="Google Shape;104;p19"/>
          <p:cNvPicPr preferRelativeResize="0"/>
          <p:nvPr/>
        </p:nvPicPr>
        <p:blipFill>
          <a:blip r:embed="rId6">
            <a:alphaModFix/>
          </a:blip>
          <a:stretch>
            <a:fillRect/>
          </a:stretch>
        </p:blipFill>
        <p:spPr>
          <a:xfrm rot="421985">
            <a:off x="723577" y="3382958"/>
            <a:ext cx="2498353" cy="3142149"/>
          </a:xfrm>
          <a:prstGeom prst="rect">
            <a:avLst/>
          </a:prstGeom>
          <a:noFill/>
          <a:ln cap="flat" cmpd="sng" w="76200">
            <a:solidFill>
              <a:srgbClr val="FFFFFF"/>
            </a:solidFill>
            <a:prstDash val="solid"/>
            <a:miter lim="8000"/>
            <a:headEnd len="sm" w="sm" type="none"/>
            <a:tailEnd len="sm" w="sm" type="none"/>
          </a:ln>
        </p:spPr>
      </p:pic>
      <p:pic>
        <p:nvPicPr>
          <p:cNvPr id="105" name="Google Shape;105;p19"/>
          <p:cNvPicPr preferRelativeResize="0"/>
          <p:nvPr/>
        </p:nvPicPr>
        <p:blipFill>
          <a:blip r:embed="rId7">
            <a:alphaModFix/>
          </a:blip>
          <a:stretch>
            <a:fillRect/>
          </a:stretch>
        </p:blipFill>
        <p:spPr>
          <a:xfrm rot="-352511">
            <a:off x="3910776" y="4380243"/>
            <a:ext cx="1972540" cy="1479431"/>
          </a:xfrm>
          <a:prstGeom prst="rect">
            <a:avLst/>
          </a:prstGeom>
          <a:noFill/>
          <a:ln cap="flat" cmpd="sng" w="76200">
            <a:solidFill>
              <a:srgbClr val="FFFFFF"/>
            </a:solidFill>
            <a:prstDash val="solid"/>
            <a:miter lim="8000"/>
            <a:headEnd len="sm" w="sm" type="none"/>
            <a:tailEnd len="sm" w="sm" type="none"/>
          </a:ln>
        </p:spPr>
      </p:pic>
      <p:pic>
        <p:nvPicPr>
          <p:cNvPr id="106" name="Google Shape;106;p19"/>
          <p:cNvPicPr preferRelativeResize="0"/>
          <p:nvPr/>
        </p:nvPicPr>
        <p:blipFill>
          <a:blip r:embed="rId8">
            <a:alphaModFix/>
          </a:blip>
          <a:stretch>
            <a:fillRect/>
          </a:stretch>
        </p:blipFill>
        <p:spPr>
          <a:xfrm rot="501844">
            <a:off x="6283742" y="2765584"/>
            <a:ext cx="1889467" cy="3777701"/>
          </a:xfrm>
          <a:prstGeom prst="rect">
            <a:avLst/>
          </a:prstGeom>
          <a:noFill/>
          <a:ln cap="flat" cmpd="sng" w="76200">
            <a:solidFill>
              <a:srgbClr val="FFFFFF"/>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What is Breast Cancer?</a:t>
            </a:r>
            <a:endParaRPr>
              <a:solidFill>
                <a:srgbClr val="FFFFFF"/>
              </a:solidFill>
            </a:endParaRPr>
          </a:p>
        </p:txBody>
      </p:sp>
      <p:pic>
        <p:nvPicPr>
          <p:cNvPr descr="breast-anatomy2.gif" id="112" name="Google Shape;112;p20"/>
          <p:cNvPicPr preferRelativeResize="0"/>
          <p:nvPr/>
        </p:nvPicPr>
        <p:blipFill>
          <a:blip r:embed="rId3">
            <a:alphaModFix/>
          </a:blip>
          <a:stretch>
            <a:fillRect/>
          </a:stretch>
        </p:blipFill>
        <p:spPr>
          <a:xfrm>
            <a:off x="3143250" y="1505733"/>
            <a:ext cx="2857500" cy="3524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Types of Breast Cancer</a:t>
            </a:r>
            <a:endParaRPr>
              <a:solidFill>
                <a:srgbClr val="FFFFFF"/>
              </a:solidFill>
            </a:endParaRPr>
          </a:p>
        </p:txBody>
      </p:sp>
      <p:pic>
        <p:nvPicPr>
          <p:cNvPr descr="Breast Cancer Types (1).jpg" id="118" name="Google Shape;118;p21"/>
          <p:cNvPicPr preferRelativeResize="0"/>
          <p:nvPr/>
        </p:nvPicPr>
        <p:blipFill>
          <a:blip r:embed="rId3">
            <a:alphaModFix/>
          </a:blip>
          <a:stretch>
            <a:fillRect/>
          </a:stretch>
        </p:blipFill>
        <p:spPr>
          <a:xfrm>
            <a:off x="2732325" y="1579067"/>
            <a:ext cx="3679326" cy="3679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Breast Cancer Statistics 2024</a:t>
            </a:r>
            <a:endParaRPr>
              <a:solidFill>
                <a:srgbClr val="FFFFFF"/>
              </a:solidFill>
            </a:endParaRPr>
          </a:p>
        </p:txBody>
      </p:sp>
      <p:sp>
        <p:nvSpPr>
          <p:cNvPr id="124" name="Google Shape;124;p22"/>
          <p:cNvSpPr txBox="1"/>
          <p:nvPr>
            <p:ph idx="1" type="body"/>
          </p:nvPr>
        </p:nvSpPr>
        <p:spPr>
          <a:xfrm>
            <a:off x="311700" y="2048844"/>
            <a:ext cx="8520600" cy="6073500"/>
          </a:xfrm>
          <a:prstGeom prst="rect">
            <a:avLst/>
          </a:prstGeom>
        </p:spPr>
        <p:txBody>
          <a:bodyPr anchorCtr="0" anchor="t" bIns="91425" lIns="91425" spcFirstLastPara="1" rIns="91425" wrap="square" tIns="91425">
            <a:noAutofit/>
          </a:bodyPr>
          <a:lstStyle/>
          <a:p>
            <a:pPr indent="457200" lvl="0" marL="1828800" rtl="0" algn="l">
              <a:spcBef>
                <a:spcPts val="0"/>
              </a:spcBef>
              <a:spcAft>
                <a:spcPts val="0"/>
              </a:spcAft>
              <a:buClr>
                <a:schemeClr val="dk1"/>
              </a:buClr>
              <a:buSzPts val="1100"/>
              <a:buFont typeface="Arial"/>
              <a:buNone/>
            </a:pPr>
            <a:r>
              <a:rPr b="1" lang="en-US"/>
              <a:t>Women: (US)</a:t>
            </a:r>
            <a:endParaRPr b="1"/>
          </a:p>
          <a:p>
            <a:pPr indent="-342900" lvl="0" marL="2743200" rtl="0" algn="l">
              <a:spcBef>
                <a:spcPts val="1600"/>
              </a:spcBef>
              <a:spcAft>
                <a:spcPts val="0"/>
              </a:spcAft>
              <a:buSzPts val="1800"/>
              <a:buChar char="●"/>
            </a:pPr>
            <a:r>
              <a:rPr lang="en-US"/>
              <a:t>310,720 </a:t>
            </a:r>
            <a:r>
              <a:rPr lang="en-US"/>
              <a:t>new invasive cases</a:t>
            </a:r>
            <a:endParaRPr/>
          </a:p>
          <a:p>
            <a:pPr indent="-342900" lvl="0" marL="2743200" rtl="0" algn="l">
              <a:spcBef>
                <a:spcPts val="0"/>
              </a:spcBef>
              <a:spcAft>
                <a:spcPts val="0"/>
              </a:spcAft>
              <a:buSzPts val="1800"/>
              <a:buChar char="●"/>
            </a:pPr>
            <a:r>
              <a:rPr lang="en-US"/>
              <a:t>42,250 deaths nationwide</a:t>
            </a:r>
            <a:endParaRPr/>
          </a:p>
          <a:p>
            <a:pPr indent="-342900" lvl="0" marL="2743200" rtl="0" algn="l">
              <a:spcBef>
                <a:spcPts val="0"/>
              </a:spcBef>
              <a:spcAft>
                <a:spcPts val="0"/>
              </a:spcAft>
              <a:buSzPts val="1800"/>
              <a:buChar char="●"/>
            </a:pPr>
            <a:r>
              <a:rPr lang="en-US"/>
              <a:t>8,180 cases in Virginia; 1,160 deaths</a:t>
            </a:r>
            <a:endParaRPr/>
          </a:p>
          <a:p>
            <a:pPr indent="457200" lvl="0" marL="1828800" rtl="0" algn="l">
              <a:spcBef>
                <a:spcPts val="1600"/>
              </a:spcBef>
              <a:spcAft>
                <a:spcPts val="0"/>
              </a:spcAft>
              <a:buClr>
                <a:schemeClr val="dk1"/>
              </a:buClr>
              <a:buSzPts val="1100"/>
              <a:buFont typeface="Arial"/>
              <a:buNone/>
            </a:pPr>
            <a:r>
              <a:rPr b="1" lang="en-US"/>
              <a:t>Men: (US)</a:t>
            </a:r>
            <a:endParaRPr b="1"/>
          </a:p>
          <a:p>
            <a:pPr indent="-342900" lvl="0" marL="2743200" rtl="0" algn="l">
              <a:spcBef>
                <a:spcPts val="1600"/>
              </a:spcBef>
              <a:spcAft>
                <a:spcPts val="0"/>
              </a:spcAft>
              <a:buSzPts val="1800"/>
              <a:buChar char="●"/>
            </a:pPr>
            <a:r>
              <a:rPr lang="en-US"/>
              <a:t>2,790 new cases</a:t>
            </a:r>
            <a:endParaRPr/>
          </a:p>
          <a:p>
            <a:pPr indent="-342900" lvl="0" marL="2743200" rtl="0" algn="l">
              <a:spcBef>
                <a:spcPts val="0"/>
              </a:spcBef>
              <a:spcAft>
                <a:spcPts val="0"/>
              </a:spcAft>
              <a:buSzPts val="1800"/>
              <a:buChar char="●"/>
            </a:pPr>
            <a:r>
              <a:rPr lang="en-US"/>
              <a:t>530 deaths</a:t>
            </a:r>
            <a:endParaRPr/>
          </a:p>
          <a:p>
            <a:pPr indent="0" lvl="0" marL="0" rtl="0" algn="l">
              <a:spcBef>
                <a:spcPts val="1600"/>
              </a:spcBef>
              <a:spcAft>
                <a:spcPts val="1600"/>
              </a:spcAft>
              <a:buNone/>
            </a:pPr>
            <a:r>
              <a:t/>
            </a:r>
            <a:endParaRPr sz="2800">
              <a:solidFill>
                <a:schemeClr val="dk1"/>
              </a:solidFill>
            </a:endParaRPr>
          </a:p>
        </p:txBody>
      </p:sp>
      <p:pic>
        <p:nvPicPr>
          <p:cNvPr descr="US.jpg" id="125" name="Google Shape;125;p22"/>
          <p:cNvPicPr preferRelativeResize="0"/>
          <p:nvPr/>
        </p:nvPicPr>
        <p:blipFill rotWithShape="1">
          <a:blip r:embed="rId3">
            <a:alphaModFix/>
          </a:blip>
          <a:srcRect b="0" l="0" r="0" t="0"/>
          <a:stretch/>
        </p:blipFill>
        <p:spPr>
          <a:xfrm>
            <a:off x="311700" y="1686067"/>
            <a:ext cx="2190900" cy="1904100"/>
          </a:xfrm>
          <a:prstGeom prst="rect">
            <a:avLst/>
          </a:prstGeom>
          <a:noFill/>
          <a:ln>
            <a:noFill/>
          </a:ln>
        </p:spPr>
      </p:pic>
      <p:pic>
        <p:nvPicPr>
          <p:cNvPr descr="male breast cancer ribbon.png" id="126" name="Google Shape;126;p22"/>
          <p:cNvPicPr preferRelativeResize="0"/>
          <p:nvPr/>
        </p:nvPicPr>
        <p:blipFill>
          <a:blip r:embed="rId4">
            <a:alphaModFix/>
          </a:blip>
          <a:stretch>
            <a:fillRect/>
          </a:stretch>
        </p:blipFill>
        <p:spPr>
          <a:xfrm>
            <a:off x="5963750" y="4496250"/>
            <a:ext cx="2677325" cy="205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i="0" lang="en-US" sz="2800" u="none" cap="none" strike="noStrike">
                <a:solidFill>
                  <a:srgbClr val="ECECEC"/>
                </a:solidFill>
                <a:latin typeface="Oswald"/>
                <a:ea typeface="Oswald"/>
                <a:cs typeface="Oswald"/>
                <a:sym typeface="Oswald"/>
              </a:rPr>
              <a:t>How Breast Cancer Is Usually Detected</a:t>
            </a:r>
            <a:endParaRPr i="0" sz="2800" u="none" cap="none" strike="noStrike">
              <a:solidFill>
                <a:srgbClr val="ECECEC"/>
              </a:solidFill>
              <a:latin typeface="Oswald"/>
              <a:ea typeface="Oswald"/>
              <a:cs typeface="Oswald"/>
              <a:sym typeface="Oswald"/>
            </a:endParaRPr>
          </a:p>
        </p:txBody>
      </p:sp>
      <p:sp>
        <p:nvSpPr>
          <p:cNvPr id="133" name="Google Shape;133;p23"/>
          <p:cNvSpPr txBox="1"/>
          <p:nvPr>
            <p:ph idx="1" type="body"/>
          </p:nvPr>
        </p:nvSpPr>
        <p:spPr>
          <a:xfrm>
            <a:off x="457200" y="1585350"/>
            <a:ext cx="8229600" cy="4526100"/>
          </a:xfrm>
          <a:prstGeom prst="rect">
            <a:avLst/>
          </a:prstGeom>
          <a:noFill/>
          <a:ln>
            <a:noFill/>
          </a:ln>
        </p:spPr>
        <p:txBody>
          <a:bodyPr anchorCtr="0" anchor="t" bIns="45700" lIns="91425" spcFirstLastPara="1" rIns="91425" wrap="square" tIns="45700">
            <a:noAutofit/>
          </a:bodyPr>
          <a:lstStyle/>
          <a:p>
            <a:pPr indent="-254000" lvl="0" marL="342900" marR="0" rtl="0" algn="l">
              <a:spcBef>
                <a:spcPts val="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Self and/or Partner Detection</a:t>
            </a:r>
            <a:r>
              <a:rPr lang="en-US" sz="1800">
                <a:solidFill>
                  <a:srgbClr val="ECECEC"/>
                </a:solidFill>
                <a:latin typeface="Open Sans"/>
                <a:ea typeface="Open Sans"/>
                <a:cs typeface="Open Sans"/>
                <a:sym typeface="Open Sans"/>
              </a:rPr>
              <a:t>–We ALL have a role to play</a:t>
            </a:r>
            <a:endParaRPr sz="1800">
              <a:solidFill>
                <a:srgbClr val="ECECEC"/>
              </a:solidFill>
              <a:latin typeface="Open Sans"/>
              <a:ea typeface="Open Sans"/>
              <a:cs typeface="Open Sans"/>
              <a:sym typeface="Open Sans"/>
            </a:endParaRPr>
          </a:p>
          <a:p>
            <a:pPr indent="-254000" lvl="0" marL="342900" marR="0" rtl="0" algn="l">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Clinical Breast Exam</a:t>
            </a:r>
            <a:endParaRPr sz="1800">
              <a:solidFill>
                <a:srgbClr val="ECECEC"/>
              </a:solidFill>
              <a:latin typeface="Open Sans"/>
              <a:ea typeface="Open Sans"/>
              <a:cs typeface="Open Sans"/>
              <a:sym typeface="Open Sans"/>
            </a:endParaRPr>
          </a:p>
          <a:p>
            <a:pPr indent="-254000" lvl="0" marL="342900" marR="0" rtl="0" algn="l">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Mammography</a:t>
            </a:r>
            <a:endParaRPr i="0" sz="1800" u="none" cap="none" strike="noStrike">
              <a:solidFill>
                <a:srgbClr val="ECECEC"/>
              </a:solidFill>
              <a:latin typeface="Open Sans"/>
              <a:ea typeface="Open Sans"/>
              <a:cs typeface="Open Sans"/>
              <a:sym typeface="Open Sans"/>
            </a:endParaRPr>
          </a:p>
          <a:p>
            <a:pPr indent="-222250" lvl="1" marL="742950" rtl="0" algn="l">
              <a:lnSpc>
                <a:spcPct val="90000"/>
              </a:lnSpc>
              <a:spcBef>
                <a:spcPts val="1600"/>
              </a:spcBef>
              <a:spcAft>
                <a:spcPts val="0"/>
              </a:spcAft>
              <a:buClr>
                <a:srgbClr val="ECECEC"/>
              </a:buClr>
              <a:buSzPts val="1800"/>
              <a:buFont typeface="Open Sans"/>
              <a:buChar char="–"/>
            </a:pPr>
            <a:r>
              <a:rPr lang="en-US" sz="1800">
                <a:solidFill>
                  <a:schemeClr val="lt1"/>
                </a:solidFill>
                <a:latin typeface="Open Sans"/>
                <a:ea typeface="Open Sans"/>
                <a:cs typeface="Open Sans"/>
                <a:sym typeface="Open Sans"/>
              </a:rPr>
              <a:t>When should you get a mammogram?</a:t>
            </a:r>
            <a:endParaRPr sz="1800">
              <a:solidFill>
                <a:schemeClr val="lt1"/>
              </a:solidFill>
              <a:latin typeface="Open Sans"/>
              <a:ea typeface="Open Sans"/>
              <a:cs typeface="Open Sans"/>
              <a:sym typeface="Open Sans"/>
            </a:endParaRPr>
          </a:p>
          <a:p>
            <a:pPr indent="-190500" lvl="2" marL="1143000" rtl="0" algn="l">
              <a:lnSpc>
                <a:spcPct val="90000"/>
              </a:lnSpc>
              <a:spcBef>
                <a:spcPts val="544"/>
              </a:spcBef>
              <a:spcAft>
                <a:spcPts val="0"/>
              </a:spcAft>
              <a:buClr>
                <a:srgbClr val="ECECEC"/>
              </a:buClr>
              <a:buSzPts val="1800"/>
              <a:buFont typeface="Open Sans"/>
              <a:buChar char="•"/>
            </a:pPr>
            <a:r>
              <a:rPr lang="en-US" sz="1800">
                <a:solidFill>
                  <a:schemeClr val="lt1"/>
                </a:solidFill>
                <a:latin typeface="Open Sans"/>
                <a:ea typeface="Open Sans"/>
                <a:cs typeface="Open Sans"/>
                <a:sym typeface="Open Sans"/>
              </a:rPr>
              <a:t>Whenever you and your doctor decide!</a:t>
            </a:r>
            <a:endParaRPr sz="1800">
              <a:solidFill>
                <a:srgbClr val="ECECEC"/>
              </a:solidFill>
              <a:latin typeface="Open Sans"/>
              <a:ea typeface="Open Sans"/>
              <a:cs typeface="Open Sans"/>
              <a:sym typeface="Open Sans"/>
            </a:endParaRPr>
          </a:p>
          <a:p>
            <a:pPr indent="-254000" lvl="0" marL="342900" marR="0" rtl="0" algn="l">
              <a:spcBef>
                <a:spcPts val="64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Breast Ultrasound *</a:t>
            </a:r>
            <a:endParaRPr sz="1800">
              <a:solidFill>
                <a:srgbClr val="ECECEC"/>
              </a:solidFill>
              <a:latin typeface="Open Sans"/>
              <a:ea typeface="Open Sans"/>
              <a:cs typeface="Open Sans"/>
              <a:sym typeface="Open Sans"/>
            </a:endParaRPr>
          </a:p>
          <a:p>
            <a:pPr indent="-254000" lvl="0" marL="342900" marR="0" rtl="0" algn="l">
              <a:spcBef>
                <a:spcPts val="1600"/>
              </a:spcBef>
              <a:spcAft>
                <a:spcPts val="160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Breast MRI *</a:t>
            </a:r>
            <a:endParaRPr i="0" sz="1800" u="none" cap="none" strike="noStrike">
              <a:solidFill>
                <a:srgbClr val="ECECEC"/>
              </a:solidFill>
              <a:latin typeface="Open Sans"/>
              <a:ea typeface="Open Sans"/>
              <a:cs typeface="Open Sans"/>
              <a:sym typeface="Open Sans"/>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