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63" r:id="rId5"/>
    <p:sldId id="257" r:id="rId6"/>
    <p:sldId id="264" r:id="rId7"/>
    <p:sldId id="265" r:id="rId8"/>
    <p:sldId id="266" r:id="rId9"/>
    <p:sldId id="267" r:id="rId10"/>
    <p:sldId id="268" r:id="rId11"/>
    <p:sldId id="25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4BA"/>
    <a:srgbClr val="01B0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089" y="5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nd Stacie" userId="cdd1910d-4f0b-41d0-8e0a-ecada29cf498" providerId="ADAL" clId="{437B8D19-3A53-417E-978F-05C9E6E97672}"/>
    <pc:docChg chg="undo custSel addSld modSld sldOrd">
      <pc:chgData name="Wind Stacie" userId="cdd1910d-4f0b-41d0-8e0a-ecada29cf498" providerId="ADAL" clId="{437B8D19-3A53-417E-978F-05C9E6E97672}" dt="2025-12-04T14:48:04.836" v="2628" actId="20577"/>
      <pc:docMkLst>
        <pc:docMk/>
      </pc:docMkLst>
      <pc:sldChg chg="modSp mod">
        <pc:chgData name="Wind Stacie" userId="cdd1910d-4f0b-41d0-8e0a-ecada29cf498" providerId="ADAL" clId="{437B8D19-3A53-417E-978F-05C9E6E97672}" dt="2025-12-03T18:52:30.847" v="2461" actId="20577"/>
        <pc:sldMkLst>
          <pc:docMk/>
          <pc:sldMk cId="299417609" sldId="257"/>
        </pc:sldMkLst>
        <pc:spChg chg="mod">
          <ac:chgData name="Wind Stacie" userId="cdd1910d-4f0b-41d0-8e0a-ecada29cf498" providerId="ADAL" clId="{437B8D19-3A53-417E-978F-05C9E6E97672}" dt="2025-12-03T15:59:43.879" v="298" actId="255"/>
          <ac:spMkLst>
            <pc:docMk/>
            <pc:sldMk cId="299417609" sldId="257"/>
            <ac:spMk id="2" creationId="{A08D25C3-A0BF-4476-9F94-8269AFFF06BF}"/>
          </ac:spMkLst>
        </pc:spChg>
        <pc:spChg chg="mod">
          <ac:chgData name="Wind Stacie" userId="cdd1910d-4f0b-41d0-8e0a-ecada29cf498" providerId="ADAL" clId="{437B8D19-3A53-417E-978F-05C9E6E97672}" dt="2025-12-03T18:52:30.847" v="2461" actId="20577"/>
          <ac:spMkLst>
            <pc:docMk/>
            <pc:sldMk cId="299417609" sldId="257"/>
            <ac:spMk id="3" creationId="{CA896819-BF61-4F61-B002-14D76D1A5C14}"/>
          </ac:spMkLst>
        </pc:spChg>
      </pc:sldChg>
      <pc:sldChg chg="modSp mod">
        <pc:chgData name="Wind Stacie" userId="cdd1910d-4f0b-41d0-8e0a-ecada29cf498" providerId="ADAL" clId="{437B8D19-3A53-417E-978F-05C9E6E97672}" dt="2025-12-03T16:33:42.923" v="1630" actId="20577"/>
        <pc:sldMkLst>
          <pc:docMk/>
          <pc:sldMk cId="4179783441" sldId="258"/>
        </pc:sldMkLst>
        <pc:spChg chg="mod">
          <ac:chgData name="Wind Stacie" userId="cdd1910d-4f0b-41d0-8e0a-ecada29cf498" providerId="ADAL" clId="{437B8D19-3A53-417E-978F-05C9E6E97672}" dt="2025-12-03T16:32:51.462" v="1479" actId="20577"/>
          <ac:spMkLst>
            <pc:docMk/>
            <pc:sldMk cId="4179783441" sldId="258"/>
            <ac:spMk id="2" creationId="{A08D25C3-A0BF-4476-9F94-8269AFFF06BF}"/>
          </ac:spMkLst>
        </pc:spChg>
        <pc:spChg chg="mod">
          <ac:chgData name="Wind Stacie" userId="cdd1910d-4f0b-41d0-8e0a-ecada29cf498" providerId="ADAL" clId="{437B8D19-3A53-417E-978F-05C9E6E97672}" dt="2025-12-03T16:33:31.385" v="1584" actId="20577"/>
          <ac:spMkLst>
            <pc:docMk/>
            <pc:sldMk cId="4179783441" sldId="258"/>
            <ac:spMk id="3" creationId="{CA896819-BF61-4F61-B002-14D76D1A5C14}"/>
          </ac:spMkLst>
        </pc:spChg>
        <pc:spChg chg="mod">
          <ac:chgData name="Wind Stacie" userId="cdd1910d-4f0b-41d0-8e0a-ecada29cf498" providerId="ADAL" clId="{437B8D19-3A53-417E-978F-05C9E6E97672}" dt="2025-12-03T16:33:42.923" v="1630" actId="20577"/>
          <ac:spMkLst>
            <pc:docMk/>
            <pc:sldMk cId="4179783441" sldId="258"/>
            <ac:spMk id="4" creationId="{7C36F3FC-6C2B-4CD1-A1A7-4B6E8E10DF31}"/>
          </ac:spMkLst>
        </pc:spChg>
      </pc:sldChg>
      <pc:sldChg chg="modSp mod">
        <pc:chgData name="Wind Stacie" userId="cdd1910d-4f0b-41d0-8e0a-ecada29cf498" providerId="ADAL" clId="{437B8D19-3A53-417E-978F-05C9E6E97672}" dt="2025-12-03T18:54:15.588" v="2533" actId="20577"/>
        <pc:sldMkLst>
          <pc:docMk/>
          <pc:sldMk cId="2777887622" sldId="264"/>
        </pc:sldMkLst>
        <pc:spChg chg="mod">
          <ac:chgData name="Wind Stacie" userId="cdd1910d-4f0b-41d0-8e0a-ecada29cf498" providerId="ADAL" clId="{437B8D19-3A53-417E-978F-05C9E6E97672}" dt="2025-12-03T15:53:17.319" v="76" actId="1035"/>
          <ac:spMkLst>
            <pc:docMk/>
            <pc:sldMk cId="2777887622" sldId="264"/>
            <ac:spMk id="2" creationId="{A08D25C3-A0BF-4476-9F94-8269AFFF06BF}"/>
          </ac:spMkLst>
        </pc:spChg>
        <pc:spChg chg="mod">
          <ac:chgData name="Wind Stacie" userId="cdd1910d-4f0b-41d0-8e0a-ecada29cf498" providerId="ADAL" clId="{437B8D19-3A53-417E-978F-05C9E6E97672}" dt="2025-12-03T18:54:15.588" v="2533" actId="20577"/>
          <ac:spMkLst>
            <pc:docMk/>
            <pc:sldMk cId="2777887622" sldId="264"/>
            <ac:spMk id="3" creationId="{CA896819-BF61-4F61-B002-14D76D1A5C14}"/>
          </ac:spMkLst>
        </pc:spChg>
      </pc:sldChg>
      <pc:sldChg chg="modSp add mod">
        <pc:chgData name="Wind Stacie" userId="cdd1910d-4f0b-41d0-8e0a-ecada29cf498" providerId="ADAL" clId="{437B8D19-3A53-417E-978F-05C9E6E97672}" dt="2025-12-03T18:54:36.258" v="2543" actId="20577"/>
        <pc:sldMkLst>
          <pc:docMk/>
          <pc:sldMk cId="1158471180" sldId="265"/>
        </pc:sldMkLst>
        <pc:spChg chg="mod">
          <ac:chgData name="Wind Stacie" userId="cdd1910d-4f0b-41d0-8e0a-ecada29cf498" providerId="ADAL" clId="{437B8D19-3A53-417E-978F-05C9E6E97672}" dt="2025-12-03T15:54:06.294" v="127"/>
          <ac:spMkLst>
            <pc:docMk/>
            <pc:sldMk cId="1158471180" sldId="265"/>
            <ac:spMk id="2" creationId="{A08D25C3-A0BF-4476-9F94-8269AFFF06BF}"/>
          </ac:spMkLst>
        </pc:spChg>
        <pc:spChg chg="mod">
          <ac:chgData name="Wind Stacie" userId="cdd1910d-4f0b-41d0-8e0a-ecada29cf498" providerId="ADAL" clId="{437B8D19-3A53-417E-978F-05C9E6E97672}" dt="2025-12-03T18:54:36.258" v="2543" actId="20577"/>
          <ac:spMkLst>
            <pc:docMk/>
            <pc:sldMk cId="1158471180" sldId="265"/>
            <ac:spMk id="3" creationId="{CA896819-BF61-4F61-B002-14D76D1A5C14}"/>
          </ac:spMkLst>
        </pc:spChg>
      </pc:sldChg>
      <pc:sldChg chg="modSp add mod">
        <pc:chgData name="Wind Stacie" userId="cdd1910d-4f0b-41d0-8e0a-ecada29cf498" providerId="ADAL" clId="{437B8D19-3A53-417E-978F-05C9E6E97672}" dt="2025-12-03T18:55:48.738" v="2611" actId="20577"/>
        <pc:sldMkLst>
          <pc:docMk/>
          <pc:sldMk cId="2851670522" sldId="266"/>
        </pc:sldMkLst>
        <pc:spChg chg="mod">
          <ac:chgData name="Wind Stacie" userId="cdd1910d-4f0b-41d0-8e0a-ecada29cf498" providerId="ADAL" clId="{437B8D19-3A53-417E-978F-05C9E6E97672}" dt="2025-12-03T15:59:28.276" v="297"/>
          <ac:spMkLst>
            <pc:docMk/>
            <pc:sldMk cId="2851670522" sldId="266"/>
            <ac:spMk id="2" creationId="{A08D25C3-A0BF-4476-9F94-8269AFFF06BF}"/>
          </ac:spMkLst>
        </pc:spChg>
        <pc:spChg chg="mod">
          <ac:chgData name="Wind Stacie" userId="cdd1910d-4f0b-41d0-8e0a-ecada29cf498" providerId="ADAL" clId="{437B8D19-3A53-417E-978F-05C9E6E97672}" dt="2025-12-03T18:55:48.738" v="2611" actId="20577"/>
          <ac:spMkLst>
            <pc:docMk/>
            <pc:sldMk cId="2851670522" sldId="266"/>
            <ac:spMk id="3" creationId="{CA896819-BF61-4F61-B002-14D76D1A5C14}"/>
          </ac:spMkLst>
        </pc:spChg>
      </pc:sldChg>
      <pc:sldChg chg="addSp delSp modSp add mod">
        <pc:chgData name="Wind Stacie" userId="cdd1910d-4f0b-41d0-8e0a-ecada29cf498" providerId="ADAL" clId="{437B8D19-3A53-417E-978F-05C9E6E97672}" dt="2025-12-03T18:56:04.092" v="2613" actId="20577"/>
        <pc:sldMkLst>
          <pc:docMk/>
          <pc:sldMk cId="309545431" sldId="267"/>
        </pc:sldMkLst>
        <pc:spChg chg="mod">
          <ac:chgData name="Wind Stacie" userId="cdd1910d-4f0b-41d0-8e0a-ecada29cf498" providerId="ADAL" clId="{437B8D19-3A53-417E-978F-05C9E6E97672}" dt="2025-12-03T17:02:38.716" v="2219" actId="1035"/>
          <ac:spMkLst>
            <pc:docMk/>
            <pc:sldMk cId="309545431" sldId="267"/>
            <ac:spMk id="2" creationId="{A08D25C3-A0BF-4476-9F94-8269AFFF06BF}"/>
          </ac:spMkLst>
        </pc:spChg>
        <pc:spChg chg="mod">
          <ac:chgData name="Wind Stacie" userId="cdd1910d-4f0b-41d0-8e0a-ecada29cf498" providerId="ADAL" clId="{437B8D19-3A53-417E-978F-05C9E6E97672}" dt="2025-12-03T18:51:48.677" v="2438" actId="1035"/>
          <ac:spMkLst>
            <pc:docMk/>
            <pc:sldMk cId="309545431" sldId="267"/>
            <ac:spMk id="3" creationId="{CA896819-BF61-4F61-B002-14D76D1A5C14}"/>
          </ac:spMkLst>
        </pc:spChg>
        <pc:spChg chg="add mod">
          <ac:chgData name="Wind Stacie" userId="cdd1910d-4f0b-41d0-8e0a-ecada29cf498" providerId="ADAL" clId="{437B8D19-3A53-417E-978F-05C9E6E97672}" dt="2025-12-03T18:51:54.211" v="2450" actId="1035"/>
          <ac:spMkLst>
            <pc:docMk/>
            <pc:sldMk cId="309545431" sldId="267"/>
            <ac:spMk id="6" creationId="{41EABBE0-0E65-4312-A8DE-AF54A5DB77A6}"/>
          </ac:spMkLst>
        </pc:spChg>
        <pc:spChg chg="add mod">
          <ac:chgData name="Wind Stacie" userId="cdd1910d-4f0b-41d0-8e0a-ecada29cf498" providerId="ADAL" clId="{437B8D19-3A53-417E-978F-05C9E6E97672}" dt="2025-12-03T17:10:55.143" v="2330" actId="1076"/>
          <ac:spMkLst>
            <pc:docMk/>
            <pc:sldMk cId="309545431" sldId="267"/>
            <ac:spMk id="8" creationId="{E0935416-4414-424F-A36A-7C4FDCD96B5D}"/>
          </ac:spMkLst>
        </pc:spChg>
        <pc:graphicFrameChg chg="add del">
          <ac:chgData name="Wind Stacie" userId="cdd1910d-4f0b-41d0-8e0a-ecada29cf498" providerId="ADAL" clId="{437B8D19-3A53-417E-978F-05C9E6E97672}" dt="2025-12-03T16:13:38.587" v="1065" actId="3680"/>
          <ac:graphicFrameMkLst>
            <pc:docMk/>
            <pc:sldMk cId="309545431" sldId="267"/>
            <ac:graphicFrameMk id="4" creationId="{D8C438F7-6F76-47AF-8BEC-BC49FE3D6073}"/>
          </ac:graphicFrameMkLst>
        </pc:graphicFrameChg>
        <pc:graphicFrameChg chg="add mod modGraphic">
          <ac:chgData name="Wind Stacie" userId="cdd1910d-4f0b-41d0-8e0a-ecada29cf498" providerId="ADAL" clId="{437B8D19-3A53-417E-978F-05C9E6E97672}" dt="2025-12-03T18:51:48.677" v="2438" actId="1035"/>
          <ac:graphicFrameMkLst>
            <pc:docMk/>
            <pc:sldMk cId="309545431" sldId="267"/>
            <ac:graphicFrameMk id="5" creationId="{CE1F6F85-3081-45B3-9A06-9C6B73BC6A0F}"/>
          </ac:graphicFrameMkLst>
        </pc:graphicFrameChg>
        <pc:graphicFrameChg chg="add mod modGraphic">
          <ac:chgData name="Wind Stacie" userId="cdd1910d-4f0b-41d0-8e0a-ecada29cf498" providerId="ADAL" clId="{437B8D19-3A53-417E-978F-05C9E6E97672}" dt="2025-12-03T18:56:04.092" v="2613" actId="20577"/>
          <ac:graphicFrameMkLst>
            <pc:docMk/>
            <pc:sldMk cId="309545431" sldId="267"/>
            <ac:graphicFrameMk id="7" creationId="{5FACAECC-2468-4E3E-8097-E7F7CFB1B7F5}"/>
          </ac:graphicFrameMkLst>
        </pc:graphicFrameChg>
      </pc:sldChg>
      <pc:sldChg chg="modSp add mod ord">
        <pc:chgData name="Wind Stacie" userId="cdd1910d-4f0b-41d0-8e0a-ecada29cf498" providerId="ADAL" clId="{437B8D19-3A53-417E-978F-05C9E6E97672}" dt="2025-12-04T14:48:04.836" v="2628" actId="20577"/>
        <pc:sldMkLst>
          <pc:docMk/>
          <pc:sldMk cId="3945754099" sldId="268"/>
        </pc:sldMkLst>
        <pc:spChg chg="mod">
          <ac:chgData name="Wind Stacie" userId="cdd1910d-4f0b-41d0-8e0a-ecada29cf498" providerId="ADAL" clId="{437B8D19-3A53-417E-978F-05C9E6E97672}" dt="2025-12-03T16:31:03.326" v="1294" actId="20577"/>
          <ac:spMkLst>
            <pc:docMk/>
            <pc:sldMk cId="3945754099" sldId="268"/>
            <ac:spMk id="2" creationId="{A08D25C3-A0BF-4476-9F94-8269AFFF06BF}"/>
          </ac:spMkLst>
        </pc:spChg>
        <pc:spChg chg="mod">
          <ac:chgData name="Wind Stacie" userId="cdd1910d-4f0b-41d0-8e0a-ecada29cf498" providerId="ADAL" clId="{437B8D19-3A53-417E-978F-05C9E6E97672}" dt="2025-12-04T14:48:04.836" v="2628" actId="20577"/>
          <ac:spMkLst>
            <pc:docMk/>
            <pc:sldMk cId="3945754099" sldId="268"/>
            <ac:spMk id="3" creationId="{CA896819-BF61-4F61-B002-14D76D1A5C1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4C48D-7B2D-48C5-8DF2-4CDAF32CA0A2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6413E-1749-44C7-9644-016517EE4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5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A0EA0-5C6C-46B7-A995-5C7597426DD7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6D927-C3D8-4976-A225-9CF59A1AB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765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rgbClr val="01B08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rgbClr val="01B08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4B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736" y="5690205"/>
            <a:ext cx="3053593" cy="108402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77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 userDrawn="1"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29" name="Freeform 28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30" name="Straight Connector 2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Isosceles Triangle 3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rgbClr val="01B08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4B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Isosceles Triangle 3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39" name="Picture 3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736" y="5690205"/>
            <a:ext cx="3053593" cy="10840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wind@rappahannock.edu" TargetMode="External"/><Relationship Id="rId2" Type="http://schemas.openxmlformats.org/officeDocument/2006/relationships/hyperlink" Target="mailto:rwhite@rappahannock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DD48E-4992-44E2-9E0F-779EEE8DF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4660" y="2131754"/>
            <a:ext cx="7475838" cy="1470025"/>
          </a:xfrm>
        </p:spPr>
        <p:txBody>
          <a:bodyPr/>
          <a:lstStyle/>
          <a:p>
            <a:r>
              <a:rPr lang="en-US" sz="4800" b="1" dirty="0">
                <a:solidFill>
                  <a:srgbClr val="0074BA"/>
                </a:solidFill>
              </a:rPr>
              <a:t>VDH ETL Program @ RCC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122194-CDE5-4505-A1C8-1A93FE104A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02709" y="3429000"/>
            <a:ext cx="6779740" cy="1758778"/>
          </a:xfrm>
        </p:spPr>
        <p:txBody>
          <a:bodyPr>
            <a:normAutofit/>
          </a:bodyPr>
          <a:lstStyle/>
          <a:p>
            <a:r>
              <a:rPr lang="en-US" sz="2400" dirty="0"/>
              <a:t>Dr. Becky White, Nursing Program Head</a:t>
            </a:r>
          </a:p>
          <a:p>
            <a:pPr>
              <a:spcBef>
                <a:spcPts val="0"/>
              </a:spcBef>
            </a:pPr>
            <a:endParaRPr lang="en-US" sz="1050" dirty="0"/>
          </a:p>
          <a:p>
            <a:pPr>
              <a:spcBef>
                <a:spcPts val="0"/>
              </a:spcBef>
            </a:pPr>
            <a:r>
              <a:rPr lang="en-US" sz="2400" dirty="0"/>
              <a:t>Stacie Wind, Healthcare Recruitment &amp;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Development Manager</a:t>
            </a:r>
          </a:p>
        </p:txBody>
      </p:sp>
    </p:spTree>
    <p:extLst>
      <p:ext uri="{BB962C8B-B14F-4D97-AF65-F5344CB8AC3E}">
        <p14:creationId xmlns:p14="http://schemas.microsoft.com/office/powerpoint/2010/main" val="1173708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8D25C3-A0BF-4476-9F94-8269AFFF06BF}"/>
              </a:ext>
            </a:extLst>
          </p:cNvPr>
          <p:cNvSpPr txBox="1"/>
          <p:nvPr/>
        </p:nvSpPr>
        <p:spPr>
          <a:xfrm>
            <a:off x="1346200" y="621748"/>
            <a:ext cx="800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4BA"/>
                </a:solidFill>
              </a:rPr>
              <a:t>Project Overview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896819-BF61-4F61-B002-14D76D1A5C14}"/>
              </a:ext>
            </a:extLst>
          </p:cNvPr>
          <p:cNvSpPr txBox="1"/>
          <p:nvPr/>
        </p:nvSpPr>
        <p:spPr>
          <a:xfrm>
            <a:off x="1422400" y="1947337"/>
            <a:ext cx="79248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1B085"/>
                </a:solidFill>
              </a:rPr>
              <a:t>Rural partnerships between community colleges and local regional facilities</a:t>
            </a:r>
          </a:p>
          <a:p>
            <a:endParaRPr lang="en-US" sz="2400" dirty="0"/>
          </a:p>
          <a:p>
            <a:pPr lvl="1"/>
            <a:r>
              <a:rPr lang="en-US" sz="2200" dirty="0"/>
              <a:t>Associate and Practical Nursing pathways with mentorship and preceptor training</a:t>
            </a:r>
          </a:p>
          <a:p>
            <a:pPr lvl="1"/>
            <a:endParaRPr lang="en-US" sz="2200" dirty="0"/>
          </a:p>
          <a:p>
            <a:pPr lvl="1"/>
            <a:r>
              <a:rPr lang="en-US" sz="2200" dirty="0"/>
              <a:t>Interactive online modules and in‑person preceptor training with CEUs (GMU Health Workforce Center)</a:t>
            </a:r>
          </a:p>
        </p:txBody>
      </p:sp>
    </p:spTree>
    <p:extLst>
      <p:ext uri="{BB962C8B-B14F-4D97-AF65-F5344CB8AC3E}">
        <p14:creationId xmlns:p14="http://schemas.microsoft.com/office/powerpoint/2010/main" val="299417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8D25C3-A0BF-4476-9F94-8269AFFF06BF}"/>
              </a:ext>
            </a:extLst>
          </p:cNvPr>
          <p:cNvSpPr txBox="1"/>
          <p:nvPr/>
        </p:nvSpPr>
        <p:spPr>
          <a:xfrm>
            <a:off x="1346200" y="555491"/>
            <a:ext cx="8001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4BA"/>
                </a:solidFill>
              </a:rPr>
              <a:t>Selection, Eligibility, &amp; Program Requirements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896819-BF61-4F61-B002-14D76D1A5C14}"/>
              </a:ext>
            </a:extLst>
          </p:cNvPr>
          <p:cNvSpPr txBox="1"/>
          <p:nvPr/>
        </p:nvSpPr>
        <p:spPr>
          <a:xfrm>
            <a:off x="1422400" y="2225629"/>
            <a:ext cx="79248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01B085"/>
                </a:solidFill>
              </a:rPr>
              <a:t>Employed at partner facility and in good standing</a:t>
            </a:r>
          </a:p>
          <a:p>
            <a:pPr lvl="1"/>
            <a:endParaRPr lang="en-US" sz="1400" dirty="0"/>
          </a:p>
          <a:p>
            <a:pPr lvl="1"/>
            <a:r>
              <a:rPr lang="en-US" sz="2200" dirty="0"/>
              <a:t>RCC PN students eligible in 2</a:t>
            </a:r>
            <a:r>
              <a:rPr lang="en-US" sz="2200" baseline="30000" dirty="0"/>
              <a:t>nd</a:t>
            </a:r>
            <a:r>
              <a:rPr lang="en-US" sz="2200" dirty="0"/>
              <a:t> semester, assigned specialty procedures &amp; pre/post‑op. 3</a:t>
            </a:r>
            <a:r>
              <a:rPr lang="en-US" sz="2200" baseline="30000" dirty="0"/>
              <a:t>rd</a:t>
            </a:r>
            <a:r>
              <a:rPr lang="en-US" sz="2200" dirty="0"/>
              <a:t> semester students assigned acute care. </a:t>
            </a:r>
          </a:p>
          <a:p>
            <a:pPr lvl="1"/>
            <a:endParaRPr lang="en-US" sz="1400" dirty="0"/>
          </a:p>
          <a:p>
            <a:pPr lvl="1"/>
            <a:r>
              <a:rPr lang="en-US" sz="2200" dirty="0"/>
              <a:t>RCC ADN students eligible in 3</a:t>
            </a:r>
            <a:r>
              <a:rPr lang="en-US" sz="2200" baseline="30000" dirty="0"/>
              <a:t>rd</a:t>
            </a:r>
            <a:r>
              <a:rPr lang="en-US" sz="2200" dirty="0"/>
              <a:t> and 4th semester, assigned acute care objectives across practice areas. </a:t>
            </a:r>
          </a:p>
          <a:p>
            <a:endParaRPr lang="en-US" sz="1400" b="1" dirty="0">
              <a:solidFill>
                <a:srgbClr val="01B085"/>
              </a:solidFill>
            </a:endParaRPr>
          </a:p>
          <a:p>
            <a:r>
              <a:rPr lang="en-US" sz="2600" b="1" dirty="0">
                <a:solidFill>
                  <a:srgbClr val="01B085"/>
                </a:solidFill>
              </a:rPr>
              <a:t>Complete 48 hours per semester; updated from original two‑semester plan</a:t>
            </a:r>
          </a:p>
          <a:p>
            <a:endParaRPr lang="en-US" sz="20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77887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8D25C3-A0BF-4476-9F94-8269AFFF06BF}"/>
              </a:ext>
            </a:extLst>
          </p:cNvPr>
          <p:cNvSpPr txBox="1"/>
          <p:nvPr/>
        </p:nvSpPr>
        <p:spPr>
          <a:xfrm>
            <a:off x="1346200" y="555491"/>
            <a:ext cx="800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4BA"/>
                </a:solidFill>
              </a:rPr>
              <a:t>Challenges &amp; Responses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896819-BF61-4F61-B002-14D76D1A5C14}"/>
              </a:ext>
            </a:extLst>
          </p:cNvPr>
          <p:cNvSpPr txBox="1"/>
          <p:nvPr/>
        </p:nvSpPr>
        <p:spPr>
          <a:xfrm>
            <a:off x="1422400" y="1894327"/>
            <a:ext cx="79248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01B085"/>
                </a:solidFill>
              </a:rPr>
              <a:t>Securing MOUs with facilities and navigating the payment process/coding</a:t>
            </a:r>
          </a:p>
          <a:p>
            <a:endParaRPr lang="en-US" sz="1400" b="1" dirty="0">
              <a:solidFill>
                <a:srgbClr val="01B085"/>
              </a:solidFill>
            </a:endParaRPr>
          </a:p>
          <a:p>
            <a:r>
              <a:rPr lang="en-US" sz="2400" dirty="0"/>
              <a:t>	Created standing monthly meetings with facilities</a:t>
            </a:r>
          </a:p>
          <a:p>
            <a:endParaRPr lang="en-US" sz="1400" b="1" dirty="0">
              <a:solidFill>
                <a:srgbClr val="01B085"/>
              </a:solidFill>
            </a:endParaRPr>
          </a:p>
          <a:p>
            <a:r>
              <a:rPr lang="en-US" sz="2600" b="1" dirty="0">
                <a:solidFill>
                  <a:srgbClr val="01B085"/>
                </a:solidFill>
              </a:rPr>
              <a:t>Eligibility initially too narrow</a:t>
            </a:r>
          </a:p>
          <a:p>
            <a:pPr lvl="1"/>
            <a:endParaRPr lang="en-US" sz="1400" dirty="0"/>
          </a:p>
          <a:p>
            <a:pPr lvl="1"/>
            <a:r>
              <a:rPr lang="en-US" sz="2400" dirty="0"/>
              <a:t>Expanded PN placements into acute care settings</a:t>
            </a:r>
          </a:p>
          <a:p>
            <a:pPr lvl="1"/>
            <a:endParaRPr lang="en-US" sz="1400" dirty="0"/>
          </a:p>
          <a:p>
            <a:pPr lvl="1"/>
            <a:r>
              <a:rPr lang="en-US" sz="2400" dirty="0"/>
              <a:t>Included LPN‑to‑ADN bridge students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58471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8D25C3-A0BF-4476-9F94-8269AFFF06BF}"/>
              </a:ext>
            </a:extLst>
          </p:cNvPr>
          <p:cNvSpPr txBox="1"/>
          <p:nvPr/>
        </p:nvSpPr>
        <p:spPr>
          <a:xfrm>
            <a:off x="1346200" y="555491"/>
            <a:ext cx="800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4BA"/>
                </a:solidFill>
              </a:rPr>
              <a:t>Successes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896819-BF61-4F61-B002-14D76D1A5C14}"/>
              </a:ext>
            </a:extLst>
          </p:cNvPr>
          <p:cNvSpPr txBox="1"/>
          <p:nvPr/>
        </p:nvSpPr>
        <p:spPr>
          <a:xfrm>
            <a:off x="1422399" y="1433217"/>
            <a:ext cx="823843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01B085"/>
                </a:solidFill>
              </a:rPr>
              <a:t>Preceptor</a:t>
            </a:r>
          </a:p>
          <a:p>
            <a:r>
              <a:rPr lang="en-US" sz="2400" dirty="0"/>
              <a:t>	Improved reinforcement, teaching, and quality of care</a:t>
            </a:r>
          </a:p>
          <a:p>
            <a:endParaRPr lang="en-US" sz="1400" b="1" dirty="0">
              <a:solidFill>
                <a:srgbClr val="01B085"/>
              </a:solidFill>
            </a:endParaRPr>
          </a:p>
          <a:p>
            <a:r>
              <a:rPr lang="en-US" sz="2600" b="1" dirty="0">
                <a:solidFill>
                  <a:srgbClr val="01B085"/>
                </a:solidFill>
              </a:rPr>
              <a:t>Student</a:t>
            </a:r>
          </a:p>
          <a:p>
            <a:pPr lvl="1"/>
            <a:r>
              <a:rPr lang="en-US" sz="2400" dirty="0"/>
              <a:t>Increased confidence, knowledge of facility processes &amp; procedures, environmental duties, charting, and reach independent practice sooner</a:t>
            </a:r>
          </a:p>
          <a:p>
            <a:pPr lvl="1"/>
            <a:endParaRPr lang="en-US" sz="1400" dirty="0"/>
          </a:p>
          <a:p>
            <a:pPr marL="0" lvl="1"/>
            <a:r>
              <a:rPr lang="en-US" sz="2400" b="1" dirty="0">
                <a:solidFill>
                  <a:srgbClr val="01B085"/>
                </a:solidFill>
              </a:rPr>
              <a:t>Facility </a:t>
            </a:r>
          </a:p>
          <a:p>
            <a:pPr lvl="1"/>
            <a:r>
              <a:rPr lang="en-US" sz="2400" dirty="0"/>
              <a:t>High retention, shortened orientation by at least two weeks, and express interest in ETL for other departments</a:t>
            </a:r>
          </a:p>
        </p:txBody>
      </p:sp>
    </p:spTree>
    <p:extLst>
      <p:ext uri="{BB962C8B-B14F-4D97-AF65-F5344CB8AC3E}">
        <p14:creationId xmlns:p14="http://schemas.microsoft.com/office/powerpoint/2010/main" val="2851670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8D25C3-A0BF-4476-9F94-8269AFFF06BF}"/>
              </a:ext>
            </a:extLst>
          </p:cNvPr>
          <p:cNvSpPr txBox="1"/>
          <p:nvPr/>
        </p:nvSpPr>
        <p:spPr>
          <a:xfrm>
            <a:off x="1346200" y="446078"/>
            <a:ext cx="800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4BA"/>
                </a:solidFill>
              </a:rPr>
              <a:t>Outcomes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896819-BF61-4F61-B002-14D76D1A5C14}"/>
              </a:ext>
            </a:extLst>
          </p:cNvPr>
          <p:cNvSpPr txBox="1"/>
          <p:nvPr/>
        </p:nvSpPr>
        <p:spPr>
          <a:xfrm>
            <a:off x="1422399" y="1222211"/>
            <a:ext cx="8238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1B085"/>
                </a:solidFill>
              </a:rPr>
              <a:t>Retention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E1F6F85-3081-45B3-9A06-9C6B73BC6A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014941"/>
              </p:ext>
            </p:extLst>
          </p:nvPr>
        </p:nvGraphicFramePr>
        <p:xfrm>
          <a:off x="1422398" y="1647849"/>
          <a:ext cx="7494955" cy="1447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63214">
                  <a:extLst>
                    <a:ext uri="{9D8B030D-6E8A-4147-A177-3AD203B41FA5}">
                      <a16:colId xmlns:a16="http://schemas.microsoft.com/office/drawing/2014/main" val="2706644527"/>
                    </a:ext>
                  </a:extLst>
                </a:gridCol>
                <a:gridCol w="1531330">
                  <a:extLst>
                    <a:ext uri="{9D8B030D-6E8A-4147-A177-3AD203B41FA5}">
                      <a16:colId xmlns:a16="http://schemas.microsoft.com/office/drawing/2014/main" val="2805302666"/>
                    </a:ext>
                  </a:extLst>
                </a:gridCol>
                <a:gridCol w="1961218">
                  <a:extLst>
                    <a:ext uri="{9D8B030D-6E8A-4147-A177-3AD203B41FA5}">
                      <a16:colId xmlns:a16="http://schemas.microsoft.com/office/drawing/2014/main" val="3269819186"/>
                    </a:ext>
                  </a:extLst>
                </a:gridCol>
                <a:gridCol w="1939193">
                  <a:extLst>
                    <a:ext uri="{9D8B030D-6E8A-4147-A177-3AD203B41FA5}">
                      <a16:colId xmlns:a16="http://schemas.microsoft.com/office/drawing/2014/main" val="2982100767"/>
                    </a:ext>
                  </a:extLst>
                </a:gridCol>
              </a:tblGrid>
              <a:tr h="29125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Facility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VCU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Riverside WRH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WR Convalescent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1471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Total # of Students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321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Total Graduated To 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0974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Total Hired in PN/RN Roles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79377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1EABBE0-0E65-4312-A8DE-AF54A5DB77A6}"/>
              </a:ext>
            </a:extLst>
          </p:cNvPr>
          <p:cNvSpPr txBox="1"/>
          <p:nvPr/>
        </p:nvSpPr>
        <p:spPr>
          <a:xfrm>
            <a:off x="1422398" y="3127297"/>
            <a:ext cx="8238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1B085"/>
                </a:solidFill>
              </a:rPr>
              <a:t>Other Outcomes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5FACAECC-2468-4E3E-8097-E7F7CFB1B7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186399"/>
              </p:ext>
            </p:extLst>
          </p:nvPr>
        </p:nvGraphicFramePr>
        <p:xfrm>
          <a:off x="1422398" y="3550854"/>
          <a:ext cx="7494956" cy="2331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60987">
                  <a:extLst>
                    <a:ext uri="{9D8B030D-6E8A-4147-A177-3AD203B41FA5}">
                      <a16:colId xmlns:a16="http://schemas.microsoft.com/office/drawing/2014/main" val="2706644527"/>
                    </a:ext>
                  </a:extLst>
                </a:gridCol>
                <a:gridCol w="3133969">
                  <a:extLst>
                    <a:ext uri="{9D8B030D-6E8A-4147-A177-3AD203B41FA5}">
                      <a16:colId xmlns:a16="http://schemas.microsoft.com/office/drawing/2014/main" val="2805302666"/>
                    </a:ext>
                  </a:extLst>
                </a:gridCol>
              </a:tblGrid>
              <a:tr h="29125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Goal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Outcome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1471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65% demonstrated increased skill to independently practice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Achieved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2321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100% demonstrated increased readiness to practice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Achieved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0974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90% satisfaction rate w/ facilities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Achieved; Challenge in aligning student schedules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5793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100% employment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Achieved; One student at RWRH moved out of state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8787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Decrease in orientation time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Achieved; At least two weeks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844363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0935416-4414-424F-A36A-7C4FDCD96B5D}"/>
              </a:ext>
            </a:extLst>
          </p:cNvPr>
          <p:cNvSpPr txBox="1"/>
          <p:nvPr/>
        </p:nvSpPr>
        <p:spPr>
          <a:xfrm>
            <a:off x="4517292" y="6411922"/>
            <a:ext cx="48299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- Remaining students will complete the program and graduate December 2025 &amp; May 2026</a:t>
            </a:r>
          </a:p>
        </p:txBody>
      </p:sp>
    </p:spTree>
    <p:extLst>
      <p:ext uri="{BB962C8B-B14F-4D97-AF65-F5344CB8AC3E}">
        <p14:creationId xmlns:p14="http://schemas.microsoft.com/office/powerpoint/2010/main" val="309545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8D25C3-A0BF-4476-9F94-8269AFFF06BF}"/>
              </a:ext>
            </a:extLst>
          </p:cNvPr>
          <p:cNvSpPr txBox="1"/>
          <p:nvPr/>
        </p:nvSpPr>
        <p:spPr>
          <a:xfrm>
            <a:off x="1346200" y="555491"/>
            <a:ext cx="800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4BA"/>
                </a:solidFill>
              </a:rPr>
              <a:t>Future Plans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896819-BF61-4F61-B002-14D76D1A5C14}"/>
              </a:ext>
            </a:extLst>
          </p:cNvPr>
          <p:cNvSpPr txBox="1"/>
          <p:nvPr/>
        </p:nvSpPr>
        <p:spPr>
          <a:xfrm>
            <a:off x="1422400" y="1894327"/>
            <a:ext cx="7924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01B085"/>
                </a:solidFill>
              </a:rPr>
              <a:t>More intentional placement based on student unit interest</a:t>
            </a:r>
          </a:p>
          <a:p>
            <a:endParaRPr lang="en-US" sz="2600" b="1" dirty="0">
              <a:solidFill>
                <a:srgbClr val="01B085"/>
              </a:solidFill>
            </a:endParaRPr>
          </a:p>
          <a:p>
            <a:r>
              <a:rPr lang="en-US" sz="2600" b="1" dirty="0">
                <a:solidFill>
                  <a:srgbClr val="01B085"/>
                </a:solidFill>
              </a:rPr>
              <a:t>Additional partnership with facilities that employ RCC students</a:t>
            </a:r>
          </a:p>
          <a:p>
            <a:endParaRPr lang="en-US" sz="2600" b="1" dirty="0">
              <a:solidFill>
                <a:srgbClr val="01B085"/>
              </a:solidFill>
            </a:endParaRPr>
          </a:p>
          <a:p>
            <a:r>
              <a:rPr lang="en-US" sz="2600" b="1" dirty="0">
                <a:solidFill>
                  <a:srgbClr val="01B085"/>
                </a:solidFill>
              </a:rPr>
              <a:t>Identify funding to support the Earn to Learn model for other specialties (Imaging, Behavioral Health, </a:t>
            </a:r>
            <a:r>
              <a:rPr lang="en-US" sz="2600" b="1">
                <a:solidFill>
                  <a:srgbClr val="01B085"/>
                </a:solidFill>
              </a:rPr>
              <a:t>Respiratory, etc</a:t>
            </a:r>
            <a:r>
              <a:rPr lang="en-US" sz="2600" b="1" dirty="0">
                <a:solidFill>
                  <a:srgbClr val="01B085"/>
                </a:solidFill>
              </a:rPr>
              <a:t>.)</a:t>
            </a:r>
          </a:p>
          <a:p>
            <a:endParaRPr lang="en-US" sz="1400" b="1" dirty="0">
              <a:solidFill>
                <a:srgbClr val="01B085"/>
              </a:solidFill>
            </a:endParaRPr>
          </a:p>
          <a:p>
            <a:r>
              <a:rPr lang="en-US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45754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8D25C3-A0BF-4476-9F94-8269AFFF06BF}"/>
              </a:ext>
            </a:extLst>
          </p:cNvPr>
          <p:cNvSpPr txBox="1"/>
          <p:nvPr/>
        </p:nvSpPr>
        <p:spPr>
          <a:xfrm>
            <a:off x="1346200" y="939799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0074BA"/>
                </a:solidFill>
              </a:rPr>
              <a:t>Contact Information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896819-BF61-4F61-B002-14D76D1A5C14}"/>
              </a:ext>
            </a:extLst>
          </p:cNvPr>
          <p:cNvSpPr txBox="1"/>
          <p:nvPr/>
        </p:nvSpPr>
        <p:spPr>
          <a:xfrm>
            <a:off x="1422400" y="2252133"/>
            <a:ext cx="405553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1B085"/>
                </a:solidFill>
              </a:rPr>
              <a:t>Dr. Rebecca White</a:t>
            </a:r>
          </a:p>
          <a:p>
            <a:r>
              <a:rPr lang="en-US" dirty="0"/>
              <a:t>Nursing Program Head</a:t>
            </a:r>
          </a:p>
          <a:p>
            <a:r>
              <a:rPr lang="en-US" dirty="0">
                <a:hlinkClick r:id="rId2"/>
              </a:rPr>
              <a:t>rwhite@rappahannock.edu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36F3FC-6C2B-4CD1-A1A7-4B6E8E10DF31}"/>
              </a:ext>
            </a:extLst>
          </p:cNvPr>
          <p:cNvSpPr txBox="1"/>
          <p:nvPr/>
        </p:nvSpPr>
        <p:spPr>
          <a:xfrm>
            <a:off x="5346700" y="2252133"/>
            <a:ext cx="405553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1B085"/>
                </a:solidFill>
              </a:rPr>
              <a:t>Stacie Wind</a:t>
            </a:r>
          </a:p>
          <a:p>
            <a:r>
              <a:rPr lang="en-US" dirty="0"/>
              <a:t>Healthcare Recruitment &amp; Development Manager</a:t>
            </a:r>
          </a:p>
          <a:p>
            <a:r>
              <a:rPr lang="en-US" dirty="0">
                <a:hlinkClick r:id="rId3"/>
              </a:rPr>
              <a:t>swind@rappahannock.edu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978344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4B768FA59EE34A9CE936207CB80615" ma:contentTypeVersion="15" ma:contentTypeDescription="Create a new document." ma:contentTypeScope="" ma:versionID="8fdbe39e9fb6426625b81b1fcb3ed968">
  <xsd:schema xmlns:xsd="http://www.w3.org/2001/XMLSchema" xmlns:xs="http://www.w3.org/2001/XMLSchema" xmlns:p="http://schemas.microsoft.com/office/2006/metadata/properties" xmlns:ns2="23c5f55c-0a29-4a88-8298-cb7362e1097a" xmlns:ns3="1770c625-abe2-4d4d-adfd-8f7fa9807de2" targetNamespace="http://schemas.microsoft.com/office/2006/metadata/properties" ma:root="true" ma:fieldsID="c9a6900b355f644071623c2a25f0c3a7" ns2:_="" ns3:_="">
    <xsd:import namespace="23c5f55c-0a29-4a88-8298-cb7362e1097a"/>
    <xsd:import namespace="1770c625-abe2-4d4d-adfd-8f7fa9807d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c5f55c-0a29-4a88-8298-cb7362e109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de1c3a4-3653-4425-870d-a534ce4917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70c625-abe2-4d4d-adfd-8f7fa9807de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e57a99e-19df-4964-9f56-489c128c2bc5}" ma:internalName="TaxCatchAll" ma:showField="CatchAllData" ma:web="1770c625-abe2-4d4d-adfd-8f7fa9807d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3c5f55c-0a29-4a88-8298-cb7362e1097a">
      <Terms xmlns="http://schemas.microsoft.com/office/infopath/2007/PartnerControls"/>
    </lcf76f155ced4ddcb4097134ff3c332f>
    <TaxCatchAll xmlns="1770c625-abe2-4d4d-adfd-8f7fa9807de2" xsi:nil="true"/>
  </documentManagement>
</p:properties>
</file>

<file path=customXml/itemProps1.xml><?xml version="1.0" encoding="utf-8"?>
<ds:datastoreItem xmlns:ds="http://schemas.openxmlformats.org/officeDocument/2006/customXml" ds:itemID="{4F220D8C-18C8-416E-95F7-0E2F6D3558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c5f55c-0a29-4a88-8298-cb7362e1097a"/>
    <ds:schemaRef ds:uri="1770c625-abe2-4d4d-adfd-8f7fa9807d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17C051-CC0E-4A1B-884B-38BC5CC18C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29FCEC-9F6D-4DD6-AB32-2220CB2FB0E7}">
  <ds:schemaRefs>
    <ds:schemaRef ds:uri="http://purl.org/dc/terms/"/>
    <ds:schemaRef ds:uri="34b2ce9f-2e09-4132-a0d1-851c1f2d562e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microsoft.com/sharepoint/v3"/>
    <ds:schemaRef ds:uri="http://schemas.openxmlformats.org/package/2006/metadata/core-properties"/>
    <ds:schemaRef ds:uri="47a6bf25-3eac-4608-af2a-6d19ff5b06d8"/>
    <ds:schemaRef ds:uri="http://www.w3.org/XML/1998/namespace"/>
    <ds:schemaRef ds:uri="http://purl.org/dc/elements/1.1/"/>
    <ds:schemaRef ds:uri="351e965b-eb0a-4c33-b518-b8eeff34c3de"/>
    <ds:schemaRef ds:uri="df3aaf30-bfa1-4284-a5db-4fe304752264"/>
    <ds:schemaRef ds:uri="23c5f55c-0a29-4a88-8298-cb7362e1097a"/>
    <ds:schemaRef ds:uri="1770c625-abe2-4d4d-adfd-8f7fa9807de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394</Words>
  <Application>Microsoft Office PowerPoint</Application>
  <PresentationFormat>Widescreen</PresentationFormat>
  <Paragraphs>85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Trebuchet MS</vt:lpstr>
      <vt:lpstr>Wingdings 3</vt:lpstr>
      <vt:lpstr>Facet</vt:lpstr>
      <vt:lpstr>VDH ETL Program @ RCC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Rappahannock Community College-The Best!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Barclay Bernadette</dc:creator>
  <cp:lastModifiedBy>Wind Stacie</cp:lastModifiedBy>
  <cp:revision>13</cp:revision>
  <dcterms:created xsi:type="dcterms:W3CDTF">2022-06-09T17:22:30Z</dcterms:created>
  <dcterms:modified xsi:type="dcterms:W3CDTF">2025-12-04T14:48:08Z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0x0101006E4B768FA59EE34A9CE936207CB80615</vt:lpwstr>
  </property>
</Properties>
</file>