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82" r:id="rId14"/>
    <p:sldId id="269" r:id="rId15"/>
    <p:sldId id="283" r:id="rId16"/>
    <p:sldId id="284" r:id="rId17"/>
    <p:sldId id="285" r:id="rId18"/>
    <p:sldId id="273" r:id="rId19"/>
    <p:sldId id="286" r:id="rId20"/>
    <p:sldId id="287" r:id="rId21"/>
    <p:sldId id="288" r:id="rId22"/>
    <p:sldId id="289" r:id="rId23"/>
    <p:sldId id="295" r:id="rId24"/>
    <p:sldId id="291" r:id="rId25"/>
    <p:sldId id="290" r:id="rId26"/>
    <p:sldId id="292" r:id="rId27"/>
    <p:sldId id="293" r:id="rId28"/>
    <p:sldId id="29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3DD03-A8B3-4F2B-8230-D158BF3059F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02FDA-8909-4DF3-9E04-0AFDD2EEC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many more myths and facts about suicide than these.  But these have been chosen as effective in combating many pre-existing false beliefs.</a:t>
            </a:r>
          </a:p>
          <a:p>
            <a:r>
              <a:rPr lang="en-US" dirty="0"/>
              <a:t>Preventing a suicide attempt is as good an outcome as we can hope for because we don’t know if a suicide attempt will lead to death.  The method or means used in a suicide attempt will have a bearing on whether the outcome is fatal or not.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4F238542-3EDB-44C6-A504-A72DA39C90F5}" type="slidenum"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13</a:t>
            </a:fld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5953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56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3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5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14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90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5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07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4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1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8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8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F67A97A-CBA3-4C26-AA2F-16DA1B629B0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CB1DB73-E980-402D-9C33-59CF9876AA0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70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F5D2E79-C45E-2BBB-D37D-A27D022841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Saving Lives by Providing Suicide Prevention Programs &amp; Resources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2B4C1-ABE1-2B28-0DA1-1A1AB33E0DDE}"/>
              </a:ext>
            </a:extLst>
          </p:cNvPr>
          <p:cNvSpPr txBox="1"/>
          <p:nvPr/>
        </p:nvSpPr>
        <p:spPr>
          <a:xfrm>
            <a:off x="2127123" y="6397675"/>
            <a:ext cx="79987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5D9C4CB-47B2-E192-A2C6-05E46F8FF2FF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E504963C-F912-CE86-18C5-FF7E15BEF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C6525B-59F1-0909-083B-D1991C315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511" y="588912"/>
            <a:ext cx="3431008" cy="320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009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F15C7-80BB-21ED-3DDD-D7A1D43EA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8A808-E8FC-B3F8-450B-DAF96245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Did you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0FB22-58B7-4BB3-04F3-4B9D7EA23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3457786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30000"/>
              </a:lnSpc>
              <a:buClrTx/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Suicide is the 2nd leading cause of death among people ages 10-34</a:t>
            </a:r>
          </a:p>
          <a:p>
            <a:pPr lvl="0">
              <a:lnSpc>
                <a:spcPct val="130000"/>
              </a:lnSpc>
              <a:buClrTx/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every death, there are 100-200 attempted suicides</a:t>
            </a:r>
          </a:p>
          <a:p>
            <a:pPr lvl="0">
              <a:lnSpc>
                <a:spcPct val="130000"/>
              </a:lnSpc>
              <a:buClrTx/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Protective factors in life can lower suicide risk</a:t>
            </a:r>
          </a:p>
          <a:p>
            <a:pPr marL="742950" lvl="1" indent="-285750">
              <a:lnSpc>
                <a:spcPct val="130000"/>
              </a:lnSpc>
              <a:buClrTx/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Belongingness is the single greatest protective factor</a:t>
            </a:r>
          </a:p>
          <a:p>
            <a:pPr lvl="0">
              <a:lnSpc>
                <a:spcPct val="130000"/>
              </a:lnSpc>
              <a:buClrTx/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2 out of 5 people who need mental health treatment seek out that treatment due to STIGMA around the topic</a:t>
            </a:r>
          </a:p>
          <a:p>
            <a:pPr lvl="0">
              <a:lnSpc>
                <a:spcPct val="130000"/>
              </a:lnSpc>
              <a:buClrTx/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 care strengthens mental health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FB0F9-97F4-9919-6A0B-4DB39C20B434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39496D-A575-D328-2F1F-BDCBEFFBAAA6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1D3AE1E5-7563-FF0A-D1E0-F031312A40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23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5B9FD-6FE2-7AD6-6C2E-8E54690A1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30BE9-E0CF-623C-D449-33ED717E7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High Risk Populations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5A841-94C1-D9B3-29C1-A2EE356AC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793253"/>
            <a:ext cx="9802368" cy="4410949"/>
          </a:xfrm>
        </p:spPr>
        <p:txBody>
          <a:bodyPr>
            <a:normAutofit fontScale="85000" lnSpcReduction="20000"/>
          </a:bodyPr>
          <a:lstStyle/>
          <a:p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no particular order…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American Indians/Alaska Natives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 bereaved by suicide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in midlife and older men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 in justice and child welfare settings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 who engage in non-suicidal self-injury (NSSI)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 who have attempted suicide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 with medical conditions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 with mental and /or substance use disorders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Lesbian, gay, bisexual and transgender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LGBTQIA+ population</a:t>
            </a:r>
          </a:p>
          <a:p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 of the Armed Forces and Veterans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B15D91-41C5-29E9-EC9D-CCC240F02695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72F314-61C4-C6BB-924D-0E2ED5499620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92A5E8B7-B792-66AD-C582-3763F9841A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  <p:sp>
        <p:nvSpPr>
          <p:cNvPr id="9" name="Callout: Left Arrow 8">
            <a:extLst>
              <a:ext uri="{FF2B5EF4-FFF2-40B4-BE49-F238E27FC236}">
                <a16:creationId xmlns:a16="http://schemas.microsoft.com/office/drawing/2014/main" id="{A9A16E66-8AFB-B82A-A17F-0633D0E1523D}"/>
              </a:ext>
            </a:extLst>
          </p:cNvPr>
          <p:cNvSpPr/>
          <p:nvPr/>
        </p:nvSpPr>
        <p:spPr>
          <a:xfrm>
            <a:off x="5306568" y="2409113"/>
            <a:ext cx="5711952" cy="1014984"/>
          </a:xfrm>
          <a:prstGeom prst="left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411FB8-C371-B0AE-4F5A-DCE3ADB3A38D}"/>
              </a:ext>
            </a:extLst>
          </p:cNvPr>
          <p:cNvSpPr txBox="1"/>
          <p:nvPr/>
        </p:nvSpPr>
        <p:spPr>
          <a:xfrm>
            <a:off x="7379208" y="2431180"/>
            <a:ext cx="357530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Men ages 75 and older have one of the highest rates of suicide compared to other age groups.</a:t>
            </a:r>
          </a:p>
        </p:txBody>
      </p:sp>
      <p:sp>
        <p:nvSpPr>
          <p:cNvPr id="11" name="Callout: Left Arrow 10">
            <a:extLst>
              <a:ext uri="{FF2B5EF4-FFF2-40B4-BE49-F238E27FC236}">
                <a16:creationId xmlns:a16="http://schemas.microsoft.com/office/drawing/2014/main" id="{B375595E-2459-25B9-4C3E-B89C3A26F71F}"/>
              </a:ext>
            </a:extLst>
          </p:cNvPr>
          <p:cNvSpPr/>
          <p:nvPr/>
        </p:nvSpPr>
        <p:spPr>
          <a:xfrm>
            <a:off x="6025896" y="5303851"/>
            <a:ext cx="6065520" cy="1014985"/>
          </a:xfrm>
          <a:prstGeom prst="left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15EBD3-D177-A4B8-C15C-B959D32BE0EB}"/>
              </a:ext>
            </a:extLst>
          </p:cNvPr>
          <p:cNvSpPr txBox="1"/>
          <p:nvPr/>
        </p:nvSpPr>
        <p:spPr>
          <a:xfrm>
            <a:off x="8202168" y="5276419"/>
            <a:ext cx="38587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Veterans are at a high risk of suicide, in addition to people who live in rural areas or work in certain industries like mining and construction.</a:t>
            </a:r>
          </a:p>
        </p:txBody>
      </p:sp>
    </p:spTree>
    <p:extLst>
      <p:ext uri="{BB962C8B-B14F-4D97-AF65-F5344CB8AC3E}">
        <p14:creationId xmlns:p14="http://schemas.microsoft.com/office/powerpoint/2010/main" val="1242419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B6A92-8E3F-61C8-2D06-85BBC3013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D51E9-3AD1-66A3-BE92-DBC771256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Anyone can help save a life!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F0C4E-5302-F365-1C4E-CE1ED8698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5734"/>
            <a:ext cx="9893808" cy="3457786"/>
          </a:xfrm>
        </p:spPr>
        <p:txBody>
          <a:bodyPr>
            <a:normAutofit/>
          </a:bodyPr>
          <a:lstStyle/>
          <a:p>
            <a:pPr marL="251460" indent="-3429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Suicide is the most preventable kind of death and almost any positive action may save a life.</a:t>
            </a:r>
          </a:p>
          <a:p>
            <a:pPr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1460" indent="-3429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suicidal people communicate their intent during the week preceding their attempt.</a:t>
            </a:r>
          </a:p>
          <a:p>
            <a:pPr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1460" indent="-3429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Asking someone directly about suicide lowers anxiety, opens up communication, and lowers the risk of an impulsive act.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It’s a relief to have someone ask.</a:t>
            </a:r>
          </a:p>
          <a:p>
            <a:pPr marL="251460" indent="-3429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1460" indent="-3429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learn how to ask the question and how to help.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4E0A63-4C58-9AA4-32F8-35432D07D624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20885DC-C487-D960-FDD7-5C89084C72B8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989F5D51-ABBD-008D-060C-42E533859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7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>
            <a:spLocks noChangeAspect="1"/>
          </p:cNvSpPr>
          <p:nvPr/>
        </p:nvSpPr>
        <p:spPr>
          <a:xfrm>
            <a:off x="2850966" y="1686065"/>
            <a:ext cx="3017520" cy="3017520"/>
          </a:xfrm>
          <a:custGeom>
            <a:avLst/>
            <a:gdLst>
              <a:gd name="connsiteX0" fmla="*/ 1143000 w 2286000"/>
              <a:gd name="connsiteY0" fmla="*/ 45720 h 2286000"/>
              <a:gd name="connsiteX1" fmla="*/ 45720 w 2286000"/>
              <a:gd name="connsiteY1" fmla="*/ 1143000 h 2286000"/>
              <a:gd name="connsiteX2" fmla="*/ 1143000 w 2286000"/>
              <a:gd name="connsiteY2" fmla="*/ 2240280 h 2286000"/>
              <a:gd name="connsiteX3" fmla="*/ 2240280 w 2286000"/>
              <a:gd name="connsiteY3" fmla="*/ 1143000 h 2286000"/>
              <a:gd name="connsiteX4" fmla="*/ 1143000 w 2286000"/>
              <a:gd name="connsiteY4" fmla="*/ 45720 h 2286000"/>
              <a:gd name="connsiteX5" fmla="*/ 1143000 w 2286000"/>
              <a:gd name="connsiteY5" fmla="*/ 0 h 2286000"/>
              <a:gd name="connsiteX6" fmla="*/ 2286000 w 2286000"/>
              <a:gd name="connsiteY6" fmla="*/ 1143000 h 2286000"/>
              <a:gd name="connsiteX7" fmla="*/ 1143000 w 2286000"/>
              <a:gd name="connsiteY7" fmla="*/ 2286000 h 2286000"/>
              <a:gd name="connsiteX8" fmla="*/ 0 w 2286000"/>
              <a:gd name="connsiteY8" fmla="*/ 1143000 h 2286000"/>
              <a:gd name="connsiteX9" fmla="*/ 1143000 w 2286000"/>
              <a:gd name="connsiteY9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0" h="2286000">
                <a:moveTo>
                  <a:pt x="1143000" y="45720"/>
                </a:moveTo>
                <a:cubicBezTo>
                  <a:pt x="536989" y="45720"/>
                  <a:pt x="45720" y="536989"/>
                  <a:pt x="45720" y="1143000"/>
                </a:cubicBezTo>
                <a:cubicBezTo>
                  <a:pt x="45720" y="1749011"/>
                  <a:pt x="536989" y="2240280"/>
                  <a:pt x="1143000" y="2240280"/>
                </a:cubicBezTo>
                <a:cubicBezTo>
                  <a:pt x="1749011" y="2240280"/>
                  <a:pt x="2240280" y="1749011"/>
                  <a:pt x="2240280" y="1143000"/>
                </a:cubicBezTo>
                <a:cubicBezTo>
                  <a:pt x="2240280" y="536989"/>
                  <a:pt x="1749011" y="45720"/>
                  <a:pt x="1143000" y="45720"/>
                </a:cubicBezTo>
                <a:close/>
                <a:moveTo>
                  <a:pt x="1143000" y="0"/>
                </a:moveTo>
                <a:cubicBezTo>
                  <a:pt x="1774261" y="0"/>
                  <a:pt x="2286000" y="511739"/>
                  <a:pt x="2286000" y="1143000"/>
                </a:cubicBezTo>
                <a:cubicBezTo>
                  <a:pt x="2286000" y="1774261"/>
                  <a:pt x="1774261" y="2286000"/>
                  <a:pt x="1143000" y="2286000"/>
                </a:cubicBezTo>
                <a:cubicBezTo>
                  <a:pt x="511739" y="2286000"/>
                  <a:pt x="0" y="1774261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lose/>
              </a:path>
            </a:pathLst>
          </a:custGeom>
          <a:solidFill>
            <a:srgbClr val="6212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</a:pPr>
            <a:endParaRPr lang="en-US" sz="1050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3" name="Freeform 2"/>
          <p:cNvSpPr>
            <a:spLocks noChangeAspect="1"/>
          </p:cNvSpPr>
          <p:nvPr/>
        </p:nvSpPr>
        <p:spPr>
          <a:xfrm>
            <a:off x="6295996" y="1686065"/>
            <a:ext cx="3017520" cy="3017520"/>
          </a:xfrm>
          <a:custGeom>
            <a:avLst/>
            <a:gdLst>
              <a:gd name="connsiteX0" fmla="*/ 1143000 w 2286000"/>
              <a:gd name="connsiteY0" fmla="*/ 45720 h 2286000"/>
              <a:gd name="connsiteX1" fmla="*/ 45720 w 2286000"/>
              <a:gd name="connsiteY1" fmla="*/ 1143000 h 2286000"/>
              <a:gd name="connsiteX2" fmla="*/ 1143000 w 2286000"/>
              <a:gd name="connsiteY2" fmla="*/ 2240280 h 2286000"/>
              <a:gd name="connsiteX3" fmla="*/ 2240280 w 2286000"/>
              <a:gd name="connsiteY3" fmla="*/ 1143000 h 2286000"/>
              <a:gd name="connsiteX4" fmla="*/ 1143000 w 2286000"/>
              <a:gd name="connsiteY4" fmla="*/ 45720 h 2286000"/>
              <a:gd name="connsiteX5" fmla="*/ 1143000 w 2286000"/>
              <a:gd name="connsiteY5" fmla="*/ 0 h 2286000"/>
              <a:gd name="connsiteX6" fmla="*/ 2286000 w 2286000"/>
              <a:gd name="connsiteY6" fmla="*/ 1143000 h 2286000"/>
              <a:gd name="connsiteX7" fmla="*/ 1143000 w 2286000"/>
              <a:gd name="connsiteY7" fmla="*/ 2286000 h 2286000"/>
              <a:gd name="connsiteX8" fmla="*/ 0 w 2286000"/>
              <a:gd name="connsiteY8" fmla="*/ 1143000 h 2286000"/>
              <a:gd name="connsiteX9" fmla="*/ 1143000 w 2286000"/>
              <a:gd name="connsiteY9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0" h="2286000">
                <a:moveTo>
                  <a:pt x="1143000" y="45720"/>
                </a:moveTo>
                <a:cubicBezTo>
                  <a:pt x="536989" y="45720"/>
                  <a:pt x="45720" y="536989"/>
                  <a:pt x="45720" y="1143000"/>
                </a:cubicBezTo>
                <a:cubicBezTo>
                  <a:pt x="45720" y="1749011"/>
                  <a:pt x="536989" y="2240280"/>
                  <a:pt x="1143000" y="2240280"/>
                </a:cubicBezTo>
                <a:cubicBezTo>
                  <a:pt x="1749011" y="2240280"/>
                  <a:pt x="2240280" y="1749011"/>
                  <a:pt x="2240280" y="1143000"/>
                </a:cubicBezTo>
                <a:cubicBezTo>
                  <a:pt x="2240280" y="536989"/>
                  <a:pt x="1749011" y="45720"/>
                  <a:pt x="1143000" y="45720"/>
                </a:cubicBezTo>
                <a:close/>
                <a:moveTo>
                  <a:pt x="1143000" y="0"/>
                </a:moveTo>
                <a:cubicBezTo>
                  <a:pt x="1774261" y="0"/>
                  <a:pt x="2286000" y="511739"/>
                  <a:pt x="2286000" y="1143000"/>
                </a:cubicBezTo>
                <a:cubicBezTo>
                  <a:pt x="2286000" y="1774261"/>
                  <a:pt x="1774261" y="2286000"/>
                  <a:pt x="1143000" y="2286000"/>
                </a:cubicBezTo>
                <a:cubicBezTo>
                  <a:pt x="511739" y="2286000"/>
                  <a:pt x="0" y="1774261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lose/>
              </a:path>
            </a:pathLst>
          </a:custGeom>
          <a:solidFill>
            <a:srgbClr val="9DD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</a:pPr>
            <a:endParaRPr lang="en-US" sz="1050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5568" y="2020923"/>
            <a:ext cx="2088357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MYTH 1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No one can stop a suicide, it is inevitable.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57041" y="2026719"/>
            <a:ext cx="2088357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FACT 1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If people in a crisis get the help they need, they may never be suicidal again.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10844" y="2018275"/>
            <a:ext cx="2317805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MYTH 2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Asking a person about suicide will only make them angry and increase the risk of suicide.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34367" y="2026719"/>
            <a:ext cx="2733704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FACT 2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Asking someone directly about suicidal intent lowers anxiety, opens up communication and lowers the risk of a suicide attempt.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25568" y="2026718"/>
            <a:ext cx="208835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MYTH 3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Only experts can prevent suicide.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43826" y="2025335"/>
            <a:ext cx="2314784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FACT 3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Suicide prevention is everybody’s business, and anyone can help prevent the tragedy of suicide.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4596" y="2020923"/>
            <a:ext cx="208835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MYTH 4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People considering suicide keep their plans to themselves.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43285" y="2026720"/>
            <a:ext cx="2515867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FACT 4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Most people considering suicide communicate their intent sometime during the week of preceding their attempt.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25568" y="2024209"/>
            <a:ext cx="2088357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MYTH 5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Those who talk about suicide,</a:t>
            </a:r>
            <a:b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</a:b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do not do it.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6675" y="2024208"/>
            <a:ext cx="2429084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FACT 5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People who talk about suicide may try, or even complete, an act of self-destruction.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93277" y="2018275"/>
            <a:ext cx="2552939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MYTH 6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Once a person decides to complete suicide, there is nothing anyone can do to stop them.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57038" y="2022825"/>
            <a:ext cx="2088357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algn="ctr">
              <a:buClr>
                <a:srgbClr val="000000"/>
              </a:buClr>
            </a:pPr>
            <a:r>
              <a:rPr lang="en-US" altLang="en-US" sz="2700" kern="0" dirty="0">
                <a:solidFill>
                  <a:srgbClr val="111A25"/>
                </a:solidFill>
                <a:latin typeface="AvenirNext LT Pro Bold" panose="020B0804020202020204" pitchFamily="34" charset="0"/>
                <a:cs typeface="Arial"/>
                <a:sym typeface="Arial"/>
              </a:rPr>
              <a:t>FACT 6</a:t>
            </a:r>
          </a:p>
          <a:p>
            <a:pPr algn="ctr">
              <a:buClr>
                <a:srgbClr val="000000"/>
              </a:buClr>
            </a:pPr>
            <a:endParaRPr lang="en-US" altLang="en-US" sz="600" kern="0" dirty="0">
              <a:solidFill>
                <a:srgbClr val="111A25"/>
              </a:solidFill>
              <a:latin typeface="Gotham Narrow Medium" pitchFamily="50" charset="0"/>
              <a:cs typeface="Arial"/>
              <a:sym typeface="Arial"/>
            </a:endParaRPr>
          </a:p>
          <a:p>
            <a:pPr algn="ctr">
              <a:buClr>
                <a:srgbClr val="000000"/>
              </a:buClr>
            </a:pPr>
            <a:r>
              <a:rPr lang="en-US" altLang="en-US" kern="0" dirty="0">
                <a:solidFill>
                  <a:srgbClr val="111A25"/>
                </a:solidFill>
                <a:latin typeface="Gotham Narrow Medium" pitchFamily="50" charset="0"/>
                <a:cs typeface="Arial"/>
                <a:sym typeface="Arial"/>
              </a:rPr>
              <a:t>Suicide is the most preventable kind of death, and almost any positive action may save a life.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86CFA9-F9E1-E181-5044-EFBD838E7835}"/>
              </a:ext>
            </a:extLst>
          </p:cNvPr>
          <p:cNvSpPr txBox="1"/>
          <p:nvPr/>
        </p:nvSpPr>
        <p:spPr>
          <a:xfrm>
            <a:off x="1959416" y="6437876"/>
            <a:ext cx="9595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899FFD8-2F8F-24B1-F25B-8B2EC86F5D6C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12D040D1-0B4B-DC30-0903-2BA3C502C8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24AA768-20E1-0B20-963A-7B1630F48592}"/>
              </a:ext>
            </a:extLst>
          </p:cNvPr>
          <p:cNvSpPr txBox="1"/>
          <p:nvPr/>
        </p:nvSpPr>
        <p:spPr>
          <a:xfrm>
            <a:off x="941832" y="338328"/>
            <a:ext cx="10030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 Rounded MT Bold" panose="020F0704030504030204" pitchFamily="34" charset="0"/>
              </a:rPr>
              <a:t>True or False</a:t>
            </a:r>
          </a:p>
        </p:txBody>
      </p:sp>
    </p:spTree>
    <p:extLst>
      <p:ext uri="{BB962C8B-B14F-4D97-AF65-F5344CB8AC3E}">
        <p14:creationId xmlns:p14="http://schemas.microsoft.com/office/powerpoint/2010/main" val="380264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E8C2A-DC30-C79D-8C4A-C702DA211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7173F-EAE7-B63D-038A-25FE68CD9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Clues and Signs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C01641-B596-5FF9-5E5F-6688CC055D77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0FACD99-C3DB-D418-6B42-4FC1FE219012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2FA9DCA2-2A29-0B63-2861-22D0544BA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A674214A-447A-FE8C-575A-98CFEF9C19F2}"/>
              </a:ext>
            </a:extLst>
          </p:cNvPr>
          <p:cNvSpPr/>
          <p:nvPr/>
        </p:nvSpPr>
        <p:spPr>
          <a:xfrm rot="629659">
            <a:off x="1477498" y="2056110"/>
            <a:ext cx="3090672" cy="2449314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7473C8-99DA-0B1C-EEE2-FA286422E2EC}"/>
              </a:ext>
            </a:extLst>
          </p:cNvPr>
          <p:cNvSpPr txBox="1"/>
          <p:nvPr/>
        </p:nvSpPr>
        <p:spPr>
          <a:xfrm rot="20759737">
            <a:off x="1982325" y="2772935"/>
            <a:ext cx="19164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Direct &amp; Indirect Verbal Clues</a:t>
            </a:r>
          </a:p>
        </p:txBody>
      </p:sp>
      <p:sp>
        <p:nvSpPr>
          <p:cNvPr id="11" name="Explosion: 8 Points 10">
            <a:extLst>
              <a:ext uri="{FF2B5EF4-FFF2-40B4-BE49-F238E27FC236}">
                <a16:creationId xmlns:a16="http://schemas.microsoft.com/office/drawing/2014/main" id="{A3BA5353-D53B-ECA4-F0C3-72D448283572}"/>
              </a:ext>
            </a:extLst>
          </p:cNvPr>
          <p:cNvSpPr/>
          <p:nvPr/>
        </p:nvSpPr>
        <p:spPr>
          <a:xfrm>
            <a:off x="7315200" y="2267712"/>
            <a:ext cx="3410712" cy="2368296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E6CCF-A566-0A5E-9D15-E9933F493F8A}"/>
              </a:ext>
            </a:extLst>
          </p:cNvPr>
          <p:cNvSpPr txBox="1"/>
          <p:nvPr/>
        </p:nvSpPr>
        <p:spPr>
          <a:xfrm>
            <a:off x="8071866" y="3173021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Behavioral Clues</a:t>
            </a:r>
          </a:p>
        </p:txBody>
      </p:sp>
      <p:sp>
        <p:nvSpPr>
          <p:cNvPr id="12" name="Explosion: 8 Points 11">
            <a:extLst>
              <a:ext uri="{FF2B5EF4-FFF2-40B4-BE49-F238E27FC236}">
                <a16:creationId xmlns:a16="http://schemas.microsoft.com/office/drawing/2014/main" id="{63C4F8EC-A54B-1E45-8A8B-DCDDA804C899}"/>
              </a:ext>
            </a:extLst>
          </p:cNvPr>
          <p:cNvSpPr/>
          <p:nvPr/>
        </p:nvSpPr>
        <p:spPr>
          <a:xfrm>
            <a:off x="4305584" y="3542352"/>
            <a:ext cx="3485088" cy="2624328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85B188-EA8E-994C-77EC-CB8F56E892B0}"/>
              </a:ext>
            </a:extLst>
          </p:cNvPr>
          <p:cNvSpPr txBox="1"/>
          <p:nvPr/>
        </p:nvSpPr>
        <p:spPr>
          <a:xfrm>
            <a:off x="5077797" y="4443238"/>
            <a:ext cx="181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Situational Clues</a:t>
            </a:r>
          </a:p>
        </p:txBody>
      </p:sp>
    </p:spTree>
    <p:extLst>
      <p:ext uri="{BB962C8B-B14F-4D97-AF65-F5344CB8AC3E}">
        <p14:creationId xmlns:p14="http://schemas.microsoft.com/office/powerpoint/2010/main" val="1776954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AB38F-008D-A7AE-B285-190E9F4F3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0DA69-CD1B-61FD-0512-BFBF63ABD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Direct/Indirect Verbal Clues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79925-FA1F-A63B-1287-3A457BFF1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4363042"/>
          </a:xfrm>
        </p:spPr>
        <p:txBody>
          <a:bodyPr>
            <a:normAutofit fontScale="92500" lnSpcReduction="20000"/>
          </a:bodyPr>
          <a:lstStyle/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“I’ve decided to kill myself.”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 wish I were dead.”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“I’m going to commit suicide.”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“I’m going to end it all.”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“If (such and such) does not happen, I’ll kill myself.”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“I’m tired of life, I just can’t go on.”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“My family would be better off without me.”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“Who cares if I’m dead anyway.”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 just want out.”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“I won’t be around much longer.”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“Pretty soon you won’t have to worry about me.”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07807E-50B7-016F-6F46-B31C4A16B214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E20E80-838C-2248-6EB3-A3A25EACF3D7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476F4CAC-CAD5-6221-CE90-684530ED2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0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A753B-A53D-37F2-C69A-A600BF9B4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9E30-345C-1637-94D0-943E6E1D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Behavioral Clues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270D-7BA8-7D26-4D6B-681164C2F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4363042"/>
          </a:xfrm>
        </p:spPr>
        <p:txBody>
          <a:bodyPr>
            <a:normAutofit/>
          </a:bodyPr>
          <a:lstStyle/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Any previous suicide attempt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Acquiring a gun or stockpiling pills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Co-occurring depression, moodiness, hopelessness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Putting personal affairs in order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Giving away prized possessions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Sudden interest or disinterest in religion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Drug or alcohol abuse, or relapse after a period of recovery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Unexplained anger, aggression and irritability</a:t>
            </a:r>
            <a:endParaRPr lang="en-US" dirty="0"/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F4F28F-668F-63D8-473B-7DD35BC7667D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749018A-6DA3-0C78-FB59-950103F12360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68C7D56C-087A-2488-CC35-819A9D7272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16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4026C-5B8D-1723-0A3D-41B71ED70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04BA-CD2C-B18D-74B3-C114B5B3A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Situational Clues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62E22-5528-1DCC-93DD-6337B99F1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3860122"/>
          </a:xfrm>
        </p:spPr>
        <p:txBody>
          <a:bodyPr>
            <a:normAutofit/>
          </a:bodyPr>
          <a:lstStyle/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Getting in trouble at school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 recent unwanted move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Loss of any major relationship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Death of a family member, or best friend - especially if by suicide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Diagnosis of a serious illness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Sudden unexpected loss of freedom/fear of punishment</a:t>
            </a:r>
          </a:p>
          <a:p>
            <a:pPr marL="428625" indent="-257175"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Loss of a cherished therapist, counselor</a:t>
            </a:r>
            <a:b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</a:b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or teacher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279C4E-26C1-C0B1-50FD-7FA491134AC9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CA99F29-76A4-5959-1267-8246A2E85E7A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B0C43DE9-2BFB-088E-C714-4A553DB064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3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C327D-FC68-E1DF-B4F3-52DEBAD3D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FD42E-DC84-EF77-42EF-351CC5D74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It’s OK to be Direct</a:t>
            </a:r>
            <a:endParaRPr lang="en-US" sz="5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300189-8C87-8D0A-1AE4-B1799FC001E3}"/>
              </a:ext>
            </a:extLst>
          </p:cNvPr>
          <p:cNvSpPr txBox="1"/>
          <p:nvPr/>
        </p:nvSpPr>
        <p:spPr>
          <a:xfrm>
            <a:off x="1918470" y="6328692"/>
            <a:ext cx="7936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C5B1ED-1635-FE94-A5D9-1596EE98775C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1ADCB39F-3D55-EF3F-8953-32ADCFF2D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1468"/>
            <a:ext cx="758952" cy="75895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FE74D-3475-ACCC-8E6E-1DA4E33C0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2206012"/>
            <a:ext cx="5550408" cy="4023360"/>
          </a:xfrm>
        </p:spPr>
        <p:txBody>
          <a:bodyPr/>
          <a:lstStyle/>
          <a:p>
            <a:pPr marL="428625" indent="-257175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Talking about Suicide does NOT increase suicidal behavior.</a:t>
            </a:r>
          </a:p>
          <a:p>
            <a:pPr marL="428625" indent="-257175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By talking openly and directly, you are sending the message that you care and want to help.</a:t>
            </a:r>
          </a:p>
          <a:p>
            <a:pPr marL="742950" marR="0" lvl="1" indent="-285750">
              <a:lnSpc>
                <a:spcPct val="115000"/>
              </a:lnSpc>
              <a:buClr>
                <a:srgbClr val="C00000"/>
              </a:buClr>
              <a:buFont typeface="Arial" panose="020B0604020202020204" pitchFamily="34" charset="0"/>
              <a:buChar char="○"/>
            </a:pPr>
            <a:endParaRPr lang="en-US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49F1BCAF-C29C-3429-B093-30347A0C3AD3}"/>
              </a:ext>
            </a:extLst>
          </p:cNvPr>
          <p:cNvSpPr/>
          <p:nvPr/>
        </p:nvSpPr>
        <p:spPr>
          <a:xfrm rot="2121859">
            <a:off x="1220724" y="1976890"/>
            <a:ext cx="3456432" cy="3438144"/>
          </a:xfrm>
          <a:prstGeom prst="wedgeEllipse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4539A6-AABD-154E-472F-FDF6420F913E}"/>
              </a:ext>
            </a:extLst>
          </p:cNvPr>
          <p:cNvSpPr txBox="1"/>
          <p:nvPr/>
        </p:nvSpPr>
        <p:spPr>
          <a:xfrm>
            <a:off x="1810512" y="2430286"/>
            <a:ext cx="2276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thinking about suicide?</a:t>
            </a:r>
          </a:p>
        </p:txBody>
      </p:sp>
    </p:spTree>
    <p:extLst>
      <p:ext uri="{BB962C8B-B14F-4D97-AF65-F5344CB8AC3E}">
        <p14:creationId xmlns:p14="http://schemas.microsoft.com/office/powerpoint/2010/main" val="4109028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D1C37-350F-147F-124C-41913386B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DD11-D77C-B5F4-6DC7-ABBD5A96A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Now that we have noticed something…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64444-019A-A299-CCC0-A667DE4A7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405214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I’ve noticed…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I’m worried…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care about you…</a:t>
            </a:r>
          </a:p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thinking about suicide?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thinking of killing yourself?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 Direct:  Are you thinking of hurting yourself?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108734-2C1B-9D49-600C-127062345651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4A00820-6B93-5EFE-AF44-487F59F5737A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CD113045-2727-53E4-C894-4CB1B7A668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50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D5FFA-9E40-0296-2056-A66AEDA1A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The Sarah Michelle Peterson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22795-E2F9-483B-5DF8-E47094B8E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2014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www.worldwithoutsuicide.org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Mission: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 lives by providing suicide prevention programs &amp; resources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Vision: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World Without Suicide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foundation provides educational programs for teens and adults at schools, colleges, churches, workplaces, community centers, gyms, libraries, and other locations.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Programs can be tailored to specific audiences: general, school personnel, LGBTQ+, youth leaders, etc.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is a crucial aspect of overall health, and the Foundation believes in prioritizing one’s mental health unapologetically. When struggling, the most important thing you can do is to STAY ALIVE!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8480BD-7F65-431A-47EF-5E41C5C3D90A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D6D17FC-9CD9-3E8E-DFEC-EFFB8B18EF22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BBC8D0B9-E9CF-774B-4577-77089D2FE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53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BDF4A-ADEE-96F4-FF0C-E73A2D7B0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85A05-2929-5A39-8E73-BDA8815F0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If they say “No”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10404-424D-1767-AF6E-F82958605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4052146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them to talk about how they are feeling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their coping and resiliency. Ask what helps them feel better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them to reach out to resources such as the Suicide Prevention Lifeline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Remind them that you are there for them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Listen without lecturing or judgment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vigilant about the behaviors you are noticing and continue to check in with them on a regular basis</a:t>
            </a: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9BAB8D-5541-A7A3-1644-D6F82FDB4780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826C575-3268-0D18-868C-BC41A03421B3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D5A2BFE2-B1D8-A019-B873-B5E38AA83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404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9A0CC-F25C-100B-14CB-18B493788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F0EC0-FBCE-3392-A361-5E21E511D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If they say “Yes”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D8416-5653-25BB-E666-7E91C1BDC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4052146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it seriously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Remain calm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them for their honesty and openness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them to talk about the reasons they feel this way and LISTEN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most important action you can take is to listen…. Really listen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them to reach out for help; offer to make the call with them.</a:t>
            </a: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0E828E-F456-1906-E3F0-C3DA735CB4D3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3820023-1CBF-832E-F471-E7653F3A363A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57BB82AA-2F21-F318-D093-9EF3C59D6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537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BBE9E-9031-D563-81AA-28224337C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ED3EB-A11E-96B6-CC0C-88BCF43CC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B30EE-ECAC-7312-DBC6-53F9CA9F1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19656"/>
            <a:ext cx="9674352" cy="4078224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Listen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“Wow that is really a lot!”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“Thank you for sharing.”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“I want to help.”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Don’t try to solve the problem(s)!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Say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“This is really serious, and I care about you.”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“We need more help.”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“Let’s go together right now.”</a:t>
            </a: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58748F-2D14-F60A-F8CE-052EBB5A588E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4FC320-D215-F58A-9163-9F56633D76CD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BABE15E7-D701-4148-DE58-202C52B4A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137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0219E-86ED-6009-C89E-8201292D3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Rounded MT Bold" panose="020F0704030504030204" pitchFamily="34" charset="0"/>
                <a:cs typeface="Arial" panose="020B0604020202020204" pitchFamily="34" charset="0"/>
              </a:rPr>
              <a:t>What is your favorite part of the holidays?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1A9E13E-E8C2-7E80-25E3-6C3B6E41C41E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6784B56E-8448-1F8F-8BD8-5BF53FB945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9771D8-92F8-238A-B60D-48E49175554F}"/>
              </a:ext>
            </a:extLst>
          </p:cNvPr>
          <p:cNvSpPr txBox="1"/>
          <p:nvPr/>
        </p:nvSpPr>
        <p:spPr>
          <a:xfrm>
            <a:off x="2249424" y="6397228"/>
            <a:ext cx="10175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</p:spTree>
    <p:extLst>
      <p:ext uri="{BB962C8B-B14F-4D97-AF65-F5344CB8AC3E}">
        <p14:creationId xmlns:p14="http://schemas.microsoft.com/office/powerpoint/2010/main" val="34442153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C8DC6-C9A6-0FDC-36D2-978AA74C9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3E22E-A63B-88A7-76D0-853CA661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Avoiding Holiday Burnout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DB1AF-0F36-1A91-819C-6B7A689C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19656"/>
            <a:ext cx="9674352" cy="4078224"/>
          </a:xfrm>
        </p:spPr>
        <p:txBody>
          <a:bodyPr>
            <a:normAutofit/>
          </a:bodyPr>
          <a:lstStyle/>
          <a:p>
            <a:pPr indent="-368300">
              <a:lnSpc>
                <a:spcPct val="125000"/>
              </a:lnSpc>
              <a:spcAft>
                <a:spcPts val="0"/>
              </a:spcAft>
              <a:buClr>
                <a:srgbClr val="434244"/>
              </a:buClr>
              <a:buSzPts val="2200"/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Pace yourself</a:t>
            </a:r>
          </a:p>
          <a:p>
            <a:pPr indent="-368300">
              <a:lnSpc>
                <a:spcPct val="125000"/>
              </a:lnSpc>
              <a:spcAft>
                <a:spcPts val="0"/>
              </a:spcAft>
              <a:buClr>
                <a:srgbClr val="434244"/>
              </a:buClr>
              <a:buSzPts val="2200"/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Stick as much to your routine as possible</a:t>
            </a:r>
          </a:p>
          <a:p>
            <a:pPr indent="-368300">
              <a:lnSpc>
                <a:spcPct val="125000"/>
              </a:lnSpc>
              <a:spcAft>
                <a:spcPts val="0"/>
              </a:spcAft>
              <a:buClr>
                <a:srgbClr val="434244"/>
              </a:buClr>
              <a:buSzPts val="2200"/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Get sleep</a:t>
            </a:r>
          </a:p>
          <a:p>
            <a:pPr indent="-368300">
              <a:lnSpc>
                <a:spcPct val="125000"/>
              </a:lnSpc>
              <a:spcAft>
                <a:spcPts val="0"/>
              </a:spcAft>
              <a:buClr>
                <a:srgbClr val="434244"/>
              </a:buClr>
              <a:buSzPts val="2200"/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Drink lots of water</a:t>
            </a:r>
          </a:p>
          <a:p>
            <a:pPr indent="-368300">
              <a:lnSpc>
                <a:spcPct val="125000"/>
              </a:lnSpc>
              <a:spcAft>
                <a:spcPts val="0"/>
              </a:spcAft>
              <a:buClr>
                <a:srgbClr val="434244"/>
              </a:buClr>
              <a:buSzPts val="2200"/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Get outside for exercise and/or fresh air</a:t>
            </a:r>
          </a:p>
          <a:p>
            <a:pPr indent="-368300">
              <a:lnSpc>
                <a:spcPct val="125000"/>
              </a:lnSpc>
              <a:spcAft>
                <a:spcPts val="0"/>
              </a:spcAft>
              <a:buClr>
                <a:srgbClr val="434244"/>
              </a:buClr>
              <a:buSzPts val="2200"/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F05A98-12A6-70BF-8E4C-2FE7765BF39C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CDAF6F0-A30B-FFAD-2422-BDD27D22929A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21569DFE-77EA-731B-F785-2AE4226E80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404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D63DA-9408-58A6-D908-0C69A93E9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EC04D-8C16-E498-6F8D-4569E37DB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Holiday Self-Care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22290-A95D-55C8-2D94-6F778F6D0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19656"/>
            <a:ext cx="9674352" cy="4078224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Talk about boundaries with family and friends if appropriate.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Remind yourself that your identity and experiences are valid, even when no one else does.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Take some time for yourself.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Spend time with family that make you happy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an exit strategy.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Decompress after gatherings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Keep the hotline numbers handy, just in case you need to talk.</a:t>
            </a:r>
          </a:p>
          <a:p>
            <a:pPr fontAlgn="base">
              <a:lnSpc>
                <a:spcPct val="125000"/>
              </a:lnSpc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011783-075B-1A4B-02FA-11E29A10B94F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A3FA2C-9D7E-4BFC-5C54-D3843BC73111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826DA797-F8FE-7C55-78A7-6D7C22C2B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431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B6990-D121-888C-5CBB-FA28E1390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DD35F-E1AF-77E4-317E-B63654680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42332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A few helpful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B9F8F-A2FD-2312-DB5B-32E759A82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19656"/>
            <a:ext cx="9674352" cy="4078224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that one person – You have to be kind and civil to everyone, but you don’t have to hang out with them.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to have the conversation when someone doesn’t understand 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Keeping calm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Sometimes people aren’t being mean, they just don’t understand or say the wrong things.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a “elevator speech” to help people understand.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Choose your battles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Sometimes silence is golden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Choose to have a conversation with who you want too.</a:t>
            </a: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DD184E-D373-2A1E-6D99-1BBAC31FD0BD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77E9FEB-4FE6-34B8-67F7-F4B1FB527B50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B483D617-EFB3-2102-85FE-3E48AA61D2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9522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C2053-A4A3-880F-DD2E-35B2A2461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058C-8DDC-0B8C-F0FE-2D5D807E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Crisis 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0EB0C-F9E4-8164-A37F-BFF3812B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2386584"/>
            <a:ext cx="9674352" cy="351129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750"/>
              </a:spcBef>
              <a:buClr>
                <a:srgbClr val="0070C0"/>
              </a:buClr>
              <a:buNone/>
            </a:pP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988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Call or text for compassionate care &amp; support when mental heath is involved.</a:t>
            </a:r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None/>
            </a:pP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For when you need help moving toward you.</a:t>
            </a:r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  <a:latin typeface="Comic Sans MS" panose="030F0702030302020204" pitchFamily="66" charset="0"/>
              </a:rPr>
              <a:t> 911 for the body     988 for the mind</a:t>
            </a:r>
          </a:p>
          <a:p>
            <a:pPr algn="ctr"/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5760D-D4C1-C97E-0B14-4C7F8DF3DCCE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877C1B3-B370-5C71-3A76-0EB5E9626B2D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79F53A25-8B9F-B1D0-3C43-1AEDEF9065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100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283D8-A419-30CD-9BB2-658A58A3A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791CA-ED2A-8678-4605-D1AD75537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How you can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F12DC-C5C9-CC87-71E0-AB38FAC1E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737360"/>
            <a:ext cx="9674352" cy="416052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Warm thanks to everyone here for taking the time to learn about suicide prevention. Here are some ways to follow up.</a:t>
            </a:r>
          </a:p>
          <a:p>
            <a:pPr marL="228600" indent="-228600">
              <a:buClr>
                <a:srgbClr val="FF0000"/>
              </a:buClr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your new skills</a:t>
            </a:r>
          </a:p>
          <a:p>
            <a:pPr marL="228600" indent="-228600">
              <a:buClr>
                <a:schemeClr val="accent6"/>
              </a:buClr>
            </a:pPr>
            <a:r>
              <a:rPr lang="en-U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us on social media. </a:t>
            </a:r>
          </a:p>
          <a:p>
            <a:pPr marL="228600" indent="-228600">
              <a:buClr>
                <a:srgbClr val="FFC000"/>
              </a:buClr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others about our programs. </a:t>
            </a:r>
          </a:p>
          <a:p>
            <a:pPr marL="228600" indent="-228600">
              <a:buClr>
                <a:srgbClr val="FF0000"/>
              </a:buClr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program for a group. </a:t>
            </a:r>
          </a:p>
          <a:p>
            <a:pPr marL="228600" indent="-228600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other trainings to learn more. </a:t>
            </a:r>
          </a:p>
          <a:p>
            <a:pPr marL="228600" indent="-228600">
              <a:buClr>
                <a:schemeClr val="accent6"/>
              </a:buClr>
            </a:pPr>
            <a:r>
              <a:rPr lang="en-U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stay in touch. </a:t>
            </a:r>
          </a:p>
          <a:p>
            <a:pPr marL="228600" indent="-228600">
              <a:buClr>
                <a:srgbClr val="FFC000"/>
              </a:buClr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Volunteer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help us spread the knowledge. </a:t>
            </a:r>
          </a:p>
          <a:p>
            <a:pPr marL="228600" indent="-228600">
              <a:buClr>
                <a:srgbClr val="C00000"/>
              </a:buClr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fund programs for youth and adults. </a:t>
            </a:r>
          </a:p>
          <a:p>
            <a:pPr algn="ctr"/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E8D1DB-B4B4-32ED-4607-01A0BB3C5186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CBFD14-8398-C9C8-D505-C200F8DC9A5B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B4058F95-580B-8564-E4A1-8DEF60D84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7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0D1DA7-8FF2-0330-A727-DBDF57AC20EE}"/>
              </a:ext>
            </a:extLst>
          </p:cNvPr>
          <p:cNvSpPr txBox="1"/>
          <p:nvPr/>
        </p:nvSpPr>
        <p:spPr>
          <a:xfrm>
            <a:off x="2370582" y="6406819"/>
            <a:ext cx="94800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7DEEBEE-739B-4384-41A0-E8430DF1939F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795229DE-A437-DA9B-07BD-7AB33AAED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  <p:pic>
        <p:nvPicPr>
          <p:cNvPr id="7" name="Picture 2" descr="Caution Text with Hazard Symbol - Floor Sign">
            <a:extLst>
              <a:ext uri="{FF2B5EF4-FFF2-40B4-BE49-F238E27FC236}">
                <a16:creationId xmlns:a16="http://schemas.microsoft.com/office/drawing/2014/main" id="{0F17EB65-F9FA-246B-EA3A-2E28215A8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582" y="401954"/>
            <a:ext cx="7184707" cy="5381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20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58641-49C9-D48F-DEC9-AC4A4FDA6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77B62-8D4A-9E0A-6A9A-852383198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What is it…?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EAEDE-EA15-5C5B-6047-68CCFB2DC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</a:t>
            </a: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is a state of well being in which the person realizes his or her own abilities; can cope with normal stresses of life, can work productively, and is able to make a contribution to his or her community.</a:t>
            </a:r>
          </a:p>
          <a:p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Illness</a:t>
            </a: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Illness is defined as a health condition that affects a person’s thinking, feeling, behavior or mood. Such conditions may affect someone’s daily ability to relate to others and function each day.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C32E3-BB1A-C176-E954-70D87AC60A84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6C36173-F7E1-0F5D-9980-91D310466F64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9E09EF2B-2453-64DF-68C1-C8C21B357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6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2FDF5-3576-17BE-A7C7-B9BADC75C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A928D-79CD-E144-92ED-1EDABEA31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Mental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E5173-F331-60D5-3332-E789F751F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0864" y="1845734"/>
            <a:ext cx="6016752" cy="40233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Depression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Anxiety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PTSD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Schizophrenia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Eating Disorders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OCD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Bipolar Disorder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Personality Disorder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2369A1-BE27-A74C-5455-560831C9D23B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CB7A4B4-BC1A-79A7-7FE7-540BE4E1CABB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F70308B3-FF23-D28B-344F-BAA7A19F7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94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44BA4-B342-D69C-21F9-8C4907E8D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2E3FA-5D3E-CC39-5459-D8F86B1C2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Depression is the most common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09EAF-BAA7-EC87-2702-36DCD7C0F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802368" cy="40233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mood disorder with changes in moods, thoughts and feelings.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no one reason someone has depression.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some common signs that someone may be struggling with depression?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996E87-B931-67C9-706E-E60E9658980B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64E4DE7-D240-BAA3-B6F4-066AAD4C3A5A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CB84BDEB-F8D5-9888-8CF4-4AD4702F2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32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7778C-632C-7E10-12A1-99FD2841E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05256"/>
            <a:ext cx="10058400" cy="832104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Depression is also physical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6DC0AC-F8FC-594B-1BFD-D8A016F95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304" y="1737360"/>
            <a:ext cx="7144612" cy="447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C0C2E7D-7246-A7C6-CB3A-6A09AE5A3488}"/>
              </a:ext>
            </a:extLst>
          </p:cNvPr>
          <p:cNvSpPr txBox="1"/>
          <p:nvPr/>
        </p:nvSpPr>
        <p:spPr>
          <a:xfrm>
            <a:off x="2105406" y="6401237"/>
            <a:ext cx="84833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93007D-7602-5D45-F448-CD45E8D939B2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B1707315-EB5A-5611-F368-77DCCA3C0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111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F103E-C7A0-B8BE-7640-85C50FC70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89133-1501-0446-1182-9872FDA6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Rounded MT Bold" panose="020F0704030504030204" pitchFamily="34" charset="0"/>
              </a:rPr>
              <a:t>Mental Health Manifested Physically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C4C4A-E36D-0821-EBA3-9CA909561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2768" y="1845734"/>
            <a:ext cx="9582912" cy="345778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40C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Depression can come with 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040C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headaches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040C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fatigue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040C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digestive problems</a:t>
            </a:r>
          </a:p>
          <a:p>
            <a:r>
              <a:rPr lang="en-US" b="1" dirty="0">
                <a:solidFill>
                  <a:srgbClr val="040C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Anxiety can create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040C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upset stomach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Insomnia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Restlessness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 concentrating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F9BFF3-D836-E108-104B-AD053077A6A0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8000D6D-5D2C-AEAC-D1F7-EB64FC7E82D9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5A5FFE02-A5F7-FEBE-A820-B1E4B1DE80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633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AC36F-E383-B8F1-D427-497BCFF98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CAED4-CDD5-4B24-C932-B15AABA28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U.S. Deaths Attributed to Suicide</a:t>
            </a:r>
            <a:br>
              <a:rPr lang="en-US" sz="5400" dirty="0">
                <a:solidFill>
                  <a:schemeClr val="tx1"/>
                </a:solidFill>
                <a:latin typeface="Arial Rounded MT Bold" panose="020F0704030504030204" pitchFamily="34" charset="0"/>
              </a:rPr>
            </a:br>
            <a:r>
              <a:rPr lang="en-US" sz="27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as reported by the CDC </a:t>
            </a:r>
            <a:endParaRPr lang="en-US" sz="5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FEDE0C-024B-3A32-9AA4-2F56011C83F8}"/>
              </a:ext>
            </a:extLst>
          </p:cNvPr>
          <p:cNvSpPr txBox="1"/>
          <p:nvPr/>
        </p:nvSpPr>
        <p:spPr>
          <a:xfrm>
            <a:off x="2077974" y="6386731"/>
            <a:ext cx="8556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Sarah Michelle Peterson Foundation 		www.WorldWithoutSuicide.org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B111315-B4C1-EB28-4B54-7FEB9F55713A}"/>
              </a:ext>
            </a:extLst>
          </p:cNvPr>
          <p:cNvSpPr/>
          <p:nvPr/>
        </p:nvSpPr>
        <p:spPr>
          <a:xfrm>
            <a:off x="237744" y="6007608"/>
            <a:ext cx="1115568" cy="86053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red bow with a ladybug on it&#10;&#10;AI-generated content may be incorrect.">
            <a:extLst>
              <a:ext uri="{FF2B5EF4-FFF2-40B4-BE49-F238E27FC236}">
                <a16:creationId xmlns:a16="http://schemas.microsoft.com/office/drawing/2014/main" id="{178C67F6-A7E5-70B4-B876-0CA94731D0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" y="6035040"/>
            <a:ext cx="758952" cy="75895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694BEF2-CC37-AB8D-F57C-B832E304C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312" y="1845734"/>
            <a:ext cx="9473184" cy="4023360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2742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                          2023                                            50,000+</a:t>
            </a: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2742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2022				    49,500</a:t>
            </a: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2531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2021				     48,183</a:t>
            </a: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2419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2020			       45,900</a:t>
            </a: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2419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2019                     47,511</a:t>
            </a:r>
            <a:endParaRPr kumimoji="0" lang="en-US" sz="241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2306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2018                 48,344</a:t>
            </a:r>
            <a:endParaRPr kumimoji="0" lang="en-US" sz="2306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1856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2017               47,173</a:t>
            </a:r>
            <a:endParaRPr kumimoji="0" lang="en-US" sz="7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1688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2016             44,965</a:t>
            </a:r>
            <a:endParaRPr kumimoji="0" lang="en-US" sz="788" b="1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1519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2015           44,193</a:t>
            </a:r>
            <a:endParaRPr kumimoji="0" lang="en-US" sz="788" b="1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1266" b="1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2014         42,733</a:t>
            </a:r>
            <a:endParaRPr kumimoji="0" lang="en-US" sz="7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1181" b="0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2013      41,149</a:t>
            </a:r>
            <a:endParaRPr kumimoji="0" lang="en-US" sz="788" b="0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788" b="0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2012       40,600</a:t>
            </a:r>
            <a:endParaRPr kumimoji="0" lang="en-US" sz="7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660033"/>
              </a:buClr>
              <a:buSzPct val="100000"/>
              <a:buFontTx/>
              <a:buNone/>
              <a:tabLst/>
              <a:defRPr/>
            </a:pPr>
            <a:r>
              <a:rPr kumimoji="0" lang="en-US" sz="760" b="0" i="0" u="none" strike="noStrike" kern="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2011   39,518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4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1303</TotalTime>
  <Words>2031</Words>
  <Application>Microsoft Office PowerPoint</Application>
  <PresentationFormat>Widescreen</PresentationFormat>
  <Paragraphs>265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Aptos</vt:lpstr>
      <vt:lpstr>Arial</vt:lpstr>
      <vt:lpstr>Arial Rounded MT Bold</vt:lpstr>
      <vt:lpstr>AvenirNext LT Pro Bold</vt:lpstr>
      <vt:lpstr>Calibri</vt:lpstr>
      <vt:lpstr>Calibri Light</vt:lpstr>
      <vt:lpstr>Comic Sans MS</vt:lpstr>
      <vt:lpstr>Gotham Narrow Medium</vt:lpstr>
      <vt:lpstr>Wingdings</vt:lpstr>
      <vt:lpstr>Retrospect</vt:lpstr>
      <vt:lpstr>PowerPoint Presentation</vt:lpstr>
      <vt:lpstr>The Sarah Michelle Peterson Foundation</vt:lpstr>
      <vt:lpstr>PowerPoint Presentation</vt:lpstr>
      <vt:lpstr>What is it…?</vt:lpstr>
      <vt:lpstr>Mental illness</vt:lpstr>
      <vt:lpstr>Depression is the most common</vt:lpstr>
      <vt:lpstr>Depression is also physical</vt:lpstr>
      <vt:lpstr>Mental Health Manifested Physically</vt:lpstr>
      <vt:lpstr>U.S. Deaths Attributed to Suicide as reported by the CDC </vt:lpstr>
      <vt:lpstr>Did you know?</vt:lpstr>
      <vt:lpstr>High Risk Populations</vt:lpstr>
      <vt:lpstr>Anyone can help save a life!</vt:lpstr>
      <vt:lpstr>PowerPoint Presentation</vt:lpstr>
      <vt:lpstr>Clues and Signs</vt:lpstr>
      <vt:lpstr>Direct/Indirect Verbal Clues</vt:lpstr>
      <vt:lpstr>Behavioral Clues</vt:lpstr>
      <vt:lpstr>Situational Clues</vt:lpstr>
      <vt:lpstr>It’s OK to be Direct</vt:lpstr>
      <vt:lpstr>Now that we have noticed something…</vt:lpstr>
      <vt:lpstr>If they say “No”</vt:lpstr>
      <vt:lpstr>If they say “Yes”</vt:lpstr>
      <vt:lpstr>Review</vt:lpstr>
      <vt:lpstr>What is your favorite part of the holidays?</vt:lpstr>
      <vt:lpstr>Avoiding Holiday Burnout</vt:lpstr>
      <vt:lpstr>Holiday Self-Care</vt:lpstr>
      <vt:lpstr>A few helpful tips</vt:lpstr>
      <vt:lpstr>Crisis Contacts</vt:lpstr>
      <vt:lpstr>How you can help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Woods</dc:creator>
  <cp:lastModifiedBy>Amy Woods</cp:lastModifiedBy>
  <cp:revision>10</cp:revision>
  <dcterms:created xsi:type="dcterms:W3CDTF">2025-08-27T14:29:58Z</dcterms:created>
  <dcterms:modified xsi:type="dcterms:W3CDTF">2025-11-19T20:31:50Z</dcterms:modified>
</cp:coreProperties>
</file>