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985" r:id="rId2"/>
    <p:sldId id="260" r:id="rId3"/>
    <p:sldId id="448" r:id="rId4"/>
    <p:sldId id="261" r:id="rId5"/>
    <p:sldId id="392" r:id="rId6"/>
    <p:sldId id="390" r:id="rId7"/>
    <p:sldId id="388" r:id="rId8"/>
    <p:sldId id="975" r:id="rId9"/>
    <p:sldId id="264" r:id="rId10"/>
    <p:sldId id="988" r:id="rId11"/>
    <p:sldId id="1008" r:id="rId12"/>
    <p:sldId id="436" r:id="rId13"/>
    <p:sldId id="269" r:id="rId14"/>
    <p:sldId id="992" r:id="rId15"/>
    <p:sldId id="1009" r:id="rId16"/>
    <p:sldId id="270" r:id="rId17"/>
    <p:sldId id="986" r:id="rId18"/>
    <p:sldId id="278" r:id="rId19"/>
    <p:sldId id="987" r:id="rId20"/>
    <p:sldId id="990" r:id="rId21"/>
    <p:sldId id="1016" r:id="rId22"/>
    <p:sldId id="1015" r:id="rId23"/>
    <p:sldId id="1018" r:id="rId24"/>
    <p:sldId id="1013" r:id="rId25"/>
    <p:sldId id="994" r:id="rId26"/>
    <p:sldId id="1011" r:id="rId27"/>
    <p:sldId id="1006" r:id="rId28"/>
    <p:sldId id="280" r:id="rId29"/>
    <p:sldId id="443" r:id="rId30"/>
    <p:sldId id="1017" r:id="rId31"/>
    <p:sldId id="283" r:id="rId32"/>
    <p:sldId id="284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16549-4C17-49D1-8666-AD0181E8AFAA}" v="1" dt="2026-04-17T19:56:23.8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99BB3-C629-884C-B40B-80BD438DD4C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A087E-9459-1845-A462-E42E5B00C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469900"/>
            <a:ext cx="3568700" cy="2008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F7328-08A7-41DF-A6A0-C5E6644BE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30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087E-9459-1845-A462-E42E5B00C0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4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AD5BA-2C7E-D483-D128-D73797E96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1819F-0235-43D5-6439-2FE28D59B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B24C53-7808-4EF3-BB39-E64ED8EEC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916F6-C70C-E211-AC63-8E99058DFA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087E-9459-1845-A462-E42E5B00C0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3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B1FC5-9760-8169-796D-A0B7868F2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E5AD2D-8508-9481-EAFF-FA2C2570A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4D8E15-2FAB-E482-0F0A-9F85EBBCC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4851A-ABFA-2F66-4476-778B11F8C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087E-9459-1845-A462-E42E5B00C0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7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F2AAB-236E-0055-15B6-ED77722DD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4DB5E8-0435-5E91-F9C1-200726075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D7F837-C59A-2933-7A4E-4C2D5C4E6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65408-110A-513D-6920-383D78053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087E-9459-1845-A462-E42E5B00C0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FQHCs and LALs are scored based on the low-income population (200% of the Federal Poverty Level) for the service area identified via the UDS.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087E-9459-1845-A462-E42E5B00C0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higher the score the greater the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087E-9459-1845-A462-E42E5B00C0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087E-9459-1845-A462-E42E5B00C0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469900"/>
            <a:ext cx="3568700" cy="2008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  <a:latin typeface="Calibri" panose="020F0502020204030204"/>
              </a:rPr>
              <a:t>SDMS is HRSA' database used to manage, create, and update designations, and to manage and update provider records in support of designations.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F7328-08A7-41DF-A6A0-C5E6644BED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7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272AF-8C59-60F7-DD86-CFAAAAB2C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09ABB-D3A2-3AD8-A949-6B01C9D18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12F8D0-7825-4B46-F862-8FCBF5559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A559D-8132-7DCF-39F9-430770572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087E-9459-1845-A462-E42E5B00C0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087E-9459-1845-A462-E42E5B00C0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7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Geo, HN, and Low-Income Population HPSA results:  Proposed for Withdrawal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= 13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= 176;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Passes NSDU based on provider Record updates only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= 93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= 96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087E-9459-1845-A462-E42E5B00C0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087E-9459-1845-A462-E42E5B00C0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rgbClr val="0F4D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65" dirty="0"/>
              <a:t>‹#›</a:t>
            </a:fld>
            <a:endParaRPr spc="-6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0F4D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65" dirty="0"/>
              <a:t>‹#›</a:t>
            </a:fld>
            <a:endParaRPr spc="-6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0F4D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65" dirty="0"/>
              <a:t>‹#›</a:t>
            </a:fld>
            <a:endParaRPr spc="-6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0F4D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65" dirty="0"/>
              <a:t>‹#›</a:t>
            </a:fld>
            <a:endParaRPr spc="-6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65" dirty="0"/>
              <a:t>‹#›</a:t>
            </a:fld>
            <a:endParaRPr spc="-65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D162C41-C7D1-46B2-9E43-D4051A8C9BD0}"/>
              </a:ext>
            </a:extLst>
          </p:cNvPr>
          <p:cNvSpPr txBox="1">
            <a:spLocks/>
          </p:cNvSpPr>
          <p:nvPr/>
        </p:nvSpPr>
        <p:spPr>
          <a:xfrm>
            <a:off x="406400" y="6477000"/>
            <a:ext cx="28448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0C88AE2-E25C-4F57-8C19-525ED9ADFB53}" type="slidenum">
              <a:rPr lang="en-US" altLang="en-US" sz="1050" smtClean="0">
                <a:solidFill>
                  <a:schemeClr val="accent1"/>
                </a:solidFill>
              </a:rPr>
              <a:pPr algn="l"/>
              <a:t>‹#›</a:t>
            </a:fld>
            <a:endParaRPr lang="en-US" altLang="en-US" sz="105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42E8A2-CF38-4B9D-BC79-66E6E4B7C320}"/>
              </a:ext>
            </a:extLst>
          </p:cNvPr>
          <p:cNvSpPr/>
          <p:nvPr/>
        </p:nvSpPr>
        <p:spPr bwMode="auto">
          <a:xfrm>
            <a:off x="1" y="-3969"/>
            <a:ext cx="12192000" cy="320040"/>
          </a:xfrm>
          <a:prstGeom prst="rect">
            <a:avLst/>
          </a:prstGeom>
          <a:solidFill>
            <a:srgbClr val="F5FA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44B99B9-1B0F-4735-8E96-A390BA7E1DA9}"/>
              </a:ext>
            </a:extLst>
          </p:cNvPr>
          <p:cNvSpPr txBox="1">
            <a:spLocks/>
          </p:cNvSpPr>
          <p:nvPr/>
        </p:nvSpPr>
        <p:spPr>
          <a:xfrm>
            <a:off x="406400" y="6477000"/>
            <a:ext cx="28448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0C88AE2-E25C-4F57-8C19-525ED9ADFB53}" type="slidenum">
              <a:rPr lang="en-US" altLang="en-US" sz="1050" smtClean="0">
                <a:solidFill>
                  <a:schemeClr val="accent1"/>
                </a:solidFill>
              </a:rPr>
              <a:pPr algn="l"/>
              <a:t>‹#›</a:t>
            </a:fld>
            <a:endParaRPr lang="en-US" altLang="en-US" sz="105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C9ED46-B40F-4FFE-BCC0-B3E0E8A56B48}"/>
              </a:ext>
            </a:extLst>
          </p:cNvPr>
          <p:cNvSpPr/>
          <p:nvPr/>
        </p:nvSpPr>
        <p:spPr bwMode="auto">
          <a:xfrm>
            <a:off x="1" y="-3969"/>
            <a:ext cx="12192000" cy="320040"/>
          </a:xfrm>
          <a:prstGeom prst="rect">
            <a:avLst/>
          </a:prstGeom>
          <a:solidFill>
            <a:srgbClr val="F5FA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36C8BD-87E4-430D-93F0-F0EFD443C657}"/>
              </a:ext>
            </a:extLst>
          </p:cNvPr>
          <p:cNvSpPr/>
          <p:nvPr/>
        </p:nvSpPr>
        <p:spPr>
          <a:xfrm>
            <a:off x="0" y="-3969"/>
            <a:ext cx="12191999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59034A-B2DC-459C-9616-584F8ADBA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79020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EE8A38FA-1CE5-4CE2-84D3-4EB046BEB84D}"/>
              </a:ext>
            </a:extLst>
          </p:cNvPr>
          <p:cNvSpPr txBox="1">
            <a:spLocks/>
          </p:cNvSpPr>
          <p:nvPr/>
        </p:nvSpPr>
        <p:spPr>
          <a:xfrm>
            <a:off x="406400" y="6477000"/>
            <a:ext cx="28448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0C88AE2-E25C-4F57-8C19-525ED9ADFB53}" type="slidenum">
              <a:rPr lang="en-US" altLang="en-US" sz="1050" smtClean="0">
                <a:solidFill>
                  <a:schemeClr val="accent1"/>
                </a:solidFill>
              </a:rPr>
              <a:pPr algn="l"/>
              <a:t>‹#›</a:t>
            </a:fld>
            <a:endParaRPr lang="en-US" altLang="en-US" sz="105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2E81FA-AE84-4112-A73E-33D873C5DFFE}"/>
              </a:ext>
            </a:extLst>
          </p:cNvPr>
          <p:cNvSpPr/>
          <p:nvPr/>
        </p:nvSpPr>
        <p:spPr bwMode="auto">
          <a:xfrm>
            <a:off x="1" y="-3969"/>
            <a:ext cx="12192000" cy="320040"/>
          </a:xfrm>
          <a:prstGeom prst="rect">
            <a:avLst/>
          </a:prstGeom>
          <a:solidFill>
            <a:srgbClr val="F5FA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6B420E-1C2B-4C70-ADF2-9235FAFCB130}"/>
              </a:ext>
            </a:extLst>
          </p:cNvPr>
          <p:cNvSpPr/>
          <p:nvPr/>
        </p:nvSpPr>
        <p:spPr>
          <a:xfrm>
            <a:off x="0" y="-3969"/>
            <a:ext cx="12191999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CB10F935-54DF-46DC-811A-3CD0B6DE4BB7}"/>
              </a:ext>
            </a:extLst>
          </p:cNvPr>
          <p:cNvSpPr txBox="1">
            <a:spLocks/>
          </p:cNvSpPr>
          <p:nvPr userDrawn="1"/>
        </p:nvSpPr>
        <p:spPr>
          <a:xfrm>
            <a:off x="406400" y="6477000"/>
            <a:ext cx="28448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0C88AE2-E25C-4F57-8C19-525ED9ADFB53}" type="slidenum">
              <a:rPr lang="en-US" altLang="en-US" sz="1050" smtClean="0">
                <a:solidFill>
                  <a:schemeClr val="accent1"/>
                </a:solidFill>
              </a:rPr>
              <a:pPr algn="l"/>
              <a:t>‹#›</a:t>
            </a:fld>
            <a:endParaRPr lang="en-US" altLang="en-US" sz="105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2BE8AA-4633-4FC4-8B62-F2DC5831D4C8}"/>
              </a:ext>
            </a:extLst>
          </p:cNvPr>
          <p:cNvSpPr/>
          <p:nvPr userDrawn="1"/>
        </p:nvSpPr>
        <p:spPr bwMode="auto">
          <a:xfrm>
            <a:off x="1" y="-3969"/>
            <a:ext cx="12192000" cy="320040"/>
          </a:xfrm>
          <a:prstGeom prst="rect">
            <a:avLst/>
          </a:prstGeom>
          <a:solidFill>
            <a:srgbClr val="F5FA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B8CAEB-89F8-4C8F-8192-9A856C4D2323}"/>
              </a:ext>
            </a:extLst>
          </p:cNvPr>
          <p:cNvSpPr/>
          <p:nvPr userDrawn="1"/>
        </p:nvSpPr>
        <p:spPr>
          <a:xfrm>
            <a:off x="0" y="-3969"/>
            <a:ext cx="12191999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D17CD0-D8E3-40FF-8193-6373B6513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4431"/>
            <a:ext cx="10972800" cy="419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2pPr>
            <a:lvl3pPr marL="12573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72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4/17/2026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0508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400" y="5769865"/>
            <a:ext cx="707135" cy="7071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200" y="6355805"/>
            <a:ext cx="9525000" cy="635"/>
          </a:xfrm>
          <a:custGeom>
            <a:avLst/>
            <a:gdLst/>
            <a:ahLst/>
            <a:cxnLst/>
            <a:rect l="l" t="t" r="r" b="b"/>
            <a:pathLst>
              <a:path w="9525000" h="635">
                <a:moveTo>
                  <a:pt x="0" y="546"/>
                </a:moveTo>
                <a:lnTo>
                  <a:pt x="9525000" y="0"/>
                </a:lnTo>
              </a:path>
            </a:pathLst>
          </a:custGeom>
          <a:ln w="190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37240" y="5980810"/>
            <a:ext cx="1267434" cy="41565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477000"/>
            <a:ext cx="12192000" cy="381000"/>
          </a:xfrm>
          <a:custGeom>
            <a:avLst/>
            <a:gdLst/>
            <a:ahLst/>
            <a:cxnLst/>
            <a:rect l="l" t="t" r="r" b="b"/>
            <a:pathLst>
              <a:path w="12192000" h="381000">
                <a:moveTo>
                  <a:pt x="12192000" y="0"/>
                </a:moveTo>
                <a:lnTo>
                  <a:pt x="0" y="0"/>
                </a:lnTo>
                <a:lnTo>
                  <a:pt x="0" y="381000"/>
                </a:lnTo>
                <a:lnTo>
                  <a:pt x="12192000" y="381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F4D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3445" y="-61950"/>
            <a:ext cx="10485109" cy="1106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rgbClr val="0F4D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94095" y="1164876"/>
            <a:ext cx="6603809" cy="216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5335" y="6540967"/>
            <a:ext cx="229870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65" dirty="0"/>
              <a:t>‹#›</a:t>
            </a:fld>
            <a:endParaRPr spc="-6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hw.hrsa.gov/workforce-shortage-areas/shortage-designation/scoring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programportal.hrsa.gov/extranet/publi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upport.google.com/accounts/answer/1066447?hl=en&amp;co=GENIE.Platform%3DAndroid&amp;sjid=4636782500599490221-NA" TargetMode="Externa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hsc.hrsa.gov/scholarships/requirements-compliance/jobs-and-site-search/hpsa-score-class-yea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hyperlink" Target="https://nhsc.hrsa.gov/scholarships/requirements-compliance/jobs-and-site-search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hsc.hrsa.gov/loan-repayment/nhsc-all-loan-repayment-programs-comparis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hw.hrsa.gov/funding/apply-loan-repayment/nurse-corps" TargetMode="External"/><Relationship Id="rId4" Type="http://schemas.openxmlformats.org/officeDocument/2006/relationships/hyperlink" Target="https://nhsc.hrsa.gov/loan-repayment/nhsc-students-to-service-loan-repayment-progra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aragoninstitute.org/private-health/where-are-provider-shortages-reassessing-outdated-methodologies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hw.hrsa.gov/workforce-shortage-areas/shortage-designation/contact-state-primary-care-office" TargetMode="External"/><Relationship Id="rId7" Type="http://schemas.openxmlformats.org/officeDocument/2006/relationships/image" Target="../media/image47.jpg"/><Relationship Id="rId2" Type="http://schemas.openxmlformats.org/officeDocument/2006/relationships/hyperlink" Target="https://bhw.hrsa.gov/workforce-shortage-areas/shortage-design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inicians.org/" TargetMode="External"/><Relationship Id="rId5" Type="http://schemas.openxmlformats.org/officeDocument/2006/relationships/hyperlink" Target="https://data.hrsa.gov/" TargetMode="External"/><Relationship Id="rId4" Type="http://schemas.openxmlformats.org/officeDocument/2006/relationships/hyperlink" Target="https://bhw.hrsa.gov/about-us/contact-bureau-health-workforc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03/05/30/03-13478/criteria-for-determining-priorities-among-health-professional-shortage-areas" TargetMode="External"/><Relationship Id="rId2" Type="http://schemas.openxmlformats.org/officeDocument/2006/relationships/hyperlink" Target="https://www.ecfr.gov/current/title-42/chapter-I/subchapter-A/part-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hrsa.gov/tools/shortage-area" TargetMode="External"/><Relationship Id="rId4" Type="http://schemas.openxmlformats.org/officeDocument/2006/relationships/hyperlink" Target="https://www.federalregister.gov/documents/2012/01/10/2012-223/criteria-for-determining-priorities-among-correctional-facility-health-professional-shortage-are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lic.tableau.com/app/profile/anna.riggan2894/viz/VirginiaDentalHPSAs-2025/Dashboard1" TargetMode="External"/><Relationship Id="rId5" Type="http://schemas.openxmlformats.org/officeDocument/2006/relationships/hyperlink" Target="https://public.tableau.com/app/profile/anna.riggan2894/viz/VirginiaMentalServicesHPSAs-2025/Dashboard1#1" TargetMode="External"/><Relationship Id="rId4" Type="http://schemas.openxmlformats.org/officeDocument/2006/relationships/hyperlink" Target="https://public.tableau.com/app/profile/anna.riggan2894/viz/VirginiaPrimaryCareHPSAs-2025/Dashboard1#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Liza.Root@vdh.virginia.gov" TargetMode="External"/><Relationship Id="rId2" Type="http://schemas.openxmlformats.org/officeDocument/2006/relationships/hyperlink" Target="mailto:anna.riggan@vdh.virginia.gov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hyperlink" Target="https://www.youtube.com/user/HRSAtube" TargetMode="External"/><Relationship Id="rId3" Type="http://schemas.openxmlformats.org/officeDocument/2006/relationships/hyperlink" Target="http://www.hrsa.gov/" TargetMode="External"/><Relationship Id="rId7" Type="http://schemas.openxmlformats.org/officeDocument/2006/relationships/hyperlink" Target="https://twitter.com/HRSAgov" TargetMode="External"/><Relationship Id="rId12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hyperlink" Target="https://www.linkedin.com/company/us-government-department-of-health-%26-human-services-hrsa/" TargetMode="External"/><Relationship Id="rId5" Type="http://schemas.openxmlformats.org/officeDocument/2006/relationships/hyperlink" Target="https://facebook.com/HRSAgov/" TargetMode="External"/><Relationship Id="rId1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hyperlink" Target="https://public.govdelivery.com/accounts/USHHSHRSA/subscriber/new?qsp=HRSA-subscribe" TargetMode="External"/><Relationship Id="rId9" Type="http://schemas.openxmlformats.org/officeDocument/2006/relationships/hyperlink" Target="https://www.instagram.com/hrsagov/" TargetMode="External"/><Relationship Id="rId1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app/profile/anna.riggan2894/viz/IncentiveProgramsforSites/Dashboard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44AA-2B81-82AA-AAE8-5A9248472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846582"/>
            <a:ext cx="10363200" cy="912876"/>
          </a:xfrm>
        </p:spPr>
        <p:txBody>
          <a:bodyPr wrap="square">
            <a:normAutofit/>
          </a:bodyPr>
          <a:lstStyle/>
          <a:p>
            <a:r>
              <a:rPr lang="en-US"/>
              <a:t>Virginia PCO Stakeholder Office Hours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0C7DE-A99A-50BB-C5AA-D9B4FA2D40A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43000" y="1981200"/>
            <a:ext cx="9144000" cy="2583180"/>
          </a:xfrm>
        </p:spPr>
        <p:txBody>
          <a:bodyPr wrap="square" lIns="0" tIns="0" rIns="0" bIns="0" anchor="t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/>
              <a:t>October 21, 2025</a:t>
            </a:r>
          </a:p>
          <a:p>
            <a:pPr>
              <a:spcAft>
                <a:spcPts val="600"/>
              </a:spcAft>
            </a:pPr>
            <a:endParaRPr lang="en-US"/>
          </a:p>
          <a:p>
            <a:pPr marL="12700" marR="3438525">
              <a:lnSpc>
                <a:spcPct val="100000"/>
              </a:lnSpc>
              <a:spcBef>
                <a:spcPts val="95"/>
              </a:spcBef>
            </a:pPr>
            <a:r>
              <a:rPr lang="en-US" sz="2400" spc="-40">
                <a:solidFill>
                  <a:srgbClr val="0F4D7A"/>
                </a:solidFill>
              </a:rPr>
              <a:t>Anna Riggan</a:t>
            </a:r>
            <a:endParaRPr lang="en-US" sz="2400"/>
          </a:p>
          <a:p>
            <a:r>
              <a:rPr lang="en-US" sz="2400"/>
              <a:t>Acting Primary Care Office Director/ Shortage Designation Manager</a:t>
            </a:r>
          </a:p>
          <a:p>
            <a:endParaRPr lang="en-US" sz="2400" spc="-40">
              <a:solidFill>
                <a:srgbClr val="0F4D7A"/>
              </a:solidFill>
            </a:endParaRPr>
          </a:p>
          <a:p>
            <a:r>
              <a:rPr lang="en-US" sz="2400" spc="-40">
                <a:solidFill>
                  <a:srgbClr val="0F4D7A"/>
                </a:solidFill>
              </a:rPr>
              <a:t>Liza Root</a:t>
            </a:r>
          </a:p>
          <a:p>
            <a:pPr marL="12700" marR="3438525">
              <a:lnSpc>
                <a:spcPct val="100000"/>
              </a:lnSpc>
              <a:spcBef>
                <a:spcPts val="95"/>
              </a:spcBef>
            </a:pPr>
            <a:r>
              <a:rPr lang="en-US" sz="2400"/>
              <a:t>National Health Service Corps and HPSA Specialist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1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84E8-342E-CCC6-6A3E-21DD82D4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7" y="85354"/>
            <a:ext cx="10485109" cy="110680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Community Level vs. Auto-HPSA: </a:t>
            </a:r>
            <a:br>
              <a:rPr lang="en-US" sz="3200"/>
            </a:br>
            <a:r>
              <a:rPr lang="en-US" sz="3200"/>
              <a:t>Populations and Service Areas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94A7A-AD92-BCB2-54D5-A88CEB92D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953874"/>
            <a:ext cx="5303520" cy="4149746"/>
          </a:xfrm>
        </p:spPr>
        <p:txBody>
          <a:bodyPr anchor="ctr">
            <a:normAutofit/>
          </a:bodyPr>
          <a:lstStyle/>
          <a:p>
            <a:pPr marL="72136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Community Level HPSAs </a:t>
            </a:r>
            <a:r>
              <a:rPr lang="en-US" sz="2000" dirty="0">
                <a:latin typeface="Arial"/>
                <a:cs typeface="Arial"/>
              </a:rPr>
              <a:t>(Geographic, Population, and High Needs) populations are determined by the PCO based on the needs of the community and likelihood of approval by HRSA.</a:t>
            </a:r>
          </a:p>
          <a:p>
            <a:pPr marL="72136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2136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The </a:t>
            </a:r>
            <a:r>
              <a:rPr lang="en-US" sz="2000" dirty="0"/>
              <a:t>proposed HPSA </a:t>
            </a:r>
            <a:r>
              <a:rPr lang="en-US" sz="2000" dirty="0">
                <a:latin typeface="Arial"/>
                <a:cs typeface="Arial"/>
              </a:rPr>
              <a:t>must be a census designated area, no smaller than a census tract.</a:t>
            </a:r>
          </a:p>
          <a:p>
            <a:pPr marL="72136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2136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778251-33D8-FB3E-219F-5789044E21F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2048256"/>
            <a:ext cx="5303520" cy="4708981"/>
          </a:xfrm>
        </p:spPr>
        <p:txBody>
          <a:bodyPr wrap="square" lIns="0" tIns="0" rIns="0" bIns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/>
              <a:t>FQHCs and LALs </a:t>
            </a:r>
            <a:r>
              <a:rPr lang="en-US" sz="2000" dirty="0"/>
              <a:t>are scored based on the low-income population (population living at or below 200% of the Federal Poverty Level) for the Service Area identified via the UDS.</a:t>
            </a:r>
          </a:p>
          <a:p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The Service Area is drawn based on the patient zip codes as reported by the FQHCs and LALs. A ZCTA crosswalk is applied to fit the map into the census tract convention.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8BCB5-21D4-80F1-C648-6FF84B412634}"/>
              </a:ext>
            </a:extLst>
          </p:cNvPr>
          <p:cNvSpPr txBox="1"/>
          <p:nvPr/>
        </p:nvSpPr>
        <p:spPr>
          <a:xfrm>
            <a:off x="1709405" y="1340027"/>
            <a:ext cx="840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9920" marR="5080" indent="-251460">
              <a:spcBef>
                <a:spcPts val="100"/>
              </a:spcBef>
            </a:pPr>
            <a:r>
              <a:rPr lang="en-US" sz="1800" i="1">
                <a:latin typeface="Arial"/>
                <a:cs typeface="Arial"/>
                <a:hlinkClick r:id="rId2"/>
              </a:rPr>
              <a:t>https://bhw.hrsa.gov/workforce-shortage areas/shortage-designation/scoring</a:t>
            </a:r>
            <a:r>
              <a:rPr lang="en-US" sz="1800" i="1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12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CFA75-C992-87B6-50E3-1FB9E22C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 wrap="square">
            <a:normAutofit/>
          </a:bodyPr>
          <a:lstStyle/>
          <a:p>
            <a:r>
              <a:rPr lang="en-US"/>
              <a:t>Pause for questions?</a:t>
            </a:r>
          </a:p>
          <a:p>
            <a:endParaRPr lang="en-US"/>
          </a:p>
        </p:txBody>
      </p:sp>
      <p:pic>
        <p:nvPicPr>
          <p:cNvPr id="7" name="Picture 6" descr="Sticky notes with question marks">
            <a:extLst>
              <a:ext uri="{FF2B5EF4-FFF2-40B4-BE49-F238E27FC236}">
                <a16:creationId xmlns:a16="http://schemas.microsoft.com/office/drawing/2014/main" id="{F20DF1BD-42FE-4AA3-D2A9-EBCA3EFA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55" b="15062"/>
          <a:stretch>
            <a:fillRect/>
          </a:stretch>
        </p:blipFill>
        <p:spPr>
          <a:xfrm>
            <a:off x="1224642" y="1507540"/>
            <a:ext cx="9742715" cy="4245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05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-262001"/>
            <a:ext cx="10972800" cy="870878"/>
          </a:xfrm>
          <a:prstGeom prst="rect">
            <a:avLst/>
          </a:prstGeom>
        </p:spPr>
        <p:txBody>
          <a:bodyPr vert="horz" wrap="square" lIns="0" tIns="25285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/>
              <a:t>Shortage</a:t>
            </a:r>
            <a:r>
              <a:rPr lang="en-US" sz="4000" spc="-175"/>
              <a:t> </a:t>
            </a:r>
            <a:r>
              <a:rPr lang="en-US" sz="4000" spc="-10"/>
              <a:t>Designation</a:t>
            </a:r>
            <a:r>
              <a:rPr lang="en-US" sz="4000" spc="-170"/>
              <a:t> </a:t>
            </a:r>
            <a:r>
              <a:rPr lang="en-US" sz="4000" spc="-10"/>
              <a:t>Management</a:t>
            </a:r>
            <a:r>
              <a:rPr lang="en-US" sz="4000" spc="-175"/>
              <a:t> </a:t>
            </a:r>
            <a:r>
              <a:rPr lang="en-US" sz="4000" spc="-10"/>
              <a:t>System  </a:t>
            </a:r>
            <a:endParaRPr sz="4000" spc="-10"/>
          </a:p>
        </p:txBody>
      </p:sp>
      <p:grpSp>
        <p:nvGrpSpPr>
          <p:cNvPr id="6" name="object 6"/>
          <p:cNvGrpSpPr/>
          <p:nvPr/>
        </p:nvGrpSpPr>
        <p:grpSpPr>
          <a:xfrm>
            <a:off x="1776984" y="1784604"/>
            <a:ext cx="2656840" cy="1682750"/>
            <a:chOff x="1776984" y="1784604"/>
            <a:chExt cx="2656840" cy="16827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3036" y="1991868"/>
              <a:ext cx="1880615" cy="10543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6984" y="1784604"/>
              <a:ext cx="2656331" cy="168249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219700" y="1702307"/>
            <a:ext cx="1899285" cy="1373505"/>
            <a:chOff x="5219700" y="1702307"/>
            <a:chExt cx="1899285" cy="1373505"/>
          </a:xfrm>
        </p:grpSpPr>
        <p:sp>
          <p:nvSpPr>
            <p:cNvPr id="10" name="object 10"/>
            <p:cNvSpPr/>
            <p:nvPr/>
          </p:nvSpPr>
          <p:spPr>
            <a:xfrm>
              <a:off x="5219700" y="1702307"/>
              <a:ext cx="1899285" cy="660400"/>
            </a:xfrm>
            <a:custGeom>
              <a:avLst/>
              <a:gdLst/>
              <a:ahLst/>
              <a:cxnLst/>
              <a:rect l="l" t="t" r="r" b="b"/>
              <a:pathLst>
                <a:path w="1899284" h="660400">
                  <a:moveTo>
                    <a:pt x="949452" y="0"/>
                  </a:moveTo>
                  <a:lnTo>
                    <a:pt x="881645" y="828"/>
                  </a:lnTo>
                  <a:lnTo>
                    <a:pt x="815126" y="3276"/>
                  </a:lnTo>
                  <a:lnTo>
                    <a:pt x="750054" y="7288"/>
                  </a:lnTo>
                  <a:lnTo>
                    <a:pt x="686590" y="12808"/>
                  </a:lnTo>
                  <a:lnTo>
                    <a:pt x="624895" y="19780"/>
                  </a:lnTo>
                  <a:lnTo>
                    <a:pt x="565129" y="28149"/>
                  </a:lnTo>
                  <a:lnTo>
                    <a:pt x="507454" y="37858"/>
                  </a:lnTo>
                  <a:lnTo>
                    <a:pt x="452029" y="48852"/>
                  </a:lnTo>
                  <a:lnTo>
                    <a:pt x="399016" y="61074"/>
                  </a:lnTo>
                  <a:lnTo>
                    <a:pt x="348574" y="74470"/>
                  </a:lnTo>
                  <a:lnTo>
                    <a:pt x="300866" y="88982"/>
                  </a:lnTo>
                  <a:lnTo>
                    <a:pt x="256051" y="104556"/>
                  </a:lnTo>
                  <a:lnTo>
                    <a:pt x="214290" y="121136"/>
                  </a:lnTo>
                  <a:lnTo>
                    <a:pt x="175744" y="138665"/>
                  </a:lnTo>
                  <a:lnTo>
                    <a:pt x="140573" y="157088"/>
                  </a:lnTo>
                  <a:lnTo>
                    <a:pt x="81000" y="196391"/>
                  </a:lnTo>
                  <a:lnTo>
                    <a:pt x="36857" y="238600"/>
                  </a:lnTo>
                  <a:lnTo>
                    <a:pt x="9428" y="283267"/>
                  </a:lnTo>
                  <a:lnTo>
                    <a:pt x="0" y="329946"/>
                  </a:lnTo>
                  <a:lnTo>
                    <a:pt x="2383" y="353508"/>
                  </a:lnTo>
                  <a:lnTo>
                    <a:pt x="20973" y="399237"/>
                  </a:lnTo>
                  <a:lnTo>
                    <a:pt x="56919" y="442731"/>
                  </a:lnTo>
                  <a:lnTo>
                    <a:pt x="108938" y="483543"/>
                  </a:lnTo>
                  <a:lnTo>
                    <a:pt x="175744" y="521226"/>
                  </a:lnTo>
                  <a:lnTo>
                    <a:pt x="214290" y="538755"/>
                  </a:lnTo>
                  <a:lnTo>
                    <a:pt x="256051" y="555335"/>
                  </a:lnTo>
                  <a:lnTo>
                    <a:pt x="300866" y="570909"/>
                  </a:lnTo>
                  <a:lnTo>
                    <a:pt x="348574" y="585421"/>
                  </a:lnTo>
                  <a:lnTo>
                    <a:pt x="399016" y="598817"/>
                  </a:lnTo>
                  <a:lnTo>
                    <a:pt x="452029" y="611039"/>
                  </a:lnTo>
                  <a:lnTo>
                    <a:pt x="507454" y="622033"/>
                  </a:lnTo>
                  <a:lnTo>
                    <a:pt x="565129" y="631742"/>
                  </a:lnTo>
                  <a:lnTo>
                    <a:pt x="624895" y="640111"/>
                  </a:lnTo>
                  <a:lnTo>
                    <a:pt x="686590" y="647083"/>
                  </a:lnTo>
                  <a:lnTo>
                    <a:pt x="750054" y="652603"/>
                  </a:lnTo>
                  <a:lnTo>
                    <a:pt x="815126" y="656615"/>
                  </a:lnTo>
                  <a:lnTo>
                    <a:pt x="881645" y="659063"/>
                  </a:lnTo>
                  <a:lnTo>
                    <a:pt x="949452" y="659892"/>
                  </a:lnTo>
                  <a:lnTo>
                    <a:pt x="1017258" y="659063"/>
                  </a:lnTo>
                  <a:lnTo>
                    <a:pt x="1083777" y="656615"/>
                  </a:lnTo>
                  <a:lnTo>
                    <a:pt x="1148849" y="652603"/>
                  </a:lnTo>
                  <a:lnTo>
                    <a:pt x="1212313" y="647083"/>
                  </a:lnTo>
                  <a:lnTo>
                    <a:pt x="1274008" y="640111"/>
                  </a:lnTo>
                  <a:lnTo>
                    <a:pt x="1333774" y="631742"/>
                  </a:lnTo>
                  <a:lnTo>
                    <a:pt x="1391449" y="622033"/>
                  </a:lnTo>
                  <a:lnTo>
                    <a:pt x="1446874" y="611039"/>
                  </a:lnTo>
                  <a:lnTo>
                    <a:pt x="1499887" y="598817"/>
                  </a:lnTo>
                  <a:lnTo>
                    <a:pt x="1550329" y="585421"/>
                  </a:lnTo>
                  <a:lnTo>
                    <a:pt x="1598037" y="570909"/>
                  </a:lnTo>
                  <a:lnTo>
                    <a:pt x="1642852" y="555335"/>
                  </a:lnTo>
                  <a:lnTo>
                    <a:pt x="1684613" y="538755"/>
                  </a:lnTo>
                  <a:lnTo>
                    <a:pt x="1723159" y="521226"/>
                  </a:lnTo>
                  <a:lnTo>
                    <a:pt x="1758330" y="502803"/>
                  </a:lnTo>
                  <a:lnTo>
                    <a:pt x="1817903" y="463500"/>
                  </a:lnTo>
                  <a:lnTo>
                    <a:pt x="1862046" y="421291"/>
                  </a:lnTo>
                  <a:lnTo>
                    <a:pt x="1889475" y="376624"/>
                  </a:lnTo>
                  <a:lnTo>
                    <a:pt x="1898904" y="329946"/>
                  </a:lnTo>
                  <a:lnTo>
                    <a:pt x="1896520" y="306383"/>
                  </a:lnTo>
                  <a:lnTo>
                    <a:pt x="1877930" y="260654"/>
                  </a:lnTo>
                  <a:lnTo>
                    <a:pt x="1841984" y="217160"/>
                  </a:lnTo>
                  <a:lnTo>
                    <a:pt x="1789965" y="176348"/>
                  </a:lnTo>
                  <a:lnTo>
                    <a:pt x="1723159" y="138665"/>
                  </a:lnTo>
                  <a:lnTo>
                    <a:pt x="1684613" y="121136"/>
                  </a:lnTo>
                  <a:lnTo>
                    <a:pt x="1642852" y="104556"/>
                  </a:lnTo>
                  <a:lnTo>
                    <a:pt x="1598037" y="88982"/>
                  </a:lnTo>
                  <a:lnTo>
                    <a:pt x="1550329" y="74470"/>
                  </a:lnTo>
                  <a:lnTo>
                    <a:pt x="1499887" y="61074"/>
                  </a:lnTo>
                  <a:lnTo>
                    <a:pt x="1446874" y="48852"/>
                  </a:lnTo>
                  <a:lnTo>
                    <a:pt x="1391449" y="37858"/>
                  </a:lnTo>
                  <a:lnTo>
                    <a:pt x="1333774" y="28149"/>
                  </a:lnTo>
                  <a:lnTo>
                    <a:pt x="1274008" y="19780"/>
                  </a:lnTo>
                  <a:lnTo>
                    <a:pt x="1212313" y="12808"/>
                  </a:lnTo>
                  <a:lnTo>
                    <a:pt x="1148849" y="7288"/>
                  </a:lnTo>
                  <a:lnTo>
                    <a:pt x="1083777" y="3276"/>
                  </a:lnTo>
                  <a:lnTo>
                    <a:pt x="1017258" y="828"/>
                  </a:lnTo>
                  <a:lnTo>
                    <a:pt x="949452" y="0"/>
                  </a:lnTo>
                  <a:close/>
                </a:path>
              </a:pathLst>
            </a:custGeom>
            <a:solidFill>
              <a:srgbClr val="BBC5D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10072" y="2412491"/>
              <a:ext cx="662940" cy="662940"/>
            </a:xfrm>
            <a:custGeom>
              <a:avLst/>
              <a:gdLst/>
              <a:ahLst/>
              <a:cxnLst/>
              <a:rect l="l" t="t" r="r" b="b"/>
              <a:pathLst>
                <a:path w="662940" h="662939">
                  <a:moveTo>
                    <a:pt x="331470" y="0"/>
                  </a:moveTo>
                  <a:lnTo>
                    <a:pt x="282486" y="3593"/>
                  </a:lnTo>
                  <a:lnTo>
                    <a:pt x="235735" y="14033"/>
                  </a:lnTo>
                  <a:lnTo>
                    <a:pt x="191728" y="30806"/>
                  </a:lnTo>
                  <a:lnTo>
                    <a:pt x="150979" y="53400"/>
                  </a:lnTo>
                  <a:lnTo>
                    <a:pt x="113999" y="81302"/>
                  </a:lnTo>
                  <a:lnTo>
                    <a:pt x="81302" y="113999"/>
                  </a:lnTo>
                  <a:lnTo>
                    <a:pt x="53400" y="150979"/>
                  </a:lnTo>
                  <a:lnTo>
                    <a:pt x="30806" y="191728"/>
                  </a:lnTo>
                  <a:lnTo>
                    <a:pt x="14033" y="235735"/>
                  </a:lnTo>
                  <a:lnTo>
                    <a:pt x="3593" y="282486"/>
                  </a:lnTo>
                  <a:lnTo>
                    <a:pt x="0" y="331470"/>
                  </a:lnTo>
                  <a:lnTo>
                    <a:pt x="3593" y="380453"/>
                  </a:lnTo>
                  <a:lnTo>
                    <a:pt x="14033" y="427204"/>
                  </a:lnTo>
                  <a:lnTo>
                    <a:pt x="30806" y="471211"/>
                  </a:lnTo>
                  <a:lnTo>
                    <a:pt x="53400" y="511960"/>
                  </a:lnTo>
                  <a:lnTo>
                    <a:pt x="81302" y="548940"/>
                  </a:lnTo>
                  <a:lnTo>
                    <a:pt x="113999" y="581637"/>
                  </a:lnTo>
                  <a:lnTo>
                    <a:pt x="150979" y="609539"/>
                  </a:lnTo>
                  <a:lnTo>
                    <a:pt x="191728" y="632133"/>
                  </a:lnTo>
                  <a:lnTo>
                    <a:pt x="235735" y="648906"/>
                  </a:lnTo>
                  <a:lnTo>
                    <a:pt x="282486" y="659346"/>
                  </a:lnTo>
                  <a:lnTo>
                    <a:pt x="331470" y="662940"/>
                  </a:lnTo>
                  <a:lnTo>
                    <a:pt x="380453" y="659346"/>
                  </a:lnTo>
                  <a:lnTo>
                    <a:pt x="427204" y="648906"/>
                  </a:lnTo>
                  <a:lnTo>
                    <a:pt x="471211" y="632133"/>
                  </a:lnTo>
                  <a:lnTo>
                    <a:pt x="511960" y="609539"/>
                  </a:lnTo>
                  <a:lnTo>
                    <a:pt x="548940" y="581637"/>
                  </a:lnTo>
                  <a:lnTo>
                    <a:pt x="581637" y="548940"/>
                  </a:lnTo>
                  <a:lnTo>
                    <a:pt x="609539" y="511960"/>
                  </a:lnTo>
                  <a:lnTo>
                    <a:pt x="632133" y="471211"/>
                  </a:lnTo>
                  <a:lnTo>
                    <a:pt x="648906" y="427204"/>
                  </a:lnTo>
                  <a:lnTo>
                    <a:pt x="659346" y="380453"/>
                  </a:lnTo>
                  <a:lnTo>
                    <a:pt x="662940" y="331470"/>
                  </a:lnTo>
                  <a:lnTo>
                    <a:pt x="659346" y="282486"/>
                  </a:lnTo>
                  <a:lnTo>
                    <a:pt x="648906" y="235735"/>
                  </a:lnTo>
                  <a:lnTo>
                    <a:pt x="632133" y="191728"/>
                  </a:lnTo>
                  <a:lnTo>
                    <a:pt x="609539" y="150979"/>
                  </a:lnTo>
                  <a:lnTo>
                    <a:pt x="581637" y="113999"/>
                  </a:lnTo>
                  <a:lnTo>
                    <a:pt x="548940" y="81302"/>
                  </a:lnTo>
                  <a:lnTo>
                    <a:pt x="511960" y="53400"/>
                  </a:lnTo>
                  <a:lnTo>
                    <a:pt x="471211" y="30806"/>
                  </a:lnTo>
                  <a:lnTo>
                    <a:pt x="427204" y="14033"/>
                  </a:lnTo>
                  <a:lnTo>
                    <a:pt x="380453" y="3593"/>
                  </a:lnTo>
                  <a:lnTo>
                    <a:pt x="3314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989320" y="3317747"/>
            <a:ext cx="367665" cy="234950"/>
          </a:xfrm>
          <a:custGeom>
            <a:avLst/>
            <a:gdLst/>
            <a:ahLst/>
            <a:cxnLst/>
            <a:rect l="l" t="t" r="r" b="b"/>
            <a:pathLst>
              <a:path w="367664" h="234950">
                <a:moveTo>
                  <a:pt x="275463" y="0"/>
                </a:moveTo>
                <a:lnTo>
                  <a:pt x="91821" y="0"/>
                </a:lnTo>
                <a:lnTo>
                  <a:pt x="91821" y="117348"/>
                </a:lnTo>
                <a:lnTo>
                  <a:pt x="0" y="117348"/>
                </a:lnTo>
                <a:lnTo>
                  <a:pt x="183642" y="234696"/>
                </a:lnTo>
                <a:lnTo>
                  <a:pt x="367284" y="117348"/>
                </a:lnTo>
                <a:lnTo>
                  <a:pt x="275463" y="117348"/>
                </a:lnTo>
                <a:lnTo>
                  <a:pt x="275463" y="0"/>
                </a:lnTo>
                <a:close/>
              </a:path>
            </a:pathLst>
          </a:custGeom>
          <a:solidFill>
            <a:srgbClr val="AAB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60910" y="3577483"/>
            <a:ext cx="4222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>
                <a:latin typeface="Calibri"/>
                <a:cs typeface="Calibri"/>
              </a:rPr>
              <a:t>DATA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36107" y="2567837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>
                <a:solidFill>
                  <a:srgbClr val="FFFFFF"/>
                </a:solidFill>
                <a:latin typeface="Calibri"/>
                <a:cs typeface="Calibri"/>
              </a:rPr>
              <a:t>CDC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29758" y="1909317"/>
            <a:ext cx="675640" cy="675640"/>
            <a:chOff x="5429758" y="1909317"/>
            <a:chExt cx="675640" cy="675640"/>
          </a:xfrm>
        </p:grpSpPr>
        <p:sp>
          <p:nvSpPr>
            <p:cNvPr id="16" name="object 16"/>
            <p:cNvSpPr/>
            <p:nvPr/>
          </p:nvSpPr>
          <p:spPr>
            <a:xfrm>
              <a:off x="5436108" y="1915667"/>
              <a:ext cx="662940" cy="662940"/>
            </a:xfrm>
            <a:custGeom>
              <a:avLst/>
              <a:gdLst/>
              <a:ahLst/>
              <a:cxnLst/>
              <a:rect l="l" t="t" r="r" b="b"/>
              <a:pathLst>
                <a:path w="662939" h="662939">
                  <a:moveTo>
                    <a:pt x="331470" y="0"/>
                  </a:moveTo>
                  <a:lnTo>
                    <a:pt x="282486" y="3593"/>
                  </a:lnTo>
                  <a:lnTo>
                    <a:pt x="235735" y="14033"/>
                  </a:lnTo>
                  <a:lnTo>
                    <a:pt x="191728" y="30806"/>
                  </a:lnTo>
                  <a:lnTo>
                    <a:pt x="150979" y="53400"/>
                  </a:lnTo>
                  <a:lnTo>
                    <a:pt x="113999" y="81302"/>
                  </a:lnTo>
                  <a:lnTo>
                    <a:pt x="81302" y="113999"/>
                  </a:lnTo>
                  <a:lnTo>
                    <a:pt x="53400" y="150979"/>
                  </a:lnTo>
                  <a:lnTo>
                    <a:pt x="30806" y="191728"/>
                  </a:lnTo>
                  <a:lnTo>
                    <a:pt x="14033" y="235735"/>
                  </a:lnTo>
                  <a:lnTo>
                    <a:pt x="3593" y="282486"/>
                  </a:lnTo>
                  <a:lnTo>
                    <a:pt x="0" y="331470"/>
                  </a:lnTo>
                  <a:lnTo>
                    <a:pt x="3593" y="380453"/>
                  </a:lnTo>
                  <a:lnTo>
                    <a:pt x="14033" y="427204"/>
                  </a:lnTo>
                  <a:lnTo>
                    <a:pt x="30806" y="471211"/>
                  </a:lnTo>
                  <a:lnTo>
                    <a:pt x="53400" y="511960"/>
                  </a:lnTo>
                  <a:lnTo>
                    <a:pt x="81302" y="548940"/>
                  </a:lnTo>
                  <a:lnTo>
                    <a:pt x="113999" y="581637"/>
                  </a:lnTo>
                  <a:lnTo>
                    <a:pt x="150979" y="609539"/>
                  </a:lnTo>
                  <a:lnTo>
                    <a:pt x="191728" y="632133"/>
                  </a:lnTo>
                  <a:lnTo>
                    <a:pt x="235735" y="648906"/>
                  </a:lnTo>
                  <a:lnTo>
                    <a:pt x="282486" y="659346"/>
                  </a:lnTo>
                  <a:lnTo>
                    <a:pt x="331470" y="662940"/>
                  </a:lnTo>
                  <a:lnTo>
                    <a:pt x="380453" y="659346"/>
                  </a:lnTo>
                  <a:lnTo>
                    <a:pt x="427204" y="648906"/>
                  </a:lnTo>
                  <a:lnTo>
                    <a:pt x="471211" y="632133"/>
                  </a:lnTo>
                  <a:lnTo>
                    <a:pt x="511960" y="609539"/>
                  </a:lnTo>
                  <a:lnTo>
                    <a:pt x="548940" y="581637"/>
                  </a:lnTo>
                  <a:lnTo>
                    <a:pt x="581637" y="548940"/>
                  </a:lnTo>
                  <a:lnTo>
                    <a:pt x="609539" y="511960"/>
                  </a:lnTo>
                  <a:lnTo>
                    <a:pt x="632133" y="471211"/>
                  </a:lnTo>
                  <a:lnTo>
                    <a:pt x="648906" y="427204"/>
                  </a:lnTo>
                  <a:lnTo>
                    <a:pt x="659346" y="380453"/>
                  </a:lnTo>
                  <a:lnTo>
                    <a:pt x="662940" y="331470"/>
                  </a:lnTo>
                  <a:lnTo>
                    <a:pt x="659346" y="282486"/>
                  </a:lnTo>
                  <a:lnTo>
                    <a:pt x="648906" y="235735"/>
                  </a:lnTo>
                  <a:lnTo>
                    <a:pt x="632133" y="191728"/>
                  </a:lnTo>
                  <a:lnTo>
                    <a:pt x="609539" y="150979"/>
                  </a:lnTo>
                  <a:lnTo>
                    <a:pt x="581637" y="113999"/>
                  </a:lnTo>
                  <a:lnTo>
                    <a:pt x="548940" y="81302"/>
                  </a:lnTo>
                  <a:lnTo>
                    <a:pt x="511960" y="53400"/>
                  </a:lnTo>
                  <a:lnTo>
                    <a:pt x="471211" y="30806"/>
                  </a:lnTo>
                  <a:lnTo>
                    <a:pt x="427204" y="14033"/>
                  </a:lnTo>
                  <a:lnTo>
                    <a:pt x="380453" y="3593"/>
                  </a:lnTo>
                  <a:lnTo>
                    <a:pt x="3314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6108" y="1915667"/>
              <a:ext cx="662940" cy="662940"/>
            </a:xfrm>
            <a:custGeom>
              <a:avLst/>
              <a:gdLst/>
              <a:ahLst/>
              <a:cxnLst/>
              <a:rect l="l" t="t" r="r" b="b"/>
              <a:pathLst>
                <a:path w="662939" h="662939">
                  <a:moveTo>
                    <a:pt x="0" y="331470"/>
                  </a:moveTo>
                  <a:lnTo>
                    <a:pt x="3593" y="282486"/>
                  </a:lnTo>
                  <a:lnTo>
                    <a:pt x="14033" y="235735"/>
                  </a:lnTo>
                  <a:lnTo>
                    <a:pt x="30806" y="191728"/>
                  </a:lnTo>
                  <a:lnTo>
                    <a:pt x="53400" y="150979"/>
                  </a:lnTo>
                  <a:lnTo>
                    <a:pt x="81302" y="113999"/>
                  </a:lnTo>
                  <a:lnTo>
                    <a:pt x="113999" y="81302"/>
                  </a:lnTo>
                  <a:lnTo>
                    <a:pt x="150979" y="53400"/>
                  </a:lnTo>
                  <a:lnTo>
                    <a:pt x="191728" y="30806"/>
                  </a:lnTo>
                  <a:lnTo>
                    <a:pt x="235735" y="14033"/>
                  </a:lnTo>
                  <a:lnTo>
                    <a:pt x="282486" y="3593"/>
                  </a:lnTo>
                  <a:lnTo>
                    <a:pt x="331470" y="0"/>
                  </a:lnTo>
                  <a:lnTo>
                    <a:pt x="380453" y="3593"/>
                  </a:lnTo>
                  <a:lnTo>
                    <a:pt x="427204" y="14033"/>
                  </a:lnTo>
                  <a:lnTo>
                    <a:pt x="471211" y="30806"/>
                  </a:lnTo>
                  <a:lnTo>
                    <a:pt x="511960" y="53400"/>
                  </a:lnTo>
                  <a:lnTo>
                    <a:pt x="548940" y="81302"/>
                  </a:lnTo>
                  <a:lnTo>
                    <a:pt x="581637" y="113999"/>
                  </a:lnTo>
                  <a:lnTo>
                    <a:pt x="609539" y="150979"/>
                  </a:lnTo>
                  <a:lnTo>
                    <a:pt x="632133" y="191728"/>
                  </a:lnTo>
                  <a:lnTo>
                    <a:pt x="648906" y="235735"/>
                  </a:lnTo>
                  <a:lnTo>
                    <a:pt x="659346" y="282486"/>
                  </a:lnTo>
                  <a:lnTo>
                    <a:pt x="662940" y="331470"/>
                  </a:lnTo>
                  <a:lnTo>
                    <a:pt x="659346" y="380453"/>
                  </a:lnTo>
                  <a:lnTo>
                    <a:pt x="648906" y="427204"/>
                  </a:lnTo>
                  <a:lnTo>
                    <a:pt x="632133" y="471211"/>
                  </a:lnTo>
                  <a:lnTo>
                    <a:pt x="609539" y="511960"/>
                  </a:lnTo>
                  <a:lnTo>
                    <a:pt x="581637" y="548940"/>
                  </a:lnTo>
                  <a:lnTo>
                    <a:pt x="548940" y="581637"/>
                  </a:lnTo>
                  <a:lnTo>
                    <a:pt x="511960" y="609539"/>
                  </a:lnTo>
                  <a:lnTo>
                    <a:pt x="471211" y="632133"/>
                  </a:lnTo>
                  <a:lnTo>
                    <a:pt x="427204" y="648906"/>
                  </a:lnTo>
                  <a:lnTo>
                    <a:pt x="380453" y="659346"/>
                  </a:lnTo>
                  <a:lnTo>
                    <a:pt x="331470" y="662940"/>
                  </a:lnTo>
                  <a:lnTo>
                    <a:pt x="282486" y="659346"/>
                  </a:lnTo>
                  <a:lnTo>
                    <a:pt x="235735" y="648906"/>
                  </a:lnTo>
                  <a:lnTo>
                    <a:pt x="191728" y="632133"/>
                  </a:lnTo>
                  <a:lnTo>
                    <a:pt x="150979" y="609539"/>
                  </a:lnTo>
                  <a:lnTo>
                    <a:pt x="113999" y="581637"/>
                  </a:lnTo>
                  <a:lnTo>
                    <a:pt x="81302" y="548940"/>
                  </a:lnTo>
                  <a:lnTo>
                    <a:pt x="53400" y="511960"/>
                  </a:lnTo>
                  <a:lnTo>
                    <a:pt x="30806" y="471211"/>
                  </a:lnTo>
                  <a:lnTo>
                    <a:pt x="14033" y="427204"/>
                  </a:lnTo>
                  <a:lnTo>
                    <a:pt x="3593" y="380453"/>
                  </a:lnTo>
                  <a:lnTo>
                    <a:pt x="0" y="3314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43716" y="2070797"/>
            <a:ext cx="447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>
                <a:solidFill>
                  <a:srgbClr val="FFFFFF"/>
                </a:solidFill>
                <a:latin typeface="Calibri"/>
                <a:cs typeface="Calibri"/>
              </a:rPr>
              <a:t>CMS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107938" y="1749298"/>
            <a:ext cx="674370" cy="675640"/>
            <a:chOff x="6107938" y="1749298"/>
            <a:chExt cx="674370" cy="675640"/>
          </a:xfrm>
        </p:grpSpPr>
        <p:sp>
          <p:nvSpPr>
            <p:cNvPr id="20" name="object 20"/>
            <p:cNvSpPr/>
            <p:nvPr/>
          </p:nvSpPr>
          <p:spPr>
            <a:xfrm>
              <a:off x="6114288" y="1755648"/>
              <a:ext cx="661670" cy="662940"/>
            </a:xfrm>
            <a:custGeom>
              <a:avLst/>
              <a:gdLst/>
              <a:ahLst/>
              <a:cxnLst/>
              <a:rect l="l" t="t" r="r" b="b"/>
              <a:pathLst>
                <a:path w="661670" h="662939">
                  <a:moveTo>
                    <a:pt x="330708" y="0"/>
                  </a:moveTo>
                  <a:lnTo>
                    <a:pt x="281839" y="3593"/>
                  </a:lnTo>
                  <a:lnTo>
                    <a:pt x="235197" y="14033"/>
                  </a:lnTo>
                  <a:lnTo>
                    <a:pt x="191292" y="30806"/>
                  </a:lnTo>
                  <a:lnTo>
                    <a:pt x="150636" y="53400"/>
                  </a:lnTo>
                  <a:lnTo>
                    <a:pt x="113741" y="81302"/>
                  </a:lnTo>
                  <a:lnTo>
                    <a:pt x="81119" y="113999"/>
                  </a:lnTo>
                  <a:lnTo>
                    <a:pt x="53280" y="150979"/>
                  </a:lnTo>
                  <a:lnTo>
                    <a:pt x="30737" y="191728"/>
                  </a:lnTo>
                  <a:lnTo>
                    <a:pt x="14002" y="235735"/>
                  </a:lnTo>
                  <a:lnTo>
                    <a:pt x="3585" y="282486"/>
                  </a:lnTo>
                  <a:lnTo>
                    <a:pt x="0" y="331470"/>
                  </a:lnTo>
                  <a:lnTo>
                    <a:pt x="3585" y="380453"/>
                  </a:lnTo>
                  <a:lnTo>
                    <a:pt x="14002" y="427204"/>
                  </a:lnTo>
                  <a:lnTo>
                    <a:pt x="30737" y="471211"/>
                  </a:lnTo>
                  <a:lnTo>
                    <a:pt x="53280" y="511960"/>
                  </a:lnTo>
                  <a:lnTo>
                    <a:pt x="81119" y="548940"/>
                  </a:lnTo>
                  <a:lnTo>
                    <a:pt x="113741" y="581637"/>
                  </a:lnTo>
                  <a:lnTo>
                    <a:pt x="150636" y="609539"/>
                  </a:lnTo>
                  <a:lnTo>
                    <a:pt x="191292" y="632133"/>
                  </a:lnTo>
                  <a:lnTo>
                    <a:pt x="235197" y="648906"/>
                  </a:lnTo>
                  <a:lnTo>
                    <a:pt x="281839" y="659346"/>
                  </a:lnTo>
                  <a:lnTo>
                    <a:pt x="330708" y="662940"/>
                  </a:lnTo>
                  <a:lnTo>
                    <a:pt x="379579" y="659346"/>
                  </a:lnTo>
                  <a:lnTo>
                    <a:pt x="426223" y="648906"/>
                  </a:lnTo>
                  <a:lnTo>
                    <a:pt x="470128" y="632133"/>
                  </a:lnTo>
                  <a:lnTo>
                    <a:pt x="510784" y="609539"/>
                  </a:lnTo>
                  <a:lnTo>
                    <a:pt x="547679" y="581637"/>
                  </a:lnTo>
                  <a:lnTo>
                    <a:pt x="580301" y="548940"/>
                  </a:lnTo>
                  <a:lnTo>
                    <a:pt x="608138" y="511960"/>
                  </a:lnTo>
                  <a:lnTo>
                    <a:pt x="630680" y="471211"/>
                  </a:lnTo>
                  <a:lnTo>
                    <a:pt x="647414" y="427204"/>
                  </a:lnTo>
                  <a:lnTo>
                    <a:pt x="657830" y="380453"/>
                  </a:lnTo>
                  <a:lnTo>
                    <a:pt x="661416" y="331470"/>
                  </a:lnTo>
                  <a:lnTo>
                    <a:pt x="657830" y="282486"/>
                  </a:lnTo>
                  <a:lnTo>
                    <a:pt x="647414" y="235735"/>
                  </a:lnTo>
                  <a:lnTo>
                    <a:pt x="630680" y="191728"/>
                  </a:lnTo>
                  <a:lnTo>
                    <a:pt x="608138" y="150979"/>
                  </a:lnTo>
                  <a:lnTo>
                    <a:pt x="580301" y="113999"/>
                  </a:lnTo>
                  <a:lnTo>
                    <a:pt x="547679" y="81302"/>
                  </a:lnTo>
                  <a:lnTo>
                    <a:pt x="510784" y="53400"/>
                  </a:lnTo>
                  <a:lnTo>
                    <a:pt x="470128" y="30806"/>
                  </a:lnTo>
                  <a:lnTo>
                    <a:pt x="426223" y="14033"/>
                  </a:lnTo>
                  <a:lnTo>
                    <a:pt x="379579" y="3593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4288" y="1755648"/>
              <a:ext cx="661670" cy="662940"/>
            </a:xfrm>
            <a:custGeom>
              <a:avLst/>
              <a:gdLst/>
              <a:ahLst/>
              <a:cxnLst/>
              <a:rect l="l" t="t" r="r" b="b"/>
              <a:pathLst>
                <a:path w="661670" h="662939">
                  <a:moveTo>
                    <a:pt x="0" y="331470"/>
                  </a:moveTo>
                  <a:lnTo>
                    <a:pt x="3585" y="282486"/>
                  </a:lnTo>
                  <a:lnTo>
                    <a:pt x="14002" y="235735"/>
                  </a:lnTo>
                  <a:lnTo>
                    <a:pt x="30737" y="191728"/>
                  </a:lnTo>
                  <a:lnTo>
                    <a:pt x="53280" y="150979"/>
                  </a:lnTo>
                  <a:lnTo>
                    <a:pt x="81119" y="113999"/>
                  </a:lnTo>
                  <a:lnTo>
                    <a:pt x="113741" y="81302"/>
                  </a:lnTo>
                  <a:lnTo>
                    <a:pt x="150636" y="53400"/>
                  </a:lnTo>
                  <a:lnTo>
                    <a:pt x="191292" y="30806"/>
                  </a:lnTo>
                  <a:lnTo>
                    <a:pt x="235197" y="14033"/>
                  </a:lnTo>
                  <a:lnTo>
                    <a:pt x="281839" y="3593"/>
                  </a:lnTo>
                  <a:lnTo>
                    <a:pt x="330708" y="0"/>
                  </a:lnTo>
                  <a:lnTo>
                    <a:pt x="379579" y="3593"/>
                  </a:lnTo>
                  <a:lnTo>
                    <a:pt x="426223" y="14033"/>
                  </a:lnTo>
                  <a:lnTo>
                    <a:pt x="470128" y="30806"/>
                  </a:lnTo>
                  <a:lnTo>
                    <a:pt x="510784" y="53400"/>
                  </a:lnTo>
                  <a:lnTo>
                    <a:pt x="547679" y="81302"/>
                  </a:lnTo>
                  <a:lnTo>
                    <a:pt x="580301" y="113999"/>
                  </a:lnTo>
                  <a:lnTo>
                    <a:pt x="608138" y="150979"/>
                  </a:lnTo>
                  <a:lnTo>
                    <a:pt x="630680" y="191728"/>
                  </a:lnTo>
                  <a:lnTo>
                    <a:pt x="647414" y="235735"/>
                  </a:lnTo>
                  <a:lnTo>
                    <a:pt x="657830" y="282486"/>
                  </a:lnTo>
                  <a:lnTo>
                    <a:pt x="661416" y="331470"/>
                  </a:lnTo>
                  <a:lnTo>
                    <a:pt x="657830" y="380453"/>
                  </a:lnTo>
                  <a:lnTo>
                    <a:pt x="647414" y="427204"/>
                  </a:lnTo>
                  <a:lnTo>
                    <a:pt x="630680" y="471211"/>
                  </a:lnTo>
                  <a:lnTo>
                    <a:pt x="608138" y="511960"/>
                  </a:lnTo>
                  <a:lnTo>
                    <a:pt x="580301" y="548940"/>
                  </a:lnTo>
                  <a:lnTo>
                    <a:pt x="547679" y="581637"/>
                  </a:lnTo>
                  <a:lnTo>
                    <a:pt x="510784" y="609539"/>
                  </a:lnTo>
                  <a:lnTo>
                    <a:pt x="470128" y="632133"/>
                  </a:lnTo>
                  <a:lnTo>
                    <a:pt x="426223" y="648906"/>
                  </a:lnTo>
                  <a:lnTo>
                    <a:pt x="379579" y="659346"/>
                  </a:lnTo>
                  <a:lnTo>
                    <a:pt x="330708" y="662940"/>
                  </a:lnTo>
                  <a:lnTo>
                    <a:pt x="281839" y="659346"/>
                  </a:lnTo>
                  <a:lnTo>
                    <a:pt x="235197" y="648906"/>
                  </a:lnTo>
                  <a:lnTo>
                    <a:pt x="191292" y="632133"/>
                  </a:lnTo>
                  <a:lnTo>
                    <a:pt x="150636" y="609539"/>
                  </a:lnTo>
                  <a:lnTo>
                    <a:pt x="113741" y="581637"/>
                  </a:lnTo>
                  <a:lnTo>
                    <a:pt x="81119" y="548940"/>
                  </a:lnTo>
                  <a:lnTo>
                    <a:pt x="53280" y="511960"/>
                  </a:lnTo>
                  <a:lnTo>
                    <a:pt x="30737" y="471211"/>
                  </a:lnTo>
                  <a:lnTo>
                    <a:pt x="14002" y="427204"/>
                  </a:lnTo>
                  <a:lnTo>
                    <a:pt x="3585" y="380453"/>
                  </a:lnTo>
                  <a:lnTo>
                    <a:pt x="0" y="3314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52998" y="1910614"/>
            <a:ext cx="383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>
                <a:solidFill>
                  <a:srgbClr val="FFFFFF"/>
                </a:solidFill>
                <a:latin typeface="Calibri"/>
                <a:cs typeface="Calibri"/>
              </a:rPr>
              <a:t>ACS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138724" y="1618386"/>
            <a:ext cx="2068830" cy="1655445"/>
            <a:chOff x="5138724" y="1618386"/>
            <a:chExt cx="2068830" cy="1655445"/>
          </a:xfrm>
        </p:grpSpPr>
        <p:sp>
          <p:nvSpPr>
            <p:cNvPr id="24" name="object 24"/>
            <p:cNvSpPr/>
            <p:nvPr/>
          </p:nvSpPr>
          <p:spPr>
            <a:xfrm>
              <a:off x="5141899" y="1621561"/>
              <a:ext cx="2062480" cy="1649095"/>
            </a:xfrm>
            <a:custGeom>
              <a:avLst/>
              <a:gdLst/>
              <a:ahLst/>
              <a:cxnLst/>
              <a:rect l="l" t="t" r="r" b="b"/>
              <a:pathLst>
                <a:path w="2062479" h="1649095">
                  <a:moveTo>
                    <a:pt x="1012016" y="0"/>
                  </a:moveTo>
                  <a:lnTo>
                    <a:pt x="950032" y="1233"/>
                  </a:lnTo>
                  <a:lnTo>
                    <a:pt x="887577" y="3983"/>
                  </a:lnTo>
                  <a:lnTo>
                    <a:pt x="820755" y="8623"/>
                  </a:lnTo>
                  <a:lnTo>
                    <a:pt x="755689" y="14899"/>
                  </a:lnTo>
                  <a:lnTo>
                    <a:pt x="692497" y="22750"/>
                  </a:lnTo>
                  <a:lnTo>
                    <a:pt x="631292" y="32114"/>
                  </a:lnTo>
                  <a:lnTo>
                    <a:pt x="572192" y="42929"/>
                  </a:lnTo>
                  <a:lnTo>
                    <a:pt x="515312" y="55134"/>
                  </a:lnTo>
                  <a:lnTo>
                    <a:pt x="460767" y="68669"/>
                  </a:lnTo>
                  <a:lnTo>
                    <a:pt x="408673" y="83470"/>
                  </a:lnTo>
                  <a:lnTo>
                    <a:pt x="359145" y="99479"/>
                  </a:lnTo>
                  <a:lnTo>
                    <a:pt x="312300" y="116632"/>
                  </a:lnTo>
                  <a:lnTo>
                    <a:pt x="268252" y="134868"/>
                  </a:lnTo>
                  <a:lnTo>
                    <a:pt x="227118" y="154127"/>
                  </a:lnTo>
                  <a:lnTo>
                    <a:pt x="189013" y="174346"/>
                  </a:lnTo>
                  <a:lnTo>
                    <a:pt x="154052" y="195465"/>
                  </a:lnTo>
                  <a:lnTo>
                    <a:pt x="122352" y="217422"/>
                  </a:lnTo>
                  <a:lnTo>
                    <a:pt x="69196" y="263605"/>
                  </a:lnTo>
                  <a:lnTo>
                    <a:pt x="30468" y="312404"/>
                  </a:lnTo>
                  <a:lnTo>
                    <a:pt x="7094" y="363328"/>
                  </a:lnTo>
                  <a:lnTo>
                    <a:pt x="0" y="415887"/>
                  </a:lnTo>
                  <a:lnTo>
                    <a:pt x="2846" y="442626"/>
                  </a:lnTo>
                  <a:lnTo>
                    <a:pt x="10109" y="469590"/>
                  </a:lnTo>
                  <a:lnTo>
                    <a:pt x="775830" y="1560228"/>
                  </a:lnTo>
                  <a:lnTo>
                    <a:pt x="793857" y="1586219"/>
                  </a:lnTo>
                  <a:lnTo>
                    <a:pt x="827166" y="1608929"/>
                  </a:lnTo>
                  <a:lnTo>
                    <a:pt x="873397" y="1627414"/>
                  </a:lnTo>
                  <a:lnTo>
                    <a:pt x="930194" y="1640730"/>
                  </a:lnTo>
                  <a:lnTo>
                    <a:pt x="995197" y="1647934"/>
                  </a:lnTo>
                  <a:lnTo>
                    <a:pt x="1054666" y="1648529"/>
                  </a:lnTo>
                  <a:lnTo>
                    <a:pt x="1111087" y="1643871"/>
                  </a:lnTo>
                  <a:lnTo>
                    <a:pt x="1162713" y="1634488"/>
                  </a:lnTo>
                  <a:lnTo>
                    <a:pt x="1207795" y="1620905"/>
                  </a:lnTo>
                  <a:lnTo>
                    <a:pt x="1244587" y="1603650"/>
                  </a:lnTo>
                  <a:lnTo>
                    <a:pt x="1286306" y="1560228"/>
                  </a:lnTo>
                  <a:lnTo>
                    <a:pt x="1860759" y="742005"/>
                  </a:lnTo>
                  <a:lnTo>
                    <a:pt x="1031062" y="742005"/>
                  </a:lnTo>
                  <a:lnTo>
                    <a:pt x="963321" y="741177"/>
                  </a:lnTo>
                  <a:lnTo>
                    <a:pt x="896866" y="738730"/>
                  </a:lnTo>
                  <a:lnTo>
                    <a:pt x="831857" y="734720"/>
                  </a:lnTo>
                  <a:lnTo>
                    <a:pt x="768454" y="729203"/>
                  </a:lnTo>
                  <a:lnTo>
                    <a:pt x="706819" y="722234"/>
                  </a:lnTo>
                  <a:lnTo>
                    <a:pt x="647111" y="713870"/>
                  </a:lnTo>
                  <a:lnTo>
                    <a:pt x="589491" y="704165"/>
                  </a:lnTo>
                  <a:lnTo>
                    <a:pt x="534119" y="693177"/>
                  </a:lnTo>
                  <a:lnTo>
                    <a:pt x="481157" y="680961"/>
                  </a:lnTo>
                  <a:lnTo>
                    <a:pt x="430764" y="667572"/>
                  </a:lnTo>
                  <a:lnTo>
                    <a:pt x="383102" y="653066"/>
                  </a:lnTo>
                  <a:lnTo>
                    <a:pt x="338330" y="637500"/>
                  </a:lnTo>
                  <a:lnTo>
                    <a:pt x="296609" y="620928"/>
                  </a:lnTo>
                  <a:lnTo>
                    <a:pt x="258100" y="603407"/>
                  </a:lnTo>
                  <a:lnTo>
                    <a:pt x="222963" y="584993"/>
                  </a:lnTo>
                  <a:lnTo>
                    <a:pt x="163447" y="545707"/>
                  </a:lnTo>
                  <a:lnTo>
                    <a:pt x="119346" y="503518"/>
                  </a:lnTo>
                  <a:lnTo>
                    <a:pt x="91944" y="458870"/>
                  </a:lnTo>
                  <a:lnTo>
                    <a:pt x="82525" y="412218"/>
                  </a:lnTo>
                  <a:lnTo>
                    <a:pt x="84827" y="389434"/>
                  </a:lnTo>
                  <a:lnTo>
                    <a:pt x="103477" y="342953"/>
                  </a:lnTo>
                  <a:lnTo>
                    <a:pt x="139389" y="299480"/>
                  </a:lnTo>
                  <a:lnTo>
                    <a:pt x="191358" y="258687"/>
                  </a:lnTo>
                  <a:lnTo>
                    <a:pt x="258100" y="221021"/>
                  </a:lnTo>
                  <a:lnTo>
                    <a:pt x="296609" y="203500"/>
                  </a:lnTo>
                  <a:lnTo>
                    <a:pt x="338330" y="186928"/>
                  </a:lnTo>
                  <a:lnTo>
                    <a:pt x="383102" y="171361"/>
                  </a:lnTo>
                  <a:lnTo>
                    <a:pt x="430764" y="156855"/>
                  </a:lnTo>
                  <a:lnTo>
                    <a:pt x="481157" y="143466"/>
                  </a:lnTo>
                  <a:lnTo>
                    <a:pt x="534119" y="131248"/>
                  </a:lnTo>
                  <a:lnTo>
                    <a:pt x="589491" y="120260"/>
                  </a:lnTo>
                  <a:lnTo>
                    <a:pt x="647111" y="110555"/>
                  </a:lnTo>
                  <a:lnTo>
                    <a:pt x="706819" y="102190"/>
                  </a:lnTo>
                  <a:lnTo>
                    <a:pt x="768454" y="95221"/>
                  </a:lnTo>
                  <a:lnTo>
                    <a:pt x="831857" y="89703"/>
                  </a:lnTo>
                  <a:lnTo>
                    <a:pt x="896866" y="85693"/>
                  </a:lnTo>
                  <a:lnTo>
                    <a:pt x="963321" y="83246"/>
                  </a:lnTo>
                  <a:lnTo>
                    <a:pt x="1031062" y="82418"/>
                  </a:lnTo>
                  <a:lnTo>
                    <a:pt x="1648959" y="82418"/>
                  </a:lnTo>
                  <a:lnTo>
                    <a:pt x="1627863" y="76061"/>
                  </a:lnTo>
                  <a:lnTo>
                    <a:pt x="1579108" y="63029"/>
                  </a:lnTo>
                  <a:lnTo>
                    <a:pt x="1528541" y="51111"/>
                  </a:lnTo>
                  <a:lnTo>
                    <a:pt x="1476284" y="40343"/>
                  </a:lnTo>
                  <a:lnTo>
                    <a:pt x="1422460" y="30761"/>
                  </a:lnTo>
                  <a:lnTo>
                    <a:pt x="1367189" y="22403"/>
                  </a:lnTo>
                  <a:lnTo>
                    <a:pt x="1310594" y="15305"/>
                  </a:lnTo>
                  <a:lnTo>
                    <a:pt x="1252796" y="9503"/>
                  </a:lnTo>
                  <a:lnTo>
                    <a:pt x="1193918" y="5035"/>
                  </a:lnTo>
                  <a:lnTo>
                    <a:pt x="1134080" y="1938"/>
                  </a:lnTo>
                  <a:lnTo>
                    <a:pt x="1073406" y="247"/>
                  </a:lnTo>
                  <a:lnTo>
                    <a:pt x="1012016" y="0"/>
                  </a:lnTo>
                  <a:close/>
                </a:path>
                <a:path w="2062479" h="1649095">
                  <a:moveTo>
                    <a:pt x="1648959" y="82418"/>
                  </a:moveTo>
                  <a:lnTo>
                    <a:pt x="1031062" y="82418"/>
                  </a:lnTo>
                  <a:lnTo>
                    <a:pt x="1098802" y="83246"/>
                  </a:lnTo>
                  <a:lnTo>
                    <a:pt x="1165257" y="85693"/>
                  </a:lnTo>
                  <a:lnTo>
                    <a:pt x="1230267" y="89703"/>
                  </a:lnTo>
                  <a:lnTo>
                    <a:pt x="1293669" y="95221"/>
                  </a:lnTo>
                  <a:lnTo>
                    <a:pt x="1355305" y="102190"/>
                  </a:lnTo>
                  <a:lnTo>
                    <a:pt x="1415013" y="110555"/>
                  </a:lnTo>
                  <a:lnTo>
                    <a:pt x="1472633" y="120260"/>
                  </a:lnTo>
                  <a:lnTo>
                    <a:pt x="1528004" y="131248"/>
                  </a:lnTo>
                  <a:lnTo>
                    <a:pt x="1580966" y="143466"/>
                  </a:lnTo>
                  <a:lnTo>
                    <a:pt x="1631359" y="156855"/>
                  </a:lnTo>
                  <a:lnTo>
                    <a:pt x="1679021" y="171361"/>
                  </a:lnTo>
                  <a:lnTo>
                    <a:pt x="1723793" y="186928"/>
                  </a:lnTo>
                  <a:lnTo>
                    <a:pt x="1765514" y="203500"/>
                  </a:lnTo>
                  <a:lnTo>
                    <a:pt x="1804024" y="221021"/>
                  </a:lnTo>
                  <a:lnTo>
                    <a:pt x="1839161" y="239435"/>
                  </a:lnTo>
                  <a:lnTo>
                    <a:pt x="1898676" y="278721"/>
                  </a:lnTo>
                  <a:lnTo>
                    <a:pt x="1942778" y="320910"/>
                  </a:lnTo>
                  <a:lnTo>
                    <a:pt x="1970180" y="365555"/>
                  </a:lnTo>
                  <a:lnTo>
                    <a:pt x="1979599" y="412218"/>
                  </a:lnTo>
                  <a:lnTo>
                    <a:pt x="1977218" y="435764"/>
                  </a:lnTo>
                  <a:lnTo>
                    <a:pt x="1958646" y="481473"/>
                  </a:lnTo>
                  <a:lnTo>
                    <a:pt x="1922734" y="524948"/>
                  </a:lnTo>
                  <a:lnTo>
                    <a:pt x="1870765" y="565741"/>
                  </a:lnTo>
                  <a:lnTo>
                    <a:pt x="1804024" y="603407"/>
                  </a:lnTo>
                  <a:lnTo>
                    <a:pt x="1765514" y="620928"/>
                  </a:lnTo>
                  <a:lnTo>
                    <a:pt x="1723793" y="637500"/>
                  </a:lnTo>
                  <a:lnTo>
                    <a:pt x="1679021" y="653066"/>
                  </a:lnTo>
                  <a:lnTo>
                    <a:pt x="1631359" y="667572"/>
                  </a:lnTo>
                  <a:lnTo>
                    <a:pt x="1580966" y="680961"/>
                  </a:lnTo>
                  <a:lnTo>
                    <a:pt x="1528004" y="693177"/>
                  </a:lnTo>
                  <a:lnTo>
                    <a:pt x="1472633" y="704165"/>
                  </a:lnTo>
                  <a:lnTo>
                    <a:pt x="1415013" y="713870"/>
                  </a:lnTo>
                  <a:lnTo>
                    <a:pt x="1355305" y="722234"/>
                  </a:lnTo>
                  <a:lnTo>
                    <a:pt x="1293669" y="729203"/>
                  </a:lnTo>
                  <a:lnTo>
                    <a:pt x="1230267" y="734720"/>
                  </a:lnTo>
                  <a:lnTo>
                    <a:pt x="1165257" y="738730"/>
                  </a:lnTo>
                  <a:lnTo>
                    <a:pt x="1098802" y="741177"/>
                  </a:lnTo>
                  <a:lnTo>
                    <a:pt x="1031062" y="742005"/>
                  </a:lnTo>
                  <a:lnTo>
                    <a:pt x="1860759" y="742005"/>
                  </a:lnTo>
                  <a:lnTo>
                    <a:pt x="2052015" y="469590"/>
                  </a:lnTo>
                  <a:lnTo>
                    <a:pt x="2059537" y="440956"/>
                  </a:lnTo>
                  <a:lnTo>
                    <a:pt x="2062045" y="412218"/>
                  </a:lnTo>
                  <a:lnTo>
                    <a:pt x="2059537" y="383479"/>
                  </a:lnTo>
                  <a:lnTo>
                    <a:pt x="2041410" y="330081"/>
                  </a:lnTo>
                  <a:lnTo>
                    <a:pt x="2009773" y="282389"/>
                  </a:lnTo>
                  <a:lnTo>
                    <a:pt x="1965043" y="237387"/>
                  </a:lnTo>
                  <a:lnTo>
                    <a:pt x="1908331" y="195465"/>
                  </a:lnTo>
                  <a:lnTo>
                    <a:pt x="1875531" y="175574"/>
                  </a:lnTo>
                  <a:lnTo>
                    <a:pt x="1840203" y="156634"/>
                  </a:lnTo>
                  <a:lnTo>
                    <a:pt x="1802333" y="138586"/>
                  </a:lnTo>
                  <a:lnTo>
                    <a:pt x="1762042" y="121468"/>
                  </a:lnTo>
                  <a:lnTo>
                    <a:pt x="1719452" y="105317"/>
                  </a:lnTo>
                  <a:lnTo>
                    <a:pt x="1674685" y="90169"/>
                  </a:lnTo>
                  <a:lnTo>
                    <a:pt x="1648959" y="82418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41899" y="1621561"/>
              <a:ext cx="2062480" cy="1649095"/>
            </a:xfrm>
            <a:custGeom>
              <a:avLst/>
              <a:gdLst/>
              <a:ahLst/>
              <a:cxnLst/>
              <a:rect l="l" t="t" r="r" b="b"/>
              <a:pathLst>
                <a:path w="2062479" h="1649095">
                  <a:moveTo>
                    <a:pt x="10109" y="469590"/>
                  </a:moveTo>
                  <a:lnTo>
                    <a:pt x="2846" y="442626"/>
                  </a:lnTo>
                  <a:lnTo>
                    <a:pt x="0" y="415887"/>
                  </a:lnTo>
                  <a:lnTo>
                    <a:pt x="1454" y="389434"/>
                  </a:lnTo>
                  <a:lnTo>
                    <a:pt x="16804" y="337631"/>
                  </a:lnTo>
                  <a:lnTo>
                    <a:pt x="47970" y="287708"/>
                  </a:lnTo>
                  <a:lnTo>
                    <a:pt x="94028" y="240155"/>
                  </a:lnTo>
                  <a:lnTo>
                    <a:pt x="154052" y="195465"/>
                  </a:lnTo>
                  <a:lnTo>
                    <a:pt x="189013" y="174346"/>
                  </a:lnTo>
                  <a:lnTo>
                    <a:pt x="227118" y="154127"/>
                  </a:lnTo>
                  <a:lnTo>
                    <a:pt x="268252" y="134868"/>
                  </a:lnTo>
                  <a:lnTo>
                    <a:pt x="312300" y="116632"/>
                  </a:lnTo>
                  <a:lnTo>
                    <a:pt x="359145" y="99479"/>
                  </a:lnTo>
                  <a:lnTo>
                    <a:pt x="408673" y="83470"/>
                  </a:lnTo>
                  <a:lnTo>
                    <a:pt x="460767" y="68669"/>
                  </a:lnTo>
                  <a:lnTo>
                    <a:pt x="515312" y="55134"/>
                  </a:lnTo>
                  <a:lnTo>
                    <a:pt x="572192" y="42929"/>
                  </a:lnTo>
                  <a:lnTo>
                    <a:pt x="631292" y="32114"/>
                  </a:lnTo>
                  <a:lnTo>
                    <a:pt x="692497" y="22750"/>
                  </a:lnTo>
                  <a:lnTo>
                    <a:pt x="755689" y="14899"/>
                  </a:lnTo>
                  <a:lnTo>
                    <a:pt x="820755" y="8623"/>
                  </a:lnTo>
                  <a:lnTo>
                    <a:pt x="887577" y="3983"/>
                  </a:lnTo>
                  <a:lnTo>
                    <a:pt x="950032" y="1233"/>
                  </a:lnTo>
                  <a:lnTo>
                    <a:pt x="1012016" y="0"/>
                  </a:lnTo>
                  <a:lnTo>
                    <a:pt x="1073406" y="247"/>
                  </a:lnTo>
                  <a:lnTo>
                    <a:pt x="1134080" y="1938"/>
                  </a:lnTo>
                  <a:lnTo>
                    <a:pt x="1193918" y="5035"/>
                  </a:lnTo>
                  <a:lnTo>
                    <a:pt x="1252796" y="9503"/>
                  </a:lnTo>
                  <a:lnTo>
                    <a:pt x="1310594" y="15305"/>
                  </a:lnTo>
                  <a:lnTo>
                    <a:pt x="1367189" y="22403"/>
                  </a:lnTo>
                  <a:lnTo>
                    <a:pt x="1422460" y="30761"/>
                  </a:lnTo>
                  <a:lnTo>
                    <a:pt x="1476284" y="40343"/>
                  </a:lnTo>
                  <a:lnTo>
                    <a:pt x="1528541" y="51111"/>
                  </a:lnTo>
                  <a:lnTo>
                    <a:pt x="1579108" y="63029"/>
                  </a:lnTo>
                  <a:lnTo>
                    <a:pt x="1627863" y="76061"/>
                  </a:lnTo>
                  <a:lnTo>
                    <a:pt x="1674685" y="90169"/>
                  </a:lnTo>
                  <a:lnTo>
                    <a:pt x="1719452" y="105317"/>
                  </a:lnTo>
                  <a:lnTo>
                    <a:pt x="1762042" y="121468"/>
                  </a:lnTo>
                  <a:lnTo>
                    <a:pt x="1802333" y="138586"/>
                  </a:lnTo>
                  <a:lnTo>
                    <a:pt x="1840203" y="156634"/>
                  </a:lnTo>
                  <a:lnTo>
                    <a:pt x="1875531" y="175574"/>
                  </a:lnTo>
                  <a:lnTo>
                    <a:pt x="1908195" y="195371"/>
                  </a:lnTo>
                  <a:lnTo>
                    <a:pt x="1965043" y="237387"/>
                  </a:lnTo>
                  <a:lnTo>
                    <a:pt x="2009773" y="282389"/>
                  </a:lnTo>
                  <a:lnTo>
                    <a:pt x="2041410" y="330081"/>
                  </a:lnTo>
                  <a:lnTo>
                    <a:pt x="2059537" y="383479"/>
                  </a:lnTo>
                  <a:lnTo>
                    <a:pt x="2062045" y="412218"/>
                  </a:lnTo>
                  <a:lnTo>
                    <a:pt x="2059537" y="440956"/>
                  </a:lnTo>
                  <a:lnTo>
                    <a:pt x="2052015" y="469590"/>
                  </a:lnTo>
                  <a:lnTo>
                    <a:pt x="1286306" y="1560228"/>
                  </a:lnTo>
                  <a:lnTo>
                    <a:pt x="1271340" y="1583249"/>
                  </a:lnTo>
                  <a:lnTo>
                    <a:pt x="1207795" y="1620905"/>
                  </a:lnTo>
                  <a:lnTo>
                    <a:pt x="1162713" y="1634488"/>
                  </a:lnTo>
                  <a:lnTo>
                    <a:pt x="1111087" y="1643871"/>
                  </a:lnTo>
                  <a:lnTo>
                    <a:pt x="1054666" y="1648529"/>
                  </a:lnTo>
                  <a:lnTo>
                    <a:pt x="995197" y="1647934"/>
                  </a:lnTo>
                  <a:lnTo>
                    <a:pt x="930194" y="1640730"/>
                  </a:lnTo>
                  <a:lnTo>
                    <a:pt x="873397" y="1627414"/>
                  </a:lnTo>
                  <a:lnTo>
                    <a:pt x="827166" y="1608929"/>
                  </a:lnTo>
                  <a:lnTo>
                    <a:pt x="793857" y="1586219"/>
                  </a:lnTo>
                  <a:lnTo>
                    <a:pt x="775830" y="1560228"/>
                  </a:lnTo>
                  <a:lnTo>
                    <a:pt x="10109" y="469590"/>
                  </a:lnTo>
                  <a:close/>
                </a:path>
                <a:path w="2062479" h="1649095">
                  <a:moveTo>
                    <a:pt x="82524" y="412211"/>
                  </a:moveTo>
                  <a:lnTo>
                    <a:pt x="91944" y="458870"/>
                  </a:lnTo>
                  <a:lnTo>
                    <a:pt x="119346" y="503518"/>
                  </a:lnTo>
                  <a:lnTo>
                    <a:pt x="163447" y="545707"/>
                  </a:lnTo>
                  <a:lnTo>
                    <a:pt x="222963" y="584993"/>
                  </a:lnTo>
                  <a:lnTo>
                    <a:pt x="258100" y="603407"/>
                  </a:lnTo>
                  <a:lnTo>
                    <a:pt x="296609" y="620928"/>
                  </a:lnTo>
                  <a:lnTo>
                    <a:pt x="338330" y="637500"/>
                  </a:lnTo>
                  <a:lnTo>
                    <a:pt x="383102" y="653066"/>
                  </a:lnTo>
                  <a:lnTo>
                    <a:pt x="430764" y="667572"/>
                  </a:lnTo>
                  <a:lnTo>
                    <a:pt x="481157" y="680961"/>
                  </a:lnTo>
                  <a:lnTo>
                    <a:pt x="534119" y="693177"/>
                  </a:lnTo>
                  <a:lnTo>
                    <a:pt x="589491" y="704165"/>
                  </a:lnTo>
                  <a:lnTo>
                    <a:pt x="647111" y="713870"/>
                  </a:lnTo>
                  <a:lnTo>
                    <a:pt x="706819" y="722234"/>
                  </a:lnTo>
                  <a:lnTo>
                    <a:pt x="768454" y="729203"/>
                  </a:lnTo>
                  <a:lnTo>
                    <a:pt x="831857" y="734720"/>
                  </a:lnTo>
                  <a:lnTo>
                    <a:pt x="896866" y="738730"/>
                  </a:lnTo>
                  <a:lnTo>
                    <a:pt x="963321" y="741177"/>
                  </a:lnTo>
                  <a:lnTo>
                    <a:pt x="1031062" y="742005"/>
                  </a:lnTo>
                  <a:lnTo>
                    <a:pt x="1098802" y="741177"/>
                  </a:lnTo>
                  <a:lnTo>
                    <a:pt x="1165257" y="738730"/>
                  </a:lnTo>
                  <a:lnTo>
                    <a:pt x="1230267" y="734720"/>
                  </a:lnTo>
                  <a:lnTo>
                    <a:pt x="1293669" y="729203"/>
                  </a:lnTo>
                  <a:lnTo>
                    <a:pt x="1355305" y="722234"/>
                  </a:lnTo>
                  <a:lnTo>
                    <a:pt x="1415013" y="713870"/>
                  </a:lnTo>
                  <a:lnTo>
                    <a:pt x="1472633" y="704165"/>
                  </a:lnTo>
                  <a:lnTo>
                    <a:pt x="1528004" y="693177"/>
                  </a:lnTo>
                  <a:lnTo>
                    <a:pt x="1580966" y="680961"/>
                  </a:lnTo>
                  <a:lnTo>
                    <a:pt x="1631359" y="667572"/>
                  </a:lnTo>
                  <a:lnTo>
                    <a:pt x="1679021" y="653066"/>
                  </a:lnTo>
                  <a:lnTo>
                    <a:pt x="1723793" y="637500"/>
                  </a:lnTo>
                  <a:lnTo>
                    <a:pt x="1765514" y="620928"/>
                  </a:lnTo>
                  <a:lnTo>
                    <a:pt x="1804024" y="603407"/>
                  </a:lnTo>
                  <a:lnTo>
                    <a:pt x="1839161" y="584993"/>
                  </a:lnTo>
                  <a:lnTo>
                    <a:pt x="1898676" y="545707"/>
                  </a:lnTo>
                  <a:lnTo>
                    <a:pt x="1942778" y="503518"/>
                  </a:lnTo>
                  <a:lnTo>
                    <a:pt x="1970180" y="458870"/>
                  </a:lnTo>
                  <a:lnTo>
                    <a:pt x="1979599" y="412211"/>
                  </a:lnTo>
                  <a:lnTo>
                    <a:pt x="1977218" y="388660"/>
                  </a:lnTo>
                  <a:lnTo>
                    <a:pt x="1958646" y="342953"/>
                  </a:lnTo>
                  <a:lnTo>
                    <a:pt x="1922734" y="299480"/>
                  </a:lnTo>
                  <a:lnTo>
                    <a:pt x="1870765" y="258687"/>
                  </a:lnTo>
                  <a:lnTo>
                    <a:pt x="1804024" y="221021"/>
                  </a:lnTo>
                  <a:lnTo>
                    <a:pt x="1765514" y="203500"/>
                  </a:lnTo>
                  <a:lnTo>
                    <a:pt x="1723793" y="186928"/>
                  </a:lnTo>
                  <a:lnTo>
                    <a:pt x="1679021" y="171361"/>
                  </a:lnTo>
                  <a:lnTo>
                    <a:pt x="1631359" y="156855"/>
                  </a:lnTo>
                  <a:lnTo>
                    <a:pt x="1580966" y="143466"/>
                  </a:lnTo>
                  <a:lnTo>
                    <a:pt x="1528004" y="131248"/>
                  </a:lnTo>
                  <a:lnTo>
                    <a:pt x="1472633" y="120260"/>
                  </a:lnTo>
                  <a:lnTo>
                    <a:pt x="1415013" y="110555"/>
                  </a:lnTo>
                  <a:lnTo>
                    <a:pt x="1355305" y="102190"/>
                  </a:lnTo>
                  <a:lnTo>
                    <a:pt x="1293669" y="95221"/>
                  </a:lnTo>
                  <a:lnTo>
                    <a:pt x="1230267" y="89703"/>
                  </a:lnTo>
                  <a:lnTo>
                    <a:pt x="1165257" y="85693"/>
                  </a:lnTo>
                  <a:lnTo>
                    <a:pt x="1098802" y="83246"/>
                  </a:lnTo>
                  <a:lnTo>
                    <a:pt x="1031062" y="82418"/>
                  </a:lnTo>
                  <a:lnTo>
                    <a:pt x="963321" y="83246"/>
                  </a:lnTo>
                  <a:lnTo>
                    <a:pt x="896866" y="85693"/>
                  </a:lnTo>
                  <a:lnTo>
                    <a:pt x="831857" y="89703"/>
                  </a:lnTo>
                  <a:lnTo>
                    <a:pt x="768454" y="95221"/>
                  </a:lnTo>
                  <a:lnTo>
                    <a:pt x="706819" y="102190"/>
                  </a:lnTo>
                  <a:lnTo>
                    <a:pt x="647111" y="110555"/>
                  </a:lnTo>
                  <a:lnTo>
                    <a:pt x="589491" y="120260"/>
                  </a:lnTo>
                  <a:lnTo>
                    <a:pt x="534119" y="131248"/>
                  </a:lnTo>
                  <a:lnTo>
                    <a:pt x="481157" y="143466"/>
                  </a:lnTo>
                  <a:lnTo>
                    <a:pt x="430764" y="156855"/>
                  </a:lnTo>
                  <a:lnTo>
                    <a:pt x="383102" y="171361"/>
                  </a:lnTo>
                  <a:lnTo>
                    <a:pt x="338330" y="186928"/>
                  </a:lnTo>
                  <a:lnTo>
                    <a:pt x="296609" y="203500"/>
                  </a:lnTo>
                  <a:lnTo>
                    <a:pt x="258100" y="221021"/>
                  </a:lnTo>
                  <a:lnTo>
                    <a:pt x="222963" y="239435"/>
                  </a:lnTo>
                  <a:lnTo>
                    <a:pt x="163447" y="278721"/>
                  </a:lnTo>
                  <a:lnTo>
                    <a:pt x="119346" y="320910"/>
                  </a:lnTo>
                  <a:lnTo>
                    <a:pt x="91944" y="365555"/>
                  </a:lnTo>
                  <a:lnTo>
                    <a:pt x="82524" y="412211"/>
                  </a:lnTo>
                  <a:close/>
                </a:path>
              </a:pathLst>
            </a:custGeom>
            <a:ln w="6350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5064" y="1637363"/>
            <a:ext cx="2044910" cy="205676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829188" y="4318811"/>
            <a:ext cx="25749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Calibri"/>
                <a:cs typeface="Calibri"/>
              </a:rPr>
              <a:t>…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</a:t>
            </a:r>
            <a:r>
              <a:rPr sz="2400" spc="-2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application </a:t>
            </a:r>
            <a:r>
              <a:rPr sz="2400" b="1">
                <a:latin typeface="Calibri"/>
                <a:cs typeface="Calibri"/>
              </a:rPr>
              <a:t>tool</a:t>
            </a:r>
            <a:r>
              <a:rPr sz="2400" b="1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used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manage designations.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91514" y="4318811"/>
            <a:ext cx="26739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Calibri"/>
                <a:cs typeface="Calibri"/>
              </a:rPr>
              <a:t>…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uses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standard</a:t>
            </a:r>
            <a:r>
              <a:rPr sz="2400" b="1" spc="-55">
                <a:latin typeface="Calibri"/>
                <a:cs typeface="Calibri"/>
              </a:rPr>
              <a:t> </a:t>
            </a:r>
            <a:r>
              <a:rPr sz="2400" b="1" spc="-20">
                <a:latin typeface="Calibri"/>
                <a:cs typeface="Calibri"/>
              </a:rPr>
              <a:t>data </a:t>
            </a:r>
            <a:r>
              <a:rPr sz="2400" b="1">
                <a:latin typeface="Calibri"/>
                <a:cs typeface="Calibri"/>
              </a:rPr>
              <a:t>sets</a:t>
            </a:r>
            <a:r>
              <a:rPr sz="2400" b="1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to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calculate designations.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87646" y="4324907"/>
            <a:ext cx="22707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Calibri"/>
                <a:cs typeface="Calibri"/>
              </a:rPr>
              <a:t>…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written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based </a:t>
            </a:r>
            <a:r>
              <a:rPr sz="2400">
                <a:latin typeface="Calibri"/>
                <a:cs typeface="Calibri"/>
              </a:rPr>
              <a:t>on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regulations</a:t>
            </a:r>
            <a:r>
              <a:rPr sz="2400" spc="-1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64964" y="1760220"/>
            <a:ext cx="0" cy="4114800"/>
          </a:xfrm>
          <a:custGeom>
            <a:avLst/>
            <a:gdLst/>
            <a:ahLst/>
            <a:cxnLst/>
            <a:rect l="l" t="t" r="r" b="b"/>
            <a:pathLst>
              <a:path h="4114800">
                <a:moveTo>
                  <a:pt x="0" y="0"/>
                </a:moveTo>
                <a:lnTo>
                  <a:pt x="0" y="4114800"/>
                </a:lnTo>
              </a:path>
            </a:pathLst>
          </a:custGeom>
          <a:ln w="12700">
            <a:solidFill>
              <a:srgbClr val="9B1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93735" y="1760220"/>
            <a:ext cx="0" cy="4114800"/>
          </a:xfrm>
          <a:custGeom>
            <a:avLst/>
            <a:gdLst/>
            <a:ahLst/>
            <a:cxnLst/>
            <a:rect l="l" t="t" r="r" b="b"/>
            <a:pathLst>
              <a:path h="4114800">
                <a:moveTo>
                  <a:pt x="0" y="0"/>
                </a:moveTo>
                <a:lnTo>
                  <a:pt x="0" y="4114800"/>
                </a:lnTo>
              </a:path>
            </a:pathLst>
          </a:custGeom>
          <a:ln w="12700">
            <a:solidFill>
              <a:srgbClr val="9B1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11577828" y="6586328"/>
            <a:ext cx="572261" cy="322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16865">
              <a:lnSpc>
                <a:spcPts val="1614"/>
              </a:lnSpc>
            </a:pPr>
            <a:fld id="{81D60167-4931-47E6-BA6A-407CBD079E47}" type="slidenum">
              <a:rPr lang="en-US" spc="-25" smtClean="0">
                <a:solidFill>
                  <a:srgbClr val="000000"/>
                </a:solidFill>
              </a:rPr>
              <a:pPr marL="316865">
                <a:lnSpc>
                  <a:spcPts val="1614"/>
                </a:lnSpc>
              </a:pPr>
              <a:t>12</a:t>
            </a:fld>
            <a:endParaRPr spc="-2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8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912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95"/>
              </a:spcBef>
            </a:pPr>
            <a:r>
              <a:rPr sz="4000" spc="-200"/>
              <a:t>What</a:t>
            </a:r>
            <a:r>
              <a:rPr sz="4000" spc="-185"/>
              <a:t> </a:t>
            </a:r>
            <a:r>
              <a:rPr sz="4000" spc="-390"/>
              <a:t>is</a:t>
            </a:r>
            <a:r>
              <a:rPr sz="4000" spc="-175"/>
              <a:t> </a:t>
            </a:r>
            <a:r>
              <a:rPr sz="4000" spc="-170"/>
              <a:t>the</a:t>
            </a:r>
            <a:r>
              <a:rPr sz="4000" spc="-175"/>
              <a:t> </a:t>
            </a:r>
            <a:r>
              <a:rPr sz="4000" spc="-405"/>
              <a:t>Source</a:t>
            </a:r>
            <a:r>
              <a:rPr sz="4000" spc="-170"/>
              <a:t> </a:t>
            </a:r>
            <a:r>
              <a:rPr sz="4000" spc="-250"/>
              <a:t>Data</a:t>
            </a:r>
            <a:r>
              <a:rPr sz="4000" spc="-170"/>
              <a:t> </a:t>
            </a:r>
            <a:r>
              <a:rPr sz="4000" spc="-254"/>
              <a:t>Update</a:t>
            </a:r>
            <a:r>
              <a:rPr sz="4000" spc="-165"/>
              <a:t> </a:t>
            </a:r>
            <a:r>
              <a:rPr sz="4000" spc="-395"/>
              <a:t>(SDU)?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7842763" y="2872306"/>
            <a:ext cx="2987675" cy="2159635"/>
            <a:chOff x="7842763" y="2872306"/>
            <a:chExt cx="2987675" cy="2159635"/>
          </a:xfrm>
        </p:grpSpPr>
        <p:sp>
          <p:nvSpPr>
            <p:cNvPr id="5" name="object 5"/>
            <p:cNvSpPr/>
            <p:nvPr/>
          </p:nvSpPr>
          <p:spPr>
            <a:xfrm>
              <a:off x="7842763" y="2872306"/>
              <a:ext cx="2987675" cy="1037590"/>
            </a:xfrm>
            <a:custGeom>
              <a:avLst/>
              <a:gdLst/>
              <a:ahLst/>
              <a:cxnLst/>
              <a:rect l="l" t="t" r="r" b="b"/>
              <a:pathLst>
                <a:path w="2987675" h="1037589">
                  <a:moveTo>
                    <a:pt x="1493583" y="0"/>
                  </a:moveTo>
                  <a:lnTo>
                    <a:pt x="1425216" y="533"/>
                  </a:lnTo>
                  <a:lnTo>
                    <a:pt x="1357637" y="2119"/>
                  </a:lnTo>
                  <a:lnTo>
                    <a:pt x="1290914" y="4735"/>
                  </a:lnTo>
                  <a:lnTo>
                    <a:pt x="1225111" y="8357"/>
                  </a:lnTo>
                  <a:lnTo>
                    <a:pt x="1160295" y="12962"/>
                  </a:lnTo>
                  <a:lnTo>
                    <a:pt x="1096531" y="18528"/>
                  </a:lnTo>
                  <a:lnTo>
                    <a:pt x="1033886" y="25032"/>
                  </a:lnTo>
                  <a:lnTo>
                    <a:pt x="972426" y="32451"/>
                  </a:lnTo>
                  <a:lnTo>
                    <a:pt x="912215" y="40762"/>
                  </a:lnTo>
                  <a:lnTo>
                    <a:pt x="853321" y="49942"/>
                  </a:lnTo>
                  <a:lnTo>
                    <a:pt x="795809" y="59968"/>
                  </a:lnTo>
                  <a:lnTo>
                    <a:pt x="739745" y="70818"/>
                  </a:lnTo>
                  <a:lnTo>
                    <a:pt x="685195" y="82468"/>
                  </a:lnTo>
                  <a:lnTo>
                    <a:pt x="632225" y="94896"/>
                  </a:lnTo>
                  <a:lnTo>
                    <a:pt x="580901" y="108078"/>
                  </a:lnTo>
                  <a:lnTo>
                    <a:pt x="531288" y="121993"/>
                  </a:lnTo>
                  <a:lnTo>
                    <a:pt x="483454" y="136616"/>
                  </a:lnTo>
                  <a:lnTo>
                    <a:pt x="437462" y="151925"/>
                  </a:lnTo>
                  <a:lnTo>
                    <a:pt x="393380" y="167897"/>
                  </a:lnTo>
                  <a:lnTo>
                    <a:pt x="351273" y="184510"/>
                  </a:lnTo>
                  <a:lnTo>
                    <a:pt x="311208" y="201740"/>
                  </a:lnTo>
                  <a:lnTo>
                    <a:pt x="273250" y="219564"/>
                  </a:lnTo>
                  <a:lnTo>
                    <a:pt x="237465" y="237960"/>
                  </a:lnTo>
                  <a:lnTo>
                    <a:pt x="203919" y="256905"/>
                  </a:lnTo>
                  <a:lnTo>
                    <a:pt x="143807" y="296348"/>
                  </a:lnTo>
                  <a:lnTo>
                    <a:pt x="93443" y="337712"/>
                  </a:lnTo>
                  <a:lnTo>
                    <a:pt x="53352" y="380813"/>
                  </a:lnTo>
                  <a:lnTo>
                    <a:pt x="24063" y="425467"/>
                  </a:lnTo>
                  <a:lnTo>
                    <a:pt x="6103" y="471493"/>
                  </a:lnTo>
                  <a:lnTo>
                    <a:pt x="0" y="518706"/>
                  </a:lnTo>
                  <a:lnTo>
                    <a:pt x="1536" y="542449"/>
                  </a:lnTo>
                  <a:lnTo>
                    <a:pt x="13634" y="589091"/>
                  </a:lnTo>
                  <a:lnTo>
                    <a:pt x="37325" y="634454"/>
                  </a:lnTo>
                  <a:lnTo>
                    <a:pt x="72080" y="678354"/>
                  </a:lnTo>
                  <a:lnTo>
                    <a:pt x="117373" y="720610"/>
                  </a:lnTo>
                  <a:lnTo>
                    <a:pt x="172678" y="761036"/>
                  </a:lnTo>
                  <a:lnTo>
                    <a:pt x="237465" y="799451"/>
                  </a:lnTo>
                  <a:lnTo>
                    <a:pt x="273250" y="817847"/>
                  </a:lnTo>
                  <a:lnTo>
                    <a:pt x="311208" y="835672"/>
                  </a:lnTo>
                  <a:lnTo>
                    <a:pt x="351273" y="852902"/>
                  </a:lnTo>
                  <a:lnTo>
                    <a:pt x="393380" y="869514"/>
                  </a:lnTo>
                  <a:lnTo>
                    <a:pt x="437462" y="885486"/>
                  </a:lnTo>
                  <a:lnTo>
                    <a:pt x="483454" y="900796"/>
                  </a:lnTo>
                  <a:lnTo>
                    <a:pt x="531288" y="915419"/>
                  </a:lnTo>
                  <a:lnTo>
                    <a:pt x="580901" y="929333"/>
                  </a:lnTo>
                  <a:lnTo>
                    <a:pt x="632225" y="942515"/>
                  </a:lnTo>
                  <a:lnTo>
                    <a:pt x="685195" y="954943"/>
                  </a:lnTo>
                  <a:lnTo>
                    <a:pt x="739745" y="966593"/>
                  </a:lnTo>
                  <a:lnTo>
                    <a:pt x="795809" y="977443"/>
                  </a:lnTo>
                  <a:lnTo>
                    <a:pt x="853321" y="987469"/>
                  </a:lnTo>
                  <a:lnTo>
                    <a:pt x="912215" y="996649"/>
                  </a:lnTo>
                  <a:lnTo>
                    <a:pt x="972426" y="1004960"/>
                  </a:lnTo>
                  <a:lnTo>
                    <a:pt x="1033886" y="1012379"/>
                  </a:lnTo>
                  <a:lnTo>
                    <a:pt x="1096531" y="1018883"/>
                  </a:lnTo>
                  <a:lnTo>
                    <a:pt x="1160295" y="1024449"/>
                  </a:lnTo>
                  <a:lnTo>
                    <a:pt x="1225111" y="1029055"/>
                  </a:lnTo>
                  <a:lnTo>
                    <a:pt x="1290914" y="1032677"/>
                  </a:lnTo>
                  <a:lnTo>
                    <a:pt x="1357637" y="1035292"/>
                  </a:lnTo>
                  <a:lnTo>
                    <a:pt x="1425216" y="1036878"/>
                  </a:lnTo>
                  <a:lnTo>
                    <a:pt x="1493583" y="1037412"/>
                  </a:lnTo>
                  <a:lnTo>
                    <a:pt x="1561951" y="1036878"/>
                  </a:lnTo>
                  <a:lnTo>
                    <a:pt x="1629531" y="1035292"/>
                  </a:lnTo>
                  <a:lnTo>
                    <a:pt x="1696255" y="1032677"/>
                  </a:lnTo>
                  <a:lnTo>
                    <a:pt x="1762059" y="1029055"/>
                  </a:lnTo>
                  <a:lnTo>
                    <a:pt x="1826876" y="1024449"/>
                  </a:lnTo>
                  <a:lnTo>
                    <a:pt x="1890640" y="1018883"/>
                  </a:lnTo>
                  <a:lnTo>
                    <a:pt x="1953286" y="1012379"/>
                  </a:lnTo>
                  <a:lnTo>
                    <a:pt x="2014747" y="1004960"/>
                  </a:lnTo>
                  <a:lnTo>
                    <a:pt x="2074958" y="996649"/>
                  </a:lnTo>
                  <a:lnTo>
                    <a:pt x="2133853" y="987469"/>
                  </a:lnTo>
                  <a:lnTo>
                    <a:pt x="2191365" y="977443"/>
                  </a:lnTo>
                  <a:lnTo>
                    <a:pt x="2247430" y="966593"/>
                  </a:lnTo>
                  <a:lnTo>
                    <a:pt x="2301980" y="954943"/>
                  </a:lnTo>
                  <a:lnTo>
                    <a:pt x="2354950" y="942515"/>
                  </a:lnTo>
                  <a:lnTo>
                    <a:pt x="2406275" y="929333"/>
                  </a:lnTo>
                  <a:lnTo>
                    <a:pt x="2455888" y="915419"/>
                  </a:lnTo>
                  <a:lnTo>
                    <a:pt x="2503723" y="900796"/>
                  </a:lnTo>
                  <a:lnTo>
                    <a:pt x="2549715" y="885486"/>
                  </a:lnTo>
                  <a:lnTo>
                    <a:pt x="2593797" y="869514"/>
                  </a:lnTo>
                  <a:lnTo>
                    <a:pt x="2635904" y="852902"/>
                  </a:lnTo>
                  <a:lnTo>
                    <a:pt x="2675970" y="835672"/>
                  </a:lnTo>
                  <a:lnTo>
                    <a:pt x="2713928" y="817847"/>
                  </a:lnTo>
                  <a:lnTo>
                    <a:pt x="2749713" y="799451"/>
                  </a:lnTo>
                  <a:lnTo>
                    <a:pt x="2783260" y="780507"/>
                  </a:lnTo>
                  <a:lnTo>
                    <a:pt x="2843371" y="741063"/>
                  </a:lnTo>
                  <a:lnTo>
                    <a:pt x="2893736" y="699699"/>
                  </a:lnTo>
                  <a:lnTo>
                    <a:pt x="2933827" y="656598"/>
                  </a:lnTo>
                  <a:lnTo>
                    <a:pt x="2963115" y="611944"/>
                  </a:lnTo>
                  <a:lnTo>
                    <a:pt x="2981075" y="565918"/>
                  </a:lnTo>
                  <a:lnTo>
                    <a:pt x="2987179" y="518706"/>
                  </a:lnTo>
                  <a:lnTo>
                    <a:pt x="2985642" y="494962"/>
                  </a:lnTo>
                  <a:lnTo>
                    <a:pt x="2973544" y="448320"/>
                  </a:lnTo>
                  <a:lnTo>
                    <a:pt x="2949854" y="402957"/>
                  </a:lnTo>
                  <a:lnTo>
                    <a:pt x="2915099" y="359057"/>
                  </a:lnTo>
                  <a:lnTo>
                    <a:pt x="2869805" y="316802"/>
                  </a:lnTo>
                  <a:lnTo>
                    <a:pt x="2814501" y="276375"/>
                  </a:lnTo>
                  <a:lnTo>
                    <a:pt x="2749713" y="237960"/>
                  </a:lnTo>
                  <a:lnTo>
                    <a:pt x="2713928" y="219564"/>
                  </a:lnTo>
                  <a:lnTo>
                    <a:pt x="2675970" y="201740"/>
                  </a:lnTo>
                  <a:lnTo>
                    <a:pt x="2635904" y="184510"/>
                  </a:lnTo>
                  <a:lnTo>
                    <a:pt x="2593797" y="167897"/>
                  </a:lnTo>
                  <a:lnTo>
                    <a:pt x="2549715" y="151925"/>
                  </a:lnTo>
                  <a:lnTo>
                    <a:pt x="2503723" y="136616"/>
                  </a:lnTo>
                  <a:lnTo>
                    <a:pt x="2455888" y="121993"/>
                  </a:lnTo>
                  <a:lnTo>
                    <a:pt x="2406275" y="108078"/>
                  </a:lnTo>
                  <a:lnTo>
                    <a:pt x="2354950" y="94896"/>
                  </a:lnTo>
                  <a:lnTo>
                    <a:pt x="2301980" y="82468"/>
                  </a:lnTo>
                  <a:lnTo>
                    <a:pt x="2247430" y="70818"/>
                  </a:lnTo>
                  <a:lnTo>
                    <a:pt x="2191365" y="59968"/>
                  </a:lnTo>
                  <a:lnTo>
                    <a:pt x="2133853" y="49942"/>
                  </a:lnTo>
                  <a:lnTo>
                    <a:pt x="2074958" y="40762"/>
                  </a:lnTo>
                  <a:lnTo>
                    <a:pt x="2014747" y="32451"/>
                  </a:lnTo>
                  <a:lnTo>
                    <a:pt x="1953286" y="25032"/>
                  </a:lnTo>
                  <a:lnTo>
                    <a:pt x="1890640" y="18528"/>
                  </a:lnTo>
                  <a:lnTo>
                    <a:pt x="1826876" y="12962"/>
                  </a:lnTo>
                  <a:lnTo>
                    <a:pt x="1762059" y="8357"/>
                  </a:lnTo>
                  <a:lnTo>
                    <a:pt x="1696255" y="4735"/>
                  </a:lnTo>
                  <a:lnTo>
                    <a:pt x="1629531" y="2119"/>
                  </a:lnTo>
                  <a:lnTo>
                    <a:pt x="1561951" y="533"/>
                  </a:lnTo>
                  <a:lnTo>
                    <a:pt x="1493583" y="0"/>
                  </a:lnTo>
                  <a:close/>
                </a:path>
              </a:pathLst>
            </a:custGeom>
            <a:solidFill>
              <a:srgbClr val="D3BB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28799" y="3989839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4" h="1042035">
                  <a:moveTo>
                    <a:pt x="521017" y="0"/>
                  </a:moveTo>
                  <a:lnTo>
                    <a:pt x="473595" y="2129"/>
                  </a:lnTo>
                  <a:lnTo>
                    <a:pt x="427365" y="8394"/>
                  </a:lnTo>
                  <a:lnTo>
                    <a:pt x="382512" y="18610"/>
                  </a:lnTo>
                  <a:lnTo>
                    <a:pt x="339220" y="32595"/>
                  </a:lnTo>
                  <a:lnTo>
                    <a:pt x="297672" y="50164"/>
                  </a:lnTo>
                  <a:lnTo>
                    <a:pt x="258052" y="71132"/>
                  </a:lnTo>
                  <a:lnTo>
                    <a:pt x="220545" y="95317"/>
                  </a:lnTo>
                  <a:lnTo>
                    <a:pt x="185335" y="122534"/>
                  </a:lnTo>
                  <a:lnTo>
                    <a:pt x="152604" y="152600"/>
                  </a:lnTo>
                  <a:lnTo>
                    <a:pt x="122538" y="185329"/>
                  </a:lnTo>
                  <a:lnTo>
                    <a:pt x="95321" y="220540"/>
                  </a:lnTo>
                  <a:lnTo>
                    <a:pt x="71135" y="258047"/>
                  </a:lnTo>
                  <a:lnTo>
                    <a:pt x="50166" y="297666"/>
                  </a:lnTo>
                  <a:lnTo>
                    <a:pt x="32596" y="339214"/>
                  </a:lnTo>
                  <a:lnTo>
                    <a:pt x="18611" y="382508"/>
                  </a:lnTo>
                  <a:lnTo>
                    <a:pt x="8394" y="427362"/>
                  </a:lnTo>
                  <a:lnTo>
                    <a:pt x="2129" y="473593"/>
                  </a:lnTo>
                  <a:lnTo>
                    <a:pt x="0" y="521017"/>
                  </a:lnTo>
                  <a:lnTo>
                    <a:pt x="2129" y="568441"/>
                  </a:lnTo>
                  <a:lnTo>
                    <a:pt x="8394" y="614672"/>
                  </a:lnTo>
                  <a:lnTo>
                    <a:pt x="18611" y="659526"/>
                  </a:lnTo>
                  <a:lnTo>
                    <a:pt x="32596" y="702820"/>
                  </a:lnTo>
                  <a:lnTo>
                    <a:pt x="50166" y="744368"/>
                  </a:lnTo>
                  <a:lnTo>
                    <a:pt x="71135" y="783987"/>
                  </a:lnTo>
                  <a:lnTo>
                    <a:pt x="95321" y="821494"/>
                  </a:lnTo>
                  <a:lnTo>
                    <a:pt x="122538" y="856705"/>
                  </a:lnTo>
                  <a:lnTo>
                    <a:pt x="152604" y="889434"/>
                  </a:lnTo>
                  <a:lnTo>
                    <a:pt x="185335" y="919500"/>
                  </a:lnTo>
                  <a:lnTo>
                    <a:pt x="220545" y="946717"/>
                  </a:lnTo>
                  <a:lnTo>
                    <a:pt x="258052" y="970902"/>
                  </a:lnTo>
                  <a:lnTo>
                    <a:pt x="297672" y="991870"/>
                  </a:lnTo>
                  <a:lnTo>
                    <a:pt x="339220" y="1009439"/>
                  </a:lnTo>
                  <a:lnTo>
                    <a:pt x="382512" y="1023424"/>
                  </a:lnTo>
                  <a:lnTo>
                    <a:pt x="427365" y="1033640"/>
                  </a:lnTo>
                  <a:lnTo>
                    <a:pt x="473595" y="1039905"/>
                  </a:lnTo>
                  <a:lnTo>
                    <a:pt x="521017" y="1042035"/>
                  </a:lnTo>
                  <a:lnTo>
                    <a:pt x="568441" y="1039905"/>
                  </a:lnTo>
                  <a:lnTo>
                    <a:pt x="614672" y="1033640"/>
                  </a:lnTo>
                  <a:lnTo>
                    <a:pt x="659526" y="1023424"/>
                  </a:lnTo>
                  <a:lnTo>
                    <a:pt x="702820" y="1009439"/>
                  </a:lnTo>
                  <a:lnTo>
                    <a:pt x="744368" y="991870"/>
                  </a:lnTo>
                  <a:lnTo>
                    <a:pt x="783987" y="970902"/>
                  </a:lnTo>
                  <a:lnTo>
                    <a:pt x="821494" y="946717"/>
                  </a:lnTo>
                  <a:lnTo>
                    <a:pt x="856705" y="919500"/>
                  </a:lnTo>
                  <a:lnTo>
                    <a:pt x="889434" y="889434"/>
                  </a:lnTo>
                  <a:lnTo>
                    <a:pt x="919500" y="856705"/>
                  </a:lnTo>
                  <a:lnTo>
                    <a:pt x="946717" y="821494"/>
                  </a:lnTo>
                  <a:lnTo>
                    <a:pt x="970902" y="783987"/>
                  </a:lnTo>
                  <a:lnTo>
                    <a:pt x="991870" y="744368"/>
                  </a:lnTo>
                  <a:lnTo>
                    <a:pt x="1009439" y="702820"/>
                  </a:lnTo>
                  <a:lnTo>
                    <a:pt x="1023424" y="659526"/>
                  </a:lnTo>
                  <a:lnTo>
                    <a:pt x="1033640" y="614672"/>
                  </a:lnTo>
                  <a:lnTo>
                    <a:pt x="1039905" y="568441"/>
                  </a:lnTo>
                  <a:lnTo>
                    <a:pt x="1042035" y="521017"/>
                  </a:lnTo>
                  <a:lnTo>
                    <a:pt x="1039905" y="473593"/>
                  </a:lnTo>
                  <a:lnTo>
                    <a:pt x="1033640" y="427362"/>
                  </a:lnTo>
                  <a:lnTo>
                    <a:pt x="1023424" y="382508"/>
                  </a:lnTo>
                  <a:lnTo>
                    <a:pt x="1009439" y="339214"/>
                  </a:lnTo>
                  <a:lnTo>
                    <a:pt x="991870" y="297666"/>
                  </a:lnTo>
                  <a:lnTo>
                    <a:pt x="970902" y="258047"/>
                  </a:lnTo>
                  <a:lnTo>
                    <a:pt x="946717" y="220540"/>
                  </a:lnTo>
                  <a:lnTo>
                    <a:pt x="919500" y="185329"/>
                  </a:lnTo>
                  <a:lnTo>
                    <a:pt x="889434" y="152600"/>
                  </a:lnTo>
                  <a:lnTo>
                    <a:pt x="856705" y="122534"/>
                  </a:lnTo>
                  <a:lnTo>
                    <a:pt x="821494" y="95317"/>
                  </a:lnTo>
                  <a:lnTo>
                    <a:pt x="783987" y="71132"/>
                  </a:lnTo>
                  <a:lnTo>
                    <a:pt x="744368" y="50164"/>
                  </a:lnTo>
                  <a:lnTo>
                    <a:pt x="702820" y="32595"/>
                  </a:lnTo>
                  <a:lnTo>
                    <a:pt x="659526" y="18610"/>
                  </a:lnTo>
                  <a:lnTo>
                    <a:pt x="614672" y="8394"/>
                  </a:lnTo>
                  <a:lnTo>
                    <a:pt x="568441" y="2129"/>
                  </a:lnTo>
                  <a:lnTo>
                    <a:pt x="521017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051528" y="5412564"/>
            <a:ext cx="579120" cy="370840"/>
          </a:xfrm>
          <a:custGeom>
            <a:avLst/>
            <a:gdLst/>
            <a:ahLst/>
            <a:cxnLst/>
            <a:rect l="l" t="t" r="r" b="b"/>
            <a:pathLst>
              <a:path w="579120" h="370839">
                <a:moveTo>
                  <a:pt x="434187" y="0"/>
                </a:moveTo>
                <a:lnTo>
                  <a:pt x="144729" y="0"/>
                </a:lnTo>
                <a:lnTo>
                  <a:pt x="144729" y="185254"/>
                </a:lnTo>
                <a:lnTo>
                  <a:pt x="0" y="185254"/>
                </a:lnTo>
                <a:lnTo>
                  <a:pt x="289458" y="370509"/>
                </a:lnTo>
                <a:lnTo>
                  <a:pt x="578904" y="185254"/>
                </a:lnTo>
                <a:lnTo>
                  <a:pt x="434187" y="185254"/>
                </a:lnTo>
                <a:lnTo>
                  <a:pt x="434187" y="0"/>
                </a:lnTo>
                <a:close/>
              </a:path>
            </a:pathLst>
          </a:custGeom>
          <a:solidFill>
            <a:srgbClr val="C9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66663" y="5824384"/>
            <a:ext cx="549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60">
                <a:solidFill>
                  <a:srgbClr val="0F4D7A"/>
                </a:solidFill>
                <a:latin typeface="Arial"/>
                <a:cs typeface="Arial"/>
              </a:rPr>
              <a:t>SDU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94886" y="4342994"/>
            <a:ext cx="7112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716842" y="2741759"/>
            <a:ext cx="3248660" cy="2600325"/>
            <a:chOff x="7716842" y="2741759"/>
            <a:chExt cx="3248660" cy="2600325"/>
          </a:xfrm>
        </p:grpSpPr>
        <p:sp>
          <p:nvSpPr>
            <p:cNvPr id="11" name="object 11"/>
            <p:cNvSpPr/>
            <p:nvPr/>
          </p:nvSpPr>
          <p:spPr>
            <a:xfrm>
              <a:off x="7720017" y="2744934"/>
              <a:ext cx="3242310" cy="2593975"/>
            </a:xfrm>
            <a:custGeom>
              <a:avLst/>
              <a:gdLst/>
              <a:ahLst/>
              <a:cxnLst/>
              <a:rect l="l" t="t" r="r" b="b"/>
              <a:pathLst>
                <a:path w="3242309" h="2593975">
                  <a:moveTo>
                    <a:pt x="15790" y="738630"/>
                  </a:moveTo>
                  <a:lnTo>
                    <a:pt x="7662" y="711409"/>
                  </a:lnTo>
                  <a:lnTo>
                    <a:pt x="2415" y="684320"/>
                  </a:lnTo>
                  <a:lnTo>
                    <a:pt x="0" y="657386"/>
                  </a:lnTo>
                  <a:lnTo>
                    <a:pt x="368" y="630635"/>
                  </a:lnTo>
                  <a:lnTo>
                    <a:pt x="9268" y="577778"/>
                  </a:lnTo>
                  <a:lnTo>
                    <a:pt x="28730" y="525954"/>
                  </a:lnTo>
                  <a:lnTo>
                    <a:pt x="58372" y="475365"/>
                  </a:lnTo>
                  <a:lnTo>
                    <a:pt x="97810" y="426215"/>
                  </a:lnTo>
                  <a:lnTo>
                    <a:pt x="146663" y="378707"/>
                  </a:lnTo>
                  <a:lnTo>
                    <a:pt x="204545" y="333044"/>
                  </a:lnTo>
                  <a:lnTo>
                    <a:pt x="236753" y="310968"/>
                  </a:lnTo>
                  <a:lnTo>
                    <a:pt x="271076" y="289430"/>
                  </a:lnTo>
                  <a:lnTo>
                    <a:pt x="307464" y="268454"/>
                  </a:lnTo>
                  <a:lnTo>
                    <a:pt x="345870" y="248068"/>
                  </a:lnTo>
                  <a:lnTo>
                    <a:pt x="386247" y="228295"/>
                  </a:lnTo>
                  <a:lnTo>
                    <a:pt x="428546" y="209161"/>
                  </a:lnTo>
                  <a:lnTo>
                    <a:pt x="472720" y="190692"/>
                  </a:lnTo>
                  <a:lnTo>
                    <a:pt x="518721" y="172913"/>
                  </a:lnTo>
                  <a:lnTo>
                    <a:pt x="566500" y="155849"/>
                  </a:lnTo>
                  <a:lnTo>
                    <a:pt x="616011" y="139527"/>
                  </a:lnTo>
                  <a:lnTo>
                    <a:pt x="667204" y="123971"/>
                  </a:lnTo>
                  <a:lnTo>
                    <a:pt x="720033" y="109206"/>
                  </a:lnTo>
                  <a:lnTo>
                    <a:pt x="774449" y="95259"/>
                  </a:lnTo>
                  <a:lnTo>
                    <a:pt x="830405" y="82154"/>
                  </a:lnTo>
                  <a:lnTo>
                    <a:pt x="887852" y="69918"/>
                  </a:lnTo>
                  <a:lnTo>
                    <a:pt x="946742" y="58574"/>
                  </a:lnTo>
                  <a:lnTo>
                    <a:pt x="1007029" y="48150"/>
                  </a:lnTo>
                  <a:lnTo>
                    <a:pt x="1068663" y="38670"/>
                  </a:lnTo>
                  <a:lnTo>
                    <a:pt x="1131598" y="30159"/>
                  </a:lnTo>
                  <a:lnTo>
                    <a:pt x="1195784" y="22644"/>
                  </a:lnTo>
                  <a:lnTo>
                    <a:pt x="1261175" y="16149"/>
                  </a:lnTo>
                  <a:lnTo>
                    <a:pt x="1327722" y="10700"/>
                  </a:lnTo>
                  <a:lnTo>
                    <a:pt x="1395378" y="6323"/>
                  </a:lnTo>
                  <a:lnTo>
                    <a:pt x="1458578" y="3265"/>
                  </a:lnTo>
                  <a:lnTo>
                    <a:pt x="1521500" y="1203"/>
                  </a:lnTo>
                  <a:lnTo>
                    <a:pt x="1584093" y="119"/>
                  </a:lnTo>
                  <a:lnTo>
                    <a:pt x="1646305" y="0"/>
                  </a:lnTo>
                  <a:lnTo>
                    <a:pt x="1708087" y="828"/>
                  </a:lnTo>
                  <a:lnTo>
                    <a:pt x="1769387" y="2590"/>
                  </a:lnTo>
                  <a:lnTo>
                    <a:pt x="1830154" y="5270"/>
                  </a:lnTo>
                  <a:lnTo>
                    <a:pt x="1890338" y="8853"/>
                  </a:lnTo>
                  <a:lnTo>
                    <a:pt x="1949887" y="13322"/>
                  </a:lnTo>
                  <a:lnTo>
                    <a:pt x="2008752" y="18664"/>
                  </a:lnTo>
                  <a:lnTo>
                    <a:pt x="2066880" y="24862"/>
                  </a:lnTo>
                  <a:lnTo>
                    <a:pt x="2124221" y="31901"/>
                  </a:lnTo>
                  <a:lnTo>
                    <a:pt x="2180724" y="39766"/>
                  </a:lnTo>
                  <a:lnTo>
                    <a:pt x="2236338" y="48441"/>
                  </a:lnTo>
                  <a:lnTo>
                    <a:pt x="2291013" y="57912"/>
                  </a:lnTo>
                  <a:lnTo>
                    <a:pt x="2344697" y="68162"/>
                  </a:lnTo>
                  <a:lnTo>
                    <a:pt x="2397340" y="79177"/>
                  </a:lnTo>
                  <a:lnTo>
                    <a:pt x="2448890" y="90941"/>
                  </a:lnTo>
                  <a:lnTo>
                    <a:pt x="2499297" y="103439"/>
                  </a:lnTo>
                  <a:lnTo>
                    <a:pt x="2548511" y="116655"/>
                  </a:lnTo>
                  <a:lnTo>
                    <a:pt x="2596479" y="130575"/>
                  </a:lnTo>
                  <a:lnTo>
                    <a:pt x="2643152" y="145182"/>
                  </a:lnTo>
                  <a:lnTo>
                    <a:pt x="2688478" y="160462"/>
                  </a:lnTo>
                  <a:lnTo>
                    <a:pt x="2732406" y="176399"/>
                  </a:lnTo>
                  <a:lnTo>
                    <a:pt x="2774887" y="192977"/>
                  </a:lnTo>
                  <a:lnTo>
                    <a:pt x="2815867" y="210183"/>
                  </a:lnTo>
                  <a:lnTo>
                    <a:pt x="2855298" y="227999"/>
                  </a:lnTo>
                  <a:lnTo>
                    <a:pt x="2893128" y="246411"/>
                  </a:lnTo>
                  <a:lnTo>
                    <a:pt x="2929306" y="265404"/>
                  </a:lnTo>
                  <a:lnTo>
                    <a:pt x="2963781" y="284961"/>
                  </a:lnTo>
                  <a:lnTo>
                    <a:pt x="2996502" y="305069"/>
                  </a:lnTo>
                  <a:lnTo>
                    <a:pt x="3056480" y="346872"/>
                  </a:lnTo>
                  <a:lnTo>
                    <a:pt x="3108834" y="390690"/>
                  </a:lnTo>
                  <a:lnTo>
                    <a:pt x="3153155" y="436400"/>
                  </a:lnTo>
                  <a:lnTo>
                    <a:pt x="3189037" y="483880"/>
                  </a:lnTo>
                  <a:lnTo>
                    <a:pt x="3216073" y="533007"/>
                  </a:lnTo>
                  <a:lnTo>
                    <a:pt x="3237977" y="603188"/>
                  </a:lnTo>
                  <a:lnTo>
                    <a:pt x="3241920" y="648390"/>
                  </a:lnTo>
                  <a:lnTo>
                    <a:pt x="3237977" y="693592"/>
                  </a:lnTo>
                  <a:lnTo>
                    <a:pt x="3226147" y="738630"/>
                  </a:lnTo>
                  <a:lnTo>
                    <a:pt x="2022263" y="2453994"/>
                  </a:lnTo>
                  <a:lnTo>
                    <a:pt x="2007861" y="2479737"/>
                  </a:lnTo>
                  <a:lnTo>
                    <a:pt x="1951550" y="2525246"/>
                  </a:lnTo>
                  <a:lnTo>
                    <a:pt x="1911525" y="2544444"/>
                  </a:lnTo>
                  <a:lnTo>
                    <a:pt x="1864843" y="2560893"/>
                  </a:lnTo>
                  <a:lnTo>
                    <a:pt x="1812447" y="2574308"/>
                  </a:lnTo>
                  <a:lnTo>
                    <a:pt x="1755280" y="2584405"/>
                  </a:lnTo>
                  <a:lnTo>
                    <a:pt x="1694282" y="2590901"/>
                  </a:lnTo>
                  <a:lnTo>
                    <a:pt x="1630398" y="2593512"/>
                  </a:lnTo>
                  <a:lnTo>
                    <a:pt x="1564568" y="2591954"/>
                  </a:lnTo>
                  <a:lnTo>
                    <a:pt x="1499378" y="2586075"/>
                  </a:lnTo>
                  <a:lnTo>
                    <a:pt x="1438687" y="2576225"/>
                  </a:lnTo>
                  <a:lnTo>
                    <a:pt x="1383399" y="2562765"/>
                  </a:lnTo>
                  <a:lnTo>
                    <a:pt x="1334418" y="2546058"/>
                  </a:lnTo>
                  <a:lnTo>
                    <a:pt x="1292651" y="2526465"/>
                  </a:lnTo>
                  <a:lnTo>
                    <a:pt x="1259001" y="2504348"/>
                  </a:lnTo>
                  <a:lnTo>
                    <a:pt x="1219674" y="2453994"/>
                  </a:lnTo>
                  <a:lnTo>
                    <a:pt x="15790" y="738630"/>
                  </a:lnTo>
                  <a:close/>
                </a:path>
                <a:path w="3242309" h="2593975">
                  <a:moveTo>
                    <a:pt x="129696" y="648397"/>
                  </a:moveTo>
                  <a:lnTo>
                    <a:pt x="135791" y="695609"/>
                  </a:lnTo>
                  <a:lnTo>
                    <a:pt x="153723" y="741635"/>
                  </a:lnTo>
                  <a:lnTo>
                    <a:pt x="182966" y="786289"/>
                  </a:lnTo>
                  <a:lnTo>
                    <a:pt x="222994" y="829390"/>
                  </a:lnTo>
                  <a:lnTo>
                    <a:pt x="273280" y="870754"/>
                  </a:lnTo>
                  <a:lnTo>
                    <a:pt x="333298" y="910198"/>
                  </a:lnTo>
                  <a:lnTo>
                    <a:pt x="366792" y="929142"/>
                  </a:lnTo>
                  <a:lnTo>
                    <a:pt x="402522" y="947538"/>
                  </a:lnTo>
                  <a:lnTo>
                    <a:pt x="440421" y="965363"/>
                  </a:lnTo>
                  <a:lnTo>
                    <a:pt x="480424" y="982592"/>
                  </a:lnTo>
                  <a:lnTo>
                    <a:pt x="522466" y="999205"/>
                  </a:lnTo>
                  <a:lnTo>
                    <a:pt x="566479" y="1015177"/>
                  </a:lnTo>
                  <a:lnTo>
                    <a:pt x="612400" y="1030486"/>
                  </a:lnTo>
                  <a:lnTo>
                    <a:pt x="660160" y="1045110"/>
                  </a:lnTo>
                  <a:lnTo>
                    <a:pt x="709696" y="1059024"/>
                  </a:lnTo>
                  <a:lnTo>
                    <a:pt x="760941" y="1072206"/>
                  </a:lnTo>
                  <a:lnTo>
                    <a:pt x="813829" y="1084634"/>
                  </a:lnTo>
                  <a:lnTo>
                    <a:pt x="868294" y="1096284"/>
                  </a:lnTo>
                  <a:lnTo>
                    <a:pt x="924272" y="1107134"/>
                  </a:lnTo>
                  <a:lnTo>
                    <a:pt x="981695" y="1117160"/>
                  </a:lnTo>
                  <a:lnTo>
                    <a:pt x="1040498" y="1126340"/>
                  </a:lnTo>
                  <a:lnTo>
                    <a:pt x="1100615" y="1134651"/>
                  </a:lnTo>
                  <a:lnTo>
                    <a:pt x="1161981" y="1142070"/>
                  </a:lnTo>
                  <a:lnTo>
                    <a:pt x="1224529" y="1148574"/>
                  </a:lnTo>
                  <a:lnTo>
                    <a:pt x="1288194" y="1154140"/>
                  </a:lnTo>
                  <a:lnTo>
                    <a:pt x="1352910" y="1158746"/>
                  </a:lnTo>
                  <a:lnTo>
                    <a:pt x="1418611" y="1162368"/>
                  </a:lnTo>
                  <a:lnTo>
                    <a:pt x="1485232" y="1164983"/>
                  </a:lnTo>
                  <a:lnTo>
                    <a:pt x="1552706" y="1166569"/>
                  </a:lnTo>
                  <a:lnTo>
                    <a:pt x="1620968" y="1167103"/>
                  </a:lnTo>
                  <a:lnTo>
                    <a:pt x="1689230" y="1166569"/>
                  </a:lnTo>
                  <a:lnTo>
                    <a:pt x="1756705" y="1164983"/>
                  </a:lnTo>
                  <a:lnTo>
                    <a:pt x="1823325" y="1162368"/>
                  </a:lnTo>
                  <a:lnTo>
                    <a:pt x="1889027" y="1158746"/>
                  </a:lnTo>
                  <a:lnTo>
                    <a:pt x="1953743" y="1154140"/>
                  </a:lnTo>
                  <a:lnTo>
                    <a:pt x="2017408" y="1148574"/>
                  </a:lnTo>
                  <a:lnTo>
                    <a:pt x="2079956" y="1142070"/>
                  </a:lnTo>
                  <a:lnTo>
                    <a:pt x="2141322" y="1134651"/>
                  </a:lnTo>
                  <a:lnTo>
                    <a:pt x="2201439" y="1126340"/>
                  </a:lnTo>
                  <a:lnTo>
                    <a:pt x="2260242" y="1117160"/>
                  </a:lnTo>
                  <a:lnTo>
                    <a:pt x="2317665" y="1107134"/>
                  </a:lnTo>
                  <a:lnTo>
                    <a:pt x="2373642" y="1096284"/>
                  </a:lnTo>
                  <a:lnTo>
                    <a:pt x="2428108" y="1084634"/>
                  </a:lnTo>
                  <a:lnTo>
                    <a:pt x="2480996" y="1072206"/>
                  </a:lnTo>
                  <a:lnTo>
                    <a:pt x="2532241" y="1059024"/>
                  </a:lnTo>
                  <a:lnTo>
                    <a:pt x="2581776" y="1045110"/>
                  </a:lnTo>
                  <a:lnTo>
                    <a:pt x="2629537" y="1030486"/>
                  </a:lnTo>
                  <a:lnTo>
                    <a:pt x="2675457" y="1015177"/>
                  </a:lnTo>
                  <a:lnTo>
                    <a:pt x="2719471" y="999205"/>
                  </a:lnTo>
                  <a:lnTo>
                    <a:pt x="2761512" y="982592"/>
                  </a:lnTo>
                  <a:lnTo>
                    <a:pt x="2801515" y="965363"/>
                  </a:lnTo>
                  <a:lnTo>
                    <a:pt x="2839415" y="947538"/>
                  </a:lnTo>
                  <a:lnTo>
                    <a:pt x="2875144" y="929142"/>
                  </a:lnTo>
                  <a:lnTo>
                    <a:pt x="2908638" y="910198"/>
                  </a:lnTo>
                  <a:lnTo>
                    <a:pt x="2968656" y="870754"/>
                  </a:lnTo>
                  <a:lnTo>
                    <a:pt x="3018943" y="829390"/>
                  </a:lnTo>
                  <a:lnTo>
                    <a:pt x="3058971" y="786289"/>
                  </a:lnTo>
                  <a:lnTo>
                    <a:pt x="3088214" y="741635"/>
                  </a:lnTo>
                  <a:lnTo>
                    <a:pt x="3106146" y="695609"/>
                  </a:lnTo>
                  <a:lnTo>
                    <a:pt x="3112240" y="648397"/>
                  </a:lnTo>
                  <a:lnTo>
                    <a:pt x="3110706" y="624653"/>
                  </a:lnTo>
                  <a:lnTo>
                    <a:pt x="3098627" y="578011"/>
                  </a:lnTo>
                  <a:lnTo>
                    <a:pt x="3074973" y="532648"/>
                  </a:lnTo>
                  <a:lnTo>
                    <a:pt x="3040272" y="488748"/>
                  </a:lnTo>
                  <a:lnTo>
                    <a:pt x="2995049" y="446493"/>
                  </a:lnTo>
                  <a:lnTo>
                    <a:pt x="2939831" y="406066"/>
                  </a:lnTo>
                  <a:lnTo>
                    <a:pt x="2875144" y="367651"/>
                  </a:lnTo>
                  <a:lnTo>
                    <a:pt x="2839415" y="349255"/>
                  </a:lnTo>
                  <a:lnTo>
                    <a:pt x="2801515" y="331431"/>
                  </a:lnTo>
                  <a:lnTo>
                    <a:pt x="2761512" y="314201"/>
                  </a:lnTo>
                  <a:lnTo>
                    <a:pt x="2719471" y="297588"/>
                  </a:lnTo>
                  <a:lnTo>
                    <a:pt x="2675457" y="281616"/>
                  </a:lnTo>
                  <a:lnTo>
                    <a:pt x="2629537" y="266307"/>
                  </a:lnTo>
                  <a:lnTo>
                    <a:pt x="2581776" y="251684"/>
                  </a:lnTo>
                  <a:lnTo>
                    <a:pt x="2532241" y="237769"/>
                  </a:lnTo>
                  <a:lnTo>
                    <a:pt x="2480996" y="224587"/>
                  </a:lnTo>
                  <a:lnTo>
                    <a:pt x="2428108" y="212159"/>
                  </a:lnTo>
                  <a:lnTo>
                    <a:pt x="2373642" y="200509"/>
                  </a:lnTo>
                  <a:lnTo>
                    <a:pt x="2317665" y="189659"/>
                  </a:lnTo>
                  <a:lnTo>
                    <a:pt x="2260242" y="179633"/>
                  </a:lnTo>
                  <a:lnTo>
                    <a:pt x="2201439" y="170453"/>
                  </a:lnTo>
                  <a:lnTo>
                    <a:pt x="2141322" y="162142"/>
                  </a:lnTo>
                  <a:lnTo>
                    <a:pt x="2079956" y="154723"/>
                  </a:lnTo>
                  <a:lnTo>
                    <a:pt x="2017408" y="148219"/>
                  </a:lnTo>
                  <a:lnTo>
                    <a:pt x="1953743" y="142653"/>
                  </a:lnTo>
                  <a:lnTo>
                    <a:pt x="1889027" y="138048"/>
                  </a:lnTo>
                  <a:lnTo>
                    <a:pt x="1823325" y="134426"/>
                  </a:lnTo>
                  <a:lnTo>
                    <a:pt x="1756705" y="131810"/>
                  </a:lnTo>
                  <a:lnTo>
                    <a:pt x="1689230" y="130224"/>
                  </a:lnTo>
                  <a:lnTo>
                    <a:pt x="1620968" y="129690"/>
                  </a:lnTo>
                  <a:lnTo>
                    <a:pt x="1552706" y="130224"/>
                  </a:lnTo>
                  <a:lnTo>
                    <a:pt x="1485232" y="131810"/>
                  </a:lnTo>
                  <a:lnTo>
                    <a:pt x="1418611" y="134426"/>
                  </a:lnTo>
                  <a:lnTo>
                    <a:pt x="1352910" y="138048"/>
                  </a:lnTo>
                  <a:lnTo>
                    <a:pt x="1288194" y="142653"/>
                  </a:lnTo>
                  <a:lnTo>
                    <a:pt x="1224529" y="148219"/>
                  </a:lnTo>
                  <a:lnTo>
                    <a:pt x="1161981" y="154723"/>
                  </a:lnTo>
                  <a:lnTo>
                    <a:pt x="1100615" y="162142"/>
                  </a:lnTo>
                  <a:lnTo>
                    <a:pt x="1040498" y="170453"/>
                  </a:lnTo>
                  <a:lnTo>
                    <a:pt x="981695" y="179633"/>
                  </a:lnTo>
                  <a:lnTo>
                    <a:pt x="924272" y="189659"/>
                  </a:lnTo>
                  <a:lnTo>
                    <a:pt x="868294" y="200509"/>
                  </a:lnTo>
                  <a:lnTo>
                    <a:pt x="813829" y="212159"/>
                  </a:lnTo>
                  <a:lnTo>
                    <a:pt x="760941" y="224587"/>
                  </a:lnTo>
                  <a:lnTo>
                    <a:pt x="709696" y="237769"/>
                  </a:lnTo>
                  <a:lnTo>
                    <a:pt x="660160" y="251684"/>
                  </a:lnTo>
                  <a:lnTo>
                    <a:pt x="612400" y="266307"/>
                  </a:lnTo>
                  <a:lnTo>
                    <a:pt x="566479" y="281616"/>
                  </a:lnTo>
                  <a:lnTo>
                    <a:pt x="522466" y="297588"/>
                  </a:lnTo>
                  <a:lnTo>
                    <a:pt x="480424" y="314201"/>
                  </a:lnTo>
                  <a:lnTo>
                    <a:pt x="440421" y="331431"/>
                  </a:lnTo>
                  <a:lnTo>
                    <a:pt x="402522" y="349255"/>
                  </a:lnTo>
                  <a:lnTo>
                    <a:pt x="366792" y="367651"/>
                  </a:lnTo>
                  <a:lnTo>
                    <a:pt x="333298" y="386595"/>
                  </a:lnTo>
                  <a:lnTo>
                    <a:pt x="273280" y="426039"/>
                  </a:lnTo>
                  <a:lnTo>
                    <a:pt x="222994" y="467403"/>
                  </a:lnTo>
                  <a:lnTo>
                    <a:pt x="182966" y="510504"/>
                  </a:lnTo>
                  <a:lnTo>
                    <a:pt x="153723" y="555158"/>
                  </a:lnTo>
                  <a:lnTo>
                    <a:pt x="135791" y="601184"/>
                  </a:lnTo>
                  <a:lnTo>
                    <a:pt x="129696" y="648397"/>
                  </a:lnTo>
                  <a:close/>
                </a:path>
              </a:pathLst>
            </a:custGeom>
            <a:ln w="635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83162" y="3208079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4" h="1042035">
                  <a:moveTo>
                    <a:pt x="521017" y="0"/>
                  </a:moveTo>
                  <a:lnTo>
                    <a:pt x="473595" y="2129"/>
                  </a:lnTo>
                  <a:lnTo>
                    <a:pt x="427365" y="8394"/>
                  </a:lnTo>
                  <a:lnTo>
                    <a:pt x="382512" y="18610"/>
                  </a:lnTo>
                  <a:lnTo>
                    <a:pt x="339220" y="32595"/>
                  </a:lnTo>
                  <a:lnTo>
                    <a:pt x="297672" y="50164"/>
                  </a:lnTo>
                  <a:lnTo>
                    <a:pt x="258052" y="71132"/>
                  </a:lnTo>
                  <a:lnTo>
                    <a:pt x="220545" y="95317"/>
                  </a:lnTo>
                  <a:lnTo>
                    <a:pt x="185335" y="122534"/>
                  </a:lnTo>
                  <a:lnTo>
                    <a:pt x="152604" y="152600"/>
                  </a:lnTo>
                  <a:lnTo>
                    <a:pt x="122538" y="185329"/>
                  </a:lnTo>
                  <a:lnTo>
                    <a:pt x="95321" y="220540"/>
                  </a:lnTo>
                  <a:lnTo>
                    <a:pt x="71135" y="258047"/>
                  </a:lnTo>
                  <a:lnTo>
                    <a:pt x="50166" y="297666"/>
                  </a:lnTo>
                  <a:lnTo>
                    <a:pt x="32596" y="339214"/>
                  </a:lnTo>
                  <a:lnTo>
                    <a:pt x="18611" y="382508"/>
                  </a:lnTo>
                  <a:lnTo>
                    <a:pt x="8394" y="427362"/>
                  </a:lnTo>
                  <a:lnTo>
                    <a:pt x="2129" y="473593"/>
                  </a:lnTo>
                  <a:lnTo>
                    <a:pt x="0" y="521017"/>
                  </a:lnTo>
                  <a:lnTo>
                    <a:pt x="2129" y="568441"/>
                  </a:lnTo>
                  <a:lnTo>
                    <a:pt x="8394" y="614672"/>
                  </a:lnTo>
                  <a:lnTo>
                    <a:pt x="18611" y="659526"/>
                  </a:lnTo>
                  <a:lnTo>
                    <a:pt x="32596" y="702820"/>
                  </a:lnTo>
                  <a:lnTo>
                    <a:pt x="50166" y="744368"/>
                  </a:lnTo>
                  <a:lnTo>
                    <a:pt x="71135" y="783987"/>
                  </a:lnTo>
                  <a:lnTo>
                    <a:pt x="95321" y="821494"/>
                  </a:lnTo>
                  <a:lnTo>
                    <a:pt x="122538" y="856705"/>
                  </a:lnTo>
                  <a:lnTo>
                    <a:pt x="152604" y="889434"/>
                  </a:lnTo>
                  <a:lnTo>
                    <a:pt x="185335" y="919500"/>
                  </a:lnTo>
                  <a:lnTo>
                    <a:pt x="220545" y="946717"/>
                  </a:lnTo>
                  <a:lnTo>
                    <a:pt x="258052" y="970902"/>
                  </a:lnTo>
                  <a:lnTo>
                    <a:pt x="297672" y="991870"/>
                  </a:lnTo>
                  <a:lnTo>
                    <a:pt x="339220" y="1009439"/>
                  </a:lnTo>
                  <a:lnTo>
                    <a:pt x="382512" y="1023424"/>
                  </a:lnTo>
                  <a:lnTo>
                    <a:pt x="427365" y="1033640"/>
                  </a:lnTo>
                  <a:lnTo>
                    <a:pt x="473595" y="1039905"/>
                  </a:lnTo>
                  <a:lnTo>
                    <a:pt x="521017" y="1042034"/>
                  </a:lnTo>
                  <a:lnTo>
                    <a:pt x="568441" y="1039905"/>
                  </a:lnTo>
                  <a:lnTo>
                    <a:pt x="614672" y="1033640"/>
                  </a:lnTo>
                  <a:lnTo>
                    <a:pt x="659526" y="1023424"/>
                  </a:lnTo>
                  <a:lnTo>
                    <a:pt x="702820" y="1009439"/>
                  </a:lnTo>
                  <a:lnTo>
                    <a:pt x="744368" y="991870"/>
                  </a:lnTo>
                  <a:lnTo>
                    <a:pt x="783987" y="970902"/>
                  </a:lnTo>
                  <a:lnTo>
                    <a:pt x="821494" y="946717"/>
                  </a:lnTo>
                  <a:lnTo>
                    <a:pt x="856705" y="919500"/>
                  </a:lnTo>
                  <a:lnTo>
                    <a:pt x="889434" y="889434"/>
                  </a:lnTo>
                  <a:lnTo>
                    <a:pt x="919500" y="856705"/>
                  </a:lnTo>
                  <a:lnTo>
                    <a:pt x="946717" y="821494"/>
                  </a:lnTo>
                  <a:lnTo>
                    <a:pt x="970902" y="783987"/>
                  </a:lnTo>
                  <a:lnTo>
                    <a:pt x="991870" y="744368"/>
                  </a:lnTo>
                  <a:lnTo>
                    <a:pt x="1009439" y="702820"/>
                  </a:lnTo>
                  <a:lnTo>
                    <a:pt x="1023424" y="659526"/>
                  </a:lnTo>
                  <a:lnTo>
                    <a:pt x="1033640" y="614672"/>
                  </a:lnTo>
                  <a:lnTo>
                    <a:pt x="1039905" y="568441"/>
                  </a:lnTo>
                  <a:lnTo>
                    <a:pt x="1042035" y="521017"/>
                  </a:lnTo>
                  <a:lnTo>
                    <a:pt x="1039905" y="473593"/>
                  </a:lnTo>
                  <a:lnTo>
                    <a:pt x="1033640" y="427362"/>
                  </a:lnTo>
                  <a:lnTo>
                    <a:pt x="1023424" y="382508"/>
                  </a:lnTo>
                  <a:lnTo>
                    <a:pt x="1009439" y="339214"/>
                  </a:lnTo>
                  <a:lnTo>
                    <a:pt x="991870" y="297666"/>
                  </a:lnTo>
                  <a:lnTo>
                    <a:pt x="970902" y="258047"/>
                  </a:lnTo>
                  <a:lnTo>
                    <a:pt x="946717" y="220540"/>
                  </a:lnTo>
                  <a:lnTo>
                    <a:pt x="919500" y="185329"/>
                  </a:lnTo>
                  <a:lnTo>
                    <a:pt x="889434" y="152600"/>
                  </a:lnTo>
                  <a:lnTo>
                    <a:pt x="856705" y="122534"/>
                  </a:lnTo>
                  <a:lnTo>
                    <a:pt x="821494" y="95317"/>
                  </a:lnTo>
                  <a:lnTo>
                    <a:pt x="783987" y="71132"/>
                  </a:lnTo>
                  <a:lnTo>
                    <a:pt x="744368" y="50164"/>
                  </a:lnTo>
                  <a:lnTo>
                    <a:pt x="702820" y="32595"/>
                  </a:lnTo>
                  <a:lnTo>
                    <a:pt x="659526" y="18610"/>
                  </a:lnTo>
                  <a:lnTo>
                    <a:pt x="614672" y="8394"/>
                  </a:lnTo>
                  <a:lnTo>
                    <a:pt x="568441" y="2129"/>
                  </a:lnTo>
                  <a:lnTo>
                    <a:pt x="521017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83162" y="3208079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4" h="1042035">
                  <a:moveTo>
                    <a:pt x="0" y="521017"/>
                  </a:moveTo>
                  <a:lnTo>
                    <a:pt x="2129" y="473593"/>
                  </a:lnTo>
                  <a:lnTo>
                    <a:pt x="8394" y="427362"/>
                  </a:lnTo>
                  <a:lnTo>
                    <a:pt x="18611" y="382508"/>
                  </a:lnTo>
                  <a:lnTo>
                    <a:pt x="32596" y="339214"/>
                  </a:lnTo>
                  <a:lnTo>
                    <a:pt x="50166" y="297666"/>
                  </a:lnTo>
                  <a:lnTo>
                    <a:pt x="71135" y="258047"/>
                  </a:lnTo>
                  <a:lnTo>
                    <a:pt x="95321" y="220540"/>
                  </a:lnTo>
                  <a:lnTo>
                    <a:pt x="122538" y="185329"/>
                  </a:lnTo>
                  <a:lnTo>
                    <a:pt x="152604" y="152600"/>
                  </a:lnTo>
                  <a:lnTo>
                    <a:pt x="185335" y="122534"/>
                  </a:lnTo>
                  <a:lnTo>
                    <a:pt x="220545" y="95317"/>
                  </a:lnTo>
                  <a:lnTo>
                    <a:pt x="258052" y="71132"/>
                  </a:lnTo>
                  <a:lnTo>
                    <a:pt x="297672" y="50164"/>
                  </a:lnTo>
                  <a:lnTo>
                    <a:pt x="339220" y="32595"/>
                  </a:lnTo>
                  <a:lnTo>
                    <a:pt x="382512" y="18610"/>
                  </a:lnTo>
                  <a:lnTo>
                    <a:pt x="427365" y="8394"/>
                  </a:lnTo>
                  <a:lnTo>
                    <a:pt x="473595" y="2129"/>
                  </a:lnTo>
                  <a:lnTo>
                    <a:pt x="521017" y="0"/>
                  </a:lnTo>
                  <a:lnTo>
                    <a:pt x="568441" y="2129"/>
                  </a:lnTo>
                  <a:lnTo>
                    <a:pt x="614672" y="8394"/>
                  </a:lnTo>
                  <a:lnTo>
                    <a:pt x="659526" y="18610"/>
                  </a:lnTo>
                  <a:lnTo>
                    <a:pt x="702820" y="32595"/>
                  </a:lnTo>
                  <a:lnTo>
                    <a:pt x="744368" y="50164"/>
                  </a:lnTo>
                  <a:lnTo>
                    <a:pt x="783987" y="71132"/>
                  </a:lnTo>
                  <a:lnTo>
                    <a:pt x="821494" y="95317"/>
                  </a:lnTo>
                  <a:lnTo>
                    <a:pt x="856705" y="122534"/>
                  </a:lnTo>
                  <a:lnTo>
                    <a:pt x="889434" y="152600"/>
                  </a:lnTo>
                  <a:lnTo>
                    <a:pt x="919500" y="185329"/>
                  </a:lnTo>
                  <a:lnTo>
                    <a:pt x="946717" y="220540"/>
                  </a:lnTo>
                  <a:lnTo>
                    <a:pt x="970902" y="258047"/>
                  </a:lnTo>
                  <a:lnTo>
                    <a:pt x="991870" y="297666"/>
                  </a:lnTo>
                  <a:lnTo>
                    <a:pt x="1009439" y="339214"/>
                  </a:lnTo>
                  <a:lnTo>
                    <a:pt x="1023424" y="382508"/>
                  </a:lnTo>
                  <a:lnTo>
                    <a:pt x="1033640" y="427362"/>
                  </a:lnTo>
                  <a:lnTo>
                    <a:pt x="1039905" y="473593"/>
                  </a:lnTo>
                  <a:lnTo>
                    <a:pt x="1042035" y="521017"/>
                  </a:lnTo>
                  <a:lnTo>
                    <a:pt x="1039905" y="568441"/>
                  </a:lnTo>
                  <a:lnTo>
                    <a:pt x="1033640" y="614672"/>
                  </a:lnTo>
                  <a:lnTo>
                    <a:pt x="1023424" y="659526"/>
                  </a:lnTo>
                  <a:lnTo>
                    <a:pt x="1009439" y="702820"/>
                  </a:lnTo>
                  <a:lnTo>
                    <a:pt x="991870" y="744368"/>
                  </a:lnTo>
                  <a:lnTo>
                    <a:pt x="970902" y="783987"/>
                  </a:lnTo>
                  <a:lnTo>
                    <a:pt x="946717" y="821494"/>
                  </a:lnTo>
                  <a:lnTo>
                    <a:pt x="919500" y="856705"/>
                  </a:lnTo>
                  <a:lnTo>
                    <a:pt x="889434" y="889434"/>
                  </a:lnTo>
                  <a:lnTo>
                    <a:pt x="856705" y="919500"/>
                  </a:lnTo>
                  <a:lnTo>
                    <a:pt x="821494" y="946717"/>
                  </a:lnTo>
                  <a:lnTo>
                    <a:pt x="783987" y="970902"/>
                  </a:lnTo>
                  <a:lnTo>
                    <a:pt x="744368" y="991870"/>
                  </a:lnTo>
                  <a:lnTo>
                    <a:pt x="702820" y="1009439"/>
                  </a:lnTo>
                  <a:lnTo>
                    <a:pt x="659526" y="1023424"/>
                  </a:lnTo>
                  <a:lnTo>
                    <a:pt x="614672" y="1033640"/>
                  </a:lnTo>
                  <a:lnTo>
                    <a:pt x="568441" y="1039905"/>
                  </a:lnTo>
                  <a:lnTo>
                    <a:pt x="521017" y="1042034"/>
                  </a:lnTo>
                  <a:lnTo>
                    <a:pt x="473595" y="1039905"/>
                  </a:lnTo>
                  <a:lnTo>
                    <a:pt x="427365" y="1033640"/>
                  </a:lnTo>
                  <a:lnTo>
                    <a:pt x="382512" y="1023424"/>
                  </a:lnTo>
                  <a:lnTo>
                    <a:pt x="339220" y="1009439"/>
                  </a:lnTo>
                  <a:lnTo>
                    <a:pt x="297672" y="991870"/>
                  </a:lnTo>
                  <a:lnTo>
                    <a:pt x="258052" y="970902"/>
                  </a:lnTo>
                  <a:lnTo>
                    <a:pt x="220545" y="946717"/>
                  </a:lnTo>
                  <a:lnTo>
                    <a:pt x="185335" y="919500"/>
                  </a:lnTo>
                  <a:lnTo>
                    <a:pt x="152604" y="889434"/>
                  </a:lnTo>
                  <a:lnTo>
                    <a:pt x="122538" y="856705"/>
                  </a:lnTo>
                  <a:lnTo>
                    <a:pt x="95321" y="821494"/>
                  </a:lnTo>
                  <a:lnTo>
                    <a:pt x="71135" y="783987"/>
                  </a:lnTo>
                  <a:lnTo>
                    <a:pt x="50166" y="744368"/>
                  </a:lnTo>
                  <a:lnTo>
                    <a:pt x="32596" y="702820"/>
                  </a:lnTo>
                  <a:lnTo>
                    <a:pt x="18611" y="659526"/>
                  </a:lnTo>
                  <a:lnTo>
                    <a:pt x="8394" y="614672"/>
                  </a:lnTo>
                  <a:lnTo>
                    <a:pt x="2129" y="568441"/>
                  </a:lnTo>
                  <a:lnTo>
                    <a:pt x="0" y="5210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448309" y="3561233"/>
            <a:ext cx="51054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80">
                <a:solidFill>
                  <a:srgbClr val="FFFFFF"/>
                </a:solidFill>
                <a:latin typeface="Arial"/>
                <a:cs typeface="Arial"/>
              </a:rPr>
              <a:t>Maps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242008" y="2949787"/>
            <a:ext cx="1054735" cy="1054735"/>
            <a:chOff x="9242008" y="2949787"/>
            <a:chExt cx="1054735" cy="1054735"/>
          </a:xfrm>
        </p:grpSpPr>
        <p:sp>
          <p:nvSpPr>
            <p:cNvPr id="16" name="object 16"/>
            <p:cNvSpPr/>
            <p:nvPr/>
          </p:nvSpPr>
          <p:spPr>
            <a:xfrm>
              <a:off x="9248358" y="2956137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4" h="1042035">
                  <a:moveTo>
                    <a:pt x="521017" y="0"/>
                  </a:moveTo>
                  <a:lnTo>
                    <a:pt x="473595" y="2129"/>
                  </a:lnTo>
                  <a:lnTo>
                    <a:pt x="427365" y="8394"/>
                  </a:lnTo>
                  <a:lnTo>
                    <a:pt x="382512" y="18610"/>
                  </a:lnTo>
                  <a:lnTo>
                    <a:pt x="339220" y="32595"/>
                  </a:lnTo>
                  <a:lnTo>
                    <a:pt x="297672" y="50164"/>
                  </a:lnTo>
                  <a:lnTo>
                    <a:pt x="258052" y="71132"/>
                  </a:lnTo>
                  <a:lnTo>
                    <a:pt x="220545" y="95317"/>
                  </a:lnTo>
                  <a:lnTo>
                    <a:pt x="185335" y="122534"/>
                  </a:lnTo>
                  <a:lnTo>
                    <a:pt x="152604" y="152600"/>
                  </a:lnTo>
                  <a:lnTo>
                    <a:pt x="122538" y="185329"/>
                  </a:lnTo>
                  <a:lnTo>
                    <a:pt x="95321" y="220540"/>
                  </a:lnTo>
                  <a:lnTo>
                    <a:pt x="71135" y="258047"/>
                  </a:lnTo>
                  <a:lnTo>
                    <a:pt x="50166" y="297666"/>
                  </a:lnTo>
                  <a:lnTo>
                    <a:pt x="32596" y="339214"/>
                  </a:lnTo>
                  <a:lnTo>
                    <a:pt x="18611" y="382508"/>
                  </a:lnTo>
                  <a:lnTo>
                    <a:pt x="8394" y="427362"/>
                  </a:lnTo>
                  <a:lnTo>
                    <a:pt x="2129" y="473593"/>
                  </a:lnTo>
                  <a:lnTo>
                    <a:pt x="0" y="521017"/>
                  </a:lnTo>
                  <a:lnTo>
                    <a:pt x="2129" y="568441"/>
                  </a:lnTo>
                  <a:lnTo>
                    <a:pt x="8394" y="614672"/>
                  </a:lnTo>
                  <a:lnTo>
                    <a:pt x="18611" y="659526"/>
                  </a:lnTo>
                  <a:lnTo>
                    <a:pt x="32596" y="702820"/>
                  </a:lnTo>
                  <a:lnTo>
                    <a:pt x="50166" y="744368"/>
                  </a:lnTo>
                  <a:lnTo>
                    <a:pt x="71135" y="783987"/>
                  </a:lnTo>
                  <a:lnTo>
                    <a:pt x="95321" y="821494"/>
                  </a:lnTo>
                  <a:lnTo>
                    <a:pt x="122538" y="856705"/>
                  </a:lnTo>
                  <a:lnTo>
                    <a:pt x="152604" y="889434"/>
                  </a:lnTo>
                  <a:lnTo>
                    <a:pt x="185335" y="919500"/>
                  </a:lnTo>
                  <a:lnTo>
                    <a:pt x="220545" y="946717"/>
                  </a:lnTo>
                  <a:lnTo>
                    <a:pt x="258052" y="970902"/>
                  </a:lnTo>
                  <a:lnTo>
                    <a:pt x="297672" y="991870"/>
                  </a:lnTo>
                  <a:lnTo>
                    <a:pt x="339220" y="1009439"/>
                  </a:lnTo>
                  <a:lnTo>
                    <a:pt x="382512" y="1023424"/>
                  </a:lnTo>
                  <a:lnTo>
                    <a:pt x="427365" y="1033640"/>
                  </a:lnTo>
                  <a:lnTo>
                    <a:pt x="473595" y="1039905"/>
                  </a:lnTo>
                  <a:lnTo>
                    <a:pt x="521017" y="1042034"/>
                  </a:lnTo>
                  <a:lnTo>
                    <a:pt x="568441" y="1039905"/>
                  </a:lnTo>
                  <a:lnTo>
                    <a:pt x="614672" y="1033640"/>
                  </a:lnTo>
                  <a:lnTo>
                    <a:pt x="659526" y="1023424"/>
                  </a:lnTo>
                  <a:lnTo>
                    <a:pt x="702820" y="1009439"/>
                  </a:lnTo>
                  <a:lnTo>
                    <a:pt x="744368" y="991870"/>
                  </a:lnTo>
                  <a:lnTo>
                    <a:pt x="783987" y="970902"/>
                  </a:lnTo>
                  <a:lnTo>
                    <a:pt x="821494" y="946717"/>
                  </a:lnTo>
                  <a:lnTo>
                    <a:pt x="856705" y="919500"/>
                  </a:lnTo>
                  <a:lnTo>
                    <a:pt x="889434" y="889434"/>
                  </a:lnTo>
                  <a:lnTo>
                    <a:pt x="919500" y="856705"/>
                  </a:lnTo>
                  <a:lnTo>
                    <a:pt x="946717" y="821494"/>
                  </a:lnTo>
                  <a:lnTo>
                    <a:pt x="970902" y="783987"/>
                  </a:lnTo>
                  <a:lnTo>
                    <a:pt x="991870" y="744368"/>
                  </a:lnTo>
                  <a:lnTo>
                    <a:pt x="1009439" y="702820"/>
                  </a:lnTo>
                  <a:lnTo>
                    <a:pt x="1023424" y="659526"/>
                  </a:lnTo>
                  <a:lnTo>
                    <a:pt x="1033640" y="614672"/>
                  </a:lnTo>
                  <a:lnTo>
                    <a:pt x="1039905" y="568441"/>
                  </a:lnTo>
                  <a:lnTo>
                    <a:pt x="1042035" y="521017"/>
                  </a:lnTo>
                  <a:lnTo>
                    <a:pt x="1039905" y="473593"/>
                  </a:lnTo>
                  <a:lnTo>
                    <a:pt x="1033640" y="427362"/>
                  </a:lnTo>
                  <a:lnTo>
                    <a:pt x="1023424" y="382508"/>
                  </a:lnTo>
                  <a:lnTo>
                    <a:pt x="1009439" y="339214"/>
                  </a:lnTo>
                  <a:lnTo>
                    <a:pt x="991870" y="297666"/>
                  </a:lnTo>
                  <a:lnTo>
                    <a:pt x="970902" y="258047"/>
                  </a:lnTo>
                  <a:lnTo>
                    <a:pt x="946717" y="220540"/>
                  </a:lnTo>
                  <a:lnTo>
                    <a:pt x="919500" y="185329"/>
                  </a:lnTo>
                  <a:lnTo>
                    <a:pt x="889434" y="152600"/>
                  </a:lnTo>
                  <a:lnTo>
                    <a:pt x="856705" y="122534"/>
                  </a:lnTo>
                  <a:lnTo>
                    <a:pt x="821494" y="95317"/>
                  </a:lnTo>
                  <a:lnTo>
                    <a:pt x="783987" y="71132"/>
                  </a:lnTo>
                  <a:lnTo>
                    <a:pt x="744368" y="50164"/>
                  </a:lnTo>
                  <a:lnTo>
                    <a:pt x="702820" y="32595"/>
                  </a:lnTo>
                  <a:lnTo>
                    <a:pt x="659526" y="18610"/>
                  </a:lnTo>
                  <a:lnTo>
                    <a:pt x="614672" y="8394"/>
                  </a:lnTo>
                  <a:lnTo>
                    <a:pt x="568441" y="2129"/>
                  </a:lnTo>
                  <a:lnTo>
                    <a:pt x="521017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48358" y="2956137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4" h="1042035">
                  <a:moveTo>
                    <a:pt x="0" y="521017"/>
                  </a:moveTo>
                  <a:lnTo>
                    <a:pt x="2129" y="473593"/>
                  </a:lnTo>
                  <a:lnTo>
                    <a:pt x="8394" y="427362"/>
                  </a:lnTo>
                  <a:lnTo>
                    <a:pt x="18611" y="382508"/>
                  </a:lnTo>
                  <a:lnTo>
                    <a:pt x="32596" y="339214"/>
                  </a:lnTo>
                  <a:lnTo>
                    <a:pt x="50166" y="297666"/>
                  </a:lnTo>
                  <a:lnTo>
                    <a:pt x="71135" y="258047"/>
                  </a:lnTo>
                  <a:lnTo>
                    <a:pt x="95321" y="220540"/>
                  </a:lnTo>
                  <a:lnTo>
                    <a:pt x="122538" y="185329"/>
                  </a:lnTo>
                  <a:lnTo>
                    <a:pt x="152604" y="152600"/>
                  </a:lnTo>
                  <a:lnTo>
                    <a:pt x="185335" y="122534"/>
                  </a:lnTo>
                  <a:lnTo>
                    <a:pt x="220545" y="95317"/>
                  </a:lnTo>
                  <a:lnTo>
                    <a:pt x="258052" y="71132"/>
                  </a:lnTo>
                  <a:lnTo>
                    <a:pt x="297672" y="50164"/>
                  </a:lnTo>
                  <a:lnTo>
                    <a:pt x="339220" y="32595"/>
                  </a:lnTo>
                  <a:lnTo>
                    <a:pt x="382512" y="18610"/>
                  </a:lnTo>
                  <a:lnTo>
                    <a:pt x="427365" y="8394"/>
                  </a:lnTo>
                  <a:lnTo>
                    <a:pt x="473595" y="2129"/>
                  </a:lnTo>
                  <a:lnTo>
                    <a:pt x="521017" y="0"/>
                  </a:lnTo>
                  <a:lnTo>
                    <a:pt x="568441" y="2129"/>
                  </a:lnTo>
                  <a:lnTo>
                    <a:pt x="614672" y="8394"/>
                  </a:lnTo>
                  <a:lnTo>
                    <a:pt x="659526" y="18610"/>
                  </a:lnTo>
                  <a:lnTo>
                    <a:pt x="702820" y="32595"/>
                  </a:lnTo>
                  <a:lnTo>
                    <a:pt x="744368" y="50164"/>
                  </a:lnTo>
                  <a:lnTo>
                    <a:pt x="783987" y="71132"/>
                  </a:lnTo>
                  <a:lnTo>
                    <a:pt x="821494" y="95317"/>
                  </a:lnTo>
                  <a:lnTo>
                    <a:pt x="856705" y="122534"/>
                  </a:lnTo>
                  <a:lnTo>
                    <a:pt x="889434" y="152600"/>
                  </a:lnTo>
                  <a:lnTo>
                    <a:pt x="919500" y="185329"/>
                  </a:lnTo>
                  <a:lnTo>
                    <a:pt x="946717" y="220540"/>
                  </a:lnTo>
                  <a:lnTo>
                    <a:pt x="970902" y="258047"/>
                  </a:lnTo>
                  <a:lnTo>
                    <a:pt x="991870" y="297666"/>
                  </a:lnTo>
                  <a:lnTo>
                    <a:pt x="1009439" y="339214"/>
                  </a:lnTo>
                  <a:lnTo>
                    <a:pt x="1023424" y="382508"/>
                  </a:lnTo>
                  <a:lnTo>
                    <a:pt x="1033640" y="427362"/>
                  </a:lnTo>
                  <a:lnTo>
                    <a:pt x="1039905" y="473593"/>
                  </a:lnTo>
                  <a:lnTo>
                    <a:pt x="1042035" y="521017"/>
                  </a:lnTo>
                  <a:lnTo>
                    <a:pt x="1039905" y="568441"/>
                  </a:lnTo>
                  <a:lnTo>
                    <a:pt x="1033640" y="614672"/>
                  </a:lnTo>
                  <a:lnTo>
                    <a:pt x="1023424" y="659526"/>
                  </a:lnTo>
                  <a:lnTo>
                    <a:pt x="1009439" y="702820"/>
                  </a:lnTo>
                  <a:lnTo>
                    <a:pt x="991870" y="744368"/>
                  </a:lnTo>
                  <a:lnTo>
                    <a:pt x="970902" y="783987"/>
                  </a:lnTo>
                  <a:lnTo>
                    <a:pt x="946717" y="821494"/>
                  </a:lnTo>
                  <a:lnTo>
                    <a:pt x="919500" y="856705"/>
                  </a:lnTo>
                  <a:lnTo>
                    <a:pt x="889434" y="889434"/>
                  </a:lnTo>
                  <a:lnTo>
                    <a:pt x="856705" y="919500"/>
                  </a:lnTo>
                  <a:lnTo>
                    <a:pt x="821494" y="946717"/>
                  </a:lnTo>
                  <a:lnTo>
                    <a:pt x="783987" y="970902"/>
                  </a:lnTo>
                  <a:lnTo>
                    <a:pt x="744368" y="991870"/>
                  </a:lnTo>
                  <a:lnTo>
                    <a:pt x="702820" y="1009439"/>
                  </a:lnTo>
                  <a:lnTo>
                    <a:pt x="659526" y="1023424"/>
                  </a:lnTo>
                  <a:lnTo>
                    <a:pt x="614672" y="1033640"/>
                  </a:lnTo>
                  <a:lnTo>
                    <a:pt x="568441" y="1039905"/>
                  </a:lnTo>
                  <a:lnTo>
                    <a:pt x="521017" y="1042034"/>
                  </a:lnTo>
                  <a:lnTo>
                    <a:pt x="473595" y="1039905"/>
                  </a:lnTo>
                  <a:lnTo>
                    <a:pt x="427365" y="1033640"/>
                  </a:lnTo>
                  <a:lnTo>
                    <a:pt x="382512" y="1023424"/>
                  </a:lnTo>
                  <a:lnTo>
                    <a:pt x="339220" y="1009439"/>
                  </a:lnTo>
                  <a:lnTo>
                    <a:pt x="297672" y="991870"/>
                  </a:lnTo>
                  <a:lnTo>
                    <a:pt x="258052" y="970902"/>
                  </a:lnTo>
                  <a:lnTo>
                    <a:pt x="220545" y="946717"/>
                  </a:lnTo>
                  <a:lnTo>
                    <a:pt x="185335" y="919500"/>
                  </a:lnTo>
                  <a:lnTo>
                    <a:pt x="152604" y="889434"/>
                  </a:lnTo>
                  <a:lnTo>
                    <a:pt x="122538" y="856705"/>
                  </a:lnTo>
                  <a:lnTo>
                    <a:pt x="95321" y="821494"/>
                  </a:lnTo>
                  <a:lnTo>
                    <a:pt x="71135" y="783987"/>
                  </a:lnTo>
                  <a:lnTo>
                    <a:pt x="50166" y="744368"/>
                  </a:lnTo>
                  <a:lnTo>
                    <a:pt x="32596" y="702820"/>
                  </a:lnTo>
                  <a:lnTo>
                    <a:pt x="18611" y="659526"/>
                  </a:lnTo>
                  <a:lnTo>
                    <a:pt x="8394" y="614672"/>
                  </a:lnTo>
                  <a:lnTo>
                    <a:pt x="2129" y="568441"/>
                  </a:lnTo>
                  <a:lnTo>
                    <a:pt x="0" y="5210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551603" y="3309292"/>
            <a:ext cx="4318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95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65" dirty="0"/>
              <a:t>13</a:t>
            </a:fld>
            <a:endParaRPr spc="-65"/>
          </a:p>
        </p:txBody>
      </p:sp>
      <p:sp>
        <p:nvSpPr>
          <p:cNvPr id="19" name="object 19"/>
          <p:cNvSpPr txBox="1"/>
          <p:nvPr/>
        </p:nvSpPr>
        <p:spPr>
          <a:xfrm>
            <a:off x="916939" y="1464055"/>
            <a:ext cx="7672705" cy="2241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360045" algn="l"/>
              </a:tabLst>
            </a:pPr>
            <a:r>
              <a:rPr sz="2200" spc="-340">
                <a:solidFill>
                  <a:srgbClr val="0F4D7A"/>
                </a:solidFill>
                <a:latin typeface="Arial"/>
                <a:cs typeface="Arial"/>
              </a:rPr>
              <a:t>HRSA</a:t>
            </a:r>
            <a:r>
              <a:rPr sz="2200" spc="-7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14">
                <a:solidFill>
                  <a:srgbClr val="0F4D7A"/>
                </a:solidFill>
                <a:latin typeface="Arial"/>
                <a:cs typeface="Arial"/>
              </a:rPr>
              <a:t>updates</a:t>
            </a:r>
            <a:r>
              <a:rPr sz="2200" spc="-8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30">
                <a:solidFill>
                  <a:srgbClr val="0F4D7A"/>
                </a:solidFill>
                <a:latin typeface="Arial"/>
                <a:cs typeface="Arial"/>
              </a:rPr>
              <a:t>the</a:t>
            </a:r>
            <a:r>
              <a:rPr sz="2200" spc="-7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20">
                <a:solidFill>
                  <a:srgbClr val="0F4D7A"/>
                </a:solidFill>
                <a:latin typeface="Arial"/>
                <a:cs typeface="Arial"/>
              </a:rPr>
              <a:t>datasets</a:t>
            </a:r>
            <a:r>
              <a:rPr sz="2200" spc="-8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05">
                <a:solidFill>
                  <a:srgbClr val="0F4D7A"/>
                </a:solidFill>
                <a:latin typeface="Arial"/>
                <a:cs typeface="Arial"/>
              </a:rPr>
              <a:t>we</a:t>
            </a:r>
            <a:r>
              <a:rPr sz="2200" spc="-7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60">
                <a:solidFill>
                  <a:srgbClr val="0F4D7A"/>
                </a:solidFill>
                <a:latin typeface="Arial"/>
                <a:cs typeface="Arial"/>
              </a:rPr>
              <a:t>use</a:t>
            </a:r>
            <a:r>
              <a:rPr sz="2200" spc="-8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>
                <a:solidFill>
                  <a:srgbClr val="0F4D7A"/>
                </a:solidFill>
                <a:latin typeface="Arial"/>
                <a:cs typeface="Arial"/>
              </a:rPr>
              <a:t>to</a:t>
            </a:r>
            <a:r>
              <a:rPr sz="2200" spc="-8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10">
                <a:solidFill>
                  <a:srgbClr val="0F4D7A"/>
                </a:solidFill>
                <a:latin typeface="Arial"/>
                <a:cs typeface="Arial"/>
              </a:rPr>
              <a:t>designate</a:t>
            </a:r>
            <a:r>
              <a:rPr sz="2200" spc="-7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20">
                <a:solidFill>
                  <a:srgbClr val="0F4D7A"/>
                </a:solidFill>
                <a:latin typeface="Arial"/>
                <a:cs typeface="Arial"/>
              </a:rPr>
              <a:t>and</a:t>
            </a:r>
            <a:r>
              <a:rPr sz="2200" spc="-10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30">
                <a:solidFill>
                  <a:srgbClr val="0F4D7A"/>
                </a:solidFill>
                <a:latin typeface="Arial"/>
                <a:cs typeface="Arial"/>
              </a:rPr>
              <a:t>score</a:t>
            </a:r>
            <a:r>
              <a:rPr sz="2200" spc="-10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310">
                <a:solidFill>
                  <a:srgbClr val="0F4D7A"/>
                </a:solidFill>
                <a:latin typeface="Arial"/>
                <a:cs typeface="Arial"/>
              </a:rPr>
              <a:t>HPSAs </a:t>
            </a:r>
            <a:r>
              <a:rPr sz="2200" spc="-80">
                <a:solidFill>
                  <a:srgbClr val="0F4D7A"/>
                </a:solidFill>
                <a:latin typeface="Arial"/>
                <a:cs typeface="Arial"/>
              </a:rPr>
              <a:t>on</a:t>
            </a:r>
            <a:r>
              <a:rPr sz="2200" spc="-11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90">
                <a:solidFill>
                  <a:srgbClr val="0F4D7A"/>
                </a:solidFill>
                <a:latin typeface="Arial"/>
                <a:cs typeface="Arial"/>
              </a:rPr>
              <a:t>a</a:t>
            </a:r>
            <a:r>
              <a:rPr sz="2200" spc="-8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85">
                <a:solidFill>
                  <a:srgbClr val="0F4D7A"/>
                </a:solidFill>
                <a:latin typeface="Arial"/>
                <a:cs typeface="Arial"/>
              </a:rPr>
              <a:t>regular</a:t>
            </a:r>
            <a:r>
              <a:rPr sz="22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0">
                <a:solidFill>
                  <a:srgbClr val="0F4D7A"/>
                </a:solidFill>
                <a:latin typeface="Arial"/>
                <a:cs typeface="Arial"/>
              </a:rPr>
              <a:t>basis.</a:t>
            </a:r>
            <a:endParaRPr sz="2200">
              <a:latin typeface="Arial"/>
              <a:cs typeface="Arial"/>
            </a:endParaRPr>
          </a:p>
          <a:p>
            <a:pPr marL="360045" marR="363855" indent="-347980">
              <a:lnSpc>
                <a:spcPct val="100000"/>
              </a:lnSpc>
              <a:spcBef>
                <a:spcPts val="490"/>
              </a:spcBef>
              <a:buSzPct val="125000"/>
              <a:buChar char="•"/>
              <a:tabLst>
                <a:tab pos="360045" algn="l"/>
              </a:tabLst>
            </a:pPr>
            <a:r>
              <a:rPr sz="2200" spc="-185">
                <a:solidFill>
                  <a:srgbClr val="0F4D7A"/>
                </a:solidFill>
                <a:latin typeface="Arial"/>
                <a:cs typeface="Arial"/>
              </a:rPr>
              <a:t>Census,</a:t>
            </a:r>
            <a:r>
              <a:rPr sz="2200" spc="-11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40">
                <a:solidFill>
                  <a:srgbClr val="0F4D7A"/>
                </a:solidFill>
                <a:latin typeface="Arial"/>
                <a:cs typeface="Arial"/>
              </a:rPr>
              <a:t>Centers</a:t>
            </a:r>
            <a:r>
              <a:rPr sz="2200" spc="-8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>
                <a:solidFill>
                  <a:srgbClr val="0F4D7A"/>
                </a:solidFill>
                <a:latin typeface="Arial"/>
                <a:cs typeface="Arial"/>
              </a:rPr>
              <a:t>for</a:t>
            </a:r>
            <a:r>
              <a:rPr sz="2200" spc="-9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70">
                <a:solidFill>
                  <a:srgbClr val="0F4D7A"/>
                </a:solidFill>
                <a:latin typeface="Arial"/>
                <a:cs typeface="Arial"/>
              </a:rPr>
              <a:t>Disease</a:t>
            </a:r>
            <a:r>
              <a:rPr sz="2200" spc="-10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80">
                <a:solidFill>
                  <a:srgbClr val="0F4D7A"/>
                </a:solidFill>
                <a:latin typeface="Arial"/>
                <a:cs typeface="Arial"/>
              </a:rPr>
              <a:t>Control</a:t>
            </a:r>
            <a:r>
              <a:rPr sz="2200" spc="-11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14">
                <a:solidFill>
                  <a:srgbClr val="0F4D7A"/>
                </a:solidFill>
                <a:latin typeface="Arial"/>
                <a:cs typeface="Arial"/>
              </a:rPr>
              <a:t>and</a:t>
            </a:r>
            <a:r>
              <a:rPr sz="2200" spc="-11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90">
                <a:solidFill>
                  <a:srgbClr val="0F4D7A"/>
                </a:solidFill>
                <a:latin typeface="Arial"/>
                <a:cs typeface="Arial"/>
              </a:rPr>
              <a:t>Prevention, </a:t>
            </a:r>
            <a:r>
              <a:rPr sz="2200" spc="-345">
                <a:solidFill>
                  <a:srgbClr val="0F4D7A"/>
                </a:solidFill>
                <a:latin typeface="Arial"/>
                <a:cs typeface="Arial"/>
              </a:rPr>
              <a:t>ESRI</a:t>
            </a:r>
            <a:r>
              <a:rPr sz="2200" spc="-8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385">
                <a:solidFill>
                  <a:srgbClr val="0F4D7A"/>
                </a:solidFill>
                <a:latin typeface="Arial"/>
                <a:cs typeface="Arial"/>
              </a:rPr>
              <a:t>ARC </a:t>
            </a:r>
            <a:r>
              <a:rPr sz="2200" spc="-295">
                <a:solidFill>
                  <a:srgbClr val="0F4D7A"/>
                </a:solidFill>
                <a:latin typeface="Arial"/>
                <a:cs typeface="Arial"/>
              </a:rPr>
              <a:t>GIS</a:t>
            </a:r>
            <a:r>
              <a:rPr sz="2200" spc="-8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45">
                <a:solidFill>
                  <a:srgbClr val="0F4D7A"/>
                </a:solidFill>
                <a:latin typeface="Arial"/>
                <a:cs typeface="Arial"/>
              </a:rPr>
              <a:t>maps,</a:t>
            </a:r>
            <a:r>
              <a:rPr sz="2200" spc="-8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20">
                <a:solidFill>
                  <a:srgbClr val="0F4D7A"/>
                </a:solidFill>
                <a:latin typeface="Arial"/>
                <a:cs typeface="Arial"/>
              </a:rPr>
              <a:t>and</a:t>
            </a:r>
            <a:r>
              <a:rPr sz="2200" spc="-9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65">
                <a:solidFill>
                  <a:srgbClr val="0F4D7A"/>
                </a:solidFill>
                <a:latin typeface="Arial"/>
                <a:cs typeface="Arial"/>
              </a:rPr>
              <a:t>Uniform </a:t>
            </a:r>
            <a:r>
              <a:rPr sz="2200" spc="-135">
                <a:solidFill>
                  <a:srgbClr val="0F4D7A"/>
                </a:solidFill>
                <a:latin typeface="Arial"/>
                <a:cs typeface="Arial"/>
              </a:rPr>
              <a:t>Data</a:t>
            </a:r>
            <a:r>
              <a:rPr sz="2200" spc="-10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80">
                <a:solidFill>
                  <a:srgbClr val="0F4D7A"/>
                </a:solidFill>
                <a:latin typeface="Arial"/>
                <a:cs typeface="Arial"/>
              </a:rPr>
              <a:t>System</a:t>
            </a:r>
            <a:r>
              <a:rPr sz="2200" spc="-4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0">
                <a:solidFill>
                  <a:srgbClr val="0F4D7A"/>
                </a:solidFill>
                <a:latin typeface="Arial"/>
                <a:cs typeface="Arial"/>
              </a:rPr>
              <a:t>(UDS)</a:t>
            </a:r>
            <a:endParaRPr sz="2200">
              <a:latin typeface="Arial"/>
              <a:cs typeface="Arial"/>
            </a:endParaRPr>
          </a:p>
          <a:p>
            <a:pPr marL="360045" indent="-347345">
              <a:lnSpc>
                <a:spcPct val="100000"/>
              </a:lnSpc>
              <a:spcBef>
                <a:spcPts val="505"/>
              </a:spcBef>
              <a:buSzPct val="125000"/>
              <a:buChar char="•"/>
              <a:tabLst>
                <a:tab pos="360045" algn="l"/>
              </a:tabLst>
            </a:pPr>
            <a:r>
              <a:rPr sz="2200" spc="-90">
                <a:solidFill>
                  <a:srgbClr val="0F4D7A"/>
                </a:solidFill>
                <a:latin typeface="Arial"/>
                <a:cs typeface="Arial"/>
              </a:rPr>
              <a:t>Current</a:t>
            </a:r>
            <a:r>
              <a:rPr sz="2200" spc="-10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95">
                <a:solidFill>
                  <a:srgbClr val="0F4D7A"/>
                </a:solidFill>
                <a:latin typeface="Arial"/>
                <a:cs typeface="Arial"/>
              </a:rPr>
              <a:t>data </a:t>
            </a:r>
            <a:r>
              <a:rPr sz="2200" spc="-114">
                <a:solidFill>
                  <a:srgbClr val="0F4D7A"/>
                </a:solidFill>
                <a:latin typeface="Arial"/>
                <a:cs typeface="Arial"/>
              </a:rPr>
              <a:t>sets:</a:t>
            </a:r>
            <a:r>
              <a:rPr sz="2200" spc="-7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20">
                <a:solidFill>
                  <a:srgbClr val="0F4D7A"/>
                </a:solidFill>
                <a:latin typeface="Arial"/>
                <a:cs typeface="Arial"/>
              </a:rPr>
              <a:t>2023</a:t>
            </a:r>
            <a:endParaRPr sz="2200">
              <a:latin typeface="Arial"/>
              <a:cs typeface="Arial"/>
            </a:endParaRPr>
          </a:p>
          <a:p>
            <a:pPr marL="360045" indent="-347345">
              <a:lnSpc>
                <a:spcPct val="100000"/>
              </a:lnSpc>
              <a:spcBef>
                <a:spcPts val="505"/>
              </a:spcBef>
              <a:buSzPct val="125000"/>
              <a:buChar char="•"/>
              <a:tabLst>
                <a:tab pos="360045" algn="l"/>
              </a:tabLst>
            </a:pPr>
            <a:r>
              <a:rPr sz="2200" spc="-45">
                <a:solidFill>
                  <a:srgbClr val="0F4D7A"/>
                </a:solidFill>
                <a:latin typeface="Arial"/>
                <a:cs typeface="Arial"/>
              </a:rPr>
              <a:t>Not</a:t>
            </a:r>
            <a:r>
              <a:rPr sz="2200" spc="-8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70">
                <a:solidFill>
                  <a:srgbClr val="0F4D7A"/>
                </a:solidFill>
                <a:latin typeface="Arial"/>
                <a:cs typeface="Arial"/>
              </a:rPr>
              <a:t>automatically</a:t>
            </a:r>
            <a:r>
              <a:rPr sz="2200" spc="-9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80">
                <a:solidFill>
                  <a:srgbClr val="0F4D7A"/>
                </a:solidFill>
                <a:latin typeface="Arial"/>
                <a:cs typeface="Arial"/>
              </a:rPr>
              <a:t>applied</a:t>
            </a:r>
            <a:r>
              <a:rPr sz="22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>
                <a:solidFill>
                  <a:srgbClr val="0F4D7A"/>
                </a:solidFill>
                <a:latin typeface="Arial"/>
                <a:cs typeface="Arial"/>
              </a:rPr>
              <a:t>to</a:t>
            </a:r>
            <a:r>
              <a:rPr sz="2200" spc="-7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10">
                <a:solidFill>
                  <a:srgbClr val="0F4D7A"/>
                </a:solidFill>
                <a:latin typeface="Arial"/>
                <a:cs typeface="Arial"/>
              </a:rPr>
              <a:t>designated</a:t>
            </a:r>
            <a:r>
              <a:rPr sz="2200" spc="-9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310">
                <a:solidFill>
                  <a:srgbClr val="0F4D7A"/>
                </a:solidFill>
                <a:latin typeface="Arial"/>
                <a:cs typeface="Arial"/>
              </a:rPr>
              <a:t>HPSAs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3885" y="3668398"/>
            <a:ext cx="2471420" cy="76009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590"/>
              </a:spcBef>
              <a:buFont typeface="Wingdings"/>
              <a:buChar char=""/>
              <a:tabLst>
                <a:tab pos="295910" algn="l"/>
              </a:tabLst>
            </a:pPr>
            <a:r>
              <a:rPr sz="2000" spc="-295">
                <a:solidFill>
                  <a:srgbClr val="0F4D7A"/>
                </a:solidFill>
                <a:latin typeface="Arial"/>
                <a:cs typeface="Arial"/>
              </a:rPr>
              <a:t>PCOs</a:t>
            </a:r>
            <a:r>
              <a:rPr sz="2000" spc="-10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130">
                <a:solidFill>
                  <a:srgbClr val="0F4D7A"/>
                </a:solidFill>
                <a:latin typeface="Arial"/>
                <a:cs typeface="Arial"/>
              </a:rPr>
              <a:t>–</a:t>
            </a:r>
            <a:r>
              <a:rPr sz="2000" spc="-9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40">
                <a:solidFill>
                  <a:srgbClr val="0F4D7A"/>
                </a:solidFill>
                <a:latin typeface="Arial"/>
                <a:cs typeface="Arial"/>
              </a:rPr>
              <a:t>update/apply</a:t>
            </a:r>
            <a:endParaRPr sz="200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490"/>
              </a:spcBef>
              <a:buFont typeface="Wingdings"/>
              <a:buChar char=""/>
              <a:tabLst>
                <a:tab pos="295910" algn="l"/>
              </a:tabLst>
            </a:pPr>
            <a:r>
              <a:rPr sz="2000" spc="-305">
                <a:solidFill>
                  <a:srgbClr val="0F4D7A"/>
                </a:solidFill>
                <a:latin typeface="Arial"/>
                <a:cs typeface="Arial"/>
              </a:rPr>
              <a:t>HRSA</a:t>
            </a:r>
            <a:r>
              <a:rPr sz="2000" spc="-10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130">
                <a:solidFill>
                  <a:srgbClr val="0F4D7A"/>
                </a:solidFill>
                <a:latin typeface="Arial"/>
                <a:cs typeface="Arial"/>
              </a:rPr>
              <a:t>–</a:t>
            </a:r>
            <a:r>
              <a:rPr sz="2000" spc="-9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20">
                <a:solidFill>
                  <a:srgbClr val="0F4D7A"/>
                </a:solidFill>
                <a:latin typeface="Arial"/>
                <a:cs typeface="Arial"/>
              </a:rPr>
              <a:t>NSDU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F517-807F-C67C-DCA2-DBB19700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97" y="374541"/>
            <a:ext cx="11393836" cy="841483"/>
          </a:xfrm>
        </p:spPr>
        <p:txBody>
          <a:bodyPr wrap="square" lIns="0" tIns="0" rIns="0" bIns="0" anchor="t">
            <a:normAutofit fontScale="90000"/>
          </a:bodyPr>
          <a:lstStyle/>
          <a:p>
            <a:r>
              <a:rPr lang="en-US"/>
              <a:t>Checking clinic status and accessing data in SDMS: Demo</a:t>
            </a:r>
            <a:br>
              <a:rPr lang="en-US"/>
            </a:b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9FA76-E292-C022-BD06-EC24239E20A1}"/>
              </a:ext>
            </a:extLst>
          </p:cNvPr>
          <p:cNvSpPr txBox="1"/>
          <p:nvPr/>
        </p:nvSpPr>
        <p:spPr>
          <a:xfrm>
            <a:off x="3226308" y="1468408"/>
            <a:ext cx="5337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https://programportal.hrsa.gov/extranet/public</a:t>
            </a:r>
            <a:r>
              <a:rPr lang="en-US" dirty="0"/>
              <a:t> </a:t>
            </a:r>
          </a:p>
        </p:txBody>
      </p:sp>
      <p:pic>
        <p:nvPicPr>
          <p:cNvPr id="4" name="Picture 3" descr="Text, table&#10;&#10;AI-generated content may be incorrect.">
            <a:extLst>
              <a:ext uri="{FF2B5EF4-FFF2-40B4-BE49-F238E27FC236}">
                <a16:creationId xmlns:a16="http://schemas.microsoft.com/office/drawing/2014/main" id="{5E8BC0BF-6B93-45B8-3E03-44B845AC6C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5111" r="-54"/>
          <a:stretch>
            <a:fillRect/>
          </a:stretch>
        </p:blipFill>
        <p:spPr>
          <a:xfrm>
            <a:off x="1488297" y="2071836"/>
            <a:ext cx="5739384" cy="4095983"/>
          </a:xfrm>
          <a:prstGeom prst="rect">
            <a:avLst/>
          </a:prstGeom>
          <a:noFill/>
        </p:spPr>
      </p:pic>
      <p:pic>
        <p:nvPicPr>
          <p:cNvPr id="3" name="Picture 2" descr="File:Google Authenticator (April 2023 ...">
            <a:extLst>
              <a:ext uri="{FF2B5EF4-FFF2-40B4-BE49-F238E27FC236}">
                <a16:creationId xmlns:a16="http://schemas.microsoft.com/office/drawing/2014/main" id="{D0AB4613-50CC-DA51-F26A-BFEE13578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578" y="1769139"/>
            <a:ext cx="2143125" cy="214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45DEB-9CC8-2BCF-A315-E8A67F2B32F6}"/>
              </a:ext>
            </a:extLst>
          </p:cNvPr>
          <p:cNvSpPr txBox="1"/>
          <p:nvPr/>
        </p:nvSpPr>
        <p:spPr>
          <a:xfrm>
            <a:off x="8034159" y="3850120"/>
            <a:ext cx="3195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https://support.google.com/accounts/answer/1066447?hl=en&amp;co=GENIE.Platform%3DAndroid&amp;sjid=4636782500599490221-NA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03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162E-4361-1625-861F-CC41779CA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5E148-7510-008E-4AEB-FD5B184A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 wrap="square">
            <a:normAutofit/>
          </a:bodyPr>
          <a:lstStyle/>
          <a:p>
            <a:r>
              <a:rPr lang="en-US"/>
              <a:t>Pause for questions?</a:t>
            </a:r>
          </a:p>
          <a:p>
            <a:endParaRPr lang="en-US"/>
          </a:p>
        </p:txBody>
      </p:sp>
      <p:pic>
        <p:nvPicPr>
          <p:cNvPr id="7" name="Picture 6" descr="Sticky notes with question marks">
            <a:extLst>
              <a:ext uri="{FF2B5EF4-FFF2-40B4-BE49-F238E27FC236}">
                <a16:creationId xmlns:a16="http://schemas.microsoft.com/office/drawing/2014/main" id="{572FF77B-C914-3ECD-9CD8-B0AEA647AA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55" b="15062"/>
          <a:stretch>
            <a:fillRect/>
          </a:stretch>
        </p:blipFill>
        <p:spPr>
          <a:xfrm>
            <a:off x="1224642" y="1507540"/>
            <a:ext cx="9742715" cy="4245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082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8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604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z="3200" spc="-155"/>
              <a:t>What</a:t>
            </a:r>
            <a:r>
              <a:rPr sz="3200" spc="-165"/>
              <a:t> </a:t>
            </a:r>
            <a:r>
              <a:rPr sz="3200" spc="-300"/>
              <a:t>is</a:t>
            </a:r>
            <a:r>
              <a:rPr sz="3200" spc="-140"/>
              <a:t> </a:t>
            </a:r>
            <a:r>
              <a:rPr sz="3200" spc="-130"/>
              <a:t>the</a:t>
            </a:r>
            <a:r>
              <a:rPr sz="3200" spc="-145"/>
              <a:t> </a:t>
            </a:r>
            <a:r>
              <a:rPr sz="3200" spc="-160"/>
              <a:t>National</a:t>
            </a:r>
            <a:r>
              <a:rPr sz="3200" spc="-150"/>
              <a:t> </a:t>
            </a:r>
            <a:r>
              <a:rPr sz="3200" spc="-260"/>
              <a:t>Shortage</a:t>
            </a:r>
            <a:r>
              <a:rPr sz="3200" spc="-185"/>
              <a:t> </a:t>
            </a:r>
            <a:r>
              <a:rPr sz="3200" spc="-240"/>
              <a:t>Designation</a:t>
            </a:r>
            <a:r>
              <a:rPr sz="3200" spc="-185"/>
              <a:t> </a:t>
            </a:r>
            <a:r>
              <a:rPr sz="3200" spc="-190"/>
              <a:t>Update</a:t>
            </a:r>
            <a:r>
              <a:rPr sz="3200" spc="-175"/>
              <a:t> </a:t>
            </a:r>
            <a:r>
              <a:rPr sz="3200" spc="-305"/>
              <a:t>(NSDU)?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681429" y="1780451"/>
            <a:ext cx="4131310" cy="3308350"/>
            <a:chOff x="681429" y="1780451"/>
            <a:chExt cx="4131310" cy="3308350"/>
          </a:xfrm>
        </p:grpSpPr>
        <p:sp>
          <p:nvSpPr>
            <p:cNvPr id="5" name="object 5"/>
            <p:cNvSpPr/>
            <p:nvPr/>
          </p:nvSpPr>
          <p:spPr>
            <a:xfrm>
              <a:off x="694087" y="1793109"/>
              <a:ext cx="4105910" cy="2280920"/>
            </a:xfrm>
            <a:custGeom>
              <a:avLst/>
              <a:gdLst/>
              <a:ahLst/>
              <a:cxnLst/>
              <a:rect l="l" t="t" r="r" b="b"/>
              <a:pathLst>
                <a:path w="4105910" h="2280920">
                  <a:moveTo>
                    <a:pt x="2538725" y="0"/>
                  </a:moveTo>
                  <a:lnTo>
                    <a:pt x="2343710" y="231186"/>
                  </a:lnTo>
                  <a:lnTo>
                    <a:pt x="2292090" y="292379"/>
                  </a:lnTo>
                  <a:lnTo>
                    <a:pt x="2245620" y="347704"/>
                  </a:lnTo>
                  <a:lnTo>
                    <a:pt x="2206189" y="394880"/>
                  </a:lnTo>
                  <a:lnTo>
                    <a:pt x="2175685" y="431622"/>
                  </a:lnTo>
                  <a:lnTo>
                    <a:pt x="2155998" y="455649"/>
                  </a:lnTo>
                  <a:lnTo>
                    <a:pt x="2149015" y="464678"/>
                  </a:lnTo>
                  <a:lnTo>
                    <a:pt x="2156999" y="465386"/>
                  </a:lnTo>
                  <a:lnTo>
                    <a:pt x="2178725" y="465734"/>
                  </a:lnTo>
                  <a:lnTo>
                    <a:pt x="2210855" y="465650"/>
                  </a:lnTo>
                  <a:lnTo>
                    <a:pt x="2250051" y="465062"/>
                  </a:lnTo>
                  <a:lnTo>
                    <a:pt x="2351087" y="462757"/>
                  </a:lnTo>
                  <a:lnTo>
                    <a:pt x="2351408" y="525739"/>
                  </a:lnTo>
                  <a:lnTo>
                    <a:pt x="2352089" y="575663"/>
                  </a:lnTo>
                  <a:lnTo>
                    <a:pt x="2353974" y="617906"/>
                  </a:lnTo>
                  <a:lnTo>
                    <a:pt x="2353012" y="625203"/>
                  </a:lnTo>
                  <a:lnTo>
                    <a:pt x="2316000" y="585984"/>
                  </a:lnTo>
                  <a:lnTo>
                    <a:pt x="2241712" y="501161"/>
                  </a:lnTo>
                  <a:lnTo>
                    <a:pt x="2152864" y="606769"/>
                  </a:lnTo>
                  <a:lnTo>
                    <a:pt x="2125494" y="639263"/>
                  </a:lnTo>
                  <a:lnTo>
                    <a:pt x="2093419" y="677260"/>
                  </a:lnTo>
                  <a:lnTo>
                    <a:pt x="2058564" y="718522"/>
                  </a:lnTo>
                  <a:lnTo>
                    <a:pt x="2022854" y="760809"/>
                  </a:lnTo>
                  <a:lnTo>
                    <a:pt x="1988213" y="801879"/>
                  </a:lnTo>
                  <a:lnTo>
                    <a:pt x="1956566" y="839492"/>
                  </a:lnTo>
                  <a:lnTo>
                    <a:pt x="1849115" y="966991"/>
                  </a:lnTo>
                  <a:lnTo>
                    <a:pt x="2051829" y="966991"/>
                  </a:lnTo>
                  <a:lnTo>
                    <a:pt x="2053753" y="1008082"/>
                  </a:lnTo>
                  <a:lnTo>
                    <a:pt x="2054713" y="1043011"/>
                  </a:lnTo>
                  <a:lnTo>
                    <a:pt x="2055388" y="1098664"/>
                  </a:lnTo>
                  <a:lnTo>
                    <a:pt x="2055765" y="1165529"/>
                  </a:lnTo>
                  <a:lnTo>
                    <a:pt x="2055833" y="1234094"/>
                  </a:lnTo>
                  <a:lnTo>
                    <a:pt x="2055581" y="1294846"/>
                  </a:lnTo>
                  <a:lnTo>
                    <a:pt x="2054999" y="1338273"/>
                  </a:lnTo>
                  <a:lnTo>
                    <a:pt x="2054074" y="1354863"/>
                  </a:lnTo>
                  <a:lnTo>
                    <a:pt x="2043910" y="1343954"/>
                  </a:lnTo>
                  <a:lnTo>
                    <a:pt x="2017509" y="1314251"/>
                  </a:lnTo>
                  <a:lnTo>
                    <a:pt x="1978838" y="1270292"/>
                  </a:lnTo>
                  <a:lnTo>
                    <a:pt x="1931869" y="1216611"/>
                  </a:lnTo>
                  <a:lnTo>
                    <a:pt x="1884794" y="1162997"/>
                  </a:lnTo>
                  <a:lnTo>
                    <a:pt x="1845868" y="1119211"/>
                  </a:lnTo>
                  <a:lnTo>
                    <a:pt x="1819151" y="1089755"/>
                  </a:lnTo>
                  <a:lnTo>
                    <a:pt x="1808701" y="1079128"/>
                  </a:lnTo>
                  <a:lnTo>
                    <a:pt x="1796332" y="1093241"/>
                  </a:lnTo>
                  <a:lnTo>
                    <a:pt x="1764358" y="1130684"/>
                  </a:lnTo>
                  <a:lnTo>
                    <a:pt x="1717588" y="1185841"/>
                  </a:lnTo>
                  <a:lnTo>
                    <a:pt x="1660836" y="1253094"/>
                  </a:lnTo>
                  <a:lnTo>
                    <a:pt x="1515537" y="1425908"/>
                  </a:lnTo>
                  <a:lnTo>
                    <a:pt x="1513933" y="1381745"/>
                  </a:lnTo>
                  <a:lnTo>
                    <a:pt x="1512530" y="1300954"/>
                  </a:lnTo>
                  <a:lnTo>
                    <a:pt x="1511903" y="1237715"/>
                  </a:lnTo>
                  <a:lnTo>
                    <a:pt x="1511367" y="1168607"/>
                  </a:lnTo>
                  <a:lnTo>
                    <a:pt x="1511175" y="1125570"/>
                  </a:lnTo>
                  <a:lnTo>
                    <a:pt x="1510886" y="1077488"/>
                  </a:lnTo>
                  <a:lnTo>
                    <a:pt x="1510526" y="1026416"/>
                  </a:lnTo>
                  <a:lnTo>
                    <a:pt x="1510114" y="974411"/>
                  </a:lnTo>
                  <a:lnTo>
                    <a:pt x="1509675" y="923527"/>
                  </a:lnTo>
                  <a:lnTo>
                    <a:pt x="1509229" y="875821"/>
                  </a:lnTo>
                  <a:lnTo>
                    <a:pt x="1508801" y="833348"/>
                  </a:lnTo>
                  <a:lnTo>
                    <a:pt x="1506556" y="667446"/>
                  </a:lnTo>
                  <a:lnTo>
                    <a:pt x="1571989" y="667446"/>
                  </a:lnTo>
                  <a:lnTo>
                    <a:pt x="1617971" y="666708"/>
                  </a:lnTo>
                  <a:lnTo>
                    <a:pt x="1661758" y="665286"/>
                  </a:lnTo>
                  <a:lnTo>
                    <a:pt x="1694901" y="663504"/>
                  </a:lnTo>
                  <a:lnTo>
                    <a:pt x="1708948" y="661686"/>
                  </a:lnTo>
                  <a:lnTo>
                    <a:pt x="1701619" y="652366"/>
                  </a:lnTo>
                  <a:lnTo>
                    <a:pt x="1648307" y="590070"/>
                  </a:lnTo>
                  <a:lnTo>
                    <a:pt x="1607794" y="543347"/>
                  </a:lnTo>
                  <a:lnTo>
                    <a:pt x="1561690" y="490411"/>
                  </a:lnTo>
                  <a:lnTo>
                    <a:pt x="1512730" y="434387"/>
                  </a:lnTo>
                  <a:lnTo>
                    <a:pt x="1463651" y="378404"/>
                  </a:lnTo>
                  <a:lnTo>
                    <a:pt x="1417186" y="325587"/>
                  </a:lnTo>
                  <a:lnTo>
                    <a:pt x="1376071" y="279064"/>
                  </a:lnTo>
                  <a:lnTo>
                    <a:pt x="1343042" y="241962"/>
                  </a:lnTo>
                  <a:lnTo>
                    <a:pt x="1312182" y="208529"/>
                  </a:lnTo>
                  <a:lnTo>
                    <a:pt x="1304539" y="216826"/>
                  </a:lnTo>
                  <a:lnTo>
                    <a:pt x="1253044" y="276454"/>
                  </a:lnTo>
                  <a:lnTo>
                    <a:pt x="1213059" y="323283"/>
                  </a:lnTo>
                  <a:lnTo>
                    <a:pt x="1166160" y="378454"/>
                  </a:lnTo>
                  <a:lnTo>
                    <a:pt x="1114280" y="439716"/>
                  </a:lnTo>
                  <a:lnTo>
                    <a:pt x="918944" y="671287"/>
                  </a:lnTo>
                  <a:lnTo>
                    <a:pt x="1125827" y="671287"/>
                  </a:lnTo>
                  <a:lnTo>
                    <a:pt x="1125827" y="789568"/>
                  </a:lnTo>
                  <a:lnTo>
                    <a:pt x="1126048" y="865259"/>
                  </a:lnTo>
                  <a:lnTo>
                    <a:pt x="1126307" y="914710"/>
                  </a:lnTo>
                  <a:lnTo>
                    <a:pt x="1126650" y="969058"/>
                  </a:lnTo>
                  <a:lnTo>
                    <a:pt x="1127066" y="1026173"/>
                  </a:lnTo>
                  <a:lnTo>
                    <a:pt x="1127544" y="1083927"/>
                  </a:lnTo>
                  <a:lnTo>
                    <a:pt x="1128073" y="1140189"/>
                  </a:lnTo>
                  <a:lnTo>
                    <a:pt x="1129997" y="1372144"/>
                  </a:lnTo>
                  <a:lnTo>
                    <a:pt x="1059903" y="1291959"/>
                  </a:lnTo>
                  <a:lnTo>
                    <a:pt x="1043234" y="1273304"/>
                  </a:lnTo>
                  <a:lnTo>
                    <a:pt x="1031377" y="1260481"/>
                  </a:lnTo>
                  <a:lnTo>
                    <a:pt x="1026074" y="1255398"/>
                  </a:lnTo>
                  <a:lnTo>
                    <a:pt x="1017124" y="1263919"/>
                  </a:lnTo>
                  <a:lnTo>
                    <a:pt x="995363" y="1288137"/>
                  </a:lnTo>
                  <a:lnTo>
                    <a:pt x="964100" y="1324308"/>
                  </a:lnTo>
                  <a:lnTo>
                    <a:pt x="926642" y="1368688"/>
                  </a:lnTo>
                  <a:lnTo>
                    <a:pt x="830739" y="1483513"/>
                  </a:lnTo>
                  <a:lnTo>
                    <a:pt x="802513" y="1448950"/>
                  </a:lnTo>
                  <a:lnTo>
                    <a:pt x="798022" y="867143"/>
                  </a:lnTo>
                  <a:lnTo>
                    <a:pt x="889115" y="866759"/>
                  </a:lnTo>
                  <a:lnTo>
                    <a:pt x="949330" y="866429"/>
                  </a:lnTo>
                  <a:lnTo>
                    <a:pt x="981611" y="865846"/>
                  </a:lnTo>
                  <a:lnTo>
                    <a:pt x="995067" y="864760"/>
                  </a:lnTo>
                  <a:lnTo>
                    <a:pt x="998811" y="862918"/>
                  </a:lnTo>
                  <a:lnTo>
                    <a:pt x="996613" y="858744"/>
                  </a:lnTo>
                  <a:lnTo>
                    <a:pt x="970671" y="826688"/>
                  </a:lnTo>
                  <a:lnTo>
                    <a:pt x="944725" y="796241"/>
                  </a:lnTo>
                  <a:lnTo>
                    <a:pt x="908660" y="754471"/>
                  </a:lnTo>
                  <a:lnTo>
                    <a:pt x="861375" y="700095"/>
                  </a:lnTo>
                  <a:lnTo>
                    <a:pt x="801769" y="631831"/>
                  </a:lnTo>
                  <a:lnTo>
                    <a:pt x="728740" y="548396"/>
                  </a:lnTo>
                  <a:lnTo>
                    <a:pt x="680954" y="493930"/>
                  </a:lnTo>
                  <a:lnTo>
                    <a:pt x="641377" y="449364"/>
                  </a:lnTo>
                  <a:lnTo>
                    <a:pt x="614128" y="419272"/>
                  </a:lnTo>
                  <a:lnTo>
                    <a:pt x="603328" y="408225"/>
                  </a:lnTo>
                  <a:lnTo>
                    <a:pt x="594594" y="417256"/>
                  </a:lnTo>
                  <a:lnTo>
                    <a:pt x="539990" y="479973"/>
                  </a:lnTo>
                  <a:lnTo>
                    <a:pt x="499488" y="527303"/>
                  </a:lnTo>
                  <a:lnTo>
                    <a:pt x="453766" y="581045"/>
                  </a:lnTo>
                  <a:lnTo>
                    <a:pt x="405506" y="638020"/>
                  </a:lnTo>
                  <a:lnTo>
                    <a:pt x="357393" y="695051"/>
                  </a:lnTo>
                  <a:lnTo>
                    <a:pt x="312112" y="748960"/>
                  </a:lnTo>
                  <a:lnTo>
                    <a:pt x="272345" y="796571"/>
                  </a:lnTo>
                  <a:lnTo>
                    <a:pt x="240778" y="834704"/>
                  </a:lnTo>
                  <a:lnTo>
                    <a:pt x="212977" y="869831"/>
                  </a:lnTo>
                  <a:lnTo>
                    <a:pt x="221271" y="870389"/>
                  </a:lnTo>
                  <a:lnTo>
                    <a:pt x="243007" y="870839"/>
                  </a:lnTo>
                  <a:lnTo>
                    <a:pt x="274906" y="871073"/>
                  </a:lnTo>
                  <a:lnTo>
                    <a:pt x="313692" y="870983"/>
                  </a:lnTo>
                  <a:lnTo>
                    <a:pt x="413445" y="870983"/>
                  </a:lnTo>
                  <a:lnTo>
                    <a:pt x="414407" y="913994"/>
                  </a:lnTo>
                  <a:lnTo>
                    <a:pt x="415269" y="978082"/>
                  </a:lnTo>
                  <a:lnTo>
                    <a:pt x="415700" y="1030679"/>
                  </a:lnTo>
                  <a:lnTo>
                    <a:pt x="416070" y="1091571"/>
                  </a:lnTo>
                  <a:lnTo>
                    <a:pt x="416331" y="1156702"/>
                  </a:lnTo>
                  <a:lnTo>
                    <a:pt x="416737" y="1234295"/>
                  </a:lnTo>
                  <a:lnTo>
                    <a:pt x="417414" y="1298458"/>
                  </a:lnTo>
                  <a:lnTo>
                    <a:pt x="418271" y="1342532"/>
                  </a:lnTo>
                  <a:lnTo>
                    <a:pt x="419218" y="1359855"/>
                  </a:lnTo>
                  <a:lnTo>
                    <a:pt x="420180" y="1361775"/>
                  </a:lnTo>
                  <a:lnTo>
                    <a:pt x="419539" y="1362927"/>
                  </a:lnTo>
                  <a:lnTo>
                    <a:pt x="384819" y="1325946"/>
                  </a:lnTo>
                  <a:lnTo>
                    <a:pt x="350807" y="1287481"/>
                  </a:lnTo>
                  <a:lnTo>
                    <a:pt x="309607" y="1240613"/>
                  </a:lnTo>
                  <a:lnTo>
                    <a:pt x="264637" y="1189216"/>
                  </a:lnTo>
                  <a:lnTo>
                    <a:pt x="219313" y="1137168"/>
                  </a:lnTo>
                  <a:lnTo>
                    <a:pt x="177053" y="1088345"/>
                  </a:lnTo>
                  <a:lnTo>
                    <a:pt x="137601" y="1042261"/>
                  </a:lnTo>
                  <a:lnTo>
                    <a:pt x="0" y="1207010"/>
                  </a:lnTo>
                  <a:lnTo>
                    <a:pt x="0" y="1743502"/>
                  </a:lnTo>
                  <a:lnTo>
                    <a:pt x="23" y="1822570"/>
                  </a:lnTo>
                  <a:lnTo>
                    <a:pt x="93" y="1898125"/>
                  </a:lnTo>
                  <a:lnTo>
                    <a:pt x="208" y="1969322"/>
                  </a:lnTo>
                  <a:lnTo>
                    <a:pt x="366" y="2035312"/>
                  </a:lnTo>
                  <a:lnTo>
                    <a:pt x="566" y="2095250"/>
                  </a:lnTo>
                  <a:lnTo>
                    <a:pt x="806" y="2148290"/>
                  </a:lnTo>
                  <a:lnTo>
                    <a:pt x="1086" y="2193584"/>
                  </a:lnTo>
                  <a:lnTo>
                    <a:pt x="1756" y="2257551"/>
                  </a:lnTo>
                  <a:lnTo>
                    <a:pt x="2565" y="2280378"/>
                  </a:lnTo>
                  <a:lnTo>
                    <a:pt x="16613" y="2275794"/>
                  </a:lnTo>
                  <a:lnTo>
                    <a:pt x="53123" y="2263289"/>
                  </a:lnTo>
                  <a:lnTo>
                    <a:pt x="106533" y="2244736"/>
                  </a:lnTo>
                  <a:lnTo>
                    <a:pt x="171279" y="2222006"/>
                  </a:lnTo>
                  <a:lnTo>
                    <a:pt x="337748" y="2163249"/>
                  </a:lnTo>
                  <a:lnTo>
                    <a:pt x="335503" y="1834134"/>
                  </a:lnTo>
                  <a:lnTo>
                    <a:pt x="332937" y="1504635"/>
                  </a:lnTo>
                  <a:lnTo>
                    <a:pt x="420180" y="1504635"/>
                  </a:lnTo>
                  <a:lnTo>
                    <a:pt x="420822" y="1676297"/>
                  </a:lnTo>
                  <a:lnTo>
                    <a:pt x="421784" y="1848343"/>
                  </a:lnTo>
                  <a:lnTo>
                    <a:pt x="404464" y="1870233"/>
                  </a:lnTo>
                  <a:lnTo>
                    <a:pt x="387143" y="1892507"/>
                  </a:lnTo>
                  <a:lnTo>
                    <a:pt x="423388" y="1892507"/>
                  </a:lnTo>
                  <a:lnTo>
                    <a:pt x="423388" y="2011556"/>
                  </a:lnTo>
                  <a:lnTo>
                    <a:pt x="423578" y="2066125"/>
                  </a:lnTo>
                  <a:lnTo>
                    <a:pt x="424190" y="2103052"/>
                  </a:lnTo>
                  <a:lnTo>
                    <a:pt x="425282" y="2123994"/>
                  </a:lnTo>
                  <a:lnTo>
                    <a:pt x="426916" y="2130606"/>
                  </a:lnTo>
                  <a:lnTo>
                    <a:pt x="428961" y="2130101"/>
                  </a:lnTo>
                  <a:lnTo>
                    <a:pt x="477677" y="2113595"/>
                  </a:lnTo>
                  <a:lnTo>
                    <a:pt x="536832" y="2092960"/>
                  </a:lnTo>
                  <a:lnTo>
                    <a:pt x="577726" y="2078625"/>
                  </a:lnTo>
                  <a:lnTo>
                    <a:pt x="627163" y="2061259"/>
                  </a:lnTo>
                  <a:lnTo>
                    <a:pt x="685891" y="2040601"/>
                  </a:lnTo>
                  <a:lnTo>
                    <a:pt x="754657" y="2016385"/>
                  </a:lnTo>
                  <a:lnTo>
                    <a:pt x="834210" y="1988349"/>
                  </a:lnTo>
                  <a:lnTo>
                    <a:pt x="925298" y="1956228"/>
                  </a:lnTo>
                  <a:lnTo>
                    <a:pt x="1028670" y="1919760"/>
                  </a:lnTo>
                  <a:lnTo>
                    <a:pt x="1145072" y="1878681"/>
                  </a:lnTo>
                  <a:lnTo>
                    <a:pt x="1201252" y="1858776"/>
                  </a:lnTo>
                  <a:lnTo>
                    <a:pt x="1257619" y="1838870"/>
                  </a:lnTo>
                  <a:lnTo>
                    <a:pt x="1311420" y="1819925"/>
                  </a:lnTo>
                  <a:lnTo>
                    <a:pt x="1359903" y="1802899"/>
                  </a:lnTo>
                  <a:lnTo>
                    <a:pt x="1400312" y="1788754"/>
                  </a:lnTo>
                  <a:lnTo>
                    <a:pt x="1429897" y="1778449"/>
                  </a:lnTo>
                  <a:lnTo>
                    <a:pt x="1513933" y="1748879"/>
                  </a:lnTo>
                  <a:lnTo>
                    <a:pt x="1513933" y="1543038"/>
                  </a:lnTo>
                  <a:lnTo>
                    <a:pt x="1622988" y="1543038"/>
                  </a:lnTo>
                  <a:lnTo>
                    <a:pt x="1622988" y="1708940"/>
                  </a:lnTo>
                  <a:lnTo>
                    <a:pt x="1630365" y="1707403"/>
                  </a:lnTo>
                  <a:lnTo>
                    <a:pt x="1647595" y="1701499"/>
                  </a:lnTo>
                  <a:lnTo>
                    <a:pt x="1689302" y="1686954"/>
                  </a:lnTo>
                  <a:lnTo>
                    <a:pt x="1749172" y="1665928"/>
                  </a:lnTo>
                  <a:lnTo>
                    <a:pt x="1820890" y="1640582"/>
                  </a:lnTo>
                  <a:lnTo>
                    <a:pt x="2004679" y="1575681"/>
                  </a:lnTo>
                  <a:lnTo>
                    <a:pt x="2004679" y="1539198"/>
                  </a:lnTo>
                  <a:lnTo>
                    <a:pt x="2031942" y="1539198"/>
                  </a:lnTo>
                  <a:lnTo>
                    <a:pt x="2047027" y="1539378"/>
                  </a:lnTo>
                  <a:lnTo>
                    <a:pt x="2055196" y="1540350"/>
                  </a:lnTo>
                  <a:lnTo>
                    <a:pt x="2058554" y="1542762"/>
                  </a:lnTo>
                  <a:lnTo>
                    <a:pt x="2059206" y="1547262"/>
                  </a:lnTo>
                  <a:lnTo>
                    <a:pt x="2059206" y="1554175"/>
                  </a:lnTo>
                  <a:lnTo>
                    <a:pt x="2060489" y="1554943"/>
                  </a:lnTo>
                  <a:lnTo>
                    <a:pt x="2108937" y="1538547"/>
                  </a:lnTo>
                  <a:lnTo>
                    <a:pt x="2153195" y="1523028"/>
                  </a:lnTo>
                  <a:lnTo>
                    <a:pt x="2208908" y="1503452"/>
                  </a:lnTo>
                  <a:lnTo>
                    <a:pt x="2272969" y="1480915"/>
                  </a:lnTo>
                  <a:lnTo>
                    <a:pt x="2342267" y="1456514"/>
                  </a:lnTo>
                  <a:lnTo>
                    <a:pt x="2413696" y="1431347"/>
                  </a:lnTo>
                  <a:lnTo>
                    <a:pt x="2484145" y="1406510"/>
                  </a:lnTo>
                  <a:lnTo>
                    <a:pt x="2550505" y="1383100"/>
                  </a:lnTo>
                  <a:lnTo>
                    <a:pt x="2609669" y="1362215"/>
                  </a:lnTo>
                  <a:lnTo>
                    <a:pt x="2658528" y="1344951"/>
                  </a:lnTo>
                  <a:lnTo>
                    <a:pt x="2712892" y="1325676"/>
                  </a:lnTo>
                  <a:lnTo>
                    <a:pt x="2739193" y="1316075"/>
                  </a:lnTo>
                  <a:lnTo>
                    <a:pt x="2739193" y="1009234"/>
                  </a:lnTo>
                  <a:lnTo>
                    <a:pt x="2893152" y="1009234"/>
                  </a:lnTo>
                  <a:lnTo>
                    <a:pt x="2893152" y="1065687"/>
                  </a:lnTo>
                  <a:lnTo>
                    <a:pt x="2893864" y="1123352"/>
                  </a:lnTo>
                  <a:lnTo>
                    <a:pt x="2895237" y="1185985"/>
                  </a:lnTo>
                  <a:lnTo>
                    <a:pt x="2896851" y="1236665"/>
                  </a:lnTo>
                  <a:lnTo>
                    <a:pt x="2898284" y="1258471"/>
                  </a:lnTo>
                  <a:lnTo>
                    <a:pt x="2908859" y="1255210"/>
                  </a:lnTo>
                  <a:lnTo>
                    <a:pt x="2983162" y="1229764"/>
                  </a:lnTo>
                  <a:lnTo>
                    <a:pt x="3041314" y="1209542"/>
                  </a:lnTo>
                  <a:lnTo>
                    <a:pt x="3109748" y="1185629"/>
                  </a:lnTo>
                  <a:lnTo>
                    <a:pt x="3185675" y="1159007"/>
                  </a:lnTo>
                  <a:lnTo>
                    <a:pt x="3251904" y="1135606"/>
                  </a:lnTo>
                  <a:lnTo>
                    <a:pt x="3314306" y="1113583"/>
                  </a:lnTo>
                  <a:lnTo>
                    <a:pt x="3419865" y="1076356"/>
                  </a:lnTo>
                  <a:lnTo>
                    <a:pt x="3459139" y="1062495"/>
                  </a:lnTo>
                  <a:lnTo>
                    <a:pt x="3486822" y="1052698"/>
                  </a:lnTo>
                  <a:lnTo>
                    <a:pt x="3500971" y="1047637"/>
                  </a:lnTo>
                  <a:lnTo>
                    <a:pt x="3529838" y="1037653"/>
                  </a:lnTo>
                  <a:lnTo>
                    <a:pt x="3529518" y="910154"/>
                  </a:lnTo>
                  <a:lnTo>
                    <a:pt x="3528876" y="782656"/>
                  </a:lnTo>
                  <a:lnTo>
                    <a:pt x="3664553" y="782656"/>
                  </a:lnTo>
                  <a:lnTo>
                    <a:pt x="3628308" y="826051"/>
                  </a:lnTo>
                  <a:lnTo>
                    <a:pt x="3591743" y="869063"/>
                  </a:lnTo>
                  <a:lnTo>
                    <a:pt x="3796060" y="872903"/>
                  </a:lnTo>
                  <a:lnTo>
                    <a:pt x="3797664" y="907850"/>
                  </a:lnTo>
                  <a:lnTo>
                    <a:pt x="3799267" y="942413"/>
                  </a:lnTo>
                  <a:lnTo>
                    <a:pt x="3952585" y="888648"/>
                  </a:lnTo>
                  <a:lnTo>
                    <a:pt x="4105582" y="834500"/>
                  </a:lnTo>
                  <a:lnTo>
                    <a:pt x="4105582" y="542636"/>
                  </a:lnTo>
                  <a:lnTo>
                    <a:pt x="4046564" y="475430"/>
                  </a:lnTo>
                  <a:lnTo>
                    <a:pt x="4003785" y="428003"/>
                  </a:lnTo>
                  <a:lnTo>
                    <a:pt x="3984339" y="408225"/>
                  </a:lnTo>
                  <a:lnTo>
                    <a:pt x="3972136" y="421228"/>
                  </a:lnTo>
                  <a:lnTo>
                    <a:pt x="3941078" y="456661"/>
                  </a:lnTo>
                  <a:lnTo>
                    <a:pt x="3895888" y="509159"/>
                  </a:lnTo>
                  <a:lnTo>
                    <a:pt x="3841285" y="573358"/>
                  </a:lnTo>
                  <a:lnTo>
                    <a:pt x="3786663" y="637396"/>
                  </a:lnTo>
                  <a:lnTo>
                    <a:pt x="3741813" y="689912"/>
                  </a:lnTo>
                  <a:lnTo>
                    <a:pt x="3711337" y="725435"/>
                  </a:lnTo>
                  <a:lnTo>
                    <a:pt x="3699835" y="738492"/>
                  </a:lnTo>
                  <a:lnTo>
                    <a:pt x="3693831" y="732011"/>
                  </a:lnTo>
                  <a:lnTo>
                    <a:pt x="3651646" y="684359"/>
                  </a:lnTo>
                  <a:lnTo>
                    <a:pt x="3617924" y="645988"/>
                  </a:lnTo>
                  <a:lnTo>
                    <a:pt x="3577421" y="599787"/>
                  </a:lnTo>
                  <a:lnTo>
                    <a:pt x="3531367" y="547154"/>
                  </a:lnTo>
                  <a:lnTo>
                    <a:pt x="3480990" y="489490"/>
                  </a:lnTo>
                  <a:lnTo>
                    <a:pt x="3427520" y="428195"/>
                  </a:lnTo>
                  <a:lnTo>
                    <a:pt x="3334502" y="321434"/>
                  </a:lnTo>
                  <a:lnTo>
                    <a:pt x="3304031" y="357149"/>
                  </a:lnTo>
                  <a:lnTo>
                    <a:pt x="3285804" y="378403"/>
                  </a:lnTo>
                  <a:lnTo>
                    <a:pt x="3259006" y="409953"/>
                  </a:lnTo>
                  <a:lnTo>
                    <a:pt x="3227217" y="447552"/>
                  </a:lnTo>
                  <a:lnTo>
                    <a:pt x="3194015" y="486951"/>
                  </a:lnTo>
                  <a:lnTo>
                    <a:pt x="3114469" y="581039"/>
                  </a:lnTo>
                  <a:lnTo>
                    <a:pt x="3098431" y="561838"/>
                  </a:lnTo>
                  <a:lnTo>
                    <a:pt x="3082394" y="543020"/>
                  </a:lnTo>
                  <a:lnTo>
                    <a:pt x="3054489" y="575279"/>
                  </a:lnTo>
                  <a:lnTo>
                    <a:pt x="3042060" y="589812"/>
                  </a:lnTo>
                  <a:lnTo>
                    <a:pt x="3028909" y="605137"/>
                  </a:lnTo>
                  <a:lnTo>
                    <a:pt x="3016600" y="619454"/>
                  </a:lnTo>
                  <a:lnTo>
                    <a:pt x="3006697" y="630963"/>
                  </a:lnTo>
                  <a:lnTo>
                    <a:pt x="2989126" y="651425"/>
                  </a:lnTo>
                  <a:lnTo>
                    <a:pt x="2956340" y="690104"/>
                  </a:lnTo>
                  <a:lnTo>
                    <a:pt x="2912969" y="741456"/>
                  </a:lnTo>
                  <a:lnTo>
                    <a:pt x="2863643" y="799937"/>
                  </a:lnTo>
                  <a:lnTo>
                    <a:pt x="2740797" y="945869"/>
                  </a:lnTo>
                  <a:lnTo>
                    <a:pt x="2738872" y="901705"/>
                  </a:lnTo>
                  <a:lnTo>
                    <a:pt x="2737507" y="837207"/>
                  </a:lnTo>
                  <a:lnTo>
                    <a:pt x="2736979" y="784496"/>
                  </a:lnTo>
                  <a:lnTo>
                    <a:pt x="2736573" y="723601"/>
                  </a:lnTo>
                  <a:lnTo>
                    <a:pt x="2736306" y="658613"/>
                  </a:lnTo>
                  <a:lnTo>
                    <a:pt x="2735985" y="460069"/>
                  </a:lnTo>
                  <a:lnTo>
                    <a:pt x="2837342" y="460069"/>
                  </a:lnTo>
                  <a:lnTo>
                    <a:pt x="2876614" y="459799"/>
                  </a:lnTo>
                  <a:lnTo>
                    <a:pt x="2908548" y="459061"/>
                  </a:lnTo>
                  <a:lnTo>
                    <a:pt x="2929898" y="457963"/>
                  </a:lnTo>
                  <a:lnTo>
                    <a:pt x="2937416" y="456613"/>
                  </a:lnTo>
                  <a:lnTo>
                    <a:pt x="2933196" y="450972"/>
                  </a:lnTo>
                  <a:lnTo>
                    <a:pt x="2906113" y="418810"/>
                  </a:lnTo>
                  <a:lnTo>
                    <a:pt x="2852516" y="357046"/>
                  </a:lnTo>
                  <a:lnTo>
                    <a:pt x="2813463" y="312315"/>
                  </a:lnTo>
                  <a:lnTo>
                    <a:pt x="2771461" y="264276"/>
                  </a:lnTo>
                  <a:lnTo>
                    <a:pt x="2728395" y="215076"/>
                  </a:lnTo>
                  <a:lnTo>
                    <a:pt x="2686149" y="166861"/>
                  </a:lnTo>
                  <a:lnTo>
                    <a:pt x="2646607" y="121780"/>
                  </a:lnTo>
                  <a:lnTo>
                    <a:pt x="2611653" y="81981"/>
                  </a:lnTo>
                  <a:lnTo>
                    <a:pt x="2583171" y="49610"/>
                  </a:lnTo>
                  <a:lnTo>
                    <a:pt x="2553159" y="15745"/>
                  </a:lnTo>
                  <a:lnTo>
                    <a:pt x="2538725" y="0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087" y="1793109"/>
              <a:ext cx="4105910" cy="2280920"/>
            </a:xfrm>
            <a:custGeom>
              <a:avLst/>
              <a:gdLst/>
              <a:ahLst/>
              <a:cxnLst/>
              <a:rect l="l" t="t" r="r" b="b"/>
              <a:pathLst>
                <a:path w="4105910" h="2280920">
                  <a:moveTo>
                    <a:pt x="2343710" y="231186"/>
                  </a:moveTo>
                  <a:lnTo>
                    <a:pt x="2292090" y="292379"/>
                  </a:lnTo>
                  <a:lnTo>
                    <a:pt x="2245620" y="347704"/>
                  </a:lnTo>
                  <a:lnTo>
                    <a:pt x="2206189" y="394880"/>
                  </a:lnTo>
                  <a:lnTo>
                    <a:pt x="2175685" y="431622"/>
                  </a:lnTo>
                  <a:lnTo>
                    <a:pt x="2149015" y="464678"/>
                  </a:lnTo>
                  <a:lnTo>
                    <a:pt x="2156999" y="465386"/>
                  </a:lnTo>
                  <a:lnTo>
                    <a:pt x="2178725" y="465734"/>
                  </a:lnTo>
                  <a:lnTo>
                    <a:pt x="2210855" y="465650"/>
                  </a:lnTo>
                  <a:lnTo>
                    <a:pt x="2250051" y="465062"/>
                  </a:lnTo>
                  <a:lnTo>
                    <a:pt x="2351087" y="462757"/>
                  </a:lnTo>
                  <a:lnTo>
                    <a:pt x="2351408" y="525739"/>
                  </a:lnTo>
                  <a:lnTo>
                    <a:pt x="2352089" y="575663"/>
                  </a:lnTo>
                  <a:lnTo>
                    <a:pt x="2353974" y="617906"/>
                  </a:lnTo>
                  <a:lnTo>
                    <a:pt x="2353012" y="625203"/>
                  </a:lnTo>
                  <a:lnTo>
                    <a:pt x="2316000" y="585984"/>
                  </a:lnTo>
                  <a:lnTo>
                    <a:pt x="2241712" y="501161"/>
                  </a:lnTo>
                  <a:lnTo>
                    <a:pt x="2152864" y="606769"/>
                  </a:lnTo>
                  <a:lnTo>
                    <a:pt x="2125494" y="639263"/>
                  </a:lnTo>
                  <a:lnTo>
                    <a:pt x="2093419" y="677260"/>
                  </a:lnTo>
                  <a:lnTo>
                    <a:pt x="2058564" y="718522"/>
                  </a:lnTo>
                  <a:lnTo>
                    <a:pt x="2022854" y="760809"/>
                  </a:lnTo>
                  <a:lnTo>
                    <a:pt x="1988213" y="801879"/>
                  </a:lnTo>
                  <a:lnTo>
                    <a:pt x="1956566" y="839492"/>
                  </a:lnTo>
                  <a:lnTo>
                    <a:pt x="1849115" y="966991"/>
                  </a:lnTo>
                  <a:lnTo>
                    <a:pt x="1950472" y="966991"/>
                  </a:lnTo>
                  <a:lnTo>
                    <a:pt x="2051829" y="966991"/>
                  </a:lnTo>
                  <a:lnTo>
                    <a:pt x="2053753" y="1008082"/>
                  </a:lnTo>
                  <a:lnTo>
                    <a:pt x="2054713" y="1043011"/>
                  </a:lnTo>
                  <a:lnTo>
                    <a:pt x="2055388" y="1098664"/>
                  </a:lnTo>
                  <a:lnTo>
                    <a:pt x="2055765" y="1165529"/>
                  </a:lnTo>
                  <a:lnTo>
                    <a:pt x="2055833" y="1234094"/>
                  </a:lnTo>
                  <a:lnTo>
                    <a:pt x="2055581" y="1294846"/>
                  </a:lnTo>
                  <a:lnTo>
                    <a:pt x="2054999" y="1338273"/>
                  </a:lnTo>
                  <a:lnTo>
                    <a:pt x="2054074" y="1354863"/>
                  </a:lnTo>
                  <a:lnTo>
                    <a:pt x="2043910" y="1343954"/>
                  </a:lnTo>
                  <a:lnTo>
                    <a:pt x="2017509" y="1314251"/>
                  </a:lnTo>
                  <a:lnTo>
                    <a:pt x="1978838" y="1270292"/>
                  </a:lnTo>
                  <a:lnTo>
                    <a:pt x="1931869" y="1216611"/>
                  </a:lnTo>
                  <a:lnTo>
                    <a:pt x="1884794" y="1162997"/>
                  </a:lnTo>
                  <a:lnTo>
                    <a:pt x="1845868" y="1119211"/>
                  </a:lnTo>
                  <a:lnTo>
                    <a:pt x="1819151" y="1089755"/>
                  </a:lnTo>
                  <a:lnTo>
                    <a:pt x="1808701" y="1079128"/>
                  </a:lnTo>
                  <a:lnTo>
                    <a:pt x="1796332" y="1093241"/>
                  </a:lnTo>
                  <a:lnTo>
                    <a:pt x="1764358" y="1130684"/>
                  </a:lnTo>
                  <a:lnTo>
                    <a:pt x="1717588" y="1185841"/>
                  </a:lnTo>
                  <a:lnTo>
                    <a:pt x="1660836" y="1253094"/>
                  </a:lnTo>
                  <a:lnTo>
                    <a:pt x="1515537" y="1425908"/>
                  </a:lnTo>
                  <a:lnTo>
                    <a:pt x="1513933" y="1381745"/>
                  </a:lnTo>
                  <a:lnTo>
                    <a:pt x="1512530" y="1300954"/>
                  </a:lnTo>
                  <a:lnTo>
                    <a:pt x="1511903" y="1237715"/>
                  </a:lnTo>
                  <a:lnTo>
                    <a:pt x="1511367" y="1168607"/>
                  </a:lnTo>
                  <a:lnTo>
                    <a:pt x="1511175" y="1125570"/>
                  </a:lnTo>
                  <a:lnTo>
                    <a:pt x="1510886" y="1077488"/>
                  </a:lnTo>
                  <a:lnTo>
                    <a:pt x="1510526" y="1026416"/>
                  </a:lnTo>
                  <a:lnTo>
                    <a:pt x="1510114" y="974411"/>
                  </a:lnTo>
                  <a:lnTo>
                    <a:pt x="1509675" y="923527"/>
                  </a:lnTo>
                  <a:lnTo>
                    <a:pt x="1509229" y="875821"/>
                  </a:lnTo>
                  <a:lnTo>
                    <a:pt x="1508801" y="833348"/>
                  </a:lnTo>
                  <a:lnTo>
                    <a:pt x="1506556" y="667446"/>
                  </a:lnTo>
                  <a:lnTo>
                    <a:pt x="1571989" y="667446"/>
                  </a:lnTo>
                  <a:lnTo>
                    <a:pt x="1617971" y="666708"/>
                  </a:lnTo>
                  <a:lnTo>
                    <a:pt x="1661758" y="665286"/>
                  </a:lnTo>
                  <a:lnTo>
                    <a:pt x="1694901" y="663504"/>
                  </a:lnTo>
                  <a:lnTo>
                    <a:pt x="1708948" y="661686"/>
                  </a:lnTo>
                  <a:lnTo>
                    <a:pt x="1701619" y="652366"/>
                  </a:lnTo>
                  <a:lnTo>
                    <a:pt x="1648307" y="590070"/>
                  </a:lnTo>
                  <a:lnTo>
                    <a:pt x="1607794" y="543347"/>
                  </a:lnTo>
                  <a:lnTo>
                    <a:pt x="1561690" y="490411"/>
                  </a:lnTo>
                  <a:lnTo>
                    <a:pt x="1512730" y="434387"/>
                  </a:lnTo>
                  <a:lnTo>
                    <a:pt x="1463651" y="378404"/>
                  </a:lnTo>
                  <a:lnTo>
                    <a:pt x="1417186" y="325587"/>
                  </a:lnTo>
                  <a:lnTo>
                    <a:pt x="1376071" y="279064"/>
                  </a:lnTo>
                  <a:lnTo>
                    <a:pt x="1343042" y="241962"/>
                  </a:lnTo>
                  <a:lnTo>
                    <a:pt x="1312182" y="208529"/>
                  </a:lnTo>
                  <a:lnTo>
                    <a:pt x="1304539" y="216826"/>
                  </a:lnTo>
                  <a:lnTo>
                    <a:pt x="1253044" y="276454"/>
                  </a:lnTo>
                  <a:lnTo>
                    <a:pt x="1213059" y="323283"/>
                  </a:lnTo>
                  <a:lnTo>
                    <a:pt x="1166160" y="378454"/>
                  </a:lnTo>
                  <a:lnTo>
                    <a:pt x="1114280" y="439716"/>
                  </a:lnTo>
                  <a:lnTo>
                    <a:pt x="918944" y="671287"/>
                  </a:lnTo>
                  <a:lnTo>
                    <a:pt x="1022546" y="671287"/>
                  </a:lnTo>
                  <a:lnTo>
                    <a:pt x="1125827" y="671287"/>
                  </a:lnTo>
                  <a:lnTo>
                    <a:pt x="1125827" y="789568"/>
                  </a:lnTo>
                  <a:lnTo>
                    <a:pt x="1125884" y="822836"/>
                  </a:lnTo>
                  <a:lnTo>
                    <a:pt x="1126048" y="865259"/>
                  </a:lnTo>
                  <a:lnTo>
                    <a:pt x="1126307" y="914710"/>
                  </a:lnTo>
                  <a:lnTo>
                    <a:pt x="1126650" y="969058"/>
                  </a:lnTo>
                  <a:lnTo>
                    <a:pt x="1127066" y="1026173"/>
                  </a:lnTo>
                  <a:lnTo>
                    <a:pt x="1127544" y="1083927"/>
                  </a:lnTo>
                  <a:lnTo>
                    <a:pt x="1128073" y="1140189"/>
                  </a:lnTo>
                  <a:lnTo>
                    <a:pt x="1129997" y="1372144"/>
                  </a:lnTo>
                  <a:lnTo>
                    <a:pt x="1079639" y="1314539"/>
                  </a:lnTo>
                  <a:lnTo>
                    <a:pt x="1059903" y="1291959"/>
                  </a:lnTo>
                  <a:lnTo>
                    <a:pt x="1043234" y="1273304"/>
                  </a:lnTo>
                  <a:lnTo>
                    <a:pt x="1031377" y="1260481"/>
                  </a:lnTo>
                  <a:lnTo>
                    <a:pt x="1026074" y="1255398"/>
                  </a:lnTo>
                  <a:lnTo>
                    <a:pt x="1017124" y="1263919"/>
                  </a:lnTo>
                  <a:lnTo>
                    <a:pt x="995363" y="1288137"/>
                  </a:lnTo>
                  <a:lnTo>
                    <a:pt x="964100" y="1324308"/>
                  </a:lnTo>
                  <a:lnTo>
                    <a:pt x="926642" y="1368688"/>
                  </a:lnTo>
                  <a:lnTo>
                    <a:pt x="830739" y="1483513"/>
                  </a:lnTo>
                  <a:lnTo>
                    <a:pt x="816626" y="1466232"/>
                  </a:lnTo>
                  <a:lnTo>
                    <a:pt x="802513" y="1448950"/>
                  </a:lnTo>
                  <a:lnTo>
                    <a:pt x="800267" y="1157854"/>
                  </a:lnTo>
                  <a:lnTo>
                    <a:pt x="798022" y="867143"/>
                  </a:lnTo>
                  <a:lnTo>
                    <a:pt x="889115" y="866759"/>
                  </a:lnTo>
                  <a:lnTo>
                    <a:pt x="949330" y="866429"/>
                  </a:lnTo>
                  <a:lnTo>
                    <a:pt x="995067" y="864760"/>
                  </a:lnTo>
                  <a:lnTo>
                    <a:pt x="998811" y="862918"/>
                  </a:lnTo>
                  <a:lnTo>
                    <a:pt x="996613" y="858744"/>
                  </a:lnTo>
                  <a:lnTo>
                    <a:pt x="970671" y="826688"/>
                  </a:lnTo>
                  <a:lnTo>
                    <a:pt x="944725" y="796241"/>
                  </a:lnTo>
                  <a:lnTo>
                    <a:pt x="908660" y="754471"/>
                  </a:lnTo>
                  <a:lnTo>
                    <a:pt x="861375" y="700095"/>
                  </a:lnTo>
                  <a:lnTo>
                    <a:pt x="801769" y="631831"/>
                  </a:lnTo>
                  <a:lnTo>
                    <a:pt x="728740" y="548396"/>
                  </a:lnTo>
                  <a:lnTo>
                    <a:pt x="680954" y="493930"/>
                  </a:lnTo>
                  <a:lnTo>
                    <a:pt x="641377" y="449364"/>
                  </a:lnTo>
                  <a:lnTo>
                    <a:pt x="614128" y="419272"/>
                  </a:lnTo>
                  <a:lnTo>
                    <a:pt x="603328" y="408225"/>
                  </a:lnTo>
                  <a:lnTo>
                    <a:pt x="594594" y="417256"/>
                  </a:lnTo>
                  <a:lnTo>
                    <a:pt x="539990" y="479973"/>
                  </a:lnTo>
                  <a:lnTo>
                    <a:pt x="499488" y="527303"/>
                  </a:lnTo>
                  <a:lnTo>
                    <a:pt x="453766" y="581045"/>
                  </a:lnTo>
                  <a:lnTo>
                    <a:pt x="405506" y="638020"/>
                  </a:lnTo>
                  <a:lnTo>
                    <a:pt x="357393" y="695051"/>
                  </a:lnTo>
                  <a:lnTo>
                    <a:pt x="312112" y="748960"/>
                  </a:lnTo>
                  <a:lnTo>
                    <a:pt x="272345" y="796571"/>
                  </a:lnTo>
                  <a:lnTo>
                    <a:pt x="240778" y="834704"/>
                  </a:lnTo>
                  <a:lnTo>
                    <a:pt x="212977" y="869831"/>
                  </a:lnTo>
                  <a:lnTo>
                    <a:pt x="221271" y="870389"/>
                  </a:lnTo>
                  <a:lnTo>
                    <a:pt x="243007" y="870839"/>
                  </a:lnTo>
                  <a:lnTo>
                    <a:pt x="274906" y="871073"/>
                  </a:lnTo>
                  <a:lnTo>
                    <a:pt x="313692" y="870983"/>
                  </a:lnTo>
                  <a:lnTo>
                    <a:pt x="413445" y="870983"/>
                  </a:lnTo>
                  <a:lnTo>
                    <a:pt x="414407" y="913994"/>
                  </a:lnTo>
                  <a:lnTo>
                    <a:pt x="415269" y="978082"/>
                  </a:lnTo>
                  <a:lnTo>
                    <a:pt x="415700" y="1030679"/>
                  </a:lnTo>
                  <a:lnTo>
                    <a:pt x="416070" y="1091571"/>
                  </a:lnTo>
                  <a:lnTo>
                    <a:pt x="416331" y="1156702"/>
                  </a:lnTo>
                  <a:lnTo>
                    <a:pt x="416737" y="1234295"/>
                  </a:lnTo>
                  <a:lnTo>
                    <a:pt x="417414" y="1298458"/>
                  </a:lnTo>
                  <a:lnTo>
                    <a:pt x="418271" y="1342532"/>
                  </a:lnTo>
                  <a:lnTo>
                    <a:pt x="419218" y="1359855"/>
                  </a:lnTo>
                  <a:lnTo>
                    <a:pt x="420180" y="1361775"/>
                  </a:lnTo>
                  <a:lnTo>
                    <a:pt x="419539" y="1362927"/>
                  </a:lnTo>
                  <a:lnTo>
                    <a:pt x="384819" y="1325946"/>
                  </a:lnTo>
                  <a:lnTo>
                    <a:pt x="350807" y="1287481"/>
                  </a:lnTo>
                  <a:lnTo>
                    <a:pt x="309607" y="1240613"/>
                  </a:lnTo>
                  <a:lnTo>
                    <a:pt x="264637" y="1189216"/>
                  </a:lnTo>
                  <a:lnTo>
                    <a:pt x="219313" y="1137168"/>
                  </a:lnTo>
                  <a:lnTo>
                    <a:pt x="177053" y="1088345"/>
                  </a:lnTo>
                  <a:lnTo>
                    <a:pt x="137601" y="1042261"/>
                  </a:lnTo>
                  <a:lnTo>
                    <a:pt x="68640" y="1124828"/>
                  </a:lnTo>
                  <a:lnTo>
                    <a:pt x="0" y="1207010"/>
                  </a:lnTo>
                  <a:lnTo>
                    <a:pt x="0" y="1743502"/>
                  </a:lnTo>
                  <a:lnTo>
                    <a:pt x="23" y="1822570"/>
                  </a:lnTo>
                  <a:lnTo>
                    <a:pt x="93" y="1898125"/>
                  </a:lnTo>
                  <a:lnTo>
                    <a:pt x="208" y="1969322"/>
                  </a:lnTo>
                  <a:lnTo>
                    <a:pt x="366" y="2035312"/>
                  </a:lnTo>
                  <a:lnTo>
                    <a:pt x="566" y="2095250"/>
                  </a:lnTo>
                  <a:lnTo>
                    <a:pt x="806" y="2148290"/>
                  </a:lnTo>
                  <a:lnTo>
                    <a:pt x="1086" y="2193584"/>
                  </a:lnTo>
                  <a:lnTo>
                    <a:pt x="1756" y="2257551"/>
                  </a:lnTo>
                  <a:lnTo>
                    <a:pt x="2565" y="2280378"/>
                  </a:lnTo>
                  <a:lnTo>
                    <a:pt x="16613" y="2275794"/>
                  </a:lnTo>
                  <a:lnTo>
                    <a:pt x="53123" y="2263289"/>
                  </a:lnTo>
                  <a:lnTo>
                    <a:pt x="106533" y="2244736"/>
                  </a:lnTo>
                  <a:lnTo>
                    <a:pt x="171279" y="2222006"/>
                  </a:lnTo>
                  <a:lnTo>
                    <a:pt x="337748" y="2163249"/>
                  </a:lnTo>
                  <a:lnTo>
                    <a:pt x="335503" y="1834134"/>
                  </a:lnTo>
                  <a:lnTo>
                    <a:pt x="332937" y="1504635"/>
                  </a:lnTo>
                  <a:lnTo>
                    <a:pt x="376558" y="1504635"/>
                  </a:lnTo>
                  <a:lnTo>
                    <a:pt x="420180" y="1504635"/>
                  </a:lnTo>
                  <a:lnTo>
                    <a:pt x="420822" y="1676297"/>
                  </a:lnTo>
                  <a:lnTo>
                    <a:pt x="421784" y="1848343"/>
                  </a:lnTo>
                  <a:lnTo>
                    <a:pt x="404464" y="1870233"/>
                  </a:lnTo>
                  <a:lnTo>
                    <a:pt x="387143" y="1892507"/>
                  </a:lnTo>
                  <a:lnTo>
                    <a:pt x="405105" y="1892507"/>
                  </a:lnTo>
                  <a:lnTo>
                    <a:pt x="423388" y="1892507"/>
                  </a:lnTo>
                  <a:lnTo>
                    <a:pt x="423388" y="2011556"/>
                  </a:lnTo>
                  <a:lnTo>
                    <a:pt x="423578" y="2066125"/>
                  </a:lnTo>
                  <a:lnTo>
                    <a:pt x="424190" y="2103052"/>
                  </a:lnTo>
                  <a:lnTo>
                    <a:pt x="425282" y="2123994"/>
                  </a:lnTo>
                  <a:lnTo>
                    <a:pt x="426916" y="2130606"/>
                  </a:lnTo>
                  <a:lnTo>
                    <a:pt x="428961" y="2130101"/>
                  </a:lnTo>
                  <a:lnTo>
                    <a:pt x="477677" y="2113595"/>
                  </a:lnTo>
                  <a:lnTo>
                    <a:pt x="536832" y="2092960"/>
                  </a:lnTo>
                  <a:lnTo>
                    <a:pt x="577726" y="2078625"/>
                  </a:lnTo>
                  <a:lnTo>
                    <a:pt x="627163" y="2061259"/>
                  </a:lnTo>
                  <a:lnTo>
                    <a:pt x="685891" y="2040601"/>
                  </a:lnTo>
                  <a:lnTo>
                    <a:pt x="754657" y="2016385"/>
                  </a:lnTo>
                  <a:lnTo>
                    <a:pt x="834210" y="1988349"/>
                  </a:lnTo>
                  <a:lnTo>
                    <a:pt x="925298" y="1956228"/>
                  </a:lnTo>
                  <a:lnTo>
                    <a:pt x="1028670" y="1919760"/>
                  </a:lnTo>
                  <a:lnTo>
                    <a:pt x="1145072" y="1878681"/>
                  </a:lnTo>
                  <a:lnTo>
                    <a:pt x="1201252" y="1858776"/>
                  </a:lnTo>
                  <a:lnTo>
                    <a:pt x="1257619" y="1838870"/>
                  </a:lnTo>
                  <a:lnTo>
                    <a:pt x="1311420" y="1819925"/>
                  </a:lnTo>
                  <a:lnTo>
                    <a:pt x="1359903" y="1802899"/>
                  </a:lnTo>
                  <a:lnTo>
                    <a:pt x="1400312" y="1788754"/>
                  </a:lnTo>
                  <a:lnTo>
                    <a:pt x="1429897" y="1778449"/>
                  </a:lnTo>
                  <a:lnTo>
                    <a:pt x="1513933" y="1748879"/>
                  </a:lnTo>
                  <a:lnTo>
                    <a:pt x="1513933" y="1645958"/>
                  </a:lnTo>
                  <a:lnTo>
                    <a:pt x="1513933" y="1543038"/>
                  </a:lnTo>
                  <a:lnTo>
                    <a:pt x="1568460" y="1543038"/>
                  </a:lnTo>
                  <a:lnTo>
                    <a:pt x="1622988" y="1543038"/>
                  </a:lnTo>
                  <a:lnTo>
                    <a:pt x="1622988" y="1625989"/>
                  </a:lnTo>
                  <a:lnTo>
                    <a:pt x="1622988" y="1708940"/>
                  </a:lnTo>
                  <a:lnTo>
                    <a:pt x="1689302" y="1686954"/>
                  </a:lnTo>
                  <a:lnTo>
                    <a:pt x="1749172" y="1665928"/>
                  </a:lnTo>
                  <a:lnTo>
                    <a:pt x="1820890" y="1640582"/>
                  </a:lnTo>
                  <a:lnTo>
                    <a:pt x="2004679" y="1575681"/>
                  </a:lnTo>
                  <a:lnTo>
                    <a:pt x="2004679" y="1557247"/>
                  </a:lnTo>
                  <a:lnTo>
                    <a:pt x="2004679" y="1539198"/>
                  </a:lnTo>
                  <a:lnTo>
                    <a:pt x="2031942" y="1539198"/>
                  </a:lnTo>
                  <a:lnTo>
                    <a:pt x="2047027" y="1539378"/>
                  </a:lnTo>
                  <a:lnTo>
                    <a:pt x="2055196" y="1540350"/>
                  </a:lnTo>
                  <a:lnTo>
                    <a:pt x="2058554" y="1542762"/>
                  </a:lnTo>
                  <a:lnTo>
                    <a:pt x="2059206" y="1547262"/>
                  </a:lnTo>
                  <a:lnTo>
                    <a:pt x="2059206" y="1554175"/>
                  </a:lnTo>
                  <a:lnTo>
                    <a:pt x="2060489" y="1554943"/>
                  </a:lnTo>
                  <a:lnTo>
                    <a:pt x="2108937" y="1538547"/>
                  </a:lnTo>
                  <a:lnTo>
                    <a:pt x="2153195" y="1523028"/>
                  </a:lnTo>
                  <a:lnTo>
                    <a:pt x="2208908" y="1503452"/>
                  </a:lnTo>
                  <a:lnTo>
                    <a:pt x="2272969" y="1480915"/>
                  </a:lnTo>
                  <a:lnTo>
                    <a:pt x="2342267" y="1456514"/>
                  </a:lnTo>
                  <a:lnTo>
                    <a:pt x="2413696" y="1431347"/>
                  </a:lnTo>
                  <a:lnTo>
                    <a:pt x="2484145" y="1406510"/>
                  </a:lnTo>
                  <a:lnTo>
                    <a:pt x="2550505" y="1383100"/>
                  </a:lnTo>
                  <a:lnTo>
                    <a:pt x="2609669" y="1362215"/>
                  </a:lnTo>
                  <a:lnTo>
                    <a:pt x="2658528" y="1344951"/>
                  </a:lnTo>
                  <a:lnTo>
                    <a:pt x="2712892" y="1325676"/>
                  </a:lnTo>
                  <a:lnTo>
                    <a:pt x="2739193" y="1316075"/>
                  </a:lnTo>
                  <a:lnTo>
                    <a:pt x="2739193" y="1162463"/>
                  </a:lnTo>
                  <a:lnTo>
                    <a:pt x="2739193" y="1009234"/>
                  </a:lnTo>
                  <a:lnTo>
                    <a:pt x="2816173" y="1009234"/>
                  </a:lnTo>
                  <a:lnTo>
                    <a:pt x="2893152" y="1009234"/>
                  </a:lnTo>
                  <a:lnTo>
                    <a:pt x="2893152" y="1065687"/>
                  </a:lnTo>
                  <a:lnTo>
                    <a:pt x="2893864" y="1123352"/>
                  </a:lnTo>
                  <a:lnTo>
                    <a:pt x="2895237" y="1185985"/>
                  </a:lnTo>
                  <a:lnTo>
                    <a:pt x="2896851" y="1236665"/>
                  </a:lnTo>
                  <a:lnTo>
                    <a:pt x="2898284" y="1258471"/>
                  </a:lnTo>
                  <a:lnTo>
                    <a:pt x="2908859" y="1255210"/>
                  </a:lnTo>
                  <a:lnTo>
                    <a:pt x="2983162" y="1229764"/>
                  </a:lnTo>
                  <a:lnTo>
                    <a:pt x="3041314" y="1209542"/>
                  </a:lnTo>
                  <a:lnTo>
                    <a:pt x="3109748" y="1185629"/>
                  </a:lnTo>
                  <a:lnTo>
                    <a:pt x="3185675" y="1159007"/>
                  </a:lnTo>
                  <a:lnTo>
                    <a:pt x="3251904" y="1135606"/>
                  </a:lnTo>
                  <a:lnTo>
                    <a:pt x="3314306" y="1113583"/>
                  </a:lnTo>
                  <a:lnTo>
                    <a:pt x="3370940" y="1093609"/>
                  </a:lnTo>
                  <a:lnTo>
                    <a:pt x="3419865" y="1076356"/>
                  </a:lnTo>
                  <a:lnTo>
                    <a:pt x="3459139" y="1062495"/>
                  </a:lnTo>
                  <a:lnTo>
                    <a:pt x="3486822" y="1052698"/>
                  </a:lnTo>
                  <a:lnTo>
                    <a:pt x="3500971" y="1047637"/>
                  </a:lnTo>
                  <a:lnTo>
                    <a:pt x="3529838" y="1037653"/>
                  </a:lnTo>
                  <a:lnTo>
                    <a:pt x="3529518" y="910154"/>
                  </a:lnTo>
                  <a:lnTo>
                    <a:pt x="3528876" y="782656"/>
                  </a:lnTo>
                  <a:lnTo>
                    <a:pt x="3596875" y="782656"/>
                  </a:lnTo>
                  <a:lnTo>
                    <a:pt x="3664553" y="782656"/>
                  </a:lnTo>
                  <a:lnTo>
                    <a:pt x="3628308" y="826051"/>
                  </a:lnTo>
                  <a:lnTo>
                    <a:pt x="3591743" y="869063"/>
                  </a:lnTo>
                  <a:lnTo>
                    <a:pt x="3694062" y="870983"/>
                  </a:lnTo>
                  <a:lnTo>
                    <a:pt x="3796060" y="872903"/>
                  </a:lnTo>
                  <a:lnTo>
                    <a:pt x="3797664" y="907850"/>
                  </a:lnTo>
                  <a:lnTo>
                    <a:pt x="3799267" y="942413"/>
                  </a:lnTo>
                  <a:lnTo>
                    <a:pt x="3952585" y="888648"/>
                  </a:lnTo>
                  <a:lnTo>
                    <a:pt x="4105582" y="834500"/>
                  </a:lnTo>
                  <a:lnTo>
                    <a:pt x="4105582" y="688568"/>
                  </a:lnTo>
                  <a:lnTo>
                    <a:pt x="4105582" y="542636"/>
                  </a:lnTo>
                  <a:lnTo>
                    <a:pt x="4046564" y="475430"/>
                  </a:lnTo>
                  <a:lnTo>
                    <a:pt x="4003785" y="428003"/>
                  </a:lnTo>
                  <a:lnTo>
                    <a:pt x="3984339" y="408225"/>
                  </a:lnTo>
                  <a:lnTo>
                    <a:pt x="3972136" y="421228"/>
                  </a:lnTo>
                  <a:lnTo>
                    <a:pt x="3941078" y="456661"/>
                  </a:lnTo>
                  <a:lnTo>
                    <a:pt x="3895888" y="509159"/>
                  </a:lnTo>
                  <a:lnTo>
                    <a:pt x="3841285" y="573358"/>
                  </a:lnTo>
                  <a:lnTo>
                    <a:pt x="3786663" y="637396"/>
                  </a:lnTo>
                  <a:lnTo>
                    <a:pt x="3741813" y="689912"/>
                  </a:lnTo>
                  <a:lnTo>
                    <a:pt x="3711337" y="725435"/>
                  </a:lnTo>
                  <a:lnTo>
                    <a:pt x="3699835" y="738492"/>
                  </a:lnTo>
                  <a:lnTo>
                    <a:pt x="3693831" y="732011"/>
                  </a:lnTo>
                  <a:lnTo>
                    <a:pt x="3651646" y="684359"/>
                  </a:lnTo>
                  <a:lnTo>
                    <a:pt x="3617924" y="645988"/>
                  </a:lnTo>
                  <a:lnTo>
                    <a:pt x="3577421" y="599787"/>
                  </a:lnTo>
                  <a:lnTo>
                    <a:pt x="3531367" y="547154"/>
                  </a:lnTo>
                  <a:lnTo>
                    <a:pt x="3480990" y="489490"/>
                  </a:lnTo>
                  <a:lnTo>
                    <a:pt x="3427520" y="428195"/>
                  </a:lnTo>
                  <a:lnTo>
                    <a:pt x="3334502" y="321434"/>
                  </a:lnTo>
                  <a:lnTo>
                    <a:pt x="3304031" y="357149"/>
                  </a:lnTo>
                  <a:lnTo>
                    <a:pt x="3285804" y="378403"/>
                  </a:lnTo>
                  <a:lnTo>
                    <a:pt x="3259006" y="409953"/>
                  </a:lnTo>
                  <a:lnTo>
                    <a:pt x="3227217" y="447552"/>
                  </a:lnTo>
                  <a:lnTo>
                    <a:pt x="3194015" y="486951"/>
                  </a:lnTo>
                  <a:lnTo>
                    <a:pt x="3114469" y="581039"/>
                  </a:lnTo>
                  <a:lnTo>
                    <a:pt x="3098431" y="561838"/>
                  </a:lnTo>
                  <a:lnTo>
                    <a:pt x="3082394" y="543020"/>
                  </a:lnTo>
                  <a:lnTo>
                    <a:pt x="3054489" y="575279"/>
                  </a:lnTo>
                  <a:lnTo>
                    <a:pt x="3042060" y="589812"/>
                  </a:lnTo>
                  <a:lnTo>
                    <a:pt x="3028909" y="605137"/>
                  </a:lnTo>
                  <a:lnTo>
                    <a:pt x="3016600" y="619454"/>
                  </a:lnTo>
                  <a:lnTo>
                    <a:pt x="3006697" y="630963"/>
                  </a:lnTo>
                  <a:lnTo>
                    <a:pt x="2989126" y="651425"/>
                  </a:lnTo>
                  <a:lnTo>
                    <a:pt x="2956340" y="690104"/>
                  </a:lnTo>
                  <a:lnTo>
                    <a:pt x="2912969" y="741456"/>
                  </a:lnTo>
                  <a:lnTo>
                    <a:pt x="2863643" y="799937"/>
                  </a:lnTo>
                  <a:lnTo>
                    <a:pt x="2740797" y="945869"/>
                  </a:lnTo>
                  <a:lnTo>
                    <a:pt x="2738872" y="901705"/>
                  </a:lnTo>
                  <a:lnTo>
                    <a:pt x="2737507" y="837207"/>
                  </a:lnTo>
                  <a:lnTo>
                    <a:pt x="2736979" y="784496"/>
                  </a:lnTo>
                  <a:lnTo>
                    <a:pt x="2736573" y="723601"/>
                  </a:lnTo>
                  <a:lnTo>
                    <a:pt x="2736306" y="658613"/>
                  </a:lnTo>
                  <a:lnTo>
                    <a:pt x="2735985" y="460069"/>
                  </a:lnTo>
                  <a:lnTo>
                    <a:pt x="2837342" y="460069"/>
                  </a:lnTo>
                  <a:lnTo>
                    <a:pt x="2876614" y="459799"/>
                  </a:lnTo>
                  <a:lnTo>
                    <a:pt x="2908548" y="459061"/>
                  </a:lnTo>
                  <a:lnTo>
                    <a:pt x="2929898" y="457963"/>
                  </a:lnTo>
                  <a:lnTo>
                    <a:pt x="2937416" y="456613"/>
                  </a:lnTo>
                  <a:lnTo>
                    <a:pt x="2933196" y="450972"/>
                  </a:lnTo>
                  <a:lnTo>
                    <a:pt x="2906113" y="418810"/>
                  </a:lnTo>
                  <a:lnTo>
                    <a:pt x="2852516" y="357046"/>
                  </a:lnTo>
                  <a:lnTo>
                    <a:pt x="2813463" y="312315"/>
                  </a:lnTo>
                  <a:lnTo>
                    <a:pt x="2771461" y="264276"/>
                  </a:lnTo>
                  <a:lnTo>
                    <a:pt x="2728395" y="215076"/>
                  </a:lnTo>
                  <a:lnTo>
                    <a:pt x="2686149" y="166861"/>
                  </a:lnTo>
                  <a:lnTo>
                    <a:pt x="2646607" y="121780"/>
                  </a:lnTo>
                  <a:lnTo>
                    <a:pt x="2611653" y="81981"/>
                  </a:lnTo>
                  <a:lnTo>
                    <a:pt x="2583171" y="49610"/>
                  </a:lnTo>
                  <a:lnTo>
                    <a:pt x="2553159" y="15745"/>
                  </a:lnTo>
                  <a:lnTo>
                    <a:pt x="2538725" y="0"/>
                  </a:lnTo>
                  <a:lnTo>
                    <a:pt x="2343710" y="231186"/>
                  </a:lnTo>
                  <a:close/>
                </a:path>
              </a:pathLst>
            </a:custGeom>
            <a:ln w="2506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57604" y="2756644"/>
              <a:ext cx="484505" cy="913765"/>
            </a:xfrm>
            <a:custGeom>
              <a:avLst/>
              <a:gdLst/>
              <a:ahLst/>
              <a:cxnLst/>
              <a:rect l="l" t="t" r="r" b="b"/>
              <a:pathLst>
                <a:path w="484504" h="913764">
                  <a:moveTo>
                    <a:pt x="464444" y="0"/>
                  </a:moveTo>
                  <a:lnTo>
                    <a:pt x="448216" y="5586"/>
                  </a:lnTo>
                  <a:lnTo>
                    <a:pt x="404864" y="20785"/>
                  </a:lnTo>
                  <a:lnTo>
                    <a:pt x="263013" y="70661"/>
                  </a:lnTo>
                  <a:lnTo>
                    <a:pt x="198191" y="93617"/>
                  </a:lnTo>
                  <a:lnTo>
                    <a:pt x="138727" y="114582"/>
                  </a:lnTo>
                  <a:lnTo>
                    <a:pt x="88516" y="132211"/>
                  </a:lnTo>
                  <a:lnTo>
                    <a:pt x="51453" y="145157"/>
                  </a:lnTo>
                  <a:lnTo>
                    <a:pt x="31433" y="152076"/>
                  </a:lnTo>
                  <a:lnTo>
                    <a:pt x="0" y="162829"/>
                  </a:lnTo>
                  <a:lnTo>
                    <a:pt x="0" y="538028"/>
                  </a:lnTo>
                  <a:lnTo>
                    <a:pt x="38" y="623887"/>
                  </a:lnTo>
                  <a:lnTo>
                    <a:pt x="149" y="702841"/>
                  </a:lnTo>
                  <a:lnTo>
                    <a:pt x="328" y="772591"/>
                  </a:lnTo>
                  <a:lnTo>
                    <a:pt x="568" y="830841"/>
                  </a:lnTo>
                  <a:lnTo>
                    <a:pt x="864" y="875292"/>
                  </a:lnTo>
                  <a:lnTo>
                    <a:pt x="1603" y="913610"/>
                  </a:lnTo>
                  <a:lnTo>
                    <a:pt x="6530" y="912128"/>
                  </a:lnTo>
                  <a:lnTo>
                    <a:pt x="18643" y="908090"/>
                  </a:lnTo>
                  <a:lnTo>
                    <a:pt x="36109" y="902107"/>
                  </a:lnTo>
                  <a:lnTo>
                    <a:pt x="57093" y="894793"/>
                  </a:lnTo>
                  <a:lnTo>
                    <a:pt x="90566" y="882816"/>
                  </a:lnTo>
                  <a:lnTo>
                    <a:pt x="142051" y="864646"/>
                  </a:lnTo>
                  <a:lnTo>
                    <a:pt x="204542" y="842733"/>
                  </a:lnTo>
                  <a:lnTo>
                    <a:pt x="271032" y="819523"/>
                  </a:lnTo>
                  <a:lnTo>
                    <a:pt x="335387" y="796841"/>
                  </a:lnTo>
                  <a:lnTo>
                    <a:pt x="392075" y="776895"/>
                  </a:lnTo>
                  <a:lnTo>
                    <a:pt x="434990" y="761846"/>
                  </a:lnTo>
                  <a:lnTo>
                    <a:pt x="458029" y="753853"/>
                  </a:lnTo>
                  <a:lnTo>
                    <a:pt x="484330" y="744253"/>
                  </a:lnTo>
                  <a:lnTo>
                    <a:pt x="484330" y="669366"/>
                  </a:lnTo>
                  <a:lnTo>
                    <a:pt x="484165" y="640390"/>
                  </a:lnTo>
                  <a:lnTo>
                    <a:pt x="483729" y="616706"/>
                  </a:lnTo>
                  <a:lnTo>
                    <a:pt x="483112" y="600727"/>
                  </a:lnTo>
                  <a:lnTo>
                    <a:pt x="482405" y="594864"/>
                  </a:lnTo>
                  <a:lnTo>
                    <a:pt x="473886" y="597618"/>
                  </a:lnTo>
                  <a:lnTo>
                    <a:pt x="452015" y="605089"/>
                  </a:lnTo>
                  <a:lnTo>
                    <a:pt x="420160" y="616088"/>
                  </a:lnTo>
                  <a:lnTo>
                    <a:pt x="343221" y="642766"/>
                  </a:lnTo>
                  <a:lnTo>
                    <a:pt x="311366" y="653765"/>
                  </a:lnTo>
                  <a:lnTo>
                    <a:pt x="289495" y="661236"/>
                  </a:lnTo>
                  <a:lnTo>
                    <a:pt x="280975" y="663990"/>
                  </a:lnTo>
                  <a:lnTo>
                    <a:pt x="280188" y="657533"/>
                  </a:lnTo>
                  <a:lnTo>
                    <a:pt x="279732" y="639988"/>
                  </a:lnTo>
                  <a:lnTo>
                    <a:pt x="279577" y="614090"/>
                  </a:lnTo>
                  <a:lnTo>
                    <a:pt x="279692" y="582575"/>
                  </a:lnTo>
                  <a:lnTo>
                    <a:pt x="280655" y="500777"/>
                  </a:lnTo>
                  <a:lnTo>
                    <a:pt x="354427" y="475046"/>
                  </a:lnTo>
                  <a:lnTo>
                    <a:pt x="384096" y="464642"/>
                  </a:lnTo>
                  <a:lnTo>
                    <a:pt x="410157" y="455461"/>
                  </a:lnTo>
                  <a:lnTo>
                    <a:pt x="429843" y="448584"/>
                  </a:lnTo>
                  <a:lnTo>
                    <a:pt x="440387" y="445092"/>
                  </a:lnTo>
                  <a:lnTo>
                    <a:pt x="452255" y="440868"/>
                  </a:lnTo>
                  <a:lnTo>
                    <a:pt x="452255" y="370206"/>
                  </a:lnTo>
                  <a:lnTo>
                    <a:pt x="452025" y="339987"/>
                  </a:lnTo>
                  <a:lnTo>
                    <a:pt x="451373" y="317690"/>
                  </a:lnTo>
                  <a:lnTo>
                    <a:pt x="450361" y="303888"/>
                  </a:lnTo>
                  <a:lnTo>
                    <a:pt x="449048" y="299160"/>
                  </a:lnTo>
                  <a:lnTo>
                    <a:pt x="441269" y="301446"/>
                  </a:lnTo>
                  <a:lnTo>
                    <a:pt x="422666" y="307657"/>
                  </a:lnTo>
                  <a:lnTo>
                    <a:pt x="396004" y="316819"/>
                  </a:lnTo>
                  <a:lnTo>
                    <a:pt x="364049" y="327962"/>
                  </a:lnTo>
                  <a:lnTo>
                    <a:pt x="332029" y="339105"/>
                  </a:lnTo>
                  <a:lnTo>
                    <a:pt x="305633" y="348268"/>
                  </a:lnTo>
                  <a:lnTo>
                    <a:pt x="287596" y="354479"/>
                  </a:lnTo>
                  <a:lnTo>
                    <a:pt x="280655" y="356765"/>
                  </a:lnTo>
                  <a:lnTo>
                    <a:pt x="279998" y="351238"/>
                  </a:lnTo>
                  <a:lnTo>
                    <a:pt x="279492" y="336171"/>
                  </a:lnTo>
                  <a:lnTo>
                    <a:pt x="279166" y="313831"/>
                  </a:lnTo>
                  <a:lnTo>
                    <a:pt x="279051" y="286487"/>
                  </a:lnTo>
                  <a:lnTo>
                    <a:pt x="279051" y="216209"/>
                  </a:lnTo>
                  <a:lnTo>
                    <a:pt x="372068" y="183951"/>
                  </a:lnTo>
                  <a:lnTo>
                    <a:pt x="465085" y="151308"/>
                  </a:lnTo>
                  <a:lnTo>
                    <a:pt x="465085" y="75654"/>
                  </a:lnTo>
                  <a:lnTo>
                    <a:pt x="465030" y="46119"/>
                  </a:lnTo>
                  <a:lnTo>
                    <a:pt x="464885" y="21985"/>
                  </a:lnTo>
                  <a:lnTo>
                    <a:pt x="464679" y="5772"/>
                  </a:lnTo>
                  <a:lnTo>
                    <a:pt x="464444" y="0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7604" y="2756644"/>
              <a:ext cx="484505" cy="913765"/>
            </a:xfrm>
            <a:custGeom>
              <a:avLst/>
              <a:gdLst/>
              <a:ahLst/>
              <a:cxnLst/>
              <a:rect l="l" t="t" r="r" b="b"/>
              <a:pathLst>
                <a:path w="484504" h="913764">
                  <a:moveTo>
                    <a:pt x="263013" y="70661"/>
                  </a:moveTo>
                  <a:lnTo>
                    <a:pt x="198191" y="93617"/>
                  </a:lnTo>
                  <a:lnTo>
                    <a:pt x="138727" y="114582"/>
                  </a:lnTo>
                  <a:lnTo>
                    <a:pt x="88516" y="132211"/>
                  </a:lnTo>
                  <a:lnTo>
                    <a:pt x="51453" y="145157"/>
                  </a:lnTo>
                  <a:lnTo>
                    <a:pt x="0" y="162829"/>
                  </a:lnTo>
                  <a:lnTo>
                    <a:pt x="0" y="538028"/>
                  </a:lnTo>
                  <a:lnTo>
                    <a:pt x="38" y="623887"/>
                  </a:lnTo>
                  <a:lnTo>
                    <a:pt x="149" y="702841"/>
                  </a:lnTo>
                  <a:lnTo>
                    <a:pt x="328" y="772591"/>
                  </a:lnTo>
                  <a:lnTo>
                    <a:pt x="568" y="830841"/>
                  </a:lnTo>
                  <a:lnTo>
                    <a:pt x="864" y="875292"/>
                  </a:lnTo>
                  <a:lnTo>
                    <a:pt x="1603" y="913610"/>
                  </a:lnTo>
                  <a:lnTo>
                    <a:pt x="6530" y="912128"/>
                  </a:lnTo>
                  <a:lnTo>
                    <a:pt x="18643" y="908090"/>
                  </a:lnTo>
                  <a:lnTo>
                    <a:pt x="36109" y="902107"/>
                  </a:lnTo>
                  <a:lnTo>
                    <a:pt x="57093" y="894793"/>
                  </a:lnTo>
                  <a:lnTo>
                    <a:pt x="90566" y="882816"/>
                  </a:lnTo>
                  <a:lnTo>
                    <a:pt x="142051" y="864646"/>
                  </a:lnTo>
                  <a:lnTo>
                    <a:pt x="204542" y="842733"/>
                  </a:lnTo>
                  <a:lnTo>
                    <a:pt x="271032" y="819523"/>
                  </a:lnTo>
                  <a:lnTo>
                    <a:pt x="335387" y="796841"/>
                  </a:lnTo>
                  <a:lnTo>
                    <a:pt x="392075" y="776895"/>
                  </a:lnTo>
                  <a:lnTo>
                    <a:pt x="434990" y="761846"/>
                  </a:lnTo>
                  <a:lnTo>
                    <a:pt x="458029" y="753853"/>
                  </a:lnTo>
                  <a:lnTo>
                    <a:pt x="484330" y="744253"/>
                  </a:lnTo>
                  <a:lnTo>
                    <a:pt x="484330" y="669366"/>
                  </a:lnTo>
                  <a:lnTo>
                    <a:pt x="484165" y="640390"/>
                  </a:lnTo>
                  <a:lnTo>
                    <a:pt x="483729" y="616706"/>
                  </a:lnTo>
                  <a:lnTo>
                    <a:pt x="483112" y="600727"/>
                  </a:lnTo>
                  <a:lnTo>
                    <a:pt x="482405" y="594864"/>
                  </a:lnTo>
                  <a:lnTo>
                    <a:pt x="473886" y="597618"/>
                  </a:lnTo>
                  <a:lnTo>
                    <a:pt x="452015" y="605089"/>
                  </a:lnTo>
                  <a:lnTo>
                    <a:pt x="420160" y="616088"/>
                  </a:lnTo>
                  <a:lnTo>
                    <a:pt x="381690" y="629427"/>
                  </a:lnTo>
                  <a:lnTo>
                    <a:pt x="343221" y="642766"/>
                  </a:lnTo>
                  <a:lnTo>
                    <a:pt x="311366" y="653765"/>
                  </a:lnTo>
                  <a:lnTo>
                    <a:pt x="289495" y="661236"/>
                  </a:lnTo>
                  <a:lnTo>
                    <a:pt x="280975" y="663990"/>
                  </a:lnTo>
                  <a:lnTo>
                    <a:pt x="280188" y="657533"/>
                  </a:lnTo>
                  <a:lnTo>
                    <a:pt x="279732" y="639988"/>
                  </a:lnTo>
                  <a:lnTo>
                    <a:pt x="279577" y="614090"/>
                  </a:lnTo>
                  <a:lnTo>
                    <a:pt x="279692" y="582575"/>
                  </a:lnTo>
                  <a:lnTo>
                    <a:pt x="280655" y="500777"/>
                  </a:lnTo>
                  <a:lnTo>
                    <a:pt x="354427" y="475046"/>
                  </a:lnTo>
                  <a:lnTo>
                    <a:pt x="384096" y="464642"/>
                  </a:lnTo>
                  <a:lnTo>
                    <a:pt x="410157" y="455461"/>
                  </a:lnTo>
                  <a:lnTo>
                    <a:pt x="429843" y="448584"/>
                  </a:lnTo>
                  <a:lnTo>
                    <a:pt x="440387" y="445092"/>
                  </a:lnTo>
                  <a:lnTo>
                    <a:pt x="452255" y="440868"/>
                  </a:lnTo>
                  <a:lnTo>
                    <a:pt x="452255" y="370206"/>
                  </a:lnTo>
                  <a:lnTo>
                    <a:pt x="452025" y="339987"/>
                  </a:lnTo>
                  <a:lnTo>
                    <a:pt x="451373" y="317690"/>
                  </a:lnTo>
                  <a:lnTo>
                    <a:pt x="450361" y="303888"/>
                  </a:lnTo>
                  <a:lnTo>
                    <a:pt x="449048" y="299160"/>
                  </a:lnTo>
                  <a:lnTo>
                    <a:pt x="441269" y="301446"/>
                  </a:lnTo>
                  <a:lnTo>
                    <a:pt x="422666" y="307657"/>
                  </a:lnTo>
                  <a:lnTo>
                    <a:pt x="396004" y="316819"/>
                  </a:lnTo>
                  <a:lnTo>
                    <a:pt x="364049" y="327962"/>
                  </a:lnTo>
                  <a:lnTo>
                    <a:pt x="332029" y="339105"/>
                  </a:lnTo>
                  <a:lnTo>
                    <a:pt x="305633" y="348268"/>
                  </a:lnTo>
                  <a:lnTo>
                    <a:pt x="287596" y="354479"/>
                  </a:lnTo>
                  <a:lnTo>
                    <a:pt x="280655" y="356765"/>
                  </a:lnTo>
                  <a:lnTo>
                    <a:pt x="279998" y="351238"/>
                  </a:lnTo>
                  <a:lnTo>
                    <a:pt x="279492" y="336171"/>
                  </a:lnTo>
                  <a:lnTo>
                    <a:pt x="279166" y="313831"/>
                  </a:lnTo>
                  <a:lnTo>
                    <a:pt x="279051" y="286487"/>
                  </a:lnTo>
                  <a:lnTo>
                    <a:pt x="279051" y="216209"/>
                  </a:lnTo>
                  <a:lnTo>
                    <a:pt x="372068" y="183951"/>
                  </a:lnTo>
                  <a:lnTo>
                    <a:pt x="465085" y="151308"/>
                  </a:lnTo>
                  <a:lnTo>
                    <a:pt x="465085" y="75654"/>
                  </a:lnTo>
                  <a:lnTo>
                    <a:pt x="465030" y="46119"/>
                  </a:lnTo>
                  <a:lnTo>
                    <a:pt x="464885" y="21985"/>
                  </a:lnTo>
                  <a:lnTo>
                    <a:pt x="464679" y="5772"/>
                  </a:lnTo>
                  <a:lnTo>
                    <a:pt x="464444" y="0"/>
                  </a:lnTo>
                  <a:lnTo>
                    <a:pt x="448216" y="5586"/>
                  </a:lnTo>
                  <a:lnTo>
                    <a:pt x="404864" y="20785"/>
                  </a:lnTo>
                  <a:lnTo>
                    <a:pt x="340945" y="43257"/>
                  </a:lnTo>
                  <a:lnTo>
                    <a:pt x="263013" y="70661"/>
                  </a:lnTo>
                  <a:close/>
                </a:path>
              </a:pathLst>
            </a:custGeom>
            <a:ln w="22722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0825" y="2944819"/>
              <a:ext cx="612775" cy="904875"/>
            </a:xfrm>
            <a:custGeom>
              <a:avLst/>
              <a:gdLst/>
              <a:ahLst/>
              <a:cxnLst/>
              <a:rect l="l" t="t" r="r" b="b"/>
              <a:pathLst>
                <a:path w="612775" h="904875">
                  <a:moveTo>
                    <a:pt x="608780" y="0"/>
                  </a:moveTo>
                  <a:lnTo>
                    <a:pt x="543668" y="21841"/>
                  </a:lnTo>
                  <a:lnTo>
                    <a:pt x="475449" y="45525"/>
                  </a:lnTo>
                  <a:lnTo>
                    <a:pt x="392917" y="74502"/>
                  </a:lnTo>
                  <a:lnTo>
                    <a:pt x="333560" y="95422"/>
                  </a:lnTo>
                  <a:lnTo>
                    <a:pt x="273883" y="116418"/>
                  </a:lnTo>
                  <a:lnTo>
                    <a:pt x="165328" y="154579"/>
                  </a:lnTo>
                  <a:lnTo>
                    <a:pt x="122329" y="169718"/>
                  </a:lnTo>
                  <a:lnTo>
                    <a:pt x="90771" y="180878"/>
                  </a:lnTo>
                  <a:lnTo>
                    <a:pt x="0" y="212369"/>
                  </a:lnTo>
                  <a:lnTo>
                    <a:pt x="0" y="286487"/>
                  </a:lnTo>
                  <a:lnTo>
                    <a:pt x="160" y="324314"/>
                  </a:lnTo>
                  <a:lnTo>
                    <a:pt x="801" y="346876"/>
                  </a:lnTo>
                  <a:lnTo>
                    <a:pt x="2165" y="357773"/>
                  </a:lnTo>
                  <a:lnTo>
                    <a:pt x="4490" y="360605"/>
                  </a:lnTo>
                  <a:lnTo>
                    <a:pt x="12393" y="358457"/>
                  </a:lnTo>
                  <a:lnTo>
                    <a:pt x="30431" y="352636"/>
                  </a:lnTo>
                  <a:lnTo>
                    <a:pt x="55865" y="344080"/>
                  </a:lnTo>
                  <a:lnTo>
                    <a:pt x="85960" y="333723"/>
                  </a:lnTo>
                  <a:lnTo>
                    <a:pt x="115830" y="323204"/>
                  </a:lnTo>
                  <a:lnTo>
                    <a:pt x="140648" y="314665"/>
                  </a:lnTo>
                  <a:lnTo>
                    <a:pt x="157768" y="308935"/>
                  </a:lnTo>
                  <a:lnTo>
                    <a:pt x="164544" y="306841"/>
                  </a:lnTo>
                  <a:lnTo>
                    <a:pt x="165181" y="317558"/>
                  </a:lnTo>
                  <a:lnTo>
                    <a:pt x="166348" y="394592"/>
                  </a:lnTo>
                  <a:lnTo>
                    <a:pt x="166824" y="455105"/>
                  </a:lnTo>
                  <a:lnTo>
                    <a:pt x="167194" y="526414"/>
                  </a:lnTo>
                  <a:lnTo>
                    <a:pt x="167430" y="605617"/>
                  </a:lnTo>
                  <a:lnTo>
                    <a:pt x="168393" y="904778"/>
                  </a:lnTo>
                  <a:lnTo>
                    <a:pt x="444236" y="808002"/>
                  </a:lnTo>
                  <a:lnTo>
                    <a:pt x="445199" y="507689"/>
                  </a:lnTo>
                  <a:lnTo>
                    <a:pt x="445840" y="207376"/>
                  </a:lnTo>
                  <a:lnTo>
                    <a:pt x="467651" y="199696"/>
                  </a:lnTo>
                  <a:lnTo>
                    <a:pt x="501630" y="187863"/>
                  </a:lnTo>
                  <a:lnTo>
                    <a:pt x="546555" y="172142"/>
                  </a:lnTo>
                  <a:lnTo>
                    <a:pt x="586909" y="158004"/>
                  </a:lnTo>
                  <a:lnTo>
                    <a:pt x="607177" y="150924"/>
                  </a:lnTo>
                  <a:lnTo>
                    <a:pt x="610058" y="147672"/>
                  </a:lnTo>
                  <a:lnTo>
                    <a:pt x="611707" y="137291"/>
                  </a:lnTo>
                  <a:lnTo>
                    <a:pt x="612454" y="114525"/>
                  </a:lnTo>
                  <a:lnTo>
                    <a:pt x="612629" y="74118"/>
                  </a:lnTo>
                  <a:lnTo>
                    <a:pt x="612434" y="38343"/>
                  </a:lnTo>
                  <a:lnTo>
                    <a:pt x="611787" y="15457"/>
                  </a:lnTo>
                  <a:lnTo>
                    <a:pt x="610600" y="3372"/>
                  </a:lnTo>
                  <a:lnTo>
                    <a:pt x="608780" y="0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0825" y="2944819"/>
              <a:ext cx="612775" cy="904875"/>
            </a:xfrm>
            <a:custGeom>
              <a:avLst/>
              <a:gdLst/>
              <a:ahLst/>
              <a:cxnLst/>
              <a:rect l="l" t="t" r="r" b="b"/>
              <a:pathLst>
                <a:path w="612775" h="904875">
                  <a:moveTo>
                    <a:pt x="392917" y="74502"/>
                  </a:moveTo>
                  <a:lnTo>
                    <a:pt x="333560" y="95422"/>
                  </a:lnTo>
                  <a:lnTo>
                    <a:pt x="273883" y="116418"/>
                  </a:lnTo>
                  <a:lnTo>
                    <a:pt x="216826" y="136475"/>
                  </a:lnTo>
                  <a:lnTo>
                    <a:pt x="165328" y="154579"/>
                  </a:lnTo>
                  <a:lnTo>
                    <a:pt x="122329" y="169718"/>
                  </a:lnTo>
                  <a:lnTo>
                    <a:pt x="90771" y="180878"/>
                  </a:lnTo>
                  <a:lnTo>
                    <a:pt x="0" y="212369"/>
                  </a:lnTo>
                  <a:lnTo>
                    <a:pt x="0" y="286487"/>
                  </a:lnTo>
                  <a:lnTo>
                    <a:pt x="160" y="324314"/>
                  </a:lnTo>
                  <a:lnTo>
                    <a:pt x="801" y="346876"/>
                  </a:lnTo>
                  <a:lnTo>
                    <a:pt x="2165" y="357773"/>
                  </a:lnTo>
                  <a:lnTo>
                    <a:pt x="4490" y="360605"/>
                  </a:lnTo>
                  <a:lnTo>
                    <a:pt x="12393" y="358457"/>
                  </a:lnTo>
                  <a:lnTo>
                    <a:pt x="30431" y="352636"/>
                  </a:lnTo>
                  <a:lnTo>
                    <a:pt x="55865" y="344080"/>
                  </a:lnTo>
                  <a:lnTo>
                    <a:pt x="85960" y="333723"/>
                  </a:lnTo>
                  <a:lnTo>
                    <a:pt x="115830" y="323204"/>
                  </a:lnTo>
                  <a:lnTo>
                    <a:pt x="140648" y="314665"/>
                  </a:lnTo>
                  <a:lnTo>
                    <a:pt x="157768" y="308935"/>
                  </a:lnTo>
                  <a:lnTo>
                    <a:pt x="164544" y="306841"/>
                  </a:lnTo>
                  <a:lnTo>
                    <a:pt x="165181" y="317558"/>
                  </a:lnTo>
                  <a:lnTo>
                    <a:pt x="166348" y="394592"/>
                  </a:lnTo>
                  <a:lnTo>
                    <a:pt x="166824" y="455105"/>
                  </a:lnTo>
                  <a:lnTo>
                    <a:pt x="167194" y="526414"/>
                  </a:lnTo>
                  <a:lnTo>
                    <a:pt x="167430" y="605617"/>
                  </a:lnTo>
                  <a:lnTo>
                    <a:pt x="168393" y="904778"/>
                  </a:lnTo>
                  <a:lnTo>
                    <a:pt x="306314" y="856390"/>
                  </a:lnTo>
                  <a:lnTo>
                    <a:pt x="444236" y="808002"/>
                  </a:lnTo>
                  <a:lnTo>
                    <a:pt x="445199" y="507689"/>
                  </a:lnTo>
                  <a:lnTo>
                    <a:pt x="445840" y="207376"/>
                  </a:lnTo>
                  <a:lnTo>
                    <a:pt x="467651" y="199696"/>
                  </a:lnTo>
                  <a:lnTo>
                    <a:pt x="501630" y="187863"/>
                  </a:lnTo>
                  <a:lnTo>
                    <a:pt x="546555" y="172142"/>
                  </a:lnTo>
                  <a:lnTo>
                    <a:pt x="586909" y="158004"/>
                  </a:lnTo>
                  <a:lnTo>
                    <a:pt x="607177" y="150924"/>
                  </a:lnTo>
                  <a:lnTo>
                    <a:pt x="610058" y="147672"/>
                  </a:lnTo>
                  <a:lnTo>
                    <a:pt x="611707" y="137291"/>
                  </a:lnTo>
                  <a:lnTo>
                    <a:pt x="612454" y="114525"/>
                  </a:lnTo>
                  <a:lnTo>
                    <a:pt x="612629" y="74118"/>
                  </a:lnTo>
                  <a:lnTo>
                    <a:pt x="612434" y="38343"/>
                  </a:lnTo>
                  <a:lnTo>
                    <a:pt x="611787" y="15457"/>
                  </a:lnTo>
                  <a:lnTo>
                    <a:pt x="610600" y="3372"/>
                  </a:lnTo>
                  <a:lnTo>
                    <a:pt x="608780" y="0"/>
                  </a:lnTo>
                  <a:lnTo>
                    <a:pt x="590478" y="5862"/>
                  </a:lnTo>
                  <a:lnTo>
                    <a:pt x="543668" y="21841"/>
                  </a:lnTo>
                  <a:lnTo>
                    <a:pt x="475449" y="45525"/>
                  </a:lnTo>
                  <a:lnTo>
                    <a:pt x="392917" y="74502"/>
                  </a:lnTo>
                  <a:close/>
                </a:path>
              </a:pathLst>
            </a:custGeom>
            <a:ln w="2313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8706" y="3213257"/>
              <a:ext cx="704215" cy="940435"/>
            </a:xfrm>
            <a:custGeom>
              <a:avLst/>
              <a:gdLst/>
              <a:ahLst/>
              <a:cxnLst/>
              <a:rect l="l" t="t" r="r" b="b"/>
              <a:pathLst>
                <a:path w="704214" h="940435">
                  <a:moveTo>
                    <a:pt x="543668" y="0"/>
                  </a:moveTo>
                  <a:lnTo>
                    <a:pt x="202552" y="120009"/>
                  </a:lnTo>
                  <a:lnTo>
                    <a:pt x="159031" y="136319"/>
                  </a:lnTo>
                  <a:lnTo>
                    <a:pt x="131894" y="190719"/>
                  </a:lnTo>
                  <a:lnTo>
                    <a:pt x="122253" y="241592"/>
                  </a:lnTo>
                  <a:lnTo>
                    <a:pt x="110550" y="305424"/>
                  </a:lnTo>
                  <a:lnTo>
                    <a:pt x="97507" y="378271"/>
                  </a:lnTo>
                  <a:lnTo>
                    <a:pt x="79310" y="480741"/>
                  </a:lnTo>
                  <a:lnTo>
                    <a:pt x="59939" y="589440"/>
                  </a:lnTo>
                  <a:lnTo>
                    <a:pt x="33750" y="735893"/>
                  </a:lnTo>
                  <a:lnTo>
                    <a:pt x="26942" y="773823"/>
                  </a:lnTo>
                  <a:lnTo>
                    <a:pt x="15786" y="837932"/>
                  </a:lnTo>
                  <a:lnTo>
                    <a:pt x="6976" y="890665"/>
                  </a:lnTo>
                  <a:lnTo>
                    <a:pt x="1413" y="926547"/>
                  </a:lnTo>
                  <a:lnTo>
                    <a:pt x="0" y="940109"/>
                  </a:lnTo>
                  <a:lnTo>
                    <a:pt x="7424" y="938165"/>
                  </a:lnTo>
                  <a:lnTo>
                    <a:pt x="28392" y="931347"/>
                  </a:lnTo>
                  <a:lnTo>
                    <a:pt x="266221" y="848709"/>
                  </a:lnTo>
                  <a:lnTo>
                    <a:pt x="287070" y="841028"/>
                  </a:lnTo>
                  <a:lnTo>
                    <a:pt x="294768" y="773823"/>
                  </a:lnTo>
                  <a:lnTo>
                    <a:pt x="297845" y="747499"/>
                  </a:lnTo>
                  <a:lnTo>
                    <a:pt x="304069" y="703161"/>
                  </a:lnTo>
                  <a:lnTo>
                    <a:pt x="352983" y="683288"/>
                  </a:lnTo>
                  <a:lnTo>
                    <a:pt x="401898" y="668598"/>
                  </a:lnTo>
                  <a:lnTo>
                    <a:pt x="698147" y="668598"/>
                  </a:lnTo>
                  <a:lnTo>
                    <a:pt x="696063" y="659319"/>
                  </a:lnTo>
                  <a:lnTo>
                    <a:pt x="686991" y="619387"/>
                  </a:lnTo>
                  <a:lnTo>
                    <a:pt x="675157" y="567598"/>
                  </a:lnTo>
                  <a:lnTo>
                    <a:pt x="300541" y="567598"/>
                  </a:lnTo>
                  <a:lnTo>
                    <a:pt x="302786" y="546092"/>
                  </a:lnTo>
                  <a:lnTo>
                    <a:pt x="316210" y="452929"/>
                  </a:lnTo>
                  <a:lnTo>
                    <a:pt x="326802" y="387055"/>
                  </a:lnTo>
                  <a:lnTo>
                    <a:pt x="337475" y="323582"/>
                  </a:lnTo>
                  <a:lnTo>
                    <a:pt x="346305" y="274192"/>
                  </a:lnTo>
                  <a:lnTo>
                    <a:pt x="353084" y="246194"/>
                  </a:lnTo>
                  <a:lnTo>
                    <a:pt x="601137" y="246194"/>
                  </a:lnTo>
                  <a:lnTo>
                    <a:pt x="577828" y="145046"/>
                  </a:lnTo>
                  <a:lnTo>
                    <a:pt x="565477" y="91274"/>
                  </a:lnTo>
                  <a:lnTo>
                    <a:pt x="555925" y="49493"/>
                  </a:lnTo>
                  <a:lnTo>
                    <a:pt x="549667" y="21819"/>
                  </a:lnTo>
                  <a:lnTo>
                    <a:pt x="547197" y="10368"/>
                  </a:lnTo>
                  <a:lnTo>
                    <a:pt x="545914" y="4608"/>
                  </a:lnTo>
                  <a:lnTo>
                    <a:pt x="543668" y="0"/>
                  </a:lnTo>
                  <a:close/>
                </a:path>
                <a:path w="704214" h="940435">
                  <a:moveTo>
                    <a:pt x="698147" y="668598"/>
                  </a:moveTo>
                  <a:lnTo>
                    <a:pt x="401898" y="668598"/>
                  </a:lnTo>
                  <a:lnTo>
                    <a:pt x="403115" y="674011"/>
                  </a:lnTo>
                  <a:lnTo>
                    <a:pt x="405145" y="687704"/>
                  </a:lnTo>
                  <a:lnTo>
                    <a:pt x="407716" y="707590"/>
                  </a:lnTo>
                  <a:lnTo>
                    <a:pt x="410558" y="731579"/>
                  </a:lnTo>
                  <a:lnTo>
                    <a:pt x="413294" y="755503"/>
                  </a:lnTo>
                  <a:lnTo>
                    <a:pt x="415610" y="775215"/>
                  </a:lnTo>
                  <a:lnTo>
                    <a:pt x="417324" y="788662"/>
                  </a:lnTo>
                  <a:lnTo>
                    <a:pt x="418256" y="793793"/>
                  </a:lnTo>
                  <a:lnTo>
                    <a:pt x="439557" y="786903"/>
                  </a:lnTo>
                  <a:lnTo>
                    <a:pt x="682287" y="701954"/>
                  </a:lnTo>
                  <a:lnTo>
                    <a:pt x="703722" y="693944"/>
                  </a:lnTo>
                  <a:lnTo>
                    <a:pt x="701798" y="684861"/>
                  </a:lnTo>
                  <a:lnTo>
                    <a:pt x="698147" y="668598"/>
                  </a:lnTo>
                  <a:close/>
                </a:path>
                <a:path w="704214" h="940435">
                  <a:moveTo>
                    <a:pt x="601137" y="246194"/>
                  </a:moveTo>
                  <a:lnTo>
                    <a:pt x="353084" y="246194"/>
                  </a:lnTo>
                  <a:lnTo>
                    <a:pt x="354748" y="251876"/>
                  </a:lnTo>
                  <a:lnTo>
                    <a:pt x="357822" y="273954"/>
                  </a:lnTo>
                  <a:lnTo>
                    <a:pt x="363728" y="320666"/>
                  </a:lnTo>
                  <a:lnTo>
                    <a:pt x="372910" y="388015"/>
                  </a:lnTo>
                  <a:lnTo>
                    <a:pt x="383294" y="458533"/>
                  </a:lnTo>
                  <a:lnTo>
                    <a:pt x="387399" y="486927"/>
                  </a:lnTo>
                  <a:lnTo>
                    <a:pt x="390288" y="509757"/>
                  </a:lnTo>
                  <a:lnTo>
                    <a:pt x="390391" y="510569"/>
                  </a:lnTo>
                  <a:lnTo>
                    <a:pt x="391999" y="527011"/>
                  </a:lnTo>
                  <a:lnTo>
                    <a:pt x="391954" y="533803"/>
                  </a:lnTo>
                  <a:lnTo>
                    <a:pt x="387519" y="536143"/>
                  </a:lnTo>
                  <a:lnTo>
                    <a:pt x="377160" y="540428"/>
                  </a:lnTo>
                  <a:lnTo>
                    <a:pt x="362173" y="546092"/>
                  </a:lnTo>
                  <a:lnTo>
                    <a:pt x="300541" y="567598"/>
                  </a:lnTo>
                  <a:lnTo>
                    <a:pt x="675157" y="567598"/>
                  </a:lnTo>
                  <a:lnTo>
                    <a:pt x="660716" y="504633"/>
                  </a:lnTo>
                  <a:lnTo>
                    <a:pt x="644456" y="433947"/>
                  </a:lnTo>
                  <a:lnTo>
                    <a:pt x="601137" y="246194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78706" y="3213257"/>
              <a:ext cx="704215" cy="940435"/>
            </a:xfrm>
            <a:custGeom>
              <a:avLst/>
              <a:gdLst/>
              <a:ahLst/>
              <a:cxnLst/>
              <a:rect l="l" t="t" r="r" b="b"/>
              <a:pathLst>
                <a:path w="704214" h="940435">
                  <a:moveTo>
                    <a:pt x="342880" y="69893"/>
                  </a:moveTo>
                  <a:lnTo>
                    <a:pt x="266040" y="97075"/>
                  </a:lnTo>
                  <a:lnTo>
                    <a:pt x="202552" y="120009"/>
                  </a:lnTo>
                  <a:lnTo>
                    <a:pt x="159031" y="136319"/>
                  </a:lnTo>
                  <a:lnTo>
                    <a:pt x="131894" y="190719"/>
                  </a:lnTo>
                  <a:lnTo>
                    <a:pt x="122253" y="241592"/>
                  </a:lnTo>
                  <a:lnTo>
                    <a:pt x="110550" y="305424"/>
                  </a:lnTo>
                  <a:lnTo>
                    <a:pt x="97507" y="378271"/>
                  </a:lnTo>
                  <a:lnTo>
                    <a:pt x="88700" y="427919"/>
                  </a:lnTo>
                  <a:lnTo>
                    <a:pt x="79310" y="480741"/>
                  </a:lnTo>
                  <a:lnTo>
                    <a:pt x="69626" y="535120"/>
                  </a:lnTo>
                  <a:lnTo>
                    <a:pt x="59939" y="589440"/>
                  </a:lnTo>
                  <a:lnTo>
                    <a:pt x="50538" y="642086"/>
                  </a:lnTo>
                  <a:lnTo>
                    <a:pt x="41712" y="691442"/>
                  </a:lnTo>
                  <a:lnTo>
                    <a:pt x="33750" y="735893"/>
                  </a:lnTo>
                  <a:lnTo>
                    <a:pt x="26942" y="773823"/>
                  </a:lnTo>
                  <a:lnTo>
                    <a:pt x="15786" y="837932"/>
                  </a:lnTo>
                  <a:lnTo>
                    <a:pt x="6976" y="890665"/>
                  </a:lnTo>
                  <a:lnTo>
                    <a:pt x="1413" y="926547"/>
                  </a:lnTo>
                  <a:lnTo>
                    <a:pt x="0" y="940109"/>
                  </a:lnTo>
                  <a:lnTo>
                    <a:pt x="7424" y="938165"/>
                  </a:lnTo>
                  <a:lnTo>
                    <a:pt x="63828" y="919323"/>
                  </a:lnTo>
                  <a:lnTo>
                    <a:pt x="114661" y="901762"/>
                  </a:lnTo>
                  <a:lnTo>
                    <a:pt x="181816" y="878335"/>
                  </a:lnTo>
                  <a:lnTo>
                    <a:pt x="266221" y="848709"/>
                  </a:lnTo>
                  <a:lnTo>
                    <a:pt x="294768" y="773823"/>
                  </a:lnTo>
                  <a:lnTo>
                    <a:pt x="297845" y="747499"/>
                  </a:lnTo>
                  <a:lnTo>
                    <a:pt x="304069" y="703161"/>
                  </a:lnTo>
                  <a:lnTo>
                    <a:pt x="352983" y="683288"/>
                  </a:lnTo>
                  <a:lnTo>
                    <a:pt x="401898" y="668598"/>
                  </a:lnTo>
                  <a:lnTo>
                    <a:pt x="403115" y="674011"/>
                  </a:lnTo>
                  <a:lnTo>
                    <a:pt x="405145" y="687704"/>
                  </a:lnTo>
                  <a:lnTo>
                    <a:pt x="407716" y="707590"/>
                  </a:lnTo>
                  <a:lnTo>
                    <a:pt x="410558" y="731579"/>
                  </a:lnTo>
                  <a:lnTo>
                    <a:pt x="413294" y="755503"/>
                  </a:lnTo>
                  <a:lnTo>
                    <a:pt x="415610" y="775215"/>
                  </a:lnTo>
                  <a:lnTo>
                    <a:pt x="417324" y="788662"/>
                  </a:lnTo>
                  <a:lnTo>
                    <a:pt x="418256" y="793793"/>
                  </a:lnTo>
                  <a:lnTo>
                    <a:pt x="439557" y="786903"/>
                  </a:lnTo>
                  <a:lnTo>
                    <a:pt x="492337" y="768759"/>
                  </a:lnTo>
                  <a:lnTo>
                    <a:pt x="560869" y="744877"/>
                  </a:lnTo>
                  <a:lnTo>
                    <a:pt x="629427" y="720770"/>
                  </a:lnTo>
                  <a:lnTo>
                    <a:pt x="682287" y="701954"/>
                  </a:lnTo>
                  <a:lnTo>
                    <a:pt x="703722" y="693944"/>
                  </a:lnTo>
                  <a:lnTo>
                    <a:pt x="701798" y="684861"/>
                  </a:lnTo>
                  <a:lnTo>
                    <a:pt x="686991" y="619387"/>
                  </a:lnTo>
                  <a:lnTo>
                    <a:pt x="675051" y="567136"/>
                  </a:lnTo>
                  <a:lnTo>
                    <a:pt x="660716" y="504633"/>
                  </a:lnTo>
                  <a:lnTo>
                    <a:pt x="644456" y="433947"/>
                  </a:lnTo>
                  <a:lnTo>
                    <a:pt x="626742" y="357149"/>
                  </a:lnTo>
                  <a:lnTo>
                    <a:pt x="608954" y="280100"/>
                  </a:lnTo>
                  <a:lnTo>
                    <a:pt x="592485" y="208693"/>
                  </a:lnTo>
                  <a:lnTo>
                    <a:pt x="577828" y="145046"/>
                  </a:lnTo>
                  <a:lnTo>
                    <a:pt x="565477" y="91274"/>
                  </a:lnTo>
                  <a:lnTo>
                    <a:pt x="555925" y="49493"/>
                  </a:lnTo>
                  <a:lnTo>
                    <a:pt x="547197" y="10368"/>
                  </a:lnTo>
                  <a:lnTo>
                    <a:pt x="545914" y="4608"/>
                  </a:lnTo>
                  <a:lnTo>
                    <a:pt x="543668" y="0"/>
                  </a:lnTo>
                  <a:lnTo>
                    <a:pt x="542385" y="384"/>
                  </a:lnTo>
                  <a:lnTo>
                    <a:pt x="525917" y="5844"/>
                  </a:lnTo>
                  <a:lnTo>
                    <a:pt x="482806" y="20737"/>
                  </a:lnTo>
                  <a:lnTo>
                    <a:pt x="419609" y="42831"/>
                  </a:lnTo>
                  <a:lnTo>
                    <a:pt x="342880" y="69893"/>
                  </a:lnTo>
                  <a:close/>
                </a:path>
                <a:path w="704214" h="940435">
                  <a:moveTo>
                    <a:pt x="363728" y="320666"/>
                  </a:moveTo>
                  <a:lnTo>
                    <a:pt x="367823" y="351658"/>
                  </a:lnTo>
                  <a:lnTo>
                    <a:pt x="372910" y="388015"/>
                  </a:lnTo>
                  <a:lnTo>
                    <a:pt x="378297" y="425164"/>
                  </a:lnTo>
                  <a:lnTo>
                    <a:pt x="383294" y="458533"/>
                  </a:lnTo>
                  <a:lnTo>
                    <a:pt x="387399" y="486927"/>
                  </a:lnTo>
                  <a:lnTo>
                    <a:pt x="390391" y="510569"/>
                  </a:lnTo>
                  <a:lnTo>
                    <a:pt x="391999" y="527011"/>
                  </a:lnTo>
                  <a:lnTo>
                    <a:pt x="391954" y="533803"/>
                  </a:lnTo>
                  <a:lnTo>
                    <a:pt x="344804" y="552237"/>
                  </a:lnTo>
                  <a:lnTo>
                    <a:pt x="300541" y="567598"/>
                  </a:lnTo>
                  <a:lnTo>
                    <a:pt x="302786" y="546092"/>
                  </a:lnTo>
                  <a:lnTo>
                    <a:pt x="316210" y="452929"/>
                  </a:lnTo>
                  <a:lnTo>
                    <a:pt x="326802" y="387055"/>
                  </a:lnTo>
                  <a:lnTo>
                    <a:pt x="337475" y="323582"/>
                  </a:lnTo>
                  <a:lnTo>
                    <a:pt x="346347" y="273954"/>
                  </a:lnTo>
                  <a:lnTo>
                    <a:pt x="353084" y="246194"/>
                  </a:lnTo>
                  <a:lnTo>
                    <a:pt x="354748" y="251876"/>
                  </a:lnTo>
                  <a:lnTo>
                    <a:pt x="357855" y="274192"/>
                  </a:lnTo>
                  <a:lnTo>
                    <a:pt x="363728" y="320666"/>
                  </a:lnTo>
                  <a:close/>
                </a:path>
              </a:pathLst>
            </a:custGeom>
            <a:ln w="2392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88776" y="3487072"/>
              <a:ext cx="647700" cy="909319"/>
            </a:xfrm>
            <a:custGeom>
              <a:avLst/>
              <a:gdLst/>
              <a:ahLst/>
              <a:cxnLst/>
              <a:rect l="l" t="t" r="r" b="b"/>
              <a:pathLst>
                <a:path w="647700" h="909320">
                  <a:moveTo>
                    <a:pt x="537254" y="0"/>
                  </a:moveTo>
                  <a:lnTo>
                    <a:pt x="482676" y="2700"/>
                  </a:lnTo>
                  <a:lnTo>
                    <a:pt x="443809" y="11047"/>
                  </a:lnTo>
                  <a:lnTo>
                    <a:pt x="373274" y="31635"/>
                  </a:lnTo>
                  <a:lnTo>
                    <a:pt x="327750" y="46033"/>
                  </a:lnTo>
                  <a:lnTo>
                    <a:pt x="217508" y="82703"/>
                  </a:lnTo>
                  <a:lnTo>
                    <a:pt x="0" y="158220"/>
                  </a:lnTo>
                  <a:lnTo>
                    <a:pt x="51" y="585263"/>
                  </a:lnTo>
                  <a:lnTo>
                    <a:pt x="176" y="679591"/>
                  </a:lnTo>
                  <a:lnTo>
                    <a:pt x="299" y="723119"/>
                  </a:lnTo>
                  <a:lnTo>
                    <a:pt x="495" y="775782"/>
                  </a:lnTo>
                  <a:lnTo>
                    <a:pt x="741" y="822253"/>
                  </a:lnTo>
                  <a:lnTo>
                    <a:pt x="1122" y="870684"/>
                  </a:lnTo>
                  <a:lnTo>
                    <a:pt x="1398" y="890615"/>
                  </a:lnTo>
                  <a:lnTo>
                    <a:pt x="1514" y="899040"/>
                  </a:lnTo>
                  <a:lnTo>
                    <a:pt x="1924" y="909002"/>
                  </a:lnTo>
                  <a:lnTo>
                    <a:pt x="17479" y="904030"/>
                  </a:lnTo>
                  <a:lnTo>
                    <a:pt x="378373" y="775782"/>
                  </a:lnTo>
                  <a:lnTo>
                    <a:pt x="424179" y="759039"/>
                  </a:lnTo>
                  <a:lnTo>
                    <a:pt x="506211" y="723119"/>
                  </a:lnTo>
                  <a:lnTo>
                    <a:pt x="554414" y="693944"/>
                  </a:lnTo>
                  <a:lnTo>
                    <a:pt x="568570" y="682423"/>
                  </a:lnTo>
                  <a:lnTo>
                    <a:pt x="280013" y="682423"/>
                  </a:lnTo>
                  <a:lnTo>
                    <a:pt x="279775" y="672727"/>
                  </a:lnTo>
                  <a:lnTo>
                    <a:pt x="279879" y="388000"/>
                  </a:lnTo>
                  <a:lnTo>
                    <a:pt x="280530" y="221298"/>
                  </a:lnTo>
                  <a:lnTo>
                    <a:pt x="280655" y="189327"/>
                  </a:lnTo>
                  <a:lnTo>
                    <a:pt x="320668" y="178046"/>
                  </a:lnTo>
                  <a:lnTo>
                    <a:pt x="349936" y="175502"/>
                  </a:lnTo>
                  <a:lnTo>
                    <a:pt x="645484" y="175502"/>
                  </a:lnTo>
                  <a:lnTo>
                    <a:pt x="644825" y="140795"/>
                  </a:lnTo>
                  <a:lnTo>
                    <a:pt x="643296" y="97261"/>
                  </a:lnTo>
                  <a:lnTo>
                    <a:pt x="636395" y="54430"/>
                  </a:lnTo>
                  <a:lnTo>
                    <a:pt x="600762" y="13441"/>
                  </a:lnTo>
                  <a:lnTo>
                    <a:pt x="561295" y="696"/>
                  </a:lnTo>
                  <a:lnTo>
                    <a:pt x="537254" y="0"/>
                  </a:lnTo>
                  <a:close/>
                </a:path>
                <a:path w="647700" h="909320">
                  <a:moveTo>
                    <a:pt x="645484" y="175502"/>
                  </a:moveTo>
                  <a:lnTo>
                    <a:pt x="349936" y="175502"/>
                  </a:lnTo>
                  <a:lnTo>
                    <a:pt x="353465" y="177038"/>
                  </a:lnTo>
                  <a:lnTo>
                    <a:pt x="359238" y="185871"/>
                  </a:lnTo>
                  <a:lnTo>
                    <a:pt x="362982" y="195159"/>
                  </a:lnTo>
                  <a:lnTo>
                    <a:pt x="364891" y="221298"/>
                  </a:lnTo>
                  <a:lnTo>
                    <a:pt x="365417" y="284159"/>
                  </a:lnTo>
                  <a:lnTo>
                    <a:pt x="365065" y="388000"/>
                  </a:lnTo>
                  <a:lnTo>
                    <a:pt x="364351" y="513572"/>
                  </a:lnTo>
                  <a:lnTo>
                    <a:pt x="363207" y="585263"/>
                  </a:lnTo>
                  <a:lnTo>
                    <a:pt x="357314" y="628659"/>
                  </a:lnTo>
                  <a:lnTo>
                    <a:pt x="320924" y="664278"/>
                  </a:lnTo>
                  <a:lnTo>
                    <a:pt x="280013" y="682423"/>
                  </a:lnTo>
                  <a:lnTo>
                    <a:pt x="568570" y="682423"/>
                  </a:lnTo>
                  <a:lnTo>
                    <a:pt x="617441" y="632499"/>
                  </a:lnTo>
                  <a:lnTo>
                    <a:pt x="636027" y="589586"/>
                  </a:lnTo>
                  <a:lnTo>
                    <a:pt x="645165" y="518674"/>
                  </a:lnTo>
                  <a:lnTo>
                    <a:pt x="647019" y="462792"/>
                  </a:lnTo>
                  <a:lnTo>
                    <a:pt x="647402" y="403617"/>
                  </a:lnTo>
                  <a:lnTo>
                    <a:pt x="647503" y="388000"/>
                  </a:lnTo>
                  <a:lnTo>
                    <a:pt x="646950" y="290327"/>
                  </a:lnTo>
                  <a:lnTo>
                    <a:pt x="646052" y="205426"/>
                  </a:lnTo>
                  <a:lnTo>
                    <a:pt x="645857" y="195159"/>
                  </a:lnTo>
                  <a:lnTo>
                    <a:pt x="645747" y="189327"/>
                  </a:lnTo>
                  <a:lnTo>
                    <a:pt x="645623" y="182798"/>
                  </a:lnTo>
                  <a:lnTo>
                    <a:pt x="645503" y="176480"/>
                  </a:lnTo>
                  <a:lnTo>
                    <a:pt x="645484" y="175502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8776" y="3487072"/>
              <a:ext cx="647700" cy="909319"/>
            </a:xfrm>
            <a:custGeom>
              <a:avLst/>
              <a:gdLst/>
              <a:ahLst/>
              <a:cxnLst/>
              <a:rect l="l" t="t" r="r" b="b"/>
              <a:pathLst>
                <a:path w="647700" h="909320">
                  <a:moveTo>
                    <a:pt x="468293" y="4992"/>
                  </a:moveTo>
                  <a:lnTo>
                    <a:pt x="412048" y="19950"/>
                  </a:lnTo>
                  <a:lnTo>
                    <a:pt x="373274" y="31635"/>
                  </a:lnTo>
                  <a:lnTo>
                    <a:pt x="327750" y="46033"/>
                  </a:lnTo>
                  <a:lnTo>
                    <a:pt x="275740" y="63078"/>
                  </a:lnTo>
                  <a:lnTo>
                    <a:pt x="217508" y="82703"/>
                  </a:lnTo>
                  <a:lnTo>
                    <a:pt x="153317" y="104840"/>
                  </a:lnTo>
                  <a:lnTo>
                    <a:pt x="0" y="158220"/>
                  </a:lnTo>
                  <a:lnTo>
                    <a:pt x="0" y="533419"/>
                  </a:lnTo>
                  <a:lnTo>
                    <a:pt x="56" y="619279"/>
                  </a:lnTo>
                  <a:lnTo>
                    <a:pt x="213" y="698233"/>
                  </a:lnTo>
                  <a:lnTo>
                    <a:pt x="454" y="767983"/>
                  </a:lnTo>
                  <a:lnTo>
                    <a:pt x="763" y="826233"/>
                  </a:lnTo>
                  <a:lnTo>
                    <a:pt x="1122" y="870684"/>
                  </a:lnTo>
                  <a:lnTo>
                    <a:pt x="1924" y="909002"/>
                  </a:lnTo>
                  <a:lnTo>
                    <a:pt x="17479" y="904030"/>
                  </a:lnTo>
                  <a:lnTo>
                    <a:pt x="56300" y="890615"/>
                  </a:lnTo>
                  <a:lnTo>
                    <a:pt x="112071" y="871011"/>
                  </a:lnTo>
                  <a:lnTo>
                    <a:pt x="178479" y="847473"/>
                  </a:lnTo>
                  <a:lnTo>
                    <a:pt x="249208" y="822253"/>
                  </a:lnTo>
                  <a:lnTo>
                    <a:pt x="317945" y="797604"/>
                  </a:lnTo>
                  <a:lnTo>
                    <a:pt x="378373" y="775782"/>
                  </a:lnTo>
                  <a:lnTo>
                    <a:pt x="424179" y="759039"/>
                  </a:lnTo>
                  <a:lnTo>
                    <a:pt x="506211" y="723119"/>
                  </a:lnTo>
                  <a:lnTo>
                    <a:pt x="554414" y="693944"/>
                  </a:lnTo>
                  <a:lnTo>
                    <a:pt x="592031" y="663330"/>
                  </a:lnTo>
                  <a:lnTo>
                    <a:pt x="617441" y="632499"/>
                  </a:lnTo>
                  <a:lnTo>
                    <a:pt x="636027" y="589586"/>
                  </a:lnTo>
                  <a:lnTo>
                    <a:pt x="645165" y="518674"/>
                  </a:lnTo>
                  <a:lnTo>
                    <a:pt x="647019" y="462792"/>
                  </a:lnTo>
                  <a:lnTo>
                    <a:pt x="647503" y="388000"/>
                  </a:lnTo>
                  <a:lnTo>
                    <a:pt x="646950" y="290327"/>
                  </a:lnTo>
                  <a:lnTo>
                    <a:pt x="646052" y="205426"/>
                  </a:lnTo>
                  <a:lnTo>
                    <a:pt x="644825" y="140795"/>
                  </a:lnTo>
                  <a:lnTo>
                    <a:pt x="643296" y="97261"/>
                  </a:lnTo>
                  <a:lnTo>
                    <a:pt x="636395" y="54430"/>
                  </a:lnTo>
                  <a:lnTo>
                    <a:pt x="600762" y="13441"/>
                  </a:lnTo>
                  <a:lnTo>
                    <a:pt x="561295" y="696"/>
                  </a:lnTo>
                  <a:lnTo>
                    <a:pt x="537253" y="0"/>
                  </a:lnTo>
                  <a:lnTo>
                    <a:pt x="517818" y="132"/>
                  </a:lnTo>
                  <a:lnTo>
                    <a:pt x="499405" y="1056"/>
                  </a:lnTo>
                  <a:lnTo>
                    <a:pt x="482676" y="2700"/>
                  </a:lnTo>
                  <a:lnTo>
                    <a:pt x="468293" y="4992"/>
                  </a:lnTo>
                  <a:close/>
                </a:path>
                <a:path w="647700" h="909320">
                  <a:moveTo>
                    <a:pt x="359238" y="185871"/>
                  </a:moveTo>
                  <a:lnTo>
                    <a:pt x="362982" y="195159"/>
                  </a:lnTo>
                  <a:lnTo>
                    <a:pt x="364891" y="221298"/>
                  </a:lnTo>
                  <a:lnTo>
                    <a:pt x="365417" y="284159"/>
                  </a:lnTo>
                  <a:lnTo>
                    <a:pt x="365011" y="403617"/>
                  </a:lnTo>
                  <a:lnTo>
                    <a:pt x="364305" y="521298"/>
                  </a:lnTo>
                  <a:lnTo>
                    <a:pt x="363207" y="585263"/>
                  </a:lnTo>
                  <a:lnTo>
                    <a:pt x="357313" y="628659"/>
                  </a:lnTo>
                  <a:lnTo>
                    <a:pt x="320924" y="664278"/>
                  </a:lnTo>
                  <a:lnTo>
                    <a:pt x="280013" y="682423"/>
                  </a:lnTo>
                  <a:lnTo>
                    <a:pt x="279703" y="669796"/>
                  </a:lnTo>
                  <a:lnTo>
                    <a:pt x="279531" y="634681"/>
                  </a:lnTo>
                  <a:lnTo>
                    <a:pt x="279482" y="581223"/>
                  </a:lnTo>
                  <a:lnTo>
                    <a:pt x="279541" y="513572"/>
                  </a:lnTo>
                  <a:lnTo>
                    <a:pt x="279692" y="435875"/>
                  </a:lnTo>
                  <a:lnTo>
                    <a:pt x="280655" y="189327"/>
                  </a:lnTo>
                  <a:lnTo>
                    <a:pt x="320668" y="178046"/>
                  </a:lnTo>
                  <a:lnTo>
                    <a:pt x="349936" y="175502"/>
                  </a:lnTo>
                  <a:lnTo>
                    <a:pt x="353465" y="177038"/>
                  </a:lnTo>
                  <a:lnTo>
                    <a:pt x="359238" y="185871"/>
                  </a:lnTo>
                  <a:close/>
                </a:path>
              </a:pathLst>
            </a:custGeom>
            <a:ln w="2392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2106" y="3624555"/>
              <a:ext cx="4097654" cy="1443990"/>
            </a:xfrm>
            <a:custGeom>
              <a:avLst/>
              <a:gdLst/>
              <a:ahLst/>
              <a:cxnLst/>
              <a:rect l="l" t="t" r="r" b="b"/>
              <a:pathLst>
                <a:path w="4097654" h="1443989">
                  <a:moveTo>
                    <a:pt x="4092111" y="0"/>
                  </a:moveTo>
                  <a:lnTo>
                    <a:pt x="4051777" y="13297"/>
                  </a:lnTo>
                  <a:lnTo>
                    <a:pt x="4011282" y="27272"/>
                  </a:lnTo>
                  <a:lnTo>
                    <a:pt x="3962849" y="44163"/>
                  </a:lnTo>
                  <a:lnTo>
                    <a:pt x="3928811" y="56265"/>
                  </a:lnTo>
                  <a:lnTo>
                    <a:pt x="3886374" y="71336"/>
                  </a:lnTo>
                  <a:lnTo>
                    <a:pt x="3837625" y="88631"/>
                  </a:lnTo>
                  <a:lnTo>
                    <a:pt x="3784651" y="107404"/>
                  </a:lnTo>
                  <a:lnTo>
                    <a:pt x="3729540" y="126909"/>
                  </a:lnTo>
                  <a:lnTo>
                    <a:pt x="3674377" y="146401"/>
                  </a:lnTo>
                  <a:lnTo>
                    <a:pt x="3621252" y="165133"/>
                  </a:lnTo>
                  <a:lnTo>
                    <a:pt x="3573802" y="181850"/>
                  </a:lnTo>
                  <a:lnTo>
                    <a:pt x="3522506" y="199936"/>
                  </a:lnTo>
                  <a:lnTo>
                    <a:pt x="3414890" y="237907"/>
                  </a:lnTo>
                  <a:lnTo>
                    <a:pt x="3311424" y="274438"/>
                  </a:lnTo>
                  <a:lnTo>
                    <a:pt x="3179698" y="320967"/>
                  </a:lnTo>
                  <a:lnTo>
                    <a:pt x="3128725" y="338962"/>
                  </a:lnTo>
                  <a:lnTo>
                    <a:pt x="3074402" y="358125"/>
                  </a:lnTo>
                  <a:lnTo>
                    <a:pt x="3018924" y="377678"/>
                  </a:lnTo>
                  <a:lnTo>
                    <a:pt x="2964484" y="396842"/>
                  </a:lnTo>
                  <a:lnTo>
                    <a:pt x="2913275" y="414836"/>
                  </a:lnTo>
                  <a:lnTo>
                    <a:pt x="2867492" y="430883"/>
                  </a:lnTo>
                  <a:lnTo>
                    <a:pt x="2575526" y="534139"/>
                  </a:lnTo>
                  <a:lnTo>
                    <a:pt x="2480990" y="567598"/>
                  </a:lnTo>
                  <a:lnTo>
                    <a:pt x="2435564" y="583552"/>
                  </a:lnTo>
                  <a:lnTo>
                    <a:pt x="2372686" y="605665"/>
                  </a:lnTo>
                  <a:lnTo>
                    <a:pt x="2294588" y="633154"/>
                  </a:lnTo>
                  <a:lnTo>
                    <a:pt x="2203502" y="665233"/>
                  </a:lnTo>
                  <a:lnTo>
                    <a:pt x="2047401" y="720241"/>
                  </a:lnTo>
                  <a:lnTo>
                    <a:pt x="1933605" y="760362"/>
                  </a:lnTo>
                  <a:lnTo>
                    <a:pt x="1814629" y="802327"/>
                  </a:lnTo>
                  <a:lnTo>
                    <a:pt x="1692705" y="845351"/>
                  </a:lnTo>
                  <a:lnTo>
                    <a:pt x="1441521" y="934033"/>
                  </a:lnTo>
                  <a:lnTo>
                    <a:pt x="1254446" y="1000056"/>
                  </a:lnTo>
                  <a:lnTo>
                    <a:pt x="1081637" y="1061015"/>
                  </a:lnTo>
                  <a:lnTo>
                    <a:pt x="931400" y="1113987"/>
                  </a:lnTo>
                  <a:lnTo>
                    <a:pt x="812038" y="1156051"/>
                  </a:lnTo>
                  <a:lnTo>
                    <a:pt x="753717" y="1176589"/>
                  </a:lnTo>
                  <a:lnTo>
                    <a:pt x="680459" y="1202355"/>
                  </a:lnTo>
                  <a:lnTo>
                    <a:pt x="639342" y="1216833"/>
                  </a:lnTo>
                  <a:lnTo>
                    <a:pt x="544230" y="1250358"/>
                  </a:lnTo>
                  <a:lnTo>
                    <a:pt x="284293" y="1342028"/>
                  </a:lnTo>
                  <a:lnTo>
                    <a:pt x="225510" y="1362785"/>
                  </a:lnTo>
                  <a:lnTo>
                    <a:pt x="171199" y="1381985"/>
                  </a:lnTo>
                  <a:lnTo>
                    <a:pt x="124105" y="1398656"/>
                  </a:lnTo>
                  <a:lnTo>
                    <a:pt x="86973" y="1411829"/>
                  </a:lnTo>
                  <a:lnTo>
                    <a:pt x="0" y="1443190"/>
                  </a:lnTo>
                  <a:lnTo>
                    <a:pt x="2048942" y="1443190"/>
                  </a:lnTo>
                  <a:lnTo>
                    <a:pt x="4097564" y="1443574"/>
                  </a:lnTo>
                  <a:lnTo>
                    <a:pt x="4097564" y="721595"/>
                  </a:lnTo>
                  <a:lnTo>
                    <a:pt x="4097557" y="584484"/>
                  </a:lnTo>
                  <a:lnTo>
                    <a:pt x="4097531" y="465882"/>
                  </a:lnTo>
                  <a:lnTo>
                    <a:pt x="4097475" y="364453"/>
                  </a:lnTo>
                  <a:lnTo>
                    <a:pt x="4097380" y="278859"/>
                  </a:lnTo>
                  <a:lnTo>
                    <a:pt x="4097236" y="207766"/>
                  </a:lnTo>
                  <a:lnTo>
                    <a:pt x="4097033" y="149837"/>
                  </a:lnTo>
                  <a:lnTo>
                    <a:pt x="4096762" y="103736"/>
                  </a:lnTo>
                  <a:lnTo>
                    <a:pt x="4095973" y="41675"/>
                  </a:lnTo>
                  <a:lnTo>
                    <a:pt x="4093138" y="710"/>
                  </a:lnTo>
                  <a:lnTo>
                    <a:pt x="4092111" y="0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2106" y="3624555"/>
              <a:ext cx="4097654" cy="1443990"/>
            </a:xfrm>
            <a:custGeom>
              <a:avLst/>
              <a:gdLst/>
              <a:ahLst/>
              <a:cxnLst/>
              <a:rect l="l" t="t" r="r" b="b"/>
              <a:pathLst>
                <a:path w="4097654" h="1443989">
                  <a:moveTo>
                    <a:pt x="3962849" y="44163"/>
                  </a:moveTo>
                  <a:lnTo>
                    <a:pt x="3886374" y="71336"/>
                  </a:lnTo>
                  <a:lnTo>
                    <a:pt x="3837625" y="88631"/>
                  </a:lnTo>
                  <a:lnTo>
                    <a:pt x="3784651" y="107404"/>
                  </a:lnTo>
                  <a:lnTo>
                    <a:pt x="3729540" y="126909"/>
                  </a:lnTo>
                  <a:lnTo>
                    <a:pt x="3674377" y="146401"/>
                  </a:lnTo>
                  <a:lnTo>
                    <a:pt x="3621252" y="165133"/>
                  </a:lnTo>
                  <a:lnTo>
                    <a:pt x="3573802" y="181850"/>
                  </a:lnTo>
                  <a:lnTo>
                    <a:pt x="3522506" y="199936"/>
                  </a:lnTo>
                  <a:lnTo>
                    <a:pt x="3468993" y="218813"/>
                  </a:lnTo>
                  <a:lnTo>
                    <a:pt x="3414890" y="237907"/>
                  </a:lnTo>
                  <a:lnTo>
                    <a:pt x="3361824" y="256641"/>
                  </a:lnTo>
                  <a:lnTo>
                    <a:pt x="3311424" y="274438"/>
                  </a:lnTo>
                  <a:lnTo>
                    <a:pt x="3265315" y="290723"/>
                  </a:lnTo>
                  <a:lnTo>
                    <a:pt x="3225127" y="304920"/>
                  </a:lnTo>
                  <a:lnTo>
                    <a:pt x="3179698" y="320967"/>
                  </a:lnTo>
                  <a:lnTo>
                    <a:pt x="3128725" y="338962"/>
                  </a:lnTo>
                  <a:lnTo>
                    <a:pt x="3074402" y="358125"/>
                  </a:lnTo>
                  <a:lnTo>
                    <a:pt x="3018924" y="377678"/>
                  </a:lnTo>
                  <a:lnTo>
                    <a:pt x="2964484" y="396842"/>
                  </a:lnTo>
                  <a:lnTo>
                    <a:pt x="2913275" y="414836"/>
                  </a:lnTo>
                  <a:lnTo>
                    <a:pt x="2867492" y="430883"/>
                  </a:lnTo>
                  <a:lnTo>
                    <a:pt x="2827191" y="445137"/>
                  </a:lnTo>
                  <a:lnTo>
                    <a:pt x="2781437" y="461317"/>
                  </a:lnTo>
                  <a:lnTo>
                    <a:pt x="2731810" y="478866"/>
                  </a:lnTo>
                  <a:lnTo>
                    <a:pt x="2679895" y="497224"/>
                  </a:lnTo>
                  <a:lnTo>
                    <a:pt x="2627272" y="515835"/>
                  </a:lnTo>
                  <a:lnTo>
                    <a:pt x="2575526" y="534139"/>
                  </a:lnTo>
                  <a:lnTo>
                    <a:pt x="2526238" y="551580"/>
                  </a:lnTo>
                  <a:lnTo>
                    <a:pt x="2480990" y="567598"/>
                  </a:lnTo>
                  <a:lnTo>
                    <a:pt x="2460598" y="574756"/>
                  </a:lnTo>
                  <a:lnTo>
                    <a:pt x="2406167" y="593888"/>
                  </a:lnTo>
                  <a:lnTo>
                    <a:pt x="2335400" y="618787"/>
                  </a:lnTo>
                  <a:lnTo>
                    <a:pt x="2294588" y="633154"/>
                  </a:lnTo>
                  <a:lnTo>
                    <a:pt x="2250530" y="648669"/>
                  </a:lnTo>
                  <a:lnTo>
                    <a:pt x="2203502" y="665233"/>
                  </a:lnTo>
                  <a:lnTo>
                    <a:pt x="2153786" y="682748"/>
                  </a:lnTo>
                  <a:lnTo>
                    <a:pt x="2101659" y="701117"/>
                  </a:lnTo>
                  <a:lnTo>
                    <a:pt x="2047401" y="720241"/>
                  </a:lnTo>
                  <a:lnTo>
                    <a:pt x="1991289" y="740022"/>
                  </a:lnTo>
                  <a:lnTo>
                    <a:pt x="1933605" y="760362"/>
                  </a:lnTo>
                  <a:lnTo>
                    <a:pt x="1874625" y="781163"/>
                  </a:lnTo>
                  <a:lnTo>
                    <a:pt x="1814629" y="802327"/>
                  </a:lnTo>
                  <a:lnTo>
                    <a:pt x="1753896" y="823755"/>
                  </a:lnTo>
                  <a:lnTo>
                    <a:pt x="1692705" y="845351"/>
                  </a:lnTo>
                  <a:lnTo>
                    <a:pt x="1631335" y="867014"/>
                  </a:lnTo>
                  <a:lnTo>
                    <a:pt x="1570064" y="888648"/>
                  </a:lnTo>
                  <a:lnTo>
                    <a:pt x="1505615" y="911406"/>
                  </a:lnTo>
                  <a:lnTo>
                    <a:pt x="1441521" y="934033"/>
                  </a:lnTo>
                  <a:lnTo>
                    <a:pt x="1378090" y="956423"/>
                  </a:lnTo>
                  <a:lnTo>
                    <a:pt x="1315629" y="978466"/>
                  </a:lnTo>
                  <a:lnTo>
                    <a:pt x="1254446" y="1000056"/>
                  </a:lnTo>
                  <a:lnTo>
                    <a:pt x="1194848" y="1021082"/>
                  </a:lnTo>
                  <a:lnTo>
                    <a:pt x="1137142" y="1041438"/>
                  </a:lnTo>
                  <a:lnTo>
                    <a:pt x="1081637" y="1061015"/>
                  </a:lnTo>
                  <a:lnTo>
                    <a:pt x="1028640" y="1079704"/>
                  </a:lnTo>
                  <a:lnTo>
                    <a:pt x="978459" y="1097398"/>
                  </a:lnTo>
                  <a:lnTo>
                    <a:pt x="931400" y="1113987"/>
                  </a:lnTo>
                  <a:lnTo>
                    <a:pt x="887772" y="1129365"/>
                  </a:lnTo>
                  <a:lnTo>
                    <a:pt x="847882" y="1143422"/>
                  </a:lnTo>
                  <a:lnTo>
                    <a:pt x="780547" y="1167142"/>
                  </a:lnTo>
                  <a:lnTo>
                    <a:pt x="731855" y="1184282"/>
                  </a:lnTo>
                  <a:lnTo>
                    <a:pt x="715269" y="1190113"/>
                  </a:lnTo>
                  <a:lnTo>
                    <a:pt x="680459" y="1202355"/>
                  </a:lnTo>
                  <a:lnTo>
                    <a:pt x="639342" y="1216833"/>
                  </a:lnTo>
                  <a:lnTo>
                    <a:pt x="593428" y="1233013"/>
                  </a:lnTo>
                  <a:lnTo>
                    <a:pt x="544230" y="1250358"/>
                  </a:lnTo>
                  <a:lnTo>
                    <a:pt x="493257" y="1268333"/>
                  </a:lnTo>
                  <a:lnTo>
                    <a:pt x="442021" y="1286403"/>
                  </a:lnTo>
                  <a:lnTo>
                    <a:pt x="392033" y="1304032"/>
                  </a:lnTo>
                  <a:lnTo>
                    <a:pt x="344804" y="1320684"/>
                  </a:lnTo>
                  <a:lnTo>
                    <a:pt x="284293" y="1342028"/>
                  </a:lnTo>
                  <a:lnTo>
                    <a:pt x="225510" y="1362785"/>
                  </a:lnTo>
                  <a:lnTo>
                    <a:pt x="171199" y="1381985"/>
                  </a:lnTo>
                  <a:lnTo>
                    <a:pt x="124105" y="1398656"/>
                  </a:lnTo>
                  <a:lnTo>
                    <a:pt x="86973" y="1411829"/>
                  </a:lnTo>
                  <a:lnTo>
                    <a:pt x="0" y="1443190"/>
                  </a:lnTo>
                  <a:lnTo>
                    <a:pt x="2048942" y="1443190"/>
                  </a:lnTo>
                  <a:lnTo>
                    <a:pt x="4097564" y="1443574"/>
                  </a:lnTo>
                  <a:lnTo>
                    <a:pt x="4097564" y="721595"/>
                  </a:lnTo>
                  <a:lnTo>
                    <a:pt x="4097557" y="584484"/>
                  </a:lnTo>
                  <a:lnTo>
                    <a:pt x="4097531" y="465882"/>
                  </a:lnTo>
                  <a:lnTo>
                    <a:pt x="4097475" y="364453"/>
                  </a:lnTo>
                  <a:lnTo>
                    <a:pt x="4097380" y="278859"/>
                  </a:lnTo>
                  <a:lnTo>
                    <a:pt x="4097236" y="207766"/>
                  </a:lnTo>
                  <a:lnTo>
                    <a:pt x="4097033" y="149837"/>
                  </a:lnTo>
                  <a:lnTo>
                    <a:pt x="4096762" y="103736"/>
                  </a:lnTo>
                  <a:lnTo>
                    <a:pt x="4095973" y="41675"/>
                  </a:lnTo>
                  <a:lnTo>
                    <a:pt x="4093138" y="710"/>
                  </a:lnTo>
                  <a:lnTo>
                    <a:pt x="4092111" y="0"/>
                  </a:lnTo>
                  <a:lnTo>
                    <a:pt x="4080123" y="3714"/>
                  </a:lnTo>
                  <a:lnTo>
                    <a:pt x="4051777" y="13297"/>
                  </a:lnTo>
                  <a:lnTo>
                    <a:pt x="4011282" y="27272"/>
                  </a:lnTo>
                  <a:lnTo>
                    <a:pt x="3962849" y="44163"/>
                  </a:lnTo>
                  <a:close/>
                </a:path>
              </a:pathLst>
            </a:custGeom>
            <a:ln w="25602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06223" y="3735828"/>
              <a:ext cx="602615" cy="901065"/>
            </a:xfrm>
            <a:custGeom>
              <a:avLst/>
              <a:gdLst/>
              <a:ahLst/>
              <a:cxnLst/>
              <a:rect l="l" t="t" r="r" b="b"/>
              <a:pathLst>
                <a:path w="602614" h="901064">
                  <a:moveTo>
                    <a:pt x="500207" y="0"/>
                  </a:moveTo>
                  <a:lnTo>
                    <a:pt x="433972" y="5856"/>
                  </a:lnTo>
                  <a:lnTo>
                    <a:pt x="377010" y="20705"/>
                  </a:lnTo>
                  <a:lnTo>
                    <a:pt x="338670" y="32498"/>
                  </a:lnTo>
                  <a:lnTo>
                    <a:pt x="291109" y="48099"/>
                  </a:lnTo>
                  <a:lnTo>
                    <a:pt x="232339" y="68181"/>
                  </a:lnTo>
                  <a:lnTo>
                    <a:pt x="13601" y="145475"/>
                  </a:lnTo>
                  <a:lnTo>
                    <a:pt x="121" y="205168"/>
                  </a:lnTo>
                  <a:lnTo>
                    <a:pt x="0" y="526219"/>
                  </a:lnTo>
                  <a:lnTo>
                    <a:pt x="962" y="900649"/>
                  </a:lnTo>
                  <a:lnTo>
                    <a:pt x="276806" y="803873"/>
                  </a:lnTo>
                  <a:lnTo>
                    <a:pt x="280013" y="500873"/>
                  </a:lnTo>
                  <a:lnTo>
                    <a:pt x="344163" y="477831"/>
                  </a:lnTo>
                  <a:lnTo>
                    <a:pt x="412958" y="450889"/>
                  </a:lnTo>
                  <a:lnTo>
                    <a:pt x="469331" y="424156"/>
                  </a:lnTo>
                  <a:lnTo>
                    <a:pt x="514253" y="396805"/>
                  </a:lnTo>
                  <a:lnTo>
                    <a:pt x="546870" y="369534"/>
                  </a:lnTo>
                  <a:lnTo>
                    <a:pt x="278409" y="369534"/>
                  </a:lnTo>
                  <a:lnTo>
                    <a:pt x="278409" y="180974"/>
                  </a:lnTo>
                  <a:lnTo>
                    <a:pt x="300220" y="174830"/>
                  </a:lnTo>
                  <a:lnTo>
                    <a:pt x="326421" y="167905"/>
                  </a:lnTo>
                  <a:lnTo>
                    <a:pt x="341436" y="165517"/>
                  </a:lnTo>
                  <a:lnTo>
                    <a:pt x="602082" y="165517"/>
                  </a:lnTo>
                  <a:lnTo>
                    <a:pt x="601615" y="132970"/>
                  </a:lnTo>
                  <a:lnTo>
                    <a:pt x="599158" y="86887"/>
                  </a:lnTo>
                  <a:lnTo>
                    <a:pt x="584123" y="35330"/>
                  </a:lnTo>
                  <a:lnTo>
                    <a:pt x="552008" y="7392"/>
                  </a:lnTo>
                  <a:lnTo>
                    <a:pt x="530317" y="2076"/>
                  </a:lnTo>
                  <a:lnTo>
                    <a:pt x="500207" y="0"/>
                  </a:lnTo>
                  <a:close/>
                </a:path>
                <a:path w="602614" h="901064">
                  <a:moveTo>
                    <a:pt x="602082" y="165517"/>
                  </a:moveTo>
                  <a:lnTo>
                    <a:pt x="341436" y="165517"/>
                  </a:lnTo>
                  <a:lnTo>
                    <a:pt x="350197" y="167593"/>
                  </a:lnTo>
                  <a:lnTo>
                    <a:pt x="357634" y="174062"/>
                  </a:lnTo>
                  <a:lnTo>
                    <a:pt x="367551" y="233970"/>
                  </a:lnTo>
                  <a:lnTo>
                    <a:pt x="367567" y="273934"/>
                  </a:lnTo>
                  <a:lnTo>
                    <a:pt x="365092" y="300504"/>
                  </a:lnTo>
                  <a:lnTo>
                    <a:pt x="338204" y="344440"/>
                  </a:lnTo>
                  <a:lnTo>
                    <a:pt x="288994" y="367230"/>
                  </a:lnTo>
                  <a:lnTo>
                    <a:pt x="278409" y="369534"/>
                  </a:lnTo>
                  <a:lnTo>
                    <a:pt x="546870" y="369534"/>
                  </a:lnTo>
                  <a:lnTo>
                    <a:pt x="573624" y="336943"/>
                  </a:lnTo>
                  <a:lnTo>
                    <a:pt x="598837" y="264693"/>
                  </a:lnTo>
                  <a:lnTo>
                    <a:pt x="602177" y="180974"/>
                  </a:lnTo>
                  <a:lnTo>
                    <a:pt x="602082" y="165517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06097" y="3735829"/>
              <a:ext cx="602615" cy="901065"/>
            </a:xfrm>
            <a:custGeom>
              <a:avLst/>
              <a:gdLst/>
              <a:ahLst/>
              <a:cxnLst/>
              <a:rect l="l" t="t" r="r" b="b"/>
              <a:pathLst>
                <a:path w="602614" h="901064">
                  <a:moveTo>
                    <a:pt x="434098" y="5856"/>
                  </a:moveTo>
                  <a:lnTo>
                    <a:pt x="377135" y="20705"/>
                  </a:lnTo>
                  <a:lnTo>
                    <a:pt x="338795" y="32498"/>
                  </a:lnTo>
                  <a:lnTo>
                    <a:pt x="291234" y="48099"/>
                  </a:lnTo>
                  <a:lnTo>
                    <a:pt x="232464" y="68181"/>
                  </a:lnTo>
                  <a:lnTo>
                    <a:pt x="160499" y="93415"/>
                  </a:lnTo>
                  <a:lnTo>
                    <a:pt x="98825" y="114993"/>
                  </a:lnTo>
                  <a:lnTo>
                    <a:pt x="48157" y="132970"/>
                  </a:lnTo>
                  <a:lnTo>
                    <a:pt x="766" y="150636"/>
                  </a:lnTo>
                  <a:lnTo>
                    <a:pt x="302" y="189424"/>
                  </a:lnTo>
                  <a:lnTo>
                    <a:pt x="144" y="233970"/>
                  </a:lnTo>
                  <a:lnTo>
                    <a:pt x="41" y="292219"/>
                  </a:lnTo>
                  <a:lnTo>
                    <a:pt x="0" y="361876"/>
                  </a:lnTo>
                  <a:lnTo>
                    <a:pt x="26" y="440641"/>
                  </a:lnTo>
                  <a:lnTo>
                    <a:pt x="125" y="526219"/>
                  </a:lnTo>
                  <a:lnTo>
                    <a:pt x="1087" y="900649"/>
                  </a:lnTo>
                  <a:lnTo>
                    <a:pt x="139009" y="852261"/>
                  </a:lnTo>
                  <a:lnTo>
                    <a:pt x="276931" y="803873"/>
                  </a:lnTo>
                  <a:lnTo>
                    <a:pt x="278535" y="652565"/>
                  </a:lnTo>
                  <a:lnTo>
                    <a:pt x="280138" y="500873"/>
                  </a:lnTo>
                  <a:lnTo>
                    <a:pt x="344288" y="477831"/>
                  </a:lnTo>
                  <a:lnTo>
                    <a:pt x="413084" y="450889"/>
                  </a:lnTo>
                  <a:lnTo>
                    <a:pt x="469457" y="424156"/>
                  </a:lnTo>
                  <a:lnTo>
                    <a:pt x="514378" y="396805"/>
                  </a:lnTo>
                  <a:lnTo>
                    <a:pt x="548819" y="368009"/>
                  </a:lnTo>
                  <a:lnTo>
                    <a:pt x="573750" y="336943"/>
                  </a:lnTo>
                  <a:lnTo>
                    <a:pt x="598963" y="264693"/>
                  </a:lnTo>
                  <a:lnTo>
                    <a:pt x="602370" y="176942"/>
                  </a:lnTo>
                  <a:lnTo>
                    <a:pt x="601624" y="124822"/>
                  </a:lnTo>
                  <a:lnTo>
                    <a:pt x="593585" y="57616"/>
                  </a:lnTo>
                  <a:lnTo>
                    <a:pt x="570641" y="18949"/>
                  </a:lnTo>
                  <a:lnTo>
                    <a:pt x="530443" y="2076"/>
                  </a:lnTo>
                  <a:lnTo>
                    <a:pt x="500332" y="0"/>
                  </a:lnTo>
                  <a:lnTo>
                    <a:pt x="466614" y="1236"/>
                  </a:lnTo>
                  <a:lnTo>
                    <a:pt x="434098" y="5856"/>
                  </a:lnTo>
                  <a:close/>
                </a:path>
              </a:pathLst>
            </a:custGeom>
            <a:ln w="231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3280" y="3889994"/>
              <a:ext cx="111872" cy="2267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8237" y="3927556"/>
              <a:ext cx="641350" cy="908050"/>
            </a:xfrm>
            <a:custGeom>
              <a:avLst/>
              <a:gdLst/>
              <a:ahLst/>
              <a:cxnLst/>
              <a:rect l="l" t="t" r="r" b="b"/>
              <a:pathLst>
                <a:path w="641350" h="908050">
                  <a:moveTo>
                    <a:pt x="639252" y="0"/>
                  </a:moveTo>
                  <a:lnTo>
                    <a:pt x="597474" y="11760"/>
                  </a:lnTo>
                  <a:lnTo>
                    <a:pt x="553552" y="26300"/>
                  </a:lnTo>
                  <a:lnTo>
                    <a:pt x="500367" y="44547"/>
                  </a:lnTo>
                  <a:lnTo>
                    <a:pt x="447233" y="63431"/>
                  </a:lnTo>
                  <a:lnTo>
                    <a:pt x="403421" y="79254"/>
                  </a:lnTo>
                  <a:lnTo>
                    <a:pt x="361804" y="95239"/>
                  </a:lnTo>
                  <a:lnTo>
                    <a:pt x="360473" y="138478"/>
                  </a:lnTo>
                  <a:lnTo>
                    <a:pt x="359839" y="186879"/>
                  </a:lnTo>
                  <a:lnTo>
                    <a:pt x="359286" y="249136"/>
                  </a:lnTo>
                  <a:lnTo>
                    <a:pt x="358856" y="322253"/>
                  </a:lnTo>
                  <a:lnTo>
                    <a:pt x="358596" y="403233"/>
                  </a:lnTo>
                  <a:lnTo>
                    <a:pt x="358295" y="516120"/>
                  </a:lnTo>
                  <a:lnTo>
                    <a:pt x="357870" y="599305"/>
                  </a:lnTo>
                  <a:lnTo>
                    <a:pt x="356956" y="657539"/>
                  </a:lnTo>
                  <a:lnTo>
                    <a:pt x="352203" y="718168"/>
                  </a:lnTo>
                  <a:lnTo>
                    <a:pt x="319565" y="746443"/>
                  </a:lnTo>
                  <a:lnTo>
                    <a:pt x="306475" y="749389"/>
                  </a:lnTo>
                  <a:lnTo>
                    <a:pt x="295309" y="749383"/>
                  </a:lnTo>
                  <a:lnTo>
                    <a:pt x="281695" y="694369"/>
                  </a:lnTo>
                  <a:lnTo>
                    <a:pt x="280524" y="651457"/>
                  </a:lnTo>
                  <a:lnTo>
                    <a:pt x="279745" y="590931"/>
                  </a:lnTo>
                  <a:lnTo>
                    <a:pt x="279280" y="509916"/>
                  </a:lnTo>
                  <a:lnTo>
                    <a:pt x="279051" y="405537"/>
                  </a:lnTo>
                  <a:lnTo>
                    <a:pt x="278966" y="306437"/>
                  </a:lnTo>
                  <a:lnTo>
                    <a:pt x="278694" y="232182"/>
                  </a:lnTo>
                  <a:lnTo>
                    <a:pt x="278209" y="179774"/>
                  </a:lnTo>
                  <a:lnTo>
                    <a:pt x="277483" y="146216"/>
                  </a:lnTo>
                  <a:lnTo>
                    <a:pt x="276489" y="128510"/>
                  </a:lnTo>
                  <a:lnTo>
                    <a:pt x="275202" y="123658"/>
                  </a:lnTo>
                  <a:lnTo>
                    <a:pt x="262918" y="128152"/>
                  </a:lnTo>
                  <a:lnTo>
                    <a:pt x="232502" y="138875"/>
                  </a:lnTo>
                  <a:lnTo>
                    <a:pt x="135676" y="172814"/>
                  </a:lnTo>
                  <a:lnTo>
                    <a:pt x="0" y="220434"/>
                  </a:lnTo>
                  <a:lnTo>
                    <a:pt x="0" y="489256"/>
                  </a:lnTo>
                  <a:lnTo>
                    <a:pt x="141" y="598023"/>
                  </a:lnTo>
                  <a:lnTo>
                    <a:pt x="658" y="681068"/>
                  </a:lnTo>
                  <a:lnTo>
                    <a:pt x="1691" y="742340"/>
                  </a:lnTo>
                  <a:lnTo>
                    <a:pt x="3381" y="785791"/>
                  </a:lnTo>
                  <a:lnTo>
                    <a:pt x="9291" y="835025"/>
                  </a:lnTo>
                  <a:lnTo>
                    <a:pt x="38409" y="880056"/>
                  </a:lnTo>
                  <a:lnTo>
                    <a:pt x="76979" y="901321"/>
                  </a:lnTo>
                  <a:lnTo>
                    <a:pt x="149990" y="907850"/>
                  </a:lnTo>
                  <a:lnTo>
                    <a:pt x="196012" y="904562"/>
                  </a:lnTo>
                  <a:lnTo>
                    <a:pt x="240561" y="897097"/>
                  </a:lnTo>
                  <a:lnTo>
                    <a:pt x="289775" y="884230"/>
                  </a:lnTo>
                  <a:lnTo>
                    <a:pt x="338175" y="868273"/>
                  </a:lnTo>
                  <a:lnTo>
                    <a:pt x="384948" y="849616"/>
                  </a:lnTo>
                  <a:lnTo>
                    <a:pt x="429281" y="828648"/>
                  </a:lnTo>
                  <a:lnTo>
                    <a:pt x="470359" y="805758"/>
                  </a:lnTo>
                  <a:lnTo>
                    <a:pt x="507370" y="781337"/>
                  </a:lnTo>
                  <a:lnTo>
                    <a:pt x="539499" y="755773"/>
                  </a:lnTo>
                  <a:lnTo>
                    <a:pt x="586769" y="703881"/>
                  </a:lnTo>
                  <a:lnTo>
                    <a:pt x="621290" y="650549"/>
                  </a:lnTo>
                  <a:lnTo>
                    <a:pt x="635403" y="604465"/>
                  </a:lnTo>
                  <a:lnTo>
                    <a:pt x="637425" y="550676"/>
                  </a:lnTo>
                  <a:lnTo>
                    <a:pt x="638349" y="499324"/>
                  </a:lnTo>
                  <a:lnTo>
                    <a:pt x="639180" y="436828"/>
                  </a:lnTo>
                  <a:lnTo>
                    <a:pt x="639891" y="367057"/>
                  </a:lnTo>
                  <a:lnTo>
                    <a:pt x="640454" y="293880"/>
                  </a:lnTo>
                  <a:lnTo>
                    <a:pt x="640844" y="221167"/>
                  </a:lnTo>
                  <a:lnTo>
                    <a:pt x="641033" y="152787"/>
                  </a:lnTo>
                  <a:lnTo>
                    <a:pt x="640996" y="92611"/>
                  </a:lnTo>
                  <a:lnTo>
                    <a:pt x="640704" y="44508"/>
                  </a:lnTo>
                  <a:lnTo>
                    <a:pt x="640131" y="12348"/>
                  </a:lnTo>
                  <a:lnTo>
                    <a:pt x="639252" y="0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8237" y="3927566"/>
              <a:ext cx="641350" cy="908050"/>
            </a:xfrm>
            <a:custGeom>
              <a:avLst/>
              <a:gdLst/>
              <a:ahLst/>
              <a:cxnLst/>
              <a:rect l="l" t="t" r="r" b="b"/>
              <a:pathLst>
                <a:path w="641350" h="908050">
                  <a:moveTo>
                    <a:pt x="500367" y="44547"/>
                  </a:moveTo>
                  <a:lnTo>
                    <a:pt x="447233" y="63430"/>
                  </a:lnTo>
                  <a:lnTo>
                    <a:pt x="403421" y="79254"/>
                  </a:lnTo>
                  <a:lnTo>
                    <a:pt x="361804" y="95239"/>
                  </a:lnTo>
                  <a:lnTo>
                    <a:pt x="360473" y="138478"/>
                  </a:lnTo>
                  <a:lnTo>
                    <a:pt x="359839" y="186878"/>
                  </a:lnTo>
                  <a:lnTo>
                    <a:pt x="359286" y="249136"/>
                  </a:lnTo>
                  <a:lnTo>
                    <a:pt x="358856" y="322252"/>
                  </a:lnTo>
                  <a:lnTo>
                    <a:pt x="358596" y="403231"/>
                  </a:lnTo>
                  <a:lnTo>
                    <a:pt x="358295" y="516118"/>
                  </a:lnTo>
                  <a:lnTo>
                    <a:pt x="357870" y="599303"/>
                  </a:lnTo>
                  <a:lnTo>
                    <a:pt x="356956" y="657537"/>
                  </a:lnTo>
                  <a:lnTo>
                    <a:pt x="352203" y="718166"/>
                  </a:lnTo>
                  <a:lnTo>
                    <a:pt x="319565" y="746440"/>
                  </a:lnTo>
                  <a:lnTo>
                    <a:pt x="306475" y="749386"/>
                  </a:lnTo>
                  <a:lnTo>
                    <a:pt x="295309" y="749380"/>
                  </a:lnTo>
                  <a:lnTo>
                    <a:pt x="281695" y="694366"/>
                  </a:lnTo>
                  <a:lnTo>
                    <a:pt x="280524" y="651455"/>
                  </a:lnTo>
                  <a:lnTo>
                    <a:pt x="279745" y="590929"/>
                  </a:lnTo>
                  <a:lnTo>
                    <a:pt x="279280" y="509914"/>
                  </a:lnTo>
                  <a:lnTo>
                    <a:pt x="279051" y="405535"/>
                  </a:lnTo>
                  <a:lnTo>
                    <a:pt x="278966" y="306436"/>
                  </a:lnTo>
                  <a:lnTo>
                    <a:pt x="278694" y="232181"/>
                  </a:lnTo>
                  <a:lnTo>
                    <a:pt x="278209" y="179774"/>
                  </a:lnTo>
                  <a:lnTo>
                    <a:pt x="277483" y="146215"/>
                  </a:lnTo>
                  <a:lnTo>
                    <a:pt x="276489" y="128509"/>
                  </a:lnTo>
                  <a:lnTo>
                    <a:pt x="275202" y="123657"/>
                  </a:lnTo>
                  <a:lnTo>
                    <a:pt x="262918" y="128152"/>
                  </a:lnTo>
                  <a:lnTo>
                    <a:pt x="232502" y="138874"/>
                  </a:lnTo>
                  <a:lnTo>
                    <a:pt x="188555" y="154278"/>
                  </a:lnTo>
                  <a:lnTo>
                    <a:pt x="135676" y="172813"/>
                  </a:lnTo>
                  <a:lnTo>
                    <a:pt x="0" y="220433"/>
                  </a:lnTo>
                  <a:lnTo>
                    <a:pt x="0" y="489254"/>
                  </a:lnTo>
                  <a:lnTo>
                    <a:pt x="141" y="598021"/>
                  </a:lnTo>
                  <a:lnTo>
                    <a:pt x="658" y="681065"/>
                  </a:lnTo>
                  <a:lnTo>
                    <a:pt x="1691" y="742338"/>
                  </a:lnTo>
                  <a:lnTo>
                    <a:pt x="3381" y="785788"/>
                  </a:lnTo>
                  <a:lnTo>
                    <a:pt x="9291" y="835022"/>
                  </a:lnTo>
                  <a:lnTo>
                    <a:pt x="38409" y="880053"/>
                  </a:lnTo>
                  <a:lnTo>
                    <a:pt x="76979" y="901318"/>
                  </a:lnTo>
                  <a:lnTo>
                    <a:pt x="149990" y="907847"/>
                  </a:lnTo>
                  <a:lnTo>
                    <a:pt x="196012" y="904559"/>
                  </a:lnTo>
                  <a:lnTo>
                    <a:pt x="240561" y="897094"/>
                  </a:lnTo>
                  <a:lnTo>
                    <a:pt x="289775" y="884227"/>
                  </a:lnTo>
                  <a:lnTo>
                    <a:pt x="338175" y="868271"/>
                  </a:lnTo>
                  <a:lnTo>
                    <a:pt x="384948" y="849613"/>
                  </a:lnTo>
                  <a:lnTo>
                    <a:pt x="429281" y="828645"/>
                  </a:lnTo>
                  <a:lnTo>
                    <a:pt x="470359" y="805755"/>
                  </a:lnTo>
                  <a:lnTo>
                    <a:pt x="507370" y="781334"/>
                  </a:lnTo>
                  <a:lnTo>
                    <a:pt x="539499" y="755771"/>
                  </a:lnTo>
                  <a:lnTo>
                    <a:pt x="586769" y="703879"/>
                  </a:lnTo>
                  <a:lnTo>
                    <a:pt x="621290" y="650547"/>
                  </a:lnTo>
                  <a:lnTo>
                    <a:pt x="635403" y="604463"/>
                  </a:lnTo>
                  <a:lnTo>
                    <a:pt x="637425" y="550674"/>
                  </a:lnTo>
                  <a:lnTo>
                    <a:pt x="638349" y="499323"/>
                  </a:lnTo>
                  <a:lnTo>
                    <a:pt x="639180" y="436827"/>
                  </a:lnTo>
                  <a:lnTo>
                    <a:pt x="639891" y="367056"/>
                  </a:lnTo>
                  <a:lnTo>
                    <a:pt x="640454" y="293879"/>
                  </a:lnTo>
                  <a:lnTo>
                    <a:pt x="640844" y="221166"/>
                  </a:lnTo>
                  <a:lnTo>
                    <a:pt x="641033" y="152787"/>
                  </a:lnTo>
                  <a:lnTo>
                    <a:pt x="640996" y="92611"/>
                  </a:lnTo>
                  <a:lnTo>
                    <a:pt x="640704" y="44508"/>
                  </a:lnTo>
                  <a:lnTo>
                    <a:pt x="640131" y="12348"/>
                  </a:lnTo>
                  <a:lnTo>
                    <a:pt x="639252" y="0"/>
                  </a:lnTo>
                  <a:lnTo>
                    <a:pt x="627564" y="2478"/>
                  </a:lnTo>
                  <a:lnTo>
                    <a:pt x="597474" y="11760"/>
                  </a:lnTo>
                  <a:lnTo>
                    <a:pt x="553552" y="26300"/>
                  </a:lnTo>
                  <a:lnTo>
                    <a:pt x="500367" y="44547"/>
                  </a:lnTo>
                  <a:close/>
                </a:path>
              </a:pathLst>
            </a:custGeom>
            <a:ln w="23209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4372" y="4440681"/>
              <a:ext cx="4445" cy="627380"/>
            </a:xfrm>
            <a:custGeom>
              <a:avLst/>
              <a:gdLst/>
              <a:ahLst/>
              <a:cxnLst/>
              <a:rect l="l" t="t" r="r" b="b"/>
              <a:pathLst>
                <a:path w="4445" h="627379">
                  <a:moveTo>
                    <a:pt x="3987" y="394449"/>
                  </a:moveTo>
                  <a:lnTo>
                    <a:pt x="3937" y="316941"/>
                  </a:lnTo>
                  <a:lnTo>
                    <a:pt x="3873" y="311404"/>
                  </a:lnTo>
                  <a:lnTo>
                    <a:pt x="3759" y="239433"/>
                  </a:lnTo>
                  <a:lnTo>
                    <a:pt x="3644" y="228358"/>
                  </a:lnTo>
                  <a:lnTo>
                    <a:pt x="3492" y="228358"/>
                  </a:lnTo>
                  <a:lnTo>
                    <a:pt x="3492" y="166077"/>
                  </a:lnTo>
                  <a:lnTo>
                    <a:pt x="3314" y="166077"/>
                  </a:lnTo>
                  <a:lnTo>
                    <a:pt x="3314" y="152234"/>
                  </a:lnTo>
                  <a:lnTo>
                    <a:pt x="3111" y="152234"/>
                  </a:lnTo>
                  <a:lnTo>
                    <a:pt x="3111" y="101028"/>
                  </a:lnTo>
                  <a:lnTo>
                    <a:pt x="2895" y="101028"/>
                  </a:lnTo>
                  <a:lnTo>
                    <a:pt x="2895" y="89954"/>
                  </a:lnTo>
                  <a:lnTo>
                    <a:pt x="2667" y="89954"/>
                  </a:lnTo>
                  <a:lnTo>
                    <a:pt x="2667" y="49822"/>
                  </a:lnTo>
                  <a:lnTo>
                    <a:pt x="2413" y="49822"/>
                  </a:lnTo>
                  <a:lnTo>
                    <a:pt x="2413" y="40132"/>
                  </a:lnTo>
                  <a:lnTo>
                    <a:pt x="2133" y="40132"/>
                  </a:lnTo>
                  <a:lnTo>
                    <a:pt x="2133" y="13843"/>
                  </a:lnTo>
                  <a:lnTo>
                    <a:pt x="1841" y="13843"/>
                  </a:lnTo>
                  <a:lnTo>
                    <a:pt x="1841" y="9690"/>
                  </a:lnTo>
                  <a:lnTo>
                    <a:pt x="1536" y="9690"/>
                  </a:lnTo>
                  <a:lnTo>
                    <a:pt x="1536" y="0"/>
                  </a:lnTo>
                  <a:lnTo>
                    <a:pt x="1143" y="0"/>
                  </a:lnTo>
                  <a:lnTo>
                    <a:pt x="1143" y="9690"/>
                  </a:lnTo>
                  <a:lnTo>
                    <a:pt x="977" y="9690"/>
                  </a:lnTo>
                  <a:lnTo>
                    <a:pt x="977" y="13843"/>
                  </a:lnTo>
                  <a:lnTo>
                    <a:pt x="825" y="13843"/>
                  </a:lnTo>
                  <a:lnTo>
                    <a:pt x="825" y="40132"/>
                  </a:lnTo>
                  <a:lnTo>
                    <a:pt x="673" y="40132"/>
                  </a:lnTo>
                  <a:lnTo>
                    <a:pt x="673" y="49822"/>
                  </a:lnTo>
                  <a:lnTo>
                    <a:pt x="533" y="49822"/>
                  </a:lnTo>
                  <a:lnTo>
                    <a:pt x="533" y="89954"/>
                  </a:lnTo>
                  <a:lnTo>
                    <a:pt x="406" y="89954"/>
                  </a:lnTo>
                  <a:lnTo>
                    <a:pt x="406" y="101028"/>
                  </a:lnTo>
                  <a:lnTo>
                    <a:pt x="304" y="152234"/>
                  </a:lnTo>
                  <a:lnTo>
                    <a:pt x="203" y="166077"/>
                  </a:lnTo>
                  <a:lnTo>
                    <a:pt x="139" y="228358"/>
                  </a:lnTo>
                  <a:lnTo>
                    <a:pt x="76" y="239433"/>
                  </a:lnTo>
                  <a:lnTo>
                    <a:pt x="50" y="311404"/>
                  </a:lnTo>
                  <a:lnTo>
                    <a:pt x="25" y="316941"/>
                  </a:lnTo>
                  <a:lnTo>
                    <a:pt x="12" y="394449"/>
                  </a:lnTo>
                  <a:lnTo>
                    <a:pt x="0" y="395833"/>
                  </a:lnTo>
                  <a:lnTo>
                    <a:pt x="88" y="466420"/>
                  </a:lnTo>
                  <a:lnTo>
                    <a:pt x="190" y="470573"/>
                  </a:lnTo>
                  <a:lnTo>
                    <a:pt x="381" y="470573"/>
                  </a:lnTo>
                  <a:lnTo>
                    <a:pt x="381" y="530085"/>
                  </a:lnTo>
                  <a:lnTo>
                    <a:pt x="571" y="530085"/>
                  </a:lnTo>
                  <a:lnTo>
                    <a:pt x="571" y="535622"/>
                  </a:lnTo>
                  <a:lnTo>
                    <a:pt x="850" y="535622"/>
                  </a:lnTo>
                  <a:lnTo>
                    <a:pt x="850" y="581291"/>
                  </a:lnTo>
                  <a:lnTo>
                    <a:pt x="1130" y="581291"/>
                  </a:lnTo>
                  <a:lnTo>
                    <a:pt x="1130" y="584060"/>
                  </a:lnTo>
                  <a:lnTo>
                    <a:pt x="1473" y="584060"/>
                  </a:lnTo>
                  <a:lnTo>
                    <a:pt x="1473" y="615886"/>
                  </a:lnTo>
                  <a:lnTo>
                    <a:pt x="2184" y="615886"/>
                  </a:lnTo>
                  <a:lnTo>
                    <a:pt x="2184" y="626960"/>
                  </a:lnTo>
                  <a:lnTo>
                    <a:pt x="2870" y="626960"/>
                  </a:lnTo>
                  <a:lnTo>
                    <a:pt x="2870" y="615886"/>
                  </a:lnTo>
                  <a:lnTo>
                    <a:pt x="3340" y="615886"/>
                  </a:lnTo>
                  <a:lnTo>
                    <a:pt x="3340" y="584060"/>
                  </a:lnTo>
                  <a:lnTo>
                    <a:pt x="3556" y="584060"/>
                  </a:lnTo>
                  <a:lnTo>
                    <a:pt x="3556" y="581291"/>
                  </a:lnTo>
                  <a:lnTo>
                    <a:pt x="3695" y="581291"/>
                  </a:lnTo>
                  <a:lnTo>
                    <a:pt x="3695" y="535622"/>
                  </a:lnTo>
                  <a:lnTo>
                    <a:pt x="3822" y="535622"/>
                  </a:lnTo>
                  <a:lnTo>
                    <a:pt x="3822" y="530085"/>
                  </a:lnTo>
                  <a:lnTo>
                    <a:pt x="3898" y="470573"/>
                  </a:lnTo>
                  <a:lnTo>
                    <a:pt x="3975" y="466420"/>
                  </a:lnTo>
                  <a:lnTo>
                    <a:pt x="3975" y="395833"/>
                  </a:lnTo>
                  <a:lnTo>
                    <a:pt x="3987" y="394449"/>
                  </a:lnTo>
                  <a:close/>
                </a:path>
              </a:pathLst>
            </a:custGeom>
            <a:solidFill>
              <a:srgbClr val="0F4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4375" y="4440247"/>
              <a:ext cx="4445" cy="628015"/>
            </a:xfrm>
            <a:custGeom>
              <a:avLst/>
              <a:gdLst/>
              <a:ahLst/>
              <a:cxnLst/>
              <a:rect l="l" t="t" r="r" b="b"/>
              <a:pathLst>
                <a:path w="4445" h="628014">
                  <a:moveTo>
                    <a:pt x="32" y="311832"/>
                  </a:moveTo>
                  <a:lnTo>
                    <a:pt x="0" y="396048"/>
                  </a:lnTo>
                  <a:lnTo>
                    <a:pt x="198" y="471603"/>
                  </a:lnTo>
                  <a:lnTo>
                    <a:pt x="593" y="535530"/>
                  </a:lnTo>
                  <a:lnTo>
                    <a:pt x="1149" y="584863"/>
                  </a:lnTo>
                  <a:lnTo>
                    <a:pt x="2598" y="627889"/>
                  </a:lnTo>
                  <a:lnTo>
                    <a:pt x="3161" y="615703"/>
                  </a:lnTo>
                  <a:lnTo>
                    <a:pt x="3572" y="581992"/>
                  </a:lnTo>
                  <a:lnTo>
                    <a:pt x="3841" y="531023"/>
                  </a:lnTo>
                  <a:lnTo>
                    <a:pt x="3976" y="467066"/>
                  </a:lnTo>
                  <a:lnTo>
                    <a:pt x="3987" y="394387"/>
                  </a:lnTo>
                  <a:lnTo>
                    <a:pt x="3881" y="317256"/>
                  </a:lnTo>
                  <a:lnTo>
                    <a:pt x="3669" y="239942"/>
                  </a:lnTo>
                  <a:lnTo>
                    <a:pt x="3358" y="166711"/>
                  </a:lnTo>
                  <a:lnTo>
                    <a:pt x="2959" y="101834"/>
                  </a:lnTo>
                  <a:lnTo>
                    <a:pt x="2479" y="49577"/>
                  </a:lnTo>
                  <a:lnTo>
                    <a:pt x="1315" y="0"/>
                  </a:lnTo>
                  <a:lnTo>
                    <a:pt x="997" y="10244"/>
                  </a:lnTo>
                  <a:lnTo>
                    <a:pt x="433" y="89959"/>
                  </a:lnTo>
                  <a:lnTo>
                    <a:pt x="222" y="153327"/>
                  </a:lnTo>
                  <a:lnTo>
                    <a:pt x="83" y="228302"/>
                  </a:lnTo>
                  <a:lnTo>
                    <a:pt x="32" y="311832"/>
                  </a:lnTo>
                  <a:close/>
                </a:path>
              </a:pathLst>
            </a:custGeom>
            <a:ln w="2178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9363" y="4200144"/>
              <a:ext cx="1661159" cy="8884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2648" y="4282001"/>
              <a:ext cx="1525639" cy="7045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7183" y="4062983"/>
              <a:ext cx="441959" cy="3855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8088" y="4093879"/>
              <a:ext cx="366693" cy="3150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4843" y="3817620"/>
              <a:ext cx="803147" cy="55473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7811" y="3849037"/>
              <a:ext cx="654367" cy="48926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9120" y="3761232"/>
              <a:ext cx="269747" cy="31851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422707" y="3783521"/>
              <a:ext cx="184785" cy="247015"/>
            </a:xfrm>
            <a:custGeom>
              <a:avLst/>
              <a:gdLst/>
              <a:ahLst/>
              <a:cxnLst/>
              <a:rect l="l" t="t" r="r" b="b"/>
              <a:pathLst>
                <a:path w="184785" h="247014">
                  <a:moveTo>
                    <a:pt x="109880" y="0"/>
                  </a:moveTo>
                  <a:lnTo>
                    <a:pt x="108838" y="12"/>
                  </a:lnTo>
                  <a:lnTo>
                    <a:pt x="8013" y="36804"/>
                  </a:lnTo>
                  <a:lnTo>
                    <a:pt x="4317" y="38150"/>
                  </a:lnTo>
                  <a:lnTo>
                    <a:pt x="1981" y="40081"/>
                  </a:lnTo>
                  <a:lnTo>
                    <a:pt x="0" y="45110"/>
                  </a:lnTo>
                  <a:lnTo>
                    <a:pt x="304" y="48539"/>
                  </a:lnTo>
                  <a:lnTo>
                    <a:pt x="36829" y="148653"/>
                  </a:lnTo>
                  <a:lnTo>
                    <a:pt x="38569" y="151307"/>
                  </a:lnTo>
                  <a:lnTo>
                    <a:pt x="42430" y="153466"/>
                  </a:lnTo>
                  <a:lnTo>
                    <a:pt x="44970" y="153441"/>
                  </a:lnTo>
                  <a:lnTo>
                    <a:pt x="52679" y="150621"/>
                  </a:lnTo>
                  <a:lnTo>
                    <a:pt x="57429" y="148526"/>
                  </a:lnTo>
                  <a:lnTo>
                    <a:pt x="67259" y="143459"/>
                  </a:lnTo>
                  <a:lnTo>
                    <a:pt x="72872" y="141046"/>
                  </a:lnTo>
                  <a:lnTo>
                    <a:pt x="87096" y="135851"/>
                  </a:lnTo>
                  <a:lnTo>
                    <a:pt x="94094" y="134099"/>
                  </a:lnTo>
                  <a:lnTo>
                    <a:pt x="106197" y="132880"/>
                  </a:lnTo>
                  <a:lnTo>
                    <a:pt x="111480" y="133349"/>
                  </a:lnTo>
                  <a:lnTo>
                    <a:pt x="137147" y="161569"/>
                  </a:lnTo>
                  <a:lnTo>
                    <a:pt x="138074" y="167144"/>
                  </a:lnTo>
                  <a:lnTo>
                    <a:pt x="137337" y="177253"/>
                  </a:lnTo>
                  <a:lnTo>
                    <a:pt x="98780" y="208000"/>
                  </a:lnTo>
                  <a:lnTo>
                    <a:pt x="76047" y="211188"/>
                  </a:lnTo>
                  <a:lnTo>
                    <a:pt x="64223" y="210489"/>
                  </a:lnTo>
                  <a:lnTo>
                    <a:pt x="58864" y="209613"/>
                  </a:lnTo>
                  <a:lnTo>
                    <a:pt x="56972" y="209600"/>
                  </a:lnTo>
                  <a:lnTo>
                    <a:pt x="55029" y="210311"/>
                  </a:lnTo>
                  <a:lnTo>
                    <a:pt x="54368" y="210858"/>
                  </a:lnTo>
                  <a:lnTo>
                    <a:pt x="53454" y="212420"/>
                  </a:lnTo>
                  <a:lnTo>
                    <a:pt x="53225" y="213550"/>
                  </a:lnTo>
                  <a:lnTo>
                    <a:pt x="53466" y="218351"/>
                  </a:lnTo>
                  <a:lnTo>
                    <a:pt x="77584" y="246773"/>
                  </a:lnTo>
                  <a:lnTo>
                    <a:pt x="81876" y="246621"/>
                  </a:lnTo>
                  <a:lnTo>
                    <a:pt x="122935" y="237947"/>
                  </a:lnTo>
                  <a:lnTo>
                    <a:pt x="161303" y="215335"/>
                  </a:lnTo>
                  <a:lnTo>
                    <a:pt x="183466" y="176012"/>
                  </a:lnTo>
                  <a:lnTo>
                    <a:pt x="184452" y="160467"/>
                  </a:lnTo>
                  <a:lnTo>
                    <a:pt x="183607" y="152382"/>
                  </a:lnTo>
                  <a:lnTo>
                    <a:pt x="168990" y="115964"/>
                  </a:lnTo>
                  <a:lnTo>
                    <a:pt x="131394" y="93430"/>
                  </a:lnTo>
                  <a:lnTo>
                    <a:pt x="124564" y="92866"/>
                  </a:lnTo>
                  <a:lnTo>
                    <a:pt x="117373" y="92963"/>
                  </a:lnTo>
                  <a:lnTo>
                    <a:pt x="70091" y="106006"/>
                  </a:lnTo>
                  <a:lnTo>
                    <a:pt x="62776" y="109473"/>
                  </a:lnTo>
                  <a:lnTo>
                    <a:pt x="46304" y="64363"/>
                  </a:lnTo>
                  <a:lnTo>
                    <a:pt x="123405" y="36220"/>
                  </a:lnTo>
                  <a:lnTo>
                    <a:pt x="124523" y="34150"/>
                  </a:lnTo>
                  <a:lnTo>
                    <a:pt x="124663" y="27457"/>
                  </a:lnTo>
                  <a:lnTo>
                    <a:pt x="123507" y="22529"/>
                  </a:lnTo>
                  <a:lnTo>
                    <a:pt x="112090" y="673"/>
                  </a:lnTo>
                  <a:lnTo>
                    <a:pt x="109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22707" y="3783521"/>
              <a:ext cx="184785" cy="247015"/>
            </a:xfrm>
            <a:custGeom>
              <a:avLst/>
              <a:gdLst/>
              <a:ahLst/>
              <a:cxnLst/>
              <a:rect l="l" t="t" r="r" b="b"/>
              <a:pathLst>
                <a:path w="184785" h="247014">
                  <a:moveTo>
                    <a:pt x="8013" y="36804"/>
                  </a:moveTo>
                  <a:lnTo>
                    <a:pt x="107861" y="368"/>
                  </a:lnTo>
                  <a:lnTo>
                    <a:pt x="108838" y="12"/>
                  </a:lnTo>
                  <a:lnTo>
                    <a:pt x="109880" y="0"/>
                  </a:lnTo>
                  <a:lnTo>
                    <a:pt x="110985" y="342"/>
                  </a:lnTo>
                  <a:lnTo>
                    <a:pt x="112090" y="673"/>
                  </a:lnTo>
                  <a:lnTo>
                    <a:pt x="113195" y="1435"/>
                  </a:lnTo>
                  <a:lnTo>
                    <a:pt x="114312" y="2628"/>
                  </a:lnTo>
                  <a:lnTo>
                    <a:pt x="115430" y="3822"/>
                  </a:lnTo>
                  <a:lnTo>
                    <a:pt x="121132" y="16014"/>
                  </a:lnTo>
                  <a:lnTo>
                    <a:pt x="123507" y="22529"/>
                  </a:lnTo>
                  <a:lnTo>
                    <a:pt x="124663" y="27457"/>
                  </a:lnTo>
                  <a:lnTo>
                    <a:pt x="124599" y="30810"/>
                  </a:lnTo>
                  <a:lnTo>
                    <a:pt x="124523" y="34150"/>
                  </a:lnTo>
                  <a:lnTo>
                    <a:pt x="123405" y="36220"/>
                  </a:lnTo>
                  <a:lnTo>
                    <a:pt x="121234" y="37020"/>
                  </a:lnTo>
                  <a:lnTo>
                    <a:pt x="46304" y="64363"/>
                  </a:lnTo>
                  <a:lnTo>
                    <a:pt x="62776" y="109473"/>
                  </a:lnTo>
                  <a:lnTo>
                    <a:pt x="66408" y="107657"/>
                  </a:lnTo>
                  <a:lnTo>
                    <a:pt x="70091" y="106006"/>
                  </a:lnTo>
                  <a:lnTo>
                    <a:pt x="73799" y="104533"/>
                  </a:lnTo>
                  <a:lnTo>
                    <a:pt x="77495" y="103060"/>
                  </a:lnTo>
                  <a:lnTo>
                    <a:pt x="117373" y="92963"/>
                  </a:lnTo>
                  <a:lnTo>
                    <a:pt x="124564" y="92866"/>
                  </a:lnTo>
                  <a:lnTo>
                    <a:pt x="131394" y="93430"/>
                  </a:lnTo>
                  <a:lnTo>
                    <a:pt x="168990" y="115964"/>
                  </a:lnTo>
                  <a:lnTo>
                    <a:pt x="183607" y="152382"/>
                  </a:lnTo>
                  <a:lnTo>
                    <a:pt x="184452" y="160467"/>
                  </a:lnTo>
                  <a:lnTo>
                    <a:pt x="184391" y="168363"/>
                  </a:lnTo>
                  <a:lnTo>
                    <a:pt x="166906" y="209603"/>
                  </a:lnTo>
                  <a:lnTo>
                    <a:pt x="131901" y="234327"/>
                  </a:lnTo>
                  <a:lnTo>
                    <a:pt x="103924" y="243497"/>
                  </a:lnTo>
                  <a:lnTo>
                    <a:pt x="97764" y="244817"/>
                  </a:lnTo>
                  <a:lnTo>
                    <a:pt x="92125" y="245706"/>
                  </a:lnTo>
                  <a:lnTo>
                    <a:pt x="86994" y="246164"/>
                  </a:lnTo>
                  <a:lnTo>
                    <a:pt x="81876" y="246621"/>
                  </a:lnTo>
                  <a:lnTo>
                    <a:pt x="77584" y="246773"/>
                  </a:lnTo>
                  <a:lnTo>
                    <a:pt x="74142" y="246608"/>
                  </a:lnTo>
                  <a:lnTo>
                    <a:pt x="70700" y="246456"/>
                  </a:lnTo>
                  <a:lnTo>
                    <a:pt x="68376" y="246138"/>
                  </a:lnTo>
                  <a:lnTo>
                    <a:pt x="67157" y="245656"/>
                  </a:lnTo>
                  <a:lnTo>
                    <a:pt x="65938" y="245173"/>
                  </a:lnTo>
                  <a:lnTo>
                    <a:pt x="59359" y="235673"/>
                  </a:lnTo>
                  <a:lnTo>
                    <a:pt x="58496" y="233654"/>
                  </a:lnTo>
                  <a:lnTo>
                    <a:pt x="54025" y="220548"/>
                  </a:lnTo>
                  <a:lnTo>
                    <a:pt x="53466" y="218351"/>
                  </a:lnTo>
                  <a:lnTo>
                    <a:pt x="53200" y="216509"/>
                  </a:lnTo>
                  <a:lnTo>
                    <a:pt x="53212" y="215036"/>
                  </a:lnTo>
                  <a:lnTo>
                    <a:pt x="53225" y="213550"/>
                  </a:lnTo>
                  <a:lnTo>
                    <a:pt x="56972" y="209600"/>
                  </a:lnTo>
                  <a:lnTo>
                    <a:pt x="58864" y="209613"/>
                  </a:lnTo>
                  <a:lnTo>
                    <a:pt x="61544" y="210057"/>
                  </a:lnTo>
                  <a:lnTo>
                    <a:pt x="64223" y="210489"/>
                  </a:lnTo>
                  <a:lnTo>
                    <a:pt x="67665" y="210807"/>
                  </a:lnTo>
                  <a:lnTo>
                    <a:pt x="71856" y="210997"/>
                  </a:lnTo>
                  <a:lnTo>
                    <a:pt x="76047" y="211188"/>
                  </a:lnTo>
                  <a:lnTo>
                    <a:pt x="80975" y="210959"/>
                  </a:lnTo>
                  <a:lnTo>
                    <a:pt x="86639" y="210299"/>
                  </a:lnTo>
                  <a:lnTo>
                    <a:pt x="92316" y="209651"/>
                  </a:lnTo>
                  <a:lnTo>
                    <a:pt x="122529" y="197116"/>
                  </a:lnTo>
                  <a:lnTo>
                    <a:pt x="127215" y="193928"/>
                  </a:lnTo>
                  <a:lnTo>
                    <a:pt x="130822" y="190245"/>
                  </a:lnTo>
                  <a:lnTo>
                    <a:pt x="133349" y="186067"/>
                  </a:lnTo>
                  <a:lnTo>
                    <a:pt x="135889" y="181876"/>
                  </a:lnTo>
                  <a:lnTo>
                    <a:pt x="137337" y="177253"/>
                  </a:lnTo>
                  <a:lnTo>
                    <a:pt x="137706" y="172199"/>
                  </a:lnTo>
                  <a:lnTo>
                    <a:pt x="138074" y="167144"/>
                  </a:lnTo>
                  <a:lnTo>
                    <a:pt x="127406" y="142455"/>
                  </a:lnTo>
                  <a:lnTo>
                    <a:pt x="124294" y="138976"/>
                  </a:lnTo>
                  <a:lnTo>
                    <a:pt x="120484" y="136461"/>
                  </a:lnTo>
                  <a:lnTo>
                    <a:pt x="115976" y="134912"/>
                  </a:lnTo>
                  <a:lnTo>
                    <a:pt x="111480" y="133349"/>
                  </a:lnTo>
                  <a:lnTo>
                    <a:pt x="79171" y="138747"/>
                  </a:lnTo>
                  <a:lnTo>
                    <a:pt x="72872" y="141046"/>
                  </a:lnTo>
                  <a:lnTo>
                    <a:pt x="67259" y="143459"/>
                  </a:lnTo>
                  <a:lnTo>
                    <a:pt x="62344" y="145986"/>
                  </a:lnTo>
                  <a:lnTo>
                    <a:pt x="57429" y="148526"/>
                  </a:lnTo>
                  <a:lnTo>
                    <a:pt x="52679" y="150621"/>
                  </a:lnTo>
                  <a:lnTo>
                    <a:pt x="48120" y="152285"/>
                  </a:lnTo>
                  <a:lnTo>
                    <a:pt x="44970" y="153441"/>
                  </a:lnTo>
                  <a:lnTo>
                    <a:pt x="42430" y="153466"/>
                  </a:lnTo>
                  <a:lnTo>
                    <a:pt x="40500" y="152387"/>
                  </a:lnTo>
                  <a:lnTo>
                    <a:pt x="38569" y="151307"/>
                  </a:lnTo>
                  <a:lnTo>
                    <a:pt x="36829" y="148653"/>
                  </a:lnTo>
                  <a:lnTo>
                    <a:pt x="35293" y="144424"/>
                  </a:lnTo>
                  <a:lnTo>
                    <a:pt x="1879" y="52882"/>
                  </a:lnTo>
                  <a:lnTo>
                    <a:pt x="304" y="48539"/>
                  </a:lnTo>
                  <a:lnTo>
                    <a:pt x="0" y="45110"/>
                  </a:lnTo>
                  <a:lnTo>
                    <a:pt x="990" y="42595"/>
                  </a:lnTo>
                  <a:lnTo>
                    <a:pt x="1981" y="40081"/>
                  </a:lnTo>
                  <a:lnTo>
                    <a:pt x="4317" y="38150"/>
                  </a:lnTo>
                  <a:lnTo>
                    <a:pt x="8013" y="36804"/>
                  </a:lnTo>
                  <a:close/>
                </a:path>
              </a:pathLst>
            </a:custGeom>
            <a:ln w="1066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49573" y="1396954"/>
            <a:ext cx="6671945" cy="244618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60045" marR="103505" indent="-347980" algn="just">
              <a:lnSpc>
                <a:spcPts val="2160"/>
              </a:lnSpc>
              <a:spcBef>
                <a:spcPts val="375"/>
              </a:spcBef>
              <a:buSzPct val="125000"/>
              <a:buChar char="•"/>
              <a:tabLst>
                <a:tab pos="360045" algn="l"/>
              </a:tabLst>
            </a:pPr>
            <a:r>
              <a:rPr sz="2000" spc="-409">
                <a:solidFill>
                  <a:srgbClr val="0F4D7A"/>
                </a:solidFill>
                <a:latin typeface="Arial"/>
                <a:cs typeface="Arial"/>
              </a:rPr>
              <a:t>HRSA</a:t>
            </a:r>
            <a:r>
              <a:rPr sz="2000" spc="27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25">
                <a:solidFill>
                  <a:srgbClr val="0F4D7A"/>
                </a:solidFill>
                <a:latin typeface="Arial"/>
                <a:cs typeface="Arial"/>
              </a:rPr>
              <a:t>initiated</a:t>
            </a:r>
            <a:r>
              <a:rPr sz="2000" spc="-11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80">
                <a:solidFill>
                  <a:srgbClr val="0F4D7A"/>
                </a:solidFill>
                <a:latin typeface="Arial"/>
                <a:cs typeface="Arial"/>
              </a:rPr>
              <a:t>update</a:t>
            </a:r>
            <a:r>
              <a:rPr sz="2000" spc="-6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F4D7A"/>
                </a:solidFill>
                <a:latin typeface="Arial"/>
                <a:cs typeface="Arial"/>
              </a:rPr>
              <a:t>of</a:t>
            </a:r>
            <a:r>
              <a:rPr sz="2000" spc="-5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85">
                <a:solidFill>
                  <a:srgbClr val="0F4D7A"/>
                </a:solidFill>
                <a:latin typeface="Arial"/>
                <a:cs typeface="Arial"/>
              </a:rPr>
              <a:t>Health</a:t>
            </a:r>
            <a:r>
              <a:rPr sz="2000" spc="4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114">
                <a:solidFill>
                  <a:srgbClr val="0F4D7A"/>
                </a:solidFill>
                <a:latin typeface="Arial"/>
                <a:cs typeface="Arial"/>
              </a:rPr>
              <a:t>Professional</a:t>
            </a:r>
            <a:r>
              <a:rPr sz="2000" spc="4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135">
                <a:solidFill>
                  <a:srgbClr val="0F4D7A"/>
                </a:solidFill>
                <a:latin typeface="Arial"/>
                <a:cs typeface="Arial"/>
              </a:rPr>
              <a:t>Shortage</a:t>
            </a:r>
            <a:r>
              <a:rPr sz="200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60">
                <a:solidFill>
                  <a:srgbClr val="0F4D7A"/>
                </a:solidFill>
                <a:latin typeface="Arial"/>
                <a:cs typeface="Arial"/>
              </a:rPr>
              <a:t>Areas </a:t>
            </a:r>
            <a:r>
              <a:rPr sz="1900" spc="-100">
                <a:solidFill>
                  <a:srgbClr val="0F4D7A"/>
                </a:solidFill>
                <a:latin typeface="Arial"/>
                <a:cs typeface="Arial"/>
              </a:rPr>
              <a:t>Includes</a:t>
            </a:r>
            <a:r>
              <a:rPr sz="1900" spc="-6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900" spc="-85">
                <a:solidFill>
                  <a:srgbClr val="0F4D7A"/>
                </a:solidFill>
                <a:latin typeface="Arial"/>
                <a:cs typeface="Arial"/>
              </a:rPr>
              <a:t>Primary</a:t>
            </a:r>
            <a:r>
              <a:rPr sz="1900" spc="-6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900" spc="-150">
                <a:solidFill>
                  <a:srgbClr val="0F4D7A"/>
                </a:solidFill>
                <a:latin typeface="Arial"/>
                <a:cs typeface="Arial"/>
              </a:rPr>
              <a:t>Care,</a:t>
            </a:r>
            <a:r>
              <a:rPr sz="1900" spc="-5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900" spc="-85">
                <a:solidFill>
                  <a:srgbClr val="0F4D7A"/>
                </a:solidFill>
                <a:latin typeface="Arial"/>
                <a:cs typeface="Arial"/>
              </a:rPr>
              <a:t>Dental</a:t>
            </a:r>
            <a:r>
              <a:rPr sz="1900" spc="-6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900" spc="-85">
                <a:solidFill>
                  <a:srgbClr val="0F4D7A"/>
                </a:solidFill>
                <a:latin typeface="Arial"/>
                <a:cs typeface="Arial"/>
              </a:rPr>
              <a:t>Health,</a:t>
            </a:r>
            <a:r>
              <a:rPr sz="1900" spc="-4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900" spc="-110">
                <a:solidFill>
                  <a:srgbClr val="0F4D7A"/>
                </a:solidFill>
                <a:latin typeface="Arial"/>
                <a:cs typeface="Arial"/>
              </a:rPr>
              <a:t>and</a:t>
            </a:r>
            <a:r>
              <a:rPr sz="1900" spc="-7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900" spc="-50">
                <a:solidFill>
                  <a:srgbClr val="0F4D7A"/>
                </a:solidFill>
                <a:latin typeface="Arial"/>
                <a:cs typeface="Arial"/>
              </a:rPr>
              <a:t>Mental</a:t>
            </a:r>
            <a:r>
              <a:rPr sz="1900" spc="-6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900" spc="-25">
                <a:solidFill>
                  <a:srgbClr val="0F4D7A"/>
                </a:solidFill>
                <a:latin typeface="Arial"/>
                <a:cs typeface="Arial"/>
              </a:rPr>
              <a:t>Health </a:t>
            </a:r>
            <a:r>
              <a:rPr sz="1900" spc="-280">
                <a:solidFill>
                  <a:srgbClr val="0F4D7A"/>
                </a:solidFill>
                <a:latin typeface="Arial"/>
                <a:cs typeface="Arial"/>
              </a:rPr>
              <a:t>HPSAs</a:t>
            </a:r>
            <a:endParaRPr sz="1900">
              <a:latin typeface="Arial"/>
              <a:cs typeface="Arial"/>
            </a:endParaRPr>
          </a:p>
          <a:p>
            <a:pPr marL="1155700" marR="287020" lvl="2" indent="-228600">
              <a:lnSpc>
                <a:spcPts val="1939"/>
              </a:lnSpc>
              <a:spcBef>
                <a:spcPts val="405"/>
              </a:spcBef>
              <a:buFont typeface="Wingdings"/>
              <a:buChar char=""/>
              <a:tabLst>
                <a:tab pos="1155700" algn="l"/>
              </a:tabLst>
            </a:pPr>
            <a:r>
              <a:rPr sz="1800" spc="-100">
                <a:solidFill>
                  <a:srgbClr val="0F4D7A"/>
                </a:solidFill>
                <a:latin typeface="Arial"/>
                <a:cs typeface="Arial"/>
              </a:rPr>
              <a:t>Geographic,</a:t>
            </a:r>
            <a:r>
              <a:rPr sz="1800" spc="-5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800" spc="-105">
                <a:solidFill>
                  <a:srgbClr val="0F4D7A"/>
                </a:solidFill>
                <a:latin typeface="Arial"/>
                <a:cs typeface="Arial"/>
              </a:rPr>
              <a:t>Geographic</a:t>
            </a:r>
            <a:r>
              <a:rPr sz="1800" spc="-6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800" spc="-110">
                <a:solidFill>
                  <a:srgbClr val="0F4D7A"/>
                </a:solidFill>
                <a:latin typeface="Arial"/>
                <a:cs typeface="Arial"/>
              </a:rPr>
              <a:t>High</a:t>
            </a:r>
            <a:r>
              <a:rPr sz="1800" spc="-5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800" spc="-114">
                <a:solidFill>
                  <a:srgbClr val="0F4D7A"/>
                </a:solidFill>
                <a:latin typeface="Arial"/>
                <a:cs typeface="Arial"/>
              </a:rPr>
              <a:t>Needs,</a:t>
            </a:r>
            <a:r>
              <a:rPr sz="1800" spc="-7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800" spc="-125">
                <a:solidFill>
                  <a:srgbClr val="0F4D7A"/>
                </a:solidFill>
                <a:latin typeface="Arial"/>
                <a:cs typeface="Arial"/>
              </a:rPr>
              <a:t>Low</a:t>
            </a:r>
            <a:r>
              <a:rPr sz="1800" spc="-5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F4D7A"/>
                </a:solidFill>
                <a:latin typeface="Arial"/>
                <a:cs typeface="Arial"/>
              </a:rPr>
              <a:t>Income </a:t>
            </a:r>
            <a:r>
              <a:rPr sz="1800" spc="-70">
                <a:solidFill>
                  <a:srgbClr val="0F4D7A"/>
                </a:solidFill>
                <a:latin typeface="Arial"/>
                <a:cs typeface="Arial"/>
              </a:rPr>
              <a:t>Population,</a:t>
            </a:r>
            <a:r>
              <a:rPr sz="1800" spc="-4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800" spc="-95">
                <a:solidFill>
                  <a:srgbClr val="0F4D7A"/>
                </a:solidFill>
                <a:latin typeface="Arial"/>
                <a:cs typeface="Arial"/>
              </a:rPr>
              <a:t>and</a:t>
            </a:r>
            <a:r>
              <a:rPr sz="1800" spc="-5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800" spc="-60">
                <a:solidFill>
                  <a:srgbClr val="0F4D7A"/>
                </a:solidFill>
                <a:latin typeface="Arial"/>
                <a:cs typeface="Arial"/>
              </a:rPr>
              <a:t>Automatically </a:t>
            </a:r>
            <a:r>
              <a:rPr sz="1800" spc="-100">
                <a:solidFill>
                  <a:srgbClr val="0F4D7A"/>
                </a:solidFill>
                <a:latin typeface="Arial"/>
                <a:cs typeface="Arial"/>
              </a:rPr>
              <a:t>Designated</a:t>
            </a:r>
            <a:r>
              <a:rPr sz="1800" spc="-5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800" spc="-75">
                <a:solidFill>
                  <a:srgbClr val="0F4D7A"/>
                </a:solidFill>
                <a:latin typeface="Arial"/>
                <a:cs typeface="Arial"/>
              </a:rPr>
              <a:t>Facility</a:t>
            </a:r>
            <a:r>
              <a:rPr sz="1800" spc="-3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1800" spc="-200">
                <a:solidFill>
                  <a:srgbClr val="0F4D7A"/>
                </a:solidFill>
                <a:latin typeface="Arial"/>
                <a:cs typeface="Arial"/>
              </a:rPr>
              <a:t>HPSAs</a:t>
            </a:r>
            <a:endParaRPr sz="1900">
              <a:latin typeface="Arial"/>
              <a:cs typeface="Arial"/>
            </a:endParaRPr>
          </a:p>
          <a:p>
            <a:pPr marL="361315" indent="-348615" algn="just">
              <a:lnSpc>
                <a:spcPct val="100000"/>
              </a:lnSpc>
              <a:spcBef>
                <a:spcPts val="245"/>
              </a:spcBef>
              <a:buSzPct val="125000"/>
              <a:buChar char="•"/>
              <a:tabLst>
                <a:tab pos="361315" algn="l"/>
              </a:tabLst>
            </a:pPr>
            <a:r>
              <a:rPr sz="2000" spc="-195">
                <a:solidFill>
                  <a:srgbClr val="0F4D7A"/>
                </a:solidFill>
                <a:latin typeface="Arial"/>
                <a:cs typeface="Arial"/>
              </a:rPr>
              <a:t>Uses</a:t>
            </a:r>
            <a:r>
              <a:rPr sz="2000" spc="-7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85">
                <a:solidFill>
                  <a:srgbClr val="0F4D7A"/>
                </a:solidFill>
                <a:latin typeface="Arial"/>
                <a:cs typeface="Arial"/>
              </a:rPr>
              <a:t>new</a:t>
            </a:r>
            <a:r>
              <a:rPr sz="2000" spc="-7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110">
                <a:solidFill>
                  <a:srgbClr val="0F4D7A"/>
                </a:solidFill>
                <a:latin typeface="Arial"/>
                <a:cs typeface="Arial"/>
              </a:rPr>
              <a:t>source</a:t>
            </a:r>
            <a:r>
              <a:rPr sz="2000" spc="-9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20">
                <a:solidFill>
                  <a:srgbClr val="0F4D7A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360045" marR="260350" indent="-347980" algn="just">
              <a:lnSpc>
                <a:spcPts val="2160"/>
              </a:lnSpc>
              <a:spcBef>
                <a:spcPts val="500"/>
              </a:spcBef>
              <a:buSzPct val="125000"/>
              <a:buChar char="•"/>
              <a:tabLst>
                <a:tab pos="360045" algn="l"/>
              </a:tabLst>
            </a:pPr>
            <a:r>
              <a:rPr sz="2000" spc="-135">
                <a:solidFill>
                  <a:srgbClr val="0F4D7A"/>
                </a:solidFill>
                <a:latin typeface="Arial"/>
                <a:cs typeface="Arial"/>
              </a:rPr>
              <a:t>Previews</a:t>
            </a:r>
            <a:r>
              <a:rPr sz="2000" spc="-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F4D7A"/>
                </a:solidFill>
                <a:latin typeface="Arial"/>
                <a:cs typeface="Arial"/>
              </a:rPr>
              <a:t>of</a:t>
            </a:r>
            <a:r>
              <a:rPr sz="2000" spc="-12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70">
                <a:solidFill>
                  <a:srgbClr val="0F4D7A"/>
                </a:solidFill>
                <a:latin typeface="Arial"/>
                <a:cs typeface="Arial"/>
              </a:rPr>
              <a:t>affected</a:t>
            </a:r>
            <a:r>
              <a:rPr sz="2000" spc="-5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95">
                <a:solidFill>
                  <a:srgbClr val="0F4D7A"/>
                </a:solidFill>
                <a:latin typeface="Arial"/>
                <a:cs typeface="Arial"/>
              </a:rPr>
              <a:t>designations</a:t>
            </a:r>
            <a:r>
              <a:rPr sz="2000" spc="-4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114">
                <a:solidFill>
                  <a:srgbClr val="0F4D7A"/>
                </a:solidFill>
                <a:latin typeface="Arial"/>
                <a:cs typeface="Arial"/>
              </a:rPr>
              <a:t>released</a:t>
            </a:r>
            <a:r>
              <a:rPr sz="2000" spc="-2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45">
                <a:solidFill>
                  <a:srgbClr val="0F4D7A"/>
                </a:solidFill>
                <a:latin typeface="Arial"/>
                <a:cs typeface="Arial"/>
              </a:rPr>
              <a:t>in</a:t>
            </a:r>
            <a:r>
              <a:rPr sz="2000" spc="-6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0F4D7A"/>
                </a:solidFill>
                <a:latin typeface="Arial"/>
                <a:cs typeface="Arial"/>
              </a:rPr>
              <a:t>the</a:t>
            </a:r>
            <a:r>
              <a:rPr sz="2000" spc="-55">
                <a:solidFill>
                  <a:srgbClr val="0F4D7A"/>
                </a:solidFill>
                <a:latin typeface="Arial"/>
                <a:cs typeface="Arial"/>
              </a:rPr>
              <a:t> Shortage </a:t>
            </a:r>
            <a:r>
              <a:rPr sz="2000" spc="-105">
                <a:solidFill>
                  <a:srgbClr val="0F4D7A"/>
                </a:solidFill>
                <a:latin typeface="Arial"/>
                <a:cs typeface="Arial"/>
              </a:rPr>
              <a:t>Designation</a:t>
            </a:r>
            <a:r>
              <a:rPr sz="2000" spc="-3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95">
                <a:solidFill>
                  <a:srgbClr val="0F4D7A"/>
                </a:solidFill>
                <a:latin typeface="Arial"/>
                <a:cs typeface="Arial"/>
              </a:rPr>
              <a:t>Management</a:t>
            </a:r>
            <a:r>
              <a:rPr sz="2000" spc="2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180">
                <a:solidFill>
                  <a:srgbClr val="0F4D7A"/>
                </a:solidFill>
                <a:latin typeface="Arial"/>
                <a:cs typeface="Arial"/>
              </a:rPr>
              <a:t>System</a:t>
            </a:r>
            <a:r>
              <a:rPr sz="2000" spc="4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225">
                <a:solidFill>
                  <a:srgbClr val="0F4D7A"/>
                </a:solidFill>
                <a:latin typeface="Arial"/>
                <a:cs typeface="Arial"/>
              </a:rPr>
              <a:t>(SDMS)</a:t>
            </a:r>
            <a:r>
              <a:rPr sz="2000" spc="9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000" spc="-45">
                <a:solidFill>
                  <a:srgbClr val="0F4D7A"/>
                </a:solidFill>
                <a:latin typeface="Arial"/>
                <a:cs typeface="Arial"/>
              </a:rPr>
              <a:t>monthly</a:t>
            </a:r>
            <a:endParaRPr sz="2000">
              <a:latin typeface="Arial"/>
              <a:cs typeface="Arial"/>
            </a:endParaRPr>
          </a:p>
          <a:p>
            <a:pPr marL="361315" indent="-348615" algn="just">
              <a:lnSpc>
                <a:spcPct val="100000"/>
              </a:lnSpc>
              <a:spcBef>
                <a:spcPts val="220"/>
              </a:spcBef>
              <a:buClr>
                <a:srgbClr val="0F4D7A"/>
              </a:buClr>
              <a:buSzPct val="125000"/>
              <a:buChar char="•"/>
              <a:tabLst>
                <a:tab pos="361315" algn="l"/>
              </a:tabLst>
            </a:pPr>
            <a:r>
              <a:rPr lang="en-US" sz="2000" spc="-60">
                <a:solidFill>
                  <a:srgbClr val="800000"/>
                </a:solidFill>
                <a:latin typeface="Arial"/>
                <a:cs typeface="Arial"/>
              </a:rPr>
              <a:t>Completed</a:t>
            </a:r>
            <a:r>
              <a:rPr sz="2000" spc="-30">
                <a:solidFill>
                  <a:srgbClr val="800000"/>
                </a:solidFill>
                <a:latin typeface="Arial"/>
                <a:cs typeface="Arial"/>
              </a:rPr>
              <a:t>:</a:t>
            </a:r>
            <a:r>
              <a:rPr sz="2000" spc="-9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spc="-100">
                <a:solidFill>
                  <a:srgbClr val="800000"/>
                </a:solidFill>
                <a:latin typeface="Arial"/>
                <a:cs typeface="Arial"/>
              </a:rPr>
              <a:t>September</a:t>
            </a:r>
            <a:r>
              <a:rPr sz="2000" spc="-75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spc="-85">
                <a:solidFill>
                  <a:srgbClr val="800000"/>
                </a:solidFill>
                <a:latin typeface="Arial"/>
                <a:cs typeface="Arial"/>
              </a:rPr>
              <a:t>23,</a:t>
            </a:r>
            <a:r>
              <a:rPr sz="2000" spc="-114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spc="-20">
                <a:solidFill>
                  <a:srgbClr val="800000"/>
                </a:solidFill>
                <a:latin typeface="Arial"/>
                <a:cs typeface="Arial"/>
              </a:rPr>
              <a:t>2025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65" dirty="0"/>
              <a:t>16</a:t>
            </a:fld>
            <a:endParaRPr spc="-65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A0F600-9368-5958-2EC7-AAA706B2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 wrap="square">
            <a:normAutofit/>
          </a:bodyPr>
          <a:lstStyle/>
          <a:p>
            <a:r>
              <a:rPr lang="en-US"/>
              <a:t>NSDU By the Numbers: </a:t>
            </a:r>
            <a:br>
              <a:rPr lang="en-US"/>
            </a:br>
            <a:r>
              <a:rPr lang="en-US"/>
              <a:t>Scope For Virginia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F2ADFB-75A7-8071-646B-49359E44A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582339"/>
          </a:xfrm>
        </p:spPr>
        <p:txBody>
          <a:bodyPr wrap="square" lIns="0" tIns="0" rIns="0" bIns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b="1"/>
              <a:t>Of the 390 active HPSAs in Virginia 306 needed to be reviewed for the NDSU: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100"/>
              <a:t>~9,500 Provider updates (started in September of 2024)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0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10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100"/>
              <a:t>189 Geographic, High Needs, and Low-Income community level HPSAs (review started after March 2025 the HRSA Source Data Update)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600">
              <a:latin typeface="Arial"/>
              <a:ea typeface="Calibri"/>
              <a:cs typeface="Arial"/>
            </a:endParaRP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">
              <a:latin typeface="Calibri"/>
              <a:ea typeface="Calibri"/>
              <a:cs typeface="Calibri"/>
            </a:endParaRP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Calibri"/>
              <a:buAutoNum type="arabicPeriod"/>
            </a:pPr>
            <a:endParaRPr lang="en-US" sz="100"/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00"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100"/>
              <a:t>117 Auto-HPSAs (review started after March 2025 the HRSA Source Data Update)</a:t>
            </a:r>
          </a:p>
          <a:p>
            <a:pPr marL="19431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tx1"/>
                </a:solidFill>
              </a:rPr>
              <a:t>81 FQHCs and FQHC-LALs</a:t>
            </a:r>
            <a:endParaRPr lang="en-US" sz="2100">
              <a:solidFill>
                <a:schemeClr val="tx1"/>
              </a:solidFill>
              <a:ea typeface="Calibri"/>
              <a:cs typeface="Calibri"/>
            </a:endParaRPr>
          </a:p>
          <a:p>
            <a:pPr marL="19431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tx1"/>
                </a:solidFill>
              </a:rPr>
              <a:t>18 Rural Health Clinics</a:t>
            </a:r>
            <a:endParaRPr lang="en-US" sz="2100">
              <a:solidFill>
                <a:schemeClr val="tx1"/>
              </a:solidFill>
              <a:ea typeface="Calibri"/>
              <a:cs typeface="Calibri"/>
            </a:endParaRPr>
          </a:p>
          <a:p>
            <a:pPr marL="19431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tx1"/>
                </a:solidFill>
              </a:rPr>
              <a:t>18 ITUs (provider updates only)</a:t>
            </a:r>
            <a:endParaRPr lang="en-US" sz="2100">
              <a:solidFill>
                <a:schemeClr val="tx1"/>
              </a:solidFill>
              <a:ea typeface="Calibri"/>
              <a:cs typeface="Calibri"/>
            </a:endParaRPr>
          </a:p>
          <a:p>
            <a:pPr lvl="1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2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27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8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445" y="-61950"/>
            <a:ext cx="10485109" cy="814428"/>
          </a:xfrm>
          <a:prstGeom prst="rect">
            <a:avLst/>
          </a:prstGeom>
        </p:spPr>
        <p:txBody>
          <a:bodyPr vert="horz" wrap="square" lIns="0" tIns="257912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95"/>
              </a:spcBef>
            </a:pPr>
            <a:r>
              <a:rPr sz="3600" spc="-285"/>
              <a:t>How</a:t>
            </a:r>
            <a:r>
              <a:rPr sz="3600" spc="-190"/>
              <a:t> </a:t>
            </a:r>
            <a:r>
              <a:rPr sz="3600" spc="-270"/>
              <a:t>might</a:t>
            </a:r>
            <a:r>
              <a:rPr sz="3600" spc="-195"/>
              <a:t> </a:t>
            </a:r>
            <a:r>
              <a:rPr sz="3600" spc="-175"/>
              <a:t>the</a:t>
            </a:r>
            <a:r>
              <a:rPr sz="3600" spc="-180"/>
              <a:t> </a:t>
            </a:r>
            <a:r>
              <a:rPr sz="3600" spc="-434"/>
              <a:t>NSDU</a:t>
            </a:r>
            <a:r>
              <a:rPr sz="3600" spc="-180"/>
              <a:t> </a:t>
            </a:r>
            <a:r>
              <a:rPr sz="3600" spc="-225"/>
              <a:t>affect</a:t>
            </a:r>
            <a:r>
              <a:rPr sz="3600" spc="-175"/>
              <a:t> </a:t>
            </a:r>
            <a:r>
              <a:rPr lang="en-US" sz="3600" spc="-175"/>
              <a:t>Auto-HPSAs </a:t>
            </a:r>
            <a:r>
              <a:rPr sz="3600" spc="-235"/>
              <a:t>in</a:t>
            </a:r>
            <a:r>
              <a:rPr sz="3600" spc="-180"/>
              <a:t> </a:t>
            </a:r>
            <a:r>
              <a:rPr sz="3600" spc="-365"/>
              <a:t>my</a:t>
            </a:r>
            <a:r>
              <a:rPr sz="3600" spc="-195"/>
              <a:t> </a:t>
            </a:r>
            <a:r>
              <a:rPr sz="3600" spc="-340"/>
              <a:t>area?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697896" y="1708674"/>
            <a:ext cx="3454400" cy="1381760"/>
          </a:xfrm>
          <a:custGeom>
            <a:avLst/>
            <a:gdLst/>
            <a:ahLst/>
            <a:cxnLst/>
            <a:rect l="l" t="t" r="r" b="b"/>
            <a:pathLst>
              <a:path w="3454400" h="1381760">
                <a:moveTo>
                  <a:pt x="2763189" y="0"/>
                </a:moveTo>
                <a:lnTo>
                  <a:pt x="0" y="0"/>
                </a:lnTo>
                <a:lnTo>
                  <a:pt x="690791" y="690791"/>
                </a:lnTo>
                <a:lnTo>
                  <a:pt x="0" y="1381594"/>
                </a:lnTo>
                <a:lnTo>
                  <a:pt x="2763189" y="1381594"/>
                </a:lnTo>
                <a:lnTo>
                  <a:pt x="3453980" y="690791"/>
                </a:lnTo>
                <a:lnTo>
                  <a:pt x="276318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92973" y="1670965"/>
            <a:ext cx="1744980" cy="136334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algn="ctr">
              <a:lnSpc>
                <a:spcPts val="3410"/>
              </a:lnSpc>
              <a:spcBef>
                <a:spcPts val="465"/>
              </a:spcBef>
            </a:pPr>
            <a:r>
              <a:rPr sz="3100" spc="-150">
                <a:solidFill>
                  <a:srgbClr val="FFFFFF"/>
                </a:solidFill>
                <a:latin typeface="Arial"/>
                <a:cs typeface="Arial"/>
              </a:rPr>
              <a:t>Regulatory </a:t>
            </a:r>
            <a:r>
              <a:rPr sz="3100" spc="-10">
                <a:solidFill>
                  <a:srgbClr val="FFFFFF"/>
                </a:solidFill>
                <a:latin typeface="Arial"/>
                <a:cs typeface="Arial"/>
              </a:rPr>
              <a:t>Criteria </a:t>
            </a:r>
            <a:r>
              <a:rPr sz="3100" spc="-65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68142" y="1702324"/>
            <a:ext cx="3467100" cy="1394460"/>
            <a:chOff x="5668142" y="1702324"/>
            <a:chExt cx="3467100" cy="1394460"/>
          </a:xfrm>
        </p:grpSpPr>
        <p:sp>
          <p:nvSpPr>
            <p:cNvPr id="7" name="object 7"/>
            <p:cNvSpPr/>
            <p:nvPr/>
          </p:nvSpPr>
          <p:spPr>
            <a:xfrm>
              <a:off x="5674492" y="1708674"/>
              <a:ext cx="3454400" cy="1381760"/>
            </a:xfrm>
            <a:custGeom>
              <a:avLst/>
              <a:gdLst/>
              <a:ahLst/>
              <a:cxnLst/>
              <a:rect l="l" t="t" r="r" b="b"/>
              <a:pathLst>
                <a:path w="3454400" h="1381760">
                  <a:moveTo>
                    <a:pt x="2763189" y="0"/>
                  </a:moveTo>
                  <a:lnTo>
                    <a:pt x="0" y="0"/>
                  </a:lnTo>
                  <a:lnTo>
                    <a:pt x="690791" y="690791"/>
                  </a:lnTo>
                  <a:lnTo>
                    <a:pt x="0" y="1381594"/>
                  </a:lnTo>
                  <a:lnTo>
                    <a:pt x="2763189" y="1381594"/>
                  </a:lnTo>
                  <a:lnTo>
                    <a:pt x="3453980" y="690791"/>
                  </a:lnTo>
                  <a:lnTo>
                    <a:pt x="2763189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74492" y="1708674"/>
              <a:ext cx="3454400" cy="1381760"/>
            </a:xfrm>
            <a:custGeom>
              <a:avLst/>
              <a:gdLst/>
              <a:ahLst/>
              <a:cxnLst/>
              <a:rect l="l" t="t" r="r" b="b"/>
              <a:pathLst>
                <a:path w="3454400" h="1381760">
                  <a:moveTo>
                    <a:pt x="0" y="0"/>
                  </a:moveTo>
                  <a:lnTo>
                    <a:pt x="2763189" y="0"/>
                  </a:lnTo>
                  <a:lnTo>
                    <a:pt x="3453980" y="690791"/>
                  </a:lnTo>
                  <a:lnTo>
                    <a:pt x="2763189" y="1381594"/>
                  </a:lnTo>
                  <a:lnTo>
                    <a:pt x="0" y="1381594"/>
                  </a:lnTo>
                  <a:lnTo>
                    <a:pt x="690791" y="6907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82732" y="1670965"/>
            <a:ext cx="1918970" cy="136334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065" marR="5080" algn="ctr">
              <a:lnSpc>
                <a:spcPts val="3410"/>
              </a:lnSpc>
              <a:spcBef>
                <a:spcPts val="465"/>
              </a:spcBef>
            </a:pPr>
            <a:r>
              <a:rPr sz="3100" spc="-145">
                <a:solidFill>
                  <a:srgbClr val="FFFFFF"/>
                </a:solidFill>
                <a:latin typeface="Arial"/>
                <a:cs typeface="Arial"/>
              </a:rPr>
              <a:t>Designation </a:t>
            </a:r>
            <a:r>
              <a:rPr sz="3100" spc="-20">
                <a:solidFill>
                  <a:srgbClr val="FFFFFF"/>
                </a:solidFill>
                <a:latin typeface="Arial"/>
                <a:cs typeface="Arial"/>
              </a:rPr>
              <a:t>Status </a:t>
            </a:r>
            <a:r>
              <a:rPr sz="3100" spc="-10">
                <a:solidFill>
                  <a:srgbClr val="FFFFFF"/>
                </a:solidFill>
                <a:latin typeface="Arial"/>
                <a:cs typeface="Arial"/>
              </a:rPr>
              <a:t>Update</a:t>
            </a:r>
            <a:endParaRPr sz="3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97896" y="3196814"/>
            <a:ext cx="3454400" cy="1381760"/>
          </a:xfrm>
          <a:custGeom>
            <a:avLst/>
            <a:gdLst/>
            <a:ahLst/>
            <a:cxnLst/>
            <a:rect l="l" t="t" r="r" b="b"/>
            <a:pathLst>
              <a:path w="3454400" h="1381760">
                <a:moveTo>
                  <a:pt x="2763189" y="0"/>
                </a:moveTo>
                <a:lnTo>
                  <a:pt x="0" y="0"/>
                </a:lnTo>
                <a:lnTo>
                  <a:pt x="690791" y="690791"/>
                </a:lnTo>
                <a:lnTo>
                  <a:pt x="0" y="1381594"/>
                </a:lnTo>
                <a:lnTo>
                  <a:pt x="2763189" y="1381594"/>
                </a:lnTo>
                <a:lnTo>
                  <a:pt x="3453980" y="690791"/>
                </a:lnTo>
                <a:lnTo>
                  <a:pt x="276318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80709" y="3298267"/>
            <a:ext cx="1954530" cy="11042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41605">
              <a:lnSpc>
                <a:spcPts val="2750"/>
              </a:lnSpc>
              <a:spcBef>
                <a:spcPts val="395"/>
              </a:spcBef>
            </a:pPr>
            <a:r>
              <a:rPr sz="2500" spc="-135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25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70">
                <a:solidFill>
                  <a:srgbClr val="FFFFFF"/>
                </a:solidFill>
                <a:latin typeface="Arial"/>
                <a:cs typeface="Arial"/>
              </a:rPr>
              <a:t>Census, </a:t>
            </a:r>
            <a:r>
              <a:rPr sz="2500" spc="-340">
                <a:solidFill>
                  <a:srgbClr val="FFFFFF"/>
                </a:solidFill>
                <a:latin typeface="Arial"/>
                <a:cs typeface="Arial"/>
              </a:rPr>
              <a:t>CDC,</a:t>
            </a:r>
            <a:r>
              <a:rPr sz="25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325">
                <a:solidFill>
                  <a:srgbClr val="FFFFFF"/>
                </a:solidFill>
                <a:latin typeface="Arial"/>
                <a:cs typeface="Arial"/>
              </a:rPr>
              <a:t>ESRI,</a:t>
            </a:r>
            <a:r>
              <a:rPr sz="25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370">
                <a:solidFill>
                  <a:srgbClr val="FFFFFF"/>
                </a:solidFill>
                <a:latin typeface="Arial"/>
                <a:cs typeface="Arial"/>
              </a:rPr>
              <a:t>UDS</a:t>
            </a:r>
            <a:endParaRPr sz="2500">
              <a:latin typeface="Arial"/>
              <a:cs typeface="Arial"/>
            </a:endParaRPr>
          </a:p>
          <a:p>
            <a:pPr marL="123825">
              <a:lnSpc>
                <a:spcPts val="2695"/>
              </a:lnSpc>
            </a:pPr>
            <a:r>
              <a:rPr sz="2500" spc="-155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5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3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668140" y="3190464"/>
            <a:ext cx="3467100" cy="1394460"/>
            <a:chOff x="5668140" y="3190464"/>
            <a:chExt cx="3467100" cy="1394460"/>
          </a:xfrm>
        </p:grpSpPr>
        <p:sp>
          <p:nvSpPr>
            <p:cNvPr id="13" name="object 13"/>
            <p:cNvSpPr/>
            <p:nvPr/>
          </p:nvSpPr>
          <p:spPr>
            <a:xfrm>
              <a:off x="5674490" y="3196814"/>
              <a:ext cx="3454400" cy="1381760"/>
            </a:xfrm>
            <a:custGeom>
              <a:avLst/>
              <a:gdLst/>
              <a:ahLst/>
              <a:cxnLst/>
              <a:rect l="l" t="t" r="r" b="b"/>
              <a:pathLst>
                <a:path w="3454400" h="1381760">
                  <a:moveTo>
                    <a:pt x="2763189" y="0"/>
                  </a:moveTo>
                  <a:lnTo>
                    <a:pt x="0" y="0"/>
                  </a:lnTo>
                  <a:lnTo>
                    <a:pt x="690791" y="690791"/>
                  </a:lnTo>
                  <a:lnTo>
                    <a:pt x="0" y="1381594"/>
                  </a:lnTo>
                  <a:lnTo>
                    <a:pt x="2763189" y="1381594"/>
                  </a:lnTo>
                  <a:lnTo>
                    <a:pt x="3453980" y="690791"/>
                  </a:lnTo>
                  <a:lnTo>
                    <a:pt x="2763189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74490" y="3196814"/>
              <a:ext cx="3454400" cy="1381760"/>
            </a:xfrm>
            <a:custGeom>
              <a:avLst/>
              <a:gdLst/>
              <a:ahLst/>
              <a:cxnLst/>
              <a:rect l="l" t="t" r="r" b="b"/>
              <a:pathLst>
                <a:path w="3454400" h="1381760">
                  <a:moveTo>
                    <a:pt x="0" y="0"/>
                  </a:moveTo>
                  <a:lnTo>
                    <a:pt x="2763189" y="0"/>
                  </a:lnTo>
                  <a:lnTo>
                    <a:pt x="3453980" y="690791"/>
                  </a:lnTo>
                  <a:lnTo>
                    <a:pt x="2763189" y="1381594"/>
                  </a:lnTo>
                  <a:lnTo>
                    <a:pt x="0" y="1381594"/>
                  </a:lnTo>
                  <a:lnTo>
                    <a:pt x="690791" y="6907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85772" y="3472701"/>
            <a:ext cx="1496060" cy="7550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74955" marR="5080" indent="-262890">
              <a:lnSpc>
                <a:spcPts val="2750"/>
              </a:lnSpc>
              <a:spcBef>
                <a:spcPts val="395"/>
              </a:spcBef>
            </a:pPr>
            <a:r>
              <a:rPr sz="2500" spc="-355">
                <a:solidFill>
                  <a:srgbClr val="FFFFFF"/>
                </a:solidFill>
                <a:latin typeface="Arial"/>
                <a:cs typeface="Arial"/>
              </a:rPr>
              <a:t>HPSA</a:t>
            </a:r>
            <a:r>
              <a:rPr sz="25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95">
                <a:solidFill>
                  <a:srgbClr val="FFFFFF"/>
                </a:solidFill>
                <a:latin typeface="Arial"/>
                <a:cs typeface="Arial"/>
              </a:rPr>
              <a:t>Score </a:t>
            </a:r>
            <a:r>
              <a:rPr sz="2500" spc="-10">
                <a:solidFill>
                  <a:srgbClr val="FFFFFF"/>
                </a:solidFill>
                <a:latin typeface="Arial"/>
                <a:cs typeface="Arial"/>
              </a:rPr>
              <a:t>Update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79213" y="4712686"/>
            <a:ext cx="5212080" cy="809625"/>
          </a:xfrm>
          <a:custGeom>
            <a:avLst/>
            <a:gdLst/>
            <a:ahLst/>
            <a:cxnLst/>
            <a:rect l="l" t="t" r="r" b="b"/>
            <a:pathLst>
              <a:path w="5212080" h="809625">
                <a:moveTo>
                  <a:pt x="5076545" y="0"/>
                </a:moveTo>
                <a:lnTo>
                  <a:pt x="134937" y="0"/>
                </a:lnTo>
                <a:lnTo>
                  <a:pt x="92286" y="6879"/>
                </a:lnTo>
                <a:lnTo>
                  <a:pt x="55245" y="26035"/>
                </a:lnTo>
                <a:lnTo>
                  <a:pt x="26035" y="55245"/>
                </a:lnTo>
                <a:lnTo>
                  <a:pt x="6879" y="92286"/>
                </a:lnTo>
                <a:lnTo>
                  <a:pt x="0" y="134937"/>
                </a:lnTo>
                <a:lnTo>
                  <a:pt x="0" y="674636"/>
                </a:lnTo>
                <a:lnTo>
                  <a:pt x="6879" y="717287"/>
                </a:lnTo>
                <a:lnTo>
                  <a:pt x="26035" y="754328"/>
                </a:lnTo>
                <a:lnTo>
                  <a:pt x="55245" y="783538"/>
                </a:lnTo>
                <a:lnTo>
                  <a:pt x="92286" y="802694"/>
                </a:lnTo>
                <a:lnTo>
                  <a:pt x="134937" y="809574"/>
                </a:lnTo>
                <a:lnTo>
                  <a:pt x="5076545" y="809574"/>
                </a:lnTo>
                <a:lnTo>
                  <a:pt x="5119196" y="802694"/>
                </a:lnTo>
                <a:lnTo>
                  <a:pt x="5156237" y="783538"/>
                </a:lnTo>
                <a:lnTo>
                  <a:pt x="5185447" y="754328"/>
                </a:lnTo>
                <a:lnTo>
                  <a:pt x="5204603" y="717287"/>
                </a:lnTo>
                <a:lnTo>
                  <a:pt x="5211483" y="674636"/>
                </a:lnTo>
                <a:lnTo>
                  <a:pt x="5211483" y="134937"/>
                </a:lnTo>
                <a:lnTo>
                  <a:pt x="5204603" y="92286"/>
                </a:lnTo>
                <a:lnTo>
                  <a:pt x="5185447" y="55245"/>
                </a:lnTo>
                <a:lnTo>
                  <a:pt x="5156237" y="26035"/>
                </a:lnTo>
                <a:lnTo>
                  <a:pt x="5119196" y="6879"/>
                </a:lnTo>
                <a:lnTo>
                  <a:pt x="5076545" y="0"/>
                </a:lnTo>
                <a:close/>
              </a:path>
            </a:pathLst>
          </a:custGeom>
          <a:solidFill>
            <a:srgbClr val="EBA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58433" y="4740380"/>
            <a:ext cx="4499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5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40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20">
                <a:solidFill>
                  <a:srgbClr val="FFFFFF"/>
                </a:solidFill>
                <a:latin typeface="Arial"/>
                <a:cs typeface="Arial"/>
              </a:rPr>
              <a:t>affected:</a:t>
            </a:r>
            <a:r>
              <a:rPr sz="4000" spc="-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70">
                <a:solidFill>
                  <a:srgbClr val="FFFFFF"/>
                </a:solidFill>
                <a:latin typeface="Arial"/>
                <a:cs typeface="Arial"/>
              </a:rPr>
              <a:t>HPSA</a:t>
            </a:r>
            <a:r>
              <a:rPr sz="400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300">
                <a:solidFill>
                  <a:srgbClr val="FFFFFF"/>
                </a:solidFill>
                <a:latin typeface="Arial"/>
                <a:cs typeface="Arial"/>
              </a:rPr>
              <a:t>ID</a:t>
            </a:r>
            <a:endParaRPr sz="4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79935" y="6586601"/>
            <a:ext cx="2933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18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F9E7-3763-0CE6-497C-CAE94309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/>
              <a:t>NSDU By the Numbers: </a:t>
            </a:r>
            <a:br>
              <a:rPr lang="en-US" sz="3900"/>
            </a:br>
            <a:r>
              <a:rPr lang="en-US" sz="3900"/>
              <a:t>Breakdown of Virginia Results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FBD475-5A05-1BE3-4B0A-1FF79455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3DDA1-AD1B-9025-D180-D36EC9F5C7FB}"/>
              </a:ext>
            </a:extLst>
          </p:cNvPr>
          <p:cNvSpPr txBox="1"/>
          <p:nvPr/>
        </p:nvSpPr>
        <p:spPr>
          <a:xfrm>
            <a:off x="304800" y="1594624"/>
            <a:ext cx="1135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FQHCs and FQHC-LALs (27 Clinic Networks; 3 HPSAs each; total of 81)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0F38FB-FED0-455A-B31D-E67BC6250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416" y="2230374"/>
            <a:ext cx="8044384" cy="36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4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8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80846" y="1409698"/>
            <a:ext cx="0" cy="4648200"/>
          </a:xfrm>
          <a:custGeom>
            <a:avLst/>
            <a:gdLst/>
            <a:ahLst/>
            <a:cxnLst/>
            <a:rect l="l" t="t" r="r" b="b"/>
            <a:pathLst>
              <a:path h="4648200">
                <a:moveTo>
                  <a:pt x="0" y="0"/>
                </a:moveTo>
                <a:lnTo>
                  <a:pt x="0" y="4648200"/>
                </a:lnTo>
              </a:path>
            </a:pathLst>
          </a:custGeom>
          <a:ln w="6350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912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95"/>
              </a:spcBef>
            </a:pPr>
            <a:r>
              <a:rPr sz="4000" spc="-375"/>
              <a:t>Agenda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65" dirty="0"/>
              <a:t>2</a:t>
            </a:fld>
            <a:endParaRPr spc="-65"/>
          </a:p>
        </p:txBody>
      </p:sp>
      <p:sp>
        <p:nvSpPr>
          <p:cNvPr id="5" name="object 5"/>
          <p:cNvSpPr txBox="1"/>
          <p:nvPr/>
        </p:nvSpPr>
        <p:spPr>
          <a:xfrm>
            <a:off x="1326984" y="1732514"/>
            <a:ext cx="584835" cy="3974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4400" b="1" spc="-400">
                <a:solidFill>
                  <a:srgbClr val="800000"/>
                </a:solidFill>
                <a:latin typeface="Arial"/>
                <a:cs typeface="Arial"/>
              </a:rPr>
              <a:t>Let’s</a:t>
            </a:r>
            <a:r>
              <a:rPr sz="4400" b="1" spc="-235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4400" b="1" spc="-204">
                <a:solidFill>
                  <a:srgbClr val="800000"/>
                </a:solidFill>
                <a:latin typeface="Arial"/>
                <a:cs typeface="Arial"/>
              </a:rPr>
              <a:t>talk</a:t>
            </a:r>
            <a:r>
              <a:rPr sz="4400" b="1" spc="-195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4400" b="1" spc="-434">
                <a:solidFill>
                  <a:srgbClr val="800000"/>
                </a:solidFill>
                <a:latin typeface="Arial"/>
                <a:cs typeface="Arial"/>
              </a:rPr>
              <a:t>about…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0800" y="1443226"/>
            <a:ext cx="7731125" cy="37215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60045" marR="690245" indent="-347980">
              <a:lnSpc>
                <a:spcPct val="100000"/>
              </a:lnSpc>
              <a:spcBef>
                <a:spcPts val="100"/>
              </a:spcBef>
              <a:buSzPct val="125000"/>
              <a:buChar char="•"/>
              <a:tabLst>
                <a:tab pos="360045" algn="l"/>
              </a:tabLst>
            </a:pPr>
            <a:r>
              <a:rPr sz="2400" spc="-90">
                <a:solidFill>
                  <a:srgbClr val="0F4D7A"/>
                </a:solidFill>
                <a:latin typeface="Arial"/>
                <a:cs typeface="Arial"/>
              </a:rPr>
              <a:t>Health</a:t>
            </a:r>
            <a:r>
              <a:rPr sz="2400" spc="-10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30">
                <a:solidFill>
                  <a:srgbClr val="0F4D7A"/>
                </a:solidFill>
                <a:latin typeface="Arial"/>
                <a:cs typeface="Arial"/>
              </a:rPr>
              <a:t>Professional</a:t>
            </a:r>
            <a:r>
              <a:rPr sz="2400" spc="-8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45">
                <a:solidFill>
                  <a:srgbClr val="0F4D7A"/>
                </a:solidFill>
                <a:latin typeface="Arial"/>
                <a:cs typeface="Arial"/>
              </a:rPr>
              <a:t>Shortage</a:t>
            </a:r>
            <a:r>
              <a:rPr sz="2400" spc="-11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50">
                <a:solidFill>
                  <a:srgbClr val="0F4D7A"/>
                </a:solidFill>
                <a:latin typeface="Arial"/>
                <a:cs typeface="Arial"/>
              </a:rPr>
              <a:t>Area</a:t>
            </a:r>
            <a:r>
              <a:rPr sz="2400" spc="-9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0F4D7A"/>
                </a:solidFill>
                <a:latin typeface="Arial"/>
                <a:cs typeface="Arial"/>
              </a:rPr>
              <a:t>Refresher</a:t>
            </a:r>
            <a:endParaRPr sz="2400">
              <a:latin typeface="Arial"/>
              <a:cs typeface="Arial"/>
            </a:endParaRPr>
          </a:p>
          <a:p>
            <a:pPr marL="360045" indent="-347345">
              <a:lnSpc>
                <a:spcPct val="100000"/>
              </a:lnSpc>
              <a:spcBef>
                <a:spcPts val="495"/>
              </a:spcBef>
              <a:buSzPct val="125000"/>
              <a:buChar char="•"/>
              <a:tabLst>
                <a:tab pos="360045" algn="l"/>
              </a:tabLst>
            </a:pPr>
            <a:r>
              <a:rPr lang="en-US" sz="2400" spc="-105">
                <a:solidFill>
                  <a:srgbClr val="0F4D7A"/>
                </a:solidFill>
                <a:latin typeface="Arial"/>
                <a:cs typeface="Arial"/>
              </a:rPr>
              <a:t>T/A for monitoring clinic designations in the Shortage Designation Management System (SDMS)-Demo</a:t>
            </a:r>
          </a:p>
          <a:p>
            <a:pPr marL="360045" marR="339090" indent="-347980">
              <a:spcBef>
                <a:spcPts val="505"/>
              </a:spcBef>
              <a:buSzPct val="125000"/>
              <a:buChar char="•"/>
              <a:tabLst>
                <a:tab pos="360045" algn="l"/>
              </a:tabLst>
            </a:pPr>
            <a:r>
              <a:rPr lang="en-US" sz="2400" spc="-105">
                <a:solidFill>
                  <a:srgbClr val="0F4D7A"/>
                </a:solidFill>
                <a:latin typeface="Arial"/>
                <a:cs typeface="Arial"/>
              </a:rPr>
              <a:t>National Shortage Designation Update – Information and Effects</a:t>
            </a:r>
          </a:p>
          <a:p>
            <a:pPr marL="360045" indent="-347345">
              <a:lnSpc>
                <a:spcPct val="100000"/>
              </a:lnSpc>
              <a:spcBef>
                <a:spcPts val="495"/>
              </a:spcBef>
              <a:buSzPct val="125000"/>
              <a:buChar char="•"/>
              <a:tabLst>
                <a:tab pos="360045" algn="l"/>
              </a:tabLst>
            </a:pPr>
            <a:r>
              <a:rPr lang="en-US" sz="2400" spc="-130">
                <a:solidFill>
                  <a:srgbClr val="0F4D7A"/>
                </a:solidFill>
                <a:latin typeface="Arial"/>
                <a:cs typeface="Arial"/>
              </a:rPr>
              <a:t>T/A for Collecting Poverty Data for UDS </a:t>
            </a:r>
          </a:p>
          <a:p>
            <a:pPr marL="360045" indent="-347345">
              <a:lnSpc>
                <a:spcPct val="100000"/>
              </a:lnSpc>
              <a:spcBef>
                <a:spcPts val="495"/>
              </a:spcBef>
              <a:buSzPct val="125000"/>
              <a:buChar char="•"/>
              <a:tabLst>
                <a:tab pos="360045" algn="l"/>
              </a:tabLst>
            </a:pPr>
            <a:r>
              <a:rPr lang="en-US" sz="2400" spc="-130">
                <a:solidFill>
                  <a:srgbClr val="0F4D7A"/>
                </a:solidFill>
                <a:latin typeface="Arial"/>
                <a:cs typeface="Arial"/>
              </a:rPr>
              <a:t>Proposed Changes to MUA/Ps</a:t>
            </a:r>
            <a:endParaRPr sz="2400">
              <a:latin typeface="Arial"/>
              <a:cs typeface="Arial"/>
            </a:endParaRPr>
          </a:p>
          <a:p>
            <a:pPr marL="360045" indent="-347345">
              <a:lnSpc>
                <a:spcPct val="100000"/>
              </a:lnSpc>
              <a:spcBef>
                <a:spcPts val="500"/>
              </a:spcBef>
              <a:buSzPct val="125000"/>
              <a:buChar char="•"/>
              <a:tabLst>
                <a:tab pos="360045" algn="l"/>
              </a:tabLst>
            </a:pPr>
            <a:r>
              <a:rPr sz="2400" spc="-120">
                <a:solidFill>
                  <a:srgbClr val="0F4D7A"/>
                </a:solidFill>
                <a:latin typeface="Arial"/>
                <a:cs typeface="Arial"/>
              </a:rPr>
              <a:t>Contact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0F4D7A"/>
                </a:solidFill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  <a:p>
            <a:pPr marL="360045" indent="-347345">
              <a:lnSpc>
                <a:spcPct val="100000"/>
              </a:lnSpc>
              <a:spcBef>
                <a:spcPts val="505"/>
              </a:spcBef>
              <a:buSzPct val="125000"/>
              <a:buChar char="•"/>
              <a:tabLst>
                <a:tab pos="360045" algn="l"/>
              </a:tabLst>
            </a:pPr>
            <a:r>
              <a:rPr sz="2400" spc="-60">
                <a:solidFill>
                  <a:srgbClr val="0F4D7A"/>
                </a:solidFill>
                <a:latin typeface="Arial"/>
                <a:cs typeface="Arial"/>
              </a:rPr>
              <a:t>Questions/Answers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E16E-E083-FC32-5C1D-557225B4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70433"/>
          </a:xfrm>
        </p:spPr>
        <p:txBody>
          <a:bodyPr/>
          <a:lstStyle/>
          <a:p>
            <a:r>
              <a:rPr lang="en-US"/>
              <a:t>HPSA Score Thresholds:</a:t>
            </a:r>
            <a:br>
              <a:rPr lang="en-US"/>
            </a:br>
            <a:r>
              <a:rPr lang="en-US"/>
              <a:t> NHSC Scholar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3174B-0235-E422-FF83-0C735ED40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879" y="5030466"/>
            <a:ext cx="10515600" cy="1231106"/>
          </a:xfrm>
        </p:spPr>
        <p:txBody>
          <a:bodyPr/>
          <a:lstStyle/>
          <a:p>
            <a:r>
              <a:rPr lang="en-US" sz="2000">
                <a:hlinkClick r:id="rId3"/>
              </a:rPr>
              <a:t>https://nhsc.hrsa.gov/scholarships/requirements-compliance/jobs-and-site-search/hpsa-score-class-year</a:t>
            </a:r>
            <a:r>
              <a:rPr lang="en-US" sz="2000"/>
              <a:t> </a:t>
            </a:r>
          </a:p>
          <a:p>
            <a:endParaRPr lang="en-US" sz="2000"/>
          </a:p>
          <a:p>
            <a:r>
              <a:rPr lang="en-US" sz="2000">
                <a:hlinkClick r:id="rId4"/>
              </a:rPr>
              <a:t>https://nhsc.hrsa.gov/scholarships/requirements-compliance/jobs-and-site-search</a:t>
            </a:r>
            <a:r>
              <a:rPr lang="en-US" sz="2000"/>
              <a:t> </a:t>
            </a: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D57B66E2-D368-6ABD-3AE7-77BA60B46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5618" r="5748"/>
          <a:stretch>
            <a:fillRect/>
          </a:stretch>
        </p:blipFill>
        <p:spPr bwMode="auto">
          <a:xfrm>
            <a:off x="464521" y="1441507"/>
            <a:ext cx="11111783" cy="36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7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EAFCF-9716-4C29-29AD-00E9D967F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61DB-D0EC-9C9C-42DF-1890CA7B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/>
              <a:t>NSDU By the Numbers: </a:t>
            </a:r>
            <a:br>
              <a:rPr lang="en-US" sz="3900"/>
            </a:br>
            <a:r>
              <a:rPr lang="en-US" sz="3900"/>
              <a:t>NHSC Estimated Competitive Scores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5CD3F1-C9FC-F9B1-A71E-B7813DCE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E33D3-9AAC-83D9-8F4B-028FBC204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31" y="1651496"/>
            <a:ext cx="10899566" cy="3611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350CA5-D4E3-7E3E-99B8-2A82B4C9D206}"/>
              </a:ext>
            </a:extLst>
          </p:cNvPr>
          <p:cNvSpPr txBox="1"/>
          <p:nvPr/>
        </p:nvSpPr>
        <p:spPr>
          <a:xfrm>
            <a:off x="1343187" y="5482525"/>
            <a:ext cx="90975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i="1"/>
              <a:t>*Based on start of obligation start date of June to May in annual NHSC Field Strength Report</a:t>
            </a:r>
          </a:p>
        </p:txBody>
      </p:sp>
    </p:spTree>
    <p:extLst>
      <p:ext uri="{BB962C8B-B14F-4D97-AF65-F5344CB8AC3E}">
        <p14:creationId xmlns:p14="http://schemas.microsoft.com/office/powerpoint/2010/main" val="2096779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8BB10-5D8F-2DBC-EC78-60BFCFFCC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BE44-10F0-3DE3-3B5A-6C44D027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/>
              <a:t>NSDU By the Numbers: </a:t>
            </a:r>
            <a:br>
              <a:rPr lang="en-US" sz="3900"/>
            </a:br>
            <a:r>
              <a:rPr lang="en-US" sz="3900"/>
              <a:t>NHSC Eligibility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86734D-3086-5743-C8B1-4E07571DA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3FA5A-DBFB-AF3B-A51A-851AD6094806}"/>
              </a:ext>
            </a:extLst>
          </p:cNvPr>
          <p:cNvSpPr txBox="1"/>
          <p:nvPr/>
        </p:nvSpPr>
        <p:spPr>
          <a:xfrm>
            <a:off x="304800" y="1644591"/>
            <a:ext cx="11353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FQHCs and FQHC-LALs (27 Clinic Networks; 3 HPSAs each; total of 81)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6CD06-9B04-0D03-D9ED-EB8A915AE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252143"/>
            <a:ext cx="10515600" cy="34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5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14F5-D683-CAC9-0F32-D903B9AB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Helpful Reminders for </a:t>
            </a:r>
            <a:br>
              <a:rPr lang="en-US"/>
            </a:br>
            <a:r>
              <a:rPr lang="en-US"/>
              <a:t>Federal Incentive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127B5-1F57-D0DE-E07E-279ED8D4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1376039"/>
            <a:ext cx="11638624" cy="57585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/>
              <a:t>FQHCs can use either their facility score OR the community level HPSA score for the surrounding area, whichever is higher.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/>
              <a:t>NHSC-LRP has sub-programs that support borderline scores:</a:t>
            </a:r>
          </a:p>
          <a:p>
            <a:r>
              <a:rPr lang="en-US" sz="2000">
                <a:hlinkClick r:id="rId3"/>
              </a:rPr>
              <a:t>https://nhsc.hrsa.gov/loan-repayment/nhsc-all-loan-repayment-programs-comparison</a:t>
            </a:r>
            <a:r>
              <a:rPr lang="en-US" sz="200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NHSC Substance Use Disorder Workforce Loan Repayment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NHSC Rural Community Loan Repayment Program</a:t>
            </a:r>
          </a:p>
          <a:p>
            <a:endParaRPr lang="en-US" sz="240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/>
              <a:t>NHSC Student to Service Program only requires a HPSA score of 14 for service eligibility: </a:t>
            </a:r>
            <a:r>
              <a:rPr lang="en-US" sz="2000">
                <a:hlinkClick r:id="rId4"/>
              </a:rPr>
              <a:t>https://nhsc.hrsa.gov/loan-repayment/nhsc-students-to-service-loan-repayment-program</a:t>
            </a:r>
            <a:r>
              <a:rPr lang="en-US" sz="2000"/>
              <a:t> </a:t>
            </a:r>
          </a:p>
          <a:p>
            <a:endParaRPr lang="en-US" sz="240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/>
              <a:t>Nurse Corps Scholarship and LRP only require a HPSA score of 14 (for Primary Care OR Mental Health) </a:t>
            </a:r>
            <a:r>
              <a:rPr lang="en-US" sz="2000">
                <a:hlinkClick r:id="rId5"/>
              </a:rPr>
              <a:t>https://bhw.hrsa.gov/funding/apply-loan-repayment/nurse-corps</a:t>
            </a:r>
            <a:r>
              <a:rPr lang="en-US" sz="200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92486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3DA2C-CDBD-DFAB-3CD5-6747C9EA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43367-B0A7-2363-82F7-1C40C03A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 wrap="square">
            <a:normAutofit/>
          </a:bodyPr>
          <a:lstStyle/>
          <a:p>
            <a:r>
              <a:rPr lang="en-US"/>
              <a:t>Pause for questions?</a:t>
            </a:r>
          </a:p>
          <a:p>
            <a:endParaRPr lang="en-US"/>
          </a:p>
        </p:txBody>
      </p:sp>
      <p:pic>
        <p:nvPicPr>
          <p:cNvPr id="7" name="Picture 6" descr="Sticky notes with question marks">
            <a:extLst>
              <a:ext uri="{FF2B5EF4-FFF2-40B4-BE49-F238E27FC236}">
                <a16:creationId xmlns:a16="http://schemas.microsoft.com/office/drawing/2014/main" id="{286C2B9A-2D8F-8AE4-AFCA-D5AF5DF05C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55" b="15062"/>
          <a:stretch>
            <a:fillRect/>
          </a:stretch>
        </p:blipFill>
        <p:spPr>
          <a:xfrm>
            <a:off x="1224642" y="1507540"/>
            <a:ext cx="9742715" cy="4245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110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F65200E-BE19-61BA-8C12-E73CE7790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4850097"/>
            <a:ext cx="12202175" cy="2021488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CB7929-1F93-E966-9A22-29A959C2A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9333BF-F59E-1341-F162-50F583238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345832-F005-417F-6A2A-8481A275F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962663" y="-3992432"/>
              <a:ext cx="1519356" cy="944468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DF04BF-A2AA-567E-BBF8-6F6BC791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30" y="5167418"/>
            <a:ext cx="8949690" cy="702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endParaRPr lang="en-US" kern="1200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FCE9D-BC86-0EEE-FD4D-69BD8B2C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29" y="1404903"/>
            <a:ext cx="4997064" cy="307319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8CDB28-D6B1-D130-9B90-CB242612B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gray">
          <a:xfrm>
            <a:off x="6004118" y="2079453"/>
            <a:ext cx="4997064" cy="149911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44BAA-B42E-C852-8AEC-F54AB85833B4}"/>
              </a:ext>
            </a:extLst>
          </p:cNvPr>
          <p:cNvSpPr txBox="1"/>
          <p:nvPr/>
        </p:nvSpPr>
        <p:spPr>
          <a:xfrm>
            <a:off x="4826000" y="206963"/>
            <a:ext cx="71458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000" b="1">
                <a:solidFill>
                  <a:srgbClr val="FFFFFF"/>
                </a:solidFill>
                <a:latin typeface="Arial"/>
                <a:cs typeface="Arial"/>
              </a:rPr>
              <a:t>UDS used to calculate poverty levels in HPSA scores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3594B3-A5FA-DBAD-5252-AECA9DEC0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8" y="5112802"/>
            <a:ext cx="12083815" cy="14960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1B7DBF-E0AE-8E9C-A57F-B35615DF901A}"/>
              </a:ext>
            </a:extLst>
          </p:cNvPr>
          <p:cNvSpPr/>
          <p:nvPr/>
        </p:nvSpPr>
        <p:spPr>
          <a:xfrm>
            <a:off x="4244050" y="5203785"/>
            <a:ext cx="1866417" cy="13310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81DDE-E074-072C-B84C-F1F589773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8C830-4DDD-CECE-8129-A4343790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 wrap="square">
            <a:normAutofit/>
          </a:bodyPr>
          <a:lstStyle/>
          <a:p>
            <a:r>
              <a:rPr lang="en-US"/>
              <a:t>Pause for questions?</a:t>
            </a:r>
          </a:p>
          <a:p>
            <a:endParaRPr lang="en-US"/>
          </a:p>
        </p:txBody>
      </p:sp>
      <p:pic>
        <p:nvPicPr>
          <p:cNvPr id="7" name="Picture 6" descr="Sticky notes with question marks">
            <a:extLst>
              <a:ext uri="{FF2B5EF4-FFF2-40B4-BE49-F238E27FC236}">
                <a16:creationId xmlns:a16="http://schemas.microsoft.com/office/drawing/2014/main" id="{3567E827-5D56-3898-5A08-31C43FA101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55" b="15062"/>
          <a:stretch>
            <a:fillRect/>
          </a:stretch>
        </p:blipFill>
        <p:spPr>
          <a:xfrm>
            <a:off x="1224642" y="1507540"/>
            <a:ext cx="9742715" cy="4245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180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77B4-034F-012F-4D4D-94D435D4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normAutofit/>
          </a:bodyPr>
          <a:lstStyle/>
          <a:p>
            <a:r>
              <a:rPr lang="en-US"/>
              <a:t>Proposed MUA/P Changes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0EB5A-0CE7-705E-488E-0AFC5589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180049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>
                <a:hlinkClick r:id="rId2"/>
              </a:rPr>
              <a:t>https://paragoninstitute.org/private-health/where-are-provider-shortages-reassessing-outdated-methodologies/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7340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8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912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95"/>
              </a:spcBef>
            </a:pPr>
            <a:r>
              <a:rPr sz="4000" spc="-200"/>
              <a:t>What</a:t>
            </a:r>
            <a:r>
              <a:rPr sz="4000" spc="-195"/>
              <a:t> </a:t>
            </a:r>
            <a:r>
              <a:rPr sz="4000" spc="-395"/>
              <a:t>can</a:t>
            </a:r>
            <a:r>
              <a:rPr sz="4000" spc="-165"/>
              <a:t> </a:t>
            </a:r>
            <a:r>
              <a:rPr sz="4000" spc="-300"/>
              <a:t>communities</a:t>
            </a:r>
            <a:r>
              <a:rPr sz="4000" spc="-175"/>
              <a:t> </a:t>
            </a:r>
            <a:r>
              <a:rPr sz="4000" spc="-305"/>
              <a:t>and</a:t>
            </a:r>
            <a:r>
              <a:rPr sz="4000" spc="-175"/>
              <a:t> </a:t>
            </a:r>
            <a:r>
              <a:rPr sz="4000" spc="-310"/>
              <a:t>stakeholders</a:t>
            </a:r>
            <a:r>
              <a:rPr sz="4000" spc="-160"/>
              <a:t> </a:t>
            </a:r>
            <a:r>
              <a:rPr sz="4000" spc="-434"/>
              <a:t>do?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16939" y="1690401"/>
            <a:ext cx="4355465" cy="36574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00"/>
              </a:spcBef>
              <a:buSzPct val="125000"/>
              <a:buChar char="•"/>
              <a:tabLst>
                <a:tab pos="360045" algn="l"/>
              </a:tabLst>
            </a:pPr>
            <a:r>
              <a:rPr sz="2400" spc="-110">
                <a:solidFill>
                  <a:srgbClr val="0F4D7A"/>
                </a:solidFill>
                <a:latin typeface="Arial"/>
                <a:cs typeface="Arial"/>
              </a:rPr>
              <a:t>Gather</a:t>
            </a:r>
            <a:r>
              <a:rPr sz="2400" spc="-12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0F4D7A"/>
                </a:solidFill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  <a:p>
            <a:pPr marL="360045" indent="-347345">
              <a:lnSpc>
                <a:spcPct val="100000"/>
              </a:lnSpc>
              <a:spcBef>
                <a:spcPts val="500"/>
              </a:spcBef>
              <a:buSzPct val="125000"/>
              <a:buChar char="•"/>
              <a:tabLst>
                <a:tab pos="360045" algn="l"/>
              </a:tabLst>
            </a:pPr>
            <a:r>
              <a:rPr sz="2400" spc="-110">
                <a:solidFill>
                  <a:srgbClr val="0F4D7A"/>
                </a:solidFill>
                <a:latin typeface="Arial"/>
                <a:cs typeface="Arial"/>
              </a:rPr>
              <a:t>Continue</a:t>
            </a:r>
            <a:r>
              <a:rPr sz="2400" spc="-10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0F4D7A"/>
                </a:solidFill>
                <a:latin typeface="Arial"/>
                <a:cs typeface="Arial"/>
              </a:rPr>
              <a:t>to</a:t>
            </a:r>
            <a:r>
              <a:rPr sz="2400" spc="-10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u="sng" spc="-8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learn</a:t>
            </a:r>
            <a:r>
              <a:rPr sz="2400" u="sng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sng" spc="-7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about</a:t>
            </a:r>
            <a:r>
              <a:rPr sz="2400" u="sng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sng" spc="-3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HPSAs</a:t>
            </a:r>
            <a:endParaRPr sz="2400">
              <a:latin typeface="Arial"/>
              <a:cs typeface="Arial"/>
            </a:endParaRPr>
          </a:p>
          <a:p>
            <a:pPr marL="360045" marR="5080" indent="-347980">
              <a:lnSpc>
                <a:spcPct val="100000"/>
              </a:lnSpc>
              <a:spcBef>
                <a:spcPts val="505"/>
              </a:spcBef>
              <a:buSzPct val="125000"/>
              <a:buChar char="•"/>
              <a:tabLst>
                <a:tab pos="360045" algn="l"/>
              </a:tabLst>
            </a:pPr>
            <a:r>
              <a:rPr sz="2400" spc="-210">
                <a:solidFill>
                  <a:srgbClr val="0F4D7A"/>
                </a:solidFill>
                <a:latin typeface="Arial"/>
                <a:cs typeface="Arial"/>
              </a:rPr>
              <a:t>Talk</a:t>
            </a:r>
            <a:r>
              <a:rPr sz="2400" spc="-9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0F4D7A"/>
                </a:solidFill>
                <a:latin typeface="Arial"/>
                <a:cs typeface="Arial"/>
              </a:rPr>
              <a:t>to</a:t>
            </a:r>
            <a:r>
              <a:rPr sz="2400" spc="-9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80">
                <a:solidFill>
                  <a:srgbClr val="0F4D7A"/>
                </a:solidFill>
                <a:latin typeface="Arial"/>
                <a:cs typeface="Arial"/>
              </a:rPr>
              <a:t>your</a:t>
            </a:r>
            <a:r>
              <a:rPr sz="2400" spc="-10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u="sng" spc="-1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State’s</a:t>
            </a:r>
            <a:r>
              <a:rPr sz="2400" u="sng" spc="-114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sng" spc="-10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Primary</a:t>
            </a:r>
            <a:r>
              <a:rPr sz="2400" u="sng" spc="-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sng" spc="-1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Care</a:t>
            </a:r>
            <a:r>
              <a:rPr sz="2400" spc="-155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u="sng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Office</a:t>
            </a:r>
            <a:endParaRPr sz="2400">
              <a:latin typeface="Arial"/>
              <a:cs typeface="Arial"/>
            </a:endParaRPr>
          </a:p>
          <a:p>
            <a:pPr marL="360045" indent="-347345">
              <a:lnSpc>
                <a:spcPct val="100000"/>
              </a:lnSpc>
              <a:spcBef>
                <a:spcPts val="495"/>
              </a:spcBef>
              <a:buClr>
                <a:srgbClr val="0F4D7A"/>
              </a:buClr>
              <a:buSzPct val="125000"/>
              <a:buChar char="•"/>
              <a:tabLst>
                <a:tab pos="360045" algn="l"/>
              </a:tabLst>
            </a:pPr>
            <a:r>
              <a:rPr sz="2400" u="sng" spc="-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Write</a:t>
            </a:r>
            <a:r>
              <a:rPr sz="2400" u="sng" spc="-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u="sng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to</a:t>
            </a:r>
            <a:r>
              <a:rPr sz="2400" u="sng" spc="-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u="sng" spc="-3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HRSA</a:t>
            </a:r>
            <a:endParaRPr sz="2400">
              <a:latin typeface="Arial"/>
              <a:cs typeface="Arial"/>
            </a:endParaRPr>
          </a:p>
          <a:p>
            <a:pPr marL="360045" indent="-347345">
              <a:lnSpc>
                <a:spcPct val="100000"/>
              </a:lnSpc>
              <a:spcBef>
                <a:spcPts val="500"/>
              </a:spcBef>
              <a:buSzPct val="125000"/>
              <a:buChar char="•"/>
              <a:tabLst>
                <a:tab pos="360045" algn="l"/>
              </a:tabLst>
            </a:pPr>
            <a:r>
              <a:rPr sz="2400" spc="-80">
                <a:solidFill>
                  <a:srgbClr val="0F4D7A"/>
                </a:solidFill>
                <a:latin typeface="Arial"/>
                <a:cs typeface="Arial"/>
              </a:rPr>
              <a:t>Visit</a:t>
            </a:r>
            <a:r>
              <a:rPr sz="2400" spc="-11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40">
                <a:solidFill>
                  <a:srgbClr val="0F4D7A"/>
                </a:solidFill>
                <a:latin typeface="Arial"/>
                <a:cs typeface="Arial"/>
              </a:rPr>
              <a:t>the</a:t>
            </a:r>
            <a:r>
              <a:rPr sz="2400" spc="-12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u="sng" spc="-37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HRSA</a:t>
            </a:r>
            <a:r>
              <a:rPr sz="2400" u="sng" spc="-1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400" u="sng" spc="-1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Data</a:t>
            </a:r>
            <a:r>
              <a:rPr sz="2400" u="sng" spc="-114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400" u="sng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Warehouse</a:t>
            </a:r>
            <a:endParaRPr lang="en-US" sz="2400" u="sng" spc="-25">
              <a:solidFill>
                <a:srgbClr val="0562C1"/>
              </a:solidFill>
              <a:uFill>
                <a:solidFill>
                  <a:srgbClr val="0562C1"/>
                </a:solidFill>
              </a:uFill>
              <a:latin typeface="Arial"/>
              <a:cs typeface="Arial"/>
            </a:endParaRPr>
          </a:p>
          <a:p>
            <a:pPr marL="360045" indent="-347345">
              <a:lnSpc>
                <a:spcPct val="100000"/>
              </a:lnSpc>
              <a:spcBef>
                <a:spcPts val="500"/>
              </a:spcBef>
              <a:buSzPct val="125000"/>
              <a:buChar char="•"/>
              <a:tabLst>
                <a:tab pos="360045" algn="l"/>
              </a:tabLst>
            </a:pPr>
            <a:r>
              <a:rPr lang="en-US" sz="2400" spc="-25">
                <a:solidFill>
                  <a:srgbClr val="002060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Join Association of Clinicians for the Underserved (ACU) </a:t>
            </a:r>
            <a:r>
              <a:rPr lang="en-US" sz="2400" spc="-25">
                <a:solidFill>
                  <a:srgbClr val="002060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https://clinicians.org/</a:t>
            </a:r>
            <a:r>
              <a:rPr lang="en-US" sz="2400" spc="-25">
                <a:solidFill>
                  <a:srgbClr val="002060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 </a:t>
            </a:r>
            <a:endParaRPr sz="240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72200" y="1677200"/>
            <a:ext cx="5181599" cy="388619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754104" y="6569182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77395"/>
            <a:ext cx="10972800" cy="806450"/>
          </a:xfrm>
          <a:prstGeom prst="rect">
            <a:avLst/>
          </a:prstGeom>
        </p:spPr>
        <p:txBody>
          <a:bodyPr vert="horz" wrap="square" lIns="0" tIns="250011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95"/>
              </a:spcBef>
            </a:pPr>
            <a:r>
              <a:t>Helpful</a:t>
            </a:r>
            <a:r>
              <a:rPr spc="-135"/>
              <a:t> </a:t>
            </a:r>
            <a:r>
              <a:rPr lang="en-US" spc="-20"/>
              <a:t>l</a:t>
            </a:r>
            <a:r>
              <a:rPr spc="-20"/>
              <a:t>inks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4754"/>
              </p:ext>
            </p:extLst>
          </p:nvPr>
        </p:nvGraphicFramePr>
        <p:xfrm>
          <a:off x="853457" y="1443998"/>
          <a:ext cx="10515600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Website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>
                          <a:latin typeface="Calibri"/>
                          <a:cs typeface="Calibri"/>
                        </a:rPr>
                        <a:t>HPSA</a:t>
                      </a:r>
                      <a:r>
                        <a:rPr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>
                          <a:latin typeface="Calibri"/>
                          <a:cs typeface="Calibri"/>
                        </a:rPr>
                        <a:t>Regulations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u="sng" spc="-2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https://www.ecfr.gov/current/title-42/chapter-</a:t>
                      </a:r>
                      <a:r>
                        <a:rPr sz="1800" u="sng" spc="-2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I/subchapter-</a:t>
                      </a:r>
                      <a:r>
                        <a:rPr sz="1800" u="sng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A/part-</a:t>
                      </a:r>
                      <a:r>
                        <a:rPr sz="1800" u="sng" spc="-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5</a:t>
                      </a:r>
                      <a:endParaRPr lang="en-US" sz="1800" u="sng" spc="-50">
                        <a:solidFill>
                          <a:srgbClr val="0562C1"/>
                        </a:solidFill>
                        <a:uFill>
                          <a:solidFill>
                            <a:srgbClr val="0562C1"/>
                          </a:solidFill>
                        </a:uFill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>
                          <a:latin typeface="Calibri"/>
                          <a:cs typeface="Calibri"/>
                        </a:rPr>
                        <a:t>HPSA</a:t>
                      </a:r>
                      <a:r>
                        <a:rPr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>
                          <a:latin typeface="Calibri"/>
                          <a:cs typeface="Calibri"/>
                        </a:rPr>
                        <a:t>Scoring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1118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u="sng" spc="-2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https://www.federalregister.gov/documents/2003/05/30/03-</a:t>
                      </a:r>
                      <a:r>
                        <a:rPr sz="1800" u="sng" spc="-2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13478/criteria-for-</a:t>
                      </a:r>
                      <a:r>
                        <a:rPr sz="1800" u="none" spc="-20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determining-priorities-among-health-</a:t>
                      </a:r>
                      <a:r>
                        <a:rPr sz="1800" u="sng" spc="-2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professional-shortage-</a:t>
                      </a:r>
                      <a:r>
                        <a:rPr sz="1800" u="sng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areas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 marR="584835">
                        <a:lnSpc>
                          <a:spcPct val="100000"/>
                        </a:lnSpc>
                      </a:pPr>
                      <a:r>
                        <a:rPr sz="1800" u="sng" spc="-2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https://www.federalregister.gov/documents/2012/01/10/2012-</a:t>
                      </a:r>
                      <a:r>
                        <a:rPr sz="1800" u="sng" spc="-2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223/criteria-for-</a:t>
                      </a:r>
                      <a:r>
                        <a:rPr sz="1800" u="none" spc="-20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determining-priorities-among-</a:t>
                      </a:r>
                      <a:r>
                        <a:rPr sz="1800" u="sng" spc="-2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correctional-facility-</a:t>
                      </a:r>
                      <a:r>
                        <a:rPr sz="1800" u="sng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health-</a:t>
                      </a:r>
                      <a:r>
                        <a:rPr sz="1800" u="sng" spc="-2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professional-shortage-</a:t>
                      </a:r>
                      <a:r>
                        <a:rPr sz="1800" u="sng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areas</a:t>
                      </a:r>
                      <a:endParaRPr lang="en-US" sz="1800" u="sng" spc="-10">
                        <a:solidFill>
                          <a:srgbClr val="0562C1"/>
                        </a:solidFill>
                        <a:uFill>
                          <a:solidFill>
                            <a:srgbClr val="0562C1"/>
                          </a:solidFill>
                        </a:uFill>
                        <a:latin typeface="Calibri"/>
                        <a:cs typeface="Calibri"/>
                      </a:endParaRPr>
                    </a:p>
                    <a:p>
                      <a:pPr marL="90805" marR="5848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+mn-lt"/>
                          <a:cs typeface="Calibri"/>
                        </a:rPr>
                        <a:t>https://www.vdh.virginia.gov/health-equity/hpsa-101/</a:t>
                      </a:r>
                      <a:endParaRPr lang="en-US" sz="1800">
                        <a:latin typeface="Times New Roman"/>
                        <a:cs typeface="Times New Roman"/>
                      </a:endParaRPr>
                    </a:p>
                    <a:p>
                      <a:pPr marL="90805" marR="584835">
                        <a:lnSpc>
                          <a:spcPct val="100000"/>
                        </a:lnSpc>
                      </a:pPr>
                      <a:endParaRPr lang="en-US" sz="1800" u="sng" spc="-10">
                        <a:solidFill>
                          <a:srgbClr val="0562C1"/>
                        </a:solidFill>
                        <a:uFill>
                          <a:solidFill>
                            <a:srgbClr val="0562C1"/>
                          </a:solidFill>
                        </a:u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>
                          <a:latin typeface="Calibri"/>
                          <a:cs typeface="Calibri"/>
                        </a:rPr>
                        <a:t>HPSA</a:t>
                      </a:r>
                      <a:r>
                        <a:rPr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>
                          <a:latin typeface="Calibri"/>
                          <a:cs typeface="Calibri"/>
                        </a:rPr>
                        <a:t>Find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u="sng" spc="-2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https://data.hrsa.gov/tools/shortage-area</a:t>
                      </a:r>
                    </a:p>
                    <a:p>
                      <a:pPr marL="90805" lvl="0">
                        <a:lnSpc>
                          <a:spcPct val="100000"/>
                        </a:lnSpc>
                        <a:spcBef>
                          <a:spcPts val="240"/>
                        </a:spcBef>
                        <a:buNone/>
                      </a:pPr>
                      <a:r>
                        <a:rPr lang="en-US" sz="1800" b="0" i="0" u="sng" strike="noStrike" spc="-20" noProof="0">
                          <a:solidFill>
                            <a:schemeClr val="accent4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</a:rPr>
                        <a:t>https://data.hrsa.gov/tools/shortage-area/by-address</a:t>
                      </a:r>
                      <a:endParaRPr lang="en-US" u="sng">
                        <a:solidFill>
                          <a:schemeClr val="accent4"/>
                        </a:solidFill>
                        <a:latin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E6C5-9311-D912-9D9B-73BD1074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Federal shortage designation addresses health care workforce shortages and access to care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BC98F-700A-BC4A-5F88-524EA1DBB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4431"/>
            <a:ext cx="4724401" cy="41939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Virginia uses federal designation processes to identify areas and population groups that are experiencing a shortage of health professionals.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Virginia’s Primary Care Office (PCO) collaborates with health facilities and communities to submit designation applications.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The federal government approves designations and uses them to distribute resources to improve access to care.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3" name="Picture 2" descr="Map&#10;&#10;AI-generated content may be incorrect.">
            <a:extLst>
              <a:ext uri="{FF2B5EF4-FFF2-40B4-BE49-F238E27FC236}">
                <a16:creationId xmlns:a16="http://schemas.microsoft.com/office/drawing/2014/main" id="{04B0D1F3-3646-FE6D-ADFE-F286C6883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2020"/>
            <a:ext cx="6482366" cy="2476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D9D2D8-CAA0-4AA4-55CE-37D89768CE50}"/>
              </a:ext>
            </a:extLst>
          </p:cNvPr>
          <p:cNvSpPr txBox="1"/>
          <p:nvPr/>
        </p:nvSpPr>
        <p:spPr>
          <a:xfrm>
            <a:off x="5490607" y="399852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https://public.tableau.com/app/profile/anna.riggan2894/viz/VirginiaPrimaryCareHPSAs-2025/Dashboard1#1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8F4D7-6A4A-554A-A923-AD1F517A71FC}"/>
              </a:ext>
            </a:extLst>
          </p:cNvPr>
          <p:cNvSpPr txBox="1"/>
          <p:nvPr/>
        </p:nvSpPr>
        <p:spPr>
          <a:xfrm>
            <a:off x="5486400" y="4644851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https://public.tableau.com/app/profile/anna.riggan2894/viz/VirginiaMentalServicesHPSAs-2025/Dashboard1#1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B0C45-7F56-F5E4-5394-71EC3F40028E}"/>
              </a:ext>
            </a:extLst>
          </p:cNvPr>
          <p:cNvSpPr txBox="1"/>
          <p:nvPr/>
        </p:nvSpPr>
        <p:spPr>
          <a:xfrm>
            <a:off x="5518039" y="5288134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6"/>
              </a:rPr>
              <a:t>https://public.tableau.com/app/profile/anna.riggan2894/viz/VirginiaDentalHPSAs-2025/Dashboard1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425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81CF7-7AAC-061C-1165-428355C09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4AEBC-273F-5DFC-DDA5-DB831270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 wrap="square" lIns="0" tIns="0" rIns="0" bIns="0" anchor="t">
            <a:normAutofit/>
          </a:bodyPr>
          <a:lstStyle/>
          <a:p>
            <a:r>
              <a:rPr lang="en-US"/>
              <a:t>Final questions?</a:t>
            </a:r>
          </a:p>
          <a:p>
            <a:endParaRPr lang="en-US"/>
          </a:p>
        </p:txBody>
      </p:sp>
      <p:pic>
        <p:nvPicPr>
          <p:cNvPr id="7" name="Picture 6" descr="Sticky notes with question marks">
            <a:extLst>
              <a:ext uri="{FF2B5EF4-FFF2-40B4-BE49-F238E27FC236}">
                <a16:creationId xmlns:a16="http://schemas.microsoft.com/office/drawing/2014/main" id="{86CA2F17-79B4-E6D3-D001-187E1A3420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55" b="15062"/>
          <a:stretch>
            <a:fillRect/>
          </a:stretch>
        </p:blipFill>
        <p:spPr>
          <a:xfrm>
            <a:off x="1224642" y="1507540"/>
            <a:ext cx="9742715" cy="4245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812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357" y="754643"/>
            <a:ext cx="988444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45"/>
              <a:t>Contact</a:t>
            </a:r>
            <a:r>
              <a:rPr sz="3200" spc="-180"/>
              <a:t> </a:t>
            </a:r>
            <a:r>
              <a:rPr sz="3200" spc="-150"/>
              <a:t>Information</a:t>
            </a:r>
            <a:r>
              <a:rPr lang="en-US" sz="3200" spc="-150"/>
              <a:t> for the Virginia Primary Care Office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88357" y="1493233"/>
            <a:ext cx="9884443" cy="391581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3438525">
              <a:lnSpc>
                <a:spcPct val="100000"/>
              </a:lnSpc>
              <a:spcBef>
                <a:spcPts val="95"/>
              </a:spcBef>
            </a:pPr>
            <a:r>
              <a:rPr lang="en-US" sz="2800" spc="-40">
                <a:solidFill>
                  <a:srgbClr val="0F4D7A"/>
                </a:solidFill>
                <a:latin typeface="Arial"/>
                <a:cs typeface="Arial"/>
              </a:rPr>
              <a:t>Anna Riggan</a:t>
            </a:r>
            <a:endParaRPr lang="en-US" sz="2800"/>
          </a:p>
          <a:p>
            <a:r>
              <a:rPr lang="en-US" sz="2800"/>
              <a:t>Acting Primary Care Office Director/</a:t>
            </a:r>
          </a:p>
          <a:p>
            <a:r>
              <a:rPr lang="en-US" sz="2800"/>
              <a:t>Shortage Designation Manager</a:t>
            </a:r>
          </a:p>
          <a:p>
            <a:r>
              <a:rPr lang="en-US" sz="2800">
                <a:hlinkClick r:id="rId2"/>
              </a:rPr>
              <a:t>anna.riggan@vdh.virginia.gov</a:t>
            </a:r>
            <a:r>
              <a:rPr lang="en-US" sz="2800"/>
              <a:t> </a:t>
            </a:r>
          </a:p>
          <a:p>
            <a:br>
              <a:rPr lang="en-US" sz="2800"/>
            </a:br>
            <a:r>
              <a:rPr lang="en-US" sz="2800" spc="-40">
                <a:solidFill>
                  <a:srgbClr val="0F4D7A"/>
                </a:solidFill>
                <a:latin typeface="Arial"/>
                <a:cs typeface="Arial"/>
              </a:rPr>
              <a:t>Liza Root</a:t>
            </a:r>
          </a:p>
          <a:p>
            <a:pPr marL="12700" marR="3438525">
              <a:lnSpc>
                <a:spcPct val="100000"/>
              </a:lnSpc>
              <a:spcBef>
                <a:spcPts val="95"/>
              </a:spcBef>
            </a:pPr>
            <a:r>
              <a:rPr lang="en-US" sz="2800">
                <a:latin typeface="Arial"/>
                <a:cs typeface="Arial"/>
              </a:rPr>
              <a:t>National Health Service Corps and HPSA Specialist</a:t>
            </a:r>
          </a:p>
          <a:p>
            <a:pPr marL="12700" marR="3438525">
              <a:lnSpc>
                <a:spcPct val="100000"/>
              </a:lnSpc>
              <a:spcBef>
                <a:spcPts val="95"/>
              </a:spcBef>
            </a:pPr>
            <a:r>
              <a:rPr lang="en-US" sz="2800">
                <a:hlinkClick r:id="rId3"/>
              </a:rPr>
              <a:t>Liza.Root@vdh.virginia.gov</a:t>
            </a:r>
            <a:r>
              <a:rPr lang="en-US" sz="2800"/>
              <a:t> 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79935" y="6586601"/>
            <a:ext cx="2933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31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174" rIns="0" bIns="0" rtlCol="0">
            <a:spAutoFit/>
          </a:bodyPr>
          <a:lstStyle/>
          <a:p>
            <a:pPr marL="3077210">
              <a:lnSpc>
                <a:spcPct val="100000"/>
              </a:lnSpc>
              <a:spcBef>
                <a:spcPts val="120"/>
              </a:spcBef>
            </a:pPr>
            <a:r>
              <a:rPr spc="-365"/>
              <a:t>Connect</a:t>
            </a:r>
            <a:r>
              <a:rPr spc="-185"/>
              <a:t> </a:t>
            </a:r>
            <a:r>
              <a:rPr spc="-145"/>
              <a:t>with</a:t>
            </a:r>
            <a:r>
              <a:rPr spc="-195"/>
              <a:t> </a:t>
            </a:r>
            <a:r>
              <a:rPr spc="-645"/>
              <a:t>HRSA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7313" y="2894065"/>
            <a:ext cx="737486" cy="4904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708762" y="1165580"/>
            <a:ext cx="6603809" cy="21615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35"/>
              </a:spcBef>
            </a:pPr>
            <a:endParaRPr spc="-25"/>
          </a:p>
          <a:p>
            <a:pPr marL="635" algn="ctr">
              <a:lnSpc>
                <a:spcPct val="100000"/>
              </a:lnSpc>
              <a:spcBef>
                <a:spcPts val="475"/>
              </a:spcBef>
            </a:pPr>
            <a:r>
              <a:rPr sz="4300" u="sng" spc="-3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www.HRSA.gov</a:t>
            </a:r>
            <a:endParaRPr sz="4300"/>
          </a:p>
          <a:p>
            <a:pPr marL="762000" algn="ctr">
              <a:lnSpc>
                <a:spcPct val="100000"/>
              </a:lnSpc>
              <a:spcBef>
                <a:spcPts val="2465"/>
              </a:spcBef>
            </a:pPr>
            <a:r>
              <a:rPr sz="3000" u="sng" spc="-2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Sign</a:t>
            </a:r>
            <a:r>
              <a:rPr sz="3000" u="sng" spc="-16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 </a:t>
            </a:r>
            <a:r>
              <a:rPr sz="3000" u="sng" spc="-1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up</a:t>
            </a:r>
            <a:r>
              <a:rPr sz="3000" u="sng" spc="-1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 </a:t>
            </a:r>
            <a:r>
              <a:rPr sz="3000" u="sng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for</a:t>
            </a:r>
            <a:r>
              <a:rPr sz="3000" u="sng" spc="-1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 </a:t>
            </a:r>
            <a:r>
              <a:rPr sz="3000" u="sng" spc="-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the</a:t>
            </a:r>
            <a:r>
              <a:rPr sz="3000" u="sng" spc="-17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 </a:t>
            </a:r>
            <a:r>
              <a:rPr sz="3000" u="sng" spc="-459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HRSA</a:t>
            </a:r>
            <a:r>
              <a:rPr sz="3000" u="sng" spc="-1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 </a:t>
            </a:r>
            <a:r>
              <a:rPr sz="3000" u="sng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eNews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1083119" y="3805649"/>
            <a:ext cx="1569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10">
                <a:latin typeface="Arial"/>
                <a:cs typeface="Arial"/>
              </a:rPr>
              <a:t>FOLLOW</a:t>
            </a:r>
            <a:r>
              <a:rPr sz="2400" spc="-100">
                <a:latin typeface="Arial"/>
                <a:cs typeface="Arial"/>
              </a:rPr>
              <a:t> </a:t>
            </a:r>
            <a:r>
              <a:rPr sz="2400" spc="-215">
                <a:latin typeface="Arial"/>
                <a:cs typeface="Arial"/>
              </a:rPr>
              <a:t>US: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4379" y="4442974"/>
            <a:ext cx="781092" cy="781092"/>
          </a:xfrm>
          <a:prstGeom prst="rect">
            <a:avLst/>
          </a:prstGeom>
        </p:spPr>
      </p:pic>
      <p:pic>
        <p:nvPicPr>
          <p:cNvPr id="7" name="object 7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46135" y="4451984"/>
            <a:ext cx="760971" cy="777773"/>
          </a:xfrm>
          <a:prstGeom prst="rect">
            <a:avLst/>
          </a:prstGeom>
        </p:spPr>
      </p:pic>
      <p:pic>
        <p:nvPicPr>
          <p:cNvPr id="8" name="object 8">
            <a:hlinkClick r:id="rId9"/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94940" y="4444724"/>
            <a:ext cx="786290" cy="785033"/>
          </a:xfrm>
          <a:prstGeom prst="rect">
            <a:avLst/>
          </a:prstGeom>
        </p:spPr>
      </p:pic>
      <p:pic>
        <p:nvPicPr>
          <p:cNvPr id="9" name="object 9">
            <a:hlinkClick r:id="rId11"/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64548" y="4450346"/>
            <a:ext cx="786381" cy="785113"/>
          </a:xfrm>
          <a:prstGeom prst="rect">
            <a:avLst/>
          </a:prstGeom>
        </p:spPr>
      </p:pic>
      <p:pic>
        <p:nvPicPr>
          <p:cNvPr id="10" name="object 10">
            <a:hlinkClick r:id="rId13"/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817875" y="4437469"/>
            <a:ext cx="785034" cy="78503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096000" y="4197633"/>
            <a:ext cx="4243705" cy="2094341"/>
          </a:xfrm>
          <a:custGeom>
            <a:avLst/>
            <a:gdLst/>
            <a:ahLst/>
            <a:cxnLst/>
            <a:rect l="l" t="t" r="r" b="b"/>
            <a:pathLst>
              <a:path w="4243705" h="1882139">
                <a:moveTo>
                  <a:pt x="4243374" y="0"/>
                </a:moveTo>
                <a:lnTo>
                  <a:pt x="0" y="0"/>
                </a:lnTo>
                <a:lnTo>
                  <a:pt x="0" y="1881695"/>
                </a:lnTo>
                <a:lnTo>
                  <a:pt x="4243374" y="1881695"/>
                </a:lnTo>
                <a:lnTo>
                  <a:pt x="4243374" y="0"/>
                </a:lnTo>
                <a:close/>
              </a:path>
            </a:pathLst>
          </a:custGeom>
          <a:solidFill>
            <a:srgbClr val="CCD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96000" y="3860038"/>
            <a:ext cx="4243705" cy="1882139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80"/>
              </a:spcBef>
            </a:pPr>
            <a:endParaRPr sz="2200">
              <a:latin typeface="Times New Roman"/>
              <a:cs typeface="Times New Roman"/>
            </a:endParaRPr>
          </a:p>
          <a:p>
            <a:pPr marL="314325" marR="2141220">
              <a:lnSpc>
                <a:spcPct val="100000"/>
              </a:lnSpc>
            </a:pPr>
            <a:r>
              <a:rPr sz="2200" spc="-105">
                <a:solidFill>
                  <a:srgbClr val="0F4D7A"/>
                </a:solidFill>
                <a:latin typeface="Arial"/>
                <a:cs typeface="Arial"/>
              </a:rPr>
              <a:t>View</a:t>
            </a:r>
            <a:r>
              <a:rPr sz="2200" spc="-7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0">
                <a:solidFill>
                  <a:srgbClr val="0F4D7A"/>
                </a:solidFill>
                <a:latin typeface="Arial"/>
                <a:cs typeface="Arial"/>
              </a:rPr>
              <a:t>current </a:t>
            </a:r>
            <a:r>
              <a:rPr sz="2200" spc="-340">
                <a:solidFill>
                  <a:srgbClr val="0F4D7A"/>
                </a:solidFill>
                <a:latin typeface="Arial"/>
                <a:cs typeface="Arial"/>
              </a:rPr>
              <a:t>HRSA</a:t>
            </a:r>
            <a:r>
              <a:rPr sz="2200" spc="-8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200" spc="-100">
                <a:solidFill>
                  <a:srgbClr val="0F4D7A"/>
                </a:solidFill>
                <a:latin typeface="Arial"/>
                <a:cs typeface="Arial"/>
              </a:rPr>
              <a:t>openings: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94025" y="4797681"/>
            <a:ext cx="1453247" cy="145324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679935" y="6586601"/>
            <a:ext cx="2933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32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8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912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95"/>
              </a:spcBef>
            </a:pPr>
            <a:r>
              <a:rPr sz="4000" spc="-340"/>
              <a:t>Shortage</a:t>
            </a:r>
            <a:r>
              <a:rPr sz="4000" spc="-165"/>
              <a:t> </a:t>
            </a:r>
            <a:r>
              <a:rPr sz="4000" spc="-300"/>
              <a:t>Designation</a:t>
            </a:r>
            <a:r>
              <a:rPr sz="4000" spc="-160"/>
              <a:t> </a:t>
            </a:r>
            <a:r>
              <a:rPr sz="4000" spc="-290"/>
              <a:t>At</a:t>
            </a:r>
            <a:r>
              <a:rPr sz="4000" spc="-204"/>
              <a:t> </a:t>
            </a:r>
            <a:r>
              <a:rPr sz="4000" spc="-270"/>
              <a:t>a</a:t>
            </a:r>
            <a:r>
              <a:rPr sz="4000" spc="-195"/>
              <a:t> </a:t>
            </a:r>
            <a:r>
              <a:rPr sz="4000" spc="-365"/>
              <a:t>Glance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070613" y="3771682"/>
            <a:ext cx="13290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65">
                <a:solidFill>
                  <a:srgbClr val="800000"/>
                </a:solidFill>
                <a:latin typeface="Arial"/>
                <a:cs typeface="Arial"/>
              </a:rPr>
              <a:t>Communities, </a:t>
            </a:r>
            <a:r>
              <a:rPr sz="1800" spc="-10">
                <a:solidFill>
                  <a:srgbClr val="800000"/>
                </a:solidFill>
                <a:latin typeface="Arial"/>
                <a:cs typeface="Arial"/>
              </a:rPr>
              <a:t>Healthcare </a:t>
            </a:r>
            <a:r>
              <a:rPr sz="1800" spc="-75">
                <a:solidFill>
                  <a:srgbClr val="800000"/>
                </a:solidFill>
                <a:latin typeface="Arial"/>
                <a:cs typeface="Arial"/>
              </a:rPr>
              <a:t>Delivery</a:t>
            </a:r>
            <a:r>
              <a:rPr sz="1800" spc="-5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spc="-110">
                <a:solidFill>
                  <a:srgbClr val="800000"/>
                </a:solidFill>
                <a:latin typeface="Arial"/>
                <a:cs typeface="Arial"/>
              </a:rPr>
              <a:t>Sites, </a:t>
            </a:r>
            <a:r>
              <a:rPr sz="1800" spc="-95">
                <a:solidFill>
                  <a:srgbClr val="800000"/>
                </a:solidFill>
                <a:latin typeface="Arial"/>
                <a:cs typeface="Arial"/>
              </a:rPr>
              <a:t>and</a:t>
            </a:r>
            <a:r>
              <a:rPr sz="1800" spc="-65">
                <a:solidFill>
                  <a:srgbClr val="800000"/>
                </a:solidFill>
                <a:latin typeface="Arial"/>
                <a:cs typeface="Arial"/>
              </a:rPr>
              <a:t> Providers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80903" y="5134367"/>
            <a:ext cx="1215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800" spc="-70">
                <a:solidFill>
                  <a:srgbClr val="800000"/>
                </a:solidFill>
                <a:latin typeface="Arial"/>
                <a:cs typeface="Arial"/>
              </a:rPr>
              <a:t>Government </a:t>
            </a:r>
            <a:r>
              <a:rPr sz="1800" spc="-105">
                <a:solidFill>
                  <a:srgbClr val="800000"/>
                </a:solidFill>
                <a:latin typeface="Arial"/>
                <a:cs typeface="Arial"/>
              </a:rPr>
              <a:t>Stakeholders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08243" y="2815074"/>
            <a:ext cx="608965" cy="908685"/>
            <a:chOff x="9408243" y="2815074"/>
            <a:chExt cx="608965" cy="908685"/>
          </a:xfrm>
        </p:grpSpPr>
        <p:sp>
          <p:nvSpPr>
            <p:cNvPr id="7" name="object 7"/>
            <p:cNvSpPr/>
            <p:nvPr/>
          </p:nvSpPr>
          <p:spPr>
            <a:xfrm>
              <a:off x="9409407" y="2816241"/>
              <a:ext cx="188595" cy="906144"/>
            </a:xfrm>
            <a:custGeom>
              <a:avLst/>
              <a:gdLst/>
              <a:ahLst/>
              <a:cxnLst/>
              <a:rect l="l" t="t" r="r" b="b"/>
              <a:pathLst>
                <a:path w="188595" h="906145">
                  <a:moveTo>
                    <a:pt x="188218" y="905957"/>
                  </a:moveTo>
                  <a:lnTo>
                    <a:pt x="0" y="905957"/>
                  </a:lnTo>
                  <a:lnTo>
                    <a:pt x="0" y="0"/>
                  </a:lnTo>
                  <a:lnTo>
                    <a:pt x="188218" y="0"/>
                  </a:lnTo>
                  <a:lnTo>
                    <a:pt x="188218" y="905957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09407" y="2816239"/>
              <a:ext cx="188595" cy="906144"/>
            </a:xfrm>
            <a:custGeom>
              <a:avLst/>
              <a:gdLst/>
              <a:ahLst/>
              <a:cxnLst/>
              <a:rect l="l" t="t" r="r" b="b"/>
              <a:pathLst>
                <a:path w="188595" h="906145">
                  <a:moveTo>
                    <a:pt x="0" y="905957"/>
                  </a:moveTo>
                  <a:lnTo>
                    <a:pt x="188218" y="905957"/>
                  </a:lnTo>
                  <a:lnTo>
                    <a:pt x="188218" y="0"/>
                  </a:lnTo>
                  <a:lnTo>
                    <a:pt x="0" y="0"/>
                  </a:lnTo>
                  <a:lnTo>
                    <a:pt x="0" y="905957"/>
                  </a:lnTo>
                  <a:close/>
                </a:path>
              </a:pathLst>
            </a:custGeom>
            <a:ln w="3175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97625" y="2878719"/>
              <a:ext cx="230504" cy="843915"/>
            </a:xfrm>
            <a:custGeom>
              <a:avLst/>
              <a:gdLst/>
              <a:ahLst/>
              <a:cxnLst/>
              <a:rect l="l" t="t" r="r" b="b"/>
              <a:pathLst>
                <a:path w="230504" h="843914">
                  <a:moveTo>
                    <a:pt x="230044" y="843477"/>
                  </a:moveTo>
                  <a:lnTo>
                    <a:pt x="0" y="843477"/>
                  </a:lnTo>
                  <a:lnTo>
                    <a:pt x="0" y="0"/>
                  </a:lnTo>
                  <a:lnTo>
                    <a:pt x="230044" y="0"/>
                  </a:lnTo>
                  <a:lnTo>
                    <a:pt x="230044" y="843477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97625" y="2878719"/>
              <a:ext cx="230504" cy="843915"/>
            </a:xfrm>
            <a:custGeom>
              <a:avLst/>
              <a:gdLst/>
              <a:ahLst/>
              <a:cxnLst/>
              <a:rect l="l" t="t" r="r" b="b"/>
              <a:pathLst>
                <a:path w="230504" h="843914">
                  <a:moveTo>
                    <a:pt x="0" y="843477"/>
                  </a:moveTo>
                  <a:lnTo>
                    <a:pt x="230044" y="843477"/>
                  </a:lnTo>
                  <a:lnTo>
                    <a:pt x="230044" y="0"/>
                  </a:lnTo>
                  <a:lnTo>
                    <a:pt x="0" y="0"/>
                  </a:lnTo>
                  <a:lnTo>
                    <a:pt x="0" y="843477"/>
                  </a:lnTo>
                  <a:close/>
                </a:path>
              </a:pathLst>
            </a:custGeom>
            <a:ln w="3175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27669" y="2816238"/>
              <a:ext cx="188595" cy="906144"/>
            </a:xfrm>
            <a:custGeom>
              <a:avLst/>
              <a:gdLst/>
              <a:ahLst/>
              <a:cxnLst/>
              <a:rect l="l" t="t" r="r" b="b"/>
              <a:pathLst>
                <a:path w="188595" h="906145">
                  <a:moveTo>
                    <a:pt x="188218" y="905957"/>
                  </a:moveTo>
                  <a:lnTo>
                    <a:pt x="0" y="905957"/>
                  </a:lnTo>
                  <a:lnTo>
                    <a:pt x="0" y="0"/>
                  </a:lnTo>
                  <a:lnTo>
                    <a:pt x="188218" y="0"/>
                  </a:lnTo>
                  <a:lnTo>
                    <a:pt x="188218" y="905957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27670" y="2816238"/>
              <a:ext cx="188595" cy="906144"/>
            </a:xfrm>
            <a:custGeom>
              <a:avLst/>
              <a:gdLst/>
              <a:ahLst/>
              <a:cxnLst/>
              <a:rect l="l" t="t" r="r" b="b"/>
              <a:pathLst>
                <a:path w="188595" h="906145">
                  <a:moveTo>
                    <a:pt x="0" y="905957"/>
                  </a:moveTo>
                  <a:lnTo>
                    <a:pt x="188218" y="905957"/>
                  </a:lnTo>
                  <a:lnTo>
                    <a:pt x="188218" y="0"/>
                  </a:lnTo>
                  <a:lnTo>
                    <a:pt x="0" y="0"/>
                  </a:lnTo>
                  <a:lnTo>
                    <a:pt x="0" y="905957"/>
                  </a:lnTo>
                  <a:close/>
                </a:path>
              </a:pathLst>
            </a:custGeom>
            <a:ln w="3175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39440" y="3128644"/>
              <a:ext cx="146685" cy="229235"/>
            </a:xfrm>
            <a:custGeom>
              <a:avLst/>
              <a:gdLst/>
              <a:ahLst/>
              <a:cxnLst/>
              <a:rect l="l" t="t" r="r" b="b"/>
              <a:pathLst>
                <a:path w="146684" h="229235">
                  <a:moveTo>
                    <a:pt x="146392" y="135026"/>
                  </a:moveTo>
                  <a:lnTo>
                    <a:pt x="0" y="135026"/>
                  </a:lnTo>
                  <a:lnTo>
                    <a:pt x="0" y="229095"/>
                  </a:lnTo>
                  <a:lnTo>
                    <a:pt x="146392" y="229095"/>
                  </a:lnTo>
                  <a:lnTo>
                    <a:pt x="146392" y="135026"/>
                  </a:lnTo>
                  <a:close/>
                </a:path>
                <a:path w="146684" h="229235">
                  <a:moveTo>
                    <a:pt x="146392" y="0"/>
                  </a:moveTo>
                  <a:lnTo>
                    <a:pt x="0" y="0"/>
                  </a:lnTo>
                  <a:lnTo>
                    <a:pt x="0" y="83299"/>
                  </a:lnTo>
                  <a:lnTo>
                    <a:pt x="146392" y="83299"/>
                  </a:lnTo>
                  <a:lnTo>
                    <a:pt x="146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39452" y="3128636"/>
              <a:ext cx="146685" cy="229235"/>
            </a:xfrm>
            <a:custGeom>
              <a:avLst/>
              <a:gdLst/>
              <a:ahLst/>
              <a:cxnLst/>
              <a:rect l="l" t="t" r="r" b="b"/>
              <a:pathLst>
                <a:path w="146684" h="229235">
                  <a:moveTo>
                    <a:pt x="0" y="229092"/>
                  </a:moveTo>
                  <a:lnTo>
                    <a:pt x="146391" y="229092"/>
                  </a:lnTo>
                  <a:lnTo>
                    <a:pt x="146391" y="0"/>
                  </a:lnTo>
                  <a:lnTo>
                    <a:pt x="0" y="0"/>
                  </a:lnTo>
                  <a:lnTo>
                    <a:pt x="0" y="229092"/>
                  </a:lnTo>
                  <a:close/>
                </a:path>
              </a:pathLst>
            </a:custGeom>
            <a:ln w="7650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39440" y="3128263"/>
              <a:ext cx="146685" cy="229870"/>
            </a:xfrm>
            <a:custGeom>
              <a:avLst/>
              <a:gdLst/>
              <a:ahLst/>
              <a:cxnLst/>
              <a:rect l="l" t="t" r="r" b="b"/>
              <a:pathLst>
                <a:path w="146684" h="229870">
                  <a:moveTo>
                    <a:pt x="146392" y="83680"/>
                  </a:moveTo>
                  <a:lnTo>
                    <a:pt x="90627" y="83680"/>
                  </a:lnTo>
                  <a:lnTo>
                    <a:pt x="90627" y="0"/>
                  </a:lnTo>
                  <a:lnTo>
                    <a:pt x="55778" y="0"/>
                  </a:lnTo>
                  <a:lnTo>
                    <a:pt x="55778" y="83680"/>
                  </a:lnTo>
                  <a:lnTo>
                    <a:pt x="0" y="83680"/>
                  </a:lnTo>
                  <a:lnTo>
                    <a:pt x="0" y="135407"/>
                  </a:lnTo>
                  <a:lnTo>
                    <a:pt x="55778" y="135407"/>
                  </a:lnTo>
                  <a:lnTo>
                    <a:pt x="55778" y="229743"/>
                  </a:lnTo>
                  <a:lnTo>
                    <a:pt x="90627" y="229743"/>
                  </a:lnTo>
                  <a:lnTo>
                    <a:pt x="90627" y="135407"/>
                  </a:lnTo>
                  <a:lnTo>
                    <a:pt x="146392" y="135407"/>
                  </a:lnTo>
                  <a:lnTo>
                    <a:pt x="146392" y="836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39450" y="3128631"/>
              <a:ext cx="146685" cy="229235"/>
            </a:xfrm>
            <a:custGeom>
              <a:avLst/>
              <a:gdLst/>
              <a:ahLst/>
              <a:cxnLst/>
              <a:rect l="l" t="t" r="r" b="b"/>
              <a:pathLst>
                <a:path w="146684" h="229235">
                  <a:moveTo>
                    <a:pt x="90623" y="83306"/>
                  </a:moveTo>
                  <a:lnTo>
                    <a:pt x="90623" y="0"/>
                  </a:lnTo>
                  <a:lnTo>
                    <a:pt x="55768" y="0"/>
                  </a:lnTo>
                  <a:lnTo>
                    <a:pt x="55768" y="83306"/>
                  </a:lnTo>
                  <a:lnTo>
                    <a:pt x="0" y="83306"/>
                  </a:lnTo>
                  <a:lnTo>
                    <a:pt x="0" y="135372"/>
                  </a:lnTo>
                  <a:lnTo>
                    <a:pt x="55768" y="135372"/>
                  </a:lnTo>
                  <a:lnTo>
                    <a:pt x="55768" y="229092"/>
                  </a:lnTo>
                  <a:lnTo>
                    <a:pt x="90623" y="229092"/>
                  </a:lnTo>
                  <a:lnTo>
                    <a:pt x="90623" y="135372"/>
                  </a:lnTo>
                  <a:lnTo>
                    <a:pt x="146391" y="135372"/>
                  </a:lnTo>
                  <a:lnTo>
                    <a:pt x="146391" y="83306"/>
                  </a:lnTo>
                  <a:lnTo>
                    <a:pt x="90623" y="83306"/>
                  </a:lnTo>
                  <a:close/>
                </a:path>
              </a:pathLst>
            </a:custGeom>
            <a:ln w="7650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51226" y="2878721"/>
              <a:ext cx="523240" cy="843915"/>
            </a:xfrm>
            <a:custGeom>
              <a:avLst/>
              <a:gdLst/>
              <a:ahLst/>
              <a:cxnLst/>
              <a:rect l="l" t="t" r="r" b="b"/>
              <a:pathLst>
                <a:path w="523240" h="843914">
                  <a:moveTo>
                    <a:pt x="34861" y="666457"/>
                  </a:moveTo>
                  <a:lnTo>
                    <a:pt x="0" y="666457"/>
                  </a:lnTo>
                  <a:lnTo>
                    <a:pt x="0" y="728929"/>
                  </a:lnTo>
                  <a:lnTo>
                    <a:pt x="34861" y="728929"/>
                  </a:lnTo>
                  <a:lnTo>
                    <a:pt x="34861" y="666457"/>
                  </a:lnTo>
                  <a:close/>
                </a:path>
                <a:path w="523240" h="843914">
                  <a:moveTo>
                    <a:pt x="34861" y="562317"/>
                  </a:moveTo>
                  <a:lnTo>
                    <a:pt x="0" y="562317"/>
                  </a:lnTo>
                  <a:lnTo>
                    <a:pt x="0" y="614387"/>
                  </a:lnTo>
                  <a:lnTo>
                    <a:pt x="34861" y="614387"/>
                  </a:lnTo>
                  <a:lnTo>
                    <a:pt x="34861" y="562317"/>
                  </a:lnTo>
                  <a:close/>
                </a:path>
                <a:path w="523240" h="843914">
                  <a:moveTo>
                    <a:pt x="34861" y="447776"/>
                  </a:moveTo>
                  <a:lnTo>
                    <a:pt x="0" y="447776"/>
                  </a:lnTo>
                  <a:lnTo>
                    <a:pt x="0" y="499833"/>
                  </a:lnTo>
                  <a:lnTo>
                    <a:pt x="34861" y="499833"/>
                  </a:lnTo>
                  <a:lnTo>
                    <a:pt x="34861" y="447776"/>
                  </a:lnTo>
                  <a:close/>
                </a:path>
                <a:path w="523240" h="843914">
                  <a:moveTo>
                    <a:pt x="34861" y="333222"/>
                  </a:moveTo>
                  <a:lnTo>
                    <a:pt x="0" y="333222"/>
                  </a:lnTo>
                  <a:lnTo>
                    <a:pt x="0" y="385292"/>
                  </a:lnTo>
                  <a:lnTo>
                    <a:pt x="34861" y="385292"/>
                  </a:lnTo>
                  <a:lnTo>
                    <a:pt x="34861" y="333222"/>
                  </a:lnTo>
                  <a:close/>
                </a:path>
                <a:path w="523240" h="843914">
                  <a:moveTo>
                    <a:pt x="34861" y="218681"/>
                  </a:moveTo>
                  <a:lnTo>
                    <a:pt x="0" y="218681"/>
                  </a:lnTo>
                  <a:lnTo>
                    <a:pt x="0" y="281165"/>
                  </a:lnTo>
                  <a:lnTo>
                    <a:pt x="34861" y="281165"/>
                  </a:lnTo>
                  <a:lnTo>
                    <a:pt x="34861" y="218681"/>
                  </a:lnTo>
                  <a:close/>
                </a:path>
                <a:path w="523240" h="843914">
                  <a:moveTo>
                    <a:pt x="34861" y="104140"/>
                  </a:moveTo>
                  <a:lnTo>
                    <a:pt x="0" y="104140"/>
                  </a:lnTo>
                  <a:lnTo>
                    <a:pt x="0" y="166611"/>
                  </a:lnTo>
                  <a:lnTo>
                    <a:pt x="34861" y="166611"/>
                  </a:lnTo>
                  <a:lnTo>
                    <a:pt x="34861" y="104140"/>
                  </a:lnTo>
                  <a:close/>
                </a:path>
                <a:path w="523240" h="843914">
                  <a:moveTo>
                    <a:pt x="34861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34861" y="52070"/>
                  </a:lnTo>
                  <a:lnTo>
                    <a:pt x="34861" y="0"/>
                  </a:lnTo>
                  <a:close/>
                </a:path>
                <a:path w="523240" h="843914">
                  <a:moveTo>
                    <a:pt x="111544" y="666457"/>
                  </a:moveTo>
                  <a:lnTo>
                    <a:pt x="76682" y="666457"/>
                  </a:lnTo>
                  <a:lnTo>
                    <a:pt x="76682" y="728929"/>
                  </a:lnTo>
                  <a:lnTo>
                    <a:pt x="111544" y="728929"/>
                  </a:lnTo>
                  <a:lnTo>
                    <a:pt x="111544" y="666457"/>
                  </a:lnTo>
                  <a:close/>
                </a:path>
                <a:path w="523240" h="843914">
                  <a:moveTo>
                    <a:pt x="111544" y="562317"/>
                  </a:moveTo>
                  <a:lnTo>
                    <a:pt x="76682" y="562317"/>
                  </a:lnTo>
                  <a:lnTo>
                    <a:pt x="76682" y="614387"/>
                  </a:lnTo>
                  <a:lnTo>
                    <a:pt x="111544" y="614387"/>
                  </a:lnTo>
                  <a:lnTo>
                    <a:pt x="111544" y="562317"/>
                  </a:lnTo>
                  <a:close/>
                </a:path>
                <a:path w="523240" h="843914">
                  <a:moveTo>
                    <a:pt x="111544" y="447776"/>
                  </a:moveTo>
                  <a:lnTo>
                    <a:pt x="76682" y="447776"/>
                  </a:lnTo>
                  <a:lnTo>
                    <a:pt x="76682" y="499833"/>
                  </a:lnTo>
                  <a:lnTo>
                    <a:pt x="111544" y="499833"/>
                  </a:lnTo>
                  <a:lnTo>
                    <a:pt x="111544" y="447776"/>
                  </a:lnTo>
                  <a:close/>
                </a:path>
                <a:path w="523240" h="843914">
                  <a:moveTo>
                    <a:pt x="111544" y="333222"/>
                  </a:moveTo>
                  <a:lnTo>
                    <a:pt x="76682" y="333222"/>
                  </a:lnTo>
                  <a:lnTo>
                    <a:pt x="76682" y="385292"/>
                  </a:lnTo>
                  <a:lnTo>
                    <a:pt x="111544" y="385292"/>
                  </a:lnTo>
                  <a:lnTo>
                    <a:pt x="111544" y="333222"/>
                  </a:lnTo>
                  <a:close/>
                </a:path>
                <a:path w="523240" h="843914">
                  <a:moveTo>
                    <a:pt x="111544" y="218681"/>
                  </a:moveTo>
                  <a:lnTo>
                    <a:pt x="76682" y="218681"/>
                  </a:lnTo>
                  <a:lnTo>
                    <a:pt x="76682" y="281165"/>
                  </a:lnTo>
                  <a:lnTo>
                    <a:pt x="111544" y="281165"/>
                  </a:lnTo>
                  <a:lnTo>
                    <a:pt x="111544" y="218681"/>
                  </a:lnTo>
                  <a:close/>
                </a:path>
                <a:path w="523240" h="843914">
                  <a:moveTo>
                    <a:pt x="111544" y="104140"/>
                  </a:moveTo>
                  <a:lnTo>
                    <a:pt x="76682" y="104140"/>
                  </a:lnTo>
                  <a:lnTo>
                    <a:pt x="76682" y="166611"/>
                  </a:lnTo>
                  <a:lnTo>
                    <a:pt x="111544" y="166611"/>
                  </a:lnTo>
                  <a:lnTo>
                    <a:pt x="111544" y="104140"/>
                  </a:lnTo>
                  <a:close/>
                </a:path>
                <a:path w="523240" h="843914">
                  <a:moveTo>
                    <a:pt x="111544" y="0"/>
                  </a:moveTo>
                  <a:lnTo>
                    <a:pt x="76682" y="0"/>
                  </a:lnTo>
                  <a:lnTo>
                    <a:pt x="76682" y="52070"/>
                  </a:lnTo>
                  <a:lnTo>
                    <a:pt x="111544" y="52070"/>
                  </a:lnTo>
                  <a:lnTo>
                    <a:pt x="111544" y="0"/>
                  </a:lnTo>
                  <a:close/>
                </a:path>
                <a:path w="523240" h="843914">
                  <a:moveTo>
                    <a:pt x="223075" y="614387"/>
                  </a:moveTo>
                  <a:lnTo>
                    <a:pt x="188226" y="614387"/>
                  </a:lnTo>
                  <a:lnTo>
                    <a:pt x="188226" y="666457"/>
                  </a:lnTo>
                  <a:lnTo>
                    <a:pt x="223075" y="666457"/>
                  </a:lnTo>
                  <a:lnTo>
                    <a:pt x="223075" y="614387"/>
                  </a:lnTo>
                  <a:close/>
                </a:path>
                <a:path w="523240" h="843914">
                  <a:moveTo>
                    <a:pt x="223075" y="499833"/>
                  </a:moveTo>
                  <a:lnTo>
                    <a:pt x="188226" y="499833"/>
                  </a:lnTo>
                  <a:lnTo>
                    <a:pt x="188226" y="562317"/>
                  </a:lnTo>
                  <a:lnTo>
                    <a:pt x="223075" y="562317"/>
                  </a:lnTo>
                  <a:lnTo>
                    <a:pt x="223075" y="499833"/>
                  </a:lnTo>
                  <a:close/>
                </a:path>
                <a:path w="523240" h="843914">
                  <a:moveTo>
                    <a:pt x="223075" y="166611"/>
                  </a:moveTo>
                  <a:lnTo>
                    <a:pt x="188226" y="166611"/>
                  </a:lnTo>
                  <a:lnTo>
                    <a:pt x="188226" y="218681"/>
                  </a:lnTo>
                  <a:lnTo>
                    <a:pt x="223075" y="218681"/>
                  </a:lnTo>
                  <a:lnTo>
                    <a:pt x="223075" y="166611"/>
                  </a:lnTo>
                  <a:close/>
                </a:path>
                <a:path w="523240" h="843914">
                  <a:moveTo>
                    <a:pt x="223075" y="52070"/>
                  </a:moveTo>
                  <a:lnTo>
                    <a:pt x="188226" y="52070"/>
                  </a:lnTo>
                  <a:lnTo>
                    <a:pt x="188226" y="104140"/>
                  </a:lnTo>
                  <a:lnTo>
                    <a:pt x="223075" y="104140"/>
                  </a:lnTo>
                  <a:lnTo>
                    <a:pt x="223075" y="52070"/>
                  </a:lnTo>
                  <a:close/>
                </a:path>
                <a:path w="523240" h="843914">
                  <a:moveTo>
                    <a:pt x="278841" y="614387"/>
                  </a:moveTo>
                  <a:lnTo>
                    <a:pt x="243992" y="614387"/>
                  </a:lnTo>
                  <a:lnTo>
                    <a:pt x="243992" y="666457"/>
                  </a:lnTo>
                  <a:lnTo>
                    <a:pt x="278841" y="666457"/>
                  </a:lnTo>
                  <a:lnTo>
                    <a:pt x="278841" y="614387"/>
                  </a:lnTo>
                  <a:close/>
                </a:path>
                <a:path w="523240" h="843914">
                  <a:moveTo>
                    <a:pt x="278841" y="499833"/>
                  </a:moveTo>
                  <a:lnTo>
                    <a:pt x="243992" y="499833"/>
                  </a:lnTo>
                  <a:lnTo>
                    <a:pt x="243992" y="562317"/>
                  </a:lnTo>
                  <a:lnTo>
                    <a:pt x="278841" y="562317"/>
                  </a:lnTo>
                  <a:lnTo>
                    <a:pt x="278841" y="499833"/>
                  </a:lnTo>
                  <a:close/>
                </a:path>
                <a:path w="523240" h="843914">
                  <a:moveTo>
                    <a:pt x="278841" y="166611"/>
                  </a:moveTo>
                  <a:lnTo>
                    <a:pt x="243992" y="166611"/>
                  </a:lnTo>
                  <a:lnTo>
                    <a:pt x="243992" y="218681"/>
                  </a:lnTo>
                  <a:lnTo>
                    <a:pt x="278841" y="218681"/>
                  </a:lnTo>
                  <a:lnTo>
                    <a:pt x="278841" y="166611"/>
                  </a:lnTo>
                  <a:close/>
                </a:path>
                <a:path w="523240" h="843914">
                  <a:moveTo>
                    <a:pt x="278841" y="52070"/>
                  </a:moveTo>
                  <a:lnTo>
                    <a:pt x="243992" y="52070"/>
                  </a:lnTo>
                  <a:lnTo>
                    <a:pt x="243992" y="104140"/>
                  </a:lnTo>
                  <a:lnTo>
                    <a:pt x="278841" y="104140"/>
                  </a:lnTo>
                  <a:lnTo>
                    <a:pt x="278841" y="52070"/>
                  </a:lnTo>
                  <a:close/>
                </a:path>
                <a:path w="523240" h="843914">
                  <a:moveTo>
                    <a:pt x="306730" y="728929"/>
                  </a:moveTo>
                  <a:lnTo>
                    <a:pt x="216103" y="728929"/>
                  </a:lnTo>
                  <a:lnTo>
                    <a:pt x="216103" y="843483"/>
                  </a:lnTo>
                  <a:lnTo>
                    <a:pt x="306730" y="843483"/>
                  </a:lnTo>
                  <a:lnTo>
                    <a:pt x="306730" y="728929"/>
                  </a:lnTo>
                  <a:close/>
                </a:path>
                <a:path w="523240" h="843914">
                  <a:moveTo>
                    <a:pt x="334606" y="614387"/>
                  </a:moveTo>
                  <a:lnTo>
                    <a:pt x="299758" y="614387"/>
                  </a:lnTo>
                  <a:lnTo>
                    <a:pt x="299758" y="666457"/>
                  </a:lnTo>
                  <a:lnTo>
                    <a:pt x="334606" y="666457"/>
                  </a:lnTo>
                  <a:lnTo>
                    <a:pt x="334606" y="614387"/>
                  </a:lnTo>
                  <a:close/>
                </a:path>
                <a:path w="523240" h="843914">
                  <a:moveTo>
                    <a:pt x="334606" y="499833"/>
                  </a:moveTo>
                  <a:lnTo>
                    <a:pt x="299758" y="499833"/>
                  </a:lnTo>
                  <a:lnTo>
                    <a:pt x="299758" y="562317"/>
                  </a:lnTo>
                  <a:lnTo>
                    <a:pt x="334606" y="562317"/>
                  </a:lnTo>
                  <a:lnTo>
                    <a:pt x="334606" y="499833"/>
                  </a:lnTo>
                  <a:close/>
                </a:path>
                <a:path w="523240" h="843914">
                  <a:moveTo>
                    <a:pt x="334606" y="166611"/>
                  </a:moveTo>
                  <a:lnTo>
                    <a:pt x="299758" y="166611"/>
                  </a:lnTo>
                  <a:lnTo>
                    <a:pt x="299758" y="218681"/>
                  </a:lnTo>
                  <a:lnTo>
                    <a:pt x="334606" y="218681"/>
                  </a:lnTo>
                  <a:lnTo>
                    <a:pt x="334606" y="166611"/>
                  </a:lnTo>
                  <a:close/>
                </a:path>
                <a:path w="523240" h="843914">
                  <a:moveTo>
                    <a:pt x="334606" y="52070"/>
                  </a:moveTo>
                  <a:lnTo>
                    <a:pt x="299758" y="52070"/>
                  </a:lnTo>
                  <a:lnTo>
                    <a:pt x="299758" y="104140"/>
                  </a:lnTo>
                  <a:lnTo>
                    <a:pt x="334606" y="104140"/>
                  </a:lnTo>
                  <a:lnTo>
                    <a:pt x="334606" y="52070"/>
                  </a:lnTo>
                  <a:close/>
                </a:path>
                <a:path w="523240" h="843914">
                  <a:moveTo>
                    <a:pt x="453123" y="666457"/>
                  </a:moveTo>
                  <a:lnTo>
                    <a:pt x="411289" y="666457"/>
                  </a:lnTo>
                  <a:lnTo>
                    <a:pt x="411289" y="728929"/>
                  </a:lnTo>
                  <a:lnTo>
                    <a:pt x="453123" y="728929"/>
                  </a:lnTo>
                  <a:lnTo>
                    <a:pt x="453123" y="666457"/>
                  </a:lnTo>
                  <a:close/>
                </a:path>
                <a:path w="523240" h="843914">
                  <a:moveTo>
                    <a:pt x="453123" y="562317"/>
                  </a:moveTo>
                  <a:lnTo>
                    <a:pt x="411289" y="562317"/>
                  </a:lnTo>
                  <a:lnTo>
                    <a:pt x="411289" y="614387"/>
                  </a:lnTo>
                  <a:lnTo>
                    <a:pt x="453123" y="614387"/>
                  </a:lnTo>
                  <a:lnTo>
                    <a:pt x="453123" y="562317"/>
                  </a:lnTo>
                  <a:close/>
                </a:path>
                <a:path w="523240" h="843914">
                  <a:moveTo>
                    <a:pt x="453123" y="447776"/>
                  </a:moveTo>
                  <a:lnTo>
                    <a:pt x="411289" y="447776"/>
                  </a:lnTo>
                  <a:lnTo>
                    <a:pt x="411289" y="499833"/>
                  </a:lnTo>
                  <a:lnTo>
                    <a:pt x="453123" y="499833"/>
                  </a:lnTo>
                  <a:lnTo>
                    <a:pt x="453123" y="447776"/>
                  </a:lnTo>
                  <a:close/>
                </a:path>
                <a:path w="523240" h="843914">
                  <a:moveTo>
                    <a:pt x="453123" y="333222"/>
                  </a:moveTo>
                  <a:lnTo>
                    <a:pt x="411289" y="333222"/>
                  </a:lnTo>
                  <a:lnTo>
                    <a:pt x="411289" y="385292"/>
                  </a:lnTo>
                  <a:lnTo>
                    <a:pt x="453123" y="385292"/>
                  </a:lnTo>
                  <a:lnTo>
                    <a:pt x="453123" y="333222"/>
                  </a:lnTo>
                  <a:close/>
                </a:path>
                <a:path w="523240" h="843914">
                  <a:moveTo>
                    <a:pt x="453123" y="218681"/>
                  </a:moveTo>
                  <a:lnTo>
                    <a:pt x="411289" y="218681"/>
                  </a:lnTo>
                  <a:lnTo>
                    <a:pt x="411289" y="281165"/>
                  </a:lnTo>
                  <a:lnTo>
                    <a:pt x="453123" y="281165"/>
                  </a:lnTo>
                  <a:lnTo>
                    <a:pt x="453123" y="218681"/>
                  </a:lnTo>
                  <a:close/>
                </a:path>
                <a:path w="523240" h="843914">
                  <a:moveTo>
                    <a:pt x="453123" y="104140"/>
                  </a:moveTo>
                  <a:lnTo>
                    <a:pt x="411289" y="104140"/>
                  </a:lnTo>
                  <a:lnTo>
                    <a:pt x="411289" y="166611"/>
                  </a:lnTo>
                  <a:lnTo>
                    <a:pt x="453123" y="166611"/>
                  </a:lnTo>
                  <a:lnTo>
                    <a:pt x="453123" y="104140"/>
                  </a:lnTo>
                  <a:close/>
                </a:path>
                <a:path w="523240" h="843914">
                  <a:moveTo>
                    <a:pt x="453123" y="0"/>
                  </a:moveTo>
                  <a:lnTo>
                    <a:pt x="411289" y="0"/>
                  </a:lnTo>
                  <a:lnTo>
                    <a:pt x="411289" y="52070"/>
                  </a:lnTo>
                  <a:lnTo>
                    <a:pt x="453123" y="52070"/>
                  </a:lnTo>
                  <a:lnTo>
                    <a:pt x="453123" y="0"/>
                  </a:lnTo>
                  <a:close/>
                </a:path>
                <a:path w="523240" h="843914">
                  <a:moveTo>
                    <a:pt x="522833" y="666457"/>
                  </a:moveTo>
                  <a:lnTo>
                    <a:pt x="487972" y="666457"/>
                  </a:lnTo>
                  <a:lnTo>
                    <a:pt x="487972" y="728929"/>
                  </a:lnTo>
                  <a:lnTo>
                    <a:pt x="522833" y="728929"/>
                  </a:lnTo>
                  <a:lnTo>
                    <a:pt x="522833" y="666457"/>
                  </a:lnTo>
                  <a:close/>
                </a:path>
                <a:path w="523240" h="843914">
                  <a:moveTo>
                    <a:pt x="522833" y="562317"/>
                  </a:moveTo>
                  <a:lnTo>
                    <a:pt x="487972" y="562317"/>
                  </a:lnTo>
                  <a:lnTo>
                    <a:pt x="487972" y="614387"/>
                  </a:lnTo>
                  <a:lnTo>
                    <a:pt x="522833" y="614387"/>
                  </a:lnTo>
                  <a:lnTo>
                    <a:pt x="522833" y="562317"/>
                  </a:lnTo>
                  <a:close/>
                </a:path>
                <a:path w="523240" h="843914">
                  <a:moveTo>
                    <a:pt x="522833" y="447776"/>
                  </a:moveTo>
                  <a:lnTo>
                    <a:pt x="487972" y="447776"/>
                  </a:lnTo>
                  <a:lnTo>
                    <a:pt x="487972" y="499833"/>
                  </a:lnTo>
                  <a:lnTo>
                    <a:pt x="522833" y="499833"/>
                  </a:lnTo>
                  <a:lnTo>
                    <a:pt x="522833" y="447776"/>
                  </a:lnTo>
                  <a:close/>
                </a:path>
                <a:path w="523240" h="843914">
                  <a:moveTo>
                    <a:pt x="522833" y="333222"/>
                  </a:moveTo>
                  <a:lnTo>
                    <a:pt x="487972" y="333222"/>
                  </a:lnTo>
                  <a:lnTo>
                    <a:pt x="487972" y="385292"/>
                  </a:lnTo>
                  <a:lnTo>
                    <a:pt x="522833" y="385292"/>
                  </a:lnTo>
                  <a:lnTo>
                    <a:pt x="522833" y="333222"/>
                  </a:lnTo>
                  <a:close/>
                </a:path>
                <a:path w="523240" h="843914">
                  <a:moveTo>
                    <a:pt x="522833" y="218681"/>
                  </a:moveTo>
                  <a:lnTo>
                    <a:pt x="487972" y="218681"/>
                  </a:lnTo>
                  <a:lnTo>
                    <a:pt x="487972" y="281165"/>
                  </a:lnTo>
                  <a:lnTo>
                    <a:pt x="522833" y="281165"/>
                  </a:lnTo>
                  <a:lnTo>
                    <a:pt x="522833" y="218681"/>
                  </a:lnTo>
                  <a:close/>
                </a:path>
                <a:path w="523240" h="843914">
                  <a:moveTo>
                    <a:pt x="522833" y="104140"/>
                  </a:moveTo>
                  <a:lnTo>
                    <a:pt x="487972" y="104140"/>
                  </a:lnTo>
                  <a:lnTo>
                    <a:pt x="487972" y="166611"/>
                  </a:lnTo>
                  <a:lnTo>
                    <a:pt x="522833" y="166611"/>
                  </a:lnTo>
                  <a:lnTo>
                    <a:pt x="522833" y="104140"/>
                  </a:lnTo>
                  <a:close/>
                </a:path>
                <a:path w="523240" h="843914">
                  <a:moveTo>
                    <a:pt x="522833" y="0"/>
                  </a:moveTo>
                  <a:lnTo>
                    <a:pt x="487972" y="0"/>
                  </a:lnTo>
                  <a:lnTo>
                    <a:pt x="487972" y="52070"/>
                  </a:lnTo>
                  <a:lnTo>
                    <a:pt x="522833" y="52070"/>
                  </a:lnTo>
                  <a:lnTo>
                    <a:pt x="522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51234" y="2878715"/>
              <a:ext cx="523240" cy="843915"/>
            </a:xfrm>
            <a:custGeom>
              <a:avLst/>
              <a:gdLst/>
              <a:ahLst/>
              <a:cxnLst/>
              <a:rect l="l" t="t" r="r" b="b"/>
              <a:pathLst>
                <a:path w="523240" h="843914">
                  <a:moveTo>
                    <a:pt x="188218" y="104133"/>
                  </a:moveTo>
                  <a:lnTo>
                    <a:pt x="223073" y="104133"/>
                  </a:lnTo>
                  <a:lnTo>
                    <a:pt x="223073" y="52066"/>
                  </a:lnTo>
                  <a:lnTo>
                    <a:pt x="188218" y="52066"/>
                  </a:lnTo>
                  <a:lnTo>
                    <a:pt x="188218" y="104133"/>
                  </a:lnTo>
                  <a:close/>
                </a:path>
                <a:path w="523240" h="843914">
                  <a:moveTo>
                    <a:pt x="243986" y="104133"/>
                  </a:moveTo>
                  <a:lnTo>
                    <a:pt x="278841" y="104133"/>
                  </a:lnTo>
                  <a:lnTo>
                    <a:pt x="278841" y="52066"/>
                  </a:lnTo>
                  <a:lnTo>
                    <a:pt x="243986" y="52066"/>
                  </a:lnTo>
                  <a:lnTo>
                    <a:pt x="243986" y="104133"/>
                  </a:lnTo>
                  <a:close/>
                </a:path>
                <a:path w="523240" h="843914">
                  <a:moveTo>
                    <a:pt x="299754" y="104133"/>
                  </a:moveTo>
                  <a:lnTo>
                    <a:pt x="334609" y="104133"/>
                  </a:lnTo>
                  <a:lnTo>
                    <a:pt x="334609" y="52066"/>
                  </a:lnTo>
                  <a:lnTo>
                    <a:pt x="299754" y="52066"/>
                  </a:lnTo>
                  <a:lnTo>
                    <a:pt x="299754" y="104133"/>
                  </a:lnTo>
                  <a:close/>
                </a:path>
                <a:path w="523240" h="843914">
                  <a:moveTo>
                    <a:pt x="188218" y="218679"/>
                  </a:moveTo>
                  <a:lnTo>
                    <a:pt x="223073" y="218679"/>
                  </a:lnTo>
                  <a:lnTo>
                    <a:pt x="223073" y="166612"/>
                  </a:lnTo>
                  <a:lnTo>
                    <a:pt x="188218" y="166612"/>
                  </a:lnTo>
                  <a:lnTo>
                    <a:pt x="188218" y="218679"/>
                  </a:lnTo>
                  <a:close/>
                </a:path>
                <a:path w="523240" h="843914">
                  <a:moveTo>
                    <a:pt x="243986" y="218679"/>
                  </a:moveTo>
                  <a:lnTo>
                    <a:pt x="278841" y="218679"/>
                  </a:lnTo>
                  <a:lnTo>
                    <a:pt x="278841" y="166612"/>
                  </a:lnTo>
                  <a:lnTo>
                    <a:pt x="243986" y="166612"/>
                  </a:lnTo>
                  <a:lnTo>
                    <a:pt x="243986" y="218679"/>
                  </a:lnTo>
                  <a:close/>
                </a:path>
                <a:path w="523240" h="843914">
                  <a:moveTo>
                    <a:pt x="299754" y="218679"/>
                  </a:moveTo>
                  <a:lnTo>
                    <a:pt x="334609" y="218679"/>
                  </a:lnTo>
                  <a:lnTo>
                    <a:pt x="334609" y="166612"/>
                  </a:lnTo>
                  <a:lnTo>
                    <a:pt x="299754" y="166612"/>
                  </a:lnTo>
                  <a:lnTo>
                    <a:pt x="299754" y="218679"/>
                  </a:lnTo>
                  <a:close/>
                </a:path>
                <a:path w="523240" h="843914">
                  <a:moveTo>
                    <a:pt x="188218" y="562318"/>
                  </a:moveTo>
                  <a:lnTo>
                    <a:pt x="223073" y="562318"/>
                  </a:lnTo>
                  <a:lnTo>
                    <a:pt x="223073" y="499838"/>
                  </a:lnTo>
                  <a:lnTo>
                    <a:pt x="188218" y="499838"/>
                  </a:lnTo>
                  <a:lnTo>
                    <a:pt x="188218" y="562318"/>
                  </a:lnTo>
                  <a:close/>
                </a:path>
                <a:path w="523240" h="843914">
                  <a:moveTo>
                    <a:pt x="243986" y="562318"/>
                  </a:moveTo>
                  <a:lnTo>
                    <a:pt x="278841" y="562318"/>
                  </a:lnTo>
                  <a:lnTo>
                    <a:pt x="278841" y="499838"/>
                  </a:lnTo>
                  <a:lnTo>
                    <a:pt x="243986" y="499838"/>
                  </a:lnTo>
                  <a:lnTo>
                    <a:pt x="243986" y="562318"/>
                  </a:lnTo>
                  <a:close/>
                </a:path>
                <a:path w="523240" h="843914">
                  <a:moveTo>
                    <a:pt x="299754" y="562318"/>
                  </a:moveTo>
                  <a:lnTo>
                    <a:pt x="334609" y="562318"/>
                  </a:lnTo>
                  <a:lnTo>
                    <a:pt x="334609" y="499838"/>
                  </a:lnTo>
                  <a:lnTo>
                    <a:pt x="299754" y="499838"/>
                  </a:lnTo>
                  <a:lnTo>
                    <a:pt x="299754" y="562318"/>
                  </a:lnTo>
                  <a:close/>
                </a:path>
                <a:path w="523240" h="843914">
                  <a:moveTo>
                    <a:pt x="188218" y="666451"/>
                  </a:moveTo>
                  <a:lnTo>
                    <a:pt x="223073" y="666451"/>
                  </a:lnTo>
                  <a:lnTo>
                    <a:pt x="223073" y="614384"/>
                  </a:lnTo>
                  <a:lnTo>
                    <a:pt x="188218" y="614384"/>
                  </a:lnTo>
                  <a:lnTo>
                    <a:pt x="188218" y="666451"/>
                  </a:lnTo>
                  <a:close/>
                </a:path>
                <a:path w="523240" h="843914">
                  <a:moveTo>
                    <a:pt x="243986" y="666451"/>
                  </a:moveTo>
                  <a:lnTo>
                    <a:pt x="278841" y="666451"/>
                  </a:lnTo>
                  <a:lnTo>
                    <a:pt x="278841" y="614384"/>
                  </a:lnTo>
                  <a:lnTo>
                    <a:pt x="243986" y="614384"/>
                  </a:lnTo>
                  <a:lnTo>
                    <a:pt x="243986" y="666451"/>
                  </a:lnTo>
                  <a:close/>
                </a:path>
                <a:path w="523240" h="843914">
                  <a:moveTo>
                    <a:pt x="299754" y="666451"/>
                  </a:moveTo>
                  <a:lnTo>
                    <a:pt x="334609" y="666451"/>
                  </a:lnTo>
                  <a:lnTo>
                    <a:pt x="334609" y="614384"/>
                  </a:lnTo>
                  <a:lnTo>
                    <a:pt x="299754" y="614384"/>
                  </a:lnTo>
                  <a:lnTo>
                    <a:pt x="299754" y="666451"/>
                  </a:lnTo>
                  <a:close/>
                </a:path>
                <a:path w="523240" h="843914">
                  <a:moveTo>
                    <a:pt x="216102" y="843477"/>
                  </a:moveTo>
                  <a:lnTo>
                    <a:pt x="306725" y="843477"/>
                  </a:lnTo>
                  <a:lnTo>
                    <a:pt x="306725" y="728931"/>
                  </a:lnTo>
                  <a:lnTo>
                    <a:pt x="216102" y="728931"/>
                  </a:lnTo>
                  <a:lnTo>
                    <a:pt x="216102" y="843477"/>
                  </a:lnTo>
                  <a:close/>
                </a:path>
                <a:path w="523240" h="843914">
                  <a:moveTo>
                    <a:pt x="0" y="728931"/>
                  </a:moveTo>
                  <a:lnTo>
                    <a:pt x="34855" y="728931"/>
                  </a:lnTo>
                  <a:lnTo>
                    <a:pt x="34855" y="666451"/>
                  </a:lnTo>
                  <a:lnTo>
                    <a:pt x="0" y="666451"/>
                  </a:lnTo>
                  <a:lnTo>
                    <a:pt x="0" y="728931"/>
                  </a:lnTo>
                  <a:close/>
                </a:path>
                <a:path w="523240" h="843914">
                  <a:moveTo>
                    <a:pt x="76681" y="728931"/>
                  </a:moveTo>
                  <a:lnTo>
                    <a:pt x="111536" y="728931"/>
                  </a:lnTo>
                  <a:lnTo>
                    <a:pt x="111536" y="666451"/>
                  </a:lnTo>
                  <a:lnTo>
                    <a:pt x="76681" y="666451"/>
                  </a:lnTo>
                  <a:lnTo>
                    <a:pt x="76681" y="728931"/>
                  </a:lnTo>
                  <a:close/>
                </a:path>
                <a:path w="523240" h="843914">
                  <a:moveTo>
                    <a:pt x="0" y="614384"/>
                  </a:moveTo>
                  <a:lnTo>
                    <a:pt x="34855" y="614384"/>
                  </a:lnTo>
                  <a:lnTo>
                    <a:pt x="34855" y="562318"/>
                  </a:lnTo>
                  <a:lnTo>
                    <a:pt x="0" y="562318"/>
                  </a:lnTo>
                  <a:lnTo>
                    <a:pt x="0" y="614384"/>
                  </a:lnTo>
                  <a:close/>
                </a:path>
                <a:path w="523240" h="843914">
                  <a:moveTo>
                    <a:pt x="76681" y="614384"/>
                  </a:moveTo>
                  <a:lnTo>
                    <a:pt x="111536" y="614384"/>
                  </a:lnTo>
                  <a:lnTo>
                    <a:pt x="111536" y="562318"/>
                  </a:lnTo>
                  <a:lnTo>
                    <a:pt x="76681" y="562318"/>
                  </a:lnTo>
                  <a:lnTo>
                    <a:pt x="76681" y="614384"/>
                  </a:lnTo>
                  <a:close/>
                </a:path>
                <a:path w="523240" h="843914">
                  <a:moveTo>
                    <a:pt x="0" y="499838"/>
                  </a:moveTo>
                  <a:lnTo>
                    <a:pt x="34855" y="499838"/>
                  </a:lnTo>
                  <a:lnTo>
                    <a:pt x="34855" y="447771"/>
                  </a:lnTo>
                  <a:lnTo>
                    <a:pt x="0" y="447771"/>
                  </a:lnTo>
                  <a:lnTo>
                    <a:pt x="0" y="499838"/>
                  </a:lnTo>
                  <a:close/>
                </a:path>
                <a:path w="523240" h="843914">
                  <a:moveTo>
                    <a:pt x="76681" y="499838"/>
                  </a:moveTo>
                  <a:lnTo>
                    <a:pt x="111536" y="499838"/>
                  </a:lnTo>
                  <a:lnTo>
                    <a:pt x="111536" y="447771"/>
                  </a:lnTo>
                  <a:lnTo>
                    <a:pt x="76681" y="447771"/>
                  </a:lnTo>
                  <a:lnTo>
                    <a:pt x="76681" y="499838"/>
                  </a:lnTo>
                  <a:close/>
                </a:path>
                <a:path w="523240" h="843914">
                  <a:moveTo>
                    <a:pt x="0" y="385292"/>
                  </a:moveTo>
                  <a:lnTo>
                    <a:pt x="34855" y="385292"/>
                  </a:lnTo>
                  <a:lnTo>
                    <a:pt x="34855" y="333225"/>
                  </a:lnTo>
                  <a:lnTo>
                    <a:pt x="0" y="333225"/>
                  </a:lnTo>
                  <a:lnTo>
                    <a:pt x="0" y="385292"/>
                  </a:lnTo>
                  <a:close/>
                </a:path>
                <a:path w="523240" h="843914">
                  <a:moveTo>
                    <a:pt x="76681" y="385292"/>
                  </a:moveTo>
                  <a:lnTo>
                    <a:pt x="111536" y="385292"/>
                  </a:lnTo>
                  <a:lnTo>
                    <a:pt x="111536" y="333225"/>
                  </a:lnTo>
                  <a:lnTo>
                    <a:pt x="76681" y="333225"/>
                  </a:lnTo>
                  <a:lnTo>
                    <a:pt x="76681" y="385292"/>
                  </a:lnTo>
                  <a:close/>
                </a:path>
                <a:path w="523240" h="843914">
                  <a:moveTo>
                    <a:pt x="0" y="281159"/>
                  </a:moveTo>
                  <a:lnTo>
                    <a:pt x="34855" y="281159"/>
                  </a:lnTo>
                  <a:lnTo>
                    <a:pt x="34855" y="218679"/>
                  </a:lnTo>
                  <a:lnTo>
                    <a:pt x="0" y="218679"/>
                  </a:lnTo>
                  <a:lnTo>
                    <a:pt x="0" y="281159"/>
                  </a:lnTo>
                  <a:close/>
                </a:path>
                <a:path w="523240" h="843914">
                  <a:moveTo>
                    <a:pt x="76681" y="281159"/>
                  </a:moveTo>
                  <a:lnTo>
                    <a:pt x="111536" y="281159"/>
                  </a:lnTo>
                  <a:lnTo>
                    <a:pt x="111536" y="218679"/>
                  </a:lnTo>
                  <a:lnTo>
                    <a:pt x="76681" y="218679"/>
                  </a:lnTo>
                  <a:lnTo>
                    <a:pt x="76681" y="281159"/>
                  </a:lnTo>
                  <a:close/>
                </a:path>
                <a:path w="523240" h="843914">
                  <a:moveTo>
                    <a:pt x="0" y="166612"/>
                  </a:moveTo>
                  <a:lnTo>
                    <a:pt x="34855" y="166612"/>
                  </a:lnTo>
                  <a:lnTo>
                    <a:pt x="34855" y="104133"/>
                  </a:lnTo>
                  <a:lnTo>
                    <a:pt x="0" y="104133"/>
                  </a:lnTo>
                  <a:lnTo>
                    <a:pt x="0" y="166612"/>
                  </a:lnTo>
                  <a:close/>
                </a:path>
                <a:path w="523240" h="843914">
                  <a:moveTo>
                    <a:pt x="76681" y="166612"/>
                  </a:moveTo>
                  <a:lnTo>
                    <a:pt x="111536" y="166612"/>
                  </a:lnTo>
                  <a:lnTo>
                    <a:pt x="111536" y="104133"/>
                  </a:lnTo>
                  <a:lnTo>
                    <a:pt x="76681" y="104133"/>
                  </a:lnTo>
                  <a:lnTo>
                    <a:pt x="76681" y="166612"/>
                  </a:lnTo>
                  <a:close/>
                </a:path>
                <a:path w="523240" h="843914">
                  <a:moveTo>
                    <a:pt x="0" y="52066"/>
                  </a:moveTo>
                  <a:lnTo>
                    <a:pt x="34855" y="52066"/>
                  </a:lnTo>
                  <a:lnTo>
                    <a:pt x="34855" y="0"/>
                  </a:lnTo>
                  <a:lnTo>
                    <a:pt x="0" y="0"/>
                  </a:lnTo>
                  <a:lnTo>
                    <a:pt x="0" y="52066"/>
                  </a:lnTo>
                  <a:close/>
                </a:path>
                <a:path w="523240" h="843914">
                  <a:moveTo>
                    <a:pt x="76681" y="52066"/>
                  </a:moveTo>
                  <a:lnTo>
                    <a:pt x="111536" y="52066"/>
                  </a:lnTo>
                  <a:lnTo>
                    <a:pt x="111536" y="0"/>
                  </a:lnTo>
                  <a:lnTo>
                    <a:pt x="76681" y="0"/>
                  </a:lnTo>
                  <a:lnTo>
                    <a:pt x="76681" y="52066"/>
                  </a:lnTo>
                  <a:close/>
                </a:path>
                <a:path w="523240" h="843914">
                  <a:moveTo>
                    <a:pt x="411291" y="728931"/>
                  </a:moveTo>
                  <a:lnTo>
                    <a:pt x="453117" y="728931"/>
                  </a:lnTo>
                  <a:lnTo>
                    <a:pt x="453117" y="666451"/>
                  </a:lnTo>
                  <a:lnTo>
                    <a:pt x="411291" y="666451"/>
                  </a:lnTo>
                  <a:lnTo>
                    <a:pt x="411291" y="728931"/>
                  </a:lnTo>
                  <a:close/>
                </a:path>
                <a:path w="523240" h="843914">
                  <a:moveTo>
                    <a:pt x="487972" y="728931"/>
                  </a:moveTo>
                  <a:lnTo>
                    <a:pt x="522827" y="728931"/>
                  </a:lnTo>
                  <a:lnTo>
                    <a:pt x="522827" y="666451"/>
                  </a:lnTo>
                  <a:lnTo>
                    <a:pt x="487972" y="666451"/>
                  </a:lnTo>
                  <a:lnTo>
                    <a:pt x="487972" y="728931"/>
                  </a:lnTo>
                  <a:close/>
                </a:path>
                <a:path w="523240" h="843914">
                  <a:moveTo>
                    <a:pt x="411291" y="614384"/>
                  </a:moveTo>
                  <a:lnTo>
                    <a:pt x="453117" y="614384"/>
                  </a:lnTo>
                  <a:lnTo>
                    <a:pt x="453117" y="562318"/>
                  </a:lnTo>
                  <a:lnTo>
                    <a:pt x="411291" y="562318"/>
                  </a:lnTo>
                  <a:lnTo>
                    <a:pt x="411291" y="614384"/>
                  </a:lnTo>
                  <a:close/>
                </a:path>
                <a:path w="523240" h="843914">
                  <a:moveTo>
                    <a:pt x="487972" y="614384"/>
                  </a:moveTo>
                  <a:lnTo>
                    <a:pt x="522827" y="614384"/>
                  </a:lnTo>
                  <a:lnTo>
                    <a:pt x="522827" y="562318"/>
                  </a:lnTo>
                  <a:lnTo>
                    <a:pt x="487972" y="562318"/>
                  </a:lnTo>
                  <a:lnTo>
                    <a:pt x="487972" y="614384"/>
                  </a:lnTo>
                  <a:close/>
                </a:path>
                <a:path w="523240" h="843914">
                  <a:moveTo>
                    <a:pt x="411291" y="499838"/>
                  </a:moveTo>
                  <a:lnTo>
                    <a:pt x="453117" y="499838"/>
                  </a:lnTo>
                  <a:lnTo>
                    <a:pt x="453117" y="447771"/>
                  </a:lnTo>
                  <a:lnTo>
                    <a:pt x="411291" y="447771"/>
                  </a:lnTo>
                  <a:lnTo>
                    <a:pt x="411291" y="499838"/>
                  </a:lnTo>
                  <a:close/>
                </a:path>
                <a:path w="523240" h="843914">
                  <a:moveTo>
                    <a:pt x="487972" y="499838"/>
                  </a:moveTo>
                  <a:lnTo>
                    <a:pt x="522827" y="499838"/>
                  </a:lnTo>
                  <a:lnTo>
                    <a:pt x="522827" y="447771"/>
                  </a:lnTo>
                  <a:lnTo>
                    <a:pt x="487972" y="447771"/>
                  </a:lnTo>
                  <a:lnTo>
                    <a:pt x="487972" y="499838"/>
                  </a:lnTo>
                  <a:close/>
                </a:path>
                <a:path w="523240" h="843914">
                  <a:moveTo>
                    <a:pt x="411291" y="385292"/>
                  </a:moveTo>
                  <a:lnTo>
                    <a:pt x="453117" y="385292"/>
                  </a:lnTo>
                  <a:lnTo>
                    <a:pt x="453117" y="333225"/>
                  </a:lnTo>
                  <a:lnTo>
                    <a:pt x="411291" y="333225"/>
                  </a:lnTo>
                  <a:lnTo>
                    <a:pt x="411291" y="385292"/>
                  </a:lnTo>
                  <a:close/>
                </a:path>
                <a:path w="523240" h="843914">
                  <a:moveTo>
                    <a:pt x="487972" y="385292"/>
                  </a:moveTo>
                  <a:lnTo>
                    <a:pt x="522827" y="385292"/>
                  </a:lnTo>
                  <a:lnTo>
                    <a:pt x="522827" y="333225"/>
                  </a:lnTo>
                  <a:lnTo>
                    <a:pt x="487972" y="333225"/>
                  </a:lnTo>
                  <a:lnTo>
                    <a:pt x="487972" y="385292"/>
                  </a:lnTo>
                  <a:close/>
                </a:path>
                <a:path w="523240" h="843914">
                  <a:moveTo>
                    <a:pt x="411291" y="281159"/>
                  </a:moveTo>
                  <a:lnTo>
                    <a:pt x="453117" y="281159"/>
                  </a:lnTo>
                  <a:lnTo>
                    <a:pt x="453117" y="218679"/>
                  </a:lnTo>
                  <a:lnTo>
                    <a:pt x="411291" y="218679"/>
                  </a:lnTo>
                  <a:lnTo>
                    <a:pt x="411291" y="281159"/>
                  </a:lnTo>
                  <a:close/>
                </a:path>
                <a:path w="523240" h="843914">
                  <a:moveTo>
                    <a:pt x="487972" y="281159"/>
                  </a:moveTo>
                  <a:lnTo>
                    <a:pt x="522827" y="281159"/>
                  </a:lnTo>
                  <a:lnTo>
                    <a:pt x="522827" y="218679"/>
                  </a:lnTo>
                  <a:lnTo>
                    <a:pt x="487972" y="218679"/>
                  </a:lnTo>
                  <a:lnTo>
                    <a:pt x="487972" y="281159"/>
                  </a:lnTo>
                  <a:close/>
                </a:path>
                <a:path w="523240" h="843914">
                  <a:moveTo>
                    <a:pt x="411291" y="166612"/>
                  </a:moveTo>
                  <a:lnTo>
                    <a:pt x="453117" y="166612"/>
                  </a:lnTo>
                  <a:lnTo>
                    <a:pt x="453117" y="104133"/>
                  </a:lnTo>
                  <a:lnTo>
                    <a:pt x="411291" y="104133"/>
                  </a:lnTo>
                  <a:lnTo>
                    <a:pt x="411291" y="166612"/>
                  </a:lnTo>
                  <a:close/>
                </a:path>
                <a:path w="523240" h="843914">
                  <a:moveTo>
                    <a:pt x="487972" y="166612"/>
                  </a:moveTo>
                  <a:lnTo>
                    <a:pt x="522827" y="166612"/>
                  </a:lnTo>
                  <a:lnTo>
                    <a:pt x="522827" y="104133"/>
                  </a:lnTo>
                  <a:lnTo>
                    <a:pt x="487972" y="104133"/>
                  </a:lnTo>
                  <a:lnTo>
                    <a:pt x="487972" y="166612"/>
                  </a:lnTo>
                  <a:close/>
                </a:path>
                <a:path w="523240" h="843914">
                  <a:moveTo>
                    <a:pt x="411291" y="52066"/>
                  </a:moveTo>
                  <a:lnTo>
                    <a:pt x="453117" y="52066"/>
                  </a:lnTo>
                  <a:lnTo>
                    <a:pt x="453117" y="0"/>
                  </a:lnTo>
                  <a:lnTo>
                    <a:pt x="411291" y="0"/>
                  </a:lnTo>
                  <a:lnTo>
                    <a:pt x="411291" y="52066"/>
                  </a:lnTo>
                  <a:close/>
                </a:path>
                <a:path w="523240" h="843914">
                  <a:moveTo>
                    <a:pt x="487972" y="52066"/>
                  </a:moveTo>
                  <a:lnTo>
                    <a:pt x="522827" y="52066"/>
                  </a:lnTo>
                  <a:lnTo>
                    <a:pt x="522827" y="0"/>
                  </a:lnTo>
                  <a:lnTo>
                    <a:pt x="487972" y="0"/>
                  </a:lnTo>
                  <a:lnTo>
                    <a:pt x="487972" y="52066"/>
                  </a:lnTo>
                  <a:close/>
                </a:path>
              </a:pathLst>
            </a:custGeom>
            <a:ln w="3175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061566" y="3057660"/>
            <a:ext cx="477520" cy="671830"/>
            <a:chOff x="10061566" y="3057660"/>
            <a:chExt cx="477520" cy="67183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27563" y="3439350"/>
              <a:ext cx="200634" cy="2788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327561" y="3439341"/>
              <a:ext cx="200660" cy="279400"/>
            </a:xfrm>
            <a:custGeom>
              <a:avLst/>
              <a:gdLst/>
              <a:ahLst/>
              <a:cxnLst/>
              <a:rect l="l" t="t" r="r" b="b"/>
              <a:pathLst>
                <a:path w="200659" h="279400">
                  <a:moveTo>
                    <a:pt x="32422" y="241474"/>
                  </a:moveTo>
                  <a:lnTo>
                    <a:pt x="56403" y="258070"/>
                  </a:lnTo>
                  <a:lnTo>
                    <a:pt x="81406" y="269908"/>
                  </a:lnTo>
                  <a:lnTo>
                    <a:pt x="107142" y="276883"/>
                  </a:lnTo>
                  <a:lnTo>
                    <a:pt x="133328" y="278889"/>
                  </a:lnTo>
                  <a:lnTo>
                    <a:pt x="141808" y="277880"/>
                  </a:lnTo>
                  <a:lnTo>
                    <a:pt x="150113" y="275258"/>
                  </a:lnTo>
                  <a:lnTo>
                    <a:pt x="158150" y="271064"/>
                  </a:lnTo>
                  <a:lnTo>
                    <a:pt x="165827" y="265341"/>
                  </a:lnTo>
                  <a:lnTo>
                    <a:pt x="169242" y="270766"/>
                  </a:lnTo>
                  <a:lnTo>
                    <a:pt x="196750" y="244046"/>
                  </a:lnTo>
                  <a:lnTo>
                    <a:pt x="200633" y="232976"/>
                  </a:lnTo>
                  <a:lnTo>
                    <a:pt x="197168" y="230810"/>
                  </a:lnTo>
                  <a:lnTo>
                    <a:pt x="197168" y="126677"/>
                  </a:lnTo>
                  <a:lnTo>
                    <a:pt x="200633" y="130978"/>
                  </a:lnTo>
                  <a:lnTo>
                    <a:pt x="195760" y="92326"/>
                  </a:lnTo>
                  <a:lnTo>
                    <a:pt x="184401" y="58016"/>
                  </a:lnTo>
                  <a:lnTo>
                    <a:pt x="167426" y="29967"/>
                  </a:lnTo>
                  <a:lnTo>
                    <a:pt x="145708" y="10100"/>
                  </a:lnTo>
                </a:path>
                <a:path w="200659" h="279400">
                  <a:moveTo>
                    <a:pt x="55078" y="0"/>
                  </a:moveTo>
                  <a:lnTo>
                    <a:pt x="33202" y="20512"/>
                  </a:lnTo>
                  <a:lnTo>
                    <a:pt x="16157" y="49195"/>
                  </a:lnTo>
                  <a:lnTo>
                    <a:pt x="4802" y="84113"/>
                  </a:lnTo>
                  <a:lnTo>
                    <a:pt x="0" y="123335"/>
                  </a:lnTo>
                  <a:lnTo>
                    <a:pt x="1979" y="126677"/>
                  </a:lnTo>
                  <a:lnTo>
                    <a:pt x="1979" y="178744"/>
                  </a:lnTo>
                  <a:lnTo>
                    <a:pt x="299" y="181149"/>
                  </a:lnTo>
                  <a:lnTo>
                    <a:pt x="999" y="192047"/>
                  </a:lnTo>
                  <a:lnTo>
                    <a:pt x="3220" y="202290"/>
                  </a:lnTo>
                  <a:lnTo>
                    <a:pt x="6848" y="211495"/>
                  </a:lnTo>
                  <a:lnTo>
                    <a:pt x="11767" y="219283"/>
                  </a:lnTo>
                  <a:lnTo>
                    <a:pt x="15273" y="224541"/>
                  </a:lnTo>
                  <a:lnTo>
                    <a:pt x="20473" y="225895"/>
                  </a:lnTo>
                  <a:lnTo>
                    <a:pt x="24879" y="222719"/>
                  </a:lnTo>
                  <a:lnTo>
                    <a:pt x="25367" y="230477"/>
                  </a:lnTo>
                  <a:lnTo>
                    <a:pt x="28162" y="237433"/>
                  </a:lnTo>
                  <a:lnTo>
                    <a:pt x="32422" y="241474"/>
                  </a:lnTo>
                </a:path>
              </a:pathLst>
            </a:custGeom>
            <a:ln w="869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0845" y="3289833"/>
              <a:ext cx="119367" cy="18699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370838" y="3289824"/>
              <a:ext cx="119380" cy="187325"/>
            </a:xfrm>
            <a:custGeom>
              <a:avLst/>
              <a:gdLst/>
              <a:ahLst/>
              <a:cxnLst/>
              <a:rect l="l" t="t" r="r" b="b"/>
              <a:pathLst>
                <a:path w="119379" h="187325">
                  <a:moveTo>
                    <a:pt x="119372" y="93501"/>
                  </a:moveTo>
                  <a:lnTo>
                    <a:pt x="114681" y="57106"/>
                  </a:lnTo>
                  <a:lnTo>
                    <a:pt x="101891" y="27385"/>
                  </a:lnTo>
                  <a:lnTo>
                    <a:pt x="82919" y="7347"/>
                  </a:lnTo>
                  <a:lnTo>
                    <a:pt x="59686" y="0"/>
                  </a:lnTo>
                  <a:lnTo>
                    <a:pt x="36452" y="7347"/>
                  </a:lnTo>
                  <a:lnTo>
                    <a:pt x="17480" y="27385"/>
                  </a:lnTo>
                  <a:lnTo>
                    <a:pt x="4690" y="57106"/>
                  </a:lnTo>
                  <a:lnTo>
                    <a:pt x="0" y="93501"/>
                  </a:lnTo>
                  <a:lnTo>
                    <a:pt x="4690" y="129895"/>
                  </a:lnTo>
                  <a:lnTo>
                    <a:pt x="17480" y="159616"/>
                  </a:lnTo>
                  <a:lnTo>
                    <a:pt x="36452" y="179654"/>
                  </a:lnTo>
                  <a:lnTo>
                    <a:pt x="59686" y="187002"/>
                  </a:lnTo>
                  <a:lnTo>
                    <a:pt x="82919" y="179654"/>
                  </a:lnTo>
                  <a:lnTo>
                    <a:pt x="101891" y="159616"/>
                  </a:lnTo>
                  <a:lnTo>
                    <a:pt x="114681" y="129895"/>
                  </a:lnTo>
                  <a:lnTo>
                    <a:pt x="119372" y="93501"/>
                  </a:lnTo>
                  <a:close/>
                </a:path>
              </a:pathLst>
            </a:custGeom>
            <a:ln w="7967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342742" y="3485323"/>
              <a:ext cx="28575" cy="177165"/>
            </a:xfrm>
            <a:custGeom>
              <a:avLst/>
              <a:gdLst/>
              <a:ahLst/>
              <a:cxnLst/>
              <a:rect l="l" t="t" r="r" b="b"/>
              <a:pathLst>
                <a:path w="28575" h="177164">
                  <a:moveTo>
                    <a:pt x="9699" y="176734"/>
                  </a:moveTo>
                  <a:lnTo>
                    <a:pt x="93" y="129573"/>
                  </a:lnTo>
                  <a:lnTo>
                    <a:pt x="0" y="83978"/>
                  </a:lnTo>
                  <a:lnTo>
                    <a:pt x="9355" y="40577"/>
                  </a:lnTo>
                  <a:lnTo>
                    <a:pt x="28095" y="0"/>
                  </a:lnTo>
                </a:path>
              </a:pathLst>
            </a:custGeom>
            <a:ln w="705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484703" y="3517618"/>
              <a:ext cx="15240" cy="187325"/>
            </a:xfrm>
            <a:custGeom>
              <a:avLst/>
              <a:gdLst/>
              <a:ahLst/>
              <a:cxnLst/>
              <a:rect l="l" t="t" r="r" b="b"/>
              <a:pathLst>
                <a:path w="15240" h="187325">
                  <a:moveTo>
                    <a:pt x="8699" y="187085"/>
                  </a:moveTo>
                  <a:lnTo>
                    <a:pt x="14538" y="139577"/>
                  </a:lnTo>
                  <a:lnTo>
                    <a:pt x="15028" y="92433"/>
                  </a:lnTo>
                  <a:lnTo>
                    <a:pt x="10179" y="45843"/>
                  </a:lnTo>
                  <a:lnTo>
                    <a:pt x="0" y="0"/>
                  </a:lnTo>
                </a:path>
              </a:pathLst>
            </a:custGeom>
            <a:ln w="6993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82774" y="3437769"/>
              <a:ext cx="90170" cy="36830"/>
            </a:xfrm>
            <a:custGeom>
              <a:avLst/>
              <a:gdLst/>
              <a:ahLst/>
              <a:cxnLst/>
              <a:rect l="l" t="t" r="r" b="b"/>
              <a:pathLst>
                <a:path w="90170" h="36829">
                  <a:moveTo>
                    <a:pt x="0" y="0"/>
                  </a:moveTo>
                  <a:lnTo>
                    <a:pt x="17723" y="24756"/>
                  </a:lnTo>
                  <a:lnTo>
                    <a:pt x="39380" y="36535"/>
                  </a:lnTo>
                  <a:lnTo>
                    <a:pt x="62277" y="34731"/>
                  </a:lnTo>
                  <a:lnTo>
                    <a:pt x="83722" y="18743"/>
                  </a:lnTo>
                  <a:lnTo>
                    <a:pt x="85980" y="16088"/>
                  </a:lnTo>
                  <a:lnTo>
                    <a:pt x="88127" y="13183"/>
                  </a:lnTo>
                  <a:lnTo>
                    <a:pt x="90128" y="10038"/>
                  </a:lnTo>
                </a:path>
              </a:pathLst>
            </a:custGeom>
            <a:ln w="9927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27565" y="3289822"/>
              <a:ext cx="200660" cy="428625"/>
            </a:xfrm>
            <a:custGeom>
              <a:avLst/>
              <a:gdLst/>
              <a:ahLst/>
              <a:cxnLst/>
              <a:rect l="l" t="t" r="r" b="b"/>
              <a:pathLst>
                <a:path w="200659" h="428625">
                  <a:moveTo>
                    <a:pt x="55071" y="149515"/>
                  </a:moveTo>
                  <a:lnTo>
                    <a:pt x="33372" y="170298"/>
                  </a:lnTo>
                  <a:lnTo>
                    <a:pt x="16412" y="199020"/>
                  </a:lnTo>
                  <a:lnTo>
                    <a:pt x="5014" y="233833"/>
                  </a:lnTo>
                  <a:lnTo>
                    <a:pt x="0" y="272892"/>
                  </a:lnTo>
                  <a:lnTo>
                    <a:pt x="292" y="330665"/>
                  </a:lnTo>
                  <a:lnTo>
                    <a:pt x="11760" y="368798"/>
                  </a:lnTo>
                  <a:lnTo>
                    <a:pt x="20466" y="375421"/>
                  </a:lnTo>
                  <a:lnTo>
                    <a:pt x="24872" y="372235"/>
                  </a:lnTo>
                  <a:lnTo>
                    <a:pt x="25367" y="380003"/>
                  </a:lnTo>
                  <a:lnTo>
                    <a:pt x="56397" y="407585"/>
                  </a:lnTo>
                  <a:lnTo>
                    <a:pt x="107141" y="426403"/>
                  </a:lnTo>
                  <a:lnTo>
                    <a:pt x="133328" y="428414"/>
                  </a:lnTo>
                  <a:lnTo>
                    <a:pt x="141804" y="427402"/>
                  </a:lnTo>
                  <a:lnTo>
                    <a:pt x="150107" y="424779"/>
                  </a:lnTo>
                  <a:lnTo>
                    <a:pt x="158143" y="420584"/>
                  </a:lnTo>
                  <a:lnTo>
                    <a:pt x="165820" y="414856"/>
                  </a:lnTo>
                  <a:lnTo>
                    <a:pt x="169235" y="420282"/>
                  </a:lnTo>
                  <a:lnTo>
                    <a:pt x="196743" y="393561"/>
                  </a:lnTo>
                  <a:lnTo>
                    <a:pt x="200626" y="382492"/>
                  </a:lnTo>
                  <a:lnTo>
                    <a:pt x="200626" y="289970"/>
                  </a:lnTo>
                  <a:lnTo>
                    <a:pt x="197178" y="248471"/>
                  </a:lnTo>
                  <a:lnTo>
                    <a:pt x="186201" y="211313"/>
                  </a:lnTo>
                  <a:lnTo>
                    <a:pt x="168707" y="180894"/>
                  </a:lnTo>
                  <a:lnTo>
                    <a:pt x="145708" y="159616"/>
                  </a:lnTo>
                  <a:lnTo>
                    <a:pt x="145199" y="159553"/>
                  </a:lnTo>
                  <a:lnTo>
                    <a:pt x="158281" y="128580"/>
                  </a:lnTo>
                  <a:lnTo>
                    <a:pt x="162615" y="93372"/>
                  </a:lnTo>
                  <a:lnTo>
                    <a:pt x="158204" y="58187"/>
                  </a:lnTo>
                  <a:lnTo>
                    <a:pt x="145053" y="27284"/>
                  </a:lnTo>
                  <a:lnTo>
                    <a:pt x="125277" y="6789"/>
                  </a:lnTo>
                  <a:lnTo>
                    <a:pt x="102801" y="0"/>
                  </a:lnTo>
                  <a:lnTo>
                    <a:pt x="80341" y="6907"/>
                  </a:lnTo>
                  <a:lnTo>
                    <a:pt x="60613" y="27502"/>
                  </a:lnTo>
                  <a:lnTo>
                    <a:pt x="48427" y="55211"/>
                  </a:lnTo>
                  <a:lnTo>
                    <a:pt x="43346" y="86896"/>
                  </a:lnTo>
                  <a:lnTo>
                    <a:pt x="45513" y="119387"/>
                  </a:lnTo>
                  <a:lnTo>
                    <a:pt x="55071" y="149515"/>
                  </a:lnTo>
                </a:path>
              </a:pathLst>
            </a:custGeom>
            <a:ln w="2024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1607" y="3217976"/>
              <a:ext cx="202171" cy="2789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071613" y="3217984"/>
              <a:ext cx="202565" cy="279400"/>
            </a:xfrm>
            <a:custGeom>
              <a:avLst/>
              <a:gdLst/>
              <a:ahLst/>
              <a:cxnLst/>
              <a:rect l="l" t="t" r="r" b="b"/>
              <a:pathLst>
                <a:path w="202565" h="279400">
                  <a:moveTo>
                    <a:pt x="33175" y="241474"/>
                  </a:moveTo>
                  <a:lnTo>
                    <a:pt x="57156" y="258070"/>
                  </a:lnTo>
                  <a:lnTo>
                    <a:pt x="82158" y="269908"/>
                  </a:lnTo>
                  <a:lnTo>
                    <a:pt x="107895" y="276883"/>
                  </a:lnTo>
                  <a:lnTo>
                    <a:pt x="134080" y="278889"/>
                  </a:lnTo>
                  <a:lnTo>
                    <a:pt x="142561" y="277882"/>
                  </a:lnTo>
                  <a:lnTo>
                    <a:pt x="150866" y="275262"/>
                  </a:lnTo>
                  <a:lnTo>
                    <a:pt x="158903" y="271069"/>
                  </a:lnTo>
                  <a:lnTo>
                    <a:pt x="166579" y="265341"/>
                  </a:lnTo>
                  <a:lnTo>
                    <a:pt x="169995" y="270766"/>
                  </a:lnTo>
                  <a:lnTo>
                    <a:pt x="197500" y="244046"/>
                  </a:lnTo>
                  <a:lnTo>
                    <a:pt x="201386" y="232976"/>
                  </a:lnTo>
                  <a:lnTo>
                    <a:pt x="202160" y="233487"/>
                  </a:lnTo>
                  <a:lnTo>
                    <a:pt x="202160" y="129354"/>
                  </a:lnTo>
                  <a:lnTo>
                    <a:pt x="201386" y="130978"/>
                  </a:lnTo>
                  <a:lnTo>
                    <a:pt x="196513" y="92326"/>
                  </a:lnTo>
                  <a:lnTo>
                    <a:pt x="185154" y="58016"/>
                  </a:lnTo>
                  <a:lnTo>
                    <a:pt x="168179" y="29967"/>
                  </a:lnTo>
                  <a:lnTo>
                    <a:pt x="146461" y="10100"/>
                  </a:lnTo>
                </a:path>
                <a:path w="202565" h="279400">
                  <a:moveTo>
                    <a:pt x="55831" y="0"/>
                  </a:moveTo>
                  <a:lnTo>
                    <a:pt x="33955" y="20512"/>
                  </a:lnTo>
                  <a:lnTo>
                    <a:pt x="16909" y="49195"/>
                  </a:lnTo>
                  <a:lnTo>
                    <a:pt x="5555" y="84113"/>
                  </a:lnTo>
                  <a:lnTo>
                    <a:pt x="752" y="123335"/>
                  </a:lnTo>
                  <a:lnTo>
                    <a:pt x="0" y="118940"/>
                  </a:lnTo>
                  <a:lnTo>
                    <a:pt x="0" y="181420"/>
                  </a:lnTo>
                  <a:lnTo>
                    <a:pt x="1052" y="181149"/>
                  </a:lnTo>
                  <a:lnTo>
                    <a:pt x="1752" y="192047"/>
                  </a:lnTo>
                  <a:lnTo>
                    <a:pt x="21226" y="225895"/>
                  </a:lnTo>
                  <a:lnTo>
                    <a:pt x="25632" y="222719"/>
                  </a:lnTo>
                  <a:lnTo>
                    <a:pt x="26120" y="230477"/>
                  </a:lnTo>
                  <a:lnTo>
                    <a:pt x="28915" y="237433"/>
                  </a:lnTo>
                  <a:lnTo>
                    <a:pt x="33175" y="241474"/>
                  </a:lnTo>
                </a:path>
              </a:pathLst>
            </a:custGeom>
            <a:ln w="8692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5638" y="3068472"/>
              <a:ext cx="119379" cy="1869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115643" y="3068466"/>
              <a:ext cx="119380" cy="187325"/>
            </a:xfrm>
            <a:custGeom>
              <a:avLst/>
              <a:gdLst/>
              <a:ahLst/>
              <a:cxnLst/>
              <a:rect l="l" t="t" r="r" b="b"/>
              <a:pathLst>
                <a:path w="119379" h="187325">
                  <a:moveTo>
                    <a:pt x="119372" y="93501"/>
                  </a:moveTo>
                  <a:lnTo>
                    <a:pt x="114681" y="57106"/>
                  </a:lnTo>
                  <a:lnTo>
                    <a:pt x="101891" y="27385"/>
                  </a:lnTo>
                  <a:lnTo>
                    <a:pt x="82919" y="7347"/>
                  </a:lnTo>
                  <a:lnTo>
                    <a:pt x="59686" y="0"/>
                  </a:lnTo>
                  <a:lnTo>
                    <a:pt x="36452" y="7347"/>
                  </a:lnTo>
                  <a:lnTo>
                    <a:pt x="17480" y="27385"/>
                  </a:lnTo>
                  <a:lnTo>
                    <a:pt x="4690" y="57106"/>
                  </a:lnTo>
                  <a:lnTo>
                    <a:pt x="0" y="93501"/>
                  </a:lnTo>
                  <a:lnTo>
                    <a:pt x="4690" y="129895"/>
                  </a:lnTo>
                  <a:lnTo>
                    <a:pt x="17480" y="159616"/>
                  </a:lnTo>
                  <a:lnTo>
                    <a:pt x="36452" y="179654"/>
                  </a:lnTo>
                  <a:lnTo>
                    <a:pt x="59686" y="187002"/>
                  </a:lnTo>
                  <a:lnTo>
                    <a:pt x="82919" y="179654"/>
                  </a:lnTo>
                  <a:lnTo>
                    <a:pt x="101891" y="159616"/>
                  </a:lnTo>
                  <a:lnTo>
                    <a:pt x="114681" y="129895"/>
                  </a:lnTo>
                  <a:lnTo>
                    <a:pt x="119372" y="93501"/>
                  </a:lnTo>
                  <a:close/>
                </a:path>
              </a:pathLst>
            </a:custGeom>
            <a:ln w="7967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87546" y="3263966"/>
              <a:ext cx="28575" cy="177165"/>
            </a:xfrm>
            <a:custGeom>
              <a:avLst/>
              <a:gdLst/>
              <a:ahLst/>
              <a:cxnLst/>
              <a:rect l="l" t="t" r="r" b="b"/>
              <a:pathLst>
                <a:path w="28575" h="177164">
                  <a:moveTo>
                    <a:pt x="9699" y="176734"/>
                  </a:moveTo>
                  <a:lnTo>
                    <a:pt x="93" y="129573"/>
                  </a:lnTo>
                  <a:lnTo>
                    <a:pt x="0" y="83978"/>
                  </a:lnTo>
                  <a:lnTo>
                    <a:pt x="9355" y="40577"/>
                  </a:lnTo>
                  <a:lnTo>
                    <a:pt x="28095" y="0"/>
                  </a:lnTo>
                </a:path>
              </a:pathLst>
            </a:custGeom>
            <a:ln w="7055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229508" y="3296262"/>
              <a:ext cx="15240" cy="187325"/>
            </a:xfrm>
            <a:custGeom>
              <a:avLst/>
              <a:gdLst/>
              <a:ahLst/>
              <a:cxnLst/>
              <a:rect l="l" t="t" r="r" b="b"/>
              <a:pathLst>
                <a:path w="15240" h="187325">
                  <a:moveTo>
                    <a:pt x="8699" y="187085"/>
                  </a:moveTo>
                  <a:lnTo>
                    <a:pt x="14538" y="139577"/>
                  </a:lnTo>
                  <a:lnTo>
                    <a:pt x="15028" y="92433"/>
                  </a:lnTo>
                  <a:lnTo>
                    <a:pt x="10179" y="45843"/>
                  </a:lnTo>
                  <a:lnTo>
                    <a:pt x="0" y="0"/>
                  </a:lnTo>
                </a:path>
              </a:pathLst>
            </a:custGeom>
            <a:ln w="6993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127579" y="3216411"/>
              <a:ext cx="90170" cy="36830"/>
            </a:xfrm>
            <a:custGeom>
              <a:avLst/>
              <a:gdLst/>
              <a:ahLst/>
              <a:cxnLst/>
              <a:rect l="l" t="t" r="r" b="b"/>
              <a:pathLst>
                <a:path w="90170" h="36829">
                  <a:moveTo>
                    <a:pt x="0" y="0"/>
                  </a:moveTo>
                  <a:lnTo>
                    <a:pt x="17723" y="24756"/>
                  </a:lnTo>
                  <a:lnTo>
                    <a:pt x="39379" y="36535"/>
                  </a:lnTo>
                  <a:lnTo>
                    <a:pt x="62274" y="34731"/>
                  </a:lnTo>
                  <a:lnTo>
                    <a:pt x="83715" y="18743"/>
                  </a:lnTo>
                  <a:lnTo>
                    <a:pt x="85980" y="16088"/>
                  </a:lnTo>
                  <a:lnTo>
                    <a:pt x="88127" y="13183"/>
                  </a:lnTo>
                  <a:lnTo>
                    <a:pt x="90128" y="10038"/>
                  </a:lnTo>
                </a:path>
              </a:pathLst>
            </a:custGeom>
            <a:ln w="9927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72370" y="3068464"/>
              <a:ext cx="200660" cy="428625"/>
            </a:xfrm>
            <a:custGeom>
              <a:avLst/>
              <a:gdLst/>
              <a:ahLst/>
              <a:cxnLst/>
              <a:rect l="l" t="t" r="r" b="b"/>
              <a:pathLst>
                <a:path w="200659" h="428625">
                  <a:moveTo>
                    <a:pt x="55071" y="149515"/>
                  </a:moveTo>
                  <a:lnTo>
                    <a:pt x="33372" y="170298"/>
                  </a:lnTo>
                  <a:lnTo>
                    <a:pt x="16412" y="199020"/>
                  </a:lnTo>
                  <a:lnTo>
                    <a:pt x="5014" y="233833"/>
                  </a:lnTo>
                  <a:lnTo>
                    <a:pt x="0" y="272892"/>
                  </a:lnTo>
                  <a:lnTo>
                    <a:pt x="292" y="330665"/>
                  </a:lnTo>
                  <a:lnTo>
                    <a:pt x="11760" y="368798"/>
                  </a:lnTo>
                  <a:lnTo>
                    <a:pt x="20466" y="375421"/>
                  </a:lnTo>
                  <a:lnTo>
                    <a:pt x="24872" y="372235"/>
                  </a:lnTo>
                  <a:lnTo>
                    <a:pt x="25367" y="380003"/>
                  </a:lnTo>
                  <a:lnTo>
                    <a:pt x="56397" y="407585"/>
                  </a:lnTo>
                  <a:lnTo>
                    <a:pt x="107141" y="426403"/>
                  </a:lnTo>
                  <a:lnTo>
                    <a:pt x="133328" y="428414"/>
                  </a:lnTo>
                  <a:lnTo>
                    <a:pt x="141804" y="427402"/>
                  </a:lnTo>
                  <a:lnTo>
                    <a:pt x="150107" y="424779"/>
                  </a:lnTo>
                  <a:lnTo>
                    <a:pt x="158143" y="420584"/>
                  </a:lnTo>
                  <a:lnTo>
                    <a:pt x="165820" y="414856"/>
                  </a:lnTo>
                  <a:lnTo>
                    <a:pt x="169235" y="420282"/>
                  </a:lnTo>
                  <a:lnTo>
                    <a:pt x="196743" y="393561"/>
                  </a:lnTo>
                  <a:lnTo>
                    <a:pt x="200626" y="382492"/>
                  </a:lnTo>
                  <a:lnTo>
                    <a:pt x="200626" y="289970"/>
                  </a:lnTo>
                  <a:lnTo>
                    <a:pt x="197178" y="248471"/>
                  </a:lnTo>
                  <a:lnTo>
                    <a:pt x="186201" y="211313"/>
                  </a:lnTo>
                  <a:lnTo>
                    <a:pt x="168707" y="180894"/>
                  </a:lnTo>
                  <a:lnTo>
                    <a:pt x="145708" y="159616"/>
                  </a:lnTo>
                  <a:lnTo>
                    <a:pt x="145199" y="159553"/>
                  </a:lnTo>
                  <a:lnTo>
                    <a:pt x="158281" y="128580"/>
                  </a:lnTo>
                  <a:lnTo>
                    <a:pt x="162615" y="93372"/>
                  </a:lnTo>
                  <a:lnTo>
                    <a:pt x="158204" y="58187"/>
                  </a:lnTo>
                  <a:lnTo>
                    <a:pt x="145053" y="27284"/>
                  </a:lnTo>
                  <a:lnTo>
                    <a:pt x="125277" y="6789"/>
                  </a:lnTo>
                  <a:lnTo>
                    <a:pt x="102801" y="0"/>
                  </a:lnTo>
                  <a:lnTo>
                    <a:pt x="80341" y="6907"/>
                  </a:lnTo>
                  <a:lnTo>
                    <a:pt x="60613" y="27502"/>
                  </a:lnTo>
                  <a:lnTo>
                    <a:pt x="48427" y="55211"/>
                  </a:lnTo>
                  <a:lnTo>
                    <a:pt x="43346" y="86896"/>
                  </a:lnTo>
                  <a:lnTo>
                    <a:pt x="45513" y="119387"/>
                  </a:lnTo>
                  <a:lnTo>
                    <a:pt x="55071" y="149515"/>
                  </a:lnTo>
                </a:path>
              </a:pathLst>
            </a:custGeom>
            <a:ln w="2024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739854" y="1802317"/>
            <a:ext cx="5685790" cy="2005330"/>
            <a:chOff x="1739854" y="1802317"/>
            <a:chExt cx="5685790" cy="2005330"/>
          </a:xfrm>
        </p:grpSpPr>
        <p:sp>
          <p:nvSpPr>
            <p:cNvPr id="37" name="object 37"/>
            <p:cNvSpPr/>
            <p:nvPr/>
          </p:nvSpPr>
          <p:spPr>
            <a:xfrm>
              <a:off x="4735055" y="2886777"/>
              <a:ext cx="1433195" cy="916940"/>
            </a:xfrm>
            <a:custGeom>
              <a:avLst/>
              <a:gdLst/>
              <a:ahLst/>
              <a:cxnLst/>
              <a:rect l="l" t="t" r="r" b="b"/>
              <a:pathLst>
                <a:path w="1433195" h="916939">
                  <a:moveTo>
                    <a:pt x="0" y="916377"/>
                  </a:moveTo>
                  <a:lnTo>
                    <a:pt x="1432722" y="916377"/>
                  </a:lnTo>
                  <a:lnTo>
                    <a:pt x="1432722" y="0"/>
                  </a:lnTo>
                  <a:lnTo>
                    <a:pt x="0" y="0"/>
                  </a:lnTo>
                  <a:lnTo>
                    <a:pt x="0" y="916377"/>
                  </a:lnTo>
                  <a:close/>
                </a:path>
              </a:pathLst>
            </a:custGeom>
            <a:ln w="8039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93208" y="2565570"/>
              <a:ext cx="1555750" cy="1105535"/>
            </a:xfrm>
            <a:custGeom>
              <a:avLst/>
              <a:gdLst/>
              <a:ahLst/>
              <a:cxnLst/>
              <a:rect l="l" t="t" r="r" b="b"/>
              <a:pathLst>
                <a:path w="1555750" h="1105535">
                  <a:moveTo>
                    <a:pt x="1555121" y="198390"/>
                  </a:moveTo>
                  <a:lnTo>
                    <a:pt x="0" y="198390"/>
                  </a:lnTo>
                  <a:lnTo>
                    <a:pt x="0" y="177731"/>
                  </a:lnTo>
                  <a:lnTo>
                    <a:pt x="283508" y="0"/>
                  </a:lnTo>
                  <a:lnTo>
                    <a:pt x="1232902" y="0"/>
                  </a:lnTo>
                  <a:lnTo>
                    <a:pt x="1555121" y="198390"/>
                  </a:lnTo>
                  <a:close/>
                </a:path>
                <a:path w="1555750" h="1105535">
                  <a:moveTo>
                    <a:pt x="283508" y="453465"/>
                  </a:moveTo>
                  <a:lnTo>
                    <a:pt x="122399" y="453465"/>
                  </a:lnTo>
                  <a:lnTo>
                    <a:pt x="122399" y="387334"/>
                  </a:lnTo>
                  <a:lnTo>
                    <a:pt x="283508" y="387334"/>
                  </a:lnTo>
                  <a:lnTo>
                    <a:pt x="283508" y="453465"/>
                  </a:lnTo>
                  <a:close/>
                </a:path>
                <a:path w="1555750" h="1105535">
                  <a:moveTo>
                    <a:pt x="640250" y="453465"/>
                  </a:moveTo>
                  <a:lnTo>
                    <a:pt x="479141" y="453465"/>
                  </a:lnTo>
                  <a:lnTo>
                    <a:pt x="479141" y="387334"/>
                  </a:lnTo>
                  <a:lnTo>
                    <a:pt x="640250" y="387334"/>
                  </a:lnTo>
                  <a:lnTo>
                    <a:pt x="640250" y="453465"/>
                  </a:lnTo>
                  <a:close/>
                </a:path>
                <a:path w="1555750" h="1105535">
                  <a:moveTo>
                    <a:pt x="1037270" y="453465"/>
                  </a:moveTo>
                  <a:lnTo>
                    <a:pt x="876160" y="453465"/>
                  </a:lnTo>
                  <a:lnTo>
                    <a:pt x="876160" y="387334"/>
                  </a:lnTo>
                  <a:lnTo>
                    <a:pt x="1037270" y="387334"/>
                  </a:lnTo>
                  <a:lnTo>
                    <a:pt x="1037270" y="453465"/>
                  </a:lnTo>
                  <a:close/>
                </a:path>
                <a:path w="1555750" h="1105535">
                  <a:moveTo>
                    <a:pt x="1394012" y="453465"/>
                  </a:moveTo>
                  <a:lnTo>
                    <a:pt x="1232902" y="453465"/>
                  </a:lnTo>
                  <a:lnTo>
                    <a:pt x="1232902" y="387334"/>
                  </a:lnTo>
                  <a:lnTo>
                    <a:pt x="1394012" y="387334"/>
                  </a:lnTo>
                  <a:lnTo>
                    <a:pt x="1394012" y="453465"/>
                  </a:lnTo>
                  <a:close/>
                </a:path>
                <a:path w="1555750" h="1105535">
                  <a:moveTo>
                    <a:pt x="1394012" y="651856"/>
                  </a:moveTo>
                  <a:lnTo>
                    <a:pt x="1232902" y="651856"/>
                  </a:lnTo>
                  <a:lnTo>
                    <a:pt x="1232902" y="585725"/>
                  </a:lnTo>
                  <a:lnTo>
                    <a:pt x="1394012" y="585725"/>
                  </a:lnTo>
                  <a:lnTo>
                    <a:pt x="1394012" y="651856"/>
                  </a:lnTo>
                  <a:close/>
                </a:path>
                <a:path w="1555750" h="1105535">
                  <a:moveTo>
                    <a:pt x="1037270" y="651856"/>
                  </a:moveTo>
                  <a:lnTo>
                    <a:pt x="876160" y="651856"/>
                  </a:lnTo>
                  <a:lnTo>
                    <a:pt x="876160" y="585725"/>
                  </a:lnTo>
                  <a:lnTo>
                    <a:pt x="1037270" y="585725"/>
                  </a:lnTo>
                  <a:lnTo>
                    <a:pt x="1037270" y="651856"/>
                  </a:lnTo>
                  <a:close/>
                </a:path>
                <a:path w="1555750" h="1105535">
                  <a:moveTo>
                    <a:pt x="640250" y="651856"/>
                  </a:moveTo>
                  <a:lnTo>
                    <a:pt x="479141" y="651856"/>
                  </a:lnTo>
                  <a:lnTo>
                    <a:pt x="479141" y="585725"/>
                  </a:lnTo>
                  <a:lnTo>
                    <a:pt x="640250" y="585725"/>
                  </a:lnTo>
                  <a:lnTo>
                    <a:pt x="640250" y="651856"/>
                  </a:lnTo>
                  <a:close/>
                </a:path>
                <a:path w="1555750" h="1105535">
                  <a:moveTo>
                    <a:pt x="283508" y="651856"/>
                  </a:moveTo>
                  <a:lnTo>
                    <a:pt x="122399" y="651856"/>
                  </a:lnTo>
                  <a:lnTo>
                    <a:pt x="122399" y="585725"/>
                  </a:lnTo>
                  <a:lnTo>
                    <a:pt x="283508" y="585725"/>
                  </a:lnTo>
                  <a:lnTo>
                    <a:pt x="283508" y="651856"/>
                  </a:lnTo>
                  <a:close/>
                </a:path>
                <a:path w="1555750" h="1105535">
                  <a:moveTo>
                    <a:pt x="283508" y="850246"/>
                  </a:moveTo>
                  <a:lnTo>
                    <a:pt x="122399" y="850246"/>
                  </a:lnTo>
                  <a:lnTo>
                    <a:pt x="122399" y="784116"/>
                  </a:lnTo>
                  <a:lnTo>
                    <a:pt x="283508" y="784116"/>
                  </a:lnTo>
                  <a:lnTo>
                    <a:pt x="283508" y="850246"/>
                  </a:lnTo>
                  <a:close/>
                </a:path>
                <a:path w="1555750" h="1105535">
                  <a:moveTo>
                    <a:pt x="640250" y="850246"/>
                  </a:moveTo>
                  <a:lnTo>
                    <a:pt x="479141" y="850246"/>
                  </a:lnTo>
                  <a:lnTo>
                    <a:pt x="479141" y="784116"/>
                  </a:lnTo>
                  <a:lnTo>
                    <a:pt x="640250" y="784116"/>
                  </a:lnTo>
                  <a:lnTo>
                    <a:pt x="640250" y="850246"/>
                  </a:lnTo>
                  <a:close/>
                </a:path>
                <a:path w="1555750" h="1105535">
                  <a:moveTo>
                    <a:pt x="1037270" y="850246"/>
                  </a:moveTo>
                  <a:lnTo>
                    <a:pt x="876160" y="850246"/>
                  </a:lnTo>
                  <a:lnTo>
                    <a:pt x="876160" y="784116"/>
                  </a:lnTo>
                  <a:lnTo>
                    <a:pt x="1037270" y="784116"/>
                  </a:lnTo>
                  <a:lnTo>
                    <a:pt x="1037270" y="850246"/>
                  </a:lnTo>
                  <a:close/>
                </a:path>
                <a:path w="1555750" h="1105535">
                  <a:moveTo>
                    <a:pt x="1394012" y="850246"/>
                  </a:moveTo>
                  <a:lnTo>
                    <a:pt x="1232902" y="850246"/>
                  </a:lnTo>
                  <a:lnTo>
                    <a:pt x="1232902" y="784116"/>
                  </a:lnTo>
                  <a:lnTo>
                    <a:pt x="1394012" y="784116"/>
                  </a:lnTo>
                  <a:lnTo>
                    <a:pt x="1394012" y="850246"/>
                  </a:lnTo>
                  <a:close/>
                </a:path>
                <a:path w="1555750" h="1105535">
                  <a:moveTo>
                    <a:pt x="1158102" y="1105321"/>
                  </a:moveTo>
                  <a:lnTo>
                    <a:pt x="364063" y="1105321"/>
                  </a:lnTo>
                  <a:lnTo>
                    <a:pt x="364063" y="973060"/>
                  </a:lnTo>
                  <a:lnTo>
                    <a:pt x="1158102" y="973060"/>
                  </a:lnTo>
                  <a:lnTo>
                    <a:pt x="1158102" y="110532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93208" y="2565570"/>
              <a:ext cx="1555750" cy="1105535"/>
            </a:xfrm>
            <a:custGeom>
              <a:avLst/>
              <a:gdLst/>
              <a:ahLst/>
              <a:cxnLst/>
              <a:rect l="l" t="t" r="r" b="b"/>
              <a:pathLst>
                <a:path w="1555750" h="1105535">
                  <a:moveTo>
                    <a:pt x="0" y="198390"/>
                  </a:moveTo>
                  <a:lnTo>
                    <a:pt x="1555121" y="198390"/>
                  </a:lnTo>
                  <a:lnTo>
                    <a:pt x="1232902" y="0"/>
                  </a:lnTo>
                  <a:lnTo>
                    <a:pt x="283508" y="0"/>
                  </a:lnTo>
                  <a:lnTo>
                    <a:pt x="0" y="177730"/>
                  </a:lnTo>
                </a:path>
                <a:path w="1555750" h="1105535">
                  <a:moveTo>
                    <a:pt x="122399" y="453465"/>
                  </a:moveTo>
                  <a:lnTo>
                    <a:pt x="283508" y="453465"/>
                  </a:lnTo>
                  <a:lnTo>
                    <a:pt x="283508" y="387334"/>
                  </a:lnTo>
                  <a:lnTo>
                    <a:pt x="122399" y="387334"/>
                  </a:lnTo>
                  <a:lnTo>
                    <a:pt x="122399" y="453465"/>
                  </a:lnTo>
                </a:path>
                <a:path w="1555750" h="1105535">
                  <a:moveTo>
                    <a:pt x="479141" y="453465"/>
                  </a:moveTo>
                  <a:lnTo>
                    <a:pt x="640250" y="453465"/>
                  </a:lnTo>
                  <a:lnTo>
                    <a:pt x="640250" y="387334"/>
                  </a:lnTo>
                  <a:lnTo>
                    <a:pt x="479141" y="387334"/>
                  </a:lnTo>
                  <a:lnTo>
                    <a:pt x="479141" y="453465"/>
                  </a:lnTo>
                </a:path>
                <a:path w="1555750" h="1105535">
                  <a:moveTo>
                    <a:pt x="876160" y="453465"/>
                  </a:moveTo>
                  <a:lnTo>
                    <a:pt x="1037270" y="453465"/>
                  </a:lnTo>
                  <a:lnTo>
                    <a:pt x="1037270" y="387334"/>
                  </a:lnTo>
                  <a:lnTo>
                    <a:pt x="876160" y="387334"/>
                  </a:lnTo>
                  <a:lnTo>
                    <a:pt x="876160" y="453465"/>
                  </a:lnTo>
                </a:path>
                <a:path w="1555750" h="1105535">
                  <a:moveTo>
                    <a:pt x="1232902" y="453465"/>
                  </a:moveTo>
                  <a:lnTo>
                    <a:pt x="1394012" y="453465"/>
                  </a:lnTo>
                  <a:lnTo>
                    <a:pt x="1394012" y="387334"/>
                  </a:lnTo>
                  <a:lnTo>
                    <a:pt x="1232902" y="387334"/>
                  </a:lnTo>
                  <a:lnTo>
                    <a:pt x="1232902" y="453465"/>
                  </a:lnTo>
                </a:path>
                <a:path w="1555750" h="1105535">
                  <a:moveTo>
                    <a:pt x="1232902" y="651856"/>
                  </a:moveTo>
                  <a:lnTo>
                    <a:pt x="1394012" y="651856"/>
                  </a:lnTo>
                  <a:lnTo>
                    <a:pt x="1394012" y="585725"/>
                  </a:lnTo>
                  <a:lnTo>
                    <a:pt x="1232902" y="585725"/>
                  </a:lnTo>
                  <a:lnTo>
                    <a:pt x="1232902" y="651856"/>
                  </a:lnTo>
                </a:path>
                <a:path w="1555750" h="1105535">
                  <a:moveTo>
                    <a:pt x="876160" y="651856"/>
                  </a:moveTo>
                  <a:lnTo>
                    <a:pt x="1037270" y="651856"/>
                  </a:lnTo>
                  <a:lnTo>
                    <a:pt x="1037270" y="585725"/>
                  </a:lnTo>
                  <a:lnTo>
                    <a:pt x="876160" y="585725"/>
                  </a:lnTo>
                  <a:lnTo>
                    <a:pt x="876160" y="651856"/>
                  </a:lnTo>
                </a:path>
                <a:path w="1555750" h="1105535">
                  <a:moveTo>
                    <a:pt x="479141" y="651856"/>
                  </a:moveTo>
                  <a:lnTo>
                    <a:pt x="640250" y="651856"/>
                  </a:lnTo>
                  <a:lnTo>
                    <a:pt x="640250" y="585725"/>
                  </a:lnTo>
                  <a:lnTo>
                    <a:pt x="479141" y="585725"/>
                  </a:lnTo>
                  <a:lnTo>
                    <a:pt x="479141" y="651856"/>
                  </a:lnTo>
                </a:path>
                <a:path w="1555750" h="1105535">
                  <a:moveTo>
                    <a:pt x="122399" y="651856"/>
                  </a:moveTo>
                  <a:lnTo>
                    <a:pt x="283508" y="651856"/>
                  </a:lnTo>
                  <a:lnTo>
                    <a:pt x="283508" y="585725"/>
                  </a:lnTo>
                  <a:lnTo>
                    <a:pt x="122399" y="585725"/>
                  </a:lnTo>
                  <a:lnTo>
                    <a:pt x="122399" y="651856"/>
                  </a:lnTo>
                </a:path>
                <a:path w="1555750" h="1105535">
                  <a:moveTo>
                    <a:pt x="122399" y="850246"/>
                  </a:moveTo>
                  <a:lnTo>
                    <a:pt x="283508" y="850246"/>
                  </a:lnTo>
                  <a:lnTo>
                    <a:pt x="283508" y="784116"/>
                  </a:lnTo>
                  <a:lnTo>
                    <a:pt x="122399" y="784116"/>
                  </a:lnTo>
                  <a:lnTo>
                    <a:pt x="122399" y="850246"/>
                  </a:lnTo>
                </a:path>
                <a:path w="1555750" h="1105535">
                  <a:moveTo>
                    <a:pt x="479141" y="850246"/>
                  </a:moveTo>
                  <a:lnTo>
                    <a:pt x="640250" y="850246"/>
                  </a:lnTo>
                  <a:lnTo>
                    <a:pt x="640250" y="784116"/>
                  </a:lnTo>
                  <a:lnTo>
                    <a:pt x="479141" y="784116"/>
                  </a:lnTo>
                  <a:lnTo>
                    <a:pt x="479141" y="850246"/>
                  </a:lnTo>
                </a:path>
                <a:path w="1555750" h="1105535">
                  <a:moveTo>
                    <a:pt x="876160" y="850246"/>
                  </a:moveTo>
                  <a:lnTo>
                    <a:pt x="1037270" y="850246"/>
                  </a:lnTo>
                  <a:lnTo>
                    <a:pt x="1037270" y="784116"/>
                  </a:lnTo>
                  <a:lnTo>
                    <a:pt x="876160" y="784116"/>
                  </a:lnTo>
                  <a:lnTo>
                    <a:pt x="876160" y="850246"/>
                  </a:lnTo>
                </a:path>
                <a:path w="1555750" h="1105535">
                  <a:moveTo>
                    <a:pt x="1232902" y="850246"/>
                  </a:moveTo>
                  <a:lnTo>
                    <a:pt x="1394012" y="850246"/>
                  </a:lnTo>
                  <a:lnTo>
                    <a:pt x="1394012" y="784116"/>
                  </a:lnTo>
                  <a:lnTo>
                    <a:pt x="1232902" y="784116"/>
                  </a:lnTo>
                  <a:lnTo>
                    <a:pt x="1232902" y="850246"/>
                  </a:lnTo>
                </a:path>
                <a:path w="1555750" h="1105535">
                  <a:moveTo>
                    <a:pt x="364063" y="1105321"/>
                  </a:moveTo>
                  <a:lnTo>
                    <a:pt x="1158102" y="1105321"/>
                  </a:lnTo>
                  <a:lnTo>
                    <a:pt x="1158102" y="973060"/>
                  </a:lnTo>
                  <a:lnTo>
                    <a:pt x="364063" y="973060"/>
                  </a:lnTo>
                  <a:lnTo>
                    <a:pt x="364063" y="1105321"/>
                  </a:lnTo>
                </a:path>
              </a:pathLst>
            </a:custGeom>
            <a:ln w="7296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15598" y="3604767"/>
              <a:ext cx="1271905" cy="198755"/>
            </a:xfrm>
            <a:custGeom>
              <a:avLst/>
              <a:gdLst/>
              <a:ahLst/>
              <a:cxnLst/>
              <a:rect l="l" t="t" r="r" b="b"/>
              <a:pathLst>
                <a:path w="1271904" h="198754">
                  <a:moveTo>
                    <a:pt x="161112" y="0"/>
                  </a:moveTo>
                  <a:lnTo>
                    <a:pt x="0" y="0"/>
                  </a:lnTo>
                  <a:lnTo>
                    <a:pt x="0" y="198399"/>
                  </a:lnTo>
                  <a:lnTo>
                    <a:pt x="161112" y="198399"/>
                  </a:lnTo>
                  <a:lnTo>
                    <a:pt x="161112" y="0"/>
                  </a:lnTo>
                  <a:close/>
                </a:path>
                <a:path w="1271904" h="198754">
                  <a:moveTo>
                    <a:pt x="1271612" y="0"/>
                  </a:moveTo>
                  <a:lnTo>
                    <a:pt x="1110513" y="0"/>
                  </a:lnTo>
                  <a:lnTo>
                    <a:pt x="1110513" y="198399"/>
                  </a:lnTo>
                  <a:lnTo>
                    <a:pt x="1271612" y="198399"/>
                  </a:lnTo>
                  <a:lnTo>
                    <a:pt x="1271612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15609" y="3604766"/>
              <a:ext cx="1271905" cy="198755"/>
            </a:xfrm>
            <a:custGeom>
              <a:avLst/>
              <a:gdLst/>
              <a:ahLst/>
              <a:cxnLst/>
              <a:rect l="l" t="t" r="r" b="b"/>
              <a:pathLst>
                <a:path w="1271904" h="198754">
                  <a:moveTo>
                    <a:pt x="0" y="198390"/>
                  </a:moveTo>
                  <a:lnTo>
                    <a:pt x="161109" y="198390"/>
                  </a:lnTo>
                  <a:lnTo>
                    <a:pt x="161109" y="0"/>
                  </a:lnTo>
                  <a:lnTo>
                    <a:pt x="0" y="0"/>
                  </a:lnTo>
                  <a:lnTo>
                    <a:pt x="0" y="198390"/>
                  </a:lnTo>
                  <a:close/>
                </a:path>
                <a:path w="1271904" h="198754">
                  <a:moveTo>
                    <a:pt x="1110503" y="198390"/>
                  </a:moveTo>
                  <a:lnTo>
                    <a:pt x="1271612" y="198390"/>
                  </a:lnTo>
                  <a:lnTo>
                    <a:pt x="1271612" y="0"/>
                  </a:lnTo>
                  <a:lnTo>
                    <a:pt x="1110503" y="0"/>
                  </a:lnTo>
                  <a:lnTo>
                    <a:pt x="1110503" y="198390"/>
                  </a:lnTo>
                  <a:close/>
                </a:path>
              </a:pathLst>
            </a:custGeom>
            <a:ln w="7296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35053" y="3085168"/>
              <a:ext cx="1433195" cy="396875"/>
            </a:xfrm>
            <a:custGeom>
              <a:avLst/>
              <a:gdLst/>
              <a:ahLst/>
              <a:cxnLst/>
              <a:rect l="l" t="t" r="r" b="b"/>
              <a:pathLst>
                <a:path w="1433195" h="396875">
                  <a:moveTo>
                    <a:pt x="0" y="0"/>
                  </a:moveTo>
                  <a:lnTo>
                    <a:pt x="1432722" y="0"/>
                  </a:lnTo>
                </a:path>
                <a:path w="1433195" h="396875">
                  <a:moveTo>
                    <a:pt x="0" y="198390"/>
                  </a:moveTo>
                  <a:lnTo>
                    <a:pt x="1432722" y="198390"/>
                  </a:lnTo>
                </a:path>
                <a:path w="1433195" h="396875">
                  <a:moveTo>
                    <a:pt x="0" y="396781"/>
                  </a:moveTo>
                  <a:lnTo>
                    <a:pt x="1432722" y="396781"/>
                  </a:lnTo>
                </a:path>
              </a:pathLst>
            </a:custGeom>
            <a:ln w="7296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3196" y="2499448"/>
              <a:ext cx="1555750" cy="387350"/>
            </a:xfrm>
            <a:custGeom>
              <a:avLst/>
              <a:gdLst/>
              <a:ahLst/>
              <a:cxnLst/>
              <a:rect l="l" t="t" r="r" b="b"/>
              <a:pathLst>
                <a:path w="1555750" h="387350">
                  <a:moveTo>
                    <a:pt x="1232903" y="0"/>
                  </a:moveTo>
                  <a:lnTo>
                    <a:pt x="283514" y="0"/>
                  </a:lnTo>
                  <a:lnTo>
                    <a:pt x="283514" y="66128"/>
                  </a:lnTo>
                  <a:lnTo>
                    <a:pt x="1232903" y="66128"/>
                  </a:lnTo>
                  <a:lnTo>
                    <a:pt x="1232903" y="0"/>
                  </a:lnTo>
                  <a:close/>
                </a:path>
                <a:path w="1555750" h="387350">
                  <a:moveTo>
                    <a:pt x="1555127" y="264528"/>
                  </a:moveTo>
                  <a:lnTo>
                    <a:pt x="0" y="264528"/>
                  </a:lnTo>
                  <a:lnTo>
                    <a:pt x="0" y="387337"/>
                  </a:lnTo>
                  <a:lnTo>
                    <a:pt x="1555127" y="387337"/>
                  </a:lnTo>
                  <a:lnTo>
                    <a:pt x="1555127" y="264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93208" y="2499448"/>
              <a:ext cx="1555750" cy="387350"/>
            </a:xfrm>
            <a:custGeom>
              <a:avLst/>
              <a:gdLst/>
              <a:ahLst/>
              <a:cxnLst/>
              <a:rect l="l" t="t" r="r" b="b"/>
              <a:pathLst>
                <a:path w="1555750" h="387350">
                  <a:moveTo>
                    <a:pt x="0" y="387334"/>
                  </a:moveTo>
                  <a:lnTo>
                    <a:pt x="1555122" y="387334"/>
                  </a:lnTo>
                  <a:lnTo>
                    <a:pt x="1555122" y="264521"/>
                  </a:lnTo>
                  <a:lnTo>
                    <a:pt x="0" y="264521"/>
                  </a:lnTo>
                </a:path>
                <a:path w="1555750" h="387350">
                  <a:moveTo>
                    <a:pt x="283509" y="66130"/>
                  </a:moveTo>
                  <a:lnTo>
                    <a:pt x="1232903" y="66130"/>
                  </a:lnTo>
                  <a:lnTo>
                    <a:pt x="1232903" y="0"/>
                  </a:lnTo>
                  <a:lnTo>
                    <a:pt x="283509" y="0"/>
                  </a:lnTo>
                  <a:lnTo>
                    <a:pt x="283509" y="66130"/>
                  </a:lnTo>
                </a:path>
              </a:pathLst>
            </a:custGeom>
            <a:ln w="7296">
              <a:solidFill>
                <a:srgbClr val="D99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72970" y="2454655"/>
              <a:ext cx="24130" cy="28575"/>
            </a:xfrm>
            <a:custGeom>
              <a:avLst/>
              <a:gdLst/>
              <a:ahLst/>
              <a:cxnLst/>
              <a:rect l="l" t="t" r="r" b="b"/>
              <a:pathLst>
                <a:path w="24129" h="28575">
                  <a:moveTo>
                    <a:pt x="23748" y="2846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05557" y="2015299"/>
              <a:ext cx="2427605" cy="747395"/>
            </a:xfrm>
            <a:custGeom>
              <a:avLst/>
              <a:gdLst/>
              <a:ahLst/>
              <a:cxnLst/>
              <a:rect l="l" t="t" r="r" b="b"/>
              <a:pathLst>
                <a:path w="2427604" h="747394">
                  <a:moveTo>
                    <a:pt x="1161643" y="632993"/>
                  </a:moveTo>
                  <a:lnTo>
                    <a:pt x="1055471" y="615416"/>
                  </a:lnTo>
                  <a:lnTo>
                    <a:pt x="1053973" y="560844"/>
                  </a:lnTo>
                  <a:lnTo>
                    <a:pt x="1048994" y="507695"/>
                  </a:lnTo>
                  <a:lnTo>
                    <a:pt x="1040663" y="456158"/>
                  </a:lnTo>
                  <a:lnTo>
                    <a:pt x="1029081" y="406412"/>
                  </a:lnTo>
                  <a:lnTo>
                    <a:pt x="1014399" y="358673"/>
                  </a:lnTo>
                  <a:lnTo>
                    <a:pt x="996746" y="313093"/>
                  </a:lnTo>
                  <a:lnTo>
                    <a:pt x="976236" y="269887"/>
                  </a:lnTo>
                  <a:lnTo>
                    <a:pt x="953008" y="229222"/>
                  </a:lnTo>
                  <a:lnTo>
                    <a:pt x="927176" y="191312"/>
                  </a:lnTo>
                  <a:lnTo>
                    <a:pt x="898893" y="156311"/>
                  </a:lnTo>
                  <a:lnTo>
                    <a:pt x="868260" y="124434"/>
                  </a:lnTo>
                  <a:lnTo>
                    <a:pt x="835418" y="95859"/>
                  </a:lnTo>
                  <a:lnTo>
                    <a:pt x="800493" y="70764"/>
                  </a:lnTo>
                  <a:lnTo>
                    <a:pt x="763612" y="49352"/>
                  </a:lnTo>
                  <a:lnTo>
                    <a:pt x="724903" y="31800"/>
                  </a:lnTo>
                  <a:lnTo>
                    <a:pt x="684491" y="18313"/>
                  </a:lnTo>
                  <a:lnTo>
                    <a:pt x="642518" y="9055"/>
                  </a:lnTo>
                  <a:lnTo>
                    <a:pt x="576478" y="368"/>
                  </a:lnTo>
                  <a:lnTo>
                    <a:pt x="534504" y="0"/>
                  </a:lnTo>
                  <a:lnTo>
                    <a:pt x="492937" y="3886"/>
                  </a:lnTo>
                  <a:lnTo>
                    <a:pt x="451904" y="11861"/>
                  </a:lnTo>
                  <a:lnTo>
                    <a:pt x="411581" y="23787"/>
                  </a:lnTo>
                  <a:lnTo>
                    <a:pt x="372135" y="39509"/>
                  </a:lnTo>
                  <a:lnTo>
                    <a:pt x="333705" y="58889"/>
                  </a:lnTo>
                  <a:lnTo>
                    <a:pt x="296468" y="81775"/>
                  </a:lnTo>
                  <a:lnTo>
                    <a:pt x="260565" y="108026"/>
                  </a:lnTo>
                  <a:lnTo>
                    <a:pt x="226174" y="137490"/>
                  </a:lnTo>
                  <a:lnTo>
                    <a:pt x="193446" y="170014"/>
                  </a:lnTo>
                  <a:lnTo>
                    <a:pt x="162534" y="205460"/>
                  </a:lnTo>
                  <a:lnTo>
                    <a:pt x="133616" y="243687"/>
                  </a:lnTo>
                  <a:lnTo>
                    <a:pt x="106832" y="284530"/>
                  </a:lnTo>
                  <a:lnTo>
                    <a:pt x="82346" y="327850"/>
                  </a:lnTo>
                  <a:lnTo>
                    <a:pt x="60325" y="373494"/>
                  </a:lnTo>
                  <a:lnTo>
                    <a:pt x="40919" y="421335"/>
                  </a:lnTo>
                  <a:lnTo>
                    <a:pt x="24295" y="471208"/>
                  </a:lnTo>
                  <a:lnTo>
                    <a:pt x="10604" y="522973"/>
                  </a:lnTo>
                  <a:lnTo>
                    <a:pt x="0" y="576478"/>
                  </a:lnTo>
                  <a:lnTo>
                    <a:pt x="23837" y="580428"/>
                  </a:lnTo>
                  <a:lnTo>
                    <a:pt x="34239" y="527786"/>
                  </a:lnTo>
                  <a:lnTo>
                    <a:pt x="47637" y="476808"/>
                  </a:lnTo>
                  <a:lnTo>
                    <a:pt x="63893" y="427634"/>
                  </a:lnTo>
                  <a:lnTo>
                    <a:pt x="82854" y="380428"/>
                  </a:lnTo>
                  <a:lnTo>
                    <a:pt x="104368" y="335318"/>
                  </a:lnTo>
                  <a:lnTo>
                    <a:pt x="128282" y="292442"/>
                  </a:lnTo>
                  <a:lnTo>
                    <a:pt x="154444" y="251942"/>
                  </a:lnTo>
                  <a:lnTo>
                    <a:pt x="182702" y="213982"/>
                  </a:lnTo>
                  <a:lnTo>
                    <a:pt x="212915" y="178676"/>
                  </a:lnTo>
                  <a:lnTo>
                    <a:pt x="244919" y="146189"/>
                  </a:lnTo>
                  <a:lnTo>
                    <a:pt x="278574" y="116649"/>
                  </a:lnTo>
                  <a:lnTo>
                    <a:pt x="313715" y="90220"/>
                  </a:lnTo>
                  <a:lnTo>
                    <a:pt x="350202" y="67017"/>
                  </a:lnTo>
                  <a:lnTo>
                    <a:pt x="387883" y="47193"/>
                  </a:lnTo>
                  <a:lnTo>
                    <a:pt x="426605" y="30899"/>
                  </a:lnTo>
                  <a:lnTo>
                    <a:pt x="466217" y="18262"/>
                  </a:lnTo>
                  <a:lnTo>
                    <a:pt x="506577" y="9448"/>
                  </a:lnTo>
                  <a:lnTo>
                    <a:pt x="547509" y="4572"/>
                  </a:lnTo>
                  <a:lnTo>
                    <a:pt x="588899" y="3797"/>
                  </a:lnTo>
                  <a:lnTo>
                    <a:pt x="627087" y="6985"/>
                  </a:lnTo>
                  <a:lnTo>
                    <a:pt x="701052" y="27863"/>
                  </a:lnTo>
                  <a:lnTo>
                    <a:pt x="739762" y="45415"/>
                  </a:lnTo>
                  <a:lnTo>
                    <a:pt x="776643" y="66827"/>
                  </a:lnTo>
                  <a:lnTo>
                    <a:pt x="811568" y="91909"/>
                  </a:lnTo>
                  <a:lnTo>
                    <a:pt x="844410" y="120484"/>
                  </a:lnTo>
                  <a:lnTo>
                    <a:pt x="875042" y="152361"/>
                  </a:lnTo>
                  <a:lnTo>
                    <a:pt x="903338" y="187363"/>
                  </a:lnTo>
                  <a:lnTo>
                    <a:pt x="929157" y="225285"/>
                  </a:lnTo>
                  <a:lnTo>
                    <a:pt x="952398" y="265938"/>
                  </a:lnTo>
                  <a:lnTo>
                    <a:pt x="972896" y="309156"/>
                  </a:lnTo>
                  <a:lnTo>
                    <a:pt x="990561" y="354723"/>
                  </a:lnTo>
                  <a:lnTo>
                    <a:pt x="1005243" y="402475"/>
                  </a:lnTo>
                  <a:lnTo>
                    <a:pt x="1016812" y="452208"/>
                  </a:lnTo>
                  <a:lnTo>
                    <a:pt x="1025156" y="503745"/>
                  </a:lnTo>
                  <a:lnTo>
                    <a:pt x="1030135" y="556907"/>
                  </a:lnTo>
                  <a:lnTo>
                    <a:pt x="1031633" y="611479"/>
                  </a:lnTo>
                  <a:lnTo>
                    <a:pt x="925461" y="593902"/>
                  </a:lnTo>
                  <a:lnTo>
                    <a:pt x="1032141" y="747331"/>
                  </a:lnTo>
                  <a:lnTo>
                    <a:pt x="1161643" y="632993"/>
                  </a:lnTo>
                  <a:close/>
                </a:path>
                <a:path w="2427604" h="747394">
                  <a:moveTo>
                    <a:pt x="2427325" y="512419"/>
                  </a:moveTo>
                  <a:lnTo>
                    <a:pt x="2398560" y="446278"/>
                  </a:lnTo>
                  <a:lnTo>
                    <a:pt x="2375547" y="484073"/>
                  </a:lnTo>
                  <a:lnTo>
                    <a:pt x="2427325" y="512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05567" y="2015299"/>
              <a:ext cx="1162050" cy="747395"/>
            </a:xfrm>
            <a:custGeom>
              <a:avLst/>
              <a:gdLst/>
              <a:ahLst/>
              <a:cxnLst/>
              <a:rect l="l" t="t" r="r" b="b"/>
              <a:pathLst>
                <a:path w="1162050" h="747394">
                  <a:moveTo>
                    <a:pt x="630555" y="7259"/>
                  </a:moveTo>
                  <a:lnTo>
                    <a:pt x="588890" y="3796"/>
                  </a:lnTo>
                  <a:lnTo>
                    <a:pt x="547511" y="4570"/>
                  </a:lnTo>
                  <a:lnTo>
                    <a:pt x="506570" y="9439"/>
                  </a:lnTo>
                  <a:lnTo>
                    <a:pt x="466217" y="18260"/>
                  </a:lnTo>
                  <a:lnTo>
                    <a:pt x="426604" y="30890"/>
                  </a:lnTo>
                  <a:lnTo>
                    <a:pt x="387881" y="47186"/>
                  </a:lnTo>
                  <a:lnTo>
                    <a:pt x="350199" y="67007"/>
                  </a:lnTo>
                  <a:lnTo>
                    <a:pt x="313710" y="90208"/>
                  </a:lnTo>
                  <a:lnTo>
                    <a:pt x="278565" y="116648"/>
                  </a:lnTo>
                  <a:lnTo>
                    <a:pt x="244914" y="146184"/>
                  </a:lnTo>
                  <a:lnTo>
                    <a:pt x="212909" y="178673"/>
                  </a:lnTo>
                  <a:lnTo>
                    <a:pt x="182701" y="213973"/>
                  </a:lnTo>
                  <a:lnTo>
                    <a:pt x="154440" y="251940"/>
                  </a:lnTo>
                  <a:lnTo>
                    <a:pt x="128278" y="292432"/>
                  </a:lnTo>
                  <a:lnTo>
                    <a:pt x="104366" y="335307"/>
                  </a:lnTo>
                  <a:lnTo>
                    <a:pt x="82854" y="380422"/>
                  </a:lnTo>
                  <a:lnTo>
                    <a:pt x="63895" y="427633"/>
                  </a:lnTo>
                  <a:lnTo>
                    <a:pt x="47638" y="476799"/>
                  </a:lnTo>
                  <a:lnTo>
                    <a:pt x="34235" y="527776"/>
                  </a:lnTo>
                  <a:lnTo>
                    <a:pt x="23837" y="580423"/>
                  </a:lnTo>
                  <a:lnTo>
                    <a:pt x="0" y="576473"/>
                  </a:lnTo>
                  <a:lnTo>
                    <a:pt x="10594" y="522967"/>
                  </a:lnTo>
                  <a:lnTo>
                    <a:pt x="24285" y="471203"/>
                  </a:lnTo>
                  <a:lnTo>
                    <a:pt x="40913" y="421330"/>
                  </a:lnTo>
                  <a:lnTo>
                    <a:pt x="60319" y="373493"/>
                  </a:lnTo>
                  <a:lnTo>
                    <a:pt x="82343" y="327841"/>
                  </a:lnTo>
                  <a:lnTo>
                    <a:pt x="106827" y="284519"/>
                  </a:lnTo>
                  <a:lnTo>
                    <a:pt x="133611" y="243675"/>
                  </a:lnTo>
                  <a:lnTo>
                    <a:pt x="162535" y="205457"/>
                  </a:lnTo>
                  <a:lnTo>
                    <a:pt x="193442" y="170010"/>
                  </a:lnTo>
                  <a:lnTo>
                    <a:pt x="226171" y="137483"/>
                  </a:lnTo>
                  <a:lnTo>
                    <a:pt x="260563" y="108022"/>
                  </a:lnTo>
                  <a:lnTo>
                    <a:pt x="296459" y="81774"/>
                  </a:lnTo>
                  <a:lnTo>
                    <a:pt x="333700" y="58887"/>
                  </a:lnTo>
                  <a:lnTo>
                    <a:pt x="372127" y="39507"/>
                  </a:lnTo>
                  <a:lnTo>
                    <a:pt x="411580" y="23781"/>
                  </a:lnTo>
                  <a:lnTo>
                    <a:pt x="451900" y="11856"/>
                  </a:lnTo>
                  <a:lnTo>
                    <a:pt x="492928" y="3880"/>
                  </a:lnTo>
                  <a:lnTo>
                    <a:pt x="534504" y="0"/>
                  </a:lnTo>
                  <a:lnTo>
                    <a:pt x="576471" y="361"/>
                  </a:lnTo>
                  <a:lnTo>
                    <a:pt x="618667" y="5113"/>
                  </a:lnTo>
                  <a:lnTo>
                    <a:pt x="684485" y="18305"/>
                  </a:lnTo>
                  <a:lnTo>
                    <a:pt x="724894" y="31801"/>
                  </a:lnTo>
                  <a:lnTo>
                    <a:pt x="763602" y="49349"/>
                  </a:lnTo>
                  <a:lnTo>
                    <a:pt x="800483" y="70761"/>
                  </a:lnTo>
                  <a:lnTo>
                    <a:pt x="835409" y="95850"/>
                  </a:lnTo>
                  <a:lnTo>
                    <a:pt x="868251" y="124428"/>
                  </a:lnTo>
                  <a:lnTo>
                    <a:pt x="898883" y="156308"/>
                  </a:lnTo>
                  <a:lnTo>
                    <a:pt x="927175" y="191302"/>
                  </a:lnTo>
                  <a:lnTo>
                    <a:pt x="953001" y="229222"/>
                  </a:lnTo>
                  <a:lnTo>
                    <a:pt x="976232" y="269881"/>
                  </a:lnTo>
                  <a:lnTo>
                    <a:pt x="996742" y="313091"/>
                  </a:lnTo>
                  <a:lnTo>
                    <a:pt x="1014401" y="358664"/>
                  </a:lnTo>
                  <a:lnTo>
                    <a:pt x="1029082" y="406413"/>
                  </a:lnTo>
                  <a:lnTo>
                    <a:pt x="1040657" y="456149"/>
                  </a:lnTo>
                  <a:lnTo>
                    <a:pt x="1048999" y="507687"/>
                  </a:lnTo>
                  <a:lnTo>
                    <a:pt x="1053980" y="560836"/>
                  </a:lnTo>
                  <a:lnTo>
                    <a:pt x="1055471" y="615411"/>
                  </a:lnTo>
                  <a:lnTo>
                    <a:pt x="1161643" y="632988"/>
                  </a:lnTo>
                  <a:lnTo>
                    <a:pt x="1032129" y="747326"/>
                  </a:lnTo>
                  <a:lnTo>
                    <a:pt x="925449" y="593897"/>
                  </a:lnTo>
                  <a:lnTo>
                    <a:pt x="1031621" y="611474"/>
                  </a:lnTo>
                  <a:lnTo>
                    <a:pt x="1030129" y="556897"/>
                  </a:lnTo>
                  <a:lnTo>
                    <a:pt x="1025149" y="503746"/>
                  </a:lnTo>
                  <a:lnTo>
                    <a:pt x="1016808" y="452207"/>
                  </a:lnTo>
                  <a:lnTo>
                    <a:pt x="1005233" y="402469"/>
                  </a:lnTo>
                  <a:lnTo>
                    <a:pt x="990553" y="354719"/>
                  </a:lnTo>
                  <a:lnTo>
                    <a:pt x="972895" y="309145"/>
                  </a:lnTo>
                  <a:lnTo>
                    <a:pt x="952387" y="265935"/>
                  </a:lnTo>
                  <a:lnTo>
                    <a:pt x="929156" y="225276"/>
                  </a:lnTo>
                  <a:lnTo>
                    <a:pt x="903331" y="187356"/>
                  </a:lnTo>
                  <a:lnTo>
                    <a:pt x="875040" y="152362"/>
                  </a:lnTo>
                  <a:lnTo>
                    <a:pt x="844410" y="120483"/>
                  </a:lnTo>
                  <a:lnTo>
                    <a:pt x="811568" y="91905"/>
                  </a:lnTo>
                  <a:lnTo>
                    <a:pt x="776643" y="66817"/>
                  </a:lnTo>
                  <a:lnTo>
                    <a:pt x="739763" y="45406"/>
                  </a:lnTo>
                  <a:lnTo>
                    <a:pt x="701055" y="27860"/>
                  </a:lnTo>
                  <a:lnTo>
                    <a:pt x="660647" y="14366"/>
                  </a:lnTo>
                  <a:lnTo>
                    <a:pt x="618667" y="511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15800" y="1808670"/>
              <a:ext cx="1703070" cy="727710"/>
            </a:xfrm>
            <a:custGeom>
              <a:avLst/>
              <a:gdLst/>
              <a:ahLst/>
              <a:cxnLst/>
              <a:rect l="l" t="t" r="r" b="b"/>
              <a:pathLst>
                <a:path w="1703070" h="727710">
                  <a:moveTo>
                    <a:pt x="1702955" y="602145"/>
                  </a:moveTo>
                  <a:lnTo>
                    <a:pt x="1595666" y="593788"/>
                  </a:lnTo>
                  <a:lnTo>
                    <a:pt x="1586611" y="549414"/>
                  </a:lnTo>
                  <a:lnTo>
                    <a:pt x="1574203" y="506056"/>
                  </a:lnTo>
                  <a:lnTo>
                    <a:pt x="1558594" y="463816"/>
                  </a:lnTo>
                  <a:lnTo>
                    <a:pt x="1539887" y="422783"/>
                  </a:lnTo>
                  <a:lnTo>
                    <a:pt x="1518196" y="383070"/>
                  </a:lnTo>
                  <a:lnTo>
                    <a:pt x="1493659" y="344754"/>
                  </a:lnTo>
                  <a:lnTo>
                    <a:pt x="1466367" y="307949"/>
                  </a:lnTo>
                  <a:lnTo>
                    <a:pt x="1436471" y="272732"/>
                  </a:lnTo>
                  <a:lnTo>
                    <a:pt x="1404086" y="239217"/>
                  </a:lnTo>
                  <a:lnTo>
                    <a:pt x="1369314" y="207492"/>
                  </a:lnTo>
                  <a:lnTo>
                    <a:pt x="1332293" y="177660"/>
                  </a:lnTo>
                  <a:lnTo>
                    <a:pt x="1293126" y="149809"/>
                  </a:lnTo>
                  <a:lnTo>
                    <a:pt x="1251953" y="124040"/>
                  </a:lnTo>
                  <a:lnTo>
                    <a:pt x="1208874" y="100457"/>
                  </a:lnTo>
                  <a:lnTo>
                    <a:pt x="1164018" y="79146"/>
                  </a:lnTo>
                  <a:lnTo>
                    <a:pt x="1117511" y="60210"/>
                  </a:lnTo>
                  <a:lnTo>
                    <a:pt x="1069479" y="43738"/>
                  </a:lnTo>
                  <a:lnTo>
                    <a:pt x="1020013" y="29845"/>
                  </a:lnTo>
                  <a:lnTo>
                    <a:pt x="969264" y="18605"/>
                  </a:lnTo>
                  <a:lnTo>
                    <a:pt x="917333" y="10121"/>
                  </a:lnTo>
                  <a:lnTo>
                    <a:pt x="864349" y="4508"/>
                  </a:lnTo>
                  <a:lnTo>
                    <a:pt x="840244" y="2628"/>
                  </a:lnTo>
                  <a:lnTo>
                    <a:pt x="844321" y="3073"/>
                  </a:lnTo>
                  <a:lnTo>
                    <a:pt x="788289" y="0"/>
                  </a:lnTo>
                  <a:lnTo>
                    <a:pt x="736993" y="215"/>
                  </a:lnTo>
                  <a:lnTo>
                    <a:pt x="686511" y="3162"/>
                  </a:lnTo>
                  <a:lnTo>
                    <a:pt x="636917" y="8801"/>
                  </a:lnTo>
                  <a:lnTo>
                    <a:pt x="588340" y="17018"/>
                  </a:lnTo>
                  <a:lnTo>
                    <a:pt x="540880" y="27762"/>
                  </a:lnTo>
                  <a:lnTo>
                    <a:pt x="494665" y="40932"/>
                  </a:lnTo>
                  <a:lnTo>
                    <a:pt x="449795" y="56451"/>
                  </a:lnTo>
                  <a:lnTo>
                    <a:pt x="406374" y="74256"/>
                  </a:lnTo>
                  <a:lnTo>
                    <a:pt x="364515" y="94259"/>
                  </a:lnTo>
                  <a:lnTo>
                    <a:pt x="324345" y="116382"/>
                  </a:lnTo>
                  <a:lnTo>
                    <a:pt x="285953" y="140538"/>
                  </a:lnTo>
                  <a:lnTo>
                    <a:pt x="249466" y="166649"/>
                  </a:lnTo>
                  <a:lnTo>
                    <a:pt x="214985" y="194640"/>
                  </a:lnTo>
                  <a:lnTo>
                    <a:pt x="182626" y="224434"/>
                  </a:lnTo>
                  <a:lnTo>
                    <a:pt x="152501" y="255955"/>
                  </a:lnTo>
                  <a:lnTo>
                    <a:pt x="124714" y="289115"/>
                  </a:lnTo>
                  <a:lnTo>
                    <a:pt x="99377" y="323837"/>
                  </a:lnTo>
                  <a:lnTo>
                    <a:pt x="76606" y="360045"/>
                  </a:lnTo>
                  <a:lnTo>
                    <a:pt x="56515" y="397649"/>
                  </a:lnTo>
                  <a:lnTo>
                    <a:pt x="39204" y="436587"/>
                  </a:lnTo>
                  <a:lnTo>
                    <a:pt x="24777" y="476770"/>
                  </a:lnTo>
                  <a:lnTo>
                    <a:pt x="13373" y="518121"/>
                  </a:lnTo>
                  <a:lnTo>
                    <a:pt x="5067" y="560552"/>
                  </a:lnTo>
                  <a:lnTo>
                    <a:pt x="0" y="603999"/>
                  </a:lnTo>
                  <a:lnTo>
                    <a:pt x="24104" y="605866"/>
                  </a:lnTo>
                  <a:lnTo>
                    <a:pt x="29108" y="562876"/>
                  </a:lnTo>
                  <a:lnTo>
                    <a:pt x="37261" y="520877"/>
                  </a:lnTo>
                  <a:lnTo>
                    <a:pt x="48475" y="479933"/>
                  </a:lnTo>
                  <a:lnTo>
                    <a:pt x="62649" y="440118"/>
                  </a:lnTo>
                  <a:lnTo>
                    <a:pt x="79654" y="401510"/>
                  </a:lnTo>
                  <a:lnTo>
                    <a:pt x="99402" y="364197"/>
                  </a:lnTo>
                  <a:lnTo>
                    <a:pt x="121767" y="328256"/>
                  </a:lnTo>
                  <a:lnTo>
                    <a:pt x="146672" y="293763"/>
                  </a:lnTo>
                  <a:lnTo>
                    <a:pt x="173977" y="260781"/>
                  </a:lnTo>
                  <a:lnTo>
                    <a:pt x="203593" y="229412"/>
                  </a:lnTo>
                  <a:lnTo>
                    <a:pt x="235419" y="199707"/>
                  </a:lnTo>
                  <a:lnTo>
                    <a:pt x="269328" y="171767"/>
                  </a:lnTo>
                  <a:lnTo>
                    <a:pt x="305231" y="145669"/>
                  </a:lnTo>
                  <a:lnTo>
                    <a:pt x="343014" y="121462"/>
                  </a:lnTo>
                  <a:lnTo>
                    <a:pt x="382574" y="99263"/>
                  </a:lnTo>
                  <a:lnTo>
                    <a:pt x="423811" y="79121"/>
                  </a:lnTo>
                  <a:lnTo>
                    <a:pt x="466598" y="61125"/>
                  </a:lnTo>
                  <a:lnTo>
                    <a:pt x="510844" y="45339"/>
                  </a:lnTo>
                  <a:lnTo>
                    <a:pt x="556425" y="31864"/>
                  </a:lnTo>
                  <a:lnTo>
                    <a:pt x="603262" y="20764"/>
                  </a:lnTo>
                  <a:lnTo>
                    <a:pt x="651230" y="12128"/>
                  </a:lnTo>
                  <a:lnTo>
                    <a:pt x="700214" y="6007"/>
                  </a:lnTo>
                  <a:lnTo>
                    <a:pt x="750125" y="2501"/>
                  </a:lnTo>
                  <a:lnTo>
                    <a:pt x="800849" y="1689"/>
                  </a:lnTo>
                  <a:lnTo>
                    <a:pt x="848461" y="3505"/>
                  </a:lnTo>
                  <a:lnTo>
                    <a:pt x="893229" y="8242"/>
                  </a:lnTo>
                  <a:lnTo>
                    <a:pt x="945159" y="16725"/>
                  </a:lnTo>
                  <a:lnTo>
                    <a:pt x="995921" y="27965"/>
                  </a:lnTo>
                  <a:lnTo>
                    <a:pt x="1045375" y="41859"/>
                  </a:lnTo>
                  <a:lnTo>
                    <a:pt x="1093419" y="58331"/>
                  </a:lnTo>
                  <a:lnTo>
                    <a:pt x="1139926" y="77266"/>
                  </a:lnTo>
                  <a:lnTo>
                    <a:pt x="1184783" y="98577"/>
                  </a:lnTo>
                  <a:lnTo>
                    <a:pt x="1227848" y="122161"/>
                  </a:lnTo>
                  <a:lnTo>
                    <a:pt x="1269034" y="147929"/>
                  </a:lnTo>
                  <a:lnTo>
                    <a:pt x="1308188" y="175780"/>
                  </a:lnTo>
                  <a:lnTo>
                    <a:pt x="1345222" y="205613"/>
                  </a:lnTo>
                  <a:lnTo>
                    <a:pt x="1379994" y="237350"/>
                  </a:lnTo>
                  <a:lnTo>
                    <a:pt x="1412379" y="270865"/>
                  </a:lnTo>
                  <a:lnTo>
                    <a:pt x="1442275" y="306070"/>
                  </a:lnTo>
                  <a:lnTo>
                    <a:pt x="1469567" y="342887"/>
                  </a:lnTo>
                  <a:lnTo>
                    <a:pt x="1494104" y="381203"/>
                  </a:lnTo>
                  <a:lnTo>
                    <a:pt x="1515795" y="420916"/>
                  </a:lnTo>
                  <a:lnTo>
                    <a:pt x="1534502" y="461949"/>
                  </a:lnTo>
                  <a:lnTo>
                    <a:pt x="1550111" y="504190"/>
                  </a:lnTo>
                  <a:lnTo>
                    <a:pt x="1562519" y="547547"/>
                  </a:lnTo>
                  <a:lnTo>
                    <a:pt x="1571574" y="591921"/>
                  </a:lnTo>
                  <a:lnTo>
                    <a:pt x="1464271" y="583565"/>
                  </a:lnTo>
                  <a:lnTo>
                    <a:pt x="1589405" y="727659"/>
                  </a:lnTo>
                  <a:lnTo>
                    <a:pt x="1702955" y="6021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15810" y="1808667"/>
              <a:ext cx="1703070" cy="727710"/>
            </a:xfrm>
            <a:custGeom>
              <a:avLst/>
              <a:gdLst/>
              <a:ahLst/>
              <a:cxnLst/>
              <a:rect l="l" t="t" r="r" b="b"/>
              <a:pathLst>
                <a:path w="1703070" h="727710">
                  <a:moveTo>
                    <a:pt x="852284" y="3640"/>
                  </a:moveTo>
                  <a:lnTo>
                    <a:pt x="800851" y="1689"/>
                  </a:lnTo>
                  <a:lnTo>
                    <a:pt x="750125" y="2504"/>
                  </a:lnTo>
                  <a:lnTo>
                    <a:pt x="700213" y="6007"/>
                  </a:lnTo>
                  <a:lnTo>
                    <a:pt x="651221" y="12119"/>
                  </a:lnTo>
                  <a:lnTo>
                    <a:pt x="603256" y="20764"/>
                  </a:lnTo>
                  <a:lnTo>
                    <a:pt x="556425" y="31864"/>
                  </a:lnTo>
                  <a:lnTo>
                    <a:pt x="510834" y="45340"/>
                  </a:lnTo>
                  <a:lnTo>
                    <a:pt x="466592" y="61116"/>
                  </a:lnTo>
                  <a:lnTo>
                    <a:pt x="423803" y="79113"/>
                  </a:lnTo>
                  <a:lnTo>
                    <a:pt x="382575" y="99255"/>
                  </a:lnTo>
                  <a:lnTo>
                    <a:pt x="343016" y="121463"/>
                  </a:lnTo>
                  <a:lnTo>
                    <a:pt x="305231" y="145660"/>
                  </a:lnTo>
                  <a:lnTo>
                    <a:pt x="269327" y="171768"/>
                  </a:lnTo>
                  <a:lnTo>
                    <a:pt x="235412" y="199709"/>
                  </a:lnTo>
                  <a:lnTo>
                    <a:pt x="203591" y="229406"/>
                  </a:lnTo>
                  <a:lnTo>
                    <a:pt x="173972" y="260781"/>
                  </a:lnTo>
                  <a:lnTo>
                    <a:pt x="146662" y="293757"/>
                  </a:lnTo>
                  <a:lnTo>
                    <a:pt x="121767" y="328255"/>
                  </a:lnTo>
                  <a:lnTo>
                    <a:pt x="99395" y="364199"/>
                  </a:lnTo>
                  <a:lnTo>
                    <a:pt x="79651" y="401510"/>
                  </a:lnTo>
                  <a:lnTo>
                    <a:pt x="62643" y="440111"/>
                  </a:lnTo>
                  <a:lnTo>
                    <a:pt x="48478" y="479925"/>
                  </a:lnTo>
                  <a:lnTo>
                    <a:pt x="37261" y="520872"/>
                  </a:lnTo>
                  <a:lnTo>
                    <a:pt x="29101" y="562877"/>
                  </a:lnTo>
                  <a:lnTo>
                    <a:pt x="24104" y="605861"/>
                  </a:lnTo>
                  <a:lnTo>
                    <a:pt x="0" y="603994"/>
                  </a:lnTo>
                  <a:lnTo>
                    <a:pt x="5068" y="560550"/>
                  </a:lnTo>
                  <a:lnTo>
                    <a:pt x="13364" y="518114"/>
                  </a:lnTo>
                  <a:lnTo>
                    <a:pt x="24777" y="476766"/>
                  </a:lnTo>
                  <a:lnTo>
                    <a:pt x="39195" y="436585"/>
                  </a:lnTo>
                  <a:lnTo>
                    <a:pt x="56509" y="397649"/>
                  </a:lnTo>
                  <a:lnTo>
                    <a:pt x="76606" y="360039"/>
                  </a:lnTo>
                  <a:lnTo>
                    <a:pt x="99378" y="323833"/>
                  </a:lnTo>
                  <a:lnTo>
                    <a:pt x="124712" y="289111"/>
                  </a:lnTo>
                  <a:lnTo>
                    <a:pt x="152499" y="255952"/>
                  </a:lnTo>
                  <a:lnTo>
                    <a:pt x="182627" y="224435"/>
                  </a:lnTo>
                  <a:lnTo>
                    <a:pt x="214986" y="194640"/>
                  </a:lnTo>
                  <a:lnTo>
                    <a:pt x="249465" y="166645"/>
                  </a:lnTo>
                  <a:lnTo>
                    <a:pt x="285953" y="140530"/>
                  </a:lnTo>
                  <a:lnTo>
                    <a:pt x="324340" y="116374"/>
                  </a:lnTo>
                  <a:lnTo>
                    <a:pt x="364515" y="94256"/>
                  </a:lnTo>
                  <a:lnTo>
                    <a:pt x="406367" y="74256"/>
                  </a:lnTo>
                  <a:lnTo>
                    <a:pt x="449786" y="56453"/>
                  </a:lnTo>
                  <a:lnTo>
                    <a:pt x="494660" y="40926"/>
                  </a:lnTo>
                  <a:lnTo>
                    <a:pt x="540880" y="27755"/>
                  </a:lnTo>
                  <a:lnTo>
                    <a:pt x="588334" y="17018"/>
                  </a:lnTo>
                  <a:lnTo>
                    <a:pt x="636911" y="8794"/>
                  </a:lnTo>
                  <a:lnTo>
                    <a:pt x="686502" y="3164"/>
                  </a:lnTo>
                  <a:lnTo>
                    <a:pt x="736995" y="206"/>
                  </a:lnTo>
                  <a:lnTo>
                    <a:pt x="788279" y="0"/>
                  </a:lnTo>
                  <a:lnTo>
                    <a:pt x="840244" y="2624"/>
                  </a:lnTo>
                  <a:lnTo>
                    <a:pt x="917323" y="10124"/>
                  </a:lnTo>
                  <a:lnTo>
                    <a:pt x="969253" y="18602"/>
                  </a:lnTo>
                  <a:lnTo>
                    <a:pt x="1020008" y="29839"/>
                  </a:lnTo>
                  <a:lnTo>
                    <a:pt x="1069467" y="43740"/>
                  </a:lnTo>
                  <a:lnTo>
                    <a:pt x="1117510" y="60207"/>
                  </a:lnTo>
                  <a:lnTo>
                    <a:pt x="1164018" y="79144"/>
                  </a:lnTo>
                  <a:lnTo>
                    <a:pt x="1208869" y="100454"/>
                  </a:lnTo>
                  <a:lnTo>
                    <a:pt x="1251944" y="124040"/>
                  </a:lnTo>
                  <a:lnTo>
                    <a:pt x="1293123" y="149806"/>
                  </a:lnTo>
                  <a:lnTo>
                    <a:pt x="1332285" y="177655"/>
                  </a:lnTo>
                  <a:lnTo>
                    <a:pt x="1369312" y="207490"/>
                  </a:lnTo>
                  <a:lnTo>
                    <a:pt x="1404082" y="239213"/>
                  </a:lnTo>
                  <a:lnTo>
                    <a:pt x="1436475" y="272730"/>
                  </a:lnTo>
                  <a:lnTo>
                    <a:pt x="1466373" y="307942"/>
                  </a:lnTo>
                  <a:lnTo>
                    <a:pt x="1493653" y="344753"/>
                  </a:lnTo>
                  <a:lnTo>
                    <a:pt x="1518197" y="383067"/>
                  </a:lnTo>
                  <a:lnTo>
                    <a:pt x="1539884" y="422786"/>
                  </a:lnTo>
                  <a:lnTo>
                    <a:pt x="1558595" y="463814"/>
                  </a:lnTo>
                  <a:lnTo>
                    <a:pt x="1574209" y="506054"/>
                  </a:lnTo>
                  <a:lnTo>
                    <a:pt x="1586606" y="549409"/>
                  </a:lnTo>
                  <a:lnTo>
                    <a:pt x="1595666" y="593783"/>
                  </a:lnTo>
                  <a:lnTo>
                    <a:pt x="1702955" y="602127"/>
                  </a:lnTo>
                  <a:lnTo>
                    <a:pt x="1589404" y="727654"/>
                  </a:lnTo>
                  <a:lnTo>
                    <a:pt x="1464271" y="583560"/>
                  </a:lnTo>
                  <a:lnTo>
                    <a:pt x="1571561" y="591904"/>
                  </a:lnTo>
                  <a:lnTo>
                    <a:pt x="1562503" y="547531"/>
                  </a:lnTo>
                  <a:lnTo>
                    <a:pt x="1550107" y="504177"/>
                  </a:lnTo>
                  <a:lnTo>
                    <a:pt x="1534494" y="461938"/>
                  </a:lnTo>
                  <a:lnTo>
                    <a:pt x="1515785" y="420911"/>
                  </a:lnTo>
                  <a:lnTo>
                    <a:pt x="1494098" y="381193"/>
                  </a:lnTo>
                  <a:lnTo>
                    <a:pt x="1469554" y="342879"/>
                  </a:lnTo>
                  <a:lnTo>
                    <a:pt x="1442274" y="306068"/>
                  </a:lnTo>
                  <a:lnTo>
                    <a:pt x="1412377" y="270856"/>
                  </a:lnTo>
                  <a:lnTo>
                    <a:pt x="1379984" y="237339"/>
                  </a:lnTo>
                  <a:lnTo>
                    <a:pt x="1345214" y="205615"/>
                  </a:lnTo>
                  <a:lnTo>
                    <a:pt x="1308187" y="175780"/>
                  </a:lnTo>
                  <a:lnTo>
                    <a:pt x="1269024" y="147931"/>
                  </a:lnTo>
                  <a:lnTo>
                    <a:pt x="1227846" y="122164"/>
                  </a:lnTo>
                  <a:lnTo>
                    <a:pt x="1184771" y="98577"/>
                  </a:lnTo>
                  <a:lnTo>
                    <a:pt x="1139920" y="77267"/>
                  </a:lnTo>
                  <a:lnTo>
                    <a:pt x="1093413" y="58329"/>
                  </a:lnTo>
                  <a:lnTo>
                    <a:pt x="1045370" y="41861"/>
                  </a:lnTo>
                  <a:lnTo>
                    <a:pt x="995912" y="27960"/>
                  </a:lnTo>
                  <a:lnTo>
                    <a:pt x="945158" y="16722"/>
                  </a:lnTo>
                  <a:lnTo>
                    <a:pt x="893229" y="8245"/>
                  </a:lnTo>
                  <a:lnTo>
                    <a:pt x="840244" y="26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8955" y="2223014"/>
              <a:ext cx="841857" cy="136488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739854" y="3458039"/>
              <a:ext cx="247015" cy="130175"/>
            </a:xfrm>
            <a:custGeom>
              <a:avLst/>
              <a:gdLst/>
              <a:ahLst/>
              <a:cxnLst/>
              <a:rect l="l" t="t" r="r" b="b"/>
              <a:pathLst>
                <a:path w="247014" h="130175">
                  <a:moveTo>
                    <a:pt x="246601" y="129862"/>
                  </a:moveTo>
                  <a:lnTo>
                    <a:pt x="0" y="129862"/>
                  </a:lnTo>
                  <a:lnTo>
                    <a:pt x="0" y="0"/>
                  </a:lnTo>
                  <a:lnTo>
                    <a:pt x="246601" y="0"/>
                  </a:lnTo>
                  <a:lnTo>
                    <a:pt x="246601" y="129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30958" y="2008174"/>
              <a:ext cx="1122045" cy="748665"/>
            </a:xfrm>
            <a:custGeom>
              <a:avLst/>
              <a:gdLst/>
              <a:ahLst/>
              <a:cxnLst/>
              <a:rect l="l" t="t" r="r" b="b"/>
              <a:pathLst>
                <a:path w="1122045" h="748664">
                  <a:moveTo>
                    <a:pt x="1121422" y="588416"/>
                  </a:moveTo>
                  <a:lnTo>
                    <a:pt x="1118565" y="536892"/>
                  </a:lnTo>
                  <a:lnTo>
                    <a:pt x="1112532" y="486587"/>
                  </a:lnTo>
                  <a:lnTo>
                    <a:pt x="1103439" y="437718"/>
                  </a:lnTo>
                  <a:lnTo>
                    <a:pt x="1091399" y="390448"/>
                  </a:lnTo>
                  <a:lnTo>
                    <a:pt x="1076502" y="344970"/>
                  </a:lnTo>
                  <a:lnTo>
                    <a:pt x="1058862" y="301485"/>
                  </a:lnTo>
                  <a:lnTo>
                    <a:pt x="1038567" y="260184"/>
                  </a:lnTo>
                  <a:lnTo>
                    <a:pt x="1015733" y="221246"/>
                  </a:lnTo>
                  <a:lnTo>
                    <a:pt x="990447" y="184873"/>
                  </a:lnTo>
                  <a:lnTo>
                    <a:pt x="962812" y="151257"/>
                  </a:lnTo>
                  <a:lnTo>
                    <a:pt x="932954" y="120561"/>
                  </a:lnTo>
                  <a:lnTo>
                    <a:pt x="900950" y="93014"/>
                  </a:lnTo>
                  <a:lnTo>
                    <a:pt x="866914" y="68783"/>
                  </a:lnTo>
                  <a:lnTo>
                    <a:pt x="830948" y="48056"/>
                  </a:lnTo>
                  <a:lnTo>
                    <a:pt x="793140" y="31038"/>
                  </a:lnTo>
                  <a:lnTo>
                    <a:pt x="753618" y="17907"/>
                  </a:lnTo>
                  <a:lnTo>
                    <a:pt x="712470" y="8864"/>
                  </a:lnTo>
                  <a:lnTo>
                    <a:pt x="712177" y="8826"/>
                  </a:lnTo>
                  <a:lnTo>
                    <a:pt x="712457" y="8851"/>
                  </a:lnTo>
                  <a:lnTo>
                    <a:pt x="688619" y="4902"/>
                  </a:lnTo>
                  <a:lnTo>
                    <a:pt x="646226" y="190"/>
                  </a:lnTo>
                  <a:lnTo>
                    <a:pt x="603948" y="0"/>
                  </a:lnTo>
                  <a:lnTo>
                    <a:pt x="561962" y="4191"/>
                  </a:lnTo>
                  <a:lnTo>
                    <a:pt x="520458" y="12636"/>
                  </a:lnTo>
                  <a:lnTo>
                    <a:pt x="479615" y="25171"/>
                  </a:lnTo>
                  <a:lnTo>
                    <a:pt x="439597" y="41694"/>
                  </a:lnTo>
                  <a:lnTo>
                    <a:pt x="400596" y="62052"/>
                  </a:lnTo>
                  <a:lnTo>
                    <a:pt x="362800" y="86106"/>
                  </a:lnTo>
                  <a:lnTo>
                    <a:pt x="326364" y="113715"/>
                  </a:lnTo>
                  <a:lnTo>
                    <a:pt x="291503" y="144767"/>
                  </a:lnTo>
                  <a:lnTo>
                    <a:pt x="258368" y="179095"/>
                  </a:lnTo>
                  <a:lnTo>
                    <a:pt x="227164" y="216573"/>
                  </a:lnTo>
                  <a:lnTo>
                    <a:pt x="198043" y="257073"/>
                  </a:lnTo>
                  <a:lnTo>
                    <a:pt x="171208" y="300456"/>
                  </a:lnTo>
                  <a:lnTo>
                    <a:pt x="146837" y="346583"/>
                  </a:lnTo>
                  <a:lnTo>
                    <a:pt x="125095" y="395300"/>
                  </a:lnTo>
                  <a:lnTo>
                    <a:pt x="106172" y="446493"/>
                  </a:lnTo>
                  <a:lnTo>
                    <a:pt x="0" y="428917"/>
                  </a:lnTo>
                  <a:lnTo>
                    <a:pt x="85839" y="578904"/>
                  </a:lnTo>
                  <a:lnTo>
                    <a:pt x="236194" y="468020"/>
                  </a:lnTo>
                  <a:lnTo>
                    <a:pt x="130022" y="450443"/>
                  </a:lnTo>
                  <a:lnTo>
                    <a:pt x="148945" y="399249"/>
                  </a:lnTo>
                  <a:lnTo>
                    <a:pt x="170675" y="350532"/>
                  </a:lnTo>
                  <a:lnTo>
                    <a:pt x="195059" y="304406"/>
                  </a:lnTo>
                  <a:lnTo>
                    <a:pt x="221894" y="261023"/>
                  </a:lnTo>
                  <a:lnTo>
                    <a:pt x="251002" y="220522"/>
                  </a:lnTo>
                  <a:lnTo>
                    <a:pt x="282219" y="183045"/>
                  </a:lnTo>
                  <a:lnTo>
                    <a:pt x="315341" y="148717"/>
                  </a:lnTo>
                  <a:lnTo>
                    <a:pt x="350215" y="117665"/>
                  </a:lnTo>
                  <a:lnTo>
                    <a:pt x="386638" y="90055"/>
                  </a:lnTo>
                  <a:lnTo>
                    <a:pt x="424434" y="66001"/>
                  </a:lnTo>
                  <a:lnTo>
                    <a:pt x="463435" y="45643"/>
                  </a:lnTo>
                  <a:lnTo>
                    <a:pt x="503453" y="29121"/>
                  </a:lnTo>
                  <a:lnTo>
                    <a:pt x="544296" y="16586"/>
                  </a:lnTo>
                  <a:lnTo>
                    <a:pt x="585800" y="8140"/>
                  </a:lnTo>
                  <a:lnTo>
                    <a:pt x="627786" y="3949"/>
                  </a:lnTo>
                  <a:lnTo>
                    <a:pt x="670064" y="4140"/>
                  </a:lnTo>
                  <a:lnTo>
                    <a:pt x="740740" y="17170"/>
                  </a:lnTo>
                  <a:lnTo>
                    <a:pt x="779348" y="31191"/>
                  </a:lnTo>
                  <a:lnTo>
                    <a:pt x="816216" y="48958"/>
                  </a:lnTo>
                  <a:lnTo>
                    <a:pt x="851281" y="70269"/>
                  </a:lnTo>
                  <a:lnTo>
                    <a:pt x="884415" y="94945"/>
                  </a:lnTo>
                  <a:lnTo>
                    <a:pt x="915543" y="122809"/>
                  </a:lnTo>
                  <a:lnTo>
                    <a:pt x="944562" y="153670"/>
                  </a:lnTo>
                  <a:lnTo>
                    <a:pt x="971372" y="187350"/>
                  </a:lnTo>
                  <a:lnTo>
                    <a:pt x="995883" y="223659"/>
                  </a:lnTo>
                  <a:lnTo>
                    <a:pt x="1018006" y="262432"/>
                  </a:lnTo>
                  <a:lnTo>
                    <a:pt x="1037628" y="303466"/>
                  </a:lnTo>
                  <a:lnTo>
                    <a:pt x="1054658" y="346583"/>
                  </a:lnTo>
                  <a:lnTo>
                    <a:pt x="1069009" y="391604"/>
                  </a:lnTo>
                  <a:lnTo>
                    <a:pt x="1080566" y="438340"/>
                  </a:lnTo>
                  <a:lnTo>
                    <a:pt x="1089266" y="486600"/>
                  </a:lnTo>
                  <a:lnTo>
                    <a:pt x="1094981" y="536219"/>
                  </a:lnTo>
                  <a:lnTo>
                    <a:pt x="1097622" y="587006"/>
                  </a:lnTo>
                  <a:lnTo>
                    <a:pt x="1097114" y="638759"/>
                  </a:lnTo>
                  <a:lnTo>
                    <a:pt x="1093330" y="691324"/>
                  </a:lnTo>
                  <a:lnTo>
                    <a:pt x="1086205" y="744512"/>
                  </a:lnTo>
                  <a:lnTo>
                    <a:pt x="1110056" y="748449"/>
                  </a:lnTo>
                  <a:lnTo>
                    <a:pt x="1117269" y="694385"/>
                  </a:lnTo>
                  <a:lnTo>
                    <a:pt x="1121029" y="640969"/>
                  </a:lnTo>
                  <a:lnTo>
                    <a:pt x="1121422" y="588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30970" y="2008175"/>
              <a:ext cx="1122045" cy="748665"/>
            </a:xfrm>
            <a:custGeom>
              <a:avLst/>
              <a:gdLst/>
              <a:ahLst/>
              <a:cxnLst/>
              <a:rect l="l" t="t" r="r" b="b"/>
              <a:pathLst>
                <a:path w="1122045" h="748664">
                  <a:moveTo>
                    <a:pt x="700506" y="7063"/>
                  </a:moveTo>
                  <a:lnTo>
                    <a:pt x="740736" y="17166"/>
                  </a:lnTo>
                  <a:lnTo>
                    <a:pt x="779338" y="31189"/>
                  </a:lnTo>
                  <a:lnTo>
                    <a:pt x="816215" y="48947"/>
                  </a:lnTo>
                  <a:lnTo>
                    <a:pt x="851271" y="70256"/>
                  </a:lnTo>
                  <a:lnTo>
                    <a:pt x="884410" y="94934"/>
                  </a:lnTo>
                  <a:lnTo>
                    <a:pt x="915536" y="122797"/>
                  </a:lnTo>
                  <a:lnTo>
                    <a:pt x="944554" y="153661"/>
                  </a:lnTo>
                  <a:lnTo>
                    <a:pt x="971367" y="187342"/>
                  </a:lnTo>
                  <a:lnTo>
                    <a:pt x="995878" y="223658"/>
                  </a:lnTo>
                  <a:lnTo>
                    <a:pt x="1017993" y="262425"/>
                  </a:lnTo>
                  <a:lnTo>
                    <a:pt x="1037615" y="303459"/>
                  </a:lnTo>
                  <a:lnTo>
                    <a:pt x="1054649" y="346576"/>
                  </a:lnTo>
                  <a:lnTo>
                    <a:pt x="1068997" y="391593"/>
                  </a:lnTo>
                  <a:lnTo>
                    <a:pt x="1080564" y="438327"/>
                  </a:lnTo>
                  <a:lnTo>
                    <a:pt x="1089255" y="486594"/>
                  </a:lnTo>
                  <a:lnTo>
                    <a:pt x="1094972" y="536211"/>
                  </a:lnTo>
                  <a:lnTo>
                    <a:pt x="1097621" y="586993"/>
                  </a:lnTo>
                  <a:lnTo>
                    <a:pt x="1097104" y="638758"/>
                  </a:lnTo>
                  <a:lnTo>
                    <a:pt x="1093327" y="691322"/>
                  </a:lnTo>
                  <a:lnTo>
                    <a:pt x="1086192" y="744501"/>
                  </a:lnTo>
                  <a:lnTo>
                    <a:pt x="1110043" y="748438"/>
                  </a:lnTo>
                  <a:lnTo>
                    <a:pt x="1117269" y="694374"/>
                  </a:lnTo>
                  <a:lnTo>
                    <a:pt x="1121028" y="640967"/>
                  </a:lnTo>
                  <a:lnTo>
                    <a:pt x="1121422" y="588406"/>
                  </a:lnTo>
                  <a:lnTo>
                    <a:pt x="1118553" y="536882"/>
                  </a:lnTo>
                  <a:lnTo>
                    <a:pt x="1112525" y="486586"/>
                  </a:lnTo>
                  <a:lnTo>
                    <a:pt x="1103438" y="437708"/>
                  </a:lnTo>
                  <a:lnTo>
                    <a:pt x="1091396" y="390438"/>
                  </a:lnTo>
                  <a:lnTo>
                    <a:pt x="1076501" y="344966"/>
                  </a:lnTo>
                  <a:lnTo>
                    <a:pt x="1058855" y="301483"/>
                  </a:lnTo>
                  <a:lnTo>
                    <a:pt x="1038561" y="260179"/>
                  </a:lnTo>
                  <a:lnTo>
                    <a:pt x="1015720" y="221244"/>
                  </a:lnTo>
                  <a:lnTo>
                    <a:pt x="990436" y="184869"/>
                  </a:lnTo>
                  <a:lnTo>
                    <a:pt x="962810" y="151243"/>
                  </a:lnTo>
                  <a:lnTo>
                    <a:pt x="932944" y="120559"/>
                  </a:lnTo>
                  <a:lnTo>
                    <a:pt x="900942" y="93004"/>
                  </a:lnTo>
                  <a:lnTo>
                    <a:pt x="866905" y="68771"/>
                  </a:lnTo>
                  <a:lnTo>
                    <a:pt x="830936" y="48049"/>
                  </a:lnTo>
                  <a:lnTo>
                    <a:pt x="793136" y="31028"/>
                  </a:lnTo>
                  <a:lnTo>
                    <a:pt x="753609" y="17900"/>
                  </a:lnTo>
                  <a:lnTo>
                    <a:pt x="712457" y="8853"/>
                  </a:lnTo>
                  <a:lnTo>
                    <a:pt x="646225" y="192"/>
                  </a:lnTo>
                  <a:lnTo>
                    <a:pt x="603945" y="0"/>
                  </a:lnTo>
                  <a:lnTo>
                    <a:pt x="561962" y="4190"/>
                  </a:lnTo>
                  <a:lnTo>
                    <a:pt x="520454" y="12626"/>
                  </a:lnTo>
                  <a:lnTo>
                    <a:pt x="479602" y="25172"/>
                  </a:lnTo>
                  <a:lnTo>
                    <a:pt x="439586" y="41690"/>
                  </a:lnTo>
                  <a:lnTo>
                    <a:pt x="400587" y="62045"/>
                  </a:lnTo>
                  <a:lnTo>
                    <a:pt x="362785" y="86098"/>
                  </a:lnTo>
                  <a:lnTo>
                    <a:pt x="326359" y="113714"/>
                  </a:lnTo>
                  <a:lnTo>
                    <a:pt x="291492" y="144757"/>
                  </a:lnTo>
                  <a:lnTo>
                    <a:pt x="258362" y="179088"/>
                  </a:lnTo>
                  <a:lnTo>
                    <a:pt x="227150" y="216572"/>
                  </a:lnTo>
                  <a:lnTo>
                    <a:pt x="198037" y="257072"/>
                  </a:lnTo>
                  <a:lnTo>
                    <a:pt x="171202" y="300451"/>
                  </a:lnTo>
                  <a:lnTo>
                    <a:pt x="146826" y="346572"/>
                  </a:lnTo>
                  <a:lnTo>
                    <a:pt x="125089" y="395299"/>
                  </a:lnTo>
                  <a:lnTo>
                    <a:pt x="106172" y="446495"/>
                  </a:lnTo>
                  <a:lnTo>
                    <a:pt x="0" y="428919"/>
                  </a:lnTo>
                  <a:lnTo>
                    <a:pt x="85839" y="578906"/>
                  </a:lnTo>
                  <a:lnTo>
                    <a:pt x="236194" y="468022"/>
                  </a:lnTo>
                  <a:lnTo>
                    <a:pt x="130022" y="450445"/>
                  </a:lnTo>
                  <a:lnTo>
                    <a:pt x="148939" y="399247"/>
                  </a:lnTo>
                  <a:lnTo>
                    <a:pt x="170676" y="350518"/>
                  </a:lnTo>
                  <a:lnTo>
                    <a:pt x="195051" y="304396"/>
                  </a:lnTo>
                  <a:lnTo>
                    <a:pt x="221885" y="261016"/>
                  </a:lnTo>
                  <a:lnTo>
                    <a:pt x="250998" y="220516"/>
                  </a:lnTo>
                  <a:lnTo>
                    <a:pt x="282209" y="183032"/>
                  </a:lnTo>
                  <a:lnTo>
                    <a:pt x="315338" y="148701"/>
                  </a:lnTo>
                  <a:lnTo>
                    <a:pt x="350204" y="117659"/>
                  </a:lnTo>
                  <a:lnTo>
                    <a:pt x="386628" y="90043"/>
                  </a:lnTo>
                  <a:lnTo>
                    <a:pt x="424429" y="65990"/>
                  </a:lnTo>
                  <a:lnTo>
                    <a:pt x="463427" y="45637"/>
                  </a:lnTo>
                  <a:lnTo>
                    <a:pt x="503442" y="29119"/>
                  </a:lnTo>
                  <a:lnTo>
                    <a:pt x="544293" y="16574"/>
                  </a:lnTo>
                  <a:lnTo>
                    <a:pt x="585801" y="8139"/>
                  </a:lnTo>
                  <a:lnTo>
                    <a:pt x="627784" y="3949"/>
                  </a:lnTo>
                  <a:lnTo>
                    <a:pt x="670063" y="4142"/>
                  </a:lnTo>
                  <a:lnTo>
                    <a:pt x="712457" y="885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54336" y="1883612"/>
              <a:ext cx="1653539" cy="819150"/>
            </a:xfrm>
            <a:custGeom>
              <a:avLst/>
              <a:gdLst/>
              <a:ahLst/>
              <a:cxnLst/>
              <a:rect l="l" t="t" r="r" b="b"/>
              <a:pathLst>
                <a:path w="1653539" h="819150">
                  <a:moveTo>
                    <a:pt x="1653540" y="375513"/>
                  </a:moveTo>
                  <a:lnTo>
                    <a:pt x="1547749" y="395287"/>
                  </a:lnTo>
                  <a:lnTo>
                    <a:pt x="1527479" y="354787"/>
                  </a:lnTo>
                  <a:lnTo>
                    <a:pt x="1504264" y="316128"/>
                  </a:lnTo>
                  <a:lnTo>
                    <a:pt x="1478216" y="279387"/>
                  </a:lnTo>
                  <a:lnTo>
                    <a:pt x="1449501" y="244614"/>
                  </a:lnTo>
                  <a:lnTo>
                    <a:pt x="1418259" y="211886"/>
                  </a:lnTo>
                  <a:lnTo>
                    <a:pt x="1384617" y="181254"/>
                  </a:lnTo>
                  <a:lnTo>
                    <a:pt x="1348714" y="152781"/>
                  </a:lnTo>
                  <a:lnTo>
                    <a:pt x="1310703" y="126530"/>
                  </a:lnTo>
                  <a:lnTo>
                    <a:pt x="1270723" y="102565"/>
                  </a:lnTo>
                  <a:lnTo>
                    <a:pt x="1228915" y="80949"/>
                  </a:lnTo>
                  <a:lnTo>
                    <a:pt x="1185418" y="61747"/>
                  </a:lnTo>
                  <a:lnTo>
                    <a:pt x="1140371" y="45008"/>
                  </a:lnTo>
                  <a:lnTo>
                    <a:pt x="1093914" y="30810"/>
                  </a:lnTo>
                  <a:lnTo>
                    <a:pt x="1046200" y="19202"/>
                  </a:lnTo>
                  <a:lnTo>
                    <a:pt x="997356" y="10261"/>
                  </a:lnTo>
                  <a:lnTo>
                    <a:pt x="947521" y="4038"/>
                  </a:lnTo>
                  <a:lnTo>
                    <a:pt x="896861" y="596"/>
                  </a:lnTo>
                  <a:lnTo>
                    <a:pt x="845489" y="0"/>
                  </a:lnTo>
                  <a:lnTo>
                    <a:pt x="793559" y="2324"/>
                  </a:lnTo>
                  <a:lnTo>
                    <a:pt x="741210" y="7607"/>
                  </a:lnTo>
                  <a:lnTo>
                    <a:pt x="688581" y="15925"/>
                  </a:lnTo>
                  <a:lnTo>
                    <a:pt x="664819" y="20370"/>
                  </a:lnTo>
                  <a:lnTo>
                    <a:pt x="668820" y="19748"/>
                  </a:lnTo>
                  <a:lnTo>
                    <a:pt x="613956" y="31318"/>
                  </a:lnTo>
                  <a:lnTo>
                    <a:pt x="564476" y="44818"/>
                  </a:lnTo>
                  <a:lnTo>
                    <a:pt x="516483" y="60782"/>
                  </a:lnTo>
                  <a:lnTo>
                    <a:pt x="470052" y="79082"/>
                  </a:lnTo>
                  <a:lnTo>
                    <a:pt x="425272" y="99631"/>
                  </a:lnTo>
                  <a:lnTo>
                    <a:pt x="382231" y="122313"/>
                  </a:lnTo>
                  <a:lnTo>
                    <a:pt x="341007" y="147015"/>
                  </a:lnTo>
                  <a:lnTo>
                    <a:pt x="301701" y="173659"/>
                  </a:lnTo>
                  <a:lnTo>
                    <a:pt x="264388" y="202120"/>
                  </a:lnTo>
                  <a:lnTo>
                    <a:pt x="229158" y="232283"/>
                  </a:lnTo>
                  <a:lnTo>
                    <a:pt x="196088" y="264071"/>
                  </a:lnTo>
                  <a:lnTo>
                    <a:pt x="165290" y="297357"/>
                  </a:lnTo>
                  <a:lnTo>
                    <a:pt x="136829" y="332054"/>
                  </a:lnTo>
                  <a:lnTo>
                    <a:pt x="110794" y="368033"/>
                  </a:lnTo>
                  <a:lnTo>
                    <a:pt x="87274" y="405206"/>
                  </a:lnTo>
                  <a:lnTo>
                    <a:pt x="66344" y="443458"/>
                  </a:lnTo>
                  <a:lnTo>
                    <a:pt x="48120" y="482688"/>
                  </a:lnTo>
                  <a:lnTo>
                    <a:pt x="32664" y="522795"/>
                  </a:lnTo>
                  <a:lnTo>
                    <a:pt x="20066" y="563664"/>
                  </a:lnTo>
                  <a:lnTo>
                    <a:pt x="10414" y="605205"/>
                  </a:lnTo>
                  <a:lnTo>
                    <a:pt x="3797" y="647293"/>
                  </a:lnTo>
                  <a:lnTo>
                    <a:pt x="292" y="689838"/>
                  </a:lnTo>
                  <a:lnTo>
                    <a:pt x="0" y="732739"/>
                  </a:lnTo>
                  <a:lnTo>
                    <a:pt x="2997" y="775868"/>
                  </a:lnTo>
                  <a:lnTo>
                    <a:pt x="9372" y="819137"/>
                  </a:lnTo>
                  <a:lnTo>
                    <a:pt x="33134" y="814705"/>
                  </a:lnTo>
                  <a:lnTo>
                    <a:pt x="26809" y="771893"/>
                  </a:lnTo>
                  <a:lnTo>
                    <a:pt x="23799" y="729208"/>
                  </a:lnTo>
                  <a:lnTo>
                    <a:pt x="24003" y="686752"/>
                  </a:lnTo>
                  <a:lnTo>
                    <a:pt x="27355" y="644626"/>
                  </a:lnTo>
                  <a:lnTo>
                    <a:pt x="33756" y="602932"/>
                  </a:lnTo>
                  <a:lnTo>
                    <a:pt x="43154" y="561784"/>
                  </a:lnTo>
                  <a:lnTo>
                    <a:pt x="55435" y="521258"/>
                  </a:lnTo>
                  <a:lnTo>
                    <a:pt x="70523" y="481482"/>
                  </a:lnTo>
                  <a:lnTo>
                    <a:pt x="88341" y="442556"/>
                  </a:lnTo>
                  <a:lnTo>
                    <a:pt x="108800" y="404571"/>
                  </a:lnTo>
                  <a:lnTo>
                    <a:pt x="131826" y="367626"/>
                  </a:lnTo>
                  <a:lnTo>
                    <a:pt x="157340" y="331851"/>
                  </a:lnTo>
                  <a:lnTo>
                    <a:pt x="185242" y="297319"/>
                  </a:lnTo>
                  <a:lnTo>
                    <a:pt x="215455" y="264147"/>
                  </a:lnTo>
                  <a:lnTo>
                    <a:pt x="247891" y="232435"/>
                  </a:lnTo>
                  <a:lnTo>
                    <a:pt x="282486" y="202285"/>
                  </a:lnTo>
                  <a:lnTo>
                    <a:pt x="319138" y="173799"/>
                  </a:lnTo>
                  <a:lnTo>
                    <a:pt x="357771" y="147091"/>
                  </a:lnTo>
                  <a:lnTo>
                    <a:pt x="398310" y="122250"/>
                  </a:lnTo>
                  <a:lnTo>
                    <a:pt x="440651" y="99377"/>
                  </a:lnTo>
                  <a:lnTo>
                    <a:pt x="484733" y="78574"/>
                  </a:lnTo>
                  <a:lnTo>
                    <a:pt x="530466" y="59969"/>
                  </a:lnTo>
                  <a:lnTo>
                    <a:pt x="577761" y="43637"/>
                  </a:lnTo>
                  <a:lnTo>
                    <a:pt x="626529" y="29679"/>
                  </a:lnTo>
                  <a:lnTo>
                    <a:pt x="672896" y="19100"/>
                  </a:lnTo>
                  <a:lnTo>
                    <a:pt x="717448" y="12052"/>
                  </a:lnTo>
                  <a:lnTo>
                    <a:pt x="769797" y="6769"/>
                  </a:lnTo>
                  <a:lnTo>
                    <a:pt x="821728" y="4445"/>
                  </a:lnTo>
                  <a:lnTo>
                    <a:pt x="873099" y="5041"/>
                  </a:lnTo>
                  <a:lnTo>
                    <a:pt x="923772" y="8483"/>
                  </a:lnTo>
                  <a:lnTo>
                    <a:pt x="973607" y="14706"/>
                  </a:lnTo>
                  <a:lnTo>
                    <a:pt x="1022451" y="23647"/>
                  </a:lnTo>
                  <a:lnTo>
                    <a:pt x="1070165" y="35255"/>
                  </a:lnTo>
                  <a:lnTo>
                    <a:pt x="1116622" y="49453"/>
                  </a:lnTo>
                  <a:lnTo>
                    <a:pt x="1161669" y="66192"/>
                  </a:lnTo>
                  <a:lnTo>
                    <a:pt x="1205166" y="85394"/>
                  </a:lnTo>
                  <a:lnTo>
                    <a:pt x="1246974" y="107010"/>
                  </a:lnTo>
                  <a:lnTo>
                    <a:pt x="1286954" y="130975"/>
                  </a:lnTo>
                  <a:lnTo>
                    <a:pt x="1324965" y="157226"/>
                  </a:lnTo>
                  <a:lnTo>
                    <a:pt x="1360868" y="185699"/>
                  </a:lnTo>
                  <a:lnTo>
                    <a:pt x="1394510" y="216331"/>
                  </a:lnTo>
                  <a:lnTo>
                    <a:pt x="1425752" y="249059"/>
                  </a:lnTo>
                  <a:lnTo>
                    <a:pt x="1454467" y="283832"/>
                  </a:lnTo>
                  <a:lnTo>
                    <a:pt x="1480515" y="320573"/>
                  </a:lnTo>
                  <a:lnTo>
                    <a:pt x="1503730" y="359232"/>
                  </a:lnTo>
                  <a:lnTo>
                    <a:pt x="1524000" y="399732"/>
                  </a:lnTo>
                  <a:lnTo>
                    <a:pt x="1418209" y="419506"/>
                  </a:lnTo>
                  <a:lnTo>
                    <a:pt x="1576438" y="526199"/>
                  </a:lnTo>
                  <a:lnTo>
                    <a:pt x="1653540" y="3755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54342" y="1883614"/>
              <a:ext cx="1653539" cy="819150"/>
            </a:xfrm>
            <a:custGeom>
              <a:avLst/>
              <a:gdLst/>
              <a:ahLst/>
              <a:cxnLst/>
              <a:rect l="l" t="t" r="r" b="b"/>
              <a:pathLst>
                <a:path w="1653539" h="819150">
                  <a:moveTo>
                    <a:pt x="676710" y="18217"/>
                  </a:moveTo>
                  <a:lnTo>
                    <a:pt x="626533" y="29678"/>
                  </a:lnTo>
                  <a:lnTo>
                    <a:pt x="577755" y="43626"/>
                  </a:lnTo>
                  <a:lnTo>
                    <a:pt x="530461" y="59959"/>
                  </a:lnTo>
                  <a:lnTo>
                    <a:pt x="484732" y="78573"/>
                  </a:lnTo>
                  <a:lnTo>
                    <a:pt x="440652" y="99367"/>
                  </a:lnTo>
                  <a:lnTo>
                    <a:pt x="398305" y="122237"/>
                  </a:lnTo>
                  <a:lnTo>
                    <a:pt x="357772" y="147080"/>
                  </a:lnTo>
                  <a:lnTo>
                    <a:pt x="319137" y="173795"/>
                  </a:lnTo>
                  <a:lnTo>
                    <a:pt x="282483" y="202278"/>
                  </a:lnTo>
                  <a:lnTo>
                    <a:pt x="247893" y="232426"/>
                  </a:lnTo>
                  <a:lnTo>
                    <a:pt x="215449" y="264138"/>
                  </a:lnTo>
                  <a:lnTo>
                    <a:pt x="185236" y="297309"/>
                  </a:lnTo>
                  <a:lnTo>
                    <a:pt x="157335" y="331839"/>
                  </a:lnTo>
                  <a:lnTo>
                    <a:pt x="131831" y="367623"/>
                  </a:lnTo>
                  <a:lnTo>
                    <a:pt x="108805" y="404559"/>
                  </a:lnTo>
                  <a:lnTo>
                    <a:pt x="88341" y="442544"/>
                  </a:lnTo>
                  <a:lnTo>
                    <a:pt x="70521" y="481477"/>
                  </a:lnTo>
                  <a:lnTo>
                    <a:pt x="55430" y="521253"/>
                  </a:lnTo>
                  <a:lnTo>
                    <a:pt x="43149" y="561771"/>
                  </a:lnTo>
                  <a:lnTo>
                    <a:pt x="33762" y="602928"/>
                  </a:lnTo>
                  <a:lnTo>
                    <a:pt x="27352" y="644620"/>
                  </a:lnTo>
                  <a:lnTo>
                    <a:pt x="24001" y="686746"/>
                  </a:lnTo>
                  <a:lnTo>
                    <a:pt x="23793" y="729203"/>
                  </a:lnTo>
                  <a:lnTo>
                    <a:pt x="26811" y="771887"/>
                  </a:lnTo>
                  <a:lnTo>
                    <a:pt x="33138" y="814697"/>
                  </a:lnTo>
                  <a:lnTo>
                    <a:pt x="9376" y="819129"/>
                  </a:lnTo>
                  <a:lnTo>
                    <a:pt x="2998" y="775859"/>
                  </a:lnTo>
                  <a:lnTo>
                    <a:pt x="0" y="732726"/>
                  </a:lnTo>
                  <a:lnTo>
                    <a:pt x="293" y="689834"/>
                  </a:lnTo>
                  <a:lnTo>
                    <a:pt x="3791" y="647288"/>
                  </a:lnTo>
                  <a:lnTo>
                    <a:pt x="10410" y="605195"/>
                  </a:lnTo>
                  <a:lnTo>
                    <a:pt x="20061" y="563659"/>
                  </a:lnTo>
                  <a:lnTo>
                    <a:pt x="32659" y="522785"/>
                  </a:lnTo>
                  <a:lnTo>
                    <a:pt x="48117" y="482680"/>
                  </a:lnTo>
                  <a:lnTo>
                    <a:pt x="66348" y="443447"/>
                  </a:lnTo>
                  <a:lnTo>
                    <a:pt x="87268" y="405193"/>
                  </a:lnTo>
                  <a:lnTo>
                    <a:pt x="110788" y="368022"/>
                  </a:lnTo>
                  <a:lnTo>
                    <a:pt x="136823" y="332040"/>
                  </a:lnTo>
                  <a:lnTo>
                    <a:pt x="165287" y="297353"/>
                  </a:lnTo>
                  <a:lnTo>
                    <a:pt x="196093" y="264065"/>
                  </a:lnTo>
                  <a:lnTo>
                    <a:pt x="229154" y="232281"/>
                  </a:lnTo>
                  <a:lnTo>
                    <a:pt x="264384" y="202108"/>
                  </a:lnTo>
                  <a:lnTo>
                    <a:pt x="301698" y="173649"/>
                  </a:lnTo>
                  <a:lnTo>
                    <a:pt x="341007" y="147012"/>
                  </a:lnTo>
                  <a:lnTo>
                    <a:pt x="382227" y="122300"/>
                  </a:lnTo>
                  <a:lnTo>
                    <a:pt x="425271" y="99618"/>
                  </a:lnTo>
                  <a:lnTo>
                    <a:pt x="470052" y="79074"/>
                  </a:lnTo>
                  <a:lnTo>
                    <a:pt x="516484" y="60771"/>
                  </a:lnTo>
                  <a:lnTo>
                    <a:pt x="564481" y="44814"/>
                  </a:lnTo>
                  <a:lnTo>
                    <a:pt x="613956" y="31310"/>
                  </a:lnTo>
                  <a:lnTo>
                    <a:pt x="664823" y="20363"/>
                  </a:lnTo>
                  <a:lnTo>
                    <a:pt x="741203" y="7600"/>
                  </a:lnTo>
                  <a:lnTo>
                    <a:pt x="793555" y="2314"/>
                  </a:lnTo>
                  <a:lnTo>
                    <a:pt x="845488" y="0"/>
                  </a:lnTo>
                  <a:lnTo>
                    <a:pt x="896861" y="593"/>
                  </a:lnTo>
                  <a:lnTo>
                    <a:pt x="947532" y="4032"/>
                  </a:lnTo>
                  <a:lnTo>
                    <a:pt x="997360" y="10255"/>
                  </a:lnTo>
                  <a:lnTo>
                    <a:pt x="1046205" y="19199"/>
                  </a:lnTo>
                  <a:lnTo>
                    <a:pt x="1093925" y="30802"/>
                  </a:lnTo>
                  <a:lnTo>
                    <a:pt x="1140379" y="45002"/>
                  </a:lnTo>
                  <a:lnTo>
                    <a:pt x="1185426" y="61736"/>
                  </a:lnTo>
                  <a:lnTo>
                    <a:pt x="1228925" y="80943"/>
                  </a:lnTo>
                  <a:lnTo>
                    <a:pt x="1270736" y="102559"/>
                  </a:lnTo>
                  <a:lnTo>
                    <a:pt x="1310716" y="126523"/>
                  </a:lnTo>
                  <a:lnTo>
                    <a:pt x="1348725" y="152773"/>
                  </a:lnTo>
                  <a:lnTo>
                    <a:pt x="1384623" y="181246"/>
                  </a:lnTo>
                  <a:lnTo>
                    <a:pt x="1418267" y="211879"/>
                  </a:lnTo>
                  <a:lnTo>
                    <a:pt x="1449516" y="244611"/>
                  </a:lnTo>
                  <a:lnTo>
                    <a:pt x="1478231" y="279380"/>
                  </a:lnTo>
                  <a:lnTo>
                    <a:pt x="1504269" y="316122"/>
                  </a:lnTo>
                  <a:lnTo>
                    <a:pt x="1527490" y="354776"/>
                  </a:lnTo>
                  <a:lnTo>
                    <a:pt x="1547752" y="395280"/>
                  </a:lnTo>
                  <a:lnTo>
                    <a:pt x="1653531" y="375506"/>
                  </a:lnTo>
                  <a:lnTo>
                    <a:pt x="1576429" y="526191"/>
                  </a:lnTo>
                  <a:lnTo>
                    <a:pt x="1418200" y="419498"/>
                  </a:lnTo>
                  <a:lnTo>
                    <a:pt x="1523991" y="399725"/>
                  </a:lnTo>
                  <a:lnTo>
                    <a:pt x="1503728" y="359221"/>
                  </a:lnTo>
                  <a:lnTo>
                    <a:pt x="1480507" y="320567"/>
                  </a:lnTo>
                  <a:lnTo>
                    <a:pt x="1454469" y="283825"/>
                  </a:lnTo>
                  <a:lnTo>
                    <a:pt x="1425755" y="249056"/>
                  </a:lnTo>
                  <a:lnTo>
                    <a:pt x="1394505" y="216324"/>
                  </a:lnTo>
                  <a:lnTo>
                    <a:pt x="1360861" y="185691"/>
                  </a:lnTo>
                  <a:lnTo>
                    <a:pt x="1324964" y="157218"/>
                  </a:lnTo>
                  <a:lnTo>
                    <a:pt x="1286955" y="130968"/>
                  </a:lnTo>
                  <a:lnTo>
                    <a:pt x="1246975" y="107004"/>
                  </a:lnTo>
                  <a:lnTo>
                    <a:pt x="1205165" y="85388"/>
                  </a:lnTo>
                  <a:lnTo>
                    <a:pt x="1161666" y="66181"/>
                  </a:lnTo>
                  <a:lnTo>
                    <a:pt x="1116620" y="49447"/>
                  </a:lnTo>
                  <a:lnTo>
                    <a:pt x="1070166" y="35247"/>
                  </a:lnTo>
                  <a:lnTo>
                    <a:pt x="1022447" y="23644"/>
                  </a:lnTo>
                  <a:lnTo>
                    <a:pt x="973603" y="14700"/>
                  </a:lnTo>
                  <a:lnTo>
                    <a:pt x="923776" y="8477"/>
                  </a:lnTo>
                  <a:lnTo>
                    <a:pt x="873106" y="5038"/>
                  </a:lnTo>
                  <a:lnTo>
                    <a:pt x="821735" y="4445"/>
                  </a:lnTo>
                  <a:lnTo>
                    <a:pt x="769803" y="6759"/>
                  </a:lnTo>
                  <a:lnTo>
                    <a:pt x="717452" y="12045"/>
                  </a:lnTo>
                  <a:lnTo>
                    <a:pt x="664823" y="203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45522" y="1880704"/>
              <a:ext cx="1666239" cy="838835"/>
            </a:xfrm>
            <a:custGeom>
              <a:avLst/>
              <a:gdLst/>
              <a:ahLst/>
              <a:cxnLst/>
              <a:rect l="l" t="t" r="r" b="b"/>
              <a:pathLst>
                <a:path w="1666239" h="838835">
                  <a:moveTo>
                    <a:pt x="1665922" y="505053"/>
                  </a:moveTo>
                  <a:lnTo>
                    <a:pt x="1655038" y="462686"/>
                  </a:lnTo>
                  <a:lnTo>
                    <a:pt x="1641132" y="421754"/>
                  </a:lnTo>
                  <a:lnTo>
                    <a:pt x="1624330" y="382320"/>
                  </a:lnTo>
                  <a:lnTo>
                    <a:pt x="1604746" y="344424"/>
                  </a:lnTo>
                  <a:lnTo>
                    <a:pt x="1582508" y="308152"/>
                  </a:lnTo>
                  <a:lnTo>
                    <a:pt x="1557731" y="273570"/>
                  </a:lnTo>
                  <a:lnTo>
                    <a:pt x="1530540" y="240728"/>
                  </a:lnTo>
                  <a:lnTo>
                    <a:pt x="1501038" y="209689"/>
                  </a:lnTo>
                  <a:lnTo>
                    <a:pt x="1469351" y="180530"/>
                  </a:lnTo>
                  <a:lnTo>
                    <a:pt x="1435608" y="153314"/>
                  </a:lnTo>
                  <a:lnTo>
                    <a:pt x="1399921" y="128092"/>
                  </a:lnTo>
                  <a:lnTo>
                    <a:pt x="1362405" y="104940"/>
                  </a:lnTo>
                  <a:lnTo>
                    <a:pt x="1323187" y="83908"/>
                  </a:lnTo>
                  <a:lnTo>
                    <a:pt x="1282382" y="65074"/>
                  </a:lnTo>
                  <a:lnTo>
                    <a:pt x="1240104" y="48501"/>
                  </a:lnTo>
                  <a:lnTo>
                    <a:pt x="1196479" y="34239"/>
                  </a:lnTo>
                  <a:lnTo>
                    <a:pt x="1151623" y="22377"/>
                  </a:lnTo>
                  <a:lnTo>
                    <a:pt x="1105649" y="12941"/>
                  </a:lnTo>
                  <a:lnTo>
                    <a:pt x="1058697" y="6032"/>
                  </a:lnTo>
                  <a:lnTo>
                    <a:pt x="1010856" y="1689"/>
                  </a:lnTo>
                  <a:lnTo>
                    <a:pt x="962279" y="0"/>
                  </a:lnTo>
                  <a:lnTo>
                    <a:pt x="913053" y="1003"/>
                  </a:lnTo>
                  <a:lnTo>
                    <a:pt x="863320" y="4762"/>
                  </a:lnTo>
                  <a:lnTo>
                    <a:pt x="813181" y="11366"/>
                  </a:lnTo>
                  <a:lnTo>
                    <a:pt x="760971" y="21310"/>
                  </a:lnTo>
                  <a:lnTo>
                    <a:pt x="762762" y="20866"/>
                  </a:lnTo>
                  <a:lnTo>
                    <a:pt x="758901" y="21704"/>
                  </a:lnTo>
                  <a:lnTo>
                    <a:pt x="758634" y="21767"/>
                  </a:lnTo>
                  <a:lnTo>
                    <a:pt x="688136" y="38582"/>
                  </a:lnTo>
                  <a:lnTo>
                    <a:pt x="638568" y="53873"/>
                  </a:lnTo>
                  <a:lnTo>
                    <a:pt x="590511" y="71742"/>
                  </a:lnTo>
                  <a:lnTo>
                    <a:pt x="544080" y="92075"/>
                  </a:lnTo>
                  <a:lnTo>
                    <a:pt x="499402" y="114757"/>
                  </a:lnTo>
                  <a:lnTo>
                    <a:pt x="456552" y="139687"/>
                  </a:lnTo>
                  <a:lnTo>
                    <a:pt x="415632" y="166751"/>
                  </a:lnTo>
                  <a:lnTo>
                    <a:pt x="376770" y="195821"/>
                  </a:lnTo>
                  <a:lnTo>
                    <a:pt x="340067" y="226809"/>
                  </a:lnTo>
                  <a:lnTo>
                    <a:pt x="305612" y="259588"/>
                  </a:lnTo>
                  <a:lnTo>
                    <a:pt x="273507" y="294055"/>
                  </a:lnTo>
                  <a:lnTo>
                    <a:pt x="243878" y="330098"/>
                  </a:lnTo>
                  <a:lnTo>
                    <a:pt x="216814" y="367588"/>
                  </a:lnTo>
                  <a:lnTo>
                    <a:pt x="192417" y="406438"/>
                  </a:lnTo>
                  <a:lnTo>
                    <a:pt x="170789" y="446519"/>
                  </a:lnTo>
                  <a:lnTo>
                    <a:pt x="152057" y="487718"/>
                  </a:lnTo>
                  <a:lnTo>
                    <a:pt x="136296" y="529945"/>
                  </a:lnTo>
                  <a:lnTo>
                    <a:pt x="123621" y="573062"/>
                  </a:lnTo>
                  <a:lnTo>
                    <a:pt x="114147" y="616978"/>
                  </a:lnTo>
                  <a:lnTo>
                    <a:pt x="107962" y="661568"/>
                  </a:lnTo>
                  <a:lnTo>
                    <a:pt x="105168" y="706716"/>
                  </a:lnTo>
                  <a:lnTo>
                    <a:pt x="0" y="729551"/>
                  </a:lnTo>
                  <a:lnTo>
                    <a:pt x="129755" y="838454"/>
                  </a:lnTo>
                  <a:lnTo>
                    <a:pt x="233959" y="678764"/>
                  </a:lnTo>
                  <a:lnTo>
                    <a:pt x="128790" y="701598"/>
                  </a:lnTo>
                  <a:lnTo>
                    <a:pt x="131584" y="656450"/>
                  </a:lnTo>
                  <a:lnTo>
                    <a:pt x="137769" y="611860"/>
                  </a:lnTo>
                  <a:lnTo>
                    <a:pt x="147243" y="567944"/>
                  </a:lnTo>
                  <a:lnTo>
                    <a:pt x="159918" y="524827"/>
                  </a:lnTo>
                  <a:lnTo>
                    <a:pt x="175679" y="482600"/>
                  </a:lnTo>
                  <a:lnTo>
                    <a:pt x="194411" y="441388"/>
                  </a:lnTo>
                  <a:lnTo>
                    <a:pt x="216039" y="401307"/>
                  </a:lnTo>
                  <a:lnTo>
                    <a:pt x="240436" y="362470"/>
                  </a:lnTo>
                  <a:lnTo>
                    <a:pt x="267500" y="324967"/>
                  </a:lnTo>
                  <a:lnTo>
                    <a:pt x="297129" y="288937"/>
                  </a:lnTo>
                  <a:lnTo>
                    <a:pt x="329234" y="254469"/>
                  </a:lnTo>
                  <a:lnTo>
                    <a:pt x="363689" y="221691"/>
                  </a:lnTo>
                  <a:lnTo>
                    <a:pt x="400392" y="190703"/>
                  </a:lnTo>
                  <a:lnTo>
                    <a:pt x="439254" y="161620"/>
                  </a:lnTo>
                  <a:lnTo>
                    <a:pt x="480174" y="134569"/>
                  </a:lnTo>
                  <a:lnTo>
                    <a:pt x="523024" y="109639"/>
                  </a:lnTo>
                  <a:lnTo>
                    <a:pt x="567702" y="86956"/>
                  </a:lnTo>
                  <a:lnTo>
                    <a:pt x="614133" y="66624"/>
                  </a:lnTo>
                  <a:lnTo>
                    <a:pt x="662190" y="48755"/>
                  </a:lnTo>
                  <a:lnTo>
                    <a:pt x="711758" y="33464"/>
                  </a:lnTo>
                  <a:lnTo>
                    <a:pt x="754672" y="22872"/>
                  </a:lnTo>
                  <a:lnTo>
                    <a:pt x="803021" y="14465"/>
                  </a:lnTo>
                  <a:lnTo>
                    <a:pt x="854735" y="8483"/>
                  </a:lnTo>
                  <a:lnTo>
                    <a:pt x="905967" y="5499"/>
                  </a:lnTo>
                  <a:lnTo>
                    <a:pt x="956602" y="5448"/>
                  </a:lnTo>
                  <a:lnTo>
                    <a:pt x="1006500" y="8255"/>
                  </a:lnTo>
                  <a:lnTo>
                    <a:pt x="1055535" y="13855"/>
                  </a:lnTo>
                  <a:lnTo>
                    <a:pt x="1103566" y="22161"/>
                  </a:lnTo>
                  <a:lnTo>
                    <a:pt x="1150493" y="33108"/>
                  </a:lnTo>
                  <a:lnTo>
                    <a:pt x="1196149" y="46647"/>
                  </a:lnTo>
                  <a:lnTo>
                    <a:pt x="1240421" y="62674"/>
                  </a:lnTo>
                  <a:lnTo>
                    <a:pt x="1283195" y="81127"/>
                  </a:lnTo>
                  <a:lnTo>
                    <a:pt x="1324317" y="101955"/>
                  </a:lnTo>
                  <a:lnTo>
                    <a:pt x="1363662" y="125069"/>
                  </a:lnTo>
                  <a:lnTo>
                    <a:pt x="1401102" y="150406"/>
                  </a:lnTo>
                  <a:lnTo>
                    <a:pt x="1436522" y="177876"/>
                  </a:lnTo>
                  <a:lnTo>
                    <a:pt x="1469771" y="207441"/>
                  </a:lnTo>
                  <a:lnTo>
                    <a:pt x="1500720" y="239001"/>
                  </a:lnTo>
                  <a:lnTo>
                    <a:pt x="1529257" y="272503"/>
                  </a:lnTo>
                  <a:lnTo>
                    <a:pt x="1555242" y="307860"/>
                  </a:lnTo>
                  <a:lnTo>
                    <a:pt x="1578533" y="345020"/>
                  </a:lnTo>
                  <a:lnTo>
                    <a:pt x="1599031" y="383895"/>
                  </a:lnTo>
                  <a:lnTo>
                    <a:pt x="1616570" y="424434"/>
                  </a:lnTo>
                  <a:lnTo>
                    <a:pt x="1631048" y="466547"/>
                  </a:lnTo>
                  <a:lnTo>
                    <a:pt x="1642313" y="510171"/>
                  </a:lnTo>
                  <a:lnTo>
                    <a:pt x="1665922" y="5050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545533" y="1880693"/>
              <a:ext cx="1666239" cy="838835"/>
            </a:xfrm>
            <a:custGeom>
              <a:avLst/>
              <a:gdLst/>
              <a:ahLst/>
              <a:cxnLst/>
              <a:rect l="l" t="t" r="r" b="b"/>
              <a:pathLst>
                <a:path w="1666239" h="838835">
                  <a:moveTo>
                    <a:pt x="750963" y="23511"/>
                  </a:moveTo>
                  <a:lnTo>
                    <a:pt x="803018" y="14464"/>
                  </a:lnTo>
                  <a:lnTo>
                    <a:pt x="854729" y="8486"/>
                  </a:lnTo>
                  <a:lnTo>
                    <a:pt x="905965" y="5508"/>
                  </a:lnTo>
                  <a:lnTo>
                    <a:pt x="956596" y="5457"/>
                  </a:lnTo>
                  <a:lnTo>
                    <a:pt x="1006494" y="8264"/>
                  </a:lnTo>
                  <a:lnTo>
                    <a:pt x="1055527" y="13858"/>
                  </a:lnTo>
                  <a:lnTo>
                    <a:pt x="1103566" y="22166"/>
                  </a:lnTo>
                  <a:lnTo>
                    <a:pt x="1150481" y="33120"/>
                  </a:lnTo>
                  <a:lnTo>
                    <a:pt x="1196143" y="46647"/>
                  </a:lnTo>
                  <a:lnTo>
                    <a:pt x="1240421" y="62677"/>
                  </a:lnTo>
                  <a:lnTo>
                    <a:pt x="1283185" y="81138"/>
                  </a:lnTo>
                  <a:lnTo>
                    <a:pt x="1324306" y="101961"/>
                  </a:lnTo>
                  <a:lnTo>
                    <a:pt x="1363654" y="125073"/>
                  </a:lnTo>
                  <a:lnTo>
                    <a:pt x="1401099" y="150405"/>
                  </a:lnTo>
                  <a:lnTo>
                    <a:pt x="1436511" y="177885"/>
                  </a:lnTo>
                  <a:lnTo>
                    <a:pt x="1469761" y="207442"/>
                  </a:lnTo>
                  <a:lnTo>
                    <a:pt x="1500717" y="239006"/>
                  </a:lnTo>
                  <a:lnTo>
                    <a:pt x="1529252" y="272505"/>
                  </a:lnTo>
                  <a:lnTo>
                    <a:pt x="1555233" y="307868"/>
                  </a:lnTo>
                  <a:lnTo>
                    <a:pt x="1578533" y="345026"/>
                  </a:lnTo>
                  <a:lnTo>
                    <a:pt x="1599021" y="383906"/>
                  </a:lnTo>
                  <a:lnTo>
                    <a:pt x="1616566" y="424439"/>
                  </a:lnTo>
                  <a:lnTo>
                    <a:pt x="1631040" y="466552"/>
                  </a:lnTo>
                  <a:lnTo>
                    <a:pt x="1642313" y="510175"/>
                  </a:lnTo>
                  <a:lnTo>
                    <a:pt x="1665922" y="505057"/>
                  </a:lnTo>
                  <a:lnTo>
                    <a:pt x="1655031" y="462696"/>
                  </a:lnTo>
                  <a:lnTo>
                    <a:pt x="1641125" y="421762"/>
                  </a:lnTo>
                  <a:lnTo>
                    <a:pt x="1624322" y="382319"/>
                  </a:lnTo>
                  <a:lnTo>
                    <a:pt x="1604742" y="344431"/>
                  </a:lnTo>
                  <a:lnTo>
                    <a:pt x="1582504" y="308161"/>
                  </a:lnTo>
                  <a:lnTo>
                    <a:pt x="1557727" y="273573"/>
                  </a:lnTo>
                  <a:lnTo>
                    <a:pt x="1530529" y="240731"/>
                  </a:lnTo>
                  <a:lnTo>
                    <a:pt x="1501030" y="209699"/>
                  </a:lnTo>
                  <a:lnTo>
                    <a:pt x="1469348" y="180541"/>
                  </a:lnTo>
                  <a:lnTo>
                    <a:pt x="1435604" y="153319"/>
                  </a:lnTo>
                  <a:lnTo>
                    <a:pt x="1399915" y="128099"/>
                  </a:lnTo>
                  <a:lnTo>
                    <a:pt x="1362400" y="104944"/>
                  </a:lnTo>
                  <a:lnTo>
                    <a:pt x="1323180" y="83918"/>
                  </a:lnTo>
                  <a:lnTo>
                    <a:pt x="1282372" y="65084"/>
                  </a:lnTo>
                  <a:lnTo>
                    <a:pt x="1240096" y="48507"/>
                  </a:lnTo>
                  <a:lnTo>
                    <a:pt x="1196471" y="34250"/>
                  </a:lnTo>
                  <a:lnTo>
                    <a:pt x="1151615" y="22377"/>
                  </a:lnTo>
                  <a:lnTo>
                    <a:pt x="1105648" y="12951"/>
                  </a:lnTo>
                  <a:lnTo>
                    <a:pt x="1058689" y="6037"/>
                  </a:lnTo>
                  <a:lnTo>
                    <a:pt x="1010857" y="1699"/>
                  </a:lnTo>
                  <a:lnTo>
                    <a:pt x="962270" y="0"/>
                  </a:lnTo>
                  <a:lnTo>
                    <a:pt x="913048" y="1003"/>
                  </a:lnTo>
                  <a:lnTo>
                    <a:pt x="863310" y="4773"/>
                  </a:lnTo>
                  <a:lnTo>
                    <a:pt x="813175" y="11374"/>
                  </a:lnTo>
                  <a:lnTo>
                    <a:pt x="762762" y="20869"/>
                  </a:lnTo>
                  <a:lnTo>
                    <a:pt x="688138" y="38598"/>
                  </a:lnTo>
                  <a:lnTo>
                    <a:pt x="638558" y="53886"/>
                  </a:lnTo>
                  <a:lnTo>
                    <a:pt x="590505" y="71751"/>
                  </a:lnTo>
                  <a:lnTo>
                    <a:pt x="544081" y="92082"/>
                  </a:lnTo>
                  <a:lnTo>
                    <a:pt x="499393" y="114768"/>
                  </a:lnTo>
                  <a:lnTo>
                    <a:pt x="456542" y="139696"/>
                  </a:lnTo>
                  <a:lnTo>
                    <a:pt x="415634" y="166754"/>
                  </a:lnTo>
                  <a:lnTo>
                    <a:pt x="376773" y="195832"/>
                  </a:lnTo>
                  <a:lnTo>
                    <a:pt x="340062" y="226817"/>
                  </a:lnTo>
                  <a:lnTo>
                    <a:pt x="305606" y="259598"/>
                  </a:lnTo>
                  <a:lnTo>
                    <a:pt x="273509" y="294063"/>
                  </a:lnTo>
                  <a:lnTo>
                    <a:pt x="243875" y="330099"/>
                  </a:lnTo>
                  <a:lnTo>
                    <a:pt x="216807" y="367596"/>
                  </a:lnTo>
                  <a:lnTo>
                    <a:pt x="192411" y="406441"/>
                  </a:lnTo>
                  <a:lnTo>
                    <a:pt x="170790" y="446524"/>
                  </a:lnTo>
                  <a:lnTo>
                    <a:pt x="152048" y="487731"/>
                  </a:lnTo>
                  <a:lnTo>
                    <a:pt x="136289" y="529952"/>
                  </a:lnTo>
                  <a:lnTo>
                    <a:pt x="123618" y="573074"/>
                  </a:lnTo>
                  <a:lnTo>
                    <a:pt x="114138" y="616986"/>
                  </a:lnTo>
                  <a:lnTo>
                    <a:pt x="107953" y="661576"/>
                  </a:lnTo>
                  <a:lnTo>
                    <a:pt x="105168" y="706733"/>
                  </a:lnTo>
                  <a:lnTo>
                    <a:pt x="0" y="729555"/>
                  </a:lnTo>
                  <a:lnTo>
                    <a:pt x="129755" y="838457"/>
                  </a:lnTo>
                  <a:lnTo>
                    <a:pt x="233959" y="678780"/>
                  </a:lnTo>
                  <a:lnTo>
                    <a:pt x="128790" y="701602"/>
                  </a:lnTo>
                  <a:lnTo>
                    <a:pt x="131575" y="656447"/>
                  </a:lnTo>
                  <a:lnTo>
                    <a:pt x="137760" y="611858"/>
                  </a:lnTo>
                  <a:lnTo>
                    <a:pt x="147240" y="567947"/>
                  </a:lnTo>
                  <a:lnTo>
                    <a:pt x="159911" y="524826"/>
                  </a:lnTo>
                  <a:lnTo>
                    <a:pt x="175670" y="482606"/>
                  </a:lnTo>
                  <a:lnTo>
                    <a:pt x="194412" y="441399"/>
                  </a:lnTo>
                  <a:lnTo>
                    <a:pt x="216033" y="401316"/>
                  </a:lnTo>
                  <a:lnTo>
                    <a:pt x="240429" y="362471"/>
                  </a:lnTo>
                  <a:lnTo>
                    <a:pt x="267497" y="324974"/>
                  </a:lnTo>
                  <a:lnTo>
                    <a:pt x="297131" y="288937"/>
                  </a:lnTo>
                  <a:lnTo>
                    <a:pt x="329228" y="254472"/>
                  </a:lnTo>
                  <a:lnTo>
                    <a:pt x="363684" y="221691"/>
                  </a:lnTo>
                  <a:lnTo>
                    <a:pt x="400395" y="190705"/>
                  </a:lnTo>
                  <a:lnTo>
                    <a:pt x="439256" y="161626"/>
                  </a:lnTo>
                  <a:lnTo>
                    <a:pt x="480164" y="134567"/>
                  </a:lnTo>
                  <a:lnTo>
                    <a:pt x="523015" y="109638"/>
                  </a:lnTo>
                  <a:lnTo>
                    <a:pt x="567703" y="86952"/>
                  </a:lnTo>
                  <a:lnTo>
                    <a:pt x="614127" y="66621"/>
                  </a:lnTo>
                  <a:lnTo>
                    <a:pt x="662180" y="48755"/>
                  </a:lnTo>
                  <a:lnTo>
                    <a:pt x="711760" y="33467"/>
                  </a:lnTo>
                  <a:lnTo>
                    <a:pt x="762762" y="208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92028" y="2259418"/>
              <a:ext cx="280035" cy="286385"/>
            </a:xfrm>
            <a:custGeom>
              <a:avLst/>
              <a:gdLst/>
              <a:ahLst/>
              <a:cxnLst/>
              <a:rect l="l" t="t" r="r" b="b"/>
              <a:pathLst>
                <a:path w="280035" h="286385">
                  <a:moveTo>
                    <a:pt x="279971" y="0"/>
                  </a:moveTo>
                  <a:lnTo>
                    <a:pt x="0" y="0"/>
                  </a:lnTo>
                  <a:lnTo>
                    <a:pt x="0" y="286194"/>
                  </a:lnTo>
                  <a:lnTo>
                    <a:pt x="279971" y="286194"/>
                  </a:lnTo>
                  <a:lnTo>
                    <a:pt x="2799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92028" y="2259418"/>
              <a:ext cx="280035" cy="286385"/>
            </a:xfrm>
            <a:custGeom>
              <a:avLst/>
              <a:gdLst/>
              <a:ahLst/>
              <a:cxnLst/>
              <a:rect l="l" t="t" r="r" b="b"/>
              <a:pathLst>
                <a:path w="280035" h="286385">
                  <a:moveTo>
                    <a:pt x="0" y="0"/>
                  </a:moveTo>
                  <a:lnTo>
                    <a:pt x="279971" y="0"/>
                  </a:lnTo>
                  <a:lnTo>
                    <a:pt x="279971" y="286194"/>
                  </a:lnTo>
                  <a:lnTo>
                    <a:pt x="0" y="28619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90097" y="2294356"/>
              <a:ext cx="280035" cy="286385"/>
            </a:xfrm>
            <a:custGeom>
              <a:avLst/>
              <a:gdLst/>
              <a:ahLst/>
              <a:cxnLst/>
              <a:rect l="l" t="t" r="r" b="b"/>
              <a:pathLst>
                <a:path w="280035" h="286385">
                  <a:moveTo>
                    <a:pt x="279971" y="0"/>
                  </a:moveTo>
                  <a:lnTo>
                    <a:pt x="0" y="0"/>
                  </a:lnTo>
                  <a:lnTo>
                    <a:pt x="0" y="286194"/>
                  </a:lnTo>
                  <a:lnTo>
                    <a:pt x="279971" y="286194"/>
                  </a:lnTo>
                  <a:lnTo>
                    <a:pt x="2799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590097" y="2294356"/>
              <a:ext cx="280035" cy="286385"/>
            </a:xfrm>
            <a:custGeom>
              <a:avLst/>
              <a:gdLst/>
              <a:ahLst/>
              <a:cxnLst/>
              <a:rect l="l" t="t" r="r" b="b"/>
              <a:pathLst>
                <a:path w="280035" h="286385">
                  <a:moveTo>
                    <a:pt x="0" y="0"/>
                  </a:moveTo>
                  <a:lnTo>
                    <a:pt x="279971" y="0"/>
                  </a:lnTo>
                  <a:lnTo>
                    <a:pt x="279971" y="286194"/>
                  </a:lnTo>
                  <a:lnTo>
                    <a:pt x="0" y="28619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088212" y="3481515"/>
            <a:ext cx="10299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>
                <a:solidFill>
                  <a:srgbClr val="800000"/>
                </a:solidFill>
                <a:latin typeface="Arial"/>
                <a:cs typeface="Arial"/>
              </a:rPr>
              <a:t>State</a:t>
            </a:r>
            <a:r>
              <a:rPr sz="1800" spc="-85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spc="-290">
                <a:solidFill>
                  <a:srgbClr val="800000"/>
                </a:solidFill>
                <a:latin typeface="Arial"/>
                <a:cs typeface="Arial"/>
              </a:rPr>
              <a:t>PCOs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99409" y="3855048"/>
            <a:ext cx="11271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solidFill>
                  <a:srgbClr val="800000"/>
                </a:solidFill>
                <a:latin typeface="Arial"/>
                <a:cs typeface="Arial"/>
              </a:rPr>
              <a:t>Shortage </a:t>
            </a:r>
            <a:r>
              <a:rPr sz="1800" spc="-85">
                <a:solidFill>
                  <a:srgbClr val="800000"/>
                </a:solidFill>
                <a:latin typeface="Arial"/>
                <a:cs typeface="Arial"/>
              </a:rPr>
              <a:t>Designation </a:t>
            </a:r>
            <a:r>
              <a:rPr sz="1800" spc="-10">
                <a:solidFill>
                  <a:srgbClr val="800000"/>
                </a:solidFill>
                <a:latin typeface="Arial"/>
                <a:cs typeface="Arial"/>
              </a:rPr>
              <a:t>Branch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487915" y="2439397"/>
            <a:ext cx="679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5">
                <a:latin typeface="Arial"/>
                <a:cs typeface="Arial"/>
              </a:rPr>
              <a:t>Congress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85413" y="3348232"/>
            <a:ext cx="9740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5"/>
              </a:spcBef>
            </a:pPr>
            <a:r>
              <a:rPr sz="1400" spc="-80">
                <a:latin typeface="Arial"/>
                <a:cs typeface="Arial"/>
              </a:rPr>
              <a:t>State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Health </a:t>
            </a:r>
            <a:r>
              <a:rPr sz="1400" spc="-60">
                <a:latin typeface="Arial"/>
                <a:cs typeface="Arial"/>
              </a:rPr>
              <a:t>Departments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189785" y="4392760"/>
            <a:ext cx="421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>
                <a:latin typeface="Arial"/>
                <a:cs typeface="Arial"/>
              </a:rPr>
              <a:t>BPHC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784086" y="4398823"/>
            <a:ext cx="99377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latin typeface="Arial"/>
                <a:cs typeface="Arial"/>
              </a:rPr>
              <a:t>Grants </a:t>
            </a:r>
            <a:r>
              <a:rPr sz="1400" spc="-65">
                <a:latin typeface="Arial"/>
                <a:cs typeface="Arial"/>
              </a:rPr>
              <a:t>Management </a:t>
            </a:r>
            <a:r>
              <a:rPr sz="1400" spc="-10">
                <a:latin typeface="Arial"/>
                <a:cs typeface="Arial"/>
              </a:rPr>
              <a:t>Specialists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8" name="object 6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23631" y="2903329"/>
            <a:ext cx="625888" cy="61078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53217" y="2757429"/>
            <a:ext cx="625884" cy="610725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89640" y="3797574"/>
            <a:ext cx="625910" cy="610786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14237" y="2760708"/>
            <a:ext cx="625864" cy="610735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23409" y="3804794"/>
            <a:ext cx="625874" cy="610766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39423" y="1843911"/>
            <a:ext cx="625912" cy="610744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8051771" y="3350400"/>
            <a:ext cx="3962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5"/>
              </a:spcBef>
            </a:pPr>
            <a:r>
              <a:rPr sz="1400" spc="-85">
                <a:latin typeface="Arial"/>
                <a:cs typeface="Arial"/>
              </a:rPr>
              <a:t>State </a:t>
            </a:r>
            <a:r>
              <a:rPr sz="1400" spc="-220">
                <a:latin typeface="Arial"/>
                <a:cs typeface="Arial"/>
              </a:rPr>
              <a:t>PCOs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600847" y="3747537"/>
            <a:ext cx="12579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85">
                <a:solidFill>
                  <a:srgbClr val="800000"/>
                </a:solidFill>
                <a:latin typeface="Arial"/>
                <a:cs typeface="Arial"/>
              </a:rPr>
              <a:t>Communities </a:t>
            </a:r>
            <a:r>
              <a:rPr sz="1800" spc="-10">
                <a:solidFill>
                  <a:srgbClr val="800000"/>
                </a:solidFill>
                <a:latin typeface="Arial"/>
                <a:cs typeface="Arial"/>
              </a:rPr>
              <a:t>seeking </a:t>
            </a:r>
            <a:r>
              <a:rPr sz="1800" spc="-45">
                <a:solidFill>
                  <a:srgbClr val="800000"/>
                </a:solidFill>
                <a:latin typeface="Arial"/>
                <a:cs typeface="Arial"/>
              </a:rPr>
              <a:t>designations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8304048" y="1832933"/>
            <a:ext cx="1377950" cy="849630"/>
            <a:chOff x="8304048" y="1832933"/>
            <a:chExt cx="1377950" cy="849630"/>
          </a:xfrm>
        </p:grpSpPr>
        <p:sp>
          <p:nvSpPr>
            <p:cNvPr id="77" name="object 77"/>
            <p:cNvSpPr/>
            <p:nvPr/>
          </p:nvSpPr>
          <p:spPr>
            <a:xfrm>
              <a:off x="8310398" y="1839290"/>
              <a:ext cx="1365250" cy="836930"/>
            </a:xfrm>
            <a:custGeom>
              <a:avLst/>
              <a:gdLst/>
              <a:ahLst/>
              <a:cxnLst/>
              <a:rect l="l" t="t" r="r" b="b"/>
              <a:pathLst>
                <a:path w="1365250" h="836930">
                  <a:moveTo>
                    <a:pt x="1365173" y="710844"/>
                  </a:moveTo>
                  <a:lnTo>
                    <a:pt x="1247940" y="690880"/>
                  </a:lnTo>
                  <a:lnTo>
                    <a:pt x="1246174" y="636727"/>
                  </a:lnTo>
                  <a:lnTo>
                    <a:pt x="1241094" y="583755"/>
                  </a:lnTo>
                  <a:lnTo>
                    <a:pt x="1232814" y="532142"/>
                  </a:lnTo>
                  <a:lnTo>
                    <a:pt x="1221435" y="482015"/>
                  </a:lnTo>
                  <a:lnTo>
                    <a:pt x="1207084" y="433527"/>
                  </a:lnTo>
                  <a:lnTo>
                    <a:pt x="1189850" y="386842"/>
                  </a:lnTo>
                  <a:lnTo>
                    <a:pt x="1169860" y="342112"/>
                  </a:lnTo>
                  <a:lnTo>
                    <a:pt x="1147203" y="299466"/>
                  </a:lnTo>
                  <a:lnTo>
                    <a:pt x="1122019" y="259080"/>
                  </a:lnTo>
                  <a:lnTo>
                    <a:pt x="1094384" y="221081"/>
                  </a:lnTo>
                  <a:lnTo>
                    <a:pt x="1064437" y="185635"/>
                  </a:lnTo>
                  <a:lnTo>
                    <a:pt x="1032268" y="152882"/>
                  </a:lnTo>
                  <a:lnTo>
                    <a:pt x="997991" y="122986"/>
                  </a:lnTo>
                  <a:lnTo>
                    <a:pt x="961707" y="96088"/>
                  </a:lnTo>
                  <a:lnTo>
                    <a:pt x="923544" y="72339"/>
                  </a:lnTo>
                  <a:lnTo>
                    <a:pt x="883602" y="51892"/>
                  </a:lnTo>
                  <a:lnTo>
                    <a:pt x="841997" y="34899"/>
                  </a:lnTo>
                  <a:lnTo>
                    <a:pt x="798830" y="21501"/>
                  </a:lnTo>
                  <a:lnTo>
                    <a:pt x="754202" y="11861"/>
                  </a:lnTo>
                  <a:lnTo>
                    <a:pt x="728040" y="7416"/>
                  </a:lnTo>
                  <a:lnTo>
                    <a:pt x="727887" y="7378"/>
                  </a:lnTo>
                  <a:lnTo>
                    <a:pt x="684390" y="1841"/>
                  </a:lnTo>
                  <a:lnTo>
                    <a:pt x="641121" y="0"/>
                  </a:lnTo>
                  <a:lnTo>
                    <a:pt x="598182" y="1752"/>
                  </a:lnTo>
                  <a:lnTo>
                    <a:pt x="555713" y="6985"/>
                  </a:lnTo>
                  <a:lnTo>
                    <a:pt x="513816" y="15595"/>
                  </a:lnTo>
                  <a:lnTo>
                    <a:pt x="472630" y="27482"/>
                  </a:lnTo>
                  <a:lnTo>
                    <a:pt x="432282" y="42532"/>
                  </a:lnTo>
                  <a:lnTo>
                    <a:pt x="392874" y="60642"/>
                  </a:lnTo>
                  <a:lnTo>
                    <a:pt x="354545" y="81724"/>
                  </a:lnTo>
                  <a:lnTo>
                    <a:pt x="317423" y="105651"/>
                  </a:lnTo>
                  <a:lnTo>
                    <a:pt x="281622" y="132334"/>
                  </a:lnTo>
                  <a:lnTo>
                    <a:pt x="247269" y="161645"/>
                  </a:lnTo>
                  <a:lnTo>
                    <a:pt x="214477" y="193509"/>
                  </a:lnTo>
                  <a:lnTo>
                    <a:pt x="183375" y="227799"/>
                  </a:lnTo>
                  <a:lnTo>
                    <a:pt x="154101" y="264414"/>
                  </a:lnTo>
                  <a:lnTo>
                    <a:pt x="126758" y="303250"/>
                  </a:lnTo>
                  <a:lnTo>
                    <a:pt x="101473" y="344208"/>
                  </a:lnTo>
                  <a:lnTo>
                    <a:pt x="78384" y="387184"/>
                  </a:lnTo>
                  <a:lnTo>
                    <a:pt x="57594" y="432054"/>
                  </a:lnTo>
                  <a:lnTo>
                    <a:pt x="39243" y="478739"/>
                  </a:lnTo>
                  <a:lnTo>
                    <a:pt x="23444" y="527113"/>
                  </a:lnTo>
                  <a:lnTo>
                    <a:pt x="10312" y="577075"/>
                  </a:lnTo>
                  <a:lnTo>
                    <a:pt x="0" y="628535"/>
                  </a:lnTo>
                  <a:lnTo>
                    <a:pt x="26327" y="633018"/>
                  </a:lnTo>
                  <a:lnTo>
                    <a:pt x="36461" y="582333"/>
                  </a:lnTo>
                  <a:lnTo>
                    <a:pt x="49339" y="533082"/>
                  </a:lnTo>
                  <a:lnTo>
                    <a:pt x="64808" y="485355"/>
                  </a:lnTo>
                  <a:lnTo>
                    <a:pt x="82778" y="439267"/>
                  </a:lnTo>
                  <a:lnTo>
                    <a:pt x="103111" y="394906"/>
                  </a:lnTo>
                  <a:lnTo>
                    <a:pt x="125704" y="352399"/>
                  </a:lnTo>
                  <a:lnTo>
                    <a:pt x="150431" y="311810"/>
                  </a:lnTo>
                  <a:lnTo>
                    <a:pt x="177177" y="273278"/>
                  </a:lnTo>
                  <a:lnTo>
                    <a:pt x="205816" y="236893"/>
                  </a:lnTo>
                  <a:lnTo>
                    <a:pt x="236258" y="202742"/>
                  </a:lnTo>
                  <a:lnTo>
                    <a:pt x="268363" y="170942"/>
                  </a:lnTo>
                  <a:lnTo>
                    <a:pt x="302006" y="141605"/>
                  </a:lnTo>
                  <a:lnTo>
                    <a:pt x="337096" y="114808"/>
                  </a:lnTo>
                  <a:lnTo>
                    <a:pt x="373507" y="90665"/>
                  </a:lnTo>
                  <a:lnTo>
                    <a:pt x="411099" y="69291"/>
                  </a:lnTo>
                  <a:lnTo>
                    <a:pt x="449783" y="50774"/>
                  </a:lnTo>
                  <a:lnTo>
                    <a:pt x="489432" y="35204"/>
                  </a:lnTo>
                  <a:lnTo>
                    <a:pt x="529932" y="22720"/>
                  </a:lnTo>
                  <a:lnTo>
                    <a:pt x="571157" y="13385"/>
                  </a:lnTo>
                  <a:lnTo>
                    <a:pt x="612990" y="7327"/>
                  </a:lnTo>
                  <a:lnTo>
                    <a:pt x="655332" y="4635"/>
                  </a:lnTo>
                  <a:lnTo>
                    <a:pt x="698042" y="5422"/>
                  </a:lnTo>
                  <a:lnTo>
                    <a:pt x="737285" y="9423"/>
                  </a:lnTo>
                  <a:lnTo>
                    <a:pt x="815670" y="30416"/>
                  </a:lnTo>
                  <a:lnTo>
                    <a:pt x="857275" y="47409"/>
                  </a:lnTo>
                  <a:lnTo>
                    <a:pt x="897216" y="67856"/>
                  </a:lnTo>
                  <a:lnTo>
                    <a:pt x="935380" y="91605"/>
                  </a:lnTo>
                  <a:lnTo>
                    <a:pt x="971651" y="118503"/>
                  </a:lnTo>
                  <a:lnTo>
                    <a:pt x="1005928" y="148399"/>
                  </a:lnTo>
                  <a:lnTo>
                    <a:pt x="1038098" y="181152"/>
                  </a:lnTo>
                  <a:lnTo>
                    <a:pt x="1068044" y="216598"/>
                  </a:lnTo>
                  <a:lnTo>
                    <a:pt x="1095679" y="254596"/>
                  </a:lnTo>
                  <a:lnTo>
                    <a:pt x="1120876" y="294982"/>
                  </a:lnTo>
                  <a:lnTo>
                    <a:pt x="1143520" y="337629"/>
                  </a:lnTo>
                  <a:lnTo>
                    <a:pt x="1163510" y="382358"/>
                  </a:lnTo>
                  <a:lnTo>
                    <a:pt x="1180744" y="429044"/>
                  </a:lnTo>
                  <a:lnTo>
                    <a:pt x="1195108" y="477532"/>
                  </a:lnTo>
                  <a:lnTo>
                    <a:pt x="1206474" y="527659"/>
                  </a:lnTo>
                  <a:lnTo>
                    <a:pt x="1214767" y="579272"/>
                  </a:lnTo>
                  <a:lnTo>
                    <a:pt x="1219847" y="632244"/>
                  </a:lnTo>
                  <a:lnTo>
                    <a:pt x="1221613" y="686396"/>
                  </a:lnTo>
                  <a:lnTo>
                    <a:pt x="1104392" y="666432"/>
                  </a:lnTo>
                  <a:lnTo>
                    <a:pt x="1222336" y="836663"/>
                  </a:lnTo>
                  <a:lnTo>
                    <a:pt x="1365173" y="7108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10398" y="1839283"/>
              <a:ext cx="1365250" cy="836930"/>
            </a:xfrm>
            <a:custGeom>
              <a:avLst/>
              <a:gdLst/>
              <a:ahLst/>
              <a:cxnLst/>
              <a:rect l="l" t="t" r="r" b="b"/>
              <a:pathLst>
                <a:path w="1365250" h="836930">
                  <a:moveTo>
                    <a:pt x="741019" y="9787"/>
                  </a:moveTo>
                  <a:lnTo>
                    <a:pt x="698046" y="5426"/>
                  </a:lnTo>
                  <a:lnTo>
                    <a:pt x="655334" y="4641"/>
                  </a:lnTo>
                  <a:lnTo>
                    <a:pt x="613000" y="7330"/>
                  </a:lnTo>
                  <a:lnTo>
                    <a:pt x="571161" y="13389"/>
                  </a:lnTo>
                  <a:lnTo>
                    <a:pt x="529936" y="22716"/>
                  </a:lnTo>
                  <a:lnTo>
                    <a:pt x="489440" y="35211"/>
                  </a:lnTo>
                  <a:lnTo>
                    <a:pt x="449792" y="50769"/>
                  </a:lnTo>
                  <a:lnTo>
                    <a:pt x="411108" y="69290"/>
                  </a:lnTo>
                  <a:lnTo>
                    <a:pt x="373506" y="90670"/>
                  </a:lnTo>
                  <a:lnTo>
                    <a:pt x="337103" y="114807"/>
                  </a:lnTo>
                  <a:lnTo>
                    <a:pt x="302016" y="141600"/>
                  </a:lnTo>
                  <a:lnTo>
                    <a:pt x="268363" y="170946"/>
                  </a:lnTo>
                  <a:lnTo>
                    <a:pt x="236261" y="202743"/>
                  </a:lnTo>
                  <a:lnTo>
                    <a:pt x="205827" y="236888"/>
                  </a:lnTo>
                  <a:lnTo>
                    <a:pt x="177178" y="273280"/>
                  </a:lnTo>
                  <a:lnTo>
                    <a:pt x="150431" y="311816"/>
                  </a:lnTo>
                  <a:lnTo>
                    <a:pt x="125705" y="352394"/>
                  </a:lnTo>
                  <a:lnTo>
                    <a:pt x="103115" y="394911"/>
                  </a:lnTo>
                  <a:lnTo>
                    <a:pt x="82780" y="439266"/>
                  </a:lnTo>
                  <a:lnTo>
                    <a:pt x="64816" y="485356"/>
                  </a:lnTo>
                  <a:lnTo>
                    <a:pt x="49341" y="533078"/>
                  </a:lnTo>
                  <a:lnTo>
                    <a:pt x="36472" y="582332"/>
                  </a:lnTo>
                  <a:lnTo>
                    <a:pt x="26327" y="633014"/>
                  </a:lnTo>
                  <a:lnTo>
                    <a:pt x="0" y="628531"/>
                  </a:lnTo>
                  <a:lnTo>
                    <a:pt x="10322" y="577077"/>
                  </a:lnTo>
                  <a:lnTo>
                    <a:pt x="23445" y="527110"/>
                  </a:lnTo>
                  <a:lnTo>
                    <a:pt x="39246" y="478734"/>
                  </a:lnTo>
                  <a:lnTo>
                    <a:pt x="57601" y="432055"/>
                  </a:lnTo>
                  <a:lnTo>
                    <a:pt x="78388" y="387179"/>
                  </a:lnTo>
                  <a:lnTo>
                    <a:pt x="101483" y="344209"/>
                  </a:lnTo>
                  <a:lnTo>
                    <a:pt x="126763" y="303252"/>
                  </a:lnTo>
                  <a:lnTo>
                    <a:pt x="154105" y="264412"/>
                  </a:lnTo>
                  <a:lnTo>
                    <a:pt x="183385" y="227795"/>
                  </a:lnTo>
                  <a:lnTo>
                    <a:pt x="214481" y="193505"/>
                  </a:lnTo>
                  <a:lnTo>
                    <a:pt x="247269" y="161648"/>
                  </a:lnTo>
                  <a:lnTo>
                    <a:pt x="281627" y="132328"/>
                  </a:lnTo>
                  <a:lnTo>
                    <a:pt x="317430" y="105652"/>
                  </a:lnTo>
                  <a:lnTo>
                    <a:pt x="354556" y="81723"/>
                  </a:lnTo>
                  <a:lnTo>
                    <a:pt x="392881" y="60648"/>
                  </a:lnTo>
                  <a:lnTo>
                    <a:pt x="432283" y="42531"/>
                  </a:lnTo>
                  <a:lnTo>
                    <a:pt x="472638" y="27478"/>
                  </a:lnTo>
                  <a:lnTo>
                    <a:pt x="513823" y="15593"/>
                  </a:lnTo>
                  <a:lnTo>
                    <a:pt x="555715" y="6981"/>
                  </a:lnTo>
                  <a:lnTo>
                    <a:pt x="598191" y="1748"/>
                  </a:lnTo>
                  <a:lnTo>
                    <a:pt x="641127" y="0"/>
                  </a:lnTo>
                  <a:lnTo>
                    <a:pt x="684400" y="1840"/>
                  </a:lnTo>
                  <a:lnTo>
                    <a:pt x="727887" y="7374"/>
                  </a:lnTo>
                  <a:lnTo>
                    <a:pt x="798833" y="21498"/>
                  </a:lnTo>
                  <a:lnTo>
                    <a:pt x="842001" y="34891"/>
                  </a:lnTo>
                  <a:lnTo>
                    <a:pt x="883610" y="51887"/>
                  </a:lnTo>
                  <a:lnTo>
                    <a:pt x="923550" y="72334"/>
                  </a:lnTo>
                  <a:lnTo>
                    <a:pt x="961712" y="96083"/>
                  </a:lnTo>
                  <a:lnTo>
                    <a:pt x="997985" y="122982"/>
                  </a:lnTo>
                  <a:lnTo>
                    <a:pt x="1032262" y="152881"/>
                  </a:lnTo>
                  <a:lnTo>
                    <a:pt x="1064432" y="185630"/>
                  </a:lnTo>
                  <a:lnTo>
                    <a:pt x="1094385" y="221077"/>
                  </a:lnTo>
                  <a:lnTo>
                    <a:pt x="1122013" y="259073"/>
                  </a:lnTo>
                  <a:lnTo>
                    <a:pt x="1147206" y="299467"/>
                  </a:lnTo>
                  <a:lnTo>
                    <a:pt x="1169854" y="342108"/>
                  </a:lnTo>
                  <a:lnTo>
                    <a:pt x="1189849" y="386846"/>
                  </a:lnTo>
                  <a:lnTo>
                    <a:pt x="1207080" y="433530"/>
                  </a:lnTo>
                  <a:lnTo>
                    <a:pt x="1221438" y="482010"/>
                  </a:lnTo>
                  <a:lnTo>
                    <a:pt x="1232814" y="532135"/>
                  </a:lnTo>
                  <a:lnTo>
                    <a:pt x="1241098" y="583755"/>
                  </a:lnTo>
                  <a:lnTo>
                    <a:pt x="1246180" y="636718"/>
                  </a:lnTo>
                  <a:lnTo>
                    <a:pt x="1247952" y="690875"/>
                  </a:lnTo>
                  <a:lnTo>
                    <a:pt x="1365186" y="710839"/>
                  </a:lnTo>
                  <a:lnTo>
                    <a:pt x="1222349" y="836658"/>
                  </a:lnTo>
                  <a:lnTo>
                    <a:pt x="1104391" y="666440"/>
                  </a:lnTo>
                  <a:lnTo>
                    <a:pt x="1221625" y="686392"/>
                  </a:lnTo>
                  <a:lnTo>
                    <a:pt x="1219853" y="632235"/>
                  </a:lnTo>
                  <a:lnTo>
                    <a:pt x="1214770" y="579271"/>
                  </a:lnTo>
                  <a:lnTo>
                    <a:pt x="1206486" y="527652"/>
                  </a:lnTo>
                  <a:lnTo>
                    <a:pt x="1195111" y="477527"/>
                  </a:lnTo>
                  <a:lnTo>
                    <a:pt x="1180753" y="429047"/>
                  </a:lnTo>
                  <a:lnTo>
                    <a:pt x="1163522" y="382363"/>
                  </a:lnTo>
                  <a:lnTo>
                    <a:pt x="1143527" y="337625"/>
                  </a:lnTo>
                  <a:lnTo>
                    <a:pt x="1120879" y="294984"/>
                  </a:lnTo>
                  <a:lnTo>
                    <a:pt x="1095686" y="254590"/>
                  </a:lnTo>
                  <a:lnTo>
                    <a:pt x="1068058" y="216594"/>
                  </a:lnTo>
                  <a:lnTo>
                    <a:pt x="1038105" y="181147"/>
                  </a:lnTo>
                  <a:lnTo>
                    <a:pt x="1005935" y="148398"/>
                  </a:lnTo>
                  <a:lnTo>
                    <a:pt x="971658" y="118499"/>
                  </a:lnTo>
                  <a:lnTo>
                    <a:pt x="935385" y="91600"/>
                  </a:lnTo>
                  <a:lnTo>
                    <a:pt x="897223" y="67851"/>
                  </a:lnTo>
                  <a:lnTo>
                    <a:pt x="857283" y="47404"/>
                  </a:lnTo>
                  <a:lnTo>
                    <a:pt x="815674" y="30408"/>
                  </a:lnTo>
                  <a:lnTo>
                    <a:pt x="772506" y="17015"/>
                  </a:lnTo>
                  <a:lnTo>
                    <a:pt x="727887" y="73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65" dirty="0"/>
              <a:t>4</a:t>
            </a:fld>
            <a:endParaRPr spc="-65"/>
          </a:p>
        </p:txBody>
      </p:sp>
      <p:sp>
        <p:nvSpPr>
          <p:cNvPr id="80" name="Arrow: U-Turn 79">
            <a:extLst>
              <a:ext uri="{FF2B5EF4-FFF2-40B4-BE49-F238E27FC236}">
                <a16:creationId xmlns:a16="http://schemas.microsoft.com/office/drawing/2014/main" id="{E05092A2-0346-18B4-6ACF-9C6C00AA1F17}"/>
              </a:ext>
            </a:extLst>
          </p:cNvPr>
          <p:cNvSpPr/>
          <p:nvPr/>
        </p:nvSpPr>
        <p:spPr>
          <a:xfrm rot="10800000">
            <a:off x="2986592" y="3878193"/>
            <a:ext cx="8093478" cy="241949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8B0C5-E492-D75F-04C8-1B2B65C6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The PCO supports practices, providers, and communities in federal designation processes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C20078-82F5-3601-E475-0EC27BAB6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Provides technical assistance and other tools to help collect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Conducts assessments on what options are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Determines the best designation strategy.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Prepares requests and updates for review.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Follows up on the application submission.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Informs those affected by any changes in the designation status.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Provides information on any changes in the federal rules or state programs and services to determine their impact on practices and communities.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231A22-9FD4-017E-044F-C3ACFDFD60CE}"/>
              </a:ext>
            </a:extLst>
          </p:cNvPr>
          <p:cNvSpPr/>
          <p:nvPr/>
        </p:nvSpPr>
        <p:spPr>
          <a:xfrm>
            <a:off x="533400" y="4191000"/>
            <a:ext cx="9525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22710" y="1288669"/>
            <a:ext cx="2962910" cy="1183005"/>
          </a:xfrm>
          <a:custGeom>
            <a:avLst/>
            <a:gdLst/>
            <a:ahLst/>
            <a:cxnLst/>
            <a:rect l="l" t="t" r="r" b="b"/>
            <a:pathLst>
              <a:path w="2962910" h="1183005">
                <a:moveTo>
                  <a:pt x="0" y="0"/>
                </a:moveTo>
                <a:lnTo>
                  <a:pt x="2371344" y="0"/>
                </a:lnTo>
                <a:lnTo>
                  <a:pt x="2962656" y="591312"/>
                </a:lnTo>
                <a:lnTo>
                  <a:pt x="2371344" y="1182624"/>
                </a:lnTo>
                <a:lnTo>
                  <a:pt x="0" y="118262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770743" y="3014217"/>
            <a:ext cx="789940" cy="789940"/>
            <a:chOff x="2593594" y="3014217"/>
            <a:chExt cx="789940" cy="789940"/>
          </a:xfrm>
        </p:grpSpPr>
        <p:sp>
          <p:nvSpPr>
            <p:cNvPr id="7" name="object 7"/>
            <p:cNvSpPr/>
            <p:nvPr/>
          </p:nvSpPr>
          <p:spPr>
            <a:xfrm>
              <a:off x="2599944" y="3020567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388620" y="0"/>
                  </a:moveTo>
                  <a:lnTo>
                    <a:pt x="339872" y="3027"/>
                  </a:lnTo>
                  <a:lnTo>
                    <a:pt x="292931" y="11868"/>
                  </a:lnTo>
                  <a:lnTo>
                    <a:pt x="248161" y="26158"/>
                  </a:lnTo>
                  <a:lnTo>
                    <a:pt x="205927" y="45532"/>
                  </a:lnTo>
                  <a:lnTo>
                    <a:pt x="166592" y="69627"/>
                  </a:lnTo>
                  <a:lnTo>
                    <a:pt x="130521" y="98078"/>
                  </a:lnTo>
                  <a:lnTo>
                    <a:pt x="98078" y="130521"/>
                  </a:lnTo>
                  <a:lnTo>
                    <a:pt x="69627" y="166592"/>
                  </a:lnTo>
                  <a:lnTo>
                    <a:pt x="45532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20"/>
                  </a:lnTo>
                  <a:lnTo>
                    <a:pt x="3027" y="437367"/>
                  </a:lnTo>
                  <a:lnTo>
                    <a:pt x="11868" y="484308"/>
                  </a:lnTo>
                  <a:lnTo>
                    <a:pt x="26158" y="529078"/>
                  </a:lnTo>
                  <a:lnTo>
                    <a:pt x="45532" y="571312"/>
                  </a:lnTo>
                  <a:lnTo>
                    <a:pt x="69627" y="610647"/>
                  </a:lnTo>
                  <a:lnTo>
                    <a:pt x="98078" y="646718"/>
                  </a:lnTo>
                  <a:lnTo>
                    <a:pt x="130521" y="679161"/>
                  </a:lnTo>
                  <a:lnTo>
                    <a:pt x="166592" y="707612"/>
                  </a:lnTo>
                  <a:lnTo>
                    <a:pt x="205927" y="731707"/>
                  </a:lnTo>
                  <a:lnTo>
                    <a:pt x="248161" y="751081"/>
                  </a:lnTo>
                  <a:lnTo>
                    <a:pt x="292931" y="765371"/>
                  </a:lnTo>
                  <a:lnTo>
                    <a:pt x="339872" y="774212"/>
                  </a:lnTo>
                  <a:lnTo>
                    <a:pt x="388620" y="777240"/>
                  </a:lnTo>
                  <a:lnTo>
                    <a:pt x="437367" y="774212"/>
                  </a:lnTo>
                  <a:lnTo>
                    <a:pt x="484308" y="765371"/>
                  </a:lnTo>
                  <a:lnTo>
                    <a:pt x="529078" y="751081"/>
                  </a:lnTo>
                  <a:lnTo>
                    <a:pt x="571312" y="731707"/>
                  </a:lnTo>
                  <a:lnTo>
                    <a:pt x="610647" y="707612"/>
                  </a:lnTo>
                  <a:lnTo>
                    <a:pt x="646718" y="679161"/>
                  </a:lnTo>
                  <a:lnTo>
                    <a:pt x="679161" y="646718"/>
                  </a:lnTo>
                  <a:lnTo>
                    <a:pt x="707612" y="610647"/>
                  </a:lnTo>
                  <a:lnTo>
                    <a:pt x="731707" y="571312"/>
                  </a:lnTo>
                  <a:lnTo>
                    <a:pt x="751081" y="529078"/>
                  </a:lnTo>
                  <a:lnTo>
                    <a:pt x="765371" y="484308"/>
                  </a:lnTo>
                  <a:lnTo>
                    <a:pt x="774212" y="437367"/>
                  </a:lnTo>
                  <a:lnTo>
                    <a:pt x="777240" y="388620"/>
                  </a:lnTo>
                  <a:lnTo>
                    <a:pt x="774212" y="339872"/>
                  </a:lnTo>
                  <a:lnTo>
                    <a:pt x="765371" y="292931"/>
                  </a:lnTo>
                  <a:lnTo>
                    <a:pt x="751081" y="248161"/>
                  </a:lnTo>
                  <a:lnTo>
                    <a:pt x="731707" y="205927"/>
                  </a:lnTo>
                  <a:lnTo>
                    <a:pt x="707612" y="166592"/>
                  </a:lnTo>
                  <a:lnTo>
                    <a:pt x="679161" y="130521"/>
                  </a:lnTo>
                  <a:lnTo>
                    <a:pt x="646718" y="98078"/>
                  </a:lnTo>
                  <a:lnTo>
                    <a:pt x="610647" y="69627"/>
                  </a:lnTo>
                  <a:lnTo>
                    <a:pt x="571312" y="45532"/>
                  </a:lnTo>
                  <a:lnTo>
                    <a:pt x="529078" y="26158"/>
                  </a:lnTo>
                  <a:lnTo>
                    <a:pt x="484308" y="11868"/>
                  </a:lnTo>
                  <a:lnTo>
                    <a:pt x="437367" y="3027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9944" y="3020567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0" y="388620"/>
                  </a:moveTo>
                  <a:lnTo>
                    <a:pt x="3027" y="339872"/>
                  </a:lnTo>
                  <a:lnTo>
                    <a:pt x="11868" y="292931"/>
                  </a:lnTo>
                  <a:lnTo>
                    <a:pt x="26158" y="248161"/>
                  </a:lnTo>
                  <a:lnTo>
                    <a:pt x="45532" y="205927"/>
                  </a:lnTo>
                  <a:lnTo>
                    <a:pt x="69627" y="166592"/>
                  </a:lnTo>
                  <a:lnTo>
                    <a:pt x="98078" y="130521"/>
                  </a:lnTo>
                  <a:lnTo>
                    <a:pt x="130521" y="98078"/>
                  </a:lnTo>
                  <a:lnTo>
                    <a:pt x="166592" y="69627"/>
                  </a:lnTo>
                  <a:lnTo>
                    <a:pt x="205927" y="45532"/>
                  </a:lnTo>
                  <a:lnTo>
                    <a:pt x="248161" y="26158"/>
                  </a:lnTo>
                  <a:lnTo>
                    <a:pt x="292931" y="11868"/>
                  </a:lnTo>
                  <a:lnTo>
                    <a:pt x="339872" y="3027"/>
                  </a:lnTo>
                  <a:lnTo>
                    <a:pt x="388620" y="0"/>
                  </a:lnTo>
                  <a:lnTo>
                    <a:pt x="437367" y="3027"/>
                  </a:lnTo>
                  <a:lnTo>
                    <a:pt x="484308" y="11868"/>
                  </a:lnTo>
                  <a:lnTo>
                    <a:pt x="529078" y="26158"/>
                  </a:lnTo>
                  <a:lnTo>
                    <a:pt x="571312" y="45532"/>
                  </a:lnTo>
                  <a:lnTo>
                    <a:pt x="610647" y="69627"/>
                  </a:lnTo>
                  <a:lnTo>
                    <a:pt x="646718" y="98078"/>
                  </a:lnTo>
                  <a:lnTo>
                    <a:pt x="679161" y="130521"/>
                  </a:lnTo>
                  <a:lnTo>
                    <a:pt x="707612" y="166592"/>
                  </a:lnTo>
                  <a:lnTo>
                    <a:pt x="731707" y="205927"/>
                  </a:lnTo>
                  <a:lnTo>
                    <a:pt x="751081" y="248161"/>
                  </a:lnTo>
                  <a:lnTo>
                    <a:pt x="765371" y="292931"/>
                  </a:lnTo>
                  <a:lnTo>
                    <a:pt x="774212" y="339872"/>
                  </a:lnTo>
                  <a:lnTo>
                    <a:pt x="777240" y="388620"/>
                  </a:lnTo>
                  <a:lnTo>
                    <a:pt x="774212" y="437367"/>
                  </a:lnTo>
                  <a:lnTo>
                    <a:pt x="765371" y="484308"/>
                  </a:lnTo>
                  <a:lnTo>
                    <a:pt x="751081" y="529078"/>
                  </a:lnTo>
                  <a:lnTo>
                    <a:pt x="731707" y="571312"/>
                  </a:lnTo>
                  <a:lnTo>
                    <a:pt x="707612" y="610647"/>
                  </a:lnTo>
                  <a:lnTo>
                    <a:pt x="679161" y="646718"/>
                  </a:lnTo>
                  <a:lnTo>
                    <a:pt x="646718" y="679161"/>
                  </a:lnTo>
                  <a:lnTo>
                    <a:pt x="610647" y="707612"/>
                  </a:lnTo>
                  <a:lnTo>
                    <a:pt x="571312" y="731707"/>
                  </a:lnTo>
                  <a:lnTo>
                    <a:pt x="529078" y="751081"/>
                  </a:lnTo>
                  <a:lnTo>
                    <a:pt x="484308" y="765371"/>
                  </a:lnTo>
                  <a:lnTo>
                    <a:pt x="437367" y="774212"/>
                  </a:lnTo>
                  <a:lnTo>
                    <a:pt x="388620" y="777240"/>
                  </a:lnTo>
                  <a:lnTo>
                    <a:pt x="339872" y="774212"/>
                  </a:lnTo>
                  <a:lnTo>
                    <a:pt x="292931" y="765371"/>
                  </a:lnTo>
                  <a:lnTo>
                    <a:pt x="248161" y="751081"/>
                  </a:lnTo>
                  <a:lnTo>
                    <a:pt x="205927" y="731707"/>
                  </a:lnTo>
                  <a:lnTo>
                    <a:pt x="166592" y="707612"/>
                  </a:lnTo>
                  <a:lnTo>
                    <a:pt x="130521" y="679161"/>
                  </a:lnTo>
                  <a:lnTo>
                    <a:pt x="98078" y="646718"/>
                  </a:lnTo>
                  <a:lnTo>
                    <a:pt x="69627" y="610647"/>
                  </a:lnTo>
                  <a:lnTo>
                    <a:pt x="45532" y="571312"/>
                  </a:lnTo>
                  <a:lnTo>
                    <a:pt x="26158" y="529078"/>
                  </a:lnTo>
                  <a:lnTo>
                    <a:pt x="11868" y="484308"/>
                  </a:lnTo>
                  <a:lnTo>
                    <a:pt x="3027" y="437367"/>
                  </a:lnTo>
                  <a:lnTo>
                    <a:pt x="0" y="388620"/>
                  </a:lnTo>
                  <a:close/>
                </a:path>
              </a:pathLst>
            </a:custGeom>
            <a:ln w="12700">
              <a:solidFill>
                <a:srgbClr val="00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7208" y="3162299"/>
              <a:ext cx="362711" cy="45719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359814" y="2997552"/>
            <a:ext cx="789940" cy="789940"/>
            <a:chOff x="970533" y="3014217"/>
            <a:chExt cx="789940" cy="789940"/>
          </a:xfrm>
        </p:grpSpPr>
        <p:sp>
          <p:nvSpPr>
            <p:cNvPr id="11" name="object 11"/>
            <p:cNvSpPr/>
            <p:nvPr/>
          </p:nvSpPr>
          <p:spPr>
            <a:xfrm>
              <a:off x="976883" y="3020567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388620" y="0"/>
                  </a:moveTo>
                  <a:lnTo>
                    <a:pt x="339872" y="3027"/>
                  </a:lnTo>
                  <a:lnTo>
                    <a:pt x="292931" y="11868"/>
                  </a:lnTo>
                  <a:lnTo>
                    <a:pt x="248161" y="26158"/>
                  </a:lnTo>
                  <a:lnTo>
                    <a:pt x="205927" y="45532"/>
                  </a:lnTo>
                  <a:lnTo>
                    <a:pt x="166592" y="69627"/>
                  </a:lnTo>
                  <a:lnTo>
                    <a:pt x="130521" y="98078"/>
                  </a:lnTo>
                  <a:lnTo>
                    <a:pt x="98078" y="130521"/>
                  </a:lnTo>
                  <a:lnTo>
                    <a:pt x="69627" y="166592"/>
                  </a:lnTo>
                  <a:lnTo>
                    <a:pt x="45532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20"/>
                  </a:lnTo>
                  <a:lnTo>
                    <a:pt x="3027" y="437367"/>
                  </a:lnTo>
                  <a:lnTo>
                    <a:pt x="11868" y="484308"/>
                  </a:lnTo>
                  <a:lnTo>
                    <a:pt x="26158" y="529078"/>
                  </a:lnTo>
                  <a:lnTo>
                    <a:pt x="45532" y="571312"/>
                  </a:lnTo>
                  <a:lnTo>
                    <a:pt x="69627" y="610647"/>
                  </a:lnTo>
                  <a:lnTo>
                    <a:pt x="98078" y="646718"/>
                  </a:lnTo>
                  <a:lnTo>
                    <a:pt x="130521" y="679161"/>
                  </a:lnTo>
                  <a:lnTo>
                    <a:pt x="166592" y="707612"/>
                  </a:lnTo>
                  <a:lnTo>
                    <a:pt x="205927" y="731707"/>
                  </a:lnTo>
                  <a:lnTo>
                    <a:pt x="248161" y="751081"/>
                  </a:lnTo>
                  <a:lnTo>
                    <a:pt x="292931" y="765371"/>
                  </a:lnTo>
                  <a:lnTo>
                    <a:pt x="339872" y="774212"/>
                  </a:lnTo>
                  <a:lnTo>
                    <a:pt x="388620" y="777240"/>
                  </a:lnTo>
                  <a:lnTo>
                    <a:pt x="437367" y="774212"/>
                  </a:lnTo>
                  <a:lnTo>
                    <a:pt x="484308" y="765371"/>
                  </a:lnTo>
                  <a:lnTo>
                    <a:pt x="529078" y="751081"/>
                  </a:lnTo>
                  <a:lnTo>
                    <a:pt x="571312" y="731707"/>
                  </a:lnTo>
                  <a:lnTo>
                    <a:pt x="610647" y="707612"/>
                  </a:lnTo>
                  <a:lnTo>
                    <a:pt x="646718" y="679161"/>
                  </a:lnTo>
                  <a:lnTo>
                    <a:pt x="679161" y="646718"/>
                  </a:lnTo>
                  <a:lnTo>
                    <a:pt x="707612" y="610647"/>
                  </a:lnTo>
                  <a:lnTo>
                    <a:pt x="731707" y="571312"/>
                  </a:lnTo>
                  <a:lnTo>
                    <a:pt x="751081" y="529078"/>
                  </a:lnTo>
                  <a:lnTo>
                    <a:pt x="765371" y="484308"/>
                  </a:lnTo>
                  <a:lnTo>
                    <a:pt x="774212" y="437367"/>
                  </a:lnTo>
                  <a:lnTo>
                    <a:pt x="777240" y="388620"/>
                  </a:lnTo>
                  <a:lnTo>
                    <a:pt x="774212" y="339872"/>
                  </a:lnTo>
                  <a:lnTo>
                    <a:pt x="765371" y="292931"/>
                  </a:lnTo>
                  <a:lnTo>
                    <a:pt x="751081" y="248161"/>
                  </a:lnTo>
                  <a:lnTo>
                    <a:pt x="731707" y="205927"/>
                  </a:lnTo>
                  <a:lnTo>
                    <a:pt x="707612" y="166592"/>
                  </a:lnTo>
                  <a:lnTo>
                    <a:pt x="679161" y="130521"/>
                  </a:lnTo>
                  <a:lnTo>
                    <a:pt x="646718" y="98078"/>
                  </a:lnTo>
                  <a:lnTo>
                    <a:pt x="610647" y="69627"/>
                  </a:lnTo>
                  <a:lnTo>
                    <a:pt x="571312" y="45532"/>
                  </a:lnTo>
                  <a:lnTo>
                    <a:pt x="529078" y="26158"/>
                  </a:lnTo>
                  <a:lnTo>
                    <a:pt x="484308" y="11868"/>
                  </a:lnTo>
                  <a:lnTo>
                    <a:pt x="437367" y="3027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6883" y="3020567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0" y="388620"/>
                  </a:moveTo>
                  <a:lnTo>
                    <a:pt x="3027" y="339872"/>
                  </a:lnTo>
                  <a:lnTo>
                    <a:pt x="11868" y="292931"/>
                  </a:lnTo>
                  <a:lnTo>
                    <a:pt x="26158" y="248161"/>
                  </a:lnTo>
                  <a:lnTo>
                    <a:pt x="45532" y="205927"/>
                  </a:lnTo>
                  <a:lnTo>
                    <a:pt x="69627" y="166592"/>
                  </a:lnTo>
                  <a:lnTo>
                    <a:pt x="98078" y="130521"/>
                  </a:lnTo>
                  <a:lnTo>
                    <a:pt x="130521" y="98078"/>
                  </a:lnTo>
                  <a:lnTo>
                    <a:pt x="166592" y="69627"/>
                  </a:lnTo>
                  <a:lnTo>
                    <a:pt x="205927" y="45532"/>
                  </a:lnTo>
                  <a:lnTo>
                    <a:pt x="248161" y="26158"/>
                  </a:lnTo>
                  <a:lnTo>
                    <a:pt x="292931" y="11868"/>
                  </a:lnTo>
                  <a:lnTo>
                    <a:pt x="339872" y="3027"/>
                  </a:lnTo>
                  <a:lnTo>
                    <a:pt x="388620" y="0"/>
                  </a:lnTo>
                  <a:lnTo>
                    <a:pt x="437367" y="3027"/>
                  </a:lnTo>
                  <a:lnTo>
                    <a:pt x="484308" y="11868"/>
                  </a:lnTo>
                  <a:lnTo>
                    <a:pt x="529078" y="26158"/>
                  </a:lnTo>
                  <a:lnTo>
                    <a:pt x="571312" y="45532"/>
                  </a:lnTo>
                  <a:lnTo>
                    <a:pt x="610647" y="69627"/>
                  </a:lnTo>
                  <a:lnTo>
                    <a:pt x="646718" y="98078"/>
                  </a:lnTo>
                  <a:lnTo>
                    <a:pt x="679161" y="130521"/>
                  </a:lnTo>
                  <a:lnTo>
                    <a:pt x="707612" y="166592"/>
                  </a:lnTo>
                  <a:lnTo>
                    <a:pt x="731707" y="205927"/>
                  </a:lnTo>
                  <a:lnTo>
                    <a:pt x="751081" y="248161"/>
                  </a:lnTo>
                  <a:lnTo>
                    <a:pt x="765371" y="292931"/>
                  </a:lnTo>
                  <a:lnTo>
                    <a:pt x="774212" y="339872"/>
                  </a:lnTo>
                  <a:lnTo>
                    <a:pt x="777240" y="388620"/>
                  </a:lnTo>
                  <a:lnTo>
                    <a:pt x="774212" y="437367"/>
                  </a:lnTo>
                  <a:lnTo>
                    <a:pt x="765371" y="484308"/>
                  </a:lnTo>
                  <a:lnTo>
                    <a:pt x="751081" y="529078"/>
                  </a:lnTo>
                  <a:lnTo>
                    <a:pt x="731707" y="571312"/>
                  </a:lnTo>
                  <a:lnTo>
                    <a:pt x="707612" y="610647"/>
                  </a:lnTo>
                  <a:lnTo>
                    <a:pt x="679161" y="646718"/>
                  </a:lnTo>
                  <a:lnTo>
                    <a:pt x="646718" y="679161"/>
                  </a:lnTo>
                  <a:lnTo>
                    <a:pt x="610647" y="707612"/>
                  </a:lnTo>
                  <a:lnTo>
                    <a:pt x="571312" y="731707"/>
                  </a:lnTo>
                  <a:lnTo>
                    <a:pt x="529078" y="751081"/>
                  </a:lnTo>
                  <a:lnTo>
                    <a:pt x="484308" y="765371"/>
                  </a:lnTo>
                  <a:lnTo>
                    <a:pt x="437367" y="774212"/>
                  </a:lnTo>
                  <a:lnTo>
                    <a:pt x="388620" y="777240"/>
                  </a:lnTo>
                  <a:lnTo>
                    <a:pt x="339872" y="774212"/>
                  </a:lnTo>
                  <a:lnTo>
                    <a:pt x="292931" y="765371"/>
                  </a:lnTo>
                  <a:lnTo>
                    <a:pt x="248161" y="751081"/>
                  </a:lnTo>
                  <a:lnTo>
                    <a:pt x="205927" y="731707"/>
                  </a:lnTo>
                  <a:lnTo>
                    <a:pt x="166592" y="707612"/>
                  </a:lnTo>
                  <a:lnTo>
                    <a:pt x="130521" y="679161"/>
                  </a:lnTo>
                  <a:lnTo>
                    <a:pt x="98078" y="646718"/>
                  </a:lnTo>
                  <a:lnTo>
                    <a:pt x="69627" y="610647"/>
                  </a:lnTo>
                  <a:lnTo>
                    <a:pt x="45532" y="571312"/>
                  </a:lnTo>
                  <a:lnTo>
                    <a:pt x="26158" y="529078"/>
                  </a:lnTo>
                  <a:lnTo>
                    <a:pt x="11868" y="484308"/>
                  </a:lnTo>
                  <a:lnTo>
                    <a:pt x="3027" y="437367"/>
                  </a:lnTo>
                  <a:lnTo>
                    <a:pt x="0" y="388620"/>
                  </a:lnTo>
                  <a:close/>
                </a:path>
              </a:pathLst>
            </a:custGeom>
            <a:ln w="12700">
              <a:solidFill>
                <a:srgbClr val="00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6339" y="3180587"/>
              <a:ext cx="338315" cy="45719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164113" y="3001958"/>
            <a:ext cx="789940" cy="789940"/>
            <a:chOff x="4225797" y="3014217"/>
            <a:chExt cx="789940" cy="789940"/>
          </a:xfrm>
        </p:grpSpPr>
        <p:sp>
          <p:nvSpPr>
            <p:cNvPr id="15" name="object 15"/>
            <p:cNvSpPr/>
            <p:nvPr/>
          </p:nvSpPr>
          <p:spPr>
            <a:xfrm>
              <a:off x="4232147" y="3020567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388620" y="0"/>
                  </a:moveTo>
                  <a:lnTo>
                    <a:pt x="339872" y="3027"/>
                  </a:lnTo>
                  <a:lnTo>
                    <a:pt x="292931" y="11868"/>
                  </a:lnTo>
                  <a:lnTo>
                    <a:pt x="248161" y="26158"/>
                  </a:lnTo>
                  <a:lnTo>
                    <a:pt x="205927" y="45532"/>
                  </a:lnTo>
                  <a:lnTo>
                    <a:pt x="166592" y="69627"/>
                  </a:lnTo>
                  <a:lnTo>
                    <a:pt x="130521" y="98078"/>
                  </a:lnTo>
                  <a:lnTo>
                    <a:pt x="98078" y="130521"/>
                  </a:lnTo>
                  <a:lnTo>
                    <a:pt x="69627" y="166592"/>
                  </a:lnTo>
                  <a:lnTo>
                    <a:pt x="45532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20"/>
                  </a:lnTo>
                  <a:lnTo>
                    <a:pt x="3027" y="437367"/>
                  </a:lnTo>
                  <a:lnTo>
                    <a:pt x="11868" y="484308"/>
                  </a:lnTo>
                  <a:lnTo>
                    <a:pt x="26158" y="529078"/>
                  </a:lnTo>
                  <a:lnTo>
                    <a:pt x="45532" y="571312"/>
                  </a:lnTo>
                  <a:lnTo>
                    <a:pt x="69627" y="610647"/>
                  </a:lnTo>
                  <a:lnTo>
                    <a:pt x="98078" y="646718"/>
                  </a:lnTo>
                  <a:lnTo>
                    <a:pt x="130521" y="679161"/>
                  </a:lnTo>
                  <a:lnTo>
                    <a:pt x="166592" y="707612"/>
                  </a:lnTo>
                  <a:lnTo>
                    <a:pt x="205927" y="731707"/>
                  </a:lnTo>
                  <a:lnTo>
                    <a:pt x="248161" y="751081"/>
                  </a:lnTo>
                  <a:lnTo>
                    <a:pt x="292931" y="765371"/>
                  </a:lnTo>
                  <a:lnTo>
                    <a:pt x="339872" y="774212"/>
                  </a:lnTo>
                  <a:lnTo>
                    <a:pt x="388620" y="777240"/>
                  </a:lnTo>
                  <a:lnTo>
                    <a:pt x="437367" y="774212"/>
                  </a:lnTo>
                  <a:lnTo>
                    <a:pt x="484308" y="765371"/>
                  </a:lnTo>
                  <a:lnTo>
                    <a:pt x="529078" y="751081"/>
                  </a:lnTo>
                  <a:lnTo>
                    <a:pt x="571312" y="731707"/>
                  </a:lnTo>
                  <a:lnTo>
                    <a:pt x="610647" y="707612"/>
                  </a:lnTo>
                  <a:lnTo>
                    <a:pt x="646718" y="679161"/>
                  </a:lnTo>
                  <a:lnTo>
                    <a:pt x="679161" y="646718"/>
                  </a:lnTo>
                  <a:lnTo>
                    <a:pt x="707612" y="610647"/>
                  </a:lnTo>
                  <a:lnTo>
                    <a:pt x="731707" y="571312"/>
                  </a:lnTo>
                  <a:lnTo>
                    <a:pt x="751081" y="529078"/>
                  </a:lnTo>
                  <a:lnTo>
                    <a:pt x="765371" y="484308"/>
                  </a:lnTo>
                  <a:lnTo>
                    <a:pt x="774212" y="437367"/>
                  </a:lnTo>
                  <a:lnTo>
                    <a:pt x="777240" y="388620"/>
                  </a:lnTo>
                  <a:lnTo>
                    <a:pt x="774212" y="339872"/>
                  </a:lnTo>
                  <a:lnTo>
                    <a:pt x="765371" y="292931"/>
                  </a:lnTo>
                  <a:lnTo>
                    <a:pt x="751081" y="248161"/>
                  </a:lnTo>
                  <a:lnTo>
                    <a:pt x="731707" y="205927"/>
                  </a:lnTo>
                  <a:lnTo>
                    <a:pt x="707612" y="166592"/>
                  </a:lnTo>
                  <a:lnTo>
                    <a:pt x="679161" y="130521"/>
                  </a:lnTo>
                  <a:lnTo>
                    <a:pt x="646718" y="98078"/>
                  </a:lnTo>
                  <a:lnTo>
                    <a:pt x="610647" y="69627"/>
                  </a:lnTo>
                  <a:lnTo>
                    <a:pt x="571312" y="45532"/>
                  </a:lnTo>
                  <a:lnTo>
                    <a:pt x="529078" y="26158"/>
                  </a:lnTo>
                  <a:lnTo>
                    <a:pt x="484308" y="11868"/>
                  </a:lnTo>
                  <a:lnTo>
                    <a:pt x="437367" y="3027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32147" y="3020567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0" y="388620"/>
                  </a:moveTo>
                  <a:lnTo>
                    <a:pt x="3027" y="339872"/>
                  </a:lnTo>
                  <a:lnTo>
                    <a:pt x="11868" y="292931"/>
                  </a:lnTo>
                  <a:lnTo>
                    <a:pt x="26158" y="248161"/>
                  </a:lnTo>
                  <a:lnTo>
                    <a:pt x="45532" y="205927"/>
                  </a:lnTo>
                  <a:lnTo>
                    <a:pt x="69627" y="166592"/>
                  </a:lnTo>
                  <a:lnTo>
                    <a:pt x="98078" y="130521"/>
                  </a:lnTo>
                  <a:lnTo>
                    <a:pt x="130521" y="98078"/>
                  </a:lnTo>
                  <a:lnTo>
                    <a:pt x="166592" y="69627"/>
                  </a:lnTo>
                  <a:lnTo>
                    <a:pt x="205927" y="45532"/>
                  </a:lnTo>
                  <a:lnTo>
                    <a:pt x="248161" y="26158"/>
                  </a:lnTo>
                  <a:lnTo>
                    <a:pt x="292931" y="11868"/>
                  </a:lnTo>
                  <a:lnTo>
                    <a:pt x="339872" y="3027"/>
                  </a:lnTo>
                  <a:lnTo>
                    <a:pt x="388620" y="0"/>
                  </a:lnTo>
                  <a:lnTo>
                    <a:pt x="437367" y="3027"/>
                  </a:lnTo>
                  <a:lnTo>
                    <a:pt x="484308" y="11868"/>
                  </a:lnTo>
                  <a:lnTo>
                    <a:pt x="529078" y="26158"/>
                  </a:lnTo>
                  <a:lnTo>
                    <a:pt x="571312" y="45532"/>
                  </a:lnTo>
                  <a:lnTo>
                    <a:pt x="610647" y="69627"/>
                  </a:lnTo>
                  <a:lnTo>
                    <a:pt x="646718" y="98078"/>
                  </a:lnTo>
                  <a:lnTo>
                    <a:pt x="679161" y="130521"/>
                  </a:lnTo>
                  <a:lnTo>
                    <a:pt x="707612" y="166592"/>
                  </a:lnTo>
                  <a:lnTo>
                    <a:pt x="731707" y="205927"/>
                  </a:lnTo>
                  <a:lnTo>
                    <a:pt x="751081" y="248161"/>
                  </a:lnTo>
                  <a:lnTo>
                    <a:pt x="765371" y="292931"/>
                  </a:lnTo>
                  <a:lnTo>
                    <a:pt x="774212" y="339872"/>
                  </a:lnTo>
                  <a:lnTo>
                    <a:pt x="777240" y="388620"/>
                  </a:lnTo>
                  <a:lnTo>
                    <a:pt x="774212" y="437367"/>
                  </a:lnTo>
                  <a:lnTo>
                    <a:pt x="765371" y="484308"/>
                  </a:lnTo>
                  <a:lnTo>
                    <a:pt x="751081" y="529078"/>
                  </a:lnTo>
                  <a:lnTo>
                    <a:pt x="731707" y="571312"/>
                  </a:lnTo>
                  <a:lnTo>
                    <a:pt x="707612" y="610647"/>
                  </a:lnTo>
                  <a:lnTo>
                    <a:pt x="679161" y="646718"/>
                  </a:lnTo>
                  <a:lnTo>
                    <a:pt x="646718" y="679161"/>
                  </a:lnTo>
                  <a:lnTo>
                    <a:pt x="610647" y="707612"/>
                  </a:lnTo>
                  <a:lnTo>
                    <a:pt x="571312" y="731707"/>
                  </a:lnTo>
                  <a:lnTo>
                    <a:pt x="529078" y="751081"/>
                  </a:lnTo>
                  <a:lnTo>
                    <a:pt x="484308" y="765371"/>
                  </a:lnTo>
                  <a:lnTo>
                    <a:pt x="437367" y="774212"/>
                  </a:lnTo>
                  <a:lnTo>
                    <a:pt x="388620" y="777240"/>
                  </a:lnTo>
                  <a:lnTo>
                    <a:pt x="339872" y="774212"/>
                  </a:lnTo>
                  <a:lnTo>
                    <a:pt x="292931" y="765371"/>
                  </a:lnTo>
                  <a:lnTo>
                    <a:pt x="248161" y="751081"/>
                  </a:lnTo>
                  <a:lnTo>
                    <a:pt x="205927" y="731707"/>
                  </a:lnTo>
                  <a:lnTo>
                    <a:pt x="166592" y="707612"/>
                  </a:lnTo>
                  <a:lnTo>
                    <a:pt x="130521" y="679161"/>
                  </a:lnTo>
                  <a:lnTo>
                    <a:pt x="98078" y="646718"/>
                  </a:lnTo>
                  <a:lnTo>
                    <a:pt x="69627" y="610647"/>
                  </a:lnTo>
                  <a:lnTo>
                    <a:pt x="45532" y="571312"/>
                  </a:lnTo>
                  <a:lnTo>
                    <a:pt x="26158" y="529078"/>
                  </a:lnTo>
                  <a:lnTo>
                    <a:pt x="11868" y="484308"/>
                  </a:lnTo>
                  <a:lnTo>
                    <a:pt x="3027" y="437367"/>
                  </a:lnTo>
                  <a:lnTo>
                    <a:pt x="0" y="388620"/>
                  </a:lnTo>
                  <a:close/>
                </a:path>
              </a:pathLst>
            </a:custGeom>
            <a:ln w="12700">
              <a:solidFill>
                <a:srgbClr val="00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8931" y="3200399"/>
              <a:ext cx="422147" cy="45719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3302259" y="4554465"/>
            <a:ext cx="789940" cy="789940"/>
            <a:chOff x="970533" y="4509261"/>
            <a:chExt cx="789940" cy="789940"/>
          </a:xfrm>
        </p:grpSpPr>
        <p:sp>
          <p:nvSpPr>
            <p:cNvPr id="19" name="object 19"/>
            <p:cNvSpPr/>
            <p:nvPr/>
          </p:nvSpPr>
          <p:spPr>
            <a:xfrm>
              <a:off x="976883" y="4515611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388620" y="0"/>
                  </a:moveTo>
                  <a:lnTo>
                    <a:pt x="339872" y="3027"/>
                  </a:lnTo>
                  <a:lnTo>
                    <a:pt x="292931" y="11868"/>
                  </a:lnTo>
                  <a:lnTo>
                    <a:pt x="248161" y="26158"/>
                  </a:lnTo>
                  <a:lnTo>
                    <a:pt x="205927" y="45532"/>
                  </a:lnTo>
                  <a:lnTo>
                    <a:pt x="166592" y="69627"/>
                  </a:lnTo>
                  <a:lnTo>
                    <a:pt x="130521" y="98078"/>
                  </a:lnTo>
                  <a:lnTo>
                    <a:pt x="98078" y="130521"/>
                  </a:lnTo>
                  <a:lnTo>
                    <a:pt x="69627" y="166592"/>
                  </a:lnTo>
                  <a:lnTo>
                    <a:pt x="45532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19"/>
                  </a:lnTo>
                  <a:lnTo>
                    <a:pt x="3027" y="437367"/>
                  </a:lnTo>
                  <a:lnTo>
                    <a:pt x="11868" y="484308"/>
                  </a:lnTo>
                  <a:lnTo>
                    <a:pt x="26158" y="529078"/>
                  </a:lnTo>
                  <a:lnTo>
                    <a:pt x="45532" y="571312"/>
                  </a:lnTo>
                  <a:lnTo>
                    <a:pt x="69627" y="610647"/>
                  </a:lnTo>
                  <a:lnTo>
                    <a:pt x="98078" y="646718"/>
                  </a:lnTo>
                  <a:lnTo>
                    <a:pt x="130521" y="679161"/>
                  </a:lnTo>
                  <a:lnTo>
                    <a:pt x="166592" y="707612"/>
                  </a:lnTo>
                  <a:lnTo>
                    <a:pt x="205927" y="731707"/>
                  </a:lnTo>
                  <a:lnTo>
                    <a:pt x="248161" y="751081"/>
                  </a:lnTo>
                  <a:lnTo>
                    <a:pt x="292931" y="765371"/>
                  </a:lnTo>
                  <a:lnTo>
                    <a:pt x="339872" y="774212"/>
                  </a:lnTo>
                  <a:lnTo>
                    <a:pt x="388620" y="777240"/>
                  </a:lnTo>
                  <a:lnTo>
                    <a:pt x="437367" y="774212"/>
                  </a:lnTo>
                  <a:lnTo>
                    <a:pt x="484308" y="765371"/>
                  </a:lnTo>
                  <a:lnTo>
                    <a:pt x="529078" y="751081"/>
                  </a:lnTo>
                  <a:lnTo>
                    <a:pt x="571312" y="731707"/>
                  </a:lnTo>
                  <a:lnTo>
                    <a:pt x="610647" y="707612"/>
                  </a:lnTo>
                  <a:lnTo>
                    <a:pt x="646718" y="679161"/>
                  </a:lnTo>
                  <a:lnTo>
                    <a:pt x="679161" y="646718"/>
                  </a:lnTo>
                  <a:lnTo>
                    <a:pt x="707612" y="610647"/>
                  </a:lnTo>
                  <a:lnTo>
                    <a:pt x="731707" y="571312"/>
                  </a:lnTo>
                  <a:lnTo>
                    <a:pt x="751081" y="529078"/>
                  </a:lnTo>
                  <a:lnTo>
                    <a:pt x="765371" y="484308"/>
                  </a:lnTo>
                  <a:lnTo>
                    <a:pt x="774212" y="437367"/>
                  </a:lnTo>
                  <a:lnTo>
                    <a:pt x="777240" y="388619"/>
                  </a:lnTo>
                  <a:lnTo>
                    <a:pt x="774212" y="339872"/>
                  </a:lnTo>
                  <a:lnTo>
                    <a:pt x="765371" y="292931"/>
                  </a:lnTo>
                  <a:lnTo>
                    <a:pt x="751081" y="248161"/>
                  </a:lnTo>
                  <a:lnTo>
                    <a:pt x="731707" y="205927"/>
                  </a:lnTo>
                  <a:lnTo>
                    <a:pt x="707612" y="166592"/>
                  </a:lnTo>
                  <a:lnTo>
                    <a:pt x="679161" y="130521"/>
                  </a:lnTo>
                  <a:lnTo>
                    <a:pt x="646718" y="98078"/>
                  </a:lnTo>
                  <a:lnTo>
                    <a:pt x="610647" y="69627"/>
                  </a:lnTo>
                  <a:lnTo>
                    <a:pt x="571312" y="45532"/>
                  </a:lnTo>
                  <a:lnTo>
                    <a:pt x="529078" y="26158"/>
                  </a:lnTo>
                  <a:lnTo>
                    <a:pt x="484308" y="11868"/>
                  </a:lnTo>
                  <a:lnTo>
                    <a:pt x="437367" y="3027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6883" y="4515611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0" y="388619"/>
                  </a:moveTo>
                  <a:lnTo>
                    <a:pt x="3027" y="339872"/>
                  </a:lnTo>
                  <a:lnTo>
                    <a:pt x="11868" y="292931"/>
                  </a:lnTo>
                  <a:lnTo>
                    <a:pt x="26158" y="248161"/>
                  </a:lnTo>
                  <a:lnTo>
                    <a:pt x="45532" y="205927"/>
                  </a:lnTo>
                  <a:lnTo>
                    <a:pt x="69627" y="166592"/>
                  </a:lnTo>
                  <a:lnTo>
                    <a:pt x="98078" y="130521"/>
                  </a:lnTo>
                  <a:lnTo>
                    <a:pt x="130521" y="98078"/>
                  </a:lnTo>
                  <a:lnTo>
                    <a:pt x="166592" y="69627"/>
                  </a:lnTo>
                  <a:lnTo>
                    <a:pt x="205927" y="45532"/>
                  </a:lnTo>
                  <a:lnTo>
                    <a:pt x="248161" y="26158"/>
                  </a:lnTo>
                  <a:lnTo>
                    <a:pt x="292931" y="11868"/>
                  </a:lnTo>
                  <a:lnTo>
                    <a:pt x="339872" y="3027"/>
                  </a:lnTo>
                  <a:lnTo>
                    <a:pt x="388620" y="0"/>
                  </a:lnTo>
                  <a:lnTo>
                    <a:pt x="437367" y="3027"/>
                  </a:lnTo>
                  <a:lnTo>
                    <a:pt x="484308" y="11868"/>
                  </a:lnTo>
                  <a:lnTo>
                    <a:pt x="529078" y="26158"/>
                  </a:lnTo>
                  <a:lnTo>
                    <a:pt x="571312" y="45532"/>
                  </a:lnTo>
                  <a:lnTo>
                    <a:pt x="610647" y="69627"/>
                  </a:lnTo>
                  <a:lnTo>
                    <a:pt x="646718" y="98078"/>
                  </a:lnTo>
                  <a:lnTo>
                    <a:pt x="679161" y="130521"/>
                  </a:lnTo>
                  <a:lnTo>
                    <a:pt x="707612" y="166592"/>
                  </a:lnTo>
                  <a:lnTo>
                    <a:pt x="731707" y="205927"/>
                  </a:lnTo>
                  <a:lnTo>
                    <a:pt x="751081" y="248161"/>
                  </a:lnTo>
                  <a:lnTo>
                    <a:pt x="765371" y="292931"/>
                  </a:lnTo>
                  <a:lnTo>
                    <a:pt x="774212" y="339872"/>
                  </a:lnTo>
                  <a:lnTo>
                    <a:pt x="777240" y="388619"/>
                  </a:lnTo>
                  <a:lnTo>
                    <a:pt x="774212" y="437367"/>
                  </a:lnTo>
                  <a:lnTo>
                    <a:pt x="765371" y="484308"/>
                  </a:lnTo>
                  <a:lnTo>
                    <a:pt x="751081" y="529078"/>
                  </a:lnTo>
                  <a:lnTo>
                    <a:pt x="731707" y="571312"/>
                  </a:lnTo>
                  <a:lnTo>
                    <a:pt x="707612" y="610647"/>
                  </a:lnTo>
                  <a:lnTo>
                    <a:pt x="679161" y="646718"/>
                  </a:lnTo>
                  <a:lnTo>
                    <a:pt x="646718" y="679161"/>
                  </a:lnTo>
                  <a:lnTo>
                    <a:pt x="610647" y="707612"/>
                  </a:lnTo>
                  <a:lnTo>
                    <a:pt x="571312" y="731707"/>
                  </a:lnTo>
                  <a:lnTo>
                    <a:pt x="529078" y="751081"/>
                  </a:lnTo>
                  <a:lnTo>
                    <a:pt x="484308" y="765371"/>
                  </a:lnTo>
                  <a:lnTo>
                    <a:pt x="437367" y="774212"/>
                  </a:lnTo>
                  <a:lnTo>
                    <a:pt x="388620" y="777240"/>
                  </a:lnTo>
                  <a:lnTo>
                    <a:pt x="339872" y="774212"/>
                  </a:lnTo>
                  <a:lnTo>
                    <a:pt x="292931" y="765371"/>
                  </a:lnTo>
                  <a:lnTo>
                    <a:pt x="248161" y="751081"/>
                  </a:lnTo>
                  <a:lnTo>
                    <a:pt x="205927" y="731707"/>
                  </a:lnTo>
                  <a:lnTo>
                    <a:pt x="166592" y="707612"/>
                  </a:lnTo>
                  <a:lnTo>
                    <a:pt x="130521" y="679161"/>
                  </a:lnTo>
                  <a:lnTo>
                    <a:pt x="98078" y="646718"/>
                  </a:lnTo>
                  <a:lnTo>
                    <a:pt x="69627" y="610647"/>
                  </a:lnTo>
                  <a:lnTo>
                    <a:pt x="45532" y="571312"/>
                  </a:lnTo>
                  <a:lnTo>
                    <a:pt x="26158" y="529078"/>
                  </a:lnTo>
                  <a:lnTo>
                    <a:pt x="11868" y="484308"/>
                  </a:lnTo>
                  <a:lnTo>
                    <a:pt x="3027" y="437367"/>
                  </a:lnTo>
                  <a:lnTo>
                    <a:pt x="0" y="388619"/>
                  </a:lnTo>
                  <a:close/>
                </a:path>
              </a:pathLst>
            </a:custGeom>
            <a:ln w="127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8323" y="4616208"/>
              <a:ext cx="594359" cy="57453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172594" y="4510400"/>
            <a:ext cx="789940" cy="789940"/>
            <a:chOff x="4225797" y="4509261"/>
            <a:chExt cx="789940" cy="789940"/>
          </a:xfrm>
        </p:grpSpPr>
        <p:sp>
          <p:nvSpPr>
            <p:cNvPr id="23" name="object 23"/>
            <p:cNvSpPr/>
            <p:nvPr/>
          </p:nvSpPr>
          <p:spPr>
            <a:xfrm>
              <a:off x="4232147" y="4515611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388620" y="0"/>
                  </a:moveTo>
                  <a:lnTo>
                    <a:pt x="339872" y="3027"/>
                  </a:lnTo>
                  <a:lnTo>
                    <a:pt x="292931" y="11868"/>
                  </a:lnTo>
                  <a:lnTo>
                    <a:pt x="248161" y="26158"/>
                  </a:lnTo>
                  <a:lnTo>
                    <a:pt x="205927" y="45532"/>
                  </a:lnTo>
                  <a:lnTo>
                    <a:pt x="166592" y="69627"/>
                  </a:lnTo>
                  <a:lnTo>
                    <a:pt x="130521" y="98078"/>
                  </a:lnTo>
                  <a:lnTo>
                    <a:pt x="98078" y="130521"/>
                  </a:lnTo>
                  <a:lnTo>
                    <a:pt x="69627" y="166592"/>
                  </a:lnTo>
                  <a:lnTo>
                    <a:pt x="45532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19"/>
                  </a:lnTo>
                  <a:lnTo>
                    <a:pt x="3027" y="437367"/>
                  </a:lnTo>
                  <a:lnTo>
                    <a:pt x="11868" y="484308"/>
                  </a:lnTo>
                  <a:lnTo>
                    <a:pt x="26158" y="529078"/>
                  </a:lnTo>
                  <a:lnTo>
                    <a:pt x="45532" y="571312"/>
                  </a:lnTo>
                  <a:lnTo>
                    <a:pt x="69627" y="610647"/>
                  </a:lnTo>
                  <a:lnTo>
                    <a:pt x="98078" y="646718"/>
                  </a:lnTo>
                  <a:lnTo>
                    <a:pt x="130521" y="679161"/>
                  </a:lnTo>
                  <a:lnTo>
                    <a:pt x="166592" y="707612"/>
                  </a:lnTo>
                  <a:lnTo>
                    <a:pt x="205927" y="731707"/>
                  </a:lnTo>
                  <a:lnTo>
                    <a:pt x="248161" y="751081"/>
                  </a:lnTo>
                  <a:lnTo>
                    <a:pt x="292931" y="765371"/>
                  </a:lnTo>
                  <a:lnTo>
                    <a:pt x="339872" y="774212"/>
                  </a:lnTo>
                  <a:lnTo>
                    <a:pt x="388620" y="777240"/>
                  </a:lnTo>
                  <a:lnTo>
                    <a:pt x="437367" y="774212"/>
                  </a:lnTo>
                  <a:lnTo>
                    <a:pt x="484308" y="765371"/>
                  </a:lnTo>
                  <a:lnTo>
                    <a:pt x="529078" y="751081"/>
                  </a:lnTo>
                  <a:lnTo>
                    <a:pt x="571312" y="731707"/>
                  </a:lnTo>
                  <a:lnTo>
                    <a:pt x="610647" y="707612"/>
                  </a:lnTo>
                  <a:lnTo>
                    <a:pt x="646718" y="679161"/>
                  </a:lnTo>
                  <a:lnTo>
                    <a:pt x="679161" y="646718"/>
                  </a:lnTo>
                  <a:lnTo>
                    <a:pt x="707612" y="610647"/>
                  </a:lnTo>
                  <a:lnTo>
                    <a:pt x="731707" y="571312"/>
                  </a:lnTo>
                  <a:lnTo>
                    <a:pt x="751081" y="529078"/>
                  </a:lnTo>
                  <a:lnTo>
                    <a:pt x="765371" y="484308"/>
                  </a:lnTo>
                  <a:lnTo>
                    <a:pt x="774212" y="437367"/>
                  </a:lnTo>
                  <a:lnTo>
                    <a:pt x="777240" y="388619"/>
                  </a:lnTo>
                  <a:lnTo>
                    <a:pt x="774212" y="339872"/>
                  </a:lnTo>
                  <a:lnTo>
                    <a:pt x="765371" y="292931"/>
                  </a:lnTo>
                  <a:lnTo>
                    <a:pt x="751081" y="248161"/>
                  </a:lnTo>
                  <a:lnTo>
                    <a:pt x="731707" y="205927"/>
                  </a:lnTo>
                  <a:lnTo>
                    <a:pt x="707612" y="166592"/>
                  </a:lnTo>
                  <a:lnTo>
                    <a:pt x="679161" y="130521"/>
                  </a:lnTo>
                  <a:lnTo>
                    <a:pt x="646718" y="98078"/>
                  </a:lnTo>
                  <a:lnTo>
                    <a:pt x="610647" y="69627"/>
                  </a:lnTo>
                  <a:lnTo>
                    <a:pt x="571312" y="45532"/>
                  </a:lnTo>
                  <a:lnTo>
                    <a:pt x="529078" y="26158"/>
                  </a:lnTo>
                  <a:lnTo>
                    <a:pt x="484308" y="11868"/>
                  </a:lnTo>
                  <a:lnTo>
                    <a:pt x="437367" y="3027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32147" y="4515611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0" y="388619"/>
                  </a:moveTo>
                  <a:lnTo>
                    <a:pt x="3027" y="339872"/>
                  </a:lnTo>
                  <a:lnTo>
                    <a:pt x="11868" y="292931"/>
                  </a:lnTo>
                  <a:lnTo>
                    <a:pt x="26158" y="248161"/>
                  </a:lnTo>
                  <a:lnTo>
                    <a:pt x="45532" y="205927"/>
                  </a:lnTo>
                  <a:lnTo>
                    <a:pt x="69627" y="166592"/>
                  </a:lnTo>
                  <a:lnTo>
                    <a:pt x="98078" y="130521"/>
                  </a:lnTo>
                  <a:lnTo>
                    <a:pt x="130521" y="98078"/>
                  </a:lnTo>
                  <a:lnTo>
                    <a:pt x="166592" y="69627"/>
                  </a:lnTo>
                  <a:lnTo>
                    <a:pt x="205927" y="45532"/>
                  </a:lnTo>
                  <a:lnTo>
                    <a:pt x="248161" y="26158"/>
                  </a:lnTo>
                  <a:lnTo>
                    <a:pt x="292931" y="11868"/>
                  </a:lnTo>
                  <a:lnTo>
                    <a:pt x="339872" y="3027"/>
                  </a:lnTo>
                  <a:lnTo>
                    <a:pt x="388620" y="0"/>
                  </a:lnTo>
                  <a:lnTo>
                    <a:pt x="437367" y="3027"/>
                  </a:lnTo>
                  <a:lnTo>
                    <a:pt x="484308" y="11868"/>
                  </a:lnTo>
                  <a:lnTo>
                    <a:pt x="529078" y="26158"/>
                  </a:lnTo>
                  <a:lnTo>
                    <a:pt x="571312" y="45532"/>
                  </a:lnTo>
                  <a:lnTo>
                    <a:pt x="610647" y="69627"/>
                  </a:lnTo>
                  <a:lnTo>
                    <a:pt x="646718" y="98078"/>
                  </a:lnTo>
                  <a:lnTo>
                    <a:pt x="679161" y="130521"/>
                  </a:lnTo>
                  <a:lnTo>
                    <a:pt x="707612" y="166592"/>
                  </a:lnTo>
                  <a:lnTo>
                    <a:pt x="731707" y="205927"/>
                  </a:lnTo>
                  <a:lnTo>
                    <a:pt x="751081" y="248161"/>
                  </a:lnTo>
                  <a:lnTo>
                    <a:pt x="765371" y="292931"/>
                  </a:lnTo>
                  <a:lnTo>
                    <a:pt x="774212" y="339872"/>
                  </a:lnTo>
                  <a:lnTo>
                    <a:pt x="777240" y="388619"/>
                  </a:lnTo>
                  <a:lnTo>
                    <a:pt x="774212" y="437367"/>
                  </a:lnTo>
                  <a:lnTo>
                    <a:pt x="765371" y="484308"/>
                  </a:lnTo>
                  <a:lnTo>
                    <a:pt x="751081" y="529078"/>
                  </a:lnTo>
                  <a:lnTo>
                    <a:pt x="731707" y="571312"/>
                  </a:lnTo>
                  <a:lnTo>
                    <a:pt x="707612" y="610647"/>
                  </a:lnTo>
                  <a:lnTo>
                    <a:pt x="679161" y="646718"/>
                  </a:lnTo>
                  <a:lnTo>
                    <a:pt x="646718" y="679161"/>
                  </a:lnTo>
                  <a:lnTo>
                    <a:pt x="610647" y="707612"/>
                  </a:lnTo>
                  <a:lnTo>
                    <a:pt x="571312" y="731707"/>
                  </a:lnTo>
                  <a:lnTo>
                    <a:pt x="529078" y="751081"/>
                  </a:lnTo>
                  <a:lnTo>
                    <a:pt x="484308" y="765371"/>
                  </a:lnTo>
                  <a:lnTo>
                    <a:pt x="437367" y="774212"/>
                  </a:lnTo>
                  <a:lnTo>
                    <a:pt x="388620" y="777240"/>
                  </a:lnTo>
                  <a:lnTo>
                    <a:pt x="339872" y="774212"/>
                  </a:lnTo>
                  <a:lnTo>
                    <a:pt x="292931" y="765371"/>
                  </a:lnTo>
                  <a:lnTo>
                    <a:pt x="248161" y="751081"/>
                  </a:lnTo>
                  <a:lnTo>
                    <a:pt x="205927" y="731707"/>
                  </a:lnTo>
                  <a:lnTo>
                    <a:pt x="166592" y="707612"/>
                  </a:lnTo>
                  <a:lnTo>
                    <a:pt x="130521" y="679161"/>
                  </a:lnTo>
                  <a:lnTo>
                    <a:pt x="98078" y="646718"/>
                  </a:lnTo>
                  <a:lnTo>
                    <a:pt x="69627" y="610647"/>
                  </a:lnTo>
                  <a:lnTo>
                    <a:pt x="45532" y="571312"/>
                  </a:lnTo>
                  <a:lnTo>
                    <a:pt x="26158" y="529078"/>
                  </a:lnTo>
                  <a:lnTo>
                    <a:pt x="11868" y="484308"/>
                  </a:lnTo>
                  <a:lnTo>
                    <a:pt x="3027" y="437367"/>
                  </a:lnTo>
                  <a:lnTo>
                    <a:pt x="0" y="388619"/>
                  </a:lnTo>
                  <a:close/>
                </a:path>
              </a:pathLst>
            </a:custGeom>
            <a:ln w="127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6447" y="4760976"/>
              <a:ext cx="548639" cy="28651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797372" y="4528710"/>
            <a:ext cx="789940" cy="789940"/>
            <a:chOff x="2593594" y="4509261"/>
            <a:chExt cx="789940" cy="789940"/>
          </a:xfrm>
        </p:grpSpPr>
        <p:sp>
          <p:nvSpPr>
            <p:cNvPr id="27" name="object 27"/>
            <p:cNvSpPr/>
            <p:nvPr/>
          </p:nvSpPr>
          <p:spPr>
            <a:xfrm>
              <a:off x="2599944" y="4515611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388620" y="0"/>
                  </a:moveTo>
                  <a:lnTo>
                    <a:pt x="339872" y="3027"/>
                  </a:lnTo>
                  <a:lnTo>
                    <a:pt x="292931" y="11868"/>
                  </a:lnTo>
                  <a:lnTo>
                    <a:pt x="248161" y="26158"/>
                  </a:lnTo>
                  <a:lnTo>
                    <a:pt x="205927" y="45532"/>
                  </a:lnTo>
                  <a:lnTo>
                    <a:pt x="166592" y="69627"/>
                  </a:lnTo>
                  <a:lnTo>
                    <a:pt x="130521" y="98078"/>
                  </a:lnTo>
                  <a:lnTo>
                    <a:pt x="98078" y="130521"/>
                  </a:lnTo>
                  <a:lnTo>
                    <a:pt x="69627" y="166592"/>
                  </a:lnTo>
                  <a:lnTo>
                    <a:pt x="45532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19"/>
                  </a:lnTo>
                  <a:lnTo>
                    <a:pt x="3027" y="437367"/>
                  </a:lnTo>
                  <a:lnTo>
                    <a:pt x="11868" y="484308"/>
                  </a:lnTo>
                  <a:lnTo>
                    <a:pt x="26158" y="529078"/>
                  </a:lnTo>
                  <a:lnTo>
                    <a:pt x="45532" y="571312"/>
                  </a:lnTo>
                  <a:lnTo>
                    <a:pt x="69627" y="610647"/>
                  </a:lnTo>
                  <a:lnTo>
                    <a:pt x="98078" y="646718"/>
                  </a:lnTo>
                  <a:lnTo>
                    <a:pt x="130521" y="679161"/>
                  </a:lnTo>
                  <a:lnTo>
                    <a:pt x="166592" y="707612"/>
                  </a:lnTo>
                  <a:lnTo>
                    <a:pt x="205927" y="731707"/>
                  </a:lnTo>
                  <a:lnTo>
                    <a:pt x="248161" y="751081"/>
                  </a:lnTo>
                  <a:lnTo>
                    <a:pt x="292931" y="765371"/>
                  </a:lnTo>
                  <a:lnTo>
                    <a:pt x="339872" y="774212"/>
                  </a:lnTo>
                  <a:lnTo>
                    <a:pt x="388620" y="777240"/>
                  </a:lnTo>
                  <a:lnTo>
                    <a:pt x="437367" y="774212"/>
                  </a:lnTo>
                  <a:lnTo>
                    <a:pt x="484308" y="765371"/>
                  </a:lnTo>
                  <a:lnTo>
                    <a:pt x="529078" y="751081"/>
                  </a:lnTo>
                  <a:lnTo>
                    <a:pt x="571312" y="731707"/>
                  </a:lnTo>
                  <a:lnTo>
                    <a:pt x="610647" y="707612"/>
                  </a:lnTo>
                  <a:lnTo>
                    <a:pt x="646718" y="679161"/>
                  </a:lnTo>
                  <a:lnTo>
                    <a:pt x="679161" y="646718"/>
                  </a:lnTo>
                  <a:lnTo>
                    <a:pt x="707612" y="610647"/>
                  </a:lnTo>
                  <a:lnTo>
                    <a:pt x="731707" y="571312"/>
                  </a:lnTo>
                  <a:lnTo>
                    <a:pt x="751081" y="529078"/>
                  </a:lnTo>
                  <a:lnTo>
                    <a:pt x="765371" y="484308"/>
                  </a:lnTo>
                  <a:lnTo>
                    <a:pt x="774212" y="437367"/>
                  </a:lnTo>
                  <a:lnTo>
                    <a:pt x="777240" y="388619"/>
                  </a:lnTo>
                  <a:lnTo>
                    <a:pt x="774212" y="339872"/>
                  </a:lnTo>
                  <a:lnTo>
                    <a:pt x="765371" y="292931"/>
                  </a:lnTo>
                  <a:lnTo>
                    <a:pt x="751081" y="248161"/>
                  </a:lnTo>
                  <a:lnTo>
                    <a:pt x="731707" y="205927"/>
                  </a:lnTo>
                  <a:lnTo>
                    <a:pt x="707612" y="166592"/>
                  </a:lnTo>
                  <a:lnTo>
                    <a:pt x="679161" y="130521"/>
                  </a:lnTo>
                  <a:lnTo>
                    <a:pt x="646718" y="98078"/>
                  </a:lnTo>
                  <a:lnTo>
                    <a:pt x="610647" y="69627"/>
                  </a:lnTo>
                  <a:lnTo>
                    <a:pt x="571312" y="45532"/>
                  </a:lnTo>
                  <a:lnTo>
                    <a:pt x="529078" y="26158"/>
                  </a:lnTo>
                  <a:lnTo>
                    <a:pt x="484308" y="11868"/>
                  </a:lnTo>
                  <a:lnTo>
                    <a:pt x="437367" y="3027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99944" y="4515611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0" y="388619"/>
                  </a:moveTo>
                  <a:lnTo>
                    <a:pt x="3027" y="339872"/>
                  </a:lnTo>
                  <a:lnTo>
                    <a:pt x="11868" y="292931"/>
                  </a:lnTo>
                  <a:lnTo>
                    <a:pt x="26158" y="248161"/>
                  </a:lnTo>
                  <a:lnTo>
                    <a:pt x="45532" y="205927"/>
                  </a:lnTo>
                  <a:lnTo>
                    <a:pt x="69627" y="166592"/>
                  </a:lnTo>
                  <a:lnTo>
                    <a:pt x="98078" y="130521"/>
                  </a:lnTo>
                  <a:lnTo>
                    <a:pt x="130521" y="98078"/>
                  </a:lnTo>
                  <a:lnTo>
                    <a:pt x="166592" y="69627"/>
                  </a:lnTo>
                  <a:lnTo>
                    <a:pt x="205927" y="45532"/>
                  </a:lnTo>
                  <a:lnTo>
                    <a:pt x="248161" y="26158"/>
                  </a:lnTo>
                  <a:lnTo>
                    <a:pt x="292931" y="11868"/>
                  </a:lnTo>
                  <a:lnTo>
                    <a:pt x="339872" y="3027"/>
                  </a:lnTo>
                  <a:lnTo>
                    <a:pt x="388620" y="0"/>
                  </a:lnTo>
                  <a:lnTo>
                    <a:pt x="437367" y="3027"/>
                  </a:lnTo>
                  <a:lnTo>
                    <a:pt x="484308" y="11868"/>
                  </a:lnTo>
                  <a:lnTo>
                    <a:pt x="529078" y="26158"/>
                  </a:lnTo>
                  <a:lnTo>
                    <a:pt x="571312" y="45532"/>
                  </a:lnTo>
                  <a:lnTo>
                    <a:pt x="610647" y="69627"/>
                  </a:lnTo>
                  <a:lnTo>
                    <a:pt x="646718" y="98078"/>
                  </a:lnTo>
                  <a:lnTo>
                    <a:pt x="679161" y="130521"/>
                  </a:lnTo>
                  <a:lnTo>
                    <a:pt x="707612" y="166592"/>
                  </a:lnTo>
                  <a:lnTo>
                    <a:pt x="731707" y="205927"/>
                  </a:lnTo>
                  <a:lnTo>
                    <a:pt x="751081" y="248161"/>
                  </a:lnTo>
                  <a:lnTo>
                    <a:pt x="765371" y="292931"/>
                  </a:lnTo>
                  <a:lnTo>
                    <a:pt x="774212" y="339872"/>
                  </a:lnTo>
                  <a:lnTo>
                    <a:pt x="777240" y="388619"/>
                  </a:lnTo>
                  <a:lnTo>
                    <a:pt x="774212" y="437367"/>
                  </a:lnTo>
                  <a:lnTo>
                    <a:pt x="765371" y="484308"/>
                  </a:lnTo>
                  <a:lnTo>
                    <a:pt x="751081" y="529078"/>
                  </a:lnTo>
                  <a:lnTo>
                    <a:pt x="731707" y="571312"/>
                  </a:lnTo>
                  <a:lnTo>
                    <a:pt x="707612" y="610647"/>
                  </a:lnTo>
                  <a:lnTo>
                    <a:pt x="679161" y="646718"/>
                  </a:lnTo>
                  <a:lnTo>
                    <a:pt x="646718" y="679161"/>
                  </a:lnTo>
                  <a:lnTo>
                    <a:pt x="610647" y="707612"/>
                  </a:lnTo>
                  <a:lnTo>
                    <a:pt x="571312" y="731707"/>
                  </a:lnTo>
                  <a:lnTo>
                    <a:pt x="529078" y="751081"/>
                  </a:lnTo>
                  <a:lnTo>
                    <a:pt x="484308" y="765371"/>
                  </a:lnTo>
                  <a:lnTo>
                    <a:pt x="437367" y="774212"/>
                  </a:lnTo>
                  <a:lnTo>
                    <a:pt x="388620" y="777240"/>
                  </a:lnTo>
                  <a:lnTo>
                    <a:pt x="339872" y="774212"/>
                  </a:lnTo>
                  <a:lnTo>
                    <a:pt x="292931" y="765371"/>
                  </a:lnTo>
                  <a:lnTo>
                    <a:pt x="248161" y="751081"/>
                  </a:lnTo>
                  <a:lnTo>
                    <a:pt x="205927" y="731707"/>
                  </a:lnTo>
                  <a:lnTo>
                    <a:pt x="166592" y="707612"/>
                  </a:lnTo>
                  <a:lnTo>
                    <a:pt x="130521" y="679161"/>
                  </a:lnTo>
                  <a:lnTo>
                    <a:pt x="98078" y="646718"/>
                  </a:lnTo>
                  <a:lnTo>
                    <a:pt x="69627" y="610647"/>
                  </a:lnTo>
                  <a:lnTo>
                    <a:pt x="45532" y="571312"/>
                  </a:lnTo>
                  <a:lnTo>
                    <a:pt x="26158" y="529078"/>
                  </a:lnTo>
                  <a:lnTo>
                    <a:pt x="11868" y="484308"/>
                  </a:lnTo>
                  <a:lnTo>
                    <a:pt x="3027" y="437367"/>
                  </a:lnTo>
                  <a:lnTo>
                    <a:pt x="0" y="388619"/>
                  </a:lnTo>
                  <a:close/>
                </a:path>
              </a:pathLst>
            </a:custGeom>
            <a:ln w="127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37103" y="4652771"/>
              <a:ext cx="502919" cy="502919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4770742" y="1545700"/>
            <a:ext cx="789940" cy="789940"/>
            <a:chOff x="4225797" y="1566417"/>
            <a:chExt cx="789940" cy="789940"/>
          </a:xfrm>
        </p:grpSpPr>
        <p:sp>
          <p:nvSpPr>
            <p:cNvPr id="43" name="object 43"/>
            <p:cNvSpPr/>
            <p:nvPr/>
          </p:nvSpPr>
          <p:spPr>
            <a:xfrm>
              <a:off x="4232147" y="1572767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388620" y="0"/>
                  </a:moveTo>
                  <a:lnTo>
                    <a:pt x="339872" y="3027"/>
                  </a:lnTo>
                  <a:lnTo>
                    <a:pt x="292931" y="11868"/>
                  </a:lnTo>
                  <a:lnTo>
                    <a:pt x="248161" y="26158"/>
                  </a:lnTo>
                  <a:lnTo>
                    <a:pt x="205927" y="45532"/>
                  </a:lnTo>
                  <a:lnTo>
                    <a:pt x="166592" y="69627"/>
                  </a:lnTo>
                  <a:lnTo>
                    <a:pt x="130521" y="98078"/>
                  </a:lnTo>
                  <a:lnTo>
                    <a:pt x="98078" y="130521"/>
                  </a:lnTo>
                  <a:lnTo>
                    <a:pt x="69627" y="166592"/>
                  </a:lnTo>
                  <a:lnTo>
                    <a:pt x="45532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20"/>
                  </a:lnTo>
                  <a:lnTo>
                    <a:pt x="3027" y="437367"/>
                  </a:lnTo>
                  <a:lnTo>
                    <a:pt x="11868" y="484308"/>
                  </a:lnTo>
                  <a:lnTo>
                    <a:pt x="26158" y="529078"/>
                  </a:lnTo>
                  <a:lnTo>
                    <a:pt x="45532" y="571312"/>
                  </a:lnTo>
                  <a:lnTo>
                    <a:pt x="69627" y="610647"/>
                  </a:lnTo>
                  <a:lnTo>
                    <a:pt x="98078" y="646718"/>
                  </a:lnTo>
                  <a:lnTo>
                    <a:pt x="130521" y="679161"/>
                  </a:lnTo>
                  <a:lnTo>
                    <a:pt x="166592" y="707612"/>
                  </a:lnTo>
                  <a:lnTo>
                    <a:pt x="205927" y="731707"/>
                  </a:lnTo>
                  <a:lnTo>
                    <a:pt x="248161" y="751081"/>
                  </a:lnTo>
                  <a:lnTo>
                    <a:pt x="292931" y="765371"/>
                  </a:lnTo>
                  <a:lnTo>
                    <a:pt x="339872" y="774212"/>
                  </a:lnTo>
                  <a:lnTo>
                    <a:pt x="388620" y="777240"/>
                  </a:lnTo>
                  <a:lnTo>
                    <a:pt x="437367" y="774212"/>
                  </a:lnTo>
                  <a:lnTo>
                    <a:pt x="484308" y="765371"/>
                  </a:lnTo>
                  <a:lnTo>
                    <a:pt x="529078" y="751081"/>
                  </a:lnTo>
                  <a:lnTo>
                    <a:pt x="571312" y="731707"/>
                  </a:lnTo>
                  <a:lnTo>
                    <a:pt x="610647" y="707612"/>
                  </a:lnTo>
                  <a:lnTo>
                    <a:pt x="646718" y="679161"/>
                  </a:lnTo>
                  <a:lnTo>
                    <a:pt x="679161" y="646718"/>
                  </a:lnTo>
                  <a:lnTo>
                    <a:pt x="707612" y="610647"/>
                  </a:lnTo>
                  <a:lnTo>
                    <a:pt x="731707" y="571312"/>
                  </a:lnTo>
                  <a:lnTo>
                    <a:pt x="751081" y="529078"/>
                  </a:lnTo>
                  <a:lnTo>
                    <a:pt x="765371" y="484308"/>
                  </a:lnTo>
                  <a:lnTo>
                    <a:pt x="774212" y="437367"/>
                  </a:lnTo>
                  <a:lnTo>
                    <a:pt x="777240" y="388620"/>
                  </a:lnTo>
                  <a:lnTo>
                    <a:pt x="774212" y="339872"/>
                  </a:lnTo>
                  <a:lnTo>
                    <a:pt x="765371" y="292931"/>
                  </a:lnTo>
                  <a:lnTo>
                    <a:pt x="751081" y="248161"/>
                  </a:lnTo>
                  <a:lnTo>
                    <a:pt x="731707" y="205927"/>
                  </a:lnTo>
                  <a:lnTo>
                    <a:pt x="707612" y="166592"/>
                  </a:lnTo>
                  <a:lnTo>
                    <a:pt x="679161" y="130521"/>
                  </a:lnTo>
                  <a:lnTo>
                    <a:pt x="646718" y="98078"/>
                  </a:lnTo>
                  <a:lnTo>
                    <a:pt x="610647" y="69627"/>
                  </a:lnTo>
                  <a:lnTo>
                    <a:pt x="571312" y="45532"/>
                  </a:lnTo>
                  <a:lnTo>
                    <a:pt x="529078" y="26158"/>
                  </a:lnTo>
                  <a:lnTo>
                    <a:pt x="484308" y="11868"/>
                  </a:lnTo>
                  <a:lnTo>
                    <a:pt x="437367" y="3027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32147" y="1572767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0" y="388620"/>
                  </a:moveTo>
                  <a:lnTo>
                    <a:pt x="3027" y="339872"/>
                  </a:lnTo>
                  <a:lnTo>
                    <a:pt x="11868" y="292931"/>
                  </a:lnTo>
                  <a:lnTo>
                    <a:pt x="26158" y="248161"/>
                  </a:lnTo>
                  <a:lnTo>
                    <a:pt x="45532" y="205927"/>
                  </a:lnTo>
                  <a:lnTo>
                    <a:pt x="69627" y="166592"/>
                  </a:lnTo>
                  <a:lnTo>
                    <a:pt x="98078" y="130521"/>
                  </a:lnTo>
                  <a:lnTo>
                    <a:pt x="130521" y="98078"/>
                  </a:lnTo>
                  <a:lnTo>
                    <a:pt x="166592" y="69627"/>
                  </a:lnTo>
                  <a:lnTo>
                    <a:pt x="205927" y="45532"/>
                  </a:lnTo>
                  <a:lnTo>
                    <a:pt x="248161" y="26158"/>
                  </a:lnTo>
                  <a:lnTo>
                    <a:pt x="292931" y="11868"/>
                  </a:lnTo>
                  <a:lnTo>
                    <a:pt x="339872" y="3027"/>
                  </a:lnTo>
                  <a:lnTo>
                    <a:pt x="388620" y="0"/>
                  </a:lnTo>
                  <a:lnTo>
                    <a:pt x="437367" y="3027"/>
                  </a:lnTo>
                  <a:lnTo>
                    <a:pt x="484308" y="11868"/>
                  </a:lnTo>
                  <a:lnTo>
                    <a:pt x="529078" y="26158"/>
                  </a:lnTo>
                  <a:lnTo>
                    <a:pt x="571312" y="45532"/>
                  </a:lnTo>
                  <a:lnTo>
                    <a:pt x="610647" y="69627"/>
                  </a:lnTo>
                  <a:lnTo>
                    <a:pt x="646718" y="98078"/>
                  </a:lnTo>
                  <a:lnTo>
                    <a:pt x="679161" y="130521"/>
                  </a:lnTo>
                  <a:lnTo>
                    <a:pt x="707612" y="166592"/>
                  </a:lnTo>
                  <a:lnTo>
                    <a:pt x="731707" y="205927"/>
                  </a:lnTo>
                  <a:lnTo>
                    <a:pt x="751081" y="248161"/>
                  </a:lnTo>
                  <a:lnTo>
                    <a:pt x="765371" y="292931"/>
                  </a:lnTo>
                  <a:lnTo>
                    <a:pt x="774212" y="339872"/>
                  </a:lnTo>
                  <a:lnTo>
                    <a:pt x="777240" y="388620"/>
                  </a:lnTo>
                  <a:lnTo>
                    <a:pt x="774212" y="437367"/>
                  </a:lnTo>
                  <a:lnTo>
                    <a:pt x="765371" y="484308"/>
                  </a:lnTo>
                  <a:lnTo>
                    <a:pt x="751081" y="529078"/>
                  </a:lnTo>
                  <a:lnTo>
                    <a:pt x="731707" y="571312"/>
                  </a:lnTo>
                  <a:lnTo>
                    <a:pt x="707612" y="610647"/>
                  </a:lnTo>
                  <a:lnTo>
                    <a:pt x="679161" y="646718"/>
                  </a:lnTo>
                  <a:lnTo>
                    <a:pt x="646718" y="679161"/>
                  </a:lnTo>
                  <a:lnTo>
                    <a:pt x="610647" y="707612"/>
                  </a:lnTo>
                  <a:lnTo>
                    <a:pt x="571312" y="731707"/>
                  </a:lnTo>
                  <a:lnTo>
                    <a:pt x="529078" y="751081"/>
                  </a:lnTo>
                  <a:lnTo>
                    <a:pt x="484308" y="765371"/>
                  </a:lnTo>
                  <a:lnTo>
                    <a:pt x="437367" y="774212"/>
                  </a:lnTo>
                  <a:lnTo>
                    <a:pt x="388620" y="777240"/>
                  </a:lnTo>
                  <a:lnTo>
                    <a:pt x="339872" y="774212"/>
                  </a:lnTo>
                  <a:lnTo>
                    <a:pt x="292931" y="765371"/>
                  </a:lnTo>
                  <a:lnTo>
                    <a:pt x="248161" y="751081"/>
                  </a:lnTo>
                  <a:lnTo>
                    <a:pt x="205927" y="731707"/>
                  </a:lnTo>
                  <a:lnTo>
                    <a:pt x="166592" y="707612"/>
                  </a:lnTo>
                  <a:lnTo>
                    <a:pt x="130521" y="679161"/>
                  </a:lnTo>
                  <a:lnTo>
                    <a:pt x="98078" y="646718"/>
                  </a:lnTo>
                  <a:lnTo>
                    <a:pt x="69627" y="610647"/>
                  </a:lnTo>
                  <a:lnTo>
                    <a:pt x="45532" y="571312"/>
                  </a:lnTo>
                  <a:lnTo>
                    <a:pt x="26158" y="529078"/>
                  </a:lnTo>
                  <a:lnTo>
                    <a:pt x="11868" y="484308"/>
                  </a:lnTo>
                  <a:lnTo>
                    <a:pt x="3027" y="437367"/>
                  </a:lnTo>
                  <a:lnTo>
                    <a:pt x="0" y="388620"/>
                  </a:lnTo>
                  <a:close/>
                </a:path>
              </a:pathLst>
            </a:custGeom>
            <a:ln w="1270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3503" y="1732787"/>
              <a:ext cx="414527" cy="457199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1085428" y="1485284"/>
            <a:ext cx="1536700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00"/>
              </a:lnSpc>
              <a:spcBef>
                <a:spcPts val="100"/>
              </a:spcBef>
            </a:pPr>
            <a:r>
              <a:rPr sz="2700" b="1" spc="-20">
                <a:solidFill>
                  <a:srgbClr val="666666"/>
                </a:solidFill>
                <a:latin typeface="Calibri"/>
                <a:cs typeface="Calibri"/>
              </a:rPr>
              <a:t>HPSA</a:t>
            </a:r>
            <a:endParaRPr sz="2700">
              <a:latin typeface="Calibri"/>
              <a:cs typeface="Calibri"/>
            </a:endParaRPr>
          </a:p>
          <a:p>
            <a:pPr marL="26034" marR="5080">
              <a:lnSpc>
                <a:spcPct val="80000"/>
              </a:lnSpc>
              <a:spcBef>
                <a:spcPts val="220"/>
              </a:spcBef>
            </a:pPr>
            <a:r>
              <a:rPr sz="1500">
                <a:solidFill>
                  <a:srgbClr val="666666"/>
                </a:solidFill>
                <a:latin typeface="Calibri"/>
                <a:cs typeface="Calibri"/>
              </a:rPr>
              <a:t>Health</a:t>
            </a:r>
            <a:r>
              <a:rPr sz="15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500" spc="-10">
                <a:solidFill>
                  <a:srgbClr val="666666"/>
                </a:solidFill>
                <a:latin typeface="Calibri"/>
                <a:cs typeface="Calibri"/>
              </a:rPr>
              <a:t>Professional </a:t>
            </a:r>
            <a:r>
              <a:rPr sz="1500">
                <a:solidFill>
                  <a:srgbClr val="666666"/>
                </a:solidFill>
                <a:latin typeface="Calibri"/>
                <a:cs typeface="Calibri"/>
              </a:rPr>
              <a:t>Shortage</a:t>
            </a:r>
            <a:r>
              <a:rPr sz="1500" spc="-8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500" spc="-20">
                <a:solidFill>
                  <a:srgbClr val="666666"/>
                </a:solidFill>
                <a:latin typeface="Calibri"/>
                <a:cs typeface="Calibri"/>
              </a:rPr>
              <a:t>Area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153266" y="1780301"/>
            <a:ext cx="312433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15">
                <a:solidFill>
                  <a:srgbClr val="585858"/>
                </a:solidFill>
                <a:latin typeface="Calibri"/>
                <a:cs typeface="Calibri"/>
              </a:rPr>
              <a:t>Health professional shortage</a:t>
            </a:r>
            <a:endParaRPr sz="2000" b="1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41518" y="2397941"/>
            <a:ext cx="751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>
                <a:solidFill>
                  <a:srgbClr val="666666"/>
                </a:solidFill>
                <a:latin typeface="Calibri"/>
                <a:cs typeface="Calibri"/>
              </a:rPr>
              <a:t>Providers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53267" y="3248754"/>
            <a:ext cx="214461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10">
                <a:solidFill>
                  <a:srgbClr val="0F4D7A"/>
                </a:solidFill>
                <a:latin typeface="Calibri"/>
                <a:cs typeface="Calibri"/>
              </a:rPr>
              <a:t>Discipline/field</a:t>
            </a:r>
            <a:endParaRPr sz="2000" b="1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74842" y="3830836"/>
            <a:ext cx="635000" cy="4368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40335" marR="5080" indent="-128270">
              <a:lnSpc>
                <a:spcPct val="80000"/>
              </a:lnSpc>
              <a:spcBef>
                <a:spcPts val="459"/>
              </a:spcBef>
            </a:pPr>
            <a:r>
              <a:rPr sz="1500" spc="-10">
                <a:solidFill>
                  <a:srgbClr val="0F4D7A"/>
                </a:solidFill>
                <a:latin typeface="Calibri"/>
                <a:cs typeface="Calibri"/>
              </a:rPr>
              <a:t>Primary </a:t>
            </a:r>
            <a:r>
              <a:rPr sz="1500" spc="-20">
                <a:solidFill>
                  <a:srgbClr val="0F4D7A"/>
                </a:solidFill>
                <a:latin typeface="Calibri"/>
                <a:cs typeface="Calibri"/>
              </a:rPr>
              <a:t>Care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247859" y="3823597"/>
            <a:ext cx="578485" cy="4368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2384" marR="5080" indent="-20320">
              <a:lnSpc>
                <a:spcPts val="1440"/>
              </a:lnSpc>
              <a:spcBef>
                <a:spcPts val="445"/>
              </a:spcBef>
            </a:pPr>
            <a:r>
              <a:rPr sz="1500" spc="-20">
                <a:solidFill>
                  <a:srgbClr val="0F4D7A"/>
                </a:solidFill>
                <a:latin typeface="Calibri"/>
                <a:cs typeface="Calibri"/>
              </a:rPr>
              <a:t>Mental </a:t>
            </a:r>
            <a:r>
              <a:rPr sz="1500" spc="-10">
                <a:solidFill>
                  <a:srgbClr val="0F4D7A"/>
                </a:solidFill>
                <a:latin typeface="Calibri"/>
                <a:cs typeface="Calibri"/>
              </a:rPr>
              <a:t>Health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53267" y="4755868"/>
            <a:ext cx="228296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>
                <a:solidFill>
                  <a:srgbClr val="800000"/>
                </a:solidFill>
                <a:latin typeface="Calibri"/>
                <a:cs typeface="Calibri"/>
              </a:rPr>
              <a:t>Care setting</a:t>
            </a:r>
            <a:r>
              <a:rPr sz="2000" b="1" spc="-35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endParaRPr sz="2000" b="1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65991" y="5336543"/>
            <a:ext cx="911225" cy="4368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76225" marR="5080" indent="-264160">
              <a:lnSpc>
                <a:spcPts val="1440"/>
              </a:lnSpc>
              <a:spcBef>
                <a:spcPts val="445"/>
              </a:spcBef>
            </a:pPr>
            <a:r>
              <a:rPr sz="1500" spc="-10">
                <a:solidFill>
                  <a:srgbClr val="800000"/>
                </a:solidFill>
                <a:latin typeface="Calibri"/>
                <a:cs typeface="Calibri"/>
              </a:rPr>
              <a:t>Geographic </a:t>
            </a:r>
            <a:r>
              <a:rPr sz="1500" spc="-20">
                <a:solidFill>
                  <a:srgbClr val="800000"/>
                </a:solidFill>
                <a:latin typeface="Calibri"/>
                <a:cs typeface="Calibri"/>
              </a:rPr>
              <a:t>Area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946597" y="5327667"/>
            <a:ext cx="563245" cy="4368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99060" marR="5080" indent="-86995">
              <a:lnSpc>
                <a:spcPts val="1440"/>
              </a:lnSpc>
              <a:spcBef>
                <a:spcPts val="445"/>
              </a:spcBef>
            </a:pPr>
            <a:r>
              <a:rPr sz="1500" spc="-10">
                <a:solidFill>
                  <a:srgbClr val="800000"/>
                </a:solidFill>
                <a:latin typeface="Calibri"/>
                <a:cs typeface="Calibri"/>
              </a:rPr>
              <a:t>Facility </a:t>
            </a:r>
            <a:r>
              <a:rPr sz="1500" spc="-20">
                <a:solidFill>
                  <a:srgbClr val="800000"/>
                </a:solidFill>
                <a:latin typeface="Calibri"/>
                <a:cs typeface="Calibri"/>
              </a:rPr>
              <a:t>Type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37380" y="5302300"/>
            <a:ext cx="866775" cy="4368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89230" marR="5080" indent="-177165">
              <a:lnSpc>
                <a:spcPts val="1440"/>
              </a:lnSpc>
              <a:spcBef>
                <a:spcPts val="445"/>
              </a:spcBef>
            </a:pPr>
            <a:r>
              <a:rPr sz="1500" spc="-10">
                <a:solidFill>
                  <a:srgbClr val="800000"/>
                </a:solidFill>
                <a:latin typeface="Calibri"/>
                <a:cs typeface="Calibri"/>
              </a:rPr>
              <a:t>Population Group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877701" y="189407"/>
            <a:ext cx="11131415" cy="666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20"/>
              <a:t>About Health Professional Shortage Areas</a:t>
            </a:r>
            <a:endParaRPr spc="-10"/>
          </a:p>
        </p:txBody>
      </p:sp>
      <p:sp>
        <p:nvSpPr>
          <p:cNvPr id="70" name="object 70"/>
          <p:cNvSpPr txBox="1"/>
          <p:nvPr/>
        </p:nvSpPr>
        <p:spPr>
          <a:xfrm>
            <a:off x="3427670" y="3819919"/>
            <a:ext cx="539115" cy="4368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2540">
              <a:lnSpc>
                <a:spcPts val="1440"/>
              </a:lnSpc>
              <a:spcBef>
                <a:spcPts val="445"/>
              </a:spcBef>
            </a:pPr>
            <a:r>
              <a:rPr sz="1500" spc="-10">
                <a:solidFill>
                  <a:srgbClr val="0F4D7A"/>
                </a:solidFill>
                <a:latin typeface="Calibri"/>
                <a:cs typeface="Calibri"/>
              </a:rPr>
              <a:t>Dental Health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348F38-5FEE-82ED-735F-DC3077C66728}"/>
              </a:ext>
            </a:extLst>
          </p:cNvPr>
          <p:cNvSpPr/>
          <p:nvPr/>
        </p:nvSpPr>
        <p:spPr>
          <a:xfrm>
            <a:off x="4469590" y="4456308"/>
            <a:ext cx="1517257" cy="13506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1" y="10675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598" y="60963"/>
            <a:ext cx="11612881" cy="1048491"/>
          </a:xfrm>
          <a:prstGeom prst="rect">
            <a:avLst/>
          </a:prstGeom>
        </p:spPr>
        <p:txBody>
          <a:bodyPr vert="horz" wrap="square" lIns="0" tIns="18491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/>
              <a:t>Federal</a:t>
            </a:r>
            <a:r>
              <a:rPr sz="2800" spc="-135"/>
              <a:t> </a:t>
            </a:r>
            <a:r>
              <a:rPr lang="en-US" sz="2800" spc="-135"/>
              <a:t>pr</a:t>
            </a:r>
            <a:r>
              <a:rPr sz="2800"/>
              <a:t>ograms</a:t>
            </a:r>
            <a:r>
              <a:rPr sz="2800" spc="-140"/>
              <a:t> </a:t>
            </a:r>
            <a:r>
              <a:rPr sz="2800"/>
              <a:t>use</a:t>
            </a:r>
            <a:r>
              <a:rPr sz="2800" spc="-160"/>
              <a:t> </a:t>
            </a:r>
            <a:r>
              <a:rPr sz="2800" spc="-10"/>
              <a:t>HPSA</a:t>
            </a:r>
            <a:r>
              <a:rPr lang="en-US" sz="2800" spc="-10"/>
              <a:t> scores to distribute health care workforce resources</a:t>
            </a:r>
            <a:endParaRPr sz="2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577828" y="6586328"/>
            <a:ext cx="572261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16865">
              <a:lnSpc>
                <a:spcPts val="1614"/>
              </a:lnSpc>
            </a:pPr>
            <a:r>
              <a:rPr lang="en-US" spc="-25"/>
              <a:t>6</a:t>
            </a:r>
            <a:endParaRPr spc="-25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19904" y="1156709"/>
          <a:ext cx="10515600" cy="4521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3045">
                <a:tc gridSpan="8">
                  <a:txBody>
                    <a:bodyPr/>
                    <a:lstStyle/>
                    <a:p>
                      <a:pPr marL="2540" algn="ctr">
                        <a:lnSpc>
                          <a:spcPts val="1675"/>
                        </a:lnSpc>
                        <a:spcBef>
                          <a:spcPts val="60"/>
                        </a:spcBef>
                      </a:pPr>
                      <a:r>
                        <a:rPr sz="1400" b="1" spc="-45">
                          <a:solidFill>
                            <a:srgbClr val="1B1B1B"/>
                          </a:solidFill>
                          <a:latin typeface="Gill Sans MT"/>
                          <a:cs typeface="Gill Sans MT"/>
                        </a:rPr>
                        <a:t>Primary</a:t>
                      </a:r>
                      <a:r>
                        <a:rPr sz="1400" b="1" spc="-50">
                          <a:solidFill>
                            <a:srgbClr val="1B1B1B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-20">
                          <a:solidFill>
                            <a:srgbClr val="1B1B1B"/>
                          </a:solidFill>
                          <a:latin typeface="Gill Sans MT"/>
                          <a:cs typeface="Gill Sans MT"/>
                        </a:rPr>
                        <a:t>Care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762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ACACA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452120" marR="24765" indent="-42862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Shortage</a:t>
                      </a:r>
                      <a:r>
                        <a:rPr sz="1100" b="1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Designation Option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38100" indent="161290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National</a:t>
                      </a:r>
                      <a:r>
                        <a:rPr sz="1100" b="1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100" b="1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Corps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(NHSC)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Nurse</a:t>
                      </a:r>
                      <a:r>
                        <a:rPr sz="1100" b="1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Corps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04495" marR="236854" indent="-16192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Center Program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04495" marR="52069" indent="-35242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IHS</a:t>
                      </a:r>
                      <a:r>
                        <a:rPr sz="1100" b="1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Loan</a:t>
                      </a:r>
                      <a:r>
                        <a:rPr sz="1100" b="1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Repayment Program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8270" marR="132080" indent="2857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CMS</a:t>
                      </a:r>
                      <a:r>
                        <a:rPr sz="11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HPSA</a:t>
                      </a:r>
                      <a:r>
                        <a:rPr sz="11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Bonus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Payment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33045" marR="139065" indent="-8572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CMS</a:t>
                      </a:r>
                      <a:r>
                        <a:rPr sz="1100" b="1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Rural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Clinic</a:t>
                      </a:r>
                      <a:r>
                        <a:rPr sz="1100" b="1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J-1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Visa</a:t>
                      </a:r>
                      <a:r>
                        <a:rPr sz="1100" b="1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Waiver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>
                          <a:latin typeface="Calibri"/>
                          <a:cs typeface="Calibri"/>
                        </a:rPr>
                        <a:t>Geographic</a:t>
                      </a:r>
                      <a:r>
                        <a:rPr sz="1100" b="1" spc="45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>
                          <a:latin typeface="Calibri"/>
                          <a:cs typeface="Calibri"/>
                        </a:rPr>
                        <a:t>HPSA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B4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>
                          <a:latin typeface="Calibri"/>
                          <a:cs typeface="Calibri"/>
                        </a:rPr>
                        <a:t>Population</a:t>
                      </a:r>
                      <a:r>
                        <a:rPr sz="1100" b="1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>
                          <a:latin typeface="Calibri"/>
                          <a:cs typeface="Calibri"/>
                        </a:rPr>
                        <a:t>HPSA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10160" algn="ctr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sz="1100" b="1">
                          <a:latin typeface="Calibri"/>
                          <a:cs typeface="Calibri"/>
                        </a:rPr>
                        <a:t>Facility</a:t>
                      </a:r>
                      <a:r>
                        <a:rPr sz="1100" b="1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>
                          <a:latin typeface="Calibri"/>
                          <a:cs typeface="Calibri"/>
                        </a:rPr>
                        <a:t>HPSA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ACACAC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ACACAC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ACACAC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ACACAC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ACACAC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ACACAC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ACACAC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ACACAC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94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9050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045">
                <a:tc gridSpan="8"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60"/>
                        </a:spcBef>
                      </a:pPr>
                      <a:r>
                        <a:rPr sz="1400" b="1" spc="-65">
                          <a:solidFill>
                            <a:srgbClr val="1B1B1B"/>
                          </a:solidFill>
                          <a:latin typeface="Gill Sans MT"/>
                          <a:cs typeface="Gill Sans MT"/>
                        </a:rPr>
                        <a:t>Dental</a:t>
                      </a:r>
                      <a:r>
                        <a:rPr sz="1400" b="1" spc="5">
                          <a:solidFill>
                            <a:srgbClr val="1B1B1B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-20">
                          <a:solidFill>
                            <a:srgbClr val="1B1B1B"/>
                          </a:solidFill>
                          <a:latin typeface="Gill Sans MT"/>
                          <a:cs typeface="Gill Sans MT"/>
                        </a:rPr>
                        <a:t>Care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762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ACACA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452120" marR="24765" indent="-42862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Shortage</a:t>
                      </a:r>
                      <a:r>
                        <a:rPr sz="1100" b="1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Designation Option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38100" indent="161290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National</a:t>
                      </a:r>
                      <a:r>
                        <a:rPr sz="1100" b="1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100" b="1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Corps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(NHSC)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Nurse</a:t>
                      </a:r>
                      <a:r>
                        <a:rPr sz="1100" b="1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Corps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404495" marR="236854" indent="-16192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Center Program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404495" marR="52069" indent="-35242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IHS</a:t>
                      </a:r>
                      <a:r>
                        <a:rPr sz="1100" b="1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Loan</a:t>
                      </a:r>
                      <a:r>
                        <a:rPr sz="1100" b="1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Repayment Program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8270" marR="132080" indent="2857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CMS</a:t>
                      </a:r>
                      <a:r>
                        <a:rPr sz="11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HPSA</a:t>
                      </a:r>
                      <a:r>
                        <a:rPr sz="11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Bonus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Payment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233045" marR="139065" indent="-8572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CMS</a:t>
                      </a:r>
                      <a:r>
                        <a:rPr sz="1100" b="1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Rural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Clinic</a:t>
                      </a:r>
                      <a:r>
                        <a:rPr sz="1100" b="1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J-1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Visa</a:t>
                      </a:r>
                      <a:r>
                        <a:rPr sz="1100" b="1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Waiver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>
                          <a:latin typeface="Calibri"/>
                          <a:cs typeface="Calibri"/>
                        </a:rPr>
                        <a:t>Geographic</a:t>
                      </a:r>
                      <a:r>
                        <a:rPr sz="1100" b="1" spc="45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>
                          <a:latin typeface="Calibri"/>
                          <a:cs typeface="Calibri"/>
                        </a:rPr>
                        <a:t>HPSA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>
                          <a:latin typeface="Calibri"/>
                          <a:cs typeface="Calibri"/>
                        </a:rPr>
                        <a:t>Population</a:t>
                      </a:r>
                      <a:r>
                        <a:rPr sz="1100" b="1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>
                          <a:latin typeface="Calibri"/>
                          <a:cs typeface="Calibri"/>
                        </a:rPr>
                        <a:t>HPSA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>
                          <a:latin typeface="Calibri"/>
                          <a:cs typeface="Calibri"/>
                        </a:rPr>
                        <a:t>Facility</a:t>
                      </a:r>
                      <a:r>
                        <a:rPr sz="1100" b="1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>
                          <a:latin typeface="Calibri"/>
                          <a:cs typeface="Calibri"/>
                        </a:rPr>
                        <a:t>HPSA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045">
                <a:tc gridSpan="8"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60"/>
                        </a:spcBef>
                      </a:pPr>
                      <a:r>
                        <a:rPr sz="1400" b="1" spc="-10">
                          <a:solidFill>
                            <a:srgbClr val="1B1B1B"/>
                          </a:solidFill>
                          <a:latin typeface="Gill Sans MT"/>
                          <a:cs typeface="Gill Sans MT"/>
                        </a:rPr>
                        <a:t>Mental</a:t>
                      </a:r>
                      <a:r>
                        <a:rPr sz="1400" b="1" spc="-70">
                          <a:solidFill>
                            <a:srgbClr val="1B1B1B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-10">
                          <a:solidFill>
                            <a:srgbClr val="1B1B1B"/>
                          </a:solidFill>
                          <a:latin typeface="Gill Sans MT"/>
                          <a:cs typeface="Gill Sans MT"/>
                        </a:rPr>
                        <a:t>Health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762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ACACA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452120" marR="24765" indent="-42862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Shortage</a:t>
                      </a:r>
                      <a:r>
                        <a:rPr sz="1100" b="1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Designation Option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38100" indent="161290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National</a:t>
                      </a:r>
                      <a:r>
                        <a:rPr sz="1100" b="1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100" b="1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Corps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(NHSC)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Nurse</a:t>
                      </a:r>
                      <a:r>
                        <a:rPr sz="1100" b="1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Corps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404495" marR="236854" indent="-16192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Center Program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404495" marR="52069" indent="-35242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IHS</a:t>
                      </a:r>
                      <a:r>
                        <a:rPr sz="1100" b="1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Loan</a:t>
                      </a:r>
                      <a:r>
                        <a:rPr sz="1100" b="1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Repayment Program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8270" marR="132080" indent="2857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CMS</a:t>
                      </a:r>
                      <a:r>
                        <a:rPr sz="11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HPSA</a:t>
                      </a:r>
                      <a:r>
                        <a:rPr sz="11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Bonus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Payment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33045" marR="139065" indent="-85725">
                        <a:lnSpc>
                          <a:spcPct val="113700"/>
                        </a:lnSpc>
                        <a:spcBef>
                          <a:spcPts val="67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CMS</a:t>
                      </a:r>
                      <a:r>
                        <a:rPr sz="1100" b="1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Rural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Clinic</a:t>
                      </a:r>
                      <a:r>
                        <a:rPr sz="1100" b="1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J-1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Visa</a:t>
                      </a:r>
                      <a:r>
                        <a:rPr sz="1100" b="1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Waiver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ACACAC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>
                          <a:latin typeface="Calibri"/>
                          <a:cs typeface="Calibri"/>
                        </a:rPr>
                        <a:t>Geographic</a:t>
                      </a:r>
                      <a:r>
                        <a:rPr sz="1100" b="1" spc="45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>
                          <a:latin typeface="Calibri"/>
                          <a:cs typeface="Calibri"/>
                        </a:rPr>
                        <a:t>HPSA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>
                          <a:latin typeface="Calibri"/>
                          <a:cs typeface="Calibri"/>
                        </a:rPr>
                        <a:t>Population</a:t>
                      </a:r>
                      <a:r>
                        <a:rPr sz="1100" b="1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>
                          <a:latin typeface="Calibri"/>
                          <a:cs typeface="Calibri"/>
                        </a:rPr>
                        <a:t>HPSA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>
                          <a:latin typeface="Calibri"/>
                          <a:cs typeface="Calibri"/>
                        </a:rPr>
                        <a:t>Facility</a:t>
                      </a:r>
                      <a:r>
                        <a:rPr sz="1100" b="1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>
                          <a:latin typeface="Calibri"/>
                          <a:cs typeface="Calibri"/>
                        </a:rPr>
                        <a:t>HPSA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41F5AE-DB4F-D30A-1548-9741E1C7CC5E}"/>
              </a:ext>
            </a:extLst>
          </p:cNvPr>
          <p:cNvSpPr txBox="1"/>
          <p:nvPr/>
        </p:nvSpPr>
        <p:spPr>
          <a:xfrm>
            <a:off x="1399032" y="5701291"/>
            <a:ext cx="899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https://public.tableau.com/app/profile/anna.riggan2894/viz/IncentiveProgramsforSites/Dashboard1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5A0F-7A94-1644-A0A9-12D46EFD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normAutofit/>
          </a:bodyPr>
          <a:lstStyle/>
          <a:p>
            <a:r>
              <a:rPr lang="en-US"/>
              <a:t>HPSA Designations Consider: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44F22-9989-4DA2-58A7-08734D58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11" y="1485251"/>
            <a:ext cx="10515600" cy="4582339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en-US" altLang="en-US" sz="3200">
                <a:ea typeface="Arial Unicode MS" pitchFamily="34" charset="-128"/>
              </a:rPr>
              <a:t>All the people in a geographic area (geographic designation)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en-US" altLang="en-US" sz="3200">
                <a:ea typeface="Arial Unicode MS" pitchFamily="34" charset="-128"/>
              </a:rPr>
              <a:t>A particular population in an area:</a:t>
            </a:r>
          </a:p>
          <a:p>
            <a:pPr marL="914400" lvl="1" indent="-457200">
              <a:buFontTx/>
              <a:buChar char="•"/>
            </a:pPr>
            <a:r>
              <a:rPr lang="en-US" altLang="en-US" sz="2800">
                <a:ea typeface="Arial Unicode MS" pitchFamily="34" charset="-128"/>
              </a:rPr>
              <a:t>Low Income (under 200% of federal poverty level)</a:t>
            </a:r>
          </a:p>
          <a:p>
            <a:pPr marL="914400" lvl="1" indent="-457200">
              <a:buFontTx/>
              <a:buChar char="•"/>
            </a:pPr>
            <a:r>
              <a:rPr lang="en-US" altLang="en-US" sz="2800">
                <a:ea typeface="Arial Unicode MS" pitchFamily="34" charset="-128"/>
              </a:rPr>
              <a:t>Migrant and Seasonal Farmworkers</a:t>
            </a:r>
          </a:p>
          <a:p>
            <a:pPr marL="914400" lvl="1" indent="-457200">
              <a:buFontTx/>
              <a:buChar char="•"/>
            </a:pPr>
            <a:r>
              <a:rPr lang="en-US" altLang="en-US" sz="2800">
                <a:ea typeface="Arial Unicode MS" pitchFamily="34" charset="-128"/>
              </a:rPr>
              <a:t>Homeless</a:t>
            </a:r>
          </a:p>
          <a:p>
            <a:pPr marL="914400" lvl="1" indent="-457200">
              <a:buFontTx/>
              <a:buChar char="•"/>
            </a:pPr>
            <a:r>
              <a:rPr lang="en-US" altLang="en-US" sz="2800">
                <a:ea typeface="Arial Unicode MS" pitchFamily="34" charset="-128"/>
              </a:rPr>
              <a:t>Medicaid Eligible Populations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en-US" altLang="en-US" sz="3200">
                <a:ea typeface="Arial Unicode MS" pitchFamily="34" charset="-128"/>
              </a:rPr>
              <a:t>A certain type of facility: Federally Qualified Health Centers (FQHC), some Rural Health Clinics, Federal and State Correctional Facilities and Tribal Health Facilities.</a:t>
            </a:r>
          </a:p>
          <a:p>
            <a:pPr marL="0" indent="0" eaLnBrk="1" hangingPunct="1">
              <a:buNone/>
            </a:pPr>
            <a:endParaRPr lang="en-US" altLang="en-US" sz="3200">
              <a:ea typeface="Arial Unicode MS" pitchFamily="34" charset="-128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5528B-5609-1E82-77BA-85EBEF71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734993-7C16-60D6-BD6D-0009BD529DDF}"/>
              </a:ext>
            </a:extLst>
          </p:cNvPr>
          <p:cNvSpPr/>
          <p:nvPr/>
        </p:nvSpPr>
        <p:spPr>
          <a:xfrm>
            <a:off x="1214030" y="2836492"/>
            <a:ext cx="7452360" cy="4206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8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445" y="-61950"/>
            <a:ext cx="10485109" cy="875984"/>
          </a:xfrm>
          <a:prstGeom prst="rect">
            <a:avLst/>
          </a:prstGeom>
        </p:spPr>
        <p:txBody>
          <a:bodyPr vert="horz" wrap="square" lIns="0" tIns="257912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4000" spc="-204"/>
              <a:t>HPSA Scoring 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94534" y="2311311"/>
            <a:ext cx="7498715" cy="1056640"/>
            <a:chOff x="2394534" y="2311311"/>
            <a:chExt cx="7498715" cy="1056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3584" y="2330361"/>
              <a:ext cx="7479257" cy="10309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13584" y="2330361"/>
              <a:ext cx="1265555" cy="1018540"/>
            </a:xfrm>
            <a:custGeom>
              <a:avLst/>
              <a:gdLst/>
              <a:ahLst/>
              <a:cxnLst/>
              <a:rect l="l" t="t" r="r" b="b"/>
              <a:pathLst>
                <a:path w="1265554" h="1018539">
                  <a:moveTo>
                    <a:pt x="0" y="0"/>
                  </a:moveTo>
                  <a:lnTo>
                    <a:pt x="1265275" y="0"/>
                  </a:lnTo>
                  <a:lnTo>
                    <a:pt x="1265275" y="1018095"/>
                  </a:lnTo>
                  <a:lnTo>
                    <a:pt x="0" y="10180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EBA3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5300" y="2359748"/>
              <a:ext cx="1265555" cy="989330"/>
            </a:xfrm>
            <a:custGeom>
              <a:avLst/>
              <a:gdLst/>
              <a:ahLst/>
              <a:cxnLst/>
              <a:rect l="l" t="t" r="r" b="b"/>
              <a:pathLst>
                <a:path w="1265554" h="989329">
                  <a:moveTo>
                    <a:pt x="0" y="0"/>
                  </a:moveTo>
                  <a:lnTo>
                    <a:pt x="1265275" y="0"/>
                  </a:lnTo>
                  <a:lnTo>
                    <a:pt x="1265275" y="988707"/>
                  </a:lnTo>
                  <a:lnTo>
                    <a:pt x="0" y="988707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F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60565" y="2359748"/>
              <a:ext cx="1265555" cy="989330"/>
            </a:xfrm>
            <a:custGeom>
              <a:avLst/>
              <a:gdLst/>
              <a:ahLst/>
              <a:cxnLst/>
              <a:rect l="l" t="t" r="r" b="b"/>
              <a:pathLst>
                <a:path w="1265554" h="989329">
                  <a:moveTo>
                    <a:pt x="0" y="0"/>
                  </a:moveTo>
                  <a:lnTo>
                    <a:pt x="1265275" y="0"/>
                  </a:lnTo>
                  <a:lnTo>
                    <a:pt x="1265275" y="988707"/>
                  </a:lnTo>
                  <a:lnTo>
                    <a:pt x="0" y="9887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4D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392315" y="3417951"/>
            <a:ext cx="7547609" cy="1090295"/>
            <a:chOff x="2392315" y="3417951"/>
            <a:chExt cx="7547609" cy="10902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315" y="3437001"/>
              <a:ext cx="7547276" cy="10711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13584" y="3464102"/>
              <a:ext cx="1265555" cy="993775"/>
            </a:xfrm>
            <a:custGeom>
              <a:avLst/>
              <a:gdLst/>
              <a:ahLst/>
              <a:cxnLst/>
              <a:rect l="l" t="t" r="r" b="b"/>
              <a:pathLst>
                <a:path w="1265554" h="993775">
                  <a:moveTo>
                    <a:pt x="0" y="0"/>
                  </a:moveTo>
                  <a:lnTo>
                    <a:pt x="1265275" y="0"/>
                  </a:lnTo>
                  <a:lnTo>
                    <a:pt x="1265275" y="993482"/>
                  </a:lnTo>
                  <a:lnTo>
                    <a:pt x="0" y="99348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EBA3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5300" y="3455619"/>
              <a:ext cx="1265555" cy="1010919"/>
            </a:xfrm>
            <a:custGeom>
              <a:avLst/>
              <a:gdLst/>
              <a:ahLst/>
              <a:cxnLst/>
              <a:rect l="l" t="t" r="r" b="b"/>
              <a:pathLst>
                <a:path w="1265554" h="1010920">
                  <a:moveTo>
                    <a:pt x="0" y="0"/>
                  </a:moveTo>
                  <a:lnTo>
                    <a:pt x="1265275" y="0"/>
                  </a:lnTo>
                  <a:lnTo>
                    <a:pt x="1265275" y="1010729"/>
                  </a:lnTo>
                  <a:lnTo>
                    <a:pt x="0" y="101072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DF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60565" y="3437001"/>
              <a:ext cx="1337945" cy="1049655"/>
            </a:xfrm>
            <a:custGeom>
              <a:avLst/>
              <a:gdLst/>
              <a:ahLst/>
              <a:cxnLst/>
              <a:rect l="l" t="t" r="r" b="b"/>
              <a:pathLst>
                <a:path w="1337945" h="1049654">
                  <a:moveTo>
                    <a:pt x="0" y="0"/>
                  </a:moveTo>
                  <a:lnTo>
                    <a:pt x="1337398" y="0"/>
                  </a:lnTo>
                  <a:lnTo>
                    <a:pt x="1337398" y="1049553"/>
                  </a:lnTo>
                  <a:lnTo>
                    <a:pt x="0" y="104955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4D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392315" y="4587087"/>
            <a:ext cx="7640320" cy="1804670"/>
            <a:chOff x="2392315" y="4587087"/>
            <a:chExt cx="7640320" cy="180467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2315" y="4587087"/>
              <a:ext cx="7640151" cy="180461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429103" y="4615865"/>
              <a:ext cx="1260475" cy="725805"/>
            </a:xfrm>
            <a:custGeom>
              <a:avLst/>
              <a:gdLst/>
              <a:ahLst/>
              <a:cxnLst/>
              <a:rect l="l" t="t" r="r" b="b"/>
              <a:pathLst>
                <a:path w="1260475" h="725804">
                  <a:moveTo>
                    <a:pt x="0" y="0"/>
                  </a:moveTo>
                  <a:lnTo>
                    <a:pt x="1260386" y="0"/>
                  </a:lnTo>
                  <a:lnTo>
                    <a:pt x="1260386" y="725424"/>
                  </a:lnTo>
                  <a:lnTo>
                    <a:pt x="0" y="72542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EBA3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6573" y="4615865"/>
              <a:ext cx="1260475" cy="759460"/>
            </a:xfrm>
            <a:custGeom>
              <a:avLst/>
              <a:gdLst/>
              <a:ahLst/>
              <a:cxnLst/>
              <a:rect l="l" t="t" r="r" b="b"/>
              <a:pathLst>
                <a:path w="1260475" h="759460">
                  <a:moveTo>
                    <a:pt x="0" y="0"/>
                  </a:moveTo>
                  <a:lnTo>
                    <a:pt x="1260386" y="0"/>
                  </a:lnTo>
                  <a:lnTo>
                    <a:pt x="1260386" y="759231"/>
                  </a:lnTo>
                  <a:lnTo>
                    <a:pt x="0" y="75923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DF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60018" y="5496128"/>
              <a:ext cx="1297940" cy="807720"/>
            </a:xfrm>
            <a:custGeom>
              <a:avLst/>
              <a:gdLst/>
              <a:ahLst/>
              <a:cxnLst/>
              <a:rect l="l" t="t" r="r" b="b"/>
              <a:pathLst>
                <a:path w="1297940" h="807720">
                  <a:moveTo>
                    <a:pt x="0" y="0"/>
                  </a:moveTo>
                  <a:lnTo>
                    <a:pt x="1297774" y="0"/>
                  </a:lnTo>
                  <a:lnTo>
                    <a:pt x="1297774" y="807389"/>
                  </a:lnTo>
                  <a:lnTo>
                    <a:pt x="0" y="80738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4D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7885" y="1171864"/>
            <a:ext cx="10213340" cy="4126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9920" marR="5080" indent="-251460">
              <a:lnSpc>
                <a:spcPct val="100000"/>
              </a:lnSpc>
              <a:spcBef>
                <a:spcPts val="100"/>
              </a:spcBef>
            </a:pPr>
            <a:r>
              <a:rPr sz="2400" spc="-345">
                <a:solidFill>
                  <a:srgbClr val="0F4D7A"/>
                </a:solidFill>
                <a:latin typeface="Arial"/>
                <a:cs typeface="Arial"/>
              </a:rPr>
              <a:t>HPSA</a:t>
            </a:r>
            <a:r>
              <a:rPr sz="2400" spc="-12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65">
                <a:solidFill>
                  <a:srgbClr val="0F4D7A"/>
                </a:solidFill>
                <a:latin typeface="Arial"/>
                <a:cs typeface="Arial"/>
              </a:rPr>
              <a:t>scores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25">
                <a:solidFill>
                  <a:srgbClr val="0F4D7A"/>
                </a:solidFill>
                <a:latin typeface="Arial"/>
                <a:cs typeface="Arial"/>
              </a:rPr>
              <a:t>are</a:t>
            </a:r>
            <a:r>
              <a:rPr sz="2400" spc="-11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55">
                <a:solidFill>
                  <a:srgbClr val="0F4D7A"/>
                </a:solidFill>
                <a:latin typeface="Arial"/>
                <a:cs typeface="Arial"/>
              </a:rPr>
              <a:t>based</a:t>
            </a:r>
            <a:r>
              <a:rPr sz="2400" spc="-11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95">
                <a:solidFill>
                  <a:srgbClr val="0F4D7A"/>
                </a:solidFill>
                <a:latin typeface="Arial"/>
                <a:cs typeface="Arial"/>
              </a:rPr>
              <a:t>on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210">
                <a:solidFill>
                  <a:srgbClr val="0F4D7A"/>
                </a:solidFill>
                <a:latin typeface="Arial"/>
                <a:cs typeface="Arial"/>
              </a:rPr>
              <a:t>a</a:t>
            </a:r>
            <a:r>
              <a:rPr sz="2400" spc="-11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70">
                <a:solidFill>
                  <a:srgbClr val="0F4D7A"/>
                </a:solidFill>
                <a:latin typeface="Arial"/>
                <a:cs typeface="Arial"/>
              </a:rPr>
              <a:t>variety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0F4D7A"/>
                </a:solidFill>
                <a:latin typeface="Arial"/>
                <a:cs typeface="Arial"/>
              </a:rPr>
              <a:t>of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90">
                <a:solidFill>
                  <a:srgbClr val="0F4D7A"/>
                </a:solidFill>
                <a:latin typeface="Arial"/>
                <a:cs typeface="Arial"/>
              </a:rPr>
              <a:t>factors</a:t>
            </a:r>
            <a:r>
              <a:rPr sz="2400" spc="-13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25">
                <a:solidFill>
                  <a:srgbClr val="0F4D7A"/>
                </a:solidFill>
                <a:latin typeface="Arial"/>
                <a:cs typeface="Arial"/>
              </a:rPr>
              <a:t>and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45">
                <a:solidFill>
                  <a:srgbClr val="0F4D7A"/>
                </a:solidFill>
                <a:latin typeface="Arial"/>
                <a:cs typeface="Arial"/>
              </a:rPr>
              <a:t>range</a:t>
            </a:r>
            <a:r>
              <a:rPr sz="2400" spc="-10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35">
                <a:solidFill>
                  <a:srgbClr val="0F4D7A"/>
                </a:solidFill>
                <a:latin typeface="Arial"/>
                <a:cs typeface="Arial"/>
              </a:rPr>
              <a:t>from</a:t>
            </a:r>
            <a:r>
              <a:rPr sz="2400" spc="-12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40">
                <a:solidFill>
                  <a:srgbClr val="0F4D7A"/>
                </a:solidFill>
                <a:latin typeface="Arial"/>
                <a:cs typeface="Arial"/>
              </a:rPr>
              <a:t>0</a:t>
            </a:r>
            <a:r>
              <a:rPr sz="2400" spc="-12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0F4D7A"/>
                </a:solidFill>
                <a:latin typeface="Arial"/>
                <a:cs typeface="Arial"/>
              </a:rPr>
              <a:t>to</a:t>
            </a:r>
            <a:r>
              <a:rPr sz="2400" spc="-12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45">
                <a:solidFill>
                  <a:srgbClr val="0F4D7A"/>
                </a:solidFill>
                <a:latin typeface="Arial"/>
                <a:cs typeface="Arial"/>
              </a:rPr>
              <a:t>25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45">
                <a:solidFill>
                  <a:srgbClr val="0F4D7A"/>
                </a:solidFill>
                <a:latin typeface="Arial"/>
                <a:cs typeface="Arial"/>
              </a:rPr>
              <a:t>in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40">
                <a:solidFill>
                  <a:srgbClr val="0F4D7A"/>
                </a:solidFill>
                <a:latin typeface="Arial"/>
                <a:cs typeface="Arial"/>
              </a:rPr>
              <a:t>the</a:t>
            </a:r>
            <a:r>
              <a:rPr sz="2400" spc="-12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70">
                <a:solidFill>
                  <a:srgbClr val="0F4D7A"/>
                </a:solidFill>
                <a:latin typeface="Arial"/>
                <a:cs typeface="Arial"/>
              </a:rPr>
              <a:t>case </a:t>
            </a:r>
            <a:r>
              <a:rPr sz="2400">
                <a:solidFill>
                  <a:srgbClr val="0F4D7A"/>
                </a:solidFill>
                <a:latin typeface="Arial"/>
                <a:cs typeface="Arial"/>
              </a:rPr>
              <a:t>of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05">
                <a:solidFill>
                  <a:srgbClr val="0F4D7A"/>
                </a:solidFill>
                <a:latin typeface="Arial"/>
                <a:cs typeface="Arial"/>
              </a:rPr>
              <a:t>Primary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215">
                <a:solidFill>
                  <a:srgbClr val="0F4D7A"/>
                </a:solidFill>
                <a:latin typeface="Arial"/>
                <a:cs typeface="Arial"/>
              </a:rPr>
              <a:t>Care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25">
                <a:solidFill>
                  <a:srgbClr val="0F4D7A"/>
                </a:solidFill>
                <a:latin typeface="Arial"/>
                <a:cs typeface="Arial"/>
              </a:rPr>
              <a:t>and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50">
                <a:solidFill>
                  <a:srgbClr val="0F4D7A"/>
                </a:solidFill>
                <a:latin typeface="Arial"/>
                <a:cs typeface="Arial"/>
              </a:rPr>
              <a:t>Mental</a:t>
            </a:r>
            <a:r>
              <a:rPr sz="2400" spc="-12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90">
                <a:solidFill>
                  <a:srgbClr val="0F4D7A"/>
                </a:solidFill>
                <a:latin typeface="Arial"/>
                <a:cs typeface="Arial"/>
              </a:rPr>
              <a:t>Health,</a:t>
            </a:r>
            <a:r>
              <a:rPr sz="2400" spc="-12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25">
                <a:solidFill>
                  <a:srgbClr val="0F4D7A"/>
                </a:solidFill>
                <a:latin typeface="Arial"/>
                <a:cs typeface="Arial"/>
              </a:rPr>
              <a:t>and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40">
                <a:solidFill>
                  <a:srgbClr val="0F4D7A"/>
                </a:solidFill>
                <a:latin typeface="Arial"/>
                <a:cs typeface="Arial"/>
              </a:rPr>
              <a:t>0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0F4D7A"/>
                </a:solidFill>
                <a:latin typeface="Arial"/>
                <a:cs typeface="Arial"/>
              </a:rPr>
              <a:t>to</a:t>
            </a:r>
            <a:r>
              <a:rPr sz="2400" spc="-12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45">
                <a:solidFill>
                  <a:srgbClr val="0F4D7A"/>
                </a:solidFill>
                <a:latin typeface="Arial"/>
                <a:cs typeface="Arial"/>
              </a:rPr>
              <a:t>26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45">
                <a:solidFill>
                  <a:srgbClr val="0F4D7A"/>
                </a:solidFill>
                <a:latin typeface="Arial"/>
                <a:cs typeface="Arial"/>
              </a:rPr>
              <a:t>in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35">
                <a:solidFill>
                  <a:srgbClr val="0F4D7A"/>
                </a:solidFill>
                <a:latin typeface="Arial"/>
                <a:cs typeface="Arial"/>
              </a:rPr>
              <a:t>the</a:t>
            </a:r>
            <a:r>
              <a:rPr sz="2400" spc="-10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215">
                <a:solidFill>
                  <a:srgbClr val="0F4D7A"/>
                </a:solidFill>
                <a:latin typeface="Arial"/>
                <a:cs typeface="Arial"/>
              </a:rPr>
              <a:t>case</a:t>
            </a:r>
            <a:r>
              <a:rPr sz="2400" spc="-114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0F4D7A"/>
                </a:solidFill>
                <a:latin typeface="Arial"/>
                <a:cs typeface="Arial"/>
              </a:rPr>
              <a:t>of</a:t>
            </a:r>
            <a:r>
              <a:rPr sz="2400" spc="-100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05">
                <a:solidFill>
                  <a:srgbClr val="0F4D7A"/>
                </a:solidFill>
                <a:latin typeface="Arial"/>
                <a:cs typeface="Arial"/>
              </a:rPr>
              <a:t>Dental</a:t>
            </a:r>
            <a:r>
              <a:rPr sz="2400" spc="-125">
                <a:solidFill>
                  <a:srgbClr val="0F4D7A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0F4D7A"/>
                </a:solidFill>
                <a:latin typeface="Arial"/>
                <a:cs typeface="Arial"/>
              </a:rPr>
              <a:t>Health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14"/>
              </a:spcBef>
            </a:pPr>
            <a:endParaRPr sz="2400">
              <a:latin typeface="Arial"/>
              <a:cs typeface="Arial"/>
            </a:endParaRPr>
          </a:p>
          <a:p>
            <a:pPr marR="8816340" algn="ctr">
              <a:lnSpc>
                <a:spcPct val="100000"/>
              </a:lnSpc>
            </a:pPr>
            <a:r>
              <a:rPr sz="1800" b="1" spc="-125">
                <a:latin typeface="Arial"/>
                <a:cs typeface="Arial"/>
              </a:rPr>
              <a:t>Primary</a:t>
            </a:r>
            <a:r>
              <a:rPr sz="1800" b="1" spc="-75">
                <a:latin typeface="Arial"/>
                <a:cs typeface="Arial"/>
              </a:rPr>
              <a:t> </a:t>
            </a:r>
            <a:r>
              <a:rPr sz="1800" b="1" spc="-20">
                <a:latin typeface="Arial"/>
                <a:cs typeface="Arial"/>
              </a:rPr>
              <a:t>Care</a:t>
            </a:r>
            <a:endParaRPr sz="1800">
              <a:latin typeface="Arial"/>
              <a:cs typeface="Arial"/>
            </a:endParaRPr>
          </a:p>
          <a:p>
            <a:pPr marR="8816975" algn="ctr">
              <a:lnSpc>
                <a:spcPct val="100000"/>
              </a:lnSpc>
            </a:pPr>
            <a:r>
              <a:rPr sz="1800" spc="-80">
                <a:latin typeface="Arial"/>
                <a:cs typeface="Arial"/>
              </a:rPr>
              <a:t>0-</a:t>
            </a:r>
            <a:r>
              <a:rPr sz="1800" spc="-25"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800">
              <a:latin typeface="Arial"/>
              <a:cs typeface="Arial"/>
            </a:endParaRPr>
          </a:p>
          <a:p>
            <a:pPr marR="8816975" algn="ctr">
              <a:lnSpc>
                <a:spcPct val="100000"/>
              </a:lnSpc>
            </a:pPr>
            <a:r>
              <a:rPr sz="1800" b="1" spc="-105">
                <a:latin typeface="Arial"/>
                <a:cs typeface="Arial"/>
              </a:rPr>
              <a:t>Dental</a:t>
            </a:r>
            <a:r>
              <a:rPr sz="1800" b="1" spc="-95">
                <a:latin typeface="Arial"/>
                <a:cs typeface="Arial"/>
              </a:rPr>
              <a:t> </a:t>
            </a:r>
            <a:r>
              <a:rPr sz="1800" b="1" spc="-1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R="8816975" algn="ctr">
              <a:lnSpc>
                <a:spcPct val="100000"/>
              </a:lnSpc>
            </a:pPr>
            <a:r>
              <a:rPr sz="1800" spc="-80">
                <a:latin typeface="Arial"/>
                <a:cs typeface="Arial"/>
              </a:rPr>
              <a:t>0-</a:t>
            </a:r>
            <a:r>
              <a:rPr sz="1800" spc="-25">
                <a:latin typeface="Arial"/>
                <a:cs typeface="Arial"/>
              </a:rPr>
              <a:t>26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39"/>
              </a:spcBef>
            </a:pPr>
            <a:endParaRPr sz="1800">
              <a:latin typeface="Arial"/>
              <a:cs typeface="Arial"/>
            </a:endParaRPr>
          </a:p>
          <a:p>
            <a:pPr marR="8816340" algn="ctr">
              <a:lnSpc>
                <a:spcPct val="100000"/>
              </a:lnSpc>
            </a:pPr>
            <a:r>
              <a:rPr sz="1800" b="1" spc="-70">
                <a:latin typeface="Arial"/>
                <a:cs typeface="Arial"/>
              </a:rPr>
              <a:t>Mental</a:t>
            </a:r>
            <a:r>
              <a:rPr sz="1800" b="1" spc="-80">
                <a:latin typeface="Arial"/>
                <a:cs typeface="Arial"/>
              </a:rPr>
              <a:t> </a:t>
            </a:r>
            <a:r>
              <a:rPr sz="1800" b="1" spc="-6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R="8816975" algn="ctr">
              <a:lnSpc>
                <a:spcPct val="100000"/>
              </a:lnSpc>
            </a:pPr>
            <a:r>
              <a:rPr sz="1800" spc="-80">
                <a:latin typeface="Arial"/>
                <a:cs typeface="Arial"/>
              </a:rPr>
              <a:t>0-</a:t>
            </a:r>
            <a:r>
              <a:rPr sz="1800" spc="-25"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65" dirty="0"/>
              <a:t>9</a:t>
            </a:fld>
            <a:endParaRPr spc="-65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28F0CEA-3008-11F3-1DFC-116FBC768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3265"/>
            <a:ext cx="12192000" cy="68485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20ae5a9-4ec1-4fa0-8641-5d9f386c7309}" enabled="0" method="" siteId="{620ae5a9-4ec1-4fa0-8641-5d9f386c730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1763</Words>
  <Application>Microsoft Office PowerPoint</Application>
  <PresentationFormat>Widescreen</PresentationFormat>
  <Paragraphs>310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Aptos</vt:lpstr>
      <vt:lpstr>Arial</vt:lpstr>
      <vt:lpstr>Arial Unicode MS</vt:lpstr>
      <vt:lpstr>Calibri</vt:lpstr>
      <vt:lpstr>Gill Sans MT</vt:lpstr>
      <vt:lpstr>Times</vt:lpstr>
      <vt:lpstr>Times New Roman</vt:lpstr>
      <vt:lpstr>Wingdings</vt:lpstr>
      <vt:lpstr>Office Theme</vt:lpstr>
      <vt:lpstr>Virginia PCO Stakeholder Office Hours</vt:lpstr>
      <vt:lpstr>Agenda</vt:lpstr>
      <vt:lpstr>Federal shortage designation addresses health care workforce shortages and access to care</vt:lpstr>
      <vt:lpstr>Shortage Designation At a Glance</vt:lpstr>
      <vt:lpstr>The PCO supports practices, providers, and communities in federal designation processes</vt:lpstr>
      <vt:lpstr>About Health Professional Shortage Areas</vt:lpstr>
      <vt:lpstr>Federal programs use HPSA scores to distribute health care workforce resources</vt:lpstr>
      <vt:lpstr>HPSA Designations Consider:</vt:lpstr>
      <vt:lpstr>HPSA Scoring </vt:lpstr>
      <vt:lpstr>Community Level vs. Auto-HPSA:  Populations and Service Areas</vt:lpstr>
      <vt:lpstr>Pause for questions? </vt:lpstr>
      <vt:lpstr>Shortage Designation Management System  </vt:lpstr>
      <vt:lpstr>What is the Source Data Update (SDU)?</vt:lpstr>
      <vt:lpstr>Checking clinic status and accessing data in SDMS: Demo </vt:lpstr>
      <vt:lpstr>Pause for questions? </vt:lpstr>
      <vt:lpstr>What is the National Shortage Designation Update (NSDU)?</vt:lpstr>
      <vt:lpstr>NSDU By the Numbers:  Scope For Virginia</vt:lpstr>
      <vt:lpstr>How might the NSDU affect Auto-HPSAs in my area?</vt:lpstr>
      <vt:lpstr>NSDU By the Numbers:  Breakdown of Virginia Results  </vt:lpstr>
      <vt:lpstr>HPSA Score Thresholds:  NHSC Scholar Service</vt:lpstr>
      <vt:lpstr>NSDU By the Numbers:  NHSC Estimated Competitive Scores</vt:lpstr>
      <vt:lpstr>NSDU By the Numbers:  NHSC Eligibility</vt:lpstr>
      <vt:lpstr>Helpful Reminders for  Federal Incentive Programs</vt:lpstr>
      <vt:lpstr>Pause for questions? </vt:lpstr>
      <vt:lpstr>PowerPoint Presentation</vt:lpstr>
      <vt:lpstr>Pause for questions? </vt:lpstr>
      <vt:lpstr>Proposed MUA/P Changes </vt:lpstr>
      <vt:lpstr>What can communities and stakeholders do?</vt:lpstr>
      <vt:lpstr>Helpful links</vt:lpstr>
      <vt:lpstr>Final questions? </vt:lpstr>
      <vt:lpstr>Contact Information for the Virginia Primary Care Office</vt:lpstr>
      <vt:lpstr>Connect with HRSA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National Shortage Designation Update (NSDU)</dc:title>
  <dc:subject>Health Center Program, Topic</dc:subject>
  <dc:creator>HRSA</dc:creator>
  <cp:keywords>HRSA</cp:keywords>
  <cp:lastModifiedBy>Riggan, Anna (VDH)</cp:lastModifiedBy>
  <cp:revision>1</cp:revision>
  <dcterms:created xsi:type="dcterms:W3CDTF">2025-08-04T11:24:13Z</dcterms:created>
  <dcterms:modified xsi:type="dcterms:W3CDTF">2026-04-17T19:56:34Z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2025-06-11T00:00:00Z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2025-08-04T00:00:00Z</vt:filetime>
  </property>
  <property fmtid="{D5CDD505-2E9C-101B-9397-08002B2CF9AE}" pid="5" name="Producer">
    <vt:lpwstr>Adobe PDF Library 25.1.41</vt:lpwstr>
  </property>
</Properties>
</file>