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77" r:id="rId3"/>
    <p:sldId id="257" r:id="rId4"/>
    <p:sldId id="290" r:id="rId5"/>
    <p:sldId id="291" r:id="rId6"/>
    <p:sldId id="292" r:id="rId7"/>
    <p:sldId id="293" r:id="rId8"/>
    <p:sldId id="263" r:id="rId9"/>
    <p:sldId id="288" r:id="rId10"/>
    <p:sldId id="262" r:id="rId11"/>
    <p:sldId id="260" r:id="rId12"/>
    <p:sldId id="261" r:id="rId13"/>
    <p:sldId id="264" r:id="rId14"/>
    <p:sldId id="265" r:id="rId15"/>
    <p:sldId id="266" r:id="rId16"/>
    <p:sldId id="267" r:id="rId17"/>
    <p:sldId id="294" r:id="rId18"/>
    <p:sldId id="270" r:id="rId19"/>
    <p:sldId id="271" r:id="rId20"/>
    <p:sldId id="272" r:id="rId21"/>
    <p:sldId id="278" r:id="rId22"/>
    <p:sldId id="279" r:id="rId23"/>
    <p:sldId id="298" r:id="rId24"/>
    <p:sldId id="280" r:id="rId25"/>
    <p:sldId id="281" r:id="rId26"/>
    <p:sldId id="273" r:id="rId27"/>
    <p:sldId id="274" r:id="rId28"/>
    <p:sldId id="275" r:id="rId29"/>
    <p:sldId id="296" r:id="rId30"/>
    <p:sldId id="276" r:id="rId31"/>
    <p:sldId id="284" r:id="rId32"/>
    <p:sldId id="283" r:id="rId33"/>
    <p:sldId id="289" r:id="rId34"/>
    <p:sldId id="287" r:id="rId35"/>
    <p:sldId id="29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095" autoAdjust="0"/>
  </p:normalViewPr>
  <p:slideViewPr>
    <p:cSldViewPr>
      <p:cViewPr varScale="1">
        <p:scale>
          <a:sx n="44" d="100"/>
          <a:sy n="44" d="100"/>
        </p:scale>
        <p:origin x="-212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228783902012255E-2"/>
          <c:y val="0"/>
          <c:w val="0.58333333333333337"/>
          <c:h val="0.97222222222222221"/>
        </c:manualLayout>
      </c:layout>
      <c:pieChart>
        <c:varyColors val="1"/>
        <c:ser>
          <c:idx val="0"/>
          <c:order val="0"/>
          <c:dLbls>
            <c:txPr>
              <a:bodyPr/>
              <a:lstStyle/>
              <a:p>
                <a:pPr>
                  <a:defRPr sz="1600" b="1"/>
                </a:pPr>
                <a:endParaRPr lang="en-US"/>
              </a:p>
            </c:txPr>
            <c:dLblPos val="inEnd"/>
            <c:showLegendKey val="0"/>
            <c:showVal val="0"/>
            <c:showCatName val="0"/>
            <c:showSerName val="0"/>
            <c:showPercent val="1"/>
            <c:showBubbleSize val="0"/>
            <c:showLeaderLines val="1"/>
          </c:dLbls>
          <c:cat>
            <c:strRef>
              <c:f>VAResidentsTested_MMWR48!$BZ$12:$BZ$16</c:f>
              <c:strCache>
                <c:ptCount val="5"/>
                <c:pt idx="0">
                  <c:v>Central</c:v>
                </c:pt>
                <c:pt idx="1">
                  <c:v>Eastern</c:v>
                </c:pt>
                <c:pt idx="2">
                  <c:v>Northern</c:v>
                </c:pt>
                <c:pt idx="3">
                  <c:v>Northwest</c:v>
                </c:pt>
                <c:pt idx="4">
                  <c:v>Southwest</c:v>
                </c:pt>
              </c:strCache>
            </c:strRef>
          </c:cat>
          <c:val>
            <c:numRef>
              <c:f>VAResidentsTested_MMWR48!$CA$12:$CA$16</c:f>
              <c:numCache>
                <c:formatCode>General</c:formatCode>
                <c:ptCount val="5"/>
                <c:pt idx="0">
                  <c:v>311</c:v>
                </c:pt>
                <c:pt idx="1">
                  <c:v>298</c:v>
                </c:pt>
                <c:pt idx="2">
                  <c:v>1160</c:v>
                </c:pt>
                <c:pt idx="3">
                  <c:v>181</c:v>
                </c:pt>
                <c:pt idx="4">
                  <c:v>72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7768000874890644"/>
          <c:y val="0.17009769612131814"/>
          <c:w val="0.25287554680664914"/>
          <c:h val="0.75239683581219019"/>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spPr>
    <a:ln>
      <a:solidFill>
        <a:schemeClr val="accent1"/>
      </a:solid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Figure 2: Mosquito</a:t>
            </a:r>
            <a:r>
              <a:rPr lang="en-US" sz="1400" baseline="0" dirty="0"/>
              <a:t> Surveillance</a:t>
            </a:r>
          </a:p>
          <a:p>
            <a:pPr>
              <a:defRPr/>
            </a:pPr>
            <a:r>
              <a:rPr lang="en-US" sz="1400" baseline="0" dirty="0"/>
              <a:t>Conducted for Flagged Cases</a:t>
            </a:r>
          </a:p>
          <a:p>
            <a:pPr>
              <a:defRPr/>
            </a:pPr>
            <a:r>
              <a:rPr lang="en-US" sz="1400" baseline="0" dirty="0"/>
              <a:t>06/01/2016 - </a:t>
            </a:r>
            <a:r>
              <a:rPr lang="en-US" sz="1400" baseline="0" dirty="0" smtClean="0"/>
              <a:t>10/31/2016</a:t>
            </a:r>
            <a:endParaRPr lang="en-US" sz="1400" dirty="0"/>
          </a:p>
        </c:rich>
      </c:tx>
      <c:layout/>
      <c:overlay val="0"/>
    </c:title>
    <c:autoTitleDeleted val="0"/>
    <c:plotArea>
      <c:layout/>
      <c:pieChart>
        <c:varyColors val="1"/>
        <c:ser>
          <c:idx val="0"/>
          <c:order val="0"/>
          <c:tx>
            <c:strRef>
              <c:f>Surveillance!$B$1</c:f>
              <c:strCache>
                <c:ptCount val="1"/>
                <c:pt idx="0">
                  <c:v>Number</c:v>
                </c:pt>
              </c:strCache>
            </c:strRef>
          </c:tx>
          <c:cat>
            <c:strRef>
              <c:f>Surveillance!$A$2:$A$3</c:f>
              <c:strCache>
                <c:ptCount val="2"/>
                <c:pt idx="0">
                  <c:v>Yes</c:v>
                </c:pt>
                <c:pt idx="1">
                  <c:v>No</c:v>
                </c:pt>
              </c:strCache>
            </c:strRef>
          </c:cat>
          <c:val>
            <c:numRef>
              <c:f>Surveillance!$B$2:$B$3</c:f>
              <c:numCache>
                <c:formatCode>General</c:formatCode>
                <c:ptCount val="2"/>
                <c:pt idx="0">
                  <c:v>68</c:v>
                </c:pt>
                <c:pt idx="1">
                  <c:v>80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7848731408573935"/>
          <c:y val="0.46783355205599297"/>
          <c:w val="0.19747888850850165"/>
          <c:h val="0.3989158646835812"/>
        </c:manualLayout>
      </c:layout>
      <c:overlay val="0"/>
      <c:txPr>
        <a:bodyPr/>
        <a:lstStyle/>
        <a:p>
          <a:pPr>
            <a:defRPr sz="1800" baseline="0"/>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41344288485684E-2"/>
          <c:y val="8.1399588564942893E-2"/>
          <c:w val="0.91294111605614514"/>
          <c:h val="0.81148045683478753"/>
        </c:manualLayout>
      </c:layout>
      <c:lineChart>
        <c:grouping val="standard"/>
        <c:varyColors val="0"/>
        <c:ser>
          <c:idx val="4"/>
          <c:order val="0"/>
          <c:tx>
            <c:strRef>
              <c:f>Sheet1!$B$1</c:f>
              <c:strCache>
                <c:ptCount val="1"/>
                <c:pt idx="0">
                  <c:v>All Opioids</c:v>
                </c:pt>
              </c:strCache>
            </c:strRef>
          </c:tx>
          <c:spPr>
            <a:ln w="25400">
              <a:solidFill>
                <a:schemeClr val="tx1"/>
              </a:solidFill>
            </a:ln>
          </c:spPr>
          <c:marker>
            <c:symbol val="circle"/>
            <c:size val="5"/>
            <c:spPr>
              <a:solidFill>
                <a:schemeClr val="bg1">
                  <a:lumMod val="85000"/>
                </a:schemeClr>
              </a:solidFill>
              <a:ln w="25400">
                <a:solidFill>
                  <a:schemeClr val="tx1"/>
                </a:solidFill>
              </a:ln>
            </c:spPr>
          </c:marker>
          <c:dPt>
            <c:idx val="9"/>
            <c:bubble3D val="0"/>
            <c:spPr>
              <a:ln w="25400">
                <a:solidFill>
                  <a:schemeClr val="tx1"/>
                </a:solidFill>
                <a:prstDash val="sysDot"/>
              </a:ln>
            </c:spPr>
            <c:extLst xmlns:c16r2="http://schemas.microsoft.com/office/drawing/2015/06/chart">
              <c:ext xmlns:c16="http://schemas.microsoft.com/office/drawing/2014/chart" uri="{C3380CC4-5D6E-409C-BE32-E72D297353CC}">
                <c16:uniqueId val="{00000001-EF0D-48E6-8A9A-A81FAF40DE30}"/>
              </c:ext>
            </c:extLst>
          </c:dPt>
          <c:cat>
            <c:strRef>
              <c:f>Sheet1!$A$2:$A$11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Sheet1!$B$2:$B$11</c:f>
              <c:numCache>
                <c:formatCode>###0</c:formatCode>
                <c:ptCount val="10"/>
                <c:pt idx="0">
                  <c:v>515</c:v>
                </c:pt>
                <c:pt idx="1">
                  <c:v>538</c:v>
                </c:pt>
                <c:pt idx="2">
                  <c:v>530</c:v>
                </c:pt>
                <c:pt idx="3">
                  <c:v>498</c:v>
                </c:pt>
                <c:pt idx="4">
                  <c:v>601</c:v>
                </c:pt>
                <c:pt idx="5">
                  <c:v>572</c:v>
                </c:pt>
                <c:pt idx="6">
                  <c:v>683</c:v>
                </c:pt>
                <c:pt idx="7">
                  <c:v>775</c:v>
                </c:pt>
                <c:pt idx="8">
                  <c:v>809</c:v>
                </c:pt>
                <c:pt idx="9">
                  <c:v>1013</c:v>
                </c:pt>
              </c:numCache>
            </c:numRef>
          </c:val>
          <c:smooth val="0"/>
          <c:extLst xmlns:c16r2="http://schemas.microsoft.com/office/drawing/2015/06/chart">
            <c:ext xmlns:c16="http://schemas.microsoft.com/office/drawing/2014/chart" uri="{C3380CC4-5D6E-409C-BE32-E72D297353CC}">
              <c16:uniqueId val="{00000002-EF0D-48E6-8A9A-A81FAF40DE30}"/>
            </c:ext>
          </c:extLst>
        </c:ser>
        <c:ser>
          <c:idx val="1"/>
          <c:order val="1"/>
          <c:tx>
            <c:strRef>
              <c:f>Sheet1!$C$1</c:f>
              <c:strCache>
                <c:ptCount val="1"/>
                <c:pt idx="0">
                  <c:v>Prescription Opioids (excluding fentanyl)</c:v>
                </c:pt>
              </c:strCache>
            </c:strRef>
          </c:tx>
          <c:spPr>
            <a:ln w="25400">
              <a:solidFill>
                <a:schemeClr val="accent6">
                  <a:lumMod val="75000"/>
                </a:schemeClr>
              </a:solidFill>
            </a:ln>
          </c:spPr>
          <c:marker>
            <c:symbol val="circle"/>
            <c:size val="5"/>
            <c:spPr>
              <a:solidFill>
                <a:schemeClr val="bg1">
                  <a:lumMod val="85000"/>
                </a:schemeClr>
              </a:solidFill>
              <a:ln w="25400">
                <a:solidFill>
                  <a:schemeClr val="accent6">
                    <a:lumMod val="75000"/>
                  </a:schemeClr>
                </a:solidFill>
              </a:ln>
            </c:spPr>
          </c:marker>
          <c:dPt>
            <c:idx val="9"/>
            <c:bubble3D val="0"/>
            <c:spPr>
              <a:ln w="25400">
                <a:solidFill>
                  <a:schemeClr val="accent6">
                    <a:lumMod val="75000"/>
                  </a:schemeClr>
                </a:solidFill>
                <a:prstDash val="sysDot"/>
              </a:ln>
            </c:spPr>
            <c:extLst xmlns:c16r2="http://schemas.microsoft.com/office/drawing/2015/06/chart">
              <c:ext xmlns:c16="http://schemas.microsoft.com/office/drawing/2014/chart" uri="{C3380CC4-5D6E-409C-BE32-E72D297353CC}">
                <c16:uniqueId val="{00000004-EF0D-48E6-8A9A-A81FAF40DE30}"/>
              </c:ext>
            </c:extLst>
          </c:dPt>
          <c:cat>
            <c:strRef>
              <c:f>Sheet1!$A$2:$A$11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Sheet1!$C$2:$C$11</c:f>
              <c:numCache>
                <c:formatCode>###0</c:formatCode>
                <c:ptCount val="10"/>
                <c:pt idx="0">
                  <c:v>400</c:v>
                </c:pt>
                <c:pt idx="1">
                  <c:v>422</c:v>
                </c:pt>
                <c:pt idx="2">
                  <c:v>417</c:v>
                </c:pt>
                <c:pt idx="3">
                  <c:v>426</c:v>
                </c:pt>
                <c:pt idx="4">
                  <c:v>496</c:v>
                </c:pt>
                <c:pt idx="5">
                  <c:v>435</c:v>
                </c:pt>
                <c:pt idx="6">
                  <c:v>459</c:v>
                </c:pt>
                <c:pt idx="7">
                  <c:v>501</c:v>
                </c:pt>
                <c:pt idx="8">
                  <c:v>397</c:v>
                </c:pt>
                <c:pt idx="9">
                  <c:v>440</c:v>
                </c:pt>
              </c:numCache>
            </c:numRef>
          </c:val>
          <c:smooth val="0"/>
          <c:extLst xmlns:c16r2="http://schemas.microsoft.com/office/drawing/2015/06/chart">
            <c:ext xmlns:c16="http://schemas.microsoft.com/office/drawing/2014/chart" uri="{C3380CC4-5D6E-409C-BE32-E72D297353CC}">
              <c16:uniqueId val="{00000005-EF0D-48E6-8A9A-A81FAF40DE30}"/>
            </c:ext>
          </c:extLst>
        </c:ser>
        <c:ser>
          <c:idx val="2"/>
          <c:order val="2"/>
          <c:tx>
            <c:strRef>
              <c:f>Sheet1!$D$1</c:f>
              <c:strCache>
                <c:ptCount val="1"/>
                <c:pt idx="0">
                  <c:v>Fentanyl and/or Heroin</c:v>
                </c:pt>
              </c:strCache>
            </c:strRef>
          </c:tx>
          <c:spPr>
            <a:ln w="25400">
              <a:solidFill>
                <a:schemeClr val="accent4">
                  <a:lumMod val="75000"/>
                </a:schemeClr>
              </a:solidFill>
            </a:ln>
          </c:spPr>
          <c:marker>
            <c:symbol val="circle"/>
            <c:size val="5"/>
            <c:spPr>
              <a:solidFill>
                <a:schemeClr val="bg1">
                  <a:lumMod val="85000"/>
                </a:schemeClr>
              </a:solidFill>
              <a:ln w="25400">
                <a:solidFill>
                  <a:schemeClr val="accent4">
                    <a:lumMod val="75000"/>
                  </a:schemeClr>
                </a:solidFill>
              </a:ln>
            </c:spPr>
          </c:marker>
          <c:dPt>
            <c:idx val="9"/>
            <c:bubble3D val="0"/>
            <c:spPr>
              <a:ln w="25400">
                <a:solidFill>
                  <a:schemeClr val="accent4">
                    <a:lumMod val="75000"/>
                  </a:schemeClr>
                </a:solidFill>
                <a:prstDash val="sysDot"/>
              </a:ln>
            </c:spPr>
            <c:extLst xmlns:c16r2="http://schemas.microsoft.com/office/drawing/2015/06/chart">
              <c:ext xmlns:c16="http://schemas.microsoft.com/office/drawing/2014/chart" uri="{C3380CC4-5D6E-409C-BE32-E72D297353CC}">
                <c16:uniqueId val="{00000007-EF0D-48E6-8A9A-A81FAF40DE30}"/>
              </c:ext>
            </c:extLst>
          </c:dPt>
          <c:cat>
            <c:strRef>
              <c:f>Sheet1!$A$2:$A$11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Sheet1!$D$2:$D$11</c:f>
              <c:numCache>
                <c:formatCode>General</c:formatCode>
                <c:ptCount val="10"/>
                <c:pt idx="0">
                  <c:v>148</c:v>
                </c:pt>
                <c:pt idx="1">
                  <c:v>157</c:v>
                </c:pt>
                <c:pt idx="2">
                  <c:v>150</c:v>
                </c:pt>
                <c:pt idx="3">
                  <c:v>112</c:v>
                </c:pt>
                <c:pt idx="4">
                  <c:v>153</c:v>
                </c:pt>
                <c:pt idx="5">
                  <c:v>185</c:v>
                </c:pt>
                <c:pt idx="6">
                  <c:v>309</c:v>
                </c:pt>
                <c:pt idx="7">
                  <c:v>351</c:v>
                </c:pt>
                <c:pt idx="8">
                  <c:v>470</c:v>
                </c:pt>
                <c:pt idx="9">
                  <c:v>691</c:v>
                </c:pt>
              </c:numCache>
            </c:numRef>
          </c:val>
          <c:smooth val="0"/>
          <c:extLst xmlns:c16r2="http://schemas.microsoft.com/office/drawing/2015/06/chart">
            <c:ext xmlns:c16="http://schemas.microsoft.com/office/drawing/2014/chart" uri="{C3380CC4-5D6E-409C-BE32-E72D297353CC}">
              <c16:uniqueId val="{00000008-EF0D-48E6-8A9A-A81FAF40DE30}"/>
            </c:ext>
          </c:extLst>
        </c:ser>
        <c:dLbls>
          <c:showLegendKey val="0"/>
          <c:showVal val="0"/>
          <c:showCatName val="0"/>
          <c:showSerName val="0"/>
          <c:showPercent val="0"/>
          <c:showBubbleSize val="0"/>
        </c:dLbls>
        <c:marker val="1"/>
        <c:smooth val="0"/>
        <c:axId val="159417856"/>
        <c:axId val="159419392"/>
      </c:lineChart>
      <c:catAx>
        <c:axId val="159417856"/>
        <c:scaling>
          <c:orientation val="minMax"/>
        </c:scaling>
        <c:delete val="0"/>
        <c:axPos val="b"/>
        <c:numFmt formatCode="General" sourceLinked="1"/>
        <c:majorTickMark val="out"/>
        <c:minorTickMark val="none"/>
        <c:tickLblPos val="nextTo"/>
        <c:txPr>
          <a:bodyPr/>
          <a:lstStyle/>
          <a:p>
            <a:pPr>
              <a:defRPr sz="1388"/>
            </a:pPr>
            <a:endParaRPr lang="en-US"/>
          </a:p>
        </c:txPr>
        <c:crossAx val="159419392"/>
        <c:crosses val="autoZero"/>
        <c:auto val="1"/>
        <c:lblAlgn val="ctr"/>
        <c:lblOffset val="100"/>
        <c:noMultiLvlLbl val="0"/>
      </c:catAx>
      <c:valAx>
        <c:axId val="159419392"/>
        <c:scaling>
          <c:orientation val="minMax"/>
        </c:scaling>
        <c:delete val="0"/>
        <c:axPos val="l"/>
        <c:majorGridlines/>
        <c:title>
          <c:tx>
            <c:rich>
              <a:bodyPr/>
              <a:lstStyle/>
              <a:p>
                <a:pPr>
                  <a:defRPr sz="970" b="1" i="0" u="none" strike="noStrike" baseline="0">
                    <a:solidFill>
                      <a:srgbClr val="000000"/>
                    </a:solidFill>
                    <a:latin typeface="Trebuchet MS"/>
                    <a:ea typeface="Trebuchet MS"/>
                    <a:cs typeface="Trebuchet MS"/>
                  </a:defRPr>
                </a:pPr>
                <a:r>
                  <a:rPr lang="en-US"/>
                  <a:t>Number of Fatalities</a:t>
                </a:r>
              </a:p>
            </c:rich>
          </c:tx>
          <c:layout>
            <c:manualLayout>
              <c:xMode val="edge"/>
              <c:yMode val="edge"/>
              <c:x val="1.0120392559625695E-2"/>
              <c:y val="0.34961640774632902"/>
            </c:manualLayout>
          </c:layout>
          <c:overlay val="0"/>
        </c:title>
        <c:numFmt formatCode="###0" sourceLinked="1"/>
        <c:majorTickMark val="out"/>
        <c:minorTickMark val="none"/>
        <c:tickLblPos val="nextTo"/>
        <c:txPr>
          <a:bodyPr/>
          <a:lstStyle/>
          <a:p>
            <a:pPr>
              <a:defRPr sz="994"/>
            </a:pPr>
            <a:endParaRPr lang="en-US"/>
          </a:p>
        </c:txPr>
        <c:crossAx val="159417856"/>
        <c:crosses val="autoZero"/>
        <c:crossBetween val="between"/>
        <c:majorUnit val="100"/>
      </c:valAx>
      <c:spPr>
        <a:solidFill>
          <a:sysClr val="window" lastClr="FFFFFF">
            <a:lumMod val="85000"/>
          </a:sysClr>
        </a:solidFill>
        <a:ln w="25368">
          <a:noFill/>
        </a:ln>
      </c:spPr>
    </c:plotArea>
    <c:plotVisOnly val="1"/>
    <c:dispBlanksAs val="gap"/>
    <c:showDLblsOverMax val="0"/>
  </c:chart>
  <c:txPr>
    <a:bodyPr/>
    <a:lstStyle/>
    <a:p>
      <a:pPr>
        <a:defRPr sz="1784"/>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0.42663</cdr:x>
      <cdr:y>0.5526</cdr:y>
    </cdr:from>
    <cdr:to>
      <cdr:x>0.625</cdr:x>
      <cdr:y>0.74152</cdr:y>
    </cdr:to>
    <cdr:sp macro="" textlink="">
      <cdr:nvSpPr>
        <cdr:cNvPr id="2" name="TextBox 1"/>
        <cdr:cNvSpPr txBox="1"/>
      </cdr:nvSpPr>
      <cdr:spPr>
        <a:xfrm xmlns:a="http://schemas.openxmlformats.org/drawingml/2006/main">
          <a:off x="1495425" y="1431667"/>
          <a:ext cx="695325" cy="4894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46%</a:t>
          </a:r>
          <a:endParaRPr lang="en-US"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0.8</cdr:x>
      <cdr:y>0.16216</cdr:y>
    </cdr:from>
    <cdr:to>
      <cdr:x>0.93043</cdr:x>
      <cdr:y>0.23312</cdr:y>
    </cdr:to>
    <cdr:sp macro="" textlink="">
      <cdr:nvSpPr>
        <cdr:cNvPr id="2" name="TextBox 3"/>
        <cdr:cNvSpPr txBox="1"/>
      </cdr:nvSpPr>
      <cdr:spPr>
        <a:xfrm xmlns:a="http://schemas.openxmlformats.org/drawingml/2006/main">
          <a:off x="7010400" y="914400"/>
          <a:ext cx="114300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b="1" dirty="0" smtClean="0"/>
            <a:t>+ 25.2%</a:t>
          </a:r>
          <a:endParaRPr lang="en-US" sz="2000" b="1" dirty="0"/>
        </a:p>
      </cdr:txBody>
    </cdr:sp>
  </cdr:relSizeAnchor>
  <cdr:relSizeAnchor xmlns:cdr="http://schemas.openxmlformats.org/drawingml/2006/chartDrawing">
    <cdr:from>
      <cdr:x>0.8087</cdr:x>
      <cdr:y>0.37838</cdr:y>
    </cdr:from>
    <cdr:to>
      <cdr:x>0.93913</cdr:x>
      <cdr:y>0.44933</cdr:y>
    </cdr:to>
    <cdr:sp macro="" textlink="">
      <cdr:nvSpPr>
        <cdr:cNvPr id="3" name="TextBox 3"/>
        <cdr:cNvSpPr txBox="1"/>
      </cdr:nvSpPr>
      <cdr:spPr>
        <a:xfrm xmlns:a="http://schemas.openxmlformats.org/drawingml/2006/main">
          <a:off x="7086600" y="2133600"/>
          <a:ext cx="114300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smtClean="0">
              <a:solidFill>
                <a:schemeClr val="accent4">
                  <a:lumMod val="75000"/>
                </a:schemeClr>
              </a:solidFill>
            </a:rPr>
            <a:t>+ 47.0%</a:t>
          </a:r>
          <a:endParaRPr lang="en-US" sz="2000" b="1" dirty="0">
            <a:solidFill>
              <a:schemeClr val="accent4">
                <a:lumMod val="75000"/>
              </a:schemeClr>
            </a:solidFill>
          </a:endParaRPr>
        </a:p>
      </cdr:txBody>
    </cdr:sp>
  </cdr:relSizeAnchor>
  <cdr:relSizeAnchor xmlns:cdr="http://schemas.openxmlformats.org/drawingml/2006/chartDrawing">
    <cdr:from>
      <cdr:x>0.17391</cdr:x>
      <cdr:y>0.39189</cdr:y>
    </cdr:from>
    <cdr:to>
      <cdr:x>0.3913</cdr:x>
      <cdr:y>0.46285</cdr:y>
    </cdr:to>
    <cdr:sp macro="" textlink="">
      <cdr:nvSpPr>
        <cdr:cNvPr id="4" name="TextBox 3"/>
        <cdr:cNvSpPr txBox="1"/>
      </cdr:nvSpPr>
      <cdr:spPr>
        <a:xfrm xmlns:a="http://schemas.openxmlformats.org/drawingml/2006/main">
          <a:off x="1523973" y="2209789"/>
          <a:ext cx="1905027" cy="40013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smtClean="0"/>
            <a:t>All Opioids</a:t>
          </a:r>
        </a:p>
      </cdr:txBody>
    </cdr:sp>
  </cdr:relSizeAnchor>
  <cdr:relSizeAnchor xmlns:cdr="http://schemas.openxmlformats.org/drawingml/2006/chartDrawing">
    <cdr:from>
      <cdr:x>0.11304</cdr:x>
      <cdr:y>0.68919</cdr:y>
    </cdr:from>
    <cdr:to>
      <cdr:x>0.53043</cdr:x>
      <cdr:y>0.76015</cdr:y>
    </cdr:to>
    <cdr:sp macro="" textlink="">
      <cdr:nvSpPr>
        <cdr:cNvPr id="5" name="TextBox 1"/>
        <cdr:cNvSpPr txBox="1"/>
      </cdr:nvSpPr>
      <cdr:spPr>
        <a:xfrm xmlns:a="http://schemas.openxmlformats.org/drawingml/2006/main">
          <a:off x="990570" y="3886205"/>
          <a:ext cx="3657630" cy="40012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smtClean="0">
              <a:solidFill>
                <a:schemeClr val="accent4">
                  <a:lumMod val="75000"/>
                </a:schemeClr>
              </a:solidFill>
            </a:rPr>
            <a:t>Fentanyl and/or Heroin</a:t>
          </a:r>
        </a:p>
      </cdr:txBody>
    </cdr:sp>
  </cdr:relSizeAnchor>
  <cdr:relSizeAnchor xmlns:cdr="http://schemas.openxmlformats.org/drawingml/2006/chartDrawing">
    <cdr:from>
      <cdr:x>0.12174</cdr:x>
      <cdr:y>0.59459</cdr:y>
    </cdr:from>
    <cdr:to>
      <cdr:x>0.64348</cdr:x>
      <cdr:y>0.66555</cdr:y>
    </cdr:to>
    <cdr:sp macro="" textlink="">
      <cdr:nvSpPr>
        <cdr:cNvPr id="6" name="TextBox 1"/>
        <cdr:cNvSpPr txBox="1"/>
      </cdr:nvSpPr>
      <cdr:spPr>
        <a:xfrm xmlns:a="http://schemas.openxmlformats.org/drawingml/2006/main">
          <a:off x="1066808" y="3352774"/>
          <a:ext cx="4571992" cy="40012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smtClean="0">
              <a:solidFill>
                <a:schemeClr val="accent6">
                  <a:lumMod val="75000"/>
                </a:schemeClr>
              </a:solidFill>
            </a:rPr>
            <a:t>Rx Opioid (excluding Fentanyl)</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51477E-9C38-4B04-A86D-1EDC9DE5F72D}" type="datetimeFigureOut">
              <a:rPr lang="en-US" smtClean="0"/>
              <a:t>12/13/2016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533376-C5E1-4F74-AD29-61EDE95FFC94}" type="slidenum">
              <a:rPr lang="en-US" smtClean="0"/>
              <a:t>‹#›</a:t>
            </a:fld>
            <a:endParaRPr lang="en-US"/>
          </a:p>
        </p:txBody>
      </p:sp>
    </p:spTree>
    <p:extLst>
      <p:ext uri="{BB962C8B-B14F-4D97-AF65-F5344CB8AC3E}">
        <p14:creationId xmlns:p14="http://schemas.microsoft.com/office/powerpoint/2010/main" val="318459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amhsa.gov/medication-assisted-treatment/physician-program-data/treatment-physician-locator"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vdh.virginia.gov/medical-examiner/forensic-epidemiology/"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On Nov 18, 2016: WHO declared the end of the Public Health Emergency of International Concern. </a:t>
            </a:r>
            <a:r>
              <a:rPr lang="en-US" dirty="0" smtClean="0"/>
              <a:t>Because research has now demonstrated the link between Zika virus infection and microcephaly, the Emergency Committee felt that a robust longer-term technical mechanism was now required to manage the global response. As a result, the Emergency Committee felt that Zika virus and associated consequences remain a significant enduring public health challenge requiring intense action but no longer represent a Public Health Emergency of International</a:t>
            </a:r>
            <a:r>
              <a:rPr lang="en-US" baseline="0" dirty="0" smtClean="0"/>
              <a:t> </a:t>
            </a:r>
            <a:r>
              <a:rPr lang="en-US" dirty="0" smtClean="0"/>
              <a:t>Concern as defined under the International</a:t>
            </a:r>
            <a:r>
              <a:rPr lang="en-US" baseline="0" dirty="0" smtClean="0"/>
              <a:t> </a:t>
            </a:r>
            <a:r>
              <a:rPr lang="en-US" dirty="0" smtClean="0"/>
              <a:t>Health Regulations. http://www.who.int/mediacentre/news/statements/2016/zika-fifth-ec/en/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On November 28</a:t>
            </a:r>
            <a:r>
              <a:rPr lang="en-US" baseline="30000" dirty="0" smtClean="0"/>
              <a:t>th</a:t>
            </a:r>
            <a:r>
              <a:rPr lang="en-US" dirty="0" smtClean="0"/>
              <a:t>, 2016, Texas</a:t>
            </a:r>
            <a:r>
              <a:rPr lang="en-US" baseline="0" dirty="0" smtClean="0"/>
              <a:t> reported its first case of locally acquired Zika virus disease. As of December 7</a:t>
            </a:r>
            <a:r>
              <a:rPr lang="en-US" baseline="30000" dirty="0" smtClean="0"/>
              <a:t>th</a:t>
            </a:r>
            <a:r>
              <a:rPr lang="en-US" baseline="0" dirty="0" smtClean="0"/>
              <a:t>, no other locally acquired cases have been reported in Texas, all other locally acquired cases (N=184) have been reported in Florida. Further, as of December 7</a:t>
            </a:r>
            <a:r>
              <a:rPr lang="en-US" baseline="30000" dirty="0" smtClean="0"/>
              <a:t>th</a:t>
            </a:r>
            <a:r>
              <a:rPr lang="en-US" baseline="0" dirty="0" smtClean="0"/>
              <a:t>, there have been 4,575 cases of </a:t>
            </a:r>
            <a:r>
              <a:rPr lang="en-US" baseline="0" dirty="0" err="1" smtClean="0"/>
              <a:t>Zika</a:t>
            </a:r>
            <a:r>
              <a:rPr lang="en-US" baseline="0" dirty="0" smtClean="0"/>
              <a:t> virus disease in the United States and DC.</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F60798-2B28-41AA-B40E-0BFBC441A63F}" type="slidenum">
              <a:rPr lang="en-US" smtClean="0"/>
              <a:t>3</a:t>
            </a:fld>
            <a:endParaRPr lang="en-US"/>
          </a:p>
        </p:txBody>
      </p:sp>
    </p:spTree>
    <p:extLst>
      <p:ext uri="{BB962C8B-B14F-4D97-AF65-F5344CB8AC3E}">
        <p14:creationId xmlns:p14="http://schemas.microsoft.com/office/powerpoint/2010/main" val="2842591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Narcan</a:t>
            </a:r>
            <a:r>
              <a:rPr lang="en-US" dirty="0" smtClean="0"/>
              <a:t> administration by EMS is only counted if the patient exhibits a positive response to the medication. These</a:t>
            </a:r>
            <a:r>
              <a:rPr lang="en-US" baseline="0" dirty="0" smtClean="0"/>
              <a:t> data are mapped based on the location of the responding EMS agency.</a:t>
            </a:r>
            <a:endParaRPr lang="en-US" dirty="0" smtClean="0"/>
          </a:p>
          <a:p>
            <a:endParaRPr lang="en-US" dirty="0" smtClean="0"/>
          </a:p>
          <a:p>
            <a:r>
              <a:rPr lang="en-US" dirty="0" smtClean="0"/>
              <a:t>This map only</a:t>
            </a:r>
            <a:r>
              <a:rPr lang="en-US" baseline="0" dirty="0" smtClean="0"/>
              <a:t> looks at </a:t>
            </a:r>
            <a:r>
              <a:rPr lang="en-US" baseline="0" dirty="0" err="1" smtClean="0"/>
              <a:t>Narcan</a:t>
            </a:r>
            <a:r>
              <a:rPr lang="en-US" baseline="0" dirty="0" smtClean="0"/>
              <a:t> use per total population. For </a:t>
            </a:r>
            <a:r>
              <a:rPr lang="en-US" baseline="0" dirty="0" err="1" smtClean="0"/>
              <a:t>Narcan</a:t>
            </a:r>
            <a:r>
              <a:rPr lang="en-US" baseline="0" dirty="0" smtClean="0"/>
              <a:t> use relative to fatal opioid overdose, see the next map.</a:t>
            </a:r>
            <a:endParaRPr lang="en-US" dirty="0"/>
          </a:p>
        </p:txBody>
      </p:sp>
      <p:sp>
        <p:nvSpPr>
          <p:cNvPr id="4" name="Slide Number Placeholder 3"/>
          <p:cNvSpPr>
            <a:spLocks noGrp="1"/>
          </p:cNvSpPr>
          <p:nvPr>
            <p:ph type="sldNum" sz="quarter" idx="10"/>
          </p:nvPr>
        </p:nvSpPr>
        <p:spPr/>
        <p:txBody>
          <a:bodyPr/>
          <a:lstStyle/>
          <a:p>
            <a:fld id="{7C2EC30B-9E4C-41ED-B2DA-F190CBB210FE}" type="slidenum">
              <a:rPr lang="en-US" smtClean="0"/>
              <a:t>20</a:t>
            </a:fld>
            <a:endParaRPr lang="en-US"/>
          </a:p>
        </p:txBody>
      </p:sp>
    </p:spTree>
    <p:extLst>
      <p:ext uri="{BB962C8B-B14F-4D97-AF65-F5344CB8AC3E}">
        <p14:creationId xmlns:p14="http://schemas.microsoft.com/office/powerpoint/2010/main" val="613193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t>Takeaway: In most counties in Virginia, successful </a:t>
            </a:r>
            <a:r>
              <a:rPr lang="en-US" sz="1050" baseline="0" dirty="0" err="1" smtClean="0"/>
              <a:t>Narcan</a:t>
            </a:r>
            <a:r>
              <a:rPr lang="en-US" sz="1050" baseline="0" dirty="0" smtClean="0"/>
              <a:t> administration by EMS is more frequent than fatal opioid overdose. However, some localities have disproportionately high rate of fatal opioid overdose compared to </a:t>
            </a:r>
            <a:r>
              <a:rPr lang="en-US" sz="1050" baseline="0" dirty="0" err="1" smtClean="0"/>
              <a:t>Narcan</a:t>
            </a:r>
            <a:r>
              <a:rPr lang="en-US" sz="1050" baseline="0" dirty="0" smtClean="0"/>
              <a:t> use. These localities (dark and medium blue) could potentially benefit from more frequent administration of </a:t>
            </a:r>
            <a:r>
              <a:rPr lang="en-US" sz="1050" baseline="0" dirty="0" err="1" smtClean="0"/>
              <a:t>Narcan</a:t>
            </a:r>
            <a:r>
              <a:rPr lang="en-US" sz="1050" baseline="0" dirty="0" smtClean="0"/>
              <a:t>.</a:t>
            </a:r>
          </a:p>
          <a:p>
            <a:endParaRPr lang="en-US" sz="1050" dirty="0" smtClean="0"/>
          </a:p>
          <a:p>
            <a:r>
              <a:rPr lang="en-US" sz="1050" dirty="0" smtClean="0"/>
              <a:t>The ratio of </a:t>
            </a:r>
            <a:r>
              <a:rPr lang="en-US" sz="1050" dirty="0" err="1" smtClean="0"/>
              <a:t>Narcan</a:t>
            </a:r>
            <a:r>
              <a:rPr lang="en-US" sz="1050" dirty="0" smtClean="0"/>
              <a:t> administration to fatal opioid overdose is intended</a:t>
            </a:r>
            <a:r>
              <a:rPr lang="en-US" sz="1050" baseline="0" dirty="0" smtClean="0"/>
              <a:t> to identify areas in which </a:t>
            </a:r>
            <a:r>
              <a:rPr lang="en-US" sz="1050" baseline="0" dirty="0" err="1" smtClean="0"/>
              <a:t>Narcan</a:t>
            </a:r>
            <a:r>
              <a:rPr lang="en-US" sz="1050" baseline="0" dirty="0" smtClean="0"/>
              <a:t> may be underutilized; i.e., where fatal opioid overdose is more common than </a:t>
            </a:r>
            <a:r>
              <a:rPr lang="en-US" sz="1050" baseline="0" dirty="0" err="1" smtClean="0"/>
              <a:t>Narcan</a:t>
            </a:r>
            <a:r>
              <a:rPr lang="en-US" sz="1050" baseline="0" dirty="0" smtClean="0"/>
              <a:t> administration by EMS (the dark blue or “low” category).</a:t>
            </a:r>
          </a:p>
          <a:p>
            <a:endParaRPr lang="en-US" sz="1050" baseline="0" dirty="0" smtClean="0"/>
          </a:p>
          <a:p>
            <a:r>
              <a:rPr lang="en-US" sz="1050" baseline="0" dirty="0" err="1" smtClean="0"/>
              <a:t>Narcan</a:t>
            </a:r>
            <a:r>
              <a:rPr lang="en-US" sz="1050" baseline="0" dirty="0" smtClean="0"/>
              <a:t> administration data is from OEMS and is mapped by the locality of the responding EMS agency.</a:t>
            </a:r>
          </a:p>
          <a:p>
            <a:r>
              <a:rPr lang="en-US" sz="1050" baseline="0" dirty="0" smtClean="0"/>
              <a:t>Fatal opioid overdose is from OCME and is mapped by the locality in which the decedent died, not the decedent’s residence.</a:t>
            </a:r>
          </a:p>
          <a:p>
            <a:endParaRPr lang="en-US" sz="105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Early next week,  Dr. Levine will be signing a statewide standing order for</a:t>
            </a:r>
            <a:r>
              <a:rPr lang="en-US" sz="1050" b="1" kern="1200" baseline="0" dirty="0" smtClean="0">
                <a:solidFill>
                  <a:schemeClr val="tx1"/>
                </a:solidFill>
                <a:effectLst/>
                <a:latin typeface="+mn-lt"/>
                <a:ea typeface="+mn-ea"/>
                <a:cs typeface="+mn-cs"/>
              </a:rPr>
              <a:t> Naloxone,  which will authorize pharmacists to dispense this life saving medication in accordance with the Drug Control Act and with the current Board of Pharmacy protocol.  This is an important strategy to increase access to this life saving opioid reversal medication. </a:t>
            </a:r>
            <a:endParaRPr lang="en-US" sz="1050" b="1" kern="1200" dirty="0" smtClean="0">
              <a:solidFill>
                <a:schemeClr val="tx1"/>
              </a:solidFill>
              <a:effectLst/>
              <a:latin typeface="+mn-lt"/>
              <a:ea typeface="+mn-ea"/>
              <a:cs typeface="+mn-cs"/>
            </a:endParaRPr>
          </a:p>
          <a:p>
            <a:endParaRPr lang="en-US" sz="1050" dirty="0"/>
          </a:p>
        </p:txBody>
      </p:sp>
      <p:sp>
        <p:nvSpPr>
          <p:cNvPr id="4" name="Slide Number Placeholder 3"/>
          <p:cNvSpPr>
            <a:spLocks noGrp="1"/>
          </p:cNvSpPr>
          <p:nvPr>
            <p:ph type="sldNum" sz="quarter" idx="10"/>
          </p:nvPr>
        </p:nvSpPr>
        <p:spPr/>
        <p:txBody>
          <a:bodyPr/>
          <a:lstStyle/>
          <a:p>
            <a:fld id="{7C2EC30B-9E4C-41ED-B2DA-F190CBB210FE}" type="slidenum">
              <a:rPr lang="en-US" smtClean="0"/>
              <a:t>21</a:t>
            </a:fld>
            <a:endParaRPr lang="en-US"/>
          </a:p>
        </p:txBody>
      </p:sp>
    </p:spTree>
    <p:extLst>
      <p:ext uri="{BB962C8B-B14F-4D97-AF65-F5344CB8AC3E}">
        <p14:creationId xmlns:p14="http://schemas.microsoft.com/office/powerpoint/2010/main" val="3489422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 most counties in Virginia, successful </a:t>
            </a:r>
            <a:r>
              <a:rPr lang="en-US" sz="1200" kern="1200" dirty="0" err="1" smtClean="0">
                <a:solidFill>
                  <a:schemeClr val="tx1"/>
                </a:solidFill>
                <a:effectLst/>
                <a:latin typeface="+mn-lt"/>
                <a:ea typeface="+mn-ea"/>
                <a:cs typeface="+mn-cs"/>
              </a:rPr>
              <a:t>Narcan</a:t>
            </a:r>
            <a:r>
              <a:rPr lang="en-US" sz="1200" kern="1200" dirty="0" smtClean="0">
                <a:solidFill>
                  <a:schemeClr val="tx1"/>
                </a:solidFill>
                <a:effectLst/>
                <a:latin typeface="+mn-lt"/>
                <a:ea typeface="+mn-ea"/>
                <a:cs typeface="+mn-cs"/>
              </a:rPr>
              <a:t> administration by EMS is more frequent than fatal opioid overdose. However, some localities have disproportionately high rate of fatal opioid overdose as compared to </a:t>
            </a:r>
            <a:r>
              <a:rPr lang="en-US" sz="1200" kern="1200" dirty="0" err="1" smtClean="0">
                <a:solidFill>
                  <a:schemeClr val="tx1"/>
                </a:solidFill>
                <a:effectLst/>
                <a:latin typeface="+mn-lt"/>
                <a:ea typeface="+mn-ea"/>
                <a:cs typeface="+mn-cs"/>
              </a:rPr>
              <a:t>Narcan</a:t>
            </a:r>
            <a:r>
              <a:rPr lang="en-US" sz="1200" kern="1200" dirty="0" smtClean="0">
                <a:solidFill>
                  <a:schemeClr val="tx1"/>
                </a:solidFill>
                <a:effectLst/>
                <a:latin typeface="+mn-lt"/>
                <a:ea typeface="+mn-ea"/>
                <a:cs typeface="+mn-cs"/>
              </a:rPr>
              <a:t> use. </a:t>
            </a:r>
          </a:p>
          <a:p>
            <a:pPr lvl="0"/>
            <a:r>
              <a:rPr lang="en-US" sz="1200" kern="1200" dirty="0" smtClean="0">
                <a:solidFill>
                  <a:schemeClr val="tx1"/>
                </a:solidFill>
                <a:effectLst/>
                <a:latin typeface="+mn-lt"/>
                <a:ea typeface="+mn-ea"/>
                <a:cs typeface="+mn-cs"/>
              </a:rPr>
              <a:t>These localities (dark and medium blue) could potentially benefit from more frequent administration of </a:t>
            </a:r>
            <a:r>
              <a:rPr lang="en-US" sz="1200" kern="1200" dirty="0" err="1" smtClean="0">
                <a:solidFill>
                  <a:schemeClr val="tx1"/>
                </a:solidFill>
                <a:effectLst/>
                <a:latin typeface="+mn-lt"/>
                <a:ea typeface="+mn-ea"/>
                <a:cs typeface="+mn-cs"/>
              </a:rPr>
              <a:t>Narcan</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The ratio of </a:t>
            </a:r>
            <a:r>
              <a:rPr lang="en-US" sz="1200" kern="1200" dirty="0" err="1" smtClean="0">
                <a:solidFill>
                  <a:schemeClr val="tx1"/>
                </a:solidFill>
                <a:effectLst/>
                <a:latin typeface="+mn-lt"/>
                <a:ea typeface="+mn-ea"/>
                <a:cs typeface="+mn-cs"/>
              </a:rPr>
              <a:t>Narcan</a:t>
            </a:r>
            <a:r>
              <a:rPr lang="en-US" sz="1200" kern="1200" dirty="0" smtClean="0">
                <a:solidFill>
                  <a:schemeClr val="tx1"/>
                </a:solidFill>
                <a:effectLst/>
                <a:latin typeface="+mn-lt"/>
                <a:ea typeface="+mn-ea"/>
                <a:cs typeface="+mn-cs"/>
              </a:rPr>
              <a:t> administration to fatal opioid overdose is intended to identify areas in which </a:t>
            </a:r>
            <a:r>
              <a:rPr lang="en-US" sz="1200" kern="1200" dirty="0" err="1" smtClean="0">
                <a:solidFill>
                  <a:schemeClr val="tx1"/>
                </a:solidFill>
                <a:effectLst/>
                <a:latin typeface="+mn-lt"/>
                <a:ea typeface="+mn-ea"/>
                <a:cs typeface="+mn-cs"/>
              </a:rPr>
              <a:t>Narcan</a:t>
            </a:r>
            <a:r>
              <a:rPr lang="en-US" sz="1200" kern="1200" dirty="0" smtClean="0">
                <a:solidFill>
                  <a:schemeClr val="tx1"/>
                </a:solidFill>
                <a:effectLst/>
                <a:latin typeface="+mn-lt"/>
                <a:ea typeface="+mn-ea"/>
                <a:cs typeface="+mn-cs"/>
              </a:rPr>
              <a:t> may be underutilized; i.e., where fatal opioid overdose is more common than </a:t>
            </a:r>
            <a:r>
              <a:rPr lang="en-US" sz="1200" kern="1200" dirty="0" err="1" smtClean="0">
                <a:solidFill>
                  <a:schemeClr val="tx1"/>
                </a:solidFill>
                <a:effectLst/>
                <a:latin typeface="+mn-lt"/>
                <a:ea typeface="+mn-ea"/>
                <a:cs typeface="+mn-cs"/>
              </a:rPr>
              <a:t>Narcan</a:t>
            </a:r>
            <a:r>
              <a:rPr lang="en-US" sz="1200" kern="1200" dirty="0" smtClean="0">
                <a:solidFill>
                  <a:schemeClr val="tx1"/>
                </a:solidFill>
                <a:effectLst/>
                <a:latin typeface="+mn-lt"/>
                <a:ea typeface="+mn-ea"/>
                <a:cs typeface="+mn-cs"/>
              </a:rPr>
              <a:t> administration by EMS (the dark blue or “low” category).</a:t>
            </a:r>
          </a:p>
          <a:p>
            <a:pPr lvl="0"/>
            <a:r>
              <a:rPr lang="en-US" sz="1200" kern="1200" dirty="0" smtClean="0">
                <a:solidFill>
                  <a:schemeClr val="tx1"/>
                </a:solidFill>
                <a:effectLst/>
                <a:latin typeface="+mn-lt"/>
                <a:ea typeface="+mn-ea"/>
                <a:cs typeface="+mn-cs"/>
              </a:rPr>
              <a:t>The localities with red stripes are those localities in which Law Enforcement personnel also carry Naloxone </a:t>
            </a:r>
          </a:p>
          <a:p>
            <a:pPr lvl="0"/>
            <a:r>
              <a:rPr lang="en-US" sz="1200" kern="1200" dirty="0" err="1" smtClean="0">
                <a:solidFill>
                  <a:schemeClr val="tx1"/>
                </a:solidFill>
                <a:effectLst/>
                <a:latin typeface="+mn-lt"/>
                <a:ea typeface="+mn-ea"/>
                <a:cs typeface="+mn-cs"/>
              </a:rPr>
              <a:t>Narcan</a:t>
            </a:r>
            <a:r>
              <a:rPr lang="en-US" sz="1200" kern="1200" dirty="0" smtClean="0">
                <a:solidFill>
                  <a:schemeClr val="tx1"/>
                </a:solidFill>
                <a:effectLst/>
                <a:latin typeface="+mn-lt"/>
                <a:ea typeface="+mn-ea"/>
                <a:cs typeface="+mn-cs"/>
              </a:rPr>
              <a:t> administration data is from OEMS and is mapped by the locality of the responding EMS agency.</a:t>
            </a:r>
          </a:p>
          <a:p>
            <a:pPr lvl="0"/>
            <a:r>
              <a:rPr lang="en-US" sz="1200" kern="1200" dirty="0" smtClean="0">
                <a:solidFill>
                  <a:schemeClr val="tx1"/>
                </a:solidFill>
                <a:effectLst/>
                <a:latin typeface="+mn-lt"/>
                <a:ea typeface="+mn-ea"/>
                <a:cs typeface="+mn-cs"/>
              </a:rPr>
              <a:t>Fatal opioid overdose is from </a:t>
            </a:r>
            <a:r>
              <a:rPr lang="en-US" sz="1200" kern="1200" dirty="0" err="1" smtClean="0">
                <a:solidFill>
                  <a:schemeClr val="tx1"/>
                </a:solidFill>
                <a:effectLst/>
                <a:latin typeface="+mn-lt"/>
                <a:ea typeface="+mn-ea"/>
                <a:cs typeface="+mn-cs"/>
              </a:rPr>
              <a:t>OCME</a:t>
            </a:r>
            <a:r>
              <a:rPr lang="en-US" sz="1200" kern="1200" dirty="0" smtClean="0">
                <a:solidFill>
                  <a:schemeClr val="tx1"/>
                </a:solidFill>
                <a:effectLst/>
                <a:latin typeface="+mn-lt"/>
                <a:ea typeface="+mn-ea"/>
                <a:cs typeface="+mn-cs"/>
              </a:rPr>
              <a:t> and is mapped by the locality in which the decedent overdosed, not the decedent’s residence.</a:t>
            </a:r>
          </a:p>
          <a:p>
            <a:pPr lvl="0"/>
            <a:r>
              <a:rPr lang="en-US" sz="1200" kern="1200" dirty="0" smtClean="0">
                <a:solidFill>
                  <a:schemeClr val="tx1"/>
                </a:solidFill>
                <a:effectLst/>
                <a:latin typeface="+mn-lt"/>
                <a:ea typeface="+mn-ea"/>
                <a:cs typeface="+mn-cs"/>
              </a:rPr>
              <a:t>On Monday November 21,   Dr. Levine signed a statewide standing order for Naloxone,  which authorized pharmacists to dispense this life saving medication in accordance with the Drug Control Act and with the current Board of Pharmacy protocol.  </a:t>
            </a:r>
            <a:r>
              <a:rPr lang="en-US" sz="1200" kern="1200" smtClean="0">
                <a:solidFill>
                  <a:schemeClr val="tx1"/>
                </a:solidFill>
                <a:effectLst/>
                <a:latin typeface="+mn-lt"/>
                <a:ea typeface="+mn-ea"/>
                <a:cs typeface="+mn-cs"/>
              </a:rPr>
              <a:t>This is an important strategy to increase access to this life saving opioid reversal medication. </a:t>
            </a:r>
          </a:p>
          <a:p>
            <a:endParaRPr lang="en-US" dirty="0"/>
          </a:p>
        </p:txBody>
      </p:sp>
      <p:sp>
        <p:nvSpPr>
          <p:cNvPr id="4" name="Slide Number Placeholder 3"/>
          <p:cNvSpPr>
            <a:spLocks noGrp="1"/>
          </p:cNvSpPr>
          <p:nvPr>
            <p:ph type="sldNum" sz="quarter" idx="10"/>
          </p:nvPr>
        </p:nvSpPr>
        <p:spPr/>
        <p:txBody>
          <a:bodyPr/>
          <a:lstStyle/>
          <a:p>
            <a:fld id="{FDFD282B-C7AC-4E52-B1AD-CD1F43016797}" type="slidenum">
              <a:rPr lang="en-US" smtClean="0"/>
              <a:t>22</a:t>
            </a:fld>
            <a:endParaRPr lang="en-US"/>
          </a:p>
        </p:txBody>
      </p:sp>
    </p:spTree>
    <p:extLst>
      <p:ext uri="{BB962C8B-B14F-4D97-AF65-F5344CB8AC3E}">
        <p14:creationId xmlns:p14="http://schemas.microsoft.com/office/powerpoint/2010/main" val="1354504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Takeaway:</a:t>
            </a:r>
            <a:r>
              <a:rPr lang="en-US" baseline="0" dirty="0" smtClean="0"/>
              <a:t> Buprenorphine claims represented in the APCD are disproportionately high in Southwest Virginia.</a:t>
            </a:r>
          </a:p>
          <a:p>
            <a:endParaRPr lang="en-US" dirty="0" smtClean="0"/>
          </a:p>
          <a:p>
            <a:r>
              <a:rPr lang="en-US" dirty="0" smtClean="0"/>
              <a:t>Data is pulled from the All Payer Claims Database and includes claims</a:t>
            </a:r>
            <a:r>
              <a:rPr lang="en-US" baseline="0" dirty="0" smtClean="0"/>
              <a:t> for </a:t>
            </a:r>
            <a:r>
              <a:rPr lang="en-US" baseline="0" dirty="0" err="1" smtClean="0"/>
              <a:t>buprenex</a:t>
            </a:r>
            <a:r>
              <a:rPr lang="en-US" baseline="0" dirty="0" smtClean="0"/>
              <a:t>, buprenorphine </a:t>
            </a:r>
            <a:r>
              <a:rPr lang="en-US" baseline="0" dirty="0" err="1" smtClean="0"/>
              <a:t>hcl</a:t>
            </a:r>
            <a:r>
              <a:rPr lang="en-US" baseline="0" dirty="0" smtClean="0"/>
              <a:t>, buprenorphine </a:t>
            </a:r>
            <a:r>
              <a:rPr lang="en-US" baseline="0" dirty="0" err="1" smtClean="0"/>
              <a:t>hcl</a:t>
            </a:r>
            <a:r>
              <a:rPr lang="en-US" baseline="0" dirty="0" smtClean="0"/>
              <a:t>/naloxone, </a:t>
            </a:r>
            <a:r>
              <a:rPr lang="en-US" baseline="0" dirty="0" err="1" smtClean="0"/>
              <a:t>suboxone</a:t>
            </a:r>
            <a:r>
              <a:rPr lang="en-US" baseline="0" dirty="0" smtClean="0"/>
              <a:t>, and </a:t>
            </a:r>
            <a:r>
              <a:rPr lang="en-US" baseline="0" dirty="0" err="1" smtClean="0"/>
              <a:t>subutex</a:t>
            </a:r>
            <a:r>
              <a:rPr lang="en-US" baseline="0" dirty="0" smtClean="0"/>
              <a:t>.</a:t>
            </a:r>
          </a:p>
          <a:p>
            <a:r>
              <a:rPr lang="en-US" baseline="0" dirty="0" smtClean="0"/>
              <a:t>Persons with more than one prescription are counted multiple times.</a:t>
            </a:r>
          </a:p>
          <a:p>
            <a:endParaRPr lang="en-US" dirty="0" smtClean="0"/>
          </a:p>
          <a:p>
            <a:r>
              <a:rPr lang="en-US" dirty="0" smtClean="0"/>
              <a:t>APCD includes more than 90% of Medicaid data and 60-65% of commercial data. </a:t>
            </a:r>
            <a:r>
              <a:rPr lang="en-US" sz="1200" kern="1200" dirty="0" smtClean="0">
                <a:solidFill>
                  <a:schemeClr val="tx1"/>
                </a:solidFill>
                <a:effectLst/>
                <a:latin typeface="+mn-lt"/>
                <a:ea typeface="+mn-ea"/>
                <a:cs typeface="+mn-cs"/>
              </a:rPr>
              <a:t>The following organizations voluntarily submit to the Virginia APCD: Aetna, Anthem, </a:t>
            </a:r>
            <a:r>
              <a:rPr lang="en-US" sz="1200" kern="1200" dirty="0" err="1" smtClean="0">
                <a:solidFill>
                  <a:schemeClr val="tx1"/>
                </a:solidFill>
                <a:effectLst/>
                <a:latin typeface="+mn-lt"/>
                <a:ea typeface="+mn-ea"/>
                <a:cs typeface="+mn-cs"/>
              </a:rPr>
              <a:t>Carefirst</a:t>
            </a:r>
            <a:r>
              <a:rPr lang="en-US" sz="1200" kern="1200" dirty="0" smtClean="0">
                <a:solidFill>
                  <a:schemeClr val="tx1"/>
                </a:solidFill>
                <a:effectLst/>
                <a:latin typeface="+mn-lt"/>
                <a:ea typeface="+mn-ea"/>
                <a:cs typeface="+mn-cs"/>
              </a:rPr>
              <a:t>, Cigna, </a:t>
            </a:r>
            <a:r>
              <a:rPr lang="en-US" sz="1200" kern="1200" dirty="0" err="1" smtClean="0">
                <a:solidFill>
                  <a:schemeClr val="tx1"/>
                </a:solidFill>
                <a:effectLst/>
                <a:latin typeface="+mn-lt"/>
                <a:ea typeface="+mn-ea"/>
                <a:cs typeface="+mn-cs"/>
              </a:rPr>
              <a:t>INTotal</a:t>
            </a:r>
            <a:r>
              <a:rPr lang="en-US" sz="1200" kern="1200" dirty="0" smtClean="0">
                <a:solidFill>
                  <a:schemeClr val="tx1"/>
                </a:solidFill>
                <a:effectLst/>
                <a:latin typeface="+mn-lt"/>
                <a:ea typeface="+mn-ea"/>
                <a:cs typeface="+mn-cs"/>
              </a:rPr>
              <a:t>, Kaiser, Optima, UnitedHealth Care, Virginia Premier and the Virginia Department of Medical Assistance Services (DMAS)  </a:t>
            </a:r>
          </a:p>
          <a:p>
            <a:r>
              <a:rPr lang="en-US" sz="1200" kern="1200" dirty="0" smtClean="0">
                <a:solidFill>
                  <a:schemeClr val="tx1"/>
                </a:solidFill>
                <a:effectLst/>
                <a:latin typeface="+mn-lt"/>
                <a:ea typeface="+mn-ea"/>
                <a:cs typeface="+mn-cs"/>
              </a:rPr>
              <a:t>Medicare fee‐for‐service (FFS) claims are expected to be included in the future. The APCD does not include care for the uninsured, Workers’ Compensation, TRICARE or the Veterans Health Administration.</a:t>
            </a:r>
            <a:r>
              <a:rPr lang="en-US" sz="1200" kern="1200" baseline="0" dirty="0" smtClean="0">
                <a:solidFill>
                  <a:schemeClr val="tx1"/>
                </a:solidFill>
                <a:effectLst/>
                <a:latin typeface="+mn-lt"/>
                <a:ea typeface="+mn-ea"/>
                <a:cs typeface="+mn-cs"/>
              </a:rPr>
              <a:t> Medicaid and/or Medicare fee-for-service is not included in APCD.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2EC30B-9E4C-41ED-B2DA-F190CBB210FE}" type="slidenum">
              <a:rPr lang="en-US" smtClean="0"/>
              <a:t>23</a:t>
            </a:fld>
            <a:endParaRPr lang="en-US"/>
          </a:p>
        </p:txBody>
      </p:sp>
    </p:spTree>
    <p:extLst>
      <p:ext uri="{BB962C8B-B14F-4D97-AF65-F5344CB8AC3E}">
        <p14:creationId xmlns:p14="http://schemas.microsoft.com/office/powerpoint/2010/main" val="4118511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Buprenorphine providers</a:t>
            </a:r>
            <a:r>
              <a:rPr lang="en-US" baseline="0" dirty="0" smtClean="0"/>
              <a:t> were geocoded from SAMHSA:</a:t>
            </a:r>
          </a:p>
          <a:p>
            <a:r>
              <a:rPr lang="en-US" sz="1200" u="sng" kern="1200" dirty="0" smtClean="0">
                <a:solidFill>
                  <a:schemeClr val="tx1"/>
                </a:solidFill>
                <a:effectLst/>
                <a:latin typeface="+mn-lt"/>
                <a:ea typeface="+mn-ea"/>
                <a:cs typeface="+mn-cs"/>
                <a:hlinkClick r:id="rId3"/>
              </a:rPr>
              <a:t>http://www.samhsa.gov/medication-assisted-treatment/physician-program-data/treatment-physician-locator</a:t>
            </a:r>
            <a:endParaRPr lang="en-US" sz="1200" u="sng"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2EC30B-9E4C-41ED-B2DA-F190CBB210FE}" type="slidenum">
              <a:rPr lang="en-US" smtClean="0"/>
              <a:t>24</a:t>
            </a:fld>
            <a:endParaRPr lang="en-US"/>
          </a:p>
        </p:txBody>
      </p:sp>
    </p:spTree>
    <p:extLst>
      <p:ext uri="{BB962C8B-B14F-4D97-AF65-F5344CB8AC3E}">
        <p14:creationId xmlns:p14="http://schemas.microsoft.com/office/powerpoint/2010/main" val="1017826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In May 2015,  a report was published in CDC’s MMWR illustrating increases in Hepatitis C related to Injection Drug Use in 4 states, including Virginia.  </a:t>
            </a:r>
          </a:p>
          <a:p>
            <a:endParaRPr lang="en-US" dirty="0" smtClean="0"/>
          </a:p>
          <a:p>
            <a:r>
              <a:rPr lang="en-US" dirty="0" smtClean="0"/>
              <a:t>The figure above is a line chart from  that report, showing the percentage of all admissions to substance abuse treatment centers by persons aged 12-29 years (N = 217,789) attributed to the use of opioids, prescription opioids, and heroin, by year, in Kentucky, Tennessee, Virginia, and West Virginia during 2006-2012.</a:t>
            </a:r>
          </a:p>
          <a:p>
            <a:endParaRPr lang="en-US" dirty="0" smtClean="0"/>
          </a:p>
          <a:p>
            <a:r>
              <a:rPr lang="en-US" dirty="0" err="1" smtClean="0"/>
              <a:t>Opioid</a:t>
            </a:r>
            <a:r>
              <a:rPr lang="en-US" dirty="0" smtClean="0"/>
              <a:t> admissions increased by 21%</a:t>
            </a:r>
          </a:p>
          <a:p>
            <a:endParaRPr lang="en-US" dirty="0" smtClean="0"/>
          </a:p>
          <a:p>
            <a:r>
              <a:rPr lang="en-US" dirty="0" smtClean="0"/>
              <a:t>Prescription </a:t>
            </a:r>
            <a:r>
              <a:rPr lang="en-US" dirty="0" err="1" smtClean="0"/>
              <a:t>opioid</a:t>
            </a:r>
            <a:r>
              <a:rPr lang="en-US" dirty="0" smtClean="0"/>
              <a:t> abuse accounts for 1/3rd of all substance abuse treatment admissions (heroin accounts for 8%)</a:t>
            </a:r>
          </a:p>
          <a:p>
            <a:endParaRPr lang="en-US" dirty="0" smtClean="0"/>
          </a:p>
          <a:p>
            <a:r>
              <a:rPr lang="en-US" dirty="0" smtClean="0"/>
              <a:t>In 2011-2012, heroin admissions increased from 8.6% to 12% and the proportion of prescription </a:t>
            </a:r>
            <a:r>
              <a:rPr lang="en-US" dirty="0" err="1" smtClean="0"/>
              <a:t>opioid</a:t>
            </a:r>
            <a:r>
              <a:rPr lang="en-US" dirty="0" smtClean="0"/>
              <a:t> admissions decreased</a:t>
            </a:r>
          </a:p>
          <a:p>
            <a:endParaRPr lang="en-US" dirty="0" smtClean="0"/>
          </a:p>
          <a:p>
            <a:r>
              <a:rPr lang="en-US" i="1" dirty="0" smtClean="0"/>
              <a:t>* Any </a:t>
            </a:r>
            <a:r>
              <a:rPr lang="en-US" i="1" dirty="0" err="1" smtClean="0"/>
              <a:t>opioids</a:t>
            </a:r>
            <a:r>
              <a:rPr lang="en-US" i="1" dirty="0" smtClean="0"/>
              <a:t> include heroin and prescription </a:t>
            </a:r>
            <a:r>
              <a:rPr lang="en-US" i="1" dirty="0" err="1" smtClean="0"/>
              <a:t>opioids</a:t>
            </a:r>
            <a:r>
              <a:rPr lang="en-US" i="1" dirty="0" smtClean="0"/>
              <a:t>.</a:t>
            </a:r>
          </a:p>
          <a:p>
            <a:r>
              <a:rPr lang="en-US" i="1" dirty="0" smtClean="0"/>
              <a:t>† Prescription </a:t>
            </a:r>
            <a:r>
              <a:rPr lang="en-US" i="1" dirty="0" err="1" smtClean="0"/>
              <a:t>opioids</a:t>
            </a:r>
            <a:r>
              <a:rPr lang="en-US" i="1" dirty="0" smtClean="0"/>
              <a:t> includes </a:t>
            </a:r>
            <a:r>
              <a:rPr lang="en-US" i="1" dirty="0" err="1" smtClean="0"/>
              <a:t>buprenorphine</a:t>
            </a:r>
            <a:r>
              <a:rPr lang="en-US" i="1" dirty="0" smtClean="0"/>
              <a:t>, codeine, </a:t>
            </a:r>
            <a:r>
              <a:rPr lang="en-US" i="1" dirty="0" err="1" smtClean="0"/>
              <a:t>hydrocodone</a:t>
            </a:r>
            <a:r>
              <a:rPr lang="en-US" i="1" dirty="0" smtClean="0"/>
              <a:t>, </a:t>
            </a:r>
            <a:r>
              <a:rPr lang="en-US" i="1" dirty="0" err="1" smtClean="0"/>
              <a:t>hydromorphone</a:t>
            </a:r>
            <a:r>
              <a:rPr lang="en-US" i="1" dirty="0" smtClean="0"/>
              <a:t>, </a:t>
            </a:r>
            <a:r>
              <a:rPr lang="en-US" i="1" dirty="0" err="1" smtClean="0"/>
              <a:t>meperidine</a:t>
            </a:r>
            <a:r>
              <a:rPr lang="en-US" i="1" dirty="0" smtClean="0"/>
              <a:t>, morphine, opium, </a:t>
            </a:r>
            <a:r>
              <a:rPr lang="en-US" i="1" dirty="0" err="1" smtClean="0"/>
              <a:t>oxycodone</a:t>
            </a:r>
            <a:r>
              <a:rPr lang="en-US" i="1" dirty="0" smtClean="0"/>
              <a:t>, </a:t>
            </a:r>
            <a:r>
              <a:rPr lang="en-US" i="1" dirty="0" err="1" smtClean="0"/>
              <a:t>pentazocine</a:t>
            </a:r>
            <a:r>
              <a:rPr lang="en-US" i="1" dirty="0" smtClean="0"/>
              <a:t>, </a:t>
            </a:r>
            <a:r>
              <a:rPr lang="en-US" i="1" dirty="0" err="1" smtClean="0"/>
              <a:t>propoxyphene</a:t>
            </a:r>
            <a:r>
              <a:rPr lang="en-US" i="1" dirty="0" smtClean="0"/>
              <a:t>, </a:t>
            </a:r>
            <a:r>
              <a:rPr lang="en-US" i="1" dirty="0" err="1" smtClean="0"/>
              <a:t>tramadol</a:t>
            </a:r>
            <a:r>
              <a:rPr lang="en-US" i="1" dirty="0" smtClean="0"/>
              <a:t>, illicitly obtained methadone, and any other drug with morphine-like effects.</a:t>
            </a:r>
          </a:p>
          <a:p>
            <a:endParaRPr lang="en-US" dirty="0"/>
          </a:p>
        </p:txBody>
      </p:sp>
      <p:sp>
        <p:nvSpPr>
          <p:cNvPr id="4" name="Slide Number Placeholder 3"/>
          <p:cNvSpPr>
            <a:spLocks noGrp="1"/>
          </p:cNvSpPr>
          <p:nvPr>
            <p:ph type="sldNum" sz="quarter" idx="10"/>
          </p:nvPr>
        </p:nvSpPr>
        <p:spPr/>
        <p:txBody>
          <a:bodyPr/>
          <a:lstStyle/>
          <a:p>
            <a:fld id="{8096871E-61C1-476A-9A9A-41318BDC3E36}" type="slidenum">
              <a:rPr lang="en-US" smtClean="0"/>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95% confidence interval.</a:t>
            </a:r>
          </a:p>
          <a:p>
            <a:endParaRPr lang="en-US" dirty="0" smtClean="0"/>
          </a:p>
          <a:p>
            <a:r>
              <a:rPr lang="en-US" dirty="0" smtClean="0"/>
              <a:t>The report went on to describe the concerning increases in Hepatitis C in this region.  </a:t>
            </a:r>
          </a:p>
          <a:p>
            <a:endParaRPr lang="en-US" dirty="0" smtClean="0"/>
          </a:p>
          <a:p>
            <a:r>
              <a:rPr lang="en-US" dirty="0" smtClean="0"/>
              <a:t>The figure above is a bar chart (MMWR) showing incidence of acute hepatitis C among persons aged ≤30 years, by </a:t>
            </a:r>
            <a:r>
              <a:rPr lang="en-US" dirty="0" err="1" smtClean="0"/>
              <a:t>urbanicity</a:t>
            </a:r>
            <a:r>
              <a:rPr lang="en-US" dirty="0" smtClean="0"/>
              <a:t> and year, in Kentucky, Tennessee, Virginia, and West Virginia during 2006-2012.</a:t>
            </a:r>
          </a:p>
          <a:p>
            <a:endParaRPr lang="en-US" dirty="0" smtClean="0"/>
          </a:p>
          <a:p>
            <a:r>
              <a:rPr lang="en-US" dirty="0" smtClean="0"/>
              <a:t>44.8% of acute HCV infections were among persons aged ≤30 years</a:t>
            </a:r>
          </a:p>
          <a:p>
            <a:endParaRPr lang="en-US" dirty="0" smtClean="0"/>
          </a:p>
          <a:p>
            <a:r>
              <a:rPr lang="en-US" dirty="0" smtClean="0"/>
              <a:t>Note –there was a 364% increase in the number of cases of acute HCV infection among persons aged ≤30 years (increase in incidence higher in nonurban areas)</a:t>
            </a:r>
          </a:p>
          <a:p>
            <a:endParaRPr lang="en-US" sz="1800" dirty="0"/>
          </a:p>
          <a:p>
            <a:endParaRPr lang="en-US" sz="1800"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8096871E-61C1-476A-9A9A-41318BDC3E36}"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 increases in reports of acute hepatitis C among persons under 30 years old in central Appalachia have drawn attention to hepatitis C in young individuals, particularly those who are White, inject drugs, and reside in non-urban</a:t>
            </a:r>
            <a:r>
              <a:rPr lang="en-US" baseline="0" dirty="0" smtClean="0"/>
              <a:t> communities.  Virginia was one of four states highlighted in a 2015 CDC report that illustrated the emerging triad of opioid abuse, injection drug use, and hepatitis C infection among persons aged 30 years or younger. </a:t>
            </a:r>
          </a:p>
          <a:p>
            <a:endParaRPr lang="en-US" baseline="0" dirty="0" smtClean="0"/>
          </a:p>
          <a:p>
            <a:r>
              <a:rPr lang="en-US" baseline="0" dirty="0" smtClean="0"/>
              <a:t>Over the last decade, the percentage of acute and chronic hepatitis C cases which are newly reported in persons under 30 years old in Virginia has increased, as illustrated by this slide.  This trend highlights the need for development and implementation of health services tailored to this age group and vulnerable population. </a:t>
            </a:r>
            <a:endParaRPr lang="en-US" dirty="0"/>
          </a:p>
        </p:txBody>
      </p:sp>
      <p:sp>
        <p:nvSpPr>
          <p:cNvPr id="4" name="Slide Number Placeholder 3"/>
          <p:cNvSpPr>
            <a:spLocks noGrp="1"/>
          </p:cNvSpPr>
          <p:nvPr>
            <p:ph type="sldNum" sz="quarter" idx="10"/>
          </p:nvPr>
        </p:nvSpPr>
        <p:spPr/>
        <p:txBody>
          <a:bodyPr/>
          <a:lstStyle/>
          <a:p>
            <a:fld id="{01DE61FB-3092-40E4-B695-385EFBB5CF19}" type="slidenum">
              <a:rPr lang="en-US" smtClean="0"/>
              <a:t>27</a:t>
            </a:fld>
            <a:endParaRPr lang="en-US"/>
          </a:p>
        </p:txBody>
      </p:sp>
    </p:spTree>
    <p:extLst>
      <p:ext uri="{BB962C8B-B14F-4D97-AF65-F5344CB8AC3E}">
        <p14:creationId xmlns:p14="http://schemas.microsoft.com/office/powerpoint/2010/main" val="1232558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33376-C5E1-4F74-AD29-61EDE95FFC94}" type="slidenum">
              <a:rPr lang="en-US" smtClean="0"/>
              <a:t>28</a:t>
            </a:fld>
            <a:endParaRPr lang="en-US"/>
          </a:p>
        </p:txBody>
      </p:sp>
    </p:spTree>
    <p:extLst>
      <p:ext uri="{BB962C8B-B14F-4D97-AF65-F5344CB8AC3E}">
        <p14:creationId xmlns:p14="http://schemas.microsoft.com/office/powerpoint/2010/main" val="4203837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2">
              <a:defRPr/>
            </a:pPr>
            <a:r>
              <a:rPr lang="en-US" b="1" dirty="0" smtClean="0">
                <a:solidFill>
                  <a:schemeClr val="accent2"/>
                </a:solidFill>
              </a:rPr>
              <a:t>This map</a:t>
            </a:r>
            <a:r>
              <a:rPr lang="en-US" b="1" baseline="0" dirty="0" smtClean="0">
                <a:solidFill>
                  <a:schemeClr val="accent2"/>
                </a:solidFill>
              </a:rPr>
              <a:t> illustrates the rate of cases of acute and chronic hepatitis C per 100,000 persons by city/county of residence.  The southwestern </a:t>
            </a:r>
            <a:r>
              <a:rPr lang="en-US" b="1" baseline="0" dirty="0" err="1" smtClean="0">
                <a:solidFill>
                  <a:schemeClr val="accent2"/>
                </a:solidFill>
              </a:rPr>
              <a:t>Applalachian</a:t>
            </a:r>
            <a:r>
              <a:rPr lang="en-US" b="1" baseline="0" dirty="0" smtClean="0">
                <a:solidFill>
                  <a:schemeClr val="accent2"/>
                </a:solidFill>
              </a:rPr>
              <a:t> region of Virginia has the highest incidence of newly reported chronic and acute hepatitis C. </a:t>
            </a:r>
          </a:p>
          <a:p>
            <a:pPr defTabSz="914282">
              <a:defRPr/>
            </a:pPr>
            <a:endParaRPr lang="en-US" b="1" baseline="0" dirty="0" smtClean="0">
              <a:solidFill>
                <a:schemeClr val="accent2"/>
              </a:solidFill>
            </a:endParaRPr>
          </a:p>
          <a:p>
            <a:pPr defTabSz="914282">
              <a:defRPr/>
            </a:pPr>
            <a:r>
              <a:rPr lang="en-US" b="1" dirty="0"/>
              <a:t>Further, eight Virginia counties in Southwest Virginia (Buchanan, Lee, Patrick, Dickenson, Wise, Wythe, Russell, and Tazewell) were identified by CDC as being among the top 220 counties in the nation (representing the top 5% in the US) that are most vulnerable to an HIV/HCV outbreak associated with injection drug use.</a:t>
            </a:r>
          </a:p>
          <a:p>
            <a:endParaRPr lang="en-US" dirty="0"/>
          </a:p>
        </p:txBody>
      </p:sp>
      <p:sp>
        <p:nvSpPr>
          <p:cNvPr id="4" name="Slide Number Placeholder 3"/>
          <p:cNvSpPr>
            <a:spLocks noGrp="1"/>
          </p:cNvSpPr>
          <p:nvPr>
            <p:ph type="sldNum" sz="quarter" idx="10"/>
          </p:nvPr>
        </p:nvSpPr>
        <p:spPr/>
        <p:txBody>
          <a:bodyPr/>
          <a:lstStyle/>
          <a:p>
            <a:fld id="{01DE61FB-3092-40E4-B695-385EFBB5CF19}" type="slidenum">
              <a:rPr lang="en-US" smtClean="0"/>
              <a:t>29</a:t>
            </a:fld>
            <a:endParaRPr lang="en-US"/>
          </a:p>
        </p:txBody>
      </p:sp>
    </p:spTree>
    <p:extLst>
      <p:ext uri="{BB962C8B-B14F-4D97-AF65-F5344CB8AC3E}">
        <p14:creationId xmlns:p14="http://schemas.microsoft.com/office/powerpoint/2010/main" val="336860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On October 31</a:t>
            </a:r>
            <a:r>
              <a:rPr lang="en-US" baseline="30000" dirty="0" smtClean="0"/>
              <a:t>st</a:t>
            </a:r>
            <a:r>
              <a:rPr lang="en-US" baseline="0" dirty="0" smtClean="0"/>
              <a:t>, 2016, Virginia’s local health departments ceased targeted mosquito surveillance for Zika virus. Currently, VDH is preparing for next season by developing trainings for environmental health staff, purchasing supplies to support mosquito trapping at local health districts, and securing funding to continue support for mosquito surveillance efforts across the state.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On November 30</a:t>
            </a:r>
            <a:r>
              <a:rPr lang="en-US" baseline="30000" dirty="0" smtClean="0"/>
              <a:t>th</a:t>
            </a:r>
            <a:r>
              <a:rPr lang="en-US" dirty="0" smtClean="0"/>
              <a:t>, VDH adopted CDC’s new case definition for Zika virus disease</a:t>
            </a:r>
            <a:r>
              <a:rPr lang="en-US" baseline="0" dirty="0" smtClean="0"/>
              <a:t> and Zika virus infection</a:t>
            </a:r>
            <a:r>
              <a:rPr lang="en-US" dirty="0" smtClean="0"/>
              <a:t>. The new case definition has been applied to all Virginia residents tested for Zika virus. This information will be updated to the VDH external website by the 7</a:t>
            </a:r>
            <a:r>
              <a:rPr lang="en-US" baseline="30000" dirty="0" smtClean="0"/>
              <a:t>th</a:t>
            </a:r>
            <a:r>
              <a:rPr lang="en-US" dirty="0" smtClean="0"/>
              <a:t> of each month. The following slide shows the case</a:t>
            </a:r>
            <a:r>
              <a:rPr lang="en-US" baseline="0" dirty="0" smtClean="0"/>
              <a:t> counts for all residents tested for Zika virus.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VDH is scheduled to hold a </a:t>
            </a:r>
            <a:r>
              <a:rPr lang="en-US" baseline="0" dirty="0" err="1" smtClean="0"/>
              <a:t>Zika</a:t>
            </a:r>
            <a:r>
              <a:rPr lang="en-US" baseline="0" dirty="0" smtClean="0"/>
              <a:t> Clinician Forum in May of 2017. The primary focus of this forum will be to provide clinicians with the guidance and resources needed to assist with the care and treatment of patients with </a:t>
            </a:r>
            <a:r>
              <a:rPr lang="en-US" baseline="0" dirty="0" err="1" smtClean="0"/>
              <a:t>Zika</a:t>
            </a:r>
            <a:r>
              <a:rPr lang="en-US" baseline="0" dirty="0" smtClean="0"/>
              <a:t> virus and also to address the risk associated with </a:t>
            </a:r>
            <a:r>
              <a:rPr lang="en-US" baseline="0" dirty="0" err="1" smtClean="0"/>
              <a:t>Zika</a:t>
            </a:r>
            <a:r>
              <a:rPr lang="en-US" baseline="0" dirty="0" smtClean="0"/>
              <a:t> virus, including family planning.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VDH continues to focus response efforts on coordination with pregnant women with </a:t>
            </a:r>
            <a:r>
              <a:rPr lang="en-US" baseline="0" dirty="0" err="1" smtClean="0"/>
              <a:t>Zika</a:t>
            </a:r>
            <a:r>
              <a:rPr lang="en-US" baseline="0" dirty="0" smtClean="0"/>
              <a:t> virus, addressing risk to infants, including ensuring infants affected by </a:t>
            </a:r>
            <a:r>
              <a:rPr lang="en-US" baseline="0" dirty="0" err="1" smtClean="0"/>
              <a:t>Zika</a:t>
            </a:r>
            <a:r>
              <a:rPr lang="en-US" baseline="0" dirty="0" smtClean="0"/>
              <a:t> virus receive appropriate testing, and lastly, continued efforts are focused on travelers going to </a:t>
            </a:r>
            <a:r>
              <a:rPr lang="en-US" baseline="0" dirty="0" err="1" smtClean="0"/>
              <a:t>Zika</a:t>
            </a:r>
            <a:r>
              <a:rPr lang="en-US" baseline="0" dirty="0" smtClean="0"/>
              <a:t>-affected areas.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5F60798-2B28-41AA-B40E-0BFBC441A63F}" type="slidenum">
              <a:rPr lang="en-US" smtClean="0"/>
              <a:t>4</a:t>
            </a:fld>
            <a:endParaRPr lang="en-US"/>
          </a:p>
        </p:txBody>
      </p:sp>
    </p:spTree>
    <p:extLst>
      <p:ext uri="{BB962C8B-B14F-4D97-AF65-F5344CB8AC3E}">
        <p14:creationId xmlns:p14="http://schemas.microsoft.com/office/powerpoint/2010/main" val="834253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SHHR and SHSPS Response</a:t>
            </a:r>
            <a:endParaRPr lang="en-US" dirty="0"/>
          </a:p>
        </p:txBody>
      </p:sp>
      <p:sp>
        <p:nvSpPr>
          <p:cNvPr id="4" name="Slide Number Placeholder 3"/>
          <p:cNvSpPr>
            <a:spLocks noGrp="1"/>
          </p:cNvSpPr>
          <p:nvPr>
            <p:ph type="sldNum" sz="quarter" idx="10"/>
          </p:nvPr>
        </p:nvSpPr>
        <p:spPr/>
        <p:txBody>
          <a:bodyPr/>
          <a:lstStyle/>
          <a:p>
            <a:fld id="{D5533376-C5E1-4F74-AD29-61EDE95FFC94}" type="slidenum">
              <a:rPr lang="en-US" smtClean="0"/>
              <a:t>33</a:t>
            </a:fld>
            <a:endParaRPr lang="en-US"/>
          </a:p>
        </p:txBody>
      </p:sp>
    </p:spTree>
    <p:extLst>
      <p:ext uri="{BB962C8B-B14F-4D97-AF65-F5344CB8AC3E}">
        <p14:creationId xmlns:p14="http://schemas.microsoft.com/office/powerpoint/2010/main" val="42758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slide shows the 2,022 Virginia residents being tested for Zika virus infection as of December 3, 2016. Excluded from this analysis are those who had been approved for testing, but then declined testing (n=76). </a:t>
            </a:r>
          </a:p>
          <a:p>
            <a:pPr marL="171450" indent="-171450">
              <a:buFont typeface="Arial" panose="020B0604020202020204" pitchFamily="34" charset="0"/>
              <a:buChar char="•"/>
            </a:pPr>
            <a:r>
              <a:rPr lang="en-US" dirty="0" smtClean="0"/>
              <a:t>By region, the Northern Region has the majority (57%) of residents tested, followed (distantly) by Central (15%), Eastern (15%), Northwest (9%), and Southwest (4%). </a:t>
            </a:r>
          </a:p>
          <a:p>
            <a:pPr marL="171450" indent="-171450">
              <a:buFont typeface="Arial" panose="020B0604020202020204" pitchFamily="34" charset="0"/>
              <a:buChar char="•"/>
            </a:pPr>
            <a:r>
              <a:rPr lang="en-US" dirty="0" smtClean="0"/>
              <a:t>Among these 2,022 Virginia residents tested, 105 (5%) were classified as confirmed or probable cases of Zika virus disease, 1,645  (81%) were classified as not a case of Zika virus disease, and test results are pending for 272 (13%) people. </a:t>
            </a:r>
          </a:p>
          <a:p>
            <a:pPr marL="171450" indent="-171450">
              <a:buFont typeface="Arial" panose="020B0604020202020204" pitchFamily="34" charset="0"/>
              <a:buChar char="•"/>
            </a:pPr>
            <a:r>
              <a:rPr lang="en-US" dirty="0" smtClean="0"/>
              <a:t>In addition to the 105 cases of Zika virus disease, 24 (1%) cases of Zika virus infection have been identified; these involved people with laboratory evidence of infection, but who did not have Zika-defining symptoms.</a:t>
            </a:r>
          </a:p>
          <a:p>
            <a:pPr marL="171450" indent="-171450">
              <a:buFont typeface="Arial" panose="020B0604020202020204" pitchFamily="34" charset="0"/>
              <a:buChar char="•"/>
            </a:pPr>
            <a:r>
              <a:rPr lang="en-US" dirty="0" smtClean="0"/>
              <a:t>Most people being tested (70%) were asymptomatic. </a:t>
            </a:r>
          </a:p>
          <a:p>
            <a:pPr marL="171450" indent="-171450">
              <a:buFont typeface="Arial" panose="020B0604020202020204" pitchFamily="34" charset="0"/>
              <a:buChar char="•"/>
            </a:pPr>
            <a:r>
              <a:rPr lang="en-US" dirty="0" smtClean="0"/>
              <a:t>88% of all those being tested are females – and, most are pregnant (which is driven by our testing algorithm). </a:t>
            </a:r>
          </a:p>
        </p:txBody>
      </p:sp>
      <p:sp>
        <p:nvSpPr>
          <p:cNvPr id="4" name="Slide Number Placeholder 3"/>
          <p:cNvSpPr>
            <a:spLocks noGrp="1"/>
          </p:cNvSpPr>
          <p:nvPr>
            <p:ph type="sldNum" sz="quarter" idx="10"/>
          </p:nvPr>
        </p:nvSpPr>
        <p:spPr/>
        <p:txBody>
          <a:bodyPr/>
          <a:lstStyle/>
          <a:p>
            <a:fld id="{3BB91679-0B4D-464A-A7CC-6AB0830236F9}" type="slidenum">
              <a:rPr lang="en-US" smtClean="0"/>
              <a:t>5</a:t>
            </a:fld>
            <a:endParaRPr lang="en-US" dirty="0"/>
          </a:p>
        </p:txBody>
      </p:sp>
    </p:spTree>
    <p:extLst>
      <p:ext uri="{BB962C8B-B14F-4D97-AF65-F5344CB8AC3E}">
        <p14:creationId xmlns:p14="http://schemas.microsoft.com/office/powerpoint/2010/main" val="1812544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1). This data represents mosquito pool testing that is conducted by three different laboratories including Virginia’s Division of Consolidated Laboratory Services (DCLS), the Fairfax County Health Department’s Public Health Laboratory, and a laboratory at George Mason University. These tested mosquito pools were collected as part of mosquito surveillance efforts at sites throughout the state either by local mosquito control programs, or by the Virginia Department of Health mosquito surveillance personnel. These results do not represent statewide mosquito surveillance efforts, and are only representative of mosquito activity detected at the surveyed sites. The Division of Environmental Epidemiology (DEE) compiles data received from its partners weekly and produces the following report. As of December 12, 2016, no </a:t>
            </a:r>
            <a:r>
              <a:rPr lang="en-US" sz="1200" b="0" i="0" u="none" strike="noStrike" kern="1200" baseline="0" dirty="0" err="1" smtClean="0">
                <a:solidFill>
                  <a:schemeClr val="tx1"/>
                </a:solidFill>
                <a:latin typeface="+mn-lt"/>
                <a:ea typeface="+mn-ea"/>
                <a:cs typeface="+mn-cs"/>
              </a:rPr>
              <a:t>Aedes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albopictus</a:t>
            </a:r>
            <a:r>
              <a:rPr lang="en-US" sz="1200" b="0" i="0" u="none" strike="noStrike" kern="1200" baseline="0" dirty="0" smtClean="0">
                <a:solidFill>
                  <a:schemeClr val="tx1"/>
                </a:solidFill>
                <a:latin typeface="+mn-lt"/>
                <a:ea typeface="+mn-ea"/>
                <a:cs typeface="+mn-cs"/>
              </a:rPr>
              <a:t> mosquitoes have tested positive for Zika. A total of 64,735 </a:t>
            </a:r>
            <a:r>
              <a:rPr lang="en-US" sz="1200" b="0" i="0" u="none" strike="noStrike" kern="1200" baseline="0" dirty="0" err="1" smtClean="0">
                <a:solidFill>
                  <a:schemeClr val="tx1"/>
                </a:solidFill>
                <a:latin typeface="+mn-lt"/>
                <a:ea typeface="+mn-ea"/>
                <a:cs typeface="+mn-cs"/>
              </a:rPr>
              <a:t>Aedes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albopictus</a:t>
            </a:r>
            <a:r>
              <a:rPr lang="en-US" sz="1200" b="0" i="0" u="none" strike="noStrike" kern="1200" baseline="0" dirty="0" smtClean="0">
                <a:solidFill>
                  <a:schemeClr val="tx1"/>
                </a:solidFill>
                <a:latin typeface="+mn-lt"/>
                <a:ea typeface="+mn-ea"/>
                <a:cs typeface="+mn-cs"/>
              </a:rPr>
              <a:t> mosquitoes have been tested. Mosquito surveillance was discontinued at the end of mosquito season, on October 31, 2016.</a:t>
            </a:r>
          </a:p>
          <a:p>
            <a:endParaRPr lang="en-US" dirty="0" smtClean="0"/>
          </a:p>
          <a:p>
            <a:r>
              <a:rPr lang="en-US" dirty="0" smtClean="0"/>
              <a:t>(Figure 2). From May to October, local health districts and </a:t>
            </a:r>
            <a:r>
              <a:rPr lang="en-US" sz="1200" b="0" i="0" u="none" strike="noStrike" kern="1200" baseline="0" dirty="0" smtClean="0">
                <a:solidFill>
                  <a:schemeClr val="tx1"/>
                </a:solidFill>
                <a:latin typeface="+mn-lt"/>
                <a:ea typeface="+mn-ea"/>
                <a:cs typeface="+mn-cs"/>
              </a:rPr>
              <a:t>Virginia Department of Health mosquito surveillance personnel</a:t>
            </a:r>
            <a:r>
              <a:rPr lang="en-US" baseline="0" dirty="0" smtClean="0"/>
              <a:t> </a:t>
            </a:r>
            <a:r>
              <a:rPr lang="en-US" dirty="0" smtClean="0"/>
              <a:t>conducted targeted surveillance for</a:t>
            </a:r>
            <a:r>
              <a:rPr lang="en-US" baseline="0" dirty="0" smtClean="0"/>
              <a:t> potentially viremic patients in Virginia. Local health departments are notified by the Division of Surveillance and Investigation that mosquito surveillance may apply based on the patient’s clinically compatible symptoms and/or lab results. As of 10/31/2016, 148 cases were flagged, 46% (N=68) had mosquito surveillance conducted at the patient’s home, and 54% (N=80) did not </a:t>
            </a:r>
            <a:r>
              <a:rPr lang="en-US" baseline="0" smtClean="0"/>
              <a:t>mosquito surveillance conducted. </a:t>
            </a:r>
            <a:r>
              <a:rPr lang="en-US" baseline="0" dirty="0" smtClean="0"/>
              <a:t>The majority of cases where surveillance was not conducted were households where the patient tested negative, the patient was not exposed to mosquitoes, or the patient was not in Virginia at the time they were viremic. Of the 68 households where surveillance was conducted, mosquito control was recommended for 15% of households (N=10).</a:t>
            </a:r>
            <a:endParaRPr lang="en-US" dirty="0"/>
          </a:p>
        </p:txBody>
      </p:sp>
      <p:sp>
        <p:nvSpPr>
          <p:cNvPr id="4" name="Slide Number Placeholder 3"/>
          <p:cNvSpPr>
            <a:spLocks noGrp="1"/>
          </p:cNvSpPr>
          <p:nvPr>
            <p:ph type="sldNum" sz="quarter" idx="10"/>
          </p:nvPr>
        </p:nvSpPr>
        <p:spPr/>
        <p:txBody>
          <a:bodyPr/>
          <a:lstStyle/>
          <a:p>
            <a:fld id="{05F60798-2B28-41AA-B40E-0BFBC441A63F}" type="slidenum">
              <a:rPr lang="en-US" smtClean="0"/>
              <a:t>6</a:t>
            </a:fld>
            <a:endParaRPr lang="en-US"/>
          </a:p>
        </p:txBody>
      </p:sp>
    </p:spTree>
    <p:extLst>
      <p:ext uri="{BB962C8B-B14F-4D97-AF65-F5344CB8AC3E}">
        <p14:creationId xmlns:p14="http://schemas.microsoft.com/office/powerpoint/2010/main" val="995099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epidemic</a:t>
            </a:r>
            <a:r>
              <a:rPr lang="en-US" baseline="0" dirty="0" smtClean="0"/>
              <a:t> curve that illustrates the outbreak of Hepatitis A that was associated with the consumption of contaminated strawberries imported from Egypt; most of these strawberries were consumed as part of smoothie products from a restaurant chain.  </a:t>
            </a:r>
            <a:endParaRPr lang="en-US" dirty="0"/>
          </a:p>
        </p:txBody>
      </p:sp>
      <p:sp>
        <p:nvSpPr>
          <p:cNvPr id="4" name="Slide Number Placeholder 3"/>
          <p:cNvSpPr>
            <a:spLocks noGrp="1"/>
          </p:cNvSpPr>
          <p:nvPr>
            <p:ph type="sldNum" sz="quarter" idx="10"/>
          </p:nvPr>
        </p:nvSpPr>
        <p:spPr/>
        <p:txBody>
          <a:bodyPr/>
          <a:lstStyle/>
          <a:p>
            <a:fld id="{05F60798-2B28-41AA-B40E-0BFBC441A63F}" type="slidenum">
              <a:rPr lang="en-US" smtClean="0"/>
              <a:t>10</a:t>
            </a:fld>
            <a:endParaRPr lang="en-US"/>
          </a:p>
        </p:txBody>
      </p:sp>
    </p:spTree>
    <p:extLst>
      <p:ext uri="{BB962C8B-B14F-4D97-AF65-F5344CB8AC3E}">
        <p14:creationId xmlns:p14="http://schemas.microsoft.com/office/powerpoint/2010/main" val="2898784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Division of Surveillance and Investigation in the Office of Epidemiology conducts flu surveillance each year to track trends and patterns in influenza activity across the Commonwealth.  The three main sources of surveillance information are: </a:t>
            </a:r>
          </a:p>
          <a:p>
            <a:pPr marL="228600" indent="-228600">
              <a:buAutoNum type="arabicPeriod"/>
            </a:pPr>
            <a:r>
              <a:rPr lang="en-US" baseline="0" dirty="0" smtClean="0"/>
              <a:t>Emergency Room and Urgent Care Data which capture the number of visits to </a:t>
            </a:r>
            <a:r>
              <a:rPr lang="en-US" baseline="0" dirty="0" err="1" smtClean="0"/>
              <a:t>Eds</a:t>
            </a:r>
            <a:r>
              <a:rPr lang="en-US" baseline="0" dirty="0" smtClean="0"/>
              <a:t> and Urgent Care Centers for Influenza Like Illness or ILI  in Virginia</a:t>
            </a:r>
          </a:p>
          <a:p>
            <a:pPr marL="228600" indent="-228600">
              <a:buAutoNum type="arabicPeriod"/>
            </a:pPr>
            <a:r>
              <a:rPr lang="en-US" baseline="0" dirty="0" smtClean="0"/>
              <a:t>The second source of information is laboratory data on the types of influenza that are being seen in patients</a:t>
            </a:r>
          </a:p>
          <a:p>
            <a:pPr marL="228600" indent="-228600">
              <a:buAutoNum type="arabicPeriod"/>
            </a:pPr>
            <a:r>
              <a:rPr lang="en-US" baseline="0" dirty="0" smtClean="0"/>
              <a:t> The third important source of data is reports of outbreaks.  Influenza in and of itself is not a reportable condition in Virginia,  but outbreaks of influenza are a reportable event,  as are influenza-associated deaths?</a:t>
            </a:r>
          </a:p>
          <a:p>
            <a:pPr marL="228600" indent="-228600">
              <a:buAutoNum type="arabicPeriod"/>
            </a:pPr>
            <a:endParaRPr lang="en-US" baseline="0" dirty="0" smtClean="0"/>
          </a:p>
          <a:p>
            <a:pPr marL="228600" indent="-228600">
              <a:buAutoNum type="arabicPeriod"/>
            </a:pPr>
            <a:r>
              <a:rPr lang="en-US" baseline="0" dirty="0" smtClean="0"/>
              <a:t>This chart will change over time, and you can see its progression throughout the season on our Influenza </a:t>
            </a:r>
            <a:r>
              <a:rPr lang="en-US" baseline="0" dirty="0" err="1" smtClean="0"/>
              <a:t>iNFormation</a:t>
            </a:r>
            <a:r>
              <a:rPr lang="en-US" baseline="0" dirty="0" smtClean="0"/>
              <a:t> website.  The yellow bars are from this season,  as compared to the blue bars which are the </a:t>
            </a:r>
            <a:r>
              <a:rPr lang="en-US" baseline="0" dirty="0" err="1" smtClean="0"/>
              <a:t>activitiy</a:t>
            </a:r>
            <a:r>
              <a:rPr lang="en-US" baseline="0" dirty="0" smtClean="0"/>
              <a:t> levels each week that we saw last flu season. </a:t>
            </a:r>
            <a:endParaRPr lang="en-US" dirty="0"/>
          </a:p>
        </p:txBody>
      </p:sp>
      <p:sp>
        <p:nvSpPr>
          <p:cNvPr id="4" name="Slide Number Placeholder 3"/>
          <p:cNvSpPr>
            <a:spLocks noGrp="1"/>
          </p:cNvSpPr>
          <p:nvPr>
            <p:ph type="sldNum" sz="quarter" idx="10"/>
          </p:nvPr>
        </p:nvSpPr>
        <p:spPr/>
        <p:txBody>
          <a:bodyPr/>
          <a:lstStyle/>
          <a:p>
            <a:fld id="{D5533376-C5E1-4F74-AD29-61EDE95FFC94}" type="slidenum">
              <a:rPr lang="en-US" smtClean="0"/>
              <a:t>12</a:t>
            </a:fld>
            <a:endParaRPr lang="en-US"/>
          </a:p>
        </p:txBody>
      </p:sp>
    </p:spTree>
    <p:extLst>
      <p:ext uri="{BB962C8B-B14F-4D97-AF65-F5344CB8AC3E}">
        <p14:creationId xmlns:p14="http://schemas.microsoft.com/office/powerpoint/2010/main" val="423507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graph that is built from our enhanced</a:t>
            </a:r>
            <a:r>
              <a:rPr lang="en-US" baseline="0" dirty="0" smtClean="0"/>
              <a:t> surveillance system,  which is data captured at emergency rooms and urgent care centers across the state.  This particular chart is broken down by age groups,  and as expected,  the number of visits for preschool aged children is more than the other groups.  The curve is the shape we would expect it to be this time of year.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Of note another data point that is tracked is the percentage of health care workers who have rec </a:t>
            </a:r>
            <a:r>
              <a:rPr lang="en-US" baseline="0" dirty="0" err="1" smtClean="0"/>
              <a:t>eived</a:t>
            </a:r>
            <a:r>
              <a:rPr lang="en-US" baseline="0" dirty="0" smtClean="0"/>
              <a:t> an immunization. </a:t>
            </a:r>
            <a:r>
              <a:rPr lang="en-US" sz="1200" b="0" dirty="0" smtClean="0">
                <a:latin typeface="Calibri" panose="020F0502020204030204" pitchFamily="34" charset="0"/>
              </a:rPr>
              <a:t>87.6% of healthcare workers in Virginia hospitals received the influenza vaccination </a:t>
            </a:r>
            <a:r>
              <a:rPr lang="en-US" sz="1200" dirty="0" smtClean="0">
                <a:latin typeface="Calibri" panose="020F0502020204030204" pitchFamily="34" charset="0"/>
              </a:rPr>
              <a:t>for the 2014-2015 flu season</a:t>
            </a:r>
            <a:endParaRPr lang="en-US" sz="1200" b="0" dirty="0" smtClean="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D5533376-C5E1-4F74-AD29-61EDE95FFC94}" type="slidenum">
              <a:rPr lang="en-US" smtClean="0"/>
              <a:t>14</a:t>
            </a:fld>
            <a:endParaRPr lang="en-US"/>
          </a:p>
        </p:txBody>
      </p:sp>
    </p:spTree>
    <p:extLst>
      <p:ext uri="{BB962C8B-B14F-4D97-AF65-F5344CB8AC3E}">
        <p14:creationId xmlns:p14="http://schemas.microsoft.com/office/powerpoint/2010/main" val="3273240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This slide illustrates the total number of overdoses in Virginia, by year, broken down in to three categories: </a:t>
            </a:r>
          </a:p>
          <a:p>
            <a:pPr marL="222496" indent="-222496">
              <a:buAutoNum type="arabicPeriod"/>
            </a:pPr>
            <a:r>
              <a:rPr lang="en-US" baseline="0" dirty="0" smtClean="0"/>
              <a:t>Those due to any opioid, </a:t>
            </a:r>
          </a:p>
          <a:p>
            <a:pPr marL="222496" indent="-222496">
              <a:buAutoNum type="arabicPeriod"/>
            </a:pPr>
            <a:r>
              <a:rPr lang="en-US" baseline="0" dirty="0" smtClean="0"/>
              <a:t>Those due to Prescription Opioids excluding Fentanyl,  and </a:t>
            </a:r>
          </a:p>
          <a:p>
            <a:pPr marL="222496" indent="-222496">
              <a:buAutoNum type="arabicPeriod"/>
            </a:pPr>
            <a:r>
              <a:rPr lang="en-US" baseline="0" dirty="0" smtClean="0"/>
              <a:t>Those due to Fentanyl and/or Heroin. </a:t>
            </a:r>
          </a:p>
          <a:p>
            <a:endParaRPr lang="en-US" baseline="0" dirty="0" smtClean="0"/>
          </a:p>
          <a:p>
            <a:r>
              <a:rPr lang="en-US" baseline="0" dirty="0" smtClean="0"/>
              <a:t>Clearly the trend in general,  is upward.  </a:t>
            </a:r>
          </a:p>
          <a:p>
            <a:endParaRPr lang="en-US" baseline="0" dirty="0" smtClean="0"/>
          </a:p>
          <a:p>
            <a:r>
              <a:rPr lang="en-US" b="1" baseline="0" dirty="0" smtClean="0"/>
              <a:t>When looking at the data at the state level</a:t>
            </a:r>
            <a:r>
              <a:rPr lang="en-US" baseline="0" dirty="0" smtClean="0"/>
              <a:t>, it is heroin and fentanyl, not prescription opiates, that are driving the increase in OD deaths. </a:t>
            </a:r>
            <a:r>
              <a:rPr lang="en-US" b="1" baseline="0" dirty="0" smtClean="0"/>
              <a:t>If one looks at this same data at a lower geographical level (Regional, County, </a:t>
            </a:r>
            <a:r>
              <a:rPr lang="en-US" b="1" baseline="0" dirty="0" err="1" smtClean="0"/>
              <a:t>etc</a:t>
            </a:r>
            <a:r>
              <a:rPr lang="en-US" b="1" baseline="0" dirty="0" smtClean="0"/>
              <a:t>)  one will see that prescription opiates are driving the deaths due to overdose in certain regions of the state (i.e. Southwest Virginia) </a:t>
            </a:r>
          </a:p>
          <a:p>
            <a:endParaRPr lang="en-US" dirty="0"/>
          </a:p>
        </p:txBody>
      </p:sp>
      <p:sp>
        <p:nvSpPr>
          <p:cNvPr id="4" name="Slide Number Placeholder 3"/>
          <p:cNvSpPr>
            <a:spLocks noGrp="1"/>
          </p:cNvSpPr>
          <p:nvPr>
            <p:ph type="sldNum" sz="quarter" idx="10"/>
          </p:nvPr>
        </p:nvSpPr>
        <p:spPr/>
        <p:txBody>
          <a:bodyPr/>
          <a:lstStyle/>
          <a:p>
            <a:fld id="{01DE61FB-3092-40E4-B695-385EFBB5CF19}" type="slidenum">
              <a:rPr lang="en-US" smtClean="0"/>
              <a:t>18</a:t>
            </a:fld>
            <a:endParaRPr lang="en-US"/>
          </a:p>
        </p:txBody>
      </p:sp>
    </p:spTree>
    <p:extLst>
      <p:ext uri="{BB962C8B-B14F-4D97-AF65-F5344CB8AC3E}">
        <p14:creationId xmlns:p14="http://schemas.microsoft.com/office/powerpoint/2010/main" val="14554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2">
              <a:defRPr/>
            </a:pPr>
            <a:r>
              <a:rPr lang="en-US" dirty="0" smtClean="0"/>
              <a:t>These two maps illustrate the overdose data in a different way– they allow visualization</a:t>
            </a:r>
            <a:r>
              <a:rPr lang="en-US" baseline="0" dirty="0" smtClean="0"/>
              <a:t> of the rate of overdose due to heroin/fentanyl OR overdoses due to prescriptions.  </a:t>
            </a:r>
            <a:endParaRPr lang="en-US" dirty="0" smtClean="0"/>
          </a:p>
          <a:p>
            <a:pPr defTabSz="914282">
              <a:defRPr/>
            </a:pPr>
            <a:endParaRPr lang="en-US" dirty="0" smtClean="0"/>
          </a:p>
          <a:p>
            <a:pPr defTabSz="914282">
              <a:defRPr/>
            </a:pPr>
            <a:r>
              <a:rPr lang="en-US" dirty="0" smtClean="0"/>
              <a:t>TOP MAP:</a:t>
            </a:r>
            <a:r>
              <a:rPr lang="en-US" baseline="0" dirty="0" smtClean="0"/>
              <a:t>  </a:t>
            </a:r>
            <a:r>
              <a:rPr lang="en-US" dirty="0"/>
              <a:t>Takeaway: Fatal heroin and/or fentanyl overdose rates have been highest in the urban Richmond and Hampton Roads areas and the more rural Northwest/Shenandoah region.</a:t>
            </a:r>
          </a:p>
          <a:p>
            <a:pPr defTabSz="914282">
              <a:defRPr/>
            </a:pPr>
            <a:endParaRPr lang="en-US" dirty="0"/>
          </a:p>
          <a:p>
            <a:pPr defTabSz="914282">
              <a:defRPr/>
            </a:pPr>
            <a:r>
              <a:rPr lang="en-US" dirty="0"/>
              <a:t>Illicit opioids--- Fatal fentanyl and/or heroin overdoses in this graphic are obtained from the Office of the Chief Medical Examiner. These data are analyzed from any fatal overdose in which heroin (no fentanyl), fentanyl (no heroin), or both fentanyl and heroin caused or contributed to death. Geographic data on the locality of the fatal overdose and not the locality of residence of the decedent. Additional information on this topic can be found at: </a:t>
            </a:r>
            <a:r>
              <a:rPr lang="en-US" u="sng" dirty="0">
                <a:hlinkClick r:id="rId3"/>
              </a:rPr>
              <a:t>http://www.vdh.virginia.gov/medical-examiner/forensic-epidemiology/</a:t>
            </a:r>
            <a:endParaRPr lang="en-US" dirty="0"/>
          </a:p>
          <a:p>
            <a:endParaRPr lang="en-US" dirty="0" smtClean="0"/>
          </a:p>
          <a:p>
            <a:pPr defTabSz="914282">
              <a:defRPr/>
            </a:pPr>
            <a:r>
              <a:rPr lang="en-US" dirty="0" smtClean="0"/>
              <a:t>BOTTOM MAP: </a:t>
            </a:r>
            <a:r>
              <a:rPr lang="en-US" dirty="0"/>
              <a:t>Takeaway: Rx opioid map excludes fentanyl because, after 2015, most fatal fentanyl overdoses involved illicit fentanyl. Prescription opioid overdose rates are highest in far Southwest Virginia and the Shenandoah region.</a:t>
            </a:r>
          </a:p>
          <a:p>
            <a:pPr defTabSz="914282">
              <a:defRPr/>
            </a:pPr>
            <a:endParaRPr lang="en-US" dirty="0"/>
          </a:p>
          <a:p>
            <a:pPr defTabSz="914282">
              <a:defRPr/>
            </a:pPr>
            <a:r>
              <a:rPr lang="en-US" dirty="0"/>
              <a:t>Rx opioid map--- Fatal prescription opioid overdoses in this graphic are obtained from the Office of the Chief Medical Examiner. These data are analyzed from any fatal overdose that included one or more prescription opioids that caused or contributed to death. Prescription opioids that were detected but didn’t play in a role in the fatal overdose are not included. Prescription Opioids analyzed in this report include Buprenorphine, Codeine, Hydrocodone, Hydromorphone, </a:t>
            </a:r>
            <a:r>
              <a:rPr lang="en-US" dirty="0" err="1"/>
              <a:t>Levorphanol</a:t>
            </a:r>
            <a:r>
              <a:rPr lang="en-US" dirty="0"/>
              <a:t>, Meperidine, Methadone, Morphine, Oxycodone, </a:t>
            </a:r>
            <a:r>
              <a:rPr lang="en-US" dirty="0" err="1"/>
              <a:t>Oxymorphone</a:t>
            </a:r>
            <a:r>
              <a:rPr lang="en-US" dirty="0"/>
              <a:t>, </a:t>
            </a:r>
            <a:r>
              <a:rPr lang="en-US" dirty="0" err="1"/>
              <a:t>Pentazocine</a:t>
            </a:r>
            <a:r>
              <a:rPr lang="en-US" dirty="0"/>
              <a:t>, Propoxyphene, </a:t>
            </a:r>
            <a:r>
              <a:rPr lang="en-US" dirty="0" err="1"/>
              <a:t>Tapentadol</a:t>
            </a:r>
            <a:r>
              <a:rPr lang="en-US" dirty="0"/>
              <a:t>, and Tramadol. Given that most fatal fentanyl overdoses from 2015 forward are from illicitly produced fentanyl and not pharmaceutically produced fentanyl,  fentanyl in not included in the category of prescription opioids and is therefore analyze separately. Geographic data on the locality of the fatal overdose and not the locality of residence of the decedent. Additional information on this topic can be found at: </a:t>
            </a:r>
            <a:r>
              <a:rPr lang="en-US" u="sng" dirty="0">
                <a:hlinkClick r:id="rId3"/>
              </a:rPr>
              <a:t>http://www.vdh.virginia.gov/medical-examiner/forensic-epidemiology/</a:t>
            </a:r>
            <a:endParaRPr lang="en-US" dirty="0"/>
          </a:p>
          <a:p>
            <a:endParaRPr lang="en-US" dirty="0"/>
          </a:p>
        </p:txBody>
      </p:sp>
      <p:sp>
        <p:nvSpPr>
          <p:cNvPr id="4" name="Slide Number Placeholder 3"/>
          <p:cNvSpPr>
            <a:spLocks noGrp="1"/>
          </p:cNvSpPr>
          <p:nvPr>
            <p:ph type="sldNum" sz="quarter" idx="10"/>
          </p:nvPr>
        </p:nvSpPr>
        <p:spPr/>
        <p:txBody>
          <a:bodyPr/>
          <a:lstStyle/>
          <a:p>
            <a:fld id="{01DE61FB-3092-40E4-B695-385EFBB5CF19}" type="slidenum">
              <a:rPr lang="en-US" smtClean="0"/>
              <a:t>19</a:t>
            </a:fld>
            <a:endParaRPr lang="en-US"/>
          </a:p>
        </p:txBody>
      </p:sp>
    </p:spTree>
    <p:extLst>
      <p:ext uri="{BB962C8B-B14F-4D97-AF65-F5344CB8AC3E}">
        <p14:creationId xmlns:p14="http://schemas.microsoft.com/office/powerpoint/2010/main" val="2861887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0E993A-1CC1-41B6-ABA7-D7C0F0063B51}"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D104F-0ED9-431E-8A41-C88251F494F6}" type="slidenum">
              <a:rPr lang="en-US" smtClean="0"/>
              <a:t>‹#›</a:t>
            </a:fld>
            <a:endParaRPr lang="en-US"/>
          </a:p>
        </p:txBody>
      </p:sp>
    </p:spTree>
    <p:extLst>
      <p:ext uri="{BB962C8B-B14F-4D97-AF65-F5344CB8AC3E}">
        <p14:creationId xmlns:p14="http://schemas.microsoft.com/office/powerpoint/2010/main" val="56882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E993A-1CC1-41B6-ABA7-D7C0F0063B51}"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D104F-0ED9-431E-8A41-C88251F494F6}" type="slidenum">
              <a:rPr lang="en-US" smtClean="0"/>
              <a:t>‹#›</a:t>
            </a:fld>
            <a:endParaRPr lang="en-US"/>
          </a:p>
        </p:txBody>
      </p:sp>
    </p:spTree>
    <p:extLst>
      <p:ext uri="{BB962C8B-B14F-4D97-AF65-F5344CB8AC3E}">
        <p14:creationId xmlns:p14="http://schemas.microsoft.com/office/powerpoint/2010/main" val="1133408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E993A-1CC1-41B6-ABA7-D7C0F0063B51}"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D104F-0ED9-431E-8A41-C88251F494F6}" type="slidenum">
              <a:rPr lang="en-US" smtClean="0"/>
              <a:t>‹#›</a:t>
            </a:fld>
            <a:endParaRPr lang="en-US"/>
          </a:p>
        </p:txBody>
      </p:sp>
    </p:spTree>
    <p:extLst>
      <p:ext uri="{BB962C8B-B14F-4D97-AF65-F5344CB8AC3E}">
        <p14:creationId xmlns:p14="http://schemas.microsoft.com/office/powerpoint/2010/main" val="990884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49F92F9-DDBA-4BF8-BFA2-379CEAF7988E}" type="datetimeFigureOut">
              <a:rPr lang="en-US"/>
              <a:pPr>
                <a:defRPr/>
              </a:pPr>
              <a:t>12/13/2016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41C3550-FEE9-4EE4-886B-A283B9C45E7D}" type="slidenum">
              <a:rPr lang="en-US"/>
              <a:pPr>
                <a:defRPr/>
              </a:pPr>
              <a:t>‹#›</a:t>
            </a:fld>
            <a:endParaRPr lang="en-US"/>
          </a:p>
        </p:txBody>
      </p:sp>
    </p:spTree>
    <p:extLst>
      <p:ext uri="{BB962C8B-B14F-4D97-AF65-F5344CB8AC3E}">
        <p14:creationId xmlns:p14="http://schemas.microsoft.com/office/powerpoint/2010/main" val="3385787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866286D-76B6-45AE-A635-3E9A1D6F875E}" type="datetimeFigureOut">
              <a:rPr lang="en-US"/>
              <a:pPr>
                <a:defRPr/>
              </a:pPr>
              <a:t>12/13/2016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FB1F20F-B5C2-4891-B184-FF434313847D}" type="slidenum">
              <a:rPr lang="en-US"/>
              <a:pPr>
                <a:defRPr/>
              </a:pPr>
              <a:t>‹#›</a:t>
            </a:fld>
            <a:endParaRPr lang="en-US"/>
          </a:p>
        </p:txBody>
      </p:sp>
    </p:spTree>
    <p:extLst>
      <p:ext uri="{BB962C8B-B14F-4D97-AF65-F5344CB8AC3E}">
        <p14:creationId xmlns:p14="http://schemas.microsoft.com/office/powerpoint/2010/main" val="2142373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39721FD-B3E3-4F1F-9031-DEC053F56678}" type="datetimeFigureOut">
              <a:rPr lang="en-US"/>
              <a:pPr>
                <a:defRPr/>
              </a:pPr>
              <a:t>12/13/2016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F9992BD-AF75-4BE7-8713-2290286BD258}" type="slidenum">
              <a:rPr lang="en-US"/>
              <a:pPr>
                <a:defRPr/>
              </a:pPr>
              <a:t>‹#›</a:t>
            </a:fld>
            <a:endParaRPr lang="en-US"/>
          </a:p>
        </p:txBody>
      </p:sp>
    </p:spTree>
    <p:extLst>
      <p:ext uri="{BB962C8B-B14F-4D97-AF65-F5344CB8AC3E}">
        <p14:creationId xmlns:p14="http://schemas.microsoft.com/office/powerpoint/2010/main" val="3283177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AC15094-B120-4BDA-A45E-343798BF5009}" type="datetimeFigureOut">
              <a:rPr lang="en-US"/>
              <a:pPr>
                <a:defRPr/>
              </a:pPr>
              <a:t>12/13/2016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D5C1B0F-8058-4C93-B448-4A810946FCFD}" type="slidenum">
              <a:rPr lang="en-US"/>
              <a:pPr>
                <a:defRPr/>
              </a:pPr>
              <a:t>‹#›</a:t>
            </a:fld>
            <a:endParaRPr lang="en-US"/>
          </a:p>
        </p:txBody>
      </p:sp>
    </p:spTree>
    <p:extLst>
      <p:ext uri="{BB962C8B-B14F-4D97-AF65-F5344CB8AC3E}">
        <p14:creationId xmlns:p14="http://schemas.microsoft.com/office/powerpoint/2010/main" val="2707122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CA3CF34-ACCA-40B1-B3F6-94F32CB30023}" type="datetimeFigureOut">
              <a:rPr lang="en-US"/>
              <a:pPr>
                <a:defRPr/>
              </a:pPr>
              <a:t>12/13/2016</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717F756-2EF0-4914-95C7-679214D3B9E3}" type="slidenum">
              <a:rPr lang="en-US"/>
              <a:pPr>
                <a:defRPr/>
              </a:pPr>
              <a:t>‹#›</a:t>
            </a:fld>
            <a:endParaRPr lang="en-US"/>
          </a:p>
        </p:txBody>
      </p:sp>
    </p:spTree>
    <p:extLst>
      <p:ext uri="{BB962C8B-B14F-4D97-AF65-F5344CB8AC3E}">
        <p14:creationId xmlns:p14="http://schemas.microsoft.com/office/powerpoint/2010/main" val="3092655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B1C15C9-B65F-42FF-8BA1-E696663BD416}" type="datetimeFigureOut">
              <a:rPr lang="en-US"/>
              <a:pPr>
                <a:defRPr/>
              </a:pPr>
              <a:t>12/13/2016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0F81EA8-C87A-4C7D-A8B0-06715CA71EAA}" type="slidenum">
              <a:rPr lang="en-US"/>
              <a:pPr>
                <a:defRPr/>
              </a:pPr>
              <a:t>‹#›</a:t>
            </a:fld>
            <a:endParaRPr lang="en-US"/>
          </a:p>
        </p:txBody>
      </p:sp>
    </p:spTree>
    <p:extLst>
      <p:ext uri="{BB962C8B-B14F-4D97-AF65-F5344CB8AC3E}">
        <p14:creationId xmlns:p14="http://schemas.microsoft.com/office/powerpoint/2010/main" val="1095528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29EE2A6-68FB-4B80-AE36-8E6C2EF610F6}" type="datetimeFigureOut">
              <a:rPr lang="en-US"/>
              <a:pPr>
                <a:defRPr/>
              </a:pPr>
              <a:t>12/13/2016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160F960-7546-4D95-9BE2-EA1CDAD8AE1F}" type="slidenum">
              <a:rPr lang="en-US"/>
              <a:pPr>
                <a:defRPr/>
              </a:pPr>
              <a:t>‹#›</a:t>
            </a:fld>
            <a:endParaRPr lang="en-US"/>
          </a:p>
        </p:txBody>
      </p:sp>
    </p:spTree>
    <p:extLst>
      <p:ext uri="{BB962C8B-B14F-4D97-AF65-F5344CB8AC3E}">
        <p14:creationId xmlns:p14="http://schemas.microsoft.com/office/powerpoint/2010/main" val="2633343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9723E52-807A-4030-8EB8-8D9899C074C2}" type="datetimeFigureOut">
              <a:rPr lang="en-US"/>
              <a:pPr>
                <a:defRPr/>
              </a:pPr>
              <a:t>12/13/2016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7B2C5A9-4A71-4680-B8F1-F6E519CACB1E}" type="slidenum">
              <a:rPr lang="en-US"/>
              <a:pPr>
                <a:defRPr/>
              </a:pPr>
              <a:t>‹#›</a:t>
            </a:fld>
            <a:endParaRPr lang="en-US"/>
          </a:p>
        </p:txBody>
      </p:sp>
    </p:spTree>
    <p:extLst>
      <p:ext uri="{BB962C8B-B14F-4D97-AF65-F5344CB8AC3E}">
        <p14:creationId xmlns:p14="http://schemas.microsoft.com/office/powerpoint/2010/main" val="278684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E993A-1CC1-41B6-ABA7-D7C0F0063B51}"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D104F-0ED9-431E-8A41-C88251F494F6}" type="slidenum">
              <a:rPr lang="en-US" smtClean="0"/>
              <a:t>‹#›</a:t>
            </a:fld>
            <a:endParaRPr lang="en-US"/>
          </a:p>
        </p:txBody>
      </p:sp>
    </p:spTree>
    <p:extLst>
      <p:ext uri="{BB962C8B-B14F-4D97-AF65-F5344CB8AC3E}">
        <p14:creationId xmlns:p14="http://schemas.microsoft.com/office/powerpoint/2010/main" val="3767242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701ABB8-4C4E-453A-A9B2-AF906536C448}" type="datetimeFigureOut">
              <a:rPr lang="en-US"/>
              <a:pPr>
                <a:defRPr/>
              </a:pPr>
              <a:t>12/13/2016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CF2AD46-407D-4020-B1EF-DB51FDD51769}" type="slidenum">
              <a:rPr lang="en-US"/>
              <a:pPr>
                <a:defRPr/>
              </a:pPr>
              <a:t>‹#›</a:t>
            </a:fld>
            <a:endParaRPr lang="en-US"/>
          </a:p>
        </p:txBody>
      </p:sp>
    </p:spTree>
    <p:extLst>
      <p:ext uri="{BB962C8B-B14F-4D97-AF65-F5344CB8AC3E}">
        <p14:creationId xmlns:p14="http://schemas.microsoft.com/office/powerpoint/2010/main" val="1206747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E8B07B2-8D82-4270-B584-83B1EB426761}" type="datetimeFigureOut">
              <a:rPr lang="en-US"/>
              <a:pPr>
                <a:defRPr/>
              </a:pPr>
              <a:t>12/13/2016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010C468-67E5-432C-B9AA-E3816BF4C051}" type="slidenum">
              <a:rPr lang="en-US"/>
              <a:pPr>
                <a:defRPr/>
              </a:pPr>
              <a:t>‹#›</a:t>
            </a:fld>
            <a:endParaRPr lang="en-US"/>
          </a:p>
        </p:txBody>
      </p:sp>
    </p:spTree>
    <p:extLst>
      <p:ext uri="{BB962C8B-B14F-4D97-AF65-F5344CB8AC3E}">
        <p14:creationId xmlns:p14="http://schemas.microsoft.com/office/powerpoint/2010/main" val="3051583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555658B-A9FB-41F3-8DCC-F946CD30235A}" type="datetimeFigureOut">
              <a:rPr lang="en-US"/>
              <a:pPr>
                <a:defRPr/>
              </a:pPr>
              <a:t>12/13/2016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40D2E35-739B-45F9-9226-FCBA582394A2}" type="slidenum">
              <a:rPr lang="en-US"/>
              <a:pPr>
                <a:defRPr/>
              </a:pPr>
              <a:t>‹#›</a:t>
            </a:fld>
            <a:endParaRPr lang="en-US"/>
          </a:p>
        </p:txBody>
      </p:sp>
    </p:spTree>
    <p:extLst>
      <p:ext uri="{BB962C8B-B14F-4D97-AF65-F5344CB8AC3E}">
        <p14:creationId xmlns:p14="http://schemas.microsoft.com/office/powerpoint/2010/main" val="67169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0E993A-1CC1-41B6-ABA7-D7C0F0063B51}"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D104F-0ED9-431E-8A41-C88251F494F6}" type="slidenum">
              <a:rPr lang="en-US" smtClean="0"/>
              <a:t>‹#›</a:t>
            </a:fld>
            <a:endParaRPr lang="en-US"/>
          </a:p>
        </p:txBody>
      </p:sp>
    </p:spTree>
    <p:extLst>
      <p:ext uri="{BB962C8B-B14F-4D97-AF65-F5344CB8AC3E}">
        <p14:creationId xmlns:p14="http://schemas.microsoft.com/office/powerpoint/2010/main" val="426191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0E993A-1CC1-41B6-ABA7-D7C0F0063B51}"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D104F-0ED9-431E-8A41-C88251F494F6}" type="slidenum">
              <a:rPr lang="en-US" smtClean="0"/>
              <a:t>‹#›</a:t>
            </a:fld>
            <a:endParaRPr lang="en-US"/>
          </a:p>
        </p:txBody>
      </p:sp>
    </p:spTree>
    <p:extLst>
      <p:ext uri="{BB962C8B-B14F-4D97-AF65-F5344CB8AC3E}">
        <p14:creationId xmlns:p14="http://schemas.microsoft.com/office/powerpoint/2010/main" val="181807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0E993A-1CC1-41B6-ABA7-D7C0F0063B51}" type="datetimeFigureOut">
              <a:rPr lang="en-US" smtClean="0"/>
              <a:t>12/13/2016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5D104F-0ED9-431E-8A41-C88251F494F6}" type="slidenum">
              <a:rPr lang="en-US" smtClean="0"/>
              <a:t>‹#›</a:t>
            </a:fld>
            <a:endParaRPr lang="en-US"/>
          </a:p>
        </p:txBody>
      </p:sp>
    </p:spTree>
    <p:extLst>
      <p:ext uri="{BB962C8B-B14F-4D97-AF65-F5344CB8AC3E}">
        <p14:creationId xmlns:p14="http://schemas.microsoft.com/office/powerpoint/2010/main" val="156464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0E993A-1CC1-41B6-ABA7-D7C0F0063B51}" type="datetimeFigureOut">
              <a:rPr lang="en-US" smtClean="0"/>
              <a:t>12/13/2016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5D104F-0ED9-431E-8A41-C88251F494F6}" type="slidenum">
              <a:rPr lang="en-US" smtClean="0"/>
              <a:t>‹#›</a:t>
            </a:fld>
            <a:endParaRPr lang="en-US"/>
          </a:p>
        </p:txBody>
      </p:sp>
    </p:spTree>
    <p:extLst>
      <p:ext uri="{BB962C8B-B14F-4D97-AF65-F5344CB8AC3E}">
        <p14:creationId xmlns:p14="http://schemas.microsoft.com/office/powerpoint/2010/main" val="815534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E993A-1CC1-41B6-ABA7-D7C0F0063B51}" type="datetimeFigureOut">
              <a:rPr lang="en-US" smtClean="0"/>
              <a:t>12/13/2016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5D104F-0ED9-431E-8A41-C88251F494F6}" type="slidenum">
              <a:rPr lang="en-US" smtClean="0"/>
              <a:t>‹#›</a:t>
            </a:fld>
            <a:endParaRPr lang="en-US"/>
          </a:p>
        </p:txBody>
      </p:sp>
    </p:spTree>
    <p:extLst>
      <p:ext uri="{BB962C8B-B14F-4D97-AF65-F5344CB8AC3E}">
        <p14:creationId xmlns:p14="http://schemas.microsoft.com/office/powerpoint/2010/main" val="1883765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E993A-1CC1-41B6-ABA7-D7C0F0063B51}"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D104F-0ED9-431E-8A41-C88251F494F6}" type="slidenum">
              <a:rPr lang="en-US" smtClean="0"/>
              <a:t>‹#›</a:t>
            </a:fld>
            <a:endParaRPr lang="en-US"/>
          </a:p>
        </p:txBody>
      </p:sp>
    </p:spTree>
    <p:extLst>
      <p:ext uri="{BB962C8B-B14F-4D97-AF65-F5344CB8AC3E}">
        <p14:creationId xmlns:p14="http://schemas.microsoft.com/office/powerpoint/2010/main" val="3779097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E993A-1CC1-41B6-ABA7-D7C0F0063B51}"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D104F-0ED9-431E-8A41-C88251F494F6}" type="slidenum">
              <a:rPr lang="en-US" smtClean="0"/>
              <a:t>‹#›</a:t>
            </a:fld>
            <a:endParaRPr lang="en-US"/>
          </a:p>
        </p:txBody>
      </p:sp>
    </p:spTree>
    <p:extLst>
      <p:ext uri="{BB962C8B-B14F-4D97-AF65-F5344CB8AC3E}">
        <p14:creationId xmlns:p14="http://schemas.microsoft.com/office/powerpoint/2010/main" val="2023477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E993A-1CC1-41B6-ABA7-D7C0F0063B51}" type="datetimeFigureOut">
              <a:rPr lang="en-US" smtClean="0"/>
              <a:t>12/13/2016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D104F-0ED9-431E-8A41-C88251F494F6}" type="slidenum">
              <a:rPr lang="en-US" smtClean="0"/>
              <a:t>‹#›</a:t>
            </a:fld>
            <a:endParaRPr lang="en-US"/>
          </a:p>
        </p:txBody>
      </p:sp>
    </p:spTree>
    <p:extLst>
      <p:ext uri="{BB962C8B-B14F-4D97-AF65-F5344CB8AC3E}">
        <p14:creationId xmlns:p14="http://schemas.microsoft.com/office/powerpoint/2010/main" val="1811535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ADB4EFBB-D307-4AEB-A0A0-485589E8036B}" type="datetimeFigureOut">
              <a:rPr lang="en-US"/>
              <a:pPr>
                <a:defRPr/>
              </a:pPr>
              <a:t>12/13/2016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0EB082EA-4F67-4C7B-BC7F-070C707FE4B0}" type="slidenum">
              <a:rPr lang="en-US"/>
              <a:pPr>
                <a:defRPr/>
              </a:pPr>
              <a:t>‹#›</a:t>
            </a:fld>
            <a:endParaRPr lang="en-US"/>
          </a:p>
        </p:txBody>
      </p:sp>
    </p:spTree>
    <p:extLst>
      <p:ext uri="{BB962C8B-B14F-4D97-AF65-F5344CB8AC3E}">
        <p14:creationId xmlns:p14="http://schemas.microsoft.com/office/powerpoint/2010/main" val="1154355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cdc.gov/nndss/conditions/zika/case-definition/2016/0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3600" b="1" dirty="0">
                <a:latin typeface="+mn-lt"/>
              </a:rPr>
              <a:t>Virginia Secure Commonwealth Panel</a:t>
            </a:r>
            <a:r>
              <a:rPr lang="en-US" sz="3600" dirty="0">
                <a:latin typeface="+mn-lt"/>
              </a:rPr>
              <a:t/>
            </a:r>
            <a:br>
              <a:rPr lang="en-US" sz="3600" dirty="0">
                <a:latin typeface="+mn-lt"/>
              </a:rPr>
            </a:br>
            <a:r>
              <a:rPr lang="en-US" sz="3600" b="1" dirty="0">
                <a:latin typeface="+mn-lt"/>
              </a:rPr>
              <a:t>Health and Human Resources </a:t>
            </a:r>
            <a:r>
              <a:rPr lang="en-US" sz="3600" b="1" dirty="0" smtClean="0">
                <a:latin typeface="+mn-lt"/>
              </a:rPr>
              <a:t>Subpanel</a:t>
            </a:r>
            <a:r>
              <a:rPr lang="en-US" dirty="0"/>
              <a:t/>
            </a:r>
            <a:br>
              <a:rPr lang="en-US" dirty="0"/>
            </a:br>
            <a:endParaRPr lang="en-US" dirty="0"/>
          </a:p>
        </p:txBody>
      </p:sp>
      <p:sp>
        <p:nvSpPr>
          <p:cNvPr id="5" name="Subtitle 4"/>
          <p:cNvSpPr>
            <a:spLocks noGrp="1"/>
          </p:cNvSpPr>
          <p:nvPr>
            <p:ph type="subTitle" idx="1"/>
          </p:nvPr>
        </p:nvSpPr>
        <p:spPr/>
        <p:txBody>
          <a:bodyPr/>
          <a:lstStyle/>
          <a:p>
            <a:r>
              <a:rPr lang="en-US" dirty="0" smtClean="0"/>
              <a:t>December 13, 2016</a:t>
            </a:r>
            <a:endParaRPr lang="en-US" dirty="0"/>
          </a:p>
        </p:txBody>
      </p:sp>
    </p:spTree>
    <p:extLst>
      <p:ext uri="{BB962C8B-B14F-4D97-AF65-F5344CB8AC3E}">
        <p14:creationId xmlns:p14="http://schemas.microsoft.com/office/powerpoint/2010/main" val="1932010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Hepatitis A Outbreak Associated with Smoothies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1828800"/>
            <a:ext cx="7780337" cy="4295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8306" y="6238504"/>
            <a:ext cx="8305800" cy="369332"/>
          </a:xfrm>
          <a:prstGeom prst="rect">
            <a:avLst/>
          </a:prstGeom>
          <a:noFill/>
        </p:spPr>
        <p:txBody>
          <a:bodyPr wrap="square" rtlCol="0">
            <a:spAutoFit/>
          </a:bodyPr>
          <a:lstStyle/>
          <a:p>
            <a:r>
              <a:rPr lang="en-US" dirty="0" smtClean="0"/>
              <a:t>70 cases as of 9/6/2016; </a:t>
            </a:r>
            <a:r>
              <a:rPr lang="en-US" dirty="0"/>
              <a:t>39 Northern, 10 Northwest, 14 Eastern, 7 Central, 0 Southwest</a:t>
            </a:r>
          </a:p>
        </p:txBody>
      </p:sp>
    </p:spTree>
    <p:extLst>
      <p:ext uri="{BB962C8B-B14F-4D97-AF65-F5344CB8AC3E}">
        <p14:creationId xmlns:p14="http://schemas.microsoft.com/office/powerpoint/2010/main" val="751731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Steps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Case reporting and interviews</a:t>
            </a:r>
          </a:p>
          <a:p>
            <a:r>
              <a:rPr lang="en-US" dirty="0" smtClean="0"/>
              <a:t>Confirmation of smoothie exposure and description of ingredients from each person</a:t>
            </a:r>
          </a:p>
          <a:p>
            <a:r>
              <a:rPr lang="en-US" dirty="0" smtClean="0"/>
              <a:t>Collaborations:</a:t>
            </a:r>
          </a:p>
          <a:p>
            <a:pPr lvl="1"/>
            <a:r>
              <a:rPr lang="en-US" dirty="0" smtClean="0"/>
              <a:t> within VDH (epidemiology, environmental health, risk communication, districts), </a:t>
            </a:r>
          </a:p>
          <a:p>
            <a:pPr lvl="1"/>
            <a:r>
              <a:rPr lang="en-US" dirty="0" smtClean="0"/>
              <a:t>with VDACS on product identification and withdrawal and with DCLS on specimens, </a:t>
            </a:r>
          </a:p>
          <a:p>
            <a:pPr lvl="1"/>
            <a:r>
              <a:rPr lang="en-US" dirty="0" smtClean="0"/>
              <a:t>with CDC on outbreak tracking and with FDA on product tracing and food testing (no positive food yet)</a:t>
            </a:r>
          </a:p>
          <a:p>
            <a:pPr lvl="1"/>
            <a:r>
              <a:rPr lang="en-US" dirty="0" smtClean="0"/>
              <a:t>with the corporation on locations and recommendations</a:t>
            </a:r>
            <a:endParaRPr lang="en-US" dirty="0"/>
          </a:p>
        </p:txBody>
      </p:sp>
    </p:spTree>
    <p:extLst>
      <p:ext uri="{BB962C8B-B14F-4D97-AF65-F5344CB8AC3E}">
        <p14:creationId xmlns:p14="http://schemas.microsoft.com/office/powerpoint/2010/main" val="3739737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Influenza</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311007"/>
            <a:ext cx="8450094" cy="4784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3064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Influenza-Laboratory Data</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4804" y="1910555"/>
            <a:ext cx="7943395" cy="4371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6986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Surveillance</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7878" y="1834355"/>
            <a:ext cx="8435122" cy="4740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1506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Zika Epidemiology Team</a:t>
            </a:r>
          </a:p>
          <a:p>
            <a:r>
              <a:rPr lang="en-US" dirty="0" smtClean="0"/>
              <a:t>Foodborne Disease Team</a:t>
            </a:r>
            <a:endParaRPr lang="en-US" dirty="0"/>
          </a:p>
          <a:p>
            <a:r>
              <a:rPr lang="en-US" dirty="0" smtClean="0"/>
              <a:t>Influenza Surveillance Epidemiologist</a:t>
            </a:r>
          </a:p>
          <a:p>
            <a:r>
              <a:rPr lang="en-US" dirty="0" smtClean="0"/>
              <a:t>District and Regional Epidemiologists</a:t>
            </a:r>
          </a:p>
        </p:txBody>
      </p:sp>
    </p:spTree>
    <p:extLst>
      <p:ext uri="{BB962C8B-B14F-4D97-AF65-F5344CB8AC3E}">
        <p14:creationId xmlns:p14="http://schemas.microsoft.com/office/powerpoint/2010/main" val="1147036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Addiction in Virginia </a:t>
            </a:r>
            <a:endParaRPr lang="en-US" dirty="0"/>
          </a:p>
        </p:txBody>
      </p:sp>
      <p:sp>
        <p:nvSpPr>
          <p:cNvPr id="5" name="Subtitle 4"/>
          <p:cNvSpPr>
            <a:spLocks noGrp="1"/>
          </p:cNvSpPr>
          <p:nvPr>
            <p:ph type="subTitle" idx="1"/>
          </p:nvPr>
        </p:nvSpPr>
        <p:spPr/>
        <p:txBody>
          <a:bodyPr/>
          <a:lstStyle/>
          <a:p>
            <a:r>
              <a:rPr lang="en-US" dirty="0" smtClean="0"/>
              <a:t>Public Health Perspective</a:t>
            </a:r>
            <a:endParaRPr lang="en-US" dirty="0"/>
          </a:p>
        </p:txBody>
      </p:sp>
    </p:spTree>
    <p:extLst>
      <p:ext uri="{BB962C8B-B14F-4D97-AF65-F5344CB8AC3E}">
        <p14:creationId xmlns:p14="http://schemas.microsoft.com/office/powerpoint/2010/main" val="2599350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Public Health Data is Available?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VDH:</a:t>
            </a:r>
          </a:p>
          <a:p>
            <a:r>
              <a:rPr lang="en-US" dirty="0" smtClean="0"/>
              <a:t>Overdose Death Data (</a:t>
            </a:r>
            <a:r>
              <a:rPr lang="en-US" dirty="0" err="1" smtClean="0"/>
              <a:t>OCME</a:t>
            </a:r>
            <a:r>
              <a:rPr lang="en-US" dirty="0" smtClean="0"/>
              <a:t>)</a:t>
            </a:r>
          </a:p>
          <a:p>
            <a:r>
              <a:rPr lang="en-US" dirty="0" smtClean="0"/>
              <a:t>Syndromic Surveillance Data</a:t>
            </a:r>
          </a:p>
          <a:p>
            <a:r>
              <a:rPr lang="en-US" dirty="0" smtClean="0"/>
              <a:t>Naloxone Administration Data (OEMS)</a:t>
            </a:r>
          </a:p>
          <a:p>
            <a:r>
              <a:rPr lang="en-US" dirty="0" smtClean="0"/>
              <a:t>Reportable Disease Surveillance Data (e.g., Hepatitis C,  HIV)</a:t>
            </a:r>
          </a:p>
          <a:p>
            <a:pPr marL="0" indent="0">
              <a:buNone/>
            </a:pPr>
            <a:r>
              <a:rPr lang="en-US" dirty="0" smtClean="0"/>
              <a:t>Other Agencies/Sources:</a:t>
            </a:r>
          </a:p>
          <a:p>
            <a:r>
              <a:rPr lang="en-US" dirty="0" smtClean="0"/>
              <a:t>Substance Abuse Treatment Admission Data</a:t>
            </a:r>
          </a:p>
          <a:p>
            <a:r>
              <a:rPr lang="en-US" dirty="0" smtClean="0"/>
              <a:t>Hospital Discharge Data</a:t>
            </a:r>
          </a:p>
          <a:p>
            <a:r>
              <a:rPr lang="en-US" dirty="0" smtClean="0"/>
              <a:t>All Payers Claims Database (</a:t>
            </a:r>
            <a:r>
              <a:rPr lang="en-US" dirty="0" err="1" smtClean="0"/>
              <a:t>APCD</a:t>
            </a:r>
            <a:r>
              <a:rPr lang="en-US" dirty="0" smtClean="0"/>
              <a:t>)</a:t>
            </a:r>
            <a:endParaRPr lang="en-US" dirty="0"/>
          </a:p>
        </p:txBody>
      </p:sp>
    </p:spTree>
    <p:extLst>
      <p:ext uri="{BB962C8B-B14F-4D97-AF65-F5344CB8AC3E}">
        <p14:creationId xmlns:p14="http://schemas.microsoft.com/office/powerpoint/2010/main" val="3252136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229600" cy="1143000"/>
          </a:xfrm>
        </p:spPr>
        <p:txBody>
          <a:bodyPr>
            <a:noAutofit/>
          </a:bodyPr>
          <a:lstStyle/>
          <a:p>
            <a:r>
              <a:rPr lang="en-US" sz="2400" dirty="0" smtClean="0"/>
              <a:t>Total Number of Prescription Opioid (Excluding Fentanyl), Fentanyl, and/or Heroin, and All Opioid Overdoses by Year of Death, 2007-2016 </a:t>
            </a:r>
            <a:endParaRPr lang="en-US" sz="2400" dirty="0"/>
          </a:p>
        </p:txBody>
      </p:sp>
      <p:graphicFrame>
        <p:nvGraphicFramePr>
          <p:cNvPr id="4" name="Content Placeholder 3"/>
          <p:cNvGraphicFramePr>
            <a:graphicFrameLocks noGrp="1"/>
          </p:cNvGraphicFramePr>
          <p:nvPr>
            <p:extLst>
              <p:ext uri="{D42A27DB-BD31-4B8C-83A1-F6EECF244321}">
                <p14:modId xmlns:p14="http://schemas.microsoft.com/office/powerpoint/2010/main" val="913872576"/>
              </p:ext>
            </p:extLst>
          </p:nvPr>
        </p:nvGraphicFramePr>
        <p:xfrm>
          <a:off x="76200" y="1185333"/>
          <a:ext cx="8763000"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8337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633"/>
            <a:ext cx="6031514"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9" y="3352801"/>
            <a:ext cx="5843961" cy="3231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442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 Updates</a:t>
            </a:r>
            <a:endParaRPr lang="en-US" dirty="0"/>
          </a:p>
        </p:txBody>
      </p:sp>
      <p:sp>
        <p:nvSpPr>
          <p:cNvPr id="3" name="Content Placeholder 2"/>
          <p:cNvSpPr>
            <a:spLocks noGrp="1"/>
          </p:cNvSpPr>
          <p:nvPr>
            <p:ph idx="1"/>
          </p:nvPr>
        </p:nvSpPr>
        <p:spPr/>
        <p:txBody>
          <a:bodyPr/>
          <a:lstStyle/>
          <a:p>
            <a:r>
              <a:rPr lang="en-US" dirty="0" smtClean="0"/>
              <a:t>Zika status update</a:t>
            </a:r>
          </a:p>
          <a:p>
            <a:r>
              <a:rPr lang="en-US" dirty="0" smtClean="0"/>
              <a:t>Hepatitis A Outbreak</a:t>
            </a:r>
          </a:p>
          <a:p>
            <a:r>
              <a:rPr lang="en-US" dirty="0" smtClean="0"/>
              <a:t>Influenza</a:t>
            </a:r>
          </a:p>
          <a:p>
            <a:endParaRPr lang="en-US" dirty="0" smtClean="0"/>
          </a:p>
          <a:p>
            <a:endParaRPr lang="en-US" dirty="0"/>
          </a:p>
        </p:txBody>
      </p:sp>
    </p:spTree>
    <p:extLst>
      <p:ext uri="{BB962C8B-B14F-4D97-AF65-F5344CB8AC3E}">
        <p14:creationId xmlns:p14="http://schemas.microsoft.com/office/powerpoint/2010/main" val="2257499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HRI\Staff\Nan Haugan\Data Requests\Dr Melton\Narca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18" t="26840" r="11330" b="26061"/>
          <a:stretch/>
        </p:blipFill>
        <p:spPr bwMode="auto">
          <a:xfrm>
            <a:off x="64404" y="1371600"/>
            <a:ext cx="8982912"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356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I:\HRI\Staff\Nan Haugan\Data Requests\Dr Melton\narcan_overdose_rati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20" t="11082" r="8520" b="18441"/>
          <a:stretch/>
        </p:blipFill>
        <p:spPr bwMode="auto">
          <a:xfrm>
            <a:off x="0" y="2969"/>
            <a:ext cx="9135245" cy="599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367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jc81795\AppData\Local\Microsoft\Windows\Temporary Internet Files\Content.Outlook\O211S0KE\narcan_overdose_ratio_w_law_enforcem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282" y="152400"/>
            <a:ext cx="7785848"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79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HRI\Staff\Nan Haugan\Data Requests\Dr Melton\bupre_tota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18" t="27013" r="10795" b="24849"/>
          <a:stretch/>
        </p:blipFill>
        <p:spPr bwMode="auto">
          <a:xfrm>
            <a:off x="130201" y="1371600"/>
            <a:ext cx="8969672"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096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709738"/>
            <a:ext cx="9105900"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5080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
            </a:r>
            <a:br>
              <a:rPr lang="en-US" sz="2000" dirty="0" smtClean="0"/>
            </a:br>
            <a:r>
              <a:rPr lang="en-US" sz="1800" b="1" dirty="0" smtClean="0"/>
              <a:t>FIGURE 2. Percentage of all admissions to substance abuse treatment centers by persons aged 12–29 years (N = 217,789) attributed to the use of opioids, prescription opioids, and heroin, by year — Kentucky, Tennessee, Virginia, and West Virginia, 2006–2012</a:t>
            </a:r>
            <a:r>
              <a:rPr lang="en-US" sz="2000" dirty="0" smtClean="0"/>
              <a:t/>
            </a:r>
            <a:br>
              <a:rPr lang="en-US" sz="2000" dirty="0" smtClean="0"/>
            </a:br>
            <a:endParaRPr lang="en-US" sz="2000" dirty="0"/>
          </a:p>
        </p:txBody>
      </p:sp>
      <p:pic>
        <p:nvPicPr>
          <p:cNvPr id="2050" name="Picture 2" descr="The figure above is a line chart showing the percentage of all admissions to substance abuse treatment centers by persons aged 12-29 years (N = 217,789) attributed to the use of opioids, prescription opioids, and heroin, by year, in Kentucky, Tennessee, Virginia, and West Virginia during 2006-2012."/>
          <p:cNvPicPr>
            <a:picLocks noChangeAspect="1" noChangeArrowheads="1"/>
          </p:cNvPicPr>
          <p:nvPr/>
        </p:nvPicPr>
        <p:blipFill>
          <a:blip r:embed="rId3" cstate="print"/>
          <a:srcRect/>
          <a:stretch>
            <a:fillRect/>
          </a:stretch>
        </p:blipFill>
        <p:spPr bwMode="auto">
          <a:xfrm>
            <a:off x="990600" y="1459291"/>
            <a:ext cx="6934200" cy="4774142"/>
          </a:xfrm>
          <a:prstGeom prst="rect">
            <a:avLst/>
          </a:prstGeom>
          <a:noFill/>
        </p:spPr>
      </p:pic>
      <p:sp>
        <p:nvSpPr>
          <p:cNvPr id="4" name="Footer Placeholder 3"/>
          <p:cNvSpPr>
            <a:spLocks noGrp="1"/>
          </p:cNvSpPr>
          <p:nvPr>
            <p:ph type="ftr" sz="quarter" idx="11"/>
          </p:nvPr>
        </p:nvSpPr>
        <p:spPr>
          <a:xfrm>
            <a:off x="838200" y="6356350"/>
            <a:ext cx="7772400" cy="365125"/>
          </a:xfrm>
        </p:spPr>
        <p:txBody>
          <a:bodyPr/>
          <a:lstStyle/>
          <a:p>
            <a:r>
              <a:rPr lang="en-US" dirty="0" smtClean="0"/>
              <a:t>MMWR Weekly: Increases in Hepatitis C Virus Infection Related to Injection Drug Use Among Persons Aged ≤30 Years — Kentucky, Tennessee, Virginia, and West Virginia, 2006–2012 </a:t>
            </a:r>
            <a:r>
              <a:rPr lang="en-US" i="1" dirty="0" smtClean="0"/>
              <a:t>Weekly: </a:t>
            </a:r>
            <a:r>
              <a:rPr lang="en-US" dirty="0" smtClean="0"/>
              <a:t>May 8, 2015 / 64(17);453-458</a:t>
            </a:r>
            <a:endParaRPr lang="en-US" dirty="0"/>
          </a:p>
        </p:txBody>
      </p:sp>
    </p:spTree>
    <p:extLst>
      <p:ext uri="{BB962C8B-B14F-4D97-AF65-F5344CB8AC3E}">
        <p14:creationId xmlns:p14="http://schemas.microsoft.com/office/powerpoint/2010/main" val="1249868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Incidence of acute hepatitis C among persons aged ≤30 years, by </a:t>
            </a:r>
            <a:r>
              <a:rPr lang="en-US" sz="2400" b="1" dirty="0" err="1" smtClean="0"/>
              <a:t>urbanicity</a:t>
            </a:r>
            <a:r>
              <a:rPr lang="en-US" sz="2400" b="1" dirty="0" smtClean="0"/>
              <a:t> and year — Kentucky, Tennessee, Virginia, and West Virginia, 2006–2012</a:t>
            </a:r>
            <a:endParaRPr lang="en-US" sz="2400" dirty="0"/>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IGURE 1. Incidence of acute hepatitis C among persons aged ≤30 years, by urbanicity and year — Kentucky, Tennessee, Virginia, and West Virginia, 2006–2012</a:t>
            </a:r>
            <a:endParaRPr kumimoji="0" lang="en-US" sz="1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en-US" sz="303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1026" name="Picture 2" descr="The figure above is a bar chart showing incidence of acute hepatitis C among persons aged ≤30 years, by urbanicity and year, in Kentucky, Tennessee, Virginia, and West Virginia during 2006-2012."/>
          <p:cNvPicPr>
            <a:picLocks noChangeAspect="1" noChangeArrowheads="1"/>
          </p:cNvPicPr>
          <p:nvPr/>
        </p:nvPicPr>
        <p:blipFill>
          <a:blip r:embed="rId3" cstate="print"/>
          <a:srcRect/>
          <a:stretch>
            <a:fillRect/>
          </a:stretch>
        </p:blipFill>
        <p:spPr bwMode="auto">
          <a:xfrm>
            <a:off x="685801" y="1524001"/>
            <a:ext cx="7771946" cy="4495799"/>
          </a:xfrm>
          <a:prstGeom prst="rect">
            <a:avLst/>
          </a:prstGeom>
          <a:noFill/>
        </p:spPr>
      </p:pic>
      <p:sp>
        <p:nvSpPr>
          <p:cNvPr id="5" name="Footer Placeholder 4"/>
          <p:cNvSpPr>
            <a:spLocks noGrp="1"/>
          </p:cNvSpPr>
          <p:nvPr>
            <p:ph type="ftr" sz="quarter" idx="11"/>
          </p:nvPr>
        </p:nvSpPr>
        <p:spPr>
          <a:xfrm>
            <a:off x="381000" y="6356350"/>
            <a:ext cx="8229600" cy="365125"/>
          </a:xfrm>
        </p:spPr>
        <p:txBody>
          <a:bodyPr/>
          <a:lstStyle/>
          <a:p>
            <a:r>
              <a:rPr lang="en-US" dirty="0" smtClean="0"/>
              <a:t>MMWR Weekly: Increases in Hepatitis C Virus Infection Related to Injection Drug Use Among Persons Aged ≤30 Years — Kentucky, Tennessee, Virginia, and West Virginia, 2006–2012 Weekly: May 8, 2015 / 64(17);453-458</a:t>
            </a:r>
            <a:endParaRPr lang="en-US" dirty="0"/>
          </a:p>
        </p:txBody>
      </p:sp>
    </p:spTree>
    <p:extLst>
      <p:ext uri="{BB962C8B-B14F-4D97-AF65-F5344CB8AC3E}">
        <p14:creationId xmlns:p14="http://schemas.microsoft.com/office/powerpoint/2010/main" val="2280423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1447800"/>
            <a:ext cx="7524750"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457200" y="152400"/>
            <a:ext cx="8229600" cy="1143000"/>
          </a:xfrm>
        </p:spPr>
        <p:txBody>
          <a:bodyPr>
            <a:noAutofit/>
          </a:bodyPr>
          <a:lstStyle/>
          <a:p>
            <a:r>
              <a:rPr lang="en-US" sz="3600" dirty="0" smtClean="0"/>
              <a:t>Percent of reported hepatitis C occurring in individuals under 30 years of age (</a:t>
            </a:r>
            <a:r>
              <a:rPr lang="en-US" sz="3600" dirty="0" err="1" smtClean="0"/>
              <a:t>VEDSS</a:t>
            </a:r>
            <a:r>
              <a:rPr lang="en-US" sz="3600" dirty="0" smtClean="0"/>
              <a:t>)</a:t>
            </a:r>
            <a:endParaRPr lang="en-US" sz="3600" dirty="0"/>
          </a:p>
        </p:txBody>
      </p:sp>
    </p:spTree>
    <p:extLst>
      <p:ext uri="{BB962C8B-B14F-4D97-AF65-F5344CB8AC3E}">
        <p14:creationId xmlns:p14="http://schemas.microsoft.com/office/powerpoint/2010/main" val="256989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cid:image001.png@01D2548A.19472A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756285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282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Reported hepatitis C per 100,000*</a:t>
            </a:r>
            <a:endParaRPr lang="en-US" dirty="0"/>
          </a:p>
        </p:txBody>
      </p:sp>
      <p:pic>
        <p:nvPicPr>
          <p:cNvPr id="4" name="Picture 9" descr="Excluding incarcerated rate map rev"/>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6796" y="2209800"/>
            <a:ext cx="8901003" cy="33407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5867400"/>
            <a:ext cx="8001000" cy="600164"/>
          </a:xfrm>
          <a:prstGeom prst="rect">
            <a:avLst/>
          </a:prstGeom>
        </p:spPr>
        <p:txBody>
          <a:bodyPr wrap="square">
            <a:spAutoFit/>
          </a:bodyPr>
          <a:lstStyle/>
          <a:p>
            <a:pPr lvl="0" fontAlgn="base">
              <a:spcBef>
                <a:spcPct val="0"/>
              </a:spcBef>
              <a:spcAft>
                <a:spcPct val="0"/>
              </a:spcAft>
            </a:pPr>
            <a:r>
              <a:rPr kumimoji="0" lang="en-US" altLang="en-US" sz="1100" b="0" i="1"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a:t>
            </a:r>
            <a:r>
              <a:rPr kumimoji="0" lang="en-US" altLang="en-US" sz="11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This map excludes results from hepatitis C testing performed at correctional facilities to prevent false clustering of cases. Incarcerated individuals are not included in census population data for the counties where correctional facilities are located. Trends in hepatitis C in the incarcerated population are described separately</a:t>
            </a:r>
            <a:r>
              <a:rPr kumimoji="0" lang="en-US" altLang="en-US" sz="1100" b="0"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1760675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Zika Virus Updates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On November 18, 2016, the World Health Organization declared the end of the Public Health Emergency of International Concern </a:t>
            </a:r>
            <a:r>
              <a:rPr lang="en-US" dirty="0"/>
              <a:t>stating that Zika remains a </a:t>
            </a:r>
            <a:r>
              <a:rPr lang="en-US" dirty="0" smtClean="0"/>
              <a:t>“significant </a:t>
            </a:r>
            <a:r>
              <a:rPr lang="en-US" dirty="0"/>
              <a:t>enduring public health challenge requiring intense </a:t>
            </a:r>
            <a:r>
              <a:rPr lang="en-US" dirty="0" smtClean="0"/>
              <a:t>action.”</a:t>
            </a:r>
          </a:p>
          <a:p>
            <a:r>
              <a:rPr lang="en-US" dirty="0" smtClean="0"/>
              <a:t>As of December 7, 2016, </a:t>
            </a:r>
          </a:p>
          <a:p>
            <a:pPr lvl="1"/>
            <a:r>
              <a:rPr lang="en-US" dirty="0" smtClean="0"/>
              <a:t>there have been 4,575 cases of </a:t>
            </a:r>
            <a:r>
              <a:rPr lang="en-US" dirty="0" err="1" smtClean="0"/>
              <a:t>Zika</a:t>
            </a:r>
            <a:r>
              <a:rPr lang="en-US" dirty="0" smtClean="0"/>
              <a:t> virus disease in the United States and DC.</a:t>
            </a:r>
          </a:p>
          <a:p>
            <a:pPr lvl="1"/>
            <a:r>
              <a:rPr lang="en-US" dirty="0" smtClean="0"/>
              <a:t>there </a:t>
            </a:r>
            <a:r>
              <a:rPr lang="en-US" dirty="0"/>
              <a:t>has been one case of locally acquired Zika virus </a:t>
            </a:r>
            <a:r>
              <a:rPr lang="en-US" dirty="0" smtClean="0"/>
              <a:t>disease reported </a:t>
            </a:r>
            <a:r>
              <a:rPr lang="en-US" dirty="0"/>
              <a:t>in Texas. All other locally acquired cases (N=184) have been reported in Florida.</a:t>
            </a:r>
          </a:p>
          <a:p>
            <a:pPr marL="0" indent="0">
              <a:buNone/>
            </a:pPr>
            <a:endParaRPr lang="en-US" dirty="0"/>
          </a:p>
        </p:txBody>
      </p:sp>
    </p:spTree>
    <p:extLst>
      <p:ext uri="{BB962C8B-B14F-4D97-AF65-F5344CB8AC3E}">
        <p14:creationId xmlns:p14="http://schemas.microsoft.com/office/powerpoint/2010/main" val="4232087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Addiction: A Public Health Response </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422400"/>
            <a:ext cx="81915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942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Department’s Response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Primary: Declaration of a Public Health Emergency</a:t>
            </a:r>
          </a:p>
          <a:p>
            <a:r>
              <a:rPr lang="en-US" dirty="0" smtClean="0"/>
              <a:t>Secondary: Addiction </a:t>
            </a:r>
            <a:r>
              <a:rPr lang="en-US" dirty="0"/>
              <a:t>Disease Management Sessions</a:t>
            </a:r>
          </a:p>
          <a:p>
            <a:r>
              <a:rPr lang="en-US" smtClean="0"/>
              <a:t>Tertiary: Naloxone </a:t>
            </a:r>
            <a:r>
              <a:rPr lang="en-US" dirty="0" smtClean="0"/>
              <a:t>Standing Order</a:t>
            </a:r>
          </a:p>
          <a:p>
            <a:r>
              <a:rPr lang="en-US" dirty="0" smtClean="0"/>
              <a:t>Surveillance of adverse health impacts of opioid addiction: Death,  Injury due to Overdose,  Hepatitis B and C infections,  HIV</a:t>
            </a:r>
          </a:p>
          <a:p>
            <a:r>
              <a:rPr lang="en-US" dirty="0" smtClean="0"/>
              <a:t>Draft legislative proposal to establish Syringe Services Programs as part of comprehensive harm reduction</a:t>
            </a:r>
          </a:p>
          <a:p>
            <a:endParaRPr lang="en-US" dirty="0"/>
          </a:p>
        </p:txBody>
      </p:sp>
    </p:spTree>
    <p:extLst>
      <p:ext uri="{BB962C8B-B14F-4D97-AF65-F5344CB8AC3E}">
        <p14:creationId xmlns:p14="http://schemas.microsoft.com/office/powerpoint/2010/main" val="363834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04800"/>
            <a:ext cx="3429000" cy="307777"/>
          </a:xfrm>
          <a:prstGeom prst="rect">
            <a:avLst/>
          </a:prstGeom>
          <a:noFill/>
          <a:ln>
            <a:noFill/>
          </a:ln>
        </p:spPr>
        <p:txBody>
          <a:bodyPr wrap="square" rtlCol="0">
            <a:spAutoFit/>
          </a:bodyPr>
          <a:lstStyle/>
          <a:p>
            <a:r>
              <a:rPr lang="en-US" sz="1400" dirty="0"/>
              <a:t>VDH Addiction </a:t>
            </a:r>
            <a:r>
              <a:rPr lang="en-US" sz="1400" dirty="0" err="1"/>
              <a:t>IMT</a:t>
            </a:r>
            <a:r>
              <a:rPr lang="en-US" sz="1400" dirty="0"/>
              <a:t> – 12/12/2016 (rev 2)</a:t>
            </a:r>
          </a:p>
        </p:txBody>
      </p:sp>
      <p:sp>
        <p:nvSpPr>
          <p:cNvPr id="68" name="TextBox 67"/>
          <p:cNvSpPr txBox="1"/>
          <p:nvPr/>
        </p:nvSpPr>
        <p:spPr>
          <a:xfrm rot="19457609">
            <a:off x="646502" y="2314810"/>
            <a:ext cx="7183308" cy="1708160"/>
          </a:xfrm>
          <a:prstGeom prst="rect">
            <a:avLst/>
          </a:prstGeom>
          <a:noFill/>
        </p:spPr>
        <p:txBody>
          <a:bodyPr wrap="square" rtlCol="0">
            <a:spAutoFit/>
          </a:bodyPr>
          <a:lstStyle/>
          <a:p>
            <a:pPr algn="ctr"/>
            <a:r>
              <a:rPr lang="en-US" sz="10500" dirty="0" smtClean="0">
                <a:solidFill>
                  <a:schemeClr val="bg2">
                    <a:lumMod val="90000"/>
                  </a:schemeClr>
                </a:solidFill>
              </a:rPr>
              <a:t>D R A F T</a:t>
            </a:r>
            <a:endParaRPr lang="en-US" sz="10500" dirty="0">
              <a:solidFill>
                <a:schemeClr val="bg2">
                  <a:lumMod val="90000"/>
                </a:schemeClr>
              </a:solidFill>
            </a:endParaRPr>
          </a:p>
        </p:txBody>
      </p:sp>
      <p:grpSp>
        <p:nvGrpSpPr>
          <p:cNvPr id="6" name="Group 5"/>
          <p:cNvGrpSpPr/>
          <p:nvPr/>
        </p:nvGrpSpPr>
        <p:grpSpPr>
          <a:xfrm>
            <a:off x="304800" y="887136"/>
            <a:ext cx="8610600" cy="5594627"/>
            <a:chOff x="0" y="0"/>
            <a:chExt cx="9451340" cy="6105525"/>
          </a:xfrm>
        </p:grpSpPr>
        <p:sp>
          <p:nvSpPr>
            <p:cNvPr id="7" name="Text Box 6"/>
            <p:cNvSpPr txBox="1">
              <a:spLocks noChangeArrowheads="1"/>
            </p:cNvSpPr>
            <p:nvPr/>
          </p:nvSpPr>
          <p:spPr bwMode="auto">
            <a:xfrm>
              <a:off x="3962400" y="0"/>
              <a:ext cx="1938020" cy="4241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000">
                  <a:effectLst/>
                  <a:latin typeface="Calibri"/>
                  <a:ea typeface="Times New Roman"/>
                  <a:cs typeface="Times New Roman"/>
                </a:rPr>
                <a:t>Incident Commander                       Dr. Marissa Levine</a:t>
              </a:r>
              <a:endParaRPr lang="en-US" sz="1100">
                <a:effectLst/>
                <a:latin typeface="Calibri"/>
                <a:ea typeface="Times New Roman"/>
                <a:cs typeface="Times New Roman"/>
              </a:endParaRPr>
            </a:p>
          </p:txBody>
        </p:sp>
        <p:sp>
          <p:nvSpPr>
            <p:cNvPr id="8" name="Text Box 8"/>
            <p:cNvSpPr txBox="1">
              <a:spLocks noChangeArrowheads="1"/>
            </p:cNvSpPr>
            <p:nvPr/>
          </p:nvSpPr>
          <p:spPr bwMode="auto">
            <a:xfrm>
              <a:off x="5267325" y="561975"/>
              <a:ext cx="1400175" cy="457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marL="0" marR="0" algn="ctr">
                <a:lnSpc>
                  <a:spcPct val="115000"/>
                </a:lnSpc>
                <a:spcBef>
                  <a:spcPts val="0"/>
                </a:spcBef>
                <a:spcAft>
                  <a:spcPts val="0"/>
                </a:spcAft>
              </a:pPr>
              <a:r>
                <a:rPr lang="en-US" sz="1000">
                  <a:effectLst/>
                  <a:latin typeface="Calibri"/>
                  <a:ea typeface="Times New Roman"/>
                  <a:cs typeface="Times New Roman"/>
                </a:rPr>
                <a:t>Liaison Officer            Joe Hilbert</a:t>
              </a:r>
              <a:endParaRPr lang="en-US" sz="1100">
                <a:effectLst/>
                <a:latin typeface="Calibri"/>
                <a:ea typeface="Times New Roman"/>
                <a:cs typeface="Times New Roman"/>
              </a:endParaRPr>
            </a:p>
          </p:txBody>
        </p:sp>
        <p:sp>
          <p:nvSpPr>
            <p:cNvPr id="9" name="Text Box 9"/>
            <p:cNvSpPr txBox="1">
              <a:spLocks noChangeArrowheads="1"/>
            </p:cNvSpPr>
            <p:nvPr/>
          </p:nvSpPr>
          <p:spPr bwMode="auto">
            <a:xfrm>
              <a:off x="2809875" y="561975"/>
              <a:ext cx="1585595" cy="48958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000" dirty="0" err="1">
                  <a:effectLst/>
                  <a:latin typeface="Calibri"/>
                  <a:ea typeface="Times New Roman"/>
                  <a:cs typeface="Times New Roman"/>
                </a:rPr>
                <a:t>PIO</a:t>
              </a:r>
              <a:r>
                <a:rPr lang="en-US" sz="1000" dirty="0">
                  <a:effectLst/>
                  <a:latin typeface="Calibri"/>
                  <a:ea typeface="Times New Roman"/>
                  <a:cs typeface="Times New Roman"/>
                </a:rPr>
                <a:t>              </a:t>
              </a:r>
              <a:endParaRPr lang="en-US" sz="1000" dirty="0" smtClean="0">
                <a:effectLst/>
                <a:latin typeface="Calibri"/>
                <a:ea typeface="Times New Roman"/>
                <a:cs typeface="Times New Roman"/>
              </a:endParaRPr>
            </a:p>
            <a:p>
              <a:pPr marL="0" marR="0" algn="ctr">
                <a:lnSpc>
                  <a:spcPct val="115000"/>
                </a:lnSpc>
                <a:spcBef>
                  <a:spcPts val="0"/>
                </a:spcBef>
                <a:spcAft>
                  <a:spcPts val="0"/>
                </a:spcAft>
              </a:pPr>
              <a:r>
                <a:rPr lang="en-US" sz="1000" dirty="0" smtClean="0">
                  <a:effectLst/>
                  <a:latin typeface="Calibri"/>
                  <a:ea typeface="Times New Roman"/>
                  <a:cs typeface="Times New Roman"/>
                </a:rPr>
                <a:t> </a:t>
              </a:r>
              <a:r>
                <a:rPr lang="en-US" sz="1000" dirty="0">
                  <a:effectLst/>
                  <a:latin typeface="Calibri"/>
                  <a:ea typeface="Times New Roman"/>
                  <a:cs typeface="Times New Roman"/>
                </a:rPr>
                <a:t>Maribeth Brewster</a:t>
              </a:r>
              <a:endParaRPr lang="en-US" sz="1100" dirty="0">
                <a:effectLst/>
                <a:latin typeface="Calibri"/>
                <a:ea typeface="Times New Roman"/>
                <a:cs typeface="Times New Roman"/>
              </a:endParaRPr>
            </a:p>
          </p:txBody>
        </p:sp>
        <p:sp>
          <p:nvSpPr>
            <p:cNvPr id="10" name="Text Box 12"/>
            <p:cNvSpPr txBox="1">
              <a:spLocks noChangeArrowheads="1"/>
            </p:cNvSpPr>
            <p:nvPr/>
          </p:nvSpPr>
          <p:spPr bwMode="auto">
            <a:xfrm>
              <a:off x="7058024" y="1876425"/>
              <a:ext cx="2121296" cy="68016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marL="0" marR="0" algn="ctr">
                <a:lnSpc>
                  <a:spcPct val="115000"/>
                </a:lnSpc>
                <a:spcBef>
                  <a:spcPts val="0"/>
                </a:spcBef>
                <a:spcAft>
                  <a:spcPts val="0"/>
                </a:spcAft>
              </a:pPr>
              <a:r>
                <a:rPr lang="en-US" sz="1000" dirty="0">
                  <a:effectLst/>
                  <a:latin typeface="Calibri"/>
                  <a:ea typeface="Times New Roman"/>
                  <a:cs typeface="Times New Roman"/>
                </a:rPr>
                <a:t>Administration/Logistics/Finance Chief</a:t>
              </a:r>
              <a:endParaRPr lang="en-US" sz="1100" dirty="0">
                <a:effectLst/>
                <a:latin typeface="Calibri"/>
                <a:ea typeface="Times New Roman"/>
                <a:cs typeface="Times New Roman"/>
              </a:endParaRPr>
            </a:p>
            <a:p>
              <a:pPr marL="0" marR="0" algn="ctr">
                <a:lnSpc>
                  <a:spcPct val="115000"/>
                </a:lnSpc>
                <a:spcBef>
                  <a:spcPts val="0"/>
                </a:spcBef>
                <a:spcAft>
                  <a:spcPts val="0"/>
                </a:spcAft>
              </a:pPr>
              <a:r>
                <a:rPr lang="en-US" sz="1000" dirty="0">
                  <a:effectLst/>
                  <a:latin typeface="Calibri"/>
                  <a:ea typeface="Times New Roman"/>
                  <a:cs typeface="Times New Roman"/>
                </a:rPr>
                <a:t>Richard Corrigan</a:t>
              </a:r>
              <a:endParaRPr lang="en-US" sz="1100" dirty="0">
                <a:effectLst/>
                <a:latin typeface="Calibri"/>
                <a:ea typeface="Times New Roman"/>
                <a:cs typeface="Times New Roman"/>
              </a:endParaRPr>
            </a:p>
          </p:txBody>
        </p:sp>
        <p:sp>
          <p:nvSpPr>
            <p:cNvPr id="11" name="Text Box 13"/>
            <p:cNvSpPr txBox="1">
              <a:spLocks noChangeArrowheads="1"/>
            </p:cNvSpPr>
            <p:nvPr/>
          </p:nvSpPr>
          <p:spPr bwMode="auto">
            <a:xfrm>
              <a:off x="689412" y="1885951"/>
              <a:ext cx="1933575" cy="457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marL="0" marR="0" algn="ctr">
                <a:lnSpc>
                  <a:spcPct val="115000"/>
                </a:lnSpc>
                <a:spcBef>
                  <a:spcPts val="0"/>
                </a:spcBef>
                <a:spcAft>
                  <a:spcPts val="0"/>
                </a:spcAft>
              </a:pPr>
              <a:r>
                <a:rPr lang="en-US" sz="1000">
                  <a:effectLst/>
                  <a:latin typeface="Calibri"/>
                  <a:ea typeface="Times New Roman"/>
                  <a:cs typeface="Times New Roman"/>
                </a:rPr>
                <a:t>Planning Chief</a:t>
              </a:r>
              <a:endParaRPr lang="en-US" sz="1100">
                <a:effectLst/>
                <a:latin typeface="Calibri"/>
                <a:ea typeface="Times New Roman"/>
                <a:cs typeface="Times New Roman"/>
              </a:endParaRPr>
            </a:p>
            <a:p>
              <a:pPr marL="0" marR="0" algn="ctr">
                <a:lnSpc>
                  <a:spcPct val="115000"/>
                </a:lnSpc>
                <a:spcBef>
                  <a:spcPts val="0"/>
                </a:spcBef>
                <a:spcAft>
                  <a:spcPts val="0"/>
                </a:spcAft>
              </a:pPr>
              <a:r>
                <a:rPr lang="en-US" sz="1000">
                  <a:effectLst/>
                  <a:latin typeface="Calibri"/>
                  <a:ea typeface="Times New Roman"/>
                  <a:cs typeface="Times New Roman"/>
                </a:rPr>
                <a:t>Bob Mauskapf</a:t>
              </a:r>
              <a:endParaRPr lang="en-US" sz="1100">
                <a:effectLst/>
                <a:latin typeface="Calibri"/>
                <a:ea typeface="Times New Roman"/>
                <a:cs typeface="Times New Roman"/>
              </a:endParaRPr>
            </a:p>
          </p:txBody>
        </p:sp>
        <p:sp>
          <p:nvSpPr>
            <p:cNvPr id="12" name="Text Box 14"/>
            <p:cNvSpPr txBox="1">
              <a:spLocks noChangeArrowheads="1"/>
            </p:cNvSpPr>
            <p:nvPr/>
          </p:nvSpPr>
          <p:spPr bwMode="auto">
            <a:xfrm>
              <a:off x="3752850" y="1895475"/>
              <a:ext cx="1933575" cy="457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marL="0" marR="0" algn="ctr">
                <a:lnSpc>
                  <a:spcPct val="115000"/>
                </a:lnSpc>
                <a:spcBef>
                  <a:spcPts val="0"/>
                </a:spcBef>
                <a:spcAft>
                  <a:spcPts val="0"/>
                </a:spcAft>
              </a:pPr>
              <a:r>
                <a:rPr lang="en-US" sz="1000">
                  <a:effectLst/>
                  <a:latin typeface="Calibri"/>
                  <a:ea typeface="Times New Roman"/>
                  <a:cs typeface="Times New Roman"/>
                </a:rPr>
                <a:t>Operations Chief</a:t>
              </a:r>
              <a:endParaRPr lang="en-US" sz="1100">
                <a:effectLst/>
                <a:latin typeface="Calibri"/>
                <a:ea typeface="Times New Roman"/>
                <a:cs typeface="Times New Roman"/>
              </a:endParaRPr>
            </a:p>
            <a:p>
              <a:pPr marL="0" marR="0" algn="ctr">
                <a:lnSpc>
                  <a:spcPct val="115000"/>
                </a:lnSpc>
                <a:spcBef>
                  <a:spcPts val="0"/>
                </a:spcBef>
                <a:spcAft>
                  <a:spcPts val="0"/>
                </a:spcAft>
              </a:pPr>
              <a:r>
                <a:rPr lang="en-US" sz="1000">
                  <a:effectLst/>
                  <a:latin typeface="Calibri"/>
                  <a:ea typeface="Times New Roman"/>
                  <a:cs typeface="Times New Roman"/>
                </a:rPr>
                <a:t>Dr. Hughes Melton</a:t>
              </a:r>
              <a:endParaRPr lang="en-US" sz="1100">
                <a:effectLst/>
                <a:latin typeface="Calibri"/>
                <a:ea typeface="Times New Roman"/>
                <a:cs typeface="Times New Roman"/>
              </a:endParaRPr>
            </a:p>
          </p:txBody>
        </p:sp>
        <p:sp>
          <p:nvSpPr>
            <p:cNvPr id="13" name="Text Box 17"/>
            <p:cNvSpPr txBox="1">
              <a:spLocks noChangeArrowheads="1"/>
            </p:cNvSpPr>
            <p:nvPr/>
          </p:nvSpPr>
          <p:spPr bwMode="auto">
            <a:xfrm>
              <a:off x="8315325" y="3200400"/>
              <a:ext cx="1136015" cy="85161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000" dirty="0">
                  <a:effectLst/>
                  <a:latin typeface="Calibri"/>
                  <a:ea typeface="Times New Roman"/>
                  <a:cs typeface="Times New Roman"/>
                </a:rPr>
                <a:t>Procurement/ General Services</a:t>
              </a:r>
              <a:endParaRPr lang="en-US" sz="1100" dirty="0">
                <a:effectLst/>
                <a:latin typeface="Calibri"/>
                <a:ea typeface="Times New Roman"/>
                <a:cs typeface="Times New Roman"/>
              </a:endParaRPr>
            </a:p>
            <a:p>
              <a:pPr marL="0" marR="0" algn="ctr">
                <a:lnSpc>
                  <a:spcPct val="115000"/>
                </a:lnSpc>
                <a:spcBef>
                  <a:spcPts val="0"/>
                </a:spcBef>
                <a:spcAft>
                  <a:spcPts val="0"/>
                </a:spcAft>
              </a:pPr>
              <a:r>
                <a:rPr lang="en-US" sz="1000" dirty="0">
                  <a:effectLst/>
                  <a:latin typeface="Calibri"/>
                  <a:ea typeface="Times New Roman"/>
                  <a:cs typeface="Times New Roman"/>
                </a:rPr>
                <a:t>Steve VonCanon</a:t>
              </a:r>
              <a:endParaRPr lang="en-US" sz="1100" dirty="0">
                <a:effectLst/>
                <a:latin typeface="Calibri"/>
                <a:ea typeface="Times New Roman"/>
                <a:cs typeface="Times New Roman"/>
              </a:endParaRPr>
            </a:p>
          </p:txBody>
        </p:sp>
        <p:sp>
          <p:nvSpPr>
            <p:cNvPr id="14" name="Text Box 18"/>
            <p:cNvSpPr txBox="1">
              <a:spLocks noChangeArrowheads="1"/>
            </p:cNvSpPr>
            <p:nvPr/>
          </p:nvSpPr>
          <p:spPr bwMode="auto">
            <a:xfrm>
              <a:off x="1143000" y="2524839"/>
              <a:ext cx="1476375" cy="457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marL="0" marR="0" algn="ctr">
                <a:lnSpc>
                  <a:spcPct val="115000"/>
                </a:lnSpc>
                <a:spcBef>
                  <a:spcPts val="0"/>
                </a:spcBef>
                <a:spcAft>
                  <a:spcPts val="0"/>
                </a:spcAft>
              </a:pPr>
              <a:r>
                <a:rPr lang="en-US" sz="1000">
                  <a:effectLst/>
                  <a:latin typeface="Calibri"/>
                  <a:ea typeface="Times New Roman"/>
                  <a:cs typeface="Times New Roman"/>
                </a:rPr>
                <a:t>Exercise Branch</a:t>
              </a:r>
              <a:endParaRPr lang="en-US" sz="1100">
                <a:effectLst/>
                <a:latin typeface="Calibri"/>
                <a:ea typeface="Times New Roman"/>
                <a:cs typeface="Times New Roman"/>
              </a:endParaRPr>
            </a:p>
            <a:p>
              <a:pPr marL="0" marR="0" algn="ctr">
                <a:lnSpc>
                  <a:spcPct val="115000"/>
                </a:lnSpc>
                <a:spcBef>
                  <a:spcPts val="0"/>
                </a:spcBef>
                <a:spcAft>
                  <a:spcPts val="0"/>
                </a:spcAft>
              </a:pPr>
              <a:r>
                <a:rPr lang="en-US" sz="1000">
                  <a:effectLst/>
                  <a:latin typeface="Calibri"/>
                  <a:ea typeface="Times New Roman"/>
                  <a:cs typeface="Times New Roman"/>
                </a:rPr>
                <a:t>Suzi Silverstein</a:t>
              </a:r>
              <a:endParaRPr lang="en-US" sz="1100">
                <a:effectLst/>
                <a:latin typeface="Calibri"/>
                <a:ea typeface="Times New Roman"/>
                <a:cs typeface="Times New Roman"/>
              </a:endParaRPr>
            </a:p>
          </p:txBody>
        </p:sp>
        <p:sp>
          <p:nvSpPr>
            <p:cNvPr id="15" name="Text Box 19"/>
            <p:cNvSpPr txBox="1">
              <a:spLocks noChangeArrowheads="1"/>
            </p:cNvSpPr>
            <p:nvPr/>
          </p:nvSpPr>
          <p:spPr bwMode="auto">
            <a:xfrm>
              <a:off x="5019675" y="4572000"/>
              <a:ext cx="1619250" cy="419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marL="0" marR="0" algn="ctr">
                <a:lnSpc>
                  <a:spcPct val="115000"/>
                </a:lnSpc>
                <a:spcBef>
                  <a:spcPts val="0"/>
                </a:spcBef>
                <a:spcAft>
                  <a:spcPts val="0"/>
                </a:spcAft>
              </a:pPr>
              <a:r>
                <a:rPr lang="en-US" sz="900">
                  <a:effectLst/>
                  <a:latin typeface="Calibri"/>
                  <a:ea typeface="Times New Roman"/>
                  <a:cs typeface="Times New Roman"/>
                </a:rPr>
                <a:t>Tertiary Prevention Branch</a:t>
              </a:r>
              <a:endParaRPr lang="en-US" sz="1100">
                <a:effectLst/>
                <a:latin typeface="Calibri"/>
                <a:ea typeface="Times New Roman"/>
                <a:cs typeface="Times New Roman"/>
              </a:endParaRPr>
            </a:p>
            <a:p>
              <a:pPr marL="0" marR="0" algn="ctr">
                <a:lnSpc>
                  <a:spcPct val="115000"/>
                </a:lnSpc>
                <a:spcBef>
                  <a:spcPts val="0"/>
                </a:spcBef>
                <a:spcAft>
                  <a:spcPts val="0"/>
                </a:spcAft>
              </a:pPr>
              <a:r>
                <a:rPr lang="en-US" sz="900">
                  <a:effectLst/>
                  <a:latin typeface="Calibri"/>
                  <a:ea typeface="Times New Roman"/>
                  <a:cs typeface="Times New Roman"/>
                </a:rPr>
                <a:t>Lead: OEPI (TBD)</a:t>
              </a:r>
              <a:endParaRPr lang="en-US" sz="1100">
                <a:effectLst/>
                <a:latin typeface="Calibri"/>
                <a:ea typeface="Times New Roman"/>
                <a:cs typeface="Times New Roman"/>
              </a:endParaRPr>
            </a:p>
          </p:txBody>
        </p:sp>
        <p:sp>
          <p:nvSpPr>
            <p:cNvPr id="16" name="Text Box 22"/>
            <p:cNvSpPr txBox="1">
              <a:spLocks noChangeArrowheads="1"/>
            </p:cNvSpPr>
            <p:nvPr/>
          </p:nvSpPr>
          <p:spPr bwMode="auto">
            <a:xfrm>
              <a:off x="2487853" y="5114925"/>
              <a:ext cx="1821892" cy="4838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900" dirty="0">
                  <a:effectLst/>
                  <a:latin typeface="Calibri"/>
                  <a:ea typeface="Times New Roman"/>
                  <a:cs typeface="Times New Roman"/>
                </a:rPr>
                <a:t>Hospital/Medical Community </a:t>
              </a:r>
              <a:endParaRPr lang="en-US" sz="1100" dirty="0">
                <a:effectLst/>
                <a:latin typeface="Calibri"/>
                <a:ea typeface="Times New Roman"/>
                <a:cs typeface="Times New Roman"/>
              </a:endParaRPr>
            </a:p>
            <a:p>
              <a:pPr marL="0" marR="0" algn="ctr">
                <a:lnSpc>
                  <a:spcPct val="115000"/>
                </a:lnSpc>
                <a:spcBef>
                  <a:spcPts val="0"/>
                </a:spcBef>
                <a:spcAft>
                  <a:spcPts val="0"/>
                </a:spcAft>
              </a:pPr>
              <a:r>
                <a:rPr lang="en-US" sz="900" dirty="0">
                  <a:effectLst/>
                  <a:latin typeface="Calibri"/>
                  <a:ea typeface="Times New Roman"/>
                  <a:cs typeface="Times New Roman"/>
                </a:rPr>
                <a:t>Kelly Parker</a:t>
              </a:r>
              <a:endParaRPr lang="en-US" sz="1100" dirty="0">
                <a:effectLst/>
                <a:latin typeface="Calibri"/>
                <a:ea typeface="Times New Roman"/>
                <a:cs typeface="Times New Roman"/>
              </a:endParaRPr>
            </a:p>
          </p:txBody>
        </p:sp>
        <p:sp>
          <p:nvSpPr>
            <p:cNvPr id="17" name="Text Box 23"/>
            <p:cNvSpPr txBox="1">
              <a:spLocks noChangeArrowheads="1"/>
            </p:cNvSpPr>
            <p:nvPr/>
          </p:nvSpPr>
          <p:spPr bwMode="auto">
            <a:xfrm>
              <a:off x="2990850" y="2552700"/>
              <a:ext cx="1123950" cy="457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marL="0" marR="0" algn="ctr">
                <a:lnSpc>
                  <a:spcPct val="115000"/>
                </a:lnSpc>
                <a:spcBef>
                  <a:spcPts val="0"/>
                </a:spcBef>
                <a:spcAft>
                  <a:spcPts val="0"/>
                </a:spcAft>
              </a:pPr>
              <a:r>
                <a:rPr lang="en-US" sz="1000">
                  <a:effectLst/>
                  <a:latin typeface="Calibri"/>
                  <a:ea typeface="Times New Roman"/>
                  <a:cs typeface="Times New Roman"/>
                </a:rPr>
                <a:t>CHS Branch</a:t>
              </a:r>
              <a:endParaRPr lang="en-US" sz="1100">
                <a:effectLst/>
                <a:latin typeface="Calibri"/>
                <a:ea typeface="Times New Roman"/>
                <a:cs typeface="Times New Roman"/>
              </a:endParaRPr>
            </a:p>
            <a:p>
              <a:pPr marL="0" marR="0" algn="ctr">
                <a:lnSpc>
                  <a:spcPct val="115000"/>
                </a:lnSpc>
                <a:spcBef>
                  <a:spcPts val="0"/>
                </a:spcBef>
                <a:spcAft>
                  <a:spcPts val="0"/>
                </a:spcAft>
              </a:pPr>
              <a:r>
                <a:rPr lang="en-US" sz="1000">
                  <a:effectLst/>
                  <a:latin typeface="Calibri"/>
                  <a:ea typeface="Times New Roman"/>
                  <a:cs typeface="Times New Roman"/>
                </a:rPr>
                <a:t>Bob Hicks</a:t>
              </a:r>
              <a:endParaRPr lang="en-US" sz="1100">
                <a:effectLst/>
                <a:latin typeface="Calibri"/>
                <a:ea typeface="Times New Roman"/>
                <a:cs typeface="Times New Roman"/>
              </a:endParaRPr>
            </a:p>
          </p:txBody>
        </p:sp>
        <p:sp>
          <p:nvSpPr>
            <p:cNvPr id="18" name="Text Box 26"/>
            <p:cNvSpPr txBox="1">
              <a:spLocks noChangeArrowheads="1"/>
            </p:cNvSpPr>
            <p:nvPr/>
          </p:nvSpPr>
          <p:spPr bwMode="auto">
            <a:xfrm>
              <a:off x="6873458" y="3371850"/>
              <a:ext cx="1051343" cy="68016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marL="0" marR="0" algn="ctr">
                <a:lnSpc>
                  <a:spcPct val="115000"/>
                </a:lnSpc>
                <a:spcBef>
                  <a:spcPts val="0"/>
                </a:spcBef>
                <a:spcAft>
                  <a:spcPts val="0"/>
                </a:spcAft>
              </a:pPr>
              <a:r>
                <a:rPr lang="en-US" sz="1000" dirty="0">
                  <a:effectLst/>
                  <a:latin typeface="Calibri"/>
                  <a:ea typeface="Times New Roman"/>
                  <a:cs typeface="Times New Roman"/>
                </a:rPr>
                <a:t>IT</a:t>
              </a:r>
              <a:endParaRPr lang="en-US" sz="1100" dirty="0">
                <a:effectLst/>
                <a:latin typeface="Calibri"/>
                <a:ea typeface="Times New Roman"/>
                <a:cs typeface="Times New Roman"/>
              </a:endParaRPr>
            </a:p>
            <a:p>
              <a:pPr marL="0" marR="0" algn="ctr">
                <a:lnSpc>
                  <a:spcPct val="115000"/>
                </a:lnSpc>
                <a:spcBef>
                  <a:spcPts val="0"/>
                </a:spcBef>
                <a:spcAft>
                  <a:spcPts val="0"/>
                </a:spcAft>
              </a:pPr>
              <a:r>
                <a:rPr lang="en-US" sz="1000" dirty="0">
                  <a:effectLst/>
                  <a:latin typeface="Calibri"/>
                  <a:ea typeface="Times New Roman"/>
                  <a:cs typeface="Times New Roman"/>
                </a:rPr>
                <a:t>Debbie Condrey</a:t>
              </a:r>
              <a:endParaRPr lang="en-US" sz="1100" dirty="0">
                <a:effectLst/>
                <a:latin typeface="Calibri"/>
                <a:ea typeface="Times New Roman"/>
                <a:cs typeface="Times New Roman"/>
              </a:endParaRPr>
            </a:p>
          </p:txBody>
        </p:sp>
        <p:sp>
          <p:nvSpPr>
            <p:cNvPr id="19" name="Text Box 27"/>
            <p:cNvSpPr txBox="1">
              <a:spLocks noChangeArrowheads="1"/>
            </p:cNvSpPr>
            <p:nvPr/>
          </p:nvSpPr>
          <p:spPr bwMode="auto">
            <a:xfrm>
              <a:off x="8258174" y="2629257"/>
              <a:ext cx="1190625" cy="457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marL="0" marR="0" algn="ctr">
                <a:lnSpc>
                  <a:spcPct val="115000"/>
                </a:lnSpc>
                <a:spcBef>
                  <a:spcPts val="0"/>
                </a:spcBef>
                <a:spcAft>
                  <a:spcPts val="0"/>
                </a:spcAft>
              </a:pPr>
              <a:r>
                <a:rPr lang="en-US" sz="1000" dirty="0">
                  <a:effectLst/>
                  <a:latin typeface="Calibri"/>
                  <a:ea typeface="Times New Roman"/>
                  <a:cs typeface="Times New Roman"/>
                </a:rPr>
                <a:t>Finance</a:t>
              </a:r>
              <a:endParaRPr lang="en-US" sz="1100" dirty="0">
                <a:effectLst/>
                <a:latin typeface="Calibri"/>
                <a:ea typeface="Times New Roman"/>
                <a:cs typeface="Times New Roman"/>
              </a:endParaRPr>
            </a:p>
            <a:p>
              <a:pPr marL="0" marR="0" algn="ctr">
                <a:lnSpc>
                  <a:spcPct val="115000"/>
                </a:lnSpc>
                <a:spcBef>
                  <a:spcPts val="0"/>
                </a:spcBef>
                <a:spcAft>
                  <a:spcPts val="0"/>
                </a:spcAft>
              </a:pPr>
              <a:r>
                <a:rPr lang="en-US" sz="1000" dirty="0">
                  <a:effectLst/>
                  <a:latin typeface="Calibri"/>
                  <a:ea typeface="Times New Roman"/>
                  <a:cs typeface="Times New Roman"/>
                </a:rPr>
                <a:t>Beth Franklin</a:t>
              </a:r>
              <a:endParaRPr lang="en-US" sz="1100" dirty="0">
                <a:effectLst/>
                <a:latin typeface="Calibri"/>
                <a:ea typeface="Times New Roman"/>
                <a:cs typeface="Times New Roman"/>
              </a:endParaRPr>
            </a:p>
          </p:txBody>
        </p:sp>
        <p:sp>
          <p:nvSpPr>
            <p:cNvPr id="20" name="Text Box 28"/>
            <p:cNvSpPr txBox="1">
              <a:spLocks noChangeArrowheads="1"/>
            </p:cNvSpPr>
            <p:nvPr/>
          </p:nvSpPr>
          <p:spPr bwMode="auto">
            <a:xfrm>
              <a:off x="2924175" y="3286125"/>
              <a:ext cx="1200150" cy="4870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marL="0" marR="0" algn="ctr">
                <a:lnSpc>
                  <a:spcPct val="115000"/>
                </a:lnSpc>
                <a:spcBef>
                  <a:spcPts val="0"/>
                </a:spcBef>
                <a:spcAft>
                  <a:spcPts val="0"/>
                </a:spcAft>
              </a:pPr>
              <a:r>
                <a:rPr lang="en-US" sz="1000" dirty="0">
                  <a:effectLst/>
                  <a:latin typeface="Calibri"/>
                  <a:ea typeface="Times New Roman"/>
                  <a:cs typeface="Times New Roman"/>
                </a:rPr>
                <a:t>35 Local Health District Directors</a:t>
              </a:r>
              <a:endParaRPr lang="en-US" sz="1100" dirty="0">
                <a:effectLst/>
                <a:latin typeface="Calibri"/>
                <a:ea typeface="Times New Roman"/>
                <a:cs typeface="Times New Roman"/>
              </a:endParaRPr>
            </a:p>
          </p:txBody>
        </p:sp>
        <p:sp>
          <p:nvSpPr>
            <p:cNvPr id="21" name="Text Box 29"/>
            <p:cNvSpPr txBox="1">
              <a:spLocks noChangeArrowheads="1"/>
            </p:cNvSpPr>
            <p:nvPr/>
          </p:nvSpPr>
          <p:spPr bwMode="auto">
            <a:xfrm>
              <a:off x="4900929" y="2505073"/>
              <a:ext cx="1766571" cy="55245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900" dirty="0">
                  <a:effectLst/>
                  <a:latin typeface="Calibri"/>
                  <a:ea typeface="Times New Roman"/>
                  <a:cs typeface="Times New Roman"/>
                </a:rPr>
                <a:t>Data and Intelligence Branch</a:t>
              </a:r>
            </a:p>
            <a:p>
              <a:pPr marL="0" marR="0" algn="ctr">
                <a:lnSpc>
                  <a:spcPct val="115000"/>
                </a:lnSpc>
                <a:spcBef>
                  <a:spcPts val="0"/>
                </a:spcBef>
                <a:spcAft>
                  <a:spcPts val="0"/>
                </a:spcAft>
              </a:pPr>
              <a:r>
                <a:rPr lang="en-US" sz="900" dirty="0">
                  <a:effectLst/>
                  <a:latin typeface="Calibri"/>
                  <a:ea typeface="Times New Roman"/>
                  <a:cs typeface="Times New Roman"/>
                </a:rPr>
                <a:t>Dr. Laurie Forlano</a:t>
              </a:r>
            </a:p>
            <a:p>
              <a:pPr marL="0" marR="0" algn="ctr">
                <a:lnSpc>
                  <a:spcPct val="115000"/>
                </a:lnSpc>
                <a:spcBef>
                  <a:spcPts val="0"/>
                </a:spcBef>
                <a:spcAft>
                  <a:spcPts val="0"/>
                </a:spcAft>
              </a:pPr>
              <a:r>
                <a:rPr lang="en-US" sz="900" dirty="0">
                  <a:effectLst/>
                  <a:latin typeface="Calibri"/>
                  <a:ea typeface="Times New Roman"/>
                  <a:cs typeface="Times New Roman"/>
                </a:rPr>
                <a:t>Disease/ED Data</a:t>
              </a:r>
            </a:p>
          </p:txBody>
        </p:sp>
        <p:sp>
          <p:nvSpPr>
            <p:cNvPr id="22" name="Text Box 31"/>
            <p:cNvSpPr txBox="1">
              <a:spLocks noChangeArrowheads="1"/>
            </p:cNvSpPr>
            <p:nvPr/>
          </p:nvSpPr>
          <p:spPr bwMode="auto">
            <a:xfrm>
              <a:off x="6800691" y="2690813"/>
              <a:ext cx="1076325" cy="46771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marL="0" marR="0" algn="ctr">
                <a:lnSpc>
                  <a:spcPct val="115000"/>
                </a:lnSpc>
                <a:spcBef>
                  <a:spcPts val="0"/>
                </a:spcBef>
                <a:spcAft>
                  <a:spcPts val="0"/>
                </a:spcAft>
              </a:pPr>
              <a:r>
                <a:rPr lang="en-US" sz="1000" dirty="0">
                  <a:effectLst/>
                  <a:latin typeface="Calibri"/>
                  <a:ea typeface="Times New Roman"/>
                  <a:cs typeface="Times New Roman"/>
                </a:rPr>
                <a:t>HR</a:t>
              </a:r>
              <a:endParaRPr lang="en-US" sz="1100" dirty="0">
                <a:effectLst/>
                <a:latin typeface="Calibri"/>
                <a:ea typeface="Times New Roman"/>
                <a:cs typeface="Times New Roman"/>
              </a:endParaRPr>
            </a:p>
            <a:p>
              <a:pPr marL="0" marR="0" algn="ctr">
                <a:lnSpc>
                  <a:spcPct val="115000"/>
                </a:lnSpc>
                <a:spcBef>
                  <a:spcPts val="0"/>
                </a:spcBef>
                <a:spcAft>
                  <a:spcPts val="0"/>
                </a:spcAft>
              </a:pPr>
              <a:r>
                <a:rPr lang="en-US" sz="900" dirty="0">
                  <a:effectLst/>
                  <a:latin typeface="Calibri"/>
                  <a:ea typeface="Times New Roman"/>
                  <a:cs typeface="Times New Roman"/>
                </a:rPr>
                <a:t>Rebecca Bynum</a:t>
              </a:r>
            </a:p>
          </p:txBody>
        </p:sp>
        <p:cxnSp>
          <p:nvCxnSpPr>
            <p:cNvPr id="23" name="AutoShape 32"/>
            <p:cNvCxnSpPr>
              <a:cxnSpLocks noChangeShapeType="1"/>
            </p:cNvCxnSpPr>
            <p:nvPr/>
          </p:nvCxnSpPr>
          <p:spPr bwMode="auto">
            <a:xfrm>
              <a:off x="4848225" y="438150"/>
              <a:ext cx="0" cy="13144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 name="AutoShape 35"/>
            <p:cNvCxnSpPr>
              <a:cxnSpLocks noChangeShapeType="1"/>
            </p:cNvCxnSpPr>
            <p:nvPr/>
          </p:nvCxnSpPr>
          <p:spPr bwMode="auto">
            <a:xfrm>
              <a:off x="1819275" y="1752600"/>
              <a:ext cx="610552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5" name="AutoShape 37"/>
            <p:cNvCxnSpPr>
              <a:cxnSpLocks noChangeShapeType="1"/>
            </p:cNvCxnSpPr>
            <p:nvPr/>
          </p:nvCxnSpPr>
          <p:spPr bwMode="auto">
            <a:xfrm>
              <a:off x="7924800" y="1752600"/>
              <a:ext cx="0" cy="1047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6" name="AutoShape 38"/>
            <p:cNvCxnSpPr>
              <a:cxnSpLocks noChangeShapeType="1"/>
            </p:cNvCxnSpPr>
            <p:nvPr/>
          </p:nvCxnSpPr>
          <p:spPr bwMode="auto">
            <a:xfrm>
              <a:off x="4343400" y="2343150"/>
              <a:ext cx="0" cy="20478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7" name="AutoShape 40"/>
            <p:cNvCxnSpPr>
              <a:cxnSpLocks noChangeShapeType="1"/>
            </p:cNvCxnSpPr>
            <p:nvPr/>
          </p:nvCxnSpPr>
          <p:spPr bwMode="auto">
            <a:xfrm>
              <a:off x="914400" y="2352675"/>
              <a:ext cx="0" cy="11334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8" name="AutoShape 42"/>
            <p:cNvCxnSpPr>
              <a:cxnSpLocks noChangeShapeType="1"/>
            </p:cNvCxnSpPr>
            <p:nvPr/>
          </p:nvCxnSpPr>
          <p:spPr bwMode="auto">
            <a:xfrm>
              <a:off x="5867400" y="4400550"/>
              <a:ext cx="0" cy="1619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9" name="AutoShape 46"/>
            <p:cNvCxnSpPr>
              <a:cxnSpLocks noChangeShapeType="1"/>
            </p:cNvCxnSpPr>
            <p:nvPr/>
          </p:nvCxnSpPr>
          <p:spPr bwMode="auto">
            <a:xfrm>
              <a:off x="3162300" y="4391025"/>
              <a:ext cx="0" cy="1524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0" name="AutoShape 47"/>
            <p:cNvCxnSpPr>
              <a:cxnSpLocks noChangeShapeType="1"/>
            </p:cNvCxnSpPr>
            <p:nvPr/>
          </p:nvCxnSpPr>
          <p:spPr bwMode="auto">
            <a:xfrm>
              <a:off x="3533775" y="3009900"/>
              <a:ext cx="635" cy="27686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1" name="AutoShape 49"/>
            <p:cNvCxnSpPr>
              <a:cxnSpLocks noChangeShapeType="1"/>
            </p:cNvCxnSpPr>
            <p:nvPr/>
          </p:nvCxnSpPr>
          <p:spPr bwMode="auto">
            <a:xfrm>
              <a:off x="8075757" y="2562225"/>
              <a:ext cx="0" cy="104846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2" name="AutoShape 54"/>
            <p:cNvCxnSpPr>
              <a:cxnSpLocks noChangeShapeType="1"/>
            </p:cNvCxnSpPr>
            <p:nvPr/>
          </p:nvCxnSpPr>
          <p:spPr bwMode="auto">
            <a:xfrm>
              <a:off x="4410075" y="723900"/>
              <a:ext cx="86106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3" name="AutoShape 56"/>
            <p:cNvCxnSpPr>
              <a:cxnSpLocks noChangeShapeType="1"/>
            </p:cNvCxnSpPr>
            <p:nvPr/>
          </p:nvCxnSpPr>
          <p:spPr bwMode="auto">
            <a:xfrm>
              <a:off x="4124325" y="2724150"/>
              <a:ext cx="77660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4" name="AutoShape 59"/>
            <p:cNvCxnSpPr>
              <a:cxnSpLocks noChangeShapeType="1"/>
              <a:endCxn id="13" idx="1"/>
            </p:cNvCxnSpPr>
            <p:nvPr/>
          </p:nvCxnSpPr>
          <p:spPr bwMode="auto">
            <a:xfrm>
              <a:off x="7924800" y="3626206"/>
              <a:ext cx="390525"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5" name="AutoShape 60"/>
            <p:cNvCxnSpPr>
              <a:cxnSpLocks noChangeShapeType="1"/>
            </p:cNvCxnSpPr>
            <p:nvPr/>
          </p:nvCxnSpPr>
          <p:spPr bwMode="auto">
            <a:xfrm>
              <a:off x="7886700" y="2790825"/>
              <a:ext cx="366395" cy="63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 name="AutoShape 70"/>
            <p:cNvCxnSpPr>
              <a:cxnSpLocks noChangeShapeType="1"/>
            </p:cNvCxnSpPr>
            <p:nvPr/>
          </p:nvCxnSpPr>
          <p:spPr bwMode="auto">
            <a:xfrm>
              <a:off x="847725" y="4391025"/>
              <a:ext cx="74676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 name="Straight Connector 36"/>
            <p:cNvCxnSpPr/>
            <p:nvPr/>
          </p:nvCxnSpPr>
          <p:spPr>
            <a:xfrm>
              <a:off x="4857750" y="1276350"/>
              <a:ext cx="4432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8" name="Text Box 8"/>
            <p:cNvSpPr txBox="1">
              <a:spLocks noChangeArrowheads="1"/>
            </p:cNvSpPr>
            <p:nvPr/>
          </p:nvSpPr>
          <p:spPr bwMode="auto">
            <a:xfrm>
              <a:off x="5295899" y="1114425"/>
              <a:ext cx="2162175" cy="5048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000" dirty="0">
                  <a:effectLst/>
                  <a:latin typeface="Calibri"/>
                  <a:ea typeface="Times New Roman"/>
                  <a:cs typeface="Times New Roman"/>
                </a:rPr>
                <a:t>Liaison – External Partners</a:t>
              </a:r>
              <a:endParaRPr lang="en-US" sz="1100" dirty="0">
                <a:effectLst/>
                <a:latin typeface="Calibri"/>
                <a:ea typeface="Times New Roman"/>
                <a:cs typeface="Times New Roman"/>
              </a:endParaRPr>
            </a:p>
            <a:p>
              <a:pPr marL="0" marR="0" algn="ctr">
                <a:lnSpc>
                  <a:spcPct val="115000"/>
                </a:lnSpc>
                <a:spcBef>
                  <a:spcPts val="0"/>
                </a:spcBef>
                <a:spcAft>
                  <a:spcPts val="0"/>
                </a:spcAft>
              </a:pPr>
              <a:r>
                <a:rPr lang="en-US" sz="1000" dirty="0">
                  <a:effectLst/>
                  <a:latin typeface="Calibri"/>
                  <a:ea typeface="Times New Roman"/>
                  <a:cs typeface="Times New Roman"/>
                </a:rPr>
                <a:t>VSP, VDEM, DBHDS, VDSS</a:t>
              </a:r>
              <a:endParaRPr lang="en-US" sz="1100" dirty="0">
                <a:effectLst/>
                <a:latin typeface="Calibri"/>
                <a:ea typeface="Times New Roman"/>
                <a:cs typeface="Times New Roman"/>
              </a:endParaRPr>
            </a:p>
          </p:txBody>
        </p:sp>
        <p:cxnSp>
          <p:nvCxnSpPr>
            <p:cNvPr id="39" name="AutoShape 46"/>
            <p:cNvCxnSpPr>
              <a:cxnSpLocks noChangeShapeType="1"/>
            </p:cNvCxnSpPr>
            <p:nvPr/>
          </p:nvCxnSpPr>
          <p:spPr bwMode="auto">
            <a:xfrm>
              <a:off x="847725" y="4391025"/>
              <a:ext cx="0" cy="1524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 name="AutoShape 46"/>
            <p:cNvCxnSpPr>
              <a:cxnSpLocks noChangeShapeType="1"/>
            </p:cNvCxnSpPr>
            <p:nvPr/>
          </p:nvCxnSpPr>
          <p:spPr bwMode="auto">
            <a:xfrm>
              <a:off x="8315325" y="4400550"/>
              <a:ext cx="0" cy="1619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1" name="Text Box 19"/>
            <p:cNvSpPr txBox="1">
              <a:spLocks noChangeArrowheads="1"/>
            </p:cNvSpPr>
            <p:nvPr/>
          </p:nvSpPr>
          <p:spPr bwMode="auto">
            <a:xfrm>
              <a:off x="5076825" y="5143500"/>
              <a:ext cx="1428750"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marL="0" marR="0" algn="ctr">
                <a:lnSpc>
                  <a:spcPct val="115000"/>
                </a:lnSpc>
                <a:spcBef>
                  <a:spcPts val="0"/>
                </a:spcBef>
                <a:spcAft>
                  <a:spcPts val="0"/>
                </a:spcAft>
              </a:pPr>
              <a:r>
                <a:rPr lang="en-US" sz="900">
                  <a:effectLst/>
                  <a:latin typeface="Calibri"/>
                  <a:ea typeface="Times New Roman"/>
                  <a:cs typeface="Times New Roman"/>
                </a:rPr>
                <a:t>DDP (Diana Jordan, RN)</a:t>
              </a:r>
              <a:endParaRPr lang="en-US" sz="1100">
                <a:effectLst/>
                <a:latin typeface="Calibri"/>
                <a:ea typeface="Times New Roman"/>
                <a:cs typeface="Times New Roman"/>
              </a:endParaRPr>
            </a:p>
          </p:txBody>
        </p:sp>
        <p:sp>
          <p:nvSpPr>
            <p:cNvPr id="42" name="Text Box 19"/>
            <p:cNvSpPr txBox="1">
              <a:spLocks noChangeArrowheads="1"/>
            </p:cNvSpPr>
            <p:nvPr/>
          </p:nvSpPr>
          <p:spPr bwMode="auto">
            <a:xfrm>
              <a:off x="5448300" y="3705225"/>
              <a:ext cx="1362076" cy="5334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900">
                  <a:effectLst/>
                  <a:latin typeface="Calibri"/>
                  <a:ea typeface="Times New Roman"/>
                  <a:cs typeface="Times New Roman"/>
                </a:rPr>
                <a:t>National Abstinence/ PMP Data</a:t>
              </a:r>
              <a:endParaRPr lang="en-US" sz="1100">
                <a:effectLst/>
                <a:latin typeface="Calibri"/>
                <a:ea typeface="Times New Roman"/>
                <a:cs typeface="Times New Roman"/>
              </a:endParaRPr>
            </a:p>
            <a:p>
              <a:pPr marL="0" marR="0" algn="ctr">
                <a:lnSpc>
                  <a:spcPct val="115000"/>
                </a:lnSpc>
                <a:spcBef>
                  <a:spcPts val="0"/>
                </a:spcBef>
                <a:spcAft>
                  <a:spcPts val="0"/>
                </a:spcAft>
              </a:pPr>
              <a:r>
                <a:rPr lang="en-US" sz="900">
                  <a:effectLst/>
                  <a:latin typeface="Calibri"/>
                  <a:ea typeface="Times New Roman"/>
                  <a:cs typeface="Times New Roman"/>
                </a:rPr>
                <a:t>OFHS </a:t>
              </a:r>
              <a:endParaRPr lang="en-US" sz="1100">
                <a:effectLst/>
                <a:latin typeface="Calibri"/>
                <a:ea typeface="Times New Roman"/>
                <a:cs typeface="Times New Roman"/>
              </a:endParaRPr>
            </a:p>
          </p:txBody>
        </p:sp>
        <p:sp>
          <p:nvSpPr>
            <p:cNvPr id="43" name="Text Box 19"/>
            <p:cNvSpPr txBox="1">
              <a:spLocks noChangeArrowheads="1"/>
            </p:cNvSpPr>
            <p:nvPr/>
          </p:nvSpPr>
          <p:spPr bwMode="auto">
            <a:xfrm>
              <a:off x="7458075" y="4572000"/>
              <a:ext cx="1721246" cy="44840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marL="0" marR="0" algn="ctr">
                <a:lnSpc>
                  <a:spcPct val="115000"/>
                </a:lnSpc>
                <a:spcBef>
                  <a:spcPts val="0"/>
                </a:spcBef>
                <a:spcAft>
                  <a:spcPts val="0"/>
                </a:spcAft>
              </a:pPr>
              <a:r>
                <a:rPr lang="en-US" sz="900">
                  <a:effectLst/>
                  <a:latin typeface="Calibri"/>
                  <a:ea typeface="Times New Roman"/>
                  <a:cs typeface="Times New Roman"/>
                </a:rPr>
                <a:t>Regional Response Branch</a:t>
              </a:r>
              <a:endParaRPr lang="en-US" sz="1100">
                <a:effectLst/>
                <a:latin typeface="Calibri"/>
                <a:ea typeface="Times New Roman"/>
                <a:cs typeface="Times New Roman"/>
              </a:endParaRPr>
            </a:p>
            <a:p>
              <a:pPr marL="0" marR="0" algn="ctr">
                <a:lnSpc>
                  <a:spcPct val="115000"/>
                </a:lnSpc>
                <a:spcBef>
                  <a:spcPts val="0"/>
                </a:spcBef>
                <a:spcAft>
                  <a:spcPts val="0"/>
                </a:spcAft>
              </a:pPr>
              <a:r>
                <a:rPr lang="en-US" sz="900">
                  <a:effectLst/>
                  <a:latin typeface="Calibri"/>
                  <a:ea typeface="Times New Roman"/>
                  <a:cs typeface="Times New Roman"/>
                </a:rPr>
                <a:t>Lead: CHS/OEP</a:t>
              </a:r>
              <a:endParaRPr lang="en-US" sz="1100">
                <a:effectLst/>
                <a:latin typeface="Calibri"/>
                <a:ea typeface="Times New Roman"/>
                <a:cs typeface="Times New Roman"/>
              </a:endParaRPr>
            </a:p>
          </p:txBody>
        </p:sp>
        <p:sp>
          <p:nvSpPr>
            <p:cNvPr id="44" name="Text Box 19"/>
            <p:cNvSpPr txBox="1">
              <a:spLocks noChangeArrowheads="1"/>
            </p:cNvSpPr>
            <p:nvPr/>
          </p:nvSpPr>
          <p:spPr bwMode="auto">
            <a:xfrm>
              <a:off x="2390775" y="4552950"/>
              <a:ext cx="1918970" cy="438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900">
                  <a:effectLst/>
                  <a:latin typeface="Calibri"/>
                  <a:ea typeface="Times New Roman"/>
                  <a:cs typeface="Times New Roman"/>
                </a:rPr>
                <a:t>Secondary Prevention Branch </a:t>
              </a:r>
              <a:endParaRPr lang="en-US" sz="1100">
                <a:effectLst/>
                <a:latin typeface="Calibri"/>
                <a:ea typeface="Times New Roman"/>
                <a:cs typeface="Times New Roman"/>
              </a:endParaRPr>
            </a:p>
            <a:p>
              <a:pPr marL="0" marR="0" algn="ctr">
                <a:lnSpc>
                  <a:spcPct val="115000"/>
                </a:lnSpc>
                <a:spcBef>
                  <a:spcPts val="0"/>
                </a:spcBef>
                <a:spcAft>
                  <a:spcPts val="0"/>
                </a:spcAft>
              </a:pPr>
              <a:r>
                <a:rPr lang="en-US" sz="900">
                  <a:effectLst/>
                  <a:latin typeface="Calibri"/>
                  <a:ea typeface="Times New Roman"/>
                  <a:cs typeface="Times New Roman"/>
                </a:rPr>
                <a:t>Lead: EMS (Gary Brown)</a:t>
              </a:r>
              <a:endParaRPr lang="en-US" sz="1100">
                <a:effectLst/>
                <a:latin typeface="Calibri"/>
                <a:ea typeface="Times New Roman"/>
                <a:cs typeface="Times New Roman"/>
              </a:endParaRPr>
            </a:p>
          </p:txBody>
        </p:sp>
        <p:sp>
          <p:nvSpPr>
            <p:cNvPr id="45" name="Text Box 19"/>
            <p:cNvSpPr txBox="1">
              <a:spLocks noChangeArrowheads="1"/>
            </p:cNvSpPr>
            <p:nvPr/>
          </p:nvSpPr>
          <p:spPr bwMode="auto">
            <a:xfrm>
              <a:off x="438150" y="5686425"/>
              <a:ext cx="1162050" cy="419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marL="0" marR="0" algn="ctr">
                <a:lnSpc>
                  <a:spcPct val="115000"/>
                </a:lnSpc>
                <a:spcBef>
                  <a:spcPts val="0"/>
                </a:spcBef>
                <a:spcAft>
                  <a:spcPts val="0"/>
                </a:spcAft>
              </a:pPr>
              <a:r>
                <a:rPr lang="en-US" sz="900">
                  <a:effectLst/>
                  <a:latin typeface="Calibri"/>
                  <a:ea typeface="Times New Roman"/>
                  <a:cs typeface="Times New Roman"/>
                </a:rPr>
                <a:t>Education</a:t>
              </a:r>
              <a:endParaRPr lang="en-US" sz="1100">
                <a:effectLst/>
                <a:latin typeface="Calibri"/>
                <a:ea typeface="Times New Roman"/>
                <a:cs typeface="Times New Roman"/>
              </a:endParaRPr>
            </a:p>
            <a:p>
              <a:pPr marL="0" marR="0" algn="ctr">
                <a:lnSpc>
                  <a:spcPct val="115000"/>
                </a:lnSpc>
                <a:spcBef>
                  <a:spcPts val="0"/>
                </a:spcBef>
                <a:spcAft>
                  <a:spcPts val="0"/>
                </a:spcAft>
              </a:pPr>
              <a:r>
                <a:rPr lang="en-US" sz="900">
                  <a:effectLst/>
                  <a:latin typeface="Calibri"/>
                  <a:ea typeface="Times New Roman"/>
                  <a:cs typeface="Times New Roman"/>
                </a:rPr>
                <a:t>Carole Pratt</a:t>
              </a:r>
              <a:endParaRPr lang="en-US" sz="1100">
                <a:effectLst/>
                <a:latin typeface="Calibri"/>
                <a:ea typeface="Times New Roman"/>
                <a:cs typeface="Times New Roman"/>
              </a:endParaRPr>
            </a:p>
          </p:txBody>
        </p:sp>
        <p:sp>
          <p:nvSpPr>
            <p:cNvPr id="46" name="Text Box 19"/>
            <p:cNvSpPr txBox="1">
              <a:spLocks noChangeArrowheads="1"/>
            </p:cNvSpPr>
            <p:nvPr/>
          </p:nvSpPr>
          <p:spPr bwMode="auto">
            <a:xfrm>
              <a:off x="438150" y="5172075"/>
              <a:ext cx="1162050" cy="419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marL="0" marR="0" algn="ctr">
                <a:lnSpc>
                  <a:spcPct val="115000"/>
                </a:lnSpc>
                <a:spcBef>
                  <a:spcPts val="0"/>
                </a:spcBef>
                <a:spcAft>
                  <a:spcPts val="0"/>
                </a:spcAft>
              </a:pPr>
              <a:r>
                <a:rPr lang="en-US" sz="900">
                  <a:effectLst/>
                  <a:latin typeface="Calibri"/>
                  <a:ea typeface="Times New Roman"/>
                  <a:cs typeface="Times New Roman"/>
                </a:rPr>
                <a:t>Training</a:t>
              </a:r>
              <a:endParaRPr lang="en-US" sz="1100">
                <a:effectLst/>
                <a:latin typeface="Calibri"/>
                <a:ea typeface="Times New Roman"/>
                <a:cs typeface="Times New Roman"/>
              </a:endParaRPr>
            </a:p>
            <a:p>
              <a:pPr marL="0" marR="0" algn="ctr">
                <a:lnSpc>
                  <a:spcPct val="115000"/>
                </a:lnSpc>
                <a:spcBef>
                  <a:spcPts val="0"/>
                </a:spcBef>
                <a:spcAft>
                  <a:spcPts val="0"/>
                </a:spcAft>
              </a:pPr>
              <a:r>
                <a:rPr lang="en-US" sz="900">
                  <a:effectLst/>
                  <a:latin typeface="Calibri"/>
                  <a:ea typeface="Times New Roman"/>
                  <a:cs typeface="Times New Roman"/>
                </a:rPr>
                <a:t>Lisa Wooten</a:t>
              </a:r>
              <a:endParaRPr lang="en-US" sz="1100">
                <a:effectLst/>
                <a:latin typeface="Calibri"/>
                <a:ea typeface="Times New Roman"/>
                <a:cs typeface="Times New Roman"/>
              </a:endParaRPr>
            </a:p>
          </p:txBody>
        </p:sp>
        <p:sp>
          <p:nvSpPr>
            <p:cNvPr id="47" name="Text Box 19"/>
            <p:cNvSpPr txBox="1">
              <a:spLocks noChangeArrowheads="1"/>
            </p:cNvSpPr>
            <p:nvPr/>
          </p:nvSpPr>
          <p:spPr bwMode="auto">
            <a:xfrm>
              <a:off x="0" y="4543425"/>
              <a:ext cx="1847850" cy="5429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900">
                  <a:effectLst/>
                  <a:latin typeface="Calibri"/>
                  <a:ea typeface="Times New Roman"/>
                  <a:cs typeface="Times New Roman"/>
                </a:rPr>
                <a:t>Primary Prevention Branch</a:t>
              </a:r>
              <a:endParaRPr lang="en-US" sz="1100">
                <a:effectLst/>
                <a:latin typeface="Calibri"/>
                <a:ea typeface="Times New Roman"/>
                <a:cs typeface="Times New Roman"/>
              </a:endParaRPr>
            </a:p>
            <a:p>
              <a:pPr marL="0" marR="0" algn="ctr">
                <a:lnSpc>
                  <a:spcPct val="115000"/>
                </a:lnSpc>
                <a:spcBef>
                  <a:spcPts val="0"/>
                </a:spcBef>
                <a:spcAft>
                  <a:spcPts val="0"/>
                </a:spcAft>
              </a:pPr>
              <a:r>
                <a:rPr lang="en-US" sz="900">
                  <a:effectLst/>
                  <a:latin typeface="Calibri"/>
                  <a:ea typeface="Times New Roman"/>
                  <a:cs typeface="Times New Roman"/>
                </a:rPr>
                <a:t>Lead: OFHS (Dr. Vanessa Walker Harris)</a:t>
              </a:r>
              <a:endParaRPr lang="en-US" sz="1100">
                <a:effectLst/>
                <a:latin typeface="Calibri"/>
                <a:ea typeface="Times New Roman"/>
                <a:cs typeface="Times New Roman"/>
              </a:endParaRPr>
            </a:p>
          </p:txBody>
        </p:sp>
        <p:sp>
          <p:nvSpPr>
            <p:cNvPr id="48" name="Text Box 19"/>
            <p:cNvSpPr txBox="1">
              <a:spLocks noChangeArrowheads="1"/>
            </p:cNvSpPr>
            <p:nvPr/>
          </p:nvSpPr>
          <p:spPr bwMode="auto">
            <a:xfrm>
              <a:off x="5400675" y="3236806"/>
              <a:ext cx="1266825" cy="4286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900" dirty="0">
                  <a:effectLst/>
                  <a:latin typeface="Calibri"/>
                  <a:ea typeface="Times New Roman"/>
                  <a:cs typeface="Times New Roman"/>
                </a:rPr>
                <a:t>EMS/Naloxone Data</a:t>
              </a:r>
              <a:endParaRPr lang="en-US" sz="1100" dirty="0">
                <a:effectLst/>
                <a:latin typeface="Calibri"/>
                <a:ea typeface="Times New Roman"/>
                <a:cs typeface="Times New Roman"/>
              </a:endParaRPr>
            </a:p>
            <a:p>
              <a:pPr marL="0" marR="0" algn="ctr">
                <a:lnSpc>
                  <a:spcPct val="115000"/>
                </a:lnSpc>
                <a:spcBef>
                  <a:spcPts val="0"/>
                </a:spcBef>
                <a:spcAft>
                  <a:spcPts val="0"/>
                </a:spcAft>
              </a:pPr>
              <a:r>
                <a:rPr lang="en-US" sz="900" dirty="0">
                  <a:effectLst/>
                  <a:latin typeface="Calibri"/>
                  <a:ea typeface="Times New Roman"/>
                  <a:cs typeface="Times New Roman"/>
                </a:rPr>
                <a:t>OEMS </a:t>
              </a:r>
              <a:endParaRPr lang="en-US" sz="1100" dirty="0">
                <a:effectLst/>
                <a:latin typeface="Calibri"/>
                <a:ea typeface="Times New Roman"/>
                <a:cs typeface="Times New Roman"/>
              </a:endParaRPr>
            </a:p>
          </p:txBody>
        </p:sp>
        <p:sp>
          <p:nvSpPr>
            <p:cNvPr id="49" name="Text Box 19"/>
            <p:cNvSpPr txBox="1">
              <a:spLocks noChangeArrowheads="1"/>
            </p:cNvSpPr>
            <p:nvPr/>
          </p:nvSpPr>
          <p:spPr bwMode="auto">
            <a:xfrm>
              <a:off x="4438650" y="3495675"/>
              <a:ext cx="590550" cy="5905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900">
                  <a:effectLst/>
                  <a:latin typeface="Calibri"/>
                  <a:ea typeface="Times New Roman"/>
                  <a:cs typeface="Times New Roman"/>
                </a:rPr>
                <a:t>Death Data  </a:t>
              </a:r>
              <a:endParaRPr lang="en-US" sz="1100">
                <a:effectLst/>
                <a:latin typeface="Calibri"/>
                <a:ea typeface="Times New Roman"/>
                <a:cs typeface="Times New Roman"/>
              </a:endParaRPr>
            </a:p>
            <a:p>
              <a:pPr marL="0" marR="0" algn="ctr">
                <a:lnSpc>
                  <a:spcPct val="115000"/>
                </a:lnSpc>
                <a:spcBef>
                  <a:spcPts val="0"/>
                </a:spcBef>
                <a:spcAft>
                  <a:spcPts val="0"/>
                </a:spcAft>
              </a:pPr>
              <a:r>
                <a:rPr lang="en-US" sz="900">
                  <a:effectLst/>
                  <a:latin typeface="Calibri"/>
                  <a:ea typeface="Times New Roman"/>
                  <a:cs typeface="Times New Roman"/>
                </a:rPr>
                <a:t>OCME </a:t>
              </a:r>
              <a:endParaRPr lang="en-US" sz="1100">
                <a:effectLst/>
                <a:latin typeface="Calibri"/>
                <a:ea typeface="Times New Roman"/>
                <a:cs typeface="Times New Roman"/>
              </a:endParaRPr>
            </a:p>
          </p:txBody>
        </p:sp>
        <p:cxnSp>
          <p:nvCxnSpPr>
            <p:cNvPr id="50" name="AutoShape 40"/>
            <p:cNvCxnSpPr>
              <a:cxnSpLocks noChangeShapeType="1"/>
            </p:cNvCxnSpPr>
            <p:nvPr/>
          </p:nvCxnSpPr>
          <p:spPr bwMode="auto">
            <a:xfrm>
              <a:off x="1819275" y="1752600"/>
              <a:ext cx="0" cy="1238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1" name="AutoShape 40"/>
            <p:cNvCxnSpPr>
              <a:cxnSpLocks noChangeShapeType="1"/>
            </p:cNvCxnSpPr>
            <p:nvPr/>
          </p:nvCxnSpPr>
          <p:spPr bwMode="auto">
            <a:xfrm>
              <a:off x="4610100" y="1752600"/>
              <a:ext cx="0" cy="1333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2" name="AutoShape 40"/>
            <p:cNvCxnSpPr>
              <a:cxnSpLocks noChangeShapeType="1"/>
            </p:cNvCxnSpPr>
            <p:nvPr/>
          </p:nvCxnSpPr>
          <p:spPr bwMode="auto">
            <a:xfrm>
              <a:off x="219075" y="5076825"/>
              <a:ext cx="0" cy="8382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3" name="AutoShape 40"/>
            <p:cNvCxnSpPr>
              <a:cxnSpLocks noChangeShapeType="1"/>
            </p:cNvCxnSpPr>
            <p:nvPr/>
          </p:nvCxnSpPr>
          <p:spPr bwMode="auto">
            <a:xfrm>
              <a:off x="3409950" y="4991100"/>
              <a:ext cx="0" cy="1206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4" name="AutoShape 40"/>
            <p:cNvCxnSpPr>
              <a:cxnSpLocks noChangeShapeType="1"/>
            </p:cNvCxnSpPr>
            <p:nvPr/>
          </p:nvCxnSpPr>
          <p:spPr bwMode="auto">
            <a:xfrm>
              <a:off x="5238750" y="3057525"/>
              <a:ext cx="0" cy="8001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5" name="AutoShape 40"/>
            <p:cNvCxnSpPr>
              <a:cxnSpLocks noChangeShapeType="1"/>
            </p:cNvCxnSpPr>
            <p:nvPr/>
          </p:nvCxnSpPr>
          <p:spPr bwMode="auto">
            <a:xfrm>
              <a:off x="5867400" y="4991100"/>
              <a:ext cx="0" cy="15049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6" name="Straight Connector 55"/>
            <p:cNvCxnSpPr/>
            <p:nvPr/>
          </p:nvCxnSpPr>
          <p:spPr>
            <a:xfrm>
              <a:off x="5029200" y="3629025"/>
              <a:ext cx="209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238750" y="3857625"/>
              <a:ext cx="209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238750" y="3360632"/>
              <a:ext cx="1619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19075" y="5915025"/>
              <a:ext cx="2190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19075" y="5324475"/>
              <a:ext cx="219075"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 Box 18"/>
            <p:cNvSpPr txBox="1">
              <a:spLocks noChangeArrowheads="1"/>
            </p:cNvSpPr>
            <p:nvPr/>
          </p:nvSpPr>
          <p:spPr bwMode="auto">
            <a:xfrm>
              <a:off x="1143000" y="3286125"/>
              <a:ext cx="1666875" cy="8732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marL="0" marR="0" algn="ctr">
                <a:lnSpc>
                  <a:spcPct val="115000"/>
                </a:lnSpc>
                <a:spcBef>
                  <a:spcPts val="0"/>
                </a:spcBef>
                <a:spcAft>
                  <a:spcPts val="0"/>
                </a:spcAft>
              </a:pPr>
              <a:r>
                <a:rPr lang="en-US" sz="1000" dirty="0">
                  <a:effectLst/>
                  <a:latin typeface="Calibri"/>
                  <a:ea typeface="Times New Roman"/>
                  <a:cs typeface="Times New Roman"/>
                </a:rPr>
                <a:t>Access/Functional Needs Planning</a:t>
              </a:r>
              <a:endParaRPr lang="en-US" sz="1100" dirty="0">
                <a:effectLst/>
                <a:latin typeface="Calibri"/>
                <a:ea typeface="Times New Roman"/>
                <a:cs typeface="Times New Roman"/>
              </a:endParaRPr>
            </a:p>
            <a:p>
              <a:pPr marL="0" marR="0" algn="ctr">
                <a:lnSpc>
                  <a:spcPct val="115000"/>
                </a:lnSpc>
                <a:spcBef>
                  <a:spcPts val="0"/>
                </a:spcBef>
                <a:spcAft>
                  <a:spcPts val="0"/>
                </a:spcAft>
              </a:pPr>
              <a:r>
                <a:rPr lang="en-US" sz="1000" dirty="0" err="1">
                  <a:effectLst/>
                  <a:latin typeface="Calibri"/>
                  <a:ea typeface="Times New Roman"/>
                  <a:cs typeface="Times New Roman"/>
                </a:rPr>
                <a:t>Ofc</a:t>
              </a:r>
              <a:r>
                <a:rPr lang="en-US" sz="1000" dirty="0">
                  <a:effectLst/>
                  <a:latin typeface="Calibri"/>
                  <a:ea typeface="Times New Roman"/>
                  <a:cs typeface="Times New Roman"/>
                </a:rPr>
                <a:t> of Health Equity</a:t>
              </a:r>
              <a:endParaRPr lang="en-US" sz="1100" dirty="0">
                <a:effectLst/>
                <a:latin typeface="Calibri"/>
                <a:ea typeface="Times New Roman"/>
                <a:cs typeface="Times New Roman"/>
              </a:endParaRPr>
            </a:p>
            <a:p>
              <a:pPr marL="0" marR="0" algn="ctr">
                <a:lnSpc>
                  <a:spcPct val="115000"/>
                </a:lnSpc>
                <a:spcBef>
                  <a:spcPts val="0"/>
                </a:spcBef>
                <a:spcAft>
                  <a:spcPts val="0"/>
                </a:spcAft>
              </a:pPr>
              <a:r>
                <a:rPr lang="en-US" sz="1000" dirty="0">
                  <a:effectLst/>
                  <a:latin typeface="Calibri"/>
                  <a:ea typeface="Times New Roman"/>
                  <a:cs typeface="Times New Roman"/>
                </a:rPr>
                <a:t>(</a:t>
              </a:r>
              <a:r>
                <a:rPr lang="en-US" sz="1000" dirty="0" err="1">
                  <a:effectLst/>
                  <a:latin typeface="Calibri"/>
                  <a:ea typeface="Times New Roman"/>
                  <a:cs typeface="Times New Roman"/>
                </a:rPr>
                <a:t>Dr.Adrienne</a:t>
              </a:r>
              <a:r>
                <a:rPr lang="en-US" sz="1000" dirty="0">
                  <a:effectLst/>
                  <a:latin typeface="Calibri"/>
                  <a:ea typeface="Times New Roman"/>
                  <a:cs typeface="Times New Roman"/>
                </a:rPr>
                <a:t> McFadden) </a:t>
              </a:r>
              <a:endParaRPr lang="en-US" sz="1100" dirty="0">
                <a:effectLst/>
                <a:latin typeface="Calibri"/>
                <a:ea typeface="Times New Roman"/>
                <a:cs typeface="Times New Roman"/>
              </a:endParaRPr>
            </a:p>
          </p:txBody>
        </p:sp>
        <p:cxnSp>
          <p:nvCxnSpPr>
            <p:cNvPr id="62" name="Straight Connector 61"/>
            <p:cNvCxnSpPr/>
            <p:nvPr/>
          </p:nvCxnSpPr>
          <p:spPr>
            <a:xfrm>
              <a:off x="914400" y="348615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914400" y="2696289"/>
              <a:ext cx="228600" cy="63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2795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US" altLang="en-US" b="1" smtClean="0"/>
              <a:t>Overview</a:t>
            </a:r>
            <a:endParaRPr lang="en-US" altLang="en-US" sz="4000" b="1" smtClean="0"/>
          </a:p>
        </p:txBody>
      </p:sp>
      <p:pic>
        <p:nvPicPr>
          <p:cNvPr id="6147" name="Content Placeholder 2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57200" y="152400"/>
            <a:ext cx="8305800" cy="6200775"/>
          </a:xfrm>
        </p:spPr>
      </p:pic>
      <p:sp>
        <p:nvSpPr>
          <p:cNvPr id="6148" name="Slide Number Placeholder 1"/>
          <p:cNvSpPr txBox="1">
            <a:spLocks/>
          </p:cNvSpPr>
          <p:nvPr/>
        </p:nvSpPr>
        <p:spPr bwMode="auto">
          <a:xfrm>
            <a:off x="0" y="6553200"/>
            <a:ext cx="2030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rgbClr val="4D4D4D"/>
                </a:solidFill>
                <a:latin typeface="Trebuchet MS" panose="020B0603020202020204" pitchFamily="34" charset="0"/>
              </a:defRPr>
            </a:lvl1pPr>
            <a:lvl2pPr marL="742950" indent="-285750">
              <a:spcBef>
                <a:spcPct val="20000"/>
              </a:spcBef>
              <a:buChar char="•"/>
              <a:defRPr sz="2400">
                <a:solidFill>
                  <a:srgbClr val="777777"/>
                </a:solidFill>
                <a:latin typeface="Trebuchet MS" panose="020B0603020202020204" pitchFamily="34" charset="0"/>
              </a:defRPr>
            </a:lvl2pPr>
            <a:lvl3pPr marL="1143000" indent="-228600">
              <a:spcBef>
                <a:spcPct val="20000"/>
              </a:spcBef>
              <a:buChar char="•"/>
              <a:defRPr sz="2400">
                <a:solidFill>
                  <a:srgbClr val="777777"/>
                </a:solidFill>
                <a:latin typeface="Trebuchet MS" panose="020B0603020202020204" pitchFamily="34" charset="0"/>
              </a:defRPr>
            </a:lvl3pPr>
            <a:lvl4pPr marL="1600200" indent="-228600">
              <a:spcBef>
                <a:spcPct val="20000"/>
              </a:spcBef>
              <a:buChar char="•"/>
              <a:defRPr sz="2400">
                <a:solidFill>
                  <a:srgbClr val="777777"/>
                </a:solidFill>
                <a:latin typeface="Trebuchet MS" panose="020B0603020202020204" pitchFamily="34" charset="0"/>
              </a:defRPr>
            </a:lvl4pPr>
            <a:lvl5pPr marL="2057400" indent="-228600">
              <a:spcBef>
                <a:spcPct val="20000"/>
              </a:spcBef>
              <a:buChar char="•"/>
              <a:defRPr sz="2400">
                <a:solidFill>
                  <a:srgbClr val="777777"/>
                </a:solidFill>
                <a:latin typeface="Trebuchet MS" panose="020B0603020202020204" pitchFamily="34" charset="0"/>
              </a:defRPr>
            </a:lvl5pPr>
            <a:lvl6pPr marL="2514600" indent="-228600" eaLnBrk="0" fontAlgn="base" hangingPunct="0">
              <a:spcBef>
                <a:spcPct val="20000"/>
              </a:spcBef>
              <a:spcAft>
                <a:spcPct val="0"/>
              </a:spcAft>
              <a:buChar char="•"/>
              <a:defRPr sz="2400">
                <a:solidFill>
                  <a:srgbClr val="777777"/>
                </a:solidFill>
                <a:latin typeface="Trebuchet MS" panose="020B0603020202020204" pitchFamily="34" charset="0"/>
              </a:defRPr>
            </a:lvl6pPr>
            <a:lvl7pPr marL="2971800" indent="-228600" eaLnBrk="0" fontAlgn="base" hangingPunct="0">
              <a:spcBef>
                <a:spcPct val="20000"/>
              </a:spcBef>
              <a:spcAft>
                <a:spcPct val="0"/>
              </a:spcAft>
              <a:buChar char="•"/>
              <a:defRPr sz="2400">
                <a:solidFill>
                  <a:srgbClr val="777777"/>
                </a:solidFill>
                <a:latin typeface="Trebuchet MS" panose="020B0603020202020204" pitchFamily="34" charset="0"/>
              </a:defRPr>
            </a:lvl7pPr>
            <a:lvl8pPr marL="3429000" indent="-228600" eaLnBrk="0" fontAlgn="base" hangingPunct="0">
              <a:spcBef>
                <a:spcPct val="20000"/>
              </a:spcBef>
              <a:spcAft>
                <a:spcPct val="0"/>
              </a:spcAft>
              <a:buChar char="•"/>
              <a:defRPr sz="2400">
                <a:solidFill>
                  <a:srgbClr val="777777"/>
                </a:solidFill>
                <a:latin typeface="Trebuchet MS" panose="020B0603020202020204" pitchFamily="34" charset="0"/>
              </a:defRPr>
            </a:lvl8pPr>
            <a:lvl9pPr marL="3886200" indent="-228600" eaLnBrk="0" fontAlgn="base" hangingPunct="0">
              <a:spcBef>
                <a:spcPct val="20000"/>
              </a:spcBef>
              <a:spcAft>
                <a:spcPct val="0"/>
              </a:spcAft>
              <a:buChar char="•"/>
              <a:defRPr sz="2400">
                <a:solidFill>
                  <a:srgbClr val="777777"/>
                </a:solidFill>
                <a:latin typeface="Trebuchet MS" panose="020B0603020202020204" pitchFamily="34" charset="0"/>
              </a:defRPr>
            </a:lvl9pPr>
          </a:lstStyle>
          <a:p>
            <a:pPr>
              <a:spcBef>
                <a:spcPct val="0"/>
              </a:spcBef>
            </a:pPr>
            <a:fld id="{31602367-BB7A-471F-989F-8B4600FCEEF3}" type="slidenum">
              <a:rPr lang="en-US" altLang="en-US" sz="1600">
                <a:solidFill>
                  <a:schemeClr val="tx1"/>
                </a:solidFill>
                <a:latin typeface="Arial" panose="020B0604020202020204" pitchFamily="34" charset="0"/>
              </a:rPr>
              <a:pPr>
                <a:spcBef>
                  <a:spcPct val="0"/>
                </a:spcBef>
              </a:pPr>
              <a:t>33</a:t>
            </a:fld>
            <a:endParaRPr lang="en-US" altLang="en-US" sz="600">
              <a:solidFill>
                <a:schemeClr val="tx1"/>
              </a:solidFill>
              <a:latin typeface="Arial" panose="020B0604020202020204" pitchFamily="34" charset="0"/>
            </a:endParaRPr>
          </a:p>
        </p:txBody>
      </p:sp>
    </p:spTree>
    <p:extLst>
      <p:ext uri="{BB962C8B-B14F-4D97-AF65-F5344CB8AC3E}">
        <p14:creationId xmlns:p14="http://schemas.microsoft.com/office/powerpoint/2010/main" val="38439976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5122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Zika </a:t>
            </a:r>
            <a:r>
              <a:rPr lang="en-US" dirty="0"/>
              <a:t>V</a:t>
            </a:r>
            <a:r>
              <a:rPr lang="en-US" dirty="0" smtClean="0"/>
              <a:t>irus Updates in Virginia</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Virginia’s local health districts ceased targeted mosquito surveillance for Zika virus on October 31, 2016. </a:t>
            </a:r>
          </a:p>
          <a:p>
            <a:r>
              <a:rPr lang="en-US" dirty="0" smtClean="0"/>
              <a:t>On November 30, 2016, the Virginia Department of Health adopted </a:t>
            </a:r>
            <a:r>
              <a:rPr lang="en-US" dirty="0"/>
              <a:t>CDC’s new definition of Zika virus disease cases. </a:t>
            </a:r>
            <a:endParaRPr lang="en-US" dirty="0" smtClean="0"/>
          </a:p>
          <a:p>
            <a:r>
              <a:rPr lang="en-US" dirty="0" err="1" smtClean="0"/>
              <a:t>Zika</a:t>
            </a:r>
            <a:r>
              <a:rPr lang="en-US" smtClean="0"/>
              <a:t> Virus </a:t>
            </a:r>
            <a:r>
              <a:rPr lang="en-US" dirty="0" smtClean="0"/>
              <a:t>Clinician </a:t>
            </a:r>
            <a:r>
              <a:rPr lang="en-US" dirty="0"/>
              <a:t>F</a:t>
            </a:r>
            <a:r>
              <a:rPr lang="en-US" dirty="0" smtClean="0"/>
              <a:t>orum scheduled for May 2017</a:t>
            </a:r>
          </a:p>
          <a:p>
            <a:r>
              <a:rPr lang="en-US" dirty="0" smtClean="0"/>
              <a:t>Continued response efforts to focus on</a:t>
            </a:r>
          </a:p>
          <a:p>
            <a:pPr lvl="1"/>
            <a:r>
              <a:rPr lang="en-US" dirty="0" smtClean="0"/>
              <a:t>Pregnancy registry coordination</a:t>
            </a:r>
          </a:p>
          <a:p>
            <a:pPr lvl="1"/>
            <a:r>
              <a:rPr lang="en-US" dirty="0" smtClean="0"/>
              <a:t>Infant testing criteria</a:t>
            </a:r>
          </a:p>
          <a:p>
            <a:pPr lvl="1"/>
            <a:r>
              <a:rPr lang="en-US" dirty="0" smtClean="0"/>
              <a:t>Travelers going to </a:t>
            </a:r>
            <a:r>
              <a:rPr lang="en-US" dirty="0" err="1" smtClean="0"/>
              <a:t>Zika</a:t>
            </a:r>
            <a:r>
              <a:rPr lang="en-US" dirty="0" smtClean="0"/>
              <a:t>-affected areas</a:t>
            </a:r>
          </a:p>
          <a:p>
            <a:endParaRPr lang="en-US" dirty="0" smtClean="0"/>
          </a:p>
        </p:txBody>
      </p:sp>
    </p:spTree>
    <p:extLst>
      <p:ext uri="{BB962C8B-B14F-4D97-AF65-F5344CB8AC3E}">
        <p14:creationId xmlns:p14="http://schemas.microsoft.com/office/powerpoint/2010/main" val="2635653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8"/>
            <a:ext cx="8229600" cy="1257300"/>
          </a:xfrm>
        </p:spPr>
        <p:txBody>
          <a:bodyPr/>
          <a:lstStyle/>
          <a:p>
            <a:r>
              <a:rPr lang="en-US" sz="3200" dirty="0" smtClean="0"/>
              <a:t>Testing Virginia Residents for Zika Virus</a:t>
            </a:r>
            <a:endParaRPr lang="en-US" sz="3200" dirty="0"/>
          </a:p>
        </p:txBody>
      </p:sp>
      <p:sp>
        <p:nvSpPr>
          <p:cNvPr id="6" name="TextBox 5"/>
          <p:cNvSpPr txBox="1"/>
          <p:nvPr/>
        </p:nvSpPr>
        <p:spPr>
          <a:xfrm>
            <a:off x="868680" y="1066799"/>
            <a:ext cx="1524000" cy="76944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400" cap="all" dirty="0" smtClean="0">
                <a:ln w="0">
                  <a:solidFill>
                    <a:schemeClr val="tx1"/>
                  </a:solidFill>
                </a:ln>
                <a:solidFill>
                  <a:srgbClr val="003366"/>
                </a:solidFill>
                <a:effectLst>
                  <a:outerShdw blurRad="38100" dist="38100" dir="2700000" algn="tl">
                    <a:srgbClr val="000000">
                      <a:alpha val="43137"/>
                    </a:srgbClr>
                  </a:outerShdw>
                </a:effectLst>
                <a:latin typeface="+mj-lt"/>
              </a:rPr>
              <a:t>2,022</a:t>
            </a:r>
          </a:p>
        </p:txBody>
      </p:sp>
      <p:sp>
        <p:nvSpPr>
          <p:cNvPr id="7" name="TextBox 6"/>
          <p:cNvSpPr txBox="1"/>
          <p:nvPr/>
        </p:nvSpPr>
        <p:spPr>
          <a:xfrm>
            <a:off x="2438400" y="1066800"/>
            <a:ext cx="6177974" cy="830997"/>
          </a:xfrm>
          <a:prstGeom prst="rect">
            <a:avLst/>
          </a:prstGeom>
          <a:noFill/>
        </p:spPr>
        <p:txBody>
          <a:bodyPr wrap="square" rtlCol="0">
            <a:spAutoFit/>
          </a:bodyPr>
          <a:lstStyle/>
          <a:p>
            <a:r>
              <a:rPr lang="en-US" sz="2400" dirty="0" smtClean="0">
                <a:latin typeface="+mn-lt"/>
              </a:rPr>
              <a:t>Virginia Residents being Tested for Zika Virus Infection between 1/29/2016 and 12/03/2016*</a:t>
            </a:r>
          </a:p>
        </p:txBody>
      </p:sp>
      <p:sp>
        <p:nvSpPr>
          <p:cNvPr id="12" name="TextBox 11"/>
          <p:cNvSpPr txBox="1"/>
          <p:nvPr/>
        </p:nvSpPr>
        <p:spPr>
          <a:xfrm>
            <a:off x="293239" y="1948397"/>
            <a:ext cx="3352800" cy="707886"/>
          </a:xfrm>
          <a:prstGeom prst="rect">
            <a:avLst/>
          </a:prstGeom>
          <a:noFill/>
        </p:spPr>
        <p:txBody>
          <a:bodyPr wrap="square" rtlCol="0">
            <a:spAutoFit/>
          </a:bodyPr>
          <a:lstStyle/>
          <a:p>
            <a:r>
              <a:rPr lang="en-US" sz="2000" dirty="0" smtClean="0">
                <a:latin typeface="+mn-lt"/>
              </a:rPr>
              <a:t>Virginia Residents being Tested by Region</a:t>
            </a:r>
            <a:endParaRPr lang="en-US" sz="2000" dirty="0">
              <a:latin typeface="+mn-lt"/>
            </a:endParaRPr>
          </a:p>
        </p:txBody>
      </p:sp>
      <p:graphicFrame>
        <p:nvGraphicFramePr>
          <p:cNvPr id="14" name="Table 13"/>
          <p:cNvGraphicFramePr>
            <a:graphicFrameLocks noGrp="1"/>
          </p:cNvGraphicFramePr>
          <p:nvPr>
            <p:extLst>
              <p:ext uri="{D42A27DB-BD31-4B8C-83A1-F6EECF244321}">
                <p14:modId xmlns:p14="http://schemas.microsoft.com/office/powerpoint/2010/main" val="2805488934"/>
              </p:ext>
            </p:extLst>
          </p:nvPr>
        </p:nvGraphicFramePr>
        <p:xfrm>
          <a:off x="4343400" y="3581400"/>
          <a:ext cx="4419600" cy="1828800"/>
        </p:xfrm>
        <a:graphic>
          <a:graphicData uri="http://schemas.openxmlformats.org/drawingml/2006/table">
            <a:tbl>
              <a:tblPr firstRow="1" bandRow="1">
                <a:tableStyleId>{5C22544A-7EE6-4342-B048-85BDC9FD1C3A}</a:tableStyleId>
              </a:tblPr>
              <a:tblGrid>
                <a:gridCol w="3051607"/>
                <a:gridCol w="742283"/>
                <a:gridCol w="625710"/>
              </a:tblGrid>
              <a:tr h="152400">
                <a:tc>
                  <a:txBody>
                    <a:bodyPr/>
                    <a:lstStyle/>
                    <a:p>
                      <a:pPr algn="l"/>
                      <a:r>
                        <a:rPr lang="en-US" sz="1800" dirty="0" smtClean="0">
                          <a:solidFill>
                            <a:schemeClr val="tx1"/>
                          </a:solidFill>
                          <a:latin typeface="+mn-lt"/>
                        </a:rPr>
                        <a:t>Sex</a:t>
                      </a:r>
                      <a:r>
                        <a:rPr lang="en-US" sz="1800" baseline="0" dirty="0" smtClean="0">
                          <a:solidFill>
                            <a:schemeClr val="tx1"/>
                          </a:solidFill>
                          <a:latin typeface="+mn-lt"/>
                        </a:rPr>
                        <a:t> </a:t>
                      </a:r>
                      <a:r>
                        <a:rPr lang="en-US" sz="1800" dirty="0" smtClean="0">
                          <a:solidFill>
                            <a:schemeClr val="tx1"/>
                          </a:solidFill>
                          <a:latin typeface="+mn-lt"/>
                        </a:rPr>
                        <a:t>and Pregnancy</a:t>
                      </a:r>
                      <a:r>
                        <a:rPr lang="en-US" sz="1800" baseline="0" dirty="0" smtClean="0">
                          <a:solidFill>
                            <a:schemeClr val="tx1"/>
                          </a:solidFill>
                          <a:latin typeface="+mn-lt"/>
                        </a:rPr>
                        <a:t> </a:t>
                      </a:r>
                      <a:r>
                        <a:rPr lang="en-US" sz="1800" dirty="0" smtClean="0">
                          <a:solidFill>
                            <a:schemeClr val="tx1"/>
                          </a:solidFill>
                          <a:latin typeface="+mn-lt"/>
                        </a:rPr>
                        <a:t>Status</a:t>
                      </a:r>
                      <a:r>
                        <a:rPr lang="en-US" sz="1800" b="1" kern="1200" baseline="30000" dirty="0" smtClean="0">
                          <a:solidFill>
                            <a:schemeClr val="tx1"/>
                          </a:solidFill>
                          <a:effectLst/>
                          <a:latin typeface="+mn-lt"/>
                          <a:ea typeface="+mn-ea"/>
                          <a:cs typeface="+mn-cs"/>
                        </a:rPr>
                        <a:t>§</a:t>
                      </a:r>
                      <a:endParaRPr lang="en-US" sz="1800" baseline="30000" dirty="0">
                        <a:solidFill>
                          <a:schemeClr val="tx1"/>
                        </a:solidFill>
                        <a:latin typeface="+mn-lt"/>
                      </a:endParaRPr>
                    </a:p>
                  </a:txBody>
                  <a:tcPr/>
                </a:tc>
                <a:tc>
                  <a:txBody>
                    <a:bodyPr/>
                    <a:lstStyle/>
                    <a:p>
                      <a:pPr algn="ctr"/>
                      <a:r>
                        <a:rPr lang="en-US" sz="1800" dirty="0" smtClean="0">
                          <a:solidFill>
                            <a:schemeClr val="tx1"/>
                          </a:solidFill>
                          <a:latin typeface="+mn-lt"/>
                        </a:rPr>
                        <a:t>Num</a:t>
                      </a:r>
                      <a:endParaRPr lang="en-US" sz="1800" dirty="0">
                        <a:solidFill>
                          <a:schemeClr val="tx1"/>
                        </a:solidFill>
                        <a:latin typeface="+mn-lt"/>
                      </a:endParaRPr>
                    </a:p>
                  </a:txBody>
                  <a:tcPr/>
                </a:tc>
                <a:tc>
                  <a:txBody>
                    <a:bodyPr/>
                    <a:lstStyle/>
                    <a:p>
                      <a:pPr algn="ctr"/>
                      <a:r>
                        <a:rPr lang="en-US" sz="1800" dirty="0" smtClean="0">
                          <a:solidFill>
                            <a:schemeClr val="tx1"/>
                          </a:solidFill>
                          <a:latin typeface="+mn-lt"/>
                        </a:rPr>
                        <a:t>%</a:t>
                      </a:r>
                      <a:endParaRPr lang="en-US" sz="1800" dirty="0">
                        <a:solidFill>
                          <a:schemeClr val="tx1"/>
                        </a:solidFill>
                        <a:latin typeface="+mn-lt"/>
                      </a:endParaRPr>
                    </a:p>
                  </a:txBody>
                  <a:tcPr/>
                </a:tc>
              </a:tr>
              <a:tr h="152400">
                <a:tc>
                  <a:txBody>
                    <a:bodyPr/>
                    <a:lstStyle/>
                    <a:p>
                      <a:r>
                        <a:rPr lang="en-US" sz="1800" dirty="0" smtClean="0">
                          <a:solidFill>
                            <a:schemeClr val="tx1"/>
                          </a:solidFill>
                          <a:latin typeface="+mn-lt"/>
                        </a:rPr>
                        <a:t>Male</a:t>
                      </a:r>
                      <a:endParaRPr lang="en-US" sz="1800" dirty="0">
                        <a:solidFill>
                          <a:schemeClr val="tx1"/>
                        </a:solidFill>
                        <a:latin typeface="+mn-lt"/>
                      </a:endParaRPr>
                    </a:p>
                  </a:txBody>
                  <a:tcPr/>
                </a:tc>
                <a:tc>
                  <a:txBody>
                    <a:bodyPr/>
                    <a:lstStyle/>
                    <a:p>
                      <a:pPr algn="ctr" fontAlgn="b"/>
                      <a:r>
                        <a:rPr lang="en-US" sz="1800" b="0" i="0" u="none" strike="noStrike" dirty="0" smtClean="0">
                          <a:solidFill>
                            <a:schemeClr val="tx1"/>
                          </a:solidFill>
                          <a:effectLst/>
                          <a:latin typeface="+mn-lt"/>
                        </a:rPr>
                        <a:t>239</a:t>
                      </a:r>
                      <a:endParaRPr lang="en-US" sz="1800" b="0" i="0" u="none" strike="noStrike" dirty="0">
                        <a:solidFill>
                          <a:schemeClr val="tx1"/>
                        </a:solidFill>
                        <a:effectLst/>
                        <a:latin typeface="+mn-lt"/>
                      </a:endParaRPr>
                    </a:p>
                  </a:txBody>
                  <a:tcPr marL="9525" marR="9525" marT="9525" marB="0" anchor="b"/>
                </a:tc>
                <a:tc>
                  <a:txBody>
                    <a:bodyPr/>
                    <a:lstStyle/>
                    <a:p>
                      <a:pPr algn="ctr" fontAlgn="b"/>
                      <a:r>
                        <a:rPr lang="en-US" sz="1800" b="0" i="0" u="none" strike="noStrike" dirty="0" smtClean="0">
                          <a:solidFill>
                            <a:schemeClr val="tx1"/>
                          </a:solidFill>
                          <a:effectLst/>
                          <a:latin typeface="+mn-lt"/>
                        </a:rPr>
                        <a:t>12</a:t>
                      </a:r>
                      <a:endParaRPr lang="en-US" sz="1800" b="0" i="0" u="none" strike="noStrike" dirty="0">
                        <a:solidFill>
                          <a:schemeClr val="tx1"/>
                        </a:solidFill>
                        <a:effectLst/>
                        <a:latin typeface="+mn-lt"/>
                      </a:endParaRPr>
                    </a:p>
                  </a:txBody>
                  <a:tcPr marL="9525" marR="9525" marT="9525" marB="0" anchor="b"/>
                </a:tc>
              </a:tr>
              <a:tr h="152400">
                <a:tc>
                  <a:txBody>
                    <a:bodyPr/>
                    <a:lstStyle/>
                    <a:p>
                      <a:r>
                        <a:rPr lang="en-US" sz="1800" dirty="0" smtClean="0">
                          <a:solidFill>
                            <a:schemeClr val="tx1"/>
                          </a:solidFill>
                          <a:latin typeface="+mn-lt"/>
                        </a:rPr>
                        <a:t>Female</a:t>
                      </a:r>
                      <a:endParaRPr lang="en-US" sz="1800" dirty="0">
                        <a:solidFill>
                          <a:schemeClr val="tx1"/>
                        </a:solidFill>
                        <a:latin typeface="+mn-lt"/>
                      </a:endParaRPr>
                    </a:p>
                  </a:txBody>
                  <a:tcPr/>
                </a:tc>
                <a:tc>
                  <a:txBody>
                    <a:bodyPr/>
                    <a:lstStyle/>
                    <a:p>
                      <a:pPr algn="ctr" fontAlgn="b"/>
                      <a:r>
                        <a:rPr lang="en-US" sz="1800" b="0" i="0" u="none" strike="noStrike" dirty="0" smtClean="0">
                          <a:solidFill>
                            <a:schemeClr val="tx1"/>
                          </a:solidFill>
                          <a:effectLst/>
                          <a:latin typeface="+mn-lt"/>
                        </a:rPr>
                        <a:t>1,783</a:t>
                      </a:r>
                      <a:endParaRPr lang="en-US" sz="1800" b="0" i="0" u="none" strike="noStrike" dirty="0">
                        <a:solidFill>
                          <a:schemeClr val="tx1"/>
                        </a:solidFill>
                        <a:effectLst/>
                        <a:latin typeface="+mn-lt"/>
                      </a:endParaRPr>
                    </a:p>
                  </a:txBody>
                  <a:tcPr marL="9525" marR="9525" marT="9525" marB="0" anchor="b"/>
                </a:tc>
                <a:tc>
                  <a:txBody>
                    <a:bodyPr/>
                    <a:lstStyle/>
                    <a:p>
                      <a:pPr algn="ctr" fontAlgn="b"/>
                      <a:r>
                        <a:rPr lang="en-US" sz="1800" b="0" i="0" u="none" strike="noStrike" dirty="0" smtClean="0">
                          <a:solidFill>
                            <a:schemeClr val="tx1"/>
                          </a:solidFill>
                          <a:effectLst/>
                          <a:latin typeface="+mn-lt"/>
                        </a:rPr>
                        <a:t>88</a:t>
                      </a:r>
                      <a:endParaRPr lang="en-US" sz="1800" b="0" i="0" u="none" strike="noStrike" dirty="0">
                        <a:solidFill>
                          <a:schemeClr val="tx1"/>
                        </a:solidFill>
                        <a:effectLst/>
                        <a:latin typeface="+mn-lt"/>
                      </a:endParaRPr>
                    </a:p>
                  </a:txBody>
                  <a:tcPr marL="9525" marR="9525" marT="9525" marB="0" anchor="b"/>
                </a:tc>
              </a:tr>
              <a:tr h="152400">
                <a:tc>
                  <a:txBody>
                    <a:bodyPr/>
                    <a:lstStyle/>
                    <a:p>
                      <a:pPr marL="0" indent="292100" algn="l"/>
                      <a:r>
                        <a:rPr lang="en-US" sz="1800" dirty="0" smtClean="0">
                          <a:solidFill>
                            <a:schemeClr val="tx1"/>
                          </a:solidFill>
                          <a:latin typeface="+mn-lt"/>
                        </a:rPr>
                        <a:t>Pregnant</a:t>
                      </a:r>
                      <a:endParaRPr lang="en-US" sz="1800" dirty="0">
                        <a:solidFill>
                          <a:schemeClr val="tx1"/>
                        </a:solidFill>
                        <a:latin typeface="+mn-lt"/>
                      </a:endParaRPr>
                    </a:p>
                  </a:txBody>
                  <a:tcPr/>
                </a:tc>
                <a:tc>
                  <a:txBody>
                    <a:bodyPr/>
                    <a:lstStyle/>
                    <a:p>
                      <a:pPr algn="ctr" fontAlgn="b"/>
                      <a:r>
                        <a:rPr lang="en-US" sz="1800" b="0" i="0" u="none" strike="noStrike" dirty="0" smtClean="0">
                          <a:solidFill>
                            <a:schemeClr val="tx1"/>
                          </a:solidFill>
                          <a:effectLst/>
                          <a:latin typeface="+mn-lt"/>
                        </a:rPr>
                        <a:t>1,548</a:t>
                      </a:r>
                      <a:endParaRPr lang="en-US" sz="1800" b="0" i="0" u="none" strike="noStrike" dirty="0">
                        <a:solidFill>
                          <a:schemeClr val="tx1"/>
                        </a:solidFill>
                        <a:effectLst/>
                        <a:latin typeface="+mn-lt"/>
                      </a:endParaRPr>
                    </a:p>
                  </a:txBody>
                  <a:tcPr marL="9525" marR="9525" marT="9525" marB="0" anchor="b"/>
                </a:tc>
                <a:tc>
                  <a:txBody>
                    <a:bodyPr/>
                    <a:lstStyle/>
                    <a:p>
                      <a:pPr algn="ctr" fontAlgn="b"/>
                      <a:r>
                        <a:rPr lang="en-US" sz="1800" b="0" i="0" u="none" strike="noStrike" dirty="0" smtClean="0">
                          <a:solidFill>
                            <a:schemeClr val="tx1"/>
                          </a:solidFill>
                          <a:effectLst/>
                          <a:latin typeface="+mn-lt"/>
                        </a:rPr>
                        <a:t>87</a:t>
                      </a:r>
                      <a:endParaRPr lang="en-US" sz="1800" b="0" i="0" u="none" strike="noStrike" dirty="0">
                        <a:solidFill>
                          <a:schemeClr val="tx1"/>
                        </a:solidFill>
                        <a:effectLst/>
                        <a:latin typeface="+mn-lt"/>
                      </a:endParaRPr>
                    </a:p>
                  </a:txBody>
                  <a:tcPr marL="9525" marR="9525" marT="9525" marB="0" anchor="b"/>
                </a:tc>
              </a:tr>
              <a:tr h="152400">
                <a:tc>
                  <a:txBody>
                    <a:bodyPr/>
                    <a:lstStyle/>
                    <a:p>
                      <a:pPr marL="0" indent="292100" algn="l"/>
                      <a:r>
                        <a:rPr lang="en-US" sz="1800" dirty="0" smtClean="0">
                          <a:solidFill>
                            <a:schemeClr val="tx1"/>
                          </a:solidFill>
                          <a:latin typeface="+mn-lt"/>
                        </a:rPr>
                        <a:t>Non-pregnant</a:t>
                      </a:r>
                      <a:endParaRPr lang="en-US" sz="1800" dirty="0">
                        <a:solidFill>
                          <a:schemeClr val="tx1"/>
                        </a:solidFill>
                        <a:latin typeface="+mn-lt"/>
                      </a:endParaRPr>
                    </a:p>
                  </a:txBody>
                  <a:tcPr/>
                </a:tc>
                <a:tc>
                  <a:txBody>
                    <a:bodyPr/>
                    <a:lstStyle/>
                    <a:p>
                      <a:pPr algn="ctr" fontAlgn="b"/>
                      <a:r>
                        <a:rPr lang="en-US" sz="1800" b="0" i="0" u="none" strike="noStrike" dirty="0" smtClean="0">
                          <a:solidFill>
                            <a:schemeClr val="tx1"/>
                          </a:solidFill>
                          <a:effectLst/>
                          <a:latin typeface="+mn-lt"/>
                        </a:rPr>
                        <a:t>235</a:t>
                      </a:r>
                      <a:endParaRPr lang="en-US" sz="1800" b="0" i="0" u="none" strike="noStrike" dirty="0">
                        <a:solidFill>
                          <a:schemeClr val="tx1"/>
                        </a:solidFill>
                        <a:effectLst/>
                        <a:latin typeface="+mn-lt"/>
                      </a:endParaRPr>
                    </a:p>
                  </a:txBody>
                  <a:tcPr marL="9525" marR="9525" marT="9525" marB="0" anchor="b"/>
                </a:tc>
                <a:tc>
                  <a:txBody>
                    <a:bodyPr/>
                    <a:lstStyle/>
                    <a:p>
                      <a:pPr algn="ctr" fontAlgn="b"/>
                      <a:r>
                        <a:rPr lang="en-US" sz="1800" b="0" i="0" u="none" strike="noStrike" dirty="0" smtClean="0">
                          <a:solidFill>
                            <a:schemeClr val="tx1"/>
                          </a:solidFill>
                          <a:effectLst/>
                          <a:latin typeface="+mn-lt"/>
                        </a:rPr>
                        <a:t>13</a:t>
                      </a:r>
                      <a:endParaRPr lang="en-US" sz="1800" b="0" i="0" u="none" strike="noStrike" dirty="0">
                        <a:solidFill>
                          <a:schemeClr val="tx1"/>
                        </a:solidFill>
                        <a:effectLst/>
                        <a:latin typeface="+mn-lt"/>
                      </a:endParaRPr>
                    </a:p>
                  </a:txBody>
                  <a:tcPr marL="9525" marR="9525" marT="9525" marB="0" anchor="b"/>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8715399"/>
              </p:ext>
            </p:extLst>
          </p:nvPr>
        </p:nvGraphicFramePr>
        <p:xfrm>
          <a:off x="4343400" y="1935895"/>
          <a:ext cx="4419599" cy="1463040"/>
        </p:xfrm>
        <a:graphic>
          <a:graphicData uri="http://schemas.openxmlformats.org/drawingml/2006/table">
            <a:tbl>
              <a:tblPr firstRow="1" bandRow="1">
                <a:tableStyleId>{5C22544A-7EE6-4342-B048-85BDC9FD1C3A}</a:tableStyleId>
              </a:tblPr>
              <a:tblGrid>
                <a:gridCol w="3051607"/>
                <a:gridCol w="873137"/>
                <a:gridCol w="494855"/>
              </a:tblGrid>
              <a:tr h="152400">
                <a:tc>
                  <a:txBody>
                    <a:bodyPr/>
                    <a:lstStyle/>
                    <a:p>
                      <a:pPr algn="l"/>
                      <a:r>
                        <a:rPr lang="en-US" sz="1800" dirty="0" smtClean="0">
                          <a:solidFill>
                            <a:schemeClr val="tx1"/>
                          </a:solidFill>
                        </a:rPr>
                        <a:t>Disease Case Status</a:t>
                      </a:r>
                      <a:r>
                        <a:rPr lang="en-US" sz="1800" b="1" kern="1200" baseline="30000" dirty="0" smtClean="0">
                          <a:solidFill>
                            <a:schemeClr val="tx1"/>
                          </a:solidFill>
                          <a:effectLst/>
                          <a:latin typeface="+mn-lt"/>
                          <a:ea typeface="+mn-ea"/>
                          <a:cs typeface="+mn-cs"/>
                        </a:rPr>
                        <a:t>†</a:t>
                      </a:r>
                      <a:endParaRPr lang="en-US" sz="1800" dirty="0">
                        <a:solidFill>
                          <a:schemeClr val="tx1"/>
                        </a:solidFill>
                      </a:endParaRPr>
                    </a:p>
                  </a:txBody>
                  <a:tcPr/>
                </a:tc>
                <a:tc>
                  <a:txBody>
                    <a:bodyPr/>
                    <a:lstStyle/>
                    <a:p>
                      <a:pPr algn="ctr"/>
                      <a:r>
                        <a:rPr lang="en-US" sz="1800" dirty="0" smtClean="0">
                          <a:solidFill>
                            <a:schemeClr val="tx1"/>
                          </a:solidFill>
                        </a:rPr>
                        <a:t>Num</a:t>
                      </a:r>
                      <a:endParaRPr lang="en-US" sz="1800" dirty="0">
                        <a:solidFill>
                          <a:schemeClr val="tx1"/>
                        </a:solidFill>
                      </a:endParaRPr>
                    </a:p>
                  </a:txBody>
                  <a:tcPr/>
                </a:tc>
                <a:tc>
                  <a:txBody>
                    <a:bodyPr/>
                    <a:lstStyle/>
                    <a:p>
                      <a:pPr algn="ctr"/>
                      <a:r>
                        <a:rPr lang="en-US" sz="1800" dirty="0" smtClean="0">
                          <a:solidFill>
                            <a:schemeClr val="tx1"/>
                          </a:solidFill>
                        </a:rPr>
                        <a:t>%</a:t>
                      </a:r>
                      <a:endParaRPr lang="en-US" sz="1800" dirty="0">
                        <a:solidFill>
                          <a:schemeClr val="tx1"/>
                        </a:solidFill>
                      </a:endParaRPr>
                    </a:p>
                  </a:txBody>
                  <a:tcPr/>
                </a:tc>
              </a:tr>
              <a:tr h="152400">
                <a:tc>
                  <a:txBody>
                    <a:bodyPr/>
                    <a:lstStyle/>
                    <a:p>
                      <a:r>
                        <a:rPr lang="en-US" sz="1800" dirty="0" smtClean="0">
                          <a:solidFill>
                            <a:schemeClr val="tx1"/>
                          </a:solidFill>
                        </a:rPr>
                        <a:t>Confirmed/Probable Case</a:t>
                      </a:r>
                      <a:endParaRPr lang="en-US" sz="1800" dirty="0">
                        <a:solidFill>
                          <a:schemeClr val="tx1"/>
                        </a:solidFill>
                      </a:endParaRPr>
                    </a:p>
                  </a:txBody>
                  <a:tcPr/>
                </a:tc>
                <a:tc>
                  <a:txBody>
                    <a:bodyPr/>
                    <a:lstStyle/>
                    <a:p>
                      <a:pPr algn="ctr"/>
                      <a:r>
                        <a:rPr lang="en-US" sz="1800" dirty="0" smtClean="0">
                          <a:solidFill>
                            <a:schemeClr val="tx1"/>
                          </a:solidFill>
                        </a:rPr>
                        <a:t>105</a:t>
                      </a:r>
                      <a:endParaRPr lang="en-US" sz="1800" dirty="0">
                        <a:solidFill>
                          <a:schemeClr val="tx1"/>
                        </a:solidFill>
                      </a:endParaRPr>
                    </a:p>
                  </a:txBody>
                  <a:tcPr/>
                </a:tc>
                <a:tc>
                  <a:txBody>
                    <a:bodyPr/>
                    <a:lstStyle/>
                    <a:p>
                      <a:pPr algn="ctr"/>
                      <a:r>
                        <a:rPr lang="en-US" sz="1800" dirty="0" smtClean="0">
                          <a:solidFill>
                            <a:schemeClr val="tx1"/>
                          </a:solidFill>
                        </a:rPr>
                        <a:t>5</a:t>
                      </a:r>
                      <a:endParaRPr lang="en-US" sz="1800" dirty="0">
                        <a:solidFill>
                          <a:schemeClr val="tx1"/>
                        </a:solidFill>
                      </a:endParaRPr>
                    </a:p>
                  </a:txBody>
                  <a:tcPr/>
                </a:tc>
              </a:tr>
              <a:tr h="152400">
                <a:tc>
                  <a:txBody>
                    <a:bodyPr/>
                    <a:lstStyle/>
                    <a:p>
                      <a:r>
                        <a:rPr lang="en-US" sz="1800" dirty="0" smtClean="0">
                          <a:solidFill>
                            <a:schemeClr val="tx1"/>
                          </a:solidFill>
                        </a:rPr>
                        <a:t>Not a case</a:t>
                      </a:r>
                    </a:p>
                  </a:txBody>
                  <a:tcPr/>
                </a:tc>
                <a:tc>
                  <a:txBody>
                    <a:bodyPr/>
                    <a:lstStyle/>
                    <a:p>
                      <a:pPr algn="ctr"/>
                      <a:r>
                        <a:rPr lang="en-US" sz="1800" dirty="0" smtClean="0">
                          <a:solidFill>
                            <a:schemeClr val="tx1"/>
                          </a:solidFill>
                        </a:rPr>
                        <a:t>1,645</a:t>
                      </a:r>
                    </a:p>
                  </a:txBody>
                  <a:tcPr/>
                </a:tc>
                <a:tc>
                  <a:txBody>
                    <a:bodyPr/>
                    <a:lstStyle/>
                    <a:p>
                      <a:pPr algn="ctr"/>
                      <a:r>
                        <a:rPr lang="en-US" sz="1800" dirty="0" smtClean="0">
                          <a:solidFill>
                            <a:schemeClr val="tx1"/>
                          </a:solidFill>
                        </a:rPr>
                        <a:t>81</a:t>
                      </a:r>
                      <a:endParaRPr lang="en-US" sz="1800" dirty="0">
                        <a:solidFill>
                          <a:schemeClr val="tx1"/>
                        </a:solidFill>
                      </a:endParaRPr>
                    </a:p>
                  </a:txBody>
                  <a:tcPr/>
                </a:tc>
              </a:tr>
              <a:tr h="15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Test results pending</a:t>
                      </a:r>
                    </a:p>
                  </a:txBody>
                  <a:tcPr/>
                </a:tc>
                <a:tc>
                  <a:txBody>
                    <a:bodyPr/>
                    <a:lstStyle/>
                    <a:p>
                      <a:pPr algn="ctr"/>
                      <a:r>
                        <a:rPr lang="en-US" sz="1800" dirty="0" smtClean="0">
                          <a:solidFill>
                            <a:schemeClr val="tx1"/>
                          </a:solidFill>
                        </a:rPr>
                        <a:t>272</a:t>
                      </a:r>
                    </a:p>
                  </a:txBody>
                  <a:tcPr/>
                </a:tc>
                <a:tc>
                  <a:txBody>
                    <a:bodyPr/>
                    <a:lstStyle/>
                    <a:p>
                      <a:pPr algn="ctr"/>
                      <a:r>
                        <a:rPr lang="en-US" sz="1800" dirty="0" smtClean="0">
                          <a:solidFill>
                            <a:schemeClr val="tx1"/>
                          </a:solidFill>
                        </a:rPr>
                        <a:t>13</a:t>
                      </a:r>
                      <a:endParaRPr lang="en-US" sz="1800" dirty="0">
                        <a:solidFill>
                          <a:schemeClr val="tx1"/>
                        </a:solidFill>
                      </a:endParaRPr>
                    </a:p>
                  </a:txBody>
                  <a:tcPr/>
                </a:tc>
              </a:tr>
            </a:tbl>
          </a:graphicData>
        </a:graphic>
      </p:graphicFrame>
      <p:sp>
        <p:nvSpPr>
          <p:cNvPr id="3" name="TextBox 2"/>
          <p:cNvSpPr txBox="1"/>
          <p:nvPr/>
        </p:nvSpPr>
        <p:spPr>
          <a:xfrm>
            <a:off x="228600" y="5871366"/>
            <a:ext cx="7467600" cy="1015663"/>
          </a:xfrm>
          <a:prstGeom prst="rect">
            <a:avLst/>
          </a:prstGeom>
          <a:noFill/>
        </p:spPr>
        <p:txBody>
          <a:bodyPr wrap="square" rtlCol="0">
            <a:spAutoFit/>
          </a:bodyPr>
          <a:lstStyle/>
          <a:p>
            <a:r>
              <a:rPr lang="en-US" sz="1200" dirty="0" smtClean="0">
                <a:latin typeface="+mn-lt"/>
              </a:rPr>
              <a:t>* This excludes </a:t>
            </a:r>
            <a:r>
              <a:rPr lang="en-US" sz="1200" dirty="0" smtClean="0"/>
              <a:t>76 </a:t>
            </a:r>
            <a:r>
              <a:rPr lang="en-US" sz="1200" dirty="0" smtClean="0">
                <a:latin typeface="+mn-lt"/>
              </a:rPr>
              <a:t>(4%) Virginia residents who were approved for, but then declined testing </a:t>
            </a:r>
          </a:p>
          <a:p>
            <a:r>
              <a:rPr lang="en-US" sz="1200" baseline="30000" dirty="0" smtClean="0"/>
              <a:t>†</a:t>
            </a:r>
            <a:r>
              <a:rPr lang="en-US" sz="1200" dirty="0">
                <a:latin typeface="+mn-lt"/>
              </a:rPr>
              <a:t> </a:t>
            </a:r>
            <a:r>
              <a:rPr lang="en-US" sz="1200" dirty="0" smtClean="0">
                <a:latin typeface="+mn-lt"/>
              </a:rPr>
              <a:t>Disease case status is based on  </a:t>
            </a:r>
            <a:r>
              <a:rPr lang="en-US" sz="1200" u="sng" dirty="0">
                <a:hlinkClick r:id="rId3"/>
              </a:rPr>
              <a:t>2016 CDC/CSTE Zika Virus Disease and Zika Virus Infection Case Definition</a:t>
            </a:r>
            <a:endParaRPr lang="en-US" sz="1200" dirty="0" smtClean="0">
              <a:latin typeface="+mn-lt"/>
            </a:endParaRPr>
          </a:p>
          <a:p>
            <a:r>
              <a:rPr lang="en-US" sz="1200" baseline="30000" dirty="0" smtClean="0"/>
              <a:t>§</a:t>
            </a:r>
            <a:r>
              <a:rPr lang="en-US" sz="1200" dirty="0" smtClean="0">
                <a:latin typeface="+mn-lt"/>
              </a:rPr>
              <a:t>If </a:t>
            </a:r>
            <a:r>
              <a:rPr lang="en-US" sz="1200" dirty="0">
                <a:latin typeface="+mn-lt"/>
              </a:rPr>
              <a:t>pregnancy status was unknown, then pregnancy status was classified as non-pregnant. </a:t>
            </a:r>
          </a:p>
          <a:p>
            <a:r>
              <a:rPr lang="en-US" sz="1200" dirty="0"/>
              <a:t/>
            </a:r>
            <a:br>
              <a:rPr lang="en-US" sz="1200" dirty="0"/>
            </a:br>
            <a:endParaRPr lang="en-US" sz="1200" dirty="0"/>
          </a:p>
        </p:txBody>
      </p:sp>
      <p:graphicFrame>
        <p:nvGraphicFramePr>
          <p:cNvPr id="10" name="Chart 9"/>
          <p:cNvGraphicFramePr>
            <a:graphicFrameLocks/>
          </p:cNvGraphicFramePr>
          <p:nvPr>
            <p:extLst>
              <p:ext uri="{D42A27DB-BD31-4B8C-83A1-F6EECF244321}">
                <p14:modId xmlns:p14="http://schemas.microsoft.com/office/powerpoint/2010/main" val="2321177827"/>
              </p:ext>
            </p:extLst>
          </p:nvPr>
        </p:nvGraphicFramePr>
        <p:xfrm>
          <a:off x="0" y="2742787"/>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16253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smtClean="0"/>
              <a:t>Mosquito Surveillance and Testing</a:t>
            </a:r>
            <a:endParaRPr lang="en-US" sz="4000" dirty="0"/>
          </a:p>
        </p:txBody>
      </p:sp>
      <p:graphicFrame>
        <p:nvGraphicFramePr>
          <p:cNvPr id="10" name="Table 9"/>
          <p:cNvGraphicFramePr>
            <a:graphicFrameLocks noGrp="1"/>
          </p:cNvGraphicFramePr>
          <p:nvPr>
            <p:extLst>
              <p:ext uri="{D42A27DB-BD31-4B8C-83A1-F6EECF244321}">
                <p14:modId xmlns:p14="http://schemas.microsoft.com/office/powerpoint/2010/main" val="3712217506"/>
              </p:ext>
            </p:extLst>
          </p:nvPr>
        </p:nvGraphicFramePr>
        <p:xfrm>
          <a:off x="381000" y="1219200"/>
          <a:ext cx="4848178" cy="5319007"/>
        </p:xfrm>
        <a:graphic>
          <a:graphicData uri="http://schemas.openxmlformats.org/drawingml/2006/table">
            <a:tbl>
              <a:tblPr lastRow="1" bandRow="1">
                <a:tableStyleId>{9D7B26C5-4107-4FEC-AEDC-1716B250A1EF}</a:tableStyleId>
              </a:tblPr>
              <a:tblGrid>
                <a:gridCol w="304799"/>
                <a:gridCol w="1447800"/>
                <a:gridCol w="990600"/>
                <a:gridCol w="1219201"/>
                <a:gridCol w="885778"/>
              </a:tblGrid>
              <a:tr h="214495">
                <a:tc gridSpan="5">
                  <a:txBody>
                    <a:bodyPr/>
                    <a:lstStyle/>
                    <a:p>
                      <a:pPr algn="l" fontAlgn="b"/>
                      <a:r>
                        <a:rPr lang="en-US" sz="1300" b="1" u="none" strike="noStrike" dirty="0" smtClean="0">
                          <a:effectLst/>
                        </a:rPr>
                        <a:t>Figure 1: Zika </a:t>
                      </a:r>
                      <a:r>
                        <a:rPr lang="en-US" sz="1300" b="1" u="none" strike="noStrike" dirty="0">
                          <a:effectLst/>
                        </a:rPr>
                        <a:t>Virus Testing in Mosquitoes by </a:t>
                      </a:r>
                      <a:r>
                        <a:rPr lang="en-US" sz="1300" b="1" u="none" strike="noStrike" dirty="0" smtClean="0">
                          <a:effectLst/>
                        </a:rPr>
                        <a:t>Jurisdiction</a:t>
                      </a:r>
                    </a:p>
                    <a:p>
                      <a:pPr algn="l" fontAlgn="b"/>
                      <a:r>
                        <a:rPr lang="en-US" sz="1300" b="1" u="none" strike="noStrike" dirty="0" smtClean="0">
                          <a:effectLst/>
                        </a:rPr>
                        <a:t>Updated:</a:t>
                      </a:r>
                      <a:r>
                        <a:rPr lang="en-US" sz="1300" b="1" u="none" strike="noStrike" baseline="0" dirty="0" smtClean="0">
                          <a:effectLst/>
                        </a:rPr>
                        <a:t> December 12, 2016</a:t>
                      </a:r>
                      <a:endParaRPr lang="en-US" sz="1300" b="1" i="0" u="none" strike="noStrike" dirty="0">
                        <a:solidFill>
                          <a:srgbClr val="000000"/>
                        </a:solidFill>
                        <a:effectLst/>
                        <a:latin typeface="Calibri"/>
                      </a:endParaRPr>
                    </a:p>
                  </a:txBody>
                  <a:tcPr marL="9162" marR="9162" marT="9162" marB="0"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300" b="1" i="0" u="none" strike="noStrike" dirty="0">
                        <a:solidFill>
                          <a:srgbClr val="000000"/>
                        </a:solidFill>
                        <a:effectLst/>
                        <a:latin typeface="Calibri"/>
                      </a:endParaRPr>
                    </a:p>
                  </a:txBody>
                  <a:tcPr marL="9162" marR="9162" marT="9162" marB="0" anchor="b">
                    <a:noFill/>
                  </a:tcPr>
                </a:tc>
              </a:tr>
              <a:tr h="432798">
                <a:tc>
                  <a:txBody>
                    <a:bodyPr/>
                    <a:lstStyle/>
                    <a:p>
                      <a:pPr algn="l" fontAlgn="b"/>
                      <a:endParaRPr lang="en-US" sz="1300" b="1" i="0" u="none" strike="noStrike" dirty="0">
                        <a:solidFill>
                          <a:srgbClr val="000000"/>
                        </a:solidFill>
                        <a:effectLst/>
                        <a:latin typeface="Calibri"/>
                      </a:endParaRPr>
                    </a:p>
                  </a:txBody>
                  <a:tcPr marL="9162" marR="9162" marT="916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u="none" strike="noStrike" dirty="0">
                          <a:effectLst/>
                        </a:rPr>
                        <a:t> </a:t>
                      </a:r>
                      <a:r>
                        <a:rPr lang="en-US" sz="1300" u="none" strike="noStrike" dirty="0" smtClean="0">
                          <a:effectLst/>
                        </a:rPr>
                        <a:t>County/City</a:t>
                      </a:r>
                      <a:endParaRPr lang="en-US" sz="1300" b="1" i="0" u="none" strike="noStrike" dirty="0" smtClean="0">
                        <a:solidFill>
                          <a:srgbClr val="000000"/>
                        </a:solidFill>
                        <a:effectLst/>
                        <a:latin typeface="+mn-lt"/>
                      </a:endParaRPr>
                    </a:p>
                  </a:txBody>
                  <a:tcPr marL="9162" marR="9162" marT="916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u="none" strike="noStrike" dirty="0">
                          <a:effectLst/>
                        </a:rPr>
                        <a:t>Total Pools Tested</a:t>
                      </a:r>
                      <a:endParaRPr lang="en-US" sz="1300" b="1" i="0" u="none" strike="noStrike" dirty="0">
                        <a:solidFill>
                          <a:srgbClr val="000000"/>
                        </a:solidFill>
                        <a:effectLst/>
                        <a:latin typeface="Calibri"/>
                      </a:endParaRPr>
                    </a:p>
                  </a:txBody>
                  <a:tcPr marL="9162" marR="9162" marT="916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u="none" strike="noStrike" dirty="0">
                          <a:effectLst/>
                        </a:rPr>
                        <a:t>Total Mosquitoes Tested</a:t>
                      </a:r>
                      <a:endParaRPr lang="en-US" sz="1300" b="1" i="0" u="none" strike="noStrike" dirty="0">
                        <a:solidFill>
                          <a:srgbClr val="000000"/>
                        </a:solidFill>
                        <a:effectLst/>
                        <a:latin typeface="Calibri"/>
                      </a:endParaRPr>
                    </a:p>
                  </a:txBody>
                  <a:tcPr marL="9162" marR="9162" marT="916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u="none" strike="noStrike" dirty="0">
                          <a:effectLst/>
                        </a:rPr>
                        <a:t>Zika Positive Pools </a:t>
                      </a:r>
                      <a:endParaRPr lang="en-US" sz="1300" b="1" i="0" u="none" strike="noStrike" dirty="0">
                        <a:solidFill>
                          <a:srgbClr val="000000"/>
                        </a:solidFill>
                        <a:effectLst/>
                        <a:latin typeface="Calibri"/>
                      </a:endParaRPr>
                    </a:p>
                  </a:txBody>
                  <a:tcPr marL="9162" marR="9162" marT="916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495">
                <a:tc>
                  <a:txBody>
                    <a:bodyPr/>
                    <a:lstStyle/>
                    <a:p>
                      <a:pPr algn="l" fontAlgn="b"/>
                      <a:r>
                        <a:rPr lang="en-US" sz="1300" u="none" strike="noStrike" dirty="0">
                          <a:effectLst/>
                        </a:rPr>
                        <a:t> </a:t>
                      </a:r>
                      <a:endParaRPr lang="en-US" sz="1300" b="1" i="0" u="none" strike="noStrike" dirty="0">
                        <a:solidFill>
                          <a:srgbClr val="000000"/>
                        </a:solidFill>
                        <a:effectLst/>
                        <a:latin typeface="Calibri"/>
                      </a:endParaRPr>
                    </a:p>
                  </a:txBody>
                  <a:tcPr marL="9162" marR="9162" marT="9162" marB="0" anchor="b">
                    <a:lnT w="12700" cap="flat" cmpd="sng" algn="ctr">
                      <a:solidFill>
                        <a:schemeClr val="tx1"/>
                      </a:solidFill>
                      <a:prstDash val="solid"/>
                      <a:round/>
                      <a:headEnd type="none" w="med" len="med"/>
                      <a:tailEnd type="none" w="med" len="med"/>
                    </a:lnT>
                  </a:tcPr>
                </a:tc>
                <a:tc>
                  <a:txBody>
                    <a:bodyPr/>
                    <a:lstStyle/>
                    <a:p>
                      <a:pPr algn="l" fontAlgn="b"/>
                      <a:r>
                        <a:rPr lang="en-US" sz="1300" u="none" strike="noStrike" dirty="0" smtClean="0">
                          <a:effectLst/>
                        </a:rPr>
                        <a:t>Accomack</a:t>
                      </a:r>
                      <a:r>
                        <a:rPr lang="en-US" sz="1300" u="none" strike="noStrike" baseline="0" dirty="0" smtClean="0">
                          <a:effectLst/>
                        </a:rPr>
                        <a:t> Co.</a:t>
                      </a:r>
                      <a:endParaRPr lang="en-US" sz="1300" b="0" i="0" u="none" strike="noStrike" dirty="0">
                        <a:solidFill>
                          <a:srgbClr val="000000"/>
                        </a:solidFill>
                        <a:effectLst/>
                        <a:latin typeface="Calibri"/>
                      </a:endParaRPr>
                    </a:p>
                  </a:txBody>
                  <a:tcPr marL="9162" marR="9162" marT="9162" marB="0" anchor="b">
                    <a:lnT w="12700" cap="flat" cmpd="sng" algn="ctr">
                      <a:solidFill>
                        <a:schemeClr val="tx1"/>
                      </a:solidFill>
                      <a:prstDash val="solid"/>
                      <a:round/>
                      <a:headEnd type="none" w="med" len="med"/>
                      <a:tailEnd type="none" w="med" len="med"/>
                    </a:lnT>
                  </a:tcPr>
                </a:tc>
                <a:tc>
                  <a:txBody>
                    <a:bodyPr/>
                    <a:lstStyle/>
                    <a:p>
                      <a:pPr algn="l" fontAlgn="b"/>
                      <a:r>
                        <a:rPr lang="en-US" sz="1300" b="0" i="0" u="none" strike="noStrike" dirty="0" smtClean="0">
                          <a:solidFill>
                            <a:schemeClr val="tx1"/>
                          </a:solidFill>
                          <a:effectLst/>
                          <a:latin typeface="+mn-lt"/>
                        </a:rPr>
                        <a:t>3</a:t>
                      </a:r>
                      <a:endParaRPr lang="en-US" sz="1300" b="0" i="0" u="none" strike="noStrike" dirty="0">
                        <a:solidFill>
                          <a:srgbClr val="000000"/>
                        </a:solidFill>
                        <a:effectLst/>
                        <a:latin typeface="Calibri"/>
                      </a:endParaRPr>
                    </a:p>
                  </a:txBody>
                  <a:tcPr marL="329827" marR="9162" marT="9162" marB="0" anchor="b">
                    <a:lnT w="12700" cap="flat" cmpd="sng" algn="ctr">
                      <a:solidFill>
                        <a:schemeClr val="tx1"/>
                      </a:solidFill>
                      <a:prstDash val="solid"/>
                      <a:round/>
                      <a:headEnd type="none" w="med" len="med"/>
                      <a:tailEnd type="none" w="med" len="med"/>
                    </a:lnT>
                  </a:tcPr>
                </a:tc>
                <a:tc>
                  <a:txBody>
                    <a:bodyPr/>
                    <a:lstStyle/>
                    <a:p>
                      <a:pPr algn="l" fontAlgn="b"/>
                      <a:r>
                        <a:rPr lang="en-US" sz="1300" b="0" i="0" u="none" strike="noStrike" dirty="0" smtClean="0">
                          <a:solidFill>
                            <a:srgbClr val="000000"/>
                          </a:solidFill>
                          <a:effectLst/>
                          <a:latin typeface="Calibri"/>
                        </a:rPr>
                        <a:t>103</a:t>
                      </a:r>
                      <a:endParaRPr lang="en-US" sz="1300" b="0" i="0" u="none" strike="noStrike" dirty="0">
                        <a:solidFill>
                          <a:srgbClr val="000000"/>
                        </a:solidFill>
                        <a:effectLst/>
                        <a:latin typeface="Calibri"/>
                      </a:endParaRPr>
                    </a:p>
                  </a:txBody>
                  <a:tcPr marL="329827" marR="9162" marT="9162" marB="0" anchor="b">
                    <a:lnT w="12700" cap="flat" cmpd="sng" algn="ctr">
                      <a:solidFill>
                        <a:schemeClr val="tx1"/>
                      </a:solidFill>
                      <a:prstDash val="solid"/>
                      <a:round/>
                      <a:headEnd type="none" w="med" len="med"/>
                      <a:tailEnd type="none" w="med" len="med"/>
                    </a:lnT>
                  </a:tcPr>
                </a:tc>
                <a:tc>
                  <a:txBody>
                    <a:bodyPr/>
                    <a:lstStyle/>
                    <a:p>
                      <a:pPr algn="l" fontAlgn="b"/>
                      <a:r>
                        <a:rPr lang="en-US" sz="1300" u="none" strike="noStrike" dirty="0">
                          <a:effectLst/>
                        </a:rPr>
                        <a:t>0</a:t>
                      </a:r>
                      <a:endParaRPr lang="en-US" sz="1300" b="1" i="0" u="none" strike="noStrike" dirty="0">
                        <a:solidFill>
                          <a:srgbClr val="000000"/>
                        </a:solidFill>
                        <a:effectLst/>
                        <a:latin typeface="Calibri"/>
                      </a:endParaRPr>
                    </a:p>
                  </a:txBody>
                  <a:tcPr marL="329827" marR="9162" marT="9162" marB="0" anchor="b">
                    <a:lnT w="12700" cap="flat" cmpd="sng" algn="ctr">
                      <a:solidFill>
                        <a:schemeClr val="tx1"/>
                      </a:solidFill>
                      <a:prstDash val="solid"/>
                      <a:round/>
                      <a:headEnd type="none" w="med" len="med"/>
                      <a:tailEnd type="none" w="med" len="med"/>
                    </a:lnT>
                  </a:tcPr>
                </a:tc>
              </a:tr>
              <a:tr h="214495">
                <a:tc>
                  <a:txBody>
                    <a:bodyPr/>
                    <a:lstStyle/>
                    <a:p>
                      <a:pPr algn="l" fontAlgn="b"/>
                      <a:endParaRPr lang="en-US" sz="1300" b="1" i="0" u="none" strike="noStrike" dirty="0">
                        <a:solidFill>
                          <a:srgbClr val="000000"/>
                        </a:solidFill>
                        <a:effectLst/>
                        <a:latin typeface="Calibri"/>
                      </a:endParaRPr>
                    </a:p>
                  </a:txBody>
                  <a:tcPr marL="9162" marR="9162" marT="9162" marB="0" anchor="b"/>
                </a:tc>
                <a:tc>
                  <a:txBody>
                    <a:bodyPr/>
                    <a:lstStyle/>
                    <a:p>
                      <a:pPr algn="l" fontAlgn="b"/>
                      <a:r>
                        <a:rPr lang="en-US" sz="1300" b="0" i="0" u="none" strike="noStrike" dirty="0" smtClean="0">
                          <a:solidFill>
                            <a:srgbClr val="000000"/>
                          </a:solidFill>
                          <a:effectLst/>
                          <a:latin typeface="Calibri"/>
                        </a:rPr>
                        <a:t>Alexandria</a:t>
                      </a:r>
                      <a:endParaRPr lang="en-US" sz="1300" b="0" i="0" u="none" strike="noStrike" dirty="0">
                        <a:solidFill>
                          <a:srgbClr val="000000"/>
                        </a:solidFill>
                        <a:effectLst/>
                        <a:latin typeface="Calibri"/>
                      </a:endParaRPr>
                    </a:p>
                  </a:txBody>
                  <a:tcPr marL="9162" marR="9162" marT="9162" marB="0" anchor="b"/>
                </a:tc>
                <a:tc>
                  <a:txBody>
                    <a:bodyPr/>
                    <a:lstStyle/>
                    <a:p>
                      <a:pPr algn="l" fontAlgn="b"/>
                      <a:r>
                        <a:rPr lang="en-US" sz="1300" b="0" i="0" u="none" strike="noStrike" dirty="0" smtClean="0">
                          <a:solidFill>
                            <a:srgbClr val="000000"/>
                          </a:solidFill>
                          <a:effectLst/>
                          <a:latin typeface="Calibri"/>
                        </a:rPr>
                        <a:t>272</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b="0" i="0" u="none" strike="noStrike" dirty="0" smtClean="0">
                          <a:solidFill>
                            <a:srgbClr val="000000"/>
                          </a:solidFill>
                          <a:effectLst/>
                          <a:latin typeface="Calibri"/>
                        </a:rPr>
                        <a:t>7,814</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b="0" i="0" u="none" strike="noStrike" dirty="0" smtClean="0">
                          <a:solidFill>
                            <a:srgbClr val="000000"/>
                          </a:solidFill>
                          <a:effectLst/>
                          <a:latin typeface="Calibri"/>
                        </a:rPr>
                        <a:t>0</a:t>
                      </a:r>
                      <a:endParaRPr lang="en-US" sz="1300" b="0" i="0" u="none" strike="noStrike" dirty="0">
                        <a:solidFill>
                          <a:srgbClr val="000000"/>
                        </a:solidFill>
                        <a:effectLst/>
                        <a:latin typeface="Calibri"/>
                      </a:endParaRPr>
                    </a:p>
                  </a:txBody>
                  <a:tcPr marL="329827" marR="9162" marT="9162" marB="0" anchor="b"/>
                </a:tc>
              </a:tr>
              <a:tr h="214495">
                <a:tc>
                  <a:txBody>
                    <a:bodyPr/>
                    <a:lstStyle/>
                    <a:p>
                      <a:pPr algn="l" fontAlgn="b"/>
                      <a:r>
                        <a:rPr lang="en-US" sz="1300" u="none" strike="noStrike" dirty="0">
                          <a:effectLst/>
                        </a:rPr>
                        <a:t> </a:t>
                      </a:r>
                      <a:endParaRPr lang="en-US" sz="1300" b="1" i="0" u="none" strike="noStrike" dirty="0">
                        <a:solidFill>
                          <a:srgbClr val="000000"/>
                        </a:solidFill>
                        <a:effectLst/>
                        <a:latin typeface="Calibri"/>
                      </a:endParaRPr>
                    </a:p>
                  </a:txBody>
                  <a:tcPr marL="9162" marR="9162" marT="9162" marB="0" anchor="b"/>
                </a:tc>
                <a:tc>
                  <a:txBody>
                    <a:bodyPr/>
                    <a:lstStyle/>
                    <a:p>
                      <a:pPr algn="l" fontAlgn="b"/>
                      <a:r>
                        <a:rPr lang="en-US" sz="1300" u="none" strike="noStrike" dirty="0">
                          <a:effectLst/>
                        </a:rPr>
                        <a:t>Chesapeake </a:t>
                      </a:r>
                      <a:endParaRPr lang="en-US" sz="1300" b="0" i="0" u="none" strike="noStrike" dirty="0">
                        <a:solidFill>
                          <a:srgbClr val="000000"/>
                        </a:solidFill>
                        <a:effectLst/>
                        <a:latin typeface="Calibri"/>
                      </a:endParaRPr>
                    </a:p>
                  </a:txBody>
                  <a:tcPr marL="9162" marR="9162" marT="9162" marB="0" anchor="b"/>
                </a:tc>
                <a:tc>
                  <a:txBody>
                    <a:bodyPr/>
                    <a:lstStyle/>
                    <a:p>
                      <a:pPr algn="l" fontAlgn="b"/>
                      <a:r>
                        <a:rPr lang="en-US" sz="1300" b="0" i="0" u="none" strike="noStrike" dirty="0" smtClean="0">
                          <a:solidFill>
                            <a:schemeClr val="tx1"/>
                          </a:solidFill>
                          <a:effectLst/>
                          <a:latin typeface="+mn-lt"/>
                        </a:rPr>
                        <a:t>98</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b="0" i="0" u="none" strike="noStrike" dirty="0" smtClean="0">
                          <a:solidFill>
                            <a:schemeClr val="tx1"/>
                          </a:solidFill>
                          <a:effectLst/>
                          <a:latin typeface="+mn-lt"/>
                        </a:rPr>
                        <a:t>3,675</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u="none" strike="noStrike" dirty="0">
                          <a:effectLst/>
                        </a:rPr>
                        <a:t>0</a:t>
                      </a:r>
                      <a:endParaRPr lang="en-US" sz="1300" b="1" i="0" u="none" strike="noStrike" dirty="0">
                        <a:solidFill>
                          <a:srgbClr val="000000"/>
                        </a:solidFill>
                        <a:effectLst/>
                        <a:latin typeface="Calibri"/>
                      </a:endParaRPr>
                    </a:p>
                  </a:txBody>
                  <a:tcPr marL="329827" marR="9162" marT="9162" marB="0" anchor="b"/>
                </a:tc>
              </a:tr>
              <a:tr h="214495">
                <a:tc>
                  <a:txBody>
                    <a:bodyPr/>
                    <a:lstStyle/>
                    <a:p>
                      <a:pPr algn="l" fontAlgn="b"/>
                      <a:endParaRPr lang="en-US" sz="1300" b="1" i="0" u="none" strike="noStrike" dirty="0">
                        <a:solidFill>
                          <a:srgbClr val="000000"/>
                        </a:solidFill>
                        <a:effectLst/>
                        <a:latin typeface="Calibri"/>
                      </a:endParaRPr>
                    </a:p>
                  </a:txBody>
                  <a:tcPr marL="9162" marR="9162" marT="9162" marB="0" anchor="b"/>
                </a:tc>
                <a:tc>
                  <a:txBody>
                    <a:bodyPr/>
                    <a:lstStyle/>
                    <a:p>
                      <a:pPr algn="l" fontAlgn="b"/>
                      <a:r>
                        <a:rPr lang="en-US" sz="1300" b="0" i="0" u="none" strike="noStrike" dirty="0" smtClean="0">
                          <a:solidFill>
                            <a:srgbClr val="000000"/>
                          </a:solidFill>
                          <a:effectLst/>
                          <a:latin typeface="Calibri"/>
                        </a:rPr>
                        <a:t>Chesterfield Co.</a:t>
                      </a:r>
                      <a:endParaRPr lang="en-US" sz="1300" b="0" i="0" u="none" strike="noStrike" dirty="0">
                        <a:solidFill>
                          <a:srgbClr val="000000"/>
                        </a:solidFill>
                        <a:effectLst/>
                        <a:latin typeface="Calibri"/>
                      </a:endParaRPr>
                    </a:p>
                  </a:txBody>
                  <a:tcPr marL="9162" marR="9162" marT="9162" marB="0" anchor="b"/>
                </a:tc>
                <a:tc>
                  <a:txBody>
                    <a:bodyPr/>
                    <a:lstStyle/>
                    <a:p>
                      <a:pPr algn="l" fontAlgn="b"/>
                      <a:r>
                        <a:rPr lang="en-US" sz="1300" b="0" i="0" u="none" strike="noStrike" dirty="0" smtClean="0">
                          <a:solidFill>
                            <a:srgbClr val="000000"/>
                          </a:solidFill>
                          <a:effectLst/>
                          <a:latin typeface="Calibri"/>
                        </a:rPr>
                        <a:t>18</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b="0" i="0" u="none" strike="noStrike" dirty="0" smtClean="0">
                          <a:solidFill>
                            <a:srgbClr val="000000"/>
                          </a:solidFill>
                          <a:effectLst/>
                          <a:latin typeface="Calibri"/>
                        </a:rPr>
                        <a:t>770</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b="0" i="0" u="none" strike="noStrike" dirty="0" smtClean="0">
                          <a:solidFill>
                            <a:srgbClr val="000000"/>
                          </a:solidFill>
                          <a:effectLst/>
                          <a:latin typeface="Calibri"/>
                        </a:rPr>
                        <a:t>0</a:t>
                      </a:r>
                      <a:endParaRPr lang="en-US" sz="1300" b="0" i="0" u="none" strike="noStrike" dirty="0">
                        <a:solidFill>
                          <a:srgbClr val="000000"/>
                        </a:solidFill>
                        <a:effectLst/>
                        <a:latin typeface="Calibri"/>
                      </a:endParaRPr>
                    </a:p>
                  </a:txBody>
                  <a:tcPr marL="329827" marR="9162" marT="9162" marB="0" anchor="b"/>
                </a:tc>
              </a:tr>
              <a:tr h="214495">
                <a:tc>
                  <a:txBody>
                    <a:bodyPr/>
                    <a:lstStyle/>
                    <a:p>
                      <a:pPr algn="l" fontAlgn="b"/>
                      <a:r>
                        <a:rPr lang="en-US" sz="1300" u="none" strike="noStrike" dirty="0">
                          <a:effectLst/>
                        </a:rPr>
                        <a:t> </a:t>
                      </a:r>
                      <a:endParaRPr lang="en-US" sz="1300" b="1" i="0" u="none" strike="noStrike" dirty="0">
                        <a:solidFill>
                          <a:srgbClr val="000000"/>
                        </a:solidFill>
                        <a:effectLst/>
                        <a:latin typeface="Calibri"/>
                      </a:endParaRPr>
                    </a:p>
                  </a:txBody>
                  <a:tcPr marL="9162" marR="9162" marT="9162" marB="0" anchor="b"/>
                </a:tc>
                <a:tc>
                  <a:txBody>
                    <a:bodyPr/>
                    <a:lstStyle/>
                    <a:p>
                      <a:pPr algn="l" fontAlgn="b"/>
                      <a:r>
                        <a:rPr lang="en-US" sz="1300" u="none" strike="noStrike" dirty="0">
                          <a:effectLst/>
                        </a:rPr>
                        <a:t>Fairfax Co.</a:t>
                      </a:r>
                      <a:endParaRPr lang="en-US" sz="1300" b="0" i="0" u="none" strike="noStrike" dirty="0">
                        <a:solidFill>
                          <a:srgbClr val="000000"/>
                        </a:solidFill>
                        <a:effectLst/>
                        <a:latin typeface="Calibri"/>
                      </a:endParaRPr>
                    </a:p>
                  </a:txBody>
                  <a:tcPr marL="9162" marR="9162" marT="9162" marB="0" anchor="b"/>
                </a:tc>
                <a:tc>
                  <a:txBody>
                    <a:bodyPr/>
                    <a:lstStyle/>
                    <a:p>
                      <a:pPr algn="l" fontAlgn="b"/>
                      <a:r>
                        <a:rPr lang="en-US" sz="1300" b="0" i="0" u="none" strike="noStrike" dirty="0" smtClean="0">
                          <a:solidFill>
                            <a:schemeClr val="tx1"/>
                          </a:solidFill>
                          <a:effectLst/>
                          <a:latin typeface="+mn-lt"/>
                        </a:rPr>
                        <a:t>529</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b="0" i="0" u="none" strike="noStrike" dirty="0" smtClean="0">
                          <a:solidFill>
                            <a:schemeClr val="tx1"/>
                          </a:solidFill>
                          <a:effectLst/>
                          <a:latin typeface="+mn-lt"/>
                        </a:rPr>
                        <a:t>13,994</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u="none" strike="noStrike" dirty="0">
                          <a:effectLst/>
                        </a:rPr>
                        <a:t>0</a:t>
                      </a:r>
                      <a:endParaRPr lang="en-US" sz="1300" b="1" i="0" u="none" strike="noStrike" dirty="0">
                        <a:solidFill>
                          <a:srgbClr val="000000"/>
                        </a:solidFill>
                        <a:effectLst/>
                        <a:latin typeface="Calibri"/>
                      </a:endParaRPr>
                    </a:p>
                  </a:txBody>
                  <a:tcPr marL="329827" marR="9162" marT="9162" marB="0" anchor="b"/>
                </a:tc>
              </a:tr>
              <a:tr h="214495">
                <a:tc>
                  <a:txBody>
                    <a:bodyPr/>
                    <a:lstStyle/>
                    <a:p>
                      <a:pPr algn="l" fontAlgn="b"/>
                      <a:r>
                        <a:rPr lang="en-US" sz="1300" u="none" strike="noStrike" dirty="0">
                          <a:effectLst/>
                        </a:rPr>
                        <a:t> </a:t>
                      </a:r>
                      <a:endParaRPr lang="en-US" sz="1300" b="1" i="0" u="none" strike="noStrike" dirty="0">
                        <a:solidFill>
                          <a:srgbClr val="000000"/>
                        </a:solidFill>
                        <a:effectLst/>
                        <a:latin typeface="Calibri"/>
                      </a:endParaRPr>
                    </a:p>
                  </a:txBody>
                  <a:tcPr marL="9162" marR="9162" marT="9162" marB="0" anchor="b"/>
                </a:tc>
                <a:tc>
                  <a:txBody>
                    <a:bodyPr/>
                    <a:lstStyle/>
                    <a:p>
                      <a:pPr algn="l" fontAlgn="b"/>
                      <a:r>
                        <a:rPr lang="en-US" sz="1300" u="none" strike="noStrike" dirty="0">
                          <a:effectLst/>
                        </a:rPr>
                        <a:t>Hampton</a:t>
                      </a:r>
                      <a:endParaRPr lang="en-US" sz="1300" b="0" i="0" u="none" strike="noStrike" dirty="0">
                        <a:solidFill>
                          <a:srgbClr val="000000"/>
                        </a:solidFill>
                        <a:effectLst/>
                        <a:latin typeface="Calibri"/>
                      </a:endParaRPr>
                    </a:p>
                  </a:txBody>
                  <a:tcPr marL="9162" marR="9162" marT="9162" marB="0" anchor="b"/>
                </a:tc>
                <a:tc>
                  <a:txBody>
                    <a:bodyPr/>
                    <a:lstStyle/>
                    <a:p>
                      <a:pPr algn="l" fontAlgn="b"/>
                      <a:r>
                        <a:rPr lang="en-US" sz="1300" b="0" i="0" u="none" strike="noStrike" dirty="0" smtClean="0">
                          <a:solidFill>
                            <a:schemeClr val="tx1"/>
                          </a:solidFill>
                          <a:effectLst/>
                          <a:latin typeface="+mn-lt"/>
                        </a:rPr>
                        <a:t>72</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b="0" i="0" u="none" strike="noStrike" dirty="0" smtClean="0">
                          <a:solidFill>
                            <a:schemeClr val="tx1"/>
                          </a:solidFill>
                          <a:effectLst/>
                          <a:latin typeface="+mn-lt"/>
                        </a:rPr>
                        <a:t>2,571</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u="none" strike="noStrike" dirty="0">
                          <a:effectLst/>
                        </a:rPr>
                        <a:t>0</a:t>
                      </a:r>
                      <a:endParaRPr lang="en-US" sz="1300" b="1" i="0" u="none" strike="noStrike" dirty="0">
                        <a:solidFill>
                          <a:srgbClr val="000000"/>
                        </a:solidFill>
                        <a:effectLst/>
                        <a:latin typeface="Calibri"/>
                      </a:endParaRPr>
                    </a:p>
                  </a:txBody>
                  <a:tcPr marL="329827" marR="9162" marT="9162" marB="0" anchor="b"/>
                </a:tc>
              </a:tr>
              <a:tr h="214495">
                <a:tc>
                  <a:txBody>
                    <a:bodyPr/>
                    <a:lstStyle/>
                    <a:p>
                      <a:pPr algn="l" fontAlgn="b"/>
                      <a:r>
                        <a:rPr lang="en-US" sz="1300" u="none" strike="noStrike" dirty="0">
                          <a:effectLst/>
                        </a:rPr>
                        <a:t> </a:t>
                      </a:r>
                      <a:endParaRPr lang="en-US" sz="1300" b="1" i="0" u="none" strike="noStrike" dirty="0">
                        <a:solidFill>
                          <a:srgbClr val="000000"/>
                        </a:solidFill>
                        <a:effectLst/>
                        <a:latin typeface="Calibri"/>
                      </a:endParaRPr>
                    </a:p>
                  </a:txBody>
                  <a:tcPr marL="9162" marR="9162" marT="9162" marB="0" anchor="b"/>
                </a:tc>
                <a:tc>
                  <a:txBody>
                    <a:bodyPr/>
                    <a:lstStyle/>
                    <a:p>
                      <a:pPr algn="l" fontAlgn="b"/>
                      <a:r>
                        <a:rPr lang="en-US" sz="1300" u="none" strike="noStrike" dirty="0">
                          <a:effectLst/>
                        </a:rPr>
                        <a:t>Hanover Co.</a:t>
                      </a:r>
                      <a:endParaRPr lang="en-US" sz="1300" b="0" i="0" u="none" strike="noStrike" dirty="0">
                        <a:solidFill>
                          <a:srgbClr val="000000"/>
                        </a:solidFill>
                        <a:effectLst/>
                        <a:latin typeface="Calibri"/>
                      </a:endParaRPr>
                    </a:p>
                  </a:txBody>
                  <a:tcPr marL="9162" marR="9162" marT="9162" marB="0" anchor="b"/>
                </a:tc>
                <a:tc>
                  <a:txBody>
                    <a:bodyPr/>
                    <a:lstStyle/>
                    <a:p>
                      <a:pPr algn="l" fontAlgn="b"/>
                      <a:r>
                        <a:rPr lang="en-US" sz="1300" b="0" i="0" u="none" strike="noStrike" dirty="0">
                          <a:solidFill>
                            <a:schemeClr val="tx1"/>
                          </a:solidFill>
                          <a:effectLst/>
                          <a:latin typeface="+mn-lt"/>
                        </a:rPr>
                        <a:t>2</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u="none" strike="noStrike" dirty="0">
                          <a:effectLst/>
                        </a:rPr>
                        <a:t>58</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u="none" strike="noStrike" dirty="0">
                          <a:effectLst/>
                        </a:rPr>
                        <a:t>0</a:t>
                      </a:r>
                      <a:endParaRPr lang="en-US" sz="1300" b="1" i="0" u="none" strike="noStrike" dirty="0">
                        <a:solidFill>
                          <a:srgbClr val="000000"/>
                        </a:solidFill>
                        <a:effectLst/>
                        <a:latin typeface="Calibri"/>
                      </a:endParaRPr>
                    </a:p>
                  </a:txBody>
                  <a:tcPr marL="329827" marR="9162" marT="9162" marB="0" anchor="b"/>
                </a:tc>
              </a:tr>
              <a:tr h="214495">
                <a:tc>
                  <a:txBody>
                    <a:bodyPr/>
                    <a:lstStyle/>
                    <a:p>
                      <a:pPr algn="l" fontAlgn="b"/>
                      <a:r>
                        <a:rPr lang="en-US" sz="1300" u="none" strike="noStrike" dirty="0">
                          <a:effectLst/>
                        </a:rPr>
                        <a:t> </a:t>
                      </a:r>
                      <a:endParaRPr lang="en-US" sz="1300" b="1" i="0" u="none" strike="noStrike" dirty="0">
                        <a:solidFill>
                          <a:srgbClr val="000000"/>
                        </a:solidFill>
                        <a:effectLst/>
                        <a:latin typeface="Calibri"/>
                      </a:endParaRPr>
                    </a:p>
                  </a:txBody>
                  <a:tcPr marL="9162" marR="9162" marT="9162" marB="0" anchor="b"/>
                </a:tc>
                <a:tc>
                  <a:txBody>
                    <a:bodyPr/>
                    <a:lstStyle/>
                    <a:p>
                      <a:pPr algn="l" fontAlgn="b"/>
                      <a:r>
                        <a:rPr lang="en-US" sz="1300" u="none" strike="noStrike" dirty="0">
                          <a:effectLst/>
                        </a:rPr>
                        <a:t>Henrico Co.</a:t>
                      </a:r>
                      <a:endParaRPr lang="en-US" sz="1300" b="0" i="0" u="none" strike="noStrike" dirty="0">
                        <a:solidFill>
                          <a:srgbClr val="000000"/>
                        </a:solidFill>
                        <a:effectLst/>
                        <a:latin typeface="Calibri"/>
                      </a:endParaRPr>
                    </a:p>
                  </a:txBody>
                  <a:tcPr marL="9162" marR="9162" marT="9162" marB="0" anchor="b"/>
                </a:tc>
                <a:tc>
                  <a:txBody>
                    <a:bodyPr/>
                    <a:lstStyle/>
                    <a:p>
                      <a:pPr algn="l" fontAlgn="b"/>
                      <a:r>
                        <a:rPr lang="en-US" sz="1300" b="0" i="0" u="none" strike="noStrike" dirty="0" smtClean="0">
                          <a:solidFill>
                            <a:schemeClr val="tx1"/>
                          </a:solidFill>
                          <a:effectLst/>
                          <a:latin typeface="+mn-lt"/>
                        </a:rPr>
                        <a:t>144</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b="0" i="0" u="none" strike="noStrike" dirty="0" smtClean="0">
                          <a:solidFill>
                            <a:schemeClr val="tx1"/>
                          </a:solidFill>
                          <a:effectLst/>
                          <a:latin typeface="+mn-lt"/>
                        </a:rPr>
                        <a:t>6,454</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u="none" strike="noStrike" dirty="0">
                          <a:effectLst/>
                        </a:rPr>
                        <a:t>0</a:t>
                      </a:r>
                      <a:endParaRPr lang="en-US" sz="1300" b="1" i="0" u="none" strike="noStrike" dirty="0">
                        <a:solidFill>
                          <a:srgbClr val="000000"/>
                        </a:solidFill>
                        <a:effectLst/>
                        <a:latin typeface="Calibri"/>
                      </a:endParaRPr>
                    </a:p>
                  </a:txBody>
                  <a:tcPr marL="329827" marR="9162" marT="9162" marB="0" anchor="b"/>
                </a:tc>
              </a:tr>
              <a:tr h="214495">
                <a:tc>
                  <a:txBody>
                    <a:bodyPr/>
                    <a:lstStyle/>
                    <a:p>
                      <a:pPr algn="l" fontAlgn="b"/>
                      <a:r>
                        <a:rPr lang="en-US" sz="1300" u="none" strike="noStrike" dirty="0">
                          <a:effectLst/>
                        </a:rPr>
                        <a:t> </a:t>
                      </a:r>
                      <a:endParaRPr lang="en-US" sz="1300" b="1" i="0" u="none" strike="noStrike" dirty="0">
                        <a:solidFill>
                          <a:srgbClr val="000000"/>
                        </a:solidFill>
                        <a:effectLst/>
                        <a:latin typeface="Calibri"/>
                      </a:endParaRPr>
                    </a:p>
                  </a:txBody>
                  <a:tcPr marL="9162" marR="9162" marT="9162" marB="0" anchor="b"/>
                </a:tc>
                <a:tc>
                  <a:txBody>
                    <a:bodyPr/>
                    <a:lstStyle/>
                    <a:p>
                      <a:pPr algn="l" fontAlgn="b"/>
                      <a:r>
                        <a:rPr lang="en-US" sz="1300" u="none" strike="noStrike" dirty="0">
                          <a:effectLst/>
                        </a:rPr>
                        <a:t>Newport News</a:t>
                      </a:r>
                      <a:endParaRPr lang="en-US" sz="1300" b="0" i="0" u="none" strike="noStrike" dirty="0">
                        <a:solidFill>
                          <a:srgbClr val="000000"/>
                        </a:solidFill>
                        <a:effectLst/>
                        <a:latin typeface="Calibri"/>
                      </a:endParaRPr>
                    </a:p>
                  </a:txBody>
                  <a:tcPr marL="9162" marR="9162" marT="9162" marB="0" anchor="b"/>
                </a:tc>
                <a:tc>
                  <a:txBody>
                    <a:bodyPr/>
                    <a:lstStyle/>
                    <a:p>
                      <a:pPr algn="l" fontAlgn="b"/>
                      <a:r>
                        <a:rPr lang="en-US" sz="1300" b="0" i="0" u="none" strike="noStrike" dirty="0" smtClean="0">
                          <a:solidFill>
                            <a:schemeClr val="tx1"/>
                          </a:solidFill>
                          <a:effectLst/>
                          <a:latin typeface="+mn-lt"/>
                        </a:rPr>
                        <a:t>38</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b="0" i="0" u="none" strike="noStrike" dirty="0" smtClean="0">
                          <a:solidFill>
                            <a:srgbClr val="000000"/>
                          </a:solidFill>
                          <a:effectLst/>
                          <a:latin typeface="Calibri"/>
                        </a:rPr>
                        <a:t>1,512</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u="none" strike="noStrike" dirty="0">
                          <a:effectLst/>
                        </a:rPr>
                        <a:t>0</a:t>
                      </a:r>
                      <a:endParaRPr lang="en-US" sz="1300" b="1" i="0" u="none" strike="noStrike" dirty="0">
                        <a:solidFill>
                          <a:srgbClr val="000000"/>
                        </a:solidFill>
                        <a:effectLst/>
                        <a:latin typeface="Calibri"/>
                      </a:endParaRPr>
                    </a:p>
                  </a:txBody>
                  <a:tcPr marL="329827" marR="9162" marT="9162" marB="0" anchor="b"/>
                </a:tc>
              </a:tr>
              <a:tr h="214495">
                <a:tc>
                  <a:txBody>
                    <a:bodyPr/>
                    <a:lstStyle/>
                    <a:p>
                      <a:pPr algn="l" fontAlgn="b"/>
                      <a:r>
                        <a:rPr lang="en-US" sz="1300" u="none" strike="noStrike" dirty="0">
                          <a:effectLst/>
                        </a:rPr>
                        <a:t> </a:t>
                      </a:r>
                      <a:endParaRPr lang="en-US" sz="1300" b="1" i="0" u="none" strike="noStrike" dirty="0">
                        <a:solidFill>
                          <a:srgbClr val="000000"/>
                        </a:solidFill>
                        <a:effectLst/>
                        <a:latin typeface="Calibri"/>
                      </a:endParaRPr>
                    </a:p>
                  </a:txBody>
                  <a:tcPr marL="9162" marR="9162" marT="9162" marB="0" anchor="b"/>
                </a:tc>
                <a:tc>
                  <a:txBody>
                    <a:bodyPr/>
                    <a:lstStyle/>
                    <a:p>
                      <a:pPr algn="l" fontAlgn="b"/>
                      <a:r>
                        <a:rPr lang="en-US" sz="1300" u="none" strike="noStrike" dirty="0">
                          <a:effectLst/>
                        </a:rPr>
                        <a:t>Norfolk</a:t>
                      </a:r>
                      <a:endParaRPr lang="en-US" sz="1300" b="0" i="0" u="none" strike="noStrike" dirty="0">
                        <a:solidFill>
                          <a:srgbClr val="000000"/>
                        </a:solidFill>
                        <a:effectLst/>
                        <a:latin typeface="Calibri"/>
                      </a:endParaRPr>
                    </a:p>
                  </a:txBody>
                  <a:tcPr marL="9162" marR="9162" marT="9162" marB="0" anchor="b"/>
                </a:tc>
                <a:tc>
                  <a:txBody>
                    <a:bodyPr/>
                    <a:lstStyle/>
                    <a:p>
                      <a:pPr algn="l" fontAlgn="b"/>
                      <a:r>
                        <a:rPr lang="en-US" sz="1300" b="0" i="0" u="none" strike="noStrike" dirty="0" smtClean="0">
                          <a:solidFill>
                            <a:schemeClr val="tx1"/>
                          </a:solidFill>
                          <a:effectLst/>
                          <a:latin typeface="+mn-lt"/>
                        </a:rPr>
                        <a:t>135</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b="0" i="0" u="none" strike="noStrike" dirty="0" smtClean="0">
                          <a:solidFill>
                            <a:schemeClr val="tx1"/>
                          </a:solidFill>
                          <a:effectLst/>
                          <a:latin typeface="+mn-lt"/>
                        </a:rPr>
                        <a:t>5,582</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u="none" strike="noStrike" dirty="0">
                          <a:effectLst/>
                        </a:rPr>
                        <a:t>0</a:t>
                      </a:r>
                      <a:endParaRPr lang="en-US" sz="1300" b="1" i="0" u="none" strike="noStrike" dirty="0">
                        <a:solidFill>
                          <a:srgbClr val="000000"/>
                        </a:solidFill>
                        <a:effectLst/>
                        <a:latin typeface="Calibri"/>
                      </a:endParaRPr>
                    </a:p>
                  </a:txBody>
                  <a:tcPr marL="329827" marR="9162" marT="9162" marB="0" anchor="b"/>
                </a:tc>
              </a:tr>
              <a:tr h="214495">
                <a:tc>
                  <a:txBody>
                    <a:bodyPr/>
                    <a:lstStyle/>
                    <a:p>
                      <a:pPr algn="l" fontAlgn="b"/>
                      <a:r>
                        <a:rPr lang="en-US" sz="1300" u="none" strike="noStrike" dirty="0">
                          <a:effectLst/>
                        </a:rPr>
                        <a:t> </a:t>
                      </a:r>
                      <a:endParaRPr lang="en-US" sz="1300" b="1" i="0" u="none" strike="noStrike" dirty="0">
                        <a:solidFill>
                          <a:srgbClr val="000000"/>
                        </a:solidFill>
                        <a:effectLst/>
                        <a:latin typeface="Calibri"/>
                      </a:endParaRPr>
                    </a:p>
                  </a:txBody>
                  <a:tcPr marL="9162" marR="9162" marT="9162" marB="0" anchor="b"/>
                </a:tc>
                <a:tc>
                  <a:txBody>
                    <a:bodyPr/>
                    <a:lstStyle/>
                    <a:p>
                      <a:pPr algn="l" fontAlgn="b"/>
                      <a:r>
                        <a:rPr lang="en-US" sz="1300" u="none" strike="noStrike" dirty="0">
                          <a:effectLst/>
                        </a:rPr>
                        <a:t>Northampton Co.</a:t>
                      </a:r>
                      <a:endParaRPr lang="en-US" sz="1300" b="0" i="0" u="none" strike="noStrike" dirty="0">
                        <a:solidFill>
                          <a:srgbClr val="000000"/>
                        </a:solidFill>
                        <a:effectLst/>
                        <a:latin typeface="Calibri"/>
                      </a:endParaRPr>
                    </a:p>
                  </a:txBody>
                  <a:tcPr marL="9162" marR="9162" marT="9162" marB="0" anchor="b"/>
                </a:tc>
                <a:tc>
                  <a:txBody>
                    <a:bodyPr/>
                    <a:lstStyle/>
                    <a:p>
                      <a:pPr algn="l" fontAlgn="b"/>
                      <a:r>
                        <a:rPr lang="en-US" sz="1300" b="0" i="0" u="none" strike="noStrike" dirty="0">
                          <a:solidFill>
                            <a:schemeClr val="tx1"/>
                          </a:solidFill>
                          <a:effectLst/>
                          <a:latin typeface="+mn-lt"/>
                        </a:rPr>
                        <a:t>1</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u="none" strike="noStrike" dirty="0">
                          <a:effectLst/>
                        </a:rPr>
                        <a:t>25</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u="none" strike="noStrike" dirty="0">
                          <a:effectLst/>
                        </a:rPr>
                        <a:t>0</a:t>
                      </a:r>
                      <a:endParaRPr lang="en-US" sz="1300" b="1" i="0" u="none" strike="noStrike" dirty="0">
                        <a:solidFill>
                          <a:srgbClr val="000000"/>
                        </a:solidFill>
                        <a:effectLst/>
                        <a:latin typeface="Calibri"/>
                      </a:endParaRPr>
                    </a:p>
                  </a:txBody>
                  <a:tcPr marL="329827" marR="9162" marT="9162" marB="0" anchor="b"/>
                </a:tc>
              </a:tr>
              <a:tr h="214495">
                <a:tc>
                  <a:txBody>
                    <a:bodyPr/>
                    <a:lstStyle/>
                    <a:p>
                      <a:pPr algn="l" fontAlgn="b"/>
                      <a:r>
                        <a:rPr lang="en-US" sz="1300" u="none" strike="noStrike" dirty="0">
                          <a:effectLst/>
                        </a:rPr>
                        <a:t> </a:t>
                      </a:r>
                      <a:endParaRPr lang="en-US" sz="1300" b="1" i="0" u="none" strike="noStrike" dirty="0">
                        <a:solidFill>
                          <a:srgbClr val="000000"/>
                        </a:solidFill>
                        <a:effectLst/>
                        <a:latin typeface="Calibri"/>
                      </a:endParaRPr>
                    </a:p>
                  </a:txBody>
                  <a:tcPr marL="9162" marR="9162" marT="9162" marB="0" anchor="b"/>
                </a:tc>
                <a:tc>
                  <a:txBody>
                    <a:bodyPr/>
                    <a:lstStyle/>
                    <a:p>
                      <a:pPr algn="l" fontAlgn="b"/>
                      <a:r>
                        <a:rPr lang="en-US" sz="1300" u="none" strike="noStrike" dirty="0">
                          <a:effectLst/>
                        </a:rPr>
                        <a:t>Orange Co. </a:t>
                      </a:r>
                      <a:endParaRPr lang="en-US" sz="1300" b="0" i="0" u="none" strike="noStrike" dirty="0">
                        <a:solidFill>
                          <a:srgbClr val="000000"/>
                        </a:solidFill>
                        <a:effectLst/>
                        <a:latin typeface="Calibri"/>
                      </a:endParaRPr>
                    </a:p>
                  </a:txBody>
                  <a:tcPr marL="9162" marR="9162" marT="9162" marB="0" anchor="b"/>
                </a:tc>
                <a:tc>
                  <a:txBody>
                    <a:bodyPr/>
                    <a:lstStyle/>
                    <a:p>
                      <a:pPr algn="l" fontAlgn="b"/>
                      <a:r>
                        <a:rPr lang="en-US" sz="1300" u="none" strike="noStrike" dirty="0">
                          <a:effectLst/>
                        </a:rPr>
                        <a:t>2</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u="none" strike="noStrike" dirty="0">
                          <a:effectLst/>
                        </a:rPr>
                        <a:t>66</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u="none" strike="noStrike" dirty="0">
                          <a:effectLst/>
                        </a:rPr>
                        <a:t>0</a:t>
                      </a:r>
                      <a:endParaRPr lang="en-US" sz="1300" b="1" i="0" u="none" strike="noStrike" dirty="0">
                        <a:solidFill>
                          <a:srgbClr val="000000"/>
                        </a:solidFill>
                        <a:effectLst/>
                        <a:latin typeface="Calibri"/>
                      </a:endParaRPr>
                    </a:p>
                  </a:txBody>
                  <a:tcPr marL="329827" marR="9162" marT="9162" marB="0" anchor="b"/>
                </a:tc>
              </a:tr>
              <a:tr h="214495">
                <a:tc>
                  <a:txBody>
                    <a:bodyPr/>
                    <a:lstStyle/>
                    <a:p>
                      <a:pPr algn="l" fontAlgn="b"/>
                      <a:r>
                        <a:rPr lang="en-US" sz="1300" u="none" strike="noStrike" dirty="0">
                          <a:effectLst/>
                        </a:rPr>
                        <a:t> </a:t>
                      </a:r>
                      <a:endParaRPr lang="en-US" sz="1300" b="1" i="0" u="none" strike="noStrike" dirty="0">
                        <a:solidFill>
                          <a:srgbClr val="000000"/>
                        </a:solidFill>
                        <a:effectLst/>
                        <a:latin typeface="Calibri"/>
                      </a:endParaRPr>
                    </a:p>
                  </a:txBody>
                  <a:tcPr marL="9162" marR="9162" marT="9162" marB="0" anchor="b"/>
                </a:tc>
                <a:tc>
                  <a:txBody>
                    <a:bodyPr/>
                    <a:lstStyle/>
                    <a:p>
                      <a:pPr algn="l" fontAlgn="b"/>
                      <a:r>
                        <a:rPr lang="en-US" sz="1300" u="none" strike="noStrike" dirty="0">
                          <a:effectLst/>
                        </a:rPr>
                        <a:t>Portsmouth</a:t>
                      </a:r>
                      <a:endParaRPr lang="en-US" sz="1300" b="0" i="0" u="none" strike="noStrike" dirty="0">
                        <a:solidFill>
                          <a:srgbClr val="000000"/>
                        </a:solidFill>
                        <a:effectLst/>
                        <a:latin typeface="Calibri"/>
                      </a:endParaRPr>
                    </a:p>
                  </a:txBody>
                  <a:tcPr marL="9162" marR="9162" marT="9162" marB="0" anchor="b"/>
                </a:tc>
                <a:tc>
                  <a:txBody>
                    <a:bodyPr/>
                    <a:lstStyle/>
                    <a:p>
                      <a:pPr algn="l" fontAlgn="b"/>
                      <a:r>
                        <a:rPr lang="en-US" sz="1300" b="0" i="0" u="none" strike="noStrike" dirty="0" smtClean="0">
                          <a:solidFill>
                            <a:schemeClr val="tx1"/>
                          </a:solidFill>
                          <a:effectLst/>
                          <a:latin typeface="+mn-lt"/>
                        </a:rPr>
                        <a:t>19</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b="0" i="0" u="none" strike="noStrike" dirty="0" smtClean="0">
                          <a:solidFill>
                            <a:schemeClr val="tx1"/>
                          </a:solidFill>
                          <a:effectLst/>
                          <a:latin typeface="+mn-lt"/>
                        </a:rPr>
                        <a:t>745</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u="none" strike="noStrike" dirty="0">
                          <a:effectLst/>
                        </a:rPr>
                        <a:t>0</a:t>
                      </a:r>
                      <a:endParaRPr lang="en-US" sz="1300" b="1" i="0" u="none" strike="noStrike" dirty="0">
                        <a:solidFill>
                          <a:srgbClr val="000000"/>
                        </a:solidFill>
                        <a:effectLst/>
                        <a:latin typeface="Calibri"/>
                      </a:endParaRPr>
                    </a:p>
                  </a:txBody>
                  <a:tcPr marL="329827" marR="9162" marT="9162" marB="0" anchor="b"/>
                </a:tc>
              </a:tr>
              <a:tr h="214495">
                <a:tc>
                  <a:txBody>
                    <a:bodyPr/>
                    <a:lstStyle/>
                    <a:p>
                      <a:pPr algn="l" fontAlgn="b"/>
                      <a:r>
                        <a:rPr lang="en-US" sz="1300" u="none" strike="noStrike" dirty="0">
                          <a:effectLst/>
                        </a:rPr>
                        <a:t> </a:t>
                      </a:r>
                      <a:endParaRPr lang="en-US" sz="1300" b="1" i="0" u="none" strike="noStrike" dirty="0">
                        <a:solidFill>
                          <a:srgbClr val="000000"/>
                        </a:solidFill>
                        <a:effectLst/>
                        <a:latin typeface="Calibri"/>
                      </a:endParaRPr>
                    </a:p>
                  </a:txBody>
                  <a:tcPr marL="9162" marR="9162" marT="9162" marB="0" anchor="b"/>
                </a:tc>
                <a:tc>
                  <a:txBody>
                    <a:bodyPr/>
                    <a:lstStyle/>
                    <a:p>
                      <a:pPr algn="l" fontAlgn="b"/>
                      <a:r>
                        <a:rPr lang="en-US" sz="1300" u="none" strike="noStrike" dirty="0">
                          <a:effectLst/>
                        </a:rPr>
                        <a:t>Prince William Co.</a:t>
                      </a:r>
                      <a:endParaRPr lang="en-US" sz="1300" b="0" i="0" u="none" strike="noStrike" dirty="0">
                        <a:solidFill>
                          <a:srgbClr val="000000"/>
                        </a:solidFill>
                        <a:effectLst/>
                        <a:latin typeface="Calibri"/>
                      </a:endParaRPr>
                    </a:p>
                  </a:txBody>
                  <a:tcPr marL="9162" marR="9162" marT="9162" marB="0" anchor="b"/>
                </a:tc>
                <a:tc>
                  <a:txBody>
                    <a:bodyPr/>
                    <a:lstStyle/>
                    <a:p>
                      <a:pPr algn="l" fontAlgn="b"/>
                      <a:r>
                        <a:rPr lang="en-US" sz="1300" b="0" i="0" u="none" strike="noStrike" dirty="0" smtClean="0">
                          <a:solidFill>
                            <a:schemeClr val="tx1"/>
                          </a:solidFill>
                          <a:effectLst/>
                          <a:latin typeface="+mn-lt"/>
                        </a:rPr>
                        <a:t>201</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b="0" i="0" u="none" strike="noStrike" dirty="0" smtClean="0">
                          <a:solidFill>
                            <a:srgbClr val="000000"/>
                          </a:solidFill>
                          <a:effectLst/>
                          <a:latin typeface="Calibri"/>
                        </a:rPr>
                        <a:t>8,130</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u="none" strike="noStrike" dirty="0">
                          <a:effectLst/>
                        </a:rPr>
                        <a:t>0</a:t>
                      </a:r>
                      <a:endParaRPr lang="en-US" sz="1300" b="1" i="0" u="none" strike="noStrike" dirty="0">
                        <a:solidFill>
                          <a:srgbClr val="000000"/>
                        </a:solidFill>
                        <a:effectLst/>
                        <a:latin typeface="Calibri"/>
                      </a:endParaRPr>
                    </a:p>
                  </a:txBody>
                  <a:tcPr marL="329827" marR="9162" marT="9162" marB="0" anchor="b"/>
                </a:tc>
              </a:tr>
              <a:tr h="214495">
                <a:tc>
                  <a:txBody>
                    <a:bodyPr/>
                    <a:lstStyle/>
                    <a:p>
                      <a:pPr algn="l" fontAlgn="b"/>
                      <a:r>
                        <a:rPr lang="en-US" sz="1300" u="none" strike="noStrike" dirty="0">
                          <a:effectLst/>
                        </a:rPr>
                        <a:t> </a:t>
                      </a:r>
                      <a:endParaRPr lang="en-US" sz="1300" b="1" i="0" u="none" strike="noStrike" dirty="0">
                        <a:solidFill>
                          <a:srgbClr val="000000"/>
                        </a:solidFill>
                        <a:effectLst/>
                        <a:latin typeface="Calibri"/>
                      </a:endParaRPr>
                    </a:p>
                  </a:txBody>
                  <a:tcPr marL="9162" marR="9162" marT="9162" marB="0" anchor="b"/>
                </a:tc>
                <a:tc>
                  <a:txBody>
                    <a:bodyPr/>
                    <a:lstStyle/>
                    <a:p>
                      <a:pPr algn="l" fontAlgn="b"/>
                      <a:r>
                        <a:rPr lang="en-US" sz="1300" u="none" strike="noStrike" dirty="0">
                          <a:effectLst/>
                        </a:rPr>
                        <a:t>Richmond City</a:t>
                      </a:r>
                      <a:endParaRPr lang="en-US" sz="1300" b="0" i="0" u="none" strike="noStrike" dirty="0">
                        <a:solidFill>
                          <a:srgbClr val="000000"/>
                        </a:solidFill>
                        <a:effectLst/>
                        <a:latin typeface="Calibri"/>
                      </a:endParaRPr>
                    </a:p>
                  </a:txBody>
                  <a:tcPr marL="9162" marR="9162" marT="9162" marB="0" anchor="b"/>
                </a:tc>
                <a:tc>
                  <a:txBody>
                    <a:bodyPr/>
                    <a:lstStyle/>
                    <a:p>
                      <a:pPr algn="l" fontAlgn="b"/>
                      <a:r>
                        <a:rPr lang="en-US" sz="1300" u="none" strike="noStrike" dirty="0" smtClean="0">
                          <a:effectLst/>
                        </a:rPr>
                        <a:t>29</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u="none" strike="noStrike" dirty="0" smtClean="0">
                          <a:effectLst/>
                        </a:rPr>
                        <a:t>1,223</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u="none" strike="noStrike" dirty="0">
                          <a:effectLst/>
                        </a:rPr>
                        <a:t>0</a:t>
                      </a:r>
                      <a:endParaRPr lang="en-US" sz="1300" b="1" i="0" u="none" strike="noStrike" dirty="0">
                        <a:solidFill>
                          <a:srgbClr val="000000"/>
                        </a:solidFill>
                        <a:effectLst/>
                        <a:latin typeface="Calibri"/>
                      </a:endParaRPr>
                    </a:p>
                  </a:txBody>
                  <a:tcPr marL="329827" marR="9162" marT="9162" marB="0" anchor="b"/>
                </a:tc>
              </a:tr>
              <a:tr h="214495">
                <a:tc>
                  <a:txBody>
                    <a:bodyPr/>
                    <a:lstStyle/>
                    <a:p>
                      <a:pPr algn="l" fontAlgn="b"/>
                      <a:r>
                        <a:rPr lang="en-US" sz="1300" u="none" strike="noStrike" dirty="0">
                          <a:effectLst/>
                        </a:rPr>
                        <a:t> </a:t>
                      </a:r>
                      <a:endParaRPr lang="en-US" sz="1300" b="1" i="0" u="none" strike="noStrike" dirty="0">
                        <a:solidFill>
                          <a:srgbClr val="000000"/>
                        </a:solidFill>
                        <a:effectLst/>
                        <a:latin typeface="Calibri"/>
                      </a:endParaRPr>
                    </a:p>
                  </a:txBody>
                  <a:tcPr marL="9162" marR="9162" marT="9162" marB="0" anchor="b"/>
                </a:tc>
                <a:tc>
                  <a:txBody>
                    <a:bodyPr/>
                    <a:lstStyle/>
                    <a:p>
                      <a:pPr algn="l" fontAlgn="b"/>
                      <a:r>
                        <a:rPr lang="en-US" sz="1300" u="none" strike="noStrike" dirty="0">
                          <a:effectLst/>
                        </a:rPr>
                        <a:t>Suffolk</a:t>
                      </a:r>
                      <a:endParaRPr lang="en-US" sz="1300" b="0" i="0" u="none" strike="noStrike" dirty="0">
                        <a:solidFill>
                          <a:srgbClr val="000000"/>
                        </a:solidFill>
                        <a:effectLst/>
                        <a:latin typeface="Calibri"/>
                      </a:endParaRPr>
                    </a:p>
                  </a:txBody>
                  <a:tcPr marL="9162" marR="9162" marT="9162" marB="0" anchor="b"/>
                </a:tc>
                <a:tc>
                  <a:txBody>
                    <a:bodyPr/>
                    <a:lstStyle/>
                    <a:p>
                      <a:pPr algn="l" fontAlgn="b"/>
                      <a:r>
                        <a:rPr lang="en-US" sz="1300" b="0" i="0" u="none" strike="noStrike" dirty="0" smtClean="0">
                          <a:solidFill>
                            <a:schemeClr val="tx1"/>
                          </a:solidFill>
                          <a:effectLst/>
                          <a:latin typeface="+mn-lt"/>
                        </a:rPr>
                        <a:t>146</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b="0" i="0" u="none" strike="noStrike" dirty="0" smtClean="0">
                          <a:solidFill>
                            <a:schemeClr val="tx1"/>
                          </a:solidFill>
                          <a:effectLst/>
                          <a:latin typeface="+mn-lt"/>
                        </a:rPr>
                        <a:t>7,151</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u="none" strike="noStrike" dirty="0">
                          <a:effectLst/>
                        </a:rPr>
                        <a:t>0</a:t>
                      </a:r>
                      <a:endParaRPr lang="en-US" sz="1300" b="1" i="0" u="none" strike="noStrike" dirty="0">
                        <a:solidFill>
                          <a:srgbClr val="000000"/>
                        </a:solidFill>
                        <a:effectLst/>
                        <a:latin typeface="Calibri"/>
                      </a:endParaRPr>
                    </a:p>
                  </a:txBody>
                  <a:tcPr marL="329827" marR="9162" marT="9162" marB="0" anchor="b"/>
                </a:tc>
              </a:tr>
              <a:tr h="214495">
                <a:tc>
                  <a:txBody>
                    <a:bodyPr/>
                    <a:lstStyle/>
                    <a:p>
                      <a:pPr algn="l" fontAlgn="b"/>
                      <a:r>
                        <a:rPr lang="en-US" sz="1300" u="none" strike="noStrike" dirty="0">
                          <a:effectLst/>
                        </a:rPr>
                        <a:t> </a:t>
                      </a:r>
                      <a:endParaRPr lang="en-US" sz="1300" b="1" i="0" u="none" strike="noStrike" dirty="0">
                        <a:solidFill>
                          <a:srgbClr val="000000"/>
                        </a:solidFill>
                        <a:effectLst/>
                        <a:latin typeface="Calibri"/>
                      </a:endParaRPr>
                    </a:p>
                  </a:txBody>
                  <a:tcPr marL="9162" marR="9162" marT="9162" marB="0" anchor="b"/>
                </a:tc>
                <a:tc>
                  <a:txBody>
                    <a:bodyPr/>
                    <a:lstStyle/>
                    <a:p>
                      <a:pPr algn="l" fontAlgn="b"/>
                      <a:r>
                        <a:rPr lang="en-US" sz="1300" u="none" strike="noStrike" dirty="0">
                          <a:effectLst/>
                        </a:rPr>
                        <a:t>Virginia Beach</a:t>
                      </a:r>
                      <a:endParaRPr lang="en-US" sz="1300" b="0" i="0" u="none" strike="noStrike" dirty="0">
                        <a:solidFill>
                          <a:srgbClr val="000000"/>
                        </a:solidFill>
                        <a:effectLst/>
                        <a:latin typeface="Calibri"/>
                      </a:endParaRPr>
                    </a:p>
                  </a:txBody>
                  <a:tcPr marL="9162" marR="9162" marT="9162" marB="0" anchor="b"/>
                </a:tc>
                <a:tc>
                  <a:txBody>
                    <a:bodyPr/>
                    <a:lstStyle/>
                    <a:p>
                      <a:pPr algn="l" fontAlgn="b"/>
                      <a:r>
                        <a:rPr lang="en-US" sz="1300" b="0" i="0" u="none" strike="noStrike" dirty="0" smtClean="0">
                          <a:solidFill>
                            <a:schemeClr val="tx1"/>
                          </a:solidFill>
                          <a:effectLst/>
                          <a:latin typeface="+mn-lt"/>
                        </a:rPr>
                        <a:t>111</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b="0" i="0" u="none" strike="noStrike" dirty="0" smtClean="0">
                          <a:solidFill>
                            <a:schemeClr val="tx1"/>
                          </a:solidFill>
                          <a:effectLst/>
                          <a:latin typeface="+mn-lt"/>
                        </a:rPr>
                        <a:t>3,676</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u="none" strike="noStrike" dirty="0">
                          <a:effectLst/>
                        </a:rPr>
                        <a:t>0</a:t>
                      </a:r>
                      <a:endParaRPr lang="en-US" sz="1300" b="1" i="0" u="none" strike="noStrike" dirty="0">
                        <a:solidFill>
                          <a:srgbClr val="000000"/>
                        </a:solidFill>
                        <a:effectLst/>
                        <a:latin typeface="Calibri"/>
                      </a:endParaRPr>
                    </a:p>
                  </a:txBody>
                  <a:tcPr marL="329827" marR="9162" marT="9162" marB="0" anchor="b"/>
                </a:tc>
              </a:tr>
              <a:tr h="214495">
                <a:tc>
                  <a:txBody>
                    <a:bodyPr/>
                    <a:lstStyle/>
                    <a:p>
                      <a:pPr algn="l" fontAlgn="b"/>
                      <a:endParaRPr lang="en-US" sz="1300" b="1" i="0" u="none" strike="noStrike" dirty="0">
                        <a:solidFill>
                          <a:srgbClr val="000000"/>
                        </a:solidFill>
                        <a:effectLst/>
                        <a:latin typeface="Calibri"/>
                      </a:endParaRPr>
                    </a:p>
                  </a:txBody>
                  <a:tcPr marL="9162" marR="9162" marT="9162" marB="0" anchor="b"/>
                </a:tc>
                <a:tc>
                  <a:txBody>
                    <a:bodyPr/>
                    <a:lstStyle/>
                    <a:p>
                      <a:pPr algn="l" fontAlgn="b"/>
                      <a:r>
                        <a:rPr lang="en-US" sz="1300" b="0" i="0" u="none" strike="noStrike" dirty="0" smtClean="0">
                          <a:solidFill>
                            <a:srgbClr val="000000"/>
                          </a:solidFill>
                          <a:effectLst/>
                          <a:latin typeface="Calibri"/>
                        </a:rPr>
                        <a:t>Winchester</a:t>
                      </a:r>
                      <a:endParaRPr lang="en-US" sz="1300" b="0" i="0" u="none" strike="noStrike" dirty="0">
                        <a:solidFill>
                          <a:srgbClr val="000000"/>
                        </a:solidFill>
                        <a:effectLst/>
                        <a:latin typeface="Calibri"/>
                      </a:endParaRPr>
                    </a:p>
                  </a:txBody>
                  <a:tcPr marL="9162" marR="9162" marT="9162" marB="0" anchor="b"/>
                </a:tc>
                <a:tc>
                  <a:txBody>
                    <a:bodyPr/>
                    <a:lstStyle/>
                    <a:p>
                      <a:pPr algn="l" fontAlgn="b"/>
                      <a:r>
                        <a:rPr lang="en-US" sz="1300" b="0" i="0" u="none" strike="noStrike" dirty="0" smtClean="0">
                          <a:solidFill>
                            <a:srgbClr val="000000"/>
                          </a:solidFill>
                          <a:effectLst/>
                          <a:latin typeface="Calibri"/>
                        </a:rPr>
                        <a:t>1</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b="0" i="0" u="none" strike="noStrike" dirty="0" smtClean="0">
                          <a:solidFill>
                            <a:srgbClr val="000000"/>
                          </a:solidFill>
                          <a:effectLst/>
                          <a:latin typeface="Calibri"/>
                        </a:rPr>
                        <a:t>28</a:t>
                      </a:r>
                      <a:endParaRPr lang="en-US" sz="1300" b="0" i="0" u="none" strike="noStrike" dirty="0">
                        <a:solidFill>
                          <a:srgbClr val="000000"/>
                        </a:solidFill>
                        <a:effectLst/>
                        <a:latin typeface="Calibri"/>
                      </a:endParaRPr>
                    </a:p>
                  </a:txBody>
                  <a:tcPr marL="329827" marR="9162" marT="9162" marB="0" anchor="b"/>
                </a:tc>
                <a:tc>
                  <a:txBody>
                    <a:bodyPr/>
                    <a:lstStyle/>
                    <a:p>
                      <a:pPr algn="l" fontAlgn="b"/>
                      <a:r>
                        <a:rPr lang="en-US" sz="1300" b="0" i="0" u="none" strike="noStrike" dirty="0" smtClean="0">
                          <a:solidFill>
                            <a:srgbClr val="000000"/>
                          </a:solidFill>
                          <a:effectLst/>
                          <a:latin typeface="Calibri"/>
                        </a:rPr>
                        <a:t>0</a:t>
                      </a:r>
                      <a:endParaRPr lang="en-US" sz="1300" b="0" i="0" u="none" strike="noStrike" dirty="0">
                        <a:solidFill>
                          <a:srgbClr val="000000"/>
                        </a:solidFill>
                        <a:effectLst/>
                        <a:latin typeface="Calibri"/>
                      </a:endParaRPr>
                    </a:p>
                  </a:txBody>
                  <a:tcPr marL="329827" marR="9162" marT="9162" marB="0" anchor="b"/>
                </a:tc>
              </a:tr>
              <a:tr h="214495">
                <a:tc>
                  <a:txBody>
                    <a:bodyPr/>
                    <a:lstStyle/>
                    <a:p>
                      <a:pPr algn="l" fontAlgn="b"/>
                      <a:r>
                        <a:rPr lang="en-US" sz="1300" u="none" strike="noStrike" dirty="0">
                          <a:effectLst/>
                        </a:rPr>
                        <a:t> </a:t>
                      </a:r>
                      <a:endParaRPr lang="en-US" sz="1300" b="1" i="0" u="none" strike="noStrike" dirty="0">
                        <a:solidFill>
                          <a:srgbClr val="000000"/>
                        </a:solidFill>
                        <a:effectLst/>
                        <a:latin typeface="Calibri"/>
                      </a:endParaRPr>
                    </a:p>
                  </a:txBody>
                  <a:tcPr marL="9162" marR="9162" marT="9162" marB="0" anchor="b">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a:effectLst/>
                        </a:rPr>
                        <a:t>York Co.</a:t>
                      </a:r>
                      <a:endParaRPr lang="en-US" sz="1300" b="0" i="0" u="none" strike="noStrike" dirty="0">
                        <a:solidFill>
                          <a:srgbClr val="000000"/>
                        </a:solidFill>
                        <a:effectLst/>
                        <a:latin typeface="Calibri"/>
                      </a:endParaRPr>
                    </a:p>
                  </a:txBody>
                  <a:tcPr marL="9162" marR="9162" marT="9162" marB="0" anchor="b">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smtClean="0">
                          <a:solidFill>
                            <a:schemeClr val="tx1"/>
                          </a:solidFill>
                          <a:effectLst/>
                          <a:latin typeface="+mn-lt"/>
                        </a:rPr>
                        <a:t>37</a:t>
                      </a:r>
                      <a:endParaRPr lang="en-US" sz="1300" b="0" i="0" u="none" strike="noStrike" dirty="0">
                        <a:solidFill>
                          <a:srgbClr val="000000"/>
                        </a:solidFill>
                        <a:effectLst/>
                        <a:latin typeface="Calibri"/>
                      </a:endParaRPr>
                    </a:p>
                  </a:txBody>
                  <a:tcPr marL="329827" marR="9162" marT="9162" marB="0" anchor="b">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smtClean="0">
                          <a:solidFill>
                            <a:schemeClr val="tx1"/>
                          </a:solidFill>
                          <a:effectLst/>
                          <a:latin typeface="+mn-lt"/>
                        </a:rPr>
                        <a:t>1,158</a:t>
                      </a:r>
                      <a:endParaRPr lang="en-US" sz="1300" b="0" i="0" u="none" strike="noStrike" dirty="0">
                        <a:solidFill>
                          <a:srgbClr val="000000"/>
                        </a:solidFill>
                        <a:effectLst/>
                        <a:latin typeface="Calibri"/>
                      </a:endParaRPr>
                    </a:p>
                  </a:txBody>
                  <a:tcPr marL="329827" marR="9162" marT="9162" marB="0" anchor="b">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a:effectLst/>
                        </a:rPr>
                        <a:t>0</a:t>
                      </a:r>
                      <a:endParaRPr lang="en-US" sz="1300" b="1" i="0" u="none" strike="noStrike" dirty="0">
                        <a:solidFill>
                          <a:srgbClr val="000000"/>
                        </a:solidFill>
                        <a:effectLst/>
                        <a:latin typeface="Calibri"/>
                      </a:endParaRPr>
                    </a:p>
                  </a:txBody>
                  <a:tcPr marL="329827" marR="9162" marT="9162" marB="0" anchor="b">
                    <a:lnB w="12700" cap="flat" cmpd="sng" algn="ctr">
                      <a:solidFill>
                        <a:schemeClr val="tx1"/>
                      </a:solidFill>
                      <a:prstDash val="solid"/>
                      <a:round/>
                      <a:headEnd type="none" w="med" len="med"/>
                      <a:tailEnd type="none" w="med" len="med"/>
                    </a:lnB>
                  </a:tcPr>
                </a:tc>
              </a:tr>
              <a:tr h="388579">
                <a:tc>
                  <a:txBody>
                    <a:bodyPr/>
                    <a:lstStyle/>
                    <a:p>
                      <a:pPr algn="l" fontAlgn="b"/>
                      <a:r>
                        <a:rPr lang="en-US" sz="1300" u="none" strike="noStrike" dirty="0">
                          <a:effectLst/>
                        </a:rPr>
                        <a:t> </a:t>
                      </a:r>
                      <a:endParaRPr lang="en-US" sz="1300" b="1" i="0" u="none" strike="noStrike" dirty="0">
                        <a:solidFill>
                          <a:srgbClr val="000000"/>
                        </a:solidFill>
                        <a:effectLst/>
                        <a:latin typeface="Calibri"/>
                      </a:endParaRPr>
                    </a:p>
                  </a:txBody>
                  <a:tcPr marL="9162" marR="9162" marT="9162" marB="0" anchor="b">
                    <a:lnT w="12700" cap="flat" cmpd="sng" algn="ctr">
                      <a:solidFill>
                        <a:schemeClr val="tx1"/>
                      </a:solidFill>
                      <a:prstDash val="solid"/>
                      <a:round/>
                      <a:headEnd type="none" w="med" len="med"/>
                      <a:tailEnd type="none" w="med" len="med"/>
                    </a:lnT>
                  </a:tcPr>
                </a:tc>
                <a:tc>
                  <a:txBody>
                    <a:bodyPr/>
                    <a:lstStyle/>
                    <a:p>
                      <a:pPr algn="l" fontAlgn="b"/>
                      <a:r>
                        <a:rPr lang="en-US" sz="1300" u="none" strike="noStrike" dirty="0">
                          <a:effectLst/>
                        </a:rPr>
                        <a:t>Total  Ae. </a:t>
                      </a:r>
                      <a:r>
                        <a:rPr lang="en-US" sz="1300" u="none" strike="noStrike" dirty="0" err="1">
                          <a:effectLst/>
                        </a:rPr>
                        <a:t>albopictus</a:t>
                      </a:r>
                      <a:r>
                        <a:rPr lang="en-US" sz="1300" u="none" strike="noStrike" dirty="0">
                          <a:effectLst/>
                        </a:rPr>
                        <a:t> tested</a:t>
                      </a:r>
                      <a:endParaRPr lang="en-US" sz="1300" b="1" i="0" u="none" strike="noStrike" dirty="0">
                        <a:solidFill>
                          <a:srgbClr val="000000"/>
                        </a:solidFill>
                        <a:effectLst/>
                        <a:latin typeface="Calibri"/>
                      </a:endParaRPr>
                    </a:p>
                  </a:txBody>
                  <a:tcPr marL="9162" marR="9162" marT="9162" marB="0" anchor="b">
                    <a:lnT w="12700" cap="flat" cmpd="sng" algn="ctr">
                      <a:solidFill>
                        <a:schemeClr val="tx1"/>
                      </a:solidFill>
                      <a:prstDash val="solid"/>
                      <a:round/>
                      <a:headEnd type="none" w="med" len="med"/>
                      <a:tailEnd type="none" w="med" len="med"/>
                    </a:lnT>
                  </a:tcPr>
                </a:tc>
                <a:tc>
                  <a:txBody>
                    <a:bodyPr/>
                    <a:lstStyle/>
                    <a:p>
                      <a:pPr algn="l" fontAlgn="b"/>
                      <a:r>
                        <a:rPr lang="en-US" sz="1300" b="1" i="0" u="none" strike="noStrike" dirty="0" smtClean="0">
                          <a:solidFill>
                            <a:schemeClr val="tx1"/>
                          </a:solidFill>
                          <a:effectLst/>
                          <a:latin typeface="+mn-lt"/>
                        </a:rPr>
                        <a:t>1,858</a:t>
                      </a:r>
                      <a:endParaRPr lang="en-US" sz="1300" b="1" i="0" u="none" strike="noStrike" dirty="0">
                        <a:solidFill>
                          <a:srgbClr val="000000"/>
                        </a:solidFill>
                        <a:effectLst/>
                        <a:latin typeface="Calibri"/>
                      </a:endParaRPr>
                    </a:p>
                  </a:txBody>
                  <a:tcPr marL="329827" marR="9162" marT="9162" marB="0" anchor="b">
                    <a:lnT w="12700" cap="flat" cmpd="sng" algn="ctr">
                      <a:solidFill>
                        <a:schemeClr val="tx1"/>
                      </a:solidFill>
                      <a:prstDash val="solid"/>
                      <a:round/>
                      <a:headEnd type="none" w="med" len="med"/>
                      <a:tailEnd type="none" w="med" len="med"/>
                    </a:lnT>
                  </a:tcPr>
                </a:tc>
                <a:tc>
                  <a:txBody>
                    <a:bodyPr/>
                    <a:lstStyle/>
                    <a:p>
                      <a:pPr algn="l" fontAlgn="b"/>
                      <a:r>
                        <a:rPr lang="en-US" sz="1300" b="1" i="0" u="none" strike="noStrike" dirty="0" smtClean="0">
                          <a:solidFill>
                            <a:schemeClr val="tx1"/>
                          </a:solidFill>
                          <a:effectLst/>
                          <a:latin typeface="+mn-lt"/>
                        </a:rPr>
                        <a:t>64,735</a:t>
                      </a:r>
                      <a:endParaRPr lang="en-US" sz="1300" b="1" i="0" u="none" strike="noStrike" dirty="0">
                        <a:solidFill>
                          <a:srgbClr val="000000"/>
                        </a:solidFill>
                        <a:effectLst/>
                        <a:latin typeface="Calibri"/>
                      </a:endParaRPr>
                    </a:p>
                  </a:txBody>
                  <a:tcPr marL="329827" marR="9162" marT="9162" marB="0" anchor="b">
                    <a:lnT w="12700" cap="flat" cmpd="sng" algn="ctr">
                      <a:solidFill>
                        <a:schemeClr val="tx1"/>
                      </a:solidFill>
                      <a:prstDash val="solid"/>
                      <a:round/>
                      <a:headEnd type="none" w="med" len="med"/>
                      <a:tailEnd type="none" w="med" len="med"/>
                    </a:lnT>
                  </a:tcPr>
                </a:tc>
                <a:tc>
                  <a:txBody>
                    <a:bodyPr/>
                    <a:lstStyle/>
                    <a:p>
                      <a:pPr algn="l" fontAlgn="b"/>
                      <a:r>
                        <a:rPr lang="en-US" sz="1300" u="none" strike="noStrike" dirty="0">
                          <a:effectLst/>
                        </a:rPr>
                        <a:t>0</a:t>
                      </a:r>
                      <a:endParaRPr lang="en-US" sz="1300" b="1" i="0" u="none" strike="noStrike" dirty="0">
                        <a:solidFill>
                          <a:srgbClr val="000000"/>
                        </a:solidFill>
                        <a:effectLst/>
                        <a:latin typeface="Calibri"/>
                      </a:endParaRPr>
                    </a:p>
                  </a:txBody>
                  <a:tcPr marL="329827" marR="9162" marT="9162" marB="0" anchor="b">
                    <a:lnT w="12700" cap="flat" cmpd="sng" algn="ctr">
                      <a:solidFill>
                        <a:schemeClr val="tx1"/>
                      </a:solidFill>
                      <a:prstDash val="solid"/>
                      <a:round/>
                      <a:headEnd type="none" w="med" len="med"/>
                      <a:tailEnd type="none" w="med" len="med"/>
                    </a:lnT>
                  </a:tcPr>
                </a:tc>
              </a:tr>
            </a:tbl>
          </a:graphicData>
        </a:graphic>
      </p:graphicFrame>
      <p:sp>
        <p:nvSpPr>
          <p:cNvPr id="12" name="TextBox 11"/>
          <p:cNvSpPr txBox="1"/>
          <p:nvPr/>
        </p:nvSpPr>
        <p:spPr>
          <a:xfrm>
            <a:off x="6019800" y="1740186"/>
            <a:ext cx="609600" cy="830997"/>
          </a:xfrm>
          <a:prstGeom prst="rect">
            <a:avLst/>
          </a:prstGeom>
          <a:noFill/>
        </p:spPr>
        <p:txBody>
          <a:bodyPr wrap="square" rtlCol="0">
            <a:spAutoFit/>
          </a:bodyPr>
          <a:lstStyle/>
          <a:p>
            <a:pPr algn="ctr"/>
            <a:r>
              <a:rPr lang="en-US" sz="4800" b="1" dirty="0" smtClean="0"/>
              <a:t>0</a:t>
            </a:r>
            <a:endParaRPr lang="en-US" sz="2000" b="1" dirty="0"/>
          </a:p>
        </p:txBody>
      </p:sp>
      <p:sp>
        <p:nvSpPr>
          <p:cNvPr id="13" name="TextBox 12"/>
          <p:cNvSpPr txBox="1"/>
          <p:nvPr/>
        </p:nvSpPr>
        <p:spPr>
          <a:xfrm>
            <a:off x="6705600" y="1832519"/>
            <a:ext cx="2321668" cy="646331"/>
          </a:xfrm>
          <a:prstGeom prst="rect">
            <a:avLst/>
          </a:prstGeom>
          <a:noFill/>
        </p:spPr>
        <p:txBody>
          <a:bodyPr wrap="square" rtlCol="0">
            <a:spAutoFit/>
          </a:bodyPr>
          <a:lstStyle/>
          <a:p>
            <a:r>
              <a:rPr lang="en-US" dirty="0" smtClean="0"/>
              <a:t>Zika positive </a:t>
            </a:r>
            <a:r>
              <a:rPr lang="en-US" i="1" dirty="0" err="1" smtClean="0"/>
              <a:t>Aedes</a:t>
            </a:r>
            <a:r>
              <a:rPr lang="en-US" i="1" dirty="0" smtClean="0"/>
              <a:t> </a:t>
            </a:r>
            <a:r>
              <a:rPr lang="en-US" i="1" dirty="0" err="1" smtClean="0"/>
              <a:t>albopictus</a:t>
            </a:r>
            <a:r>
              <a:rPr lang="en-US" i="1" dirty="0" smtClean="0"/>
              <a:t> </a:t>
            </a:r>
            <a:r>
              <a:rPr lang="en-US" dirty="0" smtClean="0"/>
              <a:t>pools</a:t>
            </a:r>
          </a:p>
        </p:txBody>
      </p:sp>
      <p:sp>
        <p:nvSpPr>
          <p:cNvPr id="14" name="TextBox 13"/>
          <p:cNvSpPr txBox="1"/>
          <p:nvPr/>
        </p:nvSpPr>
        <p:spPr>
          <a:xfrm>
            <a:off x="5334000" y="2776954"/>
            <a:ext cx="1770434" cy="615553"/>
          </a:xfrm>
          <a:prstGeom prst="rect">
            <a:avLst/>
          </a:prstGeom>
          <a:noFill/>
        </p:spPr>
        <p:txBody>
          <a:bodyPr wrap="square" rtlCol="0">
            <a:spAutoFit/>
          </a:bodyPr>
          <a:lstStyle/>
          <a:p>
            <a:r>
              <a:rPr lang="en-US" sz="3400" b="1" dirty="0" smtClean="0"/>
              <a:t>64,735</a:t>
            </a:r>
            <a:endParaRPr lang="en-US" sz="3400" b="1" dirty="0"/>
          </a:p>
        </p:txBody>
      </p:sp>
      <p:sp>
        <p:nvSpPr>
          <p:cNvPr id="15" name="TextBox 14"/>
          <p:cNvSpPr txBox="1"/>
          <p:nvPr/>
        </p:nvSpPr>
        <p:spPr>
          <a:xfrm>
            <a:off x="6705600" y="2746176"/>
            <a:ext cx="2133600" cy="646331"/>
          </a:xfrm>
          <a:prstGeom prst="rect">
            <a:avLst/>
          </a:prstGeom>
          <a:noFill/>
        </p:spPr>
        <p:txBody>
          <a:bodyPr wrap="square" rtlCol="0">
            <a:spAutoFit/>
          </a:bodyPr>
          <a:lstStyle/>
          <a:p>
            <a:r>
              <a:rPr lang="en-US" dirty="0" smtClean="0"/>
              <a:t>Total </a:t>
            </a:r>
            <a:r>
              <a:rPr lang="en-US" i="1" dirty="0" err="1" smtClean="0"/>
              <a:t>Aedes</a:t>
            </a:r>
            <a:r>
              <a:rPr lang="en-US" i="1" dirty="0" smtClean="0"/>
              <a:t> </a:t>
            </a:r>
            <a:r>
              <a:rPr lang="en-US" i="1" dirty="0" err="1" smtClean="0"/>
              <a:t>albopictus</a:t>
            </a:r>
            <a:r>
              <a:rPr lang="en-US" i="1" dirty="0" smtClean="0"/>
              <a:t> </a:t>
            </a:r>
            <a:r>
              <a:rPr lang="en-US" dirty="0" smtClean="0"/>
              <a:t> tested</a:t>
            </a:r>
            <a:endParaRPr lang="en-US" dirty="0"/>
          </a:p>
        </p:txBody>
      </p:sp>
      <p:graphicFrame>
        <p:nvGraphicFramePr>
          <p:cNvPr id="16" name="Chart 15"/>
          <p:cNvGraphicFramePr/>
          <p:nvPr>
            <p:extLst>
              <p:ext uri="{D42A27DB-BD31-4B8C-83A1-F6EECF244321}">
                <p14:modId xmlns:p14="http://schemas.microsoft.com/office/powerpoint/2010/main" val="3534550657"/>
              </p:ext>
            </p:extLst>
          </p:nvPr>
        </p:nvGraphicFramePr>
        <p:xfrm>
          <a:off x="5334000" y="3733800"/>
          <a:ext cx="3505200"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618388047"/>
              </p:ext>
            </p:extLst>
          </p:nvPr>
        </p:nvGraphicFramePr>
        <p:xfrm>
          <a:off x="5353050" y="3733800"/>
          <a:ext cx="3505200" cy="25908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6055111" y="5225534"/>
            <a:ext cx="583814" cy="369332"/>
          </a:xfrm>
          <a:prstGeom prst="rect">
            <a:avLst/>
          </a:prstGeom>
          <a:noFill/>
        </p:spPr>
        <p:txBody>
          <a:bodyPr wrap="none" rtlCol="0">
            <a:spAutoFit/>
          </a:bodyPr>
          <a:lstStyle/>
          <a:p>
            <a:r>
              <a:rPr lang="en-US" dirty="0" smtClean="0"/>
              <a:t>54%</a:t>
            </a:r>
            <a:endParaRPr lang="en-US" dirty="0"/>
          </a:p>
        </p:txBody>
      </p:sp>
    </p:spTree>
    <p:extLst>
      <p:ext uri="{BB962C8B-B14F-4D97-AF65-F5344CB8AC3E}">
        <p14:creationId xmlns:p14="http://schemas.microsoft.com/office/powerpoint/2010/main" val="4070058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Zika Planning-Epidemiology</a:t>
            </a:r>
            <a:endParaRPr lang="en-US" dirty="0"/>
          </a:p>
        </p:txBody>
      </p:sp>
      <p:sp>
        <p:nvSpPr>
          <p:cNvPr id="3" name="Content Placeholder 2"/>
          <p:cNvSpPr>
            <a:spLocks noGrp="1"/>
          </p:cNvSpPr>
          <p:nvPr>
            <p:ph idx="1"/>
          </p:nvPr>
        </p:nvSpPr>
        <p:spPr/>
        <p:txBody>
          <a:bodyPr/>
          <a:lstStyle/>
          <a:p>
            <a:r>
              <a:rPr lang="en-US" dirty="0" smtClean="0"/>
              <a:t>Web-based testing approval tool </a:t>
            </a:r>
          </a:p>
          <a:p>
            <a:r>
              <a:rPr lang="en-US" dirty="0" smtClean="0"/>
              <a:t>Data management,  reclassification of cases</a:t>
            </a:r>
          </a:p>
          <a:p>
            <a:r>
              <a:rPr lang="en-US" dirty="0" smtClean="0"/>
              <a:t>Planning for Summer 2017 (Mosquito Season)</a:t>
            </a:r>
            <a:endParaRPr lang="en-US" dirty="0"/>
          </a:p>
        </p:txBody>
      </p:sp>
    </p:spTree>
    <p:extLst>
      <p:ext uri="{BB962C8B-B14F-4D97-AF65-F5344CB8AC3E}">
        <p14:creationId xmlns:p14="http://schemas.microsoft.com/office/powerpoint/2010/main" val="325852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3"/>
          <p:cNvSpPr txBox="1">
            <a:spLocks noChangeArrowheads="1"/>
          </p:cNvSpPr>
          <p:nvPr/>
        </p:nvSpPr>
        <p:spPr bwMode="auto">
          <a:xfrm>
            <a:off x="304800" y="152400"/>
            <a:ext cx="2447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200" dirty="0" smtClean="0">
                <a:solidFill>
                  <a:srgbClr val="000000"/>
                </a:solidFill>
                <a:latin typeface="Century Gothic" pitchFamily="34" charset="0"/>
              </a:rPr>
              <a:t>Virginia </a:t>
            </a:r>
            <a:r>
              <a:rPr lang="en-US" altLang="en-US" sz="1200" dirty="0" err="1" smtClean="0">
                <a:solidFill>
                  <a:srgbClr val="000000"/>
                </a:solidFill>
                <a:latin typeface="Century Gothic" pitchFamily="34" charset="0"/>
              </a:rPr>
              <a:t>Zika</a:t>
            </a:r>
            <a:r>
              <a:rPr lang="en-US" altLang="en-US" sz="1200" dirty="0" smtClean="0">
                <a:solidFill>
                  <a:srgbClr val="000000"/>
                </a:solidFill>
                <a:latin typeface="Century Gothic" pitchFamily="34" charset="0"/>
              </a:rPr>
              <a:t> Task Force </a:t>
            </a:r>
          </a:p>
          <a:p>
            <a:pPr eaLnBrk="1" fontAlgn="base" hangingPunct="1">
              <a:spcBef>
                <a:spcPct val="0"/>
              </a:spcBef>
              <a:spcAft>
                <a:spcPct val="0"/>
              </a:spcAft>
              <a:buFontTx/>
              <a:buNone/>
            </a:pPr>
            <a:r>
              <a:rPr lang="en-US" altLang="en-US" sz="1200" dirty="0" smtClean="0">
                <a:solidFill>
                  <a:srgbClr val="000000"/>
                </a:solidFill>
                <a:latin typeface="Century Gothic" pitchFamily="34" charset="0"/>
              </a:rPr>
              <a:t>November 30, 2016</a:t>
            </a:r>
          </a:p>
        </p:txBody>
      </p:sp>
      <p:sp>
        <p:nvSpPr>
          <p:cNvPr id="6" name="TextBox 5"/>
          <p:cNvSpPr txBox="1"/>
          <p:nvPr/>
        </p:nvSpPr>
        <p:spPr>
          <a:xfrm>
            <a:off x="3568700" y="863600"/>
            <a:ext cx="2362200" cy="246063"/>
          </a:xfrm>
          <a:prstGeom prst="rect">
            <a:avLst/>
          </a:prstGeom>
          <a:solidFill>
            <a:schemeClr val="tx2">
              <a:lumMod val="20000"/>
              <a:lumOff val="80000"/>
            </a:schemeClr>
          </a:solidFill>
          <a:ln w="3175">
            <a:solidFill>
              <a:schemeClr val="tx1"/>
            </a:solidFill>
          </a:ln>
        </p:spPr>
        <p:txBody>
          <a:bodyPr>
            <a:spAutoFit/>
          </a:bodyPr>
          <a:lstStyle/>
          <a:p>
            <a:pPr algn="ctr">
              <a:defRPr/>
            </a:pPr>
            <a:r>
              <a:rPr lang="en-US" sz="1000" dirty="0">
                <a:solidFill>
                  <a:prstClr val="black"/>
                </a:solidFill>
              </a:rPr>
              <a:t>Commissioner VDH</a:t>
            </a:r>
          </a:p>
        </p:txBody>
      </p:sp>
      <p:sp>
        <p:nvSpPr>
          <p:cNvPr id="44036" name="TextBox 6"/>
          <p:cNvSpPr txBox="1">
            <a:spLocks noChangeArrowheads="1"/>
          </p:cNvSpPr>
          <p:nvPr/>
        </p:nvSpPr>
        <p:spPr bwMode="auto">
          <a:xfrm>
            <a:off x="5580063" y="2468563"/>
            <a:ext cx="846137" cy="554037"/>
          </a:xfrm>
          <a:prstGeom prst="rect">
            <a:avLst/>
          </a:prstGeom>
          <a:solidFill>
            <a:schemeClr val="bg2"/>
          </a:solidFill>
          <a:ln w="3175">
            <a:solidFill>
              <a:schemeClr val="tx1"/>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000" smtClean="0">
                <a:solidFill>
                  <a:srgbClr val="000000"/>
                </a:solidFill>
              </a:rPr>
              <a:t>Mosquito Control Task Group</a:t>
            </a:r>
          </a:p>
        </p:txBody>
      </p:sp>
      <p:sp>
        <p:nvSpPr>
          <p:cNvPr id="44037" name="TextBox 7"/>
          <p:cNvSpPr txBox="1">
            <a:spLocks noChangeArrowheads="1"/>
          </p:cNvSpPr>
          <p:nvPr/>
        </p:nvSpPr>
        <p:spPr bwMode="auto">
          <a:xfrm>
            <a:off x="6770688" y="2468563"/>
            <a:ext cx="1028700" cy="554037"/>
          </a:xfrm>
          <a:prstGeom prst="rect">
            <a:avLst/>
          </a:prstGeom>
          <a:solidFill>
            <a:schemeClr val="bg2"/>
          </a:solidFill>
          <a:ln w="3175">
            <a:solidFill>
              <a:schemeClr val="tx1"/>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000" smtClean="0">
                <a:solidFill>
                  <a:srgbClr val="000000"/>
                </a:solidFill>
              </a:rPr>
              <a:t>Blood/Tissue Safety Task Group</a:t>
            </a:r>
          </a:p>
        </p:txBody>
      </p:sp>
      <p:sp>
        <p:nvSpPr>
          <p:cNvPr id="44038" name="TextBox 8"/>
          <p:cNvSpPr txBox="1">
            <a:spLocks noChangeArrowheads="1"/>
          </p:cNvSpPr>
          <p:nvPr/>
        </p:nvSpPr>
        <p:spPr bwMode="auto">
          <a:xfrm>
            <a:off x="3017838" y="2452688"/>
            <a:ext cx="1181100" cy="554037"/>
          </a:xfrm>
          <a:prstGeom prst="rect">
            <a:avLst/>
          </a:prstGeom>
          <a:solidFill>
            <a:schemeClr val="bg2"/>
          </a:solidFill>
          <a:ln w="3175">
            <a:solidFill>
              <a:schemeClr val="tx1"/>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000" smtClean="0">
                <a:solidFill>
                  <a:srgbClr val="000000"/>
                </a:solidFill>
              </a:rPr>
              <a:t>Human      Surveillance Task Group</a:t>
            </a:r>
          </a:p>
        </p:txBody>
      </p:sp>
      <p:sp>
        <p:nvSpPr>
          <p:cNvPr id="44039" name="TextBox 9"/>
          <p:cNvSpPr txBox="1">
            <a:spLocks noChangeArrowheads="1"/>
          </p:cNvSpPr>
          <p:nvPr/>
        </p:nvSpPr>
        <p:spPr bwMode="auto">
          <a:xfrm>
            <a:off x="4449763" y="2457450"/>
            <a:ext cx="893762" cy="554038"/>
          </a:xfrm>
          <a:prstGeom prst="rect">
            <a:avLst/>
          </a:prstGeom>
          <a:solidFill>
            <a:schemeClr val="bg2"/>
          </a:solidFill>
          <a:ln w="3175">
            <a:solidFill>
              <a:schemeClr val="tx1"/>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000" smtClean="0">
                <a:solidFill>
                  <a:srgbClr val="000000"/>
                </a:solidFill>
              </a:rPr>
              <a:t>Maternity Health Task Group</a:t>
            </a:r>
          </a:p>
        </p:txBody>
      </p:sp>
      <p:sp>
        <p:nvSpPr>
          <p:cNvPr id="44040" name="TextBox 10"/>
          <p:cNvSpPr txBox="1">
            <a:spLocks noChangeArrowheads="1"/>
          </p:cNvSpPr>
          <p:nvPr/>
        </p:nvSpPr>
        <p:spPr bwMode="auto">
          <a:xfrm>
            <a:off x="1624013" y="2452688"/>
            <a:ext cx="1298575" cy="400050"/>
          </a:xfrm>
          <a:prstGeom prst="rect">
            <a:avLst/>
          </a:prstGeom>
          <a:solidFill>
            <a:schemeClr val="bg2"/>
          </a:solidFill>
          <a:ln w="3175">
            <a:solidFill>
              <a:schemeClr val="tx1"/>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000" smtClean="0">
                <a:solidFill>
                  <a:srgbClr val="000000"/>
                </a:solidFill>
              </a:rPr>
              <a:t>Communications Task Group</a:t>
            </a:r>
          </a:p>
        </p:txBody>
      </p:sp>
      <p:sp>
        <p:nvSpPr>
          <p:cNvPr id="44041" name="TextBox 11"/>
          <p:cNvSpPr txBox="1">
            <a:spLocks noChangeArrowheads="1"/>
          </p:cNvSpPr>
          <p:nvPr/>
        </p:nvSpPr>
        <p:spPr bwMode="auto">
          <a:xfrm>
            <a:off x="323850" y="2452688"/>
            <a:ext cx="1147763" cy="400050"/>
          </a:xfrm>
          <a:prstGeom prst="rect">
            <a:avLst/>
          </a:prstGeom>
          <a:solidFill>
            <a:schemeClr val="bg2"/>
          </a:solidFill>
          <a:ln w="3175">
            <a:solidFill>
              <a:schemeClr val="tx1"/>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000" smtClean="0">
                <a:solidFill>
                  <a:srgbClr val="000000"/>
                </a:solidFill>
              </a:rPr>
              <a:t>Clinician Outreach Task Group</a:t>
            </a:r>
          </a:p>
        </p:txBody>
      </p:sp>
      <p:sp>
        <p:nvSpPr>
          <p:cNvPr id="13" name="TextBox 12"/>
          <p:cNvSpPr txBox="1"/>
          <p:nvPr/>
        </p:nvSpPr>
        <p:spPr>
          <a:xfrm>
            <a:off x="3581400" y="1185863"/>
            <a:ext cx="2362200" cy="246062"/>
          </a:xfrm>
          <a:prstGeom prst="rect">
            <a:avLst/>
          </a:prstGeom>
          <a:solidFill>
            <a:schemeClr val="tx2">
              <a:lumMod val="20000"/>
              <a:lumOff val="80000"/>
            </a:schemeClr>
          </a:solidFill>
          <a:ln w="3175">
            <a:solidFill>
              <a:schemeClr val="tx1"/>
            </a:solidFill>
          </a:ln>
        </p:spPr>
        <p:txBody>
          <a:bodyPr>
            <a:spAutoFit/>
          </a:bodyPr>
          <a:lstStyle/>
          <a:p>
            <a:pPr algn="ctr">
              <a:defRPr/>
            </a:pPr>
            <a:r>
              <a:rPr lang="en-US" sz="1000" dirty="0">
                <a:solidFill>
                  <a:prstClr val="black"/>
                </a:solidFill>
              </a:rPr>
              <a:t>Virginia </a:t>
            </a:r>
            <a:r>
              <a:rPr lang="en-US" sz="1000" dirty="0" err="1">
                <a:solidFill>
                  <a:prstClr val="black"/>
                </a:solidFill>
              </a:rPr>
              <a:t>Zika</a:t>
            </a:r>
            <a:r>
              <a:rPr lang="en-US" sz="1000" dirty="0">
                <a:solidFill>
                  <a:prstClr val="black"/>
                </a:solidFill>
              </a:rPr>
              <a:t> Task Force</a:t>
            </a:r>
          </a:p>
        </p:txBody>
      </p:sp>
      <p:sp>
        <p:nvSpPr>
          <p:cNvPr id="15" name="TextBox 14"/>
          <p:cNvSpPr txBox="1"/>
          <p:nvPr/>
        </p:nvSpPr>
        <p:spPr>
          <a:xfrm>
            <a:off x="6735763" y="3184525"/>
            <a:ext cx="1114425" cy="400050"/>
          </a:xfrm>
          <a:prstGeom prst="rect">
            <a:avLst/>
          </a:prstGeom>
          <a:solidFill>
            <a:schemeClr val="accent3">
              <a:lumMod val="60000"/>
              <a:lumOff val="40000"/>
            </a:schemeClr>
          </a:solidFill>
          <a:ln w="3175">
            <a:solidFill>
              <a:schemeClr val="tx1"/>
            </a:solidFill>
          </a:ln>
        </p:spPr>
        <p:txBody>
          <a:bodyPr>
            <a:spAutoFit/>
          </a:bodyPr>
          <a:lstStyle/>
          <a:p>
            <a:pPr algn="ctr">
              <a:defRPr/>
            </a:pPr>
            <a:r>
              <a:rPr lang="en-US" sz="1000" dirty="0">
                <a:solidFill>
                  <a:prstClr val="black"/>
                </a:solidFill>
              </a:rPr>
              <a:t>Lead: American Red Cross</a:t>
            </a:r>
          </a:p>
        </p:txBody>
      </p:sp>
      <p:sp>
        <p:nvSpPr>
          <p:cNvPr id="16" name="TextBox 15"/>
          <p:cNvSpPr txBox="1"/>
          <p:nvPr/>
        </p:nvSpPr>
        <p:spPr>
          <a:xfrm>
            <a:off x="6823075" y="3768725"/>
            <a:ext cx="1022350" cy="400050"/>
          </a:xfrm>
          <a:prstGeom prst="rect">
            <a:avLst/>
          </a:prstGeom>
          <a:solidFill>
            <a:schemeClr val="accent3">
              <a:lumMod val="60000"/>
              <a:lumOff val="40000"/>
            </a:schemeClr>
          </a:solidFill>
          <a:ln w="3175">
            <a:solidFill>
              <a:schemeClr val="tx1"/>
            </a:solidFill>
          </a:ln>
        </p:spPr>
        <p:txBody>
          <a:bodyPr>
            <a:spAutoFit/>
          </a:bodyPr>
          <a:lstStyle/>
          <a:p>
            <a:pPr algn="ctr">
              <a:defRPr/>
            </a:pPr>
            <a:r>
              <a:rPr lang="en-US" sz="1000" dirty="0">
                <a:solidFill>
                  <a:prstClr val="black"/>
                </a:solidFill>
              </a:rPr>
              <a:t>Virginia Blood Services</a:t>
            </a:r>
          </a:p>
        </p:txBody>
      </p:sp>
      <p:sp>
        <p:nvSpPr>
          <p:cNvPr id="17" name="TextBox 16"/>
          <p:cNvSpPr txBox="1"/>
          <p:nvPr/>
        </p:nvSpPr>
        <p:spPr>
          <a:xfrm>
            <a:off x="5383213" y="3184525"/>
            <a:ext cx="1039812" cy="708025"/>
          </a:xfrm>
          <a:prstGeom prst="rect">
            <a:avLst/>
          </a:prstGeom>
          <a:solidFill>
            <a:schemeClr val="accent3">
              <a:lumMod val="60000"/>
              <a:lumOff val="40000"/>
            </a:schemeClr>
          </a:solidFill>
          <a:ln w="3175">
            <a:solidFill>
              <a:schemeClr val="tx1"/>
            </a:solidFill>
          </a:ln>
        </p:spPr>
        <p:txBody>
          <a:bodyPr>
            <a:spAutoFit/>
          </a:bodyPr>
          <a:lstStyle/>
          <a:p>
            <a:pPr algn="ctr">
              <a:defRPr/>
            </a:pPr>
            <a:r>
              <a:rPr lang="en-US" sz="1000" dirty="0">
                <a:solidFill>
                  <a:prstClr val="black"/>
                </a:solidFill>
              </a:rPr>
              <a:t>Lead: Virginia Mosquito Control Association</a:t>
            </a:r>
          </a:p>
        </p:txBody>
      </p:sp>
      <p:sp>
        <p:nvSpPr>
          <p:cNvPr id="18" name="TextBox 17"/>
          <p:cNvSpPr txBox="1"/>
          <p:nvPr/>
        </p:nvSpPr>
        <p:spPr>
          <a:xfrm>
            <a:off x="4252913" y="3157538"/>
            <a:ext cx="1025525" cy="247650"/>
          </a:xfrm>
          <a:prstGeom prst="rect">
            <a:avLst/>
          </a:prstGeom>
          <a:solidFill>
            <a:schemeClr val="tx2">
              <a:lumMod val="20000"/>
              <a:lumOff val="80000"/>
            </a:schemeClr>
          </a:solidFill>
          <a:ln w="3175">
            <a:solidFill>
              <a:schemeClr val="tx1"/>
            </a:solidFill>
          </a:ln>
        </p:spPr>
        <p:txBody>
          <a:bodyPr>
            <a:spAutoFit/>
          </a:bodyPr>
          <a:lstStyle/>
          <a:p>
            <a:pPr algn="ctr">
              <a:defRPr/>
            </a:pPr>
            <a:r>
              <a:rPr lang="en-US" sz="1000" dirty="0">
                <a:solidFill>
                  <a:prstClr val="black"/>
                </a:solidFill>
              </a:rPr>
              <a:t>Lead: VDH OEPI</a:t>
            </a:r>
          </a:p>
        </p:txBody>
      </p:sp>
      <p:sp>
        <p:nvSpPr>
          <p:cNvPr id="19" name="TextBox 18"/>
          <p:cNvSpPr txBox="1"/>
          <p:nvPr/>
        </p:nvSpPr>
        <p:spPr>
          <a:xfrm>
            <a:off x="2973388" y="3208338"/>
            <a:ext cx="1181100" cy="246062"/>
          </a:xfrm>
          <a:prstGeom prst="rect">
            <a:avLst/>
          </a:prstGeom>
          <a:solidFill>
            <a:schemeClr val="tx2">
              <a:lumMod val="20000"/>
              <a:lumOff val="80000"/>
            </a:schemeClr>
          </a:solidFill>
          <a:ln w="3175">
            <a:solidFill>
              <a:schemeClr val="tx1"/>
            </a:solidFill>
          </a:ln>
        </p:spPr>
        <p:txBody>
          <a:bodyPr>
            <a:spAutoFit/>
          </a:bodyPr>
          <a:lstStyle/>
          <a:p>
            <a:pPr algn="ctr">
              <a:defRPr/>
            </a:pPr>
            <a:r>
              <a:rPr lang="en-US" sz="1000" dirty="0">
                <a:solidFill>
                  <a:prstClr val="black"/>
                </a:solidFill>
              </a:rPr>
              <a:t>Lead: VDH OEPI</a:t>
            </a:r>
          </a:p>
        </p:txBody>
      </p:sp>
      <p:sp>
        <p:nvSpPr>
          <p:cNvPr id="20" name="TextBox 19"/>
          <p:cNvSpPr txBox="1"/>
          <p:nvPr/>
        </p:nvSpPr>
        <p:spPr>
          <a:xfrm>
            <a:off x="2973388" y="3638550"/>
            <a:ext cx="1181100" cy="246063"/>
          </a:xfrm>
          <a:prstGeom prst="rect">
            <a:avLst/>
          </a:prstGeom>
          <a:solidFill>
            <a:schemeClr val="tx2">
              <a:lumMod val="20000"/>
              <a:lumOff val="80000"/>
            </a:schemeClr>
          </a:solidFill>
          <a:ln w="3175">
            <a:solidFill>
              <a:schemeClr val="tx1"/>
            </a:solidFill>
          </a:ln>
        </p:spPr>
        <p:txBody>
          <a:bodyPr>
            <a:spAutoFit/>
          </a:bodyPr>
          <a:lstStyle/>
          <a:p>
            <a:pPr algn="ctr">
              <a:defRPr/>
            </a:pPr>
            <a:r>
              <a:rPr lang="en-US" sz="1000" dirty="0">
                <a:solidFill>
                  <a:prstClr val="black"/>
                </a:solidFill>
              </a:rPr>
              <a:t>DGS DCLS</a:t>
            </a:r>
          </a:p>
        </p:txBody>
      </p:sp>
      <p:sp>
        <p:nvSpPr>
          <p:cNvPr id="21" name="TextBox 20"/>
          <p:cNvSpPr txBox="1"/>
          <p:nvPr/>
        </p:nvSpPr>
        <p:spPr>
          <a:xfrm>
            <a:off x="4268788" y="3598863"/>
            <a:ext cx="1068387" cy="554037"/>
          </a:xfrm>
          <a:prstGeom prst="rect">
            <a:avLst/>
          </a:prstGeom>
          <a:solidFill>
            <a:schemeClr val="tx2">
              <a:lumMod val="20000"/>
              <a:lumOff val="80000"/>
            </a:schemeClr>
          </a:solidFill>
          <a:ln w="3175">
            <a:solidFill>
              <a:schemeClr val="tx1"/>
            </a:solidFill>
          </a:ln>
        </p:spPr>
        <p:txBody>
          <a:bodyPr>
            <a:spAutoFit/>
          </a:bodyPr>
          <a:lstStyle/>
          <a:p>
            <a:pPr algn="ctr">
              <a:defRPr/>
            </a:pPr>
            <a:r>
              <a:rPr lang="en-US" sz="1000" dirty="0">
                <a:solidFill>
                  <a:prstClr val="black"/>
                </a:solidFill>
              </a:rPr>
              <a:t>VDH Office of Family Health Services</a:t>
            </a:r>
          </a:p>
        </p:txBody>
      </p:sp>
      <p:cxnSp>
        <p:nvCxnSpPr>
          <p:cNvPr id="25" name="Straight Connector 24"/>
          <p:cNvCxnSpPr/>
          <p:nvPr/>
        </p:nvCxnSpPr>
        <p:spPr>
          <a:xfrm>
            <a:off x="4567238" y="1433513"/>
            <a:ext cx="0" cy="8556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66800" y="2289175"/>
            <a:ext cx="74596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66800" y="2289175"/>
            <a:ext cx="0" cy="150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79650" y="2289175"/>
            <a:ext cx="0" cy="150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621088" y="2289175"/>
            <a:ext cx="0" cy="161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138863" y="2298700"/>
            <a:ext cx="4762" cy="150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994275" y="2300288"/>
            <a:ext cx="0" cy="150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568700" y="3443288"/>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563938" y="3021013"/>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908675" y="2995613"/>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781550" y="3021013"/>
            <a:ext cx="0" cy="134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202488" y="3589338"/>
            <a:ext cx="4762" cy="165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202488" y="3014663"/>
            <a:ext cx="0" cy="179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526463" y="2276475"/>
            <a:ext cx="0" cy="163513"/>
          </a:xfrm>
          <a:prstGeom prst="line">
            <a:avLst/>
          </a:prstGeom>
        </p:spPr>
        <p:style>
          <a:lnRef idx="1">
            <a:schemeClr val="accent1"/>
          </a:lnRef>
          <a:fillRef idx="0">
            <a:schemeClr val="accent1"/>
          </a:fillRef>
          <a:effectRef idx="0">
            <a:schemeClr val="accent1"/>
          </a:effectRef>
          <a:fontRef idx="minor">
            <a:schemeClr val="tx1"/>
          </a:fontRef>
        </p:style>
      </p:cxnSp>
      <p:sp>
        <p:nvSpPr>
          <p:cNvPr id="44064" name="TextBox 42"/>
          <p:cNvSpPr txBox="1">
            <a:spLocks noChangeArrowheads="1"/>
          </p:cNvSpPr>
          <p:nvPr/>
        </p:nvSpPr>
        <p:spPr bwMode="auto">
          <a:xfrm>
            <a:off x="7983538" y="2451100"/>
            <a:ext cx="1028700" cy="360363"/>
          </a:xfrm>
          <a:prstGeom prst="rect">
            <a:avLst/>
          </a:prstGeom>
          <a:solidFill>
            <a:schemeClr val="bg2"/>
          </a:solidFill>
          <a:ln w="3175">
            <a:solidFill>
              <a:schemeClr val="tx1"/>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000" smtClean="0">
                <a:solidFill>
                  <a:srgbClr val="000000"/>
                </a:solidFill>
              </a:rPr>
              <a:t>Others</a:t>
            </a:r>
          </a:p>
        </p:txBody>
      </p:sp>
      <p:cxnSp>
        <p:nvCxnSpPr>
          <p:cNvPr id="44" name="Straight Connector 43"/>
          <p:cNvCxnSpPr/>
          <p:nvPr/>
        </p:nvCxnSpPr>
        <p:spPr>
          <a:xfrm>
            <a:off x="8558213" y="3197225"/>
            <a:ext cx="4762" cy="127000"/>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8212138" y="2962275"/>
            <a:ext cx="628650" cy="246063"/>
          </a:xfrm>
          <a:prstGeom prst="rect">
            <a:avLst/>
          </a:prstGeom>
          <a:solidFill>
            <a:schemeClr val="tx2">
              <a:lumMod val="20000"/>
              <a:lumOff val="80000"/>
            </a:schemeClr>
          </a:solidFill>
          <a:ln w="3175">
            <a:solidFill>
              <a:schemeClr val="tx1"/>
            </a:solidFill>
          </a:ln>
        </p:spPr>
        <p:txBody>
          <a:bodyPr>
            <a:spAutoFit/>
          </a:bodyPr>
          <a:lstStyle/>
          <a:p>
            <a:pPr algn="ctr">
              <a:defRPr/>
            </a:pPr>
            <a:r>
              <a:rPr lang="en-US" sz="1000" dirty="0">
                <a:solidFill>
                  <a:prstClr val="black"/>
                </a:solidFill>
              </a:rPr>
              <a:t>DVS</a:t>
            </a:r>
          </a:p>
        </p:txBody>
      </p:sp>
      <p:sp>
        <p:nvSpPr>
          <p:cNvPr id="60" name="TextBox 59"/>
          <p:cNvSpPr txBox="1"/>
          <p:nvPr/>
        </p:nvSpPr>
        <p:spPr>
          <a:xfrm>
            <a:off x="8215313" y="3357563"/>
            <a:ext cx="630237" cy="361950"/>
          </a:xfrm>
          <a:prstGeom prst="rect">
            <a:avLst/>
          </a:prstGeom>
          <a:solidFill>
            <a:schemeClr val="tx2">
              <a:lumMod val="20000"/>
              <a:lumOff val="80000"/>
            </a:schemeClr>
          </a:solidFill>
          <a:ln w="3175">
            <a:solidFill>
              <a:schemeClr val="tx1"/>
            </a:solidFill>
          </a:ln>
        </p:spPr>
        <p:txBody>
          <a:bodyPr>
            <a:spAutoFit/>
          </a:bodyPr>
          <a:lstStyle/>
          <a:p>
            <a:pPr algn="ctr">
              <a:defRPr/>
            </a:pPr>
            <a:r>
              <a:rPr lang="en-US" sz="1000" dirty="0">
                <a:solidFill>
                  <a:prstClr val="black"/>
                </a:solidFill>
              </a:rPr>
              <a:t>DBHDS</a:t>
            </a:r>
          </a:p>
        </p:txBody>
      </p:sp>
      <p:sp>
        <p:nvSpPr>
          <p:cNvPr id="61" name="TextBox 60"/>
          <p:cNvSpPr txBox="1"/>
          <p:nvPr/>
        </p:nvSpPr>
        <p:spPr>
          <a:xfrm>
            <a:off x="8242300" y="5724525"/>
            <a:ext cx="628650" cy="360363"/>
          </a:xfrm>
          <a:prstGeom prst="rect">
            <a:avLst/>
          </a:prstGeom>
          <a:solidFill>
            <a:schemeClr val="accent3">
              <a:lumMod val="60000"/>
              <a:lumOff val="40000"/>
            </a:schemeClr>
          </a:solidFill>
          <a:ln w="3175">
            <a:solidFill>
              <a:schemeClr val="tx1"/>
            </a:solidFill>
          </a:ln>
        </p:spPr>
        <p:txBody>
          <a:bodyPr>
            <a:spAutoFit/>
          </a:bodyPr>
          <a:lstStyle/>
          <a:p>
            <a:pPr algn="ctr">
              <a:defRPr/>
            </a:pPr>
            <a:r>
              <a:rPr lang="en-US" sz="1000" dirty="0">
                <a:solidFill>
                  <a:prstClr val="black"/>
                </a:solidFill>
              </a:rPr>
              <a:t>VACO</a:t>
            </a:r>
          </a:p>
        </p:txBody>
      </p:sp>
      <p:sp>
        <p:nvSpPr>
          <p:cNvPr id="62" name="TextBox 61"/>
          <p:cNvSpPr txBox="1"/>
          <p:nvPr/>
        </p:nvSpPr>
        <p:spPr>
          <a:xfrm>
            <a:off x="8226425" y="3814763"/>
            <a:ext cx="628650" cy="360362"/>
          </a:xfrm>
          <a:prstGeom prst="rect">
            <a:avLst/>
          </a:prstGeom>
          <a:solidFill>
            <a:schemeClr val="tx2">
              <a:lumMod val="20000"/>
              <a:lumOff val="80000"/>
            </a:schemeClr>
          </a:solidFill>
          <a:ln w="3175">
            <a:solidFill>
              <a:schemeClr val="tx1"/>
            </a:solidFill>
          </a:ln>
        </p:spPr>
        <p:txBody>
          <a:bodyPr>
            <a:spAutoFit/>
          </a:bodyPr>
          <a:lstStyle/>
          <a:p>
            <a:pPr algn="ctr">
              <a:defRPr/>
            </a:pPr>
            <a:r>
              <a:rPr lang="en-US" sz="1000" dirty="0">
                <a:solidFill>
                  <a:prstClr val="black"/>
                </a:solidFill>
              </a:rPr>
              <a:t>DOE</a:t>
            </a:r>
          </a:p>
        </p:txBody>
      </p:sp>
      <p:sp>
        <p:nvSpPr>
          <p:cNvPr id="63" name="TextBox 62"/>
          <p:cNvSpPr txBox="1"/>
          <p:nvPr/>
        </p:nvSpPr>
        <p:spPr>
          <a:xfrm>
            <a:off x="8235950" y="4292600"/>
            <a:ext cx="630238" cy="360363"/>
          </a:xfrm>
          <a:prstGeom prst="rect">
            <a:avLst/>
          </a:prstGeom>
          <a:solidFill>
            <a:schemeClr val="tx2">
              <a:lumMod val="20000"/>
              <a:lumOff val="80000"/>
            </a:schemeClr>
          </a:solidFill>
          <a:ln w="3175">
            <a:solidFill>
              <a:schemeClr val="tx1"/>
            </a:solidFill>
          </a:ln>
        </p:spPr>
        <p:txBody>
          <a:bodyPr>
            <a:spAutoFit/>
          </a:bodyPr>
          <a:lstStyle/>
          <a:p>
            <a:pPr algn="ctr">
              <a:defRPr/>
            </a:pPr>
            <a:r>
              <a:rPr lang="en-US" sz="1000" dirty="0">
                <a:solidFill>
                  <a:prstClr val="black"/>
                </a:solidFill>
              </a:rPr>
              <a:t>SCHEV</a:t>
            </a:r>
          </a:p>
        </p:txBody>
      </p:sp>
      <p:sp>
        <p:nvSpPr>
          <p:cNvPr id="64" name="TextBox 63"/>
          <p:cNvSpPr txBox="1"/>
          <p:nvPr/>
        </p:nvSpPr>
        <p:spPr>
          <a:xfrm>
            <a:off x="8185150" y="4770438"/>
            <a:ext cx="628650" cy="360362"/>
          </a:xfrm>
          <a:prstGeom prst="rect">
            <a:avLst/>
          </a:prstGeom>
          <a:solidFill>
            <a:schemeClr val="accent2">
              <a:lumMod val="40000"/>
              <a:lumOff val="60000"/>
            </a:schemeClr>
          </a:solidFill>
          <a:ln w="3175">
            <a:solidFill>
              <a:schemeClr val="tx1"/>
            </a:solidFill>
          </a:ln>
        </p:spPr>
        <p:txBody>
          <a:bodyPr>
            <a:spAutoFit/>
          </a:bodyPr>
          <a:lstStyle/>
          <a:p>
            <a:pPr algn="ctr">
              <a:defRPr/>
            </a:pPr>
            <a:r>
              <a:rPr lang="en-US" sz="1000" dirty="0">
                <a:solidFill>
                  <a:prstClr val="black"/>
                </a:solidFill>
              </a:rPr>
              <a:t>VHHA</a:t>
            </a:r>
          </a:p>
        </p:txBody>
      </p:sp>
      <p:sp>
        <p:nvSpPr>
          <p:cNvPr id="65" name="TextBox 64"/>
          <p:cNvSpPr txBox="1"/>
          <p:nvPr/>
        </p:nvSpPr>
        <p:spPr>
          <a:xfrm>
            <a:off x="8242300" y="5280025"/>
            <a:ext cx="628650" cy="246063"/>
          </a:xfrm>
          <a:prstGeom prst="rect">
            <a:avLst/>
          </a:prstGeom>
          <a:solidFill>
            <a:schemeClr val="accent2">
              <a:lumMod val="40000"/>
              <a:lumOff val="60000"/>
            </a:schemeClr>
          </a:solidFill>
          <a:ln w="3175">
            <a:solidFill>
              <a:schemeClr val="tx1"/>
            </a:solidFill>
          </a:ln>
        </p:spPr>
        <p:txBody>
          <a:bodyPr>
            <a:spAutoFit/>
          </a:bodyPr>
          <a:lstStyle/>
          <a:p>
            <a:pPr algn="ctr">
              <a:defRPr/>
            </a:pPr>
            <a:r>
              <a:rPr lang="en-US" sz="1000" dirty="0">
                <a:solidFill>
                  <a:prstClr val="black"/>
                </a:solidFill>
              </a:rPr>
              <a:t>MSV</a:t>
            </a:r>
          </a:p>
        </p:txBody>
      </p:sp>
      <p:cxnSp>
        <p:nvCxnSpPr>
          <p:cNvPr id="66" name="Straight Connector 65"/>
          <p:cNvCxnSpPr/>
          <p:nvPr/>
        </p:nvCxnSpPr>
        <p:spPr>
          <a:xfrm flipH="1">
            <a:off x="8526463" y="5573713"/>
            <a:ext cx="3175" cy="150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529638" y="5130800"/>
            <a:ext cx="1587" cy="150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3" idx="2"/>
          </p:cNvCxnSpPr>
          <p:nvPr/>
        </p:nvCxnSpPr>
        <p:spPr>
          <a:xfrm>
            <a:off x="8551863" y="4652963"/>
            <a:ext cx="0" cy="117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8558213" y="4187825"/>
            <a:ext cx="0" cy="103188"/>
          </a:xfrm>
          <a:prstGeom prst="line">
            <a:avLst/>
          </a:prstGeom>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8239125" y="6235700"/>
            <a:ext cx="630238" cy="360363"/>
          </a:xfrm>
          <a:prstGeom prst="rect">
            <a:avLst/>
          </a:prstGeom>
          <a:solidFill>
            <a:schemeClr val="accent3">
              <a:lumMod val="60000"/>
              <a:lumOff val="40000"/>
            </a:schemeClr>
          </a:solidFill>
          <a:ln w="3175">
            <a:solidFill>
              <a:schemeClr val="tx1"/>
            </a:solidFill>
          </a:ln>
        </p:spPr>
        <p:txBody>
          <a:bodyPr>
            <a:spAutoFit/>
          </a:bodyPr>
          <a:lstStyle/>
          <a:p>
            <a:pPr algn="ctr">
              <a:defRPr/>
            </a:pPr>
            <a:r>
              <a:rPr lang="en-US" sz="1000" dirty="0">
                <a:solidFill>
                  <a:prstClr val="black"/>
                </a:solidFill>
              </a:rPr>
              <a:t>VML</a:t>
            </a:r>
          </a:p>
        </p:txBody>
      </p:sp>
      <p:cxnSp>
        <p:nvCxnSpPr>
          <p:cNvPr id="72" name="Straight Connector 71"/>
          <p:cNvCxnSpPr/>
          <p:nvPr/>
        </p:nvCxnSpPr>
        <p:spPr>
          <a:xfrm>
            <a:off x="8577263" y="6084888"/>
            <a:ext cx="0" cy="150812"/>
          </a:xfrm>
          <a:prstGeom prst="line">
            <a:avLst/>
          </a:prstGeom>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741488" y="3030538"/>
            <a:ext cx="1106487" cy="246062"/>
          </a:xfrm>
          <a:prstGeom prst="rect">
            <a:avLst/>
          </a:prstGeom>
          <a:solidFill>
            <a:schemeClr val="tx2">
              <a:lumMod val="20000"/>
              <a:lumOff val="80000"/>
            </a:schemeClr>
          </a:solidFill>
          <a:ln w="3175">
            <a:solidFill>
              <a:schemeClr val="tx1"/>
            </a:solidFill>
          </a:ln>
        </p:spPr>
        <p:txBody>
          <a:bodyPr>
            <a:spAutoFit/>
          </a:bodyPr>
          <a:lstStyle/>
          <a:p>
            <a:pPr algn="ctr">
              <a:defRPr/>
            </a:pPr>
            <a:r>
              <a:rPr lang="en-US" sz="1000" dirty="0">
                <a:solidFill>
                  <a:prstClr val="black"/>
                </a:solidFill>
              </a:rPr>
              <a:t>Lead: VDH ORCE</a:t>
            </a:r>
          </a:p>
        </p:txBody>
      </p:sp>
      <p:cxnSp>
        <p:nvCxnSpPr>
          <p:cNvPr id="74" name="Straight Connector 73"/>
          <p:cNvCxnSpPr/>
          <p:nvPr/>
        </p:nvCxnSpPr>
        <p:spPr>
          <a:xfrm>
            <a:off x="2293938" y="2841625"/>
            <a:ext cx="0" cy="179388"/>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544888" y="487363"/>
            <a:ext cx="2362200" cy="247650"/>
          </a:xfrm>
          <a:prstGeom prst="rect">
            <a:avLst/>
          </a:prstGeom>
          <a:solidFill>
            <a:schemeClr val="tx2">
              <a:lumMod val="20000"/>
              <a:lumOff val="80000"/>
            </a:schemeClr>
          </a:solidFill>
          <a:ln w="3175">
            <a:solidFill>
              <a:schemeClr val="tx1"/>
            </a:solidFill>
          </a:ln>
        </p:spPr>
        <p:txBody>
          <a:bodyPr>
            <a:spAutoFit/>
          </a:bodyPr>
          <a:lstStyle/>
          <a:p>
            <a:pPr algn="ctr">
              <a:defRPr/>
            </a:pPr>
            <a:r>
              <a:rPr lang="en-US" sz="1000" dirty="0">
                <a:solidFill>
                  <a:prstClr val="black"/>
                </a:solidFill>
              </a:rPr>
              <a:t>Office of the Governor</a:t>
            </a:r>
          </a:p>
        </p:txBody>
      </p:sp>
      <p:cxnSp>
        <p:nvCxnSpPr>
          <p:cNvPr id="81" name="Straight Connector 80"/>
          <p:cNvCxnSpPr/>
          <p:nvPr/>
        </p:nvCxnSpPr>
        <p:spPr>
          <a:xfrm>
            <a:off x="4583113" y="735013"/>
            <a:ext cx="0" cy="12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4606925" y="1104900"/>
            <a:ext cx="0" cy="87313"/>
          </a:xfrm>
          <a:prstGeom prst="line">
            <a:avLst/>
          </a:prstGeom>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2986088" y="1816100"/>
            <a:ext cx="866775" cy="246063"/>
          </a:xfrm>
          <a:prstGeom prst="rect">
            <a:avLst/>
          </a:prstGeom>
          <a:solidFill>
            <a:schemeClr val="tx2">
              <a:lumMod val="20000"/>
              <a:lumOff val="80000"/>
            </a:schemeClr>
          </a:solidFill>
          <a:ln w="3175">
            <a:solidFill>
              <a:schemeClr val="tx1"/>
            </a:solidFill>
          </a:ln>
        </p:spPr>
        <p:txBody>
          <a:bodyPr>
            <a:spAutoFit/>
          </a:bodyPr>
          <a:lstStyle/>
          <a:p>
            <a:pPr algn="ctr">
              <a:defRPr/>
            </a:pPr>
            <a:r>
              <a:rPr lang="en-US" sz="1000" dirty="0">
                <a:solidFill>
                  <a:prstClr val="black"/>
                </a:solidFill>
              </a:rPr>
              <a:t>VDH OEP</a:t>
            </a:r>
          </a:p>
        </p:txBody>
      </p:sp>
      <p:sp>
        <p:nvSpPr>
          <p:cNvPr id="95" name="TextBox 94"/>
          <p:cNvSpPr txBox="1"/>
          <p:nvPr/>
        </p:nvSpPr>
        <p:spPr>
          <a:xfrm>
            <a:off x="1450975" y="1816100"/>
            <a:ext cx="628650" cy="247650"/>
          </a:xfrm>
          <a:prstGeom prst="rect">
            <a:avLst/>
          </a:prstGeom>
          <a:solidFill>
            <a:schemeClr val="tx2">
              <a:lumMod val="20000"/>
              <a:lumOff val="80000"/>
            </a:schemeClr>
          </a:solidFill>
          <a:ln w="3175">
            <a:solidFill>
              <a:schemeClr val="tx1"/>
            </a:solidFill>
          </a:ln>
        </p:spPr>
        <p:txBody>
          <a:bodyPr>
            <a:spAutoFit/>
          </a:bodyPr>
          <a:lstStyle/>
          <a:p>
            <a:pPr algn="ctr">
              <a:defRPr/>
            </a:pPr>
            <a:r>
              <a:rPr lang="en-US" sz="1000" dirty="0">
                <a:solidFill>
                  <a:prstClr val="black"/>
                </a:solidFill>
              </a:rPr>
              <a:t>VDEM</a:t>
            </a:r>
          </a:p>
        </p:txBody>
      </p:sp>
      <p:sp>
        <p:nvSpPr>
          <p:cNvPr id="97" name="TextBox 96"/>
          <p:cNvSpPr txBox="1"/>
          <p:nvPr/>
        </p:nvSpPr>
        <p:spPr>
          <a:xfrm>
            <a:off x="7267575" y="1776413"/>
            <a:ext cx="1411288" cy="400050"/>
          </a:xfrm>
          <a:prstGeom prst="rect">
            <a:avLst/>
          </a:prstGeom>
          <a:solidFill>
            <a:schemeClr val="tx2">
              <a:lumMod val="20000"/>
              <a:lumOff val="80000"/>
            </a:schemeClr>
          </a:solidFill>
          <a:ln w="3175">
            <a:solidFill>
              <a:schemeClr val="tx1"/>
            </a:solidFill>
          </a:ln>
        </p:spPr>
        <p:txBody>
          <a:bodyPr>
            <a:spAutoFit/>
          </a:bodyPr>
          <a:lstStyle/>
          <a:p>
            <a:pPr algn="ctr">
              <a:defRPr/>
            </a:pPr>
            <a:r>
              <a:rPr lang="en-US" sz="1000" dirty="0">
                <a:solidFill>
                  <a:prstClr val="black"/>
                </a:solidFill>
              </a:rPr>
              <a:t>Lt. Governor’s Office Representative</a:t>
            </a:r>
          </a:p>
        </p:txBody>
      </p:sp>
      <p:sp>
        <p:nvSpPr>
          <p:cNvPr id="104" name="TextBox 103"/>
          <p:cNvSpPr txBox="1"/>
          <p:nvPr/>
        </p:nvSpPr>
        <p:spPr>
          <a:xfrm>
            <a:off x="4783138" y="4772025"/>
            <a:ext cx="719137" cy="246063"/>
          </a:xfrm>
          <a:prstGeom prst="rect">
            <a:avLst/>
          </a:prstGeom>
          <a:solidFill>
            <a:schemeClr val="tx2">
              <a:lumMod val="20000"/>
              <a:lumOff val="80000"/>
            </a:schemeClr>
          </a:solidFill>
          <a:ln w="3175">
            <a:solidFill>
              <a:schemeClr val="tx1"/>
            </a:solidFill>
          </a:ln>
        </p:spPr>
        <p:txBody>
          <a:bodyPr>
            <a:spAutoFit/>
          </a:bodyPr>
          <a:lstStyle/>
          <a:p>
            <a:pPr algn="ctr">
              <a:defRPr/>
            </a:pPr>
            <a:r>
              <a:rPr lang="en-US" sz="1000" dirty="0">
                <a:solidFill>
                  <a:prstClr val="black"/>
                </a:solidFill>
              </a:rPr>
              <a:t>DGS</a:t>
            </a:r>
          </a:p>
        </p:txBody>
      </p:sp>
      <p:cxnSp>
        <p:nvCxnSpPr>
          <p:cNvPr id="105" name="Straight Connector 104"/>
          <p:cNvCxnSpPr/>
          <p:nvPr/>
        </p:nvCxnSpPr>
        <p:spPr>
          <a:xfrm flipH="1">
            <a:off x="5908675" y="3875088"/>
            <a:ext cx="23813" cy="1465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300288" y="3276600"/>
            <a:ext cx="0" cy="24923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592263" y="1582738"/>
            <a:ext cx="64214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020050" y="1576388"/>
            <a:ext cx="0" cy="157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832475" y="1581150"/>
            <a:ext cx="0" cy="173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260725" y="1585913"/>
            <a:ext cx="0" cy="198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574800" y="1581150"/>
            <a:ext cx="0" cy="198438"/>
          </a:xfrm>
          <a:prstGeom prst="line">
            <a:avLst/>
          </a:prstGeom>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5373688" y="1779588"/>
            <a:ext cx="1500187" cy="400050"/>
          </a:xfrm>
          <a:prstGeom prst="rect">
            <a:avLst/>
          </a:prstGeom>
          <a:solidFill>
            <a:schemeClr val="tx2">
              <a:lumMod val="20000"/>
              <a:lumOff val="80000"/>
            </a:schemeClr>
          </a:solidFill>
          <a:ln w="3175">
            <a:solidFill>
              <a:schemeClr val="tx1"/>
            </a:solidFill>
          </a:ln>
        </p:spPr>
        <p:txBody>
          <a:bodyPr>
            <a:spAutoFit/>
          </a:bodyPr>
          <a:lstStyle/>
          <a:p>
            <a:pPr algn="ctr">
              <a:defRPr/>
            </a:pPr>
            <a:r>
              <a:rPr lang="en-US" sz="1000" dirty="0">
                <a:solidFill>
                  <a:prstClr val="black"/>
                </a:solidFill>
              </a:rPr>
              <a:t>Governor’s Office Representative</a:t>
            </a:r>
          </a:p>
        </p:txBody>
      </p:sp>
      <p:cxnSp>
        <p:nvCxnSpPr>
          <p:cNvPr id="163" name="Straight Connector 162"/>
          <p:cNvCxnSpPr/>
          <p:nvPr/>
        </p:nvCxnSpPr>
        <p:spPr>
          <a:xfrm>
            <a:off x="8521700" y="2809875"/>
            <a:ext cx="0" cy="103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8556625" y="3702050"/>
            <a:ext cx="0" cy="103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a:off x="7215188" y="2286000"/>
            <a:ext cx="9525" cy="165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4800600" y="3416300"/>
            <a:ext cx="0" cy="177800"/>
          </a:xfrm>
          <a:prstGeom prst="line">
            <a:avLst/>
          </a:prstGeom>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4802188" y="4408488"/>
            <a:ext cx="719137" cy="246062"/>
          </a:xfrm>
          <a:prstGeom prst="rect">
            <a:avLst/>
          </a:prstGeom>
          <a:solidFill>
            <a:schemeClr val="tx2">
              <a:lumMod val="20000"/>
              <a:lumOff val="80000"/>
            </a:schemeClr>
          </a:solidFill>
          <a:ln w="3175">
            <a:solidFill>
              <a:schemeClr val="tx1"/>
            </a:solidFill>
          </a:ln>
        </p:spPr>
        <p:txBody>
          <a:bodyPr>
            <a:spAutoFit/>
          </a:bodyPr>
          <a:lstStyle/>
          <a:p>
            <a:pPr algn="ctr">
              <a:defRPr/>
            </a:pPr>
            <a:r>
              <a:rPr lang="en-US" sz="1000" dirty="0">
                <a:solidFill>
                  <a:prstClr val="black"/>
                </a:solidFill>
              </a:rPr>
              <a:t>VDACS</a:t>
            </a:r>
          </a:p>
        </p:txBody>
      </p:sp>
      <p:sp>
        <p:nvSpPr>
          <p:cNvPr id="183" name="TextBox 182"/>
          <p:cNvSpPr txBox="1"/>
          <p:nvPr/>
        </p:nvSpPr>
        <p:spPr>
          <a:xfrm>
            <a:off x="6262688" y="5178425"/>
            <a:ext cx="717550" cy="246063"/>
          </a:xfrm>
          <a:prstGeom prst="rect">
            <a:avLst/>
          </a:prstGeom>
          <a:solidFill>
            <a:schemeClr val="tx2">
              <a:lumMod val="20000"/>
              <a:lumOff val="80000"/>
            </a:schemeClr>
          </a:solidFill>
          <a:ln w="3175">
            <a:solidFill>
              <a:schemeClr val="tx1"/>
            </a:solidFill>
          </a:ln>
        </p:spPr>
        <p:txBody>
          <a:bodyPr>
            <a:spAutoFit/>
          </a:bodyPr>
          <a:lstStyle/>
          <a:p>
            <a:pPr algn="ctr">
              <a:defRPr/>
            </a:pPr>
            <a:r>
              <a:rPr lang="en-US" sz="1000" dirty="0">
                <a:solidFill>
                  <a:prstClr val="black"/>
                </a:solidFill>
              </a:rPr>
              <a:t>DCR</a:t>
            </a:r>
          </a:p>
        </p:txBody>
      </p:sp>
      <p:sp>
        <p:nvSpPr>
          <p:cNvPr id="184" name="TextBox 183"/>
          <p:cNvSpPr txBox="1"/>
          <p:nvPr/>
        </p:nvSpPr>
        <p:spPr>
          <a:xfrm>
            <a:off x="6272213" y="4398963"/>
            <a:ext cx="717550" cy="246062"/>
          </a:xfrm>
          <a:prstGeom prst="rect">
            <a:avLst/>
          </a:prstGeom>
          <a:solidFill>
            <a:schemeClr val="tx2">
              <a:lumMod val="20000"/>
              <a:lumOff val="80000"/>
            </a:schemeClr>
          </a:solidFill>
          <a:ln w="3175">
            <a:solidFill>
              <a:schemeClr val="tx1"/>
            </a:solidFill>
          </a:ln>
        </p:spPr>
        <p:txBody>
          <a:bodyPr>
            <a:spAutoFit/>
          </a:bodyPr>
          <a:lstStyle/>
          <a:p>
            <a:pPr algn="ctr">
              <a:defRPr/>
            </a:pPr>
            <a:r>
              <a:rPr lang="en-US" sz="1000" dirty="0">
                <a:solidFill>
                  <a:prstClr val="black"/>
                </a:solidFill>
              </a:rPr>
              <a:t>VDH OEPI</a:t>
            </a:r>
          </a:p>
        </p:txBody>
      </p:sp>
      <p:sp>
        <p:nvSpPr>
          <p:cNvPr id="185" name="TextBox 184"/>
          <p:cNvSpPr txBox="1"/>
          <p:nvPr/>
        </p:nvSpPr>
        <p:spPr>
          <a:xfrm>
            <a:off x="4778375" y="5205413"/>
            <a:ext cx="719138" cy="246062"/>
          </a:xfrm>
          <a:prstGeom prst="rect">
            <a:avLst/>
          </a:prstGeom>
          <a:solidFill>
            <a:schemeClr val="tx2">
              <a:lumMod val="20000"/>
              <a:lumOff val="80000"/>
            </a:schemeClr>
          </a:solidFill>
          <a:ln w="3175">
            <a:solidFill>
              <a:schemeClr val="tx1"/>
            </a:solidFill>
          </a:ln>
        </p:spPr>
        <p:txBody>
          <a:bodyPr>
            <a:spAutoFit/>
          </a:bodyPr>
          <a:lstStyle/>
          <a:p>
            <a:pPr algn="ctr">
              <a:defRPr/>
            </a:pPr>
            <a:r>
              <a:rPr lang="en-US" sz="1000" dirty="0">
                <a:solidFill>
                  <a:prstClr val="black"/>
                </a:solidFill>
              </a:rPr>
              <a:t>VDOF</a:t>
            </a:r>
          </a:p>
        </p:txBody>
      </p:sp>
      <p:sp>
        <p:nvSpPr>
          <p:cNvPr id="186" name="TextBox 185"/>
          <p:cNvSpPr txBox="1"/>
          <p:nvPr/>
        </p:nvSpPr>
        <p:spPr>
          <a:xfrm>
            <a:off x="6262688" y="4772025"/>
            <a:ext cx="717550" cy="246063"/>
          </a:xfrm>
          <a:prstGeom prst="rect">
            <a:avLst/>
          </a:prstGeom>
          <a:solidFill>
            <a:schemeClr val="tx2">
              <a:lumMod val="20000"/>
              <a:lumOff val="80000"/>
            </a:schemeClr>
          </a:solidFill>
          <a:ln w="3175">
            <a:solidFill>
              <a:schemeClr val="tx1"/>
            </a:solidFill>
          </a:ln>
        </p:spPr>
        <p:txBody>
          <a:bodyPr>
            <a:spAutoFit/>
          </a:bodyPr>
          <a:lstStyle/>
          <a:p>
            <a:pPr algn="ctr">
              <a:defRPr/>
            </a:pPr>
            <a:r>
              <a:rPr lang="en-US" sz="1000" dirty="0">
                <a:solidFill>
                  <a:prstClr val="black"/>
                </a:solidFill>
              </a:rPr>
              <a:t>VDGIF</a:t>
            </a:r>
          </a:p>
        </p:txBody>
      </p:sp>
      <p:cxnSp>
        <p:nvCxnSpPr>
          <p:cNvPr id="191" name="Straight Connector 190"/>
          <p:cNvCxnSpPr>
            <a:stCxn id="104" idx="3"/>
            <a:endCxn id="186" idx="1"/>
          </p:cNvCxnSpPr>
          <p:nvPr/>
        </p:nvCxnSpPr>
        <p:spPr>
          <a:xfrm>
            <a:off x="5502275" y="4895850"/>
            <a:ext cx="760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5527675" y="4527550"/>
            <a:ext cx="758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5502275" y="5338763"/>
            <a:ext cx="760413" cy="0"/>
          </a:xfrm>
          <a:prstGeom prst="line">
            <a:avLst/>
          </a:prstGeom>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455613" y="4194175"/>
            <a:ext cx="2822575" cy="2554288"/>
          </a:xfrm>
          <a:prstGeom prst="rect">
            <a:avLst/>
          </a:prstGeom>
          <a:noFill/>
          <a:ln w="3175">
            <a:solidFill>
              <a:schemeClr val="tx1"/>
            </a:solidFill>
          </a:ln>
        </p:spPr>
        <p:txBody>
          <a:bodyPr>
            <a:spAutoFit/>
          </a:bodyPr>
          <a:lstStyle/>
          <a:p>
            <a:pPr>
              <a:defRPr/>
            </a:pPr>
            <a:r>
              <a:rPr lang="en-US" sz="800" b="1" dirty="0">
                <a:solidFill>
                  <a:prstClr val="black"/>
                </a:solidFill>
              </a:rPr>
              <a:t>LEGEND</a:t>
            </a:r>
            <a:r>
              <a:rPr lang="en-US" sz="800" dirty="0">
                <a:solidFill>
                  <a:prstClr val="black"/>
                </a:solidFill>
              </a:rPr>
              <a:t>:</a:t>
            </a:r>
          </a:p>
          <a:p>
            <a:pPr marL="225425" indent="-225425">
              <a:defRPr/>
            </a:pPr>
            <a:r>
              <a:rPr lang="en-US" sz="800" b="1" dirty="0">
                <a:solidFill>
                  <a:prstClr val="black"/>
                </a:solidFill>
              </a:rPr>
              <a:t>BHDS</a:t>
            </a:r>
            <a:r>
              <a:rPr lang="en-US" sz="800" dirty="0">
                <a:solidFill>
                  <a:prstClr val="black"/>
                </a:solidFill>
              </a:rPr>
              <a:t>: Virginia Department of Behavioral Health and Developmental Services</a:t>
            </a:r>
          </a:p>
          <a:p>
            <a:pPr>
              <a:defRPr/>
            </a:pPr>
            <a:r>
              <a:rPr lang="en-US" sz="800" b="1" dirty="0">
                <a:solidFill>
                  <a:prstClr val="black"/>
                </a:solidFill>
              </a:rPr>
              <a:t>DCLS</a:t>
            </a:r>
            <a:r>
              <a:rPr lang="en-US" sz="800" dirty="0">
                <a:solidFill>
                  <a:prstClr val="black"/>
                </a:solidFill>
              </a:rPr>
              <a:t>: Division of Consolidated Laboratory Services </a:t>
            </a:r>
          </a:p>
          <a:p>
            <a:pPr>
              <a:defRPr/>
            </a:pPr>
            <a:r>
              <a:rPr lang="en-US" sz="800" b="1" dirty="0">
                <a:solidFill>
                  <a:prstClr val="black"/>
                </a:solidFill>
              </a:rPr>
              <a:t>DCR</a:t>
            </a:r>
            <a:r>
              <a:rPr lang="en-US" sz="800" dirty="0">
                <a:solidFill>
                  <a:prstClr val="black"/>
                </a:solidFill>
              </a:rPr>
              <a:t>: Virginia Department of Conservation and Recreation</a:t>
            </a:r>
          </a:p>
          <a:p>
            <a:pPr>
              <a:defRPr/>
            </a:pPr>
            <a:r>
              <a:rPr lang="en-US" sz="800" b="1" dirty="0">
                <a:solidFill>
                  <a:prstClr val="black"/>
                </a:solidFill>
              </a:rPr>
              <a:t>DGS</a:t>
            </a:r>
            <a:r>
              <a:rPr lang="en-US" sz="800" dirty="0">
                <a:solidFill>
                  <a:prstClr val="black"/>
                </a:solidFill>
              </a:rPr>
              <a:t>: Virginia Department of General Services</a:t>
            </a:r>
          </a:p>
          <a:p>
            <a:pPr>
              <a:defRPr/>
            </a:pPr>
            <a:r>
              <a:rPr lang="en-US" sz="800" b="1" dirty="0">
                <a:solidFill>
                  <a:prstClr val="black"/>
                </a:solidFill>
              </a:rPr>
              <a:t>DOE</a:t>
            </a:r>
            <a:r>
              <a:rPr lang="en-US" sz="800" dirty="0">
                <a:solidFill>
                  <a:prstClr val="black"/>
                </a:solidFill>
              </a:rPr>
              <a:t>: Virginia Department of Education</a:t>
            </a:r>
          </a:p>
          <a:p>
            <a:pPr>
              <a:defRPr/>
            </a:pPr>
            <a:r>
              <a:rPr lang="en-US" sz="800" b="1" dirty="0">
                <a:solidFill>
                  <a:prstClr val="black"/>
                </a:solidFill>
              </a:rPr>
              <a:t>DVS:</a:t>
            </a:r>
            <a:r>
              <a:rPr lang="en-US" sz="800" dirty="0">
                <a:solidFill>
                  <a:prstClr val="black"/>
                </a:solidFill>
              </a:rPr>
              <a:t> Virginia Department of Veterans Services</a:t>
            </a:r>
          </a:p>
          <a:p>
            <a:pPr>
              <a:defRPr/>
            </a:pPr>
            <a:r>
              <a:rPr lang="en-US" sz="800" b="1" dirty="0">
                <a:solidFill>
                  <a:prstClr val="black"/>
                </a:solidFill>
              </a:rPr>
              <a:t>OEP</a:t>
            </a:r>
            <a:r>
              <a:rPr lang="en-US" sz="800" dirty="0">
                <a:solidFill>
                  <a:prstClr val="black"/>
                </a:solidFill>
              </a:rPr>
              <a:t>: Office of Emergency Preparedness</a:t>
            </a:r>
          </a:p>
          <a:p>
            <a:pPr>
              <a:defRPr/>
            </a:pPr>
            <a:r>
              <a:rPr lang="en-US" sz="800" b="1" dirty="0">
                <a:solidFill>
                  <a:prstClr val="black"/>
                </a:solidFill>
              </a:rPr>
              <a:t>OEPI</a:t>
            </a:r>
            <a:r>
              <a:rPr lang="en-US" sz="800" dirty="0">
                <a:solidFill>
                  <a:prstClr val="black"/>
                </a:solidFill>
              </a:rPr>
              <a:t>: Office of Epidemiology</a:t>
            </a:r>
          </a:p>
          <a:p>
            <a:pPr>
              <a:defRPr/>
            </a:pPr>
            <a:r>
              <a:rPr lang="en-US" sz="800" b="1" dirty="0">
                <a:solidFill>
                  <a:prstClr val="black"/>
                </a:solidFill>
              </a:rPr>
              <a:t>ORCE</a:t>
            </a:r>
            <a:r>
              <a:rPr lang="en-US" sz="800" dirty="0">
                <a:solidFill>
                  <a:prstClr val="black"/>
                </a:solidFill>
              </a:rPr>
              <a:t>: Office of Risk Communications and Education</a:t>
            </a:r>
          </a:p>
          <a:p>
            <a:pPr>
              <a:defRPr/>
            </a:pPr>
            <a:r>
              <a:rPr lang="en-US" sz="800" b="1" dirty="0">
                <a:solidFill>
                  <a:prstClr val="black"/>
                </a:solidFill>
              </a:rPr>
              <a:t>SCHEV</a:t>
            </a:r>
            <a:r>
              <a:rPr lang="en-US" sz="800" dirty="0">
                <a:solidFill>
                  <a:prstClr val="black"/>
                </a:solidFill>
              </a:rPr>
              <a:t>: State Council of Higher Education for Virginia</a:t>
            </a:r>
          </a:p>
          <a:p>
            <a:pPr>
              <a:defRPr/>
            </a:pPr>
            <a:r>
              <a:rPr lang="en-US" sz="800" b="1" dirty="0">
                <a:solidFill>
                  <a:prstClr val="black"/>
                </a:solidFill>
              </a:rPr>
              <a:t>VACO</a:t>
            </a:r>
            <a:r>
              <a:rPr lang="en-US" sz="800" dirty="0">
                <a:solidFill>
                  <a:prstClr val="black"/>
                </a:solidFill>
              </a:rPr>
              <a:t>: Virginia Association of Counties</a:t>
            </a:r>
          </a:p>
          <a:p>
            <a:pPr>
              <a:defRPr/>
            </a:pPr>
            <a:r>
              <a:rPr lang="en-US" sz="800" b="1" dirty="0">
                <a:solidFill>
                  <a:prstClr val="black"/>
                </a:solidFill>
              </a:rPr>
              <a:t>VCU Health</a:t>
            </a:r>
            <a:r>
              <a:rPr lang="en-US" sz="800" dirty="0">
                <a:solidFill>
                  <a:prstClr val="black"/>
                </a:solidFill>
              </a:rPr>
              <a:t>: Virginia Commonwealth University Medical Center</a:t>
            </a:r>
          </a:p>
          <a:p>
            <a:pPr>
              <a:defRPr/>
            </a:pPr>
            <a:r>
              <a:rPr lang="en-US" sz="800" b="1" dirty="0">
                <a:solidFill>
                  <a:prstClr val="black"/>
                </a:solidFill>
              </a:rPr>
              <a:t>VDEM</a:t>
            </a:r>
            <a:r>
              <a:rPr lang="en-US" sz="800" dirty="0">
                <a:solidFill>
                  <a:prstClr val="black"/>
                </a:solidFill>
              </a:rPr>
              <a:t>: Virginia Department of Emergency Management</a:t>
            </a:r>
          </a:p>
          <a:p>
            <a:pPr>
              <a:defRPr/>
            </a:pPr>
            <a:r>
              <a:rPr lang="en-US" sz="800" b="1" dirty="0">
                <a:solidFill>
                  <a:prstClr val="black"/>
                </a:solidFill>
              </a:rPr>
              <a:t>VDH</a:t>
            </a:r>
            <a:r>
              <a:rPr lang="en-US" sz="800" dirty="0">
                <a:solidFill>
                  <a:prstClr val="black"/>
                </a:solidFill>
              </a:rPr>
              <a:t>: Virginia Department of Health</a:t>
            </a:r>
          </a:p>
          <a:p>
            <a:pPr>
              <a:defRPr/>
            </a:pPr>
            <a:r>
              <a:rPr lang="en-US" sz="800" b="1" dirty="0">
                <a:solidFill>
                  <a:prstClr val="black"/>
                </a:solidFill>
              </a:rPr>
              <a:t>VDOF</a:t>
            </a:r>
            <a:r>
              <a:rPr lang="en-US" sz="800" dirty="0">
                <a:solidFill>
                  <a:prstClr val="black"/>
                </a:solidFill>
              </a:rPr>
              <a:t>: Virginia Department of Forestry</a:t>
            </a:r>
          </a:p>
          <a:p>
            <a:pPr>
              <a:defRPr/>
            </a:pPr>
            <a:r>
              <a:rPr lang="en-US" sz="800" b="1" dirty="0">
                <a:solidFill>
                  <a:prstClr val="black"/>
                </a:solidFill>
              </a:rPr>
              <a:t>VDGIF</a:t>
            </a:r>
            <a:r>
              <a:rPr lang="en-US" sz="800" dirty="0">
                <a:solidFill>
                  <a:prstClr val="black"/>
                </a:solidFill>
              </a:rPr>
              <a:t>: Virginia Department of Games and Inland Fisheries</a:t>
            </a:r>
          </a:p>
          <a:p>
            <a:pPr>
              <a:defRPr/>
            </a:pPr>
            <a:r>
              <a:rPr lang="en-US" sz="800" b="1" dirty="0">
                <a:solidFill>
                  <a:prstClr val="black"/>
                </a:solidFill>
              </a:rPr>
              <a:t>VHHA</a:t>
            </a:r>
            <a:r>
              <a:rPr lang="en-US" sz="800" dirty="0">
                <a:solidFill>
                  <a:prstClr val="black"/>
                </a:solidFill>
              </a:rPr>
              <a:t>: Virginia Hospital and Healthcare Association</a:t>
            </a:r>
          </a:p>
          <a:p>
            <a:pPr>
              <a:defRPr/>
            </a:pPr>
            <a:r>
              <a:rPr lang="en-US" sz="800" b="1" dirty="0">
                <a:solidFill>
                  <a:prstClr val="black"/>
                </a:solidFill>
              </a:rPr>
              <a:t>VML</a:t>
            </a:r>
            <a:r>
              <a:rPr lang="en-US" sz="800" dirty="0">
                <a:solidFill>
                  <a:prstClr val="black"/>
                </a:solidFill>
              </a:rPr>
              <a:t>: Virginia Municipal League</a:t>
            </a:r>
          </a:p>
        </p:txBody>
      </p:sp>
      <p:sp>
        <p:nvSpPr>
          <p:cNvPr id="198" name="Rectangle 197"/>
          <p:cNvSpPr/>
          <p:nvPr/>
        </p:nvSpPr>
        <p:spPr>
          <a:xfrm>
            <a:off x="3505200" y="6400800"/>
            <a:ext cx="381000" cy="1539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9" name="Rectangle 198"/>
          <p:cNvSpPr/>
          <p:nvPr/>
        </p:nvSpPr>
        <p:spPr>
          <a:xfrm>
            <a:off x="3506788" y="6180138"/>
            <a:ext cx="381000" cy="15398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0" name="Rectangle 199"/>
          <p:cNvSpPr/>
          <p:nvPr/>
        </p:nvSpPr>
        <p:spPr>
          <a:xfrm>
            <a:off x="3497263" y="5921375"/>
            <a:ext cx="381000" cy="15398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4112" name="TextBox 200"/>
          <p:cNvSpPr txBox="1">
            <a:spLocks noChangeArrowheads="1"/>
          </p:cNvSpPr>
          <p:nvPr/>
        </p:nvSpPr>
        <p:spPr bwMode="auto">
          <a:xfrm>
            <a:off x="3897313" y="5891213"/>
            <a:ext cx="7286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smtClean="0">
                <a:solidFill>
                  <a:srgbClr val="000000"/>
                </a:solidFill>
              </a:rPr>
              <a:t>State agency</a:t>
            </a:r>
          </a:p>
        </p:txBody>
      </p:sp>
      <p:sp>
        <p:nvSpPr>
          <p:cNvPr id="44113" name="TextBox 201"/>
          <p:cNvSpPr txBox="1">
            <a:spLocks noChangeArrowheads="1"/>
          </p:cNvSpPr>
          <p:nvPr/>
        </p:nvSpPr>
        <p:spPr bwMode="auto">
          <a:xfrm>
            <a:off x="3892550" y="6153150"/>
            <a:ext cx="873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smtClean="0">
                <a:solidFill>
                  <a:srgbClr val="000000"/>
                </a:solidFill>
              </a:rPr>
              <a:t>Private Sector</a:t>
            </a:r>
          </a:p>
        </p:txBody>
      </p:sp>
      <p:sp>
        <p:nvSpPr>
          <p:cNvPr id="44114" name="TextBox 202"/>
          <p:cNvSpPr txBox="1">
            <a:spLocks noChangeArrowheads="1"/>
          </p:cNvSpPr>
          <p:nvPr/>
        </p:nvSpPr>
        <p:spPr bwMode="auto">
          <a:xfrm>
            <a:off x="3906838" y="6364288"/>
            <a:ext cx="15906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smtClean="0">
                <a:solidFill>
                  <a:srgbClr val="000000"/>
                </a:solidFill>
              </a:rPr>
              <a:t>Non-governmental organization</a:t>
            </a:r>
          </a:p>
        </p:txBody>
      </p:sp>
      <p:graphicFrame>
        <p:nvGraphicFramePr>
          <p:cNvPr id="204" name="Table 203"/>
          <p:cNvGraphicFramePr>
            <a:graphicFrameLocks noGrp="1"/>
          </p:cNvGraphicFramePr>
          <p:nvPr/>
        </p:nvGraphicFramePr>
        <p:xfrm>
          <a:off x="1785938" y="3527425"/>
          <a:ext cx="1017587" cy="474663"/>
        </p:xfrm>
        <a:graphic>
          <a:graphicData uri="http://schemas.openxmlformats.org/drawingml/2006/table">
            <a:tbl>
              <a:tblPr firstRow="1" bandRow="1">
                <a:tableStyleId>{5C22544A-7EE6-4342-B048-85BDC9FD1C3A}</a:tableStyleId>
              </a:tblPr>
              <a:tblGrid>
                <a:gridCol w="350912"/>
                <a:gridCol w="305185"/>
                <a:gridCol w="361490"/>
              </a:tblGrid>
              <a:tr h="474663">
                <a:tc>
                  <a:txBody>
                    <a:bodyPr/>
                    <a:lstStyle/>
                    <a:p>
                      <a:endParaRPr lang="en-US" sz="1800" dirty="0"/>
                    </a:p>
                  </a:txBody>
                  <a:tcPr marL="91555" marR="91555" marT="45660" marB="4566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1800" dirty="0"/>
                    </a:p>
                  </a:txBody>
                  <a:tcPr marL="91555" marR="91555" marT="45660" marB="4566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sz="1800" dirty="0"/>
                    </a:p>
                  </a:txBody>
                  <a:tcPr marL="91555" marR="91555" marT="45660" marB="4566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bl>
          </a:graphicData>
        </a:graphic>
      </p:graphicFrame>
      <p:sp>
        <p:nvSpPr>
          <p:cNvPr id="44123" name="TextBox 74"/>
          <p:cNvSpPr txBox="1">
            <a:spLocks noChangeArrowheads="1"/>
          </p:cNvSpPr>
          <p:nvPr/>
        </p:nvSpPr>
        <p:spPr bwMode="auto">
          <a:xfrm>
            <a:off x="1789113" y="3568700"/>
            <a:ext cx="1106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000" b="1" smtClean="0">
                <a:solidFill>
                  <a:srgbClr val="000000"/>
                </a:solidFill>
              </a:rPr>
              <a:t>Input from all Task Groups</a:t>
            </a:r>
          </a:p>
        </p:txBody>
      </p:sp>
    </p:spTree>
    <p:extLst>
      <p:ext uri="{BB962C8B-B14F-4D97-AF65-F5344CB8AC3E}">
        <p14:creationId xmlns:p14="http://schemas.microsoft.com/office/powerpoint/2010/main" val="2687015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A Outbreak</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447409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4147</Words>
  <Application>Microsoft Office PowerPoint</Application>
  <PresentationFormat>On-screen Show (4:3)</PresentationFormat>
  <Paragraphs>465</Paragraphs>
  <Slides>34</Slides>
  <Notes>20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1_Office Theme</vt:lpstr>
      <vt:lpstr>Virginia Secure Commonwealth Panel Health and Human Resources Subpanel </vt:lpstr>
      <vt:lpstr>Epidemiology Updates</vt:lpstr>
      <vt:lpstr>General Zika Virus Updates </vt:lpstr>
      <vt:lpstr>Zika Virus Updates in Virginia</vt:lpstr>
      <vt:lpstr>Testing Virginia Residents for Zika Virus</vt:lpstr>
      <vt:lpstr>Mosquito Surveillance and Testing</vt:lpstr>
      <vt:lpstr>Zika Planning-Epidemiology</vt:lpstr>
      <vt:lpstr>PowerPoint Presentation</vt:lpstr>
      <vt:lpstr>Hepatitis A Outbreak</vt:lpstr>
      <vt:lpstr>Hepatitis A Outbreak Associated with Smoothies</vt:lpstr>
      <vt:lpstr>Investigation Steps</vt:lpstr>
      <vt:lpstr>Influenza</vt:lpstr>
      <vt:lpstr>Influenza-Laboratory Data</vt:lpstr>
      <vt:lpstr>Enhanced Surveillance</vt:lpstr>
      <vt:lpstr>Acknowledgements</vt:lpstr>
      <vt:lpstr>Addiction in Virginia </vt:lpstr>
      <vt:lpstr>What Public Health Data is Available?</vt:lpstr>
      <vt:lpstr>Total Number of Prescription Opioid (Excluding Fentanyl), Fentanyl, and/or Heroin, and All Opioid Overdoses by Year of Death, 2007-2016 </vt:lpstr>
      <vt:lpstr>PowerPoint Presentation</vt:lpstr>
      <vt:lpstr>PowerPoint Presentation</vt:lpstr>
      <vt:lpstr>PowerPoint Presentation</vt:lpstr>
      <vt:lpstr>PowerPoint Presentation</vt:lpstr>
      <vt:lpstr>PowerPoint Presentation</vt:lpstr>
      <vt:lpstr>PowerPoint Presentation</vt:lpstr>
      <vt:lpstr> FIGURE 2. Percentage of all admissions to substance abuse treatment centers by persons aged 12–29 years (N = 217,789) attributed to the use of opioids, prescription opioids, and heroin, by year — Kentucky, Tennessee, Virginia, and West Virginia, 2006–2012 </vt:lpstr>
      <vt:lpstr>Incidence of acute hepatitis C among persons aged ≤30 years, by urbanicity and year — Kentucky, Tennessee, Virginia, and West Virginia, 2006–2012</vt:lpstr>
      <vt:lpstr>Percent of reported hepatitis C occurring in individuals under 30 years of age (VEDSS)</vt:lpstr>
      <vt:lpstr>PowerPoint Presentation</vt:lpstr>
      <vt:lpstr>Reported hepatitis C per 100,000*</vt:lpstr>
      <vt:lpstr>Addiction: A Public Health Response </vt:lpstr>
      <vt:lpstr>Health Department’s Response</vt:lpstr>
      <vt:lpstr>PowerPoint Presentation</vt:lpstr>
      <vt:lpstr>Overview</vt:lpstr>
      <vt:lpstr>Thank you</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bjc81795</dc:creator>
  <cp:lastModifiedBy>Silverstein, Suzi (VDH)</cp:lastModifiedBy>
  <cp:revision>21</cp:revision>
  <dcterms:created xsi:type="dcterms:W3CDTF">2016-12-12T01:08:58Z</dcterms:created>
  <dcterms:modified xsi:type="dcterms:W3CDTF">2016-12-13T20:05:02Z</dcterms:modified>
</cp:coreProperties>
</file>