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8" r:id="rId4"/>
    <p:sldId id="257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69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12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0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26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26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356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12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3518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11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615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07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462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4888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96563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VDH_background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83300"/>
            <a:ext cx="91440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2817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3F921-317B-BC4C-BCC2-D122617FB4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Early ESF-8 Lessons Learned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B91689-AD89-DD4E-A3BD-71CB9D3625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Hurricane Harvey, Irma, and Maria</a:t>
            </a:r>
          </a:p>
          <a:p>
            <a:r>
              <a:rPr lang="en-US" dirty="0"/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2192198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7173C-B588-854D-BE5E-4E6D9BC47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34D2F-08D6-AF40-8A88-A8BE7CBE1C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Almost Complete Power Outage - Puerto Rico</a:t>
            </a:r>
          </a:p>
          <a:p>
            <a:r>
              <a:rPr lang="en-US" dirty="0"/>
              <a:t>3 Weeks Later </a:t>
            </a:r>
          </a:p>
          <a:p>
            <a:pPr lvl="1"/>
            <a:r>
              <a:rPr lang="en-US" dirty="0"/>
              <a:t>65 out of 67 Hospital Open</a:t>
            </a:r>
          </a:p>
          <a:p>
            <a:pPr lvl="2"/>
            <a:r>
              <a:rPr lang="en-US" dirty="0"/>
              <a:t>49 Still Functioning on Generator Power</a:t>
            </a:r>
          </a:p>
          <a:p>
            <a:pPr lvl="1"/>
            <a:r>
              <a:rPr lang="en-US" dirty="0"/>
              <a:t>10.7% Customers have Power (1.4 Million Customers without Power)</a:t>
            </a:r>
          </a:p>
          <a:p>
            <a:pPr lvl="1"/>
            <a:r>
              <a:rPr lang="en-US" dirty="0"/>
              <a:t>At least 39 fatalities </a:t>
            </a:r>
          </a:p>
          <a:p>
            <a:pPr lvl="1"/>
            <a:r>
              <a:rPr lang="en-US" dirty="0"/>
              <a:t>9 Individuals in Shelters</a:t>
            </a:r>
          </a:p>
          <a:p>
            <a:pPr lvl="1"/>
            <a:r>
              <a:rPr lang="en-US" dirty="0"/>
              <a:t>Still assessing nursing home status</a:t>
            </a:r>
          </a:p>
          <a:p>
            <a:pPr lvl="1"/>
            <a:r>
              <a:rPr lang="en-US" dirty="0"/>
              <a:t>19% of the has cell service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515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8FB53-8907-104B-BBE0-77D239B54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Hospital and Healthcare Facilities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39E64-8405-8F4A-9850-C16E93A59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Healthcare Facilities must face reality vertical evacuation is not always possible</a:t>
            </a:r>
          </a:p>
          <a:p>
            <a:pPr lvl="1"/>
            <a:r>
              <a:rPr lang="en-US" dirty="0"/>
              <a:t>11 Hospitals and 51 Nursing Homes in Texas Closed</a:t>
            </a:r>
          </a:p>
          <a:p>
            <a:pPr lvl="1"/>
            <a:r>
              <a:rPr lang="en-US" dirty="0"/>
              <a:t>34 Hospitals, 58 Nursing Homes, 259 ALF Evacuated in Florida</a:t>
            </a:r>
          </a:p>
          <a:p>
            <a:pPr lvl="2"/>
            <a:r>
              <a:rPr lang="en-US" dirty="0"/>
              <a:t>Many of these patients went to general population shelters</a:t>
            </a:r>
          </a:p>
          <a:p>
            <a:pPr lvl="1"/>
            <a:r>
              <a:rPr lang="en-US" dirty="0"/>
              <a:t>Decision Timeline</a:t>
            </a:r>
          </a:p>
          <a:p>
            <a:r>
              <a:rPr lang="en-US" dirty="0"/>
              <a:t>Power Dependent population became medical boarders, often without equipment.</a:t>
            </a:r>
          </a:p>
          <a:p>
            <a:r>
              <a:rPr lang="en-US" dirty="0"/>
              <a:t>Situational Awareness</a:t>
            </a:r>
          </a:p>
          <a:p>
            <a:r>
              <a:rPr lang="en-US" dirty="0"/>
              <a:t>Staffing Issues</a:t>
            </a:r>
          </a:p>
          <a:p>
            <a:pPr lvl="1"/>
            <a:r>
              <a:rPr lang="en-US" dirty="0"/>
              <a:t>Re-entry considerations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131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674B2-D7A5-0640-A072-7277F8E16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Regulatory Waivers are Needed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12A4B-C59B-6247-AA64-892E71D03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965" y="2053939"/>
            <a:ext cx="7886700" cy="4351338"/>
          </a:xfrm>
        </p:spPr>
        <p:txBody>
          <a:bodyPr/>
          <a:lstStyle/>
          <a:p>
            <a:r>
              <a:rPr lang="en-US" dirty="0"/>
              <a:t>Out of State Healthcare Personnel</a:t>
            </a:r>
          </a:p>
          <a:p>
            <a:r>
              <a:rPr lang="en-US" dirty="0"/>
              <a:t>Delay in Licensing Enforcement / Survey of Facilities</a:t>
            </a:r>
          </a:p>
          <a:p>
            <a:r>
              <a:rPr lang="en-US" dirty="0"/>
              <a:t>Bed Utilization (Surge Space / Dedicated Beds)</a:t>
            </a:r>
          </a:p>
          <a:p>
            <a:r>
              <a:rPr lang="en-US" dirty="0"/>
              <a:t>Relaxed Admission Requirements LTC</a:t>
            </a:r>
          </a:p>
        </p:txBody>
      </p:sp>
    </p:spTree>
    <p:extLst>
      <p:ext uri="{BB962C8B-B14F-4D97-AF65-F5344CB8AC3E}">
        <p14:creationId xmlns:p14="http://schemas.microsoft.com/office/powerpoint/2010/main" val="2037848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5B1B4-3145-E04F-B5CD-7FF5F5AE9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Health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E9C94-2578-D347-B548-EDAA8B28A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Vector Borne Disease</a:t>
            </a:r>
          </a:p>
          <a:p>
            <a:r>
              <a:rPr lang="en-US" dirty="0"/>
              <a:t>Flood Waters</a:t>
            </a:r>
          </a:p>
          <a:p>
            <a:r>
              <a:rPr lang="en-US" dirty="0"/>
              <a:t>Food Safety</a:t>
            </a:r>
          </a:p>
          <a:p>
            <a:r>
              <a:rPr lang="en-US" dirty="0"/>
              <a:t>Heat Related Illness</a:t>
            </a:r>
          </a:p>
          <a:p>
            <a:r>
              <a:rPr lang="en-US" dirty="0"/>
              <a:t>Vaccine Availability</a:t>
            </a:r>
          </a:p>
          <a:p>
            <a:r>
              <a:rPr lang="en-US" dirty="0"/>
              <a:t>Mental Health</a:t>
            </a:r>
          </a:p>
          <a:p>
            <a:r>
              <a:rPr lang="en-US" dirty="0"/>
              <a:t>Lack of Depth in Incident Management Teams</a:t>
            </a:r>
          </a:p>
        </p:txBody>
      </p:sp>
    </p:spTree>
    <p:extLst>
      <p:ext uri="{BB962C8B-B14F-4D97-AF65-F5344CB8AC3E}">
        <p14:creationId xmlns:p14="http://schemas.microsoft.com/office/powerpoint/2010/main" val="2403894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43006-1929-9345-87AD-626ED652D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Sheltering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0ED15-0D08-304A-B6A1-252EC2753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 100,000 people in Shelters in Florida</a:t>
            </a:r>
          </a:p>
          <a:p>
            <a:r>
              <a:rPr lang="en-US" dirty="0"/>
              <a:t>Lack of Staffing</a:t>
            </a:r>
          </a:p>
          <a:p>
            <a:pPr lvl="1"/>
            <a:r>
              <a:rPr lang="en-US" dirty="0"/>
              <a:t>FL Governor asking for 2,500 Nurses</a:t>
            </a:r>
          </a:p>
          <a:p>
            <a:r>
              <a:rPr lang="en-US" dirty="0"/>
              <a:t>Spontaneous Volunteers and Donations</a:t>
            </a:r>
          </a:p>
          <a:p>
            <a:r>
              <a:rPr lang="en-US" dirty="0"/>
              <a:t>Special Needs Care</a:t>
            </a:r>
          </a:p>
          <a:p>
            <a:r>
              <a:rPr lang="en-US" dirty="0"/>
              <a:t>Pharmaceutical Access was challenging</a:t>
            </a:r>
          </a:p>
          <a:p>
            <a:pPr lvl="1"/>
            <a:r>
              <a:rPr lang="en-US" dirty="0"/>
              <a:t>Insurance</a:t>
            </a:r>
          </a:p>
          <a:p>
            <a:pPr lvl="1"/>
            <a:r>
              <a:rPr lang="en-US" dirty="0"/>
              <a:t>Access to Health Information</a:t>
            </a:r>
          </a:p>
          <a:p>
            <a:pPr lvl="1"/>
            <a:r>
              <a:rPr lang="en-US" dirty="0"/>
              <a:t>Pharmacy Availability</a:t>
            </a:r>
          </a:p>
        </p:txBody>
      </p:sp>
    </p:spTree>
    <p:extLst>
      <p:ext uri="{BB962C8B-B14F-4D97-AF65-F5344CB8AC3E}">
        <p14:creationId xmlns:p14="http://schemas.microsoft.com/office/powerpoint/2010/main" val="4020518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EA1E0-DC0D-7C4E-B71F-B35D371C5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Drinking Water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60BAE-E492-A347-A24D-601F83500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Florida</a:t>
            </a:r>
          </a:p>
          <a:p>
            <a:pPr lvl="1"/>
            <a:r>
              <a:rPr lang="en-US" dirty="0"/>
              <a:t>171 Water Systems with a Boil Water Notice</a:t>
            </a:r>
          </a:p>
          <a:p>
            <a:pPr lvl="1"/>
            <a:r>
              <a:rPr lang="en-US" dirty="0"/>
              <a:t>47 Public Water Systems INOPERABLE</a:t>
            </a:r>
          </a:p>
          <a:p>
            <a:pPr lvl="1"/>
            <a:r>
              <a:rPr lang="en-US" dirty="0"/>
              <a:t>34 Public Waste Water Systems INOPERABLE</a:t>
            </a:r>
          </a:p>
        </p:txBody>
      </p:sp>
    </p:spTree>
    <p:extLst>
      <p:ext uri="{BB962C8B-B14F-4D97-AF65-F5344CB8AC3E}">
        <p14:creationId xmlns:p14="http://schemas.microsoft.com/office/powerpoint/2010/main" val="1426880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6CE0F-9F9B-A347-9B6B-0A83A9EC5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81425C-07F4-EA43-9E3D-9F1E98B84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Access Issues</a:t>
            </a:r>
          </a:p>
          <a:p>
            <a:r>
              <a:rPr lang="en-US" dirty="0"/>
              <a:t>Dialysis Patients</a:t>
            </a:r>
          </a:p>
          <a:p>
            <a:r>
              <a:rPr lang="en-US" dirty="0"/>
              <a:t>Welfare Checks on Vulnerable Populations</a:t>
            </a:r>
          </a:p>
          <a:p>
            <a:r>
              <a:rPr lang="en-US" dirty="0"/>
              <a:t>Traffic</a:t>
            </a:r>
          </a:p>
          <a:p>
            <a:pPr lvl="1"/>
            <a:r>
              <a:rPr lang="en-US" dirty="0"/>
              <a:t>Virginia traffic on 95 was 81% above baseline</a:t>
            </a:r>
          </a:p>
          <a:p>
            <a:r>
              <a:rPr lang="en-US" dirty="0"/>
              <a:t>Public Information, Social Media and Rumor Control</a:t>
            </a:r>
          </a:p>
          <a:p>
            <a:r>
              <a:rPr lang="en-US" dirty="0"/>
              <a:t>Fuel</a:t>
            </a:r>
          </a:p>
          <a:p>
            <a:r>
              <a:rPr lang="en-US" dirty="0"/>
              <a:t>Lodging and Logistical Support</a:t>
            </a:r>
          </a:p>
        </p:txBody>
      </p:sp>
    </p:spTree>
    <p:extLst>
      <p:ext uri="{BB962C8B-B14F-4D97-AF65-F5344CB8AC3E}">
        <p14:creationId xmlns:p14="http://schemas.microsoft.com/office/powerpoint/2010/main" val="2984710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situations challenge even well prepared communities and can significantly tax the public health and </a:t>
            </a:r>
            <a:r>
              <a:rPr lang="en-US" smtClean="0"/>
              <a:t>healthcare infrastructure.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30601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297</Words>
  <Application>Microsoft Office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Trebuchet MS</vt:lpstr>
      <vt:lpstr>Default Design</vt:lpstr>
      <vt:lpstr>Early ESF-8 Lessons Learned</vt:lpstr>
      <vt:lpstr>Impacts</vt:lpstr>
      <vt:lpstr>Hospital and Healthcare Facilities</vt:lpstr>
      <vt:lpstr>Early Regulatory Waivers are Needed</vt:lpstr>
      <vt:lpstr>Public Health Issues</vt:lpstr>
      <vt:lpstr>Sheltering</vt:lpstr>
      <vt:lpstr>Drinking Water</vt:lpstr>
      <vt:lpstr>Other Issues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Early ESF-8 Lessons Learned</dc:title>
  <dc:creator>Silverstein, Suzi (VDH)</dc:creator>
  <cp:lastModifiedBy>Silverstein, Suzi (VDH)</cp:lastModifiedBy>
  <cp:revision>9</cp:revision>
  <dcterms:modified xsi:type="dcterms:W3CDTF">2017-10-16T16:33:42Z</dcterms:modified>
</cp:coreProperties>
</file>