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58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CAA4-0F28-43EC-96DE-170933FF6A56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C07C-678E-4186-BA74-2FA18DD1E76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CAA4-0F28-43EC-96DE-170933FF6A56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C07C-678E-4186-BA74-2FA18DD1E7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CAA4-0F28-43EC-96DE-170933FF6A56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C07C-678E-4186-BA74-2FA18DD1E7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CAA4-0F28-43EC-96DE-170933FF6A56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C07C-678E-4186-BA74-2FA18DD1E7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CAA4-0F28-43EC-96DE-170933FF6A56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C07C-678E-4186-BA74-2FA18DD1E76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CAA4-0F28-43EC-96DE-170933FF6A56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C07C-678E-4186-BA74-2FA18DD1E7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CAA4-0F28-43EC-96DE-170933FF6A56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C07C-678E-4186-BA74-2FA18DD1E76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CAA4-0F28-43EC-96DE-170933FF6A56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C07C-678E-4186-BA74-2FA18DD1E7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CAA4-0F28-43EC-96DE-170933FF6A56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C07C-678E-4186-BA74-2FA18DD1E7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CAA4-0F28-43EC-96DE-170933FF6A56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C07C-678E-4186-BA74-2FA18DD1E76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CAA4-0F28-43EC-96DE-170933FF6A56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FC07C-678E-4186-BA74-2FA18DD1E7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98ACAA4-0F28-43EC-96DE-170933FF6A56}" type="datetimeFigureOut">
              <a:rPr lang="en-US" smtClean="0"/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D2FC07C-678E-4186-BA74-2FA18DD1E7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cap="small" dirty="0" smtClean="0"/>
              <a:t>Hepatitis A Cluster in Central Shenandoah Health District</a:t>
            </a:r>
            <a:endParaRPr lang="en-US" b="1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lvl="0" algn="l">
              <a:buClr>
                <a:srgbClr val="93A299"/>
              </a:buClr>
              <a:buSzPct val="85000"/>
            </a:pPr>
            <a:endParaRPr lang="en-US" sz="2400" dirty="0">
              <a:solidFill>
                <a:srgbClr val="292934">
                  <a:lumMod val="75000"/>
                  <a:lumOff val="25000"/>
                </a:srgbClr>
              </a:solidFill>
              <a:latin typeface="Arial"/>
            </a:endParaRPr>
          </a:p>
          <a:p>
            <a:pPr lvl="0" algn="l">
              <a:buClr>
                <a:srgbClr val="93A299"/>
              </a:buClr>
              <a:buSzPct val="85000"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Arial"/>
              </a:rPr>
              <a:t>Central Shenandoah Health District</a:t>
            </a:r>
          </a:p>
          <a:p>
            <a:pPr lvl="0" algn="l">
              <a:buClr>
                <a:srgbClr val="93A299"/>
              </a:buClr>
              <a:buSzPct val="85000"/>
            </a:pPr>
            <a:r>
              <a:rPr lang="en-US" sz="2000" dirty="0">
                <a:solidFill>
                  <a:srgbClr val="292934">
                    <a:lumMod val="75000"/>
                    <a:lumOff val="25000"/>
                  </a:srgbClr>
                </a:solidFill>
                <a:latin typeface="Arial"/>
              </a:rPr>
              <a:t>Hilary Jacobson, MS, NRP, Emergency Coordinator</a:t>
            </a:r>
          </a:p>
          <a:p>
            <a:pPr lvl="0" algn="l">
              <a:buClr>
                <a:srgbClr val="93A299"/>
              </a:buClr>
              <a:buSzPct val="85000"/>
            </a:pPr>
            <a:endParaRPr lang="en-US" sz="2000" dirty="0">
              <a:solidFill>
                <a:srgbClr val="292934">
                  <a:lumMod val="75000"/>
                  <a:lumOff val="25000"/>
                </a:srgbClr>
              </a:solidFill>
              <a:latin typeface="Arial"/>
            </a:endParaRPr>
          </a:p>
          <a:p>
            <a:pPr lvl="0" algn="l">
              <a:buClr>
                <a:srgbClr val="93A299"/>
              </a:buClr>
              <a:buSzPct val="85000"/>
            </a:pPr>
            <a:r>
              <a:rPr lang="en-US" sz="1600" b="1" dirty="0">
                <a:solidFill>
                  <a:srgbClr val="292934">
                    <a:lumMod val="75000"/>
                    <a:lumOff val="25000"/>
                  </a:srgbClr>
                </a:solidFill>
                <a:latin typeface="Arial"/>
              </a:rPr>
              <a:t>Virginia Public Health and Healthcare Preparedness Academy</a:t>
            </a:r>
          </a:p>
          <a:p>
            <a:pPr lvl="0" algn="l">
              <a:buClr>
                <a:srgbClr val="93A299"/>
              </a:buClr>
              <a:buSzPct val="85000"/>
            </a:pPr>
            <a:r>
              <a:rPr lang="en-US" sz="1600" dirty="0">
                <a:solidFill>
                  <a:srgbClr val="292934">
                    <a:lumMod val="75000"/>
                    <a:lumOff val="25000"/>
                  </a:srgbClr>
                </a:solidFill>
                <a:latin typeface="Arial"/>
              </a:rPr>
              <a:t>June </a:t>
            </a:r>
            <a:r>
              <a:rPr lang="en-US" sz="1600" dirty="0" smtClean="0">
                <a:solidFill>
                  <a:srgbClr val="292934">
                    <a:lumMod val="75000"/>
                    <a:lumOff val="25000"/>
                  </a:srgbClr>
                </a:solidFill>
                <a:latin typeface="Arial"/>
              </a:rPr>
              <a:t>1</a:t>
            </a:r>
            <a:r>
              <a:rPr lang="en-US" sz="1600" baseline="30000" dirty="0" smtClean="0">
                <a:solidFill>
                  <a:srgbClr val="292934">
                    <a:lumMod val="75000"/>
                    <a:lumOff val="25000"/>
                  </a:srgbClr>
                </a:solidFill>
                <a:latin typeface="Arial"/>
              </a:rPr>
              <a:t>st</a:t>
            </a:r>
            <a:r>
              <a:rPr lang="en-US" sz="1600" dirty="0" smtClean="0">
                <a:solidFill>
                  <a:srgbClr val="292934">
                    <a:lumMod val="75000"/>
                    <a:lumOff val="25000"/>
                  </a:srgbClr>
                </a:solidFill>
                <a:latin typeface="Arial"/>
              </a:rPr>
              <a:t>, </a:t>
            </a:r>
            <a:r>
              <a:rPr lang="en-US" sz="1600" dirty="0">
                <a:solidFill>
                  <a:srgbClr val="292934">
                    <a:lumMod val="75000"/>
                    <a:lumOff val="25000"/>
                  </a:srgbClr>
                </a:solidFill>
                <a:latin typeface="Arial"/>
              </a:rPr>
              <a:t>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710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There </a:t>
            </a:r>
            <a:r>
              <a:rPr lang="en-US" dirty="0" smtClean="0"/>
              <a:t>was a </a:t>
            </a:r>
            <a:r>
              <a:rPr lang="en-US" dirty="0"/>
              <a:t>cluster of acute hepatitis A in the Craigsville area of Central Shenandoah Health District (CSHD) in 2016.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July 2016</a:t>
            </a:r>
            <a:r>
              <a:rPr lang="en-US" dirty="0"/>
              <a:t>, 11 out of 17 confirmed cases for CSHD have been loosely linked to the Craigsville community.  </a:t>
            </a:r>
            <a:endParaRPr lang="en-US" dirty="0" smtClean="0"/>
          </a:p>
          <a:p>
            <a:pPr lvl="1"/>
            <a:r>
              <a:rPr lang="en-US" dirty="0" smtClean="0"/>
              <a:t>Six </a:t>
            </a:r>
            <a:r>
              <a:rPr lang="en-US" dirty="0"/>
              <a:t>additional cases in two other health districts are also suspected to be associated with this cluster.  </a:t>
            </a:r>
            <a:endParaRPr lang="en-US" dirty="0" smtClean="0"/>
          </a:p>
          <a:p>
            <a:pPr lvl="1"/>
            <a:r>
              <a:rPr lang="en-US" dirty="0" smtClean="0"/>
              <a:t>By end of 2016 Craigsville </a:t>
            </a:r>
            <a:r>
              <a:rPr lang="en-US" dirty="0"/>
              <a:t>– 15 linked cases; 3 confirmed &amp; 2 not confirmed that may have been linked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Regional </a:t>
            </a:r>
            <a:r>
              <a:rPr lang="en-US" dirty="0"/>
              <a:t>and state level epi </a:t>
            </a:r>
            <a:r>
              <a:rPr lang="en-US" dirty="0" smtClean="0"/>
              <a:t>assisted </a:t>
            </a:r>
            <a:r>
              <a:rPr lang="en-US" dirty="0"/>
              <a:t>with the investigation and determining the source of the cluster.  CDC </a:t>
            </a:r>
            <a:r>
              <a:rPr lang="en-US" dirty="0" smtClean="0"/>
              <a:t>assisted </a:t>
            </a:r>
            <a:r>
              <a:rPr lang="en-US" dirty="0"/>
              <a:t>with genotyping Hepatitis A </a:t>
            </a:r>
            <a:r>
              <a:rPr lang="en-US" dirty="0" smtClean="0"/>
              <a:t>samples which were found to be of a separate genotype from the Tropical Smoothie </a:t>
            </a:r>
            <a:r>
              <a:rPr lang="en-US" dirty="0" err="1" smtClean="0"/>
              <a:t>HepA</a:t>
            </a:r>
            <a:r>
              <a:rPr lang="en-US" dirty="0" smtClean="0"/>
              <a:t>.</a:t>
            </a:r>
            <a:r>
              <a:rPr lang="en-US" dirty="0"/>
              <a:t> 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981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143000"/>
            <a:ext cx="8077200" cy="400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Craigsville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5105400"/>
            <a:ext cx="8458200" cy="128625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Craigsville is an incorporated town with the 2014 census report of a 925 person population (100% rural) with a mean household income in 2013 of $26,607 (as compared to the Virginia median of $62,666).</a:t>
            </a:r>
          </a:p>
        </p:txBody>
      </p:sp>
    </p:spTree>
    <p:extLst>
      <p:ext uri="{BB962C8B-B14F-4D97-AF65-F5344CB8AC3E}">
        <p14:creationId xmlns:p14="http://schemas.microsoft.com/office/powerpoint/2010/main" val="1071930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Result – 5 Hepatitis A Vaccine PODs</a:t>
            </a:r>
            <a:endParaRPr lang="en-US" b="1" dirty="0"/>
          </a:p>
        </p:txBody>
      </p:sp>
      <p:pic>
        <p:nvPicPr>
          <p:cNvPr id="5" name="Picture 2" descr="Z:\Emergency Preparedness\@ Archived\Media Archive\Photos\2016 Craigsville HepA POD\IMG_076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676400"/>
            <a:ext cx="43688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550" y="5257800"/>
            <a:ext cx="558165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3351"/>
            <a:ext cx="3886200" cy="5184649"/>
          </a:xfrm>
        </p:spPr>
        <p:txBody>
          <a:bodyPr>
            <a:normAutofit fontScale="62500" lnSpcReduction="20000"/>
          </a:bodyPr>
          <a:lstStyle/>
          <a:p>
            <a:pPr fontAlgn="ctr"/>
            <a:r>
              <a:rPr lang="en-US" dirty="0" smtClean="0"/>
              <a:t>Determine </a:t>
            </a:r>
            <a:r>
              <a:rPr lang="en-US" dirty="0"/>
              <a:t>ability to provide </a:t>
            </a:r>
            <a:r>
              <a:rPr lang="en-US" dirty="0" smtClean="0"/>
              <a:t>Hepatitis A </a:t>
            </a:r>
            <a:r>
              <a:rPr lang="en-US" dirty="0"/>
              <a:t>Vaccination clinic every Wednesday evening for the month of </a:t>
            </a:r>
            <a:r>
              <a:rPr lang="en-US" dirty="0" smtClean="0"/>
              <a:t>August at Craigsville Community Center</a:t>
            </a:r>
            <a:endParaRPr lang="en-US" dirty="0"/>
          </a:p>
          <a:p>
            <a:pPr fontAlgn="ctr"/>
            <a:r>
              <a:rPr lang="en-US" dirty="0"/>
              <a:t>Announce presence of </a:t>
            </a:r>
            <a:r>
              <a:rPr lang="en-US" dirty="0" smtClean="0"/>
              <a:t>Hepatitis A </a:t>
            </a:r>
            <a:r>
              <a:rPr lang="en-US" dirty="0"/>
              <a:t>Vaccination Clinic in Craigsville Water Bill for local notification</a:t>
            </a:r>
            <a:r>
              <a:rPr lang="en-US" dirty="0" smtClean="0"/>
              <a:t>.</a:t>
            </a:r>
            <a:endParaRPr lang="en-US" dirty="0"/>
          </a:p>
          <a:p>
            <a:pPr fontAlgn="ctr"/>
            <a:r>
              <a:rPr lang="en-US" dirty="0" smtClean="0"/>
              <a:t>Recruited </a:t>
            </a:r>
            <a:r>
              <a:rPr lang="en-US" dirty="0"/>
              <a:t>MRC and EMS Volunteers to assist in Craigsville Community Clinic as support personnel and </a:t>
            </a:r>
            <a:r>
              <a:rPr lang="en-US" dirty="0" smtClean="0"/>
              <a:t>vaccinators utilizing </a:t>
            </a:r>
            <a:r>
              <a:rPr lang="en-US" dirty="0" err="1" smtClean="0"/>
              <a:t>EventBrite</a:t>
            </a:r>
            <a:r>
              <a:rPr lang="en-US" dirty="0" smtClean="0"/>
              <a:t>.</a:t>
            </a:r>
          </a:p>
          <a:p>
            <a:pPr fontAlgn="ctr"/>
            <a:endParaRPr lang="en-US" dirty="0" smtClean="0"/>
          </a:p>
          <a:p>
            <a:pPr fontAlgn="ctr"/>
            <a:r>
              <a:rPr lang="en-US" b="1" dirty="0" smtClean="0"/>
              <a:t>Total of 123 Vaccines Dispensed</a:t>
            </a:r>
            <a:endParaRPr lang="en-US" dirty="0" smtClean="0"/>
          </a:p>
          <a:p>
            <a:pPr fontAlgn="ctr"/>
            <a:endParaRPr lang="en-US" dirty="0"/>
          </a:p>
          <a:p>
            <a:pPr fontAlgn="ctr"/>
            <a:r>
              <a:rPr lang="en-US" dirty="0" smtClean="0"/>
              <a:t>August 20 – Virginia Health Officials warn of risk with </a:t>
            </a:r>
          </a:p>
          <a:p>
            <a:pPr marL="0" indent="0" fontAlgn="ctr">
              <a:buNone/>
            </a:pPr>
            <a:r>
              <a:rPr lang="en-US" dirty="0" smtClean="0"/>
              <a:t>   Tropical Smoothie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472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Strengths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Partnerships with Medical Reserve Corp and Emergency Medical Services</a:t>
            </a:r>
          </a:p>
          <a:p>
            <a:pPr lvl="1"/>
            <a:r>
              <a:rPr lang="en-US" dirty="0" smtClean="0"/>
              <a:t>Partnership with CSEMS allowed for a targeted e-mail to District’s Intermediates and Paramedics (300 persons) with 3 signing up to volunteer to administer vaccines</a:t>
            </a:r>
          </a:p>
          <a:p>
            <a:r>
              <a:rPr lang="en-US" dirty="0" smtClean="0"/>
              <a:t>POD Action Plan</a:t>
            </a:r>
          </a:p>
          <a:p>
            <a:r>
              <a:rPr lang="en-US" dirty="0" smtClean="0"/>
              <a:t>Eventbrite</a:t>
            </a:r>
          </a:p>
          <a:p>
            <a:pPr lvl="0"/>
            <a:r>
              <a:rPr lang="en-US" dirty="0"/>
              <a:t>Contacting </a:t>
            </a:r>
            <a:r>
              <a:rPr lang="en-US" dirty="0" smtClean="0"/>
              <a:t>Division </a:t>
            </a:r>
            <a:r>
              <a:rPr lang="en-US" dirty="0"/>
              <a:t>of </a:t>
            </a:r>
            <a:r>
              <a:rPr lang="en-US" dirty="0" smtClean="0"/>
              <a:t>Immunization </a:t>
            </a:r>
            <a:r>
              <a:rPr lang="en-US" dirty="0"/>
              <a:t>early.  Free vaccine (would have been large cost)</a:t>
            </a:r>
          </a:p>
          <a:p>
            <a:pPr lvl="1"/>
            <a:r>
              <a:rPr lang="en-US" dirty="0"/>
              <a:t>Clinic would likely not have been successful if cost would have to be passed along to clients</a:t>
            </a:r>
          </a:p>
          <a:p>
            <a:pPr lvl="0"/>
            <a:r>
              <a:rPr lang="en-US" dirty="0" smtClean="0"/>
              <a:t>Collaboration </a:t>
            </a:r>
            <a:r>
              <a:rPr lang="en-US" dirty="0"/>
              <a:t>with surrounding Health Districts (Page County &amp; Central Virginia HD)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976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Areas for Improvement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Utilization of Water Bill for messaging per recommendation of Craigsville Mayor</a:t>
            </a:r>
          </a:p>
          <a:p>
            <a:endParaRPr lang="en-US" dirty="0" smtClean="0"/>
          </a:p>
          <a:p>
            <a:r>
              <a:rPr lang="en-US" dirty="0" smtClean="0"/>
              <a:t>Lack of a affirmed procedure for EMS and MRC Vaccinators</a:t>
            </a:r>
          </a:p>
          <a:p>
            <a:pPr marL="0" indent="0">
              <a:buNone/>
            </a:pPr>
            <a:endParaRPr lang="en-US" dirty="0" smtClean="0"/>
          </a:p>
          <a:p>
            <a:pPr lvl="0"/>
            <a:r>
              <a:rPr lang="en-US" dirty="0"/>
              <a:t>Leftover </a:t>
            </a:r>
            <a:r>
              <a:rPr lang="en-US" dirty="0" smtClean="0"/>
              <a:t>vaccine</a:t>
            </a:r>
            <a:endParaRPr lang="en-US" dirty="0"/>
          </a:p>
          <a:p>
            <a:pPr lvl="1"/>
            <a:r>
              <a:rPr lang="en-US" dirty="0"/>
              <a:t>Need to charge an administration fee – many persons did not return for second dose. </a:t>
            </a:r>
          </a:p>
        </p:txBody>
      </p:sp>
      <p:pic>
        <p:nvPicPr>
          <p:cNvPr id="8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200" y="2020266"/>
            <a:ext cx="4038600" cy="4023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91816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146</TotalTime>
  <Words>382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Hepatitis A Cluster in Central Shenandoah Health District</vt:lpstr>
      <vt:lpstr>Background</vt:lpstr>
      <vt:lpstr>Craigsville</vt:lpstr>
      <vt:lpstr>Result – 5 Hepatitis A Vaccine PODs</vt:lpstr>
      <vt:lpstr>Strengths</vt:lpstr>
      <vt:lpstr>Areas for Improvement</vt:lpstr>
    </vt:vector>
  </TitlesOfParts>
  <Company>Virginia IT Infrastructure Partnership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Jacobson</dc:creator>
  <cp:lastModifiedBy>Hilary Jacobson</cp:lastModifiedBy>
  <cp:revision>10</cp:revision>
  <dcterms:created xsi:type="dcterms:W3CDTF">2017-05-31T23:02:42Z</dcterms:created>
  <dcterms:modified xsi:type="dcterms:W3CDTF">2017-06-01T11:15:47Z</dcterms:modified>
</cp:coreProperties>
</file>