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256" r:id="rId2"/>
    <p:sldId id="257" r:id="rId3"/>
    <p:sldId id="262" r:id="rId4"/>
    <p:sldId id="266" r:id="rId5"/>
    <p:sldId id="261" r:id="rId6"/>
    <p:sldId id="276" r:id="rId7"/>
    <p:sldId id="274" r:id="rId8"/>
    <p:sldId id="259" r:id="rId9"/>
    <p:sldId id="277" r:id="rId10"/>
    <p:sldId id="279" r:id="rId11"/>
    <p:sldId id="278" r:id="rId12"/>
    <p:sldId id="263" r:id="rId13"/>
    <p:sldId id="265" r:id="rId14"/>
    <p:sldId id="282" r:id="rId15"/>
    <p:sldId id="283" r:id="rId16"/>
    <p:sldId id="284" r:id="rId17"/>
    <p:sldId id="275" r:id="rId18"/>
    <p:sldId id="281" r:id="rId19"/>
    <p:sldId id="267" r:id="rId20"/>
    <p:sldId id="271" r:id="rId21"/>
    <p:sldId id="268" r:id="rId22"/>
    <p:sldId id="273" r:id="rId23"/>
    <p:sldId id="269" r:id="rId24"/>
    <p:sldId id="285" r:id="rId25"/>
    <p:sldId id="28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75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E0028F-70EE-4696-A28D-9FA655248E0C}" type="datetimeFigureOut">
              <a:rPr lang="en-US" smtClean="0"/>
              <a:t>6/1/2017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F70A66-0602-478B-A743-A8B212A0509A}" type="slidenum">
              <a:rPr lang="en-US" smtClean="0"/>
              <a:t>‹#›</a:t>
            </a:fld>
            <a:endParaRPr lang="en-US"/>
          </a:p>
        </p:txBody>
      </p:sp>
    </p:spTree>
    <p:extLst>
      <p:ext uri="{BB962C8B-B14F-4D97-AF65-F5344CB8AC3E}">
        <p14:creationId xmlns:p14="http://schemas.microsoft.com/office/powerpoint/2010/main" val="1154314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Virginia</a:t>
            </a:r>
          </a:p>
          <a:p>
            <a:r>
              <a:rPr lang="en-US" sz="1200" b="0" i="1" u="none" strike="noStrike" kern="1200" baseline="0" dirty="0" smtClean="0">
                <a:solidFill>
                  <a:schemeClr val="tx1"/>
                </a:solidFill>
                <a:latin typeface="+mn-lt"/>
                <a:ea typeface="+mn-ea"/>
                <a:cs typeface="+mn-cs"/>
              </a:rPr>
              <a:t>Immunization Information System.</a:t>
            </a:r>
            <a:endParaRPr lang="en-US" dirty="0"/>
          </a:p>
        </p:txBody>
      </p:sp>
      <p:sp>
        <p:nvSpPr>
          <p:cNvPr id="4" name="Slide Number Placeholder 3"/>
          <p:cNvSpPr>
            <a:spLocks noGrp="1"/>
          </p:cNvSpPr>
          <p:nvPr>
            <p:ph type="sldNum" sz="quarter" idx="10"/>
          </p:nvPr>
        </p:nvSpPr>
        <p:spPr/>
        <p:txBody>
          <a:bodyPr/>
          <a:lstStyle/>
          <a:p>
            <a:fld id="{0D46D3F6-CCEB-46FE-91C4-786CE7DB2B44}" type="slidenum">
              <a:rPr lang="en-US" smtClean="0"/>
              <a:t>14</a:t>
            </a:fld>
            <a:endParaRPr lang="en-US"/>
          </a:p>
        </p:txBody>
      </p:sp>
    </p:spTree>
    <p:extLst>
      <p:ext uri="{BB962C8B-B14F-4D97-AF65-F5344CB8AC3E}">
        <p14:creationId xmlns:p14="http://schemas.microsoft.com/office/powerpoint/2010/main" val="1225319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C1D10C-B329-4C3B-B419-6721A662DC3A}"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9D15B-5EFE-47CA-8B3B-E4069998084B}"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C1D10C-B329-4C3B-B419-6721A662DC3A}"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9D15B-5EFE-47CA-8B3B-E406999808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C1D10C-B329-4C3B-B419-6721A662DC3A}"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9D15B-5EFE-47CA-8B3B-E4069998084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C1D10C-B329-4C3B-B419-6721A662DC3A}"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9D15B-5EFE-47CA-8B3B-E4069998084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C1D10C-B329-4C3B-B419-6721A662DC3A}"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9D15B-5EFE-47CA-8B3B-E4069998084B}"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C1D10C-B329-4C3B-B419-6721A662DC3A}"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9D15B-5EFE-47CA-8B3B-E4069998084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C1D10C-B329-4C3B-B419-6721A662DC3A}" type="datetimeFigureOut">
              <a:rPr lang="en-US" smtClean="0"/>
              <a:t>6/1/2017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9D15B-5EFE-47CA-8B3B-E4069998084B}"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C1D10C-B329-4C3B-B419-6721A662DC3A}" type="datetimeFigureOut">
              <a:rPr lang="en-US" smtClean="0"/>
              <a:t>6/1/2017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9D15B-5EFE-47CA-8B3B-E4069998084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1D10C-B329-4C3B-B419-6721A662DC3A}" type="datetimeFigureOut">
              <a:rPr lang="en-US" smtClean="0"/>
              <a:t>6/1/2017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9D15B-5EFE-47CA-8B3B-E406999808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C1D10C-B329-4C3B-B419-6721A662DC3A}"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9D15B-5EFE-47CA-8B3B-E4069998084B}"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C1D10C-B329-4C3B-B419-6721A662DC3A}"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9D15B-5EFE-47CA-8B3B-E4069998084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DC1D10C-B329-4C3B-B419-6721A662DC3A}" type="datetimeFigureOut">
              <a:rPr lang="en-US" smtClean="0"/>
              <a:t>6/1/2017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489D15B-5EFE-47CA-8B3B-E406999808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Hilary.Jacobson@vdh.virginia.gov" TargetMode="External"/><Relationship Id="rId2" Type="http://schemas.openxmlformats.org/officeDocument/2006/relationships/image" Target="../media/image35.jpeg"/><Relationship Id="rId1" Type="http://schemas.openxmlformats.org/officeDocument/2006/relationships/slideLayout" Target="../slideLayouts/slideLayout1.xml"/><Relationship Id="rId4" Type="http://schemas.openxmlformats.org/officeDocument/2006/relationships/hyperlink" Target="mailto:Christopher.Rini@vdh.virgini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dc.gov/vaccines/ed/epivac/default.htm" TargetMode="External"/><Relationship Id="rId2" Type="http://schemas.openxmlformats.org/officeDocument/2006/relationships/hyperlink" Target="http://www.cdc.gov/mmwr/preview/mmwrhtml/mm6332a3.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848600" cy="1927225"/>
          </a:xfrm>
        </p:spPr>
        <p:txBody>
          <a:bodyPr/>
          <a:lstStyle/>
          <a:p>
            <a:r>
              <a:rPr lang="en-US" sz="4800" b="1" cap="small" dirty="0" smtClean="0"/>
              <a:t>Integrating Medical Reserve Corps and Community Partners Into Real Events and Exercises</a:t>
            </a:r>
            <a:endParaRPr lang="en-US" sz="4800" b="1" cap="small" dirty="0"/>
          </a:p>
        </p:txBody>
      </p:sp>
      <p:sp>
        <p:nvSpPr>
          <p:cNvPr id="3" name="Subtitle 2"/>
          <p:cNvSpPr>
            <a:spLocks noGrp="1"/>
          </p:cNvSpPr>
          <p:nvPr>
            <p:ph type="subTitle" idx="1"/>
          </p:nvPr>
        </p:nvSpPr>
        <p:spPr>
          <a:xfrm>
            <a:off x="685800" y="3505200"/>
            <a:ext cx="7848600" cy="2971800"/>
          </a:xfrm>
        </p:spPr>
        <p:txBody>
          <a:bodyPr>
            <a:normAutofit/>
          </a:bodyPr>
          <a:lstStyle/>
          <a:p>
            <a:endParaRPr lang="en-US" dirty="0" smtClean="0"/>
          </a:p>
          <a:p>
            <a:r>
              <a:rPr lang="en-US" sz="2000" b="1" dirty="0" smtClean="0"/>
              <a:t>Central Shenandoah Health District</a:t>
            </a:r>
          </a:p>
          <a:p>
            <a:r>
              <a:rPr lang="en-US" sz="2000" dirty="0" smtClean="0"/>
              <a:t>Hilary Jacobson, MS, NRP, Emergency Coordinator</a:t>
            </a:r>
          </a:p>
          <a:p>
            <a:r>
              <a:rPr lang="en-US" sz="2000" dirty="0" smtClean="0"/>
              <a:t>Christopher Rini, MPH, MRC Coordinator</a:t>
            </a:r>
          </a:p>
          <a:p>
            <a:endParaRPr lang="en-US" sz="2000" dirty="0"/>
          </a:p>
          <a:p>
            <a:r>
              <a:rPr lang="en-US" sz="1600" b="1" dirty="0" smtClean="0"/>
              <a:t>Virginia Public Health and Healthcare Preparedness Academy</a:t>
            </a:r>
          </a:p>
          <a:p>
            <a:r>
              <a:rPr lang="en-US" sz="1600" dirty="0" smtClean="0"/>
              <a:t>June 1</a:t>
            </a:r>
            <a:r>
              <a:rPr lang="en-US" sz="1600" baseline="30000" dirty="0" smtClean="0"/>
              <a:t>st</a:t>
            </a:r>
            <a:r>
              <a:rPr lang="en-US" sz="1600" dirty="0" smtClean="0"/>
              <a:t>, 2017</a:t>
            </a:r>
            <a:endParaRPr lang="en-US" sz="1600" dirty="0"/>
          </a:p>
        </p:txBody>
      </p:sp>
    </p:spTree>
    <p:extLst>
      <p:ext uri="{BB962C8B-B14F-4D97-AF65-F5344CB8AC3E}">
        <p14:creationId xmlns:p14="http://schemas.microsoft.com/office/powerpoint/2010/main" val="1575967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087" y="392151"/>
            <a:ext cx="6259489"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5507" y="2845821"/>
            <a:ext cx="2209800" cy="1569660"/>
          </a:xfrm>
          <a:prstGeom prst="rect">
            <a:avLst/>
          </a:prstGeom>
          <a:noFill/>
        </p:spPr>
        <p:txBody>
          <a:bodyPr wrap="square" rtlCol="0">
            <a:spAutoFit/>
          </a:bodyPr>
          <a:lstStyle/>
          <a:p>
            <a:r>
              <a:rPr lang="en-US" sz="2400" dirty="0" smtClean="0"/>
              <a:t>MRC Vaccination Knowledge Assessment</a:t>
            </a:r>
            <a:endParaRPr lang="en-US" sz="2400" dirty="0"/>
          </a:p>
        </p:txBody>
      </p:sp>
    </p:spTree>
    <p:extLst>
      <p:ext uri="{BB962C8B-B14F-4D97-AF65-F5344CB8AC3E}">
        <p14:creationId xmlns:p14="http://schemas.microsoft.com/office/powerpoint/2010/main" val="3945192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Fellow MRC Coordinators…</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sz="6000" dirty="0" smtClean="0"/>
              <a:t>Get to know the health department staff in your district! </a:t>
            </a:r>
          </a:p>
          <a:p>
            <a:pPr marL="0" indent="0" algn="ctr">
              <a:buNone/>
            </a:pPr>
            <a:endParaRPr lang="en-US" sz="6000" dirty="0"/>
          </a:p>
          <a:p>
            <a:pPr marL="0" indent="0" algn="ctr">
              <a:buNone/>
            </a:pPr>
            <a:r>
              <a:rPr lang="en-US" sz="6000" dirty="0" smtClean="0"/>
              <a:t>They are key to building an engaged MRC unit.</a:t>
            </a:r>
            <a:endParaRPr lang="en-US" sz="6000" dirty="0"/>
          </a:p>
        </p:txBody>
      </p:sp>
    </p:spTree>
    <p:extLst>
      <p:ext uri="{BB962C8B-B14F-4D97-AF65-F5344CB8AC3E}">
        <p14:creationId xmlns:p14="http://schemas.microsoft.com/office/powerpoint/2010/main" val="3009112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Partnering </a:t>
            </a:r>
            <a:r>
              <a:rPr lang="en-US" b="1" dirty="0" smtClean="0"/>
              <a:t>with EMS – Case Study </a:t>
            </a:r>
            <a:r>
              <a:rPr lang="en-US" b="1" dirty="0" smtClean="0"/>
              <a:t>for Central Shenandoah Health District</a:t>
            </a:r>
            <a:endParaRPr lang="en-US" b="1" dirty="0"/>
          </a:p>
        </p:txBody>
      </p:sp>
      <p:sp>
        <p:nvSpPr>
          <p:cNvPr id="3" name="Content Placeholder 2"/>
          <p:cNvSpPr>
            <a:spLocks noGrp="1"/>
          </p:cNvSpPr>
          <p:nvPr>
            <p:ph sz="half" idx="1"/>
          </p:nvPr>
        </p:nvSpPr>
        <p:spPr>
          <a:xfrm>
            <a:off x="457200" y="1901952"/>
            <a:ext cx="4267200" cy="4956048"/>
          </a:xfrm>
        </p:spPr>
        <p:txBody>
          <a:bodyPr>
            <a:normAutofit fontScale="62500" lnSpcReduction="20000"/>
          </a:bodyPr>
          <a:lstStyle/>
          <a:p>
            <a:r>
              <a:rPr lang="en-US" dirty="0" smtClean="0"/>
              <a:t>Local Health Department (CSHD) and EMS Council (CSEMS) have a close collaborative relationship</a:t>
            </a:r>
          </a:p>
          <a:p>
            <a:pPr lvl="1"/>
            <a:r>
              <a:rPr lang="en-US" dirty="0" smtClean="0"/>
              <a:t>Attend each other’s meetings</a:t>
            </a:r>
            <a:endParaRPr lang="en-US" dirty="0" smtClean="0"/>
          </a:p>
          <a:p>
            <a:pPr lvl="1"/>
            <a:r>
              <a:rPr lang="en-US" dirty="0" smtClean="0"/>
              <a:t>Assist with plan review (Infectious Diseases, Mass Casualty/Mass Fatality, Disaster Preparedness)</a:t>
            </a:r>
          </a:p>
          <a:p>
            <a:pPr lvl="1"/>
            <a:r>
              <a:rPr lang="en-US" dirty="0" smtClean="0"/>
              <a:t>Act as subject matter expertise for questions regarding EMS or Public Health</a:t>
            </a:r>
          </a:p>
          <a:p>
            <a:pPr lvl="2"/>
            <a:r>
              <a:rPr lang="en-US" dirty="0" smtClean="0"/>
              <a:t>Councils can provide their Annual Report and greater understanding of EMS assets in district</a:t>
            </a:r>
          </a:p>
          <a:p>
            <a:endParaRPr lang="en-US" dirty="0"/>
          </a:p>
          <a:p>
            <a:r>
              <a:rPr lang="en-US" dirty="0" smtClean="0"/>
              <a:t>Concerns of EMS Agencies in </a:t>
            </a:r>
            <a:r>
              <a:rPr lang="en-US" dirty="0" smtClean="0"/>
              <a:t>District</a:t>
            </a:r>
            <a:endParaRPr lang="en-US" dirty="0" smtClean="0"/>
          </a:p>
          <a:p>
            <a:pPr lvl="1"/>
            <a:r>
              <a:rPr lang="en-US" dirty="0" smtClean="0"/>
              <a:t>Staffing</a:t>
            </a:r>
          </a:p>
          <a:p>
            <a:pPr lvl="1"/>
            <a:r>
              <a:rPr lang="en-US" dirty="0" smtClean="0"/>
              <a:t>Most providers are members of multiple agencies </a:t>
            </a:r>
            <a:endParaRPr lang="en-US" dirty="0" smtClean="0"/>
          </a:p>
          <a:p>
            <a:pPr lvl="2"/>
            <a:r>
              <a:rPr lang="en-US" dirty="0"/>
              <a:t>C</a:t>
            </a:r>
            <a:r>
              <a:rPr lang="en-US" dirty="0" smtClean="0"/>
              <a:t>areer </a:t>
            </a:r>
            <a:r>
              <a:rPr lang="en-US" dirty="0" smtClean="0"/>
              <a:t>and volunteer, Fire and </a:t>
            </a:r>
            <a:r>
              <a:rPr lang="en-US" dirty="0" smtClean="0"/>
              <a:t>EMS</a:t>
            </a:r>
            <a:endParaRPr lang="en-US" dirty="0" smtClean="0"/>
          </a:p>
          <a:p>
            <a:pPr lvl="1"/>
            <a:r>
              <a:rPr lang="en-US" dirty="0" smtClean="0"/>
              <a:t>Understanding motives of EMS </a:t>
            </a:r>
            <a:r>
              <a:rPr lang="en-US" dirty="0" smtClean="0"/>
              <a:t>Involvement</a:t>
            </a:r>
          </a:p>
          <a:p>
            <a:pPr lvl="2"/>
            <a:r>
              <a:rPr lang="en-US" dirty="0" smtClean="0"/>
              <a:t>Volunteers </a:t>
            </a:r>
            <a:r>
              <a:rPr lang="en-US" dirty="0" smtClean="0"/>
              <a:t>and/or </a:t>
            </a:r>
            <a:r>
              <a:rPr lang="en-US" dirty="0" smtClean="0"/>
              <a:t>Career</a:t>
            </a:r>
            <a:endParaRPr lang="en-US" dirty="0" smtClean="0"/>
          </a:p>
          <a:p>
            <a:endParaRPr lang="en-US" dirty="0" smtClean="0"/>
          </a:p>
        </p:txBody>
      </p:sp>
      <p:pic>
        <p:nvPicPr>
          <p:cNvPr id="307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269214"/>
            <a:ext cx="4038600" cy="1769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3723" y="4508463"/>
            <a:ext cx="4291677" cy="1892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81600" y="1916668"/>
            <a:ext cx="3352800" cy="369332"/>
          </a:xfrm>
          <a:prstGeom prst="rect">
            <a:avLst/>
          </a:prstGeom>
          <a:noFill/>
        </p:spPr>
        <p:txBody>
          <a:bodyPr wrap="square" rtlCol="0">
            <a:spAutoFit/>
          </a:bodyPr>
          <a:lstStyle/>
          <a:p>
            <a:r>
              <a:rPr lang="en-US" b="1" dirty="0" smtClean="0"/>
              <a:t>VDH Local Health Districts</a:t>
            </a:r>
            <a:endParaRPr lang="en-US" b="1" dirty="0"/>
          </a:p>
        </p:txBody>
      </p:sp>
      <p:sp>
        <p:nvSpPr>
          <p:cNvPr id="8" name="TextBox 7"/>
          <p:cNvSpPr txBox="1"/>
          <p:nvPr/>
        </p:nvSpPr>
        <p:spPr>
          <a:xfrm>
            <a:off x="5257800" y="4126468"/>
            <a:ext cx="3352800" cy="369332"/>
          </a:xfrm>
          <a:prstGeom prst="rect">
            <a:avLst/>
          </a:prstGeom>
          <a:noFill/>
        </p:spPr>
        <p:txBody>
          <a:bodyPr wrap="square" rtlCol="0">
            <a:spAutoFit/>
          </a:bodyPr>
          <a:lstStyle/>
          <a:p>
            <a:r>
              <a:rPr lang="en-US" b="1" dirty="0" smtClean="0"/>
              <a:t>Virginia EMS Councils</a:t>
            </a:r>
            <a:endParaRPr lang="en-US" b="1" dirty="0"/>
          </a:p>
        </p:txBody>
      </p:sp>
    </p:spTree>
    <p:extLst>
      <p:ext uri="{BB962C8B-B14F-4D97-AF65-F5344CB8AC3E}">
        <p14:creationId xmlns:p14="http://schemas.microsoft.com/office/powerpoint/2010/main" val="982488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Observed Benefits of </a:t>
            </a:r>
            <a:r>
              <a:rPr lang="en-US" b="1" dirty="0" smtClean="0"/>
              <a:t>Partnership Between LHD &amp; EMS Council</a:t>
            </a:r>
            <a:endParaRPr lang="en-US" b="1" dirty="0"/>
          </a:p>
        </p:txBody>
      </p:sp>
      <p:sp>
        <p:nvSpPr>
          <p:cNvPr id="3" name="Content Placeholder 2"/>
          <p:cNvSpPr>
            <a:spLocks noGrp="1"/>
          </p:cNvSpPr>
          <p:nvPr>
            <p:ph idx="1"/>
          </p:nvPr>
        </p:nvSpPr>
        <p:spPr/>
        <p:txBody>
          <a:bodyPr/>
          <a:lstStyle/>
          <a:p>
            <a:r>
              <a:rPr lang="en-US" dirty="0" smtClean="0"/>
              <a:t>Involvement with PI &amp; MCRC</a:t>
            </a:r>
          </a:p>
          <a:p>
            <a:r>
              <a:rPr lang="en-US" dirty="0" smtClean="0"/>
              <a:t>Development of </a:t>
            </a:r>
            <a:r>
              <a:rPr lang="en-US" dirty="0" smtClean="0"/>
              <a:t>Protocols </a:t>
            </a:r>
          </a:p>
          <a:p>
            <a:pPr lvl="1"/>
            <a:r>
              <a:rPr lang="en-US" b="1" dirty="0" smtClean="0"/>
              <a:t>Including EMS Vaccinator Protocol</a:t>
            </a:r>
            <a:endParaRPr lang="en-US" b="1" dirty="0" smtClean="0"/>
          </a:p>
          <a:p>
            <a:r>
              <a:rPr lang="en-US" dirty="0" smtClean="0"/>
              <a:t>Increased awareness of available resources</a:t>
            </a:r>
          </a:p>
          <a:p>
            <a:r>
              <a:rPr lang="en-US" dirty="0" smtClean="0"/>
              <a:t>Surge of volunteers staff available in public health emergencies</a:t>
            </a:r>
          </a:p>
          <a:p>
            <a:r>
              <a:rPr lang="en-US" dirty="0" smtClean="0"/>
              <a:t>Opioid epidemic</a:t>
            </a:r>
          </a:p>
          <a:p>
            <a:pPr lvl="1"/>
            <a:r>
              <a:rPr lang="en-US" dirty="0" err="1" smtClean="0"/>
              <a:t>Narcan</a:t>
            </a:r>
            <a:r>
              <a:rPr lang="en-US" dirty="0" smtClean="0"/>
              <a:t> Initiatives</a:t>
            </a:r>
          </a:p>
          <a:p>
            <a:pPr lvl="1"/>
            <a:r>
              <a:rPr lang="en-US" dirty="0" smtClean="0"/>
              <a:t>Rapid communication with EMS partners</a:t>
            </a:r>
          </a:p>
          <a:p>
            <a:r>
              <a:rPr lang="en-US" dirty="0" smtClean="0"/>
              <a:t>Local </a:t>
            </a:r>
            <a:r>
              <a:rPr lang="en-US" dirty="0" smtClean="0"/>
              <a:t>communication </a:t>
            </a:r>
            <a:r>
              <a:rPr lang="en-US" dirty="0" smtClean="0"/>
              <a:t>routes</a:t>
            </a:r>
          </a:p>
        </p:txBody>
      </p:sp>
    </p:spTree>
    <p:extLst>
      <p:ext uri="{BB962C8B-B14F-4D97-AF65-F5344CB8AC3E}">
        <p14:creationId xmlns:p14="http://schemas.microsoft.com/office/powerpoint/2010/main" val="4117056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EMS as Vaccinators</a:t>
            </a:r>
            <a:endParaRPr lang="en-US" b="1" dirty="0"/>
          </a:p>
        </p:txBody>
      </p:sp>
      <p:sp>
        <p:nvSpPr>
          <p:cNvPr id="6" name="Text Placeholder 5"/>
          <p:cNvSpPr>
            <a:spLocks noGrp="1"/>
          </p:cNvSpPr>
          <p:nvPr>
            <p:ph type="body" idx="1"/>
          </p:nvPr>
        </p:nvSpPr>
        <p:spPr>
          <a:xfrm>
            <a:off x="457200" y="1219200"/>
            <a:ext cx="8229600" cy="1066800"/>
          </a:xfrm>
          <a:solidFill>
            <a:schemeClr val="bg1"/>
          </a:solidFill>
        </p:spPr>
        <p:txBody>
          <a:bodyPr>
            <a:normAutofit fontScale="32500" lnSpcReduction="20000"/>
          </a:bodyPr>
          <a:lstStyle/>
          <a:p>
            <a:r>
              <a:rPr lang="en-US" sz="4900" dirty="0">
                <a:solidFill>
                  <a:schemeClr val="tx2"/>
                </a:solidFill>
              </a:rPr>
              <a:t>In 2010 the General Assembly passed legislation to allow EMS providers (Intermediates &amp; Paramedics) to provide vaccines under the direction of their OMD.</a:t>
            </a:r>
          </a:p>
          <a:p>
            <a:pPr lvl="1"/>
            <a:r>
              <a:rPr lang="en-US" sz="4300" b="0" dirty="0"/>
              <a:t>§ 32.1-46.02. Administration of influenza vaccine to minors.</a:t>
            </a:r>
          </a:p>
          <a:p>
            <a:pPr lvl="1"/>
            <a:r>
              <a:rPr lang="en-US" sz="4300" b="0" dirty="0"/>
              <a:t>§ 54.1-3408. Professional use by practitioners</a:t>
            </a:r>
            <a:r>
              <a:rPr lang="en-US" sz="4300" b="0" dirty="0" smtClean="0"/>
              <a:t>.</a:t>
            </a:r>
            <a:endParaRPr lang="en-US" sz="4300" b="0" dirty="0"/>
          </a:p>
        </p:txBody>
      </p:sp>
      <p:sp>
        <p:nvSpPr>
          <p:cNvPr id="3" name="Content Placeholder 2"/>
          <p:cNvSpPr>
            <a:spLocks noGrp="1"/>
          </p:cNvSpPr>
          <p:nvPr>
            <p:ph sz="half" idx="2"/>
          </p:nvPr>
        </p:nvSpPr>
        <p:spPr>
          <a:xfrm>
            <a:off x="457200" y="2327274"/>
            <a:ext cx="4040188" cy="4302126"/>
          </a:xfrm>
        </p:spPr>
        <p:txBody>
          <a:bodyPr>
            <a:normAutofit fontScale="55000" lnSpcReduction="20000"/>
          </a:bodyPr>
          <a:lstStyle/>
          <a:p>
            <a:pPr marL="0" indent="0">
              <a:buNone/>
            </a:pPr>
            <a:r>
              <a:rPr lang="en-US" sz="2900" b="1" dirty="0"/>
              <a:t>To be considered for participation in a vaccination program, EMS providers must:</a:t>
            </a:r>
          </a:p>
          <a:p>
            <a:r>
              <a:rPr lang="en-US" dirty="0"/>
              <a:t>Have valid Virginia certification as an EMT-Intermediate or EMT-Paramedic</a:t>
            </a:r>
          </a:p>
          <a:p>
            <a:r>
              <a:rPr lang="en-US" dirty="0"/>
              <a:t>Be affiliated with an ALS agency licensed in Virginia</a:t>
            </a:r>
          </a:p>
          <a:p>
            <a:r>
              <a:rPr lang="en-US" dirty="0"/>
              <a:t>Be individually authorized to administer vaccine under a specific protocol approved by their Operational Medical Director</a:t>
            </a:r>
          </a:p>
          <a:p>
            <a:r>
              <a:rPr lang="en-US" dirty="0"/>
              <a:t>Must follow protocols approved by their OMD for vaccine administration</a:t>
            </a:r>
          </a:p>
          <a:p>
            <a:pPr lvl="2"/>
            <a:endParaRPr lang="en-US" dirty="0"/>
          </a:p>
          <a:p>
            <a:pPr marL="0" indent="0">
              <a:buNone/>
            </a:pPr>
            <a:r>
              <a:rPr lang="en-US" sz="2900" b="1" dirty="0"/>
              <a:t>Prescribers developing a vaccination program must ensure that:</a:t>
            </a:r>
          </a:p>
          <a:p>
            <a:r>
              <a:rPr lang="en-US" dirty="0"/>
              <a:t>The vaccine is properly stored and maintained</a:t>
            </a:r>
          </a:p>
          <a:p>
            <a:r>
              <a:rPr lang="en-US" dirty="0"/>
              <a:t>Vaccinators are properly trained in the administration of the specific vaccine being given</a:t>
            </a:r>
          </a:p>
          <a:p>
            <a:r>
              <a:rPr lang="en-US" dirty="0"/>
              <a:t>Vaccinators are trained to provide appropriate pre- and post-vaccination education and educational materials to vaccine recipients</a:t>
            </a:r>
          </a:p>
          <a:p>
            <a:r>
              <a:rPr lang="en-US" dirty="0"/>
              <a:t>Appropriate records are kept concerning vaccine administration and any adverse occurrences</a:t>
            </a:r>
          </a:p>
          <a:p>
            <a:endParaRPr lang="en-US" dirty="0"/>
          </a:p>
          <a:p>
            <a:pPr lvl="1"/>
            <a:endParaRPr lang="en-US" dirty="0"/>
          </a:p>
        </p:txBody>
      </p:sp>
      <p:pic>
        <p:nvPicPr>
          <p:cNvPr id="10"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800600" y="2593776"/>
            <a:ext cx="4315208" cy="2511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572000" y="2286000"/>
            <a:ext cx="3886200" cy="338554"/>
          </a:xfrm>
          <a:prstGeom prst="rect">
            <a:avLst/>
          </a:prstGeom>
          <a:noFill/>
        </p:spPr>
        <p:txBody>
          <a:bodyPr wrap="square" rtlCol="0">
            <a:spAutoFit/>
          </a:bodyPr>
          <a:lstStyle/>
          <a:p>
            <a:r>
              <a:rPr lang="en-US" sz="1600" b="1" dirty="0" smtClean="0">
                <a:solidFill>
                  <a:schemeClr val="accent2"/>
                </a:solidFill>
              </a:rPr>
              <a:t>CSEMS Vaccination Protocol</a:t>
            </a:r>
            <a:endParaRPr lang="en-US" sz="1600" b="1" dirty="0">
              <a:solidFill>
                <a:schemeClr val="accent2"/>
              </a:solidFill>
            </a:endParaRPr>
          </a:p>
        </p:txBody>
      </p:sp>
      <p:pic>
        <p:nvPicPr>
          <p:cNvPr id="4099" name="Picture 3" descr="C:\Users\ktq92693\AppData\Local\Microsoft\Windows\Temporary Internet Files\Content.IE5\SQUIHSMJ\dyn009_original_490_482_jpeg_2599099_4ca9dc129a0a4fee1e3fef0b06eb383d[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5250873"/>
            <a:ext cx="1420186" cy="1397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ktq92693\AppData\Local\Microsoft\Windows\Temporary Internet Files\Content.IE5\FSBTU792\220px-Star_of_life2.svg[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7926" y="5333999"/>
            <a:ext cx="1313873" cy="1313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753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EMS as Vaccinators &amp; Local Health Districts</a:t>
            </a:r>
          </a:p>
        </p:txBody>
      </p:sp>
      <p:sp>
        <p:nvSpPr>
          <p:cNvPr id="6" name="Text Placeholder 5"/>
          <p:cNvSpPr>
            <a:spLocks noGrp="1"/>
          </p:cNvSpPr>
          <p:nvPr>
            <p:ph type="body" idx="1"/>
          </p:nvPr>
        </p:nvSpPr>
        <p:spPr>
          <a:xfrm>
            <a:off x="457200" y="1600200"/>
            <a:ext cx="8229600" cy="1295400"/>
          </a:xfrm>
          <a:solidFill>
            <a:schemeClr val="bg1"/>
          </a:solidFill>
        </p:spPr>
        <p:txBody>
          <a:bodyPr>
            <a:noAutofit/>
          </a:bodyPr>
          <a:lstStyle/>
          <a:p>
            <a:r>
              <a:rPr lang="en-US" sz="1600" dirty="0">
                <a:solidFill>
                  <a:schemeClr val="tx2"/>
                </a:solidFill>
              </a:rPr>
              <a:t>This process is per the Virginia Department of Health Policy for Vaccine Administration by Emergency Medical Services Providers in Virginia and follows Amendments to the Code of Virginia, recognizing certain EMS providers as vaccine administrators. “Just in </a:t>
            </a:r>
            <a:r>
              <a:rPr lang="en-US" sz="1600" dirty="0" smtClean="0">
                <a:solidFill>
                  <a:schemeClr val="tx2"/>
                </a:solidFill>
              </a:rPr>
              <a:t>Time</a:t>
            </a:r>
            <a:r>
              <a:rPr lang="en-US" sz="1600" dirty="0">
                <a:solidFill>
                  <a:schemeClr val="tx2"/>
                </a:solidFill>
              </a:rPr>
              <a:t>” is defined as training immediately prior to a vaccine event. As soon as the training is completed, EMS providers can vaccinate. </a:t>
            </a:r>
          </a:p>
        </p:txBody>
      </p:sp>
      <p:sp>
        <p:nvSpPr>
          <p:cNvPr id="7" name="Content Placeholder 6"/>
          <p:cNvSpPr>
            <a:spLocks noGrp="1"/>
          </p:cNvSpPr>
          <p:nvPr>
            <p:ph sz="half" idx="2"/>
          </p:nvPr>
        </p:nvSpPr>
        <p:spPr>
          <a:xfrm>
            <a:off x="457200" y="2895600"/>
            <a:ext cx="4040188" cy="3459163"/>
          </a:xfrm>
        </p:spPr>
        <p:txBody>
          <a:bodyPr>
            <a:noAutofit/>
          </a:bodyPr>
          <a:lstStyle/>
          <a:p>
            <a:pPr marL="0" indent="0">
              <a:buNone/>
            </a:pPr>
            <a:r>
              <a:rPr lang="en-US" sz="1500" b="1" dirty="0" smtClean="0"/>
              <a:t>The </a:t>
            </a:r>
            <a:r>
              <a:rPr lang="en-US" sz="1500" b="1" dirty="0"/>
              <a:t>EMS agency will be responsible for</a:t>
            </a:r>
            <a:r>
              <a:rPr lang="en-US" sz="1500" b="1" dirty="0" smtClean="0"/>
              <a:t>:</a:t>
            </a:r>
          </a:p>
          <a:p>
            <a:pPr marL="0" indent="0">
              <a:buNone/>
            </a:pPr>
            <a:endParaRPr lang="en-US" sz="1500" dirty="0"/>
          </a:p>
          <a:p>
            <a:pPr lvl="0"/>
            <a:r>
              <a:rPr lang="en-US" sz="1400" dirty="0"/>
              <a:t>Providing an Operational Medical Director who is affiliated with the EMS agency. The OMD serves as the “prescriber” and is a licensed practitioner in the Commonwealth authorized to issue to a prescription. </a:t>
            </a:r>
          </a:p>
          <a:p>
            <a:pPr lvl="0"/>
            <a:r>
              <a:rPr lang="en-US" sz="1400" dirty="0"/>
              <a:t>Determining which EMS providers are qualified to participate as a vaccinator. </a:t>
            </a:r>
          </a:p>
          <a:p>
            <a:pPr lvl="0"/>
            <a:r>
              <a:rPr lang="en-US" sz="1400" dirty="0"/>
              <a:t>Providing the Health Department with a list of all qualified EMS providers prior to training. </a:t>
            </a:r>
          </a:p>
          <a:p>
            <a:pPr lvl="0"/>
            <a:r>
              <a:rPr lang="en-US" sz="1400" dirty="0"/>
              <a:t>Ensuring all qualified EMS providers receive and are checked off on just in time training prior to administering Influenza vaccine.</a:t>
            </a:r>
          </a:p>
          <a:p>
            <a:pPr lvl="0"/>
            <a:r>
              <a:rPr lang="en-US" sz="1400" dirty="0"/>
              <a:t>Ensuring all EMS providers adhere to the protocol as set forth by the Health Department</a:t>
            </a:r>
            <a:r>
              <a:rPr lang="en-US" sz="1400" dirty="0" smtClean="0"/>
              <a:t>.</a:t>
            </a:r>
            <a:endParaRPr lang="en-US" sz="1400" dirty="0"/>
          </a:p>
        </p:txBody>
      </p:sp>
      <p:sp>
        <p:nvSpPr>
          <p:cNvPr id="9" name="Content Placeholder 8"/>
          <p:cNvSpPr>
            <a:spLocks noGrp="1"/>
          </p:cNvSpPr>
          <p:nvPr>
            <p:ph sz="quarter" idx="4"/>
          </p:nvPr>
        </p:nvSpPr>
        <p:spPr>
          <a:xfrm>
            <a:off x="4645025" y="2971800"/>
            <a:ext cx="4041775" cy="3535363"/>
          </a:xfrm>
        </p:spPr>
        <p:txBody>
          <a:bodyPr>
            <a:normAutofit fontScale="62500" lnSpcReduction="20000"/>
          </a:bodyPr>
          <a:lstStyle/>
          <a:p>
            <a:pPr marL="0" indent="0">
              <a:buNone/>
            </a:pPr>
            <a:r>
              <a:rPr lang="en-US" b="1" dirty="0"/>
              <a:t>The Health Department will be responsible for</a:t>
            </a:r>
            <a:r>
              <a:rPr lang="en-US" b="1" dirty="0" smtClean="0"/>
              <a:t>:</a:t>
            </a:r>
          </a:p>
          <a:p>
            <a:pPr marL="0" indent="0">
              <a:buNone/>
            </a:pPr>
            <a:endParaRPr lang="en-US" dirty="0"/>
          </a:p>
          <a:p>
            <a:pPr lvl="0"/>
            <a:r>
              <a:rPr lang="en-US" dirty="0"/>
              <a:t>Procurement of vaccine and other supplies necessary for Influenza vaccine administration. </a:t>
            </a:r>
          </a:p>
          <a:p>
            <a:pPr lvl="0"/>
            <a:r>
              <a:rPr lang="en-US" dirty="0"/>
              <a:t>Emergency medical kit for allergic reactions.</a:t>
            </a:r>
          </a:p>
          <a:p>
            <a:pPr lvl="0"/>
            <a:r>
              <a:rPr lang="en-US" dirty="0"/>
              <a:t>Ensuring appropriate storage, handling, and transport of vaccine. </a:t>
            </a:r>
          </a:p>
          <a:p>
            <a:pPr lvl="0"/>
            <a:r>
              <a:rPr lang="en-US" dirty="0"/>
              <a:t>All forms necessary for administration of influenza vaccine. </a:t>
            </a:r>
          </a:p>
          <a:p>
            <a:pPr lvl="0"/>
            <a:r>
              <a:rPr lang="en-US" dirty="0"/>
              <a:t>Just in time training to qualified EMS providers by Licensed Registered Nurses. </a:t>
            </a:r>
          </a:p>
          <a:p>
            <a:pPr lvl="0"/>
            <a:r>
              <a:rPr lang="en-US" dirty="0"/>
              <a:t>Entering the encounters into VIIS.</a:t>
            </a:r>
          </a:p>
          <a:p>
            <a:pPr lvl="0"/>
            <a:r>
              <a:rPr lang="en-US" dirty="0"/>
              <a:t>Reporting Adverse Reactions</a:t>
            </a:r>
          </a:p>
          <a:p>
            <a:endParaRPr lang="en-US" dirty="0"/>
          </a:p>
        </p:txBody>
      </p:sp>
    </p:spTree>
    <p:extLst>
      <p:ext uri="{BB962C8B-B14F-4D97-AF65-F5344CB8AC3E}">
        <p14:creationId xmlns:p14="http://schemas.microsoft.com/office/powerpoint/2010/main" val="3001843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Volunteer Vaccinator Procedure</a:t>
            </a:r>
            <a:r>
              <a:rPr lang="en-US" dirty="0" smtClean="0"/>
              <a:t/>
            </a:r>
            <a:br>
              <a:rPr lang="en-US" dirty="0" smtClean="0"/>
            </a:br>
            <a:r>
              <a:rPr lang="en-US" sz="3300" dirty="0" smtClean="0">
                <a:solidFill>
                  <a:schemeClr val="tx1">
                    <a:lumMod val="50000"/>
                    <a:lumOff val="50000"/>
                  </a:schemeClr>
                </a:solidFill>
              </a:rPr>
              <a:t>Utilized by </a:t>
            </a:r>
            <a:r>
              <a:rPr lang="en-US" sz="3300" dirty="0" smtClean="0">
                <a:solidFill>
                  <a:schemeClr val="tx1">
                    <a:lumMod val="50000"/>
                    <a:lumOff val="50000"/>
                  </a:schemeClr>
                </a:solidFill>
              </a:rPr>
              <a:t>Central Shenandoah Health District</a:t>
            </a:r>
            <a:endParaRPr lang="en-US" sz="3300" dirty="0">
              <a:solidFill>
                <a:schemeClr val="tx1">
                  <a:lumMod val="50000"/>
                  <a:lumOff val="50000"/>
                </a:schemeClr>
              </a:solidFill>
            </a:endParaRPr>
          </a:p>
        </p:txBody>
      </p:sp>
      <p:sp>
        <p:nvSpPr>
          <p:cNvPr id="4" name="Content Placeholder 3"/>
          <p:cNvSpPr>
            <a:spLocks noGrp="1"/>
          </p:cNvSpPr>
          <p:nvPr>
            <p:ph sz="half" idx="1"/>
          </p:nvPr>
        </p:nvSpPr>
        <p:spPr>
          <a:xfrm>
            <a:off x="457200" y="1951037"/>
            <a:ext cx="4038600" cy="4525963"/>
          </a:xfrm>
        </p:spPr>
        <p:txBody>
          <a:bodyPr>
            <a:normAutofit fontScale="47500" lnSpcReduction="20000"/>
          </a:bodyPr>
          <a:lstStyle/>
          <a:p>
            <a:pPr marL="0" indent="0">
              <a:buNone/>
            </a:pPr>
            <a:r>
              <a:rPr lang="en-US" sz="3200" b="1" dirty="0">
                <a:solidFill>
                  <a:schemeClr val="tx2"/>
                </a:solidFill>
              </a:rPr>
              <a:t>The Nurse will review the following material with the qualified EMS providers:</a:t>
            </a:r>
          </a:p>
          <a:p>
            <a:pPr lvl="0"/>
            <a:r>
              <a:rPr lang="en-US" dirty="0" smtClean="0"/>
              <a:t>Verify TRAIN Course Completion and OMD Authorization Letter</a:t>
            </a:r>
          </a:p>
          <a:p>
            <a:pPr lvl="0"/>
            <a:r>
              <a:rPr lang="en-US" dirty="0"/>
              <a:t>VDH – Annual Skills Checklist for </a:t>
            </a:r>
            <a:r>
              <a:rPr lang="en-US" dirty="0" smtClean="0"/>
              <a:t>Immunization</a:t>
            </a:r>
          </a:p>
          <a:p>
            <a:pPr lvl="0"/>
            <a:r>
              <a:rPr lang="en-US" dirty="0" smtClean="0"/>
              <a:t>Inactivated </a:t>
            </a:r>
            <a:r>
              <a:rPr lang="en-US" dirty="0"/>
              <a:t>Influenza Vaccine Information </a:t>
            </a:r>
            <a:r>
              <a:rPr lang="en-US" dirty="0" smtClean="0"/>
              <a:t>Statement.</a:t>
            </a:r>
          </a:p>
          <a:p>
            <a:pPr lvl="1"/>
            <a:r>
              <a:rPr lang="en-US" dirty="0"/>
              <a:t>T</a:t>
            </a:r>
            <a:r>
              <a:rPr lang="en-US" dirty="0" smtClean="0"/>
              <a:t>his </a:t>
            </a:r>
            <a:r>
              <a:rPr lang="en-US" dirty="0"/>
              <a:t>must be given to every person before they are vaccinated.</a:t>
            </a:r>
          </a:p>
          <a:p>
            <a:pPr lvl="0"/>
            <a:r>
              <a:rPr lang="en-US" dirty="0"/>
              <a:t>Contraindications and precautions to Inactivated Influenza Vaccine for adults and children.</a:t>
            </a:r>
          </a:p>
          <a:p>
            <a:pPr lvl="0"/>
            <a:r>
              <a:rPr lang="en-US" dirty="0" smtClean="0"/>
              <a:t>How </a:t>
            </a:r>
            <a:r>
              <a:rPr lang="en-US" dirty="0"/>
              <a:t>to report an Adverse Vaccine Event.</a:t>
            </a:r>
          </a:p>
          <a:p>
            <a:pPr lvl="0"/>
            <a:r>
              <a:rPr lang="en-US" dirty="0" smtClean="0"/>
              <a:t>Informed </a:t>
            </a:r>
            <a:r>
              <a:rPr lang="en-US" dirty="0"/>
              <a:t>Consent Form with screening questionnaire for Influenza Vaccination</a:t>
            </a:r>
          </a:p>
          <a:p>
            <a:pPr lvl="0"/>
            <a:r>
              <a:rPr lang="en-US" dirty="0"/>
              <a:t>Confidentiality of all client </a:t>
            </a:r>
            <a:r>
              <a:rPr lang="en-US" dirty="0" smtClean="0"/>
              <a:t>information</a:t>
            </a:r>
          </a:p>
          <a:p>
            <a:pPr lvl="0"/>
            <a:endParaRPr lang="en-US" dirty="0"/>
          </a:p>
          <a:p>
            <a:pPr lvl="0"/>
            <a:endParaRPr lang="en-US" dirty="0" smtClean="0"/>
          </a:p>
          <a:p>
            <a:pPr marL="0" lvl="0" indent="0">
              <a:buNone/>
            </a:pPr>
            <a:r>
              <a:rPr lang="en-US" sz="3200" b="1" dirty="0" smtClean="0"/>
              <a:t>Just in Time Materials </a:t>
            </a:r>
            <a:r>
              <a:rPr lang="en-US" sz="3200" b="1" dirty="0" smtClean="0"/>
              <a:t>are reviewed </a:t>
            </a:r>
            <a:r>
              <a:rPr lang="en-US" sz="3200" b="1" dirty="0" smtClean="0"/>
              <a:t>prior to EMS personnel being allowed to operate in </a:t>
            </a:r>
            <a:r>
              <a:rPr lang="en-US" sz="3200" b="1" dirty="0" smtClean="0"/>
              <a:t>exercise or event; </a:t>
            </a:r>
            <a:r>
              <a:rPr lang="en-US" sz="3200" b="1" dirty="0" smtClean="0"/>
              <a:t>and available for reference as needed</a:t>
            </a:r>
            <a:endParaRPr lang="en-US" sz="3200" b="1" dirty="0"/>
          </a:p>
          <a:p>
            <a:endParaRPr lang="en-US"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953000" y="2133600"/>
            <a:ext cx="4038600" cy="4090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724400" y="1905000"/>
            <a:ext cx="3505200" cy="323165"/>
          </a:xfrm>
          <a:prstGeom prst="rect">
            <a:avLst/>
          </a:prstGeom>
          <a:noFill/>
        </p:spPr>
        <p:txBody>
          <a:bodyPr wrap="square" rtlCol="0">
            <a:spAutoFit/>
          </a:bodyPr>
          <a:lstStyle/>
          <a:p>
            <a:r>
              <a:rPr lang="en-US" sz="1500" b="1" dirty="0" smtClean="0">
                <a:solidFill>
                  <a:schemeClr val="tx2"/>
                </a:solidFill>
              </a:rPr>
              <a:t>CSHD - Drug Formulary</a:t>
            </a:r>
            <a:endParaRPr lang="en-US" sz="1500" b="1" dirty="0">
              <a:solidFill>
                <a:schemeClr val="tx2"/>
              </a:solidFill>
            </a:endParaRPr>
          </a:p>
        </p:txBody>
      </p:sp>
      <p:cxnSp>
        <p:nvCxnSpPr>
          <p:cNvPr id="9" name="Straight Connector 8"/>
          <p:cNvCxnSpPr/>
          <p:nvPr/>
        </p:nvCxnSpPr>
        <p:spPr>
          <a:xfrm>
            <a:off x="4572000" y="1905000"/>
            <a:ext cx="0" cy="4419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110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3810000"/>
            <a:ext cx="4676876" cy="3507657"/>
          </a:xfrm>
          <a:prstGeom prst="rect">
            <a:avLst/>
          </a:prstGeom>
        </p:spPr>
      </p:pic>
      <p:pic>
        <p:nvPicPr>
          <p:cNvPr id="1027" name="Picture 3" descr="Z:\Emergency Preparedness\@ Archived\Media Archive\Photos\2016 EMS Clinics\IMG_107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7266" y="-304800"/>
            <a:ext cx="3636734" cy="48489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Z:\Website &amp; Social Media\3  Social Media Content\2015 10 - Flu Drill at AH\IMG_656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3429000"/>
            <a:ext cx="5143499"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78408" y="304800"/>
            <a:ext cx="569812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173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Z:\District Photos\2015 10.08 - AH Urgent Care Flu Drill\IMG_6441.JPG"/>
          <p:cNvPicPr>
            <a:picLocks noChangeAspect="1" noChangeArrowheads="1"/>
          </p:cNvPicPr>
          <p:nvPr/>
        </p:nvPicPr>
        <p:blipFill>
          <a:blip r:embed="rId2" cstate="print"/>
          <a:srcRect/>
          <a:stretch>
            <a:fillRect/>
          </a:stretch>
        </p:blipFill>
        <p:spPr bwMode="auto">
          <a:xfrm>
            <a:off x="3505200" y="2057400"/>
            <a:ext cx="5638800" cy="3759200"/>
          </a:xfrm>
          <a:prstGeom prst="rect">
            <a:avLst/>
          </a:prstGeom>
          <a:noFill/>
        </p:spPr>
      </p:pic>
      <p:sp>
        <p:nvSpPr>
          <p:cNvPr id="2" name="Title 1"/>
          <p:cNvSpPr>
            <a:spLocks noGrp="1"/>
          </p:cNvSpPr>
          <p:nvPr>
            <p:ph type="ctrTitle"/>
          </p:nvPr>
        </p:nvSpPr>
        <p:spPr>
          <a:xfrm>
            <a:off x="0" y="381000"/>
            <a:ext cx="9144000" cy="1470025"/>
          </a:xfrm>
        </p:spPr>
        <p:txBody>
          <a:bodyPr>
            <a:normAutofit/>
          </a:bodyPr>
          <a:lstStyle/>
          <a:p>
            <a:r>
              <a:rPr lang="en-US" sz="3600" b="1" cap="small" dirty="0" smtClean="0"/>
              <a:t>Case Study: </a:t>
            </a:r>
            <a:r>
              <a:rPr lang="en-US" sz="3600" b="1" cap="small" dirty="0"/>
              <a:t>Augusta Health </a:t>
            </a:r>
            <a:r>
              <a:rPr lang="en-US" sz="3600" b="1" cap="small" dirty="0" err="1" smtClean="0"/>
              <a:t>FluEx</a:t>
            </a:r>
            <a:r>
              <a:rPr lang="en-US" b="1" cap="small" dirty="0" smtClean="0"/>
              <a:t/>
            </a:r>
            <a:br>
              <a:rPr lang="en-US" b="1" cap="small" dirty="0" smtClean="0"/>
            </a:br>
            <a:r>
              <a:rPr lang="en-US" sz="3100" b="1" cap="small" dirty="0" smtClean="0">
                <a:solidFill>
                  <a:schemeClr val="tx1">
                    <a:lumMod val="50000"/>
                    <a:lumOff val="50000"/>
                  </a:schemeClr>
                </a:solidFill>
              </a:rPr>
              <a:t>Event Date: October 8, 2015</a:t>
            </a:r>
            <a:endParaRPr lang="en-US" sz="3100" b="1" cap="small" dirty="0">
              <a:solidFill>
                <a:schemeClr val="tx1">
                  <a:lumMod val="50000"/>
                  <a:lumOff val="50000"/>
                </a:schemeClr>
              </a:solidFill>
            </a:endParaRPr>
          </a:p>
        </p:txBody>
      </p:sp>
      <p:pic>
        <p:nvPicPr>
          <p:cNvPr id="6147" name="Picture 3" descr="Z:\Website &amp; Social Media\3  Social Media Content\2015 10.08 - Flu Drill for SM\IMG_6360.JPG"/>
          <p:cNvPicPr>
            <a:picLocks noChangeAspect="1" noChangeArrowheads="1"/>
          </p:cNvPicPr>
          <p:nvPr/>
        </p:nvPicPr>
        <p:blipFill>
          <a:blip r:embed="rId3" cstate="print"/>
          <a:srcRect/>
          <a:stretch>
            <a:fillRect/>
          </a:stretch>
        </p:blipFill>
        <p:spPr bwMode="auto">
          <a:xfrm>
            <a:off x="6248400" y="4851399"/>
            <a:ext cx="3467101" cy="2311401"/>
          </a:xfrm>
          <a:prstGeom prst="rect">
            <a:avLst/>
          </a:prstGeom>
          <a:noFill/>
        </p:spPr>
      </p:pic>
      <p:pic>
        <p:nvPicPr>
          <p:cNvPr id="6148" name="Picture 4" descr="Z:\Website &amp; Social Media\3  Social Media Content\2015 10.08 - Flu Drill for SM\IMG_6407.JPG"/>
          <p:cNvPicPr>
            <a:picLocks noChangeAspect="1" noChangeArrowheads="1"/>
          </p:cNvPicPr>
          <p:nvPr/>
        </p:nvPicPr>
        <p:blipFill>
          <a:blip r:embed="rId4" cstate="print"/>
          <a:srcRect/>
          <a:stretch>
            <a:fillRect/>
          </a:stretch>
        </p:blipFill>
        <p:spPr bwMode="auto">
          <a:xfrm>
            <a:off x="3581400" y="4800600"/>
            <a:ext cx="3543300" cy="2362200"/>
          </a:xfrm>
          <a:prstGeom prst="rect">
            <a:avLst/>
          </a:prstGeom>
          <a:noFill/>
        </p:spPr>
      </p:pic>
      <p:pic>
        <p:nvPicPr>
          <p:cNvPr id="6150" name="Picture 6"/>
          <p:cNvPicPr>
            <a:picLocks noChangeAspect="1" noChangeArrowheads="1"/>
          </p:cNvPicPr>
          <p:nvPr/>
        </p:nvPicPr>
        <p:blipFill>
          <a:blip r:embed="rId5" cstate="print"/>
          <a:srcRect/>
          <a:stretch>
            <a:fillRect/>
          </a:stretch>
        </p:blipFill>
        <p:spPr bwMode="auto">
          <a:xfrm>
            <a:off x="0" y="2057400"/>
            <a:ext cx="3657600" cy="4781481"/>
          </a:xfrm>
          <a:prstGeom prst="rect">
            <a:avLst/>
          </a:prstGeom>
          <a:noFill/>
          <a:ln w="9525">
            <a:noFill/>
            <a:miter lim="800000"/>
            <a:headEnd/>
            <a:tailEnd/>
          </a:ln>
        </p:spPr>
      </p:pic>
    </p:spTree>
    <p:extLst>
      <p:ext uri="{BB962C8B-B14F-4D97-AF65-F5344CB8AC3E}">
        <p14:creationId xmlns:p14="http://schemas.microsoft.com/office/powerpoint/2010/main" val="2808988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Case Study – </a:t>
            </a:r>
            <a:r>
              <a:rPr lang="en-US" sz="3200" b="1" dirty="0" smtClean="0"/>
              <a:t>2015 Augusta </a:t>
            </a:r>
            <a:r>
              <a:rPr lang="en-US" sz="3200" b="1" dirty="0" smtClean="0"/>
              <a:t>Health </a:t>
            </a:r>
            <a:r>
              <a:rPr lang="en-US" sz="3200" b="1" dirty="0" err="1" smtClean="0"/>
              <a:t>FluEx</a:t>
            </a:r>
            <a:endParaRPr lang="en-US" sz="3200" b="1" dirty="0"/>
          </a:p>
        </p:txBody>
      </p:sp>
      <p:sp>
        <p:nvSpPr>
          <p:cNvPr id="3" name="Content Placeholder 2"/>
          <p:cNvSpPr>
            <a:spLocks noGrp="1"/>
          </p:cNvSpPr>
          <p:nvPr>
            <p:ph sz="half" idx="1"/>
          </p:nvPr>
        </p:nvSpPr>
        <p:spPr>
          <a:xfrm>
            <a:off x="457200" y="1673352"/>
            <a:ext cx="4648200" cy="5032248"/>
          </a:xfrm>
        </p:spPr>
        <p:txBody>
          <a:bodyPr>
            <a:normAutofit fontScale="55000" lnSpcReduction="20000"/>
          </a:bodyPr>
          <a:lstStyle/>
          <a:p>
            <a:r>
              <a:rPr lang="en-US" dirty="0" smtClean="0"/>
              <a:t>MRC Volunteers activated </a:t>
            </a:r>
            <a:r>
              <a:rPr lang="en-US" dirty="0"/>
              <a:t>via Virginia Volunteer Health System Alert</a:t>
            </a:r>
          </a:p>
          <a:p>
            <a:pPr lvl="1"/>
            <a:r>
              <a:rPr lang="en-US" dirty="0"/>
              <a:t>10 volunteers </a:t>
            </a:r>
            <a:r>
              <a:rPr lang="en-US" dirty="0" smtClean="0"/>
              <a:t>responded as available – 4 Responded</a:t>
            </a:r>
          </a:p>
          <a:p>
            <a:pPr lvl="2"/>
            <a:r>
              <a:rPr lang="en-US" dirty="0"/>
              <a:t>Registration: 1 volunteer worked with CSHD clerical team </a:t>
            </a:r>
          </a:p>
          <a:p>
            <a:pPr lvl="2"/>
            <a:r>
              <a:rPr lang="en-US" dirty="0"/>
              <a:t>Traffic Director: 1 volunteer worked with team of CERT volunteers to coordinate traffic flow into and out of POD site</a:t>
            </a:r>
          </a:p>
          <a:p>
            <a:pPr lvl="2"/>
            <a:r>
              <a:rPr lang="en-US" dirty="0"/>
              <a:t>Vaccination: 2 volunteers went through knowledge and skills </a:t>
            </a:r>
            <a:r>
              <a:rPr lang="en-US" dirty="0" smtClean="0"/>
              <a:t>assessment</a:t>
            </a:r>
            <a:endParaRPr lang="en-US" dirty="0"/>
          </a:p>
          <a:p>
            <a:pPr lvl="1"/>
            <a:r>
              <a:rPr lang="en-US" dirty="0"/>
              <a:t>Some MRC volunteers deployed as CERT (different “hats”)</a:t>
            </a:r>
          </a:p>
          <a:p>
            <a:pPr lvl="1"/>
            <a:r>
              <a:rPr lang="en-US" dirty="0"/>
              <a:t>3 cancelled (1 no-show</a:t>
            </a:r>
            <a:r>
              <a:rPr lang="en-US" dirty="0" smtClean="0"/>
              <a:t>)</a:t>
            </a:r>
          </a:p>
          <a:p>
            <a:r>
              <a:rPr lang="en-US" dirty="0" smtClean="0"/>
              <a:t>EMS Volunteers activated via Waynesboro Emergency Manager and LHEC’s </a:t>
            </a:r>
          </a:p>
          <a:p>
            <a:pPr lvl="1"/>
            <a:r>
              <a:rPr lang="en-US" dirty="0" smtClean="0"/>
              <a:t>10 volunteers responded</a:t>
            </a:r>
          </a:p>
          <a:p>
            <a:pPr lvl="2"/>
            <a:r>
              <a:rPr lang="en-US" dirty="0" smtClean="0"/>
              <a:t>4 Agencies Represented</a:t>
            </a:r>
          </a:p>
          <a:p>
            <a:pPr lvl="2"/>
            <a:r>
              <a:rPr lang="en-US" dirty="0" smtClean="0"/>
              <a:t>Included Standby Unit</a:t>
            </a:r>
          </a:p>
          <a:p>
            <a:pPr lvl="2"/>
            <a:r>
              <a:rPr lang="en-US" dirty="0" smtClean="0"/>
              <a:t>8 Vaccinated, 1 Registration, 1 Logistics</a:t>
            </a:r>
            <a:endParaRPr lang="en-US" dirty="0" smtClean="0"/>
          </a:p>
          <a:p>
            <a:endParaRPr lang="en-US" dirty="0"/>
          </a:p>
          <a:p>
            <a:r>
              <a:rPr lang="en-US" dirty="0" smtClean="0"/>
              <a:t>Both EMS </a:t>
            </a:r>
            <a:r>
              <a:rPr lang="en-US" dirty="0" smtClean="0"/>
              <a:t>and MRC </a:t>
            </a:r>
            <a:r>
              <a:rPr lang="en-US" dirty="0" smtClean="0"/>
              <a:t>Vaccinators attended Joint Just in Time Training with Augusta Health and Health Department Staff</a:t>
            </a:r>
          </a:p>
          <a:p>
            <a:endParaRPr lang="en-US" dirty="0" smtClean="0"/>
          </a:p>
          <a:p>
            <a:r>
              <a:rPr lang="en-US" sz="3300" b="1" dirty="0" smtClean="0"/>
              <a:t>525 Vaccines Dispensed in 2.5 Hours by 64 Persons</a:t>
            </a:r>
            <a:endParaRPr lang="en-US" sz="3300" b="1" dirty="0" smtClean="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57800" y="1676400"/>
            <a:ext cx="3733800" cy="2489200"/>
          </a:xfrm>
        </p:spPr>
      </p:pic>
      <p:pic>
        <p:nvPicPr>
          <p:cNvPr id="8" name="Picture 4" descr="Z:\District Photos\2015 10.08 - AH Urgent Care Flu Drill\IMG_6553.JPG"/>
          <p:cNvPicPr>
            <a:picLocks noChangeAspect="1" noChangeArrowheads="1"/>
          </p:cNvPicPr>
          <p:nvPr/>
        </p:nvPicPr>
        <p:blipFill>
          <a:blip r:embed="rId3" cstate="print"/>
          <a:srcRect/>
          <a:stretch>
            <a:fillRect/>
          </a:stretch>
        </p:blipFill>
        <p:spPr bwMode="auto">
          <a:xfrm>
            <a:off x="5257800" y="4038600"/>
            <a:ext cx="3771900" cy="2514600"/>
          </a:xfrm>
          <a:prstGeom prst="rect">
            <a:avLst/>
          </a:prstGeom>
          <a:noFill/>
        </p:spPr>
      </p:pic>
    </p:spTree>
    <p:extLst>
      <p:ext uri="{BB962C8B-B14F-4D97-AF65-F5344CB8AC3E}">
        <p14:creationId xmlns:p14="http://schemas.microsoft.com/office/powerpoint/2010/main" val="1650728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a:t>
            </a:r>
            <a:endParaRPr lang="en-US" b="1" dirty="0"/>
          </a:p>
        </p:txBody>
      </p:sp>
      <p:sp>
        <p:nvSpPr>
          <p:cNvPr id="3" name="Content Placeholder 2"/>
          <p:cNvSpPr>
            <a:spLocks noGrp="1"/>
          </p:cNvSpPr>
          <p:nvPr>
            <p:ph idx="1"/>
          </p:nvPr>
        </p:nvSpPr>
        <p:spPr/>
        <p:txBody>
          <a:bodyPr/>
          <a:lstStyle/>
          <a:p>
            <a:r>
              <a:rPr lang="en-US" dirty="0" smtClean="0"/>
              <a:t>Describe how Community Partners, including Emergency Medical Service (EMS) and Medical Reserve Corps (MRC) personnel can be successfully integrated into a public health exercise or event</a:t>
            </a:r>
          </a:p>
          <a:p>
            <a:r>
              <a:rPr lang="en-US" dirty="0" smtClean="0"/>
              <a:t>Describe how the public health department ensures competency of EMS and MRC Volunteers in a public health exercise</a:t>
            </a:r>
            <a:endParaRPr lang="en-US" dirty="0"/>
          </a:p>
        </p:txBody>
      </p:sp>
    </p:spTree>
    <p:extLst>
      <p:ext uri="{BB962C8B-B14F-4D97-AF65-F5344CB8AC3E}">
        <p14:creationId xmlns:p14="http://schemas.microsoft.com/office/powerpoint/2010/main" val="3672054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1" y="4114800"/>
            <a:ext cx="4514850" cy="3002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sz="3100" b="1" cap="small" dirty="0"/>
              <a:t>Case Study: </a:t>
            </a:r>
            <a:r>
              <a:rPr lang="en-US" sz="3100" b="1" cap="small" dirty="0" smtClean="0"/>
              <a:t>Hepatitis A Point of Dispensing Sites</a:t>
            </a:r>
            <a:r>
              <a:rPr lang="en-US" b="1" cap="small" dirty="0"/>
              <a:t/>
            </a:r>
            <a:br>
              <a:rPr lang="en-US" b="1" cap="small" dirty="0"/>
            </a:br>
            <a:r>
              <a:rPr lang="en-US" sz="3600" b="1" cap="small" dirty="0">
                <a:solidFill>
                  <a:schemeClr val="tx1">
                    <a:lumMod val="50000"/>
                    <a:lumOff val="50000"/>
                  </a:schemeClr>
                </a:solidFill>
              </a:rPr>
              <a:t>Event Date: </a:t>
            </a:r>
            <a:r>
              <a:rPr lang="en-US" sz="3600" b="1" cap="small" dirty="0" smtClean="0">
                <a:solidFill>
                  <a:schemeClr val="tx1">
                    <a:lumMod val="50000"/>
                    <a:lumOff val="50000"/>
                  </a:schemeClr>
                </a:solidFill>
              </a:rPr>
              <a:t>August, 2016</a:t>
            </a:r>
            <a:endParaRPr lang="en-US" dirty="0"/>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56742" y="2819400"/>
            <a:ext cx="6502400" cy="4876800"/>
          </a:xfrm>
        </p:spPr>
      </p:pic>
      <p:pic>
        <p:nvPicPr>
          <p:cNvPr id="1026" name="Picture 2" descr="Z:\Emergency Preparedness\@ Archived\Media Archive\Photos\2016 Craigsville HepA POD\IMG_076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1524000"/>
            <a:ext cx="4191000" cy="31432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599" y="1524000"/>
            <a:ext cx="5109029" cy="240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059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Study – Hepatitis A Outbreak</a:t>
            </a:r>
            <a:endParaRPr lang="en-US" b="1" dirty="0"/>
          </a:p>
        </p:txBody>
      </p:sp>
      <p:sp>
        <p:nvSpPr>
          <p:cNvPr id="4" name="Content Placeholder 3"/>
          <p:cNvSpPr>
            <a:spLocks noGrp="1"/>
          </p:cNvSpPr>
          <p:nvPr>
            <p:ph idx="1"/>
          </p:nvPr>
        </p:nvSpPr>
        <p:spPr>
          <a:xfrm>
            <a:off x="457200" y="1600200"/>
            <a:ext cx="8229600" cy="3819525"/>
          </a:xfrm>
        </p:spPr>
        <p:txBody>
          <a:bodyPr>
            <a:normAutofit fontScale="70000" lnSpcReduction="20000"/>
          </a:bodyPr>
          <a:lstStyle/>
          <a:p>
            <a:pPr marL="182880" lvl="1"/>
            <a:r>
              <a:rPr lang="en-US" sz="2500" dirty="0"/>
              <a:t>A greater than expected number of cases of Hepatitis A was noted in the greater Augusta region of CSHD since the beginning of the </a:t>
            </a:r>
            <a:r>
              <a:rPr lang="en-US" sz="2500" dirty="0" smtClean="0"/>
              <a:t>2016 with no </a:t>
            </a:r>
            <a:r>
              <a:rPr lang="en-US" sz="2500" dirty="0"/>
              <a:t>common </a:t>
            </a:r>
            <a:r>
              <a:rPr lang="en-US" sz="2500" dirty="0" smtClean="0"/>
              <a:t>source.</a:t>
            </a:r>
            <a:r>
              <a:rPr lang="en-US" sz="2500" dirty="0"/>
              <a:t>  Many of the primary cases </a:t>
            </a:r>
            <a:r>
              <a:rPr lang="en-US" sz="2500" dirty="0" smtClean="0"/>
              <a:t>had a </a:t>
            </a:r>
            <a:r>
              <a:rPr lang="en-US" sz="2500" dirty="0"/>
              <a:t>history of drug use, but no obvious common source for the illicit drugs has been found.  Many of the cases have been more severe than typical for hepatitis A, with liver enzymes in the thousands and need for in-patient care for several of the patients</a:t>
            </a:r>
            <a:r>
              <a:rPr lang="en-US" sz="2500" dirty="0" smtClean="0"/>
              <a:t>.</a:t>
            </a:r>
          </a:p>
          <a:p>
            <a:pPr marL="182880" lvl="1"/>
            <a:endParaRPr lang="en-US" sz="2500" dirty="0" smtClean="0"/>
          </a:p>
          <a:p>
            <a:pPr marL="182880" lvl="1"/>
            <a:r>
              <a:rPr lang="en-US" sz="2500" dirty="0" smtClean="0"/>
              <a:t>Weekly Hepatitis A Vaccination Point of Dispensing Sites were established for each Wednesday in the month of August.</a:t>
            </a:r>
          </a:p>
          <a:p>
            <a:pPr marL="182880" lvl="1"/>
            <a:endParaRPr lang="en-US" dirty="0" smtClean="0"/>
          </a:p>
          <a:p>
            <a:pPr marL="182880" lvl="1"/>
            <a:r>
              <a:rPr lang="en-US" sz="2500" b="1" dirty="0" smtClean="0"/>
              <a:t>11 Different Personnel provided </a:t>
            </a:r>
            <a:r>
              <a:rPr lang="en-US" sz="2500" b="1" dirty="0"/>
              <a:t>123 </a:t>
            </a:r>
            <a:r>
              <a:rPr lang="en-US" sz="2500" b="1" dirty="0" smtClean="0"/>
              <a:t>Vaccines over the course of 5 PODs</a:t>
            </a:r>
            <a:endParaRPr lang="en-US" sz="2500" b="1" dirty="0"/>
          </a:p>
          <a:p>
            <a:pPr lvl="1"/>
            <a:r>
              <a:rPr lang="en-US" dirty="0" smtClean="0"/>
              <a:t>Utilized 3 MRC </a:t>
            </a:r>
            <a:r>
              <a:rPr lang="en-US" dirty="0" smtClean="0"/>
              <a:t>Volunteers in </a:t>
            </a:r>
            <a:r>
              <a:rPr lang="en-US" dirty="0" smtClean="0"/>
              <a:t>registration</a:t>
            </a:r>
          </a:p>
          <a:p>
            <a:pPr lvl="1"/>
            <a:endParaRPr lang="en-US" dirty="0" smtClean="0"/>
          </a:p>
          <a:p>
            <a:r>
              <a:rPr lang="en-US" dirty="0" smtClean="0"/>
              <a:t>Through partnership with CSEMS was able to contact all EMT-I &amp; EMT-P’s for </a:t>
            </a:r>
            <a:r>
              <a:rPr lang="en-US" dirty="0" smtClean="0"/>
              <a:t>availability</a:t>
            </a:r>
          </a:p>
          <a:p>
            <a:pPr lvl="1"/>
            <a:r>
              <a:rPr lang="en-US" dirty="0" smtClean="0"/>
              <a:t>3 Medics responded with availability to vaccinate utilizing the new CSEMS Protocol</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5419725"/>
            <a:ext cx="558165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p:nvPicPr>
        <p:blipFill>
          <a:blip r:embed="rId3" cstate="print"/>
          <a:srcRect/>
          <a:stretch>
            <a:fillRect/>
          </a:stretch>
        </p:blipFill>
        <p:spPr bwMode="auto">
          <a:xfrm>
            <a:off x="2284001" y="5791200"/>
            <a:ext cx="1221199" cy="878952"/>
          </a:xfrm>
          <a:prstGeom prst="rect">
            <a:avLst/>
          </a:prstGeom>
          <a:noFill/>
          <a:ln w="9525">
            <a:noFill/>
            <a:miter lim="800000"/>
            <a:headEnd/>
            <a:tailEnd/>
          </a:ln>
        </p:spPr>
      </p:pic>
      <p:pic>
        <p:nvPicPr>
          <p:cNvPr id="8" name="Picture 6"/>
          <p:cNvPicPr>
            <a:picLocks noChangeAspect="1" noChangeArrowheads="1"/>
          </p:cNvPicPr>
          <p:nvPr/>
        </p:nvPicPr>
        <p:blipFill>
          <a:blip r:embed="rId4" cstate="print"/>
          <a:srcRect/>
          <a:stretch>
            <a:fillRect/>
          </a:stretch>
        </p:blipFill>
        <p:spPr bwMode="auto">
          <a:xfrm>
            <a:off x="1143950" y="5880342"/>
            <a:ext cx="1056594" cy="964716"/>
          </a:xfrm>
          <a:prstGeom prst="rect">
            <a:avLst/>
          </a:prstGeom>
          <a:noFill/>
          <a:ln w="9525">
            <a:noFill/>
            <a:miter lim="800000"/>
            <a:headEnd/>
            <a:tailEnd/>
          </a:ln>
        </p:spPr>
      </p:pic>
      <p:pic>
        <p:nvPicPr>
          <p:cNvPr id="9" name="Picture 9"/>
          <p:cNvPicPr>
            <a:picLocks noChangeAspect="1" noChangeArrowheads="1"/>
          </p:cNvPicPr>
          <p:nvPr/>
        </p:nvPicPr>
        <p:blipFill>
          <a:blip r:embed="rId5" cstate="print"/>
          <a:srcRect/>
          <a:stretch>
            <a:fillRect/>
          </a:stretch>
        </p:blipFill>
        <p:spPr bwMode="auto">
          <a:xfrm>
            <a:off x="-32657" y="5617724"/>
            <a:ext cx="1291247" cy="1240276"/>
          </a:xfrm>
          <a:prstGeom prst="rect">
            <a:avLst/>
          </a:prstGeom>
          <a:noFill/>
          <a:ln w="9525">
            <a:noFill/>
            <a:miter lim="800000"/>
            <a:headEnd/>
            <a:tailEnd/>
          </a:ln>
        </p:spPr>
      </p:pic>
    </p:spTree>
    <p:extLst>
      <p:ext uri="{BB962C8B-B14F-4D97-AF65-F5344CB8AC3E}">
        <p14:creationId xmlns:p14="http://schemas.microsoft.com/office/powerpoint/2010/main" val="25923002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0" y="4512128"/>
            <a:ext cx="4347029" cy="3260272"/>
          </a:xfrm>
          <a:prstGeom prst="rect">
            <a:avLst/>
          </a:prstGeom>
        </p:spPr>
      </p:pic>
      <p:sp>
        <p:nvSpPr>
          <p:cNvPr id="2" name="Title 1"/>
          <p:cNvSpPr>
            <a:spLocks noGrp="1"/>
          </p:cNvSpPr>
          <p:nvPr>
            <p:ph type="title"/>
          </p:nvPr>
        </p:nvSpPr>
        <p:spPr/>
        <p:txBody>
          <a:bodyPr>
            <a:normAutofit fontScale="90000"/>
          </a:bodyPr>
          <a:lstStyle/>
          <a:p>
            <a:r>
              <a:rPr lang="en-US" b="1" cap="small" dirty="0"/>
              <a:t>Case Study: </a:t>
            </a:r>
            <a:r>
              <a:rPr lang="en-US" b="1" cap="small" dirty="0" smtClean="0"/>
              <a:t>CSHD 2016 </a:t>
            </a:r>
            <a:r>
              <a:rPr lang="en-US" b="1" cap="small" dirty="0" err="1"/>
              <a:t>FluEx</a:t>
            </a:r>
            <a:r>
              <a:rPr lang="en-US" b="1" cap="small" dirty="0"/>
              <a:t/>
            </a:r>
            <a:br>
              <a:rPr lang="en-US" b="1" cap="small" dirty="0"/>
            </a:br>
            <a:r>
              <a:rPr lang="en-US" sz="2900" b="1" cap="small" dirty="0">
                <a:solidFill>
                  <a:schemeClr val="tx1">
                    <a:lumMod val="50000"/>
                    <a:lumOff val="50000"/>
                  </a:schemeClr>
                </a:solidFill>
              </a:rPr>
              <a:t>Event </a:t>
            </a:r>
            <a:r>
              <a:rPr lang="en-US" sz="2900" b="1" cap="small" dirty="0" smtClean="0">
                <a:solidFill>
                  <a:schemeClr val="tx1">
                    <a:lumMod val="50000"/>
                    <a:lumOff val="50000"/>
                  </a:schemeClr>
                </a:solidFill>
              </a:rPr>
              <a:t>Dates: </a:t>
            </a:r>
            <a:r>
              <a:rPr lang="en-US" sz="2900" b="1" cap="small" dirty="0">
                <a:solidFill>
                  <a:schemeClr val="tx1">
                    <a:lumMod val="50000"/>
                    <a:lumOff val="50000"/>
                  </a:schemeClr>
                </a:solidFill>
              </a:rPr>
              <a:t>October </a:t>
            </a:r>
            <a:r>
              <a:rPr lang="en-US" sz="2900" b="1" cap="small" dirty="0" smtClean="0">
                <a:solidFill>
                  <a:schemeClr val="tx1">
                    <a:lumMod val="50000"/>
                    <a:lumOff val="50000"/>
                  </a:schemeClr>
                </a:solidFill>
              </a:rPr>
              <a:t>11</a:t>
            </a:r>
            <a:r>
              <a:rPr lang="en-US" sz="2900" b="1" cap="small" baseline="30000" dirty="0" smtClean="0">
                <a:solidFill>
                  <a:schemeClr val="tx1">
                    <a:lumMod val="50000"/>
                    <a:lumOff val="50000"/>
                  </a:schemeClr>
                </a:solidFill>
              </a:rPr>
              <a:t>th</a:t>
            </a:r>
            <a:r>
              <a:rPr lang="en-US" sz="2900" b="1" cap="small" dirty="0">
                <a:solidFill>
                  <a:schemeClr val="tx1">
                    <a:lumMod val="50000"/>
                    <a:lumOff val="50000"/>
                  </a:schemeClr>
                </a:solidFill>
              </a:rPr>
              <a:t> </a:t>
            </a:r>
            <a:r>
              <a:rPr lang="en-US" sz="2900" b="1" cap="small" dirty="0" smtClean="0">
                <a:solidFill>
                  <a:schemeClr val="tx1">
                    <a:lumMod val="50000"/>
                    <a:lumOff val="50000"/>
                  </a:schemeClr>
                </a:solidFill>
              </a:rPr>
              <a:t>2016 (Bath County) &amp; October 16</a:t>
            </a:r>
            <a:r>
              <a:rPr lang="en-US" sz="2900" b="1" cap="small" baseline="30000" dirty="0" smtClean="0">
                <a:solidFill>
                  <a:schemeClr val="tx1">
                    <a:lumMod val="50000"/>
                    <a:lumOff val="50000"/>
                  </a:schemeClr>
                </a:solidFill>
              </a:rPr>
              <a:t>th</a:t>
            </a:r>
            <a:r>
              <a:rPr lang="en-US" sz="2900" b="1" cap="small" dirty="0" smtClean="0">
                <a:solidFill>
                  <a:schemeClr val="tx1">
                    <a:lumMod val="50000"/>
                    <a:lumOff val="50000"/>
                  </a:schemeClr>
                </a:solidFill>
              </a:rPr>
              <a:t> 2016 (Rockbridge County)</a:t>
            </a:r>
            <a:endParaRPr lang="en-US" sz="2900"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34847" y="4426674"/>
            <a:ext cx="4901895" cy="3269526"/>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1839338"/>
            <a:ext cx="4782458" cy="318986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9" y="1845129"/>
            <a:ext cx="4347028" cy="3260271"/>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9000" y="3769842"/>
            <a:ext cx="2821800" cy="1882119"/>
          </a:xfrm>
          <a:prstGeom prst="rect">
            <a:avLst/>
          </a:prstGeom>
        </p:spPr>
      </p:pic>
    </p:spTree>
    <p:extLst>
      <p:ext uri="{BB962C8B-B14F-4D97-AF65-F5344CB8AC3E}">
        <p14:creationId xmlns:p14="http://schemas.microsoft.com/office/powerpoint/2010/main" val="792000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Study – 2016 CSHD </a:t>
            </a:r>
            <a:r>
              <a:rPr lang="en-US" b="1" dirty="0" err="1" smtClean="0"/>
              <a:t>FluEx</a:t>
            </a:r>
            <a:endParaRPr lang="en-US" b="1" dirty="0"/>
          </a:p>
        </p:txBody>
      </p:sp>
      <p:sp>
        <p:nvSpPr>
          <p:cNvPr id="3" name="Text Placeholder 2"/>
          <p:cNvSpPr>
            <a:spLocks noGrp="1"/>
          </p:cNvSpPr>
          <p:nvPr>
            <p:ph type="body" idx="1"/>
          </p:nvPr>
        </p:nvSpPr>
        <p:spPr>
          <a:xfrm>
            <a:off x="426720" y="2403396"/>
            <a:ext cx="3931920" cy="639762"/>
          </a:xfrm>
        </p:spPr>
        <p:txBody>
          <a:bodyPr/>
          <a:lstStyle/>
          <a:p>
            <a:r>
              <a:rPr lang="en-US" b="1" cap="small" dirty="0" smtClean="0"/>
              <a:t>Bath County Exercise</a:t>
            </a:r>
            <a:endParaRPr lang="en-US" b="1" cap="small" dirty="0"/>
          </a:p>
        </p:txBody>
      </p:sp>
      <p:sp>
        <p:nvSpPr>
          <p:cNvPr id="4" name="Content Placeholder 3"/>
          <p:cNvSpPr>
            <a:spLocks noGrp="1"/>
          </p:cNvSpPr>
          <p:nvPr>
            <p:ph sz="half" idx="2"/>
          </p:nvPr>
        </p:nvSpPr>
        <p:spPr>
          <a:xfrm>
            <a:off x="304800" y="2971800"/>
            <a:ext cx="4114800" cy="3616404"/>
          </a:xfrm>
        </p:spPr>
        <p:txBody>
          <a:bodyPr>
            <a:normAutofit fontScale="70000" lnSpcReduction="20000"/>
          </a:bodyPr>
          <a:lstStyle/>
          <a:p>
            <a:r>
              <a:rPr lang="en-US" b="1" dirty="0" smtClean="0"/>
              <a:t>181 Vaccines Administered in 3 Hours (4% of Population) by 44 Persons</a:t>
            </a:r>
          </a:p>
          <a:p>
            <a:pPr marL="0" indent="0">
              <a:buNone/>
            </a:pPr>
            <a:endParaRPr lang="en-US" b="1" dirty="0" smtClean="0"/>
          </a:p>
          <a:p>
            <a:r>
              <a:rPr lang="en-US" dirty="0" smtClean="0"/>
              <a:t>Partnership with Bath County Emergency Management, Sherrif</a:t>
            </a:r>
            <a:r>
              <a:rPr lang="en-US" dirty="0"/>
              <a:t>f</a:t>
            </a:r>
            <a:r>
              <a:rPr lang="en-US" dirty="0" smtClean="0"/>
              <a:t> Department, School System</a:t>
            </a:r>
          </a:p>
          <a:p>
            <a:endParaRPr lang="en-US" dirty="0" smtClean="0"/>
          </a:p>
          <a:p>
            <a:r>
              <a:rPr lang="en-US" dirty="0" smtClean="0"/>
              <a:t>5 MRC Volunteers (2 Clinical. 3 Traffic)</a:t>
            </a:r>
          </a:p>
          <a:p>
            <a:r>
              <a:rPr lang="en-US" dirty="0" smtClean="0"/>
              <a:t>1 EMS Vaccinator/Stand-By Unit</a:t>
            </a:r>
          </a:p>
          <a:p>
            <a:r>
              <a:rPr lang="en-US" dirty="0" smtClean="0"/>
              <a:t>7 Department of Social Services Persons (Registration)</a:t>
            </a:r>
          </a:p>
          <a:p>
            <a:r>
              <a:rPr lang="en-US" dirty="0" smtClean="0"/>
              <a:t>16 University Students</a:t>
            </a:r>
          </a:p>
        </p:txBody>
      </p:sp>
      <p:sp>
        <p:nvSpPr>
          <p:cNvPr id="6" name="Text Placeholder 5"/>
          <p:cNvSpPr>
            <a:spLocks noGrp="1"/>
          </p:cNvSpPr>
          <p:nvPr>
            <p:ph type="body" sz="quarter" idx="3"/>
          </p:nvPr>
        </p:nvSpPr>
        <p:spPr>
          <a:xfrm>
            <a:off x="4724400" y="2403396"/>
            <a:ext cx="3931920" cy="639762"/>
          </a:xfrm>
        </p:spPr>
        <p:txBody>
          <a:bodyPr/>
          <a:lstStyle/>
          <a:p>
            <a:r>
              <a:rPr lang="en-US" b="1" cap="small" dirty="0" smtClean="0"/>
              <a:t>Rockbridge County Exercise</a:t>
            </a:r>
            <a:endParaRPr lang="en-US" b="1" cap="small" dirty="0"/>
          </a:p>
        </p:txBody>
      </p:sp>
      <p:sp>
        <p:nvSpPr>
          <p:cNvPr id="7" name="Content Placeholder 6"/>
          <p:cNvSpPr>
            <a:spLocks noGrp="1"/>
          </p:cNvSpPr>
          <p:nvPr>
            <p:ph sz="quarter" idx="4"/>
          </p:nvPr>
        </p:nvSpPr>
        <p:spPr>
          <a:xfrm>
            <a:off x="4724400" y="3012996"/>
            <a:ext cx="3931920" cy="3616404"/>
          </a:xfrm>
        </p:spPr>
        <p:txBody>
          <a:bodyPr>
            <a:normAutofit fontScale="92500" lnSpcReduction="20000"/>
          </a:bodyPr>
          <a:lstStyle/>
          <a:p>
            <a:r>
              <a:rPr lang="en-US" sz="2000" b="1" dirty="0" smtClean="0"/>
              <a:t>328 Vaccines Administered in 3 Hours by 57 Persons</a:t>
            </a:r>
          </a:p>
          <a:p>
            <a:endParaRPr lang="en-US" sz="2000" b="1" dirty="0" smtClean="0"/>
          </a:p>
          <a:p>
            <a:r>
              <a:rPr lang="en-US" sz="2000" dirty="0" smtClean="0"/>
              <a:t>Partnership with Rockbridge County, Carilion Stonewall Jackson Hospital, Lexington City, and Buena Vista City</a:t>
            </a:r>
          </a:p>
          <a:p>
            <a:endParaRPr lang="en-US" sz="2000" dirty="0" smtClean="0"/>
          </a:p>
          <a:p>
            <a:r>
              <a:rPr lang="en-US" sz="2000" dirty="0" smtClean="0"/>
              <a:t>1 MRC Volunteer</a:t>
            </a:r>
          </a:p>
          <a:p>
            <a:r>
              <a:rPr lang="en-US" sz="2000" dirty="0" smtClean="0"/>
              <a:t>2 EMS Vaccinators</a:t>
            </a:r>
          </a:p>
          <a:p>
            <a:r>
              <a:rPr lang="en-US" sz="2000" dirty="0" smtClean="0"/>
              <a:t>3 CERT Volunteers</a:t>
            </a:r>
          </a:p>
          <a:p>
            <a:r>
              <a:rPr lang="en-US" sz="2000" dirty="0" smtClean="0"/>
              <a:t>22 University Students</a:t>
            </a:r>
          </a:p>
          <a:p>
            <a:pPr marL="0" indent="0">
              <a:buNone/>
            </a:pPr>
            <a:endParaRPr lang="en-US" sz="2000" dirty="0"/>
          </a:p>
        </p:txBody>
      </p:sp>
      <p:sp>
        <p:nvSpPr>
          <p:cNvPr id="8" name="TextBox 7"/>
          <p:cNvSpPr txBox="1"/>
          <p:nvPr/>
        </p:nvSpPr>
        <p:spPr>
          <a:xfrm>
            <a:off x="807720" y="1295400"/>
            <a:ext cx="7467600" cy="1107996"/>
          </a:xfrm>
          <a:prstGeom prst="rect">
            <a:avLst/>
          </a:prstGeom>
          <a:solidFill>
            <a:schemeClr val="bg1"/>
          </a:solidFill>
        </p:spPr>
        <p:txBody>
          <a:bodyPr wrap="square" rtlCol="0">
            <a:spAutoFit/>
          </a:bodyPr>
          <a:lstStyle/>
          <a:p>
            <a:pPr algn="ctr"/>
            <a:r>
              <a:rPr lang="en-US" sz="1600" dirty="0" smtClean="0"/>
              <a:t>Exercises were a test of the ability for Central Shenandoah Health District to set-up and operate two Point of Dispensing Exercises within a week and limited staff.  A total of 9 CSHD personal participated in the below exercises.  </a:t>
            </a:r>
            <a:r>
              <a:rPr lang="en-US" b="1" cap="small" dirty="0" smtClean="0"/>
              <a:t>Community Partnership were the key to success!</a:t>
            </a:r>
            <a:endParaRPr lang="en-US" b="1" cap="small" dirty="0"/>
          </a:p>
        </p:txBody>
      </p:sp>
    </p:spTree>
    <p:extLst>
      <p:ext uri="{BB962C8B-B14F-4D97-AF65-F5344CB8AC3E}">
        <p14:creationId xmlns:p14="http://schemas.microsoft.com/office/powerpoint/2010/main" val="2838831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small" dirty="0"/>
              <a:t>Case Study: </a:t>
            </a:r>
            <a:r>
              <a:rPr lang="en-US" b="1" cap="small" dirty="0" smtClean="0"/>
              <a:t>EMS Vaccination Clinics</a:t>
            </a:r>
            <a:r>
              <a:rPr lang="en-US" b="1" cap="small" dirty="0"/>
              <a:t/>
            </a:r>
            <a:br>
              <a:rPr lang="en-US" b="1" cap="small" dirty="0"/>
            </a:br>
            <a:r>
              <a:rPr lang="en-US" sz="2900" b="1" cap="small" dirty="0">
                <a:solidFill>
                  <a:schemeClr val="tx1">
                    <a:lumMod val="50000"/>
                    <a:lumOff val="50000"/>
                  </a:schemeClr>
                </a:solidFill>
              </a:rPr>
              <a:t>Event Dates: </a:t>
            </a:r>
            <a:r>
              <a:rPr lang="en-US" sz="2900" b="1" cap="small" dirty="0" smtClean="0">
                <a:solidFill>
                  <a:schemeClr val="tx1">
                    <a:lumMod val="50000"/>
                    <a:lumOff val="50000"/>
                  </a:schemeClr>
                </a:solidFill>
              </a:rPr>
              <a:t>November 2016 – February 2017</a:t>
            </a:r>
            <a:endParaRPr lang="en-US" sz="2900"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991674495"/>
              </p:ext>
            </p:extLst>
          </p:nvPr>
        </p:nvGraphicFramePr>
        <p:xfrm>
          <a:off x="304800" y="2746361"/>
          <a:ext cx="4495800" cy="3959239"/>
        </p:xfrm>
        <a:graphic>
          <a:graphicData uri="http://schemas.openxmlformats.org/drawingml/2006/table">
            <a:tbl>
              <a:tblPr firstRow="1" firstCol="1" lastRow="1" lastCol="1" bandRow="1" bandCol="1">
                <a:tableStyleId>{793D81CF-94F2-401A-BA57-92F5A7B2D0C5}</a:tableStyleId>
              </a:tblPr>
              <a:tblGrid>
                <a:gridCol w="584492"/>
                <a:gridCol w="3911308"/>
              </a:tblGrid>
              <a:tr h="376623">
                <a:tc>
                  <a:txBody>
                    <a:bodyPr/>
                    <a:lstStyle/>
                    <a:p>
                      <a:pPr marL="0" marR="0">
                        <a:lnSpc>
                          <a:spcPct val="115000"/>
                        </a:lnSpc>
                        <a:spcBef>
                          <a:spcPts val="200"/>
                        </a:spcBef>
                        <a:spcAft>
                          <a:spcPts val="200"/>
                        </a:spcAft>
                      </a:pPr>
                      <a:r>
                        <a:rPr lang="en-US" sz="1100" dirty="0" smtClean="0">
                          <a:effectLst/>
                        </a:rPr>
                        <a:t>DATE</a:t>
                      </a:r>
                      <a:endParaRPr lang="en-US" sz="1100" b="0" dirty="0">
                        <a:effectLst/>
                        <a:latin typeface="Calibri"/>
                        <a:ea typeface="Times New Roman"/>
                        <a:cs typeface="Times New Roman"/>
                      </a:endParaRPr>
                    </a:p>
                  </a:txBody>
                  <a:tcPr marL="40386" marR="40386" marT="0" marB="0" anchor="ctr"/>
                </a:tc>
                <a:tc>
                  <a:txBody>
                    <a:bodyPr/>
                    <a:lstStyle/>
                    <a:p>
                      <a:pPr marL="0" marR="0">
                        <a:lnSpc>
                          <a:spcPct val="115000"/>
                        </a:lnSpc>
                        <a:spcBef>
                          <a:spcPts val="200"/>
                        </a:spcBef>
                        <a:spcAft>
                          <a:spcPts val="200"/>
                        </a:spcAft>
                      </a:pPr>
                      <a:r>
                        <a:rPr lang="en-US" sz="1100" dirty="0" smtClean="0">
                          <a:effectLst/>
                        </a:rPr>
                        <a:t>EMS Vaccinator Clinic Event</a:t>
                      </a:r>
                      <a:endParaRPr lang="en-US" sz="1100" b="0" dirty="0">
                        <a:effectLst/>
                        <a:latin typeface="Calibri"/>
                        <a:ea typeface="Times New Roman"/>
                        <a:cs typeface="Times New Roman"/>
                      </a:endParaRPr>
                    </a:p>
                  </a:txBody>
                  <a:tcPr marL="40386" marR="40386" marT="0" marB="0" anchor="ctr"/>
                </a:tc>
              </a:tr>
              <a:tr h="376623">
                <a:tc>
                  <a:txBody>
                    <a:bodyPr/>
                    <a:lstStyle/>
                    <a:p>
                      <a:pPr marL="0" marR="0">
                        <a:lnSpc>
                          <a:spcPct val="115000"/>
                        </a:lnSpc>
                        <a:spcBef>
                          <a:spcPts val="200"/>
                        </a:spcBef>
                        <a:spcAft>
                          <a:spcPts val="200"/>
                        </a:spcAft>
                      </a:pPr>
                      <a:r>
                        <a:rPr lang="en-US" sz="1100" b="0" dirty="0">
                          <a:effectLst/>
                        </a:rPr>
                        <a:t>Nov </a:t>
                      </a:r>
                      <a:r>
                        <a:rPr lang="en-US" sz="1100" b="0" dirty="0" smtClean="0">
                          <a:effectLst/>
                        </a:rPr>
                        <a:t>15</a:t>
                      </a:r>
                      <a:endParaRPr lang="en-US" sz="1100" b="0" dirty="0">
                        <a:effectLst/>
                        <a:latin typeface="Calibri"/>
                        <a:ea typeface="Times New Roman"/>
                        <a:cs typeface="Times New Roman"/>
                      </a:endParaRPr>
                    </a:p>
                  </a:txBody>
                  <a:tcPr marL="40386" marR="40386" marT="0" marB="0" anchor="ctr"/>
                </a:tc>
                <a:tc>
                  <a:txBody>
                    <a:bodyPr/>
                    <a:lstStyle/>
                    <a:p>
                      <a:pPr marL="0" marR="0">
                        <a:lnSpc>
                          <a:spcPct val="115000"/>
                        </a:lnSpc>
                        <a:spcBef>
                          <a:spcPts val="200"/>
                        </a:spcBef>
                        <a:spcAft>
                          <a:spcPts val="200"/>
                        </a:spcAft>
                      </a:pPr>
                      <a:r>
                        <a:rPr lang="en-US" sz="1100" b="0" dirty="0">
                          <a:effectLst/>
                        </a:rPr>
                        <a:t>29 Doses Administered at Harrisonburg Rescue Squad – </a:t>
                      </a:r>
                      <a:r>
                        <a:rPr lang="en-US" sz="1100" b="0" dirty="0" smtClean="0">
                          <a:effectLst/>
                        </a:rPr>
                        <a:t>4 EMS Vaccinators</a:t>
                      </a:r>
                      <a:endParaRPr lang="en-US" sz="1100" b="0" dirty="0">
                        <a:effectLst/>
                        <a:latin typeface="Calibri"/>
                        <a:ea typeface="Times New Roman"/>
                        <a:cs typeface="Times New Roman"/>
                      </a:endParaRPr>
                    </a:p>
                  </a:txBody>
                  <a:tcPr marL="40386" marR="40386" marT="0" marB="0" anchor="ctr"/>
                </a:tc>
              </a:tr>
              <a:tr h="376623">
                <a:tc>
                  <a:txBody>
                    <a:bodyPr/>
                    <a:lstStyle/>
                    <a:p>
                      <a:pPr marL="0" marR="0">
                        <a:lnSpc>
                          <a:spcPct val="115000"/>
                        </a:lnSpc>
                        <a:spcBef>
                          <a:spcPts val="200"/>
                        </a:spcBef>
                        <a:spcAft>
                          <a:spcPts val="200"/>
                        </a:spcAft>
                      </a:pPr>
                      <a:r>
                        <a:rPr lang="en-US" sz="1100" b="0" dirty="0">
                          <a:effectLst/>
                        </a:rPr>
                        <a:t>Nov </a:t>
                      </a:r>
                      <a:r>
                        <a:rPr lang="en-US" sz="1100" b="0" dirty="0" smtClean="0">
                          <a:effectLst/>
                        </a:rPr>
                        <a:t>17</a:t>
                      </a:r>
                      <a:endParaRPr lang="en-US" sz="1100" b="0" dirty="0">
                        <a:effectLst/>
                        <a:latin typeface="Calibri"/>
                        <a:ea typeface="Times New Roman"/>
                        <a:cs typeface="Times New Roman"/>
                      </a:endParaRPr>
                    </a:p>
                  </a:txBody>
                  <a:tcPr marL="40386" marR="40386" marT="0" marB="0" anchor="ctr"/>
                </a:tc>
                <a:tc>
                  <a:txBody>
                    <a:bodyPr/>
                    <a:lstStyle/>
                    <a:p>
                      <a:pPr marL="0" marR="0">
                        <a:lnSpc>
                          <a:spcPct val="115000"/>
                        </a:lnSpc>
                        <a:spcBef>
                          <a:spcPts val="200"/>
                        </a:spcBef>
                        <a:spcAft>
                          <a:spcPts val="200"/>
                        </a:spcAft>
                      </a:pPr>
                      <a:r>
                        <a:rPr lang="en-US" sz="1100" b="0" dirty="0">
                          <a:effectLst/>
                        </a:rPr>
                        <a:t>11 Doses Administered at Highland Rescue Squad– </a:t>
                      </a:r>
                      <a:r>
                        <a:rPr lang="en-US" sz="1100" b="0" dirty="0" smtClean="0">
                          <a:effectLst/>
                        </a:rPr>
                        <a:t> 2 EMS Vaccinators</a:t>
                      </a:r>
                      <a:endParaRPr lang="en-US" sz="1100" b="0" dirty="0">
                        <a:effectLst/>
                        <a:latin typeface="Calibri"/>
                        <a:ea typeface="Times New Roman"/>
                        <a:cs typeface="Times New Roman"/>
                      </a:endParaRPr>
                    </a:p>
                  </a:txBody>
                  <a:tcPr marL="40386" marR="40386" marT="0" marB="0" anchor="ctr"/>
                </a:tc>
              </a:tr>
              <a:tr h="203308">
                <a:tc>
                  <a:txBody>
                    <a:bodyPr/>
                    <a:lstStyle/>
                    <a:p>
                      <a:pPr marL="0" marR="0">
                        <a:lnSpc>
                          <a:spcPct val="115000"/>
                        </a:lnSpc>
                        <a:spcBef>
                          <a:spcPts val="200"/>
                        </a:spcBef>
                        <a:spcAft>
                          <a:spcPts val="200"/>
                        </a:spcAft>
                      </a:pPr>
                      <a:r>
                        <a:rPr lang="en-US" sz="1100" b="0" dirty="0">
                          <a:effectLst/>
                        </a:rPr>
                        <a:t>Dec </a:t>
                      </a:r>
                      <a:r>
                        <a:rPr lang="en-US" sz="1100" b="0" dirty="0" smtClean="0">
                          <a:effectLst/>
                        </a:rPr>
                        <a:t>5</a:t>
                      </a:r>
                      <a:endParaRPr lang="en-US" sz="1100" b="0" dirty="0">
                        <a:effectLst/>
                        <a:latin typeface="Calibri"/>
                        <a:ea typeface="Times New Roman"/>
                        <a:cs typeface="Times New Roman"/>
                      </a:endParaRPr>
                    </a:p>
                  </a:txBody>
                  <a:tcPr marL="40386" marR="40386" marT="0" marB="0" anchor="ctr"/>
                </a:tc>
                <a:tc>
                  <a:txBody>
                    <a:bodyPr/>
                    <a:lstStyle/>
                    <a:p>
                      <a:pPr marL="0" marR="0">
                        <a:lnSpc>
                          <a:spcPct val="115000"/>
                        </a:lnSpc>
                        <a:spcBef>
                          <a:spcPts val="200"/>
                        </a:spcBef>
                        <a:spcAft>
                          <a:spcPts val="200"/>
                        </a:spcAft>
                      </a:pPr>
                      <a:r>
                        <a:rPr lang="en-US" sz="1100" b="0" dirty="0">
                          <a:effectLst/>
                        </a:rPr>
                        <a:t>9 Doses Administered at Staunton Augusta Rescue Squad  - </a:t>
                      </a:r>
                      <a:r>
                        <a:rPr lang="en-US" sz="1100" b="0" dirty="0" smtClean="0">
                          <a:effectLst/>
                        </a:rPr>
                        <a:t>1 EMS Vaccinators </a:t>
                      </a:r>
                      <a:endParaRPr lang="en-US" sz="1100" b="0" dirty="0">
                        <a:effectLst/>
                        <a:latin typeface="Calibri"/>
                        <a:ea typeface="Times New Roman"/>
                        <a:cs typeface="Times New Roman"/>
                      </a:endParaRPr>
                    </a:p>
                  </a:txBody>
                  <a:tcPr marL="40386" marR="40386" marT="0" marB="0" anchor="ctr"/>
                </a:tc>
              </a:tr>
              <a:tr h="203308">
                <a:tc>
                  <a:txBody>
                    <a:bodyPr/>
                    <a:lstStyle/>
                    <a:p>
                      <a:pPr marL="0" marR="0">
                        <a:lnSpc>
                          <a:spcPct val="115000"/>
                        </a:lnSpc>
                        <a:spcBef>
                          <a:spcPts val="200"/>
                        </a:spcBef>
                        <a:spcAft>
                          <a:spcPts val="200"/>
                        </a:spcAft>
                      </a:pPr>
                      <a:r>
                        <a:rPr lang="en-US" sz="1100" b="0" dirty="0">
                          <a:effectLst/>
                        </a:rPr>
                        <a:t>Dec </a:t>
                      </a:r>
                      <a:r>
                        <a:rPr lang="en-US" sz="1100" b="0" dirty="0" smtClean="0">
                          <a:effectLst/>
                        </a:rPr>
                        <a:t>6</a:t>
                      </a:r>
                      <a:endParaRPr lang="en-US" sz="1100" b="0" dirty="0">
                        <a:effectLst/>
                        <a:latin typeface="Calibri"/>
                        <a:ea typeface="Times New Roman"/>
                        <a:cs typeface="Times New Roman"/>
                      </a:endParaRPr>
                    </a:p>
                  </a:txBody>
                  <a:tcPr marL="40386" marR="40386" marT="0" marB="0" anchor="ctr"/>
                </a:tc>
                <a:tc>
                  <a:txBody>
                    <a:bodyPr/>
                    <a:lstStyle/>
                    <a:p>
                      <a:pPr marL="0" marR="0">
                        <a:lnSpc>
                          <a:spcPct val="115000"/>
                        </a:lnSpc>
                        <a:spcBef>
                          <a:spcPts val="200"/>
                        </a:spcBef>
                        <a:spcAft>
                          <a:spcPts val="200"/>
                        </a:spcAft>
                      </a:pPr>
                      <a:r>
                        <a:rPr lang="en-US" sz="1100" b="0" dirty="0">
                          <a:effectLst/>
                        </a:rPr>
                        <a:t>3 Doses Administered at Fishersville ACFR – </a:t>
                      </a:r>
                      <a:r>
                        <a:rPr lang="en-US" sz="1100" b="0" dirty="0" smtClean="0">
                          <a:effectLst/>
                        </a:rPr>
                        <a:t>2 EMS Vaccinators </a:t>
                      </a:r>
                      <a:endParaRPr lang="en-US" sz="1100" b="0" dirty="0">
                        <a:effectLst/>
                        <a:latin typeface="Calibri"/>
                        <a:ea typeface="Times New Roman"/>
                        <a:cs typeface="Times New Roman"/>
                      </a:endParaRPr>
                    </a:p>
                  </a:txBody>
                  <a:tcPr marL="40386" marR="40386" marT="0" marB="0" anchor="ctr"/>
                </a:tc>
              </a:tr>
              <a:tr h="376623">
                <a:tc>
                  <a:txBody>
                    <a:bodyPr/>
                    <a:lstStyle/>
                    <a:p>
                      <a:pPr marL="0" marR="0">
                        <a:lnSpc>
                          <a:spcPct val="115000"/>
                        </a:lnSpc>
                        <a:spcBef>
                          <a:spcPts val="200"/>
                        </a:spcBef>
                        <a:spcAft>
                          <a:spcPts val="200"/>
                        </a:spcAft>
                      </a:pPr>
                      <a:r>
                        <a:rPr lang="en-US" sz="1100" b="0" dirty="0">
                          <a:effectLst/>
                        </a:rPr>
                        <a:t>Dec </a:t>
                      </a:r>
                      <a:r>
                        <a:rPr lang="en-US" sz="1100" b="0" dirty="0" smtClean="0">
                          <a:effectLst/>
                        </a:rPr>
                        <a:t>15</a:t>
                      </a:r>
                      <a:endParaRPr lang="en-US" sz="1100" b="0" dirty="0">
                        <a:effectLst/>
                        <a:latin typeface="Calibri"/>
                        <a:ea typeface="Times New Roman"/>
                        <a:cs typeface="Times New Roman"/>
                      </a:endParaRPr>
                    </a:p>
                  </a:txBody>
                  <a:tcPr marL="40386" marR="40386" marT="0" marB="0" anchor="ctr"/>
                </a:tc>
                <a:tc>
                  <a:txBody>
                    <a:bodyPr/>
                    <a:lstStyle/>
                    <a:p>
                      <a:pPr marL="0" marR="0">
                        <a:lnSpc>
                          <a:spcPct val="115000"/>
                        </a:lnSpc>
                        <a:spcBef>
                          <a:spcPts val="200"/>
                        </a:spcBef>
                        <a:spcAft>
                          <a:spcPts val="200"/>
                        </a:spcAft>
                      </a:pPr>
                      <a:r>
                        <a:rPr lang="en-US" sz="1100" b="0" dirty="0">
                          <a:effectLst/>
                        </a:rPr>
                        <a:t>2 Doses Administered at Verona ACFR – </a:t>
                      </a:r>
                      <a:r>
                        <a:rPr lang="en-US" sz="1100" b="0" dirty="0" smtClean="0">
                          <a:effectLst/>
                        </a:rPr>
                        <a:t>2 EMS Vaccinators</a:t>
                      </a:r>
                      <a:endParaRPr lang="en-US" sz="1100" b="0" dirty="0">
                        <a:effectLst/>
                        <a:latin typeface="Calibri"/>
                        <a:ea typeface="Times New Roman"/>
                        <a:cs typeface="Times New Roman"/>
                      </a:endParaRPr>
                    </a:p>
                  </a:txBody>
                  <a:tcPr marL="40386" marR="40386" marT="0" marB="0" anchor="ctr"/>
                </a:tc>
              </a:tr>
              <a:tr h="376623">
                <a:tc>
                  <a:txBody>
                    <a:bodyPr/>
                    <a:lstStyle/>
                    <a:p>
                      <a:pPr marL="0" marR="0">
                        <a:lnSpc>
                          <a:spcPct val="115000"/>
                        </a:lnSpc>
                        <a:spcBef>
                          <a:spcPts val="200"/>
                        </a:spcBef>
                        <a:spcAft>
                          <a:spcPts val="200"/>
                        </a:spcAft>
                      </a:pPr>
                      <a:r>
                        <a:rPr lang="en-US" sz="1100" b="0" dirty="0">
                          <a:effectLst/>
                        </a:rPr>
                        <a:t>Jan </a:t>
                      </a:r>
                      <a:r>
                        <a:rPr lang="en-US" sz="1100" b="0" dirty="0" smtClean="0">
                          <a:effectLst/>
                        </a:rPr>
                        <a:t>16</a:t>
                      </a:r>
                      <a:endParaRPr lang="en-US" sz="1100" b="0" dirty="0">
                        <a:effectLst/>
                        <a:latin typeface="Calibri"/>
                        <a:ea typeface="Times New Roman"/>
                        <a:cs typeface="Times New Roman"/>
                      </a:endParaRPr>
                    </a:p>
                  </a:txBody>
                  <a:tcPr marL="40386" marR="40386" marT="0" marB="0" anchor="ctr"/>
                </a:tc>
                <a:tc>
                  <a:txBody>
                    <a:bodyPr/>
                    <a:lstStyle/>
                    <a:p>
                      <a:pPr marL="0" marR="0">
                        <a:lnSpc>
                          <a:spcPct val="115000"/>
                        </a:lnSpc>
                        <a:spcBef>
                          <a:spcPts val="200"/>
                        </a:spcBef>
                        <a:spcAft>
                          <a:spcPts val="200"/>
                        </a:spcAft>
                      </a:pPr>
                      <a:r>
                        <a:rPr lang="en-US" sz="1100" b="0" dirty="0">
                          <a:effectLst/>
                        </a:rPr>
                        <a:t>7 Doses Administered Bridgewater EMS – </a:t>
                      </a:r>
                      <a:r>
                        <a:rPr lang="en-US" sz="1100" b="0" dirty="0" smtClean="0">
                          <a:effectLst/>
                        </a:rPr>
                        <a:t>1 EMS Vaccinators </a:t>
                      </a:r>
                      <a:endParaRPr lang="en-US" sz="1100" b="0" dirty="0">
                        <a:effectLst/>
                        <a:latin typeface="Calibri"/>
                        <a:ea typeface="Times New Roman"/>
                        <a:cs typeface="Times New Roman"/>
                      </a:endParaRPr>
                    </a:p>
                  </a:txBody>
                  <a:tcPr marL="40386" marR="40386" marT="0" marB="0" anchor="ctr"/>
                </a:tc>
              </a:tr>
              <a:tr h="376623">
                <a:tc>
                  <a:txBody>
                    <a:bodyPr/>
                    <a:lstStyle/>
                    <a:p>
                      <a:pPr marL="0" marR="0">
                        <a:lnSpc>
                          <a:spcPct val="115000"/>
                        </a:lnSpc>
                        <a:spcBef>
                          <a:spcPts val="200"/>
                        </a:spcBef>
                        <a:spcAft>
                          <a:spcPts val="200"/>
                        </a:spcAft>
                      </a:pPr>
                      <a:r>
                        <a:rPr lang="en-US" sz="1100" b="0" dirty="0">
                          <a:effectLst/>
                        </a:rPr>
                        <a:t>Jan </a:t>
                      </a:r>
                      <a:r>
                        <a:rPr lang="en-US" sz="1100" b="0" dirty="0" smtClean="0">
                          <a:effectLst/>
                        </a:rPr>
                        <a:t>23</a:t>
                      </a:r>
                      <a:endParaRPr lang="en-US" sz="1100" b="0" dirty="0">
                        <a:effectLst/>
                        <a:latin typeface="Calibri"/>
                        <a:ea typeface="Times New Roman"/>
                        <a:cs typeface="Times New Roman"/>
                      </a:endParaRPr>
                    </a:p>
                  </a:txBody>
                  <a:tcPr marL="40386" marR="40386" marT="0" marB="0" anchor="ctr"/>
                </a:tc>
                <a:tc>
                  <a:txBody>
                    <a:bodyPr/>
                    <a:lstStyle/>
                    <a:p>
                      <a:pPr marL="0" marR="0">
                        <a:lnSpc>
                          <a:spcPct val="115000"/>
                        </a:lnSpc>
                        <a:spcBef>
                          <a:spcPts val="200"/>
                        </a:spcBef>
                        <a:spcAft>
                          <a:spcPts val="200"/>
                        </a:spcAft>
                      </a:pPr>
                      <a:r>
                        <a:rPr lang="en-US" sz="1100" b="0" dirty="0">
                          <a:effectLst/>
                        </a:rPr>
                        <a:t>11 Doses Administered CSEMS EMT-B Course (Verona) – </a:t>
                      </a:r>
                      <a:r>
                        <a:rPr lang="en-US" sz="1100" b="0" dirty="0" smtClean="0">
                          <a:effectLst/>
                        </a:rPr>
                        <a:t>1 EMS Vaccinators </a:t>
                      </a:r>
                      <a:endParaRPr lang="en-US" sz="1100" b="0" dirty="0">
                        <a:effectLst/>
                        <a:latin typeface="Calibri"/>
                        <a:ea typeface="Times New Roman"/>
                        <a:cs typeface="Times New Roman"/>
                      </a:endParaRPr>
                    </a:p>
                  </a:txBody>
                  <a:tcPr marL="40386" marR="40386" marT="0" marB="0" anchor="ctr"/>
                </a:tc>
              </a:tr>
              <a:tr h="376623">
                <a:tc>
                  <a:txBody>
                    <a:bodyPr/>
                    <a:lstStyle/>
                    <a:p>
                      <a:pPr marL="0" marR="0">
                        <a:lnSpc>
                          <a:spcPct val="115000"/>
                        </a:lnSpc>
                        <a:spcBef>
                          <a:spcPts val="200"/>
                        </a:spcBef>
                        <a:spcAft>
                          <a:spcPts val="200"/>
                        </a:spcAft>
                      </a:pPr>
                      <a:r>
                        <a:rPr lang="en-US" sz="1100" b="0" dirty="0">
                          <a:effectLst/>
                        </a:rPr>
                        <a:t>Jan </a:t>
                      </a:r>
                      <a:r>
                        <a:rPr lang="en-US" sz="1100" b="0" dirty="0" smtClean="0">
                          <a:effectLst/>
                        </a:rPr>
                        <a:t>30</a:t>
                      </a:r>
                      <a:endParaRPr lang="en-US" sz="1100" b="0" dirty="0">
                        <a:effectLst/>
                        <a:latin typeface="Calibri"/>
                        <a:ea typeface="Times New Roman"/>
                        <a:cs typeface="Times New Roman"/>
                      </a:endParaRPr>
                    </a:p>
                  </a:txBody>
                  <a:tcPr marL="40386" marR="40386" marT="0" marB="0" anchor="ctr"/>
                </a:tc>
                <a:tc>
                  <a:txBody>
                    <a:bodyPr/>
                    <a:lstStyle/>
                    <a:p>
                      <a:pPr marL="0" marR="0">
                        <a:lnSpc>
                          <a:spcPct val="115000"/>
                        </a:lnSpc>
                        <a:spcBef>
                          <a:spcPts val="200"/>
                        </a:spcBef>
                        <a:spcAft>
                          <a:spcPts val="200"/>
                        </a:spcAft>
                      </a:pPr>
                      <a:r>
                        <a:rPr lang="en-US" sz="1100" b="0" dirty="0" smtClean="0">
                          <a:effectLst/>
                        </a:rPr>
                        <a:t>12 Doses Administered</a:t>
                      </a:r>
                      <a:r>
                        <a:rPr lang="en-US" sz="1100" b="0" baseline="0" dirty="0" smtClean="0">
                          <a:effectLst/>
                        </a:rPr>
                        <a:t> </a:t>
                      </a:r>
                      <a:r>
                        <a:rPr lang="en-US" sz="1100" b="0" dirty="0" smtClean="0">
                          <a:effectLst/>
                        </a:rPr>
                        <a:t>Grottoes </a:t>
                      </a:r>
                      <a:r>
                        <a:rPr lang="en-US" sz="1100" b="0" dirty="0">
                          <a:effectLst/>
                        </a:rPr>
                        <a:t>Rescue – </a:t>
                      </a:r>
                      <a:r>
                        <a:rPr lang="en-US" sz="1100" b="0" dirty="0" smtClean="0">
                          <a:effectLst/>
                        </a:rPr>
                        <a:t>1</a:t>
                      </a:r>
                      <a:r>
                        <a:rPr lang="en-US" sz="1100" b="0" baseline="0" dirty="0" smtClean="0">
                          <a:effectLst/>
                        </a:rPr>
                        <a:t> </a:t>
                      </a:r>
                      <a:r>
                        <a:rPr lang="en-US" sz="1100" b="0" dirty="0" smtClean="0">
                          <a:effectLst/>
                        </a:rPr>
                        <a:t>EMS </a:t>
                      </a:r>
                      <a:r>
                        <a:rPr lang="en-US" sz="1100" b="0" dirty="0">
                          <a:effectLst/>
                        </a:rPr>
                        <a:t>Vaccinator </a:t>
                      </a:r>
                      <a:endParaRPr lang="en-US" sz="1100" b="0" dirty="0">
                        <a:effectLst/>
                        <a:latin typeface="Calibri"/>
                        <a:ea typeface="Times New Roman"/>
                        <a:cs typeface="Times New Roman"/>
                      </a:endParaRPr>
                    </a:p>
                  </a:txBody>
                  <a:tcPr marL="40386" marR="40386" marT="0" marB="0" anchor="ctr"/>
                </a:tc>
              </a:tr>
              <a:tr h="203308">
                <a:tc>
                  <a:txBody>
                    <a:bodyPr/>
                    <a:lstStyle/>
                    <a:p>
                      <a:pPr marL="0" marR="0">
                        <a:lnSpc>
                          <a:spcPct val="115000"/>
                        </a:lnSpc>
                        <a:spcBef>
                          <a:spcPts val="200"/>
                        </a:spcBef>
                        <a:spcAft>
                          <a:spcPts val="200"/>
                        </a:spcAft>
                      </a:pPr>
                      <a:r>
                        <a:rPr lang="en-US" sz="1100" b="0" dirty="0">
                          <a:effectLst/>
                        </a:rPr>
                        <a:t>Feb </a:t>
                      </a:r>
                      <a:r>
                        <a:rPr lang="en-US" sz="1100" b="0" dirty="0" smtClean="0">
                          <a:effectLst/>
                        </a:rPr>
                        <a:t>7</a:t>
                      </a:r>
                      <a:endParaRPr lang="en-US" sz="1100" b="0" dirty="0">
                        <a:effectLst/>
                        <a:latin typeface="Calibri"/>
                        <a:ea typeface="Times New Roman"/>
                        <a:cs typeface="Times New Roman"/>
                      </a:endParaRPr>
                    </a:p>
                  </a:txBody>
                  <a:tcPr marL="40386" marR="40386" marT="0" marB="0" anchor="ctr"/>
                </a:tc>
                <a:tc>
                  <a:txBody>
                    <a:bodyPr/>
                    <a:lstStyle/>
                    <a:p>
                      <a:pPr marL="0" marR="0">
                        <a:lnSpc>
                          <a:spcPct val="115000"/>
                        </a:lnSpc>
                        <a:spcBef>
                          <a:spcPts val="200"/>
                        </a:spcBef>
                        <a:spcAft>
                          <a:spcPts val="200"/>
                        </a:spcAft>
                      </a:pPr>
                      <a:r>
                        <a:rPr lang="en-US" sz="1100" b="0" dirty="0" smtClean="0">
                          <a:effectLst/>
                        </a:rPr>
                        <a:t>4 Doses Administered </a:t>
                      </a:r>
                      <a:r>
                        <a:rPr lang="en-US" sz="1100" b="0" dirty="0" err="1" smtClean="0">
                          <a:effectLst/>
                        </a:rPr>
                        <a:t>Kerrs</a:t>
                      </a:r>
                      <a:r>
                        <a:rPr lang="en-US" sz="1100" b="0" dirty="0" smtClean="0">
                          <a:effectLst/>
                        </a:rPr>
                        <a:t> </a:t>
                      </a:r>
                      <a:r>
                        <a:rPr lang="en-US" sz="1100" b="0" dirty="0">
                          <a:effectLst/>
                        </a:rPr>
                        <a:t>Creek – </a:t>
                      </a:r>
                      <a:r>
                        <a:rPr lang="en-US" sz="1100" b="0" dirty="0" smtClean="0">
                          <a:effectLst/>
                        </a:rPr>
                        <a:t>2 EMS Vaccinators </a:t>
                      </a:r>
                      <a:endParaRPr lang="en-US" sz="1100" b="0" dirty="0">
                        <a:effectLst/>
                        <a:latin typeface="Calibri"/>
                        <a:ea typeface="Times New Roman"/>
                        <a:cs typeface="Times New Roman"/>
                      </a:endParaRPr>
                    </a:p>
                  </a:txBody>
                  <a:tcPr marL="40386" marR="40386" marT="0" marB="0" anchor="ctr"/>
                </a:tc>
              </a:tr>
              <a:tr h="277173">
                <a:tc>
                  <a:txBody>
                    <a:bodyPr/>
                    <a:lstStyle/>
                    <a:p>
                      <a:pPr marL="0" marR="0">
                        <a:lnSpc>
                          <a:spcPct val="115000"/>
                        </a:lnSpc>
                        <a:spcBef>
                          <a:spcPts val="200"/>
                        </a:spcBef>
                        <a:spcAft>
                          <a:spcPts val="200"/>
                        </a:spcAft>
                      </a:pPr>
                      <a:r>
                        <a:rPr lang="en-US" sz="1100" b="0" dirty="0">
                          <a:effectLst/>
                        </a:rPr>
                        <a:t>Feb </a:t>
                      </a:r>
                      <a:r>
                        <a:rPr lang="en-US" sz="1100" b="0" dirty="0" smtClean="0">
                          <a:effectLst/>
                        </a:rPr>
                        <a:t>9</a:t>
                      </a:r>
                      <a:endParaRPr lang="en-US" sz="1100" b="0" dirty="0">
                        <a:effectLst/>
                        <a:latin typeface="Calibri"/>
                        <a:ea typeface="Times New Roman"/>
                        <a:cs typeface="Times New Roman"/>
                      </a:endParaRPr>
                    </a:p>
                  </a:txBody>
                  <a:tcPr marL="40386" marR="40386" marT="0" marB="0" anchor="ctr"/>
                </a:tc>
                <a:tc>
                  <a:txBody>
                    <a:bodyPr/>
                    <a:lstStyle/>
                    <a:p>
                      <a:pPr marL="0" marR="0">
                        <a:lnSpc>
                          <a:spcPct val="115000"/>
                        </a:lnSpc>
                        <a:spcBef>
                          <a:spcPts val="200"/>
                        </a:spcBef>
                        <a:spcAft>
                          <a:spcPts val="200"/>
                        </a:spcAft>
                      </a:pPr>
                      <a:r>
                        <a:rPr lang="en-US" sz="1100" b="0" dirty="0" smtClean="0">
                          <a:effectLst/>
                        </a:rPr>
                        <a:t>9 Doses</a:t>
                      </a:r>
                      <a:r>
                        <a:rPr lang="en-US" sz="1100" b="0" baseline="0" dirty="0" smtClean="0">
                          <a:effectLst/>
                        </a:rPr>
                        <a:t> Administered </a:t>
                      </a:r>
                      <a:r>
                        <a:rPr lang="en-US" sz="1100" b="0" dirty="0" smtClean="0">
                          <a:effectLst/>
                        </a:rPr>
                        <a:t>EMT-B </a:t>
                      </a:r>
                      <a:r>
                        <a:rPr lang="en-US" sz="1100" b="0" dirty="0">
                          <a:effectLst/>
                        </a:rPr>
                        <a:t>Course (Harrisonburg) – </a:t>
                      </a:r>
                      <a:r>
                        <a:rPr lang="en-US" sz="1100" b="0" dirty="0" smtClean="0">
                          <a:effectLst/>
                        </a:rPr>
                        <a:t>1 EMS Vaccinator</a:t>
                      </a:r>
                      <a:endParaRPr lang="en-US" sz="1100" b="0" dirty="0">
                        <a:effectLst/>
                        <a:latin typeface="Calibri"/>
                        <a:ea typeface="Times New Roman"/>
                        <a:cs typeface="Times New Roman"/>
                      </a:endParaRPr>
                    </a:p>
                  </a:txBody>
                  <a:tcPr marL="40386" marR="40386" marT="0" marB="0" anchor="ctr"/>
                </a:tc>
              </a:tr>
            </a:tbl>
          </a:graphicData>
        </a:graphic>
      </p:graphicFrame>
      <p:pic>
        <p:nvPicPr>
          <p:cNvPr id="2051"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45449" y="1600200"/>
            <a:ext cx="3793751" cy="5043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04800" y="1447800"/>
            <a:ext cx="4572000" cy="126188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LHEC Reached out to District Career and Volunteer EMS Agencies</a:t>
            </a:r>
          </a:p>
          <a:p>
            <a:pPr marL="285750" indent="-285750">
              <a:buFont typeface="Arial" panose="020B0604020202020204" pitchFamily="34" charset="0"/>
              <a:buChar char="•"/>
            </a:pPr>
            <a:r>
              <a:rPr lang="en-US" sz="1600" dirty="0" smtClean="0"/>
              <a:t>10 Clinics Established</a:t>
            </a:r>
          </a:p>
          <a:p>
            <a:pPr marL="742950" lvl="1" indent="-285750">
              <a:buFont typeface="Arial" panose="020B0604020202020204" pitchFamily="34" charset="0"/>
              <a:buChar char="•"/>
            </a:pPr>
            <a:r>
              <a:rPr lang="en-US" sz="1400" b="1" dirty="0" smtClean="0"/>
              <a:t>115 Vaccines Administered</a:t>
            </a:r>
          </a:p>
          <a:p>
            <a:pPr marL="742950" lvl="1" indent="-285750">
              <a:buFont typeface="Arial" panose="020B0604020202020204" pitchFamily="34" charset="0"/>
              <a:buChar char="•"/>
            </a:pPr>
            <a:r>
              <a:rPr lang="en-US" sz="1400" dirty="0" smtClean="0"/>
              <a:t>8 Additional EMS Vaccinators Trained</a:t>
            </a:r>
            <a:endParaRPr lang="en-US" sz="1400" dirty="0"/>
          </a:p>
        </p:txBody>
      </p:sp>
    </p:spTree>
    <p:extLst>
      <p:ext uri="{BB962C8B-B14F-4D97-AF65-F5344CB8AC3E}">
        <p14:creationId xmlns:p14="http://schemas.microsoft.com/office/powerpoint/2010/main" val="22750899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ktq92693\AppData\Local\Microsoft\Windows\Temporary Internet Files\Content.IE5\M5YP0H24\question_callout_clip_art_22929[1].jpg"/>
          <p:cNvPicPr>
            <a:picLocks noChangeAspect="1" noChangeArrowheads="1"/>
          </p:cNvPicPr>
          <p:nvPr/>
        </p:nvPicPr>
        <p:blipFill>
          <a:blip r:embed="rId2" cstate="print"/>
          <a:srcRect/>
          <a:stretch>
            <a:fillRect/>
          </a:stretch>
        </p:blipFill>
        <p:spPr bwMode="auto">
          <a:xfrm>
            <a:off x="3962400" y="1563278"/>
            <a:ext cx="5181600" cy="4380322"/>
          </a:xfrm>
          <a:prstGeom prst="rect">
            <a:avLst/>
          </a:prstGeom>
          <a:noFill/>
        </p:spPr>
      </p:pic>
      <p:sp>
        <p:nvSpPr>
          <p:cNvPr id="4" name="Title 3"/>
          <p:cNvSpPr>
            <a:spLocks noGrp="1"/>
          </p:cNvSpPr>
          <p:nvPr>
            <p:ph type="ctrTitle"/>
          </p:nvPr>
        </p:nvSpPr>
        <p:spPr>
          <a:xfrm>
            <a:off x="-36286" y="-685800"/>
            <a:ext cx="9601200" cy="2743200"/>
          </a:xfrm>
        </p:spPr>
        <p:txBody>
          <a:bodyPr/>
          <a:lstStyle/>
          <a:p>
            <a:r>
              <a:rPr lang="en-US" b="1" dirty="0" smtClean="0"/>
              <a:t>Questions </a:t>
            </a:r>
            <a:br>
              <a:rPr lang="en-US" b="1" dirty="0" smtClean="0"/>
            </a:br>
            <a:r>
              <a:rPr lang="en-US" b="1" dirty="0" smtClean="0"/>
              <a:t>or Concerns</a:t>
            </a:r>
            <a:endParaRPr lang="en-US" b="1" dirty="0"/>
          </a:p>
        </p:txBody>
      </p:sp>
      <p:sp>
        <p:nvSpPr>
          <p:cNvPr id="5" name="Subtitle 4"/>
          <p:cNvSpPr>
            <a:spLocks noGrp="1"/>
          </p:cNvSpPr>
          <p:nvPr>
            <p:ph type="subTitle" idx="1"/>
          </p:nvPr>
        </p:nvSpPr>
        <p:spPr>
          <a:xfrm>
            <a:off x="0" y="5447122"/>
            <a:ext cx="3738273" cy="1563278"/>
          </a:xfrm>
        </p:spPr>
        <p:txBody>
          <a:bodyPr>
            <a:normAutofit fontScale="70000" lnSpcReduction="20000"/>
          </a:bodyPr>
          <a:lstStyle/>
          <a:p>
            <a:r>
              <a:rPr lang="en-US" sz="4300" dirty="0" smtClean="0">
                <a:solidFill>
                  <a:schemeClr val="tx1"/>
                </a:solidFill>
              </a:rPr>
              <a:t>Hilary Jacobson</a:t>
            </a:r>
          </a:p>
          <a:p>
            <a:r>
              <a:rPr lang="en-US" dirty="0" smtClean="0"/>
              <a:t>Local Health Emergency Coordinator</a:t>
            </a:r>
          </a:p>
          <a:p>
            <a:r>
              <a:rPr lang="en-US" dirty="0" smtClean="0"/>
              <a:t>Central Shenandoah Health District</a:t>
            </a:r>
          </a:p>
          <a:p>
            <a:r>
              <a:rPr lang="en-US" dirty="0" smtClean="0">
                <a:hlinkClick r:id="rId3"/>
              </a:rPr>
              <a:t>Hilary.Jacobson@vdh.virginia.gov</a:t>
            </a:r>
            <a:r>
              <a:rPr lang="en-US" dirty="0" smtClean="0"/>
              <a:t> </a:t>
            </a:r>
            <a:endParaRPr lang="en-US" dirty="0"/>
          </a:p>
        </p:txBody>
      </p:sp>
      <p:sp>
        <p:nvSpPr>
          <p:cNvPr id="6" name="Subtitle 4"/>
          <p:cNvSpPr txBox="1">
            <a:spLocks/>
          </p:cNvSpPr>
          <p:nvPr/>
        </p:nvSpPr>
        <p:spPr>
          <a:xfrm>
            <a:off x="4038600" y="5436523"/>
            <a:ext cx="3581400" cy="1497677"/>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r>
              <a:rPr lang="en-US" sz="4300" dirty="0" smtClean="0">
                <a:solidFill>
                  <a:schemeClr val="tx1"/>
                </a:solidFill>
              </a:rPr>
              <a:t>Christopher Rini</a:t>
            </a:r>
          </a:p>
          <a:p>
            <a:r>
              <a:rPr lang="en-US" dirty="0" smtClean="0"/>
              <a:t>Northwest Medical Reserve Corps Coordinator</a:t>
            </a:r>
          </a:p>
          <a:p>
            <a:r>
              <a:rPr lang="en-US" dirty="0" smtClean="0">
                <a:hlinkClick r:id="rId4"/>
              </a:rPr>
              <a:t>Christopher.Rini@vdh.virginia.gov</a:t>
            </a:r>
            <a:r>
              <a:rPr lang="en-US" dirty="0" smtClean="0"/>
              <a:t> </a:t>
            </a:r>
            <a:endParaRPr lang="en-US" dirty="0"/>
          </a:p>
        </p:txBody>
      </p:sp>
    </p:spTree>
    <p:extLst>
      <p:ext uri="{BB962C8B-B14F-4D97-AF65-F5344CB8AC3E}">
        <p14:creationId xmlns:p14="http://schemas.microsoft.com/office/powerpoint/2010/main" val="4195517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Why Partnerships are Important</a:t>
            </a:r>
            <a:endParaRPr lang="en-US" b="1" dirty="0"/>
          </a:p>
        </p:txBody>
      </p:sp>
      <p:sp>
        <p:nvSpPr>
          <p:cNvPr id="3" name="Content Placeholder 2"/>
          <p:cNvSpPr>
            <a:spLocks noGrp="1"/>
          </p:cNvSpPr>
          <p:nvPr>
            <p:ph idx="1"/>
          </p:nvPr>
        </p:nvSpPr>
        <p:spPr/>
        <p:txBody>
          <a:bodyPr/>
          <a:lstStyle/>
          <a:p>
            <a:r>
              <a:rPr lang="en-US" dirty="0" smtClean="0"/>
              <a:t>Preparedness exercises test how we can scale up and react in a real world situation</a:t>
            </a:r>
          </a:p>
          <a:p>
            <a:r>
              <a:rPr lang="en-US" dirty="0" smtClean="0"/>
              <a:t>Utilizing volunteers in exercises prepares us and them on how we would be able to </a:t>
            </a:r>
            <a:r>
              <a:rPr lang="en-US" dirty="0" smtClean="0"/>
              <a:t>staff community health operations</a:t>
            </a:r>
            <a:endParaRPr lang="en-US" dirty="0" smtClean="0"/>
          </a:p>
          <a:p>
            <a:r>
              <a:rPr lang="en-US" dirty="0" smtClean="0"/>
              <a:t>Continuity of </a:t>
            </a:r>
            <a:r>
              <a:rPr lang="en-US" dirty="0" smtClean="0"/>
              <a:t>Operations</a:t>
            </a:r>
          </a:p>
          <a:p>
            <a:pPr lvl="1"/>
            <a:r>
              <a:rPr lang="en-US" dirty="0"/>
              <a:t>A</a:t>
            </a:r>
            <a:r>
              <a:rPr lang="en-US" dirty="0" smtClean="0"/>
              <a:t>llow </a:t>
            </a:r>
            <a:r>
              <a:rPr lang="en-US" dirty="0" smtClean="0"/>
              <a:t>public health staffing to continue essential operations.</a:t>
            </a:r>
          </a:p>
          <a:p>
            <a:r>
              <a:rPr lang="en-US" dirty="0" smtClean="0"/>
              <a:t>Increases interactions of public </a:t>
            </a:r>
            <a:r>
              <a:rPr lang="en-US" dirty="0" smtClean="0"/>
              <a:t>health, healthcare community, </a:t>
            </a:r>
            <a:r>
              <a:rPr lang="en-US" dirty="0" smtClean="0"/>
              <a:t>and the public</a:t>
            </a:r>
          </a:p>
          <a:p>
            <a:endParaRPr lang="en-US" dirty="0"/>
          </a:p>
        </p:txBody>
      </p:sp>
    </p:spTree>
    <p:extLst>
      <p:ext uri="{BB962C8B-B14F-4D97-AF65-F5344CB8AC3E}">
        <p14:creationId xmlns:p14="http://schemas.microsoft.com/office/powerpoint/2010/main" val="3502032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Utilizing the Whole Healthcare Community</a:t>
            </a:r>
            <a:endParaRPr lang="en-US" sz="3200" b="1" dirty="0"/>
          </a:p>
        </p:txBody>
      </p:sp>
      <p:sp>
        <p:nvSpPr>
          <p:cNvPr id="3" name="Content Placeholder 2"/>
          <p:cNvSpPr>
            <a:spLocks noGrp="1"/>
          </p:cNvSpPr>
          <p:nvPr>
            <p:ph idx="1"/>
          </p:nvPr>
        </p:nvSpPr>
        <p:spPr/>
        <p:txBody>
          <a:bodyPr>
            <a:normAutofit lnSpcReduction="10000"/>
          </a:bodyPr>
          <a:lstStyle/>
          <a:p>
            <a:r>
              <a:rPr lang="en-US" dirty="0"/>
              <a:t>Exposes </a:t>
            </a:r>
            <a:r>
              <a:rPr lang="en-US" dirty="0" smtClean="0"/>
              <a:t>healthcare volunteers </a:t>
            </a:r>
            <a:r>
              <a:rPr lang="en-US" dirty="0"/>
              <a:t>to public health operations and concerns.  </a:t>
            </a:r>
            <a:endParaRPr lang="en-US" dirty="0" smtClean="0"/>
          </a:p>
          <a:p>
            <a:r>
              <a:rPr lang="en-US" dirty="0" smtClean="0"/>
              <a:t>Builds relationships and improves trust</a:t>
            </a:r>
          </a:p>
          <a:p>
            <a:pPr lvl="1"/>
            <a:r>
              <a:rPr lang="en-US" dirty="0" smtClean="0"/>
              <a:t>Valuable assets during an actual event</a:t>
            </a:r>
          </a:p>
          <a:p>
            <a:r>
              <a:rPr lang="en-US" dirty="0" smtClean="0"/>
              <a:t>Improves planning efforts as the full resources of the community are involved</a:t>
            </a:r>
          </a:p>
          <a:p>
            <a:r>
              <a:rPr lang="en-US" dirty="0"/>
              <a:t>Shared understanding of community needs and capabilities</a:t>
            </a:r>
          </a:p>
          <a:p>
            <a:r>
              <a:rPr lang="en-US" dirty="0"/>
              <a:t>Greater empowerment and integration of resources from across the community</a:t>
            </a:r>
          </a:p>
          <a:p>
            <a:r>
              <a:rPr lang="en-US" dirty="0" smtClean="0"/>
              <a:t>Increased </a:t>
            </a:r>
            <a:r>
              <a:rPr lang="en-US" dirty="0"/>
              <a:t>individual and collective preparedness</a:t>
            </a:r>
          </a:p>
          <a:p>
            <a:r>
              <a:rPr lang="en-US" dirty="0"/>
              <a:t>Greater resiliency at </a:t>
            </a:r>
            <a:r>
              <a:rPr lang="en-US" dirty="0" smtClean="0"/>
              <a:t>the </a:t>
            </a:r>
            <a:r>
              <a:rPr lang="en-US" dirty="0"/>
              <a:t>community and </a:t>
            </a:r>
            <a:r>
              <a:rPr lang="en-US" dirty="0" smtClean="0"/>
              <a:t>regional levels</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838208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Medical Reserve Corps </a:t>
            </a:r>
            <a:r>
              <a:rPr lang="en-US" sz="3200" b="1" dirty="0" smtClean="0"/>
              <a:t>and Public Health</a:t>
            </a:r>
            <a:endParaRPr lang="en-US" sz="3200" b="1" dirty="0"/>
          </a:p>
        </p:txBody>
      </p:sp>
      <p:sp>
        <p:nvSpPr>
          <p:cNvPr id="3" name="Content Placeholder 2"/>
          <p:cNvSpPr>
            <a:spLocks noGrp="1"/>
          </p:cNvSpPr>
          <p:nvPr>
            <p:ph idx="1"/>
          </p:nvPr>
        </p:nvSpPr>
        <p:spPr>
          <a:xfrm>
            <a:off x="457200" y="1600200"/>
            <a:ext cx="4114800" cy="4876800"/>
          </a:xfrm>
        </p:spPr>
        <p:txBody>
          <a:bodyPr>
            <a:normAutofit fontScale="70000" lnSpcReduction="20000"/>
          </a:bodyPr>
          <a:lstStyle/>
          <a:p>
            <a:r>
              <a:rPr lang="en-US" sz="4000" dirty="0"/>
              <a:t>The Virginia Medical Reserve Corps (MRC) </a:t>
            </a:r>
            <a:r>
              <a:rPr lang="en-US" dirty="0"/>
              <a:t>is a force of dedicated volunteers who stand ready to support the community in the event of a public health emergency. </a:t>
            </a:r>
            <a:endParaRPr lang="en-US" dirty="0" smtClean="0"/>
          </a:p>
          <a:p>
            <a:endParaRPr lang="en-US" dirty="0"/>
          </a:p>
          <a:p>
            <a:r>
              <a:rPr lang="en-US" dirty="0" smtClean="0"/>
              <a:t>Each </a:t>
            </a:r>
            <a:r>
              <a:rPr lang="en-US" dirty="0"/>
              <a:t>of the 27 local MRC units is comprised of teams of medical and public health professionals who, along with interested community members, volunteer their skills, expertise and time to </a:t>
            </a:r>
            <a:r>
              <a:rPr lang="en-US" sz="4000" dirty="0"/>
              <a:t>support ongoing public health initiatives and assist during emergencies throughout Virginia</a:t>
            </a:r>
            <a:r>
              <a:rPr lang="en-US" sz="4000" dirty="0" smtClean="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447800"/>
            <a:ext cx="3777476" cy="2518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20338"/>
            <a:ext cx="3701276" cy="2635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7923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Integration of MRC with Public Health</a:t>
            </a:r>
            <a:endParaRPr lang="en-US" b="1" dirty="0"/>
          </a:p>
        </p:txBody>
      </p:sp>
      <p:sp>
        <p:nvSpPr>
          <p:cNvPr id="3" name="Content Placeholder 2"/>
          <p:cNvSpPr>
            <a:spLocks noGrp="1"/>
          </p:cNvSpPr>
          <p:nvPr>
            <p:ph idx="1"/>
          </p:nvPr>
        </p:nvSpPr>
        <p:spPr/>
        <p:txBody>
          <a:bodyPr/>
          <a:lstStyle/>
          <a:p>
            <a:r>
              <a:rPr lang="en-US" dirty="0" smtClean="0"/>
              <a:t>Nearly all MRC units in Virginia housed in a LHD</a:t>
            </a:r>
          </a:p>
          <a:p>
            <a:r>
              <a:rPr lang="en-US" dirty="0"/>
              <a:t>A</a:t>
            </a:r>
            <a:r>
              <a:rPr lang="en-US" dirty="0" smtClean="0"/>
              <a:t>llows for seamless integration with public health staff</a:t>
            </a:r>
          </a:p>
          <a:p>
            <a:pPr lvl="1"/>
            <a:r>
              <a:rPr lang="en-US" dirty="0" smtClean="0"/>
              <a:t>Public health staff + MRC volunteers = Partnership</a:t>
            </a:r>
          </a:p>
          <a:p>
            <a:r>
              <a:rPr lang="en-US" dirty="0" smtClean="0"/>
              <a:t>E P &amp; R </a:t>
            </a:r>
            <a:r>
              <a:rPr lang="en-US" dirty="0" smtClean="0">
                <a:sym typeface="Wingdings" panose="05000000000000000000" pitchFamily="2" charset="2"/>
              </a:rPr>
              <a:t> Daily Public Health</a:t>
            </a:r>
          </a:p>
          <a:p>
            <a:endParaRPr lang="en-US" dirty="0">
              <a:sym typeface="Wingdings" panose="05000000000000000000" pitchFamily="2" charset="2"/>
            </a:endParaRPr>
          </a:p>
          <a:p>
            <a:r>
              <a:rPr lang="en-US" dirty="0" smtClean="0">
                <a:sym typeface="Wingdings" panose="05000000000000000000" pitchFamily="2" charset="2"/>
              </a:rPr>
              <a:t>Volunteer Engagement = Strong Response</a:t>
            </a:r>
          </a:p>
          <a:p>
            <a:endParaRPr lang="en-US" dirty="0">
              <a:sym typeface="Wingdings" panose="05000000000000000000" pitchFamily="2" charset="2"/>
            </a:endParaRPr>
          </a:p>
          <a:p>
            <a:r>
              <a:rPr lang="en-US" dirty="0" smtClean="0">
                <a:sym typeface="Wingdings" panose="05000000000000000000" pitchFamily="2" charset="2"/>
              </a:rPr>
              <a:t>MRC Coordinator works closely with LHEC</a:t>
            </a:r>
          </a:p>
          <a:p>
            <a:endParaRPr lang="en-US" dirty="0">
              <a:sym typeface="Wingdings" panose="05000000000000000000" pitchFamily="2" charset="2"/>
            </a:endParaRPr>
          </a:p>
          <a:p>
            <a:r>
              <a:rPr lang="en-US" dirty="0" smtClean="0">
                <a:sym typeface="Wingdings" panose="05000000000000000000" pitchFamily="2" charset="2"/>
              </a:rPr>
              <a:t>Familiarity with local resources is key</a:t>
            </a:r>
            <a:endParaRPr lang="en-US" dirty="0" smtClean="0"/>
          </a:p>
          <a:p>
            <a:endParaRPr lang="en-US" dirty="0"/>
          </a:p>
        </p:txBody>
      </p:sp>
    </p:spTree>
    <p:extLst>
      <p:ext uri="{BB962C8B-B14F-4D97-AF65-F5344CB8AC3E}">
        <p14:creationId xmlns:p14="http://schemas.microsoft.com/office/powerpoint/2010/main" val="454109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Medical Reserve Corps &amp; Epidemiology Team</a:t>
            </a:r>
            <a:endParaRPr lang="en-US" sz="3200" b="1" dirty="0"/>
          </a:p>
        </p:txBody>
      </p:sp>
      <p:sp>
        <p:nvSpPr>
          <p:cNvPr id="3" name="Content Placeholder 2"/>
          <p:cNvSpPr>
            <a:spLocks noGrp="1"/>
          </p:cNvSpPr>
          <p:nvPr>
            <p:ph idx="1"/>
          </p:nvPr>
        </p:nvSpPr>
        <p:spPr/>
        <p:txBody>
          <a:bodyPr>
            <a:normAutofit fontScale="85000" lnSpcReduction="20000"/>
          </a:bodyPr>
          <a:lstStyle/>
          <a:p>
            <a:r>
              <a:rPr lang="en-US" dirty="0" smtClean="0"/>
              <a:t>Training Provided – Co-Developed with CSHD Epidemiologist Jonathan Falk, MPH</a:t>
            </a:r>
          </a:p>
          <a:p>
            <a:pPr lvl="1"/>
            <a:r>
              <a:rPr lang="en-US" dirty="0" smtClean="0"/>
              <a:t>Medical Reserve Corps Epidemiology Training </a:t>
            </a:r>
          </a:p>
          <a:p>
            <a:pPr lvl="1"/>
            <a:r>
              <a:rPr lang="en-US" dirty="0" smtClean="0"/>
              <a:t>Northwest Epi Strike Team Training Plan</a:t>
            </a:r>
          </a:p>
          <a:p>
            <a:pPr lvl="1"/>
            <a:r>
              <a:rPr lang="en-US" dirty="0" smtClean="0"/>
              <a:t>“Epi in the context of public health” – classroom overview</a:t>
            </a:r>
          </a:p>
          <a:p>
            <a:r>
              <a:rPr lang="en-US" dirty="0" smtClean="0"/>
              <a:t>Goals of the Team – support district epi in surveillance, investigation, and health information efforts to reduce </a:t>
            </a:r>
          </a:p>
          <a:p>
            <a:r>
              <a:rPr lang="en-US" dirty="0" smtClean="0"/>
              <a:t>How it assists CSHD, TJHD, LFHD</a:t>
            </a:r>
          </a:p>
          <a:p>
            <a:pPr lvl="1"/>
            <a:r>
              <a:rPr lang="en-US" dirty="0" smtClean="0"/>
              <a:t>Horizontal Integration</a:t>
            </a:r>
          </a:p>
          <a:p>
            <a:pPr marL="274320" lvl="1" indent="0">
              <a:buNone/>
            </a:pPr>
            <a:endParaRPr lang="en-US" dirty="0" smtClean="0"/>
          </a:p>
          <a:p>
            <a:r>
              <a:rPr lang="en-US" dirty="0" smtClean="0"/>
              <a:t>Modeled after Loudoun and New River MRC Units</a:t>
            </a:r>
          </a:p>
          <a:p>
            <a:endParaRPr lang="en-US" dirty="0"/>
          </a:p>
          <a:p>
            <a:r>
              <a:rPr lang="en-US" dirty="0" smtClean="0"/>
              <a:t>Goal to use in Non-Emergency situations</a:t>
            </a:r>
          </a:p>
          <a:p>
            <a:pPr lvl="1"/>
            <a:r>
              <a:rPr lang="en-US" dirty="0" smtClean="0"/>
              <a:t>Build confidence and competencies</a:t>
            </a:r>
          </a:p>
          <a:p>
            <a:pPr lvl="1"/>
            <a:r>
              <a:rPr lang="en-US" dirty="0" smtClean="0"/>
              <a:t>Understand communication routes with community partners</a:t>
            </a:r>
          </a:p>
          <a:p>
            <a:pPr lvl="1"/>
            <a:r>
              <a:rPr lang="en-US" dirty="0" smtClean="0"/>
              <a:t>Health Education</a:t>
            </a:r>
          </a:p>
          <a:p>
            <a:r>
              <a:rPr lang="en-US" dirty="0" smtClean="0"/>
              <a:t>Volunteer engagement strengthens emergency response</a:t>
            </a:r>
            <a:endParaRPr lang="en-US" dirty="0"/>
          </a:p>
        </p:txBody>
      </p:sp>
    </p:spTree>
    <p:extLst>
      <p:ext uri="{BB962C8B-B14F-4D97-AF65-F5344CB8AC3E}">
        <p14:creationId xmlns:p14="http://schemas.microsoft.com/office/powerpoint/2010/main" val="949339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smtClean="0"/>
              <a:t>MRC </a:t>
            </a:r>
            <a:r>
              <a:rPr lang="en-US" sz="3000" b="1" dirty="0" smtClean="0"/>
              <a:t>Vaccinator Knowledge, Skills, &amp; Abilities</a:t>
            </a:r>
            <a:endParaRPr lang="en-US" sz="3000" b="1" dirty="0"/>
          </a:p>
        </p:txBody>
      </p:sp>
      <p:sp>
        <p:nvSpPr>
          <p:cNvPr id="3" name="Content Placeholder 2"/>
          <p:cNvSpPr>
            <a:spLocks noGrp="1"/>
          </p:cNvSpPr>
          <p:nvPr>
            <p:ph idx="1"/>
          </p:nvPr>
        </p:nvSpPr>
        <p:spPr/>
        <p:txBody>
          <a:bodyPr>
            <a:normAutofit lnSpcReduction="10000"/>
          </a:bodyPr>
          <a:lstStyle/>
          <a:p>
            <a:r>
              <a:rPr lang="en-US" dirty="0" smtClean="0"/>
              <a:t>Competencies – Vaccinator Curriculum</a:t>
            </a:r>
          </a:p>
          <a:p>
            <a:pPr lvl="1"/>
            <a:r>
              <a:rPr lang="en-US" dirty="0" smtClean="0"/>
              <a:t>CDC </a:t>
            </a:r>
            <a:r>
              <a:rPr lang="en-US" dirty="0" err="1" smtClean="0"/>
              <a:t>Pinkbook</a:t>
            </a:r>
            <a:r>
              <a:rPr lang="en-US" dirty="0" smtClean="0"/>
              <a:t> Chapters or MMWR </a:t>
            </a:r>
            <a:r>
              <a:rPr lang="en-US" sz="1100" i="1" dirty="0"/>
              <a:t>Prevention and Control of Seasonal Influenza with Vaccines: Recommendations of the Advisory Committee on Immunization Practices (ACIP) — United States, 2014–15 Influenza Season </a:t>
            </a:r>
            <a:r>
              <a:rPr lang="en-US" sz="1100" dirty="0"/>
              <a:t>August 15, 2014 / 63(32);691-697 if administering only influenza. (</a:t>
            </a:r>
            <a:r>
              <a:rPr lang="en-US" sz="1100" dirty="0">
                <a:hlinkClick r:id="rId2"/>
              </a:rPr>
              <a:t>http://www.cdc.gov/mmwr/preview/mmwrhtml/mm6332a3.htm</a:t>
            </a:r>
            <a:r>
              <a:rPr lang="en-US" sz="1100" dirty="0"/>
              <a:t>)</a:t>
            </a:r>
          </a:p>
          <a:p>
            <a:pPr lvl="1"/>
            <a:endParaRPr lang="en-US" dirty="0" smtClean="0"/>
          </a:p>
          <a:p>
            <a:pPr lvl="1"/>
            <a:r>
              <a:rPr lang="en-US" dirty="0"/>
              <a:t>Centers for Disease Control and Prevention (CDC) </a:t>
            </a:r>
            <a:r>
              <a:rPr lang="en-US" i="1" dirty="0"/>
              <a:t>Training and Continuing Education Online </a:t>
            </a:r>
            <a:r>
              <a:rPr lang="en-US" dirty="0"/>
              <a:t> </a:t>
            </a:r>
            <a:r>
              <a:rPr lang="en-US" dirty="0">
                <a:hlinkClick r:id="rId3"/>
              </a:rPr>
              <a:t>http://www.cdc.gov/vaccines/ed/epivac/default.htm</a:t>
            </a:r>
            <a:r>
              <a:rPr lang="en-US" dirty="0"/>
              <a:t> and complete the activities needed to get a certificate</a:t>
            </a:r>
            <a:r>
              <a:rPr lang="en-US" dirty="0" smtClean="0"/>
              <a:t>.</a:t>
            </a:r>
          </a:p>
          <a:p>
            <a:pPr lvl="0"/>
            <a:r>
              <a:rPr lang="en-US" dirty="0"/>
              <a:t>Take the 10-item vaccine specific module test.  </a:t>
            </a:r>
            <a:r>
              <a:rPr lang="en-US" dirty="0" smtClean="0"/>
              <a:t>Passing </a:t>
            </a:r>
            <a:r>
              <a:rPr lang="en-US" dirty="0"/>
              <a:t>score of 80% on the test. </a:t>
            </a:r>
            <a:endParaRPr lang="en-US" dirty="0" smtClean="0"/>
          </a:p>
          <a:p>
            <a:pPr lvl="0"/>
            <a:r>
              <a:rPr lang="en-US" dirty="0" smtClean="0"/>
              <a:t>Undergo </a:t>
            </a:r>
            <a:r>
              <a:rPr lang="en-US" dirty="0"/>
              <a:t>skills assessment </a:t>
            </a:r>
            <a:r>
              <a:rPr lang="en-US" dirty="0" smtClean="0"/>
              <a:t>certification. </a:t>
            </a:r>
          </a:p>
          <a:p>
            <a:pPr lvl="1"/>
            <a:r>
              <a:rPr lang="en-US" dirty="0" smtClean="0"/>
              <a:t>The </a:t>
            </a:r>
            <a:r>
              <a:rPr lang="en-US" dirty="0"/>
              <a:t>skills assessment certification will be performed by the districts IAP or SME RN. </a:t>
            </a:r>
          </a:p>
        </p:txBody>
      </p:sp>
    </p:spTree>
    <p:extLst>
      <p:ext uri="{BB962C8B-B14F-4D97-AF65-F5344CB8AC3E}">
        <p14:creationId xmlns:p14="http://schemas.microsoft.com/office/powerpoint/2010/main" val="1937697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MRC Provider KSA in 2017</a:t>
            </a:r>
            <a:endParaRPr lang="en-US" b="1" dirty="0"/>
          </a:p>
        </p:txBody>
      </p:sp>
      <p:sp>
        <p:nvSpPr>
          <p:cNvPr id="3" name="Content Placeholder 2"/>
          <p:cNvSpPr>
            <a:spLocks noGrp="1"/>
          </p:cNvSpPr>
          <p:nvPr>
            <p:ph idx="1"/>
          </p:nvPr>
        </p:nvSpPr>
        <p:spPr/>
        <p:txBody>
          <a:bodyPr/>
          <a:lstStyle/>
          <a:p>
            <a:r>
              <a:rPr lang="en-US" sz="4000" dirty="0" smtClean="0"/>
              <a:t>MRC Vaccinator Knowledge Assessment:</a:t>
            </a:r>
            <a:r>
              <a:rPr lang="en-US" dirty="0" smtClean="0"/>
              <a:t> Training Plan on TRAIN – Complete one course per section</a:t>
            </a:r>
          </a:p>
          <a:p>
            <a:pPr lvl="1"/>
            <a:r>
              <a:rPr lang="en-US" dirty="0" smtClean="0"/>
              <a:t>Principles of Vaccination</a:t>
            </a:r>
          </a:p>
          <a:p>
            <a:pPr lvl="1"/>
            <a:r>
              <a:rPr lang="en-US" dirty="0" smtClean="0"/>
              <a:t>General Vaccination Recommendations</a:t>
            </a:r>
          </a:p>
          <a:p>
            <a:pPr lvl="1"/>
            <a:r>
              <a:rPr lang="en-US" dirty="0" smtClean="0"/>
              <a:t>Vaccine Storage &amp; Handling and Administration</a:t>
            </a:r>
          </a:p>
          <a:p>
            <a:pPr lvl="1"/>
            <a:r>
              <a:rPr lang="en-US" dirty="0" smtClean="0"/>
              <a:t>Influenza Vaccine </a:t>
            </a:r>
            <a:r>
              <a:rPr lang="en-US" b="1" dirty="0" smtClean="0"/>
              <a:t>OR</a:t>
            </a:r>
            <a:r>
              <a:rPr lang="en-US" dirty="0" smtClean="0"/>
              <a:t> Diphtheria, </a:t>
            </a:r>
            <a:r>
              <a:rPr lang="en-US" dirty="0"/>
              <a:t>Pertussis and Tetanus / </a:t>
            </a:r>
            <a:r>
              <a:rPr lang="en-US" dirty="0" smtClean="0"/>
              <a:t>TDAP</a:t>
            </a:r>
          </a:p>
          <a:p>
            <a:r>
              <a:rPr lang="en-US" dirty="0" smtClean="0"/>
              <a:t>Developed by VDH Office of Public Health Nursing in partnership with VAMRC</a:t>
            </a:r>
          </a:p>
          <a:p>
            <a:r>
              <a:rPr lang="en-US" dirty="0" smtClean="0"/>
              <a:t>Now with TDAP!</a:t>
            </a:r>
          </a:p>
          <a:p>
            <a:endParaRPr lang="en-US" dirty="0" smtClean="0"/>
          </a:p>
          <a:p>
            <a:pPr lvl="1"/>
            <a:endParaRPr lang="en-US" dirty="0"/>
          </a:p>
        </p:txBody>
      </p:sp>
    </p:spTree>
    <p:extLst>
      <p:ext uri="{BB962C8B-B14F-4D97-AF65-F5344CB8AC3E}">
        <p14:creationId xmlns:p14="http://schemas.microsoft.com/office/powerpoint/2010/main" val="30979231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2006</TotalTime>
  <Words>1841</Words>
  <Application>Microsoft Office PowerPoint</Application>
  <PresentationFormat>On-screen Show (4:3)</PresentationFormat>
  <Paragraphs>240</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Clarity</vt:lpstr>
      <vt:lpstr>Integrating Medical Reserve Corps and Community Partners Into Real Events and Exercises</vt:lpstr>
      <vt:lpstr>Objectives</vt:lpstr>
      <vt:lpstr>Why Partnerships are Important</vt:lpstr>
      <vt:lpstr>Utilizing the Whole Healthcare Community</vt:lpstr>
      <vt:lpstr>Medical Reserve Corps and Public Health</vt:lpstr>
      <vt:lpstr>Integration of MRC with Public Health</vt:lpstr>
      <vt:lpstr>Medical Reserve Corps &amp; Epidemiology Team</vt:lpstr>
      <vt:lpstr>MRC Vaccinator Knowledge, Skills, &amp; Abilities</vt:lpstr>
      <vt:lpstr>MRC Provider KSA in 2017</vt:lpstr>
      <vt:lpstr>PowerPoint Presentation</vt:lpstr>
      <vt:lpstr>Fellow MRC Coordinators…</vt:lpstr>
      <vt:lpstr>Partnering with EMS – Case Study for Central Shenandoah Health District</vt:lpstr>
      <vt:lpstr>Observed Benefits of Partnership Between LHD &amp; EMS Council</vt:lpstr>
      <vt:lpstr>EMS as Vaccinators</vt:lpstr>
      <vt:lpstr>EMS as Vaccinators &amp; Local Health Districts</vt:lpstr>
      <vt:lpstr>Volunteer Vaccinator Procedure Utilized by Central Shenandoah Health District</vt:lpstr>
      <vt:lpstr>PowerPoint Presentation</vt:lpstr>
      <vt:lpstr>Case Study: Augusta Health FluEx Event Date: October 8, 2015</vt:lpstr>
      <vt:lpstr>Case Study – 2015 Augusta Health FluEx</vt:lpstr>
      <vt:lpstr>Case Study: Hepatitis A Point of Dispensing Sites Event Date: August, 2016</vt:lpstr>
      <vt:lpstr>Case Study – Hepatitis A Outbreak</vt:lpstr>
      <vt:lpstr>Case Study: CSHD 2016 FluEx Event Dates: October 11th 2016 (Bath County) &amp; October 16th 2016 (Rockbridge County)</vt:lpstr>
      <vt:lpstr>Case Study – 2016 CSHD FluEx</vt:lpstr>
      <vt:lpstr>Case Study: EMS Vaccination Clinics Event Dates: November 2016 – February 2017</vt:lpstr>
      <vt:lpstr>Questions  or Concerns</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Hilary Jacobson</dc:creator>
  <cp:lastModifiedBy>Hilary Jacobson</cp:lastModifiedBy>
  <cp:revision>46</cp:revision>
  <dcterms:created xsi:type="dcterms:W3CDTF">2017-05-05T13:47:28Z</dcterms:created>
  <dcterms:modified xsi:type="dcterms:W3CDTF">2017-06-01T11:53:52Z</dcterms:modified>
</cp:coreProperties>
</file>