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80" r:id="rId3"/>
    <p:sldId id="281" r:id="rId4"/>
    <p:sldId id="282" r:id="rId5"/>
    <p:sldId id="283" r:id="rId6"/>
    <p:sldId id="284" r:id="rId7"/>
    <p:sldId id="285" r:id="rId8"/>
    <p:sldId id="286" r:id="rId9"/>
    <p:sldId id="287" r:id="rId10"/>
    <p:sldId id="289" r:id="rId11"/>
    <p:sldId id="290" r:id="rId12"/>
    <p:sldId id="292" r:id="rId13"/>
    <p:sldId id="291" r:id="rId14"/>
    <p:sldId id="256" r:id="rId15"/>
    <p:sldId id="260" r:id="rId16"/>
    <p:sldId id="273" r:id="rId17"/>
    <p:sldId id="266" r:id="rId18"/>
    <p:sldId id="264" r:id="rId19"/>
    <p:sldId id="269" r:id="rId20"/>
    <p:sldId id="257" r:id="rId21"/>
    <p:sldId id="268" r:id="rId22"/>
    <p:sldId id="267" r:id="rId23"/>
    <p:sldId id="270" r:id="rId24"/>
    <p:sldId id="274" r:id="rId25"/>
    <p:sldId id="271" r:id="rId26"/>
    <p:sldId id="275" r:id="rId27"/>
    <p:sldId id="261" r:id="rId28"/>
    <p:sldId id="272" r:id="rId29"/>
    <p:sldId id="259"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tle, MaryLaurel (VDH)" initials="MLC" lastIdx="2" clrIdx="0"/>
  <p:cmAuthor id="1" name="pul88517" initials="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29" autoAdjust="0"/>
  </p:normalViewPr>
  <p:slideViewPr>
    <p:cSldViewPr>
      <p:cViewPr varScale="1">
        <p:scale>
          <a:sx n="87" d="100"/>
          <a:sy n="87" d="100"/>
        </p:scale>
        <p:origin x="-65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11D04-B3F5-4859-A7F1-FF70894E3C4E}" type="datetimeFigureOut">
              <a:rPr lang="en-US" smtClean="0"/>
              <a:t>5/26/2017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28747-F62B-44C4-B663-36D3330BD34F}" type="slidenum">
              <a:rPr lang="en-US" smtClean="0"/>
              <a:t>‹#›</a:t>
            </a:fld>
            <a:endParaRPr lang="en-US"/>
          </a:p>
        </p:txBody>
      </p:sp>
    </p:spTree>
    <p:extLst>
      <p:ext uri="{BB962C8B-B14F-4D97-AF65-F5344CB8AC3E}">
        <p14:creationId xmlns:p14="http://schemas.microsoft.com/office/powerpoint/2010/main" val="359916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helping to cover communicable disease in Henrico while Laura</a:t>
            </a:r>
            <a:r>
              <a:rPr lang="en-US" baseline="0" dirty="0" smtClean="0"/>
              <a:t> Young, the </a:t>
            </a:r>
            <a:r>
              <a:rPr lang="en-US" baseline="0" dirty="0" err="1" smtClean="0"/>
              <a:t>Hwenrico</a:t>
            </a:r>
            <a:r>
              <a:rPr lang="en-US" baseline="0" dirty="0" smtClean="0"/>
              <a:t> Epi, was on vacation. Laura had initially reached out to this patient but he had not returned calls. The following week, he called and I initiated follow-up with him. He was very ill still and it was difficult for him to talk for long. </a:t>
            </a:r>
            <a:r>
              <a:rPr lang="en-US" baseline="0" dirty="0" smtClean="0">
                <a:solidFill>
                  <a:srgbClr val="FF0000"/>
                </a:solidFill>
              </a:rPr>
              <a:t>I focused on his household and close contacts and ensuring PEP for them. One of the most immediate public health measures we can do is ensure that potentially exposed received PEP; and the </a:t>
            </a:r>
            <a:r>
              <a:rPr lang="en-US" baseline="0" dirty="0" err="1" smtClean="0">
                <a:solidFill>
                  <a:srgbClr val="FF0000"/>
                </a:solidFill>
              </a:rPr>
              <a:t>Hep</a:t>
            </a:r>
            <a:r>
              <a:rPr lang="en-US" baseline="0" dirty="0" smtClean="0">
                <a:solidFill>
                  <a:srgbClr val="FF0000"/>
                </a:solidFill>
              </a:rPr>
              <a:t> A vaccine is universally recommended anyways.</a:t>
            </a:r>
          </a:p>
          <a:p>
            <a:endParaRPr lang="en-US" baseline="0" dirty="0" smtClean="0"/>
          </a:p>
          <a:p>
            <a:r>
              <a:rPr lang="en-US" baseline="0" dirty="0" smtClean="0"/>
              <a:t>Initial discussion with the case and his girlfriend revealed they had multiple undercooked oyster exposures. I discussed this potential exposure with the foodborne epi deputy and with local EH. I sent Cindy on a wild goose chase to inspect the local restaurant and get oyster tags. </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a:t>
            </a:fld>
            <a:endParaRPr lang="en-US"/>
          </a:p>
        </p:txBody>
      </p:sp>
    </p:spTree>
    <p:extLst>
      <p:ext uri="{BB962C8B-B14F-4D97-AF65-F5344CB8AC3E}">
        <p14:creationId xmlns:p14="http://schemas.microsoft.com/office/powerpoint/2010/main" val="377983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several calls to me throughout that weekend. Without hesitation, TS decided to remove all of the Egyptian strawberries. Ultimately, this was the single largest factor to curb the outbreak and prevent any further spread of disease. </a:t>
            </a:r>
          </a:p>
          <a:p>
            <a:r>
              <a:rPr lang="en-US" dirty="0" smtClean="0"/>
              <a:t>They</a:t>
            </a:r>
            <a:r>
              <a:rPr lang="en-US" baseline="0" dirty="0" smtClean="0"/>
              <a:t> were going to destroy all of the berries by pouring soap over them and placing them in the dumpster. I negotiating holding at least 1 box at each of the implicated store locations as well as at any other locations where there was freezer space. </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11</a:t>
            </a:fld>
            <a:endParaRPr lang="en-US"/>
          </a:p>
        </p:txBody>
      </p:sp>
    </p:spTree>
    <p:extLst>
      <p:ext uri="{BB962C8B-B14F-4D97-AF65-F5344CB8AC3E}">
        <p14:creationId xmlns:p14="http://schemas.microsoft.com/office/powerpoint/2010/main" val="95303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VDH did not issue a</a:t>
            </a:r>
            <a:r>
              <a:rPr lang="en-US" baseline="0" dirty="0" smtClean="0"/>
              <a:t> notification to the public until Friday, August 19. </a:t>
            </a:r>
          </a:p>
          <a:p>
            <a:r>
              <a:rPr lang="en-US" baseline="0" dirty="0" smtClean="0"/>
              <a:t>We may have been able to prevent cases had the public been notified sooner b/c we could have initiated PEP. Releasing this information on a Friday made it difficult for the local health departments to respond to concerned calls, and we had no supplies of HAV vaccine for PEP purposes within our clinics in Central Region and across other jurisdictions in the state, which led to frustrations for both local epis and health directors but also to public dissatisfaction</a:t>
            </a:r>
          </a:p>
          <a:p>
            <a:r>
              <a:rPr lang="en-US" baseline="0" dirty="0" smtClean="0"/>
              <a:t>Given that TS has already pulled the strawberries and since HAV is a universally recommended vaccine anyways, earlier notifications could have prevented morbidity   </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12</a:t>
            </a:fld>
            <a:endParaRPr lang="en-US"/>
          </a:p>
        </p:txBody>
      </p:sp>
    </p:spTree>
    <p:extLst>
      <p:ext uri="{BB962C8B-B14F-4D97-AF65-F5344CB8AC3E}">
        <p14:creationId xmlns:p14="http://schemas.microsoft.com/office/powerpoint/2010/main" val="427357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off to Cindy</a:t>
            </a:r>
          </a:p>
          <a:p>
            <a:endParaRPr lang="en-US" dirty="0" smtClean="0"/>
          </a:p>
          <a:p>
            <a:r>
              <a:rPr lang="en-US" dirty="0" smtClean="0"/>
              <a:t>EH went out and collected the</a:t>
            </a:r>
            <a:r>
              <a:rPr lang="en-US" baseline="0" dirty="0" smtClean="0"/>
              <a:t> boxes of strawberries, etc…</a:t>
            </a:r>
          </a:p>
          <a:p>
            <a:endParaRPr lang="en-US" baseline="0" dirty="0" smtClean="0"/>
          </a:p>
          <a:p>
            <a:r>
              <a:rPr lang="en-US" baseline="0" dirty="0" smtClean="0"/>
              <a:t>Hand off to Andrea</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13</a:t>
            </a:fld>
            <a:endParaRPr lang="en-US"/>
          </a:p>
        </p:txBody>
      </p:sp>
    </p:spTree>
    <p:extLst>
      <p:ext uri="{BB962C8B-B14F-4D97-AF65-F5344CB8AC3E}">
        <p14:creationId xmlns:p14="http://schemas.microsoft.com/office/powerpoint/2010/main" val="341973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PWHD became concerned in late July after receiving three reports of acute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Hep</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A over the course of one week (unusual!)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Investigations were initiated immediately and significant effort was made to try and identify commonalities due to onsets and geographic proximity.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Difficult due to length of incubation period and recollection of food history etc.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Probed about potential for common grocery stores fresh/frozen produce, farmer's markets, church/community activities, Fourth of July, recreational and water activities, etc.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Otherwise seemingly unrelated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No out of state travel in any of the histories.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Through Regional and DSI- informed of increased reports in other regions as well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All three were re-interviewed with more probing questions based on epi info coming from other regions’ investigations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In conjunction with the  initial genotyping results of the 1B, Ultimately confirmed TSC consumption with PWHD cases </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15</a:t>
            </a:fld>
            <a:endParaRPr lang="en-US"/>
          </a:p>
        </p:txBody>
      </p:sp>
    </p:spTree>
    <p:extLst>
      <p:ext uri="{BB962C8B-B14F-4D97-AF65-F5344CB8AC3E}">
        <p14:creationId xmlns:p14="http://schemas.microsoft.com/office/powerpoint/2010/main" val="239434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conjunction with the  initial genotyping results of the 1B, Ultimately confirmed </a:t>
            </a:r>
            <a:r>
              <a:rPr lang="en-US" dirty="0" err="1" smtClean="0"/>
              <a:t>TSC</a:t>
            </a:r>
            <a:r>
              <a:rPr lang="en-US" dirty="0" smtClean="0"/>
              <a:t> consumption with PWHD cases </a:t>
            </a:r>
          </a:p>
          <a:p>
            <a:endParaRPr lang="en-US" dirty="0" smtClean="0"/>
          </a:p>
          <a:p>
            <a:r>
              <a:rPr lang="en-US" dirty="0" smtClean="0"/>
              <a:t>Within 24-48 hours of the lead,  CD PHNs were coordinating samples for submission to CDC testing and EH was in contact with owner/operators owners communicated with employees, strawberries highly suspect</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16</a:t>
            </a:fld>
            <a:endParaRPr lang="en-US"/>
          </a:p>
        </p:txBody>
      </p:sp>
    </p:spTree>
    <p:extLst>
      <p:ext uri="{BB962C8B-B14F-4D97-AF65-F5344CB8AC3E}">
        <p14:creationId xmlns:p14="http://schemas.microsoft.com/office/powerpoint/2010/main" val="363407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initial PWHD investigations and VDH release, PWHD had no new cases (</a:t>
            </a:r>
            <a:r>
              <a:rPr lang="en-US" dirty="0" err="1" smtClean="0"/>
              <a:t>approx</a:t>
            </a:r>
            <a:r>
              <a:rPr lang="en-US" baseline="0" dirty="0" smtClean="0"/>
              <a:t> 3 weeks)</a:t>
            </a:r>
            <a:endParaRPr lang="en-US" dirty="0" smtClean="0"/>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17</a:t>
            </a:fld>
            <a:endParaRPr lang="en-US"/>
          </a:p>
        </p:txBody>
      </p:sp>
    </p:spTree>
    <p:extLst>
      <p:ext uri="{BB962C8B-B14F-4D97-AF65-F5344CB8AC3E}">
        <p14:creationId xmlns:p14="http://schemas.microsoft.com/office/powerpoint/2010/main" val="2120643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21</a:t>
            </a:fld>
            <a:endParaRPr lang="en-US"/>
          </a:p>
        </p:txBody>
      </p:sp>
    </p:spTree>
    <p:extLst>
      <p:ext uri="{BB962C8B-B14F-4D97-AF65-F5344CB8AC3E}">
        <p14:creationId xmlns:p14="http://schemas.microsoft.com/office/powerpoint/2010/main" val="58713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Friday Morning: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EP&amp;R Coordinator scheduled internal conference call to disseminate ICS 201, identify staff positions, and set battle rhythm for response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Internal PWHD conference call conducted to prepare for the VDH/TSC call:</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With limited foresight into the outcome of the scheduled coordination call, local IMT identified the need to have planning call following the VDH led call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VDH/TSC Coordination call: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PWHD provided situation update which revealed two VERY different accounts of illness history and activities during the infectious period.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Due to concerns for public health, all agreed for the need to act on information obtained during PWHD interview.</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Considered tracking patrons by sales receipts but logistically was not feasible</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Contact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invetigation</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General Public Notification</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TSC Employee Assessments</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22</a:t>
            </a:fld>
            <a:endParaRPr lang="en-US"/>
          </a:p>
        </p:txBody>
      </p:sp>
    </p:spTree>
    <p:extLst>
      <p:ext uri="{BB962C8B-B14F-4D97-AF65-F5344CB8AC3E}">
        <p14:creationId xmlns:p14="http://schemas.microsoft.com/office/powerpoint/2010/main" val="376318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10:30: VDH/TSC Coordination call concluded at 10:30 with joint press conference (PWHD &amp; Local TSC Owner) scheduled for 12:00 at central PWHD location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Accelerated timeline eliminated opportunity for internal planning meeting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PWHD staff dispersed throughout the district were challenged with: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Driving to location of press conference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Locating appropriate attire (some ran home, some ran to the store, some borrowed from colleagues)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Establish talking points for the media and the agency representatives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Script, translate, and record PWHD call-line which would be announced in the press release and press conference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Notify staff of impending press release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PIO from both VDH &amp; TSC worked to establish mutually agreeable messaging</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23</a:t>
            </a:fld>
            <a:endParaRPr lang="en-US"/>
          </a:p>
        </p:txBody>
      </p:sp>
    </p:spTree>
    <p:extLst>
      <p:ext uri="{BB962C8B-B14F-4D97-AF65-F5344CB8AC3E}">
        <p14:creationId xmlns:p14="http://schemas.microsoft.com/office/powerpoint/2010/main" val="779017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EP&amp;R identified need for EH, EP&amp;R, Health Director, Epi, and PIO to meet in one location.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Unable to meet at HDOC due to scheduled press conference at Lee Ave. location. Group met at Lee Ave.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EP&amp;R Coordinator brought supplies for temporary HDOC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Internet outage at Lee Ave. </a:t>
            </a:r>
            <a:r>
              <a:rPr kumimoji="0" lang="en-US" sz="3000" b="0" i="0" u="none" strike="noStrike" kern="1200" cap="none" spc="0" normalizeH="0" baseline="0" noProof="0" dirty="0" err="1" smtClean="0">
                <a:ln>
                  <a:noFill/>
                </a:ln>
                <a:solidFill>
                  <a:prstClr val="black"/>
                </a:solidFill>
                <a:effectLst/>
                <a:uLnTx/>
                <a:uFillTx/>
                <a:latin typeface="+mn-lt"/>
                <a:ea typeface="+mn-ea"/>
                <a:cs typeface="+mn-cs"/>
              </a:rPr>
              <a:t>locationcould</a:t>
            </a:r>
            <a:r>
              <a:rPr kumimoji="0" lang="en-US" sz="3000" b="0" i="0" u="none" strike="noStrike" kern="1200" cap="none" spc="0" normalizeH="0" baseline="0" noProof="0" dirty="0" smtClean="0">
                <a:ln>
                  <a:noFill/>
                </a:ln>
                <a:solidFill>
                  <a:prstClr val="black"/>
                </a:solidFill>
                <a:effectLst/>
                <a:uLnTx/>
                <a:uFillTx/>
                <a:latin typeface="+mn-lt"/>
                <a:ea typeface="+mn-ea"/>
                <a:cs typeface="+mn-cs"/>
              </a:rPr>
              <a:t> not communicate with central office via email.  Central Office had to fax press release.</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24</a:t>
            </a:fld>
            <a:endParaRPr lang="en-US"/>
          </a:p>
        </p:txBody>
      </p:sp>
    </p:spTree>
    <p:extLst>
      <p:ext uri="{BB962C8B-B14F-4D97-AF65-F5344CB8AC3E}">
        <p14:creationId xmlns:p14="http://schemas.microsoft.com/office/powerpoint/2010/main" val="333128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questioned fresh</a:t>
            </a:r>
            <a:r>
              <a:rPr lang="en-US" baseline="0" dirty="0" smtClean="0"/>
              <a:t> or frozen fruit exposures on the first interview attempt b/c there was a current recall in Canada of a frozen berry-cheery blend. The patient stated that he rarely ever bought or consumed fruit. The patient had not traveled outside of Virginia during the 15-50 days prior to onset.</a:t>
            </a:r>
          </a:p>
          <a:p>
            <a:r>
              <a:rPr lang="en-US" baseline="0" dirty="0" smtClean="0"/>
              <a:t>Most of our HAV cases in Central have been imported other than an outbreak in Crater in 2007 and a cluster in Chickahominy area in 2014. So, I emailed the other epis in central to se if they had cases reported that week, and both Richmond and Chesterfield had just had cases reported. The Richmond case had not traveled outside of the metro area.</a:t>
            </a:r>
          </a:p>
          <a:p>
            <a:r>
              <a:rPr lang="en-US" baseline="0" dirty="0" smtClean="0"/>
              <a:t>I called the case patient back and inquired further about food exposures. He was feeling better and was very motivated to figure out what had made him ill. He asked me if I could figure it out, and I told him if I had the right pieces o the puzzle then Yes, I thought I could. Since he had poor food recall, he printed and faxed me his entire debit and credit car bills for the past 2 months</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3</a:t>
            </a:fld>
            <a:endParaRPr lang="en-US"/>
          </a:p>
        </p:txBody>
      </p:sp>
    </p:spTree>
    <p:extLst>
      <p:ext uri="{BB962C8B-B14F-4D97-AF65-F5344CB8AC3E}">
        <p14:creationId xmlns:p14="http://schemas.microsoft.com/office/powerpoint/2010/main" val="468989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VDH/TSC call, Owner agreed to compile list of TSC employees for public health assessment</a:t>
            </a:r>
          </a:p>
          <a:p>
            <a:r>
              <a:rPr lang="en-US" dirty="0" smtClean="0"/>
              <a:t>Two Tiers</a:t>
            </a:r>
          </a:p>
          <a:p>
            <a:r>
              <a:rPr lang="en-US" dirty="0" smtClean="0"/>
              <a:t>Tier 1: Exposed &amp; within window for PEP</a:t>
            </a:r>
          </a:p>
          <a:p>
            <a:r>
              <a:rPr lang="en-US" dirty="0" smtClean="0"/>
              <a:t>Tier 2: Exposed &amp; beyond window for PEP</a:t>
            </a:r>
          </a:p>
          <a:p>
            <a:r>
              <a:rPr lang="en-US" dirty="0" smtClean="0"/>
              <a:t>PHN team (already actively engaged in the larger </a:t>
            </a:r>
            <a:r>
              <a:rPr lang="en-US" dirty="0" err="1" smtClean="0"/>
              <a:t>Hep</a:t>
            </a:r>
            <a:r>
              <a:rPr lang="en-US" dirty="0" smtClean="0"/>
              <a:t> A response) split into two “units”</a:t>
            </a:r>
          </a:p>
          <a:p>
            <a:r>
              <a:rPr lang="en-US" dirty="0" smtClean="0"/>
              <a:t>TSC Employee Assessments</a:t>
            </a:r>
          </a:p>
          <a:p>
            <a:r>
              <a:rPr lang="en-US" dirty="0" smtClean="0"/>
              <a:t>Non-Employee reports</a:t>
            </a:r>
          </a:p>
          <a:p>
            <a:r>
              <a:rPr lang="en-US" dirty="0" smtClean="0"/>
              <a:t>Varying recommendations for those with prior immunity (monitor for s/s), those who received PEP (PAGE 13 DCM and page 5 of 100), and those without immunity or PEP (exclusion? Page 5 of 100)</a:t>
            </a:r>
          </a:p>
          <a:p>
            <a:r>
              <a:rPr lang="en-US" dirty="0" smtClean="0"/>
              <a:t>Several were able to prove prior immunity</a:t>
            </a:r>
          </a:p>
          <a:p>
            <a:r>
              <a:rPr lang="en-US" dirty="0" smtClean="0"/>
              <a:t>All employees assessed (few with leverage from employer)</a:t>
            </a:r>
          </a:p>
          <a:p>
            <a:r>
              <a:rPr lang="en-US" dirty="0" smtClean="0"/>
              <a:t>All available employees were given PEP on the afternoon of Day 2</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25</a:t>
            </a:fld>
            <a:endParaRPr lang="en-US"/>
          </a:p>
        </p:txBody>
      </p:sp>
    </p:spTree>
    <p:extLst>
      <p:ext uri="{BB962C8B-B14F-4D97-AF65-F5344CB8AC3E}">
        <p14:creationId xmlns:p14="http://schemas.microsoft.com/office/powerpoint/2010/main" val="3850296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Challenging to outline the differences for the specified timeframe being announced by the PWHD press release: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ALL food items (not only Strawberries)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ONLY at this location (not statewide TSC locations)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Also had to take into account days in which case did not work but products prepared by </a:t>
            </a:r>
            <a:r>
              <a:rPr kumimoji="0" lang="en-US" sz="15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500" b="0" i="0" u="none" strike="noStrike" kern="1200" cap="none" spc="0" normalizeH="0" baseline="0" noProof="0" dirty="0" smtClean="0">
                <a:ln>
                  <a:noFill/>
                </a:ln>
                <a:solidFill>
                  <a:prstClr val="black"/>
                </a:solidFill>
                <a:effectLst/>
                <a:uLnTx/>
                <a:uFillTx/>
                <a:latin typeface="+mn-lt"/>
                <a:ea typeface="+mn-ea"/>
                <a:cs typeface="+mn-cs"/>
              </a:rPr>
              <a:t> were served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Assigned response personnel for returning calls within 2 hours from 8-5 (urgent, not emergent) phone could be checked off site and rotating field phones sent home with those assigned personnel. Also linked voicemail to automated email which sent message to defined distribution list.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Updated local  line when time period for PEP changed and continued to return calls within 1 business day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Continued direct liaison with owner/operator to answer questions/concerns and conduct health surveillance for employees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Talking points from VDH were very helpful but unclear to staff what was public information versus internal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Ensured media statements shared with IPs, UCs, blast fax, etc.</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26</a:t>
            </a:fld>
            <a:endParaRPr lang="en-US"/>
          </a:p>
        </p:txBody>
      </p:sp>
    </p:spTree>
    <p:extLst>
      <p:ext uri="{BB962C8B-B14F-4D97-AF65-F5344CB8AC3E}">
        <p14:creationId xmlns:p14="http://schemas.microsoft.com/office/powerpoint/2010/main" val="4066089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Challenging to outline the differences for the specified timeframe being announced by the PWHD press release:</a:t>
            </a:r>
          </a:p>
          <a:p>
            <a:r>
              <a:rPr lang="en-US" dirty="0" smtClean="0"/>
              <a:t>-ALL food items (not only Strawberries) </a:t>
            </a:r>
          </a:p>
          <a:p>
            <a:r>
              <a:rPr lang="en-US" dirty="0" smtClean="0"/>
              <a:t>-ONLY at this location (not statewide TSC locations)</a:t>
            </a:r>
          </a:p>
          <a:p>
            <a:r>
              <a:rPr lang="en-US" dirty="0" smtClean="0"/>
              <a:t>-Also had to take into account days in which case did not work but products prepared by </a:t>
            </a:r>
            <a:r>
              <a:rPr lang="en-US" dirty="0" err="1" smtClean="0"/>
              <a:t>pt</a:t>
            </a:r>
            <a:r>
              <a:rPr lang="en-US" dirty="0" smtClean="0"/>
              <a:t> were served</a:t>
            </a:r>
          </a:p>
          <a:p>
            <a:endParaRPr lang="en-US" dirty="0" smtClean="0"/>
          </a:p>
          <a:p>
            <a:r>
              <a:rPr lang="en-US" dirty="0" smtClean="0"/>
              <a:t>Talking points from VDH were very helpful but unclear to staff what was public information versus internal </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28</a:t>
            </a:fld>
            <a:endParaRPr lang="en-US"/>
          </a:p>
        </p:txBody>
      </p:sp>
    </p:spTree>
    <p:extLst>
      <p:ext uri="{BB962C8B-B14F-4D97-AF65-F5344CB8AC3E}">
        <p14:creationId xmlns:p14="http://schemas.microsoft.com/office/powerpoint/2010/main" val="286693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PWHD </a:t>
            </a:r>
            <a:r>
              <a:rPr lang="en-US" dirty="0" err="1" smtClean="0"/>
              <a:t>EP&amp;R</a:t>
            </a:r>
            <a:r>
              <a:rPr lang="en-US" dirty="0" smtClean="0"/>
              <a:t> coordinator had been involved</a:t>
            </a:r>
            <a:r>
              <a:rPr lang="en-US" baseline="0" dirty="0" smtClean="0"/>
              <a:t> in the earlier response activities associated with VDH press release, could have improved response to event within event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By the time out of “crisis mode”, end of business day on a Friday and too late to loop in additional staff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EP&amp;R</a:t>
            </a:r>
            <a:r>
              <a:rPr lang="en-US" dirty="0" smtClean="0"/>
              <a:t> looped in earlier: Could not obtain necessary info to document response (</a:t>
            </a:r>
            <a:r>
              <a:rPr lang="en-US" dirty="0" err="1" smtClean="0"/>
              <a:t>IAP</a:t>
            </a:r>
            <a:r>
              <a:rPr lang="en-US" dirty="0" smtClean="0"/>
              <a:t>, useful for future responses) without significantly slowing down timeline</a:t>
            </a:r>
          </a:p>
          <a:p>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30</a:t>
            </a:fld>
            <a:endParaRPr lang="en-US"/>
          </a:p>
        </p:txBody>
      </p:sp>
    </p:spTree>
    <p:extLst>
      <p:ext uri="{BB962C8B-B14F-4D97-AF65-F5344CB8AC3E}">
        <p14:creationId xmlns:p14="http://schemas.microsoft.com/office/powerpoint/2010/main" val="7332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first thing I noticed was that he ate at tropical smoothie 2-3 times weekly.</a:t>
            </a:r>
            <a:r>
              <a:rPr lang="en-US" baseline="0" dirty="0" smtClean="0"/>
              <a:t> But he had told me he didn’t eat fruit very often???</a:t>
            </a:r>
          </a:p>
          <a:p>
            <a:r>
              <a:rPr lang="en-US" baseline="0" dirty="0" smtClean="0"/>
              <a:t>He indeed frequently went for large smoothies as recharge after long hours on his feet at a stressful job. He had not thought of the smoothie as fruit at all or even of TS as a restaurant </a:t>
            </a:r>
            <a:r>
              <a:rPr lang="en-US" baseline="0" dirty="0" err="1" smtClean="0"/>
              <a:t>bc</a:t>
            </a:r>
            <a:r>
              <a:rPr lang="en-US" baseline="0" dirty="0" smtClean="0"/>
              <a:t> he would just run in-and-out with his smoothie. He most often got a strawberry-based smoothie and very rarely ordered a meal. </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4</a:t>
            </a:fld>
            <a:endParaRPr lang="en-US"/>
          </a:p>
        </p:txBody>
      </p:sp>
    </p:spTree>
    <p:extLst>
      <p:ext uri="{BB962C8B-B14F-4D97-AF65-F5344CB8AC3E}">
        <p14:creationId xmlns:p14="http://schemas.microsoft.com/office/powerpoint/2010/main" val="293676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called Richmond and chesterfield and they re-interviewed their cases questioning several restaurant and grocery exposures that fell in the exposure period. The Richmond case had also consumed TS and the</a:t>
            </a:r>
            <a:r>
              <a:rPr lang="en-US" baseline="0" dirty="0" smtClean="0"/>
              <a:t> Chesterfield case said she had frequently gone to TS but did not think she had been during the exposure time frame. </a:t>
            </a:r>
          </a:p>
          <a:p>
            <a:r>
              <a:rPr lang="en-US" baseline="0" dirty="0" smtClean="0"/>
              <a:t>Central Shenandoah was investigating an HAV outbreak in a social networking group so I called the Epi, Jonathan, to see if he had any cases that didn’t seem to fit with his cluster. And if he did, did they eat at TS. </a:t>
            </a:r>
          </a:p>
          <a:p>
            <a:r>
              <a:rPr lang="en-US" baseline="0" dirty="0" smtClean="0"/>
              <a:t>I also notified Central office foodborne staff and then discussed my concerns on our Monday Investigation Team meeting.</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5</a:t>
            </a:fld>
            <a:endParaRPr lang="en-US"/>
          </a:p>
        </p:txBody>
      </p:sp>
    </p:spTree>
    <p:extLst>
      <p:ext uri="{BB962C8B-B14F-4D97-AF65-F5344CB8AC3E}">
        <p14:creationId xmlns:p14="http://schemas.microsoft.com/office/powerpoint/2010/main" val="59612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Jonathan’s case reported TS exposure.</a:t>
            </a:r>
          </a:p>
          <a:p>
            <a:r>
              <a:rPr lang="en-US" dirty="0" smtClean="0"/>
              <a:t>Andrea</a:t>
            </a:r>
            <a:r>
              <a:rPr lang="en-US" baseline="0" dirty="0" smtClean="0"/>
              <a:t> Young in Prince William reported 3 cases and called them all back and all had TS smoothie consumption. </a:t>
            </a:r>
          </a:p>
          <a:p>
            <a:endParaRPr lang="en-US" baseline="0" dirty="0" smtClean="0"/>
          </a:p>
          <a:p>
            <a:r>
              <a:rPr lang="en-US" baseline="0" dirty="0" smtClean="0"/>
              <a:t>Hand off to Cindy</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6</a:t>
            </a:fld>
            <a:endParaRPr lang="en-US"/>
          </a:p>
        </p:txBody>
      </p:sp>
    </p:spTree>
    <p:extLst>
      <p:ext uri="{BB962C8B-B14F-4D97-AF65-F5344CB8AC3E}">
        <p14:creationId xmlns:p14="http://schemas.microsoft.com/office/powerpoint/2010/main" val="31484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Jonathan had already submitted stool and blood on his case with TS consumption and it was identified by CDC as a 1B, a strain more common in the Middle East</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7</a:t>
            </a:fld>
            <a:endParaRPr lang="en-US"/>
          </a:p>
        </p:txBody>
      </p:sp>
    </p:spTree>
    <p:extLst>
      <p:ext uri="{BB962C8B-B14F-4D97-AF65-F5344CB8AC3E}">
        <p14:creationId xmlns:p14="http://schemas.microsoft.com/office/powerpoint/2010/main" val="281603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Henrico, we also decided to go ahead</a:t>
            </a:r>
            <a:r>
              <a:rPr lang="en-US" baseline="0" dirty="0" smtClean="0"/>
              <a:t> </a:t>
            </a:r>
            <a:r>
              <a:rPr lang="en-US" dirty="0" smtClean="0"/>
              <a:t>and collect food specimens in whirl bags. We wanted</a:t>
            </a:r>
            <a:r>
              <a:rPr lang="en-US" baseline="0" dirty="0" smtClean="0"/>
              <a:t> to have food items as close to the time of when food consumption had occurred as possible. In Henrico, EH invited Epi to come along with them for the site visits. We had 4 different locations in Henrico and ¾ had been frequented by the ill case patients. </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8</a:t>
            </a:fld>
            <a:endParaRPr lang="en-US"/>
          </a:p>
        </p:txBody>
      </p:sp>
    </p:spTree>
    <p:extLst>
      <p:ext uri="{BB962C8B-B14F-4D97-AF65-F5344CB8AC3E}">
        <p14:creationId xmlns:p14="http://schemas.microsoft.com/office/powerpoint/2010/main" val="120843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food product, we photographed</a:t>
            </a:r>
            <a:r>
              <a:rPr lang="en-US" baseline="0" dirty="0" smtClean="0"/>
              <a:t> and recorded lot numbers and looked for country of origin. We were surprised to see that the strawberries were all products of Egypt. The store manager was also surprised they were from Egypt as he said they had always previous been marked California. </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9</a:t>
            </a:fld>
            <a:endParaRPr lang="en-US"/>
          </a:p>
        </p:txBody>
      </p:sp>
    </p:spTree>
    <p:extLst>
      <p:ext uri="{BB962C8B-B14F-4D97-AF65-F5344CB8AC3E}">
        <p14:creationId xmlns:p14="http://schemas.microsoft.com/office/powerpoint/2010/main" val="353330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back to Angie---</a:t>
            </a:r>
          </a:p>
          <a:p>
            <a:endParaRPr lang="en-US" dirty="0" smtClean="0"/>
          </a:p>
          <a:p>
            <a:r>
              <a:rPr lang="en-US" dirty="0" smtClean="0"/>
              <a:t>The</a:t>
            </a:r>
            <a:r>
              <a:rPr lang="en-US" baseline="0" dirty="0" smtClean="0"/>
              <a:t> following day, I was getting ready to enjoy some time at the pool with my family when I made the mistake of answering my work cell phone. It was the medical consultant for TS and several corporate members on a conference call. They had been trying to reach someone for hours and I was the only person they got.</a:t>
            </a:r>
          </a:p>
          <a:p>
            <a:r>
              <a:rPr lang="en-US" baseline="0" dirty="0" smtClean="0"/>
              <a:t>I provided them with an overview of the 6 cases and the possibly implicated TS locations as best I could. I explained the 1B finding in Jonathan’s case. TS was shocked that they had Egyptian strawberries, they noted that they paid extra for large sweet California berries. </a:t>
            </a:r>
            <a:endParaRPr lang="en-US" dirty="0"/>
          </a:p>
        </p:txBody>
      </p:sp>
      <p:sp>
        <p:nvSpPr>
          <p:cNvPr id="4" name="Slide Number Placeholder 3"/>
          <p:cNvSpPr>
            <a:spLocks noGrp="1"/>
          </p:cNvSpPr>
          <p:nvPr>
            <p:ph type="sldNum" sz="quarter" idx="10"/>
          </p:nvPr>
        </p:nvSpPr>
        <p:spPr/>
        <p:txBody>
          <a:bodyPr/>
          <a:lstStyle/>
          <a:p>
            <a:fld id="{36E28747-F62B-44C4-B663-36D3330BD34F}" type="slidenum">
              <a:rPr lang="en-US" smtClean="0"/>
              <a:t>10</a:t>
            </a:fld>
            <a:endParaRPr lang="en-US"/>
          </a:p>
        </p:txBody>
      </p:sp>
    </p:spTree>
    <p:extLst>
      <p:ext uri="{BB962C8B-B14F-4D97-AF65-F5344CB8AC3E}">
        <p14:creationId xmlns:p14="http://schemas.microsoft.com/office/powerpoint/2010/main" val="414667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C3906A-2D85-4BF4-8113-B0CC6E7C92FE}"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5532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3906A-2D85-4BF4-8113-B0CC6E7C92FE}"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377522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3906A-2D85-4BF4-8113-B0CC6E7C92FE}"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33272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3906A-2D85-4BF4-8113-B0CC6E7C92FE}"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227689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3906A-2D85-4BF4-8113-B0CC6E7C92FE}"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287144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C3906A-2D85-4BF4-8113-B0CC6E7C92FE}"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281891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C3906A-2D85-4BF4-8113-B0CC6E7C92FE}"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5502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C3906A-2D85-4BF4-8113-B0CC6E7C92FE}"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4974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3906A-2D85-4BF4-8113-B0CC6E7C92FE}"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155521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3906A-2D85-4BF4-8113-B0CC6E7C92FE}"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78419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3906A-2D85-4BF4-8113-B0CC6E7C92FE}"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3DC8-E532-4BE9-A473-1139B9272003}" type="slidenum">
              <a:rPr lang="en-US" smtClean="0"/>
              <a:t>‹#›</a:t>
            </a:fld>
            <a:endParaRPr lang="en-US"/>
          </a:p>
        </p:txBody>
      </p:sp>
    </p:spTree>
    <p:extLst>
      <p:ext uri="{BB962C8B-B14F-4D97-AF65-F5344CB8AC3E}">
        <p14:creationId xmlns:p14="http://schemas.microsoft.com/office/powerpoint/2010/main" val="347380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3906A-2D85-4BF4-8113-B0CC6E7C92FE}" type="datetimeFigureOut">
              <a:rPr lang="en-US" smtClean="0"/>
              <a:t>5/26/2017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3DC8-E532-4BE9-A473-1139B9272003}" type="slidenum">
              <a:rPr lang="en-US" smtClean="0"/>
              <a:t>‹#›</a:t>
            </a:fld>
            <a:endParaRPr lang="en-US"/>
          </a:p>
        </p:txBody>
      </p:sp>
    </p:spTree>
    <p:extLst>
      <p:ext uri="{BB962C8B-B14F-4D97-AF65-F5344CB8AC3E}">
        <p14:creationId xmlns:p14="http://schemas.microsoft.com/office/powerpoint/2010/main" val="385071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Hepatitis A Outbreak and Egyptian Strawberries</a:t>
            </a:r>
            <a:endParaRPr lang="en-US" dirty="0"/>
          </a:p>
        </p:txBody>
      </p:sp>
      <p:sp>
        <p:nvSpPr>
          <p:cNvPr id="5" name="Subtitle 4"/>
          <p:cNvSpPr>
            <a:spLocks noGrp="1"/>
          </p:cNvSpPr>
          <p:nvPr>
            <p:ph type="subTitle" idx="1"/>
          </p:nvPr>
        </p:nvSpPr>
        <p:spPr>
          <a:xfrm>
            <a:off x="1371600" y="3886200"/>
            <a:ext cx="6400800" cy="2286000"/>
          </a:xfrm>
        </p:spPr>
        <p:txBody>
          <a:bodyPr>
            <a:normAutofit lnSpcReduction="10000"/>
          </a:bodyPr>
          <a:lstStyle/>
          <a:p>
            <a:r>
              <a:rPr lang="en-US" dirty="0" smtClean="0"/>
              <a:t>Angela Myrick-West, Epidemiologist</a:t>
            </a:r>
          </a:p>
          <a:p>
            <a:r>
              <a:rPr lang="en-US" dirty="0" smtClean="0"/>
              <a:t>Cindy McKelvy, Environmental Health</a:t>
            </a:r>
          </a:p>
          <a:p>
            <a:r>
              <a:rPr lang="en-US" dirty="0" smtClean="0"/>
              <a:t>Andrea Young, Epidemiologist</a:t>
            </a:r>
          </a:p>
          <a:p>
            <a:r>
              <a:rPr lang="en-US" dirty="0" smtClean="0"/>
              <a:t>Mary Laurel Castle, Coordinator</a:t>
            </a:r>
          </a:p>
          <a:p>
            <a:endParaRPr lang="en-US" dirty="0"/>
          </a:p>
        </p:txBody>
      </p:sp>
    </p:spTree>
    <p:extLst>
      <p:ext uri="{BB962C8B-B14F-4D97-AF65-F5344CB8AC3E}">
        <p14:creationId xmlns:p14="http://schemas.microsoft.com/office/powerpoint/2010/main" val="233801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downside of business cards</a:t>
            </a:r>
            <a:endParaRPr lang="en-US" dirty="0"/>
          </a:p>
        </p:txBody>
      </p:sp>
      <p:sp>
        <p:nvSpPr>
          <p:cNvPr id="3" name="Content Placeholder 2"/>
          <p:cNvSpPr>
            <a:spLocks noGrp="1"/>
          </p:cNvSpPr>
          <p:nvPr>
            <p:ph idx="1"/>
          </p:nvPr>
        </p:nvSpPr>
        <p:spPr/>
        <p:txBody>
          <a:bodyPr/>
          <a:lstStyle/>
          <a:p>
            <a:r>
              <a:rPr lang="en-US" dirty="0" smtClean="0"/>
              <a:t>Beautiful Saturday and I was walking to the pool…</a:t>
            </a:r>
          </a:p>
          <a:p>
            <a:r>
              <a:rPr lang="en-US" dirty="0" smtClean="0"/>
              <a:t>TS Corporate could not reach anyone at CO and had my cell number </a:t>
            </a:r>
          </a:p>
          <a:p>
            <a:r>
              <a:rPr lang="en-US" dirty="0" smtClean="0"/>
              <a:t>Provided background information and suspicions about the strawberries</a:t>
            </a:r>
            <a:endParaRPr lang="en-US" dirty="0"/>
          </a:p>
        </p:txBody>
      </p:sp>
    </p:spTree>
    <p:extLst>
      <p:ext uri="{BB962C8B-B14F-4D97-AF65-F5344CB8AC3E}">
        <p14:creationId xmlns:p14="http://schemas.microsoft.com/office/powerpoint/2010/main" val="335356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a:xfrm>
            <a:off x="457200" y="1600200"/>
            <a:ext cx="4343400" cy="4525963"/>
          </a:xfrm>
        </p:spPr>
        <p:txBody>
          <a:bodyPr>
            <a:normAutofit fontScale="92500" lnSpcReduction="20000"/>
          </a:bodyPr>
          <a:lstStyle/>
          <a:p>
            <a:r>
              <a:rPr lang="en-US" dirty="0" smtClean="0"/>
              <a:t>TS decided to remove all of the strawberries from their locations. </a:t>
            </a:r>
          </a:p>
          <a:p>
            <a:pPr marL="0" indent="0">
              <a:buNone/>
            </a:pPr>
            <a:endParaRPr lang="en-US" dirty="0" smtClean="0"/>
          </a:p>
          <a:p>
            <a:r>
              <a:rPr lang="en-US" b="1" dirty="0" smtClean="0">
                <a:solidFill>
                  <a:schemeClr val="accent4"/>
                </a:solidFill>
              </a:rPr>
              <a:t>Single largest factor in curbing the outbreak</a:t>
            </a:r>
            <a:r>
              <a:rPr lang="en-US" dirty="0" smtClean="0"/>
              <a:t>!</a:t>
            </a:r>
          </a:p>
          <a:p>
            <a:pPr marL="0" indent="0">
              <a:buNone/>
            </a:pPr>
            <a:endParaRPr lang="en-US" dirty="0" smtClean="0"/>
          </a:p>
          <a:p>
            <a:r>
              <a:rPr lang="en-US" dirty="0"/>
              <a:t>We </a:t>
            </a:r>
            <a:r>
              <a:rPr lang="en-US" dirty="0" smtClean="0"/>
              <a:t>negotiated </a:t>
            </a:r>
            <a:r>
              <a:rPr lang="en-US" dirty="0"/>
              <a:t>holding on to one box at each implicated location for testing.</a:t>
            </a:r>
          </a:p>
          <a:p>
            <a:endParaRPr lang="en-US" dirty="0"/>
          </a:p>
        </p:txBody>
      </p:sp>
      <p:pic>
        <p:nvPicPr>
          <p:cNvPr id="1026" name="Picture 2" descr="C:\Users\non54638\AppData\Local\Microsoft\Windows\Temporary Internet Files\Content.Outlook\S87ZWKL1\IMG_0004 (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4357" b="4964"/>
          <a:stretch/>
        </p:blipFill>
        <p:spPr bwMode="auto">
          <a:xfrm rot="5400000">
            <a:off x="4418227" y="2283940"/>
            <a:ext cx="4978400" cy="338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6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Notification</a:t>
            </a:r>
            <a:endParaRPr lang="en-US" dirty="0"/>
          </a:p>
        </p:txBody>
      </p:sp>
      <p:sp>
        <p:nvSpPr>
          <p:cNvPr id="3" name="Content Placeholder 2"/>
          <p:cNvSpPr>
            <a:spLocks noGrp="1"/>
          </p:cNvSpPr>
          <p:nvPr>
            <p:ph idx="1"/>
          </p:nvPr>
        </p:nvSpPr>
        <p:spPr>
          <a:xfrm>
            <a:off x="457200" y="1600200"/>
            <a:ext cx="3657600" cy="4525963"/>
          </a:xfrm>
        </p:spPr>
        <p:txBody>
          <a:bodyPr>
            <a:normAutofit fontScale="92500" lnSpcReduction="10000"/>
          </a:bodyPr>
          <a:lstStyle/>
          <a:p>
            <a:r>
              <a:rPr lang="en-US" dirty="0"/>
              <a:t>P</a:t>
            </a:r>
            <a:r>
              <a:rPr lang="en-US" dirty="0" smtClean="0"/>
              <a:t>ress release was issued by VDH on Friday, August 19, 2016, informing patrons of Tropical Smoothie that they should receive PEP for HAV if they consumed strawberries.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63" t="21485" r="36042" b="23511"/>
          <a:stretch/>
        </p:blipFill>
        <p:spPr bwMode="auto">
          <a:xfrm>
            <a:off x="4114800" y="1752600"/>
            <a:ext cx="4876800" cy="422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99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 Actions Continued</a:t>
            </a:r>
            <a:endParaRPr lang="en-US" dirty="0"/>
          </a:p>
        </p:txBody>
      </p:sp>
      <p:sp>
        <p:nvSpPr>
          <p:cNvPr id="3" name="Content Placeholder 2"/>
          <p:cNvSpPr>
            <a:spLocks noGrp="1"/>
          </p:cNvSpPr>
          <p:nvPr>
            <p:ph idx="1"/>
          </p:nvPr>
        </p:nvSpPr>
        <p:spPr/>
        <p:txBody>
          <a:bodyPr/>
          <a:lstStyle/>
          <a:p>
            <a:r>
              <a:rPr lang="en-US" dirty="0" smtClean="0"/>
              <a:t>August 19, 2016- forward…</a:t>
            </a:r>
          </a:p>
          <a:p>
            <a:pPr lvl="1"/>
            <a:r>
              <a:rPr lang="en-US" dirty="0" smtClean="0"/>
              <a:t>EH revisited all locations</a:t>
            </a:r>
          </a:p>
          <a:p>
            <a:pPr lvl="1"/>
            <a:r>
              <a:rPr lang="en-US" dirty="0" smtClean="0"/>
              <a:t>Collected boxed samples and delivered to DCLS</a:t>
            </a:r>
          </a:p>
          <a:p>
            <a:pPr lvl="1"/>
            <a:r>
              <a:rPr lang="en-US" dirty="0" smtClean="0"/>
              <a:t>Verification checks</a:t>
            </a:r>
          </a:p>
          <a:p>
            <a:pPr lvl="1"/>
            <a:r>
              <a:rPr lang="en-US" dirty="0" smtClean="0"/>
              <a:t>Recall checks</a:t>
            </a:r>
          </a:p>
          <a:p>
            <a:pPr lvl="1"/>
            <a:r>
              <a:rPr lang="en-US" dirty="0" smtClean="0"/>
              <a:t>FDA results</a:t>
            </a:r>
          </a:p>
          <a:p>
            <a:pPr lvl="1"/>
            <a:endParaRPr lang="en-US" dirty="0" smtClean="0"/>
          </a:p>
          <a:p>
            <a:pPr lvl="1"/>
            <a:endParaRPr lang="en-US" dirty="0"/>
          </a:p>
        </p:txBody>
      </p:sp>
    </p:spTree>
    <p:extLst>
      <p:ext uri="{BB962C8B-B14F-4D97-AF65-F5344CB8AC3E}">
        <p14:creationId xmlns:p14="http://schemas.microsoft.com/office/powerpoint/2010/main" val="200623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PWHD’s</a:t>
            </a:r>
            <a:r>
              <a:rPr lang="en-US" dirty="0" smtClean="0"/>
              <a:t> events within the event</a:t>
            </a:r>
            <a:endParaRPr lang="en-US" dirty="0"/>
          </a:p>
        </p:txBody>
      </p:sp>
    </p:spTree>
    <p:extLst>
      <p:ext uri="{BB962C8B-B14F-4D97-AF65-F5344CB8AC3E}">
        <p14:creationId xmlns:p14="http://schemas.microsoft.com/office/powerpoint/2010/main" val="3463454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 of PWHD Involvement in the Early Investigation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Late July/Early Aug -  Also concerned over increase in Hepatitis A reports (three in one week)</a:t>
            </a:r>
          </a:p>
          <a:p>
            <a:pPr lvl="1"/>
            <a:r>
              <a:rPr lang="en-US" dirty="0" smtClean="0"/>
              <a:t>Investigations initiated immediately	</a:t>
            </a:r>
          </a:p>
          <a:p>
            <a:pPr lvl="1"/>
            <a:r>
              <a:rPr lang="en-US" dirty="0" smtClean="0"/>
              <a:t>No out of state travel </a:t>
            </a:r>
            <a:r>
              <a:rPr lang="en-US" dirty="0"/>
              <a:t>in any of the </a:t>
            </a:r>
            <a:r>
              <a:rPr lang="en-US" dirty="0" smtClean="0"/>
              <a:t>histories/No Connections</a:t>
            </a:r>
          </a:p>
          <a:p>
            <a:r>
              <a:rPr lang="en-US" dirty="0" smtClean="0"/>
              <a:t>Received notice from Regional Epidemiologist and Division of Surveillance and Investigation (DSI) of increased reports in other regions as well</a:t>
            </a:r>
          </a:p>
          <a:p>
            <a:pPr lvl="1"/>
            <a:r>
              <a:rPr lang="en-US" dirty="0" smtClean="0"/>
              <a:t>Re-interviewed cases with questions based on clues from Epi Investigations in the other Regions</a:t>
            </a:r>
          </a:p>
          <a:p>
            <a:r>
              <a:rPr lang="en-US" dirty="0" smtClean="0"/>
              <a:t>Ultimately confirmed consumption of Tropical Smoothie Café (TSC) products in Prince William Cases</a:t>
            </a:r>
          </a:p>
        </p:txBody>
      </p:sp>
    </p:spTree>
    <p:extLst>
      <p:ext uri="{BB962C8B-B14F-4D97-AF65-F5344CB8AC3E}">
        <p14:creationId xmlns:p14="http://schemas.microsoft.com/office/powerpoint/2010/main" val="3213316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Supplement of PWHD involvement in the early investigation</a:t>
            </a:r>
          </a:p>
        </p:txBody>
      </p:sp>
      <p:sp>
        <p:nvSpPr>
          <p:cNvPr id="3" name="Content Placeholder 2"/>
          <p:cNvSpPr>
            <a:spLocks noGrp="1"/>
          </p:cNvSpPr>
          <p:nvPr>
            <p:ph idx="1"/>
          </p:nvPr>
        </p:nvSpPr>
        <p:spPr/>
        <p:txBody>
          <a:bodyPr>
            <a:normAutofit fontScale="92500"/>
          </a:bodyPr>
          <a:lstStyle/>
          <a:p>
            <a:r>
              <a:rPr lang="en-US" dirty="0"/>
              <a:t>Within 24-48 </a:t>
            </a:r>
            <a:r>
              <a:rPr lang="en-US" dirty="0" smtClean="0"/>
              <a:t>hours of the involved regions all confirming </a:t>
            </a:r>
            <a:r>
              <a:rPr lang="en-US" dirty="0" err="1" smtClean="0"/>
              <a:t>TSC</a:t>
            </a:r>
            <a:r>
              <a:rPr lang="en-US" dirty="0" smtClean="0"/>
              <a:t> connections:</a:t>
            </a:r>
            <a:endParaRPr lang="en-US" dirty="0"/>
          </a:p>
          <a:p>
            <a:pPr lvl="1"/>
            <a:r>
              <a:rPr lang="en-US" dirty="0" smtClean="0"/>
              <a:t>Public Health Nurses (</a:t>
            </a:r>
            <a:r>
              <a:rPr lang="en-US" dirty="0" err="1" smtClean="0"/>
              <a:t>PHNs</a:t>
            </a:r>
            <a:r>
              <a:rPr lang="en-US" dirty="0" smtClean="0"/>
              <a:t>) </a:t>
            </a:r>
            <a:r>
              <a:rPr lang="en-US" dirty="0"/>
              <a:t>coordinated </a:t>
            </a:r>
            <a:r>
              <a:rPr lang="en-US" dirty="0" smtClean="0"/>
              <a:t>case samples </a:t>
            </a:r>
            <a:r>
              <a:rPr lang="en-US" dirty="0"/>
              <a:t>for submission to </a:t>
            </a:r>
            <a:r>
              <a:rPr lang="en-US" dirty="0" smtClean="0"/>
              <a:t>Centers for Disease Control (CDC) for genotype </a:t>
            </a:r>
            <a:r>
              <a:rPr lang="en-US" dirty="0"/>
              <a:t>testing</a:t>
            </a:r>
          </a:p>
          <a:p>
            <a:pPr lvl="1"/>
            <a:r>
              <a:rPr lang="en-US" dirty="0"/>
              <a:t>Environmental Health </a:t>
            </a:r>
            <a:r>
              <a:rPr lang="en-US" dirty="0" smtClean="0"/>
              <a:t>(EH) contacted </a:t>
            </a:r>
            <a:r>
              <a:rPr lang="en-US" dirty="0"/>
              <a:t>the owner/operators of the </a:t>
            </a:r>
            <a:r>
              <a:rPr lang="en-US" dirty="0" smtClean="0"/>
              <a:t>establishments and initiated inspections- also noted Egyptian strawberries</a:t>
            </a:r>
            <a:endParaRPr lang="en-US" dirty="0"/>
          </a:p>
          <a:p>
            <a:pPr lvl="1"/>
            <a:r>
              <a:rPr lang="en-US" dirty="0"/>
              <a:t>Owners were communicating with </a:t>
            </a:r>
            <a:r>
              <a:rPr lang="en-US" dirty="0" smtClean="0"/>
              <a:t>employees reinforcing  employee health requirements</a:t>
            </a:r>
            <a:endParaRPr lang="en-US" dirty="0"/>
          </a:p>
          <a:p>
            <a:endParaRPr lang="en-US" dirty="0"/>
          </a:p>
        </p:txBody>
      </p:sp>
    </p:spTree>
    <p:extLst>
      <p:ext uri="{BB962C8B-B14F-4D97-AF65-F5344CB8AC3E}">
        <p14:creationId xmlns:p14="http://schemas.microsoft.com/office/powerpoint/2010/main" val="405089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 time of uncertainty….</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r>
              <a:rPr lang="en-US" dirty="0"/>
              <a:t>Between initial PWHD investigations and VDH release, PWHD had no new cases </a:t>
            </a:r>
          </a:p>
          <a:p>
            <a:r>
              <a:rPr lang="en-US" dirty="0"/>
              <a:t>As a result, PWHD uncertain about what impact to expect from public </a:t>
            </a:r>
          </a:p>
          <a:p>
            <a:pPr marL="342900" lvl="1" indent="-342900">
              <a:buFont typeface="Arial" panose="020B0604020202020204" pitchFamily="34" charset="0"/>
              <a:buChar char="•"/>
            </a:pPr>
            <a:r>
              <a:rPr lang="en-US" sz="3200" dirty="0" smtClean="0"/>
              <a:t>Upon notification of VDH Press Release, Senior </a:t>
            </a:r>
            <a:r>
              <a:rPr lang="en-US" sz="3200" dirty="0" err="1" smtClean="0"/>
              <a:t>PHNs</a:t>
            </a:r>
            <a:r>
              <a:rPr lang="en-US" sz="3200" dirty="0" smtClean="0"/>
              <a:t> reached out </a:t>
            </a:r>
            <a:r>
              <a:rPr lang="en-US" sz="3200" dirty="0"/>
              <a:t>to local providers to gather picture of Immune Globulin (IG) and </a:t>
            </a:r>
            <a:r>
              <a:rPr lang="en-US" sz="3200" dirty="0" err="1"/>
              <a:t>HAV</a:t>
            </a:r>
            <a:r>
              <a:rPr lang="en-US" sz="3200" dirty="0"/>
              <a:t> Vaccine availability</a:t>
            </a:r>
          </a:p>
          <a:p>
            <a:r>
              <a:rPr lang="en-US" dirty="0" smtClean="0"/>
              <a:t>After VDH release activity began to pick up with calls and questions</a:t>
            </a:r>
          </a:p>
          <a:p>
            <a:r>
              <a:rPr lang="en-US" dirty="0" smtClean="0"/>
              <a:t>A few additional cases were investigated and staff was allocated to ensure team was supported to handle potential influx </a:t>
            </a:r>
            <a:endParaRPr lang="en-US" dirty="0"/>
          </a:p>
        </p:txBody>
      </p:sp>
    </p:spTree>
    <p:extLst>
      <p:ext uri="{BB962C8B-B14F-4D97-AF65-F5344CB8AC3E}">
        <p14:creationId xmlns:p14="http://schemas.microsoft.com/office/powerpoint/2010/main" val="1957575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368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And so begins, an event within an event: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669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interview</a:t>
            </a:r>
            <a:endParaRPr lang="en-US" dirty="0"/>
          </a:p>
        </p:txBody>
      </p:sp>
      <p:sp>
        <p:nvSpPr>
          <p:cNvPr id="3" name="Content Placeholder 2"/>
          <p:cNvSpPr>
            <a:spLocks noGrp="1"/>
          </p:cNvSpPr>
          <p:nvPr>
            <p:ph idx="1"/>
          </p:nvPr>
        </p:nvSpPr>
        <p:spPr/>
        <p:txBody>
          <a:bodyPr/>
          <a:lstStyle/>
          <a:p>
            <a:r>
              <a:rPr lang="en-US" dirty="0" smtClean="0"/>
              <a:t>Single case of HAV reported in Henrico in late July</a:t>
            </a:r>
          </a:p>
          <a:p>
            <a:r>
              <a:rPr lang="en-US" dirty="0" smtClean="0"/>
              <a:t>Patient initially did not return calls</a:t>
            </a:r>
          </a:p>
          <a:p>
            <a:r>
              <a:rPr lang="en-US" dirty="0" smtClean="0"/>
              <a:t>Initial interview focused on close contacts and need for PEP</a:t>
            </a:r>
          </a:p>
          <a:p>
            <a:r>
              <a:rPr lang="en-US" dirty="0" smtClean="0"/>
              <a:t>Food history revealed </a:t>
            </a:r>
          </a:p>
          <a:p>
            <a:pPr marL="0" indent="0">
              <a:buNone/>
            </a:pPr>
            <a:r>
              <a:rPr lang="en-US" dirty="0"/>
              <a:t> </a:t>
            </a:r>
            <a:r>
              <a:rPr lang="en-US" dirty="0" smtClean="0"/>
              <a:t>   several exposures for </a:t>
            </a:r>
          </a:p>
          <a:p>
            <a:pPr marL="0" indent="0">
              <a:buNone/>
            </a:pPr>
            <a:r>
              <a:rPr lang="en-US" dirty="0"/>
              <a:t> </a:t>
            </a:r>
            <a:r>
              <a:rPr lang="en-US" dirty="0" smtClean="0"/>
              <a:t>   undercooked oysters</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9" t="40039" r="41094" b="16407"/>
          <a:stretch/>
        </p:blipFill>
        <p:spPr bwMode="auto">
          <a:xfrm>
            <a:off x="4629150" y="3848100"/>
            <a:ext cx="4220386"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77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a:bodyPr>
          <a:lstStyle/>
          <a:p>
            <a:r>
              <a:rPr lang="en-US" dirty="0" smtClean="0"/>
              <a:t>Day 1</a:t>
            </a:r>
            <a:endParaRPr lang="en-US" dirty="0"/>
          </a:p>
        </p:txBody>
      </p:sp>
      <p:sp>
        <p:nvSpPr>
          <p:cNvPr id="3" name="Content Placeholder 2"/>
          <p:cNvSpPr>
            <a:spLocks noGrp="1"/>
          </p:cNvSpPr>
          <p:nvPr>
            <p:ph idx="1"/>
          </p:nvPr>
        </p:nvSpPr>
        <p:spPr>
          <a:xfrm>
            <a:off x="457200" y="1219200"/>
            <a:ext cx="8229600" cy="5257800"/>
          </a:xfrm>
        </p:spPr>
        <p:txBody>
          <a:bodyPr>
            <a:normAutofit fontScale="85000" lnSpcReduction="10000"/>
          </a:bodyPr>
          <a:lstStyle/>
          <a:p>
            <a:pPr marL="0" indent="0">
              <a:buNone/>
            </a:pPr>
            <a:r>
              <a:rPr lang="en-US" dirty="0" smtClean="0"/>
              <a:t>Thursday afternoon (8/25/2017 at 14:30) </a:t>
            </a:r>
          </a:p>
          <a:p>
            <a:r>
              <a:rPr lang="en-US" dirty="0" smtClean="0"/>
              <a:t>Less than 1 week after VDH press release, PWHD was contacted by </a:t>
            </a:r>
            <a:r>
              <a:rPr lang="en-US" dirty="0" err="1" smtClean="0"/>
              <a:t>DSI</a:t>
            </a:r>
            <a:r>
              <a:rPr lang="en-US" dirty="0" smtClean="0"/>
              <a:t> regarding report from </a:t>
            </a:r>
            <a:r>
              <a:rPr lang="en-US" dirty="0" err="1" smtClean="0"/>
              <a:t>TSC</a:t>
            </a:r>
            <a:r>
              <a:rPr lang="en-US" dirty="0" smtClean="0"/>
              <a:t> Corporate </a:t>
            </a:r>
            <a:r>
              <a:rPr lang="en-US" dirty="0"/>
              <a:t>M</a:t>
            </a:r>
            <a:r>
              <a:rPr lang="en-US" dirty="0" smtClean="0"/>
              <a:t>edical </a:t>
            </a:r>
            <a:r>
              <a:rPr lang="en-US" dirty="0"/>
              <a:t>C</a:t>
            </a:r>
            <a:r>
              <a:rPr lang="en-US" dirty="0" smtClean="0"/>
              <a:t>onsultant</a:t>
            </a:r>
          </a:p>
          <a:p>
            <a:pPr lvl="1"/>
            <a:r>
              <a:rPr lang="en-US" dirty="0" smtClean="0"/>
              <a:t>Diagnosis </a:t>
            </a:r>
            <a:r>
              <a:rPr lang="en-US" dirty="0"/>
              <a:t>of acute </a:t>
            </a:r>
            <a:r>
              <a:rPr lang="en-US" dirty="0" smtClean="0"/>
              <a:t>HAV </a:t>
            </a:r>
            <a:r>
              <a:rPr lang="en-US" dirty="0"/>
              <a:t>in TSC employee</a:t>
            </a:r>
            <a:endParaRPr lang="en-US" dirty="0" smtClean="0"/>
          </a:p>
          <a:p>
            <a:r>
              <a:rPr lang="en-US" dirty="0" smtClean="0"/>
              <a:t>Investigation began immediately</a:t>
            </a:r>
          </a:p>
          <a:p>
            <a:pPr lvl="1"/>
            <a:r>
              <a:rPr lang="en-US" dirty="0" smtClean="0"/>
              <a:t>Employee was very cooperative and forthcoming with information</a:t>
            </a:r>
          </a:p>
          <a:p>
            <a:pPr lvl="1"/>
            <a:r>
              <a:rPr lang="en-US" dirty="0" smtClean="0"/>
              <a:t>Consented to PWHD communication with employer</a:t>
            </a:r>
          </a:p>
          <a:p>
            <a:pPr lvl="1"/>
            <a:r>
              <a:rPr lang="en-US" dirty="0" smtClean="0"/>
              <a:t>Several issues raised concerns which would warrant public notification</a:t>
            </a:r>
            <a:endParaRPr lang="en-US" dirty="0"/>
          </a:p>
          <a:p>
            <a:r>
              <a:rPr lang="en-US" dirty="0" smtClean="0"/>
              <a:t>PWHD Leadership informed of situation and EP&amp;R Coordinator was brought into the response</a:t>
            </a:r>
            <a:r>
              <a:rPr lang="en-US" dirty="0" smtClean="0">
                <a:solidFill>
                  <a:srgbClr val="FF0000"/>
                </a:solidFill>
              </a:rPr>
              <a:t> </a:t>
            </a:r>
            <a:r>
              <a:rPr lang="en-US" dirty="0" smtClean="0"/>
              <a:t>at 16:30</a:t>
            </a:r>
          </a:p>
        </p:txBody>
      </p:sp>
    </p:spTree>
    <p:extLst>
      <p:ext uri="{BB962C8B-B14F-4D97-AF65-F5344CB8AC3E}">
        <p14:creationId xmlns:p14="http://schemas.microsoft.com/office/powerpoint/2010/main" val="1073757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indent="0">
              <a:buNone/>
            </a:pPr>
            <a:r>
              <a:rPr lang="en-US" dirty="0"/>
              <a:t>Thursday </a:t>
            </a:r>
            <a:r>
              <a:rPr lang="en-US" dirty="0" smtClean="0"/>
              <a:t>Night (8/25/2017):</a:t>
            </a:r>
            <a:endParaRPr lang="en-US" dirty="0"/>
          </a:p>
          <a:p>
            <a:r>
              <a:rPr lang="en-US" dirty="0"/>
              <a:t>PWHD communicated with VDH, </a:t>
            </a:r>
            <a:r>
              <a:rPr lang="en-US" dirty="0" err="1"/>
              <a:t>TSC</a:t>
            </a:r>
            <a:r>
              <a:rPr lang="en-US" dirty="0"/>
              <a:t> Corporate Medical Consultant, and </a:t>
            </a:r>
            <a:r>
              <a:rPr lang="en-US" dirty="0" smtClean="0"/>
              <a:t>Store Owner</a:t>
            </a:r>
          </a:p>
          <a:p>
            <a:pPr lvl="1"/>
            <a:r>
              <a:rPr lang="en-US" dirty="0" smtClean="0"/>
              <a:t>Primary issues were employee </a:t>
            </a:r>
            <a:r>
              <a:rPr lang="en-US" dirty="0" err="1" smtClean="0"/>
              <a:t>Postexposure</a:t>
            </a:r>
            <a:r>
              <a:rPr lang="en-US" dirty="0" smtClean="0"/>
              <a:t> Prophylaxis (PEP) and potential for patron notification</a:t>
            </a:r>
            <a:endParaRPr lang="en-US" dirty="0"/>
          </a:p>
          <a:p>
            <a:r>
              <a:rPr lang="en-US" dirty="0"/>
              <a:t>Due to expanding incident and need for coordination</a:t>
            </a:r>
            <a:r>
              <a:rPr lang="en-US" dirty="0" smtClean="0"/>
              <a:t>, PWHD </a:t>
            </a:r>
            <a:r>
              <a:rPr lang="en-US" dirty="0"/>
              <a:t>scheduled </a:t>
            </a:r>
            <a:r>
              <a:rPr lang="en-US" dirty="0" smtClean="0"/>
              <a:t>a conference call for morning</a:t>
            </a:r>
          </a:p>
          <a:p>
            <a:pPr lvl="1"/>
            <a:r>
              <a:rPr lang="en-US" dirty="0" smtClean="0"/>
              <a:t>Conference </a:t>
            </a:r>
            <a:r>
              <a:rPr lang="en-US" dirty="0"/>
              <a:t>call scheduled for: PWHD, </a:t>
            </a:r>
            <a:r>
              <a:rPr lang="en-US" dirty="0" err="1"/>
              <a:t>DSI</a:t>
            </a:r>
            <a:r>
              <a:rPr lang="en-US" dirty="0"/>
              <a:t> </a:t>
            </a:r>
            <a:r>
              <a:rPr lang="en-US" dirty="0" smtClean="0"/>
              <a:t>Foodborne </a:t>
            </a:r>
            <a:r>
              <a:rPr lang="en-US" dirty="0"/>
              <a:t>Epi (Regional Epi </a:t>
            </a:r>
            <a:r>
              <a:rPr lang="en-US" dirty="0" smtClean="0"/>
              <a:t>out office), Regional </a:t>
            </a:r>
            <a:r>
              <a:rPr lang="en-US" dirty="0" err="1" smtClean="0"/>
              <a:t>PIO</a:t>
            </a:r>
            <a:r>
              <a:rPr lang="en-US" dirty="0" smtClean="0"/>
              <a:t> (also out of office Day 1, Returned Day 2), </a:t>
            </a:r>
            <a:r>
              <a:rPr lang="en-US" dirty="0"/>
              <a:t>Store Owner and Corporate Medical Consultant </a:t>
            </a:r>
          </a:p>
          <a:p>
            <a:r>
              <a:rPr lang="en-US" dirty="0" smtClean="0"/>
              <a:t>VDH Leadership ultimately took command for directing the coordination call scheduled for the following morning and introduced an expectation for </a:t>
            </a:r>
            <a:r>
              <a:rPr lang="en-US" b="1" i="1" u="sng" dirty="0" smtClean="0"/>
              <a:t>press release</a:t>
            </a:r>
            <a:r>
              <a:rPr lang="en-US" dirty="0" smtClean="0"/>
              <a:t> to be prepared for dissemination approximately 12 hours later</a:t>
            </a:r>
          </a:p>
          <a:p>
            <a:pPr lvl="1"/>
            <a:r>
              <a:rPr lang="en-US" dirty="0" smtClean="0"/>
              <a:t>Challenging to prepare for press release prior to coordination call</a:t>
            </a:r>
            <a:endParaRPr lang="en-US" dirty="0"/>
          </a:p>
          <a:p>
            <a:endParaRPr lang="en-US" dirty="0"/>
          </a:p>
        </p:txBody>
      </p:sp>
    </p:spTree>
    <p:extLst>
      <p:ext uri="{BB962C8B-B14F-4D97-AF65-F5344CB8AC3E}">
        <p14:creationId xmlns:p14="http://schemas.microsoft.com/office/powerpoint/2010/main" val="373686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792"/>
            <a:ext cx="2286000" cy="1143000"/>
          </a:xfrm>
        </p:spPr>
        <p:txBody>
          <a:bodyPr/>
          <a:lstStyle/>
          <a:p>
            <a:pPr marL="0" indent="0"/>
            <a:r>
              <a:rPr lang="en-US" dirty="0"/>
              <a:t>Day 2</a:t>
            </a:r>
          </a:p>
        </p:txBody>
      </p:sp>
      <p:sp>
        <p:nvSpPr>
          <p:cNvPr id="3" name="Content Placeholder 2"/>
          <p:cNvSpPr>
            <a:spLocks noGrp="1"/>
          </p:cNvSpPr>
          <p:nvPr>
            <p:ph idx="1"/>
          </p:nvPr>
        </p:nvSpPr>
        <p:spPr>
          <a:xfrm>
            <a:off x="457200" y="1143000"/>
            <a:ext cx="8153400" cy="5486400"/>
          </a:xfrm>
        </p:spPr>
        <p:txBody>
          <a:bodyPr>
            <a:normAutofit fontScale="92500" lnSpcReduction="20000"/>
          </a:bodyPr>
          <a:lstStyle/>
          <a:p>
            <a:pPr marL="0" indent="0">
              <a:buNone/>
            </a:pPr>
            <a:r>
              <a:rPr lang="en-US" dirty="0" smtClean="0"/>
              <a:t>Friday Morning (08/26/2017):</a:t>
            </a:r>
          </a:p>
          <a:p>
            <a:r>
              <a:rPr lang="en-US" dirty="0" smtClean="0"/>
              <a:t>EP&amp;R Coordinator scheduled internal conference call to set battle rhythm for response</a:t>
            </a:r>
          </a:p>
          <a:p>
            <a:r>
              <a:rPr lang="en-US" dirty="0" smtClean="0"/>
              <a:t>Internal PWHD conference call conducted to prepare for the VDH/TSC call</a:t>
            </a:r>
          </a:p>
          <a:p>
            <a:r>
              <a:rPr lang="en-US" dirty="0" smtClean="0"/>
              <a:t>VDH/TSC Coordination call: </a:t>
            </a:r>
          </a:p>
          <a:p>
            <a:pPr lvl="1"/>
            <a:r>
              <a:rPr lang="en-US" dirty="0" smtClean="0"/>
              <a:t>Revealed conflicting information</a:t>
            </a:r>
          </a:p>
          <a:p>
            <a:pPr lvl="1"/>
            <a:r>
              <a:rPr lang="en-US" dirty="0" smtClean="0"/>
              <a:t>Due to concerns for public health, all agreed for the need to act </a:t>
            </a:r>
            <a:r>
              <a:rPr lang="en-US" dirty="0"/>
              <a:t>on </a:t>
            </a:r>
            <a:r>
              <a:rPr lang="en-US" dirty="0" smtClean="0"/>
              <a:t>information obtained during PWHD interview</a:t>
            </a:r>
          </a:p>
          <a:p>
            <a:pPr lvl="1"/>
            <a:r>
              <a:rPr lang="en-US" dirty="0" smtClean="0"/>
              <a:t>Concluded contact investigation would focus on:</a:t>
            </a:r>
          </a:p>
          <a:p>
            <a:pPr lvl="2"/>
            <a:r>
              <a:rPr lang="en-US" dirty="0" smtClean="0"/>
              <a:t>General public notification</a:t>
            </a:r>
          </a:p>
          <a:p>
            <a:pPr lvl="2"/>
            <a:r>
              <a:rPr lang="en-US" dirty="0" smtClean="0"/>
              <a:t>TSC employee assessments</a:t>
            </a:r>
            <a:endParaRPr lang="en-US" dirty="0"/>
          </a:p>
        </p:txBody>
      </p:sp>
    </p:spTree>
    <p:extLst>
      <p:ext uri="{BB962C8B-B14F-4D97-AF65-F5344CB8AC3E}">
        <p14:creationId xmlns:p14="http://schemas.microsoft.com/office/powerpoint/2010/main" val="4178374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normAutofit fontScale="90000"/>
          </a:bodyPr>
          <a:lstStyle/>
          <a:p>
            <a:r>
              <a:rPr lang="en-US" dirty="0" smtClean="0"/>
              <a:t>Day 2 – Let the Panic Begin: </a:t>
            </a:r>
            <a:br>
              <a:rPr lang="en-US" dirty="0" smtClean="0"/>
            </a:br>
            <a:r>
              <a:rPr lang="en-US" sz="4000" dirty="0" smtClean="0"/>
              <a:t>General Public Notification</a:t>
            </a:r>
            <a:endParaRPr lang="en-US" sz="4000" dirty="0"/>
          </a:p>
        </p:txBody>
      </p:sp>
      <p:sp>
        <p:nvSpPr>
          <p:cNvPr id="3" name="Content Placeholder 2"/>
          <p:cNvSpPr>
            <a:spLocks noGrp="1"/>
          </p:cNvSpPr>
          <p:nvPr>
            <p:ph idx="1"/>
          </p:nvPr>
        </p:nvSpPr>
        <p:spPr>
          <a:xfrm>
            <a:off x="533400" y="1371600"/>
            <a:ext cx="8229600" cy="5334000"/>
          </a:xfrm>
        </p:spPr>
        <p:txBody>
          <a:bodyPr>
            <a:normAutofit/>
          </a:bodyPr>
          <a:lstStyle/>
          <a:p>
            <a:r>
              <a:rPr lang="en-US" dirty="0" smtClean="0"/>
              <a:t>10:30: VDH/TSC </a:t>
            </a:r>
            <a:r>
              <a:rPr lang="en-US" dirty="0"/>
              <a:t>Coordination call concluded </a:t>
            </a:r>
            <a:endParaRPr lang="en-US" dirty="0" smtClean="0"/>
          </a:p>
          <a:p>
            <a:r>
              <a:rPr lang="en-US" b="1" i="1" dirty="0" smtClean="0"/>
              <a:t>Joint </a:t>
            </a:r>
            <a:r>
              <a:rPr lang="en-US" b="1" i="1" u="sng" dirty="0" smtClean="0"/>
              <a:t>press conference </a:t>
            </a:r>
            <a:r>
              <a:rPr lang="en-US" b="1" i="1" dirty="0" smtClean="0"/>
              <a:t>scheduled for 12:00</a:t>
            </a:r>
          </a:p>
          <a:p>
            <a:r>
              <a:rPr lang="en-US" dirty="0" smtClean="0"/>
              <a:t>Opportunity for internal planning meeting eliminated</a:t>
            </a:r>
          </a:p>
          <a:p>
            <a:r>
              <a:rPr lang="en-US" dirty="0" smtClean="0"/>
              <a:t>Involved PWHD staff were dispersed throughout the district</a:t>
            </a:r>
            <a:endParaRPr lang="en-US" dirty="0"/>
          </a:p>
          <a:p>
            <a:r>
              <a:rPr lang="en-US" dirty="0" smtClean="0"/>
              <a:t>PIO </a:t>
            </a:r>
            <a:r>
              <a:rPr lang="en-US" dirty="0"/>
              <a:t>from both </a:t>
            </a:r>
            <a:r>
              <a:rPr lang="en-US" dirty="0" smtClean="0"/>
              <a:t>VDH &amp; TSC</a:t>
            </a:r>
            <a:r>
              <a:rPr lang="en-US" dirty="0"/>
              <a:t> </a:t>
            </a:r>
            <a:r>
              <a:rPr lang="en-US" dirty="0" smtClean="0"/>
              <a:t>worked </a:t>
            </a:r>
            <a:r>
              <a:rPr lang="en-US" dirty="0"/>
              <a:t>to establish </a:t>
            </a:r>
            <a:r>
              <a:rPr lang="en-US" dirty="0" smtClean="0"/>
              <a:t>mutually agreeable messaging to demonstrate difference from prior VDH statement</a:t>
            </a:r>
          </a:p>
          <a:p>
            <a:pPr marL="0" indent="0">
              <a:buNone/>
            </a:pPr>
            <a:endParaRPr lang="en-US" dirty="0" smtClean="0"/>
          </a:p>
        </p:txBody>
      </p:sp>
    </p:spTree>
    <p:extLst>
      <p:ext uri="{BB962C8B-B14F-4D97-AF65-F5344CB8AC3E}">
        <p14:creationId xmlns:p14="http://schemas.microsoft.com/office/powerpoint/2010/main" val="2722870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EP&amp;R Concerns</a:t>
            </a:r>
            <a:endParaRPr lang="en-US" dirty="0"/>
          </a:p>
        </p:txBody>
      </p:sp>
      <p:sp>
        <p:nvSpPr>
          <p:cNvPr id="3" name="Content Placeholder 2"/>
          <p:cNvSpPr>
            <a:spLocks noGrp="1"/>
          </p:cNvSpPr>
          <p:nvPr>
            <p:ph idx="1"/>
          </p:nvPr>
        </p:nvSpPr>
        <p:spPr/>
        <p:txBody>
          <a:bodyPr>
            <a:normAutofit/>
          </a:bodyPr>
          <a:lstStyle/>
          <a:p>
            <a:r>
              <a:rPr lang="en-US" dirty="0"/>
              <a:t>EP&amp;R identified need for EH, EP&amp;R, Health Director, Epi, and PIO to meet in one location. </a:t>
            </a:r>
            <a:endParaRPr lang="en-US" dirty="0" smtClean="0"/>
          </a:p>
          <a:p>
            <a:pPr lvl="1"/>
            <a:r>
              <a:rPr lang="en-US" dirty="0" smtClean="0"/>
              <a:t>Unable </a:t>
            </a:r>
            <a:r>
              <a:rPr lang="en-US" dirty="0"/>
              <a:t>to meet at </a:t>
            </a:r>
            <a:r>
              <a:rPr lang="en-US" dirty="0" smtClean="0"/>
              <a:t>Health Department Operations Center (HDOC) </a:t>
            </a:r>
            <a:r>
              <a:rPr lang="en-US" dirty="0"/>
              <a:t>due to scheduled press conference at Lee Ave. location. Group met at Lee Ave.</a:t>
            </a:r>
          </a:p>
          <a:p>
            <a:r>
              <a:rPr lang="en-US" dirty="0"/>
              <a:t>EP&amp;R Coordinator </a:t>
            </a:r>
            <a:r>
              <a:rPr lang="en-US" dirty="0" smtClean="0"/>
              <a:t>brought supplies for temporary HDOC</a:t>
            </a:r>
            <a:endParaRPr lang="en-US" dirty="0"/>
          </a:p>
          <a:p>
            <a:r>
              <a:rPr lang="en-US" dirty="0"/>
              <a:t>Internet outage at </a:t>
            </a:r>
            <a:r>
              <a:rPr lang="en-US" dirty="0" smtClean="0"/>
              <a:t>Lee Ave. location</a:t>
            </a:r>
            <a:endParaRPr lang="en-US" dirty="0"/>
          </a:p>
        </p:txBody>
      </p:sp>
    </p:spTree>
    <p:extLst>
      <p:ext uri="{BB962C8B-B14F-4D97-AF65-F5344CB8AC3E}">
        <p14:creationId xmlns:p14="http://schemas.microsoft.com/office/powerpoint/2010/main" val="1972740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 Employee Assessments</a:t>
            </a:r>
            <a:endParaRPr lang="en-US" dirty="0"/>
          </a:p>
        </p:txBody>
      </p:sp>
      <p:sp>
        <p:nvSpPr>
          <p:cNvPr id="3" name="Content Placeholder 2"/>
          <p:cNvSpPr>
            <a:spLocks noGrp="1"/>
          </p:cNvSpPr>
          <p:nvPr>
            <p:ph idx="1"/>
          </p:nvPr>
        </p:nvSpPr>
        <p:spPr>
          <a:xfrm>
            <a:off x="457200" y="1524000"/>
            <a:ext cx="8382000" cy="4876800"/>
          </a:xfrm>
        </p:spPr>
        <p:txBody>
          <a:bodyPr>
            <a:normAutofit fontScale="77500" lnSpcReduction="20000"/>
          </a:bodyPr>
          <a:lstStyle/>
          <a:p>
            <a:r>
              <a:rPr lang="en-US" dirty="0" smtClean="0"/>
              <a:t>Owner agreed to compile list of TSC employees for public health assessment</a:t>
            </a:r>
          </a:p>
          <a:p>
            <a:pPr lvl="1"/>
            <a:r>
              <a:rPr lang="en-US" dirty="0" smtClean="0"/>
              <a:t>Priority </a:t>
            </a:r>
            <a:r>
              <a:rPr lang="en-US" dirty="0"/>
              <a:t>1: Exposed &amp; within window for PEP</a:t>
            </a:r>
          </a:p>
          <a:p>
            <a:pPr lvl="1"/>
            <a:r>
              <a:rPr lang="en-US" dirty="0" smtClean="0"/>
              <a:t>Priority </a:t>
            </a:r>
            <a:r>
              <a:rPr lang="en-US" dirty="0"/>
              <a:t>2: Exposed &amp; beyond window for PEP</a:t>
            </a:r>
          </a:p>
          <a:p>
            <a:r>
              <a:rPr lang="en-US" dirty="0" err="1" smtClean="0"/>
              <a:t>PHN</a:t>
            </a:r>
            <a:r>
              <a:rPr lang="en-US" dirty="0" smtClean="0"/>
              <a:t> </a:t>
            </a:r>
            <a:r>
              <a:rPr lang="en-US" dirty="0"/>
              <a:t>team </a:t>
            </a:r>
            <a:r>
              <a:rPr lang="en-US" dirty="0" smtClean="0"/>
              <a:t>assigned to </a:t>
            </a:r>
            <a:r>
              <a:rPr lang="en-US" dirty="0" err="1" smtClean="0"/>
              <a:t>Hep</a:t>
            </a:r>
            <a:r>
              <a:rPr lang="en-US" dirty="0" smtClean="0"/>
              <a:t> A response split </a:t>
            </a:r>
            <a:r>
              <a:rPr lang="en-US" dirty="0"/>
              <a:t>into two “units”</a:t>
            </a:r>
          </a:p>
          <a:p>
            <a:pPr lvl="1"/>
            <a:r>
              <a:rPr lang="en-US" dirty="0" err="1"/>
              <a:t>TSC</a:t>
            </a:r>
            <a:r>
              <a:rPr lang="en-US" dirty="0"/>
              <a:t> Employee Assessments</a:t>
            </a:r>
          </a:p>
          <a:p>
            <a:pPr lvl="1"/>
            <a:r>
              <a:rPr lang="en-US" dirty="0"/>
              <a:t>Non-Employee reports</a:t>
            </a:r>
          </a:p>
          <a:p>
            <a:r>
              <a:rPr lang="en-US" dirty="0" smtClean="0"/>
              <a:t>Varying recommendations for those with prior immunity, those who received PEP, and those without immunity or PEP </a:t>
            </a:r>
          </a:p>
          <a:p>
            <a:r>
              <a:rPr lang="en-US" dirty="0" smtClean="0"/>
              <a:t>All </a:t>
            </a:r>
            <a:r>
              <a:rPr lang="en-US" dirty="0"/>
              <a:t>employees assessed (few with leverage from employer)</a:t>
            </a:r>
          </a:p>
          <a:p>
            <a:r>
              <a:rPr lang="en-US" dirty="0"/>
              <a:t>All available employees were given PEP on the afternoon of Day </a:t>
            </a:r>
            <a:r>
              <a:rPr lang="en-US" dirty="0" smtClean="0"/>
              <a:t>2</a:t>
            </a:r>
          </a:p>
        </p:txBody>
      </p:sp>
    </p:spTree>
    <p:extLst>
      <p:ext uri="{BB962C8B-B14F-4D97-AF65-F5344CB8AC3E}">
        <p14:creationId xmlns:p14="http://schemas.microsoft.com/office/powerpoint/2010/main" val="2548405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Through the Weekend and Beyond….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Personnel assigned to return calls within 2 hours between 8am and 5pm</a:t>
            </a:r>
          </a:p>
          <a:p>
            <a:r>
              <a:rPr lang="en-US" dirty="0" smtClean="0"/>
              <a:t>Sit Reps sent to Local and VDH Leadership through PEP window (of PWHD event)</a:t>
            </a:r>
          </a:p>
          <a:p>
            <a:r>
              <a:rPr lang="en-US" dirty="0" smtClean="0"/>
              <a:t>Updated local line when PEP window changed, returned calls within 1 business day</a:t>
            </a:r>
          </a:p>
          <a:p>
            <a:r>
              <a:rPr lang="en-US" dirty="0" smtClean="0"/>
              <a:t>Continued to coordinate with TSC location owner/operator to provide technical assistance and conduct health surveillance for employees</a:t>
            </a:r>
          </a:p>
          <a:p>
            <a:r>
              <a:rPr lang="en-US" dirty="0" smtClean="0"/>
              <a:t>Ensured media statements distributed through various means (IPs, blast fax, etc.)</a:t>
            </a:r>
            <a:endParaRPr lang="en-US" dirty="0"/>
          </a:p>
        </p:txBody>
      </p:sp>
    </p:spTree>
    <p:extLst>
      <p:ext uri="{BB962C8B-B14F-4D97-AF65-F5344CB8AC3E}">
        <p14:creationId xmlns:p14="http://schemas.microsoft.com/office/powerpoint/2010/main" val="2873900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a:t>
            </a:r>
            <a:endParaRPr lang="en-US" dirty="0"/>
          </a:p>
        </p:txBody>
      </p:sp>
      <p:sp>
        <p:nvSpPr>
          <p:cNvPr id="3" name="Content Placeholder 2"/>
          <p:cNvSpPr>
            <a:spLocks noGrp="1"/>
          </p:cNvSpPr>
          <p:nvPr>
            <p:ph idx="1"/>
          </p:nvPr>
        </p:nvSpPr>
        <p:spPr/>
        <p:txBody>
          <a:bodyPr>
            <a:normAutofit fontScale="92500"/>
          </a:bodyPr>
          <a:lstStyle/>
          <a:p>
            <a:r>
              <a:rPr lang="en-US" dirty="0" smtClean="0"/>
              <a:t>Teamwork/Division of activities</a:t>
            </a:r>
          </a:p>
          <a:p>
            <a:r>
              <a:rPr lang="en-US" dirty="0" smtClean="0"/>
              <a:t>No secondary cases </a:t>
            </a:r>
          </a:p>
          <a:p>
            <a:r>
              <a:rPr lang="en-US" dirty="0" smtClean="0"/>
              <a:t>Process </a:t>
            </a:r>
            <a:r>
              <a:rPr lang="en-US" dirty="0"/>
              <a:t>was </a:t>
            </a:r>
            <a:r>
              <a:rPr lang="en-US" dirty="0" smtClean="0"/>
              <a:t>familiar- increased volume of routine investigations</a:t>
            </a:r>
          </a:p>
          <a:p>
            <a:r>
              <a:rPr lang="en-US" dirty="0" smtClean="0"/>
              <a:t>Collaboration </a:t>
            </a:r>
            <a:r>
              <a:rPr lang="en-US" dirty="0"/>
              <a:t>between jurisdictions was </a:t>
            </a:r>
            <a:r>
              <a:rPr lang="en-US" dirty="0" smtClean="0"/>
              <a:t>seamless</a:t>
            </a:r>
          </a:p>
          <a:p>
            <a:r>
              <a:rPr lang="en-US" dirty="0" smtClean="0"/>
              <a:t>Support from Regional Epi and </a:t>
            </a:r>
            <a:r>
              <a:rPr lang="en-US" dirty="0" err="1" smtClean="0"/>
              <a:t>DSI</a:t>
            </a:r>
            <a:r>
              <a:rPr lang="en-US" dirty="0" smtClean="0"/>
              <a:t> for coordination of labs, flow of information</a:t>
            </a:r>
          </a:p>
          <a:p>
            <a:r>
              <a:rPr lang="en-US" dirty="0" smtClean="0"/>
              <a:t>Talking Points from </a:t>
            </a:r>
            <a:r>
              <a:rPr lang="en-US" dirty="0" err="1" smtClean="0"/>
              <a:t>DSI</a:t>
            </a:r>
            <a:endParaRPr lang="en-US" dirty="0"/>
          </a:p>
          <a:p>
            <a:pPr marL="0" indent="0">
              <a:buNone/>
            </a:pPr>
            <a:endParaRPr lang="en-US" dirty="0"/>
          </a:p>
        </p:txBody>
      </p:sp>
    </p:spTree>
    <p:extLst>
      <p:ext uri="{BB962C8B-B14F-4D97-AF65-F5344CB8AC3E}">
        <p14:creationId xmlns:p14="http://schemas.microsoft.com/office/powerpoint/2010/main" val="2412590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Explaining seemingly conflicting information in local vs. state-wide press release</a:t>
            </a:r>
          </a:p>
          <a:p>
            <a:r>
              <a:rPr lang="en-US" dirty="0" smtClean="0"/>
              <a:t>Staff unclear which talking points were internal vs. public information</a:t>
            </a:r>
          </a:p>
          <a:p>
            <a:r>
              <a:rPr lang="en-US" dirty="0" smtClean="0"/>
              <a:t>PWHD CD Staff spread thin</a:t>
            </a:r>
          </a:p>
          <a:p>
            <a:r>
              <a:rPr lang="en-US" dirty="0" smtClean="0"/>
              <a:t>Many TSC staff </a:t>
            </a:r>
            <a:r>
              <a:rPr lang="en-US" dirty="0"/>
              <a:t>had left PWHD area to return to </a:t>
            </a:r>
            <a:r>
              <a:rPr lang="en-US" dirty="0" smtClean="0"/>
              <a:t>college</a:t>
            </a:r>
          </a:p>
          <a:p>
            <a:r>
              <a:rPr lang="en-US" dirty="0" smtClean="0"/>
              <a:t>Additional food service worker suspected cases </a:t>
            </a:r>
            <a:r>
              <a:rPr lang="en-US" dirty="0"/>
              <a:t>identified </a:t>
            </a:r>
            <a:endParaRPr lang="en-US" dirty="0" smtClean="0"/>
          </a:p>
          <a:p>
            <a:r>
              <a:rPr lang="en-US" dirty="0"/>
              <a:t>M</a:t>
            </a:r>
            <a:r>
              <a:rPr lang="en-US" dirty="0" smtClean="0"/>
              <a:t>edical </a:t>
            </a:r>
            <a:r>
              <a:rPr lang="en-US" dirty="0"/>
              <a:t>community’s evaluation of appropriate PEP timeframes and vaccine</a:t>
            </a:r>
          </a:p>
          <a:p>
            <a:pPr marL="0" indent="0">
              <a:buNone/>
            </a:pPr>
            <a:endParaRPr lang="en-US" dirty="0" smtClean="0"/>
          </a:p>
        </p:txBody>
      </p:sp>
    </p:spTree>
    <p:extLst>
      <p:ext uri="{BB962C8B-B14F-4D97-AF65-F5344CB8AC3E}">
        <p14:creationId xmlns:p14="http://schemas.microsoft.com/office/powerpoint/2010/main" val="3100809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Lessons Learned</a:t>
            </a:r>
            <a:endParaRPr lang="en-US" dirty="0"/>
          </a:p>
        </p:txBody>
      </p:sp>
      <p:sp>
        <p:nvSpPr>
          <p:cNvPr id="3" name="Content Placeholder 2"/>
          <p:cNvSpPr>
            <a:spLocks noGrp="1"/>
          </p:cNvSpPr>
          <p:nvPr>
            <p:ph sz="half" idx="1"/>
          </p:nvPr>
        </p:nvSpPr>
        <p:spPr>
          <a:xfrm>
            <a:off x="457200" y="1219200"/>
            <a:ext cx="5029200" cy="5029200"/>
          </a:xfrm>
        </p:spPr>
        <p:txBody>
          <a:bodyPr>
            <a:noAutofit/>
          </a:bodyPr>
          <a:lstStyle/>
          <a:p>
            <a:pPr marL="0" lvl="2" indent="0">
              <a:buNone/>
            </a:pPr>
            <a:r>
              <a:rPr lang="en-US" sz="2400" u="sng" dirty="0" smtClean="0"/>
              <a:t>Statewide Event/Overall:</a:t>
            </a:r>
            <a:br>
              <a:rPr lang="en-US" sz="2400" u="sng" dirty="0" smtClean="0"/>
            </a:br>
            <a:endParaRPr lang="en-US" sz="2400" u="sng" dirty="0" smtClean="0"/>
          </a:p>
          <a:p>
            <a:pPr marL="342900" lvl="2" indent="-342900"/>
            <a:r>
              <a:rPr lang="en-US" sz="2400" dirty="0" err="1" smtClean="0"/>
              <a:t>Prophy</a:t>
            </a:r>
            <a:r>
              <a:rPr lang="en-US" sz="2400" dirty="0" smtClean="0"/>
              <a:t> </a:t>
            </a:r>
            <a:r>
              <a:rPr lang="en-US" sz="2400" dirty="0"/>
              <a:t>of food </a:t>
            </a:r>
            <a:r>
              <a:rPr lang="en-US" sz="2400" dirty="0" smtClean="0"/>
              <a:t>service ? </a:t>
            </a:r>
            <a:r>
              <a:rPr lang="en-US" sz="2400" dirty="0"/>
              <a:t/>
            </a:r>
            <a:br>
              <a:rPr lang="en-US" sz="2400" dirty="0"/>
            </a:br>
            <a:r>
              <a:rPr lang="en-US" sz="2400" dirty="0" smtClean="0"/>
              <a:t>Ultimately </a:t>
            </a:r>
            <a:r>
              <a:rPr lang="en-US" sz="2400" dirty="0"/>
              <a:t>2 cases (</a:t>
            </a:r>
            <a:r>
              <a:rPr lang="en-US" dirty="0"/>
              <a:t>no change in dates</a:t>
            </a:r>
            <a:r>
              <a:rPr lang="en-US" sz="2400" dirty="0"/>
              <a:t>)</a:t>
            </a:r>
          </a:p>
          <a:p>
            <a:r>
              <a:rPr lang="en-US" sz="2400" dirty="0"/>
              <a:t>Timing is </a:t>
            </a:r>
            <a:r>
              <a:rPr lang="en-US" sz="2400" dirty="0" smtClean="0"/>
              <a:t>important-Timeframe </a:t>
            </a:r>
            <a:r>
              <a:rPr lang="en-US" sz="2400" dirty="0"/>
              <a:t>from initial release was not conducive to public clinic within PWHD to screen and offer PEP</a:t>
            </a:r>
          </a:p>
          <a:p>
            <a:r>
              <a:rPr lang="en-US" sz="2400" dirty="0" smtClean="0"/>
              <a:t>Identification of internal versus external information</a:t>
            </a:r>
          </a:p>
          <a:p>
            <a:r>
              <a:rPr lang="en-US" sz="2400" dirty="0" smtClean="0"/>
              <a:t>Could/Should </a:t>
            </a:r>
            <a:r>
              <a:rPr lang="en-US" sz="2400" dirty="0"/>
              <a:t>have involved local </a:t>
            </a:r>
            <a:r>
              <a:rPr lang="en-US" sz="2400" dirty="0" err="1"/>
              <a:t>EP&amp;R</a:t>
            </a:r>
            <a:r>
              <a:rPr lang="en-US" sz="2400" dirty="0"/>
              <a:t>  </a:t>
            </a:r>
            <a:r>
              <a:rPr lang="en-US" sz="2400" dirty="0" smtClean="0"/>
              <a:t>earlier</a:t>
            </a:r>
          </a:p>
        </p:txBody>
      </p:sp>
      <p:sp>
        <p:nvSpPr>
          <p:cNvPr id="4" name="Content Placeholder 3"/>
          <p:cNvSpPr>
            <a:spLocks noGrp="1"/>
          </p:cNvSpPr>
          <p:nvPr>
            <p:ph sz="half" idx="2"/>
          </p:nvPr>
        </p:nvSpPr>
        <p:spPr>
          <a:xfrm>
            <a:off x="5410200" y="1219200"/>
            <a:ext cx="3581400" cy="4724400"/>
          </a:xfrm>
        </p:spPr>
        <p:txBody>
          <a:bodyPr>
            <a:normAutofit/>
          </a:bodyPr>
          <a:lstStyle/>
          <a:p>
            <a:pPr marL="0" indent="0">
              <a:buNone/>
            </a:pPr>
            <a:r>
              <a:rPr lang="en-US" sz="2400" u="sng" dirty="0"/>
              <a:t>Local Event within </a:t>
            </a:r>
            <a:r>
              <a:rPr lang="en-US" sz="2400" u="sng" dirty="0" smtClean="0"/>
              <a:t>Event:</a:t>
            </a:r>
            <a:br>
              <a:rPr lang="en-US" sz="2400" u="sng" dirty="0" smtClean="0"/>
            </a:br>
            <a:endParaRPr lang="en-US" sz="2400" u="sng" dirty="0"/>
          </a:p>
          <a:p>
            <a:r>
              <a:rPr lang="en-US" sz="2400" dirty="0"/>
              <a:t>Should have anticipated concerned patrons presenting to the physical food establishment</a:t>
            </a:r>
          </a:p>
          <a:p>
            <a:r>
              <a:rPr lang="en-US" sz="2400" dirty="0"/>
              <a:t>Challenge with Central Office establishing local timelines (unable to set battle rhythm at the local level)</a:t>
            </a:r>
          </a:p>
          <a:p>
            <a:endParaRPr lang="en-US" dirty="0"/>
          </a:p>
        </p:txBody>
      </p:sp>
    </p:spTree>
    <p:extLst>
      <p:ext uri="{BB962C8B-B14F-4D97-AF65-F5344CB8AC3E}">
        <p14:creationId xmlns:p14="http://schemas.microsoft.com/office/powerpoint/2010/main" val="3474917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on the right track</a:t>
            </a:r>
            <a:endParaRPr lang="en-US" dirty="0"/>
          </a:p>
        </p:txBody>
      </p:sp>
      <p:sp>
        <p:nvSpPr>
          <p:cNvPr id="3" name="Content Placeholder 2"/>
          <p:cNvSpPr>
            <a:spLocks noGrp="1"/>
          </p:cNvSpPr>
          <p:nvPr>
            <p:ph idx="1"/>
          </p:nvPr>
        </p:nvSpPr>
        <p:spPr/>
        <p:txBody>
          <a:bodyPr/>
          <a:lstStyle/>
          <a:p>
            <a:r>
              <a:rPr lang="en-US" dirty="0" smtClean="0"/>
              <a:t>Questioned frozen fruit exposure due to recent recalls in Canada</a:t>
            </a:r>
          </a:p>
          <a:p>
            <a:r>
              <a:rPr lang="en-US" dirty="0" smtClean="0"/>
              <a:t>Sent email to Central Region Epis to see if there were other cases. We had 2 more!</a:t>
            </a:r>
          </a:p>
          <a:p>
            <a:r>
              <a:rPr lang="en-US" dirty="0" smtClean="0"/>
              <a:t>“Do you think you can figure it out?”… “Yes!”</a:t>
            </a:r>
          </a:p>
          <a:p>
            <a:r>
              <a:rPr lang="en-US" dirty="0" smtClean="0"/>
              <a:t>Sent me all of his debit and credit invoices for the past 2 months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3" t="46680" r="40625" b="33398"/>
          <a:stretch/>
        </p:blipFill>
        <p:spPr bwMode="auto">
          <a:xfrm>
            <a:off x="2057400" y="5383372"/>
            <a:ext cx="5276850" cy="147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504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a:xfrm>
            <a:off x="381000" y="1219200"/>
            <a:ext cx="8534400" cy="5181600"/>
          </a:xfrm>
        </p:spPr>
        <p:txBody>
          <a:bodyPr>
            <a:normAutofit fontScale="85000" lnSpcReduction="10000"/>
          </a:bodyPr>
          <a:lstStyle/>
          <a:p>
            <a:r>
              <a:rPr lang="en-US" dirty="0" smtClean="0"/>
              <a:t>Informing </a:t>
            </a:r>
            <a:r>
              <a:rPr lang="en-US" dirty="0" err="1" smtClean="0"/>
              <a:t>EP&amp;R</a:t>
            </a:r>
            <a:r>
              <a:rPr lang="en-US" dirty="0" smtClean="0"/>
              <a:t> Earlier in initial incident for situational awareness-</a:t>
            </a:r>
          </a:p>
          <a:p>
            <a:pPr lvl="1"/>
            <a:r>
              <a:rPr lang="en-US" dirty="0" smtClean="0"/>
              <a:t>Could </a:t>
            </a:r>
            <a:r>
              <a:rPr lang="en-US" dirty="0"/>
              <a:t>have </a:t>
            </a:r>
            <a:r>
              <a:rPr lang="en-US" dirty="0" smtClean="0"/>
              <a:t>made recommendations which would have smoothed the response to the “Event within the Event”</a:t>
            </a:r>
          </a:p>
          <a:p>
            <a:pPr lvl="2"/>
            <a:r>
              <a:rPr lang="en-US" dirty="0" smtClean="0"/>
              <a:t>For example: enlist </a:t>
            </a:r>
            <a:r>
              <a:rPr lang="en-US" dirty="0"/>
              <a:t>additional staff to triage phone </a:t>
            </a:r>
            <a:r>
              <a:rPr lang="en-US" dirty="0" smtClean="0"/>
              <a:t>calls, begin </a:t>
            </a:r>
            <a:r>
              <a:rPr lang="en-US" dirty="0" err="1" smtClean="0"/>
              <a:t>EP&amp;R</a:t>
            </a:r>
            <a:r>
              <a:rPr lang="en-US" dirty="0" smtClean="0"/>
              <a:t> documentation of response (</a:t>
            </a:r>
            <a:r>
              <a:rPr lang="en-US" dirty="0" err="1" smtClean="0"/>
              <a:t>IAP</a:t>
            </a:r>
            <a:r>
              <a:rPr lang="en-US" dirty="0" smtClean="0"/>
              <a:t>), etc.</a:t>
            </a:r>
          </a:p>
          <a:p>
            <a:pPr lvl="1"/>
            <a:r>
              <a:rPr lang="en-US" dirty="0" smtClean="0"/>
              <a:t>Could </a:t>
            </a:r>
            <a:r>
              <a:rPr lang="en-US" dirty="0"/>
              <a:t>have intervened to establish more manageable timelines between VDH &amp; PWHD </a:t>
            </a:r>
          </a:p>
          <a:p>
            <a:r>
              <a:rPr lang="en-US" dirty="0" smtClean="0"/>
              <a:t>Important to clearly identify lead agency for response </a:t>
            </a:r>
          </a:p>
          <a:p>
            <a:r>
              <a:rPr lang="en-US" dirty="0" smtClean="0"/>
              <a:t>Internet </a:t>
            </a:r>
            <a:r>
              <a:rPr lang="en-US" dirty="0"/>
              <a:t>hot spots for backup</a:t>
            </a:r>
          </a:p>
          <a:p>
            <a:r>
              <a:rPr lang="en-US" dirty="0"/>
              <a:t>Internal Staff Notifications: Need to remember that all staff represent PWHD in the community and need to be aware of high-profile events involving PWHD</a:t>
            </a:r>
          </a:p>
          <a:p>
            <a:pPr marL="0" indent="0">
              <a:buNone/>
            </a:pPr>
            <a:endParaRPr lang="en-US" dirty="0"/>
          </a:p>
        </p:txBody>
      </p:sp>
    </p:spTree>
    <p:extLst>
      <p:ext uri="{BB962C8B-B14F-4D97-AF65-F5344CB8AC3E}">
        <p14:creationId xmlns:p14="http://schemas.microsoft.com/office/powerpoint/2010/main" val="1803024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 eating so often at Tropical Smoothie?</a:t>
            </a:r>
            <a:endParaRPr lang="en-US"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62" t="34375" r="55313" b="21875"/>
          <a:stretch/>
        </p:blipFill>
        <p:spPr bwMode="auto">
          <a:xfrm>
            <a:off x="2438400" y="1413933"/>
            <a:ext cx="4191000" cy="521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06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investigation</a:t>
            </a:r>
            <a:endParaRPr lang="en-US" dirty="0"/>
          </a:p>
        </p:txBody>
      </p:sp>
      <p:sp>
        <p:nvSpPr>
          <p:cNvPr id="3" name="Content Placeholder 2"/>
          <p:cNvSpPr>
            <a:spLocks noGrp="1"/>
          </p:cNvSpPr>
          <p:nvPr>
            <p:ph idx="1"/>
          </p:nvPr>
        </p:nvSpPr>
        <p:spPr/>
        <p:txBody>
          <a:bodyPr>
            <a:normAutofit/>
          </a:bodyPr>
          <a:lstStyle/>
          <a:p>
            <a:r>
              <a:rPr lang="en-US" dirty="0" smtClean="0"/>
              <a:t>Richmond and Chesterfield Epis called their 2 cases back and inquired about restaurants including Tropical Smoothie Cafe</a:t>
            </a:r>
          </a:p>
          <a:p>
            <a:r>
              <a:rPr lang="en-US" dirty="0" smtClean="0"/>
              <a:t>Called Central Shenandoah Epi to see if he had any cases that did not fit their current outbreak profile</a:t>
            </a:r>
          </a:p>
          <a:p>
            <a:r>
              <a:rPr lang="en-US" dirty="0" smtClean="0"/>
              <a:t>Notified Central Office of my suspicions and Regional colleagues to be on the lookout</a:t>
            </a:r>
            <a:endParaRPr lang="en-US" dirty="0"/>
          </a:p>
        </p:txBody>
      </p:sp>
    </p:spTree>
    <p:extLst>
      <p:ext uri="{BB962C8B-B14F-4D97-AF65-F5344CB8AC3E}">
        <p14:creationId xmlns:p14="http://schemas.microsoft.com/office/powerpoint/2010/main" val="229031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handful of cases</a:t>
            </a:r>
            <a:endParaRPr lang="en-US" dirty="0"/>
          </a:p>
        </p:txBody>
      </p:sp>
      <p:sp>
        <p:nvSpPr>
          <p:cNvPr id="3" name="Content Placeholder 2"/>
          <p:cNvSpPr>
            <a:spLocks noGrp="1"/>
          </p:cNvSpPr>
          <p:nvPr>
            <p:ph idx="1"/>
          </p:nvPr>
        </p:nvSpPr>
        <p:spPr/>
        <p:txBody>
          <a:bodyPr/>
          <a:lstStyle/>
          <a:p>
            <a:endParaRPr lang="en-US" dirty="0" smtClean="0"/>
          </a:p>
          <a:p>
            <a:r>
              <a:rPr lang="en-US" dirty="0" smtClean="0"/>
              <a:t>Wednesday, Aug 3, 2016</a:t>
            </a:r>
          </a:p>
          <a:p>
            <a:pPr lvl="1"/>
            <a:r>
              <a:rPr lang="en-US" dirty="0" smtClean="0"/>
              <a:t>6 cases reported drinking fruit smoothies from Tropical Smoothie in the 15-50 days prior to symptoms onset </a:t>
            </a:r>
          </a:p>
          <a:p>
            <a:pPr lvl="1"/>
            <a:r>
              <a:rPr lang="en-US" dirty="0" smtClean="0"/>
              <a:t>Henrico EH responded by visiting their locations</a:t>
            </a:r>
            <a:endParaRPr lang="en-US" dirty="0"/>
          </a:p>
        </p:txBody>
      </p:sp>
    </p:spTree>
    <p:extLst>
      <p:ext uri="{BB962C8B-B14F-4D97-AF65-F5344CB8AC3E}">
        <p14:creationId xmlns:p14="http://schemas.microsoft.com/office/powerpoint/2010/main" val="94606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 Investigation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August 5, 2016</a:t>
            </a:r>
          </a:p>
          <a:p>
            <a:pPr lvl="1"/>
            <a:r>
              <a:rPr lang="en-US" dirty="0" smtClean="0"/>
              <a:t>Conference call with Office of Environmental Health and the 3 Districts with implicated cafes</a:t>
            </a:r>
          </a:p>
          <a:p>
            <a:pPr lvl="1"/>
            <a:r>
              <a:rPr lang="en-US" dirty="0" smtClean="0"/>
              <a:t>HAV Genotype 1B</a:t>
            </a:r>
          </a:p>
          <a:p>
            <a:pPr lvl="1"/>
            <a:r>
              <a:rPr lang="en-US" dirty="0" smtClean="0"/>
              <a:t>EH site visits</a:t>
            </a:r>
            <a:endParaRPr lang="en-US" dirty="0"/>
          </a:p>
        </p:txBody>
      </p:sp>
    </p:spTree>
    <p:extLst>
      <p:ext uri="{BB962C8B-B14F-4D97-AF65-F5344CB8AC3E}">
        <p14:creationId xmlns:p14="http://schemas.microsoft.com/office/powerpoint/2010/main" val="142547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Visits and Invoices</a:t>
            </a:r>
            <a:endParaRPr lang="en-US" dirty="0"/>
          </a:p>
        </p:txBody>
      </p:sp>
      <p:pic>
        <p:nvPicPr>
          <p:cNvPr id="2050" name="Picture 2" descr="C:\Users\non54638\AppData\Local\Microsoft\Windows\Temporary Internet Files\Content.Outlook\S87ZWKL1\IMG_15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9150" y="3409950"/>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on54638\AppData\Local\Microsoft\Windows\Temporary Internet Files\Content.Outlook\S87ZWKL1\IMG_15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0574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non54638\AppData\Local\Microsoft\Windows\Temporary Internet Files\Content.Outlook\S87ZWKL1\IMG_15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58115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non54638\AppData\Local\Microsoft\Windows\Temporary Internet Files\Content.Outlook\S87ZWKL1\IMG_15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228725"/>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your strawberries from Egypt?</a:t>
            </a:r>
            <a:endParaRPr lang="en-US" dirty="0"/>
          </a:p>
        </p:txBody>
      </p:sp>
      <p:pic>
        <p:nvPicPr>
          <p:cNvPr id="1026" name="Picture 2" descr="C:\Users\non54638\AppData\Local\Microsoft\Windows\Temporary Internet Files\Content.Outlook\S87ZWKL1\IMG_15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1485900"/>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46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4036</TotalTime>
  <Words>3477</Words>
  <Application>Microsoft Office PowerPoint</Application>
  <PresentationFormat>On-screen Show (4:3)</PresentationFormat>
  <Paragraphs>283</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Hepatitis A Outbreak and Egyptian Strawberries</vt:lpstr>
      <vt:lpstr>The first interview</vt:lpstr>
      <vt:lpstr>Getting on the right track</vt:lpstr>
      <vt:lpstr>What are you eating so often at Tropical Smoothie?</vt:lpstr>
      <vt:lpstr>Expanded investigation</vt:lpstr>
      <vt:lpstr>A handful of cases</vt:lpstr>
      <vt:lpstr>EH Investigation</vt:lpstr>
      <vt:lpstr>Site Visits and Invoices</vt:lpstr>
      <vt:lpstr>Why are your strawberries from Egypt?</vt:lpstr>
      <vt:lpstr>The downside of business cards</vt:lpstr>
      <vt:lpstr>Action!</vt:lpstr>
      <vt:lpstr>Public Notification</vt:lpstr>
      <vt:lpstr>EH Actions Continued</vt:lpstr>
      <vt:lpstr>PWHD’s events within the event</vt:lpstr>
      <vt:lpstr>Supplement of PWHD Involvement in the Early Investigation</vt:lpstr>
      <vt:lpstr>Supplement of PWHD involvement in the early investigation</vt:lpstr>
      <vt:lpstr>A time of uncertainty….</vt:lpstr>
      <vt:lpstr>PowerPoint Presentation</vt:lpstr>
      <vt:lpstr>And so begins, an event within an event:</vt:lpstr>
      <vt:lpstr>Day 1</vt:lpstr>
      <vt:lpstr>Day 1</vt:lpstr>
      <vt:lpstr>Day 2</vt:lpstr>
      <vt:lpstr>Day 2 – Let the Panic Begin:  General Public Notification</vt:lpstr>
      <vt:lpstr>Day 2- EP&amp;R Concerns</vt:lpstr>
      <vt:lpstr>Day 2 (+) Employee Assessments</vt:lpstr>
      <vt:lpstr>Through the Weekend and Beyond….</vt:lpstr>
      <vt:lpstr>Successes</vt:lpstr>
      <vt:lpstr>Challenges</vt:lpstr>
      <vt:lpstr>Lessons Learned</vt:lpstr>
      <vt:lpstr>Lessons Learned</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pul88517</dc:creator>
  <cp:lastModifiedBy>Silverstein, Suzi (VDH)</cp:lastModifiedBy>
  <cp:revision>89</cp:revision>
  <dcterms:created xsi:type="dcterms:W3CDTF">2017-05-03T14:16:30Z</dcterms:created>
  <dcterms:modified xsi:type="dcterms:W3CDTF">2017-05-26T20:07:27Z</dcterms:modified>
</cp:coreProperties>
</file>