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theme/theme8.xml" ContentType="application/vnd.openxmlformats-officedocument.theme+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 id="2147483715" r:id="rId2"/>
    <p:sldMasterId id="2147483731" r:id="rId3"/>
    <p:sldMasterId id="2147483743" r:id="rId4"/>
    <p:sldMasterId id="2147483755" r:id="rId5"/>
    <p:sldMasterId id="2147483767" r:id="rId6"/>
    <p:sldMasterId id="2147483779" r:id="rId7"/>
    <p:sldMasterId id="2147483791" r:id="rId8"/>
    <p:sldMasterId id="2147483803" r:id="rId9"/>
  </p:sldMasterIdLst>
  <p:notesMasterIdLst>
    <p:notesMasterId r:id="rId27"/>
  </p:notesMasterIdLst>
  <p:handoutMasterIdLst>
    <p:handoutMasterId r:id="rId28"/>
  </p:handoutMasterIdLst>
  <p:sldIdLst>
    <p:sldId id="888" r:id="rId10"/>
    <p:sldId id="889" r:id="rId11"/>
    <p:sldId id="868" r:id="rId12"/>
    <p:sldId id="869" r:id="rId13"/>
    <p:sldId id="870" r:id="rId14"/>
    <p:sldId id="863" r:id="rId15"/>
    <p:sldId id="883" r:id="rId16"/>
    <p:sldId id="884" r:id="rId17"/>
    <p:sldId id="893" r:id="rId18"/>
    <p:sldId id="886" r:id="rId19"/>
    <p:sldId id="885" r:id="rId20"/>
    <p:sldId id="882" r:id="rId21"/>
    <p:sldId id="878" r:id="rId22"/>
    <p:sldId id="890" r:id="rId23"/>
    <p:sldId id="891" r:id="rId24"/>
    <p:sldId id="892" r:id="rId25"/>
    <p:sldId id="877" r:id="rId26"/>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33CC"/>
    <a:srgbClr val="FFFF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69410" autoAdjust="0"/>
  </p:normalViewPr>
  <p:slideViewPr>
    <p:cSldViewPr>
      <p:cViewPr varScale="1">
        <p:scale>
          <a:sx n="88" d="100"/>
          <a:sy n="88" d="100"/>
        </p:scale>
        <p:origin x="-230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5" d="100"/>
          <a:sy n="65" d="100"/>
        </p:scale>
        <p:origin x="-2010" y="-12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handoutMaster" Target="handoutMasters/handout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notesMaster" Target="notesMasters/notesMaster1.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42" name="Rectangle 2"/>
          <p:cNvSpPr>
            <a:spLocks noGrp="1" noChangeArrowheads="1"/>
          </p:cNvSpPr>
          <p:nvPr>
            <p:ph type="hdr" sz="quarter"/>
          </p:nvPr>
        </p:nvSpPr>
        <p:spPr bwMode="auto">
          <a:xfrm>
            <a:off x="1" y="0"/>
            <a:ext cx="2972591" cy="465138"/>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defRPr sz="1200"/>
            </a:lvl1pPr>
          </a:lstStyle>
          <a:p>
            <a:pPr>
              <a:defRPr/>
            </a:pPr>
            <a:endParaRPr lang="en-US"/>
          </a:p>
        </p:txBody>
      </p:sp>
      <p:sp>
        <p:nvSpPr>
          <p:cNvPr id="163843" name="Rectangle 3"/>
          <p:cNvSpPr>
            <a:spLocks noGrp="1" noChangeArrowheads="1"/>
          </p:cNvSpPr>
          <p:nvPr>
            <p:ph type="dt" sz="quarter" idx="1"/>
          </p:nvPr>
        </p:nvSpPr>
        <p:spPr bwMode="auto">
          <a:xfrm>
            <a:off x="3883827" y="0"/>
            <a:ext cx="2972590" cy="465138"/>
          </a:xfrm>
          <a:prstGeom prst="rect">
            <a:avLst/>
          </a:prstGeom>
          <a:noFill/>
          <a:ln w="9525">
            <a:noFill/>
            <a:miter lim="800000"/>
            <a:headEnd/>
            <a:tailEnd/>
          </a:ln>
          <a:effectLst/>
        </p:spPr>
        <p:txBody>
          <a:bodyPr vert="horz" wrap="square" lIns="91435" tIns="45717" rIns="91435" bIns="45717" numCol="1" anchor="t" anchorCtr="0" compatLnSpc="1">
            <a:prstTxWarp prst="textNoShape">
              <a:avLst/>
            </a:prstTxWarp>
          </a:bodyPr>
          <a:lstStyle>
            <a:lvl1pPr algn="r">
              <a:defRPr sz="1200"/>
            </a:lvl1pPr>
          </a:lstStyle>
          <a:p>
            <a:pPr>
              <a:defRPr/>
            </a:pPr>
            <a:endParaRPr lang="en-US"/>
          </a:p>
        </p:txBody>
      </p:sp>
      <p:sp>
        <p:nvSpPr>
          <p:cNvPr id="163844" name="Rectangle 4"/>
          <p:cNvSpPr>
            <a:spLocks noGrp="1" noChangeArrowheads="1"/>
          </p:cNvSpPr>
          <p:nvPr>
            <p:ph type="ftr" sz="quarter" idx="2"/>
          </p:nvPr>
        </p:nvSpPr>
        <p:spPr bwMode="auto">
          <a:xfrm>
            <a:off x="1" y="8829675"/>
            <a:ext cx="2972591" cy="465138"/>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defRPr sz="1200"/>
            </a:lvl1pPr>
          </a:lstStyle>
          <a:p>
            <a:pPr>
              <a:defRPr/>
            </a:pPr>
            <a:endParaRPr lang="en-US"/>
          </a:p>
        </p:txBody>
      </p:sp>
      <p:sp>
        <p:nvSpPr>
          <p:cNvPr id="163845" name="Rectangle 5"/>
          <p:cNvSpPr>
            <a:spLocks noGrp="1" noChangeArrowheads="1"/>
          </p:cNvSpPr>
          <p:nvPr>
            <p:ph type="sldNum" sz="quarter" idx="3"/>
          </p:nvPr>
        </p:nvSpPr>
        <p:spPr bwMode="auto">
          <a:xfrm>
            <a:off x="3883827" y="8829675"/>
            <a:ext cx="2972590" cy="465138"/>
          </a:xfrm>
          <a:prstGeom prst="rect">
            <a:avLst/>
          </a:prstGeom>
          <a:noFill/>
          <a:ln w="9525">
            <a:noFill/>
            <a:miter lim="800000"/>
            <a:headEnd/>
            <a:tailEnd/>
          </a:ln>
          <a:effectLst/>
        </p:spPr>
        <p:txBody>
          <a:bodyPr vert="horz" wrap="square" lIns="91435" tIns="45717" rIns="91435" bIns="45717" numCol="1" anchor="b" anchorCtr="0" compatLnSpc="1">
            <a:prstTxWarp prst="textNoShape">
              <a:avLst/>
            </a:prstTxWarp>
          </a:bodyPr>
          <a:lstStyle>
            <a:lvl1pPr algn="r">
              <a:defRPr sz="1200"/>
            </a:lvl1pPr>
          </a:lstStyle>
          <a:p>
            <a:pPr>
              <a:defRPr/>
            </a:pPr>
            <a:fld id="{6DA9F7D1-A998-40A0-8574-F0076CE3F526}" type="slidenum">
              <a:rPr lang="en-US"/>
              <a:pPr>
                <a:defRPr/>
              </a:pPr>
              <a:t>‹#›</a:t>
            </a:fld>
            <a:endParaRPr lang="en-US"/>
          </a:p>
        </p:txBody>
      </p:sp>
    </p:spTree>
    <p:extLst>
      <p:ext uri="{BB962C8B-B14F-4D97-AF65-F5344CB8AC3E}">
        <p14:creationId xmlns:p14="http://schemas.microsoft.com/office/powerpoint/2010/main" val="32983607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972591" cy="465138"/>
          </a:xfrm>
          <a:prstGeom prst="rect">
            <a:avLst/>
          </a:prstGeom>
          <a:noFill/>
          <a:ln w="9525">
            <a:noFill/>
            <a:miter lim="800000"/>
            <a:headEnd/>
            <a:tailEnd/>
          </a:ln>
          <a:effectLst/>
        </p:spPr>
        <p:txBody>
          <a:bodyPr vert="horz" wrap="square" lIns="93172" tIns="46587" rIns="93172" bIns="46587" numCol="1" anchor="t" anchorCtr="0" compatLnSpc="1">
            <a:prstTxWarp prst="textNoShape">
              <a:avLst/>
            </a:prstTxWarp>
          </a:bodyPr>
          <a:lstStyle>
            <a:lvl1pPr defTabSz="931863">
              <a:defRPr sz="1200"/>
            </a:lvl1pPr>
          </a:lstStyle>
          <a:p>
            <a:pPr>
              <a:defRPr/>
            </a:pPr>
            <a:endParaRPr lang="en-US"/>
          </a:p>
        </p:txBody>
      </p:sp>
      <p:sp>
        <p:nvSpPr>
          <p:cNvPr id="6147" name="Rectangle 3"/>
          <p:cNvSpPr>
            <a:spLocks noGrp="1" noChangeArrowheads="1"/>
          </p:cNvSpPr>
          <p:nvPr>
            <p:ph type="dt" idx="1"/>
          </p:nvPr>
        </p:nvSpPr>
        <p:spPr bwMode="auto">
          <a:xfrm>
            <a:off x="3883827" y="0"/>
            <a:ext cx="2972590" cy="465138"/>
          </a:xfrm>
          <a:prstGeom prst="rect">
            <a:avLst/>
          </a:prstGeom>
          <a:noFill/>
          <a:ln w="9525">
            <a:noFill/>
            <a:miter lim="800000"/>
            <a:headEnd/>
            <a:tailEnd/>
          </a:ln>
          <a:effectLst/>
        </p:spPr>
        <p:txBody>
          <a:bodyPr vert="horz" wrap="square" lIns="93172" tIns="46587" rIns="93172" bIns="46587" numCol="1" anchor="t" anchorCtr="0" compatLnSpc="1">
            <a:prstTxWarp prst="textNoShape">
              <a:avLst/>
            </a:prstTxWarp>
          </a:bodyPr>
          <a:lstStyle>
            <a:lvl1pPr algn="r" defTabSz="931863">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06488" y="696913"/>
            <a:ext cx="4646612"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6591" y="4416426"/>
            <a:ext cx="5484818" cy="4183063"/>
          </a:xfrm>
          <a:prstGeom prst="rect">
            <a:avLst/>
          </a:prstGeom>
          <a:noFill/>
          <a:ln w="9525">
            <a:noFill/>
            <a:miter lim="800000"/>
            <a:headEnd/>
            <a:tailEnd/>
          </a:ln>
          <a:effectLst/>
        </p:spPr>
        <p:txBody>
          <a:bodyPr vert="horz" wrap="square" lIns="93172" tIns="46587" rIns="93172" bIns="4658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1" y="8829675"/>
            <a:ext cx="2972591" cy="465138"/>
          </a:xfrm>
          <a:prstGeom prst="rect">
            <a:avLst/>
          </a:prstGeom>
          <a:noFill/>
          <a:ln w="9525">
            <a:noFill/>
            <a:miter lim="800000"/>
            <a:headEnd/>
            <a:tailEnd/>
          </a:ln>
          <a:effectLst/>
        </p:spPr>
        <p:txBody>
          <a:bodyPr vert="horz" wrap="square" lIns="93172" tIns="46587" rIns="93172" bIns="46587" numCol="1" anchor="b" anchorCtr="0" compatLnSpc="1">
            <a:prstTxWarp prst="textNoShape">
              <a:avLst/>
            </a:prstTxWarp>
          </a:bodyPr>
          <a:lstStyle>
            <a:lvl1pPr defTabSz="931863">
              <a:defRPr sz="1200"/>
            </a:lvl1pPr>
          </a:lstStyle>
          <a:p>
            <a:pPr>
              <a:defRPr/>
            </a:pPr>
            <a:endParaRPr lang="en-US"/>
          </a:p>
        </p:txBody>
      </p:sp>
      <p:sp>
        <p:nvSpPr>
          <p:cNvPr id="6151" name="Rectangle 7"/>
          <p:cNvSpPr>
            <a:spLocks noGrp="1" noChangeArrowheads="1"/>
          </p:cNvSpPr>
          <p:nvPr>
            <p:ph type="sldNum" sz="quarter" idx="5"/>
          </p:nvPr>
        </p:nvSpPr>
        <p:spPr bwMode="auto">
          <a:xfrm>
            <a:off x="3883827" y="8829675"/>
            <a:ext cx="2972590" cy="465138"/>
          </a:xfrm>
          <a:prstGeom prst="rect">
            <a:avLst/>
          </a:prstGeom>
          <a:noFill/>
          <a:ln w="9525">
            <a:noFill/>
            <a:miter lim="800000"/>
            <a:headEnd/>
            <a:tailEnd/>
          </a:ln>
          <a:effectLst/>
        </p:spPr>
        <p:txBody>
          <a:bodyPr vert="horz" wrap="square" lIns="93172" tIns="46587" rIns="93172" bIns="46587" numCol="1" anchor="b" anchorCtr="0" compatLnSpc="1">
            <a:prstTxWarp prst="textNoShape">
              <a:avLst/>
            </a:prstTxWarp>
          </a:bodyPr>
          <a:lstStyle>
            <a:lvl1pPr algn="r" defTabSz="931863">
              <a:defRPr sz="1200"/>
            </a:lvl1pPr>
          </a:lstStyle>
          <a:p>
            <a:pPr>
              <a:defRPr/>
            </a:pPr>
            <a:fld id="{CDE7C994-96F3-48DD-89F7-76B8A7151A6B}" type="slidenum">
              <a:rPr lang="en-US"/>
              <a:pPr>
                <a:defRPr/>
              </a:pPr>
              <a:t>‹#›</a:t>
            </a:fld>
            <a:endParaRPr lang="en-US"/>
          </a:p>
        </p:txBody>
      </p:sp>
    </p:spTree>
    <p:extLst>
      <p:ext uri="{BB962C8B-B14F-4D97-AF65-F5344CB8AC3E}">
        <p14:creationId xmlns:p14="http://schemas.microsoft.com/office/powerpoint/2010/main" val="26537992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18432C-9A3C-4D13-8710-3185BCA2A13E}" type="slidenum">
              <a:rPr lang="en-US" smtClean="0">
                <a:solidFill>
                  <a:prstClr val="black"/>
                </a:solidFill>
              </a:rPr>
              <a:pPr/>
              <a:t>1</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DE7C994-96F3-48DD-89F7-76B8A7151A6B}" type="slidenum">
              <a:rPr lang="en-US" smtClean="0"/>
              <a:pPr>
                <a:defRPr/>
              </a:pPr>
              <a:t>9</a:t>
            </a:fld>
            <a:endParaRPr lang="en-US"/>
          </a:p>
        </p:txBody>
      </p:sp>
    </p:spTree>
    <p:extLst>
      <p:ext uri="{BB962C8B-B14F-4D97-AF65-F5344CB8AC3E}">
        <p14:creationId xmlns:p14="http://schemas.microsoft.com/office/powerpoint/2010/main" val="4287208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B2664B9-3614-4C89-ABC5-835899E6AD7A}" type="slidenum">
              <a:rPr lang="en-US" altLang="en-US" smtClean="0">
                <a:solidFill>
                  <a:prstClr val="black"/>
                </a:solidFill>
              </a:rPr>
              <a:pPr>
                <a:defRPr/>
              </a:pPr>
              <a:t>11</a:t>
            </a:fld>
            <a:endParaRPr lang="en-US" altLang="en-US">
              <a:solidFill>
                <a:prstClr val="black"/>
              </a:solidFill>
            </a:endParaRPr>
          </a:p>
        </p:txBody>
      </p:sp>
    </p:spTree>
    <p:extLst>
      <p:ext uri="{BB962C8B-B14F-4D97-AF65-F5344CB8AC3E}">
        <p14:creationId xmlns:p14="http://schemas.microsoft.com/office/powerpoint/2010/main" val="3516099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2A4DBB-BE9C-4F5F-A247-8B637706E33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3A9938-A1CA-4E02-93E6-52E382E98F87}"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24869F9-8900-417A-8928-DD187E05D4B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134272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4A89E39-9BF0-476A-AC3F-EFBBA43DB2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531827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A3A9938-A1CA-4E02-93E6-52E382E98F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800174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EDF13D-B98B-41F5-98CA-0FA8DBAEFD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0149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CEDF13D-B98B-41F5-98CA-0FA8DBAEFD6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B986E1A-17A0-45F4-824B-920DEC91AF5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81061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9312F4-5D21-45A0-8B8F-3BBE167B0E8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12908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954DCF-8EAD-4928-999A-51300450C1C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93873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20C9F1F-1200-4857-9CFC-0FAD6CDEBA1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9620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0689797-7773-4B38-B3CC-CCF562AF46C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74104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8984398-E0D2-417E-ABA3-63B4E621B2C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3871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4762CA6-DDCC-4F65-9D1B-CCF13716C2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500342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CB8447-2214-4E8C-A7A4-FDFE015E085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7525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83289-E626-4B2C-871C-2F68D2292FE6}"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4C32B88-56FF-4687-AC64-F726E14D56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5558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C8E9FA8-58EB-4960-84D0-458149190D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69028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50FA8B1-A1B7-4F64-8643-54B62F55384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69212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67D9E41-B7E4-4C5E-B104-8E734239B5A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56772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C83F78A-9536-4B1E-9665-97DDFD06F9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575506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18479531-5096-4FAF-A559-F7EED138B5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061369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54272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55880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95265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207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C8B542-5D1E-4F82-A011-AD1A82BEF35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456286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2702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44418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84297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377514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9280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298224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37427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38809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75081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BAF6EB9-5C66-4B95-AB1F-25696980628E}"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61762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95185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97670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364936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1235865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150047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859183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0011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129136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6004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F6397D5-3156-4DCC-B41A-A6488AFD78D2}"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8794408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826928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8466974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50274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530421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0768947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4409004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450279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171774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A5623F-20F5-4EC8-90F9-A4354254B87A}" type="datetimeFigureOut">
              <a:rPr lang="en-US" smtClean="0">
                <a:solidFill>
                  <a:prstClr val="black">
                    <a:tint val="75000"/>
                  </a:prstClr>
                </a:solidFill>
              </a:rPr>
              <a:pPr/>
              <a:t>5/26/2017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CD60713-3C73-4548-B22F-CE39248A163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14063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992112-CB38-4D00-A398-EB8471FD0FE5}"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224234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4550004"/>
      </p:ext>
    </p:extLst>
  </p:cSld>
  <p:clrMapOvr>
    <a:masterClrMapping/>
  </p:clrMapOvr>
  <p:hf hd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10829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66587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803894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3443907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581238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974550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137923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421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DDF0F6-EDD8-45EA-AA1A-E8ED960D97BC}"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202779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619952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766130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42333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72059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43893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313521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051433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425636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4770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24869F9-8900-417A-8928-DD187E05D4B0}"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747586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676F7-EE09-48F9-9BDA-37A892E7AF3A}" type="datetimeFigureOut">
              <a:rPr lang="en-US" smtClean="0">
                <a:solidFill>
                  <a:prstClr val="black">
                    <a:tint val="75000"/>
                  </a:prstClr>
                </a:solidFill>
              </a:rPr>
              <a:pPr/>
              <a:t>5/26/2017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7DCD29E-E1A7-403B-9D63-D6EA45413D5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268030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85355988"/>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001603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5417615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9458462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861135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3631681"/>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85625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04064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A89E39-9BF0-476A-AC3F-EFBBA43DB20F}"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7297188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4547449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884575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52A4DBB-BE9C-4F5F-A247-8B637706E3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49324004"/>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83289-E626-4B2C-871C-2F68D2292F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474278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1C8B542-5D1E-4F82-A011-AD1A82BEF35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7278291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BAF6EB9-5C66-4B95-AB1F-25696980628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6806243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F6397D5-3156-4DCC-B41A-A6488AFD78D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581011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5992112-CB38-4D00-A398-EB8471FD0F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1103451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DDDF0F6-EDD8-45EA-AA1A-E8ED960D97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81987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2.jpeg"/><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7.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9.xml"/><Relationship Id="rId13" Type="http://schemas.openxmlformats.org/officeDocument/2006/relationships/image" Target="../media/image3.emf"/><Relationship Id="rId3" Type="http://schemas.openxmlformats.org/officeDocument/2006/relationships/slideLayout" Target="../slideLayouts/slideLayout84.xml"/><Relationship Id="rId7" Type="http://schemas.openxmlformats.org/officeDocument/2006/relationships/slideLayout" Target="../slideLayouts/slideLayout88.xml"/><Relationship Id="rId12" Type="http://schemas.openxmlformats.org/officeDocument/2006/relationships/theme" Target="../theme/theme8.xml"/><Relationship Id="rId2" Type="http://schemas.openxmlformats.org/officeDocument/2006/relationships/slideLayout" Target="../slideLayouts/slideLayout83.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slideLayout" Target="../slideLayouts/slideLayout92.xml"/><Relationship Id="rId5" Type="http://schemas.openxmlformats.org/officeDocument/2006/relationships/slideLayout" Target="../slideLayouts/slideLayout86.xml"/><Relationship Id="rId10" Type="http://schemas.openxmlformats.org/officeDocument/2006/relationships/slideLayout" Target="../slideLayouts/slideLayout91.xml"/><Relationship Id="rId4" Type="http://schemas.openxmlformats.org/officeDocument/2006/relationships/slideLayout" Target="../slideLayouts/slideLayout85.xml"/><Relationship Id="rId9" Type="http://schemas.openxmlformats.org/officeDocument/2006/relationships/slideLayout" Target="../slideLayouts/slideLayout90.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0.xml"/><Relationship Id="rId13" Type="http://schemas.openxmlformats.org/officeDocument/2006/relationships/image" Target="../media/image1.emf"/><Relationship Id="rId3" Type="http://schemas.openxmlformats.org/officeDocument/2006/relationships/slideLayout" Target="../slideLayouts/slideLayout95.xml"/><Relationship Id="rId7" Type="http://schemas.openxmlformats.org/officeDocument/2006/relationships/slideLayout" Target="../slideLayouts/slideLayout99.xml"/><Relationship Id="rId12" Type="http://schemas.openxmlformats.org/officeDocument/2006/relationships/theme" Target="../theme/theme9.xml"/><Relationship Id="rId2" Type="http://schemas.openxmlformats.org/officeDocument/2006/relationships/slideLayout" Target="../slideLayouts/slideLayout94.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slideLayout" Target="../slideLayouts/slideLayout103.xml"/><Relationship Id="rId5" Type="http://schemas.openxmlformats.org/officeDocument/2006/relationships/slideLayout" Target="../slideLayouts/slideLayout97.xml"/><Relationship Id="rId10" Type="http://schemas.openxmlformats.org/officeDocument/2006/relationships/slideLayout" Target="../slideLayouts/slideLayout102.xml"/><Relationship Id="rId4" Type="http://schemas.openxmlformats.org/officeDocument/2006/relationships/slideLayout" Target="../slideLayouts/slideLayout96.xml"/><Relationship Id="rId9" Type="http://schemas.openxmlformats.org/officeDocument/2006/relationships/slideLayout" Target="../slideLayouts/slideLayout10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VDH_background"/>
          <p:cNvPicPr>
            <a:picLocks noChangeAspect="1" noChangeArrowheads="1"/>
          </p:cNvPicPr>
          <p:nvPr/>
        </p:nvPicPr>
        <p:blipFill>
          <a:blip r:embed="rId13" cstate="print"/>
          <a:srcRect/>
          <a:stretch>
            <a:fillRect/>
          </a:stretch>
        </p:blipFill>
        <p:spPr bwMode="auto">
          <a:xfrm>
            <a:off x="0" y="6083300"/>
            <a:ext cx="9144000" cy="7747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97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897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897030" name="Rectangle 6"/>
          <p:cNvSpPr>
            <a:spLocks noGrp="1" noChangeArrowheads="1"/>
          </p:cNvSpPr>
          <p:nvPr>
            <p:ph type="sldNum" sz="quarter" idx="4"/>
          </p:nvPr>
        </p:nvSpPr>
        <p:spPr bwMode="auto">
          <a:xfrm>
            <a:off x="7543800" y="6248400"/>
            <a:ext cx="990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fld id="{FEEE183D-B8A3-4043-83CC-0D9C69D63A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cs typeface="+mn-cs"/>
            </a:endParaRPr>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cs typeface="+mn-cs"/>
            </a:endParaRPr>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967FD91-C083-4F2C-BA4F-EB8B26BC0890}" type="slidenum">
              <a:rPr lang="en-US">
                <a:solidFill>
                  <a:srgbClr val="000000"/>
                </a:solidFill>
                <a:cs typeface="+mn-cs"/>
              </a:rPr>
              <a:pPr>
                <a:defRPr/>
              </a:pPr>
              <a:t>‹#›</a:t>
            </a:fld>
            <a:endParaRPr lang="en-US">
              <a:solidFill>
                <a:srgbClr val="000000"/>
              </a:solidFill>
              <a:cs typeface="+mn-cs"/>
            </a:endParaRPr>
          </a:p>
        </p:txBody>
      </p:sp>
    </p:spTree>
    <p:extLst>
      <p:ext uri="{BB962C8B-B14F-4D97-AF65-F5344CB8AC3E}">
        <p14:creationId xmlns:p14="http://schemas.microsoft.com/office/powerpoint/2010/main" val="127879592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5F6676F7-EE09-48F9-9BDA-37A892E7AF3A}" type="datetimeFigureOut">
              <a:rPr lang="en-US" smtClean="0">
                <a:solidFill>
                  <a:prstClr val="black">
                    <a:tint val="75000"/>
                  </a:prstClr>
                </a:solidFill>
                <a:latin typeface="Calibri"/>
                <a:cs typeface="+mn-cs"/>
              </a:rPr>
              <a:pPr fontAlgn="auto">
                <a:spcBef>
                  <a:spcPts val="0"/>
                </a:spcBef>
                <a:spcAft>
                  <a:spcPts val="0"/>
                </a:spcAft>
              </a:pPr>
              <a:t>5/26/2017</a:t>
            </a:fld>
            <a:endParaRPr lang="en-US">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27DCD29E-E1A7-403B-9D63-D6EA45413D57}" type="slidenum">
              <a:rPr lang="en-US" smtClean="0">
                <a:solidFill>
                  <a:prstClr val="black">
                    <a:tint val="75000"/>
                  </a:prstClr>
                </a:solidFill>
                <a:latin typeface="Calibri"/>
                <a:cs typeface="+mn-cs"/>
              </a:rPr>
              <a:pPr fontAlgn="auto">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7300575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7FA5623F-20F5-4EC8-90F9-A4354254B87A}" type="datetimeFigureOut">
              <a:rPr lang="en-US" smtClean="0">
                <a:solidFill>
                  <a:prstClr val="black">
                    <a:tint val="75000"/>
                  </a:prstClr>
                </a:solidFill>
                <a:latin typeface="Calibri"/>
                <a:cs typeface="+mn-cs"/>
              </a:rPr>
              <a:pPr fontAlgn="auto">
                <a:spcBef>
                  <a:spcPts val="0"/>
                </a:spcBef>
                <a:spcAft>
                  <a:spcPts val="0"/>
                </a:spcAft>
              </a:pPr>
              <a:t>5/26/2017</a:t>
            </a:fld>
            <a:endParaRPr lang="en-US" dirty="0">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8CD60713-3C73-4548-B22F-CE39248A163A}" type="slidenum">
              <a:rPr lang="en-US" smtClean="0">
                <a:solidFill>
                  <a:prstClr val="black">
                    <a:tint val="75000"/>
                  </a:prstClr>
                </a:solidFill>
                <a:latin typeface="Calibri"/>
                <a:cs typeface="+mn-cs"/>
              </a:rPr>
              <a:pPr fontAlgn="auto">
                <a:spcBef>
                  <a:spcPts val="0"/>
                </a:spcBef>
                <a:spcAft>
                  <a:spcPts val="0"/>
                </a:spcAft>
              </a:pPr>
              <a:t>‹#›</a:t>
            </a:fld>
            <a:endParaRPr lang="en-US" dirty="0">
              <a:solidFill>
                <a:prstClr val="black">
                  <a:tint val="75000"/>
                </a:prstClr>
              </a:solidFill>
              <a:latin typeface="Calibri"/>
              <a:cs typeface="+mn-cs"/>
            </a:endParaRPr>
          </a:p>
        </p:txBody>
      </p:sp>
    </p:spTree>
    <p:extLst>
      <p:ext uri="{BB962C8B-B14F-4D97-AF65-F5344CB8AC3E}">
        <p14:creationId xmlns:p14="http://schemas.microsoft.com/office/powerpoint/2010/main" val="113971555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7FA5623F-20F5-4EC8-90F9-A4354254B87A}" type="datetimeFigureOut">
              <a:rPr lang="en-US" smtClean="0">
                <a:solidFill>
                  <a:prstClr val="black">
                    <a:tint val="75000"/>
                  </a:prstClr>
                </a:solidFill>
                <a:latin typeface="Calibri"/>
                <a:cs typeface="+mn-cs"/>
              </a:rPr>
              <a:pPr fontAlgn="auto">
                <a:spcBef>
                  <a:spcPts val="0"/>
                </a:spcBef>
                <a:spcAft>
                  <a:spcPts val="0"/>
                </a:spcAft>
              </a:pPr>
              <a:t>5/26/2017</a:t>
            </a:fld>
            <a:endParaRPr lang="en-US" dirty="0">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dirty="0">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8CD60713-3C73-4548-B22F-CE39248A163A}" type="slidenum">
              <a:rPr lang="en-US" smtClean="0">
                <a:solidFill>
                  <a:prstClr val="black">
                    <a:tint val="75000"/>
                  </a:prstClr>
                </a:solidFill>
                <a:latin typeface="Calibri"/>
                <a:cs typeface="+mn-cs"/>
              </a:rPr>
              <a:pPr fontAlgn="auto">
                <a:spcBef>
                  <a:spcPts val="0"/>
                </a:spcBef>
                <a:spcAft>
                  <a:spcPts val="0"/>
                </a:spcAft>
              </a:pPr>
              <a:t>‹#›</a:t>
            </a:fld>
            <a:endParaRPr lang="en-US" dirty="0">
              <a:solidFill>
                <a:prstClr val="black">
                  <a:tint val="75000"/>
                </a:prstClr>
              </a:solidFill>
              <a:latin typeface="Calibri"/>
              <a:cs typeface="+mn-cs"/>
            </a:endParaRPr>
          </a:p>
        </p:txBody>
      </p:sp>
    </p:spTree>
    <p:extLst>
      <p:ext uri="{BB962C8B-B14F-4D97-AF65-F5344CB8AC3E}">
        <p14:creationId xmlns:p14="http://schemas.microsoft.com/office/powerpoint/2010/main" val="2926495732"/>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639594571"/>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5F6676F7-EE09-48F9-9BDA-37A892E7AF3A}" type="datetimeFigureOut">
              <a:rPr lang="en-US" smtClean="0">
                <a:solidFill>
                  <a:prstClr val="black">
                    <a:tint val="75000"/>
                  </a:prstClr>
                </a:solidFill>
                <a:latin typeface="Calibri"/>
                <a:cs typeface="+mn-cs"/>
              </a:rPr>
              <a:pPr fontAlgn="auto">
                <a:spcBef>
                  <a:spcPts val="0"/>
                </a:spcBef>
                <a:spcAft>
                  <a:spcPts val="0"/>
                </a:spcAft>
              </a:pPr>
              <a:t>5/26/2017</a:t>
            </a:fld>
            <a:endParaRPr lang="en-US">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27DCD29E-E1A7-403B-9D63-D6EA45413D57}" type="slidenum">
              <a:rPr lang="en-US" smtClean="0">
                <a:solidFill>
                  <a:prstClr val="black">
                    <a:tint val="75000"/>
                  </a:prstClr>
                </a:solidFill>
                <a:latin typeface="Calibri"/>
                <a:cs typeface="+mn-cs"/>
              </a:rPr>
              <a:pPr fontAlgn="auto">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281020131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VDH_background"/>
          <p:cNvPicPr>
            <a:picLocks noChangeAspect="1" noChangeArrowheads="1"/>
          </p:cNvPicPr>
          <p:nvPr/>
        </p:nvPicPr>
        <p:blipFill>
          <a:blip r:embed="rId13" cstate="print"/>
          <a:srcRect/>
          <a:stretch>
            <a:fillRect/>
          </a:stretch>
        </p:blipFill>
        <p:spPr bwMode="auto">
          <a:xfrm>
            <a:off x="0" y="6083300"/>
            <a:ext cx="9144000" cy="774700"/>
          </a:xfrm>
          <a:prstGeom prst="rect">
            <a:avLst/>
          </a:prstGeom>
          <a:noFill/>
          <a:ln w="9525">
            <a:noFill/>
            <a:miter lim="800000"/>
            <a:headEnd/>
            <a:tailEnd/>
          </a:ln>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463545779"/>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algn="l" rtl="0" eaLnBrk="1" fontAlgn="base" hangingPunct="1">
        <a:spcBef>
          <a:spcPct val="0"/>
        </a:spcBef>
        <a:spcAft>
          <a:spcPct val="0"/>
        </a:spcAft>
        <a:defRPr sz="3600">
          <a:solidFill>
            <a:srgbClr val="003366"/>
          </a:solidFill>
          <a:latin typeface="+mj-lt"/>
          <a:ea typeface="+mj-ea"/>
          <a:cs typeface="+mj-cs"/>
        </a:defRPr>
      </a:lvl1pPr>
      <a:lvl2pPr algn="l" rtl="0" eaLnBrk="1" fontAlgn="base" hangingPunct="1">
        <a:spcBef>
          <a:spcPct val="0"/>
        </a:spcBef>
        <a:spcAft>
          <a:spcPct val="0"/>
        </a:spcAft>
        <a:defRPr sz="3600">
          <a:solidFill>
            <a:srgbClr val="003366"/>
          </a:solidFill>
          <a:latin typeface="Trebuchet MS" pitchFamily="34" charset="0"/>
        </a:defRPr>
      </a:lvl2pPr>
      <a:lvl3pPr algn="l" rtl="0" eaLnBrk="1" fontAlgn="base" hangingPunct="1">
        <a:spcBef>
          <a:spcPct val="0"/>
        </a:spcBef>
        <a:spcAft>
          <a:spcPct val="0"/>
        </a:spcAft>
        <a:defRPr sz="3600">
          <a:solidFill>
            <a:srgbClr val="003366"/>
          </a:solidFill>
          <a:latin typeface="Trebuchet MS" pitchFamily="34" charset="0"/>
        </a:defRPr>
      </a:lvl3pPr>
      <a:lvl4pPr algn="l" rtl="0" eaLnBrk="1" fontAlgn="base" hangingPunct="1">
        <a:spcBef>
          <a:spcPct val="0"/>
        </a:spcBef>
        <a:spcAft>
          <a:spcPct val="0"/>
        </a:spcAft>
        <a:defRPr sz="3600">
          <a:solidFill>
            <a:srgbClr val="003366"/>
          </a:solidFill>
          <a:latin typeface="Trebuchet MS" pitchFamily="34" charset="0"/>
        </a:defRPr>
      </a:lvl4pPr>
      <a:lvl5pPr algn="l" rtl="0" eaLnBrk="1" fontAlgn="base" hangingPunct="1">
        <a:spcBef>
          <a:spcPct val="0"/>
        </a:spcBef>
        <a:spcAft>
          <a:spcPct val="0"/>
        </a:spcAft>
        <a:defRPr sz="3600">
          <a:solidFill>
            <a:srgbClr val="003366"/>
          </a:solidFill>
          <a:latin typeface="Trebuchet MS" pitchFamily="34" charset="0"/>
        </a:defRPr>
      </a:lvl5pPr>
      <a:lvl6pPr marL="457200" algn="l" rtl="0" eaLnBrk="1" fontAlgn="base" hangingPunct="1">
        <a:spcBef>
          <a:spcPct val="0"/>
        </a:spcBef>
        <a:spcAft>
          <a:spcPct val="0"/>
        </a:spcAft>
        <a:defRPr sz="3600">
          <a:solidFill>
            <a:srgbClr val="003366"/>
          </a:solidFill>
          <a:latin typeface="Trebuchet MS" pitchFamily="34" charset="0"/>
        </a:defRPr>
      </a:lvl6pPr>
      <a:lvl7pPr marL="914400" algn="l" rtl="0" eaLnBrk="1" fontAlgn="base" hangingPunct="1">
        <a:spcBef>
          <a:spcPct val="0"/>
        </a:spcBef>
        <a:spcAft>
          <a:spcPct val="0"/>
        </a:spcAft>
        <a:defRPr sz="3600">
          <a:solidFill>
            <a:srgbClr val="003366"/>
          </a:solidFill>
          <a:latin typeface="Trebuchet MS" pitchFamily="34" charset="0"/>
        </a:defRPr>
      </a:lvl7pPr>
      <a:lvl8pPr marL="1371600" algn="l" rtl="0" eaLnBrk="1" fontAlgn="base" hangingPunct="1">
        <a:spcBef>
          <a:spcPct val="0"/>
        </a:spcBef>
        <a:spcAft>
          <a:spcPct val="0"/>
        </a:spcAft>
        <a:defRPr sz="3600">
          <a:solidFill>
            <a:srgbClr val="003366"/>
          </a:solidFill>
          <a:latin typeface="Trebuchet MS" pitchFamily="34" charset="0"/>
        </a:defRPr>
      </a:lvl8pPr>
      <a:lvl9pPr marL="1828800" algn="l" rtl="0" eaLnBrk="1" fontAlgn="base" hangingPunct="1">
        <a:spcBef>
          <a:spcPct val="0"/>
        </a:spcBef>
        <a:spcAft>
          <a:spcPct val="0"/>
        </a:spcAft>
        <a:defRPr sz="3600">
          <a:solidFill>
            <a:srgbClr val="003366"/>
          </a:solidFill>
          <a:latin typeface="Trebuchet MS" pitchFamily="34" charset="0"/>
        </a:defRPr>
      </a:lvl9pPr>
    </p:titleStyle>
    <p:bodyStyle>
      <a:lvl1pPr marL="342900" indent="-342900" algn="l" rtl="0" eaLnBrk="1" fontAlgn="base" hangingPunct="1">
        <a:spcBef>
          <a:spcPct val="20000"/>
        </a:spcBef>
        <a:spcAft>
          <a:spcPct val="0"/>
        </a:spcAft>
        <a:defRPr sz="24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400">
          <a:solidFill>
            <a:srgbClr val="777777"/>
          </a:solidFill>
          <a:latin typeface="+mn-lt"/>
        </a:defRPr>
      </a:lvl2pPr>
      <a:lvl3pPr marL="1143000" indent="-228600" algn="l" rtl="0" eaLnBrk="1" fontAlgn="base" hangingPunct="1">
        <a:spcBef>
          <a:spcPct val="20000"/>
        </a:spcBef>
        <a:spcAft>
          <a:spcPct val="0"/>
        </a:spcAft>
        <a:buChar char="•"/>
        <a:defRPr sz="2400">
          <a:solidFill>
            <a:srgbClr val="777777"/>
          </a:solidFill>
          <a:latin typeface="+mn-lt"/>
        </a:defRPr>
      </a:lvl3pPr>
      <a:lvl4pPr marL="1600200" indent="-228600" algn="l" rtl="0" eaLnBrk="1" fontAlgn="base" hangingPunct="1">
        <a:spcBef>
          <a:spcPct val="20000"/>
        </a:spcBef>
        <a:spcAft>
          <a:spcPct val="0"/>
        </a:spcAft>
        <a:buChar char="•"/>
        <a:defRPr sz="2400">
          <a:solidFill>
            <a:srgbClr val="777777"/>
          </a:solidFill>
          <a:latin typeface="+mn-lt"/>
        </a:defRPr>
      </a:lvl4pPr>
      <a:lvl5pPr marL="2057400" indent="-228600" algn="l" rtl="0" eaLnBrk="1" fontAlgn="base" hangingPunct="1">
        <a:spcBef>
          <a:spcPct val="20000"/>
        </a:spcBef>
        <a:spcAft>
          <a:spcPct val="0"/>
        </a:spcAft>
        <a:buChar char="•"/>
        <a:defRPr sz="2400">
          <a:solidFill>
            <a:srgbClr val="777777"/>
          </a:solidFill>
          <a:latin typeface="+mn-lt"/>
        </a:defRPr>
      </a:lvl5pPr>
      <a:lvl6pPr marL="2514600" indent="-228600" algn="l" rtl="0" eaLnBrk="1" fontAlgn="base" hangingPunct="1">
        <a:spcBef>
          <a:spcPct val="20000"/>
        </a:spcBef>
        <a:spcAft>
          <a:spcPct val="0"/>
        </a:spcAft>
        <a:buChar char="•"/>
        <a:defRPr sz="2400">
          <a:solidFill>
            <a:srgbClr val="777777"/>
          </a:solidFill>
          <a:latin typeface="+mn-lt"/>
        </a:defRPr>
      </a:lvl6pPr>
      <a:lvl7pPr marL="2971800" indent="-228600" algn="l" rtl="0" eaLnBrk="1" fontAlgn="base" hangingPunct="1">
        <a:spcBef>
          <a:spcPct val="20000"/>
        </a:spcBef>
        <a:spcAft>
          <a:spcPct val="0"/>
        </a:spcAft>
        <a:buChar char="•"/>
        <a:defRPr sz="2400">
          <a:solidFill>
            <a:srgbClr val="777777"/>
          </a:solidFill>
          <a:latin typeface="+mn-lt"/>
        </a:defRPr>
      </a:lvl7pPr>
      <a:lvl8pPr marL="3429000" indent="-228600" algn="l" rtl="0" eaLnBrk="1" fontAlgn="base" hangingPunct="1">
        <a:spcBef>
          <a:spcPct val="20000"/>
        </a:spcBef>
        <a:spcAft>
          <a:spcPct val="0"/>
        </a:spcAft>
        <a:buChar char="•"/>
        <a:defRPr sz="2400">
          <a:solidFill>
            <a:srgbClr val="777777"/>
          </a:solidFill>
          <a:latin typeface="+mn-lt"/>
        </a:defRPr>
      </a:lvl8pPr>
      <a:lvl9pPr marL="3886200" indent="-228600" algn="l" rtl="0" eaLnBrk="1" fontAlgn="base" hangingPunct="1">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VDH_background"/>
          <p:cNvPicPr>
            <a:picLocks noChangeAspect="1" noChangeArrowheads="1"/>
          </p:cNvPicPr>
          <p:nvPr/>
        </p:nvPicPr>
        <p:blipFill>
          <a:blip r:embed="rId13" cstate="print"/>
          <a:srcRect/>
          <a:stretch>
            <a:fillRect/>
          </a:stretch>
        </p:blipFill>
        <p:spPr bwMode="auto">
          <a:xfrm>
            <a:off x="0" y="6083300"/>
            <a:ext cx="9144000" cy="7747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97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solidFill>
                <a:srgbClr val="000000"/>
              </a:solidFill>
            </a:endParaRPr>
          </a:p>
        </p:txBody>
      </p:sp>
      <p:sp>
        <p:nvSpPr>
          <p:cNvPr id="897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solidFill>
                <a:srgbClr val="000000"/>
              </a:solidFill>
            </a:endParaRPr>
          </a:p>
        </p:txBody>
      </p:sp>
      <p:sp>
        <p:nvSpPr>
          <p:cNvPr id="897030" name="Rectangle 6"/>
          <p:cNvSpPr>
            <a:spLocks noGrp="1" noChangeArrowheads="1"/>
          </p:cNvSpPr>
          <p:nvPr>
            <p:ph type="sldNum" sz="quarter" idx="4"/>
          </p:nvPr>
        </p:nvSpPr>
        <p:spPr bwMode="auto">
          <a:xfrm>
            <a:off x="7543800" y="6248400"/>
            <a:ext cx="990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fld id="{FEEE183D-B8A3-4043-83CC-0D9C69D63A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14428646"/>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6.xml"/></Relationships>
</file>

<file path=ppt/slides/_rels/slide12.xml.rels><?xml version="1.0" encoding="UTF-8" standalone="yes"?>
<Relationships xmlns="http://schemas.openxmlformats.org/package/2006/relationships"><Relationship Id="rId3" Type="http://schemas.openxmlformats.org/officeDocument/2006/relationships/image" Target="cid:image002.jpg@01D26698.3F13A580" TargetMode="External"/><Relationship Id="rId2" Type="http://schemas.openxmlformats.org/officeDocument/2006/relationships/image" Target="../media/image6.jpeg"/><Relationship Id="rId1" Type="http://schemas.openxmlformats.org/officeDocument/2006/relationships/slideLayout" Target="../slideLayouts/slideLayout3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mailto:Kelly.parker@vdh.virginia.gov" TargetMode="External"/><Relationship Id="rId3" Type="http://schemas.openxmlformats.org/officeDocument/2006/relationships/hyperlink" Target="mailto:Bob.Mauskapf@vdh.virginia.gov" TargetMode="External"/><Relationship Id="rId7" Type="http://schemas.openxmlformats.org/officeDocument/2006/relationships/hyperlink" Target="mailto:Suzi.Silverstein@vdh.virginia.gov" TargetMode="External"/><Relationship Id="rId2" Type="http://schemas.openxmlformats.org/officeDocument/2006/relationships/hyperlink" Target="mailto:Hughes.melton@vdh.virginia.gov" TargetMode="External"/><Relationship Id="rId1" Type="http://schemas.openxmlformats.org/officeDocument/2006/relationships/slideLayout" Target="../slideLayouts/slideLayout15.xml"/><Relationship Id="rId6" Type="http://schemas.openxmlformats.org/officeDocument/2006/relationships/hyperlink" Target="mailto:Kim.Allan@vdh.virginia.gov" TargetMode="External"/><Relationship Id="rId5" Type="http://schemas.openxmlformats.org/officeDocument/2006/relationships/hyperlink" Target="mailto:Jennifer.freeland@vdh.virginia.gov" TargetMode="External"/><Relationship Id="rId4" Type="http://schemas.openxmlformats.org/officeDocument/2006/relationships/hyperlink" Target="mailto:Cindy.Shelton@vdh.virginia.gov" TargetMode="External"/><Relationship Id="rId9" Type="http://schemas.openxmlformats.org/officeDocument/2006/relationships/hyperlink" Target="http://www.vdh.virginia.gov/OE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8.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package" Target="../embeddings/Microsoft_Word_Document1.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solidFill>
                  <a:schemeClr val="tx1"/>
                </a:solidFill>
              </a:rPr>
              <a:t>VDH Readiness Academy</a:t>
            </a:r>
            <a:br>
              <a:rPr lang="en-US" sz="4400" dirty="0" smtClean="0">
                <a:solidFill>
                  <a:schemeClr val="tx1"/>
                </a:solidFill>
              </a:rPr>
            </a:br>
            <a:r>
              <a:rPr lang="en-US" sz="4400" dirty="0" smtClean="0">
                <a:solidFill>
                  <a:schemeClr val="tx1"/>
                </a:solidFill>
              </a:rPr>
              <a:t>Planner Session</a:t>
            </a:r>
            <a:endParaRPr lang="en-US" sz="4400" dirty="0">
              <a:solidFill>
                <a:schemeClr val="tx1"/>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56397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799" y="152400"/>
            <a:ext cx="2448025" cy="461665"/>
          </a:xfrm>
          <a:prstGeom prst="rect">
            <a:avLst/>
          </a:prstGeom>
          <a:noFill/>
        </p:spPr>
        <p:txBody>
          <a:bodyPr wrap="square" rtlCol="0">
            <a:spAutoFit/>
          </a:bodyPr>
          <a:lstStyle/>
          <a:p>
            <a:pPr fontAlgn="auto">
              <a:spcBef>
                <a:spcPts val="0"/>
              </a:spcBef>
              <a:spcAft>
                <a:spcPts val="0"/>
              </a:spcAft>
            </a:pPr>
            <a:r>
              <a:rPr lang="en-US" sz="1200" dirty="0" smtClean="0">
                <a:solidFill>
                  <a:prstClr val="black"/>
                </a:solidFill>
                <a:latin typeface="Century Gothic" panose="020B0502020202020204" pitchFamily="34" charset="0"/>
                <a:cs typeface="+mn-cs"/>
              </a:rPr>
              <a:t>Virginia </a:t>
            </a:r>
            <a:r>
              <a:rPr lang="en-US" sz="1200" dirty="0" err="1" smtClean="0">
                <a:solidFill>
                  <a:prstClr val="black"/>
                </a:solidFill>
                <a:latin typeface="Century Gothic" panose="020B0502020202020204" pitchFamily="34" charset="0"/>
                <a:cs typeface="+mn-cs"/>
              </a:rPr>
              <a:t>Zika</a:t>
            </a:r>
            <a:r>
              <a:rPr lang="en-US" sz="1200" dirty="0" smtClean="0">
                <a:solidFill>
                  <a:prstClr val="black"/>
                </a:solidFill>
                <a:latin typeface="Century Gothic" panose="020B0502020202020204" pitchFamily="34" charset="0"/>
                <a:cs typeface="+mn-cs"/>
              </a:rPr>
              <a:t> Task Force </a:t>
            </a:r>
          </a:p>
          <a:p>
            <a:pPr fontAlgn="auto">
              <a:spcBef>
                <a:spcPts val="0"/>
              </a:spcBef>
              <a:spcAft>
                <a:spcPts val="0"/>
              </a:spcAft>
            </a:pPr>
            <a:r>
              <a:rPr lang="en-US" sz="1200" dirty="0" smtClean="0">
                <a:solidFill>
                  <a:prstClr val="black"/>
                </a:solidFill>
                <a:latin typeface="Century Gothic" panose="020B0502020202020204" pitchFamily="34" charset="0"/>
                <a:cs typeface="+mn-cs"/>
              </a:rPr>
              <a:t>May 1, 2017</a:t>
            </a:r>
            <a:endParaRPr lang="en-US" sz="1200" dirty="0">
              <a:solidFill>
                <a:prstClr val="black"/>
              </a:solidFill>
              <a:latin typeface="Century Gothic" panose="020B0502020202020204" pitchFamily="34" charset="0"/>
              <a:cs typeface="+mn-cs"/>
            </a:endParaRPr>
          </a:p>
        </p:txBody>
      </p:sp>
      <p:sp>
        <p:nvSpPr>
          <p:cNvPr id="6" name="TextBox 5"/>
          <p:cNvSpPr txBox="1"/>
          <p:nvPr/>
        </p:nvSpPr>
        <p:spPr>
          <a:xfrm>
            <a:off x="3568236" y="863172"/>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Commissioner VDH</a:t>
            </a:r>
            <a:endParaRPr lang="en-US" sz="1000" dirty="0">
              <a:solidFill>
                <a:prstClr val="black"/>
              </a:solidFill>
              <a:latin typeface="Calibri"/>
              <a:cs typeface="+mn-cs"/>
            </a:endParaRPr>
          </a:p>
        </p:txBody>
      </p:sp>
      <p:sp>
        <p:nvSpPr>
          <p:cNvPr id="7" name="TextBox 6"/>
          <p:cNvSpPr txBox="1"/>
          <p:nvPr/>
        </p:nvSpPr>
        <p:spPr>
          <a:xfrm>
            <a:off x="5579820" y="2469322"/>
            <a:ext cx="845619"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Mosquito Control Task Group</a:t>
            </a:r>
            <a:endParaRPr lang="en-US" sz="1000" dirty="0">
              <a:solidFill>
                <a:prstClr val="black"/>
              </a:solidFill>
              <a:latin typeface="Calibri"/>
              <a:cs typeface="+mn-cs"/>
            </a:endParaRPr>
          </a:p>
        </p:txBody>
      </p:sp>
      <p:sp>
        <p:nvSpPr>
          <p:cNvPr id="8" name="TextBox 7"/>
          <p:cNvSpPr txBox="1"/>
          <p:nvPr/>
        </p:nvSpPr>
        <p:spPr>
          <a:xfrm>
            <a:off x="6770714" y="2469322"/>
            <a:ext cx="1029302"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Blood/Tissue Safety Task Group</a:t>
            </a:r>
            <a:endParaRPr lang="en-US" sz="1000" dirty="0">
              <a:solidFill>
                <a:prstClr val="black"/>
              </a:solidFill>
              <a:latin typeface="Calibri"/>
              <a:cs typeface="+mn-cs"/>
            </a:endParaRPr>
          </a:p>
        </p:txBody>
      </p:sp>
      <p:sp>
        <p:nvSpPr>
          <p:cNvPr id="9" name="TextBox 8"/>
          <p:cNvSpPr txBox="1"/>
          <p:nvPr/>
        </p:nvSpPr>
        <p:spPr>
          <a:xfrm>
            <a:off x="3017643" y="2452502"/>
            <a:ext cx="1181100"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Human      Surveillance Task Group</a:t>
            </a:r>
            <a:endParaRPr lang="en-US" sz="1000" dirty="0">
              <a:solidFill>
                <a:prstClr val="black"/>
              </a:solidFill>
              <a:latin typeface="Calibri"/>
              <a:cs typeface="+mn-cs"/>
            </a:endParaRPr>
          </a:p>
        </p:txBody>
      </p:sp>
      <p:sp>
        <p:nvSpPr>
          <p:cNvPr id="10" name="TextBox 9"/>
          <p:cNvSpPr txBox="1"/>
          <p:nvPr/>
        </p:nvSpPr>
        <p:spPr>
          <a:xfrm>
            <a:off x="4450250" y="2457266"/>
            <a:ext cx="893345"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Maternity Health Task Group</a:t>
            </a:r>
            <a:endParaRPr lang="en-US" sz="1000" dirty="0">
              <a:solidFill>
                <a:prstClr val="black"/>
              </a:solidFill>
              <a:latin typeface="Calibri"/>
              <a:cs typeface="+mn-cs"/>
            </a:endParaRPr>
          </a:p>
        </p:txBody>
      </p:sp>
      <p:sp>
        <p:nvSpPr>
          <p:cNvPr id="11" name="TextBox 10"/>
          <p:cNvSpPr txBox="1"/>
          <p:nvPr/>
        </p:nvSpPr>
        <p:spPr>
          <a:xfrm>
            <a:off x="1623711" y="2452502"/>
            <a:ext cx="1299611" cy="400110"/>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Communications Task Group</a:t>
            </a:r>
            <a:endParaRPr lang="en-US" sz="1000" dirty="0">
              <a:solidFill>
                <a:prstClr val="black"/>
              </a:solidFill>
              <a:latin typeface="Calibri"/>
              <a:cs typeface="+mn-cs"/>
            </a:endParaRPr>
          </a:p>
        </p:txBody>
      </p:sp>
      <p:sp>
        <p:nvSpPr>
          <p:cNvPr id="12" name="TextBox 11"/>
          <p:cNvSpPr txBox="1"/>
          <p:nvPr/>
        </p:nvSpPr>
        <p:spPr>
          <a:xfrm>
            <a:off x="323500" y="2452502"/>
            <a:ext cx="1147811" cy="400110"/>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Clinician Outreach Task Group</a:t>
            </a:r>
            <a:endParaRPr lang="en-US" sz="1000" dirty="0">
              <a:solidFill>
                <a:prstClr val="black"/>
              </a:solidFill>
              <a:latin typeface="Calibri"/>
              <a:cs typeface="+mn-cs"/>
            </a:endParaRPr>
          </a:p>
        </p:txBody>
      </p:sp>
      <p:sp>
        <p:nvSpPr>
          <p:cNvPr id="13" name="TextBox 12"/>
          <p:cNvSpPr txBox="1"/>
          <p:nvPr/>
        </p:nvSpPr>
        <p:spPr>
          <a:xfrm>
            <a:off x="3582173" y="1186097"/>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Virginia </a:t>
            </a:r>
            <a:r>
              <a:rPr lang="en-US" sz="1000" dirty="0" err="1" smtClean="0">
                <a:solidFill>
                  <a:prstClr val="black"/>
                </a:solidFill>
                <a:latin typeface="Calibri"/>
                <a:cs typeface="+mn-cs"/>
              </a:rPr>
              <a:t>Zika</a:t>
            </a:r>
            <a:r>
              <a:rPr lang="en-US" sz="1000" dirty="0" smtClean="0">
                <a:solidFill>
                  <a:prstClr val="black"/>
                </a:solidFill>
                <a:latin typeface="Calibri"/>
                <a:cs typeface="+mn-cs"/>
              </a:rPr>
              <a:t> Task Force</a:t>
            </a:r>
            <a:endParaRPr lang="en-US" sz="1000" dirty="0">
              <a:solidFill>
                <a:prstClr val="black"/>
              </a:solidFill>
              <a:latin typeface="Calibri"/>
              <a:cs typeface="+mn-cs"/>
            </a:endParaRPr>
          </a:p>
        </p:txBody>
      </p:sp>
      <p:sp>
        <p:nvSpPr>
          <p:cNvPr id="15" name="TextBox 14"/>
          <p:cNvSpPr txBox="1"/>
          <p:nvPr/>
        </p:nvSpPr>
        <p:spPr>
          <a:xfrm>
            <a:off x="6736130" y="3184585"/>
            <a:ext cx="1113322" cy="400110"/>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American Red Cross</a:t>
            </a:r>
            <a:endParaRPr lang="en-US" sz="1000" dirty="0">
              <a:solidFill>
                <a:prstClr val="black"/>
              </a:solidFill>
              <a:latin typeface="Calibri"/>
              <a:cs typeface="+mn-cs"/>
            </a:endParaRPr>
          </a:p>
        </p:txBody>
      </p:sp>
      <p:sp>
        <p:nvSpPr>
          <p:cNvPr id="16" name="TextBox 15"/>
          <p:cNvSpPr txBox="1"/>
          <p:nvPr/>
        </p:nvSpPr>
        <p:spPr>
          <a:xfrm>
            <a:off x="6823339" y="3768270"/>
            <a:ext cx="1022684" cy="400110"/>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Virginia Blood Services</a:t>
            </a:r>
            <a:endParaRPr lang="en-US" sz="1000" dirty="0">
              <a:solidFill>
                <a:prstClr val="black"/>
              </a:solidFill>
              <a:latin typeface="Calibri"/>
              <a:cs typeface="+mn-cs"/>
            </a:endParaRPr>
          </a:p>
        </p:txBody>
      </p:sp>
      <p:sp>
        <p:nvSpPr>
          <p:cNvPr id="17" name="TextBox 16"/>
          <p:cNvSpPr txBox="1"/>
          <p:nvPr/>
        </p:nvSpPr>
        <p:spPr>
          <a:xfrm>
            <a:off x="5383212" y="3184585"/>
            <a:ext cx="1039716" cy="707886"/>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Virginia Mosquito Control Association</a:t>
            </a:r>
            <a:endParaRPr lang="en-US" sz="1000" dirty="0">
              <a:solidFill>
                <a:prstClr val="black"/>
              </a:solidFill>
              <a:latin typeface="Calibri"/>
              <a:cs typeface="+mn-cs"/>
            </a:endParaRPr>
          </a:p>
        </p:txBody>
      </p:sp>
      <p:sp>
        <p:nvSpPr>
          <p:cNvPr id="18" name="TextBox 17"/>
          <p:cNvSpPr txBox="1"/>
          <p:nvPr/>
        </p:nvSpPr>
        <p:spPr>
          <a:xfrm>
            <a:off x="4253033" y="3158211"/>
            <a:ext cx="102489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OEPI</a:t>
            </a:r>
            <a:endParaRPr lang="en-US" sz="1000" dirty="0">
              <a:solidFill>
                <a:prstClr val="black"/>
              </a:solidFill>
              <a:latin typeface="Calibri"/>
              <a:cs typeface="+mn-cs"/>
            </a:endParaRPr>
          </a:p>
        </p:txBody>
      </p:sp>
      <p:sp>
        <p:nvSpPr>
          <p:cNvPr id="19" name="TextBox 18"/>
          <p:cNvSpPr txBox="1"/>
          <p:nvPr/>
        </p:nvSpPr>
        <p:spPr>
          <a:xfrm>
            <a:off x="2973129" y="3208446"/>
            <a:ext cx="11811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OEPI</a:t>
            </a:r>
            <a:endParaRPr lang="en-US" sz="1000" dirty="0">
              <a:solidFill>
                <a:prstClr val="black"/>
              </a:solidFill>
              <a:latin typeface="Calibri"/>
              <a:cs typeface="+mn-cs"/>
            </a:endParaRPr>
          </a:p>
        </p:txBody>
      </p:sp>
      <p:sp>
        <p:nvSpPr>
          <p:cNvPr id="20" name="TextBox 19"/>
          <p:cNvSpPr txBox="1"/>
          <p:nvPr/>
        </p:nvSpPr>
        <p:spPr>
          <a:xfrm>
            <a:off x="2973129" y="3639007"/>
            <a:ext cx="11811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DGS DCLS</a:t>
            </a:r>
            <a:endParaRPr lang="en-US" sz="1000" dirty="0">
              <a:solidFill>
                <a:prstClr val="black"/>
              </a:solidFill>
              <a:latin typeface="Calibri"/>
              <a:cs typeface="+mn-cs"/>
            </a:endParaRPr>
          </a:p>
        </p:txBody>
      </p:sp>
      <p:sp>
        <p:nvSpPr>
          <p:cNvPr id="21" name="TextBox 20"/>
          <p:cNvSpPr txBox="1"/>
          <p:nvPr/>
        </p:nvSpPr>
        <p:spPr>
          <a:xfrm>
            <a:off x="4268828" y="3598663"/>
            <a:ext cx="1068400" cy="553998"/>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Office of Family Health Services</a:t>
            </a:r>
            <a:endParaRPr lang="en-US" sz="1000" dirty="0">
              <a:solidFill>
                <a:prstClr val="black"/>
              </a:solidFill>
              <a:latin typeface="Calibri"/>
              <a:cs typeface="+mn-cs"/>
            </a:endParaRPr>
          </a:p>
        </p:txBody>
      </p:sp>
      <p:cxnSp>
        <p:nvCxnSpPr>
          <p:cNvPr id="25" name="Straight Connector 24"/>
          <p:cNvCxnSpPr/>
          <p:nvPr/>
        </p:nvCxnSpPr>
        <p:spPr>
          <a:xfrm>
            <a:off x="4567620" y="1434074"/>
            <a:ext cx="0" cy="854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066800" y="2288406"/>
            <a:ext cx="74598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066800" y="2288406"/>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279128" y="2288406"/>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621206" y="2288406"/>
            <a:ext cx="0" cy="162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6138320" y="2298779"/>
            <a:ext cx="511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994824" y="2299768"/>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568865" y="3442695"/>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563675" y="3020800"/>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5908256" y="2995963"/>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4781420" y="3020504"/>
            <a:ext cx="0" cy="135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7202467" y="3589507"/>
            <a:ext cx="3998" cy="164747"/>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7202467" y="3015165"/>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8526638" y="2276271"/>
            <a:ext cx="0" cy="163332"/>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982995" y="2450423"/>
            <a:ext cx="1029302" cy="360492"/>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Others</a:t>
            </a:r>
            <a:endParaRPr lang="en-US" sz="1000" dirty="0">
              <a:solidFill>
                <a:prstClr val="black"/>
              </a:solidFill>
              <a:latin typeface="Calibri"/>
              <a:cs typeface="+mn-cs"/>
            </a:endParaRPr>
          </a:p>
        </p:txBody>
      </p:sp>
      <p:cxnSp>
        <p:nvCxnSpPr>
          <p:cNvPr id="44" name="Straight Connector 43"/>
          <p:cNvCxnSpPr/>
          <p:nvPr/>
        </p:nvCxnSpPr>
        <p:spPr>
          <a:xfrm>
            <a:off x="8558783" y="3197774"/>
            <a:ext cx="3998" cy="126356"/>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8212062" y="2961894"/>
            <a:ext cx="629151"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DVS</a:t>
            </a:r>
            <a:endParaRPr lang="en-US" sz="1000" dirty="0">
              <a:solidFill>
                <a:prstClr val="black"/>
              </a:solidFill>
              <a:latin typeface="Calibri"/>
              <a:cs typeface="+mn-cs"/>
            </a:endParaRPr>
          </a:p>
        </p:txBody>
      </p:sp>
      <p:sp>
        <p:nvSpPr>
          <p:cNvPr id="60" name="TextBox 59"/>
          <p:cNvSpPr txBox="1"/>
          <p:nvPr/>
        </p:nvSpPr>
        <p:spPr>
          <a:xfrm>
            <a:off x="8215616" y="3358282"/>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DBHDS</a:t>
            </a:r>
            <a:endParaRPr lang="en-US" sz="1000" dirty="0">
              <a:solidFill>
                <a:prstClr val="black"/>
              </a:solidFill>
              <a:latin typeface="Calibri"/>
              <a:cs typeface="+mn-cs"/>
            </a:endParaRPr>
          </a:p>
        </p:txBody>
      </p:sp>
      <p:sp>
        <p:nvSpPr>
          <p:cNvPr id="61" name="TextBox 60"/>
          <p:cNvSpPr txBox="1"/>
          <p:nvPr/>
        </p:nvSpPr>
        <p:spPr>
          <a:xfrm>
            <a:off x="8242470" y="5724231"/>
            <a:ext cx="629151" cy="360492"/>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VACO</a:t>
            </a:r>
            <a:endParaRPr lang="en-US" sz="1000" dirty="0">
              <a:solidFill>
                <a:prstClr val="black"/>
              </a:solidFill>
              <a:latin typeface="Calibri"/>
              <a:cs typeface="+mn-cs"/>
            </a:endParaRPr>
          </a:p>
        </p:txBody>
      </p:sp>
      <p:sp>
        <p:nvSpPr>
          <p:cNvPr id="62" name="TextBox 61"/>
          <p:cNvSpPr txBox="1"/>
          <p:nvPr/>
        </p:nvSpPr>
        <p:spPr>
          <a:xfrm>
            <a:off x="8226581" y="3815275"/>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DOE</a:t>
            </a:r>
            <a:endParaRPr lang="en-US" sz="1000" dirty="0">
              <a:solidFill>
                <a:prstClr val="black"/>
              </a:solidFill>
              <a:latin typeface="Calibri"/>
              <a:cs typeface="+mn-cs"/>
            </a:endParaRPr>
          </a:p>
        </p:txBody>
      </p:sp>
      <p:sp>
        <p:nvSpPr>
          <p:cNvPr id="63" name="TextBox 62"/>
          <p:cNvSpPr txBox="1"/>
          <p:nvPr/>
        </p:nvSpPr>
        <p:spPr>
          <a:xfrm>
            <a:off x="8236583" y="4292040"/>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SCHEV</a:t>
            </a:r>
            <a:endParaRPr lang="en-US" sz="1000" dirty="0">
              <a:solidFill>
                <a:prstClr val="black"/>
              </a:solidFill>
              <a:latin typeface="Calibri"/>
              <a:cs typeface="+mn-cs"/>
            </a:endParaRPr>
          </a:p>
        </p:txBody>
      </p:sp>
      <p:sp>
        <p:nvSpPr>
          <p:cNvPr id="64" name="TextBox 63"/>
          <p:cNvSpPr txBox="1"/>
          <p:nvPr/>
        </p:nvSpPr>
        <p:spPr>
          <a:xfrm>
            <a:off x="8185439" y="4771077"/>
            <a:ext cx="629151" cy="360492"/>
          </a:xfrm>
          <a:prstGeom prst="rect">
            <a:avLst/>
          </a:prstGeom>
          <a:solidFill>
            <a:schemeClr val="accent2">
              <a:lumMod val="40000"/>
              <a:lumOff val="6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VHHA</a:t>
            </a:r>
            <a:endParaRPr lang="en-US" sz="1000" dirty="0">
              <a:solidFill>
                <a:prstClr val="black"/>
              </a:solidFill>
              <a:latin typeface="Calibri"/>
              <a:cs typeface="+mn-cs"/>
            </a:endParaRPr>
          </a:p>
        </p:txBody>
      </p:sp>
      <p:sp>
        <p:nvSpPr>
          <p:cNvPr id="65" name="TextBox 64"/>
          <p:cNvSpPr txBox="1"/>
          <p:nvPr/>
        </p:nvSpPr>
        <p:spPr>
          <a:xfrm>
            <a:off x="8242470" y="5280515"/>
            <a:ext cx="629151" cy="246221"/>
          </a:xfrm>
          <a:prstGeom prst="rect">
            <a:avLst/>
          </a:prstGeom>
          <a:solidFill>
            <a:schemeClr val="accent2">
              <a:lumMod val="40000"/>
              <a:lumOff val="6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MSV</a:t>
            </a:r>
            <a:endParaRPr lang="en-US" sz="1000" dirty="0">
              <a:solidFill>
                <a:prstClr val="black"/>
              </a:solidFill>
              <a:latin typeface="Calibri"/>
              <a:cs typeface="+mn-cs"/>
            </a:endParaRPr>
          </a:p>
        </p:txBody>
      </p:sp>
      <p:cxnSp>
        <p:nvCxnSpPr>
          <p:cNvPr id="66" name="Straight Connector 65"/>
          <p:cNvCxnSpPr/>
          <p:nvPr/>
        </p:nvCxnSpPr>
        <p:spPr>
          <a:xfrm flipH="1">
            <a:off x="8527008" y="5573967"/>
            <a:ext cx="1999" cy="150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8529007" y="5131569"/>
            <a:ext cx="1999" cy="150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63" idx="2"/>
          </p:cNvCxnSpPr>
          <p:nvPr/>
        </p:nvCxnSpPr>
        <p:spPr>
          <a:xfrm>
            <a:off x="8551159" y="4652532"/>
            <a:ext cx="0" cy="1182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8558221" y="4188044"/>
            <a:ext cx="0" cy="102967"/>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8239448" y="6234976"/>
            <a:ext cx="629151" cy="360492"/>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VML</a:t>
            </a:r>
            <a:endParaRPr lang="en-US" sz="1000" dirty="0">
              <a:solidFill>
                <a:prstClr val="black"/>
              </a:solidFill>
              <a:latin typeface="Calibri"/>
              <a:cs typeface="+mn-cs"/>
            </a:endParaRPr>
          </a:p>
        </p:txBody>
      </p:sp>
      <p:cxnSp>
        <p:nvCxnSpPr>
          <p:cNvPr id="72" name="Straight Connector 71"/>
          <p:cNvCxnSpPr/>
          <p:nvPr/>
        </p:nvCxnSpPr>
        <p:spPr>
          <a:xfrm>
            <a:off x="8577885" y="6084723"/>
            <a:ext cx="0" cy="150264"/>
          </a:xfrm>
          <a:prstGeom prst="line">
            <a:avLst/>
          </a:prstGeom>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741619" y="3030336"/>
            <a:ext cx="1106103"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ORCE</a:t>
            </a:r>
            <a:endParaRPr lang="en-US" sz="1000" dirty="0">
              <a:solidFill>
                <a:prstClr val="black"/>
              </a:solidFill>
              <a:latin typeface="Calibri"/>
              <a:cs typeface="+mn-cs"/>
            </a:endParaRPr>
          </a:p>
        </p:txBody>
      </p:sp>
      <p:cxnSp>
        <p:nvCxnSpPr>
          <p:cNvPr id="74" name="Straight Connector 73"/>
          <p:cNvCxnSpPr/>
          <p:nvPr/>
        </p:nvCxnSpPr>
        <p:spPr>
          <a:xfrm>
            <a:off x="2294670" y="2842362"/>
            <a:ext cx="1" cy="178142"/>
          </a:xfrm>
          <a:prstGeom prst="line">
            <a:avLst/>
          </a:prstGeom>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3544528" y="488125"/>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Office of the Governor</a:t>
            </a:r>
            <a:endParaRPr lang="en-US" sz="1000" dirty="0">
              <a:solidFill>
                <a:prstClr val="black"/>
              </a:solidFill>
              <a:latin typeface="Calibri"/>
              <a:cs typeface="+mn-cs"/>
            </a:endParaRPr>
          </a:p>
        </p:txBody>
      </p:sp>
      <p:cxnSp>
        <p:nvCxnSpPr>
          <p:cNvPr id="81" name="Straight Connector 80"/>
          <p:cNvCxnSpPr/>
          <p:nvPr/>
        </p:nvCxnSpPr>
        <p:spPr>
          <a:xfrm>
            <a:off x="4583597" y="735263"/>
            <a:ext cx="0" cy="125968"/>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H="1">
            <a:off x="4607103" y="1105246"/>
            <a:ext cx="1" cy="86949"/>
          </a:xfrm>
          <a:prstGeom prst="line">
            <a:avLst/>
          </a:prstGeom>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2985718" y="1816565"/>
            <a:ext cx="867373"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OEP</a:t>
            </a:r>
            <a:endParaRPr lang="en-US" sz="1000" dirty="0">
              <a:solidFill>
                <a:prstClr val="black"/>
              </a:solidFill>
              <a:latin typeface="Calibri"/>
              <a:cs typeface="+mn-cs"/>
            </a:endParaRPr>
          </a:p>
        </p:txBody>
      </p:sp>
      <p:sp>
        <p:nvSpPr>
          <p:cNvPr id="95" name="TextBox 94"/>
          <p:cNvSpPr txBox="1"/>
          <p:nvPr/>
        </p:nvSpPr>
        <p:spPr>
          <a:xfrm>
            <a:off x="1450330" y="1816788"/>
            <a:ext cx="629151"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VDEM</a:t>
            </a:r>
            <a:endParaRPr lang="en-US" sz="1000" dirty="0">
              <a:solidFill>
                <a:prstClr val="black"/>
              </a:solidFill>
              <a:latin typeface="Calibri"/>
              <a:cs typeface="+mn-cs"/>
            </a:endParaRPr>
          </a:p>
        </p:txBody>
      </p:sp>
      <p:sp>
        <p:nvSpPr>
          <p:cNvPr id="97" name="TextBox 96"/>
          <p:cNvSpPr txBox="1"/>
          <p:nvPr/>
        </p:nvSpPr>
        <p:spPr>
          <a:xfrm>
            <a:off x="7267838" y="1775751"/>
            <a:ext cx="1411024" cy="400110"/>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Lt. Governor’s Office Representative</a:t>
            </a:r>
            <a:endParaRPr lang="en-US" sz="1000" dirty="0">
              <a:solidFill>
                <a:prstClr val="black"/>
              </a:solidFill>
              <a:latin typeface="Calibri"/>
              <a:cs typeface="+mn-cs"/>
            </a:endParaRPr>
          </a:p>
        </p:txBody>
      </p:sp>
      <p:sp>
        <p:nvSpPr>
          <p:cNvPr id="104" name="TextBox 103"/>
          <p:cNvSpPr txBox="1"/>
          <p:nvPr/>
        </p:nvSpPr>
        <p:spPr>
          <a:xfrm>
            <a:off x="4783628" y="4772490"/>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DGS</a:t>
            </a:r>
            <a:endParaRPr lang="en-US" sz="1000" dirty="0">
              <a:solidFill>
                <a:prstClr val="black"/>
              </a:solidFill>
              <a:latin typeface="Calibri"/>
              <a:cs typeface="+mn-cs"/>
            </a:endParaRPr>
          </a:p>
        </p:txBody>
      </p:sp>
      <p:cxnSp>
        <p:nvCxnSpPr>
          <p:cNvPr id="105" name="Straight Connector 104"/>
          <p:cNvCxnSpPr/>
          <p:nvPr/>
        </p:nvCxnSpPr>
        <p:spPr>
          <a:xfrm flipH="1">
            <a:off x="5908257" y="3875662"/>
            <a:ext cx="23592" cy="1465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2300101" y="3276861"/>
            <a:ext cx="0" cy="248777"/>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1591682" y="1583397"/>
            <a:ext cx="64226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8019765" y="1576013"/>
            <a:ext cx="0" cy="157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5832149" y="1580925"/>
            <a:ext cx="0" cy="173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3261085" y="1585845"/>
            <a:ext cx="0" cy="19848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1574901" y="1580933"/>
            <a:ext cx="0" cy="198482"/>
          </a:xfrm>
          <a:prstGeom prst="line">
            <a:avLst/>
          </a:prstGeom>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5373935" y="1779182"/>
            <a:ext cx="1500185" cy="400110"/>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Governor’s Office Representative</a:t>
            </a:r>
            <a:endParaRPr lang="en-US" sz="1000" dirty="0">
              <a:solidFill>
                <a:prstClr val="black"/>
              </a:solidFill>
              <a:latin typeface="Calibri"/>
              <a:cs typeface="+mn-cs"/>
            </a:endParaRPr>
          </a:p>
        </p:txBody>
      </p:sp>
      <p:cxnSp>
        <p:nvCxnSpPr>
          <p:cNvPr id="163" name="Straight Connector 162"/>
          <p:cNvCxnSpPr/>
          <p:nvPr/>
        </p:nvCxnSpPr>
        <p:spPr>
          <a:xfrm>
            <a:off x="8521765" y="2809841"/>
            <a:ext cx="0" cy="102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8555909" y="3702397"/>
            <a:ext cx="0" cy="102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H="1">
            <a:off x="7215451" y="2286589"/>
            <a:ext cx="8490" cy="1643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4800599" y="3415546"/>
            <a:ext cx="1" cy="178142"/>
          </a:xfrm>
          <a:prstGeom prst="line">
            <a:avLst/>
          </a:prstGeom>
        </p:spPr>
        <p:style>
          <a:lnRef idx="1">
            <a:schemeClr val="accent1"/>
          </a:lnRef>
          <a:fillRef idx="0">
            <a:schemeClr val="accent1"/>
          </a:fillRef>
          <a:effectRef idx="0">
            <a:schemeClr val="accent1"/>
          </a:effectRef>
          <a:fontRef idx="minor">
            <a:schemeClr val="tx1"/>
          </a:fontRef>
        </p:style>
      </p:cxnSp>
      <p:sp>
        <p:nvSpPr>
          <p:cNvPr id="182" name="TextBox 181"/>
          <p:cNvSpPr txBox="1"/>
          <p:nvPr/>
        </p:nvSpPr>
        <p:spPr>
          <a:xfrm>
            <a:off x="4802369" y="4408167"/>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VDACS</a:t>
            </a:r>
            <a:endParaRPr lang="en-US" sz="1000" dirty="0">
              <a:solidFill>
                <a:prstClr val="black"/>
              </a:solidFill>
              <a:latin typeface="Calibri"/>
              <a:cs typeface="+mn-cs"/>
            </a:endParaRPr>
          </a:p>
        </p:txBody>
      </p:sp>
      <p:sp>
        <p:nvSpPr>
          <p:cNvPr id="183" name="TextBox 182"/>
          <p:cNvSpPr txBox="1"/>
          <p:nvPr/>
        </p:nvSpPr>
        <p:spPr>
          <a:xfrm>
            <a:off x="6261921" y="5178482"/>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DCR</a:t>
            </a:r>
            <a:endParaRPr lang="en-US" sz="1000" dirty="0">
              <a:solidFill>
                <a:prstClr val="black"/>
              </a:solidFill>
              <a:latin typeface="Calibri"/>
              <a:cs typeface="+mn-cs"/>
            </a:endParaRPr>
          </a:p>
        </p:txBody>
      </p:sp>
      <p:sp>
        <p:nvSpPr>
          <p:cNvPr id="184" name="TextBox 183"/>
          <p:cNvSpPr txBox="1"/>
          <p:nvPr/>
        </p:nvSpPr>
        <p:spPr>
          <a:xfrm>
            <a:off x="6271463" y="4398589"/>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OEPI</a:t>
            </a:r>
            <a:endParaRPr lang="en-US" sz="1000" dirty="0">
              <a:solidFill>
                <a:prstClr val="black"/>
              </a:solidFill>
              <a:latin typeface="Calibri"/>
              <a:cs typeface="+mn-cs"/>
            </a:endParaRPr>
          </a:p>
        </p:txBody>
      </p:sp>
      <p:sp>
        <p:nvSpPr>
          <p:cNvPr id="185" name="TextBox 184"/>
          <p:cNvSpPr txBox="1"/>
          <p:nvPr/>
        </p:nvSpPr>
        <p:spPr>
          <a:xfrm>
            <a:off x="4778945" y="5205448"/>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VDOF</a:t>
            </a:r>
            <a:endParaRPr lang="en-US" sz="1000" dirty="0">
              <a:solidFill>
                <a:prstClr val="black"/>
              </a:solidFill>
              <a:latin typeface="Calibri"/>
              <a:cs typeface="+mn-cs"/>
            </a:endParaRPr>
          </a:p>
        </p:txBody>
      </p:sp>
      <p:sp>
        <p:nvSpPr>
          <p:cNvPr id="186" name="TextBox 185"/>
          <p:cNvSpPr txBox="1"/>
          <p:nvPr/>
        </p:nvSpPr>
        <p:spPr>
          <a:xfrm>
            <a:off x="6261921" y="4772490"/>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VDGIF</a:t>
            </a:r>
            <a:endParaRPr lang="en-US" sz="1000" dirty="0">
              <a:solidFill>
                <a:prstClr val="black"/>
              </a:solidFill>
              <a:latin typeface="Calibri"/>
              <a:cs typeface="+mn-cs"/>
            </a:endParaRPr>
          </a:p>
        </p:txBody>
      </p:sp>
      <p:cxnSp>
        <p:nvCxnSpPr>
          <p:cNvPr id="191" name="Straight Connector 190"/>
          <p:cNvCxnSpPr>
            <a:stCxn id="104" idx="3"/>
            <a:endCxn id="186" idx="1"/>
          </p:cNvCxnSpPr>
          <p:nvPr/>
        </p:nvCxnSpPr>
        <p:spPr>
          <a:xfrm>
            <a:off x="5502544" y="4895601"/>
            <a:ext cx="7593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5527128" y="4526905"/>
            <a:ext cx="7593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5502552" y="5338049"/>
            <a:ext cx="759377" cy="0"/>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455926" y="4193921"/>
            <a:ext cx="2822562" cy="2554545"/>
          </a:xfrm>
          <a:prstGeom prst="rect">
            <a:avLst/>
          </a:prstGeom>
          <a:noFill/>
          <a:ln w="3175">
            <a:solidFill>
              <a:schemeClr val="tx1"/>
            </a:solidFill>
          </a:ln>
        </p:spPr>
        <p:txBody>
          <a:bodyPr wrap="square" rtlCol="0">
            <a:spAutoFit/>
          </a:bodyPr>
          <a:lstStyle/>
          <a:p>
            <a:pPr fontAlgn="auto">
              <a:spcBef>
                <a:spcPts val="0"/>
              </a:spcBef>
              <a:spcAft>
                <a:spcPts val="0"/>
              </a:spcAft>
            </a:pPr>
            <a:r>
              <a:rPr lang="en-US" sz="800" b="1" dirty="0" smtClean="0">
                <a:solidFill>
                  <a:prstClr val="black"/>
                </a:solidFill>
                <a:latin typeface="Calibri"/>
                <a:cs typeface="+mn-cs"/>
              </a:rPr>
              <a:t>LEGEND</a:t>
            </a:r>
            <a:r>
              <a:rPr lang="en-US" sz="800" dirty="0" smtClean="0">
                <a:solidFill>
                  <a:prstClr val="black"/>
                </a:solidFill>
                <a:latin typeface="Calibri"/>
                <a:cs typeface="+mn-cs"/>
              </a:rPr>
              <a:t>:</a:t>
            </a:r>
          </a:p>
          <a:p>
            <a:pPr marL="225425" indent="-225425" fontAlgn="auto">
              <a:spcBef>
                <a:spcPts val="0"/>
              </a:spcBef>
              <a:spcAft>
                <a:spcPts val="0"/>
              </a:spcAft>
            </a:pPr>
            <a:r>
              <a:rPr lang="en-US" sz="800" b="1" dirty="0" smtClean="0">
                <a:solidFill>
                  <a:prstClr val="black"/>
                </a:solidFill>
                <a:latin typeface="Calibri"/>
                <a:cs typeface="+mn-cs"/>
              </a:rPr>
              <a:t>BHDS</a:t>
            </a:r>
            <a:r>
              <a:rPr lang="en-US" sz="800" dirty="0" smtClean="0">
                <a:solidFill>
                  <a:prstClr val="black"/>
                </a:solidFill>
                <a:latin typeface="Calibri"/>
                <a:cs typeface="+mn-cs"/>
              </a:rPr>
              <a:t>: Virginia Department of Behavioral Health and Developmental Services</a:t>
            </a:r>
          </a:p>
          <a:p>
            <a:pPr fontAlgn="auto">
              <a:spcBef>
                <a:spcPts val="0"/>
              </a:spcBef>
              <a:spcAft>
                <a:spcPts val="0"/>
              </a:spcAft>
            </a:pPr>
            <a:r>
              <a:rPr lang="en-US" sz="800" b="1" dirty="0" smtClean="0">
                <a:solidFill>
                  <a:prstClr val="black"/>
                </a:solidFill>
                <a:latin typeface="Calibri"/>
                <a:cs typeface="+mn-cs"/>
              </a:rPr>
              <a:t>DCLS</a:t>
            </a:r>
            <a:r>
              <a:rPr lang="en-US" sz="800" dirty="0" smtClean="0">
                <a:solidFill>
                  <a:prstClr val="black"/>
                </a:solidFill>
                <a:latin typeface="Calibri"/>
                <a:cs typeface="+mn-cs"/>
              </a:rPr>
              <a:t>: Division of Consolidated Laboratory Services </a:t>
            </a:r>
            <a:endParaRPr lang="en-US" sz="800" dirty="0">
              <a:solidFill>
                <a:prstClr val="black"/>
              </a:solidFill>
              <a:latin typeface="Calibri"/>
              <a:cs typeface="+mn-cs"/>
            </a:endParaRPr>
          </a:p>
          <a:p>
            <a:pPr fontAlgn="auto">
              <a:spcBef>
                <a:spcPts val="0"/>
              </a:spcBef>
              <a:spcAft>
                <a:spcPts val="0"/>
              </a:spcAft>
            </a:pPr>
            <a:r>
              <a:rPr lang="en-US" sz="800" b="1" dirty="0">
                <a:solidFill>
                  <a:prstClr val="black"/>
                </a:solidFill>
                <a:latin typeface="Calibri"/>
                <a:cs typeface="+mn-cs"/>
              </a:rPr>
              <a:t>DCR</a:t>
            </a:r>
            <a:r>
              <a:rPr lang="en-US" sz="800" dirty="0">
                <a:solidFill>
                  <a:prstClr val="black"/>
                </a:solidFill>
                <a:latin typeface="Calibri"/>
                <a:cs typeface="+mn-cs"/>
              </a:rPr>
              <a:t>: Virginia Department of Conservation and Recreation</a:t>
            </a:r>
          </a:p>
          <a:p>
            <a:pPr fontAlgn="auto">
              <a:spcBef>
                <a:spcPts val="0"/>
              </a:spcBef>
              <a:spcAft>
                <a:spcPts val="0"/>
              </a:spcAft>
            </a:pPr>
            <a:r>
              <a:rPr lang="en-US" sz="800" b="1" dirty="0" smtClean="0">
                <a:solidFill>
                  <a:prstClr val="black"/>
                </a:solidFill>
                <a:latin typeface="Calibri"/>
                <a:cs typeface="+mn-cs"/>
              </a:rPr>
              <a:t>DGS</a:t>
            </a:r>
            <a:r>
              <a:rPr lang="en-US" sz="800" dirty="0" smtClean="0">
                <a:solidFill>
                  <a:prstClr val="black"/>
                </a:solidFill>
                <a:latin typeface="Calibri"/>
                <a:cs typeface="+mn-cs"/>
              </a:rPr>
              <a:t>: Virginia Department of General Services</a:t>
            </a:r>
          </a:p>
          <a:p>
            <a:pPr fontAlgn="auto">
              <a:spcBef>
                <a:spcPts val="0"/>
              </a:spcBef>
              <a:spcAft>
                <a:spcPts val="0"/>
              </a:spcAft>
            </a:pPr>
            <a:r>
              <a:rPr lang="en-US" sz="800" b="1" dirty="0" smtClean="0">
                <a:solidFill>
                  <a:prstClr val="black"/>
                </a:solidFill>
                <a:latin typeface="Calibri"/>
                <a:cs typeface="+mn-cs"/>
              </a:rPr>
              <a:t>DOE</a:t>
            </a:r>
            <a:r>
              <a:rPr lang="en-US" sz="800" dirty="0" smtClean="0">
                <a:solidFill>
                  <a:prstClr val="black"/>
                </a:solidFill>
                <a:latin typeface="Calibri"/>
                <a:cs typeface="+mn-cs"/>
              </a:rPr>
              <a:t>: Virginia Department of Education</a:t>
            </a:r>
          </a:p>
          <a:p>
            <a:pPr fontAlgn="auto">
              <a:spcBef>
                <a:spcPts val="0"/>
              </a:spcBef>
              <a:spcAft>
                <a:spcPts val="0"/>
              </a:spcAft>
            </a:pPr>
            <a:r>
              <a:rPr lang="en-US" sz="800" b="1" dirty="0" smtClean="0">
                <a:solidFill>
                  <a:prstClr val="black"/>
                </a:solidFill>
                <a:latin typeface="Calibri"/>
                <a:cs typeface="+mn-cs"/>
              </a:rPr>
              <a:t>DVS:</a:t>
            </a:r>
            <a:r>
              <a:rPr lang="en-US" sz="800" dirty="0" smtClean="0">
                <a:solidFill>
                  <a:prstClr val="black"/>
                </a:solidFill>
                <a:latin typeface="Calibri"/>
                <a:cs typeface="+mn-cs"/>
              </a:rPr>
              <a:t> Virginia Department of Veterans Services</a:t>
            </a:r>
            <a:endParaRPr lang="en-US" sz="800" dirty="0">
              <a:solidFill>
                <a:prstClr val="black"/>
              </a:solidFill>
              <a:latin typeface="Calibri"/>
              <a:cs typeface="+mn-cs"/>
            </a:endParaRPr>
          </a:p>
          <a:p>
            <a:pPr fontAlgn="auto">
              <a:spcBef>
                <a:spcPts val="0"/>
              </a:spcBef>
              <a:spcAft>
                <a:spcPts val="0"/>
              </a:spcAft>
            </a:pPr>
            <a:r>
              <a:rPr lang="en-US" sz="800" b="1" dirty="0" smtClean="0">
                <a:solidFill>
                  <a:prstClr val="black"/>
                </a:solidFill>
                <a:latin typeface="Calibri"/>
                <a:cs typeface="+mn-cs"/>
              </a:rPr>
              <a:t>OEP</a:t>
            </a:r>
            <a:r>
              <a:rPr lang="en-US" sz="800" dirty="0" smtClean="0">
                <a:solidFill>
                  <a:prstClr val="black"/>
                </a:solidFill>
                <a:latin typeface="Calibri"/>
                <a:cs typeface="+mn-cs"/>
              </a:rPr>
              <a:t>: Office of Emergency Preparedness</a:t>
            </a:r>
          </a:p>
          <a:p>
            <a:pPr fontAlgn="auto">
              <a:spcBef>
                <a:spcPts val="0"/>
              </a:spcBef>
              <a:spcAft>
                <a:spcPts val="0"/>
              </a:spcAft>
            </a:pPr>
            <a:r>
              <a:rPr lang="en-US" sz="800" b="1" dirty="0" smtClean="0">
                <a:solidFill>
                  <a:prstClr val="black"/>
                </a:solidFill>
                <a:latin typeface="Calibri"/>
                <a:cs typeface="+mn-cs"/>
              </a:rPr>
              <a:t>OEPI</a:t>
            </a:r>
            <a:r>
              <a:rPr lang="en-US" sz="800" dirty="0" smtClean="0">
                <a:solidFill>
                  <a:prstClr val="black"/>
                </a:solidFill>
                <a:latin typeface="Calibri"/>
                <a:cs typeface="+mn-cs"/>
              </a:rPr>
              <a:t>: Office of Epidemiology</a:t>
            </a:r>
          </a:p>
          <a:p>
            <a:pPr fontAlgn="auto">
              <a:spcBef>
                <a:spcPts val="0"/>
              </a:spcBef>
              <a:spcAft>
                <a:spcPts val="0"/>
              </a:spcAft>
            </a:pPr>
            <a:r>
              <a:rPr lang="en-US" sz="800" b="1" dirty="0" smtClean="0">
                <a:solidFill>
                  <a:prstClr val="black"/>
                </a:solidFill>
                <a:latin typeface="Calibri"/>
                <a:cs typeface="+mn-cs"/>
              </a:rPr>
              <a:t>ORCE</a:t>
            </a:r>
            <a:r>
              <a:rPr lang="en-US" sz="800" dirty="0" smtClean="0">
                <a:solidFill>
                  <a:prstClr val="black"/>
                </a:solidFill>
                <a:latin typeface="Calibri"/>
                <a:cs typeface="+mn-cs"/>
              </a:rPr>
              <a:t>: Office of Risk Communications and Education</a:t>
            </a:r>
            <a:endParaRPr lang="en-US" sz="800" dirty="0">
              <a:solidFill>
                <a:prstClr val="black"/>
              </a:solidFill>
              <a:latin typeface="Calibri"/>
              <a:cs typeface="+mn-cs"/>
            </a:endParaRPr>
          </a:p>
          <a:p>
            <a:pPr fontAlgn="auto">
              <a:spcBef>
                <a:spcPts val="0"/>
              </a:spcBef>
              <a:spcAft>
                <a:spcPts val="0"/>
              </a:spcAft>
            </a:pPr>
            <a:r>
              <a:rPr lang="en-US" sz="800" b="1" dirty="0" smtClean="0">
                <a:solidFill>
                  <a:prstClr val="black"/>
                </a:solidFill>
                <a:latin typeface="Calibri"/>
                <a:cs typeface="+mn-cs"/>
              </a:rPr>
              <a:t>SCHEV</a:t>
            </a:r>
            <a:r>
              <a:rPr lang="en-US" sz="800" dirty="0" smtClean="0">
                <a:solidFill>
                  <a:prstClr val="black"/>
                </a:solidFill>
                <a:latin typeface="Calibri"/>
                <a:cs typeface="+mn-cs"/>
              </a:rPr>
              <a:t>: State Council of Higher Education for Virginia</a:t>
            </a:r>
          </a:p>
          <a:p>
            <a:pPr fontAlgn="auto">
              <a:spcBef>
                <a:spcPts val="0"/>
              </a:spcBef>
              <a:spcAft>
                <a:spcPts val="0"/>
              </a:spcAft>
            </a:pPr>
            <a:r>
              <a:rPr lang="en-US" sz="800" b="1" dirty="0" smtClean="0">
                <a:solidFill>
                  <a:prstClr val="black"/>
                </a:solidFill>
                <a:latin typeface="Calibri"/>
                <a:cs typeface="+mn-cs"/>
              </a:rPr>
              <a:t>VACO</a:t>
            </a:r>
            <a:r>
              <a:rPr lang="en-US" sz="800" dirty="0" smtClean="0">
                <a:solidFill>
                  <a:prstClr val="black"/>
                </a:solidFill>
                <a:latin typeface="Calibri"/>
                <a:cs typeface="+mn-cs"/>
              </a:rPr>
              <a:t>: Virginia Association of Counties</a:t>
            </a:r>
          </a:p>
          <a:p>
            <a:pPr fontAlgn="auto">
              <a:spcBef>
                <a:spcPts val="0"/>
              </a:spcBef>
              <a:spcAft>
                <a:spcPts val="0"/>
              </a:spcAft>
            </a:pPr>
            <a:r>
              <a:rPr lang="en-US" sz="800" b="1" dirty="0" smtClean="0">
                <a:solidFill>
                  <a:prstClr val="black"/>
                </a:solidFill>
                <a:latin typeface="Calibri"/>
                <a:cs typeface="+mn-cs"/>
              </a:rPr>
              <a:t>VCU Health</a:t>
            </a:r>
            <a:r>
              <a:rPr lang="en-US" sz="800" dirty="0" smtClean="0">
                <a:solidFill>
                  <a:prstClr val="black"/>
                </a:solidFill>
                <a:latin typeface="Calibri"/>
                <a:cs typeface="+mn-cs"/>
              </a:rPr>
              <a:t>: Virginia Commonwealth University Medical Center</a:t>
            </a:r>
          </a:p>
          <a:p>
            <a:pPr fontAlgn="auto">
              <a:spcBef>
                <a:spcPts val="0"/>
              </a:spcBef>
              <a:spcAft>
                <a:spcPts val="0"/>
              </a:spcAft>
            </a:pPr>
            <a:r>
              <a:rPr lang="en-US" sz="800" b="1" dirty="0" smtClean="0">
                <a:solidFill>
                  <a:prstClr val="black"/>
                </a:solidFill>
                <a:latin typeface="Calibri"/>
                <a:cs typeface="+mn-cs"/>
              </a:rPr>
              <a:t>VDEM</a:t>
            </a:r>
            <a:r>
              <a:rPr lang="en-US" sz="800" dirty="0">
                <a:solidFill>
                  <a:prstClr val="black"/>
                </a:solidFill>
                <a:latin typeface="Calibri"/>
                <a:cs typeface="+mn-cs"/>
              </a:rPr>
              <a:t>: Virginia Department of Emergency Management</a:t>
            </a:r>
          </a:p>
          <a:p>
            <a:pPr fontAlgn="auto">
              <a:spcBef>
                <a:spcPts val="0"/>
              </a:spcBef>
              <a:spcAft>
                <a:spcPts val="0"/>
              </a:spcAft>
            </a:pPr>
            <a:r>
              <a:rPr lang="en-US" sz="800" b="1" dirty="0">
                <a:solidFill>
                  <a:prstClr val="black"/>
                </a:solidFill>
                <a:latin typeface="Calibri"/>
                <a:cs typeface="+mn-cs"/>
              </a:rPr>
              <a:t>VDH</a:t>
            </a:r>
            <a:r>
              <a:rPr lang="en-US" sz="800" dirty="0">
                <a:solidFill>
                  <a:prstClr val="black"/>
                </a:solidFill>
                <a:latin typeface="Calibri"/>
                <a:cs typeface="+mn-cs"/>
              </a:rPr>
              <a:t>: Virginia Department of Health</a:t>
            </a:r>
          </a:p>
          <a:p>
            <a:pPr fontAlgn="auto">
              <a:spcBef>
                <a:spcPts val="0"/>
              </a:spcBef>
              <a:spcAft>
                <a:spcPts val="0"/>
              </a:spcAft>
            </a:pPr>
            <a:r>
              <a:rPr lang="en-US" sz="800" b="1" dirty="0">
                <a:solidFill>
                  <a:prstClr val="black"/>
                </a:solidFill>
                <a:latin typeface="Calibri"/>
                <a:cs typeface="+mn-cs"/>
              </a:rPr>
              <a:t>VDOF</a:t>
            </a:r>
            <a:r>
              <a:rPr lang="en-US" sz="800" dirty="0">
                <a:solidFill>
                  <a:prstClr val="black"/>
                </a:solidFill>
                <a:latin typeface="Calibri"/>
                <a:cs typeface="+mn-cs"/>
              </a:rPr>
              <a:t>: Virginia Department of Forestry</a:t>
            </a:r>
          </a:p>
          <a:p>
            <a:pPr fontAlgn="auto">
              <a:spcBef>
                <a:spcPts val="0"/>
              </a:spcBef>
              <a:spcAft>
                <a:spcPts val="0"/>
              </a:spcAft>
            </a:pPr>
            <a:r>
              <a:rPr lang="en-US" sz="800" b="1" dirty="0">
                <a:solidFill>
                  <a:prstClr val="black"/>
                </a:solidFill>
                <a:latin typeface="Calibri"/>
                <a:cs typeface="+mn-cs"/>
              </a:rPr>
              <a:t>VDGIF</a:t>
            </a:r>
            <a:r>
              <a:rPr lang="en-US" sz="800" dirty="0">
                <a:solidFill>
                  <a:prstClr val="black"/>
                </a:solidFill>
                <a:latin typeface="Calibri"/>
                <a:cs typeface="+mn-cs"/>
              </a:rPr>
              <a:t>: Virginia Department of Games and Inland Fisheries</a:t>
            </a:r>
          </a:p>
          <a:p>
            <a:pPr fontAlgn="auto">
              <a:spcBef>
                <a:spcPts val="0"/>
              </a:spcBef>
              <a:spcAft>
                <a:spcPts val="0"/>
              </a:spcAft>
            </a:pPr>
            <a:r>
              <a:rPr lang="en-US" sz="800" b="1" dirty="0" smtClean="0">
                <a:solidFill>
                  <a:prstClr val="black"/>
                </a:solidFill>
                <a:latin typeface="Calibri"/>
                <a:cs typeface="+mn-cs"/>
              </a:rPr>
              <a:t>VHHA</a:t>
            </a:r>
            <a:r>
              <a:rPr lang="en-US" sz="800" dirty="0" smtClean="0">
                <a:solidFill>
                  <a:prstClr val="black"/>
                </a:solidFill>
                <a:latin typeface="Calibri"/>
                <a:cs typeface="+mn-cs"/>
              </a:rPr>
              <a:t>: Virginia Hospital and Healthcare Association</a:t>
            </a:r>
          </a:p>
          <a:p>
            <a:pPr fontAlgn="auto">
              <a:spcBef>
                <a:spcPts val="0"/>
              </a:spcBef>
              <a:spcAft>
                <a:spcPts val="0"/>
              </a:spcAft>
            </a:pPr>
            <a:r>
              <a:rPr lang="en-US" sz="800" b="1" dirty="0" smtClean="0">
                <a:solidFill>
                  <a:prstClr val="black"/>
                </a:solidFill>
                <a:latin typeface="Calibri"/>
                <a:cs typeface="+mn-cs"/>
              </a:rPr>
              <a:t>VML</a:t>
            </a:r>
            <a:r>
              <a:rPr lang="en-US" sz="800" dirty="0" smtClean="0">
                <a:solidFill>
                  <a:prstClr val="black"/>
                </a:solidFill>
                <a:latin typeface="Calibri"/>
                <a:cs typeface="+mn-cs"/>
              </a:rPr>
              <a:t>: Virginia Municipal League</a:t>
            </a:r>
          </a:p>
        </p:txBody>
      </p:sp>
      <p:sp>
        <p:nvSpPr>
          <p:cNvPr id="198" name="Rectangle 197"/>
          <p:cNvSpPr/>
          <p:nvPr/>
        </p:nvSpPr>
        <p:spPr>
          <a:xfrm>
            <a:off x="3505200" y="6400800"/>
            <a:ext cx="381000" cy="154147"/>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99" name="Rectangle 198"/>
          <p:cNvSpPr/>
          <p:nvPr/>
        </p:nvSpPr>
        <p:spPr>
          <a:xfrm>
            <a:off x="3506310" y="6179751"/>
            <a:ext cx="381000" cy="15414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00" name="Rectangle 199"/>
          <p:cNvSpPr/>
          <p:nvPr/>
        </p:nvSpPr>
        <p:spPr>
          <a:xfrm>
            <a:off x="3497826" y="5921409"/>
            <a:ext cx="381000" cy="15414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01" name="TextBox 200"/>
          <p:cNvSpPr txBox="1"/>
          <p:nvPr/>
        </p:nvSpPr>
        <p:spPr>
          <a:xfrm>
            <a:off x="3896673" y="5891913"/>
            <a:ext cx="729379"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State agency</a:t>
            </a:r>
            <a:endParaRPr lang="en-US" sz="800" dirty="0">
              <a:solidFill>
                <a:prstClr val="black"/>
              </a:solidFill>
              <a:latin typeface="Calibri"/>
              <a:cs typeface="+mn-cs"/>
            </a:endParaRPr>
          </a:p>
        </p:txBody>
      </p:sp>
      <p:sp>
        <p:nvSpPr>
          <p:cNvPr id="202" name="TextBox 201"/>
          <p:cNvSpPr txBox="1"/>
          <p:nvPr/>
        </p:nvSpPr>
        <p:spPr>
          <a:xfrm>
            <a:off x="3891761" y="6152465"/>
            <a:ext cx="873717"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Private Sector</a:t>
            </a:r>
            <a:endParaRPr lang="en-US" sz="800" dirty="0">
              <a:solidFill>
                <a:prstClr val="black"/>
              </a:solidFill>
              <a:latin typeface="Calibri"/>
              <a:cs typeface="+mn-cs"/>
            </a:endParaRPr>
          </a:p>
        </p:txBody>
      </p:sp>
      <p:sp>
        <p:nvSpPr>
          <p:cNvPr id="203" name="TextBox 202"/>
          <p:cNvSpPr txBox="1"/>
          <p:nvPr/>
        </p:nvSpPr>
        <p:spPr>
          <a:xfrm>
            <a:off x="3906513" y="6363857"/>
            <a:ext cx="1591347"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Non-governmental organization</a:t>
            </a:r>
            <a:endParaRPr lang="en-US" sz="800" dirty="0">
              <a:solidFill>
                <a:prstClr val="black"/>
              </a:solidFill>
              <a:latin typeface="Calibri"/>
              <a:cs typeface="+mn-cs"/>
            </a:endParaRPr>
          </a:p>
        </p:txBody>
      </p:sp>
      <p:graphicFrame>
        <p:nvGraphicFramePr>
          <p:cNvPr id="204" name="Table 203"/>
          <p:cNvGraphicFramePr>
            <a:graphicFrameLocks noGrp="1"/>
          </p:cNvGraphicFramePr>
          <p:nvPr>
            <p:extLst>
              <p:ext uri="{D42A27DB-BD31-4B8C-83A1-F6EECF244321}">
                <p14:modId xmlns:p14="http://schemas.microsoft.com/office/powerpoint/2010/main" val="2119912373"/>
              </p:ext>
            </p:extLst>
          </p:nvPr>
        </p:nvGraphicFramePr>
        <p:xfrm>
          <a:off x="1786518" y="3527011"/>
          <a:ext cx="1016304" cy="475288"/>
        </p:xfrm>
        <a:graphic>
          <a:graphicData uri="http://schemas.openxmlformats.org/drawingml/2006/table">
            <a:tbl>
              <a:tblPr firstRow="1" bandRow="1">
                <a:tableStyleId>{5C22544A-7EE6-4342-B048-85BDC9FD1C3A}</a:tableStyleId>
              </a:tblPr>
              <a:tblGrid>
                <a:gridCol w="350470"/>
                <a:gridCol w="304800"/>
                <a:gridCol w="361034"/>
              </a:tblGrid>
              <a:tr h="475288">
                <a:tc>
                  <a:txBody>
                    <a:bodyPr/>
                    <a:lstStyle/>
                    <a:p>
                      <a:endParaRPr lang="en-US" dirty="0"/>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endParaRPr lang="en-US"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dirty="0"/>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r>
            </a:tbl>
          </a:graphicData>
        </a:graphic>
      </p:graphicFrame>
      <p:sp>
        <p:nvSpPr>
          <p:cNvPr id="75" name="TextBox 74"/>
          <p:cNvSpPr txBox="1"/>
          <p:nvPr/>
        </p:nvSpPr>
        <p:spPr>
          <a:xfrm>
            <a:off x="1789075" y="3568215"/>
            <a:ext cx="1106103" cy="400110"/>
          </a:xfrm>
          <a:prstGeom prst="rect">
            <a:avLst/>
          </a:prstGeom>
          <a:noFill/>
          <a:ln w="3175">
            <a:noFill/>
          </a:ln>
        </p:spPr>
        <p:txBody>
          <a:bodyPr wrap="square" rtlCol="0">
            <a:spAutoFit/>
          </a:bodyPr>
          <a:lstStyle/>
          <a:p>
            <a:pPr algn="ctr" fontAlgn="auto">
              <a:spcBef>
                <a:spcPts val="0"/>
              </a:spcBef>
              <a:spcAft>
                <a:spcPts val="0"/>
              </a:spcAft>
            </a:pPr>
            <a:r>
              <a:rPr lang="en-US" sz="1000" b="1" dirty="0" smtClean="0">
                <a:solidFill>
                  <a:prstClr val="black"/>
                </a:solidFill>
                <a:latin typeface="Calibri"/>
                <a:cs typeface="+mn-cs"/>
              </a:rPr>
              <a:t>Input from all Task Groups</a:t>
            </a:r>
            <a:endParaRPr lang="en-US" sz="1000" b="1" dirty="0">
              <a:solidFill>
                <a:prstClr val="black"/>
              </a:solidFill>
              <a:latin typeface="Calibri"/>
              <a:cs typeface="+mn-cs"/>
            </a:endParaRPr>
          </a:p>
        </p:txBody>
      </p:sp>
    </p:spTree>
    <p:extLst>
      <p:ext uri="{BB962C8B-B14F-4D97-AF65-F5344CB8AC3E}">
        <p14:creationId xmlns:p14="http://schemas.microsoft.com/office/powerpoint/2010/main" val="2991843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381000"/>
            <a:ext cx="86868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2893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799" y="152400"/>
            <a:ext cx="2448025" cy="461665"/>
          </a:xfrm>
          <a:prstGeom prst="rect">
            <a:avLst/>
          </a:prstGeom>
          <a:noFill/>
        </p:spPr>
        <p:txBody>
          <a:bodyPr wrap="square" rtlCol="0">
            <a:spAutoFit/>
          </a:bodyPr>
          <a:lstStyle/>
          <a:p>
            <a:pPr fontAlgn="auto">
              <a:spcBef>
                <a:spcPts val="0"/>
              </a:spcBef>
              <a:spcAft>
                <a:spcPts val="0"/>
              </a:spcAft>
            </a:pPr>
            <a:r>
              <a:rPr lang="en-US" sz="1200" dirty="0" smtClean="0">
                <a:solidFill>
                  <a:prstClr val="black"/>
                </a:solidFill>
                <a:latin typeface="Century Gothic" panose="020B0502020202020204" pitchFamily="34" charset="0"/>
                <a:cs typeface="+mn-cs"/>
              </a:rPr>
              <a:t>Virginia </a:t>
            </a:r>
            <a:r>
              <a:rPr lang="en-US" sz="1200" dirty="0" err="1" smtClean="0">
                <a:solidFill>
                  <a:prstClr val="black"/>
                </a:solidFill>
                <a:latin typeface="Century Gothic" panose="020B0502020202020204" pitchFamily="34" charset="0"/>
                <a:cs typeface="+mn-cs"/>
              </a:rPr>
              <a:t>Zika</a:t>
            </a:r>
            <a:r>
              <a:rPr lang="en-US" sz="1200" dirty="0" smtClean="0">
                <a:solidFill>
                  <a:prstClr val="black"/>
                </a:solidFill>
                <a:latin typeface="Century Gothic" panose="020B0502020202020204" pitchFamily="34" charset="0"/>
                <a:cs typeface="+mn-cs"/>
              </a:rPr>
              <a:t> Task Force </a:t>
            </a:r>
          </a:p>
          <a:p>
            <a:pPr fontAlgn="auto">
              <a:spcBef>
                <a:spcPts val="0"/>
              </a:spcBef>
              <a:spcAft>
                <a:spcPts val="0"/>
              </a:spcAft>
            </a:pPr>
            <a:r>
              <a:rPr lang="en-US" sz="1200" dirty="0" smtClean="0">
                <a:solidFill>
                  <a:prstClr val="black"/>
                </a:solidFill>
                <a:latin typeface="Century Gothic" panose="020B0502020202020204" pitchFamily="34" charset="0"/>
                <a:cs typeface="+mn-cs"/>
              </a:rPr>
              <a:t>May 1, 2017</a:t>
            </a:r>
            <a:endParaRPr lang="en-US" sz="1200" dirty="0">
              <a:solidFill>
                <a:prstClr val="black"/>
              </a:solidFill>
              <a:latin typeface="Century Gothic" panose="020B0502020202020204" pitchFamily="34" charset="0"/>
              <a:cs typeface="+mn-cs"/>
            </a:endParaRPr>
          </a:p>
        </p:txBody>
      </p:sp>
      <p:sp>
        <p:nvSpPr>
          <p:cNvPr id="6" name="TextBox 5"/>
          <p:cNvSpPr txBox="1"/>
          <p:nvPr/>
        </p:nvSpPr>
        <p:spPr>
          <a:xfrm>
            <a:off x="3568236" y="863172"/>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Commissioner VDH</a:t>
            </a:r>
            <a:endParaRPr lang="en-US" sz="1000" dirty="0">
              <a:solidFill>
                <a:prstClr val="black"/>
              </a:solidFill>
              <a:latin typeface="Calibri"/>
              <a:cs typeface="+mn-cs"/>
            </a:endParaRPr>
          </a:p>
        </p:txBody>
      </p:sp>
      <p:sp>
        <p:nvSpPr>
          <p:cNvPr id="7" name="TextBox 6"/>
          <p:cNvSpPr txBox="1"/>
          <p:nvPr/>
        </p:nvSpPr>
        <p:spPr>
          <a:xfrm>
            <a:off x="5579820" y="2469322"/>
            <a:ext cx="845619"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Mosquito Control Task Group</a:t>
            </a:r>
            <a:endParaRPr lang="en-US" sz="1000" dirty="0">
              <a:solidFill>
                <a:prstClr val="black"/>
              </a:solidFill>
              <a:latin typeface="Calibri"/>
              <a:cs typeface="+mn-cs"/>
            </a:endParaRPr>
          </a:p>
        </p:txBody>
      </p:sp>
      <p:sp>
        <p:nvSpPr>
          <p:cNvPr id="8" name="TextBox 7"/>
          <p:cNvSpPr txBox="1"/>
          <p:nvPr/>
        </p:nvSpPr>
        <p:spPr>
          <a:xfrm>
            <a:off x="6770714" y="2469322"/>
            <a:ext cx="1029302"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Blood/Tissue Safety Task Group</a:t>
            </a:r>
            <a:endParaRPr lang="en-US" sz="1000" dirty="0">
              <a:solidFill>
                <a:prstClr val="black"/>
              </a:solidFill>
              <a:latin typeface="Calibri"/>
              <a:cs typeface="+mn-cs"/>
            </a:endParaRPr>
          </a:p>
        </p:txBody>
      </p:sp>
      <p:sp>
        <p:nvSpPr>
          <p:cNvPr id="9" name="TextBox 8"/>
          <p:cNvSpPr txBox="1"/>
          <p:nvPr/>
        </p:nvSpPr>
        <p:spPr>
          <a:xfrm>
            <a:off x="3017643" y="2452502"/>
            <a:ext cx="1181100"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Human      Surveillance Task Group</a:t>
            </a:r>
            <a:endParaRPr lang="en-US" sz="1000" dirty="0">
              <a:solidFill>
                <a:prstClr val="black"/>
              </a:solidFill>
              <a:latin typeface="Calibri"/>
              <a:cs typeface="+mn-cs"/>
            </a:endParaRPr>
          </a:p>
        </p:txBody>
      </p:sp>
      <p:sp>
        <p:nvSpPr>
          <p:cNvPr id="10" name="TextBox 9"/>
          <p:cNvSpPr txBox="1"/>
          <p:nvPr/>
        </p:nvSpPr>
        <p:spPr>
          <a:xfrm>
            <a:off x="4450250" y="2457266"/>
            <a:ext cx="893345" cy="553998"/>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Maternity Health Task Group</a:t>
            </a:r>
            <a:endParaRPr lang="en-US" sz="1000" dirty="0">
              <a:solidFill>
                <a:prstClr val="black"/>
              </a:solidFill>
              <a:latin typeface="Calibri"/>
              <a:cs typeface="+mn-cs"/>
            </a:endParaRPr>
          </a:p>
        </p:txBody>
      </p:sp>
      <p:sp>
        <p:nvSpPr>
          <p:cNvPr id="11" name="TextBox 10"/>
          <p:cNvSpPr txBox="1"/>
          <p:nvPr/>
        </p:nvSpPr>
        <p:spPr>
          <a:xfrm>
            <a:off x="1623711" y="2452502"/>
            <a:ext cx="1299611" cy="400110"/>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Communications Task Group</a:t>
            </a:r>
            <a:endParaRPr lang="en-US" sz="1000" dirty="0">
              <a:solidFill>
                <a:prstClr val="black"/>
              </a:solidFill>
              <a:latin typeface="Calibri"/>
              <a:cs typeface="+mn-cs"/>
            </a:endParaRPr>
          </a:p>
        </p:txBody>
      </p:sp>
      <p:sp>
        <p:nvSpPr>
          <p:cNvPr id="12" name="TextBox 11"/>
          <p:cNvSpPr txBox="1"/>
          <p:nvPr/>
        </p:nvSpPr>
        <p:spPr>
          <a:xfrm>
            <a:off x="323500" y="2452502"/>
            <a:ext cx="1147811" cy="400110"/>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Clinician Outreach Task Group</a:t>
            </a:r>
            <a:endParaRPr lang="en-US" sz="1000" dirty="0">
              <a:solidFill>
                <a:prstClr val="black"/>
              </a:solidFill>
              <a:latin typeface="Calibri"/>
              <a:cs typeface="+mn-cs"/>
            </a:endParaRPr>
          </a:p>
        </p:txBody>
      </p:sp>
      <p:sp>
        <p:nvSpPr>
          <p:cNvPr id="13" name="TextBox 12"/>
          <p:cNvSpPr txBox="1"/>
          <p:nvPr/>
        </p:nvSpPr>
        <p:spPr>
          <a:xfrm>
            <a:off x="3582173" y="1186097"/>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Virginia </a:t>
            </a:r>
            <a:r>
              <a:rPr lang="en-US" sz="1000" dirty="0" err="1" smtClean="0">
                <a:solidFill>
                  <a:prstClr val="black"/>
                </a:solidFill>
                <a:latin typeface="Calibri"/>
                <a:cs typeface="+mn-cs"/>
              </a:rPr>
              <a:t>Zika</a:t>
            </a:r>
            <a:r>
              <a:rPr lang="en-US" sz="1000" dirty="0" smtClean="0">
                <a:solidFill>
                  <a:prstClr val="black"/>
                </a:solidFill>
                <a:latin typeface="Calibri"/>
                <a:cs typeface="+mn-cs"/>
              </a:rPr>
              <a:t> Task Force</a:t>
            </a:r>
            <a:endParaRPr lang="en-US" sz="1000" dirty="0">
              <a:solidFill>
                <a:prstClr val="black"/>
              </a:solidFill>
              <a:latin typeface="Calibri"/>
              <a:cs typeface="+mn-cs"/>
            </a:endParaRPr>
          </a:p>
        </p:txBody>
      </p:sp>
      <p:sp>
        <p:nvSpPr>
          <p:cNvPr id="15" name="TextBox 14"/>
          <p:cNvSpPr txBox="1"/>
          <p:nvPr/>
        </p:nvSpPr>
        <p:spPr>
          <a:xfrm>
            <a:off x="6736130" y="3184585"/>
            <a:ext cx="1113322" cy="400110"/>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American Red Cross</a:t>
            </a:r>
            <a:endParaRPr lang="en-US" sz="1000" dirty="0">
              <a:solidFill>
                <a:prstClr val="black"/>
              </a:solidFill>
              <a:latin typeface="Calibri"/>
              <a:cs typeface="+mn-cs"/>
            </a:endParaRPr>
          </a:p>
        </p:txBody>
      </p:sp>
      <p:sp>
        <p:nvSpPr>
          <p:cNvPr id="16" name="TextBox 15"/>
          <p:cNvSpPr txBox="1"/>
          <p:nvPr/>
        </p:nvSpPr>
        <p:spPr>
          <a:xfrm>
            <a:off x="6823339" y="3768270"/>
            <a:ext cx="1022684" cy="400110"/>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Virginia Blood Services</a:t>
            </a:r>
            <a:endParaRPr lang="en-US" sz="1000" dirty="0">
              <a:solidFill>
                <a:prstClr val="black"/>
              </a:solidFill>
              <a:latin typeface="Calibri"/>
              <a:cs typeface="+mn-cs"/>
            </a:endParaRPr>
          </a:p>
        </p:txBody>
      </p:sp>
      <p:sp>
        <p:nvSpPr>
          <p:cNvPr id="17" name="TextBox 16"/>
          <p:cNvSpPr txBox="1"/>
          <p:nvPr/>
        </p:nvSpPr>
        <p:spPr>
          <a:xfrm>
            <a:off x="5383212" y="3184585"/>
            <a:ext cx="1039716" cy="707886"/>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Virginia Mosquito Control Association</a:t>
            </a:r>
            <a:endParaRPr lang="en-US" sz="1000" dirty="0">
              <a:solidFill>
                <a:prstClr val="black"/>
              </a:solidFill>
              <a:latin typeface="Calibri"/>
              <a:cs typeface="+mn-cs"/>
            </a:endParaRPr>
          </a:p>
        </p:txBody>
      </p:sp>
      <p:sp>
        <p:nvSpPr>
          <p:cNvPr id="18" name="TextBox 17"/>
          <p:cNvSpPr txBox="1"/>
          <p:nvPr/>
        </p:nvSpPr>
        <p:spPr>
          <a:xfrm>
            <a:off x="4253033" y="3158211"/>
            <a:ext cx="102489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OEPI</a:t>
            </a:r>
            <a:endParaRPr lang="en-US" sz="1000" dirty="0">
              <a:solidFill>
                <a:prstClr val="black"/>
              </a:solidFill>
              <a:latin typeface="Calibri"/>
              <a:cs typeface="+mn-cs"/>
            </a:endParaRPr>
          </a:p>
        </p:txBody>
      </p:sp>
      <p:sp>
        <p:nvSpPr>
          <p:cNvPr id="19" name="TextBox 18"/>
          <p:cNvSpPr txBox="1"/>
          <p:nvPr/>
        </p:nvSpPr>
        <p:spPr>
          <a:xfrm>
            <a:off x="2973129" y="3208446"/>
            <a:ext cx="11811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OEPI</a:t>
            </a:r>
            <a:endParaRPr lang="en-US" sz="1000" dirty="0">
              <a:solidFill>
                <a:prstClr val="black"/>
              </a:solidFill>
              <a:latin typeface="Calibri"/>
              <a:cs typeface="+mn-cs"/>
            </a:endParaRPr>
          </a:p>
        </p:txBody>
      </p:sp>
      <p:sp>
        <p:nvSpPr>
          <p:cNvPr id="20" name="TextBox 19"/>
          <p:cNvSpPr txBox="1"/>
          <p:nvPr/>
        </p:nvSpPr>
        <p:spPr>
          <a:xfrm>
            <a:off x="2973129" y="3639007"/>
            <a:ext cx="11811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DGS DCLS</a:t>
            </a:r>
            <a:endParaRPr lang="en-US" sz="1000" dirty="0">
              <a:solidFill>
                <a:prstClr val="black"/>
              </a:solidFill>
              <a:latin typeface="Calibri"/>
              <a:cs typeface="+mn-cs"/>
            </a:endParaRPr>
          </a:p>
        </p:txBody>
      </p:sp>
      <p:sp>
        <p:nvSpPr>
          <p:cNvPr id="21" name="TextBox 20"/>
          <p:cNvSpPr txBox="1"/>
          <p:nvPr/>
        </p:nvSpPr>
        <p:spPr>
          <a:xfrm>
            <a:off x="4268828" y="3598663"/>
            <a:ext cx="1068400" cy="553998"/>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Office of Family Health Services</a:t>
            </a:r>
            <a:endParaRPr lang="en-US" sz="1000" dirty="0">
              <a:solidFill>
                <a:prstClr val="black"/>
              </a:solidFill>
              <a:latin typeface="Calibri"/>
              <a:cs typeface="+mn-cs"/>
            </a:endParaRPr>
          </a:p>
        </p:txBody>
      </p:sp>
      <p:cxnSp>
        <p:nvCxnSpPr>
          <p:cNvPr id="25" name="Straight Connector 24"/>
          <p:cNvCxnSpPr/>
          <p:nvPr/>
        </p:nvCxnSpPr>
        <p:spPr>
          <a:xfrm>
            <a:off x="4567620" y="1434074"/>
            <a:ext cx="0" cy="854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1066800" y="2288406"/>
            <a:ext cx="74598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066800" y="2288406"/>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279128" y="2288406"/>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621206" y="2288406"/>
            <a:ext cx="0" cy="162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6138320" y="2298779"/>
            <a:ext cx="511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994824" y="2299768"/>
            <a:ext cx="0" cy="151197"/>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3568865" y="3442695"/>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563675" y="3020800"/>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5908256" y="2995963"/>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4781420" y="3020504"/>
            <a:ext cx="0" cy="135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7202467" y="3589507"/>
            <a:ext cx="3998" cy="164747"/>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7202467" y="3015165"/>
            <a:ext cx="1" cy="178142"/>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8526638" y="2276271"/>
            <a:ext cx="0" cy="163332"/>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982995" y="2450423"/>
            <a:ext cx="1029302" cy="360492"/>
          </a:xfrm>
          <a:prstGeom prst="rect">
            <a:avLst/>
          </a:prstGeom>
          <a:solidFill>
            <a:schemeClr val="bg2"/>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Others</a:t>
            </a:r>
            <a:endParaRPr lang="en-US" sz="1000" dirty="0">
              <a:solidFill>
                <a:prstClr val="black"/>
              </a:solidFill>
              <a:latin typeface="Calibri"/>
              <a:cs typeface="+mn-cs"/>
            </a:endParaRPr>
          </a:p>
        </p:txBody>
      </p:sp>
      <p:cxnSp>
        <p:nvCxnSpPr>
          <p:cNvPr id="44" name="Straight Connector 43"/>
          <p:cNvCxnSpPr/>
          <p:nvPr/>
        </p:nvCxnSpPr>
        <p:spPr>
          <a:xfrm>
            <a:off x="8558783" y="3197774"/>
            <a:ext cx="3998" cy="126356"/>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8212062" y="2961894"/>
            <a:ext cx="629151"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DVS</a:t>
            </a:r>
            <a:endParaRPr lang="en-US" sz="1000" dirty="0">
              <a:solidFill>
                <a:prstClr val="black"/>
              </a:solidFill>
              <a:latin typeface="Calibri"/>
              <a:cs typeface="+mn-cs"/>
            </a:endParaRPr>
          </a:p>
        </p:txBody>
      </p:sp>
      <p:sp>
        <p:nvSpPr>
          <p:cNvPr id="60" name="TextBox 59"/>
          <p:cNvSpPr txBox="1"/>
          <p:nvPr/>
        </p:nvSpPr>
        <p:spPr>
          <a:xfrm>
            <a:off x="8215616" y="3358282"/>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DBHDS</a:t>
            </a:r>
            <a:endParaRPr lang="en-US" sz="1000" dirty="0">
              <a:solidFill>
                <a:prstClr val="black"/>
              </a:solidFill>
              <a:latin typeface="Calibri"/>
              <a:cs typeface="+mn-cs"/>
            </a:endParaRPr>
          </a:p>
        </p:txBody>
      </p:sp>
      <p:sp>
        <p:nvSpPr>
          <p:cNvPr id="61" name="TextBox 60"/>
          <p:cNvSpPr txBox="1"/>
          <p:nvPr/>
        </p:nvSpPr>
        <p:spPr>
          <a:xfrm>
            <a:off x="8242470" y="5724231"/>
            <a:ext cx="629151" cy="360492"/>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VACO</a:t>
            </a:r>
            <a:endParaRPr lang="en-US" sz="1000" dirty="0">
              <a:solidFill>
                <a:prstClr val="black"/>
              </a:solidFill>
              <a:latin typeface="Calibri"/>
              <a:cs typeface="+mn-cs"/>
            </a:endParaRPr>
          </a:p>
        </p:txBody>
      </p:sp>
      <p:sp>
        <p:nvSpPr>
          <p:cNvPr id="62" name="TextBox 61"/>
          <p:cNvSpPr txBox="1"/>
          <p:nvPr/>
        </p:nvSpPr>
        <p:spPr>
          <a:xfrm>
            <a:off x="8226581" y="3815275"/>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DOE</a:t>
            </a:r>
            <a:endParaRPr lang="en-US" sz="1000" dirty="0">
              <a:solidFill>
                <a:prstClr val="black"/>
              </a:solidFill>
              <a:latin typeface="Calibri"/>
              <a:cs typeface="+mn-cs"/>
            </a:endParaRPr>
          </a:p>
        </p:txBody>
      </p:sp>
      <p:sp>
        <p:nvSpPr>
          <p:cNvPr id="63" name="TextBox 62"/>
          <p:cNvSpPr txBox="1"/>
          <p:nvPr/>
        </p:nvSpPr>
        <p:spPr>
          <a:xfrm>
            <a:off x="8236583" y="4292040"/>
            <a:ext cx="629151" cy="360492"/>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SCHEV</a:t>
            </a:r>
            <a:endParaRPr lang="en-US" sz="1000" dirty="0">
              <a:solidFill>
                <a:prstClr val="black"/>
              </a:solidFill>
              <a:latin typeface="Calibri"/>
              <a:cs typeface="+mn-cs"/>
            </a:endParaRPr>
          </a:p>
        </p:txBody>
      </p:sp>
      <p:sp>
        <p:nvSpPr>
          <p:cNvPr id="64" name="TextBox 63"/>
          <p:cNvSpPr txBox="1"/>
          <p:nvPr/>
        </p:nvSpPr>
        <p:spPr>
          <a:xfrm>
            <a:off x="8185439" y="4771077"/>
            <a:ext cx="629151" cy="360492"/>
          </a:xfrm>
          <a:prstGeom prst="rect">
            <a:avLst/>
          </a:prstGeom>
          <a:solidFill>
            <a:schemeClr val="accent2">
              <a:lumMod val="40000"/>
              <a:lumOff val="6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VHHA</a:t>
            </a:r>
            <a:endParaRPr lang="en-US" sz="1000" dirty="0">
              <a:solidFill>
                <a:prstClr val="black"/>
              </a:solidFill>
              <a:latin typeface="Calibri"/>
              <a:cs typeface="+mn-cs"/>
            </a:endParaRPr>
          </a:p>
        </p:txBody>
      </p:sp>
      <p:sp>
        <p:nvSpPr>
          <p:cNvPr id="65" name="TextBox 64"/>
          <p:cNvSpPr txBox="1"/>
          <p:nvPr/>
        </p:nvSpPr>
        <p:spPr>
          <a:xfrm>
            <a:off x="8242470" y="5280515"/>
            <a:ext cx="629151" cy="246221"/>
          </a:xfrm>
          <a:prstGeom prst="rect">
            <a:avLst/>
          </a:prstGeom>
          <a:solidFill>
            <a:schemeClr val="accent2">
              <a:lumMod val="40000"/>
              <a:lumOff val="6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MSV</a:t>
            </a:r>
            <a:endParaRPr lang="en-US" sz="1000" dirty="0">
              <a:solidFill>
                <a:prstClr val="black"/>
              </a:solidFill>
              <a:latin typeface="Calibri"/>
              <a:cs typeface="+mn-cs"/>
            </a:endParaRPr>
          </a:p>
        </p:txBody>
      </p:sp>
      <p:cxnSp>
        <p:nvCxnSpPr>
          <p:cNvPr id="66" name="Straight Connector 65"/>
          <p:cNvCxnSpPr/>
          <p:nvPr/>
        </p:nvCxnSpPr>
        <p:spPr>
          <a:xfrm flipH="1">
            <a:off x="8527008" y="5573967"/>
            <a:ext cx="1999" cy="150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8529007" y="5131569"/>
            <a:ext cx="1999" cy="150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a:stCxn id="63" idx="2"/>
          </p:cNvCxnSpPr>
          <p:nvPr/>
        </p:nvCxnSpPr>
        <p:spPr>
          <a:xfrm>
            <a:off x="8551159" y="4652532"/>
            <a:ext cx="0" cy="1182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8558221" y="4188044"/>
            <a:ext cx="0" cy="102967"/>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8239448" y="6234976"/>
            <a:ext cx="629151" cy="360492"/>
          </a:xfrm>
          <a:prstGeom prst="rect">
            <a:avLst/>
          </a:prstGeom>
          <a:solidFill>
            <a:schemeClr val="accent3">
              <a:lumMod val="60000"/>
              <a:lumOff val="4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VML</a:t>
            </a:r>
            <a:endParaRPr lang="en-US" sz="1000" dirty="0">
              <a:solidFill>
                <a:prstClr val="black"/>
              </a:solidFill>
              <a:latin typeface="Calibri"/>
              <a:cs typeface="+mn-cs"/>
            </a:endParaRPr>
          </a:p>
        </p:txBody>
      </p:sp>
      <p:cxnSp>
        <p:nvCxnSpPr>
          <p:cNvPr id="72" name="Straight Connector 71"/>
          <p:cNvCxnSpPr/>
          <p:nvPr/>
        </p:nvCxnSpPr>
        <p:spPr>
          <a:xfrm>
            <a:off x="8577885" y="6084723"/>
            <a:ext cx="0" cy="150264"/>
          </a:xfrm>
          <a:prstGeom prst="line">
            <a:avLst/>
          </a:prstGeom>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1741619" y="3030336"/>
            <a:ext cx="1106103"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Lead: VDH ORCE</a:t>
            </a:r>
            <a:endParaRPr lang="en-US" sz="1000" dirty="0">
              <a:solidFill>
                <a:prstClr val="black"/>
              </a:solidFill>
              <a:latin typeface="Calibri"/>
              <a:cs typeface="+mn-cs"/>
            </a:endParaRPr>
          </a:p>
        </p:txBody>
      </p:sp>
      <p:cxnSp>
        <p:nvCxnSpPr>
          <p:cNvPr id="74" name="Straight Connector 73"/>
          <p:cNvCxnSpPr/>
          <p:nvPr/>
        </p:nvCxnSpPr>
        <p:spPr>
          <a:xfrm>
            <a:off x="2294670" y="2842362"/>
            <a:ext cx="1" cy="178142"/>
          </a:xfrm>
          <a:prstGeom prst="line">
            <a:avLst/>
          </a:prstGeom>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3544528" y="488125"/>
            <a:ext cx="2362200"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Office of the Governor</a:t>
            </a:r>
            <a:endParaRPr lang="en-US" sz="1000" dirty="0">
              <a:solidFill>
                <a:prstClr val="black"/>
              </a:solidFill>
              <a:latin typeface="Calibri"/>
              <a:cs typeface="+mn-cs"/>
            </a:endParaRPr>
          </a:p>
        </p:txBody>
      </p:sp>
      <p:cxnSp>
        <p:nvCxnSpPr>
          <p:cNvPr id="81" name="Straight Connector 80"/>
          <p:cNvCxnSpPr/>
          <p:nvPr/>
        </p:nvCxnSpPr>
        <p:spPr>
          <a:xfrm>
            <a:off x="4583597" y="735263"/>
            <a:ext cx="0" cy="125968"/>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H="1">
            <a:off x="4607103" y="1105246"/>
            <a:ext cx="1" cy="86949"/>
          </a:xfrm>
          <a:prstGeom prst="line">
            <a:avLst/>
          </a:prstGeom>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2985718" y="1816565"/>
            <a:ext cx="867373"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OEP</a:t>
            </a:r>
            <a:endParaRPr lang="en-US" sz="1000" dirty="0">
              <a:solidFill>
                <a:prstClr val="black"/>
              </a:solidFill>
              <a:latin typeface="Calibri"/>
              <a:cs typeface="+mn-cs"/>
            </a:endParaRPr>
          </a:p>
        </p:txBody>
      </p:sp>
      <p:sp>
        <p:nvSpPr>
          <p:cNvPr id="95" name="TextBox 94"/>
          <p:cNvSpPr txBox="1"/>
          <p:nvPr/>
        </p:nvSpPr>
        <p:spPr>
          <a:xfrm>
            <a:off x="1450330" y="1816788"/>
            <a:ext cx="629151"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VDEM</a:t>
            </a:r>
            <a:endParaRPr lang="en-US" sz="1000" dirty="0">
              <a:solidFill>
                <a:prstClr val="black"/>
              </a:solidFill>
              <a:latin typeface="Calibri"/>
              <a:cs typeface="+mn-cs"/>
            </a:endParaRPr>
          </a:p>
        </p:txBody>
      </p:sp>
      <p:sp>
        <p:nvSpPr>
          <p:cNvPr id="97" name="TextBox 96"/>
          <p:cNvSpPr txBox="1"/>
          <p:nvPr/>
        </p:nvSpPr>
        <p:spPr>
          <a:xfrm>
            <a:off x="7267838" y="1775751"/>
            <a:ext cx="1411024" cy="400110"/>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Lt. Governor’s Office Representative</a:t>
            </a:r>
            <a:endParaRPr lang="en-US" sz="1000" dirty="0">
              <a:solidFill>
                <a:prstClr val="black"/>
              </a:solidFill>
              <a:latin typeface="Calibri"/>
              <a:cs typeface="+mn-cs"/>
            </a:endParaRPr>
          </a:p>
        </p:txBody>
      </p:sp>
      <p:sp>
        <p:nvSpPr>
          <p:cNvPr id="104" name="TextBox 103"/>
          <p:cNvSpPr txBox="1"/>
          <p:nvPr/>
        </p:nvSpPr>
        <p:spPr>
          <a:xfrm>
            <a:off x="4783628" y="4772490"/>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DGS</a:t>
            </a:r>
            <a:endParaRPr lang="en-US" sz="1000" dirty="0">
              <a:solidFill>
                <a:prstClr val="black"/>
              </a:solidFill>
              <a:latin typeface="Calibri"/>
              <a:cs typeface="+mn-cs"/>
            </a:endParaRPr>
          </a:p>
        </p:txBody>
      </p:sp>
      <p:cxnSp>
        <p:nvCxnSpPr>
          <p:cNvPr id="105" name="Straight Connector 104"/>
          <p:cNvCxnSpPr/>
          <p:nvPr/>
        </p:nvCxnSpPr>
        <p:spPr>
          <a:xfrm flipH="1">
            <a:off x="5908257" y="3875662"/>
            <a:ext cx="23592" cy="1465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2300101" y="3276861"/>
            <a:ext cx="0" cy="248777"/>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1591682" y="1583397"/>
            <a:ext cx="64226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8019765" y="1576013"/>
            <a:ext cx="0" cy="157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5832149" y="1580925"/>
            <a:ext cx="0" cy="173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3261085" y="1585845"/>
            <a:ext cx="0" cy="19848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1574901" y="1580933"/>
            <a:ext cx="0" cy="198482"/>
          </a:xfrm>
          <a:prstGeom prst="line">
            <a:avLst/>
          </a:prstGeom>
        </p:spPr>
        <p:style>
          <a:lnRef idx="1">
            <a:schemeClr val="accent1"/>
          </a:lnRef>
          <a:fillRef idx="0">
            <a:schemeClr val="accent1"/>
          </a:fillRef>
          <a:effectRef idx="0">
            <a:schemeClr val="accent1"/>
          </a:effectRef>
          <a:fontRef idx="minor">
            <a:schemeClr val="tx1"/>
          </a:fontRef>
        </p:style>
      </p:cxnSp>
      <p:sp>
        <p:nvSpPr>
          <p:cNvPr id="127" name="TextBox 126"/>
          <p:cNvSpPr txBox="1"/>
          <p:nvPr/>
        </p:nvSpPr>
        <p:spPr>
          <a:xfrm>
            <a:off x="5373935" y="1779182"/>
            <a:ext cx="1500185" cy="400110"/>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Governor’s Office Representative</a:t>
            </a:r>
            <a:endParaRPr lang="en-US" sz="1000" dirty="0">
              <a:solidFill>
                <a:prstClr val="black"/>
              </a:solidFill>
              <a:latin typeface="Calibri"/>
              <a:cs typeface="+mn-cs"/>
            </a:endParaRPr>
          </a:p>
        </p:txBody>
      </p:sp>
      <p:cxnSp>
        <p:nvCxnSpPr>
          <p:cNvPr id="163" name="Straight Connector 162"/>
          <p:cNvCxnSpPr/>
          <p:nvPr/>
        </p:nvCxnSpPr>
        <p:spPr>
          <a:xfrm>
            <a:off x="8521765" y="2809841"/>
            <a:ext cx="0" cy="102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8555909" y="3702397"/>
            <a:ext cx="0" cy="10296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H="1">
            <a:off x="7215451" y="2286589"/>
            <a:ext cx="8490" cy="1643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4800599" y="3415546"/>
            <a:ext cx="1" cy="178142"/>
          </a:xfrm>
          <a:prstGeom prst="line">
            <a:avLst/>
          </a:prstGeom>
        </p:spPr>
        <p:style>
          <a:lnRef idx="1">
            <a:schemeClr val="accent1"/>
          </a:lnRef>
          <a:fillRef idx="0">
            <a:schemeClr val="accent1"/>
          </a:fillRef>
          <a:effectRef idx="0">
            <a:schemeClr val="accent1"/>
          </a:effectRef>
          <a:fontRef idx="minor">
            <a:schemeClr val="tx1"/>
          </a:fontRef>
        </p:style>
      </p:cxnSp>
      <p:sp>
        <p:nvSpPr>
          <p:cNvPr id="182" name="TextBox 181"/>
          <p:cNvSpPr txBox="1"/>
          <p:nvPr/>
        </p:nvSpPr>
        <p:spPr>
          <a:xfrm>
            <a:off x="4802369" y="4408167"/>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VDACS</a:t>
            </a:r>
            <a:endParaRPr lang="en-US" sz="1000" dirty="0">
              <a:solidFill>
                <a:prstClr val="black"/>
              </a:solidFill>
              <a:latin typeface="Calibri"/>
              <a:cs typeface="+mn-cs"/>
            </a:endParaRPr>
          </a:p>
        </p:txBody>
      </p:sp>
      <p:sp>
        <p:nvSpPr>
          <p:cNvPr id="183" name="TextBox 182"/>
          <p:cNvSpPr txBox="1"/>
          <p:nvPr/>
        </p:nvSpPr>
        <p:spPr>
          <a:xfrm>
            <a:off x="6261921" y="5178482"/>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DCR</a:t>
            </a:r>
            <a:endParaRPr lang="en-US" sz="1000" dirty="0">
              <a:solidFill>
                <a:prstClr val="black"/>
              </a:solidFill>
              <a:latin typeface="Calibri"/>
              <a:cs typeface="+mn-cs"/>
            </a:endParaRPr>
          </a:p>
        </p:txBody>
      </p:sp>
      <p:sp>
        <p:nvSpPr>
          <p:cNvPr id="184" name="TextBox 183"/>
          <p:cNvSpPr txBox="1"/>
          <p:nvPr/>
        </p:nvSpPr>
        <p:spPr>
          <a:xfrm>
            <a:off x="6271463" y="4398589"/>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VDH OEPI</a:t>
            </a:r>
            <a:endParaRPr lang="en-US" sz="1000" dirty="0">
              <a:solidFill>
                <a:prstClr val="black"/>
              </a:solidFill>
              <a:latin typeface="Calibri"/>
              <a:cs typeface="+mn-cs"/>
            </a:endParaRPr>
          </a:p>
        </p:txBody>
      </p:sp>
      <p:sp>
        <p:nvSpPr>
          <p:cNvPr id="185" name="TextBox 184"/>
          <p:cNvSpPr txBox="1"/>
          <p:nvPr/>
        </p:nvSpPr>
        <p:spPr>
          <a:xfrm>
            <a:off x="4778945" y="5205448"/>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VDOF</a:t>
            </a:r>
            <a:endParaRPr lang="en-US" sz="1000" dirty="0">
              <a:solidFill>
                <a:prstClr val="black"/>
              </a:solidFill>
              <a:latin typeface="Calibri"/>
              <a:cs typeface="+mn-cs"/>
            </a:endParaRPr>
          </a:p>
        </p:txBody>
      </p:sp>
      <p:sp>
        <p:nvSpPr>
          <p:cNvPr id="186" name="TextBox 185"/>
          <p:cNvSpPr txBox="1"/>
          <p:nvPr/>
        </p:nvSpPr>
        <p:spPr>
          <a:xfrm>
            <a:off x="6261921" y="4772490"/>
            <a:ext cx="718916" cy="246221"/>
          </a:xfrm>
          <a:prstGeom prst="rect">
            <a:avLst/>
          </a:prstGeom>
          <a:solidFill>
            <a:schemeClr val="tx2">
              <a:lumMod val="20000"/>
              <a:lumOff val="80000"/>
            </a:schemeClr>
          </a:solidFill>
          <a:ln w="3175">
            <a:solidFill>
              <a:schemeClr val="tx1"/>
            </a:solidFill>
          </a:ln>
        </p:spPr>
        <p:txBody>
          <a:bodyPr wrap="square" rtlCol="0">
            <a:spAutoFit/>
          </a:bodyPr>
          <a:lstStyle/>
          <a:p>
            <a:pPr algn="ctr" fontAlgn="auto">
              <a:spcBef>
                <a:spcPts val="0"/>
              </a:spcBef>
              <a:spcAft>
                <a:spcPts val="0"/>
              </a:spcAft>
            </a:pPr>
            <a:r>
              <a:rPr lang="en-US" sz="1000" dirty="0" smtClean="0">
                <a:solidFill>
                  <a:prstClr val="black"/>
                </a:solidFill>
                <a:latin typeface="Calibri"/>
                <a:cs typeface="+mn-cs"/>
              </a:rPr>
              <a:t>VDGIF</a:t>
            </a:r>
            <a:endParaRPr lang="en-US" sz="1000" dirty="0">
              <a:solidFill>
                <a:prstClr val="black"/>
              </a:solidFill>
              <a:latin typeface="Calibri"/>
              <a:cs typeface="+mn-cs"/>
            </a:endParaRPr>
          </a:p>
        </p:txBody>
      </p:sp>
      <p:cxnSp>
        <p:nvCxnSpPr>
          <p:cNvPr id="191" name="Straight Connector 190"/>
          <p:cNvCxnSpPr>
            <a:stCxn id="104" idx="3"/>
            <a:endCxn id="186" idx="1"/>
          </p:cNvCxnSpPr>
          <p:nvPr/>
        </p:nvCxnSpPr>
        <p:spPr>
          <a:xfrm>
            <a:off x="5502544" y="4895601"/>
            <a:ext cx="7593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a:off x="5527128" y="4526905"/>
            <a:ext cx="75937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a:off x="5502552" y="5338049"/>
            <a:ext cx="759377" cy="0"/>
          </a:xfrm>
          <a:prstGeom prst="line">
            <a:avLst/>
          </a:prstGeom>
        </p:spPr>
        <p:style>
          <a:lnRef idx="1">
            <a:schemeClr val="accent1"/>
          </a:lnRef>
          <a:fillRef idx="0">
            <a:schemeClr val="accent1"/>
          </a:fillRef>
          <a:effectRef idx="0">
            <a:schemeClr val="accent1"/>
          </a:effectRef>
          <a:fontRef idx="minor">
            <a:schemeClr val="tx1"/>
          </a:fontRef>
        </p:style>
      </p:cxnSp>
      <p:sp>
        <p:nvSpPr>
          <p:cNvPr id="197" name="TextBox 196"/>
          <p:cNvSpPr txBox="1"/>
          <p:nvPr/>
        </p:nvSpPr>
        <p:spPr>
          <a:xfrm>
            <a:off x="455926" y="4193921"/>
            <a:ext cx="2822562" cy="2554545"/>
          </a:xfrm>
          <a:prstGeom prst="rect">
            <a:avLst/>
          </a:prstGeom>
          <a:noFill/>
          <a:ln w="3175">
            <a:solidFill>
              <a:schemeClr val="tx1"/>
            </a:solidFill>
          </a:ln>
        </p:spPr>
        <p:txBody>
          <a:bodyPr wrap="square" rtlCol="0">
            <a:spAutoFit/>
          </a:bodyPr>
          <a:lstStyle/>
          <a:p>
            <a:pPr fontAlgn="auto">
              <a:spcBef>
                <a:spcPts val="0"/>
              </a:spcBef>
              <a:spcAft>
                <a:spcPts val="0"/>
              </a:spcAft>
            </a:pPr>
            <a:r>
              <a:rPr lang="en-US" sz="800" b="1" dirty="0" smtClean="0">
                <a:solidFill>
                  <a:prstClr val="black"/>
                </a:solidFill>
                <a:latin typeface="Calibri"/>
                <a:cs typeface="+mn-cs"/>
              </a:rPr>
              <a:t>LEGEND</a:t>
            </a:r>
            <a:r>
              <a:rPr lang="en-US" sz="800" dirty="0" smtClean="0">
                <a:solidFill>
                  <a:prstClr val="black"/>
                </a:solidFill>
                <a:latin typeface="Calibri"/>
                <a:cs typeface="+mn-cs"/>
              </a:rPr>
              <a:t>:</a:t>
            </a:r>
          </a:p>
          <a:p>
            <a:pPr marL="225425" indent="-225425" fontAlgn="auto">
              <a:spcBef>
                <a:spcPts val="0"/>
              </a:spcBef>
              <a:spcAft>
                <a:spcPts val="0"/>
              </a:spcAft>
            </a:pPr>
            <a:r>
              <a:rPr lang="en-US" sz="800" b="1" dirty="0" smtClean="0">
                <a:solidFill>
                  <a:prstClr val="black"/>
                </a:solidFill>
                <a:latin typeface="Calibri"/>
                <a:cs typeface="+mn-cs"/>
              </a:rPr>
              <a:t>BHDS</a:t>
            </a:r>
            <a:r>
              <a:rPr lang="en-US" sz="800" dirty="0" smtClean="0">
                <a:solidFill>
                  <a:prstClr val="black"/>
                </a:solidFill>
                <a:latin typeface="Calibri"/>
                <a:cs typeface="+mn-cs"/>
              </a:rPr>
              <a:t>: Virginia Department of Behavioral Health and Developmental Services</a:t>
            </a:r>
          </a:p>
          <a:p>
            <a:pPr fontAlgn="auto">
              <a:spcBef>
                <a:spcPts val="0"/>
              </a:spcBef>
              <a:spcAft>
                <a:spcPts val="0"/>
              </a:spcAft>
            </a:pPr>
            <a:r>
              <a:rPr lang="en-US" sz="800" b="1" dirty="0" smtClean="0">
                <a:solidFill>
                  <a:prstClr val="black"/>
                </a:solidFill>
                <a:latin typeface="Calibri"/>
                <a:cs typeface="+mn-cs"/>
              </a:rPr>
              <a:t>DCLS</a:t>
            </a:r>
            <a:r>
              <a:rPr lang="en-US" sz="800" dirty="0" smtClean="0">
                <a:solidFill>
                  <a:prstClr val="black"/>
                </a:solidFill>
                <a:latin typeface="Calibri"/>
                <a:cs typeface="+mn-cs"/>
              </a:rPr>
              <a:t>: Division of Consolidated Laboratory Services </a:t>
            </a:r>
            <a:endParaRPr lang="en-US" sz="800" dirty="0">
              <a:solidFill>
                <a:prstClr val="black"/>
              </a:solidFill>
              <a:latin typeface="Calibri"/>
              <a:cs typeface="+mn-cs"/>
            </a:endParaRPr>
          </a:p>
          <a:p>
            <a:pPr fontAlgn="auto">
              <a:spcBef>
                <a:spcPts val="0"/>
              </a:spcBef>
              <a:spcAft>
                <a:spcPts val="0"/>
              </a:spcAft>
            </a:pPr>
            <a:r>
              <a:rPr lang="en-US" sz="800" b="1" dirty="0">
                <a:solidFill>
                  <a:prstClr val="black"/>
                </a:solidFill>
                <a:latin typeface="Calibri"/>
                <a:cs typeface="+mn-cs"/>
              </a:rPr>
              <a:t>DCR</a:t>
            </a:r>
            <a:r>
              <a:rPr lang="en-US" sz="800" dirty="0">
                <a:solidFill>
                  <a:prstClr val="black"/>
                </a:solidFill>
                <a:latin typeface="Calibri"/>
                <a:cs typeface="+mn-cs"/>
              </a:rPr>
              <a:t>: Virginia Department of Conservation and Recreation</a:t>
            </a:r>
          </a:p>
          <a:p>
            <a:pPr fontAlgn="auto">
              <a:spcBef>
                <a:spcPts val="0"/>
              </a:spcBef>
              <a:spcAft>
                <a:spcPts val="0"/>
              </a:spcAft>
            </a:pPr>
            <a:r>
              <a:rPr lang="en-US" sz="800" b="1" dirty="0" smtClean="0">
                <a:solidFill>
                  <a:prstClr val="black"/>
                </a:solidFill>
                <a:latin typeface="Calibri"/>
                <a:cs typeface="+mn-cs"/>
              </a:rPr>
              <a:t>DGS</a:t>
            </a:r>
            <a:r>
              <a:rPr lang="en-US" sz="800" dirty="0" smtClean="0">
                <a:solidFill>
                  <a:prstClr val="black"/>
                </a:solidFill>
                <a:latin typeface="Calibri"/>
                <a:cs typeface="+mn-cs"/>
              </a:rPr>
              <a:t>: Virginia Department of General Services</a:t>
            </a:r>
          </a:p>
          <a:p>
            <a:pPr fontAlgn="auto">
              <a:spcBef>
                <a:spcPts val="0"/>
              </a:spcBef>
              <a:spcAft>
                <a:spcPts val="0"/>
              </a:spcAft>
            </a:pPr>
            <a:r>
              <a:rPr lang="en-US" sz="800" b="1" dirty="0" smtClean="0">
                <a:solidFill>
                  <a:prstClr val="black"/>
                </a:solidFill>
                <a:latin typeface="Calibri"/>
                <a:cs typeface="+mn-cs"/>
              </a:rPr>
              <a:t>DOE</a:t>
            </a:r>
            <a:r>
              <a:rPr lang="en-US" sz="800" dirty="0" smtClean="0">
                <a:solidFill>
                  <a:prstClr val="black"/>
                </a:solidFill>
                <a:latin typeface="Calibri"/>
                <a:cs typeface="+mn-cs"/>
              </a:rPr>
              <a:t>: Virginia Department of Education</a:t>
            </a:r>
          </a:p>
          <a:p>
            <a:pPr fontAlgn="auto">
              <a:spcBef>
                <a:spcPts val="0"/>
              </a:spcBef>
              <a:spcAft>
                <a:spcPts val="0"/>
              </a:spcAft>
            </a:pPr>
            <a:r>
              <a:rPr lang="en-US" sz="800" b="1" dirty="0" smtClean="0">
                <a:solidFill>
                  <a:prstClr val="black"/>
                </a:solidFill>
                <a:latin typeface="Calibri"/>
                <a:cs typeface="+mn-cs"/>
              </a:rPr>
              <a:t>DVS:</a:t>
            </a:r>
            <a:r>
              <a:rPr lang="en-US" sz="800" dirty="0" smtClean="0">
                <a:solidFill>
                  <a:prstClr val="black"/>
                </a:solidFill>
                <a:latin typeface="Calibri"/>
                <a:cs typeface="+mn-cs"/>
              </a:rPr>
              <a:t> Virginia Department of Veterans Services</a:t>
            </a:r>
            <a:endParaRPr lang="en-US" sz="800" dirty="0">
              <a:solidFill>
                <a:prstClr val="black"/>
              </a:solidFill>
              <a:latin typeface="Calibri"/>
              <a:cs typeface="+mn-cs"/>
            </a:endParaRPr>
          </a:p>
          <a:p>
            <a:pPr fontAlgn="auto">
              <a:spcBef>
                <a:spcPts val="0"/>
              </a:spcBef>
              <a:spcAft>
                <a:spcPts val="0"/>
              </a:spcAft>
            </a:pPr>
            <a:r>
              <a:rPr lang="en-US" sz="800" b="1" dirty="0" smtClean="0">
                <a:solidFill>
                  <a:prstClr val="black"/>
                </a:solidFill>
                <a:latin typeface="Calibri"/>
                <a:cs typeface="+mn-cs"/>
              </a:rPr>
              <a:t>OEP</a:t>
            </a:r>
            <a:r>
              <a:rPr lang="en-US" sz="800" dirty="0" smtClean="0">
                <a:solidFill>
                  <a:prstClr val="black"/>
                </a:solidFill>
                <a:latin typeface="Calibri"/>
                <a:cs typeface="+mn-cs"/>
              </a:rPr>
              <a:t>: Office of Emergency Preparedness</a:t>
            </a:r>
          </a:p>
          <a:p>
            <a:pPr fontAlgn="auto">
              <a:spcBef>
                <a:spcPts val="0"/>
              </a:spcBef>
              <a:spcAft>
                <a:spcPts val="0"/>
              </a:spcAft>
            </a:pPr>
            <a:r>
              <a:rPr lang="en-US" sz="800" b="1" dirty="0" smtClean="0">
                <a:solidFill>
                  <a:prstClr val="black"/>
                </a:solidFill>
                <a:latin typeface="Calibri"/>
                <a:cs typeface="+mn-cs"/>
              </a:rPr>
              <a:t>OEPI</a:t>
            </a:r>
            <a:r>
              <a:rPr lang="en-US" sz="800" dirty="0" smtClean="0">
                <a:solidFill>
                  <a:prstClr val="black"/>
                </a:solidFill>
                <a:latin typeface="Calibri"/>
                <a:cs typeface="+mn-cs"/>
              </a:rPr>
              <a:t>: Office of Epidemiology</a:t>
            </a:r>
          </a:p>
          <a:p>
            <a:pPr fontAlgn="auto">
              <a:spcBef>
                <a:spcPts val="0"/>
              </a:spcBef>
              <a:spcAft>
                <a:spcPts val="0"/>
              </a:spcAft>
            </a:pPr>
            <a:r>
              <a:rPr lang="en-US" sz="800" b="1" dirty="0" smtClean="0">
                <a:solidFill>
                  <a:prstClr val="black"/>
                </a:solidFill>
                <a:latin typeface="Calibri"/>
                <a:cs typeface="+mn-cs"/>
              </a:rPr>
              <a:t>ORCE</a:t>
            </a:r>
            <a:r>
              <a:rPr lang="en-US" sz="800" dirty="0" smtClean="0">
                <a:solidFill>
                  <a:prstClr val="black"/>
                </a:solidFill>
                <a:latin typeface="Calibri"/>
                <a:cs typeface="+mn-cs"/>
              </a:rPr>
              <a:t>: Office of Risk Communications and Education</a:t>
            </a:r>
            <a:endParaRPr lang="en-US" sz="800" dirty="0">
              <a:solidFill>
                <a:prstClr val="black"/>
              </a:solidFill>
              <a:latin typeface="Calibri"/>
              <a:cs typeface="+mn-cs"/>
            </a:endParaRPr>
          </a:p>
          <a:p>
            <a:pPr fontAlgn="auto">
              <a:spcBef>
                <a:spcPts val="0"/>
              </a:spcBef>
              <a:spcAft>
                <a:spcPts val="0"/>
              </a:spcAft>
            </a:pPr>
            <a:r>
              <a:rPr lang="en-US" sz="800" b="1" dirty="0" smtClean="0">
                <a:solidFill>
                  <a:prstClr val="black"/>
                </a:solidFill>
                <a:latin typeface="Calibri"/>
                <a:cs typeface="+mn-cs"/>
              </a:rPr>
              <a:t>SCHEV</a:t>
            </a:r>
            <a:r>
              <a:rPr lang="en-US" sz="800" dirty="0" smtClean="0">
                <a:solidFill>
                  <a:prstClr val="black"/>
                </a:solidFill>
                <a:latin typeface="Calibri"/>
                <a:cs typeface="+mn-cs"/>
              </a:rPr>
              <a:t>: State Council of Higher Education for Virginia</a:t>
            </a:r>
          </a:p>
          <a:p>
            <a:pPr fontAlgn="auto">
              <a:spcBef>
                <a:spcPts val="0"/>
              </a:spcBef>
              <a:spcAft>
                <a:spcPts val="0"/>
              </a:spcAft>
            </a:pPr>
            <a:r>
              <a:rPr lang="en-US" sz="800" b="1" dirty="0" smtClean="0">
                <a:solidFill>
                  <a:prstClr val="black"/>
                </a:solidFill>
                <a:latin typeface="Calibri"/>
                <a:cs typeface="+mn-cs"/>
              </a:rPr>
              <a:t>VACO</a:t>
            </a:r>
            <a:r>
              <a:rPr lang="en-US" sz="800" dirty="0" smtClean="0">
                <a:solidFill>
                  <a:prstClr val="black"/>
                </a:solidFill>
                <a:latin typeface="Calibri"/>
                <a:cs typeface="+mn-cs"/>
              </a:rPr>
              <a:t>: Virginia Association of Counties</a:t>
            </a:r>
          </a:p>
          <a:p>
            <a:pPr fontAlgn="auto">
              <a:spcBef>
                <a:spcPts val="0"/>
              </a:spcBef>
              <a:spcAft>
                <a:spcPts val="0"/>
              </a:spcAft>
            </a:pPr>
            <a:r>
              <a:rPr lang="en-US" sz="800" b="1" dirty="0" smtClean="0">
                <a:solidFill>
                  <a:prstClr val="black"/>
                </a:solidFill>
                <a:latin typeface="Calibri"/>
                <a:cs typeface="+mn-cs"/>
              </a:rPr>
              <a:t>VCU Health</a:t>
            </a:r>
            <a:r>
              <a:rPr lang="en-US" sz="800" dirty="0" smtClean="0">
                <a:solidFill>
                  <a:prstClr val="black"/>
                </a:solidFill>
                <a:latin typeface="Calibri"/>
                <a:cs typeface="+mn-cs"/>
              </a:rPr>
              <a:t>: Virginia Commonwealth University Medical Center</a:t>
            </a:r>
          </a:p>
          <a:p>
            <a:pPr fontAlgn="auto">
              <a:spcBef>
                <a:spcPts val="0"/>
              </a:spcBef>
              <a:spcAft>
                <a:spcPts val="0"/>
              </a:spcAft>
            </a:pPr>
            <a:r>
              <a:rPr lang="en-US" sz="800" b="1" dirty="0" smtClean="0">
                <a:solidFill>
                  <a:prstClr val="black"/>
                </a:solidFill>
                <a:latin typeface="Calibri"/>
                <a:cs typeface="+mn-cs"/>
              </a:rPr>
              <a:t>VDEM</a:t>
            </a:r>
            <a:r>
              <a:rPr lang="en-US" sz="800" dirty="0">
                <a:solidFill>
                  <a:prstClr val="black"/>
                </a:solidFill>
                <a:latin typeface="Calibri"/>
                <a:cs typeface="+mn-cs"/>
              </a:rPr>
              <a:t>: Virginia Department of Emergency Management</a:t>
            </a:r>
          </a:p>
          <a:p>
            <a:pPr fontAlgn="auto">
              <a:spcBef>
                <a:spcPts val="0"/>
              </a:spcBef>
              <a:spcAft>
                <a:spcPts val="0"/>
              </a:spcAft>
            </a:pPr>
            <a:r>
              <a:rPr lang="en-US" sz="800" b="1" dirty="0">
                <a:solidFill>
                  <a:prstClr val="black"/>
                </a:solidFill>
                <a:latin typeface="Calibri"/>
                <a:cs typeface="+mn-cs"/>
              </a:rPr>
              <a:t>VDH</a:t>
            </a:r>
            <a:r>
              <a:rPr lang="en-US" sz="800" dirty="0">
                <a:solidFill>
                  <a:prstClr val="black"/>
                </a:solidFill>
                <a:latin typeface="Calibri"/>
                <a:cs typeface="+mn-cs"/>
              </a:rPr>
              <a:t>: Virginia Department of Health</a:t>
            </a:r>
          </a:p>
          <a:p>
            <a:pPr fontAlgn="auto">
              <a:spcBef>
                <a:spcPts val="0"/>
              </a:spcBef>
              <a:spcAft>
                <a:spcPts val="0"/>
              </a:spcAft>
            </a:pPr>
            <a:r>
              <a:rPr lang="en-US" sz="800" b="1" dirty="0">
                <a:solidFill>
                  <a:prstClr val="black"/>
                </a:solidFill>
                <a:latin typeface="Calibri"/>
                <a:cs typeface="+mn-cs"/>
              </a:rPr>
              <a:t>VDOF</a:t>
            </a:r>
            <a:r>
              <a:rPr lang="en-US" sz="800" dirty="0">
                <a:solidFill>
                  <a:prstClr val="black"/>
                </a:solidFill>
                <a:latin typeface="Calibri"/>
                <a:cs typeface="+mn-cs"/>
              </a:rPr>
              <a:t>: Virginia Department of Forestry</a:t>
            </a:r>
          </a:p>
          <a:p>
            <a:pPr fontAlgn="auto">
              <a:spcBef>
                <a:spcPts val="0"/>
              </a:spcBef>
              <a:spcAft>
                <a:spcPts val="0"/>
              </a:spcAft>
            </a:pPr>
            <a:r>
              <a:rPr lang="en-US" sz="800" b="1" dirty="0">
                <a:solidFill>
                  <a:prstClr val="black"/>
                </a:solidFill>
                <a:latin typeface="Calibri"/>
                <a:cs typeface="+mn-cs"/>
              </a:rPr>
              <a:t>VDGIF</a:t>
            </a:r>
            <a:r>
              <a:rPr lang="en-US" sz="800" dirty="0">
                <a:solidFill>
                  <a:prstClr val="black"/>
                </a:solidFill>
                <a:latin typeface="Calibri"/>
                <a:cs typeface="+mn-cs"/>
              </a:rPr>
              <a:t>: Virginia Department of Games and Inland Fisheries</a:t>
            </a:r>
          </a:p>
          <a:p>
            <a:pPr fontAlgn="auto">
              <a:spcBef>
                <a:spcPts val="0"/>
              </a:spcBef>
              <a:spcAft>
                <a:spcPts val="0"/>
              </a:spcAft>
            </a:pPr>
            <a:r>
              <a:rPr lang="en-US" sz="800" b="1" dirty="0" smtClean="0">
                <a:solidFill>
                  <a:prstClr val="black"/>
                </a:solidFill>
                <a:latin typeface="Calibri"/>
                <a:cs typeface="+mn-cs"/>
              </a:rPr>
              <a:t>VHHA</a:t>
            </a:r>
            <a:r>
              <a:rPr lang="en-US" sz="800" dirty="0" smtClean="0">
                <a:solidFill>
                  <a:prstClr val="black"/>
                </a:solidFill>
                <a:latin typeface="Calibri"/>
                <a:cs typeface="+mn-cs"/>
              </a:rPr>
              <a:t>: Virginia Hospital and Healthcare Association</a:t>
            </a:r>
          </a:p>
          <a:p>
            <a:pPr fontAlgn="auto">
              <a:spcBef>
                <a:spcPts val="0"/>
              </a:spcBef>
              <a:spcAft>
                <a:spcPts val="0"/>
              </a:spcAft>
            </a:pPr>
            <a:r>
              <a:rPr lang="en-US" sz="800" b="1" dirty="0" smtClean="0">
                <a:solidFill>
                  <a:prstClr val="black"/>
                </a:solidFill>
                <a:latin typeface="Calibri"/>
                <a:cs typeface="+mn-cs"/>
              </a:rPr>
              <a:t>VML</a:t>
            </a:r>
            <a:r>
              <a:rPr lang="en-US" sz="800" dirty="0" smtClean="0">
                <a:solidFill>
                  <a:prstClr val="black"/>
                </a:solidFill>
                <a:latin typeface="Calibri"/>
                <a:cs typeface="+mn-cs"/>
              </a:rPr>
              <a:t>: Virginia Municipal League</a:t>
            </a:r>
          </a:p>
        </p:txBody>
      </p:sp>
      <p:sp>
        <p:nvSpPr>
          <p:cNvPr id="198" name="Rectangle 197"/>
          <p:cNvSpPr/>
          <p:nvPr/>
        </p:nvSpPr>
        <p:spPr>
          <a:xfrm>
            <a:off x="3505200" y="6400800"/>
            <a:ext cx="381000" cy="154147"/>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199" name="Rectangle 198"/>
          <p:cNvSpPr/>
          <p:nvPr/>
        </p:nvSpPr>
        <p:spPr>
          <a:xfrm>
            <a:off x="3506310" y="6179751"/>
            <a:ext cx="381000" cy="15414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00" name="Rectangle 199"/>
          <p:cNvSpPr/>
          <p:nvPr/>
        </p:nvSpPr>
        <p:spPr>
          <a:xfrm>
            <a:off x="3497826" y="5921409"/>
            <a:ext cx="381000" cy="15414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201" name="TextBox 200"/>
          <p:cNvSpPr txBox="1"/>
          <p:nvPr/>
        </p:nvSpPr>
        <p:spPr>
          <a:xfrm>
            <a:off x="3896673" y="5891913"/>
            <a:ext cx="729379"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State agency</a:t>
            </a:r>
            <a:endParaRPr lang="en-US" sz="800" dirty="0">
              <a:solidFill>
                <a:prstClr val="black"/>
              </a:solidFill>
              <a:latin typeface="Calibri"/>
              <a:cs typeface="+mn-cs"/>
            </a:endParaRPr>
          </a:p>
        </p:txBody>
      </p:sp>
      <p:sp>
        <p:nvSpPr>
          <p:cNvPr id="202" name="TextBox 201"/>
          <p:cNvSpPr txBox="1"/>
          <p:nvPr/>
        </p:nvSpPr>
        <p:spPr>
          <a:xfrm>
            <a:off x="3891761" y="6152465"/>
            <a:ext cx="873717"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Private Sector</a:t>
            </a:r>
            <a:endParaRPr lang="en-US" sz="800" dirty="0">
              <a:solidFill>
                <a:prstClr val="black"/>
              </a:solidFill>
              <a:latin typeface="Calibri"/>
              <a:cs typeface="+mn-cs"/>
            </a:endParaRPr>
          </a:p>
        </p:txBody>
      </p:sp>
      <p:sp>
        <p:nvSpPr>
          <p:cNvPr id="203" name="TextBox 202"/>
          <p:cNvSpPr txBox="1"/>
          <p:nvPr/>
        </p:nvSpPr>
        <p:spPr>
          <a:xfrm>
            <a:off x="3906513" y="6363857"/>
            <a:ext cx="1591347" cy="215444"/>
          </a:xfrm>
          <a:prstGeom prst="rect">
            <a:avLst/>
          </a:prstGeom>
          <a:noFill/>
        </p:spPr>
        <p:txBody>
          <a:bodyPr wrap="square" rtlCol="0">
            <a:spAutoFit/>
          </a:bodyPr>
          <a:lstStyle/>
          <a:p>
            <a:pPr fontAlgn="auto">
              <a:spcBef>
                <a:spcPts val="0"/>
              </a:spcBef>
              <a:spcAft>
                <a:spcPts val="0"/>
              </a:spcAft>
            </a:pPr>
            <a:r>
              <a:rPr lang="en-US" sz="800" dirty="0" smtClean="0">
                <a:solidFill>
                  <a:prstClr val="black"/>
                </a:solidFill>
                <a:latin typeface="Calibri"/>
                <a:cs typeface="+mn-cs"/>
              </a:rPr>
              <a:t>Non-governmental organization</a:t>
            </a:r>
            <a:endParaRPr lang="en-US" sz="800" dirty="0">
              <a:solidFill>
                <a:prstClr val="black"/>
              </a:solidFill>
              <a:latin typeface="Calibri"/>
              <a:cs typeface="+mn-cs"/>
            </a:endParaRPr>
          </a:p>
        </p:txBody>
      </p:sp>
      <p:graphicFrame>
        <p:nvGraphicFramePr>
          <p:cNvPr id="204" name="Table 203"/>
          <p:cNvGraphicFramePr>
            <a:graphicFrameLocks noGrp="1"/>
          </p:cNvGraphicFramePr>
          <p:nvPr>
            <p:extLst>
              <p:ext uri="{D42A27DB-BD31-4B8C-83A1-F6EECF244321}">
                <p14:modId xmlns:p14="http://schemas.microsoft.com/office/powerpoint/2010/main" val="1416543327"/>
              </p:ext>
            </p:extLst>
          </p:nvPr>
        </p:nvGraphicFramePr>
        <p:xfrm>
          <a:off x="1786518" y="3527011"/>
          <a:ext cx="1016304" cy="475288"/>
        </p:xfrm>
        <a:graphic>
          <a:graphicData uri="http://schemas.openxmlformats.org/drawingml/2006/table">
            <a:tbl>
              <a:tblPr firstRow="1" bandRow="1">
                <a:tableStyleId>{5C22544A-7EE6-4342-B048-85BDC9FD1C3A}</a:tableStyleId>
              </a:tblPr>
              <a:tblGrid>
                <a:gridCol w="350470"/>
                <a:gridCol w="304800"/>
                <a:gridCol w="361034"/>
              </a:tblGrid>
              <a:tr h="475288">
                <a:tc>
                  <a:txBody>
                    <a:bodyPr/>
                    <a:lstStyle/>
                    <a:p>
                      <a:endParaRPr lang="en-US" dirty="0"/>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endParaRPr lang="en-US" dirty="0"/>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endParaRPr lang="en-US" dirty="0"/>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60000"/>
                        <a:lumOff val="40000"/>
                      </a:schemeClr>
                    </a:solidFill>
                  </a:tcPr>
                </a:tc>
              </a:tr>
            </a:tbl>
          </a:graphicData>
        </a:graphic>
      </p:graphicFrame>
      <p:sp>
        <p:nvSpPr>
          <p:cNvPr id="75" name="TextBox 74"/>
          <p:cNvSpPr txBox="1"/>
          <p:nvPr/>
        </p:nvSpPr>
        <p:spPr>
          <a:xfrm>
            <a:off x="1789075" y="3568215"/>
            <a:ext cx="1106103" cy="400110"/>
          </a:xfrm>
          <a:prstGeom prst="rect">
            <a:avLst/>
          </a:prstGeom>
          <a:noFill/>
          <a:ln w="3175">
            <a:noFill/>
          </a:ln>
        </p:spPr>
        <p:txBody>
          <a:bodyPr wrap="square" rtlCol="0">
            <a:spAutoFit/>
          </a:bodyPr>
          <a:lstStyle/>
          <a:p>
            <a:pPr algn="ctr" fontAlgn="auto">
              <a:spcBef>
                <a:spcPts val="0"/>
              </a:spcBef>
              <a:spcAft>
                <a:spcPts val="0"/>
              </a:spcAft>
            </a:pPr>
            <a:r>
              <a:rPr lang="en-US" sz="1000" b="1" dirty="0" smtClean="0">
                <a:solidFill>
                  <a:prstClr val="black"/>
                </a:solidFill>
                <a:latin typeface="Calibri"/>
                <a:cs typeface="+mn-cs"/>
              </a:rPr>
              <a:t>Input from all Task Groups</a:t>
            </a:r>
            <a:endParaRPr lang="en-US" sz="1000" b="1" dirty="0">
              <a:solidFill>
                <a:prstClr val="black"/>
              </a:solidFill>
              <a:latin typeface="Calibri"/>
              <a:cs typeface="+mn-cs"/>
            </a:endParaRPr>
          </a:p>
        </p:txBody>
      </p:sp>
      <p:grpSp>
        <p:nvGrpSpPr>
          <p:cNvPr id="85" name="Group 84"/>
          <p:cNvGrpSpPr>
            <a:grpSpLocks/>
          </p:cNvGrpSpPr>
          <p:nvPr/>
        </p:nvGrpSpPr>
        <p:grpSpPr bwMode="auto">
          <a:xfrm>
            <a:off x="119698" y="335280"/>
            <a:ext cx="8904605" cy="6187440"/>
            <a:chOff x="1059135" y="1071743"/>
            <a:chExt cx="90837" cy="64722"/>
          </a:xfrm>
        </p:grpSpPr>
        <p:pic>
          <p:nvPicPr>
            <p:cNvPr id="86" name="Picture 85" descr="Virginia map showing VSP division boundaries"/>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1059135" y="1071743"/>
              <a:ext cx="90837" cy="64721"/>
            </a:xfrm>
            <a:prstGeom prst="rect">
              <a:avLst/>
            </a:prstGeom>
            <a:noFill/>
            <a:extLst>
              <a:ext uri="{909E8E84-426E-40DD-AFC4-6F175D3DCCD1}">
                <a14:hiddenFill xmlns:a14="http://schemas.microsoft.com/office/drawing/2010/main">
                  <a:solidFill>
                    <a:srgbClr val="FFFFFF"/>
                  </a:solidFill>
                </a14:hiddenFill>
              </a:ext>
            </a:extLst>
          </p:spPr>
        </p:pic>
        <p:sp>
          <p:nvSpPr>
            <p:cNvPr id="87" name="Text Box 14"/>
            <p:cNvSpPr txBox="1">
              <a:spLocks noChangeArrowheads="1"/>
            </p:cNvSpPr>
            <p:nvPr/>
          </p:nvSpPr>
          <p:spPr bwMode="auto">
            <a:xfrm>
              <a:off x="1066356" y="1127205"/>
              <a:ext cx="9144" cy="36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1000"/>
                </a:spcAft>
              </a:pPr>
              <a:r>
                <a:rPr lang="en-US" sz="1100">
                  <a:effectLst/>
                  <a:latin typeface="Calibri"/>
                  <a:ea typeface="Times New Roman"/>
                  <a:cs typeface="Times New Roman"/>
                </a:rPr>
                <a:t> </a:t>
              </a:r>
            </a:p>
          </p:txBody>
        </p:sp>
        <p:sp>
          <p:nvSpPr>
            <p:cNvPr id="88" name="Text Box 15"/>
            <p:cNvSpPr txBox="1">
              <a:spLocks noChangeArrowheads="1"/>
            </p:cNvSpPr>
            <p:nvPr/>
          </p:nvSpPr>
          <p:spPr bwMode="auto">
            <a:xfrm>
              <a:off x="1064067" y="1113255"/>
              <a:ext cx="17447" cy="49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Sue Cantrell, MD</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Bobby Parker,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Becky McCabe, Emergency Coordinator</a:t>
              </a:r>
              <a:endParaRPr lang="en-US" sz="1100">
                <a:effectLst/>
                <a:latin typeface="Calibri"/>
                <a:ea typeface="Times New Roman"/>
                <a:cs typeface="Times New Roman"/>
              </a:endParaRPr>
            </a:p>
          </p:txBody>
        </p:sp>
        <p:sp>
          <p:nvSpPr>
            <p:cNvPr id="89" name="Text Box 16"/>
            <p:cNvSpPr txBox="1">
              <a:spLocks noChangeArrowheads="1"/>
            </p:cNvSpPr>
            <p:nvPr/>
          </p:nvSpPr>
          <p:spPr bwMode="auto">
            <a:xfrm>
              <a:off x="1105162" y="1131285"/>
              <a:ext cx="17342" cy="448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Kerry Gateley, MD, MPH</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Matt Lipani,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Michael Keatts, Emergency Coordinator</a:t>
              </a:r>
              <a:endParaRPr lang="en-US" sz="1100">
                <a:effectLst/>
                <a:latin typeface="Calibri"/>
                <a:ea typeface="Times New Roman"/>
                <a:cs typeface="Times New Roman"/>
              </a:endParaRPr>
            </a:p>
          </p:txBody>
        </p:sp>
        <p:sp>
          <p:nvSpPr>
            <p:cNvPr id="91" name="Text Box 17"/>
            <p:cNvSpPr txBox="1">
              <a:spLocks noChangeArrowheads="1"/>
            </p:cNvSpPr>
            <p:nvPr/>
          </p:nvSpPr>
          <p:spPr bwMode="auto">
            <a:xfrm>
              <a:off x="1081514" y="1104006"/>
              <a:ext cx="17552" cy="47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Laura Kornegey, MD, MPH</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Bobby Parker,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Becky McCabe, Emergency Coordinator</a:t>
              </a:r>
              <a:endParaRPr lang="en-US" sz="1100">
                <a:effectLst/>
                <a:latin typeface="Calibri"/>
                <a:ea typeface="Times New Roman"/>
                <a:cs typeface="Times New Roman"/>
              </a:endParaRPr>
            </a:p>
            <a:p>
              <a:pPr marL="0" marR="0">
                <a:lnSpc>
                  <a:spcPct val="115000"/>
                </a:lnSpc>
                <a:spcBef>
                  <a:spcPts val="0"/>
                </a:spcBef>
                <a:spcAft>
                  <a:spcPts val="1000"/>
                </a:spcAft>
              </a:pPr>
              <a:r>
                <a:rPr lang="en-US" sz="800">
                  <a:solidFill>
                    <a:srgbClr val="FF0000"/>
                  </a:solidFill>
                  <a:effectLst/>
                  <a:latin typeface="Calibri"/>
                  <a:ea typeface="Times New Roman"/>
                  <a:cs typeface="Times New Roman"/>
                </a:rPr>
                <a:t> </a:t>
              </a:r>
              <a:endParaRPr lang="en-US" sz="1100">
                <a:effectLst/>
                <a:latin typeface="Calibri"/>
                <a:ea typeface="Times New Roman"/>
                <a:cs typeface="Times New Roman"/>
              </a:endParaRPr>
            </a:p>
          </p:txBody>
        </p:sp>
        <p:sp>
          <p:nvSpPr>
            <p:cNvPr id="92" name="Text Box 18"/>
            <p:cNvSpPr txBox="1">
              <a:spLocks noChangeArrowheads="1"/>
            </p:cNvSpPr>
            <p:nvPr/>
          </p:nvSpPr>
          <p:spPr bwMode="auto">
            <a:xfrm>
              <a:off x="1097910" y="1091459"/>
              <a:ext cx="19760" cy="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Wade Kartchner, MD, MPH</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Lorrie Andrew-Spear,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Michael Keatts, Emergency Coordinator</a:t>
              </a:r>
              <a:endParaRPr lang="en-US" sz="1100">
                <a:effectLst/>
                <a:latin typeface="Calibri"/>
                <a:ea typeface="Times New Roman"/>
                <a:cs typeface="Times New Roman"/>
              </a:endParaRPr>
            </a:p>
          </p:txBody>
        </p:sp>
        <p:sp>
          <p:nvSpPr>
            <p:cNvPr id="93" name="Text Box 19"/>
            <p:cNvSpPr txBox="1">
              <a:spLocks noChangeArrowheads="1"/>
            </p:cNvSpPr>
            <p:nvPr/>
          </p:nvSpPr>
          <p:spPr bwMode="auto">
            <a:xfrm>
              <a:off x="1121664" y="1082004"/>
              <a:ext cx="17762" cy="48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Alison Ansher MD, MPH</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Lorrie Andrew-Spear,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Jeff Walker, Emergency Coordinator</a:t>
              </a:r>
              <a:endParaRPr lang="en-US" sz="1100">
                <a:effectLst/>
                <a:latin typeface="Calibri"/>
                <a:ea typeface="Times New Roman"/>
                <a:cs typeface="Times New Roman"/>
              </a:endParaRPr>
            </a:p>
            <a:p>
              <a:pPr marL="0" marR="0">
                <a:lnSpc>
                  <a:spcPct val="42000"/>
                </a:lnSpc>
                <a:spcBef>
                  <a:spcPts val="0"/>
                </a:spcBef>
                <a:spcAft>
                  <a:spcPts val="1000"/>
                </a:spcAft>
              </a:pPr>
              <a:r>
                <a:rPr lang="en-US" sz="800">
                  <a:effectLst/>
                  <a:latin typeface="Calibri"/>
                  <a:ea typeface="Times New Roman"/>
                  <a:cs typeface="Times New Roman"/>
                </a:rPr>
                <a:t> </a:t>
              </a:r>
              <a:endParaRPr lang="en-US" sz="1100">
                <a:effectLst/>
                <a:latin typeface="Calibri"/>
                <a:ea typeface="Times New Roman"/>
                <a:cs typeface="Times New Roman"/>
              </a:endParaRPr>
            </a:p>
          </p:txBody>
        </p:sp>
        <p:sp>
          <p:nvSpPr>
            <p:cNvPr id="96" name="Text Box 20"/>
            <p:cNvSpPr txBox="1">
              <a:spLocks noChangeArrowheads="1"/>
            </p:cNvSpPr>
            <p:nvPr/>
          </p:nvSpPr>
          <p:spPr bwMode="auto">
            <a:xfrm>
              <a:off x="1130554" y="1098994"/>
              <a:ext cx="17716" cy="44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Tom Franck, MD, MPH</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Matt Lipani,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James Moss, Emergency Coordinator</a:t>
              </a:r>
              <a:endParaRPr lang="en-US" sz="1100">
                <a:effectLst/>
                <a:latin typeface="Calibri"/>
                <a:ea typeface="Times New Roman"/>
                <a:cs typeface="Times New Roman"/>
              </a:endParaRPr>
            </a:p>
          </p:txBody>
        </p:sp>
        <p:sp>
          <p:nvSpPr>
            <p:cNvPr id="98" name="Text Box 21"/>
            <p:cNvSpPr txBox="1">
              <a:spLocks noChangeArrowheads="1"/>
            </p:cNvSpPr>
            <p:nvPr/>
          </p:nvSpPr>
          <p:spPr bwMode="auto">
            <a:xfrm>
              <a:off x="1128522" y="1131506"/>
              <a:ext cx="17081" cy="49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5000"/>
                </a:lnSpc>
                <a:spcBef>
                  <a:spcPts val="0"/>
                </a:spcBef>
                <a:spcAft>
                  <a:spcPts val="0"/>
                </a:spcAft>
              </a:pPr>
              <a:r>
                <a:rPr lang="en-US" sz="800">
                  <a:solidFill>
                    <a:srgbClr val="FF0000"/>
                  </a:solidFill>
                  <a:effectLst/>
                  <a:latin typeface="Calibri"/>
                  <a:ea typeface="Times New Roman"/>
                  <a:cs typeface="Times New Roman"/>
                </a:rPr>
                <a:t>Heidi Kulberg, MD</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Larry Hill, PIO</a:t>
              </a:r>
              <a:endParaRPr lang="en-US" sz="1100">
                <a:effectLst/>
                <a:latin typeface="Calibri"/>
                <a:ea typeface="Times New Roman"/>
                <a:cs typeface="Times New Roman"/>
              </a:endParaRPr>
            </a:p>
            <a:p>
              <a:pPr marL="0" marR="0">
                <a:lnSpc>
                  <a:spcPct val="115000"/>
                </a:lnSpc>
                <a:spcBef>
                  <a:spcPts val="0"/>
                </a:spcBef>
                <a:spcAft>
                  <a:spcPts val="0"/>
                </a:spcAft>
              </a:pPr>
              <a:r>
                <a:rPr lang="en-US" sz="800">
                  <a:solidFill>
                    <a:srgbClr val="FF0000"/>
                  </a:solidFill>
                  <a:effectLst/>
                  <a:latin typeface="Calibri"/>
                  <a:ea typeface="Times New Roman"/>
                  <a:cs typeface="Times New Roman"/>
                </a:rPr>
                <a:t>Judy Cooling, Emergency Coordinator</a:t>
              </a:r>
              <a:endParaRPr lang="en-US" sz="1100">
                <a:effectLst/>
                <a:latin typeface="Calibri"/>
                <a:ea typeface="Times New Roman"/>
                <a:cs typeface="Times New Roman"/>
              </a:endParaRPr>
            </a:p>
          </p:txBody>
        </p:sp>
      </p:grpSp>
    </p:spTree>
    <p:extLst>
      <p:ext uri="{BB962C8B-B14F-4D97-AF65-F5344CB8AC3E}">
        <p14:creationId xmlns:p14="http://schemas.microsoft.com/office/powerpoint/2010/main" val="3513526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a:t>
            </a:r>
            <a:endParaRPr lang="en-US" dirty="0"/>
          </a:p>
        </p:txBody>
      </p:sp>
      <p:sp>
        <p:nvSpPr>
          <p:cNvPr id="3" name="Content Placeholder 2"/>
          <p:cNvSpPr>
            <a:spLocks noGrp="1"/>
          </p:cNvSpPr>
          <p:nvPr>
            <p:ph idx="1"/>
          </p:nvPr>
        </p:nvSpPr>
        <p:spPr/>
        <p:txBody>
          <a:bodyPr/>
          <a:lstStyle/>
          <a:p>
            <a:pPr lvl="1">
              <a:spcBef>
                <a:spcPts val="0"/>
              </a:spcBef>
              <a:spcAft>
                <a:spcPts val="0"/>
              </a:spcAft>
              <a:buFont typeface="Courier New"/>
              <a:buChar char="o"/>
            </a:pPr>
            <a:r>
              <a:rPr lang="en-US" dirty="0">
                <a:latin typeface="Calibri"/>
                <a:ea typeface="Calibri"/>
              </a:rPr>
              <a:t>Marble Challenge TTX 6/27 FSE, Oct 24-25</a:t>
            </a:r>
          </a:p>
          <a:p>
            <a:pPr lvl="1">
              <a:spcBef>
                <a:spcPts val="0"/>
              </a:spcBef>
              <a:spcAft>
                <a:spcPts val="0"/>
              </a:spcAft>
              <a:buFont typeface="Courier New"/>
              <a:buChar char="o"/>
            </a:pPr>
            <a:r>
              <a:rPr lang="en-US" dirty="0">
                <a:latin typeface="Calibri"/>
                <a:ea typeface="Calibri"/>
              </a:rPr>
              <a:t>UASI TTX 6/8 (NCR SNS) at RSS, Sandston</a:t>
            </a:r>
          </a:p>
          <a:p>
            <a:pPr lvl="1">
              <a:spcBef>
                <a:spcPts val="0"/>
              </a:spcBef>
              <a:spcAft>
                <a:spcPts val="0"/>
              </a:spcAft>
              <a:buFont typeface="Courier New"/>
              <a:buChar char="o"/>
            </a:pPr>
            <a:r>
              <a:rPr lang="en-US" dirty="0">
                <a:latin typeface="Calibri"/>
                <a:ea typeface="Calibri"/>
              </a:rPr>
              <a:t>Collecting data on LHD Mass </a:t>
            </a:r>
            <a:r>
              <a:rPr lang="en-US" dirty="0" err="1">
                <a:latin typeface="Calibri"/>
                <a:ea typeface="Calibri"/>
              </a:rPr>
              <a:t>Vacc</a:t>
            </a:r>
            <a:r>
              <a:rPr lang="en-US" dirty="0">
                <a:latin typeface="Calibri"/>
                <a:ea typeface="Calibri"/>
              </a:rPr>
              <a:t> Exercises in Fall.  Developing Report Card</a:t>
            </a:r>
            <a:r>
              <a:rPr lang="en-US" dirty="0" smtClean="0">
                <a:latin typeface="Calibri"/>
                <a:ea typeface="Calibri"/>
              </a:rPr>
              <a:t>???</a:t>
            </a:r>
          </a:p>
          <a:p>
            <a:pPr lvl="1">
              <a:spcBef>
                <a:spcPts val="0"/>
              </a:spcBef>
              <a:spcAft>
                <a:spcPts val="0"/>
              </a:spcAft>
              <a:buFont typeface="Courier New"/>
              <a:buChar char="o"/>
            </a:pPr>
            <a:r>
              <a:rPr lang="en-US" dirty="0">
                <a:latin typeface="Calibri"/>
                <a:ea typeface="Calibri"/>
              </a:rPr>
              <a:t>National Level Event (NLE) EXERCISE ARDENT SENTRY / ATLANTIC FURY, 7-11 May </a:t>
            </a:r>
            <a:r>
              <a:rPr lang="en-US" dirty="0" smtClean="0">
                <a:latin typeface="Calibri"/>
                <a:ea typeface="Calibri"/>
              </a:rPr>
              <a:t>2018</a:t>
            </a:r>
          </a:p>
          <a:p>
            <a:pPr lvl="1">
              <a:spcBef>
                <a:spcPts val="0"/>
              </a:spcBef>
              <a:spcAft>
                <a:spcPts val="0"/>
              </a:spcAft>
              <a:buFont typeface="Courier New"/>
              <a:buChar char="o"/>
            </a:pPr>
            <a:r>
              <a:rPr lang="en-US" dirty="0" smtClean="0">
                <a:latin typeface="Calibri"/>
                <a:ea typeface="Calibri"/>
              </a:rPr>
              <a:t>Pt </a:t>
            </a:r>
            <a:r>
              <a:rPr lang="en-US" dirty="0" err="1" smtClean="0">
                <a:latin typeface="Calibri"/>
                <a:ea typeface="Calibri"/>
              </a:rPr>
              <a:t>Mvt</a:t>
            </a:r>
            <a:r>
              <a:rPr lang="en-US" dirty="0" smtClean="0">
                <a:latin typeface="Calibri"/>
                <a:ea typeface="Calibri"/>
              </a:rPr>
              <a:t> TTX, Jan-Feb/18</a:t>
            </a:r>
          </a:p>
          <a:p>
            <a:pPr lvl="1">
              <a:spcBef>
                <a:spcPts val="0"/>
              </a:spcBef>
              <a:spcAft>
                <a:spcPts val="0"/>
              </a:spcAft>
              <a:buFont typeface="Courier New"/>
              <a:buChar char="o"/>
            </a:pPr>
            <a:r>
              <a:rPr lang="en-US" dirty="0" err="1" smtClean="0">
                <a:latin typeface="Calibri"/>
                <a:ea typeface="Calibri"/>
              </a:rPr>
              <a:t>PanFluEx</a:t>
            </a:r>
            <a:r>
              <a:rPr lang="en-US" dirty="0" smtClean="0">
                <a:latin typeface="Calibri"/>
                <a:ea typeface="Calibri"/>
              </a:rPr>
              <a:t>, TBD (Fall 18)</a:t>
            </a:r>
            <a:endParaRPr lang="en-US" dirty="0">
              <a:latin typeface="Calibri"/>
              <a:ea typeface="Calibri"/>
            </a:endParaRPr>
          </a:p>
          <a:p>
            <a:endParaRPr lang="en-US" dirty="0"/>
          </a:p>
        </p:txBody>
      </p:sp>
    </p:spTree>
    <p:extLst>
      <p:ext uri="{BB962C8B-B14F-4D97-AF65-F5344CB8AC3E}">
        <p14:creationId xmlns:p14="http://schemas.microsoft.com/office/powerpoint/2010/main" val="217319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Pilot Programs</a:t>
            </a:r>
            <a:endParaRPr lang="en-US" dirty="0"/>
          </a:p>
        </p:txBody>
      </p:sp>
      <p:sp>
        <p:nvSpPr>
          <p:cNvPr id="3" name="Content Placeholder 2"/>
          <p:cNvSpPr>
            <a:spLocks noGrp="1"/>
          </p:cNvSpPr>
          <p:nvPr>
            <p:ph idx="1"/>
          </p:nvPr>
        </p:nvSpPr>
        <p:spPr/>
        <p:txBody>
          <a:bodyPr/>
          <a:lstStyle/>
          <a:p>
            <a:pPr lvl="1">
              <a:spcBef>
                <a:spcPts val="0"/>
              </a:spcBef>
              <a:spcAft>
                <a:spcPts val="0"/>
              </a:spcAft>
              <a:buFont typeface="Courier New"/>
              <a:buChar char="o"/>
            </a:pPr>
            <a:r>
              <a:rPr lang="en-US" sz="3600" dirty="0">
                <a:latin typeface="Calibri"/>
                <a:ea typeface="Calibri"/>
              </a:rPr>
              <a:t>Operational Readiness </a:t>
            </a:r>
            <a:r>
              <a:rPr lang="en-US" sz="3600" dirty="0" smtClean="0">
                <a:latin typeface="Calibri"/>
                <a:ea typeface="Calibri"/>
              </a:rPr>
              <a:t>Review</a:t>
            </a:r>
          </a:p>
          <a:p>
            <a:pPr marL="457200" lvl="1" indent="0">
              <a:spcBef>
                <a:spcPts val="0"/>
              </a:spcBef>
              <a:spcAft>
                <a:spcPts val="0"/>
              </a:spcAft>
              <a:buNone/>
            </a:pPr>
            <a:endParaRPr lang="en-US" sz="3600" dirty="0">
              <a:latin typeface="Calibri"/>
              <a:ea typeface="Calibri"/>
            </a:endParaRPr>
          </a:p>
          <a:p>
            <a:pPr lvl="1">
              <a:spcBef>
                <a:spcPts val="0"/>
              </a:spcBef>
              <a:spcAft>
                <a:spcPts val="0"/>
              </a:spcAft>
              <a:buFont typeface="Courier New"/>
              <a:buChar char="o"/>
            </a:pPr>
            <a:r>
              <a:rPr lang="en-US" sz="3600" dirty="0">
                <a:latin typeface="Calibri"/>
                <a:ea typeface="Calibri"/>
              </a:rPr>
              <a:t>Mission Ready </a:t>
            </a:r>
            <a:r>
              <a:rPr lang="en-US" sz="3600" dirty="0" smtClean="0">
                <a:latin typeface="Calibri"/>
                <a:ea typeface="Calibri"/>
              </a:rPr>
              <a:t>Packages</a:t>
            </a:r>
          </a:p>
          <a:p>
            <a:pPr marL="457200" lvl="1" indent="0">
              <a:spcBef>
                <a:spcPts val="0"/>
              </a:spcBef>
              <a:spcAft>
                <a:spcPts val="0"/>
              </a:spcAft>
              <a:buNone/>
            </a:pPr>
            <a:endParaRPr lang="en-US" sz="3600" dirty="0">
              <a:latin typeface="Calibri"/>
              <a:ea typeface="Calibri"/>
            </a:endParaRPr>
          </a:p>
          <a:p>
            <a:pPr lvl="1">
              <a:spcBef>
                <a:spcPts val="0"/>
              </a:spcBef>
              <a:spcAft>
                <a:spcPts val="0"/>
              </a:spcAft>
              <a:buFont typeface="Courier New"/>
              <a:buChar char="o"/>
            </a:pPr>
            <a:r>
              <a:rPr lang="en-US" sz="3600" dirty="0">
                <a:latin typeface="Calibri"/>
                <a:ea typeface="Calibri"/>
              </a:rPr>
              <a:t>Private Sector Pharmacy Partners</a:t>
            </a:r>
          </a:p>
          <a:p>
            <a:endParaRPr lang="en-US" dirty="0"/>
          </a:p>
        </p:txBody>
      </p:sp>
    </p:spTree>
    <p:extLst>
      <p:ext uri="{BB962C8B-B14F-4D97-AF65-F5344CB8AC3E}">
        <p14:creationId xmlns:p14="http://schemas.microsoft.com/office/powerpoint/2010/main" val="981258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PanFlu</a:t>
            </a:r>
            <a:r>
              <a:rPr lang="en-US" dirty="0" smtClean="0"/>
              <a:t> Planning</a:t>
            </a:r>
            <a:endParaRPr lang="en-US" dirty="0"/>
          </a:p>
        </p:txBody>
      </p:sp>
      <p:sp>
        <p:nvSpPr>
          <p:cNvPr id="3" name="Content Placeholder 2"/>
          <p:cNvSpPr>
            <a:spLocks noGrp="1"/>
          </p:cNvSpPr>
          <p:nvPr>
            <p:ph idx="1"/>
          </p:nvPr>
        </p:nvSpPr>
        <p:spPr/>
        <p:txBody>
          <a:bodyPr/>
          <a:lstStyle/>
          <a:p>
            <a:pPr lvl="1">
              <a:spcBef>
                <a:spcPts val="0"/>
              </a:spcBef>
              <a:spcAft>
                <a:spcPts val="0"/>
              </a:spcAft>
              <a:buFont typeface="Courier New"/>
              <a:buChar char="o"/>
            </a:pPr>
            <a:r>
              <a:rPr lang="en-US" dirty="0">
                <a:latin typeface="Calibri"/>
                <a:ea typeface="Calibri"/>
              </a:rPr>
              <a:t>Reenergized Emphasis / Updated CDC Guidance</a:t>
            </a:r>
          </a:p>
          <a:p>
            <a:pPr lvl="2">
              <a:spcBef>
                <a:spcPts val="0"/>
              </a:spcBef>
              <a:spcAft>
                <a:spcPts val="0"/>
              </a:spcAft>
              <a:buFont typeface="Wingdings"/>
              <a:buChar char=""/>
            </a:pPr>
            <a:r>
              <a:rPr lang="en-US" dirty="0">
                <a:latin typeface="Calibri"/>
                <a:ea typeface="Calibri"/>
              </a:rPr>
              <a:t>Priority Populations </a:t>
            </a:r>
          </a:p>
          <a:p>
            <a:pPr lvl="2">
              <a:spcBef>
                <a:spcPts val="0"/>
              </a:spcBef>
              <a:spcAft>
                <a:spcPts val="0"/>
              </a:spcAft>
              <a:buFont typeface="Wingdings"/>
              <a:buChar char=""/>
            </a:pPr>
            <a:r>
              <a:rPr lang="en-US" dirty="0">
                <a:latin typeface="Calibri"/>
                <a:ea typeface="Calibri"/>
              </a:rPr>
              <a:t>Critical Infrastructure</a:t>
            </a:r>
          </a:p>
          <a:p>
            <a:pPr lvl="2">
              <a:spcBef>
                <a:spcPts val="0"/>
              </a:spcBef>
              <a:spcAft>
                <a:spcPts val="0"/>
              </a:spcAft>
              <a:buFont typeface="Wingdings"/>
              <a:buChar char=""/>
            </a:pPr>
            <a:r>
              <a:rPr lang="en-US" dirty="0">
                <a:latin typeface="Calibri"/>
                <a:ea typeface="Calibri"/>
              </a:rPr>
              <a:t>Continuity of GOVERNMENT</a:t>
            </a:r>
          </a:p>
          <a:p>
            <a:pPr lvl="2">
              <a:spcBef>
                <a:spcPts val="0"/>
              </a:spcBef>
              <a:spcAft>
                <a:spcPts val="0"/>
              </a:spcAft>
              <a:buFont typeface="Wingdings"/>
              <a:buChar char=""/>
            </a:pPr>
            <a:r>
              <a:rPr lang="en-US" dirty="0">
                <a:latin typeface="Calibri"/>
                <a:ea typeface="Calibri"/>
              </a:rPr>
              <a:t>Private / Public Partnerships</a:t>
            </a:r>
          </a:p>
          <a:p>
            <a:pPr lvl="2">
              <a:spcBef>
                <a:spcPts val="0"/>
              </a:spcBef>
              <a:spcAft>
                <a:spcPts val="0"/>
              </a:spcAft>
              <a:buFont typeface="Wingdings"/>
              <a:buChar char=""/>
            </a:pPr>
            <a:r>
              <a:rPr lang="en-US" dirty="0">
                <a:latin typeface="Calibri"/>
                <a:ea typeface="Calibri"/>
              </a:rPr>
              <a:t>Feds will turn to us for vaccine</a:t>
            </a:r>
          </a:p>
          <a:p>
            <a:pPr lvl="2">
              <a:spcBef>
                <a:spcPts val="0"/>
              </a:spcBef>
              <a:spcAft>
                <a:spcPts val="0"/>
              </a:spcAft>
              <a:buFont typeface="Wingdings"/>
              <a:buChar char=""/>
            </a:pPr>
            <a:r>
              <a:rPr lang="en-US" dirty="0">
                <a:latin typeface="Calibri"/>
                <a:ea typeface="Calibri"/>
              </a:rPr>
              <a:t>H1N1 ops will evolve</a:t>
            </a:r>
          </a:p>
          <a:p>
            <a:pPr lvl="2">
              <a:spcBef>
                <a:spcPts val="0"/>
              </a:spcBef>
              <a:spcAft>
                <a:spcPts val="0"/>
              </a:spcAft>
              <a:buFont typeface="Wingdings"/>
              <a:buChar char=""/>
            </a:pPr>
            <a:r>
              <a:rPr lang="en-US" dirty="0" err="1">
                <a:latin typeface="Calibri"/>
                <a:ea typeface="Calibri"/>
              </a:rPr>
              <a:t>OEpi</a:t>
            </a:r>
            <a:r>
              <a:rPr lang="en-US" dirty="0">
                <a:latin typeface="Calibri"/>
                <a:ea typeface="Calibri"/>
              </a:rPr>
              <a:t>-Immunizations and OEP will be joined at the hip</a:t>
            </a:r>
          </a:p>
          <a:p>
            <a:pPr lvl="2">
              <a:spcBef>
                <a:spcPts val="0"/>
              </a:spcBef>
              <a:spcAft>
                <a:spcPts val="0"/>
              </a:spcAft>
              <a:buFont typeface="Wingdings"/>
              <a:buChar char=""/>
            </a:pPr>
            <a:r>
              <a:rPr lang="en-US" dirty="0">
                <a:latin typeface="Calibri"/>
                <a:ea typeface="Calibri"/>
              </a:rPr>
              <a:t>Need to reenergize Immunization Registry</a:t>
            </a:r>
          </a:p>
          <a:p>
            <a:pPr lvl="2">
              <a:spcBef>
                <a:spcPts val="0"/>
              </a:spcBef>
              <a:spcAft>
                <a:spcPts val="0"/>
              </a:spcAft>
              <a:buFont typeface="Wingdings"/>
              <a:buChar char=""/>
            </a:pPr>
            <a:r>
              <a:rPr lang="en-US" dirty="0">
                <a:latin typeface="Calibri"/>
                <a:ea typeface="Calibri"/>
              </a:rPr>
              <a:t>What are your expectations vis a vis report card?</a:t>
            </a:r>
          </a:p>
          <a:p>
            <a:endParaRPr lang="en-US" dirty="0"/>
          </a:p>
        </p:txBody>
      </p:sp>
    </p:spTree>
    <p:extLst>
      <p:ext uri="{BB962C8B-B14F-4D97-AF65-F5344CB8AC3E}">
        <p14:creationId xmlns:p14="http://schemas.microsoft.com/office/powerpoint/2010/main" val="512360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Plans</a:t>
            </a:r>
            <a:endParaRPr lang="en-US" dirty="0"/>
          </a:p>
        </p:txBody>
      </p:sp>
      <p:sp>
        <p:nvSpPr>
          <p:cNvPr id="3" name="Content Placeholder 2"/>
          <p:cNvSpPr>
            <a:spLocks noGrp="1"/>
          </p:cNvSpPr>
          <p:nvPr>
            <p:ph idx="1"/>
          </p:nvPr>
        </p:nvSpPr>
        <p:spPr/>
        <p:txBody>
          <a:bodyPr/>
          <a:lstStyle/>
          <a:p>
            <a:pPr lvl="1">
              <a:spcBef>
                <a:spcPts val="0"/>
              </a:spcBef>
              <a:spcAft>
                <a:spcPts val="0"/>
              </a:spcAft>
              <a:buFont typeface="Courier New"/>
              <a:buChar char="o"/>
            </a:pPr>
            <a:r>
              <a:rPr lang="en-US" dirty="0">
                <a:latin typeface="Calibri"/>
                <a:ea typeface="Calibri"/>
              </a:rPr>
              <a:t>Update </a:t>
            </a:r>
            <a:r>
              <a:rPr lang="en-US" dirty="0" err="1">
                <a:latin typeface="Calibri"/>
                <a:ea typeface="Calibri"/>
              </a:rPr>
              <a:t>StratPlan</a:t>
            </a:r>
            <a:r>
              <a:rPr lang="en-US" dirty="0">
                <a:latin typeface="Calibri"/>
                <a:ea typeface="Calibri"/>
              </a:rPr>
              <a:t> conforming to Grant Applications and state requirements</a:t>
            </a:r>
            <a:r>
              <a:rPr lang="en-US" dirty="0">
                <a:solidFill>
                  <a:srgbClr val="1F497D"/>
                </a:solidFill>
                <a:latin typeface="Calibri"/>
                <a:ea typeface="Calibri"/>
              </a:rPr>
              <a:t>.  </a:t>
            </a:r>
            <a:r>
              <a:rPr lang="en-US" dirty="0">
                <a:latin typeface="Calibri"/>
                <a:ea typeface="Calibri"/>
              </a:rPr>
              <a:t>Adding NHSPI gaps findings</a:t>
            </a:r>
          </a:p>
          <a:p>
            <a:pPr lvl="1">
              <a:spcBef>
                <a:spcPts val="0"/>
              </a:spcBef>
              <a:spcAft>
                <a:spcPts val="0"/>
              </a:spcAft>
              <a:buFont typeface="Courier New"/>
              <a:buChar char="o"/>
            </a:pPr>
            <a:r>
              <a:rPr lang="en-US" dirty="0">
                <a:latin typeface="Calibri"/>
                <a:ea typeface="Calibri"/>
              </a:rPr>
              <a:t>Publish updated VDH ERP</a:t>
            </a:r>
          </a:p>
          <a:p>
            <a:pPr lvl="1">
              <a:spcBef>
                <a:spcPts val="0"/>
              </a:spcBef>
              <a:spcAft>
                <a:spcPts val="0"/>
              </a:spcAft>
              <a:buFont typeface="Courier New"/>
              <a:buChar char="o"/>
            </a:pPr>
            <a:r>
              <a:rPr lang="en-US" dirty="0">
                <a:latin typeface="Calibri"/>
                <a:ea typeface="Calibri"/>
              </a:rPr>
              <a:t>Complete review of ESF-8 portion of COVEOP</a:t>
            </a:r>
          </a:p>
          <a:p>
            <a:pPr lvl="1">
              <a:spcBef>
                <a:spcPts val="0"/>
              </a:spcBef>
              <a:spcAft>
                <a:spcPts val="0"/>
              </a:spcAft>
              <a:buFont typeface="Courier New"/>
              <a:buChar char="o"/>
            </a:pPr>
            <a:r>
              <a:rPr lang="en-US" dirty="0">
                <a:latin typeface="Calibri"/>
                <a:ea typeface="Calibri"/>
              </a:rPr>
              <a:t>Prep for Hurricane Season (focus on Shelter VDH staffing)</a:t>
            </a:r>
          </a:p>
          <a:p>
            <a:pPr lvl="1">
              <a:spcBef>
                <a:spcPts val="0"/>
              </a:spcBef>
              <a:spcAft>
                <a:spcPts val="0"/>
              </a:spcAft>
              <a:buFont typeface="Courier New"/>
              <a:buChar char="o"/>
            </a:pPr>
            <a:r>
              <a:rPr lang="en-US" dirty="0">
                <a:latin typeface="Calibri"/>
                <a:ea typeface="Calibri"/>
              </a:rPr>
              <a:t>COOP delivered 4/1 to VDEM…internal input posted to SHAREPOINT</a:t>
            </a:r>
          </a:p>
          <a:p>
            <a:endParaRPr lang="en-US" dirty="0"/>
          </a:p>
        </p:txBody>
      </p:sp>
    </p:spTree>
    <p:extLst>
      <p:ext uri="{BB962C8B-B14F-4D97-AF65-F5344CB8AC3E}">
        <p14:creationId xmlns:p14="http://schemas.microsoft.com/office/powerpoint/2010/main" val="544140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152400"/>
            <a:ext cx="8229600" cy="1371600"/>
          </a:xfrm>
        </p:spPr>
        <p:txBody>
          <a:bodyPr/>
          <a:lstStyle/>
          <a:p>
            <a:pPr eaLnBrk="1" hangingPunct="1"/>
            <a:r>
              <a:rPr lang="en-US" altLang="en-US" sz="3200" b="1" smtClean="0"/>
              <a:t>Questions?</a:t>
            </a:r>
            <a:br>
              <a:rPr lang="en-US" altLang="en-US" sz="3200" b="1" smtClean="0"/>
            </a:br>
            <a:endParaRPr lang="en-US" altLang="en-US" sz="3200" b="1" smtClean="0"/>
          </a:p>
        </p:txBody>
      </p:sp>
      <p:sp>
        <p:nvSpPr>
          <p:cNvPr id="19459" name="Rectangle 3"/>
          <p:cNvSpPr>
            <a:spLocks noGrp="1" noChangeArrowheads="1"/>
          </p:cNvSpPr>
          <p:nvPr>
            <p:ph type="body" sz="half" idx="1"/>
          </p:nvPr>
        </p:nvSpPr>
        <p:spPr>
          <a:xfrm>
            <a:off x="457200" y="1676400"/>
            <a:ext cx="4038600" cy="4572000"/>
          </a:xfrm>
        </p:spPr>
        <p:txBody>
          <a:bodyPr>
            <a:normAutofit fontScale="92500" lnSpcReduction="10000"/>
          </a:bodyPr>
          <a:lstStyle/>
          <a:p>
            <a:pPr marL="0" indent="0" eaLnBrk="1" hangingPunct="1">
              <a:spcBef>
                <a:spcPct val="0"/>
              </a:spcBef>
              <a:buFontTx/>
              <a:buNone/>
              <a:defRPr/>
            </a:pPr>
            <a:r>
              <a:rPr lang="en-US" sz="1600" b="1" dirty="0" smtClean="0"/>
              <a:t>Dr. Hughes Melton, Chief Deputy Commissioner Public Health and Preparedness</a:t>
            </a:r>
          </a:p>
          <a:p>
            <a:pPr marL="0" indent="0" eaLnBrk="1" hangingPunct="1">
              <a:spcBef>
                <a:spcPct val="0"/>
              </a:spcBef>
              <a:buFontTx/>
              <a:buNone/>
              <a:defRPr/>
            </a:pPr>
            <a:r>
              <a:rPr lang="en-US" sz="1600" b="1" dirty="0" smtClean="0">
                <a:hlinkClick r:id="rId2"/>
              </a:rPr>
              <a:t>Hughes.melton@vdh.virginia.gov</a:t>
            </a:r>
            <a:endParaRPr lang="en-US" sz="1600" b="1" dirty="0" smtClean="0"/>
          </a:p>
          <a:p>
            <a:pPr marL="0" indent="0" eaLnBrk="1" hangingPunct="1">
              <a:spcBef>
                <a:spcPct val="0"/>
              </a:spcBef>
              <a:buFontTx/>
              <a:buNone/>
              <a:defRPr/>
            </a:pPr>
            <a:r>
              <a:rPr lang="en-US" sz="1600" b="1" dirty="0" smtClean="0"/>
              <a:t>804-864-7025</a:t>
            </a:r>
          </a:p>
          <a:p>
            <a:pPr marL="0" indent="0" eaLnBrk="1" hangingPunct="1">
              <a:spcBef>
                <a:spcPct val="0"/>
              </a:spcBef>
              <a:defRPr/>
            </a:pPr>
            <a:endParaRPr lang="en-US" sz="1600" b="1" dirty="0" smtClean="0"/>
          </a:p>
          <a:p>
            <a:pPr marL="0" indent="0" eaLnBrk="1" hangingPunct="1">
              <a:spcBef>
                <a:spcPct val="0"/>
              </a:spcBef>
              <a:buFontTx/>
              <a:buNone/>
              <a:defRPr/>
            </a:pPr>
            <a:r>
              <a:rPr lang="en-US" sz="1600" b="1" dirty="0" smtClean="0"/>
              <a:t>Bob Mauskapf, Director Emergency Preparedness </a:t>
            </a:r>
            <a:r>
              <a:rPr lang="en-US" sz="1600" b="1" dirty="0" smtClean="0">
                <a:hlinkClick r:id="rId3"/>
              </a:rPr>
              <a:t>Bob.Mauskapf@vdh.virginia.gov</a:t>
            </a:r>
            <a:r>
              <a:rPr lang="en-US" sz="1600" b="1" dirty="0" smtClean="0"/>
              <a:t> </a:t>
            </a:r>
          </a:p>
          <a:p>
            <a:pPr marL="0" indent="0" eaLnBrk="1" hangingPunct="1">
              <a:spcBef>
                <a:spcPct val="0"/>
              </a:spcBef>
              <a:buFontTx/>
              <a:buNone/>
              <a:defRPr/>
            </a:pPr>
            <a:r>
              <a:rPr lang="en-US" sz="1600" b="1" dirty="0" smtClean="0"/>
              <a:t>804-864-7035</a:t>
            </a:r>
          </a:p>
          <a:p>
            <a:pPr marL="0" indent="0" eaLnBrk="1" hangingPunct="1">
              <a:spcBef>
                <a:spcPct val="0"/>
              </a:spcBef>
              <a:defRPr/>
            </a:pPr>
            <a:endParaRPr lang="en-US" sz="1600" b="1" dirty="0" smtClean="0"/>
          </a:p>
          <a:p>
            <a:pPr marL="0" indent="0" eaLnBrk="1" hangingPunct="1">
              <a:spcBef>
                <a:spcPct val="0"/>
              </a:spcBef>
              <a:buFontTx/>
              <a:buNone/>
              <a:defRPr/>
            </a:pPr>
            <a:r>
              <a:rPr lang="en-US" sz="1600" b="1" dirty="0" smtClean="0"/>
              <a:t>Cindy Shelton, Assistant Director, Emergency Preparedness</a:t>
            </a:r>
          </a:p>
          <a:p>
            <a:pPr marL="0" indent="0" eaLnBrk="1" hangingPunct="1">
              <a:spcBef>
                <a:spcPct val="0"/>
              </a:spcBef>
              <a:buFontTx/>
              <a:buNone/>
              <a:defRPr/>
            </a:pPr>
            <a:r>
              <a:rPr lang="en-US" sz="1600" b="1" dirty="0" smtClean="0">
                <a:hlinkClick r:id="rId4"/>
              </a:rPr>
              <a:t>Cindy.Shelton@vdh.virginia.gov</a:t>
            </a:r>
            <a:r>
              <a:rPr lang="en-US" sz="1600" b="1" dirty="0" smtClean="0"/>
              <a:t>  </a:t>
            </a:r>
          </a:p>
          <a:p>
            <a:pPr marL="0" indent="0" eaLnBrk="1" hangingPunct="1">
              <a:spcBef>
                <a:spcPct val="0"/>
              </a:spcBef>
              <a:buFontTx/>
              <a:buNone/>
              <a:defRPr/>
            </a:pPr>
            <a:r>
              <a:rPr lang="en-US" sz="1600" b="1" dirty="0" smtClean="0"/>
              <a:t>804-864-7486</a:t>
            </a:r>
          </a:p>
          <a:p>
            <a:pPr marL="0" indent="0" eaLnBrk="1" hangingPunct="1">
              <a:spcBef>
                <a:spcPct val="0"/>
              </a:spcBef>
              <a:defRPr/>
            </a:pPr>
            <a:endParaRPr lang="en-US" sz="1600" b="1" dirty="0" smtClean="0"/>
          </a:p>
          <a:p>
            <a:pPr marL="0" indent="0" eaLnBrk="1" hangingPunct="1">
              <a:spcBef>
                <a:spcPct val="0"/>
              </a:spcBef>
              <a:buFontTx/>
              <a:buNone/>
              <a:defRPr/>
            </a:pPr>
            <a:r>
              <a:rPr lang="en-US" sz="1600" b="1" dirty="0" smtClean="0"/>
              <a:t>Jennifer Freeland</a:t>
            </a:r>
          </a:p>
          <a:p>
            <a:pPr marL="0" indent="0" eaLnBrk="1" hangingPunct="1">
              <a:spcBef>
                <a:spcPct val="0"/>
              </a:spcBef>
              <a:buFontTx/>
              <a:buNone/>
              <a:defRPr/>
            </a:pPr>
            <a:r>
              <a:rPr lang="en-US" sz="1600" b="1" dirty="0" smtClean="0"/>
              <a:t>VDH State Volunteer Coordinator</a:t>
            </a:r>
          </a:p>
          <a:p>
            <a:pPr marL="0" indent="0" eaLnBrk="1" hangingPunct="1">
              <a:spcBef>
                <a:spcPct val="0"/>
              </a:spcBef>
              <a:buFontTx/>
              <a:buNone/>
              <a:defRPr/>
            </a:pPr>
            <a:r>
              <a:rPr lang="en-US" sz="1600" b="1" dirty="0" smtClean="0">
                <a:hlinkClick r:id="rId5"/>
              </a:rPr>
              <a:t>Jennifer.freeland@vdh.virginia.gov</a:t>
            </a:r>
            <a:r>
              <a:rPr lang="en-US" sz="1600" b="1" dirty="0" smtClean="0"/>
              <a:t> </a:t>
            </a:r>
          </a:p>
          <a:p>
            <a:pPr marL="0" indent="0" eaLnBrk="1" hangingPunct="1">
              <a:spcBef>
                <a:spcPct val="0"/>
              </a:spcBef>
              <a:buFontTx/>
              <a:buNone/>
              <a:defRPr/>
            </a:pPr>
            <a:r>
              <a:rPr lang="en-US" sz="1600" b="1" dirty="0" smtClean="0"/>
              <a:t>804-396-0543</a:t>
            </a:r>
          </a:p>
          <a:p>
            <a:pPr marL="0" indent="0" eaLnBrk="1" hangingPunct="1">
              <a:spcBef>
                <a:spcPct val="0"/>
              </a:spcBef>
              <a:defRPr/>
            </a:pPr>
            <a:endParaRPr lang="en-US" sz="1600" b="1" dirty="0" smtClean="0"/>
          </a:p>
          <a:p>
            <a:pPr marL="0" indent="0" eaLnBrk="1" hangingPunct="1">
              <a:spcBef>
                <a:spcPct val="0"/>
              </a:spcBef>
              <a:defRPr/>
            </a:pPr>
            <a:endParaRPr lang="en-US" sz="1600" b="1" dirty="0" smtClean="0"/>
          </a:p>
        </p:txBody>
      </p:sp>
      <p:sp>
        <p:nvSpPr>
          <p:cNvPr id="52228" name="Rectangle 4"/>
          <p:cNvSpPr>
            <a:spLocks noGrp="1" noChangeArrowheads="1"/>
          </p:cNvSpPr>
          <p:nvPr>
            <p:ph type="body" sz="half" idx="2"/>
          </p:nvPr>
        </p:nvSpPr>
        <p:spPr>
          <a:xfrm>
            <a:off x="4648200" y="1676400"/>
            <a:ext cx="4038600" cy="4449763"/>
          </a:xfrm>
        </p:spPr>
        <p:txBody>
          <a:bodyPr/>
          <a:lstStyle/>
          <a:p>
            <a:pPr marL="0" indent="0" eaLnBrk="1" hangingPunct="1">
              <a:spcBef>
                <a:spcPct val="0"/>
              </a:spcBef>
              <a:buFontTx/>
              <a:buNone/>
            </a:pPr>
            <a:r>
              <a:rPr lang="en-US" altLang="en-US" sz="1600" b="1" dirty="0" smtClean="0"/>
              <a:t>Kim Allan, Operations Director</a:t>
            </a:r>
          </a:p>
          <a:p>
            <a:pPr marL="0" indent="0" eaLnBrk="1" hangingPunct="1">
              <a:spcBef>
                <a:spcPct val="0"/>
              </a:spcBef>
              <a:buFontTx/>
              <a:buNone/>
            </a:pPr>
            <a:r>
              <a:rPr lang="en-US" altLang="en-US" sz="1600" b="1" dirty="0" smtClean="0">
                <a:hlinkClick r:id="rId6"/>
              </a:rPr>
              <a:t>Kim.Allan@vdh.virginia.gov</a:t>
            </a:r>
            <a:endParaRPr lang="en-US" altLang="en-US" sz="1600" b="1" dirty="0" smtClean="0"/>
          </a:p>
          <a:p>
            <a:pPr marL="0" indent="0" eaLnBrk="1" hangingPunct="1">
              <a:spcBef>
                <a:spcPct val="0"/>
              </a:spcBef>
              <a:buFontTx/>
              <a:buNone/>
            </a:pPr>
            <a:r>
              <a:rPr lang="en-US" altLang="en-US" sz="1600" b="1" dirty="0" smtClean="0"/>
              <a:t>804-864-7030</a:t>
            </a:r>
          </a:p>
          <a:p>
            <a:pPr marL="0" indent="0" eaLnBrk="1" hangingPunct="1">
              <a:spcBef>
                <a:spcPct val="0"/>
              </a:spcBef>
            </a:pPr>
            <a:endParaRPr lang="en-US" altLang="en-US" sz="1600" b="1" dirty="0" smtClean="0"/>
          </a:p>
          <a:p>
            <a:pPr marL="0" indent="0" eaLnBrk="1" hangingPunct="1">
              <a:spcBef>
                <a:spcPct val="0"/>
              </a:spcBef>
              <a:buFontTx/>
              <a:buNone/>
            </a:pPr>
            <a:r>
              <a:rPr lang="en-US" altLang="en-US" sz="1600" b="1" dirty="0" smtClean="0"/>
              <a:t>Suzi Silverstein, Director, Risk Communications and Education</a:t>
            </a:r>
            <a:r>
              <a:rPr lang="en-US" altLang="en-US" sz="1600" dirty="0" smtClean="0"/>
              <a:t> </a:t>
            </a:r>
            <a:r>
              <a:rPr lang="en-US" altLang="en-US" sz="1600" b="1" dirty="0" smtClean="0">
                <a:hlinkClick r:id="rId7"/>
              </a:rPr>
              <a:t>Suzi.Silverstein@vdh.virginia.gov</a:t>
            </a:r>
            <a:endParaRPr lang="en-US" altLang="en-US" sz="1600" b="1" dirty="0" smtClean="0"/>
          </a:p>
          <a:p>
            <a:pPr marL="0" indent="0" eaLnBrk="1" hangingPunct="1">
              <a:spcBef>
                <a:spcPct val="0"/>
              </a:spcBef>
              <a:buFontTx/>
              <a:buNone/>
            </a:pPr>
            <a:r>
              <a:rPr lang="en-US" altLang="en-US" sz="1600" b="1" dirty="0" smtClean="0"/>
              <a:t>840-864-7538</a:t>
            </a:r>
          </a:p>
          <a:p>
            <a:pPr marL="0" indent="0" eaLnBrk="1" hangingPunct="1">
              <a:spcBef>
                <a:spcPct val="0"/>
              </a:spcBef>
            </a:pPr>
            <a:endParaRPr lang="en-US" altLang="en-US" sz="1600" b="1" dirty="0" smtClean="0"/>
          </a:p>
          <a:p>
            <a:pPr marL="0" indent="0" eaLnBrk="1" hangingPunct="1">
              <a:spcBef>
                <a:spcPct val="0"/>
              </a:spcBef>
              <a:buFontTx/>
              <a:buNone/>
            </a:pPr>
            <a:r>
              <a:rPr lang="en-US" altLang="en-US" sz="1600" b="1" dirty="0" smtClean="0"/>
              <a:t>Patrick Ashley, </a:t>
            </a:r>
            <a:r>
              <a:rPr lang="en-US" altLang="en-US" sz="1600" b="1" dirty="0" smtClean="0"/>
              <a:t>Hospital Emergency Coordinator</a:t>
            </a:r>
          </a:p>
          <a:p>
            <a:pPr marL="0" indent="0">
              <a:spcBef>
                <a:spcPct val="0"/>
              </a:spcBef>
              <a:buFontTx/>
              <a:buNone/>
            </a:pPr>
            <a:r>
              <a:rPr lang="en-US" altLang="en-US" sz="1600" b="1" dirty="0" smtClean="0">
                <a:hlinkClick r:id="rId8"/>
              </a:rPr>
              <a:t>Patrick .Ashley@vdh.virginia.gov</a:t>
            </a:r>
            <a:r>
              <a:rPr lang="en-US" altLang="en-US" sz="1600" b="1" dirty="0" smtClean="0"/>
              <a:t>  </a:t>
            </a:r>
            <a:endParaRPr lang="en-US" altLang="en-US" sz="1600" b="1" dirty="0" smtClean="0"/>
          </a:p>
          <a:p>
            <a:pPr marL="0" indent="0" eaLnBrk="1" hangingPunct="1">
              <a:spcBef>
                <a:spcPct val="0"/>
              </a:spcBef>
              <a:buFontTx/>
              <a:buNone/>
            </a:pPr>
            <a:r>
              <a:rPr lang="en-US" altLang="en-US" sz="1600" b="1" dirty="0" smtClean="0"/>
              <a:t>804-864-7033</a:t>
            </a:r>
          </a:p>
          <a:p>
            <a:pPr lvl="1" eaLnBrk="1" hangingPunct="1">
              <a:spcBef>
                <a:spcPct val="0"/>
              </a:spcBef>
              <a:buFontTx/>
              <a:buNone/>
            </a:pPr>
            <a:endParaRPr lang="en-US" altLang="en-US" sz="1600" b="1" dirty="0" smtClean="0"/>
          </a:p>
          <a:p>
            <a:pPr marL="0" indent="0" eaLnBrk="1" hangingPunct="1">
              <a:spcBef>
                <a:spcPct val="0"/>
              </a:spcBef>
              <a:buFontTx/>
              <a:buNone/>
            </a:pPr>
            <a:r>
              <a:rPr lang="en-US" altLang="en-US" sz="1600" b="1" dirty="0" smtClean="0"/>
              <a:t>General Info / Contact</a:t>
            </a:r>
          </a:p>
          <a:p>
            <a:pPr marL="0" indent="0" eaLnBrk="1" hangingPunct="1">
              <a:spcBef>
                <a:spcPct val="0"/>
              </a:spcBef>
              <a:buFontTx/>
              <a:buNone/>
            </a:pPr>
            <a:r>
              <a:rPr lang="en-US" altLang="en-US" sz="1600" b="1" dirty="0" smtClean="0">
                <a:hlinkClick r:id="rId9"/>
              </a:rPr>
              <a:t>http://www.vdh.virginia.gov/OEP/</a:t>
            </a:r>
            <a:r>
              <a:rPr lang="en-US" altLang="en-US" sz="1600" b="1" dirty="0" smtClean="0"/>
              <a:t>  </a:t>
            </a:r>
          </a:p>
          <a:p>
            <a:pPr lvl="1" eaLnBrk="1" hangingPunct="1">
              <a:spcBef>
                <a:spcPct val="0"/>
              </a:spcBef>
              <a:buFontTx/>
              <a:buNone/>
            </a:pPr>
            <a:endParaRPr lang="en-US" altLang="en-US" sz="1600" dirty="0" smtClean="0"/>
          </a:p>
          <a:p>
            <a:pPr lvl="1" eaLnBrk="1" hangingPunct="1">
              <a:spcBef>
                <a:spcPct val="0"/>
              </a:spcBef>
              <a:buFontTx/>
              <a:buNone/>
            </a:pPr>
            <a:endParaRPr lang="en-US" altLang="en-US" sz="1600" dirty="0" smtClean="0"/>
          </a:p>
          <a:p>
            <a:pPr marL="0" indent="0" eaLnBrk="1" hangingPunct="1">
              <a:spcBef>
                <a:spcPct val="0"/>
              </a:spcBef>
            </a:pPr>
            <a:endParaRPr lang="en-US" altLang="en-US" sz="1600" dirty="0" smtClean="0"/>
          </a:p>
        </p:txBody>
      </p:sp>
    </p:spTree>
    <p:extLst>
      <p:ext uri="{BB962C8B-B14F-4D97-AF65-F5344CB8AC3E}">
        <p14:creationId xmlns:p14="http://schemas.microsoft.com/office/powerpoint/2010/main" val="1245081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sz="2800" b="1" dirty="0" smtClean="0"/>
              <a:t/>
            </a:r>
            <a:br>
              <a:rPr lang="en-US" sz="2800" b="1" dirty="0" smtClean="0"/>
            </a:br>
            <a:r>
              <a:rPr lang="en-US" sz="2800" b="1" dirty="0" smtClean="0"/>
              <a:t>PHEP Capability </a:t>
            </a:r>
            <a:r>
              <a:rPr lang="en-US" sz="2800" b="1" dirty="0" smtClean="0"/>
              <a:t>7: Mass </a:t>
            </a:r>
            <a:r>
              <a:rPr lang="en-US" sz="2800" b="1" dirty="0" smtClean="0"/>
              <a:t>Care</a:t>
            </a:r>
            <a:br>
              <a:rPr lang="en-US" sz="2800" b="1" dirty="0" smtClean="0"/>
            </a:br>
            <a:r>
              <a:rPr lang="en-US" sz="2800" b="1" dirty="0" smtClean="0"/>
              <a:t>Sheltering</a:t>
            </a:r>
            <a:r>
              <a:rPr lang="en-US" sz="2800"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4983163"/>
          </a:xfrm>
        </p:spPr>
        <p:txBody>
          <a:bodyPr/>
          <a:lstStyle/>
          <a:p>
            <a:pPr>
              <a:buNone/>
            </a:pPr>
            <a:r>
              <a:rPr lang="en-US" dirty="0" smtClean="0"/>
              <a:t>   The ability to coordinate with partner agencies to address the public health, medical, and mental/ behavioral health needs of those impacted by an incident at a congregate location. This capability includes the coordination of ongoing surveillance and assessment to ensure that health needs continue to be met as the incident evolves. </a:t>
            </a:r>
          </a:p>
          <a:p>
            <a:endParaRPr lang="en-US" dirty="0"/>
          </a:p>
        </p:txBody>
      </p:sp>
    </p:spTree>
    <p:extLst>
      <p:ext uri="{BB962C8B-B14F-4D97-AF65-F5344CB8AC3E}">
        <p14:creationId xmlns:p14="http://schemas.microsoft.com/office/powerpoint/2010/main" val="62686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3200" b="1" dirty="0" smtClean="0"/>
              <a:t>Related PHEP Functions</a:t>
            </a:r>
            <a:endParaRPr lang="en-US" sz="3200" dirty="0"/>
          </a:p>
        </p:txBody>
      </p:sp>
      <p:sp>
        <p:nvSpPr>
          <p:cNvPr id="3" name="Content Placeholder 2"/>
          <p:cNvSpPr>
            <a:spLocks noGrp="1"/>
          </p:cNvSpPr>
          <p:nvPr>
            <p:ph idx="1"/>
          </p:nvPr>
        </p:nvSpPr>
        <p:spPr>
          <a:xfrm>
            <a:off x="457200" y="1295400"/>
            <a:ext cx="8229600" cy="5257800"/>
          </a:xfrm>
        </p:spPr>
        <p:txBody>
          <a:bodyPr/>
          <a:lstStyle/>
          <a:p>
            <a:pPr lvl="1"/>
            <a:r>
              <a:rPr lang="en-US" b="1" dirty="0" smtClean="0"/>
              <a:t>Function </a:t>
            </a:r>
            <a:r>
              <a:rPr lang="en-US" b="1" dirty="0" smtClean="0"/>
              <a:t>1:</a:t>
            </a:r>
            <a:r>
              <a:rPr lang="en-US" dirty="0" smtClean="0"/>
              <a:t> Determine public health role in mass care operations </a:t>
            </a:r>
          </a:p>
          <a:p>
            <a:pPr lvl="1"/>
            <a:r>
              <a:rPr lang="en-US" b="1" dirty="0" smtClean="0"/>
              <a:t>Function 2:</a:t>
            </a:r>
            <a:r>
              <a:rPr lang="en-US" dirty="0" smtClean="0"/>
              <a:t> Determine mass care needs of the impacted population </a:t>
            </a:r>
          </a:p>
          <a:p>
            <a:pPr lvl="1"/>
            <a:r>
              <a:rPr lang="en-US" b="1" dirty="0" smtClean="0"/>
              <a:t>Function 3:</a:t>
            </a:r>
            <a:r>
              <a:rPr lang="en-US" dirty="0" smtClean="0"/>
              <a:t> Coordinate public health, medical, and mental/behavioral health services </a:t>
            </a:r>
          </a:p>
          <a:p>
            <a:pPr lvl="1"/>
            <a:r>
              <a:rPr lang="en-US" b="1" dirty="0" smtClean="0"/>
              <a:t>Function 4:</a:t>
            </a:r>
            <a:r>
              <a:rPr lang="en-US" dirty="0" smtClean="0"/>
              <a:t> Monitor mass care population health</a:t>
            </a:r>
            <a:r>
              <a:rPr lang="en-US" sz="2400" dirty="0" smtClean="0"/>
              <a:t>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dirty="0" smtClean="0"/>
              <a:t>General</a:t>
            </a:r>
            <a:endParaRPr lang="en-US" dirty="0"/>
          </a:p>
        </p:txBody>
      </p:sp>
      <p:sp>
        <p:nvSpPr>
          <p:cNvPr id="3" name="Content Placeholder 2"/>
          <p:cNvSpPr>
            <a:spLocks noGrp="1"/>
          </p:cNvSpPr>
          <p:nvPr>
            <p:ph idx="1"/>
          </p:nvPr>
        </p:nvSpPr>
        <p:spPr>
          <a:xfrm>
            <a:off x="228600" y="914400"/>
            <a:ext cx="8686800" cy="5211763"/>
          </a:xfrm>
        </p:spPr>
        <p:txBody>
          <a:bodyPr/>
          <a:lstStyle/>
          <a:p>
            <a:pPr lvl="0"/>
            <a:r>
              <a:rPr lang="en-US" sz="2400" dirty="0" smtClean="0"/>
              <a:t>Local sheltering is a responsibility of the local jurisdiction: usually under ESF-6, headed by DSS.</a:t>
            </a:r>
          </a:p>
          <a:p>
            <a:pPr lvl="0"/>
            <a:r>
              <a:rPr lang="en-US" sz="2400" dirty="0" smtClean="0"/>
              <a:t>Most LHD’s are involved in coordinating the staffing to support the ESF8 component of shelter operations.</a:t>
            </a:r>
          </a:p>
          <a:p>
            <a:pPr lvl="0"/>
            <a:r>
              <a:rPr lang="en-US" sz="2400" dirty="0" smtClean="0"/>
              <a:t>Most LHDs in Virginia have experience supporting local sheltering operations</a:t>
            </a:r>
          </a:p>
          <a:p>
            <a:pPr lvl="0"/>
            <a:r>
              <a:rPr lang="en-US" sz="2400" dirty="0" smtClean="0"/>
              <a:t>There has been excellent collaboration by LDHs with their local partners in many jurisdictions</a:t>
            </a:r>
          </a:p>
          <a:p>
            <a:pPr lvl="0"/>
            <a:r>
              <a:rPr lang="en-US" sz="2400" dirty="0" smtClean="0"/>
              <a:t>The efforts to create, build and maintain MRCs has and will continue to benefit shelter </a:t>
            </a:r>
            <a:r>
              <a:rPr lang="en-US" sz="2400" dirty="0" smtClean="0"/>
              <a:t>support</a:t>
            </a:r>
          </a:p>
          <a:p>
            <a:pPr>
              <a:buFont typeface="Arial" panose="020B0604020202020204" pitchFamily="34" charset="0"/>
              <a:buChar char="•"/>
            </a:pPr>
            <a:r>
              <a:rPr lang="en-US" altLang="en-US" sz="2400" dirty="0"/>
              <a:t>First to report upon activation may be PH personnel</a:t>
            </a:r>
          </a:p>
          <a:p>
            <a:pPr>
              <a:buFont typeface="Arial" panose="020B0604020202020204" pitchFamily="34" charset="0"/>
              <a:buChar char="•"/>
            </a:pPr>
            <a:r>
              <a:rPr lang="en-US" altLang="en-US" sz="2400" dirty="0"/>
              <a:t>Not all PHNs have skill sets/competencies needed for Special Medical Needs (SMN) section of shelters</a:t>
            </a:r>
          </a:p>
          <a:p>
            <a:pPr lvl="0"/>
            <a:endParaRPr lang="en-US" sz="2400"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en-US" sz="3600" dirty="0" smtClean="0"/>
              <a:t>Survey Results</a:t>
            </a:r>
            <a:endParaRPr lang="en-US" sz="3600" dirty="0"/>
          </a:p>
        </p:txBody>
      </p:sp>
      <p:sp>
        <p:nvSpPr>
          <p:cNvPr id="3" name="Content Placeholder 2"/>
          <p:cNvSpPr>
            <a:spLocks noGrp="1"/>
          </p:cNvSpPr>
          <p:nvPr>
            <p:ph idx="1"/>
          </p:nvPr>
        </p:nvSpPr>
        <p:spPr>
          <a:xfrm>
            <a:off x="457200" y="914400"/>
            <a:ext cx="8229600" cy="5486400"/>
          </a:xfrm>
        </p:spPr>
        <p:txBody>
          <a:bodyPr/>
          <a:lstStyle/>
          <a:p>
            <a:pPr lvl="1"/>
            <a:r>
              <a:rPr lang="en-US" sz="2000" dirty="0" smtClean="0"/>
              <a:t>100% report EH and Disease Surveillance/Investigation support capability in shelters</a:t>
            </a:r>
          </a:p>
          <a:p>
            <a:pPr lvl="1"/>
            <a:r>
              <a:rPr lang="en-US" sz="2000" dirty="0" smtClean="0"/>
              <a:t>Ninety four (94) percent report MRC support of shelter operations</a:t>
            </a:r>
          </a:p>
          <a:p>
            <a:pPr lvl="1"/>
            <a:r>
              <a:rPr lang="en-US" sz="2000" dirty="0" smtClean="0"/>
              <a:t>Seventy one(71) percent report assigning LHD nurses to shelters for support</a:t>
            </a:r>
          </a:p>
          <a:p>
            <a:pPr lvl="1"/>
            <a:r>
              <a:rPr lang="en-US" sz="2000" dirty="0" smtClean="0"/>
              <a:t>Sixty nine (69) percent report a screening/triage capability</a:t>
            </a:r>
          </a:p>
          <a:p>
            <a:pPr lvl="1"/>
            <a:r>
              <a:rPr lang="en-US" sz="2000" dirty="0" smtClean="0"/>
              <a:t>Sixty three (63) percent report EMS support of shelter operations</a:t>
            </a:r>
          </a:p>
          <a:p>
            <a:pPr lvl="1"/>
            <a:r>
              <a:rPr lang="en-US" sz="2000" dirty="0" smtClean="0"/>
              <a:t>Fifty four (54) percent report a medically fragile evacuee clinical support capability</a:t>
            </a:r>
          </a:p>
          <a:p>
            <a:pPr lvl="1"/>
            <a:r>
              <a:rPr lang="en-US" sz="2000" dirty="0" smtClean="0"/>
              <a:t>Fifty one (51) percent report CSB support of shelter operations</a:t>
            </a:r>
          </a:p>
          <a:p>
            <a:pPr lvl="1"/>
            <a:r>
              <a:rPr lang="en-US" sz="2000" dirty="0" smtClean="0"/>
              <a:t>Forty nine (49) percent report a WIC counseling support capability</a:t>
            </a:r>
          </a:p>
          <a:p>
            <a:pPr lvl="1"/>
            <a:r>
              <a:rPr lang="en-US" sz="2000" dirty="0" smtClean="0"/>
              <a:t>Thirty seven (37) percent report basic first aid support capability</a:t>
            </a:r>
          </a:p>
          <a:p>
            <a:pPr lvl="1"/>
            <a:r>
              <a:rPr lang="en-US" sz="2000" dirty="0" smtClean="0"/>
              <a:t>Twenty nine (29) percent report local hospital support of shelter operations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8229600" cy="411162"/>
          </a:xfrm>
        </p:spPr>
        <p:txBody>
          <a:bodyPr/>
          <a:lstStyle/>
          <a:p>
            <a:r>
              <a:rPr lang="en-US" sz="3600" dirty="0" smtClean="0"/>
              <a:t>LHD Tasks</a:t>
            </a:r>
          </a:p>
        </p:txBody>
      </p:sp>
      <p:sp>
        <p:nvSpPr>
          <p:cNvPr id="9219" name="Content Placeholder 2"/>
          <p:cNvSpPr>
            <a:spLocks noGrp="1"/>
          </p:cNvSpPr>
          <p:nvPr>
            <p:ph idx="1"/>
          </p:nvPr>
        </p:nvSpPr>
        <p:spPr>
          <a:xfrm>
            <a:off x="457200" y="762000"/>
            <a:ext cx="8229600" cy="5715000"/>
          </a:xfrm>
        </p:spPr>
        <p:txBody>
          <a:bodyPr/>
          <a:lstStyle/>
          <a:p>
            <a:r>
              <a:rPr lang="en-US" sz="2400" dirty="0" smtClean="0"/>
              <a:t>Be prepared for self-sufficient operations landfall (L) to L+72 hours</a:t>
            </a:r>
          </a:p>
          <a:p>
            <a:r>
              <a:rPr lang="en-US" sz="2400" dirty="0" smtClean="0"/>
              <a:t>Strengthen (recruit and train) MRCs</a:t>
            </a:r>
          </a:p>
          <a:p>
            <a:r>
              <a:rPr lang="en-US" sz="2400" dirty="0" smtClean="0"/>
              <a:t>Coordinate for private sector healthcare support</a:t>
            </a:r>
          </a:p>
          <a:p>
            <a:r>
              <a:rPr lang="en-US" sz="2400" dirty="0" smtClean="0"/>
              <a:t>Engage Nurse Managers in all facets of this effort</a:t>
            </a:r>
          </a:p>
          <a:p>
            <a:r>
              <a:rPr lang="en-US" sz="2400" dirty="0" smtClean="0"/>
              <a:t>PRE-EVENT</a:t>
            </a:r>
            <a:r>
              <a:rPr lang="en-US" sz="2400" dirty="0" smtClean="0"/>
              <a:t>: Coordinate with local Emergency Management and other private and public sector partners</a:t>
            </a:r>
          </a:p>
          <a:p>
            <a:pPr lvl="1"/>
            <a:r>
              <a:rPr lang="en-US" sz="2000" dirty="0" smtClean="0"/>
              <a:t>Tension</a:t>
            </a:r>
            <a:r>
              <a:rPr lang="en-US" sz="2000" dirty="0" smtClean="0"/>
              <a:t>: Hospitalization vs. shelter for medically </a:t>
            </a:r>
            <a:r>
              <a:rPr lang="en-US" sz="2000" dirty="0" smtClean="0"/>
              <a:t>fragile</a:t>
            </a:r>
          </a:p>
          <a:p>
            <a:pPr lvl="1"/>
            <a:r>
              <a:rPr lang="en-US" sz="2000" dirty="0" smtClean="0">
                <a:solidFill>
                  <a:srgbClr val="000000"/>
                </a:solidFill>
              </a:rPr>
              <a:t>Staffing Expectations</a:t>
            </a:r>
            <a:endParaRPr lang="en-US" sz="2000" dirty="0" smtClean="0"/>
          </a:p>
          <a:p>
            <a:pPr marL="342900" lvl="1" indent="-342900">
              <a:buChar char="•"/>
            </a:pPr>
            <a:r>
              <a:rPr lang="en-US" sz="2400" dirty="0">
                <a:ea typeface="+mn-ea"/>
              </a:rPr>
              <a:t>DURING</a:t>
            </a:r>
            <a:r>
              <a:rPr lang="en-US" sz="2400" dirty="0" smtClean="0">
                <a:ea typeface="+mn-ea"/>
              </a:rPr>
              <a:t>:</a:t>
            </a:r>
          </a:p>
          <a:p>
            <a:pPr lvl="1"/>
            <a:r>
              <a:rPr lang="en-US" sz="2000" dirty="0"/>
              <a:t>Intake</a:t>
            </a:r>
          </a:p>
          <a:p>
            <a:pPr lvl="1"/>
            <a:r>
              <a:rPr lang="en-US" sz="2000" dirty="0"/>
              <a:t>First Aid</a:t>
            </a:r>
          </a:p>
          <a:p>
            <a:pPr lvl="1"/>
            <a:r>
              <a:rPr lang="en-US" sz="2000" dirty="0"/>
              <a:t>Counseling</a:t>
            </a:r>
            <a:endParaRPr lang="en-US" sz="2000" dirty="0"/>
          </a:p>
          <a:p>
            <a:pPr lvl="1">
              <a:buFont typeface="Arial" charset="0"/>
              <a:buNone/>
            </a:pPr>
            <a:endParaRPr lang="en-US"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92162"/>
          </a:xfrm>
        </p:spPr>
        <p:txBody>
          <a:bodyPr>
            <a:noAutofit/>
          </a:bodyPr>
          <a:lstStyle/>
          <a:p>
            <a:r>
              <a:rPr lang="en-US" sz="3200" dirty="0" smtClean="0"/>
              <a:t>2017 National Security Health Preparedness Index</a:t>
            </a:r>
            <a:endParaRPr lang="en-US" sz="3200" dirty="0"/>
          </a:p>
        </p:txBody>
      </p:sp>
      <p:sp>
        <p:nvSpPr>
          <p:cNvPr id="3" name="Content Placeholder 2"/>
          <p:cNvSpPr>
            <a:spLocks noGrp="1"/>
          </p:cNvSpPr>
          <p:nvPr>
            <p:ph idx="1"/>
          </p:nvPr>
        </p:nvSpPr>
        <p:spPr>
          <a:xfrm>
            <a:off x="457200" y="1066800"/>
            <a:ext cx="8229600" cy="5059363"/>
          </a:xfrm>
        </p:spPr>
        <p:txBody>
          <a:bodyPr>
            <a:normAutofit fontScale="92500"/>
          </a:bodyPr>
          <a:lstStyle/>
          <a:p>
            <a:r>
              <a:rPr lang="en-US" sz="2400" dirty="0" smtClean="0">
                <a:effectLst/>
                <a:latin typeface="Arial"/>
                <a:ea typeface="Times New Roman"/>
              </a:rPr>
              <a:t>NHSPI is </a:t>
            </a:r>
            <a:r>
              <a:rPr lang="en-US" sz="2400" dirty="0" smtClean="0">
                <a:effectLst/>
                <a:latin typeface="Arial"/>
              </a:rPr>
              <a:t>a tool for identifying both strengths and gaps in the protections needed to keep people safe and healthy in the face of large scale public health threats.  This fourth release of the Index combines 139 measures from 59 sources.</a:t>
            </a:r>
          </a:p>
          <a:p>
            <a:pPr marL="0" indent="0">
              <a:buNone/>
            </a:pPr>
            <a:endParaRPr lang="en-US" sz="2400" dirty="0" smtClean="0">
              <a:effectLst/>
              <a:latin typeface="Arial"/>
            </a:endParaRPr>
          </a:p>
          <a:p>
            <a:r>
              <a:rPr lang="en-US" sz="2400" dirty="0" smtClean="0">
                <a:effectLst/>
                <a:latin typeface="Arial"/>
                <a:ea typeface="Times New Roman"/>
              </a:rPr>
              <a:t>Virginia’s overall index score for the 2017 NHSPI is 7.5, tied for number two overall among states’ scores. The overall national average is 6.8. Scores are based on a 10-point scale.</a:t>
            </a:r>
          </a:p>
          <a:p>
            <a:endParaRPr lang="en-US" sz="2400" dirty="0" smtClean="0">
              <a:effectLst/>
              <a:latin typeface="Arial"/>
              <a:ea typeface="Times New Roman"/>
            </a:endParaRPr>
          </a:p>
          <a:p>
            <a:pPr lvl="0">
              <a:lnSpc>
                <a:spcPct val="115000"/>
              </a:lnSpc>
              <a:spcBef>
                <a:spcPts val="0"/>
              </a:spcBef>
              <a:spcAft>
                <a:spcPts val="1000"/>
              </a:spcAft>
              <a:buFont typeface="Symbol"/>
              <a:buChar char=""/>
            </a:pPr>
            <a:r>
              <a:rPr lang="en-US" sz="2400" dirty="0" smtClean="0">
                <a:effectLst/>
                <a:latin typeface="Arial"/>
                <a:ea typeface="Times New Roman"/>
                <a:cs typeface="Times New Roman"/>
              </a:rPr>
              <a:t>Index report concerns VDH, but also other state agencies: DCLS/DGS, VDBHDS, VDACS, VDOE, VDEQ, VDSS, health care facilities and EMS community, and local partners and private sector.</a:t>
            </a:r>
            <a:endParaRPr lang="en-US" sz="2000" dirty="0">
              <a:ea typeface="Times New Roman"/>
              <a:cs typeface="Times New Roman"/>
            </a:endParaRPr>
          </a:p>
        </p:txBody>
      </p:sp>
    </p:spTree>
    <p:extLst>
      <p:ext uri="{BB962C8B-B14F-4D97-AF65-F5344CB8AC3E}">
        <p14:creationId xmlns:p14="http://schemas.microsoft.com/office/powerpoint/2010/main" val="3945229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Community Planning and Engagement</a:t>
            </a:r>
            <a:endParaRPr lang="en-US" sz="3600" dirty="0"/>
          </a:p>
        </p:txBody>
      </p:sp>
      <p:sp>
        <p:nvSpPr>
          <p:cNvPr id="3" name="Content Placeholder 2"/>
          <p:cNvSpPr>
            <a:spLocks noGrp="1"/>
          </p:cNvSpPr>
          <p:nvPr>
            <p:ph idx="1"/>
          </p:nvPr>
        </p:nvSpPr>
        <p:spPr>
          <a:xfrm>
            <a:off x="457200" y="1295400"/>
            <a:ext cx="8229600" cy="4830763"/>
          </a:xfrm>
        </p:spPr>
        <p:txBody>
          <a:bodyPr>
            <a:normAutofit/>
          </a:bodyPr>
          <a:lstStyle/>
          <a:p>
            <a:r>
              <a:rPr lang="en-US" dirty="0" smtClean="0"/>
              <a:t>Gaps</a:t>
            </a:r>
          </a:p>
          <a:p>
            <a:pPr lvl="1"/>
            <a:r>
              <a:rPr lang="en-US" sz="2400" dirty="0" smtClean="0">
                <a:effectLst/>
                <a:latin typeface="Arial" panose="020B0604020202020204" pitchFamily="34" charset="0"/>
                <a:ea typeface="Times New Roman"/>
                <a:cs typeface="Arial" panose="020B0604020202020204" pitchFamily="34" charset="0"/>
              </a:rPr>
              <a:t>State Public Health Accreditation</a:t>
            </a:r>
            <a:endParaRPr lang="en-US" sz="2400" dirty="0">
              <a:latin typeface="Arial" panose="020B0604020202020204" pitchFamily="34" charset="0"/>
              <a:cs typeface="Arial" panose="020B0604020202020204" pitchFamily="34" charset="0"/>
            </a:endParaRPr>
          </a:p>
          <a:p>
            <a:pPr lvl="1"/>
            <a:r>
              <a:rPr lang="en-US" sz="2400" dirty="0" smtClean="0">
                <a:effectLst/>
                <a:latin typeface="Arial" panose="020B0604020202020204" pitchFamily="34" charset="0"/>
                <a:ea typeface="Times New Roman"/>
                <a:cs typeface="Arial" panose="020B0604020202020204" pitchFamily="34" charset="0"/>
              </a:rPr>
              <a:t>Percentage of 1) Emergency Management and         2) Emergency Medical Services Agencies participating in Healthcare Coalitions</a:t>
            </a:r>
          </a:p>
          <a:p>
            <a:pPr lvl="1"/>
            <a:r>
              <a:rPr lang="en-US" sz="2400" dirty="0" smtClean="0">
                <a:effectLst/>
                <a:latin typeface="Arial" panose="020B0604020202020204" pitchFamily="34" charset="0"/>
                <a:ea typeface="Times New Roman"/>
                <a:cs typeface="Arial" panose="020B0604020202020204" pitchFamily="34" charset="0"/>
              </a:rPr>
              <a:t>Percentage of population, 19 years or younger residing within 50 miles of pediatric trauma center.</a:t>
            </a:r>
          </a:p>
          <a:p>
            <a:pPr lvl="1"/>
            <a:r>
              <a:rPr lang="en-US" sz="2400" dirty="0" smtClean="0">
                <a:effectLst/>
                <a:latin typeface="Arial" panose="020B0604020202020204" pitchFamily="34" charset="0"/>
                <a:ea typeface="Times New Roman"/>
                <a:cs typeface="Arial" panose="020B0604020202020204" pitchFamily="34" charset="0"/>
              </a:rPr>
              <a:t>Proportion of Medical Reserve Corps (MRC) members who are physicians. </a:t>
            </a:r>
            <a:endParaRPr lang="en-US" sz="2400" dirty="0">
              <a:latin typeface="Arial" panose="020B0604020202020204" pitchFamily="34" charset="0"/>
              <a:ea typeface="Times New Roman"/>
              <a:cs typeface="Arial" panose="020B0604020202020204" pitchFamily="34" charset="0"/>
            </a:endParaRPr>
          </a:p>
          <a:p>
            <a:pPr lvl="1"/>
            <a:r>
              <a:rPr lang="en-US" sz="2400" dirty="0" smtClean="0">
                <a:latin typeface="Arial" panose="020B0604020202020204" pitchFamily="34" charset="0"/>
                <a:cs typeface="Arial" panose="020B0604020202020204" pitchFamily="34" charset="0"/>
              </a:rPr>
              <a:t>Low Annual Adult Volunteer Rate</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7775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ChangeAspect="1"/>
          </p:cNvGraphicFramePr>
          <p:nvPr>
            <p:extLst>
              <p:ext uri="{D42A27DB-BD31-4B8C-83A1-F6EECF244321}">
                <p14:modId xmlns:p14="http://schemas.microsoft.com/office/powerpoint/2010/main" val="1901499195"/>
              </p:ext>
            </p:extLst>
          </p:nvPr>
        </p:nvGraphicFramePr>
        <p:xfrm>
          <a:off x="1295400" y="304800"/>
          <a:ext cx="7086600" cy="5880100"/>
        </p:xfrm>
        <a:graphic>
          <a:graphicData uri="http://schemas.openxmlformats.org/presentationml/2006/ole">
            <mc:AlternateContent xmlns:mc="http://schemas.openxmlformats.org/markup-compatibility/2006">
              <mc:Choice xmlns:v="urn:schemas-microsoft-com:vml" Requires="v">
                <p:oleObj spid="_x0000_s1030" name="Document" r:id="rId4" imgW="6526947" imgH="8484552" progId="Word.Document.12">
                  <p:embed/>
                </p:oleObj>
              </mc:Choice>
              <mc:Fallback>
                <p:oleObj name="Document" r:id="rId4" imgW="6526947" imgH="8484552" progId="Word.Document.12">
                  <p:embed/>
                  <p:pic>
                    <p:nvPicPr>
                      <p:cNvPr id="0" name=""/>
                      <p:cNvPicPr>
                        <a:picLocks noChangeAspect="1" noChangeArrowheads="1"/>
                      </p:cNvPicPr>
                      <p:nvPr/>
                    </p:nvPicPr>
                    <p:blipFill>
                      <a:blip r:embed="rId5"/>
                      <a:srcRect/>
                      <a:stretch>
                        <a:fillRect/>
                      </a:stretch>
                    </p:blipFill>
                    <p:spPr bwMode="auto">
                      <a:xfrm>
                        <a:off x="1295400" y="304800"/>
                        <a:ext cx="7086600" cy="58801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27717566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VDH_Master02 whi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35662</TotalTime>
  <Words>1353</Words>
  <Application>Microsoft Office PowerPoint</Application>
  <PresentationFormat>On-screen Show (4:3)</PresentationFormat>
  <Paragraphs>261</Paragraphs>
  <Slides>17</Slides>
  <Notes>3</Notes>
  <HiddenSlides>0</HiddenSlides>
  <MMClips>0</MMClips>
  <ScaleCrop>false</ScaleCrop>
  <HeadingPairs>
    <vt:vector size="6" baseType="variant">
      <vt:variant>
        <vt:lpstr>Theme</vt:lpstr>
      </vt:variant>
      <vt:variant>
        <vt:i4>9</vt:i4>
      </vt:variant>
      <vt:variant>
        <vt:lpstr>Embedded OLE Servers</vt:lpstr>
      </vt:variant>
      <vt:variant>
        <vt:i4>1</vt:i4>
      </vt:variant>
      <vt:variant>
        <vt:lpstr>Slide Titles</vt:lpstr>
      </vt:variant>
      <vt:variant>
        <vt:i4>17</vt:i4>
      </vt:variant>
    </vt:vector>
  </HeadingPairs>
  <TitlesOfParts>
    <vt:vector size="27" baseType="lpstr">
      <vt:lpstr>Default Design</vt:lpstr>
      <vt:lpstr>5_Default Design</vt:lpstr>
      <vt:lpstr>Office Theme</vt:lpstr>
      <vt:lpstr>1_Office Theme</vt:lpstr>
      <vt:lpstr>2_Office Theme</vt:lpstr>
      <vt:lpstr>1_Default Design</vt:lpstr>
      <vt:lpstr>3_Office Theme</vt:lpstr>
      <vt:lpstr>VDH_Master02 white</vt:lpstr>
      <vt:lpstr>2_Default Design</vt:lpstr>
      <vt:lpstr>Microsoft Word Document</vt:lpstr>
      <vt:lpstr>VDH Readiness Academy Planner Session</vt:lpstr>
      <vt:lpstr> PHEP Capability 7: Mass Care Sheltering  </vt:lpstr>
      <vt:lpstr>Related PHEP Functions</vt:lpstr>
      <vt:lpstr>General</vt:lpstr>
      <vt:lpstr>Survey Results</vt:lpstr>
      <vt:lpstr>LHD Tasks</vt:lpstr>
      <vt:lpstr>2017 National Security Health Preparedness Index</vt:lpstr>
      <vt:lpstr>Community Planning and Engagement</vt:lpstr>
      <vt:lpstr>PowerPoint Presentation</vt:lpstr>
      <vt:lpstr>PowerPoint Presentation</vt:lpstr>
      <vt:lpstr>PowerPoint Presentation</vt:lpstr>
      <vt:lpstr>PowerPoint Presentation</vt:lpstr>
      <vt:lpstr>Exercises</vt:lpstr>
      <vt:lpstr>Pilot Programs</vt:lpstr>
      <vt:lpstr>PanFlu Planning</vt:lpstr>
      <vt:lpstr>Plans</vt:lpstr>
      <vt:lpstr>Questions? </vt:lpstr>
    </vt:vector>
  </TitlesOfParts>
  <Company>Henrico Health Department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Projections: U.S. Pandemic</dc:title>
  <dc:creator>mlevine</dc:creator>
  <cp:lastModifiedBy>Mauskapf, Robert (VDH)</cp:lastModifiedBy>
  <cp:revision>497</cp:revision>
  <cp:lastPrinted>2017-05-25T17:57:22Z</cp:lastPrinted>
  <dcterms:created xsi:type="dcterms:W3CDTF">2005-11-21T18:18:49Z</dcterms:created>
  <dcterms:modified xsi:type="dcterms:W3CDTF">2017-05-31T20:45:47Z</dcterms:modified>
</cp:coreProperties>
</file>