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4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4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4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45.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0" r:id="rId1"/>
  </p:sldMasterIdLst>
  <p:notesMasterIdLst>
    <p:notesMasterId r:id="rId59"/>
  </p:notesMasterIdLst>
  <p:handoutMasterIdLst>
    <p:handoutMasterId r:id="rId60"/>
  </p:handoutMasterIdLst>
  <p:sldIdLst>
    <p:sldId id="441" r:id="rId2"/>
    <p:sldId id="469" r:id="rId3"/>
    <p:sldId id="444" r:id="rId4"/>
    <p:sldId id="446" r:id="rId5"/>
    <p:sldId id="486" r:id="rId6"/>
    <p:sldId id="471" r:id="rId7"/>
    <p:sldId id="470" r:id="rId8"/>
    <p:sldId id="472" r:id="rId9"/>
    <p:sldId id="485" r:id="rId10"/>
    <p:sldId id="473" r:id="rId11"/>
    <p:sldId id="476" r:id="rId12"/>
    <p:sldId id="475" r:id="rId13"/>
    <p:sldId id="477" r:id="rId14"/>
    <p:sldId id="478" r:id="rId15"/>
    <p:sldId id="445" r:id="rId16"/>
    <p:sldId id="460" r:id="rId17"/>
    <p:sldId id="464" r:id="rId18"/>
    <p:sldId id="447" r:id="rId19"/>
    <p:sldId id="448" r:id="rId20"/>
    <p:sldId id="468" r:id="rId21"/>
    <p:sldId id="484" r:id="rId22"/>
    <p:sldId id="419" r:id="rId23"/>
    <p:sldId id="480" r:id="rId24"/>
    <p:sldId id="420" r:id="rId25"/>
    <p:sldId id="299" r:id="rId26"/>
    <p:sldId id="429" r:id="rId27"/>
    <p:sldId id="302" r:id="rId28"/>
    <p:sldId id="300" r:id="rId29"/>
    <p:sldId id="462" r:id="rId30"/>
    <p:sldId id="463" r:id="rId31"/>
    <p:sldId id="333" r:id="rId32"/>
    <p:sldId id="421" r:id="rId33"/>
    <p:sldId id="430" r:id="rId34"/>
    <p:sldId id="434" r:id="rId35"/>
    <p:sldId id="435" r:id="rId36"/>
    <p:sldId id="356" r:id="rId37"/>
    <p:sldId id="422" r:id="rId38"/>
    <p:sldId id="432" r:id="rId39"/>
    <p:sldId id="474" r:id="rId40"/>
    <p:sldId id="436" r:id="rId41"/>
    <p:sldId id="437" r:id="rId42"/>
    <p:sldId id="337" r:id="rId43"/>
    <p:sldId id="461" r:id="rId44"/>
    <p:sldId id="428" r:id="rId45"/>
    <p:sldId id="433" r:id="rId46"/>
    <p:sldId id="414" r:id="rId47"/>
    <p:sldId id="425" r:id="rId48"/>
    <p:sldId id="438" r:id="rId49"/>
    <p:sldId id="466" r:id="rId50"/>
    <p:sldId id="402" r:id="rId51"/>
    <p:sldId id="449" r:id="rId52"/>
    <p:sldId id="482" r:id="rId53"/>
    <p:sldId id="454" r:id="rId54"/>
    <p:sldId id="483" r:id="rId55"/>
    <p:sldId id="456" r:id="rId56"/>
    <p:sldId id="457" r:id="rId57"/>
    <p:sldId id="417" r:id="rId5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08C"/>
    <a:srgbClr val="EEC168"/>
    <a:srgbClr val="EBB3B7"/>
    <a:srgbClr val="A996C0"/>
    <a:srgbClr val="BAD0E4"/>
    <a:srgbClr val="9EBD5F"/>
    <a:srgbClr val="E6A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80591" autoAdjust="0"/>
  </p:normalViewPr>
  <p:slideViewPr>
    <p:cSldViewPr>
      <p:cViewPr>
        <p:scale>
          <a:sx n="78" d="100"/>
          <a:sy n="78" d="100"/>
        </p:scale>
        <p:origin x="-172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239874230280617E-2"/>
          <c:y val="0.11567713829585737"/>
          <c:w val="0.76990912534400646"/>
          <c:h val="0.78189896366047051"/>
        </c:manualLayout>
      </c:layout>
      <c:lineChart>
        <c:grouping val="standard"/>
        <c:varyColors val="0"/>
        <c:ser>
          <c:idx val="1"/>
          <c:order val="0"/>
          <c:tx>
            <c:strRef>
              <c:f>Virginia!$A$4</c:f>
              <c:strCache>
                <c:ptCount val="1"/>
                <c:pt idx="0">
                  <c:v>All Opioids</c:v>
                </c:pt>
              </c:strCache>
            </c:strRef>
          </c:tx>
          <c:spPr>
            <a:ln>
              <a:solidFill>
                <a:schemeClr val="accent3">
                  <a:lumMod val="75000"/>
                </a:schemeClr>
              </a:solidFill>
            </a:ln>
          </c:spPr>
          <c:marker>
            <c:symbol val="none"/>
          </c:marker>
          <c:dLbls>
            <c:dLbl>
              <c:idx val="9"/>
              <c:layout/>
              <c:dLblPos val="r"/>
              <c:showLegendKey val="0"/>
              <c:showVal val="0"/>
              <c:showCatName val="0"/>
              <c:showSerName val="1"/>
              <c:showPercent val="0"/>
              <c:showBubbleSize val="0"/>
            </c:dLbl>
            <c:txPr>
              <a:bodyPr/>
              <a:lstStyle/>
              <a:p>
                <a:pPr>
                  <a:defRPr sz="1200" b="1">
                    <a:solidFill>
                      <a:schemeClr val="accent3">
                        <a:lumMod val="75000"/>
                      </a:schemeClr>
                    </a:solidFill>
                  </a:defRPr>
                </a:pPr>
                <a:endParaRPr lang="en-US"/>
              </a:p>
            </c:txPr>
            <c:showLegendKey val="0"/>
            <c:showVal val="0"/>
            <c:showCatName val="0"/>
            <c:showSerName val="0"/>
            <c:showPercent val="0"/>
            <c:showBubbleSize val="0"/>
          </c:dLbls>
          <c:cat>
            <c:strRef>
              <c:f>Virginia!$B$2:$K$2</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Virginia!$B$4:$K$4</c:f>
              <c:numCache>
                <c:formatCode>###0</c:formatCode>
                <c:ptCount val="10"/>
                <c:pt idx="0">
                  <c:v>515</c:v>
                </c:pt>
                <c:pt idx="1">
                  <c:v>538</c:v>
                </c:pt>
                <c:pt idx="2">
                  <c:v>530</c:v>
                </c:pt>
                <c:pt idx="3">
                  <c:v>498</c:v>
                </c:pt>
                <c:pt idx="4">
                  <c:v>601</c:v>
                </c:pt>
                <c:pt idx="5">
                  <c:v>572</c:v>
                </c:pt>
                <c:pt idx="6">
                  <c:v>683</c:v>
                </c:pt>
                <c:pt idx="7">
                  <c:v>775</c:v>
                </c:pt>
                <c:pt idx="8">
                  <c:v>811</c:v>
                </c:pt>
                <c:pt idx="9" formatCode="0">
                  <c:v>1133</c:v>
                </c:pt>
              </c:numCache>
            </c:numRef>
          </c:val>
          <c:smooth val="0"/>
        </c:ser>
        <c:ser>
          <c:idx val="2"/>
          <c:order val="1"/>
          <c:tx>
            <c:strRef>
              <c:f>Virginia!$A$5</c:f>
              <c:strCache>
                <c:ptCount val="1"/>
                <c:pt idx="0">
                  <c:v>Heroin</c:v>
                </c:pt>
              </c:strCache>
            </c:strRef>
          </c:tx>
          <c:spPr>
            <a:ln>
              <a:solidFill>
                <a:schemeClr val="accent5">
                  <a:lumMod val="75000"/>
                </a:schemeClr>
              </a:solidFill>
            </a:ln>
          </c:spPr>
          <c:marker>
            <c:symbol val="none"/>
          </c:marker>
          <c:dLbls>
            <c:dLbl>
              <c:idx val="9"/>
              <c:layout/>
              <c:dLblPos val="r"/>
              <c:showLegendKey val="0"/>
              <c:showVal val="0"/>
              <c:showCatName val="0"/>
              <c:showSerName val="1"/>
              <c:showPercent val="0"/>
              <c:showBubbleSize val="0"/>
            </c:dLbl>
            <c:txPr>
              <a:bodyPr/>
              <a:lstStyle/>
              <a:p>
                <a:pPr>
                  <a:defRPr sz="1200" b="1">
                    <a:solidFill>
                      <a:schemeClr val="accent5">
                        <a:lumMod val="75000"/>
                      </a:schemeClr>
                    </a:solidFill>
                  </a:defRPr>
                </a:pPr>
                <a:endParaRPr lang="en-US"/>
              </a:p>
            </c:txPr>
            <c:showLegendKey val="0"/>
            <c:showVal val="0"/>
            <c:showCatName val="0"/>
            <c:showSerName val="0"/>
            <c:showPercent val="0"/>
            <c:showBubbleSize val="0"/>
          </c:dLbls>
          <c:cat>
            <c:strRef>
              <c:f>Virginia!$B$2:$K$2</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Virginia!$B$5:$K$5</c:f>
              <c:numCache>
                <c:formatCode>###0</c:formatCode>
                <c:ptCount val="10"/>
                <c:pt idx="0">
                  <c:v>100</c:v>
                </c:pt>
                <c:pt idx="1">
                  <c:v>89</c:v>
                </c:pt>
                <c:pt idx="2">
                  <c:v>107</c:v>
                </c:pt>
                <c:pt idx="3">
                  <c:v>48</c:v>
                </c:pt>
                <c:pt idx="4">
                  <c:v>101</c:v>
                </c:pt>
                <c:pt idx="5">
                  <c:v>135</c:v>
                </c:pt>
                <c:pt idx="6">
                  <c:v>213</c:v>
                </c:pt>
                <c:pt idx="7">
                  <c:v>241</c:v>
                </c:pt>
                <c:pt idx="8">
                  <c:v>342</c:v>
                </c:pt>
                <c:pt idx="9" formatCode="0">
                  <c:v>448</c:v>
                </c:pt>
              </c:numCache>
            </c:numRef>
          </c:val>
          <c:smooth val="0"/>
        </c:ser>
        <c:ser>
          <c:idx val="3"/>
          <c:order val="2"/>
          <c:tx>
            <c:strRef>
              <c:f>Virginia!$A$6</c:f>
              <c:strCache>
                <c:ptCount val="1"/>
                <c:pt idx="0">
                  <c:v>Fentanyl</c:v>
                </c:pt>
              </c:strCache>
            </c:strRef>
          </c:tx>
          <c:spPr>
            <a:ln>
              <a:solidFill>
                <a:schemeClr val="accent6">
                  <a:lumMod val="75000"/>
                </a:schemeClr>
              </a:solidFill>
            </a:ln>
          </c:spPr>
          <c:marker>
            <c:symbol val="none"/>
          </c:marker>
          <c:dLbls>
            <c:dLbl>
              <c:idx val="9"/>
              <c:layout>
                <c:manualLayout>
                  <c:x val="0"/>
                  <c:y val="-1.6494845360824746E-2"/>
                </c:manualLayout>
              </c:layout>
              <c:dLblPos val="r"/>
              <c:showLegendKey val="0"/>
              <c:showVal val="0"/>
              <c:showCatName val="0"/>
              <c:showSerName val="1"/>
              <c:showPercent val="0"/>
              <c:showBubbleSize val="0"/>
            </c:dLbl>
            <c:txPr>
              <a:bodyPr/>
              <a:lstStyle/>
              <a:p>
                <a:pPr>
                  <a:defRPr sz="1200" b="1">
                    <a:solidFill>
                      <a:schemeClr val="accent6">
                        <a:lumMod val="75000"/>
                      </a:schemeClr>
                    </a:solidFill>
                  </a:defRPr>
                </a:pPr>
                <a:endParaRPr lang="en-US"/>
              </a:p>
            </c:txPr>
            <c:showLegendKey val="0"/>
            <c:showVal val="0"/>
            <c:showCatName val="0"/>
            <c:showSerName val="0"/>
            <c:showPercent val="0"/>
            <c:showBubbleSize val="0"/>
          </c:dLbls>
          <c:cat>
            <c:strRef>
              <c:f>Virginia!$B$2:$K$2</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Virginia!$B$6:$K$6</c:f>
              <c:numCache>
                <c:formatCode>###0</c:formatCode>
                <c:ptCount val="10"/>
                <c:pt idx="0">
                  <c:v>48</c:v>
                </c:pt>
                <c:pt idx="1">
                  <c:v>68</c:v>
                </c:pt>
                <c:pt idx="2">
                  <c:v>43</c:v>
                </c:pt>
                <c:pt idx="3">
                  <c:v>64</c:v>
                </c:pt>
                <c:pt idx="4">
                  <c:v>54</c:v>
                </c:pt>
                <c:pt idx="5">
                  <c:v>50</c:v>
                </c:pt>
                <c:pt idx="6">
                  <c:v>102</c:v>
                </c:pt>
                <c:pt idx="7">
                  <c:v>134</c:v>
                </c:pt>
                <c:pt idx="8">
                  <c:v>225</c:v>
                </c:pt>
                <c:pt idx="9" formatCode="0">
                  <c:v>618</c:v>
                </c:pt>
              </c:numCache>
            </c:numRef>
          </c:val>
          <c:smooth val="0"/>
        </c:ser>
        <c:ser>
          <c:idx val="4"/>
          <c:order val="3"/>
          <c:tx>
            <c:strRef>
              <c:f>Virginia!$A$7</c:f>
              <c:strCache>
                <c:ptCount val="1"/>
                <c:pt idx="0">
                  <c:v>Rx Opioids</c:v>
                </c:pt>
              </c:strCache>
            </c:strRef>
          </c:tx>
          <c:spPr>
            <a:ln>
              <a:solidFill>
                <a:schemeClr val="accent4">
                  <a:lumMod val="75000"/>
                </a:schemeClr>
              </a:solidFill>
            </a:ln>
          </c:spPr>
          <c:marker>
            <c:symbol val="none"/>
          </c:marker>
          <c:dLbls>
            <c:dLbl>
              <c:idx val="9"/>
              <c:layout>
                <c:manualLayout>
                  <c:x val="1.7028522775649217E-3"/>
                  <c:y val="-1.6494845360824746E-2"/>
                </c:manualLayout>
              </c:layout>
              <c:dLblPos val="r"/>
              <c:showLegendKey val="0"/>
              <c:showVal val="0"/>
              <c:showCatName val="0"/>
              <c:showSerName val="1"/>
              <c:showPercent val="0"/>
              <c:showBubbleSize val="0"/>
            </c:dLbl>
            <c:txPr>
              <a:bodyPr/>
              <a:lstStyle/>
              <a:p>
                <a:pPr>
                  <a:defRPr sz="1200" b="1">
                    <a:solidFill>
                      <a:schemeClr val="accent4">
                        <a:lumMod val="75000"/>
                      </a:schemeClr>
                    </a:solidFill>
                  </a:defRPr>
                </a:pPr>
                <a:endParaRPr lang="en-US"/>
              </a:p>
            </c:txPr>
            <c:showLegendKey val="0"/>
            <c:showVal val="0"/>
            <c:showCatName val="0"/>
            <c:showSerName val="0"/>
            <c:showPercent val="0"/>
            <c:showBubbleSize val="0"/>
          </c:dLbls>
          <c:cat>
            <c:strRef>
              <c:f>Virginia!$B$2:$K$2</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Virginia!$B$7:$K$7</c:f>
              <c:numCache>
                <c:formatCode>###0</c:formatCode>
                <c:ptCount val="10"/>
                <c:pt idx="0">
                  <c:v>400</c:v>
                </c:pt>
                <c:pt idx="1">
                  <c:v>422</c:v>
                </c:pt>
                <c:pt idx="2">
                  <c:v>417</c:v>
                </c:pt>
                <c:pt idx="3">
                  <c:v>426</c:v>
                </c:pt>
                <c:pt idx="4">
                  <c:v>496</c:v>
                </c:pt>
                <c:pt idx="5">
                  <c:v>435</c:v>
                </c:pt>
                <c:pt idx="6">
                  <c:v>459</c:v>
                </c:pt>
                <c:pt idx="7">
                  <c:v>501</c:v>
                </c:pt>
                <c:pt idx="8">
                  <c:v>397</c:v>
                </c:pt>
                <c:pt idx="9" formatCode="0">
                  <c:v>469</c:v>
                </c:pt>
              </c:numCache>
            </c:numRef>
          </c:val>
          <c:smooth val="0"/>
        </c:ser>
        <c:dLbls>
          <c:showLegendKey val="0"/>
          <c:showVal val="0"/>
          <c:showCatName val="0"/>
          <c:showSerName val="0"/>
          <c:showPercent val="0"/>
          <c:showBubbleSize val="0"/>
        </c:dLbls>
        <c:marker val="1"/>
        <c:smooth val="0"/>
        <c:axId val="37861632"/>
        <c:axId val="37879808"/>
      </c:lineChart>
      <c:catAx>
        <c:axId val="37861632"/>
        <c:scaling>
          <c:orientation val="minMax"/>
        </c:scaling>
        <c:delete val="0"/>
        <c:axPos val="b"/>
        <c:majorTickMark val="none"/>
        <c:minorTickMark val="none"/>
        <c:tickLblPos val="nextTo"/>
        <c:txPr>
          <a:bodyPr/>
          <a:lstStyle/>
          <a:p>
            <a:pPr>
              <a:defRPr sz="1100"/>
            </a:pPr>
            <a:endParaRPr lang="en-US"/>
          </a:p>
        </c:txPr>
        <c:crossAx val="37879808"/>
        <c:crosses val="autoZero"/>
        <c:auto val="1"/>
        <c:lblAlgn val="ctr"/>
        <c:lblOffset val="100"/>
        <c:noMultiLvlLbl val="0"/>
      </c:catAx>
      <c:valAx>
        <c:axId val="37879808"/>
        <c:scaling>
          <c:orientation val="minMax"/>
        </c:scaling>
        <c:delete val="0"/>
        <c:axPos val="l"/>
        <c:title>
          <c:tx>
            <c:rich>
              <a:bodyPr/>
              <a:lstStyle/>
              <a:p>
                <a:pPr>
                  <a:defRPr sz="1100" b="0"/>
                </a:pPr>
                <a:r>
                  <a:rPr lang="en-US" sz="1100" b="0"/>
                  <a:t>Number of Deaths</a:t>
                </a:r>
              </a:p>
            </c:rich>
          </c:tx>
          <c:layout>
            <c:manualLayout>
              <c:xMode val="edge"/>
              <c:yMode val="edge"/>
              <c:x val="3.3695397450318721E-3"/>
              <c:y val="0.39326279687473797"/>
            </c:manualLayout>
          </c:layout>
          <c:overlay val="0"/>
        </c:title>
        <c:numFmt formatCode="###0" sourceLinked="1"/>
        <c:majorTickMark val="none"/>
        <c:minorTickMark val="none"/>
        <c:tickLblPos val="nextTo"/>
        <c:txPr>
          <a:bodyPr/>
          <a:lstStyle/>
          <a:p>
            <a:pPr>
              <a:defRPr sz="1100"/>
            </a:pPr>
            <a:endParaRPr lang="en-US"/>
          </a:p>
        </c:txPr>
        <c:crossAx val="37861632"/>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5382493329859E-2"/>
          <c:y val="0.10079130604542201"/>
          <c:w val="0.80096766838781097"/>
          <c:h val="0.7011527651963857"/>
        </c:manualLayout>
      </c:layout>
      <c:lineChart>
        <c:grouping val="standard"/>
        <c:varyColors val="0"/>
        <c:ser>
          <c:idx val="0"/>
          <c:order val="0"/>
          <c:tx>
            <c:strRef>
              <c:f>'Mode of Death'!$B$1</c:f>
              <c:strCache>
                <c:ptCount val="1"/>
                <c:pt idx="0">
                  <c:v>Drugs (All) </c:v>
                </c:pt>
              </c:strCache>
            </c:strRef>
          </c:tx>
          <c:marker>
            <c:symbol val="none"/>
          </c:marker>
          <c:dLbls>
            <c:dLbl>
              <c:idx val="9"/>
              <c:layout/>
              <c:dLblPos val="r"/>
              <c:showLegendKey val="0"/>
              <c:showVal val="0"/>
              <c:showCatName val="0"/>
              <c:showSerName val="1"/>
              <c:showPercent val="0"/>
              <c:showBubbleSize val="0"/>
            </c:dLbl>
            <c:txPr>
              <a:bodyPr/>
              <a:lstStyle/>
              <a:p>
                <a:pPr>
                  <a:defRPr sz="1200" b="1">
                    <a:solidFill>
                      <a:srgbClr val="0070C0"/>
                    </a:solidFill>
                  </a:defRPr>
                </a:pPr>
                <a:endParaRPr lang="en-US"/>
              </a:p>
            </c:txPr>
            <c:showLegendKey val="0"/>
            <c:showVal val="0"/>
            <c:showCatName val="0"/>
            <c:showSerName val="0"/>
            <c:showPercent val="0"/>
            <c:showBubbleSize val="0"/>
          </c:dLbls>
          <c:cat>
            <c:strRef>
              <c:f>'Mode of Death'!$A$2:$A$11</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'Mode of Death'!$B$2:$B$11</c:f>
              <c:numCache>
                <c:formatCode>General</c:formatCode>
                <c:ptCount val="10"/>
                <c:pt idx="0">
                  <c:v>20</c:v>
                </c:pt>
                <c:pt idx="1">
                  <c:v>29</c:v>
                </c:pt>
                <c:pt idx="2">
                  <c:v>29</c:v>
                </c:pt>
                <c:pt idx="3">
                  <c:v>25</c:v>
                </c:pt>
                <c:pt idx="4">
                  <c:v>32</c:v>
                </c:pt>
                <c:pt idx="5">
                  <c:v>25</c:v>
                </c:pt>
                <c:pt idx="6">
                  <c:v>29</c:v>
                </c:pt>
                <c:pt idx="7">
                  <c:v>37</c:v>
                </c:pt>
                <c:pt idx="8">
                  <c:v>42</c:v>
                </c:pt>
                <c:pt idx="9">
                  <c:v>52</c:v>
                </c:pt>
              </c:numCache>
            </c:numRef>
          </c:val>
          <c:smooth val="0"/>
        </c:ser>
        <c:ser>
          <c:idx val="1"/>
          <c:order val="1"/>
          <c:tx>
            <c:strRef>
              <c:f>'Mode of Death'!$C$1</c:f>
              <c:strCache>
                <c:ptCount val="1"/>
                <c:pt idx="0">
                  <c:v>Opioids</c:v>
                </c:pt>
              </c:strCache>
            </c:strRef>
          </c:tx>
          <c:marker>
            <c:symbol val="none"/>
          </c:marker>
          <c:dLbls>
            <c:dLbl>
              <c:idx val="9"/>
              <c:layout/>
              <c:tx>
                <c:rich>
                  <a:bodyPr/>
                  <a:lstStyle/>
                  <a:p>
                    <a:r>
                      <a:rPr lang="en-US" sz="1200" b="1">
                        <a:solidFill>
                          <a:srgbClr val="C00000"/>
                        </a:solidFill>
                      </a:rPr>
                      <a:t>Opioids</a:t>
                    </a:r>
                    <a:endParaRPr lang="en-US"/>
                  </a:p>
                </c:rich>
              </c:tx>
              <c:dLblPos val="r"/>
              <c:showLegendKey val="0"/>
              <c:showVal val="1"/>
              <c:showCatName val="0"/>
              <c:showSerName val="1"/>
              <c:showPercent val="0"/>
              <c:showBubbleSize val="0"/>
            </c:dLbl>
            <c:txPr>
              <a:bodyPr/>
              <a:lstStyle/>
              <a:p>
                <a:pPr>
                  <a:defRPr sz="1200" b="1">
                    <a:solidFill>
                      <a:srgbClr val="C00000"/>
                    </a:solidFill>
                  </a:defRPr>
                </a:pPr>
                <a:endParaRPr lang="en-US"/>
              </a:p>
            </c:txPr>
            <c:showLegendKey val="0"/>
            <c:showVal val="0"/>
            <c:showCatName val="0"/>
            <c:showSerName val="0"/>
            <c:showPercent val="0"/>
            <c:showBubbleSize val="0"/>
          </c:dLbls>
          <c:cat>
            <c:strRef>
              <c:f>'Mode of Death'!$A$2:$A$11</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'Mode of Death'!$C$2:$C$11</c:f>
              <c:numCache>
                <c:formatCode>General</c:formatCode>
                <c:ptCount val="10"/>
                <c:pt idx="0">
                  <c:v>15</c:v>
                </c:pt>
                <c:pt idx="1">
                  <c:v>19</c:v>
                </c:pt>
                <c:pt idx="2">
                  <c:v>16</c:v>
                </c:pt>
                <c:pt idx="3">
                  <c:v>15</c:v>
                </c:pt>
                <c:pt idx="4">
                  <c:v>23</c:v>
                </c:pt>
                <c:pt idx="5">
                  <c:v>21</c:v>
                </c:pt>
                <c:pt idx="6">
                  <c:v>24</c:v>
                </c:pt>
                <c:pt idx="7">
                  <c:v>30</c:v>
                </c:pt>
                <c:pt idx="8">
                  <c:v>37</c:v>
                </c:pt>
                <c:pt idx="9">
                  <c:v>45</c:v>
                </c:pt>
              </c:numCache>
            </c:numRef>
          </c:val>
          <c:smooth val="0"/>
        </c:ser>
        <c:ser>
          <c:idx val="2"/>
          <c:order val="2"/>
          <c:tx>
            <c:strRef>
              <c:f>'Mode of Death'!$D$1</c:f>
              <c:strCache>
                <c:ptCount val="1"/>
                <c:pt idx="0">
                  <c:v>Gun</c:v>
                </c:pt>
              </c:strCache>
            </c:strRef>
          </c:tx>
          <c:marker>
            <c:symbol val="none"/>
          </c:marker>
          <c:dLbls>
            <c:dLbl>
              <c:idx val="9"/>
              <c:layout/>
              <c:tx>
                <c:rich>
                  <a:bodyPr/>
                  <a:lstStyle/>
                  <a:p>
                    <a:r>
                      <a:rPr lang="en-US" sz="1200" b="1">
                        <a:solidFill>
                          <a:schemeClr val="accent3">
                            <a:lumMod val="75000"/>
                          </a:schemeClr>
                        </a:solidFill>
                      </a:rPr>
                      <a:t>Gun</a:t>
                    </a:r>
                    <a:endParaRPr lang="en-US"/>
                  </a:p>
                </c:rich>
              </c:tx>
              <c:dLblPos val="r"/>
              <c:showLegendKey val="0"/>
              <c:showVal val="1"/>
              <c:showCatName val="0"/>
              <c:showSerName val="1"/>
              <c:showPercent val="0"/>
              <c:showBubbleSize val="0"/>
            </c:dLbl>
            <c:txPr>
              <a:bodyPr/>
              <a:lstStyle/>
              <a:p>
                <a:pPr>
                  <a:defRPr sz="1200" b="1">
                    <a:solidFill>
                      <a:schemeClr val="accent3">
                        <a:lumMod val="75000"/>
                      </a:schemeClr>
                    </a:solidFill>
                  </a:defRPr>
                </a:pPr>
                <a:endParaRPr lang="en-US"/>
              </a:p>
            </c:txPr>
            <c:showLegendKey val="0"/>
            <c:showVal val="0"/>
            <c:showCatName val="0"/>
            <c:showSerName val="0"/>
            <c:showPercent val="0"/>
            <c:showBubbleSize val="0"/>
          </c:dLbls>
          <c:cat>
            <c:strRef>
              <c:f>'Mode of Death'!$A$2:$A$11</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'Mode of Death'!$D$2:$D$11</c:f>
              <c:numCache>
                <c:formatCode>General</c:formatCode>
                <c:ptCount val="10"/>
                <c:pt idx="0">
                  <c:v>26</c:v>
                </c:pt>
                <c:pt idx="1">
                  <c:v>23</c:v>
                </c:pt>
                <c:pt idx="2">
                  <c:v>31</c:v>
                </c:pt>
                <c:pt idx="3">
                  <c:v>25</c:v>
                </c:pt>
                <c:pt idx="4">
                  <c:v>31</c:v>
                </c:pt>
                <c:pt idx="5">
                  <c:v>29</c:v>
                </c:pt>
                <c:pt idx="6">
                  <c:v>25</c:v>
                </c:pt>
                <c:pt idx="7">
                  <c:v>24</c:v>
                </c:pt>
                <c:pt idx="8">
                  <c:v>31</c:v>
                </c:pt>
                <c:pt idx="9">
                  <c:v>31</c:v>
                </c:pt>
              </c:numCache>
            </c:numRef>
          </c:val>
          <c:smooth val="0"/>
        </c:ser>
        <c:ser>
          <c:idx val="3"/>
          <c:order val="3"/>
          <c:tx>
            <c:strRef>
              <c:f>'Mode of Death'!$E$1</c:f>
              <c:strCache>
                <c:ptCount val="1"/>
                <c:pt idx="0">
                  <c:v>MVA</c:v>
                </c:pt>
              </c:strCache>
            </c:strRef>
          </c:tx>
          <c:marker>
            <c:symbol val="none"/>
          </c:marker>
          <c:dLbls>
            <c:dLbl>
              <c:idx val="9"/>
              <c:layout/>
              <c:tx>
                <c:rich>
                  <a:bodyPr/>
                  <a:lstStyle/>
                  <a:p>
                    <a:r>
                      <a:rPr lang="en-US" sz="1200" b="1">
                        <a:solidFill>
                          <a:srgbClr val="7030A0"/>
                        </a:solidFill>
                      </a:rPr>
                      <a:t>MVA</a:t>
                    </a:r>
                    <a:endParaRPr lang="en-US"/>
                  </a:p>
                </c:rich>
              </c:tx>
              <c:dLblPos val="r"/>
              <c:showLegendKey val="0"/>
              <c:showVal val="1"/>
              <c:showCatName val="0"/>
              <c:showSerName val="1"/>
              <c:showPercent val="0"/>
              <c:showBubbleSize val="0"/>
            </c:dLbl>
            <c:txPr>
              <a:bodyPr/>
              <a:lstStyle/>
              <a:p>
                <a:pPr>
                  <a:defRPr sz="1200" b="1">
                    <a:solidFill>
                      <a:srgbClr val="7030A0"/>
                    </a:solidFill>
                  </a:defRPr>
                </a:pPr>
                <a:endParaRPr lang="en-US"/>
              </a:p>
            </c:txPr>
            <c:showLegendKey val="0"/>
            <c:showVal val="0"/>
            <c:showCatName val="0"/>
            <c:showSerName val="0"/>
            <c:showPercent val="0"/>
            <c:showBubbleSize val="0"/>
          </c:dLbls>
          <c:cat>
            <c:strRef>
              <c:f>'Mode of Death'!$A$2:$A$11</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'Mode of Death'!$E$2:$E$11</c:f>
              <c:numCache>
                <c:formatCode>General</c:formatCode>
                <c:ptCount val="10"/>
                <c:pt idx="0">
                  <c:v>23</c:v>
                </c:pt>
                <c:pt idx="1">
                  <c:v>19</c:v>
                </c:pt>
                <c:pt idx="2">
                  <c:v>35</c:v>
                </c:pt>
                <c:pt idx="3">
                  <c:v>26</c:v>
                </c:pt>
                <c:pt idx="4">
                  <c:v>20</c:v>
                </c:pt>
                <c:pt idx="5">
                  <c:v>14</c:v>
                </c:pt>
                <c:pt idx="6">
                  <c:v>25</c:v>
                </c:pt>
                <c:pt idx="7">
                  <c:v>19</c:v>
                </c:pt>
                <c:pt idx="8">
                  <c:v>19</c:v>
                </c:pt>
                <c:pt idx="9">
                  <c:v>22</c:v>
                </c:pt>
              </c:numCache>
            </c:numRef>
          </c:val>
          <c:smooth val="0"/>
        </c:ser>
        <c:dLbls>
          <c:showLegendKey val="0"/>
          <c:showVal val="0"/>
          <c:showCatName val="0"/>
          <c:showSerName val="0"/>
          <c:showPercent val="0"/>
          <c:showBubbleSize val="0"/>
        </c:dLbls>
        <c:marker val="1"/>
        <c:smooth val="0"/>
        <c:axId val="37021568"/>
        <c:axId val="37023104"/>
      </c:lineChart>
      <c:catAx>
        <c:axId val="37021568"/>
        <c:scaling>
          <c:orientation val="minMax"/>
        </c:scaling>
        <c:delete val="0"/>
        <c:axPos val="b"/>
        <c:numFmt formatCode="General" sourceLinked="1"/>
        <c:majorTickMark val="none"/>
        <c:minorTickMark val="none"/>
        <c:tickLblPos val="nextTo"/>
        <c:txPr>
          <a:bodyPr/>
          <a:lstStyle/>
          <a:p>
            <a:pPr>
              <a:defRPr sz="1100"/>
            </a:pPr>
            <a:endParaRPr lang="en-US"/>
          </a:p>
        </c:txPr>
        <c:crossAx val="37023104"/>
        <c:crosses val="autoZero"/>
        <c:auto val="1"/>
        <c:lblAlgn val="ctr"/>
        <c:lblOffset val="100"/>
        <c:noMultiLvlLbl val="0"/>
      </c:catAx>
      <c:valAx>
        <c:axId val="37023104"/>
        <c:scaling>
          <c:orientation val="minMax"/>
        </c:scaling>
        <c:delete val="0"/>
        <c:axPos val="l"/>
        <c:title>
          <c:tx>
            <c:rich>
              <a:bodyPr/>
              <a:lstStyle/>
              <a:p>
                <a:pPr>
                  <a:defRPr sz="1100" b="0"/>
                </a:pPr>
                <a:r>
                  <a:rPr lang="en-US" sz="1100" b="0"/>
                  <a:t>Number of Deaths</a:t>
                </a:r>
              </a:p>
            </c:rich>
          </c:tx>
          <c:layout/>
          <c:overlay val="0"/>
        </c:title>
        <c:numFmt formatCode="General" sourceLinked="1"/>
        <c:majorTickMark val="none"/>
        <c:minorTickMark val="none"/>
        <c:tickLblPos val="nextTo"/>
        <c:txPr>
          <a:bodyPr/>
          <a:lstStyle/>
          <a:p>
            <a:pPr>
              <a:defRPr sz="1100"/>
            </a:pPr>
            <a:endParaRPr lang="en-US"/>
          </a:p>
        </c:txPr>
        <c:crossAx val="37021568"/>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56987895670138E-2"/>
          <c:y val="7.4440024893795503E-2"/>
          <c:w val="0.76990912534400646"/>
          <c:h val="0.78189896366047051"/>
        </c:manualLayout>
      </c:layout>
      <c:lineChart>
        <c:grouping val="standard"/>
        <c:varyColors val="0"/>
        <c:ser>
          <c:idx val="1"/>
          <c:order val="0"/>
          <c:tx>
            <c:strRef>
              <c:f>Henrico!$A$4</c:f>
              <c:strCache>
                <c:ptCount val="1"/>
                <c:pt idx="0">
                  <c:v>All Opioids</c:v>
                </c:pt>
              </c:strCache>
            </c:strRef>
          </c:tx>
          <c:spPr>
            <a:ln>
              <a:solidFill>
                <a:schemeClr val="accent3">
                  <a:lumMod val="75000"/>
                </a:schemeClr>
              </a:solidFill>
            </a:ln>
          </c:spPr>
          <c:marker>
            <c:symbol val="none"/>
          </c:marker>
          <c:dLbls>
            <c:dLbl>
              <c:idx val="9"/>
              <c:layout>
                <c:manualLayout>
                  <c:x val="0"/>
                  <c:y val="-2.749140893470791E-3"/>
                </c:manualLayout>
              </c:layout>
              <c:dLblPos val="r"/>
              <c:showLegendKey val="0"/>
              <c:showVal val="0"/>
              <c:showCatName val="0"/>
              <c:showSerName val="1"/>
              <c:showPercent val="0"/>
              <c:showBubbleSize val="0"/>
            </c:dLbl>
            <c:txPr>
              <a:bodyPr/>
              <a:lstStyle/>
              <a:p>
                <a:pPr>
                  <a:defRPr sz="1200" b="1">
                    <a:solidFill>
                      <a:schemeClr val="accent3">
                        <a:lumMod val="75000"/>
                      </a:schemeClr>
                    </a:solidFill>
                  </a:defRPr>
                </a:pPr>
                <a:endParaRPr lang="en-US"/>
              </a:p>
            </c:txPr>
            <c:showLegendKey val="0"/>
            <c:showVal val="0"/>
            <c:showCatName val="0"/>
            <c:showSerName val="0"/>
            <c:showPercent val="0"/>
            <c:showBubbleSize val="0"/>
          </c:dLbls>
          <c:cat>
            <c:strRef>
              <c:f>Henrico!$B$2:$K$2</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Henrico!$B$4:$K$4</c:f>
              <c:numCache>
                <c:formatCode>###0</c:formatCode>
                <c:ptCount val="10"/>
                <c:pt idx="0">
                  <c:v>15</c:v>
                </c:pt>
                <c:pt idx="1">
                  <c:v>19</c:v>
                </c:pt>
                <c:pt idx="2">
                  <c:v>16</c:v>
                </c:pt>
                <c:pt idx="3">
                  <c:v>15</c:v>
                </c:pt>
                <c:pt idx="4">
                  <c:v>23</c:v>
                </c:pt>
                <c:pt idx="5">
                  <c:v>21</c:v>
                </c:pt>
                <c:pt idx="6">
                  <c:v>24</c:v>
                </c:pt>
                <c:pt idx="7">
                  <c:v>30</c:v>
                </c:pt>
                <c:pt idx="8">
                  <c:v>37</c:v>
                </c:pt>
                <c:pt idx="9" formatCode="0">
                  <c:v>45</c:v>
                </c:pt>
              </c:numCache>
            </c:numRef>
          </c:val>
          <c:smooth val="0"/>
        </c:ser>
        <c:ser>
          <c:idx val="2"/>
          <c:order val="1"/>
          <c:tx>
            <c:strRef>
              <c:f>Henrico!$A$5</c:f>
              <c:strCache>
                <c:ptCount val="1"/>
                <c:pt idx="0">
                  <c:v>Heroin</c:v>
                </c:pt>
              </c:strCache>
            </c:strRef>
          </c:tx>
          <c:spPr>
            <a:ln>
              <a:solidFill>
                <a:schemeClr val="accent5">
                  <a:lumMod val="75000"/>
                </a:schemeClr>
              </a:solidFill>
            </a:ln>
          </c:spPr>
          <c:marker>
            <c:symbol val="none"/>
          </c:marker>
          <c:dLbls>
            <c:dLbl>
              <c:idx val="9"/>
              <c:layout/>
              <c:dLblPos val="r"/>
              <c:showLegendKey val="0"/>
              <c:showVal val="0"/>
              <c:showCatName val="0"/>
              <c:showSerName val="1"/>
              <c:showPercent val="0"/>
              <c:showBubbleSize val="0"/>
            </c:dLbl>
            <c:txPr>
              <a:bodyPr/>
              <a:lstStyle/>
              <a:p>
                <a:pPr>
                  <a:defRPr sz="1200" b="1">
                    <a:solidFill>
                      <a:schemeClr val="accent5">
                        <a:lumMod val="75000"/>
                      </a:schemeClr>
                    </a:solidFill>
                  </a:defRPr>
                </a:pPr>
                <a:endParaRPr lang="en-US"/>
              </a:p>
            </c:txPr>
            <c:showLegendKey val="0"/>
            <c:showVal val="0"/>
            <c:showCatName val="0"/>
            <c:showSerName val="0"/>
            <c:showPercent val="0"/>
            <c:showBubbleSize val="0"/>
          </c:dLbls>
          <c:cat>
            <c:strRef>
              <c:f>Henrico!$B$2:$K$2</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Henrico!$B$5:$K$5</c:f>
              <c:numCache>
                <c:formatCode>###0</c:formatCode>
                <c:ptCount val="10"/>
                <c:pt idx="0">
                  <c:v>6</c:v>
                </c:pt>
                <c:pt idx="1">
                  <c:v>10</c:v>
                </c:pt>
                <c:pt idx="2">
                  <c:v>6</c:v>
                </c:pt>
                <c:pt idx="3">
                  <c:v>4</c:v>
                </c:pt>
                <c:pt idx="4">
                  <c:v>8</c:v>
                </c:pt>
                <c:pt idx="5">
                  <c:v>7</c:v>
                </c:pt>
                <c:pt idx="6">
                  <c:v>9</c:v>
                </c:pt>
                <c:pt idx="7">
                  <c:v>15</c:v>
                </c:pt>
                <c:pt idx="8">
                  <c:v>27</c:v>
                </c:pt>
                <c:pt idx="9" formatCode="0">
                  <c:v>24</c:v>
                </c:pt>
              </c:numCache>
            </c:numRef>
          </c:val>
          <c:smooth val="0"/>
        </c:ser>
        <c:ser>
          <c:idx val="3"/>
          <c:order val="2"/>
          <c:tx>
            <c:strRef>
              <c:f>Henrico!$A$6</c:f>
              <c:strCache>
                <c:ptCount val="1"/>
                <c:pt idx="0">
                  <c:v>Fentanyl</c:v>
                </c:pt>
              </c:strCache>
            </c:strRef>
          </c:tx>
          <c:spPr>
            <a:ln>
              <a:solidFill>
                <a:schemeClr val="accent6">
                  <a:lumMod val="75000"/>
                </a:schemeClr>
              </a:solidFill>
            </a:ln>
          </c:spPr>
          <c:marker>
            <c:symbol val="none"/>
          </c:marker>
          <c:dLbls>
            <c:dLbl>
              <c:idx val="9"/>
              <c:layout/>
              <c:dLblPos val="r"/>
              <c:showLegendKey val="0"/>
              <c:showVal val="0"/>
              <c:showCatName val="0"/>
              <c:showSerName val="1"/>
              <c:showPercent val="0"/>
              <c:showBubbleSize val="0"/>
            </c:dLbl>
            <c:txPr>
              <a:bodyPr/>
              <a:lstStyle/>
              <a:p>
                <a:pPr>
                  <a:defRPr sz="1200" b="1">
                    <a:solidFill>
                      <a:schemeClr val="accent6">
                        <a:lumMod val="75000"/>
                      </a:schemeClr>
                    </a:solidFill>
                  </a:defRPr>
                </a:pPr>
                <a:endParaRPr lang="en-US"/>
              </a:p>
            </c:txPr>
            <c:showLegendKey val="0"/>
            <c:showVal val="0"/>
            <c:showCatName val="0"/>
            <c:showSerName val="0"/>
            <c:showPercent val="0"/>
            <c:showBubbleSize val="0"/>
          </c:dLbls>
          <c:cat>
            <c:strRef>
              <c:f>Henrico!$B$2:$K$2</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Henrico!$B$6:$K$6</c:f>
              <c:numCache>
                <c:formatCode>###0</c:formatCode>
                <c:ptCount val="10"/>
                <c:pt idx="0">
                  <c:v>0</c:v>
                </c:pt>
                <c:pt idx="1">
                  <c:v>0</c:v>
                </c:pt>
                <c:pt idx="2">
                  <c:v>0</c:v>
                </c:pt>
                <c:pt idx="3">
                  <c:v>3</c:v>
                </c:pt>
                <c:pt idx="4">
                  <c:v>1</c:v>
                </c:pt>
                <c:pt idx="5">
                  <c:v>1</c:v>
                </c:pt>
                <c:pt idx="6">
                  <c:v>1</c:v>
                </c:pt>
                <c:pt idx="7">
                  <c:v>8</c:v>
                </c:pt>
                <c:pt idx="8">
                  <c:v>11</c:v>
                </c:pt>
                <c:pt idx="9" formatCode="0">
                  <c:v>21</c:v>
                </c:pt>
              </c:numCache>
            </c:numRef>
          </c:val>
          <c:smooth val="0"/>
        </c:ser>
        <c:ser>
          <c:idx val="4"/>
          <c:order val="3"/>
          <c:tx>
            <c:strRef>
              <c:f>Henrico!$A$7</c:f>
              <c:strCache>
                <c:ptCount val="1"/>
                <c:pt idx="0">
                  <c:v>Rx Opioids</c:v>
                </c:pt>
              </c:strCache>
            </c:strRef>
          </c:tx>
          <c:spPr>
            <a:ln>
              <a:solidFill>
                <a:schemeClr val="accent4">
                  <a:lumMod val="75000"/>
                </a:schemeClr>
              </a:solidFill>
            </a:ln>
          </c:spPr>
          <c:marker>
            <c:symbol val="none"/>
          </c:marker>
          <c:dLbls>
            <c:dLbl>
              <c:idx val="9"/>
              <c:layout/>
              <c:dLblPos val="r"/>
              <c:showLegendKey val="0"/>
              <c:showVal val="0"/>
              <c:showCatName val="0"/>
              <c:showSerName val="1"/>
              <c:showPercent val="0"/>
              <c:showBubbleSize val="0"/>
            </c:dLbl>
            <c:txPr>
              <a:bodyPr/>
              <a:lstStyle/>
              <a:p>
                <a:pPr>
                  <a:defRPr sz="1200" b="1">
                    <a:solidFill>
                      <a:schemeClr val="accent4">
                        <a:lumMod val="75000"/>
                      </a:schemeClr>
                    </a:solidFill>
                  </a:defRPr>
                </a:pPr>
                <a:endParaRPr lang="en-US"/>
              </a:p>
            </c:txPr>
            <c:showLegendKey val="0"/>
            <c:showVal val="0"/>
            <c:showCatName val="0"/>
            <c:showSerName val="0"/>
            <c:showPercent val="0"/>
            <c:showBubbleSize val="0"/>
          </c:dLbls>
          <c:cat>
            <c:strRef>
              <c:f>Henrico!$B$2:$K$2</c:f>
              <c:strCache>
                <c:ptCount val="10"/>
                <c:pt idx="0">
                  <c:v>2007</c:v>
                </c:pt>
                <c:pt idx="1">
                  <c:v>2008</c:v>
                </c:pt>
                <c:pt idx="2">
                  <c:v>2009</c:v>
                </c:pt>
                <c:pt idx="3">
                  <c:v>2010</c:v>
                </c:pt>
                <c:pt idx="4">
                  <c:v>2011</c:v>
                </c:pt>
                <c:pt idx="5">
                  <c:v>2012</c:v>
                </c:pt>
                <c:pt idx="6">
                  <c:v>2013</c:v>
                </c:pt>
                <c:pt idx="7">
                  <c:v>2014</c:v>
                </c:pt>
                <c:pt idx="8">
                  <c:v>2015</c:v>
                </c:pt>
                <c:pt idx="9">
                  <c:v>2016 Preliminary</c:v>
                </c:pt>
              </c:strCache>
            </c:strRef>
          </c:cat>
          <c:val>
            <c:numRef>
              <c:f>Henrico!$B$7:$K$7</c:f>
              <c:numCache>
                <c:formatCode>###0</c:formatCode>
                <c:ptCount val="10"/>
                <c:pt idx="0">
                  <c:v>10</c:v>
                </c:pt>
                <c:pt idx="1">
                  <c:v>10</c:v>
                </c:pt>
                <c:pt idx="2">
                  <c:v>11</c:v>
                </c:pt>
                <c:pt idx="3">
                  <c:v>10</c:v>
                </c:pt>
                <c:pt idx="4">
                  <c:v>16</c:v>
                </c:pt>
                <c:pt idx="5">
                  <c:v>12</c:v>
                </c:pt>
                <c:pt idx="6">
                  <c:v>12</c:v>
                </c:pt>
                <c:pt idx="7">
                  <c:v>8</c:v>
                </c:pt>
                <c:pt idx="8">
                  <c:v>9</c:v>
                </c:pt>
                <c:pt idx="9" formatCode="0">
                  <c:v>11</c:v>
                </c:pt>
              </c:numCache>
            </c:numRef>
          </c:val>
          <c:smooth val="0"/>
        </c:ser>
        <c:dLbls>
          <c:showLegendKey val="0"/>
          <c:showVal val="0"/>
          <c:showCatName val="0"/>
          <c:showSerName val="0"/>
          <c:showPercent val="0"/>
          <c:showBubbleSize val="0"/>
        </c:dLbls>
        <c:marker val="1"/>
        <c:smooth val="0"/>
        <c:axId val="37614720"/>
        <c:axId val="37616256"/>
      </c:lineChart>
      <c:catAx>
        <c:axId val="37614720"/>
        <c:scaling>
          <c:orientation val="minMax"/>
        </c:scaling>
        <c:delete val="0"/>
        <c:axPos val="b"/>
        <c:majorTickMark val="none"/>
        <c:minorTickMark val="none"/>
        <c:tickLblPos val="nextTo"/>
        <c:txPr>
          <a:bodyPr/>
          <a:lstStyle/>
          <a:p>
            <a:pPr>
              <a:defRPr sz="1050"/>
            </a:pPr>
            <a:endParaRPr lang="en-US"/>
          </a:p>
        </c:txPr>
        <c:crossAx val="37616256"/>
        <c:crosses val="autoZero"/>
        <c:auto val="1"/>
        <c:lblAlgn val="ctr"/>
        <c:lblOffset val="100"/>
        <c:noMultiLvlLbl val="0"/>
      </c:catAx>
      <c:valAx>
        <c:axId val="37616256"/>
        <c:scaling>
          <c:orientation val="minMax"/>
        </c:scaling>
        <c:delete val="0"/>
        <c:axPos val="l"/>
        <c:title>
          <c:tx>
            <c:rich>
              <a:bodyPr/>
              <a:lstStyle/>
              <a:p>
                <a:pPr>
                  <a:defRPr sz="1100"/>
                </a:pPr>
                <a:r>
                  <a:rPr lang="en-US" sz="1100"/>
                  <a:t>Number of Deaths</a:t>
                </a:r>
              </a:p>
            </c:rich>
          </c:tx>
          <c:layout/>
          <c:overlay val="0"/>
        </c:title>
        <c:numFmt formatCode="###0" sourceLinked="1"/>
        <c:majorTickMark val="none"/>
        <c:minorTickMark val="none"/>
        <c:tickLblPos val="nextTo"/>
        <c:txPr>
          <a:bodyPr/>
          <a:lstStyle/>
          <a:p>
            <a:pPr>
              <a:defRPr sz="1100"/>
            </a:pPr>
            <a:endParaRPr lang="en-US"/>
          </a:p>
        </c:txPr>
        <c:crossAx val="3761472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Sheriff!$M$5</c:f>
              <c:strCache>
                <c:ptCount val="1"/>
                <c:pt idx="0">
                  <c:v>ETOH</c:v>
                </c:pt>
              </c:strCache>
            </c:strRef>
          </c:tx>
          <c:spPr>
            <a:ln>
              <a:solidFill>
                <a:schemeClr val="accent6">
                  <a:lumMod val="50000"/>
                </a:schemeClr>
              </a:solidFill>
            </a:ln>
          </c:spPr>
          <c:marker>
            <c:symbol val="none"/>
          </c:marker>
          <c:dLbls>
            <c:dLbl>
              <c:idx val="3"/>
              <c:layout/>
              <c:tx>
                <c:rich>
                  <a:bodyPr/>
                  <a:lstStyle/>
                  <a:p>
                    <a:r>
                      <a:rPr lang="en-US" dirty="0" smtClean="0"/>
                      <a:t>ALCOHOL</a:t>
                    </a:r>
                    <a:endParaRPr lang="en-US" dirty="0"/>
                  </a:p>
                </c:rich>
              </c:tx>
              <c:dLblPos val="r"/>
              <c:showLegendKey val="0"/>
              <c:showVal val="0"/>
              <c:showCatName val="0"/>
              <c:showSerName val="1"/>
              <c:showPercent val="0"/>
              <c:showBubbleSize val="0"/>
            </c:dLbl>
            <c:txPr>
              <a:bodyPr/>
              <a:lstStyle/>
              <a:p>
                <a:pPr>
                  <a:defRPr b="1">
                    <a:solidFill>
                      <a:schemeClr val="accent6">
                        <a:lumMod val="50000"/>
                      </a:schemeClr>
                    </a:solidFill>
                  </a:defRPr>
                </a:pPr>
                <a:endParaRPr lang="en-US"/>
              </a:p>
            </c:txPr>
            <c:showLegendKey val="0"/>
            <c:showVal val="0"/>
            <c:showCatName val="0"/>
            <c:showSerName val="0"/>
            <c:showPercent val="0"/>
            <c:showBubbleSize val="0"/>
          </c:dLbls>
          <c:cat>
            <c:numRef>
              <c:f>Sheriff!$N$4:$Q$4</c:f>
              <c:numCache>
                <c:formatCode>General</c:formatCode>
                <c:ptCount val="4"/>
                <c:pt idx="0">
                  <c:v>2013</c:v>
                </c:pt>
                <c:pt idx="1">
                  <c:v>2014</c:v>
                </c:pt>
                <c:pt idx="2">
                  <c:v>2015</c:v>
                </c:pt>
                <c:pt idx="3">
                  <c:v>2016</c:v>
                </c:pt>
              </c:numCache>
            </c:numRef>
          </c:cat>
          <c:val>
            <c:numRef>
              <c:f>Sheriff!$N$5:$Q$5</c:f>
              <c:numCache>
                <c:formatCode>General</c:formatCode>
                <c:ptCount val="4"/>
                <c:pt idx="0">
                  <c:v>257</c:v>
                </c:pt>
                <c:pt idx="1">
                  <c:v>401</c:v>
                </c:pt>
                <c:pt idx="2">
                  <c:v>442</c:v>
                </c:pt>
                <c:pt idx="3">
                  <c:v>398</c:v>
                </c:pt>
              </c:numCache>
            </c:numRef>
          </c:val>
          <c:smooth val="0"/>
        </c:ser>
        <c:ser>
          <c:idx val="1"/>
          <c:order val="1"/>
          <c:tx>
            <c:strRef>
              <c:f>Sheriff!$M$6</c:f>
              <c:strCache>
                <c:ptCount val="1"/>
                <c:pt idx="0">
                  <c:v>BENZO</c:v>
                </c:pt>
              </c:strCache>
            </c:strRef>
          </c:tx>
          <c:spPr>
            <a:ln>
              <a:solidFill>
                <a:schemeClr val="accent2">
                  <a:lumMod val="75000"/>
                </a:schemeClr>
              </a:solidFill>
            </a:ln>
          </c:spPr>
          <c:marker>
            <c:symbol val="none"/>
          </c:marker>
          <c:dLbls>
            <c:dLbl>
              <c:idx val="3"/>
              <c:layout/>
              <c:tx>
                <c:rich>
                  <a:bodyPr/>
                  <a:lstStyle/>
                  <a:p>
                    <a:r>
                      <a:rPr lang="en-US" dirty="0" smtClean="0"/>
                      <a:t>BENZODIAZEPINES</a:t>
                    </a:r>
                    <a:endParaRPr lang="en-US" dirty="0"/>
                  </a:p>
                </c:rich>
              </c:tx>
              <c:dLblPos val="r"/>
              <c:showLegendKey val="0"/>
              <c:showVal val="0"/>
              <c:showCatName val="0"/>
              <c:showSerName val="1"/>
              <c:showPercent val="0"/>
              <c:showBubbleSize val="0"/>
            </c:dLbl>
            <c:txPr>
              <a:bodyPr/>
              <a:lstStyle/>
              <a:p>
                <a:pPr>
                  <a:defRPr b="1">
                    <a:solidFill>
                      <a:schemeClr val="accent2">
                        <a:lumMod val="75000"/>
                      </a:schemeClr>
                    </a:solidFill>
                  </a:defRPr>
                </a:pPr>
                <a:endParaRPr lang="en-US"/>
              </a:p>
            </c:txPr>
            <c:showLegendKey val="0"/>
            <c:showVal val="0"/>
            <c:showCatName val="0"/>
            <c:showSerName val="0"/>
            <c:showPercent val="0"/>
            <c:showBubbleSize val="0"/>
          </c:dLbls>
          <c:cat>
            <c:numRef>
              <c:f>Sheriff!$N$4:$Q$4</c:f>
              <c:numCache>
                <c:formatCode>General</c:formatCode>
                <c:ptCount val="4"/>
                <c:pt idx="0">
                  <c:v>2013</c:v>
                </c:pt>
                <c:pt idx="1">
                  <c:v>2014</c:v>
                </c:pt>
                <c:pt idx="2">
                  <c:v>2015</c:v>
                </c:pt>
                <c:pt idx="3">
                  <c:v>2016</c:v>
                </c:pt>
              </c:numCache>
            </c:numRef>
          </c:cat>
          <c:val>
            <c:numRef>
              <c:f>Sheriff!$N$6:$Q$6</c:f>
              <c:numCache>
                <c:formatCode>General</c:formatCode>
                <c:ptCount val="4"/>
                <c:pt idx="0">
                  <c:v>445</c:v>
                </c:pt>
                <c:pt idx="1">
                  <c:v>397</c:v>
                </c:pt>
                <c:pt idx="2">
                  <c:v>375</c:v>
                </c:pt>
                <c:pt idx="3">
                  <c:v>463</c:v>
                </c:pt>
              </c:numCache>
            </c:numRef>
          </c:val>
          <c:smooth val="0"/>
        </c:ser>
        <c:ser>
          <c:idx val="2"/>
          <c:order val="2"/>
          <c:tx>
            <c:strRef>
              <c:f>Sheriff!$M$7</c:f>
              <c:strCache>
                <c:ptCount val="1"/>
                <c:pt idx="0">
                  <c:v>OPIOIDS</c:v>
                </c:pt>
              </c:strCache>
            </c:strRef>
          </c:tx>
          <c:spPr>
            <a:ln>
              <a:solidFill>
                <a:schemeClr val="accent1">
                  <a:lumMod val="75000"/>
                </a:schemeClr>
              </a:solidFill>
            </a:ln>
          </c:spPr>
          <c:marker>
            <c:symbol val="none"/>
          </c:marker>
          <c:dLbls>
            <c:dLbl>
              <c:idx val="3"/>
              <c:layout/>
              <c:dLblPos val="r"/>
              <c:showLegendKey val="0"/>
              <c:showVal val="0"/>
              <c:showCatName val="0"/>
              <c:showSerName val="1"/>
              <c:showPercent val="0"/>
              <c:showBubbleSize val="0"/>
            </c:dLbl>
            <c:txPr>
              <a:bodyPr/>
              <a:lstStyle/>
              <a:p>
                <a:pPr>
                  <a:defRPr b="1">
                    <a:solidFill>
                      <a:schemeClr val="accent1">
                        <a:lumMod val="50000"/>
                      </a:schemeClr>
                    </a:solidFill>
                  </a:defRPr>
                </a:pPr>
                <a:endParaRPr lang="en-US"/>
              </a:p>
            </c:txPr>
            <c:showLegendKey val="0"/>
            <c:showVal val="0"/>
            <c:showCatName val="0"/>
            <c:showSerName val="0"/>
            <c:showPercent val="0"/>
            <c:showBubbleSize val="0"/>
          </c:dLbls>
          <c:cat>
            <c:numRef>
              <c:f>Sheriff!$N$4:$Q$4</c:f>
              <c:numCache>
                <c:formatCode>General</c:formatCode>
                <c:ptCount val="4"/>
                <c:pt idx="0">
                  <c:v>2013</c:v>
                </c:pt>
                <c:pt idx="1">
                  <c:v>2014</c:v>
                </c:pt>
                <c:pt idx="2">
                  <c:v>2015</c:v>
                </c:pt>
                <c:pt idx="3">
                  <c:v>2016</c:v>
                </c:pt>
              </c:numCache>
            </c:numRef>
          </c:cat>
          <c:val>
            <c:numRef>
              <c:f>Sheriff!$N$7:$Q$7</c:f>
              <c:numCache>
                <c:formatCode>General</c:formatCode>
                <c:ptCount val="4"/>
                <c:pt idx="0">
                  <c:v>773</c:v>
                </c:pt>
                <c:pt idx="1">
                  <c:v>815</c:v>
                </c:pt>
                <c:pt idx="2">
                  <c:v>950</c:v>
                </c:pt>
                <c:pt idx="3">
                  <c:v>1192</c:v>
                </c:pt>
              </c:numCache>
            </c:numRef>
          </c:val>
          <c:smooth val="0"/>
        </c:ser>
        <c:ser>
          <c:idx val="3"/>
          <c:order val="3"/>
          <c:tx>
            <c:strRef>
              <c:f>Sheriff!$M$8</c:f>
              <c:strCache>
                <c:ptCount val="1"/>
                <c:pt idx="0">
                  <c:v>METHADONE</c:v>
                </c:pt>
              </c:strCache>
            </c:strRef>
          </c:tx>
          <c:spPr>
            <a:ln>
              <a:solidFill>
                <a:srgbClr val="7030A0"/>
              </a:solidFill>
            </a:ln>
          </c:spPr>
          <c:marker>
            <c:symbol val="none"/>
          </c:marker>
          <c:dLbls>
            <c:dLbl>
              <c:idx val="3"/>
              <c:layout/>
              <c:dLblPos val="r"/>
              <c:showLegendKey val="0"/>
              <c:showVal val="0"/>
              <c:showCatName val="0"/>
              <c:showSerName val="1"/>
              <c:showPercent val="0"/>
              <c:showBubbleSize val="0"/>
            </c:dLbl>
            <c:txPr>
              <a:bodyPr/>
              <a:lstStyle/>
              <a:p>
                <a:pPr>
                  <a:defRPr b="1">
                    <a:solidFill>
                      <a:srgbClr val="7030A0"/>
                    </a:solidFill>
                  </a:defRPr>
                </a:pPr>
                <a:endParaRPr lang="en-US"/>
              </a:p>
            </c:txPr>
            <c:showLegendKey val="0"/>
            <c:showVal val="0"/>
            <c:showCatName val="0"/>
            <c:showSerName val="0"/>
            <c:showPercent val="0"/>
            <c:showBubbleSize val="0"/>
          </c:dLbls>
          <c:cat>
            <c:numRef>
              <c:f>Sheriff!$N$4:$Q$4</c:f>
              <c:numCache>
                <c:formatCode>General</c:formatCode>
                <c:ptCount val="4"/>
                <c:pt idx="0">
                  <c:v>2013</c:v>
                </c:pt>
                <c:pt idx="1">
                  <c:v>2014</c:v>
                </c:pt>
                <c:pt idx="2">
                  <c:v>2015</c:v>
                </c:pt>
                <c:pt idx="3">
                  <c:v>2016</c:v>
                </c:pt>
              </c:numCache>
            </c:numRef>
          </c:cat>
          <c:val>
            <c:numRef>
              <c:f>Sheriff!$N$8:$Q$8</c:f>
              <c:numCache>
                <c:formatCode>General</c:formatCode>
                <c:ptCount val="4"/>
                <c:pt idx="0">
                  <c:v>143</c:v>
                </c:pt>
                <c:pt idx="1">
                  <c:v>118</c:v>
                </c:pt>
                <c:pt idx="2">
                  <c:v>155</c:v>
                </c:pt>
                <c:pt idx="3">
                  <c:v>189</c:v>
                </c:pt>
              </c:numCache>
            </c:numRef>
          </c:val>
          <c:smooth val="0"/>
        </c:ser>
        <c:ser>
          <c:idx val="4"/>
          <c:order val="4"/>
          <c:tx>
            <c:strRef>
              <c:f>Sheriff!$M$9</c:f>
              <c:strCache>
                <c:ptCount val="1"/>
                <c:pt idx="0">
                  <c:v>SUBOXONE</c:v>
                </c:pt>
              </c:strCache>
            </c:strRef>
          </c:tx>
          <c:spPr>
            <a:ln>
              <a:solidFill>
                <a:srgbClr val="C00000"/>
              </a:solidFill>
            </a:ln>
          </c:spPr>
          <c:marker>
            <c:symbol val="none"/>
          </c:marker>
          <c:dLbls>
            <c:dLbl>
              <c:idx val="3"/>
              <c:layout/>
              <c:dLblPos val="r"/>
              <c:showLegendKey val="0"/>
              <c:showVal val="0"/>
              <c:showCatName val="0"/>
              <c:showSerName val="1"/>
              <c:showPercent val="0"/>
              <c:showBubbleSize val="0"/>
            </c:dLbl>
            <c:txPr>
              <a:bodyPr/>
              <a:lstStyle/>
              <a:p>
                <a:pPr>
                  <a:defRPr b="1">
                    <a:solidFill>
                      <a:srgbClr val="C00000"/>
                    </a:solidFill>
                  </a:defRPr>
                </a:pPr>
                <a:endParaRPr lang="en-US"/>
              </a:p>
            </c:txPr>
            <c:showLegendKey val="0"/>
            <c:showVal val="0"/>
            <c:showCatName val="0"/>
            <c:showSerName val="0"/>
            <c:showPercent val="0"/>
            <c:showBubbleSize val="0"/>
          </c:dLbls>
          <c:cat>
            <c:numRef>
              <c:f>Sheriff!$N$4:$Q$4</c:f>
              <c:numCache>
                <c:formatCode>General</c:formatCode>
                <c:ptCount val="4"/>
                <c:pt idx="0">
                  <c:v>2013</c:v>
                </c:pt>
                <c:pt idx="1">
                  <c:v>2014</c:v>
                </c:pt>
                <c:pt idx="2">
                  <c:v>2015</c:v>
                </c:pt>
                <c:pt idx="3">
                  <c:v>2016</c:v>
                </c:pt>
              </c:numCache>
            </c:numRef>
          </c:cat>
          <c:val>
            <c:numRef>
              <c:f>Sheriff!$N$9:$Q$9</c:f>
              <c:numCache>
                <c:formatCode>General</c:formatCode>
                <c:ptCount val="4"/>
                <c:pt idx="0">
                  <c:v>77</c:v>
                </c:pt>
                <c:pt idx="1">
                  <c:v>56</c:v>
                </c:pt>
                <c:pt idx="2">
                  <c:v>74</c:v>
                </c:pt>
                <c:pt idx="3">
                  <c:v>83</c:v>
                </c:pt>
              </c:numCache>
            </c:numRef>
          </c:val>
          <c:smooth val="0"/>
        </c:ser>
        <c:dLbls>
          <c:showLegendKey val="0"/>
          <c:showVal val="0"/>
          <c:showCatName val="0"/>
          <c:showSerName val="0"/>
          <c:showPercent val="0"/>
          <c:showBubbleSize val="0"/>
        </c:dLbls>
        <c:marker val="1"/>
        <c:smooth val="0"/>
        <c:axId val="38430976"/>
        <c:axId val="38453248"/>
      </c:lineChart>
      <c:catAx>
        <c:axId val="38430976"/>
        <c:scaling>
          <c:orientation val="minMax"/>
        </c:scaling>
        <c:delete val="0"/>
        <c:axPos val="b"/>
        <c:numFmt formatCode="General" sourceLinked="1"/>
        <c:majorTickMark val="none"/>
        <c:minorTickMark val="none"/>
        <c:tickLblPos val="nextTo"/>
        <c:crossAx val="38453248"/>
        <c:crosses val="autoZero"/>
        <c:auto val="1"/>
        <c:lblAlgn val="ctr"/>
        <c:lblOffset val="100"/>
        <c:noMultiLvlLbl val="0"/>
      </c:catAx>
      <c:valAx>
        <c:axId val="38453248"/>
        <c:scaling>
          <c:orientation val="minMax"/>
        </c:scaling>
        <c:delete val="0"/>
        <c:axPos val="l"/>
        <c:title>
          <c:tx>
            <c:rich>
              <a:bodyPr/>
              <a:lstStyle/>
              <a:p>
                <a:pPr>
                  <a:defRPr/>
                </a:pPr>
                <a:r>
                  <a:rPr lang="en-US" dirty="0"/>
                  <a:t>Number of </a:t>
                </a:r>
                <a:r>
                  <a:rPr lang="en-US" dirty="0" smtClean="0"/>
                  <a:t>Patients</a:t>
                </a:r>
                <a:endParaRPr lang="en-US" dirty="0"/>
              </a:p>
            </c:rich>
          </c:tx>
          <c:layout/>
          <c:overlay val="0"/>
        </c:title>
        <c:numFmt formatCode="General" sourceLinked="1"/>
        <c:majorTickMark val="none"/>
        <c:minorTickMark val="none"/>
        <c:tickLblPos val="nextTo"/>
        <c:crossAx val="38430976"/>
        <c:crosses val="autoZero"/>
        <c:crossBetween val="between"/>
      </c:valAx>
      <c:spPr>
        <a:solidFill>
          <a:sysClr val="window" lastClr="FFFFFF"/>
        </a:solidFill>
      </c:spPr>
    </c:plotArea>
    <c:plotVisOnly val="1"/>
    <c:dispBlanksAs val="gap"/>
    <c:showDLblsOverMax val="0"/>
  </c:chart>
  <c:spPr>
    <a:solidFill>
      <a:sysClr val="window" lastClr="FFFFFF"/>
    </a:solidFill>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EMSFIRE!$D$36</c:f>
              <c:strCache>
                <c:ptCount val="1"/>
                <c:pt idx="0">
                  <c:v>Opioid-related</c:v>
                </c:pt>
              </c:strCache>
            </c:strRef>
          </c:tx>
          <c:spPr>
            <a:solidFill>
              <a:srgbClr val="438086">
                <a:lumMod val="40000"/>
                <a:lumOff val="60000"/>
              </a:srgbClr>
            </a:solidFill>
          </c:spPr>
          <c:invertIfNegative val="0"/>
          <c:cat>
            <c:numRef>
              <c:f>EMSFIRE!$E$34:$F$34</c:f>
              <c:numCache>
                <c:formatCode>General</c:formatCode>
                <c:ptCount val="2"/>
                <c:pt idx="0">
                  <c:v>2015</c:v>
                </c:pt>
                <c:pt idx="1">
                  <c:v>2016</c:v>
                </c:pt>
              </c:numCache>
            </c:numRef>
          </c:cat>
          <c:val>
            <c:numRef>
              <c:f>EMSFIRE!$E$36:$F$36</c:f>
              <c:numCache>
                <c:formatCode>General</c:formatCode>
                <c:ptCount val="2"/>
                <c:pt idx="0">
                  <c:v>78</c:v>
                </c:pt>
                <c:pt idx="1">
                  <c:v>179</c:v>
                </c:pt>
              </c:numCache>
            </c:numRef>
          </c:val>
        </c:ser>
        <c:ser>
          <c:idx val="1"/>
          <c:order val="1"/>
          <c:tx>
            <c:strRef>
              <c:f>EMSFIRE!$D$37</c:f>
              <c:strCache>
                <c:ptCount val="1"/>
                <c:pt idx="0">
                  <c:v>Not opioid-related</c:v>
                </c:pt>
              </c:strCache>
            </c:strRef>
          </c:tx>
          <c:spPr>
            <a:solidFill>
              <a:srgbClr val="438086"/>
            </a:solidFill>
          </c:spPr>
          <c:invertIfNegative val="0"/>
          <c:cat>
            <c:numRef>
              <c:f>EMSFIRE!$E$34:$F$34</c:f>
              <c:numCache>
                <c:formatCode>General</c:formatCode>
                <c:ptCount val="2"/>
                <c:pt idx="0">
                  <c:v>2015</c:v>
                </c:pt>
                <c:pt idx="1">
                  <c:v>2016</c:v>
                </c:pt>
              </c:numCache>
            </c:numRef>
          </c:cat>
          <c:val>
            <c:numRef>
              <c:f>EMSFIRE!$E$37:$F$37</c:f>
              <c:numCache>
                <c:formatCode>General</c:formatCode>
                <c:ptCount val="2"/>
                <c:pt idx="0">
                  <c:v>117</c:v>
                </c:pt>
                <c:pt idx="1">
                  <c:v>124</c:v>
                </c:pt>
              </c:numCache>
            </c:numRef>
          </c:val>
        </c:ser>
        <c:dLbls>
          <c:showLegendKey val="0"/>
          <c:showVal val="0"/>
          <c:showCatName val="0"/>
          <c:showSerName val="0"/>
          <c:showPercent val="0"/>
          <c:showBubbleSize val="0"/>
        </c:dLbls>
        <c:gapWidth val="95"/>
        <c:overlap val="100"/>
        <c:axId val="38656256"/>
        <c:axId val="38514688"/>
      </c:barChart>
      <c:catAx>
        <c:axId val="38656256"/>
        <c:scaling>
          <c:orientation val="minMax"/>
        </c:scaling>
        <c:delete val="0"/>
        <c:axPos val="b"/>
        <c:numFmt formatCode="General" sourceLinked="1"/>
        <c:majorTickMark val="none"/>
        <c:minorTickMark val="none"/>
        <c:tickLblPos val="nextTo"/>
        <c:crossAx val="38514688"/>
        <c:crosses val="autoZero"/>
        <c:auto val="1"/>
        <c:lblAlgn val="ctr"/>
        <c:lblOffset val="100"/>
        <c:noMultiLvlLbl val="0"/>
      </c:catAx>
      <c:valAx>
        <c:axId val="38514688"/>
        <c:scaling>
          <c:orientation val="minMax"/>
        </c:scaling>
        <c:delete val="0"/>
        <c:axPos val="l"/>
        <c:majorGridlines/>
        <c:title>
          <c:tx>
            <c:rich>
              <a:bodyPr/>
              <a:lstStyle/>
              <a:p>
                <a:pPr>
                  <a:defRPr/>
                </a:pPr>
                <a:r>
                  <a:rPr lang="en-US"/>
                  <a:t>Number of Narcan Administrations</a:t>
                </a:r>
              </a:p>
            </c:rich>
          </c:tx>
          <c:layout/>
          <c:overlay val="0"/>
        </c:title>
        <c:numFmt formatCode="General" sourceLinked="1"/>
        <c:majorTickMark val="none"/>
        <c:minorTickMark val="none"/>
        <c:tickLblPos val="nextTo"/>
        <c:crossAx val="38656256"/>
        <c:crosses val="autoZero"/>
        <c:crossBetween val="between"/>
      </c:valAx>
      <c:dTable>
        <c:showHorzBorder val="1"/>
        <c:showVertBorder val="1"/>
        <c:showOutline val="1"/>
        <c:showKeys val="1"/>
      </c:dTable>
    </c:plotArea>
    <c:plotVisOnly val="1"/>
    <c:dispBlanksAs val="gap"/>
    <c:showDLblsOverMax val="0"/>
  </c:chart>
  <c:txPr>
    <a:bodyPr/>
    <a:lstStyle/>
    <a:p>
      <a:pPr>
        <a:defRPr sz="14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police2!$E$31</c:f>
              <c:strCache>
                <c:ptCount val="1"/>
                <c:pt idx="0">
                  <c:v>Fatal</c:v>
                </c:pt>
              </c:strCache>
            </c:strRef>
          </c:tx>
          <c:spPr>
            <a:solidFill>
              <a:srgbClr val="438086">
                <a:lumMod val="40000"/>
                <a:lumOff val="60000"/>
              </a:srgbClr>
            </a:solidFill>
          </c:spPr>
          <c:invertIfNegative val="0"/>
          <c:cat>
            <c:numRef>
              <c:f>police2!$F$29:$H$29</c:f>
              <c:numCache>
                <c:formatCode>General</c:formatCode>
                <c:ptCount val="3"/>
                <c:pt idx="0">
                  <c:v>2014</c:v>
                </c:pt>
                <c:pt idx="1">
                  <c:v>2015</c:v>
                </c:pt>
                <c:pt idx="2">
                  <c:v>2016</c:v>
                </c:pt>
              </c:numCache>
            </c:numRef>
          </c:cat>
          <c:val>
            <c:numRef>
              <c:f>police2!$F$31:$H$31</c:f>
              <c:numCache>
                <c:formatCode>General</c:formatCode>
                <c:ptCount val="3"/>
                <c:pt idx="0">
                  <c:v>17</c:v>
                </c:pt>
                <c:pt idx="1">
                  <c:v>24</c:v>
                </c:pt>
                <c:pt idx="2">
                  <c:v>31</c:v>
                </c:pt>
              </c:numCache>
            </c:numRef>
          </c:val>
        </c:ser>
        <c:ser>
          <c:idx val="1"/>
          <c:order val="1"/>
          <c:tx>
            <c:strRef>
              <c:f>police2!$E$32</c:f>
              <c:strCache>
                <c:ptCount val="1"/>
                <c:pt idx="0">
                  <c:v>Non-Fatal</c:v>
                </c:pt>
              </c:strCache>
            </c:strRef>
          </c:tx>
          <c:spPr>
            <a:solidFill>
              <a:srgbClr val="438086"/>
            </a:solidFill>
          </c:spPr>
          <c:invertIfNegative val="0"/>
          <c:cat>
            <c:numRef>
              <c:f>police2!$F$29:$H$29</c:f>
              <c:numCache>
                <c:formatCode>General</c:formatCode>
                <c:ptCount val="3"/>
                <c:pt idx="0">
                  <c:v>2014</c:v>
                </c:pt>
                <c:pt idx="1">
                  <c:v>2015</c:v>
                </c:pt>
                <c:pt idx="2">
                  <c:v>2016</c:v>
                </c:pt>
              </c:numCache>
            </c:numRef>
          </c:cat>
          <c:val>
            <c:numRef>
              <c:f>police2!$F$32:$H$32</c:f>
              <c:numCache>
                <c:formatCode>General</c:formatCode>
                <c:ptCount val="3"/>
                <c:pt idx="0">
                  <c:v>52</c:v>
                </c:pt>
                <c:pt idx="1">
                  <c:v>66</c:v>
                </c:pt>
                <c:pt idx="2">
                  <c:v>145</c:v>
                </c:pt>
              </c:numCache>
            </c:numRef>
          </c:val>
        </c:ser>
        <c:dLbls>
          <c:showLegendKey val="0"/>
          <c:showVal val="0"/>
          <c:showCatName val="0"/>
          <c:showSerName val="0"/>
          <c:showPercent val="0"/>
          <c:showBubbleSize val="0"/>
        </c:dLbls>
        <c:gapWidth val="150"/>
        <c:overlap val="100"/>
        <c:axId val="38973440"/>
        <c:axId val="38974976"/>
      </c:barChart>
      <c:catAx>
        <c:axId val="38973440"/>
        <c:scaling>
          <c:orientation val="minMax"/>
        </c:scaling>
        <c:delete val="0"/>
        <c:axPos val="b"/>
        <c:numFmt formatCode="General" sourceLinked="1"/>
        <c:majorTickMark val="none"/>
        <c:minorTickMark val="none"/>
        <c:tickLblPos val="nextTo"/>
        <c:crossAx val="38974976"/>
        <c:crosses val="autoZero"/>
        <c:auto val="1"/>
        <c:lblAlgn val="ctr"/>
        <c:lblOffset val="100"/>
        <c:noMultiLvlLbl val="0"/>
      </c:catAx>
      <c:valAx>
        <c:axId val="38974976"/>
        <c:scaling>
          <c:orientation val="minMax"/>
        </c:scaling>
        <c:delete val="0"/>
        <c:axPos val="l"/>
        <c:majorGridlines/>
        <c:title>
          <c:tx>
            <c:rich>
              <a:bodyPr rot="-5400000" vert="horz"/>
              <a:lstStyle/>
              <a:p>
                <a:pPr>
                  <a:defRPr b="1"/>
                </a:pPr>
                <a:r>
                  <a:rPr lang="en-US" b="1" dirty="0" smtClean="0"/>
                  <a:t>Heroin Overdoses</a:t>
                </a:r>
                <a:endParaRPr lang="en-US" b="1" dirty="0"/>
              </a:p>
            </c:rich>
          </c:tx>
          <c:layout/>
          <c:overlay val="0"/>
        </c:title>
        <c:numFmt formatCode="General" sourceLinked="1"/>
        <c:majorTickMark val="none"/>
        <c:minorTickMark val="none"/>
        <c:tickLblPos val="nextTo"/>
        <c:crossAx val="38973440"/>
        <c:crosses val="autoZero"/>
        <c:crossBetween val="between"/>
      </c:valAx>
      <c:dTable>
        <c:showHorzBorder val="1"/>
        <c:showVertBorder val="1"/>
        <c:showOutline val="1"/>
        <c:showKeys val="1"/>
      </c:dTable>
    </c:plotArea>
    <c:plotVisOnly val="1"/>
    <c:dispBlanksAs val="gap"/>
    <c:showDLblsOverMax val="0"/>
  </c:chart>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0634485906653"/>
          <c:y val="4.7287906319402391E-2"/>
          <c:w val="0.88616464060413502"/>
          <c:h val="0.8762860892388451"/>
        </c:manualLayout>
      </c:layout>
      <c:barChart>
        <c:barDir val="col"/>
        <c:grouping val="clustered"/>
        <c:varyColors val="0"/>
        <c:dLbls>
          <c:showLegendKey val="0"/>
          <c:showVal val="0"/>
          <c:showCatName val="0"/>
          <c:showSerName val="0"/>
          <c:showPercent val="0"/>
          <c:showBubbleSize val="0"/>
        </c:dLbls>
        <c:gapWidth val="150"/>
        <c:axId val="89706496"/>
        <c:axId val="89708032"/>
      </c:barChart>
      <c:catAx>
        <c:axId val="89706496"/>
        <c:scaling>
          <c:orientation val="minMax"/>
        </c:scaling>
        <c:delete val="0"/>
        <c:axPos val="b"/>
        <c:numFmt formatCode="General" sourceLinked="1"/>
        <c:majorTickMark val="none"/>
        <c:minorTickMark val="none"/>
        <c:tickLblPos val="nextTo"/>
        <c:crossAx val="89708032"/>
        <c:crosses val="autoZero"/>
        <c:auto val="1"/>
        <c:lblAlgn val="ctr"/>
        <c:lblOffset val="100"/>
        <c:noMultiLvlLbl val="0"/>
      </c:catAx>
      <c:valAx>
        <c:axId val="89708032"/>
        <c:scaling>
          <c:orientation val="minMax"/>
        </c:scaling>
        <c:delete val="0"/>
        <c:axPos val="l"/>
        <c:title>
          <c:tx>
            <c:rich>
              <a:bodyPr/>
              <a:lstStyle/>
              <a:p>
                <a:pPr>
                  <a:defRPr b="1"/>
                </a:pPr>
                <a:r>
                  <a:rPr lang="en-US" b="1"/>
                  <a:t>Number of Charges</a:t>
                </a:r>
              </a:p>
            </c:rich>
          </c:tx>
          <c:layout>
            <c:manualLayout>
              <c:xMode val="edge"/>
              <c:yMode val="edge"/>
              <c:x val="1.6244186581940432E-3"/>
              <c:y val="0.37114511895690461"/>
            </c:manualLayout>
          </c:layout>
          <c:overlay val="0"/>
        </c:title>
        <c:numFmt formatCode="General" sourceLinked="1"/>
        <c:majorTickMark val="none"/>
        <c:minorTickMark val="none"/>
        <c:tickLblPos val="nextTo"/>
        <c:crossAx val="89706496"/>
        <c:crosses val="autoZero"/>
        <c:crossBetween val="between"/>
      </c:valAx>
      <c:spPr>
        <a:noFill/>
      </c:spPr>
    </c:plotArea>
    <c:plotVisOnly val="1"/>
    <c:dispBlanksAs val="gap"/>
    <c:showDLblsOverMax val="0"/>
  </c:chart>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'[Copy of updated heroin numbers.xlsx]Sheet1'!$A$9</c:f>
              <c:strCache>
                <c:ptCount val="1"/>
                <c:pt idx="0">
                  <c:v>Possess Heroin </c:v>
                </c:pt>
              </c:strCache>
            </c:strRef>
          </c:tx>
          <c:spPr>
            <a:solidFill>
              <a:srgbClr val="438086"/>
            </a:solidFill>
          </c:spPr>
          <c:invertIfNegative val="0"/>
          <c:cat>
            <c:numRef>
              <c:f>'[Copy of updated heroin numbers.xlsx]Sheet1'!$B$8:$D$8</c:f>
              <c:numCache>
                <c:formatCode>General</c:formatCode>
                <c:ptCount val="3"/>
                <c:pt idx="0">
                  <c:v>2014</c:v>
                </c:pt>
                <c:pt idx="1">
                  <c:v>2015</c:v>
                </c:pt>
                <c:pt idx="2">
                  <c:v>2016</c:v>
                </c:pt>
              </c:numCache>
            </c:numRef>
          </c:cat>
          <c:val>
            <c:numRef>
              <c:f>'[Copy of updated heroin numbers.xlsx]Sheet1'!$B$9:$D$9</c:f>
              <c:numCache>
                <c:formatCode>General</c:formatCode>
                <c:ptCount val="3"/>
                <c:pt idx="0">
                  <c:v>249</c:v>
                </c:pt>
                <c:pt idx="1">
                  <c:v>335</c:v>
                </c:pt>
                <c:pt idx="2">
                  <c:v>488</c:v>
                </c:pt>
              </c:numCache>
            </c:numRef>
          </c:val>
        </c:ser>
        <c:dLbls>
          <c:showLegendKey val="0"/>
          <c:showVal val="0"/>
          <c:showCatName val="0"/>
          <c:showSerName val="0"/>
          <c:showPercent val="0"/>
          <c:showBubbleSize val="0"/>
        </c:dLbls>
        <c:gapWidth val="150"/>
        <c:axId val="89634688"/>
        <c:axId val="89636224"/>
      </c:barChart>
      <c:catAx>
        <c:axId val="89634688"/>
        <c:scaling>
          <c:orientation val="minMax"/>
        </c:scaling>
        <c:delete val="0"/>
        <c:axPos val="b"/>
        <c:numFmt formatCode="General" sourceLinked="1"/>
        <c:majorTickMark val="out"/>
        <c:minorTickMark val="none"/>
        <c:tickLblPos val="nextTo"/>
        <c:crossAx val="89636224"/>
        <c:crosses val="autoZero"/>
        <c:auto val="1"/>
        <c:lblAlgn val="ctr"/>
        <c:lblOffset val="100"/>
        <c:noMultiLvlLbl val="0"/>
      </c:catAx>
      <c:valAx>
        <c:axId val="89636224"/>
        <c:scaling>
          <c:orientation val="minMax"/>
        </c:scaling>
        <c:delete val="0"/>
        <c:axPos val="l"/>
        <c:majorGridlines/>
        <c:title>
          <c:tx>
            <c:rich>
              <a:bodyPr rot="-5400000" vert="horz"/>
              <a:lstStyle/>
              <a:p>
                <a:pPr>
                  <a:defRPr/>
                </a:pPr>
                <a:r>
                  <a:rPr lang="en-US"/>
                  <a:t>Number of Charges</a:t>
                </a:r>
              </a:p>
            </c:rich>
          </c:tx>
          <c:layout/>
          <c:overlay val="0"/>
        </c:title>
        <c:numFmt formatCode="General" sourceLinked="1"/>
        <c:majorTickMark val="out"/>
        <c:minorTickMark val="none"/>
        <c:tickLblPos val="nextTo"/>
        <c:crossAx val="89634688"/>
        <c:crosses val="autoZero"/>
        <c:crossBetween val="between"/>
      </c:valAx>
    </c:plotArea>
    <c:plotVisOnly val="1"/>
    <c:dispBlanksAs val="gap"/>
    <c:showDLblsOverMax val="0"/>
  </c:chart>
  <c:txPr>
    <a:bodyPr/>
    <a:lstStyle/>
    <a:p>
      <a:pPr>
        <a:defRPr sz="14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385746890334359"/>
          <c:y val="0.16157671200190885"/>
          <c:w val="0.7349831624820482"/>
          <c:h val="0.70381204267626996"/>
        </c:manualLayout>
      </c:layout>
      <c:barChart>
        <c:barDir val="col"/>
        <c:grouping val="clustered"/>
        <c:varyColors val="0"/>
        <c:ser>
          <c:idx val="0"/>
          <c:order val="0"/>
          <c:tx>
            <c:strRef>
              <c:f>'Mental health and devel'!$K$61</c:f>
              <c:strCache>
                <c:ptCount val="1"/>
                <c:pt idx="0">
                  <c:v>Percent w/ Opiate Addiction </c:v>
                </c:pt>
              </c:strCache>
            </c:strRef>
          </c:tx>
          <c:spPr>
            <a:solidFill>
              <a:srgbClr val="438086"/>
            </a:solidFill>
            <a:ln w="50800"/>
          </c:spPr>
          <c:invertIfNegative val="0"/>
          <c:cat>
            <c:numRef>
              <c:f>'Mental health and devel'!$J$62:$J$66</c:f>
              <c:numCache>
                <c:formatCode>General</c:formatCode>
                <c:ptCount val="5"/>
                <c:pt idx="0">
                  <c:v>2008</c:v>
                </c:pt>
                <c:pt idx="1">
                  <c:v>2010</c:v>
                </c:pt>
                <c:pt idx="2">
                  <c:v>2012</c:v>
                </c:pt>
                <c:pt idx="3">
                  <c:v>2014</c:v>
                </c:pt>
                <c:pt idx="4">
                  <c:v>2016</c:v>
                </c:pt>
              </c:numCache>
            </c:numRef>
          </c:cat>
          <c:val>
            <c:numRef>
              <c:f>'Mental health and devel'!$K$62:$K$66</c:f>
              <c:numCache>
                <c:formatCode>0.00%</c:formatCode>
                <c:ptCount val="5"/>
                <c:pt idx="0">
                  <c:v>0.18300000000000008</c:v>
                </c:pt>
                <c:pt idx="1">
                  <c:v>0.22900000000000001</c:v>
                </c:pt>
                <c:pt idx="2" formatCode="0%">
                  <c:v>0.28000000000000008</c:v>
                </c:pt>
                <c:pt idx="3" formatCode="0%">
                  <c:v>0.38000000000000017</c:v>
                </c:pt>
                <c:pt idx="4">
                  <c:v>0.53200000000000003</c:v>
                </c:pt>
              </c:numCache>
            </c:numRef>
          </c:val>
        </c:ser>
        <c:dLbls>
          <c:showLegendKey val="0"/>
          <c:showVal val="0"/>
          <c:showCatName val="0"/>
          <c:showSerName val="0"/>
          <c:showPercent val="0"/>
          <c:showBubbleSize val="0"/>
        </c:dLbls>
        <c:gapWidth val="150"/>
        <c:axId val="37955072"/>
        <c:axId val="37956608"/>
      </c:barChart>
      <c:catAx>
        <c:axId val="37955072"/>
        <c:scaling>
          <c:orientation val="minMax"/>
        </c:scaling>
        <c:delete val="0"/>
        <c:axPos val="b"/>
        <c:numFmt formatCode="General" sourceLinked="1"/>
        <c:majorTickMark val="none"/>
        <c:minorTickMark val="none"/>
        <c:tickLblPos val="nextTo"/>
        <c:crossAx val="37956608"/>
        <c:crosses val="autoZero"/>
        <c:auto val="1"/>
        <c:lblAlgn val="ctr"/>
        <c:lblOffset val="100"/>
        <c:noMultiLvlLbl val="0"/>
      </c:catAx>
      <c:valAx>
        <c:axId val="37956608"/>
        <c:scaling>
          <c:orientation val="minMax"/>
        </c:scaling>
        <c:delete val="0"/>
        <c:axPos val="l"/>
        <c:title>
          <c:tx>
            <c:rich>
              <a:bodyPr rot="-5400000" vert="horz"/>
              <a:lstStyle/>
              <a:p>
                <a:pPr>
                  <a:defRPr/>
                </a:pPr>
                <a:r>
                  <a:rPr lang="en-US"/>
                  <a:t>Percent of Clients </a:t>
                </a:r>
              </a:p>
            </c:rich>
          </c:tx>
          <c:layout>
            <c:manualLayout>
              <c:xMode val="edge"/>
              <c:yMode val="edge"/>
              <c:x val="6.3782152230971126E-2"/>
              <c:y val="0.38853715103793846"/>
            </c:manualLayout>
          </c:layout>
          <c:overlay val="0"/>
        </c:title>
        <c:numFmt formatCode="0%" sourceLinked="0"/>
        <c:majorTickMark val="none"/>
        <c:minorTickMark val="none"/>
        <c:tickLblPos val="nextTo"/>
        <c:crossAx val="37955072"/>
        <c:crosses val="autoZero"/>
        <c:crossBetween val="between"/>
        <c:minorUnit val="2.0000000000000011E-2"/>
      </c:valAx>
      <c:spPr>
        <a:noFill/>
      </c:spPr>
    </c:plotArea>
    <c:plotVisOnly val="1"/>
    <c:dispBlanksAs val="gap"/>
    <c:showDLblsOverMax val="0"/>
  </c:chart>
  <c:txPr>
    <a:bodyPr/>
    <a:lstStyle/>
    <a:p>
      <a:pPr>
        <a:defRPr sz="14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3CC8A9BF-9718-4DE1-B364-65F9945E712F}" type="datetimeFigureOut">
              <a:rPr lang="en-US" smtClean="0"/>
              <a:pPr/>
              <a:t>5/30/2017</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9E416BF7-C110-46BC-B5ED-4A6EBDE01852}" type="slidenum">
              <a:rPr lang="en-US" smtClean="0"/>
              <a:pPr/>
              <a:t>‹#›</a:t>
            </a:fld>
            <a:endParaRPr lang="en-US"/>
          </a:p>
        </p:txBody>
      </p:sp>
    </p:spTree>
    <p:extLst>
      <p:ext uri="{BB962C8B-B14F-4D97-AF65-F5344CB8AC3E}">
        <p14:creationId xmlns:p14="http://schemas.microsoft.com/office/powerpoint/2010/main" val="589700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D82BFEC3-661E-47B3-A3E0-6DA82561FE74}" type="datetimeFigureOut">
              <a:rPr lang="en-US" smtClean="0"/>
              <a:pPr/>
              <a:t>5/30/2017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5637C67B-CA94-42A8-99D9-19979F7813E2}" type="slidenum">
              <a:rPr lang="en-US" smtClean="0"/>
              <a:pPr/>
              <a:t>‹#›</a:t>
            </a:fld>
            <a:endParaRPr lang="en-US"/>
          </a:p>
        </p:txBody>
      </p:sp>
    </p:spTree>
    <p:extLst>
      <p:ext uri="{BB962C8B-B14F-4D97-AF65-F5344CB8AC3E}">
        <p14:creationId xmlns:p14="http://schemas.microsoft.com/office/powerpoint/2010/main" val="184710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www.bing.com/search?q=sublimaze+fentanyl&amp;filters=ufn:%22sublimaze+fentanyl%22+sid:%2260b8971d-68e4-6010-1540-e731c340a7c6%22+catguid:%22c9daa7cb-547d-1c3e-ca68-91160695e4b9_7efef894%22+segment:%22generic.carousel%22&amp;FORM=SNAPST" TargetMode="External"/><Relationship Id="rId13" Type="http://schemas.openxmlformats.org/officeDocument/2006/relationships/hyperlink" Target="http://www.bing.com/search?q=fentaNYL+Transdermal+System+Novaplus&amp;filters=ufn:%22fentaNYL+Transdermal+System+Novaplus%22+sid:%22a339c38e-3bf0-4a03-e5c5-35272c8d1071%22+catguid:%22c9daa7cb-547d-1c3e-ca68-91160695e4b9_7efef894%22+segment:%22generic.carousel%22&amp;FORM=SNAPST" TargetMode="External"/><Relationship Id="rId3" Type="http://schemas.openxmlformats.org/officeDocument/2006/relationships/hyperlink" Target="http://www.bing.com/search?q=duragesic&amp;filters=ufn:%22duragesic%22+sid:%2230229705-0678-60db-2351-45922591de98%22+catguid:%22c9daa7cb-547d-1c3e-ca68-91160695e4b9_7efef894%22+segment:%22generic.carousel%22&amp;FORM=SNAPST" TargetMode="External"/><Relationship Id="rId7" Type="http://schemas.openxmlformats.org/officeDocument/2006/relationships/hyperlink" Target="http://www.bing.com/search?q=fentora&amp;filters=ufn:%22fentora%22+sid:%2219a87513-9bc9-3063-4749-e70bb7dcac0d%22+catguid:%22c9daa7cb-547d-1c3e-ca68-91160695e4b9_7efef894%22+segment:%22generic.carousel%22&amp;FORM=SNAPST" TargetMode="External"/><Relationship Id="rId12" Type="http://schemas.openxmlformats.org/officeDocument/2006/relationships/hyperlink" Target="http://www.bing.com/search?q=fentaNYL+Citrate+Novaplus&amp;filters=ufn:%22fentaNYL+Citrate+Novaplus%22+sid:%22985dda0e-af87-c313-ac3e-91fe0088f581%22+catguid:%22c9daa7cb-547d-1c3e-ca68-91160695e4b9_7efef894%22+segment:%22generic.carousel%22&amp;FORM=SNAPST"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www.bing.com/search?q=subsys+fentanyl&amp;filters=ufn:%22subsys+fentanyl%22+sid:%220f4cad5d-93d6-4ded-85fe-c491965c47e9%22+catguid:%22c9daa7cb-547d-1c3e-ca68-91160695e4b9_7efef894%22+segment:%22generic.carousel%22&amp;FORM=SNAPST" TargetMode="External"/><Relationship Id="rId11" Type="http://schemas.openxmlformats.org/officeDocument/2006/relationships/hyperlink" Target="http://www.bing.com/search?q=onsolis&amp;filters=ufn:%22onsolis%22+sid:%227e39f05c-05ab-f3cd-1b3f-75aad2b0a171%22+catguid:%22c9daa7cb-547d-1c3e-ca68-91160695e4b9_7efef894%22+segment:%22generic.carousel%22&amp;FORM=SNAPST" TargetMode="External"/><Relationship Id="rId5" Type="http://schemas.openxmlformats.org/officeDocument/2006/relationships/hyperlink" Target="http://www.bing.com/search?q=abstral&amp;filters=ufn:%22abstral%22+sid:%221592a2c4-8833-a4b4-58b4-66aa81dca952%22+catguid:%22c9daa7cb-547d-1c3e-ca68-91160695e4b9_7efef894%22+segment:%22generic.carousel%22&amp;FORM=SNAPST" TargetMode="External"/><Relationship Id="rId10" Type="http://schemas.openxmlformats.org/officeDocument/2006/relationships/hyperlink" Target="http://www.bing.com/search?q=ionsys&amp;filters=ufn:%22ionsys%22+sid:%22786e695d-b824-6a83-0099-ebe6c202aead%22+catguid:%22c9daa7cb-547d-1c3e-ca68-91160695e4b9_7efef894%22+segment:%22generic.carousel%22&amp;FORM=SNAPST" TargetMode="External"/><Relationship Id="rId4" Type="http://schemas.openxmlformats.org/officeDocument/2006/relationships/hyperlink" Target="http://www.bing.com/search?q=actiq&amp;filters=ufn:%22actiq%22+sid:%22b8f8f221-b6f0-d150-089c-a2448693f62e%22+catguid:%22c9daa7cb-547d-1c3e-ca68-91160695e4b9_7efef894%22+segment:%22generic.carousel%22&amp;FORM=SNAPST" TargetMode="External"/><Relationship Id="rId9" Type="http://schemas.openxmlformats.org/officeDocument/2006/relationships/hyperlink" Target="http://www.bing.com/search?q=fentanyl+nasal+spray&amp;filters=ufn:%22fentanyl+nasal+spray%22+sid:%223ab41310-1449-47c5-9b50-84c2be2e2258%22+catguid:%22c9daa7cb-547d-1c3e-ca68-91160695e4b9_7efef894%22+segment:%22generic.carousel%22&amp;FORM=SNAPST" TargetMode="External"/><Relationship Id="rId14" Type="http://schemas.openxmlformats.org/officeDocument/2006/relationships/hyperlink" Target="http://www.bing.com/search?q=Duragesic+Mat&amp;filters=ufn:%22Duragesic+Mat%22+sid:%22d7be21f2-d6c3-85e3-089b-dcf9e98dbd14%22+catguid:%22c9daa7cb-547d-1c3e-ca68-91160695e4b9_7efef894%22+segment:%22generic.carousel%22&amp;FORM=SNAPST"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dc.gov/mmwr/volumes/65/wr/mm655051e1.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en.wikipedia.org/wiki/Naloxone" TargetMode="External"/><Relationship Id="rId7" Type="http://schemas.openxmlformats.org/officeDocument/2006/relationships/hyperlink" Target="http://www.bing.com/search?q=EVZIO&amp;filters=ufn:%22EVZIO%22+sid:%22e5919cb4-4660-8f66-e252-2934a0c17055%22+catguid:%2227f39f82-34fa-4b11-8cf8-683e4b5d2a4d_7efef894%22+segment:%22generic.carousel%22&amp;FORM=SNAPST" TargetMode="External"/><Relationship Id="rId2" Type="http://schemas.openxmlformats.org/officeDocument/2006/relationships/slide" Target="../slides/slide47.xml"/><Relationship Id="rId1" Type="http://schemas.openxmlformats.org/officeDocument/2006/relationships/notesMaster" Target="../notesMasters/notesMaster1.xml"/><Relationship Id="rId6" Type="http://schemas.openxmlformats.org/officeDocument/2006/relationships/hyperlink" Target="http://www.bing.com/search?q=PremierPro+Rx+naloxone+HCl&amp;filters=ufn:%22PremierPro+Rx+naloxone+HCl%22+sid:%223b771fc9-da4c-3c42-3c9c-bb276d2216de%22+catguid:%2227f39f82-34fa-4b11-8cf8-683e4b5d2a4d_7efef894%22+segment:%22generic.carousel%22&amp;FORM=SNAPST" TargetMode="External"/><Relationship Id="rId5" Type="http://schemas.openxmlformats.org/officeDocument/2006/relationships/hyperlink" Target="http://www.bing.com/search?q=Naloxone+HCl+Novaplus&amp;filters=ufn:%22Naloxone+HCl+Novaplus%22+sid:%221b932645-fe7d-1d0a-cbdd-96bb245909a9%22+catguid:%2227f39f82-34fa-4b11-8cf8-683e4b5d2a4d_7efef894%22+segment:%22generic.carousel%22&amp;FORM=SNAPST" TargetMode="External"/><Relationship Id="rId4" Type="http://schemas.openxmlformats.org/officeDocument/2006/relationships/hyperlink" Target="http://creativecommons.org/licenses/by-sa/3.0/"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vdh.virginia.gov/"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www.dhp.virginia.gov/" TargetMode="External"/><Relationship Id="rId5" Type="http://schemas.openxmlformats.org/officeDocument/2006/relationships/hyperlink" Target="http://www.dcjs.virginia.gov/" TargetMode="External"/><Relationship Id="rId4" Type="http://schemas.openxmlformats.org/officeDocument/2006/relationships/hyperlink" Target="http://www.dbhds.virginia.gov/"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vdh.virginia.gov/"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www.dhp.virginia.gov/" TargetMode="External"/><Relationship Id="rId5" Type="http://schemas.openxmlformats.org/officeDocument/2006/relationships/hyperlink" Target="http://www.dcjs.virginia.gov/" TargetMode="External"/><Relationship Id="rId4" Type="http://schemas.openxmlformats.org/officeDocument/2006/relationships/hyperlink" Target="http://www.dbhds.virginia.gov/"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1</a:t>
            </a:fld>
            <a:endParaRPr lang="en-US"/>
          </a:p>
        </p:txBody>
      </p:sp>
    </p:spTree>
    <p:extLst>
      <p:ext uri="{BB962C8B-B14F-4D97-AF65-F5344CB8AC3E}">
        <p14:creationId xmlns:p14="http://schemas.microsoft.com/office/powerpoint/2010/main" val="331742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12</a:t>
            </a:fld>
            <a:endParaRPr lang="en-US"/>
          </a:p>
        </p:txBody>
      </p:sp>
    </p:spTree>
    <p:extLst>
      <p:ext uri="{BB962C8B-B14F-4D97-AF65-F5344CB8AC3E}">
        <p14:creationId xmlns:p14="http://schemas.microsoft.com/office/powerpoint/2010/main" val="2583065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13</a:t>
            </a:fld>
            <a:endParaRPr lang="en-US"/>
          </a:p>
        </p:txBody>
      </p:sp>
    </p:spTree>
    <p:extLst>
      <p:ext uri="{BB962C8B-B14F-4D97-AF65-F5344CB8AC3E}">
        <p14:creationId xmlns:p14="http://schemas.microsoft.com/office/powerpoint/2010/main" val="2583065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Between July</a:t>
            </a:r>
            <a:r>
              <a:rPr lang="en-US" baseline="0" dirty="0" smtClean="0"/>
              <a:t> 22 and August 1, 2016, wrote report for the County Manager.  Task Force met with the County Manager pm August 1, 2016 to present report.</a:t>
            </a:r>
            <a:endParaRPr lang="en-US" dirty="0" smtClean="0"/>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14</a:t>
            </a:fld>
            <a:endParaRPr lang="en-US"/>
          </a:p>
        </p:txBody>
      </p:sp>
    </p:spTree>
    <p:extLst>
      <p:ext uri="{BB962C8B-B14F-4D97-AF65-F5344CB8AC3E}">
        <p14:creationId xmlns:p14="http://schemas.microsoft.com/office/powerpoint/2010/main" val="2583065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600 attendees at Opioid Summit</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15</a:t>
            </a:fld>
            <a:endParaRPr lang="en-US"/>
          </a:p>
        </p:txBody>
      </p:sp>
    </p:spTree>
    <p:extLst>
      <p:ext uri="{BB962C8B-B14F-4D97-AF65-F5344CB8AC3E}">
        <p14:creationId xmlns:p14="http://schemas.microsoft.com/office/powerpoint/2010/main" val="4569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 community</a:t>
            </a:r>
            <a:r>
              <a:rPr lang="en-US" baseline="0" dirty="0" smtClean="0"/>
              <a:t> events since mid-March 2017</a:t>
            </a:r>
            <a:endParaRPr lang="en-US" dirty="0" smtClean="0"/>
          </a:p>
          <a:p>
            <a:endParaRPr lang="en-US" dirty="0" smtClean="0"/>
          </a:p>
          <a:p>
            <a:r>
              <a:rPr lang="en-US" dirty="0" smtClean="0"/>
              <a:t>Link </a:t>
            </a:r>
            <a:r>
              <a:rPr lang="en-US" dirty="0" smtClean="0"/>
              <a:t>to DEA’s Controlled Substance Public</a:t>
            </a:r>
            <a:r>
              <a:rPr lang="en-US" baseline="0" dirty="0" smtClean="0"/>
              <a:t> Disposal Locations; enter zip code and search radius for locations</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16</a:t>
            </a:fld>
            <a:endParaRPr lang="en-US"/>
          </a:p>
        </p:txBody>
      </p:sp>
    </p:spTree>
    <p:extLst>
      <p:ext uri="{BB962C8B-B14F-4D97-AF65-F5344CB8AC3E}">
        <p14:creationId xmlns:p14="http://schemas.microsoft.com/office/powerpoint/2010/main" val="2520649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18</a:t>
            </a:fld>
            <a:endParaRPr lang="en-US"/>
          </a:p>
        </p:txBody>
      </p:sp>
    </p:spTree>
    <p:extLst>
      <p:ext uri="{BB962C8B-B14F-4D97-AF65-F5344CB8AC3E}">
        <p14:creationId xmlns:p14="http://schemas.microsoft.com/office/powerpoint/2010/main" val="4136412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37C67B-CA94-42A8-99D9-19979F7813E2}" type="slidenum">
              <a:rPr lang="en-US" smtClean="0"/>
              <a:pPr/>
              <a:t>19</a:t>
            </a:fld>
            <a:endParaRPr lang="en-US"/>
          </a:p>
        </p:txBody>
      </p:sp>
    </p:spTree>
    <p:extLst>
      <p:ext uri="{BB962C8B-B14F-4D97-AF65-F5344CB8AC3E}">
        <p14:creationId xmlns:p14="http://schemas.microsoft.com/office/powerpoint/2010/main" val="4005655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37C67B-CA94-42A8-99D9-19979F7813E2}" type="slidenum">
              <a:rPr lang="en-US" smtClean="0"/>
              <a:pPr/>
              <a:t>20</a:t>
            </a:fld>
            <a:endParaRPr lang="en-US"/>
          </a:p>
        </p:txBody>
      </p:sp>
    </p:spTree>
    <p:extLst>
      <p:ext uri="{BB962C8B-B14F-4D97-AF65-F5344CB8AC3E}">
        <p14:creationId xmlns:p14="http://schemas.microsoft.com/office/powerpoint/2010/main" val="419139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37C67B-CA94-42A8-99D9-19979F7813E2}" type="slidenum">
              <a:rPr lang="en-US" smtClean="0"/>
              <a:pPr/>
              <a:t>22</a:t>
            </a:fld>
            <a:endParaRPr lang="en-US"/>
          </a:p>
        </p:txBody>
      </p:sp>
    </p:spTree>
    <p:extLst>
      <p:ext uri="{BB962C8B-B14F-4D97-AF65-F5344CB8AC3E}">
        <p14:creationId xmlns:p14="http://schemas.microsoft.com/office/powerpoint/2010/main" val="2423651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Laura</a:t>
            </a:r>
            <a:r>
              <a:rPr lang="en-US" baseline="0" dirty="0" smtClean="0"/>
              <a:t> Young, </a:t>
            </a:r>
            <a:r>
              <a:rPr lang="en-US" baseline="0" dirty="0" err="1" smtClean="0"/>
              <a:t>HCHD</a:t>
            </a:r>
            <a:r>
              <a:rPr lang="en-US" baseline="0" dirty="0" smtClean="0"/>
              <a:t> Epidemiologist, and Rosie Hobron, Office of the Chief Medical Examiner Epidemiologist, for their assistance with the data preparation for this talk.</a:t>
            </a:r>
            <a:endParaRPr lang="en-US" dirty="0" smtClean="0"/>
          </a:p>
          <a:p>
            <a:endParaRPr lang="en-US" dirty="0" smtClean="0"/>
          </a:p>
          <a:p>
            <a:r>
              <a:rPr lang="en-US" dirty="0" smtClean="0"/>
              <a:t>91 Americans die every day from an opioid overdose</a:t>
            </a:r>
          </a:p>
          <a:p>
            <a:r>
              <a:rPr lang="en-US" dirty="0" smtClean="0"/>
              <a:t>3 Virginians die every day</a:t>
            </a:r>
            <a:r>
              <a:rPr lang="en-US" baseline="0" dirty="0" smtClean="0"/>
              <a:t> from an opioid overdose</a:t>
            </a:r>
          </a:p>
          <a:p>
            <a:r>
              <a:rPr lang="en-US" baseline="0" dirty="0" smtClean="0"/>
              <a:t>Nearly every week 1 person dies in Henrico County from an opioid overdose</a:t>
            </a:r>
          </a:p>
          <a:p>
            <a:endParaRPr lang="en-US" baseline="0" dirty="0" smtClean="0"/>
          </a:p>
          <a:p>
            <a:r>
              <a:rPr lang="en-US" baseline="0" dirty="0" smtClean="0"/>
              <a:t>Behind every death statistic there is a life lost, often a life of a young adult.  Behind every life lost are grieving families and loved ones.  Behind every life lost is a community, such as Henrico, struggling to find solutions to this devastation.  </a:t>
            </a:r>
          </a:p>
          <a:p>
            <a:endParaRPr lang="en-US" baseline="0" dirty="0" smtClean="0"/>
          </a:p>
          <a:p>
            <a:r>
              <a:rPr lang="en-US" baseline="0" dirty="0" smtClean="0"/>
              <a:t>We know that these numbers are just the tip of the iceberg and that for every person who dies from an opioid overdose, hundreds more are suffering with an opioid use disorder.</a:t>
            </a:r>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23</a:t>
            </a:fld>
            <a:endParaRPr lang="en-US"/>
          </a:p>
        </p:txBody>
      </p:sp>
    </p:spTree>
    <p:extLst>
      <p:ext uri="{BB962C8B-B14F-4D97-AF65-F5344CB8AC3E}">
        <p14:creationId xmlns:p14="http://schemas.microsoft.com/office/powerpoint/2010/main" val="3317426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637C67B-CA94-42A8-99D9-19979F7813E2}" type="slidenum">
              <a:rPr lang="en-US" smtClean="0"/>
              <a:pPr/>
              <a:t>2</a:t>
            </a:fld>
            <a:endParaRPr lang="en-US"/>
          </a:p>
        </p:txBody>
      </p:sp>
    </p:spTree>
    <p:extLst>
      <p:ext uri="{BB962C8B-B14F-4D97-AF65-F5344CB8AC3E}">
        <p14:creationId xmlns:p14="http://schemas.microsoft.com/office/powerpoint/2010/main" val="170335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get everyone on the same page about the breadth of the opioid epidemic and to help prepare for the discussions we will have tonight, our presentation will include a brief overview of selected opioids, a review opioid overdose death data for the US, VA, and Henrico, and an update on the work of the Henrico Heroin Task Force.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637C67B-CA94-42A8-99D9-19979F7813E2}" type="slidenum">
              <a:rPr lang="en-US" smtClean="0"/>
              <a:pPr/>
              <a:t>24</a:t>
            </a:fld>
            <a:endParaRPr lang="en-US"/>
          </a:p>
        </p:txBody>
      </p:sp>
    </p:spTree>
    <p:extLst>
      <p:ext uri="{BB962C8B-B14F-4D97-AF65-F5344CB8AC3E}">
        <p14:creationId xmlns:p14="http://schemas.microsoft.com/office/powerpoint/2010/main" val="1703355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Opioids are a class of drugs that act directly on the central nervous</a:t>
            </a:r>
            <a:r>
              <a:rPr lang="en-US" baseline="0" dirty="0" smtClean="0">
                <a:effectLst/>
              </a:rPr>
              <a:t> system </a:t>
            </a:r>
            <a:r>
              <a:rPr lang="en-US" dirty="0" smtClean="0">
                <a:effectLst/>
              </a:rPr>
              <a:t>to reduce pain.</a:t>
            </a:r>
          </a:p>
          <a:p>
            <a:endParaRPr lang="en-US" dirty="0" smtClean="0">
              <a:effectLst/>
            </a:endParaRPr>
          </a:p>
          <a:p>
            <a:r>
              <a:rPr lang="en-US" dirty="0" smtClean="0">
                <a:effectLst/>
              </a:rPr>
              <a:t>Opioids we hear about related to the current opioid epidemic</a:t>
            </a:r>
            <a:r>
              <a:rPr lang="en-US" baseline="0" dirty="0" smtClean="0">
                <a:effectLst/>
              </a:rPr>
              <a:t> include illicit or illegal opioids such as heroin, non-</a:t>
            </a:r>
            <a:r>
              <a:rPr lang="en-US" baseline="0" dirty="0" err="1" smtClean="0">
                <a:effectLst/>
              </a:rPr>
              <a:t>pharmeceutical</a:t>
            </a:r>
            <a:r>
              <a:rPr lang="en-US" baseline="0" dirty="0" smtClean="0">
                <a:effectLst/>
              </a:rPr>
              <a:t> fentanyl, and </a:t>
            </a:r>
            <a:r>
              <a:rPr lang="en-US" baseline="0" dirty="0" err="1" smtClean="0">
                <a:effectLst/>
              </a:rPr>
              <a:t>carfentanil</a:t>
            </a:r>
            <a:r>
              <a:rPr lang="en-US" baseline="0" dirty="0" smtClean="0">
                <a:effectLst/>
              </a:rPr>
              <a:t>, as well as prescription opioids </a:t>
            </a:r>
            <a:r>
              <a:rPr lang="en-US" u="none" baseline="0" dirty="0" smtClean="0">
                <a:effectLst/>
              </a:rPr>
              <a:t>such a OxyContin and codeine, which have the potential for misuse.</a:t>
            </a:r>
            <a:endParaRPr lang="en-US" u="none" dirty="0" smtClean="0"/>
          </a:p>
          <a:p>
            <a:pPr marL="109728" indent="0">
              <a:buFont typeface="+mj-lt"/>
              <a:buNone/>
            </a:pPr>
            <a:r>
              <a:rPr lang="en-US" b="1" dirty="0" smtClean="0"/>
              <a:t>________________________________________________________________________________________________________________________</a:t>
            </a:r>
          </a:p>
          <a:p>
            <a:pPr marL="624078" indent="-514350">
              <a:buFont typeface="+mj-lt"/>
              <a:buAutoNum type="arabicPeriod"/>
            </a:pPr>
            <a:endParaRPr lang="en-US" b="1" dirty="0" smtClean="0"/>
          </a:p>
          <a:p>
            <a:pPr marL="624078" indent="-514350">
              <a:buFont typeface="+mj-lt"/>
              <a:buAutoNum type="arabicPeriod"/>
            </a:pPr>
            <a:r>
              <a:rPr lang="en-US" b="1" dirty="0" smtClean="0"/>
              <a:t>Natural opioid analgesics </a:t>
            </a:r>
            <a:r>
              <a:rPr lang="en-US" dirty="0" smtClean="0"/>
              <a:t>including</a:t>
            </a:r>
            <a:r>
              <a:rPr lang="en-US" b="1" dirty="0" smtClean="0"/>
              <a:t> </a:t>
            </a:r>
            <a:r>
              <a:rPr lang="en-US" dirty="0" smtClean="0"/>
              <a:t>morphine and codeine, and </a:t>
            </a:r>
            <a:r>
              <a:rPr lang="en-US" b="1" dirty="0" smtClean="0"/>
              <a:t>semi-synthetic opioids analgesics</a:t>
            </a:r>
            <a:r>
              <a:rPr lang="en-US" dirty="0" smtClean="0"/>
              <a:t>, including oxycodone (OxyContin) and hydrocodone (Vicodin)</a:t>
            </a:r>
          </a:p>
          <a:p>
            <a:pPr marL="624078" indent="-514350">
              <a:buFont typeface="+mj-lt"/>
              <a:buAutoNum type="arabicPeriod"/>
            </a:pPr>
            <a:r>
              <a:rPr lang="en-US" b="1" dirty="0" smtClean="0"/>
              <a:t>Methadone</a:t>
            </a:r>
            <a:r>
              <a:rPr lang="en-US" dirty="0" smtClean="0"/>
              <a:t>, a synthetic opioid</a:t>
            </a:r>
          </a:p>
          <a:p>
            <a:pPr marL="624078" indent="-514350">
              <a:buFont typeface="+mj-lt"/>
              <a:buAutoNum type="arabicPeriod"/>
            </a:pPr>
            <a:r>
              <a:rPr lang="en-US" b="1" dirty="0" smtClean="0"/>
              <a:t>Synthetic opioid</a:t>
            </a:r>
            <a:r>
              <a:rPr lang="en-US" dirty="0" smtClean="0"/>
              <a:t> </a:t>
            </a:r>
            <a:r>
              <a:rPr lang="en-US" b="1" dirty="0" smtClean="0"/>
              <a:t>analgesics </a:t>
            </a:r>
            <a:r>
              <a:rPr lang="en-US" dirty="0" smtClean="0"/>
              <a:t>other than methadone, including</a:t>
            </a:r>
            <a:r>
              <a:rPr lang="en-US" b="1" dirty="0" smtClean="0"/>
              <a:t> </a:t>
            </a:r>
            <a:r>
              <a:rPr lang="en-US" dirty="0" smtClean="0"/>
              <a:t>tramadol, fentanyl, </a:t>
            </a:r>
            <a:r>
              <a:rPr lang="en-US" dirty="0" err="1" smtClean="0"/>
              <a:t>carfentanil</a:t>
            </a:r>
            <a:r>
              <a:rPr lang="en-US" dirty="0" smtClean="0"/>
              <a:t>; and</a:t>
            </a:r>
          </a:p>
          <a:p>
            <a:pPr marL="624078" indent="-514350">
              <a:buFont typeface="+mj-lt"/>
              <a:buAutoNum type="arabicPeriod"/>
            </a:pPr>
            <a:r>
              <a:rPr lang="en-US" b="1" dirty="0" smtClean="0"/>
              <a:t>Heroin: </a:t>
            </a:r>
            <a:r>
              <a:rPr lang="en-US" dirty="0" smtClean="0"/>
              <a:t>illegally made and synthesized from morphine</a:t>
            </a:r>
          </a:p>
          <a:p>
            <a:endParaRPr lang="en-US" dirty="0" smtClean="0"/>
          </a:p>
        </p:txBody>
      </p:sp>
      <p:sp>
        <p:nvSpPr>
          <p:cNvPr id="4" name="Slide Number Placeholder 3"/>
          <p:cNvSpPr>
            <a:spLocks noGrp="1"/>
          </p:cNvSpPr>
          <p:nvPr>
            <p:ph type="sldNum" sz="quarter" idx="10"/>
          </p:nvPr>
        </p:nvSpPr>
        <p:spPr/>
        <p:txBody>
          <a:bodyPr/>
          <a:lstStyle/>
          <a:p>
            <a:fld id="{5637C67B-CA94-42A8-99D9-19979F7813E2}" type="slidenum">
              <a:rPr lang="en-US" smtClean="0"/>
              <a:pPr/>
              <a:t>25</a:t>
            </a:fld>
            <a:endParaRPr lang="en-US"/>
          </a:p>
        </p:txBody>
      </p:sp>
    </p:spTree>
    <p:extLst>
      <p:ext uri="{BB962C8B-B14F-4D97-AF65-F5344CB8AC3E}">
        <p14:creationId xmlns:p14="http://schemas.microsoft.com/office/powerpoint/2010/main" val="1459086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This</a:t>
            </a:r>
            <a:r>
              <a:rPr lang="en-US" sz="1200" b="0" kern="1200" baseline="0" dirty="0" smtClean="0">
                <a:solidFill>
                  <a:schemeClr val="tx1"/>
                </a:solidFill>
                <a:effectLst/>
                <a:latin typeface="+mn-lt"/>
                <a:ea typeface="+mn-ea"/>
                <a:cs typeface="+mn-cs"/>
              </a:rPr>
              <a:t> is a picture of poppy plants which may be familiar to you from the scene in the Wizard of Oz where Toto, Dorothy, and the Lion fall asleep while running through a poppy field on their way to the Emerald City.  Drowsiness is one of the side effects of heroin and other opioids.  Symptoms of heroin overdose include slow and shallow breathing, constricted pupils, coma, and death.</a:t>
            </a:r>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______________________________________________________________________________________________________________________________</a:t>
            </a:r>
          </a:p>
          <a:p>
            <a:r>
              <a:rPr lang="en-US" sz="1200" b="1" kern="1200" dirty="0" smtClean="0">
                <a:solidFill>
                  <a:schemeClr val="tx1"/>
                </a:solidFill>
                <a:effectLst/>
                <a:latin typeface="+mn-lt"/>
                <a:ea typeface="+mn-ea"/>
                <a:cs typeface="+mn-cs"/>
              </a:rPr>
              <a:t>Where is morphine found?</a:t>
            </a:r>
          </a:p>
          <a:p>
            <a:r>
              <a:rPr lang="en-US" sz="1200" b="1" kern="1200" dirty="0" smtClean="0">
                <a:solidFill>
                  <a:schemeClr val="tx1"/>
                </a:solidFill>
                <a:effectLst/>
                <a:latin typeface="+mn-lt"/>
                <a:ea typeface="+mn-ea"/>
                <a:cs typeface="+mn-cs"/>
              </a:rPr>
              <a:t>Morphine</a:t>
            </a:r>
            <a:r>
              <a:rPr lang="en-US" sz="1200" kern="1200" dirty="0" smtClean="0">
                <a:solidFill>
                  <a:schemeClr val="tx1"/>
                </a:solidFill>
                <a:effectLst/>
                <a:latin typeface="+mn-lt"/>
                <a:ea typeface="+mn-ea"/>
                <a:cs typeface="+mn-cs"/>
              </a:rPr>
              <a:t> is the most abundant opiate </a:t>
            </a:r>
            <a:r>
              <a:rPr lang="en-US" sz="1200" b="1" kern="1200" dirty="0" smtClean="0">
                <a:solidFill>
                  <a:schemeClr val="tx1"/>
                </a:solidFill>
                <a:effectLst/>
                <a:latin typeface="+mn-lt"/>
                <a:ea typeface="+mn-ea"/>
                <a:cs typeface="+mn-cs"/>
              </a:rPr>
              <a:t>found</a:t>
            </a:r>
            <a:r>
              <a:rPr lang="en-US" sz="1200" kern="1200" dirty="0" smtClean="0">
                <a:solidFill>
                  <a:schemeClr val="tx1"/>
                </a:solidFill>
                <a:effectLst/>
                <a:latin typeface="+mn-lt"/>
                <a:ea typeface="+mn-ea"/>
                <a:cs typeface="+mn-cs"/>
              </a:rPr>
              <a:t> in opium, the dried latex extracted by shallowly scoring the unripe seedpods of the Papaver </a:t>
            </a:r>
            <a:r>
              <a:rPr lang="en-US" sz="1200" kern="1200" dirty="0" err="1" smtClean="0">
                <a:solidFill>
                  <a:schemeClr val="tx1"/>
                </a:solidFill>
                <a:effectLst/>
                <a:latin typeface="+mn-lt"/>
                <a:ea typeface="+mn-ea"/>
                <a:cs typeface="+mn-cs"/>
              </a:rPr>
              <a:t>somniferum</a:t>
            </a:r>
            <a:r>
              <a:rPr lang="en-US" sz="1200" kern="1200" dirty="0" smtClean="0">
                <a:solidFill>
                  <a:schemeClr val="tx1"/>
                </a:solidFill>
                <a:effectLst/>
                <a:latin typeface="+mn-lt"/>
                <a:ea typeface="+mn-ea"/>
                <a:cs typeface="+mn-cs"/>
              </a:rPr>
              <a:t> poppy.</a:t>
            </a:r>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26</a:t>
            </a:fld>
            <a:endParaRPr lang="en-US"/>
          </a:p>
        </p:txBody>
      </p:sp>
    </p:spTree>
    <p:extLst>
      <p:ext uri="{BB962C8B-B14F-4D97-AF65-F5344CB8AC3E}">
        <p14:creationId xmlns:p14="http://schemas.microsoft.com/office/powerpoint/2010/main" val="29435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r>
              <a:rPr lang="en-US" dirty="0" smtClean="0">
                <a:effectLst/>
              </a:rPr>
              <a:t>_____________________________________________________________________________________________________________________________________________________</a:t>
            </a:r>
          </a:p>
          <a:p>
            <a:r>
              <a:rPr lang="en-US" dirty="0" smtClean="0">
                <a:effectLst/>
              </a:rPr>
              <a:t>Heroin use has been increasing in recent years among men and women, most age groups, and all income levels. Some of the greatest increases have occurred in demographic groups with historically low rates of heroin use: women, the privately insured, and people with higher incomes. In particular, heroin use has more than doubled in the past decade among young adults aged 18 to 25 years.</a:t>
            </a:r>
          </a:p>
          <a:p>
            <a:endParaRPr lang="en-US" dirty="0" smtClean="0">
              <a:effectLst/>
            </a:endParaRPr>
          </a:p>
          <a:p>
            <a:r>
              <a:rPr lang="en-US" dirty="0" smtClean="0">
                <a:effectLst/>
              </a:rPr>
              <a:t>The rate of reported cases of Hepatitis C (HCV) in VA increased 28% between 2010 and 2015, with the </a:t>
            </a:r>
            <a:r>
              <a:rPr lang="en-US" b="1" u="sng" dirty="0" smtClean="0">
                <a:effectLst/>
              </a:rPr>
              <a:t>primary risk factor being injection drug use.</a:t>
            </a:r>
          </a:p>
          <a:p>
            <a:endParaRPr lang="en-US" b="1" u="sng" dirty="0" smtClean="0">
              <a:effectLst/>
            </a:endParaRPr>
          </a:p>
        </p:txBody>
      </p:sp>
      <p:sp>
        <p:nvSpPr>
          <p:cNvPr id="4" name="Slide Number Placeholder 3"/>
          <p:cNvSpPr>
            <a:spLocks noGrp="1"/>
          </p:cNvSpPr>
          <p:nvPr>
            <p:ph type="sldNum" sz="quarter" idx="10"/>
          </p:nvPr>
        </p:nvSpPr>
        <p:spPr/>
        <p:txBody>
          <a:bodyPr/>
          <a:lstStyle/>
          <a:p>
            <a:fld id="{5637C67B-CA94-42A8-99D9-19979F7813E2}" type="slidenum">
              <a:rPr lang="en-US" smtClean="0"/>
              <a:pPr/>
              <a:t>27</a:t>
            </a:fld>
            <a:endParaRPr lang="en-US"/>
          </a:p>
        </p:txBody>
      </p:sp>
    </p:spTree>
    <p:extLst>
      <p:ext uri="{BB962C8B-B14F-4D97-AF65-F5344CB8AC3E}">
        <p14:creationId xmlns:p14="http://schemas.microsoft.com/office/powerpoint/2010/main" val="390511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FF00"/>
                </a:solidFill>
              </a:rPr>
              <a:t>Synthetic opioid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____________________________________________________________________________________________________________________________________________________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Brand names: </a:t>
            </a:r>
            <a:r>
              <a:rPr lang="en-US" sz="1200" kern="1200" dirty="0" err="1" smtClean="0">
                <a:solidFill>
                  <a:schemeClr val="tx1"/>
                </a:solidFill>
                <a:effectLst/>
                <a:latin typeface="+mn-lt"/>
                <a:ea typeface="+mn-ea"/>
                <a:cs typeface="+mn-cs"/>
                <a:hlinkClick r:id="rId3"/>
              </a:rPr>
              <a:t>Duragesic</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4"/>
              </a:rPr>
              <a:t>Actiq</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5"/>
              </a:rPr>
              <a:t>Abstral</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6"/>
              </a:rPr>
              <a:t>Subsys</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7"/>
              </a:rPr>
              <a:t>Fentora</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8"/>
              </a:rPr>
              <a:t>Sublimaze</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9"/>
              </a:rPr>
              <a:t>Lazanda</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10"/>
              </a:rPr>
              <a:t>Ionsys</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11"/>
              </a:rPr>
              <a:t>Onsolis</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12"/>
              </a:rPr>
              <a:t>fentaNYL</a:t>
            </a:r>
            <a:r>
              <a:rPr lang="en-US" sz="1200" kern="1200" dirty="0" smtClean="0">
                <a:solidFill>
                  <a:schemeClr val="tx1"/>
                </a:solidFill>
                <a:effectLst/>
                <a:latin typeface="+mn-lt"/>
                <a:ea typeface="+mn-ea"/>
                <a:cs typeface="+mn-cs"/>
                <a:hlinkClick r:id="rId12"/>
              </a:rPr>
              <a:t> Citrate </a:t>
            </a:r>
            <a:r>
              <a:rPr lang="en-US" sz="1200" kern="1200" dirty="0" err="1" smtClean="0">
                <a:solidFill>
                  <a:schemeClr val="tx1"/>
                </a:solidFill>
                <a:effectLst/>
                <a:latin typeface="+mn-lt"/>
                <a:ea typeface="+mn-ea"/>
                <a:cs typeface="+mn-cs"/>
                <a:hlinkClick r:id="rId12"/>
              </a:rPr>
              <a:t>Novaplus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hlinkClick r:id="rId13"/>
              </a:rPr>
              <a:t>fentaNYL</a:t>
            </a:r>
            <a:r>
              <a:rPr lang="en-US" sz="1200" kern="1200" dirty="0" smtClean="0">
                <a:solidFill>
                  <a:schemeClr val="tx1"/>
                </a:solidFill>
                <a:effectLst/>
                <a:latin typeface="+mn-lt"/>
                <a:ea typeface="+mn-ea"/>
                <a:cs typeface="+mn-cs"/>
                <a:hlinkClick r:id="rId13"/>
              </a:rPr>
              <a:t> Transdermal System </a:t>
            </a:r>
            <a:r>
              <a:rPr lang="en-US" sz="1200" kern="1200" dirty="0" err="1" smtClean="0">
                <a:solidFill>
                  <a:schemeClr val="tx1"/>
                </a:solidFill>
                <a:effectLst/>
                <a:latin typeface="+mn-lt"/>
                <a:ea typeface="+mn-ea"/>
                <a:cs typeface="+mn-cs"/>
                <a:hlinkClick r:id="rId13"/>
              </a:rPr>
              <a:t>Novaplus</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14"/>
              </a:rPr>
              <a:t>Duragesic</a:t>
            </a:r>
            <a:r>
              <a:rPr lang="en-US" sz="1200" kern="1200" dirty="0" smtClean="0">
                <a:solidFill>
                  <a:schemeClr val="tx1"/>
                </a:solidFill>
                <a:effectLst/>
                <a:latin typeface="+mn-lt"/>
                <a:ea typeface="+mn-ea"/>
                <a:cs typeface="+mn-cs"/>
                <a:hlinkClick r:id="rId14"/>
              </a:rPr>
              <a:t> Mat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28</a:t>
            </a:fld>
            <a:endParaRPr lang="en-US"/>
          </a:p>
        </p:txBody>
      </p:sp>
    </p:spTree>
    <p:extLst>
      <p:ext uri="{BB962C8B-B14F-4D97-AF65-F5344CB8AC3E}">
        <p14:creationId xmlns:p14="http://schemas.microsoft.com/office/powerpoint/2010/main" val="3423020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Carfentanil</a:t>
            </a:r>
            <a:r>
              <a:rPr lang="en-US" sz="1200" kern="1200" baseline="0" dirty="0" smtClean="0">
                <a:solidFill>
                  <a:schemeClr val="tx1"/>
                </a:solidFill>
                <a:effectLst/>
                <a:latin typeface="+mn-lt"/>
                <a:ea typeface="+mn-ea"/>
                <a:cs typeface="+mn-cs"/>
              </a:rPr>
              <a:t> is an analog or similar to fentanyl</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lethal dose range for </a:t>
            </a:r>
            <a:r>
              <a:rPr lang="en-US" sz="1200" b="0" i="0" u="none" strike="noStrike" kern="1200" baseline="0" dirty="0" err="1" smtClean="0">
                <a:solidFill>
                  <a:schemeClr val="tx1"/>
                </a:solidFill>
                <a:latin typeface="+mn-lt"/>
                <a:ea typeface="+mn-ea"/>
                <a:cs typeface="+mn-cs"/>
              </a:rPr>
              <a:t>carfentanil</a:t>
            </a:r>
            <a:r>
              <a:rPr lang="en-US" sz="1200" b="0" i="0" u="none" strike="noStrike" kern="1200" baseline="0" dirty="0" smtClean="0">
                <a:solidFill>
                  <a:schemeClr val="tx1"/>
                </a:solidFill>
                <a:latin typeface="+mn-lt"/>
                <a:ea typeface="+mn-ea"/>
                <a:cs typeface="+mn-cs"/>
              </a:rPr>
              <a:t> in humans is unknown; however, </a:t>
            </a:r>
            <a:r>
              <a:rPr lang="en-US" sz="1200" b="1" i="0" u="none" strike="noStrike" kern="1200" baseline="0" dirty="0" err="1" smtClean="0">
                <a:solidFill>
                  <a:schemeClr val="tx1"/>
                </a:solidFill>
                <a:latin typeface="+mn-lt"/>
                <a:ea typeface="+mn-ea"/>
                <a:cs typeface="+mn-cs"/>
              </a:rPr>
              <a:t>carfentanil</a:t>
            </a:r>
            <a:r>
              <a:rPr lang="en-US" sz="1200" b="1" i="0" u="none" strike="noStrike" kern="1200" baseline="0" dirty="0" smtClean="0">
                <a:solidFill>
                  <a:schemeClr val="tx1"/>
                </a:solidFill>
                <a:latin typeface="+mn-lt"/>
                <a:ea typeface="+mn-ea"/>
                <a:cs typeface="+mn-cs"/>
              </a:rPr>
              <a:t> is approximately 100 times more potent than fentanyl, which can be lethal at the 2-milligram range (photograph), depending on route of administration and other factors.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Picture from a DEA Officer Safety Alert:  </a:t>
            </a:r>
            <a:r>
              <a:rPr lang="en-US" sz="1200" b="1" i="0" u="none" strike="noStrike" kern="1200" baseline="0" dirty="0" err="1" smtClean="0">
                <a:solidFill>
                  <a:schemeClr val="tx1"/>
                </a:solidFill>
                <a:latin typeface="+mn-lt"/>
                <a:ea typeface="+mn-ea"/>
                <a:cs typeface="+mn-cs"/>
              </a:rPr>
              <a:t>Carfentanil</a:t>
            </a:r>
            <a:r>
              <a:rPr lang="en-US" sz="1200" b="1" i="0" u="none" strike="noStrike" kern="1200" baseline="0" dirty="0" smtClean="0">
                <a:solidFill>
                  <a:schemeClr val="tx1"/>
                </a:solidFill>
                <a:latin typeface="+mn-lt"/>
                <a:ea typeface="+mn-ea"/>
                <a:cs typeface="+mn-cs"/>
              </a:rPr>
              <a:t>: A Dangerous New Factor in the U.S. Opioid Crisis </a:t>
            </a:r>
            <a:endParaRPr lang="en-US" b="0" dirty="0" smtClean="0"/>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___________________________________________________________________________________________</a:t>
            </a:r>
          </a:p>
          <a:p>
            <a:r>
              <a:rPr lang="en-US" sz="1200" kern="1200" dirty="0" smtClean="0">
                <a:solidFill>
                  <a:schemeClr val="tx1"/>
                </a:solidFill>
                <a:effectLst/>
                <a:latin typeface="+mn-lt"/>
                <a:ea typeface="+mn-ea"/>
                <a:cs typeface="+mn-cs"/>
              </a:rPr>
              <a:t>It is marketed under the trade name </a:t>
            </a:r>
            <a:r>
              <a:rPr lang="en-US" sz="1200" kern="1200" dirty="0" err="1" smtClean="0">
                <a:solidFill>
                  <a:schemeClr val="tx1"/>
                </a:solidFill>
                <a:effectLst/>
                <a:latin typeface="+mn-lt"/>
                <a:ea typeface="+mn-ea"/>
                <a:cs typeface="+mn-cs"/>
              </a:rPr>
              <a:t>Wildnil</a:t>
            </a:r>
            <a:r>
              <a:rPr lang="en-US" sz="1200" kern="1200" dirty="0" smtClean="0">
                <a:solidFill>
                  <a:schemeClr val="tx1"/>
                </a:solidFill>
                <a:effectLst/>
                <a:latin typeface="+mn-lt"/>
                <a:ea typeface="+mn-ea"/>
                <a:cs typeface="+mn-cs"/>
              </a:rPr>
              <a:t> as a general </a:t>
            </a:r>
            <a:r>
              <a:rPr lang="en-US" sz="1200" kern="1200" dirty="0" err="1" smtClean="0">
                <a:solidFill>
                  <a:schemeClr val="tx1"/>
                </a:solidFill>
                <a:effectLst/>
                <a:latin typeface="+mn-lt"/>
                <a:ea typeface="+mn-ea"/>
                <a:cs typeface="+mn-cs"/>
              </a:rPr>
              <a:t>anaesthetic</a:t>
            </a:r>
            <a:r>
              <a:rPr lang="en-US" sz="1200" kern="1200" dirty="0" smtClean="0">
                <a:solidFill>
                  <a:schemeClr val="tx1"/>
                </a:solidFill>
                <a:effectLst/>
                <a:latin typeface="+mn-lt"/>
                <a:ea typeface="+mn-ea"/>
                <a:cs typeface="+mn-cs"/>
              </a:rPr>
              <a:t> agent for large animals, such as elephants.</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29</a:t>
            </a:fld>
            <a:endParaRPr lang="en-US"/>
          </a:p>
        </p:txBody>
      </p:sp>
    </p:spTree>
    <p:extLst>
      <p:ext uri="{BB962C8B-B14F-4D97-AF65-F5344CB8AC3E}">
        <p14:creationId xmlns:p14="http://schemas.microsoft.com/office/powerpoint/2010/main" val="655061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Canadian authorities showed printer ink bottles containing </a:t>
            </a:r>
            <a:r>
              <a:rPr lang="en-US" dirty="0" err="1" smtClean="0"/>
              <a:t>carfentanil</a:t>
            </a:r>
            <a:r>
              <a:rPr lang="en-US" dirty="0" smtClean="0"/>
              <a:t> imported from China in Vancouver in June 2016.</a:t>
            </a:r>
          </a:p>
          <a:p>
            <a:r>
              <a:rPr lang="en-US" dirty="0" smtClean="0"/>
              <a:t>Source:  Boston Globe, October 16, 2016</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30</a:t>
            </a:fld>
            <a:endParaRPr lang="en-US"/>
          </a:p>
        </p:txBody>
      </p:sp>
    </p:spTree>
    <p:extLst>
      <p:ext uri="{BB962C8B-B14F-4D97-AF65-F5344CB8AC3E}">
        <p14:creationId xmlns:p14="http://schemas.microsoft.com/office/powerpoint/2010/main" val="2358318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37C67B-CA94-42A8-99D9-19979F7813E2}" type="slidenum">
              <a:rPr lang="en-US" smtClean="0"/>
              <a:pPr/>
              <a:t>31</a:t>
            </a:fld>
            <a:endParaRPr lang="en-US"/>
          </a:p>
        </p:txBody>
      </p:sp>
    </p:spTree>
    <p:extLst>
      <p:ext uri="{BB962C8B-B14F-4D97-AF65-F5344CB8AC3E}">
        <p14:creationId xmlns:p14="http://schemas.microsoft.com/office/powerpoint/2010/main" val="2974856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2015 is the most recent year for which CDC has published data on overdose</a:t>
            </a:r>
            <a:r>
              <a:rPr lang="en-US" baseline="0" dirty="0" smtClean="0">
                <a:effectLst/>
              </a:rPr>
              <a:t> deaths involving opioids.</a:t>
            </a:r>
          </a:p>
          <a:p>
            <a:r>
              <a:rPr lang="en-US" dirty="0" smtClean="0"/>
              <a:t>____________________________________________________________________________________________________________________</a:t>
            </a:r>
          </a:p>
          <a:p>
            <a:r>
              <a:rPr lang="en-US" dirty="0" smtClean="0"/>
              <a:t>52,404 drug overdose deaths</a:t>
            </a:r>
          </a:p>
          <a:p>
            <a:pPr lvl="1"/>
            <a:r>
              <a:rPr lang="en-US" dirty="0" smtClean="0"/>
              <a:t>33,091 (63.1%) involved an opioid</a:t>
            </a:r>
          </a:p>
          <a:p>
            <a:pPr lvl="2"/>
            <a:r>
              <a:rPr lang="en-US" dirty="0" smtClean="0"/>
              <a:t>15.6% increase from 2014, driven by synthetic opioids other than methadone, most likely heroin and illicitly manufactured fentanyl</a:t>
            </a:r>
            <a:endParaRPr lang="en-US" dirty="0" smtClean="0">
              <a:effectLst/>
            </a:endParaRPr>
          </a:p>
          <a:p>
            <a:pPr lvl="2"/>
            <a:endParaRPr lang="en-US" dirty="0" smtClean="0"/>
          </a:p>
        </p:txBody>
      </p:sp>
      <p:sp>
        <p:nvSpPr>
          <p:cNvPr id="4" name="Slide Number Placeholder 3"/>
          <p:cNvSpPr>
            <a:spLocks noGrp="1"/>
          </p:cNvSpPr>
          <p:nvPr>
            <p:ph type="sldNum" sz="quarter" idx="10"/>
          </p:nvPr>
        </p:nvSpPr>
        <p:spPr/>
        <p:txBody>
          <a:bodyPr/>
          <a:lstStyle/>
          <a:p>
            <a:fld id="{5637C67B-CA94-42A8-99D9-19979F7813E2}" type="slidenum">
              <a:rPr lang="en-US" smtClean="0"/>
              <a:pPr/>
              <a:t>32</a:t>
            </a:fld>
            <a:endParaRPr lang="en-US"/>
          </a:p>
        </p:txBody>
      </p:sp>
    </p:spTree>
    <p:extLst>
      <p:ext uri="{BB962C8B-B14F-4D97-AF65-F5344CB8AC3E}">
        <p14:creationId xmlns:p14="http://schemas.microsoft.com/office/powerpoint/2010/main" val="1902325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graph shows the rate per</a:t>
            </a:r>
            <a:r>
              <a:rPr lang="en-US" baseline="0" dirty="0" smtClean="0">
                <a:effectLst/>
              </a:rPr>
              <a:t> 100,000 population of Overdose Deaths Involving Opioids in the United States</a:t>
            </a:r>
          </a:p>
          <a:p>
            <a:endParaRPr lang="en-US" dirty="0" smtClean="0">
              <a:effectLst/>
            </a:endParaRPr>
          </a:p>
          <a:p>
            <a:r>
              <a:rPr lang="en-US" dirty="0" smtClean="0">
                <a:effectLst/>
              </a:rPr>
              <a:t>From 2000 to 2015, death rates </a:t>
            </a:r>
            <a:r>
              <a:rPr lang="en-US" baseline="0" dirty="0" smtClean="0">
                <a:effectLst/>
              </a:rPr>
              <a:t>increased from 3 per 100,000  to 10.4 per 100,000, or 247%</a:t>
            </a:r>
          </a:p>
          <a:p>
            <a:endParaRPr lang="en-US" baseline="0" dirty="0" smtClean="0">
              <a:effectLst/>
            </a:endParaRPr>
          </a:p>
          <a:p>
            <a:r>
              <a:rPr lang="en-US" baseline="0" dirty="0" smtClean="0">
                <a:effectLst/>
              </a:rPr>
              <a:t>During this same time period death rates involving Commonly Prescribed Opioids, such as codeine and oxycodone, also increased and accounted for nearly half of opioid overdose deaths</a:t>
            </a:r>
          </a:p>
          <a:p>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The 16% increase from 2014 to 2015 is driven </a:t>
            </a:r>
            <a:r>
              <a:rPr lang="en-US" dirty="0" smtClean="0">
                <a:effectLst/>
              </a:rPr>
              <a:t>largely by increases in deaths involving heroin and synthetic opioids other than methadone.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Death</a:t>
            </a:r>
            <a:r>
              <a:rPr lang="en-US" baseline="0" dirty="0" smtClean="0">
                <a:effectLst/>
              </a:rPr>
              <a:t> rates from heroin increased 21%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effectLst/>
              </a:rPr>
              <a:t>Death rates from synthetic opioids, mostly fentanyl, increased by 72%</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effectLst/>
              </a:rPr>
              <a:t>Of note, on this graph Commonly Prescribed Opioids includes methadone, which is prescribed for opioid addiction treatment. In the next slide, methadone will be removed from this line. </a:t>
            </a:r>
          </a:p>
          <a:p>
            <a:r>
              <a:rPr lang="en-US" dirty="0" smtClean="0">
                <a:effectLst/>
              </a:rPr>
              <a:t>____________________________________________________________________________________________________________________________________________________</a:t>
            </a:r>
          </a:p>
          <a:p>
            <a:endParaRPr lang="en-US" dirty="0" smtClean="0">
              <a:effectLst/>
            </a:endParaRPr>
          </a:p>
          <a:p>
            <a:r>
              <a:rPr lang="en-US" dirty="0" smtClean="0">
                <a:effectLst/>
              </a:rPr>
              <a:t>During 2015, a total of 52,404 persons in the United States died from a drug overdose, an increase from 47,055 in 2014; among these deaths, </a:t>
            </a:r>
          </a:p>
          <a:p>
            <a:pPr marL="171450" indent="-171450">
              <a:buFont typeface="Arial" panose="020B0604020202020204" pitchFamily="34" charset="0"/>
              <a:buChar char="•"/>
            </a:pPr>
            <a:r>
              <a:rPr lang="en-US" dirty="0" smtClean="0">
                <a:effectLst/>
              </a:rPr>
              <a:t>33,091 (63.1%) involved an opioid, an increase from 28,647 in 2014. </a:t>
            </a:r>
          </a:p>
          <a:p>
            <a:pPr marL="171450" indent="-171450">
              <a:buFont typeface="Arial" panose="020B0604020202020204" pitchFamily="34" charset="0"/>
              <a:buChar char="•"/>
            </a:pPr>
            <a:r>
              <a:rPr lang="en-US" dirty="0" smtClean="0">
                <a:effectLst/>
              </a:rPr>
              <a:t>The age-adjusted opioid-involved death rate increased by 15.6%, from 9.0 per 100,000 in 2014 to 10.4 in 2015, driven largely by increases in deaths involving heroin and synthetic opioids other than methadone. </a:t>
            </a:r>
          </a:p>
          <a:p>
            <a:pPr marL="171450" indent="-171450">
              <a:buFont typeface="Arial" panose="020B0604020202020204" pitchFamily="34" charset="0"/>
              <a:buChar char="•"/>
            </a:pPr>
            <a:r>
              <a:rPr lang="en-US" dirty="0" smtClean="0">
                <a:effectLst/>
              </a:rPr>
              <a:t>Death rates for natural/semisynthetic opioids, heroin, and synthetic opioids other than methadone increased by 2.6%, 20.6%, and 72.2%, respectively (</a:t>
            </a:r>
            <a:r>
              <a:rPr lang="en-US" dirty="0" smtClean="0">
                <a:effectLst/>
                <a:hlinkClick r:id="rId3"/>
              </a:rPr>
              <a:t>Table 1</a:t>
            </a:r>
            <a:r>
              <a:rPr lang="en-US" dirty="0" smtClean="0">
                <a:effectLst/>
              </a:rPr>
              <a:t>) (</a:t>
            </a:r>
            <a:r>
              <a:rPr lang="en-US" dirty="0" smtClean="0">
                <a:effectLst/>
                <a:hlinkClick r:id="rId3"/>
              </a:rPr>
              <a:t>Table 2</a:t>
            </a:r>
            <a:r>
              <a:rPr lang="en-US" dirty="0" smtClean="0">
                <a:effectLst/>
              </a:rPr>
              <a:t>). Methadone death rates decreased by 9.1% (Table 1).</a:t>
            </a:r>
            <a:endParaRPr lang="en-US" b="1" dirty="0" smtClean="0">
              <a:effectLst/>
            </a:endParaRPr>
          </a:p>
          <a:p>
            <a:endParaRPr lang="en-US" b="1" dirty="0" smtClean="0">
              <a:effectLst/>
            </a:endParaRPr>
          </a:p>
          <a:p>
            <a:r>
              <a:rPr lang="en-US" b="1" dirty="0" smtClean="0">
                <a:effectLst/>
              </a:rPr>
              <a:t>How the data are calculated</a:t>
            </a:r>
          </a:p>
          <a:p>
            <a:r>
              <a:rPr lang="en-US" dirty="0" smtClean="0">
                <a:effectLst/>
              </a:rPr>
              <a:t>CDC’s standard analysis approach has combined the natural, semi-synthetic, and synthetic opioid categories (including methadone) when reporting deaths involving opioid analgesics, also referred to as prescription opioids. Using this method, in 2015 there were almost 22,000 deaths involving prescription opioids, equivalent to about 62 deaths per day. This is an increase from approximately 19,000 in 2014.</a:t>
            </a:r>
            <a:r>
              <a:rPr lang="en-US" baseline="30000" dirty="0" smtClean="0">
                <a:effectLst/>
              </a:rPr>
              <a:t>1</a:t>
            </a:r>
            <a:r>
              <a:rPr lang="en-US" dirty="0" smtClean="0">
                <a:effectLst/>
              </a:rPr>
              <a:t> A significant portion of the increase in deaths was due to deaths involving synthetic opioids other than methadone, which includes fentanyl. Law enforcement agencies have reported recent increases in seizures of illegally-made (non-pharmaceutical) fentanyl.</a:t>
            </a:r>
            <a:r>
              <a:rPr lang="en-US" baseline="30000" dirty="0" smtClean="0">
                <a:effectLst/>
              </a:rPr>
              <a:t>2</a:t>
            </a:r>
            <a:r>
              <a:rPr lang="en-US" dirty="0" smtClean="0">
                <a:effectLst/>
              </a:rPr>
              <a:t> It is presumed that a large proportion of the increase in deaths is due to illegally-made fentanyl.</a:t>
            </a:r>
            <a:r>
              <a:rPr lang="en-US" baseline="30000" dirty="0" smtClean="0">
                <a:effectLst/>
              </a:rPr>
              <a:t>1</a:t>
            </a:r>
            <a:r>
              <a:rPr lang="en-US" dirty="0" smtClean="0">
                <a:effectLst/>
              </a:rPr>
              <a:t> Unfortunately, information reported about overdose deaths does not distinguish pharmaceutical fentanyl from illegally-made fentanyl.</a:t>
            </a:r>
          </a:p>
          <a:p>
            <a:r>
              <a:rPr lang="en-US" dirty="0" smtClean="0">
                <a:effectLst/>
              </a:rPr>
              <a:t>Given the recent surge in illegally-made fentanyl, the CDC Injury Center is analyzing synthetic opioids (other than methadone) separately from other prescription opioids. This new analysis can provide a more detailed understanding of the increase in different categories of opioid deaths from previous years. Using this analysis, in 2015 there were more than 15,000 deaths involving this more limited category of prescription opioids (an increase in this category of 443 since 2014), equivalent to about 42 deaths per day.</a:t>
            </a:r>
            <a:r>
              <a:rPr lang="en-US" baseline="30000" dirty="0" smtClean="0">
                <a:effectLst/>
              </a:rPr>
              <a:t>3</a:t>
            </a:r>
            <a:r>
              <a:rPr lang="en-US" dirty="0" smtClean="0">
                <a:effectLst/>
              </a:rPr>
              <a:t> Changing the way deaths are analyzed seems to result in a decrease in deaths involving prescription opioids. But, this new number is likely an undercount of deaths related to prescription opioids, because it does not include deaths that are associated with pharmaceutical fentanyl, tramadol, and other synthetic opioids that are used as pain relievers.</a:t>
            </a:r>
          </a:p>
          <a:p>
            <a:r>
              <a:rPr lang="en-US" b="1" dirty="0" smtClean="0">
                <a:effectLst/>
              </a:rPr>
              <a:t>What this means</a:t>
            </a:r>
          </a:p>
          <a:p>
            <a:r>
              <a:rPr lang="en-US" b="1" dirty="0" smtClean="0">
                <a:effectLst/>
              </a:rPr>
              <a:t>Drug overdose deaths can be hard to categorize</a:t>
            </a:r>
          </a:p>
          <a:p>
            <a:r>
              <a:rPr lang="en-US" dirty="0" smtClean="0">
                <a:effectLst/>
              </a:rPr>
              <a:t>In approximately 1 in 5 drug overdose deaths, no specific drug is listed on the death certificate. In many deaths, multiple drugs are present, and it is difficult to identify which drug or drugs caused the death (for example, heroin or a prescription opioid, when both are present).</a:t>
            </a:r>
            <a:r>
              <a:rPr lang="en-US" baseline="30000" dirty="0" smtClean="0">
                <a:effectLst/>
              </a:rPr>
              <a:t>3</a:t>
            </a:r>
            <a:endParaRPr lang="en-US" dirty="0" smtClean="0">
              <a:effectLst/>
            </a:endParaRPr>
          </a:p>
          <a:p>
            <a:r>
              <a:rPr lang="en-US" dirty="0" smtClean="0">
                <a:effectLst/>
              </a:rPr>
              <a:t>Regardless of the analysis strategy used, prescription opioids continue to be involved in more overdose deaths than any other drug, and all the numbers are likely to underestimate the true burden given the large proportion of overdose deaths where the type of drug is not listed on the death certificate. The findings show that two distinct but interconnected trends are driving America’s opioid overdose epidemic: a 15-year increase in deaths from prescription opioid overdoses, and a recent surge in illicit opioid overdoses driven mainly by heroin and illegally-made fentanyl. Both of these trends continued in 2015.</a:t>
            </a:r>
            <a:r>
              <a:rPr lang="en-US" baseline="30000" dirty="0" smtClean="0">
                <a:effectLst/>
              </a:rPr>
              <a:t>3</a:t>
            </a:r>
          </a:p>
          <a:p>
            <a:endParaRPr lang="en-US" baseline="30000" dirty="0" smtClean="0">
              <a:effectLst/>
            </a:endParaRPr>
          </a:p>
          <a:p>
            <a:r>
              <a:rPr lang="en-US" dirty="0" smtClean="0"/>
              <a:t>Methadone </a:t>
            </a:r>
            <a:r>
              <a:rPr lang="en-US" baseline="0" dirty="0" smtClean="0"/>
              <a:t>death rates declined by 9.1% from 2014 to 2015.  Declining trend observed since 2008 following efforts to reduce methadone use for pain, including FDA warnings, limits on high dose formulations, and clinical guidelines</a:t>
            </a:r>
            <a:endParaRPr lang="en-US" dirty="0" smtClean="0"/>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33</a:t>
            </a:fld>
            <a:endParaRPr lang="en-US"/>
          </a:p>
        </p:txBody>
      </p:sp>
    </p:spTree>
    <p:extLst>
      <p:ext uri="{BB962C8B-B14F-4D97-AF65-F5344CB8AC3E}">
        <p14:creationId xmlns:p14="http://schemas.microsoft.com/office/powerpoint/2010/main" val="371072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3</a:t>
            </a:fld>
            <a:endParaRPr lang="en-US"/>
          </a:p>
        </p:txBody>
      </p:sp>
    </p:spTree>
    <p:extLst>
      <p:ext uri="{BB962C8B-B14F-4D97-AF65-F5344CB8AC3E}">
        <p14:creationId xmlns:p14="http://schemas.microsoft.com/office/powerpoint/2010/main" val="3745043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With methadone removed (now shown in grey), the rates of death due to heroin surpasses that of prescription opioids, which is further evidence of heroin and other synthetic opioids such as fentanyl driving the increase in overdose deaths involving opioids.</a:t>
            </a:r>
            <a:endParaRPr lang="en-US" dirty="0" smtClean="0">
              <a:effectLst/>
            </a:endParaRPr>
          </a:p>
          <a:p>
            <a:r>
              <a:rPr lang="en-US" dirty="0" smtClean="0"/>
              <a:t>__________________________________________________________________________________________________________________________________________________</a:t>
            </a:r>
          </a:p>
          <a:p>
            <a:r>
              <a:rPr lang="en-US" dirty="0" smtClean="0"/>
              <a:t>Death rate from heroin increased 20.6% from 2014 to 2015</a:t>
            </a:r>
          </a:p>
          <a:p>
            <a:r>
              <a:rPr lang="en-US" dirty="0" smtClean="0"/>
              <a:t>Death rate from synthetic opioids other than methadone, which includes fentanyl, increased 72.2% from 2014 to 2015</a:t>
            </a:r>
          </a:p>
          <a:p>
            <a:endParaRPr lang="en-US" b="1" dirty="0" smtClean="0">
              <a:effectLst/>
            </a:endParaRPr>
          </a:p>
          <a:p>
            <a:r>
              <a:rPr lang="en-US" b="1" dirty="0" smtClean="0">
                <a:effectLst/>
              </a:rPr>
              <a:t>How the data are calculated</a:t>
            </a:r>
          </a:p>
          <a:p>
            <a:r>
              <a:rPr lang="en-US" dirty="0" smtClean="0">
                <a:effectLst/>
              </a:rPr>
              <a:t>CDC’s standard analysis approach has combined the natural, semi-synthetic, and synthetic opioid categories (including methadone) when reporting deaths involving opioid analgesics, also referred to as prescription opioids. Using this method, in 2015 there were almost 22,000 deaths involving prescription opioids, equivalent to about 62 deaths per day. This is an increase from approximately 19,000 in 2014.</a:t>
            </a:r>
            <a:r>
              <a:rPr lang="en-US" baseline="30000" dirty="0" smtClean="0">
                <a:effectLst/>
              </a:rPr>
              <a:t>1</a:t>
            </a:r>
            <a:r>
              <a:rPr lang="en-US" dirty="0" smtClean="0">
                <a:effectLst/>
              </a:rPr>
              <a:t> A significant portion of the increase in deaths was due to deaths involving synthetic opioids other than methadone, which includes fentanyl. Law enforcement agencies have reported recent increases in seizures of illegally-made (non-pharmaceutical) fentanyl.</a:t>
            </a:r>
            <a:r>
              <a:rPr lang="en-US" baseline="30000" dirty="0" smtClean="0">
                <a:effectLst/>
              </a:rPr>
              <a:t>2</a:t>
            </a:r>
            <a:r>
              <a:rPr lang="en-US" dirty="0" smtClean="0">
                <a:effectLst/>
              </a:rPr>
              <a:t> It is presumed that a large proportion of the increase in deaths is due to illegally-made fentanyl.</a:t>
            </a:r>
            <a:r>
              <a:rPr lang="en-US" baseline="30000" dirty="0" smtClean="0">
                <a:effectLst/>
              </a:rPr>
              <a:t>1</a:t>
            </a:r>
            <a:r>
              <a:rPr lang="en-US" dirty="0" smtClean="0">
                <a:effectLst/>
              </a:rPr>
              <a:t> Unfortunately, information reported about overdose deaths does not distinguish pharmaceutical fentanyl from illegally-made fentanyl.</a:t>
            </a:r>
          </a:p>
          <a:p>
            <a:r>
              <a:rPr lang="en-US" dirty="0" smtClean="0">
                <a:effectLst/>
              </a:rPr>
              <a:t>Given the recent surge in illegally-made fentanyl, the CDC Injury Center is analyzing synthetic opioids (other than methadone) separately from other prescription opioids. This new analysis can provide a more detailed understanding of the increase in different categories of opioid deaths from previous years. Using this analysis, in 2015 there were more than 15,000 deaths involving this more limited category of prescription opioids (an increase in this category of 443 since 2014), equivalent to about 42 deaths per day.</a:t>
            </a:r>
            <a:r>
              <a:rPr lang="en-US" baseline="30000" dirty="0" smtClean="0">
                <a:effectLst/>
              </a:rPr>
              <a:t>3</a:t>
            </a:r>
            <a:r>
              <a:rPr lang="en-US" dirty="0" smtClean="0">
                <a:effectLst/>
              </a:rPr>
              <a:t> Changing the way deaths are analyzed seems to result in a decrease in deaths involving prescription opioids. But, this new number is likely an undercount of deaths related to prescription opioids, because it does not include deaths that are associated with pharmaceutical fentanyl, tramadol, and other synthetic opioids that are used as pain relievers.</a:t>
            </a:r>
          </a:p>
          <a:p>
            <a:r>
              <a:rPr lang="en-US" b="1" dirty="0" smtClean="0">
                <a:effectLst/>
              </a:rPr>
              <a:t>What this means</a:t>
            </a:r>
          </a:p>
          <a:p>
            <a:r>
              <a:rPr lang="en-US" b="1" dirty="0" smtClean="0">
                <a:effectLst/>
              </a:rPr>
              <a:t>Drug overdose deaths can be hard to categorize</a:t>
            </a:r>
          </a:p>
          <a:p>
            <a:r>
              <a:rPr lang="en-US" dirty="0" smtClean="0">
                <a:effectLst/>
              </a:rPr>
              <a:t>In approximately 1 in 5 drug overdose deaths, no specific drug is listed on the death certificate. In many deaths, multiple drugs are present, and it is difficult to identify which drug or drugs caused the death (for example, heroin or a prescription opioid, when both are present).</a:t>
            </a:r>
            <a:r>
              <a:rPr lang="en-US" baseline="30000" dirty="0" smtClean="0">
                <a:effectLst/>
              </a:rPr>
              <a:t>3</a:t>
            </a:r>
            <a:endParaRPr lang="en-US" dirty="0" smtClean="0">
              <a:effectLst/>
            </a:endParaRPr>
          </a:p>
          <a:p>
            <a:r>
              <a:rPr lang="en-US" dirty="0" smtClean="0">
                <a:effectLst/>
              </a:rPr>
              <a:t>Regardless of the analysis strategy used, prescription opioids continue to be involved in more overdose deaths than any other drug, and all the numbers are likely to underestimate the true burden given the large proportion of overdose deaths where the type of drug is not listed on the death certificate. </a:t>
            </a:r>
            <a:r>
              <a:rPr lang="en-US" b="1" i="1" dirty="0" smtClean="0">
                <a:solidFill>
                  <a:schemeClr val="tx1"/>
                </a:solidFill>
                <a:effectLst/>
              </a:rPr>
              <a:t>The findings show that two distinct but interconnected trends are driving America’s opioid overdose epidemic: a 15-year increase in deaths from prescription opioid overdoses, and a recent surge in illicit opioid overdoses driven mainly by heroin and illegally-made fentanyl. Both of these trends continued in 2015.</a:t>
            </a:r>
            <a:r>
              <a:rPr lang="en-US" b="1" i="1" baseline="30000" dirty="0" smtClean="0">
                <a:solidFill>
                  <a:schemeClr val="tx1"/>
                </a:solidFill>
                <a:effectLst/>
              </a:rPr>
              <a:t>3</a:t>
            </a:r>
          </a:p>
          <a:p>
            <a:endParaRPr lang="en-US" baseline="30000" dirty="0" smtClean="0">
              <a:effectLst/>
            </a:endParaRPr>
          </a:p>
          <a:p>
            <a:r>
              <a:rPr lang="en-US" dirty="0" smtClean="0"/>
              <a:t>Methadone </a:t>
            </a:r>
            <a:r>
              <a:rPr lang="en-US" baseline="0" dirty="0" smtClean="0"/>
              <a:t>death rates declined by 9.1% from 2014 to 2015.  Declining trend observed since 2008 following efforts to reduce methadone use for pain, including FDA warnings, limits on high dose formulations, and clinical guidelines</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34</a:t>
            </a:fld>
            <a:endParaRPr lang="en-US"/>
          </a:p>
        </p:txBody>
      </p:sp>
    </p:spTree>
    <p:extLst>
      <p:ext uri="{BB962C8B-B14F-4D97-AF65-F5344CB8AC3E}">
        <p14:creationId xmlns:p14="http://schemas.microsoft.com/office/powerpoint/2010/main" val="134919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_____________________________________________________________________________________________________________		Synthetic Opioids				Heroin</a:t>
            </a:r>
          </a:p>
          <a:p>
            <a:r>
              <a:rPr lang="en-US" sz="1200" b="1" i="0" u="none" strike="noStrike" kern="1200" baseline="0" dirty="0" smtClean="0">
                <a:solidFill>
                  <a:schemeClr val="tx1"/>
                </a:solidFill>
                <a:latin typeface="+mn-lt"/>
                <a:ea typeface="+mn-ea"/>
                <a:cs typeface="+mn-cs"/>
              </a:rPr>
              <a:t>		other than methadone</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Race/Ethnicity** </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2014	2015	%change	2014	2015	%change</a:t>
            </a:r>
          </a:p>
          <a:p>
            <a:r>
              <a:rPr lang="en-US" sz="1200" b="0" i="0" u="none" strike="noStrike" kern="1200" baseline="0" dirty="0" smtClean="0">
                <a:solidFill>
                  <a:schemeClr val="tx1"/>
                </a:solidFill>
                <a:latin typeface="+mn-lt"/>
                <a:ea typeface="+mn-ea"/>
                <a:cs typeface="+mn-cs"/>
              </a:rPr>
              <a:t>White, non-Hispanic 	4,685 (2.4) 	7,995 (4.2) 	75.0§§ 	8,253 (4.4) 	10,050 (5.4) 	22.7§§ 	</a:t>
            </a:r>
          </a:p>
          <a:p>
            <a:r>
              <a:rPr lang="en-US" sz="1200" b="0" i="0" u="none" strike="noStrike" kern="1200" baseline="0" dirty="0" smtClean="0">
                <a:solidFill>
                  <a:schemeClr val="tx1"/>
                </a:solidFill>
                <a:latin typeface="+mn-lt"/>
                <a:ea typeface="+mn-ea"/>
                <a:cs typeface="+mn-cs"/>
              </a:rPr>
              <a:t>Black, non-Hispanic	   449 (1.1) 	   883 (2.1) 	90.9§§ 	1,044 (2.5) 	  1,310 (3.1) 	24.0§§ 	</a:t>
            </a:r>
          </a:p>
          <a:p>
            <a:r>
              <a:rPr lang="pl-PL" sz="1200" b="0" i="0" u="none" strike="noStrike" kern="1200" baseline="0" dirty="0" smtClean="0">
                <a:solidFill>
                  <a:schemeClr val="tx1"/>
                </a:solidFill>
                <a:latin typeface="+mn-lt"/>
                <a:ea typeface="+mn-ea"/>
                <a:cs typeface="+mn-cs"/>
              </a:rPr>
              <a:t>Hispanic 	</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302 (0.6) 	524 (0.9) 	50.0§§ 	1,049 (1.9) 	</a:t>
            </a:r>
            <a:r>
              <a:rPr lang="en-US" sz="1200" b="0" i="0" u="none" strike="noStrike" kern="1200" baseline="0" dirty="0" smtClean="0">
                <a:solidFill>
                  <a:schemeClr val="tx1"/>
                </a:solidFill>
                <a:latin typeface="+mn-lt"/>
                <a:ea typeface="+mn-ea"/>
                <a:cs typeface="+mn-cs"/>
              </a:rPr>
              <a:t>  </a:t>
            </a:r>
            <a:r>
              <a:rPr lang="pl-PL" sz="1200" b="0" i="0" u="none" strike="noStrike" kern="1200" baseline="0" dirty="0" smtClean="0">
                <a:solidFill>
                  <a:schemeClr val="tx1"/>
                </a:solidFill>
                <a:latin typeface="+mn-lt"/>
                <a:ea typeface="+mn-ea"/>
                <a:cs typeface="+mn-cs"/>
              </a:rPr>
              <a:t>1,299 (2.3) 	21.1§§ 	</a:t>
            </a:r>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35</a:t>
            </a:fld>
            <a:endParaRPr lang="en-US"/>
          </a:p>
        </p:txBody>
      </p:sp>
    </p:spTree>
    <p:extLst>
      <p:ext uri="{BB962C8B-B14F-4D97-AF65-F5344CB8AC3E}">
        <p14:creationId xmlns:p14="http://schemas.microsoft.com/office/powerpoint/2010/main" val="1973162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opioid overdose</a:t>
            </a:r>
            <a:r>
              <a:rPr lang="en-US" baseline="0" dirty="0" smtClean="0"/>
              <a:t> death data for Virginia is from the Office of the Chief Medical Examiner, which is part of the VA Department of Health</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36</a:t>
            </a:fld>
            <a:endParaRPr lang="en-US"/>
          </a:p>
        </p:txBody>
      </p:sp>
    </p:spTree>
    <p:extLst>
      <p:ext uri="{BB962C8B-B14F-4D97-AF65-F5344CB8AC3E}">
        <p14:creationId xmlns:p14="http://schemas.microsoft.com/office/powerpoint/2010/main" val="949776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Opioid overdose death data for</a:t>
            </a:r>
            <a:r>
              <a:rPr lang="en-US" i="0" baseline="0" dirty="0" smtClean="0"/>
              <a:t> 2016 is a predicted total based on the first three quarters of 2016.  These numbers are subject to change when toxicology reports are complete.</a:t>
            </a:r>
          </a:p>
          <a:p>
            <a:endParaRPr lang="en-US" i="0" baseline="0" dirty="0" smtClean="0"/>
          </a:p>
          <a:p>
            <a:r>
              <a:rPr lang="en-US" i="0" baseline="0" dirty="0" smtClean="0"/>
              <a:t>In 2016, 1,079 opioid overdose deaths occurred in Virginia.</a:t>
            </a:r>
          </a:p>
          <a:p>
            <a:endParaRPr lang="en-US" i="0" baseline="0" dirty="0" smtClean="0"/>
          </a:p>
          <a:p>
            <a:r>
              <a:rPr lang="en-US" i="0" baseline="0" dirty="0" smtClean="0"/>
              <a:t>As with the US data, the increase in the number of deaths is likely driven by heroin and fentanyl</a:t>
            </a:r>
          </a:p>
          <a:p>
            <a:endParaRPr lang="en-US" sz="1200" i="0" kern="1200" baseline="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5637C67B-CA94-42A8-99D9-19979F7813E2}" type="slidenum">
              <a:rPr lang="en-US" smtClean="0"/>
              <a:pPr/>
              <a:t>37</a:t>
            </a:fld>
            <a:endParaRPr lang="en-US"/>
          </a:p>
        </p:txBody>
      </p:sp>
    </p:spTree>
    <p:extLst>
      <p:ext uri="{BB962C8B-B14F-4D97-AF65-F5344CB8AC3E}">
        <p14:creationId xmlns:p14="http://schemas.microsoft.com/office/powerpoint/2010/main" val="1902325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graph of the number of Overdose</a:t>
            </a:r>
            <a:r>
              <a:rPr lang="en-US" baseline="0" dirty="0" smtClean="0">
                <a:effectLst/>
              </a:rPr>
              <a:t> Deaths Involving Opioids in Virginia from 2007 through 2016 shows that the n</a:t>
            </a:r>
            <a:r>
              <a:rPr lang="en-US" dirty="0" smtClean="0">
                <a:effectLst/>
              </a:rPr>
              <a:t>umber of deaths</a:t>
            </a:r>
            <a:r>
              <a:rPr lang="en-US" baseline="0" dirty="0" smtClean="0">
                <a:effectLst/>
              </a:rPr>
              <a:t> was relatively stable until 2012 when a sharp increase began.  By 2016, the number of overdose deaths involving opioids was 1133, an increase of 98% from 2012.</a:t>
            </a:r>
          </a:p>
          <a:p>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The 40% increase from 2015 to 2016 is driven </a:t>
            </a:r>
            <a:r>
              <a:rPr lang="en-US" dirty="0" smtClean="0">
                <a:effectLst/>
              </a:rPr>
              <a:t>largely by increases in number of deaths involving fentanyl and heroin.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effectLst/>
              </a:rPr>
              <a:t>Number of deaths </a:t>
            </a:r>
            <a:r>
              <a:rPr lang="en-US" b="1" baseline="0" dirty="0" smtClean="0">
                <a:effectLst/>
              </a:rPr>
              <a:t>from heroin increased 31%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effectLst/>
              </a:rPr>
              <a:t>Number of deaths from fentanyl increased by 175%</a:t>
            </a:r>
            <a:r>
              <a:rPr lang="en-US" baseline="0" dirty="0" smtClean="0">
                <a:effectLst/>
              </a:rPr>
              <a:t>.  Between 2015 and 2016, fentanyl became the main driver of the increase in deaths causing over half of all Virginia overdose deaths involving opioids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effectLst/>
              </a:rPr>
              <a:t>__________________________________________________________________________________________________________________________________________________</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effectLst/>
              </a:rPr>
              <a:t>Death rates for prescription opioids increased 18%</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effectLst/>
            </a:endParaRPr>
          </a:p>
          <a:p>
            <a:r>
              <a:rPr lang="en-US" dirty="0" smtClean="0">
                <a:effectLst/>
              </a:rPr>
              <a:t>From 2007 to 2016, </a:t>
            </a:r>
            <a:r>
              <a:rPr lang="en-US" dirty="0" smtClean="0"/>
              <a:t>120% increase in number of deaths for all opioids ((1133-515)/515)*100</a:t>
            </a:r>
          </a:p>
          <a:p>
            <a:endParaRPr lang="en-US" dirty="0" smtClean="0"/>
          </a:p>
          <a:p>
            <a:r>
              <a:rPr lang="en-US" sz="1200" b="0" i="0" u="none" strike="noStrike" kern="1200" baseline="0" dirty="0" smtClean="0">
                <a:solidFill>
                  <a:schemeClr val="tx1"/>
                </a:solidFill>
                <a:latin typeface="+mn-lt"/>
                <a:ea typeface="+mn-ea"/>
                <a:cs typeface="+mn-cs"/>
              </a:rPr>
              <a:t>From 2007-2015, opioids (fentanyl, heroin, and/or one or more prescription opioids) made up approximately 75% of all fatal drug overdoses annually in Virginia. However, this percentage is increasing each year due to the significant increase in fatal fentanyl and/or heroin overdoses beginning in late 2013 and early 2014. Of the fatal opioid overdoses from 2007-2015, 26.8% had one or more benzodiazepines contributing to death.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Fentanyl: </a:t>
            </a:r>
          </a:p>
          <a:p>
            <a:r>
              <a:rPr lang="en-US" sz="1200" b="0" i="0" u="none" strike="noStrike" kern="1200" baseline="0" dirty="0" smtClean="0">
                <a:solidFill>
                  <a:schemeClr val="tx1"/>
                </a:solidFill>
                <a:latin typeface="+mn-lt"/>
                <a:ea typeface="+mn-ea"/>
                <a:cs typeface="+mn-cs"/>
              </a:rPr>
              <a:t>175% increase from 2015 to 2016  ((618-225)/225)*100</a:t>
            </a:r>
          </a:p>
          <a:p>
            <a:r>
              <a:rPr lang="en-US" sz="1200" b="0" i="0" u="none" strike="noStrike" kern="1200" baseline="0" dirty="0" smtClean="0">
                <a:solidFill>
                  <a:schemeClr val="tx1"/>
                </a:solidFill>
                <a:latin typeface="+mn-lt"/>
                <a:ea typeface="+mn-ea"/>
                <a:cs typeface="+mn-cs"/>
              </a:rPr>
              <a:t>1187% increase from 2007 to 2016 ((618-48)/48)*100</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Heroin: </a:t>
            </a:r>
          </a:p>
          <a:p>
            <a:r>
              <a:rPr lang="en-US" sz="1200" b="0" i="0" u="none" strike="noStrike" kern="1200" baseline="0" dirty="0" smtClean="0">
                <a:solidFill>
                  <a:schemeClr val="tx1"/>
                </a:solidFill>
                <a:latin typeface="+mn-lt"/>
                <a:ea typeface="+mn-ea"/>
                <a:cs typeface="+mn-cs"/>
              </a:rPr>
              <a:t>30% increase from 2015 to 2016  ((448-342)/342)*100</a:t>
            </a:r>
          </a:p>
          <a:p>
            <a:r>
              <a:rPr lang="en-US" sz="1200" b="0" i="0" u="none" strike="noStrike" kern="1200" baseline="0" dirty="0" smtClean="0">
                <a:solidFill>
                  <a:schemeClr val="tx1"/>
                </a:solidFill>
                <a:latin typeface="+mn-lt"/>
                <a:ea typeface="+mn-ea"/>
                <a:cs typeface="+mn-cs"/>
              </a:rPr>
              <a:t>833% increase from 2010 to 2016 ((448-48)/48)*100</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total number of fatal fentanyl-related drug overdoses have sharply increased since 2012; which coincides with the dramatic increase in fatal heroin overdoses. Prior to 2013, most fentanyl-related deaths were due to illicit use of pharmaceutically produced fentanyl. However, in late 2013, early 2014, law enforcement investigations and toxicology testing demonstrated an increase in illicitly produced fentanyl. By 2016, most fatal fentanyl-related overdoses were due to illicitly produced fentanyl and fentanyl analogs, and not pharmaceutically produced fentanyl. The first 9 months of 2016 had a 160.8% increase in the number of fatal fentanyl overdoses compared to the same time frame (Q1 - Q3) of 2015.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Historically, fentanyl has been categorized as a prescription opioid because it is mass produced by pharmaceutical companies. However, recent law enforcement investigations and toxicology results have demonstrated that several recent fentanyl seizures have </a:t>
            </a:r>
            <a:r>
              <a:rPr lang="en-US" sz="1200" b="1" i="1" u="none" strike="noStrike" kern="1200" baseline="0" dirty="0" smtClean="0">
                <a:solidFill>
                  <a:schemeClr val="tx1"/>
                </a:solidFill>
                <a:latin typeface="+mn-lt"/>
                <a:ea typeface="+mn-ea"/>
                <a:cs typeface="+mn-cs"/>
              </a:rPr>
              <a:t>not </a:t>
            </a:r>
            <a:r>
              <a:rPr lang="en-US" sz="1200" b="0" i="0" u="none" strike="noStrike" kern="1200" baseline="0" dirty="0" smtClean="0">
                <a:solidFill>
                  <a:schemeClr val="tx1"/>
                </a:solidFill>
                <a:latin typeface="+mn-lt"/>
                <a:ea typeface="+mn-ea"/>
                <a:cs typeface="+mn-cs"/>
              </a:rPr>
              <a:t>been pharmaceutically produced, but illicitly produced. This illicit form of fentanyl is produced by international drug traffickers who import the drug into the United States and often, mix it into heroin being sold. This illicitly produced fentanyl , especially fentanyl mixed with heroin, has been the biggest contributor to the significant increase in the number of fatal opioid overdoses in Virginia. </a:t>
            </a:r>
          </a:p>
          <a:p>
            <a:r>
              <a:rPr lang="en-US" sz="1200" b="0" i="0" u="none" strike="noStrike" kern="1200" baseline="0" dirty="0" smtClean="0">
                <a:solidFill>
                  <a:schemeClr val="tx1"/>
                </a:solidFill>
                <a:latin typeface="+mn-lt"/>
                <a:ea typeface="+mn-ea"/>
                <a:cs typeface="+mn-cs"/>
              </a:rPr>
              <a:t>2 Illicit and pharmaceutically produced fatal fentanyl overdoses are represented in this analysis. This includes all different types of fentanyl analogs (acetyl fentanyl, </a:t>
            </a:r>
            <a:r>
              <a:rPr lang="en-US" sz="1200" b="0" i="0" u="none" strike="noStrike" kern="1200" baseline="0" dirty="0" err="1" smtClean="0">
                <a:solidFill>
                  <a:schemeClr val="tx1"/>
                </a:solidFill>
                <a:latin typeface="+mn-lt"/>
                <a:ea typeface="+mn-ea"/>
                <a:cs typeface="+mn-cs"/>
              </a:rPr>
              <a:t>furanyl</a:t>
            </a:r>
            <a:r>
              <a:rPr lang="en-US" sz="1200" b="0" i="0" u="none" strike="noStrike" kern="1200" baseline="0" dirty="0" smtClean="0">
                <a:solidFill>
                  <a:schemeClr val="tx1"/>
                </a:solidFill>
                <a:latin typeface="+mn-lt"/>
                <a:ea typeface="+mn-ea"/>
                <a:cs typeface="+mn-cs"/>
              </a:rPr>
              <a:t> fentanyl, etc.) </a:t>
            </a:r>
            <a:endParaRPr lang="en-US" dirty="0" smtClean="0"/>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‘All Opioids’ include all versions of fentanyl, heroin, prescription opioids, and opioids unspecified </a:t>
            </a:r>
          </a:p>
          <a:p>
            <a:r>
              <a:rPr lang="en-US" sz="1200" b="0" i="0" u="none" strike="noStrike" kern="1200" baseline="0" dirty="0" smtClean="0">
                <a:solidFill>
                  <a:schemeClr val="tx1"/>
                </a:solidFill>
                <a:latin typeface="+mn-lt"/>
                <a:ea typeface="+mn-ea"/>
                <a:cs typeface="+mn-cs"/>
              </a:rPr>
              <a:t>2 ‘Opioids Unspecified’ are a small category of deaths in which the determination of heroin and/or one or more prescription opioids cannot be made due to specific circumstances of the death. Most commonly, these circumstances are a result of death several days after an overdose, in which the OCME cannot test for toxicology because the substances have been metabolized out of the decedent’s system. </a:t>
            </a:r>
          </a:p>
          <a:p>
            <a:r>
              <a:rPr lang="en-US" sz="1200" b="0" i="0" u="none" strike="noStrike" kern="1200" baseline="0" dirty="0" smtClean="0">
                <a:solidFill>
                  <a:schemeClr val="tx1"/>
                </a:solidFill>
                <a:latin typeface="+mn-lt"/>
                <a:ea typeface="+mn-ea"/>
                <a:cs typeface="+mn-cs"/>
              </a:rPr>
              <a:t>3 Fatal opioid numbers have changed slightly from past reports due to the removal of fentanyl from the category of prescription opioids, as well as the addition of buprenorphine, </a:t>
            </a:r>
            <a:r>
              <a:rPr lang="en-US" sz="1200" b="0" i="0" u="none" strike="noStrike" kern="1200" baseline="0" dirty="0" err="1" smtClean="0">
                <a:solidFill>
                  <a:schemeClr val="tx1"/>
                </a:solidFill>
                <a:latin typeface="+mn-lt"/>
                <a:ea typeface="+mn-ea"/>
                <a:cs typeface="+mn-cs"/>
              </a:rPr>
              <a:t>levorphanol</a:t>
            </a:r>
            <a:r>
              <a:rPr lang="en-US" sz="1200" b="0" i="0" u="none" strike="noStrike" kern="1200" baseline="0" dirty="0" smtClean="0">
                <a:solidFill>
                  <a:schemeClr val="tx1"/>
                </a:solidFill>
                <a:latin typeface="+mn-lt"/>
                <a:ea typeface="+mn-ea"/>
                <a:cs typeface="+mn-cs"/>
              </a:rPr>
              <a:t>, meperidine, </a:t>
            </a:r>
            <a:r>
              <a:rPr lang="en-US" sz="1200" b="0" i="0" u="none" strike="noStrike" kern="1200" baseline="0" dirty="0" err="1" smtClean="0">
                <a:solidFill>
                  <a:schemeClr val="tx1"/>
                </a:solidFill>
                <a:latin typeface="+mn-lt"/>
                <a:ea typeface="+mn-ea"/>
                <a:cs typeface="+mn-cs"/>
              </a:rPr>
              <a:t>pentazocine</a:t>
            </a:r>
            <a:r>
              <a:rPr lang="en-US" sz="1200" b="0" i="0" u="none" strike="noStrike" kern="1200" baseline="0" dirty="0" smtClean="0">
                <a:solidFill>
                  <a:schemeClr val="tx1"/>
                </a:solidFill>
                <a:latin typeface="+mn-lt"/>
                <a:ea typeface="+mn-ea"/>
                <a:cs typeface="+mn-cs"/>
              </a:rPr>
              <a:t>, propoxyphene, and </a:t>
            </a:r>
            <a:r>
              <a:rPr lang="en-US" sz="1200" b="0" i="0" u="none" strike="noStrike" kern="1200" baseline="0" dirty="0" err="1" smtClean="0">
                <a:solidFill>
                  <a:schemeClr val="tx1"/>
                </a:solidFill>
                <a:latin typeface="+mn-lt"/>
                <a:ea typeface="+mn-ea"/>
                <a:cs typeface="+mn-cs"/>
              </a:rPr>
              <a:t>tapentadol</a:t>
            </a:r>
            <a:r>
              <a:rPr lang="en-US" sz="1200" b="0" i="0" u="none" strike="noStrike" kern="1200" baseline="0" dirty="0" smtClean="0">
                <a:solidFill>
                  <a:schemeClr val="tx1"/>
                </a:solidFill>
                <a:latin typeface="+mn-lt"/>
                <a:ea typeface="+mn-ea"/>
                <a:cs typeface="+mn-cs"/>
              </a:rPr>
              <a:t> added to the li9st of prescription opioids.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38</a:t>
            </a:fld>
            <a:endParaRPr lang="en-US"/>
          </a:p>
        </p:txBody>
      </p:sp>
    </p:spTree>
    <p:extLst>
      <p:ext uri="{BB962C8B-B14F-4D97-AF65-F5344CB8AC3E}">
        <p14:creationId xmlns:p14="http://schemas.microsoft.com/office/powerpoint/2010/main" val="2336355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map shows fentanyl or heroin overdose deaths per</a:t>
            </a:r>
            <a:r>
              <a:rPr lang="en-US" sz="1200" kern="1200" baseline="0" dirty="0" smtClean="0">
                <a:solidFill>
                  <a:schemeClr val="tx1"/>
                </a:solidFill>
                <a:effectLst/>
                <a:latin typeface="+mn-lt"/>
                <a:ea typeface="+mn-ea"/>
                <a:cs typeface="+mn-cs"/>
              </a:rPr>
              <a:t> 100,000 people by Virginia locality from October of 2015 to October of 2016.</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Overdose death rates </a:t>
            </a:r>
            <a:r>
              <a:rPr lang="en-US" sz="1200" kern="1200" baseline="0" dirty="0" smtClean="0">
                <a:solidFill>
                  <a:schemeClr val="tx1"/>
                </a:solidFill>
                <a:effectLst/>
                <a:latin typeface="+mn-lt"/>
                <a:ea typeface="+mn-ea"/>
                <a:cs typeface="+mn-cs"/>
              </a:rPr>
              <a:t>due to </a:t>
            </a:r>
            <a:r>
              <a:rPr lang="en-US" sz="1200" kern="1200" dirty="0" smtClean="0">
                <a:solidFill>
                  <a:schemeClr val="tx1"/>
                </a:solidFill>
                <a:effectLst/>
                <a:latin typeface="+mn-lt"/>
                <a:ea typeface="+mn-ea"/>
                <a:cs typeface="+mn-cs"/>
              </a:rPr>
              <a:t>illicit opioids, such as fentanyl</a:t>
            </a:r>
            <a:r>
              <a:rPr lang="en-US" sz="1200" kern="1200" baseline="0" dirty="0" smtClean="0">
                <a:solidFill>
                  <a:schemeClr val="tx1"/>
                </a:solidFill>
                <a:effectLst/>
                <a:latin typeface="+mn-lt"/>
                <a:ea typeface="+mn-ea"/>
                <a:cs typeface="+mn-cs"/>
              </a:rPr>
              <a:t> and heroin, </a:t>
            </a:r>
            <a:r>
              <a:rPr lang="en-US" sz="1200" kern="1200" dirty="0" smtClean="0">
                <a:solidFill>
                  <a:schemeClr val="tx1"/>
                </a:solidFill>
                <a:effectLst/>
                <a:latin typeface="+mn-lt"/>
                <a:ea typeface="+mn-ea"/>
                <a:cs typeface="+mn-cs"/>
              </a:rPr>
              <a:t>have higher rates in urban areas, including</a:t>
            </a:r>
            <a:r>
              <a:rPr lang="en-US" sz="1200" kern="1200" baseline="0" dirty="0" smtClean="0">
                <a:solidFill>
                  <a:schemeClr val="tx1"/>
                </a:solidFill>
                <a:effectLst/>
                <a:latin typeface="+mn-lt"/>
                <a:ea typeface="+mn-ea"/>
                <a:cs typeface="+mn-cs"/>
              </a:rPr>
              <a:t> Richmond city and Petersburg.</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____________________________________________________________________________________________________________________________________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West county</a:t>
            </a:r>
            <a:r>
              <a:rPr lang="en-US" sz="1200" kern="1200" baseline="0" dirty="0" smtClean="0">
                <a:solidFill>
                  <a:schemeClr val="tx1"/>
                </a:solidFill>
                <a:effectLst/>
                <a:latin typeface="+mn-lt"/>
                <a:ea typeface="+mn-ea"/>
                <a:cs typeface="+mn-cs"/>
              </a:rPr>
              <a:t> = Highland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East county = Gloucester, Norfolk, Portsmouth</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North counties = </a:t>
            </a:r>
            <a:r>
              <a:rPr lang="en-US" sz="1200" kern="1200" baseline="0" dirty="0" err="1" smtClean="0">
                <a:solidFill>
                  <a:schemeClr val="tx1"/>
                </a:solidFill>
                <a:effectLst/>
                <a:latin typeface="+mn-lt"/>
                <a:ea typeface="+mn-ea"/>
                <a:cs typeface="+mn-cs"/>
              </a:rPr>
              <a:t>Faquier</a:t>
            </a:r>
            <a:r>
              <a:rPr lang="en-US" sz="1200" kern="1200" baseline="0" dirty="0" smtClean="0">
                <a:solidFill>
                  <a:schemeClr val="tx1"/>
                </a:solidFill>
                <a:effectLst/>
                <a:latin typeface="+mn-lt"/>
                <a:ea typeface="+mn-ea"/>
                <a:cs typeface="+mn-cs"/>
              </a:rPr>
              <a:t>, Culpepper, Orange</a:t>
            </a:r>
            <a:endParaRPr lang="en-US" dirty="0"/>
          </a:p>
        </p:txBody>
      </p:sp>
      <p:sp>
        <p:nvSpPr>
          <p:cNvPr id="4" name="Slide Number Placeholder 3"/>
          <p:cNvSpPr>
            <a:spLocks noGrp="1"/>
          </p:cNvSpPr>
          <p:nvPr>
            <p:ph type="sldNum" sz="quarter" idx="10"/>
          </p:nvPr>
        </p:nvSpPr>
        <p:spPr/>
        <p:txBody>
          <a:bodyPr/>
          <a:lstStyle/>
          <a:p>
            <a:fld id="{83582510-35B2-4F0D-97D7-8FFF9200F6D9}" type="slidenum">
              <a:rPr lang="en-US" smtClean="0"/>
              <a:pPr/>
              <a:t>40</a:t>
            </a:fld>
            <a:endParaRPr lang="en-US"/>
          </a:p>
        </p:txBody>
      </p:sp>
    </p:spTree>
    <p:extLst>
      <p:ext uri="{BB962C8B-B14F-4D97-AF65-F5344CB8AC3E}">
        <p14:creationId xmlns:p14="http://schemas.microsoft.com/office/powerpoint/2010/main" val="2196958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contrast, overdose death rates </a:t>
            </a:r>
            <a:r>
              <a:rPr lang="en-US" sz="1200" kern="1200" baseline="0" dirty="0" smtClean="0">
                <a:solidFill>
                  <a:schemeClr val="tx1"/>
                </a:solidFill>
                <a:effectLst/>
                <a:latin typeface="+mn-lt"/>
                <a:ea typeface="+mn-ea"/>
                <a:cs typeface="+mn-cs"/>
              </a:rPr>
              <a:t>due to </a:t>
            </a:r>
            <a:r>
              <a:rPr lang="en-US" sz="1200" kern="1200" dirty="0" smtClean="0">
                <a:solidFill>
                  <a:schemeClr val="tx1"/>
                </a:solidFill>
                <a:effectLst/>
                <a:latin typeface="+mn-lt"/>
                <a:ea typeface="+mn-ea"/>
                <a:cs typeface="+mn-cs"/>
              </a:rPr>
              <a:t>prescription opioids have higher rates in rural areas and are especially</a:t>
            </a:r>
            <a:r>
              <a:rPr lang="en-US" sz="1200" kern="1200" baseline="0" dirty="0" smtClean="0">
                <a:solidFill>
                  <a:schemeClr val="tx1"/>
                </a:solidFill>
                <a:effectLst/>
                <a:latin typeface="+mn-lt"/>
                <a:ea typeface="+mn-ea"/>
                <a:cs typeface="+mn-cs"/>
              </a:rPr>
              <a:t> concentrated in counties in Southwest Virginia, such as Wise and Dickenson counties.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___________________________________________________________________________________________________________________________________________________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Southwest counties = Wise, Dickenson, Buchanan,</a:t>
            </a:r>
            <a:r>
              <a:rPr lang="en-US" sz="1200" kern="1200" baseline="0" dirty="0" smtClean="0">
                <a:solidFill>
                  <a:schemeClr val="tx1"/>
                </a:solidFill>
                <a:effectLst/>
                <a:latin typeface="+mn-lt"/>
                <a:ea typeface="+mn-ea"/>
                <a:cs typeface="+mn-cs"/>
              </a:rPr>
              <a:t> Russell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North of far southwest = Giles, Pulaski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Northeast = Westmoreland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3582510-35B2-4F0D-97D7-8FFF9200F6D9}" type="slidenum">
              <a:rPr lang="en-US" smtClean="0"/>
              <a:pPr/>
              <a:t>41</a:t>
            </a:fld>
            <a:endParaRPr lang="en-US"/>
          </a:p>
        </p:txBody>
      </p:sp>
    </p:spTree>
    <p:extLst>
      <p:ext uri="{BB962C8B-B14F-4D97-AF65-F5344CB8AC3E}">
        <p14:creationId xmlns:p14="http://schemas.microsoft.com/office/powerpoint/2010/main" val="3688354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42</a:t>
            </a:fld>
            <a:endParaRPr lang="en-US"/>
          </a:p>
        </p:txBody>
      </p:sp>
    </p:spTree>
    <p:extLst>
      <p:ext uri="{BB962C8B-B14F-4D97-AF65-F5344CB8AC3E}">
        <p14:creationId xmlns:p14="http://schemas.microsoft.com/office/powerpoint/2010/main" val="2651764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 deaths by year of death</a:t>
            </a:r>
          </a:p>
          <a:p>
            <a:endParaRPr lang="en-US" dirty="0" smtClean="0"/>
          </a:p>
          <a:p>
            <a:r>
              <a:rPr lang="en-US" dirty="0" smtClean="0"/>
              <a:t>In 2016, deaths due to guns and motor vehicle</a:t>
            </a:r>
            <a:r>
              <a:rPr lang="en-US" baseline="0" dirty="0" smtClean="0"/>
              <a:t> accidents</a:t>
            </a:r>
            <a:r>
              <a:rPr lang="en-US" dirty="0" smtClean="0"/>
              <a:t> </a:t>
            </a:r>
            <a:r>
              <a:rPr lang="en-US" i="1" dirty="0" smtClean="0"/>
              <a:t>combined</a:t>
            </a:r>
            <a:r>
              <a:rPr lang="en-US" i="0" dirty="0" smtClean="0"/>
              <a:t> were approximately the same as all drugs overdose</a:t>
            </a:r>
            <a:r>
              <a:rPr lang="en-US" i="0" baseline="0" dirty="0" smtClean="0"/>
              <a:t> deaths in Henrico.</a:t>
            </a:r>
            <a:endParaRPr lang="en-US" i="1" dirty="0" smtClean="0"/>
          </a:p>
          <a:p>
            <a:endParaRPr lang="en-US" dirty="0" smtClean="0"/>
          </a:p>
          <a:p>
            <a:r>
              <a:rPr lang="en-US" dirty="0" smtClean="0"/>
              <a:t>	</a:t>
            </a:r>
            <a:r>
              <a:rPr lang="en-US" b="1" u="sng" dirty="0" smtClean="0"/>
              <a:t>2016</a:t>
            </a:r>
          </a:p>
          <a:p>
            <a:r>
              <a:rPr lang="en-US" dirty="0" smtClean="0"/>
              <a:t>Gun	31</a:t>
            </a:r>
          </a:p>
          <a:p>
            <a:r>
              <a:rPr lang="en-US" dirty="0" err="1" smtClean="0"/>
              <a:t>MVA</a:t>
            </a:r>
            <a:r>
              <a:rPr lang="en-US" dirty="0" smtClean="0"/>
              <a:t>	22</a:t>
            </a:r>
          </a:p>
          <a:p>
            <a:r>
              <a:rPr lang="en-US" dirty="0" smtClean="0"/>
              <a:t>Drugs</a:t>
            </a:r>
            <a:r>
              <a:rPr lang="en-US" baseline="0" dirty="0" smtClean="0"/>
              <a:t> (All)	52</a:t>
            </a:r>
          </a:p>
          <a:p>
            <a:r>
              <a:rPr lang="en-US" baseline="0" dirty="0" smtClean="0"/>
              <a:t>Opioids	45</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43</a:t>
            </a:fld>
            <a:endParaRPr lang="en-US"/>
          </a:p>
        </p:txBody>
      </p:sp>
    </p:spTree>
    <p:extLst>
      <p:ext uri="{BB962C8B-B14F-4D97-AF65-F5344CB8AC3E}">
        <p14:creationId xmlns:p14="http://schemas.microsoft.com/office/powerpoint/2010/main" val="5823413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 2016, 45 opioid overdose deaths occurred in Henrico.</a:t>
            </a:r>
          </a:p>
        </p:txBody>
      </p:sp>
      <p:sp>
        <p:nvSpPr>
          <p:cNvPr id="4" name="Slide Number Placeholder 3"/>
          <p:cNvSpPr>
            <a:spLocks noGrp="1"/>
          </p:cNvSpPr>
          <p:nvPr>
            <p:ph type="sldNum" sz="quarter" idx="10"/>
          </p:nvPr>
        </p:nvSpPr>
        <p:spPr/>
        <p:txBody>
          <a:bodyPr/>
          <a:lstStyle/>
          <a:p>
            <a:fld id="{5637C67B-CA94-42A8-99D9-19979F7813E2}" type="slidenum">
              <a:rPr lang="en-US" smtClean="0"/>
              <a:pPr/>
              <a:t>44</a:t>
            </a:fld>
            <a:endParaRPr lang="en-US"/>
          </a:p>
        </p:txBody>
      </p:sp>
    </p:spTree>
    <p:extLst>
      <p:ext uri="{BB962C8B-B14F-4D97-AF65-F5344CB8AC3E}">
        <p14:creationId xmlns:p14="http://schemas.microsoft.com/office/powerpoint/2010/main" val="190232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Mental</a:t>
            </a:r>
            <a:r>
              <a:rPr lang="en-US" baseline="0" dirty="0" smtClean="0"/>
              <a:t> Health charged with leading the Task </a:t>
            </a:r>
            <a:r>
              <a:rPr lang="en-US" baseline="0" dirty="0" err="1" smtClean="0"/>
              <a:t>Forcee</a:t>
            </a:r>
            <a:endParaRPr lang="en-US" dirty="0" smtClean="0"/>
          </a:p>
          <a:p>
            <a:r>
              <a:rPr lang="en-US" dirty="0" smtClean="0"/>
              <a:t>Others participate periodically, including</a:t>
            </a:r>
            <a:r>
              <a:rPr lang="en-US" baseline="0" dirty="0" smtClean="0"/>
              <a:t> Laura Young, Henrico Health District Epidemiologist</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4</a:t>
            </a:fld>
            <a:endParaRPr lang="en-US"/>
          </a:p>
        </p:txBody>
      </p:sp>
    </p:spTree>
    <p:extLst>
      <p:ext uri="{BB962C8B-B14F-4D97-AF65-F5344CB8AC3E}">
        <p14:creationId xmlns:p14="http://schemas.microsoft.com/office/powerpoint/2010/main" val="1902325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 Henrico,</a:t>
            </a:r>
            <a:r>
              <a:rPr lang="en-US" baseline="0" dirty="0" smtClean="0">
                <a:effectLst/>
              </a:rPr>
              <a:t> f</a:t>
            </a:r>
            <a:r>
              <a:rPr lang="en-US" dirty="0" smtClean="0">
                <a:effectLst/>
              </a:rPr>
              <a:t>rom 2007 to 2016, the number of deaths involving opioids increased from 15 to 45,</a:t>
            </a:r>
            <a:r>
              <a:rPr lang="en-US" baseline="0" dirty="0" smtClean="0">
                <a:effectLst/>
              </a:rPr>
              <a:t> or 200%</a:t>
            </a:r>
          </a:p>
          <a:p>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From 2010, when fentanyl was first noted in Henrico </a:t>
            </a:r>
            <a:r>
              <a:rPr lang="en-US" baseline="0" dirty="0" err="1" smtClean="0">
                <a:effectLst/>
              </a:rPr>
              <a:t>OCME</a:t>
            </a:r>
            <a:r>
              <a:rPr lang="en-US" baseline="0" dirty="0" smtClean="0">
                <a:effectLst/>
              </a:rPr>
              <a:t> data, to 2016, deaths due to fentanyl and deaths due to heroin increased by about 600%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___________________________________________________________________________________________________________________________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Although the number of deaths due to prescription opioids was relatively stable in the last 10 years, between 2015 and 2016 there was a 22% increase </a:t>
            </a:r>
          </a:p>
          <a:p>
            <a:endParaRPr lang="en-US" dirty="0" smtClean="0">
              <a:effectLst/>
            </a:endParaRPr>
          </a:p>
          <a:p>
            <a:r>
              <a:rPr lang="en-US" dirty="0" smtClean="0">
                <a:effectLst/>
              </a:rPr>
              <a:t>From 2012 to 2016, the </a:t>
            </a:r>
            <a:r>
              <a:rPr lang="en-US" baseline="0" dirty="0" smtClean="0">
                <a:effectLst/>
              </a:rPr>
              <a:t>number of deaths involving opioids increased from 21 to 45, or 114%</a:t>
            </a:r>
          </a:p>
          <a:p>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rPr>
              <a:t>The 22% increase from 2015 to 2016 is driven </a:t>
            </a:r>
            <a:r>
              <a:rPr lang="en-US" dirty="0" smtClean="0">
                <a:effectLst/>
              </a:rPr>
              <a:t>largely by increases in deaths involving fentanyl.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effectLst/>
              </a:rPr>
              <a:t>Number of deaths from fentanyl increased by 91%</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effectLst/>
              </a:rPr>
              <a:t>Number of deaths from prescription opioids increased 22%</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effectLst/>
              </a:rPr>
              <a:t>Number of deaths </a:t>
            </a:r>
            <a:r>
              <a:rPr lang="en-US" b="0" baseline="0" dirty="0" smtClean="0">
                <a:effectLst/>
              </a:rPr>
              <a:t>from heroin decreased 13%</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effectLst/>
              </a:rPr>
              <a:t>From 2010 (when fentanyl first</a:t>
            </a:r>
            <a:r>
              <a:rPr lang="en-US" baseline="0" dirty="0" smtClean="0">
                <a:effectLst/>
              </a:rPr>
              <a:t> noted in </a:t>
            </a:r>
            <a:r>
              <a:rPr lang="en-US" baseline="0" dirty="0" err="1" smtClean="0">
                <a:effectLst/>
              </a:rPr>
              <a:t>OCME</a:t>
            </a:r>
            <a:r>
              <a:rPr lang="en-US" baseline="0" dirty="0" smtClean="0">
                <a:effectLst/>
              </a:rPr>
              <a:t> data)</a:t>
            </a:r>
            <a:r>
              <a:rPr lang="en-US" dirty="0" smtClean="0">
                <a:effectLst/>
              </a:rPr>
              <a:t> to 2016, the </a:t>
            </a:r>
            <a:r>
              <a:rPr lang="en-US" baseline="0" dirty="0" smtClean="0">
                <a:effectLst/>
              </a:rPr>
              <a:t>number of deaths involving fentanyl increased from 3 to 21, or 600%.</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effectLst/>
              </a:rPr>
              <a:t>From 2010 to 2016, the </a:t>
            </a:r>
            <a:r>
              <a:rPr lang="en-US" baseline="0" dirty="0" smtClean="0">
                <a:effectLst/>
              </a:rPr>
              <a:t>number of deaths involving heroin increased from 4 to 24, or 500%.</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effectLs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Notes from Rosie:</a:t>
            </a:r>
          </a:p>
          <a:p>
            <a:pPr lvl="0"/>
            <a:r>
              <a:rPr lang="en-US" sz="1200" kern="1200" dirty="0" smtClean="0">
                <a:solidFill>
                  <a:schemeClr val="tx1"/>
                </a:solidFill>
                <a:effectLst/>
                <a:latin typeface="+mn-lt"/>
                <a:ea typeface="+mn-ea"/>
                <a:cs typeface="+mn-cs"/>
              </a:rPr>
              <a:t>I </a:t>
            </a:r>
            <a:r>
              <a:rPr lang="en-US" sz="1200" u="sng" kern="1200" dirty="0" smtClean="0">
                <a:solidFill>
                  <a:schemeClr val="tx1"/>
                </a:solidFill>
                <a:effectLst/>
                <a:latin typeface="+mn-lt"/>
                <a:ea typeface="+mn-ea"/>
                <a:cs typeface="+mn-cs"/>
              </a:rPr>
              <a:t>guarantee</a:t>
            </a:r>
            <a:r>
              <a:rPr lang="en-US" sz="1200" kern="1200" dirty="0" smtClean="0">
                <a:solidFill>
                  <a:schemeClr val="tx1"/>
                </a:solidFill>
                <a:effectLst/>
                <a:latin typeface="+mn-lt"/>
                <a:ea typeface="+mn-ea"/>
                <a:cs typeface="+mn-cs"/>
              </a:rPr>
              <a:t> that the number final will be higher. Due to the holidays in Nov and Dec, it’s expected that our </a:t>
            </a:r>
            <a:r>
              <a:rPr lang="en-US" sz="1200" kern="1200" dirty="0" err="1" smtClean="0">
                <a:solidFill>
                  <a:schemeClr val="tx1"/>
                </a:solidFill>
                <a:effectLst/>
                <a:latin typeface="+mn-lt"/>
                <a:ea typeface="+mn-ea"/>
                <a:cs typeface="+mn-cs"/>
              </a:rPr>
              <a:t>tox</a:t>
            </a:r>
            <a:r>
              <a:rPr lang="en-US" sz="1200" kern="1200" dirty="0" smtClean="0">
                <a:solidFill>
                  <a:schemeClr val="tx1"/>
                </a:solidFill>
                <a:effectLst/>
                <a:latin typeface="+mn-lt"/>
                <a:ea typeface="+mn-ea"/>
                <a:cs typeface="+mn-cs"/>
              </a:rPr>
              <a:t> turnaround takes longer than any other time of the year because everyone is out (it happens every darn year). So when our typical turnaround time is ~3 months other times of the year, it can be ~3-4.5 months around this time period. </a:t>
            </a:r>
          </a:p>
          <a:p>
            <a:pPr lvl="0"/>
            <a:r>
              <a:rPr lang="en-US" sz="1200" kern="1200" dirty="0" smtClean="0">
                <a:solidFill>
                  <a:schemeClr val="tx1"/>
                </a:solidFill>
                <a:effectLst/>
                <a:latin typeface="+mn-lt"/>
                <a:ea typeface="+mn-ea"/>
                <a:cs typeface="+mn-cs"/>
              </a:rPr>
              <a:t>Don’t forget to take into account the important role illicit fentanyl plays in these deaths. The market is flooded with the stuff at the moment. I’ve heard time and time again, that because fentanyl is so potent, drug dealers and traffickers have the potential of making TONS of money off the stuff. It’s all about the profit margin that attracts them-a small amount of fentanyl, which packs a major punch, can be cut into heroin, cocaine, etc. in very tiny amounts; so a little investment by the dealer into a chunk of fentanyl can go really </a:t>
            </a:r>
            <a:r>
              <a:rPr lang="en-US" sz="1200" kern="1200" dirty="0" err="1" smtClean="0">
                <a:solidFill>
                  <a:schemeClr val="tx1"/>
                </a:solidFill>
                <a:effectLst/>
                <a:latin typeface="+mn-lt"/>
                <a:ea typeface="+mn-ea"/>
                <a:cs typeface="+mn-cs"/>
              </a:rPr>
              <a:t>REALLY</a:t>
            </a:r>
            <a:r>
              <a:rPr lang="en-US" sz="1200" kern="1200" dirty="0" smtClean="0">
                <a:solidFill>
                  <a:schemeClr val="tx1"/>
                </a:solidFill>
                <a:effectLst/>
                <a:latin typeface="+mn-lt"/>
                <a:ea typeface="+mn-ea"/>
                <a:cs typeface="+mn-cs"/>
              </a:rPr>
              <a:t> far and put a ton of money in their pocket. </a:t>
            </a:r>
          </a:p>
          <a:p>
            <a:pPr lvl="0"/>
            <a:r>
              <a:rPr lang="en-US" sz="1200" kern="1200" dirty="0" smtClean="0">
                <a:solidFill>
                  <a:schemeClr val="tx1"/>
                </a:solidFill>
                <a:effectLst/>
                <a:latin typeface="+mn-lt"/>
                <a:ea typeface="+mn-ea"/>
                <a:cs typeface="+mn-cs"/>
              </a:rPr>
              <a:t>We often see waves of deaths, where one week or one month, we’ll see a higher than expected number of deaths in one region because a new, potent drug gets introduced into the community. Now, this isn’t to say that we see a HUGE spike in deaths, just more than normal in a set time period. Now, taking into account a year of these tiny fluctuations which may not look like much individually, but it can really add up when combined over a years’ time. The one exception I can think of was that big increase in Chesterfield around this time last year…which was when heroin-fentanyl was brought into the community.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Anyways, I hope these are some reasons why the numbers may look one way mathematically, but when you take into account some of the other behind the scene factors, the actual numbers are going to be a little different. I think everyone agrees that the opioid ‘epidemic’ is an evolving one; first Rx, then heroin, then illicit fentanyl. To me, we are at a point where we’ve done a pretty good job on restricting illegal use with all the regulations and laws around the </a:t>
            </a:r>
            <a:r>
              <a:rPr lang="en-US" sz="1200" kern="1200" dirty="0" err="1" smtClean="0">
                <a:solidFill>
                  <a:schemeClr val="tx1"/>
                </a:solidFill>
                <a:effectLst/>
                <a:latin typeface="+mn-lt"/>
                <a:ea typeface="+mn-ea"/>
                <a:cs typeface="+mn-cs"/>
              </a:rPr>
              <a:t>PMP</a:t>
            </a:r>
            <a:r>
              <a:rPr lang="en-US" sz="1200" kern="1200" dirty="0" smtClean="0">
                <a:solidFill>
                  <a:schemeClr val="tx1"/>
                </a:solidFill>
                <a:effectLst/>
                <a:latin typeface="+mn-lt"/>
                <a:ea typeface="+mn-ea"/>
                <a:cs typeface="+mn-cs"/>
              </a:rPr>
              <a:t>, but that has fed into another bigger problem we can’t surveil nor control nearly as easily: illegal drugs. I think we are nowhere near solving the problem and from just looking at our cases at the beginning of this year (2017), the number and rates of death continue to increase.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45</a:t>
            </a:fld>
            <a:endParaRPr lang="en-US"/>
          </a:p>
        </p:txBody>
      </p:sp>
    </p:spTree>
    <p:extLst>
      <p:ext uri="{BB962C8B-B14F-4D97-AF65-F5344CB8AC3E}">
        <p14:creationId xmlns:p14="http://schemas.microsoft.com/office/powerpoint/2010/main" val="1049254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 to this point, I</a:t>
            </a:r>
            <a:r>
              <a:rPr lang="en-US" baseline="0" dirty="0" smtClean="0"/>
              <a:t> have presented data for deaths involving opioids. We know that number of deaths is just the tip of the iceberg in quantifying the scope of this epidemic. The following data illustrates some of the impact of the opioid epidemic among those who are struggling with an opioid use disorder as well as the impact on organizations trying to help.   </a:t>
            </a:r>
          </a:p>
          <a:p>
            <a:endParaRPr lang="en-US" dirty="0" smtClean="0"/>
          </a:p>
          <a:p>
            <a:r>
              <a:rPr lang="en-US" dirty="0" smtClean="0"/>
              <a:t>These</a:t>
            </a:r>
            <a:r>
              <a:rPr lang="en-US" baseline="0" dirty="0" smtClean="0"/>
              <a:t> </a:t>
            </a:r>
            <a:r>
              <a:rPr lang="en-US" dirty="0" smtClean="0"/>
              <a:t>data from the Sheriff’s Office</a:t>
            </a:r>
            <a:r>
              <a:rPr lang="en-US" baseline="0" dirty="0" smtClean="0"/>
              <a:t> </a:t>
            </a:r>
            <a:r>
              <a:rPr lang="en-US" dirty="0" smtClean="0"/>
              <a:t>provide a summary of individuals undergoing detoxification by substance in Henrico jails.  For all years,</a:t>
            </a:r>
            <a:r>
              <a:rPr lang="en-US" baseline="0" dirty="0" smtClean="0"/>
              <a:t> the number of opioid detoxifications was higher than for any other substance, reaching 1192 in 2016. </a:t>
            </a:r>
          </a:p>
          <a:p>
            <a:r>
              <a:rPr lang="en-US" dirty="0" smtClean="0"/>
              <a:t>_______________________________________________________________________________________________________________________________</a:t>
            </a:r>
          </a:p>
          <a:p>
            <a:r>
              <a:rPr lang="en-US" dirty="0" smtClean="0"/>
              <a:t>These data refer to individuals, not to visits. For example,</a:t>
            </a:r>
            <a:r>
              <a:rPr lang="en-US" baseline="0" dirty="0" smtClean="0"/>
              <a:t> 1192 individuals went through detoxification for opioids through the Henrico jails in 2016. </a:t>
            </a:r>
            <a:endParaRPr lang="en-US" dirty="0" smtClean="0"/>
          </a:p>
          <a:p>
            <a:r>
              <a:rPr lang="en-US" dirty="0" smtClean="0"/>
              <a:t>Source: Henrico County</a:t>
            </a:r>
            <a:r>
              <a:rPr lang="en-US" baseline="0" dirty="0" smtClean="0"/>
              <a:t> Sheriff’s Office</a:t>
            </a:r>
          </a:p>
          <a:p>
            <a:endParaRPr lang="en-US" baseline="0" dirty="0" smtClean="0"/>
          </a:p>
          <a:p>
            <a:r>
              <a:rPr lang="en-US" sz="1200" kern="1200" dirty="0" smtClean="0">
                <a:solidFill>
                  <a:schemeClr val="tx1"/>
                </a:solidFill>
                <a:effectLst/>
                <a:latin typeface="+mn-lt"/>
                <a:ea typeface="+mn-ea"/>
                <a:cs typeface="+mn-cs"/>
              </a:rPr>
              <a:t>RESULTS FOR 2016 (SHERIFF’S OFFICE)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Total Detox Visits for 2016=2325</a:t>
            </a:r>
          </a:p>
          <a:p>
            <a:r>
              <a:rPr lang="en-US" sz="1200" kern="1200" dirty="0" smtClean="0">
                <a:solidFill>
                  <a:schemeClr val="tx1"/>
                </a:solidFill>
                <a:effectLst/>
                <a:latin typeface="+mn-lt"/>
                <a:ea typeface="+mn-ea"/>
                <a:cs typeface="+mn-cs"/>
              </a:rPr>
              <a:t>Total Opiates for 2016=1192</a:t>
            </a:r>
          </a:p>
          <a:p>
            <a:r>
              <a:rPr lang="en-US" sz="1200" kern="1200" dirty="0" smtClean="0">
                <a:solidFill>
                  <a:schemeClr val="tx1"/>
                </a:solidFill>
                <a:effectLst/>
                <a:latin typeface="+mn-lt"/>
                <a:ea typeface="+mn-ea"/>
                <a:cs typeface="+mn-cs"/>
              </a:rPr>
              <a:t>Average pregnancies for 2016=6</a:t>
            </a:r>
          </a:p>
          <a:p>
            <a:r>
              <a:rPr lang="en-US" sz="1200" kern="1200" dirty="0" smtClean="0">
                <a:solidFill>
                  <a:schemeClr val="tx1"/>
                </a:solidFill>
                <a:effectLst/>
                <a:latin typeface="+mn-lt"/>
                <a:ea typeface="+mn-ea"/>
                <a:cs typeface="+mn-cs"/>
              </a:rPr>
              <a:t>Average pregnancies on opiates for 2016=3</a:t>
            </a:r>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039613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This graph from Henrico</a:t>
            </a:r>
            <a:r>
              <a:rPr lang="en-US" sz="1200" b="0" kern="1200" baseline="0" dirty="0" smtClean="0">
                <a:solidFill>
                  <a:schemeClr val="tx1"/>
                </a:solidFill>
                <a:effectLst/>
                <a:latin typeface="+mn-lt"/>
                <a:ea typeface="+mn-ea"/>
                <a:cs typeface="+mn-cs"/>
              </a:rPr>
              <a:t> Division of Fire shows the number of </a:t>
            </a:r>
            <a:r>
              <a:rPr lang="en-US" sz="1200" b="0" kern="1200" baseline="0" dirty="0" err="1" smtClean="0">
                <a:solidFill>
                  <a:schemeClr val="tx1"/>
                </a:solidFill>
                <a:effectLst/>
                <a:latin typeface="+mn-lt"/>
                <a:ea typeface="+mn-ea"/>
                <a:cs typeface="+mn-cs"/>
              </a:rPr>
              <a:t>Narcan</a:t>
            </a:r>
            <a:r>
              <a:rPr lang="en-US" sz="1200" b="0" kern="1200" baseline="0" dirty="0" smtClean="0">
                <a:solidFill>
                  <a:schemeClr val="tx1"/>
                </a:solidFill>
                <a:effectLst/>
                <a:latin typeface="+mn-lt"/>
                <a:ea typeface="+mn-ea"/>
                <a:cs typeface="+mn-cs"/>
              </a:rPr>
              <a:t> administrations in 2015 and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 2015, </a:t>
            </a:r>
            <a:r>
              <a:rPr lang="en-US" sz="1200" b="0" kern="1200" baseline="0" dirty="0" smtClean="0">
                <a:solidFill>
                  <a:schemeClr val="tx1"/>
                </a:solidFill>
                <a:effectLst/>
                <a:latin typeface="+mn-lt"/>
                <a:ea typeface="+mn-ea"/>
                <a:cs typeface="+mn-cs"/>
              </a:rPr>
              <a:t>198 doses of </a:t>
            </a:r>
            <a:r>
              <a:rPr lang="en-US" sz="1200" b="0" kern="1200" baseline="0" dirty="0" err="1" smtClean="0">
                <a:solidFill>
                  <a:schemeClr val="tx1"/>
                </a:solidFill>
                <a:effectLst/>
                <a:latin typeface="+mn-lt"/>
                <a:ea typeface="+mn-ea"/>
                <a:cs typeface="+mn-cs"/>
              </a:rPr>
              <a:t>Narcan</a:t>
            </a:r>
            <a:r>
              <a:rPr lang="en-US" sz="1200" b="0" kern="1200" baseline="0" dirty="0" smtClean="0">
                <a:solidFill>
                  <a:schemeClr val="tx1"/>
                </a:solidFill>
                <a:effectLst/>
                <a:latin typeface="+mn-lt"/>
                <a:ea typeface="+mn-ea"/>
                <a:cs typeface="+mn-cs"/>
              </a:rPr>
              <a:t> were administered, 40% of which were assumed to be opioid-related based on the symptoms and response of the victim.  In 2016, the number of </a:t>
            </a:r>
            <a:r>
              <a:rPr lang="en-US" sz="1200" b="0" kern="1200" baseline="0" dirty="0" err="1" smtClean="0">
                <a:solidFill>
                  <a:schemeClr val="tx1"/>
                </a:solidFill>
                <a:effectLst/>
                <a:latin typeface="+mn-lt"/>
                <a:ea typeface="+mn-ea"/>
                <a:cs typeface="+mn-cs"/>
              </a:rPr>
              <a:t>Narcan</a:t>
            </a:r>
            <a:r>
              <a:rPr lang="en-US" sz="1200" b="0" kern="1200" baseline="0" dirty="0" smtClean="0">
                <a:solidFill>
                  <a:schemeClr val="tx1"/>
                </a:solidFill>
                <a:effectLst/>
                <a:latin typeface="+mn-lt"/>
                <a:ea typeface="+mn-ea"/>
                <a:cs typeface="+mn-cs"/>
              </a:rPr>
              <a:t> administrations increased to 303, 59% of which were assumed to be opioid-related.   </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_____________________________________________________________________________________________________________________________________________________</a:t>
            </a:r>
          </a:p>
          <a:p>
            <a:r>
              <a:rPr lang="en-US" sz="1200" b="0" kern="1200" dirty="0" smtClean="0">
                <a:solidFill>
                  <a:schemeClr val="tx1"/>
                </a:solidFill>
                <a:effectLst/>
                <a:latin typeface="+mn-lt"/>
                <a:ea typeface="+mn-ea"/>
                <a:cs typeface="+mn-cs"/>
              </a:rPr>
              <a:t>From Kelly on 2/27/17: </a:t>
            </a:r>
            <a:r>
              <a:rPr lang="en-US" sz="1200" kern="1200" dirty="0" smtClean="0">
                <a:solidFill>
                  <a:schemeClr val="tx1"/>
                </a:solidFill>
                <a:effectLst/>
                <a:latin typeface="+mn-lt"/>
                <a:ea typeface="+mn-ea"/>
                <a:cs typeface="+mn-cs"/>
              </a:rPr>
              <a:t>We don’t have the ability to specify just heroin or not – we simply go by symptoms and response to </a:t>
            </a:r>
            <a:r>
              <a:rPr lang="en-US" sz="1200" kern="1200" dirty="0" err="1" smtClean="0">
                <a:solidFill>
                  <a:schemeClr val="tx1"/>
                </a:solidFill>
                <a:effectLst/>
                <a:latin typeface="+mn-lt"/>
                <a:ea typeface="+mn-ea"/>
                <a:cs typeface="+mn-cs"/>
              </a:rPr>
              <a:t>Narcan</a:t>
            </a:r>
            <a:r>
              <a:rPr lang="en-US" sz="1200" kern="1200" dirty="0" smtClean="0">
                <a:solidFill>
                  <a:schemeClr val="tx1"/>
                </a:solidFill>
                <a:effectLst/>
                <a:latin typeface="+mn-lt"/>
                <a:ea typeface="+mn-ea"/>
                <a:cs typeface="+mn-cs"/>
              </a:rPr>
              <a:t> – so……………any suspected opioid. You can change the 2016 number to 303 – same percent is fine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40% of</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Narcan</a:t>
            </a:r>
            <a:r>
              <a:rPr lang="en-US" sz="1200" kern="1200" baseline="0" dirty="0" smtClean="0">
                <a:solidFill>
                  <a:schemeClr val="tx1"/>
                </a:solidFill>
                <a:effectLst/>
                <a:latin typeface="+mn-lt"/>
                <a:ea typeface="+mn-ea"/>
                <a:cs typeface="+mn-cs"/>
              </a:rPr>
              <a:t> administrations in 2015 were opioid-related</a:t>
            </a:r>
          </a:p>
          <a:p>
            <a:r>
              <a:rPr lang="en-US" sz="1200" kern="1200" baseline="0" dirty="0" smtClean="0">
                <a:solidFill>
                  <a:schemeClr val="tx1"/>
                </a:solidFill>
                <a:effectLst/>
                <a:latin typeface="+mn-lt"/>
                <a:ea typeface="+mn-ea"/>
                <a:cs typeface="+mn-cs"/>
              </a:rPr>
              <a:t>59% of </a:t>
            </a:r>
            <a:r>
              <a:rPr lang="en-US" sz="1200" kern="1200" baseline="0" dirty="0" err="1" smtClean="0">
                <a:solidFill>
                  <a:schemeClr val="tx1"/>
                </a:solidFill>
                <a:effectLst/>
                <a:latin typeface="+mn-lt"/>
                <a:ea typeface="+mn-ea"/>
                <a:cs typeface="+mn-cs"/>
              </a:rPr>
              <a:t>Narcan</a:t>
            </a:r>
            <a:r>
              <a:rPr lang="en-US" sz="1200" kern="1200" baseline="0" dirty="0" smtClean="0">
                <a:solidFill>
                  <a:schemeClr val="tx1"/>
                </a:solidFill>
                <a:effectLst/>
                <a:latin typeface="+mn-lt"/>
                <a:ea typeface="+mn-ea"/>
                <a:cs typeface="+mn-cs"/>
              </a:rPr>
              <a:t> administrations in 2016 were opioid-related</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Narcan</a:t>
            </a:r>
            <a:r>
              <a:rPr lang="en-US" sz="1200" b="1" kern="1200" dirty="0" smtClean="0">
                <a:solidFill>
                  <a:schemeClr val="tx1"/>
                </a:solidFill>
                <a:effectLst/>
                <a:latin typeface="+mn-lt"/>
                <a:ea typeface="+mn-ea"/>
                <a:cs typeface="+mn-cs"/>
              </a:rPr>
              <a:t> (Naloxone)</a:t>
            </a:r>
          </a:p>
          <a:p>
            <a:r>
              <a:rPr lang="en-US" sz="1200" kern="1200" dirty="0" smtClean="0">
                <a:solidFill>
                  <a:schemeClr val="tx1"/>
                </a:solidFill>
                <a:effectLst/>
                <a:latin typeface="+mn-lt"/>
                <a:ea typeface="+mn-ea"/>
                <a:cs typeface="+mn-cs"/>
              </a:rPr>
              <a:t>Prescription drug</a:t>
            </a:r>
          </a:p>
          <a:p>
            <a:r>
              <a:rPr lang="en-US" sz="1200" kern="1200" dirty="0" smtClean="0">
                <a:solidFill>
                  <a:schemeClr val="tx1"/>
                </a:solidFill>
                <a:effectLst/>
                <a:latin typeface="+mn-lt"/>
                <a:ea typeface="+mn-ea"/>
                <a:cs typeface="+mn-cs"/>
              </a:rPr>
              <a:t>Naloxone, sold under the </a:t>
            </a:r>
            <a:r>
              <a:rPr lang="en-US" sz="1200" kern="1200" dirty="0" err="1" smtClean="0">
                <a:solidFill>
                  <a:schemeClr val="tx1"/>
                </a:solidFill>
                <a:effectLst/>
                <a:latin typeface="+mn-lt"/>
                <a:ea typeface="+mn-ea"/>
                <a:cs typeface="+mn-cs"/>
              </a:rPr>
              <a:t>brandname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Narcan</a:t>
            </a:r>
            <a:r>
              <a:rPr lang="en-US" sz="1200" kern="1200" dirty="0" smtClean="0">
                <a:solidFill>
                  <a:schemeClr val="tx1"/>
                </a:solidFill>
                <a:effectLst/>
                <a:latin typeface="+mn-lt"/>
                <a:ea typeface="+mn-ea"/>
                <a:cs typeface="+mn-cs"/>
              </a:rPr>
              <a:t> among others, is a medication used to block the effects of opioids, especially in overdose. Naloxone may be combined within the same pill as an opioid to decrease the risk of misuse. When given intravenously, it works within two minutes, and when injected into a muscle, it works within five minutes. The medication may also be used in the nose. The effects of naloxone last about half an hour to an hour. Multiple doses may be required, as the duration of action of most opioids is greater than that of </a:t>
            </a:r>
            <a:r>
              <a:rPr lang="en-US" sz="1200" kern="1200" dirty="0" err="1" smtClean="0">
                <a:solidFill>
                  <a:schemeClr val="tx1"/>
                </a:solidFill>
                <a:effectLst/>
                <a:latin typeface="+mn-lt"/>
                <a:ea typeface="+mn-ea"/>
                <a:cs typeface="+mn-cs"/>
              </a:rPr>
              <a:t>naloxone.Naloxone</a:t>
            </a:r>
            <a:r>
              <a:rPr lang="en-US" sz="1200" kern="1200" dirty="0" smtClean="0">
                <a:solidFill>
                  <a:schemeClr val="tx1"/>
                </a:solidFill>
                <a:effectLst/>
                <a:latin typeface="+mn-lt"/>
                <a:ea typeface="+mn-ea"/>
                <a:cs typeface="+mn-cs"/>
              </a:rPr>
              <a:t>, sold under the </a:t>
            </a:r>
            <a:r>
              <a:rPr lang="en-US" sz="1200" kern="1200" dirty="0" err="1" smtClean="0">
                <a:solidFill>
                  <a:schemeClr val="tx1"/>
                </a:solidFill>
                <a:effectLst/>
                <a:latin typeface="+mn-lt"/>
                <a:ea typeface="+mn-ea"/>
                <a:cs typeface="+mn-cs"/>
              </a:rPr>
              <a:t>brandname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Narcan</a:t>
            </a:r>
            <a:r>
              <a:rPr lang="en-US" sz="1200" kern="1200" dirty="0" smtClean="0">
                <a:solidFill>
                  <a:schemeClr val="tx1"/>
                </a:solidFill>
                <a:effectLst/>
                <a:latin typeface="+mn-lt"/>
                <a:ea typeface="+mn-ea"/>
                <a:cs typeface="+mn-cs"/>
              </a:rPr>
              <a:t> among others, is a medication used to block the effects of opioids, especially in overdose. Naloxone may be combined within the same pill as an opioid to decrease the risk of misuse. When given intravenously, it works within two minutes, and when injected into a muscle, it works within five …</a:t>
            </a:r>
          </a:p>
          <a:p>
            <a:r>
              <a:rPr lang="en-US" sz="1200" kern="1200" dirty="0" smtClean="0">
                <a:solidFill>
                  <a:schemeClr val="tx1"/>
                </a:solidFill>
                <a:effectLst/>
                <a:latin typeface="+mn-lt"/>
                <a:ea typeface="+mn-ea"/>
                <a:cs typeface="+mn-cs"/>
                <a:hlinkClick r:id="rId3"/>
              </a:rPr>
              <a:t>en.wikipedia.org</a:t>
            </a:r>
            <a:r>
              <a:rPr lang="en-US" sz="1200" kern="1200" dirty="0" smtClean="0">
                <a:solidFill>
                  <a:schemeClr val="tx1"/>
                </a:solidFill>
                <a:effectLst/>
                <a:latin typeface="+mn-lt"/>
                <a:ea typeface="+mn-ea"/>
                <a:cs typeface="+mn-cs"/>
              </a:rPr>
              <a:t> · Text under </a:t>
            </a:r>
            <a:r>
              <a:rPr lang="en-US" sz="1200" kern="1200" dirty="0" smtClean="0">
                <a:solidFill>
                  <a:schemeClr val="tx1"/>
                </a:solidFill>
                <a:effectLst/>
                <a:latin typeface="+mn-lt"/>
                <a:ea typeface="+mn-ea"/>
                <a:cs typeface="+mn-cs"/>
                <a:hlinkClick r:id="rId4"/>
              </a:rPr>
              <a:t>CC-BY-SA license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hlinkClick r:id="rId3"/>
              </a:rPr>
              <a:t>Wikipedia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brand names: </a:t>
            </a:r>
            <a:r>
              <a:rPr lang="en-US" sz="1200" kern="1200" dirty="0" smtClean="0">
                <a:solidFill>
                  <a:schemeClr val="tx1"/>
                </a:solidFill>
                <a:effectLst/>
                <a:latin typeface="+mn-lt"/>
                <a:ea typeface="+mn-ea"/>
                <a:cs typeface="+mn-cs"/>
                <a:hlinkClick r:id="rId5"/>
              </a:rPr>
              <a:t>Naloxone </a:t>
            </a:r>
            <a:r>
              <a:rPr lang="en-US" sz="1200" kern="1200" dirty="0" err="1" smtClean="0">
                <a:solidFill>
                  <a:schemeClr val="tx1"/>
                </a:solidFill>
                <a:effectLst/>
                <a:latin typeface="+mn-lt"/>
                <a:ea typeface="+mn-ea"/>
                <a:cs typeface="+mn-cs"/>
                <a:hlinkClick r:id="rId5"/>
              </a:rPr>
              <a:t>HCl</a:t>
            </a:r>
            <a:r>
              <a:rPr lang="en-US" sz="1200" kern="1200" dirty="0" smtClean="0">
                <a:solidFill>
                  <a:schemeClr val="tx1"/>
                </a:solidFill>
                <a:effectLst/>
                <a:latin typeface="+mn-lt"/>
                <a:ea typeface="+mn-ea"/>
                <a:cs typeface="+mn-cs"/>
                <a:hlinkClick r:id="rId5"/>
              </a:rPr>
              <a:t> </a:t>
            </a:r>
            <a:r>
              <a:rPr lang="en-US" sz="1200" kern="1200" dirty="0" err="1" smtClean="0">
                <a:solidFill>
                  <a:schemeClr val="tx1"/>
                </a:solidFill>
                <a:effectLst/>
                <a:latin typeface="+mn-lt"/>
                <a:ea typeface="+mn-ea"/>
                <a:cs typeface="+mn-cs"/>
                <a:hlinkClick r:id="rId5"/>
              </a:rPr>
              <a:t>Novaplus</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6"/>
              </a:rPr>
              <a:t>PremierPro</a:t>
            </a:r>
            <a:r>
              <a:rPr lang="en-US" sz="1200" kern="1200" dirty="0" smtClean="0">
                <a:solidFill>
                  <a:schemeClr val="tx1"/>
                </a:solidFill>
                <a:effectLst/>
                <a:latin typeface="+mn-lt"/>
                <a:ea typeface="+mn-ea"/>
                <a:cs typeface="+mn-cs"/>
                <a:hlinkClick r:id="rId6"/>
              </a:rPr>
              <a:t> Rx naloxone </a:t>
            </a:r>
            <a:r>
              <a:rPr lang="en-US" sz="1200" kern="1200" dirty="0" err="1" smtClean="0">
                <a:solidFill>
                  <a:schemeClr val="tx1"/>
                </a:solidFill>
                <a:effectLst/>
                <a:latin typeface="+mn-lt"/>
                <a:ea typeface="+mn-ea"/>
                <a:cs typeface="+mn-cs"/>
                <a:hlinkClick r:id="rId6"/>
              </a:rPr>
              <a:t>HCl</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hlinkClick r:id="rId7"/>
              </a:rPr>
              <a:t>EVZIO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845332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from Henrico</a:t>
            </a:r>
            <a:r>
              <a:rPr lang="en-US" baseline="0" dirty="0" smtClean="0"/>
              <a:t> Police shows fatal heroin overdoses in the lighter color and non-fatal heroin doses in the darker color.  Between 2014 and 2016 there was an 82% increase in the number of fatal heroin overdoses and a 179% increase in non-fatal heroin overdoses.  </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48</a:t>
            </a:fld>
            <a:endParaRPr lang="en-US"/>
          </a:p>
        </p:txBody>
      </p:sp>
    </p:spTree>
    <p:extLst>
      <p:ext uri="{BB962C8B-B14F-4D97-AF65-F5344CB8AC3E}">
        <p14:creationId xmlns:p14="http://schemas.microsoft.com/office/powerpoint/2010/main" val="40055262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from Henrico Police shows that the number</a:t>
            </a:r>
            <a:r>
              <a:rPr lang="en-US" baseline="0" dirty="0" smtClean="0"/>
              <a:t> of possession charges for heroin increased from 249 in 2014 to 488 in 2016, representing a 96% increase.  </a:t>
            </a:r>
            <a:r>
              <a:rPr lang="en-US" dirty="0" smtClean="0"/>
              <a:t> </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t>49</a:t>
            </a:fld>
            <a:endParaRPr lang="en-US"/>
          </a:p>
        </p:txBody>
      </p:sp>
    </p:spTree>
    <p:extLst>
      <p:ext uri="{BB962C8B-B14F-4D97-AF65-F5344CB8AC3E}">
        <p14:creationId xmlns:p14="http://schemas.microsoft.com/office/powerpoint/2010/main" val="40575094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final graph reflects the upward trends seen throughout</a:t>
            </a:r>
            <a:r>
              <a:rPr lang="en-US" baseline="0" dirty="0" smtClean="0"/>
              <a:t> the all the data presented today;</a:t>
            </a:r>
            <a:r>
              <a:rPr lang="en-US" dirty="0" smtClean="0"/>
              <a:t> </a:t>
            </a:r>
            <a:r>
              <a:rPr lang="en-US" baseline="0" dirty="0" smtClean="0"/>
              <a:t>from 2008 to 2016, </a:t>
            </a:r>
            <a:r>
              <a:rPr lang="en-US" dirty="0" smtClean="0"/>
              <a:t>the percent of clients presenting for treatment due</a:t>
            </a:r>
            <a:r>
              <a:rPr lang="en-US" baseline="0" dirty="0" smtClean="0"/>
              <a:t> to opioid addiction to Henrico Mental Health Services increased from 18% to 53%.</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50</a:t>
            </a:fld>
            <a:endParaRPr lang="en-US"/>
          </a:p>
        </p:txBody>
      </p:sp>
    </p:spTree>
    <p:extLst>
      <p:ext uri="{BB962C8B-B14F-4D97-AF65-F5344CB8AC3E}">
        <p14:creationId xmlns:p14="http://schemas.microsoft.com/office/powerpoint/2010/main" val="2624035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37C67B-CA94-42A8-99D9-19979F7813E2}" type="slidenum">
              <a:rPr lang="en-US" smtClean="0"/>
              <a:pPr/>
              <a:t>51</a:t>
            </a:fld>
            <a:endParaRPr lang="en-US"/>
          </a:p>
        </p:txBody>
      </p:sp>
    </p:spTree>
    <p:extLst>
      <p:ext uri="{BB962C8B-B14F-4D97-AF65-F5344CB8AC3E}">
        <p14:creationId xmlns:p14="http://schemas.microsoft.com/office/powerpoint/2010/main" val="4191394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Substance Abuse and Mental Health Services Administration (SAMHSA) grant</a:t>
            </a:r>
          </a:p>
          <a:p>
            <a:pPr marL="171450" indent="-171450">
              <a:buFont typeface="Arial" panose="020B0604020202020204" pitchFamily="34" charset="0"/>
              <a:buChar char="•"/>
            </a:pPr>
            <a:r>
              <a:rPr lang="en-US" dirty="0" smtClean="0"/>
              <a:t>Purchase</a:t>
            </a:r>
            <a:r>
              <a:rPr lang="en-US" baseline="0" dirty="0" smtClean="0"/>
              <a:t> medication</a:t>
            </a:r>
          </a:p>
          <a:p>
            <a:pPr marL="171450" indent="-171450">
              <a:buFont typeface="Arial" panose="020B0604020202020204" pitchFamily="34" charset="0"/>
              <a:buChar char="•"/>
            </a:pPr>
            <a:r>
              <a:rPr lang="en-US" baseline="0" dirty="0" smtClean="0"/>
              <a:t>Support medical staff to prescribe and oversee clinical treatment</a:t>
            </a:r>
          </a:p>
          <a:p>
            <a:pPr marL="171450" indent="-171450">
              <a:buFont typeface="Arial" panose="020B0604020202020204" pitchFamily="34" charset="0"/>
              <a:buChar char="•"/>
            </a:pPr>
            <a:r>
              <a:rPr lang="en-US" baseline="0" dirty="0" smtClean="0"/>
              <a:t>Remove barriers to treatment access, such as transportation</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52</a:t>
            </a:fld>
            <a:endParaRPr lang="en-US"/>
          </a:p>
        </p:txBody>
      </p:sp>
    </p:spTree>
    <p:extLst>
      <p:ext uri="{BB962C8B-B14F-4D97-AF65-F5344CB8AC3E}">
        <p14:creationId xmlns:p14="http://schemas.microsoft.com/office/powerpoint/2010/main" val="1159807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Eight counties in Virginia (Buchanan, Dickenson, Russell, Lee, Wise, Tazewell, Patrick and Wythe) ranked in the top 5% of the most vulnerable counties nationwide. </a:t>
            </a:r>
          </a:p>
          <a:p>
            <a:endParaRPr lang="en-US"/>
          </a:p>
        </p:txBody>
      </p:sp>
      <p:sp>
        <p:nvSpPr>
          <p:cNvPr id="4" name="Slide Number Placeholder 3"/>
          <p:cNvSpPr>
            <a:spLocks noGrp="1"/>
          </p:cNvSpPr>
          <p:nvPr>
            <p:ph type="sldNum" sz="quarter" idx="10"/>
          </p:nvPr>
        </p:nvSpPr>
        <p:spPr/>
        <p:txBody>
          <a:bodyPr/>
          <a:lstStyle/>
          <a:p>
            <a:fld id="{5637C67B-CA94-42A8-99D9-19979F7813E2}" type="slidenum">
              <a:rPr lang="en-US" smtClean="0"/>
              <a:pPr/>
              <a:t>53</a:t>
            </a:fld>
            <a:endParaRPr lang="en-US"/>
          </a:p>
        </p:txBody>
      </p:sp>
    </p:spTree>
    <p:extLst>
      <p:ext uri="{BB962C8B-B14F-4D97-AF65-F5344CB8AC3E}">
        <p14:creationId xmlns:p14="http://schemas.microsoft.com/office/powerpoint/2010/main" val="3315647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number of deaths is just the tip of the iceberg that represents this opioid epidemic. </a:t>
            </a:r>
          </a:p>
          <a:p>
            <a:endParaRPr lang="en-US" baseline="0" dirty="0" smtClean="0"/>
          </a:p>
        </p:txBody>
      </p:sp>
      <p:sp>
        <p:nvSpPr>
          <p:cNvPr id="4" name="Slide Number Placeholder 3"/>
          <p:cNvSpPr>
            <a:spLocks noGrp="1"/>
          </p:cNvSpPr>
          <p:nvPr>
            <p:ph type="sldNum" sz="quarter" idx="10"/>
          </p:nvPr>
        </p:nvSpPr>
        <p:spPr/>
        <p:txBody>
          <a:bodyPr/>
          <a:lstStyle/>
          <a:p>
            <a:fld id="{5637C67B-CA94-42A8-99D9-19979F7813E2}" type="slidenum">
              <a:rPr lang="en-US" smtClean="0"/>
              <a:pPr/>
              <a:t>54</a:t>
            </a:fld>
            <a:endParaRPr lang="en-US"/>
          </a:p>
        </p:txBody>
      </p:sp>
    </p:spTree>
    <p:extLst>
      <p:ext uri="{BB962C8B-B14F-4D97-AF65-F5344CB8AC3E}">
        <p14:creationId xmlns:p14="http://schemas.microsoft.com/office/powerpoint/2010/main" val="87217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Role right from the start.  Used this</a:t>
            </a:r>
            <a:r>
              <a:rPr lang="en-US" baseline="0" dirty="0" smtClean="0"/>
              <a:t> ability to kick-start the Task Force and to get everyone on the same page.</a:t>
            </a:r>
          </a:p>
          <a:p>
            <a:endParaRPr lang="en-US" baseline="0" dirty="0" smtClean="0"/>
          </a:p>
          <a:p>
            <a:r>
              <a:rPr lang="en-US" dirty="0" smtClean="0">
                <a:effectLst/>
              </a:rPr>
              <a:t>Syndromic surveillance is a strategy used by public health to detect emerging issues and monitor the health of people in the community. Virginia Department of Health’s (VDH) Office of Epidemiology collects and analyzes health data from participating emergency departments and urgent care centers to identify emerging trends of public health concern. The data are categorized into syndromes based on the patient’s reason for visit (chief complaint) or diagnosis. Analytic tools are then used to rapidly identify unusual patterns in time or space that might indicate situations of concern. </a:t>
            </a:r>
            <a:r>
              <a:rPr lang="en-US" sz="1200" b="0" i="0" u="none" strike="noStrike" kern="1200" baseline="0" dirty="0" smtClean="0">
                <a:solidFill>
                  <a:schemeClr val="tx1"/>
                </a:solidFill>
                <a:latin typeface="+mn-lt"/>
                <a:ea typeface="+mn-ea"/>
                <a:cs typeface="+mn-cs"/>
              </a:rPr>
              <a:t>The geographic location is assigned based on the patient’s residential zip code provided. </a:t>
            </a:r>
            <a:endParaRPr lang="en-US" dirty="0" smtClean="0">
              <a:effectLst/>
            </a:endParaRPr>
          </a:p>
          <a:p>
            <a:endParaRPr lang="en-US" dirty="0" smtClean="0">
              <a:effectLst/>
            </a:endParaRPr>
          </a:p>
          <a:p>
            <a:r>
              <a:rPr lang="en-US" sz="1200" b="0" i="0" u="none" strike="noStrike" kern="1200" baseline="0" dirty="0" smtClean="0">
                <a:solidFill>
                  <a:schemeClr val="tx1"/>
                </a:solidFill>
                <a:latin typeface="+mn-lt"/>
                <a:ea typeface="+mn-ea"/>
                <a:cs typeface="+mn-cs"/>
              </a:rPr>
              <a:t>The Virginia Department of Health (VDH) receives data on visits to 82 acute care hospital emergency departments (</a:t>
            </a:r>
            <a:r>
              <a:rPr lang="en-US" sz="1200" b="0" i="0" u="none" strike="noStrike" kern="1200" baseline="0" dirty="0" err="1" smtClean="0">
                <a:solidFill>
                  <a:schemeClr val="tx1"/>
                </a:solidFill>
                <a:latin typeface="+mn-lt"/>
                <a:ea typeface="+mn-ea"/>
                <a:cs typeface="+mn-cs"/>
              </a:rPr>
              <a:t>EDs</a:t>
            </a:r>
            <a:r>
              <a:rPr lang="en-US" sz="1200" b="0" i="0" u="none" strike="noStrike" kern="1200" baseline="0" dirty="0" smtClean="0">
                <a:solidFill>
                  <a:schemeClr val="tx1"/>
                </a:solidFill>
                <a:latin typeface="+mn-lt"/>
                <a:ea typeface="+mn-ea"/>
                <a:cs typeface="+mn-cs"/>
              </a:rPr>
              <a:t>) and 13 free-standing </a:t>
            </a:r>
            <a:r>
              <a:rPr lang="en-US" sz="1200" b="0" i="0" u="none" strike="noStrike" kern="1200" baseline="0" dirty="0" err="1" smtClean="0">
                <a:solidFill>
                  <a:schemeClr val="tx1"/>
                </a:solidFill>
                <a:latin typeface="+mn-lt"/>
                <a:ea typeface="+mn-ea"/>
                <a:cs typeface="+mn-cs"/>
              </a:rPr>
              <a:t>EDs</a:t>
            </a:r>
            <a:r>
              <a:rPr lang="en-US" sz="1200" b="0" i="0" u="none" strike="noStrike" kern="1200" baseline="0" dirty="0" smtClean="0">
                <a:solidFill>
                  <a:schemeClr val="tx1"/>
                </a:solidFill>
                <a:latin typeface="+mn-lt"/>
                <a:ea typeface="+mn-ea"/>
                <a:cs typeface="+mn-cs"/>
              </a:rPr>
              <a:t> in Virginia for purposes of public health surveillance.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discharge diagnosis is a coded field that uses standardized values outlined by the International Classification of Diseases (</a:t>
            </a:r>
            <a:r>
              <a:rPr lang="en-US" sz="1200" b="0" i="0" u="none" strike="noStrike" kern="1200" baseline="0" dirty="0" err="1" smtClean="0">
                <a:solidFill>
                  <a:schemeClr val="tx1"/>
                </a:solidFill>
                <a:latin typeface="+mn-lt"/>
                <a:ea typeface="+mn-ea"/>
                <a:cs typeface="+mn-cs"/>
              </a:rPr>
              <a:t>ICD</a:t>
            </a:r>
            <a:r>
              <a:rPr lang="en-US" sz="1200" b="0" i="0" u="none" strike="noStrike" kern="1200" baseline="0" dirty="0" smtClean="0">
                <a:solidFill>
                  <a:schemeClr val="tx1"/>
                </a:solidFill>
                <a:latin typeface="+mn-lt"/>
                <a:ea typeface="+mn-ea"/>
                <a:cs typeface="+mn-cs"/>
              </a:rPr>
              <a:t>) 9th and 10th Revision code sets.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7</a:t>
            </a:fld>
            <a:endParaRPr lang="en-US"/>
          </a:p>
        </p:txBody>
      </p:sp>
    </p:spTree>
    <p:extLst>
      <p:ext uri="{BB962C8B-B14F-4D97-AF65-F5344CB8AC3E}">
        <p14:creationId xmlns:p14="http://schemas.microsoft.com/office/powerpoint/2010/main" val="29708257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VaAware</a:t>
            </a:r>
            <a:r>
              <a:rPr lang="en-US" dirty="0"/>
              <a:t> is a collaboration among four Virginia agencies, the </a:t>
            </a:r>
            <a:r>
              <a:rPr lang="en-US" dirty="0">
                <a:hlinkClick r:id="rId3"/>
              </a:rPr>
              <a:t>Department of Health</a:t>
            </a:r>
            <a:r>
              <a:rPr lang="en-US" dirty="0"/>
              <a:t>, </a:t>
            </a:r>
            <a:r>
              <a:rPr lang="en-US" dirty="0">
                <a:hlinkClick r:id="rId4"/>
              </a:rPr>
              <a:t>Department of Behavioral Health and Developmental Services</a:t>
            </a:r>
            <a:r>
              <a:rPr lang="en-US" dirty="0"/>
              <a:t>, </a:t>
            </a:r>
            <a:r>
              <a:rPr lang="en-US" dirty="0">
                <a:hlinkClick r:id="rId5"/>
              </a:rPr>
              <a:t>Department of Criminal Justice Services</a:t>
            </a:r>
            <a:r>
              <a:rPr lang="en-US" dirty="0"/>
              <a:t>, and </a:t>
            </a:r>
            <a:r>
              <a:rPr lang="en-US" dirty="0">
                <a:hlinkClick r:id="rId6"/>
              </a:rPr>
              <a:t>Department of Health Professions</a:t>
            </a:r>
            <a:r>
              <a:rPr lang="en-US" dirty="0"/>
              <a:t>.</a:t>
            </a:r>
          </a:p>
        </p:txBody>
      </p:sp>
      <p:sp>
        <p:nvSpPr>
          <p:cNvPr id="4" name="Slide Number Placeholder 3"/>
          <p:cNvSpPr>
            <a:spLocks noGrp="1"/>
          </p:cNvSpPr>
          <p:nvPr>
            <p:ph type="sldNum" sz="quarter" idx="10"/>
          </p:nvPr>
        </p:nvSpPr>
        <p:spPr/>
        <p:txBody>
          <a:bodyPr/>
          <a:lstStyle/>
          <a:p>
            <a:fld id="{5637C67B-CA94-42A8-99D9-19979F7813E2}" type="slidenum">
              <a:rPr lang="en-US" smtClean="0"/>
              <a:pPr/>
              <a:t>55</a:t>
            </a:fld>
            <a:endParaRPr lang="en-US"/>
          </a:p>
        </p:txBody>
      </p:sp>
    </p:spTree>
    <p:extLst>
      <p:ext uri="{BB962C8B-B14F-4D97-AF65-F5344CB8AC3E}">
        <p14:creationId xmlns:p14="http://schemas.microsoft.com/office/powerpoint/2010/main" val="3740134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VaAware</a:t>
            </a:r>
            <a:r>
              <a:rPr lang="en-US" dirty="0"/>
              <a:t> is a collaboration among four Virginia agencies, the </a:t>
            </a:r>
            <a:r>
              <a:rPr lang="en-US" dirty="0">
                <a:hlinkClick r:id="rId3"/>
              </a:rPr>
              <a:t>Department of Health</a:t>
            </a:r>
            <a:r>
              <a:rPr lang="en-US" dirty="0"/>
              <a:t>, </a:t>
            </a:r>
            <a:r>
              <a:rPr lang="en-US" dirty="0">
                <a:hlinkClick r:id="rId4"/>
              </a:rPr>
              <a:t>Department of Behavioral Health and Developmental Services</a:t>
            </a:r>
            <a:r>
              <a:rPr lang="en-US" dirty="0"/>
              <a:t>, </a:t>
            </a:r>
            <a:r>
              <a:rPr lang="en-US" dirty="0">
                <a:hlinkClick r:id="rId5"/>
              </a:rPr>
              <a:t>Department of Criminal Justice Services</a:t>
            </a:r>
            <a:r>
              <a:rPr lang="en-US" dirty="0"/>
              <a:t>, and </a:t>
            </a:r>
            <a:r>
              <a:rPr lang="en-US" dirty="0">
                <a:hlinkClick r:id="rId6"/>
              </a:rPr>
              <a:t>Department of Health Professions</a:t>
            </a:r>
            <a:r>
              <a:rPr lang="en-US" dirty="0"/>
              <a:t>.</a:t>
            </a:r>
          </a:p>
        </p:txBody>
      </p:sp>
      <p:sp>
        <p:nvSpPr>
          <p:cNvPr id="4" name="Slide Number Placeholder 3"/>
          <p:cNvSpPr>
            <a:spLocks noGrp="1"/>
          </p:cNvSpPr>
          <p:nvPr>
            <p:ph type="sldNum" sz="quarter" idx="10"/>
          </p:nvPr>
        </p:nvSpPr>
        <p:spPr/>
        <p:txBody>
          <a:bodyPr/>
          <a:lstStyle/>
          <a:p>
            <a:fld id="{5637C67B-CA94-42A8-99D9-19979F7813E2}" type="slidenum">
              <a:rPr lang="en-US" smtClean="0"/>
              <a:pPr/>
              <a:t>56</a:t>
            </a:fld>
            <a:endParaRPr lang="en-US"/>
          </a:p>
        </p:txBody>
      </p:sp>
    </p:spTree>
    <p:extLst>
      <p:ext uri="{BB962C8B-B14F-4D97-AF65-F5344CB8AC3E}">
        <p14:creationId xmlns:p14="http://schemas.microsoft.com/office/powerpoint/2010/main" val="37401349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37C67B-CA94-42A8-99D9-19979F7813E2}" type="slidenum">
              <a:rPr lang="en-US" smtClean="0"/>
              <a:pPr/>
              <a:t>57</a:t>
            </a:fld>
            <a:endParaRPr lang="en-US"/>
          </a:p>
        </p:txBody>
      </p:sp>
    </p:spTree>
    <p:extLst>
      <p:ext uri="{BB962C8B-B14F-4D97-AF65-F5344CB8AC3E}">
        <p14:creationId xmlns:p14="http://schemas.microsoft.com/office/powerpoint/2010/main" val="170565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Round out the description</a:t>
            </a:r>
            <a:r>
              <a:rPr lang="en-US" baseline="0" dirty="0" smtClean="0"/>
              <a:t> of the epidemic and the impact on local government services</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8</a:t>
            </a:fld>
            <a:endParaRPr lang="en-US"/>
          </a:p>
        </p:txBody>
      </p:sp>
    </p:spTree>
    <p:extLst>
      <p:ext uri="{BB962C8B-B14F-4D97-AF65-F5344CB8AC3E}">
        <p14:creationId xmlns:p14="http://schemas.microsoft.com/office/powerpoint/2010/main" val="3566282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Usually</a:t>
            </a:r>
            <a:r>
              <a:rPr lang="en-US" baseline="0" dirty="0" smtClean="0"/>
              <a:t> about 5 pages in length.</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9</a:t>
            </a:fld>
            <a:endParaRPr lang="en-US"/>
          </a:p>
        </p:txBody>
      </p:sp>
    </p:spTree>
    <p:extLst>
      <p:ext uri="{BB962C8B-B14F-4D97-AF65-F5344CB8AC3E}">
        <p14:creationId xmlns:p14="http://schemas.microsoft.com/office/powerpoint/2010/main" val="362047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sharing data at meeting, there is a topic/speaker.</a:t>
            </a:r>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10</a:t>
            </a:fld>
            <a:endParaRPr lang="en-US"/>
          </a:p>
        </p:txBody>
      </p:sp>
    </p:spTree>
    <p:extLst>
      <p:ext uri="{BB962C8B-B14F-4D97-AF65-F5344CB8AC3E}">
        <p14:creationId xmlns:p14="http://schemas.microsoft.com/office/powerpoint/2010/main" val="312359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RISE:</a:t>
            </a:r>
            <a:r>
              <a:rPr lang="en-US" baseline="0" dirty="0" smtClean="0"/>
              <a:t>  Recovery in a Secure Environment</a:t>
            </a:r>
          </a:p>
          <a:p>
            <a:endParaRPr lang="en-US" baseline="0" dirty="0" smtClean="0"/>
          </a:p>
          <a:p>
            <a:r>
              <a:rPr lang="en-US" b="1" dirty="0" smtClean="0"/>
              <a:t>RISE – Phase I</a:t>
            </a:r>
          </a:p>
          <a:p>
            <a:r>
              <a:rPr lang="en-US" dirty="0" smtClean="0"/>
              <a:t>Named “PROJECT HOPE” by the participants, this fourteen-hour per day program at Henrico County’s Jail East offers a long-term, jail-based addictive behaviors treatment program to inmates. The program consists of separate housing for participants which becomes a milieu in which persons can take a good, hard, honest look at themselves. Members are interviewed prior to being included in the program in order to determine their appropriateness and motivation for the program. This program is not funded by any additional taxpayer money and considered to be unique in its approach.</a:t>
            </a:r>
          </a:p>
          <a:p>
            <a:r>
              <a:rPr lang="en-US" b="1" dirty="0" smtClean="0"/>
              <a:t>RISE – Phase II</a:t>
            </a:r>
          </a:p>
          <a:p>
            <a:r>
              <a:rPr lang="en-US" dirty="0" smtClean="0"/>
              <a:t>On August 15, 2000, a 36-bed therapeutic community was started at Henrico County Regional Jail East. PROJECT FRESH START consists of separate housing for participants, a twelve-hour per day schedule of activities. Members participate in five-week, twenty- five hour sessions of the pre-treatment, motivational program, “LIFE WITHOUT A CRUTCH.” Upon completion of the initial five- weeks, they continue for at least three cycles as mentors on a decreasing frequency basis. Graduates of </a:t>
            </a:r>
            <a:r>
              <a:rPr lang="en-US" dirty="0" err="1" smtClean="0"/>
              <a:t>LWC</a:t>
            </a:r>
            <a:r>
              <a:rPr lang="en-US" dirty="0" smtClean="0"/>
              <a:t> immediately begin a twice-weekly relapse prevention group. Henrico Mental Health/ Substance Abuse jail team members facilitate these groups, participate in community meetings, offer guidance to security staff and direct the program.</a:t>
            </a:r>
          </a:p>
          <a:p>
            <a:r>
              <a:rPr lang="en-US" dirty="0" smtClean="0"/>
              <a:t>Jail East pod housing participants in Project Hope. Inmates must show participation and obey the rules of the program. Currently 100 inmates are part of the addiction/abuse program</a:t>
            </a:r>
          </a:p>
          <a:p>
            <a:r>
              <a:rPr lang="en-US" b="1" dirty="0" smtClean="0"/>
              <a:t>New Beginnings</a:t>
            </a:r>
          </a:p>
          <a:p>
            <a:r>
              <a:rPr lang="en-US" dirty="0" smtClean="0"/>
              <a:t>Applying the same theory to female addicts, New Beginnings offers parallel programs to “PROJECT FRESH START” and “PROJECT HOPE” to women with similar schedules and programming. Because of the unique recovery needs of women, specialized programs such as “HELPING WOMEN RECOVER” and numerous topics on healing after periods of abuse have been incorporated.</a:t>
            </a:r>
          </a:p>
          <a:p>
            <a:endParaRPr lang="en-US" dirty="0" smtClean="0"/>
          </a:p>
          <a:p>
            <a:r>
              <a:rPr lang="en-US" b="1" dirty="0" smtClean="0"/>
              <a:t>ORBIT Program</a:t>
            </a:r>
          </a:p>
          <a:p>
            <a:r>
              <a:rPr lang="en-US" b="0" dirty="0" smtClean="0"/>
              <a:t>Run by Henrico Sheriff and Drug Court.  12 months in length</a:t>
            </a:r>
            <a:r>
              <a:rPr lang="en-US" b="0" baseline="0" dirty="0" smtClean="0"/>
              <a:t> with at least 6 months taking place while inmates are housed in the Henrico Jail.  The remaining 6 months is a combination of work release and community service with ongoing in-jail supervision.</a:t>
            </a:r>
            <a:endParaRPr lang="en-US" b="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637C67B-CA94-42A8-99D9-19979F7813E2}" type="slidenum">
              <a:rPr lang="en-US" smtClean="0"/>
              <a:pPr/>
              <a:t>11</a:t>
            </a:fld>
            <a:endParaRPr lang="en-US"/>
          </a:p>
        </p:txBody>
      </p:sp>
    </p:spTree>
    <p:extLst>
      <p:ext uri="{BB962C8B-B14F-4D97-AF65-F5344CB8AC3E}">
        <p14:creationId xmlns:p14="http://schemas.microsoft.com/office/powerpoint/2010/main" val="2454533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6CE0A1D2-3995-414E-95D9-863A1AE37DA1}" type="datetimeFigureOut">
              <a:rPr lang="en-US" smtClean="0"/>
              <a:pPr/>
              <a:t>5/30/2017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146DC4C-ACAC-4449-9719-2ACD705AC1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E0A1D2-3995-414E-95D9-863A1AE37DA1}"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6DC4C-ACAC-4449-9719-2ACD705AC1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E0A1D2-3995-414E-95D9-863A1AE37DA1}"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6DC4C-ACAC-4449-9719-2ACD705AC1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E0A1D2-3995-414E-95D9-863A1AE37DA1}"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6DC4C-ACAC-4449-9719-2ACD705AC1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E0A1D2-3995-414E-95D9-863A1AE37DA1}"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46DC4C-ACAC-4449-9719-2ACD705AC1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E0A1D2-3995-414E-95D9-863A1AE37DA1}"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6DC4C-ACAC-4449-9719-2ACD705AC1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6CE0A1D2-3995-414E-95D9-863A1AE37DA1}" type="datetimeFigureOut">
              <a:rPr lang="en-US" smtClean="0"/>
              <a:pPr/>
              <a:t>5/30/2017</a:t>
            </a:fld>
            <a:endParaRPr lang="en-US"/>
          </a:p>
        </p:txBody>
      </p:sp>
      <p:sp>
        <p:nvSpPr>
          <p:cNvPr id="27" name="Slide Number Placeholder 26"/>
          <p:cNvSpPr>
            <a:spLocks noGrp="1"/>
          </p:cNvSpPr>
          <p:nvPr>
            <p:ph type="sldNum" sz="quarter" idx="11"/>
          </p:nvPr>
        </p:nvSpPr>
        <p:spPr/>
        <p:txBody>
          <a:bodyPr rtlCol="0"/>
          <a:lstStyle/>
          <a:p>
            <a:fld id="{E146DC4C-ACAC-4449-9719-2ACD705AC15B}"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CE0A1D2-3995-414E-95D9-863A1AE37DA1}" type="datetimeFigureOut">
              <a:rPr lang="en-US" smtClean="0"/>
              <a:pPr/>
              <a:t>5/30/2017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146DC4C-ACAC-4449-9719-2ACD705AC1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0A1D2-3995-414E-95D9-863A1AE37DA1}"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46DC4C-ACAC-4449-9719-2ACD705AC1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E0A1D2-3995-414E-95D9-863A1AE37DA1}"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6DC4C-ACAC-4449-9719-2ACD705AC1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CE0A1D2-3995-414E-95D9-863A1AE37DA1}"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46DC4C-ACAC-4449-9719-2ACD705AC1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CE0A1D2-3995-414E-95D9-863A1AE37DA1}" type="datetimeFigureOut">
              <a:rPr lang="en-US" smtClean="0"/>
              <a:pPr/>
              <a:t>5/30/2017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146DC4C-ACAC-4449-9719-2ACD705AC1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henrico.us/news/2017/03/community-summit-on-heroin-and-opioid-crisi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pps.deadiversion.usdoj.gov/pubdispsearch/spring/main?execution=e2s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vdh.virginia.gov/commissioner/opioid-addiction-in-virginia/" TargetMode="External"/><Relationship Id="rId5" Type="http://schemas.openxmlformats.org/officeDocument/2006/relationships/hyperlink" Target="http://www.cdc.gov/drugoverdose/index.html" TargetMode="External"/><Relationship Id="rId4" Type="http://schemas.openxmlformats.org/officeDocument/2006/relationships/hyperlink" Target="https://www.drugabuse.gov/"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addiction.surgeongeneral.gov/"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www.vdh.virginia.gov/medical-examiner/forensic-epidemiology/" TargetMode="External"/><Relationship Id="rId4" Type="http://schemas.openxmlformats.org/officeDocument/2006/relationships/hyperlink" Target="http://dx.doi.org/10.15585/mmwr.mm655051e1"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458200" cy="1470025"/>
          </a:xfrm>
        </p:spPr>
        <p:txBody>
          <a:bodyPr>
            <a:normAutofit/>
          </a:bodyPr>
          <a:lstStyle/>
          <a:p>
            <a:r>
              <a:rPr lang="en-US" sz="3100" b="1" dirty="0" smtClean="0"/>
              <a:t>Addiction and the Preparedness Community</a:t>
            </a:r>
            <a:r>
              <a:rPr lang="en-US" b="1" dirty="0" smtClean="0"/>
              <a:t/>
            </a:r>
            <a:br>
              <a:rPr lang="en-US" b="1" dirty="0" smtClean="0"/>
            </a:br>
            <a:r>
              <a:rPr lang="en-US" sz="2700" dirty="0" smtClean="0"/>
              <a:t>Henrico County’s Response to the Opioid Epidemic</a:t>
            </a:r>
            <a:endParaRPr lang="en-US" sz="2700" dirty="0"/>
          </a:p>
        </p:txBody>
      </p:sp>
      <p:sp>
        <p:nvSpPr>
          <p:cNvPr id="3" name="Subtitle 2"/>
          <p:cNvSpPr>
            <a:spLocks noGrp="1"/>
          </p:cNvSpPr>
          <p:nvPr>
            <p:ph type="subTitle" idx="1"/>
          </p:nvPr>
        </p:nvSpPr>
        <p:spPr>
          <a:xfrm>
            <a:off x="228600" y="3962400"/>
            <a:ext cx="5943600" cy="1752600"/>
          </a:xfrm>
        </p:spPr>
        <p:txBody>
          <a:bodyPr>
            <a:noAutofit/>
          </a:bodyPr>
          <a:lstStyle/>
          <a:p>
            <a:endParaRPr lang="en-US" sz="1400" b="1" dirty="0" smtClean="0"/>
          </a:p>
          <a:p>
            <a:r>
              <a:rPr lang="en-US" sz="1400" b="1" dirty="0" smtClean="0"/>
              <a:t>Henrico County Health District</a:t>
            </a:r>
          </a:p>
          <a:p>
            <a:r>
              <a:rPr lang="en-US" sz="1400" dirty="0" smtClean="0"/>
              <a:t>Susan Fischer Davis, M.D., Director </a:t>
            </a:r>
          </a:p>
          <a:p>
            <a:endParaRPr lang="en-US" sz="1600" dirty="0" smtClean="0"/>
          </a:p>
          <a:p>
            <a:r>
              <a:rPr lang="en-US" sz="1400" b="1" dirty="0" smtClean="0"/>
              <a:t>Virginia Public Health and Healthcare Preparedness Academy</a:t>
            </a:r>
          </a:p>
          <a:p>
            <a:r>
              <a:rPr lang="en-US" sz="1400" dirty="0" smtClean="0"/>
              <a:t>June 1, 2017</a:t>
            </a:r>
            <a:endParaRPr lang="en-US" sz="14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339590"/>
            <a:ext cx="2561643"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284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Henrico Heroin Task Force Meetings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May 13, 2016</a:t>
            </a:r>
          </a:p>
          <a:p>
            <a:pPr lvl="1"/>
            <a:r>
              <a:rPr lang="en-US" dirty="0" smtClean="0"/>
              <a:t>Topic:  Data sharing, current practices and initiatives, challenges of 6 departments, planning</a:t>
            </a:r>
          </a:p>
          <a:p>
            <a:pPr lvl="1"/>
            <a:r>
              <a:rPr lang="en-US" dirty="0" smtClean="0"/>
              <a:t>Experts:  Task Force members</a:t>
            </a:r>
          </a:p>
          <a:p>
            <a:r>
              <a:rPr lang="en-US" dirty="0" smtClean="0"/>
              <a:t>May 27, 2016</a:t>
            </a:r>
          </a:p>
          <a:p>
            <a:pPr lvl="1"/>
            <a:r>
              <a:rPr lang="en-US" dirty="0" smtClean="0"/>
              <a:t>Topic:  Treatment options, recovery, barriers, personal testimony</a:t>
            </a:r>
          </a:p>
          <a:p>
            <a:pPr lvl="1"/>
            <a:r>
              <a:rPr lang="en-US" dirty="0" smtClean="0"/>
              <a:t>Experts:  </a:t>
            </a:r>
            <a:r>
              <a:rPr lang="en-US" dirty="0" err="1" smtClean="0"/>
              <a:t>LCSW</a:t>
            </a:r>
            <a:r>
              <a:rPr lang="en-US" dirty="0"/>
              <a:t> </a:t>
            </a:r>
            <a:r>
              <a:rPr lang="en-US" dirty="0" smtClean="0"/>
              <a:t>Program Director, Family Counseling Center for Recovery; Medical Director, The Coleman Institute; Ops Manager, </a:t>
            </a:r>
            <a:r>
              <a:rPr lang="en-US" dirty="0" err="1" smtClean="0"/>
              <a:t>McShin</a:t>
            </a:r>
            <a:r>
              <a:rPr lang="en-US" dirty="0" smtClean="0"/>
              <a:t> Foundation; Treatment Consultant, American Addiction Centers; Participant, Henrico ORBIT Program</a:t>
            </a:r>
            <a:endParaRPr lang="en-US" dirty="0"/>
          </a:p>
        </p:txBody>
      </p:sp>
    </p:spTree>
    <p:extLst>
      <p:ext uri="{BB962C8B-B14F-4D97-AF65-F5344CB8AC3E}">
        <p14:creationId xmlns:p14="http://schemas.microsoft.com/office/powerpoint/2010/main" val="1386116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Henrico Heroin Task Force Meetings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June 10, 2016</a:t>
            </a:r>
          </a:p>
          <a:p>
            <a:pPr lvl="1"/>
            <a:r>
              <a:rPr lang="en-US" dirty="0" smtClean="0"/>
              <a:t>Topic:  Issues Facing Schools, Interventions, Criminal Justice</a:t>
            </a:r>
          </a:p>
          <a:p>
            <a:pPr lvl="1"/>
            <a:r>
              <a:rPr lang="en-US" dirty="0" smtClean="0"/>
              <a:t>Experts:  Director of Counseling, Godwin HS Principal, Security, HCPS; Supervisor, Drug Court; Ops Manager, </a:t>
            </a:r>
            <a:r>
              <a:rPr lang="en-US" dirty="0" err="1" smtClean="0"/>
              <a:t>McShin</a:t>
            </a:r>
            <a:r>
              <a:rPr lang="en-US" dirty="0" smtClean="0"/>
              <a:t> Foundation; </a:t>
            </a:r>
            <a:r>
              <a:rPr lang="en-US" dirty="0"/>
              <a:t>Treatment Consultant, American Addiction Centers</a:t>
            </a:r>
            <a:endParaRPr lang="en-US" dirty="0" smtClean="0"/>
          </a:p>
          <a:p>
            <a:r>
              <a:rPr lang="en-US" dirty="0" smtClean="0"/>
              <a:t>June 24, 2016</a:t>
            </a:r>
          </a:p>
          <a:p>
            <a:pPr lvl="1"/>
            <a:r>
              <a:rPr lang="en-US" dirty="0" smtClean="0"/>
              <a:t>Topic:  Personal testimony, problems with the system, barriers to treatment, solutions</a:t>
            </a:r>
          </a:p>
          <a:p>
            <a:pPr lvl="1"/>
            <a:r>
              <a:rPr lang="en-US" dirty="0" smtClean="0"/>
              <a:t>Experts:  RISE and ORBIT program participants, Henrico Jail East</a:t>
            </a:r>
            <a:endParaRPr lang="en-US" dirty="0"/>
          </a:p>
        </p:txBody>
      </p:sp>
    </p:spTree>
    <p:extLst>
      <p:ext uri="{BB962C8B-B14F-4D97-AF65-F5344CB8AC3E}">
        <p14:creationId xmlns:p14="http://schemas.microsoft.com/office/powerpoint/2010/main" val="258855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Henrico Heroin Task Force Meetings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July 7, 2016</a:t>
            </a:r>
          </a:p>
          <a:p>
            <a:pPr lvl="1"/>
            <a:r>
              <a:rPr lang="en-US" dirty="0" smtClean="0"/>
              <a:t>Topic:  Emergency department response opioids, opportunities to collaborate, enhancing treatment options at discharge</a:t>
            </a:r>
          </a:p>
          <a:p>
            <a:pPr lvl="1"/>
            <a:r>
              <a:rPr lang="en-US" dirty="0" smtClean="0"/>
              <a:t>Experts:  Director, VA Poison Center; Medical Director, VA Poison Center; Director, Emergency physicians, Bon Secours</a:t>
            </a:r>
          </a:p>
          <a:p>
            <a:r>
              <a:rPr lang="en-US" dirty="0"/>
              <a:t>July </a:t>
            </a:r>
            <a:r>
              <a:rPr lang="en-US" dirty="0" smtClean="0"/>
              <a:t>16, </a:t>
            </a:r>
            <a:r>
              <a:rPr lang="en-US" dirty="0"/>
              <a:t>2016</a:t>
            </a:r>
          </a:p>
          <a:p>
            <a:pPr lvl="1"/>
            <a:r>
              <a:rPr lang="en-US" dirty="0"/>
              <a:t>Topic:  </a:t>
            </a:r>
            <a:r>
              <a:rPr lang="en-US" dirty="0" smtClean="0"/>
              <a:t>Criminal justice, alternative sentencing, day reporting centers</a:t>
            </a:r>
            <a:endParaRPr lang="en-US" dirty="0"/>
          </a:p>
          <a:p>
            <a:pPr lvl="1"/>
            <a:r>
              <a:rPr lang="en-US" dirty="0"/>
              <a:t>Experts:  </a:t>
            </a:r>
            <a:r>
              <a:rPr lang="en-US" dirty="0" smtClean="0"/>
              <a:t>Judge, Henrico Circuit Court; Judge, General District Court; Chief, Henrico Probation and Parole</a:t>
            </a:r>
            <a:endParaRPr lang="en-US" dirty="0"/>
          </a:p>
          <a:p>
            <a:pPr marL="411480" lvl="1" indent="0">
              <a:buNone/>
            </a:pPr>
            <a:endParaRPr lang="en-US" dirty="0"/>
          </a:p>
          <a:p>
            <a:pPr lvl="1"/>
            <a:endParaRPr lang="en-US" dirty="0" smtClean="0"/>
          </a:p>
        </p:txBody>
      </p:sp>
    </p:spTree>
    <p:extLst>
      <p:ext uri="{BB962C8B-B14F-4D97-AF65-F5344CB8AC3E}">
        <p14:creationId xmlns:p14="http://schemas.microsoft.com/office/powerpoint/2010/main" val="350140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Henrico Heroin Task Force Meetings</a:t>
            </a:r>
            <a:endParaRPr lang="en-US" dirty="0"/>
          </a:p>
        </p:txBody>
      </p:sp>
      <p:sp>
        <p:nvSpPr>
          <p:cNvPr id="3" name="Content Placeholder 2"/>
          <p:cNvSpPr>
            <a:spLocks noGrp="1"/>
          </p:cNvSpPr>
          <p:nvPr>
            <p:ph idx="1"/>
          </p:nvPr>
        </p:nvSpPr>
        <p:spPr/>
        <p:txBody>
          <a:bodyPr>
            <a:normAutofit/>
          </a:bodyPr>
          <a:lstStyle/>
          <a:p>
            <a:r>
              <a:rPr lang="en-US" dirty="0" smtClean="0"/>
              <a:t>July 22, 2016</a:t>
            </a:r>
          </a:p>
          <a:p>
            <a:pPr lvl="1"/>
            <a:r>
              <a:rPr lang="en-US" dirty="0" smtClean="0"/>
              <a:t>Topic:  Family member experience, barriers to treatment, solutions</a:t>
            </a:r>
          </a:p>
          <a:p>
            <a:pPr lvl="1"/>
            <a:r>
              <a:rPr lang="en-US" dirty="0" smtClean="0"/>
              <a:t>Experts:  Family members of individuals with substance use disorder</a:t>
            </a:r>
          </a:p>
          <a:p>
            <a:pPr marL="411480" lvl="1" indent="0">
              <a:buNone/>
            </a:pPr>
            <a:endParaRPr lang="en-US" dirty="0"/>
          </a:p>
          <a:p>
            <a:pPr lvl="1"/>
            <a:endParaRPr lang="en-US" dirty="0" smtClean="0"/>
          </a:p>
        </p:txBody>
      </p:sp>
    </p:spTree>
    <p:extLst>
      <p:ext uri="{BB962C8B-B14F-4D97-AF65-F5344CB8AC3E}">
        <p14:creationId xmlns:p14="http://schemas.microsoft.com/office/powerpoint/2010/main" val="312138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839200" cy="1066800"/>
          </a:xfrm>
        </p:spPr>
        <p:txBody>
          <a:bodyPr>
            <a:normAutofit fontScale="90000"/>
          </a:bodyPr>
          <a:lstStyle/>
          <a:p>
            <a:r>
              <a:rPr lang="en-US" dirty="0" smtClean="0"/>
              <a:t>Henrico Heroin Task Force Report, 8/1/16</a:t>
            </a:r>
            <a:br>
              <a:rPr lang="en-US" dirty="0" smtClean="0"/>
            </a:br>
            <a:r>
              <a:rPr lang="en-US" sz="3600" dirty="0" smtClean="0"/>
              <a:t>Contents</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Executive Summary</a:t>
            </a:r>
          </a:p>
          <a:p>
            <a:r>
              <a:rPr lang="en-US" dirty="0" smtClean="0"/>
              <a:t>Background</a:t>
            </a:r>
          </a:p>
          <a:p>
            <a:r>
              <a:rPr lang="en-US" dirty="0" smtClean="0"/>
              <a:t>Defining the Problem</a:t>
            </a:r>
          </a:p>
          <a:p>
            <a:pPr lvl="2"/>
            <a:r>
              <a:rPr lang="en-US" dirty="0" smtClean="0"/>
              <a:t>Henrico Health District, VDH</a:t>
            </a:r>
          </a:p>
          <a:p>
            <a:pPr lvl="2"/>
            <a:r>
              <a:rPr lang="en-US" dirty="0" smtClean="0"/>
              <a:t>Division of Fire</a:t>
            </a:r>
          </a:p>
          <a:p>
            <a:pPr lvl="2"/>
            <a:r>
              <a:rPr lang="en-US" dirty="0" smtClean="0"/>
              <a:t>Division of Police</a:t>
            </a:r>
          </a:p>
          <a:p>
            <a:pPr lvl="2"/>
            <a:r>
              <a:rPr lang="en-US" dirty="0" smtClean="0"/>
              <a:t>Commonwealth’s Attorney’s Office</a:t>
            </a:r>
          </a:p>
          <a:p>
            <a:pPr lvl="2"/>
            <a:r>
              <a:rPr lang="en-US" dirty="0" smtClean="0"/>
              <a:t>Sheriff’s Office</a:t>
            </a:r>
          </a:p>
          <a:p>
            <a:pPr lvl="2"/>
            <a:r>
              <a:rPr lang="en-US" dirty="0" smtClean="0"/>
              <a:t>Mental Health and Developmental Services</a:t>
            </a:r>
          </a:p>
          <a:p>
            <a:r>
              <a:rPr lang="en-US" dirty="0" smtClean="0"/>
              <a:t>Meetings</a:t>
            </a:r>
            <a:endParaRPr lang="en-US" dirty="0"/>
          </a:p>
          <a:p>
            <a:r>
              <a:rPr lang="en-US" dirty="0" smtClean="0"/>
              <a:t>Recommendations</a:t>
            </a:r>
          </a:p>
          <a:p>
            <a:pPr lvl="2"/>
            <a:r>
              <a:rPr lang="en-US" dirty="0"/>
              <a:t>Prevention</a:t>
            </a:r>
          </a:p>
          <a:p>
            <a:pPr lvl="2"/>
            <a:r>
              <a:rPr lang="en-US" dirty="0"/>
              <a:t>Treatment</a:t>
            </a:r>
          </a:p>
          <a:p>
            <a:pPr lvl="2"/>
            <a:r>
              <a:rPr lang="en-US" dirty="0"/>
              <a:t>Communication</a:t>
            </a:r>
          </a:p>
          <a:p>
            <a:pPr lvl="2"/>
            <a:r>
              <a:rPr lang="en-US" dirty="0"/>
              <a:t>Criminal Justice </a:t>
            </a:r>
            <a:r>
              <a:rPr lang="en-US" dirty="0" smtClean="0"/>
              <a:t>System</a:t>
            </a:r>
          </a:p>
          <a:p>
            <a:r>
              <a:rPr lang="en-US" dirty="0" smtClean="0"/>
              <a:t>Resources</a:t>
            </a:r>
          </a:p>
          <a:p>
            <a:pPr marL="411480" lvl="1" indent="0">
              <a:buNone/>
            </a:pPr>
            <a:endParaRPr lang="en-US" dirty="0" smtClean="0"/>
          </a:p>
          <a:p>
            <a:pPr marL="411480" lvl="1" indent="0">
              <a:buNone/>
            </a:pPr>
            <a:endParaRPr lang="en-US" dirty="0" smtClean="0"/>
          </a:p>
          <a:p>
            <a:pPr lvl="1"/>
            <a:endParaRPr lang="en-US" dirty="0" smtClean="0"/>
          </a:p>
        </p:txBody>
      </p:sp>
    </p:spTree>
    <p:extLst>
      <p:ext uri="{BB962C8B-B14F-4D97-AF65-F5344CB8AC3E}">
        <p14:creationId xmlns:p14="http://schemas.microsoft.com/office/powerpoint/2010/main" val="83707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Henrico Heroin Task </a:t>
            </a:r>
            <a:r>
              <a:rPr lang="en-US" dirty="0" smtClean="0"/>
              <a:t>Force </a:t>
            </a:r>
            <a:br>
              <a:rPr lang="en-US" dirty="0" smtClean="0"/>
            </a:br>
            <a:r>
              <a:rPr lang="en-US" sz="3100" u="sng" dirty="0" smtClean="0"/>
              <a:t>Recommendations and Actions</a:t>
            </a:r>
            <a:endParaRPr lang="en-US" sz="3100" u="sng" dirty="0"/>
          </a:p>
        </p:txBody>
      </p:sp>
      <p:sp>
        <p:nvSpPr>
          <p:cNvPr id="3" name="Content Placeholder 2"/>
          <p:cNvSpPr>
            <a:spLocks noGrp="1"/>
          </p:cNvSpPr>
          <p:nvPr>
            <p:ph idx="1"/>
          </p:nvPr>
        </p:nvSpPr>
        <p:spPr/>
        <p:txBody>
          <a:bodyPr>
            <a:normAutofit fontScale="77500" lnSpcReduction="20000"/>
          </a:bodyPr>
          <a:lstStyle/>
          <a:p>
            <a:r>
              <a:rPr lang="en-US" dirty="0" smtClean="0"/>
              <a:t>Prevention</a:t>
            </a:r>
          </a:p>
          <a:p>
            <a:pPr lvl="1"/>
            <a:r>
              <a:rPr lang="en-US" dirty="0" smtClean="0"/>
              <a:t>Hold 6 prevention/awareness activities before 6/2017</a:t>
            </a:r>
          </a:p>
          <a:p>
            <a:pPr lvl="1"/>
            <a:r>
              <a:rPr lang="en-US" dirty="0" smtClean="0"/>
              <a:t>Sponsored </a:t>
            </a:r>
            <a:r>
              <a:rPr lang="en-US" i="1" dirty="0" smtClean="0"/>
              <a:t>A Community Summit on the Heroin/Opioid Epidemic – Engaging Our Community to Find Solutions</a:t>
            </a:r>
          </a:p>
          <a:p>
            <a:pPr lvl="2"/>
            <a:r>
              <a:rPr lang="en-US" dirty="0" smtClean="0"/>
              <a:t>Keynote Speakers</a:t>
            </a:r>
          </a:p>
          <a:p>
            <a:pPr lvl="3"/>
            <a:r>
              <a:rPr lang="en-US" dirty="0" smtClean="0"/>
              <a:t>James B. </a:t>
            </a:r>
            <a:r>
              <a:rPr lang="en-US" dirty="0" err="1" smtClean="0"/>
              <a:t>Comey</a:t>
            </a:r>
            <a:r>
              <a:rPr lang="en-US" dirty="0" smtClean="0"/>
              <a:t>, Former Director, FBI</a:t>
            </a:r>
          </a:p>
          <a:p>
            <a:pPr lvl="3"/>
            <a:r>
              <a:rPr lang="en-US" dirty="0" smtClean="0"/>
              <a:t>Chuck Rosenberg, Administrator, DEA</a:t>
            </a:r>
          </a:p>
          <a:p>
            <a:pPr lvl="2"/>
            <a:r>
              <a:rPr lang="en-US" dirty="0" smtClean="0"/>
              <a:t>Link to Summit video:  </a:t>
            </a:r>
            <a:r>
              <a:rPr lang="en-US" dirty="0" smtClean="0">
                <a:hlinkClick r:id="rId3"/>
              </a:rPr>
              <a:t>http</a:t>
            </a:r>
            <a:r>
              <a:rPr lang="en-US" dirty="0">
                <a:hlinkClick r:id="rId3"/>
              </a:rPr>
              <a:t>://</a:t>
            </a:r>
            <a:r>
              <a:rPr lang="en-US" dirty="0" smtClean="0">
                <a:hlinkClick r:id="rId3"/>
              </a:rPr>
              <a:t>henrico.us/news/2017/03/community-summit-on-heroin-and-opioid-crisis</a:t>
            </a:r>
            <a:endParaRPr lang="en-US" dirty="0" smtClean="0"/>
          </a:p>
          <a:p>
            <a:pPr lvl="1"/>
            <a:r>
              <a:rPr lang="en-US" dirty="0" smtClean="0"/>
              <a:t>Expand drug take-back events – April 29, 2017</a:t>
            </a:r>
          </a:p>
          <a:p>
            <a:pPr lvl="1"/>
            <a:r>
              <a:rPr lang="en-US" dirty="0" smtClean="0"/>
              <a:t>Create school division task force to educate students and families</a:t>
            </a:r>
          </a:p>
          <a:p>
            <a:pPr lvl="1"/>
            <a:r>
              <a:rPr lang="en-US" dirty="0" smtClean="0"/>
              <a:t>Provide “hands only” CPR for community</a:t>
            </a:r>
          </a:p>
          <a:p>
            <a:pPr lvl="1"/>
            <a:r>
              <a:rPr lang="en-US" dirty="0" smtClean="0"/>
              <a:t>Include opioid overdose and treatment education as part of CPR class for middle- and high-</a:t>
            </a:r>
            <a:r>
              <a:rPr lang="en-US" dirty="0" err="1" smtClean="0"/>
              <a:t>schoolers</a:t>
            </a:r>
            <a:endParaRPr lang="en-US" dirty="0" smtClean="0"/>
          </a:p>
          <a:p>
            <a:pPr lvl="1"/>
            <a:endParaRPr lang="en-US" dirty="0"/>
          </a:p>
        </p:txBody>
      </p:sp>
    </p:spTree>
    <p:extLst>
      <p:ext uri="{BB962C8B-B14F-4D97-AF65-F5344CB8AC3E}">
        <p14:creationId xmlns:p14="http://schemas.microsoft.com/office/powerpoint/2010/main" val="1355891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Examples of Recent </a:t>
            </a:r>
            <a:r>
              <a:rPr lang="en-US" sz="3600" dirty="0" smtClean="0"/>
              <a:t>Community Events Related to Opioid Epidemic</a:t>
            </a:r>
            <a:endParaRPr lang="en-US" sz="3600" dirty="0"/>
          </a:p>
        </p:txBody>
      </p:sp>
      <p:sp>
        <p:nvSpPr>
          <p:cNvPr id="3" name="Content Placeholder 2"/>
          <p:cNvSpPr>
            <a:spLocks noGrp="1"/>
          </p:cNvSpPr>
          <p:nvPr>
            <p:ph idx="1"/>
          </p:nvPr>
        </p:nvSpPr>
        <p:spPr>
          <a:xfrm>
            <a:off x="457200" y="2523744"/>
            <a:ext cx="8229600" cy="4325112"/>
          </a:xfrm>
        </p:spPr>
        <p:txBody>
          <a:bodyPr>
            <a:normAutofit/>
          </a:bodyPr>
          <a:lstStyle/>
          <a:p>
            <a:pPr lvl="0"/>
            <a:r>
              <a:rPr lang="en-US" sz="2000" b="1" dirty="0"/>
              <a:t>March 13, </a:t>
            </a:r>
            <a:r>
              <a:rPr lang="en-US" sz="2000" b="1" dirty="0" smtClean="0"/>
              <a:t>2017:  </a:t>
            </a:r>
            <a:r>
              <a:rPr lang="en-US" sz="2000" dirty="0" smtClean="0"/>
              <a:t>Fairfield </a:t>
            </a:r>
            <a:r>
              <a:rPr lang="en-US" sz="2000" dirty="0"/>
              <a:t>Town </a:t>
            </a:r>
            <a:r>
              <a:rPr lang="en-US" sz="2000" dirty="0" smtClean="0"/>
              <a:t>Hall, </a:t>
            </a:r>
            <a:r>
              <a:rPr lang="en-US" sz="2000" dirty="0"/>
              <a:t>7:00 </a:t>
            </a:r>
            <a:r>
              <a:rPr lang="en-US" sz="2000" dirty="0" smtClean="0"/>
              <a:t>pm, East </a:t>
            </a:r>
            <a:r>
              <a:rPr lang="en-US" sz="2000" dirty="0"/>
              <a:t>Rec </a:t>
            </a:r>
            <a:r>
              <a:rPr lang="en-US" sz="2000" dirty="0" smtClean="0"/>
              <a:t>Center</a:t>
            </a:r>
            <a:endParaRPr lang="en-US" sz="2000" dirty="0"/>
          </a:p>
          <a:p>
            <a:r>
              <a:rPr lang="en-US" sz="2000" b="1" dirty="0"/>
              <a:t>April 3, </a:t>
            </a:r>
            <a:r>
              <a:rPr lang="en-US" sz="2000" b="1" dirty="0" smtClean="0"/>
              <a:t>2017:  </a:t>
            </a:r>
            <a:r>
              <a:rPr lang="en-US" sz="2000" dirty="0"/>
              <a:t>Heroin Hardest </a:t>
            </a:r>
            <a:r>
              <a:rPr lang="en-US" sz="2000" dirty="0" smtClean="0"/>
              <a:t>Hit, </a:t>
            </a:r>
            <a:r>
              <a:rPr lang="en-US" sz="2000" dirty="0"/>
              <a:t>7:00 </a:t>
            </a:r>
            <a:r>
              <a:rPr lang="en-US" sz="2000" dirty="0" smtClean="0"/>
              <a:t>pm, Godwin  and Freeman High Schools </a:t>
            </a:r>
            <a:r>
              <a:rPr lang="en-US" sz="2000" dirty="0"/>
              <a:t> </a:t>
            </a:r>
            <a:endParaRPr lang="en-US" sz="2000" dirty="0" smtClean="0"/>
          </a:p>
          <a:p>
            <a:r>
              <a:rPr lang="en-US" sz="2000" b="1" dirty="0" smtClean="0"/>
              <a:t>April 26, 2017: </a:t>
            </a:r>
            <a:r>
              <a:rPr lang="en-US" sz="2000" dirty="0" smtClean="0"/>
              <a:t> New Kent County Town Hall, 6:00 pm</a:t>
            </a:r>
          </a:p>
          <a:p>
            <a:r>
              <a:rPr lang="en-US" sz="2000" b="1" dirty="0" smtClean="0"/>
              <a:t>April 27, 2017: </a:t>
            </a:r>
            <a:r>
              <a:rPr lang="en-US" sz="2000" dirty="0" smtClean="0"/>
              <a:t> Fairfield Town Hall Eastern Henrico Recreation Center, 7:00 pm</a:t>
            </a:r>
          </a:p>
          <a:p>
            <a:r>
              <a:rPr lang="en-US" sz="2000" b="1" dirty="0" smtClean="0"/>
              <a:t>April 29, 2017: </a:t>
            </a:r>
            <a:r>
              <a:rPr lang="en-US" sz="2000" dirty="0" smtClean="0"/>
              <a:t> Regional Town Hall Meadowbrook High School Delegate </a:t>
            </a:r>
            <a:r>
              <a:rPr lang="en-US" sz="2000" dirty="0" err="1" smtClean="0"/>
              <a:t>Aird</a:t>
            </a:r>
            <a:r>
              <a:rPr lang="en-US" sz="2000" dirty="0" smtClean="0"/>
              <a:t>(63</a:t>
            </a:r>
            <a:r>
              <a:rPr lang="en-US" sz="2000" baseline="30000" dirty="0" smtClean="0"/>
              <a:t>rd</a:t>
            </a:r>
            <a:r>
              <a:rPr lang="en-US" sz="2000" dirty="0" smtClean="0"/>
              <a:t> ), Delegate Bagby (74</a:t>
            </a:r>
            <a:r>
              <a:rPr lang="en-US" sz="2000" baseline="30000" dirty="0" smtClean="0"/>
              <a:t>th</a:t>
            </a:r>
            <a:r>
              <a:rPr lang="en-US" sz="2000" dirty="0" smtClean="0"/>
              <a:t>), Delegate Bourne (71</a:t>
            </a:r>
            <a:r>
              <a:rPr lang="en-US" sz="2000" baseline="30000" dirty="0" smtClean="0"/>
              <a:t>st</a:t>
            </a:r>
            <a:r>
              <a:rPr lang="en-US" sz="2000" dirty="0" smtClean="0"/>
              <a:t>), Delegate </a:t>
            </a:r>
            <a:r>
              <a:rPr lang="en-US" sz="2000" dirty="0" err="1" smtClean="0"/>
              <a:t>McQuinn</a:t>
            </a:r>
            <a:r>
              <a:rPr lang="en-US" sz="2000" dirty="0" smtClean="0"/>
              <a:t> (70</a:t>
            </a:r>
            <a:r>
              <a:rPr lang="en-US" sz="2000" baseline="30000" dirty="0" smtClean="0"/>
              <a:t>th</a:t>
            </a:r>
            <a:r>
              <a:rPr lang="en-US" sz="2000" dirty="0" smtClean="0"/>
              <a:t>), 10-12</a:t>
            </a:r>
            <a:endParaRPr lang="en-US" sz="2000" dirty="0"/>
          </a:p>
          <a:p>
            <a:r>
              <a:rPr lang="en-US" sz="2000" b="1" dirty="0"/>
              <a:t>April 29, </a:t>
            </a:r>
            <a:r>
              <a:rPr lang="en-US" sz="2000" b="1" dirty="0" smtClean="0"/>
              <a:t>2017:   </a:t>
            </a:r>
            <a:r>
              <a:rPr lang="en-US" sz="2000" dirty="0"/>
              <a:t>DEA - Drug Take </a:t>
            </a:r>
            <a:r>
              <a:rPr lang="en-US" sz="2000" dirty="0" smtClean="0"/>
              <a:t>Back: </a:t>
            </a:r>
            <a:r>
              <a:rPr lang="en-US" sz="2000" u="sng" dirty="0" smtClean="0">
                <a:hlinkClick r:id="rId3"/>
              </a:rPr>
              <a:t>https</a:t>
            </a:r>
            <a:r>
              <a:rPr lang="en-US" sz="2000" u="sng" dirty="0">
                <a:hlinkClick r:id="rId3"/>
              </a:rPr>
              <a:t>://</a:t>
            </a:r>
            <a:r>
              <a:rPr lang="en-US" sz="2000" u="sng" dirty="0" smtClean="0">
                <a:hlinkClick r:id="rId3"/>
              </a:rPr>
              <a:t>apps.deadiversion.usdoj.gov/pubdispsearch/spring/main?execution=e2s1</a:t>
            </a:r>
            <a:endParaRPr lang="en-US" sz="2000" dirty="0"/>
          </a:p>
          <a:p>
            <a:r>
              <a:rPr lang="en-US" sz="2000" b="1" dirty="0"/>
              <a:t>May 2, </a:t>
            </a:r>
            <a:r>
              <a:rPr lang="en-US" sz="2000" b="1" dirty="0" smtClean="0"/>
              <a:t>2017:  </a:t>
            </a:r>
            <a:r>
              <a:rPr lang="en-US" sz="2000" dirty="0" smtClean="0"/>
              <a:t>Chris </a:t>
            </a:r>
            <a:r>
              <a:rPr lang="en-US" sz="2000" dirty="0" err="1" smtClean="0"/>
              <a:t>Herren</a:t>
            </a:r>
            <a:r>
              <a:rPr lang="en-US" sz="2000" dirty="0" smtClean="0"/>
              <a:t>, 7:00 pm, Deep </a:t>
            </a:r>
            <a:r>
              <a:rPr lang="en-US" sz="2000" dirty="0"/>
              <a:t>Run High School  </a:t>
            </a:r>
          </a:p>
          <a:p>
            <a:endParaRPr lang="en-US" dirty="0"/>
          </a:p>
        </p:txBody>
      </p:sp>
    </p:spTree>
    <p:extLst>
      <p:ext uri="{BB962C8B-B14F-4D97-AF65-F5344CB8AC3E}">
        <p14:creationId xmlns:p14="http://schemas.microsoft.com/office/powerpoint/2010/main" val="413266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dirty="0" smtClean="0"/>
              <a:t>Recent Community Events Related to </a:t>
            </a:r>
            <a:r>
              <a:rPr lang="en-US" dirty="0" err="1" smtClean="0"/>
              <a:t>Opioid</a:t>
            </a:r>
            <a:r>
              <a:rPr lang="en-US" dirty="0" smtClean="0"/>
              <a:t> Epidemic</a:t>
            </a:r>
            <a:endParaRPr lang="en-US" dirty="0"/>
          </a:p>
        </p:txBody>
      </p:sp>
      <p:sp>
        <p:nvSpPr>
          <p:cNvPr id="3" name="Content Placeholder 2"/>
          <p:cNvSpPr>
            <a:spLocks noGrp="1"/>
          </p:cNvSpPr>
          <p:nvPr>
            <p:ph idx="1"/>
          </p:nvPr>
        </p:nvSpPr>
        <p:spPr>
          <a:xfrm>
            <a:off x="228600" y="2249424"/>
            <a:ext cx="8686800" cy="4325112"/>
          </a:xfrm>
        </p:spPr>
        <p:txBody>
          <a:bodyPr>
            <a:normAutofit lnSpcReduction="10000"/>
          </a:bodyPr>
          <a:lstStyle/>
          <a:p>
            <a:r>
              <a:rPr lang="en-US" sz="2400" b="1" dirty="0" smtClean="0"/>
              <a:t>May 2, 2017:  </a:t>
            </a:r>
            <a:r>
              <a:rPr lang="en-US" sz="2400" dirty="0" smtClean="0"/>
              <a:t>Varina Town Hall Henrico Theater, 6:30 pm</a:t>
            </a:r>
          </a:p>
          <a:p>
            <a:r>
              <a:rPr lang="en-US" sz="2400" b="1" dirty="0" smtClean="0"/>
              <a:t>May 4, 2017: </a:t>
            </a:r>
            <a:r>
              <a:rPr lang="en-US" sz="2400" dirty="0" smtClean="0"/>
              <a:t> Henrico Citizen’s Academy, 6:00 pm</a:t>
            </a:r>
          </a:p>
          <a:p>
            <a:r>
              <a:rPr lang="en-US" sz="2400" b="1" dirty="0" smtClean="0"/>
              <a:t>May 10, 2017: </a:t>
            </a:r>
            <a:r>
              <a:rPr lang="en-US" sz="2400" dirty="0" smtClean="0"/>
              <a:t> Brookland Town Hall, Board Room, Government Center, 7:00 pm</a:t>
            </a:r>
          </a:p>
          <a:p>
            <a:r>
              <a:rPr lang="en-US" sz="2400" b="1" dirty="0" smtClean="0"/>
              <a:t>May 18, 2017: </a:t>
            </a:r>
            <a:r>
              <a:rPr lang="en-US" sz="2400" dirty="0" smtClean="0"/>
              <a:t> </a:t>
            </a:r>
            <a:r>
              <a:rPr lang="en-US" sz="2400" dirty="0" smtClean="0">
                <a:solidFill>
                  <a:srgbClr val="FF0000"/>
                </a:solidFill>
              </a:rPr>
              <a:t>bouncebackhc.com</a:t>
            </a:r>
            <a:r>
              <a:rPr lang="en-US" sz="2400" dirty="0" smtClean="0"/>
              <a:t> </a:t>
            </a:r>
            <a:r>
              <a:rPr lang="en-US" sz="2400" dirty="0" smtClean="0"/>
              <a:t>web-site launched</a:t>
            </a:r>
            <a:endParaRPr lang="en-US" sz="2400" dirty="0" smtClean="0"/>
          </a:p>
          <a:p>
            <a:r>
              <a:rPr lang="en-US" sz="2400" b="1" dirty="0" smtClean="0"/>
              <a:t>May, </a:t>
            </a:r>
            <a:r>
              <a:rPr lang="en-US" sz="2400" b="1" dirty="0" smtClean="0"/>
              <a:t>2017:  </a:t>
            </a:r>
            <a:r>
              <a:rPr lang="en-US" sz="2400" dirty="0" smtClean="0"/>
              <a:t>Henrico </a:t>
            </a:r>
            <a:r>
              <a:rPr lang="en-US" sz="2400" dirty="0" smtClean="0"/>
              <a:t>Today article: </a:t>
            </a:r>
            <a:r>
              <a:rPr lang="en-US" sz="2400" i="1" dirty="0" smtClean="0"/>
              <a:t>Henrico Confronts Opioid Epidemic</a:t>
            </a:r>
            <a:endParaRPr lang="en-US" sz="2400" i="1" dirty="0" smtClean="0"/>
          </a:p>
          <a:p>
            <a:r>
              <a:rPr lang="en-US" sz="2400" b="1" dirty="0" smtClean="0"/>
              <a:t>May, 24, 2017: </a:t>
            </a:r>
            <a:r>
              <a:rPr lang="en-US" sz="2400" dirty="0" smtClean="0"/>
              <a:t> Tuckahoe Town Hall, Tuckahoe Library and live stream, 6:30 pm</a:t>
            </a:r>
          </a:p>
          <a:p>
            <a:r>
              <a:rPr lang="en-US" sz="2400" b="1" dirty="0" smtClean="0"/>
              <a:t>June 13, 2017: </a:t>
            </a:r>
            <a:r>
              <a:rPr lang="en-US" sz="2400" dirty="0" smtClean="0"/>
              <a:t>Revive training for the community Woodman Road, 5:30-7:00 pm</a:t>
            </a:r>
          </a:p>
          <a:p>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Henrico Heroin Task </a:t>
            </a:r>
            <a:r>
              <a:rPr lang="en-US" dirty="0" smtClean="0"/>
              <a:t>Force </a:t>
            </a:r>
            <a:br>
              <a:rPr lang="en-US" dirty="0" smtClean="0"/>
            </a:br>
            <a:r>
              <a:rPr lang="en-US" sz="3100" u="sng" dirty="0" smtClean="0"/>
              <a:t>Recommendations and Actions</a:t>
            </a:r>
            <a:endParaRPr lang="en-US" sz="3100" u="sng" dirty="0"/>
          </a:p>
        </p:txBody>
      </p:sp>
      <p:sp>
        <p:nvSpPr>
          <p:cNvPr id="3" name="Content Placeholder 2"/>
          <p:cNvSpPr>
            <a:spLocks noGrp="1"/>
          </p:cNvSpPr>
          <p:nvPr>
            <p:ph idx="1"/>
          </p:nvPr>
        </p:nvSpPr>
        <p:spPr/>
        <p:txBody>
          <a:bodyPr>
            <a:normAutofit fontScale="92500" lnSpcReduction="20000"/>
          </a:bodyPr>
          <a:lstStyle/>
          <a:p>
            <a:r>
              <a:rPr lang="en-US" dirty="0" smtClean="0"/>
              <a:t>Treatment</a:t>
            </a:r>
          </a:p>
          <a:p>
            <a:pPr lvl="1"/>
            <a:r>
              <a:rPr lang="en-US" dirty="0" smtClean="0"/>
              <a:t>Explore grant opportunities for treatment options</a:t>
            </a:r>
          </a:p>
          <a:p>
            <a:pPr lvl="2"/>
            <a:r>
              <a:rPr lang="en-US" dirty="0" smtClean="0"/>
              <a:t>Priority:  addressing gaps in the continuum of treatment for individuals in court system</a:t>
            </a:r>
          </a:p>
          <a:p>
            <a:pPr lvl="2"/>
            <a:r>
              <a:rPr lang="en-US" dirty="0"/>
              <a:t>Received $50,000 grant from VA Supreme Court for </a:t>
            </a:r>
            <a:r>
              <a:rPr lang="en-US" dirty="0" err="1"/>
              <a:t>Vivitrol</a:t>
            </a:r>
            <a:r>
              <a:rPr lang="en-US" dirty="0"/>
              <a:t> Treatment Program in Drug Court</a:t>
            </a:r>
          </a:p>
          <a:p>
            <a:pPr lvl="1"/>
            <a:r>
              <a:rPr lang="en-US" dirty="0" smtClean="0"/>
              <a:t>Encourage use of peer recovery coaches/support</a:t>
            </a:r>
          </a:p>
          <a:p>
            <a:pPr lvl="1"/>
            <a:r>
              <a:rPr lang="en-US" dirty="0" smtClean="0"/>
              <a:t>Create </a:t>
            </a:r>
            <a:r>
              <a:rPr lang="en-US" dirty="0" smtClean="0"/>
              <a:t>online reference </a:t>
            </a:r>
            <a:r>
              <a:rPr lang="en-US" dirty="0" smtClean="0"/>
              <a:t>guide of available </a:t>
            </a:r>
            <a:r>
              <a:rPr lang="en-US" dirty="0" smtClean="0"/>
              <a:t>resources</a:t>
            </a:r>
          </a:p>
          <a:p>
            <a:pPr lvl="1"/>
            <a:r>
              <a:rPr lang="en-US" dirty="0" smtClean="0"/>
              <a:t>Bouncebackhc.com – launched 5/18/17</a:t>
            </a:r>
          </a:p>
          <a:p>
            <a:pPr lvl="2"/>
            <a:r>
              <a:rPr lang="en-US" dirty="0" smtClean="0"/>
              <a:t>Magnets with bouncebackhc.com available 6/1/17</a:t>
            </a:r>
            <a:endParaRPr lang="en-US" dirty="0" smtClean="0"/>
          </a:p>
          <a:p>
            <a:pPr lvl="1"/>
            <a:r>
              <a:rPr lang="en-US" dirty="0" smtClean="0"/>
              <a:t>Develop </a:t>
            </a:r>
            <a:r>
              <a:rPr lang="en-US" dirty="0" smtClean="0"/>
              <a:t>protocols with </a:t>
            </a:r>
            <a:r>
              <a:rPr lang="en-US" dirty="0" err="1" smtClean="0"/>
              <a:t>EDs</a:t>
            </a:r>
            <a:r>
              <a:rPr lang="en-US" dirty="0" smtClean="0"/>
              <a:t> that assure a warm hand-off to increase likelihood of treatment initiation</a:t>
            </a:r>
          </a:p>
          <a:p>
            <a:pPr lvl="1"/>
            <a:r>
              <a:rPr lang="en-US" dirty="0" smtClean="0"/>
              <a:t>Expand availability of naloxone</a:t>
            </a:r>
            <a:endParaRPr lang="en-US" dirty="0"/>
          </a:p>
        </p:txBody>
      </p:sp>
    </p:spTree>
    <p:extLst>
      <p:ext uri="{BB962C8B-B14F-4D97-AF65-F5344CB8AC3E}">
        <p14:creationId xmlns:p14="http://schemas.microsoft.com/office/powerpoint/2010/main" val="518427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Henrico Heroin Task </a:t>
            </a:r>
            <a:r>
              <a:rPr lang="en-US" dirty="0" smtClean="0"/>
              <a:t>Force </a:t>
            </a:r>
            <a:br>
              <a:rPr lang="en-US" dirty="0" smtClean="0"/>
            </a:br>
            <a:r>
              <a:rPr lang="en-US" sz="3100" u="sng" dirty="0" smtClean="0"/>
              <a:t>Recommendations and Actions</a:t>
            </a:r>
            <a:endParaRPr lang="en-US" sz="3100" u="sng" dirty="0"/>
          </a:p>
        </p:txBody>
      </p:sp>
      <p:sp>
        <p:nvSpPr>
          <p:cNvPr id="3" name="Content Placeholder 2"/>
          <p:cNvSpPr>
            <a:spLocks noGrp="1"/>
          </p:cNvSpPr>
          <p:nvPr>
            <p:ph idx="1"/>
          </p:nvPr>
        </p:nvSpPr>
        <p:spPr/>
        <p:txBody>
          <a:bodyPr>
            <a:normAutofit/>
          </a:bodyPr>
          <a:lstStyle/>
          <a:p>
            <a:r>
              <a:rPr lang="en-US" dirty="0" smtClean="0"/>
              <a:t>Communication</a:t>
            </a:r>
          </a:p>
          <a:p>
            <a:pPr lvl="1"/>
            <a:r>
              <a:rPr lang="en-US" dirty="0" smtClean="0"/>
              <a:t>Continue monthly meetings of Heroin Task Force</a:t>
            </a:r>
          </a:p>
          <a:p>
            <a:pPr lvl="1"/>
            <a:r>
              <a:rPr lang="en-US" dirty="0" smtClean="0"/>
              <a:t>Create a comprehensive data situation report</a:t>
            </a:r>
          </a:p>
          <a:p>
            <a:pPr lvl="1"/>
            <a:r>
              <a:rPr lang="en-US" dirty="0" smtClean="0"/>
              <a:t>Ensure all EMS providers have information and skills necessary to respond to opioid overdose</a:t>
            </a:r>
          </a:p>
        </p:txBody>
      </p:sp>
    </p:spTree>
    <p:extLst>
      <p:ext uri="{BB962C8B-B14F-4D97-AF65-F5344CB8AC3E}">
        <p14:creationId xmlns:p14="http://schemas.microsoft.com/office/powerpoint/2010/main" val="3788761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a:t>Henrico Heroin Task </a:t>
            </a:r>
            <a:r>
              <a:rPr lang="en-US" dirty="0" smtClean="0"/>
              <a:t>Force</a:t>
            </a:r>
          </a:p>
          <a:p>
            <a:pPr lvl="1"/>
            <a:r>
              <a:rPr lang="en-US" dirty="0" smtClean="0"/>
              <a:t>Members</a:t>
            </a:r>
          </a:p>
          <a:p>
            <a:pPr lvl="1"/>
            <a:r>
              <a:rPr lang="en-US" dirty="0" smtClean="0"/>
              <a:t>The Charge</a:t>
            </a:r>
          </a:p>
          <a:p>
            <a:pPr lvl="1"/>
            <a:r>
              <a:rPr lang="en-US" dirty="0" smtClean="0"/>
              <a:t>Henrico Health Department Role</a:t>
            </a:r>
          </a:p>
          <a:p>
            <a:pPr lvl="1"/>
            <a:r>
              <a:rPr lang="en-US" dirty="0" smtClean="0"/>
              <a:t>Meetings</a:t>
            </a:r>
          </a:p>
          <a:p>
            <a:pPr lvl="1"/>
            <a:r>
              <a:rPr lang="en-US" dirty="0" smtClean="0"/>
              <a:t>Report to the County Manager</a:t>
            </a:r>
          </a:p>
          <a:p>
            <a:pPr lvl="1"/>
            <a:r>
              <a:rPr lang="en-US" dirty="0" smtClean="0"/>
              <a:t>Recommendations and Actions</a:t>
            </a:r>
          </a:p>
          <a:p>
            <a:r>
              <a:rPr lang="en-US" dirty="0" smtClean="0"/>
              <a:t>Power Point Example:  </a:t>
            </a:r>
            <a:r>
              <a:rPr lang="en-US" i="1" dirty="0"/>
              <a:t>The Opioid </a:t>
            </a:r>
            <a:r>
              <a:rPr lang="en-US" i="1" dirty="0" smtClean="0"/>
              <a:t>Epidemic:</a:t>
            </a:r>
            <a:r>
              <a:rPr lang="en-US" b="1" i="1" dirty="0"/>
              <a:t/>
            </a:r>
            <a:br>
              <a:rPr lang="en-US" b="1" i="1" dirty="0"/>
            </a:br>
            <a:r>
              <a:rPr lang="en-US" i="1" dirty="0"/>
              <a:t>Henrico County Response</a:t>
            </a:r>
          </a:p>
          <a:p>
            <a:pPr marL="109728" indent="0">
              <a:buNone/>
            </a:pPr>
            <a:endParaRPr lang="en-US" dirty="0"/>
          </a:p>
        </p:txBody>
      </p:sp>
    </p:spTree>
    <p:extLst>
      <p:ext uri="{BB962C8B-B14F-4D97-AF65-F5344CB8AC3E}">
        <p14:creationId xmlns:p14="http://schemas.microsoft.com/office/powerpoint/2010/main" val="1707578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Henrico Heroin Task </a:t>
            </a:r>
            <a:r>
              <a:rPr lang="en-US" dirty="0" smtClean="0"/>
              <a:t>Force </a:t>
            </a:r>
            <a:br>
              <a:rPr lang="en-US" dirty="0" smtClean="0"/>
            </a:br>
            <a:r>
              <a:rPr lang="en-US" sz="3100" u="sng" dirty="0" smtClean="0"/>
              <a:t>Recommendations and Actions</a:t>
            </a:r>
            <a:endParaRPr lang="en-US" sz="3100" u="sng" dirty="0"/>
          </a:p>
        </p:txBody>
      </p:sp>
      <p:sp>
        <p:nvSpPr>
          <p:cNvPr id="3" name="Content Placeholder 2"/>
          <p:cNvSpPr>
            <a:spLocks noGrp="1"/>
          </p:cNvSpPr>
          <p:nvPr>
            <p:ph idx="1"/>
          </p:nvPr>
        </p:nvSpPr>
        <p:spPr/>
        <p:txBody>
          <a:bodyPr>
            <a:normAutofit/>
          </a:bodyPr>
          <a:lstStyle/>
          <a:p>
            <a:r>
              <a:rPr lang="en-US" dirty="0" smtClean="0"/>
              <a:t>Criminal Justice System</a:t>
            </a:r>
          </a:p>
          <a:p>
            <a:pPr lvl="1"/>
            <a:r>
              <a:rPr lang="en-US" dirty="0" smtClean="0"/>
              <a:t>Conduct cost-benefit analysis of instituting a Day Reporting Center</a:t>
            </a:r>
          </a:p>
          <a:p>
            <a:pPr lvl="1"/>
            <a:r>
              <a:rPr lang="en-US" dirty="0" smtClean="0"/>
              <a:t>Provide wraparound recovery program for post-RISE/ORBIT individuals to reduce likelihood of relapse/re-incarceration</a:t>
            </a:r>
          </a:p>
          <a:p>
            <a:pPr lvl="1"/>
            <a:r>
              <a:rPr lang="en-US" dirty="0" smtClean="0"/>
              <a:t>Explore alternatives </a:t>
            </a:r>
            <a:r>
              <a:rPr lang="en-US" dirty="0" smtClean="0"/>
              <a:t>to/expansion of </a:t>
            </a:r>
            <a:r>
              <a:rPr lang="en-US" dirty="0" smtClean="0"/>
              <a:t>Henrico Drug Court</a:t>
            </a:r>
          </a:p>
        </p:txBody>
      </p:sp>
    </p:spTree>
    <p:extLst>
      <p:ext uri="{BB962C8B-B14F-4D97-AF65-F5344CB8AC3E}">
        <p14:creationId xmlns:p14="http://schemas.microsoft.com/office/powerpoint/2010/main" val="3686317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458200" cy="1066800"/>
          </a:xfrm>
        </p:spPr>
        <p:txBody>
          <a:bodyPr>
            <a:normAutofit fontScale="90000"/>
          </a:bodyPr>
          <a:lstStyle/>
          <a:p>
            <a:r>
              <a:rPr lang="en-US" dirty="0" smtClean="0"/>
              <a:t>Board of Supervisors – New Budget Item</a:t>
            </a:r>
            <a:endParaRPr lang="en-US" dirty="0"/>
          </a:p>
        </p:txBody>
      </p:sp>
      <p:sp>
        <p:nvSpPr>
          <p:cNvPr id="3" name="Content Placeholder 2"/>
          <p:cNvSpPr>
            <a:spLocks noGrp="1"/>
          </p:cNvSpPr>
          <p:nvPr>
            <p:ph idx="1"/>
          </p:nvPr>
        </p:nvSpPr>
        <p:spPr/>
        <p:txBody>
          <a:bodyPr/>
          <a:lstStyle/>
          <a:p>
            <a:r>
              <a:rPr lang="en-US" dirty="0" smtClean="0"/>
              <a:t>$200,000.00 for Heroin Task Force</a:t>
            </a:r>
          </a:p>
          <a:p>
            <a:pPr lvl="1"/>
            <a:r>
              <a:rPr lang="en-US" dirty="0" smtClean="0"/>
              <a:t>Will </a:t>
            </a:r>
            <a:r>
              <a:rPr lang="en-US" dirty="0" smtClean="0"/>
              <a:t>be used for prevention efforts</a:t>
            </a:r>
          </a:p>
          <a:p>
            <a:pPr lvl="1"/>
            <a:r>
              <a:rPr lang="en-US" dirty="0" smtClean="0"/>
              <a:t>Available after July 1, 2017</a:t>
            </a:r>
            <a:endParaRPr lang="en-US" dirty="0"/>
          </a:p>
        </p:txBody>
      </p:sp>
    </p:spTree>
    <p:extLst>
      <p:ext uri="{BB962C8B-B14F-4D97-AF65-F5344CB8AC3E}">
        <p14:creationId xmlns:p14="http://schemas.microsoft.com/office/powerpoint/2010/main" val="2190572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3733800"/>
            <a:ext cx="7772400" cy="1362075"/>
          </a:xfrm>
        </p:spPr>
        <p:txBody>
          <a:bodyPr/>
          <a:lstStyle/>
          <a:p>
            <a:r>
              <a:rPr lang="en-US" dirty="0" smtClean="0"/>
              <a:t>Power Point for Presentations to Henrico Community, County Management, and Board of Supervisors</a:t>
            </a:r>
            <a:endParaRPr lang="en-US" dirty="0"/>
          </a:p>
        </p:txBody>
      </p:sp>
    </p:spTree>
    <p:extLst>
      <p:ext uri="{BB962C8B-B14F-4D97-AF65-F5344CB8AC3E}">
        <p14:creationId xmlns:p14="http://schemas.microsoft.com/office/powerpoint/2010/main" val="1608725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458200" cy="1470025"/>
          </a:xfrm>
        </p:spPr>
        <p:txBody>
          <a:bodyPr>
            <a:normAutofit/>
          </a:bodyPr>
          <a:lstStyle/>
          <a:p>
            <a:r>
              <a:rPr lang="en-US" b="1" dirty="0" smtClean="0"/>
              <a:t>The Opioid Epidemic</a:t>
            </a:r>
            <a:br>
              <a:rPr lang="en-US" b="1" dirty="0" smtClean="0"/>
            </a:br>
            <a:r>
              <a:rPr lang="en-US" sz="3200" dirty="0" smtClean="0"/>
              <a:t>Henrico County Response</a:t>
            </a:r>
            <a:endParaRPr lang="en-US" sz="3200" dirty="0"/>
          </a:p>
        </p:txBody>
      </p:sp>
      <p:sp>
        <p:nvSpPr>
          <p:cNvPr id="3" name="Subtitle 2"/>
          <p:cNvSpPr>
            <a:spLocks noGrp="1"/>
          </p:cNvSpPr>
          <p:nvPr>
            <p:ph type="subTitle" idx="1"/>
          </p:nvPr>
        </p:nvSpPr>
        <p:spPr>
          <a:xfrm>
            <a:off x="228600" y="3962400"/>
            <a:ext cx="5943600" cy="1752600"/>
          </a:xfrm>
        </p:spPr>
        <p:txBody>
          <a:bodyPr>
            <a:noAutofit/>
          </a:bodyPr>
          <a:lstStyle/>
          <a:p>
            <a:r>
              <a:rPr lang="en-US" sz="1400" b="1" dirty="0" smtClean="0"/>
              <a:t>Henrico Area Mental Health </a:t>
            </a:r>
          </a:p>
          <a:p>
            <a:r>
              <a:rPr lang="en-US" sz="1400" b="1" dirty="0" smtClean="0"/>
              <a:t>and Developmental Services</a:t>
            </a:r>
          </a:p>
          <a:p>
            <a:r>
              <a:rPr lang="en-US" sz="1400" dirty="0" smtClean="0"/>
              <a:t>Laura S. Totty, Director</a:t>
            </a:r>
          </a:p>
          <a:p>
            <a:endParaRPr lang="en-US" sz="1400" dirty="0" smtClean="0"/>
          </a:p>
          <a:p>
            <a:r>
              <a:rPr lang="en-US" sz="1400" b="1" dirty="0" smtClean="0"/>
              <a:t>Henrico County Division of  Police</a:t>
            </a:r>
          </a:p>
          <a:p>
            <a:r>
              <a:rPr lang="en-US" sz="1400" dirty="0" smtClean="0"/>
              <a:t>Dirk D. Engels, Captain</a:t>
            </a:r>
          </a:p>
          <a:p>
            <a:endParaRPr lang="en-US" sz="1400" b="1" dirty="0" smtClean="0"/>
          </a:p>
          <a:p>
            <a:r>
              <a:rPr lang="en-US" sz="1400" b="1" dirty="0" smtClean="0"/>
              <a:t>Henrico County Health Department</a:t>
            </a:r>
          </a:p>
          <a:p>
            <a:r>
              <a:rPr lang="en-US" sz="1400" dirty="0" smtClean="0"/>
              <a:t>Susan Fischer Davis, M.D., Director </a:t>
            </a:r>
          </a:p>
          <a:p>
            <a:endParaRPr lang="en-US" sz="1600" dirty="0" smtClean="0"/>
          </a:p>
          <a:p>
            <a:r>
              <a:rPr lang="en-US" sz="1400" b="1" dirty="0" smtClean="0"/>
              <a:t>May 24, 2017</a:t>
            </a:r>
            <a:endParaRPr lang="en-US" sz="1400" b="1"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339590"/>
            <a:ext cx="2561643"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5316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Opioid overview</a:t>
            </a:r>
          </a:p>
          <a:p>
            <a:r>
              <a:rPr lang="en-US" dirty="0" smtClean="0"/>
              <a:t>Opioid overdose death data</a:t>
            </a:r>
          </a:p>
          <a:p>
            <a:pPr lvl="1"/>
            <a:r>
              <a:rPr lang="en-US" dirty="0" smtClean="0"/>
              <a:t>United States</a:t>
            </a:r>
          </a:p>
          <a:p>
            <a:pPr lvl="1"/>
            <a:r>
              <a:rPr lang="en-US" dirty="0" smtClean="0"/>
              <a:t>Virginia</a:t>
            </a:r>
          </a:p>
          <a:p>
            <a:pPr lvl="1"/>
            <a:r>
              <a:rPr lang="en-US" dirty="0" smtClean="0"/>
              <a:t>Henrico County</a:t>
            </a:r>
          </a:p>
          <a:p>
            <a:r>
              <a:rPr lang="en-US" dirty="0" smtClean="0"/>
              <a:t>Henrico Heroin Task Force</a:t>
            </a:r>
          </a:p>
          <a:p>
            <a:r>
              <a:rPr lang="en-US" dirty="0" smtClean="0"/>
              <a:t>Opioid statistics summary</a:t>
            </a:r>
          </a:p>
          <a:p>
            <a:r>
              <a:rPr lang="en-US" dirty="0" smtClean="0"/>
              <a:t>Resources</a:t>
            </a:r>
          </a:p>
          <a:p>
            <a:r>
              <a:rPr lang="en-US" dirty="0" smtClean="0"/>
              <a:t>Questions</a:t>
            </a:r>
            <a:endParaRPr lang="en-US" dirty="0"/>
          </a:p>
          <a:p>
            <a:pPr marL="109728" indent="0">
              <a:buNone/>
            </a:pPr>
            <a:endParaRPr lang="en-US" dirty="0"/>
          </a:p>
        </p:txBody>
      </p:sp>
    </p:spTree>
    <p:extLst>
      <p:ext uri="{BB962C8B-B14F-4D97-AF65-F5344CB8AC3E}">
        <p14:creationId xmlns:p14="http://schemas.microsoft.com/office/powerpoint/2010/main" val="1877182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Opioids</a:t>
            </a:r>
            <a:endParaRPr lang="en-US" dirty="0"/>
          </a:p>
        </p:txBody>
      </p:sp>
      <p:sp>
        <p:nvSpPr>
          <p:cNvPr id="3" name="Content Placeholder 2"/>
          <p:cNvSpPr>
            <a:spLocks noGrp="1"/>
          </p:cNvSpPr>
          <p:nvPr>
            <p:ph idx="1"/>
          </p:nvPr>
        </p:nvSpPr>
        <p:spPr/>
        <p:txBody>
          <a:bodyPr>
            <a:normAutofit/>
          </a:bodyPr>
          <a:lstStyle/>
          <a:p>
            <a:r>
              <a:rPr lang="en-US" dirty="0" smtClean="0"/>
              <a:t>Heroin</a:t>
            </a:r>
          </a:p>
          <a:p>
            <a:r>
              <a:rPr lang="en-US" dirty="0" smtClean="0"/>
              <a:t>Fentanyl</a:t>
            </a:r>
          </a:p>
          <a:p>
            <a:r>
              <a:rPr lang="en-US" dirty="0" err="1" smtClean="0"/>
              <a:t>Carfentanil</a:t>
            </a:r>
            <a:endParaRPr lang="en-US" dirty="0" smtClean="0"/>
          </a:p>
          <a:p>
            <a:r>
              <a:rPr lang="en-US" dirty="0"/>
              <a:t>Oxycodone (OxyContin)</a:t>
            </a:r>
          </a:p>
          <a:p>
            <a:r>
              <a:rPr lang="en-US" dirty="0"/>
              <a:t>Hydrocodone (Vicodin)</a:t>
            </a:r>
          </a:p>
          <a:p>
            <a:r>
              <a:rPr lang="en-US" dirty="0" smtClean="0"/>
              <a:t>Morphine</a:t>
            </a:r>
          </a:p>
          <a:p>
            <a:r>
              <a:rPr lang="en-US" dirty="0" smtClean="0"/>
              <a:t>Codeine</a:t>
            </a:r>
          </a:p>
          <a:p>
            <a:r>
              <a:rPr lang="en-US" dirty="0" smtClean="0"/>
              <a:t>Methadone</a:t>
            </a:r>
          </a:p>
          <a:p>
            <a:endParaRPr lang="en-US" dirty="0" smtClean="0"/>
          </a:p>
          <a:p>
            <a:pPr marL="624078" indent="-514350">
              <a:buFont typeface="+mj-lt"/>
              <a:buAutoNum type="arabicPeriod"/>
            </a:pPr>
            <a:endParaRPr lang="en-US" dirty="0"/>
          </a:p>
        </p:txBody>
      </p:sp>
    </p:spTree>
    <p:extLst>
      <p:ext uri="{BB962C8B-B14F-4D97-AF65-F5344CB8AC3E}">
        <p14:creationId xmlns:p14="http://schemas.microsoft.com/office/powerpoint/2010/main" val="3777829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066800"/>
          </a:xfrm>
        </p:spPr>
        <p:txBody>
          <a:bodyPr/>
          <a:lstStyle/>
          <a:p>
            <a:r>
              <a:rPr lang="en-US" dirty="0" smtClean="0"/>
              <a:t>Heroin</a:t>
            </a:r>
            <a:endParaRPr lang="en-US" dirty="0"/>
          </a:p>
        </p:txBody>
      </p:sp>
      <p:sp>
        <p:nvSpPr>
          <p:cNvPr id="3" name="Content Placeholder 2"/>
          <p:cNvSpPr>
            <a:spLocks noGrp="1"/>
          </p:cNvSpPr>
          <p:nvPr>
            <p:ph idx="1"/>
          </p:nvPr>
        </p:nvSpPr>
        <p:spPr>
          <a:xfrm>
            <a:off x="457200" y="2667000"/>
            <a:ext cx="8229600" cy="4325112"/>
          </a:xfrm>
        </p:spPr>
        <p:txBody>
          <a:bodyPr>
            <a:normAutofit/>
          </a:bodyPr>
          <a:lstStyle/>
          <a:p>
            <a:pPr marL="342900" indent="-342900">
              <a:buFont typeface="Arial" panose="020B0604020202020204" pitchFamily="34" charset="0"/>
              <a:buChar char="•"/>
            </a:pPr>
            <a:r>
              <a:rPr lang="en-US" dirty="0" smtClean="0"/>
              <a:t>Made from morphine which is found naturally in the seedpods of poppy plants</a:t>
            </a:r>
            <a:endParaRPr lang="en-US" b="0" dirty="0" smtClean="0"/>
          </a:p>
          <a:p>
            <a:pPr marL="342900" indent="-342900">
              <a:buFont typeface="Arial" panose="020B0604020202020204" pitchFamily="34" charset="0"/>
              <a:buChar char="•"/>
            </a:pPr>
            <a:r>
              <a:rPr lang="en-US" dirty="0" smtClean="0"/>
              <a:t>Symptoms of overdose:  slow and shallow breathing, constricted pupils, blue lips and fingernails, clammy skin, seizures, coma, death</a:t>
            </a:r>
          </a:p>
          <a:p>
            <a:pPr marL="342900" indent="-342900">
              <a:buFont typeface="Arial" panose="020B0604020202020204" pitchFamily="34" charset="0"/>
              <a:buChar char="•"/>
            </a:pPr>
            <a:r>
              <a:rPr lang="en-US" dirty="0" smtClean="0"/>
              <a:t>Typically injected but can be smoked or snorted</a:t>
            </a:r>
          </a:p>
          <a:p>
            <a:pPr marL="342900" indent="-342900">
              <a:buFont typeface="Arial" panose="020B0604020202020204" pitchFamily="34" charset="0"/>
              <a:buChar char="•"/>
            </a:pPr>
            <a:r>
              <a:rPr lang="en-US" dirty="0"/>
              <a:t>Illegal and highly addictive</a:t>
            </a:r>
          </a:p>
          <a:p>
            <a:pPr marL="0" indent="0">
              <a:buNone/>
            </a:pPr>
            <a:endParaRPr lang="en-US" dirty="0" smtClean="0"/>
          </a:p>
          <a:p>
            <a:pPr marL="342900" indent="-342900">
              <a:buFont typeface="Arial" panose="020B0604020202020204" pitchFamily="34" charset="0"/>
              <a:buChar char="•"/>
            </a:pPr>
            <a:endParaRPr lang="en-US" dirty="0" smtClean="0"/>
          </a:p>
          <a:p>
            <a:pPr marL="0" indent="0">
              <a:buNone/>
            </a:pPr>
            <a:endParaRPr lang="en-US" b="0" dirty="0" smtClean="0"/>
          </a:p>
          <a:p>
            <a:pPr marL="342900" indent="-342900">
              <a:buFont typeface="Arial" panose="020B0604020202020204" pitchFamily="34" charset="0"/>
              <a:buChar char="•"/>
            </a:pPr>
            <a:endParaRPr lang="en-US" b="0"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762000"/>
            <a:ext cx="1676399"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834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915400" cy="1066800"/>
          </a:xfrm>
        </p:spPr>
        <p:txBody>
          <a:bodyPr>
            <a:normAutofit/>
          </a:bodyPr>
          <a:lstStyle/>
          <a:p>
            <a:r>
              <a:rPr lang="en-US" sz="3600" dirty="0" smtClean="0"/>
              <a:t>Heroin - Risk Factors</a:t>
            </a:r>
            <a:endParaRPr lang="en-US" sz="3600" dirty="0"/>
          </a:p>
        </p:txBody>
      </p:sp>
      <p:sp>
        <p:nvSpPr>
          <p:cNvPr id="3" name="Content Placeholder 2"/>
          <p:cNvSpPr>
            <a:spLocks noGrp="1"/>
          </p:cNvSpPr>
          <p:nvPr>
            <p:ph idx="1"/>
          </p:nvPr>
        </p:nvSpPr>
        <p:spPr/>
        <p:txBody>
          <a:bodyPr>
            <a:normAutofit/>
          </a:bodyPr>
          <a:lstStyle/>
          <a:p>
            <a:r>
              <a:rPr lang="en-US" dirty="0" smtClean="0"/>
              <a:t>Past misuse of prescription opioids strongest risk factor for starting heroin </a:t>
            </a:r>
          </a:p>
          <a:p>
            <a:r>
              <a:rPr lang="en-US" dirty="0" smtClean="0"/>
              <a:t>More than nine </a:t>
            </a:r>
            <a:r>
              <a:rPr lang="en-US" dirty="0"/>
              <a:t>in 10 </a:t>
            </a:r>
            <a:r>
              <a:rPr lang="en-US" dirty="0" smtClean="0"/>
              <a:t>people who use heroin also used at least one other drug </a:t>
            </a:r>
          </a:p>
          <a:p>
            <a:r>
              <a:rPr lang="en-US" dirty="0" smtClean="0"/>
              <a:t>Injecting </a:t>
            </a:r>
            <a:r>
              <a:rPr lang="en-US" dirty="0"/>
              <a:t>heroin </a:t>
            </a:r>
            <a:r>
              <a:rPr lang="en-US" dirty="0" smtClean="0"/>
              <a:t>increases the risk </a:t>
            </a:r>
            <a:r>
              <a:rPr lang="en-US" dirty="0"/>
              <a:t>for HIV, </a:t>
            </a:r>
            <a:r>
              <a:rPr lang="en-US" dirty="0" smtClean="0"/>
              <a:t>hepatitis B </a:t>
            </a:r>
            <a:r>
              <a:rPr lang="en-US" dirty="0"/>
              <a:t>and </a:t>
            </a:r>
            <a:r>
              <a:rPr lang="en-US" dirty="0" smtClean="0"/>
              <a:t>C</a:t>
            </a:r>
          </a:p>
          <a:p>
            <a:pPr lvl="1"/>
            <a:r>
              <a:rPr lang="en-US" dirty="0" smtClean="0"/>
              <a:t>28% increase in rate of reported of hepatitis C cases in Virginia between 2010 and 2015</a:t>
            </a:r>
          </a:p>
          <a:p>
            <a:pPr marL="411480" lvl="1" indent="0">
              <a:buNone/>
            </a:pPr>
            <a:endParaRPr lang="en-US" dirty="0" smtClean="0"/>
          </a:p>
          <a:p>
            <a:pPr marL="109728" indent="0">
              <a:buNone/>
            </a:pPr>
            <a:endParaRPr lang="en-US" dirty="0"/>
          </a:p>
        </p:txBody>
      </p:sp>
    </p:spTree>
    <p:extLst>
      <p:ext uri="{BB962C8B-B14F-4D97-AF65-F5344CB8AC3E}">
        <p14:creationId xmlns:p14="http://schemas.microsoft.com/office/powerpoint/2010/main" val="42335960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Fentanyl</a:t>
            </a:r>
            <a:endParaRPr lang="en-US" dirty="0"/>
          </a:p>
        </p:txBody>
      </p:sp>
      <p:sp>
        <p:nvSpPr>
          <p:cNvPr id="3" name="Content Placeholder 2"/>
          <p:cNvSpPr>
            <a:spLocks noGrp="1"/>
          </p:cNvSpPr>
          <p:nvPr>
            <p:ph idx="1"/>
          </p:nvPr>
        </p:nvSpPr>
        <p:spPr/>
        <p:txBody>
          <a:bodyPr>
            <a:normAutofit/>
          </a:bodyPr>
          <a:lstStyle/>
          <a:p>
            <a:r>
              <a:rPr lang="en-US" dirty="0" smtClean="0"/>
              <a:t>50x more potent than heroin</a:t>
            </a:r>
          </a:p>
          <a:p>
            <a:r>
              <a:rPr lang="en-US" dirty="0" smtClean="0"/>
              <a:t>100x more potent than morphine</a:t>
            </a:r>
          </a:p>
          <a:p>
            <a:r>
              <a:rPr lang="en-US" dirty="0" smtClean="0"/>
              <a:t>Two types:</a:t>
            </a:r>
          </a:p>
          <a:p>
            <a:pPr lvl="1"/>
            <a:r>
              <a:rPr lang="en-US" b="1" dirty="0" smtClean="0"/>
              <a:t>Pharmaceutical</a:t>
            </a:r>
            <a:r>
              <a:rPr lang="en-US" dirty="0" smtClean="0"/>
              <a:t>:  primarily prescribed to manage pain associated with advanced cancer</a:t>
            </a:r>
          </a:p>
          <a:p>
            <a:pPr lvl="1"/>
            <a:r>
              <a:rPr lang="en-US" b="1" dirty="0" smtClean="0"/>
              <a:t>Non-pharmaceutical</a:t>
            </a:r>
            <a:r>
              <a:rPr lang="en-US" dirty="0" smtClean="0"/>
              <a:t>:  illicitly manufactured and often mixed with heroin with or without the user’s knowledge</a:t>
            </a:r>
          </a:p>
        </p:txBody>
      </p:sp>
    </p:spTree>
    <p:extLst>
      <p:ext uri="{BB962C8B-B14F-4D97-AF65-F5344CB8AC3E}">
        <p14:creationId xmlns:p14="http://schemas.microsoft.com/office/powerpoint/2010/main" val="857973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Carfentanil</a:t>
            </a:r>
            <a:endParaRPr lang="en-US" dirty="0"/>
          </a:p>
        </p:txBody>
      </p:sp>
      <p:sp>
        <p:nvSpPr>
          <p:cNvPr id="3" name="Content Placeholder 2"/>
          <p:cNvSpPr>
            <a:spLocks noGrp="1"/>
          </p:cNvSpPr>
          <p:nvPr>
            <p:ph idx="1"/>
          </p:nvPr>
        </p:nvSpPr>
        <p:spPr/>
        <p:txBody>
          <a:bodyPr/>
          <a:lstStyle/>
          <a:p>
            <a:r>
              <a:rPr lang="en-US" dirty="0" smtClean="0"/>
              <a:t>Analog of fentanyl</a:t>
            </a:r>
          </a:p>
          <a:p>
            <a:r>
              <a:rPr lang="en-US" dirty="0" smtClean="0"/>
              <a:t>10,000x more potent than morphine</a:t>
            </a:r>
          </a:p>
          <a:p>
            <a:r>
              <a:rPr lang="en-US" dirty="0" smtClean="0"/>
              <a:t>100x more potent than fentanyl</a:t>
            </a:r>
          </a:p>
          <a:p>
            <a:r>
              <a:rPr lang="en-US" dirty="0" smtClean="0"/>
              <a:t>General anesthetic or tranquilizer for large animals, such as elephants</a:t>
            </a:r>
          </a:p>
          <a:p>
            <a:r>
              <a:rPr lang="en-US" dirty="0" smtClean="0"/>
              <a:t>Can be absorbed through skin or inhaled and presents a danger to first responders and others</a:t>
            </a:r>
          </a:p>
          <a:p>
            <a:r>
              <a:rPr lang="en-US" dirty="0" smtClean="0"/>
              <a:t>Identified for first time in VA in 11/2016</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838200"/>
            <a:ext cx="191452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2552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Henrico Heroin Task Force</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656738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914400"/>
            <a:ext cx="74485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638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81200"/>
            <a:ext cx="8421687" cy="1362075"/>
          </a:xfrm>
        </p:spPr>
        <p:txBody>
          <a:bodyPr/>
          <a:lstStyle/>
          <a:p>
            <a:r>
              <a:rPr lang="en-US" sz="4000" dirty="0" smtClean="0"/>
              <a:t>Opioid Overdose Death Data</a:t>
            </a:r>
            <a:br>
              <a:rPr lang="en-US" sz="4000" dirty="0" smtClean="0"/>
            </a:br>
            <a:r>
              <a:rPr lang="en-US" sz="4000" dirty="0" smtClean="0"/>
              <a:t>United States</a:t>
            </a:r>
            <a:endParaRPr lang="en-US" sz="4000" dirty="0"/>
          </a:p>
        </p:txBody>
      </p:sp>
      <p:sp>
        <p:nvSpPr>
          <p:cNvPr id="3" name="Text Placeholder 2"/>
          <p:cNvSpPr>
            <a:spLocks noGrp="1"/>
          </p:cNvSpPr>
          <p:nvPr>
            <p:ph type="body" idx="1"/>
          </p:nvPr>
        </p:nvSpPr>
        <p:spPr>
          <a:xfrm>
            <a:off x="685800" y="3810000"/>
            <a:ext cx="7772400" cy="1509712"/>
          </a:xfrm>
        </p:spPr>
        <p:txBody>
          <a:bodyPr/>
          <a:lstStyle/>
          <a:p>
            <a:r>
              <a:rPr lang="en-US" dirty="0" smtClean="0"/>
              <a:t>National Vital Statistics</a:t>
            </a:r>
          </a:p>
          <a:p>
            <a:r>
              <a:rPr lang="en-US" dirty="0"/>
              <a:t>Centers for Disease Control and </a:t>
            </a:r>
            <a:r>
              <a:rPr lang="en-US" dirty="0" smtClean="0"/>
              <a:t>Prevention</a:t>
            </a:r>
            <a:endParaRPr lang="en-US" dirty="0"/>
          </a:p>
        </p:txBody>
      </p:sp>
    </p:spTree>
    <p:extLst>
      <p:ext uri="{BB962C8B-B14F-4D97-AF65-F5344CB8AC3E}">
        <p14:creationId xmlns:p14="http://schemas.microsoft.com/office/powerpoint/2010/main" val="1423206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839200" cy="1066800"/>
          </a:xfrm>
        </p:spPr>
        <p:txBody>
          <a:bodyPr>
            <a:noAutofit/>
          </a:bodyPr>
          <a:lstStyle/>
          <a:p>
            <a:r>
              <a:rPr lang="en-US" dirty="0" smtClean="0"/>
              <a:t>Opioid Deaths, United States, 2015</a:t>
            </a:r>
            <a:endParaRPr lang="en-US" dirty="0"/>
          </a:p>
        </p:txBody>
      </p:sp>
      <p:sp>
        <p:nvSpPr>
          <p:cNvPr id="3" name="Content Placeholder 2"/>
          <p:cNvSpPr>
            <a:spLocks noGrp="1"/>
          </p:cNvSpPr>
          <p:nvPr>
            <p:ph idx="1"/>
          </p:nvPr>
        </p:nvSpPr>
        <p:spPr>
          <a:xfrm>
            <a:off x="457200" y="2511552"/>
            <a:ext cx="8229600" cy="4325112"/>
          </a:xfrm>
        </p:spPr>
        <p:txBody>
          <a:bodyPr>
            <a:normAutofit/>
          </a:bodyPr>
          <a:lstStyle/>
          <a:p>
            <a:r>
              <a:rPr lang="en-US" dirty="0"/>
              <a:t>33,091 </a:t>
            </a:r>
            <a:r>
              <a:rPr lang="en-US" dirty="0" smtClean="0"/>
              <a:t>opioid overdose deaths</a:t>
            </a:r>
          </a:p>
          <a:p>
            <a:pPr lvl="2"/>
            <a:r>
              <a:rPr lang="en-US" dirty="0" smtClean="0"/>
              <a:t>16% increase from 2014</a:t>
            </a:r>
          </a:p>
          <a:p>
            <a:pPr lvl="2"/>
            <a:r>
              <a:rPr lang="en-US" dirty="0" smtClean="0"/>
              <a:t>Likely driven by heroin and illicitly manufactured fentanyl</a:t>
            </a:r>
          </a:p>
          <a:p>
            <a:r>
              <a:rPr lang="en-US" dirty="0"/>
              <a:t>91 </a:t>
            </a:r>
            <a:r>
              <a:rPr lang="en-US" dirty="0" smtClean="0"/>
              <a:t>Americans </a:t>
            </a:r>
            <a:r>
              <a:rPr lang="en-US" dirty="0"/>
              <a:t>die every day from </a:t>
            </a:r>
            <a:r>
              <a:rPr lang="en-US" dirty="0" smtClean="0"/>
              <a:t>an opioid </a:t>
            </a:r>
            <a:r>
              <a:rPr lang="en-US" dirty="0"/>
              <a:t>overdose</a:t>
            </a:r>
          </a:p>
          <a:p>
            <a:pPr marL="704088" lvl="2" indent="0">
              <a:buNone/>
            </a:pPr>
            <a:endParaRPr lang="en-US" dirty="0"/>
          </a:p>
        </p:txBody>
      </p:sp>
    </p:spTree>
    <p:extLst>
      <p:ext uri="{BB962C8B-B14F-4D97-AF65-F5344CB8AC3E}">
        <p14:creationId xmlns:p14="http://schemas.microsoft.com/office/powerpoint/2010/main" val="3398059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900112"/>
            <a:ext cx="7620000" cy="5057775"/>
          </a:xfrm>
          <a:prstGeom prst="rect">
            <a:avLst/>
          </a:prstGeom>
        </p:spPr>
      </p:pic>
    </p:spTree>
    <p:extLst>
      <p:ext uri="{BB962C8B-B14F-4D97-AF65-F5344CB8AC3E}">
        <p14:creationId xmlns:p14="http://schemas.microsoft.com/office/powerpoint/2010/main" val="2802595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838200"/>
            <a:ext cx="780097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17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066800"/>
          </a:xfrm>
        </p:spPr>
        <p:txBody>
          <a:bodyPr>
            <a:normAutofit fontScale="90000"/>
          </a:bodyPr>
          <a:lstStyle/>
          <a:p>
            <a:r>
              <a:rPr lang="en-US" dirty="0"/>
              <a:t>Rates of Overdose Deaths Involving </a:t>
            </a:r>
            <a:r>
              <a:rPr lang="en-US" dirty="0" smtClean="0"/>
              <a:t>Heroin or Fentanyl, 2015</a:t>
            </a:r>
            <a:endParaRPr lang="en-US" dirty="0"/>
          </a:p>
        </p:txBody>
      </p:sp>
      <p:sp>
        <p:nvSpPr>
          <p:cNvPr id="3" name="Content Placeholder 2"/>
          <p:cNvSpPr>
            <a:spLocks noGrp="1"/>
          </p:cNvSpPr>
          <p:nvPr>
            <p:ph idx="1"/>
          </p:nvPr>
        </p:nvSpPr>
        <p:spPr>
          <a:xfrm>
            <a:off x="457200" y="2819400"/>
            <a:ext cx="8229600" cy="4325112"/>
          </a:xfrm>
        </p:spPr>
        <p:txBody>
          <a:bodyPr/>
          <a:lstStyle/>
          <a:p>
            <a:r>
              <a:rPr lang="en-US" dirty="0" smtClean="0"/>
              <a:t>Increased across all demographics</a:t>
            </a:r>
          </a:p>
          <a:p>
            <a:r>
              <a:rPr lang="en-US" dirty="0" smtClean="0"/>
              <a:t>Increased across all US regions </a:t>
            </a:r>
          </a:p>
          <a:p>
            <a:r>
              <a:rPr lang="en-US" dirty="0" smtClean="0"/>
              <a:t>Highest among 25 – 44 year old males</a:t>
            </a:r>
          </a:p>
          <a:p>
            <a:r>
              <a:rPr lang="en-US" dirty="0" smtClean="0"/>
              <a:t>Highest among white non-Hispanic individuals</a:t>
            </a:r>
          </a:p>
          <a:p>
            <a:endParaRPr lang="en-US" dirty="0"/>
          </a:p>
        </p:txBody>
      </p:sp>
    </p:spTree>
    <p:extLst>
      <p:ext uri="{BB962C8B-B14F-4D97-AF65-F5344CB8AC3E}">
        <p14:creationId xmlns:p14="http://schemas.microsoft.com/office/powerpoint/2010/main" val="1146974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0"/>
            <a:ext cx="8153400" cy="1362075"/>
          </a:xfrm>
        </p:spPr>
        <p:txBody>
          <a:bodyPr>
            <a:normAutofit fontScale="90000"/>
          </a:bodyPr>
          <a:lstStyle/>
          <a:p>
            <a:r>
              <a:rPr lang="en-US" dirty="0" smtClean="0"/>
              <a:t>Opioid Overdose Death Data</a:t>
            </a:r>
            <a:br>
              <a:rPr lang="en-US" dirty="0" smtClean="0"/>
            </a:br>
            <a:r>
              <a:rPr lang="en-US" dirty="0" smtClean="0"/>
              <a:t>Virginia</a:t>
            </a:r>
            <a:br>
              <a:rPr lang="en-US" dirty="0" smtClean="0"/>
            </a:br>
            <a:endParaRPr lang="en-US" dirty="0"/>
          </a:p>
        </p:txBody>
      </p:sp>
      <p:sp>
        <p:nvSpPr>
          <p:cNvPr id="2" name="Text Placeholder 1"/>
          <p:cNvSpPr>
            <a:spLocks noGrp="1"/>
          </p:cNvSpPr>
          <p:nvPr>
            <p:ph type="body" idx="1"/>
          </p:nvPr>
        </p:nvSpPr>
        <p:spPr>
          <a:xfrm>
            <a:off x="685800" y="3657600"/>
            <a:ext cx="7772400" cy="1509712"/>
          </a:xfrm>
        </p:spPr>
        <p:txBody>
          <a:bodyPr/>
          <a:lstStyle/>
          <a:p>
            <a:r>
              <a:rPr lang="en-US" dirty="0" smtClean="0"/>
              <a:t>Office of the Chief Medical Examiner</a:t>
            </a:r>
          </a:p>
          <a:p>
            <a:r>
              <a:rPr lang="en-US" dirty="0" smtClean="0"/>
              <a:t>Virginia Department of Health</a:t>
            </a:r>
          </a:p>
        </p:txBody>
      </p:sp>
    </p:spTree>
    <p:extLst>
      <p:ext uri="{BB962C8B-B14F-4D97-AF65-F5344CB8AC3E}">
        <p14:creationId xmlns:p14="http://schemas.microsoft.com/office/powerpoint/2010/main" val="2437884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43000"/>
            <a:ext cx="8839200" cy="1066800"/>
          </a:xfrm>
        </p:spPr>
        <p:txBody>
          <a:bodyPr>
            <a:noAutofit/>
          </a:bodyPr>
          <a:lstStyle/>
          <a:p>
            <a:r>
              <a:rPr lang="en-US" dirty="0" smtClean="0"/>
              <a:t>Opioid Overdose Deaths</a:t>
            </a:r>
            <a:br>
              <a:rPr lang="en-US" dirty="0" smtClean="0"/>
            </a:br>
            <a:r>
              <a:rPr lang="en-US" dirty="0" smtClean="0"/>
              <a:t>Virginia, 2016*</a:t>
            </a:r>
            <a:endParaRPr lang="en-US" dirty="0"/>
          </a:p>
        </p:txBody>
      </p:sp>
      <p:sp>
        <p:nvSpPr>
          <p:cNvPr id="3" name="Content Placeholder 2"/>
          <p:cNvSpPr>
            <a:spLocks noGrp="1"/>
          </p:cNvSpPr>
          <p:nvPr>
            <p:ph idx="1"/>
          </p:nvPr>
        </p:nvSpPr>
        <p:spPr>
          <a:xfrm>
            <a:off x="533400" y="2743200"/>
            <a:ext cx="8229600" cy="4325112"/>
          </a:xfrm>
        </p:spPr>
        <p:txBody>
          <a:bodyPr>
            <a:normAutofit/>
          </a:bodyPr>
          <a:lstStyle/>
          <a:p>
            <a:r>
              <a:rPr lang="en-US" dirty="0" smtClean="0"/>
              <a:t>1,133 opioid overdose deaths</a:t>
            </a:r>
          </a:p>
          <a:p>
            <a:pPr lvl="2"/>
            <a:r>
              <a:rPr lang="en-US" dirty="0" smtClean="0"/>
              <a:t>40% increase from 2015</a:t>
            </a:r>
          </a:p>
          <a:p>
            <a:pPr lvl="2"/>
            <a:r>
              <a:rPr lang="en-US" dirty="0" smtClean="0"/>
              <a:t>Likely driven by heroin and illicitly manufactured fentanyl</a:t>
            </a:r>
          </a:p>
          <a:p>
            <a:r>
              <a:rPr lang="en-US" dirty="0" smtClean="0"/>
              <a:t>3 Virginians </a:t>
            </a:r>
            <a:r>
              <a:rPr lang="en-US" dirty="0"/>
              <a:t>die every day from </a:t>
            </a:r>
            <a:r>
              <a:rPr lang="en-US" dirty="0" smtClean="0"/>
              <a:t>an opioid </a:t>
            </a:r>
            <a:r>
              <a:rPr lang="en-US" dirty="0"/>
              <a:t>overdose</a:t>
            </a:r>
          </a:p>
          <a:p>
            <a:pPr marL="704088" lvl="2" indent="0">
              <a:buNone/>
            </a:pPr>
            <a:endParaRPr lang="en-US" dirty="0"/>
          </a:p>
        </p:txBody>
      </p:sp>
      <p:sp>
        <p:nvSpPr>
          <p:cNvPr id="4" name="Rounded Rectangle 3"/>
          <p:cNvSpPr/>
          <p:nvPr/>
        </p:nvSpPr>
        <p:spPr>
          <a:xfrm>
            <a:off x="4267200" y="5936343"/>
            <a:ext cx="45212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*Data for 2016 are predicted totals for the entire year</a:t>
            </a:r>
            <a:endParaRPr lang="en-US" sz="1400" dirty="0">
              <a:solidFill>
                <a:schemeClr val="tx1"/>
              </a:solidFill>
            </a:endParaRPr>
          </a:p>
        </p:txBody>
      </p:sp>
    </p:spTree>
    <p:extLst>
      <p:ext uri="{BB962C8B-B14F-4D97-AF65-F5344CB8AC3E}">
        <p14:creationId xmlns:p14="http://schemas.microsoft.com/office/powerpoint/2010/main" val="386183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9848"/>
          </a:xfrm>
        </p:spPr>
        <p:txBody>
          <a:bodyPr>
            <a:normAutofit fontScale="90000"/>
          </a:bodyPr>
          <a:lstStyle/>
          <a:p>
            <a:r>
              <a:rPr lang="en-US" dirty="0" smtClean="0"/>
              <a:t>Overdose Deaths Involving Opioids Virginia, 2007-2016*</a:t>
            </a:r>
            <a:endParaRPr lang="en-US" dirty="0"/>
          </a:p>
        </p:txBody>
      </p:sp>
      <p:sp>
        <p:nvSpPr>
          <p:cNvPr id="5" name="Rectangle 4"/>
          <p:cNvSpPr/>
          <p:nvPr/>
        </p:nvSpPr>
        <p:spPr>
          <a:xfrm>
            <a:off x="4876800" y="6596390"/>
            <a:ext cx="4267200" cy="261610"/>
          </a:xfrm>
          <a:prstGeom prst="rect">
            <a:avLst/>
          </a:prstGeom>
        </p:spPr>
        <p:txBody>
          <a:bodyPr wrap="square">
            <a:spAutoFit/>
          </a:bodyPr>
          <a:lstStyle/>
          <a:p>
            <a:r>
              <a:rPr lang="en-US" sz="1100" dirty="0">
                <a:solidFill>
                  <a:prstClr val="black"/>
                </a:solidFill>
                <a:latin typeface="Trebuchet MS"/>
              </a:rPr>
              <a:t>*Data for 2016 </a:t>
            </a:r>
            <a:r>
              <a:rPr lang="en-US" sz="1100" dirty="0" smtClean="0">
                <a:solidFill>
                  <a:prstClr val="black"/>
                </a:solidFill>
                <a:latin typeface="Trebuchet MS"/>
              </a:rPr>
              <a:t> are preliminary totals for </a:t>
            </a:r>
            <a:r>
              <a:rPr lang="en-US" sz="1100" dirty="0">
                <a:solidFill>
                  <a:prstClr val="black"/>
                </a:solidFill>
                <a:latin typeface="Trebuchet MS"/>
              </a:rPr>
              <a:t>the entire year</a:t>
            </a:r>
          </a:p>
        </p:txBody>
      </p:sp>
      <p:graphicFrame>
        <p:nvGraphicFramePr>
          <p:cNvPr id="7" name="Chart 6"/>
          <p:cNvGraphicFramePr>
            <a:graphicFrameLocks/>
          </p:cNvGraphicFramePr>
          <p:nvPr>
            <p:extLst>
              <p:ext uri="{D42A27DB-BD31-4B8C-83A1-F6EECF244321}">
                <p14:modId xmlns:p14="http://schemas.microsoft.com/office/powerpoint/2010/main" val="3258047159"/>
              </p:ext>
            </p:extLst>
          </p:nvPr>
        </p:nvGraphicFramePr>
        <p:xfrm>
          <a:off x="304800" y="1600201"/>
          <a:ext cx="8534400" cy="5126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93140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8609"/>
            <a:ext cx="9067800" cy="573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6701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Henrico Heroin Task Force</a:t>
            </a:r>
            <a:endParaRPr lang="en-US" dirty="0"/>
          </a:p>
        </p:txBody>
      </p:sp>
      <p:sp>
        <p:nvSpPr>
          <p:cNvPr id="3" name="Content Placeholder 2"/>
          <p:cNvSpPr>
            <a:spLocks noGrp="1"/>
          </p:cNvSpPr>
          <p:nvPr>
            <p:ph idx="1"/>
          </p:nvPr>
        </p:nvSpPr>
        <p:spPr>
          <a:xfrm>
            <a:off x="457200" y="2249424"/>
            <a:ext cx="8686800" cy="4325112"/>
          </a:xfrm>
        </p:spPr>
        <p:txBody>
          <a:bodyPr>
            <a:normAutofit fontScale="92500" lnSpcReduction="20000"/>
          </a:bodyPr>
          <a:lstStyle/>
          <a:p>
            <a:r>
              <a:rPr lang="en-US" dirty="0" smtClean="0"/>
              <a:t>Appointed by John Vithoulkas, County Manager, 5/16</a:t>
            </a:r>
          </a:p>
          <a:p>
            <a:r>
              <a:rPr lang="en-US" dirty="0" smtClean="0"/>
              <a:t>Members</a:t>
            </a:r>
          </a:p>
          <a:p>
            <a:pPr lvl="1"/>
            <a:r>
              <a:rPr lang="en-US" dirty="0" smtClean="0"/>
              <a:t>Humberto Cardounel, Police Chief</a:t>
            </a:r>
          </a:p>
          <a:p>
            <a:pPr lvl="1"/>
            <a:r>
              <a:rPr lang="en-US" dirty="0" smtClean="0"/>
              <a:t>Susan Fischer Davis, MD, Director, Health Department</a:t>
            </a:r>
          </a:p>
          <a:p>
            <a:pPr lvl="1"/>
            <a:r>
              <a:rPr lang="en-US" dirty="0" smtClean="0"/>
              <a:t>Tony McDowell, Fire Chief</a:t>
            </a:r>
          </a:p>
          <a:p>
            <a:pPr lvl="1"/>
            <a:r>
              <a:rPr lang="en-US" dirty="0" smtClean="0"/>
              <a:t>Shannon Taylor, Commonwealth’s Attorney</a:t>
            </a:r>
          </a:p>
          <a:p>
            <a:pPr lvl="1"/>
            <a:r>
              <a:rPr lang="en-US" dirty="0" smtClean="0"/>
              <a:t>Michael Wade, Sheriff</a:t>
            </a:r>
          </a:p>
          <a:p>
            <a:pPr lvl="1"/>
            <a:r>
              <a:rPr lang="en-US" dirty="0" smtClean="0"/>
              <a:t>Laura Totty, Director, Mental Health and Developmental Services, Chair</a:t>
            </a:r>
          </a:p>
          <a:p>
            <a:pPr lvl="1"/>
            <a:r>
              <a:rPr lang="en-US" dirty="0" smtClean="0"/>
              <a:t>Beth Teigen, Ph.D. Assistant Superintendent for Instruction Henrico County Public Schools</a:t>
            </a:r>
          </a:p>
          <a:p>
            <a:pPr lvl="1"/>
            <a:r>
              <a:rPr lang="en-US" dirty="0" smtClean="0"/>
              <a:t>Judge John Marshal, Circuit Court</a:t>
            </a:r>
          </a:p>
          <a:p>
            <a:endParaRPr lang="en-US" dirty="0"/>
          </a:p>
        </p:txBody>
      </p:sp>
    </p:spTree>
    <p:extLst>
      <p:ext uri="{BB962C8B-B14F-4D97-AF65-F5344CB8AC3E}">
        <p14:creationId xmlns:p14="http://schemas.microsoft.com/office/powerpoint/2010/main" val="7165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573" t="23271" r="3889" b="21391"/>
          <a:stretch/>
        </p:blipFill>
        <p:spPr>
          <a:xfrm>
            <a:off x="87549" y="1981200"/>
            <a:ext cx="9079149" cy="4335943"/>
          </a:xfrm>
          <a:prstGeom prst="rect">
            <a:avLst/>
          </a:prstGeom>
        </p:spPr>
      </p:pic>
      <p:sp>
        <p:nvSpPr>
          <p:cNvPr id="6" name="Title 1"/>
          <p:cNvSpPr>
            <a:spLocks noGrp="1"/>
          </p:cNvSpPr>
          <p:nvPr>
            <p:ph type="title"/>
          </p:nvPr>
        </p:nvSpPr>
        <p:spPr>
          <a:xfrm>
            <a:off x="457200" y="609600"/>
            <a:ext cx="8229600" cy="1069848"/>
          </a:xfrm>
        </p:spPr>
        <p:txBody>
          <a:bodyPr>
            <a:normAutofit fontScale="90000"/>
          </a:bodyPr>
          <a:lstStyle/>
          <a:p>
            <a:r>
              <a:rPr lang="en-US" sz="2800" dirty="0" smtClean="0"/>
              <a:t>Fentanyl and/or Heroin Overdose Deaths per 100,000 Population by Virginia Locality, 10/2015 –10/2016</a:t>
            </a:r>
            <a:endParaRPr lang="en-US" sz="2800" dirty="0"/>
          </a:p>
        </p:txBody>
      </p:sp>
    </p:spTree>
    <p:extLst>
      <p:ext uri="{BB962C8B-B14F-4D97-AF65-F5344CB8AC3E}">
        <p14:creationId xmlns:p14="http://schemas.microsoft.com/office/powerpoint/2010/main" val="2209758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635" t="25381" r="3716" b="24663"/>
          <a:stretch/>
        </p:blipFill>
        <p:spPr>
          <a:xfrm>
            <a:off x="261026" y="2178996"/>
            <a:ext cx="8763000" cy="3773245"/>
          </a:xfrm>
          <a:prstGeom prst="rect">
            <a:avLst/>
          </a:prstGeom>
        </p:spPr>
      </p:pic>
      <p:sp>
        <p:nvSpPr>
          <p:cNvPr id="4" name="Title 1"/>
          <p:cNvSpPr>
            <a:spLocks noGrp="1"/>
          </p:cNvSpPr>
          <p:nvPr>
            <p:ph type="title"/>
          </p:nvPr>
        </p:nvSpPr>
        <p:spPr>
          <a:xfrm>
            <a:off x="457200" y="762000"/>
            <a:ext cx="8229600" cy="1069848"/>
          </a:xfrm>
        </p:spPr>
        <p:txBody>
          <a:bodyPr>
            <a:normAutofit fontScale="90000"/>
          </a:bodyPr>
          <a:lstStyle/>
          <a:p>
            <a:r>
              <a:rPr lang="en-US" sz="2800" dirty="0" smtClean="0"/>
              <a:t>Prescription Opioid Overdose Deaths (Excluding Fentanyl) per 100,000 Population by Virginia Locality, 10/2015 – 10/2016</a:t>
            </a:r>
            <a:endParaRPr lang="en-US" sz="2800" dirty="0"/>
          </a:p>
        </p:txBody>
      </p:sp>
    </p:spTree>
    <p:extLst>
      <p:ext uri="{BB962C8B-B14F-4D97-AF65-F5344CB8AC3E}">
        <p14:creationId xmlns:p14="http://schemas.microsoft.com/office/powerpoint/2010/main" val="2594074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1981200"/>
            <a:ext cx="8269287" cy="1362075"/>
          </a:xfrm>
        </p:spPr>
        <p:txBody>
          <a:bodyPr/>
          <a:lstStyle/>
          <a:p>
            <a:r>
              <a:rPr lang="en-US" sz="4000" dirty="0" smtClean="0"/>
              <a:t>Opioid Overdose Death Data</a:t>
            </a:r>
            <a:br>
              <a:rPr lang="en-US" sz="4000" dirty="0" smtClean="0"/>
            </a:br>
            <a:r>
              <a:rPr lang="en-US" sz="4000" dirty="0" smtClean="0"/>
              <a:t>Henrico County</a:t>
            </a:r>
            <a:endParaRPr lang="en-US" sz="4000" dirty="0"/>
          </a:p>
        </p:txBody>
      </p:sp>
      <p:sp>
        <p:nvSpPr>
          <p:cNvPr id="4" name="Text Placeholder 3"/>
          <p:cNvSpPr>
            <a:spLocks noGrp="1"/>
          </p:cNvSpPr>
          <p:nvPr>
            <p:ph type="body" idx="1"/>
          </p:nvPr>
        </p:nvSpPr>
        <p:spPr>
          <a:xfrm>
            <a:off x="762000" y="3581400"/>
            <a:ext cx="7772400" cy="1509712"/>
          </a:xfrm>
        </p:spPr>
        <p:txBody>
          <a:bodyPr>
            <a:normAutofit fontScale="25000" lnSpcReduction="20000"/>
          </a:bodyPr>
          <a:lstStyle/>
          <a:p>
            <a:r>
              <a:rPr lang="en-US" sz="6400" dirty="0" smtClean="0"/>
              <a:t>Virginia Department of Health</a:t>
            </a:r>
          </a:p>
          <a:p>
            <a:pPr lvl="1"/>
            <a:r>
              <a:rPr lang="en-US" sz="6400" dirty="0" smtClean="0"/>
              <a:t>Office of the Chief Medical Examiner</a:t>
            </a:r>
          </a:p>
          <a:p>
            <a:endParaRPr lang="en-US" sz="6400" dirty="0" smtClean="0"/>
          </a:p>
          <a:p>
            <a:r>
              <a:rPr lang="en-US" sz="6400" dirty="0" smtClean="0"/>
              <a:t>Henrico County</a:t>
            </a:r>
          </a:p>
          <a:p>
            <a:pPr lvl="1"/>
            <a:r>
              <a:rPr lang="en-US" sz="6400" dirty="0" smtClean="0"/>
              <a:t>Division </a:t>
            </a:r>
            <a:r>
              <a:rPr lang="en-US" sz="6400" dirty="0"/>
              <a:t>of Fire</a:t>
            </a:r>
          </a:p>
          <a:p>
            <a:pPr lvl="1"/>
            <a:r>
              <a:rPr lang="en-US" sz="6400" dirty="0"/>
              <a:t>Division of Police</a:t>
            </a:r>
          </a:p>
          <a:p>
            <a:pPr lvl="1"/>
            <a:r>
              <a:rPr lang="en-US" sz="6400" dirty="0"/>
              <a:t>Sheriff’s Office</a:t>
            </a:r>
          </a:p>
          <a:p>
            <a:pPr lvl="1"/>
            <a:r>
              <a:rPr lang="en-US" sz="6400" dirty="0"/>
              <a:t>Mental Health and Developmental Services</a:t>
            </a:r>
          </a:p>
          <a:p>
            <a:pPr marL="45720" lvl="1" indent="0">
              <a:buClr>
                <a:schemeClr val="accent3"/>
              </a:buClr>
            </a:pPr>
            <a:r>
              <a:rPr lang="en-US" sz="6400" dirty="0"/>
              <a:t> </a:t>
            </a:r>
            <a:r>
              <a:rPr lang="en-US" sz="6400" dirty="0" smtClean="0"/>
              <a:t>      Commonwealth’s </a:t>
            </a:r>
            <a:r>
              <a:rPr lang="en-US" sz="6400" dirty="0"/>
              <a:t>Attorney Office</a:t>
            </a:r>
          </a:p>
          <a:p>
            <a:endParaRPr lang="en-US" dirty="0" smtClean="0"/>
          </a:p>
          <a:p>
            <a:endParaRPr lang="en-US" dirty="0" smtClean="0"/>
          </a:p>
          <a:p>
            <a:endParaRPr lang="en-US" dirty="0"/>
          </a:p>
        </p:txBody>
      </p:sp>
    </p:spTree>
    <p:extLst>
      <p:ext uri="{BB962C8B-B14F-4D97-AF65-F5344CB8AC3E}">
        <p14:creationId xmlns:p14="http://schemas.microsoft.com/office/powerpoint/2010/main" val="2405655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1069848"/>
          </a:xfrm>
        </p:spPr>
        <p:txBody>
          <a:bodyPr>
            <a:normAutofit/>
          </a:bodyPr>
          <a:lstStyle/>
          <a:p>
            <a:r>
              <a:rPr lang="en-US" sz="3200" dirty="0" smtClean="0"/>
              <a:t>Gun, Motor Vehicle, Opioid, and Drug (All) Deaths, Henrico County, 2007 – 2016*</a:t>
            </a:r>
            <a:endParaRPr lang="en-US" sz="3200" dirty="0"/>
          </a:p>
        </p:txBody>
      </p:sp>
      <p:sp>
        <p:nvSpPr>
          <p:cNvPr id="3" name="Rounded Rectangle 2"/>
          <p:cNvSpPr/>
          <p:nvPr/>
        </p:nvSpPr>
        <p:spPr>
          <a:xfrm>
            <a:off x="4909159" y="6172200"/>
            <a:ext cx="4267200" cy="685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*Data from  2016 are preliminary totals for the entire year</a:t>
            </a:r>
            <a:endParaRPr lang="en-US" sz="1100" dirty="0">
              <a:solidFill>
                <a:schemeClr val="tx1"/>
              </a:solidFill>
            </a:endParaRPr>
          </a:p>
        </p:txBody>
      </p:sp>
      <p:graphicFrame>
        <p:nvGraphicFramePr>
          <p:cNvPr id="7" name="Chart 6"/>
          <p:cNvGraphicFramePr>
            <a:graphicFrameLocks/>
          </p:cNvGraphicFramePr>
          <p:nvPr>
            <p:extLst>
              <p:ext uri="{D42A27DB-BD31-4B8C-83A1-F6EECF244321}">
                <p14:modId xmlns:p14="http://schemas.microsoft.com/office/powerpoint/2010/main" val="3142057238"/>
              </p:ext>
            </p:extLst>
          </p:nvPr>
        </p:nvGraphicFramePr>
        <p:xfrm>
          <a:off x="841983" y="1923288"/>
          <a:ext cx="8134351" cy="4610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029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839200" cy="1066800"/>
          </a:xfrm>
        </p:spPr>
        <p:txBody>
          <a:bodyPr>
            <a:noAutofit/>
          </a:bodyPr>
          <a:lstStyle/>
          <a:p>
            <a:r>
              <a:rPr lang="en-US" dirty="0" smtClean="0"/>
              <a:t>Opioid Overdose Deaths </a:t>
            </a:r>
            <a:br>
              <a:rPr lang="en-US" dirty="0" smtClean="0"/>
            </a:br>
            <a:r>
              <a:rPr lang="en-US" dirty="0" smtClean="0"/>
              <a:t>Henrico County, 2016*</a:t>
            </a:r>
            <a:endParaRPr lang="en-US" dirty="0"/>
          </a:p>
        </p:txBody>
      </p:sp>
      <p:sp>
        <p:nvSpPr>
          <p:cNvPr id="3" name="Content Placeholder 2"/>
          <p:cNvSpPr>
            <a:spLocks noGrp="1"/>
          </p:cNvSpPr>
          <p:nvPr>
            <p:ph idx="1"/>
          </p:nvPr>
        </p:nvSpPr>
        <p:spPr>
          <a:xfrm>
            <a:off x="457200" y="2511552"/>
            <a:ext cx="8229600" cy="4325112"/>
          </a:xfrm>
        </p:spPr>
        <p:txBody>
          <a:bodyPr>
            <a:normAutofit/>
          </a:bodyPr>
          <a:lstStyle/>
          <a:p>
            <a:r>
              <a:rPr lang="en-US" dirty="0" smtClean="0"/>
              <a:t>45 opioid overdose deaths</a:t>
            </a:r>
          </a:p>
          <a:p>
            <a:pPr lvl="2"/>
            <a:r>
              <a:rPr lang="en-US" dirty="0" smtClean="0"/>
              <a:t>22% increase from 2015</a:t>
            </a:r>
          </a:p>
          <a:p>
            <a:pPr lvl="2"/>
            <a:r>
              <a:rPr lang="en-US" dirty="0" smtClean="0"/>
              <a:t>Likely driven by heroin and illicitly manufactured fentanyl</a:t>
            </a:r>
          </a:p>
          <a:p>
            <a:r>
              <a:rPr lang="en-US" dirty="0" smtClean="0"/>
              <a:t>Nearly every week 1 person dies in Henrico County from an opioid overdose</a:t>
            </a:r>
            <a:endParaRPr lang="en-US" dirty="0"/>
          </a:p>
          <a:p>
            <a:pPr marL="704088" lvl="2" indent="0">
              <a:buNone/>
            </a:pPr>
            <a:endParaRPr lang="en-US" dirty="0"/>
          </a:p>
        </p:txBody>
      </p:sp>
      <p:sp>
        <p:nvSpPr>
          <p:cNvPr id="4" name="Rounded Rectangle 3"/>
          <p:cNvSpPr/>
          <p:nvPr/>
        </p:nvSpPr>
        <p:spPr>
          <a:xfrm>
            <a:off x="4114800" y="5638800"/>
            <a:ext cx="46736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*Data for 2016 are preliminary totals for the entire year</a:t>
            </a:r>
            <a:endParaRPr lang="en-US" sz="1400" dirty="0">
              <a:solidFill>
                <a:schemeClr val="tx1"/>
              </a:solidFill>
            </a:endParaRPr>
          </a:p>
        </p:txBody>
      </p:sp>
    </p:spTree>
    <p:extLst>
      <p:ext uri="{BB962C8B-B14F-4D97-AF65-F5344CB8AC3E}">
        <p14:creationId xmlns:p14="http://schemas.microsoft.com/office/powerpoint/2010/main" val="8767501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069848"/>
          </a:xfrm>
        </p:spPr>
        <p:txBody>
          <a:bodyPr>
            <a:normAutofit fontScale="90000"/>
          </a:bodyPr>
          <a:lstStyle/>
          <a:p>
            <a:r>
              <a:rPr lang="en-US" dirty="0"/>
              <a:t>Overdose Deaths Involving </a:t>
            </a:r>
            <a:r>
              <a:rPr lang="en-US" dirty="0" smtClean="0"/>
              <a:t>Opioids </a:t>
            </a:r>
            <a:r>
              <a:rPr lang="en-US" dirty="0"/>
              <a:t>Henrico County, 2007-2016*</a:t>
            </a:r>
          </a:p>
        </p:txBody>
      </p:sp>
      <p:sp>
        <p:nvSpPr>
          <p:cNvPr id="6" name="Rounded Rectangle 5"/>
          <p:cNvSpPr/>
          <p:nvPr/>
        </p:nvSpPr>
        <p:spPr>
          <a:xfrm>
            <a:off x="5029200" y="6248400"/>
            <a:ext cx="3962400" cy="5216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mj-lt"/>
              </a:rPr>
              <a:t>*Data from 2016 are preliminary totals for the entire year</a:t>
            </a:r>
            <a:endParaRPr lang="en-US" sz="1100" dirty="0">
              <a:solidFill>
                <a:schemeClr val="tx1"/>
              </a:solidFill>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681451711"/>
              </p:ext>
            </p:extLst>
          </p:nvPr>
        </p:nvGraphicFramePr>
        <p:xfrm>
          <a:off x="304800" y="1679302"/>
          <a:ext cx="8458200" cy="5063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53582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8229600" cy="1069848"/>
          </a:xfrm>
          <a:prstGeom prst="rect">
            <a:avLst/>
          </a:prstGeom>
        </p:spPr>
        <p:txBody>
          <a:bodyP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800" dirty="0" smtClean="0"/>
              <a:t>Individuals Undergoing Detoxification by Substance, Henrico Sheriff’s Office, 2013 - 2016</a:t>
            </a:r>
            <a:endParaRPr lang="en-US" sz="2800" dirty="0"/>
          </a:p>
        </p:txBody>
      </p:sp>
      <p:graphicFrame>
        <p:nvGraphicFramePr>
          <p:cNvPr id="5" name="Chart 4"/>
          <p:cNvGraphicFramePr>
            <a:graphicFrameLocks/>
          </p:cNvGraphicFramePr>
          <p:nvPr>
            <p:extLst>
              <p:ext uri="{D42A27DB-BD31-4B8C-83A1-F6EECF244321}">
                <p14:modId xmlns:p14="http://schemas.microsoft.com/office/powerpoint/2010/main" val="4270207541"/>
              </p:ext>
            </p:extLst>
          </p:nvPr>
        </p:nvGraphicFramePr>
        <p:xfrm>
          <a:off x="381001" y="1755648"/>
          <a:ext cx="8229600" cy="5102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905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838200"/>
            <a:ext cx="8382000" cy="1069848"/>
          </a:xfrm>
        </p:spPr>
        <p:txBody>
          <a:bodyPr>
            <a:noAutofit/>
          </a:bodyPr>
          <a:lstStyle/>
          <a:p>
            <a:r>
              <a:rPr lang="en-US" sz="3600" dirty="0" smtClean="0"/>
              <a:t>Opioid-related </a:t>
            </a:r>
            <a:r>
              <a:rPr lang="en-US" sz="3600" dirty="0" err="1" smtClean="0"/>
              <a:t>Narcan</a:t>
            </a:r>
            <a:r>
              <a:rPr lang="en-US" sz="3600" dirty="0" smtClean="0"/>
              <a:t> </a:t>
            </a:r>
            <a:r>
              <a:rPr lang="en-US" sz="3600" dirty="0"/>
              <a:t>Administrations, Henrico </a:t>
            </a:r>
            <a:r>
              <a:rPr lang="en-US" sz="3600" dirty="0" smtClean="0"/>
              <a:t>Division of Fire, 2015 and 2016</a:t>
            </a:r>
            <a:endParaRPr lang="en-US" sz="3600" dirty="0"/>
          </a:p>
        </p:txBody>
      </p:sp>
      <p:graphicFrame>
        <p:nvGraphicFramePr>
          <p:cNvPr id="6" name="Chart 5"/>
          <p:cNvGraphicFramePr>
            <a:graphicFrameLocks/>
          </p:cNvGraphicFramePr>
          <p:nvPr>
            <p:extLst>
              <p:ext uri="{D42A27DB-BD31-4B8C-83A1-F6EECF244321}">
                <p14:modId xmlns:p14="http://schemas.microsoft.com/office/powerpoint/2010/main" val="1018628341"/>
              </p:ext>
            </p:extLst>
          </p:nvPr>
        </p:nvGraphicFramePr>
        <p:xfrm>
          <a:off x="1371600" y="1905000"/>
          <a:ext cx="7162799" cy="4800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3115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069848"/>
          </a:xfrm>
        </p:spPr>
        <p:txBody>
          <a:bodyPr>
            <a:normAutofit fontScale="90000"/>
          </a:bodyPr>
          <a:lstStyle/>
          <a:p>
            <a:r>
              <a:rPr lang="en-US" dirty="0" smtClean="0"/>
              <a:t>Fatal and Non-fatal Heroin Overdoses, Henrico Division of Police, 2014 - 2016</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057808088"/>
              </p:ext>
            </p:extLst>
          </p:nvPr>
        </p:nvGraphicFramePr>
        <p:xfrm>
          <a:off x="457200" y="1828800"/>
          <a:ext cx="7848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08617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382000" cy="1069848"/>
          </a:xfrm>
        </p:spPr>
        <p:txBody>
          <a:bodyPr>
            <a:normAutofit fontScale="90000"/>
          </a:bodyPr>
          <a:lstStyle/>
          <a:p>
            <a:r>
              <a:rPr lang="en-US" dirty="0" smtClean="0"/>
              <a:t>Heroin Possession Charges, </a:t>
            </a:r>
            <a:r>
              <a:rPr lang="en-US" dirty="0"/>
              <a:t>Henrico Division of Police, </a:t>
            </a:r>
            <a:r>
              <a:rPr lang="en-US" dirty="0" smtClean="0"/>
              <a:t>2014 - 2016</a:t>
            </a:r>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334766300"/>
              </p:ext>
            </p:extLst>
          </p:nvPr>
        </p:nvGraphicFramePr>
        <p:xfrm>
          <a:off x="38100" y="1752600"/>
          <a:ext cx="876300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78060213"/>
              </p:ext>
            </p:extLst>
          </p:nvPr>
        </p:nvGraphicFramePr>
        <p:xfrm>
          <a:off x="304800" y="1752600"/>
          <a:ext cx="8458200"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1508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 y="2743199"/>
            <a:ext cx="9144000" cy="2218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rmAutofit fontScale="90000"/>
          </a:bodyPr>
          <a:lstStyle/>
          <a:p>
            <a:pPr algn="ctr"/>
            <a:r>
              <a:rPr lang="en-US" dirty="0"/>
              <a:t>Henrico Heroin Task </a:t>
            </a:r>
            <a:r>
              <a:rPr lang="en-US" dirty="0" smtClean="0"/>
              <a:t>Force</a:t>
            </a:r>
            <a:br>
              <a:rPr lang="en-US" dirty="0" smtClean="0"/>
            </a:br>
            <a:r>
              <a:rPr lang="en-US" sz="2800" dirty="0" smtClean="0"/>
              <a:t>Opioid Summit – March 1, 2017</a:t>
            </a:r>
            <a:endParaRPr lang="en-US" dirty="0"/>
          </a:p>
        </p:txBody>
      </p:sp>
    </p:spTree>
    <p:extLst>
      <p:ext uri="{BB962C8B-B14F-4D97-AF65-F5344CB8AC3E}">
        <p14:creationId xmlns:p14="http://schemas.microsoft.com/office/powerpoint/2010/main" val="2049463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762000"/>
            <a:ext cx="8229600" cy="1066800"/>
          </a:xfrm>
        </p:spPr>
        <p:txBody>
          <a:bodyPr>
            <a:noAutofit/>
          </a:bodyPr>
          <a:lstStyle/>
          <a:p>
            <a:r>
              <a:rPr lang="en-US" sz="2800" dirty="0" smtClean="0"/>
              <a:t>Percent </a:t>
            </a:r>
            <a:r>
              <a:rPr lang="en-US" sz="2800" dirty="0"/>
              <a:t>of Clients Presenting for Treatment with Opioid </a:t>
            </a:r>
            <a:r>
              <a:rPr lang="en-US" sz="2800" dirty="0" smtClean="0"/>
              <a:t>Addiction, Henrico </a:t>
            </a:r>
            <a:r>
              <a:rPr lang="en-US" sz="2800" dirty="0"/>
              <a:t>Area Mental Health and Development </a:t>
            </a:r>
            <a:r>
              <a:rPr lang="en-US" sz="2800" dirty="0" smtClean="0"/>
              <a:t>Services, 2008 - 2016</a:t>
            </a:r>
            <a:endParaRPr lang="en-US" sz="2800" dirty="0"/>
          </a:p>
        </p:txBody>
      </p:sp>
      <p:graphicFrame>
        <p:nvGraphicFramePr>
          <p:cNvPr id="4" name="Content Placeholder 10"/>
          <p:cNvGraphicFramePr>
            <a:graphicFrameLocks/>
          </p:cNvGraphicFramePr>
          <p:nvPr>
            <p:extLst>
              <p:ext uri="{D42A27DB-BD31-4B8C-83A1-F6EECF244321}">
                <p14:modId xmlns:p14="http://schemas.microsoft.com/office/powerpoint/2010/main" val="3952981491"/>
              </p:ext>
            </p:extLst>
          </p:nvPr>
        </p:nvGraphicFramePr>
        <p:xfrm>
          <a:off x="0" y="1600200"/>
          <a:ext cx="8763000" cy="5238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64543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Henrico Heroin Task </a:t>
            </a:r>
            <a:r>
              <a:rPr lang="en-US" dirty="0" smtClean="0"/>
              <a:t>Force </a:t>
            </a:r>
            <a:br>
              <a:rPr lang="en-US" dirty="0" smtClean="0"/>
            </a:br>
            <a:r>
              <a:rPr lang="en-US" sz="3100" u="sng" dirty="0" smtClean="0"/>
              <a:t>Recommendations and Actions</a:t>
            </a:r>
            <a:endParaRPr lang="en-US" sz="3100" u="sng" dirty="0"/>
          </a:p>
        </p:txBody>
      </p:sp>
      <p:sp>
        <p:nvSpPr>
          <p:cNvPr id="3" name="Content Placeholder 2"/>
          <p:cNvSpPr>
            <a:spLocks noGrp="1"/>
          </p:cNvSpPr>
          <p:nvPr>
            <p:ph idx="1"/>
          </p:nvPr>
        </p:nvSpPr>
        <p:spPr/>
        <p:txBody>
          <a:bodyPr>
            <a:normAutofit/>
          </a:bodyPr>
          <a:lstStyle/>
          <a:p>
            <a:r>
              <a:rPr lang="en-US" dirty="0" smtClean="0"/>
              <a:t>Criminal Justice System</a:t>
            </a:r>
          </a:p>
          <a:p>
            <a:pPr lvl="1"/>
            <a:r>
              <a:rPr lang="en-US" dirty="0" smtClean="0"/>
              <a:t>Conduct cost-benefit analysis of instituting a Day Reporting Center</a:t>
            </a:r>
          </a:p>
          <a:p>
            <a:pPr lvl="1"/>
            <a:r>
              <a:rPr lang="en-US" dirty="0" smtClean="0"/>
              <a:t>Provide wraparound recovery program for post-RISE/ORBIT individuals to reduce likelihood of relapse/re-incarceration</a:t>
            </a:r>
          </a:p>
          <a:p>
            <a:pPr lvl="1"/>
            <a:r>
              <a:rPr lang="en-US" dirty="0" smtClean="0"/>
              <a:t>Explore alternatives to Henrico Drug Court</a:t>
            </a:r>
          </a:p>
        </p:txBody>
      </p:sp>
    </p:spTree>
    <p:extLst>
      <p:ext uri="{BB962C8B-B14F-4D97-AF65-F5344CB8AC3E}">
        <p14:creationId xmlns:p14="http://schemas.microsoft.com/office/powerpoint/2010/main" val="8445704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Recent State and Federal Actions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State receives $9,760,000 grant from Substance Abuse and Mental Health Services Administration to fight opioid epidemic, May 2017</a:t>
            </a:r>
          </a:p>
          <a:p>
            <a:r>
              <a:rPr lang="en-US" dirty="0" smtClean="0"/>
              <a:t>Opioid addiction crisis in VA declared a public health emergency, November 21, 2016</a:t>
            </a:r>
          </a:p>
          <a:p>
            <a:pPr lvl="1"/>
            <a:r>
              <a:rPr lang="en-US" dirty="0"/>
              <a:t>Statewide standing order that authorizes pharmacists to dispense naloxone</a:t>
            </a:r>
          </a:p>
          <a:p>
            <a:r>
              <a:rPr lang="en-US" dirty="0" smtClean="0"/>
              <a:t>Surgeon </a:t>
            </a:r>
            <a:r>
              <a:rPr lang="en-US" dirty="0"/>
              <a:t>General’s Report </a:t>
            </a:r>
            <a:r>
              <a:rPr lang="en-US" i="1" dirty="0"/>
              <a:t>Facing Addiction in America, </a:t>
            </a:r>
            <a:r>
              <a:rPr lang="en-US" dirty="0"/>
              <a:t>published November 2016</a:t>
            </a:r>
            <a:endParaRPr lang="en-US" i="1" dirty="0"/>
          </a:p>
          <a:p>
            <a:r>
              <a:rPr lang="en-US" dirty="0" smtClean="0"/>
              <a:t>Statewide standing order that authorizes pharmacists to dispense naloxone</a:t>
            </a:r>
          </a:p>
          <a:p>
            <a:r>
              <a:rPr lang="en-US" dirty="0" smtClean="0"/>
              <a:t>Newly licensed prescribers and pharmacists automatically registered in VA Prescription Monitoring Program as of January 1, 2016</a:t>
            </a:r>
          </a:p>
          <a:p>
            <a:endParaRPr lang="en-US" dirty="0"/>
          </a:p>
        </p:txBody>
      </p:sp>
    </p:spTree>
    <p:extLst>
      <p:ext uri="{BB962C8B-B14F-4D97-AF65-F5344CB8AC3E}">
        <p14:creationId xmlns:p14="http://schemas.microsoft.com/office/powerpoint/2010/main" val="9820107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8" y="1143000"/>
            <a:ext cx="9144000" cy="1066800"/>
          </a:xfrm>
        </p:spPr>
        <p:txBody>
          <a:bodyPr>
            <a:noAutofit/>
          </a:bodyPr>
          <a:lstStyle/>
          <a:p>
            <a:r>
              <a:rPr lang="en-US" sz="3200" b="1" dirty="0" smtClean="0"/>
              <a:t>2/23/17 Announcement:  </a:t>
            </a:r>
            <a:r>
              <a:rPr lang="en-US" sz="3200" i="1" dirty="0" smtClean="0"/>
              <a:t>Governor McAuliffe Signs Bills to Continue Fighting Opioid Epidemic</a:t>
            </a:r>
            <a:endParaRPr lang="en-US" sz="3200" i="1" dirty="0"/>
          </a:p>
        </p:txBody>
      </p:sp>
      <p:sp>
        <p:nvSpPr>
          <p:cNvPr id="3" name="Content Placeholder 2"/>
          <p:cNvSpPr>
            <a:spLocks noGrp="1"/>
          </p:cNvSpPr>
          <p:nvPr>
            <p:ph idx="1"/>
          </p:nvPr>
        </p:nvSpPr>
        <p:spPr>
          <a:xfrm>
            <a:off x="457200" y="2532888"/>
            <a:ext cx="8229600" cy="4325112"/>
          </a:xfrm>
        </p:spPr>
        <p:txBody>
          <a:bodyPr>
            <a:normAutofit fontScale="70000" lnSpcReduction="20000"/>
          </a:bodyPr>
          <a:lstStyle/>
          <a:p>
            <a:pPr lvl="0"/>
            <a:r>
              <a:rPr lang="en-US" b="1" dirty="0">
                <a:latin typeface="+mj-lt"/>
              </a:rPr>
              <a:t>SB848 </a:t>
            </a:r>
            <a:r>
              <a:rPr lang="en-US" b="1" dirty="0" smtClean="0">
                <a:latin typeface="+mj-lt"/>
              </a:rPr>
              <a:t>and HB1453:  </a:t>
            </a:r>
            <a:r>
              <a:rPr lang="en-US" dirty="0" smtClean="0">
                <a:latin typeface="+mj-lt"/>
              </a:rPr>
              <a:t>allow </a:t>
            </a:r>
            <a:r>
              <a:rPr lang="en-US" dirty="0">
                <a:latin typeface="+mj-lt"/>
              </a:rPr>
              <a:t>community organizations to possess and dispense naloxone to those that they train to use </a:t>
            </a:r>
            <a:r>
              <a:rPr lang="en-US" dirty="0" smtClean="0">
                <a:latin typeface="+mj-lt"/>
              </a:rPr>
              <a:t>it</a:t>
            </a:r>
            <a:endParaRPr lang="en-US" dirty="0">
              <a:latin typeface="+mj-lt"/>
            </a:endParaRPr>
          </a:p>
          <a:p>
            <a:pPr lvl="0"/>
            <a:r>
              <a:rPr lang="en-US" b="1" dirty="0" smtClean="0">
                <a:solidFill>
                  <a:schemeClr val="accent3">
                    <a:lumMod val="75000"/>
                  </a:schemeClr>
                </a:solidFill>
                <a:latin typeface="+mj-lt"/>
              </a:rPr>
              <a:t>HB2317:  </a:t>
            </a:r>
            <a:r>
              <a:rPr lang="en-US" dirty="0" smtClean="0">
                <a:solidFill>
                  <a:schemeClr val="accent3">
                    <a:lumMod val="75000"/>
                  </a:schemeClr>
                </a:solidFill>
                <a:latin typeface="+mj-lt"/>
              </a:rPr>
              <a:t>allows </a:t>
            </a:r>
            <a:r>
              <a:rPr lang="en-US" dirty="0">
                <a:solidFill>
                  <a:schemeClr val="accent3">
                    <a:lumMod val="75000"/>
                  </a:schemeClr>
                </a:solidFill>
                <a:latin typeface="+mj-lt"/>
              </a:rPr>
              <a:t>local departments of health to administer harm reduction programs in parts of the state with very high rates of HIV and </a:t>
            </a:r>
            <a:r>
              <a:rPr lang="en-US" dirty="0" err="1">
                <a:solidFill>
                  <a:schemeClr val="accent3">
                    <a:lumMod val="75000"/>
                  </a:schemeClr>
                </a:solidFill>
                <a:latin typeface="+mj-lt"/>
              </a:rPr>
              <a:t>Hep</a:t>
            </a:r>
            <a:r>
              <a:rPr lang="en-US" dirty="0">
                <a:solidFill>
                  <a:schemeClr val="accent3">
                    <a:lumMod val="75000"/>
                  </a:schemeClr>
                </a:solidFill>
                <a:latin typeface="+mj-lt"/>
              </a:rPr>
              <a:t> C. These programs will exchange dirty syringes for clean ones, offer testing for </a:t>
            </a:r>
            <a:r>
              <a:rPr lang="en-US" dirty="0" err="1">
                <a:solidFill>
                  <a:schemeClr val="accent3">
                    <a:lumMod val="75000"/>
                  </a:schemeClr>
                </a:solidFill>
                <a:latin typeface="+mj-lt"/>
              </a:rPr>
              <a:t>Hep</a:t>
            </a:r>
            <a:r>
              <a:rPr lang="en-US" dirty="0">
                <a:solidFill>
                  <a:schemeClr val="accent3">
                    <a:lumMod val="75000"/>
                  </a:schemeClr>
                </a:solidFill>
                <a:latin typeface="+mj-lt"/>
              </a:rPr>
              <a:t> C and HIV, and connect people to addiction </a:t>
            </a:r>
            <a:r>
              <a:rPr lang="en-US" dirty="0" smtClean="0">
                <a:solidFill>
                  <a:schemeClr val="accent3">
                    <a:lumMod val="75000"/>
                  </a:schemeClr>
                </a:solidFill>
                <a:latin typeface="+mj-lt"/>
              </a:rPr>
              <a:t>treatment.</a:t>
            </a:r>
            <a:endParaRPr lang="en-US" dirty="0">
              <a:solidFill>
                <a:schemeClr val="accent3">
                  <a:lumMod val="75000"/>
                </a:schemeClr>
              </a:solidFill>
              <a:latin typeface="+mj-lt"/>
            </a:endParaRPr>
          </a:p>
          <a:p>
            <a:pPr lvl="0"/>
            <a:r>
              <a:rPr lang="en-US" b="1" dirty="0" smtClean="0">
                <a:latin typeface="+mj-lt"/>
              </a:rPr>
              <a:t>HB1786:  </a:t>
            </a:r>
            <a:r>
              <a:rPr lang="en-US" dirty="0" smtClean="0">
                <a:latin typeface="+mj-lt"/>
              </a:rPr>
              <a:t>initiates </a:t>
            </a:r>
            <a:r>
              <a:rPr lang="en-US" dirty="0">
                <a:latin typeface="+mj-lt"/>
              </a:rPr>
              <a:t>a family assessment and plan of care from local social services if a child is found to have been exposed to substances in utero. This connects the mother to treatment if necessary and provides services to ensure the safety of both the mother and the child. </a:t>
            </a:r>
          </a:p>
          <a:p>
            <a:r>
              <a:rPr lang="en-US" b="1" dirty="0" smtClean="0">
                <a:latin typeface="+mj-lt"/>
              </a:rPr>
              <a:t>HB2165: </a:t>
            </a:r>
            <a:r>
              <a:rPr lang="en-US" dirty="0" smtClean="0">
                <a:latin typeface="+mj-lt"/>
              </a:rPr>
              <a:t> mandates </a:t>
            </a:r>
            <a:r>
              <a:rPr lang="en-US" dirty="0">
                <a:latin typeface="+mj-lt"/>
              </a:rPr>
              <a:t>that all opioid prescriptions will be transmitted to pharmacies electronically by 2020 and creates a workgroup to study how to implement this </a:t>
            </a:r>
            <a:r>
              <a:rPr lang="en-US" dirty="0" smtClean="0">
                <a:latin typeface="+mj-lt"/>
              </a:rPr>
              <a:t>change</a:t>
            </a:r>
            <a:endParaRPr lang="en-US" dirty="0">
              <a:latin typeface="+mj-lt"/>
            </a:endParaRPr>
          </a:p>
        </p:txBody>
      </p:sp>
    </p:spTree>
    <p:extLst>
      <p:ext uri="{BB962C8B-B14F-4D97-AF65-F5344CB8AC3E}">
        <p14:creationId xmlns:p14="http://schemas.microsoft.com/office/powerpoint/2010/main" val="12582549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9848"/>
          </a:xfrm>
        </p:spPr>
        <p:txBody>
          <a:bodyPr/>
          <a:lstStyle/>
          <a:p>
            <a:r>
              <a:rPr lang="en-US" dirty="0" smtClean="0"/>
              <a:t>Summary </a:t>
            </a:r>
            <a:endParaRPr lang="en-US" dirty="0"/>
          </a:p>
        </p:txBody>
      </p:sp>
      <p:sp>
        <p:nvSpPr>
          <p:cNvPr id="4" name="Content Placeholder 3"/>
          <p:cNvSpPr>
            <a:spLocks noGrp="1"/>
          </p:cNvSpPr>
          <p:nvPr>
            <p:ph idx="4294967295"/>
          </p:nvPr>
        </p:nvSpPr>
        <p:spPr>
          <a:xfrm>
            <a:off x="685800" y="2209800"/>
            <a:ext cx="8229600" cy="4324350"/>
          </a:xfrm>
        </p:spPr>
        <p:txBody>
          <a:bodyPr/>
          <a:lstStyle/>
          <a:p>
            <a:r>
              <a:rPr lang="en-US" dirty="0"/>
              <a:t>91 Americans die every day from </a:t>
            </a:r>
            <a:r>
              <a:rPr lang="en-US" dirty="0" smtClean="0"/>
              <a:t>an opioid </a:t>
            </a:r>
            <a:r>
              <a:rPr lang="en-US" dirty="0"/>
              <a:t>overdose</a:t>
            </a:r>
          </a:p>
          <a:p>
            <a:r>
              <a:rPr lang="en-US" dirty="0" smtClean="0"/>
              <a:t>3 Virginians die every day from an opioid overdose</a:t>
            </a:r>
          </a:p>
          <a:p>
            <a:r>
              <a:rPr lang="en-US" dirty="0" smtClean="0"/>
              <a:t>Nearly every week 1 person dies in Henrico County from an opioid overdose</a:t>
            </a:r>
          </a:p>
          <a:p>
            <a:r>
              <a:rPr lang="en-US" dirty="0" smtClean="0"/>
              <a:t>The number of deaths from an opioid overdose is the tip of the iceberg </a:t>
            </a:r>
            <a:endParaRPr lang="en-US" dirty="0"/>
          </a:p>
        </p:txBody>
      </p:sp>
    </p:spTree>
    <p:extLst>
      <p:ext uri="{BB962C8B-B14F-4D97-AF65-F5344CB8AC3E}">
        <p14:creationId xmlns:p14="http://schemas.microsoft.com/office/powerpoint/2010/main" val="923963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Resources</a:t>
            </a:r>
            <a:endParaRPr lang="en-US" dirty="0"/>
          </a:p>
        </p:txBody>
      </p:sp>
      <p:sp>
        <p:nvSpPr>
          <p:cNvPr id="3" name="Content Placeholder 2"/>
          <p:cNvSpPr>
            <a:spLocks noGrp="1"/>
          </p:cNvSpPr>
          <p:nvPr>
            <p:ph idx="1"/>
          </p:nvPr>
        </p:nvSpPr>
        <p:spPr>
          <a:xfrm>
            <a:off x="152400" y="2057400"/>
            <a:ext cx="8686800" cy="4325112"/>
          </a:xfrm>
        </p:spPr>
        <p:txBody>
          <a:bodyPr>
            <a:normAutofit lnSpcReduction="10000"/>
          </a:bodyPr>
          <a:lstStyle/>
          <a:p>
            <a:r>
              <a:rPr lang="en-US" dirty="0" smtClean="0"/>
              <a:t>Substance Abuse and Mental Health Service Administration (SAMHSA): </a:t>
            </a:r>
            <a:r>
              <a:rPr lang="en-US" dirty="0" smtClean="0">
                <a:hlinkClick r:id="rId3"/>
              </a:rPr>
              <a:t>http</a:t>
            </a:r>
            <a:r>
              <a:rPr lang="en-US" dirty="0">
                <a:hlinkClick r:id="rId3"/>
              </a:rPr>
              <a:t>://www.samhsa.gov</a:t>
            </a:r>
            <a:r>
              <a:rPr lang="en-US" dirty="0" smtClean="0">
                <a:hlinkClick r:id="rId3"/>
              </a:rPr>
              <a:t>/</a:t>
            </a:r>
            <a:endParaRPr lang="en-US" dirty="0" smtClean="0"/>
          </a:p>
          <a:p>
            <a:r>
              <a:rPr lang="en-US" dirty="0" smtClean="0"/>
              <a:t>National Institute on Drug Abuse (</a:t>
            </a:r>
            <a:r>
              <a:rPr lang="en-US" dirty="0" err="1" smtClean="0"/>
              <a:t>NIDA</a:t>
            </a:r>
            <a:r>
              <a:rPr lang="en-US" dirty="0" smtClean="0"/>
              <a:t>): </a:t>
            </a:r>
            <a:r>
              <a:rPr lang="en-US" dirty="0" smtClean="0">
                <a:hlinkClick r:id="rId4"/>
              </a:rPr>
              <a:t>https</a:t>
            </a:r>
            <a:r>
              <a:rPr lang="en-US" dirty="0">
                <a:hlinkClick r:id="rId4"/>
              </a:rPr>
              <a:t>://www.drugabuse.gov</a:t>
            </a:r>
            <a:r>
              <a:rPr lang="en-US" dirty="0" smtClean="0">
                <a:hlinkClick r:id="rId4"/>
              </a:rPr>
              <a:t>/</a:t>
            </a:r>
            <a:endParaRPr lang="en-US" dirty="0" smtClean="0"/>
          </a:p>
          <a:p>
            <a:r>
              <a:rPr lang="en-US" dirty="0" smtClean="0"/>
              <a:t>Centers for Disease Control and Prevention (CDC): </a:t>
            </a:r>
            <a:r>
              <a:rPr lang="en-US" dirty="0" smtClean="0">
                <a:hlinkClick r:id="rId5"/>
              </a:rPr>
              <a:t>http</a:t>
            </a:r>
            <a:r>
              <a:rPr lang="en-US" dirty="0">
                <a:hlinkClick r:id="rId5"/>
              </a:rPr>
              <a:t>://</a:t>
            </a:r>
            <a:r>
              <a:rPr lang="en-US" dirty="0" smtClean="0">
                <a:hlinkClick r:id="rId5"/>
              </a:rPr>
              <a:t>www.cdc.gov/drugoverdose/index.html</a:t>
            </a:r>
            <a:endParaRPr lang="en-US" dirty="0" smtClean="0"/>
          </a:p>
          <a:p>
            <a:r>
              <a:rPr lang="en-US" dirty="0" smtClean="0"/>
              <a:t>Virginia Department </a:t>
            </a:r>
            <a:r>
              <a:rPr lang="en-US" dirty="0"/>
              <a:t>of Health: </a:t>
            </a:r>
            <a:r>
              <a:rPr lang="en-US" dirty="0">
                <a:hlinkClick r:id="rId6"/>
              </a:rPr>
              <a:t>http://www.vdh.virginia.gov/commissioner/opioid-addiction-in-virginia</a:t>
            </a:r>
            <a:r>
              <a:rPr lang="en-US" dirty="0" smtClean="0">
                <a:hlinkClick r:id="rId6"/>
              </a:rPr>
              <a:t>/</a:t>
            </a:r>
            <a:endParaRPr lang="en-US" dirty="0" smtClean="0"/>
          </a:p>
          <a:p>
            <a:pPr marL="109728" indent="0">
              <a:buNone/>
            </a:pPr>
            <a:endParaRPr lang="en-US" dirty="0" smtClean="0"/>
          </a:p>
          <a:p>
            <a:pPr marL="109728"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862103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Resources</a:t>
            </a:r>
            <a:endParaRPr lang="en-US" dirty="0"/>
          </a:p>
        </p:txBody>
      </p:sp>
      <p:sp>
        <p:nvSpPr>
          <p:cNvPr id="3" name="Content Placeholder 2"/>
          <p:cNvSpPr>
            <a:spLocks noGrp="1"/>
          </p:cNvSpPr>
          <p:nvPr>
            <p:ph idx="1"/>
          </p:nvPr>
        </p:nvSpPr>
        <p:spPr>
          <a:xfrm>
            <a:off x="152400" y="2057400"/>
            <a:ext cx="8686800" cy="4325112"/>
          </a:xfrm>
        </p:spPr>
        <p:txBody>
          <a:bodyPr>
            <a:normAutofit fontScale="92500" lnSpcReduction="10000"/>
          </a:bodyPr>
          <a:lstStyle/>
          <a:p>
            <a:r>
              <a:rPr lang="en-US" dirty="0" smtClean="0"/>
              <a:t>Surgeon General’s Report </a:t>
            </a:r>
            <a:r>
              <a:rPr lang="en-US" i="1" dirty="0" smtClean="0"/>
              <a:t>Facing Addiction </a:t>
            </a:r>
            <a:r>
              <a:rPr lang="en-US" i="1" dirty="0"/>
              <a:t>in America:  </a:t>
            </a:r>
            <a:r>
              <a:rPr lang="en-US" dirty="0">
                <a:hlinkClick r:id="rId3"/>
              </a:rPr>
              <a:t>https://addiction.surgeongeneral.gov</a:t>
            </a:r>
            <a:r>
              <a:rPr lang="en-US" dirty="0" smtClean="0">
                <a:hlinkClick r:id="rId3"/>
              </a:rPr>
              <a:t>/</a:t>
            </a:r>
            <a:endParaRPr lang="en-US" dirty="0" smtClean="0"/>
          </a:p>
          <a:p>
            <a:r>
              <a:rPr lang="en-US" dirty="0"/>
              <a:t>Rudd RA, Seth P, David F, Scholl L. </a:t>
            </a:r>
            <a:r>
              <a:rPr lang="en-US" i="1" dirty="0"/>
              <a:t>Increases in Drug and Opioid-Involved Overdose Deaths — United States, 2010–2015</a:t>
            </a:r>
            <a:r>
              <a:rPr lang="en-US" dirty="0"/>
              <a:t>. </a:t>
            </a:r>
            <a:r>
              <a:rPr lang="en-US" dirty="0" err="1"/>
              <a:t>MMWR</a:t>
            </a:r>
            <a:r>
              <a:rPr lang="en-US" dirty="0"/>
              <a:t> </a:t>
            </a:r>
            <a:r>
              <a:rPr lang="en-US" dirty="0" err="1"/>
              <a:t>Morb</a:t>
            </a:r>
            <a:r>
              <a:rPr lang="en-US" dirty="0"/>
              <a:t> Mortal </a:t>
            </a:r>
            <a:r>
              <a:rPr lang="en-US" dirty="0" err="1"/>
              <a:t>Wkly</a:t>
            </a:r>
            <a:r>
              <a:rPr lang="en-US" dirty="0"/>
              <a:t> </a:t>
            </a:r>
            <a:r>
              <a:rPr lang="en-US" dirty="0" smtClean="0"/>
              <a:t>Rep, December 30, 2016;65:1445–1452</a:t>
            </a:r>
            <a:r>
              <a:rPr lang="en-US" dirty="0"/>
              <a:t>. </a:t>
            </a:r>
            <a:r>
              <a:rPr lang="en-US" dirty="0" err="1"/>
              <a:t>DOI</a:t>
            </a:r>
            <a:r>
              <a:rPr lang="en-US" dirty="0"/>
              <a:t>: </a:t>
            </a:r>
            <a:r>
              <a:rPr lang="en-US" dirty="0">
                <a:hlinkClick r:id="rId4"/>
              </a:rPr>
              <a:t>http://</a:t>
            </a:r>
            <a:r>
              <a:rPr lang="en-US" dirty="0" smtClean="0">
                <a:hlinkClick r:id="rId4"/>
              </a:rPr>
              <a:t>dx.doi.org/10.15585/mmwr.mm655051e1</a:t>
            </a:r>
            <a:endParaRPr lang="en-US" dirty="0" smtClean="0"/>
          </a:p>
          <a:p>
            <a:r>
              <a:rPr lang="en-US" dirty="0" smtClean="0"/>
              <a:t>Virginia Department of Health, Office of the Chief Medical Examiner, </a:t>
            </a:r>
            <a:r>
              <a:rPr lang="en-US" dirty="0" smtClean="0">
                <a:hlinkClick r:id="rId5"/>
              </a:rPr>
              <a:t>http</a:t>
            </a:r>
            <a:r>
              <a:rPr lang="en-US" dirty="0">
                <a:hlinkClick r:id="rId5"/>
              </a:rPr>
              <a:t>://www.vdh.virginia.gov/medical-examiner/forensic-epidemiology</a:t>
            </a:r>
            <a:r>
              <a:rPr lang="en-US" dirty="0" smtClean="0">
                <a:hlinkClick r:id="rId5"/>
              </a:rPr>
              <a:t>/</a:t>
            </a:r>
            <a:endParaRPr lang="en-US" dirty="0" smtClean="0"/>
          </a:p>
          <a:p>
            <a:pPr marL="109728" indent="0">
              <a:buNone/>
            </a:pPr>
            <a:endParaRPr lang="en-US" dirty="0" smtClean="0"/>
          </a:p>
          <a:p>
            <a:pPr marL="109728" indent="0">
              <a:buNone/>
            </a:pPr>
            <a:endParaRPr lang="en-US" dirty="0" smtClean="0"/>
          </a:p>
          <a:p>
            <a:pPr marL="109728"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884576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cdc.gov/drugoverdose/images/epidemic/91america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6764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2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Heroin Task Force – </a:t>
            </a:r>
            <a:r>
              <a:rPr lang="en-US" dirty="0" smtClean="0"/>
              <a:t>The Charge</a:t>
            </a:r>
            <a:endParaRPr lang="en-US" dirty="0"/>
          </a:p>
        </p:txBody>
      </p:sp>
      <p:sp>
        <p:nvSpPr>
          <p:cNvPr id="3" name="Content Placeholder 2"/>
          <p:cNvSpPr>
            <a:spLocks noGrp="1"/>
          </p:cNvSpPr>
          <p:nvPr>
            <p:ph idx="1"/>
          </p:nvPr>
        </p:nvSpPr>
        <p:spPr/>
        <p:txBody>
          <a:bodyPr/>
          <a:lstStyle/>
          <a:p>
            <a:r>
              <a:rPr lang="en-US" dirty="0" smtClean="0"/>
              <a:t>What efforts are currently underway in Henrico County to address the heroin/opioid issues?  Specifically, what is each agency doing and how are we coordinating our efforts?</a:t>
            </a:r>
          </a:p>
          <a:p>
            <a:r>
              <a:rPr lang="en-US" dirty="0" smtClean="0"/>
              <a:t>Within our current funding resources, are there enhancements that can be made to strengthen our efforts?</a:t>
            </a:r>
          </a:p>
          <a:p>
            <a:r>
              <a:rPr lang="en-US" dirty="0" smtClean="0"/>
              <a:t>What suggestions do we have for additional resources?</a:t>
            </a:r>
          </a:p>
          <a:p>
            <a:endParaRPr lang="en-US" dirty="0" smtClean="0"/>
          </a:p>
          <a:p>
            <a:endParaRPr lang="en-US" dirty="0"/>
          </a:p>
        </p:txBody>
      </p:sp>
    </p:spTree>
    <p:extLst>
      <p:ext uri="{BB962C8B-B14F-4D97-AF65-F5344CB8AC3E}">
        <p14:creationId xmlns:p14="http://schemas.microsoft.com/office/powerpoint/2010/main" val="385067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Heroin Task </a:t>
            </a:r>
            <a:r>
              <a:rPr lang="en-US" dirty="0" smtClean="0"/>
              <a:t>Force - </a:t>
            </a:r>
            <a:r>
              <a:rPr lang="en-US" dirty="0" err="1" smtClean="0"/>
              <a:t>HCHD’s</a:t>
            </a:r>
            <a:r>
              <a:rPr lang="en-US" dirty="0" smtClean="0"/>
              <a:t> </a:t>
            </a:r>
            <a:r>
              <a:rPr lang="en-US" dirty="0"/>
              <a:t>Role</a:t>
            </a:r>
          </a:p>
        </p:txBody>
      </p:sp>
      <p:sp>
        <p:nvSpPr>
          <p:cNvPr id="3" name="Content Placeholder 2"/>
          <p:cNvSpPr>
            <a:spLocks noGrp="1"/>
          </p:cNvSpPr>
          <p:nvPr>
            <p:ph idx="1"/>
          </p:nvPr>
        </p:nvSpPr>
        <p:spPr/>
        <p:txBody>
          <a:bodyPr>
            <a:normAutofit/>
          </a:bodyPr>
          <a:lstStyle/>
          <a:p>
            <a:r>
              <a:rPr lang="en-US" dirty="0" smtClean="0"/>
              <a:t>Public health data providers </a:t>
            </a:r>
          </a:p>
          <a:p>
            <a:pPr lvl="1"/>
            <a:r>
              <a:rPr lang="en-US" dirty="0" smtClean="0"/>
              <a:t>Centers for Disease Control and Prevention</a:t>
            </a:r>
          </a:p>
          <a:p>
            <a:pPr lvl="1"/>
            <a:r>
              <a:rPr lang="en-US" dirty="0" smtClean="0"/>
              <a:t>VDH </a:t>
            </a:r>
            <a:r>
              <a:rPr lang="en-US" dirty="0" err="1" smtClean="0"/>
              <a:t>OCME</a:t>
            </a:r>
            <a:r>
              <a:rPr lang="en-US" dirty="0" smtClean="0"/>
              <a:t>: </a:t>
            </a:r>
            <a:r>
              <a:rPr lang="en-US" i="1" dirty="0" smtClean="0"/>
              <a:t>Fatal Drug Overdose Quarterly Report</a:t>
            </a:r>
          </a:p>
          <a:p>
            <a:pPr lvl="1"/>
            <a:r>
              <a:rPr lang="en-US" dirty="0" smtClean="0"/>
              <a:t>VDH </a:t>
            </a:r>
            <a:r>
              <a:rPr lang="en-US" dirty="0" err="1" smtClean="0"/>
              <a:t>OEPI</a:t>
            </a:r>
            <a:r>
              <a:rPr lang="en-US" dirty="0" smtClean="0"/>
              <a:t> Syndromic Surveillance:  </a:t>
            </a:r>
            <a:r>
              <a:rPr lang="en-US" i="1" dirty="0" smtClean="0"/>
              <a:t>Emergency Department Visits for Overdose by Opioid, Unspecified Substance and Heroin Among Virginia Residents</a:t>
            </a:r>
          </a:p>
        </p:txBody>
      </p:sp>
    </p:spTree>
    <p:extLst>
      <p:ext uri="{BB962C8B-B14F-4D97-AF65-F5344CB8AC3E}">
        <p14:creationId xmlns:p14="http://schemas.microsoft.com/office/powerpoint/2010/main" val="265367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Heroin Task Force </a:t>
            </a:r>
            <a:r>
              <a:rPr lang="en-US" sz="3600" dirty="0" smtClean="0"/>
              <a:t>- </a:t>
            </a:r>
            <a:r>
              <a:rPr lang="en-US" sz="3600" dirty="0" err="1" smtClean="0"/>
              <a:t>HCHD’s</a:t>
            </a:r>
            <a:r>
              <a:rPr lang="en-US" sz="3600" dirty="0" smtClean="0"/>
              <a:t> </a:t>
            </a:r>
            <a:r>
              <a:rPr lang="en-US" sz="3600" dirty="0"/>
              <a:t>Role</a:t>
            </a:r>
          </a:p>
        </p:txBody>
      </p:sp>
      <p:sp>
        <p:nvSpPr>
          <p:cNvPr id="3" name="Content Placeholder 2"/>
          <p:cNvSpPr>
            <a:spLocks noGrp="1"/>
          </p:cNvSpPr>
          <p:nvPr>
            <p:ph idx="1"/>
          </p:nvPr>
        </p:nvSpPr>
        <p:spPr>
          <a:xfrm>
            <a:off x="457200" y="2532888"/>
            <a:ext cx="8229600" cy="4325112"/>
          </a:xfrm>
        </p:spPr>
        <p:txBody>
          <a:bodyPr>
            <a:normAutofit/>
          </a:bodyPr>
          <a:lstStyle/>
          <a:p>
            <a:r>
              <a:rPr lang="en-US" dirty="0" smtClean="0"/>
              <a:t>Data </a:t>
            </a:r>
            <a:r>
              <a:rPr lang="en-US" dirty="0" smtClean="0"/>
              <a:t>assimilators</a:t>
            </a:r>
          </a:p>
          <a:p>
            <a:pPr lvl="1"/>
            <a:r>
              <a:rPr lang="en-US" dirty="0" smtClean="0"/>
              <a:t>Division of Fire</a:t>
            </a:r>
          </a:p>
          <a:p>
            <a:pPr lvl="1"/>
            <a:r>
              <a:rPr lang="en-US" dirty="0" smtClean="0"/>
              <a:t>Division of Police</a:t>
            </a:r>
          </a:p>
          <a:p>
            <a:pPr lvl="1"/>
            <a:r>
              <a:rPr lang="en-US" dirty="0" smtClean="0"/>
              <a:t>Sheriff’s Office</a:t>
            </a:r>
          </a:p>
          <a:p>
            <a:pPr lvl="1"/>
            <a:r>
              <a:rPr lang="en-US" dirty="0" smtClean="0"/>
              <a:t>Mental Health and Developmental Services</a:t>
            </a:r>
          </a:p>
          <a:p>
            <a:pPr lvl="1"/>
            <a:r>
              <a:rPr lang="en-US" dirty="0" smtClean="0"/>
              <a:t>Commonwealth’s Attorney Office</a:t>
            </a:r>
          </a:p>
          <a:p>
            <a:pPr lvl="1"/>
            <a:endParaRPr lang="en-US" dirty="0" smtClean="0"/>
          </a:p>
        </p:txBody>
      </p:sp>
    </p:spTree>
    <p:extLst>
      <p:ext uri="{BB962C8B-B14F-4D97-AF65-F5344CB8AC3E}">
        <p14:creationId xmlns:p14="http://schemas.microsoft.com/office/powerpoint/2010/main" val="396881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652463"/>
            <a:ext cx="8401050"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5695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D8D8D8"/>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D8D8D8"/>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D8D8D8"/>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ysClr val="windowText" lastClr="000000"/>
    </a:dk1>
    <a:lt1>
      <a:sysClr val="window" lastClr="FFFFFF"/>
    </a:lt1>
    <a:dk2>
      <a:srgbClr val="D8D8D8"/>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1">
    <a:dk1>
      <a:sysClr val="windowText" lastClr="000000"/>
    </a:dk1>
    <a:lt1>
      <a:sysClr val="window" lastClr="FFFFFF"/>
    </a:lt1>
    <a:dk2>
      <a:srgbClr val="D8D8D8"/>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12767</TotalTime>
  <Words>6335</Words>
  <Application>Microsoft Office PowerPoint</Application>
  <PresentationFormat>On-screen Show (4:3)</PresentationFormat>
  <Paragraphs>618</Paragraphs>
  <Slides>57</Slides>
  <Notes>52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Urban</vt:lpstr>
      <vt:lpstr>Addiction and the Preparedness Community Henrico County’s Response to the Opioid Epidemic</vt:lpstr>
      <vt:lpstr>Outline</vt:lpstr>
      <vt:lpstr>Henrico Heroin Task Force</vt:lpstr>
      <vt:lpstr>Henrico Heroin Task Force</vt:lpstr>
      <vt:lpstr>Henrico Heroin Task Force Opioid Summit – March 1, 2017</vt:lpstr>
      <vt:lpstr>Heroin Task Force – The Charge</vt:lpstr>
      <vt:lpstr>Heroin Task Force - HCHD’s Role</vt:lpstr>
      <vt:lpstr>Heroin Task Force - HCHD’s Role</vt:lpstr>
      <vt:lpstr>PowerPoint Presentation</vt:lpstr>
      <vt:lpstr>Henrico Heroin Task Force Meetings</vt:lpstr>
      <vt:lpstr>Henrico Heroin Task Force Meetings</vt:lpstr>
      <vt:lpstr>Henrico Heroin Task Force Meetings</vt:lpstr>
      <vt:lpstr>Henrico Heroin Task Force Meetings</vt:lpstr>
      <vt:lpstr>Henrico Heroin Task Force Report, 8/1/16 Contents</vt:lpstr>
      <vt:lpstr>Henrico Heroin Task Force  Recommendations and Actions</vt:lpstr>
      <vt:lpstr>Examples of Recent Community Events Related to Opioid Epidemic</vt:lpstr>
      <vt:lpstr>Recent Community Events Related to Opioid Epidemic</vt:lpstr>
      <vt:lpstr>Henrico Heroin Task Force  Recommendations and Actions</vt:lpstr>
      <vt:lpstr>Henrico Heroin Task Force  Recommendations and Actions</vt:lpstr>
      <vt:lpstr>Henrico Heroin Task Force  Recommendations and Actions</vt:lpstr>
      <vt:lpstr>Board of Supervisors – New Budget Item</vt:lpstr>
      <vt:lpstr>Power Point for Presentations to Henrico Community, County Management, and Board of Supervisors</vt:lpstr>
      <vt:lpstr>The Opioid Epidemic Henrico County Response</vt:lpstr>
      <vt:lpstr>Outline</vt:lpstr>
      <vt:lpstr>Opioids</vt:lpstr>
      <vt:lpstr>Heroin</vt:lpstr>
      <vt:lpstr>Heroin - Risk Factors</vt:lpstr>
      <vt:lpstr>Fentanyl</vt:lpstr>
      <vt:lpstr>Carfentanil</vt:lpstr>
      <vt:lpstr>PowerPoint Presentation</vt:lpstr>
      <vt:lpstr>Opioid Overdose Death Data United States</vt:lpstr>
      <vt:lpstr>Opioid Deaths, United States, 2015</vt:lpstr>
      <vt:lpstr>PowerPoint Presentation</vt:lpstr>
      <vt:lpstr>PowerPoint Presentation</vt:lpstr>
      <vt:lpstr>Rates of Overdose Deaths Involving Heroin or Fentanyl, 2015</vt:lpstr>
      <vt:lpstr>Opioid Overdose Death Data Virginia </vt:lpstr>
      <vt:lpstr>Opioid Overdose Deaths Virginia, 2016*</vt:lpstr>
      <vt:lpstr>Overdose Deaths Involving Opioids Virginia, 2007-2016*</vt:lpstr>
      <vt:lpstr>PowerPoint Presentation</vt:lpstr>
      <vt:lpstr>Fentanyl and/or Heroin Overdose Deaths per 100,000 Population by Virginia Locality, 10/2015 –10/2016</vt:lpstr>
      <vt:lpstr>Prescription Opioid Overdose Deaths (Excluding Fentanyl) per 100,000 Population by Virginia Locality, 10/2015 – 10/2016</vt:lpstr>
      <vt:lpstr>Opioid Overdose Death Data Henrico County</vt:lpstr>
      <vt:lpstr>Gun, Motor Vehicle, Opioid, and Drug (All) Deaths, Henrico County, 2007 – 2016*</vt:lpstr>
      <vt:lpstr>Opioid Overdose Deaths  Henrico County, 2016*</vt:lpstr>
      <vt:lpstr>Overdose Deaths Involving Opioids Henrico County, 2007-2016*</vt:lpstr>
      <vt:lpstr>PowerPoint Presentation</vt:lpstr>
      <vt:lpstr>Opioid-related Narcan Administrations, Henrico Division of Fire, 2015 and 2016</vt:lpstr>
      <vt:lpstr>Fatal and Non-fatal Heroin Overdoses, Henrico Division of Police, 2014 - 2016</vt:lpstr>
      <vt:lpstr>Heroin Possession Charges, Henrico Division of Police, 2014 - 2016</vt:lpstr>
      <vt:lpstr>Percent of Clients Presenting for Treatment with Opioid Addiction, Henrico Area Mental Health and Development Services, 2008 - 2016</vt:lpstr>
      <vt:lpstr>Henrico Heroin Task Force  Recommendations and Actions</vt:lpstr>
      <vt:lpstr>Recent State and Federal Actions</vt:lpstr>
      <vt:lpstr>2/23/17 Announcement:  Governor McAuliffe Signs Bills to Continue Fighting Opioid Epidemic</vt:lpstr>
      <vt:lpstr>Summary </vt:lpstr>
      <vt:lpstr>Resources</vt:lpstr>
      <vt:lpstr>Resources</vt:lpstr>
      <vt:lpstr>PowerPoint Presentation</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Heroin Epidemic</dc:title>
  <dc:creator>bhq84425</dc:creator>
  <cp:lastModifiedBy>xax49845</cp:lastModifiedBy>
  <cp:revision>309</cp:revision>
  <cp:lastPrinted>2017-03-13T21:32:25Z</cp:lastPrinted>
  <dcterms:created xsi:type="dcterms:W3CDTF">2016-03-09T16:19:48Z</dcterms:created>
  <dcterms:modified xsi:type="dcterms:W3CDTF">2017-05-30T20:36:15Z</dcterms:modified>
</cp:coreProperties>
</file>