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71" r:id="rId5"/>
    <p:sldId id="275" r:id="rId6"/>
    <p:sldId id="274" r:id="rId7"/>
    <p:sldId id="272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69" r:id="rId1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3644"/>
    <a:srgbClr val="003C71"/>
    <a:srgbClr val="465062"/>
    <a:srgbClr val="BED5E8"/>
    <a:srgbClr val="FFAE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660"/>
  </p:normalViewPr>
  <p:slideViewPr>
    <p:cSldViewPr>
      <p:cViewPr>
        <p:scale>
          <a:sx n="80" d="100"/>
          <a:sy n="80" d="100"/>
        </p:scale>
        <p:origin x="-888" y="-5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 txBox="1">
            <a:spLocks/>
          </p:cNvSpPr>
          <p:nvPr userDrawn="1"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458200" cy="1470025"/>
          </a:xfrm>
        </p:spPr>
        <p:txBody>
          <a:bodyPr/>
          <a:lstStyle>
            <a:lvl1pPr>
              <a:defRPr sz="4000" b="1" cap="all" baseline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7391400" cy="1752600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40475"/>
            <a:ext cx="2895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</a:defRPr>
            </a:lvl1pPr>
          </a:lstStyle>
          <a:p>
            <a:fld id="{EE176F0D-E2C3-46A9-847F-1B1BB8DF84B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 b="1" cap="all" baseline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Font typeface="Vrinda" pitchFamily="2" charset="0"/>
              <a:buChar char="»"/>
              <a:defRPr>
                <a:solidFill>
                  <a:schemeClr val="tx1"/>
                </a:solidFill>
                <a:latin typeface="Georgia" pitchFamily="18" charset="0"/>
              </a:defRPr>
            </a:lvl1pPr>
            <a:lvl2pPr>
              <a:buFont typeface="Vrinda" pitchFamily="2" charset="0"/>
              <a:buChar char="»"/>
              <a:defRPr>
                <a:solidFill>
                  <a:schemeClr val="tx1"/>
                </a:solidFill>
                <a:latin typeface="Georgia" pitchFamily="18" charset="0"/>
              </a:defRPr>
            </a:lvl2pPr>
            <a:lvl3pPr>
              <a:buFont typeface="Vrinda" pitchFamily="2" charset="0"/>
              <a:buChar char="»"/>
              <a:defRPr>
                <a:solidFill>
                  <a:schemeClr val="tx1"/>
                </a:solidFill>
                <a:latin typeface="Georgia" pitchFamily="18" charset="0"/>
              </a:defRPr>
            </a:lvl3pPr>
            <a:lvl4pPr>
              <a:buFont typeface="Vrinda" pitchFamily="2" charset="0"/>
              <a:buChar char="»"/>
              <a:defRPr>
                <a:solidFill>
                  <a:schemeClr val="tx1"/>
                </a:solidFill>
                <a:latin typeface="Georgia" pitchFamily="18" charset="0"/>
              </a:defRPr>
            </a:lvl4pPr>
            <a:lvl5pPr>
              <a:buFont typeface="Vrinda" pitchFamily="2" charset="0"/>
              <a:buChar char="»"/>
              <a:defRPr>
                <a:solidFill>
                  <a:schemeClr val="tx1"/>
                </a:solidFill>
                <a:latin typeface="Georgia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&lt;#&gt;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1" cap="all" baseline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buFont typeface="Vrinda" pitchFamily="2" charset="0"/>
              <a:buChar char="»"/>
              <a:defRPr>
                <a:solidFill>
                  <a:schemeClr val="tx1"/>
                </a:solidFill>
                <a:latin typeface="Georgia" pitchFamily="18" charset="0"/>
              </a:defRPr>
            </a:lvl1pPr>
            <a:lvl2pPr>
              <a:buFont typeface="Vrinda" pitchFamily="2" charset="0"/>
              <a:buChar char="»"/>
              <a:defRPr>
                <a:solidFill>
                  <a:schemeClr val="tx1"/>
                </a:solidFill>
                <a:latin typeface="Georgia" pitchFamily="18" charset="0"/>
              </a:defRPr>
            </a:lvl2pPr>
            <a:lvl3pPr>
              <a:buFont typeface="Vrinda" pitchFamily="2" charset="0"/>
              <a:buChar char="»"/>
              <a:defRPr>
                <a:solidFill>
                  <a:schemeClr val="tx1"/>
                </a:solidFill>
                <a:latin typeface="Georgia" pitchFamily="18" charset="0"/>
              </a:defRPr>
            </a:lvl3pPr>
            <a:lvl4pPr>
              <a:buFont typeface="Vrinda" pitchFamily="2" charset="0"/>
              <a:buChar char="»"/>
              <a:defRPr>
                <a:solidFill>
                  <a:schemeClr val="tx1"/>
                </a:solidFill>
                <a:latin typeface="Georgia" pitchFamily="18" charset="0"/>
              </a:defRPr>
            </a:lvl4pPr>
            <a:lvl5pPr>
              <a:buFont typeface="Vrinda" pitchFamily="2" charset="0"/>
              <a:buChar char="»"/>
              <a:defRPr>
                <a:solidFill>
                  <a:schemeClr val="tx1"/>
                </a:solidFill>
                <a:latin typeface="Georgia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&lt;#&gt;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 txBox="1">
            <a:spLocks/>
          </p:cNvSpPr>
          <p:nvPr userDrawn="1"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5" name="Footer Placeholder 4"/>
          <p:cNvSpPr txBox="1">
            <a:spLocks/>
          </p:cNvSpPr>
          <p:nvPr userDrawn="1"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atin typeface="+mn-lt"/>
              </a:rPr>
              <a:t>&lt;#&gt;</a:t>
            </a:r>
            <a:endParaRPr lang="en-US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 b="1" cap="all" baseline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Vrinda" pitchFamily="2" charset="0"/>
              <a:buChar char="»"/>
              <a:defRPr>
                <a:solidFill>
                  <a:schemeClr val="tx1"/>
                </a:solidFill>
                <a:latin typeface="Georgia" pitchFamily="18" charset="0"/>
              </a:defRPr>
            </a:lvl1pPr>
            <a:lvl2pPr>
              <a:buFont typeface="Vrinda" pitchFamily="2" charset="0"/>
              <a:buChar char="»"/>
              <a:defRPr>
                <a:solidFill>
                  <a:schemeClr val="tx1"/>
                </a:solidFill>
                <a:latin typeface="Georgia" pitchFamily="18" charset="0"/>
              </a:defRPr>
            </a:lvl2pPr>
            <a:lvl3pPr>
              <a:buFont typeface="Vrinda" pitchFamily="2" charset="0"/>
              <a:buChar char="»"/>
              <a:defRPr>
                <a:solidFill>
                  <a:schemeClr val="tx1"/>
                </a:solidFill>
                <a:latin typeface="Georgia" pitchFamily="18" charset="0"/>
              </a:defRPr>
            </a:lvl3pPr>
            <a:lvl4pPr>
              <a:buFont typeface="Vrinda" pitchFamily="2" charset="0"/>
              <a:buChar char="»"/>
              <a:defRPr>
                <a:solidFill>
                  <a:schemeClr val="tx1"/>
                </a:solidFill>
                <a:latin typeface="Georgia" pitchFamily="18" charset="0"/>
              </a:defRPr>
            </a:lvl4pPr>
            <a:lvl5pPr>
              <a:buFont typeface="Vrinda" pitchFamily="2" charset="0"/>
              <a:buChar char="»"/>
              <a:defRPr>
                <a:solidFill>
                  <a:schemeClr val="tx1"/>
                </a:solidFill>
                <a:latin typeface="Georgia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&lt;#&gt;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 b="1" cap="all" baseline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buFont typeface="Vrinda" pitchFamily="2" charset="0"/>
              <a:buChar char="»"/>
              <a:defRPr sz="2800">
                <a:solidFill>
                  <a:schemeClr val="tx1"/>
                </a:solidFill>
                <a:latin typeface="Georgia" pitchFamily="18" charset="0"/>
              </a:defRPr>
            </a:lvl1pPr>
            <a:lvl2pPr>
              <a:buFont typeface="Vrinda" pitchFamily="2" charset="0"/>
              <a:buChar char="»"/>
              <a:defRPr sz="2400">
                <a:solidFill>
                  <a:schemeClr val="tx1"/>
                </a:solidFill>
                <a:latin typeface="Georgia" pitchFamily="18" charset="0"/>
              </a:defRPr>
            </a:lvl2pPr>
            <a:lvl3pPr>
              <a:buFont typeface="Vrinda" pitchFamily="2" charset="0"/>
              <a:buChar char="»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>
              <a:buFont typeface="Vrinda" pitchFamily="2" charset="0"/>
              <a:buChar char="»"/>
              <a:defRPr sz="1800">
                <a:solidFill>
                  <a:schemeClr val="tx1"/>
                </a:solidFill>
                <a:latin typeface="Georgia" pitchFamily="18" charset="0"/>
              </a:defRPr>
            </a:lvl4pPr>
            <a:lvl5pPr>
              <a:buFont typeface="Vrinda" pitchFamily="2" charset="0"/>
              <a:buChar char="»"/>
              <a:defRPr sz="1800">
                <a:solidFill>
                  <a:schemeClr val="tx1"/>
                </a:solidFill>
                <a:latin typeface="Georgia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buFont typeface="Vrinda" pitchFamily="2" charset="0"/>
              <a:buChar char="»"/>
              <a:defRPr sz="2800">
                <a:solidFill>
                  <a:schemeClr val="tx1"/>
                </a:solidFill>
                <a:latin typeface="Georgia" pitchFamily="18" charset="0"/>
              </a:defRPr>
            </a:lvl1pPr>
            <a:lvl2pPr>
              <a:buFont typeface="Vrinda" pitchFamily="2" charset="0"/>
              <a:buChar char="»"/>
              <a:defRPr sz="2400">
                <a:solidFill>
                  <a:schemeClr val="tx1"/>
                </a:solidFill>
                <a:latin typeface="Georgia" pitchFamily="18" charset="0"/>
              </a:defRPr>
            </a:lvl2pPr>
            <a:lvl3pPr>
              <a:buFont typeface="Vrinda" pitchFamily="2" charset="0"/>
              <a:buChar char="»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>
              <a:buFont typeface="Vrinda" pitchFamily="2" charset="0"/>
              <a:buChar char="»"/>
              <a:defRPr sz="1800">
                <a:solidFill>
                  <a:schemeClr val="tx1"/>
                </a:solidFill>
                <a:latin typeface="Georgia" pitchFamily="18" charset="0"/>
              </a:defRPr>
            </a:lvl4pPr>
            <a:lvl5pPr>
              <a:buFont typeface="Vrinda" pitchFamily="2" charset="0"/>
              <a:buChar char="»"/>
              <a:defRPr sz="1800">
                <a:solidFill>
                  <a:schemeClr val="tx1"/>
                </a:solidFill>
                <a:latin typeface="Georgia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&lt;#&gt;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 b="1" cap="all" baseline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buFont typeface="Vrinda" pitchFamily="2" charset="0"/>
              <a:buChar char="»"/>
              <a:defRPr sz="2400">
                <a:solidFill>
                  <a:schemeClr val="tx1"/>
                </a:solidFill>
                <a:latin typeface="Georgia" pitchFamily="18" charset="0"/>
              </a:defRPr>
            </a:lvl1pPr>
            <a:lvl2pPr>
              <a:buFont typeface="Vrinda" pitchFamily="2" charset="0"/>
              <a:buChar char="»"/>
              <a:defRPr sz="2000">
                <a:solidFill>
                  <a:schemeClr val="tx1"/>
                </a:solidFill>
                <a:latin typeface="Georgia" pitchFamily="18" charset="0"/>
              </a:defRPr>
            </a:lvl2pPr>
            <a:lvl3pPr>
              <a:buFont typeface="Vrinda" pitchFamily="2" charset="0"/>
              <a:buChar char="»"/>
              <a:defRPr sz="1800">
                <a:solidFill>
                  <a:schemeClr val="tx1"/>
                </a:solidFill>
                <a:latin typeface="Georgia" pitchFamily="18" charset="0"/>
              </a:defRPr>
            </a:lvl3pPr>
            <a:lvl4pPr>
              <a:buFont typeface="Vrinda" pitchFamily="2" charset="0"/>
              <a:buChar char="»"/>
              <a:defRPr sz="1600">
                <a:solidFill>
                  <a:schemeClr val="tx1"/>
                </a:solidFill>
                <a:latin typeface="Georgia" pitchFamily="18" charset="0"/>
              </a:defRPr>
            </a:lvl4pPr>
            <a:lvl5pPr>
              <a:buFont typeface="Vrinda" pitchFamily="2" charset="0"/>
              <a:buChar char="»"/>
              <a:defRPr sz="1600">
                <a:solidFill>
                  <a:schemeClr val="tx1"/>
                </a:solidFill>
                <a:latin typeface="Georgia" pitchFamily="18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buFont typeface="Vrinda" pitchFamily="2" charset="0"/>
              <a:buChar char="»"/>
              <a:defRPr sz="2400">
                <a:solidFill>
                  <a:schemeClr val="tx1"/>
                </a:solidFill>
                <a:latin typeface="Georgia" pitchFamily="18" charset="0"/>
              </a:defRPr>
            </a:lvl1pPr>
            <a:lvl2pPr>
              <a:buFont typeface="Vrinda" pitchFamily="2" charset="0"/>
              <a:buChar char="»"/>
              <a:defRPr sz="2000">
                <a:solidFill>
                  <a:schemeClr val="tx1"/>
                </a:solidFill>
                <a:latin typeface="Georgia" pitchFamily="18" charset="0"/>
              </a:defRPr>
            </a:lvl2pPr>
            <a:lvl3pPr>
              <a:buFont typeface="Vrinda" pitchFamily="2" charset="0"/>
              <a:buChar char="»"/>
              <a:defRPr sz="1800">
                <a:solidFill>
                  <a:schemeClr val="tx1"/>
                </a:solidFill>
                <a:latin typeface="Georgia" pitchFamily="18" charset="0"/>
              </a:defRPr>
            </a:lvl3pPr>
            <a:lvl4pPr>
              <a:buFont typeface="Vrinda" pitchFamily="2" charset="0"/>
              <a:buChar char="»"/>
              <a:defRPr sz="1600">
                <a:solidFill>
                  <a:schemeClr val="tx1"/>
                </a:solidFill>
                <a:latin typeface="Georgia" pitchFamily="18" charset="0"/>
              </a:defRPr>
            </a:lvl4pPr>
            <a:lvl5pPr>
              <a:buFont typeface="Vrinda" pitchFamily="2" charset="0"/>
              <a:buChar char="»"/>
              <a:defRPr sz="1600">
                <a:solidFill>
                  <a:schemeClr val="tx1"/>
                </a:solidFill>
                <a:latin typeface="Georgia" pitchFamily="18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&lt;#&gt;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 b="1" cap="all" baseline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BCBB185-43A7-4479-BDD6-CAB37A29F9AC}" type="datetimeFigureOut">
              <a:rPr lang="en-US"/>
              <a:pPr>
                <a:defRPr/>
              </a:pPr>
              <a:t>5/25/2017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dirty="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dirty="0"/>
              <a:t>&lt;#&gt;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5485CB3-ECC7-4BF5-A781-9BDFC770F9A6}" type="datetimeFigureOut">
              <a:rPr lang="en-US"/>
              <a:pPr>
                <a:defRPr/>
              </a:pPr>
              <a:t>5/25/2017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dirty="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dirty="0"/>
              <a:t>&lt;#&gt;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400" b="1" cap="all" baseline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buFont typeface="Vrinda" pitchFamily="2" charset="0"/>
              <a:buChar char="»"/>
              <a:defRPr sz="3200">
                <a:solidFill>
                  <a:schemeClr val="tx1"/>
                </a:solidFill>
                <a:latin typeface="Georgia" pitchFamily="18" charset="0"/>
              </a:defRPr>
            </a:lvl1pPr>
            <a:lvl2pPr>
              <a:buFont typeface="Vrinda" pitchFamily="2" charset="0"/>
              <a:buChar char="»"/>
              <a:defRPr sz="2800">
                <a:solidFill>
                  <a:schemeClr val="tx1"/>
                </a:solidFill>
                <a:latin typeface="Georgia" pitchFamily="18" charset="0"/>
              </a:defRPr>
            </a:lvl2pPr>
            <a:lvl3pPr>
              <a:buFont typeface="Vrinda" pitchFamily="2" charset="0"/>
              <a:buChar char="»"/>
              <a:defRPr sz="2400">
                <a:solidFill>
                  <a:schemeClr val="tx1"/>
                </a:solidFill>
                <a:latin typeface="Georgia" pitchFamily="18" charset="0"/>
              </a:defRPr>
            </a:lvl3pPr>
            <a:lvl4pPr>
              <a:buFont typeface="Vrinda" pitchFamily="2" charset="0"/>
              <a:buChar char="»"/>
              <a:defRPr sz="2000">
                <a:solidFill>
                  <a:schemeClr val="tx1"/>
                </a:solidFill>
                <a:latin typeface="Georgia" pitchFamily="18" charset="0"/>
              </a:defRPr>
            </a:lvl4pPr>
            <a:lvl5pPr>
              <a:buFont typeface="Vrinda" pitchFamily="2" charset="0"/>
              <a:buChar char="»"/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&lt;#&gt;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 cap="all" baseline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&lt;#&gt;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C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PPTDarkBlueRed.pn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1588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&lt;#&gt;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59" r:id="rId3"/>
    <p:sldLayoutId id="2147483658" r:id="rId4"/>
    <p:sldLayoutId id="2147483657" r:id="rId5"/>
    <p:sldLayoutId id="2147483662" r:id="rId6"/>
    <p:sldLayoutId id="2147483663" r:id="rId7"/>
    <p:sldLayoutId id="2147483656" r:id="rId8"/>
    <p:sldLayoutId id="2147483655" r:id="rId9"/>
    <p:sldLayoutId id="2147483654" r:id="rId10"/>
    <p:sldLayoutId id="2147483653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000" b="1" kern="1200" cap="all">
          <a:solidFill>
            <a:schemeClr val="tx1"/>
          </a:solidFill>
          <a:latin typeface="Arial Narrow" pitchFamily="34" charset="0"/>
          <a:ea typeface="+mj-ea"/>
          <a:cs typeface="Arial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Vrinda" pitchFamily="2" charset="0"/>
        <a:buChar char="»"/>
        <a:defRPr sz="3200" kern="1200">
          <a:solidFill>
            <a:schemeClr val="tx1"/>
          </a:solidFill>
          <a:latin typeface="Georgia" pitchFamily="18" charset="0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Vrinda" pitchFamily="2" charset="0"/>
        <a:buChar char="»"/>
        <a:defRPr sz="2800" kern="1200">
          <a:solidFill>
            <a:schemeClr val="tx1"/>
          </a:solidFill>
          <a:latin typeface="Georgia" pitchFamily="18" charset="0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Vrinda" pitchFamily="2" charset="0"/>
        <a:buChar char="»"/>
        <a:defRPr sz="2400" kern="1200">
          <a:solidFill>
            <a:schemeClr val="tx1"/>
          </a:solidFill>
          <a:latin typeface="Georgia" pitchFamily="18" charset="0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Vrinda" pitchFamily="2" charset="0"/>
        <a:buChar char="»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Vrinda" pitchFamily="2" charset="0"/>
        <a:buChar char="»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ccamidge@vaems.org" TargetMode="External"/><Relationship Id="rId2" Type="http://schemas.openxmlformats.org/officeDocument/2006/relationships/hyperlink" Target="mailto:reglick@carilionclinic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Blurred Lines: </a:t>
            </a:r>
            <a:r>
              <a:rPr lang="en-US" sz="2800" dirty="0" smtClean="0"/>
              <a:t>Emergency management and Business continuity in Healthcare</a:t>
            </a:r>
            <a:endParaRPr lang="en-US" sz="2800" dirty="0"/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382000" cy="1752600"/>
          </a:xfrm>
        </p:spPr>
        <p:txBody>
          <a:bodyPr/>
          <a:lstStyle/>
          <a:p>
            <a:pPr algn="ctr"/>
            <a:r>
              <a:rPr lang="en-US" sz="2800" dirty="0" smtClean="0"/>
              <a:t>Roger Glick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Continuity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u="sng" dirty="0" smtClean="0"/>
              <a:t>Industry</a:t>
            </a:r>
            <a:endParaRPr lang="en-US" u="sng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Facility</a:t>
            </a:r>
          </a:p>
          <a:p>
            <a:r>
              <a:rPr lang="en-US" dirty="0" smtClean="0"/>
              <a:t>Utilities &amp; Infrastructure</a:t>
            </a:r>
          </a:p>
          <a:p>
            <a:r>
              <a:rPr lang="en-US" dirty="0" smtClean="0"/>
              <a:t>Supply Chain</a:t>
            </a:r>
          </a:p>
          <a:p>
            <a:r>
              <a:rPr lang="en-US" dirty="0" smtClean="0"/>
              <a:t>Data/IT</a:t>
            </a:r>
          </a:p>
          <a:p>
            <a:r>
              <a:rPr lang="en-US" dirty="0" smtClean="0"/>
              <a:t>Human Capital (staff and/or key personnel)</a:t>
            </a:r>
          </a:p>
          <a:p>
            <a:r>
              <a:rPr lang="en-US" dirty="0" smtClean="0"/>
              <a:t>Maybe also</a:t>
            </a:r>
          </a:p>
          <a:p>
            <a:pPr lvl="1"/>
            <a:r>
              <a:rPr lang="en-US" dirty="0" smtClean="0"/>
              <a:t>Capital/finances</a:t>
            </a:r>
          </a:p>
          <a:p>
            <a:pPr lvl="1"/>
            <a:r>
              <a:rPr lang="en-US" dirty="0" smtClean="0"/>
              <a:t>Reputation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u="sng" dirty="0" smtClean="0"/>
              <a:t>Government</a:t>
            </a:r>
            <a:endParaRPr lang="en-US" u="sng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Authority/Succession</a:t>
            </a:r>
          </a:p>
          <a:p>
            <a:r>
              <a:rPr lang="en-US" dirty="0" smtClean="0"/>
              <a:t>Finance</a:t>
            </a:r>
          </a:p>
          <a:p>
            <a:r>
              <a:rPr lang="en-US" dirty="0" smtClean="0"/>
              <a:t>Infrastructure</a:t>
            </a:r>
          </a:p>
          <a:p>
            <a:r>
              <a:rPr lang="en-US" dirty="0" smtClean="0"/>
              <a:t>Law &amp; Order</a:t>
            </a:r>
          </a:p>
          <a:p>
            <a:r>
              <a:rPr lang="en-US" dirty="0" smtClean="0"/>
              <a:t>Human Capital</a:t>
            </a:r>
          </a:p>
          <a:p>
            <a:r>
              <a:rPr lang="en-US" dirty="0" smtClean="0"/>
              <a:t>Vital Records</a:t>
            </a:r>
          </a:p>
          <a:p>
            <a:r>
              <a:rPr lang="en-US" dirty="0" smtClean="0"/>
              <a:t>Communications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265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Continuity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Analytical</a:t>
            </a:r>
          </a:p>
          <a:p>
            <a:pPr lvl="1"/>
            <a:r>
              <a:rPr lang="en-US" dirty="0" smtClean="0"/>
              <a:t>Use data to determine </a:t>
            </a:r>
            <a:r>
              <a:rPr lang="en-US" u="sng" dirty="0" smtClean="0"/>
              <a:t>before hand </a:t>
            </a:r>
            <a:r>
              <a:rPr lang="en-US" dirty="0" smtClean="0"/>
              <a:t>what to recover first and how (e.g. fastest, cheapest, least disruption, most efficient, part of bigger picture, etc. </a:t>
            </a:r>
            <a:r>
              <a:rPr lang="en-US" dirty="0" smtClean="0">
                <a:sym typeface="Wingdings" pitchFamily="2" charset="2"/>
              </a:rPr>
              <a:t> Value Stream)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Includes process mapping and points of vulnerability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Looks closely at primary/secondary costs and down-stream effects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5537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continuity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For example:</a:t>
            </a:r>
          </a:p>
          <a:p>
            <a:r>
              <a:rPr lang="en-US" dirty="0" smtClean="0"/>
              <a:t>Recovery Time Objective (RTO):  How quickly until the process can be restored?</a:t>
            </a:r>
          </a:p>
          <a:p>
            <a:r>
              <a:rPr lang="en-US" dirty="0" smtClean="0"/>
              <a:t>Recovery Point Objective (RPO):  To what level of performance should a process be restored?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1179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CASB: 15 story administrative office building with smoke and no electricity.</a:t>
            </a:r>
          </a:p>
          <a:p>
            <a:r>
              <a:rPr lang="en-US" dirty="0" smtClean="0"/>
              <a:t>Emergency Management: evacuation of people, securing building, liaison with responders, determination of cause, etc.</a:t>
            </a:r>
          </a:p>
          <a:p>
            <a:r>
              <a:rPr lang="en-US" dirty="0" smtClean="0"/>
              <a:t>Business Continuity: What should employees do? Are they paid to leave? If building is closed multiple days, where to employees work? A/R? Payroll? </a:t>
            </a:r>
            <a:r>
              <a:rPr lang="en-US" smtClean="0"/>
              <a:t>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0425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Healthcare Industry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371600" y="2819400"/>
            <a:ext cx="2286000" cy="2590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791200" y="2819400"/>
            <a:ext cx="2133600" cy="2590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124200" y="3352800"/>
            <a:ext cx="3200400" cy="15240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657600" y="3930134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Healthcare = Nexus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866900" y="3930134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324600" y="3930134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4337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Co-existence of EM and BC:</a:t>
            </a:r>
          </a:p>
          <a:p>
            <a:r>
              <a:rPr lang="en-US" dirty="0" smtClean="0"/>
              <a:t>Develops a much more comprehensive picture of risk</a:t>
            </a:r>
          </a:p>
          <a:p>
            <a:r>
              <a:rPr lang="en-US" dirty="0" smtClean="0"/>
              <a:t>Exploration of processes may improve normal operations</a:t>
            </a:r>
          </a:p>
          <a:p>
            <a:r>
              <a:rPr lang="en-US" dirty="0" smtClean="0"/>
              <a:t>Builds a much more resilient organization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5594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Will expand your skill set and add value to your role</a:t>
            </a:r>
          </a:p>
          <a:p>
            <a:r>
              <a:rPr lang="en-US" dirty="0" smtClean="0"/>
              <a:t>Will provide opportunity for career growth in your organization and others</a:t>
            </a:r>
          </a:p>
          <a:p>
            <a:r>
              <a:rPr lang="en-US" dirty="0" smtClean="0"/>
              <a:t>Supports your goal of supporting community and others.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602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Roger Glick</a:t>
            </a:r>
          </a:p>
          <a:p>
            <a:pPr marL="0" indent="0" algn="ctr">
              <a:buNone/>
            </a:pPr>
            <a:r>
              <a:rPr lang="en-US" sz="2800" dirty="0" smtClean="0">
                <a:hlinkClick r:id="rId2"/>
              </a:rPr>
              <a:t>reglick@carilionclinic.org</a:t>
            </a:r>
            <a:endParaRPr lang="en-US" sz="2800" dirty="0" smtClean="0"/>
          </a:p>
          <a:p>
            <a:pPr marL="0" indent="0" algn="ctr">
              <a:buNone/>
            </a:pPr>
            <a:r>
              <a:rPr lang="en-US" sz="2800" dirty="0" smtClean="0"/>
              <a:t>540.521.7996</a:t>
            </a:r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r>
              <a:rPr lang="en-US" dirty="0" smtClean="0"/>
              <a:t>Craig Camidge</a:t>
            </a:r>
          </a:p>
          <a:p>
            <a:pPr marL="0" indent="0" algn="ctr">
              <a:buNone/>
            </a:pPr>
            <a:r>
              <a:rPr lang="en-US" sz="2800" dirty="0" smtClean="0">
                <a:hlinkClick r:id="rId3"/>
              </a:rPr>
              <a:t>ccamidge@vaems.org</a:t>
            </a:r>
            <a:endParaRPr lang="en-US" sz="2800" dirty="0" smtClean="0"/>
          </a:p>
          <a:p>
            <a:pPr marL="0" indent="0" algn="ctr">
              <a:buNone/>
            </a:pPr>
            <a:endParaRPr lang="en-US" sz="2800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2142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Begin to understand similarities and differences between Emergency Management (EM) &amp; Business Continuity (BC)</a:t>
            </a:r>
          </a:p>
          <a:p>
            <a:pPr lvl="1"/>
            <a:r>
              <a:rPr lang="en-US" dirty="0" smtClean="0"/>
              <a:t>Begin to understand BC principles &amp; processes</a:t>
            </a:r>
          </a:p>
          <a:p>
            <a:pPr lvl="1"/>
            <a:r>
              <a:rPr lang="en-US" dirty="0" smtClean="0"/>
              <a:t>Develop a knowledge of how BC will help you as an individual, and your organization, go further</a:t>
            </a:r>
          </a:p>
          <a:p>
            <a:pPr lvl="1"/>
            <a:r>
              <a:rPr lang="en-US" dirty="0" smtClean="0"/>
              <a:t>Other goals/objectives?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09290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Introductions</a:t>
            </a:r>
          </a:p>
          <a:p>
            <a:r>
              <a:rPr lang="en-US" dirty="0" smtClean="0"/>
              <a:t>Definitions and History --- and history specifically to healthcare</a:t>
            </a:r>
          </a:p>
          <a:p>
            <a:r>
              <a:rPr lang="en-US" dirty="0" smtClean="0"/>
              <a:t>Explore similarities and differences</a:t>
            </a:r>
          </a:p>
          <a:p>
            <a:r>
              <a:rPr lang="en-US" dirty="0" smtClean="0"/>
              <a:t>Look at a case study/scenario</a:t>
            </a:r>
          </a:p>
          <a:p>
            <a:r>
              <a:rPr lang="en-US" dirty="0" smtClean="0"/>
              <a:t>So what?  How to leverage this knowledge to help your individual and organization’s growth.</a:t>
            </a:r>
          </a:p>
        </p:txBody>
      </p:sp>
    </p:spTree>
    <p:extLst>
      <p:ext uri="{BB962C8B-B14F-4D97-AF65-F5344CB8AC3E}">
        <p14:creationId xmlns:p14="http://schemas.microsoft.com/office/powerpoint/2010/main" val="1518627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Business Continuity is NOT </a:t>
            </a:r>
          </a:p>
          <a:p>
            <a:pPr marL="0" indent="0" algn="ctr">
              <a:buNone/>
            </a:pPr>
            <a:r>
              <a:rPr lang="en-US" dirty="0" smtClean="0"/>
              <a:t>Emergency Management Recovery</a:t>
            </a:r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For the sake of this presentation, we will clump Business Continuity (BC), Continuity of Operations (COOP), and Disaster Recovery (DR), unless stated otherwise.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383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It is easy to think</a:t>
            </a:r>
            <a:endParaRPr lang="en-US" dirty="0"/>
          </a:p>
        </p:txBody>
      </p:sp>
      <p:sp>
        <p:nvSpPr>
          <p:cNvPr id="4" name="Content Placeholder 6"/>
          <p:cNvSpPr>
            <a:spLocks noGrp="1"/>
          </p:cNvSpPr>
          <p:nvPr>
            <p:ph idx="1"/>
          </p:nvPr>
        </p:nvSpPr>
        <p:spPr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US" dirty="0" smtClean="0"/>
              <a:t>Emergency Management</a:t>
            </a:r>
          </a:p>
          <a:p>
            <a:pPr marL="0" indent="0" algn="ctr">
              <a:buNone/>
            </a:pPr>
            <a:r>
              <a:rPr lang="en-US" dirty="0" smtClean="0"/>
              <a:t>=</a:t>
            </a:r>
          </a:p>
          <a:p>
            <a:pPr marL="0" indent="0" algn="ctr">
              <a:buNone/>
            </a:pPr>
            <a:r>
              <a:rPr lang="en-US" dirty="0" smtClean="0"/>
              <a:t>Business Continuity</a:t>
            </a:r>
          </a:p>
          <a:p>
            <a:pPr marL="0" indent="0" algn="ctr">
              <a:buNone/>
            </a:pPr>
            <a:r>
              <a:rPr lang="en-US" dirty="0" smtClean="0"/>
              <a:t>(with different nomenclature)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16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Distinct Differences and </a:t>
            </a:r>
            <a:br>
              <a:rPr lang="en-US" dirty="0" smtClean="0"/>
            </a:br>
            <a:r>
              <a:rPr lang="en-US" dirty="0" smtClean="0"/>
              <a:t>Unique Value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US" dirty="0" smtClean="0"/>
              <a:t>Emergency Management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US" dirty="0" smtClean="0"/>
              <a:t>Business Continuity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946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example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u="sng" dirty="0" smtClean="0"/>
              <a:t>Emergency Management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Primary focus is life and property</a:t>
            </a:r>
          </a:p>
          <a:p>
            <a:r>
              <a:rPr lang="en-US" dirty="0" smtClean="0"/>
              <a:t>Generally more tactical and operational</a:t>
            </a:r>
          </a:p>
          <a:p>
            <a:r>
              <a:rPr lang="en-US" dirty="0" smtClean="0"/>
              <a:t>Heavy emphasis on Immediate</a:t>
            </a:r>
          </a:p>
          <a:p>
            <a:r>
              <a:rPr lang="en-US" dirty="0" smtClean="0"/>
              <a:t>Relies on government and coalitions</a:t>
            </a:r>
            <a:endParaRPr lang="en-US" dirty="0"/>
          </a:p>
          <a:p>
            <a:r>
              <a:rPr lang="en-US" dirty="0" smtClean="0"/>
              <a:t>Responds to “cause” (e.g. fire, active shooter)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u="sng" dirty="0" smtClean="0"/>
              <a:t>Business Continuity</a:t>
            </a:r>
            <a:endParaRPr lang="en-US" u="sng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Primary focus is core business systems</a:t>
            </a:r>
          </a:p>
          <a:p>
            <a:r>
              <a:rPr lang="en-US" dirty="0" smtClean="0"/>
              <a:t>Generally more analytical and strategic</a:t>
            </a:r>
          </a:p>
          <a:p>
            <a:r>
              <a:rPr lang="en-US" dirty="0" smtClean="0"/>
              <a:t>Emphasis on long-term; “down-stream” effects</a:t>
            </a:r>
          </a:p>
          <a:p>
            <a:r>
              <a:rPr lang="en-US" dirty="0" smtClean="0"/>
              <a:t>Relies on self &amp; strategic partners</a:t>
            </a:r>
          </a:p>
          <a:p>
            <a:r>
              <a:rPr lang="en-US" dirty="0" smtClean="0"/>
              <a:t>Responds to “effect” (e.g. need to evacuate)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755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Emergency Management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EM </a:t>
            </a:r>
            <a:r>
              <a:rPr lang="en-US" dirty="0" smtClean="0">
                <a:sym typeface="Wingdings" pitchFamily="2" charset="2"/>
              </a:rPr>
              <a:t> Public Safety  Healthcare</a:t>
            </a:r>
          </a:p>
          <a:p>
            <a:r>
              <a:rPr lang="en-US" dirty="0" smtClean="0">
                <a:sym typeface="Wingdings" pitchFamily="2" charset="2"/>
              </a:rPr>
              <a:t>Hospitals are generally very advanced – considered an integral part of the public health and public safety system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Competence with HVA, EOP, Exercise/Incidents, NIMS/ICS, etc.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Remainder of healthcare – not so much (see new CMS Emergency Preparedness rule)</a:t>
            </a:r>
          </a:p>
          <a:p>
            <a:r>
              <a:rPr lang="en-US" dirty="0" smtClean="0">
                <a:sym typeface="Wingdings" pitchFamily="2" charset="2"/>
              </a:rPr>
              <a:t>Private Industry – generally, not so much</a:t>
            </a:r>
          </a:p>
        </p:txBody>
      </p:sp>
    </p:spTree>
    <p:extLst>
      <p:ext uri="{BB962C8B-B14F-4D97-AF65-F5344CB8AC3E}">
        <p14:creationId xmlns:p14="http://schemas.microsoft.com/office/powerpoint/2010/main" val="1173364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continuity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BC </a:t>
            </a:r>
            <a:r>
              <a:rPr lang="en-US" dirty="0" smtClean="0">
                <a:sym typeface="Wingdings" pitchFamily="2" charset="2"/>
              </a:rPr>
              <a:t> Private Industry  Healthcare</a:t>
            </a:r>
          </a:p>
          <a:p>
            <a:r>
              <a:rPr lang="en-US" dirty="0" smtClean="0">
                <a:sym typeface="Wingdings" pitchFamily="2" charset="2"/>
              </a:rPr>
              <a:t>Generally “For-Profits” because “Time = $$”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Particularly </a:t>
            </a:r>
            <a:r>
              <a:rPr lang="en-US" u="sng" dirty="0" smtClean="0">
                <a:sym typeface="Wingdings" pitchFamily="2" charset="2"/>
              </a:rPr>
              <a:t>Finance</a:t>
            </a:r>
            <a:r>
              <a:rPr lang="en-US" dirty="0" smtClean="0">
                <a:sym typeface="Wingdings" pitchFamily="2" charset="2"/>
              </a:rPr>
              <a:t> and </a:t>
            </a:r>
            <a:r>
              <a:rPr lang="en-US" u="sng" dirty="0" smtClean="0">
                <a:sym typeface="Wingdings" pitchFamily="2" charset="2"/>
              </a:rPr>
              <a:t>on-line Retail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Rely heavily on IT, thus BC is IT heavy (e.g. DR)</a:t>
            </a:r>
          </a:p>
          <a:p>
            <a:r>
              <a:rPr lang="en-US" dirty="0" smtClean="0">
                <a:sym typeface="Wingdings" pitchFamily="2" charset="2"/>
              </a:rPr>
              <a:t>Also government, especially Federal Government</a:t>
            </a:r>
          </a:p>
          <a:p>
            <a:pPr lvl="1"/>
            <a:r>
              <a:rPr lang="en-US" u="sng" dirty="0" smtClean="0">
                <a:sym typeface="Wingdings" pitchFamily="2" charset="2"/>
              </a:rPr>
              <a:t>Continuation</a:t>
            </a:r>
            <a:r>
              <a:rPr lang="en-US" dirty="0" smtClean="0">
                <a:sym typeface="Wingdings" pitchFamily="2" charset="2"/>
              </a:rPr>
              <a:t> of </a:t>
            </a:r>
            <a:r>
              <a:rPr lang="en-US" u="sng" dirty="0" smtClean="0">
                <a:sym typeface="Wingdings" pitchFamily="2" charset="2"/>
              </a:rPr>
              <a:t>Essential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u="sng" dirty="0" smtClean="0">
                <a:sym typeface="Wingdings" pitchFamily="2" charset="2"/>
              </a:rPr>
              <a:t>Functions</a:t>
            </a:r>
          </a:p>
          <a:p>
            <a:r>
              <a:rPr lang="en-US" dirty="0" smtClean="0">
                <a:sym typeface="Wingdings" pitchFamily="2" charset="2"/>
              </a:rPr>
              <a:t>Public Safety – generally, not so much.</a:t>
            </a:r>
          </a:p>
        </p:txBody>
      </p:sp>
    </p:spTree>
    <p:extLst>
      <p:ext uri="{BB962C8B-B14F-4D97-AF65-F5344CB8AC3E}">
        <p14:creationId xmlns:p14="http://schemas.microsoft.com/office/powerpoint/2010/main" val="3586946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614</TotalTime>
  <Words>614</Words>
  <Application>Microsoft Office PowerPoint</Application>
  <PresentationFormat>On-screen Show (4:3)</PresentationFormat>
  <Paragraphs>103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Blurred Lines: Emergency management and Business continuity in Healthcare</vt:lpstr>
      <vt:lpstr>Objectives</vt:lpstr>
      <vt:lpstr>Agenda</vt:lpstr>
      <vt:lpstr>PowerPoint Presentation</vt:lpstr>
      <vt:lpstr>It is easy to think</vt:lpstr>
      <vt:lpstr>Distinct Differences and  Unique Value</vt:lpstr>
      <vt:lpstr>For example</vt:lpstr>
      <vt:lpstr>Emergency Management</vt:lpstr>
      <vt:lpstr>Business continuity</vt:lpstr>
      <vt:lpstr>Business Continuity</vt:lpstr>
      <vt:lpstr>Business Continuity</vt:lpstr>
      <vt:lpstr>Business continuity</vt:lpstr>
      <vt:lpstr>SCenario</vt:lpstr>
      <vt:lpstr>Healthcare Industry</vt:lpstr>
      <vt:lpstr>organization</vt:lpstr>
      <vt:lpstr>Individual</vt:lpstr>
      <vt:lpstr>PowerPoint Presentation</vt:lpstr>
    </vt:vector>
  </TitlesOfParts>
  <Company>Carilion Clinic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armartz2</dc:creator>
  <cp:lastModifiedBy>Silverstein, Suzi (VDH)</cp:lastModifiedBy>
  <cp:revision>60</cp:revision>
  <dcterms:created xsi:type="dcterms:W3CDTF">2014-10-09T13:54:43Z</dcterms:created>
  <dcterms:modified xsi:type="dcterms:W3CDTF">2017-05-25T13:56:34Z</dcterms:modified>
</cp:coreProperties>
</file>