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38"/>
  </p:notesMasterIdLst>
  <p:sldIdLst>
    <p:sldId id="256" r:id="rId2"/>
    <p:sldId id="282" r:id="rId3"/>
    <p:sldId id="272" r:id="rId4"/>
    <p:sldId id="273" r:id="rId5"/>
    <p:sldId id="274" r:id="rId6"/>
    <p:sldId id="262" r:id="rId7"/>
    <p:sldId id="257" r:id="rId8"/>
    <p:sldId id="258" r:id="rId9"/>
    <p:sldId id="279" r:id="rId10"/>
    <p:sldId id="280" r:id="rId11"/>
    <p:sldId id="284" r:id="rId12"/>
    <p:sldId id="259" r:id="rId13"/>
    <p:sldId id="260" r:id="rId14"/>
    <p:sldId id="294" r:id="rId15"/>
    <p:sldId id="263" r:id="rId16"/>
    <p:sldId id="265" r:id="rId17"/>
    <p:sldId id="266" r:id="rId18"/>
    <p:sldId id="267" r:id="rId19"/>
    <p:sldId id="275" r:id="rId20"/>
    <p:sldId id="277" r:id="rId21"/>
    <p:sldId id="276" r:id="rId22"/>
    <p:sldId id="278" r:id="rId23"/>
    <p:sldId id="281" r:id="rId24"/>
    <p:sldId id="271" r:id="rId25"/>
    <p:sldId id="295" r:id="rId26"/>
    <p:sldId id="285" r:id="rId27"/>
    <p:sldId id="286" r:id="rId28"/>
    <p:sldId id="287" r:id="rId29"/>
    <p:sldId id="288" r:id="rId30"/>
    <p:sldId id="289" r:id="rId31"/>
    <p:sldId id="290" r:id="rId32"/>
    <p:sldId id="291" r:id="rId33"/>
    <p:sldId id="292" r:id="rId34"/>
    <p:sldId id="293" r:id="rId35"/>
    <p:sldId id="296" r:id="rId36"/>
    <p:sldId id="283" r:id="rId3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653A"/>
    <a:srgbClr val="175F39"/>
    <a:srgbClr val="365E2C"/>
    <a:srgbClr val="233F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p:scale>
          <a:sx n="79" d="100"/>
          <a:sy n="79" d="100"/>
        </p:scale>
        <p:origin x="-84" y="-1008"/>
      </p:cViewPr>
      <p:guideLst>
        <p:guide orient="horz" pos="2160"/>
        <p:guide pos="3840"/>
      </p:guideLst>
    </p:cSldViewPr>
  </p:slideViewPr>
  <p:notesTextViewPr>
    <p:cViewPr>
      <p:scale>
        <a:sx n="1" d="1"/>
        <a:sy n="1" d="1"/>
      </p:scale>
      <p:origin x="0" y="0"/>
    </p:cViewPr>
  </p:notesTextViewPr>
  <p:notesViewPr>
    <p:cSldViewPr snapToGrid="0">
      <p:cViewPr varScale="1">
        <p:scale>
          <a:sx n="70" d="100"/>
          <a:sy n="70" d="100"/>
        </p:scale>
        <p:origin x="254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48CA2C1-8AEC-41D9-B2AC-55291D9A1835}" type="datetimeFigureOut">
              <a:rPr lang="en-US" smtClean="0"/>
              <a:t>5/26/2017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BA5824B-7A15-421A-9E7B-C42BE87AD881}" type="slidenum">
              <a:rPr lang="en-US" smtClean="0"/>
              <a:t>‹#›</a:t>
            </a:fld>
            <a:endParaRPr lang="en-US" dirty="0"/>
          </a:p>
        </p:txBody>
      </p:sp>
    </p:spTree>
    <p:extLst>
      <p:ext uri="{BB962C8B-B14F-4D97-AF65-F5344CB8AC3E}">
        <p14:creationId xmlns:p14="http://schemas.microsoft.com/office/powerpoint/2010/main" val="215957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hyperlink" Target="https://vacode.org/44-146.16/"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s://vacode.org/44-146.16/"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vacode.org/44-146.16/"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vacode.org/44-146.16/"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s://vacode.org/44-146.16/"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a:t>
            </a:fld>
            <a:endParaRPr lang="en-US" dirty="0"/>
          </a:p>
        </p:txBody>
      </p:sp>
    </p:spTree>
    <p:extLst>
      <p:ext uri="{BB962C8B-B14F-4D97-AF65-F5344CB8AC3E}">
        <p14:creationId xmlns:p14="http://schemas.microsoft.com/office/powerpoint/2010/main" val="20168130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10</a:t>
            </a:fld>
            <a:endParaRPr lang="en-US" dirty="0"/>
          </a:p>
        </p:txBody>
      </p:sp>
    </p:spTree>
    <p:extLst>
      <p:ext uri="{BB962C8B-B14F-4D97-AF65-F5344CB8AC3E}">
        <p14:creationId xmlns:p14="http://schemas.microsoft.com/office/powerpoint/2010/main" val="3914690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11</a:t>
            </a:fld>
            <a:endParaRPr lang="en-US" dirty="0"/>
          </a:p>
        </p:txBody>
      </p:sp>
    </p:spTree>
    <p:extLst>
      <p:ext uri="{BB962C8B-B14F-4D97-AF65-F5344CB8AC3E}">
        <p14:creationId xmlns:p14="http://schemas.microsoft.com/office/powerpoint/2010/main" val="766256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Effects transfers normally prohibited under EMTALA of individual with unstable EMCs so long as the transfer is necessitated by the circumstances of the declared emergency</a:t>
            </a:r>
          </a:p>
          <a:p>
            <a:endParaRPr lang="en-US" dirty="0"/>
          </a:p>
          <a:p>
            <a:r>
              <a:rPr lang="en-US" dirty="0"/>
              <a:t>Waived only if:</a:t>
            </a:r>
          </a:p>
          <a:p>
            <a:endParaRPr lang="en-US" dirty="0"/>
          </a:p>
          <a:p>
            <a:r>
              <a:rPr lang="en-US" dirty="0"/>
              <a:t>President has declared and emergency or disaster under the Stafford Act or the National Emergencies Act AND</a:t>
            </a:r>
          </a:p>
          <a:p>
            <a:endParaRPr lang="en-US" dirty="0"/>
          </a:p>
          <a:p>
            <a:r>
              <a:rPr lang="en-US" dirty="0"/>
              <a:t>Secretary of HHS has declared a public health emergency AND</a:t>
            </a:r>
          </a:p>
          <a:p>
            <a:endParaRPr lang="en-US" dirty="0"/>
          </a:p>
          <a:p>
            <a:r>
              <a:rPr lang="en-US" dirty="0"/>
              <a:t>Secretary invokes waiver authority (which may be retroactive) including notifying Congress at least 48 hours in advance AND</a:t>
            </a:r>
          </a:p>
          <a:p>
            <a:endParaRPr lang="en-US" dirty="0"/>
          </a:p>
          <a:p>
            <a:r>
              <a:rPr lang="en-US" dirty="0"/>
              <a:t>Waiver includes waiver of EMTALA requirements and the hospital is covered by the waiver</a:t>
            </a:r>
          </a:p>
          <a:p>
            <a:endParaRPr lang="en-US" dirty="0"/>
          </a:p>
          <a:p>
            <a:r>
              <a:rPr lang="en-US" dirty="0"/>
              <a:t>Katrina</a:t>
            </a:r>
          </a:p>
          <a:p>
            <a:r>
              <a:rPr lang="en-US" dirty="0"/>
              <a:t>Permitted to make otherwise prohibited transfer after MSE</a:t>
            </a:r>
          </a:p>
          <a:p>
            <a:r>
              <a:rPr lang="en-US" dirty="0"/>
              <a:t>But also prior to MSE so long as transfer pursuant to state emergency preparedness plan</a:t>
            </a:r>
          </a:p>
          <a:p>
            <a:r>
              <a:rPr lang="en-US" dirty="0"/>
              <a:t>If no preparedness plan, then MSE still required.</a:t>
            </a:r>
          </a:p>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12</a:t>
            </a:fld>
            <a:endParaRPr lang="en-US" dirty="0"/>
          </a:p>
        </p:txBody>
      </p:sp>
    </p:spTree>
    <p:extLst>
      <p:ext uri="{BB962C8B-B14F-4D97-AF65-F5344CB8AC3E}">
        <p14:creationId xmlns:p14="http://schemas.microsoft.com/office/powerpoint/2010/main" val="2368363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13</a:t>
            </a:fld>
            <a:endParaRPr lang="en-US" dirty="0"/>
          </a:p>
        </p:txBody>
      </p:sp>
    </p:spTree>
    <p:extLst>
      <p:ext uri="{BB962C8B-B14F-4D97-AF65-F5344CB8AC3E}">
        <p14:creationId xmlns:p14="http://schemas.microsoft.com/office/powerpoint/2010/main" val="1969574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14</a:t>
            </a:fld>
            <a:endParaRPr lang="en-US" dirty="0"/>
          </a:p>
        </p:txBody>
      </p:sp>
    </p:spTree>
    <p:extLst>
      <p:ext uri="{BB962C8B-B14F-4D97-AF65-F5344CB8AC3E}">
        <p14:creationId xmlns:p14="http://schemas.microsoft.com/office/powerpoint/2010/main" val="2562135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15</a:t>
            </a:fld>
            <a:endParaRPr lang="en-US" dirty="0"/>
          </a:p>
        </p:txBody>
      </p:sp>
    </p:spTree>
    <p:extLst>
      <p:ext uri="{BB962C8B-B14F-4D97-AF65-F5344CB8AC3E}">
        <p14:creationId xmlns:p14="http://schemas.microsoft.com/office/powerpoint/2010/main" val="1556159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HIPAA protects the privacy of patient’s PHI, but is balanced to ensure that appropriate uses and disclosures of the information still may be made when necessary to treat a patient, to protect the nation’s public health, and for other critical purposes.</a:t>
            </a:r>
          </a:p>
          <a:p>
            <a:endParaRPr lang="en-US" dirty="0"/>
          </a:p>
          <a:p>
            <a:r>
              <a:rPr lang="en-US" dirty="0"/>
              <a:t>HIPAA is NOT set aside in an emergency.</a:t>
            </a:r>
          </a:p>
          <a:p>
            <a:endParaRPr lang="en-US" dirty="0"/>
          </a:p>
          <a:p>
            <a:r>
              <a:rPr lang="en-US" dirty="0"/>
              <a:t>HIPAA does not apply to all organizations that may be involved in emergency preparedness and response: e.g., does not apply to social service agencies, public health agencies, and law enforcement.</a:t>
            </a:r>
          </a:p>
          <a:p>
            <a:endParaRPr lang="en-US" dirty="0"/>
          </a:p>
          <a:p>
            <a:r>
              <a:rPr lang="en-US" dirty="0"/>
              <a:t>E.g., Red Cross can share patient information or a social services agency can share a list of names with persons with disabilities to a transportation contractor.</a:t>
            </a:r>
          </a:p>
          <a:p>
            <a:endParaRPr lang="en-US" dirty="0"/>
          </a:p>
          <a:p>
            <a:r>
              <a:rPr lang="en-US" dirty="0"/>
              <a:t>Waiver of some requirements is possible, but only in certain federally declared disasters.</a:t>
            </a:r>
          </a:p>
          <a:p>
            <a:endParaRPr lang="en-US" dirty="0"/>
          </a:p>
          <a:p>
            <a:r>
              <a:rPr lang="en-US" dirty="0"/>
              <a:t>OCR more recently provided a bulletin on privacy in emergency situation in Nov. 2014 in response to the Ebola outbreak and questions that arose at the time.</a:t>
            </a:r>
          </a:p>
          <a:p>
            <a:endParaRPr lang="en-US" dirty="0"/>
          </a:p>
          <a:p>
            <a:r>
              <a:rPr lang="en-US" dirty="0"/>
              <a:t>I’ll review some of those highlights here.</a:t>
            </a:r>
          </a:p>
        </p:txBody>
      </p:sp>
      <p:sp>
        <p:nvSpPr>
          <p:cNvPr id="4" name="Slide Number Placeholder 3"/>
          <p:cNvSpPr>
            <a:spLocks noGrp="1"/>
          </p:cNvSpPr>
          <p:nvPr>
            <p:ph type="sldNum" sz="quarter" idx="10"/>
          </p:nvPr>
        </p:nvSpPr>
        <p:spPr/>
        <p:txBody>
          <a:bodyPr/>
          <a:lstStyle/>
          <a:p>
            <a:fld id="{3BA5824B-7A15-421A-9E7B-C42BE87AD881}" type="slidenum">
              <a:rPr lang="en-US" smtClean="0"/>
              <a:t>16</a:t>
            </a:fld>
            <a:endParaRPr lang="en-US" dirty="0"/>
          </a:p>
        </p:txBody>
      </p:sp>
    </p:spTree>
    <p:extLst>
      <p:ext uri="{BB962C8B-B14F-4D97-AF65-F5344CB8AC3E}">
        <p14:creationId xmlns:p14="http://schemas.microsoft.com/office/powerpoint/2010/main" val="400117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tool predates the Nov. 2014 OCR guidance, but it is still applicable and provides a good overview of disclosures that can be made in the context of emergency preparedness.</a:t>
            </a:r>
          </a:p>
          <a:p>
            <a:endParaRPr lang="en-US" dirty="0"/>
          </a:p>
          <a:p>
            <a:r>
              <a:rPr lang="en-US" dirty="0"/>
              <a:t>Knowing what information can be released, to whom, and under what circumstances, is critical in disaster response.</a:t>
            </a:r>
          </a:p>
          <a:p>
            <a:endParaRPr lang="en-US" dirty="0"/>
          </a:p>
          <a:p>
            <a:r>
              <a:rPr lang="en-US" dirty="0"/>
              <a:t>To achieve this, need to work with privacy officials and legal counsel to plan and develop policies and procedures for information release prior to an event.</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17</a:t>
            </a:fld>
            <a:endParaRPr lang="en-US" dirty="0"/>
          </a:p>
        </p:txBody>
      </p:sp>
    </p:spTree>
    <p:extLst>
      <p:ext uri="{BB962C8B-B14F-4D97-AF65-F5344CB8AC3E}">
        <p14:creationId xmlns:p14="http://schemas.microsoft.com/office/powerpoint/2010/main" val="2111270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Health care providers can share PHI as necessary to provide treatment</a:t>
            </a:r>
          </a:p>
          <a:p>
            <a:endParaRPr lang="en-US" dirty="0"/>
          </a:p>
          <a:p>
            <a:r>
              <a:rPr lang="en-US" dirty="0"/>
              <a:t>Sharing information between providers (ambulance service and hospital; hospital and clinic)</a:t>
            </a:r>
          </a:p>
          <a:p>
            <a:endParaRPr lang="en-US" dirty="0"/>
          </a:p>
          <a:p>
            <a:r>
              <a:rPr lang="en-US" dirty="0"/>
              <a:t>Referring patients for treatment (linking relocated patients with available providers in the area)</a:t>
            </a:r>
          </a:p>
          <a:p>
            <a:endParaRPr lang="en-US" dirty="0"/>
          </a:p>
          <a:p>
            <a:r>
              <a:rPr lang="en-US" dirty="0"/>
              <a:t>Coordinating patient care with others (such as emergency relief workers or others that can help connect patients with health services)</a:t>
            </a:r>
          </a:p>
          <a:p>
            <a:endParaRPr lang="en-US" dirty="0"/>
          </a:p>
          <a:p>
            <a:r>
              <a:rPr lang="en-US" dirty="0"/>
              <a:t>Minimum necessary rule does not apply when shared between providers</a:t>
            </a:r>
          </a:p>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18</a:t>
            </a:fld>
            <a:endParaRPr lang="en-US" dirty="0"/>
          </a:p>
        </p:txBody>
      </p:sp>
    </p:spTree>
    <p:extLst>
      <p:ext uri="{BB962C8B-B14F-4D97-AF65-F5344CB8AC3E}">
        <p14:creationId xmlns:p14="http://schemas.microsoft.com/office/powerpoint/2010/main" val="1171463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HIPAA recognizes the need for public health authorities and others responsible for ensuring public health and safety to have access to PHI that is necessary to carry out their mission.  </a:t>
            </a:r>
          </a:p>
          <a:p>
            <a:endParaRPr lang="en-US" dirty="0"/>
          </a:p>
          <a:p>
            <a:r>
              <a:rPr lang="en-US" dirty="0"/>
              <a:t>An example of federal public health authority would be that a health care provider would be permitted to disclose to the CDC PHI on an ongoing basis as needed to report all prior and prospective cases of patients exposed to or confirmed to have Ebola.</a:t>
            </a:r>
          </a:p>
          <a:p>
            <a:endParaRPr lang="en-US" dirty="0"/>
          </a:p>
          <a:p>
            <a:r>
              <a:rPr lang="en-US" dirty="0"/>
              <a:t>In Virginia, list of diseases reportable to VDH include disease caused by an agent that may have been used as a weapon, outbreaks, Sever Acute Respiratory Syndrome, Ebola, unusual occurrence of disease of public health concern.</a:t>
            </a:r>
          </a:p>
          <a:p>
            <a:endParaRPr lang="en-US" dirty="0"/>
          </a:p>
          <a:p>
            <a:r>
              <a:rPr lang="en-US" dirty="0"/>
              <a:t>Minimum necessary standard applies, but can rely upon the representations from the public health authority that the information requested is the minimum necessary.</a:t>
            </a:r>
          </a:p>
          <a:p>
            <a:endParaRPr lang="en-US" dirty="0"/>
          </a:p>
          <a:p>
            <a:r>
              <a:rPr lang="en-US" dirty="0"/>
              <a:t>It is not clear whether the exception allows reporting to RHCC or Emergency Operations Centers or the Medical Control Officer.  Unless there is a statute authorizing the activity, public health authority exception should not be relied upon.</a:t>
            </a:r>
          </a:p>
          <a:p>
            <a:endParaRPr lang="en-US" dirty="0"/>
          </a:p>
          <a:p>
            <a:r>
              <a:rPr lang="en-US" dirty="0"/>
              <a:t>Reminder that other requirements like accounting of disclosure still apply.</a:t>
            </a:r>
          </a:p>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19</a:t>
            </a:fld>
            <a:endParaRPr lang="en-US" dirty="0"/>
          </a:p>
        </p:txBody>
      </p:sp>
    </p:spTree>
    <p:extLst>
      <p:ext uri="{BB962C8B-B14F-4D97-AF65-F5344CB8AC3E}">
        <p14:creationId xmlns:p14="http://schemas.microsoft.com/office/powerpoint/2010/main" val="3064434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2</a:t>
            </a:fld>
            <a:endParaRPr lang="en-US" dirty="0"/>
          </a:p>
        </p:txBody>
      </p:sp>
    </p:spTree>
    <p:extLst>
      <p:ext uri="{BB962C8B-B14F-4D97-AF65-F5344CB8AC3E}">
        <p14:creationId xmlns:p14="http://schemas.microsoft.com/office/powerpoint/2010/main" val="7082301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health care provider should get verbal permission from the individual or otherwise be able to reasonably infer that the patient does not object, when possible; if the individual is incapacitated or not available.</a:t>
            </a:r>
          </a:p>
          <a:p>
            <a:endParaRPr lang="en-US" dirty="0"/>
          </a:p>
          <a:p>
            <a:r>
              <a:rPr lang="en-US" dirty="0"/>
              <a:t>May share under these circumstances if, in professional judgment, doing so is in the patient’s best interest.</a:t>
            </a:r>
          </a:p>
          <a:p>
            <a:endParaRPr lang="en-US" dirty="0"/>
          </a:p>
          <a:p>
            <a:r>
              <a:rPr lang="en-US" dirty="0"/>
              <a:t>Sharing with disaster relief organization does not require obtaining patient’s permission to share the information if doing so would interfere with the organization’s ability to respond to the emergency.</a:t>
            </a:r>
          </a:p>
        </p:txBody>
      </p:sp>
      <p:sp>
        <p:nvSpPr>
          <p:cNvPr id="4" name="Slide Number Placeholder 3"/>
          <p:cNvSpPr>
            <a:spLocks noGrp="1"/>
          </p:cNvSpPr>
          <p:nvPr>
            <p:ph type="sldNum" sz="quarter" idx="10"/>
          </p:nvPr>
        </p:nvSpPr>
        <p:spPr/>
        <p:txBody>
          <a:bodyPr/>
          <a:lstStyle/>
          <a:p>
            <a:fld id="{3BA5824B-7A15-421A-9E7B-C42BE87AD881}" type="slidenum">
              <a:rPr lang="en-US" smtClean="0"/>
              <a:t>20</a:t>
            </a:fld>
            <a:endParaRPr lang="en-US" dirty="0"/>
          </a:p>
        </p:txBody>
      </p:sp>
    </p:spTree>
    <p:extLst>
      <p:ext uri="{BB962C8B-B14F-4D97-AF65-F5344CB8AC3E}">
        <p14:creationId xmlns:p14="http://schemas.microsoft.com/office/powerpoint/2010/main" val="26838510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HIPAA recognizes the need for public health authorities and others responsible for ensuring public health and safety to have access to PHI that is necessary to carry out their mission.  </a:t>
            </a:r>
          </a:p>
        </p:txBody>
      </p:sp>
      <p:sp>
        <p:nvSpPr>
          <p:cNvPr id="4" name="Slide Number Placeholder 3"/>
          <p:cNvSpPr>
            <a:spLocks noGrp="1"/>
          </p:cNvSpPr>
          <p:nvPr>
            <p:ph type="sldNum" sz="quarter" idx="10"/>
          </p:nvPr>
        </p:nvSpPr>
        <p:spPr/>
        <p:txBody>
          <a:bodyPr/>
          <a:lstStyle/>
          <a:p>
            <a:fld id="{3BA5824B-7A15-421A-9E7B-C42BE87AD881}" type="slidenum">
              <a:rPr lang="en-US" smtClean="0"/>
              <a:t>21</a:t>
            </a:fld>
            <a:endParaRPr lang="en-US" dirty="0"/>
          </a:p>
        </p:txBody>
      </p:sp>
    </p:spTree>
    <p:extLst>
      <p:ext uri="{BB962C8B-B14F-4D97-AF65-F5344CB8AC3E}">
        <p14:creationId xmlns:p14="http://schemas.microsoft.com/office/powerpoint/2010/main" val="21831942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if a provider identifies an unexplained disease outbreak suspected to be the result of a bioterrorist attach, the provider may disclosure PHI of infected individuals to certain public officials to control the outbreak and prevent further infection.</a:t>
            </a:r>
          </a:p>
          <a:p>
            <a:endParaRPr lang="en-US" dirty="0"/>
          </a:p>
          <a:p>
            <a:r>
              <a:rPr lang="en-US" dirty="0"/>
              <a:t>Good faith standard applies with a presumption that the provider has acted in good faith if action based on actual knowledge or reliance on credible representation by a person with apparent knowledge or authority.</a:t>
            </a:r>
          </a:p>
          <a:p>
            <a:endParaRPr lang="en-US" dirty="0"/>
          </a:p>
          <a:p>
            <a:r>
              <a:rPr lang="en-US" dirty="0"/>
              <a:t>National security exception may be applicable in a bioterrorist attach to allow providers to disclose PHI to government authorities in the course of their investigation.</a:t>
            </a:r>
          </a:p>
        </p:txBody>
      </p:sp>
      <p:sp>
        <p:nvSpPr>
          <p:cNvPr id="4" name="Slide Number Placeholder 3"/>
          <p:cNvSpPr>
            <a:spLocks noGrp="1"/>
          </p:cNvSpPr>
          <p:nvPr>
            <p:ph type="sldNum" sz="quarter" idx="10"/>
          </p:nvPr>
        </p:nvSpPr>
        <p:spPr/>
        <p:txBody>
          <a:bodyPr/>
          <a:lstStyle/>
          <a:p>
            <a:fld id="{3BA5824B-7A15-421A-9E7B-C42BE87AD881}" type="slidenum">
              <a:rPr lang="en-US" smtClean="0"/>
              <a:t>22</a:t>
            </a:fld>
            <a:endParaRPr lang="en-US" dirty="0"/>
          </a:p>
        </p:txBody>
      </p:sp>
    </p:spTree>
    <p:extLst>
      <p:ext uri="{BB962C8B-B14F-4D97-AF65-F5344CB8AC3E}">
        <p14:creationId xmlns:p14="http://schemas.microsoft.com/office/powerpoint/2010/main" val="28442872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Effects transfers normally prohibited under EMTALA of individual with unstable EMCs so long as the transfer is necessitated by the circumstances of the declared emergency</a:t>
            </a:r>
          </a:p>
          <a:p>
            <a:endParaRPr lang="en-US" dirty="0"/>
          </a:p>
          <a:p>
            <a:r>
              <a:rPr lang="en-US" dirty="0"/>
              <a:t>Waived only if:</a:t>
            </a:r>
          </a:p>
          <a:p>
            <a:endParaRPr lang="en-US" dirty="0"/>
          </a:p>
          <a:p>
            <a:r>
              <a:rPr lang="en-US" dirty="0"/>
              <a:t>President has declared and emergency or disaster under the Stafford Act or the National Emergencies Act AND</a:t>
            </a:r>
          </a:p>
          <a:p>
            <a:endParaRPr lang="en-US" dirty="0"/>
          </a:p>
          <a:p>
            <a:r>
              <a:rPr lang="en-US" dirty="0"/>
              <a:t>Secretary of HHS has declared a public health emergency AND</a:t>
            </a:r>
          </a:p>
          <a:p>
            <a:endParaRPr lang="en-US" dirty="0"/>
          </a:p>
          <a:p>
            <a:r>
              <a:rPr lang="en-US" dirty="0"/>
              <a:t>Secretary invokes waiver authority (which may be retroactive) including notifying Congress at least 48 hours in advance AND</a:t>
            </a:r>
          </a:p>
          <a:p>
            <a:endParaRPr lang="en-US" dirty="0"/>
          </a:p>
          <a:p>
            <a:r>
              <a:rPr lang="en-US" dirty="0"/>
              <a:t>Waiver includes waiver of EMTALA requirements and the hospital is covered by the waiver</a:t>
            </a:r>
          </a:p>
          <a:p>
            <a:endParaRPr lang="en-US" dirty="0"/>
          </a:p>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23</a:t>
            </a:fld>
            <a:endParaRPr lang="en-US" dirty="0"/>
          </a:p>
        </p:txBody>
      </p:sp>
    </p:spTree>
    <p:extLst>
      <p:ext uri="{BB962C8B-B14F-4D97-AF65-F5344CB8AC3E}">
        <p14:creationId xmlns:p14="http://schemas.microsoft.com/office/powerpoint/2010/main" val="25550278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24</a:t>
            </a:fld>
            <a:endParaRPr lang="en-US" dirty="0"/>
          </a:p>
        </p:txBody>
      </p:sp>
    </p:spTree>
    <p:extLst>
      <p:ext uri="{BB962C8B-B14F-4D97-AF65-F5344CB8AC3E}">
        <p14:creationId xmlns:p14="http://schemas.microsoft.com/office/powerpoint/2010/main" val="37590531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25</a:t>
            </a:fld>
            <a:endParaRPr lang="en-US" dirty="0"/>
          </a:p>
        </p:txBody>
      </p:sp>
    </p:spTree>
    <p:extLst>
      <p:ext uri="{BB962C8B-B14F-4D97-AF65-F5344CB8AC3E}">
        <p14:creationId xmlns:p14="http://schemas.microsoft.com/office/powerpoint/2010/main" val="4251349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26</a:t>
            </a:fld>
            <a:endParaRPr lang="en-US" dirty="0"/>
          </a:p>
        </p:txBody>
      </p:sp>
    </p:spTree>
    <p:extLst>
      <p:ext uri="{BB962C8B-B14F-4D97-AF65-F5344CB8AC3E}">
        <p14:creationId xmlns:p14="http://schemas.microsoft.com/office/powerpoint/2010/main" val="34590418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27</a:t>
            </a:fld>
            <a:endParaRPr lang="en-US" dirty="0"/>
          </a:p>
        </p:txBody>
      </p:sp>
    </p:spTree>
    <p:extLst>
      <p:ext uri="{BB962C8B-B14F-4D97-AF65-F5344CB8AC3E}">
        <p14:creationId xmlns:p14="http://schemas.microsoft.com/office/powerpoint/2010/main" val="30052895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28</a:t>
            </a:fld>
            <a:endParaRPr lang="en-US" dirty="0"/>
          </a:p>
        </p:txBody>
      </p:sp>
    </p:spTree>
    <p:extLst>
      <p:ext uri="{BB962C8B-B14F-4D97-AF65-F5344CB8AC3E}">
        <p14:creationId xmlns:p14="http://schemas.microsoft.com/office/powerpoint/2010/main" val="13720965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962244"/>
          </a:xfrm>
        </p:spPr>
        <p:txBody>
          <a:bodyPr/>
          <a:lstStyle/>
          <a:p>
            <a:r>
              <a:rPr lang="en-US" dirty="0"/>
              <a:t>Immunity is better suited to a “side of the road” situation than a public health response</a:t>
            </a:r>
          </a:p>
          <a:p>
            <a:endParaRPr lang="en-US" dirty="0"/>
          </a:p>
          <a:p>
            <a:r>
              <a:rPr lang="en-US" dirty="0"/>
              <a:t>Volunteers or employees of a locality that provide without compensation emergency services are also immune from liability when rendering in good faith emergency care or assistance in person or by telephone or other means of communication whether at the scene of an accident or while transporting such injured or ill person. (A)(5)</a:t>
            </a:r>
          </a:p>
          <a:p>
            <a:endParaRPr lang="en-US" dirty="0"/>
          </a:p>
          <a:p>
            <a:r>
              <a:rPr lang="en-US" dirty="0"/>
              <a:t>Coverage also available for EMS medical directors, physicians providing assistance, dispatcher and other communications providers.  </a:t>
            </a:r>
          </a:p>
          <a:p>
            <a:endParaRPr lang="en-US" dirty="0"/>
          </a:p>
          <a:p>
            <a:r>
              <a:rPr lang="en-US" dirty="0"/>
              <a:t>NOTE: compensation does not include “the salaries of police, fire or other public officials or personnel ho render such emergency assistance.” (F)</a:t>
            </a:r>
          </a:p>
        </p:txBody>
      </p:sp>
      <p:sp>
        <p:nvSpPr>
          <p:cNvPr id="4" name="Slide Number Placeholder 3"/>
          <p:cNvSpPr>
            <a:spLocks noGrp="1"/>
          </p:cNvSpPr>
          <p:nvPr>
            <p:ph type="sldNum" sz="quarter" idx="10"/>
          </p:nvPr>
        </p:nvSpPr>
        <p:spPr/>
        <p:txBody>
          <a:bodyPr/>
          <a:lstStyle/>
          <a:p>
            <a:fld id="{3BA5824B-7A15-421A-9E7B-C42BE87AD881}" type="slidenum">
              <a:rPr lang="en-US" smtClean="0"/>
              <a:t>29</a:t>
            </a:fld>
            <a:endParaRPr lang="en-US" dirty="0"/>
          </a:p>
        </p:txBody>
      </p:sp>
    </p:spTree>
    <p:extLst>
      <p:ext uri="{BB962C8B-B14F-4D97-AF65-F5344CB8AC3E}">
        <p14:creationId xmlns:p14="http://schemas.microsoft.com/office/powerpoint/2010/main" val="1991031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3</a:t>
            </a:fld>
            <a:endParaRPr lang="en-US" dirty="0"/>
          </a:p>
        </p:txBody>
      </p:sp>
    </p:spTree>
    <p:extLst>
      <p:ext uri="{BB962C8B-B14F-4D97-AF65-F5344CB8AC3E}">
        <p14:creationId xmlns:p14="http://schemas.microsoft.com/office/powerpoint/2010/main" val="2942694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individuals involved in emergency services and preparedness activities pursuant to the definition of “emergency services” in § </a:t>
            </a:r>
            <a:r>
              <a:rPr lang="en-US" dirty="0">
                <a:hlinkClick r:id="rId3"/>
              </a:rPr>
              <a:t>44-146.16</a:t>
            </a:r>
            <a:r>
              <a:rPr lang="en-US" dirty="0"/>
              <a:t> shall be considered volunteers in state and local services</a:t>
            </a:r>
          </a:p>
        </p:txBody>
      </p:sp>
      <p:sp>
        <p:nvSpPr>
          <p:cNvPr id="4" name="Slide Number Placeholder 3"/>
          <p:cNvSpPr>
            <a:spLocks noGrp="1"/>
          </p:cNvSpPr>
          <p:nvPr>
            <p:ph type="sldNum" sz="quarter" idx="10"/>
          </p:nvPr>
        </p:nvSpPr>
        <p:spPr/>
        <p:txBody>
          <a:bodyPr/>
          <a:lstStyle/>
          <a:p>
            <a:fld id="{3BA5824B-7A15-421A-9E7B-C42BE87AD881}" type="slidenum">
              <a:rPr lang="en-US" smtClean="0"/>
              <a:t>30</a:t>
            </a:fld>
            <a:endParaRPr lang="en-US" dirty="0"/>
          </a:p>
        </p:txBody>
      </p:sp>
    </p:spTree>
    <p:extLst>
      <p:ext uri="{BB962C8B-B14F-4D97-AF65-F5344CB8AC3E}">
        <p14:creationId xmlns:p14="http://schemas.microsoft.com/office/powerpoint/2010/main" val="36806262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individuals involved in emergency services and preparedness activities pursuant to the definition of “emergency services” in § </a:t>
            </a:r>
            <a:r>
              <a:rPr lang="en-US" dirty="0">
                <a:hlinkClick r:id="rId3"/>
              </a:rPr>
              <a:t>44-146.16</a:t>
            </a:r>
            <a:r>
              <a:rPr lang="en-US" dirty="0"/>
              <a:t> shall be considered volunteers in state and local services</a:t>
            </a:r>
          </a:p>
        </p:txBody>
      </p:sp>
      <p:sp>
        <p:nvSpPr>
          <p:cNvPr id="4" name="Slide Number Placeholder 3"/>
          <p:cNvSpPr>
            <a:spLocks noGrp="1"/>
          </p:cNvSpPr>
          <p:nvPr>
            <p:ph type="sldNum" sz="quarter" idx="10"/>
          </p:nvPr>
        </p:nvSpPr>
        <p:spPr/>
        <p:txBody>
          <a:bodyPr/>
          <a:lstStyle/>
          <a:p>
            <a:fld id="{3BA5824B-7A15-421A-9E7B-C42BE87AD881}" type="slidenum">
              <a:rPr lang="en-US" smtClean="0"/>
              <a:t>31</a:t>
            </a:fld>
            <a:endParaRPr lang="en-US" dirty="0"/>
          </a:p>
        </p:txBody>
      </p:sp>
    </p:spTree>
    <p:extLst>
      <p:ext uri="{BB962C8B-B14F-4D97-AF65-F5344CB8AC3E}">
        <p14:creationId xmlns:p14="http://schemas.microsoft.com/office/powerpoint/2010/main" val="16260991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individuals involved in emergency services and preparedness activities pursuant to the definition of “emergency services” in § </a:t>
            </a:r>
            <a:r>
              <a:rPr lang="en-US" dirty="0">
                <a:hlinkClick r:id="rId3"/>
              </a:rPr>
              <a:t>44-146.16</a:t>
            </a:r>
            <a:r>
              <a:rPr lang="en-US" dirty="0"/>
              <a:t> shall be considered volunteers in state and local services</a:t>
            </a:r>
          </a:p>
        </p:txBody>
      </p:sp>
      <p:sp>
        <p:nvSpPr>
          <p:cNvPr id="4" name="Slide Number Placeholder 3"/>
          <p:cNvSpPr>
            <a:spLocks noGrp="1"/>
          </p:cNvSpPr>
          <p:nvPr>
            <p:ph type="sldNum" sz="quarter" idx="10"/>
          </p:nvPr>
        </p:nvSpPr>
        <p:spPr/>
        <p:txBody>
          <a:bodyPr/>
          <a:lstStyle/>
          <a:p>
            <a:fld id="{3BA5824B-7A15-421A-9E7B-C42BE87AD881}" type="slidenum">
              <a:rPr lang="en-US" smtClean="0"/>
              <a:t>32</a:t>
            </a:fld>
            <a:endParaRPr lang="en-US" dirty="0"/>
          </a:p>
        </p:txBody>
      </p:sp>
    </p:spTree>
    <p:extLst>
      <p:ext uri="{BB962C8B-B14F-4D97-AF65-F5344CB8AC3E}">
        <p14:creationId xmlns:p14="http://schemas.microsoft.com/office/powerpoint/2010/main" val="28768738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individuals involved in emergency services and preparedness activities pursuant to the definition of “emergency services” in § </a:t>
            </a:r>
            <a:r>
              <a:rPr lang="en-US" dirty="0">
                <a:hlinkClick r:id="rId3"/>
              </a:rPr>
              <a:t>44-146.16</a:t>
            </a:r>
            <a:r>
              <a:rPr lang="en-US" dirty="0"/>
              <a:t> shall be considered volunteers in state and local services</a:t>
            </a:r>
          </a:p>
        </p:txBody>
      </p:sp>
      <p:sp>
        <p:nvSpPr>
          <p:cNvPr id="4" name="Slide Number Placeholder 3"/>
          <p:cNvSpPr>
            <a:spLocks noGrp="1"/>
          </p:cNvSpPr>
          <p:nvPr>
            <p:ph type="sldNum" sz="quarter" idx="10"/>
          </p:nvPr>
        </p:nvSpPr>
        <p:spPr/>
        <p:txBody>
          <a:bodyPr/>
          <a:lstStyle/>
          <a:p>
            <a:fld id="{3BA5824B-7A15-421A-9E7B-C42BE87AD881}" type="slidenum">
              <a:rPr lang="en-US" smtClean="0"/>
              <a:t>33</a:t>
            </a:fld>
            <a:endParaRPr lang="en-US" dirty="0"/>
          </a:p>
        </p:txBody>
      </p:sp>
    </p:spTree>
    <p:extLst>
      <p:ext uri="{BB962C8B-B14F-4D97-AF65-F5344CB8AC3E}">
        <p14:creationId xmlns:p14="http://schemas.microsoft.com/office/powerpoint/2010/main" val="38370677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individuals involved in emergency services and preparedness activities pursuant to the definition of “emergency services” in § </a:t>
            </a:r>
            <a:r>
              <a:rPr lang="en-US" dirty="0">
                <a:hlinkClick r:id="rId3"/>
              </a:rPr>
              <a:t>44-146.16</a:t>
            </a:r>
            <a:r>
              <a:rPr lang="en-US" dirty="0"/>
              <a:t> shall be considered volunteers in state and local services</a:t>
            </a:r>
          </a:p>
        </p:txBody>
      </p:sp>
      <p:sp>
        <p:nvSpPr>
          <p:cNvPr id="4" name="Slide Number Placeholder 3"/>
          <p:cNvSpPr>
            <a:spLocks noGrp="1"/>
          </p:cNvSpPr>
          <p:nvPr>
            <p:ph type="sldNum" sz="quarter" idx="10"/>
          </p:nvPr>
        </p:nvSpPr>
        <p:spPr/>
        <p:txBody>
          <a:bodyPr/>
          <a:lstStyle/>
          <a:p>
            <a:fld id="{3BA5824B-7A15-421A-9E7B-C42BE87AD881}" type="slidenum">
              <a:rPr lang="en-US" smtClean="0"/>
              <a:t>34</a:t>
            </a:fld>
            <a:endParaRPr lang="en-US" dirty="0"/>
          </a:p>
        </p:txBody>
      </p:sp>
    </p:spTree>
    <p:extLst>
      <p:ext uri="{BB962C8B-B14F-4D97-AF65-F5344CB8AC3E}">
        <p14:creationId xmlns:p14="http://schemas.microsoft.com/office/powerpoint/2010/main" val="14091930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35</a:t>
            </a:fld>
            <a:endParaRPr lang="en-US" dirty="0"/>
          </a:p>
        </p:txBody>
      </p:sp>
    </p:spTree>
    <p:extLst>
      <p:ext uri="{BB962C8B-B14F-4D97-AF65-F5344CB8AC3E}">
        <p14:creationId xmlns:p14="http://schemas.microsoft.com/office/powerpoint/2010/main" val="23454052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36</a:t>
            </a:fld>
            <a:endParaRPr lang="en-US" dirty="0"/>
          </a:p>
        </p:txBody>
      </p:sp>
    </p:spTree>
    <p:extLst>
      <p:ext uri="{BB962C8B-B14F-4D97-AF65-F5344CB8AC3E}">
        <p14:creationId xmlns:p14="http://schemas.microsoft.com/office/powerpoint/2010/main" val="833789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4</a:t>
            </a:fld>
            <a:endParaRPr lang="en-US" dirty="0"/>
          </a:p>
        </p:txBody>
      </p:sp>
    </p:spTree>
    <p:extLst>
      <p:ext uri="{BB962C8B-B14F-4D97-AF65-F5344CB8AC3E}">
        <p14:creationId xmlns:p14="http://schemas.microsoft.com/office/powerpoint/2010/main" val="3474500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5</a:t>
            </a:fld>
            <a:endParaRPr lang="en-US" dirty="0"/>
          </a:p>
        </p:txBody>
      </p:sp>
    </p:spTree>
    <p:extLst>
      <p:ext uri="{BB962C8B-B14F-4D97-AF65-F5344CB8AC3E}">
        <p14:creationId xmlns:p14="http://schemas.microsoft.com/office/powerpoint/2010/main" val="183237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6</a:t>
            </a:fld>
            <a:endParaRPr lang="en-US" dirty="0"/>
          </a:p>
        </p:txBody>
      </p:sp>
    </p:spTree>
    <p:extLst>
      <p:ext uri="{BB962C8B-B14F-4D97-AF65-F5344CB8AC3E}">
        <p14:creationId xmlns:p14="http://schemas.microsoft.com/office/powerpoint/2010/main" val="2221763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7</a:t>
            </a:fld>
            <a:endParaRPr lang="en-US" dirty="0"/>
          </a:p>
        </p:txBody>
      </p:sp>
    </p:spTree>
    <p:extLst>
      <p:ext uri="{BB962C8B-B14F-4D97-AF65-F5344CB8AC3E}">
        <p14:creationId xmlns:p14="http://schemas.microsoft.com/office/powerpoint/2010/main" val="1095022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8</a:t>
            </a:fld>
            <a:endParaRPr lang="en-US" dirty="0"/>
          </a:p>
        </p:txBody>
      </p:sp>
    </p:spTree>
    <p:extLst>
      <p:ext uri="{BB962C8B-B14F-4D97-AF65-F5344CB8AC3E}">
        <p14:creationId xmlns:p14="http://schemas.microsoft.com/office/powerpoint/2010/main" val="1582842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Interpretive Guidelines suggest that where hospital has exceeded its customary strategies to stretch its resources (SURGE) but still cannot meet needs of ED patients, capacity is exceeded and hospital can go on diversion</a:t>
            </a:r>
          </a:p>
          <a:p>
            <a:endParaRPr lang="en-US" dirty="0"/>
          </a:p>
          <a:p>
            <a:r>
              <a:rPr lang="en-US" dirty="0"/>
              <a:t>But the ED never truly closes until all patients and staff are evacuated.  Still have to take walk-ins and those that arrive despite diversion</a:t>
            </a:r>
          </a:p>
          <a:p>
            <a:endParaRPr lang="en-US" dirty="0"/>
          </a:p>
          <a:p>
            <a:endParaRPr lang="en-US" dirty="0"/>
          </a:p>
        </p:txBody>
      </p:sp>
      <p:sp>
        <p:nvSpPr>
          <p:cNvPr id="4" name="Slide Number Placeholder 3"/>
          <p:cNvSpPr>
            <a:spLocks noGrp="1"/>
          </p:cNvSpPr>
          <p:nvPr>
            <p:ph type="sldNum" sz="quarter" idx="10"/>
          </p:nvPr>
        </p:nvSpPr>
        <p:spPr/>
        <p:txBody>
          <a:bodyPr/>
          <a:lstStyle/>
          <a:p>
            <a:fld id="{3BA5824B-7A15-421A-9E7B-C42BE87AD881}" type="slidenum">
              <a:rPr lang="en-US" smtClean="0"/>
              <a:t>9</a:t>
            </a:fld>
            <a:endParaRPr lang="en-US" dirty="0"/>
          </a:p>
        </p:txBody>
      </p:sp>
    </p:spTree>
    <p:extLst>
      <p:ext uri="{BB962C8B-B14F-4D97-AF65-F5344CB8AC3E}">
        <p14:creationId xmlns:p14="http://schemas.microsoft.com/office/powerpoint/2010/main" val="11351390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rgbClr val="175F3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pic>
        <p:nvPicPr>
          <p:cNvPr id="10" name="Picture 9"/>
          <p:cNvPicPr/>
          <p:nvPr userDrawn="1"/>
        </p:nvPicPr>
        <p:blipFill>
          <a:blip r:embed="rId2" cstate="print">
            <a:extLst>
              <a:ext uri="{28A0092B-C50C-407E-A947-70E740481C1C}">
                <a14:useLocalDpi xmlns:a14="http://schemas.microsoft.com/office/drawing/2010/main" val="0"/>
              </a:ext>
            </a:extLst>
          </a:blip>
          <a:stretch>
            <a:fillRect/>
          </a:stretch>
        </p:blipFill>
        <p:spPr>
          <a:xfrm>
            <a:off x="9780785" y="79618"/>
            <a:ext cx="2309483" cy="65694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dirty="0"/>
              <a:t>June 1, 2017</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dirty="0"/>
              <a:t>June 1, 2017</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buClr>
                <a:schemeClr val="bg1">
                  <a:lumMod val="50000"/>
                </a:schemeClr>
              </a:buClr>
              <a:defRPr/>
            </a:lvl1pPr>
            <a:lvl2pPr>
              <a:buClr>
                <a:schemeClr val="bg2">
                  <a:lumMod val="50000"/>
                </a:schemeClr>
              </a:buClr>
              <a:defRPr/>
            </a:lvl2pPr>
            <a:lvl3pPr>
              <a:buClr>
                <a:schemeClr val="bg2">
                  <a:lumMod val="50000"/>
                </a:schemeClr>
              </a:buClr>
              <a:defRPr/>
            </a:lvl3pPr>
            <a:lvl4pPr>
              <a:buClr>
                <a:schemeClr val="bg2">
                  <a:lumMod val="50000"/>
                </a:schemeClr>
              </a:buClr>
              <a:defRPr/>
            </a:lvl4pPr>
            <a:lvl5pPr>
              <a:buClr>
                <a:schemeClr val="bg2">
                  <a:lumMod val="50000"/>
                </a:schemeClr>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n-US" dirty="0"/>
              <a:t>June 1, 2017</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dirty="0"/>
              <a:t>June 1, 2017</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buClr>
                <a:schemeClr val="bg2">
                  <a:lumMod val="50000"/>
                </a:schemeClr>
              </a:buClr>
              <a:defRPr sz="2000"/>
            </a:lvl1pPr>
            <a:lvl2pPr>
              <a:buClr>
                <a:schemeClr val="bg2">
                  <a:lumMod val="50000"/>
                </a:schemeClr>
              </a:buClr>
              <a:defRPr sz="1800"/>
            </a:lvl2pPr>
            <a:lvl3pPr>
              <a:buClr>
                <a:schemeClr val="bg2">
                  <a:lumMod val="50000"/>
                </a:schemeClr>
              </a:buClr>
              <a:defRPr sz="1600"/>
            </a:lvl3pPr>
            <a:lvl4pPr>
              <a:buClr>
                <a:schemeClr val="bg2">
                  <a:lumMod val="50000"/>
                </a:schemeClr>
              </a:buClr>
              <a:defRPr sz="1400"/>
            </a:lvl4pPr>
            <a:lvl5pPr>
              <a:buClr>
                <a:schemeClr val="bg2">
                  <a:lumMod val="50000"/>
                </a:schemeClr>
              </a:buCl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818120" y="868680"/>
            <a:ext cx="3474720" cy="5120640"/>
          </a:xfrm>
        </p:spPr>
        <p:txBody>
          <a:bodyPr/>
          <a:lstStyle>
            <a:lvl1pPr>
              <a:buClr>
                <a:schemeClr val="bg2">
                  <a:lumMod val="50000"/>
                </a:schemeClr>
              </a:buClr>
              <a:defRPr sz="2000"/>
            </a:lvl1pPr>
            <a:lvl2pPr>
              <a:buClr>
                <a:schemeClr val="bg2">
                  <a:lumMod val="50000"/>
                </a:schemeClr>
              </a:buClr>
              <a:defRPr sz="1800"/>
            </a:lvl2pPr>
            <a:lvl3pPr>
              <a:buClr>
                <a:schemeClr val="bg2">
                  <a:lumMod val="50000"/>
                </a:schemeClr>
              </a:buClr>
              <a:defRPr sz="1600"/>
            </a:lvl3pPr>
            <a:lvl4pPr>
              <a:buClr>
                <a:schemeClr val="bg2">
                  <a:lumMod val="50000"/>
                </a:schemeClr>
              </a:buClr>
              <a:defRPr sz="1400"/>
            </a:lvl4pPr>
            <a:lvl5pPr>
              <a:buClr>
                <a:schemeClr val="bg2">
                  <a:lumMod val="50000"/>
                </a:schemeClr>
              </a:buCl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r>
              <a:rPr lang="en-US" dirty="0"/>
              <a:t>June 1, 2017</a:t>
            </a:r>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buClr>
                <a:schemeClr val="bg2">
                  <a:lumMod val="50000"/>
                </a:schemeClr>
              </a:buClr>
              <a:defRPr sz="2000"/>
            </a:lvl1pPr>
            <a:lvl2pPr>
              <a:buClr>
                <a:schemeClr val="bg2">
                  <a:lumMod val="50000"/>
                </a:schemeClr>
              </a:buClr>
              <a:defRPr sz="1800"/>
            </a:lvl2pPr>
            <a:lvl3pPr>
              <a:buClr>
                <a:schemeClr val="bg2">
                  <a:lumMod val="50000"/>
                </a:schemeClr>
              </a:buClr>
              <a:defRPr sz="1600"/>
            </a:lvl3pPr>
            <a:lvl4pPr>
              <a:buClr>
                <a:schemeClr val="bg2">
                  <a:lumMod val="50000"/>
                </a:schemeClr>
              </a:buClr>
              <a:defRPr sz="1400"/>
            </a:lvl4pPr>
            <a:lvl5pPr>
              <a:buClr>
                <a:schemeClr val="bg2">
                  <a:lumMod val="50000"/>
                </a:schemeClr>
              </a:buCl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buClr>
                <a:schemeClr val="bg2">
                  <a:lumMod val="50000"/>
                </a:schemeClr>
              </a:buClr>
              <a:defRPr sz="2000"/>
            </a:lvl1pPr>
            <a:lvl2pPr>
              <a:buClr>
                <a:schemeClr val="bg2">
                  <a:lumMod val="50000"/>
                </a:schemeClr>
              </a:buClr>
              <a:defRPr sz="1800"/>
            </a:lvl2pPr>
            <a:lvl3pPr>
              <a:buClr>
                <a:schemeClr val="bg2">
                  <a:lumMod val="50000"/>
                </a:schemeClr>
              </a:buClr>
              <a:defRPr sz="1600"/>
            </a:lvl3pPr>
            <a:lvl4pPr>
              <a:buClr>
                <a:schemeClr val="bg2">
                  <a:lumMod val="50000"/>
                </a:schemeClr>
              </a:buClr>
              <a:defRPr sz="1400"/>
            </a:lvl4pPr>
            <a:lvl5pPr>
              <a:buClr>
                <a:schemeClr val="bg2">
                  <a:lumMod val="50000"/>
                </a:schemeClr>
              </a:buCl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p:cNvSpPr>
            <a:spLocks noGrp="1"/>
          </p:cNvSpPr>
          <p:nvPr>
            <p:ph type="dt" sz="half" idx="10"/>
          </p:nvPr>
        </p:nvSpPr>
        <p:spPr/>
        <p:txBody>
          <a:bodyPr/>
          <a:lstStyle/>
          <a:p>
            <a:r>
              <a:rPr lang="en-US" dirty="0"/>
              <a:t>June 1, 2017</a:t>
            </a:r>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lvl1pPr>
              <a:defRPr>
                <a:solidFill>
                  <a:schemeClr val="bg2">
                    <a:lumMod val="50000"/>
                  </a:schemeClr>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r>
              <a:rPr lang="en-US" dirty="0"/>
              <a:t>June 1, 2017</a:t>
            </a:r>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dirty="0"/>
              <a:t>June 1, 2017</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pic>
        <p:nvPicPr>
          <p:cNvPr id="10" name="Picture 9"/>
          <p:cNvPicPr/>
          <p:nvPr userDrawn="1"/>
        </p:nvPicPr>
        <p:blipFill>
          <a:blip r:embed="rId2" cstate="print">
            <a:extLst>
              <a:ext uri="{28A0092B-C50C-407E-A947-70E740481C1C}">
                <a14:useLocalDpi xmlns:a14="http://schemas.microsoft.com/office/drawing/2010/main" val="0"/>
              </a:ext>
            </a:extLst>
          </a:blip>
          <a:stretch>
            <a:fillRect/>
          </a:stretch>
        </p:blipFill>
        <p:spPr>
          <a:xfrm>
            <a:off x="9780785" y="79618"/>
            <a:ext cx="2309483" cy="65694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buClr>
                <a:schemeClr val="bg2">
                  <a:lumMod val="50000"/>
                </a:schemeClr>
              </a:buClr>
              <a:defRPr sz="2000"/>
            </a:lvl1pPr>
            <a:lvl2pPr>
              <a:buClr>
                <a:schemeClr val="bg2">
                  <a:lumMod val="50000"/>
                </a:schemeClr>
              </a:buClr>
              <a:defRPr sz="1800"/>
            </a:lvl2pPr>
            <a:lvl3pPr>
              <a:buClr>
                <a:schemeClr val="bg2">
                  <a:lumMod val="50000"/>
                </a:schemeClr>
              </a:buClr>
              <a:defRPr sz="1600"/>
            </a:lvl3pPr>
            <a:lvl4pPr>
              <a:buClr>
                <a:schemeClr val="bg2">
                  <a:lumMod val="50000"/>
                </a:schemeClr>
              </a:buClr>
              <a:defRPr sz="1400"/>
            </a:lvl4pPr>
            <a:lvl5pPr>
              <a:buClr>
                <a:schemeClr val="bg2">
                  <a:lumMod val="50000"/>
                </a:schemeClr>
              </a:buCl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r>
              <a:rPr lang="en-US" dirty="0"/>
              <a:t>June 1, 2017</a:t>
            </a:r>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r>
              <a:rPr lang="en-US" dirty="0"/>
              <a:t>June 1, 2017</a:t>
            </a:r>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lvl1pPr>
              <a:defRPr>
                <a:solidFill>
                  <a:schemeClr val="tx1"/>
                </a:solidFill>
              </a:defRPr>
            </a:lvl1pPr>
          </a:lstStyle>
          <a:p>
            <a:fld id="{4FAB73BC-B049-4115-A692-8D63A059BFB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rgbClr val="1D653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dirty="0"/>
              <a:t>June 1, 2017</a:t>
            </a: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pic>
        <p:nvPicPr>
          <p:cNvPr id="10" name="Picture 9"/>
          <p:cNvPicPr/>
          <p:nvPr userDrawn="1"/>
        </p:nvPicPr>
        <p:blipFill>
          <a:blip r:embed="rId13" cstate="print">
            <a:extLst>
              <a:ext uri="{28A0092B-C50C-407E-A947-70E740481C1C}">
                <a14:useLocalDpi xmlns:a14="http://schemas.microsoft.com/office/drawing/2010/main" val="0"/>
              </a:ext>
            </a:extLst>
          </a:blip>
          <a:stretch>
            <a:fillRect/>
          </a:stretch>
        </p:blipFill>
        <p:spPr>
          <a:xfrm>
            <a:off x="9780785" y="79618"/>
            <a:ext cx="2309483" cy="656942"/>
          </a:xfrm>
          <a:prstGeom prst="rect">
            <a:avLst/>
          </a:prstGeom>
        </p:spPr>
      </p:pic>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3.pn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15.svg"/><Relationship Id="rId5" Type="http://schemas.openxmlformats.org/officeDocument/2006/relationships/image" Target="../media/image3.png"/><Relationship Id="rId4" Type="http://schemas.openxmlformats.org/officeDocument/2006/relationships/image" Target="../media/image14.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9.xml"/><Relationship Id="rId4" Type="http://schemas.openxmlformats.org/officeDocument/2006/relationships/hyperlink" Target="https://www.hhs.gov/sites/default/files/ocr/privacy/hipaa/understanding/special/emergency/emergencyprepdisclose.pdf"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7.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image" Target="../media/image15.svg"/><Relationship Id="rId5" Type="http://schemas.openxmlformats.org/officeDocument/2006/relationships/image" Target="../media/image3.png"/><Relationship Id="rId4" Type="http://schemas.openxmlformats.org/officeDocument/2006/relationships/image" Target="../media/image14.sv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13.svg"/><Relationship Id="rId5" Type="http://schemas.openxmlformats.org/officeDocument/2006/relationships/image" Target="../media/image7.png"/><Relationship Id="rId4" Type="http://schemas.openxmlformats.org/officeDocument/2006/relationships/image" Target="../media/image11.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6.xml"/><Relationship Id="rId1" Type="http://schemas.openxmlformats.org/officeDocument/2006/relationships/slideLayout" Target="../slideLayouts/slideLayout3.xml"/><Relationship Id="rId6" Type="http://schemas.openxmlformats.org/officeDocument/2006/relationships/image" Target="../media/image20.svg"/><Relationship Id="rId5" Type="http://schemas.openxmlformats.org/officeDocument/2006/relationships/image" Target="../media/image10.png"/><Relationship Id="rId4" Type="http://schemas.openxmlformats.org/officeDocument/2006/relationships/image" Target="../media/image18.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5.svg"/><Relationship Id="rId5" Type="http://schemas.openxmlformats.org/officeDocument/2006/relationships/image" Target="../media/image3.png"/><Relationship Id="rId4" Type="http://schemas.openxmlformats.org/officeDocument/2006/relationships/image" Target="../media/image14.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a:t>Public Health and Healthcare Preparedness Academy 2017</a:t>
            </a:r>
            <a:r>
              <a:rPr lang="en-US" dirty="0"/>
              <a:t/>
            </a:r>
            <a:br>
              <a:rPr lang="en-US" dirty="0"/>
            </a:br>
            <a:r>
              <a:rPr lang="en-US" b="1" dirty="0"/>
              <a:t>Legal Considerations in an Emergency</a:t>
            </a:r>
          </a:p>
        </p:txBody>
      </p:sp>
      <p:sp>
        <p:nvSpPr>
          <p:cNvPr id="3" name="Subtitle 2"/>
          <p:cNvSpPr>
            <a:spLocks noGrp="1"/>
          </p:cNvSpPr>
          <p:nvPr>
            <p:ph type="subTitle" idx="1"/>
          </p:nvPr>
        </p:nvSpPr>
        <p:spPr/>
        <p:txBody>
          <a:bodyPr>
            <a:normAutofit fontScale="77500" lnSpcReduction="20000"/>
          </a:bodyPr>
          <a:lstStyle/>
          <a:p>
            <a:pPr>
              <a:lnSpc>
                <a:spcPct val="120000"/>
              </a:lnSpc>
              <a:spcBef>
                <a:spcPts val="0"/>
              </a:spcBef>
            </a:pPr>
            <a:r>
              <a:rPr lang="en-US" b="1" dirty="0"/>
              <a:t>R. Brent Rawlings</a:t>
            </a:r>
          </a:p>
          <a:p>
            <a:pPr>
              <a:lnSpc>
                <a:spcPct val="120000"/>
              </a:lnSpc>
              <a:spcBef>
                <a:spcPts val="0"/>
              </a:spcBef>
            </a:pPr>
            <a:r>
              <a:rPr lang="en-US" i="1" dirty="0"/>
              <a:t>Vice President and General Counsel</a:t>
            </a:r>
          </a:p>
          <a:p>
            <a:pPr>
              <a:lnSpc>
                <a:spcPct val="120000"/>
              </a:lnSpc>
              <a:spcBef>
                <a:spcPts val="0"/>
              </a:spcBef>
            </a:pPr>
            <a:r>
              <a:rPr lang="en-US" i="1" dirty="0"/>
              <a:t>Virginia Hospital &amp; Healthcare Association</a:t>
            </a:r>
          </a:p>
        </p:txBody>
      </p:sp>
      <p:sp>
        <p:nvSpPr>
          <p:cNvPr id="8" name="Flowchart: Connector 7"/>
          <p:cNvSpPr/>
          <p:nvPr/>
        </p:nvSpPr>
        <p:spPr>
          <a:xfrm>
            <a:off x="10019816" y="1621164"/>
            <a:ext cx="2018371" cy="1972428"/>
          </a:xfrm>
          <a:prstGeom prst="flowChartConnec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Medical"/>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0187084" y="1765461"/>
            <a:ext cx="1683834" cy="1683834"/>
          </a:xfrm>
          <a:prstGeom prst="rect">
            <a:avLst/>
          </a:prstGeom>
        </p:spPr>
      </p:pic>
      <p:sp>
        <p:nvSpPr>
          <p:cNvPr id="9" name="Flowchart: Connector 8"/>
          <p:cNvSpPr/>
          <p:nvPr/>
        </p:nvSpPr>
        <p:spPr>
          <a:xfrm>
            <a:off x="9433263" y="3358965"/>
            <a:ext cx="2018371" cy="1972428"/>
          </a:xfrm>
          <a:prstGeom prst="flowChartConnec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Scales of Justice"/>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785670" y="3593592"/>
            <a:ext cx="1313556" cy="1313556"/>
          </a:xfrm>
          <a:prstGeom prst="rect">
            <a:avLst/>
          </a:prstGeom>
        </p:spPr>
      </p:pic>
      <p:sp>
        <p:nvSpPr>
          <p:cNvPr id="11" name="Date Placeholder 10"/>
          <p:cNvSpPr>
            <a:spLocks noGrp="1"/>
          </p:cNvSpPr>
          <p:nvPr>
            <p:ph type="dt" sz="half" idx="10"/>
          </p:nvPr>
        </p:nvSpPr>
        <p:spPr/>
        <p:txBody>
          <a:bodyPr/>
          <a:lstStyle/>
          <a:p>
            <a:r>
              <a:rPr lang="en-US" dirty="0"/>
              <a:t>June 1, 2017</a:t>
            </a:r>
          </a:p>
        </p:txBody>
      </p:sp>
      <p:sp>
        <p:nvSpPr>
          <p:cNvPr id="12" name="Slide Number Placeholder 11"/>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398422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EMTALA: </a:t>
            </a:r>
            <a:r>
              <a:rPr lang="en-US" altLang="en-US" dirty="0"/>
              <a:t>Options for Managing ED Surges</a:t>
            </a:r>
            <a:endParaRPr lang="en-US" sz="4400" dirty="0"/>
          </a:p>
        </p:txBody>
      </p:sp>
      <p:sp>
        <p:nvSpPr>
          <p:cNvPr id="3" name="Content Placeholder 2"/>
          <p:cNvSpPr>
            <a:spLocks noGrp="1"/>
          </p:cNvSpPr>
          <p:nvPr>
            <p:ph idx="1"/>
          </p:nvPr>
        </p:nvSpPr>
        <p:spPr/>
        <p:txBody>
          <a:bodyPr anchor="t">
            <a:noAutofit/>
          </a:bodyPr>
          <a:lstStyle/>
          <a:p>
            <a:r>
              <a:rPr lang="en-US" altLang="en-US" sz="2400" b="1" dirty="0">
                <a:solidFill>
                  <a:schemeClr val="tx1"/>
                </a:solidFill>
              </a:rPr>
              <a:t>Alternative screening sites </a:t>
            </a:r>
            <a:r>
              <a:rPr lang="en-US" altLang="en-US" sz="2400" b="1" u="sng" dirty="0">
                <a:solidFill>
                  <a:schemeClr val="tx1"/>
                </a:solidFill>
              </a:rPr>
              <a:t>on campus</a:t>
            </a:r>
          </a:p>
          <a:p>
            <a:pPr lvl="1">
              <a:lnSpc>
                <a:spcPct val="100000"/>
              </a:lnSpc>
              <a:spcBef>
                <a:spcPts val="0"/>
              </a:spcBef>
              <a:spcAft>
                <a:spcPts val="0"/>
              </a:spcAft>
            </a:pPr>
            <a:r>
              <a:rPr lang="en-US" altLang="en-US" sz="2000" dirty="0">
                <a:solidFill>
                  <a:schemeClr val="tx1"/>
                </a:solidFill>
              </a:rPr>
              <a:t>MSE can take place in alternative site on the campus</a:t>
            </a:r>
          </a:p>
          <a:p>
            <a:pPr lvl="2">
              <a:lnSpc>
                <a:spcPct val="100000"/>
              </a:lnSpc>
              <a:spcBef>
                <a:spcPts val="0"/>
              </a:spcBef>
              <a:spcAft>
                <a:spcPts val="0"/>
              </a:spcAft>
            </a:pPr>
            <a:r>
              <a:rPr lang="en-US" altLang="en-US" dirty="0">
                <a:solidFill>
                  <a:schemeClr val="tx1"/>
                </a:solidFill>
              </a:rPr>
              <a:t>Redirection and logging in outside the ED permissible</a:t>
            </a:r>
          </a:p>
          <a:p>
            <a:pPr lvl="2">
              <a:lnSpc>
                <a:spcPct val="100000"/>
              </a:lnSpc>
              <a:spcBef>
                <a:spcPts val="0"/>
              </a:spcBef>
              <a:spcAft>
                <a:spcPts val="0"/>
              </a:spcAft>
            </a:pPr>
            <a:r>
              <a:rPr lang="en-US" altLang="en-US" dirty="0">
                <a:solidFill>
                  <a:schemeClr val="tx1"/>
                </a:solidFill>
              </a:rPr>
              <a:t>Individual redirecting must be qualified to recognize individuals in need of immediate treatment in the ED</a:t>
            </a:r>
          </a:p>
          <a:p>
            <a:r>
              <a:rPr lang="en-US" altLang="en-US" sz="2400" b="1" dirty="0">
                <a:solidFill>
                  <a:schemeClr val="tx1"/>
                </a:solidFill>
              </a:rPr>
              <a:t>Alternative screening sites </a:t>
            </a:r>
            <a:r>
              <a:rPr lang="en-US" altLang="en-US" sz="2400" b="1" u="sng" dirty="0">
                <a:solidFill>
                  <a:schemeClr val="tx1"/>
                </a:solidFill>
              </a:rPr>
              <a:t>off campus</a:t>
            </a:r>
            <a:r>
              <a:rPr lang="en-US" altLang="en-US" sz="2400" b="1" dirty="0">
                <a:solidFill>
                  <a:schemeClr val="tx1"/>
                </a:solidFill>
              </a:rPr>
              <a:t> for ILI</a:t>
            </a:r>
          </a:p>
          <a:p>
            <a:pPr lvl="1"/>
            <a:r>
              <a:rPr lang="en-US" altLang="en-US" sz="2000" dirty="0">
                <a:solidFill>
                  <a:schemeClr val="tx1"/>
                </a:solidFill>
              </a:rPr>
              <a:t>Hospitals and community officials may encourage the public to go to sites off campus</a:t>
            </a:r>
          </a:p>
          <a:p>
            <a:pPr lvl="2">
              <a:lnSpc>
                <a:spcPct val="100000"/>
              </a:lnSpc>
              <a:spcBef>
                <a:spcPts val="0"/>
              </a:spcBef>
              <a:spcAft>
                <a:spcPts val="0"/>
              </a:spcAft>
            </a:pPr>
            <a:r>
              <a:rPr lang="en-US" altLang="en-US" dirty="0">
                <a:solidFill>
                  <a:schemeClr val="tx1"/>
                </a:solidFill>
              </a:rPr>
              <a:t>Available only for influenza-like illness (ILI)</a:t>
            </a:r>
          </a:p>
          <a:p>
            <a:pPr lvl="2">
              <a:lnSpc>
                <a:spcPct val="100000"/>
              </a:lnSpc>
              <a:spcBef>
                <a:spcPts val="0"/>
              </a:spcBef>
              <a:spcAft>
                <a:spcPts val="0"/>
              </a:spcAft>
            </a:pPr>
            <a:r>
              <a:rPr lang="en-US" altLang="en-US" dirty="0">
                <a:solidFill>
                  <a:schemeClr val="tx1"/>
                </a:solidFill>
              </a:rPr>
              <a:t>BUT, may not redirect an individual who has already presented at ED</a:t>
            </a:r>
          </a:p>
          <a:p>
            <a:pPr lvl="2">
              <a:lnSpc>
                <a:spcPct val="100000"/>
              </a:lnSpc>
              <a:spcBef>
                <a:spcPts val="0"/>
              </a:spcBef>
              <a:spcAft>
                <a:spcPts val="0"/>
              </a:spcAft>
            </a:pPr>
            <a:r>
              <a:rPr lang="en-US" altLang="en-US" dirty="0">
                <a:solidFill>
                  <a:schemeClr val="tx1"/>
                </a:solidFill>
              </a:rPr>
              <a:t>Cannot be held out to public as a place that provides care for EMCs</a:t>
            </a:r>
          </a:p>
          <a:p>
            <a:pPr lvl="2">
              <a:lnSpc>
                <a:spcPct val="100000"/>
              </a:lnSpc>
              <a:spcBef>
                <a:spcPts val="0"/>
              </a:spcBef>
              <a:spcAft>
                <a:spcPts val="0"/>
              </a:spcAft>
            </a:pPr>
            <a:r>
              <a:rPr lang="en-US" altLang="en-US" dirty="0">
                <a:solidFill>
                  <a:schemeClr val="tx1"/>
                </a:solidFill>
              </a:rPr>
              <a:t>If individual needs additional medical attention on an emergent basis, hospital must arrange for referral/transfer</a:t>
            </a:r>
          </a:p>
          <a:p>
            <a:r>
              <a:rPr lang="en-US" altLang="en-US" sz="2400" b="1" dirty="0">
                <a:solidFill>
                  <a:schemeClr val="tx1"/>
                </a:solidFill>
              </a:rPr>
              <a:t>Screening clinics at sites not under control of a hospital</a:t>
            </a:r>
          </a:p>
          <a:p>
            <a:pPr lvl="2">
              <a:lnSpc>
                <a:spcPct val="100000"/>
              </a:lnSpc>
              <a:spcBef>
                <a:spcPts val="0"/>
              </a:spcBef>
              <a:spcAft>
                <a:spcPts val="0"/>
              </a:spcAft>
            </a:pPr>
            <a:r>
              <a:rPr lang="en-US" altLang="en-US" dirty="0">
                <a:solidFill>
                  <a:schemeClr val="tx1"/>
                </a:solidFill>
              </a:rPr>
              <a:t>No EMTALA obligation</a:t>
            </a:r>
          </a:p>
          <a:p>
            <a:pPr lvl="2">
              <a:lnSpc>
                <a:spcPct val="100000"/>
              </a:lnSpc>
              <a:spcBef>
                <a:spcPts val="0"/>
              </a:spcBef>
              <a:spcAft>
                <a:spcPts val="0"/>
              </a:spcAft>
            </a:pPr>
            <a:r>
              <a:rPr lang="en-US" altLang="en-US" dirty="0">
                <a:solidFill>
                  <a:schemeClr val="tx1"/>
                </a:solidFill>
              </a:rPr>
              <a:t>Hospitals may encourage public to go to these sites for ILI screening</a:t>
            </a:r>
          </a:p>
          <a:p>
            <a:pPr lvl="2">
              <a:lnSpc>
                <a:spcPct val="100000"/>
              </a:lnSpc>
              <a:spcBef>
                <a:spcPts val="0"/>
              </a:spcBef>
              <a:spcAft>
                <a:spcPts val="0"/>
              </a:spcAft>
            </a:pPr>
            <a:r>
              <a:rPr lang="en-US" altLang="en-US" dirty="0">
                <a:solidFill>
                  <a:schemeClr val="tx1"/>
                </a:solidFill>
              </a:rPr>
              <a:t>BUT, may not redirect an individual who has already presented at the ED to go to the screening clinic</a:t>
            </a: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1555422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EMTALA: </a:t>
            </a:r>
            <a:r>
              <a:rPr lang="en-US" altLang="en-US" dirty="0"/>
              <a:t>Options for Managing Ebola</a:t>
            </a:r>
            <a:endParaRPr lang="en-US" sz="4400" dirty="0"/>
          </a:p>
        </p:txBody>
      </p:sp>
      <p:sp>
        <p:nvSpPr>
          <p:cNvPr id="3" name="Content Placeholder 2"/>
          <p:cNvSpPr>
            <a:spLocks noGrp="1"/>
          </p:cNvSpPr>
          <p:nvPr>
            <p:ph idx="1"/>
          </p:nvPr>
        </p:nvSpPr>
        <p:spPr/>
        <p:txBody>
          <a:bodyPr anchor="t">
            <a:noAutofit/>
          </a:bodyPr>
          <a:lstStyle/>
          <a:p>
            <a:r>
              <a:rPr lang="en-US" altLang="en-US" sz="2800" b="1" dirty="0">
                <a:solidFill>
                  <a:schemeClr val="tx1"/>
                </a:solidFill>
              </a:rPr>
              <a:t>Hospitals, EMS, and Public Health Officials can develop pre-hospital protocols</a:t>
            </a:r>
            <a:endParaRPr lang="en-US" altLang="en-US" sz="2800" b="1" u="sng" dirty="0">
              <a:solidFill>
                <a:schemeClr val="tx1"/>
              </a:solidFill>
            </a:endParaRPr>
          </a:p>
          <a:p>
            <a:pPr lvl="1">
              <a:lnSpc>
                <a:spcPct val="100000"/>
              </a:lnSpc>
              <a:spcBef>
                <a:spcPts val="0"/>
              </a:spcBef>
              <a:spcAft>
                <a:spcPts val="0"/>
              </a:spcAft>
            </a:pPr>
            <a:r>
              <a:rPr lang="en-US" altLang="en-US" sz="2400" dirty="0">
                <a:solidFill>
                  <a:schemeClr val="tx1"/>
                </a:solidFill>
              </a:rPr>
              <a:t>Suspected Ebola cases can be brought to designated hospitals</a:t>
            </a:r>
          </a:p>
          <a:p>
            <a:pPr marL="502920" lvl="1" indent="0">
              <a:lnSpc>
                <a:spcPct val="100000"/>
              </a:lnSpc>
              <a:spcBef>
                <a:spcPts val="0"/>
              </a:spcBef>
              <a:spcAft>
                <a:spcPts val="0"/>
              </a:spcAft>
              <a:buNone/>
            </a:pPr>
            <a:endParaRPr lang="en-US" altLang="en-US" sz="2400" dirty="0">
              <a:solidFill>
                <a:schemeClr val="tx1"/>
              </a:solidFill>
            </a:endParaRPr>
          </a:p>
          <a:p>
            <a:pPr>
              <a:lnSpc>
                <a:spcPct val="100000"/>
              </a:lnSpc>
              <a:spcBef>
                <a:spcPts val="0"/>
              </a:spcBef>
            </a:pPr>
            <a:r>
              <a:rPr lang="en-US" altLang="en-US" sz="2400" b="1" dirty="0">
                <a:solidFill>
                  <a:schemeClr val="tx1"/>
                </a:solidFill>
              </a:rPr>
              <a:t>BUT if individual presents to the ED, the hospital must provide a MSE</a:t>
            </a:r>
          </a:p>
          <a:p>
            <a:pPr lvl="1">
              <a:lnSpc>
                <a:spcPct val="100000"/>
              </a:lnSpc>
              <a:spcBef>
                <a:spcPts val="0"/>
              </a:spcBef>
              <a:spcAft>
                <a:spcPts val="0"/>
              </a:spcAft>
            </a:pPr>
            <a:r>
              <a:rPr lang="en-US" altLang="en-US" sz="2400" dirty="0">
                <a:solidFill>
                  <a:schemeClr val="tx1"/>
                </a:solidFill>
              </a:rPr>
              <a:t>Cannot post signs directing individuals exposed with Ebola from coming to ED, but can direct to various locations on campus</a:t>
            </a:r>
          </a:p>
          <a:p>
            <a:pPr lvl="1">
              <a:lnSpc>
                <a:spcPct val="100000"/>
              </a:lnSpc>
              <a:spcBef>
                <a:spcPts val="0"/>
              </a:spcBef>
              <a:spcAft>
                <a:spcPts val="0"/>
              </a:spcAft>
            </a:pPr>
            <a:r>
              <a:rPr lang="en-US" altLang="en-US" sz="2400" dirty="0">
                <a:solidFill>
                  <a:schemeClr val="tx1"/>
                </a:solidFill>
              </a:rPr>
              <a:t>Hospitals expected to have capability to isolate patient and initiate stabilizing treatment</a:t>
            </a: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369940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EMTALA: </a:t>
            </a:r>
            <a:r>
              <a:rPr lang="en-US" altLang="en-US" dirty="0"/>
              <a:t>Waiver During a Disaster</a:t>
            </a:r>
            <a:endParaRPr lang="en-US" sz="4400" dirty="0"/>
          </a:p>
        </p:txBody>
      </p:sp>
      <p:sp>
        <p:nvSpPr>
          <p:cNvPr id="3" name="Content Placeholder 2"/>
          <p:cNvSpPr>
            <a:spLocks noGrp="1"/>
          </p:cNvSpPr>
          <p:nvPr>
            <p:ph idx="1"/>
          </p:nvPr>
        </p:nvSpPr>
        <p:spPr/>
        <p:txBody>
          <a:bodyPr anchor="t">
            <a:normAutofit fontScale="92500"/>
          </a:bodyPr>
          <a:lstStyle/>
          <a:p>
            <a:pPr marL="0" indent="0">
              <a:buNone/>
            </a:pPr>
            <a:r>
              <a:rPr lang="en-US" altLang="en-US" sz="3000" b="1" dirty="0">
                <a:solidFill>
                  <a:schemeClr val="tx1"/>
                </a:solidFill>
              </a:rPr>
              <a:t>Section 1135 Waiver</a:t>
            </a:r>
          </a:p>
          <a:p>
            <a:pPr lvl="1"/>
            <a:r>
              <a:rPr lang="en-US" altLang="en-US" sz="2400" dirty="0">
                <a:solidFill>
                  <a:schemeClr val="tx1"/>
                </a:solidFill>
              </a:rPr>
              <a:t>Authorizes HHS Secretary to waive sanctions for</a:t>
            </a:r>
          </a:p>
          <a:p>
            <a:pPr lvl="2"/>
            <a:r>
              <a:rPr lang="en-US" altLang="en-US" sz="2400" dirty="0">
                <a:solidFill>
                  <a:schemeClr val="tx1"/>
                </a:solidFill>
              </a:rPr>
              <a:t>Otherwise inappropriate transfer of an individual who has not been stabilized if the transfer arises out of the circumstances of the emergency OR</a:t>
            </a:r>
          </a:p>
          <a:p>
            <a:pPr lvl="2"/>
            <a:r>
              <a:rPr lang="en-US" altLang="en-US" sz="2400" dirty="0">
                <a:solidFill>
                  <a:schemeClr val="tx1"/>
                </a:solidFill>
              </a:rPr>
              <a:t>Direction or relocation of an individual to receive a MSE if the relocation is done pursuant to an “appropriate State emergency preparedness plan” or a “State pandemic preparedness plan”</a:t>
            </a:r>
          </a:p>
          <a:p>
            <a:pPr lvl="1"/>
            <a:r>
              <a:rPr lang="en-US" altLang="en-US" sz="2400" dirty="0">
                <a:solidFill>
                  <a:schemeClr val="tx1"/>
                </a:solidFill>
              </a:rPr>
              <a:t>Generally limited to the 72-hour period beginning with implementation of hospital disaster protocol (or for pandemic until termination of the declaration of public health emergency)</a:t>
            </a:r>
          </a:p>
          <a:p>
            <a:pPr lvl="1"/>
            <a:r>
              <a:rPr lang="en-US" sz="2400" dirty="0">
                <a:solidFill>
                  <a:schemeClr val="tx1"/>
                </a:solidFill>
              </a:rPr>
              <a:t>Hospital must be within the defined emergency area</a:t>
            </a:r>
          </a:p>
          <a:p>
            <a:pPr lvl="1"/>
            <a:r>
              <a:rPr lang="en-US" sz="2400" dirty="0">
                <a:solidFill>
                  <a:schemeClr val="tx1"/>
                </a:solidFill>
              </a:rPr>
              <a:t>All other requirements of EMTALA remain in effect</a:t>
            </a:r>
            <a:endParaRPr lang="en-US" sz="2000"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1394792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EMTALA: </a:t>
            </a:r>
            <a:r>
              <a:rPr lang="en-US" altLang="en-US" dirty="0"/>
              <a:t>Planning Considerations</a:t>
            </a:r>
            <a:endParaRPr lang="en-US" sz="4400" dirty="0"/>
          </a:p>
        </p:txBody>
      </p:sp>
      <p:sp>
        <p:nvSpPr>
          <p:cNvPr id="3" name="Content Placeholder 2"/>
          <p:cNvSpPr>
            <a:spLocks noGrp="1"/>
          </p:cNvSpPr>
          <p:nvPr>
            <p:ph idx="1"/>
          </p:nvPr>
        </p:nvSpPr>
        <p:spPr/>
        <p:txBody>
          <a:bodyPr anchor="t">
            <a:normAutofit fontScale="77500" lnSpcReduction="20000"/>
          </a:bodyPr>
          <a:lstStyle/>
          <a:p>
            <a:r>
              <a:rPr lang="en-US" altLang="en-US" sz="3300" dirty="0">
                <a:solidFill>
                  <a:schemeClr val="tx1"/>
                </a:solidFill>
              </a:rPr>
              <a:t>Amend hospital EMTALA diversion policies:</a:t>
            </a:r>
          </a:p>
          <a:p>
            <a:pPr lvl="1"/>
            <a:r>
              <a:rPr lang="en-US" altLang="en-US" sz="2800" dirty="0">
                <a:solidFill>
                  <a:schemeClr val="tx1"/>
                </a:solidFill>
              </a:rPr>
              <a:t>Documentation that shows hospital has exceeded capabilities</a:t>
            </a:r>
          </a:p>
          <a:p>
            <a:pPr lvl="1"/>
            <a:r>
              <a:rPr lang="en-US" altLang="en-US" sz="2800" dirty="0">
                <a:solidFill>
                  <a:schemeClr val="tx1"/>
                </a:solidFill>
              </a:rPr>
              <a:t>Identify the point that hospital will be operating at capacity</a:t>
            </a:r>
          </a:p>
          <a:p>
            <a:pPr lvl="1"/>
            <a:r>
              <a:rPr lang="en-US" altLang="en-US" sz="2800" dirty="0">
                <a:solidFill>
                  <a:schemeClr val="tx1"/>
                </a:solidFill>
              </a:rPr>
              <a:t>Identify decision-making authority</a:t>
            </a:r>
          </a:p>
          <a:p>
            <a:pPr lvl="1"/>
            <a:r>
              <a:rPr lang="en-US" altLang="en-US" sz="2800" dirty="0">
                <a:solidFill>
                  <a:schemeClr val="tx1"/>
                </a:solidFill>
              </a:rPr>
              <a:t>Outline notification mechanism</a:t>
            </a:r>
          </a:p>
          <a:p>
            <a:pPr lvl="1"/>
            <a:r>
              <a:rPr lang="en-US" altLang="en-US" sz="2800" dirty="0">
                <a:solidFill>
                  <a:schemeClr val="tx1"/>
                </a:solidFill>
              </a:rPr>
              <a:t>Establish transfer protocols</a:t>
            </a:r>
          </a:p>
          <a:p>
            <a:r>
              <a:rPr lang="en-US" altLang="en-US" sz="3300" dirty="0">
                <a:solidFill>
                  <a:schemeClr val="tx1"/>
                </a:solidFill>
              </a:rPr>
              <a:t>Development of policies regarding alternative screening sites on and off campus</a:t>
            </a:r>
            <a:endParaRPr lang="en-US" altLang="en-US" sz="900" dirty="0">
              <a:solidFill>
                <a:schemeClr val="tx1"/>
              </a:solidFill>
            </a:endParaRPr>
          </a:p>
          <a:p>
            <a:r>
              <a:rPr lang="en-US" altLang="en-US" sz="3300" dirty="0">
                <a:solidFill>
                  <a:schemeClr val="tx1"/>
                </a:solidFill>
              </a:rPr>
              <a:t>Development of policies regarding referral of patients to ILI sites not under control of the hospital</a:t>
            </a:r>
            <a:endParaRPr lang="en-US" altLang="en-US" sz="1800" dirty="0">
              <a:solidFill>
                <a:schemeClr val="tx1"/>
              </a:solidFill>
            </a:endParaRPr>
          </a:p>
          <a:p>
            <a:r>
              <a:rPr lang="en-US" altLang="en-US" sz="3300" dirty="0">
                <a:solidFill>
                  <a:schemeClr val="tx1"/>
                </a:solidFill>
              </a:rPr>
              <a:t>Development of policies and procedures for the transfer of patients when hospital is unable to provide stabilization </a:t>
            </a:r>
          </a:p>
          <a:p>
            <a:pPr marL="0" indent="0">
              <a:buNone/>
            </a:pPr>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4015602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EMTALA: </a:t>
            </a:r>
            <a:r>
              <a:rPr lang="en-US" altLang="en-US" dirty="0"/>
              <a:t>Key Takeaways</a:t>
            </a:r>
            <a:endParaRPr lang="en-US" sz="4400" dirty="0"/>
          </a:p>
        </p:txBody>
      </p:sp>
      <p:sp>
        <p:nvSpPr>
          <p:cNvPr id="3" name="Content Placeholder 2"/>
          <p:cNvSpPr>
            <a:spLocks noGrp="1"/>
          </p:cNvSpPr>
          <p:nvPr>
            <p:ph idx="1"/>
          </p:nvPr>
        </p:nvSpPr>
        <p:spPr/>
        <p:txBody>
          <a:bodyPr anchor="t">
            <a:normAutofit lnSpcReduction="10000"/>
          </a:bodyPr>
          <a:lstStyle/>
          <a:p>
            <a:r>
              <a:rPr lang="en-US" sz="3300" dirty="0">
                <a:solidFill>
                  <a:schemeClr val="tx1"/>
                </a:solidFill>
              </a:rPr>
              <a:t>The basic requirements for MSE, stabilizing EMC within the capability of the hospital, and appropriate transfer continue to apply in a disaster or public health emergency, with very limited exceptions</a:t>
            </a:r>
          </a:p>
          <a:p>
            <a:r>
              <a:rPr lang="en-US" sz="3300" dirty="0">
                <a:solidFill>
                  <a:schemeClr val="tx1"/>
                </a:solidFill>
              </a:rPr>
              <a:t>Waivers are possible, but even then, not all requirements are waived</a:t>
            </a:r>
          </a:p>
          <a:p>
            <a:r>
              <a:rPr lang="en-US" sz="3300" dirty="0">
                <a:solidFill>
                  <a:schemeClr val="tx1"/>
                </a:solidFill>
              </a:rPr>
              <a:t>Emergency preparedness planning must include provisions to address compliance with EMTALA</a:t>
            </a:r>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2636232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Connector 5"/>
          <p:cNvSpPr/>
          <p:nvPr/>
        </p:nvSpPr>
        <p:spPr>
          <a:xfrm>
            <a:off x="8693045" y="3362311"/>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solidFill>
                  <a:schemeClr val="tx1"/>
                </a:solidFill>
              </a:rPr>
              <a:t>HIPAA</a:t>
            </a:r>
          </a:p>
        </p:txBody>
      </p:sp>
      <p:sp>
        <p:nvSpPr>
          <p:cNvPr id="4" name="Flowchart: Connector 3"/>
          <p:cNvSpPr/>
          <p:nvPr/>
        </p:nvSpPr>
        <p:spPr>
          <a:xfrm>
            <a:off x="9279598" y="1624510"/>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Medical"/>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9446866" y="1768807"/>
            <a:ext cx="1683834" cy="1683834"/>
          </a:xfrm>
          <a:prstGeom prst="rect">
            <a:avLst/>
          </a:prstGeom>
        </p:spPr>
      </p:pic>
      <p:pic>
        <p:nvPicPr>
          <p:cNvPr id="7" name="Graphic 6" descr="Scales of Justice"/>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045452" y="3691747"/>
            <a:ext cx="1313556" cy="1313556"/>
          </a:xfrm>
          <a:prstGeom prst="rect">
            <a:avLst/>
          </a:prstGeom>
        </p:spPr>
      </p:pic>
      <p:sp>
        <p:nvSpPr>
          <p:cNvPr id="8" name="Date Placeholder 7"/>
          <p:cNvSpPr>
            <a:spLocks noGrp="1"/>
          </p:cNvSpPr>
          <p:nvPr>
            <p:ph type="dt" sz="half" idx="10"/>
          </p:nvPr>
        </p:nvSpPr>
        <p:spPr/>
        <p:txBody>
          <a:bodyPr/>
          <a:lstStyle/>
          <a:p>
            <a:r>
              <a:rPr lang="en-US" dirty="0"/>
              <a:t>June 1, 2017</a:t>
            </a:r>
          </a:p>
        </p:txBody>
      </p:sp>
      <p:sp>
        <p:nvSpPr>
          <p:cNvPr id="9" name="Slide Number Placeholder 8"/>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3477937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What is HIPAA?</a:t>
            </a:r>
            <a:endParaRPr lang="en-US" sz="4400" dirty="0"/>
          </a:p>
        </p:txBody>
      </p:sp>
      <p:sp>
        <p:nvSpPr>
          <p:cNvPr id="3" name="Content Placeholder 2"/>
          <p:cNvSpPr>
            <a:spLocks noGrp="1"/>
          </p:cNvSpPr>
          <p:nvPr>
            <p:ph idx="1"/>
          </p:nvPr>
        </p:nvSpPr>
        <p:spPr/>
        <p:txBody>
          <a:bodyPr anchor="t">
            <a:normAutofit fontScale="92500" lnSpcReduction="20000"/>
          </a:bodyPr>
          <a:lstStyle/>
          <a:p>
            <a:pPr marL="0" indent="0">
              <a:buNone/>
            </a:pPr>
            <a:r>
              <a:rPr lang="en-US" altLang="en-US" sz="2800" b="1" dirty="0">
                <a:solidFill>
                  <a:schemeClr val="tx1"/>
                </a:solidFill>
              </a:rPr>
              <a:t>Health Information Portability and Accountability Act of 1996</a:t>
            </a:r>
          </a:p>
          <a:p>
            <a:r>
              <a:rPr lang="en-US" altLang="en-US" sz="2800" dirty="0">
                <a:solidFill>
                  <a:schemeClr val="tx1"/>
                </a:solidFill>
              </a:rPr>
              <a:t>Applies to “covered entities” and “business associates” and their “workforce”</a:t>
            </a:r>
          </a:p>
          <a:p>
            <a:r>
              <a:rPr lang="en-US" altLang="en-US" sz="2800" dirty="0">
                <a:solidFill>
                  <a:schemeClr val="tx1"/>
                </a:solidFill>
              </a:rPr>
              <a:t>Applies to the use and disclosure of Protected Health Information (PHI) by covered entities</a:t>
            </a:r>
          </a:p>
          <a:p>
            <a:r>
              <a:rPr lang="en-US" altLang="en-US" sz="2800" dirty="0">
                <a:solidFill>
                  <a:schemeClr val="tx1"/>
                </a:solidFill>
              </a:rPr>
              <a:t>Governs privacy and security of PHI</a:t>
            </a:r>
          </a:p>
          <a:p>
            <a:r>
              <a:rPr lang="en-US" altLang="en-US" sz="2800" dirty="0">
                <a:solidFill>
                  <a:schemeClr val="tx1"/>
                </a:solidFill>
              </a:rPr>
              <a:t>Minimum Necessary Standard</a:t>
            </a:r>
          </a:p>
          <a:p>
            <a:r>
              <a:rPr lang="en-US" altLang="en-US" sz="2800" u="sng" dirty="0">
                <a:solidFill>
                  <a:schemeClr val="tx1"/>
                </a:solidFill>
              </a:rPr>
              <a:t>Applies during disasters and public health emergencies</a:t>
            </a:r>
          </a:p>
          <a:p>
            <a:r>
              <a:rPr lang="en-US" altLang="en-US" sz="2800" dirty="0">
                <a:solidFill>
                  <a:schemeClr val="tx1"/>
                </a:solidFill>
              </a:rPr>
              <a:t>Impermissible use or disclosure (aka “breach”) must be reported to affected individuals, DHHS, and the media (if more than 500)</a:t>
            </a:r>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2357641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HIPAADecisionTool"/>
          <p:cNvPicPr>
            <a:picLocks noChangeAspect="1" noChangeArrowheads="1"/>
          </p:cNvPicPr>
          <p:nvPr/>
        </p:nvPicPr>
        <p:blipFill>
          <a:blip r:embed="rId3">
            <a:extLst>
              <a:ext uri="{28A0092B-C50C-407E-A947-70E740481C1C}">
                <a14:useLocalDpi xmlns:a14="http://schemas.microsoft.com/office/drawing/2010/main" val="0"/>
              </a:ext>
            </a:extLst>
          </a:blip>
          <a:srcRect t="2061"/>
          <a:stretch>
            <a:fillRect/>
          </a:stretch>
        </p:blipFill>
        <p:spPr>
          <a:xfrm>
            <a:off x="4177990" y="869315"/>
            <a:ext cx="7010400" cy="5302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252919" y="1123837"/>
            <a:ext cx="2947482" cy="4601183"/>
          </a:xfrm>
        </p:spPr>
        <p:txBody>
          <a:bodyPr anchor="ctr">
            <a:normAutofit/>
          </a:bodyPr>
          <a:lstStyle/>
          <a:p>
            <a:r>
              <a:rPr lang="en-US" altLang="en-US" sz="4400" dirty="0"/>
              <a:t>OCR HIPAA Emergency Planning Tool</a:t>
            </a:r>
            <a:endParaRPr lang="en-US" sz="4400" dirty="0"/>
          </a:p>
        </p:txBody>
      </p:sp>
      <p:sp>
        <p:nvSpPr>
          <p:cNvPr id="9" name="Date Placeholder 8"/>
          <p:cNvSpPr>
            <a:spLocks noGrp="1"/>
          </p:cNvSpPr>
          <p:nvPr>
            <p:ph type="dt" sz="half" idx="10"/>
          </p:nvPr>
        </p:nvSpPr>
        <p:spPr/>
        <p:txBody>
          <a:bodyPr/>
          <a:lstStyle/>
          <a:p>
            <a:r>
              <a:rPr lang="en-US" dirty="0"/>
              <a:t>June 1, 2017</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17</a:t>
            </a:fld>
            <a:endParaRPr lang="en-US" dirty="0"/>
          </a:p>
        </p:txBody>
      </p:sp>
      <p:sp>
        <p:nvSpPr>
          <p:cNvPr id="11" name="Rectangle 10"/>
          <p:cNvSpPr/>
          <p:nvPr/>
        </p:nvSpPr>
        <p:spPr>
          <a:xfrm>
            <a:off x="1450109" y="6075144"/>
            <a:ext cx="10169236" cy="307777"/>
          </a:xfrm>
          <a:prstGeom prst="rect">
            <a:avLst/>
          </a:prstGeom>
        </p:spPr>
        <p:txBody>
          <a:bodyPr wrap="square">
            <a:spAutoFit/>
          </a:bodyPr>
          <a:lstStyle/>
          <a:p>
            <a:r>
              <a:rPr lang="en-US" sz="1400" dirty="0">
                <a:solidFill>
                  <a:srgbClr val="0070C0"/>
                </a:solidFill>
                <a:hlinkClick r:id="rId4"/>
              </a:rPr>
              <a:t>https://www.hhs.gov/sites/default/files/ocr/privacy/hipaa/understanding/special/emergency/emergencyprepdisclose.pdf</a:t>
            </a:r>
            <a:r>
              <a:rPr lang="en-US" sz="1400" dirty="0">
                <a:solidFill>
                  <a:srgbClr val="0070C0"/>
                </a:solidFill>
              </a:rPr>
              <a:t> </a:t>
            </a:r>
          </a:p>
        </p:txBody>
      </p:sp>
    </p:spTree>
    <p:extLst>
      <p:ext uri="{BB962C8B-B14F-4D97-AF65-F5344CB8AC3E}">
        <p14:creationId xmlns:p14="http://schemas.microsoft.com/office/powerpoint/2010/main" val="3959188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400" dirty="0"/>
              <a:t>HIPAA:</a:t>
            </a:r>
            <a:r>
              <a:rPr lang="en-US" altLang="en-US" dirty="0"/>
              <a:t/>
            </a:r>
            <a:br>
              <a:rPr lang="en-US" altLang="en-US" dirty="0"/>
            </a:br>
            <a:r>
              <a:rPr lang="en-US" altLang="en-US" dirty="0"/>
              <a:t>Permissible Disclosures in a Disaster</a:t>
            </a:r>
            <a:endParaRPr lang="en-US" dirty="0"/>
          </a:p>
        </p:txBody>
      </p:sp>
      <p:sp>
        <p:nvSpPr>
          <p:cNvPr id="3" name="Content Placeholder 2"/>
          <p:cNvSpPr>
            <a:spLocks noGrp="1"/>
          </p:cNvSpPr>
          <p:nvPr>
            <p:ph idx="1"/>
          </p:nvPr>
        </p:nvSpPr>
        <p:spPr>
          <a:xfrm>
            <a:off x="3869268" y="864108"/>
            <a:ext cx="7315200" cy="5120640"/>
          </a:xfrm>
        </p:spPr>
        <p:txBody>
          <a:bodyPr anchor="t">
            <a:normAutofit fontScale="85000" lnSpcReduction="20000"/>
          </a:bodyPr>
          <a:lstStyle/>
          <a:p>
            <a:pPr marL="0" indent="0">
              <a:buNone/>
            </a:pPr>
            <a:r>
              <a:rPr lang="en-US" altLang="en-US" sz="3800" b="1" dirty="0">
                <a:solidFill>
                  <a:schemeClr val="tx1"/>
                </a:solidFill>
              </a:rPr>
              <a:t>Treatment</a:t>
            </a:r>
          </a:p>
          <a:p>
            <a:pPr lvl="1"/>
            <a:r>
              <a:rPr lang="en-US" altLang="en-US" sz="3000" dirty="0">
                <a:solidFill>
                  <a:schemeClr val="tx1"/>
                </a:solidFill>
              </a:rPr>
              <a:t>Health care providers can share PHI as necessary to provide treatment</a:t>
            </a:r>
          </a:p>
          <a:p>
            <a:pPr lvl="2"/>
            <a:r>
              <a:rPr lang="en-US" altLang="en-US" sz="2400" dirty="0">
                <a:solidFill>
                  <a:schemeClr val="tx1"/>
                </a:solidFill>
              </a:rPr>
              <a:t>Sharing information between providers </a:t>
            </a:r>
          </a:p>
          <a:p>
            <a:pPr lvl="2"/>
            <a:r>
              <a:rPr lang="en-US" altLang="en-US" sz="2400" dirty="0">
                <a:solidFill>
                  <a:schemeClr val="tx1"/>
                </a:solidFill>
              </a:rPr>
              <a:t>Referring patients for treatment </a:t>
            </a:r>
          </a:p>
          <a:p>
            <a:pPr lvl="2"/>
            <a:r>
              <a:rPr lang="en-US" altLang="en-US" sz="2400" dirty="0">
                <a:solidFill>
                  <a:schemeClr val="tx1"/>
                </a:solidFill>
              </a:rPr>
              <a:t>Coordinating patient care with others </a:t>
            </a:r>
          </a:p>
          <a:p>
            <a:pPr lvl="2"/>
            <a:r>
              <a:rPr lang="en-US" altLang="en-US" sz="2400" dirty="0">
                <a:solidFill>
                  <a:schemeClr val="tx1"/>
                </a:solidFill>
              </a:rPr>
              <a:t>Minimum necessary rule does not apply when shared between providers</a:t>
            </a:r>
          </a:p>
          <a:p>
            <a:pPr lvl="1"/>
            <a:r>
              <a:rPr lang="en-US" altLang="en-US" sz="3000" dirty="0">
                <a:solidFill>
                  <a:schemeClr val="tx1"/>
                </a:solidFill>
              </a:rPr>
              <a:t>Providers can also share patient information to the extent necessary to seek payment for services or for purposes of conducting operations</a:t>
            </a:r>
          </a:p>
          <a:p>
            <a:pPr lvl="1"/>
            <a:endParaRPr lang="en-US" altLang="en-US" sz="1100" dirty="0">
              <a:solidFill>
                <a:schemeClr val="tx1"/>
              </a:solidFill>
            </a:endParaRPr>
          </a:p>
          <a:p>
            <a:pPr lvl="1"/>
            <a:r>
              <a:rPr lang="en-US" altLang="en-US" sz="3000" dirty="0">
                <a:solidFill>
                  <a:schemeClr val="tx1"/>
                </a:solidFill>
              </a:rPr>
              <a:t>No patient authorization required</a:t>
            </a:r>
          </a:p>
          <a:p>
            <a:pPr marL="502920" lvl="1" indent="0">
              <a:buNone/>
            </a:pPr>
            <a:endParaRPr lang="en-US" altLang="en-US" sz="800" dirty="0">
              <a:solidFill>
                <a:schemeClr val="tx1"/>
              </a:solidFill>
            </a:endParaRPr>
          </a:p>
          <a:p>
            <a:pPr lvl="1"/>
            <a:r>
              <a:rPr lang="en-US" altLang="en-US" sz="3000" dirty="0">
                <a:solidFill>
                  <a:schemeClr val="tx1"/>
                </a:solidFill>
              </a:rPr>
              <a:t>Minimum necessary standard does not apply</a:t>
            </a: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467079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400" dirty="0"/>
              <a:t>HIPAA:</a:t>
            </a:r>
            <a:r>
              <a:rPr lang="en-US" altLang="en-US" dirty="0"/>
              <a:t/>
            </a:r>
            <a:br>
              <a:rPr lang="en-US" altLang="en-US" dirty="0"/>
            </a:br>
            <a:r>
              <a:rPr lang="en-US" altLang="en-US" dirty="0"/>
              <a:t>Permissible Disclosures in a Disaster</a:t>
            </a:r>
            <a:endParaRPr lang="en-US" dirty="0"/>
          </a:p>
        </p:txBody>
      </p:sp>
      <p:sp>
        <p:nvSpPr>
          <p:cNvPr id="3" name="Content Placeholder 2"/>
          <p:cNvSpPr>
            <a:spLocks noGrp="1"/>
          </p:cNvSpPr>
          <p:nvPr>
            <p:ph idx="1"/>
          </p:nvPr>
        </p:nvSpPr>
        <p:spPr>
          <a:xfrm>
            <a:off x="3869268" y="778933"/>
            <a:ext cx="7315200" cy="5502995"/>
          </a:xfrm>
        </p:spPr>
        <p:txBody>
          <a:bodyPr anchor="t">
            <a:normAutofit fontScale="70000" lnSpcReduction="20000"/>
          </a:bodyPr>
          <a:lstStyle/>
          <a:p>
            <a:pPr marL="0" indent="0">
              <a:buNone/>
            </a:pPr>
            <a:r>
              <a:rPr lang="en-US" altLang="en-US" sz="4600" b="1" dirty="0">
                <a:solidFill>
                  <a:schemeClr val="tx1"/>
                </a:solidFill>
              </a:rPr>
              <a:t>Public Health Activities</a:t>
            </a:r>
          </a:p>
          <a:p>
            <a:pPr lvl="1"/>
            <a:r>
              <a:rPr lang="en-US" altLang="en-US" sz="3100" dirty="0">
                <a:solidFill>
                  <a:schemeClr val="tx1"/>
                </a:solidFill>
              </a:rPr>
              <a:t>Disclosure of PHI to federal or state government agencies responsible for public health and authorized by law to collect and receive such information </a:t>
            </a:r>
          </a:p>
          <a:p>
            <a:pPr lvl="2"/>
            <a:r>
              <a:rPr lang="en-US" altLang="en-US" sz="2600" dirty="0">
                <a:solidFill>
                  <a:schemeClr val="tx1"/>
                </a:solidFill>
              </a:rPr>
              <a:t>Extends to individuals acting under a grant of authority from or under contract with the public health agency</a:t>
            </a:r>
          </a:p>
          <a:p>
            <a:pPr marL="960120" lvl="2" indent="0">
              <a:buNone/>
            </a:pPr>
            <a:endParaRPr lang="en-US" altLang="en-US" sz="1000" dirty="0">
              <a:solidFill>
                <a:schemeClr val="tx1"/>
              </a:solidFill>
            </a:endParaRPr>
          </a:p>
          <a:p>
            <a:pPr lvl="1"/>
            <a:r>
              <a:rPr lang="en-US" altLang="en-US" sz="3100" dirty="0">
                <a:solidFill>
                  <a:schemeClr val="tx1"/>
                </a:solidFill>
              </a:rPr>
              <a:t>Examples include:</a:t>
            </a:r>
          </a:p>
          <a:p>
            <a:pPr lvl="2"/>
            <a:r>
              <a:rPr lang="en-US" altLang="en-US" sz="2600" dirty="0">
                <a:solidFill>
                  <a:schemeClr val="tx1"/>
                </a:solidFill>
              </a:rPr>
              <a:t>Reporting of disease or injury</a:t>
            </a:r>
          </a:p>
          <a:p>
            <a:pPr lvl="2"/>
            <a:r>
              <a:rPr lang="en-US" altLang="en-US" sz="2600" dirty="0">
                <a:solidFill>
                  <a:schemeClr val="tx1"/>
                </a:solidFill>
              </a:rPr>
              <a:t>Reporting vital events, such as deaths</a:t>
            </a:r>
          </a:p>
          <a:p>
            <a:pPr lvl="2"/>
            <a:r>
              <a:rPr lang="en-US" altLang="en-US" sz="2600" dirty="0">
                <a:solidFill>
                  <a:schemeClr val="tx1"/>
                </a:solidFill>
              </a:rPr>
              <a:t>Public health surveillance, investigations, or interventions</a:t>
            </a:r>
          </a:p>
          <a:p>
            <a:pPr lvl="2"/>
            <a:r>
              <a:rPr lang="en-US" altLang="en-US" sz="2600" dirty="0">
                <a:solidFill>
                  <a:schemeClr val="tx1"/>
                </a:solidFill>
              </a:rPr>
              <a:t>Specific information requested by the public health agency in response to bioterrorism threats or other public health emergency (e.g., patient disease, care, and response to treatment)</a:t>
            </a:r>
          </a:p>
          <a:p>
            <a:pPr lvl="2"/>
            <a:endParaRPr lang="en-US" altLang="en-US" sz="900" dirty="0">
              <a:solidFill>
                <a:schemeClr val="tx1"/>
              </a:solidFill>
            </a:endParaRPr>
          </a:p>
          <a:p>
            <a:pPr lvl="1"/>
            <a:r>
              <a:rPr lang="en-US" altLang="en-US" sz="3100" dirty="0">
                <a:solidFill>
                  <a:schemeClr val="tx1"/>
                </a:solidFill>
              </a:rPr>
              <a:t>Covered entities may disclose PHI to a foreign agency at the direction of a public health agency </a:t>
            </a:r>
          </a:p>
          <a:p>
            <a:pPr lvl="1"/>
            <a:endParaRPr lang="en-US" altLang="en-US" sz="1000" dirty="0">
              <a:solidFill>
                <a:schemeClr val="tx1"/>
              </a:solidFill>
            </a:endParaRPr>
          </a:p>
          <a:p>
            <a:pPr lvl="1"/>
            <a:r>
              <a:rPr lang="en-US" altLang="en-US" sz="3100" dirty="0">
                <a:solidFill>
                  <a:schemeClr val="tx1"/>
                </a:solidFill>
              </a:rPr>
              <a:t>Covered entities may also notify individuals who may have been exposed to disease where authorized by law (but without revealing PHI of another person)</a:t>
            </a:r>
          </a:p>
          <a:p>
            <a:pPr lvl="1"/>
            <a:endParaRPr lang="en-US" altLang="en-US" sz="2200" dirty="0">
              <a:solidFill>
                <a:schemeClr val="tx1"/>
              </a:solidFill>
            </a:endParaRP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270731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848" y="1298448"/>
            <a:ext cx="7315200" cy="857730"/>
          </a:xfrm>
        </p:spPr>
        <p:txBody>
          <a:bodyPr anchor="t">
            <a:normAutofit fontScale="90000"/>
          </a:bodyPr>
          <a:lstStyle/>
          <a:p>
            <a:r>
              <a:rPr lang="en-US" b="1" dirty="0"/>
              <a:t>Overview</a:t>
            </a:r>
            <a:r>
              <a:rPr lang="en-US" dirty="0"/>
              <a:t/>
            </a:r>
            <a:br>
              <a:rPr lang="en-US" dirty="0"/>
            </a:br>
            <a:endParaRPr lang="en-US" dirty="0"/>
          </a:p>
        </p:txBody>
      </p:sp>
      <p:sp>
        <p:nvSpPr>
          <p:cNvPr id="3" name="Subtitle 2"/>
          <p:cNvSpPr>
            <a:spLocks noGrp="1"/>
          </p:cNvSpPr>
          <p:nvPr>
            <p:ph type="subTitle" idx="1"/>
          </p:nvPr>
        </p:nvSpPr>
        <p:spPr>
          <a:xfrm>
            <a:off x="1100015" y="2009422"/>
            <a:ext cx="7315200" cy="3575224"/>
          </a:xfrm>
        </p:spPr>
        <p:txBody>
          <a:bodyPr>
            <a:normAutofit/>
          </a:bodyPr>
          <a:lstStyle/>
          <a:p>
            <a:pPr marL="342900" indent="-342900">
              <a:buClr>
                <a:schemeClr val="bg1"/>
              </a:buClr>
              <a:buFont typeface="Arial" panose="020B0604020202020204" pitchFamily="34" charset="0"/>
              <a:buChar char="•"/>
            </a:pPr>
            <a:endParaRPr lang="en-US" sz="3600" b="1" dirty="0">
              <a:solidFill>
                <a:schemeClr val="bg1"/>
              </a:solidFill>
            </a:endParaRPr>
          </a:p>
          <a:p>
            <a:pPr marL="342900" indent="-342900">
              <a:buClr>
                <a:schemeClr val="bg1"/>
              </a:buClr>
              <a:buFont typeface="Arial" panose="020B0604020202020204" pitchFamily="34" charset="0"/>
              <a:buChar char="•"/>
            </a:pPr>
            <a:r>
              <a:rPr lang="en-US" sz="3600" b="1" dirty="0">
                <a:solidFill>
                  <a:schemeClr val="bg1"/>
                </a:solidFill>
              </a:rPr>
              <a:t>About VHHA</a:t>
            </a:r>
          </a:p>
          <a:p>
            <a:pPr marL="342900" indent="-342900">
              <a:buClr>
                <a:schemeClr val="bg1"/>
              </a:buClr>
              <a:buFont typeface="Arial" panose="020B0604020202020204" pitchFamily="34" charset="0"/>
              <a:buChar char="•"/>
            </a:pPr>
            <a:r>
              <a:rPr lang="en-US" sz="3600" b="1" dirty="0">
                <a:solidFill>
                  <a:schemeClr val="bg1"/>
                </a:solidFill>
              </a:rPr>
              <a:t>EMTALA</a:t>
            </a:r>
          </a:p>
          <a:p>
            <a:pPr marL="342900" indent="-342900">
              <a:buClr>
                <a:schemeClr val="bg1"/>
              </a:buClr>
              <a:buFont typeface="Arial" panose="020B0604020202020204" pitchFamily="34" charset="0"/>
              <a:buChar char="•"/>
            </a:pPr>
            <a:r>
              <a:rPr lang="en-US" sz="3600" b="1" dirty="0">
                <a:solidFill>
                  <a:schemeClr val="bg1"/>
                </a:solidFill>
              </a:rPr>
              <a:t>HIPAA</a:t>
            </a:r>
          </a:p>
          <a:p>
            <a:pPr marL="342900" indent="-342900">
              <a:buClr>
                <a:schemeClr val="bg1"/>
              </a:buClr>
              <a:buFont typeface="Arial" panose="020B0604020202020204" pitchFamily="34" charset="0"/>
              <a:buChar char="•"/>
            </a:pPr>
            <a:r>
              <a:rPr lang="en-US" sz="3600" b="1" dirty="0">
                <a:solidFill>
                  <a:schemeClr val="bg1"/>
                </a:solidFill>
              </a:rPr>
              <a:t>Liability</a:t>
            </a: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a:t>
            </a:fld>
            <a:endParaRPr lang="en-US" dirty="0"/>
          </a:p>
        </p:txBody>
      </p:sp>
      <p:sp>
        <p:nvSpPr>
          <p:cNvPr id="6" name="Flowchart: Connector 5"/>
          <p:cNvSpPr/>
          <p:nvPr/>
        </p:nvSpPr>
        <p:spPr>
          <a:xfrm>
            <a:off x="10019816" y="1621164"/>
            <a:ext cx="2018371" cy="1972428"/>
          </a:xfrm>
          <a:prstGeom prst="flowChartConnec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Connector 7"/>
          <p:cNvSpPr/>
          <p:nvPr/>
        </p:nvSpPr>
        <p:spPr>
          <a:xfrm>
            <a:off x="9433263" y="3358965"/>
            <a:ext cx="2018371" cy="1972428"/>
          </a:xfrm>
          <a:prstGeom prst="flowChartConnec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Graphic 14" descr="Checklist"/>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0371423" y="1949800"/>
            <a:ext cx="1315156" cy="1315156"/>
          </a:xfrm>
          <a:prstGeom prst="rect">
            <a:avLst/>
          </a:prstGeom>
        </p:spPr>
      </p:pic>
      <p:pic>
        <p:nvPicPr>
          <p:cNvPr id="16" name="Graphic 15" descr="Teache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773581" y="3665024"/>
            <a:ext cx="1337733" cy="1337733"/>
          </a:xfrm>
          <a:prstGeom prst="rect">
            <a:avLst/>
          </a:prstGeom>
        </p:spPr>
      </p:pic>
    </p:spTree>
    <p:extLst>
      <p:ext uri="{BB962C8B-B14F-4D97-AF65-F5344CB8AC3E}">
        <p14:creationId xmlns:p14="http://schemas.microsoft.com/office/powerpoint/2010/main" val="1905094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HIPAA:</a:t>
            </a:r>
            <a:r>
              <a:rPr lang="en-US" altLang="en-US" sz="4000" dirty="0"/>
              <a:t/>
            </a:r>
            <a:br>
              <a:rPr lang="en-US" altLang="en-US" sz="4000" dirty="0"/>
            </a:br>
            <a:r>
              <a:rPr lang="en-US" altLang="en-US" dirty="0"/>
              <a:t>Permissible Disclosures in a Disaster</a:t>
            </a:r>
            <a:endParaRPr lang="en-US" sz="4000" dirty="0"/>
          </a:p>
        </p:txBody>
      </p:sp>
      <p:sp>
        <p:nvSpPr>
          <p:cNvPr id="3" name="Content Placeholder 2"/>
          <p:cNvSpPr>
            <a:spLocks noGrp="1"/>
          </p:cNvSpPr>
          <p:nvPr>
            <p:ph idx="1"/>
          </p:nvPr>
        </p:nvSpPr>
        <p:spPr>
          <a:xfrm>
            <a:off x="3869268" y="733778"/>
            <a:ext cx="7315200" cy="5250970"/>
          </a:xfrm>
        </p:spPr>
        <p:txBody>
          <a:bodyPr anchor="t">
            <a:normAutofit/>
          </a:bodyPr>
          <a:lstStyle/>
          <a:p>
            <a:pPr marL="0" indent="0">
              <a:buNone/>
            </a:pPr>
            <a:r>
              <a:rPr lang="en-US" altLang="en-US" sz="3200" b="1" dirty="0">
                <a:solidFill>
                  <a:schemeClr val="tx1"/>
                </a:solidFill>
              </a:rPr>
              <a:t>Notification</a:t>
            </a:r>
          </a:p>
          <a:p>
            <a:pPr lvl="1"/>
            <a:r>
              <a:rPr lang="en-US" altLang="en-US" sz="2400" dirty="0">
                <a:solidFill>
                  <a:schemeClr val="tx1"/>
                </a:solidFill>
              </a:rPr>
              <a:t>Disclosure of PHI about a patient as necessary to identify, locate, and notify family, guardian, or any other person responsible for the patient’s care</a:t>
            </a:r>
          </a:p>
          <a:p>
            <a:pPr lvl="2"/>
            <a:r>
              <a:rPr lang="en-US" altLang="en-US" sz="2200" dirty="0">
                <a:solidFill>
                  <a:schemeClr val="tx1"/>
                </a:solidFill>
              </a:rPr>
              <a:t>Patient location, general condition, or death</a:t>
            </a:r>
          </a:p>
          <a:p>
            <a:pPr lvl="2"/>
            <a:r>
              <a:rPr lang="en-US" altLang="en-US" sz="2200" dirty="0">
                <a:solidFill>
                  <a:schemeClr val="tx1"/>
                </a:solidFill>
              </a:rPr>
              <a:t>May involve notification to police, press, or public at large</a:t>
            </a:r>
          </a:p>
          <a:p>
            <a:pPr lvl="2"/>
            <a:r>
              <a:rPr lang="en-US" altLang="en-US" sz="2200" dirty="0">
                <a:solidFill>
                  <a:schemeClr val="tx1"/>
                </a:solidFill>
              </a:rPr>
              <a:t>Best interest/professional judgment standard applies</a:t>
            </a:r>
          </a:p>
          <a:p>
            <a:pPr lvl="1"/>
            <a:r>
              <a:rPr lang="en-US" altLang="en-US" sz="2400" dirty="0">
                <a:solidFill>
                  <a:schemeClr val="tx1"/>
                </a:solidFill>
              </a:rPr>
              <a:t>Disclosure of PHI with disaster relief organizations authorized to assist in disaster relief efforts (e.g., Red Cross)</a:t>
            </a:r>
          </a:p>
          <a:p>
            <a:pPr lvl="1"/>
            <a:endParaRPr lang="en-US" altLang="en-US" sz="2200" dirty="0">
              <a:solidFill>
                <a:schemeClr val="tx1"/>
              </a:solidFill>
            </a:endParaRP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2602786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400" dirty="0"/>
              <a:t>HIPAA:</a:t>
            </a:r>
            <a:r>
              <a:rPr lang="en-US" altLang="en-US" dirty="0"/>
              <a:t/>
            </a:r>
            <a:br>
              <a:rPr lang="en-US" altLang="en-US" dirty="0"/>
            </a:br>
            <a:r>
              <a:rPr lang="en-US" altLang="en-US" dirty="0"/>
              <a:t>Permissible Disclosures in a Disaster</a:t>
            </a:r>
            <a:endParaRPr lang="en-US" dirty="0"/>
          </a:p>
        </p:txBody>
      </p:sp>
      <p:sp>
        <p:nvSpPr>
          <p:cNvPr id="3" name="Content Placeholder 2"/>
          <p:cNvSpPr>
            <a:spLocks noGrp="1"/>
          </p:cNvSpPr>
          <p:nvPr>
            <p:ph idx="1"/>
          </p:nvPr>
        </p:nvSpPr>
        <p:spPr>
          <a:xfrm>
            <a:off x="3869268" y="767644"/>
            <a:ext cx="7315200" cy="5217104"/>
          </a:xfrm>
        </p:spPr>
        <p:txBody>
          <a:bodyPr anchor="t">
            <a:normAutofit/>
          </a:bodyPr>
          <a:lstStyle/>
          <a:p>
            <a:pPr marL="0" indent="0">
              <a:buNone/>
            </a:pPr>
            <a:r>
              <a:rPr lang="en-US" altLang="en-US" sz="3200" b="1" dirty="0">
                <a:solidFill>
                  <a:schemeClr val="tx1"/>
                </a:solidFill>
              </a:rPr>
              <a:t>Facility Directories</a:t>
            </a:r>
          </a:p>
          <a:p>
            <a:pPr lvl="1"/>
            <a:r>
              <a:rPr lang="en-US" altLang="en-US" sz="2400" dirty="0">
                <a:solidFill>
                  <a:schemeClr val="tx1"/>
                </a:solidFill>
              </a:rPr>
              <a:t>PHI contained in facility directories (patient condition, patient location, religious affiliation) may be disclosed </a:t>
            </a:r>
          </a:p>
          <a:p>
            <a:pPr lvl="2"/>
            <a:r>
              <a:rPr lang="en-US" altLang="en-US" sz="2200" dirty="0">
                <a:solidFill>
                  <a:schemeClr val="tx1"/>
                </a:solidFill>
              </a:rPr>
              <a:t>Where the patient has not objected, patient is incapacitated, or believed to be in best interests of the patient and consistent with any prior patient preferences</a:t>
            </a:r>
          </a:p>
          <a:p>
            <a:pPr lvl="2"/>
            <a:r>
              <a:rPr lang="en-US" altLang="en-US" sz="2200" dirty="0">
                <a:solidFill>
                  <a:schemeClr val="tx1"/>
                </a:solidFill>
              </a:rPr>
              <a:t>To any individual asking for the patient by name (patient condition and location)</a:t>
            </a:r>
          </a:p>
          <a:p>
            <a:pPr lvl="2"/>
            <a:r>
              <a:rPr lang="en-US" altLang="en-US" sz="2200" dirty="0">
                <a:solidFill>
                  <a:schemeClr val="tx1"/>
                </a:solidFill>
              </a:rPr>
              <a:t>To clergy (religious affiliation) without the requirement that the clergy ask for the patient by name</a:t>
            </a:r>
            <a:endParaRPr lang="en-US" altLang="en-US" sz="2000" dirty="0">
              <a:solidFill>
                <a:schemeClr val="tx1"/>
              </a:solidFill>
            </a:endParaRPr>
          </a:p>
          <a:p>
            <a:pPr lvl="1"/>
            <a:endParaRPr lang="en-US" altLang="en-US" sz="2200" dirty="0">
              <a:solidFill>
                <a:schemeClr val="tx1"/>
              </a:solidFill>
            </a:endParaRP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2937560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400" dirty="0"/>
              <a:t>HIPAA:</a:t>
            </a:r>
            <a:r>
              <a:rPr lang="en-US" altLang="en-US" dirty="0"/>
              <a:t/>
            </a:r>
            <a:br>
              <a:rPr lang="en-US" altLang="en-US" dirty="0"/>
            </a:br>
            <a:r>
              <a:rPr lang="en-US" altLang="en-US" dirty="0"/>
              <a:t>Permissible Disclosures in a Disaster</a:t>
            </a:r>
            <a:endParaRPr lang="en-US" dirty="0"/>
          </a:p>
        </p:txBody>
      </p:sp>
      <p:sp>
        <p:nvSpPr>
          <p:cNvPr id="3" name="Content Placeholder 2"/>
          <p:cNvSpPr>
            <a:spLocks noGrp="1"/>
          </p:cNvSpPr>
          <p:nvPr>
            <p:ph idx="1"/>
          </p:nvPr>
        </p:nvSpPr>
        <p:spPr>
          <a:xfrm>
            <a:off x="3869268" y="864108"/>
            <a:ext cx="7315200" cy="5120640"/>
          </a:xfrm>
        </p:spPr>
        <p:txBody>
          <a:bodyPr anchor="t">
            <a:normAutofit/>
          </a:bodyPr>
          <a:lstStyle/>
          <a:p>
            <a:pPr marL="0" indent="0">
              <a:buNone/>
            </a:pPr>
            <a:r>
              <a:rPr lang="en-US" altLang="en-US" sz="3200" b="1" dirty="0">
                <a:solidFill>
                  <a:schemeClr val="tx1"/>
                </a:solidFill>
              </a:rPr>
              <a:t>Imminent Danger</a:t>
            </a:r>
          </a:p>
          <a:p>
            <a:pPr lvl="1"/>
            <a:r>
              <a:rPr lang="en-US" altLang="en-US" sz="2400" dirty="0">
                <a:solidFill>
                  <a:schemeClr val="tx1"/>
                </a:solidFill>
              </a:rPr>
              <a:t>Providers may share PHI with anyone as necessary to prevent or lessen a serious and imminent threat to the health and safety of another individual or the public where consistent with applicable state law and standards of ethical conduct</a:t>
            </a:r>
          </a:p>
          <a:p>
            <a:pPr lvl="2"/>
            <a:r>
              <a:rPr lang="en-US" altLang="en-US" sz="2200" dirty="0">
                <a:solidFill>
                  <a:schemeClr val="tx1"/>
                </a:solidFill>
              </a:rPr>
              <a:t>Can only be disclosed to those individuals who can reasonably abate the threat</a:t>
            </a:r>
          </a:p>
          <a:p>
            <a:pPr lvl="2"/>
            <a:r>
              <a:rPr lang="en-US" altLang="en-US" sz="2200" dirty="0">
                <a:solidFill>
                  <a:schemeClr val="tx1"/>
                </a:solidFill>
              </a:rPr>
              <a:t>Good faith standard applies</a:t>
            </a:r>
          </a:p>
          <a:p>
            <a:pPr marL="0" indent="0">
              <a:buNone/>
            </a:pPr>
            <a:r>
              <a:rPr lang="en-US" altLang="en-US" sz="3200" b="1" dirty="0">
                <a:solidFill>
                  <a:schemeClr val="tx1"/>
                </a:solidFill>
              </a:rPr>
              <a:t>National Security</a:t>
            </a:r>
          </a:p>
          <a:p>
            <a:pPr lvl="1"/>
            <a:r>
              <a:rPr lang="en-US" altLang="en-US" sz="2400" dirty="0">
                <a:solidFill>
                  <a:schemeClr val="tx1"/>
                </a:solidFill>
              </a:rPr>
              <a:t>Providers may disclose PHI to authorized federal officials for intelligence, counter-intelligence, and other national security activities</a:t>
            </a: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1282639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HIPAA: </a:t>
            </a:r>
            <a:r>
              <a:rPr lang="en-US" altLang="en-US" dirty="0"/>
              <a:t>Waiver During a Disaster</a:t>
            </a:r>
            <a:endParaRPr lang="en-US" sz="4400" dirty="0"/>
          </a:p>
        </p:txBody>
      </p:sp>
      <p:sp>
        <p:nvSpPr>
          <p:cNvPr id="3" name="Content Placeholder 2"/>
          <p:cNvSpPr>
            <a:spLocks noGrp="1"/>
          </p:cNvSpPr>
          <p:nvPr>
            <p:ph idx="1"/>
          </p:nvPr>
        </p:nvSpPr>
        <p:spPr>
          <a:xfrm>
            <a:off x="3869268" y="864108"/>
            <a:ext cx="7315200" cy="5492242"/>
          </a:xfrm>
        </p:spPr>
        <p:txBody>
          <a:bodyPr anchor="t">
            <a:normAutofit fontScale="85000" lnSpcReduction="10000"/>
          </a:bodyPr>
          <a:lstStyle/>
          <a:p>
            <a:pPr marL="0" indent="0">
              <a:buNone/>
            </a:pPr>
            <a:r>
              <a:rPr lang="en-US" altLang="en-US" sz="4200" b="1" dirty="0">
                <a:solidFill>
                  <a:schemeClr val="tx1"/>
                </a:solidFill>
              </a:rPr>
              <a:t>Section 1135 Waiver</a:t>
            </a:r>
          </a:p>
          <a:p>
            <a:r>
              <a:rPr lang="en-US" altLang="en-US" sz="2600" dirty="0">
                <a:solidFill>
                  <a:schemeClr val="tx1"/>
                </a:solidFill>
              </a:rPr>
              <a:t>Authorizes HHS Secretary to waive sanctions for</a:t>
            </a:r>
          </a:p>
          <a:p>
            <a:pPr lvl="1"/>
            <a:r>
              <a:rPr lang="en-US" altLang="en-US" sz="1900" dirty="0">
                <a:solidFill>
                  <a:schemeClr val="tx1"/>
                </a:solidFill>
              </a:rPr>
              <a:t>Requirement to obtain a patient’s agreement in order to speak with family members or friends </a:t>
            </a:r>
          </a:p>
          <a:p>
            <a:pPr lvl="1"/>
            <a:r>
              <a:rPr lang="en-US" altLang="en-US" sz="1900" dirty="0">
                <a:solidFill>
                  <a:schemeClr val="tx1"/>
                </a:solidFill>
              </a:rPr>
              <a:t>Requirement to honor a patient’s request to opt out of the facility directory </a:t>
            </a:r>
          </a:p>
          <a:p>
            <a:pPr lvl="1"/>
            <a:r>
              <a:rPr lang="en-US" altLang="en-US" sz="1900" dirty="0">
                <a:solidFill>
                  <a:schemeClr val="tx1"/>
                </a:solidFill>
              </a:rPr>
              <a:t>Requirement to distribute a notice of privacy practices; </a:t>
            </a:r>
          </a:p>
          <a:p>
            <a:pPr lvl="1"/>
            <a:r>
              <a:rPr lang="en-US" altLang="en-US" sz="1900" dirty="0">
                <a:solidFill>
                  <a:schemeClr val="tx1"/>
                </a:solidFill>
              </a:rPr>
              <a:t>Patient’s right to request privacy restrictions or confidential communications </a:t>
            </a:r>
          </a:p>
          <a:p>
            <a:pPr marL="502920" lvl="1" indent="0">
              <a:buNone/>
            </a:pPr>
            <a:endParaRPr lang="en-US" altLang="en-US" sz="100" dirty="0">
              <a:solidFill>
                <a:schemeClr val="tx1"/>
              </a:solidFill>
            </a:endParaRPr>
          </a:p>
          <a:p>
            <a:r>
              <a:rPr lang="en-US" altLang="en-US" sz="2600" dirty="0">
                <a:solidFill>
                  <a:schemeClr val="tx1"/>
                </a:solidFill>
              </a:rPr>
              <a:t>Must be a federally-declared public health emergency or disaster</a:t>
            </a:r>
          </a:p>
          <a:p>
            <a:r>
              <a:rPr lang="en-US" altLang="en-US" sz="2600" dirty="0">
                <a:solidFill>
                  <a:schemeClr val="tx1"/>
                </a:solidFill>
              </a:rPr>
              <a:t>Generally limited to the 72-hour period beginning with implementation of hospital disaster protocol (or for pandemic until termination of the declaration of public health emergency)</a:t>
            </a:r>
            <a:endParaRPr lang="en-US" altLang="en-US" sz="100" dirty="0">
              <a:solidFill>
                <a:schemeClr val="tx1"/>
              </a:solidFill>
            </a:endParaRPr>
          </a:p>
          <a:p>
            <a:r>
              <a:rPr lang="en-US" sz="2600" dirty="0">
                <a:solidFill>
                  <a:schemeClr val="tx1"/>
                </a:solidFill>
              </a:rPr>
              <a:t>Hospital must have instituted disaster protocol and be within the defined emergency area</a:t>
            </a:r>
            <a:endParaRPr lang="en-US" sz="800" dirty="0">
              <a:solidFill>
                <a:schemeClr val="tx1"/>
              </a:solidFill>
            </a:endParaRPr>
          </a:p>
          <a:p>
            <a:r>
              <a:rPr lang="en-US" sz="2600" dirty="0">
                <a:solidFill>
                  <a:schemeClr val="tx1"/>
                </a:solidFill>
              </a:rPr>
              <a:t>All other requirements of HIPAA remain in effect</a:t>
            </a:r>
            <a:endParaRPr lang="en-US" sz="2600"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2052476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HIPAA: </a:t>
            </a:r>
            <a:r>
              <a:rPr lang="en-US" altLang="en-US" dirty="0"/>
              <a:t>Planning Considerations</a:t>
            </a:r>
            <a:endParaRPr lang="en-US" sz="4400" dirty="0"/>
          </a:p>
        </p:txBody>
      </p:sp>
      <p:sp>
        <p:nvSpPr>
          <p:cNvPr id="3" name="Content Placeholder 2"/>
          <p:cNvSpPr>
            <a:spLocks noGrp="1"/>
          </p:cNvSpPr>
          <p:nvPr>
            <p:ph idx="1"/>
          </p:nvPr>
        </p:nvSpPr>
        <p:spPr/>
        <p:txBody>
          <a:bodyPr anchor="t">
            <a:normAutofit/>
          </a:bodyPr>
          <a:lstStyle/>
          <a:p>
            <a:r>
              <a:rPr lang="en-US" altLang="en-US" sz="3200" dirty="0">
                <a:solidFill>
                  <a:schemeClr val="tx1"/>
                </a:solidFill>
              </a:rPr>
              <a:t>Amend hospital HIPAA policies and procedures to reflect exceptions relevant to emergency and disaster situations</a:t>
            </a:r>
            <a:endParaRPr lang="en-US" altLang="en-US" sz="1400" dirty="0">
              <a:solidFill>
                <a:schemeClr val="tx1"/>
              </a:solidFill>
            </a:endParaRPr>
          </a:p>
          <a:p>
            <a:r>
              <a:rPr lang="en-US" altLang="en-US" sz="3200" dirty="0">
                <a:solidFill>
                  <a:schemeClr val="tx1"/>
                </a:solidFill>
              </a:rPr>
              <a:t>Consider creating a separate set of HIPAA policies and procedures for emergency and disaster situations</a:t>
            </a:r>
            <a:endParaRPr lang="en-US" altLang="en-US" sz="1400" dirty="0">
              <a:solidFill>
                <a:schemeClr val="tx1"/>
              </a:solidFill>
            </a:endParaRPr>
          </a:p>
          <a:p>
            <a:r>
              <a:rPr lang="en-US" altLang="en-US" sz="3200" dirty="0">
                <a:solidFill>
                  <a:schemeClr val="tx1"/>
                </a:solidFill>
              </a:rPr>
              <a:t>Educate employees, staff, and providers</a:t>
            </a:r>
          </a:p>
          <a:p>
            <a:pPr marL="0" indent="0">
              <a:buNone/>
            </a:pPr>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24</a:t>
            </a:fld>
            <a:endParaRPr lang="en-US" dirty="0"/>
          </a:p>
        </p:txBody>
      </p:sp>
    </p:spTree>
    <p:extLst>
      <p:ext uri="{BB962C8B-B14F-4D97-AF65-F5344CB8AC3E}">
        <p14:creationId xmlns:p14="http://schemas.microsoft.com/office/powerpoint/2010/main" val="760880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HIPAA: </a:t>
            </a:r>
            <a:br>
              <a:rPr lang="en-US" altLang="en-US" sz="4400" dirty="0"/>
            </a:br>
            <a:r>
              <a:rPr lang="en-US" altLang="en-US" dirty="0"/>
              <a:t>Key Takeaways</a:t>
            </a:r>
            <a:endParaRPr lang="en-US" sz="4400" dirty="0"/>
          </a:p>
        </p:txBody>
      </p:sp>
      <p:sp>
        <p:nvSpPr>
          <p:cNvPr id="3" name="Content Placeholder 2"/>
          <p:cNvSpPr>
            <a:spLocks noGrp="1"/>
          </p:cNvSpPr>
          <p:nvPr>
            <p:ph idx="1"/>
          </p:nvPr>
        </p:nvSpPr>
        <p:spPr/>
        <p:txBody>
          <a:bodyPr anchor="t">
            <a:normAutofit/>
          </a:bodyPr>
          <a:lstStyle/>
          <a:p>
            <a:r>
              <a:rPr lang="en-US" sz="3300" dirty="0">
                <a:solidFill>
                  <a:schemeClr val="tx1"/>
                </a:solidFill>
              </a:rPr>
              <a:t>HIPAA applies during disasters and public health emergencies</a:t>
            </a:r>
          </a:p>
          <a:p>
            <a:r>
              <a:rPr lang="en-US" sz="3300" dirty="0">
                <a:solidFill>
                  <a:schemeClr val="tx1"/>
                </a:solidFill>
              </a:rPr>
              <a:t>Waivers are possible, but only for federally-declared emergency or disaster and even then, not all requirements are waived</a:t>
            </a:r>
          </a:p>
          <a:p>
            <a:r>
              <a:rPr lang="en-US" sz="3300" dirty="0">
                <a:solidFill>
                  <a:schemeClr val="tx1"/>
                </a:solidFill>
              </a:rPr>
              <a:t>Emergency preparedness planning must include provisions to address compliance with HIPAA</a:t>
            </a:r>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25</a:t>
            </a:fld>
            <a:endParaRPr lang="en-US" dirty="0"/>
          </a:p>
        </p:txBody>
      </p:sp>
    </p:spTree>
    <p:extLst>
      <p:ext uri="{BB962C8B-B14F-4D97-AF65-F5344CB8AC3E}">
        <p14:creationId xmlns:p14="http://schemas.microsoft.com/office/powerpoint/2010/main" val="2560124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Connector 5"/>
          <p:cNvSpPr/>
          <p:nvPr/>
        </p:nvSpPr>
        <p:spPr>
          <a:xfrm>
            <a:off x="8693045" y="3362311"/>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solidFill>
                  <a:schemeClr val="tx1"/>
                </a:solidFill>
              </a:rPr>
              <a:t>Liability</a:t>
            </a:r>
          </a:p>
        </p:txBody>
      </p:sp>
      <p:sp>
        <p:nvSpPr>
          <p:cNvPr id="4" name="Flowchart: Connector 3"/>
          <p:cNvSpPr/>
          <p:nvPr/>
        </p:nvSpPr>
        <p:spPr>
          <a:xfrm>
            <a:off x="9279598" y="1624510"/>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Medical"/>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9446866" y="1768807"/>
            <a:ext cx="1683834" cy="1683834"/>
          </a:xfrm>
          <a:prstGeom prst="rect">
            <a:avLst/>
          </a:prstGeom>
        </p:spPr>
      </p:pic>
      <p:pic>
        <p:nvPicPr>
          <p:cNvPr id="7" name="Graphic 6" descr="Scales of Justice"/>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045452" y="3691747"/>
            <a:ext cx="1313556" cy="1313556"/>
          </a:xfrm>
          <a:prstGeom prst="rect">
            <a:avLst/>
          </a:prstGeom>
        </p:spPr>
      </p:pic>
      <p:sp>
        <p:nvSpPr>
          <p:cNvPr id="8" name="Date Placeholder 7"/>
          <p:cNvSpPr>
            <a:spLocks noGrp="1"/>
          </p:cNvSpPr>
          <p:nvPr>
            <p:ph type="dt" sz="half" idx="10"/>
          </p:nvPr>
        </p:nvSpPr>
        <p:spPr/>
        <p:txBody>
          <a:bodyPr/>
          <a:lstStyle/>
          <a:p>
            <a:r>
              <a:rPr lang="en-US" dirty="0"/>
              <a:t>June 1, 2017</a:t>
            </a:r>
          </a:p>
        </p:txBody>
      </p:sp>
      <p:sp>
        <p:nvSpPr>
          <p:cNvPr id="9" name="Slide Number Placeholder 8"/>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227070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 Concerns in a Disaster</a:t>
            </a:r>
            <a:endParaRPr lang="en-US" sz="4400" dirty="0"/>
          </a:p>
        </p:txBody>
      </p:sp>
      <p:sp>
        <p:nvSpPr>
          <p:cNvPr id="3" name="Content Placeholder 2"/>
          <p:cNvSpPr>
            <a:spLocks noGrp="1"/>
          </p:cNvSpPr>
          <p:nvPr>
            <p:ph idx="1"/>
          </p:nvPr>
        </p:nvSpPr>
        <p:spPr>
          <a:xfrm>
            <a:off x="3869268" y="768096"/>
            <a:ext cx="7315200" cy="5216652"/>
          </a:xfrm>
        </p:spPr>
        <p:txBody>
          <a:bodyPr anchor="t">
            <a:normAutofit/>
          </a:bodyPr>
          <a:lstStyle/>
          <a:p>
            <a:r>
              <a:rPr lang="en-US" altLang="en-US" sz="2800" dirty="0">
                <a:solidFill>
                  <a:schemeClr val="tx1"/>
                </a:solidFill>
              </a:rPr>
              <a:t>Failure to prepare</a:t>
            </a:r>
            <a:endParaRPr lang="en-US" altLang="en-US" sz="2600" dirty="0">
              <a:solidFill>
                <a:schemeClr val="tx1"/>
              </a:solidFill>
            </a:endParaRPr>
          </a:p>
          <a:p>
            <a:r>
              <a:rPr lang="en-US" altLang="en-US" sz="2800" dirty="0">
                <a:solidFill>
                  <a:schemeClr val="tx1"/>
                </a:solidFill>
              </a:rPr>
              <a:t>Failure to respond</a:t>
            </a:r>
          </a:p>
          <a:p>
            <a:r>
              <a:rPr lang="en-US" altLang="en-US" sz="2800" dirty="0">
                <a:solidFill>
                  <a:schemeClr val="tx1"/>
                </a:solidFill>
              </a:rPr>
              <a:t>Liability associated with “altered standards of care”</a:t>
            </a:r>
          </a:p>
          <a:p>
            <a:r>
              <a:rPr lang="en-US" altLang="en-US" sz="2800" dirty="0">
                <a:solidFill>
                  <a:schemeClr val="tx1"/>
                </a:solidFill>
              </a:rPr>
              <a:t>E.g.,</a:t>
            </a:r>
          </a:p>
          <a:p>
            <a:pPr lvl="2"/>
            <a:r>
              <a:rPr lang="en-US" altLang="en-US" sz="2200" dirty="0">
                <a:solidFill>
                  <a:schemeClr val="tx1"/>
                </a:solidFill>
              </a:rPr>
              <a:t>Failure to prepare for SARS II (Toronto SARS II)</a:t>
            </a:r>
          </a:p>
          <a:p>
            <a:pPr lvl="2"/>
            <a:r>
              <a:rPr lang="en-US" altLang="en-US" sz="2200" dirty="0">
                <a:solidFill>
                  <a:schemeClr val="tx1"/>
                </a:solidFill>
              </a:rPr>
              <a:t>Failure to anticipate flooding and relocate generators to top floor (Katrina)</a:t>
            </a:r>
          </a:p>
          <a:p>
            <a:pPr lvl="2"/>
            <a:r>
              <a:rPr lang="en-US" altLang="en-US" sz="2200" dirty="0">
                <a:solidFill>
                  <a:schemeClr val="tx1"/>
                </a:solidFill>
              </a:rPr>
              <a:t>Failure to evacuate in a timely manner</a:t>
            </a:r>
          </a:p>
          <a:p>
            <a:pPr lvl="2"/>
            <a:r>
              <a:rPr lang="en-US" altLang="en-US" sz="2200" dirty="0">
                <a:solidFill>
                  <a:schemeClr val="tx1"/>
                </a:solidFill>
              </a:rPr>
              <a:t>Failure to have emergency power</a:t>
            </a:r>
          </a:p>
          <a:p>
            <a:pPr lvl="2"/>
            <a:r>
              <a:rPr lang="en-US" altLang="en-US" sz="2200" dirty="0">
                <a:solidFill>
                  <a:schemeClr val="tx1"/>
                </a:solidFill>
              </a:rPr>
              <a:t>Failure to utilize realistic planning assumptions</a:t>
            </a:r>
          </a:p>
          <a:p>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27</a:t>
            </a:fld>
            <a:endParaRPr lang="en-US" dirty="0"/>
          </a:p>
        </p:txBody>
      </p:sp>
    </p:spTree>
    <p:extLst>
      <p:ext uri="{BB962C8B-B14F-4D97-AF65-F5344CB8AC3E}">
        <p14:creationId xmlns:p14="http://schemas.microsoft.com/office/powerpoint/2010/main" val="29311990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 </a:t>
            </a:r>
            <a:r>
              <a:rPr lang="en-US" altLang="en-US" dirty="0"/>
              <a:t>Potential Sources of Protection</a:t>
            </a:r>
            <a:endParaRPr lang="en-US" sz="4400" dirty="0"/>
          </a:p>
        </p:txBody>
      </p:sp>
      <p:sp>
        <p:nvSpPr>
          <p:cNvPr id="3" name="Content Placeholder 2"/>
          <p:cNvSpPr>
            <a:spLocks noGrp="1"/>
          </p:cNvSpPr>
          <p:nvPr>
            <p:ph idx="1"/>
          </p:nvPr>
        </p:nvSpPr>
        <p:spPr>
          <a:xfrm>
            <a:off x="3869268" y="768096"/>
            <a:ext cx="3235620" cy="5216652"/>
          </a:xfrm>
        </p:spPr>
        <p:txBody>
          <a:bodyPr anchor="t">
            <a:normAutofit/>
          </a:bodyPr>
          <a:lstStyle/>
          <a:p>
            <a:pPr marL="0" indent="0">
              <a:buNone/>
            </a:pPr>
            <a:r>
              <a:rPr lang="en-US" altLang="en-US" sz="4100" b="1" dirty="0">
                <a:solidFill>
                  <a:schemeClr val="tx1"/>
                </a:solidFill>
              </a:rPr>
              <a:t>Volunteers</a:t>
            </a:r>
          </a:p>
          <a:p>
            <a:r>
              <a:rPr lang="en-US" altLang="en-US" sz="2800" dirty="0">
                <a:solidFill>
                  <a:schemeClr val="tx1"/>
                </a:solidFill>
              </a:rPr>
              <a:t>Good Samaritan Act</a:t>
            </a:r>
          </a:p>
          <a:p>
            <a:r>
              <a:rPr lang="en-US" altLang="en-US" sz="2800" dirty="0">
                <a:solidFill>
                  <a:schemeClr val="tx1"/>
                </a:solidFill>
              </a:rPr>
              <a:t>Emergency Services and Disaster Laws</a:t>
            </a:r>
          </a:p>
          <a:p>
            <a:r>
              <a:rPr lang="en-US" altLang="en-US" sz="2800" dirty="0">
                <a:solidFill>
                  <a:schemeClr val="tx1"/>
                </a:solidFill>
              </a:rPr>
              <a:t>Sovereign Immunity</a:t>
            </a:r>
          </a:p>
          <a:p>
            <a:r>
              <a:rPr lang="en-US" altLang="en-US" sz="2800" dirty="0">
                <a:solidFill>
                  <a:schemeClr val="tx1"/>
                </a:solidFill>
              </a:rPr>
              <a:t>Federal Volunteer Protection Act</a:t>
            </a:r>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28</a:t>
            </a:fld>
            <a:endParaRPr lang="en-US" dirty="0"/>
          </a:p>
        </p:txBody>
      </p:sp>
      <p:sp>
        <p:nvSpPr>
          <p:cNvPr id="6" name="Content Placeholder 2"/>
          <p:cNvSpPr txBox="1">
            <a:spLocks/>
          </p:cNvSpPr>
          <p:nvPr/>
        </p:nvSpPr>
        <p:spPr>
          <a:xfrm>
            <a:off x="7398515" y="768096"/>
            <a:ext cx="3235620" cy="5216652"/>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bg1">
                  <a:lumMod val="50000"/>
                </a:schemeClr>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bg2">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bg2">
                  <a:lumMod val="50000"/>
                </a:schemeClr>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bg2">
                  <a:lumMod val="50000"/>
                </a:schemeClr>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bg2">
                  <a:lumMod val="50000"/>
                </a:schemeClr>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None/>
            </a:pPr>
            <a:r>
              <a:rPr lang="en-US" altLang="en-US" sz="4100" b="1" dirty="0">
                <a:solidFill>
                  <a:schemeClr val="tx1"/>
                </a:solidFill>
              </a:rPr>
              <a:t>Employees</a:t>
            </a:r>
          </a:p>
          <a:p>
            <a:r>
              <a:rPr lang="en-US" altLang="en-US" sz="2800" dirty="0">
                <a:solidFill>
                  <a:schemeClr val="tx1"/>
                </a:solidFill>
              </a:rPr>
              <a:t>State tort law</a:t>
            </a:r>
          </a:p>
          <a:p>
            <a:endParaRPr lang="en-US" dirty="0"/>
          </a:p>
        </p:txBody>
      </p:sp>
    </p:spTree>
    <p:extLst>
      <p:ext uri="{BB962C8B-B14F-4D97-AF65-F5344CB8AC3E}">
        <p14:creationId xmlns:p14="http://schemas.microsoft.com/office/powerpoint/2010/main" val="28296348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a:t>
            </a:r>
            <a:br>
              <a:rPr lang="en-US" altLang="en-US" sz="4400" dirty="0"/>
            </a:br>
            <a:r>
              <a:rPr lang="en-US" altLang="en-US" dirty="0"/>
              <a:t>Good Samaritan Law</a:t>
            </a:r>
            <a:br>
              <a:rPr lang="en-US" altLang="en-US" dirty="0"/>
            </a:br>
            <a:r>
              <a:rPr lang="en-US" altLang="en-US" sz="2400" dirty="0"/>
              <a:t>(Va. Code § 8.01-225)</a:t>
            </a:r>
            <a:endParaRPr lang="en-US" sz="4400" dirty="0"/>
          </a:p>
        </p:txBody>
      </p:sp>
      <p:sp>
        <p:nvSpPr>
          <p:cNvPr id="3" name="Content Placeholder 2"/>
          <p:cNvSpPr>
            <a:spLocks noGrp="1"/>
          </p:cNvSpPr>
          <p:nvPr>
            <p:ph idx="1"/>
          </p:nvPr>
        </p:nvSpPr>
        <p:spPr>
          <a:xfrm>
            <a:off x="3869268" y="768096"/>
            <a:ext cx="7315200" cy="5216652"/>
          </a:xfrm>
        </p:spPr>
        <p:txBody>
          <a:bodyPr anchor="t">
            <a:normAutofit fontScale="92500" lnSpcReduction="10000"/>
          </a:bodyPr>
          <a:lstStyle/>
          <a:p>
            <a:r>
              <a:rPr lang="en-US" altLang="en-US" sz="2600" dirty="0">
                <a:solidFill>
                  <a:schemeClr val="tx1"/>
                </a:solidFill>
              </a:rPr>
              <a:t>Applies to provision of </a:t>
            </a:r>
            <a:r>
              <a:rPr lang="en-US" altLang="en-US" sz="2600" u="sng" dirty="0">
                <a:solidFill>
                  <a:schemeClr val="tx1"/>
                </a:solidFill>
              </a:rPr>
              <a:t>emergency care</a:t>
            </a:r>
            <a:r>
              <a:rPr lang="en-US" altLang="en-US" sz="2600" dirty="0">
                <a:solidFill>
                  <a:schemeClr val="tx1"/>
                </a:solidFill>
              </a:rPr>
              <a:t> to ill or injured persons</a:t>
            </a:r>
          </a:p>
          <a:p>
            <a:r>
              <a:rPr lang="en-US" altLang="en-US" sz="2600" dirty="0">
                <a:solidFill>
                  <a:schemeClr val="tx1"/>
                </a:solidFill>
              </a:rPr>
              <a:t>Rendered:</a:t>
            </a:r>
          </a:p>
          <a:p>
            <a:pPr lvl="1"/>
            <a:r>
              <a:rPr lang="en-US" altLang="en-US" sz="2000" dirty="0">
                <a:solidFill>
                  <a:schemeClr val="tx1"/>
                </a:solidFill>
              </a:rPr>
              <a:t> At the scene of an accident, fire, or any life-threatening emergency</a:t>
            </a:r>
          </a:p>
          <a:p>
            <a:pPr lvl="1"/>
            <a:r>
              <a:rPr lang="en-US" altLang="en-US" sz="2000" dirty="0">
                <a:solidFill>
                  <a:schemeClr val="tx1"/>
                </a:solidFill>
              </a:rPr>
              <a:t>At a location for screening or stabilization of an EMC arising from an accident, fire, or life-threatening emergency</a:t>
            </a:r>
          </a:p>
          <a:p>
            <a:pPr lvl="1"/>
            <a:r>
              <a:rPr lang="en-US" altLang="en-US" sz="2000" i="1" dirty="0">
                <a:solidFill>
                  <a:schemeClr val="tx1"/>
                </a:solidFill>
              </a:rPr>
              <a:t>En route </a:t>
            </a:r>
            <a:r>
              <a:rPr lang="en-US" altLang="en-US" sz="2000" dirty="0">
                <a:solidFill>
                  <a:schemeClr val="tx1"/>
                </a:solidFill>
              </a:rPr>
              <a:t>to any hospital, medical clinic, or doctor’s office</a:t>
            </a:r>
          </a:p>
          <a:p>
            <a:r>
              <a:rPr lang="en-US" altLang="en-US" sz="2600" u="sng" dirty="0">
                <a:solidFill>
                  <a:schemeClr val="tx1"/>
                </a:solidFill>
              </a:rPr>
              <a:t>Without compensation </a:t>
            </a:r>
            <a:r>
              <a:rPr lang="en-US" altLang="en-US" sz="2600" dirty="0">
                <a:solidFill>
                  <a:schemeClr val="tx1"/>
                </a:solidFill>
              </a:rPr>
              <a:t>- available only to volunteers </a:t>
            </a:r>
          </a:p>
          <a:p>
            <a:r>
              <a:rPr lang="en-US" altLang="en-US" sz="2600" dirty="0">
                <a:solidFill>
                  <a:schemeClr val="tx1"/>
                </a:solidFill>
              </a:rPr>
              <a:t>Gaps - does not cover:</a:t>
            </a:r>
          </a:p>
          <a:p>
            <a:pPr lvl="1"/>
            <a:r>
              <a:rPr lang="en-US" altLang="en-US" sz="2200" dirty="0">
                <a:solidFill>
                  <a:schemeClr val="tx1"/>
                </a:solidFill>
              </a:rPr>
              <a:t>Non-emergency care or preventative care rendered during an emergency</a:t>
            </a:r>
          </a:p>
          <a:p>
            <a:pPr lvl="1"/>
            <a:r>
              <a:rPr lang="en-US" altLang="en-US" sz="2200" dirty="0">
                <a:solidFill>
                  <a:schemeClr val="tx1"/>
                </a:solidFill>
              </a:rPr>
              <a:t>Care rendered as part of the scope of employment</a:t>
            </a:r>
          </a:p>
          <a:p>
            <a:pPr lvl="1"/>
            <a:r>
              <a:rPr lang="en-US" altLang="en-US" sz="2200" dirty="0">
                <a:solidFill>
                  <a:schemeClr val="tx1"/>
                </a:solidFill>
              </a:rPr>
              <a:t>Does not protect institutional health care providers (e.g., a hospital or health system)</a:t>
            </a:r>
          </a:p>
          <a:p>
            <a:pPr lvl="1"/>
            <a:endParaRPr lang="en-US" altLang="en-US" sz="2400" dirty="0">
              <a:solidFill>
                <a:schemeClr val="tx1"/>
              </a:solidFill>
            </a:endParaRPr>
          </a:p>
          <a:p>
            <a:endParaRPr lang="en-US" altLang="en-US" sz="2600" dirty="0">
              <a:solidFill>
                <a:schemeClr val="tx1"/>
              </a:solidFill>
            </a:endParaRPr>
          </a:p>
          <a:p>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29</a:t>
            </a:fld>
            <a:endParaRPr lang="en-US" dirty="0"/>
          </a:p>
        </p:txBody>
      </p:sp>
    </p:spTree>
    <p:extLst>
      <p:ext uri="{BB962C8B-B14F-4D97-AF65-F5344CB8AC3E}">
        <p14:creationId xmlns:p14="http://schemas.microsoft.com/office/powerpoint/2010/main" val="1067875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Connector 5"/>
          <p:cNvSpPr/>
          <p:nvPr/>
        </p:nvSpPr>
        <p:spPr>
          <a:xfrm>
            <a:off x="8693045" y="3362311"/>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solidFill>
                  <a:schemeClr val="tx1"/>
                </a:solidFill>
              </a:rPr>
              <a:t>About VHHA</a:t>
            </a:r>
          </a:p>
        </p:txBody>
      </p:sp>
      <p:sp>
        <p:nvSpPr>
          <p:cNvPr id="4" name="Flowchart: Connector 3"/>
          <p:cNvSpPr/>
          <p:nvPr/>
        </p:nvSpPr>
        <p:spPr>
          <a:xfrm>
            <a:off x="9279598" y="1624510"/>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2"/>
          <p:cNvSpPr>
            <a:spLocks noGrp="1"/>
          </p:cNvSpPr>
          <p:nvPr>
            <p:ph type="dt" sz="half" idx="10"/>
          </p:nvPr>
        </p:nvSpPr>
        <p:spPr/>
        <p:txBody>
          <a:bodyPr/>
          <a:lstStyle/>
          <a:p>
            <a:r>
              <a:rPr lang="en-US" dirty="0"/>
              <a:t>June 1, 2017</a:t>
            </a:r>
          </a:p>
        </p:txBody>
      </p:sp>
      <p:sp>
        <p:nvSpPr>
          <p:cNvPr id="8" name="Slide Number Placeholder 7"/>
          <p:cNvSpPr>
            <a:spLocks noGrp="1"/>
          </p:cNvSpPr>
          <p:nvPr>
            <p:ph type="sldNum" sz="quarter" idx="12"/>
          </p:nvPr>
        </p:nvSpPr>
        <p:spPr/>
        <p:txBody>
          <a:bodyPr/>
          <a:lstStyle/>
          <a:p>
            <a:fld id="{4FAB73BC-B049-4115-A692-8D63A059BFB8}" type="slidenum">
              <a:rPr lang="en-US" smtClean="0"/>
              <a:pPr/>
              <a:t>3</a:t>
            </a:fld>
            <a:endParaRPr lang="en-US" dirty="0"/>
          </a:p>
        </p:txBody>
      </p:sp>
      <p:pic>
        <p:nvPicPr>
          <p:cNvPr id="14" name="Graphic 13" descr="Hierarchy"/>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8961012" y="3538034"/>
            <a:ext cx="1482436" cy="1482436"/>
          </a:xfrm>
          <a:prstGeom prst="rect">
            <a:avLst/>
          </a:prstGeom>
        </p:spPr>
      </p:pic>
      <p:pic>
        <p:nvPicPr>
          <p:cNvPr id="16" name="Graphic 15" descr="Meeting"/>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561419" y="1805361"/>
            <a:ext cx="1454727" cy="1454727"/>
          </a:xfrm>
          <a:prstGeom prst="rect">
            <a:avLst/>
          </a:prstGeom>
        </p:spPr>
      </p:pic>
    </p:spTree>
    <p:extLst>
      <p:ext uri="{BB962C8B-B14F-4D97-AF65-F5344CB8AC3E}">
        <p14:creationId xmlns:p14="http://schemas.microsoft.com/office/powerpoint/2010/main" val="2600350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a:t>
            </a:r>
            <a:br>
              <a:rPr lang="en-US" altLang="en-US" sz="4400" dirty="0"/>
            </a:br>
            <a:r>
              <a:rPr lang="en-US" altLang="en-US" dirty="0"/>
              <a:t>State Volunteer Immunity</a:t>
            </a:r>
            <a:br>
              <a:rPr lang="en-US" altLang="en-US" dirty="0"/>
            </a:br>
            <a:r>
              <a:rPr lang="en-US" altLang="en-US" sz="2400" dirty="0"/>
              <a:t>(Va. Code § 2.2-3600)</a:t>
            </a:r>
            <a:endParaRPr lang="en-US" sz="4400" dirty="0"/>
          </a:p>
        </p:txBody>
      </p:sp>
      <p:sp>
        <p:nvSpPr>
          <p:cNvPr id="3" name="Content Placeholder 2"/>
          <p:cNvSpPr>
            <a:spLocks noGrp="1"/>
          </p:cNvSpPr>
          <p:nvPr>
            <p:ph idx="1"/>
          </p:nvPr>
        </p:nvSpPr>
        <p:spPr>
          <a:xfrm>
            <a:off x="3869268" y="768096"/>
            <a:ext cx="7315200" cy="5216652"/>
          </a:xfrm>
        </p:spPr>
        <p:txBody>
          <a:bodyPr anchor="t">
            <a:normAutofit/>
          </a:bodyPr>
          <a:lstStyle/>
          <a:p>
            <a:pPr marL="0" indent="0">
              <a:buNone/>
            </a:pPr>
            <a:r>
              <a:rPr lang="en-US" altLang="en-US" sz="2800" b="1" dirty="0">
                <a:solidFill>
                  <a:schemeClr val="tx1"/>
                </a:solidFill>
              </a:rPr>
              <a:t>Virginia State Government Volunteers Act</a:t>
            </a:r>
          </a:p>
          <a:p>
            <a:r>
              <a:rPr lang="en-US" altLang="en-US" sz="2600" dirty="0">
                <a:solidFill>
                  <a:schemeClr val="tx1"/>
                </a:solidFill>
              </a:rPr>
              <a:t>Grants sovereign immunity to “volunteers in state and local services”</a:t>
            </a:r>
          </a:p>
          <a:p>
            <a:r>
              <a:rPr lang="en-US" altLang="en-US" sz="2600" dirty="0">
                <a:solidFill>
                  <a:schemeClr val="tx1"/>
                </a:solidFill>
              </a:rPr>
              <a:t>Extends to Medical Reserve Corps (MRCs) and Community Emergency Response Teams (CERTs)</a:t>
            </a:r>
            <a:endParaRPr lang="en-US" altLang="en-US" sz="2000" dirty="0">
              <a:solidFill>
                <a:schemeClr val="tx1"/>
              </a:solidFill>
            </a:endParaRPr>
          </a:p>
          <a:p>
            <a:r>
              <a:rPr lang="en-US" altLang="en-US" sz="2600" u="sng" dirty="0">
                <a:solidFill>
                  <a:schemeClr val="tx1"/>
                </a:solidFill>
              </a:rPr>
              <a:t>Without compensation</a:t>
            </a:r>
            <a:r>
              <a:rPr lang="en-US" altLang="en-US" sz="2600" dirty="0">
                <a:solidFill>
                  <a:schemeClr val="tx1"/>
                </a:solidFill>
              </a:rPr>
              <a:t> - available only to volunteers </a:t>
            </a:r>
          </a:p>
          <a:p>
            <a:r>
              <a:rPr lang="en-US" altLang="en-US" sz="2600" dirty="0">
                <a:solidFill>
                  <a:schemeClr val="tx1"/>
                </a:solidFill>
              </a:rPr>
              <a:t>Gaps - does not cover:</a:t>
            </a:r>
          </a:p>
          <a:p>
            <a:pPr lvl="1"/>
            <a:r>
              <a:rPr lang="en-US" altLang="en-US" sz="2200" dirty="0">
                <a:solidFill>
                  <a:schemeClr val="tx1"/>
                </a:solidFill>
              </a:rPr>
              <a:t>Care rendered as part of the scope of employment</a:t>
            </a:r>
          </a:p>
          <a:p>
            <a:pPr lvl="1"/>
            <a:r>
              <a:rPr lang="en-US" altLang="en-US" sz="2200" dirty="0">
                <a:solidFill>
                  <a:schemeClr val="tx1"/>
                </a:solidFill>
              </a:rPr>
              <a:t>Institutional health care providers (e.g., a hospital or health system)</a:t>
            </a:r>
          </a:p>
          <a:p>
            <a:pPr lvl="1"/>
            <a:endParaRPr lang="en-US" altLang="en-US" sz="2400" dirty="0">
              <a:solidFill>
                <a:schemeClr val="tx1"/>
              </a:solidFill>
            </a:endParaRPr>
          </a:p>
          <a:p>
            <a:endParaRPr lang="en-US" altLang="en-US" sz="2600" dirty="0">
              <a:solidFill>
                <a:schemeClr val="tx1"/>
              </a:solidFill>
            </a:endParaRPr>
          </a:p>
          <a:p>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30</a:t>
            </a:fld>
            <a:endParaRPr lang="en-US" dirty="0"/>
          </a:p>
        </p:txBody>
      </p:sp>
    </p:spTree>
    <p:extLst>
      <p:ext uri="{BB962C8B-B14F-4D97-AF65-F5344CB8AC3E}">
        <p14:creationId xmlns:p14="http://schemas.microsoft.com/office/powerpoint/2010/main" val="3197839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a:t>
            </a:r>
            <a:br>
              <a:rPr lang="en-US" altLang="en-US" sz="4400" dirty="0"/>
            </a:br>
            <a:r>
              <a:rPr lang="en-US" altLang="en-US" dirty="0"/>
              <a:t>Federal  Volunteer Immunity</a:t>
            </a:r>
            <a:br>
              <a:rPr lang="en-US" altLang="en-US" dirty="0"/>
            </a:br>
            <a:r>
              <a:rPr lang="en-US" altLang="en-US" sz="2400" dirty="0"/>
              <a:t>(42 U.S.C. § 14501)</a:t>
            </a:r>
            <a:endParaRPr lang="en-US" sz="4400" dirty="0"/>
          </a:p>
        </p:txBody>
      </p:sp>
      <p:sp>
        <p:nvSpPr>
          <p:cNvPr id="3" name="Content Placeholder 2"/>
          <p:cNvSpPr>
            <a:spLocks noGrp="1"/>
          </p:cNvSpPr>
          <p:nvPr>
            <p:ph idx="1"/>
          </p:nvPr>
        </p:nvSpPr>
        <p:spPr>
          <a:xfrm>
            <a:off x="3869268" y="768096"/>
            <a:ext cx="7315200" cy="5216652"/>
          </a:xfrm>
        </p:spPr>
        <p:txBody>
          <a:bodyPr anchor="t">
            <a:normAutofit fontScale="92500"/>
          </a:bodyPr>
          <a:lstStyle/>
          <a:p>
            <a:pPr marL="0" indent="0">
              <a:buNone/>
            </a:pPr>
            <a:r>
              <a:rPr lang="en-US" altLang="en-US" sz="3000" b="1" dirty="0">
                <a:solidFill>
                  <a:schemeClr val="tx1"/>
                </a:solidFill>
              </a:rPr>
              <a:t>Federal Volunteer Protection Act</a:t>
            </a:r>
          </a:p>
          <a:p>
            <a:r>
              <a:rPr lang="en-US" altLang="en-US" sz="2600" dirty="0">
                <a:solidFill>
                  <a:schemeClr val="tx1"/>
                </a:solidFill>
              </a:rPr>
              <a:t>Limits liability of volunteers of non-profit organizations or governmental entities for economic damages</a:t>
            </a:r>
          </a:p>
          <a:p>
            <a:r>
              <a:rPr lang="en-US" altLang="en-US" sz="2600" dirty="0">
                <a:solidFill>
                  <a:schemeClr val="tx1"/>
                </a:solidFill>
              </a:rPr>
              <a:t>Extends to Medical Reserve Corps (MRCs) and Community Emergency Response Teams (CERTs)</a:t>
            </a:r>
            <a:endParaRPr lang="en-US" altLang="en-US" sz="2000" dirty="0">
              <a:solidFill>
                <a:schemeClr val="tx1"/>
              </a:solidFill>
            </a:endParaRPr>
          </a:p>
          <a:p>
            <a:r>
              <a:rPr lang="en-US" altLang="en-US" sz="2600" u="sng" dirty="0">
                <a:solidFill>
                  <a:schemeClr val="tx1"/>
                </a:solidFill>
              </a:rPr>
              <a:t>Without compensation </a:t>
            </a:r>
            <a:r>
              <a:rPr lang="en-US" altLang="en-US" sz="2600" dirty="0">
                <a:solidFill>
                  <a:schemeClr val="tx1"/>
                </a:solidFill>
              </a:rPr>
              <a:t>- available only to volunteers </a:t>
            </a:r>
          </a:p>
          <a:p>
            <a:r>
              <a:rPr lang="en-US" altLang="en-US" sz="2600" dirty="0">
                <a:solidFill>
                  <a:schemeClr val="tx1"/>
                </a:solidFill>
              </a:rPr>
              <a:t>Gaps - does not cover:</a:t>
            </a:r>
          </a:p>
          <a:p>
            <a:pPr lvl="1"/>
            <a:r>
              <a:rPr lang="en-US" altLang="en-US" sz="2200" dirty="0">
                <a:solidFill>
                  <a:schemeClr val="tx1"/>
                </a:solidFill>
              </a:rPr>
              <a:t>Care rendered as part of the scope of employment</a:t>
            </a:r>
          </a:p>
          <a:p>
            <a:pPr lvl="1"/>
            <a:r>
              <a:rPr lang="en-US" altLang="en-US" sz="2200" dirty="0">
                <a:solidFill>
                  <a:schemeClr val="tx1"/>
                </a:solidFill>
              </a:rPr>
              <a:t>Institutional health care providers (e.g., a hospital or health system)</a:t>
            </a:r>
          </a:p>
          <a:p>
            <a:pPr lvl="1"/>
            <a:r>
              <a:rPr lang="en-US" altLang="en-US" sz="2200" dirty="0">
                <a:solidFill>
                  <a:schemeClr val="tx1"/>
                </a:solidFill>
              </a:rPr>
              <a:t>Non-economic damages</a:t>
            </a:r>
          </a:p>
          <a:p>
            <a:pPr lvl="1"/>
            <a:r>
              <a:rPr lang="en-US" altLang="en-US" sz="2200" dirty="0">
                <a:solidFill>
                  <a:schemeClr val="tx1"/>
                </a:solidFill>
              </a:rPr>
              <a:t>Liability to non-profit or non-governmental entity for which the volunteer performs services</a:t>
            </a:r>
          </a:p>
          <a:p>
            <a:pPr lvl="1"/>
            <a:endParaRPr lang="en-US" altLang="en-US" sz="2400" dirty="0">
              <a:solidFill>
                <a:schemeClr val="tx1"/>
              </a:solidFill>
            </a:endParaRPr>
          </a:p>
          <a:p>
            <a:endParaRPr lang="en-US" altLang="en-US" sz="2600" dirty="0">
              <a:solidFill>
                <a:schemeClr val="tx1"/>
              </a:solidFill>
            </a:endParaRPr>
          </a:p>
          <a:p>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31</a:t>
            </a:fld>
            <a:endParaRPr lang="en-US" dirty="0"/>
          </a:p>
        </p:txBody>
      </p:sp>
    </p:spTree>
    <p:extLst>
      <p:ext uri="{BB962C8B-B14F-4D97-AF65-F5344CB8AC3E}">
        <p14:creationId xmlns:p14="http://schemas.microsoft.com/office/powerpoint/2010/main" val="38305528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a:t>
            </a:r>
            <a:br>
              <a:rPr lang="en-US" altLang="en-US" sz="4400" dirty="0"/>
            </a:br>
            <a:r>
              <a:rPr lang="en-US" altLang="en-US" dirty="0"/>
              <a:t>Title 44</a:t>
            </a:r>
            <a:br>
              <a:rPr lang="en-US" altLang="en-US" dirty="0"/>
            </a:br>
            <a:r>
              <a:rPr lang="en-US" altLang="en-US" sz="2400" dirty="0"/>
              <a:t>(Va. Code § 44-146)</a:t>
            </a:r>
            <a:endParaRPr lang="en-US" sz="4400" dirty="0"/>
          </a:p>
        </p:txBody>
      </p:sp>
      <p:sp>
        <p:nvSpPr>
          <p:cNvPr id="3" name="Content Placeholder 2"/>
          <p:cNvSpPr>
            <a:spLocks noGrp="1"/>
          </p:cNvSpPr>
          <p:nvPr>
            <p:ph idx="1"/>
          </p:nvPr>
        </p:nvSpPr>
        <p:spPr>
          <a:xfrm>
            <a:off x="3869268" y="768096"/>
            <a:ext cx="7315200" cy="5487738"/>
          </a:xfrm>
        </p:spPr>
        <p:txBody>
          <a:bodyPr anchor="t">
            <a:normAutofit fontScale="70000" lnSpcReduction="20000"/>
          </a:bodyPr>
          <a:lstStyle/>
          <a:p>
            <a:pPr marL="0" indent="0">
              <a:buNone/>
            </a:pPr>
            <a:r>
              <a:rPr lang="en-US" altLang="en-US" sz="4000" b="1" dirty="0">
                <a:solidFill>
                  <a:schemeClr val="tx1"/>
                </a:solidFill>
              </a:rPr>
              <a:t>Commonwealth of Virginia Emergency Services and Disaster Law</a:t>
            </a:r>
          </a:p>
          <a:p>
            <a:r>
              <a:rPr lang="en-US" altLang="en-US" sz="3400" dirty="0">
                <a:solidFill>
                  <a:schemeClr val="tx1"/>
                </a:solidFill>
              </a:rPr>
              <a:t>Grants immunity from liability in a Governor-declared state of emergency</a:t>
            </a:r>
          </a:p>
          <a:p>
            <a:r>
              <a:rPr lang="en-US" altLang="en-US" sz="3400" dirty="0">
                <a:solidFill>
                  <a:schemeClr val="tx1"/>
                </a:solidFill>
              </a:rPr>
              <a:t>Immunity from liability (except willful misconduct) for public and private entities engaged in emergency service activities pursuant to the law (“Section A Immunity”)</a:t>
            </a:r>
          </a:p>
          <a:p>
            <a:r>
              <a:rPr lang="en-US" altLang="en-US" sz="3400" dirty="0">
                <a:solidFill>
                  <a:schemeClr val="tx1"/>
                </a:solidFill>
              </a:rPr>
              <a:t>Immunity from liability for licensed individuals qualified to provide professional, mechanical, or other skills during a disaster (“Section C Immunity”)</a:t>
            </a:r>
          </a:p>
          <a:p>
            <a:r>
              <a:rPr lang="en-US" altLang="en-US" sz="3400" dirty="0">
                <a:solidFill>
                  <a:schemeClr val="tx1"/>
                </a:solidFill>
              </a:rPr>
              <a:t>Gaps - does not cover:</a:t>
            </a:r>
          </a:p>
          <a:p>
            <a:pPr lvl="1"/>
            <a:r>
              <a:rPr lang="en-US" altLang="en-US" sz="2900" dirty="0">
                <a:solidFill>
                  <a:schemeClr val="tx1"/>
                </a:solidFill>
              </a:rPr>
              <a:t>Pre-declaration activities</a:t>
            </a:r>
          </a:p>
          <a:p>
            <a:pPr lvl="1"/>
            <a:r>
              <a:rPr lang="en-US" altLang="en-US" sz="2900" dirty="0">
                <a:solidFill>
                  <a:schemeClr val="tx1"/>
                </a:solidFill>
              </a:rPr>
              <a:t>Section A may not apply to medical care rendered during an emergency in a hospital setting in the normal course of operations</a:t>
            </a:r>
          </a:p>
          <a:p>
            <a:pPr lvl="1"/>
            <a:r>
              <a:rPr lang="en-US" altLang="en-US" sz="2900" dirty="0">
                <a:solidFill>
                  <a:schemeClr val="tx1"/>
                </a:solidFill>
              </a:rPr>
              <a:t>Section C immunity only applies to care rendered without compensation</a:t>
            </a:r>
          </a:p>
          <a:p>
            <a:pPr lvl="1"/>
            <a:endParaRPr lang="en-US" altLang="en-US" sz="2400" dirty="0">
              <a:solidFill>
                <a:schemeClr val="tx1"/>
              </a:solidFill>
            </a:endParaRPr>
          </a:p>
          <a:p>
            <a:endParaRPr lang="en-US" altLang="en-US" sz="2600" dirty="0">
              <a:solidFill>
                <a:schemeClr val="tx1"/>
              </a:solidFill>
            </a:endParaRPr>
          </a:p>
          <a:p>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32</a:t>
            </a:fld>
            <a:endParaRPr lang="en-US" dirty="0"/>
          </a:p>
        </p:txBody>
      </p:sp>
    </p:spTree>
    <p:extLst>
      <p:ext uri="{BB962C8B-B14F-4D97-AF65-F5344CB8AC3E}">
        <p14:creationId xmlns:p14="http://schemas.microsoft.com/office/powerpoint/2010/main" val="36888694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a:t>
            </a:r>
            <a:br>
              <a:rPr lang="en-US" altLang="en-US" sz="4400" dirty="0"/>
            </a:br>
            <a:r>
              <a:rPr lang="en-US" altLang="en-US" dirty="0"/>
              <a:t>Title 44</a:t>
            </a:r>
            <a:br>
              <a:rPr lang="en-US" altLang="en-US" dirty="0"/>
            </a:br>
            <a:r>
              <a:rPr lang="en-US" altLang="en-US" sz="2400" dirty="0"/>
              <a:t>(Va. Code § 44-146)</a:t>
            </a:r>
            <a:endParaRPr lang="en-US" sz="4400" dirty="0"/>
          </a:p>
        </p:txBody>
      </p:sp>
      <p:sp>
        <p:nvSpPr>
          <p:cNvPr id="3" name="Content Placeholder 2"/>
          <p:cNvSpPr>
            <a:spLocks noGrp="1"/>
          </p:cNvSpPr>
          <p:nvPr>
            <p:ph idx="1"/>
          </p:nvPr>
        </p:nvSpPr>
        <p:spPr>
          <a:xfrm>
            <a:off x="3869268" y="768096"/>
            <a:ext cx="7315200" cy="5216652"/>
          </a:xfrm>
        </p:spPr>
        <p:txBody>
          <a:bodyPr anchor="t">
            <a:normAutofit fontScale="92500" lnSpcReduction="10000"/>
          </a:bodyPr>
          <a:lstStyle/>
          <a:p>
            <a:r>
              <a:rPr lang="en-US" altLang="en-US" sz="2600" dirty="0">
                <a:solidFill>
                  <a:schemeClr val="tx1"/>
                </a:solidFill>
              </a:rPr>
              <a:t>Also includes protection from liability for death or injury or for loss of/damage to property for individuals or entities who provide services, goods, or real or personal property, </a:t>
            </a:r>
            <a:r>
              <a:rPr lang="en-US" altLang="en-US" sz="2600" u="sng" dirty="0">
                <a:solidFill>
                  <a:schemeClr val="tx1"/>
                </a:solidFill>
              </a:rPr>
              <a:t>without compensation</a:t>
            </a:r>
            <a:r>
              <a:rPr lang="en-US" altLang="en-US" sz="2600" dirty="0">
                <a:solidFill>
                  <a:schemeClr val="tx1"/>
                </a:solidFill>
              </a:rPr>
              <a:t>:</a:t>
            </a:r>
          </a:p>
          <a:p>
            <a:pPr lvl="1"/>
            <a:r>
              <a:rPr lang="en-US" altLang="en-US" sz="2200" dirty="0">
                <a:solidFill>
                  <a:schemeClr val="tx1"/>
                </a:solidFill>
              </a:rPr>
              <a:t>Pursuant to Governor-declared emergency OR </a:t>
            </a:r>
            <a:r>
              <a:rPr lang="en-US" altLang="en-US" sz="2200" u="sng" dirty="0">
                <a:solidFill>
                  <a:schemeClr val="tx1"/>
                </a:solidFill>
              </a:rPr>
              <a:t>during a formal exercise or training</a:t>
            </a:r>
            <a:r>
              <a:rPr lang="en-US" altLang="en-US" sz="2200" dirty="0">
                <a:solidFill>
                  <a:schemeClr val="tx1"/>
                </a:solidFill>
              </a:rPr>
              <a:t> of the OEMS or a responsible county or city emergency management entity AND</a:t>
            </a:r>
          </a:p>
          <a:p>
            <a:pPr lvl="1"/>
            <a:r>
              <a:rPr lang="en-US" altLang="en-US" sz="2200" dirty="0">
                <a:solidFill>
                  <a:schemeClr val="tx1"/>
                </a:solidFill>
              </a:rPr>
              <a:t>At the request and direction of the OEMS or a responsible county or city emergency management entity</a:t>
            </a:r>
          </a:p>
          <a:p>
            <a:r>
              <a:rPr lang="en-US" altLang="en-US" sz="2600" dirty="0">
                <a:solidFill>
                  <a:schemeClr val="tx1"/>
                </a:solidFill>
              </a:rPr>
              <a:t>Death, injury or damage, must have been </a:t>
            </a:r>
            <a:r>
              <a:rPr lang="en-US" altLang="en-US" sz="2600" u="sng" dirty="0">
                <a:solidFill>
                  <a:schemeClr val="tx1"/>
                </a:solidFill>
              </a:rPr>
              <a:t>proximately caused</a:t>
            </a:r>
            <a:r>
              <a:rPr lang="en-US" altLang="en-US" sz="2600" dirty="0">
                <a:solidFill>
                  <a:schemeClr val="tx1"/>
                </a:solidFill>
              </a:rPr>
              <a:t> by the emergency or formal exercise or training that simulates conditions of an actual emergency</a:t>
            </a:r>
          </a:p>
          <a:p>
            <a:r>
              <a:rPr lang="en-US" altLang="en-US" sz="2600" dirty="0">
                <a:solidFill>
                  <a:schemeClr val="tx1"/>
                </a:solidFill>
              </a:rPr>
              <a:t>Gaps - does not cover:</a:t>
            </a:r>
          </a:p>
          <a:p>
            <a:pPr lvl="1"/>
            <a:r>
              <a:rPr lang="en-US" altLang="en-US" sz="2200" dirty="0">
                <a:solidFill>
                  <a:schemeClr val="tx1"/>
                </a:solidFill>
              </a:rPr>
              <a:t>Pre-declaration activities</a:t>
            </a:r>
          </a:p>
          <a:p>
            <a:pPr lvl="1"/>
            <a:r>
              <a:rPr lang="en-US" altLang="en-US" sz="2200" dirty="0">
                <a:solidFill>
                  <a:schemeClr val="tx1"/>
                </a:solidFill>
              </a:rPr>
              <a:t>Goods, services, or property for compensation or within the scope of employment</a:t>
            </a:r>
          </a:p>
          <a:p>
            <a:pPr lvl="1"/>
            <a:endParaRPr lang="en-US" altLang="en-US" sz="2400" dirty="0">
              <a:solidFill>
                <a:schemeClr val="tx1"/>
              </a:solidFill>
            </a:endParaRPr>
          </a:p>
          <a:p>
            <a:endParaRPr lang="en-US" altLang="en-US" sz="2600" dirty="0">
              <a:solidFill>
                <a:schemeClr val="tx1"/>
              </a:solidFill>
            </a:endParaRPr>
          </a:p>
          <a:p>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33</a:t>
            </a:fld>
            <a:endParaRPr lang="en-US" dirty="0"/>
          </a:p>
        </p:txBody>
      </p:sp>
    </p:spTree>
    <p:extLst>
      <p:ext uri="{BB962C8B-B14F-4D97-AF65-F5344CB8AC3E}">
        <p14:creationId xmlns:p14="http://schemas.microsoft.com/office/powerpoint/2010/main" val="1605751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a:t>
            </a:r>
            <a:br>
              <a:rPr lang="en-US" altLang="en-US" sz="4400" dirty="0"/>
            </a:br>
            <a:r>
              <a:rPr lang="en-US" altLang="en-US" dirty="0"/>
              <a:t>Altered Standards of Care</a:t>
            </a:r>
            <a:br>
              <a:rPr lang="en-US" altLang="en-US" dirty="0"/>
            </a:br>
            <a:r>
              <a:rPr lang="en-US" altLang="en-US" sz="2000" dirty="0"/>
              <a:t>(Va. Code § 8.01-225.02)</a:t>
            </a:r>
            <a:endParaRPr lang="en-US" sz="4400" dirty="0"/>
          </a:p>
        </p:txBody>
      </p:sp>
      <p:sp>
        <p:nvSpPr>
          <p:cNvPr id="3" name="Content Placeholder 2"/>
          <p:cNvSpPr>
            <a:spLocks noGrp="1"/>
          </p:cNvSpPr>
          <p:nvPr>
            <p:ph idx="1"/>
          </p:nvPr>
        </p:nvSpPr>
        <p:spPr>
          <a:xfrm>
            <a:off x="3869268" y="768096"/>
            <a:ext cx="7315200" cy="5216652"/>
          </a:xfrm>
        </p:spPr>
        <p:txBody>
          <a:bodyPr anchor="t">
            <a:normAutofit fontScale="92500" lnSpcReduction="20000"/>
          </a:bodyPr>
          <a:lstStyle/>
          <a:p>
            <a:r>
              <a:rPr lang="en-US" altLang="en-US" sz="2600" dirty="0">
                <a:solidFill>
                  <a:schemeClr val="tx1"/>
                </a:solidFill>
              </a:rPr>
              <a:t>Focus is on allocation of scarce resources</a:t>
            </a:r>
          </a:p>
          <a:p>
            <a:r>
              <a:rPr lang="en-US" altLang="en-US" sz="2600" dirty="0">
                <a:solidFill>
                  <a:schemeClr val="tx1"/>
                </a:solidFill>
              </a:rPr>
              <a:t>Any health care provider who responds to a disaster is not liable (except for gross negligence or willful misconduct) for injury or wrongful death of any person arising from the delivery or withholding of health care when</a:t>
            </a:r>
          </a:p>
          <a:p>
            <a:pPr lvl="1"/>
            <a:r>
              <a:rPr lang="en-US" altLang="en-US" sz="2400" dirty="0">
                <a:solidFill>
                  <a:schemeClr val="tx1"/>
                </a:solidFill>
              </a:rPr>
              <a:t>State or local emergency has been or is subsequently declared in response to a disaster (emergency or major disaster as defined in Title 44) AND</a:t>
            </a:r>
          </a:p>
          <a:p>
            <a:pPr lvl="1"/>
            <a:r>
              <a:rPr lang="en-US" altLang="en-US" sz="2400" dirty="0">
                <a:solidFill>
                  <a:schemeClr val="tx1"/>
                </a:solidFill>
              </a:rPr>
              <a:t>Emergency caused a lack of resources rendering the health care provider unable to provide the level or manner of care otherwise required</a:t>
            </a:r>
          </a:p>
          <a:p>
            <a:r>
              <a:rPr lang="en-US" altLang="en-US" sz="2600" dirty="0">
                <a:solidFill>
                  <a:schemeClr val="tx1"/>
                </a:solidFill>
              </a:rPr>
              <a:t>Lack of resources must be attributable to the disaster </a:t>
            </a:r>
          </a:p>
          <a:p>
            <a:r>
              <a:rPr lang="en-US" altLang="en-US" sz="2600" dirty="0">
                <a:solidFill>
                  <a:schemeClr val="tx1"/>
                </a:solidFill>
              </a:rPr>
              <a:t>Gaps - does not cover:</a:t>
            </a:r>
          </a:p>
          <a:p>
            <a:pPr lvl="1"/>
            <a:r>
              <a:rPr lang="en-US" altLang="en-US" sz="2200" dirty="0">
                <a:solidFill>
                  <a:schemeClr val="tx1"/>
                </a:solidFill>
              </a:rPr>
              <a:t>Lack of resources in absence of emergency or major disaster</a:t>
            </a:r>
          </a:p>
          <a:p>
            <a:pPr lvl="1"/>
            <a:r>
              <a:rPr lang="en-US" altLang="en-US" sz="2200" dirty="0">
                <a:solidFill>
                  <a:schemeClr val="tx1"/>
                </a:solidFill>
              </a:rPr>
              <a:t>Death or injury not resulting from the lack of resources</a:t>
            </a:r>
          </a:p>
          <a:p>
            <a:pPr lvl="1"/>
            <a:endParaRPr lang="en-US" altLang="en-US" sz="2400" dirty="0">
              <a:solidFill>
                <a:schemeClr val="tx1"/>
              </a:solidFill>
            </a:endParaRPr>
          </a:p>
          <a:p>
            <a:endParaRPr lang="en-US" altLang="en-US" sz="2600" dirty="0">
              <a:solidFill>
                <a:schemeClr val="tx1"/>
              </a:solidFill>
            </a:endParaRPr>
          </a:p>
          <a:p>
            <a:endParaRPr lang="en-US" altLang="en-US" sz="26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34</a:t>
            </a:fld>
            <a:endParaRPr lang="en-US" dirty="0"/>
          </a:p>
        </p:txBody>
      </p:sp>
    </p:spTree>
    <p:extLst>
      <p:ext uri="{BB962C8B-B14F-4D97-AF65-F5344CB8AC3E}">
        <p14:creationId xmlns:p14="http://schemas.microsoft.com/office/powerpoint/2010/main" val="33555532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Liability: </a:t>
            </a:r>
            <a:br>
              <a:rPr lang="en-US" altLang="en-US" sz="4400" dirty="0"/>
            </a:br>
            <a:r>
              <a:rPr lang="en-US" altLang="en-US" dirty="0"/>
              <a:t>Key Takeaways</a:t>
            </a:r>
            <a:endParaRPr lang="en-US" sz="4400" dirty="0"/>
          </a:p>
        </p:txBody>
      </p:sp>
      <p:sp>
        <p:nvSpPr>
          <p:cNvPr id="3" name="Content Placeholder 2"/>
          <p:cNvSpPr>
            <a:spLocks noGrp="1"/>
          </p:cNvSpPr>
          <p:nvPr>
            <p:ph idx="1"/>
          </p:nvPr>
        </p:nvSpPr>
        <p:spPr/>
        <p:txBody>
          <a:bodyPr anchor="t">
            <a:normAutofit fontScale="92500"/>
          </a:bodyPr>
          <a:lstStyle/>
          <a:p>
            <a:r>
              <a:rPr lang="en-US" sz="3300" dirty="0">
                <a:solidFill>
                  <a:schemeClr val="tx1"/>
                </a:solidFill>
              </a:rPr>
              <a:t>Liability can arise in a number of circumstances involved in public health emergencies and disasters</a:t>
            </a:r>
          </a:p>
          <a:p>
            <a:r>
              <a:rPr lang="en-US" sz="3300" dirty="0">
                <a:solidFill>
                  <a:schemeClr val="tx1"/>
                </a:solidFill>
              </a:rPr>
              <a:t>Legal standards and laws that apply in the ordinary course of business apply in public health emergencies and disasters, with limited waivers or exceptions</a:t>
            </a:r>
          </a:p>
          <a:p>
            <a:r>
              <a:rPr lang="en-US" sz="3300" dirty="0">
                <a:solidFill>
                  <a:schemeClr val="tx1"/>
                </a:solidFill>
              </a:rPr>
              <a:t>Virginia and federal laws are flexible and provide some immunity to volunteer and certain emergency services workers, but not a bar to suit</a:t>
            </a:r>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35</a:t>
            </a:fld>
            <a:endParaRPr lang="en-US" dirty="0"/>
          </a:p>
        </p:txBody>
      </p:sp>
    </p:spTree>
    <p:extLst>
      <p:ext uri="{BB962C8B-B14F-4D97-AF65-F5344CB8AC3E}">
        <p14:creationId xmlns:p14="http://schemas.microsoft.com/office/powerpoint/2010/main" val="1391117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Connector 5"/>
          <p:cNvSpPr/>
          <p:nvPr/>
        </p:nvSpPr>
        <p:spPr>
          <a:xfrm>
            <a:off x="8693045" y="3362311"/>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solidFill>
                  <a:schemeClr val="tx1"/>
                </a:solidFill>
              </a:rPr>
              <a:t>Thoughts/</a:t>
            </a:r>
            <a:br>
              <a:rPr lang="en-US" dirty="0">
                <a:solidFill>
                  <a:schemeClr val="tx1"/>
                </a:solidFill>
              </a:rPr>
            </a:br>
            <a:r>
              <a:rPr lang="en-US" dirty="0">
                <a:solidFill>
                  <a:schemeClr val="tx1"/>
                </a:solidFill>
              </a:rPr>
              <a:t>Questions</a:t>
            </a:r>
          </a:p>
        </p:txBody>
      </p:sp>
      <p:sp>
        <p:nvSpPr>
          <p:cNvPr id="4" name="Flowchart: Connector 3"/>
          <p:cNvSpPr/>
          <p:nvPr/>
        </p:nvSpPr>
        <p:spPr>
          <a:xfrm>
            <a:off x="9279598" y="1624510"/>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7"/>
          <p:cNvSpPr>
            <a:spLocks noGrp="1"/>
          </p:cNvSpPr>
          <p:nvPr>
            <p:ph type="dt" sz="half" idx="10"/>
          </p:nvPr>
        </p:nvSpPr>
        <p:spPr/>
        <p:txBody>
          <a:bodyPr/>
          <a:lstStyle/>
          <a:p>
            <a:r>
              <a:rPr lang="en-US" dirty="0"/>
              <a:t>June 1, 2017</a:t>
            </a:r>
          </a:p>
        </p:txBody>
      </p:sp>
      <p:sp>
        <p:nvSpPr>
          <p:cNvPr id="9" name="Slide Number Placeholder 8"/>
          <p:cNvSpPr>
            <a:spLocks noGrp="1"/>
          </p:cNvSpPr>
          <p:nvPr>
            <p:ph type="sldNum" sz="quarter" idx="12"/>
          </p:nvPr>
        </p:nvSpPr>
        <p:spPr/>
        <p:txBody>
          <a:bodyPr/>
          <a:lstStyle/>
          <a:p>
            <a:fld id="{4FAB73BC-B049-4115-A692-8D63A059BFB8}" type="slidenum">
              <a:rPr lang="en-US" smtClean="0"/>
              <a:pPr/>
              <a:t>36</a:t>
            </a:fld>
            <a:endParaRPr lang="en-US" dirty="0"/>
          </a:p>
        </p:txBody>
      </p:sp>
      <p:pic>
        <p:nvPicPr>
          <p:cNvPr id="12" name="Graphic 11" descr="Thought bubble"/>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9546538" y="1848592"/>
            <a:ext cx="1484489" cy="1484489"/>
          </a:xfrm>
          <a:prstGeom prst="rect">
            <a:avLst/>
          </a:prstGeom>
        </p:spPr>
      </p:pic>
      <p:pic>
        <p:nvPicPr>
          <p:cNvPr id="14" name="Graphic 13" descr="Lightbulb"/>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022074" y="3668369"/>
            <a:ext cx="1360311" cy="1360311"/>
          </a:xfrm>
          <a:prstGeom prst="rect">
            <a:avLst/>
          </a:prstGeom>
        </p:spPr>
      </p:pic>
    </p:spTree>
    <p:extLst>
      <p:ext uri="{BB962C8B-B14F-4D97-AF65-F5344CB8AC3E}">
        <p14:creationId xmlns:p14="http://schemas.microsoft.com/office/powerpoint/2010/main" val="1041865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VHHA: </a:t>
            </a:r>
            <a:br>
              <a:rPr lang="en-US" sz="4400" dirty="0"/>
            </a:br>
            <a:r>
              <a:rPr lang="en-US" dirty="0"/>
              <a:t>Role in Emergency Preparedness</a:t>
            </a:r>
            <a:endParaRPr lang="en-US" sz="4400" dirty="0"/>
          </a:p>
        </p:txBody>
      </p:sp>
      <p:sp>
        <p:nvSpPr>
          <p:cNvPr id="3" name="Content Placeholder 2"/>
          <p:cNvSpPr>
            <a:spLocks noGrp="1"/>
          </p:cNvSpPr>
          <p:nvPr>
            <p:ph idx="1"/>
          </p:nvPr>
        </p:nvSpPr>
        <p:spPr/>
        <p:txBody>
          <a:bodyPr>
            <a:normAutofit lnSpcReduction="10000"/>
          </a:bodyPr>
          <a:lstStyle/>
          <a:p>
            <a:endParaRPr lang="en-US" sz="2400" dirty="0">
              <a:solidFill>
                <a:schemeClr val="tx1"/>
              </a:solidFill>
            </a:endParaRPr>
          </a:p>
          <a:p>
            <a:pPr marL="0" indent="0">
              <a:buNone/>
            </a:pPr>
            <a:r>
              <a:rPr lang="en-US" sz="2800" b="1" dirty="0">
                <a:solidFill>
                  <a:schemeClr val="tx1"/>
                </a:solidFill>
              </a:rPr>
              <a:t>VHHA is VDH’s primary partner in the implementation of Hospital Preparedness Program (HPP) activities</a:t>
            </a:r>
          </a:p>
          <a:p>
            <a:pPr lvl="1"/>
            <a:r>
              <a:rPr lang="en-US" sz="2400" dirty="0">
                <a:solidFill>
                  <a:schemeClr val="tx1"/>
                </a:solidFill>
              </a:rPr>
              <a:t>Develop grant submittal to ASPR</a:t>
            </a:r>
          </a:p>
          <a:p>
            <a:pPr lvl="1"/>
            <a:r>
              <a:rPr lang="en-US" sz="2400" dirty="0">
                <a:solidFill>
                  <a:schemeClr val="tx1"/>
                </a:solidFill>
              </a:rPr>
              <a:t>Develop budget instructions for hospitals</a:t>
            </a:r>
          </a:p>
          <a:p>
            <a:pPr lvl="1"/>
            <a:r>
              <a:rPr lang="en-US" sz="2400" dirty="0">
                <a:solidFill>
                  <a:schemeClr val="tx1"/>
                </a:solidFill>
              </a:rPr>
              <a:t>Review and approve hospital budget requests</a:t>
            </a:r>
          </a:p>
          <a:p>
            <a:pPr lvl="1"/>
            <a:r>
              <a:rPr lang="en-US" sz="2400" dirty="0">
                <a:solidFill>
                  <a:schemeClr val="tx1"/>
                </a:solidFill>
              </a:rPr>
              <a:t>Provide guidance regarding program requirements</a:t>
            </a:r>
          </a:p>
          <a:p>
            <a:pPr lvl="1"/>
            <a:r>
              <a:rPr lang="en-US" sz="2400" dirty="0">
                <a:solidFill>
                  <a:schemeClr val="tx1"/>
                </a:solidFill>
              </a:rPr>
              <a:t>Review hospital performance to ensure that grant requirements are being met</a:t>
            </a:r>
          </a:p>
          <a:p>
            <a:pPr lvl="1"/>
            <a:r>
              <a:rPr lang="en-US" sz="2400" dirty="0">
                <a:solidFill>
                  <a:schemeClr val="tx1"/>
                </a:solidFill>
              </a:rPr>
              <a:t>Conduct periodic hospital site visits</a:t>
            </a:r>
          </a:p>
          <a:p>
            <a:pPr lvl="1"/>
            <a:r>
              <a:rPr lang="en-US" sz="2400" dirty="0">
                <a:solidFill>
                  <a:schemeClr val="tx1"/>
                </a:solidFill>
              </a:rPr>
              <a:t>Manage the Virginia Healthcare Alerting &amp; Status System (VHASS)</a:t>
            </a:r>
          </a:p>
          <a:p>
            <a:pPr lvl="1"/>
            <a:endParaRPr lang="en-US" sz="2100" dirty="0">
              <a:solidFill>
                <a:schemeClr val="tx1"/>
              </a:solidFill>
            </a:endParaRPr>
          </a:p>
          <a:p>
            <a:pPr>
              <a:buNone/>
            </a:pPr>
            <a:endParaRPr lang="en-US" sz="22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3136427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VHHA: </a:t>
            </a:r>
            <a:br>
              <a:rPr lang="en-US" sz="4400" dirty="0"/>
            </a:br>
            <a:r>
              <a:rPr lang="en-US" dirty="0"/>
              <a:t>Role in Emergency Preparedness</a:t>
            </a:r>
            <a:endParaRPr lang="en-US" sz="4400" dirty="0"/>
          </a:p>
        </p:txBody>
      </p:sp>
      <p:sp>
        <p:nvSpPr>
          <p:cNvPr id="3" name="Content Placeholder 2"/>
          <p:cNvSpPr>
            <a:spLocks noGrp="1"/>
          </p:cNvSpPr>
          <p:nvPr>
            <p:ph idx="1"/>
          </p:nvPr>
        </p:nvSpPr>
        <p:spPr/>
        <p:txBody>
          <a:bodyPr anchor="t">
            <a:normAutofit/>
          </a:bodyPr>
          <a:lstStyle/>
          <a:p>
            <a:r>
              <a:rPr lang="en-US" sz="2800" dirty="0">
                <a:solidFill>
                  <a:schemeClr val="tx1"/>
                </a:solidFill>
              </a:rPr>
              <a:t>Virginia’s HPP organizes hospitals into 6 regions</a:t>
            </a:r>
          </a:p>
          <a:p>
            <a:r>
              <a:rPr lang="en-US" sz="2800" dirty="0">
                <a:solidFill>
                  <a:schemeClr val="tx1"/>
                </a:solidFill>
              </a:rPr>
              <a:t>Each region has a hospital preparedness coordinating group which provides oversight and direction to regional activities</a:t>
            </a:r>
          </a:p>
          <a:p>
            <a:r>
              <a:rPr lang="en-US" sz="2800" dirty="0">
                <a:solidFill>
                  <a:schemeClr val="tx1"/>
                </a:solidFill>
              </a:rPr>
              <a:t>Coalition partners are invited to participate in regional committees</a:t>
            </a:r>
          </a:p>
          <a:p>
            <a:r>
              <a:rPr lang="en-US" sz="2800" dirty="0">
                <a:solidFill>
                  <a:schemeClr val="tx1"/>
                </a:solidFill>
              </a:rPr>
              <a:t>VHHA has MOU with each regional group</a:t>
            </a:r>
          </a:p>
          <a:p>
            <a:r>
              <a:rPr lang="en-US" sz="2800" dirty="0">
                <a:solidFill>
                  <a:schemeClr val="tx1"/>
                </a:solidFill>
              </a:rPr>
              <a:t>VHHA also contracts with Regional Coordinator who works with regional committee and hospitals within region</a:t>
            </a:r>
          </a:p>
          <a:p>
            <a:pPr>
              <a:buNone/>
            </a:pPr>
            <a:endParaRPr lang="en-US" sz="2200" dirty="0">
              <a:solidFill>
                <a:schemeClr val="tx1"/>
              </a:solidFill>
            </a:endParaRP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4097014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Connector 5"/>
          <p:cNvSpPr/>
          <p:nvPr/>
        </p:nvSpPr>
        <p:spPr>
          <a:xfrm>
            <a:off x="8693045" y="3362311"/>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solidFill>
                  <a:schemeClr val="tx1"/>
                </a:solidFill>
              </a:rPr>
              <a:t>EMTALA</a:t>
            </a:r>
          </a:p>
        </p:txBody>
      </p:sp>
      <p:sp>
        <p:nvSpPr>
          <p:cNvPr id="4" name="Flowchart: Connector 3"/>
          <p:cNvSpPr/>
          <p:nvPr/>
        </p:nvSpPr>
        <p:spPr>
          <a:xfrm>
            <a:off x="9279598" y="1624510"/>
            <a:ext cx="2018371" cy="1972428"/>
          </a:xfrm>
          <a:prstGeom prst="flowChartConnector">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Medical"/>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9446866" y="1768807"/>
            <a:ext cx="1683834" cy="1683834"/>
          </a:xfrm>
          <a:prstGeom prst="rect">
            <a:avLst/>
          </a:prstGeom>
        </p:spPr>
      </p:pic>
      <p:pic>
        <p:nvPicPr>
          <p:cNvPr id="7" name="Graphic 6" descr="Scales of Justice"/>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045452" y="3691747"/>
            <a:ext cx="1313556" cy="1313556"/>
          </a:xfrm>
          <a:prstGeom prst="rect">
            <a:avLst/>
          </a:prstGeom>
        </p:spPr>
      </p:pic>
      <p:sp>
        <p:nvSpPr>
          <p:cNvPr id="8" name="Date Placeholder 7"/>
          <p:cNvSpPr>
            <a:spLocks noGrp="1"/>
          </p:cNvSpPr>
          <p:nvPr>
            <p:ph type="dt" sz="half" idx="10"/>
          </p:nvPr>
        </p:nvSpPr>
        <p:spPr/>
        <p:txBody>
          <a:bodyPr/>
          <a:lstStyle/>
          <a:p>
            <a:r>
              <a:rPr lang="en-US" dirty="0"/>
              <a:t>June 1, 2017</a:t>
            </a:r>
          </a:p>
        </p:txBody>
      </p:sp>
      <p:sp>
        <p:nvSpPr>
          <p:cNvPr id="9" name="Slide Number Placeholder 8"/>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171647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What is EMTALA?</a:t>
            </a:r>
            <a:endParaRPr lang="en-US" sz="4400" dirty="0"/>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sz="3000" b="1" dirty="0">
                <a:solidFill>
                  <a:schemeClr val="tx1"/>
                </a:solidFill>
              </a:rPr>
              <a:t>Emergency Medical Treatment and Active Labor Act (EMTALA)</a:t>
            </a:r>
          </a:p>
          <a:p>
            <a:r>
              <a:rPr lang="en-US" altLang="en-US" sz="2600" dirty="0">
                <a:solidFill>
                  <a:schemeClr val="tx1"/>
                </a:solidFill>
              </a:rPr>
              <a:t>Requires hospitals to perform on all patients who present to the emergency department a </a:t>
            </a:r>
            <a:r>
              <a:rPr lang="en-US" altLang="en-US" sz="2600" u="sng" dirty="0">
                <a:solidFill>
                  <a:schemeClr val="tx1"/>
                </a:solidFill>
              </a:rPr>
              <a:t>Medical Screening Exam (MSE) </a:t>
            </a:r>
            <a:r>
              <a:rPr lang="en-US" altLang="en-US" sz="2600" dirty="0">
                <a:solidFill>
                  <a:schemeClr val="tx1"/>
                </a:solidFill>
              </a:rPr>
              <a:t>to determine if </a:t>
            </a:r>
            <a:r>
              <a:rPr lang="en-US" altLang="en-US" sz="2600" u="sng" dirty="0">
                <a:solidFill>
                  <a:schemeClr val="tx1"/>
                </a:solidFill>
              </a:rPr>
              <a:t>Emergency Medical Condition (EMC)</a:t>
            </a:r>
            <a:r>
              <a:rPr lang="en-US" altLang="en-US" sz="2600" dirty="0">
                <a:solidFill>
                  <a:schemeClr val="tx1"/>
                </a:solidFill>
              </a:rPr>
              <a:t> exists </a:t>
            </a:r>
          </a:p>
          <a:p>
            <a:r>
              <a:rPr lang="en-US" altLang="en-US" sz="2600" dirty="0">
                <a:solidFill>
                  <a:schemeClr val="tx1"/>
                </a:solidFill>
              </a:rPr>
              <a:t>If MSE exists, must treat or </a:t>
            </a:r>
            <a:r>
              <a:rPr lang="en-US" altLang="en-US" sz="2600" u="sng" dirty="0">
                <a:solidFill>
                  <a:schemeClr val="tx1"/>
                </a:solidFill>
              </a:rPr>
              <a:t>stabilize within its capability or transfer </a:t>
            </a:r>
            <a:r>
              <a:rPr lang="en-US" altLang="en-US" sz="2600" dirty="0">
                <a:solidFill>
                  <a:schemeClr val="tx1"/>
                </a:solidFill>
              </a:rPr>
              <a:t>to a hospital that has capability to treat or stabilize</a:t>
            </a:r>
          </a:p>
          <a:p>
            <a:r>
              <a:rPr lang="en-US" altLang="en-US" sz="2600" dirty="0">
                <a:solidFill>
                  <a:schemeClr val="tx1"/>
                </a:solidFill>
              </a:rPr>
              <a:t>Complaint driven process</a:t>
            </a:r>
          </a:p>
          <a:p>
            <a:pPr lvl="1"/>
            <a:r>
              <a:rPr lang="en-US" altLang="en-US" sz="2200" dirty="0">
                <a:solidFill>
                  <a:schemeClr val="tx1"/>
                </a:solidFill>
              </a:rPr>
              <a:t>CMS will investigate any alleged violations</a:t>
            </a:r>
          </a:p>
          <a:p>
            <a:pPr lvl="1"/>
            <a:r>
              <a:rPr lang="en-US" altLang="en-US" sz="2200" dirty="0">
                <a:solidFill>
                  <a:schemeClr val="tx1"/>
                </a:solidFill>
              </a:rPr>
              <a:t>Civil monetary penalty of up to $50,000 per violation</a:t>
            </a:r>
          </a:p>
          <a:p>
            <a:pPr lvl="1"/>
            <a:r>
              <a:rPr lang="en-US" altLang="en-US" sz="2200" dirty="0">
                <a:solidFill>
                  <a:schemeClr val="tx1"/>
                </a:solidFill>
              </a:rPr>
              <a:t>Patients can also bring civil action against the hospital (up to malpractice cap $2.25M)</a:t>
            </a:r>
          </a:p>
          <a:p>
            <a:endParaRPr lang="en-US"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26547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EMTALA: </a:t>
            </a:r>
            <a:r>
              <a:rPr lang="en-US" altLang="en-US" dirty="0"/>
              <a:t>Hospital Concerns in a Disaster</a:t>
            </a:r>
            <a:endParaRPr lang="en-US" sz="4400" dirty="0"/>
          </a:p>
        </p:txBody>
      </p:sp>
      <p:sp>
        <p:nvSpPr>
          <p:cNvPr id="3" name="Content Placeholder 2"/>
          <p:cNvSpPr>
            <a:spLocks noGrp="1"/>
          </p:cNvSpPr>
          <p:nvPr>
            <p:ph idx="1"/>
          </p:nvPr>
        </p:nvSpPr>
        <p:spPr>
          <a:xfrm>
            <a:off x="3869268" y="796066"/>
            <a:ext cx="7315200" cy="5188682"/>
          </a:xfrm>
        </p:spPr>
        <p:txBody>
          <a:bodyPr anchor="t">
            <a:normAutofit/>
          </a:bodyPr>
          <a:lstStyle/>
          <a:p>
            <a:r>
              <a:rPr lang="en-US" altLang="en-US" sz="2800" dirty="0">
                <a:solidFill>
                  <a:schemeClr val="tx1"/>
                </a:solidFill>
              </a:rPr>
              <a:t>Unable to provide Medical Screening Examination (MSE) and patient stabilization due to lack of resources</a:t>
            </a:r>
          </a:p>
          <a:p>
            <a:r>
              <a:rPr lang="en-US" altLang="en-US" sz="2800" dirty="0">
                <a:solidFill>
                  <a:schemeClr val="tx1"/>
                </a:solidFill>
              </a:rPr>
              <a:t>Possibility of systematic re-direction or transfer for non-critical patients</a:t>
            </a:r>
          </a:p>
          <a:p>
            <a:r>
              <a:rPr lang="en-US" altLang="en-US" sz="2800" dirty="0">
                <a:solidFill>
                  <a:schemeClr val="tx1"/>
                </a:solidFill>
              </a:rPr>
              <a:t>EMTALA requirements continue to apply during a disaster with limited exceptions (42 CFR §489.24(a)(2)(i))</a:t>
            </a:r>
          </a:p>
          <a:p>
            <a:pPr lvl="1"/>
            <a:r>
              <a:rPr lang="en-US" altLang="en-US" sz="2000" dirty="0">
                <a:solidFill>
                  <a:schemeClr val="tx1"/>
                </a:solidFill>
              </a:rPr>
              <a:t>Only during federally-declared emergencies</a:t>
            </a:r>
          </a:p>
          <a:p>
            <a:pPr lvl="1"/>
            <a:r>
              <a:rPr lang="en-US" altLang="en-US" sz="2000" dirty="0">
                <a:solidFill>
                  <a:schemeClr val="tx1"/>
                </a:solidFill>
              </a:rPr>
              <a:t>Does not apply to hospital-specific, local, or State emergencies</a:t>
            </a:r>
          </a:p>
          <a:p>
            <a:pPr lvl="1"/>
            <a:r>
              <a:rPr lang="en-US" altLang="en-US" sz="2000" dirty="0">
                <a:solidFill>
                  <a:schemeClr val="tx1"/>
                </a:solidFill>
              </a:rPr>
              <a:t>Transfers in accordance with a “community response plan” will not result in sanctions under EMTALA</a:t>
            </a:r>
          </a:p>
          <a:p>
            <a:pPr lvl="1"/>
            <a:endParaRPr lang="en-US" altLang="en-US" sz="2000" dirty="0">
              <a:solidFill>
                <a:schemeClr val="bg2">
                  <a:lumMod val="50000"/>
                </a:schemeClr>
              </a:solidFill>
            </a:endParaRPr>
          </a:p>
          <a:p>
            <a:endParaRPr lang="en-US" altLang="en-US" sz="2800" dirty="0"/>
          </a:p>
          <a:p>
            <a:pPr marL="0" indent="0">
              <a:buNone/>
            </a:pPr>
            <a:endParaRPr lang="en-US" sz="2400" dirty="0"/>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3594451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EMTALA: </a:t>
            </a:r>
            <a:r>
              <a:rPr lang="en-US" altLang="en-US" dirty="0"/>
              <a:t>Basic Requirements</a:t>
            </a:r>
            <a:endParaRPr lang="en-US" sz="4400" dirty="0"/>
          </a:p>
        </p:txBody>
      </p:sp>
      <p:sp>
        <p:nvSpPr>
          <p:cNvPr id="3" name="Content Placeholder 2"/>
          <p:cNvSpPr>
            <a:spLocks noGrp="1"/>
          </p:cNvSpPr>
          <p:nvPr>
            <p:ph idx="1"/>
          </p:nvPr>
        </p:nvSpPr>
        <p:spPr/>
        <p:txBody>
          <a:bodyPr anchor="t">
            <a:normAutofit lnSpcReduction="10000"/>
          </a:bodyPr>
          <a:lstStyle/>
          <a:p>
            <a:r>
              <a:rPr lang="en-US" altLang="en-US" sz="2800" b="1" dirty="0">
                <a:solidFill>
                  <a:schemeClr val="tx1"/>
                </a:solidFill>
              </a:rPr>
              <a:t>Medical Screening Examination (MSE)</a:t>
            </a:r>
          </a:p>
          <a:p>
            <a:pPr lvl="1"/>
            <a:r>
              <a:rPr lang="en-US" altLang="en-US" sz="2400" dirty="0">
                <a:solidFill>
                  <a:schemeClr val="tx1"/>
                </a:solidFill>
              </a:rPr>
              <a:t>Not the same as triage</a:t>
            </a:r>
          </a:p>
          <a:p>
            <a:pPr lvl="1"/>
            <a:r>
              <a:rPr lang="en-US" altLang="en-US" sz="2400" dirty="0">
                <a:solidFill>
                  <a:schemeClr val="tx1"/>
                </a:solidFill>
              </a:rPr>
              <a:t>Hospitals must perform an MSE on all patients except under a Section 1135 waiver</a:t>
            </a:r>
          </a:p>
          <a:p>
            <a:pPr lvl="1"/>
            <a:r>
              <a:rPr lang="en-US" altLang="en-US" sz="2400" dirty="0">
                <a:solidFill>
                  <a:schemeClr val="tx1"/>
                </a:solidFill>
              </a:rPr>
              <a:t>Hospital may be able to postpone the MSE</a:t>
            </a:r>
          </a:p>
          <a:p>
            <a:pPr lvl="1"/>
            <a:r>
              <a:rPr lang="en-US" altLang="en-US" sz="2400" dirty="0">
                <a:solidFill>
                  <a:schemeClr val="tx1"/>
                </a:solidFill>
              </a:rPr>
              <a:t>Must be conducted by a Qualified Medical Person (QMP)</a:t>
            </a:r>
          </a:p>
          <a:p>
            <a:r>
              <a:rPr lang="en-US" altLang="en-US" sz="2800" b="1" dirty="0">
                <a:solidFill>
                  <a:schemeClr val="tx1"/>
                </a:solidFill>
              </a:rPr>
              <a:t>Provide stabilization services and MSEs “within the capabilities” of the facility</a:t>
            </a:r>
          </a:p>
          <a:p>
            <a:pPr lvl="1"/>
            <a:r>
              <a:rPr lang="en-US" altLang="en-US" sz="2400" dirty="0">
                <a:solidFill>
                  <a:schemeClr val="tx1"/>
                </a:solidFill>
              </a:rPr>
              <a:t>Staff</a:t>
            </a:r>
          </a:p>
          <a:p>
            <a:pPr lvl="1"/>
            <a:r>
              <a:rPr lang="en-US" altLang="en-US" sz="2400" dirty="0">
                <a:solidFill>
                  <a:schemeClr val="tx1"/>
                </a:solidFill>
              </a:rPr>
              <a:t>Resources</a:t>
            </a:r>
          </a:p>
          <a:p>
            <a:pPr lvl="1"/>
            <a:r>
              <a:rPr lang="en-US" altLang="en-US" sz="2400" dirty="0">
                <a:solidFill>
                  <a:schemeClr val="tx1"/>
                </a:solidFill>
              </a:rPr>
              <a:t>Hospital’s past practices of accommodating patients in excess of their capacity</a:t>
            </a:r>
          </a:p>
        </p:txBody>
      </p:sp>
      <p:sp>
        <p:nvSpPr>
          <p:cNvPr id="4" name="Date Placeholder 3"/>
          <p:cNvSpPr>
            <a:spLocks noGrp="1"/>
          </p:cNvSpPr>
          <p:nvPr>
            <p:ph type="dt" sz="half" idx="10"/>
          </p:nvPr>
        </p:nvSpPr>
        <p:spPr/>
        <p:txBody>
          <a:bodyPr/>
          <a:lstStyle/>
          <a:p>
            <a:r>
              <a:rPr lang="en-US" dirty="0"/>
              <a:t>June 1, 2017</a:t>
            </a:r>
          </a:p>
        </p:txBody>
      </p:sp>
      <p:sp>
        <p:nvSpPr>
          <p:cNvPr id="5" name="Slide Number Placeholder 4"/>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87816719"/>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2100</TotalTime>
  <Words>3889</Words>
  <Application>Microsoft Office PowerPoint</Application>
  <PresentationFormat>Custom</PresentationFormat>
  <Paragraphs>467</Paragraphs>
  <Slides>36</Slides>
  <Notes>36</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Frame</vt:lpstr>
      <vt:lpstr>Public Health and Healthcare Preparedness Academy 2017 Legal Considerations in an Emergency</vt:lpstr>
      <vt:lpstr>Overview </vt:lpstr>
      <vt:lpstr>About VHHA</vt:lpstr>
      <vt:lpstr>VHHA:  Role in Emergency Preparedness</vt:lpstr>
      <vt:lpstr>VHHA:  Role in Emergency Preparedness</vt:lpstr>
      <vt:lpstr>EMTALA</vt:lpstr>
      <vt:lpstr>What is EMTALA?</vt:lpstr>
      <vt:lpstr>EMTALA: Hospital Concerns in a Disaster</vt:lpstr>
      <vt:lpstr>EMTALA: Basic Requirements</vt:lpstr>
      <vt:lpstr>EMTALA: Options for Managing ED Surges</vt:lpstr>
      <vt:lpstr>EMTALA: Options for Managing Ebola</vt:lpstr>
      <vt:lpstr>EMTALA: Waiver During a Disaster</vt:lpstr>
      <vt:lpstr>EMTALA: Planning Considerations</vt:lpstr>
      <vt:lpstr>EMTALA: Key Takeaways</vt:lpstr>
      <vt:lpstr>HIPAA</vt:lpstr>
      <vt:lpstr>What is HIPAA?</vt:lpstr>
      <vt:lpstr>OCR HIPAA Emergency Planning Tool</vt:lpstr>
      <vt:lpstr>HIPAA: Permissible Disclosures in a Disaster</vt:lpstr>
      <vt:lpstr>HIPAA: Permissible Disclosures in a Disaster</vt:lpstr>
      <vt:lpstr>HIPAA: Permissible Disclosures in a Disaster</vt:lpstr>
      <vt:lpstr>HIPAA: Permissible Disclosures in a Disaster</vt:lpstr>
      <vt:lpstr>HIPAA: Permissible Disclosures in a Disaster</vt:lpstr>
      <vt:lpstr>HIPAA: Waiver During a Disaster</vt:lpstr>
      <vt:lpstr>HIPAA: Planning Considerations</vt:lpstr>
      <vt:lpstr>HIPAA:  Key Takeaways</vt:lpstr>
      <vt:lpstr>Liability</vt:lpstr>
      <vt:lpstr>Liability Concerns in a Disaster</vt:lpstr>
      <vt:lpstr>Liability: Potential Sources of Protection</vt:lpstr>
      <vt:lpstr>Liability: Good Samaritan Law (Va. Code § 8.01-225)</vt:lpstr>
      <vt:lpstr>Liability: State Volunteer Immunity (Va. Code § 2.2-3600)</vt:lpstr>
      <vt:lpstr>Liability: Federal  Volunteer Immunity (42 U.S.C. § 14501)</vt:lpstr>
      <vt:lpstr>Liability: Title 44 (Va. Code § 44-146)</vt:lpstr>
      <vt:lpstr>Liability: Title 44 (Va. Code § 44-146)</vt:lpstr>
      <vt:lpstr>Liability: Altered Standards of Care (Va. Code § 8.01-225.02)</vt:lpstr>
      <vt:lpstr>Liability:  Key Takeaways</vt:lpstr>
      <vt:lpstr>Thoughts/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Rawlings, Brent</dc:creator>
  <cp:lastModifiedBy>Silverstein, Suzi (VDH)</cp:lastModifiedBy>
  <cp:revision>74</cp:revision>
  <cp:lastPrinted>2017-05-25T19:37:31Z</cp:lastPrinted>
  <dcterms:created xsi:type="dcterms:W3CDTF">2017-05-22T15:52:40Z</dcterms:created>
  <dcterms:modified xsi:type="dcterms:W3CDTF">2017-05-26T14:11:15Z</dcterms:modified>
</cp:coreProperties>
</file>