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1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9" r:id="rId14"/>
    <p:sldId id="267" r:id="rId15"/>
    <p:sldId id="270" r:id="rId16"/>
    <p:sldId id="271" r:id="rId17"/>
    <p:sldId id="272" r:id="rId18"/>
    <p:sldId id="273" r:id="rId19"/>
    <p:sldId id="277" r:id="rId20"/>
    <p:sldId id="274" r:id="rId21"/>
    <p:sldId id="278" r:id="rId22"/>
    <p:sldId id="275" r:id="rId23"/>
    <p:sldId id="276" r:id="rId24"/>
    <p:sldId id="279" r:id="rId25"/>
    <p:sldId id="280" r:id="rId2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>
        <p:scale>
          <a:sx n="80" d="100"/>
          <a:sy n="80" d="100"/>
        </p:scale>
        <p:origin x="-84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4476B-2880-4D9F-9434-954F9E037D16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65E04-74A5-48B5-BF94-76B63F830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178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92D3A51-52CC-4190-A5B4-B841A61558A3}" type="datetime1">
              <a:rPr lang="en-US" smtClean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589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A8C8-9DCF-4A6D-B61B-1D7B23076568}" type="datetime1">
              <a:rPr lang="en-US" smtClean="0"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35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7BC3-B59F-4164-89AD-140DD863662B}" type="datetime1">
              <a:rPr lang="en-US" smtClean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48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2216-BC10-4388-A66E-DCC8E483599E}" type="datetime1">
              <a:rPr lang="en-US" smtClean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312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8F811-9872-4A04-A6C2-016023F35D5A}" type="datetime1">
              <a:rPr lang="en-US" smtClean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127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8B31-9C08-419B-8612-3CDC58D991CE}" type="datetime1">
              <a:rPr lang="en-US" smtClean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973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59A1-A3C3-4116-8107-C5E80D20BD3E}" type="datetime1">
              <a:rPr lang="en-US" smtClean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476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E381-2B54-4C0E-9EAF-0785C075C247}" type="datetime1">
              <a:rPr lang="en-US" smtClean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650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1DC-DCDD-45D5-A2CF-025CBE0BC775}" type="datetime1">
              <a:rPr lang="en-US" smtClean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56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D86E-D44B-480B-9C90-081ADFD30021}" type="datetime1">
              <a:rPr lang="en-US" smtClean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470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9374-E61A-4BD0-9090-CC472E846D8C}" type="datetime1">
              <a:rPr lang="en-US" smtClean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260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4D92-D4AD-4A3E-B5B0-A92172F1F158}" type="datetime1">
              <a:rPr lang="en-US" smtClean="0"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601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4AD5-F73B-40DE-8EB3-38F422BB1226}" type="datetime1">
              <a:rPr lang="en-US" smtClean="0"/>
              <a:t>5/10/2017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370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A16B-C04E-4B58-BFC4-C7434E37053C}" type="datetime1">
              <a:rPr lang="en-US" smtClean="0"/>
              <a:t>5/10/2017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91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F2E7-14AF-401A-8B1C-C0F2FA8D1E26}" type="datetime1">
              <a:rPr lang="en-US" smtClean="0"/>
              <a:t>5/10/2017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63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81C2-DC77-4274-816A-3F58272A1BAD}" type="datetime1">
              <a:rPr lang="en-US" smtClean="0"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261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F848-081F-443A-97AA-325E2F8C90A7}" type="datetime1">
              <a:rPr lang="en-US" smtClean="0"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99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A4F508-EAC3-43FD-A414-0F0B733DC0CD}" type="datetime1">
              <a:rPr lang="en-US" smtClean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90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Ethical Decision Making During a Disaster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53619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Rebecca Bigoney, MD</a:t>
            </a:r>
          </a:p>
          <a:p>
            <a:r>
              <a:rPr lang="en-US" dirty="0"/>
              <a:t>Executive Vice President and Chief Medical Officer</a:t>
            </a:r>
          </a:p>
          <a:p>
            <a:r>
              <a:rPr lang="en-US" dirty="0"/>
              <a:t>Mary Washington Healthcare</a:t>
            </a:r>
          </a:p>
          <a:p>
            <a:r>
              <a:rPr lang="en-US" dirty="0"/>
              <a:t>June 1, 2017</a:t>
            </a:r>
          </a:p>
        </p:txBody>
      </p:sp>
    </p:spTree>
    <p:extLst>
      <p:ext uri="{BB962C8B-B14F-4D97-AF65-F5344CB8AC3E}">
        <p14:creationId xmlns:p14="http://schemas.microsoft.com/office/powerpoint/2010/main" val="1006737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We Start?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We need:</a:t>
            </a:r>
          </a:p>
          <a:p>
            <a:pPr lvl="1"/>
            <a:r>
              <a:rPr lang="en-US" sz="2800" dirty="0"/>
              <a:t>Values</a:t>
            </a:r>
          </a:p>
          <a:p>
            <a:pPr lvl="1"/>
            <a:r>
              <a:rPr lang="en-US" sz="2800" dirty="0"/>
              <a:t>Principles</a:t>
            </a:r>
          </a:p>
          <a:p>
            <a:pPr lvl="1"/>
            <a:r>
              <a:rPr lang="en-US" sz="2800" dirty="0"/>
              <a:t>Input</a:t>
            </a:r>
          </a:p>
          <a:p>
            <a:pPr lvl="1"/>
            <a:r>
              <a:rPr lang="en-US" sz="2800" dirty="0"/>
              <a:t>Tools and rules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184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489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54424" y="904875"/>
            <a:ext cx="10694894" cy="5173663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b="1" dirty="0"/>
              <a:t>Saving lives-</a:t>
            </a:r>
            <a:r>
              <a:rPr lang="en-US" dirty="0"/>
              <a:t>-? Saving the most lives? Does quality of life matter?  Does the length of remaining life matter?</a:t>
            </a:r>
          </a:p>
          <a:p>
            <a:pPr lvl="1"/>
            <a:r>
              <a:rPr lang="en-US" b="1" dirty="0"/>
              <a:t>Justice and equity </a:t>
            </a:r>
            <a:r>
              <a:rPr lang="en-US" dirty="0"/>
              <a:t>- fair distribution of burdens and benefits</a:t>
            </a:r>
          </a:p>
          <a:p>
            <a:pPr lvl="1"/>
            <a:r>
              <a:rPr lang="en-US" b="1" dirty="0"/>
              <a:t>Respect for persons </a:t>
            </a:r>
            <a:r>
              <a:rPr lang="en-US" dirty="0"/>
              <a:t>- honor patient rights and civil liberties; minimize necessary breaches.  </a:t>
            </a:r>
          </a:p>
          <a:p>
            <a:pPr lvl="1"/>
            <a:r>
              <a:rPr lang="en-US" b="1" dirty="0"/>
              <a:t>Nonmaleficence</a:t>
            </a:r>
            <a:r>
              <a:rPr lang="en-US" dirty="0"/>
              <a:t> - do no harm. To minimize harm transfer, conserve, reuse, substitute, and avoid avoidable harm.</a:t>
            </a:r>
          </a:p>
          <a:p>
            <a:pPr lvl="1"/>
            <a:r>
              <a:rPr lang="en-US" b="1" dirty="0"/>
              <a:t>Transparency</a:t>
            </a:r>
            <a:r>
              <a:rPr lang="en-US" dirty="0"/>
              <a:t> - stakeholders should participate in guideline development and be aware of policies.</a:t>
            </a:r>
          </a:p>
          <a:p>
            <a:pPr lvl="1"/>
            <a:r>
              <a:rPr lang="en-US" b="1" dirty="0"/>
              <a:t>Nonabandonment</a:t>
            </a:r>
            <a:r>
              <a:rPr lang="en-US" dirty="0"/>
              <a:t> –obligation to continued care and comfort</a:t>
            </a:r>
          </a:p>
          <a:p>
            <a:pPr lvl="1"/>
            <a:r>
              <a:rPr lang="en-US" b="1" dirty="0"/>
              <a:t>Stewardship</a:t>
            </a:r>
            <a:r>
              <a:rPr lang="en-US" dirty="0"/>
              <a:t> - protect, develop, and distribute resources to maximize benefit</a:t>
            </a:r>
          </a:p>
          <a:p>
            <a:pPr lvl="1"/>
            <a:r>
              <a:rPr lang="en-US" b="1" dirty="0"/>
              <a:t>Proportionality</a:t>
            </a:r>
            <a:r>
              <a:rPr lang="en-US" dirty="0"/>
              <a:t> - minimize compromise for minimum time</a:t>
            </a:r>
          </a:p>
          <a:p>
            <a:pPr lvl="1"/>
            <a:r>
              <a:rPr lang="en-US" b="1" dirty="0"/>
              <a:t>Professionalism</a:t>
            </a:r>
            <a:r>
              <a:rPr lang="en-US" dirty="0"/>
              <a:t> - duty to care even at personal risk, with accommodations for our colleagues at higher risk.</a:t>
            </a:r>
          </a:p>
          <a:p>
            <a:pPr lvl="1"/>
            <a:r>
              <a:rPr lang="en-US" b="1" dirty="0"/>
              <a:t>Reciprocity</a:t>
            </a:r>
            <a:r>
              <a:rPr lang="en-US" dirty="0"/>
              <a:t> - prioritization of those who provide care, not only so that they can continue to do so, but also in return for their assumption of disproportionate burdens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952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456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90283" y="717550"/>
            <a:ext cx="10372725" cy="5835650"/>
          </a:xfrm>
        </p:spPr>
        <p:txBody>
          <a:bodyPr>
            <a:normAutofit fontScale="70000" lnSpcReduction="20000"/>
          </a:bodyPr>
          <a:lstStyle/>
          <a:p>
            <a:pPr lvl="1">
              <a:lnSpc>
                <a:spcPct val="120000"/>
              </a:lnSpc>
            </a:pPr>
            <a:r>
              <a:rPr lang="en-US" sz="2900" dirty="0"/>
              <a:t>Declared disaster</a:t>
            </a:r>
          </a:p>
          <a:p>
            <a:pPr lvl="1">
              <a:lnSpc>
                <a:spcPct val="120000"/>
              </a:lnSpc>
            </a:pPr>
            <a:r>
              <a:rPr lang="en-US" sz="2900" dirty="0"/>
              <a:t>Collaboration with NVHA and Health Department</a:t>
            </a:r>
          </a:p>
          <a:p>
            <a:pPr lvl="1">
              <a:lnSpc>
                <a:spcPct val="120000"/>
              </a:lnSpc>
            </a:pPr>
            <a:r>
              <a:rPr lang="en-US" sz="2900" dirty="0"/>
              <a:t>Exhaust all other possibilities.  Transfer, share, cancel nonessential procedures, maximize staffing, repurpose, reuse, substitute</a:t>
            </a:r>
          </a:p>
          <a:p>
            <a:pPr lvl="1">
              <a:lnSpc>
                <a:spcPct val="120000"/>
              </a:lnSpc>
            </a:pPr>
            <a:r>
              <a:rPr lang="en-US" sz="2900" dirty="0"/>
              <a:t>Decisions do not consider social worth or ability to pay</a:t>
            </a:r>
          </a:p>
          <a:p>
            <a:pPr lvl="1">
              <a:lnSpc>
                <a:spcPct val="120000"/>
              </a:lnSpc>
            </a:pPr>
            <a:r>
              <a:rPr lang="en-US" sz="2900" dirty="0"/>
              <a:t>Limitations to care will be scaled and minimum necessary, reasonable, proportional, equitable, nondiscriminatory, transparent, and legally compliant</a:t>
            </a:r>
          </a:p>
          <a:p>
            <a:pPr lvl="1">
              <a:lnSpc>
                <a:spcPct val="120000"/>
              </a:lnSpc>
            </a:pPr>
            <a:r>
              <a:rPr lang="en-US" sz="2900" dirty="0"/>
              <a:t>Rationing applied to all patients, not just disaster victims</a:t>
            </a:r>
          </a:p>
          <a:p>
            <a:pPr lvl="1">
              <a:lnSpc>
                <a:spcPct val="120000"/>
              </a:lnSpc>
            </a:pPr>
            <a:r>
              <a:rPr lang="en-US" sz="2900" dirty="0"/>
              <a:t>Direct caregivers will not be asked to make rationing decisions</a:t>
            </a:r>
          </a:p>
          <a:p>
            <a:pPr lvl="1">
              <a:lnSpc>
                <a:spcPct val="120000"/>
              </a:lnSpc>
            </a:pPr>
            <a:r>
              <a:rPr lang="en-US" sz="2900" dirty="0"/>
              <a:t>Ongoing assessment may prioritize patients up or down</a:t>
            </a:r>
          </a:p>
          <a:p>
            <a:pPr lvl="1">
              <a:lnSpc>
                <a:spcPct val="120000"/>
              </a:lnSpc>
            </a:pPr>
            <a:r>
              <a:rPr lang="en-US" sz="2900" dirty="0"/>
              <a:t>We will mitigate risks to the extent possible</a:t>
            </a:r>
          </a:p>
          <a:p>
            <a:pPr lvl="1">
              <a:lnSpc>
                <a:spcPct val="120000"/>
              </a:lnSpc>
            </a:pPr>
            <a:r>
              <a:rPr lang="en-US" sz="2900" dirty="0"/>
              <a:t>Prioritize those who are essential to providing care</a:t>
            </a:r>
          </a:p>
          <a:p>
            <a:pPr lvl="1">
              <a:lnSpc>
                <a:spcPct val="120000"/>
              </a:lnSpc>
            </a:pPr>
            <a:r>
              <a:rPr lang="en-US" sz="2900" dirty="0"/>
              <a:t>Assure safety and security for health care providers and patients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908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118" y="1752606"/>
            <a:ext cx="8525435" cy="1822514"/>
          </a:xfrm>
        </p:spPr>
        <p:txBody>
          <a:bodyPr>
            <a:normAutofit/>
          </a:bodyPr>
          <a:lstStyle/>
          <a:p>
            <a:r>
              <a:rPr lang="en-US" dirty="0"/>
              <a:t>Tools and Rules: Policy Development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881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485281"/>
          </a:xfrm>
        </p:spPr>
        <p:txBody>
          <a:bodyPr/>
          <a:lstStyle/>
          <a:p>
            <a:r>
              <a:rPr lang="en-US" dirty="0"/>
              <a:t>Inclusive rather than exclusive</a:t>
            </a:r>
          </a:p>
          <a:p>
            <a:endParaRPr lang="en-US" dirty="0"/>
          </a:p>
          <a:p>
            <a:r>
              <a:rPr lang="en-US" dirty="0"/>
              <a:t>Emergency Department and Critical Care physicians and nurses; first responders; local Health Department; organizational leadership; legal/regulatory; public representatives; ethics</a:t>
            </a:r>
          </a:p>
          <a:p>
            <a:endParaRPr lang="en-US" dirty="0"/>
          </a:p>
          <a:p>
            <a:r>
              <a:rPr lang="en-US" dirty="0"/>
              <a:t>Approved by Medical Staff Executive Committee and Board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366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Policy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100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618564" y="836240"/>
            <a:ext cx="10328275" cy="5072062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Resource distribution teams report to Incident Command.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SCRAT: </a:t>
            </a:r>
            <a:r>
              <a:rPr lang="en-US" u="sng" dirty="0"/>
              <a:t>Scarce Resource Allocating Team</a:t>
            </a:r>
            <a:r>
              <a:rPr lang="en-US" dirty="0"/>
              <a:t>: Senior Medical Director or CMO chairs. Assures that all alternatives have been implemented; moves nonessential services; identifies resources needing distribution; distributes workload.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MCAT: </a:t>
            </a:r>
            <a:r>
              <a:rPr lang="en-US" u="sng" dirty="0"/>
              <a:t>Medical Care Assessment Team</a:t>
            </a:r>
            <a:r>
              <a:rPr lang="en-US" dirty="0"/>
              <a:t>: 3 physician leaders. Uses Resource Allocation Tool to determine which patients receive resources, reviewed daily.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Triage Review Team: </a:t>
            </a:r>
            <a:r>
              <a:rPr lang="en-US" dirty="0"/>
              <a:t>Quality Department staff, community, and/or Board members; retrospective review of MCAT actions.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Palliative Care Team: </a:t>
            </a:r>
            <a:r>
              <a:rPr lang="en-US" dirty="0"/>
              <a:t>assures comfort and nonabandonment.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241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Allocation Tool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81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Identify the major ethical issues which arise in disaster management.</a:t>
            </a:r>
          </a:p>
          <a:p>
            <a:pPr marL="457200" indent="-457200">
              <a:buAutoNum type="arabicPeriod"/>
            </a:pPr>
            <a:r>
              <a:rPr lang="en-US" dirty="0"/>
              <a:t>Identify ethical principles to guide provision of care and resource distribution in a disaster.</a:t>
            </a:r>
          </a:p>
          <a:p>
            <a:pPr marL="457200" indent="-457200">
              <a:buAutoNum type="arabicPeriod"/>
            </a:pPr>
            <a:r>
              <a:rPr lang="en-US" dirty="0"/>
              <a:t>Provide practical guidance for policy and procedure development.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035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08212" y="935317"/>
            <a:ext cx="10560050" cy="5097463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Identify eligible patients</a:t>
            </a:r>
          </a:p>
          <a:p>
            <a:pPr lvl="1"/>
            <a:r>
              <a:rPr lang="en-US" sz="2400" dirty="0"/>
              <a:t>Exclusion criteria applied</a:t>
            </a:r>
          </a:p>
          <a:p>
            <a:pPr lvl="2"/>
            <a:r>
              <a:rPr lang="en-US" sz="2000" dirty="0"/>
              <a:t>Tier 1: s/p arrest with anoxia; severe cognitive impairment, coma, PVS (not MR or developmental delay); advanced stage of metastatic cancer, neuromuscular disease; multiorgan system failure on ventilator; severe burns</a:t>
            </a:r>
          </a:p>
          <a:p>
            <a:pPr lvl="2"/>
            <a:r>
              <a:rPr lang="en-US" sz="2000" dirty="0"/>
              <a:t>Tier 2: End stage organ failure of heart, lungs, or liver</a:t>
            </a:r>
          </a:p>
          <a:p>
            <a:pPr lvl="1"/>
            <a:r>
              <a:rPr lang="en-US" sz="2400" dirty="0"/>
              <a:t>Remaining patients stratified using combination of mSOFA tool and points for age</a:t>
            </a:r>
          </a:p>
          <a:p>
            <a:pPr lvl="1"/>
            <a:r>
              <a:rPr lang="en-US" sz="2400" dirty="0"/>
              <a:t>Reevaluate daily</a:t>
            </a:r>
          </a:p>
          <a:p>
            <a:pPr lvl="1"/>
            <a:r>
              <a:rPr lang="en-US" sz="2400" dirty="0"/>
              <a:t>Patients can opt to refuse treatments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899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388" y="116542"/>
            <a:ext cx="7386917" cy="664284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35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Liability and Crisis Standards of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Three Levels of Activation: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Conventional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Contingency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Crisis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Legal protection in Virginia for declared emergency.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874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Caveats and Pitfalls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perfect tool</a:t>
            </a:r>
          </a:p>
          <a:p>
            <a:r>
              <a:rPr lang="en-US" dirty="0"/>
              <a:t>Justice concerns</a:t>
            </a:r>
          </a:p>
          <a:p>
            <a:r>
              <a:rPr lang="en-US" dirty="0"/>
              <a:t>Different guidelines in different facilities – opportunity to game system?</a:t>
            </a:r>
          </a:p>
          <a:p>
            <a:r>
              <a:rPr lang="en-US" dirty="0"/>
              <a:t>?Right to appeal?</a:t>
            </a:r>
          </a:p>
          <a:p>
            <a:r>
              <a:rPr lang="en-US" dirty="0"/>
              <a:t>Decision making on the fly; you can’t turn back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914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What Do We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Better off with something than nothing for guidance.</a:t>
            </a:r>
          </a:p>
          <a:p>
            <a:r>
              <a:rPr lang="en-US" dirty="0"/>
              <a:t>Clarify your own values and principles and those of your organization.</a:t>
            </a:r>
          </a:p>
          <a:p>
            <a:r>
              <a:rPr lang="en-US" dirty="0"/>
              <a:t>Encourage proactive conversation and guideline development.</a:t>
            </a:r>
          </a:p>
          <a:p>
            <a:r>
              <a:rPr lang="en-US" dirty="0"/>
              <a:t>Recognize the ambiguity and moral distress associated.</a:t>
            </a:r>
          </a:p>
          <a:p>
            <a:r>
              <a:rPr lang="en-US" dirty="0"/>
              <a:t>Ultimate goal to have a statewide standard.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553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261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1176" y="3074894"/>
            <a:ext cx="7709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 have no conflicts of interest to declare.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929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09026"/>
            <a:ext cx="9601196" cy="1303867"/>
          </a:xfrm>
        </p:spPr>
        <p:txBody>
          <a:bodyPr/>
          <a:lstStyle/>
          <a:p>
            <a:r>
              <a:rPr lang="en-US" dirty="0"/>
              <a:t>What We Will Talk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29435"/>
            <a:ext cx="9601196" cy="3446433"/>
          </a:xfrm>
        </p:spPr>
        <p:txBody>
          <a:bodyPr>
            <a:noAutofit/>
          </a:bodyPr>
          <a:lstStyle/>
          <a:p>
            <a:r>
              <a:rPr lang="en-US" sz="2000" dirty="0"/>
              <a:t>Ethical issues in disaster medicine</a:t>
            </a:r>
          </a:p>
          <a:p>
            <a:r>
              <a:rPr lang="en-US" sz="2000" dirty="0"/>
              <a:t>Rationing care</a:t>
            </a:r>
          </a:p>
          <a:p>
            <a:r>
              <a:rPr lang="en-US" sz="2000" dirty="0"/>
              <a:t>Ethical options for distributing care</a:t>
            </a:r>
          </a:p>
          <a:p>
            <a:r>
              <a:rPr lang="en-US" sz="2000" dirty="0"/>
              <a:t>Values</a:t>
            </a:r>
          </a:p>
          <a:p>
            <a:r>
              <a:rPr lang="en-US" sz="2000" dirty="0"/>
              <a:t>Principles</a:t>
            </a:r>
          </a:p>
          <a:p>
            <a:r>
              <a:rPr lang="en-US" sz="2000" dirty="0"/>
              <a:t>Policy Development</a:t>
            </a:r>
          </a:p>
          <a:p>
            <a:r>
              <a:rPr lang="en-US" sz="2000" dirty="0"/>
              <a:t>Caveats and pitfalls</a:t>
            </a:r>
          </a:p>
          <a:p>
            <a:r>
              <a:rPr lang="en-US" sz="2000" dirty="0"/>
              <a:t>What to do with all of this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36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Disasters in Fredericksburg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36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Ethical Issues in Disaster Medicine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gets what treatment when there is not enough for everybody?</a:t>
            </a:r>
          </a:p>
          <a:p>
            <a:r>
              <a:rPr lang="en-US" dirty="0"/>
              <a:t>How do we honor patient rights like privacy or the right to request or refuse treatment?</a:t>
            </a:r>
          </a:p>
          <a:p>
            <a:r>
              <a:rPr lang="en-US" dirty="0"/>
              <a:t>How far does healthcare workers’ duty to provide care extend even at our own peril?</a:t>
            </a:r>
          </a:p>
          <a:p>
            <a:r>
              <a:rPr lang="en-US" dirty="0"/>
              <a:t>What do we owe our fellow providers and first responders by way of fidelity and reciprocity?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89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Rationing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Failure to have the resources to provide all of the care which could be beneficial.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14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Ethical Options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295400" y="2554942"/>
            <a:ext cx="4718304" cy="3320926"/>
          </a:xfrm>
        </p:spPr>
        <p:txBody>
          <a:bodyPr/>
          <a:lstStyle/>
          <a:p>
            <a:r>
              <a:rPr lang="en-US" dirty="0"/>
              <a:t>Save all or save none</a:t>
            </a:r>
          </a:p>
          <a:p>
            <a:r>
              <a:rPr lang="en-US" dirty="0"/>
              <a:t>Medical need</a:t>
            </a:r>
          </a:p>
          <a:p>
            <a:r>
              <a:rPr lang="en-US" dirty="0"/>
              <a:t>General need</a:t>
            </a:r>
          </a:p>
          <a:p>
            <a:r>
              <a:rPr lang="en-US" dirty="0"/>
              <a:t>Queuing – first come, first serve</a:t>
            </a:r>
          </a:p>
          <a:p>
            <a:r>
              <a:rPr lang="en-US" dirty="0"/>
              <a:t>Lottery				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80670" y="2554942"/>
            <a:ext cx="4718304" cy="3320925"/>
          </a:xfrm>
        </p:spPr>
        <p:txBody>
          <a:bodyPr/>
          <a:lstStyle/>
          <a:p>
            <a:r>
              <a:rPr lang="en-US" dirty="0"/>
              <a:t>Likelihood of medical success</a:t>
            </a:r>
          </a:p>
          <a:p>
            <a:r>
              <a:rPr lang="en-US" dirty="0"/>
              <a:t>Immediate usefulness</a:t>
            </a:r>
          </a:p>
          <a:p>
            <a:r>
              <a:rPr lang="en-US" dirty="0"/>
              <a:t>Give to those who require less resources</a:t>
            </a:r>
          </a:p>
          <a:p>
            <a:r>
              <a:rPr lang="en-US" dirty="0"/>
              <a:t>Give to those on whom others depend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82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Gets to Count and What Doesn’t?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not count.	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Social worth</a:t>
            </a:r>
          </a:p>
          <a:p>
            <a:r>
              <a:rPr lang="en-US" dirty="0"/>
              <a:t>Ability to pay</a:t>
            </a:r>
          </a:p>
          <a:p>
            <a:r>
              <a:rPr lang="en-US" dirty="0"/>
              <a:t>“Importance”, power, connections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What might count.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Constituency?</a:t>
            </a:r>
          </a:p>
          <a:p>
            <a:r>
              <a:rPr lang="en-US" dirty="0"/>
              <a:t>Age?</a:t>
            </a:r>
          </a:p>
          <a:p>
            <a:r>
              <a:rPr lang="en-US" dirty="0"/>
              <a:t>Likelihood of success/prognosis?</a:t>
            </a:r>
          </a:p>
          <a:p>
            <a:r>
              <a:rPr lang="en-US" dirty="0"/>
              <a:t>Self-induced disease or contribution to the problem?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7476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182</TotalTime>
  <Words>920</Words>
  <Application>Microsoft Office PowerPoint</Application>
  <PresentationFormat>Custom</PresentationFormat>
  <Paragraphs>145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Organic</vt:lpstr>
      <vt:lpstr>Ethical Decision Making During a Disaster</vt:lpstr>
      <vt:lpstr>Objectives</vt:lpstr>
      <vt:lpstr>PowerPoint Presentation</vt:lpstr>
      <vt:lpstr>What We Will Talk About</vt:lpstr>
      <vt:lpstr>Disasters in Fredericksburg</vt:lpstr>
      <vt:lpstr>Ethical Issues in Disaster Medicine</vt:lpstr>
      <vt:lpstr>Rationing</vt:lpstr>
      <vt:lpstr>Ethical Options</vt:lpstr>
      <vt:lpstr>What Gets to Count and What Doesn’t?</vt:lpstr>
      <vt:lpstr>Where Do We Start?</vt:lpstr>
      <vt:lpstr>Values</vt:lpstr>
      <vt:lpstr>PowerPoint Presentation</vt:lpstr>
      <vt:lpstr>Principles</vt:lpstr>
      <vt:lpstr>PowerPoint Presentation</vt:lpstr>
      <vt:lpstr>Tools and Rules: Policy Development</vt:lpstr>
      <vt:lpstr>Policy Development</vt:lpstr>
      <vt:lpstr>Our Policy</vt:lpstr>
      <vt:lpstr>PowerPoint Presentation</vt:lpstr>
      <vt:lpstr>Resource Allocation Tool</vt:lpstr>
      <vt:lpstr>PowerPoint Presentation</vt:lpstr>
      <vt:lpstr>PowerPoint Presentation</vt:lpstr>
      <vt:lpstr>Liability and Crisis Standards of Care</vt:lpstr>
      <vt:lpstr>Caveats and Pitfalls</vt:lpstr>
      <vt:lpstr>So, What Do We Do?</vt:lpstr>
      <vt:lpstr>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Ethical Decision Making During a Disaster</dc:title>
  <dc:creator>Tracey Fines</dc:creator>
  <cp:lastModifiedBy>Silverstein, Suzi (VDH)</cp:lastModifiedBy>
  <cp:revision>11</cp:revision>
  <cp:lastPrinted>2017-05-09T19:20:10Z</cp:lastPrinted>
  <dcterms:created xsi:type="dcterms:W3CDTF">2017-05-09T10:57:57Z</dcterms:created>
  <dcterms:modified xsi:type="dcterms:W3CDTF">2017-05-10T19:40:04Z</dcterms:modified>
</cp:coreProperties>
</file>