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1" r:id="rId2"/>
    <p:sldMasterId id="2147483741" r:id="rId3"/>
    <p:sldMasterId id="2147483751" r:id="rId4"/>
  </p:sldMasterIdLst>
  <p:notesMasterIdLst>
    <p:notesMasterId r:id="rId50"/>
  </p:notesMasterIdLst>
  <p:handoutMasterIdLst>
    <p:handoutMasterId r:id="rId51"/>
  </p:handoutMasterIdLst>
  <p:sldIdLst>
    <p:sldId id="369" r:id="rId5"/>
    <p:sldId id="294" r:id="rId6"/>
    <p:sldId id="345" r:id="rId7"/>
    <p:sldId id="355" r:id="rId8"/>
    <p:sldId id="347" r:id="rId9"/>
    <p:sldId id="336" r:id="rId10"/>
    <p:sldId id="337" r:id="rId11"/>
    <p:sldId id="338" r:id="rId12"/>
    <p:sldId id="282" r:id="rId13"/>
    <p:sldId id="283" r:id="rId14"/>
    <p:sldId id="356" r:id="rId15"/>
    <p:sldId id="370" r:id="rId16"/>
    <p:sldId id="287" r:id="rId17"/>
    <p:sldId id="357" r:id="rId18"/>
    <p:sldId id="289" r:id="rId19"/>
    <p:sldId id="277" r:id="rId20"/>
    <p:sldId id="304" r:id="rId21"/>
    <p:sldId id="344" r:id="rId22"/>
    <p:sldId id="358" r:id="rId23"/>
    <p:sldId id="349" r:id="rId24"/>
    <p:sldId id="368" r:id="rId25"/>
    <p:sldId id="397" r:id="rId26"/>
    <p:sldId id="398" r:id="rId27"/>
    <p:sldId id="399" r:id="rId28"/>
    <p:sldId id="396" r:id="rId29"/>
    <p:sldId id="391" r:id="rId30"/>
    <p:sldId id="394" r:id="rId31"/>
    <p:sldId id="393" r:id="rId32"/>
    <p:sldId id="395" r:id="rId33"/>
    <p:sldId id="359" r:id="rId34"/>
    <p:sldId id="360" r:id="rId35"/>
    <p:sldId id="364" r:id="rId36"/>
    <p:sldId id="372" r:id="rId37"/>
    <p:sldId id="371" r:id="rId38"/>
    <p:sldId id="365" r:id="rId39"/>
    <p:sldId id="382" r:id="rId40"/>
    <p:sldId id="383" r:id="rId41"/>
    <p:sldId id="384" r:id="rId42"/>
    <p:sldId id="385" r:id="rId43"/>
    <p:sldId id="386" r:id="rId44"/>
    <p:sldId id="387" r:id="rId45"/>
    <p:sldId id="388" r:id="rId46"/>
    <p:sldId id="389" r:id="rId47"/>
    <p:sldId id="390" r:id="rId48"/>
    <p:sldId id="307"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926" userDrawn="1">
          <p15:clr>
            <a:srgbClr val="A4A3A4"/>
          </p15:clr>
        </p15:guide>
        <p15:guide id="4" orient="horz" pos="3684" userDrawn="1">
          <p15:clr>
            <a:srgbClr val="A4A3A4"/>
          </p15:clr>
        </p15:guide>
        <p15:guide id="5" pos="5590" userDrawn="1">
          <p15:clr>
            <a:srgbClr val="A4A3A4"/>
          </p15:clr>
        </p15:guide>
        <p15:guide id="6" pos="21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erney, Linda (CDC/OPHPR/DSLR)" initials="TL(" lastIdx="7" clrIdx="0"/>
  <p:cmAuthor id="1" name="CDC User" initials="CU" lastIdx="25" clrIdx="1"/>
  <p:cmAuthor id="2" name="Chesney, Liz" initials="LC" lastIdx="11" clrIdx="2">
    <p:extLst/>
  </p:cmAuthor>
  <p:cmAuthor id="3" name="Miller, Kati" initials="KM" lastIdx="65" clrIdx="3">
    <p:extLst/>
  </p:cmAuthor>
  <p:cmAuthor id="4" name="Kunko, Nicole" initials="NK" lastIdx="1" clrIdx="4">
    <p:extLst/>
  </p:cmAuthor>
  <p:cmAuthor id="5" name="Jennifer Hannah" initials="JH"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C"/>
    <a:srgbClr val="1F497D"/>
    <a:srgbClr val="C9E9FF"/>
    <a:srgbClr val="C9C9CA"/>
    <a:srgbClr val="0054A4"/>
    <a:srgbClr val="1F49AF"/>
    <a:srgbClr val="E8D0D0"/>
    <a:srgbClr val="F4E9E9"/>
    <a:srgbClr val="FFFF99"/>
    <a:srgbClr val="FD3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1" autoAdjust="0"/>
    <p:restoredTop sz="83355" autoAdjust="0"/>
  </p:normalViewPr>
  <p:slideViewPr>
    <p:cSldViewPr snapToObjects="1">
      <p:cViewPr varScale="1">
        <p:scale>
          <a:sx n="75" d="100"/>
          <a:sy n="75" d="100"/>
        </p:scale>
        <p:origin x="1044" y="66"/>
      </p:cViewPr>
      <p:guideLst>
        <p:guide orient="horz" pos="2160"/>
        <p:guide pos="2880"/>
        <p:guide orient="horz" pos="926"/>
        <p:guide orient="horz" pos="3684"/>
        <p:guide pos="5590"/>
        <p:guide pos="219"/>
      </p:guideLst>
    </p:cSldViewPr>
  </p:slideViewPr>
  <p:outlineViewPr>
    <p:cViewPr>
      <p:scale>
        <a:sx n="33" d="100"/>
        <a:sy n="33" d="100"/>
      </p:scale>
      <p:origin x="258" y="238242"/>
    </p:cViewPr>
  </p:outlineViewPr>
  <p:notesTextViewPr>
    <p:cViewPr>
      <p:scale>
        <a:sx n="1" d="1"/>
        <a:sy n="1" d="1"/>
      </p:scale>
      <p:origin x="0" y="0"/>
    </p:cViewPr>
  </p:notesTextViewPr>
  <p:sorterViewPr>
    <p:cViewPr varScale="1">
      <p:scale>
        <a:sx n="1" d="1"/>
        <a:sy n="1" d="1"/>
      </p:scale>
      <p:origin x="0" y="0"/>
    </p:cViewPr>
  </p:sorterViewPr>
  <p:notesViewPr>
    <p:cSldViewPr snapToObjects="1">
      <p:cViewPr varScale="1">
        <p:scale>
          <a:sx n="63" d="100"/>
          <a:sy n="63" d="100"/>
        </p:scale>
        <p:origin x="-2508" y="-102"/>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533" tIns="46267" rIns="92533" bIns="46267" rtlCol="0"/>
          <a:lstStyle>
            <a:lvl1pPr algn="l">
              <a:defRPr sz="1200"/>
            </a:lvl1pPr>
          </a:lstStyle>
          <a:p>
            <a:endParaRPr lang="en-US" dirty="0"/>
          </a:p>
        </p:txBody>
      </p:sp>
      <p:sp>
        <p:nvSpPr>
          <p:cNvPr id="3" name="Date Placeholder 2"/>
          <p:cNvSpPr>
            <a:spLocks noGrp="1"/>
          </p:cNvSpPr>
          <p:nvPr>
            <p:ph type="dt" sz="quarter" idx="1"/>
          </p:nvPr>
        </p:nvSpPr>
        <p:spPr>
          <a:xfrm>
            <a:off x="3970941" y="0"/>
            <a:ext cx="3037840" cy="464820"/>
          </a:xfrm>
          <a:prstGeom prst="rect">
            <a:avLst/>
          </a:prstGeom>
        </p:spPr>
        <p:txBody>
          <a:bodyPr vert="horz" lIns="92533" tIns="46267" rIns="92533" bIns="46267" rtlCol="0"/>
          <a:lstStyle>
            <a:lvl1pPr algn="r">
              <a:defRPr sz="1200"/>
            </a:lvl1pPr>
          </a:lstStyle>
          <a:p>
            <a:fld id="{7C0E0B4E-70BC-4C38-A3BC-5D9AD9D44C90}" type="datetimeFigureOut">
              <a:rPr lang="en-US" smtClean="0"/>
              <a:pPr/>
              <a:t>5/30/2017</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2533" tIns="46267" rIns="92533" bIns="4626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1" y="8829969"/>
            <a:ext cx="3037840" cy="464820"/>
          </a:xfrm>
          <a:prstGeom prst="rect">
            <a:avLst/>
          </a:prstGeom>
        </p:spPr>
        <p:txBody>
          <a:bodyPr vert="horz" lIns="92533" tIns="46267" rIns="92533" bIns="46267" rtlCol="0" anchor="b"/>
          <a:lstStyle>
            <a:lvl1pPr algn="r">
              <a:defRPr sz="1200"/>
            </a:lvl1pPr>
          </a:lstStyle>
          <a:p>
            <a:fld id="{E8DAA85C-2BB9-46CD-8F2D-8E92025A00B2}" type="slidenum">
              <a:rPr lang="en-US" smtClean="0"/>
              <a:pPr/>
              <a:t>‹#›</a:t>
            </a:fld>
            <a:endParaRPr lang="en-US" dirty="0"/>
          </a:p>
        </p:txBody>
      </p:sp>
    </p:spTree>
    <p:extLst>
      <p:ext uri="{BB962C8B-B14F-4D97-AF65-F5344CB8AC3E}">
        <p14:creationId xmlns:p14="http://schemas.microsoft.com/office/powerpoint/2010/main" val="4205623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7146" cy="464503"/>
          </a:xfrm>
          <a:prstGeom prst="rect">
            <a:avLst/>
          </a:prstGeom>
        </p:spPr>
        <p:txBody>
          <a:bodyPr vert="horz" lIns="90808" tIns="45404" rIns="90808" bIns="45404" rtlCol="0"/>
          <a:lstStyle>
            <a:lvl1pPr algn="l">
              <a:defRPr sz="1200"/>
            </a:lvl1pPr>
          </a:lstStyle>
          <a:p>
            <a:endParaRPr lang="en-US" dirty="0"/>
          </a:p>
        </p:txBody>
      </p:sp>
      <p:sp>
        <p:nvSpPr>
          <p:cNvPr id="3" name="Date Placeholder 2"/>
          <p:cNvSpPr>
            <a:spLocks noGrp="1"/>
          </p:cNvSpPr>
          <p:nvPr>
            <p:ph type="dt" idx="1"/>
          </p:nvPr>
        </p:nvSpPr>
        <p:spPr>
          <a:xfrm>
            <a:off x="3971655" y="1"/>
            <a:ext cx="3037146" cy="464503"/>
          </a:xfrm>
          <a:prstGeom prst="rect">
            <a:avLst/>
          </a:prstGeom>
        </p:spPr>
        <p:txBody>
          <a:bodyPr vert="horz" lIns="90808" tIns="45404" rIns="90808" bIns="45404" rtlCol="0"/>
          <a:lstStyle>
            <a:lvl1pPr algn="r">
              <a:defRPr sz="1200"/>
            </a:lvl1pPr>
          </a:lstStyle>
          <a:p>
            <a:fld id="{B5299983-A107-4FC5-AF43-0758349AE454}" type="datetimeFigureOut">
              <a:rPr lang="en-US" smtClean="0"/>
              <a:pPr/>
              <a:t>5/30/2017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808" tIns="45404" rIns="90808" bIns="45404" rtlCol="0" anchor="ctr"/>
          <a:lstStyle/>
          <a:p>
            <a:endParaRPr lang="en-US" dirty="0"/>
          </a:p>
        </p:txBody>
      </p:sp>
      <p:sp>
        <p:nvSpPr>
          <p:cNvPr id="5" name="Notes Placeholder 4"/>
          <p:cNvSpPr>
            <a:spLocks noGrp="1"/>
          </p:cNvSpPr>
          <p:nvPr>
            <p:ph type="body" sz="quarter" idx="3"/>
          </p:nvPr>
        </p:nvSpPr>
        <p:spPr>
          <a:xfrm>
            <a:off x="700881" y="4415157"/>
            <a:ext cx="5608640" cy="4183697"/>
          </a:xfrm>
          <a:prstGeom prst="rect">
            <a:avLst/>
          </a:prstGeom>
        </p:spPr>
        <p:txBody>
          <a:bodyPr vert="horz" lIns="90808" tIns="45404" rIns="90808" bIns="454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30315"/>
            <a:ext cx="3037146" cy="464503"/>
          </a:xfrm>
          <a:prstGeom prst="rect">
            <a:avLst/>
          </a:prstGeom>
        </p:spPr>
        <p:txBody>
          <a:bodyPr vert="horz" lIns="90808" tIns="45404" rIns="90808" bIns="454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655" y="8830315"/>
            <a:ext cx="3037146" cy="464503"/>
          </a:xfrm>
          <a:prstGeom prst="rect">
            <a:avLst/>
          </a:prstGeom>
        </p:spPr>
        <p:txBody>
          <a:bodyPr vert="horz" lIns="90808" tIns="45404" rIns="90808" bIns="45404" rtlCol="0" anchor="b"/>
          <a:lstStyle>
            <a:lvl1pPr algn="r">
              <a:defRPr sz="1200"/>
            </a:lvl1pPr>
          </a:lstStyle>
          <a:p>
            <a:fld id="{B384C9C9-6D56-47FA-BDF7-7CFE22F41C83}" type="slidenum">
              <a:rPr lang="en-US" smtClean="0"/>
              <a:pPr/>
              <a:t>‹#›</a:t>
            </a:fld>
            <a:endParaRPr lang="en-US" dirty="0"/>
          </a:p>
        </p:txBody>
      </p:sp>
    </p:spTree>
    <p:extLst>
      <p:ext uri="{BB962C8B-B14F-4D97-AF65-F5344CB8AC3E}">
        <p14:creationId xmlns:p14="http://schemas.microsoft.com/office/powerpoint/2010/main" val="296416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Chris—welcome, intros, walk through agenda</a:t>
            </a:r>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865180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Speaker: Melissa to kick off; Melissa</a:t>
            </a:r>
            <a:r>
              <a:rPr lang="en-US" baseline="0" dirty="0" smtClean="0"/>
              <a:t> and Chris to address the various joint activities</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 domain includes the most shared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HCC resource assessments</a:t>
            </a:r>
          </a:p>
          <a:p>
            <a:pPr marL="171450" lvl="1" indent="-171450">
              <a:buSzPct val="100000"/>
              <a:buFont typeface="Arial" panose="020B0604020202020204" pitchFamily="34" charset="0"/>
              <a:buChar char="•"/>
              <a:defRPr/>
            </a:pPr>
            <a:r>
              <a:rPr lang="en-US" dirty="0" smtClean="0"/>
              <a:t>Established HCC and public &amp; private partnerships</a:t>
            </a:r>
          </a:p>
          <a:p>
            <a:pPr marL="171450" lvl="1" indent="-171450">
              <a:buSzPct val="100000"/>
              <a:buFont typeface="Arial" panose="020B0604020202020204" pitchFamily="34" charset="0"/>
              <a:buChar char="•"/>
              <a:defRPr/>
            </a:pPr>
            <a:r>
              <a:rPr lang="en-US" dirty="0" smtClean="0"/>
              <a:t>Post incident assessments of PH, medical &amp; mental/behavioral infrastructure</a:t>
            </a:r>
          </a:p>
          <a:p>
            <a:pPr marL="171450" lvl="1" indent="-171450">
              <a:buSzPct val="100000"/>
              <a:buFont typeface="Arial" panose="020B0604020202020204" pitchFamily="34" charset="0"/>
              <a:buChar char="•"/>
              <a:defRPr/>
            </a:pPr>
            <a:r>
              <a:rPr lang="en-US" dirty="0" smtClean="0"/>
              <a:t>Coordinated trainings and exercises and continuous quality improvement </a:t>
            </a:r>
          </a:p>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10</a:t>
            </a:fld>
            <a:endParaRPr lang="en-US" dirty="0"/>
          </a:p>
        </p:txBody>
      </p:sp>
    </p:spTree>
    <p:extLst>
      <p:ext uri="{BB962C8B-B14F-4D97-AF65-F5344CB8AC3E}">
        <p14:creationId xmlns:p14="http://schemas.microsoft.com/office/powerpoint/2010/main" val="110894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Chris (Melissa can address the differences between activities</a:t>
            </a:r>
            <a:r>
              <a:rPr lang="en-US" baseline="0" dirty="0" smtClean="0"/>
              <a:t> 2 and 3)</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11</a:t>
            </a:fld>
            <a:endParaRPr lang="en-US" dirty="0"/>
          </a:p>
        </p:txBody>
      </p:sp>
    </p:spTree>
    <p:extLst>
      <p:ext uri="{BB962C8B-B14F-4D97-AF65-F5344CB8AC3E}">
        <p14:creationId xmlns:p14="http://schemas.microsoft.com/office/powerpoint/2010/main" val="220600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815658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Speaker: Chris</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13</a:t>
            </a:fld>
            <a:endParaRPr lang="en-US" dirty="0"/>
          </a:p>
        </p:txBody>
      </p:sp>
    </p:spTree>
    <p:extLst>
      <p:ext uri="{BB962C8B-B14F-4D97-AF65-F5344CB8AC3E}">
        <p14:creationId xmlns:p14="http://schemas.microsoft.com/office/powerpoint/2010/main" val="120617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Speaker: Melissa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Both HPP and</a:t>
            </a:r>
            <a:r>
              <a:rPr lang="en-US" sz="1200" kern="1200" baseline="0" dirty="0" smtClean="0">
                <a:solidFill>
                  <a:schemeClr val="tx1"/>
                </a:solidFill>
                <a:effectLst/>
                <a:latin typeface="+mn-lt"/>
                <a:ea typeface="+mn-ea"/>
                <a:cs typeface="+mn-cs"/>
              </a:rPr>
              <a:t> PHEP </a:t>
            </a:r>
            <a:r>
              <a:rPr lang="en-US" sz="1200" kern="1200" dirty="0" smtClean="0">
                <a:solidFill>
                  <a:schemeClr val="tx1"/>
                </a:solidFill>
                <a:effectLst/>
                <a:latin typeface="+mn-lt"/>
                <a:ea typeface="+mn-ea"/>
                <a:cs typeface="+mn-cs"/>
              </a:rPr>
              <a:t>have surge capability, but the activities show how their focus</a:t>
            </a:r>
            <a:r>
              <a:rPr lang="en-US" sz="1200" kern="1200" baseline="0" dirty="0" smtClean="0">
                <a:solidFill>
                  <a:schemeClr val="tx1"/>
                </a:solidFill>
                <a:effectLst/>
                <a:latin typeface="+mn-lt"/>
                <a:ea typeface="+mn-ea"/>
                <a:cs typeface="+mn-cs"/>
              </a:rPr>
              <a:t> areas are</a:t>
            </a:r>
            <a:r>
              <a:rPr lang="en-US" sz="1200" kern="1200" dirty="0" smtClean="0">
                <a:solidFill>
                  <a:schemeClr val="tx1"/>
                </a:solidFill>
                <a:effectLst/>
                <a:latin typeface="+mn-lt"/>
                <a:ea typeface="+mn-ea"/>
                <a:cs typeface="+mn-cs"/>
              </a:rPr>
              <a:t> different.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Both programs have a new focus on infectious disease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Coordinated public health &amp; health care agencies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Real time monitoring of patient acuity for rapid decompression</a:t>
            </a:r>
          </a:p>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14</a:t>
            </a:fld>
            <a:endParaRPr lang="en-US" dirty="0"/>
          </a:p>
        </p:txBody>
      </p:sp>
    </p:spTree>
    <p:extLst>
      <p:ext uri="{BB962C8B-B14F-4D97-AF65-F5344CB8AC3E}">
        <p14:creationId xmlns:p14="http://schemas.microsoft.com/office/powerpoint/2010/main" val="2735661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Chris</a:t>
            </a:r>
          </a:p>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15</a:t>
            </a:fld>
            <a:endParaRPr lang="en-US" dirty="0"/>
          </a:p>
        </p:txBody>
      </p:sp>
    </p:spTree>
    <p:extLst>
      <p:ext uri="{BB962C8B-B14F-4D97-AF65-F5344CB8AC3E}">
        <p14:creationId xmlns:p14="http://schemas.microsoft.com/office/powerpoint/2010/main" val="3161671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Chris (with Melissa providing input)</a:t>
            </a:r>
          </a:p>
          <a:p>
            <a:endParaRPr lang="en-US" dirty="0" smtClean="0"/>
          </a:p>
          <a:p>
            <a:pPr marL="171450" indent="-171450">
              <a:buFont typeface="Arial" panose="020B0604020202020204" pitchFamily="34" charset="0"/>
              <a:buChar char="•"/>
            </a:pPr>
            <a:r>
              <a:rPr lang="en-US" dirty="0" smtClean="0"/>
              <a:t>Performance measures are proxy measures for these outcomes </a:t>
            </a:r>
          </a:p>
          <a:p>
            <a:pPr marL="171450" indent="-171450">
              <a:buFont typeface="Arial" panose="020B0604020202020204" pitchFamily="34" charset="0"/>
              <a:buChar char="•"/>
            </a:pPr>
            <a:r>
              <a:rPr lang="en-US" dirty="0" smtClean="0"/>
              <a:t>We provided you with our measures in a separate document</a:t>
            </a:r>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16</a:t>
            </a:fld>
            <a:endParaRPr lang="en-US" dirty="0"/>
          </a:p>
        </p:txBody>
      </p:sp>
    </p:spTree>
    <p:extLst>
      <p:ext uri="{BB962C8B-B14F-4D97-AF65-F5344CB8AC3E}">
        <p14:creationId xmlns:p14="http://schemas.microsoft.com/office/powerpoint/2010/main" val="237718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Melissa</a:t>
            </a:r>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17</a:t>
            </a:fld>
            <a:endParaRPr lang="en-US" dirty="0"/>
          </a:p>
        </p:txBody>
      </p:sp>
    </p:spTree>
    <p:extLst>
      <p:ext uri="{BB962C8B-B14F-4D97-AF65-F5344CB8AC3E}">
        <p14:creationId xmlns:p14="http://schemas.microsoft.com/office/powerpoint/2010/main" val="3594295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Melissa</a:t>
            </a:r>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18</a:t>
            </a:fld>
            <a:endParaRPr lang="en-US" dirty="0"/>
          </a:p>
        </p:txBody>
      </p:sp>
    </p:spTree>
    <p:extLst>
      <p:ext uri="{BB962C8B-B14F-4D97-AF65-F5344CB8AC3E}">
        <p14:creationId xmlns:p14="http://schemas.microsoft.com/office/powerpoint/2010/main" val="3110188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Melissa</a:t>
            </a:r>
          </a:p>
          <a:p>
            <a:pPr marL="0" indent="0">
              <a:buFontTx/>
              <a:buNone/>
            </a:pPr>
            <a:endParaRPr lang="en-US" dirty="0" smtClean="0"/>
          </a:p>
          <a:p>
            <a:pPr marL="171450" indent="-171450">
              <a:buFontTx/>
              <a:buChar char="-"/>
            </a:pPr>
            <a:r>
              <a:rPr lang="en-US" dirty="0" smtClean="0"/>
              <a:t>Received</a:t>
            </a:r>
            <a:r>
              <a:rPr lang="en-US" baseline="0" dirty="0" smtClean="0"/>
              <a:t> and then adjudicated over 1800 comments from stakeholders and awardees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latin typeface="+mn-lt"/>
                <a:ea typeface="+mn-ea"/>
                <a:cs typeface="Arial" panose="020B0604020202020204" pitchFamily="34" charset="0"/>
              </a:rPr>
              <a:t>Process included a review of existing programmatic materials, a survey on the capabilities, awardee and HCC focus groups, engagement of HPP partner community (50+</a:t>
            </a:r>
            <a:r>
              <a:rPr lang="en-US" sz="1200" kern="1200" baseline="0" dirty="0" smtClean="0">
                <a:solidFill>
                  <a:schemeClr val="tx1"/>
                </a:solidFill>
                <a:latin typeface="+mn-lt"/>
                <a:ea typeface="+mn-ea"/>
                <a:cs typeface="Arial" panose="020B0604020202020204" pitchFamily="34" charset="0"/>
              </a:rPr>
              <a:t> national healthcare and public health associations), and federal interagency.</a:t>
            </a:r>
            <a:endParaRPr lang="en-US" sz="1200" kern="1200" dirty="0" smtClean="0">
              <a:solidFill>
                <a:schemeClr val="tx1"/>
              </a:solidFill>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latin typeface="+mn-lt"/>
                <a:ea typeface="+mn-ea"/>
                <a:cs typeface="Arial" panose="020B0604020202020204" pitchFamily="34" charset="0"/>
              </a:rPr>
              <a:t>Based on feedback, there was a need for: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cs typeface="Arial" panose="020B0604020202020204" pitchFamily="34" charset="0"/>
              </a:rPr>
              <a:t>Simplified language and reduced overlap between capabilities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cs typeface="Arial" panose="020B0604020202020204" pitchFamily="34" charset="0"/>
              </a:rPr>
              <a:t>Clarity of the role of HCCs in health care preparedness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cs typeface="Arial" panose="020B0604020202020204" pitchFamily="34" charset="0"/>
              </a:rPr>
              <a:t>Further guidance on how to operationalize health care preparedness and response capabilities </a:t>
            </a:r>
          </a:p>
          <a:p>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pPr/>
              <a:t>19</a:t>
            </a:fld>
            <a:endParaRPr lang="en-US" dirty="0"/>
          </a:p>
        </p:txBody>
      </p:sp>
    </p:spTree>
    <p:extLst>
      <p:ext uri="{BB962C8B-B14F-4D97-AF65-F5344CB8AC3E}">
        <p14:creationId xmlns:p14="http://schemas.microsoft.com/office/powerpoint/2010/main" val="164741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384C9C9-6D56-47FA-BDF7-7CFE22F41C83}" type="slidenum">
              <a:rPr lang="en-US" smtClean="0"/>
              <a:pPr/>
              <a:t>2</a:t>
            </a:fld>
            <a:endParaRPr lang="en-US" dirty="0"/>
          </a:p>
        </p:txBody>
      </p:sp>
    </p:spTree>
    <p:extLst>
      <p:ext uri="{BB962C8B-B14F-4D97-AF65-F5344CB8AC3E}">
        <p14:creationId xmlns:p14="http://schemas.microsoft.com/office/powerpoint/2010/main" val="1400197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Melissa</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20</a:t>
            </a:fld>
            <a:endParaRPr lang="en-US" dirty="0"/>
          </a:p>
        </p:txBody>
      </p:sp>
    </p:spTree>
    <p:extLst>
      <p:ext uri="{BB962C8B-B14F-4D97-AF65-F5344CB8AC3E}">
        <p14:creationId xmlns:p14="http://schemas.microsoft.com/office/powerpoint/2010/main" val="642459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21</a:t>
            </a:fld>
            <a:endParaRPr lang="en-US" dirty="0"/>
          </a:p>
        </p:txBody>
      </p:sp>
    </p:spTree>
    <p:extLst>
      <p:ext uri="{BB962C8B-B14F-4D97-AF65-F5344CB8AC3E}">
        <p14:creationId xmlns:p14="http://schemas.microsoft.com/office/powerpoint/2010/main" val="745019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endParaRPr lang="en-US" baseline="0" dirty="0" smtClean="0"/>
          </a:p>
          <a:p>
            <a:pPr marL="0" marR="0" lvl="0" indent="0" algn="l" defTabSz="917235" rtl="0" eaLnBrk="1" fontAlgn="auto" latinLnBrk="0" hangingPunct="1">
              <a:lnSpc>
                <a:spcPct val="100000"/>
              </a:lnSpc>
              <a:spcBef>
                <a:spcPts val="0"/>
              </a:spcBef>
              <a:spcAft>
                <a:spcPts val="0"/>
              </a:spcAft>
              <a:buClrTx/>
              <a:buSzTx/>
              <a:buFontTx/>
              <a:buNone/>
              <a:tabLst/>
              <a:defRPr/>
            </a:pPr>
            <a:r>
              <a:rPr lang="en-US" dirty="0" smtClean="0"/>
              <a:t>Speaker: Melissa</a:t>
            </a:r>
          </a:p>
          <a:p>
            <a:pPr defTabSz="917235">
              <a:defRPr/>
            </a:pPr>
            <a:endParaRPr lang="en-US" dirty="0" smtClean="0"/>
          </a:p>
          <a:p>
            <a:pPr defTabSz="917235">
              <a:defRPr/>
            </a:pPr>
            <a:r>
              <a:rPr lang="en-US" dirty="0" smtClean="0"/>
              <a:t>Why</a:t>
            </a:r>
            <a:r>
              <a:rPr lang="en-US" baseline="0" dirty="0" smtClean="0"/>
              <a:t> define Awardee-Level Direct Costs as the sum of Personnel, Fringe and Travel?  Because a review of every budget line item shows the vast majority of these 3 object class categories are composed of Awardee-Level Direct Costs items.   </a:t>
            </a:r>
          </a:p>
          <a:p>
            <a:pPr defTabSz="917235">
              <a:defRPr/>
            </a:pPr>
            <a:endParaRPr lang="en-US" baseline="0" dirty="0" smtClean="0"/>
          </a:p>
          <a:p>
            <a:pPr marL="0" marR="0" lvl="0" indent="0" algn="l" defTabSz="917235"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HPP reviewed application budget data from BP3 to BP5. ALDC were found in all object classes and vary across awardees based on different accounting practices making it impractical to look at 4,300+ line items</a:t>
            </a:r>
            <a:endParaRPr lang="en-US" baseline="0" dirty="0" smtClean="0"/>
          </a:p>
          <a:p>
            <a:pPr defTabSz="917235">
              <a:defRPr/>
            </a:pPr>
            <a:r>
              <a:rPr lang="en-US" baseline="0" dirty="0" smtClean="0"/>
              <a:t> </a:t>
            </a:r>
          </a:p>
          <a:p>
            <a:pPr defTabSz="917235">
              <a:defRPr/>
            </a:pPr>
            <a:r>
              <a:rPr lang="en-US" baseline="0" dirty="0" smtClean="0"/>
              <a:t>These 3 Direct Cost categories appear to be a reasonable proxy for determining  Awardee-Level Direct Costs.  In comparison, we analyzed how this figure compared with a thorough analysis of Awardee-Level Direct Cost budget items.  </a:t>
            </a:r>
            <a:r>
              <a:rPr lang="en-US" b="1" baseline="0" dirty="0" smtClean="0"/>
              <a:t>We did this by adding all ALDC line items from all 8 Direct Cost Categories (a very laborious process) and found that they accounted for 16% of Total Direct Costs</a:t>
            </a:r>
            <a:r>
              <a:rPr lang="en-US" baseline="0" dirty="0" smtClean="0"/>
              <a:t>.   Using the proxy method we meet one objective of having an easy to calculate figure that provides a reasonable yet generous estimate of ALDC.  </a:t>
            </a:r>
          </a:p>
          <a:p>
            <a:pPr defTabSz="917235">
              <a:defRPr/>
            </a:pPr>
            <a:endParaRPr lang="en-US" baseline="0" dirty="0" smtClean="0"/>
          </a:p>
          <a:p>
            <a:pPr defTabSz="917235">
              <a:defRPr/>
            </a:pPr>
            <a:r>
              <a:rPr lang="en-US" baseline="0" dirty="0" smtClean="0"/>
              <a:t>Awardee-Level Direct Costs			</a:t>
            </a:r>
          </a:p>
          <a:p>
            <a:pPr defTabSz="917235">
              <a:defRPr/>
            </a:pPr>
            <a:r>
              <a:rPr lang="en-US" u="sng" baseline="0" dirty="0" smtClean="0"/>
              <a:t>Object Class	BP5 Total</a:t>
            </a:r>
            <a:r>
              <a:rPr lang="en-US" baseline="0" dirty="0" smtClean="0"/>
              <a:t>		</a:t>
            </a:r>
            <a:r>
              <a:rPr lang="en-US" u="sng" baseline="0" dirty="0" smtClean="0"/>
              <a:t>Awardee-Lev. Dir Costs</a:t>
            </a:r>
            <a:r>
              <a:rPr lang="en-US" baseline="0" dirty="0" smtClean="0"/>
              <a:t>	</a:t>
            </a:r>
            <a:r>
              <a:rPr lang="en-US" b="1" u="sng" baseline="0" dirty="0" smtClean="0"/>
              <a:t>Percent State-Level Direct Costs</a:t>
            </a:r>
          </a:p>
          <a:p>
            <a:pPr defTabSz="917235">
              <a:defRPr/>
            </a:pPr>
            <a:r>
              <a:rPr lang="en-US" baseline="0" dirty="0" smtClean="0"/>
              <a:t>Personnel	$27,965,865		$23,116,606		</a:t>
            </a:r>
            <a:r>
              <a:rPr lang="en-US" b="1" baseline="0" dirty="0" smtClean="0"/>
              <a:t>83%</a:t>
            </a:r>
          </a:p>
          <a:p>
            <a:pPr defTabSz="917235">
              <a:defRPr/>
            </a:pPr>
            <a:r>
              <a:rPr lang="en-US" baseline="0" dirty="0" smtClean="0"/>
              <a:t>Fringe	$12,184,298		$10,155,185		</a:t>
            </a:r>
            <a:r>
              <a:rPr lang="en-US" b="1" baseline="0" dirty="0" smtClean="0"/>
              <a:t>83%</a:t>
            </a:r>
          </a:p>
          <a:p>
            <a:pPr defTabSz="917235">
              <a:defRPr/>
            </a:pPr>
            <a:r>
              <a:rPr lang="en-US" baseline="0" dirty="0" smtClean="0"/>
              <a:t>Travel 1/	$2,043,680		$1,486,236		</a:t>
            </a:r>
            <a:r>
              <a:rPr lang="en-US" b="1" baseline="0" dirty="0" smtClean="0"/>
              <a:t>73%</a:t>
            </a:r>
          </a:p>
          <a:p>
            <a:pPr defTabSz="917235">
              <a:defRPr/>
            </a:pPr>
            <a:r>
              <a:rPr lang="en-US" baseline="0" dirty="0" smtClean="0"/>
              <a:t>Supplies	$2,011,942		$454,651		</a:t>
            </a:r>
            <a:r>
              <a:rPr lang="en-US" b="1" baseline="0" dirty="0" smtClean="0"/>
              <a:t>23%</a:t>
            </a:r>
          </a:p>
          <a:p>
            <a:pPr defTabSz="917235">
              <a:defRPr/>
            </a:pPr>
            <a:r>
              <a:rPr lang="en-US" baseline="0" dirty="0" smtClean="0"/>
              <a:t>Equipment 	$914,536		$18,352		</a:t>
            </a:r>
            <a:r>
              <a:rPr lang="en-US" b="1" baseline="0" dirty="0" smtClean="0"/>
              <a:t>2%</a:t>
            </a:r>
          </a:p>
          <a:p>
            <a:pPr defTabSz="917235">
              <a:defRPr/>
            </a:pPr>
            <a:r>
              <a:rPr lang="en-US" baseline="0" dirty="0" smtClean="0"/>
              <a:t>Contract	$163,480,551	$399,404		</a:t>
            </a:r>
            <a:r>
              <a:rPr lang="en-US" b="1" baseline="0" dirty="0" smtClean="0"/>
              <a:t>0%</a:t>
            </a:r>
          </a:p>
          <a:p>
            <a:pPr defTabSz="917235">
              <a:defRPr/>
            </a:pPr>
            <a:r>
              <a:rPr lang="en-US" baseline="0" dirty="0" smtClean="0"/>
              <a:t>Consultant	$793,526		$158,516		</a:t>
            </a:r>
            <a:r>
              <a:rPr lang="en-US" b="1" baseline="0" dirty="0" smtClean="0"/>
              <a:t>20%</a:t>
            </a:r>
          </a:p>
          <a:p>
            <a:pPr defTabSz="917235">
              <a:defRPr/>
            </a:pPr>
            <a:r>
              <a:rPr lang="en-US" baseline="0" dirty="0" smtClean="0"/>
              <a:t>Other	$7,968,941		$46,380		</a:t>
            </a:r>
            <a:r>
              <a:rPr lang="en-US" b="1" baseline="0" dirty="0" smtClean="0"/>
              <a:t>1%</a:t>
            </a:r>
          </a:p>
          <a:p>
            <a:pPr defTabSz="917235">
              <a:defRPr/>
            </a:pPr>
            <a:endParaRPr lang="en-US" b="1" baseline="0" dirty="0" smtClean="0"/>
          </a:p>
          <a:p>
            <a:pPr defTabSz="917235">
              <a:defRPr/>
            </a:pPr>
            <a:r>
              <a:rPr lang="en-US" b="0" baseline="0" dirty="0" smtClean="0"/>
              <a:t>Total/</a:t>
            </a:r>
          </a:p>
          <a:p>
            <a:pPr defTabSz="917235">
              <a:defRPr/>
            </a:pPr>
            <a:r>
              <a:rPr lang="en-US" b="0" baseline="0" dirty="0" smtClean="0"/>
              <a:t>Weighted </a:t>
            </a:r>
          </a:p>
          <a:p>
            <a:pPr defTabSz="917235">
              <a:defRPr/>
            </a:pPr>
            <a:r>
              <a:rPr lang="en-US" b="0" baseline="0" dirty="0" smtClean="0"/>
              <a:t>Average	$217,363,339		$35,835,330		</a:t>
            </a:r>
            <a:r>
              <a:rPr lang="en-US" b="1" baseline="0" dirty="0" smtClean="0"/>
              <a:t>16%</a:t>
            </a:r>
          </a:p>
          <a:p>
            <a:pPr defTabSz="917235">
              <a:defRPr/>
            </a:pPr>
            <a:endParaRPr lang="en-US" b="0" baseline="0" dirty="0" smtClean="0"/>
          </a:p>
          <a:p>
            <a:pPr defTabSz="917235">
              <a:defRPr/>
            </a:pPr>
            <a:endParaRPr lang="en-US" baseline="0" dirty="0" smtClean="0"/>
          </a:p>
          <a:p>
            <a:pPr defTabSz="917235">
              <a:defRPr/>
            </a:pPr>
            <a:r>
              <a:rPr lang="en-US" baseline="0" dirty="0" smtClean="0"/>
              <a:t>1/ Awardee Level Direct Costs  includes all travel costs except for specific programs e.g. MRC or ESAR-VHP or those clearly marked as for training or exercising.  Travel such as "In State travel", "various" and by location (e.g. county name) are considered ODM.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04CF707-90CD-4260-A55B-F62183FDBCEE}" type="slidenum">
              <a:rPr lang="en-US" smtClean="0"/>
              <a:pPr/>
              <a:t>22</a:t>
            </a:fld>
            <a:endParaRPr lang="en-US" dirty="0"/>
          </a:p>
        </p:txBody>
      </p:sp>
    </p:spTree>
    <p:extLst>
      <p:ext uri="{BB962C8B-B14F-4D97-AF65-F5344CB8AC3E}">
        <p14:creationId xmlns:p14="http://schemas.microsoft.com/office/powerpoint/2010/main" val="631082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Melissa</a:t>
            </a:r>
          </a:p>
          <a:p>
            <a:endParaRPr lang="en-US" dirty="0" smtClean="0"/>
          </a:p>
          <a:p>
            <a:r>
              <a:rPr lang="en-US" dirty="0" smtClean="0"/>
              <a:t>- Also utilized several</a:t>
            </a:r>
            <a:r>
              <a:rPr lang="en-US" baseline="0" dirty="0" smtClean="0"/>
              <a:t> channels to develop performance measures WITH stakeholders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23</a:t>
            </a:fld>
            <a:endParaRPr lang="en-US" dirty="0"/>
          </a:p>
        </p:txBody>
      </p:sp>
    </p:spTree>
    <p:extLst>
      <p:ext uri="{BB962C8B-B14F-4D97-AF65-F5344CB8AC3E}">
        <p14:creationId xmlns:p14="http://schemas.microsoft.com/office/powerpoint/2010/main" val="982696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Another</a:t>
            </a:r>
            <a:r>
              <a:rPr lang="en-US" baseline="0" dirty="0" smtClean="0"/>
              <a:t> method of disseminating success stories</a:t>
            </a:r>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25</a:t>
            </a:fld>
            <a:endParaRPr lang="en-US" dirty="0"/>
          </a:p>
        </p:txBody>
      </p:sp>
    </p:spTree>
    <p:extLst>
      <p:ext uri="{BB962C8B-B14F-4D97-AF65-F5344CB8AC3E}">
        <p14:creationId xmlns:p14="http://schemas.microsoft.com/office/powerpoint/2010/main" val="2972995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Chris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384C9C9-6D56-47FA-BDF7-7CFE22F41C83}" type="slidenum">
              <a:rPr lang="en-US" smtClean="0"/>
              <a:pPr/>
              <a:t>30</a:t>
            </a:fld>
            <a:endParaRPr lang="en-US" dirty="0"/>
          </a:p>
        </p:txBody>
      </p:sp>
    </p:spTree>
    <p:extLst>
      <p:ext uri="{BB962C8B-B14F-4D97-AF65-F5344CB8AC3E}">
        <p14:creationId xmlns:p14="http://schemas.microsoft.com/office/powerpoint/2010/main" val="1391239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Chris</a:t>
            </a:r>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31</a:t>
            </a:fld>
            <a:endParaRPr lang="en-US" dirty="0"/>
          </a:p>
        </p:txBody>
      </p:sp>
    </p:spTree>
    <p:extLst>
      <p:ext uri="{BB962C8B-B14F-4D97-AF65-F5344CB8AC3E}">
        <p14:creationId xmlns:p14="http://schemas.microsoft.com/office/powerpoint/2010/main" val="3806095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Chris</a:t>
            </a:r>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32</a:t>
            </a:fld>
            <a:endParaRPr lang="en-US" dirty="0"/>
          </a:p>
        </p:txBody>
      </p:sp>
    </p:spTree>
    <p:extLst>
      <p:ext uri="{BB962C8B-B14F-4D97-AF65-F5344CB8AC3E}">
        <p14:creationId xmlns:p14="http://schemas.microsoft.com/office/powerpoint/2010/main" val="3806095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Chris</a:t>
            </a:r>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33</a:t>
            </a:fld>
            <a:endParaRPr lang="en-US" dirty="0"/>
          </a:p>
        </p:txBody>
      </p:sp>
    </p:spTree>
    <p:extLst>
      <p:ext uri="{BB962C8B-B14F-4D97-AF65-F5344CB8AC3E}">
        <p14:creationId xmlns:p14="http://schemas.microsoft.com/office/powerpoint/2010/main" val="3806095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Chris</a:t>
            </a:r>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34</a:t>
            </a:fld>
            <a:endParaRPr lang="en-US" dirty="0"/>
          </a:p>
        </p:txBody>
      </p:sp>
    </p:spTree>
    <p:extLst>
      <p:ext uri="{BB962C8B-B14F-4D97-AF65-F5344CB8AC3E}">
        <p14:creationId xmlns:p14="http://schemas.microsoft.com/office/powerpoint/2010/main" val="380609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Melissa</a:t>
            </a:r>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3</a:t>
            </a:fld>
            <a:endParaRPr lang="en-US" dirty="0"/>
          </a:p>
        </p:txBody>
      </p:sp>
    </p:spTree>
    <p:extLst>
      <p:ext uri="{BB962C8B-B14F-4D97-AF65-F5344CB8AC3E}">
        <p14:creationId xmlns:p14="http://schemas.microsoft.com/office/powerpoint/2010/main" val="4267608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Chris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35</a:t>
            </a:fld>
            <a:endParaRPr lang="en-US" dirty="0"/>
          </a:p>
        </p:txBody>
      </p:sp>
    </p:spTree>
    <p:extLst>
      <p:ext uri="{BB962C8B-B14F-4D97-AF65-F5344CB8AC3E}">
        <p14:creationId xmlns:p14="http://schemas.microsoft.com/office/powerpoint/2010/main" val="325822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dirty="0" smtClean="0">
                <a:latin typeface="Arial" pitchFamily="34" charset="0"/>
              </a:rPr>
              <a:t>Through the</a:t>
            </a:r>
            <a:r>
              <a:rPr kumimoji="1" lang="en-US" baseline="0" dirty="0" smtClean="0">
                <a:latin typeface="Arial" pitchFamily="34" charset="0"/>
              </a:rPr>
              <a:t> </a:t>
            </a:r>
            <a:r>
              <a:rPr kumimoji="1" lang="en-US" dirty="0" smtClean="0">
                <a:latin typeface="Arial" pitchFamily="34" charset="0"/>
              </a:rPr>
              <a:t>PHEP cooperative agreement, the PHEP Program</a:t>
            </a:r>
            <a:r>
              <a:rPr kumimoji="1" lang="en-US" baseline="0" dirty="0" smtClean="0">
                <a:latin typeface="Arial" pitchFamily="34" charset="0"/>
              </a:rPr>
              <a:t> has awarded m</a:t>
            </a:r>
            <a:r>
              <a:rPr kumimoji="1" lang="en-US" dirty="0" smtClean="0">
                <a:latin typeface="Arial" pitchFamily="34" charset="0"/>
              </a:rPr>
              <a:t>ore</a:t>
            </a:r>
            <a:r>
              <a:rPr kumimoji="1" lang="en-US" baseline="0" dirty="0" smtClean="0">
                <a:latin typeface="Arial" pitchFamily="34" charset="0"/>
              </a:rPr>
              <a:t> than</a:t>
            </a:r>
            <a:r>
              <a:rPr kumimoji="1" lang="en-US" dirty="0" smtClean="0">
                <a:latin typeface="Arial" pitchFamily="34" charset="0"/>
              </a:rPr>
              <a:t> $11 billion nationwide</a:t>
            </a:r>
            <a:r>
              <a:rPr kumimoji="1" lang="en-US" baseline="0" dirty="0" smtClean="0">
                <a:latin typeface="Arial" pitchFamily="34" charset="0"/>
              </a:rPr>
              <a:t> </a:t>
            </a:r>
            <a:r>
              <a:rPr kumimoji="1" lang="en-US" dirty="0" smtClean="0">
                <a:latin typeface="Arial" pitchFamily="34" charset="0"/>
              </a:rPr>
              <a:t>as of fiscal year 2016 </a:t>
            </a:r>
            <a:r>
              <a:rPr kumimoji="1" lang="en-US" baseline="0" dirty="0" smtClean="0">
                <a:latin typeface="Arial" pitchFamily="34" charset="0"/>
              </a:rPr>
              <a:t>to support critical preparedness activities at the state and local levels. </a:t>
            </a:r>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36</a:t>
            </a:fld>
            <a:endParaRPr lang="en-US" dirty="0"/>
          </a:p>
        </p:txBody>
      </p:sp>
    </p:spTree>
    <p:extLst>
      <p:ext uri="{BB962C8B-B14F-4D97-AF65-F5344CB8AC3E}">
        <p14:creationId xmlns:p14="http://schemas.microsoft.com/office/powerpoint/2010/main" val="1048315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15 capabilities will be retained</a:t>
            </a:r>
          </a:p>
          <a:p>
            <a:pPr marL="171450" indent="-171450">
              <a:buFont typeface="Arial" panose="020B0604020202020204" pitchFamily="34" charset="0"/>
              <a:buChar char="•"/>
            </a:pPr>
            <a:r>
              <a:rPr lang="en-US" dirty="0" smtClean="0"/>
              <a:t>“We don’t expect to have 14 or 16 capabilities” (SOCO)</a:t>
            </a:r>
          </a:p>
          <a:p>
            <a:pPr marL="171450" indent="-171450">
              <a:buFont typeface="Arial" panose="020B0604020202020204" pitchFamily="34" charset="0"/>
              <a:buChar char="•"/>
            </a:pPr>
            <a:r>
              <a:rPr lang="en-US" dirty="0" smtClean="0"/>
              <a:t>“Generally anticipate Capability Functions remaining stable” (SOCO)</a:t>
            </a:r>
          </a:p>
          <a:p>
            <a:pPr marL="171450" indent="-171450">
              <a:buFont typeface="Arial" panose="020B0604020202020204" pitchFamily="34" charset="0"/>
              <a:buChar char="•"/>
            </a:pPr>
            <a:r>
              <a:rPr lang="en-US" dirty="0" smtClean="0"/>
              <a:t>“Modifications mostly at the Task and Resource Element level” (SOCO)</a:t>
            </a:r>
          </a:p>
          <a:p>
            <a:pPr marL="171450" indent="-171450">
              <a:buFont typeface="Arial" panose="020B0604020202020204" pitchFamily="34" charset="0"/>
              <a:buChar char="•"/>
            </a:pPr>
            <a:r>
              <a:rPr lang="en-US" dirty="0" smtClean="0"/>
              <a:t>Priority Resource Elements will reflect an operational focus/active language</a:t>
            </a:r>
          </a:p>
          <a:p>
            <a:pPr marL="171450" indent="-171450">
              <a:buFont typeface="Arial" panose="020B0604020202020204" pitchFamily="34" charset="0"/>
              <a:buChar char="•"/>
            </a:pPr>
            <a:r>
              <a:rPr lang="en-US" dirty="0" smtClean="0"/>
              <a:t>Other Resource Elements will be reviewed and adjusted as necessary</a:t>
            </a:r>
          </a:p>
          <a:p>
            <a:pPr marL="171450" indent="-171450">
              <a:buFont typeface="Arial" panose="020B0604020202020204" pitchFamily="34" charset="0"/>
              <a:buChar char="•"/>
            </a:pPr>
            <a:r>
              <a:rPr lang="en-US" dirty="0" smtClean="0"/>
              <a:t>Task descriptions will be titled, revised and reviewed for brevity as necessary</a:t>
            </a:r>
          </a:p>
          <a:p>
            <a:pPr marL="171450" indent="-171450">
              <a:buFont typeface="Arial" panose="020B0604020202020204" pitchFamily="34" charset="0"/>
              <a:buChar char="•"/>
            </a:pPr>
            <a:r>
              <a:rPr lang="en-US" dirty="0" smtClean="0"/>
              <a:t>References such as end notes, citations, references, footnotes and hyperlinks will be revised</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Tier One Capabilities will remain Tier One </a:t>
            </a:r>
          </a:p>
          <a:p>
            <a:pPr marL="0" indent="0">
              <a:buFont typeface="Arial" panose="020B0604020202020204" pitchFamily="34" charset="0"/>
              <a:buNone/>
            </a:pPr>
            <a:r>
              <a:rPr lang="en-US" dirty="0" smtClean="0"/>
              <a:t>(1) Community Preparedness, </a:t>
            </a:r>
          </a:p>
          <a:p>
            <a:pPr marL="0" indent="0">
              <a:buFont typeface="Arial" panose="020B0604020202020204" pitchFamily="34" charset="0"/>
              <a:buNone/>
            </a:pPr>
            <a:r>
              <a:rPr lang="en-US" dirty="0" smtClean="0"/>
              <a:t>(3) Emergency Operations Coordination, </a:t>
            </a:r>
          </a:p>
          <a:p>
            <a:pPr marL="0" indent="0">
              <a:buFont typeface="Arial" panose="020B0604020202020204" pitchFamily="34" charset="0"/>
              <a:buNone/>
            </a:pPr>
            <a:r>
              <a:rPr lang="en-US" dirty="0" smtClean="0"/>
              <a:t>(4) Emergency Public Information and Warning,</a:t>
            </a:r>
          </a:p>
          <a:p>
            <a:pPr marL="0" indent="0">
              <a:buFont typeface="Arial" panose="020B0604020202020204" pitchFamily="34" charset="0"/>
              <a:buNone/>
            </a:pPr>
            <a:r>
              <a:rPr lang="en-US" dirty="0" smtClean="0"/>
              <a:t>(6) Information Sharing, </a:t>
            </a:r>
          </a:p>
          <a:p>
            <a:pPr marL="0" indent="0">
              <a:buFont typeface="Arial" panose="020B0604020202020204" pitchFamily="34" charset="0"/>
              <a:buNone/>
            </a:pPr>
            <a:r>
              <a:rPr lang="en-US" dirty="0" smtClean="0"/>
              <a:t>(8) MCM Dispensing, </a:t>
            </a:r>
          </a:p>
          <a:p>
            <a:pPr marL="0" indent="0">
              <a:buFont typeface="Arial" panose="020B0604020202020204" pitchFamily="34" charset="0"/>
              <a:buNone/>
            </a:pPr>
            <a:r>
              <a:rPr lang="en-US" dirty="0" smtClean="0"/>
              <a:t>(9) Medical Materiel Management and Distribution</a:t>
            </a:r>
          </a:p>
          <a:p>
            <a:pPr marL="0" indent="0">
              <a:buFont typeface="Arial" panose="020B0604020202020204" pitchFamily="34" charset="0"/>
              <a:buNone/>
            </a:pPr>
            <a:r>
              <a:rPr lang="en-US" dirty="0" smtClean="0"/>
              <a:t>(12) Public Health Laboratory Testing, </a:t>
            </a:r>
          </a:p>
          <a:p>
            <a:pPr marL="0" indent="0">
              <a:buFont typeface="Arial" panose="020B0604020202020204" pitchFamily="34" charset="0"/>
              <a:buNone/>
            </a:pPr>
            <a:r>
              <a:rPr lang="en-US" dirty="0" smtClean="0"/>
              <a:t>(13) Public Health Surveillance and Epidemiological Investigation</a:t>
            </a:r>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37</a:t>
            </a:fld>
            <a:endParaRPr lang="en-US" dirty="0"/>
          </a:p>
        </p:txBody>
      </p:sp>
    </p:spTree>
    <p:extLst>
      <p:ext uri="{BB962C8B-B14F-4D97-AF65-F5344CB8AC3E}">
        <p14:creationId xmlns:p14="http://schemas.microsoft.com/office/powerpoint/2010/main" val="1343845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 launched project in May 2015 to increase awareness of the PHEP Program and the impact its long-term sustainability has on protecting the health and safety of our communities</a:t>
            </a:r>
          </a:p>
          <a:p>
            <a:endParaRPr lang="en-US" dirty="0" smtClean="0"/>
          </a:p>
          <a:p>
            <a:r>
              <a:rPr lang="en-US" dirty="0" smtClean="0"/>
              <a:t>Steering Committee launched in December 2016</a:t>
            </a:r>
          </a:p>
          <a:p>
            <a:endParaRPr lang="en-US" b="1" i="1" dirty="0" smtClean="0"/>
          </a:p>
          <a:p>
            <a:r>
              <a:rPr lang="en-US" b="1" i="1" dirty="0" smtClean="0"/>
              <a:t>Project Overview </a:t>
            </a:r>
          </a:p>
          <a:p>
            <a:r>
              <a:rPr lang="en-US" dirty="0" smtClean="0"/>
              <a:t>CDC launched the PHEP Impact Project in May 2015 to increase awareness of the PHEP Program and the impact its long-term sustainability has on protecting the health and safety of our communities.</a:t>
            </a:r>
          </a:p>
          <a:p>
            <a:endParaRPr lang="en-US" dirty="0" smtClean="0"/>
          </a:p>
          <a:p>
            <a:r>
              <a:rPr lang="en-US" b="1" i="1" dirty="0" smtClean="0"/>
              <a:t>PHEP Impact Project Steering Committee </a:t>
            </a:r>
          </a:p>
          <a:p>
            <a:r>
              <a:rPr lang="en-US" dirty="0" smtClean="0"/>
              <a:t>CDC launched the PHEP Impact Project Steering Committee in December 2016, to coordinate the public health preparedness community’s communication and advocacy efforts. </a:t>
            </a:r>
          </a:p>
          <a:p>
            <a:endParaRPr lang="en-US" dirty="0" smtClean="0"/>
          </a:p>
          <a:p>
            <a:r>
              <a:rPr lang="en-US" b="1" dirty="0" smtClean="0"/>
              <a:t>Executive Group</a:t>
            </a:r>
          </a:p>
          <a:p>
            <a:r>
              <a:rPr lang="en-US" dirty="0" smtClean="0"/>
              <a:t>Charge:</a:t>
            </a:r>
            <a:r>
              <a:rPr lang="en-US" baseline="0" dirty="0" smtClean="0"/>
              <a:t> To provide overarching guidance and direction related to PHEP Impact Project activities</a:t>
            </a:r>
          </a:p>
          <a:p>
            <a:r>
              <a:rPr lang="en-US" baseline="0" dirty="0" smtClean="0"/>
              <a:t>Co-Chairs: Chris Kosmos and Marissa Raphael</a:t>
            </a:r>
          </a:p>
          <a:p>
            <a:r>
              <a:rPr lang="en-US" baseline="0" dirty="0" smtClean="0"/>
              <a:t>Partners: ASTHO, NACCHO, ORAU, CDC </a:t>
            </a:r>
          </a:p>
          <a:p>
            <a:r>
              <a:rPr lang="en-US" baseline="0" dirty="0" smtClean="0"/>
              <a:t>Workgroup Co-Chairs </a:t>
            </a:r>
          </a:p>
          <a:p>
            <a:endParaRPr lang="en-US" baseline="0" dirty="0" smtClean="0"/>
          </a:p>
          <a:p>
            <a:r>
              <a:rPr lang="en-US" b="1" baseline="0" dirty="0" smtClean="0"/>
              <a:t>Communication Workgroup</a:t>
            </a:r>
          </a:p>
          <a:p>
            <a:r>
              <a:rPr lang="en-US" baseline="0" dirty="0" smtClean="0"/>
              <a:t>Charge: To provide direction and oversight of communication activities.</a:t>
            </a:r>
          </a:p>
          <a:p>
            <a:r>
              <a:rPr lang="en-US" baseline="0" dirty="0" smtClean="0"/>
              <a:t>Co-Chairs: Linda Tierney and Chris Paquet</a:t>
            </a:r>
          </a:p>
          <a:p>
            <a:endParaRPr lang="en-US" baseline="0" dirty="0" smtClean="0"/>
          </a:p>
          <a:p>
            <a:r>
              <a:rPr lang="en-US" b="1" baseline="0" dirty="0" smtClean="0"/>
              <a:t>Policy and Partnership Workgroup</a:t>
            </a:r>
          </a:p>
          <a:p>
            <a:pPr defTabSz="931774">
              <a:defRPr/>
            </a:pPr>
            <a:r>
              <a:rPr lang="en-US" baseline="0" dirty="0" smtClean="0"/>
              <a:t>Charge: To provide direction and oversight of policy activities and partner outreach. </a:t>
            </a:r>
          </a:p>
          <a:p>
            <a:r>
              <a:rPr lang="en-US" baseline="0" dirty="0" smtClean="0"/>
              <a:t>Co-Chairs: Kathy Gallagher and Michael </a:t>
            </a:r>
            <a:r>
              <a:rPr lang="en-US" baseline="0" dirty="0" err="1" smtClean="0"/>
              <a:t>Loehr</a:t>
            </a:r>
            <a:endParaRPr lang="en-US" dirty="0" smtClean="0"/>
          </a:p>
          <a:p>
            <a:endParaRPr lang="en-US" dirty="0" smtClean="0"/>
          </a:p>
          <a:p>
            <a:r>
              <a:rPr lang="en-US" b="1" dirty="0" smtClean="0"/>
              <a:t>What</a:t>
            </a:r>
            <a:r>
              <a:rPr lang="en-US" b="1" baseline="0" dirty="0" smtClean="0"/>
              <a:t> we want to Accomplish </a:t>
            </a:r>
            <a:endParaRPr lang="en-US" b="1" dirty="0" smtClean="0"/>
          </a:p>
          <a:p>
            <a:r>
              <a:rPr lang="en-US" sz="2000" b="1" dirty="0" smtClean="0"/>
              <a:t>Vision </a:t>
            </a:r>
          </a:p>
          <a:p>
            <a:r>
              <a:rPr lang="en-US" sz="1800" dirty="0" smtClean="0"/>
              <a:t>The vision of the PHEP Impact Project Steering Committee is to protect America’s health, safety, and security by ensuring the sustainability of the Center for Disease Control and Prevention’s (CDC’s) Public Health Emergency Preparedness (PHEP) Program through financial and policy efforts. </a:t>
            </a:r>
          </a:p>
          <a:p>
            <a:endParaRPr lang="en-US" sz="2000" b="1" dirty="0" smtClean="0"/>
          </a:p>
          <a:p>
            <a:r>
              <a:rPr lang="en-US" sz="2000" b="1" dirty="0" smtClean="0"/>
              <a:t>Mission</a:t>
            </a:r>
          </a:p>
          <a:p>
            <a:r>
              <a:rPr lang="en-US" sz="1800" dirty="0" smtClean="0"/>
              <a:t>The PHEP Impact Project Steering Committee aims to achieve the vision by:</a:t>
            </a:r>
          </a:p>
          <a:p>
            <a:pPr lvl="1"/>
            <a:r>
              <a:rPr lang="en-US" sz="1400" dirty="0" smtClean="0"/>
              <a:t>Developing a </a:t>
            </a:r>
            <a:r>
              <a:rPr lang="en-US" sz="1400" b="1" dirty="0" smtClean="0"/>
              <a:t>cadre of stakeholders and partners (referred to as champions) </a:t>
            </a:r>
            <a:r>
              <a:rPr lang="en-US" sz="1400" dirty="0" smtClean="0"/>
              <a:t>that can carry PHEP Program messages</a:t>
            </a:r>
          </a:p>
          <a:p>
            <a:pPr lvl="1"/>
            <a:r>
              <a:rPr lang="en-US" sz="1400" dirty="0" smtClean="0"/>
              <a:t>Developing </a:t>
            </a:r>
            <a:r>
              <a:rPr lang="en-US" sz="1400" b="1" dirty="0" smtClean="0"/>
              <a:t>clear and action oriented materials</a:t>
            </a:r>
            <a:r>
              <a:rPr lang="en-US" sz="1400" dirty="0" smtClean="0"/>
              <a:t> that articulate the contribution to state and local public health and importance of the PHEP Program</a:t>
            </a:r>
          </a:p>
          <a:p>
            <a:pPr lvl="1"/>
            <a:r>
              <a:rPr lang="en-US" sz="1400" dirty="0" smtClean="0"/>
              <a:t>Getting the </a:t>
            </a:r>
            <a:r>
              <a:rPr lang="en-US" sz="1400" b="1" dirty="0" smtClean="0"/>
              <a:t>materials into the hands of the right champions</a:t>
            </a:r>
            <a:r>
              <a:rPr lang="en-US" sz="1400" dirty="0" smtClean="0"/>
              <a:t> to further our reach</a:t>
            </a:r>
          </a:p>
          <a:p>
            <a:endParaRPr lang="en-US" b="1" dirty="0" smtClean="0"/>
          </a:p>
          <a:p>
            <a:pPr>
              <a:spcBef>
                <a:spcPts val="1223"/>
              </a:spcBef>
            </a:pPr>
            <a:r>
              <a:rPr lang="en-US" b="1" dirty="0" smtClean="0"/>
              <a:t>PHEP Impact Project Partner Meeting</a:t>
            </a:r>
            <a:r>
              <a:rPr lang="en-US" dirty="0" smtClean="0"/>
              <a:t/>
            </a:r>
            <a:br>
              <a:rPr lang="en-US" dirty="0" smtClean="0"/>
            </a:br>
            <a:r>
              <a:rPr lang="en-US" dirty="0" smtClean="0"/>
              <a:t>February 28 Awardee Partner Meeting to Finalize:</a:t>
            </a:r>
          </a:p>
          <a:p>
            <a:pPr lvl="1">
              <a:spcBef>
                <a:spcPts val="611"/>
              </a:spcBef>
            </a:pPr>
            <a:r>
              <a:rPr lang="en-US" dirty="0" smtClean="0"/>
              <a:t>Development of 2017 strategic project plan</a:t>
            </a:r>
          </a:p>
          <a:p>
            <a:pPr lvl="1">
              <a:spcBef>
                <a:spcPts val="611"/>
              </a:spcBef>
            </a:pPr>
            <a:r>
              <a:rPr lang="en-US" dirty="0" smtClean="0"/>
              <a:t>Short-term deliverables</a:t>
            </a:r>
          </a:p>
          <a:p>
            <a:pPr lvl="1">
              <a:spcBef>
                <a:spcPts val="611"/>
              </a:spcBef>
            </a:pPr>
            <a:r>
              <a:rPr lang="en-US" dirty="0" smtClean="0"/>
              <a:t>Milestones for communications and policy/partnership workgroups</a:t>
            </a:r>
          </a:p>
          <a:p>
            <a:pPr>
              <a:spcBef>
                <a:spcPts val="611"/>
              </a:spcBef>
            </a:pPr>
            <a:r>
              <a:rPr lang="en-US" dirty="0" smtClean="0"/>
              <a:t>Attendees</a:t>
            </a:r>
          </a:p>
          <a:p>
            <a:pPr lvl="1">
              <a:spcBef>
                <a:spcPts val="611"/>
              </a:spcBef>
              <a:spcAft>
                <a:spcPts val="611"/>
              </a:spcAft>
            </a:pPr>
            <a:r>
              <a:rPr lang="en-US" dirty="0" smtClean="0"/>
              <a:t>Select PHEP awardees</a:t>
            </a:r>
          </a:p>
          <a:p>
            <a:pPr lvl="1">
              <a:spcBef>
                <a:spcPts val="611"/>
              </a:spcBef>
              <a:spcAft>
                <a:spcPts val="611"/>
              </a:spcAft>
            </a:pPr>
            <a:r>
              <a:rPr lang="en-US" dirty="0" smtClean="0"/>
              <a:t>Local preparedness directors</a:t>
            </a:r>
          </a:p>
          <a:p>
            <a:pPr lvl="1">
              <a:spcBef>
                <a:spcPts val="611"/>
              </a:spcBef>
              <a:spcAft>
                <a:spcPts val="611"/>
              </a:spcAft>
            </a:pPr>
            <a:r>
              <a:rPr lang="en-US" dirty="0" smtClean="0"/>
              <a:t>ASTHO, NACCHO and ORAU representatives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39</a:t>
            </a:fld>
            <a:endParaRPr lang="en-US" dirty="0"/>
          </a:p>
        </p:txBody>
      </p:sp>
    </p:spTree>
    <p:extLst>
      <p:ext uri="{BB962C8B-B14F-4D97-AF65-F5344CB8AC3E}">
        <p14:creationId xmlns:p14="http://schemas.microsoft.com/office/powerpoint/2010/main" val="3239325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Milestones: </a:t>
            </a:r>
          </a:p>
          <a:p>
            <a:pPr marL="931774" lvl="1" indent="-465887">
              <a:buFont typeface="+mj-lt"/>
              <a:buAutoNum type="arabicPeriod"/>
            </a:pPr>
            <a:r>
              <a:rPr lang="en-US" dirty="0" smtClean="0"/>
              <a:t>PHEP-awardee one-pager template </a:t>
            </a:r>
          </a:p>
          <a:p>
            <a:pPr marL="931774" lvl="1" indent="-465887">
              <a:buFont typeface="+mj-lt"/>
              <a:buAutoNum type="arabicPeriod"/>
            </a:pPr>
            <a:r>
              <a:rPr lang="en-US" dirty="0" smtClean="0"/>
              <a:t>Review of Existing PHEP communication materials</a:t>
            </a:r>
          </a:p>
          <a:p>
            <a:pPr marL="931774" lvl="1" indent="-465887">
              <a:buFont typeface="+mj-lt"/>
              <a:buAutoNum type="arabicPeriod"/>
            </a:pPr>
            <a:r>
              <a:rPr lang="en-US" dirty="0" smtClean="0"/>
              <a:t>Create and maintain PHEP Impact Project online toolkit</a:t>
            </a:r>
          </a:p>
          <a:p>
            <a:pPr marL="931774" lvl="1" indent="-465887">
              <a:buFont typeface="+mj-lt"/>
              <a:buAutoNum type="arabicPeriod"/>
            </a:pPr>
            <a:r>
              <a:rPr lang="en-US" dirty="0" smtClean="0"/>
              <a:t>Host Communication Training/Workshops</a:t>
            </a:r>
          </a:p>
          <a:p>
            <a:pPr marL="931774" lvl="1" indent="-465887">
              <a:buFont typeface="+mj-lt"/>
              <a:buAutoNum type="arabicPeriod"/>
            </a:pPr>
            <a:r>
              <a:rPr lang="en-US" dirty="0" smtClean="0"/>
              <a:t>Promote communication materials and assess effectiveness of efforts</a:t>
            </a:r>
          </a:p>
          <a:p>
            <a:endParaRPr lang="en-US" dirty="0" smtClean="0"/>
          </a:p>
          <a:p>
            <a:r>
              <a:rPr lang="en-US" dirty="0" smtClean="0"/>
              <a:t>Having</a:t>
            </a:r>
            <a:r>
              <a:rPr lang="en-US" baseline="0" dirty="0" smtClean="0"/>
              <a:t> an informal gathering this week with state health officials of states represented on the Labor, Health and Human Services, Education, and Related Agencies Subcommittee to discuss the one-pager template, and get feedback on what other products they think would be good to have a part of the online toolkit.  </a:t>
            </a:r>
          </a:p>
          <a:p>
            <a:endParaRPr lang="en-US" baseline="0" dirty="0" smtClean="0"/>
          </a:p>
          <a:p>
            <a:pPr lvl="1"/>
            <a:r>
              <a:rPr lang="en-US" b="1" dirty="0" smtClean="0"/>
              <a:t>Oklahoma</a:t>
            </a:r>
          </a:p>
          <a:p>
            <a:pPr lvl="1"/>
            <a:r>
              <a:rPr lang="en-US" b="1" dirty="0" smtClean="0"/>
              <a:t>Idaho</a:t>
            </a:r>
          </a:p>
          <a:p>
            <a:pPr lvl="1"/>
            <a:r>
              <a:rPr lang="en-US" b="1" dirty="0" smtClean="0"/>
              <a:t>Arkansas, </a:t>
            </a:r>
          </a:p>
          <a:p>
            <a:pPr lvl="1"/>
            <a:r>
              <a:rPr lang="en-US" b="1" dirty="0" smtClean="0"/>
              <a:t>Tennessee</a:t>
            </a:r>
          </a:p>
          <a:p>
            <a:pPr lvl="1"/>
            <a:r>
              <a:rPr lang="en-US" b="1" dirty="0" smtClean="0"/>
              <a:t>Maryland</a:t>
            </a:r>
          </a:p>
          <a:p>
            <a:pPr lvl="1"/>
            <a:r>
              <a:rPr lang="en-US" b="1" dirty="0" smtClean="0"/>
              <a:t>Alabama</a:t>
            </a:r>
          </a:p>
          <a:p>
            <a:pPr lvl="1"/>
            <a:r>
              <a:rPr lang="en-US" b="1" dirty="0" smtClean="0"/>
              <a:t>Washington</a:t>
            </a:r>
          </a:p>
          <a:p>
            <a:pPr lvl="1"/>
            <a:r>
              <a:rPr lang="en-US" b="1" dirty="0" smtClean="0"/>
              <a:t>Michigan</a:t>
            </a:r>
          </a:p>
          <a:p>
            <a:pPr lvl="1"/>
            <a:r>
              <a:rPr lang="en-US" b="1" dirty="0" smtClean="0"/>
              <a:t>Connecticut</a:t>
            </a:r>
          </a:p>
          <a:p>
            <a:pPr lvl="1"/>
            <a:r>
              <a:rPr lang="en-US" b="1" dirty="0" smtClean="0"/>
              <a:t>California</a:t>
            </a:r>
          </a:p>
          <a:p>
            <a:pPr lvl="1"/>
            <a:r>
              <a:rPr lang="en-US" b="1" dirty="0" smtClean="0"/>
              <a:t>Wisconsin</a:t>
            </a:r>
          </a:p>
          <a:p>
            <a:pPr lvl="1"/>
            <a:r>
              <a:rPr lang="en-US" b="1" dirty="0" smtClean="0"/>
              <a:t>Massachusetts</a:t>
            </a:r>
          </a:p>
          <a:p>
            <a:endParaRPr lang="en-US" baseline="0" dirty="0" smtClean="0"/>
          </a:p>
          <a:p>
            <a:pPr defTabSz="931774">
              <a:defRPr/>
            </a:pPr>
            <a:r>
              <a:rPr lang="en-US" dirty="0" smtClean="0"/>
              <a:t>What other milestones the communication workgroup should focus/prioritize?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40</a:t>
            </a:fld>
            <a:endParaRPr lang="en-US" dirty="0"/>
          </a:p>
        </p:txBody>
      </p:sp>
    </p:spTree>
    <p:extLst>
      <p:ext uri="{BB962C8B-B14F-4D97-AF65-F5344CB8AC3E}">
        <p14:creationId xmlns:p14="http://schemas.microsoft.com/office/powerpoint/2010/main" val="212319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See</a:t>
            </a:r>
            <a:r>
              <a:rPr lang="en-US" baseline="0" dirty="0" smtClean="0"/>
              <a:t> one, Do one, Teach one</a:t>
            </a:r>
            <a:endParaRPr lang="en-US" dirty="0" smtClean="0"/>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43</a:t>
            </a:fld>
            <a:endParaRPr lang="en-US" dirty="0"/>
          </a:p>
        </p:txBody>
      </p:sp>
    </p:spTree>
    <p:extLst>
      <p:ext uri="{BB962C8B-B14F-4D97-AF65-F5344CB8AC3E}">
        <p14:creationId xmlns:p14="http://schemas.microsoft.com/office/powerpoint/2010/main" val="2739694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Initial focus (2017-2018) on Capabilities 8 and 9 priority resource elements </a:t>
            </a:r>
          </a:p>
          <a:p>
            <a:pPr lvl="0"/>
            <a:endParaRPr lang="en-US" dirty="0" smtClean="0"/>
          </a:p>
          <a:p>
            <a:pPr lvl="0"/>
            <a:endParaRPr lang="en-US" dirty="0" smtClean="0"/>
          </a:p>
          <a:p>
            <a:r>
              <a:rPr lang="en-US" dirty="0" smtClean="0"/>
              <a:t>Revised ORR tool will incorporate vaccination elements</a:t>
            </a:r>
          </a:p>
          <a:p>
            <a:endParaRPr lang="en-US" dirty="0" smtClean="0"/>
          </a:p>
          <a:p>
            <a:pPr marL="628650" lvl="1" indent="-171450">
              <a:buFont typeface="Arial" panose="020B0604020202020204" pitchFamily="34" charset="0"/>
              <a:buChar char="•"/>
            </a:pPr>
            <a:r>
              <a:rPr lang="en-US" dirty="0" smtClean="0"/>
              <a:t>New five-year exercise requirements </a:t>
            </a:r>
          </a:p>
          <a:p>
            <a:pPr marL="628650" lvl="1" indent="-171450">
              <a:buFont typeface="Arial" panose="020B0604020202020204" pitchFamily="34" charset="0"/>
              <a:buChar char="•"/>
            </a:pPr>
            <a:r>
              <a:rPr lang="en-US" dirty="0" smtClean="0"/>
              <a:t>Allow testing of mass vaccination plans</a:t>
            </a:r>
          </a:p>
          <a:p>
            <a:pPr marL="628650" lvl="1" indent="-171450">
              <a:buFont typeface="Arial" panose="020B0604020202020204" pitchFamily="34" charset="0"/>
              <a:buChar char="•"/>
            </a:pPr>
            <a:r>
              <a:rPr lang="en-US" dirty="0" smtClean="0"/>
              <a:t>Pandemic influenza planning elements will be incorporated in awardee-specific MCM technical assistance action plans based on the results of Pandemic Influenza Readiness Assessment (PIRA)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44</a:t>
            </a:fld>
            <a:endParaRPr lang="en-US" dirty="0"/>
          </a:p>
        </p:txBody>
      </p:sp>
    </p:spTree>
    <p:extLst>
      <p:ext uri="{BB962C8B-B14F-4D97-AF65-F5344CB8AC3E}">
        <p14:creationId xmlns:p14="http://schemas.microsoft.com/office/powerpoint/2010/main" val="3365733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45</a:t>
            </a:fld>
            <a:endParaRPr lang="en-US" dirty="0"/>
          </a:p>
        </p:txBody>
      </p:sp>
    </p:spTree>
    <p:extLst>
      <p:ext uri="{BB962C8B-B14F-4D97-AF65-F5344CB8AC3E}">
        <p14:creationId xmlns:p14="http://schemas.microsoft.com/office/powerpoint/2010/main" val="327396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Speaker: Melissa--</a:t>
            </a:r>
            <a:r>
              <a:rPr lang="en-US" sz="1200" kern="1200" dirty="0" smtClean="0">
                <a:solidFill>
                  <a:schemeClr val="tx1"/>
                </a:solidFill>
                <a:effectLst/>
                <a:latin typeface="+mn-lt"/>
                <a:ea typeface="+mn-ea"/>
                <a:cs typeface="+mn-cs"/>
              </a:rPr>
              <a:t>We get a lot of questions about benefits of grant alignment and what the difference is between</a:t>
            </a:r>
            <a:r>
              <a:rPr lang="en-US" sz="1200" kern="1200" baseline="0" dirty="0" smtClean="0">
                <a:solidFill>
                  <a:schemeClr val="tx1"/>
                </a:solidFill>
                <a:effectLst/>
                <a:latin typeface="+mn-lt"/>
                <a:ea typeface="+mn-ea"/>
                <a:cs typeface="+mn-cs"/>
              </a:rPr>
              <a:t> health care and public health – we would like to clarify these issues up front</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We are distinct from FEMA - we are not infrastructure-focused</a:t>
            </a:r>
          </a:p>
          <a:p>
            <a:pPr marL="171450" indent="-171450">
              <a:buFont typeface="Arial" panose="020B0604020202020204" pitchFamily="34" charset="0"/>
              <a:buChar char="•"/>
            </a:pPr>
            <a:r>
              <a:rPr lang="en-US" dirty="0" smtClean="0"/>
              <a:t>We are the only source of federal funding for these programs</a:t>
            </a:r>
          </a:p>
          <a:p>
            <a:pPr marL="628650" lvl="1" indent="-171450">
              <a:buFont typeface="Arial" panose="020B0604020202020204" pitchFamily="34" charset="0"/>
              <a:buChar char="•"/>
            </a:pPr>
            <a:r>
              <a:rPr lang="en-US" dirty="0" smtClean="0"/>
              <a:t>If</a:t>
            </a:r>
            <a:r>
              <a:rPr lang="en-US" baseline="0" dirty="0" smtClean="0"/>
              <a:t> we have sustained funding, then we won’t need surge funding. We have only needed surge funding fro Ebola, H1N1, and Zika</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4</a:t>
            </a:fld>
            <a:endParaRPr lang="en-US" dirty="0"/>
          </a:p>
        </p:txBody>
      </p:sp>
    </p:spTree>
    <p:extLst>
      <p:ext uri="{BB962C8B-B14F-4D97-AF65-F5344CB8AC3E}">
        <p14:creationId xmlns:p14="http://schemas.microsoft.com/office/powerpoint/2010/main" val="229993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Melissa</a:t>
            </a:r>
            <a:endParaRPr lang="en-US" dirty="0" smtClean="0"/>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5</a:t>
            </a:fld>
            <a:endParaRPr lang="en-US" dirty="0"/>
          </a:p>
        </p:txBody>
      </p:sp>
    </p:spTree>
    <p:extLst>
      <p:ext uri="{BB962C8B-B14F-4D97-AF65-F5344CB8AC3E}">
        <p14:creationId xmlns:p14="http://schemas.microsoft.com/office/powerpoint/2010/main" val="3627585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Chris</a:t>
            </a:r>
          </a:p>
          <a:p>
            <a:endParaRPr lang="en-US" dirty="0" smtClean="0"/>
          </a:p>
          <a:p>
            <a:pPr marL="171450" indent="-171450">
              <a:buFont typeface="Arial" panose="020B0604020202020204" pitchFamily="34" charset="0"/>
              <a:buChar char="•"/>
            </a:pPr>
            <a:r>
              <a:rPr lang="en-US" dirty="0" smtClean="0"/>
              <a:t>These slides are for your awareness: </a:t>
            </a:r>
            <a:r>
              <a:rPr lang="en-US" sz="1200" kern="1200" dirty="0" smtClean="0">
                <a:solidFill>
                  <a:schemeClr val="tx1"/>
                </a:solidFill>
                <a:effectLst/>
                <a:latin typeface="+mn-lt"/>
                <a:ea typeface="+mn-ea"/>
                <a:cs typeface="+mn-cs"/>
              </a:rPr>
              <a:t>all of the capabilities map to domains</a:t>
            </a:r>
          </a:p>
          <a:p>
            <a:endParaRPr lang="en-US" dirty="0" smtClean="0"/>
          </a:p>
        </p:txBody>
      </p:sp>
      <p:sp>
        <p:nvSpPr>
          <p:cNvPr id="4" name="Slide Number Placeholder 3"/>
          <p:cNvSpPr>
            <a:spLocks noGrp="1"/>
          </p:cNvSpPr>
          <p:nvPr>
            <p:ph type="sldNum" sz="quarter" idx="10"/>
          </p:nvPr>
        </p:nvSpPr>
        <p:spPr/>
        <p:txBody>
          <a:bodyPr/>
          <a:lstStyle/>
          <a:p>
            <a:fld id="{B384C9C9-6D56-47FA-BDF7-7CFE22F41C83}" type="slidenum">
              <a:rPr lang="en-US" smtClean="0"/>
              <a:pPr/>
              <a:t>6</a:t>
            </a:fld>
            <a:endParaRPr lang="en-US" dirty="0"/>
          </a:p>
        </p:txBody>
      </p:sp>
    </p:spTree>
    <p:extLst>
      <p:ext uri="{BB962C8B-B14F-4D97-AF65-F5344CB8AC3E}">
        <p14:creationId xmlns:p14="http://schemas.microsoft.com/office/powerpoint/2010/main" val="180351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Chris</a:t>
            </a:r>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7</a:t>
            </a:fld>
            <a:endParaRPr lang="en-US" dirty="0"/>
          </a:p>
        </p:txBody>
      </p:sp>
    </p:spTree>
    <p:extLst>
      <p:ext uri="{BB962C8B-B14F-4D97-AF65-F5344CB8AC3E}">
        <p14:creationId xmlns:p14="http://schemas.microsoft.com/office/powerpoint/2010/main" val="378897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Chris</a:t>
            </a:r>
          </a:p>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8</a:t>
            </a:fld>
            <a:endParaRPr lang="en-US" dirty="0"/>
          </a:p>
        </p:txBody>
      </p:sp>
    </p:spTree>
    <p:extLst>
      <p:ext uri="{BB962C8B-B14F-4D97-AF65-F5344CB8AC3E}">
        <p14:creationId xmlns:p14="http://schemas.microsoft.com/office/powerpoint/2010/main" val="251439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84C9C9-6D56-47FA-BDF7-7CFE22F41C83}" type="slidenum">
              <a:rPr lang="en-US" smtClean="0"/>
              <a:pPr/>
              <a:t>9</a:t>
            </a:fld>
            <a:endParaRPr lang="en-US" dirty="0"/>
          </a:p>
        </p:txBody>
      </p:sp>
    </p:spTree>
    <p:extLst>
      <p:ext uri="{BB962C8B-B14F-4D97-AF65-F5344CB8AC3E}">
        <p14:creationId xmlns:p14="http://schemas.microsoft.com/office/powerpoint/2010/main" val="403604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050280"/>
            <a:ext cx="2133600" cy="365125"/>
          </a:xfrm>
          <a:prstGeom prst="rect">
            <a:avLst/>
          </a:prstGeom>
        </p:spPr>
        <p:txBody>
          <a:bodyPr/>
          <a:lstStyle/>
          <a:p>
            <a:fld id="{A2663862-DC5B-40DD-8942-12ACEC3BEA4F}" type="datetime1">
              <a:rPr lang="en-US" smtClean="0">
                <a:solidFill>
                  <a:prstClr val="black"/>
                </a:solidFill>
              </a:rPr>
              <a:pPr/>
              <a:t>5/30/2017</a:t>
            </a:fld>
            <a:endParaRPr lang="en-US" dirty="0">
              <a:solidFill>
                <a:prstClr val="black"/>
              </a:solidFill>
            </a:endParaRPr>
          </a:p>
        </p:txBody>
      </p:sp>
      <p:sp>
        <p:nvSpPr>
          <p:cNvPr id="5" name="Footer Placeholder 4"/>
          <p:cNvSpPr>
            <a:spLocks noGrp="1"/>
          </p:cNvSpPr>
          <p:nvPr>
            <p:ph type="ftr" sz="quarter" idx="11"/>
          </p:nvPr>
        </p:nvSpPr>
        <p:spPr>
          <a:xfrm>
            <a:off x="3124200" y="60198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3581400" y="6019800"/>
            <a:ext cx="2133600" cy="365125"/>
          </a:xfrm>
          <a:prstGeom prst="rect">
            <a:avLst/>
          </a:prstGeom>
        </p:spPr>
        <p:txBody>
          <a:bodyPr/>
          <a:lstStyle/>
          <a:p>
            <a:fld id="{ED68EE77-8F96-47B2-9F4E-553C00EC05B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69942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050280"/>
            <a:ext cx="2133600" cy="365125"/>
          </a:xfrm>
          <a:prstGeom prst="rect">
            <a:avLst/>
          </a:prstGeom>
        </p:spPr>
        <p:txBody>
          <a:bodyPr/>
          <a:lstStyle/>
          <a:p>
            <a:fld id="{E3C3E285-90BC-44AF-87AA-FBD9F15F0605}" type="datetime1">
              <a:rPr lang="en-US" smtClean="0">
                <a:solidFill>
                  <a:prstClr val="black"/>
                </a:solidFill>
              </a:rPr>
              <a:pPr/>
              <a:t>5/30/2017</a:t>
            </a:fld>
            <a:endParaRPr lang="en-US" dirty="0">
              <a:solidFill>
                <a:prstClr val="black"/>
              </a:solidFill>
            </a:endParaRPr>
          </a:p>
        </p:txBody>
      </p:sp>
      <p:sp>
        <p:nvSpPr>
          <p:cNvPr id="5" name="Footer Placeholder 4"/>
          <p:cNvSpPr>
            <a:spLocks noGrp="1"/>
          </p:cNvSpPr>
          <p:nvPr>
            <p:ph type="ftr" sz="quarter" idx="11"/>
          </p:nvPr>
        </p:nvSpPr>
        <p:spPr>
          <a:xfrm>
            <a:off x="3124200" y="60198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3581400" y="6019800"/>
            <a:ext cx="2133600" cy="365125"/>
          </a:xfrm>
          <a:prstGeom prst="rect">
            <a:avLst/>
          </a:prstGeom>
        </p:spPr>
        <p:txBody>
          <a:bodyPr/>
          <a:lstStyle/>
          <a:p>
            <a:fld id="{ED68EE77-8F96-47B2-9F4E-553C00EC05B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03592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050280"/>
            <a:ext cx="2133600" cy="365125"/>
          </a:xfrm>
          <a:prstGeom prst="rect">
            <a:avLst/>
          </a:prstGeom>
        </p:spPr>
        <p:txBody>
          <a:bodyPr/>
          <a:lstStyle/>
          <a:p>
            <a:fld id="{97DE031D-2A0B-4806-BAF7-270C14484C78}" type="datetime1">
              <a:rPr lang="en-US" smtClean="0">
                <a:solidFill>
                  <a:prstClr val="black"/>
                </a:solidFill>
              </a:rPr>
              <a:pPr/>
              <a:t>5/30/2017</a:t>
            </a:fld>
            <a:endParaRPr lang="en-US" dirty="0">
              <a:solidFill>
                <a:prstClr val="black"/>
              </a:solidFill>
            </a:endParaRPr>
          </a:p>
        </p:txBody>
      </p:sp>
      <p:sp>
        <p:nvSpPr>
          <p:cNvPr id="5" name="Footer Placeholder 4"/>
          <p:cNvSpPr>
            <a:spLocks noGrp="1"/>
          </p:cNvSpPr>
          <p:nvPr>
            <p:ph type="ftr" sz="quarter" idx="11"/>
          </p:nvPr>
        </p:nvSpPr>
        <p:spPr>
          <a:xfrm>
            <a:off x="3124200" y="60198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3581400" y="6019800"/>
            <a:ext cx="2133600" cy="365125"/>
          </a:xfrm>
          <a:prstGeom prst="rect">
            <a:avLst/>
          </a:prstGeom>
        </p:spPr>
        <p:txBody>
          <a:bodyPr/>
          <a:lstStyle/>
          <a:p>
            <a:fld id="{ED68EE77-8F96-47B2-9F4E-553C00EC05B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491332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accent1">
                    <a:lumMod val="75000"/>
                  </a:schemeClr>
                </a:solidFill>
                <a:effectLs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tx1"/>
                </a:solidFill>
              </a:defRPr>
            </a:lvl1pPr>
            <a:lvl2pPr>
              <a:buClr>
                <a:schemeClr val="bg1"/>
              </a:buClr>
              <a:buSzPct val="100000"/>
              <a:buFont typeface="Wingdings" pitchFamily="2" charset="2"/>
              <a:buChar char="§"/>
              <a:defRPr sz="2000">
                <a:solidFill>
                  <a:schemeClr val="tx1"/>
                </a:solidFill>
              </a:defRPr>
            </a:lvl2pPr>
            <a:lvl3pPr>
              <a:buClr>
                <a:schemeClr val="bg1"/>
              </a:buClr>
              <a:buSzPct val="100000"/>
              <a:buFont typeface="Arial" pitchFamily="34" charset="0"/>
              <a:buChar char="•"/>
              <a:defRPr sz="1800">
                <a:solidFill>
                  <a:schemeClr val="tx1"/>
                </a:solidFill>
              </a:defRPr>
            </a:lvl3pPr>
            <a:lvl4pPr>
              <a:buClr>
                <a:schemeClr val="bg1"/>
              </a:buClr>
              <a:buSzPct val="70000"/>
              <a:buFont typeface="Courier New" pitchFamily="49" charset="0"/>
              <a:buChar char="o"/>
              <a:defRPr sz="1800" baseline="0">
                <a:solidFill>
                  <a:schemeClr val="tx1"/>
                </a:solidFill>
              </a:defRPr>
            </a:lvl4pPr>
            <a:lvl5pPr>
              <a:buClr>
                <a:schemeClr val="bg1"/>
              </a:buClr>
              <a:buSzPct val="70000"/>
              <a:buFont typeface="Arial" pitchFamily="34" charset="0"/>
              <a:buChar char="•"/>
              <a:defRPr sz="1800">
                <a:solidFill>
                  <a:schemeClr val="tx1"/>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27806002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accent1">
                    <a:lumMod val="75000"/>
                  </a:schemeClr>
                </a:solidFill>
                <a:effectLs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tx1"/>
                </a:solidFill>
              </a:defRPr>
            </a:lvl1pPr>
            <a:lvl2pPr>
              <a:buClr>
                <a:schemeClr val="bg1"/>
              </a:buClr>
              <a:buSzPct val="100000"/>
              <a:buFont typeface="Wingdings" pitchFamily="2" charset="2"/>
              <a:buChar char="§"/>
              <a:defRPr sz="2000">
                <a:solidFill>
                  <a:schemeClr val="tx1"/>
                </a:solidFill>
              </a:defRPr>
            </a:lvl2pPr>
            <a:lvl3pPr>
              <a:buClr>
                <a:schemeClr val="bg1"/>
              </a:buClr>
              <a:buSzPct val="100000"/>
              <a:buFont typeface="Arial" pitchFamily="34" charset="0"/>
              <a:buChar char="•"/>
              <a:defRPr sz="1800">
                <a:solidFill>
                  <a:schemeClr val="tx1"/>
                </a:solidFill>
              </a:defRPr>
            </a:lvl3pPr>
            <a:lvl4pPr>
              <a:buClr>
                <a:schemeClr val="bg1"/>
              </a:buClr>
              <a:buSzPct val="70000"/>
              <a:buFont typeface="Courier New" pitchFamily="49" charset="0"/>
              <a:buChar char="o"/>
              <a:defRPr sz="1800" baseline="0">
                <a:solidFill>
                  <a:schemeClr val="tx1"/>
                </a:solidFill>
              </a:defRPr>
            </a:lvl4pPr>
            <a:lvl5pPr>
              <a:buClr>
                <a:schemeClr val="bg1"/>
              </a:buClr>
              <a:buSzPct val="70000"/>
              <a:buFont typeface="Arial" pitchFamily="34" charset="0"/>
              <a:buChar char="•"/>
              <a:defRPr sz="1800">
                <a:solidFill>
                  <a:schemeClr val="tx1"/>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37469673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accent1">
                    <a:lumMod val="75000"/>
                  </a:schemeClr>
                </a:solidFill>
                <a:effectLs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tx1"/>
                </a:solidFill>
              </a:defRPr>
            </a:lvl1pPr>
            <a:lvl2pPr>
              <a:buClr>
                <a:schemeClr val="bg1"/>
              </a:buClr>
              <a:buSzPct val="100000"/>
              <a:buFont typeface="Wingdings" pitchFamily="2" charset="2"/>
              <a:buChar char="§"/>
              <a:defRPr sz="2000">
                <a:solidFill>
                  <a:schemeClr val="tx1"/>
                </a:solidFill>
              </a:defRPr>
            </a:lvl2pPr>
            <a:lvl3pPr>
              <a:buClr>
                <a:schemeClr val="bg1"/>
              </a:buClr>
              <a:buSzPct val="100000"/>
              <a:buFont typeface="Arial" pitchFamily="34" charset="0"/>
              <a:buChar char="•"/>
              <a:defRPr sz="1800">
                <a:solidFill>
                  <a:schemeClr val="tx1"/>
                </a:solidFill>
              </a:defRPr>
            </a:lvl3pPr>
            <a:lvl4pPr>
              <a:buClr>
                <a:schemeClr val="bg1"/>
              </a:buClr>
              <a:buSzPct val="70000"/>
              <a:buFont typeface="Courier New" pitchFamily="49" charset="0"/>
              <a:buChar char="o"/>
              <a:defRPr sz="1800" baseline="0">
                <a:solidFill>
                  <a:schemeClr val="tx1"/>
                </a:solidFill>
              </a:defRPr>
            </a:lvl4pPr>
            <a:lvl5pPr>
              <a:buClr>
                <a:schemeClr val="bg1"/>
              </a:buClr>
              <a:buSzPct val="70000"/>
              <a:buFont typeface="Arial" pitchFamily="34" charset="0"/>
              <a:buChar char="•"/>
              <a:defRPr sz="1800">
                <a:solidFill>
                  <a:schemeClr val="tx1"/>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38027294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400"/>
            <a:ext cx="8001000" cy="1143000"/>
          </a:xfrm>
        </p:spPr>
        <p:txBody>
          <a:bodyPr/>
          <a:lstStyle>
            <a:lvl1pPr>
              <a:defRPr>
                <a:solidFill>
                  <a:srgbClr val="273D77"/>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8382000" y="6356352"/>
            <a:ext cx="533400" cy="365125"/>
          </a:xfrm>
          <a:prstGeom prst="rect">
            <a:avLst/>
          </a:prstGeom>
        </p:spPr>
        <p:txBody>
          <a:bodyPr/>
          <a:lstStyle>
            <a:lvl1pPr algn="r">
              <a:defRPr sz="1200">
                <a:solidFill>
                  <a:srgbClr val="273D74"/>
                </a:solidFill>
              </a:defRPr>
            </a:lvl1pPr>
          </a:lstStyle>
          <a:p>
            <a:fld id="{CE436ECF-2F42-4361-ABE6-0BF9F6408357}" type="slidenum">
              <a:rPr lang="en-US" smtClean="0"/>
              <a:pPr/>
              <a:t>‹#›</a:t>
            </a:fld>
            <a:endParaRPr lang="en-US" dirty="0"/>
          </a:p>
        </p:txBody>
      </p:sp>
      <p:pic>
        <p:nvPicPr>
          <p:cNvPr id="5"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781303" y="2781297"/>
            <a:ext cx="6858003" cy="1295400"/>
          </a:xfrm>
          <a:prstGeom prst="rect">
            <a:avLst/>
          </a:prstGeom>
        </p:spPr>
      </p:pic>
      <p:sp>
        <p:nvSpPr>
          <p:cNvPr id="6" name="TextBox 5"/>
          <p:cNvSpPr txBox="1"/>
          <p:nvPr userDrawn="1"/>
        </p:nvSpPr>
        <p:spPr>
          <a:xfrm>
            <a:off x="2286000" y="6267848"/>
            <a:ext cx="5105400" cy="461665"/>
          </a:xfrm>
          <a:prstGeom prst="rect">
            <a:avLst/>
          </a:prstGeom>
          <a:noFill/>
        </p:spPr>
        <p:txBody>
          <a:bodyPr wrap="square" rtlCol="0">
            <a:spAutoFit/>
          </a:bodyPr>
          <a:lstStyle/>
          <a:p>
            <a:pPr algn="ctr"/>
            <a:r>
              <a:rPr lang="en-US" sz="1200" i="1" dirty="0" smtClean="0">
                <a:solidFill>
                  <a:srgbClr val="273D77"/>
                </a:solidFill>
                <a:latin typeface="Arial" panose="020B0604020202020204" pitchFamily="34" charset="0"/>
                <a:cs typeface="Arial" panose="020B0604020202020204" pitchFamily="34" charset="0"/>
              </a:rPr>
              <a:t>Resilient People. Healthy Communities. A Nation Prepared.</a:t>
            </a:r>
          </a:p>
          <a:p>
            <a:pPr algn="ct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3888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1"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781303" y="2781297"/>
            <a:ext cx="6858003" cy="1295400"/>
          </a:xfrm>
          <a:prstGeom prst="rect">
            <a:avLst/>
          </a:prstGeom>
        </p:spPr>
      </p:pic>
      <p:sp>
        <p:nvSpPr>
          <p:cNvPr id="2" name="Title 1"/>
          <p:cNvSpPr>
            <a:spLocks noGrp="1"/>
          </p:cNvSpPr>
          <p:nvPr>
            <p:ph type="title"/>
          </p:nvPr>
        </p:nvSpPr>
        <p:spPr>
          <a:xfrm>
            <a:off x="914400" y="274637"/>
            <a:ext cx="8001000" cy="1143000"/>
          </a:xfrm>
        </p:spPr>
        <p:txBody>
          <a:bodyPr/>
          <a:lstStyle>
            <a:lvl1pPr>
              <a:defRPr>
                <a:solidFill>
                  <a:srgbClr val="273D77"/>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8382000" y="6356352"/>
            <a:ext cx="533400" cy="365125"/>
          </a:xfrm>
          <a:prstGeom prst="rect">
            <a:avLst/>
          </a:prstGeom>
        </p:spPr>
        <p:txBody>
          <a:bodyPr/>
          <a:lstStyle>
            <a:lvl1pPr algn="r">
              <a:defRPr sz="1200">
                <a:solidFill>
                  <a:srgbClr val="273D77"/>
                </a:solidFill>
              </a:defRPr>
            </a:lvl1pPr>
          </a:lstStyle>
          <a:p>
            <a:fld id="{70B46731-A988-47F3-9340-59C704BBDC3E}" type="slidenum">
              <a:rPr lang="en-US" smtClean="0"/>
              <a:pPr/>
              <a:t>‹#›</a:t>
            </a:fld>
            <a:endParaRPr lang="en-US" dirty="0"/>
          </a:p>
        </p:txBody>
      </p:sp>
      <p:sp>
        <p:nvSpPr>
          <p:cNvPr id="8" name="Text Placeholder 2"/>
          <p:cNvSpPr>
            <a:spLocks noGrp="1"/>
          </p:cNvSpPr>
          <p:nvPr>
            <p:ph idx="1"/>
          </p:nvPr>
        </p:nvSpPr>
        <p:spPr>
          <a:xfrm>
            <a:off x="914400" y="1600201"/>
            <a:ext cx="8001000" cy="4525963"/>
          </a:xfrm>
          <a:prstGeom prst="rect">
            <a:avLst/>
          </a:prstGeom>
        </p:spPr>
        <p:txBody>
          <a:bodyPr vert="horz" lIns="91440" tIns="45720" rIns="91440" bIns="45720" rtlCol="0">
            <a:normAutofit/>
          </a:bodyPr>
          <a:lstStyle>
            <a:lvl1pPr>
              <a:defRPr sz="2200">
                <a:solidFill>
                  <a:srgbClr val="273D77"/>
                </a:solidFill>
              </a:defRPr>
            </a:lvl1pPr>
            <a:lvl2pPr>
              <a:defRPr sz="1800">
                <a:solidFill>
                  <a:srgbClr val="273D77"/>
                </a:solidFill>
              </a:defRPr>
            </a:lvl2pPr>
            <a:lvl3pPr>
              <a:defRPr sz="1800">
                <a:solidFill>
                  <a:srgbClr val="273D77"/>
                </a:solidFill>
              </a:defRPr>
            </a:lvl3pPr>
            <a:lvl4pPr>
              <a:defRPr sz="2000"/>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Box 8"/>
          <p:cNvSpPr txBox="1"/>
          <p:nvPr userDrawn="1"/>
        </p:nvSpPr>
        <p:spPr>
          <a:xfrm>
            <a:off x="2286000" y="6267848"/>
            <a:ext cx="5105400" cy="461665"/>
          </a:xfrm>
          <a:prstGeom prst="rect">
            <a:avLst/>
          </a:prstGeom>
          <a:noFill/>
        </p:spPr>
        <p:txBody>
          <a:bodyPr wrap="square" rtlCol="0">
            <a:spAutoFit/>
          </a:bodyPr>
          <a:lstStyle/>
          <a:p>
            <a:pPr algn="ctr"/>
            <a:r>
              <a:rPr lang="en-US" sz="1200" i="1" dirty="0" smtClean="0">
                <a:solidFill>
                  <a:srgbClr val="273D77"/>
                </a:solidFill>
                <a:latin typeface="Arial" panose="020B0604020202020204" pitchFamily="34" charset="0"/>
                <a:cs typeface="Arial" panose="020B0604020202020204" pitchFamily="34" charset="0"/>
              </a:rPr>
              <a:t>Resilient People. Healthy Communities. A Nation Prepared.</a:t>
            </a:r>
          </a:p>
          <a:p>
            <a:pPr algn="ct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370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userDrawn="1">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106315734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72190832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2232672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050280"/>
            <a:ext cx="2133600" cy="365125"/>
          </a:xfrm>
          <a:prstGeom prst="rect">
            <a:avLst/>
          </a:prstGeom>
        </p:spPr>
        <p:txBody>
          <a:bodyPr/>
          <a:lstStyle/>
          <a:p>
            <a:fld id="{DBD19BB2-3F31-4083-964E-EB1EDC65E65F}" type="datetime1">
              <a:rPr lang="en-US" smtClean="0">
                <a:solidFill>
                  <a:prstClr val="black"/>
                </a:solidFill>
              </a:rPr>
              <a:pPr/>
              <a:t>5/30/2017</a:t>
            </a:fld>
            <a:endParaRPr lang="en-US" dirty="0">
              <a:solidFill>
                <a:prstClr val="black"/>
              </a:solidFill>
            </a:endParaRPr>
          </a:p>
        </p:txBody>
      </p:sp>
      <p:sp>
        <p:nvSpPr>
          <p:cNvPr id="5" name="Footer Placeholder 4"/>
          <p:cNvSpPr>
            <a:spLocks noGrp="1"/>
          </p:cNvSpPr>
          <p:nvPr>
            <p:ph type="ftr" sz="quarter" idx="11"/>
          </p:nvPr>
        </p:nvSpPr>
        <p:spPr>
          <a:xfrm>
            <a:off x="3124200" y="60198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3581400" y="6019800"/>
            <a:ext cx="2133600" cy="365125"/>
          </a:xfrm>
          <a:prstGeom prst="rect">
            <a:avLst/>
          </a:prstGeom>
        </p:spPr>
        <p:txBody>
          <a:bodyPr/>
          <a:lstStyle/>
          <a:p>
            <a:fld id="{ED68EE77-8F96-47B2-9F4E-553C00EC05B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980190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94853975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63941201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00869662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83144406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1329530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r>
              <a:rPr lang="en-US" sz="1300" b="1" dirty="0" smtClean="0">
                <a:solidFill>
                  <a:srgbClr val="FFFFFF"/>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r>
              <a:rPr lang="en-US" sz="1200" dirty="0" smtClean="0">
                <a:solidFill>
                  <a:srgbClr val="FFFFFF"/>
                </a:solidFill>
              </a:rPr>
              <a:t>1600 Clifton Road NE, Atlanta, GA 30333</a:t>
            </a:r>
          </a:p>
          <a:p>
            <a:r>
              <a:rPr lang="en-US" sz="1200" dirty="0" smtClean="0">
                <a:solidFill>
                  <a:srgbClr val="FFFFFF"/>
                </a:solidFill>
              </a:rPr>
              <a:t>Telephone, 1-800-CDC-INFO (232-4636)/TTY: 1-888-232-6348</a:t>
            </a:r>
          </a:p>
          <a:p>
            <a:r>
              <a:rPr lang="en-US" sz="1200" dirty="0" smtClean="0">
                <a:solidFill>
                  <a:srgbClr val="FFFFFF"/>
                </a:solidFill>
              </a:rPr>
              <a:t>E-mail: cdcinfo@cdc.gov 	Web: www.cdc.gov</a:t>
            </a:r>
          </a:p>
        </p:txBody>
      </p:sp>
      <p:sp>
        <p:nvSpPr>
          <p:cNvPr id="7"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8"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10" name="Rectangle 9"/>
          <p:cNvSpPr/>
          <p:nvPr userDrawn="1"/>
        </p:nvSpPr>
        <p:spPr>
          <a:xfrm>
            <a:off x="1371600" y="5421868"/>
            <a:ext cx="5943600" cy="369332"/>
          </a:xfrm>
          <a:prstGeom prst="rect">
            <a:avLst/>
          </a:prstGeom>
        </p:spPr>
        <p:txBody>
          <a:bodyPr wrap="square">
            <a:spAutoFit/>
          </a:bodyPr>
          <a:lstStyle/>
          <a:p>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73668034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userDrawn="1">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22702696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64470754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1678846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5685142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050280"/>
            <a:ext cx="2133600" cy="365125"/>
          </a:xfrm>
          <a:prstGeom prst="rect">
            <a:avLst/>
          </a:prstGeom>
        </p:spPr>
        <p:txBody>
          <a:bodyPr/>
          <a:lstStyle/>
          <a:p>
            <a:fld id="{5C1BAEFE-B98A-4845-89FC-43EF61A18A62}" type="datetime1">
              <a:rPr lang="en-US" smtClean="0">
                <a:solidFill>
                  <a:prstClr val="black"/>
                </a:solidFill>
              </a:rPr>
              <a:pPr/>
              <a:t>5/30/2017</a:t>
            </a:fld>
            <a:endParaRPr lang="en-US" dirty="0">
              <a:solidFill>
                <a:prstClr val="black"/>
              </a:solidFill>
            </a:endParaRPr>
          </a:p>
        </p:txBody>
      </p:sp>
      <p:sp>
        <p:nvSpPr>
          <p:cNvPr id="5" name="Footer Placeholder 4"/>
          <p:cNvSpPr>
            <a:spLocks noGrp="1"/>
          </p:cNvSpPr>
          <p:nvPr>
            <p:ph type="ftr" sz="quarter" idx="11"/>
          </p:nvPr>
        </p:nvSpPr>
        <p:spPr>
          <a:xfrm>
            <a:off x="3124200" y="60198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3581400" y="6019800"/>
            <a:ext cx="2133600" cy="365125"/>
          </a:xfrm>
          <a:prstGeom prst="rect">
            <a:avLst/>
          </a:prstGeom>
        </p:spPr>
        <p:txBody>
          <a:bodyPr/>
          <a:lstStyle/>
          <a:p>
            <a:fld id="{ED68EE77-8F96-47B2-9F4E-553C00EC05B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1940868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097087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73995267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15618501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19174245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r>
              <a:rPr lang="en-US" sz="1300" b="1" dirty="0" smtClean="0">
                <a:solidFill>
                  <a:srgbClr val="FFFFFF"/>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r>
              <a:rPr lang="en-US" sz="1200" dirty="0" smtClean="0">
                <a:solidFill>
                  <a:srgbClr val="FFFFFF"/>
                </a:solidFill>
              </a:rPr>
              <a:t>1600 Clifton Road NE, Atlanta, GA 30333</a:t>
            </a:r>
          </a:p>
          <a:p>
            <a:r>
              <a:rPr lang="en-US" sz="1200" dirty="0" smtClean="0">
                <a:solidFill>
                  <a:srgbClr val="FFFFFF"/>
                </a:solidFill>
              </a:rPr>
              <a:t>Telephone, 1-800-CDC-INFO (232-4636)/TTY: 1-888-232-6348</a:t>
            </a:r>
          </a:p>
          <a:p>
            <a:r>
              <a:rPr lang="en-US" sz="1200" dirty="0" smtClean="0">
                <a:solidFill>
                  <a:srgbClr val="FFFFFF"/>
                </a:solidFill>
              </a:rPr>
              <a:t>E-mail: cdcinfo@cdc.gov 	Web: www.cdc.gov</a:t>
            </a:r>
          </a:p>
        </p:txBody>
      </p:sp>
      <p:sp>
        <p:nvSpPr>
          <p:cNvPr id="7"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8"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10" name="Rectangle 9"/>
          <p:cNvSpPr/>
          <p:nvPr userDrawn="1"/>
        </p:nvSpPr>
        <p:spPr>
          <a:xfrm>
            <a:off x="1371600" y="5421868"/>
            <a:ext cx="5943600" cy="369332"/>
          </a:xfrm>
          <a:prstGeom prst="rect">
            <a:avLst/>
          </a:prstGeom>
        </p:spPr>
        <p:txBody>
          <a:bodyPr wrap="square">
            <a:spAutoFit/>
          </a:bodyPr>
          <a:lstStyle/>
          <a:p>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58574477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a:t>Office of the Director</a:t>
            </a:r>
          </a:p>
        </p:txBody>
      </p:sp>
      <p:sp>
        <p:nvSpPr>
          <p:cNvPr id="7" name="Text Placeholder 6"/>
          <p:cNvSpPr>
            <a:spLocks noGrp="1"/>
          </p:cNvSpPr>
          <p:nvPr userDrawn="1">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a:t>Place Office Title Here</a:t>
            </a:r>
          </a:p>
        </p:txBody>
      </p:sp>
    </p:spTree>
    <p:extLst>
      <p:ext uri="{BB962C8B-B14F-4D97-AF65-F5344CB8AC3E}">
        <p14:creationId xmlns:p14="http://schemas.microsoft.com/office/powerpoint/2010/main" val="236840533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7353764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94594927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4656207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2264108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050280"/>
            <a:ext cx="2133600" cy="365125"/>
          </a:xfrm>
          <a:prstGeom prst="rect">
            <a:avLst/>
          </a:prstGeom>
        </p:spPr>
        <p:txBody>
          <a:bodyPr/>
          <a:lstStyle/>
          <a:p>
            <a:fld id="{EFBD1810-200E-4CA1-A0A4-AFB366A17528}" type="datetime1">
              <a:rPr lang="en-US" smtClean="0">
                <a:solidFill>
                  <a:prstClr val="black"/>
                </a:solidFill>
              </a:rPr>
              <a:pPr/>
              <a:t>5/30/2017</a:t>
            </a:fld>
            <a:endParaRPr lang="en-US" dirty="0">
              <a:solidFill>
                <a:prstClr val="black"/>
              </a:solidFill>
            </a:endParaRPr>
          </a:p>
        </p:txBody>
      </p:sp>
      <p:sp>
        <p:nvSpPr>
          <p:cNvPr id="6" name="Footer Placeholder 5"/>
          <p:cNvSpPr>
            <a:spLocks noGrp="1"/>
          </p:cNvSpPr>
          <p:nvPr>
            <p:ph type="ftr" sz="quarter" idx="11"/>
          </p:nvPr>
        </p:nvSpPr>
        <p:spPr>
          <a:xfrm>
            <a:off x="3124200" y="601980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3581400" y="6019800"/>
            <a:ext cx="2133600" cy="365125"/>
          </a:xfrm>
          <a:prstGeom prst="rect">
            <a:avLst/>
          </a:prstGeom>
        </p:spPr>
        <p:txBody>
          <a:bodyPr/>
          <a:lstStyle/>
          <a:p>
            <a:fld id="{ED68EE77-8F96-47B2-9F4E-553C00EC05B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0230597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9099414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3050"/>
            <a:ext cx="3008313" cy="1162050"/>
          </a:xfrm>
          <a:prstGeom prst="rect">
            <a:avLst/>
          </a:prstGeom>
        </p:spPr>
        <p:txBody>
          <a:bodyPr anchor="b"/>
          <a:lstStyle>
            <a:lvl1pPr algn="l">
              <a:defRPr sz="20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2" y="1435105"/>
            <a:ext cx="3008313" cy="4356099"/>
          </a:xfrm>
          <a:prstGeom prst="rect">
            <a:avLst/>
          </a:prstGeom>
        </p:spPr>
        <p:txBody>
          <a:bodyPr/>
          <a:lstStyle>
            <a:lvl1pPr marL="0" indent="0">
              <a:buNone/>
              <a:defRPr sz="1400" baseline="0">
                <a:solidFill>
                  <a:schemeClr val="bg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31168184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402283870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userDrawn="1"/>
        </p:nvSpPr>
        <p:spPr>
          <a:xfrm>
            <a:off x="1371600" y="4706038"/>
            <a:ext cx="59436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7"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a:t>Office of the Director</a:t>
            </a:r>
          </a:p>
        </p:txBody>
      </p:sp>
      <p:sp>
        <p:nvSpPr>
          <p:cNvPr id="8"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a:t>Place Office Title Here</a:t>
            </a:r>
          </a:p>
        </p:txBody>
      </p:sp>
      <p:sp>
        <p:nvSpPr>
          <p:cNvPr id="10" name="Rectangle 9"/>
          <p:cNvSpPr/>
          <p:nvPr userDrawn="1"/>
        </p:nvSpPr>
        <p:spPr>
          <a:xfrm>
            <a:off x="1371600" y="5421868"/>
            <a:ext cx="5943600" cy="369332"/>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1473464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
        <p:nvSpPr>
          <p:cNvPr id="5"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1978507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050280"/>
            <a:ext cx="2133600" cy="365125"/>
          </a:xfrm>
          <a:prstGeom prst="rect">
            <a:avLst/>
          </a:prstGeom>
        </p:spPr>
        <p:txBody>
          <a:bodyPr/>
          <a:lstStyle/>
          <a:p>
            <a:fld id="{96855ACD-78B8-406B-8398-C548C78DDBB1}" type="datetime1">
              <a:rPr lang="en-US" smtClean="0">
                <a:solidFill>
                  <a:prstClr val="black"/>
                </a:solidFill>
              </a:rPr>
              <a:pPr/>
              <a:t>5/30/2017</a:t>
            </a:fld>
            <a:endParaRPr lang="en-US" dirty="0">
              <a:solidFill>
                <a:prstClr val="black"/>
              </a:solidFill>
            </a:endParaRPr>
          </a:p>
        </p:txBody>
      </p:sp>
      <p:sp>
        <p:nvSpPr>
          <p:cNvPr id="8" name="Footer Placeholder 7"/>
          <p:cNvSpPr>
            <a:spLocks noGrp="1"/>
          </p:cNvSpPr>
          <p:nvPr>
            <p:ph type="ftr" sz="quarter" idx="11"/>
          </p:nvPr>
        </p:nvSpPr>
        <p:spPr>
          <a:xfrm>
            <a:off x="3124200" y="601980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3581400" y="6019800"/>
            <a:ext cx="2133600" cy="365125"/>
          </a:xfrm>
          <a:prstGeom prst="rect">
            <a:avLst/>
          </a:prstGeom>
        </p:spPr>
        <p:txBody>
          <a:bodyPr/>
          <a:lstStyle/>
          <a:p>
            <a:fld id="{ED68EE77-8F96-47B2-9F4E-553C00EC05B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640621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050280"/>
            <a:ext cx="2133600" cy="365125"/>
          </a:xfrm>
          <a:prstGeom prst="rect">
            <a:avLst/>
          </a:prstGeom>
        </p:spPr>
        <p:txBody>
          <a:bodyPr/>
          <a:lstStyle/>
          <a:p>
            <a:fld id="{8EFC7210-08A6-4A7F-9CF5-A2482CEAA55A}" type="datetime1">
              <a:rPr lang="en-US" smtClean="0">
                <a:solidFill>
                  <a:prstClr val="black"/>
                </a:solidFill>
              </a:rPr>
              <a:pPr/>
              <a:t>5/30/2017</a:t>
            </a:fld>
            <a:endParaRPr lang="en-US" dirty="0">
              <a:solidFill>
                <a:prstClr val="black"/>
              </a:solidFill>
            </a:endParaRPr>
          </a:p>
        </p:txBody>
      </p:sp>
      <p:sp>
        <p:nvSpPr>
          <p:cNvPr id="4" name="Footer Placeholder 3"/>
          <p:cNvSpPr>
            <a:spLocks noGrp="1"/>
          </p:cNvSpPr>
          <p:nvPr>
            <p:ph type="ftr" sz="quarter" idx="11"/>
          </p:nvPr>
        </p:nvSpPr>
        <p:spPr>
          <a:xfrm>
            <a:off x="3124200" y="601980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3581400" y="6019800"/>
            <a:ext cx="2133600" cy="365125"/>
          </a:xfrm>
          <a:prstGeom prst="rect">
            <a:avLst/>
          </a:prstGeom>
        </p:spPr>
        <p:txBody>
          <a:bodyPr/>
          <a:lstStyle/>
          <a:p>
            <a:fld id="{ED68EE77-8F96-47B2-9F4E-553C00EC05B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50746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050280"/>
            <a:ext cx="2133600" cy="365125"/>
          </a:xfrm>
          <a:prstGeom prst="rect">
            <a:avLst/>
          </a:prstGeom>
        </p:spPr>
        <p:txBody>
          <a:bodyPr/>
          <a:lstStyle/>
          <a:p>
            <a:fld id="{4517989D-23F2-4338-8495-54D5691C80D8}" type="datetime1">
              <a:rPr lang="en-US" smtClean="0">
                <a:solidFill>
                  <a:prstClr val="black"/>
                </a:solidFill>
              </a:rPr>
              <a:pPr/>
              <a:t>5/30/2017</a:t>
            </a:fld>
            <a:endParaRPr lang="en-US" dirty="0">
              <a:solidFill>
                <a:prstClr val="black"/>
              </a:solidFill>
            </a:endParaRPr>
          </a:p>
        </p:txBody>
      </p:sp>
      <p:sp>
        <p:nvSpPr>
          <p:cNvPr id="3" name="Footer Placeholder 2"/>
          <p:cNvSpPr>
            <a:spLocks noGrp="1"/>
          </p:cNvSpPr>
          <p:nvPr>
            <p:ph type="ftr" sz="quarter" idx="11"/>
          </p:nvPr>
        </p:nvSpPr>
        <p:spPr>
          <a:xfrm>
            <a:off x="3124200" y="601980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3581400" y="6019800"/>
            <a:ext cx="2133600" cy="365125"/>
          </a:xfrm>
          <a:prstGeom prst="rect">
            <a:avLst/>
          </a:prstGeom>
        </p:spPr>
        <p:txBody>
          <a:bodyPr/>
          <a:lstStyle/>
          <a:p>
            <a:fld id="{ED68EE77-8F96-47B2-9F4E-553C00EC05B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182920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050280"/>
            <a:ext cx="2133600" cy="365125"/>
          </a:xfrm>
          <a:prstGeom prst="rect">
            <a:avLst/>
          </a:prstGeom>
        </p:spPr>
        <p:txBody>
          <a:bodyPr/>
          <a:lstStyle/>
          <a:p>
            <a:fld id="{C6F6803C-6209-437B-A592-455F18C06647}" type="datetime1">
              <a:rPr lang="en-US" smtClean="0">
                <a:solidFill>
                  <a:prstClr val="black"/>
                </a:solidFill>
              </a:rPr>
              <a:pPr/>
              <a:t>5/30/2017</a:t>
            </a:fld>
            <a:endParaRPr lang="en-US" dirty="0">
              <a:solidFill>
                <a:prstClr val="black"/>
              </a:solidFill>
            </a:endParaRPr>
          </a:p>
        </p:txBody>
      </p:sp>
      <p:sp>
        <p:nvSpPr>
          <p:cNvPr id="6" name="Footer Placeholder 5"/>
          <p:cNvSpPr>
            <a:spLocks noGrp="1"/>
          </p:cNvSpPr>
          <p:nvPr>
            <p:ph type="ftr" sz="quarter" idx="11"/>
          </p:nvPr>
        </p:nvSpPr>
        <p:spPr>
          <a:xfrm>
            <a:off x="3124200" y="601980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3581400" y="6019800"/>
            <a:ext cx="2133600" cy="365125"/>
          </a:xfrm>
          <a:prstGeom prst="rect">
            <a:avLst/>
          </a:prstGeom>
        </p:spPr>
        <p:txBody>
          <a:bodyPr/>
          <a:lstStyle/>
          <a:p>
            <a:fld id="{ED68EE77-8F96-47B2-9F4E-553C00EC05B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47663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050280"/>
            <a:ext cx="2133600" cy="365125"/>
          </a:xfrm>
          <a:prstGeom prst="rect">
            <a:avLst/>
          </a:prstGeom>
        </p:spPr>
        <p:txBody>
          <a:bodyPr/>
          <a:lstStyle/>
          <a:p>
            <a:fld id="{073F7C06-93EB-4E08-89F7-8555577EC751}" type="datetime1">
              <a:rPr lang="en-US" smtClean="0">
                <a:solidFill>
                  <a:prstClr val="black"/>
                </a:solidFill>
              </a:rPr>
              <a:pPr/>
              <a:t>5/30/2017</a:t>
            </a:fld>
            <a:endParaRPr lang="en-US" dirty="0">
              <a:solidFill>
                <a:prstClr val="black"/>
              </a:solidFill>
            </a:endParaRPr>
          </a:p>
        </p:txBody>
      </p:sp>
      <p:sp>
        <p:nvSpPr>
          <p:cNvPr id="6" name="Footer Placeholder 5"/>
          <p:cNvSpPr>
            <a:spLocks noGrp="1"/>
          </p:cNvSpPr>
          <p:nvPr>
            <p:ph type="ftr" sz="quarter" idx="11"/>
          </p:nvPr>
        </p:nvSpPr>
        <p:spPr>
          <a:xfrm>
            <a:off x="3124200" y="601980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3581400" y="6019800"/>
            <a:ext cx="2133600" cy="365125"/>
          </a:xfrm>
          <a:prstGeom prst="rect">
            <a:avLst/>
          </a:prstGeom>
        </p:spPr>
        <p:txBody>
          <a:bodyPr/>
          <a:lstStyle/>
          <a:p>
            <a:fld id="{ED68EE77-8F96-47B2-9F4E-553C00EC05B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862690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3.png"/><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3.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dirty="0" smtClean="0"/>
              <a:t>Click to edit Master text styles (32pt)</a:t>
            </a:r>
          </a:p>
          <a:p>
            <a:pPr lvl="1"/>
            <a:r>
              <a:rPr lang="en-US" dirty="0" smtClean="0"/>
              <a:t>Second level (28pt)</a:t>
            </a:r>
          </a:p>
          <a:p>
            <a:pPr lvl="2"/>
            <a:r>
              <a:rPr lang="en-US" dirty="0" smtClean="0"/>
              <a:t>Third level (24pt)</a:t>
            </a:r>
          </a:p>
          <a:p>
            <a:pPr lvl="3"/>
            <a:r>
              <a:rPr lang="en-US" dirty="0" smtClean="0"/>
              <a:t>Fourth level (20pt)</a:t>
            </a:r>
          </a:p>
          <a:p>
            <a:pPr lvl="4"/>
            <a:r>
              <a:rPr lang="en-US" dirty="0" smtClean="0"/>
              <a:t>Fifth level (20pt)</a:t>
            </a:r>
            <a:endParaRPr lang="en-US" dirty="0"/>
          </a:p>
        </p:txBody>
      </p:sp>
      <p:sp>
        <p:nvSpPr>
          <p:cNvPr id="2" name="Title Placeholder 1"/>
          <p:cNvSpPr>
            <a:spLocks noGrp="1"/>
          </p:cNvSpPr>
          <p:nvPr>
            <p:ph type="title"/>
          </p:nvPr>
        </p:nvSpPr>
        <p:spPr>
          <a:xfrm>
            <a:off x="457200" y="381000"/>
            <a:ext cx="8229600" cy="906462"/>
          </a:xfrm>
          <a:prstGeom prst="rect">
            <a:avLst/>
          </a:prstGeom>
          <a:solidFill>
            <a:schemeClr val="bg1"/>
          </a:solidFill>
        </p:spPr>
        <p:txBody>
          <a:bodyPr vert="horz" lIns="91440" tIns="45720" rIns="91440" bIns="45720" rtlCol="0" anchor="ctr">
            <a:noAutofit/>
          </a:bodyPr>
          <a:lstStyle/>
          <a:p>
            <a:endParaRPr lang="en-US" dirty="0"/>
          </a:p>
        </p:txBody>
      </p:sp>
      <p:sp>
        <p:nvSpPr>
          <p:cNvPr id="17" name="Rectangle 16"/>
          <p:cNvSpPr/>
          <p:nvPr userDrawn="1"/>
        </p:nvSpPr>
        <p:spPr>
          <a:xfrm>
            <a:off x="304800" y="228600"/>
            <a:ext cx="8610600" cy="6006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551208" y="5832084"/>
            <a:ext cx="1752600" cy="806752"/>
          </a:xfrm>
          <a:prstGeom prst="rect">
            <a:avLst/>
          </a:prstGeom>
        </p:spPr>
      </p:pic>
    </p:spTree>
    <p:extLst>
      <p:ext uri="{BB962C8B-B14F-4D97-AF65-F5344CB8AC3E}">
        <p14:creationId xmlns:p14="http://schemas.microsoft.com/office/powerpoint/2010/main" val="26656265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iming>
    <p:tnLst>
      <p:par>
        <p:cTn id="1" dur="indefinite" restart="never" nodeType="tmRoot"/>
      </p:par>
    </p:tnLst>
  </p:timing>
  <p:hf sldNum="0" hdr="0" ftr="0" dt="0"/>
  <p:txStyles>
    <p:titleStyle>
      <a:lvl1pPr algn="r" defTabSz="914400" rtl="0" eaLnBrk="1" latinLnBrk="0" hangingPunct="1">
        <a:spcBef>
          <a:spcPct val="0"/>
        </a:spcBef>
        <a:buNone/>
        <a:defRPr sz="2800" b="1" kern="1200" baseline="0">
          <a:solidFill>
            <a:schemeClr val="accent1">
              <a:lumMod val="75000"/>
            </a:schemeClr>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39085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52210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transition>
    <p:fade/>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2141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Lst>
  <p:transition>
    <p:fade/>
  </p:transition>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HPP@hhs.gov"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www.phe.gov/Preparedness/planning/hpp/Pages/default.aspx" TargetMode="External"/><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cdc.gov/phpr/readines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dc.gov/phpr/readiness/stories"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451" y="2130425"/>
            <a:ext cx="8410694" cy="1470025"/>
          </a:xfrm>
        </p:spPr>
        <p:txBody>
          <a:bodyPr/>
          <a:lstStyle/>
          <a:p>
            <a:r>
              <a:rPr lang="en-US" dirty="0" smtClean="0"/>
              <a:t>Virginia Public Health and Healthcare Preparedness Academy</a:t>
            </a:r>
            <a:endParaRPr lang="en-US" dirty="0"/>
          </a:p>
        </p:txBody>
      </p:sp>
      <p:sp>
        <p:nvSpPr>
          <p:cNvPr id="3" name="Subtitle 2"/>
          <p:cNvSpPr>
            <a:spLocks noGrp="1"/>
          </p:cNvSpPr>
          <p:nvPr>
            <p:ph type="subTitle" idx="1"/>
          </p:nvPr>
        </p:nvSpPr>
        <p:spPr>
          <a:xfrm>
            <a:off x="923525" y="3886200"/>
            <a:ext cx="7642595" cy="1800493"/>
          </a:xfrm>
        </p:spPr>
        <p:txBody>
          <a:bodyPr wrap="square">
            <a:spAutoFit/>
          </a:bodyPr>
          <a:lstStyle/>
          <a:p>
            <a:pPr>
              <a:spcBef>
                <a:spcPts val="0"/>
              </a:spcBef>
              <a:spcAft>
                <a:spcPts val="1800"/>
              </a:spcAft>
            </a:pPr>
            <a:r>
              <a:rPr lang="en-US" dirty="0"/>
              <a:t>FY 2017 HPP-PHEP </a:t>
            </a:r>
            <a:r>
              <a:rPr lang="en-US" dirty="0" smtClean="0"/>
              <a:t>Funding Opportunity Announcement Update</a:t>
            </a:r>
          </a:p>
          <a:p>
            <a:pPr>
              <a:spcBef>
                <a:spcPts val="0"/>
              </a:spcBef>
              <a:spcAft>
                <a:spcPts val="1800"/>
              </a:spcAft>
            </a:pPr>
            <a:r>
              <a:rPr lang="en-US" dirty="0" smtClean="0"/>
              <a:t>June 1, 2017</a:t>
            </a:r>
          </a:p>
        </p:txBody>
      </p:sp>
    </p:spTree>
    <p:extLst>
      <p:ext uri="{BB962C8B-B14F-4D97-AF65-F5344CB8AC3E}">
        <p14:creationId xmlns:p14="http://schemas.microsoft.com/office/powerpoint/2010/main" val="359174603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Title 1"/>
          <p:cNvSpPr>
            <a:spLocks noGrp="1"/>
          </p:cNvSpPr>
          <p:nvPr>
            <p:ph type="title"/>
          </p:nvPr>
        </p:nvSpPr>
        <p:spPr>
          <a:xfrm>
            <a:off x="347663" y="381000"/>
            <a:ext cx="8526461" cy="906462"/>
          </a:xfrm>
          <a:noFill/>
        </p:spPr>
        <p:txBody>
          <a:bodyPr/>
          <a:lstStyle/>
          <a:p>
            <a:r>
              <a:rPr lang="en-US" dirty="0"/>
              <a:t>Domain 1: Community Resilience</a:t>
            </a:r>
          </a:p>
        </p:txBody>
      </p:sp>
      <p:grpSp>
        <p:nvGrpSpPr>
          <p:cNvPr id="4" name="Group 3"/>
          <p:cNvGrpSpPr/>
          <p:nvPr/>
        </p:nvGrpSpPr>
        <p:grpSpPr>
          <a:xfrm>
            <a:off x="338503" y="1163105"/>
            <a:ext cx="8523113" cy="1269012"/>
            <a:chOff x="351011" y="1470345"/>
            <a:chExt cx="8523113" cy="1269012"/>
          </a:xfrm>
        </p:grpSpPr>
        <p:sp>
          <p:nvSpPr>
            <p:cNvPr id="29" name="Text Box 10"/>
            <p:cNvSpPr txBox="1">
              <a:spLocks noChangeArrowheads="1"/>
            </p:cNvSpPr>
            <p:nvPr/>
          </p:nvSpPr>
          <p:spPr bwMode="auto">
            <a:xfrm>
              <a:off x="351011" y="1470345"/>
              <a:ext cx="8523113" cy="307240"/>
            </a:xfrm>
            <a:prstGeom prst="rect">
              <a:avLst/>
            </a:prstGeom>
            <a:solidFill>
              <a:schemeClr val="accent1"/>
            </a:solidFill>
            <a:ln w="12700" algn="ctr">
              <a:noFill/>
              <a:miter lim="800000"/>
              <a:headEnd/>
              <a:tailEnd type="none" w="sm" len="med"/>
            </a:ln>
          </p:spPr>
          <p:txBody>
            <a:bodyPr lIns="88900" tIns="88900" rIns="88900" bIns="88900" anchor="ctr" anchorCtr="0"/>
            <a:lstStyle/>
            <a:p>
              <a:pPr defTabSz="957263">
                <a:spcBef>
                  <a:spcPts val="200"/>
                </a:spcBef>
              </a:pPr>
              <a:r>
                <a:rPr lang="en-US" sz="1600" b="1" dirty="0">
                  <a:solidFill>
                    <a:schemeClr val="bg1"/>
                  </a:solidFill>
                  <a:cs typeface="Arial" pitchFamily="34" charset="0"/>
                </a:rPr>
                <a:t>Domain Strategy: Strengthen Community Resilience</a:t>
              </a:r>
            </a:p>
          </p:txBody>
        </p:sp>
        <p:sp>
          <p:nvSpPr>
            <p:cNvPr id="30" name="Rectangle 11"/>
            <p:cNvSpPr>
              <a:spLocks noChangeArrowheads="1"/>
            </p:cNvSpPr>
            <p:nvPr/>
          </p:nvSpPr>
          <p:spPr bwMode="auto">
            <a:xfrm>
              <a:off x="351011" y="1777585"/>
              <a:ext cx="8523113" cy="961772"/>
            </a:xfrm>
            <a:prstGeom prst="rect">
              <a:avLst/>
            </a:prstGeom>
            <a:solidFill>
              <a:schemeClr val="bg2"/>
            </a:solidFill>
            <a:ln w="12700" algn="ctr">
              <a:noFill/>
              <a:miter lim="800000"/>
              <a:headEnd/>
              <a:tailEnd/>
            </a:ln>
          </p:spPr>
          <p:txBody>
            <a:bodyPr lIns="88900" tIns="88900" rIns="88900" bIns="88900" anchor="ctr" anchorCtr="0"/>
            <a:lstStyle/>
            <a:p>
              <a:pPr defTabSz="957263">
                <a:spcBef>
                  <a:spcPts val="200"/>
                </a:spcBef>
                <a:spcAft>
                  <a:spcPts val="300"/>
                </a:spcAft>
              </a:pPr>
              <a:r>
                <a:rPr lang="en-US" sz="1600" dirty="0"/>
                <a:t>The ability of a community, through public health agencies and health care coalitions, to develop, maintain, and </a:t>
              </a:r>
              <a:r>
                <a:rPr lang="en-US" sz="1600" dirty="0" smtClean="0"/>
                <a:t>use </a:t>
              </a:r>
              <a:r>
                <a:rPr lang="en-US" sz="1600" dirty="0"/>
                <a:t>collaborative relationships among government, private health care organizations, and community organizations to develop and </a:t>
              </a:r>
              <a:r>
                <a:rPr lang="en-US" sz="1600" dirty="0" smtClean="0"/>
                <a:t>use </a:t>
              </a:r>
              <a:r>
                <a:rPr lang="en-US" sz="1600" dirty="0"/>
                <a:t>shared plans for responding to and recovering from disasters and </a:t>
              </a:r>
              <a:r>
                <a:rPr lang="en-US" sz="1600" dirty="0" smtClean="0"/>
                <a:t>emergencies.</a:t>
              </a:r>
              <a:endParaRPr lang="en-US" sz="1600" dirty="0"/>
            </a:p>
          </p:txBody>
        </p:sp>
      </p:grpSp>
      <p:grpSp>
        <p:nvGrpSpPr>
          <p:cNvPr id="5" name="Group 4"/>
          <p:cNvGrpSpPr/>
          <p:nvPr/>
        </p:nvGrpSpPr>
        <p:grpSpPr>
          <a:xfrm>
            <a:off x="331018" y="2621447"/>
            <a:ext cx="8535760" cy="2039112"/>
            <a:chOff x="343152" y="2991590"/>
            <a:chExt cx="8535760" cy="1689821"/>
          </a:xfrm>
        </p:grpSpPr>
        <p:sp>
          <p:nvSpPr>
            <p:cNvPr id="27" name="Text Box 10"/>
            <p:cNvSpPr txBox="1">
              <a:spLocks noChangeArrowheads="1"/>
            </p:cNvSpPr>
            <p:nvPr/>
          </p:nvSpPr>
          <p:spPr bwMode="auto">
            <a:xfrm>
              <a:off x="344168" y="2991590"/>
              <a:ext cx="1653032" cy="229906"/>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eaLnBrk="1" hangingPunct="1">
                <a:spcBef>
                  <a:spcPts val="200"/>
                </a:spcBef>
              </a:pPr>
              <a:r>
                <a:rPr lang="en-US" sz="1200" b="1" dirty="0" smtClean="0">
                  <a:solidFill>
                    <a:schemeClr val="bg1"/>
                  </a:solidFill>
                  <a:ea typeface="+mn-ea"/>
                  <a:cs typeface="Arial" pitchFamily="34" charset="0"/>
                </a:rPr>
                <a:t>Activity 1</a:t>
              </a:r>
              <a:endParaRPr lang="en-US" sz="1200" b="1" dirty="0">
                <a:solidFill>
                  <a:schemeClr val="bg1"/>
                </a:solidFill>
                <a:ea typeface="+mn-ea"/>
                <a:cs typeface="Arial" pitchFamily="34" charset="0"/>
              </a:endParaRPr>
            </a:p>
          </p:txBody>
        </p:sp>
        <p:sp>
          <p:nvSpPr>
            <p:cNvPr id="28" name="Rectangle 11"/>
            <p:cNvSpPr>
              <a:spLocks noChangeArrowheads="1"/>
            </p:cNvSpPr>
            <p:nvPr/>
          </p:nvSpPr>
          <p:spPr bwMode="auto">
            <a:xfrm rot="5400000">
              <a:off x="441652" y="3124847"/>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Partner with stakeholders by developing and maturing health care </a:t>
              </a:r>
              <a:r>
                <a:rPr lang="en-US" sz="1400" kern="0" dirty="0" smtClean="0">
                  <a:cs typeface="Arial" pitchFamily="34" charset="0"/>
                </a:rPr>
                <a:t>coalitions      (HCCs)</a:t>
              </a:r>
              <a:endParaRPr lang="en-US" sz="1400" kern="0" dirty="0">
                <a:cs typeface="Arial" pitchFamily="34" charset="0"/>
              </a:endParaRPr>
            </a:p>
          </p:txBody>
        </p:sp>
        <p:sp>
          <p:nvSpPr>
            <p:cNvPr id="20" name="Text Box 10"/>
            <p:cNvSpPr txBox="1">
              <a:spLocks noChangeArrowheads="1"/>
            </p:cNvSpPr>
            <p:nvPr/>
          </p:nvSpPr>
          <p:spPr bwMode="auto">
            <a:xfrm>
              <a:off x="2060244" y="2991590"/>
              <a:ext cx="1653032" cy="229906"/>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a:solidFill>
                    <a:schemeClr val="bg1"/>
                  </a:solidFill>
                  <a:cs typeface="Arial" pitchFamily="34" charset="0"/>
                </a:rPr>
                <a:t>Activity 2</a:t>
              </a:r>
            </a:p>
          </p:txBody>
        </p:sp>
        <p:sp>
          <p:nvSpPr>
            <p:cNvPr id="24" name="Text Box 10"/>
            <p:cNvSpPr txBox="1">
              <a:spLocks noChangeArrowheads="1"/>
            </p:cNvSpPr>
            <p:nvPr/>
          </p:nvSpPr>
          <p:spPr bwMode="auto">
            <a:xfrm>
              <a:off x="3787925" y="2991590"/>
              <a:ext cx="1653032" cy="229906"/>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a:solidFill>
                    <a:schemeClr val="bg1"/>
                  </a:solidFill>
                  <a:cs typeface="Arial" pitchFamily="34" charset="0"/>
                </a:rPr>
                <a:t>Activity 3</a:t>
              </a:r>
            </a:p>
          </p:txBody>
        </p:sp>
        <p:sp>
          <p:nvSpPr>
            <p:cNvPr id="42" name="Text Box 10"/>
            <p:cNvSpPr txBox="1">
              <a:spLocks noChangeArrowheads="1"/>
            </p:cNvSpPr>
            <p:nvPr/>
          </p:nvSpPr>
          <p:spPr bwMode="auto">
            <a:xfrm>
              <a:off x="5509296" y="2991590"/>
              <a:ext cx="1653032" cy="229906"/>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a:solidFill>
                    <a:schemeClr val="bg1"/>
                  </a:solidFill>
                  <a:cs typeface="Arial" pitchFamily="34" charset="0"/>
                </a:rPr>
                <a:t>Activity 4</a:t>
              </a:r>
            </a:p>
          </p:txBody>
        </p:sp>
        <p:sp>
          <p:nvSpPr>
            <p:cNvPr id="46" name="Text Box 10"/>
            <p:cNvSpPr txBox="1">
              <a:spLocks noChangeArrowheads="1"/>
            </p:cNvSpPr>
            <p:nvPr/>
          </p:nvSpPr>
          <p:spPr bwMode="auto">
            <a:xfrm>
              <a:off x="7224864" y="2991590"/>
              <a:ext cx="1653032" cy="229906"/>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a:solidFill>
                    <a:schemeClr val="bg1"/>
                  </a:solidFill>
                  <a:cs typeface="Arial" pitchFamily="34" charset="0"/>
                </a:rPr>
                <a:t>Activity 5</a:t>
              </a:r>
            </a:p>
          </p:txBody>
        </p:sp>
        <p:sp>
          <p:nvSpPr>
            <p:cNvPr id="31" name="Rectangle 11"/>
            <p:cNvSpPr>
              <a:spLocks noChangeArrowheads="1"/>
            </p:cNvSpPr>
            <p:nvPr/>
          </p:nvSpPr>
          <p:spPr bwMode="auto">
            <a:xfrm rot="5400000">
              <a:off x="2157728" y="3124848"/>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Characterize probable risk of the jurisdiction and the HCC</a:t>
              </a:r>
            </a:p>
          </p:txBody>
        </p:sp>
        <p:sp>
          <p:nvSpPr>
            <p:cNvPr id="32" name="Rectangle 11"/>
            <p:cNvSpPr>
              <a:spLocks noChangeArrowheads="1"/>
            </p:cNvSpPr>
            <p:nvPr/>
          </p:nvSpPr>
          <p:spPr bwMode="auto">
            <a:xfrm rot="5400000">
              <a:off x="3885409" y="3124847"/>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Characterize populations at risk </a:t>
              </a:r>
            </a:p>
          </p:txBody>
        </p:sp>
        <p:sp>
          <p:nvSpPr>
            <p:cNvPr id="33" name="Rectangle 11"/>
            <p:cNvSpPr>
              <a:spLocks noChangeArrowheads="1"/>
            </p:cNvSpPr>
            <p:nvPr/>
          </p:nvSpPr>
          <p:spPr bwMode="auto">
            <a:xfrm rot="5400000">
              <a:off x="5606780" y="3124847"/>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Engage communities and health care systems </a:t>
              </a:r>
            </a:p>
          </p:txBody>
        </p:sp>
        <p:sp>
          <p:nvSpPr>
            <p:cNvPr id="34" name="Rectangle 11"/>
            <p:cNvSpPr>
              <a:spLocks noChangeArrowheads="1"/>
            </p:cNvSpPr>
            <p:nvPr/>
          </p:nvSpPr>
          <p:spPr bwMode="auto">
            <a:xfrm rot="5400000">
              <a:off x="7322348" y="3124847"/>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Operationalize response plans </a:t>
              </a:r>
            </a:p>
          </p:txBody>
        </p:sp>
      </p:grpSp>
      <p:grpSp>
        <p:nvGrpSpPr>
          <p:cNvPr id="2" name="Group 1"/>
          <p:cNvGrpSpPr/>
          <p:nvPr/>
        </p:nvGrpSpPr>
        <p:grpSpPr>
          <a:xfrm>
            <a:off x="352546" y="4849889"/>
            <a:ext cx="8535760" cy="1009300"/>
            <a:chOff x="351011" y="4534580"/>
            <a:chExt cx="8535760" cy="891480"/>
          </a:xfrm>
        </p:grpSpPr>
        <p:sp>
          <p:nvSpPr>
            <p:cNvPr id="37" name="Text Placeholder 31"/>
            <p:cNvSpPr txBox="1">
              <a:spLocks/>
            </p:cNvSpPr>
            <p:nvPr/>
          </p:nvSpPr>
          <p:spPr bwMode="auto">
            <a:xfrm>
              <a:off x="357335" y="4811579"/>
              <a:ext cx="8523113" cy="614481"/>
            </a:xfrm>
            <a:prstGeom prst="rect">
              <a:avLst/>
            </a:prstGeom>
            <a:solidFill>
              <a:schemeClr val="bg2"/>
            </a:solidFill>
            <a:ln w="9525">
              <a:noFill/>
              <a:miter lim="800000"/>
              <a:headEnd/>
              <a:tailEnd/>
            </a:ln>
            <a:effectLst/>
          </p:spPr>
          <p:txBody>
            <a:bodyPr vert="horz" wrap="square" lIns="0" tIns="0" rIns="0" bIns="0" numCol="2" rtlCol="0" anchor="ctr" anchorCtr="0" compatLnSpc="1">
              <a:prstTxWarp prst="textNoShape">
                <a:avLst/>
              </a:prstTxWarp>
              <a:noAutofit/>
            </a:bodyPr>
            <a:lstStyle>
              <a:lvl1pPr marL="0" indent="0" algn="l" defTabSz="914400" rtl="0" eaLnBrk="1" latinLnBrk="0" hangingPunct="1">
                <a:spcBef>
                  <a:spcPts val="400"/>
                </a:spcBef>
                <a:buSzPct val="25000"/>
                <a:buFont typeface="Arial" pitchFamily="34" charset="0"/>
                <a:buChar char="‏"/>
                <a:defRPr sz="1200" kern="1200">
                  <a:solidFill>
                    <a:schemeClr val="tx1"/>
                  </a:solidFill>
                  <a:latin typeface="+mn-lt"/>
                  <a:ea typeface="+mn-ea"/>
                  <a:cs typeface="Arial" pitchFamily="34" charset="0"/>
                </a:defRPr>
              </a:lvl1pPr>
              <a:lvl2pPr marL="228600" indent="-152400" algn="l" defTabSz="914400" rtl="0" eaLnBrk="1" latinLnBrk="0" hangingPunct="1">
                <a:spcBef>
                  <a:spcPts val="400"/>
                </a:spcBef>
                <a:buClrTx/>
                <a:buSzPct val="65000"/>
                <a:buFont typeface="Wingdings"/>
                <a:buChar char="l"/>
                <a:defRPr sz="1200" kern="1200">
                  <a:solidFill>
                    <a:schemeClr val="tx1"/>
                  </a:solidFill>
                  <a:latin typeface="+mn-lt"/>
                  <a:ea typeface="+mn-ea"/>
                  <a:cs typeface="Arial" pitchFamily="34" charset="0"/>
                </a:defRPr>
              </a:lvl2pPr>
              <a:lvl3pPr marL="457200" indent="-152400" algn="l" defTabSz="914400" rtl="0" eaLnBrk="1" latinLnBrk="0" hangingPunct="1">
                <a:spcBef>
                  <a:spcPts val="200"/>
                </a:spcBef>
                <a:buClrTx/>
                <a:buSzPct val="100000"/>
                <a:buFontTx/>
                <a:buChar char="–"/>
                <a:defRPr sz="1100" kern="1200">
                  <a:solidFill>
                    <a:schemeClr val="tx1"/>
                  </a:solidFill>
                  <a:latin typeface="+mn-lt"/>
                  <a:ea typeface="+mn-ea"/>
                  <a:cs typeface="Arial" pitchFamily="34" charset="0"/>
                </a:defRPr>
              </a:lvl3pPr>
              <a:lvl4pPr marL="685800" indent="-152400" algn="l" defTabSz="914400" rtl="0" eaLnBrk="1" latinLnBrk="0" hangingPunct="1">
                <a:spcBef>
                  <a:spcPts val="200"/>
                </a:spcBef>
                <a:buClrTx/>
                <a:buSzPct val="55000"/>
                <a:buFont typeface="Wingdings"/>
                <a:buChar char="¡"/>
                <a:defRPr sz="1100" kern="1200">
                  <a:solidFill>
                    <a:schemeClr val="tx1"/>
                  </a:solidFill>
                  <a:latin typeface="+mn-lt"/>
                  <a:ea typeface="+mn-ea"/>
                  <a:cs typeface="Arial" pitchFamily="34" charset="0"/>
                </a:defRPr>
              </a:lvl4pPr>
              <a:lvl5pPr marL="914400" indent="-152400" algn="l" defTabSz="914400" rtl="0" eaLnBrk="1" latinLnBrk="0" hangingPunct="1">
                <a:spcBef>
                  <a:spcPts val="200"/>
                </a:spcBef>
                <a:buClrTx/>
                <a:buSzPct val="100000"/>
                <a:buFontTx/>
                <a:buChar char="–"/>
                <a:defRPr sz="11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7063" lvl="1" indent="-114300">
                <a:buSzPct val="100000"/>
                <a:buFont typeface="Arial" panose="020B0604020202020204" pitchFamily="34" charset="0"/>
                <a:buChar char="•"/>
                <a:defRPr/>
              </a:pPr>
              <a:r>
                <a:rPr lang="en-US" sz="1400" dirty="0"/>
                <a:t>Risk assessments/HVAs</a:t>
              </a:r>
            </a:p>
            <a:p>
              <a:pPr marL="627063" lvl="1" indent="-114300">
                <a:buSzPct val="100000"/>
                <a:buFont typeface="Arial" panose="020B0604020202020204" pitchFamily="34" charset="0"/>
                <a:buChar char="•"/>
                <a:defRPr/>
              </a:pPr>
              <a:r>
                <a:rPr lang="en-US" sz="1400" dirty="0" smtClean="0"/>
                <a:t>HCC preparedness plan</a:t>
              </a:r>
              <a:endParaRPr lang="en-US" sz="1400" dirty="0"/>
            </a:p>
            <a:p>
              <a:pPr marL="114300" lvl="1" indent="-114300">
                <a:buSzPct val="100000"/>
                <a:buFont typeface="Arial" panose="020B0604020202020204" pitchFamily="34" charset="0"/>
                <a:buChar char="•"/>
                <a:defRPr/>
              </a:pPr>
              <a:r>
                <a:rPr lang="en-US" sz="1400" dirty="0" smtClean="0"/>
                <a:t>Plans </a:t>
              </a:r>
              <a:r>
                <a:rPr lang="en-US" sz="1400" dirty="0"/>
                <a:t>with procedures/ processes in </a:t>
              </a:r>
              <a:r>
                <a:rPr lang="en-US" sz="1400" dirty="0" smtClean="0"/>
                <a:t>place to </a:t>
              </a:r>
              <a:r>
                <a:rPr lang="en-US" sz="1400" dirty="0"/>
                <a:t>address community-specific needs and vulnerable populations </a:t>
              </a:r>
            </a:p>
          </p:txBody>
        </p:sp>
        <p:sp>
          <p:nvSpPr>
            <p:cNvPr id="3" name="TextBox 2"/>
            <p:cNvSpPr txBox="1"/>
            <p:nvPr/>
          </p:nvSpPr>
          <p:spPr>
            <a:xfrm>
              <a:off x="351011" y="4534580"/>
              <a:ext cx="8535760" cy="276999"/>
            </a:xfrm>
            <a:prstGeom prst="rect">
              <a:avLst/>
            </a:prstGeom>
            <a:solidFill>
              <a:schemeClr val="accent3"/>
            </a:solidFill>
            <a:ln>
              <a:noFill/>
            </a:ln>
          </p:spPr>
          <p:txBody>
            <a:bodyPr wrap="square" rtlCol="0" anchor="ctr">
              <a:spAutoFit/>
            </a:bodyPr>
            <a:lstStyle/>
            <a:p>
              <a:pPr algn="ctr"/>
              <a:r>
                <a:rPr lang="en-US" sz="1200" b="1" dirty="0" smtClean="0">
                  <a:solidFill>
                    <a:schemeClr val="bg1"/>
                  </a:solidFill>
                </a:rPr>
                <a:t>Sample Outputs</a:t>
              </a:r>
              <a:endParaRPr lang="en-US" sz="1200" b="1" dirty="0">
                <a:solidFill>
                  <a:schemeClr val="bg1"/>
                </a:solidFill>
              </a:endParaRPr>
            </a:p>
          </p:txBody>
        </p:sp>
      </p:grpSp>
    </p:spTree>
    <p:extLst>
      <p:ext uri="{BB962C8B-B14F-4D97-AF65-F5344CB8AC3E}">
        <p14:creationId xmlns:p14="http://schemas.microsoft.com/office/powerpoint/2010/main" val="254824296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Title 1"/>
          <p:cNvSpPr>
            <a:spLocks noGrp="1"/>
          </p:cNvSpPr>
          <p:nvPr>
            <p:ph type="title"/>
          </p:nvPr>
        </p:nvSpPr>
        <p:spPr>
          <a:xfrm>
            <a:off x="347663" y="381000"/>
            <a:ext cx="8526461" cy="906462"/>
          </a:xfrm>
          <a:noFill/>
        </p:spPr>
        <p:txBody>
          <a:bodyPr/>
          <a:lstStyle/>
          <a:p>
            <a:r>
              <a:rPr lang="en-US" dirty="0"/>
              <a:t>Domain 2: Incident Management </a:t>
            </a:r>
            <a:endParaRPr lang="en-US" dirty="0" smtClean="0"/>
          </a:p>
        </p:txBody>
      </p:sp>
      <p:grpSp>
        <p:nvGrpSpPr>
          <p:cNvPr id="4" name="Group 3"/>
          <p:cNvGrpSpPr/>
          <p:nvPr/>
        </p:nvGrpSpPr>
        <p:grpSpPr>
          <a:xfrm>
            <a:off x="338503" y="1163105"/>
            <a:ext cx="8523113" cy="1269012"/>
            <a:chOff x="351011" y="1470345"/>
            <a:chExt cx="8523113" cy="1269012"/>
          </a:xfrm>
        </p:grpSpPr>
        <p:sp>
          <p:nvSpPr>
            <p:cNvPr id="29" name="Text Box 10"/>
            <p:cNvSpPr txBox="1">
              <a:spLocks noChangeArrowheads="1"/>
            </p:cNvSpPr>
            <p:nvPr/>
          </p:nvSpPr>
          <p:spPr bwMode="auto">
            <a:xfrm>
              <a:off x="351011" y="1470345"/>
              <a:ext cx="8523113" cy="307240"/>
            </a:xfrm>
            <a:prstGeom prst="rect">
              <a:avLst/>
            </a:prstGeom>
            <a:solidFill>
              <a:schemeClr val="accent1"/>
            </a:solidFill>
            <a:ln w="12700" algn="ctr">
              <a:noFill/>
              <a:miter lim="800000"/>
              <a:headEnd/>
              <a:tailEnd type="none" w="sm" len="med"/>
            </a:ln>
          </p:spPr>
          <p:txBody>
            <a:bodyPr lIns="88900" tIns="88900" rIns="88900" bIns="88900" anchor="ctr" anchorCtr="0"/>
            <a:lstStyle/>
            <a:p>
              <a:pPr defTabSz="957263">
                <a:spcBef>
                  <a:spcPts val="200"/>
                </a:spcBef>
              </a:pPr>
              <a:r>
                <a:rPr lang="en-US" sz="1600" b="1" dirty="0">
                  <a:solidFill>
                    <a:schemeClr val="bg1"/>
                  </a:solidFill>
                  <a:cs typeface="Arial" pitchFamily="34" charset="0"/>
                </a:rPr>
                <a:t>Domain Strategy: Strengthen Incident Management </a:t>
              </a:r>
            </a:p>
          </p:txBody>
        </p:sp>
        <p:sp>
          <p:nvSpPr>
            <p:cNvPr id="30" name="Rectangle 11"/>
            <p:cNvSpPr>
              <a:spLocks noChangeArrowheads="1"/>
            </p:cNvSpPr>
            <p:nvPr/>
          </p:nvSpPr>
          <p:spPr bwMode="auto">
            <a:xfrm>
              <a:off x="351011" y="1777585"/>
              <a:ext cx="8523113" cy="961772"/>
            </a:xfrm>
            <a:prstGeom prst="rect">
              <a:avLst/>
            </a:prstGeom>
            <a:solidFill>
              <a:schemeClr val="bg2"/>
            </a:solidFill>
            <a:ln w="12700" algn="ctr">
              <a:noFill/>
              <a:miter lim="800000"/>
              <a:headEnd/>
              <a:tailEnd/>
            </a:ln>
          </p:spPr>
          <p:txBody>
            <a:bodyPr lIns="88900" tIns="88900" rIns="88900" bIns="88900" anchor="ctr" anchorCtr="0"/>
            <a:lstStyle/>
            <a:p>
              <a:pPr defTabSz="957263">
                <a:spcBef>
                  <a:spcPts val="200"/>
                </a:spcBef>
                <a:spcAft>
                  <a:spcPts val="300"/>
                </a:spcAft>
              </a:pPr>
              <a:r>
                <a:rPr lang="en-US" sz="1600" dirty="0"/>
                <a:t>The ability to establish and maintain a scalable operational structure with processes that appropriately engage all critical stakeholders and support the execution of core public health and health care capabilities and incident objectives.</a:t>
              </a:r>
            </a:p>
          </p:txBody>
        </p:sp>
      </p:grpSp>
      <p:grpSp>
        <p:nvGrpSpPr>
          <p:cNvPr id="5" name="Group 4"/>
          <p:cNvGrpSpPr/>
          <p:nvPr/>
        </p:nvGrpSpPr>
        <p:grpSpPr>
          <a:xfrm>
            <a:off x="331018" y="2621447"/>
            <a:ext cx="8535760" cy="2039112"/>
            <a:chOff x="343152" y="2991590"/>
            <a:chExt cx="8535760" cy="1689821"/>
          </a:xfrm>
        </p:grpSpPr>
        <p:sp>
          <p:nvSpPr>
            <p:cNvPr id="27" name="Text Box 10"/>
            <p:cNvSpPr txBox="1">
              <a:spLocks noChangeArrowheads="1"/>
            </p:cNvSpPr>
            <p:nvPr/>
          </p:nvSpPr>
          <p:spPr bwMode="auto">
            <a:xfrm>
              <a:off x="344168" y="2991590"/>
              <a:ext cx="1653032" cy="229906"/>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eaLnBrk="1" hangingPunct="1">
                <a:spcBef>
                  <a:spcPts val="200"/>
                </a:spcBef>
              </a:pPr>
              <a:r>
                <a:rPr lang="en-US" sz="1200" b="1" dirty="0" smtClean="0">
                  <a:solidFill>
                    <a:schemeClr val="bg1"/>
                  </a:solidFill>
                  <a:ea typeface="+mn-ea"/>
                  <a:cs typeface="Arial" pitchFamily="34" charset="0"/>
                </a:rPr>
                <a:t>Activity 1</a:t>
              </a:r>
              <a:endParaRPr lang="en-US" sz="1200" b="1" dirty="0">
                <a:solidFill>
                  <a:schemeClr val="bg1"/>
                </a:solidFill>
                <a:ea typeface="+mn-ea"/>
                <a:cs typeface="Arial" pitchFamily="34" charset="0"/>
              </a:endParaRPr>
            </a:p>
          </p:txBody>
        </p:sp>
        <p:sp>
          <p:nvSpPr>
            <p:cNvPr id="28" name="Rectangle 11"/>
            <p:cNvSpPr>
              <a:spLocks noChangeArrowheads="1"/>
            </p:cNvSpPr>
            <p:nvPr/>
          </p:nvSpPr>
          <p:spPr bwMode="auto">
            <a:xfrm rot="5400000">
              <a:off x="441652" y="3124847"/>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Coordinate </a:t>
              </a:r>
              <a:r>
                <a:rPr lang="en-US" sz="1400" kern="0" dirty="0" smtClean="0">
                  <a:cs typeface="Arial" pitchFamily="34" charset="0"/>
                </a:rPr>
                <a:t>emergency </a:t>
              </a:r>
              <a:r>
                <a:rPr lang="en-US" sz="1400" kern="0" dirty="0">
                  <a:cs typeface="Arial" pitchFamily="34" charset="0"/>
                </a:rPr>
                <a:t>o</a:t>
              </a:r>
              <a:r>
                <a:rPr lang="en-US" sz="1400" kern="0" dirty="0" smtClean="0">
                  <a:cs typeface="Arial" pitchFamily="34" charset="0"/>
                </a:rPr>
                <a:t>perations</a:t>
              </a:r>
              <a:endParaRPr lang="en-US" sz="1400" kern="0" dirty="0">
                <a:cs typeface="Arial" pitchFamily="34" charset="0"/>
              </a:endParaRPr>
            </a:p>
          </p:txBody>
        </p:sp>
        <p:sp>
          <p:nvSpPr>
            <p:cNvPr id="20" name="Text Box 10"/>
            <p:cNvSpPr txBox="1">
              <a:spLocks noChangeArrowheads="1"/>
            </p:cNvSpPr>
            <p:nvPr/>
          </p:nvSpPr>
          <p:spPr bwMode="auto">
            <a:xfrm>
              <a:off x="2060244" y="2991590"/>
              <a:ext cx="1653032" cy="229906"/>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a:solidFill>
                    <a:schemeClr val="bg1"/>
                  </a:solidFill>
                  <a:cs typeface="Arial" pitchFamily="34" charset="0"/>
                </a:rPr>
                <a:t>Activity 2</a:t>
              </a:r>
            </a:p>
          </p:txBody>
        </p:sp>
        <p:sp>
          <p:nvSpPr>
            <p:cNvPr id="24" name="Text Box 10"/>
            <p:cNvSpPr txBox="1">
              <a:spLocks noChangeArrowheads="1"/>
            </p:cNvSpPr>
            <p:nvPr/>
          </p:nvSpPr>
          <p:spPr bwMode="auto">
            <a:xfrm>
              <a:off x="3787925" y="2991590"/>
              <a:ext cx="1653032" cy="229906"/>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a:solidFill>
                    <a:schemeClr val="bg1"/>
                  </a:solidFill>
                  <a:cs typeface="Arial" pitchFamily="34" charset="0"/>
                </a:rPr>
                <a:t>Activity 3</a:t>
              </a:r>
            </a:p>
          </p:txBody>
        </p:sp>
        <p:sp>
          <p:nvSpPr>
            <p:cNvPr id="42" name="Text Box 10"/>
            <p:cNvSpPr txBox="1">
              <a:spLocks noChangeArrowheads="1"/>
            </p:cNvSpPr>
            <p:nvPr/>
          </p:nvSpPr>
          <p:spPr bwMode="auto">
            <a:xfrm>
              <a:off x="5509296" y="2991590"/>
              <a:ext cx="1653032" cy="229906"/>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a:solidFill>
                    <a:schemeClr val="bg1"/>
                  </a:solidFill>
                  <a:cs typeface="Arial" pitchFamily="34" charset="0"/>
                </a:rPr>
                <a:t>Activity 4</a:t>
              </a:r>
            </a:p>
          </p:txBody>
        </p:sp>
        <p:sp>
          <p:nvSpPr>
            <p:cNvPr id="46" name="Text Box 10"/>
            <p:cNvSpPr txBox="1">
              <a:spLocks noChangeArrowheads="1"/>
            </p:cNvSpPr>
            <p:nvPr/>
          </p:nvSpPr>
          <p:spPr bwMode="auto">
            <a:xfrm>
              <a:off x="7224864" y="2991590"/>
              <a:ext cx="1653032" cy="229906"/>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a:solidFill>
                    <a:schemeClr val="bg1"/>
                  </a:solidFill>
                  <a:cs typeface="Arial" pitchFamily="34" charset="0"/>
                </a:rPr>
                <a:t>Activity 5</a:t>
              </a:r>
            </a:p>
          </p:txBody>
        </p:sp>
        <p:sp>
          <p:nvSpPr>
            <p:cNvPr id="31" name="Rectangle 11"/>
            <p:cNvSpPr>
              <a:spLocks noChangeArrowheads="1"/>
            </p:cNvSpPr>
            <p:nvPr/>
          </p:nvSpPr>
          <p:spPr bwMode="auto">
            <a:xfrm rot="5400000">
              <a:off x="2157728" y="3124848"/>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Standardize incident command structures for public health </a:t>
              </a:r>
            </a:p>
          </p:txBody>
        </p:sp>
        <p:sp>
          <p:nvSpPr>
            <p:cNvPr id="32" name="Rectangle 11"/>
            <p:cNvSpPr>
              <a:spLocks noChangeArrowheads="1"/>
            </p:cNvSpPr>
            <p:nvPr/>
          </p:nvSpPr>
          <p:spPr bwMode="auto">
            <a:xfrm rot="5400000">
              <a:off x="3885409" y="3124847"/>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Establish incident command structures for health care organizations and HCC </a:t>
              </a:r>
            </a:p>
          </p:txBody>
        </p:sp>
        <p:sp>
          <p:nvSpPr>
            <p:cNvPr id="33" name="Rectangle 11"/>
            <p:cNvSpPr>
              <a:spLocks noChangeArrowheads="1"/>
            </p:cNvSpPr>
            <p:nvPr/>
          </p:nvSpPr>
          <p:spPr bwMode="auto">
            <a:xfrm rot="5400000">
              <a:off x="5606780" y="3124847"/>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Ensure HCC integration and collaboration with ESF-8</a:t>
              </a:r>
            </a:p>
          </p:txBody>
        </p:sp>
        <p:sp>
          <p:nvSpPr>
            <p:cNvPr id="34" name="Rectangle 11"/>
            <p:cNvSpPr>
              <a:spLocks noChangeArrowheads="1"/>
            </p:cNvSpPr>
            <p:nvPr/>
          </p:nvSpPr>
          <p:spPr bwMode="auto">
            <a:xfrm rot="5400000">
              <a:off x="7322348" y="3124847"/>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smtClean="0">
                  <a:cs typeface="Arial" pitchFamily="34" charset="0"/>
                </a:rPr>
                <a:t>Expedited fiscal  procedures are in place for ensuring funding reaches impacted community during an emergency response</a:t>
              </a:r>
              <a:endParaRPr lang="en-US" sz="1400" kern="0" dirty="0">
                <a:cs typeface="Arial" pitchFamily="34" charset="0"/>
              </a:endParaRPr>
            </a:p>
          </p:txBody>
        </p:sp>
      </p:grpSp>
      <p:grpSp>
        <p:nvGrpSpPr>
          <p:cNvPr id="2" name="Group 1"/>
          <p:cNvGrpSpPr/>
          <p:nvPr/>
        </p:nvGrpSpPr>
        <p:grpSpPr>
          <a:xfrm>
            <a:off x="352546" y="4849889"/>
            <a:ext cx="8535760" cy="1009300"/>
            <a:chOff x="353292" y="4534580"/>
            <a:chExt cx="8535760" cy="891480"/>
          </a:xfrm>
        </p:grpSpPr>
        <p:sp>
          <p:nvSpPr>
            <p:cNvPr id="37" name="Text Placeholder 31"/>
            <p:cNvSpPr txBox="1">
              <a:spLocks/>
            </p:cNvSpPr>
            <p:nvPr/>
          </p:nvSpPr>
          <p:spPr bwMode="auto">
            <a:xfrm>
              <a:off x="359616" y="4811579"/>
              <a:ext cx="8523113" cy="614481"/>
            </a:xfrm>
            <a:prstGeom prst="rect">
              <a:avLst/>
            </a:prstGeom>
            <a:solidFill>
              <a:schemeClr val="bg2"/>
            </a:solidFill>
            <a:ln w="9525">
              <a:noFill/>
              <a:miter lim="800000"/>
              <a:headEnd/>
              <a:tailEnd/>
            </a:ln>
            <a:effectLst/>
          </p:spPr>
          <p:txBody>
            <a:bodyPr vert="horz" wrap="square" lIns="0" tIns="0" rIns="0" bIns="0" numCol="3" rtlCol="0" anchor="ctr" anchorCtr="0" compatLnSpc="1">
              <a:prstTxWarp prst="textNoShape">
                <a:avLst/>
              </a:prstTxWarp>
              <a:noAutofit/>
            </a:bodyPr>
            <a:lstStyle>
              <a:lvl1pPr marL="0" indent="0" algn="l" defTabSz="914400" rtl="0" eaLnBrk="1" latinLnBrk="0" hangingPunct="1">
                <a:spcBef>
                  <a:spcPts val="400"/>
                </a:spcBef>
                <a:buSzPct val="25000"/>
                <a:buFont typeface="Arial" pitchFamily="34" charset="0"/>
                <a:buChar char="‏"/>
                <a:defRPr sz="1200" kern="1200">
                  <a:solidFill>
                    <a:schemeClr val="tx1"/>
                  </a:solidFill>
                  <a:latin typeface="+mn-lt"/>
                  <a:ea typeface="+mn-ea"/>
                  <a:cs typeface="Arial" pitchFamily="34" charset="0"/>
                </a:defRPr>
              </a:lvl1pPr>
              <a:lvl2pPr marL="228600" indent="-152400" algn="l" defTabSz="914400" rtl="0" eaLnBrk="1" latinLnBrk="0" hangingPunct="1">
                <a:spcBef>
                  <a:spcPts val="400"/>
                </a:spcBef>
                <a:buClrTx/>
                <a:buSzPct val="65000"/>
                <a:buFont typeface="Wingdings"/>
                <a:buChar char="l"/>
                <a:defRPr sz="1200" kern="1200">
                  <a:solidFill>
                    <a:schemeClr val="tx1"/>
                  </a:solidFill>
                  <a:latin typeface="+mn-lt"/>
                  <a:ea typeface="+mn-ea"/>
                  <a:cs typeface="Arial" pitchFamily="34" charset="0"/>
                </a:defRPr>
              </a:lvl2pPr>
              <a:lvl3pPr marL="457200" indent="-152400" algn="l" defTabSz="914400" rtl="0" eaLnBrk="1" latinLnBrk="0" hangingPunct="1">
                <a:spcBef>
                  <a:spcPts val="200"/>
                </a:spcBef>
                <a:buClrTx/>
                <a:buSzPct val="100000"/>
                <a:buFontTx/>
                <a:buChar char="–"/>
                <a:defRPr sz="1100" kern="1200">
                  <a:solidFill>
                    <a:schemeClr val="tx1"/>
                  </a:solidFill>
                  <a:latin typeface="+mn-lt"/>
                  <a:ea typeface="+mn-ea"/>
                  <a:cs typeface="Arial" pitchFamily="34" charset="0"/>
                </a:defRPr>
              </a:lvl3pPr>
              <a:lvl4pPr marL="685800" indent="-152400" algn="l" defTabSz="914400" rtl="0" eaLnBrk="1" latinLnBrk="0" hangingPunct="1">
                <a:spcBef>
                  <a:spcPts val="200"/>
                </a:spcBef>
                <a:buClrTx/>
                <a:buSzPct val="55000"/>
                <a:buFont typeface="Wingdings"/>
                <a:buChar char="¡"/>
                <a:defRPr sz="1100" kern="1200">
                  <a:solidFill>
                    <a:schemeClr val="tx1"/>
                  </a:solidFill>
                  <a:latin typeface="+mn-lt"/>
                  <a:ea typeface="+mn-ea"/>
                  <a:cs typeface="Arial" pitchFamily="34" charset="0"/>
                </a:defRPr>
              </a:lvl4pPr>
              <a:lvl5pPr marL="914400" indent="-152400" algn="l" defTabSz="914400" rtl="0" eaLnBrk="1" latinLnBrk="0" hangingPunct="1">
                <a:spcBef>
                  <a:spcPts val="200"/>
                </a:spcBef>
                <a:buClrTx/>
                <a:buSzPct val="100000"/>
                <a:buFontTx/>
                <a:buChar char="–"/>
                <a:defRPr sz="11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114300">
                <a:buSzPct val="100000"/>
                <a:buFont typeface="Arial" panose="020B0604020202020204" pitchFamily="34" charset="0"/>
                <a:buChar char="•"/>
                <a:defRPr/>
              </a:pPr>
              <a:r>
                <a:rPr lang="en-US" sz="1400" dirty="0"/>
                <a:t>Risk communication systems </a:t>
              </a:r>
            </a:p>
            <a:p>
              <a:pPr marL="114300" lvl="1" indent="-114300">
                <a:buSzPct val="100000"/>
                <a:buFont typeface="Arial" panose="020B0604020202020204" pitchFamily="34" charset="0"/>
                <a:buChar char="•"/>
                <a:defRPr/>
              </a:pPr>
              <a:r>
                <a:rPr lang="en-US" sz="1400" dirty="0"/>
                <a:t>Emergency operation centers primary/alternate</a:t>
              </a:r>
            </a:p>
            <a:p>
              <a:pPr marL="114300" lvl="1" indent="-114300">
                <a:buSzPct val="100000"/>
                <a:buFont typeface="Arial" panose="020B0604020202020204" pitchFamily="34" charset="0"/>
                <a:buChar char="•"/>
                <a:defRPr/>
              </a:pPr>
              <a:r>
                <a:rPr lang="en-US" sz="1400" dirty="0"/>
                <a:t>Incident management systems </a:t>
              </a:r>
            </a:p>
            <a:p>
              <a:pPr marL="114300" lvl="1" indent="-114300">
                <a:buSzPct val="100000"/>
                <a:buFont typeface="Arial" panose="020B0604020202020204" pitchFamily="34" charset="0"/>
                <a:buChar char="•"/>
                <a:defRPr/>
              </a:pPr>
              <a:r>
                <a:rPr lang="en-US" sz="1400" dirty="0"/>
                <a:t>Response plans</a:t>
              </a:r>
              <a:endParaRPr lang="en-US" sz="1400" dirty="0" smtClean="0"/>
            </a:p>
            <a:p>
              <a:pPr marL="114300" lvl="1" indent="-114300">
                <a:buSzPct val="100000"/>
                <a:buFont typeface="Arial" panose="020B0604020202020204" pitchFamily="34" charset="0"/>
                <a:buChar char="•"/>
                <a:defRPr/>
              </a:pPr>
              <a:r>
                <a:rPr lang="en-US" sz="1400" dirty="0" smtClean="0"/>
                <a:t>Recovery </a:t>
              </a:r>
              <a:r>
                <a:rPr lang="en-US" sz="1400" dirty="0"/>
                <a:t>plans</a:t>
              </a:r>
            </a:p>
            <a:p>
              <a:pPr marL="114300" lvl="1" indent="-114300">
                <a:buSzPct val="100000"/>
                <a:buFont typeface="Arial" panose="020B0604020202020204" pitchFamily="34" charset="0"/>
                <a:buChar char="•"/>
                <a:defRPr/>
              </a:pPr>
              <a:r>
                <a:rPr lang="en-US" sz="1400" dirty="0"/>
                <a:t>COOP plans</a:t>
              </a:r>
            </a:p>
          </p:txBody>
        </p:sp>
        <p:sp>
          <p:nvSpPr>
            <p:cNvPr id="3" name="TextBox 2"/>
            <p:cNvSpPr txBox="1"/>
            <p:nvPr/>
          </p:nvSpPr>
          <p:spPr>
            <a:xfrm>
              <a:off x="353292" y="4534580"/>
              <a:ext cx="8535760" cy="276999"/>
            </a:xfrm>
            <a:prstGeom prst="rect">
              <a:avLst/>
            </a:prstGeom>
            <a:solidFill>
              <a:schemeClr val="accent3"/>
            </a:solidFill>
            <a:ln>
              <a:noFill/>
            </a:ln>
          </p:spPr>
          <p:txBody>
            <a:bodyPr wrap="square" rtlCol="0" anchor="ctr">
              <a:spAutoFit/>
            </a:bodyPr>
            <a:lstStyle/>
            <a:p>
              <a:pPr algn="ctr"/>
              <a:r>
                <a:rPr lang="en-US" sz="1200" b="1" dirty="0" smtClean="0">
                  <a:solidFill>
                    <a:schemeClr val="bg1"/>
                  </a:solidFill>
                </a:rPr>
                <a:t>Sample Outputs</a:t>
              </a:r>
              <a:endParaRPr lang="en-US" sz="1200" b="1" dirty="0">
                <a:solidFill>
                  <a:schemeClr val="bg1"/>
                </a:solidFill>
              </a:endParaRPr>
            </a:p>
          </p:txBody>
        </p:sp>
      </p:grpSp>
    </p:spTree>
    <p:extLst>
      <p:ext uri="{BB962C8B-B14F-4D97-AF65-F5344CB8AC3E}">
        <p14:creationId xmlns:p14="http://schemas.microsoft.com/office/powerpoint/2010/main" val="137901706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Title 1"/>
          <p:cNvSpPr>
            <a:spLocks noGrp="1"/>
          </p:cNvSpPr>
          <p:nvPr>
            <p:ph type="title"/>
          </p:nvPr>
        </p:nvSpPr>
        <p:spPr>
          <a:xfrm>
            <a:off x="347663" y="381000"/>
            <a:ext cx="8526461" cy="906462"/>
          </a:xfrm>
          <a:noFill/>
        </p:spPr>
        <p:txBody>
          <a:bodyPr/>
          <a:lstStyle/>
          <a:p>
            <a:r>
              <a:rPr lang="en-US" dirty="0" smtClean="0"/>
              <a:t>Domain 3: </a:t>
            </a:r>
            <a:r>
              <a:rPr lang="en-US" dirty="0"/>
              <a:t>Information Management</a:t>
            </a:r>
            <a:endParaRPr lang="en-US" dirty="0" smtClean="0"/>
          </a:p>
        </p:txBody>
      </p:sp>
      <p:grpSp>
        <p:nvGrpSpPr>
          <p:cNvPr id="7" name="Group 6"/>
          <p:cNvGrpSpPr/>
          <p:nvPr/>
        </p:nvGrpSpPr>
        <p:grpSpPr>
          <a:xfrm>
            <a:off x="338503" y="1163105"/>
            <a:ext cx="8523113" cy="1269012"/>
            <a:chOff x="351011" y="1470345"/>
            <a:chExt cx="8523113" cy="1269012"/>
          </a:xfrm>
        </p:grpSpPr>
        <p:sp>
          <p:nvSpPr>
            <p:cNvPr id="29" name="Text Box 10"/>
            <p:cNvSpPr txBox="1">
              <a:spLocks noChangeArrowheads="1"/>
            </p:cNvSpPr>
            <p:nvPr/>
          </p:nvSpPr>
          <p:spPr bwMode="auto">
            <a:xfrm>
              <a:off x="351011" y="1470345"/>
              <a:ext cx="8523113" cy="307240"/>
            </a:xfrm>
            <a:prstGeom prst="rect">
              <a:avLst/>
            </a:prstGeom>
            <a:solidFill>
              <a:schemeClr val="accent1"/>
            </a:solidFill>
            <a:ln w="12700" algn="ctr">
              <a:noFill/>
              <a:miter lim="800000"/>
              <a:headEnd/>
              <a:tailEnd type="none" w="sm" len="med"/>
            </a:ln>
          </p:spPr>
          <p:txBody>
            <a:bodyPr lIns="88900" tIns="88900" rIns="88900" bIns="88900" anchor="ctr" anchorCtr="0"/>
            <a:lstStyle/>
            <a:p>
              <a:pPr defTabSz="957263">
                <a:spcBef>
                  <a:spcPts val="200"/>
                </a:spcBef>
              </a:pPr>
              <a:r>
                <a:rPr lang="en-US" sz="1600" b="1" dirty="0">
                  <a:solidFill>
                    <a:prstClr val="white"/>
                  </a:solidFill>
                  <a:cs typeface="Arial" pitchFamily="34" charset="0"/>
                </a:rPr>
                <a:t>Domain Strategy: Strengthen Information </a:t>
              </a:r>
              <a:r>
                <a:rPr lang="en-US" sz="1600" b="1" dirty="0" smtClean="0">
                  <a:solidFill>
                    <a:prstClr val="white"/>
                  </a:solidFill>
                  <a:cs typeface="Arial" pitchFamily="34" charset="0"/>
                </a:rPr>
                <a:t>Management</a:t>
              </a:r>
              <a:endParaRPr lang="en-US" sz="1600" b="1" dirty="0">
                <a:solidFill>
                  <a:prstClr val="white"/>
                </a:solidFill>
                <a:cs typeface="Arial" pitchFamily="34" charset="0"/>
              </a:endParaRPr>
            </a:p>
          </p:txBody>
        </p:sp>
        <p:sp>
          <p:nvSpPr>
            <p:cNvPr id="30" name="Rectangle 11"/>
            <p:cNvSpPr>
              <a:spLocks noChangeArrowheads="1"/>
            </p:cNvSpPr>
            <p:nvPr/>
          </p:nvSpPr>
          <p:spPr bwMode="auto">
            <a:xfrm>
              <a:off x="351011" y="1777585"/>
              <a:ext cx="8523113" cy="961772"/>
            </a:xfrm>
            <a:prstGeom prst="rect">
              <a:avLst/>
            </a:prstGeom>
            <a:solidFill>
              <a:schemeClr val="bg2"/>
            </a:solidFill>
            <a:ln w="12700" algn="ctr">
              <a:noFill/>
              <a:miter lim="800000"/>
              <a:headEnd/>
              <a:tailEnd/>
            </a:ln>
          </p:spPr>
          <p:txBody>
            <a:bodyPr lIns="88900" tIns="88900" rIns="88900" bIns="88900" anchor="ctr" anchorCtr="0"/>
            <a:lstStyle/>
            <a:p>
              <a:pPr defTabSz="957263">
                <a:spcBef>
                  <a:spcPts val="200"/>
                </a:spcBef>
                <a:spcAft>
                  <a:spcPts val="300"/>
                </a:spcAft>
              </a:pPr>
              <a:r>
                <a:rPr lang="en-US" sz="1600" dirty="0">
                  <a:solidFill>
                    <a:prstClr val="black"/>
                  </a:solidFill>
                </a:rPr>
                <a:t>The ability to </a:t>
              </a:r>
              <a:r>
                <a:rPr lang="en-US" sz="1600" dirty="0" smtClean="0">
                  <a:solidFill>
                    <a:prstClr val="black"/>
                  </a:solidFill>
                </a:rPr>
                <a:t>1) develop </a:t>
              </a:r>
              <a:r>
                <a:rPr lang="en-US" sz="1600" dirty="0">
                  <a:solidFill>
                    <a:prstClr val="black"/>
                  </a:solidFill>
                </a:rPr>
                <a:t>systems and procedures that facilitate the communication of timely, accurate, accessible information, alerts and warnings using a whole community approach and </a:t>
              </a:r>
              <a:r>
                <a:rPr lang="en-US" sz="1600" dirty="0" smtClean="0">
                  <a:solidFill>
                    <a:prstClr val="black"/>
                  </a:solidFill>
                </a:rPr>
                <a:t>2) exchange </a:t>
              </a:r>
              <a:r>
                <a:rPr lang="en-US" sz="1600" dirty="0">
                  <a:solidFill>
                    <a:prstClr val="black"/>
                  </a:solidFill>
                </a:rPr>
                <a:t>health information and situational awareness with federal, state, local, territorial, and tribal levels of government, health care coalitions, and their individual members.</a:t>
              </a:r>
            </a:p>
          </p:txBody>
        </p:sp>
      </p:grpSp>
      <p:grpSp>
        <p:nvGrpSpPr>
          <p:cNvPr id="8" name="Group 7"/>
          <p:cNvGrpSpPr/>
          <p:nvPr/>
        </p:nvGrpSpPr>
        <p:grpSpPr>
          <a:xfrm>
            <a:off x="1230766" y="2627355"/>
            <a:ext cx="6644064" cy="2027296"/>
            <a:chOff x="1583784" y="2814043"/>
            <a:chExt cx="5952775" cy="1680028"/>
          </a:xfrm>
        </p:grpSpPr>
        <p:grpSp>
          <p:nvGrpSpPr>
            <p:cNvPr id="6" name="Group 5"/>
            <p:cNvGrpSpPr/>
            <p:nvPr/>
          </p:nvGrpSpPr>
          <p:grpSpPr>
            <a:xfrm>
              <a:off x="1583784" y="2814043"/>
              <a:ext cx="1655064" cy="1680027"/>
              <a:chOff x="343152" y="2814043"/>
              <a:chExt cx="1655064" cy="1680027"/>
            </a:xfrm>
          </p:grpSpPr>
          <p:sp>
            <p:nvSpPr>
              <p:cNvPr id="27" name="Text Box 10"/>
              <p:cNvSpPr txBox="1">
                <a:spLocks noChangeArrowheads="1"/>
              </p:cNvSpPr>
              <p:nvPr/>
            </p:nvSpPr>
            <p:spPr bwMode="auto">
              <a:xfrm>
                <a:off x="344168" y="2814043"/>
                <a:ext cx="1653032" cy="22733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smtClean="0">
                    <a:solidFill>
                      <a:prstClr val="white"/>
                    </a:solidFill>
                    <a:cs typeface="Arial" pitchFamily="34" charset="0"/>
                  </a:rPr>
                  <a:t>Activity 1</a:t>
                </a:r>
                <a:endParaRPr lang="en-US" sz="1200" b="1" dirty="0">
                  <a:solidFill>
                    <a:prstClr val="white"/>
                  </a:solidFill>
                  <a:cs typeface="Arial" pitchFamily="34" charset="0"/>
                </a:endParaRPr>
              </a:p>
            </p:txBody>
          </p:sp>
          <p:sp>
            <p:nvSpPr>
              <p:cNvPr id="28" name="Rectangle 11"/>
              <p:cNvSpPr>
                <a:spLocks noChangeArrowheads="1"/>
              </p:cNvSpPr>
              <p:nvPr/>
            </p:nvSpPr>
            <p:spPr bwMode="auto">
              <a:xfrm rot="5400000">
                <a:off x="441652" y="2937507"/>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solidFill>
                      <a:prstClr val="black"/>
                    </a:solidFill>
                    <a:cs typeface="Arial" pitchFamily="34" charset="0"/>
                  </a:rPr>
                  <a:t>Share situational awareness across the health care and public health systems</a:t>
                </a:r>
              </a:p>
            </p:txBody>
          </p:sp>
        </p:grpSp>
        <p:grpSp>
          <p:nvGrpSpPr>
            <p:cNvPr id="4" name="Group 3"/>
            <p:cNvGrpSpPr/>
            <p:nvPr/>
          </p:nvGrpSpPr>
          <p:grpSpPr>
            <a:xfrm>
              <a:off x="3732640" y="2814043"/>
              <a:ext cx="1655064" cy="1680028"/>
              <a:chOff x="2059228" y="2814043"/>
              <a:chExt cx="1655064" cy="1680028"/>
            </a:xfrm>
          </p:grpSpPr>
          <p:sp>
            <p:nvSpPr>
              <p:cNvPr id="20" name="Text Box 10"/>
              <p:cNvSpPr txBox="1">
                <a:spLocks noChangeArrowheads="1"/>
              </p:cNvSpPr>
              <p:nvPr/>
            </p:nvSpPr>
            <p:spPr bwMode="auto">
              <a:xfrm>
                <a:off x="2060244" y="2814043"/>
                <a:ext cx="1653032" cy="22733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a:solidFill>
                      <a:prstClr val="white"/>
                    </a:solidFill>
                    <a:cs typeface="Arial" pitchFamily="34" charset="0"/>
                  </a:rPr>
                  <a:t>Activity 2</a:t>
                </a:r>
              </a:p>
            </p:txBody>
          </p:sp>
          <p:sp>
            <p:nvSpPr>
              <p:cNvPr id="31" name="Rectangle 11"/>
              <p:cNvSpPr>
                <a:spLocks noChangeArrowheads="1"/>
              </p:cNvSpPr>
              <p:nvPr/>
            </p:nvSpPr>
            <p:spPr bwMode="auto">
              <a:xfrm rot="5400000">
                <a:off x="2157728" y="2937508"/>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solidFill>
                      <a:prstClr val="black"/>
                    </a:solidFill>
                    <a:cs typeface="Arial" pitchFamily="34" charset="0"/>
                  </a:rPr>
                  <a:t>Share emergency information </a:t>
                </a:r>
                <a:r>
                  <a:rPr lang="en-US" sz="1400" kern="0" dirty="0" smtClean="0">
                    <a:solidFill>
                      <a:prstClr val="black"/>
                    </a:solidFill>
                    <a:cs typeface="Arial" pitchFamily="34" charset="0"/>
                  </a:rPr>
                  <a:t>and </a:t>
                </a:r>
                <a:r>
                  <a:rPr lang="en-US" sz="1400" kern="0" dirty="0">
                    <a:solidFill>
                      <a:prstClr val="black"/>
                    </a:solidFill>
                    <a:cs typeface="Arial" pitchFamily="34" charset="0"/>
                  </a:rPr>
                  <a:t>warnings across disciplines </a:t>
                </a:r>
                <a:r>
                  <a:rPr lang="en-US" sz="1400" kern="0" dirty="0" smtClean="0">
                    <a:solidFill>
                      <a:prstClr val="black"/>
                    </a:solidFill>
                    <a:cs typeface="Arial" pitchFamily="34" charset="0"/>
                  </a:rPr>
                  <a:t>and jurisdictions </a:t>
                </a:r>
                <a:r>
                  <a:rPr lang="en-US" sz="1400" kern="0" dirty="0">
                    <a:solidFill>
                      <a:prstClr val="black"/>
                    </a:solidFill>
                    <a:cs typeface="Arial" pitchFamily="34" charset="0"/>
                  </a:rPr>
                  <a:t>and HCCs and their members</a:t>
                </a:r>
              </a:p>
            </p:txBody>
          </p:sp>
        </p:grpSp>
        <p:grpSp>
          <p:nvGrpSpPr>
            <p:cNvPr id="2" name="Group 1"/>
            <p:cNvGrpSpPr/>
            <p:nvPr/>
          </p:nvGrpSpPr>
          <p:grpSpPr>
            <a:xfrm>
              <a:off x="5881495" y="2814043"/>
              <a:ext cx="1655064" cy="1680028"/>
              <a:chOff x="3786909" y="2814043"/>
              <a:chExt cx="1655064" cy="1680028"/>
            </a:xfrm>
          </p:grpSpPr>
          <p:sp>
            <p:nvSpPr>
              <p:cNvPr id="24" name="Text Box 10"/>
              <p:cNvSpPr txBox="1">
                <a:spLocks noChangeArrowheads="1"/>
              </p:cNvSpPr>
              <p:nvPr/>
            </p:nvSpPr>
            <p:spPr bwMode="auto">
              <a:xfrm>
                <a:off x="3787925" y="2814043"/>
                <a:ext cx="1653032" cy="22733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a:solidFill>
                      <a:prstClr val="white"/>
                    </a:solidFill>
                    <a:cs typeface="Arial" pitchFamily="34" charset="0"/>
                  </a:rPr>
                  <a:t>Activity 3</a:t>
                </a:r>
              </a:p>
            </p:txBody>
          </p:sp>
          <p:sp>
            <p:nvSpPr>
              <p:cNvPr id="32" name="Rectangle 11"/>
              <p:cNvSpPr>
                <a:spLocks noChangeArrowheads="1"/>
              </p:cNvSpPr>
              <p:nvPr/>
            </p:nvSpPr>
            <p:spPr bwMode="auto">
              <a:xfrm rot="5400000">
                <a:off x="3885409" y="2937508"/>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solidFill>
                      <a:prstClr val="black"/>
                    </a:solidFill>
                    <a:cs typeface="Arial" pitchFamily="34" charset="0"/>
                  </a:rPr>
                  <a:t>Conduct external communication with public</a:t>
                </a:r>
              </a:p>
            </p:txBody>
          </p:sp>
        </p:grpSp>
      </p:grpSp>
      <p:grpSp>
        <p:nvGrpSpPr>
          <p:cNvPr id="5" name="Group 4"/>
          <p:cNvGrpSpPr/>
          <p:nvPr/>
        </p:nvGrpSpPr>
        <p:grpSpPr>
          <a:xfrm>
            <a:off x="352546" y="4849888"/>
            <a:ext cx="8535760" cy="1005840"/>
            <a:chOff x="340059" y="4558921"/>
            <a:chExt cx="8535760" cy="998461"/>
          </a:xfrm>
        </p:grpSpPr>
        <p:sp>
          <p:nvSpPr>
            <p:cNvPr id="37" name="Text Placeholder 31"/>
            <p:cNvSpPr txBox="1">
              <a:spLocks/>
            </p:cNvSpPr>
            <p:nvPr/>
          </p:nvSpPr>
          <p:spPr bwMode="auto">
            <a:xfrm>
              <a:off x="346383" y="4869817"/>
              <a:ext cx="8523113" cy="687565"/>
            </a:xfrm>
            <a:prstGeom prst="rect">
              <a:avLst/>
            </a:prstGeom>
            <a:solidFill>
              <a:schemeClr val="bg2"/>
            </a:solidFill>
            <a:ln w="9525">
              <a:noFill/>
              <a:miter lim="800000"/>
              <a:headEnd/>
              <a:tailEnd/>
            </a:ln>
            <a:effectLst/>
          </p:spPr>
          <p:txBody>
            <a:bodyPr vert="horz" wrap="square" lIns="0" tIns="0" rIns="0" bIns="0" numCol="3" rtlCol="0" anchor="t" anchorCtr="0" compatLnSpc="1">
              <a:prstTxWarp prst="textNoShape">
                <a:avLst/>
              </a:prstTxWarp>
              <a:noAutofit/>
            </a:bodyPr>
            <a:lstStyle>
              <a:lvl1pPr marL="0" indent="0" algn="l" defTabSz="914400" rtl="0" eaLnBrk="1" latinLnBrk="0" hangingPunct="1">
                <a:spcBef>
                  <a:spcPts val="400"/>
                </a:spcBef>
                <a:buSzPct val="25000"/>
                <a:buFont typeface="Arial" pitchFamily="34" charset="0"/>
                <a:buChar char="‏"/>
                <a:defRPr sz="1200" kern="1200">
                  <a:solidFill>
                    <a:schemeClr val="tx1"/>
                  </a:solidFill>
                  <a:latin typeface="+mn-lt"/>
                  <a:ea typeface="+mn-ea"/>
                  <a:cs typeface="Arial" pitchFamily="34" charset="0"/>
                </a:defRPr>
              </a:lvl1pPr>
              <a:lvl2pPr marL="228600" indent="-152400" algn="l" defTabSz="914400" rtl="0" eaLnBrk="1" latinLnBrk="0" hangingPunct="1">
                <a:spcBef>
                  <a:spcPts val="400"/>
                </a:spcBef>
                <a:buClrTx/>
                <a:buSzPct val="65000"/>
                <a:buFont typeface="Wingdings"/>
                <a:buChar char="l"/>
                <a:defRPr sz="1200" kern="1200">
                  <a:solidFill>
                    <a:schemeClr val="tx1"/>
                  </a:solidFill>
                  <a:latin typeface="+mn-lt"/>
                  <a:ea typeface="+mn-ea"/>
                  <a:cs typeface="Arial" pitchFamily="34" charset="0"/>
                </a:defRPr>
              </a:lvl2pPr>
              <a:lvl3pPr marL="457200" indent="-152400" algn="l" defTabSz="914400" rtl="0" eaLnBrk="1" latinLnBrk="0" hangingPunct="1">
                <a:spcBef>
                  <a:spcPts val="200"/>
                </a:spcBef>
                <a:buClrTx/>
                <a:buSzPct val="100000"/>
                <a:buFontTx/>
                <a:buChar char="–"/>
                <a:defRPr sz="1100" kern="1200">
                  <a:solidFill>
                    <a:schemeClr val="tx1"/>
                  </a:solidFill>
                  <a:latin typeface="+mn-lt"/>
                  <a:ea typeface="+mn-ea"/>
                  <a:cs typeface="Arial" pitchFamily="34" charset="0"/>
                </a:defRPr>
              </a:lvl3pPr>
              <a:lvl4pPr marL="685800" indent="-152400" algn="l" defTabSz="914400" rtl="0" eaLnBrk="1" latinLnBrk="0" hangingPunct="1">
                <a:spcBef>
                  <a:spcPts val="200"/>
                </a:spcBef>
                <a:buClrTx/>
                <a:buSzPct val="55000"/>
                <a:buFont typeface="Wingdings"/>
                <a:buChar char="¡"/>
                <a:defRPr sz="1100" kern="1200">
                  <a:solidFill>
                    <a:schemeClr val="tx1"/>
                  </a:solidFill>
                  <a:latin typeface="+mn-lt"/>
                  <a:ea typeface="+mn-ea"/>
                  <a:cs typeface="Arial" pitchFamily="34" charset="0"/>
                </a:defRPr>
              </a:lvl4pPr>
              <a:lvl5pPr marL="914400" indent="-152400" algn="l" defTabSz="914400" rtl="0" eaLnBrk="1" latinLnBrk="0" hangingPunct="1">
                <a:spcBef>
                  <a:spcPts val="200"/>
                </a:spcBef>
                <a:buClrTx/>
                <a:buSzPct val="100000"/>
                <a:buFontTx/>
                <a:buChar char="–"/>
                <a:defRPr sz="11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114300">
                <a:buSzPct val="100000"/>
                <a:buFont typeface="Arial" panose="020B0604020202020204" pitchFamily="34" charset="0"/>
                <a:buChar char="•"/>
                <a:defRPr/>
              </a:pPr>
              <a:r>
                <a:rPr lang="en-US" sz="1400" dirty="0">
                  <a:solidFill>
                    <a:prstClr val="black"/>
                  </a:solidFill>
                </a:rPr>
                <a:t>Information sharing platforms for HCC </a:t>
              </a:r>
              <a:r>
                <a:rPr lang="en-US" sz="1400" dirty="0" smtClean="0">
                  <a:solidFill>
                    <a:prstClr val="black"/>
                  </a:solidFill>
                </a:rPr>
                <a:t>members</a:t>
              </a:r>
            </a:p>
            <a:p>
              <a:pPr marL="114300" lvl="1" indent="-114300">
                <a:buSzPct val="100000"/>
                <a:buFont typeface="Arial" panose="020B0604020202020204" pitchFamily="34" charset="0"/>
                <a:buChar char="•"/>
                <a:defRPr/>
              </a:pPr>
              <a:endParaRPr lang="en-US" sz="1400" dirty="0" smtClean="0">
                <a:solidFill>
                  <a:prstClr val="black"/>
                </a:solidFill>
              </a:endParaRPr>
            </a:p>
            <a:p>
              <a:pPr marL="114300" lvl="1" indent="-114300">
                <a:buSzPct val="100000"/>
                <a:buFont typeface="Arial" panose="020B0604020202020204" pitchFamily="34" charset="0"/>
                <a:buChar char="•"/>
                <a:defRPr/>
              </a:pPr>
              <a:r>
                <a:rPr lang="en-US" sz="1400" dirty="0" smtClean="0">
                  <a:solidFill>
                    <a:prstClr val="black"/>
                  </a:solidFill>
                </a:rPr>
                <a:t>Defined </a:t>
              </a:r>
              <a:r>
                <a:rPr lang="en-US" sz="1400" dirty="0">
                  <a:solidFill>
                    <a:prstClr val="black"/>
                  </a:solidFill>
                </a:rPr>
                <a:t>essential elements of </a:t>
              </a:r>
              <a:r>
                <a:rPr lang="en-US" sz="1400" dirty="0" smtClean="0">
                  <a:solidFill>
                    <a:prstClr val="black"/>
                  </a:solidFill>
                </a:rPr>
                <a:t>information</a:t>
              </a:r>
            </a:p>
            <a:p>
              <a:pPr marL="114300" lvl="1" indent="-114300">
                <a:buSzPct val="100000"/>
                <a:buFont typeface="Arial" panose="020B0604020202020204" pitchFamily="34" charset="0"/>
                <a:buChar char="•"/>
                <a:defRPr/>
              </a:pPr>
              <a:r>
                <a:rPr lang="en-US" sz="1400" dirty="0" smtClean="0">
                  <a:solidFill>
                    <a:prstClr val="black"/>
                  </a:solidFill>
                </a:rPr>
                <a:t>Risk </a:t>
              </a:r>
              <a:r>
                <a:rPr lang="en-US" sz="1400" dirty="0">
                  <a:solidFill>
                    <a:prstClr val="black"/>
                  </a:solidFill>
                </a:rPr>
                <a:t>communication </a:t>
              </a:r>
              <a:r>
                <a:rPr lang="en-US" sz="1400" dirty="0" smtClean="0">
                  <a:solidFill>
                    <a:prstClr val="black"/>
                  </a:solidFill>
                </a:rPr>
                <a:t>materials</a:t>
              </a:r>
            </a:p>
            <a:p>
              <a:pPr marL="114300" lvl="1" indent="-114300">
                <a:buSzPct val="100000"/>
                <a:buFont typeface="Arial" panose="020B0604020202020204" pitchFamily="34" charset="0"/>
                <a:buChar char="•"/>
                <a:defRPr/>
              </a:pPr>
              <a:r>
                <a:rPr lang="en-US" sz="1400" smtClean="0">
                  <a:solidFill>
                    <a:prstClr val="black"/>
                  </a:solidFill>
                </a:rPr>
                <a:t>Health </a:t>
              </a:r>
              <a:r>
                <a:rPr lang="en-US" sz="1400" dirty="0">
                  <a:solidFill>
                    <a:prstClr val="black"/>
                  </a:solidFill>
                </a:rPr>
                <a:t>care situational awareness protocols and systems</a:t>
              </a:r>
            </a:p>
            <a:p>
              <a:pPr marL="114300" lvl="1" indent="-114300">
                <a:buSzPct val="100000"/>
                <a:buFont typeface="Arial" panose="020B0604020202020204" pitchFamily="34" charset="0"/>
                <a:buChar char="•"/>
                <a:defRPr/>
              </a:pPr>
              <a:r>
                <a:rPr lang="en-US" sz="1400" dirty="0">
                  <a:solidFill>
                    <a:prstClr val="black"/>
                  </a:solidFill>
                </a:rPr>
                <a:t>Trained risk communication </a:t>
              </a:r>
              <a:r>
                <a:rPr lang="en-US" sz="1400" dirty="0" smtClean="0">
                  <a:solidFill>
                    <a:prstClr val="black"/>
                  </a:solidFill>
                </a:rPr>
                <a:t>staff</a:t>
              </a:r>
              <a:endParaRPr lang="en-US" sz="1400" dirty="0">
                <a:solidFill>
                  <a:prstClr val="black"/>
                </a:solidFill>
              </a:endParaRPr>
            </a:p>
          </p:txBody>
        </p:sp>
        <p:sp>
          <p:nvSpPr>
            <p:cNvPr id="3" name="TextBox 2"/>
            <p:cNvSpPr txBox="1"/>
            <p:nvPr/>
          </p:nvSpPr>
          <p:spPr>
            <a:xfrm>
              <a:off x="340059" y="4558921"/>
              <a:ext cx="8535760" cy="310896"/>
            </a:xfrm>
            <a:prstGeom prst="rect">
              <a:avLst/>
            </a:prstGeom>
            <a:solidFill>
              <a:schemeClr val="accent3"/>
            </a:solidFill>
            <a:ln>
              <a:noFill/>
            </a:ln>
          </p:spPr>
          <p:txBody>
            <a:bodyPr wrap="square" rtlCol="0" anchor="ctr">
              <a:spAutoFit/>
            </a:bodyPr>
            <a:lstStyle/>
            <a:p>
              <a:pPr algn="ctr"/>
              <a:r>
                <a:rPr lang="en-US" sz="1200" b="1" dirty="0" smtClean="0">
                  <a:solidFill>
                    <a:prstClr val="white"/>
                  </a:solidFill>
                </a:rPr>
                <a:t>Sample Outputs</a:t>
              </a:r>
              <a:endParaRPr lang="en-US" sz="1200" b="1" dirty="0">
                <a:solidFill>
                  <a:prstClr val="white"/>
                </a:solidFill>
              </a:endParaRPr>
            </a:p>
          </p:txBody>
        </p:sp>
      </p:grpSp>
    </p:spTree>
    <p:extLst>
      <p:ext uri="{BB962C8B-B14F-4D97-AF65-F5344CB8AC3E}">
        <p14:creationId xmlns:p14="http://schemas.microsoft.com/office/powerpoint/2010/main" val="304859483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Title 1"/>
          <p:cNvSpPr>
            <a:spLocks noGrp="1"/>
          </p:cNvSpPr>
          <p:nvPr>
            <p:ph type="title"/>
          </p:nvPr>
        </p:nvSpPr>
        <p:spPr>
          <a:xfrm>
            <a:off x="347663" y="381000"/>
            <a:ext cx="8526461" cy="906462"/>
          </a:xfrm>
          <a:noFill/>
        </p:spPr>
        <p:txBody>
          <a:bodyPr/>
          <a:lstStyle/>
          <a:p>
            <a:r>
              <a:rPr lang="en-US" dirty="0" smtClean="0"/>
              <a:t>Domain 4: </a:t>
            </a:r>
            <a:r>
              <a:rPr lang="en-US" dirty="0"/>
              <a:t>Countermeasures </a:t>
            </a:r>
            <a:r>
              <a:rPr lang="en-US" dirty="0" smtClean="0"/>
              <a:t>and </a:t>
            </a:r>
            <a:r>
              <a:rPr lang="en-US" dirty="0"/>
              <a:t>Mitigation </a:t>
            </a:r>
            <a:endParaRPr lang="en-US" dirty="0" smtClean="0"/>
          </a:p>
        </p:txBody>
      </p:sp>
      <p:grpSp>
        <p:nvGrpSpPr>
          <p:cNvPr id="5" name="Group 4"/>
          <p:cNvGrpSpPr/>
          <p:nvPr/>
        </p:nvGrpSpPr>
        <p:grpSpPr>
          <a:xfrm>
            <a:off x="338503" y="1163105"/>
            <a:ext cx="8523113" cy="1818565"/>
            <a:chOff x="351011" y="1035206"/>
            <a:chExt cx="8523113" cy="1818565"/>
          </a:xfrm>
        </p:grpSpPr>
        <p:sp>
          <p:nvSpPr>
            <p:cNvPr id="29" name="Text Box 10"/>
            <p:cNvSpPr txBox="1">
              <a:spLocks noChangeArrowheads="1"/>
            </p:cNvSpPr>
            <p:nvPr/>
          </p:nvSpPr>
          <p:spPr bwMode="auto">
            <a:xfrm>
              <a:off x="351011" y="1035206"/>
              <a:ext cx="8523113" cy="307240"/>
            </a:xfrm>
            <a:prstGeom prst="rect">
              <a:avLst/>
            </a:prstGeom>
            <a:solidFill>
              <a:schemeClr val="accent1"/>
            </a:solidFill>
            <a:ln w="12700" algn="ctr">
              <a:noFill/>
              <a:miter lim="800000"/>
              <a:headEnd/>
              <a:tailEnd type="none" w="sm" len="med"/>
            </a:ln>
          </p:spPr>
          <p:txBody>
            <a:bodyPr lIns="88900" tIns="88900" rIns="88900" bIns="88900" anchor="ctr" anchorCtr="0"/>
            <a:lstStyle/>
            <a:p>
              <a:pPr defTabSz="957263">
                <a:spcBef>
                  <a:spcPts val="200"/>
                </a:spcBef>
              </a:pPr>
              <a:r>
                <a:rPr lang="en-US" sz="1600" b="1" dirty="0">
                  <a:solidFill>
                    <a:schemeClr val="bg1"/>
                  </a:solidFill>
                  <a:cs typeface="Arial" pitchFamily="34" charset="0"/>
                </a:rPr>
                <a:t>Domain </a:t>
              </a:r>
              <a:r>
                <a:rPr lang="en-US" sz="1600" b="1" dirty="0" smtClean="0">
                  <a:solidFill>
                    <a:schemeClr val="bg1"/>
                  </a:solidFill>
                  <a:cs typeface="Arial" pitchFamily="34" charset="0"/>
                </a:rPr>
                <a:t>Strategy: Strengthen </a:t>
              </a:r>
              <a:r>
                <a:rPr lang="en-US" sz="1600" b="1" dirty="0">
                  <a:solidFill>
                    <a:schemeClr val="bg1"/>
                  </a:solidFill>
                  <a:cs typeface="Arial" pitchFamily="34" charset="0"/>
                </a:rPr>
                <a:t>Countermeasures </a:t>
              </a:r>
              <a:r>
                <a:rPr lang="en-US" sz="1600" b="1" dirty="0" smtClean="0">
                  <a:solidFill>
                    <a:schemeClr val="bg1"/>
                  </a:solidFill>
                  <a:cs typeface="Arial" pitchFamily="34" charset="0"/>
                </a:rPr>
                <a:t>and </a:t>
              </a:r>
              <a:r>
                <a:rPr lang="en-US" sz="1600" b="1" dirty="0">
                  <a:solidFill>
                    <a:schemeClr val="bg1"/>
                  </a:solidFill>
                  <a:cs typeface="Arial" pitchFamily="34" charset="0"/>
                </a:rPr>
                <a:t>Mitigation </a:t>
              </a:r>
            </a:p>
          </p:txBody>
        </p:sp>
        <p:sp>
          <p:nvSpPr>
            <p:cNvPr id="30" name="Rectangle 11"/>
            <p:cNvSpPr>
              <a:spLocks noChangeArrowheads="1"/>
            </p:cNvSpPr>
            <p:nvPr/>
          </p:nvSpPr>
          <p:spPr bwMode="auto">
            <a:xfrm>
              <a:off x="351011" y="1334198"/>
              <a:ext cx="8523113" cy="1519573"/>
            </a:xfrm>
            <a:prstGeom prst="rect">
              <a:avLst/>
            </a:prstGeom>
            <a:solidFill>
              <a:schemeClr val="bg2"/>
            </a:solidFill>
            <a:ln w="12700" algn="ctr">
              <a:noFill/>
              <a:miter lim="800000"/>
              <a:headEnd/>
              <a:tailEnd/>
            </a:ln>
          </p:spPr>
          <p:txBody>
            <a:bodyPr lIns="88900" tIns="88900" rIns="88900" bIns="88900" anchor="ctr" anchorCtr="0"/>
            <a:lstStyle/>
            <a:p>
              <a:pPr defTabSz="957263">
                <a:spcBef>
                  <a:spcPts val="200"/>
                </a:spcBef>
                <a:spcAft>
                  <a:spcPts val="300"/>
                </a:spcAft>
              </a:pPr>
              <a:r>
                <a:rPr lang="en-US" sz="1600" dirty="0"/>
                <a:t>The means to provide resources for awardees, as well as health care coalitions and their members, to increase their ability to store and deploy medical and pharmaceutical products that prevent and treat the effects of hazardous substances and infectious diseases, including pharmaceutical and non-pharmaceutical equipment (e.g., vaccines, prescription drugs, masks, gloves, and medical equipment) and the resources to guide an all-hazards approach to contain the spread of injury and </a:t>
              </a:r>
              <a:r>
                <a:rPr lang="en-US" sz="1600" dirty="0" smtClean="0"/>
                <a:t>exposure </a:t>
              </a:r>
              <a:r>
                <a:rPr lang="en-US" sz="1600" dirty="0"/>
                <a:t>using mitigation strategies (e.g., isolation, closures, social distancing, and quarantines).</a:t>
              </a:r>
            </a:p>
          </p:txBody>
        </p:sp>
      </p:grpSp>
      <p:grpSp>
        <p:nvGrpSpPr>
          <p:cNvPr id="4" name="Group 3"/>
          <p:cNvGrpSpPr/>
          <p:nvPr/>
        </p:nvGrpSpPr>
        <p:grpSpPr>
          <a:xfrm>
            <a:off x="1582768" y="3080659"/>
            <a:ext cx="5952775" cy="1670241"/>
            <a:chOff x="1583784" y="2814043"/>
            <a:chExt cx="5952775" cy="1670241"/>
          </a:xfrm>
        </p:grpSpPr>
        <p:grpSp>
          <p:nvGrpSpPr>
            <p:cNvPr id="18" name="Group 17"/>
            <p:cNvGrpSpPr/>
            <p:nvPr/>
          </p:nvGrpSpPr>
          <p:grpSpPr>
            <a:xfrm>
              <a:off x="1583784" y="2814043"/>
              <a:ext cx="1655064" cy="1670240"/>
              <a:chOff x="343152" y="2814043"/>
              <a:chExt cx="1655064" cy="1670240"/>
            </a:xfrm>
          </p:grpSpPr>
          <p:sp>
            <p:nvSpPr>
              <p:cNvPr id="19" name="Text Box 10"/>
              <p:cNvSpPr txBox="1">
                <a:spLocks noChangeArrowheads="1"/>
              </p:cNvSpPr>
              <p:nvPr/>
            </p:nvSpPr>
            <p:spPr bwMode="auto">
              <a:xfrm>
                <a:off x="344168" y="2814043"/>
                <a:ext cx="1653032" cy="27432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eaLnBrk="1" hangingPunct="1">
                  <a:spcBef>
                    <a:spcPts val="200"/>
                  </a:spcBef>
                </a:pPr>
                <a:r>
                  <a:rPr lang="en-US" sz="1200" b="1" dirty="0" smtClean="0">
                    <a:solidFill>
                      <a:schemeClr val="bg1"/>
                    </a:solidFill>
                    <a:ea typeface="+mn-ea"/>
                    <a:cs typeface="Arial" pitchFamily="34" charset="0"/>
                  </a:rPr>
                  <a:t>Activity 1</a:t>
                </a:r>
                <a:endParaRPr lang="en-US" sz="1200" b="1" dirty="0">
                  <a:solidFill>
                    <a:schemeClr val="bg1"/>
                  </a:solidFill>
                  <a:ea typeface="+mn-ea"/>
                  <a:cs typeface="Arial" pitchFamily="34" charset="0"/>
                </a:endParaRPr>
              </a:p>
            </p:txBody>
          </p:sp>
          <p:sp>
            <p:nvSpPr>
              <p:cNvPr id="21" name="Rectangle 11"/>
              <p:cNvSpPr>
                <a:spLocks noChangeArrowheads="1"/>
              </p:cNvSpPr>
              <p:nvPr/>
            </p:nvSpPr>
            <p:spPr bwMode="auto">
              <a:xfrm rot="5400000">
                <a:off x="472079" y="2958147"/>
                <a:ext cx="1397209"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Manage access to and administration of pharmaceutical</a:t>
                </a:r>
                <a:r>
                  <a:rPr lang="en-US" sz="1400" kern="0" dirty="0" smtClean="0">
                    <a:cs typeface="Arial" pitchFamily="34" charset="0"/>
                  </a:rPr>
                  <a:t>/ non-pharmaceutical </a:t>
                </a:r>
                <a:r>
                  <a:rPr lang="en-US" sz="1400" kern="0" dirty="0">
                    <a:cs typeface="Arial" pitchFamily="34" charset="0"/>
                  </a:rPr>
                  <a:t>interventions</a:t>
                </a:r>
              </a:p>
            </p:txBody>
          </p:sp>
        </p:grpSp>
        <p:grpSp>
          <p:nvGrpSpPr>
            <p:cNvPr id="22" name="Group 21"/>
            <p:cNvGrpSpPr/>
            <p:nvPr/>
          </p:nvGrpSpPr>
          <p:grpSpPr>
            <a:xfrm>
              <a:off x="3732640" y="2814043"/>
              <a:ext cx="1655064" cy="1670241"/>
              <a:chOff x="2059228" y="2814043"/>
              <a:chExt cx="1655064" cy="1670241"/>
            </a:xfrm>
          </p:grpSpPr>
          <p:sp>
            <p:nvSpPr>
              <p:cNvPr id="23" name="Text Box 10"/>
              <p:cNvSpPr txBox="1">
                <a:spLocks noChangeArrowheads="1"/>
              </p:cNvSpPr>
              <p:nvPr/>
            </p:nvSpPr>
            <p:spPr bwMode="auto">
              <a:xfrm>
                <a:off x="2060244" y="2814043"/>
                <a:ext cx="1653032" cy="27432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a:solidFill>
                      <a:schemeClr val="bg1"/>
                    </a:solidFill>
                    <a:cs typeface="Arial" pitchFamily="34" charset="0"/>
                  </a:rPr>
                  <a:t>Activity 2</a:t>
                </a:r>
              </a:p>
            </p:txBody>
          </p:sp>
          <p:sp>
            <p:nvSpPr>
              <p:cNvPr id="25" name="Rectangle 11"/>
              <p:cNvSpPr>
                <a:spLocks noChangeArrowheads="1"/>
              </p:cNvSpPr>
              <p:nvPr/>
            </p:nvSpPr>
            <p:spPr bwMode="auto">
              <a:xfrm rot="5400000">
                <a:off x="2188154" y="2958147"/>
                <a:ext cx="1397211"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Ensure safety and health of responders</a:t>
                </a:r>
              </a:p>
            </p:txBody>
          </p:sp>
        </p:grpSp>
        <p:grpSp>
          <p:nvGrpSpPr>
            <p:cNvPr id="26" name="Group 25"/>
            <p:cNvGrpSpPr/>
            <p:nvPr/>
          </p:nvGrpSpPr>
          <p:grpSpPr>
            <a:xfrm>
              <a:off x="5881495" y="2814043"/>
              <a:ext cx="1655064" cy="1670240"/>
              <a:chOff x="3786909" y="2814043"/>
              <a:chExt cx="1655064" cy="1670240"/>
            </a:xfrm>
          </p:grpSpPr>
          <p:sp>
            <p:nvSpPr>
              <p:cNvPr id="35" name="Text Box 10"/>
              <p:cNvSpPr txBox="1">
                <a:spLocks noChangeArrowheads="1"/>
              </p:cNvSpPr>
              <p:nvPr/>
            </p:nvSpPr>
            <p:spPr bwMode="auto">
              <a:xfrm>
                <a:off x="3787925" y="2814043"/>
                <a:ext cx="1653032" cy="27432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a:solidFill>
                      <a:schemeClr val="bg1"/>
                    </a:solidFill>
                    <a:cs typeface="Arial" pitchFamily="34" charset="0"/>
                  </a:rPr>
                  <a:t>Activity 3</a:t>
                </a:r>
              </a:p>
            </p:txBody>
          </p:sp>
          <p:sp>
            <p:nvSpPr>
              <p:cNvPr id="36" name="Rectangle 11"/>
              <p:cNvSpPr>
                <a:spLocks noChangeArrowheads="1"/>
              </p:cNvSpPr>
              <p:nvPr/>
            </p:nvSpPr>
            <p:spPr bwMode="auto">
              <a:xfrm rot="5400000">
                <a:off x="3915836" y="2958146"/>
                <a:ext cx="1397210"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Operationalize response plans </a:t>
                </a:r>
              </a:p>
            </p:txBody>
          </p:sp>
        </p:grpSp>
      </p:grpSp>
      <p:grpSp>
        <p:nvGrpSpPr>
          <p:cNvPr id="24" name="Group 23"/>
          <p:cNvGrpSpPr/>
          <p:nvPr/>
        </p:nvGrpSpPr>
        <p:grpSpPr>
          <a:xfrm>
            <a:off x="352546" y="4849889"/>
            <a:ext cx="8535760" cy="1009300"/>
            <a:chOff x="353292" y="4534580"/>
            <a:chExt cx="8535760" cy="891480"/>
          </a:xfrm>
        </p:grpSpPr>
        <p:sp>
          <p:nvSpPr>
            <p:cNvPr id="27" name="Text Placeholder 31"/>
            <p:cNvSpPr txBox="1">
              <a:spLocks/>
            </p:cNvSpPr>
            <p:nvPr/>
          </p:nvSpPr>
          <p:spPr bwMode="auto">
            <a:xfrm>
              <a:off x="359616" y="4811579"/>
              <a:ext cx="8523113" cy="614481"/>
            </a:xfrm>
            <a:prstGeom prst="rect">
              <a:avLst/>
            </a:prstGeom>
            <a:solidFill>
              <a:schemeClr val="bg2"/>
            </a:solidFill>
            <a:ln w="9525">
              <a:noFill/>
              <a:miter lim="800000"/>
              <a:headEnd/>
              <a:tailEnd/>
            </a:ln>
            <a:effectLst/>
          </p:spPr>
          <p:txBody>
            <a:bodyPr vert="horz" wrap="square" lIns="0" tIns="0" rIns="0" bIns="0" numCol="3" rtlCol="0" anchor="ctr" anchorCtr="0" compatLnSpc="1">
              <a:prstTxWarp prst="textNoShape">
                <a:avLst/>
              </a:prstTxWarp>
              <a:noAutofit/>
            </a:bodyPr>
            <a:lstStyle>
              <a:lvl1pPr marL="0" indent="0" algn="l" defTabSz="914400" rtl="0" eaLnBrk="1" latinLnBrk="0" hangingPunct="1">
                <a:spcBef>
                  <a:spcPts val="400"/>
                </a:spcBef>
                <a:buSzPct val="25000"/>
                <a:buFont typeface="Arial" pitchFamily="34" charset="0"/>
                <a:buChar char="‏"/>
                <a:defRPr sz="1200" kern="1200">
                  <a:solidFill>
                    <a:schemeClr val="tx1"/>
                  </a:solidFill>
                  <a:latin typeface="+mn-lt"/>
                  <a:ea typeface="+mn-ea"/>
                  <a:cs typeface="Arial" pitchFamily="34" charset="0"/>
                </a:defRPr>
              </a:lvl1pPr>
              <a:lvl2pPr marL="228600" indent="-152400" algn="l" defTabSz="914400" rtl="0" eaLnBrk="1" latinLnBrk="0" hangingPunct="1">
                <a:spcBef>
                  <a:spcPts val="400"/>
                </a:spcBef>
                <a:buClrTx/>
                <a:buSzPct val="65000"/>
                <a:buFont typeface="Wingdings"/>
                <a:buChar char="l"/>
                <a:defRPr sz="1200" kern="1200">
                  <a:solidFill>
                    <a:schemeClr val="tx1"/>
                  </a:solidFill>
                  <a:latin typeface="+mn-lt"/>
                  <a:ea typeface="+mn-ea"/>
                  <a:cs typeface="Arial" pitchFamily="34" charset="0"/>
                </a:defRPr>
              </a:lvl2pPr>
              <a:lvl3pPr marL="457200" indent="-152400" algn="l" defTabSz="914400" rtl="0" eaLnBrk="1" latinLnBrk="0" hangingPunct="1">
                <a:spcBef>
                  <a:spcPts val="200"/>
                </a:spcBef>
                <a:buClrTx/>
                <a:buSzPct val="100000"/>
                <a:buFontTx/>
                <a:buChar char="–"/>
                <a:defRPr sz="1100" kern="1200">
                  <a:solidFill>
                    <a:schemeClr val="tx1"/>
                  </a:solidFill>
                  <a:latin typeface="+mn-lt"/>
                  <a:ea typeface="+mn-ea"/>
                  <a:cs typeface="Arial" pitchFamily="34" charset="0"/>
                </a:defRPr>
              </a:lvl3pPr>
              <a:lvl4pPr marL="685800" indent="-152400" algn="l" defTabSz="914400" rtl="0" eaLnBrk="1" latinLnBrk="0" hangingPunct="1">
                <a:spcBef>
                  <a:spcPts val="200"/>
                </a:spcBef>
                <a:buClrTx/>
                <a:buSzPct val="55000"/>
                <a:buFont typeface="Wingdings"/>
                <a:buChar char="¡"/>
                <a:defRPr sz="1100" kern="1200">
                  <a:solidFill>
                    <a:schemeClr val="tx1"/>
                  </a:solidFill>
                  <a:latin typeface="+mn-lt"/>
                  <a:ea typeface="+mn-ea"/>
                  <a:cs typeface="Arial" pitchFamily="34" charset="0"/>
                </a:defRPr>
              </a:lvl4pPr>
              <a:lvl5pPr marL="914400" indent="-152400" algn="l" defTabSz="914400" rtl="0" eaLnBrk="1" latinLnBrk="0" hangingPunct="1">
                <a:spcBef>
                  <a:spcPts val="200"/>
                </a:spcBef>
                <a:buClrTx/>
                <a:buSzPct val="100000"/>
                <a:buFontTx/>
                <a:buChar char="–"/>
                <a:defRPr sz="11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114300">
                <a:buSzPct val="100000"/>
                <a:buFont typeface="Arial" panose="020B0604020202020204" pitchFamily="34" charset="0"/>
                <a:buChar char="•"/>
                <a:defRPr/>
              </a:pPr>
              <a:r>
                <a:rPr lang="en-US" sz="1400" dirty="0"/>
                <a:t>Storage </a:t>
              </a:r>
              <a:r>
                <a:rPr lang="en-US" sz="1400" dirty="0" smtClean="0"/>
                <a:t>and </a:t>
              </a:r>
              <a:r>
                <a:rPr lang="en-US" sz="1400" dirty="0"/>
                <a:t>distribution centers</a:t>
              </a:r>
            </a:p>
            <a:p>
              <a:pPr marL="114300" lvl="1" indent="-114300">
                <a:buSzPct val="100000"/>
                <a:buFont typeface="Arial" panose="020B0604020202020204" pitchFamily="34" charset="0"/>
                <a:buChar char="•"/>
                <a:defRPr/>
              </a:pPr>
              <a:r>
                <a:rPr lang="en-US" sz="1400" dirty="0"/>
                <a:t>Inventory management systems </a:t>
              </a:r>
              <a:endParaRPr lang="en-US" sz="1400" dirty="0" smtClean="0"/>
            </a:p>
            <a:p>
              <a:pPr marL="114300" lvl="1" indent="-114300">
                <a:buSzPct val="100000"/>
                <a:buFont typeface="Arial" panose="020B0604020202020204" pitchFamily="34" charset="0"/>
                <a:buChar char="•"/>
                <a:defRPr/>
              </a:pPr>
              <a:r>
                <a:rPr lang="en-US" sz="1400" dirty="0" smtClean="0"/>
                <a:t>Points </a:t>
              </a:r>
              <a:r>
                <a:rPr lang="en-US" sz="1400" dirty="0"/>
                <a:t>of dispensing/alternate nodes</a:t>
              </a:r>
            </a:p>
            <a:p>
              <a:pPr marL="114300" lvl="1" indent="-114300">
                <a:buSzPct val="100000"/>
                <a:buFont typeface="Arial" panose="020B0604020202020204" pitchFamily="34" charset="0"/>
                <a:buChar char="•"/>
                <a:defRPr/>
              </a:pPr>
              <a:r>
                <a:rPr lang="en-US" sz="1400" dirty="0"/>
                <a:t>Trained POD staff</a:t>
              </a:r>
              <a:endParaRPr lang="en-US" sz="1400" dirty="0" smtClean="0"/>
            </a:p>
            <a:p>
              <a:pPr marL="114300" lvl="1" indent="-114300">
                <a:buSzPct val="100000"/>
                <a:buFont typeface="Arial" panose="020B0604020202020204" pitchFamily="34" charset="0"/>
                <a:buChar char="•"/>
                <a:defRPr/>
              </a:pPr>
              <a:r>
                <a:rPr lang="en-US" sz="1400" dirty="0" smtClean="0"/>
                <a:t>Safety </a:t>
              </a:r>
              <a:r>
                <a:rPr lang="en-US" sz="1400" dirty="0"/>
                <a:t>and “just in time” trainings</a:t>
              </a:r>
            </a:p>
          </p:txBody>
        </p:sp>
        <p:sp>
          <p:nvSpPr>
            <p:cNvPr id="28" name="TextBox 27"/>
            <p:cNvSpPr txBox="1"/>
            <p:nvPr/>
          </p:nvSpPr>
          <p:spPr>
            <a:xfrm>
              <a:off x="353292" y="4534580"/>
              <a:ext cx="8535760" cy="276999"/>
            </a:xfrm>
            <a:prstGeom prst="rect">
              <a:avLst/>
            </a:prstGeom>
            <a:solidFill>
              <a:schemeClr val="accent3"/>
            </a:solidFill>
            <a:ln>
              <a:noFill/>
            </a:ln>
          </p:spPr>
          <p:txBody>
            <a:bodyPr wrap="square" rtlCol="0" anchor="ctr">
              <a:spAutoFit/>
            </a:bodyPr>
            <a:lstStyle/>
            <a:p>
              <a:pPr algn="ctr"/>
              <a:r>
                <a:rPr lang="en-US" sz="1200" b="1" dirty="0" smtClean="0">
                  <a:solidFill>
                    <a:schemeClr val="bg1"/>
                  </a:solidFill>
                </a:rPr>
                <a:t>Sample Outputs</a:t>
              </a:r>
              <a:endParaRPr lang="en-US" sz="1200" b="1" dirty="0">
                <a:solidFill>
                  <a:schemeClr val="bg1"/>
                </a:solidFill>
              </a:endParaRPr>
            </a:p>
          </p:txBody>
        </p:sp>
      </p:grpSp>
    </p:spTree>
    <p:extLst>
      <p:ext uri="{BB962C8B-B14F-4D97-AF65-F5344CB8AC3E}">
        <p14:creationId xmlns:p14="http://schemas.microsoft.com/office/powerpoint/2010/main" val="73557661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Title 1"/>
          <p:cNvSpPr>
            <a:spLocks noGrp="1"/>
          </p:cNvSpPr>
          <p:nvPr>
            <p:ph type="title"/>
          </p:nvPr>
        </p:nvSpPr>
        <p:spPr>
          <a:xfrm>
            <a:off x="347663" y="381000"/>
            <a:ext cx="8526461" cy="906462"/>
          </a:xfrm>
          <a:noFill/>
        </p:spPr>
        <p:txBody>
          <a:bodyPr/>
          <a:lstStyle/>
          <a:p>
            <a:r>
              <a:rPr lang="en-US" dirty="0" smtClean="0"/>
              <a:t>Domain 5: Surge Management</a:t>
            </a:r>
          </a:p>
        </p:txBody>
      </p:sp>
      <p:grpSp>
        <p:nvGrpSpPr>
          <p:cNvPr id="7" name="Group 6"/>
          <p:cNvGrpSpPr/>
          <p:nvPr/>
        </p:nvGrpSpPr>
        <p:grpSpPr>
          <a:xfrm>
            <a:off x="338503" y="1163105"/>
            <a:ext cx="8523114" cy="2013004"/>
            <a:chOff x="343151" y="865344"/>
            <a:chExt cx="8523114" cy="2013004"/>
          </a:xfrm>
        </p:grpSpPr>
        <p:sp>
          <p:nvSpPr>
            <p:cNvPr id="29" name="Text Box 10"/>
            <p:cNvSpPr txBox="1">
              <a:spLocks noChangeArrowheads="1"/>
            </p:cNvSpPr>
            <p:nvPr/>
          </p:nvSpPr>
          <p:spPr bwMode="auto">
            <a:xfrm>
              <a:off x="343152" y="865344"/>
              <a:ext cx="8523113" cy="307240"/>
            </a:xfrm>
            <a:prstGeom prst="rect">
              <a:avLst/>
            </a:prstGeom>
            <a:solidFill>
              <a:schemeClr val="accent1"/>
            </a:solidFill>
            <a:ln w="12700" algn="ctr">
              <a:noFill/>
              <a:miter lim="800000"/>
              <a:headEnd/>
              <a:tailEnd type="none" w="sm" len="med"/>
            </a:ln>
          </p:spPr>
          <p:txBody>
            <a:bodyPr lIns="88900" tIns="88900" rIns="88900" bIns="88900" anchor="ctr" anchorCtr="0"/>
            <a:lstStyle/>
            <a:p>
              <a:pPr defTabSz="957263">
                <a:spcBef>
                  <a:spcPts val="200"/>
                </a:spcBef>
              </a:pPr>
              <a:r>
                <a:rPr lang="en-US" sz="1600" b="1" dirty="0">
                  <a:solidFill>
                    <a:schemeClr val="bg1"/>
                  </a:solidFill>
                  <a:cs typeface="Arial" pitchFamily="34" charset="0"/>
                </a:rPr>
                <a:t>Domain Strategy: Strengthen Surge Management </a:t>
              </a:r>
            </a:p>
          </p:txBody>
        </p:sp>
        <p:sp>
          <p:nvSpPr>
            <p:cNvPr id="30" name="Rectangle 11"/>
            <p:cNvSpPr>
              <a:spLocks noChangeArrowheads="1"/>
            </p:cNvSpPr>
            <p:nvPr/>
          </p:nvSpPr>
          <p:spPr bwMode="auto">
            <a:xfrm>
              <a:off x="343151" y="1164384"/>
              <a:ext cx="8523113" cy="1713964"/>
            </a:xfrm>
            <a:prstGeom prst="rect">
              <a:avLst/>
            </a:prstGeom>
            <a:solidFill>
              <a:schemeClr val="bg2"/>
            </a:solidFill>
            <a:ln w="12700" algn="ctr">
              <a:noFill/>
              <a:miter lim="800000"/>
              <a:headEnd/>
              <a:tailEnd/>
            </a:ln>
          </p:spPr>
          <p:txBody>
            <a:bodyPr lIns="88900" tIns="88900" rIns="88900" bIns="88900" anchor="ctr" anchorCtr="0"/>
            <a:lstStyle/>
            <a:p>
              <a:pPr defTabSz="957263">
                <a:spcBef>
                  <a:spcPts val="200"/>
                </a:spcBef>
                <a:spcAft>
                  <a:spcPts val="300"/>
                </a:spcAft>
              </a:pPr>
              <a:r>
                <a:rPr lang="en-US" sz="1600" dirty="0" smtClean="0"/>
                <a:t>The </a:t>
              </a:r>
              <a:r>
                <a:rPr lang="en-US" sz="1600" dirty="0"/>
                <a:t>ability to coordinate health care, </a:t>
              </a:r>
              <a:r>
                <a:rPr lang="en-US" sz="1600" dirty="0" smtClean="0"/>
                <a:t>medical, </a:t>
              </a:r>
              <a:r>
                <a:rPr lang="en-US" sz="1600" dirty="0"/>
                <a:t>and support staff volunteers; share resources, staff, and patients, as necessary and appropriate, across a health care coalition so that each member health care organization can effectively manage surge incidents by creating additional direct patient care capacity across a community; </a:t>
              </a:r>
              <a:r>
                <a:rPr lang="en-US" sz="1600" dirty="0" smtClean="0"/>
                <a:t>use </a:t>
              </a:r>
              <a:r>
                <a:rPr lang="en-US" sz="1600" dirty="0"/>
                <a:t>and coordinate the expertise of the public health, health care, and emergency management disciplines to ensure the public has access to high-quality direct patient care and mass care during emergencies; and prevent and manage injuries and fatalities during and after a response to an emergency or incident of health significance.</a:t>
              </a:r>
              <a:endParaRPr lang="en-US" sz="1600" dirty="0">
                <a:solidFill>
                  <a:srgbClr val="FF0000"/>
                </a:solidFill>
              </a:endParaRPr>
            </a:p>
          </p:txBody>
        </p:sp>
      </p:grpSp>
      <p:grpSp>
        <p:nvGrpSpPr>
          <p:cNvPr id="5" name="Group 4"/>
          <p:cNvGrpSpPr/>
          <p:nvPr/>
        </p:nvGrpSpPr>
        <p:grpSpPr>
          <a:xfrm>
            <a:off x="343152" y="5097544"/>
            <a:ext cx="8535760" cy="750971"/>
            <a:chOff x="343152" y="4762278"/>
            <a:chExt cx="8535760" cy="750971"/>
          </a:xfrm>
        </p:grpSpPr>
        <p:sp>
          <p:nvSpPr>
            <p:cNvPr id="37" name="Text Placeholder 31"/>
            <p:cNvSpPr txBox="1">
              <a:spLocks/>
            </p:cNvSpPr>
            <p:nvPr/>
          </p:nvSpPr>
          <p:spPr bwMode="auto">
            <a:xfrm>
              <a:off x="351011" y="5014936"/>
              <a:ext cx="8523113" cy="498313"/>
            </a:xfrm>
            <a:prstGeom prst="rect">
              <a:avLst/>
            </a:prstGeom>
            <a:solidFill>
              <a:schemeClr val="bg2"/>
            </a:solidFill>
            <a:ln w="9525">
              <a:noFill/>
              <a:miter lim="800000"/>
              <a:headEnd/>
              <a:tailEnd/>
            </a:ln>
            <a:effectLst/>
          </p:spPr>
          <p:txBody>
            <a:bodyPr vert="horz" wrap="square" lIns="0" tIns="0" rIns="0" bIns="0" numCol="3" rtlCol="0" anchor="t" anchorCtr="0" compatLnSpc="1">
              <a:prstTxWarp prst="textNoShape">
                <a:avLst/>
              </a:prstTxWarp>
              <a:noAutofit/>
            </a:bodyPr>
            <a:lstStyle>
              <a:lvl1pPr marL="0" indent="0" algn="l" defTabSz="914400" rtl="0" eaLnBrk="1" latinLnBrk="0" hangingPunct="1">
                <a:spcBef>
                  <a:spcPts val="400"/>
                </a:spcBef>
                <a:buSzPct val="25000"/>
                <a:buFont typeface="Arial" pitchFamily="34" charset="0"/>
                <a:buChar char="‏"/>
                <a:defRPr sz="1200" kern="1200">
                  <a:solidFill>
                    <a:schemeClr val="tx1"/>
                  </a:solidFill>
                  <a:latin typeface="+mn-lt"/>
                  <a:ea typeface="+mn-ea"/>
                  <a:cs typeface="Arial" pitchFamily="34" charset="0"/>
                </a:defRPr>
              </a:lvl1pPr>
              <a:lvl2pPr marL="228600" indent="-152400" algn="l" defTabSz="914400" rtl="0" eaLnBrk="1" latinLnBrk="0" hangingPunct="1">
                <a:spcBef>
                  <a:spcPts val="400"/>
                </a:spcBef>
                <a:buClrTx/>
                <a:buSzPct val="65000"/>
                <a:buFont typeface="Wingdings"/>
                <a:buChar char="l"/>
                <a:defRPr sz="1200" kern="1200">
                  <a:solidFill>
                    <a:schemeClr val="tx1"/>
                  </a:solidFill>
                  <a:latin typeface="+mn-lt"/>
                  <a:ea typeface="+mn-ea"/>
                  <a:cs typeface="Arial" pitchFamily="34" charset="0"/>
                </a:defRPr>
              </a:lvl2pPr>
              <a:lvl3pPr marL="457200" indent="-152400" algn="l" defTabSz="914400" rtl="0" eaLnBrk="1" latinLnBrk="0" hangingPunct="1">
                <a:spcBef>
                  <a:spcPts val="200"/>
                </a:spcBef>
                <a:buClrTx/>
                <a:buSzPct val="100000"/>
                <a:buFontTx/>
                <a:buChar char="–"/>
                <a:defRPr sz="1100" kern="1200">
                  <a:solidFill>
                    <a:schemeClr val="tx1"/>
                  </a:solidFill>
                  <a:latin typeface="+mn-lt"/>
                  <a:ea typeface="+mn-ea"/>
                  <a:cs typeface="Arial" pitchFamily="34" charset="0"/>
                </a:defRPr>
              </a:lvl3pPr>
              <a:lvl4pPr marL="685800" indent="-152400" algn="l" defTabSz="914400" rtl="0" eaLnBrk="1" latinLnBrk="0" hangingPunct="1">
                <a:spcBef>
                  <a:spcPts val="200"/>
                </a:spcBef>
                <a:buClrTx/>
                <a:buSzPct val="55000"/>
                <a:buFont typeface="Wingdings"/>
                <a:buChar char="¡"/>
                <a:defRPr sz="1100" kern="1200">
                  <a:solidFill>
                    <a:schemeClr val="tx1"/>
                  </a:solidFill>
                  <a:latin typeface="+mn-lt"/>
                  <a:ea typeface="+mn-ea"/>
                  <a:cs typeface="Arial" pitchFamily="34" charset="0"/>
                </a:defRPr>
              </a:lvl4pPr>
              <a:lvl5pPr marL="914400" indent="-152400" algn="l" defTabSz="914400" rtl="0" eaLnBrk="1" latinLnBrk="0" hangingPunct="1">
                <a:spcBef>
                  <a:spcPts val="200"/>
                </a:spcBef>
                <a:buClrTx/>
                <a:buSzPct val="100000"/>
                <a:buFontTx/>
                <a:buChar char="–"/>
                <a:defRPr sz="11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114300">
                <a:buSzPct val="100000"/>
                <a:buFont typeface="Arial" panose="020B0604020202020204" pitchFamily="34" charset="0"/>
                <a:buChar char="•"/>
                <a:defRPr/>
              </a:pPr>
              <a:r>
                <a:rPr lang="en-US" sz="1400" dirty="0"/>
                <a:t>Electronic volunteer registry systems</a:t>
              </a:r>
            </a:p>
            <a:p>
              <a:pPr marL="114300" lvl="1" indent="-114300">
                <a:buSzPct val="100000"/>
                <a:buFont typeface="Arial" panose="020B0604020202020204" pitchFamily="34" charset="0"/>
                <a:buChar char="•"/>
                <a:defRPr/>
              </a:pPr>
              <a:r>
                <a:rPr lang="en-US" sz="1400" dirty="0" smtClean="0"/>
                <a:t>Patient </a:t>
              </a:r>
              <a:r>
                <a:rPr lang="en-US" sz="1400" dirty="0"/>
                <a:t>tracking systems</a:t>
              </a:r>
            </a:p>
            <a:p>
              <a:pPr marL="114300" lvl="1" indent="-114300">
                <a:buSzPct val="100000"/>
                <a:buFont typeface="Arial" panose="020B0604020202020204" pitchFamily="34" charset="0"/>
                <a:buChar char="•"/>
                <a:defRPr/>
              </a:pPr>
              <a:r>
                <a:rPr lang="en-US" sz="1400" dirty="0" smtClean="0"/>
                <a:t>Medical surge plans at the system level</a:t>
              </a:r>
              <a:endParaRPr lang="en-US" sz="1400" dirty="0"/>
            </a:p>
            <a:p>
              <a:pPr marL="114300" lvl="1" indent="-114300">
                <a:buSzPct val="100000"/>
                <a:buFont typeface="Arial" panose="020B0604020202020204" pitchFamily="34" charset="0"/>
                <a:buChar char="•"/>
                <a:defRPr/>
              </a:pPr>
              <a:r>
                <a:rPr lang="en-US" sz="1400" dirty="0"/>
                <a:t>Coordinated patient distribution and movement based on patient </a:t>
              </a:r>
              <a:r>
                <a:rPr lang="en-US" sz="1400" dirty="0" smtClean="0"/>
                <a:t>needs</a:t>
              </a:r>
              <a:endParaRPr lang="en-US" sz="1400" dirty="0"/>
            </a:p>
          </p:txBody>
        </p:sp>
        <p:sp>
          <p:nvSpPr>
            <p:cNvPr id="3" name="TextBox 2"/>
            <p:cNvSpPr txBox="1"/>
            <p:nvPr/>
          </p:nvSpPr>
          <p:spPr>
            <a:xfrm>
              <a:off x="343152" y="4762278"/>
              <a:ext cx="8535760" cy="276999"/>
            </a:xfrm>
            <a:prstGeom prst="rect">
              <a:avLst/>
            </a:prstGeom>
            <a:solidFill>
              <a:schemeClr val="accent3"/>
            </a:solidFill>
            <a:ln>
              <a:noFill/>
            </a:ln>
          </p:spPr>
          <p:txBody>
            <a:bodyPr wrap="square" rtlCol="0" anchor="ctr">
              <a:spAutoFit/>
            </a:bodyPr>
            <a:lstStyle/>
            <a:p>
              <a:pPr algn="ctr"/>
              <a:r>
                <a:rPr lang="en-US" sz="1200" b="1" dirty="0" smtClean="0">
                  <a:solidFill>
                    <a:schemeClr val="bg1"/>
                  </a:solidFill>
                </a:rPr>
                <a:t>Sample Outputs</a:t>
              </a:r>
              <a:endParaRPr lang="en-US" sz="1200" b="1" dirty="0">
                <a:solidFill>
                  <a:schemeClr val="bg1"/>
                </a:solidFill>
              </a:endParaRPr>
            </a:p>
          </p:txBody>
        </p:sp>
      </p:grpSp>
      <p:grpSp>
        <p:nvGrpSpPr>
          <p:cNvPr id="42" name="Group 41"/>
          <p:cNvGrpSpPr/>
          <p:nvPr/>
        </p:nvGrpSpPr>
        <p:grpSpPr>
          <a:xfrm>
            <a:off x="347450" y="3251173"/>
            <a:ext cx="8532667" cy="1829242"/>
            <a:chOff x="347450" y="3251173"/>
            <a:chExt cx="8532667" cy="1829242"/>
          </a:xfrm>
        </p:grpSpPr>
        <p:grpSp>
          <p:nvGrpSpPr>
            <p:cNvPr id="46" name="Group 45"/>
            <p:cNvGrpSpPr/>
            <p:nvPr/>
          </p:nvGrpSpPr>
          <p:grpSpPr>
            <a:xfrm>
              <a:off x="347450" y="3390595"/>
              <a:ext cx="1020674" cy="1689820"/>
              <a:chOff x="343151" y="2814043"/>
              <a:chExt cx="1655064" cy="1689820"/>
            </a:xfrm>
          </p:grpSpPr>
          <p:sp>
            <p:nvSpPr>
              <p:cNvPr id="77" name="Text Box 10"/>
              <p:cNvSpPr txBox="1">
                <a:spLocks noChangeArrowheads="1"/>
              </p:cNvSpPr>
              <p:nvPr/>
            </p:nvSpPr>
            <p:spPr bwMode="auto">
              <a:xfrm>
                <a:off x="344168" y="2814043"/>
                <a:ext cx="1653032" cy="23913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eaLnBrk="1" hangingPunct="1">
                  <a:spcBef>
                    <a:spcPts val="200"/>
                  </a:spcBef>
                </a:pPr>
                <a:r>
                  <a:rPr lang="en-US" sz="1200" b="1" dirty="0" smtClean="0">
                    <a:solidFill>
                      <a:schemeClr val="bg1"/>
                    </a:solidFill>
                    <a:ea typeface="+mn-ea"/>
                    <a:cs typeface="Arial" pitchFamily="34" charset="0"/>
                  </a:rPr>
                  <a:t>Activity 1</a:t>
                </a:r>
                <a:endParaRPr lang="en-US" sz="1200" b="1" dirty="0">
                  <a:solidFill>
                    <a:schemeClr val="bg1"/>
                  </a:solidFill>
                  <a:ea typeface="+mn-ea"/>
                  <a:cs typeface="Arial" pitchFamily="34" charset="0"/>
                </a:endParaRPr>
              </a:p>
            </p:txBody>
          </p:sp>
          <p:sp>
            <p:nvSpPr>
              <p:cNvPr id="78" name="Rectangle 11"/>
              <p:cNvSpPr>
                <a:spLocks noChangeArrowheads="1"/>
              </p:cNvSpPr>
              <p:nvPr/>
            </p:nvSpPr>
            <p:spPr bwMode="auto">
              <a:xfrm rot="5400000">
                <a:off x="441651" y="2947300"/>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200" kern="0" dirty="0">
                    <a:cs typeface="Arial" pitchFamily="34" charset="0"/>
                  </a:rPr>
                  <a:t>Address mass care needs: e.g., shelter monitoring</a:t>
                </a:r>
              </a:p>
            </p:txBody>
          </p:sp>
        </p:grpSp>
        <p:grpSp>
          <p:nvGrpSpPr>
            <p:cNvPr id="50" name="Group 49"/>
            <p:cNvGrpSpPr/>
            <p:nvPr/>
          </p:nvGrpSpPr>
          <p:grpSpPr>
            <a:xfrm>
              <a:off x="1420592" y="3390595"/>
              <a:ext cx="1020674" cy="1689820"/>
              <a:chOff x="343151" y="2814043"/>
              <a:chExt cx="1655064" cy="1689820"/>
            </a:xfrm>
          </p:grpSpPr>
          <p:sp>
            <p:nvSpPr>
              <p:cNvPr id="75" name="Text Box 10"/>
              <p:cNvSpPr txBox="1">
                <a:spLocks noChangeArrowheads="1"/>
              </p:cNvSpPr>
              <p:nvPr/>
            </p:nvSpPr>
            <p:spPr bwMode="auto">
              <a:xfrm>
                <a:off x="344168" y="2814043"/>
                <a:ext cx="1653032" cy="23913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eaLnBrk="1" hangingPunct="1">
                  <a:spcBef>
                    <a:spcPts val="200"/>
                  </a:spcBef>
                </a:pPr>
                <a:r>
                  <a:rPr lang="en-US" sz="1200" b="1" dirty="0" smtClean="0">
                    <a:solidFill>
                      <a:schemeClr val="bg1"/>
                    </a:solidFill>
                    <a:ea typeface="+mn-ea"/>
                    <a:cs typeface="Arial" pitchFamily="34" charset="0"/>
                  </a:rPr>
                  <a:t>Activity 2</a:t>
                </a:r>
                <a:endParaRPr lang="en-US" sz="1200" b="1" dirty="0">
                  <a:solidFill>
                    <a:schemeClr val="bg1"/>
                  </a:solidFill>
                  <a:ea typeface="+mn-ea"/>
                  <a:cs typeface="Arial" pitchFamily="34" charset="0"/>
                </a:endParaRPr>
              </a:p>
            </p:txBody>
          </p:sp>
          <p:sp>
            <p:nvSpPr>
              <p:cNvPr id="76" name="Rectangle 11"/>
              <p:cNvSpPr>
                <a:spLocks noChangeArrowheads="1"/>
              </p:cNvSpPr>
              <p:nvPr/>
            </p:nvSpPr>
            <p:spPr bwMode="auto">
              <a:xfrm rot="5400000">
                <a:off x="441651" y="2947300"/>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200" kern="0" dirty="0">
                    <a:cs typeface="Arial" pitchFamily="34" charset="0"/>
                  </a:rPr>
                  <a:t>Address surge needs: e.g., family reunification</a:t>
                </a:r>
              </a:p>
            </p:txBody>
          </p:sp>
        </p:grpSp>
        <p:grpSp>
          <p:nvGrpSpPr>
            <p:cNvPr id="51" name="Group 50"/>
            <p:cNvGrpSpPr/>
            <p:nvPr/>
          </p:nvGrpSpPr>
          <p:grpSpPr>
            <a:xfrm>
              <a:off x="2493734" y="3390595"/>
              <a:ext cx="1020674" cy="1689820"/>
              <a:chOff x="343151" y="2814043"/>
              <a:chExt cx="1655064" cy="1689820"/>
            </a:xfrm>
          </p:grpSpPr>
          <p:sp>
            <p:nvSpPr>
              <p:cNvPr id="73" name="Text Box 10"/>
              <p:cNvSpPr txBox="1">
                <a:spLocks noChangeArrowheads="1"/>
              </p:cNvSpPr>
              <p:nvPr/>
            </p:nvSpPr>
            <p:spPr bwMode="auto">
              <a:xfrm>
                <a:off x="344168" y="2814043"/>
                <a:ext cx="1653032" cy="23913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eaLnBrk="1" hangingPunct="1">
                  <a:spcBef>
                    <a:spcPts val="200"/>
                  </a:spcBef>
                </a:pPr>
                <a:r>
                  <a:rPr lang="en-US" sz="1200" b="1" dirty="0" smtClean="0">
                    <a:solidFill>
                      <a:schemeClr val="bg1"/>
                    </a:solidFill>
                    <a:ea typeface="+mn-ea"/>
                    <a:cs typeface="Arial" pitchFamily="34" charset="0"/>
                  </a:rPr>
                  <a:t>Activity 3</a:t>
                </a:r>
                <a:endParaRPr lang="en-US" sz="1200" b="1" dirty="0">
                  <a:solidFill>
                    <a:schemeClr val="bg1"/>
                  </a:solidFill>
                  <a:ea typeface="+mn-ea"/>
                  <a:cs typeface="Arial" pitchFamily="34" charset="0"/>
                </a:endParaRPr>
              </a:p>
            </p:txBody>
          </p:sp>
          <p:sp>
            <p:nvSpPr>
              <p:cNvPr id="74" name="Rectangle 11"/>
              <p:cNvSpPr>
                <a:spLocks noChangeArrowheads="1"/>
              </p:cNvSpPr>
              <p:nvPr/>
            </p:nvSpPr>
            <p:spPr bwMode="auto">
              <a:xfrm rot="5400000">
                <a:off x="441651" y="2947300"/>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200" kern="0" dirty="0">
                    <a:cs typeface="Arial" pitchFamily="34" charset="0"/>
                  </a:rPr>
                  <a:t>Coordinate volunteers</a:t>
                </a:r>
              </a:p>
            </p:txBody>
          </p:sp>
        </p:grpSp>
        <p:grpSp>
          <p:nvGrpSpPr>
            <p:cNvPr id="52" name="Group 51"/>
            <p:cNvGrpSpPr/>
            <p:nvPr/>
          </p:nvGrpSpPr>
          <p:grpSpPr>
            <a:xfrm>
              <a:off x="3566876" y="3390595"/>
              <a:ext cx="1020674" cy="1689820"/>
              <a:chOff x="343151" y="2814043"/>
              <a:chExt cx="1655064" cy="1689820"/>
            </a:xfrm>
          </p:grpSpPr>
          <p:sp>
            <p:nvSpPr>
              <p:cNvPr id="71" name="Text Box 10"/>
              <p:cNvSpPr txBox="1">
                <a:spLocks noChangeArrowheads="1"/>
              </p:cNvSpPr>
              <p:nvPr/>
            </p:nvSpPr>
            <p:spPr bwMode="auto">
              <a:xfrm>
                <a:off x="344168" y="2814043"/>
                <a:ext cx="1653032" cy="23913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eaLnBrk="1" hangingPunct="1">
                  <a:spcBef>
                    <a:spcPts val="200"/>
                  </a:spcBef>
                </a:pPr>
                <a:r>
                  <a:rPr lang="en-US" sz="1200" b="1" dirty="0" smtClean="0">
                    <a:solidFill>
                      <a:schemeClr val="bg1"/>
                    </a:solidFill>
                    <a:ea typeface="+mn-ea"/>
                    <a:cs typeface="Arial" pitchFamily="34" charset="0"/>
                  </a:rPr>
                  <a:t>Activity 4</a:t>
                </a:r>
                <a:endParaRPr lang="en-US" sz="1200" b="1" dirty="0">
                  <a:solidFill>
                    <a:schemeClr val="bg1"/>
                  </a:solidFill>
                  <a:ea typeface="+mn-ea"/>
                  <a:cs typeface="Arial" pitchFamily="34" charset="0"/>
                </a:endParaRPr>
              </a:p>
            </p:txBody>
          </p:sp>
          <p:sp>
            <p:nvSpPr>
              <p:cNvPr id="72" name="Rectangle 11"/>
              <p:cNvSpPr>
                <a:spLocks noChangeArrowheads="1"/>
              </p:cNvSpPr>
              <p:nvPr/>
            </p:nvSpPr>
            <p:spPr bwMode="auto">
              <a:xfrm rot="5400000">
                <a:off x="441651" y="2947300"/>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200" kern="0" dirty="0" smtClean="0">
                    <a:cs typeface="Arial" pitchFamily="34" charset="0"/>
                  </a:rPr>
                  <a:t>Prevent/ mitigate </a:t>
                </a:r>
                <a:r>
                  <a:rPr lang="en-US" sz="1200" kern="0" dirty="0">
                    <a:cs typeface="Arial" pitchFamily="34" charset="0"/>
                  </a:rPr>
                  <a:t>injuries, and fatalities</a:t>
                </a:r>
              </a:p>
            </p:txBody>
          </p:sp>
        </p:grpSp>
        <p:grpSp>
          <p:nvGrpSpPr>
            <p:cNvPr id="53" name="Group 52"/>
            <p:cNvGrpSpPr/>
            <p:nvPr/>
          </p:nvGrpSpPr>
          <p:grpSpPr>
            <a:xfrm>
              <a:off x="5713160" y="3390595"/>
              <a:ext cx="1020674" cy="1689820"/>
              <a:chOff x="343151" y="2814043"/>
              <a:chExt cx="1655064" cy="1689820"/>
            </a:xfrm>
          </p:grpSpPr>
          <p:sp>
            <p:nvSpPr>
              <p:cNvPr id="69" name="Text Box 10"/>
              <p:cNvSpPr txBox="1">
                <a:spLocks noChangeArrowheads="1"/>
              </p:cNvSpPr>
              <p:nvPr/>
            </p:nvSpPr>
            <p:spPr bwMode="auto">
              <a:xfrm>
                <a:off x="344168" y="2814043"/>
                <a:ext cx="1653032" cy="23913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eaLnBrk="1" hangingPunct="1">
                  <a:spcBef>
                    <a:spcPts val="200"/>
                  </a:spcBef>
                </a:pPr>
                <a:r>
                  <a:rPr lang="en-US" sz="1200" b="1" dirty="0" smtClean="0">
                    <a:solidFill>
                      <a:schemeClr val="bg1"/>
                    </a:solidFill>
                    <a:ea typeface="+mn-ea"/>
                    <a:cs typeface="Arial" pitchFamily="34" charset="0"/>
                  </a:rPr>
                  <a:t>Activity 6</a:t>
                </a:r>
                <a:endParaRPr lang="en-US" sz="1200" b="1" dirty="0">
                  <a:solidFill>
                    <a:schemeClr val="bg1"/>
                  </a:solidFill>
                  <a:ea typeface="+mn-ea"/>
                  <a:cs typeface="Arial" pitchFamily="34" charset="0"/>
                </a:endParaRPr>
              </a:p>
            </p:txBody>
          </p:sp>
          <p:sp>
            <p:nvSpPr>
              <p:cNvPr id="70" name="Rectangle 11"/>
              <p:cNvSpPr>
                <a:spLocks noChangeArrowheads="1"/>
              </p:cNvSpPr>
              <p:nvPr/>
            </p:nvSpPr>
            <p:spPr bwMode="auto">
              <a:xfrm rot="5400000">
                <a:off x="441651" y="2947300"/>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200" kern="0" dirty="0">
                    <a:cs typeface="Arial" pitchFamily="34" charset="0"/>
                  </a:rPr>
                  <a:t>Address emergency department and inpatient surge</a:t>
                </a:r>
              </a:p>
            </p:txBody>
          </p:sp>
        </p:grpSp>
        <p:grpSp>
          <p:nvGrpSpPr>
            <p:cNvPr id="54" name="Group 53"/>
            <p:cNvGrpSpPr/>
            <p:nvPr/>
          </p:nvGrpSpPr>
          <p:grpSpPr>
            <a:xfrm>
              <a:off x="6786302" y="3390595"/>
              <a:ext cx="1020674" cy="1689820"/>
              <a:chOff x="343151" y="2814043"/>
              <a:chExt cx="1655064" cy="1689820"/>
            </a:xfrm>
          </p:grpSpPr>
          <p:sp>
            <p:nvSpPr>
              <p:cNvPr id="67" name="Text Box 10"/>
              <p:cNvSpPr txBox="1">
                <a:spLocks noChangeArrowheads="1"/>
              </p:cNvSpPr>
              <p:nvPr/>
            </p:nvSpPr>
            <p:spPr bwMode="auto">
              <a:xfrm>
                <a:off x="344168" y="2814043"/>
                <a:ext cx="1653032" cy="23913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eaLnBrk="1" hangingPunct="1">
                  <a:spcBef>
                    <a:spcPts val="200"/>
                  </a:spcBef>
                </a:pPr>
                <a:r>
                  <a:rPr lang="en-US" sz="1200" b="1" dirty="0" smtClean="0">
                    <a:solidFill>
                      <a:schemeClr val="bg1"/>
                    </a:solidFill>
                    <a:ea typeface="+mn-ea"/>
                    <a:cs typeface="Arial" pitchFamily="34" charset="0"/>
                  </a:rPr>
                  <a:t>Activity 7</a:t>
                </a:r>
                <a:endParaRPr lang="en-US" sz="1200" b="1" dirty="0">
                  <a:solidFill>
                    <a:schemeClr val="bg1"/>
                  </a:solidFill>
                  <a:ea typeface="+mn-ea"/>
                  <a:cs typeface="Arial" pitchFamily="34" charset="0"/>
                </a:endParaRPr>
              </a:p>
            </p:txBody>
          </p:sp>
          <p:sp>
            <p:nvSpPr>
              <p:cNvPr id="68" name="Rectangle 11"/>
              <p:cNvSpPr>
                <a:spLocks noChangeArrowheads="1"/>
              </p:cNvSpPr>
              <p:nvPr/>
            </p:nvSpPr>
            <p:spPr bwMode="auto">
              <a:xfrm rot="5400000">
                <a:off x="441651" y="2947300"/>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200" kern="0" dirty="0">
                    <a:cs typeface="Arial" pitchFamily="34" charset="0"/>
                  </a:rPr>
                  <a:t>Develop alternate care systems</a:t>
                </a:r>
              </a:p>
            </p:txBody>
          </p:sp>
        </p:grpSp>
        <p:grpSp>
          <p:nvGrpSpPr>
            <p:cNvPr id="55" name="Group 54"/>
            <p:cNvGrpSpPr/>
            <p:nvPr/>
          </p:nvGrpSpPr>
          <p:grpSpPr>
            <a:xfrm>
              <a:off x="7806973" y="3390595"/>
              <a:ext cx="1073144" cy="1689820"/>
              <a:chOff x="7703391" y="2815260"/>
              <a:chExt cx="1175520" cy="1689820"/>
            </a:xfrm>
          </p:grpSpPr>
          <p:grpSp>
            <p:nvGrpSpPr>
              <p:cNvPr id="63" name="Group 62"/>
              <p:cNvGrpSpPr/>
              <p:nvPr/>
            </p:nvGrpSpPr>
            <p:grpSpPr>
              <a:xfrm>
                <a:off x="7760868" y="2815260"/>
                <a:ext cx="1118043" cy="1689820"/>
                <a:chOff x="343151" y="2814043"/>
                <a:chExt cx="1655064" cy="1689820"/>
              </a:xfrm>
            </p:grpSpPr>
            <p:sp>
              <p:nvSpPr>
                <p:cNvPr id="65" name="Text Box 10"/>
                <p:cNvSpPr txBox="1">
                  <a:spLocks noChangeArrowheads="1"/>
                </p:cNvSpPr>
                <p:nvPr/>
              </p:nvSpPr>
              <p:spPr bwMode="auto">
                <a:xfrm>
                  <a:off x="344168" y="2814043"/>
                  <a:ext cx="1653032" cy="23913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eaLnBrk="1" hangingPunct="1">
                    <a:spcBef>
                      <a:spcPts val="200"/>
                    </a:spcBef>
                  </a:pPr>
                  <a:r>
                    <a:rPr lang="en-US" sz="1200" b="1" dirty="0" smtClean="0">
                      <a:solidFill>
                        <a:schemeClr val="bg1"/>
                      </a:solidFill>
                      <a:ea typeface="+mn-ea"/>
                      <a:cs typeface="Arial" pitchFamily="34" charset="0"/>
                    </a:rPr>
                    <a:t>Activity 8</a:t>
                  </a:r>
                  <a:endParaRPr lang="en-US" sz="1200" b="1" dirty="0">
                    <a:solidFill>
                      <a:schemeClr val="bg1"/>
                    </a:solidFill>
                    <a:ea typeface="+mn-ea"/>
                    <a:cs typeface="Arial" pitchFamily="34" charset="0"/>
                  </a:endParaRPr>
                </a:p>
              </p:txBody>
            </p:sp>
            <p:sp>
              <p:nvSpPr>
                <p:cNvPr id="66" name="Rectangle 11"/>
                <p:cNvSpPr>
                  <a:spLocks noChangeArrowheads="1"/>
                </p:cNvSpPr>
                <p:nvPr/>
              </p:nvSpPr>
              <p:spPr bwMode="auto">
                <a:xfrm rot="5400000">
                  <a:off x="441651" y="2947300"/>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endParaRPr lang="en-US" sz="1050" kern="0" dirty="0">
                    <a:cs typeface="Arial" pitchFamily="34" charset="0"/>
                  </a:endParaRPr>
                </a:p>
              </p:txBody>
            </p:sp>
          </p:grpSp>
          <p:sp>
            <p:nvSpPr>
              <p:cNvPr id="64" name="Rectangle 63"/>
              <p:cNvSpPr/>
              <p:nvPr/>
            </p:nvSpPr>
            <p:spPr>
              <a:xfrm>
                <a:off x="7703391" y="3041511"/>
                <a:ext cx="1174834" cy="1323439"/>
              </a:xfrm>
              <a:prstGeom prst="rect">
                <a:avLst/>
              </a:prstGeom>
            </p:spPr>
            <p:txBody>
              <a:bodyPr wrap="square">
                <a:spAutoFit/>
              </a:bodyPr>
              <a:lstStyle/>
              <a:p>
                <a:pPr defTabSz="957998">
                  <a:spcBef>
                    <a:spcPts val="200"/>
                  </a:spcBef>
                  <a:defRPr/>
                </a:pPr>
                <a:r>
                  <a:rPr lang="en-US" sz="1000" kern="0" dirty="0">
                    <a:cs typeface="Arial" pitchFamily="34" charset="0"/>
                  </a:rPr>
                  <a:t>Address specialty </a:t>
                </a:r>
                <a:r>
                  <a:rPr lang="en-US" sz="1000" kern="0" dirty="0" smtClean="0">
                    <a:cs typeface="Arial" pitchFamily="34" charset="0"/>
                  </a:rPr>
                  <a:t>surge: peds, chem/rad, burn/trauma</a:t>
                </a:r>
                <a:r>
                  <a:rPr lang="en-US" sz="1000" kern="0" dirty="0">
                    <a:cs typeface="Arial" pitchFamily="34" charset="0"/>
                  </a:rPr>
                  <a:t>, behavioral </a:t>
                </a:r>
                <a:r>
                  <a:rPr lang="en-US" sz="1000" kern="0" dirty="0" smtClean="0">
                    <a:cs typeface="Arial" pitchFamily="34" charset="0"/>
                  </a:rPr>
                  <a:t> </a:t>
                </a:r>
                <a:r>
                  <a:rPr lang="en-US" sz="1000" kern="0" dirty="0" smtClean="0">
                    <a:solidFill>
                      <a:schemeClr val="bg1"/>
                    </a:solidFill>
                    <a:cs typeface="Arial" pitchFamily="34" charset="0"/>
                  </a:rPr>
                  <a:t>_</a:t>
                </a:r>
                <a:r>
                  <a:rPr lang="en-US" sz="1000" kern="0" dirty="0" smtClean="0">
                    <a:cs typeface="Arial" pitchFamily="34" charset="0"/>
                  </a:rPr>
                  <a:t>health, infectious   </a:t>
                </a:r>
                <a:r>
                  <a:rPr lang="en-US" sz="1000" kern="0" dirty="0" smtClean="0">
                    <a:solidFill>
                      <a:schemeClr val="bg1"/>
                    </a:solidFill>
                    <a:cs typeface="Arial" pitchFamily="34" charset="0"/>
                  </a:rPr>
                  <a:t>_</a:t>
                </a:r>
                <a:r>
                  <a:rPr lang="en-US" sz="1000" kern="0" dirty="0" smtClean="0">
                    <a:cs typeface="Arial" pitchFamily="34" charset="0"/>
                  </a:rPr>
                  <a:t>diseases</a:t>
                </a:r>
                <a:endParaRPr lang="en-US" sz="1000" kern="0" dirty="0">
                  <a:cs typeface="Arial" pitchFamily="34" charset="0"/>
                </a:endParaRPr>
              </a:p>
            </p:txBody>
          </p:sp>
        </p:grpSp>
        <p:cxnSp>
          <p:nvCxnSpPr>
            <p:cNvPr id="56" name="Elbow Connector 55"/>
            <p:cNvCxnSpPr>
              <a:stCxn id="77" idx="0"/>
              <a:endCxn id="71" idx="0"/>
            </p:cNvCxnSpPr>
            <p:nvPr/>
          </p:nvCxnSpPr>
          <p:spPr>
            <a:xfrm rot="5400000" flipH="1" flipV="1">
              <a:off x="2467501" y="1780882"/>
              <a:ext cx="12700" cy="3219426"/>
            </a:xfrm>
            <a:prstGeom prst="bentConnector3">
              <a:avLst>
                <a:gd name="adj1" fmla="val 82136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61" idx="0"/>
              <a:endCxn id="65" idx="0"/>
            </p:cNvCxnSpPr>
            <p:nvPr/>
          </p:nvCxnSpPr>
          <p:spPr>
            <a:xfrm rot="5400000" flipH="1" flipV="1">
              <a:off x="6760068" y="1780883"/>
              <a:ext cx="12700" cy="3219425"/>
            </a:xfrm>
            <a:prstGeom prst="bentConnector3">
              <a:avLst>
                <a:gd name="adj1" fmla="val 821346"/>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535933" y="3251173"/>
              <a:ext cx="1875835" cy="58944"/>
            </a:xfrm>
            <a:prstGeom prst="rect">
              <a:avLst/>
            </a:prstGeom>
            <a:solidFill>
              <a:schemeClr val="bg1"/>
            </a:solidFill>
          </p:spPr>
          <p:txBody>
            <a:bodyPr wrap="none" anchor="ctr">
              <a:spAutoFit/>
            </a:bodyPr>
            <a:lstStyle/>
            <a:p>
              <a:pPr algn="ctr"/>
              <a:r>
                <a:rPr lang="en-US" sz="1000" b="1" dirty="0" smtClean="0"/>
                <a:t>To Manage Public Health Surge:</a:t>
              </a:r>
              <a:endParaRPr lang="en-US" sz="1000" b="1" dirty="0"/>
            </a:p>
          </p:txBody>
        </p:sp>
        <p:sp>
          <p:nvSpPr>
            <p:cNvPr id="59" name="Rectangle 58"/>
            <p:cNvSpPr/>
            <p:nvPr/>
          </p:nvSpPr>
          <p:spPr>
            <a:xfrm>
              <a:off x="5968763" y="3251173"/>
              <a:ext cx="1595309" cy="58944"/>
            </a:xfrm>
            <a:prstGeom prst="rect">
              <a:avLst/>
            </a:prstGeom>
            <a:solidFill>
              <a:schemeClr val="bg1"/>
            </a:solidFill>
          </p:spPr>
          <p:txBody>
            <a:bodyPr wrap="none" anchor="ctr">
              <a:spAutoFit/>
            </a:bodyPr>
            <a:lstStyle/>
            <a:p>
              <a:pPr algn="ctr"/>
              <a:r>
                <a:rPr lang="en-US" sz="1000" b="1" dirty="0" smtClean="0"/>
                <a:t>To Manage Medical Surge:</a:t>
              </a:r>
              <a:endParaRPr lang="en-US" sz="1000" b="1" dirty="0"/>
            </a:p>
          </p:txBody>
        </p:sp>
        <p:grpSp>
          <p:nvGrpSpPr>
            <p:cNvPr id="60" name="Group 59"/>
            <p:cNvGrpSpPr/>
            <p:nvPr/>
          </p:nvGrpSpPr>
          <p:grpSpPr>
            <a:xfrm>
              <a:off x="4640018" y="3390595"/>
              <a:ext cx="1020674" cy="1689820"/>
              <a:chOff x="343151" y="2814043"/>
              <a:chExt cx="1655064" cy="1689820"/>
            </a:xfrm>
          </p:grpSpPr>
          <p:sp>
            <p:nvSpPr>
              <p:cNvPr id="61" name="Text Box 10"/>
              <p:cNvSpPr txBox="1">
                <a:spLocks noChangeArrowheads="1"/>
              </p:cNvSpPr>
              <p:nvPr/>
            </p:nvSpPr>
            <p:spPr bwMode="auto">
              <a:xfrm>
                <a:off x="344168" y="2814043"/>
                <a:ext cx="1653032" cy="23913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eaLnBrk="1" hangingPunct="1">
                  <a:spcBef>
                    <a:spcPts val="200"/>
                  </a:spcBef>
                </a:pPr>
                <a:r>
                  <a:rPr lang="en-US" sz="1200" b="1" dirty="0" smtClean="0">
                    <a:solidFill>
                      <a:schemeClr val="bg1"/>
                    </a:solidFill>
                    <a:ea typeface="+mn-ea"/>
                    <a:cs typeface="Arial" pitchFamily="34" charset="0"/>
                  </a:rPr>
                  <a:t>Activity 5</a:t>
                </a:r>
                <a:endParaRPr lang="en-US" sz="1200" b="1" dirty="0">
                  <a:solidFill>
                    <a:schemeClr val="bg1"/>
                  </a:solidFill>
                  <a:ea typeface="+mn-ea"/>
                  <a:cs typeface="Arial" pitchFamily="34" charset="0"/>
                </a:endParaRPr>
              </a:p>
            </p:txBody>
          </p:sp>
          <p:sp>
            <p:nvSpPr>
              <p:cNvPr id="62" name="Rectangle 11"/>
              <p:cNvSpPr>
                <a:spLocks noChangeArrowheads="1"/>
              </p:cNvSpPr>
              <p:nvPr/>
            </p:nvSpPr>
            <p:spPr bwMode="auto">
              <a:xfrm rot="5400000">
                <a:off x="441651" y="2947300"/>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200" kern="0" dirty="0" smtClean="0">
                    <a:cs typeface="Arial" pitchFamily="34" charset="0"/>
                  </a:rPr>
                  <a:t>Plan for health care facility </a:t>
                </a:r>
                <a:r>
                  <a:rPr lang="en-US" sz="1200" kern="0" dirty="0">
                    <a:cs typeface="Arial" pitchFamily="34" charset="0"/>
                  </a:rPr>
                  <a:t>e</a:t>
                </a:r>
                <a:r>
                  <a:rPr lang="en-US" sz="1200" kern="0" dirty="0" smtClean="0">
                    <a:cs typeface="Arial" pitchFamily="34" charset="0"/>
                  </a:rPr>
                  <a:t>vacuations</a:t>
                </a:r>
                <a:endParaRPr lang="en-US" sz="1200" kern="0" dirty="0">
                  <a:cs typeface="Arial" pitchFamily="34" charset="0"/>
                </a:endParaRPr>
              </a:p>
            </p:txBody>
          </p:sp>
        </p:grpSp>
      </p:grpSp>
    </p:spTree>
    <p:extLst>
      <p:ext uri="{BB962C8B-B14F-4D97-AF65-F5344CB8AC3E}">
        <p14:creationId xmlns:p14="http://schemas.microsoft.com/office/powerpoint/2010/main" val="38467747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Title 1"/>
          <p:cNvSpPr>
            <a:spLocks noGrp="1"/>
          </p:cNvSpPr>
          <p:nvPr>
            <p:ph type="title"/>
          </p:nvPr>
        </p:nvSpPr>
        <p:spPr>
          <a:xfrm>
            <a:off x="347663" y="381000"/>
            <a:ext cx="8526461" cy="906462"/>
          </a:xfrm>
          <a:noFill/>
        </p:spPr>
        <p:txBody>
          <a:bodyPr/>
          <a:lstStyle/>
          <a:p>
            <a:r>
              <a:rPr lang="en-US" dirty="0" smtClean="0"/>
              <a:t>Domain 6: </a:t>
            </a:r>
            <a:r>
              <a:rPr lang="en-US" dirty="0"/>
              <a:t>Biosurveillance</a:t>
            </a:r>
            <a:endParaRPr lang="en-US" dirty="0" smtClean="0"/>
          </a:p>
        </p:txBody>
      </p:sp>
      <p:grpSp>
        <p:nvGrpSpPr>
          <p:cNvPr id="2" name="Group 1"/>
          <p:cNvGrpSpPr/>
          <p:nvPr/>
        </p:nvGrpSpPr>
        <p:grpSpPr>
          <a:xfrm>
            <a:off x="338503" y="1163105"/>
            <a:ext cx="8523113" cy="1269012"/>
            <a:chOff x="351011" y="1470345"/>
            <a:chExt cx="8523113" cy="1269012"/>
          </a:xfrm>
        </p:grpSpPr>
        <p:sp>
          <p:nvSpPr>
            <p:cNvPr id="29" name="Text Box 10"/>
            <p:cNvSpPr txBox="1">
              <a:spLocks noChangeArrowheads="1"/>
            </p:cNvSpPr>
            <p:nvPr/>
          </p:nvSpPr>
          <p:spPr bwMode="auto">
            <a:xfrm>
              <a:off x="351011" y="1470345"/>
              <a:ext cx="8523113" cy="307240"/>
            </a:xfrm>
            <a:prstGeom prst="rect">
              <a:avLst/>
            </a:prstGeom>
            <a:solidFill>
              <a:schemeClr val="accent1"/>
            </a:solidFill>
            <a:ln w="12700" algn="ctr">
              <a:noFill/>
              <a:miter lim="800000"/>
              <a:headEnd/>
              <a:tailEnd type="none" w="sm" len="med"/>
            </a:ln>
          </p:spPr>
          <p:txBody>
            <a:bodyPr lIns="88900" tIns="88900" rIns="88900" bIns="88900" anchor="ctr" anchorCtr="0"/>
            <a:lstStyle/>
            <a:p>
              <a:pPr defTabSz="957263">
                <a:spcBef>
                  <a:spcPts val="200"/>
                </a:spcBef>
              </a:pPr>
              <a:r>
                <a:rPr lang="en-US" sz="1600" b="1" dirty="0">
                  <a:solidFill>
                    <a:schemeClr val="bg1"/>
                  </a:solidFill>
                  <a:cs typeface="Arial" pitchFamily="34" charset="0"/>
                </a:rPr>
                <a:t>Domain </a:t>
              </a:r>
              <a:r>
                <a:rPr lang="en-US" sz="1600" b="1" dirty="0" smtClean="0">
                  <a:solidFill>
                    <a:schemeClr val="bg1"/>
                  </a:solidFill>
                  <a:cs typeface="Arial" pitchFamily="34" charset="0"/>
                </a:rPr>
                <a:t>Strategy</a:t>
              </a:r>
              <a:r>
                <a:rPr lang="en-US" sz="1600" b="1" dirty="0">
                  <a:solidFill>
                    <a:schemeClr val="bg1"/>
                  </a:solidFill>
                  <a:cs typeface="Arial" pitchFamily="34" charset="0"/>
                </a:rPr>
                <a:t>: </a:t>
              </a:r>
              <a:r>
                <a:rPr lang="en-US" sz="1600" b="1" dirty="0" smtClean="0">
                  <a:solidFill>
                    <a:schemeClr val="bg1"/>
                  </a:solidFill>
                  <a:cs typeface="Arial" pitchFamily="34" charset="0"/>
                </a:rPr>
                <a:t>Strengthen Biosurveillance</a:t>
              </a:r>
              <a:endParaRPr lang="en-US" sz="1600" b="1" dirty="0">
                <a:solidFill>
                  <a:schemeClr val="bg1"/>
                </a:solidFill>
                <a:cs typeface="Arial" pitchFamily="34" charset="0"/>
              </a:endParaRPr>
            </a:p>
          </p:txBody>
        </p:sp>
        <p:sp>
          <p:nvSpPr>
            <p:cNvPr id="30" name="Rectangle 11"/>
            <p:cNvSpPr>
              <a:spLocks noChangeArrowheads="1"/>
            </p:cNvSpPr>
            <p:nvPr/>
          </p:nvSpPr>
          <p:spPr bwMode="auto">
            <a:xfrm>
              <a:off x="351011" y="1777585"/>
              <a:ext cx="8523113" cy="961772"/>
            </a:xfrm>
            <a:prstGeom prst="rect">
              <a:avLst/>
            </a:prstGeom>
            <a:solidFill>
              <a:schemeClr val="bg2"/>
            </a:solidFill>
            <a:ln w="12700" algn="ctr">
              <a:noFill/>
              <a:miter lim="800000"/>
              <a:headEnd/>
              <a:tailEnd/>
            </a:ln>
          </p:spPr>
          <p:txBody>
            <a:bodyPr lIns="88900" tIns="88900" rIns="88900" bIns="88900" anchor="ctr" anchorCtr="0"/>
            <a:lstStyle/>
            <a:p>
              <a:pPr defTabSz="957263">
                <a:spcBef>
                  <a:spcPts val="200"/>
                </a:spcBef>
                <a:spcAft>
                  <a:spcPts val="300"/>
                </a:spcAft>
              </a:pPr>
              <a:r>
                <a:rPr lang="en-US" sz="1600" dirty="0" smtClean="0"/>
                <a:t>The </a:t>
              </a:r>
              <a:r>
                <a:rPr lang="en-US" sz="1600" dirty="0"/>
                <a:t>means to conduct rapid and accurate laboratory tests to identify biological, chemical, and radiological agents; and the ability to identify, discover, locate, and monitor through active and passive surveillance, threats, disease agents, incidents, outbreaks and adverse events, and provide relevant information in a timely manner to stakeholders and the public.</a:t>
              </a:r>
              <a:endParaRPr lang="en-US" sz="1600" dirty="0">
                <a:solidFill>
                  <a:srgbClr val="FF0000"/>
                </a:solidFill>
              </a:endParaRPr>
            </a:p>
          </p:txBody>
        </p:sp>
      </p:grpSp>
      <p:grpSp>
        <p:nvGrpSpPr>
          <p:cNvPr id="40" name="Group 39"/>
          <p:cNvGrpSpPr/>
          <p:nvPr/>
        </p:nvGrpSpPr>
        <p:grpSpPr>
          <a:xfrm>
            <a:off x="352546" y="4849889"/>
            <a:ext cx="8535760" cy="1009300"/>
            <a:chOff x="351011" y="4534580"/>
            <a:chExt cx="8535760" cy="891480"/>
          </a:xfrm>
        </p:grpSpPr>
        <p:sp>
          <p:nvSpPr>
            <p:cNvPr id="41" name="Text Placeholder 31"/>
            <p:cNvSpPr txBox="1">
              <a:spLocks/>
            </p:cNvSpPr>
            <p:nvPr/>
          </p:nvSpPr>
          <p:spPr bwMode="auto">
            <a:xfrm>
              <a:off x="357335" y="4811579"/>
              <a:ext cx="8523113" cy="614481"/>
            </a:xfrm>
            <a:prstGeom prst="rect">
              <a:avLst/>
            </a:prstGeom>
            <a:solidFill>
              <a:schemeClr val="bg2"/>
            </a:solidFill>
            <a:ln w="9525">
              <a:noFill/>
              <a:miter lim="800000"/>
              <a:headEnd/>
              <a:tailEnd/>
            </a:ln>
            <a:effectLst/>
          </p:spPr>
          <p:txBody>
            <a:bodyPr vert="horz" wrap="square" lIns="0" tIns="0" rIns="0" bIns="0" numCol="3" rtlCol="0" anchor="ctr" anchorCtr="0" compatLnSpc="1">
              <a:prstTxWarp prst="textNoShape">
                <a:avLst/>
              </a:prstTxWarp>
              <a:noAutofit/>
            </a:bodyPr>
            <a:lstStyle>
              <a:lvl1pPr marL="0" indent="0" algn="l" defTabSz="914400" rtl="0" eaLnBrk="1" latinLnBrk="0" hangingPunct="1">
                <a:spcBef>
                  <a:spcPts val="400"/>
                </a:spcBef>
                <a:buSzPct val="25000"/>
                <a:buFont typeface="Arial" pitchFamily="34" charset="0"/>
                <a:buChar char="‏"/>
                <a:defRPr sz="1200" kern="1200">
                  <a:solidFill>
                    <a:schemeClr val="tx1"/>
                  </a:solidFill>
                  <a:latin typeface="+mn-lt"/>
                  <a:ea typeface="+mn-ea"/>
                  <a:cs typeface="Arial" pitchFamily="34" charset="0"/>
                </a:defRPr>
              </a:lvl1pPr>
              <a:lvl2pPr marL="228600" indent="-152400" algn="l" defTabSz="914400" rtl="0" eaLnBrk="1" latinLnBrk="0" hangingPunct="1">
                <a:spcBef>
                  <a:spcPts val="400"/>
                </a:spcBef>
                <a:buClrTx/>
                <a:buSzPct val="65000"/>
                <a:buFont typeface="Wingdings"/>
                <a:buChar char="l"/>
                <a:defRPr sz="1200" kern="1200">
                  <a:solidFill>
                    <a:schemeClr val="tx1"/>
                  </a:solidFill>
                  <a:latin typeface="+mn-lt"/>
                  <a:ea typeface="+mn-ea"/>
                  <a:cs typeface="Arial" pitchFamily="34" charset="0"/>
                </a:defRPr>
              </a:lvl2pPr>
              <a:lvl3pPr marL="457200" indent="-152400" algn="l" defTabSz="914400" rtl="0" eaLnBrk="1" latinLnBrk="0" hangingPunct="1">
                <a:spcBef>
                  <a:spcPts val="200"/>
                </a:spcBef>
                <a:buClrTx/>
                <a:buSzPct val="100000"/>
                <a:buFontTx/>
                <a:buChar char="–"/>
                <a:defRPr sz="1100" kern="1200">
                  <a:solidFill>
                    <a:schemeClr val="tx1"/>
                  </a:solidFill>
                  <a:latin typeface="+mn-lt"/>
                  <a:ea typeface="+mn-ea"/>
                  <a:cs typeface="Arial" pitchFamily="34" charset="0"/>
                </a:defRPr>
              </a:lvl3pPr>
              <a:lvl4pPr marL="685800" indent="-152400" algn="l" defTabSz="914400" rtl="0" eaLnBrk="1" latinLnBrk="0" hangingPunct="1">
                <a:spcBef>
                  <a:spcPts val="200"/>
                </a:spcBef>
                <a:buClrTx/>
                <a:buSzPct val="55000"/>
                <a:buFont typeface="Wingdings"/>
                <a:buChar char="¡"/>
                <a:defRPr sz="1100" kern="1200">
                  <a:solidFill>
                    <a:schemeClr val="tx1"/>
                  </a:solidFill>
                  <a:latin typeface="+mn-lt"/>
                  <a:ea typeface="+mn-ea"/>
                  <a:cs typeface="Arial" pitchFamily="34" charset="0"/>
                </a:defRPr>
              </a:lvl4pPr>
              <a:lvl5pPr marL="914400" indent="-152400" algn="l" defTabSz="914400" rtl="0" eaLnBrk="1" latinLnBrk="0" hangingPunct="1">
                <a:spcBef>
                  <a:spcPts val="200"/>
                </a:spcBef>
                <a:buClrTx/>
                <a:buSzPct val="100000"/>
                <a:buFontTx/>
                <a:buChar char="–"/>
                <a:defRPr sz="11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114300">
                <a:buSzPct val="100000"/>
                <a:buFont typeface="Arial" panose="020B0604020202020204" pitchFamily="34" charset="0"/>
                <a:buChar char="•"/>
                <a:defRPr/>
              </a:pPr>
              <a:r>
                <a:rPr lang="en-US" sz="1400" dirty="0"/>
                <a:t>Electronic disease surveillance systems </a:t>
              </a:r>
              <a:endParaRPr lang="en-US" sz="1400" dirty="0" smtClean="0"/>
            </a:p>
            <a:p>
              <a:pPr marL="114300" lvl="1" indent="-114300">
                <a:buSzPct val="100000"/>
                <a:buFont typeface="Arial" panose="020B0604020202020204" pitchFamily="34" charset="0"/>
                <a:buChar char="•"/>
                <a:defRPr/>
              </a:pPr>
              <a:endParaRPr lang="en-US" sz="1400" dirty="0"/>
            </a:p>
            <a:p>
              <a:pPr marL="114300" lvl="1" indent="-114300">
                <a:buSzPct val="100000"/>
                <a:buFont typeface="Arial" panose="020B0604020202020204" pitchFamily="34" charset="0"/>
                <a:buChar char="•"/>
                <a:defRPr/>
              </a:pPr>
              <a:r>
                <a:rPr lang="en-US" sz="1400" dirty="0"/>
                <a:t>Laboratory response networks </a:t>
              </a:r>
            </a:p>
            <a:p>
              <a:pPr marL="114300" lvl="1" indent="-114300">
                <a:buSzPct val="100000"/>
                <a:buFont typeface="Arial" panose="020B0604020202020204" pitchFamily="34" charset="0"/>
                <a:buChar char="•"/>
                <a:defRPr/>
              </a:pPr>
              <a:r>
                <a:rPr lang="en-US" sz="1400" dirty="0"/>
                <a:t>Laboratory testing </a:t>
              </a:r>
              <a:r>
                <a:rPr lang="en-US" sz="1400" dirty="0" smtClean="0"/>
                <a:t>capability</a:t>
              </a:r>
            </a:p>
            <a:p>
              <a:pPr marL="114300" lvl="1" indent="-114300">
                <a:buSzPct val="100000"/>
                <a:buFont typeface="Arial" panose="020B0604020202020204" pitchFamily="34" charset="0"/>
                <a:buChar char="•"/>
                <a:defRPr/>
              </a:pPr>
              <a:r>
                <a:rPr lang="en-US" sz="1400" dirty="0" smtClean="0"/>
                <a:t>Integrated </a:t>
              </a:r>
              <a:r>
                <a:rPr lang="en-US" sz="1400" dirty="0"/>
                <a:t>laboratory </a:t>
              </a:r>
              <a:r>
                <a:rPr lang="en-US" sz="1400" dirty="0" smtClean="0"/>
                <a:t>and  </a:t>
              </a:r>
              <a:r>
                <a:rPr lang="en-US" sz="1400" dirty="0"/>
                <a:t>epidemiology systems </a:t>
              </a:r>
            </a:p>
          </p:txBody>
        </p:sp>
        <p:sp>
          <p:nvSpPr>
            <p:cNvPr id="42" name="TextBox 41"/>
            <p:cNvSpPr txBox="1"/>
            <p:nvPr/>
          </p:nvSpPr>
          <p:spPr>
            <a:xfrm>
              <a:off x="351011" y="4534580"/>
              <a:ext cx="8535760" cy="276999"/>
            </a:xfrm>
            <a:prstGeom prst="rect">
              <a:avLst/>
            </a:prstGeom>
            <a:solidFill>
              <a:schemeClr val="accent3"/>
            </a:solidFill>
            <a:ln>
              <a:noFill/>
            </a:ln>
          </p:spPr>
          <p:txBody>
            <a:bodyPr wrap="square" rtlCol="0" anchor="ctr">
              <a:spAutoFit/>
            </a:bodyPr>
            <a:lstStyle/>
            <a:p>
              <a:pPr algn="ctr"/>
              <a:r>
                <a:rPr lang="en-US" sz="1200" b="1" dirty="0" smtClean="0">
                  <a:solidFill>
                    <a:schemeClr val="bg1"/>
                  </a:solidFill>
                </a:rPr>
                <a:t>Sample Outputs</a:t>
              </a:r>
              <a:endParaRPr lang="en-US" sz="1200" b="1" dirty="0">
                <a:solidFill>
                  <a:schemeClr val="bg1"/>
                </a:solidFill>
              </a:endParaRPr>
            </a:p>
          </p:txBody>
        </p:sp>
      </p:grpSp>
      <p:grpSp>
        <p:nvGrpSpPr>
          <p:cNvPr id="43" name="Group 42"/>
          <p:cNvGrpSpPr/>
          <p:nvPr/>
        </p:nvGrpSpPr>
        <p:grpSpPr>
          <a:xfrm>
            <a:off x="1230766" y="2627355"/>
            <a:ext cx="6644064" cy="2027296"/>
            <a:chOff x="1583784" y="2814043"/>
            <a:chExt cx="5952775" cy="1680028"/>
          </a:xfrm>
        </p:grpSpPr>
        <p:grpSp>
          <p:nvGrpSpPr>
            <p:cNvPr id="44" name="Group 43"/>
            <p:cNvGrpSpPr/>
            <p:nvPr/>
          </p:nvGrpSpPr>
          <p:grpSpPr>
            <a:xfrm>
              <a:off x="1583784" y="2814043"/>
              <a:ext cx="1655064" cy="1680027"/>
              <a:chOff x="343152" y="2814043"/>
              <a:chExt cx="1655064" cy="1680027"/>
            </a:xfrm>
          </p:grpSpPr>
          <p:sp>
            <p:nvSpPr>
              <p:cNvPr id="51" name="Text Box 10"/>
              <p:cNvSpPr txBox="1">
                <a:spLocks noChangeArrowheads="1"/>
              </p:cNvSpPr>
              <p:nvPr/>
            </p:nvSpPr>
            <p:spPr bwMode="auto">
              <a:xfrm>
                <a:off x="344168" y="2814043"/>
                <a:ext cx="1653032" cy="22733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eaLnBrk="1" hangingPunct="1">
                  <a:spcBef>
                    <a:spcPts val="200"/>
                  </a:spcBef>
                </a:pPr>
                <a:r>
                  <a:rPr lang="en-US" sz="1200" b="1" dirty="0" smtClean="0">
                    <a:solidFill>
                      <a:schemeClr val="bg1"/>
                    </a:solidFill>
                    <a:ea typeface="+mn-ea"/>
                    <a:cs typeface="Arial" pitchFamily="34" charset="0"/>
                  </a:rPr>
                  <a:t>Activity 1</a:t>
                </a:r>
                <a:endParaRPr lang="en-US" sz="1200" b="1" dirty="0">
                  <a:solidFill>
                    <a:schemeClr val="bg1"/>
                  </a:solidFill>
                  <a:ea typeface="+mn-ea"/>
                  <a:cs typeface="Arial" pitchFamily="34" charset="0"/>
                </a:endParaRPr>
              </a:p>
            </p:txBody>
          </p:sp>
          <p:sp>
            <p:nvSpPr>
              <p:cNvPr id="52" name="Rectangle 11"/>
              <p:cNvSpPr>
                <a:spLocks noChangeArrowheads="1"/>
              </p:cNvSpPr>
              <p:nvPr/>
            </p:nvSpPr>
            <p:spPr bwMode="auto">
              <a:xfrm rot="5400000">
                <a:off x="441652" y="2937507"/>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Conduct </a:t>
                </a:r>
                <a:r>
                  <a:rPr lang="en-US" sz="1400" kern="0" dirty="0" smtClean="0">
                    <a:cs typeface="Arial" pitchFamily="34" charset="0"/>
                  </a:rPr>
                  <a:t>epidemiological surveillance and investigation</a:t>
                </a:r>
                <a:endParaRPr lang="en-US" sz="1400" kern="0" dirty="0">
                  <a:cs typeface="Arial" pitchFamily="34" charset="0"/>
                </a:endParaRPr>
              </a:p>
            </p:txBody>
          </p:sp>
        </p:grpSp>
        <p:grpSp>
          <p:nvGrpSpPr>
            <p:cNvPr id="45" name="Group 44"/>
            <p:cNvGrpSpPr/>
            <p:nvPr/>
          </p:nvGrpSpPr>
          <p:grpSpPr>
            <a:xfrm>
              <a:off x="3732640" y="2814043"/>
              <a:ext cx="1655064" cy="1680028"/>
              <a:chOff x="2059228" y="2814043"/>
              <a:chExt cx="1655064" cy="1680028"/>
            </a:xfrm>
          </p:grpSpPr>
          <p:sp>
            <p:nvSpPr>
              <p:cNvPr id="49" name="Text Box 10"/>
              <p:cNvSpPr txBox="1">
                <a:spLocks noChangeArrowheads="1"/>
              </p:cNvSpPr>
              <p:nvPr/>
            </p:nvSpPr>
            <p:spPr bwMode="auto">
              <a:xfrm>
                <a:off x="2060244" y="2814043"/>
                <a:ext cx="1653032" cy="22733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a:solidFill>
                      <a:schemeClr val="bg1"/>
                    </a:solidFill>
                    <a:cs typeface="Arial" pitchFamily="34" charset="0"/>
                  </a:rPr>
                  <a:t>Activity 2</a:t>
                </a:r>
              </a:p>
            </p:txBody>
          </p:sp>
          <p:sp>
            <p:nvSpPr>
              <p:cNvPr id="50" name="Rectangle 11"/>
              <p:cNvSpPr>
                <a:spLocks noChangeArrowheads="1"/>
              </p:cNvSpPr>
              <p:nvPr/>
            </p:nvSpPr>
            <p:spPr bwMode="auto">
              <a:xfrm rot="5400000">
                <a:off x="2157728" y="2937508"/>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Detect emerging threats/injury</a:t>
                </a:r>
              </a:p>
            </p:txBody>
          </p:sp>
        </p:grpSp>
        <p:grpSp>
          <p:nvGrpSpPr>
            <p:cNvPr id="46" name="Group 45"/>
            <p:cNvGrpSpPr/>
            <p:nvPr/>
          </p:nvGrpSpPr>
          <p:grpSpPr>
            <a:xfrm>
              <a:off x="5881495" y="2814043"/>
              <a:ext cx="1655064" cy="1680028"/>
              <a:chOff x="3786909" y="2814043"/>
              <a:chExt cx="1655064" cy="1680028"/>
            </a:xfrm>
          </p:grpSpPr>
          <p:sp>
            <p:nvSpPr>
              <p:cNvPr id="47" name="Text Box 10"/>
              <p:cNvSpPr txBox="1">
                <a:spLocks noChangeArrowheads="1"/>
              </p:cNvSpPr>
              <p:nvPr/>
            </p:nvSpPr>
            <p:spPr bwMode="auto">
              <a:xfrm>
                <a:off x="3787925" y="2814043"/>
                <a:ext cx="1653032" cy="227330"/>
              </a:xfrm>
              <a:prstGeom prst="rect">
                <a:avLst/>
              </a:prstGeom>
              <a:solidFill>
                <a:srgbClr val="00538C"/>
              </a:solidFill>
              <a:ln w="12700" algn="ctr">
                <a:noFill/>
                <a:miter lim="800000"/>
                <a:headEnd/>
                <a:tailEnd type="none" w="sm" len="med"/>
              </a:ln>
            </p:spPr>
            <p:txBody>
              <a:bodyPr lIns="88900" tIns="88900" rIns="88900" bIns="88900" anchor="ctr" anchorCtr="0">
                <a:noAutofit/>
              </a:bodyPr>
              <a:lstStyle/>
              <a:p>
                <a:pPr algn="ctr" defTabSz="957263">
                  <a:spcBef>
                    <a:spcPts val="200"/>
                  </a:spcBef>
                </a:pPr>
                <a:r>
                  <a:rPr lang="en-US" sz="1200" b="1" dirty="0">
                    <a:solidFill>
                      <a:schemeClr val="bg1"/>
                    </a:solidFill>
                    <a:cs typeface="Arial" pitchFamily="34" charset="0"/>
                  </a:rPr>
                  <a:t>Activity 3</a:t>
                </a:r>
              </a:p>
            </p:txBody>
          </p:sp>
          <p:sp>
            <p:nvSpPr>
              <p:cNvPr id="48" name="Rectangle 11"/>
              <p:cNvSpPr>
                <a:spLocks noChangeArrowheads="1"/>
              </p:cNvSpPr>
              <p:nvPr/>
            </p:nvSpPr>
            <p:spPr bwMode="auto">
              <a:xfrm rot="5400000">
                <a:off x="3885409" y="2937508"/>
                <a:ext cx="1458063" cy="1655064"/>
              </a:xfrm>
              <a:custGeom>
                <a:avLst/>
                <a:gdLst>
                  <a:gd name="connsiteX0" fmla="*/ 0 w 1653032"/>
                  <a:gd name="connsiteY0" fmla="*/ 0 h 1655064"/>
                  <a:gd name="connsiteX1" fmla="*/ 826516 w 1653032"/>
                  <a:gd name="connsiteY1" fmla="*/ 0 h 1655064"/>
                  <a:gd name="connsiteX2" fmla="*/ 1653032 w 1653032"/>
                  <a:gd name="connsiteY2" fmla="*/ 827532 h 1655064"/>
                  <a:gd name="connsiteX3" fmla="*/ 826516 w 1653032"/>
                  <a:gd name="connsiteY3" fmla="*/ 1655064 h 1655064"/>
                  <a:gd name="connsiteX4" fmla="*/ 0 w 1653032"/>
                  <a:gd name="connsiteY4" fmla="*/ 1655064 h 1655064"/>
                  <a:gd name="connsiteX5" fmla="*/ 0 w 1653032"/>
                  <a:gd name="connsiteY5" fmla="*/ 0 h 1655064"/>
                  <a:gd name="connsiteX0" fmla="*/ 0 w 1144213"/>
                  <a:gd name="connsiteY0" fmla="*/ 0 h 1655064"/>
                  <a:gd name="connsiteX1" fmla="*/ 826516 w 1144213"/>
                  <a:gd name="connsiteY1" fmla="*/ 0 h 1655064"/>
                  <a:gd name="connsiteX2" fmla="*/ 1144213 w 1144213"/>
                  <a:gd name="connsiteY2" fmla="*/ 812783 h 1655064"/>
                  <a:gd name="connsiteX3" fmla="*/ 826516 w 1144213"/>
                  <a:gd name="connsiteY3" fmla="*/ 1655064 h 1655064"/>
                  <a:gd name="connsiteX4" fmla="*/ 0 w 1144213"/>
                  <a:gd name="connsiteY4" fmla="*/ 1655064 h 1655064"/>
                  <a:gd name="connsiteX5" fmla="*/ 0 w 1144213"/>
                  <a:gd name="connsiteY5" fmla="*/ 0 h 1655064"/>
                  <a:gd name="connsiteX0" fmla="*/ 0 w 1085223"/>
                  <a:gd name="connsiteY0" fmla="*/ 0 h 1655064"/>
                  <a:gd name="connsiteX1" fmla="*/ 826516 w 1085223"/>
                  <a:gd name="connsiteY1" fmla="*/ 0 h 1655064"/>
                  <a:gd name="connsiteX2" fmla="*/ 1085223 w 1085223"/>
                  <a:gd name="connsiteY2" fmla="*/ 812783 h 1655064"/>
                  <a:gd name="connsiteX3" fmla="*/ 826516 w 1085223"/>
                  <a:gd name="connsiteY3" fmla="*/ 1655064 h 1655064"/>
                  <a:gd name="connsiteX4" fmla="*/ 0 w 1085223"/>
                  <a:gd name="connsiteY4" fmla="*/ 1655064 h 1655064"/>
                  <a:gd name="connsiteX5" fmla="*/ 0 w 1085223"/>
                  <a:gd name="connsiteY5" fmla="*/ 0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23" h="1655064">
                    <a:moveTo>
                      <a:pt x="0" y="0"/>
                    </a:moveTo>
                    <a:lnTo>
                      <a:pt x="826516" y="0"/>
                    </a:lnTo>
                    <a:lnTo>
                      <a:pt x="1085223" y="812783"/>
                    </a:lnTo>
                    <a:lnTo>
                      <a:pt x="826516" y="1655064"/>
                    </a:lnTo>
                    <a:lnTo>
                      <a:pt x="0" y="1655064"/>
                    </a:lnTo>
                    <a:lnTo>
                      <a:pt x="0" y="0"/>
                    </a:lnTo>
                    <a:close/>
                  </a:path>
                </a:pathLst>
              </a:custGeom>
              <a:solidFill>
                <a:schemeClr val="bg2"/>
              </a:solidFill>
              <a:ln w="12700" algn="ctr">
                <a:noFill/>
                <a:miter lim="800000"/>
                <a:headEnd/>
                <a:tailEnd/>
              </a:ln>
            </p:spPr>
            <p:txBody>
              <a:bodyPr vert="vert270" lIns="88900" tIns="88900" rIns="88900" bIns="88900" anchor="t"/>
              <a:lstStyle/>
              <a:p>
                <a:pPr defTabSz="957998">
                  <a:spcBef>
                    <a:spcPts val="200"/>
                  </a:spcBef>
                  <a:spcAft>
                    <a:spcPts val="300"/>
                  </a:spcAft>
                  <a:defRPr/>
                </a:pPr>
                <a:r>
                  <a:rPr lang="en-US" sz="1400" kern="0" dirty="0">
                    <a:cs typeface="Arial" pitchFamily="34" charset="0"/>
                  </a:rPr>
                  <a:t>Conduct laboratory testing</a:t>
                </a:r>
              </a:p>
            </p:txBody>
          </p:sp>
        </p:grpSp>
      </p:grpSp>
    </p:spTree>
    <p:extLst>
      <p:ext uri="{BB962C8B-B14F-4D97-AF65-F5344CB8AC3E}">
        <p14:creationId xmlns:p14="http://schemas.microsoft.com/office/powerpoint/2010/main" val="163640462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906462"/>
          </a:xfrm>
          <a:noFill/>
        </p:spPr>
        <p:txBody>
          <a:bodyPr/>
          <a:lstStyle/>
          <a:p>
            <a:r>
              <a:rPr lang="en-US" dirty="0"/>
              <a:t>Domain Strategy Outcomes</a:t>
            </a:r>
          </a:p>
        </p:txBody>
      </p:sp>
      <p:sp>
        <p:nvSpPr>
          <p:cNvPr id="3" name="Rectangle 4"/>
          <p:cNvSpPr>
            <a:spLocks noChangeArrowheads="1"/>
          </p:cNvSpPr>
          <p:nvPr/>
        </p:nvSpPr>
        <p:spPr bwMode="gray">
          <a:xfrm>
            <a:off x="338503" y="1163104"/>
            <a:ext cx="6508509" cy="310896"/>
          </a:xfrm>
          <a:prstGeom prst="rect">
            <a:avLst/>
          </a:prstGeom>
          <a:solidFill>
            <a:schemeClr val="accent1"/>
          </a:solidFill>
          <a:ln w="9525">
            <a:noFill/>
            <a:miter lim="800000"/>
            <a:headEnd/>
            <a:tailEnd/>
          </a:ln>
          <a:effectLst/>
        </p:spPr>
        <p:txBody>
          <a:bodyPr lIns="91440" tIns="91440" rIns="91440" bIns="91440" anchor="ctr">
            <a:noAutofit/>
          </a:bodyPr>
          <a:lstStyle/>
          <a:p>
            <a:pPr algn="ctr" eaLnBrk="1" fontAlgn="auto" hangingPunct="1">
              <a:spcAft>
                <a:spcPts val="0"/>
              </a:spcAft>
            </a:pPr>
            <a:r>
              <a:rPr lang="en-US" sz="1600" b="1" dirty="0" smtClean="0">
                <a:solidFill>
                  <a:schemeClr val="bg1"/>
                </a:solidFill>
              </a:rPr>
              <a:t>Outcomes</a:t>
            </a:r>
            <a:endParaRPr lang="en-US" sz="1600" b="1" dirty="0">
              <a:solidFill>
                <a:schemeClr val="bg1"/>
              </a:solidFill>
            </a:endParaRPr>
          </a:p>
        </p:txBody>
      </p:sp>
      <p:sp>
        <p:nvSpPr>
          <p:cNvPr id="4" name="Rectangle 5"/>
          <p:cNvSpPr>
            <a:spLocks noChangeArrowheads="1"/>
          </p:cNvSpPr>
          <p:nvPr/>
        </p:nvSpPr>
        <p:spPr bwMode="gray">
          <a:xfrm>
            <a:off x="6995931" y="1166892"/>
            <a:ext cx="1872628" cy="310896"/>
          </a:xfrm>
          <a:prstGeom prst="rect">
            <a:avLst/>
          </a:prstGeom>
          <a:solidFill>
            <a:schemeClr val="accent1"/>
          </a:solidFill>
          <a:ln w="9525" algn="ctr">
            <a:noFill/>
            <a:miter lim="800000"/>
            <a:headEnd/>
            <a:tailEnd/>
          </a:ln>
          <a:effectLst/>
        </p:spPr>
        <p:txBody>
          <a:bodyPr lIns="91440" tIns="91440" rIns="91440" bIns="91440" anchor="ctr">
            <a:noAutofit/>
          </a:bodyPr>
          <a:lstStyle/>
          <a:p>
            <a:pPr algn="ctr" eaLnBrk="1" fontAlgn="auto" hangingPunct="1">
              <a:spcAft>
                <a:spcPts val="0"/>
              </a:spcAft>
            </a:pPr>
            <a:r>
              <a:rPr lang="en-US" sz="1600" b="1" dirty="0" smtClean="0">
                <a:solidFill>
                  <a:schemeClr val="bg1"/>
                </a:solidFill>
              </a:rPr>
              <a:t>Impact</a:t>
            </a:r>
            <a:endParaRPr lang="en-US" sz="1600" b="1" dirty="0">
              <a:solidFill>
                <a:schemeClr val="bg1"/>
              </a:solidFill>
            </a:endParaRPr>
          </a:p>
        </p:txBody>
      </p:sp>
      <p:sp>
        <p:nvSpPr>
          <p:cNvPr id="6" name="Freeform 12"/>
          <p:cNvSpPr>
            <a:spLocks/>
          </p:cNvSpPr>
          <p:nvPr/>
        </p:nvSpPr>
        <p:spPr bwMode="gray">
          <a:xfrm>
            <a:off x="6995931" y="3796766"/>
            <a:ext cx="1877430" cy="2051749"/>
          </a:xfrm>
          <a:prstGeom prst="rect">
            <a:avLst/>
          </a:prstGeom>
          <a:solidFill>
            <a:schemeClr val="bg1"/>
          </a:solidFill>
          <a:ln w="9525" cap="flat" cmpd="sng">
            <a:solidFill>
              <a:schemeClr val="accent3"/>
            </a:solidFill>
            <a:prstDash val="solid"/>
            <a:round/>
            <a:headEnd/>
            <a:tailEnd/>
          </a:ln>
          <a:effectLst/>
        </p:spPr>
        <p:txBody>
          <a:bodyPr lIns="91440" tIns="91440" rIns="91440" bIns="91440" anchor="ctr">
            <a:noAutofit/>
          </a:bodyPr>
          <a:lstStyle/>
          <a:p>
            <a:pPr algn="ctr"/>
            <a:r>
              <a:rPr lang="en-US" altLang="de-DE" sz="1200" dirty="0"/>
              <a:t>Earliest possible recovery </a:t>
            </a:r>
            <a:r>
              <a:rPr lang="en-US" altLang="de-DE" sz="1200" dirty="0" smtClean="0"/>
              <a:t>and </a:t>
            </a:r>
            <a:r>
              <a:rPr lang="en-US" altLang="de-DE" sz="1200" dirty="0"/>
              <a:t>return of the public health </a:t>
            </a:r>
            <a:r>
              <a:rPr lang="en-US" altLang="de-DE" sz="1200" dirty="0" smtClean="0"/>
              <a:t>and </a:t>
            </a:r>
            <a:r>
              <a:rPr lang="en-US" altLang="de-DE" sz="1200" dirty="0"/>
              <a:t>health care systems to pre-incident levels or improved functioning</a:t>
            </a:r>
          </a:p>
        </p:txBody>
      </p:sp>
      <p:sp>
        <p:nvSpPr>
          <p:cNvPr id="7" name="Freeform 3"/>
          <p:cNvSpPr>
            <a:spLocks/>
          </p:cNvSpPr>
          <p:nvPr/>
        </p:nvSpPr>
        <p:spPr bwMode="gray">
          <a:xfrm>
            <a:off x="6995931" y="1609508"/>
            <a:ext cx="1877430" cy="2051750"/>
          </a:xfrm>
          <a:prstGeom prst="rect">
            <a:avLst/>
          </a:prstGeom>
          <a:solidFill>
            <a:schemeClr val="bg1"/>
          </a:solidFill>
          <a:ln w="9525" cap="flat" cmpd="sng">
            <a:solidFill>
              <a:schemeClr val="accent3"/>
            </a:solidFill>
            <a:prstDash val="solid"/>
            <a:round/>
            <a:headEnd/>
            <a:tailEnd/>
          </a:ln>
          <a:effectLst/>
        </p:spPr>
        <p:txBody>
          <a:bodyPr lIns="91440" tIns="91440" rIns="91440" bIns="91440" anchor="ctr">
            <a:noAutofit/>
          </a:bodyPr>
          <a:lstStyle/>
          <a:p>
            <a:pPr algn="ctr"/>
            <a:r>
              <a:rPr lang="en-US" altLang="de-DE" sz="1200" dirty="0"/>
              <a:t>Prevent or reduce morbidity </a:t>
            </a:r>
            <a:r>
              <a:rPr lang="en-US" altLang="de-DE" sz="1200" dirty="0" smtClean="0"/>
              <a:t>and </a:t>
            </a:r>
            <a:r>
              <a:rPr lang="en-US" altLang="de-DE" sz="1200" dirty="0"/>
              <a:t>mortality from public health incidents whose scale, rapid onset or unpredictability stresses the public </a:t>
            </a:r>
            <a:r>
              <a:rPr lang="en-US" altLang="de-DE" sz="1200" dirty="0" smtClean="0"/>
              <a:t>health and </a:t>
            </a:r>
            <a:r>
              <a:rPr lang="en-US" altLang="de-DE" sz="1200" dirty="0"/>
              <a:t>health care systems</a:t>
            </a:r>
          </a:p>
        </p:txBody>
      </p:sp>
      <p:sp>
        <p:nvSpPr>
          <p:cNvPr id="8" name="AutoShape 7"/>
          <p:cNvSpPr>
            <a:spLocks noChangeArrowheads="1"/>
          </p:cNvSpPr>
          <p:nvPr/>
        </p:nvSpPr>
        <p:spPr bwMode="gray">
          <a:xfrm>
            <a:off x="344999" y="1609508"/>
            <a:ext cx="3200400" cy="593578"/>
          </a:xfrm>
          <a:prstGeom prst="homePlate">
            <a:avLst>
              <a:gd name="adj" fmla="val 10464"/>
            </a:avLst>
          </a:prstGeom>
          <a:noFill/>
          <a:ln w="9525">
            <a:solidFill>
              <a:schemeClr val="accent3"/>
            </a:solidFill>
            <a:miter lim="800000"/>
            <a:headEnd/>
            <a:tailEnd/>
          </a:ln>
          <a:effectLst/>
        </p:spPr>
        <p:txBody>
          <a:bodyPr lIns="91440" tIns="91440" rIns="91440" bIns="91440" anchor="ctr">
            <a:noAutofit/>
          </a:bodyPr>
          <a:lstStyle/>
          <a:p>
            <a:pPr algn="ctr"/>
            <a:r>
              <a:rPr lang="en-US" sz="1200" dirty="0"/>
              <a:t> Earliest possible identification </a:t>
            </a:r>
            <a:r>
              <a:rPr lang="en-US" sz="1200" dirty="0" smtClean="0"/>
              <a:t>and </a:t>
            </a:r>
            <a:r>
              <a:rPr lang="en-US" sz="1200" dirty="0"/>
              <a:t>investigation of an </a:t>
            </a:r>
            <a:r>
              <a:rPr lang="en-US" sz="1200" dirty="0" smtClean="0"/>
              <a:t>incident</a:t>
            </a:r>
            <a:endParaRPr lang="en-US" sz="1200" dirty="0"/>
          </a:p>
        </p:txBody>
      </p:sp>
      <p:sp>
        <p:nvSpPr>
          <p:cNvPr id="9" name="AutoShape 8"/>
          <p:cNvSpPr>
            <a:spLocks noChangeArrowheads="1"/>
          </p:cNvSpPr>
          <p:nvPr/>
        </p:nvSpPr>
        <p:spPr bwMode="gray">
          <a:xfrm>
            <a:off x="3664145" y="1605891"/>
            <a:ext cx="3200400" cy="593578"/>
          </a:xfrm>
          <a:prstGeom prst="chevron">
            <a:avLst>
              <a:gd name="adj" fmla="val 9905"/>
            </a:avLst>
          </a:prstGeom>
          <a:solidFill>
            <a:schemeClr val="bg1"/>
          </a:solidFill>
          <a:ln w="9525" algn="ctr">
            <a:solidFill>
              <a:schemeClr val="accent3"/>
            </a:solidFill>
            <a:miter lim="800000"/>
            <a:headEnd/>
            <a:tailEnd/>
          </a:ln>
          <a:effectLst/>
        </p:spPr>
        <p:txBody>
          <a:bodyPr lIns="91440" tIns="91440" rIns="91440" bIns="91440" anchor="ctr">
            <a:noAutofit/>
          </a:bodyPr>
          <a:lstStyle/>
          <a:p>
            <a:pPr marL="0" lvl="1" algn="ctr">
              <a:spcBef>
                <a:spcPts val="600"/>
              </a:spcBef>
              <a:buSzPct val="100000"/>
            </a:pPr>
            <a:r>
              <a:rPr lang="en-US" sz="1200" dirty="0"/>
              <a:t>Reduced exposure to risk</a:t>
            </a:r>
          </a:p>
        </p:txBody>
      </p:sp>
      <p:sp>
        <p:nvSpPr>
          <p:cNvPr id="10" name="AutoShape 7"/>
          <p:cNvSpPr>
            <a:spLocks noChangeArrowheads="1"/>
          </p:cNvSpPr>
          <p:nvPr/>
        </p:nvSpPr>
        <p:spPr bwMode="gray">
          <a:xfrm>
            <a:off x="344999" y="2338594"/>
            <a:ext cx="3200400" cy="593578"/>
          </a:xfrm>
          <a:prstGeom prst="homePlate">
            <a:avLst>
              <a:gd name="adj" fmla="val 10464"/>
            </a:avLst>
          </a:prstGeom>
          <a:noFill/>
          <a:ln w="9525">
            <a:solidFill>
              <a:schemeClr val="accent3"/>
            </a:solidFill>
            <a:miter lim="800000"/>
            <a:headEnd/>
            <a:tailEnd/>
          </a:ln>
          <a:effectLst/>
        </p:spPr>
        <p:txBody>
          <a:bodyPr lIns="91440" tIns="91440" rIns="91440" bIns="91440" anchor="ctr">
            <a:noAutofit/>
          </a:bodyPr>
          <a:lstStyle/>
          <a:p>
            <a:pPr algn="ctr"/>
            <a:r>
              <a:rPr lang="en-US" sz="1200" dirty="0"/>
              <a:t>Timely implementation of intervention </a:t>
            </a:r>
            <a:r>
              <a:rPr lang="en-US" sz="1200" dirty="0" smtClean="0"/>
              <a:t>and </a:t>
            </a:r>
            <a:r>
              <a:rPr lang="en-US" sz="1200" dirty="0"/>
              <a:t>control measures</a:t>
            </a:r>
          </a:p>
        </p:txBody>
      </p:sp>
      <p:sp>
        <p:nvSpPr>
          <p:cNvPr id="11" name="AutoShape 8"/>
          <p:cNvSpPr>
            <a:spLocks noChangeArrowheads="1"/>
          </p:cNvSpPr>
          <p:nvPr/>
        </p:nvSpPr>
        <p:spPr bwMode="gray">
          <a:xfrm>
            <a:off x="3669707" y="2341856"/>
            <a:ext cx="3200400" cy="593578"/>
          </a:xfrm>
          <a:prstGeom prst="chevron">
            <a:avLst>
              <a:gd name="adj" fmla="val 9905"/>
            </a:avLst>
          </a:prstGeom>
          <a:solidFill>
            <a:schemeClr val="bg1"/>
          </a:solidFill>
          <a:ln w="9525" algn="ctr">
            <a:solidFill>
              <a:schemeClr val="accent3"/>
            </a:solidFill>
            <a:miter lim="800000"/>
            <a:headEnd/>
            <a:tailEnd/>
          </a:ln>
          <a:effectLst/>
        </p:spPr>
        <p:txBody>
          <a:bodyPr lIns="91440" tIns="91440" rIns="91440" bIns="91440" anchor="ctr">
            <a:noAutofit/>
          </a:bodyPr>
          <a:lstStyle/>
          <a:p>
            <a:pPr marL="0" lvl="1" algn="ctr">
              <a:spcBef>
                <a:spcPts val="600"/>
              </a:spcBef>
              <a:buSzPct val="100000"/>
            </a:pPr>
            <a:r>
              <a:rPr lang="en-US" sz="1200" dirty="0"/>
              <a:t>Established public health recommendations </a:t>
            </a:r>
            <a:r>
              <a:rPr lang="en-US" sz="1200" dirty="0" smtClean="0"/>
              <a:t>and </a:t>
            </a:r>
            <a:r>
              <a:rPr lang="en-US" sz="1200" dirty="0"/>
              <a:t>control measures in place for All-Hazards</a:t>
            </a:r>
          </a:p>
        </p:txBody>
      </p:sp>
      <p:sp>
        <p:nvSpPr>
          <p:cNvPr id="12" name="AutoShape 7"/>
          <p:cNvSpPr>
            <a:spLocks noChangeArrowheads="1"/>
          </p:cNvSpPr>
          <p:nvPr/>
        </p:nvSpPr>
        <p:spPr bwMode="gray">
          <a:xfrm>
            <a:off x="344999" y="3067680"/>
            <a:ext cx="3200400" cy="593578"/>
          </a:xfrm>
          <a:prstGeom prst="homePlate">
            <a:avLst>
              <a:gd name="adj" fmla="val 10464"/>
            </a:avLst>
          </a:prstGeom>
          <a:noFill/>
          <a:ln w="9525">
            <a:solidFill>
              <a:schemeClr val="accent3"/>
            </a:solidFill>
            <a:miter lim="800000"/>
            <a:headEnd/>
            <a:tailEnd/>
          </a:ln>
          <a:effectLst/>
        </p:spPr>
        <p:txBody>
          <a:bodyPr lIns="91440" tIns="91440" rIns="91440" bIns="91440" anchor="ctr">
            <a:noAutofit/>
          </a:bodyPr>
          <a:lstStyle/>
          <a:p>
            <a:pPr algn="ctr"/>
            <a:r>
              <a:rPr lang="en-US" sz="1200" dirty="0"/>
              <a:t>Timely communication of situational awareness </a:t>
            </a:r>
            <a:r>
              <a:rPr lang="en-US" sz="1200" dirty="0" smtClean="0"/>
              <a:t>and </a:t>
            </a:r>
            <a:r>
              <a:rPr lang="en-US" sz="1200" dirty="0"/>
              <a:t>risk information</a:t>
            </a:r>
          </a:p>
        </p:txBody>
      </p:sp>
      <p:sp>
        <p:nvSpPr>
          <p:cNvPr id="14" name="AutoShape 7"/>
          <p:cNvSpPr>
            <a:spLocks noChangeArrowheads="1"/>
          </p:cNvSpPr>
          <p:nvPr/>
        </p:nvSpPr>
        <p:spPr bwMode="gray">
          <a:xfrm>
            <a:off x="344999" y="3796766"/>
            <a:ext cx="3200400" cy="593578"/>
          </a:xfrm>
          <a:prstGeom prst="homePlate">
            <a:avLst>
              <a:gd name="adj" fmla="val 10464"/>
            </a:avLst>
          </a:prstGeom>
          <a:noFill/>
          <a:ln w="9525">
            <a:solidFill>
              <a:schemeClr val="accent3"/>
            </a:solidFill>
            <a:miter lim="800000"/>
            <a:headEnd/>
            <a:tailEnd/>
          </a:ln>
          <a:effectLst/>
        </p:spPr>
        <p:txBody>
          <a:bodyPr lIns="91440" tIns="91440" rIns="91440" bIns="91440" anchor="ctr">
            <a:noAutofit/>
          </a:bodyPr>
          <a:lstStyle/>
          <a:p>
            <a:pPr algn="ctr"/>
            <a:r>
              <a:rPr lang="en-US" sz="1200" dirty="0"/>
              <a:t>Continuity of emergency operations throughout the surge of an emergency or incident</a:t>
            </a:r>
          </a:p>
        </p:txBody>
      </p:sp>
      <p:sp>
        <p:nvSpPr>
          <p:cNvPr id="15" name="AutoShape 8"/>
          <p:cNvSpPr>
            <a:spLocks noChangeArrowheads="1"/>
          </p:cNvSpPr>
          <p:nvPr/>
        </p:nvSpPr>
        <p:spPr bwMode="gray">
          <a:xfrm>
            <a:off x="3664145" y="3796766"/>
            <a:ext cx="3200400" cy="593578"/>
          </a:xfrm>
          <a:prstGeom prst="chevron">
            <a:avLst>
              <a:gd name="adj" fmla="val 9905"/>
            </a:avLst>
          </a:prstGeom>
          <a:solidFill>
            <a:schemeClr val="bg1"/>
          </a:solidFill>
          <a:ln w="9525" algn="ctr">
            <a:solidFill>
              <a:schemeClr val="accent3"/>
            </a:solidFill>
            <a:miter lim="800000"/>
            <a:headEnd/>
            <a:tailEnd/>
          </a:ln>
          <a:effectLst/>
        </p:spPr>
        <p:txBody>
          <a:bodyPr lIns="91440" tIns="91440" rIns="91440" bIns="91440" anchor="ctr">
            <a:noAutofit/>
          </a:bodyPr>
          <a:lstStyle/>
          <a:p>
            <a:pPr marL="0" lvl="1" algn="ctr">
              <a:spcBef>
                <a:spcPts val="600"/>
              </a:spcBef>
              <a:buSzPct val="100000"/>
            </a:pPr>
            <a:r>
              <a:rPr lang="en-US" sz="1200" dirty="0"/>
              <a:t>Continuity of routine public health &amp; health care services and supply chain during an emergency response and recovery</a:t>
            </a:r>
          </a:p>
        </p:txBody>
      </p:sp>
      <p:sp>
        <p:nvSpPr>
          <p:cNvPr id="16" name="AutoShape 7"/>
          <p:cNvSpPr>
            <a:spLocks noChangeArrowheads="1"/>
          </p:cNvSpPr>
          <p:nvPr/>
        </p:nvSpPr>
        <p:spPr bwMode="gray">
          <a:xfrm>
            <a:off x="344999" y="4525852"/>
            <a:ext cx="3200400" cy="593578"/>
          </a:xfrm>
          <a:prstGeom prst="homePlate">
            <a:avLst>
              <a:gd name="adj" fmla="val 10464"/>
            </a:avLst>
          </a:prstGeom>
          <a:noFill/>
          <a:ln w="9525">
            <a:solidFill>
              <a:schemeClr val="accent3"/>
            </a:solidFill>
            <a:miter lim="800000"/>
            <a:headEnd/>
            <a:tailEnd/>
          </a:ln>
          <a:effectLst/>
        </p:spPr>
        <p:txBody>
          <a:bodyPr lIns="91440" tIns="91440" rIns="91440" bIns="91440" anchor="ctr">
            <a:noAutofit/>
          </a:bodyPr>
          <a:lstStyle/>
          <a:p>
            <a:pPr algn="ctr"/>
            <a:r>
              <a:rPr lang="en-US" sz="1200" dirty="0"/>
              <a:t>Timely coordination </a:t>
            </a:r>
            <a:r>
              <a:rPr lang="en-US" sz="1200" dirty="0" smtClean="0"/>
              <a:t>and </a:t>
            </a:r>
            <a:r>
              <a:rPr lang="en-US" sz="1200" dirty="0"/>
              <a:t>support of response activities with health care and other partners</a:t>
            </a:r>
          </a:p>
        </p:txBody>
      </p:sp>
      <p:sp>
        <p:nvSpPr>
          <p:cNvPr id="17" name="AutoShape 8"/>
          <p:cNvSpPr>
            <a:spLocks noChangeArrowheads="1"/>
          </p:cNvSpPr>
          <p:nvPr/>
        </p:nvSpPr>
        <p:spPr bwMode="gray">
          <a:xfrm>
            <a:off x="3664145" y="4525852"/>
            <a:ext cx="3200400" cy="593578"/>
          </a:xfrm>
          <a:prstGeom prst="chevron">
            <a:avLst>
              <a:gd name="adj" fmla="val 9905"/>
            </a:avLst>
          </a:prstGeom>
          <a:solidFill>
            <a:schemeClr val="bg1"/>
          </a:solidFill>
          <a:ln w="9525" algn="ctr">
            <a:solidFill>
              <a:schemeClr val="accent3"/>
            </a:solidFill>
            <a:miter lim="800000"/>
            <a:headEnd/>
            <a:tailEnd/>
          </a:ln>
          <a:effectLst/>
        </p:spPr>
        <p:txBody>
          <a:bodyPr lIns="91440" tIns="91440" rIns="91440" bIns="91440" anchor="ctr">
            <a:noAutofit/>
          </a:bodyPr>
          <a:lstStyle/>
          <a:p>
            <a:pPr marL="0" lvl="1" algn="ctr">
              <a:spcBef>
                <a:spcPts val="600"/>
              </a:spcBef>
              <a:buSzPct val="100000"/>
            </a:pPr>
            <a:r>
              <a:rPr lang="en-US" sz="1200" dirty="0" smtClean="0"/>
              <a:t>Sustainable health care coalitions</a:t>
            </a:r>
            <a:endParaRPr lang="en-US" sz="1200" dirty="0"/>
          </a:p>
        </p:txBody>
      </p:sp>
      <p:sp>
        <p:nvSpPr>
          <p:cNvPr id="18" name="AutoShape 7"/>
          <p:cNvSpPr>
            <a:spLocks noChangeArrowheads="1"/>
          </p:cNvSpPr>
          <p:nvPr/>
        </p:nvSpPr>
        <p:spPr bwMode="gray">
          <a:xfrm>
            <a:off x="344999" y="5254937"/>
            <a:ext cx="3200400" cy="593578"/>
          </a:xfrm>
          <a:prstGeom prst="homePlate">
            <a:avLst>
              <a:gd name="adj" fmla="val 10464"/>
            </a:avLst>
          </a:prstGeom>
          <a:noFill/>
          <a:ln w="9525">
            <a:solidFill>
              <a:schemeClr val="accent3"/>
            </a:solidFill>
            <a:miter lim="800000"/>
            <a:headEnd/>
            <a:tailEnd/>
          </a:ln>
          <a:effectLst/>
        </p:spPr>
        <p:txBody>
          <a:bodyPr lIns="91440" tIns="91440" rIns="91440" bIns="91440" anchor="ctr">
            <a:noAutofit/>
          </a:bodyPr>
          <a:lstStyle/>
          <a:p>
            <a:pPr algn="ctr"/>
            <a:r>
              <a:rPr lang="en-US" sz="1200" dirty="0"/>
              <a:t>Coordinated review of lessons learned during an incident or exercise</a:t>
            </a:r>
          </a:p>
        </p:txBody>
      </p:sp>
      <p:sp>
        <p:nvSpPr>
          <p:cNvPr id="19" name="AutoShape 8"/>
          <p:cNvSpPr>
            <a:spLocks noChangeArrowheads="1"/>
          </p:cNvSpPr>
          <p:nvPr/>
        </p:nvSpPr>
        <p:spPr bwMode="gray">
          <a:xfrm>
            <a:off x="3664145" y="5254937"/>
            <a:ext cx="3200400" cy="593578"/>
          </a:xfrm>
          <a:prstGeom prst="chevron">
            <a:avLst>
              <a:gd name="adj" fmla="val 9905"/>
            </a:avLst>
          </a:prstGeom>
          <a:solidFill>
            <a:schemeClr val="bg1"/>
          </a:solidFill>
          <a:ln w="9525" algn="ctr">
            <a:solidFill>
              <a:schemeClr val="accent3"/>
            </a:solidFill>
            <a:miter lim="800000"/>
            <a:headEnd/>
            <a:tailEnd/>
          </a:ln>
          <a:effectLst/>
        </p:spPr>
        <p:txBody>
          <a:bodyPr lIns="91440" tIns="91440" rIns="91440" bIns="91440" anchor="ctr">
            <a:noAutofit/>
          </a:bodyPr>
          <a:lstStyle/>
          <a:p>
            <a:pPr marL="0" lvl="1" algn="ctr">
              <a:spcBef>
                <a:spcPts val="600"/>
              </a:spcBef>
              <a:buSzPct val="100000"/>
            </a:pPr>
            <a:r>
              <a:rPr lang="en-US" sz="1200" dirty="0"/>
              <a:t>Immediate care for incoming patients and continuity of care for existing patients during an incident</a:t>
            </a:r>
          </a:p>
        </p:txBody>
      </p:sp>
      <p:grpSp>
        <p:nvGrpSpPr>
          <p:cNvPr id="22" name="Group 21"/>
          <p:cNvGrpSpPr/>
          <p:nvPr/>
        </p:nvGrpSpPr>
        <p:grpSpPr>
          <a:xfrm>
            <a:off x="3607082" y="3061862"/>
            <a:ext cx="3327167" cy="601068"/>
            <a:chOff x="3607082" y="3194668"/>
            <a:chExt cx="3327167" cy="601068"/>
          </a:xfrm>
        </p:grpSpPr>
        <p:sp>
          <p:nvSpPr>
            <p:cNvPr id="13" name="AutoShape 8"/>
            <p:cNvSpPr>
              <a:spLocks noChangeArrowheads="1"/>
            </p:cNvSpPr>
            <p:nvPr/>
          </p:nvSpPr>
          <p:spPr bwMode="gray">
            <a:xfrm>
              <a:off x="3664145" y="3202158"/>
              <a:ext cx="3200400" cy="593578"/>
            </a:xfrm>
            <a:prstGeom prst="chevron">
              <a:avLst>
                <a:gd name="adj" fmla="val 9905"/>
              </a:avLst>
            </a:prstGeom>
            <a:solidFill>
              <a:schemeClr val="bg1"/>
            </a:solidFill>
            <a:ln w="9525" algn="ctr">
              <a:solidFill>
                <a:schemeClr val="accent3"/>
              </a:solidFill>
              <a:miter lim="800000"/>
              <a:headEnd/>
              <a:tailEnd/>
            </a:ln>
            <a:effectLst/>
          </p:spPr>
          <p:txBody>
            <a:bodyPr lIns="91440" tIns="91440" rIns="91440" bIns="91440" anchor="ctr">
              <a:noAutofit/>
            </a:bodyPr>
            <a:lstStyle/>
            <a:p>
              <a:pPr marL="0" lvl="1" algn="ctr">
                <a:spcBef>
                  <a:spcPts val="600"/>
                </a:spcBef>
                <a:buSzPct val="100000"/>
              </a:pPr>
              <a:endParaRPr lang="en-US" sz="1100" dirty="0"/>
            </a:p>
          </p:txBody>
        </p:sp>
        <p:sp>
          <p:nvSpPr>
            <p:cNvPr id="21" name="Rectangle 20"/>
            <p:cNvSpPr/>
            <p:nvPr/>
          </p:nvSpPr>
          <p:spPr>
            <a:xfrm>
              <a:off x="3607082" y="3194668"/>
              <a:ext cx="3327167" cy="577081"/>
            </a:xfrm>
            <a:prstGeom prst="rect">
              <a:avLst/>
            </a:prstGeom>
          </p:spPr>
          <p:txBody>
            <a:bodyPr wrap="square">
              <a:spAutoFit/>
            </a:bodyPr>
            <a:lstStyle/>
            <a:p>
              <a:pPr algn="ctr"/>
              <a:r>
                <a:rPr lang="en-US" sz="1050" dirty="0"/>
                <a:t>Prioritized emergency public health and health care </a:t>
              </a:r>
              <a:r>
                <a:rPr lang="en-US" sz="1050" dirty="0" smtClean="0"/>
                <a:t>services and </a:t>
              </a:r>
              <a:r>
                <a:rPr lang="en-US" sz="1050" dirty="0"/>
                <a:t>resources sustained throughout all phases </a:t>
              </a:r>
              <a:r>
                <a:rPr lang="en-US" sz="1050" dirty="0" smtClean="0"/>
                <a:t>of </a:t>
              </a:r>
              <a:r>
                <a:rPr lang="en-US" sz="1050" dirty="0"/>
                <a:t>emergencies and public health and medical  </a:t>
              </a:r>
              <a:r>
                <a:rPr lang="en-US" sz="1050" dirty="0" smtClean="0"/>
                <a:t>incidents</a:t>
              </a:r>
              <a:endParaRPr lang="en-US" sz="1050" dirty="0"/>
            </a:p>
          </p:txBody>
        </p:sp>
      </p:grpSp>
    </p:spTree>
    <p:extLst>
      <p:ext uri="{BB962C8B-B14F-4D97-AF65-F5344CB8AC3E}">
        <p14:creationId xmlns:p14="http://schemas.microsoft.com/office/powerpoint/2010/main" val="1672672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4406900"/>
            <a:ext cx="8526462" cy="1362075"/>
          </a:xfrm>
        </p:spPr>
        <p:txBody>
          <a:bodyPr anchor="ctr"/>
          <a:lstStyle/>
          <a:p>
            <a:r>
              <a:rPr lang="en-US" dirty="0"/>
              <a:t>Key </a:t>
            </a:r>
            <a:r>
              <a:rPr lang="en-US" dirty="0" smtClean="0"/>
              <a:t>FOA changes and Administrative updates</a:t>
            </a:r>
            <a:endParaRPr lang="en-US" dirty="0"/>
          </a:p>
        </p:txBody>
      </p:sp>
    </p:spTree>
    <p:extLst>
      <p:ext uri="{BB962C8B-B14F-4D97-AF65-F5344CB8AC3E}">
        <p14:creationId xmlns:p14="http://schemas.microsoft.com/office/powerpoint/2010/main" val="4278459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4406900"/>
            <a:ext cx="8526462" cy="1362075"/>
          </a:xfrm>
        </p:spPr>
        <p:txBody>
          <a:bodyPr/>
          <a:lstStyle/>
          <a:p>
            <a:r>
              <a:rPr lang="en-US" dirty="0" smtClean="0"/>
              <a:t>HPP changes and </a:t>
            </a:r>
            <a:br>
              <a:rPr lang="en-US" dirty="0" smtClean="0"/>
            </a:br>
            <a:r>
              <a:rPr lang="en-US" dirty="0" smtClean="0"/>
              <a:t>administrative updates</a:t>
            </a:r>
            <a:endParaRPr lang="en-US" dirty="0"/>
          </a:p>
        </p:txBody>
      </p:sp>
    </p:spTree>
    <p:extLst>
      <p:ext uri="{BB962C8B-B14F-4D97-AF65-F5344CB8AC3E}">
        <p14:creationId xmlns:p14="http://schemas.microsoft.com/office/powerpoint/2010/main" val="1615023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906462"/>
          </a:xfrm>
        </p:spPr>
        <p:txBody>
          <a:bodyPr/>
          <a:lstStyle/>
          <a:p>
            <a:r>
              <a:rPr lang="en-US" dirty="0" smtClean="0"/>
              <a:t>Process to Develop the 2017-2022 Health Care Preparedness and Response Capabilities</a:t>
            </a:r>
            <a:endParaRPr lang="en-US" dirty="0"/>
          </a:p>
        </p:txBody>
      </p:sp>
      <p:sp>
        <p:nvSpPr>
          <p:cNvPr id="3" name="Content Placeholder 2"/>
          <p:cNvSpPr>
            <a:spLocks noGrp="1"/>
          </p:cNvSpPr>
          <p:nvPr>
            <p:ph idx="1"/>
          </p:nvPr>
        </p:nvSpPr>
        <p:spPr>
          <a:xfrm>
            <a:off x="347663" y="1470024"/>
            <a:ext cx="8526461" cy="3072721"/>
          </a:xfrm>
        </p:spPr>
        <p:txBody>
          <a:bodyPr>
            <a:noAutofit/>
          </a:bodyPr>
          <a:lstStyle/>
          <a:p>
            <a:pPr marL="285750" lvl="1" defTabSz="957263" eaLnBrk="0" fontAlgn="base" hangingPunct="0">
              <a:spcBef>
                <a:spcPts val="0"/>
              </a:spcBef>
              <a:spcAft>
                <a:spcPts val="500"/>
              </a:spcAft>
              <a:buClr>
                <a:srgbClr val="273D77"/>
              </a:buClr>
              <a:buSzPct val="100000"/>
              <a:buFont typeface="Arial" panose="020B0604020202020204" pitchFamily="34" charset="0"/>
              <a:buChar char="•"/>
            </a:pPr>
            <a:r>
              <a:rPr lang="en-US" sz="1800" dirty="0">
                <a:latin typeface="+mj-lt"/>
                <a:cs typeface="Arial" panose="020B0604020202020204" pitchFamily="34" charset="0"/>
              </a:rPr>
              <a:t>Beginning in 2015, HPP conducted a Capabilities Needs Assessment; hosted meeting and calls with the public and SMEs; held a broader national engagement period; and developed TRACIE</a:t>
            </a:r>
          </a:p>
          <a:p>
            <a:pPr marL="285750" lvl="1" defTabSz="957263" eaLnBrk="0" fontAlgn="base" hangingPunct="0">
              <a:spcBef>
                <a:spcPts val="0"/>
              </a:spcBef>
              <a:spcAft>
                <a:spcPts val="500"/>
              </a:spcAft>
              <a:buClr>
                <a:srgbClr val="273D77"/>
              </a:buClr>
              <a:buSzPct val="100000"/>
              <a:buFont typeface="Arial" panose="020B0604020202020204" pitchFamily="34" charset="0"/>
              <a:buChar char="•"/>
            </a:pPr>
            <a:r>
              <a:rPr lang="en-US" sz="1800" dirty="0">
                <a:latin typeface="+mj-lt"/>
                <a:cs typeface="Arial" panose="020B0604020202020204" pitchFamily="34" charset="0"/>
              </a:rPr>
              <a:t>The Capabilities Needs Assessment and broader stakeholder input </a:t>
            </a:r>
            <a:r>
              <a:rPr lang="en-US" sz="1800" dirty="0" smtClean="0">
                <a:latin typeface="+mj-lt"/>
                <a:cs typeface="Arial" panose="020B0604020202020204" pitchFamily="34" charset="0"/>
              </a:rPr>
              <a:t>highlighted:</a:t>
            </a:r>
            <a:endParaRPr lang="en-US" sz="1800" dirty="0">
              <a:latin typeface="+mj-lt"/>
              <a:cs typeface="Arial" panose="020B0604020202020204" pitchFamily="34" charset="0"/>
            </a:endParaRPr>
          </a:p>
          <a:p>
            <a:pPr lvl="1" fontAlgn="base">
              <a:spcAft>
                <a:spcPts val="500"/>
              </a:spcAft>
              <a:buClr>
                <a:srgbClr val="193175"/>
              </a:buClr>
              <a:buSzPct val="100000"/>
              <a:buFont typeface="Wingdings" panose="05000000000000000000" pitchFamily="2" charset="2"/>
              <a:buChar char="§"/>
            </a:pPr>
            <a:r>
              <a:rPr lang="en-US" sz="1800" dirty="0">
                <a:latin typeface="+mj-lt"/>
                <a:cs typeface="Arial" panose="020B0604020202020204" pitchFamily="34" charset="0"/>
              </a:rPr>
              <a:t>As written, some of the 2012-2017 capabilities, functions, and tasks are outside of the scope of HCCs (e.g., Fatality Management and Volunteer Management)</a:t>
            </a:r>
          </a:p>
          <a:p>
            <a:pPr lvl="1" fontAlgn="base">
              <a:spcAft>
                <a:spcPts val="500"/>
              </a:spcAft>
              <a:buClr>
                <a:srgbClr val="193175"/>
              </a:buClr>
              <a:buSzPct val="100000"/>
              <a:buFont typeface="Wingdings" panose="05000000000000000000" pitchFamily="2" charset="2"/>
              <a:buChar char="§"/>
            </a:pPr>
            <a:r>
              <a:rPr lang="en-US" sz="1800" dirty="0">
                <a:latin typeface="+mj-lt"/>
                <a:cs typeface="Arial" panose="020B0604020202020204" pitchFamily="34" charset="0"/>
              </a:rPr>
              <a:t>The 2017-2022 capabilities need to better clarify the roles and responsibilities of health care and public health</a:t>
            </a:r>
          </a:p>
        </p:txBody>
      </p:sp>
    </p:spTree>
    <p:extLst>
      <p:ext uri="{BB962C8B-B14F-4D97-AF65-F5344CB8AC3E}">
        <p14:creationId xmlns:p14="http://schemas.microsoft.com/office/powerpoint/2010/main" val="2270087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906462"/>
          </a:xfrm>
          <a:noFill/>
        </p:spPr>
        <p:txBody>
          <a:bodyPr/>
          <a:lstStyle/>
          <a:p>
            <a:r>
              <a:rPr lang="en-US" dirty="0" smtClean="0"/>
              <a:t>Agenda</a:t>
            </a:r>
            <a:endParaRPr lang="en-US" dirty="0"/>
          </a:p>
        </p:txBody>
      </p:sp>
      <p:sp>
        <p:nvSpPr>
          <p:cNvPr id="4" name="Content Placeholder 2"/>
          <p:cNvSpPr txBox="1">
            <a:spLocks/>
          </p:cNvSpPr>
          <p:nvPr/>
        </p:nvSpPr>
        <p:spPr>
          <a:xfrm>
            <a:off x="347663" y="1470024"/>
            <a:ext cx="8526461" cy="2246769"/>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spcBef>
                <a:spcPts val="0"/>
              </a:spcBef>
              <a:spcAft>
                <a:spcPts val="1200"/>
              </a:spcAft>
              <a:buSzPct val="100000"/>
              <a:buFont typeface="+mj-lt"/>
              <a:buAutoNum type="arabicPeriod"/>
            </a:pPr>
            <a:r>
              <a:rPr lang="en-US" sz="2000" dirty="0" smtClean="0"/>
              <a:t>HPP and PHEP: Two Distinct Programs, but Aligned</a:t>
            </a:r>
          </a:p>
          <a:p>
            <a:pPr marL="457200" lvl="1" indent="-457200">
              <a:spcBef>
                <a:spcPts val="0"/>
              </a:spcBef>
              <a:spcAft>
                <a:spcPts val="1200"/>
              </a:spcAft>
              <a:buSzPct val="100000"/>
              <a:buFont typeface="+mj-lt"/>
              <a:buAutoNum type="arabicPeriod"/>
            </a:pPr>
            <a:r>
              <a:rPr lang="en-US" sz="2000" dirty="0" smtClean="0"/>
              <a:t>Domain </a:t>
            </a:r>
            <a:r>
              <a:rPr lang="en-US" sz="2000" dirty="0"/>
              <a:t>Strategy and </a:t>
            </a:r>
            <a:r>
              <a:rPr lang="en-US" sz="2000" dirty="0" smtClean="0"/>
              <a:t>Capability </a:t>
            </a:r>
            <a:r>
              <a:rPr lang="en-US" sz="2000" dirty="0"/>
              <a:t>Crosswalk</a:t>
            </a:r>
          </a:p>
          <a:p>
            <a:pPr marL="457200" lvl="1" indent="-457200">
              <a:spcBef>
                <a:spcPts val="0"/>
              </a:spcBef>
              <a:spcAft>
                <a:spcPts val="1200"/>
              </a:spcAft>
              <a:buSzPct val="100000"/>
              <a:buFont typeface="+mj-lt"/>
              <a:buAutoNum type="arabicPeriod"/>
            </a:pPr>
            <a:r>
              <a:rPr lang="en-US" sz="2000" dirty="0" smtClean="0"/>
              <a:t>Overview </a:t>
            </a:r>
            <a:r>
              <a:rPr lang="en-US" sz="2000" dirty="0"/>
              <a:t>of the Six Domain Strategies, Activities, </a:t>
            </a:r>
            <a:r>
              <a:rPr lang="en-US" sz="2000" dirty="0" smtClean="0"/>
              <a:t>Outputs, and Outcomes</a:t>
            </a:r>
          </a:p>
          <a:p>
            <a:pPr marL="457200" lvl="1" indent="-457200">
              <a:spcBef>
                <a:spcPts val="0"/>
              </a:spcBef>
              <a:spcAft>
                <a:spcPts val="1200"/>
              </a:spcAft>
              <a:buSzPct val="100000"/>
              <a:buFont typeface="+mj-lt"/>
              <a:buAutoNum type="arabicPeriod"/>
            </a:pPr>
            <a:r>
              <a:rPr lang="en-US" sz="2000" dirty="0" smtClean="0"/>
              <a:t>Measurement and Evaluation Plan </a:t>
            </a:r>
          </a:p>
          <a:p>
            <a:pPr marL="457200" lvl="1" indent="-457200">
              <a:spcBef>
                <a:spcPts val="0"/>
              </a:spcBef>
              <a:spcAft>
                <a:spcPts val="1200"/>
              </a:spcAft>
              <a:buSzPct val="100000"/>
              <a:buFont typeface="+mj-lt"/>
              <a:buAutoNum type="arabicPeriod"/>
            </a:pPr>
            <a:r>
              <a:rPr lang="en-US" sz="2000" dirty="0" smtClean="0"/>
              <a:t>Key FOA Changes and Administrative Updates</a:t>
            </a:r>
          </a:p>
        </p:txBody>
      </p:sp>
    </p:spTree>
    <p:extLst>
      <p:ext uri="{BB962C8B-B14F-4D97-AF65-F5344CB8AC3E}">
        <p14:creationId xmlns:p14="http://schemas.microsoft.com/office/powerpoint/2010/main" val="933659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906462"/>
          </a:xfrm>
        </p:spPr>
        <p:txBody>
          <a:bodyPr>
            <a:noAutofit/>
          </a:bodyPr>
          <a:lstStyle/>
          <a:p>
            <a:r>
              <a:rPr lang="en-US" dirty="0"/>
              <a:t>2017-2022 Health Care Preparedness and </a:t>
            </a:r>
            <a:br>
              <a:rPr lang="en-US" dirty="0"/>
            </a:br>
            <a:r>
              <a:rPr lang="en-US" dirty="0"/>
              <a:t>Response Capabilities</a:t>
            </a:r>
          </a:p>
        </p:txBody>
      </p:sp>
      <p:graphicFrame>
        <p:nvGraphicFramePr>
          <p:cNvPr id="4" name="Table 3" descr="1) Foundation for Health Care and Medical Readiness: The community has a sustainable HCC comprised of members with strong relationships that can identify hazards and risks and prioritize and address gaps through planning, training, exercising, and managing resources.&#10;2) Health Care and Medical Response Coordination: Health care organizations, the HCC, their jurisdiction(s), and the ESF-8 lead agency plan and collaborate to share and analyze information, manage and share resources, and coordinate strategies to deliver medical care to all populations during emergencies and planned events.&#10;3) Continuity of Health Care Service Delivery:  Health care organizations, with support from the HCC and the ESF-8 lead agency, provide uninterrupted, optimal medical care to all populations in the face of damaged or disabled health care infrastructure. Health care workers are well-trained, well-educated, and well-equipped to care for patients during emergencies. Simultaneous response and recovery operations result in a return to normal or, ideally, improved operations.&#10;4) Medical Surge: Health care organizations—including hospitals, EMS, and out-of-hospital providers—deliver timely and efficient care to their patients even when the demand for health care services exceeds available supply. The HCC, in collaboration with the ESF-8 lead agency, coordinates information and available resources for its members to maintain conventional surge response. When an emergency overwhelms the HCC’s collective resources, the HCC supports the health care delivery system’s transition to contingency and crisis surge response  and promotes a timely return to conventional standards of care as soon as possible."/>
          <p:cNvGraphicFramePr>
            <a:graphicFrameLocks noGrp="1"/>
          </p:cNvGraphicFramePr>
          <p:nvPr>
            <p:extLst>
              <p:ext uri="{D42A27DB-BD31-4B8C-83A1-F6EECF244321}">
                <p14:modId xmlns:p14="http://schemas.microsoft.com/office/powerpoint/2010/main" val="1882180951"/>
              </p:ext>
            </p:extLst>
          </p:nvPr>
        </p:nvGraphicFramePr>
        <p:xfrm>
          <a:off x="347664" y="2204303"/>
          <a:ext cx="8526462" cy="3627120"/>
        </p:xfrm>
        <a:graphic>
          <a:graphicData uri="http://schemas.openxmlformats.org/drawingml/2006/table">
            <a:tbl>
              <a:tblPr firstRow="1" bandRow="1">
                <a:tableStyleId>{5C22544A-7EE6-4342-B048-85BDC9FD1C3A}</a:tableStyleId>
              </a:tblPr>
              <a:tblGrid>
                <a:gridCol w="1804821"/>
                <a:gridCol w="6721641"/>
              </a:tblGrid>
              <a:tr h="222684">
                <a:tc>
                  <a:txBody>
                    <a:bodyPr/>
                    <a:lstStyle/>
                    <a:p>
                      <a:pPr algn="ctr"/>
                      <a:r>
                        <a:rPr lang="en-US" sz="1400" u="none" dirty="0" smtClean="0">
                          <a:solidFill>
                            <a:schemeClr val="tx1"/>
                          </a:solidFill>
                          <a:latin typeface="+mj-lt"/>
                          <a:cs typeface="Arial" panose="020B0604020202020204" pitchFamily="34" charset="0"/>
                        </a:rPr>
                        <a:t>Capability</a:t>
                      </a:r>
                      <a:endParaRPr lang="en-US" sz="1400" u="none" dirty="0">
                        <a:solidFill>
                          <a:schemeClr val="tx1"/>
                        </a:solidFill>
                        <a:latin typeface="+mj-lt"/>
                        <a:cs typeface="Arial" panose="020B0604020202020204" pitchFamily="34" charset="0"/>
                      </a:endParaRP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B w="6350" cap="flat" cmpd="sng" algn="ctr">
                      <a:solidFill>
                        <a:srgbClr val="273D77"/>
                      </a:solidFill>
                      <a:prstDash val="solid"/>
                      <a:round/>
                      <a:headEnd type="none" w="med" len="med"/>
                      <a:tailEnd type="none" w="med" len="med"/>
                    </a:lnB>
                    <a:noFill/>
                  </a:tcPr>
                </a:tc>
                <a:tc>
                  <a:txBody>
                    <a:bodyPr/>
                    <a:lstStyle/>
                    <a:p>
                      <a:pPr algn="ctr"/>
                      <a:r>
                        <a:rPr lang="en-US" sz="1400" u="none" dirty="0" smtClean="0">
                          <a:solidFill>
                            <a:schemeClr val="tx1"/>
                          </a:solidFill>
                          <a:latin typeface="+mj-lt"/>
                          <a:cs typeface="Arial" panose="020B0604020202020204" pitchFamily="34" charset="0"/>
                        </a:rPr>
                        <a:t>Capability Goal</a:t>
                      </a:r>
                      <a:endParaRPr lang="en-US" sz="1400" u="none" dirty="0">
                        <a:solidFill>
                          <a:schemeClr val="tx1"/>
                        </a:solidFill>
                        <a:latin typeface="+mj-lt"/>
                        <a:cs typeface="Arial" panose="020B0604020202020204" pitchFamily="34" charset="0"/>
                      </a:endParaRP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6350" cap="flat" cmpd="sng" algn="ctr">
                      <a:solidFill>
                        <a:srgbClr val="273D77"/>
                      </a:solidFill>
                      <a:prstDash val="solid"/>
                      <a:round/>
                      <a:headEnd type="none" w="med" len="med"/>
                      <a:tailEnd type="none" w="med" len="med"/>
                    </a:lnB>
                    <a:noFill/>
                  </a:tcPr>
                </a:tc>
              </a:tr>
              <a:tr h="534442">
                <a:tc>
                  <a:txBody>
                    <a:bodyPr/>
                    <a:lstStyle/>
                    <a:p>
                      <a:pPr algn="ctr"/>
                      <a:r>
                        <a:rPr lang="en-US" sz="1400" b="1" dirty="0" smtClean="0">
                          <a:solidFill>
                            <a:schemeClr val="bg1"/>
                          </a:solidFill>
                          <a:latin typeface="+mj-lt"/>
                          <a:cs typeface="Arial" panose="020B0604020202020204" pitchFamily="34" charset="0"/>
                        </a:rPr>
                        <a:t>Foundation for Health Care and Medical Readiness</a:t>
                      </a:r>
                      <a:endParaRPr lang="en-US" sz="1400" dirty="0">
                        <a:solidFill>
                          <a:schemeClr val="bg1"/>
                        </a:solidFill>
                        <a:latin typeface="+mj-lt"/>
                        <a:cs typeface="Arial" panose="020B0604020202020204" pitchFamily="34" charset="0"/>
                      </a:endParaRP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solidFill>
                        <a:srgbClr val="273D77"/>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538C"/>
                    </a:solidFill>
                  </a:tcPr>
                </a:tc>
                <a:tc>
                  <a:txBody>
                    <a:bodyPr/>
                    <a:lstStyle/>
                    <a:p>
                      <a:r>
                        <a:rPr lang="en-US" sz="1100" kern="1200" dirty="0" smtClean="0">
                          <a:solidFill>
                            <a:schemeClr val="dk1"/>
                          </a:solidFill>
                          <a:latin typeface="+mj-lt"/>
                          <a:ea typeface="+mn-ea"/>
                          <a:cs typeface="Arial" panose="020B0604020202020204" pitchFamily="34" charset="0"/>
                        </a:rPr>
                        <a:t>The community’s</a:t>
                      </a:r>
                      <a:r>
                        <a:rPr lang="en-US" sz="1100" kern="1200" baseline="0" dirty="0" smtClean="0">
                          <a:solidFill>
                            <a:schemeClr val="dk1"/>
                          </a:solidFill>
                          <a:latin typeface="+mj-lt"/>
                          <a:ea typeface="+mn-ea"/>
                          <a:cs typeface="Arial" panose="020B0604020202020204" pitchFamily="34" charset="0"/>
                        </a:rPr>
                        <a:t> h</a:t>
                      </a:r>
                      <a:r>
                        <a:rPr lang="en-US" sz="1100" kern="1200" dirty="0" smtClean="0">
                          <a:solidFill>
                            <a:schemeClr val="dk1"/>
                          </a:solidFill>
                          <a:latin typeface="+mj-lt"/>
                          <a:ea typeface="+mn-ea"/>
                          <a:cs typeface="Arial" panose="020B0604020202020204" pitchFamily="34" charset="0"/>
                        </a:rPr>
                        <a:t>ealth care organizations and other stakeholders—coordinated through a sustainable HCC—have strong relationships, identify hazards and risks, and prioritize and address gaps through planning, training, exercising, and managing resources.</a:t>
                      </a:r>
                      <a:endParaRPr lang="en-US" sz="1100" kern="1200" dirty="0">
                        <a:solidFill>
                          <a:schemeClr val="dk1"/>
                        </a:solidFill>
                        <a:latin typeface="+mj-lt"/>
                        <a:ea typeface="+mn-ea"/>
                        <a:cs typeface="Arial" panose="020B0604020202020204" pitchFamily="34" charset="0"/>
                      </a:endParaRP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273D77"/>
                      </a:solidFill>
                      <a:prstDash val="solid"/>
                      <a:round/>
                      <a:headEnd type="none" w="med" len="med"/>
                      <a:tailEnd type="none" w="med" len="med"/>
                    </a:lnT>
                    <a:lnB w="6350" cap="flat" cmpd="sng" algn="ctr">
                      <a:solidFill>
                        <a:srgbClr val="273D77"/>
                      </a:solidFill>
                      <a:prstDash val="solid"/>
                      <a:round/>
                      <a:headEnd type="none" w="med" len="med"/>
                      <a:tailEnd type="none" w="med" len="med"/>
                    </a:lnB>
                    <a:noFill/>
                  </a:tcPr>
                </a:tc>
              </a:tr>
              <a:tr h="534442">
                <a:tc>
                  <a:txBody>
                    <a:bodyPr/>
                    <a:lstStyle/>
                    <a:p>
                      <a:pPr algn="ctr"/>
                      <a:r>
                        <a:rPr lang="en-US" sz="1400" b="1" dirty="0" smtClean="0">
                          <a:solidFill>
                            <a:schemeClr val="bg1"/>
                          </a:solidFill>
                          <a:latin typeface="+mj-lt"/>
                          <a:cs typeface="Arial" panose="020B0604020202020204" pitchFamily="34" charset="0"/>
                        </a:rPr>
                        <a:t>Health Care and Medical Response Coordination</a:t>
                      </a:r>
                      <a:endParaRPr lang="en-US" sz="1400" dirty="0">
                        <a:solidFill>
                          <a:schemeClr val="bg1"/>
                        </a:solidFill>
                        <a:latin typeface="+mj-lt"/>
                        <a:cs typeface="Arial" panose="020B0604020202020204" pitchFamily="34" charset="0"/>
                      </a:endParaRP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538C"/>
                    </a:solidFill>
                  </a:tcPr>
                </a:tc>
                <a:tc>
                  <a:txBody>
                    <a:bodyPr/>
                    <a:lstStyle/>
                    <a:p>
                      <a:r>
                        <a:rPr lang="en-US" sz="1100" kern="1200" dirty="0" smtClean="0">
                          <a:solidFill>
                            <a:schemeClr val="dk1"/>
                          </a:solidFill>
                          <a:latin typeface="+mj-lt"/>
                          <a:ea typeface="+mn-ea"/>
                          <a:cs typeface="Arial" panose="020B0604020202020204" pitchFamily="34" charset="0"/>
                        </a:rPr>
                        <a:t>Health care organizations, the HCC, their jurisdiction(s), and the ESF-8 lead agency plan and collaborate to share and analyze information, manage and share resources, and coordinate strategies to deliver medical care to all populations during emergencies and planned events.</a:t>
                      </a:r>
                      <a:endParaRPr lang="en-US" sz="1100" kern="1200" dirty="0">
                        <a:solidFill>
                          <a:schemeClr val="dk1"/>
                        </a:solidFill>
                        <a:latin typeface="+mj-lt"/>
                        <a:ea typeface="+mn-ea"/>
                        <a:cs typeface="Arial" panose="020B0604020202020204" pitchFamily="34" charset="0"/>
                      </a:endParaRP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273D77"/>
                      </a:solidFill>
                      <a:prstDash val="solid"/>
                      <a:round/>
                      <a:headEnd type="none" w="med" len="med"/>
                      <a:tailEnd type="none" w="med" len="med"/>
                    </a:lnT>
                    <a:lnB w="6350" cap="flat" cmpd="sng" algn="ctr">
                      <a:solidFill>
                        <a:srgbClr val="273D77"/>
                      </a:solidFill>
                      <a:prstDash val="solid"/>
                      <a:round/>
                      <a:headEnd type="none" w="med" len="med"/>
                      <a:tailEnd type="none" w="med" len="med"/>
                    </a:lnB>
                    <a:noFill/>
                  </a:tcPr>
                </a:tc>
              </a:tr>
              <a:tr h="556710">
                <a:tc>
                  <a:txBody>
                    <a:bodyPr/>
                    <a:lstStyle/>
                    <a:p>
                      <a:pPr algn="ctr"/>
                      <a:r>
                        <a:rPr lang="en-US" sz="1400" b="1" dirty="0" smtClean="0">
                          <a:solidFill>
                            <a:schemeClr val="bg1"/>
                          </a:solidFill>
                          <a:latin typeface="+mj-lt"/>
                          <a:cs typeface="Arial" panose="020B0604020202020204" pitchFamily="34" charset="0"/>
                        </a:rPr>
                        <a:t>Continuity of Health Care Service Delivery</a:t>
                      </a:r>
                      <a:endParaRPr lang="en-US" sz="1400" dirty="0">
                        <a:solidFill>
                          <a:schemeClr val="bg1"/>
                        </a:solidFill>
                        <a:latin typeface="+mj-lt"/>
                        <a:cs typeface="Arial" panose="020B0604020202020204" pitchFamily="34" charset="0"/>
                      </a:endParaRP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538C"/>
                    </a:solidFill>
                  </a:tcPr>
                </a:tc>
                <a:tc>
                  <a:txBody>
                    <a:bodyPr/>
                    <a:lstStyle/>
                    <a:p>
                      <a:r>
                        <a:rPr lang="en-US" sz="1100" kern="1200" dirty="0" smtClean="0">
                          <a:solidFill>
                            <a:schemeClr val="dk1"/>
                          </a:solidFill>
                          <a:latin typeface="+mj-lt"/>
                          <a:ea typeface="+mn-ea"/>
                          <a:cs typeface="Arial" panose="020B0604020202020204" pitchFamily="34" charset="0"/>
                        </a:rPr>
                        <a:t>Health care organizations, with support from the HCC and the ESF-8 lead agency, provide uninterrupted, optimal medical care to all populations in the face of damaged or disabled health care infrastructure. Health care workers are well-trained, well-educated, and well-equipped to care for patients during emergencies. Simultaneous response and recovery operations result in a return to normal or, ideally, improved operations.</a:t>
                      </a:r>
                      <a:endParaRPr lang="en-US" sz="1100" kern="1200" dirty="0">
                        <a:solidFill>
                          <a:schemeClr val="dk1"/>
                        </a:solidFill>
                        <a:latin typeface="+mj-lt"/>
                        <a:ea typeface="+mn-ea"/>
                        <a:cs typeface="Arial" panose="020B0604020202020204" pitchFamily="34" charset="0"/>
                      </a:endParaRP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273D77"/>
                      </a:solidFill>
                      <a:prstDash val="solid"/>
                      <a:round/>
                      <a:headEnd type="none" w="med" len="med"/>
                      <a:tailEnd type="none" w="med" len="med"/>
                    </a:lnT>
                    <a:lnB w="6350" cap="flat" cmpd="sng" algn="ctr">
                      <a:solidFill>
                        <a:srgbClr val="273D77"/>
                      </a:solidFill>
                      <a:prstDash val="solid"/>
                      <a:round/>
                      <a:headEnd type="none" w="med" len="med"/>
                      <a:tailEnd type="none" w="med" len="med"/>
                    </a:lnB>
                    <a:noFill/>
                  </a:tcPr>
                </a:tc>
              </a:tr>
              <a:tr h="801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j-lt"/>
                          <a:cs typeface="Arial" panose="020B0604020202020204" pitchFamily="34" charset="0"/>
                        </a:rPr>
                        <a:t>Medical Surge</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0538C"/>
                    </a:solidFill>
                  </a:tcPr>
                </a:tc>
                <a:tc>
                  <a:txBody>
                    <a:bodyPr/>
                    <a:lstStyle/>
                    <a:p>
                      <a:r>
                        <a:rPr lang="en-US" sz="1100" kern="1200" dirty="0" smtClean="0">
                          <a:solidFill>
                            <a:schemeClr val="dk1"/>
                          </a:solidFill>
                          <a:latin typeface="+mj-lt"/>
                          <a:ea typeface="+mn-ea"/>
                          <a:cs typeface="Arial" panose="020B0604020202020204" pitchFamily="34" charset="0"/>
                        </a:rPr>
                        <a:t>Health care organizations—including hospitals, EMS, and out-of-hospital providers—deliver timely and efficient care to their patients even when the demand for health care services exceeds available supply. The HCC, in collaboration with the ESF-8 lead agency, coordinates information and available resources for its members to maintain conventional surge response. When an emergency overwhelms the HCC’s collective resources, the HCC supports the health care delivery system’s transition to contingency and crisis surge response and promotes a timely return to conventional standards of care as soon as possible.</a:t>
                      </a:r>
                      <a:endParaRPr lang="en-US" sz="1100" kern="1200" dirty="0">
                        <a:solidFill>
                          <a:schemeClr val="dk1"/>
                        </a:solidFill>
                        <a:latin typeface="+mj-lt"/>
                        <a:ea typeface="+mn-ea"/>
                        <a:cs typeface="Arial" panose="020B0604020202020204" pitchFamily="34" charset="0"/>
                      </a:endParaRP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273D77"/>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5" name="Rectangle 4"/>
          <p:cNvSpPr/>
          <p:nvPr/>
        </p:nvSpPr>
        <p:spPr>
          <a:xfrm>
            <a:off x="334250" y="1470025"/>
            <a:ext cx="8539875" cy="646331"/>
          </a:xfrm>
          <a:prstGeom prst="rect">
            <a:avLst/>
          </a:prstGeom>
        </p:spPr>
        <p:txBody>
          <a:bodyPr wrap="square">
            <a:spAutoFit/>
          </a:bodyPr>
          <a:lstStyle/>
          <a:p>
            <a:r>
              <a:rPr lang="en-US" dirty="0" smtClean="0"/>
              <a:t>Refined capabilities focus more on health care service delivery preparedness and emergency response coordination.</a:t>
            </a:r>
            <a:endParaRPr lang="en-US" dirty="0"/>
          </a:p>
        </p:txBody>
      </p:sp>
    </p:spTree>
    <p:extLst>
      <p:ext uri="{BB962C8B-B14F-4D97-AF65-F5344CB8AC3E}">
        <p14:creationId xmlns:p14="http://schemas.microsoft.com/office/powerpoint/2010/main" val="1798630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279790"/>
            <a:ext cx="8526461" cy="906462"/>
          </a:xfrm>
          <a:noFill/>
        </p:spPr>
        <p:txBody>
          <a:bodyPr/>
          <a:lstStyle/>
          <a:p>
            <a:r>
              <a:rPr lang="en-US" dirty="0" smtClean="0"/>
              <a:t>HPP Changes in the 2017-2022 FOA</a:t>
            </a:r>
            <a:endParaRPr lang="en-US" dirty="0"/>
          </a:p>
        </p:txBody>
      </p:sp>
      <p:sp>
        <p:nvSpPr>
          <p:cNvPr id="3" name="Content Placeholder 2"/>
          <p:cNvSpPr txBox="1">
            <a:spLocks/>
          </p:cNvSpPr>
          <p:nvPr/>
        </p:nvSpPr>
        <p:spPr>
          <a:xfrm>
            <a:off x="347663" y="1086295"/>
            <a:ext cx="8526462" cy="5174237"/>
          </a:xfrm>
          <a:prstGeom prst="rect">
            <a:avLst/>
          </a:prstGeom>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defTabSz="957263" eaLnBrk="0" fontAlgn="base" hangingPunct="0">
              <a:spcBef>
                <a:spcPts val="0"/>
              </a:spcBef>
              <a:spcAft>
                <a:spcPts val="500"/>
              </a:spcAft>
              <a:buClr>
                <a:srgbClr val="273D77"/>
              </a:buClr>
              <a:buSzPct val="100000"/>
              <a:buFont typeface="Arial" panose="020B0604020202020204" pitchFamily="34" charset="0"/>
              <a:buChar char="•"/>
            </a:pPr>
            <a:r>
              <a:rPr lang="en-US" sz="1800" dirty="0">
                <a:latin typeface="+mj-lt"/>
                <a:cs typeface="Arial" panose="020B0604020202020204" pitchFamily="34" charset="0"/>
              </a:rPr>
              <a:t>Awardees can only make subawards to HCCs that meet core membership requirements:</a:t>
            </a:r>
          </a:p>
          <a:p>
            <a:pPr lvl="1" fontAlgn="base">
              <a:spcAft>
                <a:spcPts val="500"/>
              </a:spcAft>
              <a:buClr>
                <a:srgbClr val="193175"/>
              </a:buClr>
              <a:buSzPct val="100000"/>
              <a:buFont typeface="Wingdings" panose="05000000000000000000" pitchFamily="2" charset="2"/>
              <a:buChar char="§"/>
            </a:pPr>
            <a:r>
              <a:rPr lang="en-US" sz="1800" dirty="0">
                <a:latin typeface="+mj-lt"/>
                <a:cs typeface="Arial" panose="020B0604020202020204" pitchFamily="34" charset="0"/>
              </a:rPr>
              <a:t>Hospitals (a minimum of two acute care hospitals)</a:t>
            </a:r>
          </a:p>
          <a:p>
            <a:pPr lvl="1" fontAlgn="base">
              <a:spcAft>
                <a:spcPts val="500"/>
              </a:spcAft>
              <a:buClr>
                <a:srgbClr val="193175"/>
              </a:buClr>
              <a:buSzPct val="100000"/>
              <a:buFont typeface="Wingdings" panose="05000000000000000000" pitchFamily="2" charset="2"/>
              <a:buChar char="§"/>
            </a:pPr>
            <a:r>
              <a:rPr lang="en-US" sz="1800" dirty="0">
                <a:latin typeface="+mj-lt"/>
                <a:cs typeface="Arial" panose="020B0604020202020204" pitchFamily="34" charset="0"/>
              </a:rPr>
              <a:t>Emergency medical services</a:t>
            </a:r>
          </a:p>
          <a:p>
            <a:pPr lvl="1" fontAlgn="base">
              <a:spcAft>
                <a:spcPts val="500"/>
              </a:spcAft>
              <a:buClr>
                <a:srgbClr val="193175"/>
              </a:buClr>
              <a:buSzPct val="100000"/>
              <a:buFont typeface="Wingdings" panose="05000000000000000000" pitchFamily="2" charset="2"/>
              <a:buChar char="§"/>
            </a:pPr>
            <a:r>
              <a:rPr lang="en-US" sz="1800" dirty="0">
                <a:latin typeface="+mj-lt"/>
                <a:cs typeface="Arial" panose="020B0604020202020204" pitchFamily="34" charset="0"/>
              </a:rPr>
              <a:t>Emergency management organizations</a:t>
            </a:r>
          </a:p>
          <a:p>
            <a:pPr lvl="1" fontAlgn="base">
              <a:spcAft>
                <a:spcPts val="500"/>
              </a:spcAft>
              <a:buClr>
                <a:srgbClr val="193175"/>
              </a:buClr>
              <a:buSzPct val="100000"/>
              <a:buFont typeface="Wingdings" panose="05000000000000000000" pitchFamily="2" charset="2"/>
              <a:buChar char="§"/>
            </a:pPr>
            <a:r>
              <a:rPr lang="en-US" sz="1800" dirty="0">
                <a:latin typeface="+mj-lt"/>
                <a:cs typeface="Arial" panose="020B0604020202020204" pitchFamily="34" charset="0"/>
              </a:rPr>
              <a:t>Public health agencies</a:t>
            </a:r>
          </a:p>
          <a:p>
            <a:pPr marL="285750" lvl="1" defTabSz="957263" eaLnBrk="0" fontAlgn="base" hangingPunct="0">
              <a:spcBef>
                <a:spcPts val="0"/>
              </a:spcBef>
              <a:spcAft>
                <a:spcPts val="500"/>
              </a:spcAft>
              <a:buClr>
                <a:srgbClr val="273D77"/>
              </a:buClr>
              <a:buSzPct val="100000"/>
              <a:buFont typeface="Arial" panose="020B0604020202020204" pitchFamily="34" charset="0"/>
              <a:buChar char="•"/>
            </a:pPr>
            <a:r>
              <a:rPr lang="en-US" sz="1800" dirty="0">
                <a:latin typeface="+mj-lt"/>
                <a:cs typeface="Arial" panose="020B0604020202020204" pitchFamily="34" charset="0"/>
              </a:rPr>
              <a:t>Each funded HCC must develop a preparedness plan by the end of BP1</a:t>
            </a:r>
          </a:p>
          <a:p>
            <a:pPr marL="285750" lvl="1" defTabSz="957263" eaLnBrk="0" fontAlgn="base" hangingPunct="0">
              <a:spcBef>
                <a:spcPts val="0"/>
              </a:spcBef>
              <a:spcAft>
                <a:spcPts val="500"/>
              </a:spcAft>
              <a:buClr>
                <a:srgbClr val="273D77"/>
              </a:buClr>
              <a:buSzPct val="100000"/>
              <a:buFont typeface="Arial" panose="020B0604020202020204" pitchFamily="34" charset="0"/>
              <a:buChar char="•"/>
            </a:pPr>
            <a:r>
              <a:rPr lang="en-US" sz="1800" dirty="0">
                <a:latin typeface="+mj-lt"/>
                <a:cs typeface="Arial" panose="020B0604020202020204" pitchFamily="34" charset="0"/>
              </a:rPr>
              <a:t>Each funded HCC must develop a response plan by the end of BP2</a:t>
            </a:r>
          </a:p>
          <a:p>
            <a:pPr marL="285750" lvl="1" defTabSz="957263" eaLnBrk="0" fontAlgn="base" hangingPunct="0">
              <a:spcBef>
                <a:spcPts val="0"/>
              </a:spcBef>
              <a:spcAft>
                <a:spcPts val="500"/>
              </a:spcAft>
              <a:buClr>
                <a:srgbClr val="273D77"/>
              </a:buClr>
              <a:buSzPct val="100000"/>
              <a:buFont typeface="Arial" panose="020B0604020202020204" pitchFamily="34" charset="0"/>
              <a:buChar char="•"/>
            </a:pPr>
            <a:r>
              <a:rPr lang="en-US" sz="1800" dirty="0">
                <a:latin typeface="+mj-lt"/>
                <a:cs typeface="Arial" panose="020B0604020202020204" pitchFamily="34" charset="0"/>
              </a:rPr>
              <a:t>HCCs must be engaged in response </a:t>
            </a:r>
            <a:r>
              <a:rPr lang="en-US" sz="1800" dirty="0" smtClean="0">
                <a:latin typeface="+mj-lt"/>
                <a:cs typeface="Arial" panose="020B0604020202020204" pitchFamily="34" charset="0"/>
              </a:rPr>
              <a:t>activities</a:t>
            </a:r>
          </a:p>
          <a:p>
            <a:pPr marL="285750" lvl="1" defTabSz="957263" eaLnBrk="0" fontAlgn="base" hangingPunct="0">
              <a:spcBef>
                <a:spcPts val="0"/>
              </a:spcBef>
              <a:spcAft>
                <a:spcPts val="500"/>
              </a:spcAft>
              <a:buClr>
                <a:srgbClr val="273D77"/>
              </a:buClr>
              <a:buSzPct val="100000"/>
              <a:buFont typeface="Arial" panose="020B0604020202020204" pitchFamily="34" charset="0"/>
              <a:buChar char="•"/>
            </a:pPr>
            <a:r>
              <a:rPr lang="en-US" sz="1800" dirty="0">
                <a:latin typeface="+mj-lt"/>
                <a:cs typeface="Arial" panose="020B0604020202020204" pitchFamily="34" charset="0"/>
              </a:rPr>
              <a:t>Each funded HCC must conduct an annual exercise using the Coalition Surge Tool Exercise </a:t>
            </a:r>
          </a:p>
          <a:p>
            <a:pPr marL="285750" lvl="1" defTabSz="957263" eaLnBrk="0" fontAlgn="base" hangingPunct="0">
              <a:spcBef>
                <a:spcPts val="0"/>
              </a:spcBef>
              <a:spcAft>
                <a:spcPts val="500"/>
              </a:spcAft>
              <a:buClr>
                <a:srgbClr val="273D77"/>
              </a:buClr>
              <a:buSzPct val="100000"/>
              <a:buFont typeface="Arial" panose="020B0604020202020204" pitchFamily="34" charset="0"/>
              <a:buChar char="•"/>
            </a:pPr>
            <a:r>
              <a:rPr lang="en-US" sz="1800" dirty="0" smtClean="0">
                <a:latin typeface="+mj-lt"/>
                <a:cs typeface="Arial" panose="020B0604020202020204" pitchFamily="34" charset="0"/>
              </a:rPr>
              <a:t>Enhanced focus on infectious disease surge capability and capacity</a:t>
            </a:r>
          </a:p>
          <a:p>
            <a:pPr marL="742950" lvl="2" indent="-285750" defTabSz="957263" eaLnBrk="0" fontAlgn="base" hangingPunct="0">
              <a:spcBef>
                <a:spcPts val="0"/>
              </a:spcBef>
              <a:spcAft>
                <a:spcPts val="500"/>
              </a:spcAft>
              <a:buClr>
                <a:srgbClr val="273D77"/>
              </a:buClr>
              <a:buSzPct val="100000"/>
              <a:buFont typeface="Wingdings" panose="05000000000000000000" pitchFamily="2" charset="2"/>
              <a:buChar char="§"/>
            </a:pPr>
            <a:r>
              <a:rPr lang="en-US" sz="1800" dirty="0">
                <a:latin typeface="+mj-lt"/>
                <a:cs typeface="Arial" panose="020B0604020202020204" pitchFamily="34" charset="0"/>
              </a:rPr>
              <a:t>Developed guidance to improve HCC infectious disease coordination among members and between health care and public health sectors</a:t>
            </a:r>
          </a:p>
          <a:p>
            <a:pPr marL="285750" lvl="1" defTabSz="957263" eaLnBrk="0" fontAlgn="base" hangingPunct="0">
              <a:spcBef>
                <a:spcPts val="0"/>
              </a:spcBef>
              <a:spcAft>
                <a:spcPts val="500"/>
              </a:spcAft>
              <a:buClr>
                <a:srgbClr val="273D77"/>
              </a:buClr>
              <a:buSzPct val="100000"/>
              <a:buFont typeface="Arial" panose="020B0604020202020204" pitchFamily="34" charset="0"/>
              <a:buChar char="•"/>
            </a:pPr>
            <a:endParaRPr lang="en-US" sz="1800" dirty="0" smtClean="0">
              <a:latin typeface="+mj-lt"/>
              <a:cs typeface="Arial" panose="020B0604020202020204" pitchFamily="34" charset="0"/>
            </a:endParaRPr>
          </a:p>
        </p:txBody>
      </p:sp>
    </p:spTree>
    <p:extLst>
      <p:ext uri="{BB962C8B-B14F-4D97-AF65-F5344CB8AC3E}">
        <p14:creationId xmlns:p14="http://schemas.microsoft.com/office/powerpoint/2010/main" val="2338335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906462"/>
          </a:xfrm>
        </p:spPr>
        <p:txBody>
          <a:bodyPr>
            <a:noAutofit/>
          </a:bodyPr>
          <a:lstStyle/>
          <a:p>
            <a:r>
              <a:rPr lang="en-US" dirty="0"/>
              <a:t>FY 2017 </a:t>
            </a:r>
            <a:r>
              <a:rPr lang="en-US" dirty="0" smtClean="0"/>
              <a:t>FOA: Renewed Focus on Funding for HCCs</a:t>
            </a:r>
            <a:endParaRPr lang="en-US" dirty="0"/>
          </a:p>
        </p:txBody>
      </p:sp>
      <p:sp>
        <p:nvSpPr>
          <p:cNvPr id="5" name="Rectangle 4"/>
          <p:cNvSpPr/>
          <p:nvPr/>
        </p:nvSpPr>
        <p:spPr>
          <a:xfrm>
            <a:off x="347663" y="1287462"/>
            <a:ext cx="8526462" cy="4521238"/>
          </a:xfrm>
          <a:prstGeom prst="rect">
            <a:avLst/>
          </a:prstGeom>
        </p:spPr>
        <p:txBody>
          <a:bodyPr wrap="square">
            <a:spAutoFit/>
          </a:bodyPr>
          <a:lstStyle/>
          <a:p>
            <a:pPr marL="285750" lvl="1" indent="-285750" defTabSz="957263" eaLnBrk="0" fontAlgn="base" hangingPunct="0">
              <a:spcAft>
                <a:spcPts val="500"/>
              </a:spcAft>
              <a:buClr>
                <a:srgbClr val="273D77"/>
              </a:buClr>
              <a:buSzPct val="100000"/>
              <a:buFont typeface="Arial" panose="020B0604020202020204" pitchFamily="34" charset="0"/>
              <a:buChar char="•"/>
            </a:pPr>
            <a:r>
              <a:rPr lang="en-US" dirty="0" smtClean="0">
                <a:latin typeface="+mj-lt"/>
                <a:cs typeface="Arial" panose="020B0604020202020204" pitchFamily="34" charset="0"/>
              </a:rPr>
              <a:t>HPP </a:t>
            </a:r>
            <a:r>
              <a:rPr lang="en-US" dirty="0">
                <a:latin typeface="+mj-lt"/>
                <a:cs typeface="Arial" panose="020B0604020202020204" pitchFamily="34" charset="0"/>
              </a:rPr>
              <a:t>has re-examined the amount of </a:t>
            </a:r>
            <a:r>
              <a:rPr lang="en-US" b="1" dirty="0">
                <a:latin typeface="+mj-lt"/>
                <a:cs typeface="Arial" panose="020B0604020202020204" pitchFamily="34" charset="0"/>
              </a:rPr>
              <a:t>awardee-level direct costs (ALDC) </a:t>
            </a:r>
            <a:r>
              <a:rPr lang="en-US" dirty="0">
                <a:latin typeface="+mj-lt"/>
                <a:cs typeface="Arial" panose="020B0604020202020204" pitchFamily="34" charset="0"/>
              </a:rPr>
              <a:t>that awardees may retain for managing and monitoring the HPP cooperative agreement.</a:t>
            </a:r>
          </a:p>
          <a:p>
            <a:pPr marL="742950" lvl="1" indent="-285750" fontAlgn="base">
              <a:spcBef>
                <a:spcPct val="20000"/>
              </a:spcBef>
              <a:spcAft>
                <a:spcPts val="500"/>
              </a:spcAft>
              <a:buClr>
                <a:srgbClr val="193175"/>
              </a:buClr>
              <a:buSzPct val="100000"/>
              <a:buFont typeface="Wingdings" panose="05000000000000000000" pitchFamily="2" charset="2"/>
              <a:buChar char="§"/>
            </a:pPr>
            <a:r>
              <a:rPr lang="en-US" dirty="0" smtClean="0">
                <a:latin typeface="+mj-lt"/>
                <a:cs typeface="Arial" panose="020B0604020202020204" pitchFamily="34" charset="0"/>
              </a:rPr>
              <a:t>The </a:t>
            </a:r>
            <a:r>
              <a:rPr lang="en-US" dirty="0">
                <a:latin typeface="+mj-lt"/>
                <a:cs typeface="Arial" panose="020B0604020202020204" pitchFamily="34" charset="0"/>
              </a:rPr>
              <a:t>average ALDC across awardees for budget periods 3-5 was 21%</a:t>
            </a:r>
          </a:p>
          <a:p>
            <a:pPr marL="285750" lvl="1" indent="-285750" defTabSz="957263" eaLnBrk="0" fontAlgn="base" hangingPunct="0">
              <a:spcAft>
                <a:spcPts val="500"/>
              </a:spcAft>
              <a:buClr>
                <a:srgbClr val="273D77"/>
              </a:buClr>
              <a:buSzPct val="100000"/>
              <a:buFont typeface="Arial" panose="020B0604020202020204" pitchFamily="34" charset="0"/>
              <a:buChar char="•"/>
            </a:pPr>
            <a:r>
              <a:rPr lang="en-US" dirty="0">
                <a:latin typeface="+mj-lt"/>
                <a:cs typeface="Arial" panose="020B0604020202020204" pitchFamily="34" charset="0"/>
              </a:rPr>
              <a:t>Awardees may retain direct costs for managing and monitoring the HPP cooperative agreement during the 2017-2022 project period. </a:t>
            </a:r>
            <a:r>
              <a:rPr lang="en-US" b="1" dirty="0">
                <a:latin typeface="+mj-lt"/>
                <a:cs typeface="Arial" panose="020B0604020202020204" pitchFamily="34" charset="0"/>
              </a:rPr>
              <a:t>HPP consulted with ASTHO, AHA, and AAMC</a:t>
            </a:r>
            <a:r>
              <a:rPr lang="en-US" dirty="0">
                <a:latin typeface="+mj-lt"/>
                <a:cs typeface="Arial" panose="020B0604020202020204" pitchFamily="34" charset="0"/>
              </a:rPr>
              <a:t> to develop the following guidance, which is included in the new FOA:</a:t>
            </a:r>
          </a:p>
          <a:p>
            <a:pPr marL="742950" lvl="1" indent="-285750" fontAlgn="base">
              <a:spcBef>
                <a:spcPct val="20000"/>
              </a:spcBef>
              <a:spcAft>
                <a:spcPts val="500"/>
              </a:spcAft>
              <a:buClr>
                <a:srgbClr val="193175"/>
              </a:buClr>
              <a:buSzPct val="100000"/>
              <a:buFont typeface="Wingdings" panose="05000000000000000000" pitchFamily="2" charset="2"/>
              <a:buChar char="§"/>
            </a:pPr>
            <a:r>
              <a:rPr lang="en-US" dirty="0">
                <a:latin typeface="+mj-lt"/>
                <a:cs typeface="Arial" panose="020B0604020202020204" pitchFamily="34" charset="0"/>
              </a:rPr>
              <a:t>ALDC (excluding subawards to HCCs and health care entities) must be limited to </a:t>
            </a:r>
            <a:r>
              <a:rPr lang="en-US" b="1" dirty="0">
                <a:latin typeface="+mj-lt"/>
                <a:cs typeface="Arial" panose="020B0604020202020204" pitchFamily="34" charset="0"/>
              </a:rPr>
              <a:t>no more than 18% </a:t>
            </a:r>
            <a:r>
              <a:rPr lang="en-US" dirty="0">
                <a:latin typeface="+mj-lt"/>
                <a:cs typeface="Arial" panose="020B0604020202020204" pitchFamily="34" charset="0"/>
              </a:rPr>
              <a:t>of the HPP cooperative agreement award</a:t>
            </a:r>
          </a:p>
          <a:p>
            <a:pPr marL="742950" lvl="1" indent="-285750" fontAlgn="base">
              <a:spcBef>
                <a:spcPct val="20000"/>
              </a:spcBef>
              <a:spcAft>
                <a:spcPts val="500"/>
              </a:spcAft>
              <a:buClr>
                <a:srgbClr val="193175"/>
              </a:buClr>
              <a:buSzPct val="100000"/>
              <a:buFont typeface="Wingdings" panose="05000000000000000000" pitchFamily="2" charset="2"/>
              <a:buChar char="§"/>
            </a:pPr>
            <a:r>
              <a:rPr lang="en-US" dirty="0">
                <a:latin typeface="+mj-lt"/>
                <a:cs typeface="Arial" panose="020B0604020202020204" pitchFamily="34" charset="0"/>
              </a:rPr>
              <a:t>By the end of </a:t>
            </a:r>
            <a:r>
              <a:rPr lang="en-US" dirty="0" smtClean="0">
                <a:latin typeface="+mj-lt"/>
                <a:cs typeface="Arial" panose="020B0604020202020204" pitchFamily="34" charset="0"/>
              </a:rPr>
              <a:t>BP5</a:t>
            </a:r>
            <a:r>
              <a:rPr lang="en-US" dirty="0">
                <a:latin typeface="+mj-lt"/>
                <a:cs typeface="Arial" panose="020B0604020202020204" pitchFamily="34" charset="0"/>
              </a:rPr>
              <a:t>, ALDC (excluding subawards to HCCs and health care entities) must be </a:t>
            </a:r>
            <a:r>
              <a:rPr lang="en-US" b="1" dirty="0">
                <a:latin typeface="+mj-lt"/>
                <a:cs typeface="Arial" panose="020B0604020202020204" pitchFamily="34" charset="0"/>
              </a:rPr>
              <a:t>no more than 15% </a:t>
            </a:r>
            <a:r>
              <a:rPr lang="en-US" dirty="0">
                <a:latin typeface="+mj-lt"/>
                <a:cs typeface="Arial" panose="020B0604020202020204" pitchFamily="34" charset="0"/>
              </a:rPr>
              <a:t>of the HPP cooperative agreement award</a:t>
            </a:r>
          </a:p>
          <a:p>
            <a:pPr marL="285750" lvl="1" indent="-285750" defTabSz="957263" eaLnBrk="0" fontAlgn="base" hangingPunct="0">
              <a:spcAft>
                <a:spcPts val="500"/>
              </a:spcAft>
              <a:buClr>
                <a:srgbClr val="273D77"/>
              </a:buClr>
              <a:buSzPct val="100000"/>
              <a:buFont typeface="Arial" panose="020B0604020202020204" pitchFamily="34" charset="0"/>
              <a:buChar char="•"/>
            </a:pPr>
            <a:r>
              <a:rPr lang="en-US" dirty="0">
                <a:latin typeface="+mj-lt"/>
                <a:cs typeface="Arial" panose="020B0604020202020204" pitchFamily="34" charset="0"/>
              </a:rPr>
              <a:t>ASPR will consider requests for exemptions on a case-by-case basis. </a:t>
            </a:r>
            <a:endParaRPr lang="en-US" dirty="0" smtClean="0">
              <a:latin typeface="+mj-lt"/>
              <a:cs typeface="Arial" panose="020B0604020202020204" pitchFamily="34" charset="0"/>
            </a:endParaRPr>
          </a:p>
          <a:p>
            <a:pPr marL="285750" lvl="1" indent="-285750" defTabSz="957263" eaLnBrk="0" fontAlgn="base" hangingPunct="0">
              <a:spcAft>
                <a:spcPts val="500"/>
              </a:spcAft>
              <a:buClr>
                <a:srgbClr val="273D77"/>
              </a:buClr>
              <a:buSzPct val="100000"/>
              <a:buFont typeface="Arial" panose="020B0604020202020204" pitchFamily="34" charset="0"/>
              <a:buChar char="•"/>
            </a:pPr>
            <a:r>
              <a:rPr lang="en-US" dirty="0">
                <a:cs typeface="Arial" panose="020B0604020202020204" pitchFamily="34" charset="0"/>
              </a:rPr>
              <a:t>HPP cooperative agreement funds must primarily </a:t>
            </a:r>
            <a:r>
              <a:rPr lang="en-US" b="1" dirty="0">
                <a:cs typeface="Arial" panose="020B0604020202020204" pitchFamily="34" charset="0"/>
              </a:rPr>
              <a:t>support collaborative HCC </a:t>
            </a:r>
            <a:r>
              <a:rPr lang="en-US" b="1" dirty="0" smtClean="0">
                <a:cs typeface="Arial" panose="020B0604020202020204" pitchFamily="34" charset="0"/>
              </a:rPr>
              <a:t>development</a:t>
            </a:r>
            <a:r>
              <a:rPr lang="en-US" dirty="0" smtClean="0">
                <a:cs typeface="Arial" panose="020B0604020202020204" pitchFamily="34" charset="0"/>
              </a:rPr>
              <a:t>; individual facility funding cannot be used to meet CoPs of the CMS Emergency Preparedness and Response Rule.</a:t>
            </a:r>
            <a:endParaRPr lang="en-US" dirty="0">
              <a:latin typeface="+mj-lt"/>
              <a:cs typeface="Arial" panose="020B0604020202020204" pitchFamily="34" charset="0"/>
            </a:endParaRPr>
          </a:p>
        </p:txBody>
      </p:sp>
    </p:spTree>
    <p:extLst>
      <p:ext uri="{BB962C8B-B14F-4D97-AF65-F5344CB8AC3E}">
        <p14:creationId xmlns:p14="http://schemas.microsoft.com/office/powerpoint/2010/main" val="12652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906462"/>
          </a:xfrm>
        </p:spPr>
        <p:txBody>
          <a:bodyPr/>
          <a:lstStyle/>
          <a:p>
            <a:r>
              <a:rPr lang="en-US" dirty="0"/>
              <a:t>2017 HPP Performance Measures</a:t>
            </a:r>
          </a:p>
        </p:txBody>
      </p:sp>
      <p:sp>
        <p:nvSpPr>
          <p:cNvPr id="4" name="Content Placeholder 3"/>
          <p:cNvSpPr>
            <a:spLocks noGrp="1"/>
          </p:cNvSpPr>
          <p:nvPr>
            <p:ph idx="1"/>
          </p:nvPr>
        </p:nvSpPr>
        <p:spPr>
          <a:xfrm>
            <a:off x="347663" y="1470025"/>
            <a:ext cx="8526462" cy="4241006"/>
          </a:xfrm>
        </p:spPr>
        <p:txBody>
          <a:bodyPr>
            <a:noAutofit/>
          </a:bodyPr>
          <a:lstStyle/>
          <a:p>
            <a:pPr marL="285750" lvl="1" defTabSz="957263" eaLnBrk="0" fontAlgn="base" hangingPunct="0">
              <a:spcBef>
                <a:spcPts val="1200"/>
              </a:spcBef>
              <a:spcAft>
                <a:spcPts val="500"/>
              </a:spcAft>
              <a:buClr>
                <a:srgbClr val="273D77"/>
              </a:buClr>
              <a:buSzPct val="100000"/>
              <a:buFont typeface="Arial" panose="020B0604020202020204" pitchFamily="34" charset="0"/>
              <a:buChar char="•"/>
            </a:pPr>
            <a:r>
              <a:rPr lang="en-US" sz="1800" dirty="0">
                <a:cs typeface="Arial" panose="020B0604020202020204" pitchFamily="34" charset="0"/>
              </a:rPr>
              <a:t>The 2017 </a:t>
            </a:r>
            <a:r>
              <a:rPr lang="en-US" sz="1800" dirty="0" smtClean="0">
                <a:cs typeface="Arial" panose="020B0604020202020204" pitchFamily="34" charset="0"/>
              </a:rPr>
              <a:t>performance measures </a:t>
            </a:r>
            <a:r>
              <a:rPr lang="en-US" sz="1800" dirty="0">
                <a:cs typeface="Arial" panose="020B0604020202020204" pitchFamily="34" charset="0"/>
              </a:rPr>
              <a:t>allow HPP to objectively track trends in HCC member engagement, coordination, communication, patient care, and continuous learning</a:t>
            </a:r>
          </a:p>
          <a:p>
            <a:pPr lvl="1" fontAlgn="base">
              <a:spcAft>
                <a:spcPts val="500"/>
              </a:spcAft>
              <a:buClr>
                <a:srgbClr val="193175"/>
              </a:buClr>
              <a:buSzPct val="100000"/>
              <a:buFont typeface="Wingdings" panose="05000000000000000000" pitchFamily="2" charset="2"/>
              <a:buChar char="§"/>
            </a:pPr>
            <a:r>
              <a:rPr lang="en-US" sz="1800" dirty="0" smtClean="0">
                <a:latin typeface="+mj-lt"/>
                <a:cs typeface="Arial" panose="020B0604020202020204" pitchFamily="34" charset="0"/>
              </a:rPr>
              <a:t>28 </a:t>
            </a:r>
            <a:r>
              <a:rPr lang="en-US" sz="1800" dirty="0">
                <a:latin typeface="+mj-lt"/>
                <a:cs typeface="Arial" panose="020B0604020202020204" pitchFamily="34" charset="0"/>
              </a:rPr>
              <a:t>measures (6 apply only to </a:t>
            </a:r>
            <a:r>
              <a:rPr lang="en-US" sz="1800" dirty="0" smtClean="0">
                <a:latin typeface="+mj-lt"/>
                <a:cs typeface="Arial" panose="020B0604020202020204" pitchFamily="34" charset="0"/>
              </a:rPr>
              <a:t>territories and freely associated states)</a:t>
            </a:r>
            <a:endParaRPr lang="en-US" sz="1800" dirty="0">
              <a:latin typeface="+mj-lt"/>
              <a:cs typeface="Arial" panose="020B0604020202020204" pitchFamily="34" charset="0"/>
            </a:endParaRPr>
          </a:p>
          <a:p>
            <a:pPr lvl="1" fontAlgn="base">
              <a:spcAft>
                <a:spcPts val="500"/>
              </a:spcAft>
              <a:buClr>
                <a:srgbClr val="193175"/>
              </a:buClr>
              <a:buSzPct val="100000"/>
              <a:buFont typeface="Wingdings" panose="05000000000000000000" pitchFamily="2" charset="2"/>
              <a:buChar char="§"/>
            </a:pPr>
            <a:r>
              <a:rPr lang="en-US" sz="1800" dirty="0" smtClean="0">
                <a:latin typeface="+mj-lt"/>
                <a:cs typeface="Arial" panose="020B0604020202020204" pitchFamily="34" charset="0"/>
              </a:rPr>
              <a:t>Collect </a:t>
            </a:r>
            <a:r>
              <a:rPr lang="en-US" sz="1800" dirty="0">
                <a:latin typeface="+mj-lt"/>
                <a:cs typeface="Arial" panose="020B0604020202020204" pitchFamily="34" charset="0"/>
              </a:rPr>
              <a:t>baseline in the first budget period</a:t>
            </a:r>
          </a:p>
          <a:p>
            <a:pPr marL="285750" lvl="1" defTabSz="957263" eaLnBrk="0" fontAlgn="base" hangingPunct="0">
              <a:spcBef>
                <a:spcPts val="1200"/>
              </a:spcBef>
              <a:spcAft>
                <a:spcPts val="500"/>
              </a:spcAft>
              <a:buClr>
                <a:srgbClr val="273D77"/>
              </a:buClr>
              <a:buSzPct val="100000"/>
              <a:buFont typeface="Arial" panose="020B0604020202020204" pitchFamily="34" charset="0"/>
              <a:buChar char="•"/>
            </a:pPr>
            <a:r>
              <a:rPr lang="en-US" sz="1800" dirty="0">
                <a:latin typeface="+mj-lt"/>
                <a:cs typeface="Arial" panose="020B0604020202020204" pitchFamily="34" charset="0"/>
              </a:rPr>
              <a:t>50% of the performance measures are exercise-based</a:t>
            </a:r>
          </a:p>
          <a:p>
            <a:pPr lvl="1" fontAlgn="base">
              <a:spcAft>
                <a:spcPts val="500"/>
              </a:spcAft>
              <a:buClr>
                <a:srgbClr val="193175"/>
              </a:buClr>
              <a:buSzPct val="100000"/>
              <a:buFont typeface="Wingdings" panose="05000000000000000000" pitchFamily="2" charset="2"/>
              <a:buChar char="§"/>
            </a:pPr>
            <a:r>
              <a:rPr lang="en-US" sz="1800" dirty="0">
                <a:latin typeface="+mj-lt"/>
                <a:cs typeface="Arial" panose="020B0604020202020204" pitchFamily="34" charset="0"/>
              </a:rPr>
              <a:t>8 of the 28 measures can be captured during an approximately 4-hour Coalition Surge Test exercise</a:t>
            </a:r>
          </a:p>
          <a:p>
            <a:pPr lvl="1" fontAlgn="base">
              <a:spcAft>
                <a:spcPts val="500"/>
              </a:spcAft>
              <a:buClr>
                <a:srgbClr val="193175"/>
              </a:buClr>
              <a:buSzPct val="100000"/>
              <a:buFont typeface="Wingdings" panose="05000000000000000000" pitchFamily="2" charset="2"/>
              <a:buChar char="§"/>
            </a:pPr>
            <a:r>
              <a:rPr lang="en-US" sz="1800" dirty="0">
                <a:latin typeface="+mj-lt"/>
                <a:cs typeface="Arial" panose="020B0604020202020204" pitchFamily="34" charset="0"/>
              </a:rPr>
              <a:t>2 measures can be captured during a communications exercise, defined in forthcoming technical documentation</a:t>
            </a:r>
          </a:p>
          <a:p>
            <a:pPr lvl="1" fontAlgn="base">
              <a:spcAft>
                <a:spcPts val="500"/>
              </a:spcAft>
              <a:buClr>
                <a:srgbClr val="193175"/>
              </a:buClr>
              <a:buSzPct val="100000"/>
              <a:buFont typeface="Wingdings" panose="05000000000000000000" pitchFamily="2" charset="2"/>
              <a:buChar char="§"/>
            </a:pPr>
            <a:r>
              <a:rPr lang="en-US" sz="1800" dirty="0">
                <a:latin typeface="+mj-lt"/>
                <a:cs typeface="Arial" panose="020B0604020202020204" pitchFamily="34" charset="0"/>
              </a:rPr>
              <a:t>4 measures that apply to </a:t>
            </a:r>
            <a:r>
              <a:rPr lang="en-US" sz="1800" dirty="0" smtClean="0">
                <a:latin typeface="+mj-lt"/>
                <a:cs typeface="Arial" panose="020B0604020202020204" pitchFamily="34" charset="0"/>
              </a:rPr>
              <a:t>territories and freely associated states only </a:t>
            </a:r>
            <a:r>
              <a:rPr lang="en-US" sz="1800" dirty="0">
                <a:latin typeface="+mj-lt"/>
                <a:cs typeface="Arial" panose="020B0604020202020204" pitchFamily="34" charset="0"/>
              </a:rPr>
              <a:t>can be captured during the Hospital Surge Test exercise</a:t>
            </a:r>
          </a:p>
        </p:txBody>
      </p:sp>
    </p:spTree>
    <p:extLst>
      <p:ext uri="{BB962C8B-B14F-4D97-AF65-F5344CB8AC3E}">
        <p14:creationId xmlns:p14="http://schemas.microsoft.com/office/powerpoint/2010/main" val="2454084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Messaging HPP’s Impact</a:t>
            </a:r>
            <a:endParaRPr lang="en-US" dirty="0"/>
          </a:p>
        </p:txBody>
      </p:sp>
      <p:sp>
        <p:nvSpPr>
          <p:cNvPr id="3" name="Content Placeholder 3"/>
          <p:cNvSpPr txBox="1">
            <a:spLocks/>
          </p:cNvSpPr>
          <p:nvPr/>
        </p:nvSpPr>
        <p:spPr>
          <a:xfrm>
            <a:off x="353037" y="1478903"/>
            <a:ext cx="8526462" cy="3588162"/>
          </a:xfrm>
          <a:prstGeom prst="rect">
            <a:avLst/>
          </a:prstGeom>
        </p:spPr>
        <p:txBody>
          <a:bodyPr wrap="square">
            <a:spAutoFit/>
          </a:bodyPr>
          <a:lstStyle>
            <a:lvl1pPr marL="342900" indent="-342900" algn="l" defTabSz="914400" rtl="0" eaLnBrk="1" latinLnBrk="0" hangingPunct="1">
              <a:spcBef>
                <a:spcPct val="20000"/>
              </a:spcBef>
              <a:buFont typeface="Wingdings" panose="05000000000000000000" pitchFamily="2" charset="2"/>
              <a:buChar char="§"/>
              <a:defRPr sz="2200" kern="1200">
                <a:solidFill>
                  <a:srgbClr val="273D7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
              <a:defRPr sz="1800" kern="1200">
                <a:solidFill>
                  <a:srgbClr val="273D7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rgbClr val="273D7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1" defTabSz="957263" eaLnBrk="0" fontAlgn="base" hangingPunct="0">
              <a:spcBef>
                <a:spcPts val="300"/>
              </a:spcBef>
              <a:spcAft>
                <a:spcPts val="400"/>
              </a:spcAft>
              <a:buClr>
                <a:srgbClr val="273D77"/>
              </a:buClr>
              <a:buSzPct val="100000"/>
              <a:buFont typeface="Arial" panose="020B0604020202020204" pitchFamily="34" charset="0"/>
              <a:buChar char="•"/>
              <a:defRPr/>
            </a:pPr>
            <a:r>
              <a:rPr lang="en-US" dirty="0" smtClean="0">
                <a:solidFill>
                  <a:schemeClr val="tx1"/>
                </a:solidFill>
                <a:latin typeface="+mj-lt"/>
              </a:rPr>
              <a:t>HPP has impact messaging resources available for your consideration:</a:t>
            </a:r>
          </a:p>
          <a:p>
            <a:pPr marL="800100" lvl="2" indent="-342900" defTabSz="957263" eaLnBrk="0" fontAlgn="base" hangingPunct="0">
              <a:spcBef>
                <a:spcPts val="300"/>
              </a:spcBef>
              <a:spcAft>
                <a:spcPts val="400"/>
              </a:spcAft>
              <a:buClr>
                <a:srgbClr val="273D77"/>
              </a:buClr>
              <a:buSzPct val="100000"/>
              <a:buFont typeface="+mj-lt"/>
              <a:buAutoNum type="arabicPeriod"/>
              <a:defRPr/>
            </a:pPr>
            <a:r>
              <a:rPr lang="en-US" b="1" dirty="0" smtClean="0">
                <a:solidFill>
                  <a:schemeClr val="tx1"/>
                </a:solidFill>
                <a:latin typeface="+mj-lt"/>
              </a:rPr>
              <a:t>HPP educational outreach template </a:t>
            </a:r>
            <a:r>
              <a:rPr lang="en-US" dirty="0" smtClean="0">
                <a:solidFill>
                  <a:schemeClr val="tx1"/>
                </a:solidFill>
                <a:latin typeface="+mj-lt"/>
              </a:rPr>
              <a:t>to present local examples of program impact</a:t>
            </a:r>
          </a:p>
          <a:p>
            <a:pPr marL="800100" lvl="2" indent="-342900" defTabSz="957263" eaLnBrk="0" fontAlgn="base" hangingPunct="0">
              <a:spcBef>
                <a:spcPts val="300"/>
              </a:spcBef>
              <a:spcAft>
                <a:spcPts val="400"/>
              </a:spcAft>
              <a:buClr>
                <a:srgbClr val="273D77"/>
              </a:buClr>
              <a:buSzPct val="100000"/>
              <a:buFont typeface="+mj-lt"/>
              <a:buAutoNum type="arabicPeriod"/>
              <a:defRPr/>
            </a:pPr>
            <a:r>
              <a:rPr lang="en-US" b="1" dirty="0" smtClean="0">
                <a:solidFill>
                  <a:schemeClr val="tx1"/>
                </a:solidFill>
                <a:latin typeface="+mj-lt"/>
              </a:rPr>
              <a:t>Narrative impact stories </a:t>
            </a:r>
            <a:r>
              <a:rPr lang="en-US" dirty="0" smtClean="0">
                <a:solidFill>
                  <a:schemeClr val="tx1"/>
                </a:solidFill>
                <a:latin typeface="+mj-lt"/>
              </a:rPr>
              <a:t>about successful exercises, responses, and </a:t>
            </a:r>
            <a:r>
              <a:rPr lang="en-US" dirty="0">
                <a:solidFill>
                  <a:schemeClr val="tx1"/>
                </a:solidFill>
                <a:latin typeface="+mj-lt"/>
              </a:rPr>
              <a:t>preparation that demonstrate HPP’s impact in a tangible, easy to understand way; communicate best practices; and recognize our joint success as a </a:t>
            </a:r>
            <a:r>
              <a:rPr lang="en-US" dirty="0" smtClean="0">
                <a:solidFill>
                  <a:schemeClr val="tx1"/>
                </a:solidFill>
                <a:latin typeface="+mj-lt"/>
              </a:rPr>
              <a:t>program:</a:t>
            </a:r>
          </a:p>
          <a:p>
            <a:pPr marL="1200150" lvl="3" indent="-342900" defTabSz="957263" eaLnBrk="0" fontAlgn="base" hangingPunct="0">
              <a:spcBef>
                <a:spcPts val="300"/>
              </a:spcBef>
              <a:spcAft>
                <a:spcPts val="400"/>
              </a:spcAft>
              <a:buClr>
                <a:srgbClr val="273D77"/>
              </a:buClr>
              <a:buSzPct val="100000"/>
              <a:buFont typeface="+mj-lt"/>
              <a:buAutoNum type="arabicParenR"/>
              <a:defRPr/>
            </a:pPr>
            <a:r>
              <a:rPr lang="en-US" sz="1800" dirty="0">
                <a:latin typeface="+mj-lt"/>
              </a:rPr>
              <a:t>Email a short description of your story </a:t>
            </a:r>
            <a:r>
              <a:rPr lang="en-US" sz="1800" dirty="0" smtClean="0">
                <a:latin typeface="+mj-lt"/>
              </a:rPr>
              <a:t>to your Field Project Officer or </a:t>
            </a:r>
            <a:r>
              <a:rPr lang="en-US" sz="1800" dirty="0">
                <a:latin typeface="+mj-lt"/>
                <a:hlinkClick r:id="rId2"/>
              </a:rPr>
              <a:t>HPP@hhs.gov</a:t>
            </a:r>
            <a:endParaRPr lang="en-US" sz="1800" dirty="0">
              <a:latin typeface="+mj-lt"/>
            </a:endParaRPr>
          </a:p>
          <a:p>
            <a:pPr marL="1200150" lvl="3" indent="-342900" defTabSz="957263" eaLnBrk="0" fontAlgn="base" hangingPunct="0">
              <a:spcBef>
                <a:spcPts val="300"/>
              </a:spcBef>
              <a:spcAft>
                <a:spcPts val="400"/>
              </a:spcAft>
              <a:buClr>
                <a:srgbClr val="273D77"/>
              </a:buClr>
              <a:buSzPct val="100000"/>
              <a:buFont typeface="+mj-lt"/>
              <a:buAutoNum type="arabicParenR"/>
              <a:defRPr/>
            </a:pPr>
            <a:r>
              <a:rPr lang="en-US" sz="1800" dirty="0" smtClean="0">
                <a:solidFill>
                  <a:schemeClr val="tx1"/>
                </a:solidFill>
                <a:latin typeface="+mj-lt"/>
              </a:rPr>
              <a:t>HPP will schedule a quick phone call to gain more context and will draft the story, ensuring your approval</a:t>
            </a:r>
          </a:p>
          <a:p>
            <a:pPr marL="1200150" lvl="3" indent="-342900" defTabSz="957263" eaLnBrk="0" fontAlgn="base" hangingPunct="0">
              <a:spcBef>
                <a:spcPts val="300"/>
              </a:spcBef>
              <a:spcAft>
                <a:spcPts val="400"/>
              </a:spcAft>
              <a:buClr>
                <a:srgbClr val="273D77"/>
              </a:buClr>
              <a:buSzPct val="100000"/>
              <a:buFont typeface="+mj-lt"/>
              <a:buAutoNum type="arabicParenR"/>
              <a:defRPr/>
            </a:pPr>
            <a:r>
              <a:rPr lang="en-US" sz="1800" dirty="0" smtClean="0">
                <a:solidFill>
                  <a:schemeClr val="tx1"/>
                </a:solidFill>
                <a:latin typeface="+mj-lt"/>
              </a:rPr>
              <a:t>HPP will disseminate the story through various channels, including PHE.gov</a:t>
            </a:r>
          </a:p>
        </p:txBody>
      </p:sp>
      <p:sp>
        <p:nvSpPr>
          <p:cNvPr id="4" name="Rectangle 3"/>
          <p:cNvSpPr/>
          <p:nvPr/>
        </p:nvSpPr>
        <p:spPr>
          <a:xfrm>
            <a:off x="1155253" y="5235728"/>
            <a:ext cx="6833494" cy="543739"/>
          </a:xfrm>
          <a:prstGeom prst="rect">
            <a:avLst/>
          </a:prstGeom>
          <a:solidFill>
            <a:schemeClr val="bg1"/>
          </a:solidFill>
          <a:ln w="19050">
            <a:solidFill>
              <a:srgbClr val="00538C"/>
            </a:solidFill>
          </a:ln>
        </p:spPr>
        <p:txBody>
          <a:bodyPr wrap="square">
            <a:spAutoFit/>
          </a:bodyPr>
          <a:lstStyle/>
          <a:p>
            <a:pPr algn="ctr">
              <a:spcAft>
                <a:spcPts val="400"/>
              </a:spcAft>
            </a:pPr>
            <a:endParaRPr lang="en-US" sz="800" b="1" dirty="0" smtClean="0">
              <a:solidFill>
                <a:srgbClr val="021828"/>
              </a:solidFill>
              <a:latin typeface="Arial" panose="020B0604020202020204" pitchFamily="34" charset="0"/>
              <a:cs typeface="Arial" panose="020B0604020202020204" pitchFamily="34" charset="0"/>
            </a:endParaRPr>
          </a:p>
          <a:p>
            <a:pPr algn="ctr">
              <a:spcAft>
                <a:spcPts val="400"/>
              </a:spcAft>
            </a:pPr>
            <a:r>
              <a:rPr lang="en-US" b="1" dirty="0" smtClean="0">
                <a:solidFill>
                  <a:srgbClr val="021828"/>
                </a:solidFill>
                <a:latin typeface="+mj-lt"/>
                <a:cs typeface="Arial" panose="020B0604020202020204" pitchFamily="34" charset="0"/>
              </a:rPr>
              <a:t>Email </a:t>
            </a:r>
            <a:r>
              <a:rPr lang="en-US" b="1" dirty="0">
                <a:solidFill>
                  <a:srgbClr val="021828"/>
                </a:solidFill>
                <a:latin typeface="+mj-lt"/>
                <a:cs typeface="Arial" panose="020B0604020202020204" pitchFamily="34" charset="0"/>
              </a:rPr>
              <a:t>your Field Project Officer or </a:t>
            </a:r>
            <a:r>
              <a:rPr lang="en-US" b="1" dirty="0" smtClean="0">
                <a:solidFill>
                  <a:schemeClr val="accent1">
                    <a:lumMod val="75000"/>
                  </a:schemeClr>
                </a:solidFill>
                <a:latin typeface="+mj-lt"/>
                <a:cs typeface="Arial" panose="020B0604020202020204" pitchFamily="34" charset="0"/>
                <a:hlinkClick r:id="rId2"/>
              </a:rPr>
              <a:t>HPP@hhs.gov</a:t>
            </a:r>
            <a:r>
              <a:rPr lang="en-US" b="1" dirty="0" smtClean="0">
                <a:solidFill>
                  <a:srgbClr val="021828"/>
                </a:solidFill>
                <a:latin typeface="+mj-lt"/>
                <a:cs typeface="Arial" panose="020B0604020202020204" pitchFamily="34" charset="0"/>
              </a:rPr>
              <a:t> for more information</a:t>
            </a:r>
            <a:endParaRPr lang="en-US" b="1" dirty="0">
              <a:latin typeface="+mj-lt"/>
              <a:cs typeface="Arial" panose="020B0604020202020204" pitchFamily="34" charset="0"/>
            </a:endParaRPr>
          </a:p>
        </p:txBody>
      </p:sp>
      <p:sp>
        <p:nvSpPr>
          <p:cNvPr id="6" name="Rectangle 5"/>
          <p:cNvSpPr/>
          <p:nvPr/>
        </p:nvSpPr>
        <p:spPr>
          <a:xfrm>
            <a:off x="4334698" y="5045648"/>
            <a:ext cx="474604" cy="348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13"/>
          <p:cNvGrpSpPr>
            <a:grpSpLocks noChangeAspect="1"/>
          </p:cNvGrpSpPr>
          <p:nvPr/>
        </p:nvGrpSpPr>
        <p:grpSpPr bwMode="auto">
          <a:xfrm>
            <a:off x="4370127" y="5017508"/>
            <a:ext cx="403745" cy="403745"/>
            <a:chOff x="3986" y="3055"/>
            <a:chExt cx="340" cy="340"/>
          </a:xfrm>
          <a:solidFill>
            <a:srgbClr val="00538C"/>
          </a:solidFill>
        </p:grpSpPr>
        <p:sp>
          <p:nvSpPr>
            <p:cNvPr id="8" name="Freeform 714"/>
            <p:cNvSpPr>
              <a:spLocks noEditPoints="1"/>
            </p:cNvSpPr>
            <p:nvPr/>
          </p:nvSpPr>
          <p:spPr bwMode="auto">
            <a:xfrm>
              <a:off x="3986" y="305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15"/>
            <p:cNvSpPr>
              <a:spLocks noEditPoints="1"/>
            </p:cNvSpPr>
            <p:nvPr/>
          </p:nvSpPr>
          <p:spPr bwMode="auto">
            <a:xfrm>
              <a:off x="4050" y="3147"/>
              <a:ext cx="212" cy="156"/>
            </a:xfrm>
            <a:custGeom>
              <a:avLst/>
              <a:gdLst>
                <a:gd name="T0" fmla="*/ 309 w 320"/>
                <a:gd name="T1" fmla="*/ 0 h 235"/>
                <a:gd name="T2" fmla="*/ 10 w 320"/>
                <a:gd name="T3" fmla="*/ 0 h 235"/>
                <a:gd name="T4" fmla="*/ 0 w 320"/>
                <a:gd name="T5" fmla="*/ 11 h 235"/>
                <a:gd name="T6" fmla="*/ 0 w 320"/>
                <a:gd name="T7" fmla="*/ 224 h 235"/>
                <a:gd name="T8" fmla="*/ 10 w 320"/>
                <a:gd name="T9" fmla="*/ 235 h 235"/>
                <a:gd name="T10" fmla="*/ 309 w 320"/>
                <a:gd name="T11" fmla="*/ 235 h 235"/>
                <a:gd name="T12" fmla="*/ 320 w 320"/>
                <a:gd name="T13" fmla="*/ 224 h 235"/>
                <a:gd name="T14" fmla="*/ 320 w 320"/>
                <a:gd name="T15" fmla="*/ 11 h 235"/>
                <a:gd name="T16" fmla="*/ 309 w 320"/>
                <a:gd name="T17" fmla="*/ 0 h 235"/>
                <a:gd name="T18" fmla="*/ 298 w 320"/>
                <a:gd name="T19" fmla="*/ 199 h 235"/>
                <a:gd name="T20" fmla="*/ 214 w 320"/>
                <a:gd name="T21" fmla="*/ 114 h 235"/>
                <a:gd name="T22" fmla="*/ 298 w 320"/>
                <a:gd name="T23" fmla="*/ 35 h 235"/>
                <a:gd name="T24" fmla="*/ 298 w 320"/>
                <a:gd name="T25" fmla="*/ 199 h 235"/>
                <a:gd name="T26" fmla="*/ 282 w 320"/>
                <a:gd name="T27" fmla="*/ 22 h 235"/>
                <a:gd name="T28" fmla="*/ 160 w 320"/>
                <a:gd name="T29" fmla="*/ 135 h 235"/>
                <a:gd name="T30" fmla="*/ 37 w 320"/>
                <a:gd name="T31" fmla="*/ 22 h 235"/>
                <a:gd name="T32" fmla="*/ 282 w 320"/>
                <a:gd name="T33" fmla="*/ 22 h 235"/>
                <a:gd name="T34" fmla="*/ 21 w 320"/>
                <a:gd name="T35" fmla="*/ 35 h 235"/>
                <a:gd name="T36" fmla="*/ 106 w 320"/>
                <a:gd name="T37" fmla="*/ 114 h 235"/>
                <a:gd name="T38" fmla="*/ 21 w 320"/>
                <a:gd name="T39" fmla="*/ 199 h 235"/>
                <a:gd name="T40" fmla="*/ 21 w 320"/>
                <a:gd name="T41" fmla="*/ 35 h 235"/>
                <a:gd name="T42" fmla="*/ 121 w 320"/>
                <a:gd name="T43" fmla="*/ 129 h 235"/>
                <a:gd name="T44" fmla="*/ 152 w 320"/>
                <a:gd name="T45" fmla="*/ 157 h 235"/>
                <a:gd name="T46" fmla="*/ 160 w 320"/>
                <a:gd name="T47" fmla="*/ 160 h 235"/>
                <a:gd name="T48" fmla="*/ 167 w 320"/>
                <a:gd name="T49" fmla="*/ 157 h 235"/>
                <a:gd name="T50" fmla="*/ 198 w 320"/>
                <a:gd name="T51" fmla="*/ 129 h 235"/>
                <a:gd name="T52" fmla="*/ 283 w 320"/>
                <a:gd name="T53" fmla="*/ 214 h 235"/>
                <a:gd name="T54" fmla="*/ 36 w 320"/>
                <a:gd name="T55" fmla="*/ 214 h 235"/>
                <a:gd name="T56" fmla="*/ 121 w 320"/>
                <a:gd name="T57" fmla="*/ 12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298" y="199"/>
                  </a:moveTo>
                  <a:cubicBezTo>
                    <a:pt x="214" y="114"/>
                    <a:pt x="214" y="114"/>
                    <a:pt x="214" y="114"/>
                  </a:cubicBezTo>
                  <a:cubicBezTo>
                    <a:pt x="298" y="35"/>
                    <a:pt x="298" y="35"/>
                    <a:pt x="298" y="35"/>
                  </a:cubicBezTo>
                  <a:lnTo>
                    <a:pt x="298" y="199"/>
                  </a:lnTo>
                  <a:close/>
                  <a:moveTo>
                    <a:pt x="282" y="22"/>
                  </a:moveTo>
                  <a:cubicBezTo>
                    <a:pt x="160" y="135"/>
                    <a:pt x="160" y="135"/>
                    <a:pt x="160" y="135"/>
                  </a:cubicBezTo>
                  <a:cubicBezTo>
                    <a:pt x="37" y="22"/>
                    <a:pt x="37" y="22"/>
                    <a:pt x="37" y="22"/>
                  </a:cubicBezTo>
                  <a:lnTo>
                    <a:pt x="282" y="22"/>
                  </a:lnTo>
                  <a:close/>
                  <a:moveTo>
                    <a:pt x="21" y="35"/>
                  </a:moveTo>
                  <a:cubicBezTo>
                    <a:pt x="106" y="114"/>
                    <a:pt x="106" y="114"/>
                    <a:pt x="106" y="114"/>
                  </a:cubicBezTo>
                  <a:cubicBezTo>
                    <a:pt x="21" y="199"/>
                    <a:pt x="21" y="199"/>
                    <a:pt x="21" y="199"/>
                  </a:cubicBezTo>
                  <a:lnTo>
                    <a:pt x="21" y="35"/>
                  </a:lnTo>
                  <a:close/>
                  <a:moveTo>
                    <a:pt x="121" y="129"/>
                  </a:moveTo>
                  <a:cubicBezTo>
                    <a:pt x="152" y="157"/>
                    <a:pt x="152" y="157"/>
                    <a:pt x="152" y="157"/>
                  </a:cubicBezTo>
                  <a:cubicBezTo>
                    <a:pt x="154" y="159"/>
                    <a:pt x="157" y="160"/>
                    <a:pt x="160" y="160"/>
                  </a:cubicBezTo>
                  <a:cubicBezTo>
                    <a:pt x="162" y="160"/>
                    <a:pt x="165" y="159"/>
                    <a:pt x="167" y="157"/>
                  </a:cubicBezTo>
                  <a:cubicBezTo>
                    <a:pt x="198" y="129"/>
                    <a:pt x="198" y="129"/>
                    <a:pt x="198" y="129"/>
                  </a:cubicBezTo>
                  <a:cubicBezTo>
                    <a:pt x="283" y="214"/>
                    <a:pt x="283" y="214"/>
                    <a:pt x="283" y="214"/>
                  </a:cubicBezTo>
                  <a:cubicBezTo>
                    <a:pt x="36" y="214"/>
                    <a:pt x="36" y="214"/>
                    <a:pt x="36" y="214"/>
                  </a:cubicBezTo>
                  <a:lnTo>
                    <a:pt x="121"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59587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HPP Educational Outreach Template</a:t>
            </a:r>
            <a:endParaRPr lang="en-US" dirty="0"/>
          </a:p>
        </p:txBody>
      </p:sp>
      <p:pic>
        <p:nvPicPr>
          <p:cNvPr id="3" name="Picture 2"/>
          <p:cNvPicPr>
            <a:picLocks noChangeAspect="1"/>
          </p:cNvPicPr>
          <p:nvPr/>
        </p:nvPicPr>
        <p:blipFill>
          <a:blip r:embed="rId3"/>
          <a:stretch>
            <a:fillRect/>
          </a:stretch>
        </p:blipFill>
        <p:spPr>
          <a:xfrm>
            <a:off x="1226928" y="1490668"/>
            <a:ext cx="3268262" cy="4357682"/>
          </a:xfrm>
          <a:prstGeom prst="rect">
            <a:avLst/>
          </a:prstGeom>
          <a:ln>
            <a:solidFill>
              <a:schemeClr val="tx2"/>
            </a:solidFill>
          </a:ln>
        </p:spPr>
      </p:pic>
      <p:pic>
        <p:nvPicPr>
          <p:cNvPr id="4" name="Picture 3"/>
          <p:cNvPicPr>
            <a:picLocks noChangeAspect="1"/>
          </p:cNvPicPr>
          <p:nvPr/>
        </p:nvPicPr>
        <p:blipFill>
          <a:blip r:embed="rId4"/>
          <a:stretch>
            <a:fillRect/>
          </a:stretch>
        </p:blipFill>
        <p:spPr>
          <a:xfrm>
            <a:off x="4648810" y="1490668"/>
            <a:ext cx="3271266" cy="4361688"/>
          </a:xfrm>
          <a:prstGeom prst="rect">
            <a:avLst/>
          </a:prstGeom>
          <a:ln>
            <a:solidFill>
              <a:schemeClr val="tx2"/>
            </a:solidFill>
          </a:ln>
        </p:spPr>
      </p:pic>
    </p:spTree>
    <p:extLst>
      <p:ext uri="{BB962C8B-B14F-4D97-AF65-F5344CB8AC3E}">
        <p14:creationId xmlns:p14="http://schemas.microsoft.com/office/powerpoint/2010/main" val="1516178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HPP Impact Stories</a:t>
            </a:r>
            <a:endParaRPr lang="en-US" dirty="0"/>
          </a:p>
        </p:txBody>
      </p:sp>
      <p:pic>
        <p:nvPicPr>
          <p:cNvPr id="3" name="Picture 2" title="Republican National Convention"/>
          <p:cNvPicPr>
            <a:picLocks noChangeAspect="1"/>
          </p:cNvPicPr>
          <p:nvPr/>
        </p:nvPicPr>
        <p:blipFill rotWithShape="1">
          <a:blip r:embed="rId2" cstate="print">
            <a:extLst>
              <a:ext uri="{28A0092B-C50C-407E-A947-70E740481C1C}">
                <a14:useLocalDpi xmlns:a14="http://schemas.microsoft.com/office/drawing/2010/main" val="0"/>
              </a:ext>
            </a:extLst>
          </a:blip>
          <a:srcRect l="10194" r="8248"/>
          <a:stretch/>
        </p:blipFill>
        <p:spPr>
          <a:xfrm>
            <a:off x="6761085" y="1452227"/>
            <a:ext cx="1255014" cy="1115821"/>
          </a:xfrm>
          <a:prstGeom prst="rect">
            <a:avLst/>
          </a:prstGeom>
        </p:spPr>
      </p:pic>
      <p:graphicFrame>
        <p:nvGraphicFramePr>
          <p:cNvPr id="4" name="Table 3" descr="Provides brief overview of 3 HPP success stories" title="Table of 3 HPP Success Stories"/>
          <p:cNvGraphicFramePr>
            <a:graphicFrameLocks noGrp="1"/>
          </p:cNvGraphicFramePr>
          <p:nvPr>
            <p:extLst>
              <p:ext uri="{D42A27DB-BD31-4B8C-83A1-F6EECF244321}">
                <p14:modId xmlns:p14="http://schemas.microsoft.com/office/powerpoint/2010/main" val="1136515545"/>
              </p:ext>
            </p:extLst>
          </p:nvPr>
        </p:nvGraphicFramePr>
        <p:xfrm>
          <a:off x="347664" y="2619248"/>
          <a:ext cx="8526462" cy="2819400"/>
        </p:xfrm>
        <a:graphic>
          <a:graphicData uri="http://schemas.openxmlformats.org/drawingml/2006/table">
            <a:tbl>
              <a:tblPr firstRow="1" bandRow="1">
                <a:tableStyleId>{5C22544A-7EE6-4342-B048-85BDC9FD1C3A}</a:tableStyleId>
              </a:tblPr>
              <a:tblGrid>
                <a:gridCol w="2842154"/>
                <a:gridCol w="2842154"/>
                <a:gridCol w="2842154"/>
              </a:tblGrid>
              <a:tr h="205740">
                <a:tc>
                  <a:txBody>
                    <a:bodyPr/>
                    <a:lstStyle/>
                    <a:p>
                      <a:pPr algn="ctr"/>
                      <a:r>
                        <a:rPr lang="en-US" sz="1800" b="1" dirty="0" smtClean="0">
                          <a:solidFill>
                            <a:schemeClr val="bg1"/>
                          </a:solidFill>
                          <a:latin typeface="+mj-lt"/>
                          <a:cs typeface="Arial" panose="020B0604020202020204" pitchFamily="34" charset="0"/>
                        </a:rPr>
                        <a:t>Virginia </a:t>
                      </a:r>
                      <a:r>
                        <a:rPr lang="en-US" b="1" dirty="0" smtClean="0"/>
                        <a:t>Drive-thru Flu Vaccinations </a:t>
                      </a:r>
                      <a:endParaRPr lang="en-US" sz="1800" b="1" dirty="0">
                        <a:solidFill>
                          <a:schemeClr val="bg1"/>
                        </a:solidFill>
                        <a:latin typeface="+mj-lt"/>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00538C"/>
                    </a:solidFill>
                  </a:tcPr>
                </a:tc>
                <a:tc>
                  <a:txBody>
                    <a:bodyPr/>
                    <a:lstStyle/>
                    <a:p>
                      <a:pPr algn="ctr"/>
                      <a:r>
                        <a:rPr lang="en-US" sz="1800" b="1" dirty="0" smtClean="0">
                          <a:solidFill>
                            <a:schemeClr val="bg1"/>
                          </a:solidFill>
                          <a:latin typeface="+mj-lt"/>
                          <a:cs typeface="Arial" panose="020B0604020202020204" pitchFamily="34" charset="0"/>
                        </a:rPr>
                        <a:t>Hurricane Matthew</a:t>
                      </a:r>
                    </a:p>
                  </a:txBody>
                  <a:tcPr marL="68580" marR="68580" marT="34290" marB="34290" anchor="ctr">
                    <a:lnB w="12700" cap="flat" cmpd="sng" algn="ctr">
                      <a:noFill/>
                      <a:prstDash val="solid"/>
                      <a:round/>
                      <a:headEnd type="none" w="med" len="med"/>
                      <a:tailEnd type="none" w="med" len="med"/>
                    </a:lnB>
                    <a:solidFill>
                      <a:srgbClr val="00538C"/>
                    </a:solidFill>
                  </a:tcPr>
                </a:tc>
                <a:tc>
                  <a:txBody>
                    <a:bodyPr/>
                    <a:lstStyle/>
                    <a:p>
                      <a:pPr algn="ctr"/>
                      <a:r>
                        <a:rPr lang="en-US" sz="1800" b="1" dirty="0" smtClean="0">
                          <a:solidFill>
                            <a:schemeClr val="bg1"/>
                          </a:solidFill>
                          <a:latin typeface="+mj-lt"/>
                          <a:cs typeface="Arial" panose="020B0604020202020204" pitchFamily="34" charset="0"/>
                        </a:rPr>
                        <a:t>Republican National Convention</a:t>
                      </a:r>
                      <a:endParaRPr lang="en-US" sz="1800" b="1" dirty="0">
                        <a:solidFill>
                          <a:schemeClr val="bg1"/>
                        </a:solidFill>
                        <a:latin typeface="+mj-lt"/>
                        <a:cs typeface="Arial" panose="020B0604020202020204" pitchFamily="34" charset="0"/>
                      </a:endParaRPr>
                    </a:p>
                  </a:txBody>
                  <a:tcPr marL="68580" marR="68580" marT="34290" marB="3429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00538C"/>
                    </a:solidFill>
                  </a:tcPr>
                </a:tc>
              </a:tr>
              <a:tr h="1440180">
                <a:tc>
                  <a:txBody>
                    <a:bodyPr/>
                    <a:lstStyle/>
                    <a:p>
                      <a:pPr marL="171450" indent="-171450">
                        <a:buFont typeface="Arial" panose="020B0604020202020204" pitchFamily="34" charset="0"/>
                        <a:buChar char="•"/>
                      </a:pPr>
                      <a:r>
                        <a:rPr lang="en-US" sz="1400" baseline="0" dirty="0" smtClean="0">
                          <a:solidFill>
                            <a:schemeClr val="tx1"/>
                          </a:solidFill>
                          <a:latin typeface="+mj-lt"/>
                          <a:cs typeface="Arial" panose="020B0604020202020204" pitchFamily="34" charset="0"/>
                        </a:rPr>
                        <a:t>VA Northwest HCC</a:t>
                      </a:r>
                    </a:p>
                    <a:p>
                      <a:pPr marL="171450" indent="-171450">
                        <a:buFont typeface="Arial" panose="020B0604020202020204" pitchFamily="34" charset="0"/>
                        <a:buChar char="•"/>
                      </a:pPr>
                      <a:r>
                        <a:rPr lang="en-US" sz="1400" dirty="0" smtClean="0">
                          <a:solidFill>
                            <a:schemeClr val="tx1"/>
                          </a:solidFill>
                          <a:latin typeface="+mj-lt"/>
                          <a:cs typeface="Arial" panose="020B0604020202020204" pitchFamily="34" charset="0"/>
                        </a:rPr>
                        <a:t>Vaccinated approximately 515 people in 2.5 hours during 2015 drive-thru influenza point of dispensing exercise</a:t>
                      </a:r>
                    </a:p>
                    <a:p>
                      <a:pPr marL="171450" indent="-171450">
                        <a:buFont typeface="Arial" panose="020B0604020202020204" pitchFamily="34" charset="0"/>
                        <a:buChar char="•"/>
                      </a:pPr>
                      <a:r>
                        <a:rPr lang="en-US" sz="1400" dirty="0" smtClean="0">
                          <a:solidFill>
                            <a:schemeClr val="tx1"/>
                          </a:solidFill>
                          <a:latin typeface="+mj-lt"/>
                          <a:cs typeface="Arial" panose="020B0604020202020204" pitchFamily="34" charset="0"/>
                        </a:rPr>
                        <a:t>Seamless integration of public health, health care, Medical Reserve Corps, the Community Emergency Response Team, and emergency medical services</a:t>
                      </a:r>
                    </a:p>
                  </a:txBody>
                  <a:tcPr marL="68580" marR="68580" marT="34290" marB="34290">
                    <a:lnL w="12700" cap="flat" cmpd="sng" algn="ctr">
                      <a:noFill/>
                      <a:prstDash val="solid"/>
                      <a:round/>
                      <a:headEnd type="none" w="med" len="med"/>
                      <a:tailEnd type="none" w="med" len="med"/>
                    </a:lnL>
                    <a:lnR w="12700" cap="flat" cmpd="sng" algn="ctr">
                      <a:solidFill>
                        <a:srgbClr val="00538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38C"/>
                      </a:solidFill>
                      <a:prstDash val="solid"/>
                      <a:round/>
                      <a:headEnd type="none" w="med" len="med"/>
                      <a:tailEnd type="none" w="med" len="med"/>
                    </a:lnB>
                    <a:noFill/>
                  </a:tcPr>
                </a:tc>
                <a:tc>
                  <a:txBody>
                    <a:bodyPr/>
                    <a:lstStyle/>
                    <a:p>
                      <a:pPr marL="171450" indent="-171450" algn="l" defTabSz="914400" rtl="0" eaLnBrk="1" latinLnBrk="0" hangingPunct="1">
                        <a:buFont typeface="Arial" panose="020B0604020202020204" pitchFamily="34" charset="0"/>
                        <a:buChar char="•"/>
                      </a:pPr>
                      <a:r>
                        <a:rPr lang="en-US" sz="1400" kern="1200" baseline="0" dirty="0" smtClean="0">
                          <a:solidFill>
                            <a:schemeClr val="dk1"/>
                          </a:solidFill>
                          <a:latin typeface="+mj-lt"/>
                          <a:ea typeface="+mn-ea"/>
                          <a:cs typeface="Arial" panose="020B0604020202020204" pitchFamily="34" charset="0"/>
                        </a:rPr>
                        <a:t>Georgia Region J HCC</a:t>
                      </a:r>
                    </a:p>
                    <a:p>
                      <a:pPr marL="171450" indent="-171450" algn="l" defTabSz="914400" rtl="0" eaLnBrk="1" latinLnBrk="0" hangingPunct="1">
                        <a:buFont typeface="Arial" panose="020B0604020202020204" pitchFamily="34" charset="0"/>
                        <a:buChar char="•"/>
                      </a:pPr>
                      <a:r>
                        <a:rPr lang="en-US" sz="1400" kern="1200" baseline="0" dirty="0" smtClean="0">
                          <a:solidFill>
                            <a:schemeClr val="dk1"/>
                          </a:solidFill>
                          <a:latin typeface="+mj-lt"/>
                          <a:ea typeface="+mn-ea"/>
                          <a:cs typeface="Arial" panose="020B0604020202020204" pitchFamily="34" charset="0"/>
                        </a:rPr>
                        <a:t>Began coordinating situational awareness among HCC members and partners for collaborative, informed decision-making 5 days before hurricane landfall</a:t>
                      </a:r>
                    </a:p>
                    <a:p>
                      <a:pPr marL="171450" indent="-171450" algn="l" defTabSz="914400" rtl="0" eaLnBrk="1" latinLnBrk="0" hangingPunct="1">
                        <a:buFont typeface="Arial" panose="020B0604020202020204" pitchFamily="34" charset="0"/>
                        <a:buChar char="•"/>
                      </a:pPr>
                      <a:r>
                        <a:rPr lang="en-US" sz="1400" kern="1200" baseline="0" dirty="0" smtClean="0">
                          <a:solidFill>
                            <a:schemeClr val="dk1"/>
                          </a:solidFill>
                          <a:latin typeface="+mj-lt"/>
                          <a:ea typeface="+mn-ea"/>
                          <a:cs typeface="Arial" panose="020B0604020202020204" pitchFamily="34" charset="0"/>
                        </a:rPr>
                        <a:t>Evacuated over 1,200 patients – some just out of surgery – without any loss of life 24 hours before hurricane landfall</a:t>
                      </a:r>
                    </a:p>
                  </a:txBody>
                  <a:tcPr marL="68580" marR="68580" marT="34290" marB="34290">
                    <a:lnL w="12700" cap="flat" cmpd="sng" algn="ctr">
                      <a:solidFill>
                        <a:srgbClr val="00538C"/>
                      </a:solidFill>
                      <a:prstDash val="solid"/>
                      <a:round/>
                      <a:headEnd type="none" w="med" len="med"/>
                      <a:tailEnd type="none" w="med" len="med"/>
                    </a:lnL>
                    <a:lnR w="12700" cap="flat" cmpd="sng" algn="ctr">
                      <a:solidFill>
                        <a:srgbClr val="00538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38C"/>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400" baseline="0" dirty="0" smtClean="0">
                          <a:latin typeface="+mj-lt"/>
                          <a:cs typeface="Arial" panose="020B0604020202020204" pitchFamily="34" charset="0"/>
                        </a:rPr>
                        <a:t>Northeast Ohio Regional HCC </a:t>
                      </a:r>
                    </a:p>
                    <a:p>
                      <a:pPr marL="171450" indent="-171450">
                        <a:buFont typeface="Arial" panose="020B0604020202020204" pitchFamily="34" charset="0"/>
                        <a:buChar char="•"/>
                      </a:pPr>
                      <a:r>
                        <a:rPr lang="en-US" sz="1400" baseline="0" dirty="0" smtClean="0">
                          <a:latin typeface="+mj-lt"/>
                          <a:cs typeface="Arial" panose="020B0604020202020204" pitchFamily="34" charset="0"/>
                        </a:rPr>
                        <a:t>Coordinated surge support with 27 medical facilities</a:t>
                      </a:r>
                    </a:p>
                    <a:p>
                      <a:pPr marL="171450" indent="-171450">
                        <a:buFont typeface="Arial" panose="020B0604020202020204" pitchFamily="34" charset="0"/>
                        <a:buChar char="•"/>
                      </a:pPr>
                      <a:r>
                        <a:rPr lang="en-US" sz="1400" baseline="0" dirty="0" smtClean="0">
                          <a:latin typeface="+mj-lt"/>
                          <a:cs typeface="Arial" panose="020B0604020202020204" pitchFamily="34" charset="0"/>
                        </a:rPr>
                        <a:t>Regularly surveyed health care facilities to ensure inventories of specialized equipment, contact information, blood inventories, and bed availability were up-to-date in preparation for over 50,000 Convention visitors</a:t>
                      </a:r>
                      <a:endParaRPr lang="en-US" sz="1400" dirty="0">
                        <a:latin typeface="+mj-lt"/>
                        <a:cs typeface="Arial" panose="020B0604020202020204" pitchFamily="34" charset="0"/>
                      </a:endParaRPr>
                    </a:p>
                  </a:txBody>
                  <a:tcPr marL="68580" marR="68580" marT="34290" marB="34290">
                    <a:lnL w="12700" cap="flat" cmpd="sng" algn="ctr">
                      <a:solidFill>
                        <a:srgbClr val="00538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38C"/>
                      </a:solidFill>
                      <a:prstDash val="solid"/>
                      <a:round/>
                      <a:headEnd type="none" w="med" len="med"/>
                      <a:tailEnd type="none" w="med" len="med"/>
                    </a:lnB>
                    <a:noFill/>
                  </a:tcPr>
                </a:tc>
              </a:tr>
            </a:tbl>
          </a:graphicData>
        </a:graphic>
      </p:graphicFrame>
      <p:sp>
        <p:nvSpPr>
          <p:cNvPr id="5" name="Rectangle 4"/>
          <p:cNvSpPr/>
          <p:nvPr/>
        </p:nvSpPr>
        <p:spPr>
          <a:xfrm>
            <a:off x="417737" y="5473343"/>
            <a:ext cx="8308527" cy="385939"/>
          </a:xfrm>
          <a:prstGeom prst="rect">
            <a:avLst/>
          </a:prstGeom>
          <a:ln>
            <a:noFill/>
            <a:prstDash val="dash"/>
          </a:ln>
        </p:spPr>
        <p:txBody>
          <a:bodyPr wrap="square">
            <a:spAutoFit/>
          </a:bodyPr>
          <a:lstStyle/>
          <a:p>
            <a:pPr algn="ctr">
              <a:lnSpc>
                <a:spcPct val="106000"/>
              </a:lnSpc>
            </a:pPr>
            <a:r>
              <a:rPr lang="en-US" b="1" dirty="0">
                <a:cs typeface="Arial" panose="020B0604020202020204" pitchFamily="34" charset="0"/>
              </a:rPr>
              <a:t>Additional </a:t>
            </a:r>
            <a:r>
              <a:rPr lang="en-US" b="1" dirty="0" smtClean="0">
                <a:cs typeface="Arial" panose="020B0604020202020204" pitchFamily="34" charset="0"/>
              </a:rPr>
              <a:t>Impact Stories </a:t>
            </a:r>
            <a:r>
              <a:rPr lang="en-US" b="1" dirty="0">
                <a:cs typeface="Arial" panose="020B0604020202020204" pitchFamily="34" charset="0"/>
              </a:rPr>
              <a:t>are Accessible on the HPP Homepage: </a:t>
            </a:r>
            <a:r>
              <a:rPr lang="en-US" b="1" dirty="0" smtClean="0">
                <a:solidFill>
                  <a:schemeClr val="tx2"/>
                </a:solidFill>
                <a:cs typeface="Arial" panose="020B0604020202020204" pitchFamily="34" charset="0"/>
                <a:hlinkClick r:id="rId3"/>
              </a:rPr>
              <a:t>www.phe.gov/hpp</a:t>
            </a:r>
            <a:endParaRPr lang="en-US" b="1" dirty="0">
              <a:solidFill>
                <a:schemeClr val="tx2"/>
              </a:solidFill>
              <a:cs typeface="Arial" panose="020B0604020202020204" pitchFamily="34" charset="0"/>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36413" y="1452353"/>
            <a:ext cx="1006098" cy="1115568"/>
          </a:xfrm>
          <a:prstGeom prst="rect">
            <a:avLst/>
          </a:prstGeom>
        </p:spPr>
      </p:pic>
      <p:pic>
        <p:nvPicPr>
          <p:cNvPr id="9" name="Picture 8"/>
          <p:cNvPicPr>
            <a:picLocks noChangeAspect="1"/>
          </p:cNvPicPr>
          <p:nvPr/>
        </p:nvPicPr>
        <p:blipFill rotWithShape="1">
          <a:blip r:embed="rId5"/>
          <a:srcRect b="20782"/>
          <a:stretch/>
        </p:blipFill>
        <p:spPr>
          <a:xfrm>
            <a:off x="4026378" y="1452353"/>
            <a:ext cx="1069086" cy="1115568"/>
          </a:xfrm>
          <a:prstGeom prst="rect">
            <a:avLst/>
          </a:prstGeom>
        </p:spPr>
      </p:pic>
    </p:spTree>
    <p:extLst>
      <p:ext uri="{BB962C8B-B14F-4D97-AF65-F5344CB8AC3E}">
        <p14:creationId xmlns:p14="http://schemas.microsoft.com/office/powerpoint/2010/main" val="3836824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HPP </a:t>
            </a:r>
            <a:r>
              <a:rPr lang="en-US" dirty="0" smtClean="0"/>
              <a:t>External Partner </a:t>
            </a:r>
            <a:r>
              <a:rPr lang="en-US" dirty="0"/>
              <a:t>Community Quarterly Meetings</a:t>
            </a:r>
          </a:p>
        </p:txBody>
      </p:sp>
      <p:sp>
        <p:nvSpPr>
          <p:cNvPr id="3" name="Rectangle 2"/>
          <p:cNvSpPr/>
          <p:nvPr/>
        </p:nvSpPr>
        <p:spPr>
          <a:xfrm>
            <a:off x="347663" y="1482116"/>
            <a:ext cx="8526462" cy="3081421"/>
          </a:xfrm>
          <a:prstGeom prst="rect">
            <a:avLst/>
          </a:prstGeom>
        </p:spPr>
        <p:txBody>
          <a:bodyPr wrap="square">
            <a:spAutoFit/>
          </a:bodyPr>
          <a:lstStyle/>
          <a:p>
            <a:pPr marL="214313" indent="-214313" defTabSz="717947" eaLnBrk="0" fontAlgn="base" hangingPunct="0">
              <a:lnSpc>
                <a:spcPct val="106000"/>
              </a:lnSpc>
              <a:spcBef>
                <a:spcPts val="450"/>
              </a:spcBef>
              <a:spcAft>
                <a:spcPts val="900"/>
              </a:spcAft>
              <a:buClr>
                <a:srgbClr val="273D77"/>
              </a:buClr>
              <a:buSzPct val="100000"/>
              <a:buFont typeface="Arial" panose="020B0604020202020204" pitchFamily="34" charset="0"/>
              <a:buChar char="•"/>
              <a:defRPr/>
            </a:pPr>
            <a:r>
              <a:rPr lang="en-US" dirty="0">
                <a:latin typeface="+mj-lt"/>
                <a:cs typeface="Arial" panose="020B0604020202020204" pitchFamily="34" charset="0"/>
              </a:rPr>
              <a:t>A significant component of HPP’s Impact Project is to strategically engage external stakeholders, including awardees, to develop an HPP Partner Community to ensure an exchange and collaboration of ideas and demonstrate mutual relationship value</a:t>
            </a:r>
          </a:p>
          <a:p>
            <a:pPr marL="214313" indent="-214313" defTabSz="717947" eaLnBrk="0" fontAlgn="base" hangingPunct="0">
              <a:lnSpc>
                <a:spcPct val="106000"/>
              </a:lnSpc>
              <a:spcBef>
                <a:spcPts val="450"/>
              </a:spcBef>
              <a:spcAft>
                <a:spcPts val="900"/>
              </a:spcAft>
              <a:buClr>
                <a:srgbClr val="273D77"/>
              </a:buClr>
              <a:buSzPct val="100000"/>
              <a:buFont typeface="Arial" panose="020B0604020202020204" pitchFamily="34" charset="0"/>
              <a:buChar char="•"/>
              <a:defRPr/>
            </a:pPr>
            <a:r>
              <a:rPr lang="en-US" dirty="0">
                <a:latin typeface="+mj-lt"/>
                <a:cs typeface="Arial" panose="020B0604020202020204" pitchFamily="34" charset="0"/>
              </a:rPr>
              <a:t>NHPP developed a registry of external organizations and individuals within these organizations with the greatest potential to influence and impact HPP’s success in communicating its value to key audiences</a:t>
            </a:r>
          </a:p>
          <a:p>
            <a:pPr marL="214313" indent="-214313" defTabSz="717947" eaLnBrk="0" fontAlgn="base" hangingPunct="0">
              <a:lnSpc>
                <a:spcPct val="106000"/>
              </a:lnSpc>
              <a:spcBef>
                <a:spcPts val="450"/>
              </a:spcBef>
              <a:spcAft>
                <a:spcPts val="900"/>
              </a:spcAft>
              <a:buClr>
                <a:srgbClr val="273D77"/>
              </a:buClr>
              <a:buSzPct val="100000"/>
              <a:buFont typeface="Arial" panose="020B0604020202020204" pitchFamily="34" charset="0"/>
              <a:buChar char="•"/>
              <a:defRPr/>
            </a:pPr>
            <a:r>
              <a:rPr lang="en-US" dirty="0">
                <a:latin typeface="+mj-lt"/>
                <a:cs typeface="Arial" panose="020B0604020202020204" pitchFamily="34" charset="0"/>
              </a:rPr>
              <a:t>External stakeholders include national trade associations representing health care providers and public health, foundations, academic institutions, and other nonprofits whose missions align with HPP’s preparedness, response, and recovery efforts</a:t>
            </a:r>
          </a:p>
        </p:txBody>
      </p:sp>
      <p:sp>
        <p:nvSpPr>
          <p:cNvPr id="4" name="Kicker"/>
          <p:cNvSpPr txBox="1"/>
          <p:nvPr/>
        </p:nvSpPr>
        <p:spPr>
          <a:xfrm>
            <a:off x="2510993" y="4820211"/>
            <a:ext cx="4122015" cy="759469"/>
          </a:xfrm>
          <a:prstGeom prst="rect">
            <a:avLst/>
          </a:prstGeom>
          <a:noFill/>
          <a:ln>
            <a:solidFill>
              <a:srgbClr val="00538C"/>
            </a:solidFill>
          </a:ln>
        </p:spPr>
        <p:txBody>
          <a:bodyPr vert="horz" wrap="square" lIns="66675" tIns="66675" rIns="66675" bIns="66675" rtlCol="0" anchor="ctr">
            <a:noAutofit/>
          </a:bodyPr>
          <a:lstStyle/>
          <a:p>
            <a:pPr algn="ctr">
              <a:spcAft>
                <a:spcPts val="450"/>
              </a:spcAft>
              <a:defRPr/>
            </a:pPr>
            <a:r>
              <a:rPr lang="en-US" dirty="0">
                <a:latin typeface="+mj-lt"/>
                <a:cs typeface="Arial" panose="020B0604020202020204" pitchFamily="34" charset="0"/>
              </a:rPr>
              <a:t>Consistent Messaging and Engagement =</a:t>
            </a:r>
          </a:p>
          <a:p>
            <a:pPr algn="ctr">
              <a:defRPr/>
            </a:pPr>
            <a:r>
              <a:rPr lang="en-US" b="1" u="sng" dirty="0">
                <a:solidFill>
                  <a:schemeClr val="accent1">
                    <a:lumMod val="75000"/>
                  </a:schemeClr>
                </a:solidFill>
                <a:latin typeface="+mj-lt"/>
                <a:cs typeface="Arial" panose="020B0604020202020204" pitchFamily="34" charset="0"/>
              </a:rPr>
              <a:t>Fewer Messages</a:t>
            </a:r>
            <a:r>
              <a:rPr lang="en-US" b="1" dirty="0">
                <a:solidFill>
                  <a:schemeClr val="accent1">
                    <a:lumMod val="75000"/>
                  </a:schemeClr>
                </a:solidFill>
                <a:latin typeface="+mj-lt"/>
                <a:cs typeface="Arial" panose="020B0604020202020204" pitchFamily="34" charset="0"/>
              </a:rPr>
              <a:t> </a:t>
            </a:r>
            <a:r>
              <a:rPr lang="en-US" dirty="0">
                <a:latin typeface="+mj-lt"/>
                <a:cs typeface="Arial" panose="020B0604020202020204" pitchFamily="34" charset="0"/>
              </a:rPr>
              <a:t>and</a:t>
            </a:r>
            <a:r>
              <a:rPr lang="en-US" b="1" dirty="0">
                <a:latin typeface="+mj-lt"/>
                <a:cs typeface="Arial" panose="020B0604020202020204" pitchFamily="34" charset="0"/>
              </a:rPr>
              <a:t> </a:t>
            </a:r>
            <a:r>
              <a:rPr lang="en-US" b="1" u="sng" dirty="0">
                <a:solidFill>
                  <a:schemeClr val="accent1">
                    <a:lumMod val="75000"/>
                  </a:schemeClr>
                </a:solidFill>
                <a:latin typeface="+mj-lt"/>
                <a:cs typeface="Arial" panose="020B0604020202020204" pitchFamily="34" charset="0"/>
              </a:rPr>
              <a:t>More Messengers</a:t>
            </a:r>
          </a:p>
        </p:txBody>
      </p:sp>
    </p:spTree>
    <p:extLst>
      <p:ext uri="{BB962C8B-B14F-4D97-AF65-F5344CB8AC3E}">
        <p14:creationId xmlns:p14="http://schemas.microsoft.com/office/powerpoint/2010/main" val="2142287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HPP External Partner Community</a:t>
            </a:r>
          </a:p>
        </p:txBody>
      </p:sp>
      <p:sp>
        <p:nvSpPr>
          <p:cNvPr id="4" name="Rectangle 3"/>
          <p:cNvSpPr/>
          <p:nvPr/>
        </p:nvSpPr>
        <p:spPr>
          <a:xfrm>
            <a:off x="347663" y="1470026"/>
            <a:ext cx="8526462" cy="3187934"/>
          </a:xfrm>
          <a:prstGeom prst="rect">
            <a:avLst/>
          </a:prstGeom>
        </p:spPr>
        <p:txBody>
          <a:bodyPr wrap="square" numCol="4">
            <a:noAutofit/>
          </a:bodyPr>
          <a:lstStyle/>
          <a:p>
            <a:pPr marL="85725" indent="-40481">
              <a:spcAft>
                <a:spcPts val="38"/>
              </a:spcAft>
              <a:buFont typeface="Arial" panose="020B0604020202020204" pitchFamily="34" charset="0"/>
              <a:buChar char="•"/>
            </a:pPr>
            <a:r>
              <a:rPr lang="en-US" sz="1100" dirty="0">
                <a:latin typeface="+mj-lt"/>
                <a:cs typeface="Arial" panose="020B0604020202020204" pitchFamily="34" charset="0"/>
              </a:rPr>
              <a:t>Alliance for Biosecurity</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Academy of Ambulatory Care</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Academy of Emergency Medicine</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Academy of Pediatrics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Academy of Physician </a:t>
            </a:r>
            <a:r>
              <a:rPr lang="en-US" sz="1100" dirty="0" smtClean="0">
                <a:latin typeface="+mj-lt"/>
                <a:cs typeface="Arial" panose="020B0604020202020204" pitchFamily="34" charset="0"/>
              </a:rPr>
              <a:t>Assistants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Association of Critical Care Nurses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Burn Association</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College of Emergency Physicians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College of Health Care Administrators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College of Health Care Executives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College of Preventive Medicine</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College of Surgeons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Health Care Association</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Hospital Association </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Medical Association</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Nurses Association</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Psychological </a:t>
            </a:r>
            <a:r>
              <a:rPr lang="en-US" sz="1100" dirty="0" smtClean="0">
                <a:latin typeface="+mj-lt"/>
                <a:cs typeface="Arial" panose="020B0604020202020204" pitchFamily="34" charset="0"/>
              </a:rPr>
              <a:t>Association</a:t>
            </a:r>
          </a:p>
          <a:p>
            <a:pPr marL="85725" indent="-40481">
              <a:spcAft>
                <a:spcPts val="38"/>
              </a:spcAft>
              <a:buFont typeface="Arial" panose="020B0604020202020204" pitchFamily="34" charset="0"/>
              <a:buChar char="•"/>
            </a:pPr>
            <a:r>
              <a:rPr lang="en-US" sz="1100" dirty="0" smtClean="0">
                <a:latin typeface="+mj-lt"/>
                <a:cs typeface="Arial" panose="020B0604020202020204" pitchFamily="34" charset="0"/>
              </a:rPr>
              <a:t>American </a:t>
            </a:r>
            <a:r>
              <a:rPr lang="en-US" sz="1100" dirty="0">
                <a:latin typeface="+mj-lt"/>
                <a:cs typeface="Arial" panose="020B0604020202020204" pitchFamily="34" charset="0"/>
              </a:rPr>
              <a:t>Public Health Association</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Society for Microbiology</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American Trauma Society</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Association for Professionals in Infection Control and Epidemiology</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Association of American Medical Colleges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Association of Health Care Emergency Preparedness Professionals </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Association of Public Health Laboratories </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Association of State and Territorial Health Officials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Biotechnology Innovation </a:t>
            </a:r>
            <a:r>
              <a:rPr lang="en-US" sz="1100" dirty="0" smtClean="0">
                <a:latin typeface="+mj-lt"/>
                <a:cs typeface="Arial" panose="020B0604020202020204" pitchFamily="34" charset="0"/>
              </a:rPr>
              <a:t>Organization</a:t>
            </a:r>
          </a:p>
          <a:p>
            <a:pPr marL="85725" indent="-40481">
              <a:spcAft>
                <a:spcPts val="38"/>
              </a:spcAft>
              <a:buFont typeface="Arial" panose="020B0604020202020204" pitchFamily="34" charset="0"/>
              <a:buChar char="•"/>
            </a:pPr>
            <a:r>
              <a:rPr lang="en-US" sz="1100" dirty="0" smtClean="0">
                <a:latin typeface="+mj-lt"/>
                <a:cs typeface="Arial" panose="020B0604020202020204" pitchFamily="34" charset="0"/>
              </a:rPr>
              <a:t>Children’s </a:t>
            </a:r>
            <a:r>
              <a:rPr lang="en-US" sz="1100" dirty="0">
                <a:latin typeface="+mj-lt"/>
                <a:cs typeface="Arial" panose="020B0604020202020204" pitchFamily="34" charset="0"/>
              </a:rPr>
              <a:t>Hospital Association </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Coalition for Health Funding</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Council of State and Territorial Epidemiologists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Emergency Nurses Association</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Emory University </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Health Care Ready</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Health Industry Distributors Association</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Infectious Diseases Society of America</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International Association of Emergency Managers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International Enviro Guard</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International Safety Equipment Association </a:t>
            </a:r>
            <a:endParaRPr lang="en-US" sz="1100" dirty="0" smtClean="0">
              <a:latin typeface="+mj-lt"/>
              <a:cs typeface="Arial" panose="020B0604020202020204" pitchFamily="34" charset="0"/>
            </a:endParaRP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Johns Hopkins Bloomberg School of Public Health Center for Health Security</a:t>
            </a:r>
          </a:p>
          <a:p>
            <a:pPr marL="85725" indent="-40481">
              <a:spcAft>
                <a:spcPts val="38"/>
              </a:spcAft>
              <a:buFont typeface="Arial" panose="020B0604020202020204" pitchFamily="34" charset="0"/>
              <a:buChar char="•"/>
            </a:pPr>
            <a:r>
              <a:rPr lang="en-US" sz="1100" dirty="0" err="1">
                <a:latin typeface="+mj-lt"/>
                <a:cs typeface="Arial" panose="020B0604020202020204" pitchFamily="34" charset="0"/>
              </a:rPr>
              <a:t>MedStar</a:t>
            </a:r>
            <a:r>
              <a:rPr lang="en-US" sz="1100" dirty="0">
                <a:latin typeface="+mj-lt"/>
                <a:cs typeface="Arial" panose="020B0604020202020204" pitchFamily="34" charset="0"/>
              </a:rPr>
              <a:t> Washington Hospital </a:t>
            </a:r>
            <a:r>
              <a:rPr lang="en-US" sz="1100" dirty="0" smtClean="0">
                <a:latin typeface="+mj-lt"/>
                <a:cs typeface="Arial" panose="020B0604020202020204" pitchFamily="34" charset="0"/>
              </a:rPr>
              <a:t>Center</a:t>
            </a:r>
          </a:p>
          <a:p>
            <a:pPr marL="85725" indent="-40481">
              <a:spcAft>
                <a:spcPts val="38"/>
              </a:spcAft>
              <a:buFont typeface="Arial" panose="020B0604020202020204" pitchFamily="34" charset="0"/>
              <a:buChar char="•"/>
            </a:pPr>
            <a:r>
              <a:rPr lang="en-US" sz="1100" dirty="0" err="1">
                <a:latin typeface="+mj-lt"/>
                <a:cs typeface="Arial" panose="020B0604020202020204" pitchFamily="34" charset="0"/>
              </a:rPr>
              <a:t>Medxcel</a:t>
            </a:r>
            <a:r>
              <a:rPr lang="en-US" sz="1100" dirty="0">
                <a:latin typeface="+mj-lt"/>
                <a:cs typeface="Arial" panose="020B0604020202020204" pitchFamily="34" charset="0"/>
              </a:rPr>
              <a:t> Facilities Management</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Association of Accountable Care Organizations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Association of Community Health Centers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Association of County and City Health Officials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Association of State EMS Officials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Association of EMS Physicians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Association of EMTs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Association of Home Care and Hospice</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Association of State Alcohol and Drug Abuse </a:t>
            </a:r>
            <a:r>
              <a:rPr lang="en-US" sz="1100" dirty="0" smtClean="0">
                <a:latin typeface="+mj-lt"/>
                <a:cs typeface="Arial" panose="020B0604020202020204" pitchFamily="34" charset="0"/>
              </a:rPr>
              <a:t>Directors</a:t>
            </a:r>
            <a:endParaRPr lang="en-US" sz="1100" dirty="0">
              <a:latin typeface="+mj-lt"/>
              <a:cs typeface="Arial" panose="020B0604020202020204" pitchFamily="34" charset="0"/>
            </a:endParaRP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Association of State Mental </a:t>
            </a:r>
            <a:r>
              <a:rPr lang="en-US" sz="1100" dirty="0" smtClean="0">
                <a:latin typeface="+mj-lt"/>
                <a:cs typeface="Arial" panose="020B0604020202020204" pitchFamily="34" charset="0"/>
              </a:rPr>
              <a:t>Health </a:t>
            </a:r>
            <a:r>
              <a:rPr lang="en-US" sz="1100" dirty="0">
                <a:latin typeface="+mj-lt"/>
                <a:cs typeface="Arial" panose="020B0604020202020204" pitchFamily="34" charset="0"/>
              </a:rPr>
              <a:t>Program Directors</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Business Group on Health</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Council for Behavioral Health </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Emergency Management Association</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Governors Association</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Homeland Security Association</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Public Health Information Coalition</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National Rural Health Association</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Pacific Island Health Officers Association</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Pharmaceutical Research Manufacturers of America</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Society for Health Care Epidemiology of America</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Trauma Center Association of America</a:t>
            </a:r>
          </a:p>
          <a:p>
            <a:pPr marL="85725" indent="-40481">
              <a:spcAft>
                <a:spcPts val="38"/>
              </a:spcAft>
              <a:buFont typeface="Arial" panose="020B0604020202020204" pitchFamily="34" charset="0"/>
              <a:buChar char="•"/>
            </a:pPr>
            <a:r>
              <a:rPr lang="en-US" sz="1100" dirty="0">
                <a:latin typeface="+mj-lt"/>
                <a:cs typeface="Arial" panose="020B0604020202020204" pitchFamily="34" charset="0"/>
              </a:rPr>
              <a:t>Trust for America’s Health</a:t>
            </a:r>
          </a:p>
          <a:p>
            <a:pPr marL="85725" indent="-40481">
              <a:spcAft>
                <a:spcPts val="38"/>
              </a:spcAft>
              <a:buFont typeface="Arial" panose="020B0604020202020204" pitchFamily="34" charset="0"/>
              <a:buChar char="•"/>
            </a:pPr>
            <a:r>
              <a:rPr lang="en-US" sz="1100" dirty="0" smtClean="0">
                <a:latin typeface="+mj-lt"/>
                <a:cs typeface="Arial" panose="020B0604020202020204" pitchFamily="34" charset="0"/>
              </a:rPr>
              <a:t>Urgent </a:t>
            </a:r>
            <a:r>
              <a:rPr lang="en-US" sz="1100" dirty="0">
                <a:latin typeface="+mj-lt"/>
                <a:cs typeface="Arial" panose="020B0604020202020204" pitchFamily="34" charset="0"/>
              </a:rPr>
              <a:t>Care Association of America</a:t>
            </a:r>
          </a:p>
        </p:txBody>
      </p:sp>
    </p:spTree>
    <p:extLst>
      <p:ext uri="{BB962C8B-B14F-4D97-AF65-F5344CB8AC3E}">
        <p14:creationId xmlns:p14="http://schemas.microsoft.com/office/powerpoint/2010/main" val="819593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HCC Response Leadership Course</a:t>
            </a:r>
          </a:p>
        </p:txBody>
      </p:sp>
      <p:sp>
        <p:nvSpPr>
          <p:cNvPr id="3" name="Content Placeholder 3"/>
          <p:cNvSpPr txBox="1">
            <a:spLocks/>
          </p:cNvSpPr>
          <p:nvPr/>
        </p:nvSpPr>
        <p:spPr>
          <a:xfrm>
            <a:off x="347663" y="1482116"/>
            <a:ext cx="5254549" cy="2494209"/>
          </a:xfrm>
          <a:prstGeom prst="rect">
            <a:avLst/>
          </a:prstGeom>
        </p:spPr>
        <p:txBody>
          <a:bodyPr wrap="square">
            <a:spAutoFit/>
          </a:bodyPr>
          <a:lstStyle>
            <a:lvl1pPr marL="342900" indent="-342900" algn="l" defTabSz="914400" rtl="0" eaLnBrk="1" latinLnBrk="0" hangingPunct="1">
              <a:spcBef>
                <a:spcPct val="20000"/>
              </a:spcBef>
              <a:buFont typeface="Wingdings" panose="05000000000000000000" pitchFamily="2" charset="2"/>
              <a:buChar char="§"/>
              <a:defRPr sz="2200" kern="1200">
                <a:solidFill>
                  <a:srgbClr val="273D7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
              <a:defRPr sz="1800" kern="1200">
                <a:solidFill>
                  <a:srgbClr val="273D7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rgbClr val="273D7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4313" lvl="1" indent="-214313" defTabSz="717947" eaLnBrk="0" fontAlgn="base" hangingPunct="0">
              <a:lnSpc>
                <a:spcPct val="106000"/>
              </a:lnSpc>
              <a:spcBef>
                <a:spcPts val="450"/>
              </a:spcBef>
              <a:spcAft>
                <a:spcPts val="900"/>
              </a:spcAft>
              <a:buClr>
                <a:srgbClr val="273D77"/>
              </a:buClr>
              <a:buSzPct val="100000"/>
              <a:buFont typeface="Arial" panose="020B0604020202020204" pitchFamily="34" charset="0"/>
              <a:buChar char="•"/>
              <a:defRPr/>
            </a:pPr>
            <a:r>
              <a:rPr lang="en-US" dirty="0">
                <a:solidFill>
                  <a:schemeClr val="tx1"/>
                </a:solidFill>
                <a:latin typeface="+mj-lt"/>
              </a:rPr>
              <a:t>Developed by the Division of National Health Care Preparedness Programs (NHPP) and FEMA’s Center for Domestic Preparedness (CDP)</a:t>
            </a:r>
          </a:p>
          <a:p>
            <a:pPr marL="214313" lvl="1" indent="-214313" defTabSz="717947" eaLnBrk="0" fontAlgn="base" hangingPunct="0">
              <a:lnSpc>
                <a:spcPct val="106000"/>
              </a:lnSpc>
              <a:spcBef>
                <a:spcPts val="450"/>
              </a:spcBef>
              <a:spcAft>
                <a:spcPts val="900"/>
              </a:spcAft>
              <a:buClr>
                <a:srgbClr val="273D77"/>
              </a:buClr>
              <a:buSzPct val="100000"/>
              <a:buFont typeface="Arial" panose="020B0604020202020204" pitchFamily="34" charset="0"/>
              <a:buChar char="•"/>
              <a:defRPr/>
            </a:pPr>
            <a:r>
              <a:rPr lang="en-US" dirty="0">
                <a:solidFill>
                  <a:schemeClr val="tx1"/>
                </a:solidFill>
                <a:latin typeface="+mj-lt"/>
              </a:rPr>
              <a:t>Held at CDP in Anniston, Alabama</a:t>
            </a:r>
          </a:p>
          <a:p>
            <a:pPr marL="214313" lvl="1" indent="-214313" defTabSz="717947" eaLnBrk="0" fontAlgn="base" hangingPunct="0">
              <a:lnSpc>
                <a:spcPct val="106000"/>
              </a:lnSpc>
              <a:spcBef>
                <a:spcPts val="450"/>
              </a:spcBef>
              <a:spcAft>
                <a:spcPts val="900"/>
              </a:spcAft>
              <a:buClr>
                <a:srgbClr val="273D77"/>
              </a:buClr>
              <a:buSzPct val="100000"/>
              <a:buFont typeface="Arial" panose="020B0604020202020204" pitchFamily="34" charset="0"/>
              <a:buChar char="•"/>
              <a:defRPr/>
            </a:pPr>
            <a:r>
              <a:rPr lang="en-US" dirty="0">
                <a:solidFill>
                  <a:schemeClr val="tx1"/>
                </a:solidFill>
                <a:latin typeface="+mj-lt"/>
              </a:rPr>
              <a:t>Three day course provides instruction and exercise opportunities to guide coalitions in preparing and responding as a HCC leadership team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2212" y="1479222"/>
            <a:ext cx="3271914" cy="2180208"/>
          </a:xfrm>
          <a:prstGeom prst="rect">
            <a:avLst/>
          </a:prstGeom>
        </p:spPr>
      </p:pic>
      <p:sp>
        <p:nvSpPr>
          <p:cNvPr id="5" name="TextBox 4"/>
          <p:cNvSpPr txBox="1"/>
          <p:nvPr/>
        </p:nvSpPr>
        <p:spPr>
          <a:xfrm>
            <a:off x="7298755" y="3654015"/>
            <a:ext cx="1575370" cy="246221"/>
          </a:xfrm>
          <a:prstGeom prst="rect">
            <a:avLst/>
          </a:prstGeom>
          <a:noFill/>
        </p:spPr>
        <p:txBody>
          <a:bodyPr wrap="square" rtlCol="0">
            <a:spAutoFit/>
          </a:bodyPr>
          <a:lstStyle/>
          <a:p>
            <a:pPr algn="r"/>
            <a:r>
              <a:rPr lang="en-US" sz="1000" dirty="0">
                <a:latin typeface="+mj-lt"/>
                <a:cs typeface="Arial" panose="020B0604020202020204" pitchFamily="34" charset="0"/>
              </a:rPr>
              <a:t>Photo credit: FEMA.gov</a:t>
            </a:r>
          </a:p>
        </p:txBody>
      </p:sp>
      <p:sp>
        <p:nvSpPr>
          <p:cNvPr id="6" name="Rectangle 5"/>
          <p:cNvSpPr/>
          <p:nvPr/>
        </p:nvSpPr>
        <p:spPr>
          <a:xfrm>
            <a:off x="347663" y="4070368"/>
            <a:ext cx="8526462" cy="1919436"/>
          </a:xfrm>
          <a:prstGeom prst="rect">
            <a:avLst/>
          </a:prstGeom>
        </p:spPr>
        <p:txBody>
          <a:bodyPr wrap="square">
            <a:spAutoFit/>
          </a:bodyPr>
          <a:lstStyle/>
          <a:p>
            <a:pPr marL="214313" lvl="1" indent="-214313" defTabSz="717947" eaLnBrk="0" fontAlgn="base" hangingPunct="0">
              <a:lnSpc>
                <a:spcPct val="106000"/>
              </a:lnSpc>
              <a:spcBef>
                <a:spcPts val="450"/>
              </a:spcBef>
              <a:spcAft>
                <a:spcPts val="900"/>
              </a:spcAft>
              <a:buClr>
                <a:srgbClr val="273D77"/>
              </a:buClr>
              <a:buSzPct val="100000"/>
              <a:buFont typeface="Arial" panose="020B0604020202020204" pitchFamily="34" charset="0"/>
              <a:buChar char="•"/>
              <a:defRPr/>
            </a:pPr>
            <a:r>
              <a:rPr lang="en-US" dirty="0">
                <a:latin typeface="+mj-lt"/>
                <a:cs typeface="Arial" panose="020B0604020202020204" pitchFamily="34" charset="0"/>
              </a:rPr>
              <a:t>Target Audience: Health care leaders, public health leaders, emergency medical service leaders, emergency management professionals and public officials</a:t>
            </a:r>
          </a:p>
          <a:p>
            <a:pPr marL="214313" lvl="1" indent="-214313" defTabSz="717947" eaLnBrk="0" fontAlgn="base" hangingPunct="0">
              <a:lnSpc>
                <a:spcPct val="106000"/>
              </a:lnSpc>
              <a:spcBef>
                <a:spcPts val="450"/>
              </a:spcBef>
              <a:spcAft>
                <a:spcPts val="900"/>
              </a:spcAft>
              <a:buClr>
                <a:srgbClr val="273D77"/>
              </a:buClr>
              <a:buSzPct val="100000"/>
              <a:buFont typeface="Arial" panose="020B0604020202020204" pitchFamily="34" charset="0"/>
              <a:buChar char="•"/>
              <a:defRPr/>
            </a:pPr>
            <a:r>
              <a:rPr lang="en-US" dirty="0" smtClean="0">
                <a:latin typeface="+mj-lt"/>
                <a:cs typeface="Arial" panose="020B0604020202020204" pitchFamily="34" charset="0"/>
              </a:rPr>
              <a:t>27 </a:t>
            </a:r>
            <a:r>
              <a:rPr lang="en-US" dirty="0">
                <a:latin typeface="+mj-lt"/>
                <a:cs typeface="Arial" panose="020B0604020202020204" pitchFamily="34" charset="0"/>
              </a:rPr>
              <a:t>participants in the class representing three HCCs with 9 participants per HCC</a:t>
            </a:r>
          </a:p>
          <a:p>
            <a:pPr marL="214313" lvl="1" indent="-214313" defTabSz="717947" eaLnBrk="0" fontAlgn="base" hangingPunct="0">
              <a:lnSpc>
                <a:spcPct val="106000"/>
              </a:lnSpc>
              <a:spcBef>
                <a:spcPts val="450"/>
              </a:spcBef>
              <a:spcAft>
                <a:spcPts val="900"/>
              </a:spcAft>
              <a:buClr>
                <a:srgbClr val="273D77"/>
              </a:buClr>
              <a:buSzPct val="100000"/>
              <a:buFont typeface="Arial" panose="020B0604020202020204" pitchFamily="34" charset="0"/>
              <a:buChar char="•"/>
              <a:defRPr/>
            </a:pPr>
            <a:r>
              <a:rPr lang="en-US" dirty="0">
                <a:latin typeface="+mj-lt"/>
                <a:cs typeface="Arial" panose="020B0604020202020204" pitchFamily="34" charset="0"/>
              </a:rPr>
              <a:t>Travel, lodging, and meals will be provided for non-federal participants who are registered through CDP for the course</a:t>
            </a:r>
          </a:p>
        </p:txBody>
      </p:sp>
    </p:spTree>
    <p:extLst>
      <p:ext uri="{BB962C8B-B14F-4D97-AF65-F5344CB8AC3E}">
        <p14:creationId xmlns:p14="http://schemas.microsoft.com/office/powerpoint/2010/main" val="4038528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4406900"/>
            <a:ext cx="8526462" cy="1362075"/>
          </a:xfrm>
        </p:spPr>
        <p:txBody>
          <a:bodyPr anchor="ctr"/>
          <a:lstStyle/>
          <a:p>
            <a:r>
              <a:rPr lang="en-US" dirty="0"/>
              <a:t>HPP and PHEP: Two Distinct Programs, but Aligned</a:t>
            </a:r>
          </a:p>
        </p:txBody>
      </p:sp>
    </p:spTree>
    <p:extLst>
      <p:ext uri="{BB962C8B-B14F-4D97-AF65-F5344CB8AC3E}">
        <p14:creationId xmlns:p14="http://schemas.microsoft.com/office/powerpoint/2010/main" val="467281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4406900"/>
            <a:ext cx="8526462" cy="1362075"/>
          </a:xfrm>
        </p:spPr>
        <p:txBody>
          <a:bodyPr anchor="ctr"/>
          <a:lstStyle/>
          <a:p>
            <a:r>
              <a:rPr lang="en-US" dirty="0" smtClean="0"/>
              <a:t>PHEP changes</a:t>
            </a:r>
            <a:endParaRPr lang="en-US" dirty="0"/>
          </a:p>
        </p:txBody>
      </p:sp>
    </p:spTree>
    <p:extLst>
      <p:ext uri="{BB962C8B-B14F-4D97-AF65-F5344CB8AC3E}">
        <p14:creationId xmlns:p14="http://schemas.microsoft.com/office/powerpoint/2010/main" val="453127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906462"/>
          </a:xfrm>
          <a:noFill/>
        </p:spPr>
        <p:txBody>
          <a:bodyPr/>
          <a:lstStyle/>
          <a:p>
            <a:r>
              <a:rPr lang="en-US" dirty="0" smtClean="0"/>
              <a:t>PHEP </a:t>
            </a:r>
            <a:r>
              <a:rPr lang="en-US" dirty="0"/>
              <a:t>Changes in 2017-2022 FOA</a:t>
            </a:r>
          </a:p>
        </p:txBody>
      </p:sp>
      <p:sp>
        <p:nvSpPr>
          <p:cNvPr id="3" name="Content Placeholder 2"/>
          <p:cNvSpPr txBox="1">
            <a:spLocks/>
          </p:cNvSpPr>
          <p:nvPr/>
        </p:nvSpPr>
        <p:spPr>
          <a:xfrm>
            <a:off x="347663" y="1287462"/>
            <a:ext cx="8526462" cy="7583615"/>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defTabSz="957263" eaLnBrk="0" fontAlgn="base" hangingPunct="0">
              <a:spcBef>
                <a:spcPts val="0"/>
              </a:spcBef>
              <a:buClr>
                <a:srgbClr val="273D77"/>
              </a:buClr>
              <a:buSzPct val="100000"/>
              <a:buNone/>
            </a:pPr>
            <a:r>
              <a:rPr lang="en-US" sz="2000" dirty="0" smtClean="0">
                <a:latin typeface="+mj-lt"/>
                <a:cs typeface="Arial" panose="020B0604020202020204" pitchFamily="34" charset="0"/>
              </a:rPr>
              <a:t>Requirements/Recommendations by Domain: </a:t>
            </a:r>
          </a:p>
          <a:p>
            <a:pPr marL="285750" lvl="1" defTabSz="957263" eaLnBrk="0" fontAlgn="base" hangingPunct="0">
              <a:spcBef>
                <a:spcPts val="0"/>
              </a:spcBef>
              <a:buClr>
                <a:srgbClr val="273D77"/>
              </a:buClr>
              <a:buSzPct val="100000"/>
              <a:buNone/>
            </a:pPr>
            <a:endParaRPr lang="en-US" sz="2000" dirty="0" smtClean="0">
              <a:latin typeface="+mj-lt"/>
              <a:cs typeface="Arial" panose="020B0604020202020204" pitchFamily="34" charset="0"/>
            </a:endParaRPr>
          </a:p>
          <a:p>
            <a:pPr marL="285750" lvl="1" defTabSz="957263" eaLnBrk="0" fontAlgn="base" hangingPunct="0">
              <a:spcBef>
                <a:spcPts val="0"/>
              </a:spcBef>
              <a:buClr>
                <a:srgbClr val="273D77"/>
              </a:buClr>
              <a:buSzPct val="100000"/>
              <a:buNone/>
            </a:pPr>
            <a:r>
              <a:rPr lang="en-US" sz="2000" b="1" dirty="0" smtClean="0">
                <a:latin typeface="+mj-lt"/>
                <a:cs typeface="Arial" panose="020B0604020202020204" pitchFamily="34" charset="0"/>
              </a:rPr>
              <a:t>Community Resilience</a:t>
            </a:r>
          </a:p>
          <a:p>
            <a:pPr marL="2057400" lvl="5" defTabSz="957263" eaLnBrk="0" fontAlgn="base" hangingPunct="0">
              <a:spcBef>
                <a:spcPts val="0"/>
              </a:spcBef>
              <a:buClr>
                <a:srgbClr val="273D77"/>
              </a:buClr>
              <a:buSzPct val="100000"/>
            </a:pPr>
            <a:endParaRPr lang="en-US" sz="1200" dirty="0" smtClean="0">
              <a:latin typeface="+mj-lt"/>
              <a:cs typeface="Arial" panose="020B0604020202020204" pitchFamily="34" charset="0"/>
            </a:endParaRPr>
          </a:p>
          <a:p>
            <a:pPr lvl="1" fontAlgn="base">
              <a:spcAft>
                <a:spcPts val="500"/>
              </a:spcAft>
              <a:buClr>
                <a:srgbClr val="193175"/>
              </a:buClr>
              <a:buSzPct val="100000"/>
              <a:buFont typeface="Arial" panose="020B0604020202020204" pitchFamily="34" charset="0"/>
              <a:buChar char="•"/>
            </a:pPr>
            <a:r>
              <a:rPr lang="en-US" sz="2000" dirty="0" smtClean="0">
                <a:latin typeface="+mj-lt"/>
                <a:cs typeface="Arial" panose="020B0604020202020204" pitchFamily="34" charset="0"/>
              </a:rPr>
              <a:t>Incorporates National Health Security Preparedness Index (NHSPI) as a gauge of state and local progress and gaps</a:t>
            </a:r>
          </a:p>
          <a:p>
            <a:pPr lvl="1" fontAlgn="base">
              <a:spcAft>
                <a:spcPts val="500"/>
              </a:spcAft>
              <a:buClr>
                <a:srgbClr val="193175"/>
              </a:buClr>
              <a:buSzPct val="100000"/>
              <a:buFont typeface="Arial" panose="020B0604020202020204" pitchFamily="34" charset="0"/>
              <a:buChar char="•"/>
            </a:pPr>
            <a:r>
              <a:rPr lang="en-US" sz="2000" dirty="0" smtClean="0">
                <a:cs typeface="Arial" panose="020B0604020202020204" pitchFamily="34" charset="0"/>
              </a:rPr>
              <a:t>Provides CDC planning resources and tools when planning for at-risk populations</a:t>
            </a:r>
          </a:p>
          <a:p>
            <a:pPr lvl="1" fontAlgn="base">
              <a:spcAft>
                <a:spcPts val="500"/>
              </a:spcAft>
              <a:buClr>
                <a:srgbClr val="193175"/>
              </a:buClr>
              <a:buSzPct val="100000"/>
              <a:buFont typeface="Arial" panose="020B0604020202020204" pitchFamily="34" charset="0"/>
              <a:buChar char="•"/>
            </a:pPr>
            <a:r>
              <a:rPr lang="en-US" sz="2000" dirty="0" smtClean="0">
                <a:cs typeface="Arial" panose="020B0604020202020204" pitchFamily="34" charset="0"/>
              </a:rPr>
              <a:t>Provides training and technical assistance on the CDC Community Assessment for Public Health Emergency Response (CASPER)</a:t>
            </a:r>
          </a:p>
          <a:p>
            <a:pPr lvl="1" fontAlgn="base">
              <a:spcAft>
                <a:spcPts val="500"/>
              </a:spcAft>
              <a:buClr>
                <a:srgbClr val="193175"/>
              </a:buClr>
              <a:buSzPct val="100000"/>
              <a:buFont typeface="Arial" panose="020B0604020202020204" pitchFamily="34" charset="0"/>
              <a:buChar char="•"/>
            </a:pPr>
            <a:r>
              <a:rPr lang="en-US" sz="2000" dirty="0">
                <a:cs typeface="Arial" panose="020B0604020202020204" pitchFamily="34" charset="0"/>
              </a:rPr>
              <a:t>Strengthens planning and support for tribal nations </a:t>
            </a:r>
          </a:p>
          <a:p>
            <a:pPr marL="457200" lvl="1" indent="0" fontAlgn="base">
              <a:spcAft>
                <a:spcPts val="500"/>
              </a:spcAft>
              <a:buClr>
                <a:srgbClr val="193175"/>
              </a:buClr>
              <a:buSzPct val="100000"/>
              <a:buNone/>
            </a:pPr>
            <a:endParaRPr lang="en-US" sz="2000" dirty="0" smtClean="0">
              <a:cs typeface="Arial" panose="020B0604020202020204" pitchFamily="34" charset="0"/>
            </a:endParaRPr>
          </a:p>
          <a:p>
            <a:pPr lvl="1" fontAlgn="base">
              <a:spcAft>
                <a:spcPts val="500"/>
              </a:spcAft>
              <a:buClr>
                <a:srgbClr val="193175"/>
              </a:buClr>
              <a:buSzPct val="100000"/>
              <a:buFont typeface="Wingdings" panose="05000000000000000000" pitchFamily="2" charset="2"/>
              <a:buChar char="§"/>
            </a:pPr>
            <a:endParaRPr lang="en-US" sz="2000" dirty="0" smtClean="0">
              <a:cs typeface="Arial" panose="020B0604020202020204" pitchFamily="34" charset="0"/>
            </a:endParaRPr>
          </a:p>
          <a:p>
            <a:pPr lvl="1" fontAlgn="base">
              <a:spcAft>
                <a:spcPts val="500"/>
              </a:spcAft>
              <a:buClr>
                <a:srgbClr val="193175"/>
              </a:buClr>
              <a:buSzPct val="100000"/>
              <a:buFont typeface="Wingdings" panose="05000000000000000000" pitchFamily="2" charset="2"/>
              <a:buChar char="§"/>
            </a:pPr>
            <a:endParaRPr lang="en-US" sz="2000" dirty="0" smtClean="0">
              <a:cs typeface="Arial" panose="020B0604020202020204" pitchFamily="34" charset="0"/>
            </a:endParaRPr>
          </a:p>
          <a:p>
            <a:pPr lvl="1" fontAlgn="base">
              <a:spcAft>
                <a:spcPts val="500"/>
              </a:spcAft>
              <a:buClr>
                <a:srgbClr val="193175"/>
              </a:buClr>
              <a:buSzPct val="100000"/>
              <a:buFont typeface="Wingdings" panose="05000000000000000000" pitchFamily="2" charset="2"/>
              <a:buChar char="§"/>
            </a:pPr>
            <a:endParaRPr lang="en-US" sz="2000" dirty="0" smtClean="0">
              <a:cs typeface="Arial" panose="020B0604020202020204" pitchFamily="34" charset="0"/>
            </a:endParaRPr>
          </a:p>
          <a:p>
            <a:pPr fontAlgn="base">
              <a:spcAft>
                <a:spcPts val="500"/>
              </a:spcAft>
              <a:buClr>
                <a:srgbClr val="193175"/>
              </a:buClr>
              <a:buSzPct val="100000"/>
              <a:buFont typeface="Wingdings" panose="05000000000000000000" pitchFamily="2" charset="2"/>
              <a:buChar char="§"/>
            </a:pPr>
            <a:endParaRPr lang="en-US" sz="2000" b="1" dirty="0" smtClean="0">
              <a:latin typeface="+mj-lt"/>
              <a:cs typeface="Arial" panose="020B0604020202020204" pitchFamily="34" charset="0"/>
            </a:endParaRPr>
          </a:p>
          <a:p>
            <a:pPr fontAlgn="base">
              <a:spcAft>
                <a:spcPts val="500"/>
              </a:spcAft>
              <a:buClr>
                <a:srgbClr val="193175"/>
              </a:buClr>
              <a:buSzPct val="100000"/>
              <a:buFont typeface="Wingdings" panose="05000000000000000000" pitchFamily="2" charset="2"/>
              <a:buChar char="§"/>
            </a:pPr>
            <a:endParaRPr lang="en-US" sz="2000" b="1" dirty="0" smtClean="0">
              <a:latin typeface="+mj-lt"/>
              <a:cs typeface="Arial" panose="020B0604020202020204" pitchFamily="34" charset="0"/>
            </a:endParaRPr>
          </a:p>
          <a:p>
            <a:pPr lvl="2" fontAlgn="base">
              <a:spcAft>
                <a:spcPts val="500"/>
              </a:spcAft>
              <a:buClr>
                <a:srgbClr val="193175"/>
              </a:buClr>
              <a:buSzPct val="100000"/>
              <a:buFont typeface="Wingdings" panose="05000000000000000000" pitchFamily="2" charset="2"/>
              <a:buChar char="§"/>
            </a:pPr>
            <a:endParaRPr lang="en-US" sz="1800" dirty="0" smtClean="0">
              <a:latin typeface="+mj-lt"/>
              <a:cs typeface="Arial" panose="020B0604020202020204" pitchFamily="34" charset="0"/>
            </a:endParaRPr>
          </a:p>
          <a:p>
            <a:pPr lvl="1" fontAlgn="base">
              <a:spcAft>
                <a:spcPts val="500"/>
              </a:spcAft>
              <a:buClr>
                <a:srgbClr val="193175"/>
              </a:buClr>
              <a:buSzPct val="100000"/>
              <a:buFont typeface="Wingdings" panose="05000000000000000000" pitchFamily="2" charset="2"/>
              <a:buChar char="§"/>
            </a:pPr>
            <a:endParaRPr lang="en-US" sz="1800" dirty="0" smtClean="0">
              <a:latin typeface="+mj-lt"/>
              <a:cs typeface="Arial" panose="020B0604020202020204" pitchFamily="34" charset="0"/>
            </a:endParaRPr>
          </a:p>
          <a:p>
            <a:pPr lvl="2" fontAlgn="base">
              <a:spcAft>
                <a:spcPts val="500"/>
              </a:spcAft>
              <a:buClr>
                <a:srgbClr val="193175"/>
              </a:buClr>
              <a:buSzPct val="100000"/>
              <a:buFont typeface="Wingdings" panose="05000000000000000000" pitchFamily="2" charset="2"/>
              <a:buChar char="§"/>
            </a:pPr>
            <a:endParaRPr lang="en-US" sz="1800" dirty="0" smtClean="0">
              <a:latin typeface="+mj-lt"/>
              <a:cs typeface="Arial" panose="020B0604020202020204" pitchFamily="34" charset="0"/>
            </a:endParaRPr>
          </a:p>
        </p:txBody>
      </p:sp>
    </p:spTree>
    <p:extLst>
      <p:ext uri="{BB962C8B-B14F-4D97-AF65-F5344CB8AC3E}">
        <p14:creationId xmlns:p14="http://schemas.microsoft.com/office/powerpoint/2010/main" val="1829125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906462"/>
          </a:xfrm>
          <a:noFill/>
        </p:spPr>
        <p:txBody>
          <a:bodyPr/>
          <a:lstStyle/>
          <a:p>
            <a:r>
              <a:rPr lang="en-US" dirty="0" smtClean="0"/>
              <a:t>PHEP </a:t>
            </a:r>
            <a:r>
              <a:rPr lang="en-US" dirty="0"/>
              <a:t>Changes in 2017-2022 FOA</a:t>
            </a:r>
          </a:p>
        </p:txBody>
      </p:sp>
      <p:sp>
        <p:nvSpPr>
          <p:cNvPr id="3" name="Content Placeholder 2"/>
          <p:cNvSpPr txBox="1">
            <a:spLocks/>
          </p:cNvSpPr>
          <p:nvPr/>
        </p:nvSpPr>
        <p:spPr>
          <a:xfrm>
            <a:off x="347662" y="1143000"/>
            <a:ext cx="8526462" cy="5561522"/>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defTabSz="957263" eaLnBrk="0" fontAlgn="base" hangingPunct="0">
              <a:spcBef>
                <a:spcPts val="0"/>
              </a:spcBef>
              <a:buClr>
                <a:srgbClr val="273D77"/>
              </a:buClr>
              <a:buSzPct val="100000"/>
              <a:buNone/>
            </a:pPr>
            <a:r>
              <a:rPr lang="en-US" sz="2000" dirty="0" smtClean="0">
                <a:latin typeface="+mj-lt"/>
                <a:cs typeface="Arial" panose="020B0604020202020204" pitchFamily="34" charset="0"/>
              </a:rPr>
              <a:t>Requirements/Recommendations by Domain: </a:t>
            </a:r>
          </a:p>
          <a:p>
            <a:pPr marL="285750" lvl="1" defTabSz="957263" eaLnBrk="0" fontAlgn="base" hangingPunct="0">
              <a:spcBef>
                <a:spcPts val="0"/>
              </a:spcBef>
              <a:buClr>
                <a:srgbClr val="273D77"/>
              </a:buClr>
              <a:buSzPct val="100000"/>
              <a:buNone/>
            </a:pPr>
            <a:endParaRPr lang="en-US" sz="2000" dirty="0" smtClean="0">
              <a:latin typeface="+mj-lt"/>
              <a:cs typeface="Arial" panose="020B0604020202020204" pitchFamily="34" charset="0"/>
            </a:endParaRPr>
          </a:p>
          <a:p>
            <a:pPr fontAlgn="base">
              <a:spcAft>
                <a:spcPts val="500"/>
              </a:spcAft>
              <a:buClr>
                <a:srgbClr val="193175"/>
              </a:buClr>
              <a:buSzPct val="100000"/>
              <a:buNone/>
            </a:pPr>
            <a:r>
              <a:rPr lang="en-US" sz="2000" b="1" dirty="0" smtClean="0">
                <a:cs typeface="Arial" panose="020B0604020202020204" pitchFamily="34" charset="0"/>
              </a:rPr>
              <a:t>Incident Management/Information Management (</a:t>
            </a:r>
            <a:r>
              <a:rPr lang="en-US" sz="2000" b="1" dirty="0">
                <a:cs typeface="Arial" panose="020B0604020202020204" pitchFamily="34" charset="0"/>
              </a:rPr>
              <a:t>J</a:t>
            </a:r>
            <a:r>
              <a:rPr lang="en-US" sz="2000" b="1" dirty="0" smtClean="0">
                <a:cs typeface="Arial" panose="020B0604020202020204" pitchFamily="34" charset="0"/>
              </a:rPr>
              <a:t>oint </a:t>
            </a:r>
            <a:r>
              <a:rPr lang="en-US" sz="2000" b="1" dirty="0">
                <a:cs typeface="Arial" panose="020B0604020202020204" pitchFamily="34" charset="0"/>
              </a:rPr>
              <a:t>A</a:t>
            </a:r>
            <a:r>
              <a:rPr lang="en-US" sz="2000" b="1" dirty="0" smtClean="0">
                <a:cs typeface="Arial" panose="020B0604020202020204" pitchFamily="34" charset="0"/>
              </a:rPr>
              <a:t>ctivities) </a:t>
            </a:r>
          </a:p>
          <a:p>
            <a:pPr lvl="1" fontAlgn="base">
              <a:spcAft>
                <a:spcPts val="500"/>
              </a:spcAft>
              <a:buClr>
                <a:srgbClr val="193175"/>
              </a:buClr>
              <a:buSzPct val="100000"/>
              <a:buFont typeface="Arial" panose="020B0604020202020204" pitchFamily="34" charset="0"/>
              <a:buChar char="•"/>
            </a:pPr>
            <a:r>
              <a:rPr lang="en-US" sz="2000" dirty="0" smtClean="0">
                <a:cs typeface="Arial" panose="020B0604020202020204" pitchFamily="34" charset="0"/>
              </a:rPr>
              <a:t>Develops a public health and health care system “common operating picture” for information sharing and improved response coordination</a:t>
            </a:r>
          </a:p>
          <a:p>
            <a:pPr lvl="1" fontAlgn="base">
              <a:spcAft>
                <a:spcPts val="500"/>
              </a:spcAft>
              <a:buClr>
                <a:srgbClr val="193175"/>
              </a:buClr>
              <a:buSzPct val="100000"/>
              <a:buFont typeface="Arial" panose="020B0604020202020204" pitchFamily="34" charset="0"/>
              <a:buChar char="•"/>
            </a:pPr>
            <a:r>
              <a:rPr lang="en-US" sz="2000" dirty="0" smtClean="0">
                <a:cs typeface="Arial" panose="020B0604020202020204" pitchFamily="34" charset="0"/>
              </a:rPr>
              <a:t>Ensures improved coordination and information sharing between public health and healthcare partners when managing outbreaks of infectious disease. </a:t>
            </a:r>
          </a:p>
          <a:p>
            <a:pPr fontAlgn="base">
              <a:spcAft>
                <a:spcPts val="500"/>
              </a:spcAft>
              <a:buClr>
                <a:srgbClr val="193175"/>
              </a:buClr>
              <a:buSzPct val="100000"/>
              <a:buNone/>
            </a:pPr>
            <a:r>
              <a:rPr lang="en-US" sz="2000" b="1" dirty="0" smtClean="0">
                <a:cs typeface="Arial" panose="020B0604020202020204" pitchFamily="34" charset="0"/>
              </a:rPr>
              <a:t>Countermeasures and Mitigation </a:t>
            </a:r>
          </a:p>
          <a:p>
            <a:pPr lvl="1" fontAlgn="base">
              <a:spcAft>
                <a:spcPts val="500"/>
              </a:spcAft>
              <a:buClr>
                <a:srgbClr val="193175"/>
              </a:buClr>
              <a:buSzPct val="100000"/>
              <a:buFont typeface="Arial" panose="020B0604020202020204" pitchFamily="34" charset="0"/>
              <a:buChar char="•"/>
            </a:pPr>
            <a:r>
              <a:rPr lang="en-US" sz="2000" dirty="0" smtClean="0">
                <a:cs typeface="Arial" panose="020B0604020202020204" pitchFamily="34" charset="0"/>
              </a:rPr>
              <a:t>Continues the medical countermeasure (MCM) operational readiness review process </a:t>
            </a:r>
          </a:p>
          <a:p>
            <a:pPr lvl="1" fontAlgn="base">
              <a:spcAft>
                <a:spcPts val="500"/>
              </a:spcAft>
              <a:buClr>
                <a:srgbClr val="193175"/>
              </a:buClr>
              <a:buSzPct val="100000"/>
              <a:buFont typeface="Arial" panose="020B0604020202020204" pitchFamily="34" charset="0"/>
              <a:buChar char="•"/>
            </a:pPr>
            <a:r>
              <a:rPr lang="en-US" sz="2000" dirty="0" smtClean="0">
                <a:cs typeface="Arial" panose="020B0604020202020204" pitchFamily="34" charset="0"/>
              </a:rPr>
              <a:t>Focuses on planning and demonstration/verification of MCM capability through exercises or real incidents</a:t>
            </a:r>
          </a:p>
          <a:p>
            <a:pPr marL="285750" lvl="1" defTabSz="957263" eaLnBrk="0" fontAlgn="base" hangingPunct="0">
              <a:spcBef>
                <a:spcPts val="0"/>
              </a:spcBef>
              <a:buClr>
                <a:srgbClr val="273D77"/>
              </a:buClr>
              <a:buSzPct val="100000"/>
              <a:buNone/>
            </a:pPr>
            <a:endParaRPr lang="en-US" sz="2000" dirty="0" smtClean="0">
              <a:latin typeface="+mj-lt"/>
              <a:cs typeface="Arial" panose="020B0604020202020204" pitchFamily="34" charset="0"/>
            </a:endParaRPr>
          </a:p>
          <a:p>
            <a:pPr lvl="1" fontAlgn="base">
              <a:spcAft>
                <a:spcPts val="500"/>
              </a:spcAft>
              <a:buClr>
                <a:srgbClr val="193175"/>
              </a:buClr>
              <a:buSzPct val="100000"/>
              <a:buFont typeface="Wingdings" panose="05000000000000000000" pitchFamily="2" charset="2"/>
              <a:buChar char="§"/>
            </a:pPr>
            <a:endParaRPr lang="en-US" sz="2200" dirty="0" smtClean="0">
              <a:latin typeface="+mj-lt"/>
              <a:cs typeface="Arial" panose="020B0604020202020204" pitchFamily="34" charset="0"/>
            </a:endParaRPr>
          </a:p>
        </p:txBody>
      </p:sp>
    </p:spTree>
    <p:extLst>
      <p:ext uri="{BB962C8B-B14F-4D97-AF65-F5344CB8AC3E}">
        <p14:creationId xmlns:p14="http://schemas.microsoft.com/office/powerpoint/2010/main" val="1829125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762000"/>
          </a:xfrm>
          <a:noFill/>
        </p:spPr>
        <p:txBody>
          <a:bodyPr/>
          <a:lstStyle/>
          <a:p>
            <a:r>
              <a:rPr lang="en-US" dirty="0" smtClean="0"/>
              <a:t>PHEP </a:t>
            </a:r>
            <a:r>
              <a:rPr lang="en-US" dirty="0"/>
              <a:t>Changes in 2017-2022 FOA</a:t>
            </a:r>
          </a:p>
        </p:txBody>
      </p:sp>
      <p:sp>
        <p:nvSpPr>
          <p:cNvPr id="3" name="Content Placeholder 2"/>
          <p:cNvSpPr txBox="1">
            <a:spLocks/>
          </p:cNvSpPr>
          <p:nvPr/>
        </p:nvSpPr>
        <p:spPr>
          <a:xfrm>
            <a:off x="347663" y="1047890"/>
            <a:ext cx="8526462" cy="5433795"/>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defTabSz="957263" eaLnBrk="0" fontAlgn="base" hangingPunct="0">
              <a:spcBef>
                <a:spcPts val="0"/>
              </a:spcBef>
              <a:buClr>
                <a:srgbClr val="273D77"/>
              </a:buClr>
              <a:buSzPct val="100000"/>
              <a:buNone/>
            </a:pPr>
            <a:r>
              <a:rPr lang="en-US" sz="2000" dirty="0" smtClean="0">
                <a:latin typeface="+mj-lt"/>
                <a:cs typeface="Arial" panose="020B0604020202020204" pitchFamily="34" charset="0"/>
              </a:rPr>
              <a:t>Requirements/Recommendations by Domain: </a:t>
            </a:r>
          </a:p>
          <a:p>
            <a:pPr fontAlgn="base">
              <a:spcAft>
                <a:spcPts val="500"/>
              </a:spcAft>
              <a:buClr>
                <a:srgbClr val="193175"/>
              </a:buClr>
              <a:buSzPct val="100000"/>
              <a:buNone/>
            </a:pPr>
            <a:r>
              <a:rPr lang="en-US" sz="2000" b="1" dirty="0" err="1" smtClean="0">
                <a:cs typeface="Arial" panose="020B0604020202020204" pitchFamily="34" charset="0"/>
              </a:rPr>
              <a:t>Biosurveillance</a:t>
            </a:r>
            <a:r>
              <a:rPr lang="en-US" sz="2000" b="1" dirty="0" smtClean="0">
                <a:cs typeface="Arial" panose="020B0604020202020204" pitchFamily="34" charset="0"/>
              </a:rPr>
              <a:t> </a:t>
            </a:r>
          </a:p>
          <a:p>
            <a:pPr lvl="1" fontAlgn="base">
              <a:spcAft>
                <a:spcPts val="500"/>
              </a:spcAft>
              <a:buClr>
                <a:srgbClr val="193175"/>
              </a:buClr>
              <a:buSzPct val="100000"/>
              <a:buFont typeface="Arial" panose="020B0604020202020204" pitchFamily="34" charset="0"/>
              <a:buChar char="•"/>
            </a:pPr>
            <a:r>
              <a:rPr lang="en-US" sz="2000" dirty="0" smtClean="0">
                <a:cs typeface="Arial" panose="020B0604020202020204" pitchFamily="34" charset="0"/>
              </a:rPr>
              <a:t>Aligns and supports CDC National Surveillance Strategy </a:t>
            </a:r>
          </a:p>
          <a:p>
            <a:pPr lvl="2" fontAlgn="base">
              <a:spcAft>
                <a:spcPts val="500"/>
              </a:spcAft>
              <a:buClr>
                <a:srgbClr val="193175"/>
              </a:buClr>
              <a:buSzPct val="100000"/>
              <a:buFont typeface="Wingdings" panose="05000000000000000000" pitchFamily="2" charset="2"/>
              <a:buChar char="§"/>
            </a:pPr>
            <a:r>
              <a:rPr lang="en-US" sz="2000" dirty="0" smtClean="0">
                <a:cs typeface="Arial" panose="020B0604020202020204" pitchFamily="34" charset="0"/>
              </a:rPr>
              <a:t>National Syndromic Surveillance System</a:t>
            </a:r>
          </a:p>
          <a:p>
            <a:pPr lvl="2" fontAlgn="base">
              <a:spcAft>
                <a:spcPts val="500"/>
              </a:spcAft>
              <a:buClr>
                <a:srgbClr val="193175"/>
              </a:buClr>
              <a:buSzPct val="100000"/>
              <a:buFont typeface="Wingdings" panose="05000000000000000000" pitchFamily="2" charset="2"/>
              <a:buChar char="§"/>
            </a:pPr>
            <a:r>
              <a:rPr lang="en-US" sz="2000" dirty="0" smtClean="0">
                <a:cs typeface="Arial" panose="020B0604020202020204" pitchFamily="34" charset="0"/>
              </a:rPr>
              <a:t>National Notifiable Diseases Surveillance System (BioSense)</a:t>
            </a:r>
          </a:p>
          <a:p>
            <a:pPr lvl="2" fontAlgn="base">
              <a:spcAft>
                <a:spcPts val="500"/>
              </a:spcAft>
              <a:buClr>
                <a:srgbClr val="193175"/>
              </a:buClr>
              <a:buSzPct val="100000"/>
              <a:buFont typeface="Wingdings" panose="05000000000000000000" pitchFamily="2" charset="2"/>
              <a:buChar char="§"/>
            </a:pPr>
            <a:r>
              <a:rPr lang="en-US" sz="2000" dirty="0" smtClean="0">
                <a:cs typeface="Arial" panose="020B0604020202020204" pitchFamily="34" charset="0"/>
              </a:rPr>
              <a:t>Electronic Death Reporting </a:t>
            </a:r>
          </a:p>
          <a:p>
            <a:pPr lvl="2" fontAlgn="base">
              <a:spcAft>
                <a:spcPts val="500"/>
              </a:spcAft>
              <a:buClr>
                <a:srgbClr val="193175"/>
              </a:buClr>
              <a:buSzPct val="100000"/>
              <a:buFont typeface="Wingdings" panose="05000000000000000000" pitchFamily="2" charset="2"/>
              <a:buChar char="§"/>
            </a:pPr>
            <a:r>
              <a:rPr lang="en-US" sz="2000" dirty="0" smtClean="0">
                <a:cs typeface="Arial" panose="020B0604020202020204" pitchFamily="34" charset="0"/>
              </a:rPr>
              <a:t>Electronic Lab Reporting </a:t>
            </a:r>
          </a:p>
          <a:p>
            <a:pPr lvl="1" fontAlgn="base">
              <a:spcAft>
                <a:spcPts val="500"/>
              </a:spcAft>
              <a:buClr>
                <a:srgbClr val="193175"/>
              </a:buClr>
              <a:buSzPct val="100000"/>
              <a:buFont typeface="Arial" panose="020B0604020202020204" pitchFamily="34" charset="0"/>
              <a:buChar char="•"/>
            </a:pPr>
            <a:r>
              <a:rPr lang="en-US" sz="2000" dirty="0" smtClean="0">
                <a:cs typeface="Arial" panose="020B0604020202020204" pitchFamily="34" charset="0"/>
              </a:rPr>
              <a:t>Supports public health informatics</a:t>
            </a:r>
          </a:p>
          <a:p>
            <a:pPr lvl="2" fontAlgn="base">
              <a:spcAft>
                <a:spcPts val="500"/>
              </a:spcAft>
              <a:buClr>
                <a:srgbClr val="193175"/>
              </a:buClr>
              <a:buSzPct val="100000"/>
              <a:buFont typeface="Wingdings" panose="05000000000000000000" pitchFamily="2" charset="2"/>
              <a:buChar char="§"/>
            </a:pPr>
            <a:r>
              <a:rPr lang="en-US" sz="2000" dirty="0" smtClean="0">
                <a:cs typeface="Arial" panose="020B0604020202020204" pitchFamily="34" charset="0"/>
              </a:rPr>
              <a:t>In partnership with CSELS, provide funding for an informatics fellowship pilot</a:t>
            </a:r>
          </a:p>
          <a:p>
            <a:pPr lvl="1" fontAlgn="base">
              <a:spcAft>
                <a:spcPts val="500"/>
              </a:spcAft>
              <a:buClr>
                <a:srgbClr val="193175"/>
              </a:buClr>
              <a:buSzPct val="100000"/>
              <a:buFont typeface="Wingdings" panose="05000000000000000000" pitchFamily="2" charset="2"/>
              <a:buChar char="§"/>
            </a:pPr>
            <a:r>
              <a:rPr lang="en-US" sz="2000" dirty="0" smtClean="0">
                <a:cs typeface="Arial" panose="020B0604020202020204" pitchFamily="34" charset="0"/>
              </a:rPr>
              <a:t>State </a:t>
            </a:r>
            <a:r>
              <a:rPr lang="en-US" sz="2000" dirty="0">
                <a:cs typeface="Arial" panose="020B0604020202020204" pitchFamily="34" charset="0"/>
              </a:rPr>
              <a:t>health officials </a:t>
            </a:r>
            <a:r>
              <a:rPr lang="en-US" sz="2000" dirty="0" smtClean="0">
                <a:cs typeface="Arial" panose="020B0604020202020204" pitchFamily="34" charset="0"/>
              </a:rPr>
              <a:t>must ensure </a:t>
            </a:r>
            <a:r>
              <a:rPr lang="en-US" sz="2000" dirty="0">
                <a:cs typeface="Arial" panose="020B0604020202020204" pitchFamily="34" charset="0"/>
              </a:rPr>
              <a:t>PHEP and Epidemiology and Laboratory Capacity (ELC) programs conduct joint planning and resource allocation </a:t>
            </a:r>
          </a:p>
          <a:p>
            <a:pPr lvl="1" fontAlgn="base">
              <a:spcAft>
                <a:spcPts val="500"/>
              </a:spcAft>
              <a:buClr>
                <a:srgbClr val="193175"/>
              </a:buClr>
              <a:buSzPct val="100000"/>
              <a:buFont typeface="Wingdings" panose="05000000000000000000" pitchFamily="2" charset="2"/>
              <a:buChar char="§"/>
            </a:pPr>
            <a:endParaRPr lang="en-US" dirty="0" smtClean="0">
              <a:cs typeface="Arial" panose="020B0604020202020204" pitchFamily="34" charset="0"/>
            </a:endParaRPr>
          </a:p>
        </p:txBody>
      </p:sp>
    </p:spTree>
    <p:extLst>
      <p:ext uri="{BB962C8B-B14F-4D97-AF65-F5344CB8AC3E}">
        <p14:creationId xmlns:p14="http://schemas.microsoft.com/office/powerpoint/2010/main" val="1829125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762000"/>
          </a:xfrm>
          <a:noFill/>
        </p:spPr>
        <p:txBody>
          <a:bodyPr/>
          <a:lstStyle/>
          <a:p>
            <a:r>
              <a:rPr lang="en-US" dirty="0" smtClean="0"/>
              <a:t>PHEP </a:t>
            </a:r>
            <a:r>
              <a:rPr lang="en-US" dirty="0"/>
              <a:t>Changes in 2017-2022 FOA</a:t>
            </a:r>
          </a:p>
        </p:txBody>
      </p:sp>
      <p:sp>
        <p:nvSpPr>
          <p:cNvPr id="3" name="Content Placeholder 2"/>
          <p:cNvSpPr txBox="1">
            <a:spLocks/>
          </p:cNvSpPr>
          <p:nvPr/>
        </p:nvSpPr>
        <p:spPr>
          <a:xfrm>
            <a:off x="347663" y="990600"/>
            <a:ext cx="8526462" cy="5505097"/>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defTabSz="957263" eaLnBrk="0" fontAlgn="base" hangingPunct="0">
              <a:spcBef>
                <a:spcPts val="0"/>
              </a:spcBef>
              <a:buClr>
                <a:srgbClr val="273D77"/>
              </a:buClr>
              <a:buSzPct val="100000"/>
              <a:buNone/>
            </a:pPr>
            <a:r>
              <a:rPr lang="en-US" sz="2000" dirty="0" smtClean="0">
                <a:latin typeface="+mj-lt"/>
                <a:cs typeface="Arial" panose="020B0604020202020204" pitchFamily="34" charset="0"/>
              </a:rPr>
              <a:t>Requirements/Recommendations by Domain: </a:t>
            </a:r>
          </a:p>
          <a:p>
            <a:pPr marL="285750" lvl="1" defTabSz="957263" eaLnBrk="0" fontAlgn="base" hangingPunct="0">
              <a:spcBef>
                <a:spcPts val="0"/>
              </a:spcBef>
              <a:buClr>
                <a:srgbClr val="273D77"/>
              </a:buClr>
              <a:buSzPct val="100000"/>
              <a:buNone/>
            </a:pPr>
            <a:endParaRPr lang="en-US" sz="1400" dirty="0" smtClean="0">
              <a:latin typeface="+mj-lt"/>
              <a:cs typeface="Arial" panose="020B0604020202020204" pitchFamily="34" charset="0"/>
            </a:endParaRPr>
          </a:p>
          <a:p>
            <a:pPr fontAlgn="base">
              <a:spcAft>
                <a:spcPts val="500"/>
              </a:spcAft>
              <a:buClr>
                <a:srgbClr val="193175"/>
              </a:buClr>
              <a:buSzPct val="100000"/>
              <a:buNone/>
            </a:pPr>
            <a:r>
              <a:rPr lang="en-US" sz="2000" b="1" dirty="0" smtClean="0">
                <a:cs typeface="Arial" panose="020B0604020202020204" pitchFamily="34" charset="0"/>
              </a:rPr>
              <a:t>Biosurveillance </a:t>
            </a:r>
          </a:p>
          <a:p>
            <a:pPr fontAlgn="base">
              <a:spcAft>
                <a:spcPts val="500"/>
              </a:spcAft>
              <a:buClr>
                <a:srgbClr val="193175"/>
              </a:buClr>
              <a:buSzPct val="100000"/>
            </a:pPr>
            <a:r>
              <a:rPr lang="en-US" sz="2000" dirty="0" smtClean="0">
                <a:latin typeface="+mj-lt"/>
                <a:cs typeface="Arial" panose="020B0604020202020204" pitchFamily="34" charset="0"/>
              </a:rPr>
              <a:t>Laboratory Response Capability: LRN-Biological Laboratories</a:t>
            </a:r>
          </a:p>
          <a:p>
            <a:pPr lvl="1" fontAlgn="base">
              <a:spcAft>
                <a:spcPts val="500"/>
              </a:spcAft>
              <a:buClr>
                <a:srgbClr val="193175"/>
              </a:buClr>
              <a:buSzPct val="100000"/>
              <a:buFont typeface="Wingdings" panose="05000000000000000000" pitchFamily="2" charset="2"/>
              <a:buChar char="§"/>
            </a:pPr>
            <a:r>
              <a:rPr lang="en-US" sz="1800" dirty="0" smtClean="0">
                <a:latin typeface="+mj-lt"/>
                <a:cs typeface="Arial" panose="020B0604020202020204" pitchFamily="34" charset="0"/>
              </a:rPr>
              <a:t>Establishes standards for LRN-B Advanced and Standard laboratories and supports staff training requirements </a:t>
            </a:r>
          </a:p>
          <a:p>
            <a:pPr lvl="1" fontAlgn="base">
              <a:spcAft>
                <a:spcPts val="500"/>
              </a:spcAft>
              <a:buClr>
                <a:srgbClr val="193175"/>
              </a:buClr>
              <a:buSzPct val="100000"/>
              <a:buFont typeface="Wingdings" panose="05000000000000000000" pitchFamily="2" charset="2"/>
              <a:buChar char="§"/>
            </a:pPr>
            <a:r>
              <a:rPr lang="en-US" sz="1800" dirty="0" smtClean="0">
                <a:latin typeface="+mj-lt"/>
                <a:cs typeface="Arial" panose="020B0604020202020204" pitchFamily="34" charset="0"/>
              </a:rPr>
              <a:t>Clarifies LNR-B membership requirements</a:t>
            </a:r>
          </a:p>
          <a:p>
            <a:pPr lvl="1" fontAlgn="base">
              <a:spcAft>
                <a:spcPts val="500"/>
              </a:spcAft>
              <a:buClr>
                <a:srgbClr val="193175"/>
              </a:buClr>
              <a:buSzPct val="100000"/>
              <a:buFont typeface="Wingdings" panose="05000000000000000000" pitchFamily="2" charset="2"/>
              <a:buChar char="§"/>
            </a:pPr>
            <a:r>
              <a:rPr lang="en-US" sz="1800" dirty="0" smtClean="0">
                <a:latin typeface="+mj-lt"/>
                <a:cs typeface="Arial" panose="020B0604020202020204" pitchFamily="34" charset="0"/>
              </a:rPr>
              <a:t>Sets performance standards for LRN-B proficiency testing and emergency call-down drills </a:t>
            </a:r>
          </a:p>
          <a:p>
            <a:pPr marL="342900" lvl="1" indent="-342900" fontAlgn="base">
              <a:spcAft>
                <a:spcPts val="500"/>
              </a:spcAft>
              <a:buClr>
                <a:srgbClr val="193175"/>
              </a:buClr>
              <a:buSzPct val="100000"/>
              <a:buFont typeface="Arial" panose="020B0604020202020204" pitchFamily="34" charset="0"/>
              <a:buChar char="•"/>
            </a:pPr>
            <a:r>
              <a:rPr lang="en-US" sz="2000" dirty="0" smtClean="0">
                <a:cs typeface="Arial" panose="020B0604020202020204" pitchFamily="34" charset="0"/>
              </a:rPr>
              <a:t>Laboratory Response Capability: LRN-Chemical Laboratories</a:t>
            </a:r>
          </a:p>
          <a:p>
            <a:pPr marL="742950" lvl="2" indent="-342900" fontAlgn="base">
              <a:spcAft>
                <a:spcPts val="500"/>
              </a:spcAft>
              <a:buClr>
                <a:srgbClr val="193175"/>
              </a:buClr>
              <a:buSzPct val="100000"/>
              <a:buFont typeface="Wingdings" panose="05000000000000000000" pitchFamily="2" charset="2"/>
              <a:buChar char="§"/>
            </a:pPr>
            <a:r>
              <a:rPr lang="en-US" sz="1800" dirty="0" smtClean="0">
                <a:cs typeface="Arial" panose="020B0604020202020204" pitchFamily="34" charset="0"/>
              </a:rPr>
              <a:t>Provides dedicated funding for LRN-C equipment purchase for nerve agents and toxic metals</a:t>
            </a:r>
          </a:p>
          <a:p>
            <a:pPr marL="742950" lvl="2" indent="-342900" fontAlgn="base">
              <a:spcAft>
                <a:spcPts val="500"/>
              </a:spcAft>
              <a:buClr>
                <a:srgbClr val="193175"/>
              </a:buClr>
              <a:buSzPct val="100000"/>
              <a:buFont typeface="Wingdings" panose="05000000000000000000" pitchFamily="2" charset="2"/>
              <a:buChar char="§"/>
            </a:pPr>
            <a:r>
              <a:rPr lang="en-US" sz="1800" dirty="0" smtClean="0">
                <a:cs typeface="Arial" panose="020B0604020202020204" pitchFamily="34" charset="0"/>
              </a:rPr>
              <a:t>Sets performance standards for LRN-C proficiency testing, emergency call-down drills, and packaging and shipping requirements and exercises</a:t>
            </a:r>
          </a:p>
          <a:p>
            <a:pPr lvl="1" fontAlgn="base">
              <a:spcAft>
                <a:spcPts val="500"/>
              </a:spcAft>
              <a:buClr>
                <a:srgbClr val="193175"/>
              </a:buClr>
              <a:buSzPct val="100000"/>
              <a:buFont typeface="Wingdings" panose="05000000000000000000" pitchFamily="2" charset="2"/>
              <a:buChar char="§"/>
            </a:pPr>
            <a:endParaRPr lang="en-US" sz="2200" dirty="0" smtClean="0">
              <a:latin typeface="+mj-lt"/>
              <a:cs typeface="Arial" panose="020B0604020202020204" pitchFamily="34" charset="0"/>
            </a:endParaRPr>
          </a:p>
        </p:txBody>
      </p:sp>
    </p:spTree>
    <p:extLst>
      <p:ext uri="{BB962C8B-B14F-4D97-AF65-F5344CB8AC3E}">
        <p14:creationId xmlns:p14="http://schemas.microsoft.com/office/powerpoint/2010/main" val="1829125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906462"/>
          </a:xfrm>
        </p:spPr>
        <p:txBody>
          <a:bodyPr/>
          <a:lstStyle/>
          <a:p>
            <a:r>
              <a:rPr lang="en-US" dirty="0" smtClean="0"/>
              <a:t>2017 PHEP Measurement and Evaluation Strategy</a:t>
            </a:r>
            <a:endParaRPr lang="en-US" dirty="0"/>
          </a:p>
        </p:txBody>
      </p:sp>
      <p:sp>
        <p:nvSpPr>
          <p:cNvPr id="4" name="Content Placeholder 3"/>
          <p:cNvSpPr>
            <a:spLocks noGrp="1"/>
          </p:cNvSpPr>
          <p:nvPr>
            <p:ph idx="1"/>
          </p:nvPr>
        </p:nvSpPr>
        <p:spPr>
          <a:xfrm>
            <a:off x="347663" y="1355130"/>
            <a:ext cx="8526462" cy="4241006"/>
          </a:xfrm>
        </p:spPr>
        <p:txBody>
          <a:bodyPr>
            <a:noAutofit/>
          </a:bodyPr>
          <a:lstStyle/>
          <a:p>
            <a:pPr marL="285750" lvl="1" defTabSz="957263" eaLnBrk="0" fontAlgn="base" hangingPunct="0">
              <a:spcBef>
                <a:spcPts val="1200"/>
              </a:spcBef>
              <a:spcAft>
                <a:spcPts val="500"/>
              </a:spcAft>
              <a:buClr>
                <a:srgbClr val="273D77"/>
              </a:buClr>
              <a:buSzPct val="100000"/>
              <a:buFont typeface="Arial" panose="020B0604020202020204" pitchFamily="34" charset="0"/>
              <a:buChar char="•"/>
            </a:pPr>
            <a:r>
              <a:rPr lang="en-US" sz="2000" dirty="0" smtClean="0">
                <a:latin typeface="+mj-lt"/>
                <a:cs typeface="Arial" panose="020B0604020202020204" pitchFamily="34" charset="0"/>
              </a:rPr>
              <a:t>Establishes program and performance measures across all domains including  laboratory response capability/proficiency, epidemiological response, implementation of control measures, timeliness of risk communication messaging, emergency management and coordination, timely communication of situational awareness </a:t>
            </a:r>
          </a:p>
          <a:p>
            <a:pPr marL="285750" lvl="1" defTabSz="957263" eaLnBrk="0" fontAlgn="base" hangingPunct="0">
              <a:spcBef>
                <a:spcPts val="1200"/>
              </a:spcBef>
              <a:spcAft>
                <a:spcPts val="500"/>
              </a:spcAft>
              <a:buClr>
                <a:srgbClr val="273D77"/>
              </a:buClr>
              <a:buSzPct val="100000"/>
              <a:buFont typeface="Arial" panose="020B0604020202020204" pitchFamily="34" charset="0"/>
              <a:buChar char="•"/>
            </a:pPr>
            <a:r>
              <a:rPr lang="en-US" sz="2000" dirty="0" smtClean="0">
                <a:latin typeface="+mj-lt"/>
                <a:cs typeface="Arial" panose="020B0604020202020204" pitchFamily="34" charset="0"/>
              </a:rPr>
              <a:t>Includes measures that provide information on key program elements:</a:t>
            </a:r>
          </a:p>
          <a:p>
            <a:pPr lvl="1" fontAlgn="base">
              <a:spcAft>
                <a:spcPts val="500"/>
              </a:spcAft>
              <a:buClr>
                <a:srgbClr val="193175"/>
              </a:buClr>
              <a:buSzPct val="100000"/>
              <a:buFont typeface="Wingdings" panose="05000000000000000000" pitchFamily="2" charset="2"/>
              <a:buChar char="§"/>
            </a:pPr>
            <a:r>
              <a:rPr lang="en-US" sz="1600" dirty="0">
                <a:latin typeface="+mj-lt"/>
                <a:cs typeface="Arial" panose="020B0604020202020204" pitchFamily="34" charset="0"/>
              </a:rPr>
              <a:t>S</a:t>
            </a:r>
            <a:r>
              <a:rPr lang="en-US" sz="1600" dirty="0" smtClean="0">
                <a:latin typeface="+mj-lt"/>
                <a:cs typeface="Arial" panose="020B0604020202020204" pitchFamily="34" charset="0"/>
              </a:rPr>
              <a:t>tate emergency operations center activations (partial of full activation)</a:t>
            </a:r>
          </a:p>
          <a:p>
            <a:pPr lvl="1" fontAlgn="base">
              <a:spcAft>
                <a:spcPts val="500"/>
              </a:spcAft>
              <a:buClr>
                <a:srgbClr val="193175"/>
              </a:buClr>
              <a:buSzPct val="100000"/>
              <a:buFont typeface="Wingdings" panose="05000000000000000000" pitchFamily="2" charset="2"/>
              <a:buChar char="§"/>
            </a:pPr>
            <a:r>
              <a:rPr lang="en-US" sz="1600" dirty="0" smtClean="0">
                <a:latin typeface="+mj-lt"/>
                <a:cs typeface="Arial" panose="020B0604020202020204" pitchFamily="34" charset="0"/>
              </a:rPr>
              <a:t> Percent of funds that support local health departments and tribes </a:t>
            </a:r>
          </a:p>
          <a:p>
            <a:pPr lvl="1" fontAlgn="base">
              <a:spcAft>
                <a:spcPts val="500"/>
              </a:spcAft>
              <a:buClr>
                <a:srgbClr val="193175"/>
              </a:buClr>
              <a:buSzPct val="100000"/>
              <a:buFont typeface="Wingdings" panose="05000000000000000000" pitchFamily="2" charset="2"/>
              <a:buChar char="§"/>
            </a:pPr>
            <a:r>
              <a:rPr lang="en-US" sz="1600" dirty="0" smtClean="0">
                <a:latin typeface="+mj-lt"/>
                <a:cs typeface="Arial" panose="020B0604020202020204" pitchFamily="34" charset="0"/>
              </a:rPr>
              <a:t>Time (in days) to execute subawardee contracts (not event related)  </a:t>
            </a:r>
          </a:p>
          <a:p>
            <a:pPr lvl="1" fontAlgn="base">
              <a:spcAft>
                <a:spcPts val="500"/>
              </a:spcAft>
              <a:buClr>
                <a:srgbClr val="193175"/>
              </a:buClr>
              <a:buSzPct val="100000"/>
              <a:buFont typeface="Wingdings" panose="05000000000000000000" pitchFamily="2" charset="2"/>
              <a:buChar char="§"/>
            </a:pPr>
            <a:r>
              <a:rPr lang="en-US" sz="1600" dirty="0" smtClean="0">
                <a:latin typeface="+mj-lt"/>
                <a:cs typeface="Arial" panose="020B0604020202020204" pitchFamily="34" charset="0"/>
              </a:rPr>
              <a:t>Number of days to execute subawardee contracts during Ebola and </a:t>
            </a:r>
            <a:r>
              <a:rPr lang="en-US" sz="1600" dirty="0" err="1" smtClean="0">
                <a:latin typeface="+mj-lt"/>
                <a:cs typeface="Arial" panose="020B0604020202020204" pitchFamily="34" charset="0"/>
              </a:rPr>
              <a:t>Zika</a:t>
            </a:r>
            <a:r>
              <a:rPr lang="en-US" sz="1600" dirty="0" smtClean="0">
                <a:latin typeface="+mj-lt"/>
                <a:cs typeface="Arial" panose="020B0604020202020204" pitchFamily="34" charset="0"/>
              </a:rPr>
              <a:t> </a:t>
            </a:r>
          </a:p>
          <a:p>
            <a:pPr lvl="1" fontAlgn="base">
              <a:spcAft>
                <a:spcPts val="500"/>
              </a:spcAft>
              <a:buClr>
                <a:srgbClr val="193175"/>
              </a:buClr>
              <a:buSzPct val="100000"/>
              <a:buFont typeface="Wingdings" panose="05000000000000000000" pitchFamily="2" charset="2"/>
              <a:buChar char="§"/>
            </a:pPr>
            <a:r>
              <a:rPr lang="en-US" sz="1600" dirty="0">
                <a:latin typeface="+mj-lt"/>
                <a:cs typeface="Arial" panose="020B0604020202020204" pitchFamily="34" charset="0"/>
              </a:rPr>
              <a:t>Submission of public health preparedness capabilities planning assessment data</a:t>
            </a:r>
          </a:p>
          <a:p>
            <a:pPr lvl="1" fontAlgn="base">
              <a:spcAft>
                <a:spcPts val="500"/>
              </a:spcAft>
              <a:buClr>
                <a:srgbClr val="193175"/>
              </a:buClr>
              <a:buSzPct val="100000"/>
              <a:buFont typeface="Wingdings" panose="05000000000000000000" pitchFamily="2" charset="2"/>
              <a:buChar char="§"/>
            </a:pPr>
            <a:r>
              <a:rPr lang="en-US" sz="1600" dirty="0">
                <a:latin typeface="+mj-lt"/>
                <a:cs typeface="Arial" panose="020B0604020202020204" pitchFamily="34" charset="0"/>
              </a:rPr>
              <a:t>Participation in CDC MCM operational readiness reviews </a:t>
            </a:r>
          </a:p>
          <a:p>
            <a:pPr lvl="1" fontAlgn="base">
              <a:spcAft>
                <a:spcPts val="500"/>
              </a:spcAft>
              <a:buClr>
                <a:srgbClr val="193175"/>
              </a:buClr>
              <a:buSzPct val="100000"/>
              <a:buFont typeface="Wingdings" panose="05000000000000000000" pitchFamily="2" charset="2"/>
              <a:buChar char="§"/>
            </a:pPr>
            <a:r>
              <a:rPr lang="en-US" sz="1600" dirty="0">
                <a:latin typeface="+mj-lt"/>
                <a:cs typeface="Arial" panose="020B0604020202020204" pitchFamily="34" charset="0"/>
              </a:rPr>
              <a:t>Submission of after-action reports and improvement plans </a:t>
            </a:r>
            <a:endParaRPr lang="en-US" sz="1600" dirty="0" smtClean="0">
              <a:latin typeface="+mj-lt"/>
              <a:cs typeface="Arial" panose="020B0604020202020204" pitchFamily="34" charset="0"/>
            </a:endParaRPr>
          </a:p>
        </p:txBody>
      </p:sp>
    </p:spTree>
    <p:extLst>
      <p:ext uri="{BB962C8B-B14F-4D97-AF65-F5344CB8AC3E}">
        <p14:creationId xmlns:p14="http://schemas.microsoft.com/office/powerpoint/2010/main" val="737240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Preparedness Capabilities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2927" y="1056656"/>
            <a:ext cx="3745019" cy="4896614"/>
          </a:xfrm>
          <a:prstGeom prst="rect">
            <a:avLst/>
          </a:prstGeom>
        </p:spPr>
      </p:pic>
      <p:pic>
        <p:nvPicPr>
          <p:cNvPr id="5" name="Picture 2" descr="Public Health Preparedness Capabilities"/>
          <p:cNvPicPr>
            <a:picLocks noChangeAspect="1" noChangeArrowheads="1"/>
          </p:cNvPicPr>
          <p:nvPr/>
        </p:nvPicPr>
        <p:blipFill>
          <a:blip r:embed="rId4" cstate="print"/>
          <a:srcRect/>
          <a:stretch>
            <a:fillRect/>
          </a:stretch>
        </p:blipFill>
        <p:spPr bwMode="auto">
          <a:xfrm>
            <a:off x="731500" y="1172059"/>
            <a:ext cx="3574299" cy="4599654"/>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999083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Preparedness Capabilities Update</a:t>
            </a:r>
          </a:p>
        </p:txBody>
      </p:sp>
      <p:sp>
        <p:nvSpPr>
          <p:cNvPr id="3" name="Content Placeholder 2"/>
          <p:cNvSpPr>
            <a:spLocks noGrp="1"/>
          </p:cNvSpPr>
          <p:nvPr>
            <p:ph idx="1"/>
          </p:nvPr>
        </p:nvSpPr>
        <p:spPr/>
        <p:txBody>
          <a:bodyPr>
            <a:normAutofit fontScale="85000" lnSpcReduction="10000"/>
          </a:bodyPr>
          <a:lstStyle/>
          <a:p>
            <a:r>
              <a:rPr lang="en-US" dirty="0"/>
              <a:t>Current 15 capabilities are expected to be retained</a:t>
            </a:r>
          </a:p>
          <a:p>
            <a:r>
              <a:rPr lang="en-US" dirty="0"/>
              <a:t>Modifications to current capability content based on stakeholder and other inputs </a:t>
            </a:r>
          </a:p>
          <a:p>
            <a:r>
              <a:rPr lang="en-US" dirty="0"/>
              <a:t>Revised capabilities available July 2018 </a:t>
            </a:r>
          </a:p>
          <a:p>
            <a:r>
              <a:rPr lang="en-US" dirty="0"/>
              <a:t>Phased approach:</a:t>
            </a:r>
          </a:p>
          <a:p>
            <a:pPr lvl="1"/>
            <a:r>
              <a:rPr lang="en-US" dirty="0"/>
              <a:t>Collect input from subject matter experts </a:t>
            </a:r>
          </a:p>
          <a:p>
            <a:pPr lvl="1"/>
            <a:r>
              <a:rPr lang="en-US" dirty="0"/>
              <a:t>Mobilize work groups to revise content</a:t>
            </a:r>
          </a:p>
          <a:p>
            <a:pPr lvl="1"/>
            <a:r>
              <a:rPr lang="en-US" dirty="0"/>
              <a:t>Vet working draft, finalize updated content</a:t>
            </a:r>
          </a:p>
          <a:p>
            <a:pPr lvl="1"/>
            <a:r>
              <a:rPr lang="en-US" dirty="0"/>
              <a:t>Conduct formal clearance </a:t>
            </a:r>
            <a:r>
              <a:rPr lang="en-US" dirty="0" smtClean="0"/>
              <a:t>and </a:t>
            </a:r>
            <a:r>
              <a:rPr lang="en-US" dirty="0"/>
              <a:t>release final document </a:t>
            </a:r>
          </a:p>
          <a:p>
            <a:endParaRPr lang="en-US" dirty="0"/>
          </a:p>
        </p:txBody>
      </p:sp>
    </p:spTree>
    <p:extLst>
      <p:ext uri="{BB962C8B-B14F-4D97-AF65-F5344CB8AC3E}">
        <p14:creationId xmlns:p14="http://schemas.microsoft.com/office/powerpoint/2010/main" val="3615701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PHEP Impact Project</a:t>
            </a:r>
          </a:p>
        </p:txBody>
      </p:sp>
      <p:sp>
        <p:nvSpPr>
          <p:cNvPr id="3" name="Content Placeholder 2"/>
          <p:cNvSpPr>
            <a:spLocks noGrp="1"/>
          </p:cNvSpPr>
          <p:nvPr>
            <p:ph idx="1"/>
          </p:nvPr>
        </p:nvSpPr>
        <p:spPr>
          <a:xfrm>
            <a:off x="457200" y="1547155"/>
            <a:ext cx="5497380" cy="4224549"/>
          </a:xfrm>
        </p:spPr>
        <p:txBody>
          <a:bodyPr>
            <a:normAutofit fontScale="85000" lnSpcReduction="20000"/>
          </a:bodyPr>
          <a:lstStyle/>
          <a:p>
            <a:r>
              <a:rPr lang="en-US" dirty="0"/>
              <a:t>Messaging,  Outreach, and Education</a:t>
            </a:r>
            <a:endParaRPr lang="en-US" dirty="0">
              <a:solidFill>
                <a:schemeClr val="bg1"/>
              </a:solidFill>
            </a:endParaRPr>
          </a:p>
          <a:p>
            <a:pPr lvl="1"/>
            <a:r>
              <a:rPr lang="en-US" sz="2200" dirty="0"/>
              <a:t>Goal: </a:t>
            </a:r>
          </a:p>
          <a:p>
            <a:pPr lvl="2"/>
            <a:r>
              <a:rPr lang="en-US" dirty="0"/>
              <a:t>Develop clear and compelling messages about the impact of the PHEP Program on state and local preparedness and response efforts </a:t>
            </a:r>
          </a:p>
          <a:p>
            <a:pPr lvl="2"/>
            <a:r>
              <a:rPr lang="en-US" dirty="0"/>
              <a:t>Clearly articulate the role of public health in ensuring the health and safety of the community during a public health emergency </a:t>
            </a:r>
          </a:p>
          <a:p>
            <a:pPr lvl="2"/>
            <a:r>
              <a:rPr lang="en-US" dirty="0"/>
              <a:t>Develop an outreach and education strategy </a:t>
            </a:r>
          </a:p>
          <a:p>
            <a:pPr lvl="3"/>
            <a:r>
              <a:rPr lang="en-US" dirty="0"/>
              <a:t>Educate key decision-makers </a:t>
            </a:r>
          </a:p>
          <a:p>
            <a:pPr lvl="3"/>
            <a:r>
              <a:rPr lang="en-US" dirty="0"/>
              <a:t>Speak in a unified voice </a:t>
            </a:r>
          </a:p>
          <a:p>
            <a:endParaRPr lang="en-US" dirty="0"/>
          </a:p>
        </p:txBody>
      </p:sp>
      <p:pic>
        <p:nvPicPr>
          <p:cNvPr id="4" name="Picture 3"/>
          <p:cNvPicPr>
            <a:picLocks noChangeAspect="1"/>
          </p:cNvPicPr>
          <p:nvPr/>
        </p:nvPicPr>
        <p:blipFill>
          <a:blip r:embed="rId2"/>
          <a:stretch>
            <a:fillRect/>
          </a:stretch>
        </p:blipFill>
        <p:spPr>
          <a:xfrm>
            <a:off x="6136206" y="1198922"/>
            <a:ext cx="2215422" cy="4726403"/>
          </a:xfrm>
          <a:prstGeom prst="rect">
            <a:avLst/>
          </a:prstGeom>
        </p:spPr>
      </p:pic>
    </p:spTree>
    <p:extLst>
      <p:ext uri="{BB962C8B-B14F-4D97-AF65-F5344CB8AC3E}">
        <p14:creationId xmlns:p14="http://schemas.microsoft.com/office/powerpoint/2010/main" val="3751639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59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906462"/>
          </a:xfrm>
        </p:spPr>
        <p:txBody>
          <a:bodyPr/>
          <a:lstStyle/>
          <a:p>
            <a:r>
              <a:rPr lang="en-US" dirty="0"/>
              <a:t>HPP Prepares the Private Health Care Delivery </a:t>
            </a:r>
            <a:r>
              <a:rPr lang="en-US" dirty="0" smtClean="0"/>
              <a:t>System; PHEP </a:t>
            </a:r>
            <a:r>
              <a:rPr lang="en-US" dirty="0"/>
              <a:t>Prepares Governmental Public Health</a:t>
            </a:r>
          </a:p>
        </p:txBody>
      </p:sp>
      <p:sp>
        <p:nvSpPr>
          <p:cNvPr id="19" name="TextBox 18"/>
          <p:cNvSpPr txBox="1"/>
          <p:nvPr/>
        </p:nvSpPr>
        <p:spPr>
          <a:xfrm>
            <a:off x="347663" y="5835542"/>
            <a:ext cx="3225807" cy="415498"/>
          </a:xfrm>
          <a:prstGeom prst="rect">
            <a:avLst/>
          </a:prstGeom>
          <a:noFill/>
        </p:spPr>
        <p:txBody>
          <a:bodyPr wrap="square" rtlCol="0">
            <a:spAutoFit/>
          </a:bodyPr>
          <a:lstStyle/>
          <a:p>
            <a:r>
              <a:rPr lang="en-US" sz="700" dirty="0">
                <a:latin typeface="+mj-lt"/>
                <a:cs typeface="Arial" panose="020B0604020202020204" pitchFamily="34" charset="0"/>
              </a:rPr>
              <a:t>Content derived </a:t>
            </a:r>
            <a:r>
              <a:rPr lang="en-US" sz="700" dirty="0" smtClean="0">
                <a:latin typeface="+mj-lt"/>
                <a:cs typeface="Arial" panose="020B0604020202020204" pitchFamily="34" charset="0"/>
              </a:rPr>
              <a:t>from:</a:t>
            </a:r>
          </a:p>
          <a:p>
            <a:r>
              <a:rPr lang="en-US" sz="700" baseline="30000" dirty="0" smtClean="0">
                <a:latin typeface="+mj-lt"/>
                <a:cs typeface="Arial" panose="020B0604020202020204" pitchFamily="34" charset="0"/>
              </a:rPr>
              <a:t>1</a:t>
            </a:r>
            <a:r>
              <a:rPr lang="en-US" sz="700" dirty="0" smtClean="0">
                <a:latin typeface="+mj-lt"/>
                <a:cs typeface="Arial" panose="020B0604020202020204" pitchFamily="34" charset="0"/>
              </a:rPr>
              <a:t>https</a:t>
            </a:r>
            <a:r>
              <a:rPr lang="en-US" sz="700" dirty="0">
                <a:latin typeface="+mj-lt"/>
                <a:cs typeface="Arial" panose="020B0604020202020204" pitchFamily="34" charset="0"/>
              </a:rPr>
              <a:t>://www.hsph.harvard.edu/about/public-health-medicine</a:t>
            </a:r>
            <a:r>
              <a:rPr lang="en-US" sz="700" dirty="0" smtClean="0">
                <a:latin typeface="+mj-lt"/>
                <a:cs typeface="Arial" panose="020B0604020202020204" pitchFamily="34" charset="0"/>
              </a:rPr>
              <a:t>/</a:t>
            </a:r>
          </a:p>
          <a:p>
            <a:r>
              <a:rPr lang="en-US" sz="700" baseline="30000" dirty="0">
                <a:latin typeface="+mj-lt"/>
                <a:cs typeface="Arial" panose="020B0604020202020204" pitchFamily="34" charset="0"/>
              </a:rPr>
              <a:t>2</a:t>
            </a:r>
            <a:r>
              <a:rPr lang="en-US" sz="700" dirty="0">
                <a:latin typeface="+mj-lt"/>
                <a:cs typeface="Arial" panose="020B0604020202020204" pitchFamily="34" charset="0"/>
              </a:rPr>
              <a:t>http://</a:t>
            </a:r>
            <a:r>
              <a:rPr lang="en-US" sz="700" dirty="0" smtClean="0">
                <a:latin typeface="+mj-lt"/>
                <a:cs typeface="Arial" panose="020B0604020202020204" pitchFamily="34" charset="0"/>
              </a:rPr>
              <a:t>www.bls.gov/ooh</a:t>
            </a:r>
            <a:endParaRPr lang="en-US" sz="700" dirty="0">
              <a:latin typeface="+mj-lt"/>
              <a:cs typeface="Arial" panose="020B0604020202020204" pitchFamily="34" charset="0"/>
            </a:endParaRPr>
          </a:p>
        </p:txBody>
      </p:sp>
      <p:grpSp>
        <p:nvGrpSpPr>
          <p:cNvPr id="3" name="Group 2"/>
          <p:cNvGrpSpPr/>
          <p:nvPr/>
        </p:nvGrpSpPr>
        <p:grpSpPr>
          <a:xfrm>
            <a:off x="499701" y="1485274"/>
            <a:ext cx="8374424" cy="4430697"/>
            <a:chOff x="914400" y="1138269"/>
            <a:chExt cx="8374424" cy="4430697"/>
          </a:xfrm>
        </p:grpSpPr>
        <p:cxnSp>
          <p:nvCxnSpPr>
            <p:cNvPr id="5" name="Straight Connector 4"/>
            <p:cNvCxnSpPr/>
            <p:nvPr/>
          </p:nvCxnSpPr>
          <p:spPr>
            <a:xfrm flipH="1">
              <a:off x="1982128" y="3257201"/>
              <a:ext cx="276013" cy="41728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7568453" y="3297829"/>
              <a:ext cx="402317" cy="33603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052312" y="1138269"/>
              <a:ext cx="5796287" cy="3171762"/>
              <a:chOff x="533401" y="1026987"/>
              <a:chExt cx="8023808" cy="3848697"/>
            </a:xfrm>
          </p:grpSpPr>
          <p:sp>
            <p:nvSpPr>
              <p:cNvPr id="8" name="Oval 15"/>
              <p:cNvSpPr/>
              <p:nvPr/>
            </p:nvSpPr>
            <p:spPr bwMode="gray">
              <a:xfrm>
                <a:off x="4350969" y="1026987"/>
                <a:ext cx="4206240" cy="3848697"/>
              </a:xfrm>
              <a:custGeom>
                <a:avLst/>
                <a:gdLst/>
                <a:ahLst/>
                <a:cxnLst/>
                <a:rect l="l" t="t" r="r" b="b"/>
                <a:pathLst>
                  <a:path w="2155572" h="2705100">
                    <a:moveTo>
                      <a:pt x="803022" y="0"/>
                    </a:moveTo>
                    <a:cubicBezTo>
                      <a:pt x="1550015" y="0"/>
                      <a:pt x="2155572" y="605557"/>
                      <a:pt x="2155572" y="1352550"/>
                    </a:cubicBezTo>
                    <a:cubicBezTo>
                      <a:pt x="2155572" y="2099543"/>
                      <a:pt x="1550015" y="2705100"/>
                      <a:pt x="803022" y="2705100"/>
                    </a:cubicBezTo>
                    <a:cubicBezTo>
                      <a:pt x="501933" y="2705100"/>
                      <a:pt x="223823" y="2606719"/>
                      <a:pt x="0" y="2439111"/>
                    </a:cubicBezTo>
                    <a:cubicBezTo>
                      <a:pt x="333751" y="2193961"/>
                      <a:pt x="549528" y="1798454"/>
                      <a:pt x="549528" y="1352550"/>
                    </a:cubicBezTo>
                    <a:cubicBezTo>
                      <a:pt x="549528" y="906646"/>
                      <a:pt x="333751" y="511139"/>
                      <a:pt x="0" y="265989"/>
                    </a:cubicBezTo>
                    <a:cubicBezTo>
                      <a:pt x="223823" y="98381"/>
                      <a:pt x="501933" y="0"/>
                      <a:pt x="803022" y="0"/>
                    </a:cubicBezTo>
                    <a:close/>
                  </a:path>
                </a:pathLst>
              </a:custGeom>
              <a:solidFill>
                <a:srgbClr val="00538C"/>
              </a:solidFill>
              <a:ln w="19050" algn="ctr">
                <a:noFill/>
                <a:miter lim="800000"/>
                <a:headEnd/>
                <a:tailEnd/>
              </a:ln>
            </p:spPr>
            <p:txBody>
              <a:bodyPr wrap="none" lIns="44450" tIns="44450" rIns="44450" bIns="4445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100" b="0" i="0" u="none" strike="noStrike" kern="0" cap="none" spc="0" normalizeH="0" baseline="0" noProof="0" dirty="0" smtClean="0">
                  <a:ln>
                    <a:noFill/>
                  </a:ln>
                  <a:solidFill>
                    <a:srgbClr val="000000"/>
                  </a:solidFill>
                  <a:effectLst/>
                  <a:uLnTx/>
                  <a:uFillTx/>
                  <a:latin typeface="+mj-lt"/>
                  <a:cs typeface="Arial" panose="020B0604020202020204" pitchFamily="34" charset="0"/>
                </a:endParaRPr>
              </a:p>
            </p:txBody>
          </p:sp>
          <p:sp>
            <p:nvSpPr>
              <p:cNvPr id="9" name="Oval 16"/>
              <p:cNvSpPr/>
              <p:nvPr/>
            </p:nvSpPr>
            <p:spPr bwMode="gray">
              <a:xfrm>
                <a:off x="533401" y="1026987"/>
                <a:ext cx="4206240" cy="3848697"/>
              </a:xfrm>
              <a:custGeom>
                <a:avLst/>
                <a:gdLst>
                  <a:gd name="connsiteX0" fmla="*/ 1352550 w 2155572"/>
                  <a:gd name="connsiteY0" fmla="*/ 0 h 2705100"/>
                  <a:gd name="connsiteX1" fmla="*/ 2155572 w 2155572"/>
                  <a:gd name="connsiteY1" fmla="*/ 265990 h 2705100"/>
                  <a:gd name="connsiteX2" fmla="*/ 1606044 w 2155572"/>
                  <a:gd name="connsiteY2" fmla="*/ 1352550 h 2705100"/>
                  <a:gd name="connsiteX3" fmla="*/ 2054499 w 2155572"/>
                  <a:gd name="connsiteY3" fmla="*/ 2498930 h 2705100"/>
                  <a:gd name="connsiteX4" fmla="*/ 1352550 w 2155572"/>
                  <a:gd name="connsiteY4" fmla="*/ 2705100 h 2705100"/>
                  <a:gd name="connsiteX5" fmla="*/ 0 w 2155572"/>
                  <a:gd name="connsiteY5" fmla="*/ 1352550 h 2705100"/>
                  <a:gd name="connsiteX6" fmla="*/ 1352550 w 2155572"/>
                  <a:gd name="connsiteY6" fmla="*/ 0 h 2705100"/>
                  <a:gd name="connsiteX0" fmla="*/ 1352550 w 2093690"/>
                  <a:gd name="connsiteY0" fmla="*/ 0 h 2705100"/>
                  <a:gd name="connsiteX1" fmla="*/ 2093690 w 2093690"/>
                  <a:gd name="connsiteY1" fmla="*/ 239175 h 2705100"/>
                  <a:gd name="connsiteX2" fmla="*/ 1606044 w 2093690"/>
                  <a:gd name="connsiteY2" fmla="*/ 1352550 h 2705100"/>
                  <a:gd name="connsiteX3" fmla="*/ 2054499 w 2093690"/>
                  <a:gd name="connsiteY3" fmla="*/ 2498930 h 2705100"/>
                  <a:gd name="connsiteX4" fmla="*/ 1352550 w 2093690"/>
                  <a:gd name="connsiteY4" fmla="*/ 2705100 h 2705100"/>
                  <a:gd name="connsiteX5" fmla="*/ 0 w 2093690"/>
                  <a:gd name="connsiteY5" fmla="*/ 1352550 h 2705100"/>
                  <a:gd name="connsiteX6" fmla="*/ 1352550 w 2093690"/>
                  <a:gd name="connsiteY6" fmla="*/ 0 h 2705100"/>
                  <a:gd name="connsiteX0" fmla="*/ 1352550 w 2093690"/>
                  <a:gd name="connsiteY0" fmla="*/ 0 h 2705100"/>
                  <a:gd name="connsiteX1" fmla="*/ 2093690 w 2093690"/>
                  <a:gd name="connsiteY1" fmla="*/ 239175 h 2705100"/>
                  <a:gd name="connsiteX2" fmla="*/ 1606044 w 2093690"/>
                  <a:gd name="connsiteY2" fmla="*/ 1352550 h 2705100"/>
                  <a:gd name="connsiteX3" fmla="*/ 2046006 w 2093690"/>
                  <a:gd name="connsiteY3" fmla="*/ 2497515 h 2705100"/>
                  <a:gd name="connsiteX4" fmla="*/ 1352550 w 2093690"/>
                  <a:gd name="connsiteY4" fmla="*/ 2705100 h 2705100"/>
                  <a:gd name="connsiteX5" fmla="*/ 0 w 2093690"/>
                  <a:gd name="connsiteY5" fmla="*/ 1352550 h 2705100"/>
                  <a:gd name="connsiteX6" fmla="*/ 1352550 w 2093690"/>
                  <a:gd name="connsiteY6" fmla="*/ 0 h 2705100"/>
                  <a:gd name="connsiteX0" fmla="*/ 1352550 w 2093690"/>
                  <a:gd name="connsiteY0" fmla="*/ 0 h 2705100"/>
                  <a:gd name="connsiteX1" fmla="*/ 2093690 w 2093690"/>
                  <a:gd name="connsiteY1" fmla="*/ 239175 h 2705100"/>
                  <a:gd name="connsiteX2" fmla="*/ 1606044 w 2093690"/>
                  <a:gd name="connsiteY2" fmla="*/ 1352550 h 2705100"/>
                  <a:gd name="connsiteX3" fmla="*/ 2050252 w 2093690"/>
                  <a:gd name="connsiteY3" fmla="*/ 2497515 h 2705100"/>
                  <a:gd name="connsiteX4" fmla="*/ 1352550 w 2093690"/>
                  <a:gd name="connsiteY4" fmla="*/ 2705100 h 2705100"/>
                  <a:gd name="connsiteX5" fmla="*/ 0 w 2093690"/>
                  <a:gd name="connsiteY5" fmla="*/ 1352550 h 2705100"/>
                  <a:gd name="connsiteX6" fmla="*/ 1352550 w 2093690"/>
                  <a:gd name="connsiteY6" fmla="*/ 0 h 2705100"/>
                  <a:gd name="connsiteX0" fmla="*/ 1352550 w 2093690"/>
                  <a:gd name="connsiteY0" fmla="*/ 0 h 2705100"/>
                  <a:gd name="connsiteX1" fmla="*/ 2093690 w 2093690"/>
                  <a:gd name="connsiteY1" fmla="*/ 239175 h 2705100"/>
                  <a:gd name="connsiteX2" fmla="*/ 1606044 w 2093690"/>
                  <a:gd name="connsiteY2" fmla="*/ 1352550 h 2705100"/>
                  <a:gd name="connsiteX3" fmla="*/ 2050252 w 2093690"/>
                  <a:gd name="connsiteY3" fmla="*/ 2497515 h 2705100"/>
                  <a:gd name="connsiteX4" fmla="*/ 1352550 w 2093690"/>
                  <a:gd name="connsiteY4" fmla="*/ 2705100 h 2705100"/>
                  <a:gd name="connsiteX5" fmla="*/ 0 w 2093690"/>
                  <a:gd name="connsiteY5" fmla="*/ 1352550 h 2705100"/>
                  <a:gd name="connsiteX6" fmla="*/ 1352550 w 2093690"/>
                  <a:gd name="connsiteY6" fmla="*/ 0 h 2705100"/>
                  <a:gd name="connsiteX0" fmla="*/ 1352550 w 2093690"/>
                  <a:gd name="connsiteY0" fmla="*/ 0 h 2705100"/>
                  <a:gd name="connsiteX1" fmla="*/ 2093690 w 2093690"/>
                  <a:gd name="connsiteY1" fmla="*/ 239175 h 2705100"/>
                  <a:gd name="connsiteX2" fmla="*/ 1606044 w 2093690"/>
                  <a:gd name="connsiteY2" fmla="*/ 1352550 h 2705100"/>
                  <a:gd name="connsiteX3" fmla="*/ 2043175 w 2093690"/>
                  <a:gd name="connsiteY3" fmla="*/ 2501761 h 2705100"/>
                  <a:gd name="connsiteX4" fmla="*/ 1352550 w 2093690"/>
                  <a:gd name="connsiteY4" fmla="*/ 2705100 h 2705100"/>
                  <a:gd name="connsiteX5" fmla="*/ 0 w 2093690"/>
                  <a:gd name="connsiteY5" fmla="*/ 1352550 h 2705100"/>
                  <a:gd name="connsiteX6" fmla="*/ 1352550 w 2093690"/>
                  <a:gd name="connsiteY6"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690" h="2705100">
                    <a:moveTo>
                      <a:pt x="1352550" y="0"/>
                    </a:moveTo>
                    <a:cubicBezTo>
                      <a:pt x="1653639" y="0"/>
                      <a:pt x="1869867" y="71566"/>
                      <a:pt x="2093690" y="239175"/>
                    </a:cubicBezTo>
                    <a:cubicBezTo>
                      <a:pt x="1759939" y="484324"/>
                      <a:pt x="1614463" y="975452"/>
                      <a:pt x="1606044" y="1352550"/>
                    </a:cubicBezTo>
                    <a:cubicBezTo>
                      <a:pt x="1597625" y="1729648"/>
                      <a:pt x="1709424" y="2256611"/>
                      <a:pt x="2043175" y="2501761"/>
                    </a:cubicBezTo>
                    <a:cubicBezTo>
                      <a:pt x="1819352" y="2669369"/>
                      <a:pt x="1653639" y="2705100"/>
                      <a:pt x="1352550" y="2705100"/>
                    </a:cubicBezTo>
                    <a:cubicBezTo>
                      <a:pt x="605557" y="2705100"/>
                      <a:pt x="0" y="2099543"/>
                      <a:pt x="0" y="1352550"/>
                    </a:cubicBezTo>
                    <a:cubicBezTo>
                      <a:pt x="0" y="605557"/>
                      <a:pt x="605557" y="0"/>
                      <a:pt x="1352550" y="0"/>
                    </a:cubicBezTo>
                    <a:close/>
                  </a:path>
                </a:pathLst>
              </a:custGeom>
              <a:solidFill>
                <a:schemeClr val="accent1"/>
              </a:solidFill>
              <a:ln w="19050" algn="ctr">
                <a:noFill/>
                <a:miter lim="800000"/>
                <a:headEnd/>
                <a:tailEnd/>
              </a:ln>
            </p:spPr>
            <p:txBody>
              <a:bodyPr wrap="none" lIns="44450" tIns="44450" rIns="44450" bIns="4445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100" b="0" i="0" u="none" strike="noStrike" kern="0" cap="none" spc="0" normalizeH="0" baseline="0" noProof="0" dirty="0" smtClean="0">
                  <a:ln>
                    <a:noFill/>
                  </a:ln>
                  <a:solidFill>
                    <a:srgbClr val="000000"/>
                  </a:solidFill>
                  <a:effectLst/>
                  <a:uLnTx/>
                  <a:uFillTx/>
                  <a:latin typeface="+mj-lt"/>
                  <a:cs typeface="Arial" panose="020B0604020202020204" pitchFamily="34" charset="0"/>
                </a:endParaRPr>
              </a:p>
            </p:txBody>
          </p:sp>
          <p:sp>
            <p:nvSpPr>
              <p:cNvPr id="10" name="Oval 1"/>
              <p:cNvSpPr/>
              <p:nvPr/>
            </p:nvSpPr>
            <p:spPr bwMode="gray">
              <a:xfrm>
                <a:off x="3212037" y="1289680"/>
                <a:ext cx="2743199" cy="3334264"/>
              </a:xfrm>
              <a:custGeom>
                <a:avLst/>
                <a:gdLst/>
                <a:ahLst/>
                <a:cxnLst/>
                <a:rect l="l" t="t" r="r" b="b"/>
                <a:pathLst>
                  <a:path w="1099056" h="2173122">
                    <a:moveTo>
                      <a:pt x="549528" y="0"/>
                    </a:moveTo>
                    <a:cubicBezTo>
                      <a:pt x="883279" y="245150"/>
                      <a:pt x="1099056" y="640657"/>
                      <a:pt x="1099056" y="1086561"/>
                    </a:cubicBezTo>
                    <a:cubicBezTo>
                      <a:pt x="1099056" y="1532465"/>
                      <a:pt x="883279" y="1927972"/>
                      <a:pt x="549528" y="2173122"/>
                    </a:cubicBezTo>
                    <a:cubicBezTo>
                      <a:pt x="215777" y="1927972"/>
                      <a:pt x="0" y="1532465"/>
                      <a:pt x="0" y="1086561"/>
                    </a:cubicBezTo>
                    <a:cubicBezTo>
                      <a:pt x="0" y="640657"/>
                      <a:pt x="215777" y="245150"/>
                      <a:pt x="549528" y="0"/>
                    </a:cubicBezTo>
                    <a:close/>
                  </a:path>
                </a:pathLst>
              </a:custGeom>
              <a:solidFill>
                <a:srgbClr val="1F497D"/>
              </a:solidFill>
              <a:ln w="19050" algn="ctr">
                <a:noFill/>
                <a:miter lim="800000"/>
                <a:headEnd/>
                <a:tailEnd/>
              </a:ln>
            </p:spPr>
            <p:txBody>
              <a:bodyPr wrap="none" lIns="44450" tIns="44450" rIns="44450" bIns="4445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100" b="0" i="0" u="none" strike="noStrike" kern="0" cap="none" spc="0" normalizeH="0" baseline="0" noProof="0" dirty="0" smtClean="0">
                  <a:ln>
                    <a:noFill/>
                  </a:ln>
                  <a:solidFill>
                    <a:srgbClr val="000000"/>
                  </a:solidFill>
                  <a:effectLst/>
                  <a:uLnTx/>
                  <a:uFillTx/>
                  <a:latin typeface="+mj-lt"/>
                  <a:cs typeface="Arial" panose="020B0604020202020204" pitchFamily="34" charset="0"/>
                </a:endParaRPr>
              </a:p>
            </p:txBody>
          </p:sp>
          <p:sp>
            <p:nvSpPr>
              <p:cNvPr id="11" name="Rectangle 10"/>
              <p:cNvSpPr/>
              <p:nvPr/>
            </p:nvSpPr>
            <p:spPr bwMode="gray">
              <a:xfrm>
                <a:off x="1206497" y="1623363"/>
                <a:ext cx="2097646" cy="2539555"/>
              </a:xfrm>
              <a:prstGeom prst="rect">
                <a:avLst/>
              </a:prstGeom>
            </p:spPr>
            <p:txBody>
              <a:bodyPr wrap="square" lIns="0" tIns="0" rIns="0" bIns="0" anchor="ctr">
                <a:spAutoFit/>
              </a:bodyPr>
              <a:lstStyle/>
              <a:p>
                <a:pPr marL="115888" marR="0" lvl="0" indent="-115888"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Primarily focuses on populations</a:t>
                </a:r>
                <a:r>
                  <a:rPr kumimoji="0" lang="en-US" sz="1050" b="0" i="0" u="none" strike="noStrike" kern="0" cap="none" spc="0" normalizeH="0" baseline="30000" noProof="0" dirty="0" smtClean="0">
                    <a:ln>
                      <a:noFill/>
                    </a:ln>
                    <a:solidFill>
                      <a:prstClr val="white"/>
                    </a:solidFill>
                    <a:effectLst/>
                    <a:uLnTx/>
                    <a:uFillTx/>
                    <a:latin typeface="+mj-lt"/>
                    <a:cs typeface="Arial" panose="020B0604020202020204" pitchFamily="34" charset="0"/>
                  </a:rPr>
                  <a:t>1</a:t>
                </a:r>
                <a:endParaRPr kumimoji="0" lang="en-US" sz="1050" b="0" i="0" u="none" strike="noStrike" kern="0" cap="none" spc="0" normalizeH="0" baseline="30000" noProof="0" dirty="0">
                  <a:ln>
                    <a:noFill/>
                  </a:ln>
                  <a:solidFill>
                    <a:prstClr val="white"/>
                  </a:solidFill>
                  <a:effectLst/>
                  <a:uLnTx/>
                  <a:uFillTx/>
                  <a:latin typeface="+mj-lt"/>
                  <a:cs typeface="Arial" panose="020B0604020202020204" pitchFamily="34" charset="0"/>
                </a:endParaRPr>
              </a:p>
              <a:p>
                <a:pPr marL="115888" marR="0" lvl="0" indent="-115888"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Emphasis </a:t>
                </a:r>
                <a:r>
                  <a:rPr kumimoji="0" lang="en-US" sz="1050" b="0" i="0" u="none" strike="noStrike" kern="0" cap="none" spc="0" normalizeH="0" baseline="0" noProof="0" dirty="0">
                    <a:ln>
                      <a:noFill/>
                    </a:ln>
                    <a:solidFill>
                      <a:prstClr val="white"/>
                    </a:solidFill>
                    <a:effectLst/>
                    <a:uLnTx/>
                    <a:uFillTx/>
                    <a:latin typeface="+mj-lt"/>
                    <a:cs typeface="Arial" panose="020B0604020202020204" pitchFamily="34" charset="0"/>
                  </a:rPr>
                  <a:t>on disease prevention and health promotion for the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whole community at a</a:t>
                </a:r>
                <a:r>
                  <a:rPr kumimoji="0" lang="en-US" sz="1050" b="0" i="0" u="none" strike="noStrike" kern="0" cap="none" spc="0" normalizeH="0" noProof="0" dirty="0" smtClean="0">
                    <a:ln>
                      <a:noFill/>
                    </a:ln>
                    <a:solidFill>
                      <a:prstClr val="white"/>
                    </a:solidFill>
                    <a:effectLst/>
                    <a:uLnTx/>
                    <a:uFillTx/>
                    <a:latin typeface="+mj-lt"/>
                    <a:cs typeface="Arial" panose="020B0604020202020204" pitchFamily="34" charset="0"/>
                  </a:rPr>
                  <a:t>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systems level, targeting major threats to the</a:t>
                </a:r>
                <a:r>
                  <a:rPr kumimoji="0" lang="en-US" sz="1050" b="0" i="0" u="none" strike="noStrike" kern="0" cap="none" spc="0" normalizeH="0" noProof="0" dirty="0" smtClean="0">
                    <a:ln>
                      <a:noFill/>
                    </a:ln>
                    <a:solidFill>
                      <a:prstClr val="white"/>
                    </a:solidFill>
                    <a:effectLst/>
                    <a:uLnTx/>
                    <a:uFillTx/>
                    <a:latin typeface="+mj-lt"/>
                    <a:cs typeface="Arial" panose="020B0604020202020204" pitchFamily="34" charset="0"/>
                  </a:rPr>
                  <a:t>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health </a:t>
                </a:r>
                <a:r>
                  <a:rPr kumimoji="0" lang="en-US" sz="1050" b="0" i="0" u="none" strike="noStrike" kern="0" cap="none" spc="0" normalizeH="0" baseline="0" noProof="0" dirty="0">
                    <a:ln>
                      <a:noFill/>
                    </a:ln>
                    <a:solidFill>
                      <a:prstClr val="white"/>
                    </a:solidFill>
                    <a:effectLst/>
                    <a:uLnTx/>
                    <a:uFillTx/>
                    <a:latin typeface="+mj-lt"/>
                    <a:cs typeface="Arial" panose="020B0604020202020204" pitchFamily="34" charset="0"/>
                  </a:rPr>
                  <a:t>of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populations</a:t>
                </a:r>
                <a:r>
                  <a:rPr kumimoji="0" lang="en-US" sz="1050" b="0" i="0" u="none" strike="noStrike" kern="0" cap="none" spc="0" normalizeH="0" baseline="30000" noProof="0" dirty="0">
                    <a:ln>
                      <a:noFill/>
                    </a:ln>
                    <a:solidFill>
                      <a:prstClr val="white"/>
                    </a:solidFill>
                    <a:effectLst/>
                    <a:uLnTx/>
                    <a:uFillTx/>
                    <a:latin typeface="+mj-lt"/>
                    <a:cs typeface="Arial" panose="020B0604020202020204" pitchFamily="34" charset="0"/>
                  </a:rPr>
                  <a:t>1</a:t>
                </a:r>
              </a:p>
              <a:p>
                <a:pPr marL="115888" marR="0" lvl="0" indent="-115888"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Interventions </a:t>
                </a:r>
                <a:r>
                  <a:rPr kumimoji="0" lang="en-US" sz="1050" b="0" i="0" u="none" strike="noStrike" kern="0" cap="none" spc="0" normalizeH="0" baseline="0" noProof="0" dirty="0">
                    <a:ln>
                      <a:noFill/>
                    </a:ln>
                    <a:solidFill>
                      <a:prstClr val="white"/>
                    </a:solidFill>
                    <a:effectLst/>
                    <a:uLnTx/>
                    <a:uFillTx/>
                    <a:latin typeface="+mj-lt"/>
                    <a:cs typeface="Arial" panose="020B0604020202020204" pitchFamily="34" charset="0"/>
                  </a:rPr>
                  <a:t>aimed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at the </a:t>
                </a:r>
                <a:r>
                  <a:rPr kumimoji="0" lang="en-US" sz="1050" b="0" i="0" u="none" strike="noStrike" kern="0" cap="none" spc="0" normalizeH="0" baseline="0" noProof="0" dirty="0">
                    <a:ln>
                      <a:noFill/>
                    </a:ln>
                    <a:solidFill>
                      <a:prstClr val="white"/>
                    </a:solidFill>
                    <a:effectLst/>
                    <a:uLnTx/>
                    <a:uFillTx/>
                    <a:latin typeface="+mj-lt"/>
                    <a:cs typeface="Arial" panose="020B0604020202020204" pitchFamily="34" charset="0"/>
                  </a:rPr>
                  <a:t>environment, human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behavior, </a:t>
                </a:r>
                <a:r>
                  <a:rPr kumimoji="0" lang="en-US" sz="1050" b="0" i="0" u="none" strike="noStrike" kern="0" cap="none" spc="0" normalizeH="0" baseline="0" noProof="0" dirty="0">
                    <a:ln>
                      <a:noFill/>
                    </a:ln>
                    <a:solidFill>
                      <a:prstClr val="white"/>
                    </a:solidFill>
                    <a:effectLst/>
                    <a:uLnTx/>
                    <a:uFillTx/>
                    <a:latin typeface="+mj-lt"/>
                    <a:cs typeface="Arial" panose="020B0604020202020204" pitchFamily="34" charset="0"/>
                  </a:rPr>
                  <a:t>and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lifestyle</a:t>
                </a:r>
                <a:r>
                  <a:rPr kumimoji="0" lang="en-US" sz="1050" b="0" i="0" u="none" strike="noStrike" kern="0" cap="none" spc="0" normalizeH="0" baseline="30000" noProof="0" dirty="0" smtClean="0">
                    <a:ln>
                      <a:noFill/>
                    </a:ln>
                    <a:solidFill>
                      <a:prstClr val="white"/>
                    </a:solidFill>
                    <a:effectLst/>
                    <a:uLnTx/>
                    <a:uFillTx/>
                    <a:latin typeface="+mj-lt"/>
                    <a:cs typeface="Arial" panose="020B0604020202020204" pitchFamily="34" charset="0"/>
                  </a:rPr>
                  <a:t>1</a:t>
                </a:r>
                <a:endParaRPr kumimoji="0" lang="en-US" sz="1050" b="0" i="0" u="none" strike="noStrike" kern="0" cap="none" spc="0" normalizeH="0" baseline="30000" noProof="0" dirty="0">
                  <a:ln>
                    <a:noFill/>
                  </a:ln>
                  <a:solidFill>
                    <a:prstClr val="white"/>
                  </a:solidFill>
                  <a:effectLst/>
                  <a:uLnTx/>
                  <a:uFillTx/>
                  <a:latin typeface="+mj-lt"/>
                  <a:cs typeface="Arial" panose="020B0604020202020204" pitchFamily="34" charset="0"/>
                </a:endParaRPr>
              </a:p>
            </p:txBody>
          </p:sp>
          <p:sp>
            <p:nvSpPr>
              <p:cNvPr id="12" name="TextBox 11"/>
              <p:cNvSpPr txBox="1"/>
              <p:nvPr/>
            </p:nvSpPr>
            <p:spPr>
              <a:xfrm>
                <a:off x="3533156" y="2061922"/>
                <a:ext cx="2124644" cy="2166091"/>
              </a:xfrm>
              <a:prstGeom prst="rect">
                <a:avLst/>
              </a:prstGeom>
              <a:noFill/>
            </p:spPr>
            <p:txBody>
              <a:bodyPr wrap="square" rtlCol="0">
                <a:spAutoFit/>
              </a:bodyPr>
              <a:lstStyle/>
              <a:p>
                <a:pPr marL="115888" marR="0" lvl="0" indent="-115888"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Identification and management of infectious diseases (e.g., HIV, flu) and chronic diseases (e.g., asthma, obesity-related conditions)</a:t>
                </a:r>
              </a:p>
              <a:p>
                <a:pPr marL="115888" marR="0" lvl="0" indent="-115888"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Emergency response</a:t>
                </a:r>
                <a:r>
                  <a:rPr kumimoji="0" lang="en-US" sz="1050" b="0" i="0" u="none" strike="noStrike" kern="0" cap="none" spc="0" normalizeH="0" baseline="0" noProof="0" dirty="0">
                    <a:ln>
                      <a:noFill/>
                    </a:ln>
                    <a:solidFill>
                      <a:prstClr val="white"/>
                    </a:solidFill>
                    <a:effectLst/>
                    <a:uLnTx/>
                    <a:uFillTx/>
                    <a:latin typeface="+mj-lt"/>
                    <a:cs typeface="Arial" panose="020B0604020202020204" pitchFamily="34" charset="0"/>
                  </a:rPr>
                  <a:t>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(e.g., Hurricane Sandy, pandemic flu,  9/11)</a:t>
                </a:r>
              </a:p>
            </p:txBody>
          </p:sp>
          <p:sp>
            <p:nvSpPr>
              <p:cNvPr id="13" name="Rectangle 12"/>
              <p:cNvSpPr/>
              <p:nvPr/>
            </p:nvSpPr>
            <p:spPr bwMode="gray">
              <a:xfrm>
                <a:off x="5818251" y="1521489"/>
                <a:ext cx="2351499" cy="3127761"/>
              </a:xfrm>
              <a:prstGeom prst="rect">
                <a:avLst/>
              </a:prstGeom>
            </p:spPr>
            <p:txBody>
              <a:bodyPr wrap="square" lIns="0" tIns="0" rIns="0" bIns="0" anchor="ctr">
                <a:spAutoFit/>
              </a:bodyPr>
              <a:lstStyle/>
              <a:p>
                <a:pPr marL="115888" indent="-115888">
                  <a:spcAft>
                    <a:spcPts val="600"/>
                  </a:spcAft>
                  <a:buFont typeface="Arial" panose="020B0604020202020204" pitchFamily="34" charset="0"/>
                  <a:buChar char="•"/>
                  <a:defRPr/>
                </a:pP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Primarily focuses on         the individual</a:t>
                </a:r>
                <a:r>
                  <a:rPr lang="en-US" sz="1050" kern="0" baseline="30000" dirty="0" smtClean="0">
                    <a:solidFill>
                      <a:prstClr val="white"/>
                    </a:solidFill>
                    <a:latin typeface="+mj-lt"/>
                    <a:cs typeface="Arial" panose="020B0604020202020204" pitchFamily="34" charset="0"/>
                  </a:rPr>
                  <a:t>1</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 and</a:t>
                </a:r>
                <a:r>
                  <a:rPr kumimoji="0" lang="en-US" sz="1050" b="0" i="0" u="none" strike="noStrike" kern="0" cap="none" spc="0" normalizeH="0" noProof="0" dirty="0" smtClean="0">
                    <a:ln>
                      <a:noFill/>
                    </a:ln>
                    <a:solidFill>
                      <a:prstClr val="white"/>
                    </a:solidFill>
                    <a:effectLst/>
                    <a:uLnTx/>
                    <a:uFillTx/>
                    <a:latin typeface="+mj-lt"/>
                    <a:cs typeface="Arial" panose="020B0604020202020204" pitchFamily="34" charset="0"/>
                  </a:rPr>
                  <a:t> health care entities</a:t>
                </a:r>
              </a:p>
              <a:p>
                <a:pPr marL="115888" indent="-115888">
                  <a:spcAft>
                    <a:spcPts val="600"/>
                  </a:spcAft>
                  <a:buFont typeface="Arial" panose="020B0604020202020204" pitchFamily="34" charset="0"/>
                  <a:buChar char="•"/>
                  <a:defRPr/>
                </a:pP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Emphasis </a:t>
                </a:r>
                <a:r>
                  <a:rPr kumimoji="0" lang="en-US" sz="1050" b="0" i="0" u="none" strike="noStrike" kern="0" cap="none" spc="0" normalizeH="0" baseline="0" noProof="0" dirty="0">
                    <a:ln>
                      <a:noFill/>
                    </a:ln>
                    <a:solidFill>
                      <a:prstClr val="white"/>
                    </a:solidFill>
                    <a:effectLst/>
                    <a:uLnTx/>
                    <a:uFillTx/>
                    <a:latin typeface="+mj-lt"/>
                    <a:cs typeface="Arial" panose="020B0604020202020204" pitchFamily="34" charset="0"/>
                  </a:rPr>
                  <a:t>on disease diagnosis, treatment, and care for the individual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patient</a:t>
                </a:r>
                <a:r>
                  <a:rPr kumimoji="0" lang="en-US" sz="1050" b="0" i="0" u="none" strike="noStrike" kern="0" cap="none" spc="0" normalizeH="0" baseline="30000" noProof="0" dirty="0">
                    <a:ln>
                      <a:noFill/>
                    </a:ln>
                    <a:solidFill>
                      <a:prstClr val="white"/>
                    </a:solidFill>
                    <a:effectLst/>
                    <a:uLnTx/>
                    <a:uFillTx/>
                    <a:latin typeface="+mj-lt"/>
                    <a:cs typeface="Arial" panose="020B0604020202020204" pitchFamily="34" charset="0"/>
                  </a:rPr>
                  <a:t>1</a:t>
                </a:r>
              </a:p>
              <a:p>
                <a:pPr marL="115888" marR="0" lvl="0" indent="-115888"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Predominantly medical interventions,</a:t>
                </a:r>
                <a:r>
                  <a:rPr kumimoji="0" lang="en-US" sz="1050" b="0" i="0" u="none" strike="noStrike" kern="0" cap="none" spc="0" normalizeH="0" baseline="30000" noProof="0" dirty="0" smtClean="0">
                    <a:ln>
                      <a:noFill/>
                    </a:ln>
                    <a:solidFill>
                      <a:prstClr val="white"/>
                    </a:solidFill>
                    <a:effectLst/>
                    <a:uLnTx/>
                    <a:uFillTx/>
                    <a:latin typeface="+mj-lt"/>
                    <a:cs typeface="Arial" panose="020B0604020202020204" pitchFamily="34" charset="0"/>
                  </a:rPr>
                  <a:t>1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such as diagnosing </a:t>
                </a:r>
                <a:r>
                  <a:rPr kumimoji="0" lang="en-US" sz="1050" b="0" i="0" u="none" strike="noStrike" kern="0" cap="none" spc="0" normalizeH="0" baseline="0" noProof="0" dirty="0">
                    <a:ln>
                      <a:noFill/>
                    </a:ln>
                    <a:solidFill>
                      <a:prstClr val="white"/>
                    </a:solidFill>
                    <a:effectLst/>
                    <a:uLnTx/>
                    <a:uFillTx/>
                    <a:latin typeface="+mj-lt"/>
                    <a:cs typeface="Arial" panose="020B0604020202020204" pitchFamily="34" charset="0"/>
                  </a:rPr>
                  <a:t>and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treating </a:t>
                </a:r>
                <a:r>
                  <a:rPr kumimoji="0" lang="en-US" sz="1050" b="0" i="0" u="none" strike="noStrike" kern="0" cap="none" spc="0" normalizeH="0" baseline="0" noProof="0" dirty="0">
                    <a:ln>
                      <a:noFill/>
                    </a:ln>
                    <a:solidFill>
                      <a:prstClr val="white"/>
                    </a:solidFill>
                    <a:effectLst/>
                    <a:uLnTx/>
                    <a:uFillTx/>
                    <a:latin typeface="+mj-lt"/>
                    <a:cs typeface="Arial" panose="020B0604020202020204" pitchFamily="34" charset="0"/>
                  </a:rPr>
                  <a:t>injuries or illnesses, examining patients,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taking </a:t>
                </a:r>
                <a:r>
                  <a:rPr kumimoji="0" lang="en-US" sz="1050" b="0" i="0" u="none" strike="noStrike" kern="0" cap="none" spc="0" normalizeH="0" baseline="0" noProof="0" dirty="0">
                    <a:ln>
                      <a:noFill/>
                    </a:ln>
                    <a:solidFill>
                      <a:prstClr val="white"/>
                    </a:solidFill>
                    <a:effectLst/>
                    <a:uLnTx/>
                    <a:uFillTx/>
                    <a:latin typeface="+mj-lt"/>
                    <a:cs typeface="Arial" panose="020B0604020202020204" pitchFamily="34" charset="0"/>
                  </a:rPr>
                  <a:t>medical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 histories</a:t>
                </a:r>
                <a:r>
                  <a:rPr kumimoji="0" lang="en-US" sz="1050" b="0" i="0" u="none" strike="noStrike" kern="0" cap="none" spc="0" normalizeH="0" baseline="0" noProof="0" dirty="0">
                    <a:ln>
                      <a:noFill/>
                    </a:ln>
                    <a:solidFill>
                      <a:prstClr val="white"/>
                    </a:solidFill>
                    <a:effectLst/>
                    <a:uLnTx/>
                    <a:uFillTx/>
                    <a:latin typeface="+mj-lt"/>
                    <a:cs typeface="Arial" panose="020B0604020202020204" pitchFamily="34" charset="0"/>
                  </a:rPr>
                  <a:t>,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prescribing          medications</a:t>
                </a:r>
                <a:r>
                  <a:rPr kumimoji="0" lang="en-US" sz="1050" b="0" i="0" u="none" strike="noStrike" kern="0" cap="none" spc="0" normalizeH="0" baseline="0" noProof="0" dirty="0">
                    <a:ln>
                      <a:noFill/>
                    </a:ln>
                    <a:solidFill>
                      <a:prstClr val="white"/>
                    </a:solidFill>
                    <a:effectLst/>
                    <a:uLnTx/>
                    <a:uFillTx/>
                    <a:latin typeface="+mj-lt"/>
                    <a:cs typeface="Arial" panose="020B0604020202020204" pitchFamily="34" charset="0"/>
                  </a:rPr>
                  <a:t>, </a:t>
                </a:r>
                <a:r>
                  <a:rPr kumimoji="0" lang="en-US" sz="1050" b="0" i="0" u="none" strike="noStrike" kern="0" cap="none" spc="0" normalizeH="0" baseline="0" noProof="0" dirty="0" smtClean="0">
                    <a:ln>
                      <a:noFill/>
                    </a:ln>
                    <a:solidFill>
                      <a:prstClr val="white"/>
                    </a:solidFill>
                    <a:effectLst/>
                    <a:uLnTx/>
                    <a:uFillTx/>
                    <a:latin typeface="+mj-lt"/>
                    <a:cs typeface="Arial" panose="020B0604020202020204" pitchFamily="34" charset="0"/>
                  </a:rPr>
                  <a:t>etc.</a:t>
                </a:r>
                <a:r>
                  <a:rPr kumimoji="0" lang="en-US" sz="1050" b="0" i="0" u="none" strike="noStrike" kern="0" cap="none" spc="0" normalizeH="0" baseline="30000" noProof="0" dirty="0">
                    <a:ln>
                      <a:noFill/>
                    </a:ln>
                    <a:solidFill>
                      <a:prstClr val="white"/>
                    </a:solidFill>
                    <a:effectLst/>
                    <a:uLnTx/>
                    <a:uFillTx/>
                    <a:latin typeface="+mj-lt"/>
                    <a:cs typeface="Arial" panose="020B0604020202020204" pitchFamily="34" charset="0"/>
                  </a:rPr>
                  <a:t>2</a:t>
                </a:r>
              </a:p>
            </p:txBody>
          </p:sp>
          <p:sp>
            <p:nvSpPr>
              <p:cNvPr id="14" name="TextBox 13"/>
              <p:cNvSpPr txBox="1"/>
              <p:nvPr/>
            </p:nvSpPr>
            <p:spPr>
              <a:xfrm>
                <a:off x="2057401" y="1148677"/>
                <a:ext cx="1947892" cy="3734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mj-lt"/>
                    <a:cs typeface="Arial" panose="020B0604020202020204" pitchFamily="34" charset="0"/>
                  </a:rPr>
                  <a:t>Public Health</a:t>
                </a:r>
              </a:p>
            </p:txBody>
          </p:sp>
          <p:sp>
            <p:nvSpPr>
              <p:cNvPr id="15" name="TextBox 14"/>
              <p:cNvSpPr txBox="1"/>
              <p:nvPr/>
            </p:nvSpPr>
            <p:spPr>
              <a:xfrm>
                <a:off x="5392938" y="1148677"/>
                <a:ext cx="1947892" cy="3734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mj-lt"/>
                    <a:cs typeface="Arial" panose="020B0604020202020204" pitchFamily="34" charset="0"/>
                  </a:rPr>
                  <a:t>Health Care</a:t>
                </a:r>
              </a:p>
            </p:txBody>
          </p:sp>
          <p:sp>
            <p:nvSpPr>
              <p:cNvPr id="16" name="TextBox 15"/>
              <p:cNvSpPr txBox="1"/>
              <p:nvPr/>
            </p:nvSpPr>
            <p:spPr>
              <a:xfrm>
                <a:off x="3641344" y="1653252"/>
                <a:ext cx="1947892" cy="3734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mj-lt"/>
                    <a:cs typeface="Arial" panose="020B0604020202020204" pitchFamily="34" charset="0"/>
                  </a:rPr>
                  <a:t>Overlap</a:t>
                </a:r>
              </a:p>
            </p:txBody>
          </p:sp>
        </p:grpSp>
        <p:sp>
          <p:nvSpPr>
            <p:cNvPr id="17" name="TextBox 16"/>
            <p:cNvSpPr txBox="1"/>
            <p:nvPr/>
          </p:nvSpPr>
          <p:spPr>
            <a:xfrm>
              <a:off x="914400" y="3599196"/>
              <a:ext cx="2685271" cy="1461939"/>
            </a:xfrm>
            <a:prstGeom prst="rect">
              <a:avLst/>
            </a:prstGeom>
            <a:noFill/>
          </p:spPr>
          <p:txBody>
            <a:bodyPr wrap="square" rtlCol="0">
              <a:spAutoFit/>
            </a:bodyPr>
            <a:lstStyle/>
            <a:p>
              <a:pPr>
                <a:spcAft>
                  <a:spcPts val="600"/>
                </a:spcAft>
              </a:pPr>
              <a:r>
                <a:rPr lang="en-US" sz="1400" b="1" dirty="0" smtClean="0">
                  <a:latin typeface="+mj-lt"/>
                  <a:cs typeface="Arial" panose="020B0604020202020204" pitchFamily="34" charset="0"/>
                </a:rPr>
                <a:t>Example Roles</a:t>
              </a:r>
            </a:p>
            <a:p>
              <a:pPr marL="171450" indent="-171450">
                <a:buFont typeface="Arial" panose="020B0604020202020204" pitchFamily="34" charset="0"/>
                <a:buChar char="•"/>
              </a:pPr>
              <a:r>
                <a:rPr lang="en-US" sz="1400" dirty="0">
                  <a:latin typeface="+mj-lt"/>
                  <a:cs typeface="Arial" panose="020B0604020202020204" pitchFamily="34" charset="0"/>
                </a:rPr>
                <a:t>Epidemiologist</a:t>
              </a:r>
            </a:p>
            <a:p>
              <a:pPr marL="171450" indent="-171450">
                <a:buFont typeface="Arial" panose="020B0604020202020204" pitchFamily="34" charset="0"/>
                <a:buChar char="•"/>
              </a:pPr>
              <a:r>
                <a:rPr lang="en-US" sz="1400" dirty="0" smtClean="0">
                  <a:latin typeface="+mj-lt"/>
                  <a:cs typeface="Arial" panose="020B0604020202020204" pitchFamily="34" charset="0"/>
                </a:rPr>
                <a:t>Public health laboratorian</a:t>
              </a:r>
              <a:endParaRPr lang="en-US" sz="1400" dirty="0">
                <a:latin typeface="+mj-lt"/>
                <a:cs typeface="Arial" panose="020B0604020202020204" pitchFamily="34" charset="0"/>
              </a:endParaRPr>
            </a:p>
            <a:p>
              <a:pPr marL="171450" indent="-171450">
                <a:buFont typeface="Arial" panose="020B0604020202020204" pitchFamily="34" charset="0"/>
                <a:buChar char="•"/>
              </a:pPr>
              <a:r>
                <a:rPr lang="en-US" sz="1400" dirty="0" smtClean="0">
                  <a:latin typeface="+mj-lt"/>
                  <a:cs typeface="Arial" panose="020B0604020202020204" pitchFamily="34" charset="0"/>
                </a:rPr>
                <a:t>Planner/evaluator</a:t>
              </a:r>
            </a:p>
            <a:p>
              <a:pPr marL="171450" indent="-171450">
                <a:buFont typeface="Arial" panose="020B0604020202020204" pitchFamily="34" charset="0"/>
                <a:buChar char="•"/>
              </a:pPr>
              <a:r>
                <a:rPr lang="en-US" sz="1400" dirty="0">
                  <a:latin typeface="+mj-lt"/>
                  <a:cs typeface="Arial" panose="020B0604020202020204" pitchFamily="34" charset="0"/>
                </a:rPr>
                <a:t>Health </a:t>
              </a:r>
              <a:r>
                <a:rPr lang="en-US" sz="1400" dirty="0" smtClean="0">
                  <a:latin typeface="+mj-lt"/>
                  <a:cs typeface="Arial" panose="020B0604020202020204" pitchFamily="34" charset="0"/>
                </a:rPr>
                <a:t>communications </a:t>
              </a:r>
              <a:r>
                <a:rPr lang="en-US" sz="1400" dirty="0">
                  <a:latin typeface="+mj-lt"/>
                  <a:cs typeface="Arial" panose="020B0604020202020204" pitchFamily="34" charset="0"/>
                </a:rPr>
                <a:t>s</a:t>
              </a:r>
              <a:r>
                <a:rPr lang="en-US" sz="1400" dirty="0" smtClean="0">
                  <a:latin typeface="+mj-lt"/>
                  <a:cs typeface="Arial" panose="020B0604020202020204" pitchFamily="34" charset="0"/>
                </a:rPr>
                <a:t>pecialist</a:t>
              </a:r>
              <a:endParaRPr lang="en-US" sz="1400" dirty="0">
                <a:latin typeface="+mj-lt"/>
                <a:cs typeface="Arial" panose="020B0604020202020204" pitchFamily="34" charset="0"/>
              </a:endParaRPr>
            </a:p>
          </p:txBody>
        </p:sp>
        <p:sp>
          <p:nvSpPr>
            <p:cNvPr id="20" name="TextBox 19"/>
            <p:cNvSpPr txBox="1"/>
            <p:nvPr/>
          </p:nvSpPr>
          <p:spPr>
            <a:xfrm>
              <a:off x="7402297" y="3599196"/>
              <a:ext cx="1886527" cy="1969770"/>
            </a:xfrm>
            <a:prstGeom prst="rect">
              <a:avLst/>
            </a:prstGeom>
            <a:noFill/>
          </p:spPr>
          <p:txBody>
            <a:bodyPr wrap="square" rtlCol="0">
              <a:spAutoFit/>
            </a:bodyPr>
            <a:lstStyle/>
            <a:p>
              <a:pPr>
                <a:spcAft>
                  <a:spcPts val="600"/>
                </a:spcAft>
              </a:pPr>
              <a:r>
                <a:rPr lang="en-US" sz="1400" b="1" dirty="0" smtClean="0">
                  <a:latin typeface="+mj-lt"/>
                  <a:cs typeface="Arial" panose="020B0604020202020204" pitchFamily="34" charset="0"/>
                </a:rPr>
                <a:t>Example Roles </a:t>
              </a:r>
            </a:p>
            <a:p>
              <a:pPr marL="171450" indent="-171450">
                <a:buFont typeface="Arial" panose="020B0604020202020204" pitchFamily="34" charset="0"/>
                <a:buChar char="•"/>
              </a:pPr>
              <a:r>
                <a:rPr lang="en-US" sz="1400" dirty="0" smtClean="0">
                  <a:latin typeface="+mj-lt"/>
                  <a:cs typeface="Arial" panose="020B0604020202020204" pitchFamily="34" charset="0"/>
                </a:rPr>
                <a:t>Hospital executive </a:t>
              </a:r>
              <a:r>
                <a:rPr lang="en-US" sz="1400" dirty="0">
                  <a:latin typeface="+mj-lt"/>
                  <a:cs typeface="Arial" panose="020B0604020202020204" pitchFamily="34" charset="0"/>
                </a:rPr>
                <a:t>d</a:t>
              </a:r>
              <a:r>
                <a:rPr lang="en-US" sz="1400" dirty="0" smtClean="0">
                  <a:latin typeface="+mj-lt"/>
                  <a:cs typeface="Arial" panose="020B0604020202020204" pitchFamily="34" charset="0"/>
                </a:rPr>
                <a:t>irector</a:t>
              </a:r>
            </a:p>
            <a:p>
              <a:pPr marL="171450" indent="-171450">
                <a:buFont typeface="Arial" panose="020B0604020202020204" pitchFamily="34" charset="0"/>
                <a:buChar char="•"/>
              </a:pPr>
              <a:r>
                <a:rPr lang="en-US" sz="1400" dirty="0" smtClean="0">
                  <a:latin typeface="+mj-lt"/>
                  <a:cs typeface="Arial" panose="020B0604020202020204" pitchFamily="34" charset="0"/>
                </a:rPr>
                <a:t>Physician</a:t>
              </a:r>
              <a:endParaRPr lang="en-US" sz="1400" dirty="0">
                <a:latin typeface="+mj-lt"/>
                <a:cs typeface="Arial" panose="020B0604020202020204" pitchFamily="34" charset="0"/>
              </a:endParaRPr>
            </a:p>
            <a:p>
              <a:pPr marL="171450" indent="-171450">
                <a:buFont typeface="Arial" panose="020B0604020202020204" pitchFamily="34" charset="0"/>
                <a:buChar char="•"/>
              </a:pPr>
              <a:r>
                <a:rPr lang="en-US" sz="1400" dirty="0" smtClean="0">
                  <a:latin typeface="+mj-lt"/>
                  <a:cs typeface="Arial" panose="020B0604020202020204" pitchFamily="34" charset="0"/>
                </a:rPr>
                <a:t>Registered nurse</a:t>
              </a:r>
              <a:endParaRPr lang="en-US" sz="1400" dirty="0">
                <a:latin typeface="+mj-lt"/>
                <a:cs typeface="Arial" panose="020B0604020202020204" pitchFamily="34" charset="0"/>
              </a:endParaRPr>
            </a:p>
            <a:p>
              <a:pPr marL="171450" indent="-171450">
                <a:spcAft>
                  <a:spcPts val="600"/>
                </a:spcAft>
                <a:buFont typeface="Arial" panose="020B0604020202020204" pitchFamily="34" charset="0"/>
                <a:buChar char="•"/>
              </a:pPr>
              <a:r>
                <a:rPr lang="en-US" sz="1400" dirty="0" smtClean="0">
                  <a:latin typeface="+mj-lt"/>
                  <a:cs typeface="Arial" panose="020B0604020202020204" pitchFamily="34" charset="0"/>
                </a:rPr>
                <a:t>Emergency medical </a:t>
              </a:r>
              <a:r>
                <a:rPr lang="en-US" sz="1400" dirty="0">
                  <a:latin typeface="+mj-lt"/>
                  <a:cs typeface="Arial" panose="020B0604020202020204" pitchFamily="34" charset="0"/>
                </a:rPr>
                <a:t>t</a:t>
              </a:r>
              <a:r>
                <a:rPr lang="en-US" sz="1400" dirty="0" smtClean="0">
                  <a:latin typeface="+mj-lt"/>
                  <a:cs typeface="Arial" panose="020B0604020202020204" pitchFamily="34" charset="0"/>
                </a:rPr>
                <a:t>echnician</a:t>
              </a:r>
              <a:endParaRPr lang="en-US" sz="1400" dirty="0">
                <a:latin typeface="+mj-lt"/>
                <a:cs typeface="Arial" panose="020B0604020202020204" pitchFamily="34" charset="0"/>
              </a:endParaRPr>
            </a:p>
            <a:p>
              <a:pPr>
                <a:spcAft>
                  <a:spcPts val="600"/>
                </a:spcAft>
              </a:pPr>
              <a:endParaRPr lang="en-US" sz="1400" dirty="0" smtClean="0">
                <a:latin typeface="+mj-lt"/>
                <a:cs typeface="Arial" panose="020B0604020202020204" pitchFamily="34" charset="0"/>
              </a:endParaRPr>
            </a:p>
          </p:txBody>
        </p:sp>
      </p:grpSp>
    </p:spTree>
    <p:extLst>
      <p:ext uri="{BB962C8B-B14F-4D97-AF65-F5344CB8AC3E}">
        <p14:creationId xmlns:p14="http://schemas.microsoft.com/office/powerpoint/2010/main" val="4205323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PHEP One-pager Template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05" y="1186582"/>
            <a:ext cx="3499232" cy="452841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6383" y="1186582"/>
            <a:ext cx="3499232" cy="4528419"/>
          </a:xfrm>
          <a:prstGeom prst="rect">
            <a:avLst/>
          </a:prstGeom>
        </p:spPr>
      </p:pic>
    </p:spTree>
    <p:extLst>
      <p:ext uri="{BB962C8B-B14F-4D97-AF65-F5344CB8AC3E}">
        <p14:creationId xmlns:p14="http://schemas.microsoft.com/office/powerpoint/2010/main" val="2571484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PHEP Website: State and Local Readiness </a:t>
            </a:r>
            <a:br>
              <a:rPr lang="en-US" dirty="0"/>
            </a:br>
            <a:r>
              <a:rPr lang="en-US" dirty="0">
                <a:hlinkClick r:id="rId2"/>
              </a:rPr>
              <a:t>www.cdc.gov/phpr/readiness</a:t>
            </a: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310" y="1417638"/>
            <a:ext cx="4469750" cy="4455976"/>
          </a:xfrm>
          <a:prstGeom prst="rect">
            <a:avLst/>
          </a:prstGeom>
        </p:spPr>
      </p:pic>
    </p:spTree>
    <p:extLst>
      <p:ext uri="{BB962C8B-B14F-4D97-AF65-F5344CB8AC3E}">
        <p14:creationId xmlns:p14="http://schemas.microsoft.com/office/powerpoint/2010/main" val="2985191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PHEP Content: PHEP Stories from the Field</a:t>
            </a:r>
            <a:br>
              <a:rPr lang="en-US" dirty="0"/>
            </a:br>
            <a:r>
              <a:rPr lang="en-US" dirty="0">
                <a:hlinkClick r:id="rId2"/>
              </a:rPr>
              <a:t>www.cdc.gov/phpr/readiness/stories</a:t>
            </a:r>
            <a:r>
              <a:rPr lang="en-US" dirty="0"/>
              <a:t> </a:t>
            </a:r>
          </a:p>
        </p:txBody>
      </p:sp>
      <p:pic>
        <p:nvPicPr>
          <p:cNvPr id="4" name="Picture 3"/>
          <p:cNvPicPr>
            <a:picLocks noChangeAspect="1"/>
          </p:cNvPicPr>
          <p:nvPr/>
        </p:nvPicPr>
        <p:blipFill>
          <a:blip r:embed="rId3"/>
          <a:stretch>
            <a:fillRect/>
          </a:stretch>
        </p:blipFill>
        <p:spPr>
          <a:xfrm>
            <a:off x="1753329" y="1300916"/>
            <a:ext cx="4915311" cy="4529256"/>
          </a:xfrm>
          <a:prstGeom prst="rect">
            <a:avLst/>
          </a:prstGeom>
        </p:spPr>
      </p:pic>
      <p:pic>
        <p:nvPicPr>
          <p:cNvPr id="5" name="Picture 4"/>
          <p:cNvPicPr>
            <a:picLocks noChangeAspect="1"/>
          </p:cNvPicPr>
          <p:nvPr/>
        </p:nvPicPr>
        <p:blipFill>
          <a:blip r:embed="rId4"/>
          <a:stretch>
            <a:fillRect/>
          </a:stretch>
        </p:blipFill>
        <p:spPr>
          <a:xfrm>
            <a:off x="1753328" y="4696858"/>
            <a:ext cx="4905971" cy="1216207"/>
          </a:xfrm>
          <a:prstGeom prst="rect">
            <a:avLst/>
          </a:prstGeom>
        </p:spPr>
      </p:pic>
    </p:spTree>
    <p:extLst>
      <p:ext uri="{BB962C8B-B14F-4D97-AF65-F5344CB8AC3E}">
        <p14:creationId xmlns:p14="http://schemas.microsoft.com/office/powerpoint/2010/main" val="2966346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MCM Operational Readiness:  2015-2016 Implementation Overview</a:t>
            </a:r>
          </a:p>
        </p:txBody>
      </p:sp>
      <p:sp>
        <p:nvSpPr>
          <p:cNvPr id="3" name="Content Placeholder 2"/>
          <p:cNvSpPr>
            <a:spLocks noGrp="1"/>
          </p:cNvSpPr>
          <p:nvPr>
            <p:ph idx="1"/>
          </p:nvPr>
        </p:nvSpPr>
        <p:spPr/>
        <p:txBody>
          <a:bodyPr>
            <a:normAutofit fontScale="77500" lnSpcReduction="20000"/>
          </a:bodyPr>
          <a:lstStyle/>
          <a:p>
            <a:r>
              <a:rPr lang="en-US" dirty="0"/>
              <a:t>487 MCM ORRs conducted: questionnaire + site visit to assess ability to distribute / dispense MCMs </a:t>
            </a:r>
          </a:p>
          <a:p>
            <a:pPr lvl="1"/>
            <a:r>
              <a:rPr lang="en-US" dirty="0"/>
              <a:t>132 MCM ORRs conducted by CDC </a:t>
            </a:r>
          </a:p>
          <a:p>
            <a:pPr lvl="2"/>
            <a:r>
              <a:rPr lang="en-US" dirty="0"/>
              <a:t>50 states</a:t>
            </a:r>
          </a:p>
          <a:p>
            <a:pPr lvl="2"/>
            <a:r>
              <a:rPr lang="en-US" dirty="0"/>
              <a:t>4 directly funded localities </a:t>
            </a:r>
          </a:p>
          <a:p>
            <a:pPr lvl="2"/>
            <a:r>
              <a:rPr lang="en-US" dirty="0"/>
              <a:t>8 territories and freely associated states</a:t>
            </a:r>
          </a:p>
          <a:p>
            <a:pPr lvl="2"/>
            <a:r>
              <a:rPr lang="en-US" dirty="0"/>
              <a:t>70 local planning jurisdictions</a:t>
            </a:r>
          </a:p>
          <a:p>
            <a:pPr lvl="1"/>
            <a:r>
              <a:rPr lang="en-US" dirty="0"/>
              <a:t>355 MCM ORRs conducted by awardees at local planning jurisdictions</a:t>
            </a:r>
          </a:p>
          <a:p>
            <a:r>
              <a:rPr lang="en-US" dirty="0"/>
              <a:t>Observations</a:t>
            </a:r>
          </a:p>
          <a:p>
            <a:pPr lvl="1"/>
            <a:r>
              <a:rPr lang="en-US" dirty="0"/>
              <a:t>Plans and procedures are relatively mature</a:t>
            </a:r>
          </a:p>
          <a:p>
            <a:pPr lvl="1"/>
            <a:r>
              <a:rPr lang="en-US" dirty="0"/>
              <a:t>Testing, exercising, and staffing are less developed</a:t>
            </a:r>
          </a:p>
          <a:p>
            <a:endParaRPr lang="en-US" dirty="0"/>
          </a:p>
        </p:txBody>
      </p:sp>
    </p:spTree>
    <p:extLst>
      <p:ext uri="{BB962C8B-B14F-4D97-AF65-F5344CB8AC3E}">
        <p14:creationId xmlns:p14="http://schemas.microsoft.com/office/powerpoint/2010/main" val="446272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MCM ORR: Lessons Learned and Redesign</a:t>
            </a:r>
          </a:p>
        </p:txBody>
      </p:sp>
      <p:sp>
        <p:nvSpPr>
          <p:cNvPr id="3" name="Content Placeholder 2"/>
          <p:cNvSpPr>
            <a:spLocks noGrp="1"/>
          </p:cNvSpPr>
          <p:nvPr>
            <p:ph idx="1"/>
          </p:nvPr>
        </p:nvSpPr>
        <p:spPr/>
        <p:txBody>
          <a:bodyPr>
            <a:normAutofit fontScale="77500" lnSpcReduction="20000"/>
          </a:bodyPr>
          <a:lstStyle/>
          <a:p>
            <a:r>
              <a:rPr lang="en-US" dirty="0"/>
              <a:t>What we learned from 2015-2016 Implementation </a:t>
            </a:r>
          </a:p>
          <a:p>
            <a:pPr lvl="1"/>
            <a:r>
              <a:rPr lang="en-US" dirty="0"/>
              <a:t>Plans and procedures are relatively mature;</a:t>
            </a:r>
          </a:p>
          <a:p>
            <a:pPr lvl="1"/>
            <a:r>
              <a:rPr lang="en-US" dirty="0"/>
              <a:t>Testing, exercising, and staffing are less developed</a:t>
            </a:r>
          </a:p>
          <a:p>
            <a:pPr lvl="1"/>
            <a:r>
              <a:rPr lang="en-US" dirty="0"/>
              <a:t>SharePoint platform was problematic</a:t>
            </a:r>
          </a:p>
          <a:p>
            <a:pPr lvl="1"/>
            <a:r>
              <a:rPr lang="en-US" dirty="0"/>
              <a:t>Tool needed modification</a:t>
            </a:r>
          </a:p>
          <a:p>
            <a:pPr lvl="1"/>
            <a:r>
              <a:rPr lang="en-US" dirty="0"/>
              <a:t>Need to address state/local staffing gaps </a:t>
            </a:r>
          </a:p>
          <a:p>
            <a:pPr lvl="1"/>
            <a:r>
              <a:rPr lang="en-US" dirty="0"/>
              <a:t>U.S. territories and freely associated states require different strategy</a:t>
            </a:r>
          </a:p>
          <a:p>
            <a:r>
              <a:rPr lang="en-US" dirty="0"/>
              <a:t>Awardee/partner feedback guiding MCM ORR tool redesign</a:t>
            </a:r>
          </a:p>
          <a:p>
            <a:r>
              <a:rPr lang="en-US" dirty="0"/>
              <a:t>Revised tool and new data collection system ready for July 2017 implementation</a:t>
            </a:r>
          </a:p>
          <a:p>
            <a:endParaRPr lang="en-US" dirty="0"/>
          </a:p>
        </p:txBody>
      </p:sp>
    </p:spTree>
    <p:extLst>
      <p:ext uri="{BB962C8B-B14F-4D97-AF65-F5344CB8AC3E}">
        <p14:creationId xmlns:p14="http://schemas.microsoft.com/office/powerpoint/2010/main" val="4061776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337363" y="2732829"/>
            <a:ext cx="6469274" cy="1392342"/>
            <a:chOff x="403048" y="3710940"/>
            <a:chExt cx="3965359" cy="853440"/>
          </a:xfrm>
        </p:grpSpPr>
        <p:sp>
          <p:nvSpPr>
            <p:cNvPr id="11" name="Rounded Rectangular Callout 10"/>
            <p:cNvSpPr/>
            <p:nvPr/>
          </p:nvSpPr>
          <p:spPr>
            <a:xfrm>
              <a:off x="403048" y="3825240"/>
              <a:ext cx="702382" cy="739140"/>
            </a:xfrm>
            <a:prstGeom prst="wedgeRoundRectCallout">
              <a:avLst>
                <a:gd name="adj1" fmla="val -14324"/>
                <a:gd name="adj2" fmla="val 69717"/>
                <a:gd name="adj3" fmla="val 16667"/>
              </a:avLst>
            </a:prstGeom>
            <a:solidFill>
              <a:schemeClr val="accent1">
                <a:lumMod val="40000"/>
                <a:lumOff val="60000"/>
                <a:alpha val="74902"/>
              </a:schemeClr>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242852"/>
                </a:solidFill>
                <a:effectLst/>
                <a:uLnTx/>
                <a:uFillTx/>
                <a:latin typeface="Verdana"/>
                <a:ea typeface="+mn-ea"/>
                <a:cs typeface="+mn-cs"/>
              </a:endParaRPr>
            </a:p>
          </p:txBody>
        </p:sp>
        <p:sp>
          <p:nvSpPr>
            <p:cNvPr id="12" name="Rounded Rectangular Callout 11"/>
            <p:cNvSpPr/>
            <p:nvPr/>
          </p:nvSpPr>
          <p:spPr>
            <a:xfrm>
              <a:off x="987598" y="3710940"/>
              <a:ext cx="1176482" cy="739140"/>
            </a:xfrm>
            <a:prstGeom prst="wedgeRoundRectCallout">
              <a:avLst>
                <a:gd name="adj1" fmla="val -34937"/>
                <a:gd name="adj2" fmla="val 85181"/>
                <a:gd name="adj3" fmla="val 16667"/>
              </a:avLst>
            </a:prstGeom>
            <a:solidFill>
              <a:schemeClr val="accent1">
                <a:lumMod val="60000"/>
                <a:lumOff val="40000"/>
                <a:alpha val="74902"/>
              </a:schemeClr>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242852"/>
                </a:solidFill>
                <a:effectLst/>
                <a:uLnTx/>
                <a:uFillTx/>
                <a:latin typeface="Verdana"/>
                <a:ea typeface="+mn-ea"/>
                <a:cs typeface="+mn-cs"/>
              </a:endParaRPr>
            </a:p>
          </p:txBody>
        </p:sp>
        <p:sp>
          <p:nvSpPr>
            <p:cNvPr id="13" name="Rounded Rectangular Callout 12"/>
            <p:cNvSpPr/>
            <p:nvPr/>
          </p:nvSpPr>
          <p:spPr>
            <a:xfrm>
              <a:off x="1739106" y="3825240"/>
              <a:ext cx="849948" cy="739140"/>
            </a:xfrm>
            <a:prstGeom prst="wedgeRoundRectCallout">
              <a:avLst>
                <a:gd name="adj1" fmla="val -33151"/>
                <a:gd name="adj2" fmla="val 72810"/>
                <a:gd name="adj3" fmla="val 16667"/>
              </a:avLst>
            </a:prstGeom>
            <a:solidFill>
              <a:schemeClr val="accent1">
                <a:lumMod val="40000"/>
                <a:lumOff val="60000"/>
                <a:alpha val="74902"/>
              </a:schemeClr>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242852"/>
                </a:solidFill>
                <a:effectLst/>
                <a:uLnTx/>
                <a:uFillTx/>
                <a:latin typeface="Verdana"/>
                <a:ea typeface="+mn-ea"/>
                <a:cs typeface="+mn-cs"/>
              </a:endParaRPr>
            </a:p>
          </p:txBody>
        </p:sp>
        <p:sp>
          <p:nvSpPr>
            <p:cNvPr id="14" name="Rounded Rectangular Callout 13"/>
            <p:cNvSpPr/>
            <p:nvPr/>
          </p:nvSpPr>
          <p:spPr>
            <a:xfrm>
              <a:off x="2498075" y="3710940"/>
              <a:ext cx="1176482" cy="739140"/>
            </a:xfrm>
            <a:prstGeom prst="wedgeRoundRectCallout">
              <a:avLst>
                <a:gd name="adj1" fmla="val -9677"/>
                <a:gd name="adj2" fmla="val 85181"/>
                <a:gd name="adj3" fmla="val 16667"/>
              </a:avLst>
            </a:prstGeom>
            <a:solidFill>
              <a:schemeClr val="accent1">
                <a:lumMod val="60000"/>
                <a:lumOff val="40000"/>
                <a:alpha val="74902"/>
              </a:schemeClr>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242852"/>
                </a:solidFill>
                <a:effectLst/>
                <a:uLnTx/>
                <a:uFillTx/>
                <a:latin typeface="Verdana"/>
                <a:ea typeface="+mn-ea"/>
                <a:cs typeface="+mn-cs"/>
              </a:endParaRPr>
            </a:p>
          </p:txBody>
        </p:sp>
        <p:sp>
          <p:nvSpPr>
            <p:cNvPr id="15" name="Rounded Rectangular Callout 14"/>
            <p:cNvSpPr/>
            <p:nvPr/>
          </p:nvSpPr>
          <p:spPr>
            <a:xfrm>
              <a:off x="3347864" y="3794760"/>
              <a:ext cx="849948" cy="739140"/>
            </a:xfrm>
            <a:prstGeom prst="wedgeRoundRectCallout">
              <a:avLst>
                <a:gd name="adj1" fmla="val -12531"/>
                <a:gd name="adj2" fmla="val 68686"/>
                <a:gd name="adj3" fmla="val 16667"/>
              </a:avLst>
            </a:prstGeom>
            <a:solidFill>
              <a:schemeClr val="accent1">
                <a:lumMod val="40000"/>
                <a:lumOff val="60000"/>
                <a:alpha val="74902"/>
              </a:schemeClr>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242852"/>
                </a:solidFill>
                <a:effectLst/>
                <a:uLnTx/>
                <a:uFillTx/>
                <a:latin typeface="Verdana"/>
                <a:ea typeface="+mn-ea"/>
                <a:cs typeface="+mn-cs"/>
              </a:endParaRPr>
            </a:p>
          </p:txBody>
        </p:sp>
        <p:sp>
          <p:nvSpPr>
            <p:cNvPr id="16" name="Rectangle 15"/>
            <p:cNvSpPr/>
            <p:nvPr/>
          </p:nvSpPr>
          <p:spPr>
            <a:xfrm>
              <a:off x="483549" y="3926622"/>
              <a:ext cx="3884858" cy="307777"/>
            </a:xfrm>
            <a:prstGeom prst="rect">
              <a:avLst/>
            </a:prstGeom>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cap="all" dirty="0">
                  <a:solidFill>
                    <a:schemeClr val="accent1">
                      <a:lumMod val="75000"/>
                    </a:schemeClr>
                  </a:solidFill>
                  <a:latin typeface="+mj-lt"/>
                  <a:ea typeface="+mj-ea"/>
                  <a:cs typeface="+mj-cs"/>
                </a:rPr>
                <a:t>Discussion</a:t>
              </a:r>
            </a:p>
          </p:txBody>
        </p:sp>
      </p:grpSp>
    </p:spTree>
    <p:extLst>
      <p:ext uri="{BB962C8B-B14F-4D97-AF65-F5344CB8AC3E}">
        <p14:creationId xmlns:p14="http://schemas.microsoft.com/office/powerpoint/2010/main" val="152505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906462"/>
          </a:xfrm>
        </p:spPr>
        <p:txBody>
          <a:bodyPr/>
          <a:lstStyle/>
          <a:p>
            <a:r>
              <a:rPr lang="en-US" dirty="0" smtClean="0"/>
              <a:t>HPP and PHEP</a:t>
            </a:r>
            <a:r>
              <a:rPr lang="en-US" dirty="0"/>
              <a:t>: Aligned but Distinct</a:t>
            </a:r>
          </a:p>
        </p:txBody>
      </p:sp>
      <p:sp>
        <p:nvSpPr>
          <p:cNvPr id="3" name="Content Placeholder 2"/>
          <p:cNvSpPr>
            <a:spLocks noGrp="1"/>
          </p:cNvSpPr>
          <p:nvPr>
            <p:ph idx="1"/>
          </p:nvPr>
        </p:nvSpPr>
        <p:spPr>
          <a:xfrm>
            <a:off x="347663" y="1470025"/>
            <a:ext cx="8526462" cy="4244976"/>
          </a:xfrm>
        </p:spPr>
        <p:txBody>
          <a:bodyPr>
            <a:normAutofit/>
          </a:bodyPr>
          <a:lstStyle/>
          <a:p>
            <a:pPr marL="285750" lvl="1" defTabSz="957263" eaLnBrk="0" fontAlgn="base" hangingPunct="0">
              <a:spcAft>
                <a:spcPts val="500"/>
              </a:spcAft>
              <a:buClr>
                <a:srgbClr val="273D77"/>
              </a:buClr>
              <a:buSzPct val="100000"/>
              <a:buFont typeface="Arial" panose="020B0604020202020204" pitchFamily="34" charset="0"/>
              <a:buChar char="•"/>
            </a:pPr>
            <a:r>
              <a:rPr lang="en-US" sz="1800" dirty="0">
                <a:latin typeface="+mj-lt"/>
                <a:cs typeface="Arial" panose="020B0604020202020204" pitchFamily="34" charset="0"/>
              </a:rPr>
              <a:t>HPP and PHEP programs align and complement one other, but HPP and PHEP funds are not interchangeable. </a:t>
            </a:r>
          </a:p>
          <a:p>
            <a:pPr marL="285750" lvl="1" defTabSz="957263" eaLnBrk="0" fontAlgn="base" hangingPunct="0">
              <a:spcAft>
                <a:spcPts val="500"/>
              </a:spcAft>
              <a:buClr>
                <a:srgbClr val="273D77"/>
              </a:buClr>
              <a:buSzPct val="100000"/>
              <a:buFont typeface="Arial" panose="020B0604020202020204" pitchFamily="34" charset="0"/>
              <a:buChar char="•"/>
            </a:pPr>
            <a:r>
              <a:rPr lang="en-US" sz="1800" dirty="0">
                <a:latin typeface="+mj-lt"/>
                <a:cs typeface="Arial" panose="020B0604020202020204" pitchFamily="34" charset="0"/>
              </a:rPr>
              <a:t>Though funding flows through the same 62 state, local, and territorial awardees:</a:t>
            </a:r>
          </a:p>
          <a:p>
            <a:pPr lvl="1" fontAlgn="base">
              <a:spcAft>
                <a:spcPts val="500"/>
              </a:spcAft>
              <a:buClr>
                <a:srgbClr val="193175"/>
              </a:buClr>
              <a:buSzPct val="100000"/>
              <a:buFont typeface="Wingdings" panose="05000000000000000000" pitchFamily="2" charset="2"/>
              <a:buChar char="§"/>
            </a:pPr>
            <a:r>
              <a:rPr lang="en-US" sz="1800" dirty="0">
                <a:latin typeface="+mj-lt"/>
                <a:cs typeface="Arial" panose="020B0604020202020204" pitchFamily="34" charset="0"/>
              </a:rPr>
              <a:t>HPP builds resilience among health care delivery system entities by increasing their collective ability to maintain operations and expand health care capacity during a medical surge. Primary subawardee are health care </a:t>
            </a:r>
            <a:r>
              <a:rPr lang="en-US" sz="1800" dirty="0" smtClean="0">
                <a:latin typeface="+mj-lt"/>
                <a:cs typeface="Arial" panose="020B0604020202020204" pitchFamily="34" charset="0"/>
              </a:rPr>
              <a:t>coalitions and individual health care facilities.</a:t>
            </a:r>
          </a:p>
          <a:p>
            <a:pPr lvl="1" fontAlgn="base">
              <a:spcAft>
                <a:spcPts val="500"/>
              </a:spcAft>
              <a:buClr>
                <a:srgbClr val="193175"/>
              </a:buClr>
              <a:buSzPct val="100000"/>
              <a:buFont typeface="Wingdings" panose="05000000000000000000" pitchFamily="2" charset="2"/>
              <a:buChar char="§"/>
            </a:pPr>
            <a:r>
              <a:rPr lang="en-US" sz="1800" dirty="0" smtClean="0">
                <a:cs typeface="Arial" panose="020B0604020202020204" pitchFamily="34" charset="0"/>
              </a:rPr>
              <a:t>The PHEP program builds capacity within state, local, territorial, and tribal public health agencies to assure that the nation’s public health system is resilient and “response ready” for any type of public health event or disaster.  </a:t>
            </a:r>
            <a:r>
              <a:rPr lang="en-US" sz="1800" dirty="0" smtClean="0">
                <a:solidFill>
                  <a:srgbClr val="FF0000"/>
                </a:solidFill>
                <a:cs typeface="Arial" panose="020B0604020202020204" pitchFamily="34" charset="0"/>
              </a:rPr>
              <a:t> </a:t>
            </a:r>
            <a:endParaRPr lang="en-US" sz="1800" dirty="0" smtClean="0"/>
          </a:p>
          <a:p>
            <a:pPr lvl="1" fontAlgn="base">
              <a:spcAft>
                <a:spcPts val="500"/>
              </a:spcAft>
              <a:buClr>
                <a:srgbClr val="193175"/>
              </a:buClr>
              <a:buSzPct val="100000"/>
              <a:buFont typeface="Wingdings" panose="05000000000000000000" pitchFamily="2" charset="2"/>
              <a:buChar char="§"/>
            </a:pPr>
            <a:endParaRPr lang="en-US" sz="1800" dirty="0" smtClean="0">
              <a:latin typeface="+mj-lt"/>
              <a:cs typeface="Arial" panose="020B0604020202020204" pitchFamily="34" charset="0"/>
            </a:endParaRPr>
          </a:p>
          <a:p>
            <a:pPr lvl="1" fontAlgn="base">
              <a:spcAft>
                <a:spcPts val="500"/>
              </a:spcAft>
              <a:buClr>
                <a:srgbClr val="193175"/>
              </a:buClr>
              <a:buSzPct val="100000"/>
              <a:buNone/>
            </a:pPr>
            <a:endParaRPr lang="en-US" sz="1800" dirty="0" smtClean="0">
              <a:solidFill>
                <a:srgbClr val="FF0000"/>
              </a:solidFill>
              <a:latin typeface="+mj-lt"/>
              <a:cs typeface="Arial" panose="020B0604020202020204" pitchFamily="34" charset="0"/>
            </a:endParaRPr>
          </a:p>
          <a:p>
            <a:endParaRPr lang="en-US" dirty="0"/>
          </a:p>
        </p:txBody>
      </p:sp>
    </p:spTree>
    <p:extLst>
      <p:ext uri="{BB962C8B-B14F-4D97-AF65-F5344CB8AC3E}">
        <p14:creationId xmlns:p14="http://schemas.microsoft.com/office/powerpoint/2010/main" val="2392733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4406900"/>
            <a:ext cx="8526462" cy="1362075"/>
          </a:xfrm>
        </p:spPr>
        <p:txBody>
          <a:bodyPr anchor="ctr"/>
          <a:lstStyle/>
          <a:p>
            <a:r>
              <a:rPr lang="en-US" dirty="0" smtClean="0"/>
              <a:t>Domain </a:t>
            </a:r>
            <a:r>
              <a:rPr lang="en-US" dirty="0"/>
              <a:t>Strategy </a:t>
            </a:r>
            <a:r>
              <a:rPr lang="en-US" dirty="0" smtClean="0"/>
              <a:t>and Capability Crosswalk</a:t>
            </a:r>
            <a:endParaRPr lang="en-US" dirty="0"/>
          </a:p>
        </p:txBody>
      </p:sp>
    </p:spTree>
    <p:extLst>
      <p:ext uri="{BB962C8B-B14F-4D97-AF65-F5344CB8AC3E}">
        <p14:creationId xmlns:p14="http://schemas.microsoft.com/office/powerpoint/2010/main" val="3457098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906462"/>
          </a:xfrm>
          <a:noFill/>
        </p:spPr>
        <p:txBody>
          <a:bodyPr/>
          <a:lstStyle/>
          <a:p>
            <a:r>
              <a:rPr lang="en-US" dirty="0"/>
              <a:t>Domain Strategy and Capability Crosswalk</a:t>
            </a:r>
          </a:p>
        </p:txBody>
      </p:sp>
      <p:graphicFrame>
        <p:nvGraphicFramePr>
          <p:cNvPr id="3" name="Table 2"/>
          <p:cNvGraphicFramePr>
            <a:graphicFrameLocks noGrp="1"/>
          </p:cNvGraphicFramePr>
          <p:nvPr>
            <p:extLst>
              <p:ext uri="{D42A27DB-BD31-4B8C-83A1-F6EECF244321}">
                <p14:modId xmlns:p14="http://schemas.microsoft.com/office/powerpoint/2010/main" val="3645729594"/>
              </p:ext>
            </p:extLst>
          </p:nvPr>
        </p:nvGraphicFramePr>
        <p:xfrm>
          <a:off x="347662" y="1470025"/>
          <a:ext cx="8514882" cy="3779520"/>
        </p:xfrm>
        <a:graphic>
          <a:graphicData uri="http://schemas.openxmlformats.org/drawingml/2006/table">
            <a:tbl>
              <a:tblPr firstRow="1" bandRow="1">
                <a:tableStyleId>{5C22544A-7EE6-4342-B048-85BDC9FD1C3A}</a:tableStyleId>
              </a:tblPr>
              <a:tblGrid>
                <a:gridCol w="2212848"/>
                <a:gridCol w="3151017"/>
                <a:gridCol w="3151017"/>
              </a:tblGrid>
              <a:tr h="3791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n-lt"/>
                          <a:ea typeface="+mn-ea"/>
                          <a:cs typeface="+mn-cs"/>
                        </a:rPr>
                        <a:t>Strategy</a:t>
                      </a:r>
                    </a:p>
                  </a:txBody>
                  <a:tcPr anchor="ctr">
                    <a:lnR w="571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n-lt"/>
                          <a:ea typeface="+mn-ea"/>
                          <a:cs typeface="+mn-cs"/>
                        </a:rPr>
                        <a:t>2017-2022 Health Care Preparedness and Response Capabilities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538C"/>
                    </a:solidFill>
                  </a:tcPr>
                </a:tc>
                <a:tc>
                  <a:txBody>
                    <a:bodyPr/>
                    <a:lstStyle/>
                    <a:p>
                      <a:pPr algn="ctr"/>
                      <a:r>
                        <a:rPr lang="en-US" sz="1400" b="1" dirty="0" smtClean="0">
                          <a:solidFill>
                            <a:schemeClr val="bg1"/>
                          </a:solidFill>
                        </a:rPr>
                        <a:t>2012-2017 Public Health </a:t>
                      </a:r>
                    </a:p>
                    <a:p>
                      <a:pPr algn="ctr"/>
                      <a:r>
                        <a:rPr lang="en-US" sz="1400" b="1" dirty="0" smtClean="0">
                          <a:solidFill>
                            <a:schemeClr val="bg1"/>
                          </a:solidFill>
                        </a:rPr>
                        <a:t>Preparedness Capabilities</a:t>
                      </a:r>
                    </a:p>
                  </a:txBody>
                  <a:tcPr anchor="ct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847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n-lt"/>
                          <a:ea typeface="+mn-ea"/>
                          <a:cs typeface="+mn-cs"/>
                        </a:rPr>
                        <a:t>1. Strengthen Community Resilience</a:t>
                      </a:r>
                    </a:p>
                  </a:txBody>
                  <a:tcPr anchor="ctr">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bg1"/>
                          </a:solidFill>
                          <a:effectLst/>
                          <a:uLnTx/>
                          <a:uFillTx/>
                          <a:latin typeface="+mn-lt"/>
                          <a:ea typeface="+mn-ea"/>
                          <a:cs typeface="+mn-cs"/>
                        </a:rPr>
                        <a:t>Capability 1: Foundation for Health Care and Medical Readiness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538C"/>
                    </a:solidFill>
                  </a:tcPr>
                </a:tc>
                <a:tc>
                  <a:txBody>
                    <a:bodyPr/>
                    <a:lstStyle/>
                    <a:p>
                      <a:pPr marL="285750" indent="-285750">
                        <a:buFont typeface="Arial" panose="020B0604020202020204" pitchFamily="34" charset="0"/>
                        <a:buChar char="•"/>
                      </a:pPr>
                      <a:endParaRPr lang="en-US" sz="1400" b="0" baseline="0" dirty="0" smtClean="0">
                        <a:solidFill>
                          <a:schemeClr val="bg1"/>
                        </a:solidFill>
                      </a:endParaRPr>
                    </a:p>
                    <a:p>
                      <a:pPr marL="285750" indent="-285750">
                        <a:buFont typeface="Arial" panose="020B0604020202020204" pitchFamily="34" charset="0"/>
                        <a:buChar char="•"/>
                      </a:pPr>
                      <a:r>
                        <a:rPr lang="en-US" sz="1400" b="0" baseline="0" dirty="0" smtClean="0">
                          <a:solidFill>
                            <a:schemeClr val="bg1"/>
                          </a:solidFill>
                        </a:rPr>
                        <a:t>Capability 1: Community Preparedness</a:t>
                      </a:r>
                    </a:p>
                    <a:p>
                      <a:pPr marL="285750" indent="-285750">
                        <a:buFont typeface="Arial" panose="020B0604020202020204" pitchFamily="34" charset="0"/>
                        <a:buChar char="•"/>
                      </a:pPr>
                      <a:r>
                        <a:rPr lang="en-US" sz="1400" b="0" baseline="0" dirty="0" smtClean="0">
                          <a:solidFill>
                            <a:schemeClr val="bg1"/>
                          </a:solidFill>
                        </a:rPr>
                        <a:t>Capability 2: Community Recovery</a:t>
                      </a:r>
                    </a:p>
                    <a:p>
                      <a:endParaRPr lang="en-US" sz="1400" b="0" dirty="0"/>
                    </a:p>
                  </a:txBody>
                  <a:tcPr anchor="ct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003602">
                <a:tc>
                  <a:txBody>
                    <a:bodyPr/>
                    <a:lstStyle/>
                    <a:p>
                      <a:r>
                        <a:rPr lang="en-US" sz="1400" b="1" dirty="0" smtClean="0">
                          <a:solidFill>
                            <a:schemeClr val="bg1"/>
                          </a:solidFill>
                        </a:rPr>
                        <a:t>2. Strengthen Incident Management </a:t>
                      </a:r>
                      <a:endParaRPr lang="en-US" sz="1400" b="1" dirty="0">
                        <a:solidFill>
                          <a:schemeClr val="bg1"/>
                        </a:solidFill>
                      </a:endParaRPr>
                    </a:p>
                  </a:txBody>
                  <a:tcPr anchor="ctr">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bg1"/>
                          </a:solidFill>
                          <a:effectLst/>
                          <a:uLnTx/>
                          <a:uFillTx/>
                          <a:latin typeface="+mn-lt"/>
                          <a:ea typeface="+mn-ea"/>
                          <a:cs typeface="+mn-cs"/>
                        </a:rPr>
                        <a:t>Capability 1: Foundation for Health Care and Medical Readiness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bg1"/>
                          </a:solidFill>
                          <a:effectLst/>
                          <a:uLnTx/>
                          <a:uFillTx/>
                          <a:latin typeface="+mn-lt"/>
                          <a:ea typeface="+mn-ea"/>
                          <a:cs typeface="+mn-cs"/>
                        </a:rPr>
                        <a:t>Capability 2: </a:t>
                      </a:r>
                      <a:r>
                        <a:rPr lang="en-US" sz="1400" dirty="0" smtClean="0">
                          <a:solidFill>
                            <a:schemeClr val="bg1"/>
                          </a:solidFill>
                        </a:rPr>
                        <a:t>Health Care and Medical Response Coordination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bg1"/>
                          </a:solidFill>
                          <a:effectLst/>
                          <a:uLnTx/>
                          <a:uFillTx/>
                          <a:latin typeface="+mn-lt"/>
                          <a:ea typeface="+mn-ea"/>
                          <a:cs typeface="+mn-cs"/>
                        </a:rPr>
                        <a:t>Capability 3: </a:t>
                      </a:r>
                      <a:r>
                        <a:rPr lang="en-US" sz="1400" dirty="0" smtClean="0">
                          <a:solidFill>
                            <a:schemeClr val="bg1"/>
                          </a:solidFill>
                        </a:rPr>
                        <a:t>Continuity of Health Care Service Delivery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538C"/>
                    </a:solidFill>
                  </a:tcPr>
                </a:tc>
                <a:tc>
                  <a:txBody>
                    <a:bodyPr/>
                    <a:lstStyle/>
                    <a:p>
                      <a:pPr marL="285750" indent="-285750">
                        <a:buFont typeface="Arial" panose="020B0604020202020204" pitchFamily="34" charset="0"/>
                        <a:buChar char="•"/>
                      </a:pPr>
                      <a:r>
                        <a:rPr lang="en-US" sz="1400" b="0" dirty="0" smtClean="0">
                          <a:solidFill>
                            <a:schemeClr val="bg1"/>
                          </a:solidFill>
                        </a:rPr>
                        <a:t>Capability 3: Emergency Operations Coordination</a:t>
                      </a:r>
                    </a:p>
                  </a:txBody>
                  <a:tcPr anchor="ct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535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n-lt"/>
                          <a:ea typeface="+mn-ea"/>
                          <a:cs typeface="+mn-cs"/>
                        </a:rPr>
                        <a:t>3. Strengthen Information Management</a:t>
                      </a:r>
                    </a:p>
                  </a:txBody>
                  <a:tcPr anchor="ctr">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bg1"/>
                          </a:solidFill>
                          <a:effectLst/>
                          <a:uLnTx/>
                          <a:uFillTx/>
                          <a:latin typeface="+mn-lt"/>
                          <a:ea typeface="+mn-ea"/>
                          <a:cs typeface="+mn-cs"/>
                        </a:rPr>
                        <a:t>Capability 2: Health Care and Medical Response Coordination</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38C"/>
                    </a:solidFill>
                  </a:tcPr>
                </a:tc>
                <a:tc>
                  <a:txBody>
                    <a:bodyPr/>
                    <a:lstStyle/>
                    <a:p>
                      <a:pPr marL="171450" indent="-171450">
                        <a:buFont typeface="Arial" panose="020B0604020202020204" pitchFamily="34" charset="0"/>
                        <a:buChar char="•"/>
                      </a:pPr>
                      <a:r>
                        <a:rPr lang="en-US" sz="1400" dirty="0" smtClean="0">
                          <a:solidFill>
                            <a:schemeClr val="bg1"/>
                          </a:solidFill>
                        </a:rPr>
                        <a:t>Capability 4: Emergency Public Information and Warning</a:t>
                      </a:r>
                    </a:p>
                    <a:p>
                      <a:pPr marL="171450" indent="-171450">
                        <a:buFont typeface="Arial" panose="020B0604020202020204" pitchFamily="34" charset="0"/>
                        <a:buChar char="•"/>
                      </a:pPr>
                      <a:r>
                        <a:rPr lang="en-US" sz="1400" dirty="0" smtClean="0">
                          <a:solidFill>
                            <a:schemeClr val="bg1"/>
                          </a:solidFill>
                        </a:rPr>
                        <a:t>Capability 6: Information Sharing</a:t>
                      </a:r>
                    </a:p>
                  </a:txBody>
                  <a:tcPr anchor="ct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spTree>
    <p:extLst>
      <p:ext uri="{BB962C8B-B14F-4D97-AF65-F5344CB8AC3E}">
        <p14:creationId xmlns:p14="http://schemas.microsoft.com/office/powerpoint/2010/main" val="126007964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81000"/>
            <a:ext cx="8526461" cy="906462"/>
          </a:xfrm>
          <a:noFill/>
        </p:spPr>
        <p:txBody>
          <a:bodyPr/>
          <a:lstStyle/>
          <a:p>
            <a:r>
              <a:rPr lang="en-US" dirty="0" smtClean="0"/>
              <a:t>Domain Strategy and Capability Crosswalk</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14471908"/>
              </p:ext>
            </p:extLst>
          </p:nvPr>
        </p:nvGraphicFramePr>
        <p:xfrm>
          <a:off x="347662" y="1470025"/>
          <a:ext cx="8514882" cy="4414158"/>
        </p:xfrm>
        <a:graphic>
          <a:graphicData uri="http://schemas.openxmlformats.org/drawingml/2006/table">
            <a:tbl>
              <a:tblPr firstRow="1" bandRow="1">
                <a:tableStyleId>{5C22544A-7EE6-4342-B048-85BDC9FD1C3A}</a:tableStyleId>
              </a:tblPr>
              <a:tblGrid>
                <a:gridCol w="2212848"/>
                <a:gridCol w="3151017"/>
                <a:gridCol w="3151017"/>
              </a:tblGrid>
              <a:tr h="4688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n-lt"/>
                          <a:ea typeface="+mn-ea"/>
                          <a:cs typeface="+mn-cs"/>
                        </a:rPr>
                        <a:t>Strategy</a:t>
                      </a:r>
                    </a:p>
                  </a:txBody>
                  <a:tcPr anchor="ctr">
                    <a:lnR w="571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n-lt"/>
                          <a:ea typeface="+mn-ea"/>
                          <a:cs typeface="+mn-cs"/>
                        </a:rPr>
                        <a:t>2017-2022 Health Care Preparedness and Response Capabilities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538C"/>
                    </a:solidFill>
                  </a:tcPr>
                </a:tc>
                <a:tc>
                  <a:txBody>
                    <a:bodyPr/>
                    <a:lstStyle/>
                    <a:p>
                      <a:pPr algn="ctr"/>
                      <a:r>
                        <a:rPr lang="en-US" sz="1400" b="1" dirty="0" smtClean="0">
                          <a:solidFill>
                            <a:schemeClr val="bg1"/>
                          </a:solidFill>
                        </a:rPr>
                        <a:t>2012-2017 Public Health </a:t>
                      </a:r>
                    </a:p>
                    <a:p>
                      <a:pPr algn="ctr"/>
                      <a:r>
                        <a:rPr lang="en-US" sz="1400" b="1" dirty="0" smtClean="0">
                          <a:solidFill>
                            <a:schemeClr val="bg1"/>
                          </a:solidFill>
                        </a:rPr>
                        <a:t>Preparedness Capabilities</a:t>
                      </a:r>
                    </a:p>
                  </a:txBody>
                  <a:tcPr anchor="ct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625686">
                <a:tc>
                  <a:txBody>
                    <a:bodyPr/>
                    <a:lstStyle/>
                    <a:p>
                      <a:r>
                        <a:rPr lang="en-US" sz="1400" b="1" dirty="0" smtClean="0">
                          <a:solidFill>
                            <a:schemeClr val="bg1"/>
                          </a:solidFill>
                        </a:rPr>
                        <a:t>4. Strengthen Countermeasures &amp; Mitigation </a:t>
                      </a:r>
                      <a:endParaRPr lang="en-US" sz="1400" b="1" dirty="0">
                        <a:solidFill>
                          <a:schemeClr val="bg1"/>
                        </a:solidFill>
                      </a:endParaRPr>
                    </a:p>
                  </a:txBody>
                  <a:tcPr marL="89626" marR="89626" marT="44813" marB="44813" anchor="ctr">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bg1"/>
                          </a:solidFill>
                          <a:effectLst/>
                          <a:uLnTx/>
                          <a:uFillTx/>
                          <a:latin typeface="+mn-lt"/>
                          <a:ea typeface="+mn-ea"/>
                          <a:cs typeface="+mn-cs"/>
                        </a:rPr>
                        <a:t>Capability 1: Foundation for Health Care and Medical Readiness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bg1"/>
                          </a:solidFill>
                          <a:effectLst/>
                          <a:uLnTx/>
                          <a:uFillTx/>
                          <a:latin typeface="+mn-lt"/>
                          <a:ea typeface="+mn-ea"/>
                          <a:cs typeface="+mn-cs"/>
                        </a:rPr>
                        <a:t>Capability 3: </a:t>
                      </a:r>
                      <a:r>
                        <a:rPr lang="en-US" sz="1400" dirty="0" smtClean="0">
                          <a:solidFill>
                            <a:schemeClr val="bg1"/>
                          </a:solidFill>
                        </a:rPr>
                        <a:t>Continuity of Health Care Service Delivery</a:t>
                      </a:r>
                    </a:p>
                  </a:txBody>
                  <a:tcPr marL="89626" marR="89626" marT="44813" marB="4481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538C"/>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bg1"/>
                          </a:solidFill>
                        </a:rPr>
                        <a:t>Capability 8: Medical Countermeasure Dispensing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bg1"/>
                          </a:solidFill>
                        </a:rPr>
                        <a:t>Capability 9: Medical Materiel Management and Distribution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bg1"/>
                          </a:solidFill>
                        </a:rPr>
                        <a:t>Capability 11: Non-pharmaceutical Interventions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bg1"/>
                          </a:solidFill>
                        </a:rPr>
                        <a:t>Capability 14: Responder Safety and Health</a:t>
                      </a:r>
                    </a:p>
                  </a:txBody>
                  <a:tcPr marL="89626" marR="89626" marT="44813" marB="44813" anchor="ct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853395">
                <a:tc>
                  <a:txBody>
                    <a:bodyPr/>
                    <a:lstStyle/>
                    <a:p>
                      <a:r>
                        <a:rPr lang="en-US" sz="1400" b="1" dirty="0" smtClean="0">
                          <a:solidFill>
                            <a:schemeClr val="bg1"/>
                          </a:solidFill>
                        </a:rPr>
                        <a:t>5. Strengthen Surge Management</a:t>
                      </a:r>
                      <a:endParaRPr lang="en-US" sz="1400" b="1" dirty="0">
                        <a:solidFill>
                          <a:schemeClr val="bg1"/>
                        </a:solidFill>
                      </a:endParaRPr>
                    </a:p>
                  </a:txBody>
                  <a:tcPr marL="89626" marR="89626" marT="44813" marB="44813" anchor="ctr">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285750" indent="-285750">
                        <a:buFont typeface="Arial" panose="020B0604020202020204" pitchFamily="34" charset="0"/>
                        <a:buChar char="•"/>
                      </a:pPr>
                      <a:r>
                        <a:rPr kumimoji="0" lang="en-US" sz="1400" b="0" i="0" u="none" strike="noStrike" kern="1200" cap="none" spc="0" normalizeH="0" baseline="0" noProof="0" dirty="0" smtClean="0">
                          <a:ln>
                            <a:noFill/>
                          </a:ln>
                          <a:solidFill>
                            <a:schemeClr val="bg1"/>
                          </a:solidFill>
                          <a:effectLst/>
                          <a:uLnTx/>
                          <a:uFillTx/>
                          <a:latin typeface="+mn-lt"/>
                          <a:ea typeface="+mn-ea"/>
                          <a:cs typeface="+mn-cs"/>
                        </a:rPr>
                        <a:t>Capability 3: </a:t>
                      </a:r>
                      <a:r>
                        <a:rPr lang="en-US" sz="1400" dirty="0" smtClean="0">
                          <a:solidFill>
                            <a:schemeClr val="bg1"/>
                          </a:solidFill>
                        </a:rPr>
                        <a:t>Continuity of Health Care Service Delivery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bg1"/>
                          </a:solidFill>
                          <a:effectLst/>
                          <a:uLnTx/>
                          <a:uFillTx/>
                          <a:latin typeface="+mn-lt"/>
                          <a:ea typeface="+mn-ea"/>
                          <a:cs typeface="+mn-cs"/>
                        </a:rPr>
                        <a:t>Capability 4: </a:t>
                      </a:r>
                      <a:r>
                        <a:rPr lang="en-US" sz="1400" dirty="0" smtClean="0">
                          <a:solidFill>
                            <a:schemeClr val="bg1"/>
                          </a:solidFill>
                        </a:rPr>
                        <a:t>Medical Surge</a:t>
                      </a:r>
                    </a:p>
                  </a:txBody>
                  <a:tcPr marL="89626" marR="89626" marT="44813" marB="4481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538C"/>
                    </a:solidFill>
                  </a:tcPr>
                </a:tc>
                <a:tc>
                  <a:txBody>
                    <a:bodyPr/>
                    <a:lstStyle/>
                    <a:p>
                      <a:pPr marL="171450" indent="-171450">
                        <a:buFont typeface="Arial" panose="020B0604020202020204" pitchFamily="34" charset="0"/>
                        <a:buChar char="•"/>
                      </a:pPr>
                      <a:r>
                        <a:rPr lang="en-US" sz="1400" dirty="0" smtClean="0">
                          <a:solidFill>
                            <a:schemeClr val="bg1"/>
                          </a:solidFill>
                        </a:rPr>
                        <a:t>Capability 5: Fatality Management</a:t>
                      </a:r>
                    </a:p>
                    <a:p>
                      <a:pPr marL="171450" indent="-171450">
                        <a:buFont typeface="Arial" panose="020B0604020202020204" pitchFamily="34" charset="0"/>
                        <a:buChar char="•"/>
                      </a:pPr>
                      <a:r>
                        <a:rPr lang="en-US" sz="1400" dirty="0" smtClean="0">
                          <a:solidFill>
                            <a:schemeClr val="bg1"/>
                          </a:solidFill>
                        </a:rPr>
                        <a:t>Capability 7: Mass Care</a:t>
                      </a:r>
                    </a:p>
                    <a:p>
                      <a:pPr marL="171450" indent="-171450">
                        <a:buFont typeface="Arial" panose="020B0604020202020204" pitchFamily="34" charset="0"/>
                        <a:buChar char="•"/>
                      </a:pPr>
                      <a:r>
                        <a:rPr lang="en-US" sz="1400" dirty="0" smtClean="0">
                          <a:solidFill>
                            <a:schemeClr val="bg1"/>
                          </a:solidFill>
                        </a:rPr>
                        <a:t>Capability 10: Medical Surge</a:t>
                      </a:r>
                    </a:p>
                    <a:p>
                      <a:pPr marL="171450" indent="-171450">
                        <a:buFont typeface="Arial" panose="020B0604020202020204" pitchFamily="34" charset="0"/>
                        <a:buChar char="•"/>
                      </a:pPr>
                      <a:r>
                        <a:rPr lang="en-US" sz="1400" dirty="0" smtClean="0">
                          <a:solidFill>
                            <a:schemeClr val="bg1"/>
                          </a:solidFill>
                        </a:rPr>
                        <a:t>Capability 15: Volunteer Management</a:t>
                      </a:r>
                      <a:endParaRPr lang="en-US" sz="1400" dirty="0">
                        <a:solidFill>
                          <a:schemeClr val="bg1"/>
                        </a:solidFill>
                      </a:endParaRPr>
                    </a:p>
                  </a:txBody>
                  <a:tcPr marL="89626" marR="89626" marT="44813" marB="44813" anchor="ct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046468">
                <a:tc>
                  <a:txBody>
                    <a:bodyPr/>
                    <a:lstStyle/>
                    <a:p>
                      <a:r>
                        <a:rPr lang="en-US" sz="1400" b="1" dirty="0" smtClean="0">
                          <a:solidFill>
                            <a:schemeClr val="bg1"/>
                          </a:solidFill>
                        </a:rPr>
                        <a:t>6. Strengthen Biosurveillance</a:t>
                      </a:r>
                      <a:endParaRPr lang="en-US" sz="1400" b="1" dirty="0">
                        <a:solidFill>
                          <a:schemeClr val="bg1"/>
                        </a:solidFill>
                      </a:endParaRPr>
                    </a:p>
                  </a:txBody>
                  <a:tcPr marL="89626" marR="89626" marT="44813" marB="44813" anchor="ctr">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1"/>
                    </a:solidFill>
                  </a:tcPr>
                </a:tc>
                <a:tc>
                  <a:txBody>
                    <a:bodyPr/>
                    <a:lstStyle/>
                    <a:p>
                      <a:pPr marL="285750" indent="-285750">
                        <a:buFont typeface="Arial" panose="020B0604020202020204" pitchFamily="34" charset="0"/>
                        <a:buChar char="•"/>
                      </a:pPr>
                      <a:r>
                        <a:rPr lang="en-US" sz="1400" dirty="0" smtClean="0">
                          <a:solidFill>
                            <a:schemeClr val="bg1"/>
                          </a:solidFill>
                        </a:rPr>
                        <a:t>N/A</a:t>
                      </a:r>
                      <a:endParaRPr lang="en-US" sz="1400" dirty="0">
                        <a:solidFill>
                          <a:schemeClr val="bg1"/>
                        </a:solidFill>
                      </a:endParaRPr>
                    </a:p>
                  </a:txBody>
                  <a:tcPr marL="89626" marR="89626" marT="44813" marB="44813"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38C"/>
                    </a:solidFill>
                  </a:tcPr>
                </a:tc>
                <a:tc>
                  <a:txBody>
                    <a:bodyPr/>
                    <a:lstStyle/>
                    <a:p>
                      <a:pPr marL="171450" indent="-171450">
                        <a:buFont typeface="Arial" panose="020B0604020202020204" pitchFamily="34" charset="0"/>
                        <a:buChar char="•"/>
                      </a:pPr>
                      <a:r>
                        <a:rPr lang="en-US" sz="1400" dirty="0" smtClean="0">
                          <a:solidFill>
                            <a:schemeClr val="bg1"/>
                          </a:solidFill>
                        </a:rPr>
                        <a:t>Capability 12: Public Health Laboratory Testing</a:t>
                      </a:r>
                    </a:p>
                    <a:p>
                      <a:pPr marL="171450" indent="-171450">
                        <a:buFont typeface="Arial" panose="020B0604020202020204" pitchFamily="34" charset="0"/>
                        <a:buChar char="•"/>
                      </a:pPr>
                      <a:r>
                        <a:rPr lang="en-US" sz="1400" dirty="0" smtClean="0">
                          <a:solidFill>
                            <a:schemeClr val="bg1"/>
                          </a:solidFill>
                        </a:rPr>
                        <a:t>Capability 13: Public Health Surveillance and Epidemiological Investigation </a:t>
                      </a:r>
                      <a:endParaRPr lang="en-US" sz="1400" dirty="0">
                        <a:solidFill>
                          <a:schemeClr val="bg1"/>
                        </a:solidFill>
                      </a:endParaRPr>
                    </a:p>
                  </a:txBody>
                  <a:tcPr marL="89626" marR="89626" marT="44813" marB="44813" anchor="ct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spTree>
    <p:extLst>
      <p:ext uri="{BB962C8B-B14F-4D97-AF65-F5344CB8AC3E}">
        <p14:creationId xmlns:p14="http://schemas.microsoft.com/office/powerpoint/2010/main" val="101827119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4406900"/>
            <a:ext cx="8679317" cy="1362075"/>
          </a:xfrm>
          <a:noFill/>
          <a:ln>
            <a:noFill/>
          </a:ln>
        </p:spPr>
        <p:txBody>
          <a:bodyPr/>
          <a:lstStyle/>
          <a:p>
            <a:r>
              <a:rPr lang="en-US" dirty="0"/>
              <a:t>Overview of </a:t>
            </a:r>
            <a:r>
              <a:rPr lang="en-US" dirty="0" smtClean="0"/>
              <a:t>Six </a:t>
            </a:r>
            <a:r>
              <a:rPr lang="en-US" dirty="0"/>
              <a:t>Domain </a:t>
            </a:r>
            <a:r>
              <a:rPr lang="en-US" dirty="0" smtClean="0"/>
              <a:t>Strategies, Activities, Outputs, and outcomes</a:t>
            </a:r>
            <a:endParaRPr lang="en-US" dirty="0"/>
          </a:p>
        </p:txBody>
      </p:sp>
    </p:spTree>
    <p:extLst>
      <p:ext uri="{BB962C8B-B14F-4D97-AF65-F5344CB8AC3E}">
        <p14:creationId xmlns:p14="http://schemas.microsoft.com/office/powerpoint/2010/main" val="9370209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C_OD_PPT_dark([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DC_OD_PPT_dark([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DC_OD_PPT_dark([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19995</TotalTime>
  <Words>5260</Words>
  <Application>Microsoft Office PowerPoint</Application>
  <PresentationFormat>On-screen Show (4:3)</PresentationFormat>
  <Paragraphs>676</Paragraphs>
  <Slides>45</Slides>
  <Notes>37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45</vt:i4>
      </vt:variant>
    </vt:vector>
  </HeadingPairs>
  <TitlesOfParts>
    <vt:vector size="56" baseType="lpstr">
      <vt:lpstr>Arial</vt:lpstr>
      <vt:lpstr>Calibri</vt:lpstr>
      <vt:lpstr>Courier New</vt:lpstr>
      <vt:lpstr>Myriad Web Pro</vt:lpstr>
      <vt:lpstr>Verdana</vt:lpstr>
      <vt:lpstr>Wingdings</vt:lpstr>
      <vt:lpstr>Wingdings 2</vt:lpstr>
      <vt:lpstr>2_Office Theme</vt:lpstr>
      <vt:lpstr>CDC_OD_PPT_dark([1]</vt:lpstr>
      <vt:lpstr>4_CDC_OD_PPT_dark([1]</vt:lpstr>
      <vt:lpstr>3_CDC_OD_PPT_dark([1]</vt:lpstr>
      <vt:lpstr>Virginia Public Health and Healthcare Preparedness Academy</vt:lpstr>
      <vt:lpstr>Agenda</vt:lpstr>
      <vt:lpstr>HPP and PHEP: Two Distinct Programs, but Aligned</vt:lpstr>
      <vt:lpstr>HPP Prepares the Private Health Care Delivery System; PHEP Prepares Governmental Public Health</vt:lpstr>
      <vt:lpstr>HPP and PHEP: Aligned but Distinct</vt:lpstr>
      <vt:lpstr>Domain Strategy and Capability Crosswalk</vt:lpstr>
      <vt:lpstr>Domain Strategy and Capability Crosswalk</vt:lpstr>
      <vt:lpstr>Domain Strategy and Capability Crosswalk</vt:lpstr>
      <vt:lpstr>Overview of Six Domain Strategies, Activities, Outputs, and outcomes</vt:lpstr>
      <vt:lpstr>Domain 1: Community Resilience</vt:lpstr>
      <vt:lpstr>Domain 2: Incident Management </vt:lpstr>
      <vt:lpstr>Domain 3: Information Management</vt:lpstr>
      <vt:lpstr>Domain 4: Countermeasures and Mitigation </vt:lpstr>
      <vt:lpstr>Domain 5: Surge Management</vt:lpstr>
      <vt:lpstr>Domain 6: Biosurveillance</vt:lpstr>
      <vt:lpstr>Domain Strategy Outcomes</vt:lpstr>
      <vt:lpstr>Key FOA changes and Administrative updates</vt:lpstr>
      <vt:lpstr>HPP changes and  administrative updates</vt:lpstr>
      <vt:lpstr>Process to Develop the 2017-2022 Health Care Preparedness and Response Capabilities</vt:lpstr>
      <vt:lpstr>2017-2022 Health Care Preparedness and  Response Capabilities</vt:lpstr>
      <vt:lpstr>HPP Changes in the 2017-2022 FOA</vt:lpstr>
      <vt:lpstr>FY 2017 FOA: Renewed Focus on Funding for HCCs</vt:lpstr>
      <vt:lpstr>2017 HPP Performance Measures</vt:lpstr>
      <vt:lpstr>Messaging HPP’s Impact</vt:lpstr>
      <vt:lpstr>HPP Educational Outreach Template</vt:lpstr>
      <vt:lpstr>Example HPP Impact Stories</vt:lpstr>
      <vt:lpstr>HPP External Partner Community Quarterly Meetings</vt:lpstr>
      <vt:lpstr>HPP External Partner Community</vt:lpstr>
      <vt:lpstr>HCC Response Leadership Course</vt:lpstr>
      <vt:lpstr>PHEP changes</vt:lpstr>
      <vt:lpstr>PHEP Changes in 2017-2022 FOA</vt:lpstr>
      <vt:lpstr>PHEP Changes in 2017-2022 FOA</vt:lpstr>
      <vt:lpstr>PHEP Changes in 2017-2022 FOA</vt:lpstr>
      <vt:lpstr>PHEP Changes in 2017-2022 FOA</vt:lpstr>
      <vt:lpstr>2017 PHEP Measurement and Evaluation Strategy</vt:lpstr>
      <vt:lpstr>Public Health Preparedness Capabilities</vt:lpstr>
      <vt:lpstr>Public Health Preparedness Capabilities Update</vt:lpstr>
      <vt:lpstr>PHEP Impact Project</vt:lpstr>
      <vt:lpstr>PowerPoint Presentation</vt:lpstr>
      <vt:lpstr>PHEP One-pager Template</vt:lpstr>
      <vt:lpstr>New PHEP Website: State and Local Readiness  www.cdc.gov/phpr/readiness </vt:lpstr>
      <vt:lpstr>New PHEP Content: PHEP Stories from the Field www.cdc.gov/phpr/readiness/stories </vt:lpstr>
      <vt:lpstr>MCM Operational Readiness:  2015-2016 Implementation Overview</vt:lpstr>
      <vt:lpstr>MCM ORR: Lessons Learned and Redesign</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dc:title>
  <dc:creator>Kommareddy, Laxma</dc:creator>
  <cp:lastModifiedBy>Wright, Cashona (CDC/OPHPR/DSLR) (CTR)</cp:lastModifiedBy>
  <cp:revision>759</cp:revision>
  <cp:lastPrinted>2016-12-16T14:07:02Z</cp:lastPrinted>
  <dcterms:created xsi:type="dcterms:W3CDTF">2016-12-13T04:36:32Z</dcterms:created>
  <dcterms:modified xsi:type="dcterms:W3CDTF">2017-05-30T15:41:07Z</dcterms:modified>
</cp:coreProperties>
</file>