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75" r:id="rId3"/>
    <p:sldId id="276" r:id="rId4"/>
    <p:sldId id="277" r:id="rId5"/>
    <p:sldId id="324" r:id="rId6"/>
    <p:sldId id="278" r:id="rId7"/>
    <p:sldId id="285" r:id="rId8"/>
    <p:sldId id="287" r:id="rId9"/>
    <p:sldId id="334" r:id="rId10"/>
    <p:sldId id="335" r:id="rId11"/>
    <p:sldId id="258" r:id="rId12"/>
    <p:sldId id="320" r:id="rId13"/>
    <p:sldId id="323" r:id="rId14"/>
    <p:sldId id="288" r:id="rId15"/>
    <p:sldId id="260" r:id="rId16"/>
    <p:sldId id="316" r:id="rId17"/>
    <p:sldId id="319" r:id="rId18"/>
    <p:sldId id="281" r:id="rId19"/>
    <p:sldId id="336" r:id="rId20"/>
    <p:sldId id="273" r:id="rId21"/>
    <p:sldId id="337" r:id="rId22"/>
    <p:sldId id="338" r:id="rId23"/>
    <p:sldId id="297" r:id="rId24"/>
    <p:sldId id="327" r:id="rId25"/>
    <p:sldId id="299" r:id="rId26"/>
    <p:sldId id="295" r:id="rId27"/>
    <p:sldId id="328" r:id="rId28"/>
    <p:sldId id="330" r:id="rId29"/>
    <p:sldId id="340" r:id="rId30"/>
    <p:sldId id="331" r:id="rId31"/>
    <p:sldId id="332" r:id="rId32"/>
    <p:sldId id="329" r:id="rId33"/>
    <p:sldId id="301" r:id="rId34"/>
    <p:sldId id="303" r:id="rId35"/>
    <p:sldId id="312" r:id="rId36"/>
    <p:sldId id="321" r:id="rId37"/>
    <p:sldId id="33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8" autoAdjust="0"/>
    <p:restoredTop sz="94670" autoAdjust="0"/>
  </p:normalViewPr>
  <p:slideViewPr>
    <p:cSldViewPr>
      <p:cViewPr>
        <p:scale>
          <a:sx n="83" d="100"/>
          <a:sy n="83" d="100"/>
        </p:scale>
        <p:origin x="-780" y="-774"/>
      </p:cViewPr>
      <p:guideLst>
        <p:guide orient="horz" pos="2160"/>
        <p:guide pos="2880"/>
      </p:guideLst>
    </p:cSldViewPr>
  </p:slideViewPr>
  <p:outlineViewPr>
    <p:cViewPr>
      <p:scale>
        <a:sx n="33" d="100"/>
        <a:sy n="33" d="100"/>
      </p:scale>
      <p:origin x="0" y="-11502"/>
    </p:cViewPr>
  </p:outlineViewPr>
  <p:notesTextViewPr>
    <p:cViewPr>
      <p:scale>
        <a:sx n="1" d="1"/>
        <a:sy n="1" d="1"/>
      </p:scale>
      <p:origin x="0" y="0"/>
    </p:cViewPr>
  </p:notesTextViewPr>
  <p:sorterViewPr>
    <p:cViewPr>
      <p:scale>
        <a:sx n="100" d="100"/>
        <a:sy n="100" d="100"/>
      </p:scale>
      <p:origin x="0" y="-916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7B570-D461-495C-B90C-5AE1DC7B9605}" type="datetimeFigureOut">
              <a:rPr lang="en-US" smtClean="0"/>
              <a:t>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74AE3-069E-4D49-8F44-7D0D64FD0776}" type="slidenum">
              <a:rPr lang="en-US" smtClean="0"/>
              <a:t>‹#›</a:t>
            </a:fld>
            <a:endParaRPr lang="en-US"/>
          </a:p>
        </p:txBody>
      </p:sp>
    </p:spTree>
    <p:extLst>
      <p:ext uri="{BB962C8B-B14F-4D97-AF65-F5344CB8AC3E}">
        <p14:creationId xmlns:p14="http://schemas.microsoft.com/office/powerpoint/2010/main" val="273638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5348E2-DA07-459F-9F80-8316EBE0F402}" type="slidenum">
              <a:rPr lang="en-US" smtClean="0"/>
              <a:pPr/>
              <a:t>1</a:t>
            </a:fld>
            <a:endParaRPr lang="en-US"/>
          </a:p>
        </p:txBody>
      </p:sp>
    </p:spTree>
    <p:extLst>
      <p:ext uri="{BB962C8B-B14F-4D97-AF65-F5344CB8AC3E}">
        <p14:creationId xmlns:p14="http://schemas.microsoft.com/office/powerpoint/2010/main" val="48376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Secret Service Lead Federal agency responsible for coordinating the development and implementation of the overall security plan</a:t>
            </a:r>
          </a:p>
          <a:p>
            <a:endParaRPr lang="en-US" dirty="0" smtClean="0"/>
          </a:p>
          <a:p>
            <a:r>
              <a:rPr lang="en-US" dirty="0" smtClean="0"/>
              <a:t></a:t>
            </a:r>
            <a:r>
              <a:rPr lang="en-US" dirty="0"/>
              <a:t>Federal Bureau of Investigation Lead Federal agency responsible for coordinating intelligence, crisis management, hostage rescue, and counter-terrorism planning</a:t>
            </a:r>
          </a:p>
          <a:p>
            <a:endParaRPr lang="en-US" dirty="0" smtClean="0"/>
          </a:p>
          <a:p>
            <a:r>
              <a:rPr lang="en-US" dirty="0" smtClean="0"/>
              <a:t></a:t>
            </a:r>
            <a:r>
              <a:rPr lang="en-US" dirty="0"/>
              <a:t>Federal Emergency Management Agency Lead Federal agency responsible for response and recovery planning and coordination in relation to a natural disaster or other emergency should it occur during a </a:t>
            </a:r>
            <a:r>
              <a:rPr lang="en-US" dirty="0" smtClean="0"/>
              <a:t>NSSE</a:t>
            </a:r>
          </a:p>
          <a:p>
            <a:endParaRPr lang="en-US" dirty="0"/>
          </a:p>
          <a:p>
            <a:r>
              <a:rPr lang="en-US" dirty="0"/>
              <a:t>Presidential Policy Decision 22 (PPD 22) Consolidated all NSSE related directives under one comprehensive policy and firmed up support by other government agencies</a:t>
            </a:r>
          </a:p>
        </p:txBody>
      </p:sp>
      <p:sp>
        <p:nvSpPr>
          <p:cNvPr id="4" name="Slide Number Placeholder 3"/>
          <p:cNvSpPr>
            <a:spLocks noGrp="1"/>
          </p:cNvSpPr>
          <p:nvPr>
            <p:ph type="sldNum" sz="quarter" idx="10"/>
          </p:nvPr>
        </p:nvSpPr>
        <p:spPr/>
        <p:txBody>
          <a:bodyPr/>
          <a:lstStyle/>
          <a:p>
            <a:fld id="{D3974AE3-069E-4D49-8F44-7D0D64FD0776}" type="slidenum">
              <a:rPr lang="en-US" smtClean="0"/>
              <a:t>6</a:t>
            </a:fld>
            <a:endParaRPr lang="en-US"/>
          </a:p>
        </p:txBody>
      </p:sp>
    </p:spTree>
    <p:extLst>
      <p:ext uri="{BB962C8B-B14F-4D97-AF65-F5344CB8AC3E}">
        <p14:creationId xmlns:p14="http://schemas.microsoft.com/office/powerpoint/2010/main" val="317955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5348E2-DA07-459F-9F80-8316EBE0F402}" type="slidenum">
              <a:rPr lang="en-US" smtClean="0"/>
              <a:pPr/>
              <a:t>15</a:t>
            </a:fld>
            <a:endParaRPr lang="en-US"/>
          </a:p>
        </p:txBody>
      </p:sp>
    </p:spTree>
    <p:extLst>
      <p:ext uri="{BB962C8B-B14F-4D97-AF65-F5344CB8AC3E}">
        <p14:creationId xmlns:p14="http://schemas.microsoft.com/office/powerpoint/2010/main" val="307457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412">
              <a:defRPr/>
            </a:pPr>
            <a:r>
              <a:rPr lang="en-US" dirty="0" smtClean="0"/>
              <a:t>Source:</a:t>
            </a:r>
            <a:r>
              <a:rPr lang="en-US" baseline="0" dirty="0" smtClean="0"/>
              <a:t>  DHHS (G. </a:t>
            </a:r>
            <a:r>
              <a:rPr lang="en-US" baseline="0" dirty="0" err="1" smtClean="0"/>
              <a:t>Blanchette</a:t>
            </a:r>
            <a:r>
              <a:rPr lang="en-US" baseline="0" dirty="0" smtClean="0"/>
              <a:t>) / NPS (T. Moore) / AMR</a:t>
            </a:r>
          </a:p>
          <a:p>
            <a:endParaRPr lang="en-US" dirty="0" smtClean="0"/>
          </a:p>
          <a:p>
            <a:pPr defTabSz="895470">
              <a:defRPr/>
            </a:pPr>
            <a:r>
              <a:rPr lang="en-US" dirty="0" smtClean="0"/>
              <a:t>Lincoln Memorial will serve as the stage for Make America Great Again! Celebration on 19 JAN 17.</a:t>
            </a:r>
          </a:p>
          <a:p>
            <a:pPr defTabSz="895470">
              <a:defRPr/>
            </a:pPr>
            <a:endParaRPr lang="en-US" dirty="0" smtClean="0"/>
          </a:p>
          <a:p>
            <a:pPr defTabSz="895470">
              <a:defRPr/>
            </a:pPr>
            <a:r>
              <a:rPr lang="en-US" dirty="0" smtClean="0"/>
              <a:t>UPDATE: (03 JAN)</a:t>
            </a:r>
          </a:p>
          <a:p>
            <a:pPr marL="167901" indent="-167901" defTabSz="895470">
              <a:buFont typeface="Arial" pitchFamily="34" charset="0"/>
              <a:buChar char="•"/>
              <a:defRPr/>
            </a:pPr>
            <a:r>
              <a:rPr lang="en-US" dirty="0" smtClean="0"/>
              <a:t>Site</a:t>
            </a:r>
            <a:r>
              <a:rPr lang="en-US" baseline="0" dirty="0" smtClean="0"/>
              <a:t> walk w/ PIC, NPS, DHHS, FEMS, DOH, AMR.  Fencing / access plan is still unknown.</a:t>
            </a:r>
            <a:endParaRPr lang="en-US" dirty="0" smtClean="0"/>
          </a:p>
          <a:p>
            <a:pPr marL="168209" indent="-168209">
              <a:buFont typeface="Arial" pitchFamily="34" charset="0"/>
              <a:buChar char="•"/>
            </a:pPr>
            <a:r>
              <a:rPr lang="en-US" baseline="0" dirty="0" smtClean="0"/>
              <a:t>Planning Assumption: 75K to 200K attendees possible but dependent upon performers/acts</a:t>
            </a:r>
          </a:p>
          <a:p>
            <a:pPr marL="168209" indent="-168209">
              <a:buFont typeface="Arial" pitchFamily="34" charset="0"/>
              <a:buChar char="•"/>
            </a:pPr>
            <a:r>
              <a:rPr lang="en-US" baseline="0" dirty="0" smtClean="0"/>
              <a:t>DHHS provides (5) Medical Aid Stations (ALS-capable)</a:t>
            </a:r>
          </a:p>
          <a:p>
            <a:pPr marL="168209" indent="-168209">
              <a:buFont typeface="Arial" pitchFamily="34" charset="0"/>
              <a:buChar char="•"/>
            </a:pPr>
            <a:r>
              <a:rPr lang="en-US" baseline="0" dirty="0" smtClean="0"/>
              <a:t>AMR provides (5) ALS-capable transport units</a:t>
            </a:r>
          </a:p>
          <a:p>
            <a:pPr marL="168209" indent="-168209">
              <a:buFont typeface="Arial" pitchFamily="34" charset="0"/>
              <a:buChar char="•"/>
            </a:pPr>
            <a:r>
              <a:rPr lang="en-US" baseline="0" dirty="0" smtClean="0"/>
              <a:t>MCAU provides walking Mobile Teams</a:t>
            </a:r>
          </a:p>
          <a:p>
            <a:pPr marL="168209" indent="-168209">
              <a:buFont typeface="Arial" pitchFamily="34" charset="0"/>
              <a:buChar char="•"/>
            </a:pPr>
            <a:r>
              <a:rPr lang="en-US" baseline="0" dirty="0" smtClean="0"/>
              <a:t>NPS and DHHS provide Medical Aid Stations</a:t>
            </a:r>
          </a:p>
          <a:p>
            <a:pPr marL="168209" indent="-16820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5840C86-403E-433C-B4D6-7236BE579530}" type="slidenum">
              <a:rPr lang="en-US" smtClean="0"/>
              <a:t>19</a:t>
            </a:fld>
            <a:endParaRPr lang="en-US"/>
          </a:p>
        </p:txBody>
      </p:sp>
    </p:spTree>
    <p:extLst>
      <p:ext uri="{BB962C8B-B14F-4D97-AF65-F5344CB8AC3E}">
        <p14:creationId xmlns:p14="http://schemas.microsoft.com/office/powerpoint/2010/main" val="167955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DHHS (G. </a:t>
            </a:r>
            <a:r>
              <a:rPr lang="en-US" baseline="0" dirty="0" err="1" smtClean="0"/>
              <a:t>Blanchette</a:t>
            </a:r>
            <a:r>
              <a:rPr lang="en-US" baseline="0" dirty="0" smtClean="0"/>
              <a:t>) / NPS (T. Moore)</a:t>
            </a:r>
          </a:p>
          <a:p>
            <a:endParaRPr lang="en-US" dirty="0" smtClean="0"/>
          </a:p>
          <a:p>
            <a:r>
              <a:rPr lang="en-US" dirty="0" smtClean="0"/>
              <a:t>Mall</a:t>
            </a:r>
            <a:r>
              <a:rPr lang="en-US" baseline="0" dirty="0" smtClean="0"/>
              <a:t> Medical Aid Stations (MAS) (20 JAN 17):</a:t>
            </a:r>
            <a:endParaRPr lang="en-US" dirty="0" smtClean="0"/>
          </a:p>
          <a:p>
            <a:pPr marL="168209" indent="-168209">
              <a:buFont typeface="Arial" pitchFamily="34" charset="0"/>
              <a:buChar char="•"/>
            </a:pPr>
            <a:r>
              <a:rPr lang="en-US" dirty="0" smtClean="0"/>
              <a:t>Note: Blue Line indicates extension</a:t>
            </a:r>
            <a:r>
              <a:rPr lang="en-US" baseline="0" dirty="0" smtClean="0"/>
              <a:t> of US Capitol perimeter onto the 3</a:t>
            </a:r>
            <a:r>
              <a:rPr lang="en-US" baseline="30000" dirty="0" smtClean="0"/>
              <a:t>rd</a:t>
            </a:r>
            <a:r>
              <a:rPr lang="en-US" baseline="0" dirty="0" smtClean="0"/>
              <a:t> Street Panel of the Mall</a:t>
            </a:r>
          </a:p>
          <a:p>
            <a:pPr marL="168209" indent="-168209">
              <a:buFont typeface="Arial" pitchFamily="34" charset="0"/>
              <a:buChar char="•"/>
            </a:pPr>
            <a:r>
              <a:rPr lang="en-US" baseline="0" dirty="0" smtClean="0"/>
              <a:t>FEMS will provide (12) Bike Teams, (40) Ambulances (ALS and BLS) and 30-40 Gators… and FEMS LNOs at all the tents. (Source: Chief Mills)</a:t>
            </a:r>
          </a:p>
          <a:p>
            <a:pPr marL="168209" indent="-168209">
              <a:buFont typeface="Arial" pitchFamily="34" charset="0"/>
              <a:buChar char="•"/>
            </a:pPr>
            <a:r>
              <a:rPr lang="en-US" baseline="0" dirty="0" smtClean="0"/>
              <a:t>USSS to provide site agents for all zones.</a:t>
            </a:r>
          </a:p>
        </p:txBody>
      </p:sp>
      <p:sp>
        <p:nvSpPr>
          <p:cNvPr id="4" name="Slide Number Placeholder 3"/>
          <p:cNvSpPr>
            <a:spLocks noGrp="1"/>
          </p:cNvSpPr>
          <p:nvPr>
            <p:ph type="sldNum" sz="quarter" idx="10"/>
          </p:nvPr>
        </p:nvSpPr>
        <p:spPr/>
        <p:txBody>
          <a:bodyPr/>
          <a:lstStyle/>
          <a:p>
            <a:fld id="{95840C86-403E-433C-B4D6-7236BE579530}" type="slidenum">
              <a:rPr lang="en-US" smtClean="0"/>
              <a:t>21</a:t>
            </a:fld>
            <a:endParaRPr lang="en-US"/>
          </a:p>
        </p:txBody>
      </p:sp>
    </p:spTree>
    <p:extLst>
      <p:ext uri="{BB962C8B-B14F-4D97-AF65-F5344CB8AC3E}">
        <p14:creationId xmlns:p14="http://schemas.microsoft.com/office/powerpoint/2010/main" val="242809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DOD-FBCH (M. Diaz) and NPS</a:t>
            </a:r>
            <a:r>
              <a:rPr lang="en-US" baseline="0" dirty="0" smtClean="0"/>
              <a:t> (T. Moore)</a:t>
            </a:r>
            <a:endParaRPr lang="en-US" dirty="0" smtClean="0"/>
          </a:p>
          <a:p>
            <a:pPr marL="168209" indent="-168209">
              <a:buFont typeface="Arial" pitchFamily="34" charset="0"/>
              <a:buChar char="•"/>
            </a:pPr>
            <a:endParaRPr lang="en-US" dirty="0" smtClean="0"/>
          </a:p>
          <a:p>
            <a:pPr marL="168209" indent="-168209">
              <a:buFont typeface="Arial" pitchFamily="34" charset="0"/>
              <a:buChar char="•"/>
            </a:pPr>
            <a:r>
              <a:rPr lang="en-US" dirty="0" smtClean="0"/>
              <a:t>UPDATE: (03 JAN) site</a:t>
            </a:r>
            <a:r>
              <a:rPr lang="en-US" baseline="0" dirty="0" smtClean="0"/>
              <a:t> walk w/ PIC, NPS, DHHS, FEMS, DOH, AMR.  Fencing / access plan is still unknown.</a:t>
            </a:r>
            <a:endParaRPr lang="en-US" dirty="0" smtClean="0"/>
          </a:p>
          <a:p>
            <a:pPr marL="168209" indent="-168209">
              <a:buFont typeface="Arial" pitchFamily="34" charset="0"/>
              <a:buChar char="•"/>
            </a:pPr>
            <a:r>
              <a:rPr lang="en-US" dirty="0" smtClean="0"/>
              <a:t>USSS previously</a:t>
            </a:r>
            <a:r>
              <a:rPr lang="en-US" baseline="0" dirty="0" smtClean="0"/>
              <a:t> provided bike rack security fencing along parade route during past Inaugurals. </a:t>
            </a:r>
          </a:p>
          <a:p>
            <a:pPr marL="168209" indent="-168209">
              <a:buFont typeface="Arial" pitchFamily="34" charset="0"/>
              <a:buChar char="•"/>
            </a:pPr>
            <a:r>
              <a:rPr lang="en-US" baseline="0" dirty="0" smtClean="0"/>
              <a:t>Mark Diaz briefed DOD would employ mobile medical teams patrolling outside their assigned MAS, in order to support the standing crowds.</a:t>
            </a:r>
            <a:endParaRPr lang="en-US" dirty="0"/>
          </a:p>
        </p:txBody>
      </p:sp>
      <p:sp>
        <p:nvSpPr>
          <p:cNvPr id="4" name="Slide Number Placeholder 3"/>
          <p:cNvSpPr>
            <a:spLocks noGrp="1"/>
          </p:cNvSpPr>
          <p:nvPr>
            <p:ph type="sldNum" sz="quarter" idx="10"/>
          </p:nvPr>
        </p:nvSpPr>
        <p:spPr/>
        <p:txBody>
          <a:bodyPr/>
          <a:lstStyle/>
          <a:p>
            <a:fld id="{95840C86-403E-433C-B4D6-7236BE579530}" type="slidenum">
              <a:rPr lang="en-US" smtClean="0"/>
              <a:t>22</a:t>
            </a:fld>
            <a:endParaRPr lang="en-US"/>
          </a:p>
        </p:txBody>
      </p:sp>
    </p:spTree>
    <p:extLst>
      <p:ext uri="{BB962C8B-B14F-4D97-AF65-F5344CB8AC3E}">
        <p14:creationId xmlns:p14="http://schemas.microsoft.com/office/powerpoint/2010/main" val="399616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D5730-3B76-4869-BA76-BA401D7250D4}"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3C8AC97-9725-4C43-A737-72EBEB661E58}" type="slidenum">
              <a:rPr lang="en-US" smtClean="0"/>
              <a:t>‹#›</a:t>
            </a:fld>
            <a:endParaRPr lang="en-US"/>
          </a:p>
        </p:txBody>
      </p:sp>
    </p:spTree>
    <p:extLst>
      <p:ext uri="{BB962C8B-B14F-4D97-AF65-F5344CB8AC3E}">
        <p14:creationId xmlns:p14="http://schemas.microsoft.com/office/powerpoint/2010/main" val="124204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D5730-3B76-4869-BA76-BA401D7250D4}"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3C8AC97-9725-4C43-A737-72EBEB661E58}" type="slidenum">
              <a:rPr lang="en-US" smtClean="0"/>
              <a:t>‹#›</a:t>
            </a:fld>
            <a:endParaRPr lang="en-US"/>
          </a:p>
        </p:txBody>
      </p:sp>
    </p:spTree>
    <p:extLst>
      <p:ext uri="{BB962C8B-B14F-4D97-AF65-F5344CB8AC3E}">
        <p14:creationId xmlns:p14="http://schemas.microsoft.com/office/powerpoint/2010/main" val="147841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4D5730-3B76-4869-BA76-BA401D7250D4}"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3C8AC97-9725-4C43-A737-72EBEB661E58}" type="slidenum">
              <a:rPr lang="en-US" smtClean="0"/>
              <a:t>‹#›</a:t>
            </a:fld>
            <a:endParaRPr lang="en-US"/>
          </a:p>
        </p:txBody>
      </p:sp>
    </p:spTree>
    <p:extLst>
      <p:ext uri="{BB962C8B-B14F-4D97-AF65-F5344CB8AC3E}">
        <p14:creationId xmlns:p14="http://schemas.microsoft.com/office/powerpoint/2010/main" val="151944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AD7251-1720-4D1D-B7BB-7CCF4EF36CC9}"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E1CDD1-7A62-4C3D-ADF5-18A5D4EC05FE}" type="slidenum">
              <a:rPr lang="en-US" smtClean="0"/>
              <a:t>‹#›</a:t>
            </a:fld>
            <a:endParaRPr lang="en-US"/>
          </a:p>
        </p:txBody>
      </p:sp>
    </p:spTree>
    <p:extLst>
      <p:ext uri="{BB962C8B-B14F-4D97-AF65-F5344CB8AC3E}">
        <p14:creationId xmlns:p14="http://schemas.microsoft.com/office/powerpoint/2010/main" val="1028960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noChangeArrowheads="1"/>
          </p:cNvPicPr>
          <p:nvPr/>
        </p:nvPicPr>
        <p:blipFill>
          <a:blip r:embed="rId6" cstate="print"/>
          <a:srcRect l="42047" t="54750" r="43752" b="3381"/>
          <a:stretch>
            <a:fillRect/>
          </a:stretch>
        </p:blipFill>
        <p:spPr bwMode="auto">
          <a:xfrm>
            <a:off x="0" y="0"/>
            <a:ext cx="9144000" cy="6858000"/>
          </a:xfrm>
          <a:prstGeom prst="rect">
            <a:avLst/>
          </a:prstGeom>
          <a:noFill/>
          <a:ln w="9525">
            <a:noFill/>
            <a:miter lim="800000"/>
            <a:headEnd/>
            <a:tailEnd/>
          </a:ln>
        </p:spPr>
      </p:pic>
      <p:sp>
        <p:nvSpPr>
          <p:cNvPr id="1028" name="Title Placeholder 1"/>
          <p:cNvSpPr>
            <a:spLocks noGrp="1"/>
          </p:cNvSpPr>
          <p:nvPr>
            <p:ph type="title"/>
          </p:nvPr>
        </p:nvSpPr>
        <p:spPr bwMode="auto">
          <a:xfrm>
            <a:off x="152400" y="334962"/>
            <a:ext cx="8229600" cy="65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chemeClr val="tx1">
                    <a:tint val="75000"/>
                  </a:schemeClr>
                </a:solidFill>
                <a:latin typeface="+mn-lt"/>
              </a:defRPr>
            </a:lvl1pPr>
          </a:lstStyle>
          <a:p>
            <a:fld id="{144D5730-3B76-4869-BA76-BA401D7250D4}" type="datetimeFigureOut">
              <a:rPr lang="en-US" smtClean="0"/>
              <a:t>5/25/2017</a:t>
            </a:fld>
            <a:endParaRPr lang="en-US"/>
          </a:p>
        </p:txBody>
      </p:sp>
      <p:sp>
        <p:nvSpPr>
          <p:cNvPr id="9" name="Rectangle 8"/>
          <p:cNvSpPr/>
          <p:nvPr/>
        </p:nvSpPr>
        <p:spPr>
          <a:xfrm>
            <a:off x="0" y="152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pic>
        <p:nvPicPr>
          <p:cNvPr id="1032" name="Picture 8" descr="02.wmf"/>
          <p:cNvPicPr>
            <a:picLocks noChangeAspect="1"/>
          </p:cNvPicPr>
          <p:nvPr/>
        </p:nvPicPr>
        <p:blipFill>
          <a:blip r:embed="rId7" cstate="print"/>
          <a:srcRect/>
          <a:stretch>
            <a:fillRect/>
          </a:stretch>
        </p:blipFill>
        <p:spPr bwMode="auto">
          <a:xfrm>
            <a:off x="7708900" y="6477000"/>
            <a:ext cx="1330325" cy="261938"/>
          </a:xfrm>
          <a:prstGeom prst="rect">
            <a:avLst/>
          </a:prstGeom>
          <a:noFill/>
          <a:ln w="9525">
            <a:noFill/>
            <a:miter lim="800000"/>
            <a:headEnd/>
            <a:tailEnd/>
          </a:ln>
        </p:spPr>
      </p:pic>
      <p:sp>
        <p:nvSpPr>
          <p:cNvPr id="8" name="Rectangle 7"/>
          <p:cNvSpPr/>
          <p:nvPr/>
        </p:nvSpPr>
        <p:spPr>
          <a:xfrm>
            <a:off x="-4763" y="-15875"/>
            <a:ext cx="9153526" cy="184150"/>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4438499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rtl="0" eaLnBrk="1" fontAlgn="base" hangingPunct="1">
        <a:spcBef>
          <a:spcPct val="0"/>
        </a:spcBef>
        <a:spcAft>
          <a:spcPct val="0"/>
        </a:spcAft>
        <a:defRPr sz="4400" b="1" kern="1200">
          <a:solidFill>
            <a:schemeClr val="tx2"/>
          </a:solidFill>
          <a:latin typeface="Book Antiqua" pitchFamily="18" charset="0"/>
          <a:ea typeface="+mj-ea"/>
          <a:cs typeface="+mj-cs"/>
        </a:defRPr>
      </a:lvl1pPr>
      <a:lvl2pPr algn="l" rtl="0" eaLnBrk="1" fontAlgn="base" hangingPunct="1">
        <a:spcBef>
          <a:spcPct val="0"/>
        </a:spcBef>
        <a:spcAft>
          <a:spcPct val="0"/>
        </a:spcAft>
        <a:defRPr sz="4400">
          <a:solidFill>
            <a:schemeClr val="tx2"/>
          </a:solidFill>
          <a:latin typeface="Calibri" pitchFamily="34" charset="0"/>
        </a:defRPr>
      </a:lvl2pPr>
      <a:lvl3pPr algn="l" rtl="0" eaLnBrk="1" fontAlgn="base" hangingPunct="1">
        <a:spcBef>
          <a:spcPct val="0"/>
        </a:spcBef>
        <a:spcAft>
          <a:spcPct val="0"/>
        </a:spcAft>
        <a:defRPr sz="4400">
          <a:solidFill>
            <a:schemeClr val="tx2"/>
          </a:solidFill>
          <a:latin typeface="Calibri" pitchFamily="34" charset="0"/>
        </a:defRPr>
      </a:lvl3pPr>
      <a:lvl4pPr algn="l" rtl="0" eaLnBrk="1" fontAlgn="base" hangingPunct="1">
        <a:spcBef>
          <a:spcPct val="0"/>
        </a:spcBef>
        <a:spcAft>
          <a:spcPct val="0"/>
        </a:spcAft>
        <a:defRPr sz="4400">
          <a:solidFill>
            <a:schemeClr val="tx2"/>
          </a:solidFill>
          <a:latin typeface="Calibri" pitchFamily="34" charset="0"/>
        </a:defRPr>
      </a:lvl4pPr>
      <a:lvl5pPr algn="l" rtl="0" eaLnBrk="1" fontAlgn="base" hangingPunct="1">
        <a:spcBef>
          <a:spcPct val="0"/>
        </a:spcBef>
        <a:spcAft>
          <a:spcPct val="0"/>
        </a:spcAft>
        <a:defRPr sz="4400">
          <a:solidFill>
            <a:schemeClr val="tx2"/>
          </a:solidFill>
          <a:latin typeface="Calibri" pitchFamily="34" charset="0"/>
        </a:defRPr>
      </a:lvl5pPr>
      <a:lvl6pPr marL="457200" algn="l" rtl="0" eaLnBrk="1" fontAlgn="base" hangingPunct="1">
        <a:spcBef>
          <a:spcPct val="0"/>
        </a:spcBef>
        <a:spcAft>
          <a:spcPct val="0"/>
        </a:spcAft>
        <a:defRPr sz="4400">
          <a:solidFill>
            <a:schemeClr val="tx2"/>
          </a:solidFill>
          <a:latin typeface="Calibri" pitchFamily="34" charset="0"/>
        </a:defRPr>
      </a:lvl6pPr>
      <a:lvl7pPr marL="914400" algn="l" rtl="0" eaLnBrk="1" fontAlgn="base" hangingPunct="1">
        <a:spcBef>
          <a:spcPct val="0"/>
        </a:spcBef>
        <a:spcAft>
          <a:spcPct val="0"/>
        </a:spcAft>
        <a:defRPr sz="4400">
          <a:solidFill>
            <a:schemeClr val="tx2"/>
          </a:solidFill>
          <a:latin typeface="Calibri" pitchFamily="34" charset="0"/>
        </a:defRPr>
      </a:lvl7pPr>
      <a:lvl8pPr marL="1371600" algn="l" rtl="0" eaLnBrk="1" fontAlgn="base" hangingPunct="1">
        <a:spcBef>
          <a:spcPct val="0"/>
        </a:spcBef>
        <a:spcAft>
          <a:spcPct val="0"/>
        </a:spcAft>
        <a:defRPr sz="4400">
          <a:solidFill>
            <a:schemeClr val="tx2"/>
          </a:solidFill>
          <a:latin typeface="Calibri" pitchFamily="34" charset="0"/>
        </a:defRPr>
      </a:lvl8pPr>
      <a:lvl9pPr marL="1828800" algn="l"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9.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2286000"/>
            <a:ext cx="8229600" cy="2011362"/>
          </a:xfrm>
        </p:spPr>
        <p:txBody>
          <a:bodyPr>
            <a:normAutofit/>
          </a:bodyPr>
          <a:lstStyle/>
          <a:p>
            <a:pPr algn="ctr"/>
            <a:r>
              <a:rPr lang="en-US" dirty="0" smtClean="0"/>
              <a:t> </a:t>
            </a:r>
            <a:r>
              <a:rPr lang="en-US" sz="3200" dirty="0" smtClean="0"/>
              <a:t>“ESF 8 Planning </a:t>
            </a:r>
            <a:r>
              <a:rPr lang="en-US" sz="3200" dirty="0"/>
              <a:t>for the Presidential Inauguration” </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33147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421039"/>
            <a:ext cx="2230244" cy="297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7912" y="381000"/>
            <a:ext cx="3648075" cy="244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398861"/>
            <a:ext cx="2314928" cy="300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09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446" y="1676400"/>
            <a:ext cx="4044462" cy="4801314"/>
          </a:xfrm>
          <a:prstGeom prst="rect">
            <a:avLst/>
          </a:prstGeom>
          <a:noFill/>
        </p:spPr>
        <p:txBody>
          <a:bodyPr wrap="square" rtlCol="0">
            <a:spAutoFit/>
          </a:bodyPr>
          <a:lstStyle/>
          <a:p>
            <a:r>
              <a:rPr lang="en-US" dirty="0" smtClean="0"/>
              <a:t>MD Dept. of Health &amp; Mental Hygiene (DHMH)/Office of Preparedness &amp; Response</a:t>
            </a:r>
          </a:p>
          <a:p>
            <a:r>
              <a:rPr lang="en-US" dirty="0"/>
              <a:t>MD </a:t>
            </a:r>
            <a:r>
              <a:rPr lang="en-US" dirty="0" smtClean="0"/>
              <a:t>DHMH/PIO</a:t>
            </a:r>
          </a:p>
          <a:p>
            <a:r>
              <a:rPr lang="en-US" dirty="0"/>
              <a:t>MD DHMH/OMCE</a:t>
            </a:r>
          </a:p>
          <a:p>
            <a:r>
              <a:rPr lang="en-US" dirty="0"/>
              <a:t>MD DHMH/Office of </a:t>
            </a:r>
            <a:r>
              <a:rPr lang="en-US" dirty="0" smtClean="0"/>
              <a:t>Communications</a:t>
            </a:r>
          </a:p>
          <a:p>
            <a:r>
              <a:rPr lang="en-US" dirty="0"/>
              <a:t>MD DHMH/Behavioral Health </a:t>
            </a:r>
            <a:r>
              <a:rPr lang="en-US" dirty="0" smtClean="0"/>
              <a:t>Administration</a:t>
            </a:r>
          </a:p>
          <a:p>
            <a:r>
              <a:rPr lang="en-US" dirty="0"/>
              <a:t>MD DHMH/Center for Food Defense &amp; Emergency </a:t>
            </a:r>
            <a:r>
              <a:rPr lang="en-US" dirty="0" smtClean="0"/>
              <a:t>Response</a:t>
            </a:r>
          </a:p>
          <a:p>
            <a:r>
              <a:rPr lang="en-US" dirty="0"/>
              <a:t>MD DHMH/Center for Zoonotic and Vector-Borne </a:t>
            </a:r>
            <a:r>
              <a:rPr lang="en-US" dirty="0" smtClean="0"/>
              <a:t>Diseases</a:t>
            </a:r>
          </a:p>
          <a:p>
            <a:r>
              <a:rPr lang="en-US" dirty="0"/>
              <a:t>MD DHMH/Environmental Health </a:t>
            </a:r>
            <a:r>
              <a:rPr lang="en-US" dirty="0" smtClean="0"/>
              <a:t>Bureau</a:t>
            </a:r>
          </a:p>
          <a:p>
            <a:r>
              <a:rPr lang="en-US" dirty="0"/>
              <a:t>MDHR Office of Emergency </a:t>
            </a:r>
            <a:r>
              <a:rPr lang="en-US" dirty="0" smtClean="0"/>
              <a:t>Operations</a:t>
            </a:r>
          </a:p>
          <a:p>
            <a:r>
              <a:rPr lang="en-US" dirty="0" smtClean="0"/>
              <a:t>Dept. of Labor/OSHA</a:t>
            </a:r>
            <a:endParaRPr lang="en-US" dirty="0"/>
          </a:p>
          <a:p>
            <a:r>
              <a:rPr lang="en-US" dirty="0" smtClean="0"/>
              <a:t>Dept. of State/Medical Operations</a:t>
            </a:r>
            <a:endParaRPr lang="en-US" dirty="0"/>
          </a:p>
          <a:p>
            <a:r>
              <a:rPr lang="en-US" dirty="0"/>
              <a:t>FBI </a:t>
            </a:r>
            <a:r>
              <a:rPr lang="en-US" dirty="0" smtClean="0"/>
              <a:t>Washington Field Office</a:t>
            </a:r>
          </a:p>
        </p:txBody>
      </p:sp>
      <p:sp>
        <p:nvSpPr>
          <p:cNvPr id="4" name="TextBox 3"/>
          <p:cNvSpPr txBox="1"/>
          <p:nvPr/>
        </p:nvSpPr>
        <p:spPr>
          <a:xfrm>
            <a:off x="685800" y="457200"/>
            <a:ext cx="7772400" cy="646331"/>
          </a:xfrm>
          <a:prstGeom prst="rect">
            <a:avLst/>
          </a:prstGeom>
          <a:noFill/>
        </p:spPr>
        <p:txBody>
          <a:bodyPr wrap="square" rtlCol="0">
            <a:spAutoFit/>
          </a:bodyPr>
          <a:lstStyle/>
          <a:p>
            <a:pPr algn="ctr"/>
            <a:r>
              <a:rPr lang="en-US" sz="3600" dirty="0" smtClean="0">
                <a:solidFill>
                  <a:prstClr val="black"/>
                </a:solidFill>
              </a:rPr>
              <a:t>NSSE Coordination &amp; Planning Structure</a:t>
            </a:r>
            <a:endParaRPr lang="en-US" dirty="0"/>
          </a:p>
        </p:txBody>
      </p:sp>
      <p:sp>
        <p:nvSpPr>
          <p:cNvPr id="5" name="TextBox 4"/>
          <p:cNvSpPr txBox="1"/>
          <p:nvPr/>
        </p:nvSpPr>
        <p:spPr>
          <a:xfrm>
            <a:off x="4448908" y="1676400"/>
            <a:ext cx="4390292" cy="5078313"/>
          </a:xfrm>
          <a:prstGeom prst="rect">
            <a:avLst/>
          </a:prstGeom>
          <a:noFill/>
        </p:spPr>
        <p:txBody>
          <a:bodyPr wrap="square" rtlCol="0">
            <a:spAutoFit/>
          </a:bodyPr>
          <a:lstStyle/>
          <a:p>
            <a:r>
              <a:rPr lang="en-US" altLang="en-US" dirty="0" smtClean="0"/>
              <a:t>MD Emergency Management Agency</a:t>
            </a:r>
          </a:p>
          <a:p>
            <a:r>
              <a:rPr lang="en-US" dirty="0" smtClean="0"/>
              <a:t>MD Institute for Emergency Medical Services Systems</a:t>
            </a:r>
          </a:p>
          <a:p>
            <a:r>
              <a:rPr lang="en-US" dirty="0" smtClean="0"/>
              <a:t>Montgomery County/DHHS</a:t>
            </a:r>
          </a:p>
          <a:p>
            <a:r>
              <a:rPr lang="en-US" dirty="0" smtClean="0"/>
              <a:t>National Park Service</a:t>
            </a:r>
          </a:p>
          <a:p>
            <a:r>
              <a:rPr lang="en-US" dirty="0" smtClean="0"/>
              <a:t>Office of the Attending Physician</a:t>
            </a:r>
          </a:p>
          <a:p>
            <a:r>
              <a:rPr lang="en-US" dirty="0" smtClean="0"/>
              <a:t>Smithsonian</a:t>
            </a:r>
          </a:p>
          <a:p>
            <a:r>
              <a:rPr lang="en-US" dirty="0" smtClean="0"/>
              <a:t>US Capitol Police</a:t>
            </a:r>
          </a:p>
          <a:p>
            <a:r>
              <a:rPr lang="en-US" dirty="0" smtClean="0"/>
              <a:t>US Dept. of Agriculture</a:t>
            </a:r>
          </a:p>
          <a:p>
            <a:r>
              <a:rPr lang="en-US" dirty="0" smtClean="0"/>
              <a:t>US Park Police</a:t>
            </a:r>
          </a:p>
          <a:p>
            <a:r>
              <a:rPr lang="en-US" altLang="en-US" dirty="0" smtClean="0"/>
              <a:t>VA Dept. of Health (VDH)/NoVA-Preparedness</a:t>
            </a:r>
          </a:p>
          <a:p>
            <a:r>
              <a:rPr lang="en-US" altLang="en-US" dirty="0" smtClean="0"/>
              <a:t>VDH/NoVA-Epi</a:t>
            </a:r>
          </a:p>
          <a:p>
            <a:r>
              <a:rPr lang="en-US" altLang="en-US" dirty="0" smtClean="0"/>
              <a:t>VDH/NoVA-PIO</a:t>
            </a:r>
          </a:p>
          <a:p>
            <a:r>
              <a:rPr lang="en-US" dirty="0"/>
              <a:t>NVHA/RRCC</a:t>
            </a:r>
          </a:p>
          <a:p>
            <a:r>
              <a:rPr lang="en-US" dirty="0" smtClean="0"/>
              <a:t>White House Medical Office</a:t>
            </a:r>
          </a:p>
          <a:p>
            <a:r>
              <a:rPr lang="en-US" dirty="0"/>
              <a:t>WMATA </a:t>
            </a:r>
            <a:r>
              <a:rPr lang="en-US" dirty="0" smtClean="0"/>
              <a:t>Police Dept.</a:t>
            </a:r>
          </a:p>
          <a:p>
            <a:r>
              <a:rPr lang="en-US" altLang="en-US" dirty="0" smtClean="0"/>
              <a:t>WV Army National Guard</a:t>
            </a:r>
          </a:p>
        </p:txBody>
      </p:sp>
      <p:sp>
        <p:nvSpPr>
          <p:cNvPr id="6" name="TextBox 5"/>
          <p:cNvSpPr txBox="1"/>
          <p:nvPr/>
        </p:nvSpPr>
        <p:spPr>
          <a:xfrm>
            <a:off x="410308" y="1143000"/>
            <a:ext cx="8587154" cy="523220"/>
          </a:xfrm>
          <a:prstGeom prst="rect">
            <a:avLst/>
          </a:prstGeom>
          <a:noFill/>
        </p:spPr>
        <p:txBody>
          <a:bodyPr wrap="square" rtlCol="0">
            <a:spAutoFit/>
          </a:bodyPr>
          <a:lstStyle/>
          <a:p>
            <a:pPr algn="ctr"/>
            <a:r>
              <a:rPr lang="en-US" altLang="en-US" sz="2800" dirty="0"/>
              <a:t>Health &amp; Medical Subcommittee (HMSC</a:t>
            </a:r>
            <a:r>
              <a:rPr lang="en-US" altLang="en-US" sz="2800" dirty="0" smtClean="0"/>
              <a:t>)</a:t>
            </a:r>
            <a:endParaRPr lang="en-US" dirty="0"/>
          </a:p>
        </p:txBody>
      </p:sp>
    </p:spTree>
    <p:extLst>
      <p:ext uri="{BB962C8B-B14F-4D97-AF65-F5344CB8AC3E}">
        <p14:creationId xmlns:p14="http://schemas.microsoft.com/office/powerpoint/2010/main" val="12924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2200"/>
            <a:ext cx="7315200" cy="2438400"/>
          </a:xfrm>
        </p:spPr>
        <p:txBody>
          <a:bodyPr>
            <a:normAutofit/>
          </a:bodyPr>
          <a:lstStyle/>
          <a:p>
            <a:pPr marL="0" indent="0">
              <a:buNone/>
            </a:pPr>
            <a:r>
              <a:rPr kumimoji="1" lang="en-US" sz="2800" dirty="0" smtClean="0"/>
              <a:t>Mission</a:t>
            </a:r>
          </a:p>
          <a:p>
            <a:pPr marL="457200" lvl="1" indent="0">
              <a:buNone/>
            </a:pPr>
            <a:r>
              <a:rPr lang="en-US" sz="2400" dirty="0" smtClean="0"/>
              <a:t>To coordinate, develop, and implement an integrated health and medical response plan to help ensure the health &amp; safety of participants, attendees, and support staff over a 2-day period with multiple venues.</a:t>
            </a:r>
          </a:p>
        </p:txBody>
      </p:sp>
      <p:sp>
        <p:nvSpPr>
          <p:cNvPr id="2" name="TextBox 1"/>
          <p:cNvSpPr txBox="1"/>
          <p:nvPr/>
        </p:nvSpPr>
        <p:spPr>
          <a:xfrm>
            <a:off x="1066800" y="1507403"/>
            <a:ext cx="7391400" cy="800219"/>
          </a:xfrm>
          <a:prstGeom prst="rect">
            <a:avLst/>
          </a:prstGeom>
          <a:noFill/>
        </p:spPr>
        <p:txBody>
          <a:bodyPr wrap="square" rtlCol="0">
            <a:spAutoFit/>
          </a:bodyPr>
          <a:lstStyle/>
          <a:p>
            <a:pPr algn="ctr"/>
            <a:r>
              <a:rPr lang="en-US" altLang="en-US" sz="2800" dirty="0"/>
              <a:t>Health &amp; Medical Subcommittee (HMSC)</a:t>
            </a:r>
          </a:p>
          <a:p>
            <a:pPr algn="ctr"/>
            <a:endParaRPr lang="en-US" dirty="0"/>
          </a:p>
        </p:txBody>
      </p:sp>
      <p:sp>
        <p:nvSpPr>
          <p:cNvPr id="4" name="TextBox 3"/>
          <p:cNvSpPr txBox="1"/>
          <p:nvPr/>
        </p:nvSpPr>
        <p:spPr>
          <a:xfrm>
            <a:off x="685800" y="593467"/>
            <a:ext cx="7772400" cy="923330"/>
          </a:xfrm>
          <a:prstGeom prst="rect">
            <a:avLst/>
          </a:prstGeom>
          <a:noFill/>
        </p:spPr>
        <p:txBody>
          <a:bodyPr wrap="square" rtlCol="0">
            <a:spAutoFit/>
          </a:bodyPr>
          <a:lstStyle/>
          <a:p>
            <a:pPr algn="ctr"/>
            <a:r>
              <a:rPr lang="en-US" sz="3600" dirty="0" smtClean="0">
                <a:solidFill>
                  <a:prstClr val="black"/>
                </a:solidFill>
              </a:rPr>
              <a:t>NSSE Coordination &amp; Planning Structure</a:t>
            </a:r>
            <a:endParaRPr lang="en-US" sz="3600" dirty="0">
              <a:solidFill>
                <a:prstClr val="black"/>
              </a:solidFill>
            </a:endParaRPr>
          </a:p>
          <a:p>
            <a:endParaRPr lang="en-US" dirty="0"/>
          </a:p>
        </p:txBody>
      </p:sp>
    </p:spTree>
    <p:extLst>
      <p:ext uri="{BB962C8B-B14F-4D97-AF65-F5344CB8AC3E}">
        <p14:creationId xmlns:p14="http://schemas.microsoft.com/office/powerpoint/2010/main" val="1682577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0503" y="496669"/>
            <a:ext cx="3810000" cy="646331"/>
          </a:xfrm>
          <a:prstGeom prst="rect">
            <a:avLst/>
          </a:prstGeom>
          <a:noFill/>
        </p:spPr>
        <p:txBody>
          <a:bodyPr wrap="square" rtlCol="0">
            <a:spAutoFit/>
          </a:bodyPr>
          <a:lstStyle/>
          <a:p>
            <a:pPr algn="ctr"/>
            <a:r>
              <a:rPr lang="en-US" sz="3600" dirty="0" smtClean="0">
                <a:solidFill>
                  <a:prstClr val="black"/>
                </a:solidFill>
              </a:rPr>
              <a:t>Planning Process</a:t>
            </a:r>
            <a:endParaRPr lang="en-US" sz="3600" dirty="0">
              <a:solidFill>
                <a:prstClr val="black"/>
              </a:solidFill>
            </a:endParaRPr>
          </a:p>
        </p:txBody>
      </p:sp>
      <p:sp>
        <p:nvSpPr>
          <p:cNvPr id="3" name="TextBox 2"/>
          <p:cNvSpPr txBox="1"/>
          <p:nvPr/>
        </p:nvSpPr>
        <p:spPr>
          <a:xfrm>
            <a:off x="332232" y="1271349"/>
            <a:ext cx="8458199"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Determine </a:t>
            </a:r>
            <a:r>
              <a:rPr lang="en-US" sz="2400" dirty="0"/>
              <a:t>Size and Scope of the Event</a:t>
            </a:r>
          </a:p>
          <a:p>
            <a:pPr marL="342900" indent="-342900">
              <a:buFont typeface="Arial" panose="020B0604020202020204" pitchFamily="34" charset="0"/>
              <a:buChar char="•"/>
            </a:pPr>
            <a:r>
              <a:rPr lang="en-US" sz="2400" dirty="0" smtClean="0"/>
              <a:t>Review Previous Event/Similar Event Concept of  </a:t>
            </a:r>
          </a:p>
          <a:p>
            <a:pPr marL="342900" indent="-342900">
              <a:buFont typeface="Arial" panose="020B0604020202020204" pitchFamily="34" charset="0"/>
              <a:buChar char="•"/>
            </a:pPr>
            <a:r>
              <a:rPr lang="en-US" sz="2400" dirty="0" smtClean="0"/>
              <a:t>Operations/After Action Reports</a:t>
            </a:r>
          </a:p>
          <a:p>
            <a:pPr marL="342900" lvl="1" indent="-342900">
              <a:buFont typeface="Arial" panose="020B0604020202020204" pitchFamily="34" charset="0"/>
              <a:buChar char="•"/>
            </a:pPr>
            <a:r>
              <a:rPr lang="en-US" sz="2400" dirty="0" smtClean="0"/>
              <a:t>Identify </a:t>
            </a:r>
            <a:r>
              <a:rPr lang="en-US" sz="2400" dirty="0"/>
              <a:t>Risks/Threats to Participants and Spectators</a:t>
            </a:r>
          </a:p>
          <a:p>
            <a:pPr marL="342900" lvl="1" indent="-342900">
              <a:buFont typeface="Arial" panose="020B0604020202020204" pitchFamily="34" charset="0"/>
              <a:buChar char="•"/>
            </a:pPr>
            <a:r>
              <a:rPr lang="en-US" sz="2400" dirty="0" smtClean="0"/>
              <a:t>Impact </a:t>
            </a:r>
            <a:r>
              <a:rPr lang="en-US" sz="2400" dirty="0"/>
              <a:t>on Infrastructure</a:t>
            </a:r>
          </a:p>
          <a:p>
            <a:pPr marL="342900" lvl="1" indent="-342900">
              <a:buFont typeface="Arial" panose="020B0604020202020204" pitchFamily="34" charset="0"/>
              <a:buChar char="•"/>
            </a:pPr>
            <a:r>
              <a:rPr lang="en-US" sz="2400" dirty="0" smtClean="0"/>
              <a:t>Impact </a:t>
            </a:r>
            <a:r>
              <a:rPr lang="en-US" sz="2400" dirty="0"/>
              <a:t>on Transportation</a:t>
            </a:r>
          </a:p>
          <a:p>
            <a:pPr marL="342900" lvl="1" indent="-342900">
              <a:buFont typeface="Arial" panose="020B0604020202020204" pitchFamily="34" charset="0"/>
              <a:buChar char="•"/>
            </a:pPr>
            <a:r>
              <a:rPr lang="en-US" sz="2400" dirty="0" smtClean="0"/>
              <a:t>Security </a:t>
            </a:r>
            <a:r>
              <a:rPr lang="en-US" sz="2400" dirty="0"/>
              <a:t>Considerations</a:t>
            </a:r>
          </a:p>
          <a:p>
            <a:pPr marL="342900" indent="-342900">
              <a:buFont typeface="Arial" panose="020B0604020202020204" pitchFamily="34" charset="0"/>
              <a:buChar char="•"/>
            </a:pPr>
            <a:r>
              <a:rPr lang="en-US" sz="2400" dirty="0" smtClean="0"/>
              <a:t>Conduct Gap Analysis</a:t>
            </a:r>
          </a:p>
          <a:p>
            <a:pPr marL="342900" indent="-342900">
              <a:buFont typeface="Arial" panose="020B0604020202020204" pitchFamily="34" charset="0"/>
              <a:buChar char="•"/>
            </a:pPr>
            <a:r>
              <a:rPr lang="en-US" sz="2400" dirty="0" smtClean="0"/>
              <a:t>Identify Resource Requirements for Event Support</a:t>
            </a:r>
          </a:p>
          <a:p>
            <a:pPr marL="342900" indent="-342900">
              <a:buFont typeface="Arial" panose="020B0604020202020204" pitchFamily="34" charset="0"/>
              <a:buChar char="•"/>
            </a:pPr>
            <a:r>
              <a:rPr lang="en-US" sz="2400" dirty="0" smtClean="0"/>
              <a:t>Identify Resource Requirements and Contingency Actions  </a:t>
            </a:r>
          </a:p>
          <a:p>
            <a:endParaRPr lang="en-US" dirty="0">
              <a:solidFill>
                <a:srgbClr val="002596"/>
              </a:solidFill>
            </a:endParaRPr>
          </a:p>
        </p:txBody>
      </p:sp>
    </p:spTree>
    <p:extLst>
      <p:ext uri="{BB962C8B-B14F-4D97-AF65-F5344CB8AC3E}">
        <p14:creationId xmlns:p14="http://schemas.microsoft.com/office/powerpoint/2010/main" val="408078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389" y="457200"/>
            <a:ext cx="3810000" cy="646331"/>
          </a:xfrm>
          <a:prstGeom prst="rect">
            <a:avLst/>
          </a:prstGeom>
          <a:noFill/>
        </p:spPr>
        <p:txBody>
          <a:bodyPr wrap="square" rtlCol="0">
            <a:spAutoFit/>
          </a:bodyPr>
          <a:lstStyle/>
          <a:p>
            <a:pPr algn="ctr"/>
            <a:r>
              <a:rPr lang="en-US" sz="3600" dirty="0" smtClean="0">
                <a:solidFill>
                  <a:prstClr val="black"/>
                </a:solidFill>
              </a:rPr>
              <a:t>Planning Process</a:t>
            </a:r>
            <a:endParaRPr lang="en-US" sz="3600" dirty="0">
              <a:solidFill>
                <a:prstClr val="black"/>
              </a:solidFill>
            </a:endParaRPr>
          </a:p>
        </p:txBody>
      </p:sp>
      <p:sp>
        <p:nvSpPr>
          <p:cNvPr id="3" name="TextBox 2"/>
          <p:cNvSpPr txBox="1"/>
          <p:nvPr/>
        </p:nvSpPr>
        <p:spPr>
          <a:xfrm>
            <a:off x="332232" y="1143000"/>
            <a:ext cx="8458199" cy="557075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2596"/>
                </a:solidFill>
              </a:rPr>
              <a:t> </a:t>
            </a:r>
            <a:r>
              <a:rPr lang="en-US" sz="2400" dirty="0" smtClean="0"/>
              <a:t>Determine Size </a:t>
            </a:r>
            <a:r>
              <a:rPr lang="en-US" sz="2400" dirty="0"/>
              <a:t>and </a:t>
            </a:r>
            <a:r>
              <a:rPr lang="en-US" sz="2400" dirty="0" smtClean="0"/>
              <a:t>Scope of the Event</a:t>
            </a:r>
            <a:endParaRPr lang="en-US" sz="2400" dirty="0"/>
          </a:p>
          <a:p>
            <a:pPr marL="342900" indent="-342900">
              <a:buFont typeface="Arial" panose="020B0604020202020204" pitchFamily="34" charset="0"/>
              <a:buChar char="•"/>
            </a:pPr>
            <a:r>
              <a:rPr lang="en-US" sz="2400" dirty="0" smtClean="0"/>
              <a:t>Define the Mission</a:t>
            </a:r>
          </a:p>
          <a:p>
            <a:pPr marL="342900" indent="-342900">
              <a:buFont typeface="Arial" panose="020B0604020202020204" pitchFamily="34" charset="0"/>
              <a:buChar char="•"/>
            </a:pPr>
            <a:r>
              <a:rPr lang="en-US" sz="2400" dirty="0" smtClean="0"/>
              <a:t>Understand the Inter-Agency Communications and Coordination Process</a:t>
            </a:r>
          </a:p>
          <a:p>
            <a:pPr marL="800100" lvl="1" indent="-342900">
              <a:buFont typeface="Wingdings" panose="05000000000000000000" pitchFamily="2" charset="2"/>
              <a:buChar char="Ø"/>
            </a:pPr>
            <a:r>
              <a:rPr lang="en-US" sz="2000" dirty="0"/>
              <a:t> </a:t>
            </a:r>
            <a:r>
              <a:rPr lang="en-US" sz="2000" dirty="0" smtClean="0"/>
              <a:t>Executive Steering Committee</a:t>
            </a:r>
          </a:p>
          <a:p>
            <a:pPr marL="800100" lvl="1" indent="-342900">
              <a:buFont typeface="Wingdings" panose="05000000000000000000" pitchFamily="2" charset="2"/>
              <a:buChar char="Ø"/>
            </a:pPr>
            <a:r>
              <a:rPr lang="en-US" sz="2000" dirty="0"/>
              <a:t> </a:t>
            </a:r>
            <a:r>
              <a:rPr lang="en-US" sz="2000" dirty="0" smtClean="0"/>
              <a:t>Multiple Subcommittees</a:t>
            </a:r>
          </a:p>
          <a:p>
            <a:pPr marL="1257300" lvl="2" indent="-342900">
              <a:buFont typeface="Arial" panose="020B0604020202020204" pitchFamily="34" charset="0"/>
              <a:buChar char="─"/>
            </a:pPr>
            <a:r>
              <a:rPr lang="en-US" sz="2000" dirty="0"/>
              <a:t> </a:t>
            </a:r>
            <a:r>
              <a:rPr lang="en-US" dirty="0" smtClean="0"/>
              <a:t>Health &amp; Medical Subcommittee</a:t>
            </a:r>
          </a:p>
          <a:p>
            <a:pPr marL="1257300" lvl="2" indent="-342900">
              <a:buFont typeface="Arial" panose="020B0604020202020204" pitchFamily="34" charset="0"/>
              <a:buChar char="─"/>
            </a:pPr>
            <a:r>
              <a:rPr lang="en-US" dirty="0"/>
              <a:t> </a:t>
            </a:r>
            <a:r>
              <a:rPr lang="en-US" dirty="0" smtClean="0"/>
              <a:t>Consequence Management Subcommittee</a:t>
            </a:r>
          </a:p>
          <a:p>
            <a:pPr marL="1257300" lvl="2" indent="-342900">
              <a:buFont typeface="Arial" panose="020B0604020202020204" pitchFamily="34" charset="0"/>
              <a:buChar char="─"/>
            </a:pPr>
            <a:r>
              <a:rPr lang="en-US" dirty="0"/>
              <a:t> </a:t>
            </a:r>
            <a:r>
              <a:rPr lang="en-US" dirty="0" smtClean="0"/>
              <a:t>Fire/Life Safety/HAZMAT Subcommittee</a:t>
            </a:r>
          </a:p>
          <a:p>
            <a:pPr marL="342900" indent="-342900">
              <a:buFont typeface="Arial" panose="020B0604020202020204" pitchFamily="34" charset="0"/>
              <a:buChar char="•"/>
            </a:pPr>
            <a:r>
              <a:rPr lang="en-US" sz="2400" dirty="0" smtClean="0"/>
              <a:t>Review </a:t>
            </a:r>
            <a:r>
              <a:rPr lang="en-US" sz="2400" dirty="0"/>
              <a:t>Operational </a:t>
            </a:r>
            <a:r>
              <a:rPr lang="en-US" sz="2400" dirty="0" smtClean="0"/>
              <a:t>Considerations</a:t>
            </a:r>
          </a:p>
          <a:p>
            <a:pPr marL="800100" lvl="1" indent="-342900">
              <a:buFont typeface="Wingdings" panose="05000000000000000000" pitchFamily="2" charset="2"/>
              <a:buChar char="Ø"/>
            </a:pPr>
            <a:r>
              <a:rPr lang="en-US" sz="2000" dirty="0" smtClean="0"/>
              <a:t>Identify Risks/Threats to Participants and Spectators</a:t>
            </a:r>
          </a:p>
          <a:p>
            <a:pPr marL="800100" lvl="1" indent="-342900">
              <a:buFont typeface="Wingdings" panose="05000000000000000000" pitchFamily="2" charset="2"/>
              <a:buChar char="Ø"/>
            </a:pPr>
            <a:r>
              <a:rPr lang="en-US" sz="2000" dirty="0" smtClean="0"/>
              <a:t>Impact on Infrastructure</a:t>
            </a:r>
          </a:p>
          <a:p>
            <a:pPr marL="800100" lvl="1" indent="-342900">
              <a:buFont typeface="Wingdings" panose="05000000000000000000" pitchFamily="2" charset="2"/>
              <a:buChar char="Ø"/>
            </a:pPr>
            <a:r>
              <a:rPr lang="en-US" sz="2000" dirty="0" smtClean="0"/>
              <a:t>Impact on Transportation</a:t>
            </a:r>
          </a:p>
          <a:p>
            <a:pPr marL="800100" lvl="1" indent="-342900">
              <a:buFont typeface="Wingdings" panose="05000000000000000000" pitchFamily="2" charset="2"/>
              <a:buChar char="Ø"/>
            </a:pPr>
            <a:r>
              <a:rPr lang="en-US" sz="2000" dirty="0" smtClean="0"/>
              <a:t>Security Considerations</a:t>
            </a:r>
          </a:p>
          <a:p>
            <a:pPr marL="800100" lvl="1" indent="-342900">
              <a:buFont typeface="Wingdings" panose="05000000000000000000" pitchFamily="2" charset="2"/>
              <a:buChar char="Ø"/>
            </a:pPr>
            <a:r>
              <a:rPr lang="en-US" sz="2000" dirty="0" smtClean="0"/>
              <a:t>Communications/Information Sharing – Internal and Mass Communication</a:t>
            </a:r>
          </a:p>
          <a:p>
            <a:pPr marL="800100" lvl="1" indent="-342900">
              <a:buFont typeface="Wingdings" panose="05000000000000000000" pitchFamily="2" charset="2"/>
              <a:buChar char="Ø"/>
            </a:pPr>
            <a:r>
              <a:rPr lang="en-US" sz="2000" dirty="0" smtClean="0"/>
              <a:t>Roles and Responsibilities</a:t>
            </a:r>
            <a:endParaRPr lang="en-US" sz="2000" dirty="0"/>
          </a:p>
        </p:txBody>
      </p:sp>
    </p:spTree>
    <p:extLst>
      <p:ext uri="{BB962C8B-B14F-4D97-AF65-F5344CB8AC3E}">
        <p14:creationId xmlns:p14="http://schemas.microsoft.com/office/powerpoint/2010/main" val="198922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131" y="1288702"/>
            <a:ext cx="7162800" cy="523220"/>
          </a:xfrm>
          <a:prstGeom prst="rect">
            <a:avLst/>
          </a:prstGeom>
          <a:noFill/>
        </p:spPr>
        <p:txBody>
          <a:bodyPr wrap="square" rtlCol="0">
            <a:spAutoFit/>
          </a:bodyPr>
          <a:lstStyle/>
          <a:p>
            <a:pPr algn="ctr"/>
            <a:r>
              <a:rPr lang="en-US" sz="2800" dirty="0" smtClean="0"/>
              <a:t>ESF8 Functional Areas</a:t>
            </a:r>
            <a:endParaRPr lang="en-US" sz="2800" dirty="0"/>
          </a:p>
        </p:txBody>
      </p:sp>
      <p:sp>
        <p:nvSpPr>
          <p:cNvPr id="4" name="TextBox 3"/>
          <p:cNvSpPr txBox="1"/>
          <p:nvPr/>
        </p:nvSpPr>
        <p:spPr>
          <a:xfrm>
            <a:off x="685800" y="457200"/>
            <a:ext cx="7772400" cy="646331"/>
          </a:xfrm>
          <a:prstGeom prst="rect">
            <a:avLst/>
          </a:prstGeom>
          <a:noFill/>
        </p:spPr>
        <p:txBody>
          <a:bodyPr wrap="square" rtlCol="0">
            <a:spAutoFit/>
          </a:bodyPr>
          <a:lstStyle/>
          <a:p>
            <a:pPr algn="ctr"/>
            <a:r>
              <a:rPr lang="en-US" sz="3600" dirty="0" smtClean="0">
                <a:solidFill>
                  <a:prstClr val="black"/>
                </a:solidFill>
              </a:rPr>
              <a:t>NSSE Coordination &amp; Planning Structure</a:t>
            </a:r>
            <a:endParaRPr lang="en-US" dirty="0"/>
          </a:p>
        </p:txBody>
      </p:sp>
      <p:sp>
        <p:nvSpPr>
          <p:cNvPr id="5" name="Content Placeholder 2"/>
          <p:cNvSpPr txBox="1">
            <a:spLocks/>
          </p:cNvSpPr>
          <p:nvPr/>
        </p:nvSpPr>
        <p:spPr>
          <a:xfrm>
            <a:off x="457200" y="1905000"/>
            <a:ext cx="82296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Assessment </a:t>
            </a:r>
            <a:r>
              <a:rPr lang="en-US" sz="2400" dirty="0"/>
              <a:t>of </a:t>
            </a:r>
            <a:r>
              <a:rPr lang="en-US" sz="2400" dirty="0" smtClean="0"/>
              <a:t>Public Health/Medical Needs </a:t>
            </a:r>
            <a:endParaRPr lang="en-US" sz="2400" dirty="0"/>
          </a:p>
          <a:p>
            <a:r>
              <a:rPr lang="en-US" sz="2400" dirty="0" smtClean="0"/>
              <a:t>Health </a:t>
            </a:r>
            <a:r>
              <a:rPr lang="en-US" sz="2400" dirty="0"/>
              <a:t>surveillance </a:t>
            </a:r>
          </a:p>
          <a:p>
            <a:r>
              <a:rPr lang="en-US" sz="2400" dirty="0" smtClean="0"/>
              <a:t>Medical </a:t>
            </a:r>
            <a:r>
              <a:rPr lang="en-US" sz="2400" dirty="0"/>
              <a:t>surge </a:t>
            </a:r>
          </a:p>
          <a:p>
            <a:r>
              <a:rPr lang="en-US" sz="2400" dirty="0" smtClean="0"/>
              <a:t>Health/Medical/Veterinary </a:t>
            </a:r>
            <a:r>
              <a:rPr lang="en-US" sz="2400" dirty="0"/>
              <a:t>E</a:t>
            </a:r>
            <a:r>
              <a:rPr lang="en-US" sz="2400" dirty="0" smtClean="0"/>
              <a:t>quipment </a:t>
            </a:r>
            <a:r>
              <a:rPr lang="en-US" sz="2400" dirty="0"/>
              <a:t>and </a:t>
            </a:r>
            <a:r>
              <a:rPr lang="en-US" sz="2400" dirty="0" smtClean="0"/>
              <a:t>Supplies </a:t>
            </a:r>
            <a:endParaRPr lang="en-US" sz="2400" dirty="0"/>
          </a:p>
          <a:p>
            <a:r>
              <a:rPr lang="en-US" sz="2400" dirty="0" smtClean="0"/>
              <a:t>Patient </a:t>
            </a:r>
            <a:r>
              <a:rPr lang="en-US" sz="2400" dirty="0"/>
              <a:t>M</a:t>
            </a:r>
            <a:r>
              <a:rPr lang="en-US" sz="2400" dirty="0" smtClean="0"/>
              <a:t>ovement </a:t>
            </a:r>
            <a:endParaRPr lang="en-US" sz="2400" dirty="0"/>
          </a:p>
          <a:p>
            <a:r>
              <a:rPr lang="en-US" sz="2400" dirty="0" smtClean="0"/>
              <a:t>Patient </a:t>
            </a:r>
            <a:r>
              <a:rPr lang="en-US" sz="2400" dirty="0"/>
              <a:t>C</a:t>
            </a:r>
            <a:r>
              <a:rPr lang="en-US" sz="2400" dirty="0" smtClean="0"/>
              <a:t>are </a:t>
            </a:r>
            <a:endParaRPr lang="en-US" sz="2400" dirty="0"/>
          </a:p>
          <a:p>
            <a:r>
              <a:rPr lang="en-US" sz="2400" dirty="0" smtClean="0"/>
              <a:t>Safety </a:t>
            </a:r>
            <a:r>
              <a:rPr lang="en-US" sz="2400" dirty="0"/>
              <a:t>and </a:t>
            </a:r>
            <a:r>
              <a:rPr lang="en-US" sz="2400" dirty="0" smtClean="0"/>
              <a:t>Security </a:t>
            </a:r>
            <a:r>
              <a:rPr lang="en-US" sz="2400" dirty="0"/>
              <a:t>of </a:t>
            </a:r>
            <a:r>
              <a:rPr lang="en-US" sz="2400" dirty="0" smtClean="0"/>
              <a:t>Drugs</a:t>
            </a:r>
            <a:r>
              <a:rPr lang="en-US" sz="2400" dirty="0"/>
              <a:t>, B</a:t>
            </a:r>
            <a:r>
              <a:rPr lang="en-US" sz="2400" dirty="0" smtClean="0"/>
              <a:t>iologics</a:t>
            </a:r>
            <a:r>
              <a:rPr lang="en-US" sz="2400" dirty="0"/>
              <a:t>, and </a:t>
            </a:r>
            <a:r>
              <a:rPr lang="en-US" sz="2400" dirty="0" smtClean="0"/>
              <a:t>Medical </a:t>
            </a:r>
            <a:r>
              <a:rPr lang="en-US" sz="2400" dirty="0"/>
              <a:t>D</a:t>
            </a:r>
            <a:r>
              <a:rPr lang="en-US" sz="2400" dirty="0" smtClean="0"/>
              <a:t>evices </a:t>
            </a:r>
            <a:endParaRPr lang="en-US" sz="2400" dirty="0"/>
          </a:p>
          <a:p>
            <a:r>
              <a:rPr lang="en-US" sz="2400" dirty="0" smtClean="0"/>
              <a:t>Blood </a:t>
            </a:r>
            <a:r>
              <a:rPr lang="en-US" sz="2400" dirty="0"/>
              <a:t>and </a:t>
            </a:r>
            <a:r>
              <a:rPr lang="en-US" sz="2400" dirty="0" smtClean="0"/>
              <a:t>Tissues </a:t>
            </a:r>
            <a:endParaRPr lang="en-US" sz="2400" dirty="0"/>
          </a:p>
          <a:p>
            <a:r>
              <a:rPr lang="en-US" sz="2400" dirty="0" smtClean="0"/>
              <a:t>Food </a:t>
            </a:r>
            <a:r>
              <a:rPr lang="en-US" sz="2400" dirty="0"/>
              <a:t>S</a:t>
            </a:r>
            <a:r>
              <a:rPr lang="en-US" sz="2400" dirty="0" smtClean="0"/>
              <a:t>afety </a:t>
            </a:r>
            <a:r>
              <a:rPr lang="en-US" sz="2400" dirty="0"/>
              <a:t>and </a:t>
            </a:r>
            <a:r>
              <a:rPr lang="en-US" sz="2400" dirty="0" smtClean="0"/>
              <a:t>Defense </a:t>
            </a:r>
            <a:endParaRPr lang="en-US" sz="2400" dirty="0"/>
          </a:p>
          <a:p>
            <a:endParaRPr lang="en-US" dirty="0" smtClean="0"/>
          </a:p>
        </p:txBody>
      </p:sp>
    </p:spTree>
    <p:extLst>
      <p:ext uri="{BB962C8B-B14F-4D97-AF65-F5344CB8AC3E}">
        <p14:creationId xmlns:p14="http://schemas.microsoft.com/office/powerpoint/2010/main" val="152482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724400"/>
          </a:xfrm>
        </p:spPr>
        <p:txBody>
          <a:bodyPr>
            <a:normAutofit/>
          </a:bodyPr>
          <a:lstStyle/>
          <a:p>
            <a:r>
              <a:rPr lang="en-US" sz="2400" dirty="0" smtClean="0"/>
              <a:t>Agriculture </a:t>
            </a:r>
            <a:r>
              <a:rPr lang="en-US" sz="2400" dirty="0"/>
              <a:t>S</a:t>
            </a:r>
            <a:r>
              <a:rPr lang="en-US" sz="2400" dirty="0" smtClean="0"/>
              <a:t>afety </a:t>
            </a:r>
            <a:r>
              <a:rPr lang="en-US" sz="2400" dirty="0"/>
              <a:t>and </a:t>
            </a:r>
            <a:r>
              <a:rPr lang="en-US" sz="2400" dirty="0" smtClean="0"/>
              <a:t>Security </a:t>
            </a:r>
            <a:endParaRPr lang="en-US" sz="2400" dirty="0"/>
          </a:p>
          <a:p>
            <a:r>
              <a:rPr lang="en-US" sz="2400" dirty="0" smtClean="0"/>
              <a:t>All-Hazards Public Health </a:t>
            </a:r>
            <a:r>
              <a:rPr lang="en-US" sz="2400" dirty="0"/>
              <a:t>and </a:t>
            </a:r>
            <a:r>
              <a:rPr lang="en-US" sz="2400" dirty="0" smtClean="0"/>
              <a:t>Medical </a:t>
            </a:r>
            <a:r>
              <a:rPr lang="en-US" sz="2400" dirty="0"/>
              <a:t>C</a:t>
            </a:r>
            <a:r>
              <a:rPr lang="en-US" sz="2400" dirty="0" smtClean="0"/>
              <a:t>onsultation</a:t>
            </a:r>
            <a:r>
              <a:rPr lang="en-US" sz="2400" dirty="0"/>
              <a:t>, </a:t>
            </a:r>
            <a:r>
              <a:rPr lang="en-US" sz="2400" dirty="0" smtClean="0"/>
              <a:t>Technical Assistance</a:t>
            </a:r>
            <a:r>
              <a:rPr lang="en-US" sz="2400" dirty="0"/>
              <a:t>, and </a:t>
            </a:r>
            <a:r>
              <a:rPr lang="en-US" sz="2400" dirty="0" smtClean="0"/>
              <a:t>Support </a:t>
            </a:r>
            <a:endParaRPr lang="en-US" sz="2400" dirty="0"/>
          </a:p>
          <a:p>
            <a:r>
              <a:rPr lang="en-US" sz="2400" dirty="0" smtClean="0"/>
              <a:t>Behavioral </a:t>
            </a:r>
            <a:r>
              <a:rPr lang="en-US" sz="2400" dirty="0"/>
              <a:t>H</a:t>
            </a:r>
            <a:r>
              <a:rPr lang="en-US" sz="2400" dirty="0" smtClean="0"/>
              <a:t>ealthcare </a:t>
            </a:r>
            <a:endParaRPr lang="en-US" sz="2400" dirty="0"/>
          </a:p>
          <a:p>
            <a:r>
              <a:rPr lang="en-US" sz="2400" dirty="0" smtClean="0"/>
              <a:t>Public </a:t>
            </a:r>
            <a:r>
              <a:rPr lang="en-US" sz="2400" dirty="0"/>
              <a:t>H</a:t>
            </a:r>
            <a:r>
              <a:rPr lang="en-US" sz="2400" dirty="0" smtClean="0"/>
              <a:t>ealth </a:t>
            </a:r>
            <a:r>
              <a:rPr lang="en-US" sz="2400" dirty="0"/>
              <a:t>and </a:t>
            </a:r>
            <a:r>
              <a:rPr lang="en-US" sz="2400" dirty="0" smtClean="0"/>
              <a:t>Medical Information </a:t>
            </a:r>
            <a:endParaRPr lang="en-US" sz="2400" dirty="0"/>
          </a:p>
          <a:p>
            <a:r>
              <a:rPr lang="en-US" sz="2400" dirty="0" smtClean="0"/>
              <a:t>Vector </a:t>
            </a:r>
            <a:r>
              <a:rPr lang="en-US" sz="2400" dirty="0"/>
              <a:t>control </a:t>
            </a:r>
          </a:p>
          <a:p>
            <a:r>
              <a:rPr lang="en-US" sz="2400" dirty="0" smtClean="0"/>
              <a:t>Potable Water/Wastewater </a:t>
            </a:r>
            <a:r>
              <a:rPr lang="en-US" sz="2400" dirty="0"/>
              <a:t>and </a:t>
            </a:r>
            <a:r>
              <a:rPr lang="en-US" sz="2400" dirty="0" smtClean="0"/>
              <a:t>Solid </a:t>
            </a:r>
            <a:r>
              <a:rPr lang="en-US" sz="2400" dirty="0"/>
              <a:t>W</a:t>
            </a:r>
            <a:r>
              <a:rPr lang="en-US" sz="2400" dirty="0" smtClean="0"/>
              <a:t>aste </a:t>
            </a:r>
            <a:r>
              <a:rPr lang="en-US" sz="2400" dirty="0"/>
              <a:t>D</a:t>
            </a:r>
            <a:r>
              <a:rPr lang="en-US" sz="2400" dirty="0" smtClean="0"/>
              <a:t>isposal </a:t>
            </a:r>
            <a:endParaRPr lang="en-US" sz="2400" dirty="0"/>
          </a:p>
          <a:p>
            <a:r>
              <a:rPr lang="en-US" sz="2400" dirty="0" smtClean="0"/>
              <a:t>Mass </a:t>
            </a:r>
            <a:r>
              <a:rPr lang="en-US" sz="2400" dirty="0"/>
              <a:t>F</a:t>
            </a:r>
            <a:r>
              <a:rPr lang="en-US" sz="2400" dirty="0" smtClean="0"/>
              <a:t>atality </a:t>
            </a:r>
            <a:r>
              <a:rPr lang="en-US" sz="2400" dirty="0"/>
              <a:t>M</a:t>
            </a:r>
            <a:r>
              <a:rPr lang="en-US" sz="2400" dirty="0" smtClean="0"/>
              <a:t>anagement</a:t>
            </a:r>
            <a:r>
              <a:rPr lang="en-US" sz="2400" dirty="0"/>
              <a:t>, V</a:t>
            </a:r>
            <a:r>
              <a:rPr lang="en-US" sz="2400" dirty="0" smtClean="0"/>
              <a:t>ictim Identification</a:t>
            </a:r>
            <a:r>
              <a:rPr lang="en-US" sz="2400" dirty="0"/>
              <a:t>, and D</a:t>
            </a:r>
            <a:r>
              <a:rPr lang="en-US" sz="2400" dirty="0" smtClean="0"/>
              <a:t>econtaminating Remains </a:t>
            </a:r>
            <a:endParaRPr lang="en-US" sz="2400" dirty="0"/>
          </a:p>
          <a:p>
            <a:r>
              <a:rPr lang="en-US" sz="2400" dirty="0" smtClean="0"/>
              <a:t>Veterinary </a:t>
            </a:r>
            <a:r>
              <a:rPr lang="en-US" sz="2400" dirty="0"/>
              <a:t>M</a:t>
            </a:r>
            <a:r>
              <a:rPr lang="en-US" sz="2400" dirty="0" smtClean="0"/>
              <a:t>edical Support</a:t>
            </a:r>
            <a:endParaRPr lang="en-US" sz="2400" dirty="0"/>
          </a:p>
          <a:p>
            <a:endParaRPr lang="en-US" dirty="0" smtClean="0"/>
          </a:p>
        </p:txBody>
      </p:sp>
      <p:sp>
        <p:nvSpPr>
          <p:cNvPr id="4" name="TextBox 3"/>
          <p:cNvSpPr txBox="1"/>
          <p:nvPr/>
        </p:nvSpPr>
        <p:spPr>
          <a:xfrm>
            <a:off x="701722" y="524470"/>
            <a:ext cx="7772400" cy="923330"/>
          </a:xfrm>
          <a:prstGeom prst="rect">
            <a:avLst/>
          </a:prstGeom>
          <a:noFill/>
        </p:spPr>
        <p:txBody>
          <a:bodyPr wrap="square" rtlCol="0">
            <a:spAutoFit/>
          </a:bodyPr>
          <a:lstStyle/>
          <a:p>
            <a:pPr algn="ctr"/>
            <a:r>
              <a:rPr lang="en-US" sz="3600" dirty="0" smtClean="0">
                <a:solidFill>
                  <a:prstClr val="black"/>
                </a:solidFill>
              </a:rPr>
              <a:t>NSSE Coordination &amp; Planning Structure</a:t>
            </a:r>
            <a:endParaRPr lang="en-US" sz="3600" dirty="0">
              <a:solidFill>
                <a:prstClr val="black"/>
              </a:solidFill>
            </a:endParaRPr>
          </a:p>
          <a:p>
            <a:endParaRPr lang="en-US" dirty="0"/>
          </a:p>
        </p:txBody>
      </p:sp>
      <p:sp>
        <p:nvSpPr>
          <p:cNvPr id="6" name="TextBox 5"/>
          <p:cNvSpPr txBox="1"/>
          <p:nvPr/>
        </p:nvSpPr>
        <p:spPr>
          <a:xfrm>
            <a:off x="1028131" y="1288702"/>
            <a:ext cx="7162800" cy="523220"/>
          </a:xfrm>
          <a:prstGeom prst="rect">
            <a:avLst/>
          </a:prstGeom>
          <a:noFill/>
        </p:spPr>
        <p:txBody>
          <a:bodyPr wrap="square" rtlCol="0">
            <a:spAutoFit/>
          </a:bodyPr>
          <a:lstStyle/>
          <a:p>
            <a:pPr algn="ctr"/>
            <a:r>
              <a:rPr lang="en-US" sz="2800" dirty="0" smtClean="0"/>
              <a:t>ESF8 Functional Areas</a:t>
            </a:r>
            <a:endParaRPr lang="en-US" sz="2800" dirty="0"/>
          </a:p>
        </p:txBody>
      </p:sp>
    </p:spTree>
    <p:extLst>
      <p:ext uri="{BB962C8B-B14F-4D97-AF65-F5344CB8AC3E}">
        <p14:creationId xmlns:p14="http://schemas.microsoft.com/office/powerpoint/2010/main" val="383140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131" y="1288702"/>
            <a:ext cx="7162800" cy="1384995"/>
          </a:xfrm>
          <a:prstGeom prst="rect">
            <a:avLst/>
          </a:prstGeom>
          <a:noFill/>
        </p:spPr>
        <p:txBody>
          <a:bodyPr wrap="square" rtlCol="0">
            <a:spAutoFit/>
          </a:bodyPr>
          <a:lstStyle/>
          <a:p>
            <a:pPr algn="ctr"/>
            <a:r>
              <a:rPr lang="en-US" sz="2800" dirty="0" smtClean="0"/>
              <a:t>Functional Work Groups - Inauguration</a:t>
            </a:r>
          </a:p>
          <a:p>
            <a:endParaRPr lang="en-US" sz="2800" dirty="0"/>
          </a:p>
          <a:p>
            <a:endParaRPr lang="en-US" sz="2800" dirty="0"/>
          </a:p>
        </p:txBody>
      </p:sp>
      <p:sp>
        <p:nvSpPr>
          <p:cNvPr id="4" name="TextBox 3"/>
          <p:cNvSpPr txBox="1"/>
          <p:nvPr/>
        </p:nvSpPr>
        <p:spPr>
          <a:xfrm>
            <a:off x="685800" y="593467"/>
            <a:ext cx="7772400" cy="923330"/>
          </a:xfrm>
          <a:prstGeom prst="rect">
            <a:avLst/>
          </a:prstGeom>
          <a:noFill/>
        </p:spPr>
        <p:txBody>
          <a:bodyPr wrap="square" rtlCol="0">
            <a:spAutoFit/>
          </a:bodyPr>
          <a:lstStyle/>
          <a:p>
            <a:pPr algn="ctr"/>
            <a:r>
              <a:rPr lang="en-US" sz="3600" dirty="0" smtClean="0">
                <a:solidFill>
                  <a:prstClr val="black"/>
                </a:solidFill>
              </a:rPr>
              <a:t>NSSE Coordination &amp; Planning Structure</a:t>
            </a:r>
            <a:endParaRPr lang="en-US" sz="3600" dirty="0">
              <a:solidFill>
                <a:prstClr val="black"/>
              </a:solidFill>
            </a:endParaRPr>
          </a:p>
          <a:p>
            <a:endParaRPr lang="en-US" dirty="0"/>
          </a:p>
        </p:txBody>
      </p:sp>
      <p:sp>
        <p:nvSpPr>
          <p:cNvPr id="5" name="Content Placeholder 2"/>
          <p:cNvSpPr txBox="1">
            <a:spLocks/>
          </p:cNvSpPr>
          <p:nvPr/>
        </p:nvSpPr>
        <p:spPr>
          <a:xfrm>
            <a:off x="990600" y="1905000"/>
            <a:ext cx="72390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Operational Coordination – Normal/Consequence Management/Recovery Operations ♦ Medical Intelligence ♦ Critical Information Requirements</a:t>
            </a:r>
          </a:p>
          <a:p>
            <a:r>
              <a:rPr lang="en-US" sz="2400" dirty="0" smtClean="0"/>
              <a:t>Pre-Hospital Care ♦ Hospital Care/Medical Surge ♦ Blood &amp; Blood Products ♦Patient Movement/Transportation (local-NCR-outside of NCR)</a:t>
            </a:r>
          </a:p>
          <a:p>
            <a:r>
              <a:rPr lang="en-US" sz="2400" dirty="0" smtClean="0"/>
              <a:t>Mass Fatality Management</a:t>
            </a:r>
          </a:p>
          <a:p>
            <a:r>
              <a:rPr lang="en-US" sz="2400" dirty="0" smtClean="0"/>
              <a:t>Health Surveillance</a:t>
            </a:r>
          </a:p>
          <a:p>
            <a:r>
              <a:rPr lang="en-US" sz="2400" dirty="0" smtClean="0"/>
              <a:t>Behavioral Health</a:t>
            </a:r>
          </a:p>
          <a:p>
            <a:r>
              <a:rPr lang="en-US" sz="2400" dirty="0" smtClean="0"/>
              <a:t>Patient/Family Reunification</a:t>
            </a:r>
          </a:p>
          <a:p>
            <a:endParaRPr lang="en-US" dirty="0" smtClean="0"/>
          </a:p>
        </p:txBody>
      </p:sp>
    </p:spTree>
    <p:extLst>
      <p:ext uri="{BB962C8B-B14F-4D97-AF65-F5344CB8AC3E}">
        <p14:creationId xmlns:p14="http://schemas.microsoft.com/office/powerpoint/2010/main" val="250469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131" y="1288702"/>
            <a:ext cx="7162800" cy="1384995"/>
          </a:xfrm>
          <a:prstGeom prst="rect">
            <a:avLst/>
          </a:prstGeom>
          <a:noFill/>
        </p:spPr>
        <p:txBody>
          <a:bodyPr wrap="square" rtlCol="0">
            <a:spAutoFit/>
          </a:bodyPr>
          <a:lstStyle/>
          <a:p>
            <a:pPr algn="ctr"/>
            <a:r>
              <a:rPr lang="en-US" sz="2800" dirty="0" smtClean="0"/>
              <a:t>Functional Work Groups - Inauguration</a:t>
            </a:r>
          </a:p>
          <a:p>
            <a:endParaRPr lang="en-US" sz="2800" dirty="0"/>
          </a:p>
          <a:p>
            <a:endParaRPr lang="en-US" sz="2800" dirty="0"/>
          </a:p>
        </p:txBody>
      </p:sp>
      <p:sp>
        <p:nvSpPr>
          <p:cNvPr id="4" name="TextBox 3"/>
          <p:cNvSpPr txBox="1"/>
          <p:nvPr/>
        </p:nvSpPr>
        <p:spPr>
          <a:xfrm>
            <a:off x="685800" y="593467"/>
            <a:ext cx="7772400" cy="923330"/>
          </a:xfrm>
          <a:prstGeom prst="rect">
            <a:avLst/>
          </a:prstGeom>
          <a:noFill/>
        </p:spPr>
        <p:txBody>
          <a:bodyPr wrap="square" rtlCol="0">
            <a:spAutoFit/>
          </a:bodyPr>
          <a:lstStyle/>
          <a:p>
            <a:pPr algn="ctr"/>
            <a:r>
              <a:rPr lang="en-US" sz="3600" dirty="0" smtClean="0">
                <a:solidFill>
                  <a:prstClr val="black"/>
                </a:solidFill>
              </a:rPr>
              <a:t>NSSE Coordination &amp; Planning Structure</a:t>
            </a:r>
            <a:endParaRPr lang="en-US" sz="3600" dirty="0">
              <a:solidFill>
                <a:prstClr val="black"/>
              </a:solidFill>
            </a:endParaRPr>
          </a:p>
          <a:p>
            <a:endParaRPr lang="en-US" dirty="0"/>
          </a:p>
        </p:txBody>
      </p:sp>
      <p:sp>
        <p:nvSpPr>
          <p:cNvPr id="5" name="Content Placeholder 2"/>
          <p:cNvSpPr txBox="1">
            <a:spLocks/>
          </p:cNvSpPr>
          <p:nvPr/>
        </p:nvSpPr>
        <p:spPr>
          <a:xfrm>
            <a:off x="990600" y="1905000"/>
            <a:ext cx="7239000" cy="4724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Veterinary Medicine Support</a:t>
            </a:r>
          </a:p>
          <a:p>
            <a:r>
              <a:rPr lang="en-US" sz="2400" dirty="0" smtClean="0"/>
              <a:t>Food Safety &amp; Security </a:t>
            </a:r>
          </a:p>
          <a:p>
            <a:r>
              <a:rPr lang="en-US" sz="2400" dirty="0" smtClean="0"/>
              <a:t>CRBN Detection, Medical Counter Measures Dispensing </a:t>
            </a:r>
          </a:p>
          <a:p>
            <a:r>
              <a:rPr lang="en-US" sz="2400" dirty="0" smtClean="0"/>
              <a:t>Public Health &amp; Medical Information </a:t>
            </a:r>
          </a:p>
          <a:p>
            <a:r>
              <a:rPr lang="en-US" sz="2400" dirty="0" smtClean="0"/>
              <a:t>Vector Control ♦ Potable Water/Wastewater &amp; Solid Waste Disposal</a:t>
            </a:r>
          </a:p>
          <a:p>
            <a:endParaRPr lang="en-US" dirty="0" smtClean="0"/>
          </a:p>
        </p:txBody>
      </p:sp>
    </p:spTree>
    <p:extLst>
      <p:ext uri="{BB962C8B-B14F-4D97-AF65-F5344CB8AC3E}">
        <p14:creationId xmlns:p14="http://schemas.microsoft.com/office/powerpoint/2010/main" val="380223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895600"/>
            <a:ext cx="3810000" cy="769441"/>
          </a:xfrm>
          <a:prstGeom prst="rect">
            <a:avLst/>
          </a:prstGeom>
          <a:noFill/>
        </p:spPr>
        <p:txBody>
          <a:bodyPr wrap="square" rtlCol="0">
            <a:spAutoFit/>
          </a:bodyPr>
          <a:lstStyle/>
          <a:p>
            <a:pPr algn="ctr"/>
            <a:r>
              <a:rPr lang="en-US" sz="4400" b="1" dirty="0" smtClean="0">
                <a:solidFill>
                  <a:prstClr val="black"/>
                </a:solidFill>
              </a:rPr>
              <a:t>QUESTIONS</a:t>
            </a:r>
            <a:endParaRPr lang="en-US" sz="4400" b="1" dirty="0">
              <a:solidFill>
                <a:prstClr val="black"/>
              </a:solidFill>
            </a:endParaRPr>
          </a:p>
        </p:txBody>
      </p:sp>
      <p:pic>
        <p:nvPicPr>
          <p:cNvPr id="2050" name="Picture 2" descr="T:\Inauguration Pictures 2009\By Durgin\Picture 5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600" y="457200"/>
            <a:ext cx="7721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34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893" t="29575" r="10639" b="15217"/>
          <a:stretch/>
        </p:blipFill>
        <p:spPr bwMode="auto">
          <a:xfrm>
            <a:off x="304800" y="1376678"/>
            <a:ext cx="8153400" cy="494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8624186" y="6248400"/>
            <a:ext cx="519814" cy="365125"/>
          </a:xfrm>
        </p:spPr>
        <p:txBody>
          <a:bodyPr/>
          <a:lstStyle/>
          <a:p>
            <a:fld id="{C443D247-6E8C-4C16-ACDE-A5A38CD2159D}" type="slidenum">
              <a:rPr lang="en-US" smtClean="0"/>
              <a:t>19</a:t>
            </a:fld>
            <a:endParaRPr lang="en-US" dirty="0"/>
          </a:p>
        </p:txBody>
      </p:sp>
      <p:sp>
        <p:nvSpPr>
          <p:cNvPr id="15" name="TextBox 14"/>
          <p:cNvSpPr txBox="1"/>
          <p:nvPr/>
        </p:nvSpPr>
        <p:spPr>
          <a:xfrm>
            <a:off x="6725739" y="3846763"/>
            <a:ext cx="397164" cy="276999"/>
          </a:xfrm>
          <a:prstGeom prst="rect">
            <a:avLst/>
          </a:prstGeom>
          <a:noFill/>
        </p:spPr>
        <p:txBody>
          <a:bodyPr wrap="none" rtlCol="0">
            <a:spAutoFit/>
          </a:bodyPr>
          <a:lstStyle/>
          <a:p>
            <a:r>
              <a:rPr lang="en-US" sz="1200" b="1" dirty="0" smtClean="0"/>
              <a:t>M7</a:t>
            </a:r>
            <a:endParaRPr lang="en-US" sz="1200" b="1" dirty="0"/>
          </a:p>
        </p:txBody>
      </p:sp>
      <p:sp>
        <p:nvSpPr>
          <p:cNvPr id="24" name="TextBox 23"/>
          <p:cNvSpPr txBox="1"/>
          <p:nvPr/>
        </p:nvSpPr>
        <p:spPr>
          <a:xfrm>
            <a:off x="0" y="6515912"/>
            <a:ext cx="2404826" cy="338554"/>
          </a:xfrm>
          <a:prstGeom prst="rect">
            <a:avLst/>
          </a:prstGeom>
          <a:noFill/>
        </p:spPr>
        <p:txBody>
          <a:bodyPr wrap="none" rtlCol="0">
            <a:spAutoFit/>
          </a:bodyPr>
          <a:lstStyle/>
          <a:p>
            <a:r>
              <a:rPr lang="en-US" sz="1600" b="1" dirty="0" smtClean="0">
                <a:solidFill>
                  <a:srgbClr val="006600"/>
                </a:solidFill>
                <a:latin typeface="Arial" pitchFamily="34" charset="0"/>
                <a:cs typeface="Arial" pitchFamily="34" charset="0"/>
              </a:rPr>
              <a:t>UNCLASSIFIED//FOUO</a:t>
            </a:r>
            <a:endParaRPr lang="en-US" sz="1600" b="1" dirty="0">
              <a:solidFill>
                <a:srgbClr val="006600"/>
              </a:solidFill>
              <a:latin typeface="Arial" pitchFamily="34" charset="0"/>
              <a:cs typeface="Arial" pitchFamily="34" charset="0"/>
            </a:endParaRPr>
          </a:p>
        </p:txBody>
      </p:sp>
      <p:sp>
        <p:nvSpPr>
          <p:cNvPr id="25" name="TextBox 24"/>
          <p:cNvSpPr txBox="1"/>
          <p:nvPr/>
        </p:nvSpPr>
        <p:spPr>
          <a:xfrm>
            <a:off x="7335078" y="6519446"/>
            <a:ext cx="1803699" cy="338554"/>
          </a:xfrm>
          <a:prstGeom prst="rect">
            <a:avLst/>
          </a:prstGeom>
          <a:noFill/>
        </p:spPr>
        <p:txBody>
          <a:bodyPr wrap="none" rtlCol="0">
            <a:spAutoFit/>
          </a:bodyPr>
          <a:lstStyle/>
          <a:p>
            <a:r>
              <a:rPr lang="en-US" sz="1600" b="1" dirty="0" smtClean="0">
                <a:latin typeface="Arial" pitchFamily="34" charset="0"/>
                <a:cs typeface="Arial" pitchFamily="34" charset="0"/>
              </a:rPr>
              <a:t>As of: 0</a:t>
            </a:r>
            <a:r>
              <a:rPr lang="en-US" sz="1600" b="1" dirty="0">
                <a:latin typeface="Arial" pitchFamily="34" charset="0"/>
                <a:cs typeface="Arial" pitchFamily="34" charset="0"/>
              </a:rPr>
              <a:t>5</a:t>
            </a:r>
            <a:r>
              <a:rPr lang="en-US" sz="1600" b="1" dirty="0" smtClean="0">
                <a:latin typeface="Arial" pitchFamily="34" charset="0"/>
                <a:cs typeface="Arial" pitchFamily="34" charset="0"/>
              </a:rPr>
              <a:t> JAN 17</a:t>
            </a:r>
            <a:endParaRPr lang="en-US" sz="1600" b="1" dirty="0">
              <a:latin typeface="Arial" pitchFamily="34" charset="0"/>
              <a:cs typeface="Arial" pitchFamily="34" charset="0"/>
            </a:endParaRPr>
          </a:p>
        </p:txBody>
      </p:sp>
      <p:sp>
        <p:nvSpPr>
          <p:cNvPr id="27" name="Rectangle 4"/>
          <p:cNvSpPr txBox="1">
            <a:spLocks noChangeArrowheads="1"/>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Arial" pitchFamily="34" charset="0"/>
                <a:cs typeface="Arial" pitchFamily="34" charset="0"/>
              </a:rPr>
              <a:t>Concept of Operations</a:t>
            </a:r>
          </a:p>
          <a:p>
            <a:r>
              <a:rPr lang="en-US" sz="2000" b="1" dirty="0" smtClean="0">
                <a:latin typeface="Arial" pitchFamily="34" charset="0"/>
                <a:cs typeface="Arial" pitchFamily="34" charset="0"/>
              </a:rPr>
              <a:t>(Welcome Rally/Concert – Mall)</a:t>
            </a:r>
          </a:p>
        </p:txBody>
      </p:sp>
      <p:grpSp>
        <p:nvGrpSpPr>
          <p:cNvPr id="10" name="Group 9"/>
          <p:cNvGrpSpPr/>
          <p:nvPr/>
        </p:nvGrpSpPr>
        <p:grpSpPr>
          <a:xfrm>
            <a:off x="1828800" y="3706431"/>
            <a:ext cx="479618" cy="379794"/>
            <a:chOff x="1905000" y="2555240"/>
            <a:chExt cx="479618" cy="379794"/>
          </a:xfrm>
        </p:grpSpPr>
        <p:sp>
          <p:nvSpPr>
            <p:cNvPr id="23" name="TextBox 22"/>
            <p:cNvSpPr txBox="1"/>
            <p:nvPr/>
          </p:nvSpPr>
          <p:spPr>
            <a:xfrm>
              <a:off x="1905000" y="2658035"/>
              <a:ext cx="479618" cy="276999"/>
            </a:xfrm>
            <a:prstGeom prst="rect">
              <a:avLst/>
            </a:prstGeom>
            <a:noFill/>
          </p:spPr>
          <p:txBody>
            <a:bodyPr wrap="none" rtlCol="0">
              <a:spAutoFit/>
            </a:bodyPr>
            <a:lstStyle/>
            <a:p>
              <a:r>
                <a:rPr lang="en-US" sz="1200" b="1" dirty="0" smtClean="0"/>
                <a:t>M12</a:t>
              </a:r>
              <a:endParaRPr lang="en-US" sz="1200" b="1" dirty="0"/>
            </a:p>
          </p:txBody>
        </p:sp>
        <p:pic>
          <p:nvPicPr>
            <p:cNvPr id="26"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211" y="2555240"/>
              <a:ext cx="166909" cy="1669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743200" y="3381375"/>
            <a:ext cx="475160" cy="386253"/>
            <a:chOff x="1909806" y="3526251"/>
            <a:chExt cx="475160" cy="386253"/>
          </a:xfrm>
        </p:grpSpPr>
        <p:sp>
          <p:nvSpPr>
            <p:cNvPr id="22" name="TextBox 21"/>
            <p:cNvSpPr txBox="1"/>
            <p:nvPr/>
          </p:nvSpPr>
          <p:spPr>
            <a:xfrm>
              <a:off x="1909806" y="3635505"/>
              <a:ext cx="475160" cy="276999"/>
            </a:xfrm>
            <a:prstGeom prst="rect">
              <a:avLst/>
            </a:prstGeom>
            <a:noFill/>
          </p:spPr>
          <p:txBody>
            <a:bodyPr wrap="none" rtlCol="0">
              <a:spAutoFit/>
            </a:bodyPr>
            <a:lstStyle/>
            <a:p>
              <a:r>
                <a:rPr lang="en-US" sz="1200" b="1" dirty="0" smtClean="0"/>
                <a:t>M10</a:t>
              </a:r>
              <a:endParaRPr lang="en-US" sz="1200" b="1" dirty="0"/>
            </a:p>
          </p:txBody>
        </p:sp>
        <p:pic>
          <p:nvPicPr>
            <p:cNvPr id="30"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211" y="3526251"/>
              <a:ext cx="166909" cy="1669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724238" y="3562350"/>
            <a:ext cx="397164" cy="381579"/>
            <a:chOff x="4054091" y="3622040"/>
            <a:chExt cx="397164" cy="381579"/>
          </a:xfrm>
        </p:grpSpPr>
        <p:sp>
          <p:nvSpPr>
            <p:cNvPr id="21" name="TextBox 20"/>
            <p:cNvSpPr txBox="1"/>
            <p:nvPr/>
          </p:nvSpPr>
          <p:spPr>
            <a:xfrm>
              <a:off x="4054091" y="3726620"/>
              <a:ext cx="397164" cy="276999"/>
            </a:xfrm>
            <a:prstGeom prst="rect">
              <a:avLst/>
            </a:prstGeom>
            <a:noFill/>
          </p:spPr>
          <p:txBody>
            <a:bodyPr wrap="none" rtlCol="0">
              <a:spAutoFit/>
            </a:bodyPr>
            <a:lstStyle/>
            <a:p>
              <a:r>
                <a:rPr lang="en-US" sz="1200" b="1" dirty="0" smtClean="0"/>
                <a:t>M8</a:t>
              </a:r>
              <a:endParaRPr lang="en-US" sz="1200" b="1" dirty="0"/>
            </a:p>
          </p:txBody>
        </p:sp>
        <p:pic>
          <p:nvPicPr>
            <p:cNvPr id="31"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891" y="3622040"/>
              <a:ext cx="166909" cy="1669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733800" y="2733675"/>
            <a:ext cx="397164" cy="372993"/>
            <a:chOff x="4721587" y="2521876"/>
            <a:chExt cx="397164" cy="372993"/>
          </a:xfrm>
        </p:grpSpPr>
        <p:sp>
          <p:nvSpPr>
            <p:cNvPr id="20" name="TextBox 19"/>
            <p:cNvSpPr txBox="1"/>
            <p:nvPr/>
          </p:nvSpPr>
          <p:spPr>
            <a:xfrm>
              <a:off x="4721587" y="2521876"/>
              <a:ext cx="397164" cy="276999"/>
            </a:xfrm>
            <a:prstGeom prst="rect">
              <a:avLst/>
            </a:prstGeom>
            <a:noFill/>
          </p:spPr>
          <p:txBody>
            <a:bodyPr wrap="none" rtlCol="0">
              <a:spAutoFit/>
            </a:bodyPr>
            <a:lstStyle/>
            <a:p>
              <a:r>
                <a:rPr lang="en-US" sz="1200" b="1" dirty="0" smtClean="0"/>
                <a:t>M9</a:t>
              </a:r>
              <a:endParaRPr lang="en-US" sz="1200" b="1" dirty="0"/>
            </a:p>
          </p:txBody>
        </p:sp>
        <p:pic>
          <p:nvPicPr>
            <p:cNvPr id="32"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727960"/>
              <a:ext cx="166909" cy="166909"/>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823" y="3739611"/>
            <a:ext cx="166909" cy="16690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480279" y="3909840"/>
            <a:ext cx="426014" cy="284264"/>
            <a:chOff x="7480279" y="3909840"/>
            <a:chExt cx="426014" cy="284264"/>
          </a:xfrm>
        </p:grpSpPr>
        <p:sp>
          <p:nvSpPr>
            <p:cNvPr id="2" name="Rectangle 1"/>
            <p:cNvSpPr/>
            <p:nvPr/>
          </p:nvSpPr>
          <p:spPr>
            <a:xfrm>
              <a:off x="7620000" y="3909840"/>
              <a:ext cx="142794"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480279" y="3917105"/>
              <a:ext cx="426014" cy="276999"/>
            </a:xfrm>
            <a:prstGeom prst="rect">
              <a:avLst/>
            </a:prstGeom>
            <a:noFill/>
          </p:spPr>
          <p:txBody>
            <a:bodyPr wrap="none" rtlCol="0">
              <a:spAutoFit/>
            </a:bodyPr>
            <a:lstStyle/>
            <a:p>
              <a:r>
                <a:rPr lang="en-US" sz="1200" b="1" dirty="0" smtClean="0"/>
                <a:t>FAR</a:t>
              </a:r>
              <a:endParaRPr lang="en-US" sz="1200" b="1" dirty="0"/>
            </a:p>
          </p:txBody>
        </p:sp>
      </p:grpSp>
      <p:sp>
        <p:nvSpPr>
          <p:cNvPr id="33" name="TextBox 32"/>
          <p:cNvSpPr txBox="1"/>
          <p:nvPr/>
        </p:nvSpPr>
        <p:spPr>
          <a:xfrm>
            <a:off x="1004637" y="2895600"/>
            <a:ext cx="1128963" cy="276999"/>
          </a:xfrm>
          <a:prstGeom prst="rect">
            <a:avLst/>
          </a:prstGeom>
          <a:noFill/>
        </p:spPr>
        <p:txBody>
          <a:bodyPr wrap="none" rtlCol="0">
            <a:spAutoFit/>
          </a:bodyPr>
          <a:lstStyle/>
          <a:p>
            <a:r>
              <a:rPr lang="en-US" sz="1200" b="1" dirty="0" smtClean="0"/>
              <a:t>Welcome Rally</a:t>
            </a:r>
            <a:endParaRPr lang="en-US" sz="1200" b="1" dirty="0"/>
          </a:p>
        </p:txBody>
      </p:sp>
      <p:grpSp>
        <p:nvGrpSpPr>
          <p:cNvPr id="13" name="Group 12"/>
          <p:cNvGrpSpPr/>
          <p:nvPr/>
        </p:nvGrpSpPr>
        <p:grpSpPr>
          <a:xfrm>
            <a:off x="1295400" y="2600295"/>
            <a:ext cx="368047" cy="200055"/>
            <a:chOff x="1524000" y="721237"/>
            <a:chExt cx="368047" cy="200055"/>
          </a:xfrm>
        </p:grpSpPr>
        <p:sp>
          <p:nvSpPr>
            <p:cNvPr id="11" name="TextBox 10"/>
            <p:cNvSpPr txBox="1"/>
            <p:nvPr/>
          </p:nvSpPr>
          <p:spPr>
            <a:xfrm>
              <a:off x="1524000" y="721237"/>
              <a:ext cx="368047"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ATP</a:t>
              </a:r>
              <a:endParaRPr lang="en-US" sz="700" b="1" dirty="0">
                <a:latin typeface="Arial" pitchFamily="34" charset="0"/>
                <a:cs typeface="Arial" pitchFamily="34" charset="0"/>
              </a:endParaRPr>
            </a:p>
          </p:txBody>
        </p:sp>
        <p:sp>
          <p:nvSpPr>
            <p:cNvPr id="12" name="Oval 11"/>
            <p:cNvSpPr/>
            <p:nvPr/>
          </p:nvSpPr>
          <p:spPr>
            <a:xfrm>
              <a:off x="1569118" y="728129"/>
              <a:ext cx="259682" cy="186271"/>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295400" y="3733800"/>
            <a:ext cx="368047" cy="200055"/>
            <a:chOff x="1524000" y="721237"/>
            <a:chExt cx="368047" cy="200055"/>
          </a:xfrm>
        </p:grpSpPr>
        <p:sp>
          <p:nvSpPr>
            <p:cNvPr id="43" name="TextBox 42"/>
            <p:cNvSpPr txBox="1"/>
            <p:nvPr/>
          </p:nvSpPr>
          <p:spPr>
            <a:xfrm>
              <a:off x="1524000" y="721237"/>
              <a:ext cx="368047"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ATP</a:t>
              </a:r>
              <a:endParaRPr lang="en-US" sz="700" b="1" dirty="0">
                <a:latin typeface="Arial" pitchFamily="34" charset="0"/>
                <a:cs typeface="Arial" pitchFamily="34" charset="0"/>
              </a:endParaRPr>
            </a:p>
          </p:txBody>
        </p:sp>
        <p:sp>
          <p:nvSpPr>
            <p:cNvPr id="44" name="Oval 43"/>
            <p:cNvSpPr/>
            <p:nvPr/>
          </p:nvSpPr>
          <p:spPr>
            <a:xfrm>
              <a:off x="1569118" y="728129"/>
              <a:ext cx="259682" cy="186271"/>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5524500" y="2543145"/>
            <a:ext cx="368047" cy="200055"/>
            <a:chOff x="1524000" y="721237"/>
            <a:chExt cx="368047" cy="200055"/>
          </a:xfrm>
        </p:grpSpPr>
        <p:sp>
          <p:nvSpPr>
            <p:cNvPr id="46" name="TextBox 45"/>
            <p:cNvSpPr txBox="1"/>
            <p:nvPr/>
          </p:nvSpPr>
          <p:spPr>
            <a:xfrm>
              <a:off x="1524000" y="721237"/>
              <a:ext cx="368047"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ATP</a:t>
              </a:r>
              <a:endParaRPr lang="en-US" sz="700" b="1" dirty="0">
                <a:latin typeface="Arial" pitchFamily="34" charset="0"/>
                <a:cs typeface="Arial" pitchFamily="34" charset="0"/>
              </a:endParaRPr>
            </a:p>
          </p:txBody>
        </p:sp>
        <p:sp>
          <p:nvSpPr>
            <p:cNvPr id="47" name="Oval 46"/>
            <p:cNvSpPr/>
            <p:nvPr/>
          </p:nvSpPr>
          <p:spPr>
            <a:xfrm>
              <a:off x="1569118" y="728129"/>
              <a:ext cx="259682" cy="186271"/>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876800" y="4000470"/>
            <a:ext cx="368047" cy="200055"/>
            <a:chOff x="1524000" y="721237"/>
            <a:chExt cx="368047" cy="200055"/>
          </a:xfrm>
        </p:grpSpPr>
        <p:sp>
          <p:nvSpPr>
            <p:cNvPr id="49" name="TextBox 48"/>
            <p:cNvSpPr txBox="1"/>
            <p:nvPr/>
          </p:nvSpPr>
          <p:spPr>
            <a:xfrm>
              <a:off x="1524000" y="721237"/>
              <a:ext cx="368047"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ATP</a:t>
              </a:r>
              <a:endParaRPr lang="en-US" sz="700" b="1" dirty="0">
                <a:latin typeface="Arial" pitchFamily="34" charset="0"/>
                <a:cs typeface="Arial" pitchFamily="34" charset="0"/>
              </a:endParaRPr>
            </a:p>
          </p:txBody>
        </p:sp>
        <p:sp>
          <p:nvSpPr>
            <p:cNvPr id="50" name="Oval 49"/>
            <p:cNvSpPr/>
            <p:nvPr/>
          </p:nvSpPr>
          <p:spPr>
            <a:xfrm>
              <a:off x="1569118" y="728129"/>
              <a:ext cx="259682" cy="186271"/>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775828" y="3895725"/>
            <a:ext cx="368047" cy="200055"/>
            <a:chOff x="1524000" y="721237"/>
            <a:chExt cx="368047" cy="200055"/>
          </a:xfrm>
        </p:grpSpPr>
        <p:sp>
          <p:nvSpPr>
            <p:cNvPr id="52" name="TextBox 51"/>
            <p:cNvSpPr txBox="1"/>
            <p:nvPr/>
          </p:nvSpPr>
          <p:spPr>
            <a:xfrm>
              <a:off x="1524000" y="721237"/>
              <a:ext cx="368047"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ATP</a:t>
              </a:r>
              <a:endParaRPr lang="en-US" sz="700" b="1" dirty="0">
                <a:latin typeface="Arial" pitchFamily="34" charset="0"/>
                <a:cs typeface="Arial" pitchFamily="34" charset="0"/>
              </a:endParaRPr>
            </a:p>
          </p:txBody>
        </p:sp>
        <p:sp>
          <p:nvSpPr>
            <p:cNvPr id="53" name="Oval 52"/>
            <p:cNvSpPr/>
            <p:nvPr/>
          </p:nvSpPr>
          <p:spPr>
            <a:xfrm>
              <a:off x="1569118" y="728129"/>
              <a:ext cx="259682" cy="186271"/>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771813" y="6324600"/>
            <a:ext cx="5771987" cy="246675"/>
            <a:chOff x="2305212" y="6412270"/>
            <a:chExt cx="5771987" cy="246675"/>
          </a:xfrm>
        </p:grpSpPr>
        <p:grpSp>
          <p:nvGrpSpPr>
            <p:cNvPr id="5" name="Group 4"/>
            <p:cNvGrpSpPr/>
            <p:nvPr/>
          </p:nvGrpSpPr>
          <p:grpSpPr>
            <a:xfrm>
              <a:off x="2305212" y="6412271"/>
              <a:ext cx="5771987" cy="246674"/>
              <a:chOff x="3338291" y="6391469"/>
              <a:chExt cx="3953469" cy="246674"/>
            </a:xfrm>
          </p:grpSpPr>
          <p:grpSp>
            <p:nvGrpSpPr>
              <p:cNvPr id="36" name="Group 35"/>
              <p:cNvGrpSpPr/>
              <p:nvPr/>
            </p:nvGrpSpPr>
            <p:grpSpPr>
              <a:xfrm>
                <a:off x="3338291" y="6391922"/>
                <a:ext cx="1543527" cy="246221"/>
                <a:chOff x="3338291" y="6391922"/>
                <a:chExt cx="1543527" cy="246221"/>
              </a:xfrm>
            </p:grpSpPr>
            <p:sp>
              <p:nvSpPr>
                <p:cNvPr id="37" name="TextBox 36"/>
                <p:cNvSpPr txBox="1"/>
                <p:nvPr/>
              </p:nvSpPr>
              <p:spPr>
                <a:xfrm>
                  <a:off x="3465965" y="6391922"/>
                  <a:ext cx="1415853" cy="246221"/>
                </a:xfrm>
                <a:prstGeom prst="rect">
                  <a:avLst/>
                </a:prstGeom>
                <a:noFill/>
              </p:spPr>
              <p:txBody>
                <a:bodyPr wrap="square" rtlCol="0">
                  <a:spAutoFit/>
                </a:bodyPr>
                <a:lstStyle/>
                <a:p>
                  <a:r>
                    <a:rPr lang="en-US" sz="1000" dirty="0" smtClean="0"/>
                    <a:t>Medical Aid Stations (MAS)</a:t>
                  </a:r>
                  <a:endParaRPr lang="en-US" sz="1000" dirty="0"/>
                </a:p>
              </p:txBody>
            </p:sp>
            <p:pic>
              <p:nvPicPr>
                <p:cNvPr id="38"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8291" y="6442171"/>
                  <a:ext cx="159535" cy="1595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104354" y="6391469"/>
                <a:ext cx="1187406" cy="246221"/>
                <a:chOff x="6104354" y="6391469"/>
                <a:chExt cx="1187406" cy="246221"/>
              </a:xfrm>
            </p:grpSpPr>
            <p:sp>
              <p:nvSpPr>
                <p:cNvPr id="40" name="Rectangle 39"/>
                <p:cNvSpPr/>
                <p:nvPr/>
              </p:nvSpPr>
              <p:spPr>
                <a:xfrm>
                  <a:off x="6104354" y="6477000"/>
                  <a:ext cx="142794"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251622" y="6391469"/>
                  <a:ext cx="1040138" cy="246221"/>
                </a:xfrm>
                <a:prstGeom prst="rect">
                  <a:avLst/>
                </a:prstGeom>
                <a:noFill/>
              </p:spPr>
              <p:txBody>
                <a:bodyPr wrap="square" rtlCol="0">
                  <a:spAutoFit/>
                </a:bodyPr>
                <a:lstStyle/>
                <a:p>
                  <a:r>
                    <a:rPr lang="en-US" sz="1000" dirty="0" smtClean="0"/>
                    <a:t>Family Reunification Site</a:t>
                  </a:r>
                  <a:endParaRPr lang="en-US" sz="1000" dirty="0"/>
                </a:p>
              </p:txBody>
            </p:sp>
          </p:grpSp>
        </p:grpSp>
        <p:grpSp>
          <p:nvGrpSpPr>
            <p:cNvPr id="54" name="Group 53"/>
            <p:cNvGrpSpPr/>
            <p:nvPr/>
          </p:nvGrpSpPr>
          <p:grpSpPr>
            <a:xfrm>
              <a:off x="4267200" y="6429345"/>
              <a:ext cx="368047" cy="200055"/>
              <a:chOff x="1524000" y="721237"/>
              <a:chExt cx="368047" cy="200055"/>
            </a:xfrm>
          </p:grpSpPr>
          <p:sp>
            <p:nvSpPr>
              <p:cNvPr id="55" name="TextBox 54"/>
              <p:cNvSpPr txBox="1"/>
              <p:nvPr/>
            </p:nvSpPr>
            <p:spPr>
              <a:xfrm>
                <a:off x="1524000" y="721237"/>
                <a:ext cx="368047"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ATP</a:t>
                </a:r>
                <a:endParaRPr lang="en-US" sz="700" b="1" dirty="0">
                  <a:latin typeface="Arial" pitchFamily="34" charset="0"/>
                  <a:cs typeface="Arial" pitchFamily="34" charset="0"/>
                </a:endParaRPr>
              </a:p>
            </p:txBody>
          </p:sp>
          <p:sp>
            <p:nvSpPr>
              <p:cNvPr id="56" name="Oval 55"/>
              <p:cNvSpPr/>
              <p:nvPr/>
            </p:nvSpPr>
            <p:spPr>
              <a:xfrm>
                <a:off x="1569118" y="728129"/>
                <a:ext cx="259682" cy="186271"/>
              </a:xfrm>
              <a:prstGeom prst="ellipse">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4558731" y="6412270"/>
              <a:ext cx="1566197" cy="246221"/>
            </a:xfrm>
            <a:prstGeom prst="rect">
              <a:avLst/>
            </a:prstGeom>
            <a:noFill/>
          </p:spPr>
          <p:txBody>
            <a:bodyPr wrap="square" rtlCol="0">
              <a:spAutoFit/>
            </a:bodyPr>
            <a:lstStyle/>
            <a:p>
              <a:r>
                <a:rPr lang="en-US" sz="1000" dirty="0" smtClean="0"/>
                <a:t>Ambulance Transfer Point</a:t>
              </a:r>
              <a:endParaRPr lang="en-US" sz="1000" dirty="0"/>
            </a:p>
          </p:txBody>
        </p:sp>
      </p:grpSp>
      <p:grpSp>
        <p:nvGrpSpPr>
          <p:cNvPr id="58" name="Group 57"/>
          <p:cNvGrpSpPr/>
          <p:nvPr/>
        </p:nvGrpSpPr>
        <p:grpSpPr>
          <a:xfrm>
            <a:off x="2743200" y="2743200"/>
            <a:ext cx="479618" cy="390256"/>
            <a:chOff x="1909806" y="3302904"/>
            <a:chExt cx="479618" cy="390256"/>
          </a:xfrm>
        </p:grpSpPr>
        <p:sp>
          <p:nvSpPr>
            <p:cNvPr id="59" name="TextBox 58"/>
            <p:cNvSpPr txBox="1"/>
            <p:nvPr/>
          </p:nvSpPr>
          <p:spPr>
            <a:xfrm>
              <a:off x="1909806" y="3302904"/>
              <a:ext cx="479618" cy="276999"/>
            </a:xfrm>
            <a:prstGeom prst="rect">
              <a:avLst/>
            </a:prstGeom>
            <a:noFill/>
          </p:spPr>
          <p:txBody>
            <a:bodyPr wrap="none" rtlCol="0">
              <a:spAutoFit/>
            </a:bodyPr>
            <a:lstStyle/>
            <a:p>
              <a:r>
                <a:rPr lang="en-US" sz="1200" b="1" dirty="0" smtClean="0"/>
                <a:t>M11</a:t>
              </a:r>
              <a:endParaRPr lang="en-US" sz="1200" b="1" dirty="0"/>
            </a:p>
          </p:txBody>
        </p:sp>
        <p:pic>
          <p:nvPicPr>
            <p:cNvPr id="60"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211" y="3526251"/>
              <a:ext cx="166909" cy="1669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3021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295400"/>
            <a:ext cx="3810000" cy="646331"/>
          </a:xfrm>
          <a:prstGeom prst="rect">
            <a:avLst/>
          </a:prstGeom>
          <a:noFill/>
        </p:spPr>
        <p:txBody>
          <a:bodyPr wrap="square" rtlCol="0">
            <a:spAutoFit/>
          </a:bodyPr>
          <a:lstStyle/>
          <a:p>
            <a:pPr algn="ctr"/>
            <a:r>
              <a:rPr lang="en-US" sz="3600" dirty="0" smtClean="0">
                <a:solidFill>
                  <a:prstClr val="black"/>
                </a:solidFill>
              </a:rPr>
              <a:t>Objectives</a:t>
            </a:r>
            <a:endParaRPr lang="en-US" sz="3600" dirty="0">
              <a:solidFill>
                <a:prstClr val="black"/>
              </a:solidFill>
            </a:endParaRPr>
          </a:p>
        </p:txBody>
      </p:sp>
      <p:sp>
        <p:nvSpPr>
          <p:cNvPr id="3" name="TextBox 2"/>
          <p:cNvSpPr txBox="1"/>
          <p:nvPr/>
        </p:nvSpPr>
        <p:spPr>
          <a:xfrm>
            <a:off x="685800" y="2362200"/>
            <a:ext cx="7924800"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a:t>List the key elements, features and programs necessary to plan a large scale </a:t>
            </a:r>
            <a:r>
              <a:rPr lang="en-US" sz="2800" dirty="0" smtClean="0"/>
              <a:t>event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Describe the challenges associated with planning for a large event with multiple jurisdictions</a:t>
            </a:r>
          </a:p>
          <a:p>
            <a:endParaRPr lang="en-US" dirty="0"/>
          </a:p>
        </p:txBody>
      </p:sp>
    </p:spTree>
    <p:extLst>
      <p:ext uri="{BB962C8B-B14F-4D97-AF65-F5344CB8AC3E}">
        <p14:creationId xmlns:p14="http://schemas.microsoft.com/office/powerpoint/2010/main" val="187267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72" t="16825" r="17097" b="13175"/>
          <a:stretch/>
        </p:blipFill>
        <p:spPr bwMode="auto">
          <a:xfrm>
            <a:off x="457200" y="1025819"/>
            <a:ext cx="8153400" cy="5451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descr="C:\Users\Glenn.Blanchette.ITSC\Pictures\u32_Mobile-Vet-Cen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593201"/>
            <a:ext cx="259629" cy="1948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Glenn.Blanchette.ITSC\Pictures\u32_Mobile-Vet-Cen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447249"/>
            <a:ext cx="259629" cy="19480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Glenn.Blanchette.ITSC\Pictures\double-wid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394" y="3798860"/>
            <a:ext cx="203297" cy="145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lenn.Blanchette.ITSC\Pictures\double-wid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394" y="4343400"/>
            <a:ext cx="203297" cy="14525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Glenn.Blanchette.ITSC\Pictures\thumb_glossy_red_cro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8476" y="205740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Glenn.Blanchette.ITSC\Pictures\thumb_glossy_red_cro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9135" y="5943600"/>
            <a:ext cx="166909" cy="1669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55585" y="5943600"/>
            <a:ext cx="1400726" cy="338554"/>
          </a:xfrm>
          <a:prstGeom prst="rect">
            <a:avLst/>
          </a:prstGeom>
          <a:solidFill>
            <a:schemeClr val="bg1">
              <a:lumMod val="85000"/>
            </a:schemeClr>
          </a:solidFill>
          <a:effectLst>
            <a:innerShdw blurRad="114300">
              <a:prstClr val="black"/>
            </a:innerShdw>
          </a:effectLst>
          <a:scene3d>
            <a:camera prst="orthographicFront"/>
            <a:lightRig rig="threePt" dir="t"/>
          </a:scene3d>
          <a:sp3d>
            <a:bevelT/>
            <a:bevelB/>
          </a:sp3d>
        </p:spPr>
        <p:txBody>
          <a:bodyPr wrap="square">
            <a:spAutoFit/>
          </a:bodyPr>
          <a:lstStyle/>
          <a:p>
            <a:pPr algn="ctr">
              <a:defRPr/>
            </a:pPr>
            <a:r>
              <a:rPr lang="en-US" sz="800" u="sng" dirty="0" smtClean="0">
                <a:solidFill>
                  <a:schemeClr val="tx1"/>
                </a:solidFill>
                <a:latin typeface="Calibri" pitchFamily="34" charset="0"/>
              </a:rPr>
              <a:t>Ford</a:t>
            </a:r>
            <a:r>
              <a:rPr lang="en-US" sz="800" b="1" u="sng" dirty="0" smtClean="0">
                <a:solidFill>
                  <a:schemeClr val="tx1"/>
                </a:solidFill>
                <a:latin typeface="Calibri" pitchFamily="34" charset="0"/>
              </a:rPr>
              <a:t> Building</a:t>
            </a:r>
          </a:p>
          <a:p>
            <a:pPr algn="ctr">
              <a:defRPr/>
            </a:pPr>
            <a:endParaRPr lang="en-US" sz="800" dirty="0" smtClean="0">
              <a:solidFill>
                <a:schemeClr val="tx1"/>
              </a:solidFill>
              <a:latin typeface="Calibri" pitchFamily="34" charset="0"/>
            </a:endParaRPr>
          </a:p>
        </p:txBody>
      </p:sp>
      <p:pic>
        <p:nvPicPr>
          <p:cNvPr id="12" name="Picture 2" descr="C:\Program Files\Microsoft Office\MEDIA\OFFICE12\Bullets\BD21298_.gif"/>
          <p:cNvPicPr>
            <a:picLocks noChangeAspect="1" noChangeArrowheads="1"/>
          </p:cNvPicPr>
          <p:nvPr/>
        </p:nvPicPr>
        <p:blipFill>
          <a:blip r:embed="rId6" cstate="email"/>
          <a:srcRect/>
          <a:stretch>
            <a:fillRect/>
          </a:stretch>
        </p:blipFill>
        <p:spPr bwMode="auto">
          <a:xfrm rot="2111429">
            <a:off x="2608784" y="6345947"/>
            <a:ext cx="316927" cy="45719"/>
          </a:xfrm>
          <a:prstGeom prst="rect">
            <a:avLst/>
          </a:prstGeom>
          <a:noFill/>
        </p:spPr>
      </p:pic>
      <p:sp>
        <p:nvSpPr>
          <p:cNvPr id="13" name="TextBox 12"/>
          <p:cNvSpPr txBox="1"/>
          <p:nvPr/>
        </p:nvSpPr>
        <p:spPr>
          <a:xfrm>
            <a:off x="5638800" y="3880418"/>
            <a:ext cx="1400726" cy="338554"/>
          </a:xfrm>
          <a:prstGeom prst="rect">
            <a:avLst/>
          </a:prstGeom>
          <a:solidFill>
            <a:schemeClr val="bg1">
              <a:lumMod val="85000"/>
            </a:schemeClr>
          </a:solidFill>
          <a:effectLst>
            <a:innerShdw blurRad="114300">
              <a:prstClr val="black"/>
            </a:innerShdw>
          </a:effectLst>
          <a:scene3d>
            <a:camera prst="orthographicFront"/>
            <a:lightRig rig="threePt" dir="t"/>
          </a:scene3d>
          <a:sp3d>
            <a:bevelT/>
            <a:bevelB/>
          </a:sp3d>
        </p:spPr>
        <p:txBody>
          <a:bodyPr wrap="square">
            <a:spAutoFit/>
          </a:bodyPr>
          <a:lstStyle/>
          <a:p>
            <a:pPr algn="ctr">
              <a:defRPr/>
            </a:pPr>
            <a:r>
              <a:rPr lang="en-US" sz="800" b="1" u="sng" dirty="0" smtClean="0">
                <a:solidFill>
                  <a:schemeClr val="tx1"/>
                </a:solidFill>
                <a:latin typeface="Calibri" pitchFamily="34" charset="0"/>
              </a:rPr>
              <a:t>U.S. Capitol Building</a:t>
            </a:r>
          </a:p>
          <a:p>
            <a:pPr algn="ctr">
              <a:defRPr/>
            </a:pPr>
            <a:endParaRPr lang="en-US" sz="800" dirty="0" smtClean="0">
              <a:solidFill>
                <a:schemeClr val="tx1"/>
              </a:solidFill>
              <a:latin typeface="Calibri" pitchFamily="34" charset="0"/>
            </a:endParaRPr>
          </a:p>
        </p:txBody>
      </p:sp>
      <p:sp>
        <p:nvSpPr>
          <p:cNvPr id="14" name="TextBox 13"/>
          <p:cNvSpPr txBox="1"/>
          <p:nvPr/>
        </p:nvSpPr>
        <p:spPr>
          <a:xfrm>
            <a:off x="4803774" y="5354568"/>
            <a:ext cx="1590908" cy="215444"/>
          </a:xfrm>
          <a:prstGeom prst="rect">
            <a:avLst/>
          </a:prstGeom>
          <a:solidFill>
            <a:schemeClr val="bg1">
              <a:lumMod val="85000"/>
            </a:schemeClr>
          </a:solidFill>
          <a:effectLst>
            <a:innerShdw blurRad="114300">
              <a:prstClr val="black"/>
            </a:innerShdw>
          </a:effectLst>
          <a:scene3d>
            <a:camera prst="orthographicFront"/>
            <a:lightRig rig="threePt" dir="t"/>
          </a:scene3d>
          <a:sp3d>
            <a:bevelT/>
            <a:bevelB/>
          </a:sp3d>
        </p:spPr>
        <p:txBody>
          <a:bodyPr wrap="square">
            <a:spAutoFit/>
          </a:bodyPr>
          <a:lstStyle/>
          <a:p>
            <a:pPr algn="ctr">
              <a:defRPr/>
            </a:pPr>
            <a:r>
              <a:rPr lang="en-US" sz="800" b="1" u="sng" dirty="0" smtClean="0">
                <a:solidFill>
                  <a:schemeClr val="tx1"/>
                </a:solidFill>
                <a:latin typeface="Calibri" pitchFamily="34" charset="0"/>
              </a:rPr>
              <a:t>RAYBURN Building</a:t>
            </a:r>
          </a:p>
        </p:txBody>
      </p:sp>
      <p:cxnSp>
        <p:nvCxnSpPr>
          <p:cNvPr id="3" name="Straight Connector 2"/>
          <p:cNvCxnSpPr/>
          <p:nvPr/>
        </p:nvCxnSpPr>
        <p:spPr>
          <a:xfrm>
            <a:off x="1524000" y="3733800"/>
            <a:ext cx="1073077" cy="0"/>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24000" y="4593201"/>
            <a:ext cx="1073077" cy="0"/>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24000" y="3733800"/>
            <a:ext cx="0" cy="859401"/>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97077" y="4593201"/>
            <a:ext cx="0" cy="588399"/>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2749" y="3048000"/>
            <a:ext cx="18074" cy="685800"/>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592749" y="5181600"/>
            <a:ext cx="527124" cy="0"/>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597078" y="3048000"/>
            <a:ext cx="984322" cy="0"/>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549578" y="1066800"/>
            <a:ext cx="2546422" cy="1981200"/>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119873" y="5209572"/>
            <a:ext cx="1628382" cy="1269239"/>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048490" y="1075766"/>
            <a:ext cx="729560" cy="207308"/>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7039526" y="1185582"/>
            <a:ext cx="885274" cy="414618"/>
          </a:xfrm>
          <a:prstGeom prst="line">
            <a:avLst/>
          </a:prstGeom>
          <a:ln w="22225" cmpd="sng"/>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924800" y="1604682"/>
            <a:ext cx="0" cy="4913299"/>
          </a:xfrm>
          <a:prstGeom prst="line">
            <a:avLst/>
          </a:prstGeom>
          <a:ln w="22225" cmpd="sng"/>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05600" y="1995708"/>
            <a:ext cx="1440365" cy="338554"/>
          </a:xfrm>
          <a:prstGeom prst="rect">
            <a:avLst/>
          </a:prstGeom>
          <a:solidFill>
            <a:schemeClr val="bg1">
              <a:lumMod val="85000"/>
            </a:schemeClr>
          </a:solidFill>
          <a:effectLst>
            <a:innerShdw blurRad="114300">
              <a:prstClr val="black"/>
            </a:innerShdw>
          </a:effectLst>
          <a:scene3d>
            <a:camera prst="orthographicFront"/>
            <a:lightRig rig="threePt" dir="t"/>
          </a:scene3d>
          <a:sp3d>
            <a:bevelT/>
            <a:bevelB/>
          </a:sp3d>
        </p:spPr>
        <p:txBody>
          <a:bodyPr wrap="square">
            <a:spAutoFit/>
          </a:bodyPr>
          <a:lstStyle/>
          <a:p>
            <a:pPr algn="ctr">
              <a:defRPr/>
            </a:pPr>
            <a:r>
              <a:rPr lang="en-US" sz="800" b="1" u="sng" dirty="0" smtClean="0">
                <a:solidFill>
                  <a:schemeClr val="tx1"/>
                </a:solidFill>
                <a:latin typeface="Calibri" pitchFamily="34" charset="0"/>
              </a:rPr>
              <a:t>HART Building</a:t>
            </a:r>
          </a:p>
          <a:p>
            <a:pPr algn="ctr">
              <a:defRPr/>
            </a:pPr>
            <a:endParaRPr lang="en-US" sz="800" dirty="0">
              <a:solidFill>
                <a:schemeClr val="tx1"/>
              </a:solidFill>
              <a:latin typeface="Calibri" pitchFamily="34" charset="0"/>
            </a:endParaRPr>
          </a:p>
        </p:txBody>
      </p:sp>
      <p:sp>
        <p:nvSpPr>
          <p:cNvPr id="51" name="TextBox 50"/>
          <p:cNvSpPr txBox="1"/>
          <p:nvPr/>
        </p:nvSpPr>
        <p:spPr>
          <a:xfrm>
            <a:off x="1374996" y="152435"/>
            <a:ext cx="6317807"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2017 Presidential Inauguration </a:t>
            </a:r>
          </a:p>
          <a:p>
            <a:pPr algn="ctr"/>
            <a:r>
              <a:rPr lang="en-US" b="1" dirty="0" smtClean="0">
                <a:latin typeface="Arial" panose="020B0604020202020204" pitchFamily="34" charset="0"/>
                <a:cs typeface="Arial" panose="020B0604020202020204" pitchFamily="34" charset="0"/>
              </a:rPr>
              <a:t>Medical Footprint </a:t>
            </a:r>
          </a:p>
          <a:p>
            <a:pPr algn="ctr"/>
            <a:r>
              <a:rPr lang="en-US" b="1" dirty="0">
                <a:latin typeface="Arial" panose="020B0604020202020204" pitchFamily="34" charset="0"/>
                <a:cs typeface="Arial" panose="020B0604020202020204" pitchFamily="34" charset="0"/>
              </a:rPr>
              <a:t>(Swearing-In Ceremony – </a:t>
            </a:r>
            <a:r>
              <a:rPr lang="en-US" b="1" dirty="0" smtClean="0">
                <a:latin typeface="Arial" panose="020B0604020202020204" pitchFamily="34" charset="0"/>
                <a:cs typeface="Arial" panose="020B0604020202020204" pitchFamily="34" charset="0"/>
              </a:rPr>
              <a:t>US Capitol)</a:t>
            </a:r>
            <a:endParaRPr lang="en-US" b="1" dirty="0">
              <a:latin typeface="Arial" panose="020B0604020202020204" pitchFamily="34" charset="0"/>
              <a:cs typeface="Arial" panose="020B0604020202020204" pitchFamily="34" charset="0"/>
            </a:endParaRPr>
          </a:p>
        </p:txBody>
      </p:sp>
      <p:cxnSp>
        <p:nvCxnSpPr>
          <p:cNvPr id="63" name="Straight Connector 62"/>
          <p:cNvCxnSpPr/>
          <p:nvPr/>
        </p:nvCxnSpPr>
        <p:spPr>
          <a:xfrm flipH="1">
            <a:off x="6778050" y="1185582"/>
            <a:ext cx="261476" cy="97492"/>
          </a:xfrm>
          <a:prstGeom prst="line">
            <a:avLst/>
          </a:prstGeom>
          <a:ln w="22225" cmpd="sng"/>
        </p:spPr>
        <p:style>
          <a:lnRef idx="1">
            <a:schemeClr val="accent1"/>
          </a:lnRef>
          <a:fillRef idx="0">
            <a:schemeClr val="accent1"/>
          </a:fillRef>
          <a:effectRef idx="0">
            <a:schemeClr val="accent1"/>
          </a:effectRef>
          <a:fontRef idx="minor">
            <a:schemeClr val="tx1"/>
          </a:fontRef>
        </p:style>
      </p:cxnSp>
      <p:sp>
        <p:nvSpPr>
          <p:cNvPr id="50" name="Slide Number Placeholder 49"/>
          <p:cNvSpPr>
            <a:spLocks noGrp="1"/>
          </p:cNvSpPr>
          <p:nvPr>
            <p:ph type="sldNum" sz="quarter" idx="12"/>
          </p:nvPr>
        </p:nvSpPr>
        <p:spPr/>
        <p:txBody>
          <a:bodyPr/>
          <a:lstStyle/>
          <a:p>
            <a:fld id="{C443D247-6E8C-4C16-ACDE-A5A38CD2159D}" type="slidenum">
              <a:rPr lang="en-US" smtClean="0"/>
              <a:t>20</a:t>
            </a:fld>
            <a:endParaRPr lang="en-US"/>
          </a:p>
        </p:txBody>
      </p:sp>
      <p:pic>
        <p:nvPicPr>
          <p:cNvPr id="38" name="Picture 3" descr="C:\Users\Glenn.Blanchette.ITSC\Pictures\red-cross-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452" y="3798860"/>
            <a:ext cx="165986" cy="1333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Glenn.Blanchette.ITSC\Pictures\thumb_glossy_red_cro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7945" y="6553944"/>
            <a:ext cx="166909" cy="16690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3754825" y="6517981"/>
            <a:ext cx="2519732" cy="246221"/>
          </a:xfrm>
          <a:prstGeom prst="rect">
            <a:avLst/>
          </a:prstGeom>
          <a:noFill/>
        </p:spPr>
        <p:txBody>
          <a:bodyPr wrap="square" rtlCol="0">
            <a:spAutoFit/>
          </a:bodyPr>
          <a:lstStyle/>
          <a:p>
            <a:r>
              <a:rPr lang="en-US" sz="1000" dirty="0" smtClean="0"/>
              <a:t>2017 Medical Aid Stations (MAS) (Capitol)</a:t>
            </a:r>
            <a:endParaRPr lang="en-US" sz="1000" dirty="0"/>
          </a:p>
        </p:txBody>
      </p:sp>
      <p:sp>
        <p:nvSpPr>
          <p:cNvPr id="2" name="TextBox 1"/>
          <p:cNvSpPr txBox="1"/>
          <p:nvPr/>
        </p:nvSpPr>
        <p:spPr>
          <a:xfrm>
            <a:off x="4980069" y="2161401"/>
            <a:ext cx="344966" cy="276999"/>
          </a:xfrm>
          <a:prstGeom prst="rect">
            <a:avLst/>
          </a:prstGeom>
          <a:noFill/>
        </p:spPr>
        <p:txBody>
          <a:bodyPr wrap="none" rtlCol="0">
            <a:spAutoFit/>
          </a:bodyPr>
          <a:lstStyle/>
          <a:p>
            <a:r>
              <a:rPr lang="en-US" sz="1200" b="1" dirty="0" smtClean="0"/>
              <a:t>C1</a:t>
            </a:r>
            <a:endParaRPr lang="en-US" sz="1200" b="1" dirty="0"/>
          </a:p>
        </p:txBody>
      </p:sp>
      <p:sp>
        <p:nvSpPr>
          <p:cNvPr id="35" name="TextBox 34"/>
          <p:cNvSpPr txBox="1"/>
          <p:nvPr/>
        </p:nvSpPr>
        <p:spPr>
          <a:xfrm>
            <a:off x="1636639" y="4004838"/>
            <a:ext cx="344966" cy="276999"/>
          </a:xfrm>
          <a:prstGeom prst="rect">
            <a:avLst/>
          </a:prstGeom>
          <a:noFill/>
        </p:spPr>
        <p:txBody>
          <a:bodyPr wrap="none" rtlCol="0">
            <a:spAutoFit/>
          </a:bodyPr>
          <a:lstStyle/>
          <a:p>
            <a:r>
              <a:rPr lang="en-US" sz="1200" b="1" dirty="0" smtClean="0"/>
              <a:t>C3</a:t>
            </a:r>
            <a:endParaRPr lang="en-US" sz="1200" b="1" dirty="0"/>
          </a:p>
        </p:txBody>
      </p:sp>
      <p:sp>
        <p:nvSpPr>
          <p:cNvPr id="36" name="TextBox 35"/>
          <p:cNvSpPr txBox="1"/>
          <p:nvPr/>
        </p:nvSpPr>
        <p:spPr>
          <a:xfrm>
            <a:off x="5120106" y="6027054"/>
            <a:ext cx="344966" cy="276999"/>
          </a:xfrm>
          <a:prstGeom prst="rect">
            <a:avLst/>
          </a:prstGeom>
          <a:noFill/>
        </p:spPr>
        <p:txBody>
          <a:bodyPr wrap="none" rtlCol="0">
            <a:spAutoFit/>
          </a:bodyPr>
          <a:lstStyle/>
          <a:p>
            <a:r>
              <a:rPr lang="en-US" sz="1200" b="1" dirty="0" smtClean="0"/>
              <a:t>C5</a:t>
            </a:r>
            <a:endParaRPr lang="en-US" sz="1200" b="1" dirty="0"/>
          </a:p>
        </p:txBody>
      </p:sp>
      <p:pic>
        <p:nvPicPr>
          <p:cNvPr id="40" name="Picture 3" descr="C:\Users\Glenn.Blanchette.ITSC\Pictures\red-cross-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8705" y="3677340"/>
            <a:ext cx="165986" cy="1333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Glenn.Blanchette.ITSC\Pictures\red-cross-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8705" y="4191000"/>
            <a:ext cx="165986" cy="1333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Glenn.Blanchette.ITSC\Pictures\red-cross-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0325" y="4416028"/>
            <a:ext cx="165986" cy="1333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Glenn.Blanchette.ITSC\Pictures\red-cross-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939" y="3313899"/>
            <a:ext cx="165986" cy="1333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654449" y="4688519"/>
            <a:ext cx="344966" cy="276999"/>
          </a:xfrm>
          <a:prstGeom prst="rect">
            <a:avLst/>
          </a:prstGeom>
          <a:noFill/>
        </p:spPr>
        <p:txBody>
          <a:bodyPr wrap="none" rtlCol="0">
            <a:spAutoFit/>
          </a:bodyPr>
          <a:lstStyle/>
          <a:p>
            <a:r>
              <a:rPr lang="en-US" sz="1200" b="1" dirty="0" smtClean="0"/>
              <a:t>C4</a:t>
            </a:r>
            <a:endParaRPr lang="en-US" sz="1200" b="1" dirty="0"/>
          </a:p>
        </p:txBody>
      </p:sp>
      <p:sp>
        <p:nvSpPr>
          <p:cNvPr id="48" name="TextBox 47"/>
          <p:cNvSpPr txBox="1"/>
          <p:nvPr/>
        </p:nvSpPr>
        <p:spPr>
          <a:xfrm>
            <a:off x="2667702" y="3036900"/>
            <a:ext cx="344966" cy="276999"/>
          </a:xfrm>
          <a:prstGeom prst="rect">
            <a:avLst/>
          </a:prstGeom>
          <a:noFill/>
        </p:spPr>
        <p:txBody>
          <a:bodyPr wrap="none" rtlCol="0">
            <a:spAutoFit/>
          </a:bodyPr>
          <a:lstStyle/>
          <a:p>
            <a:r>
              <a:rPr lang="en-US" sz="1200" b="1" dirty="0" smtClean="0"/>
              <a:t>C2</a:t>
            </a:r>
            <a:endParaRPr lang="en-US" sz="1200" b="1" dirty="0"/>
          </a:p>
        </p:txBody>
      </p:sp>
      <p:sp>
        <p:nvSpPr>
          <p:cNvPr id="52" name="TextBox 51"/>
          <p:cNvSpPr txBox="1"/>
          <p:nvPr/>
        </p:nvSpPr>
        <p:spPr>
          <a:xfrm>
            <a:off x="4712759" y="3365052"/>
            <a:ext cx="340158" cy="276999"/>
          </a:xfrm>
          <a:prstGeom prst="rect">
            <a:avLst/>
          </a:prstGeom>
          <a:noFill/>
        </p:spPr>
        <p:txBody>
          <a:bodyPr wrap="none" rtlCol="0">
            <a:spAutoFit/>
          </a:bodyPr>
          <a:lstStyle/>
          <a:p>
            <a:r>
              <a:rPr lang="en-US" sz="1200" b="1" dirty="0" smtClean="0"/>
              <a:t>T1</a:t>
            </a:r>
            <a:endParaRPr lang="en-US" sz="1200" b="1" dirty="0"/>
          </a:p>
        </p:txBody>
      </p:sp>
      <p:sp>
        <p:nvSpPr>
          <p:cNvPr id="53" name="TextBox 52"/>
          <p:cNvSpPr txBox="1"/>
          <p:nvPr/>
        </p:nvSpPr>
        <p:spPr>
          <a:xfrm>
            <a:off x="4697496" y="4473273"/>
            <a:ext cx="340158" cy="276999"/>
          </a:xfrm>
          <a:prstGeom prst="rect">
            <a:avLst/>
          </a:prstGeom>
          <a:noFill/>
        </p:spPr>
        <p:txBody>
          <a:bodyPr wrap="none" rtlCol="0">
            <a:spAutoFit/>
          </a:bodyPr>
          <a:lstStyle/>
          <a:p>
            <a:r>
              <a:rPr lang="en-US" sz="1200" b="1" dirty="0" smtClean="0"/>
              <a:t>T2</a:t>
            </a:r>
            <a:endParaRPr lang="en-US" sz="1200" b="1" dirty="0"/>
          </a:p>
        </p:txBody>
      </p:sp>
      <p:pic>
        <p:nvPicPr>
          <p:cNvPr id="55" name="Picture 6" descr="C:\Users\Glenn.Blanchette.ITSC\Pictures\thumb_glossy_red_cro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4041" y="5378835"/>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C:\Users\Glenn.Blanchette.ITSC\Pictures\thumb_glossy_red_cro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6786" y="2438400"/>
            <a:ext cx="166909" cy="16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24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361" b="13016"/>
          <a:stretch/>
        </p:blipFill>
        <p:spPr bwMode="auto">
          <a:xfrm>
            <a:off x="0" y="1371600"/>
            <a:ext cx="9144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Slide Number Placeholder 25"/>
          <p:cNvSpPr>
            <a:spLocks noGrp="1"/>
          </p:cNvSpPr>
          <p:nvPr>
            <p:ph type="sldNum" sz="quarter" idx="12"/>
          </p:nvPr>
        </p:nvSpPr>
        <p:spPr>
          <a:xfrm>
            <a:off x="8686800" y="6172200"/>
            <a:ext cx="457200" cy="365125"/>
          </a:xfrm>
        </p:spPr>
        <p:txBody>
          <a:bodyPr/>
          <a:lstStyle/>
          <a:p>
            <a:fld id="{C443D247-6E8C-4C16-ACDE-A5A38CD2159D}" type="slidenum">
              <a:rPr lang="en-US" smtClean="0"/>
              <a:t>21</a:t>
            </a:fld>
            <a:endParaRPr lang="en-US"/>
          </a:p>
        </p:txBody>
      </p:sp>
      <p:sp>
        <p:nvSpPr>
          <p:cNvPr id="22" name="TextBox 21"/>
          <p:cNvSpPr txBox="1"/>
          <p:nvPr/>
        </p:nvSpPr>
        <p:spPr>
          <a:xfrm>
            <a:off x="6741460" y="4343400"/>
            <a:ext cx="397866" cy="276999"/>
          </a:xfrm>
          <a:prstGeom prst="rect">
            <a:avLst/>
          </a:prstGeom>
          <a:noFill/>
        </p:spPr>
        <p:txBody>
          <a:bodyPr wrap="none" rtlCol="0">
            <a:spAutoFit/>
          </a:bodyPr>
          <a:lstStyle/>
          <a:p>
            <a:r>
              <a:rPr lang="en-US" sz="1200" b="1" dirty="0" smtClean="0"/>
              <a:t>M1</a:t>
            </a:r>
            <a:endParaRPr lang="en-US" sz="1200" b="1" dirty="0"/>
          </a:p>
        </p:txBody>
      </p:sp>
      <p:sp>
        <p:nvSpPr>
          <p:cNvPr id="23" name="TextBox 22"/>
          <p:cNvSpPr txBox="1"/>
          <p:nvPr/>
        </p:nvSpPr>
        <p:spPr>
          <a:xfrm>
            <a:off x="6123959" y="3657595"/>
            <a:ext cx="397866" cy="276999"/>
          </a:xfrm>
          <a:prstGeom prst="rect">
            <a:avLst/>
          </a:prstGeom>
          <a:noFill/>
        </p:spPr>
        <p:txBody>
          <a:bodyPr wrap="none" rtlCol="0">
            <a:spAutoFit/>
          </a:bodyPr>
          <a:lstStyle/>
          <a:p>
            <a:r>
              <a:rPr lang="en-US" sz="1200" b="1" dirty="0" smtClean="0"/>
              <a:t>M2</a:t>
            </a:r>
            <a:endParaRPr lang="en-US" sz="1200" b="1" dirty="0"/>
          </a:p>
        </p:txBody>
      </p:sp>
      <p:sp>
        <p:nvSpPr>
          <p:cNvPr id="24" name="TextBox 23"/>
          <p:cNvSpPr txBox="1"/>
          <p:nvPr/>
        </p:nvSpPr>
        <p:spPr>
          <a:xfrm>
            <a:off x="5451604" y="4106741"/>
            <a:ext cx="397866" cy="276999"/>
          </a:xfrm>
          <a:prstGeom prst="rect">
            <a:avLst/>
          </a:prstGeom>
          <a:noFill/>
        </p:spPr>
        <p:txBody>
          <a:bodyPr wrap="none" rtlCol="0">
            <a:spAutoFit/>
          </a:bodyPr>
          <a:lstStyle/>
          <a:p>
            <a:r>
              <a:rPr lang="en-US" sz="1200" b="1" dirty="0" smtClean="0"/>
              <a:t>M3</a:t>
            </a:r>
            <a:endParaRPr lang="en-US" sz="1200" b="1" dirty="0"/>
          </a:p>
        </p:txBody>
      </p:sp>
      <p:sp>
        <p:nvSpPr>
          <p:cNvPr id="27" name="TextBox 26"/>
          <p:cNvSpPr txBox="1"/>
          <p:nvPr/>
        </p:nvSpPr>
        <p:spPr>
          <a:xfrm>
            <a:off x="4672751" y="3664877"/>
            <a:ext cx="397866" cy="276999"/>
          </a:xfrm>
          <a:prstGeom prst="rect">
            <a:avLst/>
          </a:prstGeom>
          <a:noFill/>
        </p:spPr>
        <p:txBody>
          <a:bodyPr wrap="none" rtlCol="0">
            <a:spAutoFit/>
          </a:bodyPr>
          <a:lstStyle/>
          <a:p>
            <a:r>
              <a:rPr lang="en-US" sz="1200" b="1" dirty="0" smtClean="0"/>
              <a:t>M4</a:t>
            </a:r>
            <a:endParaRPr lang="en-US" sz="1200" b="1" dirty="0"/>
          </a:p>
        </p:txBody>
      </p:sp>
      <p:sp>
        <p:nvSpPr>
          <p:cNvPr id="28" name="TextBox 27"/>
          <p:cNvSpPr txBox="1"/>
          <p:nvPr/>
        </p:nvSpPr>
        <p:spPr>
          <a:xfrm>
            <a:off x="4047565" y="4104157"/>
            <a:ext cx="397866" cy="276999"/>
          </a:xfrm>
          <a:prstGeom prst="rect">
            <a:avLst/>
          </a:prstGeom>
          <a:noFill/>
        </p:spPr>
        <p:txBody>
          <a:bodyPr wrap="none" rtlCol="0">
            <a:spAutoFit/>
          </a:bodyPr>
          <a:lstStyle/>
          <a:p>
            <a:r>
              <a:rPr lang="en-US" sz="1200" b="1" dirty="0" smtClean="0"/>
              <a:t>M5</a:t>
            </a:r>
            <a:endParaRPr lang="en-US" sz="1200" b="1" dirty="0"/>
          </a:p>
        </p:txBody>
      </p:sp>
      <p:sp>
        <p:nvSpPr>
          <p:cNvPr id="34" name="TextBox 33"/>
          <p:cNvSpPr txBox="1"/>
          <p:nvPr/>
        </p:nvSpPr>
        <p:spPr>
          <a:xfrm>
            <a:off x="1861075" y="3490517"/>
            <a:ext cx="397164" cy="276999"/>
          </a:xfrm>
          <a:prstGeom prst="rect">
            <a:avLst/>
          </a:prstGeom>
          <a:noFill/>
        </p:spPr>
        <p:txBody>
          <a:bodyPr wrap="none" rtlCol="0">
            <a:spAutoFit/>
          </a:bodyPr>
          <a:lstStyle/>
          <a:p>
            <a:r>
              <a:rPr lang="en-US" sz="1200" b="1" dirty="0" smtClean="0"/>
              <a:t>M6</a:t>
            </a:r>
            <a:endParaRPr lang="en-US" sz="1200" b="1" dirty="0"/>
          </a:p>
        </p:txBody>
      </p:sp>
      <p:sp>
        <p:nvSpPr>
          <p:cNvPr id="36" name="TextBox 35"/>
          <p:cNvSpPr txBox="1"/>
          <p:nvPr/>
        </p:nvSpPr>
        <p:spPr>
          <a:xfrm>
            <a:off x="897534" y="4965231"/>
            <a:ext cx="397164" cy="276999"/>
          </a:xfrm>
          <a:prstGeom prst="rect">
            <a:avLst/>
          </a:prstGeom>
          <a:noFill/>
        </p:spPr>
        <p:txBody>
          <a:bodyPr wrap="none" rtlCol="0">
            <a:spAutoFit/>
          </a:bodyPr>
          <a:lstStyle/>
          <a:p>
            <a:r>
              <a:rPr lang="en-US" sz="1200" b="1" dirty="0" smtClean="0"/>
              <a:t>M7</a:t>
            </a:r>
            <a:endParaRPr lang="en-US" sz="1200" b="1" dirty="0"/>
          </a:p>
        </p:txBody>
      </p:sp>
      <p:sp>
        <p:nvSpPr>
          <p:cNvPr id="37" name="Rectangle 4"/>
          <p:cNvSpPr txBox="1">
            <a:spLocks noChangeArrowheads="1"/>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Arial" pitchFamily="34" charset="0"/>
                <a:cs typeface="Arial" pitchFamily="34" charset="0"/>
              </a:rPr>
              <a:t>Concept of Operations</a:t>
            </a:r>
          </a:p>
          <a:p>
            <a:r>
              <a:rPr lang="en-US" sz="2000" b="1" dirty="0" smtClean="0">
                <a:latin typeface="Arial" pitchFamily="34" charset="0"/>
                <a:cs typeface="Arial" pitchFamily="34" charset="0"/>
              </a:rPr>
              <a:t>(Swearing-In Ceremony – Mall)</a:t>
            </a:r>
          </a:p>
        </p:txBody>
      </p:sp>
      <p:sp>
        <p:nvSpPr>
          <p:cNvPr id="38" name="TextBox 37"/>
          <p:cNvSpPr txBox="1"/>
          <p:nvPr/>
        </p:nvSpPr>
        <p:spPr>
          <a:xfrm>
            <a:off x="0" y="6515912"/>
            <a:ext cx="2404826" cy="338554"/>
          </a:xfrm>
          <a:prstGeom prst="rect">
            <a:avLst/>
          </a:prstGeom>
          <a:noFill/>
        </p:spPr>
        <p:txBody>
          <a:bodyPr wrap="none" rtlCol="0">
            <a:spAutoFit/>
          </a:bodyPr>
          <a:lstStyle/>
          <a:p>
            <a:r>
              <a:rPr lang="en-US" sz="1600" b="1" dirty="0" smtClean="0">
                <a:solidFill>
                  <a:srgbClr val="006600"/>
                </a:solidFill>
                <a:latin typeface="Arial" pitchFamily="34" charset="0"/>
                <a:cs typeface="Arial" pitchFamily="34" charset="0"/>
              </a:rPr>
              <a:t>UNCLASSIFIED//FOUO</a:t>
            </a:r>
            <a:endParaRPr lang="en-US" sz="1600" b="1" dirty="0">
              <a:solidFill>
                <a:srgbClr val="006600"/>
              </a:solidFill>
              <a:latin typeface="Arial" pitchFamily="34" charset="0"/>
              <a:cs typeface="Arial" pitchFamily="34" charset="0"/>
            </a:endParaRPr>
          </a:p>
        </p:txBody>
      </p:sp>
      <p:sp>
        <p:nvSpPr>
          <p:cNvPr id="39" name="TextBox 38"/>
          <p:cNvSpPr txBox="1"/>
          <p:nvPr/>
        </p:nvSpPr>
        <p:spPr>
          <a:xfrm>
            <a:off x="7305035" y="6519446"/>
            <a:ext cx="1803699" cy="338554"/>
          </a:xfrm>
          <a:prstGeom prst="rect">
            <a:avLst/>
          </a:prstGeom>
          <a:noFill/>
        </p:spPr>
        <p:txBody>
          <a:bodyPr wrap="none" rtlCol="0">
            <a:spAutoFit/>
          </a:bodyPr>
          <a:lstStyle/>
          <a:p>
            <a:r>
              <a:rPr lang="en-US" sz="1600" b="1" dirty="0" smtClean="0">
                <a:latin typeface="Arial" pitchFamily="34" charset="0"/>
                <a:cs typeface="Arial" pitchFamily="34" charset="0"/>
              </a:rPr>
              <a:t>As of: 05 JAN 17</a:t>
            </a:r>
            <a:endParaRPr lang="en-US" sz="1600" b="1" dirty="0">
              <a:latin typeface="Arial" pitchFamily="34" charset="0"/>
              <a:cs typeface="Arial" pitchFamily="34" charset="0"/>
            </a:endParaRPr>
          </a:p>
        </p:txBody>
      </p:sp>
      <p:grpSp>
        <p:nvGrpSpPr>
          <p:cNvPr id="3" name="Group 2"/>
          <p:cNvGrpSpPr/>
          <p:nvPr/>
        </p:nvGrpSpPr>
        <p:grpSpPr>
          <a:xfrm>
            <a:off x="7675880" y="2722880"/>
            <a:ext cx="1423666" cy="2632642"/>
            <a:chOff x="7675880" y="2722880"/>
            <a:chExt cx="1423666" cy="2632642"/>
          </a:xfrm>
        </p:grpSpPr>
        <p:cxnSp>
          <p:nvCxnSpPr>
            <p:cNvPr id="42" name="Straight Connector 41"/>
            <p:cNvCxnSpPr/>
            <p:nvPr/>
          </p:nvCxnSpPr>
          <p:spPr>
            <a:xfrm flipV="1">
              <a:off x="8463280" y="2722880"/>
              <a:ext cx="0" cy="91439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675880" y="3647441"/>
              <a:ext cx="0" cy="100583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96200" y="3652515"/>
              <a:ext cx="75144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96200" y="4648200"/>
              <a:ext cx="75144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448040" y="4668520"/>
              <a:ext cx="0" cy="68700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478520" y="2743200"/>
              <a:ext cx="62102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468360" y="5344160"/>
              <a:ext cx="62102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629105" y="3886200"/>
            <a:ext cx="344966" cy="364869"/>
            <a:chOff x="7629105" y="3998691"/>
            <a:chExt cx="344966" cy="364869"/>
          </a:xfrm>
        </p:grpSpPr>
        <p:sp>
          <p:nvSpPr>
            <p:cNvPr id="20" name="TextBox 19"/>
            <p:cNvSpPr txBox="1"/>
            <p:nvPr/>
          </p:nvSpPr>
          <p:spPr>
            <a:xfrm>
              <a:off x="7629105" y="4086561"/>
              <a:ext cx="344966" cy="276999"/>
            </a:xfrm>
            <a:prstGeom prst="rect">
              <a:avLst/>
            </a:prstGeom>
            <a:noFill/>
          </p:spPr>
          <p:txBody>
            <a:bodyPr wrap="none" rtlCol="0">
              <a:spAutoFit/>
            </a:bodyPr>
            <a:lstStyle/>
            <a:p>
              <a:r>
                <a:rPr lang="en-US" sz="1200" b="1" dirty="0" smtClean="0"/>
                <a:t>C3</a:t>
              </a:r>
              <a:endParaRPr lang="en-US" sz="1200" b="1" dirty="0"/>
            </a:p>
          </p:txBody>
        </p:sp>
        <p:pic>
          <p:nvPicPr>
            <p:cNvPr id="49"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2171" y="3998691"/>
              <a:ext cx="166909" cy="166909"/>
            </a:xfrm>
            <a:prstGeom prst="rect">
              <a:avLst/>
            </a:prstGeom>
            <a:noFill/>
            <a:extLst>
              <a:ext uri="{909E8E84-426E-40DD-AFC4-6F175D3DCCD1}">
                <a14:hiddenFill xmlns:a14="http://schemas.microsoft.com/office/drawing/2010/main">
                  <a:solidFill>
                    <a:srgbClr val="FFFFFF"/>
                  </a:solidFill>
                </a14:hiddenFill>
              </a:ext>
            </a:extLst>
          </p:spPr>
        </p:pic>
      </p:grpSp>
      <p:pic>
        <p:nvPicPr>
          <p:cNvPr id="51"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651" y="425704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080" y="357124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01320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0440" y="357124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680" y="4024091"/>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691" y="340360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997" y="487680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0560" y="3239276"/>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4800600"/>
            <a:ext cx="166909" cy="16690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8427365" y="3324807"/>
            <a:ext cx="344966" cy="276999"/>
          </a:xfrm>
          <a:prstGeom prst="rect">
            <a:avLst/>
          </a:prstGeom>
          <a:noFill/>
        </p:spPr>
        <p:txBody>
          <a:bodyPr wrap="none" rtlCol="0">
            <a:spAutoFit/>
          </a:bodyPr>
          <a:lstStyle/>
          <a:p>
            <a:r>
              <a:rPr lang="en-US" sz="1200" b="1" dirty="0" smtClean="0"/>
              <a:t>C2</a:t>
            </a:r>
            <a:endParaRPr lang="en-US" sz="1200" b="1" dirty="0"/>
          </a:p>
        </p:txBody>
      </p:sp>
      <p:sp>
        <p:nvSpPr>
          <p:cNvPr id="65" name="TextBox 64"/>
          <p:cNvSpPr txBox="1"/>
          <p:nvPr/>
        </p:nvSpPr>
        <p:spPr>
          <a:xfrm>
            <a:off x="8382000" y="4599801"/>
            <a:ext cx="344966" cy="276999"/>
          </a:xfrm>
          <a:prstGeom prst="rect">
            <a:avLst/>
          </a:prstGeom>
          <a:noFill/>
        </p:spPr>
        <p:txBody>
          <a:bodyPr wrap="none" rtlCol="0">
            <a:spAutoFit/>
          </a:bodyPr>
          <a:lstStyle/>
          <a:p>
            <a:r>
              <a:rPr lang="en-US" sz="1200" b="1" dirty="0" smtClean="0"/>
              <a:t>C4</a:t>
            </a:r>
            <a:endParaRPr lang="en-US" sz="1200" b="1" dirty="0"/>
          </a:p>
        </p:txBody>
      </p:sp>
      <p:pic>
        <p:nvPicPr>
          <p:cNvPr id="68"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6916" y="4944936"/>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0716" y="3180079"/>
            <a:ext cx="166909" cy="166909"/>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2940425" y="3276600"/>
            <a:ext cx="340158" cy="276999"/>
          </a:xfrm>
          <a:prstGeom prst="rect">
            <a:avLst/>
          </a:prstGeom>
          <a:noFill/>
        </p:spPr>
        <p:txBody>
          <a:bodyPr wrap="none" rtlCol="0">
            <a:spAutoFit/>
          </a:bodyPr>
          <a:lstStyle/>
          <a:p>
            <a:r>
              <a:rPr lang="en-US" sz="1200" b="1" dirty="0" smtClean="0"/>
              <a:t>T1</a:t>
            </a:r>
            <a:endParaRPr lang="en-US" sz="1200" b="1" dirty="0"/>
          </a:p>
        </p:txBody>
      </p:sp>
      <p:sp>
        <p:nvSpPr>
          <p:cNvPr id="71" name="TextBox 70"/>
          <p:cNvSpPr txBox="1"/>
          <p:nvPr/>
        </p:nvSpPr>
        <p:spPr>
          <a:xfrm>
            <a:off x="7030291" y="5051193"/>
            <a:ext cx="340158" cy="276999"/>
          </a:xfrm>
          <a:prstGeom prst="rect">
            <a:avLst/>
          </a:prstGeom>
          <a:noFill/>
        </p:spPr>
        <p:txBody>
          <a:bodyPr wrap="none" rtlCol="0">
            <a:spAutoFit/>
          </a:bodyPr>
          <a:lstStyle/>
          <a:p>
            <a:r>
              <a:rPr lang="en-US" sz="1200" b="1" dirty="0" smtClean="0"/>
              <a:t>T2</a:t>
            </a:r>
            <a:endParaRPr lang="en-US" sz="1200" b="1" dirty="0"/>
          </a:p>
        </p:txBody>
      </p:sp>
      <p:pic>
        <p:nvPicPr>
          <p:cNvPr id="72"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825" y="5486400"/>
            <a:ext cx="166909" cy="166909"/>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5791200" y="5592657"/>
            <a:ext cx="340158" cy="276999"/>
          </a:xfrm>
          <a:prstGeom prst="rect">
            <a:avLst/>
          </a:prstGeom>
          <a:noFill/>
        </p:spPr>
        <p:txBody>
          <a:bodyPr wrap="none" rtlCol="0">
            <a:spAutoFit/>
          </a:bodyPr>
          <a:lstStyle/>
          <a:p>
            <a:r>
              <a:rPr lang="en-US" sz="1200" b="1" dirty="0" smtClean="0"/>
              <a:t>T3</a:t>
            </a:r>
            <a:endParaRPr lang="en-US" sz="1200" b="1" dirty="0"/>
          </a:p>
        </p:txBody>
      </p:sp>
      <p:grpSp>
        <p:nvGrpSpPr>
          <p:cNvPr id="50" name="Group 49"/>
          <p:cNvGrpSpPr/>
          <p:nvPr/>
        </p:nvGrpSpPr>
        <p:grpSpPr>
          <a:xfrm>
            <a:off x="3952875" y="3743325"/>
            <a:ext cx="504562" cy="284264"/>
            <a:chOff x="7451704" y="3909840"/>
            <a:chExt cx="504562" cy="284264"/>
          </a:xfrm>
        </p:grpSpPr>
        <p:sp>
          <p:nvSpPr>
            <p:cNvPr id="59" name="Rectangle 58"/>
            <p:cNvSpPr/>
            <p:nvPr/>
          </p:nvSpPr>
          <p:spPr>
            <a:xfrm>
              <a:off x="7620000" y="3909840"/>
              <a:ext cx="142794"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451704" y="3917105"/>
              <a:ext cx="504562" cy="276999"/>
            </a:xfrm>
            <a:prstGeom prst="rect">
              <a:avLst/>
            </a:prstGeom>
            <a:noFill/>
          </p:spPr>
          <p:txBody>
            <a:bodyPr wrap="none" rtlCol="0">
              <a:spAutoFit/>
            </a:bodyPr>
            <a:lstStyle/>
            <a:p>
              <a:r>
                <a:rPr lang="en-US" sz="1200" b="1" dirty="0" smtClean="0"/>
                <a:t>FAR1</a:t>
              </a:r>
              <a:endParaRPr lang="en-US" sz="1200" b="1" dirty="0"/>
            </a:p>
          </p:txBody>
        </p:sp>
      </p:grpSp>
      <p:grpSp>
        <p:nvGrpSpPr>
          <p:cNvPr id="75" name="Group 74"/>
          <p:cNvGrpSpPr/>
          <p:nvPr/>
        </p:nvGrpSpPr>
        <p:grpSpPr>
          <a:xfrm>
            <a:off x="1343025" y="5240236"/>
            <a:ext cx="504562" cy="284264"/>
            <a:chOff x="7451704" y="3909840"/>
            <a:chExt cx="504562" cy="284264"/>
          </a:xfrm>
        </p:grpSpPr>
        <p:sp>
          <p:nvSpPr>
            <p:cNvPr id="76" name="Rectangle 75"/>
            <p:cNvSpPr/>
            <p:nvPr/>
          </p:nvSpPr>
          <p:spPr>
            <a:xfrm>
              <a:off x="7620000" y="3909840"/>
              <a:ext cx="142794"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451704" y="3917105"/>
              <a:ext cx="504562" cy="276999"/>
            </a:xfrm>
            <a:prstGeom prst="rect">
              <a:avLst/>
            </a:prstGeom>
            <a:noFill/>
          </p:spPr>
          <p:txBody>
            <a:bodyPr wrap="none" rtlCol="0">
              <a:spAutoFit/>
            </a:bodyPr>
            <a:lstStyle/>
            <a:p>
              <a:r>
                <a:rPr lang="en-US" sz="1200" b="1" dirty="0" smtClean="0"/>
                <a:t>FAR2</a:t>
              </a:r>
              <a:endParaRPr lang="en-US" sz="1200" b="1" dirty="0"/>
            </a:p>
          </p:txBody>
        </p:sp>
      </p:grpSp>
      <p:grpSp>
        <p:nvGrpSpPr>
          <p:cNvPr id="5" name="Group 4"/>
          <p:cNvGrpSpPr/>
          <p:nvPr/>
        </p:nvGrpSpPr>
        <p:grpSpPr>
          <a:xfrm>
            <a:off x="2590799" y="6172200"/>
            <a:ext cx="4800600" cy="553998"/>
            <a:chOff x="2590800" y="6172200"/>
            <a:chExt cx="4084258" cy="553998"/>
          </a:xfrm>
        </p:grpSpPr>
        <p:grpSp>
          <p:nvGrpSpPr>
            <p:cNvPr id="4" name="Group 3"/>
            <p:cNvGrpSpPr/>
            <p:nvPr/>
          </p:nvGrpSpPr>
          <p:grpSpPr>
            <a:xfrm>
              <a:off x="2590800" y="6172200"/>
              <a:ext cx="2647405" cy="553998"/>
              <a:chOff x="3338291" y="6239522"/>
              <a:chExt cx="2647405" cy="553998"/>
            </a:xfrm>
          </p:grpSpPr>
          <p:sp>
            <p:nvSpPr>
              <p:cNvPr id="33" name="TextBox 32"/>
              <p:cNvSpPr txBox="1"/>
              <p:nvPr/>
            </p:nvSpPr>
            <p:spPr>
              <a:xfrm>
                <a:off x="3465964" y="6239522"/>
                <a:ext cx="2519732" cy="553998"/>
              </a:xfrm>
              <a:prstGeom prst="rect">
                <a:avLst/>
              </a:prstGeom>
              <a:noFill/>
            </p:spPr>
            <p:txBody>
              <a:bodyPr wrap="square" rtlCol="0">
                <a:spAutoFit/>
              </a:bodyPr>
              <a:lstStyle/>
              <a:p>
                <a:r>
                  <a:rPr lang="en-US" sz="1000" dirty="0" smtClean="0"/>
                  <a:t>Med Aid Stations </a:t>
                </a:r>
                <a:endParaRPr lang="en-US" sz="1000" dirty="0"/>
              </a:p>
              <a:p>
                <a:r>
                  <a:rPr lang="en-US" sz="1000" dirty="0" smtClean="0"/>
                  <a:t>C – Capitol / M – Mall / T – </a:t>
                </a:r>
                <a:r>
                  <a:rPr lang="en-US" sz="1000" dirty="0" err="1" smtClean="0"/>
                  <a:t>Trmt</a:t>
                </a:r>
                <a:r>
                  <a:rPr lang="en-US" sz="1000" dirty="0" smtClean="0"/>
                  <a:t> &amp; Triage / </a:t>
                </a:r>
              </a:p>
              <a:p>
                <a:r>
                  <a:rPr lang="en-US" sz="1000" dirty="0" smtClean="0"/>
                  <a:t>P - Parade</a:t>
                </a:r>
                <a:endParaRPr lang="en-US" sz="1000" dirty="0"/>
              </a:p>
            </p:txBody>
          </p:sp>
          <p:pic>
            <p:nvPicPr>
              <p:cNvPr id="61"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8291" y="6442171"/>
                <a:ext cx="166909" cy="1669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5105400" y="6324600"/>
              <a:ext cx="1569658" cy="246221"/>
              <a:chOff x="5272309" y="6412271"/>
              <a:chExt cx="1569658" cy="246221"/>
            </a:xfrm>
          </p:grpSpPr>
          <p:sp>
            <p:nvSpPr>
              <p:cNvPr id="78" name="Rectangle 77"/>
              <p:cNvSpPr/>
              <p:nvPr/>
            </p:nvSpPr>
            <p:spPr>
              <a:xfrm>
                <a:off x="5272309" y="6497802"/>
                <a:ext cx="142794" cy="7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5419577" y="6412271"/>
                <a:ext cx="1422390" cy="246221"/>
              </a:xfrm>
              <a:prstGeom prst="rect">
                <a:avLst/>
              </a:prstGeom>
              <a:noFill/>
            </p:spPr>
            <p:txBody>
              <a:bodyPr wrap="square" rtlCol="0">
                <a:spAutoFit/>
              </a:bodyPr>
              <a:lstStyle/>
              <a:p>
                <a:r>
                  <a:rPr lang="en-US" sz="1000" dirty="0" smtClean="0"/>
                  <a:t>FAR - Family Reunification</a:t>
                </a:r>
                <a:endParaRPr lang="en-US" sz="1000" dirty="0"/>
              </a:p>
            </p:txBody>
          </p:sp>
        </p:grpSp>
      </p:grpSp>
      <p:grpSp>
        <p:nvGrpSpPr>
          <p:cNvPr id="6" name="Group 5"/>
          <p:cNvGrpSpPr/>
          <p:nvPr/>
        </p:nvGrpSpPr>
        <p:grpSpPr>
          <a:xfrm>
            <a:off x="3962400" y="4343400"/>
            <a:ext cx="344966" cy="348658"/>
            <a:chOff x="4067175" y="4433666"/>
            <a:chExt cx="344966" cy="348658"/>
          </a:xfrm>
        </p:grpSpPr>
        <p:pic>
          <p:nvPicPr>
            <p:cNvPr id="80"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900" y="4433666"/>
              <a:ext cx="166909" cy="166909"/>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4067175" y="4505325"/>
              <a:ext cx="344966" cy="276999"/>
            </a:xfrm>
            <a:prstGeom prst="rect">
              <a:avLst/>
            </a:prstGeom>
            <a:noFill/>
          </p:spPr>
          <p:txBody>
            <a:bodyPr wrap="none" rtlCol="0">
              <a:spAutoFit/>
            </a:bodyPr>
            <a:lstStyle/>
            <a:p>
              <a:r>
                <a:rPr lang="en-US" sz="1200" b="1" dirty="0" smtClean="0"/>
                <a:t>P1</a:t>
              </a:r>
              <a:endParaRPr lang="en-US" sz="1200" b="1" dirty="0"/>
            </a:p>
          </p:txBody>
        </p:sp>
      </p:grpSp>
      <p:grpSp>
        <p:nvGrpSpPr>
          <p:cNvPr id="82" name="Group 81"/>
          <p:cNvGrpSpPr/>
          <p:nvPr/>
        </p:nvGrpSpPr>
        <p:grpSpPr>
          <a:xfrm>
            <a:off x="6741634" y="2794592"/>
            <a:ext cx="344966" cy="348658"/>
            <a:chOff x="4067175" y="4433666"/>
            <a:chExt cx="344966" cy="348658"/>
          </a:xfrm>
        </p:grpSpPr>
        <p:pic>
          <p:nvPicPr>
            <p:cNvPr id="83"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900" y="4433666"/>
              <a:ext cx="166909" cy="166909"/>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4067175" y="4505325"/>
              <a:ext cx="344966" cy="276999"/>
            </a:xfrm>
            <a:prstGeom prst="rect">
              <a:avLst/>
            </a:prstGeom>
            <a:noFill/>
          </p:spPr>
          <p:txBody>
            <a:bodyPr wrap="none" rtlCol="0">
              <a:spAutoFit/>
            </a:bodyPr>
            <a:lstStyle/>
            <a:p>
              <a:r>
                <a:rPr lang="en-US" sz="1200" b="1" dirty="0" smtClean="0"/>
                <a:t>P2</a:t>
              </a:r>
              <a:endParaRPr lang="en-US" sz="1200" b="1" dirty="0"/>
            </a:p>
          </p:txBody>
        </p:sp>
      </p:grpSp>
      <p:grpSp>
        <p:nvGrpSpPr>
          <p:cNvPr id="85" name="Group 84"/>
          <p:cNvGrpSpPr/>
          <p:nvPr/>
        </p:nvGrpSpPr>
        <p:grpSpPr>
          <a:xfrm>
            <a:off x="6208234" y="1638300"/>
            <a:ext cx="344966" cy="348658"/>
            <a:chOff x="4067175" y="4433666"/>
            <a:chExt cx="344966" cy="348658"/>
          </a:xfrm>
        </p:grpSpPr>
        <p:pic>
          <p:nvPicPr>
            <p:cNvPr id="86"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900" y="4433666"/>
              <a:ext cx="166909" cy="166909"/>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4067175" y="4505325"/>
              <a:ext cx="344966" cy="276999"/>
            </a:xfrm>
            <a:prstGeom prst="rect">
              <a:avLst/>
            </a:prstGeom>
            <a:noFill/>
          </p:spPr>
          <p:txBody>
            <a:bodyPr wrap="none" rtlCol="0">
              <a:spAutoFit/>
            </a:bodyPr>
            <a:lstStyle/>
            <a:p>
              <a:r>
                <a:rPr lang="en-US" sz="1200" b="1" dirty="0" smtClean="0"/>
                <a:t>P3</a:t>
              </a:r>
              <a:endParaRPr lang="en-US" sz="1200" b="1" dirty="0"/>
            </a:p>
          </p:txBody>
        </p:sp>
      </p:grpSp>
      <p:grpSp>
        <p:nvGrpSpPr>
          <p:cNvPr id="88" name="Group 87"/>
          <p:cNvGrpSpPr/>
          <p:nvPr/>
        </p:nvGrpSpPr>
        <p:grpSpPr>
          <a:xfrm>
            <a:off x="4608034" y="1562100"/>
            <a:ext cx="344966" cy="348658"/>
            <a:chOff x="4067175" y="4433666"/>
            <a:chExt cx="344966" cy="348658"/>
          </a:xfrm>
        </p:grpSpPr>
        <p:pic>
          <p:nvPicPr>
            <p:cNvPr id="89"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900" y="4433666"/>
              <a:ext cx="166909" cy="16690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4067175" y="4505325"/>
              <a:ext cx="344966" cy="276999"/>
            </a:xfrm>
            <a:prstGeom prst="rect">
              <a:avLst/>
            </a:prstGeom>
            <a:noFill/>
          </p:spPr>
          <p:txBody>
            <a:bodyPr wrap="none" rtlCol="0">
              <a:spAutoFit/>
            </a:bodyPr>
            <a:lstStyle/>
            <a:p>
              <a:r>
                <a:rPr lang="en-US" sz="1200" b="1" dirty="0" smtClean="0"/>
                <a:t>P4</a:t>
              </a:r>
              <a:endParaRPr lang="en-US" sz="1200" b="1" dirty="0"/>
            </a:p>
          </p:txBody>
        </p:sp>
      </p:grpSp>
      <p:grpSp>
        <p:nvGrpSpPr>
          <p:cNvPr id="91" name="Group 90"/>
          <p:cNvGrpSpPr/>
          <p:nvPr/>
        </p:nvGrpSpPr>
        <p:grpSpPr>
          <a:xfrm>
            <a:off x="1847587" y="1296896"/>
            <a:ext cx="344966" cy="348658"/>
            <a:chOff x="4067175" y="4433666"/>
            <a:chExt cx="344966" cy="348658"/>
          </a:xfrm>
        </p:grpSpPr>
        <p:pic>
          <p:nvPicPr>
            <p:cNvPr id="92"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900" y="4433666"/>
              <a:ext cx="166909" cy="166909"/>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p:cNvSpPr txBox="1"/>
            <p:nvPr/>
          </p:nvSpPr>
          <p:spPr>
            <a:xfrm>
              <a:off x="4067175" y="4505325"/>
              <a:ext cx="344966" cy="276999"/>
            </a:xfrm>
            <a:prstGeom prst="rect">
              <a:avLst/>
            </a:prstGeom>
            <a:noFill/>
          </p:spPr>
          <p:txBody>
            <a:bodyPr wrap="none" rtlCol="0">
              <a:spAutoFit/>
            </a:bodyPr>
            <a:lstStyle/>
            <a:p>
              <a:r>
                <a:rPr lang="en-US" sz="1200" b="1" dirty="0" smtClean="0"/>
                <a:t>P6</a:t>
              </a:r>
              <a:endParaRPr lang="en-US" sz="1200" b="1" dirty="0"/>
            </a:p>
          </p:txBody>
        </p:sp>
      </p:grpSp>
      <p:grpSp>
        <p:nvGrpSpPr>
          <p:cNvPr id="10" name="Group 9"/>
          <p:cNvGrpSpPr/>
          <p:nvPr/>
        </p:nvGrpSpPr>
        <p:grpSpPr>
          <a:xfrm>
            <a:off x="5451604" y="5477973"/>
            <a:ext cx="672355" cy="261610"/>
            <a:chOff x="5451604" y="5477973"/>
            <a:chExt cx="672355" cy="261610"/>
          </a:xfrm>
        </p:grpSpPr>
        <p:sp>
          <p:nvSpPr>
            <p:cNvPr id="8" name="Rectangle 7"/>
            <p:cNvSpPr/>
            <p:nvPr/>
          </p:nvSpPr>
          <p:spPr>
            <a:xfrm>
              <a:off x="5451604" y="5486400"/>
              <a:ext cx="672355" cy="2447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24500" y="5477973"/>
              <a:ext cx="418704" cy="261610"/>
            </a:xfrm>
            <a:prstGeom prst="rect">
              <a:avLst/>
            </a:prstGeom>
            <a:noFill/>
          </p:spPr>
          <p:txBody>
            <a:bodyPr wrap="none" rtlCol="0">
              <a:spAutoFit/>
            </a:bodyPr>
            <a:lstStyle/>
            <a:p>
              <a:r>
                <a:rPr lang="en-US" sz="1100" b="1" dirty="0" smtClean="0"/>
                <a:t>FAA</a:t>
              </a:r>
              <a:endParaRPr lang="en-US" sz="1100" b="1" dirty="0"/>
            </a:p>
          </p:txBody>
        </p:sp>
      </p:grpSp>
    </p:spTree>
    <p:extLst>
      <p:ext uri="{BB962C8B-B14F-4D97-AF65-F5344CB8AC3E}">
        <p14:creationId xmlns:p14="http://schemas.microsoft.com/office/powerpoint/2010/main" val="2053782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IDay basic map2 (2).jpg"/>
          <p:cNvPicPr>
            <a:picLocks noChangeAspect="1"/>
          </p:cNvPicPr>
          <p:nvPr/>
        </p:nvPicPr>
        <p:blipFill>
          <a:blip r:embed="rId3" cstate="print"/>
          <a:srcRect l="25641" t="14368" r="16239" b="37356"/>
          <a:stretch>
            <a:fillRect/>
          </a:stretch>
        </p:blipFill>
        <p:spPr>
          <a:xfrm>
            <a:off x="108852" y="1066800"/>
            <a:ext cx="8882748" cy="5486400"/>
          </a:xfrm>
          <a:prstGeom prst="rect">
            <a:avLst/>
          </a:prstGeom>
          <a:solidFill>
            <a:srgbClr val="33CC33"/>
          </a:solidFill>
          <a:ln>
            <a:solidFill>
              <a:schemeClr val="tx1"/>
            </a:solidFill>
          </a:ln>
          <a:effectLst>
            <a:outerShdw blurRad="50800" dist="50800" dir="5400000" algn="ctr" rotWithShape="0">
              <a:schemeClr val="bg1"/>
            </a:outerShdw>
          </a:effectLst>
        </p:spPr>
      </p:pic>
      <p:sp>
        <p:nvSpPr>
          <p:cNvPr id="27" name="TextBox 26"/>
          <p:cNvSpPr txBox="1"/>
          <p:nvPr/>
        </p:nvSpPr>
        <p:spPr>
          <a:xfrm>
            <a:off x="3962400" y="1219200"/>
            <a:ext cx="1066800" cy="461665"/>
          </a:xfrm>
          <a:prstGeom prst="rect">
            <a:avLst/>
          </a:prstGeom>
          <a:noFill/>
        </p:spPr>
        <p:txBody>
          <a:bodyPr wrap="square" rtlCol="0">
            <a:spAutoFit/>
          </a:bodyPr>
          <a:lstStyle/>
          <a:p>
            <a:pPr algn="ctr"/>
            <a:r>
              <a:rPr lang="en-US" sz="1200" b="1" dirty="0" smtClean="0">
                <a:solidFill>
                  <a:srgbClr val="FFFFFF"/>
                </a:solidFill>
                <a:latin typeface="Arial" pitchFamily="34" charset="0"/>
                <a:cs typeface="Arial" pitchFamily="34" charset="0"/>
              </a:rPr>
              <a:t>RCP 4 @ 15</a:t>
            </a:r>
            <a:r>
              <a:rPr lang="en-US" sz="1200" b="1" baseline="30000" dirty="0" smtClean="0">
                <a:solidFill>
                  <a:srgbClr val="FFFFFF"/>
                </a:solidFill>
                <a:latin typeface="Arial" pitchFamily="34" charset="0"/>
                <a:cs typeface="Arial" pitchFamily="34" charset="0"/>
              </a:rPr>
              <a:t>th</a:t>
            </a:r>
            <a:r>
              <a:rPr lang="en-US" sz="1200" b="1" dirty="0" smtClean="0">
                <a:solidFill>
                  <a:srgbClr val="FFFFFF"/>
                </a:solidFill>
                <a:latin typeface="Arial" pitchFamily="34" charset="0"/>
                <a:cs typeface="Arial" pitchFamily="34" charset="0"/>
              </a:rPr>
              <a:t> &amp; E ST</a:t>
            </a:r>
            <a:endParaRPr lang="en-US" sz="1200" b="1" dirty="0">
              <a:solidFill>
                <a:srgbClr val="FFFFFF"/>
              </a:solidFill>
              <a:latin typeface="Arial" pitchFamily="34" charset="0"/>
              <a:cs typeface="Arial" pitchFamily="34" charset="0"/>
            </a:endParaRPr>
          </a:p>
        </p:txBody>
      </p:sp>
      <p:sp>
        <p:nvSpPr>
          <p:cNvPr id="38" name="TextBox 37"/>
          <p:cNvSpPr txBox="1"/>
          <p:nvPr/>
        </p:nvSpPr>
        <p:spPr>
          <a:xfrm>
            <a:off x="3962400" y="2328672"/>
            <a:ext cx="1066800" cy="461665"/>
          </a:xfrm>
          <a:prstGeom prst="rect">
            <a:avLst/>
          </a:prstGeom>
          <a:noFill/>
        </p:spPr>
        <p:txBody>
          <a:bodyPr wrap="square" rtlCol="0">
            <a:spAutoFit/>
          </a:bodyPr>
          <a:lstStyle/>
          <a:p>
            <a:pPr algn="ctr"/>
            <a:r>
              <a:rPr lang="en-US" sz="1200" b="1" dirty="0" smtClean="0">
                <a:solidFill>
                  <a:srgbClr val="FFFFFF"/>
                </a:solidFill>
                <a:latin typeface="Arial" pitchFamily="34" charset="0"/>
                <a:cs typeface="Arial" pitchFamily="34" charset="0"/>
              </a:rPr>
              <a:t>RCP 2 @ 10</a:t>
            </a:r>
            <a:r>
              <a:rPr lang="en-US" sz="1200" b="1" baseline="30000" dirty="0" smtClean="0">
                <a:solidFill>
                  <a:srgbClr val="FFFFFF"/>
                </a:solidFill>
                <a:latin typeface="Arial" pitchFamily="34" charset="0"/>
                <a:cs typeface="Arial" pitchFamily="34" charset="0"/>
              </a:rPr>
              <a:t>th</a:t>
            </a:r>
            <a:r>
              <a:rPr lang="en-US" sz="1200" b="1" dirty="0" smtClean="0">
                <a:solidFill>
                  <a:srgbClr val="FFFFFF"/>
                </a:solidFill>
                <a:latin typeface="Arial" pitchFamily="34" charset="0"/>
                <a:cs typeface="Arial" pitchFamily="34" charset="0"/>
              </a:rPr>
              <a:t> &amp; Penn</a:t>
            </a:r>
            <a:endParaRPr lang="en-US" sz="1200" b="1" dirty="0">
              <a:solidFill>
                <a:srgbClr val="FFFFFF"/>
              </a:solidFill>
              <a:latin typeface="Arial" pitchFamily="34" charset="0"/>
              <a:cs typeface="Arial" pitchFamily="34" charset="0"/>
            </a:endParaRPr>
          </a:p>
        </p:txBody>
      </p:sp>
      <p:sp>
        <p:nvSpPr>
          <p:cNvPr id="44" name="TextBox 43"/>
          <p:cNvSpPr txBox="1"/>
          <p:nvPr/>
        </p:nvSpPr>
        <p:spPr>
          <a:xfrm>
            <a:off x="2514600" y="3505200"/>
            <a:ext cx="914400" cy="461665"/>
          </a:xfrm>
          <a:prstGeom prst="rect">
            <a:avLst/>
          </a:prstGeom>
          <a:noFill/>
        </p:spPr>
        <p:txBody>
          <a:bodyPr wrap="square" rtlCol="0">
            <a:spAutoFit/>
          </a:bodyPr>
          <a:lstStyle/>
          <a:p>
            <a:endParaRPr lang="en-US" dirty="0">
              <a:solidFill>
                <a:srgbClr val="000000"/>
              </a:solidFill>
            </a:endParaRPr>
          </a:p>
        </p:txBody>
      </p:sp>
      <p:cxnSp>
        <p:nvCxnSpPr>
          <p:cNvPr id="69" name="Straight Connector 68"/>
          <p:cNvCxnSpPr/>
          <p:nvPr/>
        </p:nvCxnSpPr>
        <p:spPr>
          <a:xfrm>
            <a:off x="7924800" y="4495800"/>
            <a:ext cx="1066800" cy="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962400" y="3581400"/>
            <a:ext cx="1219200" cy="45720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286000" y="2362200"/>
            <a:ext cx="0" cy="1143000"/>
          </a:xfrm>
          <a:prstGeom prst="line">
            <a:avLst/>
          </a:prstGeom>
          <a:ln w="1524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2514600" y="3429000"/>
            <a:ext cx="990600" cy="0"/>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3429000" y="3429000"/>
            <a:ext cx="533400" cy="152400"/>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828800" y="2362200"/>
            <a:ext cx="533400" cy="0"/>
          </a:xfrm>
          <a:prstGeom prst="line">
            <a:avLst/>
          </a:prstGeom>
          <a:ln w="177800">
            <a:solidFill>
              <a:srgbClr val="7030A0"/>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41410" y="2259366"/>
            <a:ext cx="1752600" cy="215444"/>
          </a:xfrm>
          <a:prstGeom prst="rect">
            <a:avLst/>
          </a:prstGeom>
          <a:noFill/>
        </p:spPr>
        <p:txBody>
          <a:bodyPr wrap="square" rtlCol="0">
            <a:spAutoFit/>
          </a:bodyPr>
          <a:lstStyle/>
          <a:p>
            <a:pPr algn="ctr"/>
            <a:r>
              <a:rPr lang="en-US" sz="800" b="1" dirty="0" smtClean="0">
                <a:solidFill>
                  <a:srgbClr val="FFFFFF"/>
                </a:solidFill>
                <a:latin typeface="Arial Black" pitchFamily="34" charset="0"/>
              </a:rPr>
              <a:t>JOINT                     WEST</a:t>
            </a:r>
            <a:endParaRPr lang="en-US" sz="800" b="1" dirty="0">
              <a:solidFill>
                <a:srgbClr val="FFFFFF"/>
              </a:solidFill>
              <a:latin typeface="Arial Black" pitchFamily="34" charset="0"/>
            </a:endParaRPr>
          </a:p>
        </p:txBody>
      </p:sp>
      <p:sp>
        <p:nvSpPr>
          <p:cNvPr id="85" name="TextBox 84"/>
          <p:cNvSpPr txBox="1"/>
          <p:nvPr/>
        </p:nvSpPr>
        <p:spPr>
          <a:xfrm>
            <a:off x="2101790" y="2518302"/>
            <a:ext cx="374526" cy="1143000"/>
          </a:xfrm>
          <a:prstGeom prst="rect">
            <a:avLst/>
          </a:prstGeom>
          <a:noFill/>
        </p:spPr>
        <p:txBody>
          <a:bodyPr vert="wordArtVert" wrap="square" rtlCol="0">
            <a:spAutoFit/>
          </a:bodyPr>
          <a:lstStyle/>
          <a:p>
            <a:r>
              <a:rPr lang="en-US" sz="900" b="1" dirty="0" smtClean="0">
                <a:solidFill>
                  <a:srgbClr val="FFFFFF"/>
                </a:solidFill>
                <a:latin typeface="Arial Black" pitchFamily="34" charset="0"/>
                <a:cs typeface="Aharoni" pitchFamily="2" charset="-79"/>
              </a:rPr>
              <a:t>ARMY</a:t>
            </a:r>
            <a:endParaRPr lang="en-US" sz="900" b="1" dirty="0">
              <a:solidFill>
                <a:srgbClr val="FFFFFF"/>
              </a:solidFill>
              <a:latin typeface="Arial Black" pitchFamily="34" charset="0"/>
              <a:cs typeface="Aharoni" pitchFamily="2" charset="-79"/>
            </a:endParaRPr>
          </a:p>
        </p:txBody>
      </p:sp>
      <p:sp>
        <p:nvSpPr>
          <p:cNvPr id="86" name="TextBox 85"/>
          <p:cNvSpPr txBox="1"/>
          <p:nvPr/>
        </p:nvSpPr>
        <p:spPr>
          <a:xfrm>
            <a:off x="2883774" y="3308545"/>
            <a:ext cx="762000" cy="246221"/>
          </a:xfrm>
          <a:prstGeom prst="rect">
            <a:avLst/>
          </a:prstGeom>
          <a:noFill/>
        </p:spPr>
        <p:txBody>
          <a:bodyPr wrap="square" rtlCol="0">
            <a:spAutoFit/>
          </a:bodyPr>
          <a:lstStyle/>
          <a:p>
            <a:r>
              <a:rPr lang="en-US" sz="1000" dirty="0" smtClean="0">
                <a:solidFill>
                  <a:srgbClr val="FFFFFF"/>
                </a:solidFill>
                <a:latin typeface="Aharoni" pitchFamily="2" charset="-79"/>
                <a:cs typeface="Aharoni" pitchFamily="2" charset="-79"/>
              </a:rPr>
              <a:t>MARINES </a:t>
            </a:r>
            <a:endParaRPr lang="en-US" sz="1000" dirty="0">
              <a:solidFill>
                <a:srgbClr val="FFFFFF"/>
              </a:solidFill>
              <a:latin typeface="Aharoni" pitchFamily="2" charset="-79"/>
              <a:cs typeface="Aharoni" pitchFamily="2" charset="-79"/>
            </a:endParaRPr>
          </a:p>
        </p:txBody>
      </p:sp>
      <p:sp>
        <p:nvSpPr>
          <p:cNvPr id="87" name="TextBox 86"/>
          <p:cNvSpPr txBox="1"/>
          <p:nvPr/>
        </p:nvSpPr>
        <p:spPr>
          <a:xfrm rot="1177142">
            <a:off x="4324182" y="3747799"/>
            <a:ext cx="762000" cy="246221"/>
          </a:xfrm>
          <a:prstGeom prst="rect">
            <a:avLst/>
          </a:prstGeom>
          <a:noFill/>
        </p:spPr>
        <p:txBody>
          <a:bodyPr wrap="square" rtlCol="0">
            <a:spAutoFit/>
          </a:bodyPr>
          <a:lstStyle/>
          <a:p>
            <a:r>
              <a:rPr lang="en-US" sz="1000" dirty="0" smtClean="0">
                <a:solidFill>
                  <a:srgbClr val="FFFFFF"/>
                </a:solidFill>
                <a:latin typeface="Aharoni" pitchFamily="2" charset="-79"/>
                <a:cs typeface="Aharoni" pitchFamily="2" charset="-79"/>
              </a:rPr>
              <a:t>NAVY </a:t>
            </a:r>
            <a:endParaRPr lang="en-US" sz="1000" dirty="0">
              <a:solidFill>
                <a:srgbClr val="FFFFFF"/>
              </a:solidFill>
              <a:latin typeface="Aharoni" pitchFamily="2" charset="-79"/>
              <a:cs typeface="Aharoni" pitchFamily="2" charset="-79"/>
            </a:endParaRPr>
          </a:p>
        </p:txBody>
      </p:sp>
      <p:sp>
        <p:nvSpPr>
          <p:cNvPr id="154" name="Rectangle 267"/>
          <p:cNvSpPr>
            <a:spLocks noChangeArrowheads="1"/>
          </p:cNvSpPr>
          <p:nvPr/>
        </p:nvSpPr>
        <p:spPr bwMode="auto">
          <a:xfrm rot="16140000">
            <a:off x="2391942" y="3906650"/>
            <a:ext cx="26242" cy="22860"/>
          </a:xfrm>
          <a:prstGeom prst="rect">
            <a:avLst/>
          </a:prstGeom>
          <a:solidFill>
            <a:srgbClr val="FF9900"/>
          </a:solidFill>
          <a:ln w="12700">
            <a:solidFill>
              <a:schemeClr val="tx1"/>
            </a:solidFill>
            <a:miter lim="800000"/>
            <a:headEnd/>
            <a:tailEnd/>
          </a:ln>
          <a:effectLst/>
        </p:spPr>
        <p:txBody>
          <a:bodyPr wrap="none" anchor="ctr"/>
          <a:lstStyle/>
          <a:p>
            <a:endParaRPr lang="en-US" dirty="0">
              <a:solidFill>
                <a:srgbClr val="000000"/>
              </a:solidFill>
            </a:endParaRPr>
          </a:p>
        </p:txBody>
      </p:sp>
      <p:cxnSp>
        <p:nvCxnSpPr>
          <p:cNvPr id="316" name="Straight Connector 315"/>
          <p:cNvCxnSpPr/>
          <p:nvPr/>
        </p:nvCxnSpPr>
        <p:spPr>
          <a:xfrm>
            <a:off x="5181600" y="4038600"/>
            <a:ext cx="1447800" cy="457200"/>
          </a:xfrm>
          <a:prstGeom prst="line">
            <a:avLst/>
          </a:prstGeom>
          <a:ln w="152400">
            <a:solidFill>
              <a:srgbClr val="0000FF"/>
            </a:solidFill>
          </a:ln>
        </p:spPr>
        <p:style>
          <a:lnRef idx="1">
            <a:schemeClr val="accent1"/>
          </a:lnRef>
          <a:fillRef idx="0">
            <a:schemeClr val="accent1"/>
          </a:fillRef>
          <a:effectRef idx="0">
            <a:schemeClr val="accent1"/>
          </a:effectRef>
          <a:fontRef idx="minor">
            <a:schemeClr val="tx1"/>
          </a:fontRef>
        </p:style>
      </p:cxnSp>
      <p:sp>
        <p:nvSpPr>
          <p:cNvPr id="317" name="TextBox 316"/>
          <p:cNvSpPr txBox="1"/>
          <p:nvPr/>
        </p:nvSpPr>
        <p:spPr>
          <a:xfrm rot="1036246">
            <a:off x="5562100" y="4210884"/>
            <a:ext cx="1085486" cy="246221"/>
          </a:xfrm>
          <a:prstGeom prst="rect">
            <a:avLst/>
          </a:prstGeom>
          <a:noFill/>
        </p:spPr>
        <p:txBody>
          <a:bodyPr wrap="square" rtlCol="0">
            <a:spAutoFit/>
          </a:bodyPr>
          <a:lstStyle/>
          <a:p>
            <a:r>
              <a:rPr lang="en-US" sz="1000" dirty="0" smtClean="0">
                <a:solidFill>
                  <a:srgbClr val="FFFFFF"/>
                </a:solidFill>
                <a:latin typeface="Aharoni" pitchFamily="2" charset="-79"/>
                <a:cs typeface="Aharoni" pitchFamily="2" charset="-79"/>
              </a:rPr>
              <a:t>AIR FORCE </a:t>
            </a:r>
            <a:endParaRPr lang="en-US" sz="1000" dirty="0">
              <a:solidFill>
                <a:srgbClr val="FFFFFF"/>
              </a:solidFill>
              <a:latin typeface="Aharoni" pitchFamily="2" charset="-79"/>
              <a:cs typeface="Aharoni" pitchFamily="2" charset="-79"/>
            </a:endParaRPr>
          </a:p>
        </p:txBody>
      </p:sp>
      <p:sp>
        <p:nvSpPr>
          <p:cNvPr id="323" name="Arc 322"/>
          <p:cNvSpPr/>
          <p:nvPr/>
        </p:nvSpPr>
        <p:spPr>
          <a:xfrm>
            <a:off x="6858000" y="46482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328" name="Freeform 327"/>
          <p:cNvSpPr/>
          <p:nvPr/>
        </p:nvSpPr>
        <p:spPr>
          <a:xfrm>
            <a:off x="6937717" y="4473526"/>
            <a:ext cx="2067951" cy="182880"/>
          </a:xfrm>
          <a:custGeom>
            <a:avLst/>
            <a:gdLst>
              <a:gd name="connsiteX0" fmla="*/ 0 w 2067951"/>
              <a:gd name="connsiteY0" fmla="*/ 182880 h 182880"/>
              <a:gd name="connsiteX1" fmla="*/ 112541 w 2067951"/>
              <a:gd name="connsiteY1" fmla="*/ 70339 h 182880"/>
              <a:gd name="connsiteX2" fmla="*/ 295421 w 2067951"/>
              <a:gd name="connsiteY2" fmla="*/ 0 h 182880"/>
              <a:gd name="connsiteX3" fmla="*/ 295421 w 2067951"/>
              <a:gd name="connsiteY3" fmla="*/ 0 h 182880"/>
              <a:gd name="connsiteX4" fmla="*/ 2067951 w 2067951"/>
              <a:gd name="connsiteY4" fmla="*/ 28136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951" h="182880">
                <a:moveTo>
                  <a:pt x="0" y="182880"/>
                </a:moveTo>
                <a:cubicBezTo>
                  <a:pt x="31652" y="141849"/>
                  <a:pt x="63304" y="100819"/>
                  <a:pt x="112541" y="70339"/>
                </a:cubicBezTo>
                <a:cubicBezTo>
                  <a:pt x="161778" y="39859"/>
                  <a:pt x="295421" y="0"/>
                  <a:pt x="295421" y="0"/>
                </a:cubicBezTo>
                <a:lnTo>
                  <a:pt x="295421" y="0"/>
                </a:lnTo>
                <a:lnTo>
                  <a:pt x="2067951" y="28136"/>
                </a:lnTo>
              </a:path>
            </a:pathLst>
          </a:custGeom>
          <a:ln w="152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329" name="TextBox 328"/>
          <p:cNvSpPr txBox="1"/>
          <p:nvPr/>
        </p:nvSpPr>
        <p:spPr>
          <a:xfrm>
            <a:off x="7543800" y="4380384"/>
            <a:ext cx="1066800" cy="215444"/>
          </a:xfrm>
          <a:prstGeom prst="rect">
            <a:avLst/>
          </a:prstGeom>
          <a:noFill/>
        </p:spPr>
        <p:txBody>
          <a:bodyPr wrap="square" rtlCol="0">
            <a:spAutoFit/>
          </a:bodyPr>
          <a:lstStyle/>
          <a:p>
            <a:r>
              <a:rPr lang="en-US" sz="800" b="1" dirty="0" smtClean="0">
                <a:solidFill>
                  <a:srgbClr val="FFFFFF"/>
                </a:solidFill>
                <a:latin typeface="Arial Black" pitchFamily="34" charset="0"/>
              </a:rPr>
              <a:t>JOINT   EAST</a:t>
            </a:r>
            <a:endParaRPr lang="en-US" sz="800" b="1" dirty="0">
              <a:solidFill>
                <a:srgbClr val="FFFFFF"/>
              </a:solidFill>
              <a:latin typeface="Arial Black" pitchFamily="34" charset="0"/>
            </a:endParaRPr>
          </a:p>
        </p:txBody>
      </p:sp>
      <p:cxnSp>
        <p:nvCxnSpPr>
          <p:cNvPr id="330" name="Straight Connector 329"/>
          <p:cNvCxnSpPr/>
          <p:nvPr/>
        </p:nvCxnSpPr>
        <p:spPr>
          <a:xfrm>
            <a:off x="6629400" y="4495800"/>
            <a:ext cx="381000" cy="15240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sp>
        <p:nvSpPr>
          <p:cNvPr id="318" name="5-Point Star 317"/>
          <p:cNvSpPr/>
          <p:nvPr/>
        </p:nvSpPr>
        <p:spPr>
          <a:xfrm>
            <a:off x="6553200" y="4419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36" name="Straight Connector 335"/>
          <p:cNvCxnSpPr/>
          <p:nvPr/>
        </p:nvCxnSpPr>
        <p:spPr>
          <a:xfrm flipH="1">
            <a:off x="2362200" y="3429000"/>
            <a:ext cx="152400" cy="0"/>
          </a:xfrm>
          <a:prstGeom prst="line">
            <a:avLst/>
          </a:prstGeom>
          <a:ln w="152400">
            <a:solidFill>
              <a:srgbClr val="00990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886200" y="6540313"/>
            <a:ext cx="1693456" cy="246221"/>
            <a:chOff x="4114800" y="6540313"/>
            <a:chExt cx="1693456" cy="246221"/>
          </a:xfrm>
        </p:grpSpPr>
        <p:sp>
          <p:nvSpPr>
            <p:cNvPr id="296" name="Rectangle 295"/>
            <p:cNvSpPr/>
            <p:nvPr/>
          </p:nvSpPr>
          <p:spPr>
            <a:xfrm>
              <a:off x="4114800" y="6628626"/>
              <a:ext cx="152400" cy="76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319" name="TextBox 79"/>
            <p:cNvSpPr txBox="1">
              <a:spLocks noChangeArrowheads="1"/>
            </p:cNvSpPr>
            <p:nvPr/>
          </p:nvSpPr>
          <p:spPr bwMode="auto">
            <a:xfrm>
              <a:off x="4241802" y="6540313"/>
              <a:ext cx="1566454" cy="246221"/>
            </a:xfrm>
            <a:prstGeom prst="rect">
              <a:avLst/>
            </a:prstGeom>
            <a:noFill/>
            <a:ln w="9525">
              <a:noFill/>
              <a:miter lim="800000"/>
              <a:headEnd/>
              <a:tailEnd/>
            </a:ln>
          </p:spPr>
          <p:txBody>
            <a:bodyPr wrap="none">
              <a:spAutoFit/>
            </a:bodyPr>
            <a:lstStyle/>
            <a:p>
              <a:r>
                <a:rPr lang="en-US" sz="1000" dirty="0" smtClean="0">
                  <a:solidFill>
                    <a:srgbClr val="000000"/>
                  </a:solidFill>
                  <a:latin typeface="Arial" pitchFamily="34" charset="0"/>
                  <a:cs typeface="Arial" pitchFamily="34" charset="0"/>
                </a:rPr>
                <a:t>JTF-NCR Warming Tent</a:t>
              </a:r>
              <a:endParaRPr lang="en-US" sz="1000" dirty="0">
                <a:solidFill>
                  <a:srgbClr val="000000"/>
                </a:solidFill>
                <a:latin typeface="Arial" pitchFamily="34" charset="0"/>
                <a:cs typeface="Arial" pitchFamily="34" charset="0"/>
              </a:endParaRPr>
            </a:p>
          </p:txBody>
        </p:sp>
      </p:grpSp>
      <p:grpSp>
        <p:nvGrpSpPr>
          <p:cNvPr id="11" name="Group 10"/>
          <p:cNvGrpSpPr/>
          <p:nvPr/>
        </p:nvGrpSpPr>
        <p:grpSpPr>
          <a:xfrm>
            <a:off x="6019800" y="6543122"/>
            <a:ext cx="1292337" cy="246221"/>
            <a:chOff x="6629400" y="6543122"/>
            <a:chExt cx="1292337" cy="246221"/>
          </a:xfrm>
        </p:grpSpPr>
        <p:sp>
          <p:nvSpPr>
            <p:cNvPr id="349" name="5-Point Star 348"/>
            <p:cNvSpPr/>
            <p:nvPr/>
          </p:nvSpPr>
          <p:spPr>
            <a:xfrm>
              <a:off x="6629400" y="6628626"/>
              <a:ext cx="76200" cy="76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Arial" pitchFamily="34" charset="0"/>
                <a:cs typeface="Arial" pitchFamily="34" charset="0"/>
              </a:endParaRPr>
            </a:p>
          </p:txBody>
        </p:sp>
        <p:sp>
          <p:nvSpPr>
            <p:cNvPr id="350" name="TextBox 80"/>
            <p:cNvSpPr txBox="1">
              <a:spLocks noChangeArrowheads="1"/>
            </p:cNvSpPr>
            <p:nvPr/>
          </p:nvSpPr>
          <p:spPr bwMode="auto">
            <a:xfrm>
              <a:off x="6696722" y="6543122"/>
              <a:ext cx="1225015" cy="246221"/>
            </a:xfrm>
            <a:prstGeom prst="rect">
              <a:avLst/>
            </a:prstGeom>
            <a:noFill/>
            <a:ln w="9525">
              <a:noFill/>
              <a:miter lim="800000"/>
              <a:headEnd/>
              <a:tailEnd/>
            </a:ln>
          </p:spPr>
          <p:txBody>
            <a:bodyPr wrap="none">
              <a:spAutoFit/>
            </a:bodyPr>
            <a:lstStyle/>
            <a:p>
              <a:r>
                <a:rPr lang="en-US" sz="1000" dirty="0" smtClean="0">
                  <a:solidFill>
                    <a:srgbClr val="000000"/>
                  </a:solidFill>
                  <a:latin typeface="Arial" pitchFamily="34" charset="0"/>
                  <a:cs typeface="Arial" pitchFamily="34" charset="0"/>
                </a:rPr>
                <a:t>Parade Start Point</a:t>
              </a:r>
              <a:endParaRPr lang="en-US" sz="1000" dirty="0">
                <a:solidFill>
                  <a:srgbClr val="000000"/>
                </a:solidFill>
                <a:latin typeface="Arial" pitchFamily="34" charset="0"/>
                <a:cs typeface="Arial" pitchFamily="34" charset="0"/>
              </a:endParaRPr>
            </a:p>
          </p:txBody>
        </p:sp>
      </p:grpSp>
      <p:grpSp>
        <p:nvGrpSpPr>
          <p:cNvPr id="3" name="Group 24"/>
          <p:cNvGrpSpPr/>
          <p:nvPr/>
        </p:nvGrpSpPr>
        <p:grpSpPr>
          <a:xfrm>
            <a:off x="924636" y="4018133"/>
            <a:ext cx="1066800" cy="401476"/>
            <a:chOff x="5425440" y="6067161"/>
            <a:chExt cx="1066800" cy="378370"/>
          </a:xfrm>
        </p:grpSpPr>
        <p:sp>
          <p:nvSpPr>
            <p:cNvPr id="92" name="Rectangular Callout 91"/>
            <p:cNvSpPr/>
            <p:nvPr/>
          </p:nvSpPr>
          <p:spPr>
            <a:xfrm>
              <a:off x="5501640" y="6067163"/>
              <a:ext cx="914400" cy="378368"/>
            </a:xfrm>
            <a:prstGeom prst="wedgeRectCallout">
              <a:avLst>
                <a:gd name="adj1" fmla="val 65558"/>
                <a:gd name="adj2" fmla="val -104293"/>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 name="TextBox 92"/>
            <p:cNvSpPr txBox="1"/>
            <p:nvPr/>
          </p:nvSpPr>
          <p:spPr>
            <a:xfrm>
              <a:off x="5425440" y="6067161"/>
              <a:ext cx="1066800" cy="377083"/>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P6</a:t>
              </a:r>
            </a:p>
            <a:p>
              <a:pPr algn="ctr"/>
              <a:r>
                <a:rPr lang="en-US" sz="1000" b="1" dirty="0" smtClean="0">
                  <a:solidFill>
                    <a:schemeClr val="bg1"/>
                  </a:solidFill>
                  <a:latin typeface="Arial" pitchFamily="34" charset="0"/>
                  <a:cs typeface="Arial" pitchFamily="34" charset="0"/>
                </a:rPr>
                <a:t>15</a:t>
              </a:r>
              <a:r>
                <a:rPr lang="en-US" sz="1000" b="1" baseline="30000" dirty="0" smtClean="0">
                  <a:solidFill>
                    <a:schemeClr val="bg1"/>
                  </a:solidFill>
                  <a:latin typeface="Arial" pitchFamily="34" charset="0"/>
                  <a:cs typeface="Arial" pitchFamily="34" charset="0"/>
                </a:rPr>
                <a:t>th</a:t>
              </a:r>
              <a:r>
                <a:rPr lang="en-US" sz="1000" b="1" dirty="0" smtClean="0">
                  <a:solidFill>
                    <a:schemeClr val="bg1"/>
                  </a:solidFill>
                  <a:latin typeface="Arial" pitchFamily="34" charset="0"/>
                  <a:cs typeface="Arial" pitchFamily="34" charset="0"/>
                </a:rPr>
                <a:t> &amp; E ST</a:t>
              </a:r>
            </a:p>
          </p:txBody>
        </p:sp>
      </p:grpSp>
      <p:grpSp>
        <p:nvGrpSpPr>
          <p:cNvPr id="4" name="Group 27"/>
          <p:cNvGrpSpPr/>
          <p:nvPr/>
        </p:nvGrpSpPr>
        <p:grpSpPr>
          <a:xfrm>
            <a:off x="1078266" y="5230882"/>
            <a:ext cx="1472755" cy="520842"/>
            <a:chOff x="1941287" y="5241431"/>
            <a:chExt cx="1066800" cy="623276"/>
          </a:xfrm>
        </p:grpSpPr>
        <p:sp>
          <p:nvSpPr>
            <p:cNvPr id="102" name="Rectangular Callout 101"/>
            <p:cNvSpPr/>
            <p:nvPr/>
          </p:nvSpPr>
          <p:spPr>
            <a:xfrm>
              <a:off x="2023333" y="5252059"/>
              <a:ext cx="914400" cy="612648"/>
            </a:xfrm>
            <a:prstGeom prst="wedgeRectCallout">
              <a:avLst>
                <a:gd name="adj1" fmla="val 143285"/>
                <a:gd name="adj2" fmla="val 10697"/>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 name="TextBox 102"/>
            <p:cNvSpPr txBox="1"/>
            <p:nvPr/>
          </p:nvSpPr>
          <p:spPr>
            <a:xfrm>
              <a:off x="1941287" y="5241431"/>
              <a:ext cx="1066800" cy="418803"/>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P1 </a:t>
              </a:r>
            </a:p>
            <a:p>
              <a:pPr algn="ctr"/>
              <a:r>
                <a:rPr lang="en-US" sz="1000" b="1" dirty="0" smtClean="0">
                  <a:solidFill>
                    <a:schemeClr val="bg1"/>
                  </a:solidFill>
                  <a:latin typeface="Arial" pitchFamily="34" charset="0"/>
                  <a:cs typeface="Arial" pitchFamily="34" charset="0"/>
                </a:rPr>
                <a:t>12</a:t>
              </a:r>
              <a:r>
                <a:rPr lang="en-US" sz="1000" b="1" baseline="30000" dirty="0" smtClean="0">
                  <a:solidFill>
                    <a:schemeClr val="bg1"/>
                  </a:solidFill>
                  <a:latin typeface="Arial" pitchFamily="34" charset="0"/>
                  <a:cs typeface="Arial" pitchFamily="34" charset="0"/>
                </a:rPr>
                <a:t>th</a:t>
              </a:r>
              <a:r>
                <a:rPr lang="en-US" sz="1000" b="1" dirty="0" smtClean="0">
                  <a:solidFill>
                    <a:schemeClr val="bg1"/>
                  </a:solidFill>
                  <a:latin typeface="Arial" pitchFamily="34" charset="0"/>
                  <a:cs typeface="Arial" pitchFamily="34" charset="0"/>
                </a:rPr>
                <a:t>  &amp; Jefferson </a:t>
              </a:r>
              <a:r>
                <a:rPr lang="en-US" sz="1000" b="1" dirty="0" err="1" smtClean="0">
                  <a:solidFill>
                    <a:schemeClr val="bg1"/>
                  </a:solidFill>
                  <a:latin typeface="Arial" pitchFamily="34" charset="0"/>
                  <a:cs typeface="Arial" pitchFamily="34" charset="0"/>
                </a:rPr>
                <a:t>Dr</a:t>
              </a:r>
              <a:endParaRPr lang="en-US" sz="1000" b="1" dirty="0" smtClean="0">
                <a:solidFill>
                  <a:schemeClr val="bg1"/>
                </a:solidFill>
                <a:latin typeface="Arial" pitchFamily="34" charset="0"/>
                <a:cs typeface="Arial" pitchFamily="34" charset="0"/>
              </a:endParaRPr>
            </a:p>
            <a:p>
              <a:pPr algn="ctr"/>
              <a:r>
                <a:rPr lang="en-US" sz="1000" b="1" dirty="0" smtClean="0">
                  <a:solidFill>
                    <a:schemeClr val="bg1"/>
                  </a:solidFill>
                  <a:latin typeface="Arial" pitchFamily="34" charset="0"/>
                  <a:cs typeface="Arial" pitchFamily="34" charset="0"/>
                </a:rPr>
                <a:t>(near DOA)</a:t>
              </a:r>
            </a:p>
          </p:txBody>
        </p:sp>
      </p:grpSp>
      <p:grpSp>
        <p:nvGrpSpPr>
          <p:cNvPr id="5" name="Group 30"/>
          <p:cNvGrpSpPr/>
          <p:nvPr/>
        </p:nvGrpSpPr>
        <p:grpSpPr>
          <a:xfrm>
            <a:off x="3048000" y="2293524"/>
            <a:ext cx="1066800" cy="407004"/>
            <a:chOff x="5425440" y="5082444"/>
            <a:chExt cx="1066800" cy="407004"/>
          </a:xfrm>
        </p:grpSpPr>
        <p:sp>
          <p:nvSpPr>
            <p:cNvPr id="107" name="Rectangular Callout 106"/>
            <p:cNvSpPr/>
            <p:nvPr/>
          </p:nvSpPr>
          <p:spPr>
            <a:xfrm>
              <a:off x="5594770" y="5082444"/>
              <a:ext cx="729829" cy="407004"/>
            </a:xfrm>
            <a:prstGeom prst="wedgeRectCallout">
              <a:avLst>
                <a:gd name="adj1" fmla="val -24711"/>
                <a:gd name="adj2" fmla="val 144663"/>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8" name="TextBox 107"/>
            <p:cNvSpPr txBox="1"/>
            <p:nvPr/>
          </p:nvSpPr>
          <p:spPr>
            <a:xfrm>
              <a:off x="5425440" y="5082444"/>
              <a:ext cx="1066800" cy="400110"/>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P5</a:t>
              </a:r>
            </a:p>
            <a:p>
              <a:pPr algn="ctr"/>
              <a:r>
                <a:rPr lang="en-US" sz="1000" b="1" dirty="0" smtClean="0">
                  <a:solidFill>
                    <a:schemeClr val="bg1"/>
                  </a:solidFill>
                  <a:latin typeface="Arial" pitchFamily="34" charset="0"/>
                  <a:cs typeface="Arial" pitchFamily="34" charset="0"/>
                </a:rPr>
                <a:t>13</a:t>
              </a:r>
              <a:r>
                <a:rPr lang="en-US" sz="1000" b="1" baseline="30000" dirty="0" smtClean="0">
                  <a:solidFill>
                    <a:schemeClr val="bg1"/>
                  </a:solidFill>
                  <a:latin typeface="Arial" pitchFamily="34" charset="0"/>
                  <a:cs typeface="Arial" pitchFamily="34" charset="0"/>
                </a:rPr>
                <a:t>th</a:t>
              </a:r>
              <a:r>
                <a:rPr lang="en-US" sz="1000" b="1" dirty="0" smtClean="0">
                  <a:solidFill>
                    <a:schemeClr val="bg1"/>
                  </a:solidFill>
                  <a:latin typeface="Arial" pitchFamily="34" charset="0"/>
                  <a:cs typeface="Arial" pitchFamily="34" charset="0"/>
                </a:rPr>
                <a:t> &amp; E ST</a:t>
              </a:r>
            </a:p>
          </p:txBody>
        </p:sp>
      </p:grpSp>
      <p:sp>
        <p:nvSpPr>
          <p:cNvPr id="109" name="TextBox 108"/>
          <p:cNvSpPr txBox="1"/>
          <p:nvPr/>
        </p:nvSpPr>
        <p:spPr>
          <a:xfrm>
            <a:off x="2773907" y="5055513"/>
            <a:ext cx="1340893" cy="430887"/>
          </a:xfrm>
          <a:prstGeom prst="rect">
            <a:avLst/>
          </a:prstGeom>
          <a:noFill/>
        </p:spPr>
        <p:txBody>
          <a:bodyPr wrap="square" rtlCol="0">
            <a:spAutoFit/>
          </a:bodyPr>
          <a:lstStyle/>
          <a:p>
            <a:pPr algn="ctr"/>
            <a:r>
              <a:rPr lang="en-US" sz="1100" b="1" dirty="0" smtClean="0">
                <a:solidFill>
                  <a:schemeClr val="accent2">
                    <a:lumMod val="75000"/>
                  </a:schemeClr>
                </a:solidFill>
              </a:rPr>
              <a:t>Parade Assembly Area</a:t>
            </a:r>
            <a:endParaRPr lang="en-US" sz="1100" b="1" dirty="0">
              <a:solidFill>
                <a:schemeClr val="accent2">
                  <a:lumMod val="75000"/>
                </a:schemeClr>
              </a:solidFill>
            </a:endParaRPr>
          </a:p>
        </p:txBody>
      </p:sp>
      <p:grpSp>
        <p:nvGrpSpPr>
          <p:cNvPr id="6" name="Group 34"/>
          <p:cNvGrpSpPr/>
          <p:nvPr/>
        </p:nvGrpSpPr>
        <p:grpSpPr>
          <a:xfrm rot="10800000">
            <a:off x="3886200" y="4902051"/>
            <a:ext cx="1371600" cy="528337"/>
            <a:chOff x="5349240" y="4924230"/>
            <a:chExt cx="1004047" cy="572554"/>
          </a:xfrm>
        </p:grpSpPr>
        <p:sp>
          <p:nvSpPr>
            <p:cNvPr id="112" name="Rectangular Callout 111"/>
            <p:cNvSpPr/>
            <p:nvPr/>
          </p:nvSpPr>
          <p:spPr>
            <a:xfrm>
              <a:off x="5550766" y="4924230"/>
              <a:ext cx="611202" cy="565219"/>
            </a:xfrm>
            <a:prstGeom prst="wedgeRectCallout">
              <a:avLst>
                <a:gd name="adj1" fmla="val 34157"/>
                <a:gd name="adj2" fmla="val 202200"/>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3" name="TextBox 112"/>
            <p:cNvSpPr txBox="1"/>
            <p:nvPr/>
          </p:nvSpPr>
          <p:spPr>
            <a:xfrm rot="10800000">
              <a:off x="5349240" y="4989319"/>
              <a:ext cx="1004047" cy="507465"/>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P4</a:t>
              </a:r>
            </a:p>
            <a:p>
              <a:pPr algn="ctr"/>
              <a:r>
                <a:rPr lang="en-US" sz="1000" b="1" dirty="0" smtClean="0">
                  <a:solidFill>
                    <a:schemeClr val="bg1"/>
                  </a:solidFill>
                  <a:latin typeface="Arial" pitchFamily="34" charset="0"/>
                  <a:cs typeface="Arial" pitchFamily="34" charset="0"/>
                </a:rPr>
                <a:t>10</a:t>
              </a:r>
              <a:r>
                <a:rPr lang="en-US" sz="1000" b="1" baseline="30000" dirty="0" smtClean="0">
                  <a:solidFill>
                    <a:schemeClr val="bg1"/>
                  </a:solidFill>
                  <a:latin typeface="Arial" pitchFamily="34" charset="0"/>
                  <a:cs typeface="Arial" pitchFamily="34" charset="0"/>
                </a:rPr>
                <a:t>th</a:t>
              </a:r>
              <a:r>
                <a:rPr lang="en-US" sz="1000" b="1" dirty="0" smtClean="0">
                  <a:solidFill>
                    <a:schemeClr val="bg1"/>
                  </a:solidFill>
                  <a:latin typeface="Arial" pitchFamily="34" charset="0"/>
                  <a:cs typeface="Arial" pitchFamily="34" charset="0"/>
                </a:rPr>
                <a:t> &amp; Penn</a:t>
              </a:r>
            </a:p>
            <a:p>
              <a:pPr algn="ctr"/>
              <a:r>
                <a:rPr lang="en-US" sz="1000" b="1" dirty="0" smtClean="0">
                  <a:solidFill>
                    <a:schemeClr val="bg1"/>
                  </a:solidFill>
                  <a:latin typeface="Arial" pitchFamily="34" charset="0"/>
                  <a:cs typeface="Arial" pitchFamily="34" charset="0"/>
                </a:rPr>
                <a:t>(near IRS)</a:t>
              </a:r>
            </a:p>
          </p:txBody>
        </p:sp>
      </p:grpSp>
      <p:grpSp>
        <p:nvGrpSpPr>
          <p:cNvPr id="7" name="Group 38"/>
          <p:cNvGrpSpPr/>
          <p:nvPr/>
        </p:nvGrpSpPr>
        <p:grpSpPr>
          <a:xfrm>
            <a:off x="5146088" y="2675878"/>
            <a:ext cx="1066800" cy="405649"/>
            <a:chOff x="5389928" y="5083798"/>
            <a:chExt cx="1066800" cy="405649"/>
          </a:xfrm>
        </p:grpSpPr>
        <p:sp>
          <p:nvSpPr>
            <p:cNvPr id="116" name="Rectangular Callout 115"/>
            <p:cNvSpPr/>
            <p:nvPr/>
          </p:nvSpPr>
          <p:spPr>
            <a:xfrm>
              <a:off x="5501640" y="5111650"/>
              <a:ext cx="822960" cy="377797"/>
            </a:xfrm>
            <a:prstGeom prst="wedgeRectCallout">
              <a:avLst>
                <a:gd name="adj1" fmla="val 1759"/>
                <a:gd name="adj2" fmla="val 239602"/>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117" name="TextBox 116"/>
            <p:cNvSpPr txBox="1"/>
            <p:nvPr/>
          </p:nvSpPr>
          <p:spPr>
            <a:xfrm>
              <a:off x="5389928" y="5083798"/>
              <a:ext cx="1066800" cy="400110"/>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P3</a:t>
              </a:r>
            </a:p>
            <a:p>
              <a:pPr algn="ctr"/>
              <a:r>
                <a:rPr lang="en-US" sz="1000" b="1" dirty="0" smtClean="0">
                  <a:solidFill>
                    <a:schemeClr val="bg1"/>
                  </a:solidFill>
                  <a:latin typeface="Arial" pitchFamily="34" charset="0"/>
                  <a:cs typeface="Arial" pitchFamily="34" charset="0"/>
                </a:rPr>
                <a:t>7</a:t>
              </a:r>
              <a:r>
                <a:rPr lang="en-US" sz="1000" b="1" baseline="30000" dirty="0" smtClean="0">
                  <a:solidFill>
                    <a:schemeClr val="bg1"/>
                  </a:solidFill>
                  <a:latin typeface="Arial" pitchFamily="34" charset="0"/>
                  <a:cs typeface="Arial" pitchFamily="34" charset="0"/>
                </a:rPr>
                <a:t>th</a:t>
              </a:r>
              <a:r>
                <a:rPr lang="en-US" sz="1000" b="1" dirty="0" smtClean="0">
                  <a:solidFill>
                    <a:schemeClr val="bg1"/>
                  </a:solidFill>
                  <a:latin typeface="Arial" pitchFamily="34" charset="0"/>
                  <a:cs typeface="Arial" pitchFamily="34" charset="0"/>
                </a:rPr>
                <a:t> &amp; Penn </a:t>
              </a:r>
              <a:endParaRPr lang="en-US" sz="1000" b="1" dirty="0">
                <a:solidFill>
                  <a:schemeClr val="bg1"/>
                </a:solidFill>
                <a:latin typeface="Arial" pitchFamily="34" charset="0"/>
                <a:cs typeface="Arial" pitchFamily="34" charset="0"/>
              </a:endParaRPr>
            </a:p>
          </p:txBody>
        </p:sp>
      </p:grpSp>
      <p:grpSp>
        <p:nvGrpSpPr>
          <p:cNvPr id="8" name="Group 18"/>
          <p:cNvGrpSpPr/>
          <p:nvPr/>
        </p:nvGrpSpPr>
        <p:grpSpPr>
          <a:xfrm>
            <a:off x="5867400" y="5022509"/>
            <a:ext cx="977830" cy="387691"/>
            <a:chOff x="5331484" y="5062187"/>
            <a:chExt cx="1066800" cy="427260"/>
          </a:xfrm>
        </p:grpSpPr>
        <p:sp>
          <p:nvSpPr>
            <p:cNvPr id="124" name="Rectangular Callout 123"/>
            <p:cNvSpPr/>
            <p:nvPr/>
          </p:nvSpPr>
          <p:spPr>
            <a:xfrm>
              <a:off x="5410200" y="5097749"/>
              <a:ext cx="914400" cy="391698"/>
            </a:xfrm>
            <a:prstGeom prst="wedgeRectCallout">
              <a:avLst>
                <a:gd name="adj1" fmla="val -34103"/>
                <a:gd name="adj2" fmla="val -157631"/>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TextBox 124"/>
            <p:cNvSpPr txBox="1"/>
            <p:nvPr/>
          </p:nvSpPr>
          <p:spPr>
            <a:xfrm>
              <a:off x="5331484" y="5062187"/>
              <a:ext cx="1066800" cy="400110"/>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P2</a:t>
              </a:r>
            </a:p>
            <a:p>
              <a:pPr algn="ctr"/>
              <a:r>
                <a:rPr lang="en-US" sz="1000" b="1" dirty="0" smtClean="0">
                  <a:solidFill>
                    <a:schemeClr val="bg1"/>
                  </a:solidFill>
                  <a:latin typeface="Arial" pitchFamily="34" charset="0"/>
                  <a:cs typeface="Arial" pitchFamily="34" charset="0"/>
                </a:rPr>
                <a:t>3rd &amp; Conn</a:t>
              </a:r>
            </a:p>
          </p:txBody>
        </p:sp>
      </p:grpSp>
      <p:cxnSp>
        <p:nvCxnSpPr>
          <p:cNvPr id="68" name="Straight Connector 67"/>
          <p:cNvCxnSpPr/>
          <p:nvPr/>
        </p:nvCxnSpPr>
        <p:spPr>
          <a:xfrm>
            <a:off x="762000" y="2362200"/>
            <a:ext cx="457200" cy="0"/>
          </a:xfrm>
          <a:prstGeom prst="line">
            <a:avLst/>
          </a:prstGeom>
          <a:ln w="1778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862003" y="1600284"/>
            <a:ext cx="1219200" cy="454228"/>
            <a:chOff x="609600" y="2438401"/>
            <a:chExt cx="1219200" cy="454228"/>
          </a:xfrm>
        </p:grpSpPr>
        <p:sp>
          <p:nvSpPr>
            <p:cNvPr id="97" name="Rectangular Callout 96"/>
            <p:cNvSpPr/>
            <p:nvPr/>
          </p:nvSpPr>
          <p:spPr>
            <a:xfrm>
              <a:off x="641410" y="2438401"/>
              <a:ext cx="1187390" cy="454228"/>
            </a:xfrm>
            <a:prstGeom prst="wedgeRectCallout">
              <a:avLst>
                <a:gd name="adj1" fmla="val -88403"/>
                <a:gd name="adj2" fmla="val 12841"/>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TextBox 98"/>
            <p:cNvSpPr txBox="1"/>
            <p:nvPr/>
          </p:nvSpPr>
          <p:spPr>
            <a:xfrm>
              <a:off x="609600" y="2479088"/>
              <a:ext cx="1219200" cy="400110"/>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P7 &amp; MED C2</a:t>
              </a:r>
            </a:p>
            <a:p>
              <a:pPr algn="ctr"/>
              <a:r>
                <a:rPr lang="en-US" sz="1000" b="1" dirty="0" smtClean="0">
                  <a:solidFill>
                    <a:schemeClr val="bg1"/>
                  </a:solidFill>
                  <a:latin typeface="Arial" pitchFamily="34" charset="0"/>
                  <a:cs typeface="Arial" pitchFamily="34" charset="0"/>
                </a:rPr>
                <a:t>15</a:t>
              </a:r>
              <a:r>
                <a:rPr lang="en-US" sz="1000" b="1" baseline="30000" dirty="0" smtClean="0">
                  <a:solidFill>
                    <a:schemeClr val="bg1"/>
                  </a:solidFill>
                  <a:latin typeface="Arial" pitchFamily="34" charset="0"/>
                  <a:cs typeface="Arial" pitchFamily="34" charset="0"/>
                </a:rPr>
                <a:t>th</a:t>
              </a:r>
              <a:r>
                <a:rPr lang="en-US" sz="1000" b="1" dirty="0" smtClean="0">
                  <a:solidFill>
                    <a:schemeClr val="bg1"/>
                  </a:solidFill>
                  <a:latin typeface="Arial" pitchFamily="34" charset="0"/>
                  <a:cs typeface="Arial" pitchFamily="34" charset="0"/>
                </a:rPr>
                <a:t> &amp; New York </a:t>
              </a:r>
              <a:endParaRPr lang="en-US" sz="1000" b="1" dirty="0">
                <a:solidFill>
                  <a:schemeClr val="bg1"/>
                </a:solidFill>
                <a:latin typeface="Arial" pitchFamily="34" charset="0"/>
                <a:cs typeface="Arial" pitchFamily="34" charset="0"/>
              </a:endParaRPr>
            </a:p>
          </p:txBody>
        </p:sp>
      </p:grpSp>
      <p:sp>
        <p:nvSpPr>
          <p:cNvPr id="88" name="Rectangle 4"/>
          <p:cNvSpPr txBox="1">
            <a:spLocks noChangeArrowheads="1"/>
          </p:cNvSpPr>
          <p:nvPr/>
        </p:nvSpPr>
        <p:spPr>
          <a:xfrm>
            <a:off x="457200" y="76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Arial" pitchFamily="34" charset="0"/>
                <a:cs typeface="Arial" pitchFamily="34" charset="0"/>
              </a:rPr>
              <a:t>Concept of Operations</a:t>
            </a:r>
          </a:p>
          <a:p>
            <a:r>
              <a:rPr lang="en-US" sz="2000" b="1" dirty="0" smtClean="0">
                <a:latin typeface="Arial" pitchFamily="34" charset="0"/>
                <a:cs typeface="Arial" pitchFamily="34" charset="0"/>
              </a:rPr>
              <a:t>(Parade)</a:t>
            </a:r>
          </a:p>
        </p:txBody>
      </p:sp>
      <p:sp>
        <p:nvSpPr>
          <p:cNvPr id="94" name="TextBox 93"/>
          <p:cNvSpPr txBox="1"/>
          <p:nvPr/>
        </p:nvSpPr>
        <p:spPr>
          <a:xfrm>
            <a:off x="0" y="6515912"/>
            <a:ext cx="2404826" cy="338554"/>
          </a:xfrm>
          <a:prstGeom prst="rect">
            <a:avLst/>
          </a:prstGeom>
          <a:noFill/>
        </p:spPr>
        <p:txBody>
          <a:bodyPr wrap="none" rtlCol="0">
            <a:spAutoFit/>
          </a:bodyPr>
          <a:lstStyle/>
          <a:p>
            <a:r>
              <a:rPr lang="en-US" sz="1600" b="1" dirty="0" smtClean="0">
                <a:solidFill>
                  <a:srgbClr val="006600"/>
                </a:solidFill>
                <a:latin typeface="Arial" pitchFamily="34" charset="0"/>
                <a:cs typeface="Arial" pitchFamily="34" charset="0"/>
              </a:rPr>
              <a:t>UNCLASSIFIED//FOUO</a:t>
            </a:r>
            <a:endParaRPr lang="en-US" sz="1600" b="1" dirty="0">
              <a:solidFill>
                <a:srgbClr val="006600"/>
              </a:solidFill>
              <a:latin typeface="Arial" pitchFamily="34" charset="0"/>
              <a:cs typeface="Arial" pitchFamily="34" charset="0"/>
            </a:endParaRPr>
          </a:p>
        </p:txBody>
      </p:sp>
      <p:sp>
        <p:nvSpPr>
          <p:cNvPr id="95" name="TextBox 94"/>
          <p:cNvSpPr txBox="1"/>
          <p:nvPr/>
        </p:nvSpPr>
        <p:spPr>
          <a:xfrm>
            <a:off x="7335078" y="6519446"/>
            <a:ext cx="1803699" cy="338554"/>
          </a:xfrm>
          <a:prstGeom prst="rect">
            <a:avLst/>
          </a:prstGeom>
          <a:noFill/>
        </p:spPr>
        <p:txBody>
          <a:bodyPr wrap="none" rtlCol="0">
            <a:spAutoFit/>
          </a:bodyPr>
          <a:lstStyle/>
          <a:p>
            <a:r>
              <a:rPr lang="en-US" sz="1600" b="1" dirty="0" smtClean="0">
                <a:latin typeface="Arial" pitchFamily="34" charset="0"/>
                <a:cs typeface="Arial" pitchFamily="34" charset="0"/>
              </a:rPr>
              <a:t>As of: 05 JAN 17</a:t>
            </a:r>
            <a:endParaRPr lang="en-US" sz="1600" b="1" dirty="0">
              <a:latin typeface="Arial" pitchFamily="34" charset="0"/>
              <a:cs typeface="Arial" pitchFamily="34" charset="0"/>
            </a:endParaRPr>
          </a:p>
        </p:txBody>
      </p:sp>
      <p:pic>
        <p:nvPicPr>
          <p:cNvPr id="106"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891" y="388620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477138"/>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8160" y="379984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7920" y="5461731"/>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12420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2800" y="362712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828800"/>
            <a:ext cx="166909" cy="166909"/>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6091" y="1828800"/>
            <a:ext cx="166909" cy="1669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520411" y="6540313"/>
            <a:ext cx="1023890" cy="246221"/>
            <a:chOff x="2520411" y="6540313"/>
            <a:chExt cx="1023890" cy="246221"/>
          </a:xfrm>
        </p:grpSpPr>
        <p:sp>
          <p:nvSpPr>
            <p:cNvPr id="315" name="TextBox 78"/>
            <p:cNvSpPr txBox="1">
              <a:spLocks noChangeArrowheads="1"/>
            </p:cNvSpPr>
            <p:nvPr/>
          </p:nvSpPr>
          <p:spPr bwMode="auto">
            <a:xfrm>
              <a:off x="2628666" y="6540313"/>
              <a:ext cx="915635" cy="246221"/>
            </a:xfrm>
            <a:prstGeom prst="rect">
              <a:avLst/>
            </a:prstGeom>
            <a:noFill/>
            <a:ln w="9525">
              <a:noFill/>
              <a:miter lim="800000"/>
              <a:headEnd/>
              <a:tailEnd/>
            </a:ln>
          </p:spPr>
          <p:txBody>
            <a:bodyPr wrap="none">
              <a:spAutoFit/>
            </a:bodyPr>
            <a:lstStyle/>
            <a:p>
              <a:r>
                <a:rPr lang="en-US" sz="1000" dirty="0">
                  <a:solidFill>
                    <a:srgbClr val="000000"/>
                  </a:solidFill>
                  <a:latin typeface="Arial" pitchFamily="34" charset="0"/>
                  <a:cs typeface="Arial" pitchFamily="34" charset="0"/>
                </a:rPr>
                <a:t>Medical Tent</a:t>
              </a:r>
            </a:p>
          </p:txBody>
        </p:sp>
        <p:pic>
          <p:nvPicPr>
            <p:cNvPr id="127"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0411" y="6584411"/>
              <a:ext cx="166909" cy="166909"/>
            </a:xfrm>
            <a:prstGeom prst="rect">
              <a:avLst/>
            </a:prstGeom>
            <a:noFill/>
            <a:extLst>
              <a:ext uri="{909E8E84-426E-40DD-AFC4-6F175D3DCCD1}">
                <a14:hiddenFill xmlns:a14="http://schemas.microsoft.com/office/drawing/2010/main">
                  <a:solidFill>
                    <a:srgbClr val="FFFFFF"/>
                  </a:solidFill>
                </a14:hiddenFill>
              </a:ext>
            </a:extLst>
          </p:spPr>
        </p:pic>
      </p:grpSp>
      <p:pic>
        <p:nvPicPr>
          <p:cNvPr id="73" name="Picture 6" descr="C:\Users\Glenn.Blanchette.ITSC\Pictures\thumb_glossy_red_cro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1905000"/>
            <a:ext cx="166909" cy="166909"/>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30"/>
          <p:cNvGrpSpPr/>
          <p:nvPr/>
        </p:nvGrpSpPr>
        <p:grpSpPr>
          <a:xfrm>
            <a:off x="450910" y="1396782"/>
            <a:ext cx="1066800" cy="407004"/>
            <a:chOff x="5425440" y="5082444"/>
            <a:chExt cx="1066800" cy="407004"/>
          </a:xfrm>
        </p:grpSpPr>
        <p:sp>
          <p:nvSpPr>
            <p:cNvPr id="75" name="Rectangular Callout 74"/>
            <p:cNvSpPr/>
            <p:nvPr/>
          </p:nvSpPr>
          <p:spPr>
            <a:xfrm>
              <a:off x="5594770" y="5082444"/>
              <a:ext cx="729829" cy="407004"/>
            </a:xfrm>
            <a:prstGeom prst="wedgeRectCallout">
              <a:avLst>
                <a:gd name="adj1" fmla="val 63503"/>
                <a:gd name="adj2" fmla="val 85058"/>
              </a:avLst>
            </a:prstGeom>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TextBox 75"/>
            <p:cNvSpPr txBox="1"/>
            <p:nvPr/>
          </p:nvSpPr>
          <p:spPr>
            <a:xfrm>
              <a:off x="5425440" y="5082444"/>
              <a:ext cx="1066800" cy="400110"/>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P8</a:t>
              </a:r>
            </a:p>
            <a:p>
              <a:pPr algn="ctr"/>
              <a:r>
                <a:rPr lang="en-US" sz="1000" b="1" dirty="0" smtClean="0">
                  <a:solidFill>
                    <a:schemeClr val="bg1"/>
                  </a:solidFill>
                  <a:latin typeface="Arial" pitchFamily="34" charset="0"/>
                  <a:cs typeface="Arial" pitchFamily="34" charset="0"/>
                </a:rPr>
                <a:t>(NPS MAS)</a:t>
              </a:r>
            </a:p>
          </p:txBody>
        </p:sp>
      </p:grpSp>
    </p:spTree>
    <p:extLst>
      <p:ext uri="{BB962C8B-B14F-4D97-AF65-F5344CB8AC3E}">
        <p14:creationId xmlns:p14="http://schemas.microsoft.com/office/powerpoint/2010/main" val="1638398267"/>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4962"/>
            <a:ext cx="6477000" cy="1798638"/>
          </a:xfrm>
        </p:spPr>
        <p:txBody>
          <a:bodyPr/>
          <a:lstStyle/>
          <a:p>
            <a:pPr algn="ctr"/>
            <a:r>
              <a:rPr lang="en-US" dirty="0" smtClean="0"/>
              <a:t>NOVA MACC Goal</a:t>
            </a:r>
            <a:endParaRPr lang="en-US" dirty="0"/>
          </a:p>
        </p:txBody>
      </p:sp>
      <p:sp>
        <p:nvSpPr>
          <p:cNvPr id="3" name="Rectangle 2"/>
          <p:cNvSpPr/>
          <p:nvPr/>
        </p:nvSpPr>
        <p:spPr>
          <a:xfrm>
            <a:off x="1066800" y="2274838"/>
            <a:ext cx="6934200" cy="3539430"/>
          </a:xfrm>
          <a:prstGeom prst="rect">
            <a:avLst/>
          </a:prstGeom>
        </p:spPr>
        <p:txBody>
          <a:bodyPr wrap="square">
            <a:spAutoFit/>
          </a:bodyPr>
          <a:lstStyle/>
          <a:p>
            <a:r>
              <a:rPr lang="en-US" sz="2800" dirty="0"/>
              <a:t>Promote situational awareness information sharing, critical resource management, strategic policy coordination, and multi-</a:t>
            </a:r>
          </a:p>
          <a:p>
            <a:r>
              <a:rPr lang="en-US" sz="2800" dirty="0"/>
              <a:t>jurisdiction, inter-governmental collaboration in support of the 2017 Presidential Inauguration and significant incidents that impact Northern Virginia and/or the National Capital Region during the Inaugural Period.</a:t>
            </a:r>
          </a:p>
        </p:txBody>
      </p:sp>
    </p:spTree>
    <p:extLst>
      <p:ext uri="{BB962C8B-B14F-4D97-AF65-F5344CB8AC3E}">
        <p14:creationId xmlns:p14="http://schemas.microsoft.com/office/powerpoint/2010/main" val="303919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NOVA MACC Functions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0"/>
            <a:ext cx="74675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726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NOVA MACC Staffing</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371600"/>
            <a:ext cx="853440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362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NOVA MACC</a:t>
            </a:r>
            <a:endParaRPr lang="en-US" dirty="0"/>
          </a:p>
        </p:txBody>
      </p:sp>
      <p:pic>
        <p:nvPicPr>
          <p:cNvPr id="3" name="image10.png"/>
          <p:cNvPicPr/>
          <p:nvPr/>
        </p:nvPicPr>
        <p:blipFill>
          <a:blip r:embed="rId2" cstate="print"/>
          <a:stretch>
            <a:fillRect/>
          </a:stretch>
        </p:blipFill>
        <p:spPr>
          <a:xfrm>
            <a:off x="838200" y="1323022"/>
            <a:ext cx="7543799" cy="4772978"/>
          </a:xfrm>
          <a:prstGeom prst="rect">
            <a:avLst/>
          </a:prstGeom>
        </p:spPr>
      </p:pic>
    </p:spTree>
    <p:extLst>
      <p:ext uri="{BB962C8B-B14F-4D97-AF65-F5344CB8AC3E}">
        <p14:creationId xmlns:p14="http://schemas.microsoft.com/office/powerpoint/2010/main" val="1910545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1287463"/>
            <a:ext cx="9151938" cy="3825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NOVA MACC Roles</a:t>
            </a:r>
            <a:endParaRPr lang="en-US" dirty="0"/>
          </a:p>
        </p:txBody>
      </p:sp>
    </p:spTree>
    <p:extLst>
      <p:ext uri="{BB962C8B-B14F-4D97-AF65-F5344CB8AC3E}">
        <p14:creationId xmlns:p14="http://schemas.microsoft.com/office/powerpoint/2010/main" val="842041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8001000" cy="6204776"/>
          </a:xfrm>
          <a:prstGeom prst="rect">
            <a:avLst/>
          </a:prstGeom>
        </p:spPr>
        <p:txBody>
          <a:bodyPr wrap="square">
            <a:spAutoFit/>
          </a:bodyPr>
          <a:lstStyle/>
          <a:p>
            <a:pPr marL="342900" lvl="0" indent="-342900" algn="ctr" eaLnBrk="0" fontAlgn="base" hangingPunct="0">
              <a:spcBef>
                <a:spcPct val="20000"/>
              </a:spcBef>
              <a:spcAft>
                <a:spcPct val="0"/>
              </a:spcAft>
            </a:pPr>
            <a:r>
              <a:rPr lang="en-US" altLang="en-US" sz="2400" b="1" dirty="0">
                <a:solidFill>
                  <a:schemeClr val="tx2"/>
                </a:solidFill>
                <a:latin typeface="+mj-lt"/>
                <a:ea typeface="+mj-ea"/>
                <a:cs typeface="+mj-cs"/>
              </a:rPr>
              <a:t>VDH prepared to deploy Personnel, Supplies, Equipment</a:t>
            </a:r>
            <a:r>
              <a:rPr kumimoji="0" lang="en-US" altLang="en-US" sz="2400" b="1" i="0" u="none" strike="noStrike" kern="0" cap="none" spc="0" normalizeH="0" baseline="0" noProof="0" dirty="0" smtClean="0">
                <a:ln>
                  <a:noFill/>
                </a:ln>
                <a:solidFill>
                  <a:srgbClr val="000000"/>
                </a:solidFill>
                <a:effectLst/>
                <a:uLnTx/>
                <a:uFillTx/>
                <a:latin typeface="+mj-lt"/>
                <a:cs typeface="Arial"/>
              </a:rPr>
              <a:t/>
            </a:r>
            <a:br>
              <a:rPr kumimoji="0" lang="en-US" altLang="en-US" sz="2400" b="1" i="0" u="none" strike="noStrike" kern="0" cap="none" spc="0" normalizeH="0" baseline="0" noProof="0" dirty="0" smtClean="0">
                <a:ln>
                  <a:noFill/>
                </a:ln>
                <a:solidFill>
                  <a:srgbClr val="000000"/>
                </a:solidFill>
                <a:effectLst/>
                <a:uLnTx/>
                <a:uFillTx/>
                <a:latin typeface="+mj-lt"/>
                <a:cs typeface="Arial"/>
              </a:rPr>
            </a:br>
            <a:endParaRPr kumimoji="0" lang="en-US" altLang="en-US" sz="2400" b="0" i="0" u="none" strike="noStrike" kern="0" cap="none" spc="0" normalizeH="0" baseline="0" noProof="0" dirty="0" smtClean="0">
              <a:ln>
                <a:noFill/>
              </a:ln>
              <a:solidFill>
                <a:srgbClr val="000000"/>
              </a:solidFill>
              <a:effectLst/>
              <a:uLnTx/>
              <a:uFillTx/>
              <a:latin typeface="+mj-lt"/>
              <a:cs typeface="Arial"/>
            </a:endParaRPr>
          </a:p>
          <a:p>
            <a:pPr marL="342900" lvl="0" indent="-342900" eaLnBrk="0" fontAlgn="base" hangingPunct="0">
              <a:spcBef>
                <a:spcPct val="20000"/>
              </a:spcBef>
              <a:spcAft>
                <a:spcPct val="0"/>
              </a:spcAft>
              <a:buFontTx/>
              <a:buChar char="•"/>
            </a:pPr>
            <a:r>
              <a:rPr kumimoji="0" lang="en-US" altLang="en-US" sz="1200" b="1" i="0" u="none" strike="noStrike" kern="0" cap="none" spc="0" normalizeH="0" baseline="0" noProof="0" dirty="0" smtClean="0">
                <a:ln>
                  <a:noFill/>
                </a:ln>
                <a:solidFill>
                  <a:srgbClr val="000000"/>
                </a:solidFill>
                <a:effectLst/>
                <a:uLnTx/>
                <a:uFillTx/>
                <a:latin typeface="Arial"/>
                <a:ea typeface="+mn-ea"/>
                <a:cs typeface="Arial"/>
              </a:rPr>
              <a:t>Epidemiologists</a:t>
            </a: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 No</a:t>
            </a:r>
            <a:r>
              <a:rPr kumimoji="0" lang="en-US" altLang="en-US" sz="1200" b="0" i="0" u="none" strike="noStrike" kern="0" cap="none" spc="0" normalizeH="0" noProof="0" dirty="0" smtClean="0">
                <a:ln>
                  <a:noFill/>
                </a:ln>
                <a:solidFill>
                  <a:srgbClr val="000000"/>
                </a:solidFill>
                <a:effectLst/>
                <a:uLnTx/>
                <a:uFillTx/>
                <a:latin typeface="Arial"/>
                <a:ea typeface="+mn-ea"/>
                <a:cs typeface="Arial"/>
              </a:rPr>
              <a:t> </a:t>
            </a: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requests by either DC or the Federal Government to deploy to DC. In 2009 and 2013 VDH supported in District operations with personnel. DCDOH is fully staffed and anticipate no need this year.</a:t>
            </a:r>
            <a:b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200" b="0" i="0" u="none" strike="noStrike" kern="0" cap="none" spc="0" normalizeH="0" baseline="0" noProof="0" dirty="0" smtClean="0">
              <a:ln>
                <a:noFill/>
              </a:ln>
              <a:solidFill>
                <a:srgbClr val="000000"/>
              </a:solidFill>
              <a:effectLst/>
              <a:uLnTx/>
              <a:uFillTx/>
              <a:latin typeface="Arial"/>
              <a:ea typeface="+mn-ea"/>
              <a:cs typeface="Arial"/>
            </a:endParaRPr>
          </a:p>
          <a:p>
            <a:pPr marL="342900" lvl="0" indent="-342900" eaLnBrk="0" fontAlgn="base" hangingPunct="0">
              <a:spcBef>
                <a:spcPct val="20000"/>
              </a:spcBef>
              <a:spcAft>
                <a:spcPct val="0"/>
              </a:spcAft>
              <a:buFontTx/>
              <a:buChar char="•"/>
            </a:pPr>
            <a:r>
              <a:rPr kumimoji="0" lang="en-US" altLang="en-US" sz="1200" b="1" i="0" u="none" strike="noStrike" kern="0" cap="none" spc="0" normalizeH="0" baseline="0" noProof="0" dirty="0" smtClean="0">
                <a:ln>
                  <a:noFill/>
                </a:ln>
                <a:solidFill>
                  <a:srgbClr val="000000"/>
                </a:solidFill>
                <a:effectLst/>
                <a:uLnTx/>
                <a:uFillTx/>
                <a:latin typeface="Arial"/>
                <a:ea typeface="+mn-ea"/>
                <a:cs typeface="Arial"/>
              </a:rPr>
              <a:t>Environmental Health </a:t>
            </a: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practitioners-No requests have been made at this time. FDA working directly with LHD’s who have food vendors supporting NSSE designated Balls/Galas. To date we are only aware Arlington has a vendor.</a:t>
            </a:r>
            <a:b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200" b="0" i="0" u="none" strike="noStrike" kern="0" cap="none" spc="0" normalizeH="0" baseline="0" noProof="0" dirty="0" smtClean="0">
              <a:ln>
                <a:noFill/>
              </a:ln>
              <a:solidFill>
                <a:srgbClr val="000000"/>
              </a:solidFill>
              <a:effectLst/>
              <a:uLnTx/>
              <a:uFillTx/>
              <a:latin typeface="Arial"/>
              <a:ea typeface="+mn-ea"/>
              <a:cs typeface="Arial"/>
            </a:endParaRPr>
          </a:p>
          <a:p>
            <a:pPr marL="342900" lvl="0" indent="-342900" eaLnBrk="0" fontAlgn="base" hangingPunct="0">
              <a:spcBef>
                <a:spcPct val="20000"/>
              </a:spcBef>
              <a:spcAft>
                <a:spcPct val="0"/>
              </a:spcAft>
              <a:buFontTx/>
              <a:buChar char="•"/>
            </a:pPr>
            <a:r>
              <a:rPr kumimoji="0" lang="en-US" altLang="en-US" sz="1200" b="1" i="0" u="none" strike="noStrike" kern="0" cap="none" spc="0" normalizeH="0" baseline="0" noProof="0" dirty="0" smtClean="0">
                <a:ln>
                  <a:noFill/>
                </a:ln>
                <a:solidFill>
                  <a:srgbClr val="000000"/>
                </a:solidFill>
                <a:effectLst/>
                <a:uLnTx/>
                <a:uFillTx/>
                <a:latin typeface="Arial"/>
                <a:ea typeface="+mn-ea"/>
                <a:cs typeface="Arial"/>
              </a:rPr>
              <a:t>Liaisons</a:t>
            </a: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 to Federal and District of Columbia Agencies-A request was made to RHCC to staff DC Unified Communications Center (</a:t>
            </a:r>
            <a:r>
              <a:rPr kumimoji="0" lang="en-US" altLang="en-US" sz="1200" b="0" i="0" u="none" strike="noStrike" kern="0" cap="none" spc="0" normalizeH="0" baseline="0" noProof="0" dirty="0" err="1" smtClean="0">
                <a:ln>
                  <a:noFill/>
                </a:ln>
                <a:solidFill>
                  <a:srgbClr val="000000"/>
                </a:solidFill>
                <a:effectLst/>
                <a:uLnTx/>
                <a:uFillTx/>
                <a:latin typeface="Arial"/>
                <a:ea typeface="+mn-ea"/>
                <a:cs typeface="Arial"/>
              </a:rPr>
              <a:t>MedComm</a:t>
            </a: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 That request will be fulfilled virtually from RHCC. HHS SOC is not requesting a VDH Liaison Officer to support SOC Operations this year. In 2009 and 2013 VDH supported in person or virtually.</a:t>
            </a:r>
            <a:b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200" b="0" i="0" u="none" strike="noStrike" kern="0" cap="none" spc="0" normalizeH="0" baseline="0" noProof="0" dirty="0" smtClean="0">
              <a:ln>
                <a:noFill/>
              </a:ln>
              <a:solidFill>
                <a:srgbClr val="000000"/>
              </a:solidFill>
              <a:effectLst/>
              <a:uLnTx/>
              <a:uFillTx/>
              <a:latin typeface="Arial"/>
              <a:ea typeface="+mn-ea"/>
              <a:cs typeface="Arial"/>
            </a:endParaRPr>
          </a:p>
          <a:p>
            <a:pPr marL="342900" lvl="0" indent="-342900" eaLnBrk="0" fontAlgn="base" hangingPunct="0">
              <a:spcBef>
                <a:spcPct val="20000"/>
              </a:spcBef>
              <a:spcAft>
                <a:spcPct val="0"/>
              </a:spcAft>
              <a:buFontTx/>
              <a:buChar char="•"/>
            </a:pPr>
            <a:r>
              <a:rPr kumimoji="0" lang="en-US" altLang="en-US" sz="1200" b="1" i="0" u="none" strike="noStrike" kern="0" cap="none" spc="0" normalizeH="0" baseline="0" noProof="0" dirty="0" smtClean="0">
                <a:ln>
                  <a:noFill/>
                </a:ln>
                <a:solidFill>
                  <a:srgbClr val="000000"/>
                </a:solidFill>
                <a:effectLst/>
                <a:uLnTx/>
                <a:uFillTx/>
                <a:latin typeface="Arial"/>
                <a:ea typeface="+mn-ea"/>
                <a:cs typeface="Arial"/>
              </a:rPr>
              <a:t>Liaisons</a:t>
            </a: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 to the State MACC-VDH will support MACC operations located in Fairfax in person and/or virtually. VDH has four personnel available to support shift work at the MACC (Walker, Sockwell, Andrew-Spear, Keatts). Sockwell, Spear, and Keatts have been registered for State WEBEOC training on 12 Jan for MACC support.</a:t>
            </a:r>
            <a:b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200" b="0" i="0" u="none" strike="noStrike" kern="0" cap="none" spc="0" normalizeH="0" baseline="0" noProof="0" dirty="0" smtClean="0">
              <a:ln>
                <a:noFill/>
              </a:ln>
              <a:solidFill>
                <a:srgbClr val="000000"/>
              </a:solidFill>
              <a:effectLst/>
              <a:uLnTx/>
              <a:uFillTx/>
              <a:latin typeface="Arial"/>
              <a:ea typeface="+mn-ea"/>
              <a:cs typeface="Arial"/>
            </a:endParaRPr>
          </a:p>
          <a:p>
            <a:pPr marL="342900" lvl="0" indent="-342900" eaLnBrk="0" fontAlgn="base" hangingPunct="0">
              <a:spcBef>
                <a:spcPct val="20000"/>
              </a:spcBef>
              <a:spcAft>
                <a:spcPct val="0"/>
              </a:spcAft>
              <a:buFontTx/>
              <a:buChar char="•"/>
            </a:pPr>
            <a:r>
              <a:rPr kumimoji="0" lang="en-US" altLang="en-US" sz="1200" b="1" i="0" u="none" strike="noStrike" kern="0" cap="none" spc="0" normalizeH="0" baseline="0" noProof="0" dirty="0" smtClean="0">
                <a:ln>
                  <a:noFill/>
                </a:ln>
                <a:solidFill>
                  <a:srgbClr val="000000"/>
                </a:solidFill>
                <a:effectLst/>
                <a:uLnTx/>
                <a:uFillTx/>
                <a:latin typeface="Arial"/>
                <a:ea typeface="+mn-ea"/>
                <a:cs typeface="Arial"/>
              </a:rPr>
              <a:t>MRC Volunteers</a:t>
            </a: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 Federal request from National Park Service to roster twenty two (22) BLS MRC volunteers to augment medical aid tents on the National Mall January 20</a:t>
            </a:r>
            <a:r>
              <a:rPr kumimoji="0" lang="en-US" altLang="en-US" sz="1200" b="0" i="0" u="none" strike="noStrike" kern="0" cap="none" spc="0" normalizeH="0" baseline="30000" noProof="0" dirty="0" smtClean="0">
                <a:ln>
                  <a:noFill/>
                </a:ln>
                <a:solidFill>
                  <a:srgbClr val="000000"/>
                </a:solidFill>
                <a:effectLst/>
                <a:uLnTx/>
                <a:uFillTx/>
                <a:latin typeface="Arial"/>
                <a:ea typeface="+mn-ea"/>
                <a:cs typeface="Arial"/>
              </a:rPr>
              <a:t>th</a:t>
            </a: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 18 operational, four on standby. Rostering through VVHS is complete. Credential requests are completed and are being picked up for volunteers by National Park Service Staff to distribute at staging are morning of.</a:t>
            </a:r>
          </a:p>
          <a:p>
            <a:pPr marL="342900" lvl="0" indent="-342900" eaLnBrk="0" fontAlgn="base" hangingPunct="0">
              <a:spcBef>
                <a:spcPct val="20000"/>
              </a:spcBef>
              <a:spcAft>
                <a:spcPct val="0"/>
              </a:spcAft>
              <a:buFontTx/>
              <a:buChar char="•"/>
            </a:pP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SNS-on heightened awareness/standby</a:t>
            </a:r>
            <a:b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200" b="0" i="0" u="none" strike="noStrike" kern="0" cap="none" spc="0" normalizeH="0" baseline="0" noProof="0" dirty="0" smtClean="0">
              <a:ln>
                <a:noFill/>
              </a:ln>
              <a:solidFill>
                <a:srgbClr val="000000"/>
              </a:solidFill>
              <a:effectLst/>
              <a:uLnTx/>
              <a:uFillTx/>
              <a:latin typeface="Arial"/>
              <a:ea typeface="+mn-ea"/>
              <a:cs typeface="Arial"/>
            </a:endParaRPr>
          </a:p>
          <a:p>
            <a:pPr marL="342900" lvl="0" indent="-342900" eaLnBrk="0" fontAlgn="base" hangingPunct="0">
              <a:spcBef>
                <a:spcPct val="20000"/>
              </a:spcBef>
              <a:spcAft>
                <a:spcPct val="0"/>
              </a:spcAft>
              <a:buFontTx/>
              <a:buChar char="•"/>
            </a:pPr>
            <a:r>
              <a:rPr kumimoji="0" lang="en-US" altLang="en-US" sz="1200" b="1" i="0" u="none" strike="noStrike" kern="0" cap="none" spc="0" normalizeH="0" baseline="0" noProof="0" dirty="0" err="1" smtClean="0">
                <a:ln>
                  <a:noFill/>
                </a:ln>
                <a:solidFill>
                  <a:srgbClr val="000000"/>
                </a:solidFill>
                <a:effectLst/>
                <a:uLnTx/>
                <a:uFillTx/>
                <a:latin typeface="Arial"/>
                <a:ea typeface="+mn-ea"/>
                <a:cs typeface="Arial"/>
              </a:rPr>
              <a:t>Chempack</a:t>
            </a: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-VDH will not be moving assets into the District. MD will support with two EMS CHEMPACKS.</a:t>
            </a:r>
            <a:b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200" b="0" i="0" u="none" strike="noStrike" kern="0" cap="none" spc="0" normalizeH="0" baseline="0" noProof="0" dirty="0" smtClean="0">
              <a:ln>
                <a:noFill/>
              </a:ln>
              <a:solidFill>
                <a:srgbClr val="000000"/>
              </a:solidFill>
              <a:effectLst/>
              <a:uLnTx/>
              <a:uFillTx/>
              <a:latin typeface="Arial"/>
              <a:ea typeface="+mn-ea"/>
              <a:cs typeface="Arial"/>
            </a:endParaRPr>
          </a:p>
          <a:p>
            <a:pPr marL="342900" lvl="0" indent="-342900" eaLnBrk="0" fontAlgn="base" hangingPunct="0">
              <a:spcBef>
                <a:spcPct val="20000"/>
              </a:spcBef>
              <a:spcAft>
                <a:spcPct val="0"/>
              </a:spcAft>
              <a:buFontTx/>
              <a:buChar char="•"/>
            </a:pPr>
            <a:r>
              <a:rPr kumimoji="0" lang="en-US" altLang="en-US" sz="1200" b="1" i="0" u="none" strike="noStrike" kern="0" cap="none" spc="0" normalizeH="0" baseline="0" noProof="0" dirty="0" smtClean="0">
                <a:ln>
                  <a:noFill/>
                </a:ln>
                <a:solidFill>
                  <a:srgbClr val="000000"/>
                </a:solidFill>
                <a:effectLst/>
                <a:uLnTx/>
                <a:uFillTx/>
                <a:latin typeface="Arial"/>
                <a:ea typeface="+mn-ea"/>
                <a:cs typeface="Arial"/>
              </a:rPr>
              <a:t>Radiological </a:t>
            </a:r>
            <a:r>
              <a:rPr kumimoji="0" lang="en-US" altLang="en-US" sz="1200" b="0" i="0" u="none" strike="noStrike" kern="0" cap="none" spc="0" normalizeH="0" baseline="0" noProof="0" dirty="0" smtClean="0">
                <a:ln>
                  <a:noFill/>
                </a:ln>
                <a:solidFill>
                  <a:srgbClr val="000000"/>
                </a:solidFill>
                <a:effectLst/>
                <a:uLnTx/>
                <a:uFillTx/>
                <a:latin typeface="Arial"/>
                <a:ea typeface="+mn-ea"/>
                <a:cs typeface="Arial"/>
              </a:rPr>
              <a:t>Resources-on heightened awareness/standby</a:t>
            </a:r>
            <a:r>
              <a:rPr lang="en-US" altLang="en-US" kern="0" dirty="0">
                <a:solidFill>
                  <a:srgbClr val="000000"/>
                </a:solidFill>
                <a:latin typeface="Arial"/>
                <a:cs typeface="Arial"/>
              </a:rPr>
              <a:t/>
            </a:r>
            <a:br>
              <a:rPr lang="en-US" altLang="en-US" kern="0" dirty="0">
                <a:solidFill>
                  <a:srgbClr val="000000"/>
                </a:solidFill>
                <a:latin typeface="Arial"/>
                <a:cs typeface="Arial"/>
              </a:rPr>
            </a:br>
            <a:endParaRPr lang="en-US" altLang="en-US" kern="0" dirty="0">
              <a:solidFill>
                <a:srgbClr val="000000"/>
              </a:solidFill>
              <a:latin typeface="Arial"/>
              <a:cs typeface="Arial"/>
            </a:endParaRPr>
          </a:p>
        </p:txBody>
      </p:sp>
    </p:spTree>
    <p:extLst>
      <p:ext uri="{BB962C8B-B14F-4D97-AF65-F5344CB8AC3E}">
        <p14:creationId xmlns:p14="http://schemas.microsoft.com/office/powerpoint/2010/main" val="2172356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MRC Volunteers on the Mall</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otf12234\AppData\Local\Microsoft\Windows\Temporary Internet Files\Content.Outlook\3KOPOIQU\IMG_190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82296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782907"/>
            <a:ext cx="8305800" cy="1200329"/>
          </a:xfrm>
          <a:prstGeom prst="rect">
            <a:avLst/>
          </a:prstGeom>
          <a:noFill/>
        </p:spPr>
        <p:txBody>
          <a:bodyPr wrap="square" rtlCol="0">
            <a:spAutoFit/>
          </a:bodyPr>
          <a:lstStyle/>
          <a:p>
            <a:pPr algn="ctr"/>
            <a:r>
              <a:rPr lang="en-US" altLang="en-US" sz="3600" dirty="0" smtClean="0"/>
              <a:t>National </a:t>
            </a:r>
            <a:r>
              <a:rPr lang="en-US" altLang="en-US" sz="3600" dirty="0"/>
              <a:t>Special Security </a:t>
            </a:r>
            <a:r>
              <a:rPr lang="en-US" altLang="en-US" sz="3600" dirty="0" smtClean="0"/>
              <a:t>Event (NSSE) </a:t>
            </a:r>
          </a:p>
          <a:p>
            <a:pPr algn="ctr"/>
            <a:r>
              <a:rPr lang="en-US" altLang="en-US" sz="3600" dirty="0" smtClean="0"/>
              <a:t>What Is It?</a:t>
            </a:r>
          </a:p>
        </p:txBody>
      </p:sp>
    </p:spTree>
    <p:extLst>
      <p:ext uri="{BB962C8B-B14F-4D97-AF65-F5344CB8AC3E}">
        <p14:creationId xmlns:p14="http://schemas.microsoft.com/office/powerpoint/2010/main" val="1872671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smtClean="0"/>
              <a:t>VDH Concept of Operations</a:t>
            </a:r>
            <a:endParaRPr lang="en-US" dirty="0"/>
          </a:p>
        </p:txBody>
      </p:sp>
      <p:sp>
        <p:nvSpPr>
          <p:cNvPr id="4" name="Content Placeholder 3"/>
          <p:cNvSpPr>
            <a:spLocks noGrp="1"/>
          </p:cNvSpPr>
          <p:nvPr>
            <p:ph sz="half" idx="1"/>
          </p:nvPr>
        </p:nvSpPr>
        <p:spPr/>
        <p:txBody>
          <a:bodyPr/>
          <a:lstStyle/>
          <a:p>
            <a:pPr lvl="0" eaLnBrk="0" fontAlgn="base" hangingPunct="0">
              <a:spcAft>
                <a:spcPct val="0"/>
              </a:spcAft>
              <a:buFontTx/>
              <a:buChar char="•"/>
            </a:pPr>
            <a:r>
              <a:rPr kumimoji="0" lang="en-US" altLang="en-US" sz="1500" b="0" i="0" u="none" strike="noStrike" kern="0" cap="none" spc="0" normalizeH="0" baseline="0" noProof="0" dirty="0" smtClean="0">
                <a:ln>
                  <a:noFill/>
                </a:ln>
                <a:solidFill>
                  <a:srgbClr val="000000"/>
                </a:solidFill>
                <a:effectLst/>
                <a:uLnTx/>
                <a:uFillTx/>
                <a:latin typeface="Arial"/>
                <a:ea typeface="+mn-ea"/>
                <a:cs typeface="Arial"/>
              </a:rPr>
              <a:t>Staff ESF 8 (Health and Medical) and ESF 3 (Public Works &amp; Engineering) in the Virginia Emergency Operations Center (VEOC) as required.</a:t>
            </a:r>
            <a:br>
              <a:rPr kumimoji="0" lang="en-US" altLang="en-US" sz="15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500" b="0" i="0" u="none" strike="noStrike" kern="0" cap="none" spc="0" normalizeH="0" baseline="0" noProof="0" dirty="0" smtClean="0">
              <a:ln>
                <a:noFill/>
              </a:ln>
              <a:solidFill>
                <a:srgbClr val="000000"/>
              </a:solidFill>
              <a:effectLst/>
              <a:uLnTx/>
              <a:uFillTx/>
              <a:latin typeface="Arial"/>
              <a:ea typeface="+mn-ea"/>
              <a:cs typeface="Arial"/>
            </a:endParaRPr>
          </a:p>
          <a:p>
            <a:pPr lvl="0" eaLnBrk="0" fontAlgn="base" hangingPunct="0">
              <a:spcAft>
                <a:spcPct val="0"/>
              </a:spcAft>
              <a:buFontTx/>
              <a:buChar char="•"/>
            </a:pPr>
            <a:r>
              <a:rPr kumimoji="0" lang="en-US" altLang="en-US" sz="1500" b="0" i="0" u="none" strike="noStrike" kern="0" cap="none" spc="0" normalizeH="0" baseline="0" noProof="0" dirty="0" smtClean="0">
                <a:ln>
                  <a:noFill/>
                </a:ln>
                <a:solidFill>
                  <a:srgbClr val="000000"/>
                </a:solidFill>
                <a:effectLst/>
                <a:uLnTx/>
                <a:uFillTx/>
                <a:latin typeface="Arial"/>
                <a:ea typeface="+mn-ea"/>
                <a:cs typeface="Arial"/>
              </a:rPr>
              <a:t>Augment JIC and VFC as required.</a:t>
            </a:r>
            <a:br>
              <a:rPr kumimoji="0" lang="en-US" altLang="en-US" sz="15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500" b="0" i="0" u="none" strike="noStrike" kern="0" cap="none" spc="0" normalizeH="0" baseline="0" noProof="0" dirty="0" smtClean="0">
              <a:ln>
                <a:noFill/>
              </a:ln>
              <a:solidFill>
                <a:srgbClr val="000000"/>
              </a:solidFill>
              <a:effectLst/>
              <a:uLnTx/>
              <a:uFillTx/>
              <a:latin typeface="Arial"/>
              <a:ea typeface="+mn-ea"/>
              <a:cs typeface="Arial"/>
            </a:endParaRPr>
          </a:p>
          <a:p>
            <a:pPr lvl="0" eaLnBrk="0" fontAlgn="base" hangingPunct="0">
              <a:spcAft>
                <a:spcPct val="0"/>
              </a:spcAft>
              <a:buFontTx/>
              <a:buChar char="•"/>
            </a:pPr>
            <a:r>
              <a:rPr kumimoji="0" lang="en-US" altLang="en-US" sz="1500" b="0" i="0" u="none" strike="noStrike" kern="0" cap="none" spc="0" normalizeH="0" baseline="0" noProof="0" dirty="0" smtClean="0">
                <a:ln>
                  <a:noFill/>
                </a:ln>
                <a:solidFill>
                  <a:srgbClr val="000000"/>
                </a:solidFill>
                <a:effectLst/>
                <a:uLnTx/>
                <a:uFillTx/>
                <a:latin typeface="Arial"/>
                <a:ea typeface="+mn-ea"/>
                <a:cs typeface="Arial"/>
              </a:rPr>
              <a:t>Prepare to activate VDH Emergency Coordination Center (ECC) within two hours of notification.</a:t>
            </a:r>
            <a:br>
              <a:rPr kumimoji="0" lang="en-US" altLang="en-US" sz="15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500" b="0" i="0" u="none" strike="noStrike" kern="0" cap="none" spc="0" normalizeH="0" baseline="0" noProof="0" dirty="0" smtClean="0">
              <a:ln>
                <a:noFill/>
              </a:ln>
              <a:solidFill>
                <a:srgbClr val="000000"/>
              </a:solidFill>
              <a:effectLst/>
              <a:uLnTx/>
              <a:uFillTx/>
              <a:latin typeface="Arial"/>
              <a:ea typeface="+mn-ea"/>
              <a:cs typeface="Arial"/>
            </a:endParaRPr>
          </a:p>
          <a:p>
            <a:pPr lvl="0" eaLnBrk="0" fontAlgn="base" hangingPunct="0">
              <a:spcAft>
                <a:spcPct val="0"/>
              </a:spcAft>
              <a:buFontTx/>
              <a:buChar char="•"/>
            </a:pPr>
            <a:r>
              <a:rPr kumimoji="0" lang="en-US" altLang="en-US" sz="1500" b="0" i="0" u="none" strike="noStrike" kern="0" cap="none" spc="0" normalizeH="0" baseline="0" noProof="0" dirty="0" smtClean="0">
                <a:ln>
                  <a:noFill/>
                </a:ln>
                <a:solidFill>
                  <a:srgbClr val="000000"/>
                </a:solidFill>
                <a:effectLst/>
                <a:uLnTx/>
                <a:uFillTx/>
                <a:latin typeface="Arial"/>
                <a:ea typeface="+mn-ea"/>
                <a:cs typeface="Arial"/>
              </a:rPr>
              <a:t>Prepare to activate the Virginia Strategic National Stockpile (SNS) Receive, Stage and Store Site (RSS) and implement Medical Countermeasure Distribution within six hours of notification.</a:t>
            </a:r>
          </a:p>
          <a:p>
            <a:endParaRPr lang="en-US" dirty="0"/>
          </a:p>
        </p:txBody>
      </p:sp>
      <p:sp>
        <p:nvSpPr>
          <p:cNvPr id="5" name="Content Placeholder 4"/>
          <p:cNvSpPr>
            <a:spLocks noGrp="1"/>
          </p:cNvSpPr>
          <p:nvPr>
            <p:ph sz="half" idx="2"/>
          </p:nvPr>
        </p:nvSpPr>
        <p:spPr/>
        <p:txBody>
          <a:bodyPr/>
          <a:lstStyle/>
          <a:p>
            <a:pPr marL="0" lvl="0" indent="0" eaLnBrk="0" fontAlgn="base" hangingPunct="0">
              <a:spcAft>
                <a:spcPct val="0"/>
              </a:spcAft>
              <a:buNone/>
              <a:defRPr/>
            </a:pPr>
            <a:endParaRPr lang="en-US" sz="1450" kern="0" dirty="0">
              <a:solidFill>
                <a:srgbClr val="000000"/>
              </a:solidFill>
              <a:latin typeface="Arial"/>
              <a:cs typeface="Arial"/>
            </a:endParaRPr>
          </a:p>
          <a:p>
            <a:pPr lvl="0" eaLnBrk="0" fontAlgn="base" hangingPunct="0">
              <a:spcAft>
                <a:spcPct val="0"/>
              </a:spcAft>
              <a:buFontTx/>
              <a:buChar char="•"/>
              <a:defRPr/>
            </a:pPr>
            <a:r>
              <a:rPr lang="en-US" sz="1450" kern="0" dirty="0">
                <a:solidFill>
                  <a:srgbClr val="000000"/>
                </a:solidFill>
                <a:latin typeface="Arial"/>
                <a:cs typeface="Arial"/>
              </a:rPr>
              <a:t>ESSENCE-Office of Epidemiology has </a:t>
            </a:r>
            <a:r>
              <a:rPr lang="en-US" sz="1450" kern="0" dirty="0" smtClean="0">
                <a:solidFill>
                  <a:srgbClr val="000000"/>
                </a:solidFill>
                <a:latin typeface="Arial"/>
                <a:cs typeface="Arial"/>
              </a:rPr>
              <a:t>developed </a:t>
            </a:r>
            <a:r>
              <a:rPr lang="en-US" sz="1450" kern="0" dirty="0">
                <a:solidFill>
                  <a:srgbClr val="000000"/>
                </a:solidFill>
                <a:latin typeface="Arial"/>
                <a:cs typeface="Arial"/>
              </a:rPr>
              <a:t>an enhanced plan for disease surveillance and investigation in the VDH Northern Region and NCR in coordination with DC, Maryland and Bio-Watch.</a:t>
            </a:r>
          </a:p>
          <a:p>
            <a:pPr lvl="0" eaLnBrk="0" fontAlgn="base" hangingPunct="0">
              <a:spcAft>
                <a:spcPct val="0"/>
              </a:spcAft>
              <a:buFontTx/>
              <a:buChar char="•"/>
            </a:pPr>
            <a:r>
              <a:rPr kumimoji="0" lang="en-US" altLang="en-US" sz="1400" b="0" i="0" u="none" strike="noStrike" kern="0" cap="none" spc="0" normalizeH="0" baseline="0" noProof="0" dirty="0" smtClean="0">
                <a:ln>
                  <a:noFill/>
                </a:ln>
                <a:solidFill>
                  <a:srgbClr val="000000"/>
                </a:solidFill>
                <a:effectLst/>
                <a:uLnTx/>
                <a:uFillTx/>
                <a:latin typeface="Arial"/>
                <a:ea typeface="+mn-ea"/>
                <a:cs typeface="Arial"/>
              </a:rPr>
              <a:t>VDH Office of Drinking Water (ODW) -increase alert level and prepare to respond</a:t>
            </a:r>
            <a:br>
              <a:rPr kumimoji="0" lang="en-US" altLang="en-US" sz="14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400" b="0" i="0" u="none" strike="noStrike" kern="0" cap="none" spc="0" normalizeH="0" baseline="0" noProof="0" dirty="0" smtClean="0">
              <a:ln>
                <a:noFill/>
              </a:ln>
              <a:solidFill>
                <a:srgbClr val="000000"/>
              </a:solidFill>
              <a:effectLst/>
              <a:uLnTx/>
              <a:uFillTx/>
              <a:latin typeface="Arial"/>
              <a:ea typeface="+mn-ea"/>
              <a:cs typeface="Arial"/>
            </a:endParaRPr>
          </a:p>
          <a:p>
            <a:pPr lvl="0" eaLnBrk="0" fontAlgn="base" hangingPunct="0">
              <a:spcAft>
                <a:spcPct val="0"/>
              </a:spcAft>
              <a:buFontTx/>
              <a:buChar char="•"/>
            </a:pPr>
            <a:r>
              <a:rPr kumimoji="0" lang="en-US" altLang="en-US" sz="1400" b="0" i="0" u="none" strike="noStrike" kern="0" cap="none" spc="0" normalizeH="0" baseline="0" noProof="0" dirty="0" smtClean="0">
                <a:ln>
                  <a:noFill/>
                </a:ln>
                <a:solidFill>
                  <a:srgbClr val="000000"/>
                </a:solidFill>
                <a:effectLst/>
                <a:uLnTx/>
                <a:uFillTx/>
                <a:latin typeface="Arial"/>
                <a:ea typeface="+mn-ea"/>
                <a:cs typeface="Arial"/>
              </a:rPr>
              <a:t>VDH Office of Emergency Medical Services (OEMS)- monitor EMS mutual aid requests and deployment of EMS resources. Karen Owens (OEMS) and Chris Cook (RHCC) involved in Patient Movement Planning with NDMS.</a:t>
            </a:r>
            <a:br>
              <a:rPr kumimoji="0" lang="en-US" altLang="en-US" sz="1400" b="0" i="0" u="none" strike="noStrike" kern="0" cap="none" spc="0" normalizeH="0" baseline="0" noProof="0" dirty="0" smtClean="0">
                <a:ln>
                  <a:noFill/>
                </a:ln>
                <a:solidFill>
                  <a:srgbClr val="000000"/>
                </a:solidFill>
                <a:effectLst/>
                <a:uLnTx/>
                <a:uFillTx/>
                <a:latin typeface="Arial"/>
                <a:ea typeface="+mn-ea"/>
                <a:cs typeface="Arial"/>
              </a:rPr>
            </a:br>
            <a:endParaRPr kumimoji="0" lang="en-US" altLang="en-US" sz="1400" b="0" i="0" u="none" strike="noStrike" kern="0" cap="none" spc="0" normalizeH="0" baseline="0" noProof="0" dirty="0" smtClean="0">
              <a:ln>
                <a:noFill/>
              </a:ln>
              <a:solidFill>
                <a:srgbClr val="000000"/>
              </a:solidFill>
              <a:effectLst/>
              <a:uLnTx/>
              <a:uFillTx/>
              <a:latin typeface="Arial"/>
              <a:ea typeface="+mn-ea"/>
              <a:cs typeface="Arial"/>
            </a:endParaRPr>
          </a:p>
          <a:p>
            <a:endParaRPr lang="en-US" dirty="0"/>
          </a:p>
        </p:txBody>
      </p:sp>
    </p:spTree>
    <p:extLst>
      <p:ext uri="{BB962C8B-B14F-4D97-AF65-F5344CB8AC3E}">
        <p14:creationId xmlns:p14="http://schemas.microsoft.com/office/powerpoint/2010/main" val="4197736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VDH </a:t>
            </a:r>
            <a:r>
              <a:rPr lang="en-US" altLang="en-US" dirty="0" err="1"/>
              <a:t>Conops</a:t>
            </a:r>
            <a:r>
              <a:rPr lang="en-US" altLang="en-US" dirty="0"/>
              <a:t> Cont’d</a:t>
            </a:r>
            <a:endParaRPr lang="en-US" dirty="0"/>
          </a:p>
        </p:txBody>
      </p:sp>
      <p:sp>
        <p:nvSpPr>
          <p:cNvPr id="3" name="Content Placeholder 2"/>
          <p:cNvSpPr>
            <a:spLocks noGrp="1"/>
          </p:cNvSpPr>
          <p:nvPr>
            <p:ph sz="half" idx="1"/>
          </p:nvPr>
        </p:nvSpPr>
        <p:spPr/>
        <p:txBody>
          <a:bodyPr>
            <a:noAutofit/>
          </a:bodyPr>
          <a:lstStyle/>
          <a:p>
            <a:pPr lvl="0" eaLnBrk="0" fontAlgn="base" hangingPunct="0">
              <a:spcAft>
                <a:spcPct val="0"/>
              </a:spcAft>
              <a:buFontTx/>
              <a:buChar char="•"/>
            </a:pPr>
            <a:r>
              <a:rPr kumimoji="0" lang="en-US" altLang="en-US" sz="1600" b="0" i="0" u="none" strike="noStrike" kern="0" cap="none" spc="0" normalizeH="0" baseline="0" noProof="0" dirty="0" smtClean="0">
                <a:ln>
                  <a:noFill/>
                </a:ln>
                <a:solidFill>
                  <a:srgbClr val="000000"/>
                </a:solidFill>
                <a:effectLst/>
                <a:uLnTx/>
                <a:uFillTx/>
                <a:latin typeface="Arial"/>
                <a:cs typeface="Arial"/>
              </a:rPr>
              <a:t>VDH Office of Chief Medical Examiner (OCME) -participated in mass fatality planning with DC / MD Medical Examiners </a:t>
            </a:r>
            <a:br>
              <a:rPr kumimoji="0" lang="en-US" altLang="en-US" sz="1600" b="0" i="0" u="none" strike="noStrike" kern="0" cap="none" spc="0" normalizeH="0" baseline="0" noProof="0" dirty="0" smtClean="0">
                <a:ln>
                  <a:noFill/>
                </a:ln>
                <a:solidFill>
                  <a:srgbClr val="000000"/>
                </a:solidFill>
                <a:effectLst/>
                <a:uLnTx/>
                <a:uFillTx/>
                <a:latin typeface="Arial"/>
                <a:cs typeface="Arial"/>
              </a:rPr>
            </a:br>
            <a:endParaRPr kumimoji="0" lang="en-US" altLang="en-US" sz="1600" b="0" i="0" u="none" strike="noStrike" kern="0" cap="none" spc="0" normalizeH="0" baseline="0" noProof="0" dirty="0" smtClean="0">
              <a:ln>
                <a:noFill/>
              </a:ln>
              <a:solidFill>
                <a:srgbClr val="000000"/>
              </a:solidFill>
              <a:effectLst/>
              <a:uLnTx/>
              <a:uFillTx/>
              <a:latin typeface="Arial"/>
              <a:cs typeface="Arial"/>
            </a:endParaRPr>
          </a:p>
          <a:p>
            <a:pPr lvl="0" eaLnBrk="0" fontAlgn="base" hangingPunct="0">
              <a:spcAft>
                <a:spcPct val="0"/>
              </a:spcAft>
              <a:buFontTx/>
              <a:buChar char="•"/>
            </a:pPr>
            <a:r>
              <a:rPr kumimoji="0" lang="en-US" altLang="en-US" sz="1600" b="0" i="0" u="none" strike="noStrike" kern="0" cap="none" spc="0" normalizeH="0" baseline="0" noProof="0" dirty="0" smtClean="0">
                <a:ln>
                  <a:noFill/>
                </a:ln>
                <a:solidFill>
                  <a:srgbClr val="000000"/>
                </a:solidFill>
                <a:effectLst/>
                <a:uLnTx/>
                <a:uFillTx/>
                <a:latin typeface="Arial"/>
                <a:cs typeface="Arial"/>
              </a:rPr>
              <a:t>VDH Central, Eastern and Western Regional Teams and Local Health Districts- prepare to provide support as requested</a:t>
            </a:r>
            <a:br>
              <a:rPr kumimoji="0" lang="en-US" altLang="en-US" sz="1600" b="0" i="0" u="none" strike="noStrike" kern="0" cap="none" spc="0" normalizeH="0" baseline="0" noProof="0" dirty="0" smtClean="0">
                <a:ln>
                  <a:noFill/>
                </a:ln>
                <a:solidFill>
                  <a:srgbClr val="000000"/>
                </a:solidFill>
                <a:effectLst/>
                <a:uLnTx/>
                <a:uFillTx/>
                <a:latin typeface="Arial"/>
                <a:cs typeface="Arial"/>
              </a:rPr>
            </a:br>
            <a:endParaRPr kumimoji="0" lang="en-US" altLang="en-US" sz="1600" b="0" i="0" u="none" strike="noStrike" kern="0" cap="none" spc="0" normalizeH="0" baseline="0" noProof="0" dirty="0" smtClean="0">
              <a:ln>
                <a:noFill/>
              </a:ln>
              <a:solidFill>
                <a:srgbClr val="000000"/>
              </a:solidFill>
              <a:effectLst/>
              <a:uLnTx/>
              <a:uFillTx/>
              <a:latin typeface="Arial"/>
              <a:cs typeface="Arial"/>
            </a:endParaRPr>
          </a:p>
          <a:p>
            <a:pPr lvl="0" eaLnBrk="0" fontAlgn="base" hangingPunct="0">
              <a:spcAft>
                <a:spcPct val="0"/>
              </a:spcAft>
              <a:buFontTx/>
              <a:buChar char="•"/>
            </a:pPr>
            <a:r>
              <a:rPr kumimoji="0" lang="en-US" altLang="en-US" sz="1600" b="0" i="0" u="none" strike="noStrike" kern="0" cap="none" spc="0" normalizeH="0" baseline="0" noProof="0" dirty="0" smtClean="0">
                <a:ln>
                  <a:noFill/>
                </a:ln>
                <a:solidFill>
                  <a:srgbClr val="000000"/>
                </a:solidFill>
                <a:effectLst/>
                <a:uLnTx/>
                <a:uFillTx/>
                <a:latin typeface="Arial"/>
                <a:cs typeface="Arial"/>
              </a:rPr>
              <a:t>MRC volunteers-  on standby if not rostered In direct support</a:t>
            </a:r>
            <a:br>
              <a:rPr kumimoji="0" lang="en-US" altLang="en-US" sz="1600" b="0" i="0" u="none" strike="noStrike" kern="0" cap="none" spc="0" normalizeH="0" baseline="0" noProof="0" dirty="0" smtClean="0">
                <a:ln>
                  <a:noFill/>
                </a:ln>
                <a:solidFill>
                  <a:srgbClr val="000000"/>
                </a:solidFill>
                <a:effectLst/>
                <a:uLnTx/>
                <a:uFillTx/>
                <a:latin typeface="Arial"/>
                <a:cs typeface="Arial"/>
              </a:rPr>
            </a:br>
            <a:endParaRPr kumimoji="0" lang="en-US" altLang="en-US" sz="1600" b="0" i="0" u="none" strike="noStrike" kern="0" cap="none" spc="0" normalizeH="0" baseline="0" noProof="0" dirty="0" smtClean="0">
              <a:ln>
                <a:noFill/>
              </a:ln>
              <a:solidFill>
                <a:srgbClr val="000000"/>
              </a:solidFill>
              <a:effectLst/>
              <a:uLnTx/>
              <a:uFillTx/>
              <a:latin typeface="Arial"/>
              <a:cs typeface="Arial"/>
            </a:endParaRPr>
          </a:p>
          <a:p>
            <a:r>
              <a:rPr kumimoji="0" lang="en-US" altLang="en-US" sz="1600" b="0" i="0" u="none" strike="noStrike" kern="0" cap="none" spc="0" normalizeH="0" baseline="0" noProof="0" dirty="0" smtClean="0">
                <a:ln>
                  <a:noFill/>
                </a:ln>
                <a:solidFill>
                  <a:srgbClr val="000000"/>
                </a:solidFill>
                <a:effectLst/>
                <a:uLnTx/>
                <a:uFillTx/>
                <a:latin typeface="Arial"/>
                <a:cs typeface="Arial"/>
              </a:rPr>
              <a:t>Coordinate with Division of Consolidated Laboratory Services (DCLS) -  to have Emergency Response Staff on call for response within one hour of notification</a:t>
            </a:r>
            <a:endParaRPr lang="en-US" sz="1600" dirty="0"/>
          </a:p>
        </p:txBody>
      </p:sp>
      <p:sp>
        <p:nvSpPr>
          <p:cNvPr id="4" name="Content Placeholder 3"/>
          <p:cNvSpPr>
            <a:spLocks noGrp="1"/>
          </p:cNvSpPr>
          <p:nvPr>
            <p:ph sz="half" idx="2"/>
          </p:nvPr>
        </p:nvSpPr>
        <p:spPr/>
        <p:txBody>
          <a:bodyPr>
            <a:normAutofit/>
          </a:bodyPr>
          <a:lstStyle/>
          <a:p>
            <a:pPr lvl="1" eaLnBrk="0" fontAlgn="base" hangingPunct="0">
              <a:spcAft>
                <a:spcPct val="0"/>
              </a:spcAft>
              <a:buFont typeface="Arial" charset="0"/>
              <a:buChar char="•"/>
            </a:pPr>
            <a:r>
              <a:rPr kumimoji="0" lang="en-US" altLang="en-US" sz="1600" b="0" i="0" u="none" strike="noStrike" kern="0" cap="none" spc="0" normalizeH="0" baseline="0" noProof="0" dirty="0" smtClean="0">
                <a:ln>
                  <a:noFill/>
                </a:ln>
                <a:solidFill>
                  <a:srgbClr val="000000"/>
                </a:solidFill>
                <a:effectLst/>
                <a:uLnTx/>
                <a:uFillTx/>
                <a:latin typeface="Arial"/>
                <a:cs typeface="Arial"/>
              </a:rPr>
              <a:t>Review Northern Virginia Bio-Watch data; initiate Emergency Notification Plans for a Bio-Watch Actionable Result. </a:t>
            </a:r>
          </a:p>
          <a:p>
            <a:pPr lvl="1" eaLnBrk="0" fontAlgn="base" hangingPunct="0">
              <a:spcAft>
                <a:spcPct val="0"/>
              </a:spcAft>
              <a:buFontTx/>
              <a:buChar char="–"/>
            </a:pPr>
            <a:endParaRPr kumimoji="0" lang="en-US" altLang="en-US" sz="1600" b="0" i="0" u="none" strike="noStrike" kern="0" cap="none" spc="0" normalizeH="0" baseline="0" noProof="0" dirty="0" smtClean="0">
              <a:ln>
                <a:noFill/>
              </a:ln>
              <a:solidFill>
                <a:srgbClr val="000000"/>
              </a:solidFill>
              <a:effectLst/>
              <a:uLnTx/>
              <a:uFillTx/>
              <a:latin typeface="Arial"/>
              <a:cs typeface="Arial"/>
            </a:endParaRPr>
          </a:p>
          <a:p>
            <a:pPr lvl="1" eaLnBrk="0" fontAlgn="base" hangingPunct="0">
              <a:spcAft>
                <a:spcPct val="0"/>
              </a:spcAft>
              <a:buFont typeface="Arial" charset="0"/>
              <a:buChar char="•"/>
            </a:pPr>
            <a:r>
              <a:rPr kumimoji="0" lang="en-US" altLang="en-US" sz="1600" b="0" i="0" u="none" strike="noStrike" kern="0" cap="none" spc="0" normalizeH="0" baseline="0" noProof="0" dirty="0" smtClean="0">
                <a:ln>
                  <a:noFill/>
                </a:ln>
                <a:solidFill>
                  <a:srgbClr val="000000"/>
                </a:solidFill>
                <a:effectLst/>
                <a:uLnTx/>
                <a:uFillTx/>
                <a:latin typeface="Arial"/>
                <a:cs typeface="Arial"/>
              </a:rPr>
              <a:t>Preparing for the possible deployment of CHEMPACK.</a:t>
            </a:r>
            <a:br>
              <a:rPr kumimoji="0" lang="en-US" altLang="en-US" sz="1600" b="0" i="0" u="none" strike="noStrike" kern="0" cap="none" spc="0" normalizeH="0" baseline="0" noProof="0" dirty="0" smtClean="0">
                <a:ln>
                  <a:noFill/>
                </a:ln>
                <a:solidFill>
                  <a:srgbClr val="000000"/>
                </a:solidFill>
                <a:effectLst/>
                <a:uLnTx/>
                <a:uFillTx/>
                <a:latin typeface="Arial"/>
                <a:cs typeface="Arial"/>
              </a:rPr>
            </a:br>
            <a:endParaRPr kumimoji="0" lang="en-US" altLang="en-US" sz="1600" b="0" i="0" u="none" strike="noStrike" kern="0" cap="none" spc="0" normalizeH="0" baseline="0" noProof="0" dirty="0" smtClean="0">
              <a:ln>
                <a:noFill/>
              </a:ln>
              <a:solidFill>
                <a:srgbClr val="000000"/>
              </a:solidFill>
              <a:effectLst/>
              <a:uLnTx/>
              <a:uFillTx/>
              <a:latin typeface="Arial"/>
              <a:cs typeface="Arial"/>
            </a:endParaRPr>
          </a:p>
          <a:p>
            <a:pPr lvl="1" eaLnBrk="0" fontAlgn="base" hangingPunct="0">
              <a:spcAft>
                <a:spcPct val="0"/>
              </a:spcAft>
              <a:buFont typeface="Arial" charset="0"/>
              <a:buChar char="•"/>
            </a:pPr>
            <a:r>
              <a:rPr kumimoji="0" lang="en-US" altLang="en-US" sz="1600" b="0" i="0" u="none" strike="noStrike" kern="0" cap="none" spc="0" normalizeH="0" baseline="0" noProof="0" dirty="0" smtClean="0">
                <a:ln>
                  <a:noFill/>
                </a:ln>
                <a:solidFill>
                  <a:srgbClr val="000000"/>
                </a:solidFill>
                <a:effectLst/>
                <a:uLnTx/>
                <a:uFillTx/>
                <a:latin typeface="Arial"/>
                <a:cs typeface="Arial"/>
              </a:rPr>
              <a:t>Identify sites for the pre-deployment of radiation countermeasures.</a:t>
            </a:r>
            <a:endParaRPr lang="en-US" sz="1600" dirty="0"/>
          </a:p>
        </p:txBody>
      </p:sp>
    </p:spTree>
    <p:extLst>
      <p:ext uri="{BB962C8B-B14F-4D97-AF65-F5344CB8AC3E}">
        <p14:creationId xmlns:p14="http://schemas.microsoft.com/office/powerpoint/2010/main" val="333575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lvl="0" algn="ctr" fontAlgn="base">
              <a:spcAft>
                <a:spcPct val="0"/>
              </a:spcAft>
            </a:pPr>
            <a:r>
              <a:rPr lang="en-US" altLang="en-US" sz="3200" dirty="0" smtClean="0">
                <a:latin typeface="Calibri" pitchFamily="34" charset="0"/>
                <a:ea typeface="+mn-ea"/>
                <a:cs typeface="Arial" charset="0"/>
              </a:rPr>
              <a:t/>
            </a:r>
            <a:br>
              <a:rPr lang="en-US" altLang="en-US" sz="3200" dirty="0" smtClean="0">
                <a:latin typeface="Calibri" pitchFamily="34" charset="0"/>
                <a:ea typeface="+mn-ea"/>
                <a:cs typeface="Arial" charset="0"/>
              </a:rPr>
            </a:br>
            <a:r>
              <a:rPr lang="en-US" altLang="en-US" sz="3200" dirty="0" smtClean="0">
                <a:latin typeface="Calibri" pitchFamily="34" charset="0"/>
                <a:ea typeface="+mn-ea"/>
                <a:cs typeface="Arial" charset="0"/>
              </a:rPr>
              <a:t>NVHA Basic </a:t>
            </a:r>
            <a:r>
              <a:rPr lang="en-US" altLang="en-US" sz="3200" dirty="0">
                <a:latin typeface="Calibri" pitchFamily="34" charset="0"/>
                <a:ea typeface="+mn-ea"/>
                <a:cs typeface="Arial" charset="0"/>
              </a:rPr>
              <a:t>Concept of Operations</a:t>
            </a:r>
            <a:r>
              <a:rPr lang="en-US" altLang="en-US" sz="2400" dirty="0">
                <a:solidFill>
                  <a:srgbClr val="000099"/>
                </a:solidFill>
                <a:latin typeface="Calibri" pitchFamily="34" charset="0"/>
                <a:ea typeface="+mn-ea"/>
                <a:cs typeface="Arial" charset="0"/>
              </a:rPr>
              <a:t/>
            </a:r>
            <a:br>
              <a:rPr lang="en-US" altLang="en-US" sz="2400" dirty="0">
                <a:solidFill>
                  <a:srgbClr val="000099"/>
                </a:solidFill>
                <a:latin typeface="Calibri" pitchFamily="34" charset="0"/>
                <a:ea typeface="+mn-ea"/>
                <a:cs typeface="Arial" charset="0"/>
              </a:rPr>
            </a:b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pPr fontAlgn="base">
              <a:spcBef>
                <a:spcPct val="0"/>
              </a:spcBef>
              <a:spcAft>
                <a:spcPct val="60000"/>
              </a:spcAft>
            </a:pPr>
            <a:r>
              <a:rPr lang="en-US" altLang="en-US" sz="1500" dirty="0">
                <a:solidFill>
                  <a:srgbClr val="000000"/>
                </a:solidFill>
                <a:latin typeface="+mj-lt"/>
                <a:cs typeface="Times New Roman" panose="02020603050405020304" pitchFamily="18" charset="0"/>
              </a:rPr>
              <a:t>RHCC will be active on day of the Inauguration and other days as determined necessary, likely 1 shift of 12 hrs.  Staffing will be at least an Incident Commander, Operations Chief, Logistics position, and Communications Officer. Other positions will be placed on-call.</a:t>
            </a:r>
          </a:p>
          <a:p>
            <a:pPr fontAlgn="base">
              <a:spcBef>
                <a:spcPct val="0"/>
              </a:spcBef>
              <a:spcAft>
                <a:spcPct val="60000"/>
              </a:spcAft>
            </a:pPr>
            <a:r>
              <a:rPr lang="en-US" altLang="en-US" sz="1500" dirty="0">
                <a:solidFill>
                  <a:srgbClr val="000000"/>
                </a:solidFill>
                <a:latin typeface="+mj-lt"/>
                <a:cs typeface="Times New Roman" panose="02020603050405020304" pitchFamily="18" charset="0"/>
              </a:rPr>
              <a:t>RHCC participated in two no-notice Hospital bed </a:t>
            </a:r>
            <a:r>
              <a:rPr lang="en-US" altLang="en-US" sz="1500" dirty="0" smtClean="0">
                <a:solidFill>
                  <a:srgbClr val="000000"/>
                </a:solidFill>
                <a:latin typeface="+mj-lt"/>
                <a:cs typeface="Times New Roman" panose="02020603050405020304" pitchFamily="18" charset="0"/>
              </a:rPr>
              <a:t>status  drills </a:t>
            </a:r>
            <a:r>
              <a:rPr lang="en-US" altLang="en-US" sz="1500" dirty="0">
                <a:solidFill>
                  <a:srgbClr val="000000"/>
                </a:solidFill>
                <a:latin typeface="+mj-lt"/>
                <a:cs typeface="Times New Roman" panose="02020603050405020304" pitchFamily="18" charset="0"/>
              </a:rPr>
              <a:t>with DC and Maryland. Dates were December 28</a:t>
            </a:r>
            <a:r>
              <a:rPr lang="en-US" altLang="en-US" sz="1500" baseline="30000" dirty="0">
                <a:solidFill>
                  <a:srgbClr val="000000"/>
                </a:solidFill>
                <a:latin typeface="+mj-lt"/>
                <a:cs typeface="Times New Roman" panose="02020603050405020304" pitchFamily="18" charset="0"/>
              </a:rPr>
              <a:t>th</a:t>
            </a:r>
            <a:r>
              <a:rPr lang="en-US" altLang="en-US" sz="1500" dirty="0">
                <a:solidFill>
                  <a:srgbClr val="000000"/>
                </a:solidFill>
                <a:latin typeface="+mj-lt"/>
                <a:cs typeface="Times New Roman" panose="02020603050405020304" pitchFamily="18" charset="0"/>
              </a:rPr>
              <a:t> and January 5</a:t>
            </a:r>
            <a:r>
              <a:rPr lang="en-US" altLang="en-US" sz="1500" baseline="30000" dirty="0">
                <a:solidFill>
                  <a:srgbClr val="000000"/>
                </a:solidFill>
                <a:latin typeface="+mj-lt"/>
                <a:cs typeface="Times New Roman" panose="02020603050405020304" pitchFamily="18" charset="0"/>
              </a:rPr>
              <a:t>th</a:t>
            </a:r>
            <a:r>
              <a:rPr lang="en-US" altLang="en-US" sz="1500" dirty="0">
                <a:solidFill>
                  <a:srgbClr val="000000"/>
                </a:solidFill>
                <a:latin typeface="+mj-lt"/>
                <a:cs typeface="Times New Roman" panose="02020603050405020304" pitchFamily="18" charset="0"/>
              </a:rPr>
              <a:t>.  </a:t>
            </a:r>
          </a:p>
          <a:p>
            <a:pPr fontAlgn="base">
              <a:spcBef>
                <a:spcPct val="0"/>
              </a:spcBef>
              <a:spcAft>
                <a:spcPct val="60000"/>
              </a:spcAft>
            </a:pPr>
            <a:r>
              <a:rPr lang="en-US" altLang="en-US" sz="1500" dirty="0">
                <a:solidFill>
                  <a:srgbClr val="000000"/>
                </a:solidFill>
                <a:latin typeface="+mj-lt"/>
                <a:cs typeface="Times New Roman" panose="02020603050405020304" pitchFamily="18" charset="0"/>
              </a:rPr>
              <a:t>VHASS will be used to gather hospital status updates (beds, resource needs, </a:t>
            </a:r>
            <a:r>
              <a:rPr lang="en-US" altLang="en-US" sz="1500" dirty="0" smtClean="0">
                <a:solidFill>
                  <a:srgbClr val="000000"/>
                </a:solidFill>
                <a:latin typeface="+mj-lt"/>
                <a:cs typeface="Times New Roman" panose="02020603050405020304" pitchFamily="18" charset="0"/>
              </a:rPr>
              <a:t>etc.) </a:t>
            </a:r>
            <a:r>
              <a:rPr lang="en-US" altLang="en-US" sz="1500" dirty="0">
                <a:solidFill>
                  <a:srgbClr val="000000"/>
                </a:solidFill>
                <a:latin typeface="+mj-lt"/>
                <a:cs typeface="Times New Roman" panose="02020603050405020304" pitchFamily="18" charset="0"/>
              </a:rPr>
              <a:t>and to capture patient tracking info (all patients from Inauguration activities will be placed in VHASS patient tracking system).  Updates will be requested at least every 2 </a:t>
            </a:r>
            <a:r>
              <a:rPr lang="en-US" altLang="en-US" sz="1500" dirty="0" smtClean="0">
                <a:solidFill>
                  <a:srgbClr val="000000"/>
                </a:solidFill>
                <a:latin typeface="+mj-lt"/>
                <a:cs typeface="Times New Roman" panose="02020603050405020304" pitchFamily="18" charset="0"/>
              </a:rPr>
              <a:t>hrs.</a:t>
            </a:r>
            <a:endParaRPr lang="en-US" altLang="en-US" sz="1500" dirty="0">
              <a:solidFill>
                <a:srgbClr val="000000"/>
              </a:solidFill>
              <a:latin typeface="+mj-lt"/>
              <a:cs typeface="Times New Roman" panose="02020603050405020304" pitchFamily="18" charset="0"/>
            </a:endParaRPr>
          </a:p>
          <a:p>
            <a:pPr fontAlgn="base">
              <a:spcBef>
                <a:spcPct val="0"/>
              </a:spcBef>
              <a:spcAft>
                <a:spcPct val="60000"/>
              </a:spcAft>
            </a:pPr>
            <a:r>
              <a:rPr lang="en-US" altLang="en-US" sz="1500" dirty="0">
                <a:solidFill>
                  <a:srgbClr val="000000"/>
                </a:solidFill>
                <a:latin typeface="+mj-lt"/>
                <a:cs typeface="Times New Roman" panose="02020603050405020304" pitchFamily="18" charset="0"/>
              </a:rPr>
              <a:t>Conference calls with member hospitals will take place  on a regular schedule, likely 3 calls in total.  </a:t>
            </a:r>
          </a:p>
          <a:p>
            <a:pPr fontAlgn="base">
              <a:spcBef>
                <a:spcPct val="0"/>
              </a:spcBef>
              <a:spcAft>
                <a:spcPct val="60000"/>
              </a:spcAft>
            </a:pPr>
            <a:r>
              <a:rPr lang="en-US" altLang="en-US" sz="1500" dirty="0">
                <a:solidFill>
                  <a:srgbClr val="000000"/>
                </a:solidFill>
                <a:latin typeface="+mj-lt"/>
                <a:cs typeface="Times New Roman" panose="02020603050405020304" pitchFamily="18" charset="0"/>
              </a:rPr>
              <a:t>RHCC will virtually support DC Fire / EMS to provide status / coordination of patient transfers into </a:t>
            </a:r>
            <a:r>
              <a:rPr lang="en-US" altLang="en-US" sz="1500" dirty="0" smtClean="0">
                <a:solidFill>
                  <a:srgbClr val="000000"/>
                </a:solidFill>
                <a:latin typeface="+mj-lt"/>
                <a:cs typeface="Times New Roman" panose="02020603050405020304" pitchFamily="18" charset="0"/>
              </a:rPr>
              <a:t>Nova </a:t>
            </a:r>
            <a:r>
              <a:rPr lang="en-US" altLang="en-US" sz="1500" dirty="0">
                <a:solidFill>
                  <a:srgbClr val="000000"/>
                </a:solidFill>
                <a:latin typeface="+mj-lt"/>
                <a:cs typeface="Times New Roman" panose="02020603050405020304" pitchFamily="18" charset="0"/>
              </a:rPr>
              <a:t>hospitals.  Decisions regarding individual patient transports will be made by DC Fire &amp; EMS at the Office of Unified Communications (OUC), in coordination with reps from the DC, MD, and VA hospitals who will be based at the OUC and RHCC.</a:t>
            </a:r>
          </a:p>
          <a:p>
            <a:pPr fontAlgn="base">
              <a:lnSpc>
                <a:spcPct val="80000"/>
              </a:lnSpc>
              <a:spcBef>
                <a:spcPct val="0"/>
              </a:spcBef>
              <a:spcAft>
                <a:spcPct val="60000"/>
              </a:spcAft>
            </a:pPr>
            <a:r>
              <a:rPr lang="en-US" altLang="en-US" sz="1500" dirty="0">
                <a:solidFill>
                  <a:srgbClr val="000000"/>
                </a:solidFill>
                <a:latin typeface="+mj-lt"/>
                <a:cs typeface="Times New Roman" panose="02020603050405020304" pitchFamily="18" charset="0"/>
              </a:rPr>
              <a:t>All efforts will be made to rotate and distribute all EMS transports to NCR hospitals so that no hospital receives more than 2 transports per hour.  </a:t>
            </a:r>
          </a:p>
          <a:p>
            <a:pPr fontAlgn="base">
              <a:lnSpc>
                <a:spcPct val="80000"/>
              </a:lnSpc>
              <a:spcBef>
                <a:spcPct val="0"/>
              </a:spcBef>
              <a:spcAft>
                <a:spcPct val="60000"/>
              </a:spcAft>
            </a:pPr>
            <a:r>
              <a:rPr lang="en-US" altLang="en-US" sz="1500" dirty="0">
                <a:solidFill>
                  <a:srgbClr val="000000"/>
                </a:solidFill>
                <a:latin typeface="+mj-lt"/>
                <a:cs typeface="Times New Roman" panose="02020603050405020304" pitchFamily="18" charset="0"/>
              </a:rPr>
              <a:t>All efforts will be made to preserve the surge capacity of hospitals located within 10 miles of DC</a:t>
            </a:r>
          </a:p>
          <a:p>
            <a:pPr fontAlgn="base">
              <a:lnSpc>
                <a:spcPct val="80000"/>
              </a:lnSpc>
              <a:spcBef>
                <a:spcPct val="0"/>
              </a:spcBef>
              <a:spcAft>
                <a:spcPct val="60000"/>
              </a:spcAft>
            </a:pPr>
            <a:r>
              <a:rPr lang="en-US" altLang="en-US" sz="1500" dirty="0">
                <a:solidFill>
                  <a:srgbClr val="000000"/>
                </a:solidFill>
                <a:latin typeface="+mj-lt"/>
                <a:cs typeface="Times New Roman" panose="02020603050405020304" pitchFamily="18" charset="0"/>
              </a:rPr>
              <a:t>Zone 1 Hospitals:  Virginia Hospital Center, </a:t>
            </a:r>
            <a:r>
              <a:rPr lang="en-US" altLang="en-US" sz="1500" dirty="0" smtClean="0">
                <a:solidFill>
                  <a:srgbClr val="000000"/>
                </a:solidFill>
                <a:latin typeface="+mj-lt"/>
                <a:cs typeface="Times New Roman" panose="02020603050405020304" pitchFamily="18" charset="0"/>
              </a:rPr>
              <a:t>INOVA Alexandria </a:t>
            </a:r>
            <a:r>
              <a:rPr lang="en-US" altLang="en-US" sz="1500" dirty="0">
                <a:solidFill>
                  <a:srgbClr val="000000"/>
                </a:solidFill>
                <a:latin typeface="+mj-lt"/>
                <a:cs typeface="Times New Roman" panose="02020603050405020304" pitchFamily="18" charset="0"/>
              </a:rPr>
              <a:t>Hospital, Inova Mount Vernon Hospital and Inova Fairfax Medical Campus were requested to increase staffing on the 20th as they would be the first line facilities to receive patients from DC</a:t>
            </a:r>
          </a:p>
          <a:p>
            <a:endParaRPr lang="en-US" sz="1600" dirty="0"/>
          </a:p>
        </p:txBody>
      </p:sp>
    </p:spTree>
    <p:extLst>
      <p:ext uri="{BB962C8B-B14F-4D97-AF65-F5344CB8AC3E}">
        <p14:creationId xmlns:p14="http://schemas.microsoft.com/office/powerpoint/2010/main" val="595225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NVHA Tiered Hospital Zone CONOPS </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280042807"/>
              </p:ext>
            </p:extLst>
          </p:nvPr>
        </p:nvGraphicFramePr>
        <p:xfrm>
          <a:off x="990600" y="1066800"/>
          <a:ext cx="6553200" cy="5367375"/>
        </p:xfrm>
        <a:graphic>
          <a:graphicData uri="http://schemas.openxmlformats.org/drawingml/2006/table">
            <a:tbl>
              <a:tblPr firstRow="1" firstCol="1" lastRow="1" lastCol="1" bandRow="1" bandCol="1"/>
              <a:tblGrid>
                <a:gridCol w="3694889"/>
                <a:gridCol w="2858311"/>
              </a:tblGrid>
              <a:tr h="122421">
                <a:tc>
                  <a:txBody>
                    <a:bodyPr/>
                    <a:lstStyle/>
                    <a:p>
                      <a:pPr marL="0" marR="0" algn="ctr">
                        <a:spcBef>
                          <a:spcPts val="0"/>
                        </a:spcBef>
                        <a:spcAft>
                          <a:spcPts val="0"/>
                        </a:spcAft>
                      </a:pPr>
                      <a:r>
                        <a:rPr lang="en-US" sz="800" b="1" dirty="0">
                          <a:effectLst/>
                          <a:latin typeface="Cambria"/>
                          <a:ea typeface="Times New Roman"/>
                          <a:cs typeface="Times New Roman"/>
                        </a:rPr>
                        <a:t>Zone</a:t>
                      </a:r>
                      <a:endParaRPr lang="en-US" sz="800" dirty="0">
                        <a:effectLst/>
                        <a:latin typeface="Cambria"/>
                        <a:ea typeface="Times New Roman"/>
                        <a:cs typeface="Times New Roman"/>
                      </a:endParaRPr>
                    </a:p>
                  </a:txBody>
                  <a:tcPr marL="45173" marR="4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800" b="1">
                          <a:effectLst/>
                          <a:latin typeface="Cambria"/>
                          <a:ea typeface="Times New Roman"/>
                          <a:cs typeface="Times New Roman"/>
                        </a:rPr>
                        <a:t>Concept of how they will be utilized</a:t>
                      </a:r>
                      <a:endParaRPr lang="en-US" sz="800">
                        <a:effectLst/>
                        <a:latin typeface="Cambria"/>
                        <a:ea typeface="Times New Roman"/>
                        <a:cs typeface="Times New Roman"/>
                      </a:endParaRPr>
                    </a:p>
                  </a:txBody>
                  <a:tcPr marL="45173" marR="4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532817">
                <a:tc>
                  <a:txBody>
                    <a:bodyPr/>
                    <a:lstStyle/>
                    <a:p>
                      <a:pPr marL="0" marR="0">
                        <a:spcBef>
                          <a:spcPts val="0"/>
                        </a:spcBef>
                        <a:spcAft>
                          <a:spcPts val="0"/>
                        </a:spcAft>
                      </a:pPr>
                      <a:r>
                        <a:rPr lang="en-US" sz="1100" b="1" dirty="0">
                          <a:effectLst/>
                          <a:latin typeface="Cambria"/>
                          <a:ea typeface="Times New Roman"/>
                          <a:cs typeface="Times New Roman"/>
                        </a:rPr>
                        <a:t>Zone 1 – </a:t>
                      </a:r>
                      <a:r>
                        <a:rPr lang="en-US" sz="1100" dirty="0">
                          <a:effectLst/>
                          <a:latin typeface="Cambria"/>
                          <a:ea typeface="Times New Roman"/>
                          <a:cs typeface="Times New Roman"/>
                        </a:rPr>
                        <a:t>Hospitals located within 10 miles of DC (in order of proximity):</a:t>
                      </a:r>
                    </a:p>
                    <a:p>
                      <a:pPr marL="342900" marR="0" lvl="0" indent="-342900">
                        <a:spcBef>
                          <a:spcPts val="0"/>
                        </a:spcBef>
                        <a:spcAft>
                          <a:spcPts val="0"/>
                        </a:spcAft>
                        <a:buFont typeface="+mj-lt"/>
                        <a:buAutoNum type="arabicPeriod"/>
                        <a:tabLst>
                          <a:tab pos="457200" algn="l"/>
                        </a:tabLst>
                      </a:pPr>
                      <a:r>
                        <a:rPr lang="en-US" sz="1100" dirty="0" err="1">
                          <a:effectLst/>
                          <a:latin typeface="Cambria"/>
                          <a:ea typeface="Times New Roman"/>
                          <a:cs typeface="Times New Roman"/>
                        </a:rPr>
                        <a:t>Inova</a:t>
                      </a:r>
                      <a:r>
                        <a:rPr lang="en-US" sz="1100" dirty="0">
                          <a:effectLst/>
                          <a:latin typeface="Cambria"/>
                          <a:ea typeface="Times New Roman"/>
                          <a:cs typeface="Times New Roman"/>
                        </a:rPr>
                        <a:t> Alexandria Hospital</a:t>
                      </a:r>
                    </a:p>
                    <a:p>
                      <a:pPr marL="342900" marR="0" lvl="0" indent="-342900">
                        <a:spcBef>
                          <a:spcPts val="0"/>
                        </a:spcBef>
                        <a:spcAft>
                          <a:spcPts val="0"/>
                        </a:spcAft>
                        <a:buFont typeface="+mj-lt"/>
                        <a:buAutoNum type="arabicPeriod"/>
                        <a:tabLst>
                          <a:tab pos="457200" algn="l"/>
                        </a:tabLst>
                      </a:pPr>
                      <a:r>
                        <a:rPr lang="en-US" sz="1100" dirty="0">
                          <a:effectLst/>
                          <a:latin typeface="Cambria"/>
                          <a:ea typeface="Times New Roman"/>
                          <a:cs typeface="Times New Roman"/>
                        </a:rPr>
                        <a:t>Virginia Hospital Center </a:t>
                      </a:r>
                    </a:p>
                    <a:p>
                      <a:pPr marL="342900" marR="0" lvl="0" indent="-342900">
                        <a:spcBef>
                          <a:spcPts val="0"/>
                        </a:spcBef>
                        <a:spcAft>
                          <a:spcPts val="0"/>
                        </a:spcAft>
                        <a:buFont typeface="+mj-lt"/>
                        <a:buAutoNum type="arabicPeriod"/>
                        <a:tabLst>
                          <a:tab pos="457200" algn="l"/>
                        </a:tabLst>
                      </a:pPr>
                      <a:r>
                        <a:rPr lang="en-US" sz="1100" dirty="0" err="1">
                          <a:effectLst/>
                          <a:latin typeface="Cambria"/>
                          <a:ea typeface="Times New Roman"/>
                          <a:cs typeface="Times New Roman"/>
                        </a:rPr>
                        <a:t>Inova</a:t>
                      </a:r>
                      <a:r>
                        <a:rPr lang="en-US" sz="1100" dirty="0">
                          <a:effectLst/>
                          <a:latin typeface="Cambria"/>
                          <a:ea typeface="Times New Roman"/>
                          <a:cs typeface="Times New Roman"/>
                        </a:rPr>
                        <a:t> Fairfax Medical Campus Trauma Level I</a:t>
                      </a:r>
                    </a:p>
                    <a:p>
                      <a:pPr marL="342900" marR="0" lvl="0" indent="-342900">
                        <a:spcBef>
                          <a:spcPts val="0"/>
                        </a:spcBef>
                        <a:spcAft>
                          <a:spcPts val="0"/>
                        </a:spcAft>
                        <a:buFont typeface="+mj-lt"/>
                        <a:buAutoNum type="arabicPeriod"/>
                        <a:tabLst>
                          <a:tab pos="457200" algn="l"/>
                        </a:tabLst>
                      </a:pPr>
                      <a:r>
                        <a:rPr lang="en-US" sz="1100" dirty="0" err="1">
                          <a:effectLst/>
                          <a:latin typeface="Cambria"/>
                          <a:ea typeface="Times New Roman"/>
                          <a:cs typeface="Times New Roman"/>
                        </a:rPr>
                        <a:t>Inova</a:t>
                      </a:r>
                      <a:r>
                        <a:rPr lang="en-US" sz="1100" dirty="0">
                          <a:effectLst/>
                          <a:latin typeface="Cambria"/>
                          <a:ea typeface="Times New Roman"/>
                          <a:cs typeface="Times New Roman"/>
                        </a:rPr>
                        <a:t> Mt. Vernon Hospital</a:t>
                      </a:r>
                    </a:p>
                    <a:p>
                      <a:pPr marL="342900" marR="0" lvl="0" indent="-342900">
                        <a:spcBef>
                          <a:spcPts val="0"/>
                        </a:spcBef>
                        <a:spcAft>
                          <a:spcPts val="0"/>
                        </a:spcAft>
                        <a:buFont typeface="+mj-lt"/>
                        <a:buAutoNum type="arabicPeriod"/>
                        <a:tabLst>
                          <a:tab pos="457200" algn="l"/>
                        </a:tabLst>
                      </a:pPr>
                      <a:r>
                        <a:rPr lang="en-US" sz="1100" dirty="0" err="1">
                          <a:effectLst/>
                          <a:latin typeface="Cambria"/>
                          <a:ea typeface="Times New Roman"/>
                          <a:cs typeface="Times New Roman"/>
                        </a:rPr>
                        <a:t>Inova</a:t>
                      </a:r>
                      <a:r>
                        <a:rPr lang="en-US" sz="1100" dirty="0">
                          <a:effectLst/>
                          <a:latin typeface="Cambria"/>
                          <a:ea typeface="Times New Roman"/>
                          <a:cs typeface="Times New Roman"/>
                        </a:rPr>
                        <a:t> </a:t>
                      </a:r>
                      <a:r>
                        <a:rPr lang="en-US" sz="1100" dirty="0" err="1">
                          <a:effectLst/>
                          <a:latin typeface="Cambria"/>
                          <a:ea typeface="Times New Roman"/>
                          <a:cs typeface="Times New Roman"/>
                        </a:rPr>
                        <a:t>Healthplex</a:t>
                      </a:r>
                      <a:r>
                        <a:rPr lang="en-US" sz="1100" dirty="0">
                          <a:effectLst/>
                          <a:latin typeface="Cambria"/>
                          <a:ea typeface="Times New Roman"/>
                          <a:cs typeface="Times New Roman"/>
                        </a:rPr>
                        <a:t>  Springfield (BLS only)</a:t>
                      </a:r>
                    </a:p>
                    <a:p>
                      <a:pPr marL="342900" marR="0" lvl="0" indent="-342900">
                        <a:spcBef>
                          <a:spcPts val="0"/>
                        </a:spcBef>
                        <a:spcAft>
                          <a:spcPts val="0"/>
                        </a:spcAft>
                        <a:buFont typeface="+mj-lt"/>
                        <a:buAutoNum type="arabicPeriod"/>
                        <a:tabLst>
                          <a:tab pos="457200" algn="l"/>
                        </a:tabLst>
                      </a:pPr>
                      <a:r>
                        <a:rPr lang="en-US" sz="1100" dirty="0" err="1">
                          <a:effectLst/>
                          <a:latin typeface="Cambria"/>
                          <a:ea typeface="Times New Roman"/>
                          <a:cs typeface="Times New Roman"/>
                        </a:rPr>
                        <a:t>Inova</a:t>
                      </a:r>
                      <a:r>
                        <a:rPr lang="en-US" sz="1100" dirty="0">
                          <a:effectLst/>
                          <a:latin typeface="Cambria"/>
                          <a:ea typeface="Times New Roman"/>
                          <a:cs typeface="Times New Roman"/>
                        </a:rPr>
                        <a:t> </a:t>
                      </a:r>
                      <a:r>
                        <a:rPr lang="en-US" sz="1100" dirty="0" err="1">
                          <a:effectLst/>
                          <a:latin typeface="Cambria"/>
                          <a:ea typeface="Times New Roman"/>
                          <a:cs typeface="Times New Roman"/>
                        </a:rPr>
                        <a:t>Healthplex</a:t>
                      </a:r>
                      <a:r>
                        <a:rPr lang="en-US" sz="1100" dirty="0">
                          <a:effectLst/>
                          <a:latin typeface="Cambria"/>
                          <a:ea typeface="Times New Roman"/>
                          <a:cs typeface="Times New Roman"/>
                        </a:rPr>
                        <a:t>  Lorton(BLS only)</a:t>
                      </a:r>
                    </a:p>
                    <a:p>
                      <a:pPr marL="342900" marR="0" lvl="0" indent="-342900">
                        <a:spcBef>
                          <a:spcPts val="0"/>
                        </a:spcBef>
                        <a:spcAft>
                          <a:spcPts val="0"/>
                        </a:spcAft>
                        <a:buFont typeface="+mj-lt"/>
                        <a:buAutoNum type="arabicPeriod"/>
                        <a:tabLst>
                          <a:tab pos="457200" algn="l"/>
                        </a:tabLst>
                      </a:pPr>
                      <a:r>
                        <a:rPr lang="en-US" sz="1100" dirty="0">
                          <a:effectLst/>
                          <a:latin typeface="Cambria"/>
                          <a:ea typeface="Times New Roman"/>
                          <a:cs typeface="Times New Roman"/>
                        </a:rPr>
                        <a:t>Fort Belvoir Community Hospital (DoD patients only)</a:t>
                      </a:r>
                    </a:p>
                  </a:txBody>
                  <a:tcPr marL="45173" marR="4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a:effectLst/>
                          <a:latin typeface="Cambria"/>
                          <a:ea typeface="Times New Roman"/>
                          <a:cs typeface="Times New Roman"/>
                        </a:rPr>
                        <a:t>1</a:t>
                      </a:r>
                      <a:r>
                        <a:rPr lang="en-US" sz="1100" baseline="30000">
                          <a:effectLst/>
                          <a:latin typeface="Cambria"/>
                          <a:ea typeface="Times New Roman"/>
                          <a:cs typeface="Times New Roman"/>
                        </a:rPr>
                        <a:t>st</a:t>
                      </a:r>
                      <a:r>
                        <a:rPr lang="en-US" sz="1100">
                          <a:effectLst/>
                          <a:latin typeface="Cambria"/>
                          <a:ea typeface="Times New Roman"/>
                          <a:cs typeface="Times New Roman"/>
                        </a:rPr>
                        <a:t> due for EMS transports coming out of DC.  </a:t>
                      </a:r>
                    </a:p>
                    <a:p>
                      <a:pPr marL="0" marR="0">
                        <a:spcBef>
                          <a:spcPts val="0"/>
                        </a:spcBef>
                        <a:spcAft>
                          <a:spcPts val="0"/>
                        </a:spcAft>
                      </a:pPr>
                      <a:r>
                        <a:rPr lang="en-US" sz="1100">
                          <a:effectLst/>
                          <a:latin typeface="Cambria"/>
                          <a:ea typeface="Times New Roman"/>
                          <a:cs typeface="Times New Roman"/>
                        </a:rPr>
                        <a:t> </a:t>
                      </a:r>
                    </a:p>
                    <a:p>
                      <a:pPr marL="0" marR="0">
                        <a:spcBef>
                          <a:spcPts val="0"/>
                        </a:spcBef>
                        <a:spcAft>
                          <a:spcPts val="0"/>
                        </a:spcAft>
                      </a:pPr>
                      <a:r>
                        <a:rPr lang="en-US" sz="1100">
                          <a:effectLst/>
                          <a:latin typeface="Cambria"/>
                          <a:ea typeface="Times New Roman"/>
                          <a:cs typeface="Times New Roman"/>
                        </a:rPr>
                        <a:t>These facilities should expect to receive transports from DC on Friday, January 20</a:t>
                      </a:r>
                      <a:r>
                        <a:rPr lang="en-US" sz="1100" baseline="30000">
                          <a:effectLst/>
                          <a:latin typeface="Cambria"/>
                          <a:ea typeface="Times New Roman"/>
                          <a:cs typeface="Times New Roman"/>
                        </a:rPr>
                        <a:t>th</a:t>
                      </a:r>
                      <a:r>
                        <a:rPr lang="en-US" sz="1100">
                          <a:effectLst/>
                          <a:latin typeface="Cambria"/>
                          <a:ea typeface="Times New Roman"/>
                          <a:cs typeface="Times New Roman"/>
                        </a:rPr>
                        <a:t> (Inauguration Day) – especially IAH and VHC if needed.</a:t>
                      </a:r>
                    </a:p>
                  </a:txBody>
                  <a:tcPr marL="45173" marR="4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32817">
                <a:tc>
                  <a:txBody>
                    <a:bodyPr/>
                    <a:lstStyle/>
                    <a:p>
                      <a:pPr marL="0" marR="0">
                        <a:spcBef>
                          <a:spcPts val="0"/>
                        </a:spcBef>
                        <a:spcAft>
                          <a:spcPts val="0"/>
                        </a:spcAft>
                      </a:pPr>
                      <a:r>
                        <a:rPr lang="en-US" sz="1100" b="1" dirty="0">
                          <a:effectLst/>
                          <a:latin typeface="Cambria"/>
                          <a:ea typeface="Times New Roman"/>
                          <a:cs typeface="Times New Roman"/>
                        </a:rPr>
                        <a:t>Zone 2 – </a:t>
                      </a:r>
                      <a:r>
                        <a:rPr lang="en-US" sz="1100" dirty="0">
                          <a:effectLst/>
                          <a:latin typeface="Cambria"/>
                          <a:ea typeface="Times New Roman"/>
                          <a:cs typeface="Times New Roman"/>
                        </a:rPr>
                        <a:t>Hospitals located within 10 to 20 miles of DC (in order of proximity):</a:t>
                      </a:r>
                    </a:p>
                    <a:p>
                      <a:pPr marL="342900" marR="0" lvl="0" indent="-342900">
                        <a:spcBef>
                          <a:spcPts val="0"/>
                        </a:spcBef>
                        <a:spcAft>
                          <a:spcPts val="0"/>
                        </a:spcAft>
                        <a:buFont typeface="+mj-lt"/>
                        <a:buAutoNum type="arabicPeriod"/>
                        <a:tabLst>
                          <a:tab pos="457200" algn="l"/>
                        </a:tabLst>
                      </a:pPr>
                      <a:r>
                        <a:rPr lang="en-US" sz="1100" dirty="0" err="1">
                          <a:effectLst/>
                          <a:latin typeface="Cambria"/>
                          <a:ea typeface="Times New Roman"/>
                          <a:cs typeface="Times New Roman"/>
                        </a:rPr>
                        <a:t>Inova</a:t>
                      </a:r>
                      <a:r>
                        <a:rPr lang="en-US" sz="1100" dirty="0">
                          <a:effectLst/>
                          <a:latin typeface="Cambria"/>
                          <a:ea typeface="Times New Roman"/>
                          <a:cs typeface="Times New Roman"/>
                        </a:rPr>
                        <a:t> Fair Oaks Hospital</a:t>
                      </a:r>
                    </a:p>
                    <a:p>
                      <a:pPr marL="342900" marR="0" lvl="0" indent="-342900">
                        <a:spcBef>
                          <a:spcPts val="0"/>
                        </a:spcBef>
                        <a:spcAft>
                          <a:spcPts val="0"/>
                        </a:spcAft>
                        <a:buFont typeface="+mj-lt"/>
                        <a:buAutoNum type="arabicPeriod"/>
                        <a:tabLst>
                          <a:tab pos="457200" algn="l"/>
                        </a:tabLst>
                      </a:pPr>
                      <a:r>
                        <a:rPr lang="en-US" sz="1100" dirty="0">
                          <a:effectLst/>
                          <a:latin typeface="Cambria"/>
                          <a:ea typeface="Times New Roman"/>
                          <a:cs typeface="Times New Roman"/>
                        </a:rPr>
                        <a:t>Sentara Northern Virginia Medical Center</a:t>
                      </a:r>
                    </a:p>
                    <a:p>
                      <a:pPr marL="342900" marR="0" lvl="0" indent="-342900">
                        <a:spcBef>
                          <a:spcPts val="0"/>
                        </a:spcBef>
                        <a:spcAft>
                          <a:spcPts val="0"/>
                        </a:spcAft>
                        <a:buFont typeface="+mj-lt"/>
                        <a:buAutoNum type="arabicPeriod"/>
                        <a:tabLst>
                          <a:tab pos="457200" algn="l"/>
                        </a:tabLst>
                      </a:pPr>
                      <a:r>
                        <a:rPr lang="en-US" sz="1100" dirty="0">
                          <a:effectLst/>
                          <a:latin typeface="Cambria"/>
                          <a:ea typeface="Times New Roman"/>
                          <a:cs typeface="Times New Roman"/>
                        </a:rPr>
                        <a:t>Reston Hospital Center</a:t>
                      </a:r>
                      <a:r>
                        <a:rPr lang="en-US" sz="1100" b="1" dirty="0">
                          <a:effectLst/>
                          <a:latin typeface="Cambria"/>
                          <a:ea typeface="Times New Roman"/>
                          <a:cs typeface="Times New Roman"/>
                        </a:rPr>
                        <a:t> </a:t>
                      </a:r>
                      <a:r>
                        <a:rPr lang="en-US" sz="1100" dirty="0">
                          <a:effectLst/>
                          <a:latin typeface="Cambria"/>
                          <a:ea typeface="Times New Roman"/>
                          <a:cs typeface="Times New Roman"/>
                        </a:rPr>
                        <a:t>Trauma Level  II</a:t>
                      </a:r>
                    </a:p>
                    <a:p>
                      <a:pPr marL="342900" marR="0" lvl="0" indent="-342900">
                        <a:spcBef>
                          <a:spcPts val="0"/>
                        </a:spcBef>
                        <a:spcAft>
                          <a:spcPts val="0"/>
                        </a:spcAft>
                        <a:buFont typeface="+mj-lt"/>
                        <a:buAutoNum type="arabicPeriod"/>
                        <a:tabLst>
                          <a:tab pos="457200" algn="l"/>
                        </a:tabLst>
                      </a:pPr>
                      <a:r>
                        <a:rPr lang="en-US" sz="1100" dirty="0" err="1">
                          <a:effectLst/>
                          <a:latin typeface="Cambria"/>
                          <a:ea typeface="Times New Roman"/>
                          <a:cs typeface="Times New Roman"/>
                        </a:rPr>
                        <a:t>Inova</a:t>
                      </a:r>
                      <a:r>
                        <a:rPr lang="en-US" sz="1100" dirty="0">
                          <a:effectLst/>
                          <a:latin typeface="Cambria"/>
                          <a:ea typeface="Times New Roman"/>
                          <a:cs typeface="Times New Roman"/>
                        </a:rPr>
                        <a:t> ECC Fairfax (BLS only)</a:t>
                      </a:r>
                    </a:p>
                    <a:p>
                      <a:pPr marL="342900" marR="0" lvl="0" indent="-342900">
                        <a:spcBef>
                          <a:spcPts val="0"/>
                        </a:spcBef>
                        <a:spcAft>
                          <a:spcPts val="0"/>
                        </a:spcAft>
                        <a:buFont typeface="+mj-lt"/>
                        <a:buAutoNum type="arabicPeriod"/>
                        <a:tabLst>
                          <a:tab pos="457200" algn="l"/>
                        </a:tabLst>
                      </a:pPr>
                      <a:r>
                        <a:rPr lang="en-US" sz="1100" dirty="0" err="1">
                          <a:effectLst/>
                          <a:latin typeface="Cambria"/>
                          <a:ea typeface="Times New Roman"/>
                          <a:cs typeface="Times New Roman"/>
                        </a:rPr>
                        <a:t>Inova</a:t>
                      </a:r>
                      <a:r>
                        <a:rPr lang="en-US" sz="1100" dirty="0">
                          <a:effectLst/>
                          <a:latin typeface="Cambria"/>
                          <a:ea typeface="Times New Roman"/>
                          <a:cs typeface="Times New Roman"/>
                        </a:rPr>
                        <a:t> ECC Reston (BLS only)</a:t>
                      </a:r>
                    </a:p>
                    <a:p>
                      <a:pPr marL="342900" marR="0" lvl="0" indent="-342900">
                        <a:spcBef>
                          <a:spcPts val="0"/>
                        </a:spcBef>
                        <a:spcAft>
                          <a:spcPts val="0"/>
                        </a:spcAft>
                        <a:buFont typeface="+mj-lt"/>
                        <a:buAutoNum type="arabicPeriod"/>
                        <a:tabLst>
                          <a:tab pos="457200" algn="l"/>
                        </a:tabLst>
                      </a:pPr>
                      <a:r>
                        <a:rPr lang="en-US" sz="1100" dirty="0">
                          <a:effectLst/>
                          <a:latin typeface="Cambria"/>
                          <a:ea typeface="Times New Roman"/>
                          <a:cs typeface="Times New Roman"/>
                        </a:rPr>
                        <a:t>Mary Washington Hospital Trauma Level II</a:t>
                      </a:r>
                    </a:p>
                  </a:txBody>
                  <a:tcPr marL="45173" marR="4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mbria"/>
                          <a:ea typeface="Times New Roman"/>
                          <a:cs typeface="Times New Roman"/>
                        </a:rPr>
                        <a:t>2</a:t>
                      </a:r>
                      <a:r>
                        <a:rPr lang="en-US" sz="1100" baseline="30000" dirty="0">
                          <a:effectLst/>
                          <a:latin typeface="Cambria"/>
                          <a:ea typeface="Times New Roman"/>
                          <a:cs typeface="Times New Roman"/>
                        </a:rPr>
                        <a:t>nd</a:t>
                      </a:r>
                      <a:r>
                        <a:rPr lang="en-US" sz="1100" dirty="0">
                          <a:effectLst/>
                          <a:latin typeface="Cambria"/>
                          <a:ea typeface="Times New Roman"/>
                          <a:cs typeface="Times New Roman"/>
                        </a:rPr>
                        <a:t> due for EMS transports coming out of DC if capacity of Zone 1 hospitals is exceeded.  </a:t>
                      </a:r>
                    </a:p>
                    <a:p>
                      <a:pPr marL="0" marR="0">
                        <a:spcBef>
                          <a:spcPts val="0"/>
                        </a:spcBef>
                        <a:spcAft>
                          <a:spcPts val="0"/>
                        </a:spcAft>
                      </a:pPr>
                      <a:r>
                        <a:rPr lang="en-US" sz="1100" dirty="0">
                          <a:effectLst/>
                          <a:latin typeface="Cambria"/>
                          <a:ea typeface="Times New Roman"/>
                          <a:cs typeface="Times New Roman"/>
                        </a:rPr>
                        <a:t> </a:t>
                      </a:r>
                    </a:p>
                    <a:p>
                      <a:pPr marL="0" marR="0">
                        <a:spcBef>
                          <a:spcPts val="0"/>
                        </a:spcBef>
                        <a:spcAft>
                          <a:spcPts val="0"/>
                        </a:spcAft>
                      </a:pPr>
                      <a:r>
                        <a:rPr lang="en-US" sz="1100" dirty="0">
                          <a:effectLst/>
                          <a:latin typeface="Cambria"/>
                          <a:ea typeface="Times New Roman"/>
                          <a:cs typeface="Times New Roman"/>
                        </a:rPr>
                        <a:t>Note that MWH is farther away than 20 miles but is a level II Trauma Center and could receive trauma patients by air if the capacity of trauma centers in DC, MD and IFH and Reston is exceeded or these facilities are not accessible.    </a:t>
                      </a:r>
                    </a:p>
                  </a:txBody>
                  <a:tcPr marL="45173" marR="4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45944">
                <a:tc>
                  <a:txBody>
                    <a:bodyPr/>
                    <a:lstStyle/>
                    <a:p>
                      <a:pPr marL="0" marR="0">
                        <a:spcBef>
                          <a:spcPts val="0"/>
                        </a:spcBef>
                        <a:spcAft>
                          <a:spcPts val="0"/>
                        </a:spcAft>
                      </a:pPr>
                      <a:r>
                        <a:rPr lang="en-US" sz="1100" b="1">
                          <a:effectLst/>
                          <a:latin typeface="Cambria"/>
                          <a:ea typeface="Times New Roman"/>
                          <a:cs typeface="Times New Roman"/>
                        </a:rPr>
                        <a:t>Zone 3 – </a:t>
                      </a:r>
                      <a:r>
                        <a:rPr lang="en-US" sz="1100">
                          <a:effectLst/>
                          <a:latin typeface="Cambria"/>
                          <a:ea typeface="Times New Roman"/>
                          <a:cs typeface="Times New Roman"/>
                        </a:rPr>
                        <a:t>Hospitals located more than 20 miles outside of DC</a:t>
                      </a:r>
                      <a:r>
                        <a:rPr lang="en-US" sz="1100" b="1">
                          <a:effectLst/>
                          <a:latin typeface="Cambria"/>
                          <a:ea typeface="Times New Roman"/>
                          <a:cs typeface="Times New Roman"/>
                        </a:rPr>
                        <a:t> </a:t>
                      </a:r>
                      <a:r>
                        <a:rPr lang="en-US" sz="1100">
                          <a:effectLst/>
                          <a:latin typeface="Cambria"/>
                          <a:ea typeface="Times New Roman"/>
                          <a:cs typeface="Times New Roman"/>
                        </a:rPr>
                        <a:t>(in order of proximity):</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Novant:UVA  Health Prince William Medical Center </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Inova Loudoun Hospital</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Stone Springs Hospital Center</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Inova ECC Cornwall (BLS only)</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Novant:UVA Health Haymarket Medical Center </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Stafford Hospital</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Fauquier Hospital </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Spotsylvania Regional Medical Center</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Inova Healthplex Ashburn (BLS only)</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Inova Cornwall (BLS only)</a:t>
                      </a:r>
                    </a:p>
                    <a:p>
                      <a:pPr marL="342900" marR="0" lvl="0" indent="-342900">
                        <a:spcBef>
                          <a:spcPts val="0"/>
                        </a:spcBef>
                        <a:spcAft>
                          <a:spcPts val="0"/>
                        </a:spcAft>
                        <a:buFont typeface="+mj-lt"/>
                        <a:buAutoNum type="arabicPeriod"/>
                        <a:tabLst>
                          <a:tab pos="457200" algn="l"/>
                        </a:tabLst>
                      </a:pPr>
                      <a:r>
                        <a:rPr lang="en-US" sz="1100">
                          <a:effectLst/>
                          <a:latin typeface="Cambria"/>
                          <a:ea typeface="Times New Roman"/>
                          <a:cs typeface="Times New Roman"/>
                        </a:rPr>
                        <a:t>Mary Washington Free Standing ED (BLS only)</a:t>
                      </a:r>
                    </a:p>
                  </a:txBody>
                  <a:tcPr marL="45173" marR="4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mbria"/>
                          <a:ea typeface="Times New Roman"/>
                          <a:cs typeface="Times New Roman"/>
                        </a:rPr>
                        <a:t>Will only be transported to directly if an incident of significance occurs and/or capacity of Zones 1 and 2 exceeded.   </a:t>
                      </a:r>
                    </a:p>
                  </a:txBody>
                  <a:tcPr marL="45173" marR="4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076317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229600" cy="914400"/>
          </a:xfrm>
        </p:spPr>
        <p:txBody>
          <a:bodyPr/>
          <a:lstStyle/>
          <a:p>
            <a:pPr algn="ctr"/>
            <a:r>
              <a:rPr lang="en-US" sz="3600" dirty="0"/>
              <a:t>NVHA Logistics and Supply Management Plan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54500"/>
            <a:ext cx="8229600" cy="448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900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ltLang="en-US" dirty="0" smtClean="0"/>
              <a:t>RHCC / Hospital Info Flow</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err="1" smtClean="0"/>
              <a:t>Comm</a:t>
            </a:r>
            <a:r>
              <a:rPr lang="en-US" sz="2000" dirty="0" smtClean="0"/>
              <a:t> Flow</a:t>
            </a:r>
            <a:endParaRPr lang="en-US" sz="2000" dirty="0"/>
          </a:p>
        </p:txBody>
      </p:sp>
      <p:sp>
        <p:nvSpPr>
          <p:cNvPr id="4" name="Text Box 6"/>
          <p:cNvSpPr txBox="1">
            <a:spLocks noChangeArrowheads="1"/>
          </p:cNvSpPr>
          <p:nvPr/>
        </p:nvSpPr>
        <p:spPr bwMode="auto">
          <a:xfrm>
            <a:off x="838200" y="3657600"/>
            <a:ext cx="2012950" cy="639763"/>
          </a:xfrm>
          <a:prstGeom prst="rect">
            <a:avLst/>
          </a:prstGeom>
          <a:solidFill>
            <a:srgbClr val="FFFFFF"/>
          </a:solidFill>
          <a:ln w="2857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Northern Virginia Hospitals</a:t>
            </a:r>
            <a:endParaRPr kumimoji="0" lang="en-US" altLang="en-US" sz="2000" b="1" i="0" u="none" strike="noStrike" kern="0" cap="none" spc="0" normalizeH="0" baseline="0" noProof="0" dirty="0" smtClean="0">
              <a:ln>
                <a:noFill/>
              </a:ln>
              <a:solidFill>
                <a:srgbClr val="000000"/>
              </a:solidFill>
              <a:effectLst/>
              <a:uLnTx/>
              <a:uFillTx/>
              <a:latin typeface="Arial" charset="0"/>
              <a:cs typeface="Arial" charset="0"/>
            </a:endParaRPr>
          </a:p>
        </p:txBody>
      </p:sp>
      <p:cxnSp>
        <p:nvCxnSpPr>
          <p:cNvPr id="5" name="AutoShape 21"/>
          <p:cNvCxnSpPr>
            <a:cxnSpLocks noChangeShapeType="1"/>
          </p:cNvCxnSpPr>
          <p:nvPr/>
        </p:nvCxnSpPr>
        <p:spPr bwMode="auto">
          <a:xfrm rot="16200000" flipH="1" flipV="1">
            <a:off x="3650457" y="-219869"/>
            <a:ext cx="2057400" cy="5668963"/>
          </a:xfrm>
          <a:prstGeom prst="bentConnector3">
            <a:avLst>
              <a:gd name="adj1" fmla="val -10417"/>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7" name="Line 11"/>
          <p:cNvSpPr>
            <a:spLocks noChangeShapeType="1"/>
          </p:cNvSpPr>
          <p:nvPr/>
        </p:nvSpPr>
        <p:spPr bwMode="auto">
          <a:xfrm flipV="1">
            <a:off x="2971800" y="3962400"/>
            <a:ext cx="6096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8" name="Oval 8"/>
          <p:cNvSpPr>
            <a:spLocks noChangeArrowheads="1"/>
          </p:cNvSpPr>
          <p:nvPr/>
        </p:nvSpPr>
        <p:spPr bwMode="auto">
          <a:xfrm>
            <a:off x="3657600" y="3200400"/>
            <a:ext cx="1981200" cy="1600200"/>
          </a:xfrm>
          <a:prstGeom prst="ellipse">
            <a:avLst/>
          </a:prstGeom>
          <a:solidFill>
            <a:srgbClr val="FFFFFF"/>
          </a:solidFill>
          <a:ln w="38100">
            <a:solidFill>
              <a:srgbClr val="00000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000000"/>
                </a:solidFill>
                <a:effectLst/>
                <a:uLnTx/>
                <a:uFillTx/>
                <a:latin typeface="Arial" charset="0"/>
                <a:cs typeface="Arial" charset="0"/>
              </a:rPr>
              <a:t>RHCC</a:t>
            </a:r>
          </a:p>
        </p:txBody>
      </p:sp>
      <p:sp>
        <p:nvSpPr>
          <p:cNvPr id="9" name="Line 16"/>
          <p:cNvSpPr>
            <a:spLocks noChangeShapeType="1"/>
          </p:cNvSpPr>
          <p:nvPr/>
        </p:nvSpPr>
        <p:spPr bwMode="auto">
          <a:xfrm flipV="1">
            <a:off x="4876800" y="2057400"/>
            <a:ext cx="1600200" cy="9906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10" name="Text Box 15"/>
          <p:cNvSpPr txBox="1">
            <a:spLocks noChangeArrowheads="1"/>
          </p:cNvSpPr>
          <p:nvPr/>
        </p:nvSpPr>
        <p:spPr bwMode="auto">
          <a:xfrm>
            <a:off x="6553200" y="1600200"/>
            <a:ext cx="1920875" cy="639763"/>
          </a:xfrm>
          <a:prstGeom prst="rect">
            <a:avLst/>
          </a:prstGeom>
          <a:solidFill>
            <a:srgbClr val="FFFFFF"/>
          </a:solidFill>
          <a:ln w="28575">
            <a:solidFill>
              <a:srgbClr val="000000"/>
            </a:solidFill>
            <a:miter lim="800000"/>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NOVA MACC &amp; other regional EOC’s</a:t>
            </a:r>
          </a:p>
        </p:txBody>
      </p:sp>
      <p:sp>
        <p:nvSpPr>
          <p:cNvPr id="11" name="Line 9"/>
          <p:cNvSpPr>
            <a:spLocks noChangeShapeType="1"/>
          </p:cNvSpPr>
          <p:nvPr/>
        </p:nvSpPr>
        <p:spPr bwMode="auto">
          <a:xfrm flipH="1">
            <a:off x="5562600" y="2819400"/>
            <a:ext cx="838200" cy="5334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12" name="Line 12"/>
          <p:cNvSpPr>
            <a:spLocks noChangeShapeType="1"/>
          </p:cNvSpPr>
          <p:nvPr/>
        </p:nvSpPr>
        <p:spPr bwMode="auto">
          <a:xfrm>
            <a:off x="5715000" y="3886200"/>
            <a:ext cx="6858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13" name="Line 14"/>
          <p:cNvSpPr>
            <a:spLocks noChangeShapeType="1"/>
          </p:cNvSpPr>
          <p:nvPr/>
        </p:nvSpPr>
        <p:spPr bwMode="auto">
          <a:xfrm flipH="1" flipV="1">
            <a:off x="5638800" y="4419600"/>
            <a:ext cx="685800" cy="3048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14" name="Line 14"/>
          <p:cNvSpPr>
            <a:spLocks noChangeShapeType="1"/>
          </p:cNvSpPr>
          <p:nvPr/>
        </p:nvSpPr>
        <p:spPr bwMode="auto">
          <a:xfrm flipH="1" flipV="1">
            <a:off x="5486400" y="4724400"/>
            <a:ext cx="914400" cy="9144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15" name="Text Box 4"/>
          <p:cNvSpPr txBox="1">
            <a:spLocks noChangeArrowheads="1"/>
          </p:cNvSpPr>
          <p:nvPr/>
        </p:nvSpPr>
        <p:spPr bwMode="auto">
          <a:xfrm>
            <a:off x="6553200" y="2514600"/>
            <a:ext cx="1920875" cy="639763"/>
          </a:xfrm>
          <a:prstGeom prst="rect">
            <a:avLst/>
          </a:prstGeom>
          <a:solidFill>
            <a:srgbClr val="FFFFFF"/>
          </a:solidFill>
          <a:ln w="28575">
            <a:solidFill>
              <a:srgbClr val="000000"/>
            </a:solidFill>
            <a:miter lim="800000"/>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DC Fire Unified Communications Center</a:t>
            </a:r>
          </a:p>
        </p:txBody>
      </p:sp>
      <p:sp>
        <p:nvSpPr>
          <p:cNvPr id="16" name="Text Box 7"/>
          <p:cNvSpPr txBox="1">
            <a:spLocks noChangeArrowheads="1"/>
          </p:cNvSpPr>
          <p:nvPr/>
        </p:nvSpPr>
        <p:spPr bwMode="auto">
          <a:xfrm>
            <a:off x="6477000" y="3505200"/>
            <a:ext cx="2012950" cy="639763"/>
          </a:xfrm>
          <a:prstGeom prst="rect">
            <a:avLst/>
          </a:prstGeom>
          <a:solidFill>
            <a:srgbClr val="FFFFFF"/>
          </a:solidFill>
          <a:ln w="28575">
            <a:solidFill>
              <a:srgbClr val="000000"/>
            </a:solidFill>
            <a:miter lim="800000"/>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Other Virginia RHCC’s</a:t>
            </a:r>
            <a:endParaRPr kumimoji="0" lang="en-US" altLang="en-US" sz="2000" b="1"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17" name="Text Box 7"/>
          <p:cNvSpPr txBox="1">
            <a:spLocks noChangeArrowheads="1"/>
          </p:cNvSpPr>
          <p:nvPr/>
        </p:nvSpPr>
        <p:spPr bwMode="auto">
          <a:xfrm>
            <a:off x="6477000" y="4389438"/>
            <a:ext cx="2012950" cy="639762"/>
          </a:xfrm>
          <a:prstGeom prst="rect">
            <a:avLst/>
          </a:prstGeom>
          <a:solidFill>
            <a:srgbClr val="FFFFFF"/>
          </a:solidFill>
          <a:ln w="28575">
            <a:solidFill>
              <a:srgbClr val="000000"/>
            </a:solidFill>
            <a:miter lim="800000"/>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Virginia </a:t>
            </a:r>
            <a:r>
              <a:rPr kumimoji="0" lang="en-US" altLang="en-US" sz="1200" b="1" i="0" u="none" strike="noStrike" kern="0" cap="none" spc="0" normalizeH="0" baseline="0" noProof="0" dirty="0" err="1" smtClean="0">
                <a:ln>
                  <a:noFill/>
                </a:ln>
                <a:solidFill>
                  <a:srgbClr val="000000"/>
                </a:solidFill>
                <a:effectLst/>
                <a:uLnTx/>
                <a:uFillTx/>
                <a:latin typeface="Arial" charset="0"/>
                <a:cs typeface="Arial" charset="0"/>
              </a:rPr>
              <a:t>Dept</a:t>
            </a: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 of Health (central office)</a:t>
            </a:r>
            <a:endParaRPr kumimoji="0" lang="en-US" altLang="en-US" sz="2000" b="1"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18" name="Text Box 5"/>
          <p:cNvSpPr txBox="1">
            <a:spLocks noChangeArrowheads="1"/>
          </p:cNvSpPr>
          <p:nvPr/>
        </p:nvSpPr>
        <p:spPr bwMode="auto">
          <a:xfrm>
            <a:off x="6477000" y="5257800"/>
            <a:ext cx="1920875" cy="639763"/>
          </a:xfrm>
          <a:prstGeom prst="rect">
            <a:avLst/>
          </a:prstGeom>
          <a:solidFill>
            <a:srgbClr val="FFFFFF"/>
          </a:solidFill>
          <a:ln w="2857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Outside Agencies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Arial" charset="0"/>
                <a:cs typeface="Arial" charset="0"/>
              </a:rPr>
              <a:t>&amp; Support</a:t>
            </a:r>
            <a:endParaRPr kumimoji="0" lang="en-US" altLang="en-US" sz="2000" b="1" i="0" u="none" strike="noStrike" kern="0" cap="none" spc="0" normalizeH="0" baseline="0" noProof="0" dirty="0" smtClean="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3191487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219200"/>
            <a:ext cx="3810000" cy="584775"/>
          </a:xfrm>
          <a:prstGeom prst="rect">
            <a:avLst/>
          </a:prstGeom>
          <a:noFill/>
        </p:spPr>
        <p:txBody>
          <a:bodyPr wrap="square" rtlCol="0">
            <a:spAutoFit/>
          </a:bodyPr>
          <a:lstStyle/>
          <a:p>
            <a:pPr algn="ctr"/>
            <a:r>
              <a:rPr lang="en-US" sz="3200" dirty="0" smtClean="0"/>
              <a:t>Challenges</a:t>
            </a:r>
            <a:endParaRPr lang="en-US" sz="3200" dirty="0"/>
          </a:p>
        </p:txBody>
      </p:sp>
      <p:sp>
        <p:nvSpPr>
          <p:cNvPr id="4" name="TextBox 3"/>
          <p:cNvSpPr txBox="1"/>
          <p:nvPr/>
        </p:nvSpPr>
        <p:spPr>
          <a:xfrm>
            <a:off x="609600" y="2133600"/>
            <a:ext cx="79248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Coordination with Local, State and Federal </a:t>
            </a:r>
            <a:r>
              <a:rPr lang="en-US" dirty="0" smtClean="0"/>
              <a:t>partners</a:t>
            </a:r>
          </a:p>
          <a:p>
            <a:pPr marL="285750" indent="-285750">
              <a:buFont typeface="Arial" panose="020B0604020202020204" pitchFamily="34" charset="0"/>
              <a:buChar char="•"/>
            </a:pPr>
            <a:r>
              <a:rPr lang="en-US" dirty="0" smtClean="0"/>
              <a:t>Expectation Management – Internal and External</a:t>
            </a:r>
          </a:p>
          <a:p>
            <a:pPr marL="285750" indent="-285750">
              <a:buFont typeface="Arial" panose="020B0604020202020204" pitchFamily="34" charset="0"/>
              <a:buChar char="•"/>
            </a:pPr>
            <a:r>
              <a:rPr lang="en-US" dirty="0" smtClean="0"/>
              <a:t>Information Management</a:t>
            </a:r>
          </a:p>
          <a:p>
            <a:pPr marL="285750" indent="-285750">
              <a:buFont typeface="Arial" panose="020B0604020202020204" pitchFamily="34" charset="0"/>
              <a:buChar char="•"/>
            </a:pPr>
            <a:r>
              <a:rPr lang="en-US" dirty="0" smtClean="0"/>
              <a:t>Getting Agency/Personnel Engaged in to the Process</a:t>
            </a:r>
          </a:p>
          <a:p>
            <a:pPr marL="285750" indent="-285750">
              <a:buFont typeface="Arial" panose="020B0604020202020204" pitchFamily="34" charset="0"/>
              <a:buChar char="•"/>
            </a:pPr>
            <a:r>
              <a:rPr lang="en-US" dirty="0" smtClean="0"/>
              <a:t>Managing Information Requirements from Different Agencies</a:t>
            </a:r>
          </a:p>
          <a:p>
            <a:pPr marL="285750" indent="-285750">
              <a:buFont typeface="Arial" panose="020B0604020202020204" pitchFamily="34" charset="0"/>
              <a:buChar char="•"/>
            </a:pPr>
            <a:r>
              <a:rPr lang="en-US" dirty="0" smtClean="0"/>
              <a:t>Understanding and Managing Local/State/Federal Equities</a:t>
            </a:r>
          </a:p>
          <a:p>
            <a:pPr marL="285750" indent="-285750">
              <a:buFont typeface="Arial" panose="020B0604020202020204" pitchFamily="34" charset="0"/>
              <a:buChar char="•"/>
            </a:pPr>
            <a:r>
              <a:rPr lang="en-US" dirty="0" smtClean="0"/>
              <a:t>Concurrent State Planning Process</a:t>
            </a:r>
          </a:p>
          <a:p>
            <a:endParaRPr lang="en-US" dirty="0"/>
          </a:p>
        </p:txBody>
      </p:sp>
    </p:spTree>
    <p:extLst>
      <p:ext uri="{BB962C8B-B14F-4D97-AF65-F5344CB8AC3E}">
        <p14:creationId xmlns:p14="http://schemas.microsoft.com/office/powerpoint/2010/main" val="1070514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Inauguration Pictures 2009\By Jamie Blair\Around the Capital 1-22-09 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219200"/>
            <a:ext cx="4724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8500" y="449759"/>
            <a:ext cx="2971800" cy="769441"/>
          </a:xfrm>
          <a:prstGeom prst="rect">
            <a:avLst/>
          </a:prstGeom>
          <a:noFill/>
        </p:spPr>
        <p:txBody>
          <a:bodyPr wrap="square" rtlCol="0">
            <a:spAutoFit/>
          </a:bodyPr>
          <a:lstStyle/>
          <a:p>
            <a:pPr algn="ctr"/>
            <a:r>
              <a:rPr lang="en-US" sz="4400" dirty="0" smtClean="0"/>
              <a:t>QUESTIONS</a:t>
            </a:r>
            <a:endParaRPr lang="en-US" sz="4400" dirty="0"/>
          </a:p>
        </p:txBody>
      </p:sp>
    </p:spTree>
    <p:extLst>
      <p:ext uri="{BB962C8B-B14F-4D97-AF65-F5344CB8AC3E}">
        <p14:creationId xmlns:p14="http://schemas.microsoft.com/office/powerpoint/2010/main" val="132411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131" y="1981200"/>
            <a:ext cx="7162800" cy="2677656"/>
          </a:xfrm>
          <a:prstGeom prst="rect">
            <a:avLst/>
          </a:prstGeom>
          <a:noFill/>
        </p:spPr>
        <p:txBody>
          <a:bodyPr wrap="square" rtlCol="0">
            <a:spAutoFit/>
          </a:bodyPr>
          <a:lstStyle/>
          <a:p>
            <a:r>
              <a:rPr lang="en-US" altLang="en-US" sz="2800" dirty="0" smtClean="0"/>
              <a:t>Events </a:t>
            </a:r>
            <a:r>
              <a:rPr lang="en-US" altLang="en-US" sz="2800" dirty="0"/>
              <a:t>of national significance which by virtue of their political, economic, social, or religious significance may be targets of terrorism or other criminal </a:t>
            </a:r>
            <a:r>
              <a:rPr lang="en-US" altLang="en-US" sz="2800" dirty="0" smtClean="0"/>
              <a:t>activity</a:t>
            </a:r>
          </a:p>
          <a:p>
            <a:pPr marL="457200" indent="-457200">
              <a:buFont typeface="Arial" panose="020B0604020202020204" pitchFamily="34" charset="0"/>
              <a:buChar char="•"/>
            </a:pPr>
            <a:endParaRPr lang="en-US" altLang="en-US" sz="2800" dirty="0"/>
          </a:p>
          <a:p>
            <a:endParaRPr lang="en-US" sz="2800" dirty="0"/>
          </a:p>
        </p:txBody>
      </p:sp>
      <p:sp>
        <p:nvSpPr>
          <p:cNvPr id="4" name="TextBox 3"/>
          <p:cNvSpPr txBox="1"/>
          <p:nvPr/>
        </p:nvSpPr>
        <p:spPr>
          <a:xfrm>
            <a:off x="914400" y="593467"/>
            <a:ext cx="7315200" cy="923330"/>
          </a:xfrm>
          <a:prstGeom prst="rect">
            <a:avLst/>
          </a:prstGeom>
          <a:noFill/>
        </p:spPr>
        <p:txBody>
          <a:bodyPr wrap="square" rtlCol="0">
            <a:spAutoFit/>
          </a:bodyPr>
          <a:lstStyle/>
          <a:p>
            <a:pPr algn="ctr"/>
            <a:r>
              <a:rPr lang="en-US" sz="3600" dirty="0">
                <a:solidFill>
                  <a:prstClr val="black"/>
                </a:solidFill>
              </a:rPr>
              <a:t>National Security Special Event</a:t>
            </a:r>
          </a:p>
          <a:p>
            <a:endParaRPr lang="en-US" dirty="0"/>
          </a:p>
        </p:txBody>
      </p:sp>
    </p:spTree>
    <p:extLst>
      <p:ext uri="{BB962C8B-B14F-4D97-AF65-F5344CB8AC3E}">
        <p14:creationId xmlns:p14="http://schemas.microsoft.com/office/powerpoint/2010/main" val="181363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8200"/>
            <a:ext cx="8458200" cy="6093976"/>
          </a:xfrm>
          <a:prstGeom prst="rect">
            <a:avLst/>
          </a:prstGeom>
          <a:noFill/>
        </p:spPr>
        <p:txBody>
          <a:bodyPr wrap="square" rtlCol="0">
            <a:spAutoFit/>
          </a:bodyPr>
          <a:lstStyle/>
          <a:p>
            <a:r>
              <a:rPr lang="en-US" sz="2400" dirty="0" smtClean="0"/>
              <a:t>Event </a:t>
            </a:r>
            <a:r>
              <a:rPr lang="en-US" sz="2400" dirty="0"/>
              <a:t>Coordinator </a:t>
            </a:r>
          </a:p>
          <a:p>
            <a:pPr marL="457200" indent="-228600">
              <a:buFont typeface="Arial" panose="020B0604020202020204" pitchFamily="34" charset="0"/>
              <a:buChar char="•"/>
            </a:pPr>
            <a:r>
              <a:rPr lang="en-US" sz="2000" dirty="0" smtClean="0"/>
              <a:t>Oversees </a:t>
            </a:r>
            <a:r>
              <a:rPr lang="en-US" sz="2000" dirty="0"/>
              <a:t>preparation for entire event – Planning &amp; Implementation, Crisis Response, Consequence Management </a:t>
            </a:r>
          </a:p>
          <a:p>
            <a:pPr marL="457200" indent="-228600">
              <a:buFont typeface="Arial" panose="020B0604020202020204" pitchFamily="34" charset="0"/>
              <a:buChar char="•"/>
            </a:pPr>
            <a:r>
              <a:rPr lang="en-US" sz="2000" dirty="0" smtClean="0"/>
              <a:t>Promotes </a:t>
            </a:r>
            <a:r>
              <a:rPr lang="en-US" sz="2000" dirty="0"/>
              <a:t>partnerships between local, federal and military agencies </a:t>
            </a:r>
          </a:p>
          <a:p>
            <a:pPr marL="457200" indent="-228600">
              <a:buFont typeface="Arial" panose="020B0604020202020204" pitchFamily="34" charset="0"/>
              <a:buChar char="•"/>
            </a:pPr>
            <a:r>
              <a:rPr lang="en-US" sz="2000" dirty="0" smtClean="0"/>
              <a:t>Coordinates </a:t>
            </a:r>
            <a:r>
              <a:rPr lang="en-US" sz="2000" dirty="0"/>
              <a:t>requests for and utilization of federal support </a:t>
            </a:r>
          </a:p>
          <a:p>
            <a:endParaRPr lang="en-US" sz="1600" dirty="0"/>
          </a:p>
          <a:p>
            <a:r>
              <a:rPr lang="en-US" sz="2400" dirty="0" smtClean="0"/>
              <a:t>Public </a:t>
            </a:r>
            <a:r>
              <a:rPr lang="en-US" sz="2400" dirty="0"/>
              <a:t>Safety (Executive) Steering Committee</a:t>
            </a:r>
            <a:r>
              <a:rPr lang="en-US" sz="2400" b="1" dirty="0"/>
              <a:t> </a:t>
            </a:r>
          </a:p>
          <a:p>
            <a:pPr marL="457200" indent="-228600">
              <a:buFont typeface="Arial" panose="020B0604020202020204" pitchFamily="34" charset="0"/>
              <a:buChar char="•"/>
            </a:pPr>
            <a:r>
              <a:rPr lang="en-US" sz="2000" dirty="0" smtClean="0"/>
              <a:t>Comprised </a:t>
            </a:r>
            <a:r>
              <a:rPr lang="en-US" sz="2000" dirty="0"/>
              <a:t>of lead planning representatives from USSS, FBI, FEMA, primary state &amp; local agencies and other federal agencies as required </a:t>
            </a:r>
          </a:p>
          <a:p>
            <a:pPr marL="457200" indent="-228600">
              <a:buFont typeface="Arial" panose="020B0604020202020204" pitchFamily="34" charset="0"/>
              <a:buChar char="•"/>
            </a:pPr>
            <a:r>
              <a:rPr lang="en-US" sz="2000" dirty="0" smtClean="0"/>
              <a:t>Oversees </a:t>
            </a:r>
            <a:r>
              <a:rPr lang="en-US" sz="2000" dirty="0"/>
              <a:t>development and implementation of comprehensive, integrated security plan </a:t>
            </a:r>
          </a:p>
          <a:p>
            <a:pPr marL="457200" indent="-228600">
              <a:buFont typeface="Arial" panose="020B0604020202020204" pitchFamily="34" charset="0"/>
              <a:buChar char="•"/>
            </a:pPr>
            <a:r>
              <a:rPr lang="en-US" sz="2000" dirty="0" smtClean="0"/>
              <a:t>Provides </a:t>
            </a:r>
            <a:r>
              <a:rPr lang="en-US" sz="2000" dirty="0"/>
              <a:t>subject matter expertise to the planning process </a:t>
            </a:r>
          </a:p>
          <a:p>
            <a:pPr marL="457200" indent="-228600">
              <a:buFont typeface="Arial" panose="020B0604020202020204" pitchFamily="34" charset="0"/>
              <a:buChar char="•"/>
            </a:pPr>
            <a:r>
              <a:rPr lang="en-US" sz="2000" dirty="0" smtClean="0"/>
              <a:t>Serves </a:t>
            </a:r>
            <a:r>
              <a:rPr lang="en-US" sz="2000" dirty="0"/>
              <a:t>as final arbiter of disputes within or among subcommittees </a:t>
            </a:r>
          </a:p>
          <a:p>
            <a:endParaRPr lang="en-US" sz="1600" dirty="0"/>
          </a:p>
          <a:p>
            <a:r>
              <a:rPr lang="en-US" sz="2400" dirty="0" smtClean="0"/>
              <a:t>Subcommittees </a:t>
            </a:r>
            <a:r>
              <a:rPr lang="en-US" sz="2400" dirty="0"/>
              <a:t>(numbers and specific subcommittees vary) </a:t>
            </a:r>
          </a:p>
          <a:p>
            <a:pPr marL="457200" indent="-228600">
              <a:buFont typeface="Arial" panose="020B0604020202020204" pitchFamily="34" charset="0"/>
              <a:buChar char="•"/>
            </a:pPr>
            <a:r>
              <a:rPr lang="en-US" sz="2000" dirty="0" smtClean="0"/>
              <a:t>Staffed </a:t>
            </a:r>
            <a:r>
              <a:rPr lang="en-US" sz="2000" dirty="0"/>
              <a:t>by interagency subject matter experts and stakeholders </a:t>
            </a:r>
          </a:p>
          <a:p>
            <a:pPr marL="457200" indent="-228600">
              <a:buFont typeface="Arial" panose="020B0604020202020204" pitchFamily="34" charset="0"/>
              <a:buChar char="•"/>
            </a:pPr>
            <a:r>
              <a:rPr lang="en-US" sz="2000" dirty="0" smtClean="0"/>
              <a:t>Develop </a:t>
            </a:r>
            <a:r>
              <a:rPr lang="en-US" sz="2000" dirty="0"/>
              <a:t>and implement specific aspects of security plan </a:t>
            </a:r>
          </a:p>
          <a:p>
            <a:pPr marL="457200" indent="-228600">
              <a:buFont typeface="Arial" panose="020B0604020202020204" pitchFamily="34" charset="0"/>
              <a:buChar char="•"/>
            </a:pPr>
            <a:r>
              <a:rPr lang="en-US" sz="2000" dirty="0" smtClean="0"/>
              <a:t>Report </a:t>
            </a:r>
            <a:r>
              <a:rPr lang="en-US" sz="2000" dirty="0"/>
              <a:t>regularly to Steering Committee/Event Coordinator </a:t>
            </a:r>
          </a:p>
          <a:p>
            <a:pPr marL="457200" indent="-228600">
              <a:buFont typeface="Arial" panose="020B0604020202020204" pitchFamily="34" charset="0"/>
              <a:buChar char="•"/>
            </a:pPr>
            <a:r>
              <a:rPr lang="en-US" sz="2000" dirty="0" smtClean="0"/>
              <a:t>Names </a:t>
            </a:r>
            <a:r>
              <a:rPr lang="en-US" sz="2000" dirty="0"/>
              <a:t>and number of subcommittees vary from event to event </a:t>
            </a:r>
          </a:p>
        </p:txBody>
      </p:sp>
      <p:sp>
        <p:nvSpPr>
          <p:cNvPr id="3" name="TextBox 2"/>
          <p:cNvSpPr txBox="1"/>
          <p:nvPr/>
        </p:nvSpPr>
        <p:spPr>
          <a:xfrm>
            <a:off x="1375410" y="304800"/>
            <a:ext cx="6477000" cy="923330"/>
          </a:xfrm>
          <a:prstGeom prst="rect">
            <a:avLst/>
          </a:prstGeom>
          <a:noFill/>
        </p:spPr>
        <p:txBody>
          <a:bodyPr wrap="square" rtlCol="0">
            <a:spAutoFit/>
          </a:bodyPr>
          <a:lstStyle/>
          <a:p>
            <a:pPr algn="ctr"/>
            <a:r>
              <a:rPr lang="en-US" sz="3600" dirty="0"/>
              <a:t>NSSE – Planning Framework </a:t>
            </a:r>
          </a:p>
          <a:p>
            <a:endParaRPr lang="en-US" dirty="0"/>
          </a:p>
        </p:txBody>
      </p:sp>
    </p:spTree>
    <p:extLst>
      <p:ext uri="{BB962C8B-B14F-4D97-AF65-F5344CB8AC3E}">
        <p14:creationId xmlns:p14="http://schemas.microsoft.com/office/powerpoint/2010/main" val="353083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76400"/>
            <a:ext cx="8534400" cy="3046988"/>
          </a:xfrm>
          <a:prstGeom prst="rect">
            <a:avLst/>
          </a:prstGeom>
          <a:noFill/>
        </p:spPr>
        <p:txBody>
          <a:bodyPr wrap="square" rtlCol="0">
            <a:spAutoFit/>
          </a:bodyPr>
          <a:lstStyle/>
          <a:p>
            <a:pPr marL="457200" indent="-457200">
              <a:buFont typeface="Arial" panose="020B0604020202020204" pitchFamily="34" charset="0"/>
              <a:buChar char="•"/>
            </a:pPr>
            <a:r>
              <a:rPr lang="en-US" altLang="en-US" sz="2400" dirty="0"/>
              <a:t>U.S. Secret Service is the lead agency for security design, planning and </a:t>
            </a:r>
            <a:r>
              <a:rPr lang="en-US" altLang="en-US" sz="2400" dirty="0" smtClean="0"/>
              <a:t>implementation</a:t>
            </a:r>
          </a:p>
          <a:p>
            <a:pPr marL="457200" indent="-457200">
              <a:buFont typeface="Arial" panose="020B0604020202020204" pitchFamily="34" charset="0"/>
              <a:buChar char="•"/>
            </a:pPr>
            <a:r>
              <a:rPr lang="en-US" altLang="en-US" sz="2400" dirty="0"/>
              <a:t>Federal Bureau of Investigation (FBI) is the lead agency for intelligence, counterterrorism and federal criminal violations</a:t>
            </a:r>
          </a:p>
          <a:p>
            <a:pPr marL="457200" indent="-457200">
              <a:buFont typeface="Arial" panose="020B0604020202020204" pitchFamily="34" charset="0"/>
              <a:buChar char="•"/>
            </a:pPr>
            <a:r>
              <a:rPr lang="en-US" altLang="en-US" sz="2400" dirty="0"/>
              <a:t>Federal Emergency Management Agency (FEMA) is the lead agency for emergency </a:t>
            </a:r>
            <a:r>
              <a:rPr lang="en-US" altLang="en-US" sz="2400" dirty="0" smtClean="0"/>
              <a:t>management</a:t>
            </a:r>
          </a:p>
          <a:p>
            <a:pPr marL="457200" indent="-457200">
              <a:buFont typeface="Arial" panose="020B0604020202020204" pitchFamily="34" charset="0"/>
              <a:buChar char="•"/>
            </a:pPr>
            <a:r>
              <a:rPr lang="en-US" altLang="en-US" sz="2400" dirty="0" smtClean="0"/>
              <a:t>Public Health </a:t>
            </a:r>
            <a:r>
              <a:rPr lang="en-US" altLang="en-US" sz="2400" dirty="0"/>
              <a:t>and </a:t>
            </a:r>
            <a:r>
              <a:rPr lang="en-US" altLang="en-US" sz="2400" dirty="0" smtClean="0"/>
              <a:t>Medical is </a:t>
            </a:r>
            <a:r>
              <a:rPr lang="en-US" altLang="en-US" sz="2400" dirty="0"/>
              <a:t>the lead </a:t>
            </a:r>
            <a:r>
              <a:rPr lang="en-US" altLang="en-US" sz="2400" dirty="0" smtClean="0"/>
              <a:t>sector </a:t>
            </a:r>
            <a:r>
              <a:rPr lang="en-US" altLang="en-US" sz="2400" dirty="0"/>
              <a:t>for public health and medical </a:t>
            </a:r>
            <a:r>
              <a:rPr lang="en-US" altLang="en-US" sz="2400" dirty="0" smtClean="0"/>
              <a:t>services</a:t>
            </a:r>
            <a:endParaRPr lang="en-US" altLang="en-US" sz="2400" dirty="0"/>
          </a:p>
        </p:txBody>
      </p:sp>
      <p:sp>
        <p:nvSpPr>
          <p:cNvPr id="3" name="Title 1"/>
          <p:cNvSpPr txBox="1">
            <a:spLocks/>
          </p:cNvSpPr>
          <p:nvPr/>
        </p:nvSpPr>
        <p:spPr>
          <a:xfrm>
            <a:off x="457200" y="457200"/>
            <a:ext cx="8229600" cy="792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dirty="0" smtClean="0"/>
              <a:t>NSSE Primary Agencies</a:t>
            </a:r>
          </a:p>
        </p:txBody>
      </p:sp>
    </p:spTree>
    <p:extLst>
      <p:ext uri="{BB962C8B-B14F-4D97-AF65-F5344CB8AC3E}">
        <p14:creationId xmlns:p14="http://schemas.microsoft.com/office/powerpoint/2010/main" val="181363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71801"/>
            <a:ext cx="7924800" cy="5786199"/>
          </a:xfrm>
          <a:prstGeom prst="rect">
            <a:avLst/>
          </a:prstGeom>
          <a:noFill/>
        </p:spPr>
        <p:txBody>
          <a:bodyPr wrap="square" rtlCol="0">
            <a:spAutoFit/>
          </a:bodyPr>
          <a:lstStyle/>
          <a:p>
            <a:pPr algn="ctr"/>
            <a:r>
              <a:rPr lang="en-US" altLang="en-US" sz="2400" dirty="0" smtClean="0"/>
              <a:t>Executive Steering Committee</a:t>
            </a:r>
          </a:p>
          <a:p>
            <a:r>
              <a:rPr lang="en-US" dirty="0" smtClean="0"/>
              <a:t>United </a:t>
            </a:r>
            <a:r>
              <a:rPr lang="en-US" dirty="0"/>
              <a:t>States Secret Service </a:t>
            </a:r>
          </a:p>
          <a:p>
            <a:r>
              <a:rPr lang="en-US" dirty="0"/>
              <a:t>Federal Bureau of Investigation </a:t>
            </a:r>
          </a:p>
          <a:p>
            <a:r>
              <a:rPr lang="en-US" dirty="0"/>
              <a:t>Federal Emergency Management Agency </a:t>
            </a:r>
          </a:p>
          <a:p>
            <a:r>
              <a:rPr lang="en-US" dirty="0"/>
              <a:t>District of Columbia Homeland Security and Emergency Management Agency </a:t>
            </a:r>
          </a:p>
          <a:p>
            <a:r>
              <a:rPr lang="en-US" dirty="0"/>
              <a:t>District of Columbia Fire and EMS </a:t>
            </a:r>
          </a:p>
          <a:p>
            <a:r>
              <a:rPr lang="en-US" dirty="0"/>
              <a:t>Metropolitan Police Department </a:t>
            </a:r>
          </a:p>
          <a:p>
            <a:r>
              <a:rPr lang="en-US" dirty="0"/>
              <a:t>U. S. Coast Guard </a:t>
            </a:r>
          </a:p>
          <a:p>
            <a:r>
              <a:rPr lang="en-US" dirty="0"/>
              <a:t>Joint Force Headquarters – National Capitol Region </a:t>
            </a:r>
          </a:p>
          <a:p>
            <a:r>
              <a:rPr lang="en-US" dirty="0"/>
              <a:t>Washington Area Metro Transit Police </a:t>
            </a:r>
          </a:p>
          <a:p>
            <a:r>
              <a:rPr lang="en-US" dirty="0"/>
              <a:t>U. S. Park Police </a:t>
            </a:r>
          </a:p>
          <a:p>
            <a:r>
              <a:rPr lang="en-US" dirty="0"/>
              <a:t>U. S. Capitol Police </a:t>
            </a:r>
          </a:p>
          <a:p>
            <a:r>
              <a:rPr lang="en-US" dirty="0"/>
              <a:t>District of Columbia National Guard </a:t>
            </a:r>
          </a:p>
          <a:p>
            <a:r>
              <a:rPr lang="en-US" dirty="0"/>
              <a:t>U.S. Attorney’s Office </a:t>
            </a:r>
          </a:p>
          <a:p>
            <a:r>
              <a:rPr lang="en-US" dirty="0"/>
              <a:t>U.S. Department of Defense </a:t>
            </a:r>
          </a:p>
          <a:p>
            <a:r>
              <a:rPr lang="en-US" dirty="0" smtClean="0"/>
              <a:t>U.S. Department of Health &amp; Human Services</a:t>
            </a:r>
          </a:p>
          <a:p>
            <a:r>
              <a:rPr lang="en-US" dirty="0" smtClean="0"/>
              <a:t>National </a:t>
            </a:r>
            <a:r>
              <a:rPr lang="en-US" dirty="0"/>
              <a:t>Park Service </a:t>
            </a:r>
          </a:p>
          <a:p>
            <a:r>
              <a:rPr lang="en-US" dirty="0"/>
              <a:t>General Services Administration </a:t>
            </a:r>
          </a:p>
          <a:p>
            <a:r>
              <a:rPr lang="en-US" dirty="0"/>
              <a:t>Joint Congressional Committee on Inaugural Ceremonies </a:t>
            </a:r>
          </a:p>
          <a:p>
            <a:r>
              <a:rPr lang="en-US" dirty="0"/>
              <a:t>Presidential Inaugural Committee (November) </a:t>
            </a:r>
          </a:p>
        </p:txBody>
      </p:sp>
      <p:sp>
        <p:nvSpPr>
          <p:cNvPr id="4" name="TextBox 3"/>
          <p:cNvSpPr txBox="1"/>
          <p:nvPr/>
        </p:nvSpPr>
        <p:spPr>
          <a:xfrm>
            <a:off x="609600" y="372070"/>
            <a:ext cx="7772400" cy="923330"/>
          </a:xfrm>
          <a:prstGeom prst="rect">
            <a:avLst/>
          </a:prstGeom>
          <a:noFill/>
        </p:spPr>
        <p:txBody>
          <a:bodyPr wrap="square" rtlCol="0">
            <a:spAutoFit/>
          </a:bodyPr>
          <a:lstStyle/>
          <a:p>
            <a:pPr algn="ctr"/>
            <a:r>
              <a:rPr lang="en-US" sz="3600" dirty="0" smtClean="0">
                <a:solidFill>
                  <a:prstClr val="black"/>
                </a:solidFill>
              </a:rPr>
              <a:t>NSSE Coordination &amp; Planning Structure</a:t>
            </a:r>
            <a:endParaRPr lang="en-US" sz="3600" dirty="0">
              <a:solidFill>
                <a:prstClr val="black"/>
              </a:solidFill>
            </a:endParaRPr>
          </a:p>
          <a:p>
            <a:endParaRPr lang="en-US" dirty="0"/>
          </a:p>
        </p:txBody>
      </p:sp>
    </p:spTree>
    <p:extLst>
      <p:ext uri="{BB962C8B-B14F-4D97-AF65-F5344CB8AC3E}">
        <p14:creationId xmlns:p14="http://schemas.microsoft.com/office/powerpoint/2010/main" val="59114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34400" cy="5047536"/>
          </a:xfrm>
          <a:prstGeom prst="rect">
            <a:avLst/>
          </a:prstGeom>
          <a:noFill/>
        </p:spPr>
        <p:txBody>
          <a:bodyPr wrap="square" rtlCol="0">
            <a:spAutoFit/>
          </a:bodyPr>
          <a:lstStyle/>
          <a:p>
            <a:pPr algn="ctr"/>
            <a:r>
              <a:rPr lang="en-US" altLang="en-US" sz="2400" dirty="0" smtClean="0"/>
              <a:t>Subcommittees</a:t>
            </a:r>
          </a:p>
          <a:p>
            <a:endParaRPr lang="en-US" dirty="0"/>
          </a:p>
          <a:p>
            <a:r>
              <a:rPr lang="en-US" sz="2000" dirty="0"/>
              <a:t>• </a:t>
            </a:r>
            <a:r>
              <a:rPr lang="en-US" sz="2000" dirty="0" smtClean="0"/>
              <a:t> Airspace </a:t>
            </a:r>
            <a:r>
              <a:rPr lang="en-US" sz="2000" dirty="0"/>
              <a:t>Security </a:t>
            </a:r>
            <a:r>
              <a:rPr lang="en-US" sz="2000" dirty="0" smtClean="0"/>
              <a:t>			•  Multi-Agency </a:t>
            </a:r>
            <a:r>
              <a:rPr lang="en-US" sz="2000" dirty="0"/>
              <a:t>Communication </a:t>
            </a:r>
            <a:r>
              <a:rPr lang="en-US" sz="2000" dirty="0" smtClean="0"/>
              <a:t>– </a:t>
            </a:r>
          </a:p>
          <a:p>
            <a:r>
              <a:rPr lang="en-US" sz="2000" dirty="0" smtClean="0"/>
              <a:t>•  </a:t>
            </a:r>
            <a:r>
              <a:rPr lang="en-US" sz="2000" dirty="0"/>
              <a:t>Civil Disturbance &amp; Prisoner Processing </a:t>
            </a:r>
            <a:r>
              <a:rPr lang="en-US" sz="2000" dirty="0" smtClean="0"/>
              <a:t>	     Center </a:t>
            </a:r>
            <a:endParaRPr lang="en-US" sz="2000" dirty="0"/>
          </a:p>
          <a:p>
            <a:r>
              <a:rPr lang="en-US" sz="2000" dirty="0">
                <a:solidFill>
                  <a:srgbClr val="FF0000"/>
                </a:solidFill>
              </a:rPr>
              <a:t>•  Consequence Management </a:t>
            </a:r>
            <a:r>
              <a:rPr lang="en-US" sz="2000" dirty="0"/>
              <a:t>	</a:t>
            </a:r>
            <a:r>
              <a:rPr lang="en-US" sz="2000" dirty="0" smtClean="0"/>
              <a:t>	•  Joint </a:t>
            </a:r>
            <a:r>
              <a:rPr lang="en-US" sz="2000" dirty="0"/>
              <a:t>Base Andrews </a:t>
            </a:r>
          </a:p>
          <a:p>
            <a:r>
              <a:rPr lang="en-US" sz="2000" dirty="0"/>
              <a:t>•  Counter Surveillance </a:t>
            </a:r>
            <a:r>
              <a:rPr lang="en-US" sz="2000" dirty="0" smtClean="0"/>
              <a:t>			•  Legal </a:t>
            </a:r>
            <a:endParaRPr lang="en-US" sz="2000" dirty="0"/>
          </a:p>
          <a:p>
            <a:r>
              <a:rPr lang="en-US" sz="2000" dirty="0"/>
              <a:t>•  Credentialing </a:t>
            </a:r>
            <a:r>
              <a:rPr lang="en-US" sz="2000" dirty="0" smtClean="0"/>
              <a:t>				•  Maritime </a:t>
            </a:r>
            <a:r>
              <a:rPr lang="en-US" sz="2000" dirty="0"/>
              <a:t>Security </a:t>
            </a:r>
          </a:p>
          <a:p>
            <a:r>
              <a:rPr lang="en-US" sz="2000" dirty="0"/>
              <a:t>•  Crisis Management </a:t>
            </a:r>
            <a:r>
              <a:rPr lang="en-US" sz="2000" dirty="0" smtClean="0"/>
              <a:t>			•  Parade </a:t>
            </a:r>
            <a:r>
              <a:rPr lang="en-US" sz="2000" dirty="0"/>
              <a:t>Route </a:t>
            </a:r>
          </a:p>
          <a:p>
            <a:r>
              <a:rPr lang="en-US" sz="2000" dirty="0"/>
              <a:t>•  Critical Infrastructure Protection </a:t>
            </a:r>
            <a:r>
              <a:rPr lang="en-US" sz="2000" dirty="0" smtClean="0"/>
              <a:t>		•  Public </a:t>
            </a:r>
            <a:r>
              <a:rPr lang="en-US" sz="2000" dirty="0"/>
              <a:t>Affairs </a:t>
            </a:r>
          </a:p>
          <a:p>
            <a:r>
              <a:rPr lang="en-US" sz="2000" dirty="0"/>
              <a:t>•  Crowd Management </a:t>
            </a:r>
            <a:r>
              <a:rPr lang="en-US" sz="2000" dirty="0" smtClean="0"/>
              <a:t>			•  Reviewing </a:t>
            </a:r>
            <a:r>
              <a:rPr lang="en-US" sz="2000" dirty="0"/>
              <a:t>Stands </a:t>
            </a:r>
          </a:p>
          <a:p>
            <a:r>
              <a:rPr lang="en-US" sz="2000" dirty="0"/>
              <a:t>•  Explosive Device Response </a:t>
            </a:r>
            <a:r>
              <a:rPr lang="en-US" sz="2000" dirty="0" smtClean="0"/>
              <a:t>		•  Tactical </a:t>
            </a:r>
            <a:endParaRPr lang="en-US" sz="2000" dirty="0"/>
          </a:p>
          <a:p>
            <a:r>
              <a:rPr lang="en-US" sz="2000" dirty="0">
                <a:solidFill>
                  <a:srgbClr val="FF0000"/>
                </a:solidFill>
              </a:rPr>
              <a:t>•  Fire / Life Safety / Hazmat </a:t>
            </a:r>
            <a:r>
              <a:rPr lang="en-US" sz="2000" dirty="0" smtClean="0"/>
              <a:t>		•  Training </a:t>
            </a:r>
            <a:endParaRPr lang="en-US" sz="2000" dirty="0"/>
          </a:p>
          <a:p>
            <a:r>
              <a:rPr lang="en-US" sz="2000" dirty="0"/>
              <a:t>•  Geospatial </a:t>
            </a:r>
            <a:r>
              <a:rPr lang="en-US" sz="2000" dirty="0" smtClean="0"/>
              <a:t>				•  Transportation/Traffic </a:t>
            </a:r>
            <a:endParaRPr lang="en-US" sz="2000" dirty="0"/>
          </a:p>
          <a:p>
            <a:r>
              <a:rPr lang="en-US" sz="2000" b="1" dirty="0"/>
              <a:t>•  </a:t>
            </a:r>
            <a:r>
              <a:rPr lang="en-US" sz="2000" b="1" dirty="0">
                <a:solidFill>
                  <a:srgbClr val="C00000"/>
                </a:solidFill>
              </a:rPr>
              <a:t>Health and Medical </a:t>
            </a:r>
            <a:r>
              <a:rPr lang="en-US" sz="2000" dirty="0" smtClean="0"/>
              <a:t>			•  Venue </a:t>
            </a:r>
            <a:r>
              <a:rPr lang="en-US" sz="2000" dirty="0"/>
              <a:t>Security </a:t>
            </a:r>
          </a:p>
          <a:p>
            <a:r>
              <a:rPr lang="en-US" sz="2000" dirty="0"/>
              <a:t>•  Intelligence </a:t>
            </a:r>
            <a:r>
              <a:rPr lang="en-US" sz="2000" dirty="0" smtClean="0"/>
              <a:t>				•  VIP </a:t>
            </a:r>
            <a:r>
              <a:rPr lang="en-US" sz="2000" dirty="0"/>
              <a:t>/ Dignitary Protection </a:t>
            </a:r>
          </a:p>
          <a:p>
            <a:r>
              <a:rPr lang="en-US" sz="2000" dirty="0" smtClean="0"/>
              <a:t>					•  U.S</a:t>
            </a:r>
            <a:r>
              <a:rPr lang="en-US" sz="2000" dirty="0"/>
              <a:t>. </a:t>
            </a:r>
            <a:r>
              <a:rPr lang="en-US" sz="2000" dirty="0" smtClean="0"/>
              <a:t>Capitol</a:t>
            </a:r>
            <a:endParaRPr lang="en-US" sz="2000" dirty="0"/>
          </a:p>
        </p:txBody>
      </p:sp>
      <p:sp>
        <p:nvSpPr>
          <p:cNvPr id="4" name="TextBox 3"/>
          <p:cNvSpPr txBox="1"/>
          <p:nvPr/>
        </p:nvSpPr>
        <p:spPr>
          <a:xfrm>
            <a:off x="685800" y="381000"/>
            <a:ext cx="7772400" cy="923330"/>
          </a:xfrm>
          <a:prstGeom prst="rect">
            <a:avLst/>
          </a:prstGeom>
          <a:noFill/>
        </p:spPr>
        <p:txBody>
          <a:bodyPr wrap="square" rtlCol="0">
            <a:spAutoFit/>
          </a:bodyPr>
          <a:lstStyle/>
          <a:p>
            <a:pPr algn="ctr"/>
            <a:r>
              <a:rPr lang="en-US" sz="3600" dirty="0" smtClean="0">
                <a:solidFill>
                  <a:prstClr val="black"/>
                </a:solidFill>
              </a:rPr>
              <a:t>NSSE Coordination &amp; Planning Structure</a:t>
            </a:r>
            <a:endParaRPr lang="en-US" sz="3600" dirty="0">
              <a:solidFill>
                <a:prstClr val="black"/>
              </a:solidFill>
            </a:endParaRPr>
          </a:p>
          <a:p>
            <a:endParaRPr lang="en-US" dirty="0"/>
          </a:p>
        </p:txBody>
      </p:sp>
    </p:spTree>
    <p:extLst>
      <p:ext uri="{BB962C8B-B14F-4D97-AF65-F5344CB8AC3E}">
        <p14:creationId xmlns:p14="http://schemas.microsoft.com/office/powerpoint/2010/main" val="187648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446" y="1676400"/>
            <a:ext cx="3862754" cy="5078313"/>
          </a:xfrm>
          <a:prstGeom prst="rect">
            <a:avLst/>
          </a:prstGeom>
          <a:noFill/>
        </p:spPr>
        <p:txBody>
          <a:bodyPr wrap="square" rtlCol="0">
            <a:spAutoFit/>
          </a:bodyPr>
          <a:lstStyle/>
          <a:p>
            <a:r>
              <a:rPr kumimoji="1" lang="en-US" dirty="0" smtClean="0"/>
              <a:t>Dept. of Health &amp; Human Services (HHS)/Asst. Secretary for Preparedness &amp; Response</a:t>
            </a:r>
            <a:endParaRPr kumimoji="1" lang="en-US" dirty="0"/>
          </a:p>
          <a:p>
            <a:r>
              <a:rPr kumimoji="1" lang="en-US" dirty="0" smtClean="0"/>
              <a:t>US Secret Service</a:t>
            </a:r>
            <a:endParaRPr kumimoji="1" lang="en-US" dirty="0"/>
          </a:p>
          <a:p>
            <a:r>
              <a:rPr kumimoji="1" lang="en-US" dirty="0" smtClean="0"/>
              <a:t>DC Dept. of Health (DOH)/Health Emergency Preparedness &amp; Response Administration</a:t>
            </a:r>
          </a:p>
          <a:p>
            <a:r>
              <a:rPr lang="en-US" dirty="0" smtClean="0"/>
              <a:t>DC </a:t>
            </a:r>
            <a:r>
              <a:rPr lang="en-US" dirty="0"/>
              <a:t>DOH/Office of Communications </a:t>
            </a:r>
            <a:r>
              <a:rPr lang="en-US" dirty="0" smtClean="0"/>
              <a:t>/Community </a:t>
            </a:r>
            <a:r>
              <a:rPr lang="en-US" dirty="0"/>
              <a:t>Relations</a:t>
            </a:r>
            <a:endParaRPr kumimoji="1" lang="en-US" dirty="0"/>
          </a:p>
          <a:p>
            <a:r>
              <a:rPr lang="en-US" altLang="en-US" dirty="0" smtClean="0"/>
              <a:t>DC Dept. of Behavioral Health</a:t>
            </a:r>
            <a:endParaRPr lang="en-US" altLang="en-US" dirty="0"/>
          </a:p>
          <a:p>
            <a:r>
              <a:rPr lang="en-US" altLang="en-US" dirty="0" smtClean="0"/>
              <a:t>DC Dept. of Human Services</a:t>
            </a:r>
            <a:endParaRPr lang="en-US" altLang="en-US" dirty="0"/>
          </a:p>
          <a:p>
            <a:r>
              <a:rPr lang="en-US" altLang="en-US" dirty="0"/>
              <a:t>DC </a:t>
            </a:r>
            <a:r>
              <a:rPr lang="en-US" altLang="en-US" dirty="0" smtClean="0"/>
              <a:t>DOH/Animal Services Program</a:t>
            </a:r>
          </a:p>
          <a:p>
            <a:r>
              <a:rPr lang="en-US" altLang="en-US" dirty="0" smtClean="0"/>
              <a:t>DC DOH/Infectious Diseases Program</a:t>
            </a:r>
          </a:p>
          <a:p>
            <a:r>
              <a:rPr lang="en-US" altLang="en-US" dirty="0"/>
              <a:t>DC DOH/Food Safety and Hygiene Inspection Services Division </a:t>
            </a:r>
            <a:endParaRPr lang="en-US" altLang="en-US" dirty="0" smtClean="0"/>
          </a:p>
          <a:p>
            <a:r>
              <a:rPr lang="en-US" altLang="en-US" dirty="0" smtClean="0"/>
              <a:t>DC Fire/EMS</a:t>
            </a:r>
          </a:p>
          <a:p>
            <a:r>
              <a:rPr lang="en-US" altLang="en-US" dirty="0" smtClean="0"/>
              <a:t>DC Homeland Security &amp; Emergency Management Agency</a:t>
            </a:r>
          </a:p>
        </p:txBody>
      </p:sp>
      <p:sp>
        <p:nvSpPr>
          <p:cNvPr id="4" name="TextBox 3"/>
          <p:cNvSpPr txBox="1"/>
          <p:nvPr/>
        </p:nvSpPr>
        <p:spPr>
          <a:xfrm>
            <a:off x="674077" y="457200"/>
            <a:ext cx="7772400" cy="646331"/>
          </a:xfrm>
          <a:prstGeom prst="rect">
            <a:avLst/>
          </a:prstGeom>
          <a:noFill/>
        </p:spPr>
        <p:txBody>
          <a:bodyPr wrap="square" rtlCol="0">
            <a:spAutoFit/>
          </a:bodyPr>
          <a:lstStyle/>
          <a:p>
            <a:pPr algn="ctr"/>
            <a:r>
              <a:rPr lang="en-US" sz="3600" dirty="0" smtClean="0">
                <a:solidFill>
                  <a:prstClr val="black"/>
                </a:solidFill>
              </a:rPr>
              <a:t>NSSE Coordination &amp; Planning Structure</a:t>
            </a:r>
            <a:endParaRPr lang="en-US" dirty="0"/>
          </a:p>
        </p:txBody>
      </p:sp>
      <p:sp>
        <p:nvSpPr>
          <p:cNvPr id="5" name="TextBox 4"/>
          <p:cNvSpPr txBox="1"/>
          <p:nvPr/>
        </p:nvSpPr>
        <p:spPr>
          <a:xfrm>
            <a:off x="4448908" y="1682262"/>
            <a:ext cx="4314092" cy="5078313"/>
          </a:xfrm>
          <a:prstGeom prst="rect">
            <a:avLst/>
          </a:prstGeom>
          <a:noFill/>
        </p:spPr>
        <p:txBody>
          <a:bodyPr wrap="square" rtlCol="0">
            <a:spAutoFit/>
          </a:bodyPr>
          <a:lstStyle/>
          <a:p>
            <a:r>
              <a:rPr lang="en-US" altLang="en-US" dirty="0"/>
              <a:t>DC Metropolitan Police Dept.</a:t>
            </a:r>
          </a:p>
          <a:p>
            <a:r>
              <a:rPr lang="en-US" altLang="en-US" dirty="0"/>
              <a:t>DC National Guard</a:t>
            </a:r>
          </a:p>
          <a:p>
            <a:r>
              <a:rPr lang="en-US" altLang="en-US" dirty="0" smtClean="0"/>
              <a:t>DC </a:t>
            </a:r>
            <a:r>
              <a:rPr lang="en-US" altLang="en-US" dirty="0"/>
              <a:t>Office of the Chief Medical Examiner</a:t>
            </a:r>
            <a:endParaRPr lang="en-US" dirty="0"/>
          </a:p>
          <a:p>
            <a:r>
              <a:rPr lang="en-US" altLang="en-US" dirty="0" smtClean="0"/>
              <a:t>AMTRAK</a:t>
            </a:r>
          </a:p>
          <a:p>
            <a:r>
              <a:rPr lang="en-US" altLang="en-US" dirty="0" smtClean="0"/>
              <a:t>American Red Cross-NCA</a:t>
            </a:r>
            <a:endParaRPr lang="en-US" altLang="en-US" dirty="0"/>
          </a:p>
          <a:p>
            <a:r>
              <a:rPr lang="en-US" altLang="en-US" dirty="0" smtClean="0"/>
              <a:t>American Red Cross-</a:t>
            </a:r>
            <a:r>
              <a:rPr lang="en-US" altLang="en-US" dirty="0" err="1" smtClean="0"/>
              <a:t>BioMedical</a:t>
            </a:r>
            <a:r>
              <a:rPr lang="en-US" altLang="en-US" dirty="0" smtClean="0"/>
              <a:t> </a:t>
            </a:r>
            <a:r>
              <a:rPr lang="en-US" altLang="en-US" dirty="0" err="1"/>
              <a:t>Svcs</a:t>
            </a:r>
            <a:endParaRPr lang="en-US" altLang="en-US" dirty="0"/>
          </a:p>
          <a:p>
            <a:r>
              <a:rPr lang="en-US" altLang="en-US" dirty="0" smtClean="0"/>
              <a:t>Dept. of Homeland Security (DHS)/BioWatch Program</a:t>
            </a:r>
            <a:endParaRPr lang="en-US" altLang="en-US" dirty="0"/>
          </a:p>
          <a:p>
            <a:r>
              <a:rPr kumimoji="1" lang="en-US" dirty="0" smtClean="0"/>
              <a:t>DHS/FEMA/Office of National Capital Region Coordination</a:t>
            </a:r>
          </a:p>
          <a:p>
            <a:r>
              <a:rPr kumimoji="1" lang="en-US" dirty="0" smtClean="0"/>
              <a:t>HHS/CDC</a:t>
            </a:r>
          </a:p>
          <a:p>
            <a:r>
              <a:rPr kumimoji="1" lang="en-US" dirty="0" smtClean="0"/>
              <a:t>HHS/FDA</a:t>
            </a:r>
          </a:p>
          <a:p>
            <a:r>
              <a:rPr lang="en-US" altLang="en-US" dirty="0" smtClean="0"/>
              <a:t>Dept. of Defense (DOD) Joint Forces Headquarters - NCR</a:t>
            </a:r>
          </a:p>
          <a:p>
            <a:r>
              <a:rPr lang="en-US" altLang="en-US" dirty="0" smtClean="0"/>
              <a:t>DOD Joint Regional Medical Planning Office</a:t>
            </a:r>
          </a:p>
          <a:p>
            <a:r>
              <a:rPr lang="en-US" altLang="en-US" dirty="0" smtClean="0"/>
              <a:t>DOD NCR Medical Directorate</a:t>
            </a:r>
          </a:p>
          <a:p>
            <a:r>
              <a:rPr lang="en-US" altLang="en-US" dirty="0" smtClean="0"/>
              <a:t>DOD Public Health Command District – FT Belvoir</a:t>
            </a:r>
          </a:p>
        </p:txBody>
      </p:sp>
      <p:sp>
        <p:nvSpPr>
          <p:cNvPr id="3" name="TextBox 2"/>
          <p:cNvSpPr txBox="1"/>
          <p:nvPr/>
        </p:nvSpPr>
        <p:spPr>
          <a:xfrm>
            <a:off x="404446" y="1066800"/>
            <a:ext cx="8587154" cy="523220"/>
          </a:xfrm>
          <a:prstGeom prst="rect">
            <a:avLst/>
          </a:prstGeom>
          <a:noFill/>
        </p:spPr>
        <p:txBody>
          <a:bodyPr wrap="square" rtlCol="0">
            <a:spAutoFit/>
          </a:bodyPr>
          <a:lstStyle/>
          <a:p>
            <a:pPr algn="ctr"/>
            <a:r>
              <a:rPr lang="en-US" altLang="en-US" sz="2800" dirty="0"/>
              <a:t>Health &amp; Medical Subcommittee (HMSC</a:t>
            </a:r>
            <a:r>
              <a:rPr lang="en-US" altLang="en-US" sz="2800" dirty="0" smtClean="0"/>
              <a:t>)</a:t>
            </a:r>
            <a:endParaRPr lang="en-US" dirty="0"/>
          </a:p>
        </p:txBody>
      </p:sp>
    </p:spTree>
    <p:extLst>
      <p:ext uri="{BB962C8B-B14F-4D97-AF65-F5344CB8AC3E}">
        <p14:creationId xmlns:p14="http://schemas.microsoft.com/office/powerpoint/2010/main" val="1334183508"/>
      </p:ext>
    </p:extLst>
  </p:cSld>
  <p:clrMapOvr>
    <a:masterClrMapping/>
  </p:clrMapOvr>
</p:sld>
</file>

<file path=ppt/theme/theme1.xml><?xml version="1.0" encoding="utf-8"?>
<a:theme xmlns:a="http://schemas.openxmlformats.org/drawingml/2006/main" name="VDH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ppt252.tmp</Template>
  <TotalTime>685</TotalTime>
  <Words>2449</Words>
  <Application>Microsoft Office PowerPoint</Application>
  <PresentationFormat>On-screen Show (4:3)</PresentationFormat>
  <Paragraphs>432</Paragraphs>
  <Slides>37</Slides>
  <Notes>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VDH Master</vt:lpstr>
      <vt:lpstr> “ESF 8 Planning for the Presidential Inauguration”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NOVA MACC Goal</vt:lpstr>
      <vt:lpstr>NOVA MACC Functions</vt:lpstr>
      <vt:lpstr>NOVA MACC Staffing</vt:lpstr>
      <vt:lpstr>NOVA MACC</vt:lpstr>
      <vt:lpstr>NOVA MACC Roles</vt:lpstr>
      <vt:lpstr>PowerPoint Presentation</vt:lpstr>
      <vt:lpstr>MRC Volunteers on the Mall</vt:lpstr>
      <vt:lpstr>VDH Concept of Operations</vt:lpstr>
      <vt:lpstr>VDH Conops Cont’d</vt:lpstr>
      <vt:lpstr> NVHA Basic Concept of Operations </vt:lpstr>
      <vt:lpstr>NVHA Tiered Hospital Zone CONOPS </vt:lpstr>
      <vt:lpstr>NVHA Logistics and Supply Management Plan</vt:lpstr>
      <vt:lpstr>RHCC / Hospital Info Flow</vt:lpstr>
      <vt:lpstr>PowerPoint Presentation</vt:lpstr>
      <vt:lpstr>PowerPoint Presentation</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Medical</dc:title>
  <dc:creator>Windows User</dc:creator>
  <cp:lastModifiedBy>Silverstein, Suzi (VDH)</cp:lastModifiedBy>
  <cp:revision>80</cp:revision>
  <dcterms:created xsi:type="dcterms:W3CDTF">2016-12-17T19:19:59Z</dcterms:created>
  <dcterms:modified xsi:type="dcterms:W3CDTF">2017-05-25T18:49:58Z</dcterms:modified>
</cp:coreProperties>
</file>