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9" r:id="rId3"/>
    <p:sldId id="294" r:id="rId4"/>
    <p:sldId id="286" r:id="rId5"/>
    <p:sldId id="287" r:id="rId6"/>
    <p:sldId id="288" r:id="rId7"/>
    <p:sldId id="290" r:id="rId8"/>
    <p:sldId id="293" r:id="rId9"/>
    <p:sldId id="291" r:id="rId10"/>
    <p:sldId id="273" r:id="rId11"/>
    <p:sldId id="284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4E03-2BDD-4783-8D26-5FE98D9ED58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DDDF-91F8-486D-B021-897AD9151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DF23-46BB-4C86-ACF1-EB0B177DA53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D6DE-A849-43A7-8789-DF483EB65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son.eaton@vdem.virginia.gov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609600"/>
            <a:ext cx="5791200" cy="147002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Leveraging Resources</a:t>
            </a:r>
            <a:br>
              <a:rPr lang="en-US" dirty="0" smtClean="0"/>
            </a:br>
            <a:r>
              <a:rPr lang="en-US" dirty="0" smtClean="0"/>
              <a:t>During Emergencies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7848600" cy="2057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Jason C. Eaton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Branch Chief of Logistics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Virginia Department of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Emergency Management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Requests – What to Include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Calibri" pitchFamily="34" charset="0"/>
                <a:cs typeface="Times New Roman" pitchFamily="18" charset="0"/>
              </a:rPr>
              <a:t>For More Information on</a:t>
            </a:r>
            <a:br>
              <a:rPr lang="en-US" sz="4000" dirty="0" smtClean="0">
                <a:latin typeface="Calibri" pitchFamily="34" charset="0"/>
                <a:cs typeface="Times New Roman" pitchFamily="18" charset="0"/>
              </a:rPr>
            </a:br>
            <a:r>
              <a:rPr lang="en-US" sz="4000" dirty="0" smtClean="0">
                <a:latin typeface="Calibri" pitchFamily="34" charset="0"/>
                <a:cs typeface="Times New Roman" pitchFamily="18" charset="0"/>
              </a:rPr>
              <a:t>Virginia’s Logistics Programs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b="1" dirty="0" smtClean="0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dirty="0" smtClean="0">
                <a:cs typeface="Times New Roman" pitchFamily="18" charset="0"/>
              </a:rPr>
              <a:t>Jason C. Eaton</a:t>
            </a:r>
          </a:p>
          <a:p>
            <a:pPr algn="ctr"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 Branch Chief of Logistics</a:t>
            </a:r>
          </a:p>
          <a:p>
            <a:pPr algn="ctr">
              <a:buFontTx/>
              <a:buNone/>
            </a:pPr>
            <a:r>
              <a:rPr lang="en-US" sz="2000" dirty="0" smtClean="0">
                <a:cs typeface="Times New Roman" pitchFamily="18" charset="0"/>
                <a:hlinkClick r:id="rId2"/>
              </a:rPr>
              <a:t>jason.eaton@vdem.virginia.gov</a:t>
            </a:r>
            <a:endParaRPr lang="en-US" sz="2000" dirty="0" smtClean="0"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39945-0EC0-423C-8BFD-9156CAD6570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4724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http://www.vaemergency.gov/em-community/em-resources/logistics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Portals in Virginia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599"/>
            <a:ext cx="8915400" cy="548640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000" b="1" dirty="0" smtClean="0"/>
              <a:t>Local resources – public sector, volunteer, and private sector (60-70%)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Local mutual aid (MOU’s and MOA’s)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Private Sector MOU’s and MOA’s (VaWARN)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Resource contracts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Statewide Mutual Aid (SMA) - Locality to Locality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Local resource requests to the State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State agency resources - public sector and volunteer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State Agency to State Agency resource sharing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State Disaster Services Contracts and other Vendors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Emergency Management Assistance Compact (EMAC) -  State to State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State resource requests to the Federal Government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Federal Resources - public sector and DOD resources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GSA Contracts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Federal Contracts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Sector Resource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000" b="1" dirty="0" smtClean="0"/>
              <a:t>Local resources – private sector contracts (60-70%)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Private Sector MOU’s and MOA’s (VaWARN) – water and wastewater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Local Volunteer Groups</a:t>
            </a:r>
          </a:p>
          <a:p>
            <a:pPr lvl="1">
              <a:lnSpc>
                <a:spcPct val="90000"/>
              </a:lnSpc>
            </a:pP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Local Emergency Management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Mutual aid (MOU’s and MOA’s)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Local disaster contracts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Local response capabilities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Access to next tier of support – requests to </a:t>
            </a:r>
            <a:r>
              <a:rPr lang="en-US" sz="1600" smtClean="0"/>
              <a:t>the state</a:t>
            </a:r>
            <a:endParaRPr lang="en-US" sz="1600" dirty="0" smtClean="0"/>
          </a:p>
          <a:p>
            <a:pPr lvl="2">
              <a:lnSpc>
                <a:spcPct val="90000"/>
              </a:lnSpc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90000"/>
              </a:lnSpc>
              <a:buNone/>
            </a:pPr>
            <a:r>
              <a:rPr lang="en-US" b="1" dirty="0" smtClean="0"/>
              <a:t>*The Key to Success is a great relationship with your local Emergency Management*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Foundational Resource </a:t>
            </a:r>
            <a:br>
              <a:rPr lang="en-US" dirty="0" smtClean="0"/>
            </a:br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Preplanning = Success</a:t>
            </a:r>
          </a:p>
          <a:p>
            <a:endParaRPr lang="en-US" dirty="0" smtClean="0"/>
          </a:p>
          <a:p>
            <a:r>
              <a:rPr lang="en-US" dirty="0" smtClean="0"/>
              <a:t>Defined Processes and </a:t>
            </a:r>
          </a:p>
          <a:p>
            <a:pPr>
              <a:buNone/>
            </a:pPr>
            <a:r>
              <a:rPr lang="en-US" dirty="0" smtClean="0"/>
              <a:t>	Procedures</a:t>
            </a:r>
          </a:p>
          <a:p>
            <a:endParaRPr lang="en-US" dirty="0" smtClean="0"/>
          </a:p>
          <a:p>
            <a:r>
              <a:rPr lang="en-US" dirty="0" smtClean="0"/>
              <a:t>Sourcing Redundancy </a:t>
            </a:r>
          </a:p>
          <a:p>
            <a:endParaRPr lang="en-US" dirty="0" smtClean="0"/>
          </a:p>
          <a:p>
            <a:r>
              <a:rPr lang="en-US" dirty="0" smtClean="0"/>
              <a:t>Test/Exercise the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2784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Preplanning =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Have you done a Resource “Gap Analysis”?</a:t>
            </a:r>
          </a:p>
          <a:p>
            <a:pPr lvl="1"/>
            <a:r>
              <a:rPr lang="en-US" dirty="0" smtClean="0"/>
              <a:t>What are your threats?</a:t>
            </a:r>
          </a:p>
          <a:p>
            <a:pPr lvl="1"/>
            <a:r>
              <a:rPr lang="en-US" dirty="0" smtClean="0"/>
              <a:t>What do you have and what do you need based on the threat?</a:t>
            </a:r>
          </a:p>
          <a:p>
            <a:pPr lvl="1"/>
            <a:r>
              <a:rPr lang="en-US" dirty="0" smtClean="0"/>
              <a:t>Sustainment – how long can you support before external help is critical?</a:t>
            </a:r>
          </a:p>
          <a:p>
            <a:endParaRPr lang="en-US" dirty="0" smtClean="0"/>
          </a:p>
          <a:p>
            <a:r>
              <a:rPr lang="en-US" b="1" dirty="0" smtClean="0"/>
              <a:t>Have you developed your Resource “Team”?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Resource Coordinator</a:t>
            </a:r>
          </a:p>
          <a:p>
            <a:pPr lvl="1"/>
            <a:r>
              <a:rPr lang="en-US" dirty="0" smtClean="0"/>
              <a:t>Procurement/Finance</a:t>
            </a:r>
          </a:p>
          <a:p>
            <a:endParaRPr lang="en-US" b="1" dirty="0" smtClean="0"/>
          </a:p>
          <a:p>
            <a:r>
              <a:rPr lang="en-US" b="1" dirty="0" smtClean="0"/>
              <a:t>Do you have a plan that incorporates how you will obtain resources? </a:t>
            </a:r>
          </a:p>
          <a:p>
            <a:pPr lvl="1"/>
            <a:r>
              <a:rPr lang="en-US" dirty="0" smtClean="0"/>
              <a:t>Internal resource acquisition </a:t>
            </a:r>
          </a:p>
          <a:p>
            <a:pPr lvl="1"/>
            <a:r>
              <a:rPr lang="en-US" dirty="0" smtClean="0"/>
              <a:t>Internal/external resource acquisition - contracts</a:t>
            </a:r>
          </a:p>
          <a:p>
            <a:pPr lvl="1"/>
            <a:r>
              <a:rPr lang="en-US" dirty="0" smtClean="0"/>
              <a:t>Seeking assistance through local government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Defined Processes/Procedures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 you have SOP’s/processes in place to support resource acquisition and implementation?</a:t>
            </a:r>
          </a:p>
          <a:p>
            <a:endParaRPr lang="en-US" dirty="0" smtClean="0"/>
          </a:p>
          <a:p>
            <a:r>
              <a:rPr lang="en-US" dirty="0" smtClean="0"/>
              <a:t>Does that process integrate into the next resource tier or could it become a “cog in the wheel?”</a:t>
            </a:r>
          </a:p>
          <a:p>
            <a:endParaRPr lang="en-US" dirty="0" smtClean="0"/>
          </a:p>
          <a:p>
            <a:r>
              <a:rPr lang="en-US" dirty="0" smtClean="0"/>
              <a:t>Do you know how to make a request to the next resource tier?</a:t>
            </a:r>
          </a:p>
          <a:p>
            <a:endParaRPr lang="en-US" dirty="0" smtClean="0"/>
          </a:p>
          <a:p>
            <a:r>
              <a:rPr lang="en-US" dirty="0" smtClean="0"/>
              <a:t>Without processes/procedures – you will be successful (hopefully) but it could have been easier and more efficient – the “Recipe Approach” and you get to go on vacation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you have a “Football”? – resource information redundancy</a:t>
            </a:r>
          </a:p>
          <a:p>
            <a:pPr lvl="1"/>
            <a:r>
              <a:rPr lang="en-US" dirty="0" smtClean="0"/>
              <a:t>“No” = single point of failures/24/7/365 on call </a:t>
            </a:r>
          </a:p>
          <a:p>
            <a:endParaRPr lang="en-US" dirty="0" smtClean="0"/>
          </a:p>
          <a:p>
            <a:r>
              <a:rPr lang="en-US" dirty="0" smtClean="0"/>
              <a:t>Do you always fish in the same spot?  What if you need more fish or they just are not biting today?</a:t>
            </a:r>
          </a:p>
          <a:p>
            <a:endParaRPr lang="en-US" dirty="0" smtClean="0"/>
          </a:p>
          <a:p>
            <a:r>
              <a:rPr lang="en-US" dirty="0" smtClean="0"/>
              <a:t>Did you “Google”?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Exercise your resource management plan instead of waiting for it to get implemented</a:t>
            </a:r>
          </a:p>
          <a:p>
            <a:endParaRPr lang="en-US" dirty="0" smtClean="0"/>
          </a:p>
          <a:p>
            <a:r>
              <a:rPr lang="en-US" dirty="0" smtClean="0"/>
              <a:t>Evaluate the plan’s effectiveness </a:t>
            </a:r>
          </a:p>
          <a:p>
            <a:endParaRPr lang="en-US" dirty="0" smtClean="0"/>
          </a:p>
          <a:p>
            <a:r>
              <a:rPr lang="en-US" dirty="0" smtClean="0"/>
              <a:t>Revise your plan as necessary</a:t>
            </a:r>
          </a:p>
          <a:p>
            <a:endParaRPr lang="en-US" dirty="0" smtClean="0"/>
          </a:p>
          <a:p>
            <a:r>
              <a:rPr lang="en-US" dirty="0" smtClean="0"/>
              <a:t>Exercise the plan (let’s hope you don’t have to use it)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r>
              <a:rPr lang="en-US" dirty="0" smtClean="0"/>
              <a:t>When You Ask For Resources, How Should That Request Look?</a:t>
            </a:r>
            <a:endParaRPr lang="en-US" dirty="0"/>
          </a:p>
        </p:txBody>
      </p:sp>
      <p:pic>
        <p:nvPicPr>
          <p:cNvPr id="4" name="Picture 3" descr="madscientist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947" y="1905000"/>
            <a:ext cx="6820853" cy="472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481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Leveraging Resources During Emergencies</vt:lpstr>
      <vt:lpstr>Resource Portals in Virginia </vt:lpstr>
      <vt:lpstr>Private Sector Resource Network</vt:lpstr>
      <vt:lpstr>Foundational Resource  Management </vt:lpstr>
      <vt:lpstr>Preplanning = Success</vt:lpstr>
      <vt:lpstr>Defined Processes/Procedures</vt:lpstr>
      <vt:lpstr>Resource Redundancy</vt:lpstr>
      <vt:lpstr>Testing the System</vt:lpstr>
      <vt:lpstr>When You Ask For Resources, How Should That Request Look?</vt:lpstr>
      <vt:lpstr>Making Requests – What to Include</vt:lpstr>
      <vt:lpstr> For More Information on Virginia’s Logistics Programs 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Stuff”</dc:title>
  <dc:creator>JEaton</dc:creator>
  <cp:lastModifiedBy>Silverstein, Suzi (VDH)</cp:lastModifiedBy>
  <cp:revision>59</cp:revision>
  <dcterms:created xsi:type="dcterms:W3CDTF">2015-08-31T15:32:14Z</dcterms:created>
  <dcterms:modified xsi:type="dcterms:W3CDTF">2017-05-16T13:10:50Z</dcterms:modified>
</cp:coreProperties>
</file>