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78" r:id="rId4"/>
    <p:sldId id="266" r:id="rId5"/>
    <p:sldId id="264" r:id="rId6"/>
    <p:sldId id="268" r:id="rId7"/>
    <p:sldId id="271" r:id="rId8"/>
    <p:sldId id="279" r:id="rId9"/>
    <p:sldId id="275" r:id="rId10"/>
  </p:sldIdLst>
  <p:sldSz cx="9144000" cy="6858000" type="screen4x3"/>
  <p:notesSz cx="6858000" cy="906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82659" autoAdjust="0"/>
  </p:normalViewPr>
  <p:slideViewPr>
    <p:cSldViewPr>
      <p:cViewPr varScale="1">
        <p:scale>
          <a:sx n="44" d="100"/>
          <a:sy n="44" d="100"/>
        </p:scale>
        <p:origin x="-14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390"/>
          </a:xfrm>
          <a:prstGeom prst="rect">
            <a:avLst/>
          </a:prstGeom>
        </p:spPr>
        <p:txBody>
          <a:bodyPr vert="horz" lIns="90997" tIns="45498" rIns="90997" bIns="4549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3390"/>
          </a:xfrm>
          <a:prstGeom prst="rect">
            <a:avLst/>
          </a:prstGeom>
        </p:spPr>
        <p:txBody>
          <a:bodyPr vert="horz" lIns="90997" tIns="45498" rIns="90997" bIns="45498" rtlCol="0"/>
          <a:lstStyle>
            <a:lvl1pPr algn="r">
              <a:defRPr sz="1200"/>
            </a:lvl1pPr>
          </a:lstStyle>
          <a:p>
            <a:fld id="{FAF4E445-F454-4156-8680-F55BDE7C188B}" type="datetimeFigureOut">
              <a:rPr lang="en-US" smtClean="0"/>
              <a:t>5/31/2017</a:t>
            </a:fld>
            <a:endParaRPr lang="en-US"/>
          </a:p>
        </p:txBody>
      </p:sp>
      <p:sp>
        <p:nvSpPr>
          <p:cNvPr id="4" name="Footer Placeholder 3"/>
          <p:cNvSpPr>
            <a:spLocks noGrp="1"/>
          </p:cNvSpPr>
          <p:nvPr>
            <p:ph type="ftr" sz="quarter" idx="2"/>
          </p:nvPr>
        </p:nvSpPr>
        <p:spPr>
          <a:xfrm>
            <a:off x="0" y="8612837"/>
            <a:ext cx="2971800" cy="453390"/>
          </a:xfrm>
          <a:prstGeom prst="rect">
            <a:avLst/>
          </a:prstGeom>
        </p:spPr>
        <p:txBody>
          <a:bodyPr vert="horz" lIns="90997" tIns="45498" rIns="90997" bIns="4549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12837"/>
            <a:ext cx="2971800" cy="453390"/>
          </a:xfrm>
          <a:prstGeom prst="rect">
            <a:avLst/>
          </a:prstGeom>
        </p:spPr>
        <p:txBody>
          <a:bodyPr vert="horz" lIns="90997" tIns="45498" rIns="90997" bIns="45498" rtlCol="0" anchor="b"/>
          <a:lstStyle>
            <a:lvl1pPr algn="r">
              <a:defRPr sz="1200"/>
            </a:lvl1pPr>
          </a:lstStyle>
          <a:p>
            <a:fld id="{269D2D56-695E-4B95-A9B1-7BE861737791}" type="slidenum">
              <a:rPr lang="en-US" smtClean="0"/>
              <a:t>‹#›</a:t>
            </a:fld>
            <a:endParaRPr lang="en-US"/>
          </a:p>
        </p:txBody>
      </p:sp>
    </p:spTree>
    <p:extLst>
      <p:ext uri="{BB962C8B-B14F-4D97-AF65-F5344CB8AC3E}">
        <p14:creationId xmlns:p14="http://schemas.microsoft.com/office/powerpoint/2010/main" val="462824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390"/>
          </a:xfrm>
          <a:prstGeom prst="rect">
            <a:avLst/>
          </a:prstGeom>
        </p:spPr>
        <p:txBody>
          <a:bodyPr vert="horz" lIns="90997" tIns="45498" rIns="90997" bIns="45498" rtlCol="0"/>
          <a:lstStyle>
            <a:lvl1pPr algn="l">
              <a:defRPr sz="1200"/>
            </a:lvl1pPr>
          </a:lstStyle>
          <a:p>
            <a:endParaRPr lang="en-US"/>
          </a:p>
        </p:txBody>
      </p:sp>
      <p:sp>
        <p:nvSpPr>
          <p:cNvPr id="3" name="Date Placeholder 2"/>
          <p:cNvSpPr>
            <a:spLocks noGrp="1"/>
          </p:cNvSpPr>
          <p:nvPr>
            <p:ph type="dt" idx="1"/>
          </p:nvPr>
        </p:nvSpPr>
        <p:spPr>
          <a:xfrm>
            <a:off x="3884613" y="0"/>
            <a:ext cx="2971800" cy="453390"/>
          </a:xfrm>
          <a:prstGeom prst="rect">
            <a:avLst/>
          </a:prstGeom>
        </p:spPr>
        <p:txBody>
          <a:bodyPr vert="horz" lIns="90997" tIns="45498" rIns="90997" bIns="45498" rtlCol="0"/>
          <a:lstStyle>
            <a:lvl1pPr algn="r">
              <a:defRPr sz="1200"/>
            </a:lvl1pPr>
          </a:lstStyle>
          <a:p>
            <a:fld id="{BD476885-FE6F-4C04-84C9-B9C3B3294B23}" type="datetimeFigureOut">
              <a:rPr lang="en-US" smtClean="0"/>
              <a:t>5/31/2017</a:t>
            </a:fld>
            <a:endParaRPr lang="en-US"/>
          </a:p>
        </p:txBody>
      </p:sp>
      <p:sp>
        <p:nvSpPr>
          <p:cNvPr id="4" name="Slide Image Placeholder 3"/>
          <p:cNvSpPr>
            <a:spLocks noGrp="1" noRot="1" noChangeAspect="1"/>
          </p:cNvSpPr>
          <p:nvPr>
            <p:ph type="sldImg" idx="2"/>
          </p:nvPr>
        </p:nvSpPr>
        <p:spPr>
          <a:xfrm>
            <a:off x="1163638" y="681038"/>
            <a:ext cx="4530725" cy="3398837"/>
          </a:xfrm>
          <a:prstGeom prst="rect">
            <a:avLst/>
          </a:prstGeom>
          <a:noFill/>
          <a:ln w="12700">
            <a:solidFill>
              <a:prstClr val="black"/>
            </a:solidFill>
          </a:ln>
        </p:spPr>
        <p:txBody>
          <a:bodyPr vert="horz" lIns="90997" tIns="45498" rIns="90997" bIns="45498" rtlCol="0" anchor="ctr"/>
          <a:lstStyle/>
          <a:p>
            <a:endParaRPr lang="en-US"/>
          </a:p>
        </p:txBody>
      </p:sp>
      <p:sp>
        <p:nvSpPr>
          <p:cNvPr id="5" name="Notes Placeholder 4"/>
          <p:cNvSpPr>
            <a:spLocks noGrp="1"/>
          </p:cNvSpPr>
          <p:nvPr>
            <p:ph type="body" sz="quarter" idx="3"/>
          </p:nvPr>
        </p:nvSpPr>
        <p:spPr>
          <a:xfrm>
            <a:off x="685800" y="4307205"/>
            <a:ext cx="5486400" cy="4080510"/>
          </a:xfrm>
          <a:prstGeom prst="rect">
            <a:avLst/>
          </a:prstGeom>
        </p:spPr>
        <p:txBody>
          <a:bodyPr vert="horz" lIns="90997" tIns="45498" rIns="90997" bIns="454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12837"/>
            <a:ext cx="2971800" cy="453390"/>
          </a:xfrm>
          <a:prstGeom prst="rect">
            <a:avLst/>
          </a:prstGeom>
        </p:spPr>
        <p:txBody>
          <a:bodyPr vert="horz" lIns="90997" tIns="45498" rIns="90997" bIns="4549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12837"/>
            <a:ext cx="2971800" cy="453390"/>
          </a:xfrm>
          <a:prstGeom prst="rect">
            <a:avLst/>
          </a:prstGeom>
        </p:spPr>
        <p:txBody>
          <a:bodyPr vert="horz" lIns="90997" tIns="45498" rIns="90997" bIns="45498" rtlCol="0" anchor="b"/>
          <a:lstStyle>
            <a:lvl1pPr algn="r">
              <a:defRPr sz="1200"/>
            </a:lvl1pPr>
          </a:lstStyle>
          <a:p>
            <a:fld id="{51775038-59CC-46C7-BFAD-357C6255E1D0}" type="slidenum">
              <a:rPr lang="en-US" smtClean="0"/>
              <a:t>‹#›</a:t>
            </a:fld>
            <a:endParaRPr lang="en-US"/>
          </a:p>
        </p:txBody>
      </p:sp>
    </p:spTree>
    <p:extLst>
      <p:ext uri="{BB962C8B-B14F-4D97-AF65-F5344CB8AC3E}">
        <p14:creationId xmlns:p14="http://schemas.microsoft.com/office/powerpoint/2010/main" val="23363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75038-59CC-46C7-BFAD-357C6255E1D0}" type="slidenum">
              <a:rPr lang="en-US" smtClean="0"/>
              <a:t>1</a:t>
            </a:fld>
            <a:endParaRPr lang="en-US"/>
          </a:p>
        </p:txBody>
      </p:sp>
    </p:spTree>
    <p:extLst>
      <p:ext uri="{BB962C8B-B14F-4D97-AF65-F5344CB8AC3E}">
        <p14:creationId xmlns:p14="http://schemas.microsoft.com/office/powerpoint/2010/main" val="15748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968">
              <a:defRPr/>
            </a:pPr>
            <a:endParaRPr lang="en-US" dirty="0"/>
          </a:p>
        </p:txBody>
      </p:sp>
      <p:sp>
        <p:nvSpPr>
          <p:cNvPr id="4" name="Slide Number Placeholder 3"/>
          <p:cNvSpPr>
            <a:spLocks noGrp="1"/>
          </p:cNvSpPr>
          <p:nvPr>
            <p:ph type="sldNum" sz="quarter" idx="10"/>
          </p:nvPr>
        </p:nvSpPr>
        <p:spPr/>
        <p:txBody>
          <a:bodyPr/>
          <a:lstStyle/>
          <a:p>
            <a:fld id="{51775038-59CC-46C7-BFAD-357C6255E1D0}" type="slidenum">
              <a:rPr lang="en-US" smtClean="0"/>
              <a:t>2</a:t>
            </a:fld>
            <a:endParaRPr lang="en-US"/>
          </a:p>
        </p:txBody>
      </p:sp>
    </p:spTree>
    <p:extLst>
      <p:ext uri="{BB962C8B-B14F-4D97-AF65-F5344CB8AC3E}">
        <p14:creationId xmlns:p14="http://schemas.microsoft.com/office/powerpoint/2010/main" val="65097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09968">
              <a:buFont typeface="Arial" panose="020B0604020202020204" pitchFamily="34" charset="0"/>
              <a:buChar char="•"/>
              <a:defRPr/>
            </a:pPr>
            <a:r>
              <a:rPr lang="en-US" dirty="0" smtClean="0"/>
              <a:t>Approximately 94, 00 gallons jet fuel spilled from Oceana’s fuel tank farm and leaked off-site into </a:t>
            </a:r>
            <a:r>
              <a:rPr lang="en-US" dirty="0" err="1" smtClean="0"/>
              <a:t>Wolfsnare</a:t>
            </a:r>
            <a:r>
              <a:rPr lang="en-US" dirty="0" smtClean="0"/>
              <a:t> Creek and surrounding areas</a:t>
            </a:r>
            <a:r>
              <a:rPr lang="en-US" baseline="0" dirty="0" smtClean="0"/>
              <a:t> on Wednesday, May 10.  The leak was discovered and reported around 6:30 a.m. on Thursday, May 11.</a:t>
            </a:r>
            <a:endParaRPr lang="en-US" dirty="0" smtClean="0"/>
          </a:p>
          <a:p>
            <a:pPr marL="171450" indent="-171450" defTabSz="909968">
              <a:buFont typeface="Arial" panose="020B0604020202020204" pitchFamily="34" charset="0"/>
              <a:buChar char="•"/>
              <a:defRPr/>
            </a:pPr>
            <a:r>
              <a:rPr lang="en-US" dirty="0" smtClean="0"/>
              <a:t>The residential communities of </a:t>
            </a:r>
            <a:r>
              <a:rPr lang="en-US" dirty="0" err="1" smtClean="0"/>
              <a:t>Brookgreen</a:t>
            </a:r>
            <a:r>
              <a:rPr lang="en-US" dirty="0" smtClean="0"/>
              <a:t>, Cheltenham Square, London bridge Landing, London Bridge Manor, Nottingham estates, Nottingham South, and the Evergreens were impacted by the incident.</a:t>
            </a:r>
          </a:p>
          <a:p>
            <a:pPr marL="171450" indent="-171450" defTabSz="909968">
              <a:buFont typeface="Arial" panose="020B0604020202020204" pitchFamily="34" charset="0"/>
              <a:buChar char="•"/>
              <a:defRPr/>
            </a:pPr>
            <a:r>
              <a:rPr lang="en-US" dirty="0" smtClean="0"/>
              <a:t>Media</a:t>
            </a:r>
            <a:r>
              <a:rPr lang="en-US" baseline="0" dirty="0" smtClean="0"/>
              <a:t> initially reported incident as 9,400 gallons of fuel spilled.  NAS Oceana indicated the spill would be cleaned up in 2 days.</a:t>
            </a:r>
          </a:p>
          <a:p>
            <a:pPr marL="171450" indent="-171450" defTabSz="909968">
              <a:buFont typeface="Arial" panose="020B0604020202020204" pitchFamily="34" charset="0"/>
              <a:buChar char="•"/>
              <a:defRPr/>
            </a:pPr>
            <a:r>
              <a:rPr lang="en-US" baseline="0" dirty="0" smtClean="0"/>
              <a:t>Initially not seen as a public health issue.</a:t>
            </a:r>
            <a:endParaRPr lang="en-US" dirty="0" smtClean="0"/>
          </a:p>
          <a:p>
            <a:pPr marL="171450" indent="-171450" defTabSz="909968">
              <a:buFont typeface="Arial" panose="020B0604020202020204" pitchFamily="34" charset="0"/>
              <a:buChar char="•"/>
              <a:defRPr/>
            </a:pPr>
            <a:endParaRPr lang="en-US" dirty="0" smtClean="0"/>
          </a:p>
          <a:p>
            <a:pPr marL="171450" indent="-171450" defTabSz="909968">
              <a:buFont typeface="Arial" panose="020B0604020202020204" pitchFamily="34" charset="0"/>
              <a:buChar char="•"/>
              <a:defRPr/>
            </a:pPr>
            <a:endParaRPr lang="en-US" dirty="0" smtClean="0"/>
          </a:p>
          <a:p>
            <a:pPr defTabSz="909968">
              <a:defRPr/>
            </a:pPr>
            <a:endParaRPr lang="en-US" dirty="0"/>
          </a:p>
        </p:txBody>
      </p:sp>
      <p:sp>
        <p:nvSpPr>
          <p:cNvPr id="4" name="Slide Number Placeholder 3"/>
          <p:cNvSpPr>
            <a:spLocks noGrp="1"/>
          </p:cNvSpPr>
          <p:nvPr>
            <p:ph type="sldNum" sz="quarter" idx="10"/>
          </p:nvPr>
        </p:nvSpPr>
        <p:spPr/>
        <p:txBody>
          <a:bodyPr/>
          <a:lstStyle/>
          <a:p>
            <a:fld id="{51775038-59CC-46C7-BFAD-357C6255E1D0}" type="slidenum">
              <a:rPr lang="en-US" smtClean="0"/>
              <a:t>3</a:t>
            </a:fld>
            <a:endParaRPr lang="en-US"/>
          </a:p>
        </p:txBody>
      </p:sp>
    </p:spTree>
    <p:extLst>
      <p:ext uri="{BB962C8B-B14F-4D97-AF65-F5344CB8AC3E}">
        <p14:creationId xmlns:p14="http://schemas.microsoft.com/office/powerpoint/2010/main" val="65097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Other cooperating agencies included:  EPA,</a:t>
            </a:r>
            <a:r>
              <a:rPr lang="en-US" baseline="0" dirty="0" smtClean="0"/>
              <a:t> VDEM, Port of Virginia, Hampton Roads Incident Management Team, USDA, Virginia Beach Animal Control, and HEPACO (clean-up contractor).</a:t>
            </a:r>
          </a:p>
          <a:p>
            <a:pPr marL="171450" indent="-171450">
              <a:buFont typeface="Arial" panose="020B0604020202020204" pitchFamily="34" charset="0"/>
              <a:buChar char="•"/>
            </a:pPr>
            <a:r>
              <a:rPr lang="en-US" baseline="0" dirty="0" smtClean="0"/>
              <a:t>VBHD staff responding included Health Director, Environmental Health Manager, Epidemiologist, and Emergency Coordinator.</a:t>
            </a:r>
          </a:p>
          <a:p>
            <a:pPr marL="171450" indent="-171450">
              <a:buFont typeface="Arial" panose="020B0604020202020204" pitchFamily="34" charset="0"/>
              <a:buChar char="•"/>
            </a:pPr>
            <a:r>
              <a:rPr lang="en-US" baseline="0" dirty="0" smtClean="0"/>
              <a:t>Regional Team also with UC, JIC, and VBDPH.</a:t>
            </a:r>
          </a:p>
        </p:txBody>
      </p:sp>
      <p:sp>
        <p:nvSpPr>
          <p:cNvPr id="4" name="Slide Number Placeholder 3"/>
          <p:cNvSpPr>
            <a:spLocks noGrp="1"/>
          </p:cNvSpPr>
          <p:nvPr>
            <p:ph type="sldNum" sz="quarter" idx="10"/>
          </p:nvPr>
        </p:nvSpPr>
        <p:spPr/>
        <p:txBody>
          <a:bodyPr/>
          <a:lstStyle/>
          <a:p>
            <a:fld id="{51775038-59CC-46C7-BFAD-357C6255E1D0}" type="slidenum">
              <a:rPr lang="en-US" smtClean="0"/>
              <a:t>4</a:t>
            </a:fld>
            <a:endParaRPr lang="en-US"/>
          </a:p>
        </p:txBody>
      </p:sp>
    </p:spTree>
    <p:extLst>
      <p:ext uri="{BB962C8B-B14F-4D97-AF65-F5344CB8AC3E}">
        <p14:creationId xmlns:p14="http://schemas.microsoft.com/office/powerpoint/2010/main" val="122000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Response Phase</a:t>
            </a:r>
            <a:r>
              <a:rPr lang="en-US" baseline="0" dirty="0" smtClean="0"/>
              <a:t> – Immediate; placing booms and absorbents in the water; ensuring health and safety; air and water quality monitoring/testing. </a:t>
            </a:r>
            <a:r>
              <a:rPr lang="en-US" sz="1200" kern="1200" dirty="0" smtClean="0">
                <a:solidFill>
                  <a:schemeClr val="tx1"/>
                </a:solidFill>
                <a:effectLst/>
                <a:latin typeface="+mn-lt"/>
                <a:ea typeface="+mn-ea"/>
                <a:cs typeface="+mn-cs"/>
              </a:rPr>
              <a:t>There were some high readings early in the monitoring, but never any levels that indicated a public health concern. The Virginia Beach Hazmat Team ambient air monitoring data was reviewed by VDH DEE which concluded there was not an elevated health safety risk for inhalation in neighborhoods near the spill site.</a:t>
            </a:r>
            <a:endParaRPr lang="en-US" baseline="0" dirty="0" smtClean="0"/>
          </a:p>
          <a:p>
            <a:pPr marL="171450" indent="-171450">
              <a:buFont typeface="Arial" panose="020B0604020202020204" pitchFamily="34" charset="0"/>
              <a:buChar char="•"/>
            </a:pPr>
            <a:r>
              <a:rPr lang="en-US" baseline="0" dirty="0" smtClean="0"/>
              <a:t>Remediation – Occurring now.</a:t>
            </a:r>
          </a:p>
          <a:p>
            <a:pPr marL="171450" lvl="0" indent="-171450">
              <a:buFont typeface="Arial" panose="020B0604020202020204" pitchFamily="34" charset="0"/>
              <a:buChar char="•"/>
            </a:pPr>
            <a:r>
              <a:rPr lang="en-US" baseline="0" dirty="0" smtClean="0"/>
              <a:t>Town Hall Information Meeting – Over 100 residents attended the meeting.  Primary concerns for public health were:   </a:t>
            </a:r>
            <a:r>
              <a:rPr lang="en-US" sz="1200" kern="1200" dirty="0" smtClean="0">
                <a:solidFill>
                  <a:schemeClr val="tx1"/>
                </a:solidFill>
                <a:effectLst/>
                <a:latin typeface="+mn-lt"/>
                <a:ea typeface="+mn-ea"/>
                <a:cs typeface="+mn-cs"/>
              </a:rPr>
              <a:t>Was it safe to breathe the air?  What’s the long term effect on health on adults, kids and babies?  What’s the effect on the wild life/marsh?   A VBPHD FAQ sheet was available for</a:t>
            </a:r>
            <a:r>
              <a:rPr lang="en-US" sz="1200" kern="1200" baseline="0" dirty="0" smtClean="0">
                <a:solidFill>
                  <a:schemeClr val="tx1"/>
                </a:solidFill>
                <a:effectLst/>
                <a:latin typeface="+mn-lt"/>
                <a:ea typeface="+mn-ea"/>
                <a:cs typeface="+mn-cs"/>
              </a:rPr>
              <a:t> residents.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media briefings were</a:t>
            </a:r>
            <a:r>
              <a:rPr lang="en-US" sz="1200" kern="1200" baseline="0" dirty="0" smtClean="0">
                <a:solidFill>
                  <a:schemeClr val="tx1"/>
                </a:solidFill>
                <a:effectLst/>
                <a:latin typeface="+mn-lt"/>
                <a:ea typeface="+mn-ea"/>
                <a:cs typeface="+mn-cs"/>
              </a:rPr>
              <a:t> conducted by NAS Oceana/Navy, with UC and cooperating agencies attending/supporting.   VBPHD Health Director was also interviewed by several local media outlets.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As a result of public outcry at the Town Hall Meeting </a:t>
            </a:r>
            <a:r>
              <a:rPr lang="en-US" sz="1200" kern="1200" dirty="0" smtClean="0">
                <a:solidFill>
                  <a:schemeClr val="tx1"/>
                </a:solidFill>
                <a:effectLst/>
                <a:latin typeface="+mn-lt"/>
                <a:ea typeface="+mn-ea"/>
                <a:cs typeface="+mn-cs"/>
              </a:rPr>
              <a:t>and questions/concerns being raised in the media, the Unified Command decided to offer the residents  “voluntary re-location” for 7</a:t>
            </a:r>
            <a:r>
              <a:rPr lang="en-US" sz="1200" kern="1200" baseline="0" dirty="0" smtClean="0">
                <a:solidFill>
                  <a:schemeClr val="tx1"/>
                </a:solidFill>
                <a:effectLst/>
                <a:latin typeface="+mn-lt"/>
                <a:ea typeface="+mn-ea"/>
                <a:cs typeface="+mn-cs"/>
              </a:rPr>
              <a:t> days</a:t>
            </a:r>
            <a:r>
              <a:rPr lang="en-US" sz="1200" kern="1200" dirty="0" smtClean="0">
                <a:solidFill>
                  <a:schemeClr val="tx1"/>
                </a:solidFill>
                <a:effectLst/>
                <a:latin typeface="+mn-lt"/>
                <a:ea typeface="+mn-ea"/>
                <a:cs typeface="+mn-cs"/>
              </a:rPr>
              <a:t>. At no time was the air quality deemed unsafe or any other public health concern. 51 families opted to voluntarily relocate</a:t>
            </a:r>
            <a:r>
              <a:rPr lang="en-US" sz="1200" kern="1200" baseline="0" dirty="0" smtClean="0">
                <a:solidFill>
                  <a:schemeClr val="tx1"/>
                </a:solidFill>
                <a:effectLst/>
                <a:latin typeface="+mn-lt"/>
                <a:ea typeface="+mn-ea"/>
                <a:cs typeface="+mn-cs"/>
              </a:rPr>
              <a:t> (approx</a:t>
            </a:r>
            <a:r>
              <a:rPr lang="en-US" sz="1200" kern="1200" dirty="0" smtClean="0">
                <a:solidFill>
                  <a:schemeClr val="tx1"/>
                </a:solidFill>
                <a:effectLst/>
                <a:latin typeface="+mn-lt"/>
                <a:ea typeface="+mn-ea"/>
                <a:cs typeface="+mn-cs"/>
              </a:rPr>
              <a:t>imately 200 homes in the neighborhood). </a:t>
            </a:r>
            <a:r>
              <a:rPr lang="en-US" sz="1200" kern="1200" baseline="0" dirty="0" smtClean="0">
                <a:solidFill>
                  <a:schemeClr val="tx1"/>
                </a:solidFill>
                <a:effectLst/>
                <a:latin typeface="+mn-lt"/>
                <a:ea typeface="+mn-ea"/>
                <a:cs typeface="+mn-cs"/>
              </a:rPr>
              <a:t> As of last Friday, not all residents have returned to their homes.  VBPHD continues to receive calls from residents concerned about the health effects.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As of Friday, May 26, UC demobilized.  DEQ will be the lead for remediation and remaining clean-up off NAS Oceana property.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1775038-59CC-46C7-BFAD-357C6255E1D0}" type="slidenum">
              <a:rPr lang="en-US" smtClean="0"/>
              <a:t>5</a:t>
            </a:fld>
            <a:endParaRPr lang="en-US"/>
          </a:p>
        </p:txBody>
      </p:sp>
    </p:spTree>
    <p:extLst>
      <p:ext uri="{BB962C8B-B14F-4D97-AF65-F5344CB8AC3E}">
        <p14:creationId xmlns:p14="http://schemas.microsoft.com/office/powerpoint/2010/main" val="301769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1775038-59CC-46C7-BFAD-357C6255E1D0}" type="slidenum">
              <a:rPr lang="en-US" smtClean="0"/>
              <a:t>6</a:t>
            </a:fld>
            <a:endParaRPr lang="en-US"/>
          </a:p>
        </p:txBody>
      </p:sp>
    </p:spTree>
    <p:extLst>
      <p:ext uri="{BB962C8B-B14F-4D97-AF65-F5344CB8AC3E}">
        <p14:creationId xmlns:p14="http://schemas.microsoft.com/office/powerpoint/2010/main" val="389803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75038-59CC-46C7-BFAD-357C6255E1D0}" type="slidenum">
              <a:rPr lang="en-US" smtClean="0"/>
              <a:t>7</a:t>
            </a:fld>
            <a:endParaRPr lang="en-US"/>
          </a:p>
        </p:txBody>
      </p:sp>
    </p:spTree>
    <p:extLst>
      <p:ext uri="{BB962C8B-B14F-4D97-AF65-F5344CB8AC3E}">
        <p14:creationId xmlns:p14="http://schemas.microsoft.com/office/powerpoint/2010/main" val="198969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1775038-59CC-46C7-BFAD-357C6255E1D0}" type="slidenum">
              <a:rPr lang="en-US" smtClean="0"/>
              <a:t>8</a:t>
            </a:fld>
            <a:endParaRPr lang="en-US"/>
          </a:p>
        </p:txBody>
      </p:sp>
    </p:spTree>
    <p:extLst>
      <p:ext uri="{BB962C8B-B14F-4D97-AF65-F5344CB8AC3E}">
        <p14:creationId xmlns:p14="http://schemas.microsoft.com/office/powerpoint/2010/main" val="389803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9350" indent="-284365" eaLnBrk="0" hangingPunct="0">
              <a:spcBef>
                <a:spcPct val="30000"/>
              </a:spcBef>
              <a:defRPr sz="1200">
                <a:solidFill>
                  <a:schemeClr val="tx1"/>
                </a:solidFill>
                <a:latin typeface="Calibri" pitchFamily="34" charset="0"/>
              </a:defRPr>
            </a:lvl2pPr>
            <a:lvl3pPr marL="1137461" indent="-227492" eaLnBrk="0" hangingPunct="0">
              <a:spcBef>
                <a:spcPct val="30000"/>
              </a:spcBef>
              <a:defRPr sz="1200">
                <a:solidFill>
                  <a:schemeClr val="tx1"/>
                </a:solidFill>
                <a:latin typeface="Calibri" pitchFamily="34" charset="0"/>
              </a:defRPr>
            </a:lvl3pPr>
            <a:lvl4pPr marL="1592445" indent="-227492" eaLnBrk="0" hangingPunct="0">
              <a:spcBef>
                <a:spcPct val="30000"/>
              </a:spcBef>
              <a:defRPr sz="1200">
                <a:solidFill>
                  <a:schemeClr val="tx1"/>
                </a:solidFill>
                <a:latin typeface="Calibri" pitchFamily="34" charset="0"/>
              </a:defRPr>
            </a:lvl4pPr>
            <a:lvl5pPr marL="2047430" indent="-227492" eaLnBrk="0" hangingPunct="0">
              <a:spcBef>
                <a:spcPct val="30000"/>
              </a:spcBef>
              <a:defRPr sz="1200">
                <a:solidFill>
                  <a:schemeClr val="tx1"/>
                </a:solidFill>
                <a:latin typeface="Calibri" pitchFamily="34" charset="0"/>
              </a:defRPr>
            </a:lvl5pPr>
            <a:lvl6pPr marL="2502414" indent="-227492" eaLnBrk="0" fontAlgn="base" hangingPunct="0">
              <a:spcBef>
                <a:spcPct val="30000"/>
              </a:spcBef>
              <a:spcAft>
                <a:spcPct val="0"/>
              </a:spcAft>
              <a:defRPr sz="1200">
                <a:solidFill>
                  <a:schemeClr val="tx1"/>
                </a:solidFill>
                <a:latin typeface="Calibri" pitchFamily="34" charset="0"/>
              </a:defRPr>
            </a:lvl6pPr>
            <a:lvl7pPr marL="2957398" indent="-227492" eaLnBrk="0" fontAlgn="base" hangingPunct="0">
              <a:spcBef>
                <a:spcPct val="30000"/>
              </a:spcBef>
              <a:spcAft>
                <a:spcPct val="0"/>
              </a:spcAft>
              <a:defRPr sz="1200">
                <a:solidFill>
                  <a:schemeClr val="tx1"/>
                </a:solidFill>
                <a:latin typeface="Calibri" pitchFamily="34" charset="0"/>
              </a:defRPr>
            </a:lvl7pPr>
            <a:lvl8pPr marL="3412383" indent="-227492" eaLnBrk="0" fontAlgn="base" hangingPunct="0">
              <a:spcBef>
                <a:spcPct val="30000"/>
              </a:spcBef>
              <a:spcAft>
                <a:spcPct val="0"/>
              </a:spcAft>
              <a:defRPr sz="1200">
                <a:solidFill>
                  <a:schemeClr val="tx1"/>
                </a:solidFill>
                <a:latin typeface="Calibri" pitchFamily="34" charset="0"/>
              </a:defRPr>
            </a:lvl8pPr>
            <a:lvl9pPr marL="3867367" indent="-22749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87C945-6977-4B95-A91B-C7BCF6D7FD8E}" type="slidenum">
              <a:rPr lang="en-US" altLang="en-US" smtClean="0">
                <a:latin typeface="Arial" charset="0"/>
              </a:rPr>
              <a:pPr eaLnBrk="1" hangingPunct="1">
                <a:spcBef>
                  <a:spcPct val="0"/>
                </a:spcBef>
              </a:pPr>
              <a:t>9</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5940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958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09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177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4460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661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159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72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98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603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220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VDH_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083300"/>
            <a:ext cx="9144000" cy="7747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rgbClr val="003366"/>
          </a:solidFill>
          <a:latin typeface="+mj-lt"/>
          <a:ea typeface="+mj-ea"/>
          <a:cs typeface="+mj-cs"/>
        </a:defRPr>
      </a:lvl1pPr>
      <a:lvl2pPr algn="l" rtl="0" eaLnBrk="1" fontAlgn="base" hangingPunct="1">
        <a:spcBef>
          <a:spcPct val="0"/>
        </a:spcBef>
        <a:spcAft>
          <a:spcPct val="0"/>
        </a:spcAft>
        <a:defRPr sz="3600">
          <a:solidFill>
            <a:srgbClr val="003366"/>
          </a:solidFill>
          <a:latin typeface="Trebuchet MS" pitchFamily="34" charset="0"/>
        </a:defRPr>
      </a:lvl2pPr>
      <a:lvl3pPr algn="l" rtl="0" eaLnBrk="1" fontAlgn="base" hangingPunct="1">
        <a:spcBef>
          <a:spcPct val="0"/>
        </a:spcBef>
        <a:spcAft>
          <a:spcPct val="0"/>
        </a:spcAft>
        <a:defRPr sz="3600">
          <a:solidFill>
            <a:srgbClr val="003366"/>
          </a:solidFill>
          <a:latin typeface="Trebuchet MS" pitchFamily="34" charset="0"/>
        </a:defRPr>
      </a:lvl3pPr>
      <a:lvl4pPr algn="l" rtl="0" eaLnBrk="1" fontAlgn="base" hangingPunct="1">
        <a:spcBef>
          <a:spcPct val="0"/>
        </a:spcBef>
        <a:spcAft>
          <a:spcPct val="0"/>
        </a:spcAft>
        <a:defRPr sz="3600">
          <a:solidFill>
            <a:srgbClr val="003366"/>
          </a:solidFill>
          <a:latin typeface="Trebuchet MS" pitchFamily="34" charset="0"/>
        </a:defRPr>
      </a:lvl4pPr>
      <a:lvl5pPr algn="l" rtl="0" eaLnBrk="1" fontAlgn="base" hangingPunct="1">
        <a:spcBef>
          <a:spcPct val="0"/>
        </a:spcBef>
        <a:spcAft>
          <a:spcPct val="0"/>
        </a:spcAft>
        <a:defRPr sz="3600">
          <a:solidFill>
            <a:srgbClr val="003366"/>
          </a:solidFill>
          <a:latin typeface="Trebuchet MS" pitchFamily="34" charset="0"/>
        </a:defRPr>
      </a:lvl5pPr>
      <a:lvl6pPr marL="457200" algn="l" rtl="0" eaLnBrk="1" fontAlgn="base" hangingPunct="1">
        <a:spcBef>
          <a:spcPct val="0"/>
        </a:spcBef>
        <a:spcAft>
          <a:spcPct val="0"/>
        </a:spcAft>
        <a:defRPr sz="3600">
          <a:solidFill>
            <a:srgbClr val="003366"/>
          </a:solidFill>
          <a:latin typeface="Trebuchet MS" pitchFamily="34" charset="0"/>
        </a:defRPr>
      </a:lvl6pPr>
      <a:lvl7pPr marL="914400" algn="l" rtl="0" eaLnBrk="1" fontAlgn="base" hangingPunct="1">
        <a:spcBef>
          <a:spcPct val="0"/>
        </a:spcBef>
        <a:spcAft>
          <a:spcPct val="0"/>
        </a:spcAft>
        <a:defRPr sz="3600">
          <a:solidFill>
            <a:srgbClr val="003366"/>
          </a:solidFill>
          <a:latin typeface="Trebuchet MS" pitchFamily="34" charset="0"/>
        </a:defRPr>
      </a:lvl7pPr>
      <a:lvl8pPr marL="1371600" algn="l" rtl="0" eaLnBrk="1" fontAlgn="base" hangingPunct="1">
        <a:spcBef>
          <a:spcPct val="0"/>
        </a:spcBef>
        <a:spcAft>
          <a:spcPct val="0"/>
        </a:spcAft>
        <a:defRPr sz="3600">
          <a:solidFill>
            <a:srgbClr val="003366"/>
          </a:solidFill>
          <a:latin typeface="Trebuchet MS" pitchFamily="34" charset="0"/>
        </a:defRPr>
      </a:lvl8pPr>
      <a:lvl9pPr marL="1828800" algn="l" rtl="0" eaLnBrk="1" fontAlgn="base" hangingPunct="1">
        <a:spcBef>
          <a:spcPct val="0"/>
        </a:spcBef>
        <a:spcAft>
          <a:spcPct val="0"/>
        </a:spcAft>
        <a:defRPr sz="3600">
          <a:solidFill>
            <a:srgbClr val="003366"/>
          </a:solidFill>
          <a:latin typeface="Trebuchet MS" pitchFamily="34" charset="0"/>
        </a:defRPr>
      </a:lvl9pPr>
    </p:titleStyle>
    <p:bodyStyle>
      <a:lvl1pPr marL="342900" indent="-342900" algn="l" rtl="0" eaLnBrk="1" fontAlgn="base" hangingPunct="1">
        <a:spcBef>
          <a:spcPct val="20000"/>
        </a:spcBef>
        <a:spcAft>
          <a:spcPct val="0"/>
        </a:spcAft>
        <a:defRPr sz="24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400">
          <a:solidFill>
            <a:srgbClr val="777777"/>
          </a:solidFill>
          <a:latin typeface="+mn-lt"/>
        </a:defRPr>
      </a:lvl2pPr>
      <a:lvl3pPr marL="1143000" indent="-228600" algn="l" rtl="0" eaLnBrk="1" fontAlgn="base" hangingPunct="1">
        <a:spcBef>
          <a:spcPct val="20000"/>
        </a:spcBef>
        <a:spcAft>
          <a:spcPct val="0"/>
        </a:spcAft>
        <a:buChar char="•"/>
        <a:defRPr sz="2400">
          <a:solidFill>
            <a:srgbClr val="777777"/>
          </a:solidFill>
          <a:latin typeface="+mn-lt"/>
        </a:defRPr>
      </a:lvl3pPr>
      <a:lvl4pPr marL="1600200" indent="-228600" algn="l" rtl="0" eaLnBrk="1" fontAlgn="base" hangingPunct="1">
        <a:spcBef>
          <a:spcPct val="20000"/>
        </a:spcBef>
        <a:spcAft>
          <a:spcPct val="0"/>
        </a:spcAft>
        <a:buChar char="•"/>
        <a:defRPr sz="2400">
          <a:solidFill>
            <a:srgbClr val="777777"/>
          </a:solidFill>
          <a:latin typeface="+mn-lt"/>
        </a:defRPr>
      </a:lvl4pPr>
      <a:lvl5pPr marL="2057400" indent="-228600" algn="l" rtl="0" eaLnBrk="1" fontAlgn="base" hangingPunct="1">
        <a:spcBef>
          <a:spcPct val="20000"/>
        </a:spcBef>
        <a:spcAft>
          <a:spcPct val="0"/>
        </a:spcAft>
        <a:buChar char="•"/>
        <a:defRPr sz="2400">
          <a:solidFill>
            <a:srgbClr val="777777"/>
          </a:solidFill>
          <a:latin typeface="+mn-lt"/>
        </a:defRPr>
      </a:lvl5pPr>
      <a:lvl6pPr marL="2514600" indent="-228600" algn="l" rtl="0" eaLnBrk="1" fontAlgn="base" hangingPunct="1">
        <a:spcBef>
          <a:spcPct val="20000"/>
        </a:spcBef>
        <a:spcAft>
          <a:spcPct val="0"/>
        </a:spcAft>
        <a:buChar char="•"/>
        <a:defRPr sz="2400">
          <a:solidFill>
            <a:srgbClr val="777777"/>
          </a:solidFill>
          <a:latin typeface="+mn-lt"/>
        </a:defRPr>
      </a:lvl6pPr>
      <a:lvl7pPr marL="2971800" indent="-228600" algn="l" rtl="0" eaLnBrk="1" fontAlgn="base" hangingPunct="1">
        <a:spcBef>
          <a:spcPct val="20000"/>
        </a:spcBef>
        <a:spcAft>
          <a:spcPct val="0"/>
        </a:spcAft>
        <a:buChar char="•"/>
        <a:defRPr sz="2400">
          <a:solidFill>
            <a:srgbClr val="777777"/>
          </a:solidFill>
          <a:latin typeface="+mn-lt"/>
        </a:defRPr>
      </a:lvl7pPr>
      <a:lvl8pPr marL="3429000" indent="-228600" algn="l" rtl="0" eaLnBrk="1" fontAlgn="base" hangingPunct="1">
        <a:spcBef>
          <a:spcPct val="20000"/>
        </a:spcBef>
        <a:spcAft>
          <a:spcPct val="0"/>
        </a:spcAft>
        <a:buChar char="•"/>
        <a:defRPr sz="2400">
          <a:solidFill>
            <a:srgbClr val="777777"/>
          </a:solidFill>
          <a:latin typeface="+mn-lt"/>
        </a:defRPr>
      </a:lvl8pPr>
      <a:lvl9pPr marL="3886200" indent="-228600" algn="l" rtl="0" eaLnBrk="1" fontAlgn="base" hangingPunct="1">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676399"/>
          </a:xfrm>
        </p:spPr>
        <p:txBody>
          <a:bodyPr/>
          <a:lstStyle/>
          <a:p>
            <a:pPr algn="ctr"/>
            <a:r>
              <a:rPr lang="en-US" sz="4400" dirty="0" smtClean="0"/>
              <a:t>Naval Air Station Oceana</a:t>
            </a:r>
            <a:br>
              <a:rPr lang="en-US" sz="4400" dirty="0" smtClean="0"/>
            </a:br>
            <a:r>
              <a:rPr lang="en-US" sz="4400" dirty="0" smtClean="0"/>
              <a:t>Jet Fuel Spill</a:t>
            </a:r>
            <a:endParaRPr lang="en-US" sz="4400" dirty="0"/>
          </a:p>
        </p:txBody>
      </p:sp>
      <p:sp>
        <p:nvSpPr>
          <p:cNvPr id="3" name="Subtitle 2"/>
          <p:cNvSpPr>
            <a:spLocks noGrp="1"/>
          </p:cNvSpPr>
          <p:nvPr>
            <p:ph type="subTitle" idx="1"/>
          </p:nvPr>
        </p:nvSpPr>
        <p:spPr/>
        <p:txBody>
          <a:bodyPr/>
          <a:lstStyle/>
          <a:p>
            <a:r>
              <a:rPr lang="en-US" dirty="0" smtClean="0"/>
              <a:t>Judy Cooling</a:t>
            </a:r>
          </a:p>
          <a:p>
            <a:r>
              <a:rPr lang="en-US" dirty="0" smtClean="0"/>
              <a:t>Larry Hill</a:t>
            </a:r>
          </a:p>
          <a:p>
            <a:r>
              <a:rPr lang="en-US" dirty="0" smtClean="0"/>
              <a:t>Virginia Department of Health</a:t>
            </a:r>
          </a:p>
          <a:p>
            <a:r>
              <a:rPr lang="en-US" dirty="0" smtClean="0"/>
              <a:t>June 1, 2017</a:t>
            </a:r>
            <a:endParaRPr lang="en-US" dirty="0"/>
          </a:p>
        </p:txBody>
      </p:sp>
    </p:spTree>
    <p:extLst>
      <p:ext uri="{BB962C8B-B14F-4D97-AF65-F5344CB8AC3E}">
        <p14:creationId xmlns:p14="http://schemas.microsoft.com/office/powerpoint/2010/main" val="2201023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Location</a:t>
            </a:r>
            <a:endParaRPr lang="en-US" sz="4400" dirty="0"/>
          </a:p>
        </p:txBody>
      </p:sp>
      <p:sp>
        <p:nvSpPr>
          <p:cNvPr id="3" name="Content Placeholder 2"/>
          <p:cNvSpPr>
            <a:spLocks noGrp="1"/>
          </p:cNvSpPr>
          <p:nvPr>
            <p:ph idx="1"/>
          </p:nvPr>
        </p:nvSpPr>
        <p:spPr/>
        <p:txBody>
          <a:bodyPr/>
          <a:lstStyle/>
          <a:p>
            <a:r>
              <a:rPr lang="en-US" dirty="0" err="1" smtClean="0"/>
              <a:t>Wolfsnare</a:t>
            </a:r>
            <a:r>
              <a:rPr lang="en-US" dirty="0" smtClean="0"/>
              <a:t> Creek/London Bridge Boulevard Area </a:t>
            </a:r>
          </a:p>
          <a:p>
            <a:pPr marL="0" indent="0"/>
            <a:r>
              <a:rPr lang="en-US" dirty="0" smtClean="0"/>
              <a:t>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28" y="1295400"/>
            <a:ext cx="7848600" cy="460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995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Fuel Tanks – NAS Oceana</a:t>
            </a:r>
            <a:endParaRPr lang="en-US" sz="4400" dirty="0"/>
          </a:p>
        </p:txBody>
      </p:sp>
      <p:sp>
        <p:nvSpPr>
          <p:cNvPr id="3" name="Content Placeholder 2"/>
          <p:cNvSpPr>
            <a:spLocks noGrp="1"/>
          </p:cNvSpPr>
          <p:nvPr>
            <p:ph idx="1"/>
          </p:nvPr>
        </p:nvSpPr>
        <p:spPr/>
        <p:txBody>
          <a:bodyPr/>
          <a:lstStyle/>
          <a:p>
            <a:pPr marL="0" indent="0"/>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772400" cy="452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138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4400" dirty="0" smtClean="0"/>
              <a:t>Unified Command</a:t>
            </a:r>
            <a:endParaRPr lang="en-US" sz="4400" dirty="0"/>
          </a:p>
        </p:txBody>
      </p:sp>
      <p:sp>
        <p:nvSpPr>
          <p:cNvPr id="3" name="Content Placeholder 2"/>
          <p:cNvSpPr>
            <a:spLocks noGrp="1"/>
          </p:cNvSpPr>
          <p:nvPr>
            <p:ph idx="1"/>
          </p:nvPr>
        </p:nvSpPr>
        <p:spPr>
          <a:xfrm>
            <a:off x="457200" y="1143000"/>
            <a:ext cx="8077200" cy="5029200"/>
          </a:xfrm>
        </p:spPr>
        <p:txBody>
          <a:bodyPr/>
          <a:lstStyle/>
          <a:p>
            <a:pPr>
              <a:buFont typeface="Arial" panose="020B0604020202020204" pitchFamily="34" charset="0"/>
              <a:buChar char="•"/>
            </a:pPr>
            <a:r>
              <a:rPr lang="en-US" dirty="0" smtClean="0"/>
              <a:t>National </a:t>
            </a:r>
            <a:r>
              <a:rPr lang="en-US" dirty="0"/>
              <a:t>On Scene Coordinator (NOSC):  U.S. Coast Guard (because fuel had entered the waterways</a:t>
            </a:r>
            <a:r>
              <a:rPr lang="en-US" dirty="0" smtClean="0"/>
              <a:t>)</a:t>
            </a:r>
          </a:p>
          <a:p>
            <a:pPr>
              <a:buFont typeface="Arial" panose="020B0604020202020204" pitchFamily="34" charset="0"/>
              <a:buChar char="•"/>
            </a:pPr>
            <a:r>
              <a:rPr lang="en-US" dirty="0"/>
              <a:t>State On Scene Coordinator (SOSC):  Department of Environmental Quality (DEQ)</a:t>
            </a:r>
          </a:p>
          <a:p>
            <a:pPr>
              <a:buFont typeface="Arial" panose="020B0604020202020204" pitchFamily="34" charset="0"/>
              <a:buChar char="•"/>
            </a:pPr>
            <a:r>
              <a:rPr lang="en-US" dirty="0"/>
              <a:t>Navy On Scene Coordinator (NOSC):  NAS Oceana CO (Responsible Party)</a:t>
            </a:r>
          </a:p>
          <a:p>
            <a:pPr>
              <a:buFont typeface="Arial" panose="020B0604020202020204" pitchFamily="34" charset="0"/>
              <a:buChar char="•"/>
            </a:pPr>
            <a:r>
              <a:rPr lang="en-US" dirty="0"/>
              <a:t>Local On Scene Coordinator (LOSC):   City Emergency Manager</a:t>
            </a:r>
          </a:p>
          <a:p>
            <a:pPr>
              <a:buFont typeface="Arial" panose="020B0604020202020204" pitchFamily="34" charset="0"/>
              <a:buChar char="•"/>
            </a:pPr>
            <a:r>
              <a:rPr lang="en-US" dirty="0" smtClean="0"/>
              <a:t>Virginia Beach Department of Public Health/VDH </a:t>
            </a:r>
            <a:r>
              <a:rPr lang="en-US" dirty="0"/>
              <a:t>was a “Cooperating Agency”  … not part of the Unified Command leadership. </a:t>
            </a:r>
            <a:r>
              <a:rPr lang="en-US" dirty="0" smtClean="0"/>
              <a:t>VBDPH/VDH  </a:t>
            </a:r>
            <a:r>
              <a:rPr lang="en-US" dirty="0"/>
              <a:t>brought in as </a:t>
            </a:r>
            <a:r>
              <a:rPr lang="en-US" dirty="0" smtClean="0"/>
              <a:t>Subject Matter Experts and </a:t>
            </a:r>
            <a:r>
              <a:rPr lang="en-US" dirty="0"/>
              <a:t>“trusted voice for public health</a:t>
            </a:r>
            <a:r>
              <a:rPr lang="en-US" dirty="0" smtClean="0"/>
              <a:t>”.</a:t>
            </a:r>
            <a:r>
              <a:rPr lang="en-US" dirty="0"/>
              <a:t/>
            </a:r>
            <a:br>
              <a:rPr lang="en-US" dirty="0"/>
            </a:b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342590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Unified Command Decisions</a:t>
            </a:r>
            <a:endParaRPr lang="en-US" sz="4400" dirty="0"/>
          </a:p>
        </p:txBody>
      </p:sp>
      <p:sp>
        <p:nvSpPr>
          <p:cNvPr id="3" name="Content Placeholder 2"/>
          <p:cNvSpPr>
            <a:spLocks noGrp="1"/>
          </p:cNvSpPr>
          <p:nvPr>
            <p:ph sz="half" idx="1"/>
          </p:nvPr>
        </p:nvSpPr>
        <p:spPr/>
        <p:txBody>
          <a:bodyPr/>
          <a:lstStyle/>
          <a:p>
            <a:pPr>
              <a:buFont typeface="Arial" panose="020B0604020202020204" pitchFamily="34" charset="0"/>
              <a:buChar char="•"/>
            </a:pPr>
            <a:r>
              <a:rPr lang="en-US" sz="2800" dirty="0" smtClean="0"/>
              <a:t>Clean-up in 2 phases:</a:t>
            </a:r>
          </a:p>
          <a:p>
            <a:pPr lvl="1">
              <a:buFont typeface="Arial" panose="020B0604020202020204" pitchFamily="34" charset="0"/>
              <a:buChar char="•"/>
            </a:pPr>
            <a:r>
              <a:rPr lang="en-US" sz="2800" dirty="0" smtClean="0"/>
              <a:t>Response</a:t>
            </a:r>
          </a:p>
          <a:p>
            <a:pPr lvl="1">
              <a:buFont typeface="Arial" panose="020B0604020202020204" pitchFamily="34" charset="0"/>
              <a:buChar char="•"/>
            </a:pPr>
            <a:r>
              <a:rPr lang="en-US" sz="2800" dirty="0" smtClean="0"/>
              <a:t>Remediation</a:t>
            </a:r>
          </a:p>
          <a:p>
            <a:pPr>
              <a:buFont typeface="Arial" panose="020B0604020202020204" pitchFamily="34" charset="0"/>
              <a:buChar char="•"/>
            </a:pPr>
            <a:r>
              <a:rPr lang="en-US" sz="2800" dirty="0" smtClean="0"/>
              <a:t>Town Hall Meeting</a:t>
            </a:r>
          </a:p>
          <a:p>
            <a:pPr>
              <a:buFont typeface="Arial" panose="020B0604020202020204" pitchFamily="34" charset="0"/>
              <a:buChar char="•"/>
            </a:pPr>
            <a:r>
              <a:rPr lang="en-US" sz="2800" dirty="0" smtClean="0"/>
              <a:t>Media Briefings and News Releases</a:t>
            </a:r>
          </a:p>
          <a:p>
            <a:pPr>
              <a:buFont typeface="Arial" panose="020B0604020202020204" pitchFamily="34" charset="0"/>
              <a:buChar char="•"/>
            </a:pPr>
            <a:r>
              <a:rPr lang="en-US" sz="2800" dirty="0" smtClean="0"/>
              <a:t>Voluntary re-location of residents</a:t>
            </a:r>
            <a:endParaRPr lang="en-US" sz="2800" dirty="0"/>
          </a:p>
          <a:p>
            <a:pPr>
              <a:buFont typeface="Arial" panose="020B0604020202020204" pitchFamily="34" charset="0"/>
              <a:buChar char="•"/>
            </a:pPr>
            <a:endParaRPr lang="en-US" sz="2800" dirty="0" smtClean="0"/>
          </a:p>
        </p:txBody>
      </p:sp>
      <p:sp>
        <p:nvSpPr>
          <p:cNvPr id="5" name="Content Placeholder 4"/>
          <p:cNvSpPr>
            <a:spLocks noGrp="1"/>
          </p:cNvSpPr>
          <p:nvPr>
            <p:ph sz="half" idx="2"/>
          </p:nvPr>
        </p:nvSpPr>
        <p:spPr>
          <a:xfrm>
            <a:off x="4724400" y="1600200"/>
            <a:ext cx="3962400" cy="4267200"/>
          </a:xfrm>
        </p:spPr>
        <p:txBody>
          <a:bodyPr/>
          <a:lstStyle/>
          <a:p>
            <a:endParaRPr lang="en-US" dirty="0"/>
          </a:p>
        </p:txBody>
      </p:sp>
      <p:pic>
        <p:nvPicPr>
          <p:cNvPr id="4" name="Picture 3" descr="C:\Users\kel94805\AppData\Local\Microsoft\Windows\Temporary Internet Files\Content.Outlook\PWTCWQVL\IMG_0855.JP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554747" y="1676400"/>
            <a:ext cx="4343400" cy="4038600"/>
          </a:xfrm>
          <a:prstGeom prst="rect">
            <a:avLst/>
          </a:prstGeom>
          <a:noFill/>
          <a:ln>
            <a:noFill/>
          </a:ln>
        </p:spPr>
      </p:pic>
    </p:spTree>
    <p:extLst>
      <p:ext uri="{BB962C8B-B14F-4D97-AF65-F5344CB8AC3E}">
        <p14:creationId xmlns:p14="http://schemas.microsoft.com/office/powerpoint/2010/main" val="488241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Situational Awareness</a:t>
            </a:r>
            <a:endParaRPr lang="en-US" sz="4400" dirty="0"/>
          </a:p>
        </p:txBody>
      </p:sp>
      <p:sp>
        <p:nvSpPr>
          <p:cNvPr id="3" name="Content Placeholder 2"/>
          <p:cNvSpPr>
            <a:spLocks noGrp="1"/>
          </p:cNvSpPr>
          <p:nvPr>
            <p:ph idx="1"/>
          </p:nvPr>
        </p:nvSpPr>
        <p:spPr>
          <a:xfrm>
            <a:off x="457200" y="1295400"/>
            <a:ext cx="8077200" cy="5029200"/>
          </a:xfrm>
        </p:spPr>
        <p:txBody>
          <a:bodyPr/>
          <a:lstStyle/>
          <a:p>
            <a:pPr>
              <a:buFont typeface="Arial" panose="020B0604020202020204" pitchFamily="34" charset="0"/>
              <a:buChar char="•"/>
            </a:pPr>
            <a:r>
              <a:rPr lang="en-US" dirty="0" smtClean="0"/>
              <a:t>Event Notification</a:t>
            </a:r>
          </a:p>
          <a:p>
            <a:pPr lvl="1">
              <a:buFont typeface="Arial" panose="020B0604020202020204" pitchFamily="34" charset="0"/>
              <a:buChar char="•"/>
            </a:pPr>
            <a:r>
              <a:rPr lang="en-US" sz="2200" dirty="0" smtClean="0"/>
              <a:t>VDH </a:t>
            </a:r>
            <a:r>
              <a:rPr lang="en-US" sz="2200" dirty="0"/>
              <a:t>Division of Environmental Epidemiology (DEE), who had been alerted by VDEM, issued an Event Notification and recommended VBDPH issue a public advisory to avoid all recreational contact including fishing and crabbing in the vicinity of the release</a:t>
            </a:r>
            <a:r>
              <a:rPr lang="en-US" sz="2200" dirty="0" smtClean="0"/>
              <a:t>.  </a:t>
            </a:r>
            <a:endParaRPr lang="en-US" sz="2200" dirty="0"/>
          </a:p>
          <a:p>
            <a:pPr lvl="1">
              <a:buFont typeface="Arial" panose="020B0604020202020204" pitchFamily="34" charset="0"/>
              <a:buChar char="•"/>
            </a:pPr>
            <a:endParaRPr lang="en-US" sz="2000" dirty="0"/>
          </a:p>
          <a:p>
            <a:pPr>
              <a:buFont typeface="Arial" panose="020B0604020202020204" pitchFamily="34" charset="0"/>
              <a:buChar char="•"/>
            </a:pPr>
            <a:r>
              <a:rPr lang="en-US" dirty="0" smtClean="0"/>
              <a:t>Situation Reporting</a:t>
            </a:r>
          </a:p>
          <a:p>
            <a:pPr lvl="1">
              <a:buFont typeface="Arial" panose="020B0604020202020204" pitchFamily="34" charset="0"/>
              <a:buChar char="•"/>
            </a:pPr>
            <a:r>
              <a:rPr lang="en-US" sz="2200" dirty="0" smtClean="0"/>
              <a:t>DEQ  and VBDPH submitted daily </a:t>
            </a:r>
            <a:r>
              <a:rPr lang="en-US" sz="2200" dirty="0" err="1" smtClean="0"/>
              <a:t>SitReps</a:t>
            </a:r>
            <a:endParaRPr lang="en-US" sz="2200" dirty="0" smtClean="0"/>
          </a:p>
          <a:p>
            <a:pPr lvl="1">
              <a:buFont typeface="Arial" panose="020B0604020202020204" pitchFamily="34" charset="0"/>
              <a:buChar char="•"/>
            </a:pPr>
            <a:r>
              <a:rPr lang="en-US" sz="2200" dirty="0" smtClean="0"/>
              <a:t>VDH conducted daily conference </a:t>
            </a:r>
            <a:r>
              <a:rPr lang="en-US" sz="2200" smtClean="0"/>
              <a:t>calls with VBPHD</a:t>
            </a:r>
            <a:endParaRPr lang="en-US" sz="2200" dirty="0" smtClean="0"/>
          </a:p>
          <a:p>
            <a:pPr lvl="1">
              <a:buFont typeface="Arial" panose="020B0604020202020204" pitchFamily="34" charset="0"/>
              <a:buChar char="•"/>
            </a:pPr>
            <a:r>
              <a:rPr lang="en-US" sz="2200" dirty="0" smtClean="0"/>
              <a:t>Essential Elements of Information (EEIs) were not the same as local health districts are used to reporting in other types of events.</a:t>
            </a:r>
            <a:endParaRPr lang="en-US" sz="2200" dirty="0"/>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173226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Communications/Joint Information Center</a:t>
            </a:r>
            <a:endParaRPr lang="en-US" sz="3200" dirty="0"/>
          </a:p>
        </p:txBody>
      </p:sp>
      <p:pic>
        <p:nvPicPr>
          <p:cNvPr id="4" name="Content Placeholder 3" descr="C:\Users\kel94805\AppData\Local\Microsoft\Windows\Temporary Internet Files\Content.Outlook\PWTCWQVL\IMG_086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4064000" cy="3048000"/>
          </a:xfrm>
          <a:prstGeom prst="rect">
            <a:avLst/>
          </a:prstGeom>
          <a:noFill/>
          <a:ln>
            <a:noFill/>
          </a:ln>
        </p:spPr>
      </p:pic>
      <p:pic>
        <p:nvPicPr>
          <p:cNvPr id="5" name="Picture 4" descr="C:\Users\kel94805\AppData\Local\Microsoft\Windows\Temporary Internet Files\Content.Outlook\PWTCWQVL\IMG_0859.JPG"/>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19400"/>
            <a:ext cx="4061460" cy="3048000"/>
          </a:xfrm>
          <a:prstGeom prst="rect">
            <a:avLst/>
          </a:prstGeom>
          <a:noFill/>
          <a:ln>
            <a:noFill/>
          </a:ln>
        </p:spPr>
      </p:pic>
    </p:spTree>
    <p:extLst>
      <p:ext uri="{BB962C8B-B14F-4D97-AF65-F5344CB8AC3E}">
        <p14:creationId xmlns:p14="http://schemas.microsoft.com/office/powerpoint/2010/main" val="1207404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Lessons Learned</a:t>
            </a:r>
            <a:endParaRPr lang="en-US" sz="4400" dirty="0"/>
          </a:p>
        </p:txBody>
      </p:sp>
      <p:sp>
        <p:nvSpPr>
          <p:cNvPr id="3" name="Content Placeholder 2"/>
          <p:cNvSpPr>
            <a:spLocks noGrp="1"/>
          </p:cNvSpPr>
          <p:nvPr>
            <p:ph idx="1"/>
          </p:nvPr>
        </p:nvSpPr>
        <p:spPr>
          <a:xfrm>
            <a:off x="457200" y="1295400"/>
            <a:ext cx="8077200" cy="5029200"/>
          </a:xfrm>
        </p:spPr>
        <p:txBody>
          <a:bodyPr/>
          <a:lstStyle/>
          <a:p>
            <a:pPr lvl="0">
              <a:buFont typeface="Arial" panose="020B0604020202020204" pitchFamily="34" charset="0"/>
              <a:buChar char="•"/>
            </a:pPr>
            <a:r>
              <a:rPr lang="en-US" sz="2200" dirty="0" smtClean="0"/>
              <a:t>VDH </a:t>
            </a:r>
            <a:r>
              <a:rPr lang="en-US" sz="2200" dirty="0"/>
              <a:t>is not a SME on </a:t>
            </a:r>
            <a:r>
              <a:rPr lang="en-US" sz="2200" dirty="0" smtClean="0"/>
              <a:t>jet fuel (JP5). VBPHD Health Director </a:t>
            </a:r>
            <a:r>
              <a:rPr lang="en-US" sz="2200" dirty="0"/>
              <a:t>should have insisted the </a:t>
            </a:r>
            <a:r>
              <a:rPr lang="en-US" sz="2200" dirty="0" smtClean="0"/>
              <a:t>Navy </a:t>
            </a:r>
            <a:r>
              <a:rPr lang="en-US" sz="2200" dirty="0"/>
              <a:t>bring in </a:t>
            </a:r>
            <a:r>
              <a:rPr lang="en-US" sz="2200" dirty="0" smtClean="0"/>
              <a:t>Subject Matter Experts (SMEs) from </a:t>
            </a:r>
            <a:r>
              <a:rPr lang="en-US" sz="2200" dirty="0"/>
              <a:t>the US Navy and Marine Corps Public Health Center at Portsmouth Naval Hospital</a:t>
            </a:r>
            <a:r>
              <a:rPr lang="en-US" sz="2200" dirty="0" smtClean="0"/>
              <a:t>.</a:t>
            </a:r>
          </a:p>
          <a:p>
            <a:pPr>
              <a:buFont typeface="Arial" panose="020B0604020202020204" pitchFamily="34" charset="0"/>
              <a:buChar char="•"/>
            </a:pPr>
            <a:r>
              <a:rPr lang="en-US" sz="2200" dirty="0"/>
              <a:t>VBDPH saw event in the news, did not think it was a public health issue. Was not contacted by City Emergency Management until Saturday when they wanted a JP5 SME.</a:t>
            </a:r>
          </a:p>
          <a:p>
            <a:pPr>
              <a:buFont typeface="Arial" panose="020B0604020202020204" pitchFamily="34" charset="0"/>
              <a:buChar char="•"/>
            </a:pPr>
            <a:r>
              <a:rPr lang="en-US" sz="2200" dirty="0"/>
              <a:t>Since VBDPH was not part of the Unified Command leadership </a:t>
            </a:r>
            <a:r>
              <a:rPr lang="en-US" sz="2200" dirty="0" smtClean="0"/>
              <a:t>they </a:t>
            </a:r>
            <a:r>
              <a:rPr lang="en-US" sz="2200" dirty="0"/>
              <a:t>had a hard time getting on event </a:t>
            </a:r>
            <a:r>
              <a:rPr lang="en-US" sz="2200" dirty="0" err="1"/>
              <a:t>sitrep</a:t>
            </a:r>
            <a:r>
              <a:rPr lang="en-US" sz="2200" dirty="0"/>
              <a:t> distribution list. We received DEQ </a:t>
            </a:r>
            <a:r>
              <a:rPr lang="en-US" sz="2200" dirty="0" err="1"/>
              <a:t>sitrep</a:t>
            </a:r>
            <a:r>
              <a:rPr lang="en-US" sz="2200" dirty="0"/>
              <a:t> from Central Office</a:t>
            </a:r>
            <a:r>
              <a:rPr lang="en-US" sz="2200" dirty="0" smtClean="0"/>
              <a:t>.</a:t>
            </a:r>
          </a:p>
          <a:p>
            <a:pPr>
              <a:buFont typeface="Arial" panose="020B0604020202020204" pitchFamily="34" charset="0"/>
              <a:buChar char="•"/>
            </a:pPr>
            <a:r>
              <a:rPr lang="en-US" sz="2200" dirty="0" smtClean="0"/>
              <a:t>Communications flow—Local Health Department to Central Office Divisions and vice versa.</a:t>
            </a:r>
            <a:endParaRPr lang="en-US" sz="2200" dirty="0"/>
          </a:p>
          <a:p>
            <a:pPr lvl="0">
              <a:buFont typeface="Arial" panose="020B0604020202020204" pitchFamily="34" charset="0"/>
              <a:buChar char="•"/>
            </a:pPr>
            <a:endParaRPr lang="en-US" sz="2200" dirty="0"/>
          </a:p>
          <a:p>
            <a:pPr>
              <a:buFont typeface="Arial" panose="020B0604020202020204" pitchFamily="34" charset="0"/>
              <a:buChar char="•"/>
            </a:pPr>
            <a:endParaRPr lang="en-US" sz="2200" dirty="0"/>
          </a:p>
          <a:p>
            <a:pPr lvl="1">
              <a:buFont typeface="Arial" panose="020B0604020202020204" pitchFamily="34" charset="0"/>
              <a:buChar char="•"/>
            </a:pPr>
            <a:endParaRPr lang="en-US" sz="2000" dirty="0"/>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4022601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iie60547\Local Settings\Temporary Internet Files\Content.IE5\X9DD6QJF\MC90044190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28194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833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VDH_Master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VDH_Master02</Template>
  <TotalTime>3205</TotalTime>
  <Words>732</Words>
  <Application>Microsoft Office PowerPoint</Application>
  <PresentationFormat>On-screen Show (4:3)</PresentationFormat>
  <Paragraphs>64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VDH_Master02</vt:lpstr>
      <vt:lpstr>Naval Air Station Oceana Jet Fuel Spill</vt:lpstr>
      <vt:lpstr>Location</vt:lpstr>
      <vt:lpstr>Fuel Tanks – NAS Oceana</vt:lpstr>
      <vt:lpstr>Unified Command</vt:lpstr>
      <vt:lpstr>Unified Command Decisions</vt:lpstr>
      <vt:lpstr>Situational Awareness</vt:lpstr>
      <vt:lpstr>Communications/Joint Information Center</vt:lpstr>
      <vt:lpstr>Lessons Learned</vt:lpstr>
      <vt:lpstr>PowerPoint Presentation</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Chempack</dc:title>
  <dc:creator>Shelton, Cindy (VDH)</dc:creator>
  <cp:lastModifiedBy>Cooling, Judy (VDH)</cp:lastModifiedBy>
  <cp:revision>99</cp:revision>
  <cp:lastPrinted>2017-03-27T21:06:34Z</cp:lastPrinted>
  <dcterms:created xsi:type="dcterms:W3CDTF">2016-11-10T20:27:11Z</dcterms:created>
  <dcterms:modified xsi:type="dcterms:W3CDTF">2017-06-01T03:58:14Z</dcterms:modified>
</cp:coreProperties>
</file>