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5" r:id="rId2"/>
    <p:sldId id="323" r:id="rId3"/>
    <p:sldId id="272" r:id="rId4"/>
    <p:sldId id="333" r:id="rId5"/>
    <p:sldId id="327" r:id="rId6"/>
    <p:sldId id="329" r:id="rId7"/>
    <p:sldId id="338" r:id="rId8"/>
    <p:sldId id="324" r:id="rId9"/>
    <p:sldId id="325" r:id="rId10"/>
    <p:sldId id="335" r:id="rId11"/>
    <p:sldId id="33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09" autoAdjust="0"/>
  </p:normalViewPr>
  <p:slideViewPr>
    <p:cSldViewPr>
      <p:cViewPr varScale="1">
        <p:scale>
          <a:sx n="77" d="100"/>
          <a:sy n="77" d="100"/>
        </p:scale>
        <p:origin x="1200"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4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32" b="1" i="0" u="none" strike="noStrike" kern="1200" baseline="0">
                <a:solidFill>
                  <a:prstClr val="black"/>
                </a:solidFill>
                <a:latin typeface="+mn-lt"/>
                <a:ea typeface="+mn-ea"/>
                <a:cs typeface="+mn-cs"/>
              </a:defRPr>
            </a:pPr>
            <a:r>
              <a:rPr lang="en-US" sz="1199" dirty="0" smtClean="0"/>
              <a:t>Total Number</a:t>
            </a:r>
            <a:r>
              <a:rPr lang="en-US" sz="1199" baseline="0" dirty="0" smtClean="0"/>
              <a:t> of All Opioid Overdoses Versus All Drug Deaths by Year of Death, 2007-2016</a:t>
            </a:r>
          </a:p>
          <a:p>
            <a:pPr marL="0" marR="0" indent="0" algn="ctr" defTabSz="914400" rtl="0" eaLnBrk="1" fontAlgn="auto" latinLnBrk="0" hangingPunct="1">
              <a:lnSpc>
                <a:spcPct val="100000"/>
              </a:lnSpc>
              <a:spcBef>
                <a:spcPts val="0"/>
              </a:spcBef>
              <a:spcAft>
                <a:spcPts val="0"/>
              </a:spcAft>
              <a:buClrTx/>
              <a:buSzTx/>
              <a:buFontTx/>
              <a:buNone/>
              <a:tabLst/>
              <a:defRPr sz="2132" b="1" i="0" u="none" strike="noStrike" kern="1200" baseline="0">
                <a:solidFill>
                  <a:prstClr val="black"/>
                </a:solidFill>
                <a:latin typeface="+mn-lt"/>
                <a:ea typeface="+mn-ea"/>
                <a:cs typeface="+mn-cs"/>
              </a:defRPr>
            </a:pPr>
            <a:endParaRPr lang="en-US" sz="1200" dirty="0"/>
          </a:p>
        </c:rich>
      </c:tx>
      <c:layout>
        <c:manualLayout>
          <c:xMode val="edge"/>
          <c:yMode val="edge"/>
          <c:x val="0.1047757617254365"/>
          <c:y val="0"/>
        </c:manualLayout>
      </c:layout>
      <c:overlay val="0"/>
    </c:title>
    <c:autoTitleDeleted val="0"/>
    <c:plotArea>
      <c:layout>
        <c:manualLayout>
          <c:layoutTarget val="inner"/>
          <c:xMode val="edge"/>
          <c:yMode val="edge"/>
          <c:x val="0.16531975350907224"/>
          <c:y val="8.9713814840401376E-2"/>
          <c:w val="0.82598459431701476"/>
          <c:h val="0.77614628116381057"/>
        </c:manualLayout>
      </c:layout>
      <c:lineChart>
        <c:grouping val="standard"/>
        <c:varyColors val="0"/>
        <c:ser>
          <c:idx val="4"/>
          <c:order val="0"/>
          <c:tx>
            <c:strRef>
              <c:f>Sheet1!$B$1</c:f>
              <c:strCache>
                <c:ptCount val="1"/>
                <c:pt idx="0">
                  <c:v>All Opioids</c:v>
                </c:pt>
              </c:strCache>
            </c:strRef>
          </c:tx>
          <c:spPr>
            <a:ln w="25400">
              <a:solidFill>
                <a:schemeClr val="accent6">
                  <a:lumMod val="75000"/>
                </a:schemeClr>
              </a:solidFill>
            </a:ln>
          </c:spPr>
          <c:marker>
            <c:symbol val="circle"/>
            <c:size val="5"/>
            <c:spPr>
              <a:solidFill>
                <a:schemeClr val="bg1">
                  <a:lumMod val="85000"/>
                </a:schemeClr>
              </a:solidFill>
              <a:ln w="25400">
                <a:solidFill>
                  <a:schemeClr val="accent6">
                    <a:lumMod val="75000"/>
                  </a:schemeClr>
                </a:solidFill>
              </a:ln>
            </c:spPr>
          </c:marker>
          <c:dPt>
            <c:idx val="9"/>
            <c:bubble3D val="0"/>
            <c:spPr>
              <a:ln w="25400">
                <a:solidFill>
                  <a:schemeClr val="accent6">
                    <a:lumMod val="75000"/>
                  </a:schemeClr>
                </a:solidFill>
                <a:prstDash val="solid"/>
              </a:ln>
            </c:spPr>
            <c:extLst>
              <c:ext xmlns:c16="http://schemas.microsoft.com/office/drawing/2014/chart" uri="{C3380CC4-5D6E-409C-BE32-E72D297353CC}">
                <c16:uniqueId val="{00000001-C333-48EC-A48C-F0F2D7F0847C}"/>
              </c:ext>
            </c:extLst>
          </c:dPt>
          <c:dPt>
            <c:idx val="10"/>
            <c:bubble3D val="0"/>
            <c:spPr>
              <a:ln w="25400">
                <a:solidFill>
                  <a:schemeClr val="accent6">
                    <a:lumMod val="75000"/>
                  </a:schemeClr>
                </a:solidFill>
                <a:prstDash val="sysDash"/>
              </a:ln>
            </c:spPr>
            <c:extLst>
              <c:ext xmlns:c16="http://schemas.microsoft.com/office/drawing/2014/chart" uri="{C3380CC4-5D6E-409C-BE32-E72D297353CC}">
                <c16:uniqueId val="{00000003-C333-48EC-A48C-F0F2D7F0847C}"/>
              </c:ext>
            </c:extLst>
          </c:dPt>
          <c:dPt>
            <c:idx val="11"/>
            <c:bubble3D val="0"/>
            <c:spPr>
              <a:ln w="25400">
                <a:solidFill>
                  <a:schemeClr val="accent6">
                    <a:lumMod val="75000"/>
                  </a:schemeClr>
                </a:solidFill>
                <a:prstDash val="sysDash"/>
              </a:ln>
            </c:spPr>
            <c:extLst>
              <c:ext xmlns:c16="http://schemas.microsoft.com/office/drawing/2014/chart" uri="{C3380CC4-5D6E-409C-BE32-E72D297353CC}">
                <c16:uniqueId val="{00000005-C333-48EC-A48C-F0F2D7F0847C}"/>
              </c:ext>
            </c:extLst>
          </c:dPt>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Sheet1!$B$2:$B$13</c:f>
              <c:numCache>
                <c:formatCode>###0</c:formatCode>
                <c:ptCount val="12"/>
                <c:pt idx="0">
                  <c:v>515</c:v>
                </c:pt>
                <c:pt idx="1">
                  <c:v>538</c:v>
                </c:pt>
                <c:pt idx="2">
                  <c:v>530</c:v>
                </c:pt>
                <c:pt idx="3">
                  <c:v>498</c:v>
                </c:pt>
                <c:pt idx="4">
                  <c:v>601</c:v>
                </c:pt>
                <c:pt idx="5">
                  <c:v>572</c:v>
                </c:pt>
                <c:pt idx="6">
                  <c:v>683</c:v>
                </c:pt>
                <c:pt idx="7">
                  <c:v>775</c:v>
                </c:pt>
                <c:pt idx="8">
                  <c:v>811</c:v>
                </c:pt>
                <c:pt idx="9">
                  <c:v>1133</c:v>
                </c:pt>
                <c:pt idx="10">
                  <c:v>1157</c:v>
                </c:pt>
                <c:pt idx="11">
                  <c:v>988</c:v>
                </c:pt>
              </c:numCache>
            </c:numRef>
          </c:val>
          <c:smooth val="0"/>
          <c:extLst>
            <c:ext xmlns:c16="http://schemas.microsoft.com/office/drawing/2014/chart" uri="{C3380CC4-5D6E-409C-BE32-E72D297353CC}">
              <c16:uniqueId val="{00000006-C333-48EC-A48C-F0F2D7F0847C}"/>
            </c:ext>
          </c:extLst>
        </c:ser>
        <c:ser>
          <c:idx val="1"/>
          <c:order val="1"/>
          <c:tx>
            <c:strRef>
              <c:f>Sheet1!$C$1</c:f>
              <c:strCache>
                <c:ptCount val="1"/>
                <c:pt idx="0">
                  <c:v>All Drug Deaths</c:v>
                </c:pt>
              </c:strCache>
            </c:strRef>
          </c:tx>
          <c:spPr>
            <a:ln w="25400">
              <a:solidFill>
                <a:schemeClr val="tx1"/>
              </a:solidFill>
            </a:ln>
          </c:spPr>
          <c:marker>
            <c:symbol val="circle"/>
            <c:size val="5"/>
            <c:spPr>
              <a:solidFill>
                <a:schemeClr val="bg1">
                  <a:lumMod val="85000"/>
                </a:schemeClr>
              </a:solidFill>
              <a:ln w="25400">
                <a:solidFill>
                  <a:schemeClr val="tx1"/>
                </a:solidFill>
              </a:ln>
            </c:spPr>
          </c:marker>
          <c:dPt>
            <c:idx val="9"/>
            <c:bubble3D val="0"/>
            <c:spPr>
              <a:ln w="25400">
                <a:solidFill>
                  <a:schemeClr val="tx1"/>
                </a:solidFill>
                <a:prstDash val="solid"/>
              </a:ln>
            </c:spPr>
            <c:extLst>
              <c:ext xmlns:c16="http://schemas.microsoft.com/office/drawing/2014/chart" uri="{C3380CC4-5D6E-409C-BE32-E72D297353CC}">
                <c16:uniqueId val="{00000008-C333-48EC-A48C-F0F2D7F0847C}"/>
              </c:ext>
            </c:extLst>
          </c:dPt>
          <c:dPt>
            <c:idx val="10"/>
            <c:marker>
              <c:spPr>
                <a:solidFill>
                  <a:schemeClr val="bg1">
                    <a:lumMod val="85000"/>
                  </a:schemeClr>
                </a:solidFill>
                <a:ln w="25400">
                  <a:solidFill>
                    <a:schemeClr val="tx1"/>
                  </a:solidFill>
                  <a:prstDash val="solid"/>
                </a:ln>
              </c:spPr>
            </c:marker>
            <c:bubble3D val="0"/>
            <c:spPr>
              <a:ln w="25400">
                <a:solidFill>
                  <a:schemeClr val="tx1"/>
                </a:solidFill>
                <a:prstDash val="sysDash"/>
              </a:ln>
            </c:spPr>
            <c:extLst>
              <c:ext xmlns:c16="http://schemas.microsoft.com/office/drawing/2014/chart" uri="{C3380CC4-5D6E-409C-BE32-E72D297353CC}">
                <c16:uniqueId val="{0000000A-C333-48EC-A48C-F0F2D7F0847C}"/>
              </c:ext>
            </c:extLst>
          </c:dPt>
          <c:dPt>
            <c:idx val="11"/>
            <c:bubble3D val="0"/>
            <c:spPr>
              <a:ln w="25400">
                <a:solidFill>
                  <a:schemeClr val="tx1"/>
                </a:solidFill>
                <a:prstDash val="sysDash"/>
              </a:ln>
            </c:spPr>
            <c:extLst>
              <c:ext xmlns:c16="http://schemas.microsoft.com/office/drawing/2014/chart" uri="{C3380CC4-5D6E-409C-BE32-E72D297353CC}">
                <c16:uniqueId val="{0000000C-C333-48EC-A48C-F0F2D7F0847C}"/>
              </c:ext>
            </c:extLst>
          </c:dPt>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Sheet1!$C$2:$C$13</c:f>
              <c:numCache>
                <c:formatCode>###0</c:formatCode>
                <c:ptCount val="12"/>
                <c:pt idx="0">
                  <c:v>721</c:v>
                </c:pt>
                <c:pt idx="1">
                  <c:v>735</c:v>
                </c:pt>
                <c:pt idx="2">
                  <c:v>713</c:v>
                </c:pt>
                <c:pt idx="3">
                  <c:v>690</c:v>
                </c:pt>
                <c:pt idx="4">
                  <c:v>819</c:v>
                </c:pt>
                <c:pt idx="5">
                  <c:v>799</c:v>
                </c:pt>
                <c:pt idx="6">
                  <c:v>913</c:v>
                </c:pt>
                <c:pt idx="7">
                  <c:v>994</c:v>
                </c:pt>
                <c:pt idx="8">
                  <c:v>1028</c:v>
                </c:pt>
                <c:pt idx="9">
                  <c:v>1420</c:v>
                </c:pt>
                <c:pt idx="10">
                  <c:v>1451</c:v>
                </c:pt>
                <c:pt idx="11">
                  <c:v>1246</c:v>
                </c:pt>
              </c:numCache>
            </c:numRef>
          </c:val>
          <c:smooth val="0"/>
          <c:extLst>
            <c:ext xmlns:c16="http://schemas.microsoft.com/office/drawing/2014/chart" uri="{C3380CC4-5D6E-409C-BE32-E72D297353CC}">
              <c16:uniqueId val="{0000000D-C333-48EC-A48C-F0F2D7F0847C}"/>
            </c:ext>
          </c:extLst>
        </c:ser>
        <c:dLbls>
          <c:showLegendKey val="0"/>
          <c:showVal val="0"/>
          <c:showCatName val="0"/>
          <c:showSerName val="0"/>
          <c:showPercent val="0"/>
          <c:showBubbleSize val="0"/>
        </c:dLbls>
        <c:marker val="1"/>
        <c:smooth val="0"/>
        <c:axId val="52455680"/>
        <c:axId val="52494336"/>
      </c:lineChart>
      <c:catAx>
        <c:axId val="52455680"/>
        <c:scaling>
          <c:orientation val="minMax"/>
        </c:scaling>
        <c:delete val="0"/>
        <c:axPos val="b"/>
        <c:numFmt formatCode="General" sourceLinked="1"/>
        <c:majorTickMark val="out"/>
        <c:minorTickMark val="none"/>
        <c:tickLblPos val="nextTo"/>
        <c:txPr>
          <a:bodyPr/>
          <a:lstStyle/>
          <a:p>
            <a:pPr>
              <a:defRPr sz="1388"/>
            </a:pPr>
            <a:endParaRPr lang="en-US"/>
          </a:p>
        </c:txPr>
        <c:crossAx val="52494336"/>
        <c:crosses val="autoZero"/>
        <c:auto val="1"/>
        <c:lblAlgn val="ctr"/>
        <c:lblOffset val="100"/>
        <c:noMultiLvlLbl val="0"/>
      </c:catAx>
      <c:valAx>
        <c:axId val="52494336"/>
        <c:scaling>
          <c:orientation val="minMax"/>
        </c:scaling>
        <c:delete val="0"/>
        <c:axPos val="l"/>
        <c:majorGridlines/>
        <c:title>
          <c:tx>
            <c:rich>
              <a:bodyPr/>
              <a:lstStyle/>
              <a:p>
                <a:pPr>
                  <a:defRPr sz="970" b="1" i="0" u="none" strike="noStrike" baseline="0">
                    <a:solidFill>
                      <a:srgbClr val="000000"/>
                    </a:solidFill>
                    <a:latin typeface="Trebuchet MS"/>
                    <a:ea typeface="Trebuchet MS"/>
                    <a:cs typeface="Trebuchet MS"/>
                  </a:defRPr>
                </a:pPr>
                <a:r>
                  <a:rPr lang="en-US"/>
                  <a:t>Number of Fatalities</a:t>
                </a:r>
              </a:p>
            </c:rich>
          </c:tx>
          <c:layout>
            <c:manualLayout>
              <c:xMode val="edge"/>
              <c:yMode val="edge"/>
              <c:x val="7.0989957777016999E-2"/>
              <c:y val="0.34245635161665072"/>
            </c:manualLayout>
          </c:layout>
          <c:overlay val="0"/>
        </c:title>
        <c:numFmt formatCode="###0" sourceLinked="1"/>
        <c:majorTickMark val="out"/>
        <c:minorTickMark val="none"/>
        <c:tickLblPos val="nextTo"/>
        <c:txPr>
          <a:bodyPr/>
          <a:lstStyle/>
          <a:p>
            <a:pPr>
              <a:defRPr sz="994"/>
            </a:pPr>
            <a:endParaRPr lang="en-US"/>
          </a:p>
        </c:txPr>
        <c:crossAx val="52455680"/>
        <c:crosses val="autoZero"/>
        <c:crossBetween val="between"/>
        <c:majorUnit val="100"/>
      </c:valAx>
      <c:dTable>
        <c:showHorzBorder val="1"/>
        <c:showVertBorder val="1"/>
        <c:showOutline val="1"/>
        <c:showKeys val="1"/>
        <c:txPr>
          <a:bodyPr/>
          <a:lstStyle/>
          <a:p>
            <a:pPr rtl="0">
              <a:defRPr sz="994"/>
            </a:pPr>
            <a:endParaRPr lang="en-US"/>
          </a:p>
        </c:txPr>
      </c:dTable>
      <c:spPr>
        <a:solidFill>
          <a:sysClr val="window" lastClr="FFFFFF">
            <a:lumMod val="85000"/>
          </a:sysClr>
        </a:solidFill>
        <a:ln w="25368">
          <a:noFill/>
        </a:ln>
      </c:spPr>
    </c:plotArea>
    <c:plotVisOnly val="1"/>
    <c:dispBlanksAs val="gap"/>
    <c:showDLblsOverMax val="0"/>
  </c:chart>
  <c:txPr>
    <a:bodyPr/>
    <a:lstStyle/>
    <a:p>
      <a:pPr>
        <a:defRPr sz="1784"/>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5155F-2B02-41DA-9457-46284B663615}" type="datetimeFigureOut">
              <a:rPr lang="en-US" smtClean="0"/>
              <a:t>5/31/2017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CAE20-905B-4417-9A73-6193A3065F7B}" type="slidenum">
              <a:rPr lang="en-US" smtClean="0"/>
              <a:t>‹#›</a:t>
            </a:fld>
            <a:endParaRPr lang="en-US"/>
          </a:p>
        </p:txBody>
      </p:sp>
    </p:spTree>
    <p:extLst>
      <p:ext uri="{BB962C8B-B14F-4D97-AF65-F5344CB8AC3E}">
        <p14:creationId xmlns:p14="http://schemas.microsoft.com/office/powerpoint/2010/main" val="255811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dweek.com/brand-marketing/if-cancer-patients-were-treated-like-addicts-hard-hitting-psas-aim-to-stop-the-shame/?utm_campaign=nl_1&amp;utm_source=sailthru&amp;utm_medium=email&amp;utm_term=AWK_Agenci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-Kansas Video: </a:t>
            </a:r>
            <a:r>
              <a:rPr lang="en-US" sz="1200" u="sng" kern="1200" dirty="0" smtClean="0">
                <a:solidFill>
                  <a:schemeClr val="tx1"/>
                </a:solidFill>
                <a:effectLst/>
                <a:latin typeface="+mn-lt"/>
                <a:ea typeface="+mn-ea"/>
                <a:cs typeface="+mn-cs"/>
                <a:hlinkClick r:id="rId3"/>
              </a:rPr>
              <a:t>http://www.adweek.com/brand-marketing/if-cancer-patients-were-treated-like-addicts-hard-hitting-psas-aim-to-stop-the-shame/?utm_campaign=nl_1&amp;utm_source=sailthru&amp;utm_medium=email&amp;utm_term=AWK_Agencies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Stigma </a:t>
            </a:r>
          </a:p>
          <a:p>
            <a:r>
              <a:rPr lang="en-US" sz="1200" kern="1200" dirty="0" smtClean="0">
                <a:solidFill>
                  <a:schemeClr val="tx1"/>
                </a:solidFill>
                <a:effectLst/>
                <a:latin typeface="+mn-lt"/>
                <a:ea typeface="+mn-ea"/>
                <a:cs typeface="+mn-cs"/>
              </a:rPr>
              <a:t>-Inaccurate understanding of the disease of addiction.</a:t>
            </a:r>
          </a:p>
          <a:p>
            <a:r>
              <a:rPr lang="en-US" sz="1200" kern="1200" dirty="0" smtClean="0">
                <a:solidFill>
                  <a:schemeClr val="tx1"/>
                </a:solidFill>
                <a:effectLst/>
                <a:latin typeface="+mn-lt"/>
                <a:ea typeface="+mn-ea"/>
                <a:cs typeface="+mn-cs"/>
              </a:rPr>
              <a:t>-It took thirty years for society’s understanding of mental illness to catch up to science’s.  We know that a patient with the chronic brain disease of addiction chooses to use about as much a person with depression chooses to attempt suicide. </a:t>
            </a:r>
          </a:p>
          <a:p>
            <a:endParaRPr lang="en-US" dirty="0"/>
          </a:p>
        </p:txBody>
      </p:sp>
      <p:sp>
        <p:nvSpPr>
          <p:cNvPr id="4" name="Slide Number Placeholder 3"/>
          <p:cNvSpPr>
            <a:spLocks noGrp="1"/>
          </p:cNvSpPr>
          <p:nvPr>
            <p:ph type="sldNum" sz="quarter" idx="10"/>
          </p:nvPr>
        </p:nvSpPr>
        <p:spPr/>
        <p:txBody>
          <a:bodyPr/>
          <a:lstStyle/>
          <a:p>
            <a:fld id="{0E7CAE20-905B-4417-9A73-6193A3065F7B}" type="slidenum">
              <a:rPr lang="en-US" smtClean="0"/>
              <a:t>1</a:t>
            </a:fld>
            <a:endParaRPr lang="en-US"/>
          </a:p>
        </p:txBody>
      </p:sp>
    </p:spTree>
    <p:extLst>
      <p:ext uri="{BB962C8B-B14F-4D97-AF65-F5344CB8AC3E}">
        <p14:creationId xmlns:p14="http://schemas.microsoft.com/office/powerpoint/2010/main" val="388907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Education</a:t>
            </a:r>
          </a:p>
          <a:p>
            <a:r>
              <a:rPr lang="en-US" sz="1200" kern="1200" dirty="0" smtClean="0">
                <a:solidFill>
                  <a:schemeClr val="tx1"/>
                </a:solidFill>
                <a:effectLst/>
                <a:latin typeface="+mn-lt"/>
                <a:ea typeface="+mn-ea"/>
                <a:cs typeface="+mn-cs"/>
              </a:rPr>
              <a:t>-IOM suggests educating the public that addiction is a chronic relapsing disease of the brain.  </a:t>
            </a:r>
          </a:p>
          <a:p>
            <a:r>
              <a:rPr lang="en-US" sz="1200" kern="1200" dirty="0" smtClean="0">
                <a:solidFill>
                  <a:schemeClr val="tx1"/>
                </a:solidFill>
                <a:effectLst/>
                <a:latin typeface="+mn-lt"/>
                <a:ea typeface="+mn-ea"/>
                <a:cs typeface="+mn-cs"/>
              </a:rPr>
              <a:t>-Why? Because no amount of wrong work will get you the right result. </a:t>
            </a:r>
          </a:p>
          <a:p>
            <a:r>
              <a:rPr lang="en-US" sz="1200" kern="1200" dirty="0" smtClean="0">
                <a:solidFill>
                  <a:schemeClr val="tx1"/>
                </a:solidFill>
                <a:effectLst/>
                <a:latin typeface="+mn-lt"/>
                <a:ea typeface="+mn-ea"/>
                <a:cs typeface="+mn-cs"/>
              </a:rPr>
              <a:t>-To make right decisions on an issue you have to see the real nature of the problem.</a:t>
            </a:r>
          </a:p>
          <a:p>
            <a:endParaRPr lang="en-US" dirty="0"/>
          </a:p>
        </p:txBody>
      </p:sp>
      <p:sp>
        <p:nvSpPr>
          <p:cNvPr id="4" name="Slide Number Placeholder 3"/>
          <p:cNvSpPr>
            <a:spLocks noGrp="1"/>
          </p:cNvSpPr>
          <p:nvPr>
            <p:ph type="sldNum" sz="quarter" idx="10"/>
          </p:nvPr>
        </p:nvSpPr>
        <p:spPr/>
        <p:txBody>
          <a:bodyPr/>
          <a:lstStyle/>
          <a:p>
            <a:fld id="{0E7CAE20-905B-4417-9A73-6193A3065F7B}" type="slidenum">
              <a:rPr lang="en-US" smtClean="0"/>
              <a:t>2</a:t>
            </a:fld>
            <a:endParaRPr lang="en-US"/>
          </a:p>
        </p:txBody>
      </p:sp>
    </p:spTree>
    <p:extLst>
      <p:ext uri="{BB962C8B-B14F-4D97-AF65-F5344CB8AC3E}">
        <p14:creationId xmlns:p14="http://schemas.microsoft.com/office/powerpoint/2010/main" val="285886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PfWB</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many task force recommendations were being adopted, a group of leaders from multiple agencies attended the NGA learning collaborative in Rhode Island in the Summer of 2016. </a:t>
            </a:r>
          </a:p>
          <a:p>
            <a:r>
              <a:rPr lang="en-US" sz="1200" kern="1200" dirty="0" smtClean="0">
                <a:solidFill>
                  <a:schemeClr val="tx1"/>
                </a:solidFill>
                <a:effectLst/>
                <a:latin typeface="+mn-lt"/>
                <a:ea typeface="+mn-ea"/>
                <a:cs typeface="+mn-cs"/>
              </a:rPr>
              <a:t>-We realized that, consistent with the Virginia Plan for Well-Being, a healthy community response capability is crucial and the Commonwealth’s role is to support the community..  </a:t>
            </a:r>
          </a:p>
          <a:p>
            <a:endParaRPr lang="en-US" dirty="0"/>
          </a:p>
        </p:txBody>
      </p:sp>
      <p:sp>
        <p:nvSpPr>
          <p:cNvPr id="4" name="Slide Number Placeholder 3"/>
          <p:cNvSpPr>
            <a:spLocks noGrp="1"/>
          </p:cNvSpPr>
          <p:nvPr>
            <p:ph type="sldNum" sz="quarter" idx="10"/>
          </p:nvPr>
        </p:nvSpPr>
        <p:spPr/>
        <p:txBody>
          <a:bodyPr/>
          <a:lstStyle/>
          <a:p>
            <a:fld id="{FBBFB177-AA61-48EC-AC53-7C7E79B8BB8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4108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-ELT</a:t>
            </a:r>
          </a:p>
          <a:p>
            <a:r>
              <a:rPr lang="en-US" sz="1200" kern="1200" dirty="0" smtClean="0">
                <a:solidFill>
                  <a:schemeClr val="tx1"/>
                </a:solidFill>
                <a:effectLst/>
                <a:latin typeface="+mn-lt"/>
                <a:ea typeface="+mn-ea"/>
                <a:cs typeface="+mn-cs"/>
              </a:rPr>
              <a:t>-Out of this realization came the Gov exec Dir 9 and a declaration of a Public health emergency.</a:t>
            </a:r>
          </a:p>
          <a:p>
            <a:r>
              <a:rPr lang="en-US" sz="1200" kern="1200" dirty="0" smtClean="0">
                <a:solidFill>
                  <a:schemeClr val="tx1"/>
                </a:solidFill>
                <a:effectLst/>
                <a:latin typeface="+mn-lt"/>
                <a:ea typeface="+mn-ea"/>
                <a:cs typeface="+mn-cs"/>
              </a:rPr>
              <a:t>-Explain org chart.  We decided to use a pop health strategy.  Use data to focus efforts in three areas of activity: Prevention, Screening/Treatment/Recovery and Harm Reduction.   </a:t>
            </a:r>
          </a:p>
          <a:p>
            <a:r>
              <a:rPr lang="en-US" sz="1200" kern="1200" dirty="0" smtClean="0">
                <a:solidFill>
                  <a:schemeClr val="tx1"/>
                </a:solidFill>
                <a:effectLst/>
                <a:latin typeface="+mn-lt"/>
                <a:ea typeface="+mn-ea"/>
                <a:cs typeface="+mn-cs"/>
              </a:rPr>
              <a:t>-As the addiction meme changed, what was the evidence it was making a difference?</a:t>
            </a:r>
            <a:endParaRPr lang="en-US" sz="1200" kern="1200" dirty="0">
              <a:solidFill>
                <a:schemeClr val="tx1"/>
              </a:solidFill>
              <a:effectLst/>
              <a:latin typeface="+mn-lt"/>
              <a:ea typeface="+mn-ea"/>
              <a:cs typeface="+mn-cs"/>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100" b="1">
                <a:solidFill>
                  <a:schemeClr val="bg2"/>
                </a:solidFill>
                <a:latin typeface="Arial" panose="020B0604020202020204" pitchFamily="34" charset="0"/>
                <a:ea typeface="MS PGothic" panose="020B0600070205080204" pitchFamily="34" charset="-128"/>
              </a:defRPr>
            </a:lvl1pPr>
            <a:lvl2pPr marL="742950" indent="-285750" defTabSz="931863">
              <a:defRPr sz="1100" b="1">
                <a:solidFill>
                  <a:schemeClr val="bg2"/>
                </a:solidFill>
                <a:latin typeface="Arial" panose="020B0604020202020204" pitchFamily="34" charset="0"/>
                <a:ea typeface="MS PGothic" panose="020B0600070205080204" pitchFamily="34" charset="-128"/>
              </a:defRPr>
            </a:lvl2pPr>
            <a:lvl3pPr marL="1143000" indent="-228600" defTabSz="931863">
              <a:defRPr sz="1100" b="1">
                <a:solidFill>
                  <a:schemeClr val="bg2"/>
                </a:solidFill>
                <a:latin typeface="Arial" panose="020B0604020202020204" pitchFamily="34" charset="0"/>
                <a:ea typeface="MS PGothic" panose="020B0600070205080204" pitchFamily="34" charset="-128"/>
              </a:defRPr>
            </a:lvl3pPr>
            <a:lvl4pPr marL="1600200" indent="-228600" defTabSz="931863">
              <a:defRPr sz="1100" b="1">
                <a:solidFill>
                  <a:schemeClr val="bg2"/>
                </a:solidFill>
                <a:latin typeface="Arial" panose="020B0604020202020204" pitchFamily="34" charset="0"/>
                <a:ea typeface="MS PGothic" panose="020B0600070205080204" pitchFamily="34" charset="-128"/>
              </a:defRPr>
            </a:lvl4pPr>
            <a:lvl5pPr marL="2057400" indent="-228600" defTabSz="931863">
              <a:defRPr sz="1100" b="1">
                <a:solidFill>
                  <a:schemeClr val="bg2"/>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fld id="{1339D5E0-1B5D-48C9-A175-BA16D27B8308}" type="slidenum">
              <a:rPr lang="en-US" altLang="en-US" sz="1200" b="0" smtClean="0">
                <a:solidFill>
                  <a:schemeClr val="tx1"/>
                </a:solidFill>
              </a:rPr>
              <a:pPr/>
              <a:t>4</a:t>
            </a:fld>
            <a:endParaRPr lang="en-US" altLang="en-US" sz="1200" b="0" smtClean="0">
              <a:solidFill>
                <a:schemeClr val="tx1"/>
              </a:solidFill>
            </a:endParaRPr>
          </a:p>
        </p:txBody>
      </p:sp>
    </p:spTree>
    <p:extLst>
      <p:ext uri="{BB962C8B-B14F-4D97-AF65-F5344CB8AC3E}">
        <p14:creationId xmlns:p14="http://schemas.microsoft.com/office/powerpoint/2010/main" val="248378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Prevention- </a:t>
            </a:r>
          </a:p>
          <a:p>
            <a:r>
              <a:rPr lang="en-US" sz="1200" kern="1200" dirty="0" smtClean="0">
                <a:solidFill>
                  <a:schemeClr val="tx1"/>
                </a:solidFill>
                <a:effectLst/>
                <a:latin typeface="+mn-lt"/>
                <a:ea typeface="+mn-ea"/>
                <a:cs typeface="+mn-cs"/>
              </a:rPr>
              <a:t>-Because of the changing meme around addiction</a:t>
            </a:r>
          </a:p>
          <a:p>
            <a:r>
              <a:rPr lang="en-US" sz="1200" kern="1200" dirty="0" smtClean="0">
                <a:solidFill>
                  <a:schemeClr val="tx1"/>
                </a:solidFill>
                <a:effectLst/>
                <a:latin typeface="+mn-lt"/>
                <a:ea typeface="+mn-ea"/>
                <a:cs typeface="+mn-cs"/>
              </a:rPr>
              <a:t>-Addiction 101 slide- public safety and HHR coming together.  Recognition of addiction as a disease that we can’t arrest our way to a cure.</a:t>
            </a:r>
          </a:p>
          <a:p>
            <a:endParaRPr lang="en-US" dirty="0"/>
          </a:p>
        </p:txBody>
      </p:sp>
      <p:sp>
        <p:nvSpPr>
          <p:cNvPr id="4" name="Slide Number Placeholder 3"/>
          <p:cNvSpPr>
            <a:spLocks noGrp="1"/>
          </p:cNvSpPr>
          <p:nvPr>
            <p:ph type="sldNum" sz="quarter" idx="10"/>
          </p:nvPr>
        </p:nvSpPr>
        <p:spPr/>
        <p:txBody>
          <a:bodyPr/>
          <a:lstStyle/>
          <a:p>
            <a:fld id="{0E7CAE20-905B-4417-9A73-6193A3065F7B}" type="slidenum">
              <a:rPr lang="en-US" smtClean="0"/>
              <a:t>5</a:t>
            </a:fld>
            <a:endParaRPr lang="en-US"/>
          </a:p>
        </p:txBody>
      </p:sp>
    </p:spTree>
    <p:extLst>
      <p:ext uri="{BB962C8B-B14F-4D97-AF65-F5344CB8AC3E}">
        <p14:creationId xmlns:p14="http://schemas.microsoft.com/office/powerpoint/2010/main" val="171113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-BOM regulations- Gov McAuliffe worked with Republican Delegate Todd Pillion on a bipartisan bill that resulted in one of the strongest sets of BOM regulations in the country.  In two years the medical community moved from fighting almost any attempt to limit practice to working closely with legislators and administration leadership.</a:t>
            </a:r>
          </a:p>
          <a:p>
            <a:endParaRPr lang="en-US" dirty="0"/>
          </a:p>
        </p:txBody>
      </p:sp>
      <p:sp>
        <p:nvSpPr>
          <p:cNvPr id="4" name="Slide Number Placeholder 3"/>
          <p:cNvSpPr>
            <a:spLocks noGrp="1"/>
          </p:cNvSpPr>
          <p:nvPr>
            <p:ph type="sldNum" sz="quarter" idx="10"/>
          </p:nvPr>
        </p:nvSpPr>
        <p:spPr/>
        <p:txBody>
          <a:bodyPr/>
          <a:lstStyle/>
          <a:p>
            <a:fld id="{0E7CAE20-905B-4417-9A73-6193A3065F7B}" type="slidenum">
              <a:rPr lang="en-US" smtClean="0"/>
              <a:t>6</a:t>
            </a:fld>
            <a:endParaRPr lang="en-US"/>
          </a:p>
        </p:txBody>
      </p:sp>
    </p:spTree>
    <p:extLst>
      <p:ext uri="{BB962C8B-B14F-4D97-AF65-F5344CB8AC3E}">
        <p14:creationId xmlns:p14="http://schemas.microsoft.com/office/powerpoint/2010/main" val="188568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Treatment</a:t>
            </a:r>
          </a:p>
          <a:p>
            <a:r>
              <a:rPr lang="en-US" sz="1200" kern="1200" dirty="0" smtClean="0">
                <a:solidFill>
                  <a:schemeClr val="tx1"/>
                </a:solidFill>
                <a:effectLst/>
                <a:latin typeface="+mn-lt"/>
                <a:ea typeface="+mn-ea"/>
                <a:cs typeface="+mn-cs"/>
              </a:rPr>
              <a:t>-Two years ago we found bipartisan support for $12 million to fund and 1115 Medicaid Waiver.  This year we succeeded in avoiding a cut to that funding in the face of a budget shortfall of xx billion.  </a:t>
            </a:r>
          </a:p>
          <a:p>
            <a:r>
              <a:rPr lang="en-US" sz="1200" kern="1200" dirty="0" smtClean="0">
                <a:solidFill>
                  <a:schemeClr val="tx1"/>
                </a:solidFill>
                <a:effectLst/>
                <a:latin typeface="+mn-lt"/>
                <a:ea typeface="+mn-ea"/>
                <a:cs typeface="+mn-cs"/>
              </a:rPr>
              <a:t>-ARTS. Maps. </a:t>
            </a:r>
          </a:p>
          <a:p>
            <a:r>
              <a:rPr lang="en-US" sz="1200" kern="1200" dirty="0" smtClean="0">
                <a:solidFill>
                  <a:schemeClr val="tx1"/>
                </a:solidFill>
                <a:effectLst/>
                <a:latin typeface="+mn-lt"/>
                <a:ea typeface="+mn-ea"/>
                <a:cs typeface="+mn-cs"/>
              </a:rPr>
              <a:t>-ADM sessions. 1000 new providers</a:t>
            </a:r>
          </a:p>
          <a:p>
            <a:endParaRPr lang="en-US" dirty="0"/>
          </a:p>
        </p:txBody>
      </p:sp>
      <p:sp>
        <p:nvSpPr>
          <p:cNvPr id="4" name="Slide Number Placeholder 3"/>
          <p:cNvSpPr>
            <a:spLocks noGrp="1"/>
          </p:cNvSpPr>
          <p:nvPr>
            <p:ph type="sldNum" sz="quarter" idx="10"/>
          </p:nvPr>
        </p:nvSpPr>
        <p:spPr/>
        <p:txBody>
          <a:bodyPr/>
          <a:lstStyle/>
          <a:p>
            <a:fld id="{0E7CAE20-905B-4417-9A73-6193A3065F7B}" type="slidenum">
              <a:rPr lang="en-US" smtClean="0"/>
              <a:t>7</a:t>
            </a:fld>
            <a:endParaRPr lang="en-US"/>
          </a:p>
        </p:txBody>
      </p:sp>
    </p:spTree>
    <p:extLst>
      <p:ext uri="{BB962C8B-B14F-4D97-AF65-F5344CB8AC3E}">
        <p14:creationId xmlns:p14="http://schemas.microsoft.com/office/powerpoint/2010/main" val="151740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Harm Reduction</a:t>
            </a:r>
          </a:p>
          <a:p>
            <a:r>
              <a:rPr lang="en-US" sz="1200" kern="1200" dirty="0" smtClean="0">
                <a:solidFill>
                  <a:schemeClr val="tx1"/>
                </a:solidFill>
                <a:effectLst/>
                <a:latin typeface="+mn-lt"/>
                <a:ea typeface="+mn-ea"/>
                <a:cs typeface="+mn-cs"/>
              </a:rPr>
              <a:t>-The Centers for Disease Control recently released a list of 220 counties in the United States that are at risk to have similar outbreaks of HIV and </a:t>
            </a:r>
            <a:r>
              <a:rPr lang="en-US" sz="1200" kern="1200" dirty="0" err="1" smtClean="0">
                <a:solidFill>
                  <a:schemeClr val="tx1"/>
                </a:solidFill>
                <a:effectLst/>
                <a:latin typeface="+mn-lt"/>
                <a:ea typeface="+mn-ea"/>
                <a:cs typeface="+mn-cs"/>
              </a:rPr>
              <a:t>Hepatits</a:t>
            </a:r>
            <a:r>
              <a:rPr lang="en-US" sz="1200" kern="1200" dirty="0" smtClean="0">
                <a:solidFill>
                  <a:schemeClr val="tx1"/>
                </a:solidFill>
                <a:effectLst/>
                <a:latin typeface="+mn-lt"/>
                <a:ea typeface="+mn-ea"/>
                <a:cs typeface="+mn-cs"/>
              </a:rPr>
              <a:t> C as occurred in Scott County, Indiana. Six of these counties lie in SWVA.  </a:t>
            </a:r>
          </a:p>
          <a:p>
            <a:r>
              <a:rPr lang="en-US" sz="1200" kern="1200" dirty="0" smtClean="0">
                <a:solidFill>
                  <a:schemeClr val="tx1"/>
                </a:solidFill>
                <a:effectLst/>
                <a:latin typeface="+mn-lt"/>
                <a:ea typeface="+mn-ea"/>
                <a:cs typeface="+mn-cs"/>
              </a:rPr>
              <a:t>-Two years ago an effort by the administration to pass a syringe exchange bill didn’t even get out of subcommittee.  </a:t>
            </a:r>
          </a:p>
          <a:p>
            <a:r>
              <a:rPr lang="en-US" sz="1200" kern="1200" dirty="0" smtClean="0">
                <a:solidFill>
                  <a:schemeClr val="tx1"/>
                </a:solidFill>
                <a:effectLst/>
                <a:latin typeface="+mn-lt"/>
                <a:ea typeface="+mn-ea"/>
                <a:cs typeface="+mn-cs"/>
              </a:rPr>
              <a:t>-This year, Gov McAuliffe personally advanced a similar bill sponsored by Republican Delegate Dr. John O’Bannon. It passed with overwhelming majorities in both Republican controlled houses.  Why?  Because the meme of addiction has changed to one of a chronic relapsing disease of the brain, largely as a result of public education and workforce development efforts that started in 2014 with Gov McAuliffe’s task force.</a:t>
            </a:r>
          </a:p>
          <a:p>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3E8D7B-5D14-4CE0-BCAE-A1F8E91CAC53}" type="slidenum">
              <a:rPr lang="en-US" altLang="en-US"/>
              <a:pPr/>
              <a:t>10</a:t>
            </a:fld>
            <a:endParaRPr lang="en-US" altLang="en-US"/>
          </a:p>
        </p:txBody>
      </p:sp>
    </p:spTree>
    <p:extLst>
      <p:ext uri="{BB962C8B-B14F-4D97-AF65-F5344CB8AC3E}">
        <p14:creationId xmlns:p14="http://schemas.microsoft.com/office/powerpoint/2010/main" val="58689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OD Curve</a:t>
            </a:r>
          </a:p>
          <a:p>
            <a:r>
              <a:rPr lang="en-US" sz="1200" kern="1200" dirty="0" smtClean="0">
                <a:solidFill>
                  <a:schemeClr val="tx1"/>
                </a:solidFill>
                <a:effectLst/>
                <a:latin typeface="+mn-lt"/>
                <a:ea typeface="+mn-ea"/>
                <a:cs typeface="+mn-cs"/>
              </a:rPr>
              <a:t>-Despite all our efforts, the problem continues to worsen.  Will our new response structure focusing on developing a healthy community response capability be sufficient to create an envisioned future where the curve changes direction? I do not know. Jury is still out. </a:t>
            </a:r>
          </a:p>
          <a:p>
            <a:r>
              <a:rPr lang="en-US" sz="1200" kern="1200" dirty="0" smtClean="0">
                <a:solidFill>
                  <a:schemeClr val="tx1"/>
                </a:solidFill>
                <a:effectLst/>
                <a:latin typeface="+mn-lt"/>
                <a:ea typeface="+mn-ea"/>
                <a:cs typeface="+mn-cs"/>
              </a:rPr>
              <a:t>-I do know that we are increasingly doing the right work. Going in right direction. </a:t>
            </a:r>
          </a:p>
          <a:p>
            <a:endParaRPr lang="en-US" dirty="0"/>
          </a:p>
        </p:txBody>
      </p:sp>
      <p:sp>
        <p:nvSpPr>
          <p:cNvPr id="4" name="Slide Number Placeholder 3"/>
          <p:cNvSpPr>
            <a:spLocks noGrp="1"/>
          </p:cNvSpPr>
          <p:nvPr>
            <p:ph type="sldNum" sz="quarter" idx="10"/>
          </p:nvPr>
        </p:nvSpPr>
        <p:spPr/>
        <p:txBody>
          <a:bodyPr/>
          <a:lstStyle/>
          <a:p>
            <a:fld id="{0E7CAE20-905B-4417-9A73-6193A3065F7B}" type="slidenum">
              <a:rPr lang="en-US" smtClean="0"/>
              <a:t>11</a:t>
            </a:fld>
            <a:endParaRPr lang="en-US"/>
          </a:p>
        </p:txBody>
      </p:sp>
    </p:spTree>
    <p:extLst>
      <p:ext uri="{BB962C8B-B14F-4D97-AF65-F5344CB8AC3E}">
        <p14:creationId xmlns:p14="http://schemas.microsoft.com/office/powerpoint/2010/main" val="3083851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Picture Placeholder 4"/>
          <p:cNvSpPr>
            <a:spLocks noGrp="1"/>
          </p:cNvSpPr>
          <p:nvPr>
            <p:ph type="pic" sz="quarter" idx="10"/>
          </p:nvPr>
        </p:nvSpPr>
        <p:spPr>
          <a:xfrm>
            <a:off x="0" y="0"/>
            <a:ext cx="9144000" cy="6858000"/>
          </a:xfrm>
        </p:spPr>
        <p:txBody>
          <a:bodyPr/>
          <a:lstStyle/>
          <a:p>
            <a:r>
              <a:rPr lang="en-US" smtClean="0"/>
              <a:t>Click icon to add picture</a:t>
            </a:r>
            <a:endParaRPr lang="en-US"/>
          </a:p>
        </p:txBody>
      </p:sp>
      <p:pic>
        <p:nvPicPr>
          <p:cNvPr id="1026" name="Picture 2" descr="Displaying PfWB Template 5.pot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7443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Cambria" panose="0204050305040603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16958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440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27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1608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66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72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028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923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4096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5850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5166" y="6434787"/>
            <a:ext cx="9144000" cy="33474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Displaying PfWB_Banner.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3743" b="2849"/>
          <a:stretch/>
        </p:blipFill>
        <p:spPr bwMode="auto">
          <a:xfrm>
            <a:off x="7239000" y="6471355"/>
            <a:ext cx="1810265" cy="2342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66" y="6796774"/>
            <a:ext cx="9144000" cy="6122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6527260"/>
            <a:ext cx="838200" cy="178340"/>
          </a:xfrm>
          <a:prstGeom prst="rect">
            <a:avLst/>
          </a:prstGeom>
        </p:spPr>
      </p:pic>
    </p:spTree>
    <p:extLst>
      <p:ext uri="{BB962C8B-B14F-4D97-AF65-F5344CB8AC3E}">
        <p14:creationId xmlns:p14="http://schemas.microsoft.com/office/powerpoint/2010/main" val="396825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4830762"/>
          </a:xfrm>
        </p:spPr>
        <p:txBody>
          <a:bodyPr>
            <a:normAutofit/>
          </a:bodyPr>
          <a:lstStyle/>
          <a:p>
            <a:r>
              <a:rPr lang="en-US" dirty="0" err="1" smtClean="0"/>
              <a:t>Stig</a:t>
            </a:r>
            <a:r>
              <a:rPr lang="en-US" dirty="0" smtClean="0"/>
              <a:t>-ma</a:t>
            </a:r>
            <a:br>
              <a:rPr lang="en-US" dirty="0" smtClean="0"/>
            </a:br>
            <a:r>
              <a:rPr lang="en-US" dirty="0" smtClean="0"/>
              <a:t/>
            </a:r>
            <a:br>
              <a:rPr lang="en-US" dirty="0" smtClean="0"/>
            </a:br>
            <a:r>
              <a:rPr lang="en-US" dirty="0" smtClean="0"/>
              <a:t>1. a </a:t>
            </a:r>
            <a:r>
              <a:rPr lang="en-US" dirty="0"/>
              <a:t>mark of disgrace associated with a particular circumstance, quality, or person: </a:t>
            </a:r>
            <a:br>
              <a:rPr lang="en-US" dirty="0"/>
            </a:br>
            <a:r>
              <a:rPr lang="en-US" dirty="0"/>
              <a:t>"</a:t>
            </a:r>
            <a:r>
              <a:rPr lang="en-US" i="1" dirty="0"/>
              <a:t>the stigma of mental disorder</a:t>
            </a:r>
            <a:r>
              <a:rPr lang="en-US" dirty="0" smtClean="0"/>
              <a:t>"</a:t>
            </a:r>
            <a:endParaRPr lang="en-US" dirty="0"/>
          </a:p>
        </p:txBody>
      </p:sp>
    </p:spTree>
    <p:extLst>
      <p:ext uri="{BB962C8B-B14F-4D97-AF65-F5344CB8AC3E}">
        <p14:creationId xmlns:p14="http://schemas.microsoft.com/office/powerpoint/2010/main" val="254959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HRI\Staff\Nan Haugan\Data Requests\Dr Melton\Senate HCV dx 2015.png"/>
          <p:cNvPicPr>
            <a:picLocks noChangeAspect="1" noChangeArrowheads="1"/>
          </p:cNvPicPr>
          <p:nvPr/>
        </p:nvPicPr>
        <p:blipFill>
          <a:blip r:embed="rId3" cstate="print">
            <a:extLst>
              <a:ext uri="{28A0092B-C50C-407E-A947-70E740481C1C}">
                <a14:useLocalDpi xmlns:a14="http://schemas.microsoft.com/office/drawing/2010/main" val="0"/>
              </a:ext>
            </a:extLst>
          </a:blip>
          <a:srcRect l="10745" t="21518" r="10445" b="18768"/>
          <a:stretch>
            <a:fillRect/>
          </a:stretch>
        </p:blipFill>
        <p:spPr bwMode="auto">
          <a:xfrm>
            <a:off x="50800" y="304800"/>
            <a:ext cx="9082088"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p:cNvSpPr txBox="1">
            <a:spLocks noChangeArrowheads="1"/>
          </p:cNvSpPr>
          <p:nvPr/>
        </p:nvSpPr>
        <p:spPr bwMode="auto">
          <a:xfrm>
            <a:off x="25400" y="5334000"/>
            <a:ext cx="9107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002060"/>
                </a:solidFill>
              </a:rPr>
              <a:t>State Senate Districts</a:t>
            </a:r>
          </a:p>
        </p:txBody>
      </p:sp>
    </p:spTree>
    <p:extLst>
      <p:ext uri="{BB962C8B-B14F-4D97-AF65-F5344CB8AC3E}">
        <p14:creationId xmlns:p14="http://schemas.microsoft.com/office/powerpoint/2010/main" val="286485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p14="http://schemas.microsoft.com/office/powerpoint/2010/main" val="3306603487"/>
              </p:ext>
            </p:extLst>
          </p:nvPr>
        </p:nvGraphicFramePr>
        <p:xfrm>
          <a:off x="152400" y="914400"/>
          <a:ext cx="8763000" cy="510540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457200" y="152400"/>
            <a:ext cx="8229600" cy="762000"/>
          </a:xfrm>
        </p:spPr>
        <p:txBody>
          <a:bodyPr>
            <a:normAutofit fontScale="90000"/>
          </a:bodyPr>
          <a:lstStyle/>
          <a:p>
            <a:pPr algn="ctr" eaLnBrk="1" hangingPunct="1">
              <a:defRPr/>
            </a:pPr>
            <a:r>
              <a:rPr lang="en-US" sz="2800" b="1" cap="all" dirty="0" smtClean="0"/>
              <a:t>All Opioid Deaths Vs. All</a:t>
            </a:r>
            <a:r>
              <a:rPr lang="en-US" sz="2400" b="1" cap="all" dirty="0" smtClean="0"/>
              <a:t> </a:t>
            </a:r>
            <a:r>
              <a:rPr lang="en-US" sz="2800" b="1" cap="all" dirty="0"/>
              <a:t>Drug </a:t>
            </a:r>
            <a:r>
              <a:rPr lang="en-US" sz="2800" b="1" cap="all" dirty="0" smtClean="0"/>
              <a:t>Deaths</a:t>
            </a:r>
            <a:br>
              <a:rPr lang="en-US" sz="2800" b="1" cap="all" dirty="0" smtClean="0"/>
            </a:br>
            <a:r>
              <a:rPr lang="en-US" sz="2800" b="1" cap="all" dirty="0" smtClean="0"/>
              <a:t>An </a:t>
            </a:r>
            <a:r>
              <a:rPr lang="en-US" sz="2800" b="1" cap="all" smtClean="0"/>
              <a:t>envisioned future… </a:t>
            </a:r>
            <a:endParaRPr lang="en-US" sz="2800" b="1" cap="all" dirty="0"/>
          </a:p>
        </p:txBody>
      </p:sp>
      <p:sp>
        <p:nvSpPr>
          <p:cNvPr id="3" name="TextBox 2"/>
          <p:cNvSpPr txBox="1"/>
          <p:nvPr/>
        </p:nvSpPr>
        <p:spPr>
          <a:xfrm>
            <a:off x="228600" y="5943600"/>
            <a:ext cx="7010400" cy="523220"/>
          </a:xfrm>
          <a:prstGeom prst="rect">
            <a:avLst/>
          </a:prstGeom>
          <a:noFill/>
        </p:spPr>
        <p:txBody>
          <a:bodyPr wrap="square" rtlCol="0">
            <a:spAutoFit/>
          </a:bodyPr>
          <a:lstStyle/>
          <a:p>
            <a:pPr fontAlgn="base">
              <a:spcBef>
                <a:spcPct val="0"/>
              </a:spcBef>
              <a:spcAft>
                <a:spcPct val="0"/>
              </a:spcAft>
            </a:pPr>
            <a:r>
              <a:rPr lang="en-US" altLang="en-US" sz="700" baseline="30000" dirty="0">
                <a:solidFill>
                  <a:prstClr val="black"/>
                </a:solidFill>
                <a:latin typeface="Arial" charset="0"/>
              </a:rPr>
              <a:t>1</a:t>
            </a:r>
            <a:r>
              <a:rPr lang="en-US" altLang="en-US" sz="700" dirty="0">
                <a:solidFill>
                  <a:prstClr val="black"/>
                </a:solidFill>
                <a:latin typeface="Arial" charset="0"/>
              </a:rPr>
              <a:t> ‘All Opioids’ include all versions of fentanyl, heroin, prescription opioids, and opioids unspecified</a:t>
            </a:r>
          </a:p>
          <a:p>
            <a:pPr fontAlgn="base">
              <a:spcBef>
                <a:spcPct val="0"/>
              </a:spcBef>
              <a:spcAft>
                <a:spcPct val="0"/>
              </a:spcAft>
            </a:pPr>
            <a:r>
              <a:rPr lang="en-US" altLang="en-US" sz="700" baseline="30000" dirty="0">
                <a:solidFill>
                  <a:prstClr val="black"/>
                </a:solidFill>
                <a:latin typeface="Arial" panose="020B0604020202020204" pitchFamily="34" charset="0"/>
                <a:cs typeface="Arial" panose="020B0604020202020204" pitchFamily="34" charset="0"/>
              </a:rPr>
              <a:t>2 </a:t>
            </a:r>
            <a:r>
              <a:rPr lang="en-US" altLang="en-US" sz="700" dirty="0">
                <a:solidFill>
                  <a:prstClr val="black"/>
                </a:solidFill>
                <a:latin typeface="Arial" panose="020B0604020202020204" pitchFamily="34" charset="0"/>
                <a:cs typeface="Arial" panose="020B0604020202020204" pitchFamily="34" charset="0"/>
              </a:rPr>
              <a:t>Illicit and pharmaceutically produced fatal fentanyl overdoses are represented in this analysis. This includes all different types of fentanyl analogs  (acetyl fentanyl, furanyl fentanyl, etc</a:t>
            </a:r>
            <a:r>
              <a:rPr lang="en-US" altLang="en-US" sz="700" dirty="0" smtClean="0">
                <a:solidFill>
                  <a:prstClr val="black"/>
                </a:solidFill>
                <a:latin typeface="Arial" panose="020B0604020202020204" pitchFamily="34" charset="0"/>
                <a:cs typeface="Arial" panose="020B0604020202020204" pitchFamily="34" charset="0"/>
              </a:rPr>
              <a:t>.)</a:t>
            </a:r>
            <a:endParaRPr lang="en-US" sz="7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en-US" sz="700" dirty="0">
              <a:solidFill>
                <a:prstClr val="black"/>
              </a:solidFill>
              <a:latin typeface="Arial" charset="0"/>
            </a:endParaRPr>
          </a:p>
        </p:txBody>
      </p:sp>
    </p:spTree>
    <p:extLst>
      <p:ext uri="{BB962C8B-B14F-4D97-AF65-F5344CB8AC3E}">
        <p14:creationId xmlns:p14="http://schemas.microsoft.com/office/powerpoint/2010/main" val="3479438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4449762"/>
          </a:xfrm>
        </p:spPr>
        <p:txBody>
          <a:bodyPr>
            <a:normAutofit fontScale="90000"/>
          </a:bodyPr>
          <a:lstStyle/>
          <a:p>
            <a:r>
              <a:rPr lang="en-US" b="1" i="1" dirty="0"/>
              <a:t>“…The sense of stigma is most likely to diminish as a result of public education and broader acceptance of addiction as a treatable disease</a:t>
            </a:r>
            <a:r>
              <a:rPr lang="en-US" b="1" i="1" dirty="0" smtClean="0"/>
              <a:t>.”</a:t>
            </a:r>
            <a:br>
              <a:rPr lang="en-US" b="1" i="1" dirty="0" smtClean="0"/>
            </a:br>
            <a:r>
              <a:rPr lang="en-US" b="1" i="1" dirty="0"/>
              <a:t/>
            </a:r>
            <a:br>
              <a:rPr lang="en-US" b="1" i="1" dirty="0"/>
            </a:br>
            <a:r>
              <a:rPr lang="en-US" b="1" i="1" dirty="0"/>
              <a:t>—Institute of </a:t>
            </a:r>
            <a:r>
              <a:rPr lang="en-US" b="1" i="1" dirty="0" smtClean="0"/>
              <a:t>Medicine</a:t>
            </a:r>
            <a:endParaRPr lang="en-US" dirty="0"/>
          </a:p>
        </p:txBody>
      </p:sp>
    </p:spTree>
    <p:extLst>
      <p:ext uri="{BB962C8B-B14F-4D97-AF65-F5344CB8AC3E}">
        <p14:creationId xmlns:p14="http://schemas.microsoft.com/office/powerpoint/2010/main" val="108317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1"/>
            <a:ext cx="7696200" cy="558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88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p:cNvSpPr txBox="1">
            <a:spLocks/>
          </p:cNvSpPr>
          <p:nvPr/>
        </p:nvSpPr>
        <p:spPr bwMode="auto">
          <a:xfrm>
            <a:off x="0" y="6553200"/>
            <a:ext cx="203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fld id="{724DA906-2D2A-4B88-AD72-379540525907}" type="slidenum">
              <a:rPr lang="en-US" altLang="en-US" sz="1600">
                <a:solidFill>
                  <a:schemeClr val="tx1"/>
                </a:solidFill>
              </a:rPr>
              <a:pPr>
                <a:spcBef>
                  <a:spcPct val="0"/>
                </a:spcBef>
                <a:buClrTx/>
                <a:buSzTx/>
                <a:buFontTx/>
                <a:buNone/>
              </a:pPr>
              <a:t>4</a:t>
            </a:fld>
            <a:endParaRPr lang="en-US" altLang="en-US" sz="600">
              <a:solidFill>
                <a:schemeClr val="tx1"/>
              </a:solidFill>
            </a:endParaRPr>
          </a:p>
        </p:txBody>
      </p:sp>
      <p:sp>
        <p:nvSpPr>
          <p:cNvPr id="68611" name="Rectangle 8"/>
          <p:cNvSpPr>
            <a:spLocks noChangeArrowheads="1"/>
          </p:cNvSpPr>
          <p:nvPr/>
        </p:nvSpPr>
        <p:spPr bwMode="auto">
          <a:xfrm>
            <a:off x="5699125" y="452438"/>
            <a:ext cx="1158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000000"/>
                </a:solidFill>
                <a:latin typeface="Calibri" panose="020F0502020204030204" pitchFamily="34" charset="0"/>
              </a:rPr>
              <a:t> </a:t>
            </a:r>
            <a:endParaRPr lang="en-US" altLang="en-US" sz="1800">
              <a:solidFill>
                <a:schemeClr val="tx1"/>
              </a:solidFill>
            </a:endParaRPr>
          </a:p>
        </p:txBody>
      </p:sp>
      <p:sp>
        <p:nvSpPr>
          <p:cNvPr id="68612" name="Rectangle 14"/>
          <p:cNvSpPr>
            <a:spLocks noChangeArrowheads="1"/>
          </p:cNvSpPr>
          <p:nvPr/>
        </p:nvSpPr>
        <p:spPr bwMode="auto">
          <a:xfrm>
            <a:off x="3001963" y="2160588"/>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13" name="Rectangle 16"/>
          <p:cNvSpPr>
            <a:spLocks noChangeArrowheads="1"/>
          </p:cNvSpPr>
          <p:nvPr/>
        </p:nvSpPr>
        <p:spPr bwMode="auto">
          <a:xfrm>
            <a:off x="1046163" y="232727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614" name="Rectangle 17"/>
          <p:cNvSpPr>
            <a:spLocks noChangeArrowheads="1"/>
          </p:cNvSpPr>
          <p:nvPr/>
        </p:nvSpPr>
        <p:spPr bwMode="auto">
          <a:xfrm>
            <a:off x="1162050" y="2327275"/>
            <a:ext cx="1031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i="1">
                <a:solidFill>
                  <a:srgbClr val="000000"/>
                </a:solidFill>
                <a:latin typeface="Calibri" panose="020F0502020204030204" pitchFamily="34" charset="0"/>
              </a:rPr>
              <a:t> </a:t>
            </a:r>
            <a:endParaRPr lang="en-US" altLang="en-US" sz="1800">
              <a:solidFill>
                <a:schemeClr val="tx1"/>
              </a:solidFill>
            </a:endParaRPr>
          </a:p>
        </p:txBody>
      </p:sp>
      <p:sp>
        <p:nvSpPr>
          <p:cNvPr id="68615" name="Rectangle 19"/>
          <p:cNvSpPr>
            <a:spLocks noChangeArrowheads="1"/>
          </p:cNvSpPr>
          <p:nvPr/>
        </p:nvSpPr>
        <p:spPr bwMode="auto">
          <a:xfrm>
            <a:off x="1327150" y="2327275"/>
            <a:ext cx="1111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i="1">
                <a:solidFill>
                  <a:srgbClr val="000000"/>
                </a:solidFill>
                <a:latin typeface="Calibri" panose="020F0502020204030204" pitchFamily="34" charset="0"/>
              </a:rPr>
              <a:t>:</a:t>
            </a:r>
            <a:endParaRPr lang="en-US" altLang="en-US" sz="1800">
              <a:solidFill>
                <a:schemeClr val="tx1"/>
              </a:solidFill>
            </a:endParaRPr>
          </a:p>
        </p:txBody>
      </p:sp>
      <p:sp>
        <p:nvSpPr>
          <p:cNvPr id="68616" name="Rectangle 20"/>
          <p:cNvSpPr>
            <a:spLocks noChangeArrowheads="1"/>
          </p:cNvSpPr>
          <p:nvPr/>
        </p:nvSpPr>
        <p:spPr bwMode="auto">
          <a:xfrm>
            <a:off x="1363663" y="2327275"/>
            <a:ext cx="1031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i="1">
                <a:solidFill>
                  <a:srgbClr val="000000"/>
                </a:solidFill>
                <a:latin typeface="Calibri" panose="020F0502020204030204" pitchFamily="34" charset="0"/>
              </a:rPr>
              <a:t> </a:t>
            </a:r>
            <a:endParaRPr lang="en-US" altLang="en-US" sz="1800">
              <a:solidFill>
                <a:schemeClr val="tx1"/>
              </a:solidFill>
            </a:endParaRPr>
          </a:p>
        </p:txBody>
      </p:sp>
      <p:sp>
        <p:nvSpPr>
          <p:cNvPr id="68617" name="Rectangle 23"/>
          <p:cNvSpPr>
            <a:spLocks noChangeArrowheads="1"/>
          </p:cNvSpPr>
          <p:nvPr/>
        </p:nvSpPr>
        <p:spPr bwMode="auto">
          <a:xfrm>
            <a:off x="2593975" y="249396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i="1">
                <a:solidFill>
                  <a:srgbClr val="000000"/>
                </a:solidFill>
                <a:latin typeface="Calibri" panose="020F0502020204030204" pitchFamily="34" charset="0"/>
              </a:rPr>
              <a:t> </a:t>
            </a:r>
            <a:endParaRPr lang="en-US" altLang="en-US" sz="1800">
              <a:solidFill>
                <a:schemeClr val="tx1"/>
              </a:solidFill>
            </a:endParaRPr>
          </a:p>
        </p:txBody>
      </p:sp>
      <p:sp>
        <p:nvSpPr>
          <p:cNvPr id="68618" name="Rectangle 25"/>
          <p:cNvSpPr>
            <a:spLocks noChangeArrowheads="1"/>
          </p:cNvSpPr>
          <p:nvPr/>
        </p:nvSpPr>
        <p:spPr bwMode="auto">
          <a:xfrm>
            <a:off x="1271588" y="2660650"/>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19" name="Rectangle 27"/>
          <p:cNvSpPr>
            <a:spLocks noChangeArrowheads="1"/>
          </p:cNvSpPr>
          <p:nvPr/>
        </p:nvSpPr>
        <p:spPr bwMode="auto">
          <a:xfrm>
            <a:off x="3852863" y="2660650"/>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20" name="Rectangle 28"/>
          <p:cNvSpPr>
            <a:spLocks noChangeArrowheads="1"/>
          </p:cNvSpPr>
          <p:nvPr/>
        </p:nvSpPr>
        <p:spPr bwMode="auto">
          <a:xfrm>
            <a:off x="835025" y="282575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621" name="Rectangle 29"/>
          <p:cNvSpPr>
            <a:spLocks noChangeArrowheads="1"/>
          </p:cNvSpPr>
          <p:nvPr/>
        </p:nvSpPr>
        <p:spPr bwMode="auto">
          <a:xfrm>
            <a:off x="1992313" y="2825750"/>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22" name="Rectangle 31"/>
          <p:cNvSpPr>
            <a:spLocks noChangeArrowheads="1"/>
          </p:cNvSpPr>
          <p:nvPr/>
        </p:nvSpPr>
        <p:spPr bwMode="auto">
          <a:xfrm>
            <a:off x="3656013" y="2825750"/>
            <a:ext cx="1031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23" name="Rectangle 36"/>
          <p:cNvSpPr>
            <a:spLocks noChangeArrowheads="1"/>
          </p:cNvSpPr>
          <p:nvPr/>
        </p:nvSpPr>
        <p:spPr bwMode="auto">
          <a:xfrm>
            <a:off x="7958138" y="1870075"/>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24" name="Rectangle 41"/>
          <p:cNvSpPr>
            <a:spLocks noChangeArrowheads="1"/>
          </p:cNvSpPr>
          <p:nvPr/>
        </p:nvSpPr>
        <p:spPr bwMode="auto">
          <a:xfrm>
            <a:off x="7659688" y="2201863"/>
            <a:ext cx="1031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i="1">
                <a:solidFill>
                  <a:srgbClr val="000000"/>
                </a:solidFill>
                <a:latin typeface="Calibri" panose="020F0502020204030204" pitchFamily="34" charset="0"/>
              </a:rPr>
              <a:t> </a:t>
            </a:r>
            <a:endParaRPr lang="en-US" altLang="en-US" sz="1800">
              <a:solidFill>
                <a:schemeClr val="tx1"/>
              </a:solidFill>
            </a:endParaRPr>
          </a:p>
        </p:txBody>
      </p:sp>
      <p:sp>
        <p:nvSpPr>
          <p:cNvPr id="68625" name="Rectangle 47"/>
          <p:cNvSpPr>
            <a:spLocks noChangeArrowheads="1"/>
          </p:cNvSpPr>
          <p:nvPr/>
        </p:nvSpPr>
        <p:spPr bwMode="auto">
          <a:xfrm>
            <a:off x="7323138" y="253523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26" name="Rectangle 49"/>
          <p:cNvSpPr>
            <a:spLocks noChangeArrowheads="1"/>
          </p:cNvSpPr>
          <p:nvPr/>
        </p:nvSpPr>
        <p:spPr bwMode="auto">
          <a:xfrm>
            <a:off x="6861175" y="2701925"/>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27" name="Rectangle 51"/>
          <p:cNvSpPr>
            <a:spLocks noChangeArrowheads="1"/>
          </p:cNvSpPr>
          <p:nvPr/>
        </p:nvSpPr>
        <p:spPr bwMode="auto">
          <a:xfrm>
            <a:off x="7835900" y="2701925"/>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28" name="Rectangle 53"/>
          <p:cNvSpPr>
            <a:spLocks noChangeArrowheads="1"/>
          </p:cNvSpPr>
          <p:nvPr/>
        </p:nvSpPr>
        <p:spPr bwMode="auto">
          <a:xfrm>
            <a:off x="7253288" y="2868613"/>
            <a:ext cx="1031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29" name="Rectangle 56"/>
          <p:cNvSpPr>
            <a:spLocks noChangeArrowheads="1"/>
          </p:cNvSpPr>
          <p:nvPr/>
        </p:nvSpPr>
        <p:spPr bwMode="auto">
          <a:xfrm>
            <a:off x="7499350" y="3043238"/>
            <a:ext cx="9207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Times New Roman" panose="02020603050405020304" pitchFamily="18" charset="0"/>
              </a:rPr>
              <a:t> </a:t>
            </a:r>
            <a:endParaRPr lang="en-US" altLang="en-US" sz="1800">
              <a:solidFill>
                <a:schemeClr val="tx1"/>
              </a:solidFill>
            </a:endParaRPr>
          </a:p>
        </p:txBody>
      </p:sp>
      <p:sp>
        <p:nvSpPr>
          <p:cNvPr id="68630" name="Rectangle 57"/>
          <p:cNvSpPr>
            <a:spLocks noChangeArrowheads="1"/>
          </p:cNvSpPr>
          <p:nvPr/>
        </p:nvSpPr>
        <p:spPr bwMode="auto">
          <a:xfrm>
            <a:off x="7204075" y="3200400"/>
            <a:ext cx="1158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000000"/>
                </a:solidFill>
                <a:latin typeface="Calibri" panose="020F0502020204030204" pitchFamily="34" charset="0"/>
              </a:rPr>
              <a:t> </a:t>
            </a:r>
            <a:endParaRPr lang="en-US" altLang="en-US" sz="1800">
              <a:solidFill>
                <a:schemeClr val="tx1"/>
              </a:solidFill>
            </a:endParaRPr>
          </a:p>
        </p:txBody>
      </p:sp>
      <p:sp>
        <p:nvSpPr>
          <p:cNvPr id="68631" name="Rectangle 65"/>
          <p:cNvSpPr>
            <a:spLocks noChangeArrowheads="1"/>
          </p:cNvSpPr>
          <p:nvPr/>
        </p:nvSpPr>
        <p:spPr bwMode="auto">
          <a:xfrm>
            <a:off x="3214688" y="417988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632" name="Rectangle 68"/>
          <p:cNvSpPr>
            <a:spLocks noChangeArrowheads="1"/>
          </p:cNvSpPr>
          <p:nvPr/>
        </p:nvSpPr>
        <p:spPr bwMode="auto">
          <a:xfrm>
            <a:off x="3725863" y="417988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33" name="Rectangle 71"/>
          <p:cNvSpPr>
            <a:spLocks noChangeArrowheads="1"/>
          </p:cNvSpPr>
          <p:nvPr/>
        </p:nvSpPr>
        <p:spPr bwMode="auto">
          <a:xfrm>
            <a:off x="3279775" y="4346575"/>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34" name="Rectangle 73"/>
          <p:cNvSpPr>
            <a:spLocks noChangeArrowheads="1"/>
          </p:cNvSpPr>
          <p:nvPr/>
        </p:nvSpPr>
        <p:spPr bwMode="auto">
          <a:xfrm>
            <a:off x="2640013" y="4513263"/>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35" name="Rectangle 75"/>
          <p:cNvSpPr>
            <a:spLocks noChangeArrowheads="1"/>
          </p:cNvSpPr>
          <p:nvPr/>
        </p:nvSpPr>
        <p:spPr bwMode="auto">
          <a:xfrm>
            <a:off x="3048000" y="451326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36" name="Rectangle 76"/>
          <p:cNvSpPr>
            <a:spLocks noChangeArrowheads="1"/>
          </p:cNvSpPr>
          <p:nvPr/>
        </p:nvSpPr>
        <p:spPr bwMode="auto">
          <a:xfrm>
            <a:off x="2346325" y="4676775"/>
            <a:ext cx="1158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000000"/>
                </a:solidFill>
                <a:latin typeface="Calibri" panose="020F0502020204030204" pitchFamily="34" charset="0"/>
              </a:rPr>
              <a:t> </a:t>
            </a:r>
            <a:endParaRPr lang="en-US" altLang="en-US" sz="1800">
              <a:solidFill>
                <a:schemeClr val="tx1"/>
              </a:solidFill>
            </a:endParaRPr>
          </a:p>
        </p:txBody>
      </p:sp>
      <p:sp>
        <p:nvSpPr>
          <p:cNvPr id="68637" name="Rectangle 80"/>
          <p:cNvSpPr>
            <a:spLocks noChangeArrowheads="1"/>
          </p:cNvSpPr>
          <p:nvPr/>
        </p:nvSpPr>
        <p:spPr bwMode="auto">
          <a:xfrm>
            <a:off x="1057275" y="4549775"/>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38" name="Rectangle 85"/>
          <p:cNvSpPr>
            <a:spLocks noChangeArrowheads="1"/>
          </p:cNvSpPr>
          <p:nvPr/>
        </p:nvSpPr>
        <p:spPr bwMode="auto">
          <a:xfrm>
            <a:off x="1524000" y="471646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39" name="Rectangle 88"/>
          <p:cNvSpPr>
            <a:spLocks noChangeArrowheads="1"/>
          </p:cNvSpPr>
          <p:nvPr/>
        </p:nvSpPr>
        <p:spPr bwMode="auto">
          <a:xfrm>
            <a:off x="1385888" y="504983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0" name="Rectangle 90"/>
          <p:cNvSpPr>
            <a:spLocks noChangeArrowheads="1"/>
          </p:cNvSpPr>
          <p:nvPr/>
        </p:nvSpPr>
        <p:spPr bwMode="auto">
          <a:xfrm>
            <a:off x="920750" y="5216525"/>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1" name="Rectangle 92"/>
          <p:cNvSpPr>
            <a:spLocks noChangeArrowheads="1"/>
          </p:cNvSpPr>
          <p:nvPr/>
        </p:nvSpPr>
        <p:spPr bwMode="auto">
          <a:xfrm>
            <a:off x="1190625" y="5216525"/>
            <a:ext cx="1031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2" name="Rectangle 93"/>
          <p:cNvSpPr>
            <a:spLocks noChangeArrowheads="1"/>
          </p:cNvSpPr>
          <p:nvPr/>
        </p:nvSpPr>
        <p:spPr bwMode="auto">
          <a:xfrm>
            <a:off x="625475" y="538321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3" name="Rectangle 98"/>
          <p:cNvSpPr>
            <a:spLocks noChangeArrowheads="1"/>
          </p:cNvSpPr>
          <p:nvPr/>
        </p:nvSpPr>
        <p:spPr bwMode="auto">
          <a:xfrm>
            <a:off x="4935538" y="2406650"/>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4" name="Rectangle 100"/>
          <p:cNvSpPr>
            <a:spLocks noChangeArrowheads="1"/>
          </p:cNvSpPr>
          <p:nvPr/>
        </p:nvSpPr>
        <p:spPr bwMode="auto">
          <a:xfrm>
            <a:off x="5000625" y="2574925"/>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5" name="Rectangle 102"/>
          <p:cNvSpPr>
            <a:spLocks noChangeArrowheads="1"/>
          </p:cNvSpPr>
          <p:nvPr/>
        </p:nvSpPr>
        <p:spPr bwMode="auto">
          <a:xfrm>
            <a:off x="4565650" y="2859088"/>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6" name="Rectangle 109"/>
          <p:cNvSpPr>
            <a:spLocks noChangeArrowheads="1"/>
          </p:cNvSpPr>
          <p:nvPr/>
        </p:nvSpPr>
        <p:spPr bwMode="auto">
          <a:xfrm>
            <a:off x="6327775" y="3395663"/>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7" name="Rectangle 113"/>
          <p:cNvSpPr>
            <a:spLocks noChangeArrowheads="1"/>
          </p:cNvSpPr>
          <p:nvPr/>
        </p:nvSpPr>
        <p:spPr bwMode="auto">
          <a:xfrm>
            <a:off x="6253163" y="372903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8" name="Rectangle 115"/>
          <p:cNvSpPr>
            <a:spLocks noChangeArrowheads="1"/>
          </p:cNvSpPr>
          <p:nvPr/>
        </p:nvSpPr>
        <p:spPr bwMode="auto">
          <a:xfrm>
            <a:off x="6223000" y="3895725"/>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49" name="Rectangle 116"/>
          <p:cNvSpPr>
            <a:spLocks noChangeArrowheads="1"/>
          </p:cNvSpPr>
          <p:nvPr/>
        </p:nvSpPr>
        <p:spPr bwMode="auto">
          <a:xfrm>
            <a:off x="5613400" y="40624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650" name="Rectangle 117"/>
          <p:cNvSpPr>
            <a:spLocks noChangeArrowheads="1"/>
          </p:cNvSpPr>
          <p:nvPr/>
        </p:nvSpPr>
        <p:spPr bwMode="auto">
          <a:xfrm>
            <a:off x="5867400" y="406241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51" name="Rectangle 121"/>
          <p:cNvSpPr>
            <a:spLocks noChangeArrowheads="1"/>
          </p:cNvSpPr>
          <p:nvPr/>
        </p:nvSpPr>
        <p:spPr bwMode="auto">
          <a:xfrm>
            <a:off x="6327775" y="5046663"/>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52" name="Rectangle 123"/>
          <p:cNvSpPr>
            <a:spLocks noChangeArrowheads="1"/>
          </p:cNvSpPr>
          <p:nvPr/>
        </p:nvSpPr>
        <p:spPr bwMode="auto">
          <a:xfrm>
            <a:off x="5929313" y="521176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53" name="Rectangle 127"/>
          <p:cNvSpPr>
            <a:spLocks noChangeArrowheads="1"/>
          </p:cNvSpPr>
          <p:nvPr/>
        </p:nvSpPr>
        <p:spPr bwMode="auto">
          <a:xfrm>
            <a:off x="6327775" y="4405313"/>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54" name="Rectangle 129"/>
          <p:cNvSpPr>
            <a:spLocks noChangeArrowheads="1"/>
          </p:cNvSpPr>
          <p:nvPr/>
        </p:nvSpPr>
        <p:spPr bwMode="auto">
          <a:xfrm>
            <a:off x="5929313" y="4572000"/>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55" name="Rectangle 133"/>
          <p:cNvSpPr>
            <a:spLocks noChangeArrowheads="1"/>
          </p:cNvSpPr>
          <p:nvPr/>
        </p:nvSpPr>
        <p:spPr bwMode="auto">
          <a:xfrm>
            <a:off x="8220075" y="4156075"/>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56" name="Rectangle 135"/>
          <p:cNvSpPr>
            <a:spLocks noChangeArrowheads="1"/>
          </p:cNvSpPr>
          <p:nvPr/>
        </p:nvSpPr>
        <p:spPr bwMode="auto">
          <a:xfrm>
            <a:off x="7823200" y="432276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57" name="Rectangle 136"/>
          <p:cNvSpPr>
            <a:spLocks noChangeArrowheads="1"/>
          </p:cNvSpPr>
          <p:nvPr/>
        </p:nvSpPr>
        <p:spPr bwMode="auto">
          <a:xfrm>
            <a:off x="7427913" y="4244975"/>
            <a:ext cx="1258887" cy="50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658" name="Rectangle 139"/>
          <p:cNvSpPr>
            <a:spLocks noChangeArrowheads="1"/>
          </p:cNvSpPr>
          <p:nvPr/>
        </p:nvSpPr>
        <p:spPr bwMode="auto">
          <a:xfrm>
            <a:off x="8220075" y="4843463"/>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59" name="Rectangle 141"/>
          <p:cNvSpPr>
            <a:spLocks noChangeArrowheads="1"/>
          </p:cNvSpPr>
          <p:nvPr/>
        </p:nvSpPr>
        <p:spPr bwMode="auto">
          <a:xfrm>
            <a:off x="7823200" y="5010150"/>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60" name="Rectangle 145"/>
          <p:cNvSpPr>
            <a:spLocks noChangeArrowheads="1"/>
          </p:cNvSpPr>
          <p:nvPr/>
        </p:nvSpPr>
        <p:spPr bwMode="auto">
          <a:xfrm>
            <a:off x="7278688" y="5734050"/>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61" name="Rectangle 147"/>
          <p:cNvSpPr>
            <a:spLocks noChangeArrowheads="1"/>
          </p:cNvSpPr>
          <p:nvPr/>
        </p:nvSpPr>
        <p:spPr bwMode="auto">
          <a:xfrm>
            <a:off x="6881813" y="5900738"/>
            <a:ext cx="1031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62" name="Rectangle 108"/>
          <p:cNvSpPr>
            <a:spLocks noChangeArrowheads="1"/>
          </p:cNvSpPr>
          <p:nvPr/>
        </p:nvSpPr>
        <p:spPr bwMode="auto">
          <a:xfrm>
            <a:off x="5138738" y="3287713"/>
            <a:ext cx="833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solidFill>
                  <a:srgbClr val="000000"/>
                </a:solidFill>
                <a:latin typeface="Calibri" panose="020F0502020204030204" pitchFamily="34" charset="0"/>
              </a:rPr>
              <a:t>VSP Region 3</a:t>
            </a:r>
            <a:endParaRPr lang="en-US" altLang="en-US" sz="1200">
              <a:solidFill>
                <a:schemeClr val="tx1"/>
              </a:solidFill>
            </a:endParaRPr>
          </a:p>
        </p:txBody>
      </p:sp>
      <p:sp>
        <p:nvSpPr>
          <p:cNvPr id="68663" name="Rectangle 151"/>
          <p:cNvSpPr>
            <a:spLocks noChangeArrowheads="1"/>
          </p:cNvSpPr>
          <p:nvPr/>
        </p:nvSpPr>
        <p:spPr bwMode="auto">
          <a:xfrm>
            <a:off x="8220075" y="3498850"/>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64" name="Rectangle 153"/>
          <p:cNvSpPr>
            <a:spLocks noChangeArrowheads="1"/>
          </p:cNvSpPr>
          <p:nvPr/>
        </p:nvSpPr>
        <p:spPr bwMode="auto">
          <a:xfrm>
            <a:off x="7823200" y="366553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24639" name="Rectangle 161"/>
          <p:cNvSpPr>
            <a:spLocks noChangeArrowheads="1"/>
          </p:cNvSpPr>
          <p:nvPr/>
        </p:nvSpPr>
        <p:spPr bwMode="auto">
          <a:xfrm>
            <a:off x="609600" y="228600"/>
            <a:ext cx="7985125" cy="92868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68666" name="Rectangle 162"/>
          <p:cNvSpPr>
            <a:spLocks noChangeArrowheads="1"/>
          </p:cNvSpPr>
          <p:nvPr/>
        </p:nvSpPr>
        <p:spPr bwMode="auto">
          <a:xfrm>
            <a:off x="3135313" y="304800"/>
            <a:ext cx="2744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a:solidFill>
                  <a:srgbClr val="000000"/>
                </a:solidFill>
                <a:latin typeface="Calibri" panose="020F0502020204030204" pitchFamily="34" charset="0"/>
              </a:rPr>
              <a:t>Executive Leadership </a:t>
            </a:r>
            <a:endParaRPr lang="en-US" altLang="en-US">
              <a:solidFill>
                <a:schemeClr val="tx1"/>
              </a:solidFill>
            </a:endParaRPr>
          </a:p>
        </p:txBody>
      </p:sp>
      <p:sp>
        <p:nvSpPr>
          <p:cNvPr id="68667" name="Rectangle 164"/>
          <p:cNvSpPr>
            <a:spLocks noChangeArrowheads="1"/>
          </p:cNvSpPr>
          <p:nvPr/>
        </p:nvSpPr>
        <p:spPr bwMode="auto">
          <a:xfrm>
            <a:off x="5741988" y="187325"/>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68" name="Rectangle 166"/>
          <p:cNvSpPr>
            <a:spLocks noChangeArrowheads="1"/>
          </p:cNvSpPr>
          <p:nvPr/>
        </p:nvSpPr>
        <p:spPr bwMode="auto">
          <a:xfrm>
            <a:off x="7096125" y="228600"/>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i="1">
                <a:solidFill>
                  <a:srgbClr val="000000"/>
                </a:solidFill>
                <a:latin typeface="Calibri" panose="020F0502020204030204" pitchFamily="34" charset="0"/>
              </a:rPr>
              <a:t> </a:t>
            </a:r>
            <a:endParaRPr lang="en-US" altLang="en-US" sz="1800">
              <a:solidFill>
                <a:schemeClr val="tx1"/>
              </a:solidFill>
            </a:endParaRPr>
          </a:p>
        </p:txBody>
      </p:sp>
      <p:sp>
        <p:nvSpPr>
          <p:cNvPr id="68669" name="Rectangle 170"/>
          <p:cNvSpPr>
            <a:spLocks noChangeArrowheads="1"/>
          </p:cNvSpPr>
          <p:nvPr/>
        </p:nvSpPr>
        <p:spPr bwMode="auto">
          <a:xfrm>
            <a:off x="3525838" y="39528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70" name="Rectangle 171"/>
          <p:cNvSpPr>
            <a:spLocks noChangeArrowheads="1"/>
          </p:cNvSpPr>
          <p:nvPr/>
        </p:nvSpPr>
        <p:spPr bwMode="auto">
          <a:xfrm>
            <a:off x="1698625" y="647700"/>
            <a:ext cx="5500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Calibri" panose="020F0502020204030204" pitchFamily="34" charset="0"/>
              </a:rPr>
              <a:t>Co-Chairs: Secretary of Health &amp;Human Resources  William A. Hazel, Jr., MD</a:t>
            </a:r>
            <a:endParaRPr lang="en-US" altLang="en-US" sz="1400" dirty="0">
              <a:solidFill>
                <a:schemeClr val="tx1"/>
              </a:solidFill>
            </a:endParaRPr>
          </a:p>
        </p:txBody>
      </p:sp>
      <p:sp>
        <p:nvSpPr>
          <p:cNvPr id="68671" name="Rectangle 172"/>
          <p:cNvSpPr>
            <a:spLocks noChangeArrowheads="1"/>
          </p:cNvSpPr>
          <p:nvPr/>
        </p:nvSpPr>
        <p:spPr bwMode="auto">
          <a:xfrm>
            <a:off x="7021513" y="395288"/>
            <a:ext cx="1031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72" name="Rectangle 173"/>
          <p:cNvSpPr>
            <a:spLocks noChangeArrowheads="1"/>
          </p:cNvSpPr>
          <p:nvPr/>
        </p:nvSpPr>
        <p:spPr bwMode="auto">
          <a:xfrm>
            <a:off x="2171700" y="865188"/>
            <a:ext cx="5289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latin typeface="Calibri" panose="020F0502020204030204" pitchFamily="34" charset="0"/>
              </a:rPr>
              <a:t>  </a:t>
            </a:r>
            <a:r>
              <a:rPr lang="en-US" altLang="en-US" sz="1400">
                <a:solidFill>
                  <a:srgbClr val="000000"/>
                </a:solidFill>
                <a:latin typeface="Calibri" panose="020F0502020204030204" pitchFamily="34" charset="0"/>
              </a:rPr>
              <a:t>Secretary of Public Safety &amp; Homeland Security Brian J. Moran</a:t>
            </a:r>
            <a:endParaRPr lang="en-US" altLang="en-US" sz="1400">
              <a:solidFill>
                <a:schemeClr val="tx1"/>
              </a:solidFill>
            </a:endParaRPr>
          </a:p>
        </p:txBody>
      </p:sp>
      <p:sp>
        <p:nvSpPr>
          <p:cNvPr id="68673" name="Rectangle 174"/>
          <p:cNvSpPr>
            <a:spLocks noChangeArrowheads="1"/>
          </p:cNvSpPr>
          <p:nvPr/>
        </p:nvSpPr>
        <p:spPr bwMode="auto">
          <a:xfrm>
            <a:off x="6667500" y="561975"/>
            <a:ext cx="1031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74" name="Rectangle 177"/>
          <p:cNvSpPr>
            <a:spLocks noChangeArrowheads="1"/>
          </p:cNvSpPr>
          <p:nvPr/>
        </p:nvSpPr>
        <p:spPr bwMode="auto">
          <a:xfrm>
            <a:off x="4570413" y="728663"/>
            <a:ext cx="1031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75" name="Rectangle 181"/>
          <p:cNvSpPr>
            <a:spLocks noChangeArrowheads="1"/>
          </p:cNvSpPr>
          <p:nvPr/>
        </p:nvSpPr>
        <p:spPr bwMode="auto">
          <a:xfrm>
            <a:off x="6175375" y="72866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76" name="Rectangle 183"/>
          <p:cNvSpPr>
            <a:spLocks noChangeArrowheads="1"/>
          </p:cNvSpPr>
          <p:nvPr/>
        </p:nvSpPr>
        <p:spPr bwMode="auto">
          <a:xfrm>
            <a:off x="4959350" y="895350"/>
            <a:ext cx="1031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77" name="Rectangle 185"/>
          <p:cNvSpPr>
            <a:spLocks noChangeArrowheads="1"/>
          </p:cNvSpPr>
          <p:nvPr/>
        </p:nvSpPr>
        <p:spPr bwMode="auto">
          <a:xfrm>
            <a:off x="5775325" y="895350"/>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78" name="Rectangle 187"/>
          <p:cNvSpPr>
            <a:spLocks noChangeArrowheads="1"/>
          </p:cNvSpPr>
          <p:nvPr/>
        </p:nvSpPr>
        <p:spPr bwMode="auto">
          <a:xfrm>
            <a:off x="4435475" y="106203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79" name="Rectangle 189"/>
          <p:cNvSpPr>
            <a:spLocks noChangeArrowheads="1"/>
          </p:cNvSpPr>
          <p:nvPr/>
        </p:nvSpPr>
        <p:spPr bwMode="auto">
          <a:xfrm>
            <a:off x="5835650" y="106203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80" name="Rectangle 191"/>
          <p:cNvSpPr>
            <a:spLocks noChangeArrowheads="1"/>
          </p:cNvSpPr>
          <p:nvPr/>
        </p:nvSpPr>
        <p:spPr bwMode="auto">
          <a:xfrm>
            <a:off x="4697413" y="1230313"/>
            <a:ext cx="1031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81" name="Rectangle 193"/>
          <p:cNvSpPr>
            <a:spLocks noChangeArrowheads="1"/>
          </p:cNvSpPr>
          <p:nvPr/>
        </p:nvSpPr>
        <p:spPr bwMode="auto">
          <a:xfrm>
            <a:off x="5653088" y="123031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82" name="Rectangle 194"/>
          <p:cNvSpPr>
            <a:spLocks noChangeArrowheads="1"/>
          </p:cNvSpPr>
          <p:nvPr/>
        </p:nvSpPr>
        <p:spPr bwMode="auto">
          <a:xfrm>
            <a:off x="4995863" y="1512888"/>
            <a:ext cx="1143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000000"/>
                </a:solidFill>
                <a:latin typeface="Calibri" panose="020F0502020204030204" pitchFamily="34" charset="0"/>
              </a:rPr>
              <a:t> </a:t>
            </a:r>
            <a:endParaRPr lang="en-US" altLang="en-US" sz="1800">
              <a:solidFill>
                <a:schemeClr val="tx1"/>
              </a:solidFill>
            </a:endParaRPr>
          </a:p>
        </p:txBody>
      </p:sp>
      <p:sp>
        <p:nvSpPr>
          <p:cNvPr id="68683" name="Rectangle 202"/>
          <p:cNvSpPr>
            <a:spLocks noChangeArrowheads="1"/>
          </p:cNvSpPr>
          <p:nvPr/>
        </p:nvSpPr>
        <p:spPr bwMode="auto">
          <a:xfrm>
            <a:off x="1260475" y="3665538"/>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84" name="Rectangle 206"/>
          <p:cNvSpPr>
            <a:spLocks noChangeArrowheads="1"/>
          </p:cNvSpPr>
          <p:nvPr/>
        </p:nvSpPr>
        <p:spPr bwMode="auto">
          <a:xfrm>
            <a:off x="1797050" y="3832225"/>
            <a:ext cx="1031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85" name="Rectangle 209"/>
          <p:cNvSpPr>
            <a:spLocks noChangeArrowheads="1"/>
          </p:cNvSpPr>
          <p:nvPr/>
        </p:nvSpPr>
        <p:spPr bwMode="auto">
          <a:xfrm>
            <a:off x="911225" y="3998913"/>
            <a:ext cx="107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86" name="Rectangle 211"/>
          <p:cNvSpPr>
            <a:spLocks noChangeArrowheads="1"/>
          </p:cNvSpPr>
          <p:nvPr/>
        </p:nvSpPr>
        <p:spPr bwMode="auto">
          <a:xfrm>
            <a:off x="1193800" y="399891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grpSp>
        <p:nvGrpSpPr>
          <p:cNvPr id="68687" name="Group 12"/>
          <p:cNvGrpSpPr>
            <a:grpSpLocks/>
          </p:cNvGrpSpPr>
          <p:nvPr/>
        </p:nvGrpSpPr>
        <p:grpSpPr bwMode="auto">
          <a:xfrm>
            <a:off x="444500" y="2347913"/>
            <a:ext cx="3840163" cy="3859212"/>
            <a:chOff x="890959" y="2674937"/>
            <a:chExt cx="3406031" cy="3660777"/>
          </a:xfrm>
        </p:grpSpPr>
        <p:sp>
          <p:nvSpPr>
            <p:cNvPr id="68717" name="Rectangle 13"/>
            <p:cNvSpPr>
              <a:spLocks noChangeArrowheads="1"/>
            </p:cNvSpPr>
            <p:nvPr/>
          </p:nvSpPr>
          <p:spPr bwMode="auto">
            <a:xfrm>
              <a:off x="974724" y="2768442"/>
              <a:ext cx="3216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003399"/>
                  </a:solidFill>
                  <a:latin typeface="Calibri" panose="020F0502020204030204" pitchFamily="34" charset="0"/>
                </a:rPr>
                <a:t>State Support</a:t>
              </a:r>
              <a:endParaRPr lang="en-US" altLang="en-US" sz="1800">
                <a:solidFill>
                  <a:srgbClr val="003399"/>
                </a:solidFill>
              </a:endParaRPr>
            </a:p>
          </p:txBody>
        </p:sp>
        <p:sp>
          <p:nvSpPr>
            <p:cNvPr id="68718" name="Rectangle 64"/>
            <p:cNvSpPr>
              <a:spLocks noChangeArrowheads="1"/>
            </p:cNvSpPr>
            <p:nvPr/>
          </p:nvSpPr>
          <p:spPr bwMode="auto">
            <a:xfrm>
              <a:off x="3159125" y="393541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719" name="Rectangle 199"/>
            <p:cNvSpPr>
              <a:spLocks noChangeArrowheads="1"/>
            </p:cNvSpPr>
            <p:nvPr/>
          </p:nvSpPr>
          <p:spPr bwMode="auto">
            <a:xfrm>
              <a:off x="1681163" y="362426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720" name="Rectangle 12"/>
            <p:cNvSpPr>
              <a:spLocks noChangeArrowheads="1"/>
            </p:cNvSpPr>
            <p:nvPr/>
          </p:nvSpPr>
          <p:spPr bwMode="auto">
            <a:xfrm>
              <a:off x="890959" y="2674937"/>
              <a:ext cx="3406031" cy="3660777"/>
            </a:xfrm>
            <a:prstGeom prst="rect">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grpSp>
      <p:grpSp>
        <p:nvGrpSpPr>
          <p:cNvPr id="68688" name="Group 1"/>
          <p:cNvGrpSpPr>
            <a:grpSpLocks/>
          </p:cNvGrpSpPr>
          <p:nvPr/>
        </p:nvGrpSpPr>
        <p:grpSpPr bwMode="auto">
          <a:xfrm>
            <a:off x="1535113" y="4827587"/>
            <a:ext cx="6056312" cy="1497013"/>
            <a:chOff x="1525588" y="4913313"/>
            <a:chExt cx="5673725" cy="1497012"/>
          </a:xfrm>
        </p:grpSpPr>
        <p:sp>
          <p:nvSpPr>
            <p:cNvPr id="206" name="Right Arrow 205"/>
            <p:cNvSpPr/>
            <p:nvPr/>
          </p:nvSpPr>
          <p:spPr>
            <a:xfrm>
              <a:off x="1716088" y="5561013"/>
              <a:ext cx="5483225" cy="849312"/>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Right Arrow 252"/>
            <p:cNvSpPr/>
            <p:nvPr/>
          </p:nvSpPr>
          <p:spPr>
            <a:xfrm rot="10800000">
              <a:off x="1525588" y="4913313"/>
              <a:ext cx="5443537" cy="893762"/>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15" name="TextBox 207"/>
            <p:cNvSpPr txBox="1">
              <a:spLocks noChangeArrowheads="1"/>
            </p:cNvSpPr>
            <p:nvPr/>
          </p:nvSpPr>
          <p:spPr bwMode="auto">
            <a:xfrm>
              <a:off x="1989138" y="5780088"/>
              <a:ext cx="5019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a:solidFill>
                    <a:schemeClr val="tx1"/>
                  </a:solidFill>
                  <a:latin typeface="Calibri" panose="020F0502020204030204" pitchFamily="34" charset="0"/>
                </a:rPr>
                <a:t>Resources, consultation, programs, policy interventions</a:t>
              </a:r>
            </a:p>
          </p:txBody>
        </p:sp>
        <p:sp>
          <p:nvSpPr>
            <p:cNvPr id="68716" name="TextBox 208"/>
            <p:cNvSpPr txBox="1">
              <a:spLocks noChangeArrowheads="1"/>
            </p:cNvSpPr>
            <p:nvPr/>
          </p:nvSpPr>
          <p:spPr bwMode="auto">
            <a:xfrm>
              <a:off x="1716088" y="5173663"/>
              <a:ext cx="522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a:solidFill>
                    <a:schemeClr val="tx1"/>
                  </a:solidFill>
                  <a:latin typeface="Calibri" panose="020F0502020204030204" pitchFamily="34" charset="0"/>
                </a:rPr>
                <a:t>Local needs, implementation of prevention strategies, efforts, scoring</a:t>
              </a:r>
            </a:p>
          </p:txBody>
        </p:sp>
      </p:grpSp>
      <p:grpSp>
        <p:nvGrpSpPr>
          <p:cNvPr id="68689" name="Group 11"/>
          <p:cNvGrpSpPr>
            <a:grpSpLocks/>
          </p:cNvGrpSpPr>
          <p:nvPr/>
        </p:nvGrpSpPr>
        <p:grpSpPr bwMode="auto">
          <a:xfrm>
            <a:off x="4762500" y="2347913"/>
            <a:ext cx="3937000" cy="3866770"/>
            <a:chOff x="4749006" y="2674937"/>
            <a:chExt cx="3317081" cy="3670302"/>
          </a:xfrm>
        </p:grpSpPr>
        <p:sp>
          <p:nvSpPr>
            <p:cNvPr id="68697" name="Rectangle 111"/>
            <p:cNvSpPr>
              <a:spLocks noChangeArrowheads="1"/>
            </p:cNvSpPr>
            <p:nvPr/>
          </p:nvSpPr>
          <p:spPr bwMode="auto">
            <a:xfrm>
              <a:off x="5930900" y="3687763"/>
              <a:ext cx="104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900">
                  <a:solidFill>
                    <a:srgbClr val="000000"/>
                  </a:solidFill>
                  <a:latin typeface="Calibri" panose="020F0502020204030204" pitchFamily="34" charset="0"/>
                </a:rPr>
                <a:t> </a:t>
              </a:r>
              <a:endParaRPr lang="en-US" altLang="en-US" sz="1800">
                <a:solidFill>
                  <a:schemeClr val="tx1"/>
                </a:solidFill>
              </a:endParaRPr>
            </a:p>
          </p:txBody>
        </p:sp>
        <p:sp>
          <p:nvSpPr>
            <p:cNvPr id="68698" name="Rectangle 33"/>
            <p:cNvSpPr>
              <a:spLocks noChangeArrowheads="1"/>
            </p:cNvSpPr>
            <p:nvPr/>
          </p:nvSpPr>
          <p:spPr bwMode="auto">
            <a:xfrm>
              <a:off x="4749006" y="2674937"/>
              <a:ext cx="3317081" cy="3670302"/>
            </a:xfrm>
            <a:prstGeom prst="rect">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699" name="Rectangle 107"/>
            <p:cNvSpPr>
              <a:spLocks noChangeArrowheads="1"/>
            </p:cNvSpPr>
            <p:nvPr/>
          </p:nvSpPr>
          <p:spPr bwMode="auto">
            <a:xfrm>
              <a:off x="4968630" y="3197564"/>
              <a:ext cx="1257206" cy="253120"/>
            </a:xfrm>
            <a:prstGeom prst="rect">
              <a:avLst/>
            </a:prstGeom>
            <a:noFill/>
            <a:ln w="23813">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700" name="Rectangle 119"/>
            <p:cNvSpPr>
              <a:spLocks noChangeArrowheads="1"/>
            </p:cNvSpPr>
            <p:nvPr/>
          </p:nvSpPr>
          <p:spPr bwMode="auto">
            <a:xfrm>
              <a:off x="4970399" y="3916859"/>
              <a:ext cx="1257206" cy="262224"/>
            </a:xfrm>
            <a:prstGeom prst="rect">
              <a:avLst/>
            </a:prstGeom>
            <a:noFill/>
            <a:ln w="23813">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701" name="Rectangle 120"/>
            <p:cNvSpPr>
              <a:spLocks noChangeArrowheads="1"/>
            </p:cNvSpPr>
            <p:nvPr/>
          </p:nvSpPr>
          <p:spPr bwMode="auto">
            <a:xfrm>
              <a:off x="5065883" y="3922322"/>
              <a:ext cx="8333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solidFill>
                    <a:srgbClr val="000000"/>
                  </a:solidFill>
                  <a:latin typeface="Calibri" panose="020F0502020204030204" pitchFamily="34" charset="0"/>
                </a:rPr>
                <a:t>VSP Region 5</a:t>
              </a:r>
              <a:endParaRPr lang="en-US" altLang="en-US" sz="1200">
                <a:solidFill>
                  <a:schemeClr val="tx1"/>
                </a:solidFill>
              </a:endParaRPr>
            </a:p>
          </p:txBody>
        </p:sp>
        <p:sp>
          <p:nvSpPr>
            <p:cNvPr id="68702" name="Rectangle 125"/>
            <p:cNvSpPr>
              <a:spLocks noChangeArrowheads="1"/>
            </p:cNvSpPr>
            <p:nvPr/>
          </p:nvSpPr>
          <p:spPr bwMode="auto">
            <a:xfrm>
              <a:off x="4961557" y="3543554"/>
              <a:ext cx="1257206" cy="274972"/>
            </a:xfrm>
            <a:prstGeom prst="rect">
              <a:avLst/>
            </a:prstGeom>
            <a:noFill/>
            <a:ln w="23813">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703" name="Rectangle 126"/>
            <p:cNvSpPr>
              <a:spLocks noChangeArrowheads="1"/>
            </p:cNvSpPr>
            <p:nvPr/>
          </p:nvSpPr>
          <p:spPr bwMode="auto">
            <a:xfrm>
              <a:off x="5049969" y="3219724"/>
              <a:ext cx="702093" cy="1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solidFill>
                    <a:srgbClr val="000000"/>
                  </a:solidFill>
                  <a:latin typeface="Calibri" panose="020F0502020204030204" pitchFamily="34" charset="0"/>
                </a:rPr>
                <a:t>VSP Region 1</a:t>
              </a:r>
              <a:endParaRPr lang="en-US" altLang="en-US" sz="1200">
                <a:solidFill>
                  <a:schemeClr val="tx1"/>
                </a:solidFill>
              </a:endParaRPr>
            </a:p>
          </p:txBody>
        </p:sp>
        <p:sp>
          <p:nvSpPr>
            <p:cNvPr id="68704" name="Rectangle 131"/>
            <p:cNvSpPr>
              <a:spLocks noChangeArrowheads="1"/>
            </p:cNvSpPr>
            <p:nvPr/>
          </p:nvSpPr>
          <p:spPr bwMode="auto">
            <a:xfrm>
              <a:off x="6509872" y="3624263"/>
              <a:ext cx="1258974" cy="302286"/>
            </a:xfrm>
            <a:prstGeom prst="rect">
              <a:avLst/>
            </a:prstGeom>
            <a:noFill/>
            <a:ln w="23813">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705" name="Rectangle 132"/>
            <p:cNvSpPr>
              <a:spLocks noChangeArrowheads="1"/>
            </p:cNvSpPr>
            <p:nvPr/>
          </p:nvSpPr>
          <p:spPr bwMode="auto">
            <a:xfrm>
              <a:off x="6722707" y="3713165"/>
              <a:ext cx="8333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solidFill>
                    <a:srgbClr val="000000"/>
                  </a:solidFill>
                  <a:latin typeface="Calibri" panose="020F0502020204030204" pitchFamily="34" charset="0"/>
                </a:rPr>
                <a:t>VSP Region 4</a:t>
              </a:r>
              <a:endParaRPr lang="en-US" altLang="en-US" sz="1200">
                <a:solidFill>
                  <a:schemeClr val="tx1"/>
                </a:solidFill>
              </a:endParaRPr>
            </a:p>
          </p:txBody>
        </p:sp>
        <p:sp>
          <p:nvSpPr>
            <p:cNvPr id="68706" name="Rectangle 137"/>
            <p:cNvSpPr>
              <a:spLocks noChangeArrowheads="1"/>
            </p:cNvSpPr>
            <p:nvPr/>
          </p:nvSpPr>
          <p:spPr bwMode="auto">
            <a:xfrm>
              <a:off x="6519025" y="4065622"/>
              <a:ext cx="1258974" cy="291360"/>
            </a:xfrm>
            <a:prstGeom prst="rect">
              <a:avLst/>
            </a:prstGeom>
            <a:noFill/>
            <a:ln w="23813">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707" name="Rectangle 138"/>
            <p:cNvSpPr>
              <a:spLocks noChangeArrowheads="1"/>
            </p:cNvSpPr>
            <p:nvPr/>
          </p:nvSpPr>
          <p:spPr bwMode="auto">
            <a:xfrm>
              <a:off x="6788131" y="4167598"/>
              <a:ext cx="8333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solidFill>
                    <a:srgbClr val="000000"/>
                  </a:solidFill>
                  <a:latin typeface="Calibri" panose="020F0502020204030204" pitchFamily="34" charset="0"/>
                </a:rPr>
                <a:t>VSP Region 6</a:t>
              </a:r>
              <a:endParaRPr lang="en-US" altLang="en-US" sz="1200">
                <a:solidFill>
                  <a:schemeClr val="tx1"/>
                </a:solidFill>
              </a:endParaRPr>
            </a:p>
          </p:txBody>
        </p:sp>
        <p:sp>
          <p:nvSpPr>
            <p:cNvPr id="68708" name="Rectangle 143"/>
            <p:cNvSpPr>
              <a:spLocks noChangeArrowheads="1"/>
            </p:cNvSpPr>
            <p:nvPr/>
          </p:nvSpPr>
          <p:spPr bwMode="auto">
            <a:xfrm>
              <a:off x="4977472" y="4290164"/>
              <a:ext cx="1257206" cy="291360"/>
            </a:xfrm>
            <a:prstGeom prst="rect">
              <a:avLst/>
            </a:prstGeom>
            <a:noFill/>
            <a:ln w="23813">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709" name="Rectangle 144"/>
            <p:cNvSpPr>
              <a:spLocks noChangeArrowheads="1"/>
            </p:cNvSpPr>
            <p:nvPr/>
          </p:nvSpPr>
          <p:spPr bwMode="auto">
            <a:xfrm>
              <a:off x="5037591" y="4321121"/>
              <a:ext cx="8333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solidFill>
                    <a:srgbClr val="000000"/>
                  </a:solidFill>
                  <a:latin typeface="Calibri" panose="020F0502020204030204" pitchFamily="34" charset="0"/>
                </a:rPr>
                <a:t>VSP Region 7</a:t>
              </a:r>
              <a:endParaRPr lang="en-US" altLang="en-US" sz="1200">
                <a:solidFill>
                  <a:schemeClr val="tx1"/>
                </a:solidFill>
              </a:endParaRPr>
            </a:p>
          </p:txBody>
        </p:sp>
        <p:sp>
          <p:nvSpPr>
            <p:cNvPr id="68710" name="Rectangle 149"/>
            <p:cNvSpPr>
              <a:spLocks noChangeArrowheads="1"/>
            </p:cNvSpPr>
            <p:nvPr/>
          </p:nvSpPr>
          <p:spPr bwMode="auto">
            <a:xfrm>
              <a:off x="6503522" y="3227388"/>
              <a:ext cx="1258974" cy="289540"/>
            </a:xfrm>
            <a:prstGeom prst="rect">
              <a:avLst/>
            </a:prstGeom>
            <a:noFill/>
            <a:ln w="23813">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68711" name="Rectangle 150"/>
            <p:cNvSpPr>
              <a:spLocks noChangeArrowheads="1"/>
            </p:cNvSpPr>
            <p:nvPr/>
          </p:nvSpPr>
          <p:spPr bwMode="auto">
            <a:xfrm>
              <a:off x="6685449" y="3254015"/>
              <a:ext cx="8333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solidFill>
                    <a:srgbClr val="000000"/>
                  </a:solidFill>
                  <a:latin typeface="Calibri" panose="020F0502020204030204" pitchFamily="34" charset="0"/>
                </a:rPr>
                <a:t>VSP Region 2</a:t>
              </a:r>
              <a:endParaRPr lang="en-US" altLang="en-US" sz="1200">
                <a:solidFill>
                  <a:schemeClr val="tx1"/>
                </a:solidFill>
              </a:endParaRPr>
            </a:p>
          </p:txBody>
        </p:sp>
        <p:sp>
          <p:nvSpPr>
            <p:cNvPr id="68712" name="TextBox 1"/>
            <p:cNvSpPr txBox="1">
              <a:spLocks noChangeArrowheads="1"/>
            </p:cNvSpPr>
            <p:nvPr/>
          </p:nvSpPr>
          <p:spPr bwMode="auto">
            <a:xfrm>
              <a:off x="5033997" y="2730748"/>
              <a:ext cx="2813977" cy="6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C00000"/>
                  </a:solidFill>
                  <a:latin typeface="Calibri" panose="020F0502020204030204" pitchFamily="34" charset="0"/>
                </a:rPr>
                <a:t>Local Support</a:t>
              </a:r>
            </a:p>
            <a:p>
              <a:pPr algn="ctr">
                <a:spcBef>
                  <a:spcPct val="0"/>
                </a:spcBef>
                <a:buClrTx/>
                <a:buSzTx/>
                <a:buFontTx/>
                <a:buNone/>
              </a:pPr>
              <a:endParaRPr lang="en-US" altLang="en-US" sz="1600">
                <a:solidFill>
                  <a:srgbClr val="C00000"/>
                </a:solidFill>
                <a:latin typeface="Calibri" panose="020F0502020204030204" pitchFamily="34" charset="0"/>
              </a:endParaRPr>
            </a:p>
          </p:txBody>
        </p:sp>
      </p:grpSp>
      <p:sp>
        <p:nvSpPr>
          <p:cNvPr id="9" name="Oval 8"/>
          <p:cNvSpPr/>
          <p:nvPr/>
        </p:nvSpPr>
        <p:spPr>
          <a:xfrm>
            <a:off x="687388" y="1460500"/>
            <a:ext cx="7864475" cy="6746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Policy and Legislative Recommendations</a:t>
            </a:r>
          </a:p>
          <a:p>
            <a:pPr algn="ctr">
              <a:defRPr/>
            </a:pPr>
            <a:r>
              <a:rPr lang="en-US" sz="1400" dirty="0"/>
              <a:t>Goal Setting</a:t>
            </a:r>
          </a:p>
        </p:txBody>
      </p:sp>
      <p:cxnSp>
        <p:nvCxnSpPr>
          <p:cNvPr id="148" name="Straight Arrow Connector 147"/>
          <p:cNvCxnSpPr/>
          <p:nvPr/>
        </p:nvCxnSpPr>
        <p:spPr>
          <a:xfrm flipH="1" flipV="1">
            <a:off x="2224088" y="1984375"/>
            <a:ext cx="0" cy="33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6757988" y="1963738"/>
            <a:ext cx="0" cy="33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H="1" flipV="1">
            <a:off x="2205038" y="1182688"/>
            <a:ext cx="0" cy="33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flipV="1">
            <a:off x="6721475" y="1173163"/>
            <a:ext cx="0" cy="33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8696" name="Picture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35275"/>
            <a:ext cx="32797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11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5506"/>
            <a:ext cx="8153399" cy="6375294"/>
          </a:xfrm>
          <a:prstGeom prst="rect">
            <a:avLst/>
          </a:prstGeom>
        </p:spPr>
      </p:pic>
    </p:spTree>
    <p:extLst>
      <p:ext uri="{BB962C8B-B14F-4D97-AF65-F5344CB8AC3E}">
        <p14:creationId xmlns:p14="http://schemas.microsoft.com/office/powerpoint/2010/main" val="391114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06" y="90115"/>
            <a:ext cx="8121773" cy="6310685"/>
          </a:xfrm>
          <a:prstGeom prst="rect">
            <a:avLst/>
          </a:prstGeom>
        </p:spPr>
      </p:pic>
    </p:spTree>
    <p:extLst>
      <p:ext uri="{BB962C8B-B14F-4D97-AF65-F5344CB8AC3E}">
        <p14:creationId xmlns:p14="http://schemas.microsoft.com/office/powerpoint/2010/main" val="61988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 y="152399"/>
            <a:ext cx="8958967" cy="6086669"/>
          </a:xfrm>
          <a:prstGeom prst="rect">
            <a:avLst/>
          </a:prstGeom>
        </p:spPr>
      </p:pic>
    </p:spTree>
    <p:extLst>
      <p:ext uri="{BB962C8B-B14F-4D97-AF65-F5344CB8AC3E}">
        <p14:creationId xmlns:p14="http://schemas.microsoft.com/office/powerpoint/2010/main" val="206635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274638"/>
            <a:ext cx="8991600" cy="715962"/>
          </a:xfrm>
        </p:spPr>
        <p:txBody>
          <a:bodyPr>
            <a:normAutofit fontScale="90000"/>
          </a:bodyPr>
          <a:lstStyle/>
          <a:p>
            <a:pPr>
              <a:defRPr/>
            </a:pPr>
            <a:r>
              <a:rPr lang="en-US" sz="3100" u="sng" dirty="0" smtClean="0"/>
              <a:t>Before</a:t>
            </a:r>
            <a:r>
              <a:rPr lang="en-US" sz="3100" dirty="0" smtClean="0"/>
              <a:t> ARTS Medicaid Provider Network Adequacy</a:t>
            </a:r>
            <a:r>
              <a:rPr lang="en-US" dirty="0" smtClean="0"/>
              <a:t/>
            </a:r>
            <a:br>
              <a:rPr lang="en-US" dirty="0" smtClean="0"/>
            </a:br>
            <a:r>
              <a:rPr lang="en-US" dirty="0" smtClean="0"/>
              <a:t>Opioid Treatment Program</a:t>
            </a:r>
            <a:endParaRPr lang="en-US" dirty="0"/>
          </a:p>
        </p:txBody>
      </p:sp>
      <p:sp>
        <p:nvSpPr>
          <p:cNvPr id="6" name="TextBox 5"/>
          <p:cNvSpPr txBox="1"/>
          <p:nvPr/>
        </p:nvSpPr>
        <p:spPr>
          <a:xfrm>
            <a:off x="152400" y="5181600"/>
            <a:ext cx="7620000" cy="830263"/>
          </a:xfrm>
          <a:prstGeom prst="rect">
            <a:avLst/>
          </a:prstGeom>
          <a:noFill/>
        </p:spPr>
        <p:txBody>
          <a:bodyPr>
            <a:spAutoFit/>
          </a:bodyPr>
          <a:lstStyle/>
          <a:p>
            <a:pPr>
              <a:defRPr/>
            </a:pPr>
            <a:r>
              <a:rPr lang="en-US" sz="1200" dirty="0">
                <a:solidFill>
                  <a:schemeClr val="tx1">
                    <a:lumMod val="50000"/>
                    <a:lumOff val="50000"/>
                  </a:schemeClr>
                </a:solidFill>
              </a:rPr>
              <a:t>Source: Department of Medical Assistance Services - Provider Network data (March 20, 2017).</a:t>
            </a:r>
          </a:p>
          <a:p>
            <a:pPr>
              <a:defRPr/>
            </a:pPr>
            <a:r>
              <a:rPr lang="en-US" sz="1200" dirty="0">
                <a:solidFill>
                  <a:schemeClr val="tx1">
                    <a:lumMod val="50000"/>
                    <a:lumOff val="50000"/>
                  </a:schemeClr>
                </a:solidFill>
              </a:rPr>
              <a:t>Circles # of Medicaid providers included in network adequacy access calculation.</a:t>
            </a:r>
          </a:p>
          <a:p>
            <a:pPr>
              <a:defRPr/>
            </a:pPr>
            <a:r>
              <a:rPr lang="en-US" sz="1200" dirty="0">
                <a:solidFill>
                  <a:schemeClr val="tx1">
                    <a:lumMod val="50000"/>
                    <a:lumOff val="50000"/>
                  </a:schemeClr>
                </a:solidFill>
              </a:rPr>
              <a:t>Accessible is considered to be at least two providers within 60 miles of driving distance. </a:t>
            </a:r>
          </a:p>
          <a:p>
            <a:pPr>
              <a:defRPr/>
            </a:pPr>
            <a:r>
              <a:rPr lang="en-US" sz="1200" dirty="0">
                <a:solidFill>
                  <a:schemeClr val="tx1">
                    <a:lumMod val="50000"/>
                    <a:lumOff val="50000"/>
                  </a:schemeClr>
                </a:solidFill>
              </a:rPr>
              <a:t>Driving distance is calculated by Google services based on the centroid of each zip code.</a:t>
            </a:r>
          </a:p>
        </p:txBody>
      </p:sp>
      <p:pic>
        <p:nvPicPr>
          <p:cNvPr id="368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752600"/>
            <a:ext cx="20288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676400"/>
            <a:ext cx="69215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906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txBox="1">
            <a:spLocks/>
          </p:cNvSpPr>
          <p:nvPr/>
        </p:nvSpPr>
        <p:spPr bwMode="auto">
          <a:xfrm>
            <a:off x="762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E9D95"/>
              </a:buClr>
              <a:buSzPct val="110000"/>
              <a:buFont typeface="Wingdings" panose="05000000000000000000" pitchFamily="2" charset="2"/>
              <a:buChar char="§"/>
              <a:defRPr sz="2400" b="1">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E9D95"/>
              </a:buClr>
              <a:buSzPct val="110000"/>
              <a:buFont typeface="Arial" panose="020B0604020202020204" pitchFamily="34" charset="0"/>
              <a:buChar char="-"/>
              <a:defRPr sz="2400" b="1">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E9D95"/>
              </a:buClr>
              <a:buSzPct val="110000"/>
              <a:buFont typeface="Times" panose="02020603050405020304" pitchFamily="18" charset="0"/>
              <a:buChar char="•"/>
              <a:defRPr sz="2400" b="1">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anose="020B0604020202020204" pitchFamily="34" charset="0"/>
                <a:ea typeface="MS PGothic" panose="020B0600070205080204" pitchFamily="34" charset="-128"/>
              </a:defRPr>
            </a:lvl9pPr>
          </a:lstStyle>
          <a:p>
            <a:pPr>
              <a:spcBef>
                <a:spcPct val="0"/>
              </a:spcBef>
              <a:buClrTx/>
              <a:buSzTx/>
              <a:buFontTx/>
              <a:buNone/>
            </a:pPr>
            <a:fld id="{A62AAF3B-1BEA-405F-A0AE-8909C9327C4A}" type="slidenum">
              <a:rPr lang="en-US" altLang="en-US" sz="1100">
                <a:solidFill>
                  <a:schemeClr val="bg2"/>
                </a:solidFill>
              </a:rPr>
              <a:pPr>
                <a:spcBef>
                  <a:spcPct val="0"/>
                </a:spcBef>
                <a:buClrTx/>
                <a:buSzTx/>
                <a:buFontTx/>
                <a:buNone/>
              </a:pPr>
              <a:t>9</a:t>
            </a:fld>
            <a:endParaRPr lang="en-US" altLang="en-US" sz="1100">
              <a:solidFill>
                <a:schemeClr val="bg2"/>
              </a:solidFill>
            </a:endParaRPr>
          </a:p>
        </p:txBody>
      </p:sp>
      <p:sp>
        <p:nvSpPr>
          <p:cNvPr id="5" name="Title 1"/>
          <p:cNvSpPr>
            <a:spLocks noGrp="1"/>
          </p:cNvSpPr>
          <p:nvPr>
            <p:ph type="title"/>
          </p:nvPr>
        </p:nvSpPr>
        <p:spPr>
          <a:xfrm>
            <a:off x="381000" y="274638"/>
            <a:ext cx="8610600" cy="715962"/>
          </a:xfrm>
        </p:spPr>
        <p:txBody>
          <a:bodyPr>
            <a:normAutofit fontScale="90000"/>
          </a:bodyPr>
          <a:lstStyle/>
          <a:p>
            <a:pPr>
              <a:defRPr/>
            </a:pPr>
            <a:r>
              <a:rPr lang="en-US" sz="3100" u="sng" dirty="0" smtClean="0"/>
              <a:t>After</a:t>
            </a:r>
            <a:r>
              <a:rPr lang="en-US" sz="3100" dirty="0" smtClean="0"/>
              <a:t> ARTS Medicaid Provider Network Adequacy</a:t>
            </a:r>
            <a:r>
              <a:rPr lang="en-US" dirty="0" smtClean="0"/>
              <a:t/>
            </a:r>
            <a:br>
              <a:rPr lang="en-US" dirty="0" smtClean="0"/>
            </a:br>
            <a:r>
              <a:rPr lang="en-US" dirty="0" smtClean="0"/>
              <a:t>Opioid Treatment Program</a:t>
            </a:r>
            <a:endParaRPr lang="en-US" dirty="0"/>
          </a:p>
        </p:txBody>
      </p:sp>
      <p:sp>
        <p:nvSpPr>
          <p:cNvPr id="6" name="TextBox 5"/>
          <p:cNvSpPr txBox="1"/>
          <p:nvPr/>
        </p:nvSpPr>
        <p:spPr>
          <a:xfrm>
            <a:off x="381000" y="5257800"/>
            <a:ext cx="7772400" cy="830263"/>
          </a:xfrm>
          <a:prstGeom prst="rect">
            <a:avLst/>
          </a:prstGeom>
          <a:noFill/>
        </p:spPr>
        <p:txBody>
          <a:bodyPr>
            <a:spAutoFit/>
          </a:bodyPr>
          <a:lstStyle/>
          <a:p>
            <a:pPr>
              <a:defRPr/>
            </a:pPr>
            <a:r>
              <a:rPr lang="en-US" sz="1200" dirty="0">
                <a:solidFill>
                  <a:schemeClr val="tx1">
                    <a:lumMod val="50000"/>
                    <a:lumOff val="50000"/>
                  </a:schemeClr>
                </a:solidFill>
              </a:rPr>
              <a:t>Source: Department of Medical Assistance Services - Provider Network data (March 20, 2017).</a:t>
            </a:r>
          </a:p>
          <a:p>
            <a:pPr>
              <a:defRPr/>
            </a:pPr>
            <a:r>
              <a:rPr lang="en-US" sz="1200" dirty="0">
                <a:solidFill>
                  <a:schemeClr val="tx1">
                    <a:lumMod val="50000"/>
                    <a:lumOff val="50000"/>
                  </a:schemeClr>
                </a:solidFill>
              </a:rPr>
              <a:t>Circles # of Medicaid providers included in network adequacy access calculation.</a:t>
            </a:r>
          </a:p>
          <a:p>
            <a:pPr>
              <a:defRPr/>
            </a:pPr>
            <a:r>
              <a:rPr lang="en-US" sz="1200" dirty="0">
                <a:solidFill>
                  <a:schemeClr val="tx1">
                    <a:lumMod val="50000"/>
                    <a:lumOff val="50000"/>
                  </a:schemeClr>
                </a:solidFill>
              </a:rPr>
              <a:t>Accessible is considered to be at least two providers within 60 miles of driving distance. </a:t>
            </a:r>
          </a:p>
          <a:p>
            <a:pPr>
              <a:defRPr/>
            </a:pPr>
            <a:r>
              <a:rPr lang="en-US" sz="1200" dirty="0">
                <a:solidFill>
                  <a:schemeClr val="tx1">
                    <a:lumMod val="50000"/>
                    <a:lumOff val="50000"/>
                  </a:schemeClr>
                </a:solidFill>
              </a:rPr>
              <a:t>Driving distance is calculated by Google services based on the centroid of each zip code.</a:t>
            </a:r>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476375"/>
            <a:ext cx="7200900" cy="332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600200"/>
            <a:ext cx="19240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06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PeakeVPfWB">
  <a:themeElements>
    <a:clrScheme name="PfWB">
      <a:dk1>
        <a:sysClr val="windowText" lastClr="000000"/>
      </a:dk1>
      <a:lt1>
        <a:sysClr val="window" lastClr="FFFFFF"/>
      </a:lt1>
      <a:dk2>
        <a:srgbClr val="58903B"/>
      </a:dk2>
      <a:lt2>
        <a:srgbClr val="EA7D2A"/>
      </a:lt2>
      <a:accent1>
        <a:srgbClr val="6FCDF4"/>
      </a:accent1>
      <a:accent2>
        <a:srgbClr val="EA7D2A"/>
      </a:accent2>
      <a:accent3>
        <a:srgbClr val="58903B"/>
      </a:accent3>
      <a:accent4>
        <a:srgbClr val="6FCDF4"/>
      </a:accent4>
      <a:accent5>
        <a:srgbClr val="58903B"/>
      </a:accent5>
      <a:accent6>
        <a:srgbClr val="EA7D2A"/>
      </a:accent6>
      <a:hlink>
        <a:srgbClr val="0000FF"/>
      </a:hlink>
      <a:folHlink>
        <a:srgbClr val="800080"/>
      </a:folHlink>
    </a:clrScheme>
    <a:fontScheme name="PfWB">
      <a:majorFont>
        <a:latin typeface="Times New Roman"/>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2304</TotalTime>
  <Words>1005</Words>
  <Application>Microsoft Office PowerPoint</Application>
  <PresentationFormat>On-screen Show (4:3)</PresentationFormat>
  <Paragraphs>145</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MS PGothic</vt:lpstr>
      <vt:lpstr>Arial</vt:lpstr>
      <vt:lpstr>Calibri</vt:lpstr>
      <vt:lpstr>Calibri Light</vt:lpstr>
      <vt:lpstr>Cambria</vt:lpstr>
      <vt:lpstr>Times New Roman</vt:lpstr>
      <vt:lpstr>Trebuchet MS</vt:lpstr>
      <vt:lpstr>PeakeVPfWB</vt:lpstr>
      <vt:lpstr>Stig-ma  1. a mark of disgrace associated with a particular circumstance, quality, or person:  "the stigma of mental disorder"</vt:lpstr>
      <vt:lpstr>“…The sense of stigma is most likely to diminish as a result of public education and broader acceptance of addiction as a treatable disease.”  —Institute of Medicine</vt:lpstr>
      <vt:lpstr>PowerPoint Presentation</vt:lpstr>
      <vt:lpstr>PowerPoint Presentation</vt:lpstr>
      <vt:lpstr>PowerPoint Presentation</vt:lpstr>
      <vt:lpstr>PowerPoint Presentation</vt:lpstr>
      <vt:lpstr>PowerPoint Presentation</vt:lpstr>
      <vt:lpstr>Before ARTS Medicaid Provider Network Adequacy Opioid Treatment Program</vt:lpstr>
      <vt:lpstr>After ARTS Medicaid Provider Network Adequacy Opioid Treatment Program</vt:lpstr>
      <vt:lpstr>PowerPoint Presentation</vt:lpstr>
      <vt:lpstr>All Opioid Deaths Vs. All Drug Deaths An envisioned future…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tkx48587</dc:creator>
  <cp:lastModifiedBy>Melton, Hughes (VDH)</cp:lastModifiedBy>
  <cp:revision>39</cp:revision>
  <dcterms:created xsi:type="dcterms:W3CDTF">2016-11-30T16:11:31Z</dcterms:created>
  <dcterms:modified xsi:type="dcterms:W3CDTF">2017-06-01T01:53:00Z</dcterms:modified>
</cp:coreProperties>
</file>