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84" r:id="rId2"/>
    <p:sldId id="308" r:id="rId3"/>
    <p:sldId id="302" r:id="rId4"/>
    <p:sldId id="264" r:id="rId5"/>
    <p:sldId id="305" r:id="rId6"/>
    <p:sldId id="298" r:id="rId7"/>
    <p:sldId id="309" r:id="rId8"/>
    <p:sldId id="310" r:id="rId9"/>
    <p:sldId id="311" r:id="rId10"/>
    <p:sldId id="312" r:id="rId11"/>
    <p:sldId id="313" r:id="rId12"/>
    <p:sldId id="314" r:id="rId13"/>
    <p:sldId id="315" r:id="rId14"/>
    <p:sldId id="316" r:id="rId15"/>
    <p:sldId id="317" r:id="rId16"/>
    <p:sldId id="31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82" autoAdjust="0"/>
    <p:restoredTop sz="95355" autoAdjust="0"/>
  </p:normalViewPr>
  <p:slideViewPr>
    <p:cSldViewPr>
      <p:cViewPr>
        <p:scale>
          <a:sx n="85" d="100"/>
          <a:sy n="85" d="100"/>
        </p:scale>
        <p:origin x="-732" y="-49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E97C59-2601-463B-8001-93337C715FDF}" type="datetimeFigureOut">
              <a:rPr lang="en-US" smtClean="0"/>
              <a:t>5/5/2017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AC8A83-DE78-4F3B-8B84-276F870F97AF}" type="slidenum">
              <a:rPr lang="en-US" smtClean="0"/>
              <a:t>‹#›</a:t>
            </a:fld>
            <a:endParaRPr lang="en-US" dirty="0"/>
          </a:p>
        </p:txBody>
      </p:sp>
    </p:spTree>
    <p:extLst>
      <p:ext uri="{BB962C8B-B14F-4D97-AF65-F5344CB8AC3E}">
        <p14:creationId xmlns:p14="http://schemas.microsoft.com/office/powerpoint/2010/main" val="2465928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221371BF-84CA-4E52-806B-04CFFE190C01}" type="slidenum">
              <a:rPr lang="en-US" smtClean="0"/>
              <a:t>2</a:t>
            </a:fld>
            <a:endParaRPr lang="en-US" dirty="0"/>
          </a:p>
        </p:txBody>
      </p:sp>
    </p:spTree>
    <p:extLst>
      <p:ext uri="{BB962C8B-B14F-4D97-AF65-F5344CB8AC3E}">
        <p14:creationId xmlns:p14="http://schemas.microsoft.com/office/powerpoint/2010/main" val="1307252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1371BF-84CA-4E52-806B-04CFFE190C01}" type="slidenum">
              <a:rPr lang="en-US" smtClean="0"/>
              <a:t>3</a:t>
            </a:fld>
            <a:endParaRPr lang="en-US" dirty="0"/>
          </a:p>
        </p:txBody>
      </p:sp>
    </p:spTree>
    <p:extLst>
      <p:ext uri="{BB962C8B-B14F-4D97-AF65-F5344CB8AC3E}">
        <p14:creationId xmlns:p14="http://schemas.microsoft.com/office/powerpoint/2010/main" val="2608715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07707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4546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977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069291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16596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4293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830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97410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9834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8695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1491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VDH_background"/>
          <p:cNvPicPr>
            <a:picLocks noChangeAspect="1" noChangeArrowheads="1"/>
          </p:cNvPicPr>
          <p:nvPr userDrawn="1"/>
        </p:nvPicPr>
        <p:blipFill>
          <a:blip r:embed="rId13" cstate="print"/>
          <a:srcRect/>
          <a:stretch>
            <a:fillRect/>
          </a:stretch>
        </p:blipFill>
        <p:spPr bwMode="auto">
          <a:xfrm>
            <a:off x="0" y="6083300"/>
            <a:ext cx="9144000" cy="774700"/>
          </a:xfrm>
          <a:prstGeom prst="rect">
            <a:avLst/>
          </a:prstGeom>
          <a:noFill/>
          <a:ln w="9525">
            <a:noFill/>
            <a:miter lim="800000"/>
            <a:headEnd/>
            <a:tailEnd/>
          </a:ln>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600200"/>
            <a:ext cx="82296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543325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fontAlgn="base">
        <a:spcBef>
          <a:spcPct val="0"/>
        </a:spcBef>
        <a:spcAft>
          <a:spcPct val="0"/>
        </a:spcAft>
        <a:defRPr sz="3600" b="1">
          <a:solidFill>
            <a:srgbClr val="003366"/>
          </a:solidFill>
          <a:latin typeface="+mj-lt"/>
          <a:ea typeface="+mj-ea"/>
          <a:cs typeface="+mj-cs"/>
        </a:defRPr>
      </a:lvl1pPr>
      <a:lvl2pPr algn="l" rtl="0" fontAlgn="base">
        <a:spcBef>
          <a:spcPct val="0"/>
        </a:spcBef>
        <a:spcAft>
          <a:spcPct val="0"/>
        </a:spcAft>
        <a:defRPr sz="3600">
          <a:solidFill>
            <a:srgbClr val="003366"/>
          </a:solidFill>
          <a:latin typeface="Trebuchet MS" pitchFamily="34" charset="0"/>
        </a:defRPr>
      </a:lvl2pPr>
      <a:lvl3pPr algn="l" rtl="0" fontAlgn="base">
        <a:spcBef>
          <a:spcPct val="0"/>
        </a:spcBef>
        <a:spcAft>
          <a:spcPct val="0"/>
        </a:spcAft>
        <a:defRPr sz="3600">
          <a:solidFill>
            <a:srgbClr val="003366"/>
          </a:solidFill>
          <a:latin typeface="Trebuchet MS" pitchFamily="34" charset="0"/>
        </a:defRPr>
      </a:lvl3pPr>
      <a:lvl4pPr algn="l" rtl="0" fontAlgn="base">
        <a:spcBef>
          <a:spcPct val="0"/>
        </a:spcBef>
        <a:spcAft>
          <a:spcPct val="0"/>
        </a:spcAft>
        <a:defRPr sz="3600">
          <a:solidFill>
            <a:srgbClr val="003366"/>
          </a:solidFill>
          <a:latin typeface="Trebuchet MS" pitchFamily="34" charset="0"/>
        </a:defRPr>
      </a:lvl4pPr>
      <a:lvl5pPr algn="l" rtl="0" fontAlgn="base">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fontAlgn="base">
        <a:spcBef>
          <a:spcPct val="20000"/>
        </a:spcBef>
        <a:spcAft>
          <a:spcPct val="0"/>
        </a:spcAft>
        <a:defRPr sz="2400" b="1">
          <a:solidFill>
            <a:srgbClr val="4D4D4D"/>
          </a:solidFill>
          <a:latin typeface="+mn-lt"/>
          <a:ea typeface="+mn-ea"/>
          <a:cs typeface="+mn-cs"/>
        </a:defRPr>
      </a:lvl1pPr>
      <a:lvl2pPr marL="742950" indent="-285750" algn="l" rtl="0" fontAlgn="base">
        <a:spcBef>
          <a:spcPct val="20000"/>
        </a:spcBef>
        <a:spcAft>
          <a:spcPct val="0"/>
        </a:spcAft>
        <a:buChar char="•"/>
        <a:defRPr sz="2400" b="1">
          <a:solidFill>
            <a:srgbClr val="777777"/>
          </a:solidFill>
          <a:latin typeface="+mn-lt"/>
        </a:defRPr>
      </a:lvl2pPr>
      <a:lvl3pPr marL="1143000" indent="-228600" algn="l" rtl="0" fontAlgn="base">
        <a:spcBef>
          <a:spcPct val="20000"/>
        </a:spcBef>
        <a:spcAft>
          <a:spcPct val="0"/>
        </a:spcAft>
        <a:buChar char="•"/>
        <a:defRPr sz="2400" b="1">
          <a:solidFill>
            <a:srgbClr val="777777"/>
          </a:solidFill>
          <a:latin typeface="+mn-lt"/>
        </a:defRPr>
      </a:lvl3pPr>
      <a:lvl4pPr marL="1600200" indent="-228600" algn="l" rtl="0" fontAlgn="base">
        <a:spcBef>
          <a:spcPct val="20000"/>
        </a:spcBef>
        <a:spcAft>
          <a:spcPct val="0"/>
        </a:spcAft>
        <a:buChar char="•"/>
        <a:defRPr sz="2400" b="1">
          <a:solidFill>
            <a:srgbClr val="777777"/>
          </a:solidFill>
          <a:latin typeface="+mn-lt"/>
        </a:defRPr>
      </a:lvl4pPr>
      <a:lvl5pPr marL="2057400" indent="-228600" algn="l" rtl="0" fontAlgn="base">
        <a:spcBef>
          <a:spcPct val="20000"/>
        </a:spcBef>
        <a:spcAft>
          <a:spcPct val="0"/>
        </a:spcAft>
        <a:buChar char="•"/>
        <a:defRPr sz="2400" b="1">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1600200"/>
          </a:xfrm>
        </p:spPr>
        <p:txBody>
          <a:bodyPr/>
          <a:lstStyle/>
          <a:p>
            <a:pPr algn="ctr"/>
            <a:r>
              <a:rPr lang="en-US" dirty="0" smtClean="0"/>
              <a:t>Preparing for the </a:t>
            </a:r>
            <a:br>
              <a:rPr lang="en-US" dirty="0" smtClean="0"/>
            </a:br>
            <a:r>
              <a:rPr lang="en-US" dirty="0" smtClean="0"/>
              <a:t>Vice Presidential Debate </a:t>
            </a:r>
            <a:br>
              <a:rPr lang="en-US" dirty="0" smtClean="0"/>
            </a:br>
            <a:r>
              <a:rPr lang="en-US" dirty="0" smtClean="0"/>
              <a:t>in a Rural Area</a:t>
            </a:r>
            <a:endParaRPr lang="en-US" dirty="0"/>
          </a:p>
        </p:txBody>
      </p:sp>
      <p:sp>
        <p:nvSpPr>
          <p:cNvPr id="3" name="Content Placeholder 2"/>
          <p:cNvSpPr>
            <a:spLocks noGrp="1"/>
          </p:cNvSpPr>
          <p:nvPr>
            <p:ph idx="1"/>
          </p:nvPr>
        </p:nvSpPr>
        <p:spPr>
          <a:xfrm>
            <a:off x="457200" y="2133600"/>
            <a:ext cx="8077200" cy="4267200"/>
          </a:xfrm>
        </p:spPr>
        <p:txBody>
          <a:bodyPr/>
          <a:lstStyle/>
          <a:p>
            <a:pPr algn="ctr"/>
            <a:endParaRPr lang="en-US" sz="2000" dirty="0" smtClean="0"/>
          </a:p>
          <a:p>
            <a:pPr algn="ctr"/>
            <a:endParaRPr lang="en-US" sz="2000" dirty="0"/>
          </a:p>
          <a:p>
            <a:pPr algn="ctr"/>
            <a:endParaRPr lang="en-US" sz="2000" dirty="0" smtClean="0"/>
          </a:p>
          <a:p>
            <a:pPr algn="ctr"/>
            <a:endParaRPr lang="en-US" sz="2000" dirty="0"/>
          </a:p>
          <a:p>
            <a:pPr algn="ctr"/>
            <a:endParaRPr lang="en-US" sz="2000" dirty="0" smtClean="0"/>
          </a:p>
          <a:p>
            <a:pPr algn="ctr"/>
            <a:endParaRPr lang="en-US" sz="2000" dirty="0"/>
          </a:p>
          <a:p>
            <a:pPr algn="ctr"/>
            <a:r>
              <a:rPr lang="en-US" sz="2000" dirty="0" smtClean="0"/>
              <a:t>Rhonda L. Pruitt,  MPH</a:t>
            </a:r>
          </a:p>
          <a:p>
            <a:pPr algn="ctr"/>
            <a:r>
              <a:rPr lang="en-US" sz="2000" dirty="0" smtClean="0"/>
              <a:t>DISTRICT EPIDEMIOLOGIST</a:t>
            </a:r>
          </a:p>
          <a:p>
            <a:pPr algn="ctr"/>
            <a:r>
              <a:rPr lang="en-US" sz="2000" dirty="0" smtClean="0"/>
              <a:t>Piedmont Health District</a:t>
            </a:r>
          </a:p>
          <a:p>
            <a:pPr algn="ctr"/>
            <a:endParaRPr lang="en-US" dirty="0" smtClean="0"/>
          </a:p>
          <a:p>
            <a:pPr algn="ctr"/>
            <a:r>
              <a:rPr lang="en-US" dirty="0" smtClean="0"/>
              <a:t>June 1, 2017</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2020229"/>
            <a:ext cx="1724025"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48335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Post Event Review </a:t>
            </a:r>
            <a:br>
              <a:rPr lang="en-US" dirty="0" smtClean="0"/>
            </a:br>
            <a:r>
              <a:rPr lang="en-US" dirty="0" smtClean="0"/>
              <a:t>(Enhanced Surveillance)</a:t>
            </a:r>
            <a:endParaRPr lang="en-US" dirty="0"/>
          </a:p>
        </p:txBody>
      </p:sp>
      <p:sp>
        <p:nvSpPr>
          <p:cNvPr id="3" name="Content Placeholder 2"/>
          <p:cNvSpPr>
            <a:spLocks noGrp="1"/>
          </p:cNvSpPr>
          <p:nvPr>
            <p:ph idx="1"/>
          </p:nvPr>
        </p:nvSpPr>
        <p:spPr/>
        <p:txBody>
          <a:bodyPr/>
          <a:lstStyle/>
          <a:p>
            <a:r>
              <a:rPr lang="en-US" dirty="0" smtClean="0"/>
              <a:t>Transmission of Data to VDH</a:t>
            </a:r>
          </a:p>
          <a:p>
            <a:pPr>
              <a:buFont typeface="Arial" panose="020B0604020202020204" pitchFamily="34" charset="0"/>
              <a:buChar char="•"/>
            </a:pPr>
            <a:r>
              <a:rPr lang="en-US" sz="1800" dirty="0" smtClean="0"/>
              <a:t>User defined field was moved to production 9/21</a:t>
            </a:r>
          </a:p>
          <a:p>
            <a:pPr>
              <a:buFont typeface="Arial" panose="020B0604020202020204" pitchFamily="34" charset="0"/>
              <a:buChar char="•"/>
            </a:pPr>
            <a:r>
              <a:rPr lang="en-US" sz="1800" dirty="0" smtClean="0"/>
              <a:t>Was important to balance need of having enough time to complete validation by Centra IT/VDH with amount of time the field is activated for ED staff completing registrations</a:t>
            </a:r>
          </a:p>
          <a:p>
            <a:pPr>
              <a:buFont typeface="Arial" panose="020B0604020202020204" pitchFamily="34" charset="0"/>
              <a:buChar char="•"/>
            </a:pPr>
            <a:r>
              <a:rPr lang="en-US" sz="1800" dirty="0" smtClean="0"/>
              <a:t>Request to change data file report from every 24 hours to every 6 hours</a:t>
            </a:r>
          </a:p>
          <a:p>
            <a:pPr lvl="1">
              <a:buFont typeface="Arial" panose="020B0604020202020204" pitchFamily="34" charset="0"/>
              <a:buChar char="•"/>
            </a:pPr>
            <a:r>
              <a:rPr lang="en-US" sz="1800" dirty="0" smtClean="0"/>
              <a:t>Some challenges encountered by Centra IT when modifying the report to meet new schedule</a:t>
            </a:r>
          </a:p>
          <a:p>
            <a:pPr lvl="1">
              <a:buFont typeface="Arial" panose="020B0604020202020204" pitchFamily="34" charset="0"/>
              <a:buChar char="•"/>
            </a:pPr>
            <a:r>
              <a:rPr lang="en-US" sz="1800" dirty="0" smtClean="0"/>
              <a:t>During the validation process the report count received by VDH did not match the report created by Centra</a:t>
            </a:r>
          </a:p>
          <a:p>
            <a:pPr lvl="1">
              <a:buFont typeface="Arial" panose="020B0604020202020204" pitchFamily="34" charset="0"/>
              <a:buChar char="•"/>
            </a:pPr>
            <a:r>
              <a:rPr lang="en-US" sz="1800" dirty="0" smtClean="0"/>
              <a:t>Review of the process by Centra identified the date criteria being used for the reports had to be modified</a:t>
            </a:r>
          </a:p>
          <a:p>
            <a:pPr lvl="1">
              <a:buFont typeface="Arial" panose="020B0604020202020204" pitchFamily="34" charset="0"/>
              <a:buChar char="•"/>
            </a:pPr>
            <a:r>
              <a:rPr lang="en-US" sz="1800" dirty="0" smtClean="0"/>
              <a:t>Modification of the data process corrected the report count problem</a:t>
            </a:r>
            <a:endParaRPr lang="en-US" sz="1800" dirty="0"/>
          </a:p>
        </p:txBody>
      </p:sp>
    </p:spTree>
    <p:extLst>
      <p:ext uri="{BB962C8B-B14F-4D97-AF65-F5344CB8AC3E}">
        <p14:creationId xmlns:p14="http://schemas.microsoft.com/office/powerpoint/2010/main" val="3810107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Post Event Review</a:t>
            </a:r>
            <a:br>
              <a:rPr lang="en-US" dirty="0" smtClean="0"/>
            </a:br>
            <a:r>
              <a:rPr lang="en-US" dirty="0" smtClean="0"/>
              <a:t>(Enhanced Surveillance)</a:t>
            </a:r>
            <a:endParaRPr lang="en-US" dirty="0"/>
          </a:p>
        </p:txBody>
      </p:sp>
      <p:sp>
        <p:nvSpPr>
          <p:cNvPr id="3" name="Content Placeholder 2"/>
          <p:cNvSpPr>
            <a:spLocks noGrp="1"/>
          </p:cNvSpPr>
          <p:nvPr>
            <p:ph idx="1"/>
          </p:nvPr>
        </p:nvSpPr>
        <p:spPr/>
        <p:txBody>
          <a:bodyPr/>
          <a:lstStyle/>
          <a:p>
            <a:r>
              <a:rPr lang="en-US" sz="1800" dirty="0" smtClean="0"/>
              <a:t>It would have been beneficial to include the IT analyst making the changes earlier in the planning process to discuss the requirements.</a:t>
            </a:r>
          </a:p>
          <a:p>
            <a:pPr lvl="1">
              <a:buFont typeface="Arial" panose="020B0604020202020204" pitchFamily="34" charset="0"/>
              <a:buChar char="•"/>
            </a:pPr>
            <a:r>
              <a:rPr lang="en-US" sz="1800" dirty="0" smtClean="0"/>
              <a:t>It could have saved time spent on both sides for troubleshooting during the validation process.</a:t>
            </a:r>
          </a:p>
          <a:p>
            <a:pPr marL="457200" lvl="1" indent="0">
              <a:buNone/>
            </a:pPr>
            <a:endParaRPr lang="en-US" sz="1800" dirty="0" smtClean="0"/>
          </a:p>
          <a:p>
            <a:pPr>
              <a:buFont typeface="Arial" panose="020B0604020202020204" pitchFamily="34" charset="0"/>
              <a:buChar char="•"/>
            </a:pPr>
            <a:r>
              <a:rPr lang="en-US" sz="1800" dirty="0" smtClean="0"/>
              <a:t>ED Registration</a:t>
            </a:r>
          </a:p>
          <a:p>
            <a:pPr lvl="1">
              <a:buFont typeface="Arial" panose="020B0604020202020204" pitchFamily="34" charset="0"/>
              <a:buChar char="•"/>
            </a:pPr>
            <a:r>
              <a:rPr lang="en-US" sz="1800" dirty="0" smtClean="0"/>
              <a:t>Patients wondered why they were being asked the additional surveillance questions in the ED</a:t>
            </a:r>
          </a:p>
          <a:p>
            <a:pPr lvl="1">
              <a:buFont typeface="Arial" panose="020B0604020202020204" pitchFamily="34" charset="0"/>
              <a:buChar char="•"/>
            </a:pPr>
            <a:r>
              <a:rPr lang="en-US" sz="1800" dirty="0" smtClean="0"/>
              <a:t>ED staff noted some patients became angry with the process of answering the question</a:t>
            </a:r>
          </a:p>
          <a:p>
            <a:pPr lvl="1">
              <a:buFont typeface="Arial" panose="020B0604020202020204" pitchFamily="34" charset="0"/>
              <a:buChar char="•"/>
            </a:pPr>
            <a:r>
              <a:rPr lang="en-US" sz="1800" dirty="0" smtClean="0"/>
              <a:t>Centra created a script to follow during the registration process to help educate staff and provide information to the patients</a:t>
            </a:r>
          </a:p>
          <a:p>
            <a:pPr lvl="1">
              <a:buFont typeface="Arial" panose="020B0604020202020204" pitchFamily="34" charset="0"/>
              <a:buChar char="•"/>
            </a:pPr>
            <a:r>
              <a:rPr lang="en-US" sz="1800" dirty="0" smtClean="0"/>
              <a:t>VDH suggested providing a one page tip sheet to ED in future events to help explain how the process helps public health</a:t>
            </a:r>
            <a:endParaRPr lang="en-US" sz="1800" dirty="0"/>
          </a:p>
          <a:p>
            <a:endParaRPr lang="en-US" dirty="0"/>
          </a:p>
        </p:txBody>
      </p:sp>
    </p:spTree>
    <p:extLst>
      <p:ext uri="{BB962C8B-B14F-4D97-AF65-F5344CB8AC3E}">
        <p14:creationId xmlns:p14="http://schemas.microsoft.com/office/powerpoint/2010/main" val="2935372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Post Event Review</a:t>
            </a:r>
            <a:br>
              <a:rPr lang="en-US" dirty="0" smtClean="0"/>
            </a:br>
            <a:r>
              <a:rPr lang="en-US" dirty="0" smtClean="0"/>
              <a:t>(Enhanced Surveillance)</a:t>
            </a:r>
            <a:endParaRPr lang="en-US" dirty="0"/>
          </a:p>
        </p:txBody>
      </p:sp>
      <p:sp>
        <p:nvSpPr>
          <p:cNvPr id="3" name="Content Placeholder 2"/>
          <p:cNvSpPr>
            <a:spLocks noGrp="1"/>
          </p:cNvSpPr>
          <p:nvPr>
            <p:ph idx="1"/>
          </p:nvPr>
        </p:nvSpPr>
        <p:spPr/>
        <p:txBody>
          <a:bodyPr/>
          <a:lstStyle/>
          <a:p>
            <a:r>
              <a:rPr lang="en-US" dirty="0" smtClean="0"/>
              <a:t>Activation length of user defined field:</a:t>
            </a:r>
          </a:p>
          <a:p>
            <a:pPr>
              <a:buFont typeface="Arial" panose="020B0604020202020204" pitchFamily="34" charset="0"/>
              <a:buChar char="•"/>
            </a:pPr>
            <a:r>
              <a:rPr lang="en-US" sz="2000" dirty="0" smtClean="0"/>
              <a:t>Centra ED staff would have preferred to turn off question earlier (i.e., 2 days after event)</a:t>
            </a:r>
          </a:p>
          <a:p>
            <a:pPr marL="0" indent="0"/>
            <a:endParaRPr lang="en-US" sz="2000" dirty="0" smtClean="0"/>
          </a:p>
          <a:p>
            <a:pPr>
              <a:buFont typeface="Arial" panose="020B0604020202020204" pitchFamily="34" charset="0"/>
              <a:buChar char="•"/>
            </a:pPr>
            <a:r>
              <a:rPr lang="en-US" sz="2000" dirty="0" smtClean="0"/>
              <a:t>VDH indicated that public health typically does surveillance for up to a week after an event due to length of incubation period for many illnesses</a:t>
            </a:r>
          </a:p>
          <a:p>
            <a:pPr marL="0" indent="0"/>
            <a:endParaRPr lang="en-US" sz="2000" dirty="0" smtClean="0"/>
          </a:p>
          <a:p>
            <a:pPr>
              <a:buFont typeface="Arial" panose="020B0604020202020204" pitchFamily="34" charset="0"/>
              <a:buChar char="•"/>
            </a:pPr>
            <a:r>
              <a:rPr lang="en-US" sz="2000" dirty="0" smtClean="0"/>
              <a:t>Deactivating the user defined field too early could prevent identification of ED patients who were exposed at the event</a:t>
            </a:r>
          </a:p>
          <a:p>
            <a:pPr marL="0" indent="0"/>
            <a:endParaRPr lang="en-US" sz="2000" dirty="0" smtClean="0"/>
          </a:p>
          <a:p>
            <a:pPr>
              <a:buFont typeface="Arial" panose="020B0604020202020204" pitchFamily="34" charset="0"/>
              <a:buChar char="•"/>
            </a:pPr>
            <a:r>
              <a:rPr lang="en-US" sz="2000" dirty="0" smtClean="0"/>
              <a:t>Suggestion to hold a conference call shortly after event concludes (1-3 days) to conduct immediate review and re-evaluate when field could be turned off</a:t>
            </a:r>
          </a:p>
          <a:p>
            <a:pPr marL="0" indent="0"/>
            <a:endParaRPr lang="en-US" dirty="0" smtClean="0"/>
          </a:p>
          <a:p>
            <a:r>
              <a:rPr lang="en-US" dirty="0"/>
              <a:t>	</a:t>
            </a:r>
            <a:endParaRPr lang="en-US" dirty="0" smtClean="0"/>
          </a:p>
          <a:p>
            <a:endParaRPr lang="en-US" dirty="0"/>
          </a:p>
        </p:txBody>
      </p:sp>
    </p:spTree>
    <p:extLst>
      <p:ext uri="{BB962C8B-B14F-4D97-AF65-F5344CB8AC3E}">
        <p14:creationId xmlns:p14="http://schemas.microsoft.com/office/powerpoint/2010/main" val="3931038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Post Event Review</a:t>
            </a:r>
            <a:br>
              <a:rPr lang="en-US" dirty="0" smtClean="0"/>
            </a:br>
            <a:r>
              <a:rPr lang="en-US" dirty="0" smtClean="0"/>
              <a:t>(Enhanced Surveillance)</a:t>
            </a:r>
            <a:endParaRPr lang="en-US" dirty="0"/>
          </a:p>
        </p:txBody>
      </p:sp>
      <p:sp>
        <p:nvSpPr>
          <p:cNvPr id="3" name="Content Placeholder 2"/>
          <p:cNvSpPr>
            <a:spLocks noGrp="1"/>
          </p:cNvSpPr>
          <p:nvPr>
            <p:ph idx="1"/>
          </p:nvPr>
        </p:nvSpPr>
        <p:spPr/>
        <p:txBody>
          <a:bodyPr/>
          <a:lstStyle/>
          <a:p>
            <a:r>
              <a:rPr lang="en-US" dirty="0" smtClean="0"/>
              <a:t>Communication</a:t>
            </a:r>
          </a:p>
          <a:p>
            <a:pPr>
              <a:buFont typeface="Arial" panose="020B0604020202020204" pitchFamily="34" charset="0"/>
              <a:buChar char="•"/>
            </a:pPr>
            <a:r>
              <a:rPr lang="en-US" dirty="0" smtClean="0"/>
              <a:t>Strengthened working partnership between public health and healthcare</a:t>
            </a:r>
          </a:p>
          <a:p>
            <a:pPr marL="0" indent="0"/>
            <a:endParaRPr lang="en-US" dirty="0" smtClean="0"/>
          </a:p>
          <a:p>
            <a:pPr>
              <a:buFont typeface="Arial" panose="020B0604020202020204" pitchFamily="34" charset="0"/>
              <a:buChar char="•"/>
            </a:pPr>
            <a:r>
              <a:rPr lang="en-US" dirty="0" smtClean="0"/>
              <a:t>Both parties displayed good communication throughout planning and event, very responsive to requests</a:t>
            </a:r>
          </a:p>
          <a:p>
            <a:pPr marL="0" indent="0"/>
            <a:endParaRPr lang="en-US" dirty="0" smtClean="0"/>
          </a:p>
          <a:p>
            <a:pPr>
              <a:buFont typeface="Arial" panose="020B0604020202020204" pitchFamily="34" charset="0"/>
              <a:buChar char="•"/>
            </a:pPr>
            <a:r>
              <a:rPr lang="en-US" dirty="0" smtClean="0"/>
              <a:t>Saw value in maintaining working group meetings to allow for ongoing communication and coordination</a:t>
            </a:r>
          </a:p>
          <a:p>
            <a:pPr marL="0" indent="0"/>
            <a:endParaRPr lang="en-US" dirty="0"/>
          </a:p>
        </p:txBody>
      </p:sp>
    </p:spTree>
    <p:extLst>
      <p:ext uri="{BB962C8B-B14F-4D97-AF65-F5344CB8AC3E}">
        <p14:creationId xmlns:p14="http://schemas.microsoft.com/office/powerpoint/2010/main" val="3036680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VDH3 Challenges</a:t>
            </a:r>
            <a:endParaRPr lang="en-US" dirty="0"/>
          </a:p>
        </p:txBody>
      </p:sp>
      <p:sp>
        <p:nvSpPr>
          <p:cNvPr id="3" name="Content Placeholder 2"/>
          <p:cNvSpPr>
            <a:spLocks noGrp="1"/>
          </p:cNvSpPr>
          <p:nvPr>
            <p:ph idx="1"/>
          </p:nvPr>
        </p:nvSpPr>
        <p:spPr/>
        <p:txBody>
          <a:bodyPr/>
          <a:lstStyle/>
          <a:p>
            <a:r>
              <a:rPr lang="en-US" dirty="0" smtClean="0"/>
              <a:t>We activated VDH3 at 9 am on 9/29.</a:t>
            </a:r>
          </a:p>
          <a:p>
            <a:endParaRPr lang="en-US" dirty="0"/>
          </a:p>
          <a:p>
            <a:r>
              <a:rPr lang="en-US" dirty="0" smtClean="0"/>
              <a:t>VDH3 cannot be used on a phone with an extension, it must be activated on a phone with a direct line.</a:t>
            </a:r>
          </a:p>
          <a:p>
            <a:endParaRPr lang="en-US" dirty="0"/>
          </a:p>
          <a:p>
            <a:r>
              <a:rPr lang="en-US" dirty="0" smtClean="0"/>
              <a:t>As a result, we opted to use the District Epi’s cell phone for first line of contact.  When tested, Suzi got a recording stating this phone no longer accepts messages.  When we had several others dial my cell number and let it roll to voice mail, they got my actual outgoing message.</a:t>
            </a:r>
            <a:endParaRPr lang="en-US" dirty="0"/>
          </a:p>
        </p:txBody>
      </p:sp>
    </p:spTree>
    <p:extLst>
      <p:ext uri="{BB962C8B-B14F-4D97-AF65-F5344CB8AC3E}">
        <p14:creationId xmlns:p14="http://schemas.microsoft.com/office/powerpoint/2010/main" val="5777875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VDH3 Challenges</a:t>
            </a:r>
            <a:endParaRPr lang="en-US" dirty="0"/>
          </a:p>
        </p:txBody>
      </p:sp>
      <p:sp>
        <p:nvSpPr>
          <p:cNvPr id="3" name="Content Placeholder 2"/>
          <p:cNvSpPr>
            <a:spLocks noGrp="1"/>
          </p:cNvSpPr>
          <p:nvPr>
            <p:ph idx="1"/>
          </p:nvPr>
        </p:nvSpPr>
        <p:spPr/>
        <p:txBody>
          <a:bodyPr/>
          <a:lstStyle/>
          <a:p>
            <a:r>
              <a:rPr lang="en-US" sz="1800" dirty="0" smtClean="0"/>
              <a:t>We were finally able to resolve that issue, but I couldn’t get cell reception in my office.  I had to put my cell phone on a table in the hallway and put it on maximum volume and run to catch it each time it rang.</a:t>
            </a:r>
          </a:p>
          <a:p>
            <a:endParaRPr lang="en-US" sz="1800" dirty="0"/>
          </a:p>
          <a:p>
            <a:r>
              <a:rPr lang="en-US" sz="1800" dirty="0" smtClean="0"/>
              <a:t>The day of the event, cell phone service in the immediate area was blocked.  </a:t>
            </a:r>
          </a:p>
          <a:p>
            <a:endParaRPr lang="en-US" sz="1800" dirty="0"/>
          </a:p>
          <a:p>
            <a:r>
              <a:rPr lang="en-US" sz="1800" dirty="0" smtClean="0"/>
              <a:t>We had to work with our county officials to locate a phone in our office that has a direct line.  That phone was in another part of our office, so we had to forward incoming calls from that phone to my desk phone during office hours and then switch to my cellphone after hours.</a:t>
            </a:r>
          </a:p>
          <a:p>
            <a:endParaRPr lang="en-US" sz="1800" dirty="0"/>
          </a:p>
          <a:p>
            <a:r>
              <a:rPr lang="en-US" sz="1800" dirty="0" smtClean="0"/>
              <a:t>Suzi was extremely patient and accommodating through this process, and we solved the problems, but we highly recommend testing your phone systems early on to discover any potential problems.</a:t>
            </a:r>
            <a:endParaRPr lang="en-US" sz="1800" dirty="0"/>
          </a:p>
        </p:txBody>
      </p:sp>
    </p:spTree>
    <p:extLst>
      <p:ext uri="{BB962C8B-B14F-4D97-AF65-F5344CB8AC3E}">
        <p14:creationId xmlns:p14="http://schemas.microsoft.com/office/powerpoint/2010/main" val="984859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sp>
        <p:nvSpPr>
          <p:cNvPr id="3" name="Content Placeholder 2"/>
          <p:cNvSpPr>
            <a:spLocks noGrp="1"/>
          </p:cNvSpPr>
          <p:nvPr>
            <p:ph sz="half" idx="1"/>
          </p:nvPr>
        </p:nvSpPr>
        <p:spPr/>
        <p:txBody>
          <a:bodyPr/>
          <a:lstStyle/>
          <a:p>
            <a:r>
              <a:rPr lang="en-US" sz="2400" dirty="0" smtClean="0"/>
              <a:t>Recognition &amp; Thanks </a:t>
            </a:r>
          </a:p>
          <a:p>
            <a:endParaRPr lang="en-US" sz="1600" dirty="0"/>
          </a:p>
          <a:p>
            <a:r>
              <a:rPr lang="en-US" sz="1600" dirty="0" smtClean="0"/>
              <a:t>VDH</a:t>
            </a:r>
          </a:p>
          <a:p>
            <a:pPr>
              <a:buFont typeface="Arial" panose="020B0604020202020204" pitchFamily="34" charset="0"/>
              <a:buChar char="•"/>
            </a:pPr>
            <a:r>
              <a:rPr lang="en-US" sz="1600" dirty="0" smtClean="0"/>
              <a:t>Erin Austin</a:t>
            </a:r>
          </a:p>
          <a:p>
            <a:pPr>
              <a:buFont typeface="Arial" panose="020B0604020202020204" pitchFamily="34" charset="0"/>
              <a:buChar char="•"/>
            </a:pPr>
            <a:r>
              <a:rPr lang="en-US" sz="1600" dirty="0" smtClean="0"/>
              <a:t>Emily Stephens</a:t>
            </a:r>
          </a:p>
          <a:p>
            <a:pPr>
              <a:buFont typeface="Arial" panose="020B0604020202020204" pitchFamily="34" charset="0"/>
              <a:buChar char="•"/>
            </a:pPr>
            <a:r>
              <a:rPr lang="en-US" sz="1600" dirty="0" smtClean="0"/>
              <a:t>Suzi Silverstein</a:t>
            </a:r>
          </a:p>
          <a:p>
            <a:pPr>
              <a:buFont typeface="Arial" panose="020B0604020202020204" pitchFamily="34" charset="0"/>
              <a:buChar char="•"/>
            </a:pPr>
            <a:r>
              <a:rPr lang="en-US" sz="1600" dirty="0"/>
              <a:t>Angela </a:t>
            </a:r>
            <a:r>
              <a:rPr lang="en-US" sz="1600" dirty="0" smtClean="0"/>
              <a:t>West</a:t>
            </a:r>
          </a:p>
          <a:p>
            <a:pPr marL="0" indent="0"/>
            <a:endParaRPr lang="en-US" sz="1600" dirty="0" smtClean="0"/>
          </a:p>
          <a:p>
            <a:pPr marL="0" indent="0"/>
            <a:r>
              <a:rPr lang="en-US" sz="1600" dirty="0" smtClean="0"/>
              <a:t>Central Region Epidemiologists</a:t>
            </a:r>
          </a:p>
          <a:p>
            <a:pPr>
              <a:buFont typeface="Arial" panose="020B0604020202020204" pitchFamily="34" charset="0"/>
              <a:buChar char="•"/>
            </a:pPr>
            <a:r>
              <a:rPr lang="en-US" sz="1600" dirty="0" smtClean="0"/>
              <a:t>Louise Lockett</a:t>
            </a:r>
          </a:p>
          <a:p>
            <a:pPr>
              <a:buFont typeface="Arial" panose="020B0604020202020204" pitchFamily="34" charset="0"/>
              <a:buChar char="•"/>
            </a:pPr>
            <a:r>
              <a:rPr lang="en-US" sz="1600" dirty="0" smtClean="0"/>
              <a:t>Agathe Hoffer Schaefer</a:t>
            </a:r>
          </a:p>
          <a:p>
            <a:pPr>
              <a:buFont typeface="Arial" panose="020B0604020202020204" pitchFamily="34" charset="0"/>
              <a:buChar char="•"/>
            </a:pPr>
            <a:r>
              <a:rPr lang="en-US" sz="1600" dirty="0" smtClean="0"/>
              <a:t>Okey Utah</a:t>
            </a:r>
          </a:p>
          <a:p>
            <a:pPr>
              <a:buFont typeface="Arial" panose="020B0604020202020204" pitchFamily="34" charset="0"/>
              <a:buChar char="•"/>
            </a:pPr>
            <a:r>
              <a:rPr lang="en-US" sz="1600" dirty="0" smtClean="0"/>
              <a:t>Marshall Vogt</a:t>
            </a:r>
          </a:p>
          <a:p>
            <a:pPr>
              <a:buFont typeface="Arial" panose="020B0604020202020204" pitchFamily="34" charset="0"/>
              <a:buChar char="•"/>
            </a:pPr>
            <a:r>
              <a:rPr lang="en-US" sz="1600" dirty="0" smtClean="0"/>
              <a:t>Laura Young</a:t>
            </a:r>
            <a:endParaRPr lang="en-US" sz="1600" dirty="0"/>
          </a:p>
          <a:p>
            <a:endParaRPr lang="en-US" sz="1600" dirty="0"/>
          </a:p>
          <a:p>
            <a:pPr>
              <a:buFont typeface="Arial" panose="020B0604020202020204" pitchFamily="34" charset="0"/>
              <a:buChar char="•"/>
            </a:pPr>
            <a:endParaRPr lang="en-US" sz="1600" dirty="0"/>
          </a:p>
        </p:txBody>
      </p:sp>
      <p:sp>
        <p:nvSpPr>
          <p:cNvPr id="4" name="Content Placeholder 3"/>
          <p:cNvSpPr>
            <a:spLocks noGrp="1"/>
          </p:cNvSpPr>
          <p:nvPr>
            <p:ph sz="half" idx="2"/>
          </p:nvPr>
        </p:nvSpPr>
        <p:spPr/>
        <p:txBody>
          <a:bodyPr/>
          <a:lstStyle/>
          <a:p>
            <a:r>
              <a:rPr lang="en-US" sz="1600" dirty="0"/>
              <a:t>Centra</a:t>
            </a:r>
          </a:p>
          <a:p>
            <a:pPr>
              <a:buFont typeface="Arial" panose="020B0604020202020204" pitchFamily="34" charset="0"/>
              <a:buChar char="•"/>
            </a:pPr>
            <a:r>
              <a:rPr lang="en-US" sz="1600" dirty="0" smtClean="0"/>
              <a:t>Jennifer Asal</a:t>
            </a:r>
          </a:p>
          <a:p>
            <a:pPr>
              <a:buFont typeface="Arial" panose="020B0604020202020204" pitchFamily="34" charset="0"/>
              <a:buChar char="•"/>
            </a:pPr>
            <a:r>
              <a:rPr lang="en-US" sz="1600" dirty="0"/>
              <a:t>Bill Baldwin</a:t>
            </a:r>
          </a:p>
          <a:p>
            <a:pPr>
              <a:buFont typeface="Arial" panose="020B0604020202020204" pitchFamily="34" charset="0"/>
              <a:buChar char="•"/>
            </a:pPr>
            <a:r>
              <a:rPr lang="en-US" sz="1600" dirty="0"/>
              <a:t>Wendy Cassidy</a:t>
            </a:r>
          </a:p>
          <a:p>
            <a:pPr>
              <a:buFont typeface="Arial" panose="020B0604020202020204" pitchFamily="34" charset="0"/>
              <a:buChar char="•"/>
            </a:pPr>
            <a:r>
              <a:rPr lang="en-US" sz="1600" dirty="0"/>
              <a:t>Wanda Davis</a:t>
            </a:r>
          </a:p>
          <a:p>
            <a:pPr>
              <a:buFont typeface="Arial" panose="020B0604020202020204" pitchFamily="34" charset="0"/>
              <a:buChar char="•"/>
            </a:pPr>
            <a:r>
              <a:rPr lang="en-US" sz="1600" dirty="0"/>
              <a:t>Leslie Hise</a:t>
            </a:r>
          </a:p>
          <a:p>
            <a:pPr>
              <a:buFont typeface="Arial" panose="020B0604020202020204" pitchFamily="34" charset="0"/>
              <a:buChar char="•"/>
            </a:pPr>
            <a:r>
              <a:rPr lang="en-US" sz="1600" dirty="0" smtClean="0"/>
              <a:t>Joby Hobbs</a:t>
            </a:r>
          </a:p>
          <a:p>
            <a:pPr>
              <a:buFont typeface="Arial" panose="020B0604020202020204" pitchFamily="34" charset="0"/>
              <a:buChar char="•"/>
            </a:pPr>
            <a:r>
              <a:rPr lang="en-US" sz="1600" dirty="0"/>
              <a:t>John Paul Jones</a:t>
            </a:r>
          </a:p>
          <a:p>
            <a:pPr>
              <a:buFont typeface="Arial" panose="020B0604020202020204" pitchFamily="34" charset="0"/>
              <a:buChar char="•"/>
            </a:pPr>
            <a:r>
              <a:rPr lang="en-US" sz="1600" dirty="0" smtClean="0"/>
              <a:t>Cassie </a:t>
            </a:r>
            <a:r>
              <a:rPr lang="en-US" sz="1600" dirty="0"/>
              <a:t>Lankford</a:t>
            </a:r>
          </a:p>
          <a:p>
            <a:pPr>
              <a:buFont typeface="Arial" panose="020B0604020202020204" pitchFamily="34" charset="0"/>
              <a:buChar char="•"/>
            </a:pPr>
            <a:r>
              <a:rPr lang="en-US" sz="1600" dirty="0"/>
              <a:t>Kathi Manis</a:t>
            </a:r>
          </a:p>
          <a:p>
            <a:pPr>
              <a:buFont typeface="Arial" panose="020B0604020202020204" pitchFamily="34" charset="0"/>
              <a:buChar char="•"/>
            </a:pPr>
            <a:r>
              <a:rPr lang="en-US" sz="1600" dirty="0" smtClean="0"/>
              <a:t>Diane Millner</a:t>
            </a:r>
          </a:p>
          <a:p>
            <a:pPr>
              <a:buFont typeface="Arial" panose="020B0604020202020204" pitchFamily="34" charset="0"/>
              <a:buChar char="•"/>
            </a:pPr>
            <a:r>
              <a:rPr lang="en-US" sz="1600" dirty="0"/>
              <a:t>Susan Overstreet</a:t>
            </a:r>
          </a:p>
          <a:p>
            <a:pPr>
              <a:buFont typeface="Arial" panose="020B0604020202020204" pitchFamily="34" charset="0"/>
              <a:buChar char="•"/>
            </a:pPr>
            <a:r>
              <a:rPr lang="en-US" sz="1600" dirty="0"/>
              <a:t>Scottie Przybylek</a:t>
            </a:r>
          </a:p>
          <a:p>
            <a:pPr>
              <a:buFont typeface="Arial" panose="020B0604020202020204" pitchFamily="34" charset="0"/>
              <a:buChar char="•"/>
            </a:pPr>
            <a:r>
              <a:rPr lang="en-US" sz="1600" dirty="0" smtClean="0"/>
              <a:t>Gina Tucker</a:t>
            </a:r>
          </a:p>
          <a:p>
            <a:pPr marL="0" indent="0"/>
            <a:endParaRPr lang="en-US" sz="1600" dirty="0"/>
          </a:p>
          <a:p>
            <a:endParaRPr lang="en-US" dirty="0"/>
          </a:p>
        </p:txBody>
      </p:sp>
    </p:spTree>
    <p:extLst>
      <p:ext uri="{BB962C8B-B14F-4D97-AF65-F5344CB8AC3E}">
        <p14:creationId xmlns:p14="http://schemas.microsoft.com/office/powerpoint/2010/main" val="1568645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Pre-Event Planning with </a:t>
            </a:r>
            <a:br>
              <a:rPr lang="en-US" dirty="0" smtClean="0"/>
            </a:br>
            <a:r>
              <a:rPr lang="en-US" dirty="0" smtClean="0"/>
              <a:t>Local Hospital</a:t>
            </a:r>
            <a:endParaRPr lang="en-US" sz="2000" dirty="0">
              <a:solidFill>
                <a:srgbClr val="FF0000"/>
              </a:solidFill>
            </a:endParaRPr>
          </a:p>
        </p:txBody>
      </p:sp>
      <p:sp>
        <p:nvSpPr>
          <p:cNvPr id="3" name="Content Placeholder 2"/>
          <p:cNvSpPr>
            <a:spLocks noGrp="1"/>
          </p:cNvSpPr>
          <p:nvPr>
            <p:ph idx="1"/>
          </p:nvPr>
        </p:nvSpPr>
        <p:spPr>
          <a:xfrm>
            <a:off x="228600" y="1066800"/>
            <a:ext cx="8229600" cy="5334000"/>
          </a:xfrm>
        </p:spPr>
        <p:txBody>
          <a:bodyPr/>
          <a:lstStyle/>
          <a:p>
            <a:endParaRPr lang="en-US" sz="2000" dirty="0" smtClean="0"/>
          </a:p>
          <a:p>
            <a:r>
              <a:rPr lang="en-US" sz="2000" dirty="0" smtClean="0">
                <a:solidFill>
                  <a:srgbClr val="4D4D4D"/>
                </a:solidFill>
              </a:rPr>
              <a:t>We began conducting conference calls/group email discussions with Centra in June to discuss logistics of conducting enhanced surveillance specific to the VP Debate and related activities.</a:t>
            </a:r>
          </a:p>
          <a:p>
            <a:endParaRPr lang="en-US" sz="2000" dirty="0" smtClean="0">
              <a:solidFill>
                <a:srgbClr val="4D4D4D"/>
              </a:solidFill>
            </a:endParaRPr>
          </a:p>
          <a:p>
            <a:pPr>
              <a:buFont typeface="Arial" panose="020B0604020202020204" pitchFamily="34" charset="0"/>
              <a:buChar char="•"/>
            </a:pPr>
            <a:r>
              <a:rPr lang="en-US" sz="2000" dirty="0" smtClean="0"/>
              <a:t>Multiple members of Centra Clinical Management Team</a:t>
            </a:r>
          </a:p>
          <a:p>
            <a:pPr>
              <a:buFont typeface="Arial" panose="020B0604020202020204" pitchFamily="34" charset="0"/>
              <a:buChar char="•"/>
            </a:pPr>
            <a:r>
              <a:rPr lang="en-US" sz="2000" dirty="0" smtClean="0"/>
              <a:t>Multiple members of Centra IT Team</a:t>
            </a:r>
          </a:p>
          <a:p>
            <a:pPr>
              <a:buFont typeface="Arial" panose="020B0604020202020204" pitchFamily="34" charset="0"/>
              <a:buChar char="•"/>
            </a:pPr>
            <a:r>
              <a:rPr lang="en-US" sz="2000" dirty="0" smtClean="0"/>
              <a:t>ED Director</a:t>
            </a:r>
          </a:p>
          <a:p>
            <a:pPr>
              <a:buFont typeface="Arial" panose="020B0604020202020204" pitchFamily="34" charset="0"/>
              <a:buChar char="•"/>
            </a:pPr>
            <a:r>
              <a:rPr lang="en-US" sz="2000" dirty="0" smtClean="0"/>
              <a:t>Infection Prevention</a:t>
            </a:r>
          </a:p>
          <a:p>
            <a:pPr>
              <a:buFont typeface="Arial" panose="020B0604020202020204" pitchFamily="34" charset="0"/>
              <a:buChar char="•"/>
            </a:pPr>
            <a:r>
              <a:rPr lang="en-US" sz="2000" dirty="0" smtClean="0">
                <a:solidFill>
                  <a:srgbClr val="4D4D4D"/>
                </a:solidFill>
              </a:rPr>
              <a:t>District Epidemiologist</a:t>
            </a:r>
          </a:p>
          <a:p>
            <a:pPr>
              <a:buFont typeface="Arial" panose="020B0604020202020204" pitchFamily="34" charset="0"/>
              <a:buChar char="•"/>
            </a:pPr>
            <a:r>
              <a:rPr lang="en-US" sz="2000" dirty="0" smtClean="0"/>
              <a:t>Angela West, Regional Epidemiologist</a:t>
            </a:r>
          </a:p>
          <a:p>
            <a:pPr>
              <a:buFont typeface="Arial" panose="020B0604020202020204" pitchFamily="34" charset="0"/>
              <a:buChar char="•"/>
            </a:pPr>
            <a:r>
              <a:rPr lang="en-US" sz="2000" dirty="0" smtClean="0"/>
              <a:t>Erin Austin and Emily Stephens from the ESSENCE team</a:t>
            </a:r>
          </a:p>
          <a:p>
            <a:pPr>
              <a:buFont typeface="Arial" panose="020B0604020202020204" pitchFamily="34" charset="0"/>
              <a:buChar char="•"/>
            </a:pPr>
            <a:endParaRPr lang="en-US" sz="2000" dirty="0">
              <a:solidFill>
                <a:srgbClr val="4D4D4D"/>
              </a:solidFill>
            </a:endParaRPr>
          </a:p>
          <a:p>
            <a:endParaRPr lang="en-US" sz="2000" dirty="0" smtClean="0">
              <a:solidFill>
                <a:srgbClr val="4D4D4D"/>
              </a:solidFill>
            </a:endParaRPr>
          </a:p>
        </p:txBody>
      </p:sp>
    </p:spTree>
    <p:extLst>
      <p:ext uri="{BB962C8B-B14F-4D97-AF65-F5344CB8AC3E}">
        <p14:creationId xmlns:p14="http://schemas.microsoft.com/office/powerpoint/2010/main" val="2909399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Emergency Dept. Surveillance</a:t>
            </a:r>
            <a:endParaRPr lang="en-US" dirty="0"/>
          </a:p>
        </p:txBody>
      </p:sp>
      <p:sp>
        <p:nvSpPr>
          <p:cNvPr id="3" name="Content Placeholder 2"/>
          <p:cNvSpPr>
            <a:spLocks noGrp="1"/>
          </p:cNvSpPr>
          <p:nvPr>
            <p:ph idx="1"/>
          </p:nvPr>
        </p:nvSpPr>
        <p:spPr>
          <a:xfrm>
            <a:off x="457200" y="1295400"/>
            <a:ext cx="8229600" cy="5105400"/>
          </a:xfrm>
        </p:spPr>
        <p:txBody>
          <a:bodyPr/>
          <a:lstStyle/>
          <a:p>
            <a:pPr>
              <a:buFont typeface="Arial" panose="020B0604020202020204" pitchFamily="34" charset="0"/>
              <a:buChar char="•"/>
            </a:pPr>
            <a:r>
              <a:rPr lang="en-US" dirty="0" smtClean="0"/>
              <a:t>Utilize the existing daily syndromic surveillance data reporting of ED visits from 2 Centra hospitals: Farmville and Lynchburg locations</a:t>
            </a:r>
          </a:p>
          <a:p>
            <a:pPr>
              <a:buFont typeface="Arial" panose="020B0604020202020204" pitchFamily="34" charset="0"/>
              <a:buChar char="•"/>
            </a:pPr>
            <a:r>
              <a:rPr lang="en-US" dirty="0" smtClean="0"/>
              <a:t>Expanded outside of area to include ED’s in adjoining Districts</a:t>
            </a:r>
          </a:p>
          <a:p>
            <a:pPr lvl="1">
              <a:buFont typeface="Arial" panose="020B0604020202020204" pitchFamily="34" charset="0"/>
              <a:buChar char="•"/>
            </a:pPr>
            <a:r>
              <a:rPr lang="en-US" dirty="0" smtClean="0"/>
              <a:t>The Centra system used includes free text chief complaint field</a:t>
            </a:r>
          </a:p>
          <a:p>
            <a:pPr lvl="1">
              <a:buFont typeface="Arial" panose="020B0604020202020204" pitchFamily="34" charset="0"/>
              <a:buChar char="•"/>
            </a:pPr>
            <a:r>
              <a:rPr lang="en-US" dirty="0" smtClean="0"/>
              <a:t>Creation of user-defined field in system to capture event-specific information to meet needs of both VDH and Centra</a:t>
            </a:r>
          </a:p>
          <a:p>
            <a:pPr lvl="1">
              <a:buFont typeface="Arial" panose="020B0604020202020204" pitchFamily="34" charset="0"/>
              <a:buChar char="•"/>
            </a:pPr>
            <a:r>
              <a:rPr lang="en-US" dirty="0" smtClean="0"/>
              <a:t>Testing and training of Centra staff </a:t>
            </a:r>
          </a:p>
          <a:p>
            <a:pPr lvl="1">
              <a:buFont typeface="Arial" panose="020B0604020202020204" pitchFamily="34" charset="0"/>
              <a:buChar char="•"/>
            </a:pPr>
            <a:r>
              <a:rPr lang="en-US" dirty="0" smtClean="0"/>
              <a:t>During the event, Centra increased report frequency to every 6 hours</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551618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STIP Tent Surveillance</a:t>
            </a:r>
            <a:endParaRPr lang="en-US" dirty="0"/>
          </a:p>
        </p:txBody>
      </p:sp>
      <p:sp>
        <p:nvSpPr>
          <p:cNvPr id="3" name="Content Placeholder 2"/>
          <p:cNvSpPr>
            <a:spLocks noGrp="1"/>
          </p:cNvSpPr>
          <p:nvPr>
            <p:ph idx="1"/>
          </p:nvPr>
        </p:nvSpPr>
        <p:spPr/>
        <p:txBody>
          <a:bodyPr/>
          <a:lstStyle/>
          <a:p>
            <a:pPr marL="457200" lvl="1" indent="0">
              <a:buNone/>
            </a:pPr>
            <a:endParaRPr lang="en-US" dirty="0" smtClean="0"/>
          </a:p>
          <a:p>
            <a:pPr>
              <a:buFont typeface="Arial" panose="020B0604020202020204" pitchFamily="34" charset="0"/>
              <a:buChar char="•"/>
            </a:pPr>
            <a:r>
              <a:rPr lang="en-US" dirty="0" smtClean="0"/>
              <a:t>STIP (Stabilization and Treatment In-Place) used for triage and transport</a:t>
            </a:r>
          </a:p>
          <a:p>
            <a:pPr lvl="1">
              <a:buFont typeface="Arial" panose="020B0604020202020204" pitchFamily="34" charset="0"/>
              <a:buChar char="•"/>
            </a:pPr>
            <a:r>
              <a:rPr lang="en-US" dirty="0" smtClean="0"/>
              <a:t>Operated by Centra with support from Medical Reserve Corp volunteers</a:t>
            </a:r>
          </a:p>
          <a:p>
            <a:pPr lvl="1">
              <a:buFont typeface="Arial" panose="020B0604020202020204" pitchFamily="34" charset="0"/>
              <a:buChar char="•"/>
            </a:pPr>
            <a:endParaRPr lang="en-US" dirty="0"/>
          </a:p>
          <a:p>
            <a:pPr>
              <a:buFont typeface="Arial" panose="020B0604020202020204" pitchFamily="34" charset="0"/>
              <a:buChar char="•"/>
            </a:pPr>
            <a:r>
              <a:rPr lang="en-US" dirty="0" smtClean="0"/>
              <a:t>STIP tent set up 9/29 through 10/4</a:t>
            </a:r>
          </a:p>
          <a:p>
            <a:pPr>
              <a:buFont typeface="Arial" panose="020B0604020202020204" pitchFamily="34" charset="0"/>
              <a:buChar char="•"/>
            </a:pPr>
            <a:r>
              <a:rPr lang="en-US" dirty="0" smtClean="0"/>
              <a:t>Fully staffed 10/2 and 10/4</a:t>
            </a:r>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36810601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STIP Tent Surveillance</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Data collected from STIP would be paper-based using patient record form</a:t>
            </a:r>
          </a:p>
          <a:p>
            <a:pPr lvl="1">
              <a:buFont typeface="Arial" panose="020B0604020202020204" pitchFamily="34" charset="0"/>
              <a:buChar char="•"/>
            </a:pPr>
            <a:r>
              <a:rPr lang="en-US" dirty="0" smtClean="0"/>
              <a:t>Form to be collected on each patient seen in STIP</a:t>
            </a:r>
          </a:p>
          <a:p>
            <a:pPr lvl="1">
              <a:buFont typeface="Arial" panose="020B0604020202020204" pitchFamily="34" charset="0"/>
              <a:buChar char="•"/>
            </a:pPr>
            <a:r>
              <a:rPr lang="en-US" dirty="0" smtClean="0"/>
              <a:t>Patient transferred from STIP to local ED will proceed through normal registration process and should get captured using event-specific user defined field</a:t>
            </a:r>
          </a:p>
          <a:p>
            <a:pPr lvl="1">
              <a:buFont typeface="Arial" panose="020B0604020202020204" pitchFamily="34" charset="0"/>
              <a:buChar char="•"/>
            </a:pPr>
            <a:r>
              <a:rPr lang="en-US" dirty="0" smtClean="0"/>
              <a:t>Forms from STIP to be copied and delivered to Epi for review and analysis at Health Dept.</a:t>
            </a:r>
            <a:endParaRPr lang="en-US" dirty="0"/>
          </a:p>
        </p:txBody>
      </p:sp>
    </p:spTree>
    <p:extLst>
      <p:ext uri="{BB962C8B-B14F-4D97-AF65-F5344CB8AC3E}">
        <p14:creationId xmlns:p14="http://schemas.microsoft.com/office/powerpoint/2010/main" val="1321281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 of Surveillance Data Collected</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sz="1400" dirty="0" smtClean="0"/>
              <a:t>Botulism Like</a:t>
            </a:r>
          </a:p>
          <a:p>
            <a:pPr>
              <a:buFont typeface="Arial" panose="020B0604020202020204" pitchFamily="34" charset="0"/>
              <a:buChar char="•"/>
            </a:pPr>
            <a:r>
              <a:rPr lang="en-US" sz="1400" dirty="0" smtClean="0"/>
              <a:t>Dehydration</a:t>
            </a:r>
          </a:p>
          <a:p>
            <a:pPr>
              <a:buFont typeface="Arial" panose="020B0604020202020204" pitchFamily="34" charset="0"/>
              <a:buChar char="•"/>
            </a:pPr>
            <a:r>
              <a:rPr lang="en-US" sz="1400" dirty="0" smtClean="0"/>
              <a:t>Disease Conditions of Interest</a:t>
            </a:r>
          </a:p>
          <a:p>
            <a:pPr>
              <a:buFont typeface="Arial" panose="020B0604020202020204" pitchFamily="34" charset="0"/>
              <a:buChar char="•"/>
            </a:pPr>
            <a:r>
              <a:rPr lang="en-US" sz="1400" dirty="0" smtClean="0"/>
              <a:t>Exposure</a:t>
            </a:r>
          </a:p>
          <a:p>
            <a:pPr>
              <a:buFont typeface="Arial" panose="020B0604020202020204" pitchFamily="34" charset="0"/>
              <a:buChar char="•"/>
            </a:pPr>
            <a:r>
              <a:rPr lang="en-US" sz="1400" dirty="0" smtClean="0"/>
              <a:t>Fever</a:t>
            </a:r>
          </a:p>
          <a:p>
            <a:pPr>
              <a:buFont typeface="Arial" panose="020B0604020202020204" pitchFamily="34" charset="0"/>
              <a:buChar char="•"/>
            </a:pPr>
            <a:r>
              <a:rPr lang="en-US" sz="1400" dirty="0" smtClean="0"/>
              <a:t>Gastrointestinal (GI) Illness</a:t>
            </a:r>
          </a:p>
          <a:p>
            <a:pPr>
              <a:buFont typeface="Arial" panose="020B0604020202020204" pitchFamily="34" charset="0"/>
              <a:buChar char="•"/>
            </a:pPr>
            <a:r>
              <a:rPr lang="en-US" sz="1400" dirty="0" smtClean="0"/>
              <a:t>Hemorrhagic Illness</a:t>
            </a:r>
          </a:p>
          <a:p>
            <a:pPr>
              <a:buFont typeface="Arial" panose="020B0604020202020204" pitchFamily="34" charset="0"/>
              <a:buChar char="•"/>
            </a:pPr>
            <a:r>
              <a:rPr lang="en-US" sz="1400" dirty="0" smtClean="0"/>
              <a:t>Influenza Like Illness (ILI)</a:t>
            </a:r>
          </a:p>
          <a:p>
            <a:pPr>
              <a:buFont typeface="Arial" panose="020B0604020202020204" pitchFamily="34" charset="0"/>
              <a:buChar char="•"/>
            </a:pPr>
            <a:r>
              <a:rPr lang="en-US" sz="1400" dirty="0" smtClean="0"/>
              <a:t>Injury</a:t>
            </a:r>
          </a:p>
          <a:p>
            <a:pPr>
              <a:buFont typeface="Arial" panose="020B0604020202020204" pitchFamily="34" charset="0"/>
              <a:buChar char="•"/>
            </a:pPr>
            <a:r>
              <a:rPr lang="en-US" sz="1400" dirty="0" smtClean="0"/>
              <a:t>Localized Lesions</a:t>
            </a:r>
          </a:p>
          <a:p>
            <a:pPr>
              <a:buFont typeface="Arial" panose="020B0604020202020204" pitchFamily="34" charset="0"/>
              <a:buChar char="•"/>
            </a:pPr>
            <a:r>
              <a:rPr lang="en-US" sz="1400" dirty="0" smtClean="0"/>
              <a:t>Lymphadenitis (Swollen Glands)</a:t>
            </a:r>
          </a:p>
          <a:p>
            <a:pPr>
              <a:buFont typeface="Arial" panose="020B0604020202020204" pitchFamily="34" charset="0"/>
              <a:buChar char="•"/>
            </a:pPr>
            <a:r>
              <a:rPr lang="en-US" sz="1400" dirty="0" smtClean="0"/>
              <a:t>Meningitis</a:t>
            </a:r>
          </a:p>
          <a:p>
            <a:pPr>
              <a:buFont typeface="Arial" panose="020B0604020202020204" pitchFamily="34" charset="0"/>
              <a:buChar char="•"/>
            </a:pPr>
            <a:r>
              <a:rPr lang="en-US" sz="1400" dirty="0" smtClean="0"/>
              <a:t>Neurological </a:t>
            </a:r>
          </a:p>
          <a:p>
            <a:pPr>
              <a:buFont typeface="Arial" panose="020B0604020202020204" pitchFamily="34" charset="0"/>
              <a:buChar char="•"/>
            </a:pPr>
            <a:r>
              <a:rPr lang="en-US" sz="1400" dirty="0" smtClean="0"/>
              <a:t>Rash</a:t>
            </a:r>
          </a:p>
          <a:p>
            <a:pPr>
              <a:buFont typeface="Arial" panose="020B0604020202020204" pitchFamily="34" charset="0"/>
              <a:buChar char="•"/>
            </a:pPr>
            <a:r>
              <a:rPr lang="en-US" sz="1400" dirty="0" smtClean="0"/>
              <a:t>Respiratory</a:t>
            </a:r>
          </a:p>
          <a:p>
            <a:pPr>
              <a:buFont typeface="Arial" panose="020B0604020202020204" pitchFamily="34" charset="0"/>
              <a:buChar char="•"/>
            </a:pPr>
            <a:r>
              <a:rPr lang="en-US" sz="1400" dirty="0" smtClean="0"/>
              <a:t>Severe Illness and Death</a:t>
            </a:r>
          </a:p>
          <a:p>
            <a:pPr>
              <a:buFont typeface="Arial" panose="020B0604020202020204" pitchFamily="34" charset="0"/>
              <a:buChar char="•"/>
            </a:pPr>
            <a:r>
              <a:rPr lang="en-US" sz="1400" dirty="0" smtClean="0"/>
              <a:t>Violence </a:t>
            </a:r>
          </a:p>
          <a:p>
            <a:pPr>
              <a:buFont typeface="Arial" panose="020B0604020202020204" pitchFamily="34" charset="0"/>
              <a:buChar char="•"/>
            </a:pPr>
            <a:r>
              <a:rPr lang="en-US" sz="1400" dirty="0" smtClean="0"/>
              <a:t>VP Debate Terms</a:t>
            </a:r>
          </a:p>
          <a:p>
            <a:pPr>
              <a:buFont typeface="Arial" panose="020B0604020202020204" pitchFamily="34" charset="0"/>
              <a:buChar char="•"/>
            </a:pPr>
            <a:endParaRPr lang="en-US" sz="1600" dirty="0" smtClean="0"/>
          </a:p>
          <a:p>
            <a:pPr>
              <a:buFont typeface="Arial" panose="020B0604020202020204" pitchFamily="34" charset="0"/>
              <a:buChar char="•"/>
            </a:pPr>
            <a:endParaRPr lang="en-US" sz="1800" dirty="0" smtClean="0"/>
          </a:p>
          <a:p>
            <a:pPr>
              <a:buFont typeface="Arial" panose="020B0604020202020204" pitchFamily="34" charset="0"/>
              <a:buChar char="•"/>
            </a:pPr>
            <a:endParaRPr lang="en-US" sz="1800" dirty="0"/>
          </a:p>
        </p:txBody>
      </p:sp>
      <p:sp>
        <p:nvSpPr>
          <p:cNvPr id="4" name="Text Placeholder 3"/>
          <p:cNvSpPr>
            <a:spLocks noGrp="1"/>
          </p:cNvSpPr>
          <p:nvPr>
            <p:ph type="body" idx="4294967295"/>
          </p:nvPr>
        </p:nvSpPr>
        <p:spPr>
          <a:xfrm>
            <a:off x="0" y="1295401"/>
            <a:ext cx="3886200" cy="380999"/>
          </a:xfrm>
        </p:spPr>
        <p:txBody>
          <a:bodyPr/>
          <a:lstStyle/>
          <a:p>
            <a:pPr algn="ctr"/>
            <a:r>
              <a:rPr lang="en-US" dirty="0" smtClean="0"/>
              <a:t>Baseline Activity</a:t>
            </a:r>
            <a:endParaRPr lang="en-US" dirty="0"/>
          </a:p>
        </p:txBody>
      </p:sp>
      <p:sp>
        <p:nvSpPr>
          <p:cNvPr id="6" name="Text Placeholder 5"/>
          <p:cNvSpPr>
            <a:spLocks noGrp="1"/>
          </p:cNvSpPr>
          <p:nvPr>
            <p:ph type="body" sz="quarter" idx="4294967295"/>
          </p:nvPr>
        </p:nvSpPr>
        <p:spPr>
          <a:xfrm>
            <a:off x="5120810" y="1371600"/>
            <a:ext cx="4041775" cy="609600"/>
          </a:xfrm>
        </p:spPr>
        <p:txBody>
          <a:bodyPr/>
          <a:lstStyle/>
          <a:p>
            <a:r>
              <a:rPr lang="en-US" sz="2000" dirty="0" smtClean="0"/>
              <a:t>Increased or Unusual Activity</a:t>
            </a:r>
            <a:endParaRPr lang="en-US" sz="2000" dirty="0"/>
          </a:p>
        </p:txBody>
      </p:sp>
    </p:spTree>
    <p:extLst>
      <p:ext uri="{BB962C8B-B14F-4D97-AF65-F5344CB8AC3E}">
        <p14:creationId xmlns:p14="http://schemas.microsoft.com/office/powerpoint/2010/main" val="1320502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SurveillanceTerms Included </a:t>
            </a:r>
            <a:br>
              <a:rPr lang="en-US" dirty="0" smtClean="0"/>
            </a:br>
            <a:r>
              <a:rPr lang="en-US" dirty="0" smtClean="0"/>
              <a:t>Under “Injury”</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smtClean="0"/>
              <a:t>Blast injury</a:t>
            </a:r>
          </a:p>
          <a:p>
            <a:pPr>
              <a:buFont typeface="Arial" panose="020B0604020202020204" pitchFamily="34" charset="0"/>
              <a:buChar char="•"/>
            </a:pPr>
            <a:r>
              <a:rPr lang="en-US" sz="2000" dirty="0" smtClean="0"/>
              <a:t>Burns</a:t>
            </a:r>
          </a:p>
          <a:p>
            <a:pPr>
              <a:buFont typeface="Arial" panose="020B0604020202020204" pitchFamily="34" charset="0"/>
              <a:buChar char="•"/>
            </a:pPr>
            <a:r>
              <a:rPr lang="en-US" sz="2000" dirty="0" smtClean="0"/>
              <a:t>Crush injury</a:t>
            </a:r>
          </a:p>
          <a:p>
            <a:pPr>
              <a:buFont typeface="Arial" panose="020B0604020202020204" pitchFamily="34" charset="0"/>
              <a:buChar char="•"/>
            </a:pPr>
            <a:r>
              <a:rPr lang="en-US" sz="2000" dirty="0" smtClean="0"/>
              <a:t>Penetrating wounds/shrapnel</a:t>
            </a:r>
          </a:p>
          <a:p>
            <a:pPr>
              <a:buFont typeface="Arial" panose="020B0604020202020204" pitchFamily="34" charset="0"/>
              <a:buChar char="•"/>
            </a:pPr>
            <a:r>
              <a:rPr lang="en-US" sz="2000" dirty="0" smtClean="0"/>
              <a:t>Pepper/OC Spray</a:t>
            </a:r>
          </a:p>
          <a:p>
            <a:pPr>
              <a:buFont typeface="Arial" panose="020B0604020202020204" pitchFamily="34" charset="0"/>
              <a:buChar char="•"/>
            </a:pPr>
            <a:r>
              <a:rPr lang="en-US" sz="2000" dirty="0" smtClean="0"/>
              <a:t>Contusion</a:t>
            </a:r>
          </a:p>
          <a:p>
            <a:pPr>
              <a:buFont typeface="Arial" panose="020B0604020202020204" pitchFamily="34" charset="0"/>
              <a:buChar char="•"/>
            </a:pPr>
            <a:r>
              <a:rPr lang="en-US" sz="2000" dirty="0" smtClean="0"/>
              <a:t>Cut/Laceration</a:t>
            </a:r>
          </a:p>
          <a:p>
            <a:pPr>
              <a:buFont typeface="Arial" panose="020B0604020202020204" pitchFamily="34" charset="0"/>
              <a:buChar char="•"/>
            </a:pPr>
            <a:r>
              <a:rPr lang="en-US" sz="2000" dirty="0" smtClean="0"/>
              <a:t>Abrasions</a:t>
            </a:r>
          </a:p>
          <a:p>
            <a:pPr>
              <a:buFont typeface="Arial" panose="020B0604020202020204" pitchFamily="34" charset="0"/>
              <a:buChar char="•"/>
            </a:pPr>
            <a:r>
              <a:rPr lang="en-US" sz="2000" dirty="0" smtClean="0"/>
              <a:t>Fracture</a:t>
            </a:r>
          </a:p>
          <a:p>
            <a:pPr>
              <a:buFont typeface="Arial" panose="020B0604020202020204" pitchFamily="34" charset="0"/>
              <a:buChar char="•"/>
            </a:pPr>
            <a:r>
              <a:rPr lang="en-US" sz="2000" dirty="0" smtClean="0"/>
              <a:t>Concussion</a:t>
            </a:r>
          </a:p>
          <a:p>
            <a:pPr>
              <a:buFont typeface="Arial" panose="020B0604020202020204" pitchFamily="34" charset="0"/>
              <a:buChar char="•"/>
            </a:pPr>
            <a:r>
              <a:rPr lang="en-US" sz="2000" dirty="0" smtClean="0"/>
              <a:t>Traumatic Brain Injury</a:t>
            </a:r>
          </a:p>
          <a:p>
            <a:pPr>
              <a:buFont typeface="Arial" panose="020B0604020202020204" pitchFamily="34" charset="0"/>
              <a:buChar char="•"/>
            </a:pPr>
            <a:r>
              <a:rPr lang="en-US" sz="2000" dirty="0" smtClean="0"/>
              <a:t>Hearing Damage</a:t>
            </a:r>
            <a:endParaRPr lang="en-US" sz="2000" dirty="0"/>
          </a:p>
        </p:txBody>
      </p:sp>
    </p:spTree>
    <p:extLst>
      <p:ext uri="{BB962C8B-B14F-4D97-AF65-F5344CB8AC3E}">
        <p14:creationId xmlns:p14="http://schemas.microsoft.com/office/powerpoint/2010/main" val="3799479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Post Event Review </a:t>
            </a:r>
            <a:br>
              <a:rPr lang="en-US" dirty="0" smtClean="0"/>
            </a:br>
            <a:r>
              <a:rPr lang="en-US" dirty="0" smtClean="0"/>
              <a:t>(Enhanced Surveillance)</a:t>
            </a:r>
            <a:endParaRPr lang="en-US" dirty="0"/>
          </a:p>
        </p:txBody>
      </p:sp>
      <p:sp>
        <p:nvSpPr>
          <p:cNvPr id="3" name="Content Placeholder 2"/>
          <p:cNvSpPr>
            <a:spLocks noGrp="1"/>
          </p:cNvSpPr>
          <p:nvPr>
            <p:ph idx="1"/>
          </p:nvPr>
        </p:nvSpPr>
        <p:spPr/>
        <p:txBody>
          <a:bodyPr/>
          <a:lstStyle/>
          <a:p>
            <a:r>
              <a:rPr lang="en-US" dirty="0" smtClean="0"/>
              <a:t>Planning:</a:t>
            </a:r>
          </a:p>
          <a:p>
            <a:pPr lvl="1">
              <a:buFont typeface="Arial" panose="020B0604020202020204" pitchFamily="34" charset="0"/>
              <a:buChar char="•"/>
            </a:pPr>
            <a:r>
              <a:rPr lang="en-US" dirty="0" smtClean="0"/>
              <a:t>Early planning allowed for successful outcome</a:t>
            </a:r>
          </a:p>
          <a:p>
            <a:pPr lvl="1">
              <a:buFont typeface="Arial" panose="020B0604020202020204" pitchFamily="34" charset="0"/>
              <a:buChar char="•"/>
            </a:pPr>
            <a:r>
              <a:rPr lang="en-US" dirty="0"/>
              <a:t> </a:t>
            </a:r>
            <a:r>
              <a:rPr lang="en-US" dirty="0" smtClean="0"/>
              <a:t>Meeting frequency seemed adequate</a:t>
            </a:r>
          </a:p>
          <a:p>
            <a:pPr lvl="1">
              <a:buFont typeface="Arial" panose="020B0604020202020204" pitchFamily="34" charset="0"/>
              <a:buChar char="•"/>
            </a:pPr>
            <a:r>
              <a:rPr lang="en-US" dirty="0" smtClean="0"/>
              <a:t>Discussion of walk-in clinic surveillance was too late in the planning process to be incorporated into the plan</a:t>
            </a:r>
          </a:p>
          <a:p>
            <a:pPr>
              <a:buFont typeface="Arial" panose="020B0604020202020204" pitchFamily="34" charset="0"/>
              <a:buChar char="•"/>
            </a:pPr>
            <a:r>
              <a:rPr lang="en-US" dirty="0" smtClean="0"/>
              <a:t>Schedule of Events:</a:t>
            </a:r>
          </a:p>
          <a:p>
            <a:pPr lvl="1">
              <a:buFont typeface="Arial" panose="020B0604020202020204" pitchFamily="34" charset="0"/>
              <a:buChar char="•"/>
            </a:pPr>
            <a:r>
              <a:rPr lang="en-US" dirty="0" smtClean="0"/>
              <a:t>Schedule of events on campus website differed from some information shared with group </a:t>
            </a:r>
          </a:p>
          <a:p>
            <a:pPr lvl="1">
              <a:buFont typeface="Arial" panose="020B0604020202020204" pitchFamily="34" charset="0"/>
              <a:buChar char="•"/>
            </a:pPr>
            <a:r>
              <a:rPr lang="en-US" dirty="0" smtClean="0"/>
              <a:t>This caused some confusion about “true” events to be captured in user defined drop down menu</a:t>
            </a:r>
            <a:endParaRPr lang="en-US" dirty="0"/>
          </a:p>
        </p:txBody>
      </p:sp>
    </p:spTree>
    <p:extLst>
      <p:ext uri="{BB962C8B-B14F-4D97-AF65-F5344CB8AC3E}">
        <p14:creationId xmlns:p14="http://schemas.microsoft.com/office/powerpoint/2010/main" val="1470761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Post Event Review (Enhanced Surveillance)</a:t>
            </a:r>
            <a:endParaRPr lang="en-US" dirty="0"/>
          </a:p>
        </p:txBody>
      </p:sp>
      <p:sp>
        <p:nvSpPr>
          <p:cNvPr id="3" name="Content Placeholder 2"/>
          <p:cNvSpPr>
            <a:spLocks noGrp="1"/>
          </p:cNvSpPr>
          <p:nvPr>
            <p:ph idx="1"/>
          </p:nvPr>
        </p:nvSpPr>
        <p:spPr/>
        <p:txBody>
          <a:bodyPr/>
          <a:lstStyle/>
          <a:p>
            <a:r>
              <a:rPr lang="en-US" dirty="0" smtClean="0"/>
              <a:t>User Defined Field:</a:t>
            </a:r>
          </a:p>
          <a:p>
            <a:pPr>
              <a:buFont typeface="Arial" panose="020B0604020202020204" pitchFamily="34" charset="0"/>
              <a:buChar char="•"/>
            </a:pPr>
            <a:r>
              <a:rPr lang="en-US" dirty="0" smtClean="0"/>
              <a:t>Implementation of the user defined field</a:t>
            </a:r>
          </a:p>
          <a:p>
            <a:pPr lvl="1">
              <a:buFont typeface="Arial" panose="020B0604020202020204" pitchFamily="34" charset="0"/>
              <a:buChar char="•"/>
            </a:pPr>
            <a:r>
              <a:rPr lang="en-US" dirty="0" smtClean="0"/>
              <a:t>Identified 14 ED patients with positive response “yes” between 9/29 and 10/10</a:t>
            </a:r>
          </a:p>
          <a:p>
            <a:pPr lvl="1">
              <a:buFont typeface="Arial" panose="020B0604020202020204" pitchFamily="34" charset="0"/>
              <a:buChar char="•"/>
            </a:pPr>
            <a:r>
              <a:rPr lang="en-US" dirty="0" smtClean="0"/>
              <a:t>If a larger event had occurred, the ability to define affected ED patients through the registration process would have been successful</a:t>
            </a:r>
          </a:p>
          <a:p>
            <a:pPr lvl="1">
              <a:buFont typeface="Arial" panose="020B0604020202020204" pitchFamily="34" charset="0"/>
              <a:buChar char="•"/>
            </a:pPr>
            <a:r>
              <a:rPr lang="en-US" dirty="0" smtClean="0"/>
              <a:t>Use of STAR to capture event related indicator </a:t>
            </a:r>
          </a:p>
          <a:p>
            <a:pPr lvl="1">
              <a:buFont typeface="Arial" panose="020B0604020202020204" pitchFamily="34" charset="0"/>
              <a:buChar char="•"/>
            </a:pPr>
            <a:r>
              <a:rPr lang="en-US" dirty="0" smtClean="0"/>
              <a:t>Use of the documentation record would not have supported needs of the event</a:t>
            </a:r>
            <a:endParaRPr lang="en-US" dirty="0"/>
          </a:p>
        </p:txBody>
      </p:sp>
    </p:spTree>
    <p:extLst>
      <p:ext uri="{BB962C8B-B14F-4D97-AF65-F5344CB8AC3E}">
        <p14:creationId xmlns:p14="http://schemas.microsoft.com/office/powerpoint/2010/main" val="194754497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1107</TotalTime>
  <Words>1156</Words>
  <Application>Microsoft Office PowerPoint</Application>
  <PresentationFormat>On-screen Show (4:3)</PresentationFormat>
  <Paragraphs>173</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Preparing for the  Vice Presidential Debate  in a Rural Area</vt:lpstr>
      <vt:lpstr>Pre-Event Planning with  Local Hospital</vt:lpstr>
      <vt:lpstr>Emergency Dept. Surveillance</vt:lpstr>
      <vt:lpstr>STIP Tent Surveillance</vt:lpstr>
      <vt:lpstr>STIP Tent Surveillance</vt:lpstr>
      <vt:lpstr>Type of Surveillance Data Collected</vt:lpstr>
      <vt:lpstr>SurveillanceTerms Included  Under “Injury”</vt:lpstr>
      <vt:lpstr>Post Event Review  (Enhanced Surveillance)</vt:lpstr>
      <vt:lpstr>Post Event Review (Enhanced Surveillance)</vt:lpstr>
      <vt:lpstr>Post Event Review  (Enhanced Surveillance)</vt:lpstr>
      <vt:lpstr>Post Event Review (Enhanced Surveillance)</vt:lpstr>
      <vt:lpstr>Post Event Review (Enhanced Surveillance)</vt:lpstr>
      <vt:lpstr>Post Event Review (Enhanced Surveillance)</vt:lpstr>
      <vt:lpstr>VDH3 Challenges</vt:lpstr>
      <vt:lpstr>VDH3 Challenges</vt:lpstr>
      <vt:lpstr>Questions?</vt:lpstr>
    </vt:vector>
  </TitlesOfParts>
  <Company>Virginia IT Infrastructure Partnership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qft42540</dc:creator>
  <cp:lastModifiedBy>Silverstein, Suzi (VDH)</cp:lastModifiedBy>
  <cp:revision>89</cp:revision>
  <dcterms:created xsi:type="dcterms:W3CDTF">2016-04-01T19:19:18Z</dcterms:created>
  <dcterms:modified xsi:type="dcterms:W3CDTF">2017-05-05T19:03:06Z</dcterms:modified>
</cp:coreProperties>
</file>