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0" r:id="rId3"/>
    <p:sldId id="271" r:id="rId4"/>
    <p:sldId id="257" r:id="rId5"/>
    <p:sldId id="260" r:id="rId6"/>
    <p:sldId id="261" r:id="rId7"/>
    <p:sldId id="267" r:id="rId8"/>
    <p:sldId id="262" r:id="rId9"/>
    <p:sldId id="266" r:id="rId10"/>
    <p:sldId id="263" r:id="rId11"/>
    <p:sldId id="258" r:id="rId12"/>
    <p:sldId id="259" r:id="rId13"/>
    <p:sldId id="264" r:id="rId14"/>
    <p:sldId id="27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F750A-7614-4A7E-B416-7E9C885EE90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ED9F-DB38-42F2-8247-CACFBC1CA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CEEFE-CC0F-4E43-9C37-66C505CC497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7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63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1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010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15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82FA136-5F6A-4416-9A21-E7EE165EDBBC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6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ABA1-541F-4865-8202-6D7FD057EE7E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63DE-603E-4254-9131-71396C86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83301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54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JHD Slogan whit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0748"/>
            <a:ext cx="1295400" cy="757252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837063" y="930891"/>
            <a:ext cx="7772400" cy="2040909"/>
          </a:xfrm>
        </p:spPr>
        <p:txBody>
          <a:bodyPr/>
          <a:lstStyle/>
          <a:p>
            <a:pPr algn="ctr"/>
            <a:r>
              <a:rPr lang="en-US" dirty="0" smtClean="0"/>
              <a:t>Coordination During a Human Rabies Investigation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4647063" y="3521691"/>
            <a:ext cx="4495800" cy="1752600"/>
          </a:xfrm>
        </p:spPr>
        <p:txBody>
          <a:bodyPr/>
          <a:lstStyle/>
          <a:p>
            <a:r>
              <a:rPr lang="en-US" sz="3200" dirty="0" smtClean="0"/>
              <a:t>Ryan McKay</a:t>
            </a:r>
          </a:p>
          <a:p>
            <a:r>
              <a:rPr lang="en-US" sz="3200" dirty="0" smtClean="0"/>
              <a:t>Emergency Coordinator</a:t>
            </a:r>
          </a:p>
          <a:p>
            <a:r>
              <a:rPr lang="en-US" sz="3200" dirty="0" smtClean="0"/>
              <a:t>Thomas Jefferson HD</a:t>
            </a:r>
            <a:endParaRPr lang="en-US" sz="3200" dirty="0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152400" y="3521691"/>
            <a:ext cx="4800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Michael Keatts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NW Region Health Emergency Coordinator</a:t>
            </a:r>
          </a:p>
        </p:txBody>
      </p:sp>
    </p:spTree>
    <p:extLst>
      <p:ext uri="{BB962C8B-B14F-4D97-AF65-F5344CB8AC3E}">
        <p14:creationId xmlns:p14="http://schemas.microsoft.com/office/powerpoint/2010/main" val="30878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3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199" y="380999"/>
            <a:ext cx="6781800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4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7538" y="-5938"/>
            <a:ext cx="6553200" cy="68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kern="0" dirty="0" smtClean="0"/>
              <a:t>PHEP Capabilities</a:t>
            </a:r>
            <a:endParaRPr lang="en-US" kern="0" dirty="0"/>
          </a:p>
        </p:txBody>
      </p:sp>
      <p:pic>
        <p:nvPicPr>
          <p:cNvPr id="6" name="Picture 5" descr="TJHD Slogan white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0748"/>
            <a:ext cx="1295400" cy="7572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3 – Emergency Ops Coordination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4 – Emergency Public Info/Warning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5 – Fatality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6 – Information Sharing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7 – Mass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8 – MCM Dispensing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9 – Medical Material </a:t>
            </a:r>
            <a:r>
              <a:rPr lang="en-US" sz="2000" dirty="0" err="1"/>
              <a:t>Mngt</a:t>
            </a:r>
            <a:r>
              <a:rPr lang="en-US" sz="2000" dirty="0"/>
              <a:t>./</a:t>
            </a:r>
            <a:r>
              <a:rPr lang="en-US" sz="2000" dirty="0" err="1"/>
              <a:t>Distri</a:t>
            </a:r>
            <a:r>
              <a:rPr lang="en-US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10 – Medical Surge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11 – Non-Pharmaceutical Interventions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12 – PHL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13 – PH Surveillance and Epi Investigation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Capability 14 – Responder Safety and </a:t>
            </a:r>
            <a:r>
              <a:rPr lang="en-US" sz="2000" dirty="0" smtClean="0"/>
              <a:t>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Capability </a:t>
            </a:r>
            <a:r>
              <a:rPr lang="en-US" sz="2000" dirty="0"/>
              <a:t>15 – Volunteer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46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kern="0" dirty="0" smtClean="0"/>
              <a:t>Situation Overview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0" dirty="0" smtClean="0"/>
              <a:t>May 10: TJHD and Piedmont HD notified of possible case of rabies identified in a patient acquired while visiting India with a tour group</a:t>
            </a:r>
          </a:p>
          <a:p>
            <a:pPr algn="l"/>
            <a:endParaRPr lang="en-US" sz="28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0" dirty="0" smtClean="0"/>
              <a:t>Individual resided in Piedmont HD and sought care at 3 different facilities in TJHD</a:t>
            </a:r>
          </a:p>
          <a:p>
            <a:pPr algn="l"/>
            <a:endParaRPr lang="en-US" sz="2800" kern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0" dirty="0" smtClean="0"/>
              <a:t>Low risk, high consequence</a:t>
            </a:r>
          </a:p>
          <a:p>
            <a:pPr algn="l"/>
            <a:endParaRPr lang="en-US" kern="0" dirty="0" smtClean="0"/>
          </a:p>
          <a:p>
            <a:pPr algn="l"/>
            <a:endParaRPr lang="en-US" kern="0" dirty="0"/>
          </a:p>
        </p:txBody>
      </p:sp>
      <p:pic>
        <p:nvPicPr>
          <p:cNvPr id="6" name="Picture 5" descr="TJHD Slogan white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0748"/>
            <a:ext cx="1295400" cy="7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9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181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1333500" y="533400"/>
            <a:ext cx="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68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609600"/>
            <a:ext cx="2057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14095"/>
              </p:ext>
            </p:extLst>
          </p:nvPr>
        </p:nvGraphicFramePr>
        <p:xfrm>
          <a:off x="990600" y="2438400"/>
          <a:ext cx="73152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524000"/>
                <a:gridCol w="1662546"/>
                <a:gridCol w="1995054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PEP Recommendation Data for Human Rabies Response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needing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Assessment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number assessed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Recommended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PEP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EMS and Healthcare Facility Staff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Family and Close Contacts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573867" y="1143000"/>
            <a:ext cx="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" y="0"/>
            <a:ext cx="910738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71600" y="228600"/>
            <a:ext cx="2895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21336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State </a:t>
            </a:r>
            <a:r>
              <a:rPr lang="en-US" sz="2800" dirty="0" smtClean="0">
                <a:latin typeface="Trebuchet MS" panose="020B0603020202020204" pitchFamily="34" charset="0"/>
              </a:rPr>
              <a:t>Veterinarian, </a:t>
            </a:r>
            <a:r>
              <a:rPr lang="en-US" sz="2800" dirty="0" smtClean="0">
                <a:latin typeface="Trebuchet MS" panose="020B0603020202020204" pitchFamily="34" charset="0"/>
              </a:rPr>
              <a:t>OCRE, and Piedmont HD Coordinated development of talking points for “town hall’ meeting with </a:t>
            </a:r>
            <a:r>
              <a:rPr lang="en-US" sz="2800" dirty="0" err="1" smtClean="0">
                <a:latin typeface="Trebuchet MS" panose="020B0603020202020204" pitchFamily="34" charset="0"/>
              </a:rPr>
              <a:t>Yogaville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community</a:t>
            </a:r>
          </a:p>
          <a:p>
            <a:endParaRPr lang="en-US" sz="28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rebuchet MS" panose="020B0603020202020204" pitchFamily="34" charset="0"/>
              </a:rPr>
              <a:t>Yogaville</a:t>
            </a:r>
            <a:r>
              <a:rPr lang="en-US" sz="2800" dirty="0" smtClean="0">
                <a:latin typeface="Trebuchet MS" panose="020B0603020202020204" pitchFamily="34" charset="0"/>
              </a:rPr>
              <a:t> is a communal group composed of a variety cultural backgrounds creating need to consider cultural sensitivities when developing and delivering </a:t>
            </a:r>
            <a:r>
              <a:rPr lang="en-US" sz="2800" dirty="0" smtClean="0">
                <a:latin typeface="Trebuchet MS" panose="020B0603020202020204" pitchFamily="34" charset="0"/>
              </a:rPr>
              <a:t>messages</a:t>
            </a:r>
            <a:endParaRPr lang="en-US" sz="28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505200" y="457200"/>
            <a:ext cx="40005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71820"/>
              </p:ext>
            </p:extLst>
          </p:nvPr>
        </p:nvGraphicFramePr>
        <p:xfrm>
          <a:off x="289980" y="1524000"/>
          <a:ext cx="58822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139"/>
                <a:gridCol w="961221"/>
                <a:gridCol w="948745"/>
                <a:gridCol w="1138495"/>
                <a:gridCol w="104362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TJHD Post-exposure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Prophylaxis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Data by Facility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Day 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Day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Day 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Day 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CAHD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External Facility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Undetermined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3962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Day 0 includes Rabies </a:t>
            </a:r>
            <a:r>
              <a:rPr lang="en-US" sz="2800" dirty="0" err="1" smtClean="0"/>
              <a:t>Immunoglobin</a:t>
            </a:r>
            <a:r>
              <a:rPr lang="en-US" sz="2800" dirty="0" smtClean="0"/>
              <a:t> (RIG) and one dose of </a:t>
            </a:r>
            <a:r>
              <a:rPr lang="en-US" sz="2800" dirty="0" err="1" smtClean="0"/>
              <a:t>Rabavert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TJHD </a:t>
            </a:r>
            <a:r>
              <a:rPr lang="en-US" sz="2800" dirty="0" smtClean="0"/>
              <a:t>conducted three full days of POD operations at CAHD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External </a:t>
            </a:r>
            <a:r>
              <a:rPr lang="en-US" sz="2800" dirty="0" smtClean="0"/>
              <a:t>facilities include hospital ED and Waynesboro Health Department (Central Shenandoah HD)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9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300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Coordination During a Human Rabies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ntn89855</dc:creator>
  <cp:lastModifiedBy>ntn89855</cp:lastModifiedBy>
  <cp:revision>22</cp:revision>
  <cp:lastPrinted>2017-05-30T16:23:10Z</cp:lastPrinted>
  <dcterms:created xsi:type="dcterms:W3CDTF">2017-05-30T14:04:46Z</dcterms:created>
  <dcterms:modified xsi:type="dcterms:W3CDTF">2017-06-01T11:22:30Z</dcterms:modified>
</cp:coreProperties>
</file>