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96" r:id="rId3"/>
    <p:sldId id="312" r:id="rId4"/>
    <p:sldId id="313" r:id="rId5"/>
    <p:sldId id="314" r:id="rId6"/>
    <p:sldId id="295" r:id="rId7"/>
    <p:sldId id="315" r:id="rId8"/>
    <p:sldId id="302" r:id="rId9"/>
    <p:sldId id="316" r:id="rId10"/>
    <p:sldId id="317" r:id="rId11"/>
    <p:sldId id="318" r:id="rId12"/>
    <p:sldId id="319" r:id="rId13"/>
    <p:sldId id="301" r:id="rId14"/>
    <p:sldId id="303" r:id="rId15"/>
    <p:sldId id="320" r:id="rId16"/>
    <p:sldId id="321" r:id="rId17"/>
    <p:sldId id="325" r:id="rId18"/>
    <p:sldId id="327" r:id="rId19"/>
    <p:sldId id="323" r:id="rId20"/>
    <p:sldId id="324" r:id="rId21"/>
    <p:sldId id="329" r:id="rId22"/>
    <p:sldId id="322" r:id="rId23"/>
    <p:sldId id="326" r:id="rId24"/>
    <p:sldId id="32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7225" autoAdjust="0"/>
  </p:normalViewPr>
  <p:slideViewPr>
    <p:cSldViewPr snapToGrid="0">
      <p:cViewPr varScale="1">
        <p:scale>
          <a:sx n="96" d="100"/>
          <a:sy n="96" d="100"/>
        </p:scale>
        <p:origin x="438"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3E83B-F3BC-461E-93DC-CB2B9BE2DD4F}" type="datetimeFigureOut">
              <a:rPr lang="en-US" smtClean="0"/>
              <a:t>5/8/2017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B3B2-1AAE-411C-B67B-593ED225B364}" type="slidenum">
              <a:rPr lang="en-US" smtClean="0"/>
              <a:t>‹#›</a:t>
            </a:fld>
            <a:endParaRPr lang="en-US"/>
          </a:p>
        </p:txBody>
      </p:sp>
    </p:spTree>
    <p:extLst>
      <p:ext uri="{BB962C8B-B14F-4D97-AF65-F5344CB8AC3E}">
        <p14:creationId xmlns:p14="http://schemas.microsoft.com/office/powerpoint/2010/main" val="177687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3D1ED4-64E3-4626-A521-FCE48F90407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4437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Following any type of disaster, public health and emergency management professionals must be prepared to respond and meet the needs of the affected public. The Community Assessment for Public Health Emergency Response (CASPER) enables public health practitioners and emergency management officials to determine rapidly the health status and basic needs of the affected community . CASPER is a specific set of tools designed to provide quick, inexpensive, accurate and reliable household-based public health information.  CASPER uses valid statistical methods to gather information about health and basic needs, allowing public health and emergency managers to prioritize their response and distribution of resources accurately. The CDC HSB uses the acronym CASPER to distinguish it as a household-based needs assessment. CASPER may also be used for conducting Health Impact Assessments (HIAs) or other community level surveys during non-emergency situations, like we will be conducting this upcoming weekend here in Fairfax County. Regardless of the setting and objectives, once the decision to conduct a CASPER has been made, it can be initiated within 72 hours. </a:t>
            </a:r>
          </a:p>
          <a:p>
            <a:endParaRPr lang="en-US" altLang="en-US"/>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C7B564-6A65-40EE-9D37-7D05F0DB40DB}"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3749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meetings</a:t>
            </a:r>
          </a:p>
        </p:txBody>
      </p:sp>
      <p:sp>
        <p:nvSpPr>
          <p:cNvPr id="4" name="Slide Number Placeholder 3"/>
          <p:cNvSpPr>
            <a:spLocks noGrp="1"/>
          </p:cNvSpPr>
          <p:nvPr>
            <p:ph type="sldNum" sz="quarter" idx="10"/>
          </p:nvPr>
        </p:nvSpPr>
        <p:spPr/>
        <p:txBody>
          <a:bodyPr/>
          <a:lstStyle/>
          <a:p>
            <a:fld id="{A603B3B2-1AAE-411C-B67B-593ED225B364}" type="slidenum">
              <a:rPr lang="en-US" smtClean="0"/>
              <a:t>5</a:t>
            </a:fld>
            <a:endParaRPr lang="en-US"/>
          </a:p>
        </p:txBody>
      </p:sp>
    </p:spTree>
    <p:extLst>
      <p:ext uri="{BB962C8B-B14F-4D97-AF65-F5344CB8AC3E}">
        <p14:creationId xmlns:p14="http://schemas.microsoft.com/office/powerpoint/2010/main" val="1153995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completion rate represents how close interview teams came to collecting the goal number of interviews (n=315). Completion rates below 80% (n=252) result in an unacceptably low number to represent the sampling frame.</a:t>
            </a:r>
          </a:p>
          <a:p>
            <a:pPr lvl="0"/>
            <a:r>
              <a:rPr lang="en-US" sz="1200" kern="1200" dirty="0">
                <a:solidFill>
                  <a:schemeClr val="tx1"/>
                </a:solidFill>
                <a:effectLst/>
                <a:latin typeface="+mn-lt"/>
                <a:ea typeface="+mn-ea"/>
                <a:cs typeface="+mn-cs"/>
              </a:rPr>
              <a:t>The cooperation rate is the proportion of households at which contact was made and the household agreed to complete an interview. It represents both the eligibility and the willingness of the community to complete the CASPER interview. The lower the number of contacts made, the more the sample becomes one of convenience.</a:t>
            </a:r>
          </a:p>
          <a:p>
            <a:pPr lvl="0"/>
            <a:r>
              <a:rPr lang="en-US" sz="1200" kern="1200" dirty="0">
                <a:solidFill>
                  <a:schemeClr val="tx1"/>
                </a:solidFill>
                <a:effectLst/>
                <a:latin typeface="+mn-lt"/>
                <a:ea typeface="+mn-ea"/>
                <a:cs typeface="+mn-cs"/>
              </a:rPr>
              <a:t>The contact rate is the proportion of all households at which contact was attempted and the household successfully completed an interview. Higher contact rates indicate better representativeness of the sample to the population. Lower contact rates indicate that field interview teams had to attempt interviews at many households (i.e., knock on many doors) in order to obtain the necessary number of interviews. The lower the contact rate, the more the sample becomes one of convenience at the second stage.</a:t>
            </a:r>
          </a:p>
          <a:p>
            <a:endParaRPr lang="en-US" dirty="0"/>
          </a:p>
        </p:txBody>
      </p:sp>
      <p:sp>
        <p:nvSpPr>
          <p:cNvPr id="4" name="Slide Number Placeholder 3"/>
          <p:cNvSpPr>
            <a:spLocks noGrp="1"/>
          </p:cNvSpPr>
          <p:nvPr>
            <p:ph type="sldNum" sz="quarter" idx="10"/>
          </p:nvPr>
        </p:nvSpPr>
        <p:spPr/>
        <p:txBody>
          <a:bodyPr/>
          <a:lstStyle/>
          <a:p>
            <a:fld id="{A603B3B2-1AAE-411C-B67B-593ED225B364}" type="slidenum">
              <a:rPr lang="en-US" smtClean="0"/>
              <a:t>13</a:t>
            </a:fld>
            <a:endParaRPr lang="en-US"/>
          </a:p>
        </p:txBody>
      </p:sp>
    </p:spTree>
    <p:extLst>
      <p:ext uri="{BB962C8B-B14F-4D97-AF65-F5344CB8AC3E}">
        <p14:creationId xmlns:p14="http://schemas.microsoft.com/office/powerpoint/2010/main" val="319344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3B3B2-1AAE-411C-B67B-593ED225B364}" type="slidenum">
              <a:rPr lang="en-US" smtClean="0"/>
              <a:t>14</a:t>
            </a:fld>
            <a:endParaRPr lang="en-US"/>
          </a:p>
        </p:txBody>
      </p:sp>
    </p:spTree>
    <p:extLst>
      <p:ext uri="{BB962C8B-B14F-4D97-AF65-F5344CB8AC3E}">
        <p14:creationId xmlns:p14="http://schemas.microsoft.com/office/powerpoint/2010/main" val="290057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949038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61251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2000" t="-2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6"/>
            <a:ext cx="11176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1604427"/>
      </p:ext>
    </p:extLst>
  </p:cSld>
  <p:clrMap bg1="dk1" tx1="lt1" bg2="dk2" tx2="lt2" accent1="accent1" accent2="accent2" accent3="accent3" accent4="accent4" accent5="accent5" accent6="accent6" hlink="hlink" folHlink="folHlink"/>
  <p:sldLayoutIdLst>
    <p:sldLayoutId id="2147483661" r:id="rId1"/>
    <p:sldLayoutId id="2147483662" r:id="rId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fairfaxcounty.gov/hd/hdnews/2016hdnews/2016-sep-27-casper-preparedness-survey-results.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541" y="761381"/>
            <a:ext cx="9448800" cy="1825096"/>
          </a:xfrm>
        </p:spPr>
        <p:txBody>
          <a:bodyPr/>
          <a:lstStyle/>
          <a:p>
            <a:pPr algn="ctr"/>
            <a:r>
              <a:rPr lang="en-US" sz="6600" dirty="0"/>
              <a:t>Community Assessment for Public Health Emergency Response (CASPER): </a:t>
            </a:r>
            <a:br>
              <a:rPr lang="en-US" sz="6600" dirty="0"/>
            </a:br>
            <a:r>
              <a:rPr lang="en-US" sz="6600" dirty="0"/>
              <a:t>Fairfax County Health Department's Perspective</a:t>
            </a:r>
          </a:p>
        </p:txBody>
      </p:sp>
      <p:grpSp>
        <p:nvGrpSpPr>
          <p:cNvPr id="7" name="Group 6"/>
          <p:cNvGrpSpPr/>
          <p:nvPr/>
        </p:nvGrpSpPr>
        <p:grpSpPr>
          <a:xfrm>
            <a:off x="9448800" y="6019800"/>
            <a:ext cx="2743200" cy="838200"/>
            <a:chOff x="6248400" y="5943600"/>
            <a:chExt cx="2743200" cy="83820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5943600"/>
              <a:ext cx="838200" cy="838200"/>
            </a:xfrm>
            <a:prstGeom prst="rect">
              <a:avLst/>
            </a:prstGeom>
          </p:spPr>
        </p:pic>
        <p:sp>
          <p:nvSpPr>
            <p:cNvPr id="9" name="TextBox 8"/>
            <p:cNvSpPr txBox="1"/>
            <p:nvPr/>
          </p:nvSpPr>
          <p:spPr>
            <a:xfrm>
              <a:off x="6934200" y="6107668"/>
              <a:ext cx="1600200" cy="369332"/>
            </a:xfrm>
            <a:prstGeom prst="rect">
              <a:avLst/>
            </a:prstGeom>
            <a:noFill/>
          </p:spPr>
          <p:txBody>
            <a:bodyPr wrap="square" rtlCol="0">
              <a:spAutoFit/>
            </a:bodyPr>
            <a:lstStyle/>
            <a:p>
              <a:r>
                <a:rPr lang="en-US" i="1" dirty="0">
                  <a:solidFill>
                    <a:srgbClr val="FFFFFF"/>
                  </a:solidFill>
                  <a:latin typeface="Garamond" panose="02020404030301010803" pitchFamily="18" charset="0"/>
                </a:rPr>
                <a:t>Fairfax County</a:t>
              </a:r>
            </a:p>
          </p:txBody>
        </p:sp>
        <p:sp>
          <p:nvSpPr>
            <p:cNvPr id="10" name="TextBox 9"/>
            <p:cNvSpPr txBox="1"/>
            <p:nvPr/>
          </p:nvSpPr>
          <p:spPr>
            <a:xfrm>
              <a:off x="6934200" y="6324600"/>
              <a:ext cx="2057400" cy="369332"/>
            </a:xfrm>
            <a:prstGeom prst="rect">
              <a:avLst/>
            </a:prstGeom>
            <a:noFill/>
          </p:spPr>
          <p:txBody>
            <a:bodyPr wrap="square" rtlCol="0">
              <a:spAutoFit/>
            </a:bodyPr>
            <a:lstStyle/>
            <a:p>
              <a:r>
                <a:rPr lang="en-US" dirty="0">
                  <a:solidFill>
                    <a:srgbClr val="FFFFFF"/>
                  </a:solidFill>
                  <a:latin typeface="Garamond" panose="02020404030301010803" pitchFamily="18" charset="0"/>
                </a:rPr>
                <a:t>Health Department </a:t>
              </a:r>
            </a:p>
          </p:txBody>
        </p:sp>
      </p:grpSp>
    </p:spTree>
    <p:extLst>
      <p:ext uri="{BB962C8B-B14F-4D97-AF65-F5344CB8AC3E}">
        <p14:creationId xmlns:p14="http://schemas.microsoft.com/office/powerpoint/2010/main" val="2979932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Approach</a:t>
            </a:r>
          </a:p>
        </p:txBody>
      </p:sp>
      <p:sp>
        <p:nvSpPr>
          <p:cNvPr id="3" name="Content Placeholder 2"/>
          <p:cNvSpPr>
            <a:spLocks noGrp="1"/>
          </p:cNvSpPr>
          <p:nvPr>
            <p:ph idx="1"/>
          </p:nvPr>
        </p:nvSpPr>
        <p:spPr>
          <a:xfrm>
            <a:off x="508000" y="1412875"/>
            <a:ext cx="11176000" cy="1526572"/>
          </a:xfrm>
        </p:spPr>
        <p:txBody>
          <a:bodyPr/>
          <a:lstStyle/>
          <a:p>
            <a:r>
              <a:rPr lang="en-US" dirty="0"/>
              <a:t>7 households per cluster; approach every 7th household</a:t>
            </a:r>
          </a:p>
          <a:p>
            <a:r>
              <a:rPr lang="en-US" dirty="0"/>
              <a:t>Operational logistics outweighed epidemiological bias concerns</a:t>
            </a:r>
          </a:p>
          <a:p>
            <a:endParaRPr lang="en-US" dirty="0"/>
          </a:p>
        </p:txBody>
      </p:sp>
      <p:pic>
        <p:nvPicPr>
          <p:cNvPr id="4" name="Picture 3"/>
          <p:cNvPicPr>
            <a:picLocks noChangeAspect="1"/>
          </p:cNvPicPr>
          <p:nvPr/>
        </p:nvPicPr>
        <p:blipFill>
          <a:blip r:embed="rId2"/>
          <a:stretch>
            <a:fillRect/>
          </a:stretch>
        </p:blipFill>
        <p:spPr>
          <a:xfrm>
            <a:off x="1645527" y="2645410"/>
            <a:ext cx="9053345" cy="3718882"/>
          </a:xfrm>
          <a:prstGeom prst="rect">
            <a:avLst/>
          </a:prstGeom>
        </p:spPr>
      </p:pic>
    </p:spTree>
    <p:extLst>
      <p:ext uri="{BB962C8B-B14F-4D97-AF65-F5344CB8AC3E}">
        <p14:creationId xmlns:p14="http://schemas.microsoft.com/office/powerpoint/2010/main" val="17472641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pic>
        <p:nvPicPr>
          <p:cNvPr id="4" name="Picture 3"/>
          <p:cNvPicPr>
            <a:picLocks noChangeAspect="1"/>
          </p:cNvPicPr>
          <p:nvPr/>
        </p:nvPicPr>
        <p:blipFill>
          <a:blip r:embed="rId2"/>
          <a:stretch>
            <a:fillRect/>
          </a:stretch>
        </p:blipFill>
        <p:spPr>
          <a:xfrm>
            <a:off x="4171470" y="352424"/>
            <a:ext cx="5245950" cy="6238875"/>
          </a:xfrm>
          <a:prstGeom prst="rect">
            <a:avLst/>
          </a:prstGeom>
        </p:spPr>
      </p:pic>
      <p:sp>
        <p:nvSpPr>
          <p:cNvPr id="5" name="Arrow: Right 4"/>
          <p:cNvSpPr/>
          <p:nvPr/>
        </p:nvSpPr>
        <p:spPr bwMode="auto">
          <a:xfrm>
            <a:off x="1190625" y="2009775"/>
            <a:ext cx="2809875" cy="657225"/>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a:solidFill>
                  <a:srgbClr val="FFFFFF"/>
                </a:solidFill>
                <a:effectLst>
                  <a:outerShdw blurRad="38100" dist="38100" dir="2700000" algn="tl">
                    <a:srgbClr val="000000">
                      <a:alpha val="43137"/>
                    </a:srgbClr>
                  </a:outerShdw>
                </a:effectLst>
                <a:latin typeface="Segoe" pitchFamily="34" charset="0"/>
              </a:rPr>
              <a:t>Epi’s Role</a:t>
            </a:r>
          </a:p>
        </p:txBody>
      </p:sp>
      <p:sp>
        <p:nvSpPr>
          <p:cNvPr id="6" name="Rectangle 5"/>
          <p:cNvSpPr/>
          <p:nvPr/>
        </p:nvSpPr>
        <p:spPr bwMode="auto">
          <a:xfrm>
            <a:off x="4231980" y="1700030"/>
            <a:ext cx="5124930" cy="1362075"/>
          </a:xfrm>
          <a:prstGeom prst="rect">
            <a:avLst/>
          </a:prstGeom>
          <a:solidFill>
            <a:schemeClr val="lt1">
              <a:alpha val="1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2308080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Data</a:t>
            </a:r>
          </a:p>
        </p:txBody>
      </p:sp>
      <p:sp>
        <p:nvSpPr>
          <p:cNvPr id="3" name="Content Placeholder 2"/>
          <p:cNvSpPr>
            <a:spLocks noGrp="1"/>
          </p:cNvSpPr>
          <p:nvPr>
            <p:ph idx="1"/>
          </p:nvPr>
        </p:nvSpPr>
        <p:spPr>
          <a:xfrm>
            <a:off x="508000" y="1412875"/>
            <a:ext cx="11176000" cy="3397853"/>
          </a:xfrm>
        </p:spPr>
        <p:txBody>
          <a:bodyPr/>
          <a:lstStyle/>
          <a:p>
            <a:r>
              <a:rPr lang="en-US" dirty="0"/>
              <a:t>Analysis examined percent of answers for each question and are displayed in tables in the technical report</a:t>
            </a:r>
          </a:p>
          <a:p>
            <a:pPr marL="0" indent="0">
              <a:buNone/>
            </a:pPr>
            <a:endParaRPr lang="en-US" dirty="0"/>
          </a:p>
          <a:p>
            <a:r>
              <a:rPr lang="en-US" dirty="0"/>
              <a:t>Further analysis allowed for extrapolation of results to entire Fairfax County population through projected frequencies, counts, and 95% confidence intervals.</a:t>
            </a:r>
          </a:p>
          <a:p>
            <a:pPr marL="0" indent="0">
              <a:buNone/>
            </a:pPr>
            <a:endParaRPr lang="en-US" dirty="0"/>
          </a:p>
        </p:txBody>
      </p:sp>
    </p:spTree>
    <p:extLst>
      <p:ext uri="{BB962C8B-B14F-4D97-AF65-F5344CB8AC3E}">
        <p14:creationId xmlns:p14="http://schemas.microsoft.com/office/powerpoint/2010/main" val="35843888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CASPER Results</a:t>
            </a:r>
          </a:p>
        </p:txBody>
      </p:sp>
      <p:sp>
        <p:nvSpPr>
          <p:cNvPr id="3" name="Content Placeholder 2"/>
          <p:cNvSpPr>
            <a:spLocks noGrp="1"/>
          </p:cNvSpPr>
          <p:nvPr>
            <p:ph idx="1"/>
          </p:nvPr>
        </p:nvSpPr>
        <p:spPr>
          <a:xfrm>
            <a:off x="508000" y="1412875"/>
            <a:ext cx="11176000" cy="443198"/>
          </a:xfrm>
        </p:spPr>
        <p:txBody>
          <a:bodyPr/>
          <a:lstStyle/>
          <a:p>
            <a:r>
              <a:rPr lang="en-US" dirty="0"/>
              <a:t>253 interviews completed </a:t>
            </a:r>
          </a:p>
        </p:txBody>
      </p:sp>
      <p:graphicFrame>
        <p:nvGraphicFramePr>
          <p:cNvPr id="4" name="Table 3"/>
          <p:cNvGraphicFramePr>
            <a:graphicFrameLocks noGrp="1"/>
          </p:cNvGraphicFramePr>
          <p:nvPr>
            <p:extLst>
              <p:ext uri="{D42A27DB-BD31-4B8C-83A1-F6EECF244321}">
                <p14:modId xmlns:p14="http://schemas.microsoft.com/office/powerpoint/2010/main" val="261561111"/>
              </p:ext>
            </p:extLst>
          </p:nvPr>
        </p:nvGraphicFramePr>
        <p:xfrm>
          <a:off x="3346450" y="2373962"/>
          <a:ext cx="5111750" cy="1226487"/>
        </p:xfrm>
        <a:graphic>
          <a:graphicData uri="http://schemas.openxmlformats.org/drawingml/2006/table">
            <a:tbl>
              <a:tblPr firstRow="1" firstCol="1" bandRow="1"/>
              <a:tblGrid>
                <a:gridCol w="3777345">
                  <a:extLst>
                    <a:ext uri="{9D8B030D-6E8A-4147-A177-3AD203B41FA5}">
                      <a16:colId xmlns:a16="http://schemas.microsoft.com/office/drawing/2014/main" val="20000"/>
                    </a:ext>
                  </a:extLst>
                </a:gridCol>
                <a:gridCol w="1334405">
                  <a:extLst>
                    <a:ext uri="{9D8B030D-6E8A-4147-A177-3AD203B41FA5}">
                      <a16:colId xmlns:a16="http://schemas.microsoft.com/office/drawing/2014/main" val="20001"/>
                    </a:ext>
                  </a:extLst>
                </a:gridCol>
              </a:tblGrid>
              <a:tr h="325093">
                <a:tc gridSpan="2">
                  <a:txBody>
                    <a:bodyPr/>
                    <a:lstStyle/>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Response Rates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95539">
                <a:tc>
                  <a:txBody>
                    <a:bodyPr/>
                    <a:lstStyle/>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Completion Rate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80.3%</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5539">
                <a:tc>
                  <a:txBody>
                    <a:bodyPr/>
                    <a:lstStyle/>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Cooperation Rate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47.9%</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0316">
                <a:tc>
                  <a:txBody>
                    <a:bodyPr/>
                    <a:lstStyle/>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Contact Rate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14.3%</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977671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CASPER Results</a:t>
            </a:r>
          </a:p>
        </p:txBody>
      </p:sp>
      <p:sp>
        <p:nvSpPr>
          <p:cNvPr id="3" name="Content Placeholder 2"/>
          <p:cNvSpPr>
            <a:spLocks noGrp="1"/>
          </p:cNvSpPr>
          <p:nvPr>
            <p:ph idx="1"/>
          </p:nvPr>
        </p:nvSpPr>
        <p:spPr>
          <a:xfrm>
            <a:off x="508000" y="1412875"/>
            <a:ext cx="11176000" cy="886397"/>
          </a:xfrm>
        </p:spPr>
        <p:txBody>
          <a:bodyPr/>
          <a:lstStyle/>
          <a:p>
            <a:r>
              <a:rPr lang="en-US" dirty="0"/>
              <a:t>Comparing Fairfax County race/ethnicity demographics of the projected CASPER percentages with the 2015 US Census data.</a:t>
            </a:r>
          </a:p>
        </p:txBody>
      </p:sp>
      <p:graphicFrame>
        <p:nvGraphicFramePr>
          <p:cNvPr id="5" name="Table 4"/>
          <p:cNvGraphicFramePr>
            <a:graphicFrameLocks noGrp="1"/>
          </p:cNvGraphicFramePr>
          <p:nvPr>
            <p:extLst>
              <p:ext uri="{D42A27DB-BD31-4B8C-83A1-F6EECF244321}">
                <p14:modId xmlns:p14="http://schemas.microsoft.com/office/powerpoint/2010/main" val="1220794662"/>
              </p:ext>
            </p:extLst>
          </p:nvPr>
        </p:nvGraphicFramePr>
        <p:xfrm>
          <a:off x="2479675" y="2696367"/>
          <a:ext cx="7569200" cy="2934970"/>
        </p:xfrm>
        <a:graphic>
          <a:graphicData uri="http://schemas.openxmlformats.org/drawingml/2006/table">
            <a:tbl>
              <a:tblPr firstRow="1" firstCol="1" bandRow="1"/>
              <a:tblGrid>
                <a:gridCol w="3201731">
                  <a:extLst>
                    <a:ext uri="{9D8B030D-6E8A-4147-A177-3AD203B41FA5}">
                      <a16:colId xmlns:a16="http://schemas.microsoft.com/office/drawing/2014/main" val="20000"/>
                    </a:ext>
                  </a:extLst>
                </a:gridCol>
                <a:gridCol w="2331476">
                  <a:extLst>
                    <a:ext uri="{9D8B030D-6E8A-4147-A177-3AD203B41FA5}">
                      <a16:colId xmlns:a16="http://schemas.microsoft.com/office/drawing/2014/main" val="20001"/>
                    </a:ext>
                  </a:extLst>
                </a:gridCol>
                <a:gridCol w="2035993">
                  <a:extLst>
                    <a:ext uri="{9D8B030D-6E8A-4147-A177-3AD203B41FA5}">
                      <a16:colId xmlns:a16="http://schemas.microsoft.com/office/drawing/2014/main" val="20002"/>
                    </a:ext>
                  </a:extLst>
                </a:gridCol>
              </a:tblGrid>
              <a:tr h="0">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Race/Ethnicity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2015 US Census Data (Fairfax County)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2016 Fairfax CASPER- Projected Estimates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White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66.1%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62.8%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Asian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20.1%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Hispanic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Black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American Indian/Alaskan Native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Native Hawaiian or Other Pacific Islander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54074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Report</a:t>
            </a:r>
          </a:p>
        </p:txBody>
      </p:sp>
      <p:sp>
        <p:nvSpPr>
          <p:cNvPr id="3" name="Content Placeholder 2"/>
          <p:cNvSpPr>
            <a:spLocks noGrp="1"/>
          </p:cNvSpPr>
          <p:nvPr>
            <p:ph idx="1"/>
          </p:nvPr>
        </p:nvSpPr>
        <p:spPr>
          <a:xfrm>
            <a:off x="508000" y="1412875"/>
            <a:ext cx="11176000" cy="1526572"/>
          </a:xfrm>
        </p:spPr>
        <p:txBody>
          <a:bodyPr/>
          <a:lstStyle/>
          <a:p>
            <a:r>
              <a:rPr lang="en-US" dirty="0"/>
              <a:t>Preliminary Report- Ready in week after CASPER</a:t>
            </a:r>
          </a:p>
          <a:p>
            <a:r>
              <a:rPr lang="en-US" dirty="0"/>
              <a:t>Final Report- Ready in one Month after CASPER</a:t>
            </a:r>
          </a:p>
          <a:p>
            <a:r>
              <a:rPr lang="en-US" dirty="0"/>
              <a:t>Templates are available</a:t>
            </a:r>
          </a:p>
        </p:txBody>
      </p:sp>
      <p:pic>
        <p:nvPicPr>
          <p:cNvPr id="4" name="Picture 3"/>
          <p:cNvPicPr>
            <a:picLocks noChangeAspect="1"/>
          </p:cNvPicPr>
          <p:nvPr/>
        </p:nvPicPr>
        <p:blipFill>
          <a:blip r:embed="rId2"/>
          <a:stretch>
            <a:fillRect/>
          </a:stretch>
        </p:blipFill>
        <p:spPr>
          <a:xfrm>
            <a:off x="7837550" y="2552700"/>
            <a:ext cx="3206773" cy="4057650"/>
          </a:xfrm>
          <a:prstGeom prst="rect">
            <a:avLst/>
          </a:prstGeom>
        </p:spPr>
      </p:pic>
    </p:spTree>
    <p:extLst>
      <p:ext uri="{BB962C8B-B14F-4D97-AF65-F5344CB8AC3E}">
        <p14:creationId xmlns:p14="http://schemas.microsoft.com/office/powerpoint/2010/main" val="12901275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Publication of Findings</a:t>
            </a:r>
          </a:p>
        </p:txBody>
      </p:sp>
      <p:sp>
        <p:nvSpPr>
          <p:cNvPr id="3" name="Content Placeholder 2"/>
          <p:cNvSpPr>
            <a:spLocks noGrp="1"/>
          </p:cNvSpPr>
          <p:nvPr>
            <p:ph idx="1"/>
          </p:nvPr>
        </p:nvSpPr>
        <p:spPr>
          <a:xfrm>
            <a:off x="508000" y="1412875"/>
            <a:ext cx="11176000" cy="5269135"/>
          </a:xfrm>
        </p:spPr>
        <p:txBody>
          <a:bodyPr/>
          <a:lstStyle/>
          <a:p>
            <a:r>
              <a:rPr lang="en-US" dirty="0"/>
              <a:t>The results of FCHD’s CASPER can be used to evaluate the needs of the County from different perspectives, therefore it is recommended that FCHD share this report with key partners throughout the County. </a:t>
            </a:r>
          </a:p>
          <a:p>
            <a:r>
              <a:rPr lang="en-US" dirty="0"/>
              <a:t>A full copy of the report along with a news release summarizing the major findings can be found at: </a:t>
            </a:r>
            <a:r>
              <a:rPr lang="en-US" dirty="0">
                <a:hlinkClick r:id="rId2"/>
              </a:rPr>
              <a:t>http://www.fairfaxcounty.gov/hd/hdnews/2016hdnews/2016-sep-27-casper-preparedness-survey-results.htm</a:t>
            </a:r>
            <a:r>
              <a:rPr lang="en-US" dirty="0"/>
              <a:t>. </a:t>
            </a:r>
          </a:p>
          <a:p>
            <a:r>
              <a:rPr lang="en-US" dirty="0"/>
              <a:t>Further analysis of CASPER data</a:t>
            </a:r>
          </a:p>
          <a:p>
            <a:pPr marL="0" indent="0">
              <a:buNone/>
            </a:pPr>
            <a:endParaRPr lang="en-US" dirty="0"/>
          </a:p>
          <a:p>
            <a:endParaRPr lang="en-US" dirty="0"/>
          </a:p>
        </p:txBody>
      </p:sp>
    </p:spTree>
    <p:extLst>
      <p:ext uri="{BB962C8B-B14F-4D97-AF65-F5344CB8AC3E}">
        <p14:creationId xmlns:p14="http://schemas.microsoft.com/office/powerpoint/2010/main" val="16051634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Considerations</a:t>
            </a:r>
          </a:p>
        </p:txBody>
      </p:sp>
      <p:sp>
        <p:nvSpPr>
          <p:cNvPr id="3" name="Content Placeholder 2"/>
          <p:cNvSpPr>
            <a:spLocks noGrp="1"/>
          </p:cNvSpPr>
          <p:nvPr>
            <p:ph idx="1"/>
          </p:nvPr>
        </p:nvSpPr>
        <p:spPr>
          <a:xfrm>
            <a:off x="508000" y="1412875"/>
            <a:ext cx="11176000" cy="4641271"/>
          </a:xfrm>
        </p:spPr>
        <p:txBody>
          <a:bodyPr/>
          <a:lstStyle/>
          <a:p>
            <a:r>
              <a:rPr lang="en-US" dirty="0"/>
              <a:t>Use ICS as for any planned event</a:t>
            </a:r>
          </a:p>
          <a:p>
            <a:r>
              <a:rPr lang="en-US" dirty="0"/>
              <a:t>Pre-planning essential:</a:t>
            </a:r>
          </a:p>
          <a:p>
            <a:pPr lvl="1"/>
            <a:r>
              <a:rPr lang="en-US" dirty="0"/>
              <a:t>Drive clusters in advance, provide detailed maps</a:t>
            </a:r>
          </a:p>
          <a:p>
            <a:pPr lvl="1"/>
            <a:r>
              <a:rPr lang="en-US" dirty="0"/>
              <a:t>Communicate in advance with HOAs, building management</a:t>
            </a:r>
          </a:p>
          <a:p>
            <a:r>
              <a:rPr lang="en-US" dirty="0"/>
              <a:t>Notify public safety partners in advance</a:t>
            </a:r>
          </a:p>
          <a:p>
            <a:r>
              <a:rPr lang="en-US" dirty="0"/>
              <a:t>Develop weather-related thresholds to pause/cancel operations</a:t>
            </a:r>
          </a:p>
          <a:p>
            <a:r>
              <a:rPr lang="en-US" dirty="0"/>
              <a:t>Safety planning based on geography and area zoning</a:t>
            </a:r>
          </a:p>
          <a:p>
            <a:r>
              <a:rPr lang="en-US" dirty="0"/>
              <a:t>Don’t skimp on training</a:t>
            </a:r>
          </a:p>
          <a:p>
            <a:endParaRPr lang="en-US" dirty="0"/>
          </a:p>
        </p:txBody>
      </p:sp>
    </p:spTree>
    <p:extLst>
      <p:ext uri="{BB962C8B-B14F-4D97-AF65-F5344CB8AC3E}">
        <p14:creationId xmlns:p14="http://schemas.microsoft.com/office/powerpoint/2010/main" val="32617161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ICS</a:t>
            </a:r>
          </a:p>
        </p:txBody>
      </p:sp>
      <p:sp>
        <p:nvSpPr>
          <p:cNvPr id="3" name="Content Placeholder 2"/>
          <p:cNvSpPr>
            <a:spLocks noGrp="1"/>
          </p:cNvSpPr>
          <p:nvPr>
            <p:ph idx="1"/>
          </p:nvPr>
        </p:nvSpPr>
        <p:spPr>
          <a:xfrm>
            <a:off x="508000" y="1412875"/>
            <a:ext cx="11176000" cy="4708981"/>
          </a:xfrm>
        </p:spPr>
        <p:txBody>
          <a:bodyPr/>
          <a:lstStyle/>
          <a:p>
            <a:r>
              <a:rPr lang="en-US" dirty="0"/>
              <a:t>Planning P is critical</a:t>
            </a:r>
          </a:p>
          <a:p>
            <a:r>
              <a:rPr lang="en-US" dirty="0"/>
              <a:t>Organize operations by division (geography)</a:t>
            </a:r>
          </a:p>
          <a:p>
            <a:pPr lvl="1"/>
            <a:r>
              <a:rPr lang="en-US" dirty="0"/>
              <a:t>Each Division Supervisor oversee 3 to 5 teams</a:t>
            </a:r>
          </a:p>
          <a:p>
            <a:r>
              <a:rPr lang="en-US" dirty="0"/>
              <a:t>Division Supervisors familiar with area of operation</a:t>
            </a:r>
          </a:p>
          <a:p>
            <a:r>
              <a:rPr lang="en-US" dirty="0"/>
              <a:t>Logistics, especially COML, essential</a:t>
            </a:r>
          </a:p>
          <a:p>
            <a:r>
              <a:rPr lang="en-US" dirty="0"/>
              <a:t>Identify an ICP as close to center of AO as possible</a:t>
            </a:r>
          </a:p>
          <a:p>
            <a:r>
              <a:rPr lang="en-US" dirty="0"/>
              <a:t>Tailor operational period to weather conditions</a:t>
            </a:r>
          </a:p>
          <a:p>
            <a:r>
              <a:rPr lang="en-US" dirty="0"/>
              <a:t>Activate a Safety Officer </a:t>
            </a:r>
            <a:r>
              <a:rPr lang="en-US" u="sng" dirty="0"/>
              <a:t>and</a:t>
            </a:r>
            <a:r>
              <a:rPr lang="en-US" dirty="0"/>
              <a:t> Assistant Safety Officer(s)</a:t>
            </a:r>
          </a:p>
          <a:p>
            <a:r>
              <a:rPr lang="en-US" dirty="0"/>
              <a:t>Resource and operational tracking critical</a:t>
            </a:r>
          </a:p>
        </p:txBody>
      </p:sp>
    </p:spTree>
    <p:extLst>
      <p:ext uri="{BB962C8B-B14F-4D97-AF65-F5344CB8AC3E}">
        <p14:creationId xmlns:p14="http://schemas.microsoft.com/office/powerpoint/2010/main" val="20285311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7600" y="171450"/>
            <a:ext cx="4810125" cy="6448425"/>
          </a:xfrm>
          <a:prstGeom prst="rect">
            <a:avLst/>
          </a:prstGeom>
        </p:spPr>
      </p:pic>
    </p:spTree>
    <p:extLst>
      <p:ext uri="{BB962C8B-B14F-4D97-AF65-F5344CB8AC3E}">
        <p14:creationId xmlns:p14="http://schemas.microsoft.com/office/powerpoint/2010/main" val="27865530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en-US" altLang="en-US" dirty="0"/>
              <a:t>What is a CASPER?</a:t>
            </a:r>
          </a:p>
        </p:txBody>
      </p:sp>
      <p:sp>
        <p:nvSpPr>
          <p:cNvPr id="12291" name="Content Placeholder 2"/>
          <p:cNvSpPr>
            <a:spLocks noGrp="1"/>
          </p:cNvSpPr>
          <p:nvPr>
            <p:ph idx="1"/>
          </p:nvPr>
        </p:nvSpPr>
        <p:spPr>
          <a:xfrm>
            <a:off x="508000" y="1412875"/>
            <a:ext cx="11176000" cy="5170646"/>
          </a:xfrm>
        </p:spPr>
        <p:txBody>
          <a:bodyPr/>
          <a:lstStyle/>
          <a:p>
            <a:pPr eaLnBrk="1" hangingPunct="1"/>
            <a:r>
              <a:rPr lang="en-US" altLang="en-US" dirty="0"/>
              <a:t>Epidemiologic technique designed to provide quick and at low cost, household-based information about a community’s needs in a simple format to decision-makers.   </a:t>
            </a:r>
          </a:p>
          <a:p>
            <a:pPr eaLnBrk="1" hangingPunct="1"/>
            <a:r>
              <a:rPr lang="en-US" altLang="en-US" dirty="0"/>
              <a:t>Developed specifically for use in communities affected by disaster; the North Carolina Department of Public Health and Guilford County pioneered the use of CASPER to collect primary data about public health needs as a part of a Community Health Assessment. </a:t>
            </a:r>
          </a:p>
          <a:p>
            <a:pPr eaLnBrk="1" hangingPunct="1"/>
            <a:r>
              <a:rPr lang="en-US" altLang="en-US" dirty="0"/>
              <a:t>CASPER involves conducting door-to-door surveys on a random sample of households using a questionnaire. </a:t>
            </a:r>
          </a:p>
          <a:p>
            <a:pPr eaLnBrk="1" hangingPunct="1"/>
            <a:endParaRPr lang="en-US" altLang="en-US" dirty="0"/>
          </a:p>
        </p:txBody>
      </p:sp>
    </p:spTree>
    <p:extLst>
      <p:ext uri="{BB962C8B-B14F-4D97-AF65-F5344CB8AC3E}">
        <p14:creationId xmlns:p14="http://schemas.microsoft.com/office/powerpoint/2010/main" val="127396068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Maps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219200"/>
            <a:ext cx="5137951"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5981700" y="1412875"/>
            <a:ext cx="5702300" cy="4893647"/>
          </a:xfrm>
        </p:spPr>
        <p:txBody>
          <a:bodyPr/>
          <a:lstStyle/>
          <a:p>
            <a:r>
              <a:rPr lang="en-US" dirty="0"/>
              <a:t>Mark starting location</a:t>
            </a:r>
          </a:p>
          <a:p>
            <a:r>
              <a:rPr lang="en-US" dirty="0"/>
              <a:t>Identify nearby bathrooms</a:t>
            </a:r>
          </a:p>
          <a:p>
            <a:r>
              <a:rPr lang="en-US" dirty="0"/>
              <a:t>Identify management offices</a:t>
            </a:r>
          </a:p>
          <a:p>
            <a:r>
              <a:rPr lang="en-US" dirty="0"/>
              <a:t>Provide details on:</a:t>
            </a:r>
          </a:p>
          <a:p>
            <a:pPr lvl="1"/>
            <a:r>
              <a:rPr lang="en-US" dirty="0"/>
              <a:t>Zoning</a:t>
            </a:r>
          </a:p>
          <a:p>
            <a:pPr lvl="1"/>
            <a:r>
              <a:rPr lang="en-US" dirty="0"/>
              <a:t># of dwellings</a:t>
            </a:r>
          </a:p>
          <a:p>
            <a:pPr lvl="1"/>
            <a:r>
              <a:rPr lang="en-US" dirty="0"/>
              <a:t>Sidewalks (or lack thereof), dangerous intersections</a:t>
            </a:r>
          </a:p>
          <a:p>
            <a:pPr lvl="1"/>
            <a:r>
              <a:rPr lang="en-US" dirty="0"/>
              <a:t>Available parking</a:t>
            </a:r>
          </a:p>
          <a:p>
            <a:pPr marL="0" indent="0">
              <a:buNone/>
            </a:pPr>
            <a:endParaRPr lang="en-US" dirty="0"/>
          </a:p>
        </p:txBody>
      </p:sp>
    </p:spTree>
    <p:extLst>
      <p:ext uri="{BB962C8B-B14F-4D97-AF65-F5344CB8AC3E}">
        <p14:creationId xmlns:p14="http://schemas.microsoft.com/office/powerpoint/2010/main" val="282297965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Considerations</a:t>
            </a:r>
          </a:p>
        </p:txBody>
      </p:sp>
      <p:sp>
        <p:nvSpPr>
          <p:cNvPr id="3" name="Content Placeholder 2"/>
          <p:cNvSpPr>
            <a:spLocks noGrp="1"/>
          </p:cNvSpPr>
          <p:nvPr>
            <p:ph idx="1"/>
          </p:nvPr>
        </p:nvSpPr>
        <p:spPr>
          <a:xfrm>
            <a:off x="508000" y="1412875"/>
            <a:ext cx="11176000" cy="4235006"/>
          </a:xfrm>
        </p:spPr>
        <p:txBody>
          <a:bodyPr/>
          <a:lstStyle/>
          <a:p>
            <a:r>
              <a:rPr lang="en-US" dirty="0"/>
              <a:t>Weather</a:t>
            </a:r>
          </a:p>
          <a:p>
            <a:r>
              <a:rPr lang="en-US" dirty="0"/>
              <a:t>Traffic</a:t>
            </a:r>
          </a:p>
          <a:p>
            <a:r>
              <a:rPr lang="en-US" dirty="0"/>
              <a:t>Time of day/night</a:t>
            </a:r>
          </a:p>
          <a:p>
            <a:r>
              <a:rPr lang="en-US" dirty="0"/>
              <a:t>Unknown neighborhoods and commercial areas</a:t>
            </a:r>
          </a:p>
          <a:p>
            <a:r>
              <a:rPr lang="en-US" dirty="0"/>
              <a:t>Dogs! Bees!</a:t>
            </a:r>
          </a:p>
          <a:p>
            <a:r>
              <a:rPr lang="en-US" dirty="0"/>
              <a:t>Visibility (ICS vests, reflective striping, ID as Health Dept.)</a:t>
            </a:r>
          </a:p>
          <a:p>
            <a:r>
              <a:rPr lang="en-US" dirty="0"/>
              <a:t>Cold approaching strangers; confrontational situations</a:t>
            </a:r>
          </a:p>
          <a:p>
            <a:r>
              <a:rPr lang="en-US" dirty="0"/>
              <a:t>Teamwork essential</a:t>
            </a:r>
          </a:p>
        </p:txBody>
      </p:sp>
    </p:spTree>
    <p:extLst>
      <p:ext uri="{BB962C8B-B14F-4D97-AF65-F5344CB8AC3E}">
        <p14:creationId xmlns:p14="http://schemas.microsoft.com/office/powerpoint/2010/main" val="390935374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CASPER Training</a:t>
            </a:r>
          </a:p>
        </p:txBody>
      </p:sp>
      <p:sp>
        <p:nvSpPr>
          <p:cNvPr id="3" name="Content Placeholder 2"/>
          <p:cNvSpPr>
            <a:spLocks noGrp="1"/>
          </p:cNvSpPr>
          <p:nvPr>
            <p:ph idx="1"/>
          </p:nvPr>
        </p:nvSpPr>
        <p:spPr>
          <a:xfrm>
            <a:off x="508000" y="1412875"/>
            <a:ext cx="11176000" cy="4235006"/>
          </a:xfrm>
        </p:spPr>
        <p:txBody>
          <a:bodyPr/>
          <a:lstStyle/>
          <a:p>
            <a:r>
              <a:rPr lang="en-US" dirty="0"/>
              <a:t>CASPER Methodology</a:t>
            </a:r>
          </a:p>
          <a:p>
            <a:r>
              <a:rPr lang="en-US" dirty="0"/>
              <a:t>Interviewing techniques</a:t>
            </a:r>
          </a:p>
          <a:p>
            <a:r>
              <a:rPr lang="en-US" dirty="0"/>
              <a:t>Scripts, forms, questionnaire (and opportunity to practice)</a:t>
            </a:r>
          </a:p>
          <a:p>
            <a:r>
              <a:rPr lang="en-US" dirty="0"/>
              <a:t>Command and control</a:t>
            </a:r>
          </a:p>
          <a:p>
            <a:r>
              <a:rPr lang="en-US" dirty="0"/>
              <a:t>Safety</a:t>
            </a:r>
          </a:p>
          <a:p>
            <a:r>
              <a:rPr lang="en-US" dirty="0"/>
              <a:t>Team interactions</a:t>
            </a:r>
          </a:p>
          <a:p>
            <a:r>
              <a:rPr lang="en-US" dirty="0"/>
              <a:t>Contingency plans for weather, hazards</a:t>
            </a:r>
          </a:p>
          <a:p>
            <a:r>
              <a:rPr lang="en-US" dirty="0"/>
              <a:t>Working a cluster</a:t>
            </a:r>
          </a:p>
        </p:txBody>
      </p:sp>
    </p:spTree>
    <p:extLst>
      <p:ext uri="{BB962C8B-B14F-4D97-AF65-F5344CB8AC3E}">
        <p14:creationId xmlns:p14="http://schemas.microsoft.com/office/powerpoint/2010/main" val="394619974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Lessons Learned</a:t>
            </a:r>
          </a:p>
        </p:txBody>
      </p:sp>
      <p:sp>
        <p:nvSpPr>
          <p:cNvPr id="3" name="Content Placeholder 2"/>
          <p:cNvSpPr>
            <a:spLocks noGrp="1"/>
          </p:cNvSpPr>
          <p:nvPr>
            <p:ph idx="1"/>
          </p:nvPr>
        </p:nvSpPr>
        <p:spPr>
          <a:xfrm>
            <a:off x="508000" y="1412875"/>
            <a:ext cx="11176000" cy="3693319"/>
          </a:xfrm>
        </p:spPr>
        <p:txBody>
          <a:bodyPr/>
          <a:lstStyle/>
          <a:p>
            <a:r>
              <a:rPr lang="en-US" dirty="0"/>
              <a:t>Saturdays difficult; Sundays better; weekday nights best</a:t>
            </a:r>
          </a:p>
          <a:p>
            <a:r>
              <a:rPr lang="en-US" dirty="0"/>
              <a:t>Communication is critical for safety</a:t>
            </a:r>
          </a:p>
          <a:p>
            <a:r>
              <a:rPr lang="en-US" dirty="0"/>
              <a:t>Approach is everything</a:t>
            </a:r>
          </a:p>
          <a:p>
            <a:r>
              <a:rPr lang="en-US" dirty="0"/>
              <a:t>More language interpreters</a:t>
            </a:r>
          </a:p>
          <a:p>
            <a:r>
              <a:rPr lang="en-US" dirty="0"/>
              <a:t>50 questions is too many</a:t>
            </a:r>
          </a:p>
          <a:p>
            <a:r>
              <a:rPr lang="en-US" dirty="0"/>
              <a:t>Carefully select wording of questions</a:t>
            </a:r>
          </a:p>
          <a:p>
            <a:r>
              <a:rPr lang="en-US" dirty="0"/>
              <a:t>Maintain a presence in the field</a:t>
            </a:r>
          </a:p>
        </p:txBody>
      </p:sp>
    </p:spTree>
    <p:extLst>
      <p:ext uri="{BB962C8B-B14F-4D97-AF65-F5344CB8AC3E}">
        <p14:creationId xmlns:p14="http://schemas.microsoft.com/office/powerpoint/2010/main" val="207500893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250" y="258348"/>
            <a:ext cx="2444361" cy="325914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8767"/>
          <a:stretch/>
        </p:blipFill>
        <p:spPr>
          <a:xfrm>
            <a:off x="4184650" y="265593"/>
            <a:ext cx="3454400" cy="210459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0900" b="40000"/>
          <a:stretch/>
        </p:blipFill>
        <p:spPr>
          <a:xfrm>
            <a:off x="4818078" y="4819650"/>
            <a:ext cx="5716572" cy="16764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5250" y="280471"/>
            <a:ext cx="2799399" cy="209954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5650" t="7715"/>
          <a:stretch/>
        </p:blipFill>
        <p:spPr>
          <a:xfrm rot="5400000">
            <a:off x="2312546" y="3973954"/>
            <a:ext cx="2803915" cy="2056908"/>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5556" r="12500" b="2221"/>
          <a:stretch/>
        </p:blipFill>
        <p:spPr>
          <a:xfrm>
            <a:off x="4546817" y="2155107"/>
            <a:ext cx="3277518" cy="2590800"/>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13950" t="14445" r="17407" b="23333"/>
          <a:stretch/>
        </p:blipFill>
        <p:spPr>
          <a:xfrm>
            <a:off x="8186502" y="2401529"/>
            <a:ext cx="1983928" cy="2397842"/>
          </a:xfrm>
          <a:prstGeom prst="rect">
            <a:avLst/>
          </a:prstGeom>
        </p:spPr>
      </p:pic>
    </p:spTree>
    <p:extLst>
      <p:ext uri="{BB962C8B-B14F-4D97-AF65-F5344CB8AC3E}">
        <p14:creationId xmlns:p14="http://schemas.microsoft.com/office/powerpoint/2010/main" val="22390897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Objectives</a:t>
            </a:r>
          </a:p>
        </p:txBody>
      </p:sp>
      <p:sp>
        <p:nvSpPr>
          <p:cNvPr id="3" name="Content Placeholder 2"/>
          <p:cNvSpPr>
            <a:spLocks noGrp="1"/>
          </p:cNvSpPr>
          <p:nvPr>
            <p:ph idx="1"/>
          </p:nvPr>
        </p:nvSpPr>
        <p:spPr>
          <a:xfrm>
            <a:off x="508000" y="1412875"/>
            <a:ext cx="11176000" cy="2412968"/>
          </a:xfrm>
        </p:spPr>
        <p:txBody>
          <a:bodyPr/>
          <a:lstStyle/>
          <a:p>
            <a:r>
              <a:rPr lang="en-US" dirty="0"/>
              <a:t>Understand the purpose of the CASPER program</a:t>
            </a:r>
          </a:p>
          <a:p>
            <a:r>
              <a:rPr lang="en-US" dirty="0"/>
              <a:t>Describe the assessment components of a CASPER (questionnaire, sampling, analysis)</a:t>
            </a:r>
          </a:p>
          <a:p>
            <a:r>
              <a:rPr lang="en-US" dirty="0"/>
              <a:t>Describe CASPER operations and use of the Incident Command System (ICS) and response tools</a:t>
            </a:r>
          </a:p>
        </p:txBody>
      </p:sp>
    </p:spTree>
    <p:extLst>
      <p:ext uri="{BB962C8B-B14F-4D97-AF65-F5344CB8AC3E}">
        <p14:creationId xmlns:p14="http://schemas.microsoft.com/office/powerpoint/2010/main" val="34985436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a:xfrm>
            <a:off x="508000" y="1412875"/>
            <a:ext cx="11176000" cy="1834348"/>
          </a:xfrm>
        </p:spPr>
        <p:txBody>
          <a:bodyPr/>
          <a:lstStyle/>
          <a:p>
            <a:r>
              <a:rPr lang="en-US" dirty="0"/>
              <a:t>Shawn Kiernan, Communicable Disease/ Epidemiology Supervisor</a:t>
            </a:r>
          </a:p>
          <a:p>
            <a:pPr lvl="1"/>
            <a:r>
              <a:rPr lang="en-US" dirty="0"/>
              <a:t>Focus on the perspective from an LHD epidemiologist</a:t>
            </a:r>
          </a:p>
          <a:p>
            <a:pPr lvl="1"/>
            <a:r>
              <a:rPr lang="en-US" dirty="0"/>
              <a:t>Discuss role of the epidemiologist </a:t>
            </a:r>
          </a:p>
        </p:txBody>
      </p:sp>
      <p:sp>
        <p:nvSpPr>
          <p:cNvPr id="4" name="Content Placeholder 2"/>
          <p:cNvSpPr txBox="1">
            <a:spLocks/>
          </p:cNvSpPr>
          <p:nvPr/>
        </p:nvSpPr>
        <p:spPr>
          <a:xfrm>
            <a:off x="508000" y="3895521"/>
            <a:ext cx="11176000" cy="183434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Jesse Habourn, Public Health Emergency Management Coordinator</a:t>
            </a:r>
          </a:p>
          <a:p>
            <a:pPr lvl="1"/>
            <a:r>
              <a:rPr lang="en-US" dirty="0"/>
              <a:t>Describe the application of ICS to CASPER as a planned event</a:t>
            </a:r>
          </a:p>
          <a:p>
            <a:pPr lvl="1"/>
            <a:r>
              <a:rPr lang="en-US" dirty="0"/>
              <a:t>Operational considerations to perform a safe and efficient CASPER </a:t>
            </a:r>
          </a:p>
        </p:txBody>
      </p:sp>
    </p:spTree>
    <p:extLst>
      <p:ext uri="{BB962C8B-B14F-4D97-AF65-F5344CB8AC3E}">
        <p14:creationId xmlns:p14="http://schemas.microsoft.com/office/powerpoint/2010/main" val="5753265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Approach</a:t>
            </a:r>
          </a:p>
        </p:txBody>
      </p:sp>
      <p:sp>
        <p:nvSpPr>
          <p:cNvPr id="3" name="Content Placeholder 2"/>
          <p:cNvSpPr>
            <a:spLocks noGrp="1"/>
          </p:cNvSpPr>
          <p:nvPr>
            <p:ph idx="1"/>
          </p:nvPr>
        </p:nvSpPr>
        <p:spPr>
          <a:xfrm>
            <a:off x="508000" y="1412875"/>
            <a:ext cx="11176000" cy="4542782"/>
          </a:xfrm>
        </p:spPr>
        <p:txBody>
          <a:bodyPr/>
          <a:lstStyle/>
          <a:p>
            <a:r>
              <a:rPr lang="en-US" dirty="0"/>
              <a:t>Get all key players involved early and often</a:t>
            </a:r>
          </a:p>
          <a:p>
            <a:pPr lvl="1"/>
            <a:r>
              <a:rPr lang="en-US" dirty="0"/>
              <a:t>Who is involved?</a:t>
            </a:r>
          </a:p>
          <a:p>
            <a:r>
              <a:rPr lang="en-US" dirty="0"/>
              <a:t>Start planning about 6 months in advance</a:t>
            </a:r>
          </a:p>
          <a:p>
            <a:pPr lvl="1"/>
            <a:r>
              <a:rPr lang="en-US" dirty="0"/>
              <a:t>Everyone should agree on approach as much as possible</a:t>
            </a:r>
          </a:p>
          <a:p>
            <a:r>
              <a:rPr lang="en-US" dirty="0"/>
              <a:t>Set a date and clear you calendars as much as possible during and week after.</a:t>
            </a:r>
          </a:p>
          <a:p>
            <a:pPr lvl="1"/>
            <a:r>
              <a:rPr lang="en-US" dirty="0"/>
              <a:t>Consider weather and other events</a:t>
            </a:r>
          </a:p>
          <a:p>
            <a:endParaRPr lang="en-US" dirty="0"/>
          </a:p>
          <a:p>
            <a:endParaRPr lang="en-US" dirty="0"/>
          </a:p>
        </p:txBody>
      </p:sp>
    </p:spTree>
    <p:extLst>
      <p:ext uri="{BB962C8B-B14F-4D97-AF65-F5344CB8AC3E}">
        <p14:creationId xmlns:p14="http://schemas.microsoft.com/office/powerpoint/2010/main" val="5226236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FCHD CASPER Objectives</a:t>
            </a:r>
          </a:p>
        </p:txBody>
      </p:sp>
      <p:sp>
        <p:nvSpPr>
          <p:cNvPr id="3" name="Content Placeholder 2"/>
          <p:cNvSpPr>
            <a:spLocks noGrp="1"/>
          </p:cNvSpPr>
          <p:nvPr>
            <p:ph idx="1"/>
          </p:nvPr>
        </p:nvSpPr>
        <p:spPr>
          <a:xfrm>
            <a:off x="508000" y="1412875"/>
            <a:ext cx="11176000" cy="4038029"/>
          </a:xfrm>
        </p:spPr>
        <p:txBody>
          <a:bodyPr/>
          <a:lstStyle/>
          <a:p>
            <a:r>
              <a:rPr lang="en-US" altLang="en-US" dirty="0"/>
              <a:t>Collect community data on emergency preparedness, communication, and communicable disease</a:t>
            </a:r>
          </a:p>
          <a:p>
            <a:pPr marL="0" indent="0">
              <a:buNone/>
            </a:pPr>
            <a:endParaRPr lang="en-US" altLang="en-US" dirty="0"/>
          </a:p>
          <a:p>
            <a:r>
              <a:rPr lang="en-US" altLang="en-US" dirty="0"/>
              <a:t>Train FCHD staff how to conduct a CASPER in the event of an emergency in Fairfax County</a:t>
            </a:r>
          </a:p>
          <a:p>
            <a:endParaRPr lang="en-US" altLang="en-US" dirty="0"/>
          </a:p>
          <a:p>
            <a:r>
              <a:rPr lang="en-US" altLang="en-US" dirty="0"/>
              <a:t>Complete CASPER June 4-16, 2016.</a:t>
            </a:r>
          </a:p>
          <a:p>
            <a:pPr marL="0" indent="0">
              <a:buNone/>
            </a:pPr>
            <a:endParaRPr lang="en-US" dirty="0"/>
          </a:p>
        </p:txBody>
      </p:sp>
    </p:spTree>
    <p:extLst>
      <p:ext uri="{BB962C8B-B14F-4D97-AF65-F5344CB8AC3E}">
        <p14:creationId xmlns:p14="http://schemas.microsoft.com/office/powerpoint/2010/main" val="6016720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Epidemiologist’s Role</a:t>
            </a:r>
          </a:p>
        </p:txBody>
      </p:sp>
      <p:sp>
        <p:nvSpPr>
          <p:cNvPr id="3" name="Content Placeholder 2"/>
          <p:cNvSpPr>
            <a:spLocks noGrp="1"/>
          </p:cNvSpPr>
          <p:nvPr>
            <p:ph idx="1"/>
          </p:nvPr>
        </p:nvSpPr>
        <p:spPr>
          <a:xfrm>
            <a:off x="508000" y="1412875"/>
            <a:ext cx="11176000" cy="5219891"/>
          </a:xfrm>
        </p:spPr>
        <p:txBody>
          <a:bodyPr/>
          <a:lstStyle/>
          <a:p>
            <a:r>
              <a:rPr lang="en-US" dirty="0"/>
              <a:t>Questionnaire Development</a:t>
            </a:r>
          </a:p>
          <a:p>
            <a:r>
              <a:rPr lang="en-US" dirty="0"/>
              <a:t>CASPER Sample</a:t>
            </a:r>
          </a:p>
          <a:p>
            <a:r>
              <a:rPr lang="en-US" dirty="0"/>
              <a:t>Cluster Approach (which houses to visit from a sampling perspective)</a:t>
            </a:r>
          </a:p>
          <a:p>
            <a:r>
              <a:rPr lang="en-US" dirty="0"/>
              <a:t>Training - Epidemiology of CASPER &amp; Interviewing 101</a:t>
            </a:r>
          </a:p>
          <a:p>
            <a:r>
              <a:rPr lang="en-US" dirty="0"/>
              <a:t>Analysis of Data</a:t>
            </a:r>
          </a:p>
          <a:p>
            <a:r>
              <a:rPr lang="en-US" dirty="0"/>
              <a:t>Final Report</a:t>
            </a:r>
          </a:p>
          <a:p>
            <a:r>
              <a:rPr lang="en-US" dirty="0"/>
              <a:t>Presentations/ Publication of Findings</a:t>
            </a:r>
          </a:p>
          <a:p>
            <a:endParaRPr lang="en-US" dirty="0"/>
          </a:p>
          <a:p>
            <a:endParaRPr lang="en-US" dirty="0"/>
          </a:p>
        </p:txBody>
      </p:sp>
    </p:spTree>
    <p:extLst>
      <p:ext uri="{BB962C8B-B14F-4D97-AF65-F5344CB8AC3E}">
        <p14:creationId xmlns:p14="http://schemas.microsoft.com/office/powerpoint/2010/main" val="210352782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Questionnaire Development</a:t>
            </a:r>
          </a:p>
        </p:txBody>
      </p:sp>
      <p:sp>
        <p:nvSpPr>
          <p:cNvPr id="3" name="Content Placeholder 2"/>
          <p:cNvSpPr>
            <a:spLocks noGrp="1"/>
          </p:cNvSpPr>
          <p:nvPr>
            <p:ph idx="1"/>
          </p:nvPr>
        </p:nvSpPr>
        <p:spPr>
          <a:xfrm>
            <a:off x="508000" y="1412875"/>
            <a:ext cx="11176000" cy="5423023"/>
          </a:xfrm>
        </p:spPr>
        <p:txBody>
          <a:bodyPr/>
          <a:lstStyle/>
          <a:p>
            <a:r>
              <a:rPr lang="en-US" dirty="0"/>
              <a:t>Existing templates available</a:t>
            </a:r>
          </a:p>
          <a:p>
            <a:r>
              <a:rPr lang="en-US" dirty="0"/>
              <a:t>Approximately 50 questions</a:t>
            </a:r>
          </a:p>
          <a:p>
            <a:r>
              <a:rPr lang="en-US" dirty="0"/>
              <a:t>Questions mainly yes/no or multiple choice questions allowing for easier analysis</a:t>
            </a:r>
          </a:p>
          <a:p>
            <a:r>
              <a:rPr lang="en-US" dirty="0"/>
              <a:t>Major topic areas:</a:t>
            </a:r>
          </a:p>
          <a:p>
            <a:pPr lvl="1"/>
            <a:r>
              <a:rPr lang="en-US" dirty="0"/>
              <a:t>Demographics</a:t>
            </a:r>
          </a:p>
          <a:p>
            <a:pPr lvl="1"/>
            <a:r>
              <a:rPr lang="en-US" dirty="0"/>
              <a:t>Emergency preparedness</a:t>
            </a:r>
          </a:p>
          <a:p>
            <a:pPr lvl="1"/>
            <a:r>
              <a:rPr lang="en-US" dirty="0"/>
              <a:t>Methods of communication</a:t>
            </a:r>
          </a:p>
          <a:p>
            <a:pPr lvl="1"/>
            <a:r>
              <a:rPr lang="en-US" dirty="0"/>
              <a:t>Communicable disease information</a:t>
            </a:r>
          </a:p>
          <a:p>
            <a:pPr lvl="1"/>
            <a:r>
              <a:rPr lang="en-US" dirty="0"/>
              <a:t>Actions during an emergency</a:t>
            </a:r>
          </a:p>
          <a:p>
            <a:endParaRPr lang="en-US" dirty="0"/>
          </a:p>
        </p:txBody>
      </p:sp>
    </p:spTree>
    <p:extLst>
      <p:ext uri="{BB962C8B-B14F-4D97-AF65-F5344CB8AC3E}">
        <p14:creationId xmlns:p14="http://schemas.microsoft.com/office/powerpoint/2010/main" val="148494078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CASPER Sample</a:t>
            </a:r>
          </a:p>
        </p:txBody>
      </p:sp>
      <p:sp>
        <p:nvSpPr>
          <p:cNvPr id="3" name="Content Placeholder 2"/>
          <p:cNvSpPr>
            <a:spLocks noGrp="1"/>
          </p:cNvSpPr>
          <p:nvPr>
            <p:ph idx="1"/>
          </p:nvPr>
        </p:nvSpPr>
        <p:spPr>
          <a:xfrm>
            <a:off x="508000" y="1412875"/>
            <a:ext cx="2559050" cy="5340350"/>
          </a:xfrm>
        </p:spPr>
        <p:txBody>
          <a:bodyPr/>
          <a:lstStyle/>
          <a:p>
            <a:r>
              <a:rPr lang="en-US" dirty="0"/>
              <a:t>Teams of 2 survey 45 “clusters” randomly selected based on census blocks</a:t>
            </a:r>
          </a:p>
          <a:p>
            <a:pPr marL="0" indent="0">
              <a:buNone/>
            </a:pPr>
            <a:endParaRPr lang="en-US" dirty="0"/>
          </a:p>
        </p:txBody>
      </p:sp>
      <p:pic>
        <p:nvPicPr>
          <p:cNvPr id="4" name="Picture 3"/>
          <p:cNvPicPr>
            <a:picLocks noChangeAspect="1"/>
          </p:cNvPicPr>
          <p:nvPr/>
        </p:nvPicPr>
        <p:blipFill>
          <a:blip r:embed="rId2"/>
          <a:stretch>
            <a:fillRect/>
          </a:stretch>
        </p:blipFill>
        <p:spPr>
          <a:xfrm>
            <a:off x="7983183" y="1203813"/>
            <a:ext cx="3828987" cy="5238750"/>
          </a:xfrm>
          <a:prstGeom prst="rect">
            <a:avLst/>
          </a:prstGeom>
        </p:spPr>
      </p:pic>
      <p:pic>
        <p:nvPicPr>
          <p:cNvPr id="5" name="Picture 4"/>
          <p:cNvPicPr>
            <a:picLocks noChangeAspect="1"/>
          </p:cNvPicPr>
          <p:nvPr/>
        </p:nvPicPr>
        <p:blipFill>
          <a:blip r:embed="rId3"/>
          <a:stretch>
            <a:fillRect/>
          </a:stretch>
        </p:blipFill>
        <p:spPr>
          <a:xfrm>
            <a:off x="3845852" y="1266825"/>
            <a:ext cx="3932961" cy="5112726"/>
          </a:xfrm>
          <a:prstGeom prst="rect">
            <a:avLst/>
          </a:prstGeom>
        </p:spPr>
      </p:pic>
    </p:spTree>
    <p:extLst>
      <p:ext uri="{BB962C8B-B14F-4D97-AF65-F5344CB8AC3E}">
        <p14:creationId xmlns:p14="http://schemas.microsoft.com/office/powerpoint/2010/main" val="4182136261"/>
      </p:ext>
    </p:extLst>
  </p:cSld>
  <p:clrMapOvr>
    <a:masterClrMapping/>
  </p:clrMapOvr>
  <p:transition>
    <p:fade/>
  </p:transition>
</p:sld>
</file>

<file path=ppt/theme/theme1.xml><?xml version="1.0" encoding="utf-8"?>
<a:theme xmlns:a="http://schemas.openxmlformats.org/drawingml/2006/main" name="Health Dept theme 2016">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Health Dept theme 2016" id="{F0573973-58A8-42A1-BC74-83AF6390D3AE}" vid="{420F81A8-69BF-4A1C-AAE1-79E7741C58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1241</Words>
  <Application>Microsoft Office PowerPoint</Application>
  <PresentationFormat>Widescreen</PresentationFormat>
  <Paragraphs>164</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Garamond</vt:lpstr>
      <vt:lpstr>Segoe</vt:lpstr>
      <vt:lpstr>Times New Roman</vt:lpstr>
      <vt:lpstr>Health Dept theme 2016</vt:lpstr>
      <vt:lpstr>Community Assessment for Public Health Emergency Response (CASPER):  Fairfax County Health Department's Perspective</vt:lpstr>
      <vt:lpstr>What is a CASPER?</vt:lpstr>
      <vt:lpstr>Presentation Objectives</vt:lpstr>
      <vt:lpstr>Presenters</vt:lpstr>
      <vt:lpstr>Team Approach</vt:lpstr>
      <vt:lpstr>FCHD CASPER Objectives</vt:lpstr>
      <vt:lpstr>Epidemiologist’s Role</vt:lpstr>
      <vt:lpstr>Questionnaire Development</vt:lpstr>
      <vt:lpstr>CASPER Sample</vt:lpstr>
      <vt:lpstr>Cluster Approach</vt:lpstr>
      <vt:lpstr>Training</vt:lpstr>
      <vt:lpstr>Analysis of Data</vt:lpstr>
      <vt:lpstr>CASPER Results</vt:lpstr>
      <vt:lpstr>CASPER Results</vt:lpstr>
      <vt:lpstr>Final Report</vt:lpstr>
      <vt:lpstr>Presentation/ Publication of Findings</vt:lpstr>
      <vt:lpstr>Operational Considerations</vt:lpstr>
      <vt:lpstr>Application of ICS</vt:lpstr>
      <vt:lpstr>PowerPoint Presentation</vt:lpstr>
      <vt:lpstr>Cluster Maps</vt:lpstr>
      <vt:lpstr>Safety Considerations</vt:lpstr>
      <vt:lpstr>CASPER Training</vt:lpstr>
      <vt:lpstr>Operational Lessons Learned</vt:lpstr>
      <vt:lpstr>PowerPoint Presentation</vt:lpstr>
    </vt:vector>
  </TitlesOfParts>
  <Company>Fairfax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Zika Virus Disease  and Prevention</dc:title>
  <dc:creator>Smith, Joshua</dc:creator>
  <cp:lastModifiedBy>Habourn, Jesse</cp:lastModifiedBy>
  <cp:revision>40</cp:revision>
  <dcterms:created xsi:type="dcterms:W3CDTF">2016-09-11T19:40:08Z</dcterms:created>
  <dcterms:modified xsi:type="dcterms:W3CDTF">2017-05-08T12:40:14Z</dcterms:modified>
</cp:coreProperties>
</file>