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0" r:id="rId1"/>
    <p:sldMasterId id="2147483652" r:id="rId2"/>
    <p:sldMasterId id="2147483654" r:id="rId3"/>
    <p:sldMasterId id="2147483674" r:id="rId4"/>
    <p:sldMasterId id="2147483675" r:id="rId5"/>
    <p:sldMasterId id="2147483676" r:id="rId6"/>
    <p:sldMasterId id="2147483656" r:id="rId7"/>
    <p:sldMasterId id="2147483658" r:id="rId8"/>
    <p:sldMasterId id="2147483660" r:id="rId9"/>
    <p:sldMasterId id="2147483662" r:id="rId10"/>
    <p:sldMasterId id="2147483664" r:id="rId11"/>
    <p:sldMasterId id="2147483666" r:id="rId12"/>
    <p:sldMasterId id="2147483668" r:id="rId13"/>
    <p:sldMasterId id="2147483670" r:id="rId14"/>
    <p:sldMasterId id="2147483672" r:id="rId15"/>
    <p:sldMasterId id="2147483683" r:id="rId16"/>
  </p:sldMasterIdLst>
  <p:notesMasterIdLst>
    <p:notesMasterId r:id="rId27"/>
  </p:notesMasterIdLst>
  <p:handoutMasterIdLst>
    <p:handoutMasterId r:id="rId28"/>
  </p:handoutMasterIdLst>
  <p:sldIdLst>
    <p:sldId id="256" r:id="rId17"/>
    <p:sldId id="753" r:id="rId18"/>
    <p:sldId id="804" r:id="rId19"/>
    <p:sldId id="806" r:id="rId20"/>
    <p:sldId id="807" r:id="rId21"/>
    <p:sldId id="805" r:id="rId22"/>
    <p:sldId id="810" r:id="rId23"/>
    <p:sldId id="808" r:id="rId24"/>
    <p:sldId id="809" r:id="rId25"/>
    <p:sldId id="803" r:id="rId26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kr03688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3300"/>
    <a:srgbClr val="003399"/>
    <a:srgbClr val="969696"/>
    <a:srgbClr val="777777"/>
    <a:srgbClr val="B2B2B2"/>
    <a:srgbClr val="C0C0C0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8746" autoAdjust="0"/>
  </p:normalViewPr>
  <p:slideViewPr>
    <p:cSldViewPr>
      <p:cViewPr>
        <p:scale>
          <a:sx n="80" d="100"/>
          <a:sy n="80" d="100"/>
        </p:scale>
        <p:origin x="-169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278" y="13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5075E62-F081-4DDA-BA31-0A0C32C1F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65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0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</p:txBody>
      </p:sp>
      <p:sp>
        <p:nvSpPr>
          <p:cNvPr id="620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0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12D2D5B-0C9D-47BF-8B1B-3AC3DD0D3C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44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3363" indent="-233363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681038" indent="-2159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indent="233363" algn="l" rtl="0" eaLnBrk="0" fontAlgn="base" hangingPunct="0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E2BF98-675A-43B3-A0E1-7E64010FFE14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44810-74E3-4AB0-A297-BB253750E942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44810-74E3-4AB0-A297-BB253750E942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44810-74E3-4AB0-A297-BB253750E942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The purpose of the talk today is to: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rovide a brief background about Ebola Virus Disease and the current situation in West Africa </a:t>
            </a:r>
          </a:p>
          <a:p>
            <a:pPr eaLnBrk="1" hangingPunct="1"/>
            <a:r>
              <a:rPr lang="en-US" dirty="0" smtClean="0"/>
              <a:t>Discuss the recommendations for</a:t>
            </a:r>
            <a:r>
              <a:rPr lang="en-US" baseline="0" dirty="0" smtClean="0"/>
              <a:t> </a:t>
            </a:r>
            <a:r>
              <a:rPr lang="en-US" dirty="0" smtClean="0"/>
              <a:t>all travelers returning from affected areas </a:t>
            </a:r>
          </a:p>
          <a:p>
            <a:pPr eaLnBrk="1" hangingPunct="1"/>
            <a:r>
              <a:rPr lang="en-US" dirty="0" smtClean="0"/>
              <a:t>Discuss the response for a possible Ebola student or faculty</a:t>
            </a:r>
          </a:p>
          <a:p>
            <a:pPr eaLnBrk="1" hangingPunct="1"/>
            <a:r>
              <a:rPr lang="en-US" dirty="0" smtClean="0"/>
              <a:t>Review recommendations for school planning </a:t>
            </a:r>
          </a:p>
          <a:p>
            <a:pPr eaLnBrk="1" hangingPunct="1"/>
            <a:r>
              <a:rPr lang="en-US" dirty="0" smtClean="0"/>
              <a:t>Begin an open dialogue with the schools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44810-74E3-4AB0-A297-BB253750E942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The purpose of the talk today is to: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rovide a brief background about Ebola Virus Disease and the current situation in West Africa </a:t>
            </a:r>
          </a:p>
          <a:p>
            <a:pPr eaLnBrk="1" hangingPunct="1"/>
            <a:r>
              <a:rPr lang="en-US" dirty="0" smtClean="0"/>
              <a:t>Discuss the recommendations for</a:t>
            </a:r>
            <a:r>
              <a:rPr lang="en-US" baseline="0" dirty="0" smtClean="0"/>
              <a:t> </a:t>
            </a:r>
            <a:r>
              <a:rPr lang="en-US" dirty="0" smtClean="0"/>
              <a:t>all travelers returning from affected areas </a:t>
            </a:r>
          </a:p>
          <a:p>
            <a:pPr eaLnBrk="1" hangingPunct="1"/>
            <a:r>
              <a:rPr lang="en-US" dirty="0" smtClean="0"/>
              <a:t>Discuss the response for a possible Ebola student or faculty</a:t>
            </a:r>
          </a:p>
          <a:p>
            <a:pPr eaLnBrk="1" hangingPunct="1"/>
            <a:r>
              <a:rPr lang="en-US" dirty="0" smtClean="0"/>
              <a:t>Review recommendations for school planning </a:t>
            </a:r>
          </a:p>
          <a:p>
            <a:pPr eaLnBrk="1" hangingPunct="1"/>
            <a:r>
              <a:rPr lang="en-US" dirty="0" smtClean="0"/>
              <a:t>Begin an open dialogue with the schools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44810-74E3-4AB0-A297-BB253750E942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The purpose of the talk today is to: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rovide a brief background about Ebola Virus Disease and the current situation in West Africa </a:t>
            </a:r>
          </a:p>
          <a:p>
            <a:pPr eaLnBrk="1" hangingPunct="1"/>
            <a:r>
              <a:rPr lang="en-US" dirty="0" smtClean="0"/>
              <a:t>Discuss the recommendations for</a:t>
            </a:r>
            <a:r>
              <a:rPr lang="en-US" baseline="0" dirty="0" smtClean="0"/>
              <a:t> </a:t>
            </a:r>
            <a:r>
              <a:rPr lang="en-US" dirty="0" smtClean="0"/>
              <a:t>all travelers returning from affected areas </a:t>
            </a:r>
          </a:p>
          <a:p>
            <a:pPr eaLnBrk="1" hangingPunct="1"/>
            <a:r>
              <a:rPr lang="en-US" dirty="0" smtClean="0"/>
              <a:t>Discuss the response for a possible Ebola student or faculty</a:t>
            </a:r>
          </a:p>
          <a:p>
            <a:pPr eaLnBrk="1" hangingPunct="1"/>
            <a:r>
              <a:rPr lang="en-US" dirty="0" smtClean="0"/>
              <a:t>Review recommendations for school planning </a:t>
            </a:r>
          </a:p>
          <a:p>
            <a:pPr eaLnBrk="1" hangingPunct="1"/>
            <a:r>
              <a:rPr lang="en-US" dirty="0" smtClean="0"/>
              <a:t>Begin an open dialogue with the schools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44810-74E3-4AB0-A297-BB253750E942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The purpose of the talk today is to: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rovide a brief background about Ebola Virus Disease and the current situation in West Africa </a:t>
            </a:r>
          </a:p>
          <a:p>
            <a:pPr eaLnBrk="1" hangingPunct="1"/>
            <a:r>
              <a:rPr lang="en-US" dirty="0" smtClean="0"/>
              <a:t>Discuss the recommendations for</a:t>
            </a:r>
            <a:r>
              <a:rPr lang="en-US" baseline="0" dirty="0" smtClean="0"/>
              <a:t> </a:t>
            </a:r>
            <a:r>
              <a:rPr lang="en-US" dirty="0" smtClean="0"/>
              <a:t>all travelers returning from affected areas </a:t>
            </a:r>
          </a:p>
          <a:p>
            <a:pPr eaLnBrk="1" hangingPunct="1"/>
            <a:r>
              <a:rPr lang="en-US" dirty="0" smtClean="0"/>
              <a:t>Discuss the response for a possible Ebola student or faculty</a:t>
            </a:r>
          </a:p>
          <a:p>
            <a:pPr eaLnBrk="1" hangingPunct="1"/>
            <a:r>
              <a:rPr lang="en-US" dirty="0" smtClean="0"/>
              <a:t>Review recommendations for school planning </a:t>
            </a:r>
          </a:p>
          <a:p>
            <a:pPr eaLnBrk="1" hangingPunct="1"/>
            <a:r>
              <a:rPr lang="en-US" dirty="0" smtClean="0"/>
              <a:t>Begin an open dialogue with the schools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5D68B-8C9D-48EE-94A9-60F78910B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EA8F-13EF-4953-B5E5-DEAD218C4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C9450-00AE-4D2C-8887-DFDC05485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7F56-5CB7-464C-98F0-EFDEB45F9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B698-4606-4F0D-8696-5742237EF0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B283-CDFF-467F-B061-C289642B9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6FC0B-CB54-4D25-906B-EAF23E2B99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2C0B-B9D6-4533-A473-F9AFDB78C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CD597-91E2-4183-9282-92FD93A19B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BBCC5-BF80-45FD-A6CF-4F4E5BBCB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BF3BE-DC0C-44E1-8060-00F5579A2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D10D7-BDC6-447D-A153-4B936DA063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3504-3EAE-40C1-98B0-3A78311F0F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1C26-521A-4B8A-8E95-9D2F9BB26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5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F65D-4DD8-45FF-A2C4-71C57822E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06E3-5316-41CC-85E6-9B37E7AFA6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1C3B7-8E10-4C15-91DF-CE464C0F30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F76C-6A4E-4EC4-8808-86A1145D8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F2817-6882-401D-BD90-36F3D1D83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B33F-BDE2-4E31-BCCF-397CFFE71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0C55D-FDCF-4940-8826-AF7BF80FC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3D92-2FA9-4A2F-BA12-A997F7843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41A9-A44C-4C67-A8D0-CAA28FDBE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ABD8-64F4-4CBF-8E7A-8003CC37EF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84C47-892D-4D50-8A1C-26F3BCD0B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7240B-1AE2-4F37-A215-F61F5889F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7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EDDD-AC1E-411E-8152-B91CA9C8BA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BA32-385A-4299-AB23-335AD0C01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78188-EA84-43C5-8D60-FB7AF3771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A2064-FD96-4AD4-A9A8-754099866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35FB-AB6B-4303-9742-3803F13BF8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0541-9407-4250-B844-664C25F3A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4CD75-DE06-4EC4-A3A0-682C3E30C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5A797-63EE-40F9-B77D-C3811FC7B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EB47-5C6F-4361-B976-D74A571AB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07B80-57B2-4950-9E3E-48FC61D61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581D-8FC5-4E57-9DC3-6E29CDB77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4C50-E893-4F80-9DF0-0F0E95D617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1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56A2C-4531-4750-B0BB-71950F791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2118-BE38-4BFF-8A72-672CF3BC30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6556-2788-4829-9CE8-1FAEA7C5A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31ED0-462F-4207-B721-5041DFC77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3168B-77FD-48BD-B590-1C806DB59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72C7-2E57-457C-986E-2AAF4B5A1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CA958-B437-4FDA-BB84-2F4DBBBBB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869E0-D17D-44EB-8D13-F0350174B0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9B09-EB3A-4821-8E3A-D48BCD985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42936-7A32-4290-9C8D-DC98A1E57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2B67E-3FE5-4711-BA8F-41F3DC821F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DE618-1C8A-4DE7-9A5B-2297655FC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FF51-8EDD-44D3-96D7-9F40DD79F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6F33C-ADC8-4986-A85C-E656F736D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D624-A50E-46B8-8E67-D8F22C8E2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1C620-454D-4E35-949C-D571018F8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1DA7-C12B-43F5-8A6F-F2C51D9EFD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D0AAD-8BCB-43FB-B583-906EC4B7C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1558F-7051-4AAE-AA25-77EDDE2381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508CC-2CF6-43DE-BE98-073579A8B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7BC2-C2F9-46A4-B21F-53523BD0C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85FCF-7D2C-453B-9D60-FFE2FBF6EF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DF1B2-9562-409E-BDF8-EBE2CEDAE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54E40-E488-4F09-8BB3-28B21FEEA2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2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85705-07BC-4B2F-BF19-663725F78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49E22-3951-49AA-99AB-5DC522625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352C9-AD66-4CC6-B06D-33558F7B2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9010-DA7C-471D-B7DE-8FC0B0375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AF78-D311-491D-A3EE-965877225A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B702-A9BE-42B2-A440-AA5F36BE1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33501-7A41-4830-83BA-991F5F6C3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6E966-3FA9-4393-9AF4-98D0B037A2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1FC6-712D-44E3-A22D-41189B99B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A2D9-7AF0-448D-9CBD-BBCF6631D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9A319-17C3-4F5D-A092-34AF4DF22A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A646D-4D7B-4E56-87E7-D7E4B83D0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57595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7595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CBF8B-B158-4A2D-BDAA-7316EA01C2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6A3-031E-4F2E-983D-A8CEC64B8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BBF4-DCA5-45FE-AFD1-11C72B18A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30D46-72F5-4F5B-9D40-E058A1642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439F-F0DC-4DE7-ABD4-B7A4FF4EA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18765-E87C-4CE0-A618-68B358A5F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1F99-B1EF-4F24-AB17-1A4F4B9D7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A640-8B40-4816-AB4B-45F5F0506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338A8-4070-44CB-99E3-5311F6187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D779-D465-4D37-96C9-AE9236D35D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9799A-A811-4E29-B2C6-CC470C2D8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E4E0-35A5-4CDF-9C34-71A212561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472F-042B-4C17-9ACA-3EA384C0B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11F4-20EE-4BE8-B1D6-138FE1840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E631-8692-4486-81DF-EA2DBF5CCF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DE8A1-F9CA-4BFC-8529-24AB57C69F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BEFDA-31DF-4D72-8036-08B31943C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5DE9-4059-493F-AA5C-455CAC0D0F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7755-47B2-4C43-9FB2-E0F0F1C67F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DF39-14C8-41E8-92AB-91E6DF5AF0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75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8105-F0D8-4135-AC3F-03461AA613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9A4E6-3E58-4BDA-A352-ED0BA03C6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1836D-0DE5-4FA0-8AA3-C05993871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96956-5CDC-46F9-8C24-AB9E18AB0E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AFCCF-1BF0-4F6E-B90D-146FFD632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2F9CB-10F4-4C10-ADFB-D5E57569F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AFB4-9F6A-4373-9CBC-DD11BE140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4AD5-534D-459F-AB0D-471F20CD2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F4E70-64E3-4A48-A67A-742753120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0A8B-E051-4FC1-8930-B5C2AA1B3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4C5BA-1669-4605-AC8E-B50E59852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859A0-C46B-44DC-933A-604EA59E3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BF29D-9B30-442D-89C5-7A9F12B9D1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BE5E-FC4C-4C42-A69F-908D7443C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52CF0-22CB-4838-B68C-073F7F12B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A395-DBF6-4100-B583-B541CF272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0FD0-9A8F-4177-BA00-12EF5D4D6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FD1D4-5433-49FF-A0C9-BA508B793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6A4B-7BCD-4D2E-8A6B-FA2A8CA93E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B8EC-BE65-4F47-9F2C-6834DCB35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0AD5E-E3B3-4B7A-8ABC-54645320A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4574-C654-4F5C-9EFD-B2E38EE01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4221-1699-4C17-9EA6-AF256A83C5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3EEE0-3374-47DB-881D-C077A3E00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72C56-A573-4A40-A4B8-0B0231561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D445A-EB2C-49B9-A279-50B8A9D02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7FE0E-4C52-4334-91D7-D3D36C4D6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43E51-6973-4883-B448-BFA8D82AF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EC6E1-E7E9-47FC-806D-3C997FB6E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06B40-699D-49B5-A6E4-B5F366284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B46F-6264-4209-9B92-350C55E8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B42C-1430-4FE6-95F0-48BD03EFD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1B410-357F-4494-8DDD-4305B73894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E7DA-F46B-4CE5-A8F0-AC009D9A7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470F6-77EC-4860-80A6-F2C97B8F1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1D64-C064-4D4D-BF98-84579A001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3FD1-65BB-46D9-9029-1BD7963A6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4174-4FA6-4720-8EC5-89C207130D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AAF7C-92EB-4DBE-89E0-FA9A7EAF2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75B83-7BE2-4474-A430-0D19FA47A6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93FF9-028C-4729-BFF0-25E9BF66F4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E916-4BE8-4EAC-8E95-8F43605CE2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57AC-732D-42EC-B79A-53D4332F3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E472B-8104-4767-BDE9-E463AE5857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7020-4FA1-4BDE-A951-9B5C25CFA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0FF41-F0FC-421F-9C21-06162B2B3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7579E-86C4-4DB2-A568-33BABD9DD7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CC6D-1FB8-493A-A011-9AE647DEB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79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5540-077C-4CC6-A1D4-AB57181EAC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3296-0CA7-43F4-A859-885881789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82FA-2618-4218-80B6-724F736CE1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B3EC-8AE3-4CD3-8711-FF68EDE122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CD85D-A8AB-4C43-BAE2-2EEC90822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4CC67-F360-42D2-95CF-0FB757333D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4C500-9728-4027-A637-7BB9873A7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86514-476A-4EEC-AF11-E73E3EF7BE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1083-B0C4-4E9B-8B1A-CA3B16811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8B22-4354-4EC4-A1B9-F6BB1365A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D4A2A-8332-4514-B694-F75453B74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516A6-0D41-4A9C-B04A-0FBAD880B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66A6-3865-48DE-B954-8BE23FBA0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FF228-609B-4275-91DC-D71FC7774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D20E-FF6D-4A05-9027-3D8F6A8E8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490DB-B3CB-43DA-877B-A66157F02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3A73-26D3-4DEA-A65B-7A1ACC3A9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4A283-0435-4222-8941-1A960080B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A956E-55B2-4B0E-8B2E-AFDF06D2CC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DDCB-CC78-43A0-A6C3-24967B908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09D67-5A56-4ABF-8665-251250F28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BC0C-A2F1-4786-8F19-CE00AEC55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E903A-11DE-48AF-8FD7-DC7DB715C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72EAA-0F67-4A3C-911A-7E2C75D1B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7772400" cy="1143000"/>
          </a:xfrm>
        </p:spPr>
        <p:txBody>
          <a:bodyPr/>
          <a:lstStyle>
            <a:lvl1pPr algn="ct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8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EC85-3D15-4D2A-87F5-3C66E88235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1A573-DD80-4535-9359-BBAE0031D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D535-1F71-4CD8-80E0-E3E7DC61F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D794-B708-46B7-8B3B-471DB6A818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9812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2F78-C232-4857-9574-2C0933A66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C5D8-14AA-4DA4-92CB-B02573703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BFB60-D405-4AC4-AC85-97410FF864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9A72-EE73-480A-8769-C0FAB2B76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E6241-CCD3-4A66-89BE-D2BBB03E6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0A877-9F04-4769-85B0-7A6E727BE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4BB88-18B8-4E27-8723-ACAF5BA56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838200"/>
            <a:ext cx="18097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2768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F597-7C4F-4698-A56F-AB8C4C34F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5ED388D-0AA1-4BEE-9F3C-7337CC1BD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13" descr="VDHlogo_Web_s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6118225"/>
            <a:ext cx="1676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423FDAF-EF2E-41EB-83D6-CA5A86718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338" r:id="rId2"/>
    <p:sldLayoutId id="2147484339" r:id="rId3"/>
    <p:sldLayoutId id="2147484340" r:id="rId4"/>
    <p:sldLayoutId id="2147484341" r:id="rId5"/>
    <p:sldLayoutId id="2147484342" r:id="rId6"/>
    <p:sldLayoutId id="2147484343" r:id="rId7"/>
    <p:sldLayoutId id="2147484344" r:id="rId8"/>
    <p:sldLayoutId id="2147484345" r:id="rId9"/>
    <p:sldLayoutId id="2147484346" r:id="rId10"/>
    <p:sldLayoutId id="214748434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4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4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4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5195C21-7495-411A-BE92-D2B17A77A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6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6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6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CB24C08-01D0-4446-8B43-53CB6174D0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1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1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4B3D348-6C05-46D5-BAA6-6D08BF7D4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53A28E7-36DE-4F5C-ACCA-73E6BDBE59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2B1B543-EA0D-442A-A0B4-7646AE8EA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  <p:sldLayoutId id="214748439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57491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7491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395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57491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1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157492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5749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49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4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493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7493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438DC6A-89A1-4632-8124-B00BAB49A2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392" name="Picture 20" descr="VDHlogo_Web_s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6251575"/>
            <a:ext cx="12954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422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  <p:sldLayoutId id="214748440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52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52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52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540CFC0-EDCF-4871-8E15-2512B1724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DC4C5DC-0CC4-474F-A132-7EC1C4700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2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0DD001B5-C980-42A2-A517-0CDBD4D5D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3FDD0F6-6DF4-49BE-B100-0A5959EF43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E64425DA-F0B9-4938-B949-25A9355A0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7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0A9C4AE-6B62-4A03-A8D6-0BB926F0B8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EEBDF31-D2AD-4893-84FC-EBECEE58B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8382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723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8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A820F1EE-2613-444A-B2B0-A3B6E1C039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0088" y="1997075"/>
            <a:ext cx="80772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Threat of Active Shooter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sz="quarter" idx="1"/>
          </p:nvPr>
        </p:nvSpPr>
        <p:spPr>
          <a:xfrm>
            <a:off x="1464366" y="3886200"/>
            <a:ext cx="6172200" cy="2667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R.D. Hawkins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Emergency Coordinator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Virginia Department of Health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Roanoke City and Alleghany Districts</a:t>
            </a: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30724" name="Picture 37" descr="VDHlogo_Web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118225"/>
            <a:ext cx="16764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Improvement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Addressing Threats of Active Shooter/ Workplace Violence in plans. (Currently in draft form pending committee review)</a:t>
            </a:r>
          </a:p>
          <a:p>
            <a:pPr lvl="0"/>
            <a:r>
              <a:rPr lang="en-US" sz="2000" dirty="0" smtClean="0"/>
              <a:t>Addressing Lockdown, Enhanced Security Postures, Evacuation and All Clear processes in plans.</a:t>
            </a:r>
          </a:p>
          <a:p>
            <a:pPr lvl="0"/>
            <a:r>
              <a:rPr lang="en-US" sz="2000" dirty="0" smtClean="0"/>
              <a:t>Consolidating internal response plans into a single document.</a:t>
            </a:r>
          </a:p>
          <a:p>
            <a:pPr lvl="0"/>
            <a:r>
              <a:rPr lang="en-US" sz="2000" dirty="0" smtClean="0"/>
              <a:t>Incorporating an expanded list of internal responses to planning and staff training. </a:t>
            </a:r>
          </a:p>
          <a:p>
            <a:pPr lvl="1"/>
            <a:r>
              <a:rPr lang="en-US" sz="1600" dirty="0" smtClean="0"/>
              <a:t>Active Shooter, Threat of Active Shooter, Workplace Violence, Bomb Threat, Evacuation, Fire, Medical Emergency, Missing Child/Person, Security Incident, and Suspicious Package.</a:t>
            </a:r>
          </a:p>
          <a:p>
            <a:pPr lvl="1"/>
            <a:r>
              <a:rPr lang="en-US" sz="1600" dirty="0" smtClean="0"/>
              <a:t>Attachment resources for preparedness such as contact lists, bomb threat, phone threat and suspicious package checklists.</a:t>
            </a:r>
            <a:endParaRPr lang="en-US" sz="1600" dirty="0" smtClean="0"/>
          </a:p>
          <a:p>
            <a:pPr lvl="0"/>
            <a:endParaRPr lang="en-US" sz="2000" dirty="0" smtClean="0"/>
          </a:p>
          <a:p>
            <a:pPr lvl="0"/>
            <a:endParaRPr lang="en-US" sz="1600" dirty="0" smtClean="0"/>
          </a:p>
          <a:p>
            <a:pPr lvl="1" eaLnBrk="1" hangingPunct="1">
              <a:buNone/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To </a:t>
            </a:r>
            <a:r>
              <a:rPr lang="en-US" dirty="0" smtClean="0"/>
              <a:t>identify lessons learned from Roanoke City Health Department Threat of Active Shooter Incident.</a:t>
            </a:r>
          </a:p>
          <a:p>
            <a:pPr eaLnBrk="1" hangingPunct="1">
              <a:defRPr/>
            </a:pPr>
            <a:r>
              <a:rPr lang="en-US" dirty="0" smtClean="0"/>
              <a:t>Briefly discuss strengths and areas of opportunity based on the incident. </a:t>
            </a:r>
          </a:p>
          <a:p>
            <a:pPr eaLnBrk="1" hangingPunct="1">
              <a:defRPr/>
            </a:pPr>
            <a:r>
              <a:rPr lang="en-US" dirty="0"/>
              <a:t>Discuss tactical and strategic response considerations applicable to other health districts.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 October 27, 2016 (1050hrs) the Roanoke City Health Department received a phone call from a female subject advising that her boyfriend was going to shoot up the HD Office.</a:t>
            </a:r>
          </a:p>
          <a:p>
            <a:pPr lvl="1" eaLnBrk="1" hangingPunct="1">
              <a:defRPr/>
            </a:pPr>
            <a:r>
              <a:rPr lang="en-US" dirty="0" smtClean="0"/>
              <a:t>Caller ID was blocked.</a:t>
            </a:r>
          </a:p>
          <a:p>
            <a:pPr lvl="1" eaLnBrk="1" hangingPunct="1">
              <a:defRPr/>
            </a:pPr>
            <a:r>
              <a:rPr lang="en-US" dirty="0" smtClean="0"/>
              <a:t>Caller refused to give names or detailed information.</a:t>
            </a:r>
          </a:p>
          <a:p>
            <a:pPr lvl="1" eaLnBrk="1" hangingPunct="1">
              <a:defRPr/>
            </a:pPr>
            <a:r>
              <a:rPr lang="en-US" dirty="0" smtClean="0"/>
              <a:t>Stated that the boyfriend had received a recent HIV diagnosis.</a:t>
            </a:r>
          </a:p>
          <a:p>
            <a:pPr lvl="1" eaLnBrk="1" hangingPunct="1">
              <a:defRPr/>
            </a:pPr>
            <a:r>
              <a:rPr lang="en-US" dirty="0" smtClean="0"/>
              <a:t>Caller disconnected the phone call.</a:t>
            </a:r>
          </a:p>
          <a:p>
            <a:pPr lvl="1" eaLnBrk="1" hangingPunct="1">
              <a:defRPr/>
            </a:pPr>
            <a:r>
              <a:rPr lang="en-US" dirty="0" smtClean="0"/>
              <a:t>Call taker hung up phone.</a:t>
            </a: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Immediate Response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On-site Incident Command Team members mobilized.</a:t>
            </a:r>
          </a:p>
          <a:p>
            <a:pPr lvl="1" eaLnBrk="1" hangingPunct="1">
              <a:defRPr/>
            </a:pPr>
            <a:r>
              <a:rPr lang="en-US" dirty="0" smtClean="0"/>
              <a:t>Business Manager served as Incident Commander.</a:t>
            </a:r>
          </a:p>
          <a:p>
            <a:pPr eaLnBrk="1" hangingPunct="1">
              <a:defRPr/>
            </a:pPr>
            <a:r>
              <a:rPr lang="en-US" dirty="0" smtClean="0"/>
              <a:t>911 was called immediately (threat reported, not of an active shooter).</a:t>
            </a:r>
          </a:p>
          <a:p>
            <a:pPr eaLnBrk="1" hangingPunct="1">
              <a:defRPr/>
            </a:pPr>
            <a:r>
              <a:rPr lang="en-US" dirty="0" smtClean="0"/>
              <a:t>Facility was placed on enhanced security (not lockdown) with exterior entrances placed on access control mode. (Interior doors on normal access)</a:t>
            </a:r>
          </a:p>
          <a:p>
            <a:pPr eaLnBrk="1" hangingPunct="1">
              <a:defRPr/>
            </a:pPr>
            <a:r>
              <a:rPr lang="en-US" dirty="0" smtClean="0"/>
              <a:t>Notified Dept. of Social Services and downstairs tenants of the building to coordinate safety.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Immediate Response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 Law Enforcement Officers arrived to the facility at 1105hrs. </a:t>
            </a:r>
          </a:p>
          <a:p>
            <a:pPr eaLnBrk="1" hangingPunct="1">
              <a:defRPr/>
            </a:pPr>
            <a:r>
              <a:rPr lang="en-US" dirty="0" smtClean="0"/>
              <a:t>After initial police report information collection, LE on site advised that officers would not remain. Off Duty officers were offered to the HD through a paid process.</a:t>
            </a:r>
          </a:p>
          <a:p>
            <a:pPr eaLnBrk="1" hangingPunct="1">
              <a:defRPr/>
            </a:pPr>
            <a:r>
              <a:rPr lang="en-US" dirty="0" smtClean="0"/>
              <a:t>Staff was notified by 1</a:t>
            </a:r>
            <a:r>
              <a:rPr lang="en-US" baseline="30000" dirty="0" smtClean="0"/>
              <a:t>st</a:t>
            </a:r>
            <a:r>
              <a:rPr lang="en-US" dirty="0" smtClean="0"/>
              <a:t> line supervisors as to the enhanced security procedures. Field deployed staff were notified as well. Outlying offices received notification by command staff.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Transitional Response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Event Notification and Situational Reporting from local to State Level.</a:t>
            </a:r>
          </a:p>
          <a:p>
            <a:pPr eaLnBrk="1" hangingPunct="1">
              <a:defRPr/>
            </a:pPr>
            <a:r>
              <a:rPr lang="en-US" dirty="0" smtClean="0"/>
              <a:t>Collaboration with local </a:t>
            </a:r>
            <a:r>
              <a:rPr lang="en-US" dirty="0"/>
              <a:t>c</a:t>
            </a:r>
            <a:r>
              <a:rPr lang="en-US" dirty="0" smtClean="0"/>
              <a:t>riminal </a:t>
            </a:r>
            <a:r>
              <a:rPr lang="en-US" dirty="0"/>
              <a:t>i</a:t>
            </a:r>
            <a:r>
              <a:rPr lang="en-US" dirty="0" smtClean="0"/>
              <a:t>nvestigation, which included staff interviews and technical support for administrative subpoenas or search warrants for records. </a:t>
            </a:r>
          </a:p>
          <a:p>
            <a:pPr eaLnBrk="1" hangingPunct="1">
              <a:defRPr/>
            </a:pPr>
            <a:r>
              <a:rPr lang="en-US" dirty="0" smtClean="0"/>
              <a:t>Staff communications regarding operational security postures for the facility and staff. </a:t>
            </a:r>
          </a:p>
          <a:p>
            <a:pPr eaLnBrk="1" hangingPunct="1">
              <a:defRPr/>
            </a:pPr>
            <a:r>
              <a:rPr lang="en-US" dirty="0" smtClean="0"/>
              <a:t>The election to maintain paid off duty law enforcement security on scene 27 Oct – 1 Nov.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Major strategic concerns: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current Active Shooter Response Plan did not address a Threat of Active Shooter or Threat of Workplace Violence. </a:t>
            </a:r>
          </a:p>
          <a:p>
            <a:endParaRPr lang="en-US" dirty="0"/>
          </a:p>
          <a:p>
            <a:r>
              <a:rPr lang="en-US" dirty="0" smtClean="0"/>
              <a:t>Event Notification and Situational Reporting flow from local to state.</a:t>
            </a:r>
          </a:p>
          <a:p>
            <a:pPr lvl="1"/>
            <a:r>
              <a:rPr lang="en-US" sz="1800" dirty="0" smtClean="0"/>
              <a:t>Notification staff utilized elsewhere.</a:t>
            </a:r>
          </a:p>
          <a:p>
            <a:pPr lvl="1"/>
            <a:r>
              <a:rPr lang="en-US" sz="1800" dirty="0" smtClean="0"/>
              <a:t>Incomplete operational picture unfolding.</a:t>
            </a:r>
          </a:p>
          <a:p>
            <a:pPr lvl="1"/>
            <a:r>
              <a:rPr lang="en-US" sz="1800" dirty="0" smtClean="0"/>
              <a:t>Internal approval before submission.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3697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Capability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05000"/>
            <a:ext cx="7543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Strength</a:t>
            </a:r>
          </a:p>
          <a:p>
            <a:pPr lvl="1" eaLnBrk="1" hangingPunct="1">
              <a:defRPr/>
            </a:pPr>
            <a:r>
              <a:rPr lang="en-US" dirty="0" smtClean="0"/>
              <a:t>ICS Structure.</a:t>
            </a:r>
          </a:p>
          <a:p>
            <a:pPr lvl="1" eaLnBrk="1" hangingPunct="1">
              <a:defRPr/>
            </a:pPr>
            <a:r>
              <a:rPr lang="en-US" dirty="0" smtClean="0"/>
              <a:t>Access control utilization.</a:t>
            </a:r>
          </a:p>
          <a:p>
            <a:pPr lvl="1" eaLnBrk="1" hangingPunct="1">
              <a:defRPr/>
            </a:pPr>
            <a:r>
              <a:rPr lang="en-US" dirty="0" smtClean="0"/>
              <a:t>Information Sharing with partners/neighbors.</a:t>
            </a:r>
          </a:p>
          <a:p>
            <a:pPr lvl="1" eaLnBrk="1" hangingPunct="1">
              <a:defRPr/>
            </a:pPr>
            <a:r>
              <a:rPr lang="en-US" dirty="0" smtClean="0"/>
              <a:t>Physical site security for specific building.</a:t>
            </a:r>
          </a:p>
          <a:p>
            <a:pPr lvl="1" eaLnBrk="1" hangingPunct="1">
              <a:defRPr/>
            </a:pPr>
            <a:r>
              <a:rPr lang="en-US" dirty="0" smtClean="0"/>
              <a:t>Ability to procure paid law enforcement security.</a:t>
            </a:r>
          </a:p>
          <a:p>
            <a:pPr lvl="1" eaLnBrk="1" hangingPunct="1">
              <a:defRPr/>
            </a:pPr>
            <a:r>
              <a:rPr lang="en-US" dirty="0" smtClean="0"/>
              <a:t>Quick response by staff members fulfilling roles.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of Opportunity</a:t>
            </a:r>
          </a:p>
          <a:p>
            <a:pPr lvl="1"/>
            <a:r>
              <a:rPr lang="en-US" dirty="0" smtClean="0"/>
              <a:t>Staff information sharing and the gossip cycle.</a:t>
            </a:r>
          </a:p>
          <a:p>
            <a:pPr lvl="1"/>
            <a:r>
              <a:rPr lang="en-US" dirty="0" smtClean="0"/>
              <a:t>The expectation of broadcast information.</a:t>
            </a:r>
          </a:p>
          <a:p>
            <a:pPr lvl="1"/>
            <a:r>
              <a:rPr lang="en-US" dirty="0" smtClean="0"/>
              <a:t>Staff personal security found to be lax.</a:t>
            </a:r>
          </a:p>
          <a:p>
            <a:pPr lvl="1"/>
            <a:r>
              <a:rPr lang="en-US" dirty="0" smtClean="0"/>
              <a:t>Field operation staff accountability.</a:t>
            </a:r>
          </a:p>
          <a:p>
            <a:pPr lvl="1"/>
            <a:r>
              <a:rPr lang="en-US" dirty="0" smtClean="0"/>
              <a:t>Incorporation of public address system in responses.</a:t>
            </a:r>
          </a:p>
          <a:p>
            <a:pPr lvl="1"/>
            <a:r>
              <a:rPr lang="en-US" dirty="0" smtClean="0"/>
              <a:t>Designated staff and training for quick response to internal incidents. </a:t>
            </a:r>
          </a:p>
          <a:p>
            <a:pPr lvl="1"/>
            <a:r>
              <a:rPr lang="en-US" dirty="0" smtClean="0"/>
              <a:t>The use (misuse) of the term “Lockdown”.</a:t>
            </a:r>
          </a:p>
          <a:p>
            <a:pPr lvl="1"/>
            <a:r>
              <a:rPr lang="en-US" dirty="0" smtClean="0"/>
              <a:t>Lack of uniform access control for all HD facilities.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011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Finish88">
  <a:themeElements>
    <a:clrScheme name="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Finish8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PowerFinish88">
  <a:themeElements>
    <a:clrScheme name="6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PowerFinish88">
  <a:themeElements>
    <a:clrScheme name="7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PowerFinish88">
  <a:themeElements>
    <a:clrScheme name="8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owerFinish88">
  <a:themeElements>
    <a:clrScheme name="9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PowerFinish88">
  <a:themeElements>
    <a:clrScheme name="10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PowerFinish88">
  <a:themeElements>
    <a:clrScheme name="11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werFinish88">
  <a:themeElements>
    <a:clrScheme name="1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owerFinish8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Finish88">
  <a:themeElements>
    <a:clrScheme name="2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owerFinish88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owerFinish88">
  <a:themeElements>
    <a:clrScheme name="3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owerFinish88">
  <a:themeElements>
    <a:clrScheme name="4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PowerFinish88">
  <a:themeElements>
    <a:clrScheme name="5_PowerFinish8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PowerFinish88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owerFinish8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PowerFinish8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owerFinish8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owerFinish8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owerFinish8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owerFinish8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owerFinish8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PowerFinish88</Template>
  <TotalTime>25896</TotalTime>
  <Words>842</Words>
  <Application>Microsoft Office PowerPoint</Application>
  <PresentationFormat>On-screen Show (4:3)</PresentationFormat>
  <Paragraphs>99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Arial</vt:lpstr>
      <vt:lpstr>Times New Roman</vt:lpstr>
      <vt:lpstr>Wingdings</vt:lpstr>
      <vt:lpstr>Tahoma</vt:lpstr>
      <vt:lpstr>PowerFinish88</vt:lpstr>
      <vt:lpstr>1_PowerFinish88</vt:lpstr>
      <vt:lpstr>2_PowerFinish88</vt:lpstr>
      <vt:lpstr>Custom Design</vt:lpstr>
      <vt:lpstr>1_Custom Design</vt:lpstr>
      <vt:lpstr>2_Custom Design</vt:lpstr>
      <vt:lpstr>3_PowerFinish88</vt:lpstr>
      <vt:lpstr>4_PowerFinish88</vt:lpstr>
      <vt:lpstr>5_PowerFinish88</vt:lpstr>
      <vt:lpstr>6_PowerFinish88</vt:lpstr>
      <vt:lpstr>7_PowerFinish88</vt:lpstr>
      <vt:lpstr>8_PowerFinish88</vt:lpstr>
      <vt:lpstr>9_PowerFinish88</vt:lpstr>
      <vt:lpstr>10_PowerFinish88</vt:lpstr>
      <vt:lpstr>11_PowerFinish88</vt:lpstr>
      <vt:lpstr>Shimmer</vt:lpstr>
      <vt:lpstr>Threat of Active Shooter</vt:lpstr>
      <vt:lpstr>Objectives</vt:lpstr>
      <vt:lpstr>Situation</vt:lpstr>
      <vt:lpstr>Immediate Response</vt:lpstr>
      <vt:lpstr>Immediate Response</vt:lpstr>
      <vt:lpstr>Transitional Response</vt:lpstr>
      <vt:lpstr>Capability Analysis</vt:lpstr>
      <vt:lpstr>Capability Analysis</vt:lpstr>
      <vt:lpstr>Capability Analysis</vt:lpstr>
      <vt:lpstr>Improvement Tasks</vt:lpstr>
    </vt:vector>
  </TitlesOfParts>
  <Manager>Laurence Raine</Manager>
  <Company>National Association of County and City Health Officials (NACCHO)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BTCreate</dc:title>
  <dc:subject>Bioterrorism Tabletop Scenario Creator</dc:subject>
  <dc:creator>National Association of County and City Health Officials (NACCHO)</dc:creator>
  <cp:keywords>Bioterrorism Tabletop Scenario CD-Rom Product</cp:keywords>
  <dc:description>Content provided by Dekalb County Board of Health Center for Public Health Preparedness</dc:description>
  <cp:lastModifiedBy>Win 7 Mobile</cp:lastModifiedBy>
  <cp:revision>1973</cp:revision>
  <dcterms:created xsi:type="dcterms:W3CDTF">2000-07-13T14:55:47Z</dcterms:created>
  <dcterms:modified xsi:type="dcterms:W3CDTF">2017-06-01T15:11:46Z</dcterms:modified>
  <cp:category>Bioterrorism</cp:category>
</cp:coreProperties>
</file>