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61"/>
  </p:notesMasterIdLst>
  <p:sldIdLst>
    <p:sldId id="257" r:id="rId3"/>
    <p:sldId id="258" r:id="rId4"/>
    <p:sldId id="324" r:id="rId5"/>
    <p:sldId id="325" r:id="rId6"/>
    <p:sldId id="259" r:id="rId7"/>
    <p:sldId id="260" r:id="rId8"/>
    <p:sldId id="261" r:id="rId9"/>
    <p:sldId id="262" r:id="rId10"/>
    <p:sldId id="263" r:id="rId11"/>
    <p:sldId id="264" r:id="rId12"/>
    <p:sldId id="265" r:id="rId13"/>
    <p:sldId id="289" r:id="rId14"/>
    <p:sldId id="267" r:id="rId15"/>
    <p:sldId id="268" r:id="rId16"/>
    <p:sldId id="270" r:id="rId17"/>
    <p:sldId id="272" r:id="rId18"/>
    <p:sldId id="275" r:id="rId19"/>
    <p:sldId id="310" r:id="rId20"/>
    <p:sldId id="311" r:id="rId21"/>
    <p:sldId id="307" r:id="rId22"/>
    <p:sldId id="308" r:id="rId23"/>
    <p:sldId id="278" r:id="rId24"/>
    <p:sldId id="312" r:id="rId25"/>
    <p:sldId id="279" r:id="rId26"/>
    <p:sldId id="280" r:id="rId27"/>
    <p:sldId id="281" r:id="rId28"/>
    <p:sldId id="282" r:id="rId29"/>
    <p:sldId id="283" r:id="rId30"/>
    <p:sldId id="284" r:id="rId31"/>
    <p:sldId id="285" r:id="rId32"/>
    <p:sldId id="286" r:id="rId33"/>
    <p:sldId id="287" r:id="rId34"/>
    <p:sldId id="288" r:id="rId35"/>
    <p:sldId id="291" r:id="rId36"/>
    <p:sldId id="314" r:id="rId37"/>
    <p:sldId id="292" r:id="rId38"/>
    <p:sldId id="293" r:id="rId39"/>
    <p:sldId id="316" r:id="rId40"/>
    <p:sldId id="317" r:id="rId41"/>
    <p:sldId id="318" r:id="rId42"/>
    <p:sldId id="319" r:id="rId43"/>
    <p:sldId id="320" r:id="rId44"/>
    <p:sldId id="300" r:id="rId45"/>
    <p:sldId id="302" r:id="rId46"/>
    <p:sldId id="303" r:id="rId47"/>
    <p:sldId id="304" r:id="rId48"/>
    <p:sldId id="305" r:id="rId49"/>
    <p:sldId id="326" r:id="rId50"/>
    <p:sldId id="327" r:id="rId51"/>
    <p:sldId id="328" r:id="rId52"/>
    <p:sldId id="329" r:id="rId53"/>
    <p:sldId id="332" r:id="rId54"/>
    <p:sldId id="333" r:id="rId55"/>
    <p:sldId id="321" r:id="rId56"/>
    <p:sldId id="334" r:id="rId57"/>
    <p:sldId id="322" r:id="rId58"/>
    <p:sldId id="335" r:id="rId59"/>
    <p:sldId id="336"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3" d="100"/>
          <a:sy n="93" d="100"/>
        </p:scale>
        <p:origin x="-23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E4DD1D-DFB9-0A47-918B-42B49F45C459}" type="datetimeFigureOut">
              <a:rPr lang="en-US" smtClean="0"/>
              <a:t>6/1/17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171E45-A0D0-C742-88D2-81FB843F42E1}" type="slidenum">
              <a:rPr lang="en-US" smtClean="0"/>
              <a:t>‹#›</a:t>
            </a:fld>
            <a:endParaRPr lang="en-US"/>
          </a:p>
        </p:txBody>
      </p:sp>
    </p:spTree>
    <p:extLst>
      <p:ext uri="{BB962C8B-B14F-4D97-AF65-F5344CB8AC3E}">
        <p14:creationId xmlns:p14="http://schemas.microsoft.com/office/powerpoint/2010/main" val="16537572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webmail.vita.virginia.gov/owa/redir.aspx?C=TxxTm4cAHXZnhVlXlyntolEakkNqu1BkWbbFt2Qu8z_vj7K9q5XUCA..&amp;URL=https://www.cdc.gov/zika/geo/index.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bmail.vita.virginia.gov/owa/redir.aspx?C=ramEaGhtZ2oNl8oFJZJmzf0P3RhYE_iz80l-HpUF7O6ZChYStJXUCA..&amp;URL=https://wwwnc.cdc.gov/travel/page/world-map-areas-with-zika" TargetMode="External"/><Relationship Id="rId4" Type="http://schemas.openxmlformats.org/officeDocument/2006/relationships/hyperlink" Target="https://webmail.vita.virginia.gov/owa/redir.aspx?C=yjSiT8bdpA4nUPB1DmQHhreYhqPGwTeZjJIBLIm80bKZChYStJXUCA..&amp;URL=https://www.cdc.gov/widgets/zika/index.html" TargetMode="External"/><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AA97B3-951A-CA43-A3E7-43D0E0441A6C}"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2339764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Aedes</a:t>
            </a:r>
            <a:r>
              <a:rPr lang="en-US" dirty="0" smtClean="0"/>
              <a:t> </a:t>
            </a:r>
            <a:r>
              <a:rPr lang="en-US" baseline="0" dirty="0" smtClean="0"/>
              <a:t>– frequent daytime feeders. </a:t>
            </a:r>
            <a:r>
              <a:rPr lang="en-US" dirty="0" smtClean="0"/>
              <a:t>A </a:t>
            </a:r>
            <a:r>
              <a:rPr lang="en-US" dirty="0" err="1" smtClean="0"/>
              <a:t>aegypti</a:t>
            </a:r>
            <a:r>
              <a:rPr lang="en-US" baseline="0" dirty="0" smtClean="0"/>
              <a:t> – more domestic and in households. A </a:t>
            </a:r>
            <a:r>
              <a:rPr lang="en-US" baseline="0" dirty="0" err="1" smtClean="0"/>
              <a:t>ablopictus</a:t>
            </a:r>
            <a:r>
              <a:rPr lang="en-US" baseline="0" dirty="0" smtClean="0"/>
              <a:t> – through VA and to upper </a:t>
            </a:r>
            <a:r>
              <a:rPr lang="en-US" baseline="0" dirty="0" err="1" smtClean="0"/>
              <a:t>midwest</a:t>
            </a:r>
            <a:r>
              <a:rPr lang="en-US" baseline="0" dirty="0" smtClean="0"/>
              <a:t>, but more outside. Will </a:t>
            </a:r>
            <a:r>
              <a:rPr lang="en-US" baseline="0" dirty="0" err="1" smtClean="0"/>
              <a:t>Zika</a:t>
            </a:r>
            <a:r>
              <a:rPr lang="en-US" baseline="0" dirty="0" smtClean="0"/>
              <a:t> be an issue in VA – is it warm and humid enough? Are there enough hosts to sustain local transmission? What about living conditions in the US (cistern rain water, air conditioning)? Mosquito control operations in the US?</a:t>
            </a:r>
          </a:p>
          <a:p>
            <a:r>
              <a:rPr lang="en-US" baseline="0" dirty="0" smtClean="0"/>
              <a:t>There are 58 species (25 common species) of mosquitos in VA. A. </a:t>
            </a:r>
            <a:r>
              <a:rPr lang="en-US" baseline="0" dirty="0" err="1" smtClean="0"/>
              <a:t>aegypti</a:t>
            </a:r>
            <a:r>
              <a:rPr lang="en-US" baseline="0" dirty="0" smtClean="0"/>
              <a:t> is uncommon is VA (container breeder, human </a:t>
            </a:r>
            <a:r>
              <a:rPr lang="en-US" baseline="0" dirty="0" err="1" smtClean="0"/>
              <a:t>prefs</a:t>
            </a:r>
            <a:r>
              <a:rPr lang="en-US" baseline="0" dirty="0" smtClean="0"/>
              <a:t>, but uncommon in VA), A. </a:t>
            </a:r>
            <a:r>
              <a:rPr lang="en-US" baseline="0" dirty="0" err="1" smtClean="0"/>
              <a:t>albopictus</a:t>
            </a:r>
            <a:r>
              <a:rPr lang="en-US" baseline="0" dirty="0" smtClean="0"/>
              <a:t> (container breed that prefers humans but more </a:t>
            </a:r>
            <a:r>
              <a:rPr lang="en-US" baseline="0" dirty="0" err="1" smtClean="0"/>
              <a:t>indiscrimate</a:t>
            </a:r>
            <a:r>
              <a:rPr lang="en-US" baseline="0" dirty="0" smtClean="0"/>
              <a:t> AND very common in VA). Came to </a:t>
            </a:r>
            <a:r>
              <a:rPr lang="en-US" baseline="0" smtClean="0"/>
              <a:t>VA in 1991. “</a:t>
            </a:r>
            <a:r>
              <a:rPr lang="en-US" baseline="0" dirty="0" smtClean="0"/>
              <a:t>Most common backyard problem in VA.” Daytime active.</a:t>
            </a:r>
            <a:endParaRPr lang="en-US" dirty="0"/>
          </a:p>
        </p:txBody>
      </p:sp>
      <p:sp>
        <p:nvSpPr>
          <p:cNvPr id="4" name="Slide Number Placeholder 3"/>
          <p:cNvSpPr>
            <a:spLocks noGrp="1"/>
          </p:cNvSpPr>
          <p:nvPr>
            <p:ph type="sldNum" sz="quarter" idx="10"/>
          </p:nvPr>
        </p:nvSpPr>
        <p:spPr/>
        <p:txBody>
          <a:bodyPr/>
          <a:lstStyle/>
          <a:p>
            <a:fld id="{477ACBB2-9773-9943-A5B7-57F64568BCA5}" type="slidenum">
              <a:rPr lang="en-US" smtClean="0"/>
              <a:pPr/>
              <a:t>21</a:t>
            </a:fld>
            <a:endParaRPr lang="en-US" dirty="0"/>
          </a:p>
        </p:txBody>
      </p:sp>
    </p:spTree>
    <p:extLst>
      <p:ext uri="{BB962C8B-B14F-4D97-AF65-F5344CB8AC3E}">
        <p14:creationId xmlns:p14="http://schemas.microsoft.com/office/powerpoint/2010/main" val="456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AA97B3-951A-CA43-A3E7-43D0E0441A6C}" type="slidenum">
              <a:rPr lang="en-US" smtClean="0"/>
              <a:t>30</a:t>
            </a:fld>
            <a:endParaRPr lang="en-US"/>
          </a:p>
        </p:txBody>
      </p:sp>
    </p:spTree>
    <p:extLst>
      <p:ext uri="{BB962C8B-B14F-4D97-AF65-F5344CB8AC3E}">
        <p14:creationId xmlns:p14="http://schemas.microsoft.com/office/powerpoint/2010/main" val="363138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smtClean="0"/>
              <a:t>No specific antiviral treatment is available for Zika virus disease</a:t>
            </a:r>
          </a:p>
          <a:p>
            <a:pPr>
              <a:buFont typeface="Arial" panose="020B0604020202020204" pitchFamily="34" charset="0"/>
              <a:buChar char="•"/>
            </a:pPr>
            <a:r>
              <a:rPr lang="en-US" sz="1200" dirty="0" smtClean="0">
                <a:solidFill>
                  <a:srgbClr val="4D4D4D"/>
                </a:solidFill>
              </a:rPr>
              <a:t>Treatment is considered to be supportive and can include rest, fluids, and use of analgesics and antipyretics</a:t>
            </a:r>
          </a:p>
          <a:p>
            <a:pPr>
              <a:buFont typeface="Arial" panose="020B0604020202020204" pitchFamily="34" charset="0"/>
              <a:buChar char="•"/>
            </a:pPr>
            <a:r>
              <a:rPr lang="en-US" sz="1200" dirty="0" smtClean="0"/>
              <a:t>Given the cross reactivity between Zika virus and other </a:t>
            </a:r>
            <a:r>
              <a:rPr lang="en-US" sz="1200" dirty="0" err="1" smtClean="0"/>
              <a:t>flaviviruses</a:t>
            </a:r>
            <a:r>
              <a:rPr lang="en-US" sz="1200" dirty="0" smtClean="0"/>
              <a:t>, patients with suspected Zika virus infections should also be evaluated and managed for possible dengue or chikungunya virus infection</a:t>
            </a:r>
          </a:p>
          <a:p>
            <a:pPr>
              <a:buFont typeface="Arial" panose="020B0604020202020204" pitchFamily="34" charset="0"/>
              <a:buChar char="•"/>
            </a:pPr>
            <a:r>
              <a:rPr lang="en-US" sz="1200" dirty="0" smtClean="0">
                <a:solidFill>
                  <a:srgbClr val="4D4D4D"/>
                </a:solidFill>
              </a:rPr>
              <a:t>People infected with Zika, chikungunya, or dengue </a:t>
            </a:r>
            <a:r>
              <a:rPr lang="en-US" sz="1200" dirty="0" smtClean="0"/>
              <a:t>v</a:t>
            </a:r>
            <a:r>
              <a:rPr lang="en-US" sz="1200" dirty="0" smtClean="0">
                <a:solidFill>
                  <a:srgbClr val="4D4D4D"/>
                </a:solidFill>
              </a:rPr>
              <a:t>irus should be protected from further mosquito exposure during the first few days of illness to prevent transmission to mosquitos and reduce risk of local transmission</a:t>
            </a:r>
          </a:p>
          <a:p>
            <a:pPr marL="0" indent="0">
              <a:buFont typeface="Arial" panose="020B0604020202020204" pitchFamily="34" charset="0"/>
              <a:buNone/>
            </a:pPr>
            <a:endParaRPr lang="en-US" i="0" dirty="0" smtClean="0"/>
          </a:p>
          <a:p>
            <a:pPr marL="0" indent="0">
              <a:buFont typeface="Arial" panose="020B0604020202020204" pitchFamily="34" charset="0"/>
              <a:buNone/>
            </a:pPr>
            <a:r>
              <a:rPr lang="en-US" i="0" dirty="0" smtClean="0"/>
              <a:t>Image: https://www.cdc.gov/zika/symptoms/treatment.html </a:t>
            </a:r>
            <a:endParaRPr lang="en-US" i="0" dirty="0"/>
          </a:p>
        </p:txBody>
      </p:sp>
      <p:sp>
        <p:nvSpPr>
          <p:cNvPr id="4" name="Slide Number Placeholder 3"/>
          <p:cNvSpPr>
            <a:spLocks noGrp="1"/>
          </p:cNvSpPr>
          <p:nvPr>
            <p:ph type="sldNum" sz="quarter" idx="10"/>
          </p:nvPr>
        </p:nvSpPr>
        <p:spPr/>
        <p:txBody>
          <a:bodyPr/>
          <a:lstStyle/>
          <a:p>
            <a:fld id="{221371BF-84CA-4E52-806B-04CFFE190C01}" type="slidenum">
              <a:rPr lang="en-US">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30725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81" indent="-169581">
              <a:buFont typeface="Arial" panose="020B0604020202020204" pitchFamily="34" charset="0"/>
              <a:buChar char="•"/>
            </a:pPr>
            <a:r>
              <a:rPr lang="en-US" dirty="0" smtClean="0">
                <a:effectLst/>
              </a:rPr>
              <a:t>Zika virus disease is a nationally notifiable condition. Cases are reported to CDC by state and local health departments.</a:t>
            </a:r>
          </a:p>
          <a:p>
            <a:pPr marL="169581" indent="-169581">
              <a:buFont typeface="Arial" panose="020B0604020202020204" pitchFamily="34" charset="0"/>
              <a:buChar char="•"/>
            </a:pPr>
            <a:r>
              <a:rPr lang="en-US" dirty="0" smtClean="0">
                <a:effectLst/>
              </a:rPr>
              <a:t>This update from the CDC Arboviral Disease Branch includes provisional data reported to ArboNET for </a:t>
            </a:r>
            <a:r>
              <a:rPr lang="en-US" u="sng" dirty="0" smtClean="0">
                <a:effectLst/>
              </a:rPr>
              <a:t>January 01, 2015 – May</a:t>
            </a:r>
            <a:r>
              <a:rPr lang="en-US" u="sng" baseline="0" dirty="0" smtClean="0">
                <a:effectLst/>
              </a:rPr>
              <a:t> 3</a:t>
            </a:r>
            <a:r>
              <a:rPr lang="en-US" u="sng" dirty="0" smtClean="0">
                <a:effectLst/>
              </a:rPr>
              <a:t>, 2017</a:t>
            </a:r>
          </a:p>
          <a:p>
            <a:pPr marL="169581" indent="-169581">
              <a:buFont typeface="Arial" panose="020B0604020202020204" pitchFamily="34" charset="0"/>
              <a:buChar char="•"/>
            </a:pPr>
            <a:r>
              <a:rPr lang="en-US" u="sng" dirty="0" smtClean="0">
                <a:effectLst/>
              </a:rPr>
              <a:t>As of May</a:t>
            </a:r>
            <a:r>
              <a:rPr lang="en-US" u="sng" baseline="0" dirty="0" smtClean="0">
                <a:effectLst/>
              </a:rPr>
              <a:t> 3</a:t>
            </a:r>
            <a:r>
              <a:rPr lang="en-US" u="sng" dirty="0" smtClean="0">
                <a:effectLst/>
              </a:rPr>
              <a:t>, 2017</a:t>
            </a:r>
            <a:r>
              <a:rPr lang="en-US" dirty="0" smtClean="0">
                <a:effectLst/>
              </a:rPr>
              <a:t>, </a:t>
            </a:r>
            <a:r>
              <a:rPr lang="en-US" b="1" dirty="0" smtClean="0">
                <a:effectLst/>
              </a:rPr>
              <a:t>224</a:t>
            </a:r>
            <a:r>
              <a:rPr lang="en-US" dirty="0" smtClean="0">
                <a:effectLst/>
              </a:rPr>
              <a:t> locally acquired mosquito-borne cases (</a:t>
            </a:r>
            <a:r>
              <a:rPr lang="en-US" b="1" dirty="0" smtClean="0">
                <a:effectLst/>
              </a:rPr>
              <a:t>218</a:t>
            </a:r>
            <a:r>
              <a:rPr lang="en-US" dirty="0" smtClean="0">
                <a:effectLst/>
              </a:rPr>
              <a:t> in Florida and </a:t>
            </a:r>
            <a:r>
              <a:rPr lang="en-US" b="1" dirty="0" smtClean="0">
                <a:effectLst/>
              </a:rPr>
              <a:t>6</a:t>
            </a:r>
            <a:r>
              <a:rPr lang="en-US" dirty="0" smtClean="0">
                <a:effectLst/>
              </a:rPr>
              <a:t> in Texas) and </a:t>
            </a:r>
            <a:r>
              <a:rPr lang="en-US" b="1" dirty="0" smtClean="0">
                <a:solidFill>
                  <a:srgbClr val="FF0000"/>
                </a:solidFill>
                <a:effectLst/>
              </a:rPr>
              <a:t>4,973</a:t>
            </a:r>
            <a:r>
              <a:rPr lang="en-US" dirty="0" smtClean="0">
                <a:solidFill>
                  <a:srgbClr val="FF0000"/>
                </a:solidFill>
                <a:effectLst/>
              </a:rPr>
              <a:t> travel-associated </a:t>
            </a:r>
            <a:r>
              <a:rPr lang="en-US" dirty="0" smtClean="0">
                <a:effectLst/>
              </a:rPr>
              <a:t>Zika virus disease cases have been reported to ArboNET from the continental United States; </a:t>
            </a:r>
            <a:r>
              <a:rPr lang="en-US" b="1" dirty="0" smtClean="0">
                <a:effectLst/>
              </a:rPr>
              <a:t>1</a:t>
            </a:r>
            <a:r>
              <a:rPr lang="en-US" dirty="0" smtClean="0">
                <a:effectLst/>
              </a:rPr>
              <a:t> laboratory acquired case reported; </a:t>
            </a:r>
            <a:r>
              <a:rPr lang="en-US" b="1" dirty="0" smtClean="0">
                <a:effectLst/>
              </a:rPr>
              <a:t>46</a:t>
            </a:r>
            <a:r>
              <a:rPr lang="en-US" baseline="0" dirty="0" smtClean="0">
                <a:effectLst/>
              </a:rPr>
              <a:t> s</a:t>
            </a:r>
            <a:r>
              <a:rPr lang="en-US" dirty="0" smtClean="0">
                <a:effectLst/>
              </a:rPr>
              <a:t>exually transmitted</a:t>
            </a:r>
            <a:r>
              <a:rPr lang="en-US" baseline="0" dirty="0" smtClean="0">
                <a:effectLst/>
              </a:rPr>
              <a:t> cases; </a:t>
            </a:r>
            <a:r>
              <a:rPr lang="en-US" b="1" baseline="0" dirty="0" smtClean="0">
                <a:effectLst/>
              </a:rPr>
              <a:t>29</a:t>
            </a:r>
            <a:r>
              <a:rPr lang="en-US" baseline="0" dirty="0" smtClean="0">
                <a:effectLst/>
              </a:rPr>
              <a:t> cases of congenital transmission, and </a:t>
            </a:r>
            <a:r>
              <a:rPr lang="en-US" b="1" baseline="0" dirty="0" smtClean="0">
                <a:effectLst/>
              </a:rPr>
              <a:t>1</a:t>
            </a:r>
            <a:r>
              <a:rPr lang="en-US" baseline="0" dirty="0" smtClean="0">
                <a:effectLst/>
              </a:rPr>
              <a:t> person-to-person through an unknown route </a:t>
            </a:r>
            <a:r>
              <a:rPr lang="en-US" dirty="0" smtClean="0">
                <a:effectLst/>
              </a:rPr>
              <a:t>(this</a:t>
            </a:r>
            <a:r>
              <a:rPr lang="en-US" baseline="0" dirty="0" smtClean="0">
                <a:effectLst/>
              </a:rPr>
              <a:t> is a t</a:t>
            </a:r>
            <a:r>
              <a:rPr lang="en-US" dirty="0" smtClean="0">
                <a:effectLst/>
              </a:rPr>
              <a:t>otal of </a:t>
            </a:r>
            <a:r>
              <a:rPr lang="en-US" b="1" dirty="0" smtClean="0">
                <a:effectLst/>
              </a:rPr>
              <a:t>5,274</a:t>
            </a:r>
            <a:r>
              <a:rPr lang="en-US" dirty="0" smtClean="0">
                <a:effectLst/>
              </a:rPr>
              <a:t> cases)</a:t>
            </a:r>
            <a:endParaRPr lang="en-US" baseline="0" dirty="0" smtClean="0">
              <a:effectLst/>
            </a:endParaRPr>
          </a:p>
          <a:p>
            <a:pPr marL="169581" indent="-169581">
              <a:buFont typeface="Arial" panose="020B0604020202020204" pitchFamily="34" charset="0"/>
              <a:buChar char="•"/>
            </a:pPr>
            <a:r>
              <a:rPr lang="en-US" dirty="0" smtClean="0">
                <a:effectLst/>
              </a:rPr>
              <a:t>To date,</a:t>
            </a:r>
            <a:r>
              <a:rPr lang="en-US" baseline="0" dirty="0" smtClean="0">
                <a:effectLst/>
              </a:rPr>
              <a:t> a t</a:t>
            </a:r>
            <a:r>
              <a:rPr lang="en-US" dirty="0" smtClean="0">
                <a:effectLst/>
              </a:rPr>
              <a:t>otal of </a:t>
            </a:r>
            <a:r>
              <a:rPr lang="en-US" b="1" dirty="0" smtClean="0">
                <a:effectLst/>
              </a:rPr>
              <a:t>36,574</a:t>
            </a:r>
            <a:r>
              <a:rPr lang="en-US" dirty="0" smtClean="0">
                <a:effectLst/>
              </a:rPr>
              <a:t> cases</a:t>
            </a:r>
            <a:r>
              <a:rPr lang="en-US" baseline="0" dirty="0" smtClean="0">
                <a:effectLst/>
              </a:rPr>
              <a:t> </a:t>
            </a:r>
            <a:r>
              <a:rPr lang="en-US" dirty="0" smtClean="0">
                <a:effectLst/>
              </a:rPr>
              <a:t>have been reported from U.S. territories, including Puerto Rico and the U.S. Virgin Islands</a:t>
            </a:r>
            <a:r>
              <a:rPr lang="en-US" baseline="0" dirty="0" smtClean="0">
                <a:effectLst/>
              </a:rPr>
              <a:t>. </a:t>
            </a:r>
            <a:r>
              <a:rPr lang="en-US" dirty="0" smtClean="0">
                <a:effectLst/>
              </a:rPr>
              <a:t>Sexually transmitted cases are not reported for US territories because with local transmission of Zika virus it is not possible to determine whether infection occurred due to mosquito-borne or sexual transmission.</a:t>
            </a:r>
          </a:p>
        </p:txBody>
      </p:sp>
      <p:sp>
        <p:nvSpPr>
          <p:cNvPr id="4" name="Slide Number Placeholder 3"/>
          <p:cNvSpPr>
            <a:spLocks noGrp="1"/>
          </p:cNvSpPr>
          <p:nvPr>
            <p:ph type="sldNum" sz="quarter" idx="10"/>
          </p:nvPr>
        </p:nvSpPr>
        <p:spPr/>
        <p:txBody>
          <a:bodyPr/>
          <a:lstStyle/>
          <a:p>
            <a:fld id="{221371BF-84CA-4E52-806B-04CFFE190C01}"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608715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81" marR="0" indent="-1695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first imported case in Virginia was confirmed on Jan 26, 2016 (onset date 12/2/15)</a:t>
            </a:r>
          </a:p>
          <a:p>
            <a:pPr marL="169581" marR="0" indent="-1695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Since then, Virginia has counted a total of 118 Zika virus disease cases, as seen in the table on this slide. </a:t>
            </a:r>
          </a:p>
          <a:p>
            <a:pPr marL="169581" marR="0" indent="-1695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VDH </a:t>
            </a:r>
            <a:r>
              <a:rPr lang="en-US" dirty="0"/>
              <a:t>adopted the Council of State and Territorial Epidemiologists (CSTE) revised interim case definitions on November 30, </a:t>
            </a:r>
            <a:r>
              <a:rPr lang="en-US" dirty="0" smtClean="0"/>
              <a:t>2016,</a:t>
            </a:r>
            <a:r>
              <a:rPr lang="en-US" baseline="0" dirty="0" smtClean="0"/>
              <a:t> which separated Zika virus into four categories including disease and infection, and congenital and non-congenital cases. Only Virginia residents are included in the table on this slide and only statewide and regional cumulative numbers of counted </a:t>
            </a:r>
            <a:r>
              <a:rPr lang="en-US" b="1" baseline="0" dirty="0" smtClean="0"/>
              <a:t>disease</a:t>
            </a:r>
            <a:r>
              <a:rPr lang="en-US" baseline="0" dirty="0" smtClean="0"/>
              <a:t> cases are externally reported.</a:t>
            </a:r>
          </a:p>
          <a:p>
            <a:pPr marL="169581" indent="-169581">
              <a:buFont typeface="Arial" panose="020B0604020202020204" pitchFamily="34" charset="0"/>
              <a:buChar char="•"/>
            </a:pPr>
            <a:r>
              <a:rPr lang="en-US" dirty="0" smtClean="0"/>
              <a:t>All </a:t>
            </a:r>
            <a:r>
              <a:rPr lang="en-US" dirty="0"/>
              <a:t>Virginia cases are associated with travel to a </a:t>
            </a:r>
            <a:r>
              <a:rPr lang="en-US" dirty="0">
                <a:hlinkClick r:id="rId3"/>
              </a:rPr>
              <a:t>Zika-affected area</a:t>
            </a:r>
            <a:r>
              <a:rPr lang="en-US" dirty="0"/>
              <a:t>. </a:t>
            </a:r>
            <a:r>
              <a:rPr lang="en-US" dirty="0" smtClean="0"/>
              <a:t>Currently, CDC </a:t>
            </a:r>
            <a:r>
              <a:rPr lang="en-US" dirty="0"/>
              <a:t>and VDH recommend that pregnant women not travel to any </a:t>
            </a:r>
            <a:r>
              <a:rPr lang="en-US" dirty="0">
                <a:hlinkClick r:id="rId3"/>
              </a:rPr>
              <a:t>area where there is a risk of Zika virus infection</a:t>
            </a:r>
            <a:r>
              <a:rPr lang="en-US" dirty="0"/>
              <a:t>.</a:t>
            </a:r>
          </a:p>
        </p:txBody>
      </p:sp>
      <p:sp>
        <p:nvSpPr>
          <p:cNvPr id="4" name="Slide Number Placeholder 3"/>
          <p:cNvSpPr>
            <a:spLocks noGrp="1"/>
          </p:cNvSpPr>
          <p:nvPr>
            <p:ph type="sldNum" sz="quarter" idx="10"/>
          </p:nvPr>
        </p:nvSpPr>
        <p:spPr/>
        <p:txBody>
          <a:bodyPr/>
          <a:lstStyle/>
          <a:p>
            <a:fld id="{221371BF-84CA-4E52-806B-04CFFE190C01}"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261207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travel related Guidance for Zika - CDC has developed </a:t>
            </a:r>
            <a:r>
              <a:rPr lang="en-US" dirty="0"/>
              <a:t>an interactive </a:t>
            </a:r>
            <a:r>
              <a:rPr lang="en-US" dirty="0">
                <a:hlinkClick r:id="rId3"/>
              </a:rPr>
              <a:t>World Map of Areas with Zika Risk</a:t>
            </a:r>
            <a:r>
              <a:rPr lang="en-US" dirty="0"/>
              <a:t> that allows people to search for location-specific Zika information and travel recommendations and an interactive </a:t>
            </a:r>
            <a:r>
              <a:rPr lang="en-US" dirty="0">
                <a:hlinkClick r:id="rId4"/>
              </a:rPr>
              <a:t>“Know Your Zika Risk”</a:t>
            </a:r>
            <a:r>
              <a:rPr lang="en-US" dirty="0"/>
              <a:t> tool that offers tailored risk and prevention messages based on information provided by travelers</a:t>
            </a:r>
            <a:r>
              <a:rPr lang="en-US" dirty="0" smtClean="0"/>
              <a:t>.</a:t>
            </a:r>
          </a:p>
          <a:p>
            <a:endParaRPr lang="en-US" dirty="0" smtClean="0"/>
          </a:p>
          <a:p>
            <a:r>
              <a:rPr lang="en-US" dirty="0" smtClean="0"/>
              <a:t>The interactive</a:t>
            </a:r>
            <a:r>
              <a:rPr lang="en-US" baseline="0" dirty="0" smtClean="0"/>
              <a:t> map includes areas with CDC Zika Travel Notice and areas with risk of Zika but no CDC Zika travel notice. Each of these categories has different testing recommendations for people with Zika exposure. </a:t>
            </a:r>
            <a:endParaRPr lang="en-US" dirty="0"/>
          </a:p>
          <a:p>
            <a:endParaRPr lang="en-US" dirty="0"/>
          </a:p>
        </p:txBody>
      </p:sp>
      <p:sp>
        <p:nvSpPr>
          <p:cNvPr id="4" name="Slide Number Placeholder 3"/>
          <p:cNvSpPr>
            <a:spLocks noGrp="1"/>
          </p:cNvSpPr>
          <p:nvPr>
            <p:ph type="sldNum" sz="quarter" idx="10"/>
          </p:nvPr>
        </p:nvSpPr>
        <p:spPr/>
        <p:txBody>
          <a:bodyPr/>
          <a:lstStyle/>
          <a:p>
            <a:fld id="{221371BF-84CA-4E52-806B-04CFFE190C01}"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991154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81" indent="-169581">
              <a:buFont typeface="Arial" panose="020B0604020202020204" pitchFamily="34" charset="0"/>
              <a:buChar char="•"/>
            </a:pPr>
            <a:r>
              <a:rPr lang="en-US" dirty="0" smtClean="0"/>
              <a:t>Virginia Department of Health</a:t>
            </a:r>
            <a:r>
              <a:rPr lang="en-US" baseline="0" dirty="0" smtClean="0"/>
              <a:t> and the Division of Consolidated Laboratory Services have developed this testing algorithm for recommendations and criteria for public health Zika virus testing. VDH prioritizes these populations for public health testing and provides testing through DCLS to those meeting this criteria. </a:t>
            </a:r>
            <a:r>
              <a:rPr lang="en-US" dirty="0" smtClean="0"/>
              <a:t>Other scenarios can be discussed with the local health department on a case-by-case basis or healthcare providers can use private labs.</a:t>
            </a:r>
          </a:p>
          <a:p>
            <a:pPr marL="169581" indent="-169581">
              <a:buFont typeface="Arial" panose="020B0604020202020204" pitchFamily="34" charset="0"/>
              <a:buChar char="•"/>
            </a:pPr>
            <a:endParaRPr lang="en-US" dirty="0" smtClean="0"/>
          </a:p>
          <a:p>
            <a:pPr marL="169581" indent="-169581">
              <a:buFont typeface="Arial" panose="020B0604020202020204" pitchFamily="34" charset="0"/>
              <a:buChar char="•"/>
            </a:pPr>
            <a:r>
              <a:rPr lang="en-US" dirty="0" smtClean="0"/>
              <a:t>Clinicians can find this testing algorithm on the VDH Clinician webpage.</a:t>
            </a:r>
          </a:p>
          <a:p>
            <a:pPr marL="169581" indent="-169581">
              <a:buFont typeface="Arial" panose="020B0604020202020204" pitchFamily="34" charset="0"/>
              <a:buChar char="•"/>
            </a:pPr>
            <a:endParaRPr lang="en-US" dirty="0" smtClean="0"/>
          </a:p>
          <a:p>
            <a:pPr marL="169581" indent="-169581">
              <a:buFont typeface="Arial" panose="020B0604020202020204" pitchFamily="34" charset="0"/>
              <a:buChar char="•"/>
            </a:pPr>
            <a:r>
              <a:rPr lang="en-US" dirty="0" smtClean="0"/>
              <a:t>Note that public health Zika virus testing is not recommended for asymptomatic men and women who are not pregnant (except as noted above), including asymptomatic couples who are interested in conceiving. </a:t>
            </a:r>
          </a:p>
          <a:p>
            <a:pPr marL="0" indent="0">
              <a:buFont typeface="Arial" panose="020B0604020202020204" pitchFamily="34" charset="0"/>
              <a:buNone/>
            </a:pPr>
            <a:endParaRPr lang="en-US" dirty="0" smtClean="0"/>
          </a:p>
          <a:p>
            <a:pPr marL="169581" indent="-169581">
              <a:buFont typeface="Arial" panose="020B0604020202020204" pitchFamily="34" charset="0"/>
              <a:buChar char="•"/>
            </a:pPr>
            <a:r>
              <a:rPr lang="en-US" dirty="0" smtClean="0"/>
              <a:t>Serum and urine are the primary diagnostic specimens for Zika virus infection. Ideally, specimens from pregnant women should be collected within 12 weeks of onset (if symptomatic) or exposure (if asymptomatic). Specimens from infants with possible congenital infection should ideally be collected within 2 days after birth; testing specimens collected within the first few weeks to months after birth may still be useful in the evaluation for possible congenital Zika virus infection.</a:t>
            </a:r>
          </a:p>
          <a:p>
            <a:pPr marL="169581" indent="-169581">
              <a:buFont typeface="Arial" panose="020B0604020202020204" pitchFamily="34" charset="0"/>
              <a:buChar char="•"/>
            </a:pPr>
            <a:endParaRPr lang="en-US" dirty="0" smtClean="0"/>
          </a:p>
          <a:p>
            <a:pPr marL="169581" indent="-169581">
              <a:buFont typeface="Arial" panose="020B0604020202020204" pitchFamily="34" charset="0"/>
              <a:buChar char="•"/>
            </a:pPr>
            <a:r>
              <a:rPr lang="en-US" dirty="0" smtClean="0"/>
              <a:t>For this algorithm, travel exposure is defined as travel to or residence in an area with Zika risk. Public health testing criteria depend on pregnancy status, symptom status, and whether or not CDC has issued a Zika Travel Notice for international destinations and overseas US territories or CDC testing guidance for domestic areas designated as Zika cautionary areas or areas with active transmission for the particular travel exposure. See https://wwwnc.cdc.gov/travel/page/world-map-areas-with-zika for these designations by country/area.</a:t>
            </a:r>
          </a:p>
          <a:p>
            <a:pPr marL="169581" indent="-169581">
              <a:buFont typeface="Arial" panose="020B0604020202020204" pitchFamily="34" charset="0"/>
              <a:buChar char="•"/>
            </a:pPr>
            <a:endParaRPr lang="en-US" dirty="0" smtClean="0"/>
          </a:p>
          <a:p>
            <a:pPr marL="169581" indent="-169581">
              <a:buFont typeface="Arial" panose="020B0604020202020204" pitchFamily="34" charset="0"/>
              <a:buChar char="•"/>
            </a:pPr>
            <a:r>
              <a:rPr lang="en-US" dirty="0" smtClean="0"/>
              <a:t>For this algorithm, possible sexual exposure is defined as having had unprotected sex (including vaginal sex, anal sex, oral sex, or other activities that might expose a sex partner to genital secretions) with someone who has traveled to or lives in an area with Zika risk. Public health testing criteria depend on pregnancy status, symptom status, and whether or not CDC has issued a Zika Travel Notice for international destinations and overseas US territories or CDC testing guidance for domestic areas designated as Zika cautionary areas or areas with active transmission for the travel exposure of the sex partner. See https://wwwnc.cdc.gov/travel/page/world-map-areas-with-zika for these designations by country/area.</a:t>
            </a:r>
          </a:p>
          <a:p>
            <a:pPr marL="169581" indent="-169581">
              <a:buFont typeface="Arial" panose="020B0604020202020204" pitchFamily="34" charset="0"/>
              <a:buChar char="•"/>
            </a:pPr>
            <a:endParaRPr lang="en-US" dirty="0" smtClean="0"/>
          </a:p>
          <a:p>
            <a:pPr marL="169581" indent="-169581">
              <a:buFont typeface="Arial" panose="020B0604020202020204" pitchFamily="34" charset="0"/>
              <a:buChar char="•"/>
            </a:pPr>
            <a:r>
              <a:rPr lang="en-US" dirty="0" smtClean="0"/>
              <a:t>For this algorithm, symptoms of Zika are: fever, rash, arthralgia, or conjunctivitis; or complication of pregnancy (e.g., fetal loss, fetus or neonate with congenital microcephaly, intracranial calcifications, other structural brain or eye abnormality, or other congenital central nervous system related abnormality); or </a:t>
            </a:r>
            <a:r>
              <a:rPr lang="en-US" dirty="0" err="1" smtClean="0"/>
              <a:t>Guillain-Barré</a:t>
            </a:r>
            <a:r>
              <a:rPr lang="en-US" dirty="0" smtClean="0"/>
              <a:t> syndrome.</a:t>
            </a:r>
          </a:p>
          <a:p>
            <a:endParaRPr lang="en-US" dirty="0" smtClean="0"/>
          </a:p>
          <a:p>
            <a:endParaRPr lang="en-US" dirty="0" smtClean="0"/>
          </a:p>
          <a:p>
            <a:r>
              <a:rPr lang="en-US" dirty="0" smtClean="0"/>
              <a:t>VDH Zika Algorithm, PDF</a:t>
            </a:r>
            <a:r>
              <a:rPr lang="en-US" baseline="0" dirty="0" smtClean="0"/>
              <a:t> available here: http://www.vdh.virginia.gov/content/uploads/sites/3/2016/11/Zika-algorithm.pdf</a:t>
            </a:r>
            <a:endParaRPr lang="en-US" dirty="0" smtClean="0"/>
          </a:p>
          <a:p>
            <a:endParaRPr lang="en-US" dirty="0" smtClean="0"/>
          </a:p>
          <a:p>
            <a:r>
              <a:rPr lang="en-US" dirty="0" smtClean="0"/>
              <a:t>Hyperlinks:</a:t>
            </a:r>
          </a:p>
          <a:p>
            <a:pPr marL="169554" indent="-169554">
              <a:buFontTx/>
              <a:buChar char="-"/>
            </a:pPr>
            <a:r>
              <a:rPr lang="en-US" dirty="0" smtClean="0"/>
              <a:t>Private labs: http://www.vdh.virginia.gov/content/uploads/sites/3/2016/03/Zika-testing-at-private-labs.pdf</a:t>
            </a:r>
          </a:p>
          <a:p>
            <a:pPr marL="169554" indent="-169554">
              <a:buFontTx/>
              <a:buChar char="-"/>
            </a:pPr>
            <a:r>
              <a:rPr lang="en-US" dirty="0" smtClean="0"/>
              <a:t>Local health departments: http://www.vdh.virginia.gov/local-health-districts/</a:t>
            </a:r>
          </a:p>
          <a:p>
            <a:pPr marL="169554" indent="-169554" defTabSz="904291">
              <a:buFontTx/>
              <a:buChar char="-"/>
              <a:defRPr/>
            </a:pPr>
            <a:r>
              <a:rPr lang="en-US" dirty="0" err="1" smtClean="0"/>
              <a:t>DCLS</a:t>
            </a:r>
            <a:r>
              <a:rPr lang="en-US" dirty="0" smtClean="0"/>
              <a:t>: https://dgs.virginia.gov/division-of-consolidated-laboratory-services/updates/hot-topics/</a:t>
            </a:r>
          </a:p>
          <a:p>
            <a:pPr marL="169554" indent="-169554">
              <a:buFontTx/>
              <a:buChar char="-"/>
            </a:pPr>
            <a:r>
              <a:rPr lang="en-US" dirty="0" err="1" smtClean="0"/>
              <a:t>DCLS</a:t>
            </a:r>
            <a:r>
              <a:rPr lang="en-US" dirty="0" smtClean="0"/>
              <a:t> testing instructions: https://dgs.virginia.gov/division-of-consolidated-laboratory-services/updates/hot-topics/</a:t>
            </a:r>
          </a:p>
          <a:p>
            <a:pPr marL="169554" indent="-169554">
              <a:buFontTx/>
              <a:buChar char="-"/>
            </a:pPr>
            <a:endParaRPr lang="en-US" dirty="0"/>
          </a:p>
        </p:txBody>
      </p:sp>
      <p:sp>
        <p:nvSpPr>
          <p:cNvPr id="4" name="Slide Number Placeholder 3"/>
          <p:cNvSpPr>
            <a:spLocks noGrp="1"/>
          </p:cNvSpPr>
          <p:nvPr>
            <p:ph type="sldNum" sz="quarter" idx="10"/>
          </p:nvPr>
        </p:nvSpPr>
        <p:spPr/>
        <p:txBody>
          <a:bodyPr/>
          <a:lstStyle/>
          <a:p>
            <a:fld id="{0D09161B-188A-44FF-85E8-237941DF1E6B}" type="slidenum">
              <a:rPr lang="en-US" smtClean="0">
                <a:solidFill>
                  <a:prstClr val="black"/>
                </a:solidFill>
                <a:latin typeface="Calibri"/>
              </a:rPr>
              <a:pPr/>
              <a:t>42</a:t>
            </a:fld>
            <a:endParaRPr lang="en-US" dirty="0">
              <a:solidFill>
                <a:prstClr val="black"/>
              </a:solidFill>
              <a:latin typeface="Calibri"/>
            </a:endParaRPr>
          </a:p>
        </p:txBody>
      </p:sp>
    </p:spTree>
    <p:extLst>
      <p:ext uri="{BB962C8B-B14F-4D97-AF65-F5344CB8AC3E}">
        <p14:creationId xmlns:p14="http://schemas.microsoft.com/office/powerpoint/2010/main" val="563760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B21E1-6228-3A4B-9DE4-B8B9D976DE83}" type="slidenum">
              <a:rPr lang="en-US"/>
              <a:pPr/>
              <a:t>47</a:t>
            </a:fld>
            <a:endParaRPr lang="en-US"/>
          </a:p>
        </p:txBody>
      </p:sp>
      <p:sp>
        <p:nvSpPr>
          <p:cNvPr id="68610" name="Rectangle 2"/>
          <p:cNvSpPr>
            <a:spLocks noGrp="1" noRot="1" noChangeAspect="1" noChangeArrowheads="1" noTextEdit="1"/>
          </p:cNvSpPr>
          <p:nvPr>
            <p:ph type="sldImg"/>
          </p:nvPr>
        </p:nvSpPr>
        <p:spPr>
          <a:xfrm>
            <a:off x="1143000" y="685800"/>
            <a:ext cx="4572000" cy="3429000"/>
          </a:xfrm>
          <a:ln/>
        </p:spPr>
      </p:sp>
      <p:sp>
        <p:nvSpPr>
          <p:cNvPr id="68611" name="Rectangle 3"/>
          <p:cNvSpPr>
            <a:spLocks noGrp="1" noChangeArrowheads="1"/>
          </p:cNvSpPr>
          <p:nvPr>
            <p:ph type="body" idx="1"/>
          </p:nvPr>
        </p:nvSpPr>
        <p:spPr/>
        <p:txBody>
          <a:bodyPr/>
          <a:lstStyle/>
          <a:p>
            <a:r>
              <a:rPr lang="en-US"/>
              <a:t>dihydroxy-propoxymethyl-guanine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Auris</a:t>
            </a:r>
            <a:r>
              <a:rPr lang="en-US" dirty="0" smtClean="0"/>
              <a:t> – dozen countries</a:t>
            </a:r>
            <a:endParaRPr lang="en-US" dirty="0"/>
          </a:p>
        </p:txBody>
      </p:sp>
      <p:sp>
        <p:nvSpPr>
          <p:cNvPr id="4" name="Slide Number Placeholder 3"/>
          <p:cNvSpPr>
            <a:spLocks noGrp="1"/>
          </p:cNvSpPr>
          <p:nvPr>
            <p:ph type="sldNum" sz="quarter" idx="10"/>
          </p:nvPr>
        </p:nvSpPr>
        <p:spPr/>
        <p:txBody>
          <a:bodyPr/>
          <a:lstStyle/>
          <a:p>
            <a:fld id="{74171E45-A0D0-C742-88D2-81FB843F42E1}" type="slidenum">
              <a:rPr lang="en-US" smtClean="0"/>
              <a:t>51</a:t>
            </a:fld>
            <a:endParaRPr lang="en-US"/>
          </a:p>
        </p:txBody>
      </p:sp>
    </p:spTree>
    <p:extLst>
      <p:ext uri="{BB962C8B-B14F-4D97-AF65-F5344CB8AC3E}">
        <p14:creationId xmlns:p14="http://schemas.microsoft.com/office/powerpoint/2010/main" val="2237975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EV-D68 – first in California, outbreak started in </a:t>
            </a:r>
            <a:r>
              <a:rPr lang="en-US" dirty="0" err="1" smtClean="0"/>
              <a:t>midwest</a:t>
            </a:r>
            <a:endParaRPr lang="en-US" dirty="0"/>
          </a:p>
        </p:txBody>
      </p:sp>
      <p:sp>
        <p:nvSpPr>
          <p:cNvPr id="4" name="Slide Number Placeholder 3"/>
          <p:cNvSpPr>
            <a:spLocks noGrp="1"/>
          </p:cNvSpPr>
          <p:nvPr>
            <p:ph type="sldNum" sz="quarter" idx="10"/>
          </p:nvPr>
        </p:nvSpPr>
        <p:spPr/>
        <p:txBody>
          <a:bodyPr/>
          <a:lstStyle/>
          <a:p>
            <a:fld id="{74171E45-A0D0-C742-88D2-81FB843F42E1}" type="slidenum">
              <a:rPr lang="en-US" smtClean="0"/>
              <a:t>53</a:t>
            </a:fld>
            <a:endParaRPr lang="en-US"/>
          </a:p>
        </p:txBody>
      </p:sp>
    </p:spTree>
    <p:extLst>
      <p:ext uri="{BB962C8B-B14F-4D97-AF65-F5344CB8AC3E}">
        <p14:creationId xmlns:p14="http://schemas.microsoft.com/office/powerpoint/2010/main" val="143858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Interconnected</a:t>
            </a:r>
            <a:r>
              <a:rPr lang="en-US" baseline="0" dirty="0" smtClean="0"/>
              <a:t> world. But there are additional factors: increasing worldwide population, increasing urbanization, loss of natural animal habitats and increased human/non-domestic animal interactions, climate change.</a:t>
            </a:r>
            <a:endParaRPr lang="en-US" dirty="0"/>
          </a:p>
        </p:txBody>
      </p:sp>
      <p:sp>
        <p:nvSpPr>
          <p:cNvPr id="4" name="Slide Number Placeholder 3"/>
          <p:cNvSpPr>
            <a:spLocks noGrp="1"/>
          </p:cNvSpPr>
          <p:nvPr>
            <p:ph type="sldNum" sz="quarter" idx="10"/>
          </p:nvPr>
        </p:nvSpPr>
        <p:spPr/>
        <p:txBody>
          <a:bodyPr/>
          <a:lstStyle/>
          <a:p>
            <a:fld id="{477ACBB2-9773-9943-A5B7-57F64568BCA5}" type="slidenum">
              <a:rPr lang="en-US" smtClean="0"/>
              <a:pPr/>
              <a:t>10</a:t>
            </a:fld>
            <a:endParaRPr lang="en-US" dirty="0"/>
          </a:p>
        </p:txBody>
      </p:sp>
    </p:spTree>
    <p:extLst>
      <p:ext uri="{BB962C8B-B14F-4D97-AF65-F5344CB8AC3E}">
        <p14:creationId xmlns:p14="http://schemas.microsoft.com/office/powerpoint/2010/main" val="3987772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a:t>
            </a:r>
            <a:r>
              <a:rPr lang="en-US" baseline="0" dirty="0" smtClean="0"/>
              <a:t> reported anxiety with swallowing, especially liquids. </a:t>
            </a:r>
          </a:p>
          <a:p>
            <a:r>
              <a:rPr lang="en-US" dirty="0" smtClean="0"/>
              <a:t>“Today HE accepted</a:t>
            </a:r>
            <a:r>
              <a:rPr lang="en-US" baseline="0" dirty="0" smtClean="0"/>
              <a:t> a few small bites of sold food which were well-tolerated with no signs of dysphagia. With liquids, HE grew extremely anxious and began gasping before the spoon reached her lips. We tried relaxation and visualization techniques which were minimally beneficial.”</a:t>
            </a:r>
            <a:endParaRPr lang="en-US" dirty="0" smtClean="0"/>
          </a:p>
          <a:p>
            <a:endParaRPr lang="en-US" dirty="0"/>
          </a:p>
        </p:txBody>
      </p:sp>
      <p:sp>
        <p:nvSpPr>
          <p:cNvPr id="4" name="Slide Number Placeholder 3"/>
          <p:cNvSpPr>
            <a:spLocks noGrp="1"/>
          </p:cNvSpPr>
          <p:nvPr>
            <p:ph type="sldNum" sz="quarter" idx="10"/>
          </p:nvPr>
        </p:nvSpPr>
        <p:spPr/>
        <p:txBody>
          <a:bodyPr/>
          <a:lstStyle/>
          <a:p>
            <a:fld id="{74171E45-A0D0-C742-88D2-81FB843F42E1}" type="slidenum">
              <a:rPr lang="en-US" smtClean="0"/>
              <a:t>55</a:t>
            </a:fld>
            <a:endParaRPr lang="en-US"/>
          </a:p>
        </p:txBody>
      </p:sp>
    </p:spTree>
    <p:extLst>
      <p:ext uri="{BB962C8B-B14F-4D97-AF65-F5344CB8AC3E}">
        <p14:creationId xmlns:p14="http://schemas.microsoft.com/office/powerpoint/2010/main" val="3756777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Self</a:t>
            </a:r>
            <a:r>
              <a:rPr lang="en-US" baseline="0" smtClean="0"/>
              <a:t> reported anxiety with swallowing, especially liquids. </a:t>
            </a:r>
          </a:p>
          <a:p>
            <a:r>
              <a:rPr lang="en-US" smtClean="0"/>
              <a:t>“Today HE accepted</a:t>
            </a:r>
            <a:r>
              <a:rPr lang="en-US" baseline="0" smtClean="0"/>
              <a:t> a few small bites of sold food which were well-tolerated with no signs of dysphagia. With liquids, HE grew extremely anxious and began gasping before the spoon reached her lips. We tried relaxation and visualization techniques which were minimally beneficial.”</a:t>
            </a:r>
            <a:endParaRPr lang="en-US" dirty="0"/>
          </a:p>
        </p:txBody>
      </p:sp>
      <p:sp>
        <p:nvSpPr>
          <p:cNvPr id="4" name="Slide Number Placeholder 3"/>
          <p:cNvSpPr>
            <a:spLocks noGrp="1"/>
          </p:cNvSpPr>
          <p:nvPr>
            <p:ph type="sldNum" sz="quarter" idx="10"/>
          </p:nvPr>
        </p:nvSpPr>
        <p:spPr/>
        <p:txBody>
          <a:bodyPr/>
          <a:lstStyle/>
          <a:p>
            <a:fld id="{74171E45-A0D0-C742-88D2-81FB843F42E1}" type="slidenum">
              <a:rPr lang="en-US" smtClean="0"/>
              <a:t>56</a:t>
            </a:fld>
            <a:endParaRPr lang="en-US"/>
          </a:p>
        </p:txBody>
      </p:sp>
    </p:spTree>
    <p:extLst>
      <p:ext uri="{BB962C8B-B14F-4D97-AF65-F5344CB8AC3E}">
        <p14:creationId xmlns:p14="http://schemas.microsoft.com/office/powerpoint/2010/main" val="3512086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Interconnected</a:t>
            </a:r>
            <a:r>
              <a:rPr lang="en-US" baseline="0" dirty="0" smtClean="0"/>
              <a:t> world. But there are additional factors: increasing worldwide population, increasing urbanization, loss of natural animal habitats and increased human/non-domestic animal interactions, climate change.</a:t>
            </a:r>
            <a:endParaRPr lang="en-US" dirty="0"/>
          </a:p>
        </p:txBody>
      </p:sp>
      <p:sp>
        <p:nvSpPr>
          <p:cNvPr id="4" name="Slide Number Placeholder 3"/>
          <p:cNvSpPr>
            <a:spLocks noGrp="1"/>
          </p:cNvSpPr>
          <p:nvPr>
            <p:ph type="sldNum" sz="quarter" idx="10"/>
          </p:nvPr>
        </p:nvSpPr>
        <p:spPr/>
        <p:txBody>
          <a:bodyPr/>
          <a:lstStyle/>
          <a:p>
            <a:fld id="{477ACBB2-9773-9943-A5B7-57F64568BCA5}" type="slidenum">
              <a:rPr lang="en-US" smtClean="0"/>
              <a:pPr/>
              <a:t>11</a:t>
            </a:fld>
            <a:endParaRPr lang="en-US" dirty="0"/>
          </a:p>
        </p:txBody>
      </p:sp>
    </p:spTree>
    <p:extLst>
      <p:ext uri="{BB962C8B-B14F-4D97-AF65-F5344CB8AC3E}">
        <p14:creationId xmlns:p14="http://schemas.microsoft.com/office/powerpoint/2010/main" val="3987772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Most important mosquito borne viral illness in</a:t>
            </a:r>
            <a:r>
              <a:rPr lang="en-US" baseline="0" dirty="0" smtClean="0"/>
              <a:t> the world today – even surpassing malaria. </a:t>
            </a:r>
            <a:r>
              <a:rPr lang="en-US" sz="1200" dirty="0" err="1" smtClean="0">
                <a:solidFill>
                  <a:srgbClr val="4C4C4C"/>
                </a:solidFill>
                <a:latin typeface="+mn-lt"/>
              </a:rPr>
              <a:t>flavivirus</a:t>
            </a:r>
            <a:r>
              <a:rPr lang="en-US" sz="1200" dirty="0" smtClean="0">
                <a:solidFill>
                  <a:srgbClr val="4C4C4C"/>
                </a:solidFill>
                <a:latin typeface="+mn-lt"/>
              </a:rPr>
              <a:t> – yellow fever</a:t>
            </a:r>
            <a:r>
              <a:rPr lang="en-US" sz="1200" baseline="0" dirty="0" smtClean="0">
                <a:solidFill>
                  <a:srgbClr val="4C4C4C"/>
                </a:solidFill>
                <a:latin typeface="+mn-lt"/>
              </a:rPr>
              <a:t> and WNV&gt; </a:t>
            </a:r>
            <a:r>
              <a:rPr lang="en-US" baseline="0" dirty="0" smtClean="0"/>
              <a:t>30x increase over the last 50 years. </a:t>
            </a:r>
            <a:r>
              <a:rPr lang="en-US" sz="1200" kern="1200" dirty="0" smtClean="0">
                <a:solidFill>
                  <a:schemeClr val="tx1"/>
                </a:solidFill>
                <a:latin typeface="+mn-lt"/>
                <a:ea typeface="+mn-ea"/>
                <a:cs typeface="+mn-cs"/>
              </a:rPr>
              <a:t>heterotypic protective immunity wanes gradually over one to two years. capillary permeability appears to be due to endothelial cell dysfunction</a:t>
            </a:r>
            <a:r>
              <a:rPr lang="en-US" sz="1200" kern="1200" baseline="0" dirty="0" smtClean="0">
                <a:solidFill>
                  <a:schemeClr val="tx1"/>
                </a:solidFill>
                <a:latin typeface="+mn-lt"/>
                <a:ea typeface="+mn-ea"/>
                <a:cs typeface="+mn-cs"/>
              </a:rPr>
              <a:t> rather than injury. DHF/DSS risk increases up to 100-fold after infection with a heterotypic dengue serotype</a:t>
            </a:r>
            <a:endParaRPr lang="en-US" dirty="0"/>
          </a:p>
        </p:txBody>
      </p:sp>
      <p:sp>
        <p:nvSpPr>
          <p:cNvPr id="4" name="Slide Number Placeholder 3"/>
          <p:cNvSpPr>
            <a:spLocks noGrp="1"/>
          </p:cNvSpPr>
          <p:nvPr>
            <p:ph type="sldNum" sz="quarter" idx="10"/>
          </p:nvPr>
        </p:nvSpPr>
        <p:spPr/>
        <p:txBody>
          <a:bodyPr/>
          <a:lstStyle/>
          <a:p>
            <a:fld id="{477ACBB2-9773-9943-A5B7-57F64568BCA5}" type="slidenum">
              <a:rPr lang="en-US" smtClean="0"/>
              <a:pPr/>
              <a:t>14</a:t>
            </a:fld>
            <a:endParaRPr lang="en-US" dirty="0"/>
          </a:p>
        </p:txBody>
      </p:sp>
    </p:spTree>
    <p:extLst>
      <p:ext uri="{BB962C8B-B14F-4D97-AF65-F5344CB8AC3E}">
        <p14:creationId xmlns:p14="http://schemas.microsoft.com/office/powerpoint/2010/main" val="348913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Dengue belt</a:t>
            </a:r>
            <a:r>
              <a:rPr lang="en-US" baseline="0" dirty="0" smtClean="0"/>
              <a:t> – 30 degrees North and South latitude. Winter temps average &gt; 50F.</a:t>
            </a:r>
            <a:endParaRPr lang="en-US" dirty="0"/>
          </a:p>
        </p:txBody>
      </p:sp>
      <p:sp>
        <p:nvSpPr>
          <p:cNvPr id="4" name="Slide Number Placeholder 3"/>
          <p:cNvSpPr>
            <a:spLocks noGrp="1"/>
          </p:cNvSpPr>
          <p:nvPr>
            <p:ph type="sldNum" sz="quarter" idx="10"/>
          </p:nvPr>
        </p:nvSpPr>
        <p:spPr/>
        <p:txBody>
          <a:bodyPr/>
          <a:lstStyle/>
          <a:p>
            <a:fld id="{477ACBB2-9773-9943-A5B7-57F64568BCA5}" type="slidenum">
              <a:rPr lang="en-US" smtClean="0"/>
              <a:pPr/>
              <a:t>15</a:t>
            </a:fld>
            <a:endParaRPr lang="en-US" dirty="0"/>
          </a:p>
        </p:txBody>
      </p:sp>
    </p:spTree>
    <p:extLst>
      <p:ext uri="{BB962C8B-B14F-4D97-AF65-F5344CB8AC3E}">
        <p14:creationId xmlns:p14="http://schemas.microsoft.com/office/powerpoint/2010/main" val="2970769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7ACBB2-9773-9943-A5B7-57F64568BCA5}" type="slidenum">
              <a:rPr lang="en-US" smtClean="0"/>
              <a:pPr/>
              <a:t>17</a:t>
            </a:fld>
            <a:endParaRPr lang="en-US" dirty="0"/>
          </a:p>
        </p:txBody>
      </p:sp>
    </p:spTree>
    <p:extLst>
      <p:ext uri="{BB962C8B-B14F-4D97-AF65-F5344CB8AC3E}">
        <p14:creationId xmlns:p14="http://schemas.microsoft.com/office/powerpoint/2010/main" val="4262412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7ACBB2-9773-9943-A5B7-57F64568BCA5}" type="slidenum">
              <a:rPr lang="en-US" smtClean="0"/>
              <a:pPr/>
              <a:t>18</a:t>
            </a:fld>
            <a:endParaRPr lang="en-US" dirty="0"/>
          </a:p>
        </p:txBody>
      </p:sp>
    </p:spTree>
    <p:extLst>
      <p:ext uri="{BB962C8B-B14F-4D97-AF65-F5344CB8AC3E}">
        <p14:creationId xmlns:p14="http://schemas.microsoft.com/office/powerpoint/2010/main" val="4262412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7ACBB2-9773-9943-A5B7-57F64568BCA5}" type="slidenum">
              <a:rPr lang="en-US" smtClean="0"/>
              <a:pPr/>
              <a:t>19</a:t>
            </a:fld>
            <a:endParaRPr lang="en-US" dirty="0"/>
          </a:p>
        </p:txBody>
      </p:sp>
    </p:spTree>
    <p:extLst>
      <p:ext uri="{BB962C8B-B14F-4D97-AF65-F5344CB8AC3E}">
        <p14:creationId xmlns:p14="http://schemas.microsoft.com/office/powerpoint/2010/main" val="4262412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Aedes</a:t>
            </a:r>
            <a:r>
              <a:rPr lang="en-US" dirty="0" smtClean="0"/>
              <a:t> </a:t>
            </a:r>
            <a:r>
              <a:rPr lang="en-US" baseline="0" dirty="0" smtClean="0"/>
              <a:t>– frequent daytime feeders. </a:t>
            </a:r>
            <a:r>
              <a:rPr lang="en-US" dirty="0" smtClean="0"/>
              <a:t>A </a:t>
            </a:r>
            <a:r>
              <a:rPr lang="en-US" dirty="0" err="1" smtClean="0"/>
              <a:t>aegypti</a:t>
            </a:r>
            <a:r>
              <a:rPr lang="en-US" baseline="0" dirty="0" smtClean="0"/>
              <a:t> – more domestic and in households. A </a:t>
            </a:r>
            <a:r>
              <a:rPr lang="en-US" baseline="0" dirty="0" err="1" smtClean="0"/>
              <a:t>ablopictus</a:t>
            </a:r>
            <a:r>
              <a:rPr lang="en-US" baseline="0" dirty="0" smtClean="0"/>
              <a:t> – through VA and to upper </a:t>
            </a:r>
            <a:r>
              <a:rPr lang="en-US" baseline="0" dirty="0" err="1" smtClean="0"/>
              <a:t>midwest</a:t>
            </a:r>
            <a:r>
              <a:rPr lang="en-US" baseline="0" dirty="0" smtClean="0"/>
              <a:t>, but more outside. Urban (domestic) cycle rather than sylvatic (jungle) cycle.</a:t>
            </a:r>
            <a:endParaRPr lang="en-US" dirty="0"/>
          </a:p>
        </p:txBody>
      </p:sp>
      <p:sp>
        <p:nvSpPr>
          <p:cNvPr id="4" name="Slide Number Placeholder 3"/>
          <p:cNvSpPr>
            <a:spLocks noGrp="1"/>
          </p:cNvSpPr>
          <p:nvPr>
            <p:ph type="sldNum" sz="quarter" idx="10"/>
          </p:nvPr>
        </p:nvSpPr>
        <p:spPr/>
        <p:txBody>
          <a:bodyPr/>
          <a:lstStyle/>
          <a:p>
            <a:fld id="{477ACBB2-9773-9943-A5B7-57F64568BCA5}" type="slidenum">
              <a:rPr lang="en-US" smtClean="0"/>
              <a:pPr/>
              <a:t>20</a:t>
            </a:fld>
            <a:endParaRPr lang="en-US" dirty="0"/>
          </a:p>
        </p:txBody>
      </p:sp>
    </p:spTree>
    <p:extLst>
      <p:ext uri="{BB962C8B-B14F-4D97-AF65-F5344CB8AC3E}">
        <p14:creationId xmlns:p14="http://schemas.microsoft.com/office/powerpoint/2010/main" val="4563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latin typeface="Trebuchet MS"/>
              </a:rPr>
              <a:pPr/>
              <a:t>‹#›</a:t>
            </a:fld>
            <a:endParaRPr lang="en-US">
              <a:solidFill>
                <a:srgbClr val="1B3861"/>
              </a:solidFill>
              <a:latin typeface="Trebuchet MS"/>
            </a:endParaRPr>
          </a:p>
        </p:txBody>
      </p:sp>
      <p:sp>
        <p:nvSpPr>
          <p:cNvPr id="2" name="Title 1"/>
          <p:cNvSpPr>
            <a:spLocks noGrp="1"/>
          </p:cNvSpPr>
          <p:nvPr>
            <p:ph type="ctrTitle"/>
          </p:nvPr>
        </p:nvSpPr>
        <p:spPr>
          <a:xfrm>
            <a:off x="1600208" y="2492381"/>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9" y="3966883"/>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latin typeface="Trebuchet MS"/>
              </a:rPr>
              <a:pPr/>
              <a:t>6/1/17</a:t>
            </a:fld>
            <a:endParaRPr lang="en-US">
              <a:solidFill>
                <a:srgbClr val="38ABED"/>
              </a:solidFill>
              <a:latin typeface="Trebuchet MS"/>
            </a:endParaRPr>
          </a:p>
        </p:txBody>
      </p:sp>
      <p:sp>
        <p:nvSpPr>
          <p:cNvPr id="5" name="Footer Placeholder 4"/>
          <p:cNvSpPr>
            <a:spLocks noGrp="1"/>
          </p:cNvSpPr>
          <p:nvPr>
            <p:ph type="ftr" sz="quarter" idx="11"/>
          </p:nvPr>
        </p:nvSpPr>
        <p:spPr/>
        <p:txBody>
          <a:bodyPr/>
          <a:lstStyle/>
          <a:p>
            <a:endParaRPr lang="en-US">
              <a:solidFill>
                <a:srgbClr val="38ABED"/>
              </a:solidFill>
              <a:latin typeface="Trebuchet MS"/>
            </a:endParaRPr>
          </a:p>
        </p:txBody>
      </p:sp>
    </p:spTree>
    <p:extLst>
      <p:ext uri="{BB962C8B-B14F-4D97-AF65-F5344CB8AC3E}">
        <p14:creationId xmlns:p14="http://schemas.microsoft.com/office/powerpoint/2010/main" val="315815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3" name="Footer Placeholder 2"/>
          <p:cNvSpPr>
            <a:spLocks noGrp="1"/>
          </p:cNvSpPr>
          <p:nvPr>
            <p:ph type="ftr" sz="quarter" idx="11"/>
          </p:nvPr>
        </p:nvSpPr>
        <p:spPr/>
        <p:txBody>
          <a:bodyPr/>
          <a:lstStyle/>
          <a:p>
            <a:endParaRPr lang="en-US">
              <a:solidFill>
                <a:srgbClr val="38ABED"/>
              </a:solidFill>
              <a:latin typeface="Trebuchet MS"/>
            </a:endParaRPr>
          </a:p>
        </p:txBody>
      </p:sp>
      <p:sp>
        <p:nvSpPr>
          <p:cNvPr id="4" name="Slide Number Placeholder 3"/>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1611359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49"/>
            <a:ext cx="3657600" cy="1162051"/>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9"/>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3"/>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6" name="Footer Placeholder 5"/>
          <p:cNvSpPr>
            <a:spLocks noGrp="1"/>
          </p:cNvSpPr>
          <p:nvPr>
            <p:ph type="ftr" sz="quarter" idx="11"/>
          </p:nvPr>
        </p:nvSpPr>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1551383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1"/>
            <a:ext cx="4476750" cy="1252539"/>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32"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32" y="6288744"/>
            <a:ext cx="1887537" cy="365125"/>
          </a:xfrm>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6" name="Footer Placeholder 5"/>
          <p:cNvSpPr>
            <a:spLocks noGrp="1"/>
          </p:cNvSpPr>
          <p:nvPr>
            <p:ph type="ftr" sz="quarter" idx="11"/>
          </p:nvPr>
        </p:nvSpPr>
        <p:spPr>
          <a:xfrm>
            <a:off x="5867407" y="6288744"/>
            <a:ext cx="2675965" cy="365125"/>
          </a:xfrm>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
        <p:nvSpPr>
          <p:cNvPr id="3" name="Picture Placeholder 2"/>
          <p:cNvSpPr>
            <a:spLocks noGrp="1"/>
          </p:cNvSpPr>
          <p:nvPr>
            <p:ph type="pic" idx="1"/>
          </p:nvPr>
        </p:nvSpPr>
        <p:spPr>
          <a:xfrm flipH="1">
            <a:off x="188261"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1503701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1"/>
            <a:ext cx="3657600" cy="1252539"/>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205"/>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5" y="6288744"/>
            <a:ext cx="1865125" cy="365125"/>
          </a:xfrm>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6" name="Footer Placeholder 5"/>
          <p:cNvSpPr>
            <a:spLocks noGrp="1"/>
          </p:cNvSpPr>
          <p:nvPr>
            <p:ph type="ftr" sz="quarter" idx="11"/>
          </p:nvPr>
        </p:nvSpPr>
        <p:spPr>
          <a:xfrm>
            <a:off x="3325820" y="6288744"/>
            <a:ext cx="5217551" cy="365125"/>
          </a:xfrm>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133007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46" y="3778625"/>
            <a:ext cx="7560515" cy="1102659"/>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1"/>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42" y="4827498"/>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5" y="6288744"/>
            <a:ext cx="1865125" cy="365125"/>
          </a:xfrm>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6" name="Footer Placeholder 5"/>
          <p:cNvSpPr>
            <a:spLocks noGrp="1"/>
          </p:cNvSpPr>
          <p:nvPr>
            <p:ph type="ftr" sz="quarter" idx="11"/>
          </p:nvPr>
        </p:nvSpPr>
        <p:spPr>
          <a:xfrm>
            <a:off x="3325820" y="6288744"/>
            <a:ext cx="5217551" cy="365125"/>
          </a:xfrm>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3871916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5" name="Footer Placeholder 4"/>
          <p:cNvSpPr>
            <a:spLocks noGrp="1"/>
          </p:cNvSpPr>
          <p:nvPr>
            <p:ph type="ftr" sz="quarter" idx="11"/>
          </p:nvPr>
        </p:nvSpPr>
        <p:spPr/>
        <p:txBody>
          <a:bodyPr/>
          <a:lstStyle/>
          <a:p>
            <a:endParaRPr lang="en-US">
              <a:solidFill>
                <a:srgbClr val="38ABED"/>
              </a:solidFill>
              <a:latin typeface="Trebuchet MS"/>
            </a:endParaRPr>
          </a:p>
        </p:txBody>
      </p:sp>
      <p:sp>
        <p:nvSpPr>
          <p:cNvPr id="6" name="Slide Number Placeholder 5"/>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137539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54"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70" y="779470"/>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5" name="Footer Placeholder 4"/>
          <p:cNvSpPr>
            <a:spLocks noGrp="1"/>
          </p:cNvSpPr>
          <p:nvPr>
            <p:ph type="ftr" sz="quarter" idx="11"/>
          </p:nvPr>
        </p:nvSpPr>
        <p:spPr/>
        <p:txBody>
          <a:bodyPr/>
          <a:lstStyle/>
          <a:p>
            <a:endParaRPr lang="en-US">
              <a:solidFill>
                <a:srgbClr val="38ABED"/>
              </a:solidFill>
              <a:latin typeface="Trebuchet MS"/>
            </a:endParaRPr>
          </a:p>
        </p:txBody>
      </p:sp>
      <p:sp>
        <p:nvSpPr>
          <p:cNvPr id="6" name="Slide Number Placeholder 5"/>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699148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7523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1586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994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5" name="Footer Placeholder 4"/>
          <p:cNvSpPr>
            <a:spLocks noGrp="1"/>
          </p:cNvSpPr>
          <p:nvPr>
            <p:ph type="ftr" sz="quarter" idx="11"/>
          </p:nvPr>
        </p:nvSpPr>
        <p:spPr/>
        <p:txBody>
          <a:bodyPr/>
          <a:lstStyle/>
          <a:p>
            <a:endParaRPr lang="en-US">
              <a:solidFill>
                <a:srgbClr val="38ABED"/>
              </a:solidFill>
              <a:latin typeface="Trebuchet MS"/>
            </a:endParaRPr>
          </a:p>
        </p:txBody>
      </p:sp>
      <p:sp>
        <p:nvSpPr>
          <p:cNvPr id="6" name="Slide Number Placeholder 5"/>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336248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0094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0988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824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1708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9994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0586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1739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A58FA-E2A2-42CB-BE9B-FD866BD79B54}" type="datetimeFigureOut">
              <a:rPr lang="en-US" smtClean="0">
                <a:solidFill>
                  <a:prstClr val="black">
                    <a:tint val="75000"/>
                  </a:prstClr>
                </a:solidFill>
                <a:latin typeface="Calibri"/>
              </a:rPr>
              <a:pPr/>
              <a:t>6/1/17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9FDB88-CB8A-4FF9-ABBC-0BBDE5EDDC8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6212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71" y="2591361"/>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71" y="3950357"/>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latin typeface="Trebuchet MS"/>
              </a:rPr>
              <a:pPr/>
              <a:t>6/1/17</a:t>
            </a:fld>
            <a:endParaRPr lang="en-US">
              <a:solidFill>
                <a:srgbClr val="38ABED"/>
              </a:solidFill>
              <a:latin typeface="Trebuchet MS"/>
            </a:endParaRPr>
          </a:p>
        </p:txBody>
      </p:sp>
      <p:sp>
        <p:nvSpPr>
          <p:cNvPr id="5" name="Footer Placeholder 4"/>
          <p:cNvSpPr>
            <a:spLocks noGrp="1"/>
          </p:cNvSpPr>
          <p:nvPr>
            <p:ph type="ftr" sz="quarter" idx="11"/>
          </p:nvPr>
        </p:nvSpPr>
        <p:spPr/>
        <p:txBody>
          <a:bodyPr/>
          <a:lstStyle/>
          <a:p>
            <a:endParaRPr lang="en-US">
              <a:solidFill>
                <a:srgbClr val="38ABED"/>
              </a:solidFill>
              <a:latin typeface="Trebuchet MS"/>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630895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6" name="Footer Placeholder 5"/>
          <p:cNvSpPr>
            <a:spLocks noGrp="1"/>
          </p:cNvSpPr>
          <p:nvPr>
            <p:ph type="ftr" sz="quarter" idx="11"/>
          </p:nvPr>
        </p:nvSpPr>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216927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71" y="381003"/>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205"/>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205"/>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8" name="Footer Placeholder 7"/>
          <p:cNvSpPr>
            <a:spLocks noGrp="1"/>
          </p:cNvSpPr>
          <p:nvPr>
            <p:ph type="ftr" sz="quarter" idx="11"/>
          </p:nvPr>
        </p:nvSpPr>
        <p:spPr/>
        <p:txBody>
          <a:bodyPr/>
          <a:lstStyle/>
          <a:p>
            <a:endParaRPr lang="en-US">
              <a:solidFill>
                <a:srgbClr val="38ABED"/>
              </a:solidFill>
              <a:latin typeface="Trebuchet MS"/>
            </a:endParaRPr>
          </a:p>
        </p:txBody>
      </p:sp>
      <p:sp>
        <p:nvSpPr>
          <p:cNvPr id="9" name="Slide Number Placeholder 8"/>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cxnSp>
        <p:nvCxnSpPr>
          <p:cNvPr id="12" name="Straight Connector 11"/>
          <p:cNvCxnSpPr/>
          <p:nvPr/>
        </p:nvCxnSpPr>
        <p:spPr>
          <a:xfrm>
            <a:off x="874067" y="2286003"/>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3"/>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67" y="2286003"/>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3"/>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21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6" name="Footer Placeholder 5"/>
          <p:cNvSpPr>
            <a:spLocks noGrp="1"/>
          </p:cNvSpPr>
          <p:nvPr>
            <p:ph type="ftr" sz="quarter" idx="11"/>
          </p:nvPr>
        </p:nvSpPr>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9894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6" name="Footer Placeholder 5"/>
          <p:cNvSpPr>
            <a:spLocks noGrp="1"/>
          </p:cNvSpPr>
          <p:nvPr>
            <p:ph type="ftr" sz="quarter" idx="11"/>
          </p:nvPr>
        </p:nvSpPr>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649795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6" name="Footer Placeholder 5"/>
          <p:cNvSpPr>
            <a:spLocks noGrp="1"/>
          </p:cNvSpPr>
          <p:nvPr>
            <p:ph type="ftr" sz="quarter" idx="11"/>
          </p:nvPr>
        </p:nvSpPr>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86678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4" name="Footer Placeholder 3"/>
          <p:cNvSpPr>
            <a:spLocks noGrp="1"/>
          </p:cNvSpPr>
          <p:nvPr>
            <p:ph type="ftr" sz="quarter" idx="11"/>
          </p:nvPr>
        </p:nvSpPr>
        <p:spPr/>
        <p:txBody>
          <a:bodyPr/>
          <a:lstStyle/>
          <a:p>
            <a:endParaRPr lang="en-US">
              <a:solidFill>
                <a:srgbClr val="38ABED"/>
              </a:solidFill>
              <a:latin typeface="Trebuchet MS"/>
            </a:endParaRPr>
          </a:p>
        </p:txBody>
      </p:sp>
      <p:sp>
        <p:nvSpPr>
          <p:cNvPr id="5" name="Slide Number Placeholder 4"/>
          <p:cNvSpPr>
            <a:spLocks noGrp="1"/>
          </p:cNvSpPr>
          <p:nvPr>
            <p:ph type="sldNum" sz="quarter" idx="12"/>
          </p:nvPr>
        </p:nvSpPr>
        <p:spPr/>
        <p:txBody>
          <a:body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174875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15" y="189709"/>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Trebuchet MS"/>
            </a:endParaRPr>
          </a:p>
        </p:txBody>
      </p:sp>
      <p:sp>
        <p:nvSpPr>
          <p:cNvPr id="2" name="Title Placeholder 1"/>
          <p:cNvSpPr>
            <a:spLocks noGrp="1"/>
          </p:cNvSpPr>
          <p:nvPr>
            <p:ph type="title"/>
          </p:nvPr>
        </p:nvSpPr>
        <p:spPr>
          <a:xfrm>
            <a:off x="779471" y="381003"/>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71" y="1828801"/>
            <a:ext cx="7583487" cy="420893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8" y="6288744"/>
            <a:ext cx="1887537" cy="365125"/>
          </a:xfrm>
          <a:prstGeom prst="rect">
            <a:avLst/>
          </a:prstGeom>
        </p:spPr>
        <p:txBody>
          <a:bodyPr vert="horz" lIns="91440" tIns="45720" rIns="91440" bIns="45720" rtlCol="0" anchor="ctr"/>
          <a:lstStyle>
            <a:lvl1pPr algn="l">
              <a:defRPr sz="1200">
                <a:solidFill>
                  <a:schemeClr val="bg2"/>
                </a:solidFill>
              </a:defRPr>
            </a:lvl1pPr>
          </a:lstStyle>
          <a:p>
            <a:fld id="{A5D38F48-1ADF-F54F-A47D-F9B63F77CF99}" type="datetimeFigureOut">
              <a:rPr lang="en-US" smtClean="0">
                <a:solidFill>
                  <a:srgbClr val="38ABED"/>
                </a:solidFill>
                <a:latin typeface="Trebuchet MS"/>
              </a:rPr>
              <a:pPr/>
              <a:t>6/1/17</a:t>
            </a:fld>
            <a:endParaRPr lang="en-US">
              <a:solidFill>
                <a:srgbClr val="38ABED"/>
              </a:solidFill>
              <a:latin typeface="Trebuchet MS"/>
            </a:endParaRPr>
          </a:p>
        </p:txBody>
      </p:sp>
      <p:sp>
        <p:nvSpPr>
          <p:cNvPr id="5" name="Footer Placeholder 4"/>
          <p:cNvSpPr>
            <a:spLocks noGrp="1"/>
          </p:cNvSpPr>
          <p:nvPr>
            <p:ph type="ftr" sz="quarter" idx="3"/>
          </p:nvPr>
        </p:nvSpPr>
        <p:spPr>
          <a:xfrm>
            <a:off x="3304615" y="6288744"/>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solidFill>
                <a:srgbClr val="38ABED"/>
              </a:solidFill>
              <a:latin typeface="Trebuchet MS"/>
            </a:endParaRPr>
          </a:p>
        </p:txBody>
      </p:sp>
      <p:sp>
        <p:nvSpPr>
          <p:cNvPr id="6" name="Slide Number Placeholder 5"/>
          <p:cNvSpPr>
            <a:spLocks noGrp="1"/>
          </p:cNvSpPr>
          <p:nvPr>
            <p:ph type="sldNum" sz="quarter" idx="4"/>
          </p:nvPr>
        </p:nvSpPr>
        <p:spPr>
          <a:xfrm>
            <a:off x="8404419" y="219636"/>
            <a:ext cx="493059" cy="365125"/>
          </a:xfrm>
          <a:prstGeom prst="rect">
            <a:avLst/>
          </a:prstGeom>
        </p:spPr>
        <p:txBody>
          <a:bodyPr vert="horz" lIns="91440" tIns="45720" rIns="91440" bIns="45720" rtlCol="0" anchor="ctr"/>
          <a:lstStyle>
            <a:lvl1pPr algn="r">
              <a:defRPr sz="1200">
                <a:solidFill>
                  <a:schemeClr val="tx2"/>
                </a:solidFill>
              </a:defRPr>
            </a:lvl1pPr>
          </a:lstStyle>
          <a:p>
            <a:fld id="{B50049DE-EEA4-434C-AA8B-3F1E767FA8BD}" type="slidenum">
              <a:rPr lang="en-US" smtClean="0">
                <a:solidFill>
                  <a:srgbClr val="1B3861"/>
                </a:solidFill>
                <a:latin typeface="Trebuchet MS"/>
              </a:rPr>
              <a:pPr/>
              <a:t>‹#›</a:t>
            </a:fld>
            <a:endParaRPr lang="en-US">
              <a:solidFill>
                <a:srgbClr val="1B3861"/>
              </a:solidFill>
              <a:latin typeface="Trebuchet MS"/>
            </a:endParaRPr>
          </a:p>
        </p:txBody>
      </p:sp>
    </p:spTree>
    <p:extLst>
      <p:ext uri="{BB962C8B-B14F-4D97-AF65-F5344CB8AC3E}">
        <p14:creationId xmlns:p14="http://schemas.microsoft.com/office/powerpoint/2010/main" val="1213733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57A58FA-E2A2-42CB-BE9B-FD866BD79B54}" type="datetimeFigureOut">
              <a:rPr lang="en-US" smtClean="0">
                <a:solidFill>
                  <a:prstClr val="black">
                    <a:tint val="75000"/>
                  </a:prstClr>
                </a:solidFill>
                <a:latin typeface="Calibri"/>
              </a:rPr>
              <a:pPr defTabSz="914400"/>
              <a:t>6/1/17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B9FDB88-CB8A-4FF9-ABBC-0BBDE5EDDC80}"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1379085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g"/><Relationship Id="rId3" Type="http://schemas.openxmlformats.org/officeDocument/2006/relationships/image" Target="../media/image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emf"/><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9.emf"/><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9.emf"/><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g"/><Relationship Id="rId3" Type="http://schemas.openxmlformats.org/officeDocument/2006/relationships/image" Target="../media/image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 Id="rId3" Type="http://schemas.openxmlformats.org/officeDocument/2006/relationships/image" Target="../media/image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oleObject" Target="../embeddings/oleObject1.bin"/><Relationship Id="rId5"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emf"/><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9.emf"/></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9.emf"/><Relationship Id="rId5" Type="http://schemas.openxmlformats.org/officeDocument/2006/relationships/image" Target="../media/image44.jpg"/><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emf"/></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3" Type="http://schemas.openxmlformats.org/officeDocument/2006/relationships/hyperlink" Target="https://wwwnc.cdc.gov/travel/page/world-map-areas-with-zika" TargetMode="External"/><Relationship Id="rId4" Type="http://schemas.openxmlformats.org/officeDocument/2006/relationships/hyperlink" Target="http://www.vdh.virginia.gov/local-health-districts/" TargetMode="External"/><Relationship Id="rId5" Type="http://schemas.openxmlformats.org/officeDocument/2006/relationships/hyperlink" Target="http://www.dgs.state.va.us/DivisionofConsolidatedLaboratoryServices/HotTopics/tabid/1531/Default.aspx" TargetMode="External"/><Relationship Id="rId6" Type="http://schemas.openxmlformats.org/officeDocument/2006/relationships/hyperlink" Target="http://www.dgs.state.va.us/DivisionofConsolidatedLaboratoryServices" TargetMode="External"/><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 Id="rId3" Type="http://schemas.openxmlformats.org/officeDocument/2006/relationships/image" Target="../media/image9.emf"/></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5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54.jpg"/></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52.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57.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emf"/></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emf"/><Relationship Id="rId3" Type="http://schemas.openxmlformats.org/officeDocument/2006/relationships/image" Target="../media/image6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9.emf"/><Relationship Id="rId1" Type="http://schemas.openxmlformats.org/officeDocument/2006/relationships/slideLayout" Target="../slideLayouts/slideLayout5.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784" y="1795272"/>
            <a:ext cx="8550599" cy="1470025"/>
          </a:xfrm>
        </p:spPr>
        <p:txBody>
          <a:bodyPr anchor="ctr">
            <a:noAutofit/>
          </a:bodyPr>
          <a:lstStyle/>
          <a:p>
            <a:pPr algn="ctr">
              <a:spcBef>
                <a:spcPts val="2200"/>
              </a:spcBef>
              <a:spcAft>
                <a:spcPts val="2200"/>
              </a:spcAft>
            </a:pPr>
            <a:r>
              <a:rPr lang="en-US" sz="2400" b="1" dirty="0">
                <a:latin typeface="Calibri"/>
                <a:cs typeface="Calibri"/>
              </a:rPr>
              <a:t>Virginia Public Health &amp; Healthcare Preparedness Academy</a:t>
            </a:r>
            <a:br>
              <a:rPr lang="en-US" sz="2400" b="1" dirty="0">
                <a:latin typeface="Calibri"/>
                <a:cs typeface="Calibri"/>
              </a:rPr>
            </a:br>
            <a:r>
              <a:rPr lang="en-US" sz="2400" b="1" dirty="0">
                <a:latin typeface="Calibri"/>
                <a:cs typeface="Calibri"/>
              </a:rPr>
              <a:t>Field Epidemiology Seminar </a:t>
            </a:r>
            <a:r>
              <a:rPr lang="en-US" sz="3200" b="1" dirty="0" smtClean="0">
                <a:latin typeface="Calibri"/>
                <a:cs typeface="Calibri"/>
              </a:rPr>
              <a:t/>
            </a:r>
            <a:br>
              <a:rPr lang="en-US" sz="3200" b="1" dirty="0" smtClean="0">
                <a:latin typeface="Calibri"/>
                <a:cs typeface="Calibri"/>
              </a:rPr>
            </a:br>
            <a:r>
              <a:rPr lang="en-US" sz="2800" i="1" dirty="0">
                <a:latin typeface="Calibri"/>
                <a:cs typeface="Calibri"/>
              </a:rPr>
              <a:t>Traveler Associated Illness</a:t>
            </a:r>
            <a:r>
              <a:rPr lang="en-US" sz="2000" i="1" dirty="0">
                <a:latin typeface="Calibri"/>
                <a:cs typeface="Calibri"/>
              </a:rPr>
              <a:t/>
            </a:r>
            <a:br>
              <a:rPr lang="en-US" sz="2000" i="1" dirty="0">
                <a:latin typeface="Calibri"/>
                <a:cs typeface="Calibri"/>
              </a:rPr>
            </a:br>
            <a:r>
              <a:rPr lang="en-US" sz="2400" dirty="0" smtClean="0">
                <a:latin typeface="Calibri"/>
                <a:cs typeface="Calibri"/>
              </a:rPr>
              <a:t>June 1, 2017</a:t>
            </a:r>
            <a:r>
              <a:rPr lang="en-US" sz="2400" b="1" dirty="0" smtClean="0">
                <a:latin typeface="Calibri"/>
                <a:cs typeface="Calibri"/>
              </a:rPr>
              <a:t> </a:t>
            </a:r>
            <a:endParaRPr lang="en-US" sz="2400" b="1" dirty="0">
              <a:latin typeface="Calibri"/>
              <a:cs typeface="Calibri"/>
            </a:endParaRPr>
          </a:p>
        </p:txBody>
      </p:sp>
      <p:sp>
        <p:nvSpPr>
          <p:cNvPr id="3" name="Subtitle 2"/>
          <p:cNvSpPr>
            <a:spLocks noGrp="1"/>
          </p:cNvSpPr>
          <p:nvPr>
            <p:ph type="subTitle" idx="1"/>
          </p:nvPr>
        </p:nvSpPr>
        <p:spPr>
          <a:xfrm>
            <a:off x="1190634" y="3498907"/>
            <a:ext cx="6762749" cy="1752600"/>
          </a:xfrm>
        </p:spPr>
        <p:txBody>
          <a:bodyPr anchor="ctr">
            <a:normAutofit/>
          </a:bodyPr>
          <a:lstStyle/>
          <a:p>
            <a:pPr algn="ctr">
              <a:spcBef>
                <a:spcPts val="300"/>
              </a:spcBef>
            </a:pPr>
            <a:r>
              <a:rPr lang="en-US" sz="2800" dirty="0" smtClean="0">
                <a:latin typeface="Calibri"/>
                <a:cs typeface="Calibri"/>
              </a:rPr>
              <a:t>Costi D. Sifri, MD</a:t>
            </a:r>
          </a:p>
          <a:p>
            <a:pPr algn="ctr">
              <a:spcBef>
                <a:spcPts val="300"/>
              </a:spcBef>
            </a:pPr>
            <a:r>
              <a:rPr lang="en-US" sz="2000" dirty="0" smtClean="0">
                <a:latin typeface="Calibri"/>
                <a:cs typeface="Calibri"/>
              </a:rPr>
              <a:t>University of Virginia School of Medicine</a:t>
            </a:r>
          </a:p>
          <a:p>
            <a:pPr algn="ctr">
              <a:spcBef>
                <a:spcPts val="300"/>
              </a:spcBef>
            </a:pPr>
            <a:r>
              <a:rPr lang="en-US" dirty="0" smtClean="0">
                <a:latin typeface="Calibri"/>
                <a:cs typeface="Calibri"/>
              </a:rPr>
              <a:t>Division of Infectious Diseases &amp; International Health</a:t>
            </a:r>
            <a:endParaRPr lang="en-US" dirty="0">
              <a:latin typeface="Calibri"/>
              <a:cs typeface="Calibri"/>
            </a:endParaRPr>
          </a:p>
        </p:txBody>
      </p:sp>
      <p:grpSp>
        <p:nvGrpSpPr>
          <p:cNvPr id="12" name="Group 11"/>
          <p:cNvGrpSpPr/>
          <p:nvPr/>
        </p:nvGrpSpPr>
        <p:grpSpPr>
          <a:xfrm>
            <a:off x="6635758" y="184944"/>
            <a:ext cx="2333625" cy="455613"/>
            <a:chOff x="6683375" y="407193"/>
            <a:chExt cx="2333625" cy="455613"/>
          </a:xfrm>
        </p:grpSpPr>
        <p:sp>
          <p:nvSpPr>
            <p:cNvPr id="11" name="Round Single Corner Rectangle 10"/>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rebuchet MS"/>
              </a:endParaRPr>
            </a:p>
          </p:txBody>
        </p:sp>
        <p:pic>
          <p:nvPicPr>
            <p:cNvPr id="6" name="Picture 5"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8175785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lvl="0" algn="ctr"/>
            <a:r>
              <a:rPr lang="en-US" dirty="0"/>
              <a:t>A Connected </a:t>
            </a:r>
            <a:r>
              <a:rPr lang="en-US" dirty="0" smtClean="0"/>
              <a:t>World</a:t>
            </a:r>
            <a:endParaRPr lang="en-US" dirty="0"/>
          </a:p>
        </p:txBody>
      </p:sp>
      <p:pic>
        <p:nvPicPr>
          <p:cNvPr id="5" name="Picture 4" descr="World-airline-routemap-2009.png"/>
          <p:cNvPicPr>
            <a:picLocks/>
          </p:cNvPicPr>
          <p:nvPr/>
        </p:nvPicPr>
        <p:blipFill>
          <a:blip r:embed="rId3">
            <a:extLst>
              <a:ext uri="{28A0092B-C50C-407E-A947-70E740481C1C}">
                <a14:useLocalDpi xmlns:a14="http://schemas.microsoft.com/office/drawing/2010/main" val="0"/>
              </a:ext>
            </a:extLst>
          </a:blip>
          <a:stretch>
            <a:fillRect/>
          </a:stretch>
        </p:blipFill>
        <p:spPr>
          <a:xfrm>
            <a:off x="870051" y="2069535"/>
            <a:ext cx="7403915" cy="3644900"/>
          </a:xfrm>
          <a:prstGeom prst="rect">
            <a:avLst/>
          </a:prstGeom>
          <a:effectLst>
            <a:outerShdw blurRad="431800" dist="139700" dir="2700000" algn="tl" rotWithShape="0">
              <a:srgbClr val="000000">
                <a:alpha val="65000"/>
              </a:srgbClr>
            </a:outerShdw>
          </a:effectLst>
        </p:spPr>
      </p:pic>
      <p:sp>
        <p:nvSpPr>
          <p:cNvPr id="7" name="TextBox 6"/>
          <p:cNvSpPr txBox="1"/>
          <p:nvPr/>
        </p:nvSpPr>
        <p:spPr>
          <a:xfrm>
            <a:off x="3585421" y="5855487"/>
            <a:ext cx="1973166" cy="369332"/>
          </a:xfrm>
          <a:prstGeom prst="rect">
            <a:avLst/>
          </a:prstGeom>
          <a:noFill/>
        </p:spPr>
        <p:txBody>
          <a:bodyPr wrap="none" rtlCol="0">
            <a:spAutoFit/>
          </a:bodyPr>
          <a:lstStyle/>
          <a:p>
            <a:pPr algn="ctr"/>
            <a:r>
              <a:rPr lang="en-US" dirty="0" smtClean="0">
                <a:solidFill>
                  <a:schemeClr val="bg1"/>
                </a:solidFill>
              </a:rPr>
              <a:t>Daily Flight Paths</a:t>
            </a:r>
          </a:p>
        </p:txBody>
      </p:sp>
      <p:grpSp>
        <p:nvGrpSpPr>
          <p:cNvPr id="9" name="Group 8"/>
          <p:cNvGrpSpPr/>
          <p:nvPr/>
        </p:nvGrpSpPr>
        <p:grpSpPr>
          <a:xfrm>
            <a:off x="6635758" y="184944"/>
            <a:ext cx="2333625" cy="455613"/>
            <a:chOff x="6683375" y="407193"/>
            <a:chExt cx="2333625" cy="455613"/>
          </a:xfrm>
        </p:grpSpPr>
        <p:sp>
          <p:nvSpPr>
            <p:cNvPr id="10" name="Round Single Corner Rectangle 9"/>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4" name="Content Placeholder 3"/>
          <p:cNvSpPr>
            <a:spLocks noGrp="1"/>
          </p:cNvSpPr>
          <p:nvPr>
            <p:ph idx="1"/>
          </p:nvPr>
        </p:nvSpPr>
        <p:spPr>
          <a:xfrm>
            <a:off x="779471" y="1443001"/>
            <a:ext cx="7583487" cy="4208931"/>
          </a:xfrm>
        </p:spPr>
        <p:txBody>
          <a:bodyPr/>
          <a:lstStyle/>
          <a:p>
            <a:pPr marL="0" indent="0" algn="ctr">
              <a:buNone/>
            </a:pPr>
            <a:r>
              <a:rPr lang="en-US" dirty="0"/>
              <a:t>The world </a:t>
            </a:r>
            <a:r>
              <a:rPr lang="en-US" dirty="0" smtClean="0"/>
              <a:t>is growing </a:t>
            </a:r>
            <a:r>
              <a:rPr lang="en-US" dirty="0"/>
              <a:t>ever more </a:t>
            </a:r>
            <a:r>
              <a:rPr lang="en-US" dirty="0" smtClean="0"/>
              <a:t>connected</a:t>
            </a:r>
            <a:endParaRPr lang="en-US" dirty="0"/>
          </a:p>
          <a:p>
            <a:pPr marL="0" indent="0" algn="ctr">
              <a:buNone/>
            </a:pPr>
            <a:endParaRPr lang="en-US" dirty="0"/>
          </a:p>
        </p:txBody>
      </p:sp>
      <p:sp>
        <p:nvSpPr>
          <p:cNvPr id="12" name="TextBox 11"/>
          <p:cNvSpPr txBox="1"/>
          <p:nvPr/>
        </p:nvSpPr>
        <p:spPr>
          <a:xfrm>
            <a:off x="192538" y="6374962"/>
            <a:ext cx="2645225" cy="276999"/>
          </a:xfrm>
          <a:prstGeom prst="rect">
            <a:avLst/>
          </a:prstGeom>
          <a:noFill/>
        </p:spPr>
        <p:txBody>
          <a:bodyPr wrap="none" rtlCol="0">
            <a:spAutoFit/>
          </a:bodyPr>
          <a:lstStyle/>
          <a:p>
            <a:r>
              <a:rPr lang="en-US" sz="1200" dirty="0" smtClean="0">
                <a:solidFill>
                  <a:srgbClr val="FFFFFF"/>
                </a:solidFill>
              </a:rPr>
              <a:t>Source: http</a:t>
            </a:r>
            <a:r>
              <a:rPr lang="en-US" sz="1200" dirty="0">
                <a:solidFill>
                  <a:srgbClr val="FFFFFF"/>
                </a:solidFill>
              </a:rPr>
              <a:t>://</a:t>
            </a:r>
            <a:r>
              <a:rPr lang="en-US" sz="1200" dirty="0" err="1">
                <a:solidFill>
                  <a:srgbClr val="FFFFFF"/>
                </a:solidFill>
              </a:rPr>
              <a:t>contrailscience.com</a:t>
            </a:r>
            <a:endParaRPr lang="da-DK" sz="1200" dirty="0">
              <a:solidFill>
                <a:srgbClr val="FFFFFF"/>
              </a:solidFill>
            </a:endParaRPr>
          </a:p>
        </p:txBody>
      </p:sp>
    </p:spTree>
    <p:extLst>
      <p:ext uri="{BB962C8B-B14F-4D97-AF65-F5344CB8AC3E}">
        <p14:creationId xmlns:p14="http://schemas.microsoft.com/office/powerpoint/2010/main" val="38547361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lvl="0" algn="ctr"/>
            <a:r>
              <a:rPr lang="en-US" dirty="0"/>
              <a:t>A Connected </a:t>
            </a:r>
            <a:r>
              <a:rPr lang="en-US" dirty="0" smtClean="0"/>
              <a:t>World</a:t>
            </a:r>
            <a:endParaRPr lang="en-US" dirty="0"/>
          </a:p>
        </p:txBody>
      </p:sp>
      <p:grpSp>
        <p:nvGrpSpPr>
          <p:cNvPr id="9" name="Group 8"/>
          <p:cNvGrpSpPr/>
          <p:nvPr/>
        </p:nvGrpSpPr>
        <p:grpSpPr>
          <a:xfrm>
            <a:off x="6635758" y="184944"/>
            <a:ext cx="2333625" cy="455613"/>
            <a:chOff x="6683375" y="407193"/>
            <a:chExt cx="2333625" cy="455613"/>
          </a:xfrm>
        </p:grpSpPr>
        <p:sp>
          <p:nvSpPr>
            <p:cNvPr id="10" name="Round Single Corner Rectangle 9"/>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pic>
        <p:nvPicPr>
          <p:cNvPr id="3" name="Picture 2" descr="F2.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669" y="2044936"/>
            <a:ext cx="5128679" cy="4006781"/>
          </a:xfrm>
          <a:prstGeom prst="rect">
            <a:avLst/>
          </a:prstGeom>
          <a:effectLst>
            <a:outerShdw blurRad="431800" dist="139700" dir="2700000" algn="tl" rotWithShape="0">
              <a:srgbClr val="000000">
                <a:alpha val="65000"/>
              </a:srgbClr>
            </a:outerShdw>
          </a:effectLst>
        </p:spPr>
      </p:pic>
      <p:sp>
        <p:nvSpPr>
          <p:cNvPr id="12" name="TextBox 11"/>
          <p:cNvSpPr txBox="1"/>
          <p:nvPr/>
        </p:nvSpPr>
        <p:spPr>
          <a:xfrm>
            <a:off x="192531" y="6374962"/>
            <a:ext cx="4631246" cy="276999"/>
          </a:xfrm>
          <a:prstGeom prst="rect">
            <a:avLst/>
          </a:prstGeom>
          <a:noFill/>
        </p:spPr>
        <p:txBody>
          <a:bodyPr wrap="none" rtlCol="0">
            <a:spAutoFit/>
          </a:bodyPr>
          <a:lstStyle/>
          <a:p>
            <a:r>
              <a:rPr lang="es-ES_tradnl" sz="1200" dirty="0" err="1" smtClean="0">
                <a:solidFill>
                  <a:srgbClr val="FFFFFF"/>
                </a:solidFill>
              </a:rPr>
              <a:t>Ma</a:t>
            </a:r>
            <a:r>
              <a:rPr lang="es-ES_tradnl" sz="1200" dirty="0" smtClean="0">
                <a:solidFill>
                  <a:srgbClr val="FFFFFF"/>
                </a:solidFill>
              </a:rPr>
              <a:t> Y, et al. </a:t>
            </a:r>
            <a:r>
              <a:rPr lang="es-ES_tradnl" sz="1200" i="1" dirty="0" err="1" smtClean="0">
                <a:solidFill>
                  <a:srgbClr val="FFFFFF"/>
                </a:solidFill>
              </a:rPr>
              <a:t>Philos</a:t>
            </a:r>
            <a:r>
              <a:rPr lang="es-ES_tradnl" sz="1200" i="1" dirty="0" smtClean="0">
                <a:solidFill>
                  <a:srgbClr val="FFFFFF"/>
                </a:solidFill>
              </a:rPr>
              <a:t> </a:t>
            </a:r>
            <a:r>
              <a:rPr lang="es-ES_tradnl" sz="1200" i="1" dirty="0" err="1">
                <a:solidFill>
                  <a:srgbClr val="FFFFFF"/>
                </a:solidFill>
              </a:rPr>
              <a:t>Trans</a:t>
            </a:r>
            <a:r>
              <a:rPr lang="es-ES_tradnl" sz="1200" i="1" dirty="0">
                <a:solidFill>
                  <a:srgbClr val="FFFFFF"/>
                </a:solidFill>
              </a:rPr>
              <a:t> R </a:t>
            </a:r>
            <a:r>
              <a:rPr lang="es-ES_tradnl" sz="1200" i="1" dirty="0" err="1">
                <a:solidFill>
                  <a:srgbClr val="FFFFFF"/>
                </a:solidFill>
              </a:rPr>
              <a:t>Soc</a:t>
            </a:r>
            <a:r>
              <a:rPr lang="es-ES_tradnl" sz="1200" i="1" dirty="0">
                <a:solidFill>
                  <a:srgbClr val="FFFFFF"/>
                </a:solidFill>
              </a:rPr>
              <a:t> </a:t>
            </a:r>
            <a:r>
              <a:rPr lang="es-ES_tradnl" sz="1200" i="1" dirty="0" err="1">
                <a:solidFill>
                  <a:srgbClr val="FFFFFF"/>
                </a:solidFill>
              </a:rPr>
              <a:t>Lond</a:t>
            </a:r>
            <a:r>
              <a:rPr lang="es-ES_tradnl" sz="1200" i="1" dirty="0">
                <a:solidFill>
                  <a:srgbClr val="FFFFFF"/>
                </a:solidFill>
              </a:rPr>
              <a:t> B </a:t>
            </a:r>
            <a:r>
              <a:rPr lang="es-ES_tradnl" sz="1200" i="1" dirty="0" err="1">
                <a:solidFill>
                  <a:srgbClr val="FFFFFF"/>
                </a:solidFill>
              </a:rPr>
              <a:t>Biol</a:t>
            </a:r>
            <a:r>
              <a:rPr lang="es-ES_tradnl" sz="1200" i="1" dirty="0">
                <a:solidFill>
                  <a:srgbClr val="FFFFFF"/>
                </a:solidFill>
              </a:rPr>
              <a:t> </a:t>
            </a:r>
            <a:r>
              <a:rPr lang="es-ES_tradnl" sz="1200" i="1" dirty="0" err="1">
                <a:solidFill>
                  <a:srgbClr val="FFFFFF"/>
                </a:solidFill>
              </a:rPr>
              <a:t>Sci</a:t>
            </a:r>
            <a:r>
              <a:rPr lang="es-ES_tradnl" sz="1200" dirty="0">
                <a:solidFill>
                  <a:srgbClr val="FFFFFF"/>
                </a:solidFill>
              </a:rPr>
              <a:t>. </a:t>
            </a:r>
            <a:r>
              <a:rPr lang="es-ES_tradnl" sz="1200" dirty="0" smtClean="0">
                <a:solidFill>
                  <a:srgbClr val="FFFFFF"/>
                </a:solidFill>
              </a:rPr>
              <a:t>2009;364:</a:t>
            </a:r>
            <a:r>
              <a:rPr lang="es-ES_tradnl" sz="1200" dirty="0">
                <a:solidFill>
                  <a:srgbClr val="FFFFFF"/>
                </a:solidFill>
              </a:rPr>
              <a:t>2725-37</a:t>
            </a:r>
            <a:endParaRPr lang="da-DK" sz="1200" dirty="0">
              <a:solidFill>
                <a:srgbClr val="FFFFFF"/>
              </a:solidFill>
            </a:endParaRPr>
          </a:p>
        </p:txBody>
      </p:sp>
      <p:sp>
        <p:nvSpPr>
          <p:cNvPr id="7" name="TextBox 6"/>
          <p:cNvSpPr txBox="1"/>
          <p:nvPr/>
        </p:nvSpPr>
        <p:spPr>
          <a:xfrm>
            <a:off x="2308230" y="5344845"/>
            <a:ext cx="4527557" cy="646331"/>
          </a:xfrm>
          <a:prstGeom prst="rect">
            <a:avLst/>
          </a:prstGeom>
          <a:solidFill>
            <a:schemeClr val="bg1"/>
          </a:solidFill>
          <a:ln>
            <a:solidFill>
              <a:schemeClr val="tx1"/>
            </a:solidFill>
          </a:ln>
        </p:spPr>
        <p:txBody>
          <a:bodyPr wrap="square" rtlCol="0">
            <a:spAutoFit/>
          </a:bodyPr>
          <a:lstStyle/>
          <a:p>
            <a:pPr algn="ctr"/>
            <a:r>
              <a:rPr lang="en-US" dirty="0" smtClean="0">
                <a:latin typeface="Garamond"/>
                <a:cs typeface="Garamond"/>
              </a:rPr>
              <a:t>Potential migratory bird routes</a:t>
            </a:r>
          </a:p>
          <a:p>
            <a:pPr algn="ctr"/>
            <a:r>
              <a:rPr lang="en-US" dirty="0">
                <a:latin typeface="Garamond"/>
                <a:cs typeface="Garamond"/>
              </a:rPr>
              <a:t>f</a:t>
            </a:r>
            <a:r>
              <a:rPr lang="en-US" dirty="0" smtClean="0">
                <a:latin typeface="Garamond"/>
                <a:cs typeface="Garamond"/>
              </a:rPr>
              <a:t>or Avian influenza H5N1, 2005-06 </a:t>
            </a:r>
            <a:endParaRPr lang="en-US" dirty="0">
              <a:latin typeface="Garamond"/>
              <a:cs typeface="Garamond"/>
            </a:endParaRPr>
          </a:p>
        </p:txBody>
      </p:sp>
      <p:sp>
        <p:nvSpPr>
          <p:cNvPr id="13" name="Content Placeholder 3"/>
          <p:cNvSpPr txBox="1">
            <a:spLocks/>
          </p:cNvSpPr>
          <p:nvPr/>
        </p:nvSpPr>
        <p:spPr>
          <a:xfrm>
            <a:off x="779471" y="1443001"/>
            <a:ext cx="7583487" cy="4208931"/>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lgn="ctr">
              <a:buFont typeface="Wingdings 2" pitchFamily="18" charset="2"/>
              <a:buNone/>
            </a:pPr>
            <a:r>
              <a:rPr lang="en-US" dirty="0" smtClean="0"/>
              <a:t>The world is growing ever more connected</a:t>
            </a:r>
          </a:p>
          <a:p>
            <a:pPr marL="0" indent="0" algn="ctr">
              <a:buFont typeface="Wingdings 2" pitchFamily="18" charset="2"/>
              <a:buNone/>
            </a:pPr>
            <a:endParaRPr lang="en-US" dirty="0"/>
          </a:p>
        </p:txBody>
      </p:sp>
    </p:spTree>
    <p:extLst>
      <p:ext uri="{BB962C8B-B14F-4D97-AF65-F5344CB8AC3E}">
        <p14:creationId xmlns:p14="http://schemas.microsoft.com/office/powerpoint/2010/main" val="25525722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smtClean="0"/>
              <a:t>A Crowded World</a:t>
            </a:r>
            <a:endParaRPr lang="en-US" sz="3600" dirty="0"/>
          </a:p>
        </p:txBody>
      </p:sp>
      <p:pic>
        <p:nvPicPr>
          <p:cNvPr id="3" name="Content Placeholder 2" descr="urban_rural_graph2.jpg"/>
          <p:cNvPicPr>
            <a:picLocks noGrp="1" noChangeAspect="1"/>
          </p:cNvPicPr>
          <p:nvPr>
            <p:ph sz="half" idx="1"/>
          </p:nvPr>
        </p:nvPicPr>
        <p:blipFill>
          <a:blip r:embed="rId2">
            <a:extLst>
              <a:ext uri="{28A0092B-C50C-407E-A947-70E740481C1C}">
                <a14:useLocalDpi xmlns:a14="http://schemas.microsoft.com/office/drawing/2010/main" val="0"/>
              </a:ext>
            </a:extLst>
          </a:blip>
          <a:srcRect t="-44259" b="-44259"/>
          <a:stretch>
            <a:fillRect/>
          </a:stretch>
        </p:blipFill>
        <p:spPr>
          <a:effectLst>
            <a:outerShdw blurRad="431800" dist="139700" dir="2700000" algn="tl" rotWithShape="0">
              <a:srgbClr val="000000">
                <a:alpha val="65000"/>
              </a:srgbClr>
            </a:outerShdw>
          </a:effectLst>
        </p:spPr>
      </p:pic>
      <p:pic>
        <p:nvPicPr>
          <p:cNvPr id="10" name="Content Placeholder 9" descr="3777136018_0e0212a57d_b.jpg"/>
          <p:cNvPicPr>
            <a:picLocks noGrp="1" noChangeAspect="1"/>
          </p:cNvPicPr>
          <p:nvPr>
            <p:ph sz="half" idx="2"/>
          </p:nvPr>
        </p:nvPicPr>
        <p:blipFill>
          <a:blip r:embed="rId3">
            <a:extLst>
              <a:ext uri="{28A0092B-C50C-407E-A947-70E740481C1C}">
                <a14:useLocalDpi xmlns:a14="http://schemas.microsoft.com/office/drawing/2010/main" val="0"/>
              </a:ext>
            </a:extLst>
          </a:blip>
          <a:srcRect t="-36863" b="-36863"/>
          <a:stretch>
            <a:fillRect/>
          </a:stretch>
        </p:blipFill>
        <p:spPr>
          <a:effectLst>
            <a:outerShdw blurRad="431800" dist="139700" dir="2700000" algn="tl" rotWithShape="0">
              <a:srgbClr val="000000">
                <a:alpha val="65000"/>
              </a:srgbClr>
            </a:outerShdw>
          </a:effectLst>
        </p:spPr>
      </p:pic>
      <p:sp>
        <p:nvSpPr>
          <p:cNvPr id="7" name="TextBox 6"/>
          <p:cNvSpPr txBox="1"/>
          <p:nvPr/>
        </p:nvSpPr>
        <p:spPr>
          <a:xfrm>
            <a:off x="189007" y="6374962"/>
            <a:ext cx="1576198" cy="276999"/>
          </a:xfrm>
          <a:prstGeom prst="rect">
            <a:avLst/>
          </a:prstGeom>
          <a:noFill/>
        </p:spPr>
        <p:txBody>
          <a:bodyPr wrap="none" rtlCol="0">
            <a:spAutoFit/>
          </a:bodyPr>
          <a:lstStyle/>
          <a:p>
            <a:r>
              <a:rPr lang="en-US" sz="1200" dirty="0" smtClean="0">
                <a:solidFill>
                  <a:schemeClr val="bg1"/>
                </a:solidFill>
              </a:rPr>
              <a:t>Source: </a:t>
            </a:r>
            <a:r>
              <a:rPr lang="en-US" sz="1200" dirty="0" err="1" smtClean="0">
                <a:solidFill>
                  <a:schemeClr val="bg1"/>
                </a:solidFill>
              </a:rPr>
              <a:t>www.un.org</a:t>
            </a:r>
            <a:endParaRPr lang="da-DK" sz="1200" dirty="0">
              <a:solidFill>
                <a:schemeClr val="bg1"/>
              </a:solidFill>
            </a:endParaRPr>
          </a:p>
        </p:txBody>
      </p:sp>
      <p:grpSp>
        <p:nvGrpSpPr>
          <p:cNvPr id="12" name="Group 11"/>
          <p:cNvGrpSpPr/>
          <p:nvPr/>
        </p:nvGrpSpPr>
        <p:grpSpPr>
          <a:xfrm>
            <a:off x="6635758" y="184944"/>
            <a:ext cx="2333625" cy="455613"/>
            <a:chOff x="6683375" y="407193"/>
            <a:chExt cx="2333625" cy="455613"/>
          </a:xfrm>
        </p:grpSpPr>
        <p:sp>
          <p:nvSpPr>
            <p:cNvPr id="13" name="Round Single Corner Rectangle 12"/>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15" name="Text Placeholder 5"/>
          <p:cNvSpPr txBox="1">
            <a:spLocks/>
          </p:cNvSpPr>
          <p:nvPr/>
        </p:nvSpPr>
        <p:spPr>
          <a:xfrm>
            <a:off x="2743200" y="1815354"/>
            <a:ext cx="3657600" cy="790575"/>
          </a:xfrm>
          <a:prstGeom prst="rect">
            <a:avLst/>
          </a:prstGeom>
        </p:spPr>
        <p:txBody>
          <a:bodyPr vert="horz" lIns="91440" tIns="45720" rIns="91440" bIns="45720" rtlCol="0" anchor="ctr">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lgn="ctr">
              <a:buFont typeface="Wingdings 2" pitchFamily="18" charset="2"/>
              <a:buNone/>
            </a:pPr>
            <a:r>
              <a:rPr lang="en-US" sz="2400" dirty="0" smtClean="0"/>
              <a:t>Urban Population </a:t>
            </a:r>
            <a:r>
              <a:rPr lang="en-US" sz="2400" dirty="0"/>
              <a:t>G</a:t>
            </a:r>
            <a:r>
              <a:rPr lang="en-US" sz="2400" dirty="0" smtClean="0"/>
              <a:t>rowth</a:t>
            </a:r>
            <a:endParaRPr lang="en-US" sz="2400" dirty="0"/>
          </a:p>
        </p:txBody>
      </p:sp>
    </p:spTree>
    <p:extLst>
      <p:ext uri="{BB962C8B-B14F-4D97-AF65-F5344CB8AC3E}">
        <p14:creationId xmlns:p14="http://schemas.microsoft.com/office/powerpoint/2010/main" val="25006481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ll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504597"/>
            <a:ext cx="5943600" cy="4281249"/>
          </a:xfrm>
          <a:prstGeom prst="rect">
            <a:avLst/>
          </a:prstGeom>
          <a:effectLst>
            <a:outerShdw blurRad="431800" dist="139700" dir="2700000" algn="tl" rotWithShape="0">
              <a:srgbClr val="000000">
                <a:alpha val="65000"/>
              </a:srgbClr>
            </a:outerShdw>
          </a:effectLst>
        </p:spPr>
      </p:pic>
      <p:grpSp>
        <p:nvGrpSpPr>
          <p:cNvPr id="6" name="Group 5"/>
          <p:cNvGrpSpPr/>
          <p:nvPr/>
        </p:nvGrpSpPr>
        <p:grpSpPr>
          <a:xfrm>
            <a:off x="6635758" y="184944"/>
            <a:ext cx="2333625" cy="455613"/>
            <a:chOff x="6683375" y="407193"/>
            <a:chExt cx="2333625" cy="455613"/>
          </a:xfrm>
        </p:grpSpPr>
        <p:sp>
          <p:nvSpPr>
            <p:cNvPr id="7" name="Round Single Corner Rectangle 6"/>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2" name="Title 1"/>
          <p:cNvSpPr>
            <a:spLocks noGrp="1"/>
          </p:cNvSpPr>
          <p:nvPr>
            <p:ph type="title"/>
          </p:nvPr>
        </p:nvSpPr>
        <p:spPr/>
        <p:txBody>
          <a:bodyPr anchor="ctr"/>
          <a:lstStyle/>
          <a:p>
            <a:pPr algn="ctr"/>
            <a:r>
              <a:rPr lang="en-US" sz="3600" dirty="0" smtClean="0"/>
              <a:t>Dengue and </a:t>
            </a:r>
            <a:r>
              <a:rPr lang="en-US" sz="3600" dirty="0" err="1" smtClean="0"/>
              <a:t>Chikungunya</a:t>
            </a:r>
            <a:endParaRPr lang="en-US" sz="3600" dirty="0"/>
          </a:p>
        </p:txBody>
      </p:sp>
    </p:spTree>
    <p:extLst>
      <p:ext uri="{BB962C8B-B14F-4D97-AF65-F5344CB8AC3E}">
        <p14:creationId xmlns:p14="http://schemas.microsoft.com/office/powerpoint/2010/main" val="35975338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8456" y="1256059"/>
            <a:ext cx="7927093" cy="2342275"/>
          </a:xfrm>
        </p:spPr>
        <p:txBody>
          <a:bodyPr>
            <a:noAutofit/>
          </a:bodyPr>
          <a:lstStyle/>
          <a:p>
            <a:pPr>
              <a:lnSpc>
                <a:spcPct val="90000"/>
              </a:lnSpc>
              <a:spcBef>
                <a:spcPts val="0"/>
              </a:spcBef>
              <a:spcAft>
                <a:spcPts val="600"/>
              </a:spcAft>
            </a:pPr>
            <a:r>
              <a:rPr lang="en-US" sz="1800" dirty="0" smtClean="0">
                <a:latin typeface="Calibri"/>
                <a:cs typeface="Calibri"/>
              </a:rPr>
              <a:t>Mosquito-borne </a:t>
            </a:r>
            <a:r>
              <a:rPr lang="en-US" sz="1800" dirty="0" err="1" smtClean="0">
                <a:latin typeface="Calibri"/>
                <a:cs typeface="Calibri"/>
              </a:rPr>
              <a:t>flavivirus</a:t>
            </a:r>
            <a:r>
              <a:rPr lang="en-US" sz="1800" dirty="0" smtClean="0">
                <a:latin typeface="Calibri"/>
                <a:cs typeface="Calibri"/>
              </a:rPr>
              <a:t> that causes fever</a:t>
            </a:r>
            <a:r>
              <a:rPr lang="en-US" sz="1800" dirty="0">
                <a:latin typeface="Calibri"/>
                <a:cs typeface="Calibri"/>
              </a:rPr>
              <a:t>, headache, arthralgia/myalgia, mild rash, </a:t>
            </a:r>
            <a:r>
              <a:rPr lang="en-US" sz="1800" dirty="0" smtClean="0">
                <a:latin typeface="Calibri"/>
                <a:cs typeface="Calibri"/>
              </a:rPr>
              <a:t>mild to severe bleeding</a:t>
            </a:r>
            <a:endParaRPr lang="en-US" sz="1800" dirty="0">
              <a:latin typeface="Calibri"/>
              <a:cs typeface="Calibri"/>
            </a:endParaRPr>
          </a:p>
          <a:p>
            <a:pPr>
              <a:lnSpc>
                <a:spcPct val="90000"/>
              </a:lnSpc>
              <a:spcBef>
                <a:spcPts val="0"/>
              </a:spcBef>
              <a:spcAft>
                <a:spcPts val="600"/>
              </a:spcAft>
            </a:pPr>
            <a:r>
              <a:rPr lang="en-US" sz="1800" dirty="0" smtClean="0">
                <a:latin typeface="Calibri"/>
                <a:cs typeface="Calibri"/>
              </a:rPr>
              <a:t>Explosive growth 1980-90s</a:t>
            </a:r>
            <a:r>
              <a:rPr lang="en-US" sz="1800" dirty="0">
                <a:latin typeface="Calibri"/>
                <a:cs typeface="Calibri"/>
              </a:rPr>
              <a:t> </a:t>
            </a:r>
            <a:r>
              <a:rPr lang="en-US" sz="1800" dirty="0" smtClean="0">
                <a:latin typeface="Calibri"/>
                <a:cs typeface="Calibri"/>
              </a:rPr>
              <a:t>(&gt;100 countries) </a:t>
            </a:r>
          </a:p>
          <a:p>
            <a:pPr>
              <a:lnSpc>
                <a:spcPct val="90000"/>
              </a:lnSpc>
              <a:spcBef>
                <a:spcPts val="0"/>
              </a:spcBef>
              <a:spcAft>
                <a:spcPts val="600"/>
              </a:spcAft>
            </a:pPr>
            <a:r>
              <a:rPr lang="en-US" sz="1800" dirty="0" smtClean="0">
                <a:latin typeface="Calibri"/>
                <a:cs typeface="Calibri"/>
              </a:rPr>
              <a:t>Four </a:t>
            </a:r>
            <a:r>
              <a:rPr lang="en-US" sz="1800" dirty="0">
                <a:latin typeface="Calibri"/>
                <a:cs typeface="Calibri"/>
              </a:rPr>
              <a:t>serotypes (DENV-1 </a:t>
            </a:r>
            <a:r>
              <a:rPr lang="en-US" sz="1800" dirty="0" smtClean="0">
                <a:latin typeface="Calibri"/>
                <a:cs typeface="Calibri"/>
              </a:rPr>
              <a:t>to DENV</a:t>
            </a:r>
            <a:r>
              <a:rPr lang="en-US" sz="1800" dirty="0">
                <a:latin typeface="Calibri"/>
                <a:cs typeface="Calibri"/>
              </a:rPr>
              <a:t>-4)</a:t>
            </a:r>
          </a:p>
          <a:p>
            <a:pPr lvl="1">
              <a:lnSpc>
                <a:spcPct val="90000"/>
              </a:lnSpc>
              <a:spcBef>
                <a:spcPts val="0"/>
              </a:spcBef>
              <a:spcAft>
                <a:spcPts val="600"/>
              </a:spcAft>
              <a:buFont typeface="Courier New"/>
              <a:buChar char="o"/>
            </a:pPr>
            <a:r>
              <a:rPr lang="en-US" sz="1600" dirty="0" smtClean="0">
                <a:latin typeface="Calibri"/>
                <a:cs typeface="Calibri"/>
              </a:rPr>
              <a:t>Long term </a:t>
            </a:r>
            <a:r>
              <a:rPr lang="en-US" sz="1600" dirty="0" err="1" smtClean="0">
                <a:latin typeface="Calibri"/>
                <a:cs typeface="Calibri"/>
              </a:rPr>
              <a:t>homotypic</a:t>
            </a:r>
            <a:r>
              <a:rPr lang="en-US" sz="1600" dirty="0" smtClean="0">
                <a:latin typeface="Calibri"/>
                <a:cs typeface="Calibri"/>
              </a:rPr>
              <a:t> immunity </a:t>
            </a:r>
          </a:p>
          <a:p>
            <a:pPr lvl="1">
              <a:lnSpc>
                <a:spcPct val="90000"/>
              </a:lnSpc>
              <a:spcBef>
                <a:spcPts val="0"/>
              </a:spcBef>
              <a:spcAft>
                <a:spcPts val="600"/>
              </a:spcAft>
              <a:buFont typeface="Courier New"/>
              <a:buChar char="o"/>
            </a:pPr>
            <a:r>
              <a:rPr lang="en-US" sz="1600" dirty="0">
                <a:latin typeface="Calibri"/>
                <a:cs typeface="Calibri"/>
              </a:rPr>
              <a:t>H</a:t>
            </a:r>
            <a:r>
              <a:rPr lang="en-US" sz="1600" dirty="0" smtClean="0">
                <a:latin typeface="Calibri"/>
                <a:cs typeface="Calibri"/>
              </a:rPr>
              <a:t>eterotypic immunity wanes, thought to lead to “immune enhancement” – up to 100-fold increased risk of dengue </a:t>
            </a:r>
            <a:r>
              <a:rPr lang="en-US" sz="1600" dirty="0">
                <a:latin typeface="Calibri"/>
                <a:cs typeface="Calibri"/>
              </a:rPr>
              <a:t>hemorrhagic fever </a:t>
            </a:r>
            <a:r>
              <a:rPr lang="en-US" sz="1600" dirty="0" smtClean="0">
                <a:latin typeface="Calibri"/>
                <a:cs typeface="Calibri"/>
              </a:rPr>
              <a:t>and dengue </a:t>
            </a:r>
            <a:r>
              <a:rPr lang="en-US" sz="1600" dirty="0">
                <a:latin typeface="Calibri"/>
                <a:cs typeface="Calibri"/>
              </a:rPr>
              <a:t>shock </a:t>
            </a:r>
            <a:r>
              <a:rPr lang="en-US" sz="1600" dirty="0" smtClean="0">
                <a:latin typeface="Calibri"/>
                <a:cs typeface="Calibri"/>
              </a:rPr>
              <a:t>syndrome</a:t>
            </a:r>
          </a:p>
          <a:p>
            <a:pPr>
              <a:lnSpc>
                <a:spcPct val="90000"/>
              </a:lnSpc>
              <a:spcBef>
                <a:spcPts val="0"/>
              </a:spcBef>
              <a:spcAft>
                <a:spcPts val="600"/>
              </a:spcAft>
            </a:pPr>
            <a:r>
              <a:rPr lang="en-US" sz="1800" dirty="0" smtClean="0">
                <a:latin typeface="Calibri"/>
                <a:cs typeface="Calibri"/>
              </a:rPr>
              <a:t>50-100 million cases and 22,000 deaths annually</a:t>
            </a:r>
            <a:endParaRPr lang="en-US" sz="1800" dirty="0">
              <a:latin typeface="Calibri"/>
              <a:cs typeface="Calibri"/>
            </a:endParaRPr>
          </a:p>
        </p:txBody>
      </p:sp>
      <p:sp>
        <p:nvSpPr>
          <p:cNvPr id="6" name="Title 5"/>
          <p:cNvSpPr>
            <a:spLocks noGrp="1"/>
          </p:cNvSpPr>
          <p:nvPr>
            <p:ph type="title"/>
          </p:nvPr>
        </p:nvSpPr>
        <p:spPr>
          <a:xfrm>
            <a:off x="780259" y="381003"/>
            <a:ext cx="7583487" cy="1044388"/>
          </a:xfrm>
        </p:spPr>
        <p:txBody>
          <a:bodyPr anchor="ctr"/>
          <a:lstStyle/>
          <a:p>
            <a:pPr algn="ctr"/>
            <a:r>
              <a:rPr lang="en-US" sz="4000" dirty="0" smtClean="0"/>
              <a:t>Dengue</a:t>
            </a:r>
            <a:endParaRPr lang="en-US" sz="4000" dirty="0"/>
          </a:p>
        </p:txBody>
      </p:sp>
      <p:grpSp>
        <p:nvGrpSpPr>
          <p:cNvPr id="8" name="Group 7"/>
          <p:cNvGrpSpPr/>
          <p:nvPr/>
        </p:nvGrpSpPr>
        <p:grpSpPr>
          <a:xfrm>
            <a:off x="6635758" y="184944"/>
            <a:ext cx="2333625" cy="455613"/>
            <a:chOff x="6683375" y="407193"/>
            <a:chExt cx="2333625" cy="455613"/>
          </a:xfrm>
        </p:grpSpPr>
        <p:sp>
          <p:nvSpPr>
            <p:cNvPr id="9" name="Round Single Corner Rectangle 8"/>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7" name="Title 3"/>
          <p:cNvSpPr txBox="1">
            <a:spLocks/>
          </p:cNvSpPr>
          <p:nvPr/>
        </p:nvSpPr>
        <p:spPr>
          <a:xfrm>
            <a:off x="780259" y="3595434"/>
            <a:ext cx="7583487" cy="1044388"/>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pPr algn="ctr"/>
            <a:r>
              <a:rPr lang="en-US" sz="3600" dirty="0" err="1" smtClean="0"/>
              <a:t>Chikungunya</a:t>
            </a:r>
            <a:endParaRPr lang="en-US" sz="3600" dirty="0"/>
          </a:p>
        </p:txBody>
      </p:sp>
      <p:sp>
        <p:nvSpPr>
          <p:cNvPr id="11" name="Content Placeholder 3"/>
          <p:cNvSpPr txBox="1">
            <a:spLocks/>
          </p:cNvSpPr>
          <p:nvPr/>
        </p:nvSpPr>
        <p:spPr>
          <a:xfrm>
            <a:off x="608456" y="4442345"/>
            <a:ext cx="7927093" cy="1695987"/>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a:lnSpc>
                <a:spcPct val="90000"/>
              </a:lnSpc>
              <a:spcBef>
                <a:spcPts val="0"/>
              </a:spcBef>
              <a:spcAft>
                <a:spcPts val="600"/>
              </a:spcAft>
            </a:pPr>
            <a:r>
              <a:rPr lang="en-US" sz="1800" dirty="0">
                <a:latin typeface="Calibri"/>
                <a:cs typeface="Calibri"/>
              </a:rPr>
              <a:t>Mosquito-borne </a:t>
            </a:r>
            <a:r>
              <a:rPr lang="en-US" sz="1800" dirty="0" err="1">
                <a:latin typeface="Calibri"/>
                <a:cs typeface="Calibri"/>
              </a:rPr>
              <a:t>alphavirus</a:t>
            </a:r>
            <a:r>
              <a:rPr lang="en-US" sz="1800" dirty="0">
                <a:latin typeface="Calibri"/>
                <a:cs typeface="Calibri"/>
              </a:rPr>
              <a:t> that causes fever and severe </a:t>
            </a:r>
            <a:r>
              <a:rPr lang="en-US" sz="1800" dirty="0" err="1">
                <a:latin typeface="Calibri"/>
                <a:cs typeface="Calibri"/>
              </a:rPr>
              <a:t>polyarthralgia</a:t>
            </a:r>
            <a:endParaRPr lang="en-US" sz="1800" dirty="0">
              <a:latin typeface="Calibri"/>
              <a:cs typeface="Calibri"/>
            </a:endParaRPr>
          </a:p>
          <a:p>
            <a:pPr>
              <a:lnSpc>
                <a:spcPct val="90000"/>
              </a:lnSpc>
              <a:spcBef>
                <a:spcPts val="0"/>
              </a:spcBef>
              <a:spcAft>
                <a:spcPts val="600"/>
              </a:spcAft>
            </a:pPr>
            <a:r>
              <a:rPr lang="en-US" sz="1800" dirty="0">
                <a:latin typeface="Calibri"/>
                <a:cs typeface="Calibri"/>
              </a:rPr>
              <a:t>1st locally-acquired cases in the Caribbean, Dec 2013</a:t>
            </a:r>
          </a:p>
          <a:p>
            <a:pPr>
              <a:lnSpc>
                <a:spcPct val="90000"/>
              </a:lnSpc>
              <a:spcBef>
                <a:spcPts val="0"/>
              </a:spcBef>
              <a:spcAft>
                <a:spcPts val="600"/>
              </a:spcAft>
            </a:pPr>
            <a:r>
              <a:rPr lang="en-US" sz="1800" dirty="0">
                <a:latin typeface="Calibri"/>
                <a:cs typeface="Calibri"/>
              </a:rPr>
              <a:t>Explosive </a:t>
            </a:r>
            <a:r>
              <a:rPr lang="en-US" sz="1800" dirty="0" smtClean="0">
                <a:latin typeface="Calibri"/>
                <a:cs typeface="Calibri"/>
              </a:rPr>
              <a:t>growth in the Americas: </a:t>
            </a:r>
            <a:r>
              <a:rPr lang="en-US" sz="1800" dirty="0">
                <a:latin typeface="Calibri"/>
                <a:cs typeface="Calibri"/>
              </a:rPr>
              <a:t>56,000 cases in the first 6 months (</a:t>
            </a:r>
            <a:r>
              <a:rPr lang="en-US" sz="1800" i="1" dirty="0">
                <a:latin typeface="Calibri"/>
                <a:cs typeface="Calibri"/>
              </a:rPr>
              <a:t>R</a:t>
            </a:r>
            <a:r>
              <a:rPr lang="en-US" sz="1800" baseline="-25000" dirty="0">
                <a:latin typeface="Calibri"/>
                <a:cs typeface="Calibri"/>
              </a:rPr>
              <a:t>0</a:t>
            </a:r>
            <a:r>
              <a:rPr lang="en-US" sz="1800" dirty="0">
                <a:latin typeface="Calibri"/>
                <a:cs typeface="Calibri"/>
              </a:rPr>
              <a:t> 5.2)</a:t>
            </a:r>
          </a:p>
          <a:p>
            <a:pPr>
              <a:lnSpc>
                <a:spcPct val="90000"/>
              </a:lnSpc>
              <a:spcBef>
                <a:spcPts val="0"/>
              </a:spcBef>
              <a:spcAft>
                <a:spcPts val="600"/>
              </a:spcAft>
            </a:pPr>
            <a:r>
              <a:rPr lang="en-US" sz="1800" dirty="0">
                <a:latin typeface="Calibri"/>
                <a:cs typeface="Calibri"/>
              </a:rPr>
              <a:t>&gt;1.7 million cases worldwide</a:t>
            </a:r>
          </a:p>
        </p:txBody>
      </p:sp>
    </p:spTree>
    <p:extLst>
      <p:ext uri="{BB962C8B-B14F-4D97-AF65-F5344CB8AC3E}">
        <p14:creationId xmlns:p14="http://schemas.microsoft.com/office/powerpoint/2010/main" val="42901475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2532" y="6374962"/>
            <a:ext cx="4767351" cy="276999"/>
          </a:xfrm>
          <a:prstGeom prst="rect">
            <a:avLst/>
          </a:prstGeom>
          <a:noFill/>
        </p:spPr>
        <p:txBody>
          <a:bodyPr wrap="none" rtlCol="0">
            <a:spAutoFit/>
          </a:bodyPr>
          <a:lstStyle/>
          <a:p>
            <a:r>
              <a:rPr lang="en-US" sz="1200" dirty="0" smtClean="0">
                <a:solidFill>
                  <a:srgbClr val="FFFFFF"/>
                </a:solidFill>
              </a:rPr>
              <a:t>Source: </a:t>
            </a:r>
            <a:r>
              <a:rPr lang="en-US" sz="1200" dirty="0" err="1" smtClean="0">
                <a:solidFill>
                  <a:srgbClr val="FFFFFF"/>
                </a:solidFill>
              </a:rPr>
              <a:t>www.healthmap.org</a:t>
            </a:r>
            <a:r>
              <a:rPr lang="en-US" sz="1200" dirty="0">
                <a:solidFill>
                  <a:srgbClr val="FFFFFF"/>
                </a:solidFill>
              </a:rPr>
              <a:t>/dengue/en</a:t>
            </a:r>
            <a:r>
              <a:rPr lang="en-US" sz="1200" dirty="0" smtClean="0">
                <a:solidFill>
                  <a:srgbClr val="FFFFFF"/>
                </a:solidFill>
              </a:rPr>
              <a:t>/ (accessed May 10, 2017)  </a:t>
            </a:r>
            <a:endParaRPr lang="da-DK" sz="1200" dirty="0">
              <a:solidFill>
                <a:srgbClr val="FFFFFF"/>
              </a:solidFill>
            </a:endParaRPr>
          </a:p>
        </p:txBody>
      </p:sp>
      <p:grpSp>
        <p:nvGrpSpPr>
          <p:cNvPr id="9" name="Group 8"/>
          <p:cNvGrpSpPr/>
          <p:nvPr/>
        </p:nvGrpSpPr>
        <p:grpSpPr>
          <a:xfrm>
            <a:off x="6635758" y="184944"/>
            <a:ext cx="2333625" cy="455613"/>
            <a:chOff x="6683375" y="407193"/>
            <a:chExt cx="2333625" cy="455613"/>
          </a:xfrm>
        </p:grpSpPr>
        <p:sp>
          <p:nvSpPr>
            <p:cNvPr id="11" name="Round Single Corner Rectangle 10"/>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13" name="Title 5"/>
          <p:cNvSpPr txBox="1">
            <a:spLocks/>
          </p:cNvSpPr>
          <p:nvPr/>
        </p:nvSpPr>
        <p:spPr>
          <a:xfrm>
            <a:off x="779471" y="381003"/>
            <a:ext cx="7583487" cy="1044388"/>
          </a:xfrm>
          <a:prstGeom prst="rect">
            <a:avLst/>
          </a:prstGeom>
        </p:spPr>
        <p:txBody>
          <a:bodyPr vert="horz" lIns="91440" tIns="45720" rIns="91440" bIns="45720" rtlCol="0" anchor="ctr" anchorCtr="0">
            <a:noAutofit/>
          </a:bodyPr>
          <a:lstStyle>
            <a:lvl1pPr algn="r" defTabSz="914400" rtl="0" eaLnBrk="1" latinLnBrk="0" hangingPunct="1">
              <a:spcBef>
                <a:spcPct val="0"/>
              </a:spcBef>
              <a:buNone/>
              <a:defRPr sz="4400" kern="1200">
                <a:solidFill>
                  <a:schemeClr val="bg1"/>
                </a:solidFill>
                <a:latin typeface="+mj-lt"/>
                <a:ea typeface="+mj-ea"/>
                <a:cs typeface="+mj-cs"/>
              </a:defRPr>
            </a:lvl1pPr>
          </a:lstStyle>
          <a:p>
            <a:pPr algn="ctr"/>
            <a:r>
              <a:rPr lang="en-US" sz="4000" dirty="0" smtClean="0"/>
              <a:t>Dengue</a:t>
            </a:r>
            <a:endParaRPr lang="en-US" dirty="0"/>
          </a:p>
        </p:txBody>
      </p:sp>
      <p:pic>
        <p:nvPicPr>
          <p:cNvPr id="2" name="Picture 1" descr="Screen Shot 2017-05-22 at 4.05.19 AM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42" y="1781055"/>
            <a:ext cx="7813716" cy="3738739"/>
          </a:xfrm>
          <a:prstGeom prst="rect">
            <a:avLst/>
          </a:prstGeom>
        </p:spPr>
      </p:pic>
      <p:sp>
        <p:nvSpPr>
          <p:cNvPr id="14" name="TextBox 13"/>
          <p:cNvSpPr txBox="1"/>
          <p:nvPr/>
        </p:nvSpPr>
        <p:spPr>
          <a:xfrm>
            <a:off x="2908733" y="5563751"/>
            <a:ext cx="3326552" cy="369332"/>
          </a:xfrm>
          <a:prstGeom prst="rect">
            <a:avLst/>
          </a:prstGeom>
          <a:noFill/>
        </p:spPr>
        <p:txBody>
          <a:bodyPr wrap="none" rtlCol="0">
            <a:spAutoFit/>
          </a:bodyPr>
          <a:lstStyle/>
          <a:p>
            <a:pPr algn="ctr"/>
            <a:r>
              <a:rPr lang="en-US" dirty="0" smtClean="0">
                <a:solidFill>
                  <a:schemeClr val="bg1"/>
                </a:solidFill>
                <a:latin typeface="Calibri"/>
                <a:cs typeface="Calibri"/>
              </a:rPr>
              <a:t>Dengue alerts for the last 30 days</a:t>
            </a:r>
          </a:p>
        </p:txBody>
      </p:sp>
    </p:spTree>
    <p:extLst>
      <p:ext uri="{BB962C8B-B14F-4D97-AF65-F5344CB8AC3E}">
        <p14:creationId xmlns:p14="http://schemas.microsoft.com/office/powerpoint/2010/main" val="29682610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8820" y="6374962"/>
            <a:ext cx="3591097" cy="276999"/>
          </a:xfrm>
          <a:prstGeom prst="rect">
            <a:avLst/>
          </a:prstGeom>
          <a:noFill/>
        </p:spPr>
        <p:txBody>
          <a:bodyPr wrap="none" rtlCol="0">
            <a:spAutoFit/>
          </a:bodyPr>
          <a:lstStyle/>
          <a:p>
            <a:r>
              <a:rPr lang="en-US" sz="1200" dirty="0" smtClean="0">
                <a:solidFill>
                  <a:schemeClr val="bg1"/>
                </a:solidFill>
              </a:rPr>
              <a:t>Weaver CW, et al. </a:t>
            </a:r>
            <a:r>
              <a:rPr lang="da-DK" sz="1200" i="1" dirty="0">
                <a:solidFill>
                  <a:schemeClr val="bg1"/>
                </a:solidFill>
              </a:rPr>
              <a:t>N </a:t>
            </a:r>
            <a:r>
              <a:rPr lang="da-DK" sz="1200" i="1" dirty="0" err="1">
                <a:solidFill>
                  <a:schemeClr val="bg1"/>
                </a:solidFill>
              </a:rPr>
              <a:t>Engl</a:t>
            </a:r>
            <a:r>
              <a:rPr lang="da-DK" sz="1200" i="1" dirty="0">
                <a:solidFill>
                  <a:schemeClr val="bg1"/>
                </a:solidFill>
              </a:rPr>
              <a:t> J Med </a:t>
            </a:r>
            <a:r>
              <a:rPr lang="da-DK" sz="1200" dirty="0">
                <a:solidFill>
                  <a:schemeClr val="bg1"/>
                </a:solidFill>
              </a:rPr>
              <a:t>2015</a:t>
            </a:r>
            <a:r>
              <a:rPr lang="da-DK" sz="1200" dirty="0" smtClean="0">
                <a:solidFill>
                  <a:schemeClr val="bg1"/>
                </a:solidFill>
              </a:rPr>
              <a:t>; 372</a:t>
            </a:r>
            <a:r>
              <a:rPr lang="da-DK" sz="1200" dirty="0">
                <a:solidFill>
                  <a:schemeClr val="bg1"/>
                </a:solidFill>
              </a:rPr>
              <a:t>:</a:t>
            </a:r>
            <a:r>
              <a:rPr lang="da-DK" sz="1200" dirty="0" smtClean="0">
                <a:solidFill>
                  <a:schemeClr val="bg1"/>
                </a:solidFill>
              </a:rPr>
              <a:t>1231-9</a:t>
            </a:r>
            <a:endParaRPr lang="da-DK" sz="1200" dirty="0">
              <a:solidFill>
                <a:schemeClr val="bg1"/>
              </a:solidFill>
            </a:endParaRPr>
          </a:p>
        </p:txBody>
      </p:sp>
      <p:sp>
        <p:nvSpPr>
          <p:cNvPr id="5" name="Title 4"/>
          <p:cNvSpPr>
            <a:spLocks noGrp="1"/>
          </p:cNvSpPr>
          <p:nvPr>
            <p:ph type="title"/>
          </p:nvPr>
        </p:nvSpPr>
        <p:spPr/>
        <p:txBody>
          <a:bodyPr anchor="ctr"/>
          <a:lstStyle/>
          <a:p>
            <a:pPr algn="ctr"/>
            <a:r>
              <a:rPr lang="en-US" sz="3600" dirty="0" err="1"/>
              <a:t>Chikungunya</a:t>
            </a:r>
            <a:r>
              <a:rPr lang="en-US" sz="3600" dirty="0"/>
              <a:t> </a:t>
            </a:r>
            <a:endParaRPr lang="en-US" dirty="0"/>
          </a:p>
        </p:txBody>
      </p:sp>
      <p:grpSp>
        <p:nvGrpSpPr>
          <p:cNvPr id="9" name="Group 8"/>
          <p:cNvGrpSpPr/>
          <p:nvPr/>
        </p:nvGrpSpPr>
        <p:grpSpPr>
          <a:xfrm>
            <a:off x="6635758" y="184944"/>
            <a:ext cx="2333625" cy="455613"/>
            <a:chOff x="6683375" y="407193"/>
            <a:chExt cx="2333625" cy="455613"/>
          </a:xfrm>
        </p:grpSpPr>
        <p:sp>
          <p:nvSpPr>
            <p:cNvPr id="10" name="Round Single Corner Rectangle 9"/>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pic>
        <p:nvPicPr>
          <p:cNvPr id="6" name="Picture 5" descr="chik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450200"/>
            <a:ext cx="7315200" cy="4334256"/>
          </a:xfrm>
          <a:prstGeom prst="rect">
            <a:avLst/>
          </a:prstGeom>
          <a:effectLst>
            <a:outerShdw blurRad="431800" dist="139700" dir="2700000" algn="tl" rotWithShape="0">
              <a:srgbClr val="000000">
                <a:alpha val="65000"/>
              </a:srgbClr>
            </a:outerShdw>
          </a:effectLst>
        </p:spPr>
      </p:pic>
    </p:spTree>
    <p:extLst>
      <p:ext uri="{BB962C8B-B14F-4D97-AF65-F5344CB8AC3E}">
        <p14:creationId xmlns:p14="http://schemas.microsoft.com/office/powerpoint/2010/main" val="36456514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chor="ctr"/>
          <a:lstStyle/>
          <a:p>
            <a:pPr algn="ctr"/>
            <a:r>
              <a:rPr lang="en-US" sz="3600" dirty="0" err="1"/>
              <a:t>Chikungunya</a:t>
            </a:r>
            <a:r>
              <a:rPr lang="en-US" sz="3600" dirty="0"/>
              <a:t> vs. Dengue</a:t>
            </a:r>
          </a:p>
        </p:txBody>
      </p:sp>
      <p:sp>
        <p:nvSpPr>
          <p:cNvPr id="5" name="Content Placeholder 4"/>
          <p:cNvSpPr>
            <a:spLocks noGrp="1"/>
          </p:cNvSpPr>
          <p:nvPr>
            <p:ph type="subTitle" idx="4294967295"/>
          </p:nvPr>
        </p:nvSpPr>
        <p:spPr>
          <a:xfrm>
            <a:off x="528309" y="1328497"/>
            <a:ext cx="8182202" cy="5019907"/>
          </a:xfrm>
        </p:spPr>
        <p:txBody>
          <a:bodyPr>
            <a:normAutofit/>
          </a:bodyPr>
          <a:lstStyle/>
          <a:p>
            <a:pPr marL="341313" indent="-341313" algn="l">
              <a:lnSpc>
                <a:spcPct val="90000"/>
              </a:lnSpc>
              <a:spcBef>
                <a:spcPts val="0"/>
              </a:spcBef>
              <a:spcAft>
                <a:spcPts val="600"/>
              </a:spcAft>
              <a:buFont typeface="Arial"/>
              <a:buChar char="•"/>
            </a:pPr>
            <a:r>
              <a:rPr lang="en-US" sz="1600" dirty="0" smtClean="0">
                <a:solidFill>
                  <a:srgbClr val="FFFFFF"/>
                </a:solidFill>
                <a:latin typeface="Calibri"/>
                <a:cs typeface="Calibri"/>
              </a:rPr>
              <a:t>Broad clinical overlap, shared vectors, co-circulation, occasional co-infection</a:t>
            </a:r>
          </a:p>
          <a:p>
            <a:pPr marL="341313" indent="-341313" algn="l">
              <a:lnSpc>
                <a:spcPct val="90000"/>
              </a:lnSpc>
              <a:spcBef>
                <a:spcPts val="0"/>
              </a:spcBef>
              <a:spcAft>
                <a:spcPts val="600"/>
              </a:spcAft>
              <a:buFont typeface="Arial"/>
              <a:buChar char="•"/>
            </a:pPr>
            <a:r>
              <a:rPr lang="en-US" sz="1600" dirty="0" smtClean="0">
                <a:solidFill>
                  <a:srgbClr val="FFFFFF"/>
                </a:solidFill>
                <a:latin typeface="Calibri"/>
                <a:cs typeface="Calibri"/>
              </a:rPr>
              <a:t>Treatment approaches differ, distinguishing is important</a:t>
            </a:r>
          </a:p>
          <a:p>
            <a:pPr marL="341313" indent="-341313" algn="l">
              <a:lnSpc>
                <a:spcPct val="90000"/>
              </a:lnSpc>
              <a:spcBef>
                <a:spcPts val="0"/>
              </a:spcBef>
              <a:spcAft>
                <a:spcPts val="600"/>
              </a:spcAft>
              <a:buFont typeface="Arial"/>
              <a:buChar char="•"/>
            </a:pPr>
            <a:r>
              <a:rPr lang="en-US" sz="1600" dirty="0" smtClean="0">
                <a:solidFill>
                  <a:srgbClr val="FFFFFF"/>
                </a:solidFill>
                <a:latin typeface="Calibri"/>
                <a:cs typeface="Calibri"/>
              </a:rPr>
              <a:t>Diagnostic evaluation through Public Health (serology, PCR, culture)</a:t>
            </a:r>
            <a:endParaRPr lang="en-US" sz="1600" dirty="0">
              <a:solidFill>
                <a:srgbClr val="FFFFFF"/>
              </a:solidFill>
              <a:latin typeface="Calibri"/>
              <a:cs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2994190935"/>
              </p:ext>
            </p:extLst>
          </p:nvPr>
        </p:nvGraphicFramePr>
        <p:xfrm>
          <a:off x="788316" y="2309945"/>
          <a:ext cx="7780887" cy="3974592"/>
        </p:xfrm>
        <a:graphic>
          <a:graphicData uri="http://schemas.openxmlformats.org/drawingml/2006/table">
            <a:tbl>
              <a:tblPr firstRow="1" bandRow="1">
                <a:tableStyleId>{5C22544A-7EE6-4342-B048-85BDC9FD1C3A}</a:tableStyleId>
              </a:tblPr>
              <a:tblGrid>
                <a:gridCol w="2593629"/>
                <a:gridCol w="2593629"/>
                <a:gridCol w="2593629"/>
              </a:tblGrid>
              <a:tr h="344424">
                <a:tc>
                  <a:txBody>
                    <a:bodyPr/>
                    <a:lstStyle/>
                    <a:p>
                      <a:endParaRPr lang="en-US" sz="1900" dirty="0">
                        <a:latin typeface="Calibri"/>
                        <a:cs typeface="Calibri"/>
                      </a:endParaRPr>
                    </a:p>
                  </a:txBody>
                  <a:tcPr marT="27432" marB="27432"/>
                </a:tc>
                <a:tc>
                  <a:txBody>
                    <a:bodyPr/>
                    <a:lstStyle/>
                    <a:p>
                      <a:pPr algn="ctr"/>
                      <a:r>
                        <a:rPr lang="en-US" sz="1900" dirty="0" err="1" smtClean="0">
                          <a:latin typeface="Calibri"/>
                          <a:cs typeface="Calibri"/>
                        </a:rPr>
                        <a:t>Chikungunya</a:t>
                      </a:r>
                      <a:endParaRPr lang="en-US" sz="1900" dirty="0">
                        <a:latin typeface="Calibri"/>
                        <a:cs typeface="Calibri"/>
                      </a:endParaRPr>
                    </a:p>
                  </a:txBody>
                  <a:tcPr marT="27432" marB="27432"/>
                </a:tc>
                <a:tc>
                  <a:txBody>
                    <a:bodyPr/>
                    <a:lstStyle/>
                    <a:p>
                      <a:pPr algn="ctr"/>
                      <a:r>
                        <a:rPr lang="en-US" sz="1900" dirty="0" smtClean="0">
                          <a:latin typeface="Calibri"/>
                          <a:cs typeface="Calibri"/>
                        </a:rPr>
                        <a:t>Dengue</a:t>
                      </a:r>
                      <a:endParaRPr lang="en-US" sz="1900" dirty="0">
                        <a:latin typeface="Calibri"/>
                        <a:cs typeface="Calibri"/>
                      </a:endParaRPr>
                    </a:p>
                  </a:txBody>
                  <a:tcPr marT="27432" marB="27432"/>
                </a:tc>
              </a:tr>
              <a:tr h="512064">
                <a:tc>
                  <a:txBody>
                    <a:bodyPr/>
                    <a:lstStyle/>
                    <a:p>
                      <a:r>
                        <a:rPr lang="en-US" sz="1500" dirty="0" smtClean="0">
                          <a:latin typeface="Calibri"/>
                          <a:cs typeface="Calibri"/>
                        </a:rPr>
                        <a:t>Mosquito</a:t>
                      </a:r>
                      <a:endParaRPr lang="en-US" sz="1500" dirty="0">
                        <a:solidFill>
                          <a:srgbClr val="000000"/>
                        </a:solidFill>
                        <a:latin typeface="Calibri"/>
                        <a:cs typeface="Calibri"/>
                      </a:endParaRPr>
                    </a:p>
                  </a:txBody>
                  <a:tcPr marT="27432" marB="27432"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 </a:t>
                      </a:r>
                      <a:r>
                        <a:rPr lang="en-US" sz="1500" i="1" dirty="0" err="1" smtClean="0">
                          <a:latin typeface="Calibri"/>
                          <a:cs typeface="Calibri"/>
                        </a:rPr>
                        <a:t>aegypti</a:t>
                      </a:r>
                      <a:r>
                        <a:rPr lang="en-US" sz="1500" i="1" dirty="0" smtClean="0">
                          <a:latin typeface="Calibri"/>
                          <a:cs typeface="Calibri"/>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 </a:t>
                      </a:r>
                      <a:r>
                        <a:rPr lang="en-US" sz="1500" i="1" dirty="0" err="1" smtClean="0">
                          <a:latin typeface="Calibri"/>
                          <a:cs typeface="Calibri"/>
                        </a:rPr>
                        <a:t>albopictus</a:t>
                      </a:r>
                      <a:r>
                        <a:rPr lang="en-US" sz="1500" i="1" dirty="0" smtClean="0">
                          <a:latin typeface="Calibri"/>
                          <a:cs typeface="Calibri"/>
                        </a:rPr>
                        <a:t> </a:t>
                      </a:r>
                      <a:endParaRPr lang="en-US" sz="1500" i="1" dirty="0">
                        <a:solidFill>
                          <a:srgbClr val="000000"/>
                        </a:solidFill>
                        <a:latin typeface="Calibri"/>
                        <a:cs typeface="Calibri"/>
                      </a:endParaRPr>
                    </a:p>
                  </a:txBody>
                  <a:tcPr marT="27432" marB="27432"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a:t>
                      </a:r>
                      <a:r>
                        <a:rPr lang="en-US" sz="1500" i="1" baseline="0" dirty="0" smtClean="0">
                          <a:latin typeface="Calibri"/>
                          <a:cs typeface="Calibri"/>
                        </a:rPr>
                        <a:t> </a:t>
                      </a:r>
                      <a:r>
                        <a:rPr lang="en-US" sz="1500" i="1" baseline="0" dirty="0" err="1" smtClean="0">
                          <a:latin typeface="Calibri"/>
                          <a:cs typeface="Calibri"/>
                        </a:rPr>
                        <a:t>a</a:t>
                      </a:r>
                      <a:r>
                        <a:rPr lang="en-US" sz="1500" i="1" dirty="0" err="1" smtClean="0">
                          <a:latin typeface="Calibri"/>
                          <a:cs typeface="Calibri"/>
                        </a:rPr>
                        <a:t>egypti</a:t>
                      </a:r>
                      <a:endParaRPr lang="en-US" sz="1500" i="1" dirty="0" smtClean="0">
                        <a:latin typeface="Calibri"/>
                        <a:cs typeface="Calibri"/>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 </a:t>
                      </a:r>
                      <a:r>
                        <a:rPr lang="en-US" sz="1500" i="1" dirty="0" err="1" smtClean="0">
                          <a:latin typeface="Calibri"/>
                          <a:cs typeface="Calibri"/>
                        </a:rPr>
                        <a:t>albopictus</a:t>
                      </a:r>
                      <a:r>
                        <a:rPr lang="en-US" sz="1500" i="1" dirty="0" smtClean="0">
                          <a:latin typeface="Calibri"/>
                          <a:cs typeface="Calibri"/>
                        </a:rPr>
                        <a:t> </a:t>
                      </a:r>
                      <a:endParaRPr lang="en-US" sz="1500" i="1" dirty="0">
                        <a:solidFill>
                          <a:srgbClr val="000000"/>
                        </a:solidFill>
                        <a:latin typeface="Calibri"/>
                        <a:cs typeface="Calibri"/>
                      </a:endParaRPr>
                    </a:p>
                  </a:txBody>
                  <a:tcPr marT="27432" marB="27432" anchor="ctr"/>
                </a:tc>
              </a:tr>
              <a:tr h="283464">
                <a:tc>
                  <a:txBody>
                    <a:bodyPr/>
                    <a:lstStyle/>
                    <a:p>
                      <a:r>
                        <a:rPr lang="en-US" sz="1500" dirty="0" smtClean="0">
                          <a:latin typeface="Calibri"/>
                          <a:cs typeface="Calibri"/>
                        </a:rPr>
                        <a:t>Median</a:t>
                      </a:r>
                      <a:r>
                        <a:rPr lang="en-US" sz="1500" baseline="0" dirty="0" smtClean="0">
                          <a:latin typeface="Calibri"/>
                          <a:cs typeface="Calibri"/>
                        </a:rPr>
                        <a:t> incubation period</a:t>
                      </a:r>
                      <a:endParaRPr lang="en-US" sz="1500" dirty="0">
                        <a:solidFill>
                          <a:srgbClr val="000000"/>
                        </a:solidFill>
                        <a:latin typeface="Calibri"/>
                        <a:cs typeface="Calibri"/>
                      </a:endParaRPr>
                    </a:p>
                  </a:txBody>
                  <a:tcPr marT="27432" marB="274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latin typeface="Calibri"/>
                          <a:cs typeface="Calibri"/>
                        </a:rPr>
                        <a:t>3-4</a:t>
                      </a:r>
                      <a:r>
                        <a:rPr lang="en-US" sz="1500" baseline="0" dirty="0" smtClean="0">
                          <a:latin typeface="Calibri"/>
                          <a:cs typeface="Calibri"/>
                        </a:rPr>
                        <a:t> days</a:t>
                      </a:r>
                      <a:endParaRPr lang="en-US" sz="1500" i="0" dirty="0">
                        <a:solidFill>
                          <a:srgbClr val="000000"/>
                        </a:solidFill>
                        <a:latin typeface="Calibri"/>
                        <a:cs typeface="Calibri"/>
                      </a:endParaRPr>
                    </a:p>
                  </a:txBody>
                  <a:tcPr marT="27432" marB="274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latin typeface="Calibri"/>
                          <a:cs typeface="Calibri"/>
                        </a:rPr>
                        <a:t>4-7 days</a:t>
                      </a:r>
                      <a:endParaRPr lang="en-US" sz="1500" i="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Fever</a:t>
                      </a:r>
                      <a:r>
                        <a:rPr lang="en-US" sz="1500" baseline="0" dirty="0" smtClean="0">
                          <a:latin typeface="Calibri"/>
                          <a:cs typeface="Calibri"/>
                        </a:rPr>
                        <a:t> (&gt;39°C)</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Arthralgia</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Arthritis</a:t>
                      </a:r>
                      <a:endParaRPr lang="en-US" sz="1500" dirty="0" smtClean="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Myalgia</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Rash</a:t>
                      </a:r>
                      <a:endParaRPr lang="en-US" sz="1500" dirty="0">
                        <a:solidFill>
                          <a:srgbClr val="000000"/>
                        </a:solidFill>
                        <a:latin typeface="Calibri"/>
                        <a:cs typeface="Calibri"/>
                      </a:endParaRPr>
                    </a:p>
                  </a:txBody>
                  <a:tcPr marT="27432" marB="27432"/>
                </a:tc>
                <a:tc>
                  <a:txBody>
                    <a:bodyPr/>
                    <a:lstStyle/>
                    <a:p>
                      <a:pPr algn="ctr"/>
                      <a:r>
                        <a:rPr lang="en-US" sz="1500" dirty="0" err="1" smtClean="0">
                          <a:solidFill>
                            <a:schemeClr val="dk1"/>
                          </a:solidFill>
                          <a:latin typeface="Calibri"/>
                          <a:cs typeface="Calibri"/>
                        </a:rPr>
                        <a:t>Maculopapular</a:t>
                      </a:r>
                      <a:endParaRPr lang="en-US" sz="1500" dirty="0">
                        <a:solidFill>
                          <a:srgbClr val="000000"/>
                        </a:solidFill>
                        <a:latin typeface="Calibri"/>
                        <a:cs typeface="Calibri"/>
                      </a:endParaRPr>
                    </a:p>
                  </a:txBody>
                  <a:tcPr marT="27432" marB="27432"/>
                </a:tc>
                <a:tc>
                  <a:txBody>
                    <a:bodyPr/>
                    <a:lstStyle/>
                    <a:p>
                      <a:pPr algn="ctr"/>
                      <a:r>
                        <a:rPr lang="en-US" sz="1500" dirty="0" smtClean="0">
                          <a:solidFill>
                            <a:schemeClr val="dk1"/>
                          </a:solidFill>
                          <a:latin typeface="Calibri"/>
                          <a:cs typeface="Calibri"/>
                        </a:rPr>
                        <a:t>Petechial</a:t>
                      </a:r>
                      <a:r>
                        <a:rPr lang="en-US" sz="1500" baseline="0" dirty="0" smtClean="0">
                          <a:solidFill>
                            <a:schemeClr val="dk1"/>
                          </a:solidFill>
                          <a:latin typeface="Calibri"/>
                          <a:cs typeface="Calibri"/>
                        </a:rPr>
                        <a:t> (&amp; </a:t>
                      </a:r>
                      <a:r>
                        <a:rPr lang="en-US" sz="1500" dirty="0" err="1" smtClean="0">
                          <a:solidFill>
                            <a:schemeClr val="dk1"/>
                          </a:solidFill>
                          <a:latin typeface="Calibri"/>
                          <a:cs typeface="Calibri"/>
                        </a:rPr>
                        <a:t>maculopapular</a:t>
                      </a:r>
                      <a:r>
                        <a:rPr lang="en-US" sz="1500" dirty="0" smtClean="0">
                          <a:solidFill>
                            <a:schemeClr val="dk1"/>
                          </a:solidFill>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WBC</a:t>
                      </a:r>
                      <a:endParaRPr lang="en-US" sz="1500" dirty="0">
                        <a:solidFill>
                          <a:srgbClr val="000000"/>
                        </a:solidFill>
                        <a:latin typeface="Calibri"/>
                        <a:cs typeface="Calibri"/>
                      </a:endParaRPr>
                    </a:p>
                  </a:txBody>
                  <a:tcPr marT="27432" marB="27432"/>
                </a:tc>
                <a:tc>
                  <a:txBody>
                    <a:bodyPr/>
                    <a:lstStyle/>
                    <a:p>
                      <a:pPr algn="ctr"/>
                      <a:r>
                        <a:rPr lang="en-US" sz="1500" dirty="0" err="1" smtClean="0">
                          <a:latin typeface="Calibri"/>
                          <a:cs typeface="Calibri"/>
                        </a:rPr>
                        <a:t>Lymphopenia</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Neutropenia</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Thrombocytopenia</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err="1" smtClean="0">
                          <a:latin typeface="Calibri"/>
                          <a:cs typeface="Calibri"/>
                        </a:rPr>
                        <a:t>Hemoconcentration</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Hemorrhage</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Shock</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bl>
          </a:graphicData>
        </a:graphic>
      </p:graphicFrame>
      <p:sp>
        <p:nvSpPr>
          <p:cNvPr id="6" name="TextBox 5"/>
          <p:cNvSpPr txBox="1"/>
          <p:nvPr/>
        </p:nvSpPr>
        <p:spPr>
          <a:xfrm>
            <a:off x="188999" y="6374962"/>
            <a:ext cx="7008274" cy="276999"/>
          </a:xfrm>
          <a:prstGeom prst="rect">
            <a:avLst/>
          </a:prstGeom>
          <a:noFill/>
        </p:spPr>
        <p:txBody>
          <a:bodyPr wrap="none" rtlCol="0">
            <a:spAutoFit/>
          </a:bodyPr>
          <a:lstStyle/>
          <a:p>
            <a:r>
              <a:rPr lang="en-US" sz="1200" dirty="0" smtClean="0">
                <a:solidFill>
                  <a:schemeClr val="bg1"/>
                </a:solidFill>
              </a:rPr>
              <a:t>Staples JE, et al. </a:t>
            </a:r>
            <a:r>
              <a:rPr lang="da-DK" sz="1200" i="1" dirty="0">
                <a:solidFill>
                  <a:schemeClr val="bg1"/>
                </a:solidFill>
              </a:rPr>
              <a:t>N </a:t>
            </a:r>
            <a:r>
              <a:rPr lang="da-DK" sz="1200" i="1" dirty="0" err="1">
                <a:solidFill>
                  <a:schemeClr val="bg1"/>
                </a:solidFill>
              </a:rPr>
              <a:t>Engl</a:t>
            </a:r>
            <a:r>
              <a:rPr lang="da-DK" sz="1200" i="1" dirty="0">
                <a:solidFill>
                  <a:schemeClr val="bg1"/>
                </a:solidFill>
              </a:rPr>
              <a:t> J Med </a:t>
            </a:r>
            <a:r>
              <a:rPr lang="da-DK" sz="1200" dirty="0">
                <a:solidFill>
                  <a:schemeClr val="bg1"/>
                </a:solidFill>
              </a:rPr>
              <a:t>2014; 371:887</a:t>
            </a:r>
            <a:r>
              <a:rPr lang="da-DK" sz="1200" dirty="0" smtClean="0">
                <a:solidFill>
                  <a:schemeClr val="bg1"/>
                </a:solidFill>
              </a:rPr>
              <a:t>-9. </a:t>
            </a:r>
            <a:r>
              <a:rPr lang="en-US" sz="1200" dirty="0" smtClean="0">
                <a:solidFill>
                  <a:schemeClr val="bg1"/>
                </a:solidFill>
              </a:rPr>
              <a:t>Weaver CW, et al</a:t>
            </a:r>
            <a:r>
              <a:rPr lang="en-US" sz="1200" i="1" dirty="0" smtClean="0">
                <a:solidFill>
                  <a:schemeClr val="bg1"/>
                </a:solidFill>
              </a:rPr>
              <a:t>. </a:t>
            </a:r>
            <a:r>
              <a:rPr lang="da-DK" sz="1200" i="1" dirty="0">
                <a:solidFill>
                  <a:schemeClr val="bg1"/>
                </a:solidFill>
              </a:rPr>
              <a:t>N </a:t>
            </a:r>
            <a:r>
              <a:rPr lang="da-DK" sz="1200" i="1" dirty="0" err="1">
                <a:solidFill>
                  <a:schemeClr val="bg1"/>
                </a:solidFill>
              </a:rPr>
              <a:t>Engl</a:t>
            </a:r>
            <a:r>
              <a:rPr lang="da-DK" sz="1200" i="1" dirty="0">
                <a:solidFill>
                  <a:schemeClr val="bg1"/>
                </a:solidFill>
              </a:rPr>
              <a:t> J Med </a:t>
            </a:r>
            <a:r>
              <a:rPr lang="da-DK" sz="1200" dirty="0">
                <a:solidFill>
                  <a:schemeClr val="bg1"/>
                </a:solidFill>
              </a:rPr>
              <a:t>2015</a:t>
            </a:r>
            <a:r>
              <a:rPr lang="da-DK" sz="1200" dirty="0" smtClean="0">
                <a:solidFill>
                  <a:schemeClr val="bg1"/>
                </a:solidFill>
              </a:rPr>
              <a:t>; 372</a:t>
            </a:r>
            <a:r>
              <a:rPr lang="da-DK" sz="1200" dirty="0">
                <a:solidFill>
                  <a:schemeClr val="bg1"/>
                </a:solidFill>
              </a:rPr>
              <a:t>:</a:t>
            </a:r>
            <a:r>
              <a:rPr lang="da-DK" sz="1200" dirty="0" smtClean="0">
                <a:solidFill>
                  <a:schemeClr val="bg1"/>
                </a:solidFill>
              </a:rPr>
              <a:t>1231-9.</a:t>
            </a:r>
            <a:endParaRPr lang="da-DK" sz="1200" dirty="0">
              <a:solidFill>
                <a:schemeClr val="bg1"/>
              </a:solidFill>
            </a:endParaRPr>
          </a:p>
        </p:txBody>
      </p:sp>
      <p:grpSp>
        <p:nvGrpSpPr>
          <p:cNvPr id="18" name="Group 17"/>
          <p:cNvGrpSpPr/>
          <p:nvPr/>
        </p:nvGrpSpPr>
        <p:grpSpPr>
          <a:xfrm>
            <a:off x="6635758" y="184944"/>
            <a:ext cx="2333625" cy="455613"/>
            <a:chOff x="6683375" y="407193"/>
            <a:chExt cx="2333625" cy="455613"/>
          </a:xfrm>
        </p:grpSpPr>
        <p:sp>
          <p:nvSpPr>
            <p:cNvPr id="19" name="Round Single Corner Rectangle 18"/>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16471240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chor="ctr"/>
          <a:lstStyle/>
          <a:p>
            <a:pPr algn="ctr"/>
            <a:r>
              <a:rPr lang="en-US" sz="3600" dirty="0" err="1"/>
              <a:t>Chikungunya</a:t>
            </a:r>
            <a:r>
              <a:rPr lang="en-US" sz="3600" dirty="0"/>
              <a:t> vs. Dengue</a:t>
            </a:r>
          </a:p>
        </p:txBody>
      </p:sp>
      <p:sp>
        <p:nvSpPr>
          <p:cNvPr id="5" name="Content Placeholder 4"/>
          <p:cNvSpPr>
            <a:spLocks noGrp="1"/>
          </p:cNvSpPr>
          <p:nvPr>
            <p:ph type="subTitle" idx="4294967295"/>
          </p:nvPr>
        </p:nvSpPr>
        <p:spPr>
          <a:xfrm>
            <a:off x="528309" y="1328497"/>
            <a:ext cx="8182202" cy="5019907"/>
          </a:xfrm>
        </p:spPr>
        <p:txBody>
          <a:bodyPr>
            <a:normAutofit/>
          </a:bodyPr>
          <a:lstStyle/>
          <a:p>
            <a:pPr marL="341313" indent="-341313" algn="l">
              <a:lnSpc>
                <a:spcPct val="90000"/>
              </a:lnSpc>
              <a:spcBef>
                <a:spcPts val="0"/>
              </a:spcBef>
              <a:spcAft>
                <a:spcPts val="600"/>
              </a:spcAft>
              <a:buFont typeface="Arial"/>
              <a:buChar char="•"/>
            </a:pPr>
            <a:r>
              <a:rPr lang="en-US" sz="1600" dirty="0" smtClean="0">
                <a:solidFill>
                  <a:srgbClr val="FFFFFF"/>
                </a:solidFill>
                <a:latin typeface="Calibri"/>
                <a:cs typeface="Calibri"/>
              </a:rPr>
              <a:t>Broad clinical overlap, shared vectors, co-circulation, occasional co-infection</a:t>
            </a:r>
          </a:p>
          <a:p>
            <a:pPr marL="341313" indent="-341313" algn="l">
              <a:lnSpc>
                <a:spcPct val="90000"/>
              </a:lnSpc>
              <a:spcBef>
                <a:spcPts val="0"/>
              </a:spcBef>
              <a:spcAft>
                <a:spcPts val="600"/>
              </a:spcAft>
              <a:buFont typeface="Arial"/>
              <a:buChar char="•"/>
            </a:pPr>
            <a:r>
              <a:rPr lang="en-US" sz="1600" dirty="0" smtClean="0">
                <a:solidFill>
                  <a:srgbClr val="FFFFFF"/>
                </a:solidFill>
                <a:latin typeface="Calibri"/>
                <a:cs typeface="Calibri"/>
              </a:rPr>
              <a:t>Treatment approaches differ, distinguishing is important</a:t>
            </a:r>
          </a:p>
          <a:p>
            <a:pPr marL="341313" indent="-341313" algn="l">
              <a:lnSpc>
                <a:spcPct val="90000"/>
              </a:lnSpc>
              <a:spcBef>
                <a:spcPts val="0"/>
              </a:spcBef>
              <a:spcAft>
                <a:spcPts val="600"/>
              </a:spcAft>
              <a:buFont typeface="Arial"/>
              <a:buChar char="•"/>
            </a:pPr>
            <a:r>
              <a:rPr lang="en-US" sz="1600" dirty="0" smtClean="0">
                <a:solidFill>
                  <a:srgbClr val="FFFFFF"/>
                </a:solidFill>
                <a:latin typeface="Calibri"/>
                <a:cs typeface="Calibri"/>
              </a:rPr>
              <a:t>Diagnostic evaluation through Public Health (serology, PCR, culture)</a:t>
            </a:r>
            <a:endParaRPr lang="en-US" sz="1600" dirty="0">
              <a:solidFill>
                <a:srgbClr val="FFFFFF"/>
              </a:solidFill>
              <a:latin typeface="Calibri"/>
              <a:cs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3336637549"/>
              </p:ext>
            </p:extLst>
          </p:nvPr>
        </p:nvGraphicFramePr>
        <p:xfrm>
          <a:off x="788316" y="2309945"/>
          <a:ext cx="7780887" cy="3974592"/>
        </p:xfrm>
        <a:graphic>
          <a:graphicData uri="http://schemas.openxmlformats.org/drawingml/2006/table">
            <a:tbl>
              <a:tblPr firstRow="1" bandRow="1">
                <a:tableStyleId>{5C22544A-7EE6-4342-B048-85BDC9FD1C3A}</a:tableStyleId>
              </a:tblPr>
              <a:tblGrid>
                <a:gridCol w="2593629"/>
                <a:gridCol w="2593629"/>
                <a:gridCol w="2593629"/>
              </a:tblGrid>
              <a:tr h="344424">
                <a:tc>
                  <a:txBody>
                    <a:bodyPr/>
                    <a:lstStyle/>
                    <a:p>
                      <a:endParaRPr lang="en-US" sz="1900" dirty="0">
                        <a:latin typeface="Calibri"/>
                        <a:cs typeface="Calibri"/>
                      </a:endParaRPr>
                    </a:p>
                  </a:txBody>
                  <a:tcPr marT="27432" marB="27432"/>
                </a:tc>
                <a:tc>
                  <a:txBody>
                    <a:bodyPr/>
                    <a:lstStyle/>
                    <a:p>
                      <a:pPr algn="ctr"/>
                      <a:r>
                        <a:rPr lang="en-US" sz="1900" dirty="0" err="1" smtClean="0">
                          <a:latin typeface="Calibri"/>
                          <a:cs typeface="Calibri"/>
                        </a:rPr>
                        <a:t>Chikungunya</a:t>
                      </a:r>
                      <a:endParaRPr lang="en-US" sz="1900" dirty="0">
                        <a:latin typeface="Calibri"/>
                        <a:cs typeface="Calibri"/>
                      </a:endParaRPr>
                    </a:p>
                  </a:txBody>
                  <a:tcPr marT="27432" marB="27432"/>
                </a:tc>
                <a:tc>
                  <a:txBody>
                    <a:bodyPr/>
                    <a:lstStyle/>
                    <a:p>
                      <a:pPr algn="ctr"/>
                      <a:r>
                        <a:rPr lang="en-US" sz="1900" dirty="0" smtClean="0">
                          <a:latin typeface="Calibri"/>
                          <a:cs typeface="Calibri"/>
                        </a:rPr>
                        <a:t>Dengue</a:t>
                      </a:r>
                      <a:endParaRPr lang="en-US" sz="1900" dirty="0">
                        <a:latin typeface="Calibri"/>
                        <a:cs typeface="Calibri"/>
                      </a:endParaRPr>
                    </a:p>
                  </a:txBody>
                  <a:tcPr marT="27432" marB="27432"/>
                </a:tc>
              </a:tr>
              <a:tr h="512064">
                <a:tc>
                  <a:txBody>
                    <a:bodyPr/>
                    <a:lstStyle/>
                    <a:p>
                      <a:r>
                        <a:rPr lang="en-US" sz="1500" dirty="0" smtClean="0">
                          <a:latin typeface="Calibri"/>
                          <a:cs typeface="Calibri"/>
                        </a:rPr>
                        <a:t>Mosquito</a:t>
                      </a:r>
                      <a:endParaRPr lang="en-US" sz="1500" dirty="0">
                        <a:solidFill>
                          <a:srgbClr val="000000"/>
                        </a:solidFill>
                        <a:latin typeface="Calibri"/>
                        <a:cs typeface="Calibri"/>
                      </a:endParaRPr>
                    </a:p>
                  </a:txBody>
                  <a:tcPr marT="27432" marB="27432"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 </a:t>
                      </a:r>
                      <a:r>
                        <a:rPr lang="en-US" sz="1500" i="1" dirty="0" err="1" smtClean="0">
                          <a:latin typeface="Calibri"/>
                          <a:cs typeface="Calibri"/>
                        </a:rPr>
                        <a:t>aegypti</a:t>
                      </a:r>
                      <a:r>
                        <a:rPr lang="en-US" sz="1500" i="1" dirty="0" smtClean="0">
                          <a:latin typeface="Calibri"/>
                          <a:cs typeface="Calibri"/>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 </a:t>
                      </a:r>
                      <a:r>
                        <a:rPr lang="en-US" sz="1500" i="1" dirty="0" err="1" smtClean="0">
                          <a:latin typeface="Calibri"/>
                          <a:cs typeface="Calibri"/>
                        </a:rPr>
                        <a:t>albopictus</a:t>
                      </a:r>
                      <a:r>
                        <a:rPr lang="en-US" sz="1500" i="1" dirty="0" smtClean="0">
                          <a:latin typeface="Calibri"/>
                          <a:cs typeface="Calibri"/>
                        </a:rPr>
                        <a:t> </a:t>
                      </a:r>
                      <a:endParaRPr lang="en-US" sz="1500" i="1" dirty="0">
                        <a:solidFill>
                          <a:srgbClr val="000000"/>
                        </a:solidFill>
                        <a:latin typeface="Calibri"/>
                        <a:cs typeface="Calibri"/>
                      </a:endParaRPr>
                    </a:p>
                  </a:txBody>
                  <a:tcPr marT="27432" marB="27432"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a:t>
                      </a:r>
                      <a:r>
                        <a:rPr lang="en-US" sz="1500" i="1" baseline="0" dirty="0" smtClean="0">
                          <a:latin typeface="Calibri"/>
                          <a:cs typeface="Calibri"/>
                        </a:rPr>
                        <a:t> </a:t>
                      </a:r>
                      <a:r>
                        <a:rPr lang="en-US" sz="1500" i="1" baseline="0" dirty="0" err="1" smtClean="0">
                          <a:latin typeface="Calibri"/>
                          <a:cs typeface="Calibri"/>
                        </a:rPr>
                        <a:t>a</a:t>
                      </a:r>
                      <a:r>
                        <a:rPr lang="en-US" sz="1500" i="1" dirty="0" err="1" smtClean="0">
                          <a:latin typeface="Calibri"/>
                          <a:cs typeface="Calibri"/>
                        </a:rPr>
                        <a:t>egypti</a:t>
                      </a:r>
                      <a:endParaRPr lang="en-US" sz="1500" i="1" dirty="0" smtClean="0">
                        <a:latin typeface="Calibri"/>
                        <a:cs typeface="Calibri"/>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 </a:t>
                      </a:r>
                      <a:r>
                        <a:rPr lang="en-US" sz="1500" i="1" dirty="0" err="1" smtClean="0">
                          <a:latin typeface="Calibri"/>
                          <a:cs typeface="Calibri"/>
                        </a:rPr>
                        <a:t>albopictus</a:t>
                      </a:r>
                      <a:r>
                        <a:rPr lang="en-US" sz="1500" i="1" dirty="0" smtClean="0">
                          <a:latin typeface="Calibri"/>
                          <a:cs typeface="Calibri"/>
                        </a:rPr>
                        <a:t> </a:t>
                      </a:r>
                      <a:endParaRPr lang="en-US" sz="1500" i="1" dirty="0">
                        <a:solidFill>
                          <a:srgbClr val="000000"/>
                        </a:solidFill>
                        <a:latin typeface="Calibri"/>
                        <a:cs typeface="Calibri"/>
                      </a:endParaRPr>
                    </a:p>
                  </a:txBody>
                  <a:tcPr marT="27432" marB="27432" anchor="ctr"/>
                </a:tc>
              </a:tr>
              <a:tr h="283464">
                <a:tc>
                  <a:txBody>
                    <a:bodyPr/>
                    <a:lstStyle/>
                    <a:p>
                      <a:r>
                        <a:rPr lang="en-US" sz="1500" dirty="0" smtClean="0">
                          <a:latin typeface="Calibri"/>
                          <a:cs typeface="Calibri"/>
                        </a:rPr>
                        <a:t>Median</a:t>
                      </a:r>
                      <a:r>
                        <a:rPr lang="en-US" sz="1500" baseline="0" dirty="0" smtClean="0">
                          <a:latin typeface="Calibri"/>
                          <a:cs typeface="Calibri"/>
                        </a:rPr>
                        <a:t> incubation period</a:t>
                      </a:r>
                      <a:endParaRPr lang="en-US" sz="1500" dirty="0">
                        <a:solidFill>
                          <a:srgbClr val="000000"/>
                        </a:solidFill>
                        <a:latin typeface="Calibri"/>
                        <a:cs typeface="Calibri"/>
                      </a:endParaRPr>
                    </a:p>
                  </a:txBody>
                  <a:tcPr marT="27432" marB="274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latin typeface="Calibri"/>
                          <a:cs typeface="Calibri"/>
                        </a:rPr>
                        <a:t>3-4</a:t>
                      </a:r>
                      <a:r>
                        <a:rPr lang="en-US" sz="1500" baseline="0" dirty="0" smtClean="0">
                          <a:latin typeface="Calibri"/>
                          <a:cs typeface="Calibri"/>
                        </a:rPr>
                        <a:t> days</a:t>
                      </a:r>
                      <a:endParaRPr lang="en-US" sz="1500" i="0" dirty="0">
                        <a:solidFill>
                          <a:srgbClr val="000000"/>
                        </a:solidFill>
                        <a:latin typeface="Calibri"/>
                        <a:cs typeface="Calibri"/>
                      </a:endParaRPr>
                    </a:p>
                  </a:txBody>
                  <a:tcPr marT="27432" marB="27432">
                    <a:lnB w="28575" cap="flat" cmpd="sng" algn="ctr">
                      <a:solidFill>
                        <a:srgbClr val="0000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latin typeface="Calibri"/>
                          <a:cs typeface="Calibri"/>
                        </a:rPr>
                        <a:t>4-7 days</a:t>
                      </a:r>
                      <a:endParaRPr lang="en-US" sz="1500" i="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Fever</a:t>
                      </a:r>
                      <a:r>
                        <a:rPr lang="en-US" sz="1500" baseline="0" dirty="0" smtClean="0">
                          <a:latin typeface="Calibri"/>
                          <a:cs typeface="Calibri"/>
                        </a:rPr>
                        <a:t> (&gt;39°C)</a:t>
                      </a:r>
                      <a:endParaRPr lang="en-US" sz="1500" dirty="0">
                        <a:solidFill>
                          <a:srgbClr val="000000"/>
                        </a:solidFill>
                        <a:latin typeface="Calibri"/>
                        <a:cs typeface="Calibri"/>
                      </a:endParaRPr>
                    </a:p>
                  </a:txBody>
                  <a:tcPr marT="27432" marB="27432">
                    <a:lnR w="28575" cap="flat" cmpd="sng" algn="ctr">
                      <a:solidFill>
                        <a:srgbClr val="0000FF"/>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tcPr>
                </a:tc>
              </a:tr>
              <a:tr h="283464">
                <a:tc>
                  <a:txBody>
                    <a:bodyPr/>
                    <a:lstStyle/>
                    <a:p>
                      <a:r>
                        <a:rPr lang="en-US" sz="1500" dirty="0" smtClean="0">
                          <a:latin typeface="Calibri"/>
                          <a:cs typeface="Calibri"/>
                        </a:rPr>
                        <a:t>Arthralgia</a:t>
                      </a:r>
                      <a:endParaRPr lang="en-US" sz="1500" dirty="0">
                        <a:solidFill>
                          <a:srgbClr val="000000"/>
                        </a:solidFill>
                        <a:latin typeface="Calibri"/>
                        <a:cs typeface="Calibri"/>
                      </a:endParaRPr>
                    </a:p>
                  </a:txBody>
                  <a:tcPr marT="27432" marB="27432">
                    <a:lnR w="28575" cap="flat" cmpd="sng" algn="ctr">
                      <a:solidFill>
                        <a:srgbClr val="0000FF"/>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tcPr>
                </a:tc>
              </a:tr>
              <a:tr h="283464">
                <a:tc>
                  <a:txBody>
                    <a:bodyPr/>
                    <a:lstStyle/>
                    <a:p>
                      <a:r>
                        <a:rPr lang="en-US" sz="1500" dirty="0" smtClean="0">
                          <a:latin typeface="Calibri"/>
                          <a:cs typeface="Calibri"/>
                        </a:rPr>
                        <a:t>Arthritis</a:t>
                      </a:r>
                      <a:endParaRPr lang="en-US" sz="1500" dirty="0" smtClean="0">
                        <a:solidFill>
                          <a:srgbClr val="000000"/>
                        </a:solidFill>
                        <a:latin typeface="Calibri"/>
                        <a:cs typeface="Calibri"/>
                      </a:endParaRPr>
                    </a:p>
                  </a:txBody>
                  <a:tcPr marT="27432" marB="27432">
                    <a:lnR w="28575" cap="flat" cmpd="sng" algn="ctr">
                      <a:solidFill>
                        <a:srgbClr val="0000FF"/>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tcPr>
                </a:tc>
              </a:tr>
              <a:tr h="283464">
                <a:tc>
                  <a:txBody>
                    <a:bodyPr/>
                    <a:lstStyle/>
                    <a:p>
                      <a:r>
                        <a:rPr lang="en-US" sz="1500" dirty="0" smtClean="0">
                          <a:latin typeface="Calibri"/>
                          <a:cs typeface="Calibri"/>
                        </a:rPr>
                        <a:t>Myalgia</a:t>
                      </a:r>
                      <a:endParaRPr lang="en-US" sz="1500" dirty="0">
                        <a:solidFill>
                          <a:srgbClr val="000000"/>
                        </a:solidFill>
                        <a:latin typeface="Calibri"/>
                        <a:cs typeface="Calibri"/>
                      </a:endParaRPr>
                    </a:p>
                  </a:txBody>
                  <a:tcPr marT="27432" marB="27432">
                    <a:lnR w="28575" cap="flat" cmpd="sng" algn="ctr">
                      <a:solidFill>
                        <a:srgbClr val="0000FF"/>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tcPr>
                </a:tc>
              </a:tr>
              <a:tr h="283464">
                <a:tc>
                  <a:txBody>
                    <a:bodyPr/>
                    <a:lstStyle/>
                    <a:p>
                      <a:r>
                        <a:rPr lang="en-US" sz="1500" dirty="0" smtClean="0">
                          <a:latin typeface="Calibri"/>
                          <a:cs typeface="Calibri"/>
                        </a:rPr>
                        <a:t>Rash</a:t>
                      </a:r>
                      <a:endParaRPr lang="en-US" sz="1500" dirty="0">
                        <a:solidFill>
                          <a:srgbClr val="000000"/>
                        </a:solidFill>
                        <a:latin typeface="Calibri"/>
                        <a:cs typeface="Calibri"/>
                      </a:endParaRPr>
                    </a:p>
                  </a:txBody>
                  <a:tcPr marT="27432" marB="27432"/>
                </a:tc>
                <a:tc>
                  <a:txBody>
                    <a:bodyPr/>
                    <a:lstStyle/>
                    <a:p>
                      <a:pPr algn="ctr"/>
                      <a:r>
                        <a:rPr lang="en-US" sz="1500" dirty="0" err="1" smtClean="0">
                          <a:solidFill>
                            <a:schemeClr val="dk1"/>
                          </a:solidFill>
                          <a:latin typeface="Calibri"/>
                          <a:cs typeface="Calibri"/>
                        </a:rPr>
                        <a:t>Maculopapular</a:t>
                      </a:r>
                      <a:endParaRPr lang="en-US" sz="1500" dirty="0">
                        <a:solidFill>
                          <a:srgbClr val="000000"/>
                        </a:solidFill>
                        <a:latin typeface="Calibri"/>
                        <a:cs typeface="Calibri"/>
                      </a:endParaRPr>
                    </a:p>
                  </a:txBody>
                  <a:tcPr marT="27432" marB="27432">
                    <a:lnT w="28575" cap="flat" cmpd="sng" algn="ctr">
                      <a:solidFill>
                        <a:srgbClr val="0000FF"/>
                      </a:solidFill>
                      <a:prstDash val="solid"/>
                      <a:round/>
                      <a:headEnd type="none" w="med" len="med"/>
                      <a:tailEnd type="none" w="med" len="med"/>
                    </a:lnT>
                  </a:tcPr>
                </a:tc>
                <a:tc>
                  <a:txBody>
                    <a:bodyPr/>
                    <a:lstStyle/>
                    <a:p>
                      <a:pPr algn="ctr"/>
                      <a:r>
                        <a:rPr lang="en-US" sz="1500" dirty="0" smtClean="0">
                          <a:solidFill>
                            <a:schemeClr val="dk1"/>
                          </a:solidFill>
                          <a:latin typeface="Calibri"/>
                          <a:cs typeface="Calibri"/>
                        </a:rPr>
                        <a:t>Petechial</a:t>
                      </a:r>
                      <a:r>
                        <a:rPr lang="en-US" sz="1500" baseline="0" dirty="0" smtClean="0">
                          <a:solidFill>
                            <a:schemeClr val="dk1"/>
                          </a:solidFill>
                          <a:latin typeface="Calibri"/>
                          <a:cs typeface="Calibri"/>
                        </a:rPr>
                        <a:t> (&amp; </a:t>
                      </a:r>
                      <a:r>
                        <a:rPr lang="en-US" sz="1500" dirty="0" err="1" smtClean="0">
                          <a:solidFill>
                            <a:schemeClr val="dk1"/>
                          </a:solidFill>
                          <a:latin typeface="Calibri"/>
                          <a:cs typeface="Calibri"/>
                        </a:rPr>
                        <a:t>maculopapular</a:t>
                      </a:r>
                      <a:r>
                        <a:rPr lang="en-US" sz="1500" dirty="0" smtClean="0">
                          <a:solidFill>
                            <a:schemeClr val="dk1"/>
                          </a:solidFill>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WBC</a:t>
                      </a:r>
                      <a:endParaRPr lang="en-US" sz="1500" dirty="0">
                        <a:solidFill>
                          <a:srgbClr val="000000"/>
                        </a:solidFill>
                        <a:latin typeface="Calibri"/>
                        <a:cs typeface="Calibri"/>
                      </a:endParaRPr>
                    </a:p>
                  </a:txBody>
                  <a:tcPr marT="27432" marB="27432"/>
                </a:tc>
                <a:tc>
                  <a:txBody>
                    <a:bodyPr/>
                    <a:lstStyle/>
                    <a:p>
                      <a:pPr algn="ctr"/>
                      <a:r>
                        <a:rPr lang="en-US" sz="1500" dirty="0" err="1" smtClean="0">
                          <a:latin typeface="Calibri"/>
                          <a:cs typeface="Calibri"/>
                        </a:rPr>
                        <a:t>Lymphopenia</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Neutropenia</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Thrombocytopenia</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err="1" smtClean="0">
                          <a:latin typeface="Calibri"/>
                          <a:cs typeface="Calibri"/>
                        </a:rPr>
                        <a:t>Hemoconcentration</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Hemorrhage</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Shock</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tc>
              </a:tr>
            </a:tbl>
          </a:graphicData>
        </a:graphic>
      </p:graphicFrame>
      <p:sp>
        <p:nvSpPr>
          <p:cNvPr id="6" name="TextBox 5"/>
          <p:cNvSpPr txBox="1"/>
          <p:nvPr/>
        </p:nvSpPr>
        <p:spPr>
          <a:xfrm>
            <a:off x="188999" y="6374962"/>
            <a:ext cx="7008274" cy="276999"/>
          </a:xfrm>
          <a:prstGeom prst="rect">
            <a:avLst/>
          </a:prstGeom>
          <a:noFill/>
        </p:spPr>
        <p:txBody>
          <a:bodyPr wrap="none" rtlCol="0">
            <a:spAutoFit/>
          </a:bodyPr>
          <a:lstStyle/>
          <a:p>
            <a:r>
              <a:rPr lang="en-US" sz="1200" dirty="0" smtClean="0">
                <a:solidFill>
                  <a:schemeClr val="bg1"/>
                </a:solidFill>
              </a:rPr>
              <a:t>Staples JE, et al. </a:t>
            </a:r>
            <a:r>
              <a:rPr lang="da-DK" sz="1200" i="1" dirty="0">
                <a:solidFill>
                  <a:schemeClr val="bg1"/>
                </a:solidFill>
              </a:rPr>
              <a:t>N </a:t>
            </a:r>
            <a:r>
              <a:rPr lang="da-DK" sz="1200" i="1" dirty="0" err="1">
                <a:solidFill>
                  <a:schemeClr val="bg1"/>
                </a:solidFill>
              </a:rPr>
              <a:t>Engl</a:t>
            </a:r>
            <a:r>
              <a:rPr lang="da-DK" sz="1200" i="1" dirty="0">
                <a:solidFill>
                  <a:schemeClr val="bg1"/>
                </a:solidFill>
              </a:rPr>
              <a:t> J Med </a:t>
            </a:r>
            <a:r>
              <a:rPr lang="da-DK" sz="1200" dirty="0">
                <a:solidFill>
                  <a:schemeClr val="bg1"/>
                </a:solidFill>
              </a:rPr>
              <a:t>2014; 371:887</a:t>
            </a:r>
            <a:r>
              <a:rPr lang="da-DK" sz="1200" dirty="0" smtClean="0">
                <a:solidFill>
                  <a:schemeClr val="bg1"/>
                </a:solidFill>
              </a:rPr>
              <a:t>-9. </a:t>
            </a:r>
            <a:r>
              <a:rPr lang="en-US" sz="1200" dirty="0" smtClean="0">
                <a:solidFill>
                  <a:schemeClr val="bg1"/>
                </a:solidFill>
              </a:rPr>
              <a:t>Weaver CW, et al</a:t>
            </a:r>
            <a:r>
              <a:rPr lang="en-US" sz="1200" i="1" dirty="0" smtClean="0">
                <a:solidFill>
                  <a:schemeClr val="bg1"/>
                </a:solidFill>
              </a:rPr>
              <a:t>. </a:t>
            </a:r>
            <a:r>
              <a:rPr lang="da-DK" sz="1200" i="1" dirty="0">
                <a:solidFill>
                  <a:schemeClr val="bg1"/>
                </a:solidFill>
              </a:rPr>
              <a:t>N </a:t>
            </a:r>
            <a:r>
              <a:rPr lang="da-DK" sz="1200" i="1" dirty="0" err="1">
                <a:solidFill>
                  <a:schemeClr val="bg1"/>
                </a:solidFill>
              </a:rPr>
              <a:t>Engl</a:t>
            </a:r>
            <a:r>
              <a:rPr lang="da-DK" sz="1200" i="1" dirty="0">
                <a:solidFill>
                  <a:schemeClr val="bg1"/>
                </a:solidFill>
              </a:rPr>
              <a:t> J Med </a:t>
            </a:r>
            <a:r>
              <a:rPr lang="da-DK" sz="1200" dirty="0">
                <a:solidFill>
                  <a:schemeClr val="bg1"/>
                </a:solidFill>
              </a:rPr>
              <a:t>2015</a:t>
            </a:r>
            <a:r>
              <a:rPr lang="da-DK" sz="1200" dirty="0" smtClean="0">
                <a:solidFill>
                  <a:schemeClr val="bg1"/>
                </a:solidFill>
              </a:rPr>
              <a:t>; 372</a:t>
            </a:r>
            <a:r>
              <a:rPr lang="da-DK" sz="1200" dirty="0">
                <a:solidFill>
                  <a:schemeClr val="bg1"/>
                </a:solidFill>
              </a:rPr>
              <a:t>:</a:t>
            </a:r>
            <a:r>
              <a:rPr lang="da-DK" sz="1200" dirty="0" smtClean="0">
                <a:solidFill>
                  <a:schemeClr val="bg1"/>
                </a:solidFill>
              </a:rPr>
              <a:t>1231-9.</a:t>
            </a:r>
            <a:endParaRPr lang="da-DK" sz="1200" dirty="0">
              <a:solidFill>
                <a:schemeClr val="bg1"/>
              </a:solidFill>
            </a:endParaRPr>
          </a:p>
        </p:txBody>
      </p:sp>
      <p:grpSp>
        <p:nvGrpSpPr>
          <p:cNvPr id="18" name="Group 17"/>
          <p:cNvGrpSpPr/>
          <p:nvPr/>
        </p:nvGrpSpPr>
        <p:grpSpPr>
          <a:xfrm>
            <a:off x="6635758" y="184944"/>
            <a:ext cx="2333625" cy="455613"/>
            <a:chOff x="6683375" y="407193"/>
            <a:chExt cx="2333625" cy="455613"/>
          </a:xfrm>
        </p:grpSpPr>
        <p:sp>
          <p:nvSpPr>
            <p:cNvPr id="19" name="Round Single Corner Rectangle 18"/>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20020570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chor="ctr"/>
          <a:lstStyle/>
          <a:p>
            <a:pPr algn="ctr"/>
            <a:r>
              <a:rPr lang="en-US" sz="3600" dirty="0" err="1"/>
              <a:t>Chikungunya</a:t>
            </a:r>
            <a:r>
              <a:rPr lang="en-US" sz="3600" dirty="0"/>
              <a:t> vs. Dengue</a:t>
            </a:r>
          </a:p>
        </p:txBody>
      </p:sp>
      <p:sp>
        <p:nvSpPr>
          <p:cNvPr id="5" name="Content Placeholder 4"/>
          <p:cNvSpPr>
            <a:spLocks noGrp="1"/>
          </p:cNvSpPr>
          <p:nvPr>
            <p:ph type="subTitle" idx="4294967295"/>
          </p:nvPr>
        </p:nvSpPr>
        <p:spPr>
          <a:xfrm>
            <a:off x="528309" y="1328497"/>
            <a:ext cx="8182202" cy="5019907"/>
          </a:xfrm>
        </p:spPr>
        <p:txBody>
          <a:bodyPr>
            <a:normAutofit/>
          </a:bodyPr>
          <a:lstStyle/>
          <a:p>
            <a:pPr marL="341313" indent="-341313" algn="l">
              <a:lnSpc>
                <a:spcPct val="90000"/>
              </a:lnSpc>
              <a:spcBef>
                <a:spcPts val="0"/>
              </a:spcBef>
              <a:spcAft>
                <a:spcPts val="600"/>
              </a:spcAft>
              <a:buFont typeface="Arial"/>
              <a:buChar char="•"/>
            </a:pPr>
            <a:r>
              <a:rPr lang="en-US" sz="1600" dirty="0" smtClean="0">
                <a:solidFill>
                  <a:srgbClr val="FFFFFF"/>
                </a:solidFill>
                <a:latin typeface="Calibri"/>
                <a:cs typeface="Calibri"/>
              </a:rPr>
              <a:t>Broad clinical overlap, shared vectors, co-circulation, occasional co-infection</a:t>
            </a:r>
          </a:p>
          <a:p>
            <a:pPr marL="341313" indent="-341313" algn="l">
              <a:lnSpc>
                <a:spcPct val="90000"/>
              </a:lnSpc>
              <a:spcBef>
                <a:spcPts val="0"/>
              </a:spcBef>
              <a:spcAft>
                <a:spcPts val="600"/>
              </a:spcAft>
              <a:buFont typeface="Arial"/>
              <a:buChar char="•"/>
            </a:pPr>
            <a:r>
              <a:rPr lang="en-US" sz="1600" dirty="0" smtClean="0">
                <a:solidFill>
                  <a:srgbClr val="FFFFFF"/>
                </a:solidFill>
                <a:latin typeface="Calibri"/>
                <a:cs typeface="Calibri"/>
              </a:rPr>
              <a:t>Treatment approaches differ, distinguishing is important</a:t>
            </a:r>
          </a:p>
          <a:p>
            <a:pPr marL="341313" indent="-341313" algn="l">
              <a:lnSpc>
                <a:spcPct val="90000"/>
              </a:lnSpc>
              <a:spcBef>
                <a:spcPts val="0"/>
              </a:spcBef>
              <a:spcAft>
                <a:spcPts val="600"/>
              </a:spcAft>
              <a:buFont typeface="Arial"/>
              <a:buChar char="•"/>
            </a:pPr>
            <a:r>
              <a:rPr lang="en-US" sz="1600" dirty="0" smtClean="0">
                <a:solidFill>
                  <a:srgbClr val="FFFFFF"/>
                </a:solidFill>
                <a:latin typeface="Calibri"/>
                <a:cs typeface="Calibri"/>
              </a:rPr>
              <a:t>Diagnostic evaluation through Public Health (serology, PCR, culture)</a:t>
            </a:r>
            <a:endParaRPr lang="en-US" sz="1600" dirty="0">
              <a:solidFill>
                <a:srgbClr val="FFFFFF"/>
              </a:solidFill>
              <a:latin typeface="Calibri"/>
              <a:cs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3379321573"/>
              </p:ext>
            </p:extLst>
          </p:nvPr>
        </p:nvGraphicFramePr>
        <p:xfrm>
          <a:off x="788316" y="2309945"/>
          <a:ext cx="7780887" cy="3974592"/>
        </p:xfrm>
        <a:graphic>
          <a:graphicData uri="http://schemas.openxmlformats.org/drawingml/2006/table">
            <a:tbl>
              <a:tblPr firstRow="1" bandRow="1">
                <a:tableStyleId>{5C22544A-7EE6-4342-B048-85BDC9FD1C3A}</a:tableStyleId>
              </a:tblPr>
              <a:tblGrid>
                <a:gridCol w="2593629"/>
                <a:gridCol w="2593629"/>
                <a:gridCol w="2593629"/>
              </a:tblGrid>
              <a:tr h="344424">
                <a:tc>
                  <a:txBody>
                    <a:bodyPr/>
                    <a:lstStyle/>
                    <a:p>
                      <a:endParaRPr lang="en-US" sz="1900" dirty="0">
                        <a:latin typeface="Calibri"/>
                        <a:cs typeface="Calibri"/>
                      </a:endParaRPr>
                    </a:p>
                  </a:txBody>
                  <a:tcPr marT="27432" marB="27432"/>
                </a:tc>
                <a:tc>
                  <a:txBody>
                    <a:bodyPr/>
                    <a:lstStyle/>
                    <a:p>
                      <a:pPr algn="ctr"/>
                      <a:r>
                        <a:rPr lang="en-US" sz="1900" dirty="0" err="1" smtClean="0">
                          <a:latin typeface="Calibri"/>
                          <a:cs typeface="Calibri"/>
                        </a:rPr>
                        <a:t>Chikungunya</a:t>
                      </a:r>
                      <a:endParaRPr lang="en-US" sz="1900" dirty="0">
                        <a:latin typeface="Calibri"/>
                        <a:cs typeface="Calibri"/>
                      </a:endParaRPr>
                    </a:p>
                  </a:txBody>
                  <a:tcPr marT="27432" marB="27432"/>
                </a:tc>
                <a:tc>
                  <a:txBody>
                    <a:bodyPr/>
                    <a:lstStyle/>
                    <a:p>
                      <a:pPr algn="ctr"/>
                      <a:r>
                        <a:rPr lang="en-US" sz="1900" dirty="0" smtClean="0">
                          <a:latin typeface="Calibri"/>
                          <a:cs typeface="Calibri"/>
                        </a:rPr>
                        <a:t>Dengue</a:t>
                      </a:r>
                      <a:endParaRPr lang="en-US" sz="1900" dirty="0">
                        <a:latin typeface="Calibri"/>
                        <a:cs typeface="Calibri"/>
                      </a:endParaRPr>
                    </a:p>
                  </a:txBody>
                  <a:tcPr marT="27432" marB="27432"/>
                </a:tc>
              </a:tr>
              <a:tr h="512064">
                <a:tc>
                  <a:txBody>
                    <a:bodyPr/>
                    <a:lstStyle/>
                    <a:p>
                      <a:r>
                        <a:rPr lang="en-US" sz="1500" dirty="0" smtClean="0">
                          <a:latin typeface="Calibri"/>
                          <a:cs typeface="Calibri"/>
                        </a:rPr>
                        <a:t>Mosquito</a:t>
                      </a:r>
                      <a:endParaRPr lang="en-US" sz="1500" dirty="0">
                        <a:solidFill>
                          <a:srgbClr val="000000"/>
                        </a:solidFill>
                        <a:latin typeface="Calibri"/>
                        <a:cs typeface="Calibri"/>
                      </a:endParaRPr>
                    </a:p>
                  </a:txBody>
                  <a:tcPr marT="27432" marB="27432"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 </a:t>
                      </a:r>
                      <a:r>
                        <a:rPr lang="en-US" sz="1500" i="1" dirty="0" err="1" smtClean="0">
                          <a:latin typeface="Calibri"/>
                          <a:cs typeface="Calibri"/>
                        </a:rPr>
                        <a:t>aegypti</a:t>
                      </a:r>
                      <a:r>
                        <a:rPr lang="en-US" sz="1500" i="1" dirty="0" smtClean="0">
                          <a:latin typeface="Calibri"/>
                          <a:cs typeface="Calibri"/>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 </a:t>
                      </a:r>
                      <a:r>
                        <a:rPr lang="en-US" sz="1500" i="1" dirty="0" err="1" smtClean="0">
                          <a:latin typeface="Calibri"/>
                          <a:cs typeface="Calibri"/>
                        </a:rPr>
                        <a:t>albopictus</a:t>
                      </a:r>
                      <a:r>
                        <a:rPr lang="en-US" sz="1500" i="1" dirty="0" smtClean="0">
                          <a:latin typeface="Calibri"/>
                          <a:cs typeface="Calibri"/>
                        </a:rPr>
                        <a:t> </a:t>
                      </a:r>
                      <a:endParaRPr lang="en-US" sz="1500" i="1" dirty="0">
                        <a:solidFill>
                          <a:srgbClr val="000000"/>
                        </a:solidFill>
                        <a:latin typeface="Calibri"/>
                        <a:cs typeface="Calibri"/>
                      </a:endParaRPr>
                    </a:p>
                  </a:txBody>
                  <a:tcPr marT="27432" marB="27432"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a:t>
                      </a:r>
                      <a:r>
                        <a:rPr lang="en-US" sz="1500" i="1" baseline="0" dirty="0" smtClean="0">
                          <a:latin typeface="Calibri"/>
                          <a:cs typeface="Calibri"/>
                        </a:rPr>
                        <a:t> </a:t>
                      </a:r>
                      <a:r>
                        <a:rPr lang="en-US" sz="1500" i="1" baseline="0" dirty="0" err="1" smtClean="0">
                          <a:latin typeface="Calibri"/>
                          <a:cs typeface="Calibri"/>
                        </a:rPr>
                        <a:t>a</a:t>
                      </a:r>
                      <a:r>
                        <a:rPr lang="en-US" sz="1500" i="1" dirty="0" err="1" smtClean="0">
                          <a:latin typeface="Calibri"/>
                          <a:cs typeface="Calibri"/>
                        </a:rPr>
                        <a:t>egypti</a:t>
                      </a:r>
                      <a:endParaRPr lang="en-US" sz="1500" i="1" dirty="0" smtClean="0">
                        <a:latin typeface="Calibri"/>
                        <a:cs typeface="Calibri"/>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500" i="1" dirty="0" smtClean="0">
                          <a:latin typeface="Calibri"/>
                          <a:cs typeface="Calibri"/>
                        </a:rPr>
                        <a:t>A. </a:t>
                      </a:r>
                      <a:r>
                        <a:rPr lang="en-US" sz="1500" i="1" dirty="0" err="1" smtClean="0">
                          <a:latin typeface="Calibri"/>
                          <a:cs typeface="Calibri"/>
                        </a:rPr>
                        <a:t>albopictus</a:t>
                      </a:r>
                      <a:r>
                        <a:rPr lang="en-US" sz="1500" i="1" dirty="0" smtClean="0">
                          <a:latin typeface="Calibri"/>
                          <a:cs typeface="Calibri"/>
                        </a:rPr>
                        <a:t> </a:t>
                      </a:r>
                      <a:endParaRPr lang="en-US" sz="1500" i="1" dirty="0">
                        <a:solidFill>
                          <a:srgbClr val="000000"/>
                        </a:solidFill>
                        <a:latin typeface="Calibri"/>
                        <a:cs typeface="Calibri"/>
                      </a:endParaRPr>
                    </a:p>
                  </a:txBody>
                  <a:tcPr marT="27432" marB="27432" anchor="ctr"/>
                </a:tc>
              </a:tr>
              <a:tr h="283464">
                <a:tc>
                  <a:txBody>
                    <a:bodyPr/>
                    <a:lstStyle/>
                    <a:p>
                      <a:r>
                        <a:rPr lang="en-US" sz="1500" dirty="0" smtClean="0">
                          <a:latin typeface="Calibri"/>
                          <a:cs typeface="Calibri"/>
                        </a:rPr>
                        <a:t>Median</a:t>
                      </a:r>
                      <a:r>
                        <a:rPr lang="en-US" sz="1500" baseline="0" dirty="0" smtClean="0">
                          <a:latin typeface="Calibri"/>
                          <a:cs typeface="Calibri"/>
                        </a:rPr>
                        <a:t> incubation period</a:t>
                      </a:r>
                      <a:endParaRPr lang="en-US" sz="1500" dirty="0">
                        <a:solidFill>
                          <a:srgbClr val="000000"/>
                        </a:solidFill>
                        <a:latin typeface="Calibri"/>
                        <a:cs typeface="Calibri"/>
                      </a:endParaRPr>
                    </a:p>
                  </a:txBody>
                  <a:tcPr marT="27432" marB="274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latin typeface="Calibri"/>
                          <a:cs typeface="Calibri"/>
                        </a:rPr>
                        <a:t>3-4</a:t>
                      </a:r>
                      <a:r>
                        <a:rPr lang="en-US" sz="1500" baseline="0" dirty="0" smtClean="0">
                          <a:latin typeface="Calibri"/>
                          <a:cs typeface="Calibri"/>
                        </a:rPr>
                        <a:t> days</a:t>
                      </a:r>
                      <a:endParaRPr lang="en-US" sz="1500" i="0" dirty="0">
                        <a:solidFill>
                          <a:srgbClr val="000000"/>
                        </a:solidFill>
                        <a:latin typeface="Calibri"/>
                        <a:cs typeface="Calibri"/>
                      </a:endParaRPr>
                    </a:p>
                  </a:txBody>
                  <a:tcPr marT="27432" marB="27432">
                    <a:lnB w="28575" cap="flat" cmpd="sng" algn="ctr">
                      <a:solidFill>
                        <a:srgbClr val="0000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latin typeface="Calibri"/>
                          <a:cs typeface="Calibri"/>
                        </a:rPr>
                        <a:t>4-7 days</a:t>
                      </a:r>
                      <a:endParaRPr lang="en-US" sz="1500" i="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Fever</a:t>
                      </a:r>
                      <a:r>
                        <a:rPr lang="en-US" sz="1500" baseline="0" dirty="0" smtClean="0">
                          <a:latin typeface="Calibri"/>
                          <a:cs typeface="Calibri"/>
                        </a:rPr>
                        <a:t> (&gt;39°C)</a:t>
                      </a:r>
                      <a:endParaRPr lang="en-US" sz="1500" dirty="0">
                        <a:solidFill>
                          <a:srgbClr val="000000"/>
                        </a:solidFill>
                        <a:latin typeface="Calibri"/>
                        <a:cs typeface="Calibri"/>
                      </a:endParaRPr>
                    </a:p>
                  </a:txBody>
                  <a:tcPr marT="27432" marB="27432">
                    <a:lnR w="28575" cap="flat" cmpd="sng" algn="ctr">
                      <a:solidFill>
                        <a:srgbClr val="0000FF"/>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tcPr>
                </a:tc>
              </a:tr>
              <a:tr h="283464">
                <a:tc>
                  <a:txBody>
                    <a:bodyPr/>
                    <a:lstStyle/>
                    <a:p>
                      <a:r>
                        <a:rPr lang="en-US" sz="1500" dirty="0" smtClean="0">
                          <a:latin typeface="Calibri"/>
                          <a:cs typeface="Calibri"/>
                        </a:rPr>
                        <a:t>Arthralgia</a:t>
                      </a:r>
                      <a:endParaRPr lang="en-US" sz="1500" dirty="0">
                        <a:solidFill>
                          <a:srgbClr val="000000"/>
                        </a:solidFill>
                        <a:latin typeface="Calibri"/>
                        <a:cs typeface="Calibri"/>
                      </a:endParaRPr>
                    </a:p>
                  </a:txBody>
                  <a:tcPr marT="27432" marB="27432">
                    <a:lnR w="28575" cap="flat" cmpd="sng" algn="ctr">
                      <a:solidFill>
                        <a:srgbClr val="0000FF"/>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tcPr>
                </a:tc>
              </a:tr>
              <a:tr h="283464">
                <a:tc>
                  <a:txBody>
                    <a:bodyPr/>
                    <a:lstStyle/>
                    <a:p>
                      <a:r>
                        <a:rPr lang="en-US" sz="1500" dirty="0" smtClean="0">
                          <a:latin typeface="Calibri"/>
                          <a:cs typeface="Calibri"/>
                        </a:rPr>
                        <a:t>Arthritis</a:t>
                      </a:r>
                      <a:endParaRPr lang="en-US" sz="1500" dirty="0" smtClean="0">
                        <a:solidFill>
                          <a:srgbClr val="000000"/>
                        </a:solidFill>
                        <a:latin typeface="Calibri"/>
                        <a:cs typeface="Calibri"/>
                      </a:endParaRPr>
                    </a:p>
                  </a:txBody>
                  <a:tcPr marT="27432" marB="27432">
                    <a:lnR w="28575" cap="flat" cmpd="sng" algn="ctr">
                      <a:solidFill>
                        <a:srgbClr val="0000FF"/>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tcPr>
                </a:tc>
              </a:tr>
              <a:tr h="283464">
                <a:tc>
                  <a:txBody>
                    <a:bodyPr/>
                    <a:lstStyle/>
                    <a:p>
                      <a:r>
                        <a:rPr lang="en-US" sz="1500" dirty="0" smtClean="0">
                          <a:latin typeface="Calibri"/>
                          <a:cs typeface="Calibri"/>
                        </a:rPr>
                        <a:t>Myalgia</a:t>
                      </a:r>
                      <a:endParaRPr lang="en-US" sz="1500" dirty="0">
                        <a:solidFill>
                          <a:srgbClr val="000000"/>
                        </a:solidFill>
                        <a:latin typeface="Calibri"/>
                        <a:cs typeface="Calibri"/>
                      </a:endParaRPr>
                    </a:p>
                  </a:txBody>
                  <a:tcPr marT="27432" marB="27432">
                    <a:lnR w="28575" cap="flat" cmpd="sng" algn="ctr">
                      <a:solidFill>
                        <a:srgbClr val="0000FF"/>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0000FF"/>
                      </a:solidFill>
                      <a:prstDash val="solid"/>
                      <a:round/>
                      <a:headEnd type="none" w="med" len="med"/>
                      <a:tailEnd type="none" w="med" len="med"/>
                    </a:lnL>
                  </a:tcPr>
                </a:tc>
              </a:tr>
              <a:tr h="283464">
                <a:tc>
                  <a:txBody>
                    <a:bodyPr/>
                    <a:lstStyle/>
                    <a:p>
                      <a:r>
                        <a:rPr lang="en-US" sz="1500" dirty="0" smtClean="0">
                          <a:latin typeface="Calibri"/>
                          <a:cs typeface="Calibri"/>
                        </a:rPr>
                        <a:t>Rash</a:t>
                      </a:r>
                      <a:endParaRPr lang="en-US" sz="1500" dirty="0">
                        <a:solidFill>
                          <a:srgbClr val="000000"/>
                        </a:solidFill>
                        <a:latin typeface="Calibri"/>
                        <a:cs typeface="Calibri"/>
                      </a:endParaRPr>
                    </a:p>
                  </a:txBody>
                  <a:tcPr marT="27432" marB="27432"/>
                </a:tc>
                <a:tc>
                  <a:txBody>
                    <a:bodyPr/>
                    <a:lstStyle/>
                    <a:p>
                      <a:pPr algn="ctr"/>
                      <a:r>
                        <a:rPr lang="en-US" sz="1500" dirty="0" err="1" smtClean="0">
                          <a:solidFill>
                            <a:schemeClr val="dk1"/>
                          </a:solidFill>
                          <a:latin typeface="Calibri"/>
                          <a:cs typeface="Calibri"/>
                        </a:rPr>
                        <a:t>Maculopapular</a:t>
                      </a:r>
                      <a:endParaRPr lang="en-US" sz="1500" dirty="0">
                        <a:solidFill>
                          <a:srgbClr val="000000"/>
                        </a:solidFill>
                        <a:latin typeface="Calibri"/>
                        <a:cs typeface="Calibri"/>
                      </a:endParaRPr>
                    </a:p>
                  </a:txBody>
                  <a:tcPr marT="27432" marB="27432">
                    <a:lnT w="28575" cap="flat" cmpd="sng" algn="ctr">
                      <a:solidFill>
                        <a:srgbClr val="0000FF"/>
                      </a:solidFill>
                      <a:prstDash val="solid"/>
                      <a:round/>
                      <a:headEnd type="none" w="med" len="med"/>
                      <a:tailEnd type="none" w="med" len="med"/>
                    </a:lnT>
                  </a:tcPr>
                </a:tc>
                <a:tc>
                  <a:txBody>
                    <a:bodyPr/>
                    <a:lstStyle/>
                    <a:p>
                      <a:pPr algn="ctr"/>
                      <a:r>
                        <a:rPr lang="en-US" sz="1500" dirty="0" smtClean="0">
                          <a:solidFill>
                            <a:schemeClr val="dk1"/>
                          </a:solidFill>
                          <a:latin typeface="Calibri"/>
                          <a:cs typeface="Calibri"/>
                        </a:rPr>
                        <a:t>Petechial</a:t>
                      </a:r>
                      <a:r>
                        <a:rPr lang="en-US" sz="1500" baseline="0" dirty="0" smtClean="0">
                          <a:solidFill>
                            <a:schemeClr val="dk1"/>
                          </a:solidFill>
                          <a:latin typeface="Calibri"/>
                          <a:cs typeface="Calibri"/>
                        </a:rPr>
                        <a:t> (&amp; </a:t>
                      </a:r>
                      <a:r>
                        <a:rPr lang="en-US" sz="1500" dirty="0" err="1" smtClean="0">
                          <a:solidFill>
                            <a:schemeClr val="dk1"/>
                          </a:solidFill>
                          <a:latin typeface="Calibri"/>
                          <a:cs typeface="Calibri"/>
                        </a:rPr>
                        <a:t>maculopapular</a:t>
                      </a:r>
                      <a:r>
                        <a:rPr lang="en-US" sz="1500" dirty="0" smtClean="0">
                          <a:solidFill>
                            <a:schemeClr val="dk1"/>
                          </a:solidFill>
                          <a:latin typeface="Calibri"/>
                          <a:cs typeface="Calibri"/>
                        </a:rPr>
                        <a:t>)</a:t>
                      </a:r>
                      <a:endParaRPr lang="en-US" sz="1500" dirty="0">
                        <a:solidFill>
                          <a:srgbClr val="000000"/>
                        </a:solidFill>
                        <a:latin typeface="Calibri"/>
                        <a:cs typeface="Calibri"/>
                      </a:endParaRPr>
                    </a:p>
                  </a:txBody>
                  <a:tcPr marT="27432" marB="27432"/>
                </a:tc>
              </a:tr>
              <a:tr h="283464">
                <a:tc>
                  <a:txBody>
                    <a:bodyPr/>
                    <a:lstStyle/>
                    <a:p>
                      <a:r>
                        <a:rPr lang="en-US" sz="1500" dirty="0" smtClean="0">
                          <a:latin typeface="Calibri"/>
                          <a:cs typeface="Calibri"/>
                        </a:rPr>
                        <a:t>WBC</a:t>
                      </a:r>
                      <a:endParaRPr lang="en-US" sz="1500" dirty="0">
                        <a:solidFill>
                          <a:srgbClr val="000000"/>
                        </a:solidFill>
                        <a:latin typeface="Calibri"/>
                        <a:cs typeface="Calibri"/>
                      </a:endParaRPr>
                    </a:p>
                  </a:txBody>
                  <a:tcPr marT="27432" marB="27432"/>
                </a:tc>
                <a:tc>
                  <a:txBody>
                    <a:bodyPr/>
                    <a:lstStyle/>
                    <a:p>
                      <a:pPr algn="ctr"/>
                      <a:r>
                        <a:rPr lang="en-US" sz="1500" dirty="0" err="1" smtClean="0">
                          <a:latin typeface="Calibri"/>
                          <a:cs typeface="Calibri"/>
                        </a:rPr>
                        <a:t>Lymphopenia</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Neutropenia</a:t>
                      </a:r>
                      <a:endParaRPr lang="en-US" sz="1500" dirty="0">
                        <a:solidFill>
                          <a:srgbClr val="000000"/>
                        </a:solidFill>
                        <a:latin typeface="Calibri"/>
                        <a:cs typeface="Calibri"/>
                      </a:endParaRPr>
                    </a:p>
                  </a:txBody>
                  <a:tcPr marT="27432" marB="27432">
                    <a:lnB w="28575" cap="flat" cmpd="sng" algn="ctr">
                      <a:solidFill>
                        <a:srgbClr val="FF0000"/>
                      </a:solidFill>
                      <a:prstDash val="solid"/>
                      <a:round/>
                      <a:headEnd type="none" w="med" len="med"/>
                      <a:tailEnd type="none" w="med" len="med"/>
                    </a:lnB>
                  </a:tcPr>
                </a:tc>
              </a:tr>
              <a:tr h="283464">
                <a:tc>
                  <a:txBody>
                    <a:bodyPr/>
                    <a:lstStyle/>
                    <a:p>
                      <a:r>
                        <a:rPr lang="en-US" sz="1500" dirty="0" smtClean="0">
                          <a:latin typeface="Calibri"/>
                          <a:cs typeface="Calibri"/>
                        </a:rPr>
                        <a:t>Thrombocytopenia</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R w="28575" cap="flat" cmpd="sng" algn="ctr">
                      <a:solidFill>
                        <a:srgbClr val="FF0000"/>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r h="283464">
                <a:tc>
                  <a:txBody>
                    <a:bodyPr/>
                    <a:lstStyle/>
                    <a:p>
                      <a:r>
                        <a:rPr lang="en-US" sz="1500" dirty="0" err="1" smtClean="0">
                          <a:latin typeface="Calibri"/>
                          <a:cs typeface="Calibri"/>
                        </a:rPr>
                        <a:t>Hemoconcentration</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R w="28575" cap="flat" cmpd="sng" algn="ctr">
                      <a:solidFill>
                        <a:srgbClr val="FF0000"/>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r h="283464">
                <a:tc>
                  <a:txBody>
                    <a:bodyPr/>
                    <a:lstStyle/>
                    <a:p>
                      <a:r>
                        <a:rPr lang="en-US" sz="1500" dirty="0" smtClean="0">
                          <a:latin typeface="Calibri"/>
                          <a:cs typeface="Calibri"/>
                        </a:rPr>
                        <a:t>Hemorrhage</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R w="28575" cap="flat" cmpd="sng" algn="ctr">
                      <a:solidFill>
                        <a:srgbClr val="FF0000"/>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r h="283464">
                <a:tc>
                  <a:txBody>
                    <a:bodyPr/>
                    <a:lstStyle/>
                    <a:p>
                      <a:r>
                        <a:rPr lang="en-US" sz="1500" dirty="0" smtClean="0">
                          <a:latin typeface="Calibri"/>
                          <a:cs typeface="Calibri"/>
                        </a:rPr>
                        <a:t>Shock</a:t>
                      </a:r>
                      <a:endParaRPr lang="en-US" sz="1500" dirty="0">
                        <a:solidFill>
                          <a:srgbClr val="000000"/>
                        </a:solidFill>
                        <a:latin typeface="Calibri"/>
                        <a:cs typeface="Calibri"/>
                      </a:endParaRPr>
                    </a:p>
                  </a:txBody>
                  <a:tcPr marT="27432" marB="27432"/>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R w="28575" cap="flat" cmpd="sng" algn="ctr">
                      <a:solidFill>
                        <a:srgbClr val="FF0000"/>
                      </a:solidFill>
                      <a:prstDash val="solid"/>
                      <a:round/>
                      <a:headEnd type="none" w="med" len="med"/>
                      <a:tailEnd type="none" w="med" len="med"/>
                    </a:lnR>
                  </a:tcPr>
                </a:tc>
                <a:tc>
                  <a:txBody>
                    <a:bodyPr/>
                    <a:lstStyle/>
                    <a:p>
                      <a:pPr algn="ctr"/>
                      <a:r>
                        <a:rPr lang="en-US" sz="1500" dirty="0" smtClean="0">
                          <a:latin typeface="Calibri"/>
                          <a:cs typeface="Calibri"/>
                        </a:rPr>
                        <a:t>+</a:t>
                      </a:r>
                      <a:endParaRPr lang="en-US" sz="1500" dirty="0">
                        <a:solidFill>
                          <a:srgbClr val="000000"/>
                        </a:solidFill>
                        <a:latin typeface="Calibri"/>
                        <a:cs typeface="Calibri"/>
                      </a:endParaRPr>
                    </a:p>
                  </a:txBody>
                  <a:tcPr marT="27432" marB="27432">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bl>
          </a:graphicData>
        </a:graphic>
      </p:graphicFrame>
      <p:sp>
        <p:nvSpPr>
          <p:cNvPr id="6" name="TextBox 5"/>
          <p:cNvSpPr txBox="1"/>
          <p:nvPr/>
        </p:nvSpPr>
        <p:spPr>
          <a:xfrm>
            <a:off x="188999" y="6374962"/>
            <a:ext cx="7008274" cy="276999"/>
          </a:xfrm>
          <a:prstGeom prst="rect">
            <a:avLst/>
          </a:prstGeom>
          <a:noFill/>
        </p:spPr>
        <p:txBody>
          <a:bodyPr wrap="none" rtlCol="0">
            <a:spAutoFit/>
          </a:bodyPr>
          <a:lstStyle/>
          <a:p>
            <a:r>
              <a:rPr lang="en-US" sz="1200" dirty="0" smtClean="0">
                <a:solidFill>
                  <a:schemeClr val="bg1"/>
                </a:solidFill>
              </a:rPr>
              <a:t>Staples JE, et al. </a:t>
            </a:r>
            <a:r>
              <a:rPr lang="da-DK" sz="1200" i="1" dirty="0">
                <a:solidFill>
                  <a:schemeClr val="bg1"/>
                </a:solidFill>
              </a:rPr>
              <a:t>N </a:t>
            </a:r>
            <a:r>
              <a:rPr lang="da-DK" sz="1200" i="1" dirty="0" err="1">
                <a:solidFill>
                  <a:schemeClr val="bg1"/>
                </a:solidFill>
              </a:rPr>
              <a:t>Engl</a:t>
            </a:r>
            <a:r>
              <a:rPr lang="da-DK" sz="1200" i="1" dirty="0">
                <a:solidFill>
                  <a:schemeClr val="bg1"/>
                </a:solidFill>
              </a:rPr>
              <a:t> J Med </a:t>
            </a:r>
            <a:r>
              <a:rPr lang="da-DK" sz="1200" dirty="0">
                <a:solidFill>
                  <a:schemeClr val="bg1"/>
                </a:solidFill>
              </a:rPr>
              <a:t>2014; 371:887</a:t>
            </a:r>
            <a:r>
              <a:rPr lang="da-DK" sz="1200" dirty="0" smtClean="0">
                <a:solidFill>
                  <a:schemeClr val="bg1"/>
                </a:solidFill>
              </a:rPr>
              <a:t>-9. </a:t>
            </a:r>
            <a:r>
              <a:rPr lang="en-US" sz="1200" dirty="0" smtClean="0">
                <a:solidFill>
                  <a:schemeClr val="bg1"/>
                </a:solidFill>
              </a:rPr>
              <a:t>Weaver CW, et al</a:t>
            </a:r>
            <a:r>
              <a:rPr lang="en-US" sz="1200" i="1" dirty="0" smtClean="0">
                <a:solidFill>
                  <a:schemeClr val="bg1"/>
                </a:solidFill>
              </a:rPr>
              <a:t>. </a:t>
            </a:r>
            <a:r>
              <a:rPr lang="da-DK" sz="1200" i="1" dirty="0">
                <a:solidFill>
                  <a:schemeClr val="bg1"/>
                </a:solidFill>
              </a:rPr>
              <a:t>N </a:t>
            </a:r>
            <a:r>
              <a:rPr lang="da-DK" sz="1200" i="1" dirty="0" err="1">
                <a:solidFill>
                  <a:schemeClr val="bg1"/>
                </a:solidFill>
              </a:rPr>
              <a:t>Engl</a:t>
            </a:r>
            <a:r>
              <a:rPr lang="da-DK" sz="1200" i="1" dirty="0">
                <a:solidFill>
                  <a:schemeClr val="bg1"/>
                </a:solidFill>
              </a:rPr>
              <a:t> J Med </a:t>
            </a:r>
            <a:r>
              <a:rPr lang="da-DK" sz="1200" dirty="0">
                <a:solidFill>
                  <a:schemeClr val="bg1"/>
                </a:solidFill>
              </a:rPr>
              <a:t>2015</a:t>
            </a:r>
            <a:r>
              <a:rPr lang="da-DK" sz="1200" dirty="0" smtClean="0">
                <a:solidFill>
                  <a:schemeClr val="bg1"/>
                </a:solidFill>
              </a:rPr>
              <a:t>; 372</a:t>
            </a:r>
            <a:r>
              <a:rPr lang="da-DK" sz="1200" dirty="0">
                <a:solidFill>
                  <a:schemeClr val="bg1"/>
                </a:solidFill>
              </a:rPr>
              <a:t>:</a:t>
            </a:r>
            <a:r>
              <a:rPr lang="da-DK" sz="1200" dirty="0" smtClean="0">
                <a:solidFill>
                  <a:schemeClr val="bg1"/>
                </a:solidFill>
              </a:rPr>
              <a:t>1231-9.</a:t>
            </a:r>
            <a:endParaRPr lang="da-DK" sz="1200" dirty="0">
              <a:solidFill>
                <a:schemeClr val="bg1"/>
              </a:solidFill>
            </a:endParaRPr>
          </a:p>
        </p:txBody>
      </p:sp>
      <p:grpSp>
        <p:nvGrpSpPr>
          <p:cNvPr id="18" name="Group 17"/>
          <p:cNvGrpSpPr/>
          <p:nvPr/>
        </p:nvGrpSpPr>
        <p:grpSpPr>
          <a:xfrm>
            <a:off x="6635758" y="184944"/>
            <a:ext cx="2333625" cy="455613"/>
            <a:chOff x="6683375" y="407193"/>
            <a:chExt cx="2333625" cy="455613"/>
          </a:xfrm>
        </p:grpSpPr>
        <p:sp>
          <p:nvSpPr>
            <p:cNvPr id="19" name="Round Single Corner Rectangle 18"/>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12728642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pPr algn="ctr"/>
            <a:r>
              <a:rPr lang="en-US" sz="3600" dirty="0" smtClean="0"/>
              <a:t>Disclosures</a:t>
            </a:r>
            <a:endParaRPr lang="en-US" sz="3600" dirty="0"/>
          </a:p>
        </p:txBody>
      </p:sp>
      <p:sp>
        <p:nvSpPr>
          <p:cNvPr id="6" name="Content Placeholder 5"/>
          <p:cNvSpPr>
            <a:spLocks noGrp="1"/>
          </p:cNvSpPr>
          <p:nvPr>
            <p:ph idx="1"/>
          </p:nvPr>
        </p:nvSpPr>
        <p:spPr/>
        <p:txBody>
          <a:bodyPr/>
          <a:lstStyle/>
          <a:p>
            <a:r>
              <a:rPr lang="en-US" dirty="0"/>
              <a:t>None to </a:t>
            </a:r>
            <a:r>
              <a:rPr lang="en-US" dirty="0" smtClean="0"/>
              <a:t>Declare</a:t>
            </a:r>
          </a:p>
          <a:p>
            <a:r>
              <a:rPr lang="en-US" dirty="0" smtClean="0"/>
              <a:t>Some case specifics have been changed to protect personal health information</a:t>
            </a:r>
            <a:endParaRPr lang="en-US" dirty="0"/>
          </a:p>
        </p:txBody>
      </p:sp>
      <p:grpSp>
        <p:nvGrpSpPr>
          <p:cNvPr id="9" name="Group 8"/>
          <p:cNvGrpSpPr/>
          <p:nvPr/>
        </p:nvGrpSpPr>
        <p:grpSpPr>
          <a:xfrm>
            <a:off x="6635758" y="184944"/>
            <a:ext cx="2333625" cy="455613"/>
            <a:chOff x="6683375" y="407193"/>
            <a:chExt cx="2333625" cy="455613"/>
          </a:xfrm>
        </p:grpSpPr>
        <p:sp>
          <p:nvSpPr>
            <p:cNvPr id="10" name="Round Single Corner Rectangle 9"/>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41731452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90337" y="1454942"/>
            <a:ext cx="3437467" cy="4926655"/>
            <a:chOff x="1073282" y="1454941"/>
            <a:chExt cx="3437467" cy="4926655"/>
          </a:xfrm>
        </p:grpSpPr>
        <p:pic>
          <p:nvPicPr>
            <p:cNvPr id="3" name="Picture 2" descr="Aedes_aegypti_CDC-Gathany.jpg"/>
            <p:cNvPicPr>
              <a:picLocks/>
            </p:cNvPicPr>
            <p:nvPr/>
          </p:nvPicPr>
          <p:blipFill>
            <a:blip r:embed="rId3">
              <a:extLst>
                <a:ext uri="{28A0092B-C50C-407E-A947-70E740481C1C}">
                  <a14:useLocalDpi xmlns:a14="http://schemas.microsoft.com/office/drawing/2010/main" val="0"/>
                </a:ext>
              </a:extLst>
            </a:blip>
            <a:stretch>
              <a:fillRect/>
            </a:stretch>
          </p:blipFill>
          <p:spPr>
            <a:xfrm>
              <a:off x="1073282" y="1454941"/>
              <a:ext cx="3437467" cy="2286000"/>
            </a:xfrm>
            <a:prstGeom prst="rect">
              <a:avLst/>
            </a:prstGeom>
            <a:effectLst>
              <a:outerShdw blurRad="292100" dist="139700" dir="2700000" algn="tl" rotWithShape="0">
                <a:srgbClr val="000000">
                  <a:alpha val="65000"/>
                </a:srgbClr>
              </a:outerShdw>
            </a:effectLst>
          </p:spPr>
        </p:pic>
        <p:sp>
          <p:nvSpPr>
            <p:cNvPr id="6" name="TextBox 5"/>
            <p:cNvSpPr txBox="1"/>
            <p:nvPr/>
          </p:nvSpPr>
          <p:spPr>
            <a:xfrm>
              <a:off x="1428050" y="3888936"/>
              <a:ext cx="2727930" cy="769441"/>
            </a:xfrm>
            <a:prstGeom prst="rect">
              <a:avLst/>
            </a:prstGeom>
            <a:noFill/>
          </p:spPr>
          <p:txBody>
            <a:bodyPr wrap="none" rtlCol="0" anchor="ctr">
              <a:spAutoFit/>
            </a:bodyPr>
            <a:lstStyle/>
            <a:p>
              <a:pPr algn="ctr"/>
              <a:r>
                <a:rPr lang="en-US" sz="2400" i="1" dirty="0" err="1">
                  <a:solidFill>
                    <a:srgbClr val="FFFF00"/>
                  </a:solidFill>
                </a:rPr>
                <a:t>Aedes</a:t>
              </a:r>
              <a:r>
                <a:rPr lang="en-US" sz="2400" i="1" dirty="0">
                  <a:solidFill>
                    <a:srgbClr val="FFFF00"/>
                  </a:solidFill>
                </a:rPr>
                <a:t> </a:t>
              </a:r>
              <a:r>
                <a:rPr lang="en-US" sz="2400" i="1" dirty="0" err="1" smtClean="0">
                  <a:solidFill>
                    <a:srgbClr val="FFFF00"/>
                  </a:solidFill>
                </a:rPr>
                <a:t>aegypti</a:t>
              </a:r>
              <a:endParaRPr lang="en-US" sz="2400" i="1" dirty="0" smtClean="0">
                <a:solidFill>
                  <a:srgbClr val="FFFF00"/>
                </a:solidFill>
              </a:endParaRPr>
            </a:p>
            <a:p>
              <a:pPr algn="ctr"/>
              <a:r>
                <a:rPr lang="en-US" sz="2000" dirty="0" smtClean="0">
                  <a:solidFill>
                    <a:srgbClr val="FFFFFF"/>
                  </a:solidFill>
                </a:rPr>
                <a:t>Yellow fever mosquito</a:t>
              </a:r>
              <a:endParaRPr lang="en-US" sz="2000" dirty="0">
                <a:solidFill>
                  <a:srgbClr val="FFFFFF"/>
                </a:solidFill>
              </a:endParaRPr>
            </a:p>
          </p:txBody>
        </p:sp>
        <p:pic>
          <p:nvPicPr>
            <p:cNvPr id="10" name="Picture 9" descr="aejypti dist.jpg"/>
            <p:cNvPicPr>
              <a:picLocks/>
            </p:cNvPicPr>
            <p:nvPr/>
          </p:nvPicPr>
          <p:blipFill>
            <a:blip r:embed="rId4">
              <a:extLst>
                <a:ext uri="{28A0092B-C50C-407E-A947-70E740481C1C}">
                  <a14:useLocalDpi xmlns:a14="http://schemas.microsoft.com/office/drawing/2010/main" val="0"/>
                </a:ext>
              </a:extLst>
            </a:blip>
            <a:stretch>
              <a:fillRect/>
            </a:stretch>
          </p:blipFill>
          <p:spPr>
            <a:xfrm>
              <a:off x="1093136" y="4781396"/>
              <a:ext cx="3397758" cy="1600200"/>
            </a:xfrm>
            <a:prstGeom prst="rect">
              <a:avLst/>
            </a:prstGeom>
          </p:spPr>
        </p:pic>
      </p:grpSp>
      <p:grpSp>
        <p:nvGrpSpPr>
          <p:cNvPr id="7" name="Group 6"/>
          <p:cNvGrpSpPr/>
          <p:nvPr/>
        </p:nvGrpSpPr>
        <p:grpSpPr>
          <a:xfrm>
            <a:off x="4891138" y="1454942"/>
            <a:ext cx="3462528" cy="4926655"/>
            <a:chOff x="4990646" y="1454941"/>
            <a:chExt cx="3462528" cy="4926655"/>
          </a:xfrm>
        </p:grpSpPr>
        <p:pic>
          <p:nvPicPr>
            <p:cNvPr id="4" name="Picture 3" descr="CDC-Gathany-Aedes-albopictus-1.jpg"/>
            <p:cNvPicPr>
              <a:picLocks/>
            </p:cNvPicPr>
            <p:nvPr/>
          </p:nvPicPr>
          <p:blipFill>
            <a:blip r:embed="rId5">
              <a:extLst>
                <a:ext uri="{28A0092B-C50C-407E-A947-70E740481C1C}">
                  <a14:useLocalDpi xmlns:a14="http://schemas.microsoft.com/office/drawing/2010/main" val="0"/>
                </a:ext>
              </a:extLst>
            </a:blip>
            <a:stretch>
              <a:fillRect/>
            </a:stretch>
          </p:blipFill>
          <p:spPr>
            <a:xfrm>
              <a:off x="4990646" y="1454941"/>
              <a:ext cx="3462528" cy="2286000"/>
            </a:xfrm>
            <a:prstGeom prst="rect">
              <a:avLst/>
            </a:prstGeom>
            <a:effectLst>
              <a:outerShdw blurRad="292100" dist="139700" dir="2700000" algn="tl" rotWithShape="0">
                <a:srgbClr val="000000">
                  <a:alpha val="65000"/>
                </a:srgbClr>
              </a:outerShdw>
            </a:effectLst>
          </p:spPr>
        </p:pic>
        <p:sp>
          <p:nvSpPr>
            <p:cNvPr id="8" name="TextBox 7"/>
            <p:cNvSpPr txBox="1"/>
            <p:nvPr/>
          </p:nvSpPr>
          <p:spPr>
            <a:xfrm>
              <a:off x="5429398" y="3888936"/>
              <a:ext cx="2585025" cy="769441"/>
            </a:xfrm>
            <a:prstGeom prst="rect">
              <a:avLst/>
            </a:prstGeom>
            <a:noFill/>
          </p:spPr>
          <p:txBody>
            <a:bodyPr wrap="none" rtlCol="0" anchor="ctr">
              <a:spAutoFit/>
            </a:bodyPr>
            <a:lstStyle/>
            <a:p>
              <a:pPr algn="ctr"/>
              <a:r>
                <a:rPr lang="en-US" sz="2400" i="1" dirty="0" err="1">
                  <a:solidFill>
                    <a:srgbClr val="FFFF00"/>
                  </a:solidFill>
                </a:rPr>
                <a:t>Aedes</a:t>
              </a:r>
              <a:r>
                <a:rPr lang="en-US" sz="2400" i="1" dirty="0">
                  <a:solidFill>
                    <a:srgbClr val="FFFF00"/>
                  </a:solidFill>
                </a:rPr>
                <a:t> </a:t>
              </a:r>
              <a:r>
                <a:rPr lang="en-US" sz="2400" i="1" dirty="0" err="1">
                  <a:solidFill>
                    <a:srgbClr val="FFFF00"/>
                  </a:solidFill>
                </a:rPr>
                <a:t>albopictus</a:t>
              </a:r>
              <a:r>
                <a:rPr lang="en-US" sz="2400" i="1" dirty="0">
                  <a:solidFill>
                    <a:srgbClr val="FFFF00"/>
                  </a:solidFill>
                </a:rPr>
                <a:t> </a:t>
              </a:r>
              <a:endParaRPr lang="en-US" sz="2400" i="1" dirty="0" smtClean="0">
                <a:solidFill>
                  <a:srgbClr val="FFFF00"/>
                </a:solidFill>
              </a:endParaRPr>
            </a:p>
            <a:p>
              <a:pPr algn="ctr"/>
              <a:r>
                <a:rPr lang="en-US" sz="2000" dirty="0" smtClean="0">
                  <a:solidFill>
                    <a:srgbClr val="FFFFFF"/>
                  </a:solidFill>
                </a:rPr>
                <a:t>Asian tiger mosquito</a:t>
              </a:r>
              <a:endParaRPr lang="en-US" sz="2000" dirty="0">
                <a:solidFill>
                  <a:srgbClr val="FFFFFF"/>
                </a:solidFill>
              </a:endParaRPr>
            </a:p>
          </p:txBody>
        </p:sp>
        <p:pic>
          <p:nvPicPr>
            <p:cNvPr id="11" name="Picture 10" descr="amlody dist.jpg"/>
            <p:cNvPicPr>
              <a:picLocks/>
            </p:cNvPicPr>
            <p:nvPr/>
          </p:nvPicPr>
          <p:blipFill>
            <a:blip r:embed="rId6">
              <a:extLst>
                <a:ext uri="{28A0092B-C50C-407E-A947-70E740481C1C}">
                  <a14:useLocalDpi xmlns:a14="http://schemas.microsoft.com/office/drawing/2010/main" val="0"/>
                </a:ext>
              </a:extLst>
            </a:blip>
            <a:stretch>
              <a:fillRect/>
            </a:stretch>
          </p:blipFill>
          <p:spPr>
            <a:xfrm>
              <a:off x="4993313" y="4781396"/>
              <a:ext cx="3457194" cy="1600200"/>
            </a:xfrm>
            <a:prstGeom prst="rect">
              <a:avLst/>
            </a:prstGeom>
          </p:spPr>
        </p:pic>
      </p:grpSp>
      <p:sp>
        <p:nvSpPr>
          <p:cNvPr id="9" name="Title 8"/>
          <p:cNvSpPr>
            <a:spLocks noGrp="1"/>
          </p:cNvSpPr>
          <p:nvPr>
            <p:ph type="title"/>
          </p:nvPr>
        </p:nvSpPr>
        <p:spPr/>
        <p:txBody>
          <a:bodyPr anchor="ctr"/>
          <a:lstStyle/>
          <a:p>
            <a:pPr algn="ctr"/>
            <a:r>
              <a:rPr lang="en-US" sz="2400" i="1" dirty="0" err="1"/>
              <a:t>Aedes</a:t>
            </a:r>
            <a:r>
              <a:rPr lang="en-US" sz="2400" dirty="0"/>
              <a:t> Mosquito Geographic Distribution – </a:t>
            </a:r>
            <a:r>
              <a:rPr lang="en-US" sz="2400" dirty="0" smtClean="0"/>
              <a:t>Global</a:t>
            </a:r>
            <a:endParaRPr lang="en-US" sz="2400" dirty="0"/>
          </a:p>
        </p:txBody>
      </p:sp>
      <p:grpSp>
        <p:nvGrpSpPr>
          <p:cNvPr id="16" name="Group 15"/>
          <p:cNvGrpSpPr/>
          <p:nvPr/>
        </p:nvGrpSpPr>
        <p:grpSpPr>
          <a:xfrm>
            <a:off x="6635758" y="184944"/>
            <a:ext cx="2333625" cy="455613"/>
            <a:chOff x="6683375" y="407193"/>
            <a:chExt cx="2333625" cy="455613"/>
          </a:xfrm>
        </p:grpSpPr>
        <p:sp>
          <p:nvSpPr>
            <p:cNvPr id="20" name="Round Single Corner Rectangle 19"/>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School_Medicine_2C_coated_PMS_294_158 copy.pdf"/>
            <p:cNvPicPr>
              <a:picLocks/>
            </p:cNvPicPr>
            <p:nvPr/>
          </p:nvPicPr>
          <p:blipFill>
            <a:blip r:embed="rId7">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15531162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chor="ctr"/>
          <a:lstStyle/>
          <a:p>
            <a:pPr algn="ctr"/>
            <a:r>
              <a:rPr lang="en-US" sz="2400" i="1" dirty="0" err="1" smtClean="0"/>
              <a:t>Aedes</a:t>
            </a:r>
            <a:r>
              <a:rPr lang="en-US" sz="2400" i="1" dirty="0" smtClean="0"/>
              <a:t> </a:t>
            </a:r>
            <a:r>
              <a:rPr lang="en-US" sz="2400" dirty="0" smtClean="0"/>
              <a:t>Mosquito Geographic Distribution – U.S.</a:t>
            </a:r>
            <a:endParaRPr lang="en-US" sz="2400" dirty="0"/>
          </a:p>
        </p:txBody>
      </p:sp>
      <p:pic>
        <p:nvPicPr>
          <p:cNvPr id="7" name="Picture 6" descr="Aedes-ranges-NEJM.png"/>
          <p:cNvPicPr>
            <a:picLocks/>
          </p:cNvPicPr>
          <p:nvPr/>
        </p:nvPicPr>
        <p:blipFill>
          <a:blip r:embed="rId3">
            <a:extLst>
              <a:ext uri="{28A0092B-C50C-407E-A947-70E740481C1C}">
                <a14:useLocalDpi xmlns:a14="http://schemas.microsoft.com/office/drawing/2010/main" val="0"/>
              </a:ext>
            </a:extLst>
          </a:blip>
          <a:stretch>
            <a:fillRect/>
          </a:stretch>
        </p:blipFill>
        <p:spPr>
          <a:xfrm>
            <a:off x="1286764" y="1383056"/>
            <a:ext cx="6570472" cy="4876800"/>
          </a:xfrm>
          <a:prstGeom prst="rect">
            <a:avLst/>
          </a:prstGeom>
          <a:effectLst>
            <a:outerShdw blurRad="431800" dist="139700" dir="2700000" algn="tl" rotWithShape="0">
              <a:srgbClr val="000000">
                <a:alpha val="65000"/>
              </a:srgbClr>
            </a:outerShdw>
          </a:effectLst>
        </p:spPr>
      </p:pic>
      <p:grpSp>
        <p:nvGrpSpPr>
          <p:cNvPr id="8" name="Group 7"/>
          <p:cNvGrpSpPr/>
          <p:nvPr/>
        </p:nvGrpSpPr>
        <p:grpSpPr>
          <a:xfrm>
            <a:off x="6635758" y="184944"/>
            <a:ext cx="2333625" cy="455613"/>
            <a:chOff x="6683375" y="407193"/>
            <a:chExt cx="2333625" cy="455613"/>
          </a:xfrm>
        </p:grpSpPr>
        <p:sp>
          <p:nvSpPr>
            <p:cNvPr id="10" name="Round Single Corner Rectangle 9"/>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12" name="TextBox 11"/>
          <p:cNvSpPr txBox="1"/>
          <p:nvPr/>
        </p:nvSpPr>
        <p:spPr>
          <a:xfrm>
            <a:off x="189005" y="6374962"/>
            <a:ext cx="3640540" cy="276999"/>
          </a:xfrm>
          <a:prstGeom prst="rect">
            <a:avLst/>
          </a:prstGeom>
          <a:noFill/>
        </p:spPr>
        <p:txBody>
          <a:bodyPr wrap="none" rtlCol="0">
            <a:spAutoFit/>
          </a:bodyPr>
          <a:lstStyle/>
          <a:p>
            <a:r>
              <a:rPr lang="en-US" sz="1200" dirty="0" smtClean="0">
                <a:solidFill>
                  <a:schemeClr val="bg1"/>
                </a:solidFill>
              </a:rPr>
              <a:t>Petersen L, et al</a:t>
            </a:r>
            <a:r>
              <a:rPr lang="en-US" sz="1200" dirty="0">
                <a:solidFill>
                  <a:schemeClr val="bg1"/>
                </a:solidFill>
              </a:rPr>
              <a:t>. </a:t>
            </a:r>
            <a:r>
              <a:rPr lang="en-US" sz="1200" i="1" dirty="0" smtClean="0">
                <a:solidFill>
                  <a:schemeClr val="bg1"/>
                </a:solidFill>
              </a:rPr>
              <a:t>N </a:t>
            </a:r>
            <a:r>
              <a:rPr lang="en-US" sz="1200" i="1" dirty="0" err="1" smtClean="0">
                <a:solidFill>
                  <a:schemeClr val="bg1"/>
                </a:solidFill>
              </a:rPr>
              <a:t>Engl</a:t>
            </a:r>
            <a:r>
              <a:rPr lang="en-US" sz="1200" i="1" dirty="0" smtClean="0">
                <a:solidFill>
                  <a:schemeClr val="bg1"/>
                </a:solidFill>
              </a:rPr>
              <a:t> J Med</a:t>
            </a:r>
            <a:r>
              <a:rPr lang="en-US" sz="1200" dirty="0" smtClean="0">
                <a:solidFill>
                  <a:schemeClr val="bg1"/>
                </a:solidFill>
              </a:rPr>
              <a:t>. </a:t>
            </a:r>
            <a:r>
              <a:rPr lang="da-DK" sz="1200" dirty="0" smtClean="0">
                <a:solidFill>
                  <a:schemeClr val="bg1"/>
                </a:solidFill>
              </a:rPr>
              <a:t>2016;374:1552-63</a:t>
            </a:r>
            <a:endParaRPr lang="en-US" sz="1200" dirty="0">
              <a:solidFill>
                <a:schemeClr val="bg1"/>
              </a:solidFill>
            </a:endParaRPr>
          </a:p>
        </p:txBody>
      </p:sp>
    </p:spTree>
    <p:extLst>
      <p:ext uri="{BB962C8B-B14F-4D97-AF65-F5344CB8AC3E}">
        <p14:creationId xmlns:p14="http://schemas.microsoft.com/office/powerpoint/2010/main" val="25993228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smtClean="0"/>
              <a:t>Case Presentation</a:t>
            </a:r>
            <a:endParaRPr lang="en-US" sz="3200" i="1" dirty="0"/>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graphicFrame>
        <p:nvGraphicFramePr>
          <p:cNvPr id="8" name="Content Placeholder 7"/>
          <p:cNvGraphicFramePr>
            <a:graphicFrameLocks noGrp="1"/>
          </p:cNvGraphicFramePr>
          <p:nvPr>
            <p:ph idx="1"/>
            <p:extLst>
              <p:ext uri="{D42A27DB-BD31-4B8C-83A1-F6EECF244321}">
                <p14:modId xmlns:p14="http://schemas.microsoft.com/office/powerpoint/2010/main" val="2429684680"/>
              </p:ext>
            </p:extLst>
          </p:nvPr>
        </p:nvGraphicFramePr>
        <p:xfrm>
          <a:off x="779462" y="2150531"/>
          <a:ext cx="7583488" cy="2692184"/>
        </p:xfrm>
        <a:graphic>
          <a:graphicData uri="http://schemas.openxmlformats.org/drawingml/2006/table">
            <a:tbl>
              <a:tblPr firstRow="1" bandRow="1">
                <a:tableStyleId>{5C22544A-7EE6-4342-B048-85BDC9FD1C3A}</a:tableStyleId>
              </a:tblPr>
              <a:tblGrid>
                <a:gridCol w="2217738"/>
                <a:gridCol w="5365750"/>
              </a:tblGrid>
              <a:tr h="438263">
                <a:tc>
                  <a:txBody>
                    <a:bodyPr/>
                    <a:lstStyle/>
                    <a:p>
                      <a:r>
                        <a:rPr lang="en-US" sz="1500" dirty="0" smtClean="0">
                          <a:latin typeface="Arial"/>
                          <a:cs typeface="Arial"/>
                        </a:rPr>
                        <a:t>Diagnosis</a:t>
                      </a:r>
                      <a:endParaRPr lang="en-US" sz="1500" dirty="0">
                        <a:latin typeface="Arial"/>
                        <a:cs typeface="Arial"/>
                      </a:endParaRPr>
                    </a:p>
                  </a:txBody>
                  <a:tcPr anchor="ctr"/>
                </a:tc>
                <a:tc>
                  <a:txBody>
                    <a:bodyPr/>
                    <a:lstStyle/>
                    <a:p>
                      <a:r>
                        <a:rPr lang="en-US" sz="1500" dirty="0" smtClean="0">
                          <a:latin typeface="Arial"/>
                          <a:cs typeface="Arial"/>
                        </a:rPr>
                        <a:t>Test</a:t>
                      </a:r>
                      <a:endParaRPr lang="en-US" sz="1500" dirty="0">
                        <a:latin typeface="Arial"/>
                        <a:cs typeface="Arial"/>
                      </a:endParaRPr>
                    </a:p>
                  </a:txBody>
                  <a:tcPr anchor="ctr"/>
                </a:tc>
              </a:tr>
              <a:tr h="751307">
                <a:tc>
                  <a:txBody>
                    <a:bodyPr/>
                    <a:lstStyle/>
                    <a:p>
                      <a:r>
                        <a:rPr lang="en-US" sz="1500" dirty="0" err="1" smtClean="0">
                          <a:latin typeface="Arial"/>
                          <a:cs typeface="Arial"/>
                        </a:rPr>
                        <a:t>Chikungunya</a:t>
                      </a:r>
                      <a:endParaRPr lang="en-US" sz="1500" dirty="0">
                        <a:latin typeface="Arial"/>
                        <a:cs typeface="Arial"/>
                      </a:endParaRPr>
                    </a:p>
                  </a:txBody>
                  <a:tcPr anchor="ctr"/>
                </a:tc>
                <a:tc>
                  <a:txBody>
                    <a:bodyPr/>
                    <a:lstStyle/>
                    <a:p>
                      <a:r>
                        <a:rPr lang="en-US" sz="1500" dirty="0" smtClean="0">
                          <a:latin typeface="Arial"/>
                          <a:cs typeface="Arial"/>
                        </a:rPr>
                        <a:t>Negative acute anti-CHIKV</a:t>
                      </a:r>
                      <a:r>
                        <a:rPr lang="en-US" sz="1500" baseline="0" dirty="0" smtClean="0">
                          <a:latin typeface="Arial"/>
                          <a:cs typeface="Arial"/>
                        </a:rPr>
                        <a:t> </a:t>
                      </a:r>
                      <a:r>
                        <a:rPr lang="en-US" sz="1500" baseline="0" dirty="0" err="1" smtClean="0">
                          <a:latin typeface="Arial"/>
                          <a:cs typeface="Arial"/>
                        </a:rPr>
                        <a:t>IgM</a:t>
                      </a:r>
                      <a:r>
                        <a:rPr lang="en-US" sz="1500" baseline="0" dirty="0" smtClean="0">
                          <a:latin typeface="Arial"/>
                          <a:cs typeface="Arial"/>
                        </a:rPr>
                        <a:t>/</a:t>
                      </a:r>
                      <a:r>
                        <a:rPr lang="en-US" sz="1500" baseline="0" dirty="0" err="1" smtClean="0">
                          <a:latin typeface="Arial"/>
                          <a:cs typeface="Arial"/>
                        </a:rPr>
                        <a:t>IgG</a:t>
                      </a:r>
                      <a:endParaRPr lang="en-US" sz="1500" baseline="0" dirty="0" smtClean="0">
                        <a:latin typeface="Arial"/>
                        <a:cs typeface="Arial"/>
                      </a:endParaRPr>
                    </a:p>
                    <a:p>
                      <a:r>
                        <a:rPr lang="en-US" sz="1500" dirty="0" smtClean="0">
                          <a:latin typeface="Arial"/>
                          <a:cs typeface="Arial"/>
                        </a:rPr>
                        <a:t>Negative </a:t>
                      </a:r>
                      <a:r>
                        <a:rPr lang="en-US" sz="1500" baseline="0" dirty="0" smtClean="0">
                          <a:latin typeface="Arial"/>
                          <a:cs typeface="Arial"/>
                        </a:rPr>
                        <a:t>convalescent anti-CHIKV </a:t>
                      </a:r>
                      <a:r>
                        <a:rPr lang="en-US" sz="1500" baseline="0" dirty="0" err="1" smtClean="0">
                          <a:latin typeface="Arial"/>
                          <a:cs typeface="Arial"/>
                        </a:rPr>
                        <a:t>IgM</a:t>
                      </a:r>
                      <a:r>
                        <a:rPr lang="en-US" sz="1500" baseline="0" dirty="0" smtClean="0">
                          <a:latin typeface="Arial"/>
                          <a:cs typeface="Arial"/>
                        </a:rPr>
                        <a:t>/</a:t>
                      </a:r>
                      <a:r>
                        <a:rPr lang="en-US" sz="1500" baseline="0" dirty="0" err="1" smtClean="0">
                          <a:latin typeface="Arial"/>
                          <a:cs typeface="Arial"/>
                        </a:rPr>
                        <a:t>IgG</a:t>
                      </a:r>
                      <a:endParaRPr lang="en-US" sz="1500" dirty="0">
                        <a:latin typeface="Arial"/>
                        <a:cs typeface="Arial"/>
                      </a:endParaRPr>
                    </a:p>
                  </a:txBody>
                  <a:tcPr anchor="ctr"/>
                </a:tc>
              </a:tr>
              <a:tr h="751307">
                <a:tc>
                  <a:txBody>
                    <a:bodyPr/>
                    <a:lstStyle/>
                    <a:p>
                      <a:r>
                        <a:rPr lang="en-US" sz="1500" dirty="0" smtClean="0">
                          <a:latin typeface="Arial"/>
                          <a:cs typeface="Arial"/>
                        </a:rPr>
                        <a:t>Dengue</a:t>
                      </a:r>
                      <a:endParaRPr lang="en-US" sz="1500" dirty="0">
                        <a:latin typeface="Arial"/>
                        <a:cs typeface="Arial"/>
                      </a:endParaRPr>
                    </a:p>
                  </a:txBody>
                  <a:tcPr anchor="ctr"/>
                </a:tc>
                <a:tc>
                  <a:txBody>
                    <a:bodyPr/>
                    <a:lstStyle/>
                    <a:p>
                      <a:r>
                        <a:rPr lang="en-US" sz="1500" dirty="0" smtClean="0">
                          <a:latin typeface="Arial"/>
                          <a:cs typeface="Arial"/>
                        </a:rPr>
                        <a:t>Negative acute anti-DENV</a:t>
                      </a:r>
                      <a:r>
                        <a:rPr lang="en-US" sz="1500" baseline="0" dirty="0" smtClean="0">
                          <a:latin typeface="Arial"/>
                          <a:cs typeface="Arial"/>
                        </a:rPr>
                        <a:t> </a:t>
                      </a:r>
                      <a:r>
                        <a:rPr lang="en-US" sz="1500" baseline="0" dirty="0" err="1" smtClean="0">
                          <a:latin typeface="Arial"/>
                          <a:cs typeface="Arial"/>
                        </a:rPr>
                        <a:t>IgM</a:t>
                      </a:r>
                      <a:r>
                        <a:rPr lang="en-US" sz="1500" baseline="0" dirty="0" smtClean="0">
                          <a:latin typeface="Arial"/>
                          <a:cs typeface="Arial"/>
                        </a:rPr>
                        <a:t>/</a:t>
                      </a:r>
                      <a:r>
                        <a:rPr lang="en-US" sz="1500" baseline="0" dirty="0" err="1" smtClean="0">
                          <a:latin typeface="Arial"/>
                          <a:cs typeface="Arial"/>
                        </a:rPr>
                        <a:t>IgG</a:t>
                      </a:r>
                      <a:endParaRPr lang="en-US" sz="1500" baseline="0" dirty="0" smtClean="0">
                        <a:latin typeface="Arial"/>
                        <a:cs typeface="Arial"/>
                      </a:endParaRPr>
                    </a:p>
                    <a:p>
                      <a:r>
                        <a:rPr lang="en-US" sz="1500" dirty="0" smtClean="0">
                          <a:latin typeface="Arial"/>
                          <a:cs typeface="Arial"/>
                        </a:rPr>
                        <a:t>Negative </a:t>
                      </a:r>
                      <a:r>
                        <a:rPr lang="en-US" sz="1500" baseline="0" dirty="0" smtClean="0">
                          <a:latin typeface="Arial"/>
                          <a:cs typeface="Arial"/>
                        </a:rPr>
                        <a:t>convalescent anti-DENG </a:t>
                      </a:r>
                      <a:r>
                        <a:rPr lang="en-US" sz="1500" baseline="0" dirty="0" err="1" smtClean="0">
                          <a:latin typeface="Arial"/>
                          <a:cs typeface="Arial"/>
                        </a:rPr>
                        <a:t>IgM</a:t>
                      </a:r>
                      <a:r>
                        <a:rPr lang="en-US" sz="1500" baseline="0" dirty="0" smtClean="0">
                          <a:latin typeface="Arial"/>
                          <a:cs typeface="Arial"/>
                        </a:rPr>
                        <a:t>/</a:t>
                      </a:r>
                      <a:r>
                        <a:rPr lang="en-US" sz="1500" baseline="0" dirty="0" err="1" smtClean="0">
                          <a:latin typeface="Arial"/>
                          <a:cs typeface="Arial"/>
                        </a:rPr>
                        <a:t>IgG</a:t>
                      </a:r>
                      <a:endParaRPr lang="en-US" sz="1500" dirty="0" smtClean="0">
                        <a:latin typeface="Arial"/>
                        <a:cs typeface="Arial"/>
                      </a:endParaRPr>
                    </a:p>
                  </a:txBody>
                  <a:tcPr anchor="ctr"/>
                </a:tc>
              </a:tr>
              <a:tr h="751307">
                <a:tc>
                  <a:txBody>
                    <a:bodyPr/>
                    <a:lstStyle/>
                    <a:p>
                      <a:r>
                        <a:rPr lang="en-US" sz="1500" dirty="0" smtClean="0">
                          <a:latin typeface="Arial"/>
                          <a:cs typeface="Arial"/>
                        </a:rPr>
                        <a:t>Malaria</a:t>
                      </a:r>
                      <a:endParaRPr lang="en-US" sz="1500" dirty="0">
                        <a:latin typeface="Arial"/>
                        <a:cs typeface="Arial"/>
                      </a:endParaRPr>
                    </a:p>
                  </a:txBody>
                  <a:tcPr anchor="ctr"/>
                </a:tc>
                <a:tc>
                  <a:txBody>
                    <a:bodyPr/>
                    <a:lstStyle/>
                    <a:p>
                      <a:r>
                        <a:rPr lang="en-US" sz="1500" dirty="0" smtClean="0">
                          <a:latin typeface="Arial"/>
                          <a:cs typeface="Arial"/>
                        </a:rPr>
                        <a:t>Negative </a:t>
                      </a:r>
                      <a:r>
                        <a:rPr lang="en-US" sz="1500" dirty="0" err="1" smtClean="0">
                          <a:latin typeface="Arial"/>
                          <a:cs typeface="Arial"/>
                        </a:rPr>
                        <a:t>BinaxNOW</a:t>
                      </a:r>
                      <a:r>
                        <a:rPr lang="en-US" sz="1500" dirty="0" smtClean="0">
                          <a:latin typeface="Arial"/>
                          <a:cs typeface="Arial"/>
                        </a:rPr>
                        <a:t>, Negative thick</a:t>
                      </a:r>
                      <a:r>
                        <a:rPr lang="en-US" sz="1500" baseline="0" dirty="0" smtClean="0">
                          <a:latin typeface="Arial"/>
                          <a:cs typeface="Arial"/>
                        </a:rPr>
                        <a:t>/thin </a:t>
                      </a:r>
                      <a:r>
                        <a:rPr lang="en-US" sz="1500" baseline="0" dirty="0" err="1" smtClean="0">
                          <a:latin typeface="Arial"/>
                          <a:cs typeface="Arial"/>
                        </a:rPr>
                        <a:t>Giemsa</a:t>
                      </a:r>
                      <a:r>
                        <a:rPr lang="en-US" sz="1500" baseline="0" dirty="0" smtClean="0">
                          <a:latin typeface="Arial"/>
                          <a:cs typeface="Arial"/>
                        </a:rPr>
                        <a:t> smears</a:t>
                      </a:r>
                      <a:endParaRPr lang="en-US" sz="1500" dirty="0">
                        <a:latin typeface="Arial"/>
                        <a:cs typeface="Arial"/>
                      </a:endParaRPr>
                    </a:p>
                  </a:txBody>
                  <a:tcPr anchor="ctr"/>
                </a:tc>
              </a:tr>
            </a:tbl>
          </a:graphicData>
        </a:graphic>
      </p:graphicFrame>
      <p:sp>
        <p:nvSpPr>
          <p:cNvPr id="9" name="Content Placeholder 2"/>
          <p:cNvSpPr txBox="1">
            <a:spLocks/>
          </p:cNvSpPr>
          <p:nvPr/>
        </p:nvSpPr>
        <p:spPr>
          <a:xfrm>
            <a:off x="779471" y="1323789"/>
            <a:ext cx="7583487" cy="4244707"/>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Font typeface="Wingdings 2" pitchFamily="18" charset="2"/>
              <a:buNone/>
            </a:pPr>
            <a:r>
              <a:rPr lang="en-US" sz="2000" dirty="0" smtClean="0">
                <a:latin typeface="Calibri"/>
                <a:cs typeface="Calibri"/>
              </a:rPr>
              <a:t>19 y/o student with fever, rash, and arthralgia after 10 day trip to São Paulo, Brazil in March 2015</a:t>
            </a:r>
            <a:endParaRPr lang="en-US" sz="1800" dirty="0" smtClean="0">
              <a:latin typeface="Calibri"/>
              <a:cs typeface="Calibri"/>
            </a:endParaRPr>
          </a:p>
        </p:txBody>
      </p:sp>
    </p:spTree>
    <p:extLst>
      <p:ext uri="{BB962C8B-B14F-4D97-AF65-F5344CB8AC3E}">
        <p14:creationId xmlns:p14="http://schemas.microsoft.com/office/powerpoint/2010/main" val="10660300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smtClean="0"/>
              <a:t>Case Presentation</a:t>
            </a:r>
            <a:endParaRPr lang="en-US" sz="3200" i="1" dirty="0"/>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graphicFrame>
        <p:nvGraphicFramePr>
          <p:cNvPr id="8" name="Content Placeholder 7"/>
          <p:cNvGraphicFramePr>
            <a:graphicFrameLocks noGrp="1"/>
          </p:cNvGraphicFramePr>
          <p:nvPr>
            <p:ph idx="1"/>
            <p:extLst>
              <p:ext uri="{D42A27DB-BD31-4B8C-83A1-F6EECF244321}">
                <p14:modId xmlns:p14="http://schemas.microsoft.com/office/powerpoint/2010/main" val="1006724908"/>
              </p:ext>
            </p:extLst>
          </p:nvPr>
        </p:nvGraphicFramePr>
        <p:xfrm>
          <a:off x="779462" y="2150531"/>
          <a:ext cx="7583488" cy="4169560"/>
        </p:xfrm>
        <a:graphic>
          <a:graphicData uri="http://schemas.openxmlformats.org/drawingml/2006/table">
            <a:tbl>
              <a:tblPr firstRow="1" bandRow="1">
                <a:tableStyleId>{5C22544A-7EE6-4342-B048-85BDC9FD1C3A}</a:tableStyleId>
              </a:tblPr>
              <a:tblGrid>
                <a:gridCol w="2217738"/>
                <a:gridCol w="5365750"/>
              </a:tblGrid>
              <a:tr h="452615">
                <a:tc>
                  <a:txBody>
                    <a:bodyPr/>
                    <a:lstStyle/>
                    <a:p>
                      <a:r>
                        <a:rPr lang="en-US" sz="1500" dirty="0" smtClean="0">
                          <a:latin typeface="Arial"/>
                          <a:cs typeface="Arial"/>
                        </a:rPr>
                        <a:t>Diagnosis</a:t>
                      </a:r>
                      <a:endParaRPr lang="en-US" sz="1500" dirty="0">
                        <a:latin typeface="Arial"/>
                        <a:cs typeface="Arial"/>
                      </a:endParaRPr>
                    </a:p>
                  </a:txBody>
                  <a:tcPr anchor="ctr"/>
                </a:tc>
                <a:tc>
                  <a:txBody>
                    <a:bodyPr/>
                    <a:lstStyle/>
                    <a:p>
                      <a:r>
                        <a:rPr lang="en-US" sz="1500" dirty="0" smtClean="0">
                          <a:latin typeface="Arial"/>
                          <a:cs typeface="Arial"/>
                        </a:rPr>
                        <a:t>Test</a:t>
                      </a:r>
                      <a:endParaRPr lang="en-US" sz="1500" dirty="0">
                        <a:latin typeface="Arial"/>
                        <a:cs typeface="Arial"/>
                      </a:endParaRPr>
                    </a:p>
                  </a:txBody>
                  <a:tcPr anchor="ctr"/>
                </a:tc>
              </a:tr>
              <a:tr h="452615">
                <a:tc>
                  <a:txBody>
                    <a:bodyPr/>
                    <a:lstStyle/>
                    <a:p>
                      <a:r>
                        <a:rPr lang="en-US" sz="1500" dirty="0" err="1" smtClean="0">
                          <a:latin typeface="Arial"/>
                          <a:cs typeface="Arial"/>
                        </a:rPr>
                        <a:t>Schistosomiasis</a:t>
                      </a:r>
                      <a:endParaRPr lang="en-US" sz="1500" dirty="0">
                        <a:latin typeface="Arial"/>
                        <a:cs typeface="Arial"/>
                      </a:endParaRPr>
                    </a:p>
                  </a:txBody>
                  <a:tcPr anchor="ctr"/>
                </a:tc>
                <a:tc>
                  <a:txBody>
                    <a:bodyPr/>
                    <a:lstStyle/>
                    <a:p>
                      <a:r>
                        <a:rPr lang="en-US" sz="1500" dirty="0" smtClean="0">
                          <a:latin typeface="Arial"/>
                          <a:cs typeface="Arial"/>
                        </a:rPr>
                        <a:t>Negative anti-MAMA </a:t>
                      </a:r>
                      <a:r>
                        <a:rPr lang="en-US" sz="1500" dirty="0" err="1" smtClean="0">
                          <a:latin typeface="Arial"/>
                          <a:cs typeface="Arial"/>
                        </a:rPr>
                        <a:t>Ab</a:t>
                      </a:r>
                      <a:endParaRPr lang="en-US" sz="1500" dirty="0">
                        <a:latin typeface="Arial"/>
                        <a:cs typeface="Arial"/>
                      </a:endParaRPr>
                    </a:p>
                  </a:txBody>
                  <a:tcPr anchor="ctr"/>
                </a:tc>
              </a:tr>
              <a:tr h="452615">
                <a:tc>
                  <a:txBody>
                    <a:bodyPr/>
                    <a:lstStyle/>
                    <a:p>
                      <a:r>
                        <a:rPr lang="en-US" sz="1500" dirty="0" smtClean="0">
                          <a:latin typeface="Arial"/>
                          <a:cs typeface="Arial"/>
                        </a:rPr>
                        <a:t>Leptospirosis</a:t>
                      </a:r>
                      <a:endParaRPr lang="en-US" sz="1500" dirty="0">
                        <a:latin typeface="Arial"/>
                        <a:cs typeface="Arial"/>
                      </a:endParaRPr>
                    </a:p>
                  </a:txBody>
                  <a:tcPr anchor="ctr"/>
                </a:tc>
                <a:tc>
                  <a:txBody>
                    <a:bodyPr/>
                    <a:lstStyle/>
                    <a:p>
                      <a:r>
                        <a:rPr lang="en-US" sz="1500" dirty="0" smtClean="0">
                          <a:latin typeface="Arial"/>
                          <a:cs typeface="Arial"/>
                        </a:rPr>
                        <a:t>Negative </a:t>
                      </a:r>
                      <a:r>
                        <a:rPr lang="en-US" sz="1500" dirty="0" err="1" smtClean="0">
                          <a:latin typeface="Arial"/>
                          <a:cs typeface="Arial"/>
                        </a:rPr>
                        <a:t>Leptospira</a:t>
                      </a:r>
                      <a:r>
                        <a:rPr lang="en-US" sz="1500" dirty="0" smtClean="0">
                          <a:latin typeface="Arial"/>
                          <a:cs typeface="Arial"/>
                        </a:rPr>
                        <a:t> </a:t>
                      </a:r>
                      <a:r>
                        <a:rPr lang="en-US" sz="1500" dirty="0" err="1" smtClean="0">
                          <a:latin typeface="Arial"/>
                          <a:cs typeface="Arial"/>
                        </a:rPr>
                        <a:t>Ab</a:t>
                      </a:r>
                      <a:endParaRPr lang="en-US" sz="1500" dirty="0">
                        <a:latin typeface="Arial"/>
                        <a:cs typeface="Arial"/>
                      </a:endParaRPr>
                    </a:p>
                  </a:txBody>
                  <a:tcPr anchor="ctr"/>
                </a:tc>
              </a:tr>
              <a:tr h="452615">
                <a:tc>
                  <a:txBody>
                    <a:bodyPr/>
                    <a:lstStyle/>
                    <a:p>
                      <a:r>
                        <a:rPr lang="en-US" sz="1500" dirty="0" smtClean="0">
                          <a:latin typeface="Arial"/>
                          <a:cs typeface="Arial"/>
                        </a:rPr>
                        <a:t>Hantavirus</a:t>
                      </a:r>
                      <a:endParaRPr lang="en-US" sz="1500" dirty="0">
                        <a:latin typeface="Arial"/>
                        <a:cs typeface="Arial"/>
                      </a:endParaRPr>
                    </a:p>
                  </a:txBody>
                  <a:tcPr anchor="ctr"/>
                </a:tc>
                <a:tc>
                  <a:txBody>
                    <a:bodyPr/>
                    <a:lstStyle/>
                    <a:p>
                      <a:r>
                        <a:rPr lang="en-US" sz="1500" dirty="0" smtClean="0">
                          <a:latin typeface="Arial"/>
                          <a:cs typeface="Arial"/>
                        </a:rPr>
                        <a:t>Negative </a:t>
                      </a:r>
                      <a:r>
                        <a:rPr lang="en-US" sz="1500" dirty="0" err="1" smtClean="0">
                          <a:latin typeface="Arial"/>
                          <a:cs typeface="Arial"/>
                        </a:rPr>
                        <a:t>IgM</a:t>
                      </a:r>
                      <a:r>
                        <a:rPr lang="en-US" sz="1500" dirty="0" smtClean="0">
                          <a:latin typeface="Arial"/>
                          <a:cs typeface="Arial"/>
                        </a:rPr>
                        <a:t>/</a:t>
                      </a:r>
                      <a:r>
                        <a:rPr lang="en-US" sz="1500" dirty="0" err="1" smtClean="0">
                          <a:latin typeface="Arial"/>
                          <a:cs typeface="Arial"/>
                        </a:rPr>
                        <a:t>IgG</a:t>
                      </a:r>
                      <a:r>
                        <a:rPr lang="en-US" sz="1500" dirty="0" smtClean="0">
                          <a:latin typeface="Arial"/>
                          <a:cs typeface="Arial"/>
                        </a:rPr>
                        <a:t> serology</a:t>
                      </a:r>
                      <a:endParaRPr lang="en-US" sz="1500" dirty="0">
                        <a:latin typeface="Arial"/>
                        <a:cs typeface="Arial"/>
                      </a:endParaRPr>
                    </a:p>
                  </a:txBody>
                  <a:tcPr anchor="ctr"/>
                </a:tc>
              </a:tr>
              <a:tr h="452615">
                <a:tc>
                  <a:txBody>
                    <a:bodyPr/>
                    <a:lstStyle/>
                    <a:p>
                      <a:r>
                        <a:rPr lang="en-US" sz="1500" dirty="0" smtClean="0">
                          <a:latin typeface="Arial"/>
                          <a:cs typeface="Arial"/>
                        </a:rPr>
                        <a:t>Acute</a:t>
                      </a:r>
                      <a:r>
                        <a:rPr lang="en-US" sz="1500" baseline="0" dirty="0" smtClean="0">
                          <a:latin typeface="Arial"/>
                          <a:cs typeface="Arial"/>
                        </a:rPr>
                        <a:t> HIV</a:t>
                      </a:r>
                      <a:endParaRPr lang="en-US" sz="1500" dirty="0">
                        <a:latin typeface="Arial"/>
                        <a:cs typeface="Arial"/>
                      </a:endParaRPr>
                    </a:p>
                  </a:txBody>
                  <a:tcPr anchor="ctr"/>
                </a:tc>
                <a:tc>
                  <a:txBody>
                    <a:bodyPr/>
                    <a:lstStyle/>
                    <a:p>
                      <a:r>
                        <a:rPr lang="en-US" sz="1500" dirty="0" smtClean="0">
                          <a:latin typeface="Arial"/>
                          <a:cs typeface="Arial"/>
                        </a:rPr>
                        <a:t>Negative </a:t>
                      </a:r>
                      <a:r>
                        <a:rPr lang="en-US" sz="1500" baseline="0" dirty="0" smtClean="0">
                          <a:latin typeface="Arial"/>
                          <a:cs typeface="Arial"/>
                        </a:rPr>
                        <a:t>ELISA, n</a:t>
                      </a:r>
                      <a:r>
                        <a:rPr lang="en-US" sz="1500" dirty="0" smtClean="0">
                          <a:latin typeface="Arial"/>
                          <a:cs typeface="Arial"/>
                        </a:rPr>
                        <a:t>egative </a:t>
                      </a:r>
                      <a:r>
                        <a:rPr lang="en-US" sz="1500" baseline="0" dirty="0" smtClean="0">
                          <a:latin typeface="Arial"/>
                          <a:cs typeface="Arial"/>
                        </a:rPr>
                        <a:t>p24, </a:t>
                      </a:r>
                      <a:r>
                        <a:rPr lang="en-US" sz="1500" dirty="0" smtClean="0">
                          <a:latin typeface="Arial"/>
                          <a:cs typeface="Arial"/>
                        </a:rPr>
                        <a:t>Negative </a:t>
                      </a:r>
                      <a:r>
                        <a:rPr lang="en-US" sz="1500" baseline="0" dirty="0" smtClean="0">
                          <a:latin typeface="Arial"/>
                          <a:cs typeface="Arial"/>
                        </a:rPr>
                        <a:t>HIV NAT</a:t>
                      </a:r>
                      <a:endParaRPr lang="en-US" sz="1500" dirty="0">
                        <a:latin typeface="Arial"/>
                        <a:cs typeface="Arial"/>
                      </a:endParaRPr>
                    </a:p>
                  </a:txBody>
                  <a:tcPr anchor="ctr"/>
                </a:tc>
              </a:tr>
              <a:tr h="452615">
                <a:tc>
                  <a:txBody>
                    <a:bodyPr/>
                    <a:lstStyle/>
                    <a:p>
                      <a:r>
                        <a:rPr lang="en-US" sz="1500" dirty="0" smtClean="0">
                          <a:latin typeface="Arial"/>
                          <a:cs typeface="Arial"/>
                        </a:rPr>
                        <a:t>Influenza</a:t>
                      </a:r>
                      <a:endParaRPr lang="en-US" sz="1500" dirty="0">
                        <a:latin typeface="Arial"/>
                        <a:cs typeface="Aria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a:cs typeface="Arial"/>
                        </a:rPr>
                        <a:t>Negative influenza</a:t>
                      </a:r>
                      <a:r>
                        <a:rPr lang="en-US" sz="1500" baseline="0" dirty="0" smtClean="0">
                          <a:latin typeface="Arial"/>
                          <a:cs typeface="Arial"/>
                        </a:rPr>
                        <a:t> nasopharyngeal PCR</a:t>
                      </a:r>
                      <a:endParaRPr lang="en-US" sz="1500" dirty="0">
                        <a:latin typeface="Arial"/>
                        <a:cs typeface="Arial"/>
                      </a:endParaRPr>
                    </a:p>
                  </a:txBody>
                  <a:tcPr anchor="ctr"/>
                </a:tc>
              </a:tr>
              <a:tr h="452615">
                <a:tc>
                  <a:txBody>
                    <a:bodyPr/>
                    <a:lstStyle/>
                    <a:p>
                      <a:r>
                        <a:rPr lang="en-US" sz="1500" dirty="0" smtClean="0">
                          <a:latin typeface="Arial"/>
                          <a:cs typeface="Arial"/>
                        </a:rPr>
                        <a:t>EBV</a:t>
                      </a:r>
                      <a:endParaRPr lang="en-US" sz="1500" dirty="0">
                        <a:latin typeface="Arial"/>
                        <a:cs typeface="Arial"/>
                      </a:endParaRPr>
                    </a:p>
                  </a:txBody>
                  <a:tcPr anchor="ctr"/>
                </a:tc>
                <a:tc>
                  <a:txBody>
                    <a:bodyPr/>
                    <a:lstStyle/>
                    <a:p>
                      <a:r>
                        <a:rPr lang="en-US" sz="1500" dirty="0" smtClean="0">
                          <a:latin typeface="Arial"/>
                          <a:cs typeface="Arial"/>
                        </a:rPr>
                        <a:t>Negative </a:t>
                      </a:r>
                      <a:r>
                        <a:rPr lang="en-US" sz="1500" dirty="0" err="1" smtClean="0">
                          <a:latin typeface="Arial"/>
                          <a:cs typeface="Arial"/>
                        </a:rPr>
                        <a:t>monospot</a:t>
                      </a:r>
                      <a:endParaRPr lang="en-US" sz="1500" dirty="0">
                        <a:latin typeface="Arial"/>
                        <a:cs typeface="Arial"/>
                      </a:endParaRPr>
                    </a:p>
                  </a:txBody>
                  <a:tcPr anchor="ctr"/>
                </a:tc>
              </a:tr>
              <a:tr h="452615">
                <a:tc>
                  <a:txBody>
                    <a:bodyPr/>
                    <a:lstStyle/>
                    <a:p>
                      <a:r>
                        <a:rPr lang="en-US" sz="1500" dirty="0" smtClean="0">
                          <a:latin typeface="Arial"/>
                          <a:cs typeface="Arial"/>
                        </a:rPr>
                        <a:t>Tick</a:t>
                      </a:r>
                      <a:r>
                        <a:rPr lang="en-US" sz="1500" baseline="0" dirty="0" smtClean="0">
                          <a:latin typeface="Arial"/>
                          <a:cs typeface="Arial"/>
                        </a:rPr>
                        <a:t> borne illness</a:t>
                      </a:r>
                      <a:endParaRPr lang="en-US" sz="1500" dirty="0">
                        <a:latin typeface="Arial"/>
                        <a:cs typeface="Arial"/>
                      </a:endParaRPr>
                    </a:p>
                  </a:txBody>
                  <a:tcPr anchor="ctr"/>
                </a:tc>
                <a:tc>
                  <a:txBody>
                    <a:bodyPr/>
                    <a:lstStyle/>
                    <a:p>
                      <a:r>
                        <a:rPr lang="en-US" sz="1500" dirty="0" smtClean="0">
                          <a:latin typeface="Arial"/>
                          <a:cs typeface="Arial"/>
                        </a:rPr>
                        <a:t>doxycycline x 7d</a:t>
                      </a:r>
                      <a:endParaRPr lang="en-US" sz="1500" dirty="0">
                        <a:latin typeface="Arial"/>
                        <a:cs typeface="Arial"/>
                      </a:endParaRPr>
                    </a:p>
                  </a:txBody>
                  <a:tcPr anchor="ctr"/>
                </a:tc>
              </a:tr>
              <a:tr h="548640">
                <a:tc>
                  <a:txBody>
                    <a:bodyPr/>
                    <a:lstStyle/>
                    <a:p>
                      <a:r>
                        <a:rPr lang="en-US" sz="1500" dirty="0" smtClean="0">
                          <a:latin typeface="Arial"/>
                          <a:cs typeface="Arial"/>
                        </a:rPr>
                        <a:t>Typhoid fever</a:t>
                      </a:r>
                      <a:r>
                        <a:rPr lang="en-US" sz="1500" baseline="0" dirty="0" smtClean="0">
                          <a:latin typeface="Arial"/>
                          <a:cs typeface="Arial"/>
                        </a:rPr>
                        <a:t> (bacterial infection)</a:t>
                      </a:r>
                      <a:endParaRPr lang="en-US" sz="1500" dirty="0">
                        <a:latin typeface="Arial"/>
                        <a:cs typeface="Arial"/>
                      </a:endParaRPr>
                    </a:p>
                  </a:txBody>
                  <a:tcPr anchor="ctr"/>
                </a:tc>
                <a:tc>
                  <a:txBody>
                    <a:bodyPr/>
                    <a:lstStyle/>
                    <a:p>
                      <a:r>
                        <a:rPr lang="en-US" sz="1500" dirty="0" smtClean="0">
                          <a:latin typeface="Arial"/>
                          <a:cs typeface="Arial"/>
                        </a:rPr>
                        <a:t>ceftriaxone x 2d</a:t>
                      </a:r>
                      <a:endParaRPr lang="en-US" sz="1500" dirty="0">
                        <a:latin typeface="Arial"/>
                        <a:cs typeface="Arial"/>
                      </a:endParaRPr>
                    </a:p>
                  </a:txBody>
                  <a:tcPr anchor="ctr"/>
                </a:tc>
              </a:tr>
            </a:tbl>
          </a:graphicData>
        </a:graphic>
      </p:graphicFrame>
      <p:sp>
        <p:nvSpPr>
          <p:cNvPr id="9" name="Content Placeholder 2"/>
          <p:cNvSpPr txBox="1">
            <a:spLocks/>
          </p:cNvSpPr>
          <p:nvPr/>
        </p:nvSpPr>
        <p:spPr>
          <a:xfrm>
            <a:off x="779471" y="1323789"/>
            <a:ext cx="7583487" cy="4244707"/>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Font typeface="Wingdings 2" pitchFamily="18" charset="2"/>
              <a:buNone/>
            </a:pPr>
            <a:r>
              <a:rPr lang="en-US" sz="2000" dirty="0" smtClean="0">
                <a:latin typeface="Calibri"/>
                <a:cs typeface="Calibri"/>
              </a:rPr>
              <a:t>19 y/o student with fever, rash, and arthralgia after 10 day trip to São Paulo, Brazil in March 2015</a:t>
            </a:r>
            <a:endParaRPr lang="en-US" sz="1800" dirty="0" smtClean="0">
              <a:latin typeface="Calibri"/>
              <a:cs typeface="Calibri"/>
            </a:endParaRPr>
          </a:p>
        </p:txBody>
      </p:sp>
    </p:spTree>
    <p:extLst>
      <p:ext uri="{BB962C8B-B14F-4D97-AF65-F5344CB8AC3E}">
        <p14:creationId xmlns:p14="http://schemas.microsoft.com/office/powerpoint/2010/main" val="34709602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3-02 at 9.53.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74" y="1727197"/>
            <a:ext cx="7127957" cy="4714745"/>
          </a:xfrm>
          <a:prstGeom prst="rect">
            <a:avLst/>
          </a:prstGeom>
          <a:effectLst>
            <a:outerShdw blurRad="431800" dist="139700" dir="2700000" algn="tl" rotWithShape="0">
              <a:srgbClr val="000000">
                <a:alpha val="65000"/>
              </a:srgbClr>
            </a:outerShdw>
          </a:effectLst>
        </p:spPr>
      </p:pic>
      <p:sp>
        <p:nvSpPr>
          <p:cNvPr id="7" name="Oval 6"/>
          <p:cNvSpPr/>
          <p:nvPr/>
        </p:nvSpPr>
        <p:spPr>
          <a:xfrm>
            <a:off x="1286940" y="5765797"/>
            <a:ext cx="1574801" cy="45720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6"/>
          <p:cNvSpPr txBox="1">
            <a:spLocks/>
          </p:cNvSpPr>
          <p:nvPr/>
        </p:nvSpPr>
        <p:spPr>
          <a:xfrm>
            <a:off x="779471" y="493890"/>
            <a:ext cx="7583487" cy="1044388"/>
          </a:xfrm>
          <a:prstGeom prst="rect">
            <a:avLst/>
          </a:prstGeom>
        </p:spPr>
        <p:txBody>
          <a:bodyPr vert="horz" lIns="91440" tIns="45720" rIns="91440" bIns="45720" rtlCol="0" anchor="ctr" anchorCtr="0">
            <a:noAutofit/>
          </a:bodyPr>
          <a:lstStyle>
            <a:lvl1pPr algn="r" defTabSz="914400" rtl="0" eaLnBrk="1" latinLnBrk="0" hangingPunct="1">
              <a:spcBef>
                <a:spcPct val="0"/>
              </a:spcBef>
              <a:buNone/>
              <a:defRPr sz="4400" kern="1200">
                <a:solidFill>
                  <a:schemeClr val="bg1"/>
                </a:solidFill>
                <a:latin typeface="+mj-lt"/>
                <a:ea typeface="+mj-ea"/>
                <a:cs typeface="+mj-cs"/>
              </a:defRPr>
            </a:lvl1pPr>
          </a:lstStyle>
          <a:p>
            <a:pPr algn="ctr"/>
            <a:r>
              <a:rPr lang="en-US" sz="3200" dirty="0" smtClean="0">
                <a:solidFill>
                  <a:srgbClr val="FFFFFF"/>
                </a:solidFill>
              </a:rPr>
              <a:t>“Brazil had more than </a:t>
            </a:r>
          </a:p>
          <a:p>
            <a:pPr algn="ctr"/>
            <a:r>
              <a:rPr lang="en-US" sz="3200" dirty="0" smtClean="0">
                <a:solidFill>
                  <a:srgbClr val="FFFFFF"/>
                </a:solidFill>
              </a:rPr>
              <a:t>224,000 cases of dengue by March”</a:t>
            </a:r>
            <a:endParaRPr lang="en-US" sz="3200" dirty="0">
              <a:solidFill>
                <a:srgbClr val="FFFFFF"/>
              </a:solidFill>
            </a:endParaRPr>
          </a:p>
        </p:txBody>
      </p:sp>
      <p:grpSp>
        <p:nvGrpSpPr>
          <p:cNvPr id="5" name="Group 4"/>
          <p:cNvGrpSpPr/>
          <p:nvPr/>
        </p:nvGrpSpPr>
        <p:grpSpPr>
          <a:xfrm>
            <a:off x="6635758" y="184944"/>
            <a:ext cx="2333625" cy="455613"/>
            <a:chOff x="6683375" y="407193"/>
            <a:chExt cx="2333625" cy="455613"/>
          </a:xfrm>
        </p:grpSpPr>
        <p:sp>
          <p:nvSpPr>
            <p:cNvPr id="9" name="Round Single Corner Rectangle 8"/>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38442016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02 at 1.56.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452" y="2235196"/>
            <a:ext cx="7219096" cy="4143800"/>
          </a:xfrm>
          <a:prstGeom prst="rect">
            <a:avLst/>
          </a:prstGeom>
          <a:effectLst>
            <a:outerShdw blurRad="431800" dist="139700" dir="2700000" algn="tl" rotWithShape="0">
              <a:srgbClr val="000000">
                <a:alpha val="65000"/>
              </a:srgbClr>
            </a:outerShdw>
          </a:effectLst>
        </p:spPr>
      </p:pic>
      <p:sp>
        <p:nvSpPr>
          <p:cNvPr id="7" name="Oval 6"/>
          <p:cNvSpPr/>
          <p:nvPr/>
        </p:nvSpPr>
        <p:spPr>
          <a:xfrm>
            <a:off x="2184409" y="6040325"/>
            <a:ext cx="1574801" cy="45720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6"/>
          <p:cNvSpPr txBox="1">
            <a:spLocks/>
          </p:cNvSpPr>
          <p:nvPr/>
        </p:nvSpPr>
        <p:spPr>
          <a:xfrm>
            <a:off x="779471" y="804327"/>
            <a:ext cx="7583487" cy="1044388"/>
          </a:xfrm>
          <a:prstGeom prst="rect">
            <a:avLst/>
          </a:prstGeom>
        </p:spPr>
        <p:txBody>
          <a:bodyPr vert="horz" lIns="91440" tIns="45720" rIns="91440" bIns="45720" rtlCol="0" anchor="ctr" anchorCtr="0">
            <a:noAutofit/>
          </a:bodyPr>
          <a:lstStyle>
            <a:lvl1pPr algn="r" defTabSz="914400" rtl="0" eaLnBrk="1" latinLnBrk="0" hangingPunct="1">
              <a:spcBef>
                <a:spcPct val="0"/>
              </a:spcBef>
              <a:buNone/>
              <a:defRPr sz="4400" kern="1200">
                <a:solidFill>
                  <a:schemeClr val="bg1"/>
                </a:solidFill>
                <a:latin typeface="+mj-lt"/>
                <a:ea typeface="+mj-ea"/>
                <a:cs typeface="+mj-cs"/>
              </a:defRPr>
            </a:lvl1pPr>
          </a:lstStyle>
          <a:p>
            <a:pPr algn="ctr"/>
            <a:r>
              <a:rPr lang="en-US" sz="2400" dirty="0" smtClean="0">
                <a:solidFill>
                  <a:srgbClr val="FFFFFF"/>
                </a:solidFill>
              </a:rPr>
              <a:t>“The first case [of </a:t>
            </a:r>
            <a:r>
              <a:rPr lang="en-US" sz="2400" dirty="0" err="1" smtClean="0">
                <a:solidFill>
                  <a:srgbClr val="FFFFFF"/>
                </a:solidFill>
              </a:rPr>
              <a:t>Zika</a:t>
            </a:r>
            <a:r>
              <a:rPr lang="en-US" sz="2400" dirty="0" smtClean="0">
                <a:solidFill>
                  <a:srgbClr val="FFFFFF"/>
                </a:solidFill>
              </a:rPr>
              <a:t>] </a:t>
            </a:r>
            <a:r>
              <a:rPr lang="en-US" sz="2400" dirty="0">
                <a:solidFill>
                  <a:srgbClr val="FFFFFF"/>
                </a:solidFill>
              </a:rPr>
              <a:t>in São Paulo was detected on May 19, </a:t>
            </a:r>
            <a:r>
              <a:rPr lang="en-US" sz="2400" dirty="0" smtClean="0">
                <a:solidFill>
                  <a:srgbClr val="FFFFFF"/>
                </a:solidFill>
              </a:rPr>
              <a:t>2015 … </a:t>
            </a:r>
            <a:r>
              <a:rPr lang="en-US" sz="2400" dirty="0">
                <a:solidFill>
                  <a:srgbClr val="FFFFFF"/>
                </a:solidFill>
              </a:rPr>
              <a:t>It is possible that </a:t>
            </a:r>
            <a:r>
              <a:rPr lang="en-US" sz="2400" dirty="0" err="1">
                <a:solidFill>
                  <a:srgbClr val="FFFFFF"/>
                </a:solidFill>
              </a:rPr>
              <a:t>Zika</a:t>
            </a:r>
            <a:r>
              <a:rPr lang="en-US" sz="2400" dirty="0">
                <a:solidFill>
                  <a:srgbClr val="FFFFFF"/>
                </a:solidFill>
              </a:rPr>
              <a:t> has been circulating for a few </a:t>
            </a:r>
            <a:r>
              <a:rPr lang="en-US" sz="2400" dirty="0" smtClean="0">
                <a:solidFill>
                  <a:srgbClr val="FFFFFF"/>
                </a:solidFill>
              </a:rPr>
              <a:t>months.”</a:t>
            </a:r>
            <a:endParaRPr lang="en-US" sz="2400" dirty="0">
              <a:solidFill>
                <a:srgbClr val="FFFFFF"/>
              </a:solidFill>
            </a:endParaRPr>
          </a:p>
        </p:txBody>
      </p:sp>
      <p:grpSp>
        <p:nvGrpSpPr>
          <p:cNvPr id="9" name="Group 8"/>
          <p:cNvGrpSpPr/>
          <p:nvPr/>
        </p:nvGrpSpPr>
        <p:grpSpPr>
          <a:xfrm>
            <a:off x="6635758" y="184944"/>
            <a:ext cx="2333625" cy="455613"/>
            <a:chOff x="6683375" y="407193"/>
            <a:chExt cx="2333625" cy="455613"/>
          </a:xfrm>
        </p:grpSpPr>
        <p:sp>
          <p:nvSpPr>
            <p:cNvPr id="10" name="Round Single Corner Rectangle 9"/>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26797016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err="1" smtClean="0"/>
              <a:t>Zika</a:t>
            </a:r>
            <a:r>
              <a:rPr lang="en-US" dirty="0" smtClean="0"/>
              <a:t> Virus</a:t>
            </a:r>
            <a:endParaRPr lang="en-US" dirty="0"/>
          </a:p>
        </p:txBody>
      </p:sp>
      <p:pic>
        <p:nvPicPr>
          <p:cNvPr id="4" name="Content Placeholder 3" descr="10959558_G.jpg"/>
          <p:cNvPicPr>
            <a:picLocks noGrp="1" noChangeAspect="1"/>
          </p:cNvPicPr>
          <p:nvPr>
            <p:ph idx="1"/>
          </p:nvPr>
        </p:nvPicPr>
        <p:blipFill>
          <a:blip r:embed="rId2">
            <a:extLst>
              <a:ext uri="{28A0092B-C50C-407E-A947-70E740481C1C}">
                <a14:useLocalDpi xmlns:a14="http://schemas.microsoft.com/office/drawing/2010/main" val="0"/>
              </a:ext>
            </a:extLst>
          </a:blip>
          <a:srcRect t="671" b="671"/>
          <a:stretch>
            <a:fillRect/>
          </a:stretch>
        </p:blipFill>
        <p:spPr>
          <a:xfrm>
            <a:off x="779471" y="1828806"/>
            <a:ext cx="7583487" cy="4208463"/>
          </a:xfrm>
          <a:effectLst>
            <a:outerShdw blurRad="431800" dist="139700" dir="2700000" algn="tl" rotWithShape="0">
              <a:srgbClr val="000000">
                <a:alpha val="65000"/>
              </a:srgbClr>
            </a:outerShdw>
          </a:effectLst>
        </p:spPr>
      </p:pic>
      <p:grpSp>
        <p:nvGrpSpPr>
          <p:cNvPr id="5" name="Group 4"/>
          <p:cNvGrpSpPr/>
          <p:nvPr/>
        </p:nvGrpSpPr>
        <p:grpSpPr>
          <a:xfrm>
            <a:off x="6635758" y="184944"/>
            <a:ext cx="2333625" cy="455613"/>
            <a:chOff x="6683375" y="407193"/>
            <a:chExt cx="2333625" cy="455613"/>
          </a:xfrm>
        </p:grpSpPr>
        <p:sp>
          <p:nvSpPr>
            <p:cNvPr id="6" name="Round Single Corner Rectangle 5"/>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41798475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Return to the past</a:t>
            </a:r>
            <a:endParaRPr lang="en-US" dirty="0"/>
          </a:p>
        </p:txBody>
      </p:sp>
      <p:sp>
        <p:nvSpPr>
          <p:cNvPr id="3" name="Content Placeholder 2"/>
          <p:cNvSpPr>
            <a:spLocks noGrp="1"/>
          </p:cNvSpPr>
          <p:nvPr>
            <p:ph sz="half" idx="1"/>
          </p:nvPr>
        </p:nvSpPr>
        <p:spPr/>
        <p:txBody>
          <a:bodyPr/>
          <a:lstStyle/>
          <a:p>
            <a:pPr marL="0" indent="0">
              <a:buNone/>
            </a:pPr>
            <a:r>
              <a:rPr lang="en-US" sz="2400" i="1" dirty="0" smtClean="0"/>
              <a:t>… the </a:t>
            </a:r>
            <a:r>
              <a:rPr lang="en-US" sz="2400" i="1" dirty="0"/>
              <a:t>last time an infectious pathogen (rubella virus) caused </a:t>
            </a:r>
            <a:r>
              <a:rPr lang="en-US" sz="2400" i="1" dirty="0" smtClean="0"/>
              <a:t>an epidemic of congenital defects was more than </a:t>
            </a:r>
            <a:r>
              <a:rPr lang="en-US" sz="2400" i="1" dirty="0"/>
              <a:t>50 years </a:t>
            </a:r>
            <a:r>
              <a:rPr lang="en-US" sz="2400" i="1" dirty="0" smtClean="0"/>
              <a:t>ago …</a:t>
            </a:r>
            <a:endParaRPr lang="en-US" sz="2400" i="1" dirty="0"/>
          </a:p>
          <a:p>
            <a:pPr marL="282575" lvl="1" indent="0">
              <a:spcBef>
                <a:spcPts val="1800"/>
              </a:spcBef>
              <a:buNone/>
            </a:pPr>
            <a:r>
              <a:rPr lang="en-US" sz="1400" dirty="0">
                <a:latin typeface="Calibri"/>
                <a:cs typeface="Calibri"/>
              </a:rPr>
              <a:t>Lyle </a:t>
            </a:r>
            <a:r>
              <a:rPr lang="en-US" sz="1400" dirty="0" smtClean="0">
                <a:latin typeface="Calibri"/>
                <a:cs typeface="Calibri"/>
              </a:rPr>
              <a:t>Petersen</a:t>
            </a:r>
            <a:r>
              <a:rPr lang="en-US" sz="1400" dirty="0">
                <a:latin typeface="Calibri"/>
                <a:cs typeface="Calibri"/>
              </a:rPr>
              <a:t>, </a:t>
            </a:r>
            <a:r>
              <a:rPr lang="en-US" sz="1400" dirty="0" smtClean="0">
                <a:latin typeface="Calibri"/>
                <a:cs typeface="Calibri"/>
              </a:rPr>
              <a:t>MD MPH &amp; colleagues</a:t>
            </a:r>
          </a:p>
          <a:p>
            <a:pPr marL="282575" lvl="1" indent="0">
              <a:spcBef>
                <a:spcPts val="300"/>
              </a:spcBef>
              <a:buNone/>
            </a:pPr>
            <a:r>
              <a:rPr lang="en-US" sz="1400" dirty="0" smtClean="0">
                <a:latin typeface="Calibri"/>
                <a:cs typeface="Calibri"/>
              </a:rPr>
              <a:t>Director, Vector Borne Diseases</a:t>
            </a:r>
          </a:p>
          <a:p>
            <a:pPr marL="282575" lvl="1" indent="0">
              <a:spcBef>
                <a:spcPts val="300"/>
              </a:spcBef>
              <a:buNone/>
            </a:pPr>
            <a:r>
              <a:rPr lang="en-US" sz="1400" dirty="0" smtClean="0">
                <a:latin typeface="Calibri"/>
                <a:cs typeface="Calibri"/>
              </a:rPr>
              <a:t>NCEZID, CDC</a:t>
            </a:r>
          </a:p>
          <a:p>
            <a:pPr marL="282575" lvl="1" indent="0">
              <a:spcBef>
                <a:spcPts val="300"/>
              </a:spcBef>
              <a:buNone/>
            </a:pPr>
            <a:r>
              <a:rPr lang="en-US" sz="1400" i="1" dirty="0" smtClean="0">
                <a:latin typeface="Calibri"/>
                <a:cs typeface="Calibri"/>
              </a:rPr>
              <a:t>New </a:t>
            </a:r>
            <a:r>
              <a:rPr lang="en-US" sz="1400" i="1" dirty="0" err="1" smtClean="0">
                <a:latin typeface="Calibri"/>
                <a:cs typeface="Calibri"/>
              </a:rPr>
              <a:t>Engl</a:t>
            </a:r>
            <a:r>
              <a:rPr lang="en-US" sz="1400" i="1" dirty="0" smtClean="0">
                <a:latin typeface="Calibri"/>
                <a:cs typeface="Calibri"/>
              </a:rPr>
              <a:t> J Med - </a:t>
            </a:r>
            <a:r>
              <a:rPr lang="en-US" sz="1400" dirty="0" smtClean="0">
                <a:latin typeface="Calibri"/>
                <a:cs typeface="Calibri"/>
              </a:rPr>
              <a:t>May 16, 2016</a:t>
            </a:r>
            <a:endParaRPr lang="en-US" sz="1400" dirty="0">
              <a:latin typeface="Calibri"/>
              <a:cs typeface="Calibri"/>
            </a:endParaRPr>
          </a:p>
        </p:txBody>
      </p:sp>
      <p:pic>
        <p:nvPicPr>
          <p:cNvPr id="5" name="Content Placeholder 4" descr="maxresdefault.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0765" r="20478"/>
          <a:stretch/>
        </p:blipFill>
        <p:spPr>
          <a:effectLst>
            <a:outerShdw blurRad="431800" dist="139700" dir="2700000" algn="tl" rotWithShape="0">
              <a:srgbClr val="000000">
                <a:alpha val="65000"/>
              </a:srgbClr>
            </a:outerShdw>
          </a:effectLst>
        </p:spPr>
      </p:pic>
      <p:grpSp>
        <p:nvGrpSpPr>
          <p:cNvPr id="6" name="Group 5"/>
          <p:cNvGrpSpPr/>
          <p:nvPr/>
        </p:nvGrpSpPr>
        <p:grpSpPr>
          <a:xfrm>
            <a:off x="6635758" y="184944"/>
            <a:ext cx="2333625" cy="455613"/>
            <a:chOff x="6683375" y="407193"/>
            <a:chExt cx="2333625" cy="455613"/>
          </a:xfrm>
        </p:grpSpPr>
        <p:sp>
          <p:nvSpPr>
            <p:cNvPr id="7" name="Round Single Corner Rectangle 6"/>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38583827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gn="ctr"/>
            <a:r>
              <a:rPr lang="en-US" dirty="0" smtClean="0"/>
              <a:t>First time in history</a:t>
            </a:r>
            <a:endParaRPr lang="en-US" dirty="0"/>
          </a:p>
        </p:txBody>
      </p:sp>
      <p:pic>
        <p:nvPicPr>
          <p:cNvPr id="6" name="Content Placeholder 5" descr="TomFriedenCDC-Aspen1.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8089" r="24179"/>
          <a:stretch/>
        </p:blipFill>
        <p:spPr>
          <a:effectLst>
            <a:outerShdw blurRad="431800" dist="139700" dir="2700000" algn="tl" rotWithShape="0">
              <a:srgbClr val="000000">
                <a:alpha val="65000"/>
              </a:srgbClr>
            </a:outerShdw>
          </a:effectLst>
        </p:spPr>
      </p:pic>
      <p:sp>
        <p:nvSpPr>
          <p:cNvPr id="2" name="Content Placeholder 1"/>
          <p:cNvSpPr>
            <a:spLocks noGrp="1"/>
          </p:cNvSpPr>
          <p:nvPr>
            <p:ph sz="half" idx="2"/>
          </p:nvPr>
        </p:nvSpPr>
        <p:spPr/>
        <p:txBody>
          <a:bodyPr/>
          <a:lstStyle/>
          <a:p>
            <a:pPr marL="0" indent="0">
              <a:buNone/>
            </a:pPr>
            <a:r>
              <a:rPr lang="en-US" sz="2400" i="1" dirty="0"/>
              <a:t>Never before in history has there been a situation where a bite from a mosquito could result in a devastating malformation.</a:t>
            </a:r>
          </a:p>
          <a:p>
            <a:pPr marL="282575" lvl="1" indent="0">
              <a:spcBef>
                <a:spcPts val="1800"/>
              </a:spcBef>
              <a:buNone/>
            </a:pPr>
            <a:r>
              <a:rPr lang="en-US" sz="1400" dirty="0">
                <a:latin typeface="Calibri"/>
                <a:cs typeface="Calibri"/>
              </a:rPr>
              <a:t>Tom </a:t>
            </a:r>
            <a:r>
              <a:rPr lang="en-US" sz="1400" dirty="0" err="1">
                <a:latin typeface="Calibri"/>
                <a:cs typeface="Calibri"/>
              </a:rPr>
              <a:t>Frieden</a:t>
            </a:r>
            <a:r>
              <a:rPr lang="en-US" sz="1400" dirty="0">
                <a:latin typeface="Calibri"/>
                <a:cs typeface="Calibri"/>
              </a:rPr>
              <a:t>, MD MPH</a:t>
            </a:r>
          </a:p>
          <a:p>
            <a:pPr marL="282575" lvl="1" indent="0">
              <a:spcBef>
                <a:spcPts val="300"/>
              </a:spcBef>
              <a:buNone/>
            </a:pPr>
            <a:r>
              <a:rPr lang="en-US" sz="1400" dirty="0">
                <a:latin typeface="Calibri"/>
                <a:cs typeface="Calibri"/>
              </a:rPr>
              <a:t>Director, CDC</a:t>
            </a:r>
          </a:p>
          <a:p>
            <a:pPr marL="282575" lvl="1" indent="0">
              <a:spcBef>
                <a:spcPts val="300"/>
              </a:spcBef>
              <a:buNone/>
            </a:pPr>
            <a:r>
              <a:rPr lang="en-US" sz="1400" i="1" dirty="0" smtClean="0">
                <a:latin typeface="Calibri"/>
                <a:cs typeface="Calibri"/>
              </a:rPr>
              <a:t>Fortune - </a:t>
            </a:r>
            <a:r>
              <a:rPr lang="en-US" sz="1400" dirty="0">
                <a:latin typeface="Calibri"/>
                <a:cs typeface="Calibri"/>
              </a:rPr>
              <a:t>April 13, 2016</a:t>
            </a:r>
          </a:p>
          <a:p>
            <a:pPr marL="0" indent="0">
              <a:buNone/>
            </a:pPr>
            <a:endParaRPr lang="en-US" dirty="0"/>
          </a:p>
        </p:txBody>
      </p:sp>
      <p:grpSp>
        <p:nvGrpSpPr>
          <p:cNvPr id="7" name="Group 6"/>
          <p:cNvGrpSpPr/>
          <p:nvPr/>
        </p:nvGrpSpPr>
        <p:grpSpPr>
          <a:xfrm>
            <a:off x="6635758" y="184944"/>
            <a:ext cx="2333625" cy="455613"/>
            <a:chOff x="6683375" y="407193"/>
            <a:chExt cx="2333625" cy="455613"/>
          </a:xfrm>
        </p:grpSpPr>
        <p:sp>
          <p:nvSpPr>
            <p:cNvPr id="8" name="Round Single Corner Rectangle 7"/>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11491893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smtClean="0"/>
              <a:t>What is </a:t>
            </a:r>
            <a:r>
              <a:rPr lang="en-US" sz="3600" dirty="0" err="1" smtClean="0"/>
              <a:t>Zika</a:t>
            </a:r>
            <a:r>
              <a:rPr lang="en-US" sz="3600" dirty="0" smtClean="0"/>
              <a:t> Virus?</a:t>
            </a:r>
            <a:endParaRPr lang="en-US" sz="3600" dirty="0"/>
          </a:p>
        </p:txBody>
      </p:sp>
      <p:sp>
        <p:nvSpPr>
          <p:cNvPr id="3" name="Content Placeholder 2"/>
          <p:cNvSpPr>
            <a:spLocks noGrp="1"/>
          </p:cNvSpPr>
          <p:nvPr>
            <p:ph idx="1"/>
          </p:nvPr>
        </p:nvSpPr>
        <p:spPr/>
        <p:txBody>
          <a:bodyPr>
            <a:normAutofit lnSpcReduction="10000"/>
          </a:bodyPr>
          <a:lstStyle/>
          <a:p>
            <a:r>
              <a:rPr lang="en-US" dirty="0" smtClean="0">
                <a:latin typeface="Calibri"/>
                <a:cs typeface="Calibri"/>
              </a:rPr>
              <a:t>Single-stranded RNA virus (</a:t>
            </a:r>
            <a:r>
              <a:rPr lang="en-US" b="1" dirty="0" err="1" smtClean="0">
                <a:solidFill>
                  <a:srgbClr val="FFFF00"/>
                </a:solidFill>
                <a:latin typeface="Calibri"/>
                <a:cs typeface="Calibri"/>
              </a:rPr>
              <a:t>flavivirus</a:t>
            </a:r>
            <a:r>
              <a:rPr lang="en-US" dirty="0" smtClean="0">
                <a:latin typeface="Calibri"/>
                <a:cs typeface="Calibri"/>
              </a:rPr>
              <a:t>)</a:t>
            </a:r>
          </a:p>
          <a:p>
            <a:r>
              <a:rPr lang="en-US" dirty="0" smtClean="0">
                <a:latin typeface="Calibri"/>
                <a:cs typeface="Calibri"/>
              </a:rPr>
              <a:t>Several dozen mosquito-borne </a:t>
            </a:r>
            <a:r>
              <a:rPr lang="en-US" dirty="0" err="1" smtClean="0">
                <a:latin typeface="Calibri"/>
                <a:cs typeface="Calibri"/>
              </a:rPr>
              <a:t>flaviruses</a:t>
            </a:r>
            <a:r>
              <a:rPr lang="en-US" dirty="0" smtClean="0">
                <a:latin typeface="Calibri"/>
                <a:cs typeface="Calibri"/>
              </a:rPr>
              <a:t> including </a:t>
            </a:r>
            <a:r>
              <a:rPr lang="en-US" b="1" dirty="0" smtClean="0">
                <a:solidFill>
                  <a:srgbClr val="FFFF00"/>
                </a:solidFill>
                <a:latin typeface="Calibri"/>
                <a:cs typeface="Calibri"/>
              </a:rPr>
              <a:t>dengue</a:t>
            </a:r>
            <a:r>
              <a:rPr lang="en-US" dirty="0" smtClean="0">
                <a:latin typeface="Calibri"/>
                <a:cs typeface="Calibri"/>
              </a:rPr>
              <a:t>, </a:t>
            </a:r>
            <a:r>
              <a:rPr lang="en-US" b="1" dirty="0">
                <a:solidFill>
                  <a:srgbClr val="FFFF00"/>
                </a:solidFill>
                <a:latin typeface="Calibri"/>
                <a:cs typeface="Calibri"/>
              </a:rPr>
              <a:t>y</a:t>
            </a:r>
            <a:r>
              <a:rPr lang="en-US" b="1" dirty="0" smtClean="0">
                <a:solidFill>
                  <a:srgbClr val="FFFF00"/>
                </a:solidFill>
                <a:latin typeface="Calibri"/>
                <a:cs typeface="Calibri"/>
              </a:rPr>
              <a:t>ellow fever</a:t>
            </a:r>
            <a:r>
              <a:rPr lang="en-US" dirty="0" smtClean="0">
                <a:latin typeface="Calibri"/>
                <a:cs typeface="Calibri"/>
              </a:rPr>
              <a:t>, </a:t>
            </a:r>
            <a:r>
              <a:rPr lang="en-US" b="1" dirty="0" smtClean="0">
                <a:solidFill>
                  <a:srgbClr val="FFFF00"/>
                </a:solidFill>
                <a:latin typeface="Calibri"/>
                <a:cs typeface="Calibri"/>
              </a:rPr>
              <a:t>Japanese encephalitis</a:t>
            </a:r>
            <a:r>
              <a:rPr lang="en-US" dirty="0" smtClean="0">
                <a:latin typeface="Calibri"/>
                <a:cs typeface="Calibri"/>
              </a:rPr>
              <a:t>, and </a:t>
            </a:r>
            <a:r>
              <a:rPr lang="en-US" b="1" dirty="0" smtClean="0">
                <a:solidFill>
                  <a:srgbClr val="FFFF00"/>
                </a:solidFill>
                <a:latin typeface="Calibri"/>
                <a:cs typeface="Calibri"/>
              </a:rPr>
              <a:t>West Nile viruses</a:t>
            </a:r>
          </a:p>
          <a:p>
            <a:r>
              <a:rPr lang="en-US" dirty="0" smtClean="0">
                <a:latin typeface="Calibri"/>
                <a:cs typeface="Calibri"/>
              </a:rPr>
              <a:t>Primarily transmitted by two type of </a:t>
            </a:r>
            <a:r>
              <a:rPr lang="en-US" i="1" dirty="0" err="1" smtClean="0">
                <a:latin typeface="Calibri"/>
                <a:cs typeface="Calibri"/>
              </a:rPr>
              <a:t>Aedes</a:t>
            </a:r>
            <a:r>
              <a:rPr lang="en-US" i="1" dirty="0" smtClean="0">
                <a:latin typeface="Calibri"/>
                <a:cs typeface="Calibri"/>
              </a:rPr>
              <a:t> </a:t>
            </a:r>
            <a:r>
              <a:rPr lang="en-US" dirty="0" smtClean="0">
                <a:latin typeface="Calibri"/>
                <a:cs typeface="Calibri"/>
              </a:rPr>
              <a:t>mosquitoes</a:t>
            </a:r>
          </a:p>
          <a:p>
            <a:pPr lvl="1">
              <a:buFont typeface="Courier New"/>
              <a:buChar char="o"/>
            </a:pPr>
            <a:r>
              <a:rPr lang="en-US" i="1" dirty="0" err="1" smtClean="0">
                <a:latin typeface="Calibri"/>
                <a:cs typeface="Calibri"/>
              </a:rPr>
              <a:t>Aedes</a:t>
            </a:r>
            <a:r>
              <a:rPr lang="en-US" i="1" dirty="0" smtClean="0">
                <a:latin typeface="Calibri"/>
                <a:cs typeface="Calibri"/>
              </a:rPr>
              <a:t> </a:t>
            </a:r>
            <a:r>
              <a:rPr lang="en-US" i="1" dirty="0" err="1" smtClean="0">
                <a:latin typeface="Calibri"/>
                <a:cs typeface="Calibri"/>
              </a:rPr>
              <a:t>aegypti</a:t>
            </a:r>
            <a:r>
              <a:rPr lang="en-US" i="1" dirty="0" smtClean="0">
                <a:latin typeface="Calibri"/>
                <a:cs typeface="Calibri"/>
              </a:rPr>
              <a:t> </a:t>
            </a:r>
            <a:r>
              <a:rPr lang="en-US" dirty="0" smtClean="0">
                <a:latin typeface="Calibri"/>
                <a:cs typeface="Calibri"/>
              </a:rPr>
              <a:t>(primary) and </a:t>
            </a:r>
            <a:r>
              <a:rPr lang="en-US" i="1" dirty="0" err="1" smtClean="0">
                <a:latin typeface="Calibri"/>
                <a:cs typeface="Calibri"/>
              </a:rPr>
              <a:t>Aedes</a:t>
            </a:r>
            <a:r>
              <a:rPr lang="en-US" i="1" dirty="0" smtClean="0">
                <a:latin typeface="Calibri"/>
                <a:cs typeface="Calibri"/>
              </a:rPr>
              <a:t> </a:t>
            </a:r>
            <a:r>
              <a:rPr lang="en-US" i="1" dirty="0" err="1" smtClean="0">
                <a:latin typeface="Calibri"/>
                <a:cs typeface="Calibri"/>
              </a:rPr>
              <a:t>albopictus</a:t>
            </a:r>
            <a:r>
              <a:rPr lang="en-US" i="1" dirty="0" smtClean="0">
                <a:latin typeface="Calibri"/>
                <a:cs typeface="Calibri"/>
              </a:rPr>
              <a:t> </a:t>
            </a:r>
            <a:r>
              <a:rPr lang="en-US" dirty="0" smtClean="0">
                <a:latin typeface="Calibri"/>
                <a:cs typeface="Calibri"/>
              </a:rPr>
              <a:t>(secondary)</a:t>
            </a:r>
          </a:p>
          <a:p>
            <a:r>
              <a:rPr lang="en-US" dirty="0">
                <a:latin typeface="Calibri"/>
                <a:cs typeface="Calibri"/>
              </a:rPr>
              <a:t>Additional modes of </a:t>
            </a:r>
            <a:r>
              <a:rPr lang="en-US" dirty="0" smtClean="0">
                <a:latin typeface="Calibri"/>
                <a:cs typeface="Calibri"/>
              </a:rPr>
              <a:t>transmission</a:t>
            </a:r>
          </a:p>
          <a:p>
            <a:pPr lvl="1">
              <a:buFont typeface="Courier New"/>
              <a:buChar char="o"/>
            </a:pPr>
            <a:r>
              <a:rPr lang="en-US" dirty="0" smtClean="0">
                <a:latin typeface="Calibri"/>
                <a:cs typeface="Calibri"/>
              </a:rPr>
              <a:t>Intrauterine </a:t>
            </a:r>
            <a:r>
              <a:rPr lang="en-US" dirty="0">
                <a:latin typeface="Calibri"/>
                <a:cs typeface="Calibri"/>
              </a:rPr>
              <a:t>and perinatal transmission (mother to fetus</a:t>
            </a:r>
            <a:r>
              <a:rPr lang="en-US" dirty="0" smtClean="0">
                <a:latin typeface="Calibri"/>
                <a:cs typeface="Calibri"/>
              </a:rPr>
              <a:t>)</a:t>
            </a:r>
          </a:p>
          <a:p>
            <a:pPr lvl="1">
              <a:buFont typeface="Courier New"/>
              <a:buChar char="o"/>
            </a:pPr>
            <a:r>
              <a:rPr lang="en-US" dirty="0" smtClean="0">
                <a:latin typeface="Calibri"/>
                <a:cs typeface="Calibri"/>
              </a:rPr>
              <a:t>Sexual transmission (M&gt;F, M</a:t>
            </a:r>
            <a:r>
              <a:rPr lang="en-US" dirty="0">
                <a:latin typeface="Calibri"/>
                <a:cs typeface="Calibri"/>
              </a:rPr>
              <a:t>&gt;</a:t>
            </a:r>
            <a:r>
              <a:rPr lang="en-US" dirty="0" smtClean="0">
                <a:latin typeface="Calibri"/>
                <a:cs typeface="Calibri"/>
              </a:rPr>
              <a:t>M, F</a:t>
            </a:r>
            <a:r>
              <a:rPr lang="en-US" dirty="0">
                <a:latin typeface="Calibri"/>
                <a:cs typeface="Calibri"/>
              </a:rPr>
              <a:t>&gt;</a:t>
            </a:r>
            <a:r>
              <a:rPr lang="en-US" dirty="0" smtClean="0">
                <a:latin typeface="Calibri"/>
                <a:cs typeface="Calibri"/>
              </a:rPr>
              <a:t>M)</a:t>
            </a:r>
            <a:endParaRPr lang="en-US" dirty="0">
              <a:latin typeface="Calibri"/>
              <a:cs typeface="Calibri"/>
            </a:endParaRPr>
          </a:p>
          <a:p>
            <a:pPr lvl="1">
              <a:buFont typeface="Courier New"/>
              <a:buChar char="o"/>
            </a:pPr>
            <a:r>
              <a:rPr lang="en-US" dirty="0" smtClean="0">
                <a:latin typeface="Calibri"/>
                <a:cs typeface="Calibri"/>
              </a:rPr>
              <a:t>Laboratory exposure</a:t>
            </a:r>
            <a:endParaRPr lang="en-US" dirty="0">
              <a:latin typeface="Calibri"/>
              <a:cs typeface="Calibri"/>
            </a:endParaRPr>
          </a:p>
          <a:p>
            <a:pPr lvl="1">
              <a:buFont typeface="Courier New"/>
              <a:buChar char="o"/>
            </a:pPr>
            <a:r>
              <a:rPr lang="en-US" dirty="0" smtClean="0">
                <a:latin typeface="Calibri"/>
                <a:cs typeface="Calibri"/>
              </a:rPr>
              <a:t>Blood </a:t>
            </a:r>
            <a:r>
              <a:rPr lang="en-US" dirty="0">
                <a:latin typeface="Calibri"/>
                <a:cs typeface="Calibri"/>
              </a:rPr>
              <a:t>transfusion </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7" name="TextBox 6"/>
          <p:cNvSpPr txBox="1"/>
          <p:nvPr/>
        </p:nvSpPr>
        <p:spPr>
          <a:xfrm>
            <a:off x="189005" y="6374962"/>
            <a:ext cx="3640540" cy="276999"/>
          </a:xfrm>
          <a:prstGeom prst="rect">
            <a:avLst/>
          </a:prstGeom>
          <a:noFill/>
        </p:spPr>
        <p:txBody>
          <a:bodyPr wrap="none" rtlCol="0">
            <a:spAutoFit/>
          </a:bodyPr>
          <a:lstStyle/>
          <a:p>
            <a:r>
              <a:rPr lang="en-US" sz="1200" dirty="0" smtClean="0">
                <a:solidFill>
                  <a:schemeClr val="bg1"/>
                </a:solidFill>
              </a:rPr>
              <a:t>Petersen L, et al</a:t>
            </a:r>
            <a:r>
              <a:rPr lang="en-US" sz="1200" dirty="0">
                <a:solidFill>
                  <a:schemeClr val="bg1"/>
                </a:solidFill>
              </a:rPr>
              <a:t>. </a:t>
            </a:r>
            <a:r>
              <a:rPr lang="en-US" sz="1200" i="1" dirty="0" smtClean="0">
                <a:solidFill>
                  <a:schemeClr val="bg1"/>
                </a:solidFill>
              </a:rPr>
              <a:t>N </a:t>
            </a:r>
            <a:r>
              <a:rPr lang="en-US" sz="1200" i="1" dirty="0" err="1" smtClean="0">
                <a:solidFill>
                  <a:schemeClr val="bg1"/>
                </a:solidFill>
              </a:rPr>
              <a:t>Engl</a:t>
            </a:r>
            <a:r>
              <a:rPr lang="en-US" sz="1200" i="1" dirty="0" smtClean="0">
                <a:solidFill>
                  <a:schemeClr val="bg1"/>
                </a:solidFill>
              </a:rPr>
              <a:t> J Med</a:t>
            </a:r>
            <a:r>
              <a:rPr lang="en-US" sz="1200" dirty="0" smtClean="0">
                <a:solidFill>
                  <a:schemeClr val="bg1"/>
                </a:solidFill>
              </a:rPr>
              <a:t>. </a:t>
            </a:r>
            <a:r>
              <a:rPr lang="da-DK" sz="1200" dirty="0" smtClean="0">
                <a:solidFill>
                  <a:schemeClr val="bg1"/>
                </a:solidFill>
              </a:rPr>
              <a:t>2016;374:1552-63</a:t>
            </a:r>
            <a:endParaRPr lang="en-US" sz="1200" dirty="0">
              <a:solidFill>
                <a:schemeClr val="bg1"/>
              </a:solidFill>
            </a:endParaRPr>
          </a:p>
        </p:txBody>
      </p:sp>
    </p:spTree>
    <p:extLst>
      <p:ext uri="{BB962C8B-B14F-4D97-AF65-F5344CB8AC3E}">
        <p14:creationId xmlns:p14="http://schemas.microsoft.com/office/powerpoint/2010/main" val="36628331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pPr algn="ctr"/>
            <a:r>
              <a:rPr lang="en-US" sz="3200" dirty="0"/>
              <a:t>Deaths Related to International Travel</a:t>
            </a:r>
          </a:p>
        </p:txBody>
      </p:sp>
      <p:grpSp>
        <p:nvGrpSpPr>
          <p:cNvPr id="9" name="Group 8"/>
          <p:cNvGrpSpPr/>
          <p:nvPr/>
        </p:nvGrpSpPr>
        <p:grpSpPr>
          <a:xfrm>
            <a:off x="6635758" y="184944"/>
            <a:ext cx="2333625" cy="455613"/>
            <a:chOff x="6683375" y="407193"/>
            <a:chExt cx="2333625" cy="455613"/>
          </a:xfrm>
        </p:grpSpPr>
        <p:sp>
          <p:nvSpPr>
            <p:cNvPr id="10" name="Round Single Corner Rectangle 9"/>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grpSp>
        <p:nvGrpSpPr>
          <p:cNvPr id="4" name="Group 3"/>
          <p:cNvGrpSpPr/>
          <p:nvPr/>
        </p:nvGrpSpPr>
        <p:grpSpPr>
          <a:xfrm>
            <a:off x="779471" y="1770524"/>
            <a:ext cx="7450137" cy="3986213"/>
            <a:chOff x="779471" y="1770524"/>
            <a:chExt cx="7450137" cy="3986213"/>
          </a:xfrm>
        </p:grpSpPr>
        <p:sp>
          <p:nvSpPr>
            <p:cNvPr id="13" name="Rectangle 2"/>
            <p:cNvSpPr>
              <a:spLocks noChangeArrowheads="1"/>
            </p:cNvSpPr>
            <p:nvPr/>
          </p:nvSpPr>
          <p:spPr bwMode="auto">
            <a:xfrm>
              <a:off x="1447808" y="1935624"/>
              <a:ext cx="6705600" cy="3657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4" name="Object 3"/>
            <p:cNvGraphicFramePr>
              <a:graphicFrameLocks noChangeAspect="1"/>
            </p:cNvGraphicFramePr>
            <p:nvPr>
              <p:extLst>
                <p:ext uri="{D42A27DB-BD31-4B8C-83A1-F6EECF244321}">
                  <p14:modId xmlns:p14="http://schemas.microsoft.com/office/powerpoint/2010/main" val="4042614402"/>
                </p:ext>
              </p:extLst>
            </p:nvPr>
          </p:nvGraphicFramePr>
          <p:xfrm>
            <a:off x="779471" y="1770524"/>
            <a:ext cx="7450137" cy="3986213"/>
          </p:xfrm>
          <a:graphic>
            <a:graphicData uri="http://schemas.openxmlformats.org/presentationml/2006/ole">
              <mc:AlternateContent xmlns:mc="http://schemas.openxmlformats.org/markup-compatibility/2006">
                <mc:Choice xmlns:v="urn:schemas-microsoft-com:vml" Requires="v">
                  <p:oleObj spid="_x0000_s3239" name="Chart" r:id="rId4" imgW="6337300" imgH="3390900" progId="MSGraph.Chart.8">
                    <p:embed followColorScheme="full"/>
                  </p:oleObj>
                </mc:Choice>
                <mc:Fallback>
                  <p:oleObj name="Chart" r:id="rId4" imgW="6337300" imgH="3390900" progId="MSGraph.Chart.8">
                    <p:embed followColorScheme="full"/>
                    <p:pic>
                      <p:nvPicPr>
                        <p:cNvPr id="0" name=""/>
                        <p:cNvPicPr>
                          <a:picLocks noChangeAspect="1" noChangeArrowheads="1"/>
                        </p:cNvPicPr>
                        <p:nvPr/>
                      </p:nvPicPr>
                      <p:blipFill>
                        <a:blip r:embed="rId5"/>
                        <a:srcRect/>
                        <a:stretch>
                          <a:fillRect/>
                        </a:stretch>
                      </p:blipFill>
                      <p:spPr bwMode="auto">
                        <a:xfrm>
                          <a:off x="779471" y="1770524"/>
                          <a:ext cx="7450137" cy="398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5" name="Text Box 5"/>
            <p:cNvSpPr txBox="1">
              <a:spLocks noChangeArrowheads="1"/>
            </p:cNvSpPr>
            <p:nvPr/>
          </p:nvSpPr>
          <p:spPr bwMode="auto">
            <a:xfrm>
              <a:off x="4929196" y="5129674"/>
              <a:ext cx="1430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 = 2463</a:t>
              </a:r>
            </a:p>
          </p:txBody>
        </p:sp>
      </p:grpSp>
      <p:sp>
        <p:nvSpPr>
          <p:cNvPr id="16" name="TextBox 15"/>
          <p:cNvSpPr txBox="1"/>
          <p:nvPr/>
        </p:nvSpPr>
        <p:spPr>
          <a:xfrm>
            <a:off x="208820" y="6374962"/>
            <a:ext cx="3694791" cy="276999"/>
          </a:xfrm>
          <a:prstGeom prst="rect">
            <a:avLst/>
          </a:prstGeom>
          <a:noFill/>
        </p:spPr>
        <p:txBody>
          <a:bodyPr wrap="none" rtlCol="0">
            <a:spAutoFit/>
          </a:bodyPr>
          <a:lstStyle/>
          <a:p>
            <a:r>
              <a:rPr lang="nb-NO" sz="1200" dirty="0" err="1" smtClean="0">
                <a:solidFill>
                  <a:schemeClr val="bg1"/>
                </a:solidFill>
              </a:rPr>
              <a:t>Hargarten</a:t>
            </a:r>
            <a:r>
              <a:rPr lang="nb-NO" sz="1200" dirty="0" smtClean="0">
                <a:solidFill>
                  <a:schemeClr val="bg1"/>
                </a:solidFill>
              </a:rPr>
              <a:t> S, </a:t>
            </a:r>
            <a:r>
              <a:rPr lang="nb-NO" sz="1200" dirty="0">
                <a:solidFill>
                  <a:schemeClr val="bg1"/>
                </a:solidFill>
              </a:rPr>
              <a:t>et </a:t>
            </a:r>
            <a:r>
              <a:rPr lang="nb-NO" sz="1200" dirty="0" smtClean="0">
                <a:solidFill>
                  <a:schemeClr val="bg1"/>
                </a:solidFill>
              </a:rPr>
              <a:t>al. </a:t>
            </a:r>
            <a:r>
              <a:rPr lang="nb-NO" sz="1200" i="1" dirty="0">
                <a:solidFill>
                  <a:schemeClr val="bg1"/>
                </a:solidFill>
              </a:rPr>
              <a:t>Ann </a:t>
            </a:r>
            <a:r>
              <a:rPr lang="nb-NO" sz="1200" i="1" dirty="0" err="1">
                <a:solidFill>
                  <a:schemeClr val="bg1"/>
                </a:solidFill>
              </a:rPr>
              <a:t>Emerg</a:t>
            </a:r>
            <a:r>
              <a:rPr lang="nb-NO" sz="1200" i="1" dirty="0">
                <a:solidFill>
                  <a:schemeClr val="bg1"/>
                </a:solidFill>
              </a:rPr>
              <a:t> </a:t>
            </a:r>
            <a:r>
              <a:rPr lang="nb-NO" sz="1200" i="1" dirty="0" smtClean="0">
                <a:solidFill>
                  <a:schemeClr val="bg1"/>
                </a:solidFill>
              </a:rPr>
              <a:t>Med.</a:t>
            </a:r>
            <a:r>
              <a:rPr lang="nb-NO" sz="1200" dirty="0" smtClean="0">
                <a:solidFill>
                  <a:schemeClr val="bg1"/>
                </a:solidFill>
              </a:rPr>
              <a:t> 1991;20</a:t>
            </a:r>
            <a:r>
              <a:rPr lang="nb-NO" sz="1200" dirty="0">
                <a:solidFill>
                  <a:schemeClr val="bg1"/>
                </a:solidFill>
              </a:rPr>
              <a:t>:622</a:t>
            </a:r>
            <a:r>
              <a:rPr lang="nb-NO" sz="1200" dirty="0" smtClean="0">
                <a:solidFill>
                  <a:schemeClr val="bg1"/>
                </a:solidFill>
              </a:rPr>
              <a:t>-6</a:t>
            </a:r>
            <a:endParaRPr lang="nb-NO" sz="1200" dirty="0">
              <a:solidFill>
                <a:schemeClr val="bg1"/>
              </a:solidFill>
            </a:endParaRPr>
          </a:p>
        </p:txBody>
      </p:sp>
      <p:sp>
        <p:nvSpPr>
          <p:cNvPr id="22" name="Left Arrow 21"/>
          <p:cNvSpPr/>
          <p:nvPr/>
        </p:nvSpPr>
        <p:spPr>
          <a:xfrm rot="14875222">
            <a:off x="2180321" y="1667051"/>
            <a:ext cx="702351" cy="257603"/>
          </a:xfrm>
          <a:prstGeom prst="lef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2126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600" dirty="0" err="1" smtClean="0"/>
              <a:t>Zika</a:t>
            </a:r>
            <a:r>
              <a:rPr lang="en-US" sz="3600" dirty="0" smtClean="0"/>
              <a:t> Virus</a:t>
            </a:r>
            <a:endParaRPr lang="en-US" sz="3600" dirty="0"/>
          </a:p>
        </p:txBody>
      </p:sp>
      <p:sp>
        <p:nvSpPr>
          <p:cNvPr id="3" name="Content Placeholder 2"/>
          <p:cNvSpPr>
            <a:spLocks noGrp="1"/>
          </p:cNvSpPr>
          <p:nvPr>
            <p:ph idx="1"/>
          </p:nvPr>
        </p:nvSpPr>
        <p:spPr>
          <a:xfrm>
            <a:off x="474672" y="1828801"/>
            <a:ext cx="3504669" cy="4208931"/>
          </a:xfrm>
        </p:spPr>
        <p:txBody>
          <a:bodyPr>
            <a:normAutofit/>
          </a:bodyPr>
          <a:lstStyle/>
          <a:p>
            <a:r>
              <a:rPr lang="en-US" dirty="0" smtClean="0">
                <a:latin typeface="Calibri"/>
                <a:cs typeface="Calibri"/>
              </a:rPr>
              <a:t>1947: first isolated from a macaque, </a:t>
            </a:r>
            <a:r>
              <a:rPr lang="en-US" dirty="0" err="1" smtClean="0">
                <a:latin typeface="Calibri"/>
                <a:cs typeface="Calibri"/>
              </a:rPr>
              <a:t>Zika</a:t>
            </a:r>
            <a:r>
              <a:rPr lang="en-US" dirty="0" smtClean="0">
                <a:latin typeface="Calibri"/>
                <a:cs typeface="Calibri"/>
              </a:rPr>
              <a:t> Forest</a:t>
            </a:r>
          </a:p>
          <a:p>
            <a:r>
              <a:rPr lang="en-US" dirty="0" smtClean="0">
                <a:latin typeface="Calibri"/>
                <a:cs typeface="Calibri"/>
              </a:rPr>
              <a:t>1952-2006: only 14 sporadic human disease cases reported from Africa and SE Asia</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pic>
        <p:nvPicPr>
          <p:cNvPr id="8" name="Picture 7" descr="zika-virus-project-049.jpg"/>
          <p:cNvPicPr>
            <a:picLocks/>
          </p:cNvPicPr>
          <p:nvPr/>
        </p:nvPicPr>
        <p:blipFill>
          <a:blip r:embed="rId4">
            <a:extLst>
              <a:ext uri="{28A0092B-C50C-407E-A947-70E740481C1C}">
                <a14:useLocalDpi xmlns:a14="http://schemas.microsoft.com/office/drawing/2010/main" val="0"/>
              </a:ext>
            </a:extLst>
          </a:blip>
          <a:stretch>
            <a:fillRect/>
          </a:stretch>
        </p:blipFill>
        <p:spPr>
          <a:xfrm>
            <a:off x="4202370" y="4100347"/>
            <a:ext cx="1481328" cy="2020824"/>
          </a:xfrm>
          <a:prstGeom prst="rect">
            <a:avLst/>
          </a:prstGeom>
          <a:effectLst>
            <a:outerShdw blurRad="431800" dist="139700" dir="2700000" algn="tl" rotWithShape="0">
              <a:srgbClr val="000000">
                <a:alpha val="65000"/>
              </a:srgbClr>
            </a:outerShdw>
          </a:effectLst>
        </p:spPr>
      </p:pic>
      <p:pic>
        <p:nvPicPr>
          <p:cNvPr id="9" name="Picture 8" descr="UGSP00830_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2370" y="1945205"/>
            <a:ext cx="1479436" cy="2019707"/>
          </a:xfrm>
          <a:prstGeom prst="rect">
            <a:avLst/>
          </a:prstGeom>
          <a:effectLst>
            <a:outerShdw blurRad="431800" dist="139700" dir="2700000" algn="tl" rotWithShape="0">
              <a:srgbClr val="000000">
                <a:alpha val="65000"/>
              </a:srgbClr>
            </a:outerShdw>
          </a:effectLst>
        </p:spPr>
      </p:pic>
      <p:pic>
        <p:nvPicPr>
          <p:cNvPr id="10" name="Picture 9" descr="27220466035_faf48fc963_k copy.jpg"/>
          <p:cNvPicPr>
            <a:picLocks/>
          </p:cNvPicPr>
          <p:nvPr/>
        </p:nvPicPr>
        <p:blipFill>
          <a:blip r:embed="rId6">
            <a:extLst>
              <a:ext uri="{28A0092B-C50C-407E-A947-70E740481C1C}">
                <a14:useLocalDpi xmlns:a14="http://schemas.microsoft.com/office/drawing/2010/main" val="0"/>
              </a:ext>
            </a:extLst>
          </a:blip>
          <a:stretch>
            <a:fillRect/>
          </a:stretch>
        </p:blipFill>
        <p:spPr>
          <a:xfrm>
            <a:off x="5806567" y="4100347"/>
            <a:ext cx="3035808" cy="2020824"/>
          </a:xfrm>
          <a:prstGeom prst="rect">
            <a:avLst/>
          </a:prstGeom>
          <a:effectLst>
            <a:outerShdw blurRad="431800" dist="139700" dir="2700000" algn="tl" rotWithShape="0">
              <a:srgbClr val="000000">
                <a:alpha val="65000"/>
              </a:srgbClr>
            </a:outerShdw>
          </a:effectLst>
        </p:spPr>
      </p:pic>
      <p:sp>
        <p:nvSpPr>
          <p:cNvPr id="11" name="TextBox 10"/>
          <p:cNvSpPr txBox="1"/>
          <p:nvPr/>
        </p:nvSpPr>
        <p:spPr>
          <a:xfrm>
            <a:off x="4227790" y="3716134"/>
            <a:ext cx="1428596" cy="261610"/>
          </a:xfrm>
          <a:prstGeom prst="rect">
            <a:avLst/>
          </a:prstGeom>
          <a:noFill/>
        </p:spPr>
        <p:txBody>
          <a:bodyPr wrap="none" rtlCol="0">
            <a:spAutoFit/>
          </a:bodyPr>
          <a:lstStyle/>
          <a:p>
            <a:pPr marL="0" lvl="1" algn="ctr"/>
            <a:r>
              <a:rPr lang="en-US" sz="1100" b="1" dirty="0">
                <a:solidFill>
                  <a:schemeClr val="bg1"/>
                </a:solidFill>
                <a:latin typeface="Arial"/>
                <a:cs typeface="Arial"/>
              </a:rPr>
              <a:t>Prof. </a:t>
            </a:r>
            <a:r>
              <a:rPr lang="en-US" sz="1100" b="1" dirty="0" smtClean="0">
                <a:solidFill>
                  <a:schemeClr val="bg1"/>
                </a:solidFill>
                <a:latin typeface="Arial"/>
                <a:cs typeface="Arial"/>
              </a:rPr>
              <a:t>Alec </a:t>
            </a:r>
            <a:r>
              <a:rPr lang="en-US" sz="1100" b="1" dirty="0" err="1" smtClean="0">
                <a:solidFill>
                  <a:schemeClr val="bg1"/>
                </a:solidFill>
                <a:latin typeface="Arial"/>
                <a:cs typeface="Arial"/>
              </a:rPr>
              <a:t>Haddow</a:t>
            </a:r>
            <a:endParaRPr lang="en-US" sz="1100" b="1" dirty="0">
              <a:solidFill>
                <a:schemeClr val="bg1"/>
              </a:solidFill>
              <a:latin typeface="Arial"/>
              <a:cs typeface="Arial"/>
            </a:endParaRPr>
          </a:p>
        </p:txBody>
      </p:sp>
      <p:sp>
        <p:nvSpPr>
          <p:cNvPr id="12" name="TextBox 11"/>
          <p:cNvSpPr txBox="1"/>
          <p:nvPr/>
        </p:nvSpPr>
        <p:spPr>
          <a:xfrm>
            <a:off x="188999" y="6374962"/>
            <a:ext cx="2826415" cy="276999"/>
          </a:xfrm>
          <a:prstGeom prst="rect">
            <a:avLst/>
          </a:prstGeom>
          <a:noFill/>
        </p:spPr>
        <p:txBody>
          <a:bodyPr wrap="none" rtlCol="0">
            <a:spAutoFit/>
          </a:bodyPr>
          <a:lstStyle/>
          <a:p>
            <a:r>
              <a:rPr lang="en-US" sz="1200" dirty="0" smtClean="0">
                <a:solidFill>
                  <a:schemeClr val="bg1"/>
                </a:solidFill>
              </a:rPr>
              <a:t>Source: </a:t>
            </a:r>
            <a:r>
              <a:rPr lang="en-US" sz="1200" dirty="0" err="1" smtClean="0">
                <a:solidFill>
                  <a:schemeClr val="bg1"/>
                </a:solidFill>
              </a:rPr>
              <a:t>www.universitystory.gla.ac.uk</a:t>
            </a:r>
            <a:endParaRPr lang="en-US" sz="1200" dirty="0">
              <a:solidFill>
                <a:schemeClr val="bg1"/>
              </a:solidFill>
            </a:endParaRPr>
          </a:p>
        </p:txBody>
      </p:sp>
      <p:pic>
        <p:nvPicPr>
          <p:cNvPr id="13" name="Picture 12" descr="1947.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6567" y="1941039"/>
            <a:ext cx="3035808" cy="2023872"/>
          </a:xfrm>
          <a:prstGeom prst="rect">
            <a:avLst/>
          </a:prstGeom>
          <a:effectLst>
            <a:outerShdw blurRad="431800" dist="139700" dir="2700000" algn="tl" rotWithShape="0">
              <a:srgbClr val="000000">
                <a:alpha val="65000"/>
              </a:srgbClr>
            </a:outerShdw>
          </a:effectLst>
        </p:spPr>
      </p:pic>
    </p:spTree>
    <p:extLst>
      <p:ext uri="{BB962C8B-B14F-4D97-AF65-F5344CB8AC3E}">
        <p14:creationId xmlns:p14="http://schemas.microsoft.com/office/powerpoint/2010/main" val="140794773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600" dirty="0" err="1" smtClean="0"/>
              <a:t>Zika</a:t>
            </a:r>
            <a:r>
              <a:rPr lang="en-US" sz="3600" dirty="0" smtClean="0"/>
              <a:t> Virus</a:t>
            </a:r>
            <a:endParaRPr lang="en-US" sz="3600" dirty="0"/>
          </a:p>
        </p:txBody>
      </p:sp>
      <p:sp>
        <p:nvSpPr>
          <p:cNvPr id="3" name="Content Placeholder 2"/>
          <p:cNvSpPr>
            <a:spLocks noGrp="1"/>
          </p:cNvSpPr>
          <p:nvPr>
            <p:ph idx="1"/>
          </p:nvPr>
        </p:nvSpPr>
        <p:spPr>
          <a:xfrm>
            <a:off x="779472" y="1828801"/>
            <a:ext cx="4080403" cy="4208931"/>
          </a:xfrm>
        </p:spPr>
        <p:txBody>
          <a:bodyPr>
            <a:normAutofit/>
          </a:bodyPr>
          <a:lstStyle/>
          <a:p>
            <a:r>
              <a:rPr lang="en-US" dirty="0" smtClean="0">
                <a:latin typeface="Calibri"/>
                <a:cs typeface="Calibri"/>
              </a:rPr>
              <a:t>2007: First outbreak, Yap, Federated States of Micronesia (population 7391)</a:t>
            </a:r>
          </a:p>
          <a:p>
            <a:pPr lvl="1">
              <a:buFont typeface="Courier New"/>
              <a:buChar char="o"/>
            </a:pPr>
            <a:r>
              <a:rPr lang="en-US" dirty="0" smtClean="0">
                <a:latin typeface="Calibri"/>
                <a:cs typeface="Calibri"/>
              </a:rPr>
              <a:t>Attack rate 73%</a:t>
            </a:r>
            <a:endParaRPr lang="en-US" dirty="0">
              <a:latin typeface="Calibri"/>
              <a:cs typeface="Calibri"/>
            </a:endParaRPr>
          </a:p>
          <a:p>
            <a:pPr lvl="1">
              <a:buFont typeface="Courier New"/>
              <a:buChar char="o"/>
            </a:pPr>
            <a:r>
              <a:rPr lang="en-US" dirty="0" smtClean="0">
                <a:latin typeface="Calibri"/>
                <a:cs typeface="Calibri"/>
              </a:rPr>
              <a:t>Only 20% symptomatic</a:t>
            </a:r>
          </a:p>
          <a:p>
            <a:pPr lvl="1">
              <a:buFont typeface="Courier New"/>
              <a:buChar char="o"/>
            </a:pPr>
            <a:r>
              <a:rPr lang="en-US" dirty="0" smtClean="0">
                <a:latin typeface="Calibri"/>
                <a:cs typeface="Calibri"/>
              </a:rPr>
              <a:t>Asian genotype</a:t>
            </a:r>
          </a:p>
          <a:p>
            <a:r>
              <a:rPr lang="en-US" dirty="0" smtClean="0">
                <a:latin typeface="Calibri"/>
                <a:cs typeface="Calibri"/>
              </a:rPr>
              <a:t>2013-14: &gt;30,000 suspected cases reported from French Polynesia and other Pacific Islands</a:t>
            </a:r>
            <a:endParaRPr lang="en-US" dirty="0">
              <a:latin typeface="Calibri"/>
              <a:cs typeface="Calibri"/>
            </a:endParaRP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pic>
        <p:nvPicPr>
          <p:cNvPr id="12" name="Picture 11" descr="Screen Shot 2017-03-02 at 8.02.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473" y="2404535"/>
            <a:ext cx="3762375" cy="2459628"/>
          </a:xfrm>
          <a:prstGeom prst="rect">
            <a:avLst/>
          </a:prstGeom>
          <a:effectLst>
            <a:outerShdw blurRad="431800" dist="139700" dir="2700000" algn="tl" rotWithShape="0">
              <a:srgbClr val="000000">
                <a:alpha val="65000"/>
              </a:srgbClr>
            </a:outerShdw>
          </a:effectLst>
        </p:spPr>
      </p:pic>
      <p:sp>
        <p:nvSpPr>
          <p:cNvPr id="13" name="TextBox 12"/>
          <p:cNvSpPr txBox="1"/>
          <p:nvPr/>
        </p:nvSpPr>
        <p:spPr>
          <a:xfrm>
            <a:off x="188999" y="6190296"/>
            <a:ext cx="4208754" cy="461665"/>
          </a:xfrm>
          <a:prstGeom prst="rect">
            <a:avLst/>
          </a:prstGeom>
          <a:noFill/>
        </p:spPr>
        <p:txBody>
          <a:bodyPr wrap="none" rtlCol="0" anchor="b">
            <a:spAutoFit/>
          </a:bodyPr>
          <a:lstStyle/>
          <a:p>
            <a:r>
              <a:rPr lang="en-US" sz="1200" dirty="0" smtClean="0">
                <a:solidFill>
                  <a:schemeClr val="bg1"/>
                </a:solidFill>
              </a:rPr>
              <a:t>Duffy MR, et al. </a:t>
            </a:r>
            <a:r>
              <a:rPr lang="da-DK" sz="1200" i="1" dirty="0">
                <a:solidFill>
                  <a:schemeClr val="bg1"/>
                </a:solidFill>
              </a:rPr>
              <a:t>N </a:t>
            </a:r>
            <a:r>
              <a:rPr lang="da-DK" sz="1200" i="1" dirty="0" err="1">
                <a:solidFill>
                  <a:schemeClr val="bg1"/>
                </a:solidFill>
              </a:rPr>
              <a:t>Engl</a:t>
            </a:r>
            <a:r>
              <a:rPr lang="da-DK" sz="1200" i="1" dirty="0">
                <a:solidFill>
                  <a:schemeClr val="bg1"/>
                </a:solidFill>
              </a:rPr>
              <a:t> J Med </a:t>
            </a:r>
            <a:r>
              <a:rPr lang="da-DK" sz="1200" dirty="0" smtClean="0">
                <a:solidFill>
                  <a:schemeClr val="bg1"/>
                </a:solidFill>
              </a:rPr>
              <a:t>2009;</a:t>
            </a:r>
            <a:r>
              <a:rPr lang="en-US" sz="1200" dirty="0" smtClean="0">
                <a:solidFill>
                  <a:schemeClr val="bg1"/>
                </a:solidFill>
              </a:rPr>
              <a:t>360</a:t>
            </a:r>
            <a:r>
              <a:rPr lang="en-US" sz="1200" dirty="0">
                <a:solidFill>
                  <a:schemeClr val="bg1"/>
                </a:solidFill>
              </a:rPr>
              <a:t>:2536–</a:t>
            </a:r>
            <a:r>
              <a:rPr lang="en-US" sz="1200" dirty="0" smtClean="0">
                <a:solidFill>
                  <a:schemeClr val="bg1"/>
                </a:solidFill>
              </a:rPr>
              <a:t>43</a:t>
            </a:r>
            <a:endParaRPr lang="en-US" sz="1200" dirty="0">
              <a:solidFill>
                <a:schemeClr val="bg1"/>
              </a:solidFill>
            </a:endParaRPr>
          </a:p>
          <a:p>
            <a:r>
              <a:rPr lang="en-US" sz="1200" dirty="0" smtClean="0">
                <a:solidFill>
                  <a:schemeClr val="bg1"/>
                </a:solidFill>
              </a:rPr>
              <a:t>Cao-</a:t>
            </a:r>
            <a:r>
              <a:rPr lang="en-US" sz="1200" dirty="0" err="1" smtClean="0">
                <a:solidFill>
                  <a:schemeClr val="bg1"/>
                </a:solidFill>
              </a:rPr>
              <a:t>Lormeau</a:t>
            </a:r>
            <a:r>
              <a:rPr lang="en-US" sz="1200" dirty="0" smtClean="0">
                <a:solidFill>
                  <a:schemeClr val="bg1"/>
                </a:solidFill>
              </a:rPr>
              <a:t> VM, et al</a:t>
            </a:r>
            <a:r>
              <a:rPr lang="en-US" sz="1200" dirty="0">
                <a:solidFill>
                  <a:schemeClr val="bg1"/>
                </a:solidFill>
              </a:rPr>
              <a:t>. </a:t>
            </a:r>
            <a:r>
              <a:rPr lang="en-US" sz="1200" dirty="0" err="1">
                <a:solidFill>
                  <a:schemeClr val="bg1"/>
                </a:solidFill>
              </a:rPr>
              <a:t>Emerg</a:t>
            </a:r>
            <a:r>
              <a:rPr lang="en-US" sz="1200" dirty="0">
                <a:solidFill>
                  <a:schemeClr val="bg1"/>
                </a:solidFill>
              </a:rPr>
              <a:t> Infect Dis. </a:t>
            </a:r>
            <a:r>
              <a:rPr lang="en-US" sz="1200" dirty="0" smtClean="0">
                <a:solidFill>
                  <a:schemeClr val="bg1"/>
                </a:solidFill>
              </a:rPr>
              <a:t>2014;20:</a:t>
            </a:r>
            <a:r>
              <a:rPr lang="en-US" sz="1200" dirty="0">
                <a:solidFill>
                  <a:schemeClr val="bg1"/>
                </a:solidFill>
              </a:rPr>
              <a:t>1085-</a:t>
            </a:r>
            <a:r>
              <a:rPr lang="en-US" sz="1200" dirty="0" smtClean="0">
                <a:solidFill>
                  <a:schemeClr val="bg1"/>
                </a:solidFill>
              </a:rPr>
              <a:t>6 </a:t>
            </a:r>
            <a:endParaRPr lang="en-US" sz="1200" dirty="0">
              <a:solidFill>
                <a:schemeClr val="bg1"/>
              </a:solidFill>
            </a:endParaRPr>
          </a:p>
        </p:txBody>
      </p:sp>
    </p:spTree>
    <p:extLst>
      <p:ext uri="{BB962C8B-B14F-4D97-AF65-F5344CB8AC3E}">
        <p14:creationId xmlns:p14="http://schemas.microsoft.com/office/powerpoint/2010/main" val="39028367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600" dirty="0" err="1" smtClean="0"/>
              <a:t>Zika</a:t>
            </a:r>
            <a:r>
              <a:rPr lang="en-US" sz="3600" dirty="0" smtClean="0"/>
              <a:t> virus arrives in the Americas</a:t>
            </a:r>
            <a:endParaRPr lang="en-US" sz="3600" dirty="0"/>
          </a:p>
        </p:txBody>
      </p:sp>
      <p:sp>
        <p:nvSpPr>
          <p:cNvPr id="3" name="Content Placeholder 2"/>
          <p:cNvSpPr>
            <a:spLocks noGrp="1"/>
          </p:cNvSpPr>
          <p:nvPr>
            <p:ph idx="1"/>
          </p:nvPr>
        </p:nvSpPr>
        <p:spPr>
          <a:xfrm>
            <a:off x="779464" y="1828801"/>
            <a:ext cx="7583486" cy="4208931"/>
          </a:xfrm>
        </p:spPr>
        <p:txBody>
          <a:bodyPr>
            <a:normAutofit fontScale="92500"/>
          </a:bodyPr>
          <a:lstStyle/>
          <a:p>
            <a:r>
              <a:rPr lang="en-US" dirty="0" smtClean="0">
                <a:latin typeface="Calibri"/>
                <a:cs typeface="Calibri"/>
              </a:rPr>
              <a:t>Mar 2015. Brazil report mild febrile rash illness (7,000 cases) to WHO from NE Brazil; 13% Dengue positive</a:t>
            </a:r>
          </a:p>
          <a:p>
            <a:pPr lvl="1">
              <a:buFont typeface="Courier New"/>
              <a:buChar char="o"/>
            </a:pPr>
            <a:r>
              <a:rPr lang="en-US" sz="1900" dirty="0" smtClean="0">
                <a:latin typeface="Calibri"/>
                <a:cs typeface="Calibri"/>
              </a:rPr>
              <a:t>Negative </a:t>
            </a:r>
            <a:r>
              <a:rPr lang="en-US" sz="1900" dirty="0" err="1" smtClean="0">
                <a:latin typeface="Calibri"/>
                <a:cs typeface="Calibri"/>
              </a:rPr>
              <a:t>Chikungunya</a:t>
            </a:r>
            <a:r>
              <a:rPr lang="en-US" sz="1900" dirty="0" smtClean="0">
                <a:latin typeface="Calibri"/>
                <a:cs typeface="Calibri"/>
              </a:rPr>
              <a:t>, </a:t>
            </a:r>
            <a:r>
              <a:rPr lang="en-US" sz="1900" dirty="0" err="1" smtClean="0">
                <a:latin typeface="Calibri"/>
                <a:cs typeface="Calibri"/>
              </a:rPr>
              <a:t>enterovirus</a:t>
            </a:r>
            <a:r>
              <a:rPr lang="en-US" sz="1900" dirty="0" smtClean="0">
                <a:latin typeface="Calibri"/>
                <a:cs typeface="Calibri"/>
              </a:rPr>
              <a:t>, parvovirus B19, measles </a:t>
            </a:r>
          </a:p>
          <a:p>
            <a:r>
              <a:rPr lang="en-US" dirty="0" smtClean="0">
                <a:latin typeface="Calibri"/>
                <a:cs typeface="Calibri"/>
              </a:rPr>
              <a:t>Apr 2015. First cases of </a:t>
            </a:r>
            <a:r>
              <a:rPr lang="en-US" dirty="0" err="1" smtClean="0">
                <a:latin typeface="Calibri"/>
                <a:cs typeface="Calibri"/>
              </a:rPr>
              <a:t>Zika</a:t>
            </a:r>
            <a:r>
              <a:rPr lang="en-US" dirty="0" smtClean="0">
                <a:latin typeface="Calibri"/>
                <a:cs typeface="Calibri"/>
              </a:rPr>
              <a:t> virus infection identified in NE Brazil</a:t>
            </a:r>
          </a:p>
          <a:p>
            <a:r>
              <a:rPr lang="en-US" dirty="0" smtClean="0">
                <a:latin typeface="Calibri"/>
                <a:cs typeface="Calibri"/>
              </a:rPr>
              <a:t>May 2015. First confirmed case of </a:t>
            </a:r>
            <a:r>
              <a:rPr lang="en-US" dirty="0" err="1" smtClean="0">
                <a:latin typeface="Calibri"/>
                <a:cs typeface="Calibri"/>
              </a:rPr>
              <a:t>Zika</a:t>
            </a:r>
            <a:r>
              <a:rPr lang="en-US" dirty="0" smtClean="0">
                <a:latin typeface="Calibri"/>
                <a:cs typeface="Calibri"/>
              </a:rPr>
              <a:t> virus infection in </a:t>
            </a:r>
            <a:r>
              <a:rPr lang="en-US" dirty="0">
                <a:latin typeface="Calibri"/>
                <a:cs typeface="Calibri"/>
              </a:rPr>
              <a:t>São Paulo, </a:t>
            </a:r>
            <a:r>
              <a:rPr lang="en-US" dirty="0" smtClean="0">
                <a:latin typeface="Calibri"/>
                <a:cs typeface="Calibri"/>
              </a:rPr>
              <a:t>Brazil</a:t>
            </a:r>
          </a:p>
          <a:p>
            <a:r>
              <a:rPr lang="en-US" dirty="0" smtClean="0">
                <a:latin typeface="Calibri"/>
                <a:cs typeface="Calibri"/>
              </a:rPr>
              <a:t>Oct 2015. Brazil HD informs WHO of increased number of infants with microcephaly in NE Brazil</a:t>
            </a:r>
          </a:p>
          <a:p>
            <a:r>
              <a:rPr lang="en-US" dirty="0" smtClean="0">
                <a:latin typeface="Calibri"/>
                <a:cs typeface="Calibri"/>
              </a:rPr>
              <a:t>Feb 2016. Increased microcephaly noted found after retrospective review in French Polynesia</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13" name="TextBox 12"/>
          <p:cNvSpPr txBox="1"/>
          <p:nvPr/>
        </p:nvSpPr>
        <p:spPr>
          <a:xfrm>
            <a:off x="188999" y="6374962"/>
            <a:ext cx="1741282" cy="276999"/>
          </a:xfrm>
          <a:prstGeom prst="rect">
            <a:avLst/>
          </a:prstGeom>
          <a:noFill/>
        </p:spPr>
        <p:txBody>
          <a:bodyPr wrap="none" rtlCol="0">
            <a:spAutoFit/>
          </a:bodyPr>
          <a:lstStyle/>
          <a:p>
            <a:r>
              <a:rPr lang="en-US" sz="1200" dirty="0" smtClean="0">
                <a:solidFill>
                  <a:schemeClr val="bg1"/>
                </a:solidFill>
              </a:rPr>
              <a:t>Source: </a:t>
            </a:r>
            <a:r>
              <a:rPr lang="en-US" sz="1200" dirty="0" err="1" smtClean="0">
                <a:solidFill>
                  <a:schemeClr val="bg1"/>
                </a:solidFill>
              </a:rPr>
              <a:t>www.paho.org</a:t>
            </a:r>
            <a:endParaRPr lang="en-US" sz="1200" dirty="0">
              <a:solidFill>
                <a:schemeClr val="bg1"/>
              </a:solidFill>
            </a:endParaRPr>
          </a:p>
        </p:txBody>
      </p:sp>
    </p:spTree>
    <p:extLst>
      <p:ext uri="{BB962C8B-B14F-4D97-AF65-F5344CB8AC3E}">
        <p14:creationId xmlns:p14="http://schemas.microsoft.com/office/powerpoint/2010/main" val="27691908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2800" dirty="0" smtClean="0"/>
              <a:t>Countries </a:t>
            </a:r>
            <a:r>
              <a:rPr lang="en-US" sz="2800" dirty="0"/>
              <a:t>&amp; t</a:t>
            </a:r>
            <a:r>
              <a:rPr lang="en-US" sz="2800" dirty="0" smtClean="0"/>
              <a:t>erritories</a:t>
            </a:r>
            <a:br>
              <a:rPr lang="en-US" sz="2800" dirty="0" smtClean="0"/>
            </a:br>
            <a:r>
              <a:rPr lang="en-US" sz="2800" dirty="0" smtClean="0"/>
              <a:t> </a:t>
            </a:r>
            <a:r>
              <a:rPr lang="en-US" sz="2800" dirty="0"/>
              <a:t>with </a:t>
            </a:r>
            <a:r>
              <a:rPr lang="en-US" sz="2800" dirty="0" smtClean="0"/>
              <a:t>active </a:t>
            </a:r>
            <a:r>
              <a:rPr lang="en-US" sz="2800" dirty="0" err="1"/>
              <a:t>Zika</a:t>
            </a:r>
            <a:r>
              <a:rPr lang="en-US" sz="2800" dirty="0"/>
              <a:t> </a:t>
            </a:r>
            <a:r>
              <a:rPr lang="en-US" sz="2800" dirty="0" smtClean="0"/>
              <a:t>virus </a:t>
            </a:r>
            <a:r>
              <a:rPr lang="en-US" sz="2800" dirty="0"/>
              <a:t>t</a:t>
            </a:r>
            <a:r>
              <a:rPr lang="en-US" sz="2800" dirty="0" smtClean="0"/>
              <a:t>ransmission</a:t>
            </a:r>
            <a:endParaRPr lang="en-US" sz="2800" dirty="0"/>
          </a:p>
        </p:txBody>
      </p:sp>
      <p:sp>
        <p:nvSpPr>
          <p:cNvPr id="5" name="TextBox 4"/>
          <p:cNvSpPr txBox="1"/>
          <p:nvPr/>
        </p:nvSpPr>
        <p:spPr>
          <a:xfrm>
            <a:off x="208820" y="6374962"/>
            <a:ext cx="7860445" cy="276999"/>
          </a:xfrm>
          <a:prstGeom prst="rect">
            <a:avLst/>
          </a:prstGeom>
          <a:noFill/>
        </p:spPr>
        <p:txBody>
          <a:bodyPr wrap="none" rtlCol="0">
            <a:spAutoFit/>
          </a:bodyPr>
          <a:lstStyle/>
          <a:p>
            <a:r>
              <a:rPr lang="en-US" sz="1200" dirty="0" smtClean="0">
                <a:solidFill>
                  <a:schemeClr val="bg1"/>
                </a:solidFill>
              </a:rPr>
              <a:t>Source: http</a:t>
            </a:r>
            <a:r>
              <a:rPr lang="en-US" sz="1200" dirty="0">
                <a:solidFill>
                  <a:schemeClr val="bg1"/>
                </a:solidFill>
              </a:rPr>
              <a:t>://</a:t>
            </a:r>
            <a:r>
              <a:rPr lang="en-US" sz="1200" dirty="0" err="1">
                <a:solidFill>
                  <a:schemeClr val="bg1"/>
                </a:solidFill>
              </a:rPr>
              <a:t>ecdc.europa.eu</a:t>
            </a:r>
            <a:r>
              <a:rPr lang="en-US" sz="1200" dirty="0">
                <a:solidFill>
                  <a:schemeClr val="bg1"/>
                </a:solidFill>
              </a:rPr>
              <a:t>/en/</a:t>
            </a:r>
            <a:r>
              <a:rPr lang="en-US" sz="1200" dirty="0" err="1">
                <a:solidFill>
                  <a:schemeClr val="bg1"/>
                </a:solidFill>
              </a:rPr>
              <a:t>healthtopics</a:t>
            </a:r>
            <a:r>
              <a:rPr lang="en-US" sz="1200" dirty="0">
                <a:solidFill>
                  <a:schemeClr val="bg1"/>
                </a:solidFill>
              </a:rPr>
              <a:t>/</a:t>
            </a:r>
            <a:r>
              <a:rPr lang="en-US" sz="1200" dirty="0" err="1">
                <a:solidFill>
                  <a:schemeClr val="bg1"/>
                </a:solidFill>
              </a:rPr>
              <a:t>zika_virus_infection</a:t>
            </a:r>
            <a:r>
              <a:rPr lang="en-US" sz="1200" dirty="0">
                <a:solidFill>
                  <a:schemeClr val="bg1"/>
                </a:solidFill>
              </a:rPr>
              <a:t>/</a:t>
            </a:r>
            <a:r>
              <a:rPr lang="en-US" sz="1200" dirty="0" err="1">
                <a:solidFill>
                  <a:schemeClr val="bg1"/>
                </a:solidFill>
              </a:rPr>
              <a:t>zika</a:t>
            </a:r>
            <a:r>
              <a:rPr lang="en-US" sz="1200" dirty="0">
                <a:solidFill>
                  <a:schemeClr val="bg1"/>
                </a:solidFill>
              </a:rPr>
              <a:t>-outbreak/Pages/</a:t>
            </a:r>
            <a:r>
              <a:rPr lang="en-US" sz="1200" dirty="0" err="1">
                <a:solidFill>
                  <a:schemeClr val="bg1"/>
                </a:solidFill>
              </a:rPr>
              <a:t>zika-outbreak.aspx</a:t>
            </a:r>
            <a:endParaRPr lang="da-DK" sz="1200" dirty="0">
              <a:solidFill>
                <a:schemeClr val="bg1"/>
              </a:solidFill>
            </a:endParaRPr>
          </a:p>
        </p:txBody>
      </p:sp>
      <p:grpSp>
        <p:nvGrpSpPr>
          <p:cNvPr id="6" name="Group 5"/>
          <p:cNvGrpSpPr/>
          <p:nvPr/>
        </p:nvGrpSpPr>
        <p:grpSpPr>
          <a:xfrm>
            <a:off x="6635758" y="184944"/>
            <a:ext cx="2333625" cy="455613"/>
            <a:chOff x="6683375" y="407193"/>
            <a:chExt cx="2333625" cy="455613"/>
          </a:xfrm>
        </p:grpSpPr>
        <p:sp>
          <p:nvSpPr>
            <p:cNvPr id="7" name="Round Single Corner Rectangle 6"/>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pic>
        <p:nvPicPr>
          <p:cNvPr id="4" name="Content Placeholder 3" descr="ZikaMap_Past9Months_LastUpdate_temp copy.jpg"/>
          <p:cNvPicPr>
            <a:picLocks noGrp="1" noChangeAspect="1"/>
          </p:cNvPicPr>
          <p:nvPr>
            <p:ph idx="1"/>
          </p:nvPr>
        </p:nvPicPr>
        <p:blipFill>
          <a:blip r:embed="rId3">
            <a:extLst>
              <a:ext uri="{28A0092B-C50C-407E-A947-70E740481C1C}">
                <a14:useLocalDpi xmlns:a14="http://schemas.microsoft.com/office/drawing/2010/main" val="0"/>
              </a:ext>
            </a:extLst>
          </a:blip>
          <a:srcRect l="-15138" r="-15138"/>
          <a:stretch>
            <a:fillRect/>
          </a:stretch>
        </p:blipFill>
        <p:spPr>
          <a:xfrm>
            <a:off x="779465" y="1828802"/>
            <a:ext cx="7583487" cy="4208463"/>
          </a:xfrm>
          <a:effectLst>
            <a:outerShdw blurRad="431800" dist="139700" dir="2700000" algn="tl" rotWithShape="0">
              <a:srgbClr val="000000">
                <a:alpha val="65000"/>
              </a:srgbClr>
            </a:outerShdw>
          </a:effectLst>
        </p:spPr>
      </p:pic>
    </p:spTree>
    <p:extLst>
      <p:ext uri="{BB962C8B-B14F-4D97-AF65-F5344CB8AC3E}">
        <p14:creationId xmlns:p14="http://schemas.microsoft.com/office/powerpoint/2010/main" val="11706476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err="1" smtClean="0"/>
              <a:t>Zika</a:t>
            </a:r>
            <a:r>
              <a:rPr lang="en-US" sz="3600" dirty="0" smtClean="0"/>
              <a:t> clinical presentation</a:t>
            </a:r>
            <a:endParaRPr lang="en-US" sz="3600" dirty="0"/>
          </a:p>
        </p:txBody>
      </p:sp>
      <p:sp>
        <p:nvSpPr>
          <p:cNvPr id="11" name="Content Placeholder 10"/>
          <p:cNvSpPr>
            <a:spLocks noGrp="1"/>
          </p:cNvSpPr>
          <p:nvPr>
            <p:ph sz="half" idx="1"/>
          </p:nvPr>
        </p:nvSpPr>
        <p:spPr>
          <a:xfrm>
            <a:off x="451557" y="1828803"/>
            <a:ext cx="4247445" cy="4323644"/>
          </a:xfrm>
        </p:spPr>
        <p:txBody>
          <a:bodyPr anchor="ctr">
            <a:noAutofit/>
          </a:bodyPr>
          <a:lstStyle/>
          <a:p>
            <a:pPr>
              <a:lnSpc>
                <a:spcPct val="95000"/>
              </a:lnSpc>
              <a:spcBef>
                <a:spcPts val="0"/>
              </a:spcBef>
              <a:spcAft>
                <a:spcPts val="900"/>
              </a:spcAft>
            </a:pPr>
            <a:r>
              <a:rPr lang="en-US" dirty="0" smtClean="0">
                <a:latin typeface="Calibri"/>
                <a:cs typeface="Calibri"/>
              </a:rPr>
              <a:t>Only 20% symptomatic</a:t>
            </a:r>
            <a:endParaRPr lang="en-US" dirty="0">
              <a:latin typeface="Calibri"/>
              <a:cs typeface="Calibri"/>
            </a:endParaRPr>
          </a:p>
          <a:p>
            <a:pPr lvl="1">
              <a:lnSpc>
                <a:spcPct val="95000"/>
              </a:lnSpc>
              <a:spcBef>
                <a:spcPts val="0"/>
              </a:spcBef>
              <a:spcAft>
                <a:spcPts val="900"/>
              </a:spcAft>
              <a:buFont typeface="Courier New"/>
              <a:buChar char="o"/>
            </a:pPr>
            <a:r>
              <a:rPr lang="en-US" dirty="0" smtClean="0">
                <a:latin typeface="Calibri"/>
                <a:cs typeface="Calibri"/>
              </a:rPr>
              <a:t>typically mild illness</a:t>
            </a:r>
          </a:p>
          <a:p>
            <a:pPr>
              <a:lnSpc>
                <a:spcPct val="95000"/>
              </a:lnSpc>
              <a:spcBef>
                <a:spcPts val="0"/>
              </a:spcBef>
              <a:spcAft>
                <a:spcPts val="900"/>
              </a:spcAft>
            </a:pPr>
            <a:r>
              <a:rPr lang="en-US" dirty="0" smtClean="0">
                <a:latin typeface="Calibri"/>
                <a:cs typeface="Calibri"/>
              </a:rPr>
              <a:t>Incubation period ~6 days </a:t>
            </a:r>
          </a:p>
          <a:p>
            <a:pPr lvl="1">
              <a:lnSpc>
                <a:spcPct val="95000"/>
              </a:lnSpc>
              <a:spcBef>
                <a:spcPts val="0"/>
              </a:spcBef>
              <a:spcAft>
                <a:spcPts val="900"/>
              </a:spcAft>
              <a:buFont typeface="Courier New"/>
              <a:buChar char="o"/>
            </a:pPr>
            <a:r>
              <a:rPr lang="en-US" dirty="0" smtClean="0">
                <a:latin typeface="Calibri"/>
                <a:cs typeface="Calibri"/>
              </a:rPr>
              <a:t>(range 3-12 days)</a:t>
            </a:r>
          </a:p>
          <a:p>
            <a:pPr>
              <a:lnSpc>
                <a:spcPct val="95000"/>
              </a:lnSpc>
              <a:spcBef>
                <a:spcPts val="0"/>
              </a:spcBef>
              <a:spcAft>
                <a:spcPts val="900"/>
              </a:spcAft>
            </a:pPr>
            <a:r>
              <a:rPr lang="en-US" dirty="0" smtClean="0">
                <a:latin typeface="Calibri"/>
                <a:cs typeface="Calibri"/>
              </a:rPr>
              <a:t>Blood, urine, semen, vaginal fluids, saliva</a:t>
            </a:r>
          </a:p>
          <a:p>
            <a:pPr>
              <a:lnSpc>
                <a:spcPct val="95000"/>
              </a:lnSpc>
              <a:spcBef>
                <a:spcPts val="0"/>
              </a:spcBef>
              <a:spcAft>
                <a:spcPts val="900"/>
              </a:spcAft>
            </a:pPr>
            <a:r>
              <a:rPr lang="en-US" dirty="0" smtClean="0">
                <a:latin typeface="Calibri"/>
                <a:cs typeface="Calibri"/>
              </a:rPr>
              <a:t>Illness lasts ~5-7 days</a:t>
            </a:r>
          </a:p>
          <a:p>
            <a:pPr>
              <a:lnSpc>
                <a:spcPct val="95000"/>
              </a:lnSpc>
              <a:spcBef>
                <a:spcPts val="0"/>
              </a:spcBef>
              <a:spcAft>
                <a:spcPts val="900"/>
              </a:spcAft>
            </a:pPr>
            <a:r>
              <a:rPr lang="en-US" dirty="0" smtClean="0">
                <a:latin typeface="Calibri"/>
                <a:cs typeface="Calibri"/>
              </a:rPr>
              <a:t>Severe disease is uncommon, death is rare</a:t>
            </a:r>
          </a:p>
          <a:p>
            <a:pPr>
              <a:lnSpc>
                <a:spcPct val="95000"/>
              </a:lnSpc>
              <a:spcBef>
                <a:spcPts val="0"/>
              </a:spcBef>
              <a:spcAft>
                <a:spcPts val="900"/>
              </a:spcAft>
            </a:pPr>
            <a:r>
              <a:rPr lang="en-US" dirty="0" smtClean="0">
                <a:latin typeface="Calibri"/>
                <a:cs typeface="Calibri"/>
              </a:rPr>
              <a:t>Likely lifelong immunity after recovery</a:t>
            </a:r>
            <a:endParaRPr lang="en-US" dirty="0">
              <a:latin typeface="Calibri"/>
              <a:cs typeface="Calibri"/>
            </a:endParaRP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13" name="Oval 12"/>
          <p:cNvSpPr/>
          <p:nvPr/>
        </p:nvSpPr>
        <p:spPr>
          <a:xfrm>
            <a:off x="5184775" y="2109787"/>
            <a:ext cx="3657600" cy="3657600"/>
          </a:xfrm>
          <a:prstGeom prst="ellipse">
            <a:avLst/>
          </a:prstGeom>
          <a:blipFill rotWithShape="1">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838554" y="4893297"/>
            <a:ext cx="450664" cy="276999"/>
          </a:xfrm>
          <a:prstGeom prst="rect">
            <a:avLst/>
          </a:prstGeom>
          <a:noFill/>
        </p:spPr>
        <p:txBody>
          <a:bodyPr wrap="none" rtlCol="0">
            <a:spAutoFit/>
          </a:bodyPr>
          <a:lstStyle/>
          <a:p>
            <a:pPr algn="ctr"/>
            <a:r>
              <a:rPr lang="en-US" sz="1200" dirty="0" smtClean="0">
                <a:solidFill>
                  <a:srgbClr val="0000FF"/>
                </a:solidFill>
                <a:latin typeface="Calibri"/>
                <a:cs typeface="Calibri"/>
              </a:rPr>
              <a:t>90%</a:t>
            </a:r>
            <a:endParaRPr lang="da-DK" sz="1200" dirty="0">
              <a:solidFill>
                <a:srgbClr val="0000FF"/>
              </a:solidFill>
              <a:latin typeface="Calibri"/>
              <a:cs typeface="Calibri"/>
            </a:endParaRPr>
          </a:p>
        </p:txBody>
      </p:sp>
      <p:sp>
        <p:nvSpPr>
          <p:cNvPr id="9" name="TextBox 8"/>
          <p:cNvSpPr txBox="1"/>
          <p:nvPr/>
        </p:nvSpPr>
        <p:spPr>
          <a:xfrm>
            <a:off x="7793844" y="3902697"/>
            <a:ext cx="450664" cy="276999"/>
          </a:xfrm>
          <a:prstGeom prst="rect">
            <a:avLst/>
          </a:prstGeom>
          <a:noFill/>
        </p:spPr>
        <p:txBody>
          <a:bodyPr wrap="none" rtlCol="0">
            <a:spAutoFit/>
          </a:bodyPr>
          <a:lstStyle/>
          <a:p>
            <a:pPr algn="ctr"/>
            <a:r>
              <a:rPr lang="en-US" sz="1200" dirty="0" smtClean="0">
                <a:solidFill>
                  <a:srgbClr val="0000FF"/>
                </a:solidFill>
                <a:latin typeface="Calibri"/>
                <a:cs typeface="Calibri"/>
              </a:rPr>
              <a:t>65%</a:t>
            </a:r>
            <a:endParaRPr lang="da-DK" sz="1200" dirty="0">
              <a:solidFill>
                <a:srgbClr val="0000FF"/>
              </a:solidFill>
              <a:latin typeface="Calibri"/>
              <a:cs typeface="Calibri"/>
            </a:endParaRPr>
          </a:p>
        </p:txBody>
      </p:sp>
      <p:sp>
        <p:nvSpPr>
          <p:cNvPr id="10" name="TextBox 9"/>
          <p:cNvSpPr txBox="1"/>
          <p:nvPr/>
        </p:nvSpPr>
        <p:spPr>
          <a:xfrm>
            <a:off x="5916620" y="3922434"/>
            <a:ext cx="450664" cy="276999"/>
          </a:xfrm>
          <a:prstGeom prst="rect">
            <a:avLst/>
          </a:prstGeom>
          <a:noFill/>
        </p:spPr>
        <p:txBody>
          <a:bodyPr wrap="none" rtlCol="0">
            <a:spAutoFit/>
          </a:bodyPr>
          <a:lstStyle/>
          <a:p>
            <a:pPr algn="ctr"/>
            <a:r>
              <a:rPr lang="en-US" sz="1200" dirty="0" smtClean="0">
                <a:solidFill>
                  <a:srgbClr val="0000FF"/>
                </a:solidFill>
                <a:latin typeface="Calibri"/>
                <a:cs typeface="Calibri"/>
              </a:rPr>
              <a:t>55%</a:t>
            </a:r>
            <a:endParaRPr lang="da-DK" sz="1200" dirty="0">
              <a:solidFill>
                <a:srgbClr val="0000FF"/>
              </a:solidFill>
              <a:latin typeface="Calibri"/>
              <a:cs typeface="Calibri"/>
            </a:endParaRPr>
          </a:p>
        </p:txBody>
      </p:sp>
      <p:sp>
        <p:nvSpPr>
          <p:cNvPr id="12" name="TextBox 11"/>
          <p:cNvSpPr txBox="1"/>
          <p:nvPr/>
        </p:nvSpPr>
        <p:spPr>
          <a:xfrm>
            <a:off x="5916620" y="4901729"/>
            <a:ext cx="450664" cy="276999"/>
          </a:xfrm>
          <a:prstGeom prst="rect">
            <a:avLst/>
          </a:prstGeom>
          <a:noFill/>
        </p:spPr>
        <p:txBody>
          <a:bodyPr wrap="none" rtlCol="0">
            <a:spAutoFit/>
          </a:bodyPr>
          <a:lstStyle/>
          <a:p>
            <a:pPr algn="ctr"/>
            <a:r>
              <a:rPr lang="en-US" sz="1200" dirty="0" smtClean="0">
                <a:solidFill>
                  <a:srgbClr val="0000FF"/>
                </a:solidFill>
                <a:latin typeface="Calibri"/>
                <a:cs typeface="Calibri"/>
              </a:rPr>
              <a:t>65%</a:t>
            </a:r>
            <a:endParaRPr lang="da-DK" sz="1200" dirty="0">
              <a:solidFill>
                <a:srgbClr val="0000FF"/>
              </a:solidFill>
              <a:latin typeface="Calibri"/>
              <a:cs typeface="Calibri"/>
            </a:endParaRPr>
          </a:p>
        </p:txBody>
      </p:sp>
      <p:sp>
        <p:nvSpPr>
          <p:cNvPr id="14" name="TextBox 13"/>
          <p:cNvSpPr txBox="1"/>
          <p:nvPr/>
        </p:nvSpPr>
        <p:spPr>
          <a:xfrm>
            <a:off x="189005" y="6374962"/>
            <a:ext cx="3640540" cy="276999"/>
          </a:xfrm>
          <a:prstGeom prst="rect">
            <a:avLst/>
          </a:prstGeom>
          <a:noFill/>
        </p:spPr>
        <p:txBody>
          <a:bodyPr wrap="none" rtlCol="0">
            <a:spAutoFit/>
          </a:bodyPr>
          <a:lstStyle/>
          <a:p>
            <a:r>
              <a:rPr lang="en-US" sz="1200" dirty="0" smtClean="0">
                <a:solidFill>
                  <a:schemeClr val="bg1"/>
                </a:solidFill>
              </a:rPr>
              <a:t>Petersen L, et al</a:t>
            </a:r>
            <a:r>
              <a:rPr lang="en-US" sz="1200" dirty="0">
                <a:solidFill>
                  <a:schemeClr val="bg1"/>
                </a:solidFill>
              </a:rPr>
              <a:t>. </a:t>
            </a:r>
            <a:r>
              <a:rPr lang="en-US" sz="1200" i="1" dirty="0" smtClean="0">
                <a:solidFill>
                  <a:schemeClr val="bg1"/>
                </a:solidFill>
              </a:rPr>
              <a:t>N </a:t>
            </a:r>
            <a:r>
              <a:rPr lang="en-US" sz="1200" i="1" dirty="0" err="1" smtClean="0">
                <a:solidFill>
                  <a:schemeClr val="bg1"/>
                </a:solidFill>
              </a:rPr>
              <a:t>Engl</a:t>
            </a:r>
            <a:r>
              <a:rPr lang="en-US" sz="1200" i="1" dirty="0" smtClean="0">
                <a:solidFill>
                  <a:schemeClr val="bg1"/>
                </a:solidFill>
              </a:rPr>
              <a:t> J Med</a:t>
            </a:r>
            <a:r>
              <a:rPr lang="en-US" sz="1200" dirty="0" smtClean="0">
                <a:solidFill>
                  <a:schemeClr val="bg1"/>
                </a:solidFill>
              </a:rPr>
              <a:t>. </a:t>
            </a:r>
            <a:r>
              <a:rPr lang="da-DK" sz="1200" dirty="0" smtClean="0">
                <a:solidFill>
                  <a:schemeClr val="bg1"/>
                </a:solidFill>
              </a:rPr>
              <a:t>2016;374:1552-63</a:t>
            </a:r>
            <a:endParaRPr lang="en-US" sz="1200" dirty="0">
              <a:solidFill>
                <a:schemeClr val="bg1"/>
              </a:solidFill>
            </a:endParaRPr>
          </a:p>
        </p:txBody>
      </p:sp>
    </p:spTree>
    <p:extLst>
      <p:ext uri="{BB962C8B-B14F-4D97-AF65-F5344CB8AC3E}">
        <p14:creationId xmlns:p14="http://schemas.microsoft.com/office/powerpoint/2010/main" val="32090956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err="1" smtClean="0"/>
              <a:t>Zika</a:t>
            </a:r>
            <a:r>
              <a:rPr lang="en-US" sz="3600" dirty="0" smtClean="0"/>
              <a:t> clinical presentation</a:t>
            </a:r>
            <a:endParaRPr lang="en-US" sz="3600" dirty="0"/>
          </a:p>
        </p:txBody>
      </p:sp>
      <p:pic>
        <p:nvPicPr>
          <p:cNvPr id="6" name="Content Placeholder 5" descr="Zikapic1.jpg"/>
          <p:cNvPicPr>
            <a:picLocks noGrp="1"/>
          </p:cNvPicPr>
          <p:nvPr>
            <p:ph sz="half" idx="1"/>
          </p:nvPr>
        </p:nvPicPr>
        <p:blipFill>
          <a:blip r:embed="rId2">
            <a:extLst>
              <a:ext uri="{28A0092B-C50C-407E-A947-70E740481C1C}">
                <a14:useLocalDpi xmlns:a14="http://schemas.microsoft.com/office/drawing/2010/main" val="0"/>
              </a:ext>
            </a:extLst>
          </a:blip>
          <a:srcRect t="-646" b="-646"/>
          <a:stretch>
            <a:fillRect/>
          </a:stretch>
        </p:blipFill>
        <p:spPr>
          <a:xfrm>
            <a:off x="479774" y="1828800"/>
            <a:ext cx="4892040" cy="4219575"/>
          </a:xfrm>
          <a:effectLst>
            <a:outerShdw blurRad="431800" dist="139700" dir="2700000" algn="tl" rotWithShape="0">
              <a:srgbClr val="000000">
                <a:alpha val="65000"/>
              </a:srgbClr>
            </a:outerShdw>
          </a:effectLst>
        </p:spPr>
      </p:pic>
      <p:pic>
        <p:nvPicPr>
          <p:cNvPr id="7" name="Content Placeholder 6" descr="Zikapic2.jpg"/>
          <p:cNvPicPr>
            <a:picLocks noGrp="1"/>
          </p:cNvPicPr>
          <p:nvPr>
            <p:ph sz="half" idx="2"/>
          </p:nvPr>
        </p:nvPicPr>
        <p:blipFill>
          <a:blip r:embed="rId3">
            <a:extLst>
              <a:ext uri="{28A0092B-C50C-407E-A947-70E740481C1C}">
                <a14:useLocalDpi xmlns:a14="http://schemas.microsoft.com/office/drawing/2010/main" val="0"/>
              </a:ext>
            </a:extLst>
          </a:blip>
          <a:srcRect l="-31747" r="-31747"/>
          <a:stretch>
            <a:fillRect/>
          </a:stretch>
        </p:blipFill>
        <p:spPr>
          <a:xfrm>
            <a:off x="4786031" y="1828800"/>
            <a:ext cx="4837743" cy="4219575"/>
          </a:xfrm>
          <a:effectLst>
            <a:outerShdw blurRad="431800" dist="139700" dir="2700000" algn="tl" rotWithShape="0">
              <a:srgbClr val="000000">
                <a:alpha val="65000"/>
              </a:srgbClr>
            </a:outerShdw>
          </a:effectLst>
        </p:spPr>
      </p:pic>
      <p:grpSp>
        <p:nvGrpSpPr>
          <p:cNvPr id="8" name="Group 7"/>
          <p:cNvGrpSpPr/>
          <p:nvPr/>
        </p:nvGrpSpPr>
        <p:grpSpPr>
          <a:xfrm>
            <a:off x="7099172" y="177955"/>
            <a:ext cx="1866900" cy="487680"/>
            <a:chOff x="6683375" y="407193"/>
            <a:chExt cx="2333625" cy="455613"/>
          </a:xfrm>
        </p:grpSpPr>
        <p:sp>
          <p:nvSpPr>
            <p:cNvPr id="9" name="Round Single Corner Rectangle 8"/>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5"/>
            </a:xfrm>
            <a:prstGeom prst="rect">
              <a:avLst/>
            </a:prstGeom>
            <a:noFill/>
          </p:spPr>
        </p:pic>
      </p:grpSp>
      <p:sp>
        <p:nvSpPr>
          <p:cNvPr id="11" name="TextBox 10"/>
          <p:cNvSpPr txBox="1"/>
          <p:nvPr/>
        </p:nvSpPr>
        <p:spPr>
          <a:xfrm>
            <a:off x="189005" y="6374962"/>
            <a:ext cx="3396683" cy="276999"/>
          </a:xfrm>
          <a:prstGeom prst="rect">
            <a:avLst/>
          </a:prstGeom>
          <a:noFill/>
        </p:spPr>
        <p:txBody>
          <a:bodyPr wrap="none" rtlCol="0">
            <a:spAutoFit/>
          </a:bodyPr>
          <a:lstStyle/>
          <a:p>
            <a:r>
              <a:rPr lang="en-US" sz="1200" dirty="0" err="1" smtClean="0">
                <a:solidFill>
                  <a:schemeClr val="bg1"/>
                </a:solidFill>
              </a:rPr>
              <a:t>Macesic</a:t>
            </a:r>
            <a:r>
              <a:rPr lang="en-US" sz="1200" dirty="0" smtClean="0">
                <a:solidFill>
                  <a:schemeClr val="bg1"/>
                </a:solidFill>
              </a:rPr>
              <a:t> N, et al. </a:t>
            </a:r>
            <a:r>
              <a:rPr lang="en-US" sz="1200" i="1" dirty="0" err="1" smtClean="0">
                <a:solidFill>
                  <a:schemeClr val="bg1"/>
                </a:solidFill>
              </a:rPr>
              <a:t>Clin</a:t>
            </a:r>
            <a:r>
              <a:rPr lang="en-US" sz="1200" i="1" dirty="0" smtClean="0">
                <a:solidFill>
                  <a:schemeClr val="bg1"/>
                </a:solidFill>
              </a:rPr>
              <a:t> Infect Dis</a:t>
            </a:r>
            <a:r>
              <a:rPr lang="en-US" sz="1200" dirty="0" smtClean="0">
                <a:solidFill>
                  <a:schemeClr val="bg1"/>
                </a:solidFill>
              </a:rPr>
              <a:t>. </a:t>
            </a:r>
            <a:r>
              <a:rPr lang="fr-FR" sz="1200" dirty="0" smtClean="0">
                <a:solidFill>
                  <a:schemeClr val="bg1"/>
                </a:solidFill>
              </a:rPr>
              <a:t>2015;61:1445</a:t>
            </a:r>
            <a:endParaRPr lang="en-US" sz="1200" dirty="0">
              <a:solidFill>
                <a:schemeClr val="bg1"/>
              </a:solidFill>
            </a:endParaRPr>
          </a:p>
        </p:txBody>
      </p:sp>
    </p:spTree>
    <p:extLst>
      <p:ext uri="{BB962C8B-B14F-4D97-AF65-F5344CB8AC3E}">
        <p14:creationId xmlns:p14="http://schemas.microsoft.com/office/powerpoint/2010/main" val="249159997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200" dirty="0" smtClean="0"/>
              <a:t>Complications of </a:t>
            </a:r>
            <a:r>
              <a:rPr lang="en-US" sz="3200" dirty="0" err="1" smtClean="0"/>
              <a:t>Zika</a:t>
            </a:r>
            <a:r>
              <a:rPr lang="en-US" sz="3200" dirty="0" smtClean="0"/>
              <a:t> virus infection</a:t>
            </a:r>
            <a:endParaRPr lang="en-US" sz="3200" dirty="0"/>
          </a:p>
        </p:txBody>
      </p:sp>
      <p:sp>
        <p:nvSpPr>
          <p:cNvPr id="3" name="Content Placeholder 2"/>
          <p:cNvSpPr>
            <a:spLocks noGrp="1"/>
          </p:cNvSpPr>
          <p:nvPr>
            <p:ph sz="half" idx="1"/>
          </p:nvPr>
        </p:nvSpPr>
        <p:spPr>
          <a:xfrm>
            <a:off x="352778" y="1425389"/>
            <a:ext cx="4402666" cy="4622987"/>
          </a:xfrm>
        </p:spPr>
        <p:txBody>
          <a:bodyPr anchor="ctr">
            <a:normAutofit/>
          </a:bodyPr>
          <a:lstStyle/>
          <a:p>
            <a:pPr>
              <a:lnSpc>
                <a:spcPct val="90000"/>
              </a:lnSpc>
              <a:spcBef>
                <a:spcPts val="0"/>
              </a:spcBef>
              <a:spcAft>
                <a:spcPts val="900"/>
              </a:spcAft>
            </a:pPr>
            <a:r>
              <a:rPr lang="en-US" dirty="0">
                <a:latin typeface="Calibri"/>
                <a:cs typeface="Calibri"/>
              </a:rPr>
              <a:t>Pregnant women can be </a:t>
            </a:r>
            <a:r>
              <a:rPr lang="en-US" dirty="0" smtClean="0">
                <a:latin typeface="Calibri"/>
                <a:cs typeface="Calibri"/>
              </a:rPr>
              <a:t>infected</a:t>
            </a:r>
            <a:endParaRPr lang="en-US" dirty="0">
              <a:latin typeface="Calibri"/>
              <a:cs typeface="Calibri"/>
            </a:endParaRPr>
          </a:p>
          <a:p>
            <a:pPr lvl="1">
              <a:lnSpc>
                <a:spcPct val="90000"/>
              </a:lnSpc>
              <a:spcBef>
                <a:spcPts val="0"/>
              </a:spcBef>
              <a:spcAft>
                <a:spcPts val="900"/>
              </a:spcAft>
              <a:buFont typeface="Courier New"/>
              <a:buChar char="o"/>
            </a:pPr>
            <a:r>
              <a:rPr lang="en-US" dirty="0" smtClean="0">
                <a:latin typeface="Calibri"/>
                <a:cs typeface="Calibri"/>
              </a:rPr>
              <a:t>Through </a:t>
            </a:r>
            <a:r>
              <a:rPr lang="en-US" dirty="0">
                <a:latin typeface="Calibri"/>
                <a:cs typeface="Calibri"/>
              </a:rPr>
              <a:t>the bite of an infected </a:t>
            </a:r>
            <a:r>
              <a:rPr lang="en-US" dirty="0" smtClean="0">
                <a:latin typeface="Calibri"/>
                <a:cs typeface="Calibri"/>
              </a:rPr>
              <a:t>mosquito</a:t>
            </a:r>
            <a:endParaRPr lang="en-US" dirty="0">
              <a:latin typeface="Calibri"/>
              <a:cs typeface="Calibri"/>
            </a:endParaRPr>
          </a:p>
          <a:p>
            <a:pPr lvl="1">
              <a:lnSpc>
                <a:spcPct val="90000"/>
              </a:lnSpc>
              <a:spcBef>
                <a:spcPts val="0"/>
              </a:spcBef>
              <a:spcAft>
                <a:spcPts val="900"/>
              </a:spcAft>
              <a:buFont typeface="Courier New"/>
              <a:buChar char="o"/>
            </a:pPr>
            <a:r>
              <a:rPr lang="en-US" dirty="0" smtClean="0">
                <a:latin typeface="Calibri"/>
                <a:cs typeface="Calibri"/>
              </a:rPr>
              <a:t>Through </a:t>
            </a:r>
            <a:r>
              <a:rPr lang="en-US" dirty="0">
                <a:latin typeface="Calibri"/>
                <a:cs typeface="Calibri"/>
              </a:rPr>
              <a:t>sex without a condom with an infected partner </a:t>
            </a:r>
          </a:p>
          <a:p>
            <a:pPr>
              <a:lnSpc>
                <a:spcPct val="90000"/>
              </a:lnSpc>
              <a:spcBef>
                <a:spcPts val="0"/>
              </a:spcBef>
              <a:spcAft>
                <a:spcPts val="900"/>
              </a:spcAft>
            </a:pPr>
            <a:r>
              <a:rPr lang="en-US" dirty="0" err="1" smtClean="0">
                <a:latin typeface="Calibri"/>
                <a:cs typeface="Calibri"/>
              </a:rPr>
              <a:t>Zika</a:t>
            </a:r>
            <a:r>
              <a:rPr lang="en-US" dirty="0" smtClean="0">
                <a:latin typeface="Calibri"/>
                <a:cs typeface="Calibri"/>
              </a:rPr>
              <a:t> </a:t>
            </a:r>
            <a:r>
              <a:rPr lang="en-US" dirty="0">
                <a:latin typeface="Calibri"/>
                <a:cs typeface="Calibri"/>
              </a:rPr>
              <a:t>can be passed to the fetus during pregnancy or around the time of </a:t>
            </a:r>
            <a:r>
              <a:rPr lang="en-US" dirty="0" smtClean="0">
                <a:latin typeface="Calibri"/>
                <a:cs typeface="Calibri"/>
              </a:rPr>
              <a:t>birth</a:t>
            </a:r>
          </a:p>
          <a:p>
            <a:pPr>
              <a:lnSpc>
                <a:spcPct val="90000"/>
              </a:lnSpc>
              <a:spcBef>
                <a:spcPts val="0"/>
              </a:spcBef>
              <a:spcAft>
                <a:spcPts val="900"/>
              </a:spcAft>
            </a:pPr>
            <a:r>
              <a:rPr lang="en-US" dirty="0">
                <a:latin typeface="Calibri"/>
                <a:cs typeface="Calibri"/>
              </a:rPr>
              <a:t>Infection can occur in any </a:t>
            </a:r>
            <a:r>
              <a:rPr lang="en-US" dirty="0" smtClean="0">
                <a:latin typeface="Calibri"/>
                <a:cs typeface="Calibri"/>
              </a:rPr>
              <a:t>trimester</a:t>
            </a:r>
          </a:p>
          <a:p>
            <a:pPr lvl="1">
              <a:lnSpc>
                <a:spcPct val="90000"/>
              </a:lnSpc>
              <a:spcBef>
                <a:spcPts val="0"/>
              </a:spcBef>
              <a:spcAft>
                <a:spcPts val="900"/>
              </a:spcAft>
              <a:buFont typeface="Courier New"/>
              <a:buChar char="o"/>
            </a:pPr>
            <a:r>
              <a:rPr lang="en-US" dirty="0">
                <a:latin typeface="Calibri"/>
                <a:cs typeface="Calibri"/>
              </a:rPr>
              <a:t>The clinical course is </a:t>
            </a:r>
            <a:r>
              <a:rPr lang="en-US" dirty="0" smtClean="0">
                <a:latin typeface="Calibri"/>
                <a:cs typeface="Calibri"/>
              </a:rPr>
              <a:t>similar to that in non</a:t>
            </a:r>
            <a:r>
              <a:rPr lang="en-US" dirty="0">
                <a:latin typeface="Calibri"/>
                <a:cs typeface="Calibri"/>
              </a:rPr>
              <a:t>-pregnant people </a:t>
            </a:r>
          </a:p>
          <a:p>
            <a:pPr>
              <a:lnSpc>
                <a:spcPct val="90000"/>
              </a:lnSpc>
              <a:spcBef>
                <a:spcPts val="0"/>
              </a:spcBef>
              <a:spcAft>
                <a:spcPts val="900"/>
              </a:spcAft>
            </a:pPr>
            <a:r>
              <a:rPr lang="en-US" dirty="0" err="1">
                <a:latin typeface="Calibri"/>
                <a:cs typeface="Calibri"/>
              </a:rPr>
              <a:t>Guillain</a:t>
            </a:r>
            <a:r>
              <a:rPr lang="en-US" dirty="0">
                <a:latin typeface="Calibri"/>
                <a:cs typeface="Calibri"/>
              </a:rPr>
              <a:t>–</a:t>
            </a:r>
            <a:r>
              <a:rPr lang="en-US" dirty="0" err="1">
                <a:latin typeface="Calibri"/>
                <a:cs typeface="Calibri"/>
              </a:rPr>
              <a:t>Barré</a:t>
            </a:r>
            <a:r>
              <a:rPr lang="en-US" dirty="0">
                <a:latin typeface="Calibri"/>
                <a:cs typeface="Calibri"/>
              </a:rPr>
              <a:t> syndrome</a:t>
            </a:r>
          </a:p>
          <a:p>
            <a:pPr lvl="1">
              <a:lnSpc>
                <a:spcPct val="90000"/>
              </a:lnSpc>
              <a:spcBef>
                <a:spcPts val="0"/>
              </a:spcBef>
              <a:spcAft>
                <a:spcPts val="900"/>
              </a:spcAft>
              <a:buFont typeface="Courier New"/>
              <a:buChar char="o"/>
            </a:pPr>
            <a:r>
              <a:rPr lang="en-US" dirty="0">
                <a:latin typeface="Calibri"/>
                <a:cs typeface="Calibri"/>
              </a:rPr>
              <a:t>Frequency 1:5000 infections</a:t>
            </a:r>
          </a:p>
        </p:txBody>
      </p:sp>
      <p:pic>
        <p:nvPicPr>
          <p:cNvPr id="6" name="Content Placeholder 5" descr="Screen Shot 2017-03-03 at 1.56.55 AM.png"/>
          <p:cNvPicPr>
            <a:picLocks noGrp="1" noChangeAspect="1"/>
          </p:cNvPicPr>
          <p:nvPr>
            <p:ph sz="half" idx="2"/>
          </p:nvPr>
        </p:nvPicPr>
        <p:blipFill>
          <a:blip r:embed="rId2">
            <a:extLst>
              <a:ext uri="{28A0092B-C50C-407E-A947-70E740481C1C}">
                <a14:useLocalDpi xmlns:a14="http://schemas.microsoft.com/office/drawing/2010/main" val="0"/>
              </a:ext>
            </a:extLst>
          </a:blip>
          <a:srcRect t="-50929" b="-50929"/>
          <a:stretch>
            <a:fillRect/>
          </a:stretch>
        </p:blipFill>
        <p:spPr>
          <a:xfrm>
            <a:off x="4942539" y="1828800"/>
            <a:ext cx="3657600" cy="4219575"/>
          </a:xfrm>
          <a:effectLst>
            <a:outerShdw blurRad="431800" dist="139700" dir="2700000" algn="tl" rotWithShape="0">
              <a:srgbClr val="000000">
                <a:alpha val="65000"/>
              </a:srgbClr>
            </a:outerShdw>
          </a:effectLst>
        </p:spPr>
      </p:pic>
      <p:sp>
        <p:nvSpPr>
          <p:cNvPr id="4" name="TextBox 3"/>
          <p:cNvSpPr txBox="1"/>
          <p:nvPr/>
        </p:nvSpPr>
        <p:spPr>
          <a:xfrm>
            <a:off x="189007" y="6005630"/>
            <a:ext cx="6449978" cy="646331"/>
          </a:xfrm>
          <a:prstGeom prst="rect">
            <a:avLst/>
          </a:prstGeom>
          <a:noFill/>
        </p:spPr>
        <p:txBody>
          <a:bodyPr wrap="none" rtlCol="0" anchor="b">
            <a:spAutoFit/>
          </a:bodyPr>
          <a:lstStyle/>
          <a:p>
            <a:r>
              <a:rPr lang="en-US" sz="1200" dirty="0" smtClean="0">
                <a:solidFill>
                  <a:schemeClr val="bg1"/>
                </a:solidFill>
              </a:rPr>
              <a:t>Source: </a:t>
            </a:r>
            <a:r>
              <a:rPr lang="en-US" sz="1200" dirty="0" err="1" smtClean="0">
                <a:solidFill>
                  <a:schemeClr val="bg1"/>
                </a:solidFill>
              </a:rPr>
              <a:t>www.cdc.gov</a:t>
            </a:r>
            <a:r>
              <a:rPr lang="en-US" sz="1200" dirty="0">
                <a:solidFill>
                  <a:schemeClr val="bg1"/>
                </a:solidFill>
              </a:rPr>
              <a:t>/</a:t>
            </a:r>
            <a:r>
              <a:rPr lang="en-US" sz="1200" dirty="0" err="1">
                <a:solidFill>
                  <a:schemeClr val="bg1"/>
                </a:solidFill>
              </a:rPr>
              <a:t>zika</a:t>
            </a:r>
            <a:r>
              <a:rPr lang="en-US" sz="1200" dirty="0">
                <a:solidFill>
                  <a:schemeClr val="bg1"/>
                </a:solidFill>
              </a:rPr>
              <a:t>/</a:t>
            </a:r>
            <a:r>
              <a:rPr lang="en-US" sz="1200" dirty="0" err="1">
                <a:solidFill>
                  <a:schemeClr val="bg1"/>
                </a:solidFill>
              </a:rPr>
              <a:t>hc</a:t>
            </a:r>
            <a:r>
              <a:rPr lang="en-US" sz="1200" dirty="0">
                <a:solidFill>
                  <a:schemeClr val="bg1"/>
                </a:solidFill>
              </a:rPr>
              <a:t>-providers/preparing-for </a:t>
            </a:r>
            <a:r>
              <a:rPr lang="en-US" sz="1200" dirty="0" err="1">
                <a:solidFill>
                  <a:schemeClr val="bg1"/>
                </a:solidFill>
              </a:rPr>
              <a:t>zika</a:t>
            </a:r>
            <a:r>
              <a:rPr lang="en-US" sz="1200" dirty="0">
                <a:solidFill>
                  <a:schemeClr val="bg1"/>
                </a:solidFill>
              </a:rPr>
              <a:t>/</a:t>
            </a:r>
            <a:r>
              <a:rPr lang="en-US" sz="1200" dirty="0" err="1" smtClean="0">
                <a:solidFill>
                  <a:schemeClr val="bg1"/>
                </a:solidFill>
              </a:rPr>
              <a:t>clinicalevaluationdisease.html</a:t>
            </a:r>
            <a:endParaRPr lang="en-US" sz="1200" dirty="0" smtClean="0">
              <a:solidFill>
                <a:schemeClr val="bg1"/>
              </a:solidFill>
            </a:endParaRPr>
          </a:p>
          <a:p>
            <a:r>
              <a:rPr lang="fr-FR" sz="1200" dirty="0">
                <a:solidFill>
                  <a:schemeClr val="bg1"/>
                </a:solidFill>
              </a:rPr>
              <a:t>Cao-Lormeau VM, et al. Lancet 2016;387:1531-</a:t>
            </a:r>
            <a:r>
              <a:rPr lang="fr-FR" sz="1200" dirty="0" smtClean="0">
                <a:solidFill>
                  <a:schemeClr val="bg1"/>
                </a:solidFill>
              </a:rPr>
              <a:t>9</a:t>
            </a:r>
            <a:endParaRPr lang="en-US" sz="1200" dirty="0" smtClean="0">
              <a:solidFill>
                <a:schemeClr val="bg1"/>
              </a:solidFill>
            </a:endParaRPr>
          </a:p>
          <a:p>
            <a:r>
              <a:rPr lang="en-US" sz="1200" dirty="0" err="1" smtClean="0">
                <a:solidFill>
                  <a:schemeClr val="bg1"/>
                </a:solidFill>
              </a:rPr>
              <a:t>Brasil</a:t>
            </a:r>
            <a:r>
              <a:rPr lang="en-US" sz="1200" dirty="0" smtClean="0">
                <a:solidFill>
                  <a:schemeClr val="bg1"/>
                </a:solidFill>
              </a:rPr>
              <a:t> P, et al</a:t>
            </a:r>
            <a:r>
              <a:rPr lang="en-US" sz="1200" dirty="0">
                <a:solidFill>
                  <a:schemeClr val="bg1"/>
                </a:solidFill>
              </a:rPr>
              <a:t>. </a:t>
            </a:r>
            <a:r>
              <a:rPr lang="en-US" sz="1200" i="1" dirty="0" smtClean="0">
                <a:solidFill>
                  <a:schemeClr val="bg1"/>
                </a:solidFill>
              </a:rPr>
              <a:t>N </a:t>
            </a:r>
            <a:r>
              <a:rPr lang="en-US" sz="1200" i="1" dirty="0" err="1" smtClean="0">
                <a:solidFill>
                  <a:schemeClr val="bg1"/>
                </a:solidFill>
              </a:rPr>
              <a:t>Engl</a:t>
            </a:r>
            <a:r>
              <a:rPr lang="en-US" sz="1200" i="1" dirty="0" smtClean="0">
                <a:solidFill>
                  <a:schemeClr val="bg1"/>
                </a:solidFill>
              </a:rPr>
              <a:t> J Med</a:t>
            </a:r>
            <a:r>
              <a:rPr lang="en-US" sz="1200" dirty="0" smtClean="0">
                <a:solidFill>
                  <a:schemeClr val="bg1"/>
                </a:solidFill>
              </a:rPr>
              <a:t>. </a:t>
            </a:r>
            <a:r>
              <a:rPr lang="fr-FR" sz="1200" dirty="0" smtClean="0">
                <a:solidFill>
                  <a:schemeClr val="bg1"/>
                </a:solidFill>
              </a:rPr>
              <a:t>2016;375:</a:t>
            </a:r>
            <a:r>
              <a:rPr lang="fr-FR" sz="1200" dirty="0">
                <a:solidFill>
                  <a:schemeClr val="bg1"/>
                </a:solidFill>
              </a:rPr>
              <a:t>2321</a:t>
            </a:r>
            <a:r>
              <a:rPr lang="fr-FR" sz="1200" dirty="0" smtClean="0">
                <a:solidFill>
                  <a:schemeClr val="bg1"/>
                </a:solidFill>
              </a:rPr>
              <a:t>-34</a:t>
            </a:r>
            <a:endParaRPr lang="en-US" sz="1200" dirty="0">
              <a:solidFill>
                <a:schemeClr val="bg1"/>
              </a:solidFill>
            </a:endParaRPr>
          </a:p>
        </p:txBody>
      </p:sp>
      <p:sp>
        <p:nvSpPr>
          <p:cNvPr id="7" name="Text Placeholder 3"/>
          <p:cNvSpPr txBox="1">
            <a:spLocks/>
          </p:cNvSpPr>
          <p:nvPr/>
        </p:nvSpPr>
        <p:spPr>
          <a:xfrm>
            <a:off x="4942539" y="1975059"/>
            <a:ext cx="3657600" cy="789828"/>
          </a:xfrm>
          <a:prstGeom prst="rect">
            <a:avLst/>
          </a:prstGeom>
        </p:spPr>
        <p:txBody>
          <a:bodyPr vert="horz" lIns="91440" tIns="45720" rIns="91440" bIns="45720" rtlCol="0" anchor="ctr">
            <a:noAutofit/>
          </a:bodyPr>
          <a:lstStyle>
            <a:lvl1pPr marL="282575" indent="-282575" algn="l" defTabSz="914400" rtl="0" eaLnBrk="1" latinLnBrk="0" hangingPunct="1">
              <a:spcBef>
                <a:spcPts val="2000"/>
              </a:spcBef>
              <a:buFont typeface="Wingdings 2" pitchFamily="18" charset="2"/>
              <a:buChar char=""/>
              <a:defRPr sz="20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a:solidFill>
                  <a:schemeClr val="bg1"/>
                </a:solidFill>
                <a:latin typeface="+mn-lt"/>
                <a:ea typeface="+mn-ea"/>
                <a:cs typeface="+mn-cs"/>
              </a:defRPr>
            </a:lvl9pPr>
          </a:lstStyle>
          <a:p>
            <a:pPr marL="0" indent="0" algn="ctr">
              <a:spcBef>
                <a:spcPts val="0"/>
              </a:spcBef>
              <a:buNone/>
            </a:pPr>
            <a:r>
              <a:rPr lang="en-US" sz="1600" dirty="0" smtClean="0">
                <a:latin typeface="Calibri"/>
                <a:cs typeface="Calibri"/>
              </a:rPr>
              <a:t>Week of gestation at time of infection and risk of ultrasound abnormalities</a:t>
            </a:r>
          </a:p>
          <a:p>
            <a:pPr marL="0" indent="0" algn="ctr">
              <a:spcBef>
                <a:spcPts val="0"/>
              </a:spcBef>
              <a:buNone/>
            </a:pPr>
            <a:r>
              <a:rPr lang="en-US" sz="1600" dirty="0" smtClean="0">
                <a:latin typeface="Calibri"/>
                <a:cs typeface="Calibri"/>
              </a:rPr>
              <a:t>Transmission risk 6%</a:t>
            </a:r>
          </a:p>
        </p:txBody>
      </p:sp>
      <p:grpSp>
        <p:nvGrpSpPr>
          <p:cNvPr id="8" name="Group 7"/>
          <p:cNvGrpSpPr/>
          <p:nvPr/>
        </p:nvGrpSpPr>
        <p:grpSpPr>
          <a:xfrm>
            <a:off x="6635758" y="184944"/>
            <a:ext cx="2333625" cy="455613"/>
            <a:chOff x="6683375" y="407193"/>
            <a:chExt cx="2333625" cy="455613"/>
          </a:xfrm>
        </p:grpSpPr>
        <p:sp>
          <p:nvSpPr>
            <p:cNvPr id="9" name="Round Single Corner Rectangle 8"/>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137629930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err="1" smtClean="0"/>
              <a:t>Zika</a:t>
            </a:r>
            <a:r>
              <a:rPr lang="en-US" sz="3600" dirty="0" smtClean="0"/>
              <a:t> virus congenital syndrome</a:t>
            </a:r>
            <a:endParaRPr lang="en-US" sz="3600" dirty="0"/>
          </a:p>
        </p:txBody>
      </p:sp>
      <p:pic>
        <p:nvPicPr>
          <p:cNvPr id="8" name="Content Placeholder 7" descr="nejmc1603617_f1.jpg"/>
          <p:cNvPicPr>
            <a:picLocks noGrp="1" noChangeAspect="1"/>
          </p:cNvPicPr>
          <p:nvPr>
            <p:ph sz="half" idx="13"/>
          </p:nvPr>
        </p:nvPicPr>
        <p:blipFill rotWithShape="1">
          <a:blip r:embed="rId2">
            <a:extLst>
              <a:ext uri="{28A0092B-C50C-407E-A947-70E740481C1C}">
                <a14:useLocalDpi xmlns:a14="http://schemas.microsoft.com/office/drawing/2010/main" val="0"/>
              </a:ext>
            </a:extLst>
          </a:blip>
          <a:srcRect t="5428" b="49966"/>
          <a:stretch/>
        </p:blipFill>
        <p:spPr>
          <a:xfrm>
            <a:off x="4711700" y="3992563"/>
            <a:ext cx="3657600" cy="2057400"/>
          </a:xfrm>
          <a:effectLst>
            <a:outerShdw blurRad="431800" dist="139700" dir="2700000" algn="tl" rotWithShape="0">
              <a:srgbClr val="000000">
                <a:alpha val="65000"/>
              </a:srgbClr>
            </a:outerShdw>
          </a:effectLst>
        </p:spPr>
      </p:pic>
      <p:pic>
        <p:nvPicPr>
          <p:cNvPr id="6" name="Content Placeholder 5" descr="sn-neuralstemcells.jpg"/>
          <p:cNvPicPr>
            <a:picLocks noGrp="1" noChangeAspect="1"/>
          </p:cNvPicPr>
          <p:nvPr>
            <p:ph sz="half" idx="14"/>
          </p:nvPr>
        </p:nvPicPr>
        <p:blipFill>
          <a:blip r:embed="rId3">
            <a:extLst>
              <a:ext uri="{28A0092B-C50C-407E-A947-70E740481C1C}">
                <a14:useLocalDpi xmlns:a14="http://schemas.microsoft.com/office/drawing/2010/main" val="0"/>
              </a:ext>
            </a:extLst>
          </a:blip>
          <a:srcRect l="25621" r="25621"/>
          <a:stretch>
            <a:fillRect/>
          </a:stretch>
        </p:blipFill>
        <p:spPr>
          <a:xfrm>
            <a:off x="779463" y="1828800"/>
            <a:ext cx="3657600" cy="4219575"/>
          </a:xfrm>
          <a:effectLst>
            <a:outerShdw blurRad="431800" dist="139700" dir="2700000" algn="tl" rotWithShape="0">
              <a:srgbClr val="000000">
                <a:alpha val="65000"/>
              </a:srgbClr>
            </a:outerShdw>
          </a:effectLst>
        </p:spPr>
      </p:pic>
      <p:grpSp>
        <p:nvGrpSpPr>
          <p:cNvPr id="9" name="Group 8"/>
          <p:cNvGrpSpPr/>
          <p:nvPr/>
        </p:nvGrpSpPr>
        <p:grpSpPr>
          <a:xfrm>
            <a:off x="6635758" y="184944"/>
            <a:ext cx="2333625" cy="455613"/>
            <a:chOff x="6683375" y="407193"/>
            <a:chExt cx="2333625" cy="455613"/>
          </a:xfrm>
        </p:grpSpPr>
        <p:sp>
          <p:nvSpPr>
            <p:cNvPr id="10" name="Round Single Corner Rectangle 9"/>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pic>
        <p:nvPicPr>
          <p:cNvPr id="12" name="Content Placeholder 15" descr="Zika-birth-defect_Infant.jpg.daijpg.420.jpg"/>
          <p:cNvPicPr>
            <a:picLocks noChangeAspect="1"/>
          </p:cNvPicPr>
          <p:nvPr/>
        </p:nvPicPr>
        <p:blipFill>
          <a:blip r:embed="rId5">
            <a:extLst>
              <a:ext uri="{28A0092B-C50C-407E-A947-70E740481C1C}">
                <a14:useLocalDpi xmlns:a14="http://schemas.microsoft.com/office/drawing/2010/main" val="0"/>
              </a:ext>
            </a:extLst>
          </a:blip>
          <a:srcRect t="12500" b="12500"/>
          <a:stretch>
            <a:fillRect/>
          </a:stretch>
        </p:blipFill>
        <p:spPr>
          <a:xfrm>
            <a:off x="4711700" y="1828800"/>
            <a:ext cx="3657600" cy="2057400"/>
          </a:xfrm>
          <a:prstGeom prst="rect">
            <a:avLst/>
          </a:prstGeom>
        </p:spPr>
      </p:pic>
    </p:spTree>
    <p:extLst>
      <p:ext uri="{BB962C8B-B14F-4D97-AF65-F5344CB8AC3E}">
        <p14:creationId xmlns:p14="http://schemas.microsoft.com/office/powerpoint/2010/main" val="18688894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Treatment</a:t>
            </a:r>
            <a:endParaRPr lang="en-US" sz="2000" dirty="0">
              <a:solidFill>
                <a:srgbClr val="FF0000"/>
              </a:solidFill>
            </a:endParaRPr>
          </a:p>
        </p:txBody>
      </p:sp>
      <p:sp>
        <p:nvSpPr>
          <p:cNvPr id="3" name="Content Placeholder 2"/>
          <p:cNvSpPr>
            <a:spLocks noGrp="1"/>
          </p:cNvSpPr>
          <p:nvPr>
            <p:ph idx="1"/>
          </p:nvPr>
        </p:nvSpPr>
        <p:spPr>
          <a:xfrm>
            <a:off x="381000" y="1600200"/>
            <a:ext cx="5410200" cy="4800600"/>
          </a:xfrm>
        </p:spPr>
        <p:txBody>
          <a:bodyPr>
            <a:normAutofit/>
          </a:bodyPr>
          <a:lstStyle/>
          <a:p>
            <a:pPr>
              <a:buFont typeface="Arial" panose="020B0604020202020204" pitchFamily="34" charset="0"/>
              <a:buChar char="•"/>
            </a:pPr>
            <a:r>
              <a:rPr lang="en-US" sz="2000" dirty="0" smtClean="0"/>
              <a:t>No specific antiviral treatment available </a:t>
            </a:r>
          </a:p>
          <a:p>
            <a:pPr>
              <a:buFont typeface="Arial" panose="020B0604020202020204" pitchFamily="34" charset="0"/>
              <a:buChar char="•"/>
            </a:pPr>
            <a:r>
              <a:rPr lang="en-US" sz="2000" dirty="0" smtClean="0"/>
              <a:t>Treatment is considered to be supportive</a:t>
            </a:r>
          </a:p>
          <a:p>
            <a:pPr>
              <a:buFont typeface="Arial" panose="020B0604020202020204" pitchFamily="34" charset="0"/>
              <a:buChar char="•"/>
            </a:pPr>
            <a:r>
              <a:rPr lang="en-US" sz="2000" dirty="0"/>
              <a:t>C</a:t>
            </a:r>
            <a:r>
              <a:rPr lang="en-US" sz="2000" dirty="0" smtClean="0"/>
              <a:t>ross reactivity between Zika virus and other </a:t>
            </a:r>
            <a:r>
              <a:rPr lang="en-US" sz="2000" dirty="0" err="1" smtClean="0"/>
              <a:t>flaviviruses</a:t>
            </a:r>
            <a:r>
              <a:rPr lang="en-US" sz="2000" dirty="0" smtClean="0"/>
              <a:t>, dengue or chikungunya</a:t>
            </a:r>
            <a:endParaRPr lang="en-US" sz="2000" dirty="0"/>
          </a:p>
          <a:p>
            <a:pPr>
              <a:buFont typeface="Arial" panose="020B0604020202020204" pitchFamily="34" charset="0"/>
              <a:buChar char="•"/>
            </a:pPr>
            <a:r>
              <a:rPr lang="en-US" sz="2000" dirty="0" smtClean="0"/>
              <a:t>People infected with Zika, chikungunya, or dengue </a:t>
            </a:r>
            <a:r>
              <a:rPr lang="en-US" sz="2000" dirty="0"/>
              <a:t>v</a:t>
            </a:r>
            <a:r>
              <a:rPr lang="en-US" sz="2000" dirty="0" smtClean="0"/>
              <a:t>irus should be protected from further mosquito exposure during the first few days of illness</a:t>
            </a:r>
            <a:endParaRPr lang="en-US" sz="1400" dirty="0" smtClean="0"/>
          </a:p>
          <a:p>
            <a:pPr marL="0" lvl="1" indent="0">
              <a:buNone/>
            </a:pPr>
            <a:endParaRPr lang="en-US" sz="1400" dirty="0"/>
          </a:p>
          <a:p>
            <a:pPr marL="0" lvl="1" indent="0">
              <a:buNone/>
            </a:pPr>
            <a:endParaRPr lang="en-US" sz="1400" dirty="0" smtClean="0"/>
          </a:p>
          <a:p>
            <a:pPr marL="0" lvl="1" indent="0">
              <a:buNone/>
            </a:pPr>
            <a:endParaRPr lang="en-US" sz="1400" dirty="0" smtClean="0"/>
          </a:p>
          <a:p>
            <a:pPr marL="0" lvl="1" indent="0">
              <a:buNone/>
            </a:pPr>
            <a:endParaRPr lang="en-US" sz="1400" dirty="0" smtClean="0"/>
          </a:p>
          <a:p>
            <a:pPr marL="0" lvl="1" indent="0">
              <a:buNone/>
            </a:pPr>
            <a:endParaRPr lang="en-US" sz="1200" dirty="0" smtClean="0"/>
          </a:p>
        </p:txBody>
      </p:sp>
      <p:pic>
        <p:nvPicPr>
          <p:cNvPr id="3074" name="Picture 2" descr=" Trea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005583"/>
            <a:ext cx="2667000" cy="22616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0" y="4343400"/>
            <a:ext cx="2514600" cy="415498"/>
          </a:xfrm>
          <a:prstGeom prst="rect">
            <a:avLst/>
          </a:prstGeom>
          <a:noFill/>
        </p:spPr>
        <p:txBody>
          <a:bodyPr wrap="square" rtlCol="0">
            <a:spAutoFit/>
          </a:bodyPr>
          <a:lstStyle/>
          <a:p>
            <a:r>
              <a:rPr lang="en-US" sz="1050" dirty="0" smtClean="0">
                <a:solidFill>
                  <a:schemeClr val="bg1"/>
                </a:solidFill>
              </a:rPr>
              <a:t>Image</a:t>
            </a:r>
            <a:r>
              <a:rPr lang="en-US" sz="1050" dirty="0">
                <a:solidFill>
                  <a:schemeClr val="bg1"/>
                </a:solidFill>
              </a:rPr>
              <a:t>: </a:t>
            </a:r>
            <a:r>
              <a:rPr lang="en-US" sz="1050" dirty="0" err="1" smtClean="0">
                <a:solidFill>
                  <a:schemeClr val="bg1"/>
                </a:solidFill>
              </a:rPr>
              <a:t>www.cdc.gov</a:t>
            </a:r>
            <a:r>
              <a:rPr lang="en-US" sz="1050" dirty="0" smtClean="0">
                <a:solidFill>
                  <a:schemeClr val="bg1"/>
                </a:solidFill>
              </a:rPr>
              <a:t>/zika/symptoms/treatment.html  </a:t>
            </a:r>
            <a:endParaRPr lang="en-US" sz="1050" dirty="0">
              <a:solidFill>
                <a:schemeClr val="bg1"/>
              </a:solidFill>
            </a:endParaRPr>
          </a:p>
        </p:txBody>
      </p:sp>
      <p:sp>
        <p:nvSpPr>
          <p:cNvPr id="6" name="TextBox 5"/>
          <p:cNvSpPr txBox="1"/>
          <p:nvPr/>
        </p:nvSpPr>
        <p:spPr>
          <a:xfrm>
            <a:off x="189000" y="6374962"/>
            <a:ext cx="6460122" cy="276999"/>
          </a:xfrm>
          <a:prstGeom prst="rect">
            <a:avLst/>
          </a:prstGeom>
          <a:noFill/>
        </p:spPr>
        <p:txBody>
          <a:bodyPr wrap="none" rtlCol="0" anchor="b">
            <a:spAutoFit/>
          </a:bodyPr>
          <a:lstStyle/>
          <a:p>
            <a:pPr marL="0" lvl="1" defTabSz="914400">
              <a:spcBef>
                <a:spcPts val="600"/>
              </a:spcBef>
            </a:pPr>
            <a:r>
              <a:rPr lang="en-US" sz="1200" dirty="0" smtClean="0">
                <a:solidFill>
                  <a:prstClr val="white"/>
                </a:solidFill>
              </a:rPr>
              <a:t>Source: </a:t>
            </a:r>
            <a:r>
              <a:rPr lang="en-US" sz="1200" dirty="0" err="1" smtClean="0">
                <a:solidFill>
                  <a:prstClr val="white"/>
                </a:solidFill>
              </a:rPr>
              <a:t>www.cdc.gov</a:t>
            </a:r>
            <a:r>
              <a:rPr lang="en-US" sz="1200" dirty="0">
                <a:solidFill>
                  <a:prstClr val="white"/>
                </a:solidFill>
              </a:rPr>
              <a:t>/</a:t>
            </a:r>
            <a:r>
              <a:rPr lang="en-US" sz="1200" dirty="0" err="1">
                <a:solidFill>
                  <a:prstClr val="white"/>
                </a:solidFill>
              </a:rPr>
              <a:t>zika</a:t>
            </a:r>
            <a:r>
              <a:rPr lang="en-US" sz="1200" dirty="0">
                <a:solidFill>
                  <a:prstClr val="white"/>
                </a:solidFill>
              </a:rPr>
              <a:t>/</a:t>
            </a:r>
            <a:r>
              <a:rPr lang="en-US" sz="1200" dirty="0" err="1">
                <a:solidFill>
                  <a:prstClr val="white"/>
                </a:solidFill>
              </a:rPr>
              <a:t>hc</a:t>
            </a:r>
            <a:r>
              <a:rPr lang="en-US" sz="1200" dirty="0">
                <a:solidFill>
                  <a:prstClr val="white"/>
                </a:solidFill>
              </a:rPr>
              <a:t>-providers/preparing-for-</a:t>
            </a:r>
            <a:r>
              <a:rPr lang="en-US" sz="1200" dirty="0" err="1">
                <a:solidFill>
                  <a:prstClr val="white"/>
                </a:solidFill>
              </a:rPr>
              <a:t>zika</a:t>
            </a:r>
            <a:r>
              <a:rPr lang="en-US" sz="1200" dirty="0">
                <a:solidFill>
                  <a:prstClr val="white"/>
                </a:solidFill>
              </a:rPr>
              <a:t>/</a:t>
            </a:r>
            <a:r>
              <a:rPr lang="en-US" sz="1200" dirty="0" err="1">
                <a:solidFill>
                  <a:prstClr val="white"/>
                </a:solidFill>
              </a:rPr>
              <a:t>clinicalevaluationdisease.html</a:t>
            </a:r>
            <a:r>
              <a:rPr lang="en-US" sz="1200" dirty="0">
                <a:solidFill>
                  <a:prstClr val="white"/>
                </a:solidFill>
              </a:rPr>
              <a:t> </a:t>
            </a:r>
          </a:p>
        </p:txBody>
      </p:sp>
      <p:grpSp>
        <p:nvGrpSpPr>
          <p:cNvPr id="7" name="Group 6"/>
          <p:cNvGrpSpPr/>
          <p:nvPr/>
        </p:nvGrpSpPr>
        <p:grpSpPr>
          <a:xfrm>
            <a:off x="6635758" y="184944"/>
            <a:ext cx="2333625" cy="455613"/>
            <a:chOff x="6683375" y="407193"/>
            <a:chExt cx="2333625" cy="455613"/>
          </a:xfrm>
        </p:grpSpPr>
        <p:sp>
          <p:nvSpPr>
            <p:cNvPr id="8" name="Round Single Corner Rectangle 7"/>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35489626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dirty="0"/>
              <a:t>Zika Virus Disease in </a:t>
            </a:r>
            <a:r>
              <a:rPr lang="en-US" dirty="0" smtClean="0"/>
              <a:t>US, 2015-2017 </a:t>
            </a:r>
            <a:endParaRPr lang="en-US" dirty="0"/>
          </a:p>
        </p:txBody>
      </p:sp>
      <p:sp>
        <p:nvSpPr>
          <p:cNvPr id="5" name="TextBox 4"/>
          <p:cNvSpPr txBox="1"/>
          <p:nvPr/>
        </p:nvSpPr>
        <p:spPr>
          <a:xfrm>
            <a:off x="495300" y="1322166"/>
            <a:ext cx="8153400" cy="984885"/>
          </a:xfrm>
          <a:prstGeom prst="rect">
            <a:avLst/>
          </a:prstGeom>
          <a:noFill/>
        </p:spPr>
        <p:txBody>
          <a:bodyPr wrap="square" rtlCol="0">
            <a:spAutoFit/>
          </a:bodyPr>
          <a:lstStyle/>
          <a:p>
            <a:pPr marL="0" lvl="1"/>
            <a:r>
              <a:rPr lang="en-US" sz="2000" dirty="0">
                <a:solidFill>
                  <a:schemeClr val="bg1">
                    <a:lumMod val="85000"/>
                  </a:schemeClr>
                </a:solidFill>
              </a:rPr>
              <a:t>As of May 3, 2017, </a:t>
            </a:r>
            <a:r>
              <a:rPr lang="en-US" sz="2000" b="1" dirty="0">
                <a:solidFill>
                  <a:schemeClr val="bg1"/>
                </a:solidFill>
              </a:rPr>
              <a:t>5,274</a:t>
            </a:r>
            <a:r>
              <a:rPr lang="en-US" sz="2000" dirty="0">
                <a:solidFill>
                  <a:schemeClr val="bg1">
                    <a:lumMod val="85000"/>
                  </a:schemeClr>
                </a:solidFill>
              </a:rPr>
              <a:t> cases reported to CDC’s ArboNET from US states and </a:t>
            </a:r>
            <a:r>
              <a:rPr lang="en-US" sz="2000" b="1" dirty="0">
                <a:solidFill>
                  <a:srgbClr val="FFFFFF"/>
                </a:solidFill>
              </a:rPr>
              <a:t>36,574</a:t>
            </a:r>
            <a:r>
              <a:rPr lang="en-US" sz="2000" dirty="0">
                <a:solidFill>
                  <a:schemeClr val="bg1">
                    <a:lumMod val="85000"/>
                  </a:schemeClr>
                </a:solidFill>
              </a:rPr>
              <a:t> cases reported from US territories.</a:t>
            </a:r>
          </a:p>
          <a:p>
            <a:endParaRPr lang="en-US" b="1" dirty="0">
              <a:solidFill>
                <a:srgbClr val="333333"/>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96" y="2375695"/>
            <a:ext cx="7319809" cy="3655990"/>
          </a:xfrm>
          <a:prstGeom prst="rect">
            <a:avLst/>
          </a:prstGeom>
          <a:effectLst>
            <a:outerShdw blurRad="431800" dist="139700" dir="2700000" algn="tl" rotWithShape="0">
              <a:srgbClr val="000000">
                <a:alpha val="65000"/>
              </a:srgbClr>
            </a:outerShdw>
          </a:effectLst>
        </p:spPr>
      </p:pic>
      <p:sp>
        <p:nvSpPr>
          <p:cNvPr id="7" name="TextBox 6"/>
          <p:cNvSpPr txBox="1"/>
          <p:nvPr/>
        </p:nvSpPr>
        <p:spPr>
          <a:xfrm>
            <a:off x="189000" y="6374962"/>
            <a:ext cx="5344131" cy="276999"/>
          </a:xfrm>
          <a:prstGeom prst="rect">
            <a:avLst/>
          </a:prstGeom>
          <a:noFill/>
        </p:spPr>
        <p:txBody>
          <a:bodyPr wrap="none" rtlCol="0" anchor="b">
            <a:spAutoFit/>
          </a:bodyPr>
          <a:lstStyle/>
          <a:p>
            <a:r>
              <a:rPr lang="en-US" sz="1200" dirty="0">
                <a:solidFill>
                  <a:srgbClr val="FFFFFF"/>
                </a:solidFill>
              </a:rPr>
              <a:t>Source: </a:t>
            </a:r>
            <a:r>
              <a:rPr lang="en-US" sz="1200" dirty="0" smtClean="0">
                <a:solidFill>
                  <a:srgbClr val="FFFFFF"/>
                </a:solidFill>
              </a:rPr>
              <a:t>www.cdc.gov</a:t>
            </a:r>
            <a:r>
              <a:rPr lang="en-US" sz="1200" dirty="0">
                <a:solidFill>
                  <a:srgbClr val="FFFFFF"/>
                </a:solidFill>
              </a:rPr>
              <a:t>/zika/geo/united-</a:t>
            </a:r>
            <a:r>
              <a:rPr lang="en-US" sz="1200" dirty="0" smtClean="0">
                <a:solidFill>
                  <a:srgbClr val="FFFFFF"/>
                </a:solidFill>
              </a:rPr>
              <a:t>states.html (accessed May 8, 2017) </a:t>
            </a:r>
            <a:endParaRPr lang="en-US" sz="1200" dirty="0">
              <a:solidFill>
                <a:srgbClr val="FFFFFF"/>
              </a:solidFill>
            </a:endParaRPr>
          </a:p>
        </p:txBody>
      </p:sp>
      <p:grpSp>
        <p:nvGrpSpPr>
          <p:cNvPr id="6" name="Group 5"/>
          <p:cNvGrpSpPr/>
          <p:nvPr/>
        </p:nvGrpSpPr>
        <p:grpSpPr>
          <a:xfrm>
            <a:off x="6635758" y="184944"/>
            <a:ext cx="2333625" cy="455613"/>
            <a:chOff x="6683375" y="407193"/>
            <a:chExt cx="2333625" cy="455613"/>
          </a:xfrm>
        </p:grpSpPr>
        <p:sp>
          <p:nvSpPr>
            <p:cNvPr id="8" name="Round Single Corner Rectangle 7"/>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41366577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pPr algn="ctr"/>
            <a:r>
              <a:rPr lang="en-US" sz="3200" dirty="0"/>
              <a:t>Deaths Related to International Travel</a:t>
            </a:r>
          </a:p>
        </p:txBody>
      </p:sp>
      <p:pic>
        <p:nvPicPr>
          <p:cNvPr id="3" name="Content Placeholder 2" descr="7607817298_c84dff35ce_o.jpg"/>
          <p:cNvPicPr>
            <a:picLocks noGrp="1" noChangeAspect="1"/>
          </p:cNvPicPr>
          <p:nvPr>
            <p:ph idx="1"/>
          </p:nvPr>
        </p:nvPicPr>
        <p:blipFill>
          <a:blip r:embed="rId2">
            <a:extLst>
              <a:ext uri="{28A0092B-C50C-407E-A947-70E740481C1C}">
                <a14:useLocalDpi xmlns:a14="http://schemas.microsoft.com/office/drawing/2010/main" val="0"/>
              </a:ext>
            </a:extLst>
          </a:blip>
          <a:srcRect l="-13819" r="-13819"/>
          <a:stretch>
            <a:fillRect/>
          </a:stretch>
        </p:blipFill>
        <p:spPr>
          <a:xfrm>
            <a:off x="779471" y="1587501"/>
            <a:ext cx="7583487" cy="4208931"/>
          </a:xfrm>
          <a:effectLst>
            <a:outerShdw blurRad="431800" dist="139700" dir="2700000" algn="tl" rotWithShape="0">
              <a:srgbClr val="000000">
                <a:alpha val="65000"/>
              </a:srgbClr>
            </a:outerShdw>
          </a:effectLst>
        </p:spPr>
      </p:pic>
      <p:grpSp>
        <p:nvGrpSpPr>
          <p:cNvPr id="9" name="Group 8"/>
          <p:cNvGrpSpPr/>
          <p:nvPr/>
        </p:nvGrpSpPr>
        <p:grpSpPr>
          <a:xfrm>
            <a:off x="6635758" y="184944"/>
            <a:ext cx="2333625" cy="455613"/>
            <a:chOff x="6683375" y="407193"/>
            <a:chExt cx="2333625" cy="455613"/>
          </a:xfrm>
        </p:grpSpPr>
        <p:sp>
          <p:nvSpPr>
            <p:cNvPr id="10" name="Round Single Corner Rectangle 9"/>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16" name="TextBox 15"/>
          <p:cNvSpPr txBox="1"/>
          <p:nvPr/>
        </p:nvSpPr>
        <p:spPr>
          <a:xfrm>
            <a:off x="208820" y="6374962"/>
            <a:ext cx="3694791" cy="276999"/>
          </a:xfrm>
          <a:prstGeom prst="rect">
            <a:avLst/>
          </a:prstGeom>
          <a:noFill/>
        </p:spPr>
        <p:txBody>
          <a:bodyPr wrap="none" rtlCol="0">
            <a:spAutoFit/>
          </a:bodyPr>
          <a:lstStyle/>
          <a:p>
            <a:r>
              <a:rPr lang="nb-NO" sz="1200" dirty="0" err="1" smtClean="0">
                <a:solidFill>
                  <a:schemeClr val="bg1"/>
                </a:solidFill>
              </a:rPr>
              <a:t>Hargarten</a:t>
            </a:r>
            <a:r>
              <a:rPr lang="nb-NO" sz="1200" dirty="0" smtClean="0">
                <a:solidFill>
                  <a:schemeClr val="bg1"/>
                </a:solidFill>
              </a:rPr>
              <a:t> S, </a:t>
            </a:r>
            <a:r>
              <a:rPr lang="nb-NO" sz="1200" dirty="0">
                <a:solidFill>
                  <a:schemeClr val="bg1"/>
                </a:solidFill>
              </a:rPr>
              <a:t>et </a:t>
            </a:r>
            <a:r>
              <a:rPr lang="nb-NO" sz="1200" dirty="0" smtClean="0">
                <a:solidFill>
                  <a:schemeClr val="bg1"/>
                </a:solidFill>
              </a:rPr>
              <a:t>al. </a:t>
            </a:r>
            <a:r>
              <a:rPr lang="nb-NO" sz="1200" i="1" dirty="0">
                <a:solidFill>
                  <a:schemeClr val="bg1"/>
                </a:solidFill>
              </a:rPr>
              <a:t>Ann </a:t>
            </a:r>
            <a:r>
              <a:rPr lang="nb-NO" sz="1200" i="1" dirty="0" err="1">
                <a:solidFill>
                  <a:schemeClr val="bg1"/>
                </a:solidFill>
              </a:rPr>
              <a:t>Emerg</a:t>
            </a:r>
            <a:r>
              <a:rPr lang="nb-NO" sz="1200" i="1" dirty="0">
                <a:solidFill>
                  <a:schemeClr val="bg1"/>
                </a:solidFill>
              </a:rPr>
              <a:t> </a:t>
            </a:r>
            <a:r>
              <a:rPr lang="nb-NO" sz="1200" i="1" dirty="0" smtClean="0">
                <a:solidFill>
                  <a:schemeClr val="bg1"/>
                </a:solidFill>
              </a:rPr>
              <a:t>Med.</a:t>
            </a:r>
            <a:r>
              <a:rPr lang="nb-NO" sz="1200" dirty="0" smtClean="0">
                <a:solidFill>
                  <a:schemeClr val="bg1"/>
                </a:solidFill>
              </a:rPr>
              <a:t> 1991;20</a:t>
            </a:r>
            <a:r>
              <a:rPr lang="nb-NO" sz="1200" dirty="0">
                <a:solidFill>
                  <a:schemeClr val="bg1"/>
                </a:solidFill>
              </a:rPr>
              <a:t>:622</a:t>
            </a:r>
            <a:r>
              <a:rPr lang="nb-NO" sz="1200" dirty="0" smtClean="0">
                <a:solidFill>
                  <a:schemeClr val="bg1"/>
                </a:solidFill>
              </a:rPr>
              <a:t>-6</a:t>
            </a:r>
            <a:endParaRPr lang="nb-NO" sz="1200" dirty="0">
              <a:solidFill>
                <a:schemeClr val="bg1"/>
              </a:solidFill>
            </a:endParaRPr>
          </a:p>
        </p:txBody>
      </p:sp>
    </p:spTree>
    <p:extLst>
      <p:ext uri="{BB962C8B-B14F-4D97-AF65-F5344CB8AC3E}">
        <p14:creationId xmlns:p14="http://schemas.microsoft.com/office/powerpoint/2010/main" val="12516033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sz="2800" dirty="0" smtClean="0"/>
              <a:t>Zika Virus Disease Cases in Virginia by Region </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10610121"/>
              </p:ext>
            </p:extLst>
          </p:nvPr>
        </p:nvGraphicFramePr>
        <p:xfrm>
          <a:off x="457200" y="1840452"/>
          <a:ext cx="8229600" cy="3296734"/>
        </p:xfrm>
        <a:graphic>
          <a:graphicData uri="http://schemas.openxmlformats.org/drawingml/2006/table">
            <a:tbl>
              <a:tblPr firstRow="1" bandRow="1">
                <a:tableStyleId>{5C22544A-7EE6-4342-B048-85BDC9FD1C3A}</a:tableStyleId>
              </a:tblPr>
              <a:tblGrid>
                <a:gridCol w="2313600"/>
                <a:gridCol w="2799662"/>
                <a:gridCol w="3116338"/>
              </a:tblGrid>
              <a:tr h="486455">
                <a:tc rowSpan="2">
                  <a:txBody>
                    <a:bodyPr/>
                    <a:lstStyle/>
                    <a:p>
                      <a:pPr algn="l"/>
                      <a:r>
                        <a:rPr lang="en-US" sz="1800" dirty="0" smtClean="0">
                          <a:solidFill>
                            <a:srgbClr val="FFFFFF"/>
                          </a:solidFill>
                        </a:rPr>
                        <a:t>Region</a:t>
                      </a:r>
                      <a:endParaRPr lang="en-US" sz="1800" dirty="0">
                        <a:solidFill>
                          <a:srgbClr val="FFFFFF"/>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FFFFFF"/>
                          </a:solidFill>
                        </a:rPr>
                        <a:t>Confirmed</a:t>
                      </a:r>
                      <a:r>
                        <a:rPr lang="en-US" sz="1800" baseline="0" dirty="0" smtClean="0">
                          <a:solidFill>
                            <a:srgbClr val="FFFFFF"/>
                          </a:solidFill>
                        </a:rPr>
                        <a:t> or </a:t>
                      </a:r>
                      <a:r>
                        <a:rPr lang="en-US" sz="1800" dirty="0" smtClean="0">
                          <a:solidFill>
                            <a:srgbClr val="FFFFFF"/>
                          </a:solidFill>
                        </a:rPr>
                        <a:t>Probable</a:t>
                      </a:r>
                      <a:r>
                        <a:rPr lang="en-US" sz="1800" baseline="0" dirty="0" smtClean="0">
                          <a:solidFill>
                            <a:srgbClr val="FFFFFF"/>
                          </a:solidFill>
                        </a:rPr>
                        <a:t> Disease </a:t>
                      </a: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800" baseline="0" dirty="0" smtClean="0">
                        <a:solidFill>
                          <a:srgbClr val="FFFFFF"/>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6455">
                <a:tc vMerge="1">
                  <a:txBody>
                    <a:bodyPr/>
                    <a:lstStyle/>
                    <a:p>
                      <a:pPr algn="l"/>
                      <a:endParaRPr lang="en-US" sz="1800" dirty="0">
                        <a:solidFill>
                          <a:srgbClr val="FFFFFF"/>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aseline="0" dirty="0" smtClean="0">
                          <a:solidFill>
                            <a:srgbClr val="FFFFFF"/>
                          </a:solidFill>
                        </a:rPr>
                        <a:t>2016</a:t>
                      </a: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aseline="0" dirty="0" smtClean="0">
                          <a:solidFill>
                            <a:srgbClr val="FFFFFF"/>
                          </a:solidFill>
                        </a:rPr>
                        <a:t>2017</a:t>
                      </a: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87304">
                <a:tc>
                  <a:txBody>
                    <a:bodyPr/>
                    <a:lstStyle/>
                    <a:p>
                      <a:r>
                        <a:rPr lang="en-US" sz="1800" b="0" dirty="0" smtClean="0">
                          <a:solidFill>
                            <a:schemeClr val="tx1"/>
                          </a:solidFill>
                        </a:rPr>
                        <a:t>Central</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smtClean="0">
                          <a:solidFill>
                            <a:schemeClr val="tx1"/>
                          </a:solidFill>
                        </a:rPr>
                        <a:t>17</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smtClean="0">
                          <a:solidFill>
                            <a:schemeClr val="tx1"/>
                          </a:solidFill>
                        </a:rPr>
                        <a:t>1</a:t>
                      </a: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304">
                <a:tc>
                  <a:txBody>
                    <a:bodyPr/>
                    <a:lstStyle/>
                    <a:p>
                      <a:r>
                        <a:rPr lang="en-US" sz="1800" b="0" dirty="0" smtClean="0">
                          <a:solidFill>
                            <a:schemeClr val="tx1"/>
                          </a:solidFill>
                        </a:rPr>
                        <a:t>Eastern</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smtClean="0">
                          <a:solidFill>
                            <a:schemeClr val="tx1"/>
                          </a:solidFill>
                        </a:rPr>
                        <a:t>10</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smtClean="0">
                          <a:solidFill>
                            <a:schemeClr val="tx1"/>
                          </a:solidFill>
                        </a:rPr>
                        <a:t>0</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304">
                <a:tc>
                  <a:txBody>
                    <a:bodyPr/>
                    <a:lstStyle/>
                    <a:p>
                      <a:r>
                        <a:rPr lang="en-US" sz="1800" b="0" dirty="0" smtClean="0">
                          <a:solidFill>
                            <a:schemeClr val="tx1"/>
                          </a:solidFill>
                        </a:rPr>
                        <a:t>Northwest</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smtClean="0">
                          <a:solidFill>
                            <a:schemeClr val="tx1"/>
                          </a:solidFill>
                        </a:rPr>
                        <a:t>18</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smtClean="0">
                          <a:solidFill>
                            <a:schemeClr val="tx1"/>
                          </a:solidFill>
                        </a:rPr>
                        <a:t>1</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304">
                <a:tc>
                  <a:txBody>
                    <a:bodyPr/>
                    <a:lstStyle/>
                    <a:p>
                      <a:r>
                        <a:rPr lang="en-US" sz="1800" b="0" dirty="0" smtClean="0">
                          <a:solidFill>
                            <a:schemeClr val="tx1"/>
                          </a:solidFill>
                        </a:rPr>
                        <a:t>Northern</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smtClean="0">
                          <a:solidFill>
                            <a:schemeClr val="tx1"/>
                          </a:solidFill>
                        </a:rPr>
                        <a:t>56</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smtClean="0">
                          <a:solidFill>
                            <a:schemeClr val="tx1"/>
                          </a:solidFill>
                        </a:rPr>
                        <a:t>2</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304">
                <a:tc>
                  <a:txBody>
                    <a:bodyPr/>
                    <a:lstStyle/>
                    <a:p>
                      <a:r>
                        <a:rPr lang="en-US" sz="1800" b="0" dirty="0" smtClean="0">
                          <a:solidFill>
                            <a:schemeClr val="tx1"/>
                          </a:solidFill>
                        </a:rPr>
                        <a:t>Southwest</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smtClean="0">
                          <a:solidFill>
                            <a:schemeClr val="tx1"/>
                          </a:solidFill>
                        </a:rPr>
                        <a:t>11</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smtClean="0">
                          <a:solidFill>
                            <a:schemeClr val="tx1"/>
                          </a:solidFill>
                        </a:rPr>
                        <a:t>0</a:t>
                      </a:r>
                      <a:endParaRPr lang="en-US" sz="1800" b="0"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304">
                <a:tc>
                  <a:txBody>
                    <a:bodyPr/>
                    <a:lstStyle/>
                    <a:p>
                      <a:r>
                        <a:rPr lang="en-US" sz="1800" b="1" dirty="0" smtClean="0">
                          <a:solidFill>
                            <a:schemeClr val="tx1"/>
                          </a:solidFill>
                        </a:rPr>
                        <a:t>Total</a:t>
                      </a:r>
                      <a:endParaRPr lang="en-US" sz="1800" b="1"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smtClean="0">
                          <a:solidFill>
                            <a:schemeClr val="tx1"/>
                          </a:solidFill>
                        </a:rPr>
                        <a:t>112</a:t>
                      </a:r>
                      <a:endParaRPr lang="en-US" sz="1800" b="1"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smtClean="0">
                          <a:solidFill>
                            <a:schemeClr val="tx1"/>
                          </a:solidFill>
                        </a:rPr>
                        <a:t>4</a:t>
                      </a:r>
                      <a:endParaRPr lang="en-US" sz="1800" b="1" dirty="0">
                        <a:solidFill>
                          <a:schemeClr val="tx1"/>
                        </a:solidFill>
                      </a:endParaRPr>
                    </a:p>
                  </a:txBody>
                  <a:tcPr marL="129941" marR="129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308710" y="5244117"/>
            <a:ext cx="8454290" cy="430887"/>
          </a:xfrm>
          <a:prstGeom prst="rect">
            <a:avLst/>
          </a:prstGeom>
          <a:noFill/>
        </p:spPr>
        <p:txBody>
          <a:bodyPr wrap="square" rtlCol="0">
            <a:spAutoFit/>
          </a:bodyPr>
          <a:lstStyle/>
          <a:p>
            <a:r>
              <a:rPr lang="en-US" sz="1100" dirty="0">
                <a:solidFill>
                  <a:srgbClr val="FFFFFF"/>
                </a:solidFill>
              </a:rPr>
              <a:t>*Data through May </a:t>
            </a:r>
            <a:r>
              <a:rPr lang="en-US" sz="1100" dirty="0" smtClean="0">
                <a:solidFill>
                  <a:srgbClr val="FFFFFF"/>
                </a:solidFill>
              </a:rPr>
              <a:t>24, </a:t>
            </a:r>
            <a:r>
              <a:rPr lang="en-US" sz="1100" dirty="0">
                <a:solidFill>
                  <a:srgbClr val="FFFFFF"/>
                </a:solidFill>
              </a:rPr>
              <a:t>2017. Cases of Zika virus disease are being classified according to the current CSTE case definition</a:t>
            </a:r>
            <a:r>
              <a:rPr lang="en-US" sz="1100" i="1" dirty="0">
                <a:solidFill>
                  <a:srgbClr val="FFFFFF"/>
                </a:solidFill>
              </a:rPr>
              <a:t>. </a:t>
            </a:r>
            <a:r>
              <a:rPr lang="en-US" sz="1100" dirty="0">
                <a:solidFill>
                  <a:srgbClr val="FFFFFF"/>
                </a:solidFill>
              </a:rPr>
              <a:t>All Virginia cases are associated with travel to a Zika-affected area.</a:t>
            </a:r>
          </a:p>
        </p:txBody>
      </p:sp>
      <p:sp>
        <p:nvSpPr>
          <p:cNvPr id="3" name="TextBox 2"/>
          <p:cNvSpPr txBox="1"/>
          <p:nvPr/>
        </p:nvSpPr>
        <p:spPr>
          <a:xfrm>
            <a:off x="222890" y="6184435"/>
            <a:ext cx="7997221" cy="461665"/>
          </a:xfrm>
          <a:prstGeom prst="rect">
            <a:avLst/>
          </a:prstGeom>
          <a:noFill/>
        </p:spPr>
        <p:txBody>
          <a:bodyPr wrap="square" rtlCol="0" anchor="b">
            <a:spAutoFit/>
          </a:bodyPr>
          <a:lstStyle/>
          <a:p>
            <a:r>
              <a:rPr lang="en-US" sz="1200" dirty="0" smtClean="0">
                <a:solidFill>
                  <a:srgbClr val="FFFFFF"/>
                </a:solidFill>
              </a:rPr>
              <a:t>Slide courtesy Dr. Laurie </a:t>
            </a:r>
            <a:r>
              <a:rPr lang="en-US" sz="1200" dirty="0" err="1" smtClean="0">
                <a:solidFill>
                  <a:srgbClr val="FFFFFF"/>
                </a:solidFill>
              </a:rPr>
              <a:t>Forlano</a:t>
            </a:r>
            <a:r>
              <a:rPr lang="en-US" sz="1200" dirty="0" smtClean="0">
                <a:solidFill>
                  <a:srgbClr val="FFFFFF"/>
                </a:solidFill>
              </a:rPr>
              <a:t>, State Epidemiologist, Virginia Department of Health</a:t>
            </a:r>
          </a:p>
          <a:p>
            <a:r>
              <a:rPr lang="en-US" sz="1200" dirty="0" smtClean="0">
                <a:solidFill>
                  <a:srgbClr val="FFFFFF"/>
                </a:solidFill>
              </a:rPr>
              <a:t>Source</a:t>
            </a:r>
            <a:r>
              <a:rPr lang="en-US" sz="1200" dirty="0">
                <a:solidFill>
                  <a:srgbClr val="FFFFFF"/>
                </a:solidFill>
              </a:rPr>
              <a:t>: </a:t>
            </a:r>
            <a:r>
              <a:rPr lang="en-US" sz="1200" dirty="0" err="1" smtClean="0">
                <a:solidFill>
                  <a:srgbClr val="FFFFFF"/>
                </a:solidFill>
              </a:rPr>
              <a:t>www.vdh.virginia.gov</a:t>
            </a:r>
            <a:r>
              <a:rPr lang="en-US" sz="1200" dirty="0">
                <a:solidFill>
                  <a:srgbClr val="FFFFFF"/>
                </a:solidFill>
              </a:rPr>
              <a:t>/zika/zika-virus-update</a:t>
            </a:r>
            <a:r>
              <a:rPr lang="en-US" sz="1200" dirty="0" smtClean="0">
                <a:solidFill>
                  <a:srgbClr val="FFFFFF"/>
                </a:solidFill>
              </a:rPr>
              <a:t>/ (accessed May 25, 2017)</a:t>
            </a:r>
            <a:endParaRPr lang="en-US" sz="1200" dirty="0">
              <a:solidFill>
                <a:srgbClr val="FFFFFF"/>
              </a:solidFill>
            </a:endParaRPr>
          </a:p>
        </p:txBody>
      </p:sp>
      <p:grpSp>
        <p:nvGrpSpPr>
          <p:cNvPr id="6" name="Group 5"/>
          <p:cNvGrpSpPr/>
          <p:nvPr/>
        </p:nvGrpSpPr>
        <p:grpSpPr>
          <a:xfrm>
            <a:off x="6635758" y="184944"/>
            <a:ext cx="2333625" cy="455613"/>
            <a:chOff x="6683375" y="407193"/>
            <a:chExt cx="2333625" cy="455613"/>
          </a:xfrm>
        </p:grpSpPr>
        <p:sp>
          <p:nvSpPr>
            <p:cNvPr id="8" name="Round Single Corner Rectangle 7"/>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18133591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Travel-related Guidance for Zika</a:t>
            </a:r>
            <a:endParaRPr lang="en-US" dirty="0"/>
          </a:p>
        </p:txBody>
      </p:sp>
      <p:sp>
        <p:nvSpPr>
          <p:cNvPr id="3" name="Content Placeholder 2"/>
          <p:cNvSpPr>
            <a:spLocks noGrp="1"/>
          </p:cNvSpPr>
          <p:nvPr>
            <p:ph idx="1"/>
          </p:nvPr>
        </p:nvSpPr>
        <p:spPr>
          <a:xfrm>
            <a:off x="457200" y="1295400"/>
            <a:ext cx="8229600" cy="4800600"/>
          </a:xfrm>
        </p:spPr>
        <p:txBody>
          <a:bodyPr>
            <a:normAutofit/>
          </a:bodyPr>
          <a:lstStyle/>
          <a:p>
            <a:pPr marL="0" indent="0">
              <a:spcBef>
                <a:spcPts val="0"/>
              </a:spcBef>
              <a:buNone/>
            </a:pPr>
            <a:endParaRPr lang="en-US" sz="1000" dirty="0" smtClean="0"/>
          </a:p>
          <a:p>
            <a:pPr marL="0" indent="0">
              <a:spcBef>
                <a:spcPts val="0"/>
              </a:spcBef>
              <a:buNone/>
            </a:pPr>
            <a:r>
              <a:rPr lang="en-US" sz="2000" dirty="0" smtClean="0"/>
              <a:t>CDC developed a map with testing recommendations and timeframes to wait before trying to conceive by geographic location</a:t>
            </a:r>
            <a:endParaRPr lang="en-US" sz="2000" dirty="0"/>
          </a:p>
        </p:txBody>
      </p:sp>
      <p:grpSp>
        <p:nvGrpSpPr>
          <p:cNvPr id="10" name="Group 9"/>
          <p:cNvGrpSpPr/>
          <p:nvPr/>
        </p:nvGrpSpPr>
        <p:grpSpPr>
          <a:xfrm>
            <a:off x="762307" y="2265264"/>
            <a:ext cx="7583487" cy="4051043"/>
            <a:chOff x="779471" y="2265264"/>
            <a:chExt cx="7583487" cy="4051043"/>
          </a:xfrm>
        </p:grpSpPr>
        <p:sp>
          <p:nvSpPr>
            <p:cNvPr id="9" name="Rectangle 8"/>
            <p:cNvSpPr/>
            <p:nvPr/>
          </p:nvSpPr>
          <p:spPr>
            <a:xfrm>
              <a:off x="779471" y="2265264"/>
              <a:ext cx="7583487" cy="40510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888" y="5615382"/>
              <a:ext cx="7098224" cy="2764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468" y="5920375"/>
              <a:ext cx="2825955" cy="31496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88" y="5926596"/>
              <a:ext cx="1815159" cy="30252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6271" y="2463117"/>
              <a:ext cx="5816600" cy="3154766"/>
            </a:xfrm>
            <a:prstGeom prst="rect">
              <a:avLst/>
            </a:prstGeom>
          </p:spPr>
        </p:pic>
      </p:grpSp>
      <p:sp>
        <p:nvSpPr>
          <p:cNvPr id="8" name="TextBox 7"/>
          <p:cNvSpPr txBox="1"/>
          <p:nvPr/>
        </p:nvSpPr>
        <p:spPr>
          <a:xfrm>
            <a:off x="274624" y="6367790"/>
            <a:ext cx="6215076" cy="261610"/>
          </a:xfrm>
          <a:prstGeom prst="rect">
            <a:avLst/>
          </a:prstGeom>
          <a:noFill/>
        </p:spPr>
        <p:txBody>
          <a:bodyPr wrap="square" rtlCol="0" anchor="b">
            <a:spAutoFit/>
          </a:bodyPr>
          <a:lstStyle/>
          <a:p>
            <a:r>
              <a:rPr lang="en-US" sz="1100" dirty="0">
                <a:solidFill>
                  <a:schemeClr val="bg1"/>
                </a:solidFill>
              </a:rPr>
              <a:t>Source: </a:t>
            </a:r>
            <a:r>
              <a:rPr lang="en-US" sz="1100" dirty="0" err="1" smtClean="0">
                <a:solidFill>
                  <a:schemeClr val="bg1"/>
                </a:solidFill>
              </a:rPr>
              <a:t>www.cdc.gov</a:t>
            </a:r>
            <a:r>
              <a:rPr lang="en-US" sz="1100" dirty="0">
                <a:solidFill>
                  <a:schemeClr val="bg1"/>
                </a:solidFill>
              </a:rPr>
              <a:t>/zika/geo/countries-</a:t>
            </a:r>
            <a:r>
              <a:rPr lang="en-US" sz="1100" dirty="0" err="1">
                <a:solidFill>
                  <a:schemeClr val="bg1"/>
                </a:solidFill>
              </a:rPr>
              <a:t>territories.html</a:t>
            </a:r>
            <a:r>
              <a:rPr lang="en-US" sz="1100" dirty="0">
                <a:solidFill>
                  <a:schemeClr val="bg1"/>
                </a:solidFill>
              </a:rPr>
              <a:t> </a:t>
            </a:r>
            <a:r>
              <a:rPr lang="en-US" sz="1100" dirty="0" smtClean="0">
                <a:solidFill>
                  <a:schemeClr val="bg1"/>
                </a:solidFill>
              </a:rPr>
              <a:t>(accessed May 8, 2017)</a:t>
            </a:r>
            <a:endParaRPr lang="en-US" sz="1100" dirty="0">
              <a:solidFill>
                <a:schemeClr val="bg1"/>
              </a:solidFill>
            </a:endParaRPr>
          </a:p>
        </p:txBody>
      </p:sp>
      <p:grpSp>
        <p:nvGrpSpPr>
          <p:cNvPr id="11" name="Group 10"/>
          <p:cNvGrpSpPr/>
          <p:nvPr/>
        </p:nvGrpSpPr>
        <p:grpSpPr>
          <a:xfrm>
            <a:off x="6635758" y="184944"/>
            <a:ext cx="2333625" cy="455613"/>
            <a:chOff x="6683375" y="407193"/>
            <a:chExt cx="2333625" cy="455613"/>
          </a:xfrm>
        </p:grpSpPr>
        <p:sp>
          <p:nvSpPr>
            <p:cNvPr id="12" name="Round Single Corner Rectangle 11"/>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chool_Medicine_2C_coated_PMS_294_158 copy.pdf"/>
            <p:cNvPicPr>
              <a:picLocks/>
            </p:cNvPicPr>
            <p:nvPr/>
          </p:nvPicPr>
          <p:blipFill>
            <a:blip r:embed="rId7">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19097799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069" y="883920"/>
            <a:ext cx="1924713" cy="274320"/>
          </a:xfrm>
          <a:noFill/>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a:normAutofit fontScale="90000"/>
          </a:bodyPr>
          <a:lstStyle/>
          <a:p>
            <a:pPr algn="l">
              <a:spcBef>
                <a:spcPts val="0"/>
              </a:spcBef>
            </a:pPr>
            <a:r>
              <a:rPr lang="en-US" sz="1300" b="1" dirty="0" smtClean="0">
                <a:latin typeface="+mn-lt"/>
              </a:rPr>
              <a:t>I. </a:t>
            </a:r>
            <a:r>
              <a:rPr lang="en-US" sz="1300" b="1" u="sng" dirty="0" smtClean="0">
                <a:solidFill>
                  <a:schemeClr val="tx1"/>
                </a:solidFill>
                <a:latin typeface="+mn-lt"/>
              </a:rPr>
              <a:t>Pregnant women</a:t>
            </a:r>
            <a:r>
              <a:rPr lang="en-US" sz="1300" baseline="30000" dirty="0" smtClean="0">
                <a:solidFill>
                  <a:srgbClr val="7030A0"/>
                </a:solidFill>
              </a:rPr>
              <a:t> </a:t>
            </a:r>
            <a:r>
              <a:rPr lang="en-US" sz="1300" b="1" dirty="0" smtClean="0">
                <a:solidFill>
                  <a:schemeClr val="tx1"/>
                </a:solidFill>
                <a:latin typeface="+mn-lt"/>
              </a:rPr>
              <a:t>wh</a:t>
            </a:r>
            <a:r>
              <a:rPr lang="en-US" sz="1300" b="1" dirty="0" smtClean="0">
                <a:latin typeface="+mn-lt"/>
              </a:rPr>
              <a:t>o:</a:t>
            </a:r>
            <a:endParaRPr lang="en-US" sz="1300" b="1" dirty="0">
              <a:latin typeface="+mn-lt"/>
            </a:endParaRPr>
          </a:p>
        </p:txBody>
      </p:sp>
      <p:sp>
        <p:nvSpPr>
          <p:cNvPr id="4" name="Subtitle 2"/>
          <p:cNvSpPr txBox="1">
            <a:spLocks/>
          </p:cNvSpPr>
          <p:nvPr/>
        </p:nvSpPr>
        <p:spPr>
          <a:xfrm>
            <a:off x="132684" y="2437734"/>
            <a:ext cx="1914858" cy="427385"/>
          </a:xfrm>
          <a:prstGeom prst="rect">
            <a:avLst/>
          </a:prstGeom>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1200" b="1" dirty="0" smtClean="0">
                <a:solidFill>
                  <a:prstClr val="black"/>
                </a:solidFill>
                <a:latin typeface="Calibri"/>
              </a:rPr>
              <a:t>III. </a:t>
            </a:r>
            <a:r>
              <a:rPr lang="en-US" sz="1200" b="1" u="sng" dirty="0" smtClean="0">
                <a:solidFill>
                  <a:prstClr val="black"/>
                </a:solidFill>
                <a:latin typeface="Calibri"/>
              </a:rPr>
              <a:t>Pregnant or </a:t>
            </a:r>
            <a:r>
              <a:rPr lang="en-US" sz="1200" b="1" u="sng" dirty="0">
                <a:solidFill>
                  <a:prstClr val="black"/>
                </a:solidFill>
                <a:latin typeface="Calibri"/>
              </a:rPr>
              <a:t>n</a:t>
            </a:r>
            <a:r>
              <a:rPr lang="en-US" sz="1200" b="1" u="sng" dirty="0" smtClean="0">
                <a:solidFill>
                  <a:prstClr val="black"/>
                </a:solidFill>
                <a:latin typeface="Calibri"/>
              </a:rPr>
              <a:t>on-pregnant individuals</a:t>
            </a:r>
            <a:r>
              <a:rPr lang="en-US" sz="1200" b="1" dirty="0">
                <a:solidFill>
                  <a:prstClr val="black"/>
                </a:solidFill>
                <a:latin typeface="Calibri"/>
              </a:rPr>
              <a:t> </a:t>
            </a:r>
            <a:r>
              <a:rPr lang="en-US" sz="1200" b="1" dirty="0" smtClean="0">
                <a:solidFill>
                  <a:prstClr val="black"/>
                </a:solidFill>
                <a:latin typeface="Calibri"/>
              </a:rPr>
              <a:t>who:</a:t>
            </a:r>
            <a:endParaRPr lang="en-US" sz="1200" b="1" dirty="0">
              <a:solidFill>
                <a:prstClr val="black"/>
              </a:solidFill>
              <a:latin typeface="Calibri"/>
            </a:endParaRPr>
          </a:p>
        </p:txBody>
      </p:sp>
      <p:sp>
        <p:nvSpPr>
          <p:cNvPr id="5" name="Title 1"/>
          <p:cNvSpPr txBox="1">
            <a:spLocks/>
          </p:cNvSpPr>
          <p:nvPr/>
        </p:nvSpPr>
        <p:spPr>
          <a:xfrm>
            <a:off x="2895600" y="457200"/>
            <a:ext cx="3352799" cy="701038"/>
          </a:xfrm>
          <a:prstGeom prst="rect">
            <a:avLst/>
          </a:prstGeom>
          <a:noFill/>
          <a:ln w="127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1100" dirty="0">
                <a:solidFill>
                  <a:prstClr val="black"/>
                </a:solidFill>
                <a:latin typeface="Calibri"/>
              </a:rPr>
              <a:t>Traveled </a:t>
            </a:r>
            <a:r>
              <a:rPr lang="en-US" sz="1100" dirty="0" smtClean="0">
                <a:solidFill>
                  <a:prstClr val="black"/>
                </a:solidFill>
                <a:latin typeface="Calibri"/>
              </a:rPr>
              <a:t>to</a:t>
            </a:r>
            <a:r>
              <a:rPr lang="en-US" sz="1100" b="1" baseline="30000" dirty="0">
                <a:solidFill>
                  <a:prstClr val="black"/>
                </a:solidFill>
                <a:latin typeface="Calibri"/>
              </a:rPr>
              <a:t>†</a:t>
            </a:r>
            <a:r>
              <a:rPr lang="en-US" sz="1100" dirty="0" smtClean="0">
                <a:solidFill>
                  <a:prstClr val="black"/>
                </a:solidFill>
                <a:latin typeface="Calibri"/>
              </a:rPr>
              <a:t>, or had sexual exposure</a:t>
            </a:r>
            <a:r>
              <a:rPr lang="en-US" sz="1100" baseline="30000" dirty="0" smtClean="0">
                <a:solidFill>
                  <a:prstClr val="black"/>
                </a:solidFill>
                <a:latin typeface="Calibri"/>
              </a:rPr>
              <a:t>§</a:t>
            </a:r>
            <a:r>
              <a:rPr lang="en-US" sz="1100" dirty="0" smtClean="0">
                <a:solidFill>
                  <a:prstClr val="black"/>
                </a:solidFill>
                <a:latin typeface="Calibri"/>
              </a:rPr>
              <a:t> with someone who traveled to, an </a:t>
            </a:r>
            <a:r>
              <a:rPr lang="en-US" sz="1100" dirty="0">
                <a:solidFill>
                  <a:prstClr val="black"/>
                </a:solidFill>
                <a:latin typeface="Calibri"/>
              </a:rPr>
              <a:t>area with </a:t>
            </a:r>
            <a:r>
              <a:rPr lang="en-US" sz="1100" dirty="0" smtClean="0">
                <a:solidFill>
                  <a:prstClr val="black"/>
                </a:solidFill>
                <a:latin typeface="Calibri"/>
              </a:rPr>
              <a:t>a CDC </a:t>
            </a:r>
            <a:r>
              <a:rPr lang="en-US" sz="1100" dirty="0">
                <a:solidFill>
                  <a:prstClr val="black"/>
                </a:solidFill>
                <a:latin typeface="Calibri"/>
              </a:rPr>
              <a:t>Zika Travel </a:t>
            </a:r>
            <a:r>
              <a:rPr lang="en-US" sz="1100" dirty="0" smtClean="0">
                <a:solidFill>
                  <a:prstClr val="black"/>
                </a:solidFill>
                <a:latin typeface="Calibri"/>
              </a:rPr>
              <a:t>Notice (international) or travel guidance (domestic)</a:t>
            </a:r>
            <a:r>
              <a:rPr lang="en-US" sz="1100" b="1" baseline="30000" dirty="0" smtClean="0">
                <a:solidFill>
                  <a:prstClr val="black"/>
                </a:solidFill>
                <a:latin typeface="Calibri"/>
              </a:rPr>
              <a:t> </a:t>
            </a:r>
            <a:r>
              <a:rPr lang="en-US" sz="1100" b="1" dirty="0" smtClean="0">
                <a:solidFill>
                  <a:prstClr val="black"/>
                </a:solidFill>
                <a:latin typeface="Calibri"/>
              </a:rPr>
              <a:t>,</a:t>
            </a:r>
            <a:r>
              <a:rPr lang="en-US" sz="1100" dirty="0" smtClean="0">
                <a:solidFill>
                  <a:prstClr val="black"/>
                </a:solidFill>
                <a:latin typeface="Calibri"/>
              </a:rPr>
              <a:t> regardless of symptom status</a:t>
            </a:r>
            <a:r>
              <a:rPr lang="en-US" sz="1100" b="1" baseline="30000" dirty="0" smtClean="0">
                <a:solidFill>
                  <a:prstClr val="black"/>
                </a:solidFill>
                <a:latin typeface="Calibri"/>
              </a:rPr>
              <a:t>¶</a:t>
            </a:r>
            <a:endParaRPr lang="en-US" sz="1100" dirty="0">
              <a:solidFill>
                <a:prstClr val="black"/>
              </a:solidFill>
              <a:latin typeface="Calibri"/>
            </a:endParaRPr>
          </a:p>
        </p:txBody>
      </p:sp>
      <p:sp>
        <p:nvSpPr>
          <p:cNvPr id="45" name="TextBox 44"/>
          <p:cNvSpPr txBox="1"/>
          <p:nvPr/>
        </p:nvSpPr>
        <p:spPr>
          <a:xfrm>
            <a:off x="-4638" y="4838700"/>
            <a:ext cx="9144000" cy="2031325"/>
          </a:xfrm>
          <a:prstGeom prst="rect">
            <a:avLst/>
          </a:prstGeom>
          <a:noFill/>
        </p:spPr>
        <p:txBody>
          <a:bodyPr wrap="square" rtlCol="0">
            <a:spAutoFit/>
          </a:bodyPr>
          <a:lstStyle/>
          <a:p>
            <a:pPr marL="0" lvl="1" defTabSz="914400"/>
            <a:r>
              <a:rPr lang="en-US" sz="900" b="1" dirty="0">
                <a:solidFill>
                  <a:prstClr val="black"/>
                </a:solidFill>
                <a:latin typeface="Calibri"/>
              </a:rPr>
              <a:t>* Public health testing is available for those meeting the criteria above. Other scenarios can be discussed with the local health department on a case-by-case basis or healthcare providers can use </a:t>
            </a:r>
            <a:r>
              <a:rPr lang="en-US" sz="900" b="1" u="sng" dirty="0">
                <a:solidFill>
                  <a:srgbClr val="0000FF"/>
                </a:solidFill>
                <a:latin typeface="Calibri"/>
              </a:rPr>
              <a:t>private labs</a:t>
            </a:r>
            <a:r>
              <a:rPr lang="en-US" sz="900" b="1" dirty="0">
                <a:solidFill>
                  <a:prstClr val="black"/>
                </a:solidFill>
                <a:latin typeface="Calibri"/>
              </a:rPr>
              <a:t>. Note that Zika virus testing is not recommended for asymptomatic men and women who are not pregnant (except as noted above), including asymptomatic couples who are interested in conceiving. Serum and urine are the primary diagnostic specimens for Zika virus infection. Ideally, specimens from pregnant women should be collected within 12 weeks of onset (if symptomatic) or exposure (if asymptomatic). Specimens from infants with possible congenital infection should ideally be collected within 2 days after birth; testing specimens collected within the first few weeks to months after birth may still be useful in the evaluation for possible congenital Zika virus infection. </a:t>
            </a:r>
          </a:p>
          <a:p>
            <a:pPr defTabSz="914400"/>
            <a:r>
              <a:rPr lang="en-US" sz="900" b="1" baseline="30000" dirty="0">
                <a:solidFill>
                  <a:prstClr val="black"/>
                </a:solidFill>
                <a:latin typeface="Calibri"/>
              </a:rPr>
              <a:t>†</a:t>
            </a:r>
            <a:r>
              <a:rPr lang="en-US" sz="900" b="1" dirty="0">
                <a:solidFill>
                  <a:prstClr val="black"/>
                </a:solidFill>
                <a:latin typeface="Calibri"/>
              </a:rPr>
              <a:t> For this algorithm, travel exposure is defined as travel to or residence in an area with Zika risk. Public health testing criteria depend on pregnancy status, symptom status, and whether or not CDC has issued a Zika Travel Notice for international destinations and overseas US territories or CDC testing guidance for domestic areas designated as Zika cautionary areas or areas with active transmission for the particular travel exposure. See</a:t>
            </a:r>
            <a:r>
              <a:rPr lang="en-US" sz="900" b="1" dirty="0">
                <a:solidFill>
                  <a:srgbClr val="7030A0"/>
                </a:solidFill>
                <a:latin typeface="Calibri"/>
              </a:rPr>
              <a:t> </a:t>
            </a:r>
            <a:r>
              <a:rPr lang="en-US" sz="900" b="1" dirty="0">
                <a:solidFill>
                  <a:srgbClr val="7030A0"/>
                </a:solidFill>
                <a:latin typeface="Calibri"/>
                <a:hlinkClick r:id="rId3"/>
              </a:rPr>
              <a:t>https://wwwnc.cdc.gov/travel/page/world-map-areas-with-zika</a:t>
            </a:r>
            <a:r>
              <a:rPr lang="en-US" sz="900" b="1" dirty="0">
                <a:solidFill>
                  <a:srgbClr val="7030A0"/>
                </a:solidFill>
                <a:latin typeface="Calibri"/>
              </a:rPr>
              <a:t> </a:t>
            </a:r>
            <a:r>
              <a:rPr lang="en-US" sz="900" b="1" dirty="0">
                <a:solidFill>
                  <a:prstClr val="black"/>
                </a:solidFill>
                <a:latin typeface="Calibri"/>
              </a:rPr>
              <a:t>for these designations by country/area</a:t>
            </a:r>
            <a:r>
              <a:rPr lang="en-US" sz="900" b="1" dirty="0">
                <a:solidFill>
                  <a:srgbClr val="7030A0"/>
                </a:solidFill>
                <a:latin typeface="Calibri"/>
              </a:rPr>
              <a:t>. </a:t>
            </a:r>
          </a:p>
          <a:p>
            <a:pPr marL="0" lvl="1" defTabSz="914400"/>
            <a:r>
              <a:rPr lang="en-US" sz="900" b="1" baseline="30000" dirty="0">
                <a:solidFill>
                  <a:prstClr val="black"/>
                </a:solidFill>
                <a:latin typeface="Calibri"/>
              </a:rPr>
              <a:t>§</a:t>
            </a:r>
            <a:r>
              <a:rPr lang="en-US" sz="900" b="1" dirty="0">
                <a:solidFill>
                  <a:prstClr val="black"/>
                </a:solidFill>
                <a:latin typeface="Calibri"/>
              </a:rPr>
              <a:t> For this algorithm, possible sexual exposure is defined as having had unprotected sex (including vaginal sex, anal sex, oral sex, or other activities that might expose a sex partner to genital secretions) with someone who has traveled to or lives in an area with Zika risk. Public health testing criteria depend on pregnancy status, symptom status, and whether or not CDC has issued a Zika Travel Notice for international destinations and overseas US territories or CDC testing guidance for domestic areas designated as Zika cautionary areas or areas with active transmission for the travel exposure of the sex partner. See</a:t>
            </a:r>
            <a:r>
              <a:rPr lang="en-US" sz="900" b="1" dirty="0">
                <a:solidFill>
                  <a:srgbClr val="7030A0"/>
                </a:solidFill>
                <a:latin typeface="Calibri"/>
              </a:rPr>
              <a:t> </a:t>
            </a:r>
            <a:r>
              <a:rPr lang="en-US" sz="900" b="1" dirty="0">
                <a:solidFill>
                  <a:srgbClr val="7030A0"/>
                </a:solidFill>
                <a:latin typeface="Calibri"/>
                <a:hlinkClick r:id="rId3"/>
              </a:rPr>
              <a:t>https://wwwnc.cdc.gov/travel/page/world-map-areas-with-zika</a:t>
            </a:r>
            <a:r>
              <a:rPr lang="en-US" sz="900" b="1" dirty="0">
                <a:solidFill>
                  <a:srgbClr val="7030A0"/>
                </a:solidFill>
                <a:latin typeface="Calibri"/>
              </a:rPr>
              <a:t> </a:t>
            </a:r>
            <a:r>
              <a:rPr lang="en-US" sz="900" b="1" dirty="0">
                <a:solidFill>
                  <a:prstClr val="black"/>
                </a:solidFill>
                <a:latin typeface="Calibri"/>
              </a:rPr>
              <a:t>for these designations by country/area</a:t>
            </a:r>
            <a:r>
              <a:rPr lang="en-US" sz="900" b="1" dirty="0">
                <a:solidFill>
                  <a:srgbClr val="7030A0"/>
                </a:solidFill>
                <a:latin typeface="Calibri"/>
              </a:rPr>
              <a:t>. </a:t>
            </a:r>
            <a:endParaRPr lang="en-US" sz="900" b="1" dirty="0">
              <a:solidFill>
                <a:prstClr val="black"/>
              </a:solidFill>
              <a:latin typeface="Calibri"/>
            </a:endParaRPr>
          </a:p>
          <a:p>
            <a:pPr marL="0" lvl="1" defTabSz="914400"/>
            <a:r>
              <a:rPr lang="en-US" sz="900" b="1" baseline="30000" dirty="0">
                <a:solidFill>
                  <a:prstClr val="black"/>
                </a:solidFill>
                <a:latin typeface="Calibri"/>
              </a:rPr>
              <a:t>¶ </a:t>
            </a:r>
            <a:r>
              <a:rPr lang="en-US" sz="900" b="1" dirty="0">
                <a:solidFill>
                  <a:prstClr val="black"/>
                </a:solidFill>
                <a:latin typeface="Calibri"/>
              </a:rPr>
              <a:t>For this algorithm, symptoms of Zika are: fever, rash, arthralgia, or conjunctivitis; or complication of pregnancy (e.g., fetal loss, fetus or neonate with congenital microcephaly, intracranial calcifications, other structural brain or eye abnormality, or other congenital central nervous system related abnormality); or Guillain-Barré syndrome.</a:t>
            </a:r>
          </a:p>
        </p:txBody>
      </p:sp>
      <p:sp>
        <p:nvSpPr>
          <p:cNvPr id="50" name="Subtitle 2"/>
          <p:cNvSpPr txBox="1">
            <a:spLocks/>
          </p:cNvSpPr>
          <p:nvPr/>
        </p:nvSpPr>
        <p:spPr>
          <a:xfrm>
            <a:off x="132684" y="1630680"/>
            <a:ext cx="1905000" cy="274320"/>
          </a:xfrm>
          <a:prstGeom prst="rect">
            <a:avLst/>
          </a:prstGeom>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1200" b="1" dirty="0" smtClean="0">
                <a:solidFill>
                  <a:prstClr val="black"/>
                </a:solidFill>
                <a:latin typeface="Calibri"/>
              </a:rPr>
              <a:t>II. </a:t>
            </a:r>
            <a:r>
              <a:rPr lang="en-US" sz="1200" b="1" u="sng" dirty="0" smtClean="0">
                <a:solidFill>
                  <a:prstClr val="black"/>
                </a:solidFill>
                <a:latin typeface="Calibri"/>
              </a:rPr>
              <a:t>Infants</a:t>
            </a:r>
            <a:r>
              <a:rPr lang="en-US" sz="1200" b="1" dirty="0" smtClean="0">
                <a:solidFill>
                  <a:prstClr val="black"/>
                </a:solidFill>
                <a:latin typeface="Calibri"/>
              </a:rPr>
              <a:t> who:</a:t>
            </a:r>
            <a:endParaRPr lang="en-US" sz="1200" b="1" dirty="0">
              <a:solidFill>
                <a:prstClr val="black"/>
              </a:solidFill>
              <a:latin typeface="Calibri"/>
            </a:endParaRPr>
          </a:p>
        </p:txBody>
      </p:sp>
      <p:sp>
        <p:nvSpPr>
          <p:cNvPr id="53" name="Subtitle 2"/>
          <p:cNvSpPr txBox="1">
            <a:spLocks/>
          </p:cNvSpPr>
          <p:nvPr/>
        </p:nvSpPr>
        <p:spPr>
          <a:xfrm>
            <a:off x="2895600" y="3033145"/>
            <a:ext cx="3352799" cy="405378"/>
          </a:xfrm>
          <a:prstGeom prst="rect">
            <a:avLst/>
          </a:prstGeom>
          <a:ln w="127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1100" dirty="0">
                <a:solidFill>
                  <a:prstClr val="black"/>
                </a:solidFill>
                <a:latin typeface="Calibri"/>
              </a:rPr>
              <a:t>W</a:t>
            </a:r>
            <a:r>
              <a:rPr lang="en-US" sz="1100" dirty="0" smtClean="0">
                <a:solidFill>
                  <a:prstClr val="black"/>
                </a:solidFill>
                <a:latin typeface="Calibri"/>
              </a:rPr>
              <a:t>ere born to mothers with laboratory evidence of Zika virus infection during pregnancy</a:t>
            </a:r>
            <a:endParaRPr lang="en-US" sz="1100" dirty="0">
              <a:solidFill>
                <a:prstClr val="black"/>
              </a:solidFill>
              <a:latin typeface="Calibri"/>
            </a:endParaRPr>
          </a:p>
        </p:txBody>
      </p:sp>
      <p:sp>
        <p:nvSpPr>
          <p:cNvPr id="68" name="Rectangle 67"/>
          <p:cNvSpPr/>
          <p:nvPr/>
        </p:nvSpPr>
        <p:spPr>
          <a:xfrm>
            <a:off x="6819900" y="19050"/>
            <a:ext cx="2247900" cy="538609"/>
          </a:xfrm>
          <a:prstGeom prst="rect">
            <a:avLst/>
          </a:prstGeom>
        </p:spPr>
        <p:txBody>
          <a:bodyPr wrap="square">
            <a:spAutoFit/>
          </a:bodyPr>
          <a:lstStyle/>
          <a:p>
            <a:pPr marL="0" lvl="1" algn="r" defTabSz="914400"/>
            <a:r>
              <a:rPr lang="en-US" sz="1100" b="1" dirty="0">
                <a:solidFill>
                  <a:srgbClr val="4F81BD"/>
                </a:solidFill>
                <a:latin typeface="Calibri"/>
              </a:rPr>
              <a:t>Revised 4/25/17</a:t>
            </a:r>
          </a:p>
          <a:p>
            <a:pPr marL="0" lvl="1" algn="r" defTabSz="914400"/>
            <a:r>
              <a:rPr lang="en-US" sz="900" b="1" dirty="0">
                <a:solidFill>
                  <a:srgbClr val="4F81BD"/>
                </a:solidFill>
                <a:latin typeface="Calibri"/>
              </a:rPr>
              <a:t>Algorithm will continue to be updated as new information becomes available</a:t>
            </a:r>
          </a:p>
        </p:txBody>
      </p:sp>
      <p:sp>
        <p:nvSpPr>
          <p:cNvPr id="30" name="Title 1"/>
          <p:cNvSpPr txBox="1">
            <a:spLocks/>
          </p:cNvSpPr>
          <p:nvPr/>
        </p:nvSpPr>
        <p:spPr>
          <a:xfrm>
            <a:off x="122826" y="3355394"/>
            <a:ext cx="1914858" cy="1216606"/>
          </a:xfrm>
          <a:prstGeom prst="rect">
            <a:avLst/>
          </a:prstGeom>
          <a:solidFill>
            <a:schemeClr val="bg1"/>
          </a:solidFill>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1200" b="1" dirty="0" smtClean="0">
                <a:solidFill>
                  <a:prstClr val="black"/>
                </a:solidFill>
                <a:latin typeface="Calibri"/>
              </a:rPr>
              <a:t>IV. </a:t>
            </a:r>
            <a:r>
              <a:rPr lang="en-US" sz="1200" b="1" u="sng" dirty="0" smtClean="0">
                <a:solidFill>
                  <a:prstClr val="black"/>
                </a:solidFill>
                <a:latin typeface="Calibri"/>
              </a:rPr>
              <a:t>People who developed Guillain-Barré Syndrome</a:t>
            </a:r>
            <a:r>
              <a:rPr lang="en-US" sz="1200" b="1" dirty="0" smtClean="0">
                <a:solidFill>
                  <a:prstClr val="black"/>
                </a:solidFill>
                <a:latin typeface="Calibri"/>
              </a:rPr>
              <a:t> or other neurological manifestation and had potential exposure to Zika virus</a:t>
            </a:r>
            <a:endParaRPr lang="en-US" sz="1200" b="1" dirty="0">
              <a:solidFill>
                <a:prstClr val="black"/>
              </a:solidFill>
              <a:latin typeface="Calibri"/>
            </a:endParaRPr>
          </a:p>
        </p:txBody>
      </p:sp>
      <p:sp>
        <p:nvSpPr>
          <p:cNvPr id="203" name="Subtitle 2"/>
          <p:cNvSpPr txBox="1">
            <a:spLocks/>
          </p:cNvSpPr>
          <p:nvPr/>
        </p:nvSpPr>
        <p:spPr>
          <a:xfrm>
            <a:off x="2895600" y="2387778"/>
            <a:ext cx="3352799" cy="548640"/>
          </a:xfrm>
          <a:prstGeom prst="rect">
            <a:avLst/>
          </a:prstGeom>
          <a:ln w="127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1100" dirty="0">
                <a:solidFill>
                  <a:prstClr val="black"/>
                </a:solidFill>
                <a:latin typeface="Calibri"/>
              </a:rPr>
              <a:t>Have suspected or confirmed microcephaly or other neurologic abnormality (diagnosed prenatally or at birth) and mother was potentially exposed to Zika virus</a:t>
            </a:r>
          </a:p>
        </p:txBody>
      </p:sp>
      <p:sp>
        <p:nvSpPr>
          <p:cNvPr id="23" name="Subtitle 2"/>
          <p:cNvSpPr txBox="1">
            <a:spLocks/>
          </p:cNvSpPr>
          <p:nvPr/>
        </p:nvSpPr>
        <p:spPr>
          <a:xfrm>
            <a:off x="2895600" y="3548661"/>
            <a:ext cx="3352798" cy="402336"/>
          </a:xfrm>
          <a:prstGeom prst="rect">
            <a:avLst/>
          </a:prstGeom>
          <a:ln w="127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1100" dirty="0" smtClean="0">
                <a:solidFill>
                  <a:prstClr val="black"/>
                </a:solidFill>
                <a:latin typeface="Calibri"/>
              </a:rPr>
              <a:t>Had potential transfusion, transplant, or laboratory exposure</a:t>
            </a:r>
            <a:endParaRPr lang="en-US" sz="1100" dirty="0">
              <a:solidFill>
                <a:prstClr val="black"/>
              </a:solidFill>
              <a:latin typeface="Calibri"/>
            </a:endParaRPr>
          </a:p>
        </p:txBody>
      </p:sp>
      <p:sp>
        <p:nvSpPr>
          <p:cNvPr id="24" name="Subtitle 2"/>
          <p:cNvSpPr txBox="1">
            <a:spLocks/>
          </p:cNvSpPr>
          <p:nvPr/>
        </p:nvSpPr>
        <p:spPr>
          <a:xfrm>
            <a:off x="2895601" y="4048000"/>
            <a:ext cx="3352799" cy="562100"/>
          </a:xfrm>
          <a:prstGeom prst="rect">
            <a:avLst/>
          </a:prstGeom>
          <a:ln w="127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1100" dirty="0" smtClean="0">
                <a:solidFill>
                  <a:prstClr val="black"/>
                </a:solidFill>
                <a:latin typeface="Calibri"/>
              </a:rPr>
              <a:t>Did not have travel</a:t>
            </a:r>
            <a:r>
              <a:rPr lang="en-US" sz="1100" b="1" baseline="30000" dirty="0" smtClean="0">
                <a:solidFill>
                  <a:prstClr val="black"/>
                </a:solidFill>
                <a:latin typeface="Calibri"/>
              </a:rPr>
              <a:t>†</a:t>
            </a:r>
            <a:r>
              <a:rPr lang="en-US" sz="1100" dirty="0" smtClean="0">
                <a:solidFill>
                  <a:prstClr val="black"/>
                </a:solidFill>
                <a:latin typeface="Calibri"/>
              </a:rPr>
              <a:t> or sexual</a:t>
            </a:r>
            <a:r>
              <a:rPr lang="en-US" sz="1100" b="1" baseline="30000" dirty="0" smtClean="0">
                <a:solidFill>
                  <a:prstClr val="black"/>
                </a:solidFill>
                <a:latin typeface="Calibri"/>
              </a:rPr>
              <a:t>§</a:t>
            </a:r>
            <a:r>
              <a:rPr lang="en-US" sz="1100" dirty="0" smtClean="0">
                <a:solidFill>
                  <a:prstClr val="black"/>
                </a:solidFill>
                <a:latin typeface="Calibri"/>
              </a:rPr>
              <a:t> exposure, but had local (Virginia) mosquito exposure and ≥2 Zika-compatible symptoms</a:t>
            </a:r>
            <a:r>
              <a:rPr lang="en-US" sz="1100" b="1" baseline="30000" dirty="0" smtClean="0">
                <a:solidFill>
                  <a:prstClr val="black"/>
                </a:solidFill>
                <a:latin typeface="Calibri"/>
              </a:rPr>
              <a:t>¶</a:t>
            </a:r>
            <a:r>
              <a:rPr lang="en-US" sz="1100" dirty="0" smtClean="0">
                <a:solidFill>
                  <a:prstClr val="black"/>
                </a:solidFill>
                <a:latin typeface="Calibri"/>
              </a:rPr>
              <a:t> within 2 weeks of exposure</a:t>
            </a:r>
            <a:endParaRPr lang="en-US" sz="1100" dirty="0">
              <a:solidFill>
                <a:prstClr val="black"/>
              </a:solidFill>
              <a:latin typeface="Calibri"/>
            </a:endParaRPr>
          </a:p>
        </p:txBody>
      </p:sp>
      <p:sp>
        <p:nvSpPr>
          <p:cNvPr id="28" name="TextBox 27"/>
          <p:cNvSpPr txBox="1"/>
          <p:nvPr/>
        </p:nvSpPr>
        <p:spPr>
          <a:xfrm>
            <a:off x="6858000" y="658608"/>
            <a:ext cx="2171700" cy="3970318"/>
          </a:xfrm>
          <a:prstGeom prst="rect">
            <a:avLst/>
          </a:prstGeom>
          <a:solidFill>
            <a:schemeClr val="bg1">
              <a:lumMod val="95000"/>
            </a:schemeClr>
          </a:solidFill>
          <a:ln w="12700">
            <a:solidFill>
              <a:schemeClr val="accent1">
                <a:lumMod val="60000"/>
                <a:lumOff val="40000"/>
              </a:schemeClr>
            </a:solidFill>
          </a:ln>
        </p:spPr>
        <p:txBody>
          <a:bodyPr wrap="square" rtlCol="0">
            <a:spAutoFit/>
          </a:bodyPr>
          <a:lstStyle/>
          <a:p>
            <a:pPr algn="ctr" defTabSz="914400"/>
            <a:endParaRPr lang="en-US" sz="1200" b="1" u="sng" dirty="0">
              <a:solidFill>
                <a:srgbClr val="C00000"/>
              </a:solidFill>
              <a:latin typeface="Calibri"/>
            </a:endParaRPr>
          </a:p>
          <a:p>
            <a:pPr algn="ctr" defTabSz="914400"/>
            <a:r>
              <a:rPr lang="en-US" sz="1200" b="1" u="sng" dirty="0">
                <a:solidFill>
                  <a:srgbClr val="C00000"/>
                </a:solidFill>
                <a:latin typeface="Calibri"/>
              </a:rPr>
              <a:t>Public health testing </a:t>
            </a:r>
          </a:p>
          <a:p>
            <a:pPr algn="ctr" defTabSz="914400"/>
            <a:r>
              <a:rPr lang="en-US" sz="1200" b="1" dirty="0">
                <a:solidFill>
                  <a:srgbClr val="4F81BD"/>
                </a:solidFill>
                <a:latin typeface="Calibri"/>
              </a:rPr>
              <a:t>is available for individuals who meet these criteria and requires approval by </a:t>
            </a:r>
            <a:r>
              <a:rPr lang="en-US" sz="1200" b="1" dirty="0">
                <a:solidFill>
                  <a:srgbClr val="4F81BD"/>
                </a:solidFill>
                <a:latin typeface="Calibri"/>
                <a:hlinkClick r:id="rId4"/>
              </a:rPr>
              <a:t>local health departments</a:t>
            </a:r>
            <a:endParaRPr lang="en-US" sz="1200" b="1" dirty="0">
              <a:solidFill>
                <a:srgbClr val="4F81BD"/>
              </a:solidFill>
              <a:latin typeface="Calibri"/>
            </a:endParaRPr>
          </a:p>
          <a:p>
            <a:pPr algn="ctr" defTabSz="914400"/>
            <a:endParaRPr lang="en-US" sz="1200" b="1" dirty="0">
              <a:solidFill>
                <a:srgbClr val="4F81BD"/>
              </a:solidFill>
              <a:latin typeface="Calibri"/>
            </a:endParaRPr>
          </a:p>
          <a:p>
            <a:pPr algn="ctr" defTabSz="914400"/>
            <a:r>
              <a:rPr lang="en-US" sz="1200" b="1" dirty="0">
                <a:solidFill>
                  <a:srgbClr val="4F81BD"/>
                </a:solidFill>
                <a:latin typeface="Calibri"/>
              </a:rPr>
              <a:t>Testing is conducted by </a:t>
            </a:r>
            <a:r>
              <a:rPr lang="en-US" sz="1200" b="1" dirty="0">
                <a:solidFill>
                  <a:srgbClr val="4F81BD"/>
                </a:solidFill>
                <a:latin typeface="Calibri"/>
                <a:hlinkClick r:id="rId5"/>
              </a:rPr>
              <a:t>DCLS</a:t>
            </a:r>
            <a:r>
              <a:rPr lang="en-US" sz="1200" b="1" dirty="0">
                <a:solidFill>
                  <a:srgbClr val="4F81BD"/>
                </a:solidFill>
                <a:latin typeface="Calibri"/>
                <a:hlinkClick r:id="rId6"/>
              </a:rPr>
              <a:t> </a:t>
            </a:r>
            <a:r>
              <a:rPr lang="en-US" sz="1200" b="1" dirty="0">
                <a:solidFill>
                  <a:srgbClr val="4F81BD"/>
                </a:solidFill>
                <a:latin typeface="Calibri"/>
              </a:rPr>
              <a:t>(Trioplex RT-PCR of serum and urine and IgM MAC ELISA of serum) and, if needed, CDC (Plaque-Reduction Neutralization Test).</a:t>
            </a:r>
          </a:p>
          <a:p>
            <a:pPr algn="ctr" defTabSz="914400"/>
            <a:endParaRPr lang="en-US" sz="1200" b="1" dirty="0">
              <a:solidFill>
                <a:srgbClr val="4F81BD"/>
              </a:solidFill>
              <a:latin typeface="Calibri"/>
            </a:endParaRPr>
          </a:p>
          <a:p>
            <a:pPr marL="0" lvl="1" algn="ctr" defTabSz="914400"/>
            <a:r>
              <a:rPr lang="en-US" sz="1200" b="1" dirty="0">
                <a:solidFill>
                  <a:srgbClr val="4F81BD"/>
                </a:solidFill>
                <a:latin typeface="Calibri"/>
              </a:rPr>
              <a:t>The type of testing to be performed will depend on the time of evaluation relative to symptom onset or exposure. More details about public health testing can be found in the </a:t>
            </a:r>
            <a:r>
              <a:rPr lang="en-US" sz="1200" b="1" dirty="0">
                <a:solidFill>
                  <a:prstClr val="black"/>
                </a:solidFill>
                <a:latin typeface="Calibri"/>
                <a:hlinkClick r:id="rId5"/>
              </a:rPr>
              <a:t>DCLS testing instructions</a:t>
            </a:r>
            <a:r>
              <a:rPr lang="en-US" sz="1200" b="1" dirty="0">
                <a:solidFill>
                  <a:prstClr val="black"/>
                </a:solidFill>
                <a:latin typeface="Calibri"/>
              </a:rPr>
              <a:t>. </a:t>
            </a:r>
          </a:p>
        </p:txBody>
      </p:sp>
      <p:sp>
        <p:nvSpPr>
          <p:cNvPr id="111" name="TextBox 110"/>
          <p:cNvSpPr txBox="1"/>
          <p:nvPr/>
        </p:nvSpPr>
        <p:spPr>
          <a:xfrm>
            <a:off x="1027367" y="37586"/>
            <a:ext cx="5830633" cy="338554"/>
          </a:xfrm>
          <a:prstGeom prst="rect">
            <a:avLst/>
          </a:prstGeom>
          <a:noFill/>
          <a:ln w="12700">
            <a:noFill/>
          </a:ln>
        </p:spPr>
        <p:txBody>
          <a:bodyPr wrap="square" rtlCol="0">
            <a:spAutoFit/>
          </a:bodyPr>
          <a:lstStyle/>
          <a:p>
            <a:pPr defTabSz="914400"/>
            <a:r>
              <a:rPr lang="en-US" sz="1600" b="1" u="sng" dirty="0">
                <a:solidFill>
                  <a:srgbClr val="C00000"/>
                </a:solidFill>
                <a:latin typeface="Calibri"/>
              </a:rPr>
              <a:t>Recommendations and Criteria for Public Health Zika Virus Testing</a:t>
            </a:r>
            <a:r>
              <a:rPr lang="en-US" sz="1600" b="1" u="sng" baseline="30000" dirty="0">
                <a:solidFill>
                  <a:srgbClr val="C00000"/>
                </a:solidFill>
                <a:latin typeface="Calibri"/>
              </a:rPr>
              <a:t>*</a:t>
            </a:r>
            <a:endParaRPr lang="en-US" sz="1600" b="1" u="sng" dirty="0">
              <a:solidFill>
                <a:srgbClr val="C00000"/>
              </a:solidFill>
              <a:latin typeface="Calibri"/>
            </a:endParaRPr>
          </a:p>
        </p:txBody>
      </p:sp>
      <p:cxnSp>
        <p:nvCxnSpPr>
          <p:cNvPr id="284" name="Elbow Connector 283"/>
          <p:cNvCxnSpPr/>
          <p:nvPr/>
        </p:nvCxnSpPr>
        <p:spPr>
          <a:xfrm>
            <a:off x="2037684" y="4047999"/>
            <a:ext cx="4496466" cy="640080"/>
          </a:xfrm>
          <a:prstGeom prst="bentConnector3">
            <a:avLst>
              <a:gd name="adj1" fmla="val 3396"/>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0" name="Elbow Connector 319"/>
          <p:cNvCxnSpPr/>
          <p:nvPr/>
        </p:nvCxnSpPr>
        <p:spPr>
          <a:xfrm flipV="1">
            <a:off x="2071353" y="664840"/>
            <a:ext cx="850392" cy="350522"/>
          </a:xfrm>
          <a:prstGeom prst="bentConnector3">
            <a:avLst>
              <a:gd name="adj1" fmla="val 61246"/>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7" name="Elbow Connector 326"/>
          <p:cNvCxnSpPr/>
          <p:nvPr/>
        </p:nvCxnSpPr>
        <p:spPr>
          <a:xfrm>
            <a:off x="6248399" y="779143"/>
            <a:ext cx="571501" cy="1737360"/>
          </a:xfrm>
          <a:prstGeom prst="bentConnector3">
            <a:avLst>
              <a:gd name="adj1" fmla="val 50000"/>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0" name="Elbow Connector 329"/>
          <p:cNvCxnSpPr>
            <a:stCxn id="50" idx="3"/>
            <a:endCxn id="53" idx="1"/>
          </p:cNvCxnSpPr>
          <p:nvPr/>
        </p:nvCxnSpPr>
        <p:spPr>
          <a:xfrm>
            <a:off x="2037684" y="1767840"/>
            <a:ext cx="857916" cy="1467994"/>
          </a:xfrm>
          <a:prstGeom prst="bentConnector3">
            <a:avLst>
              <a:gd name="adj1" fmla="val 50000"/>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2" name="Elbow Connector 331"/>
          <p:cNvCxnSpPr>
            <a:stCxn id="50" idx="3"/>
          </p:cNvCxnSpPr>
          <p:nvPr/>
        </p:nvCxnSpPr>
        <p:spPr>
          <a:xfrm>
            <a:off x="2037684" y="1767839"/>
            <a:ext cx="857916" cy="914400"/>
          </a:xfrm>
          <a:prstGeom prst="bentConnector3">
            <a:avLst>
              <a:gd name="adj1" fmla="val 50000"/>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6" name="Elbow Connector 345"/>
          <p:cNvCxnSpPr/>
          <p:nvPr/>
        </p:nvCxnSpPr>
        <p:spPr>
          <a:xfrm flipV="1">
            <a:off x="6248397" y="2506727"/>
            <a:ext cx="576072" cy="713232"/>
          </a:xfrm>
          <a:prstGeom prst="bentConnector3">
            <a:avLst>
              <a:gd name="adj1" fmla="val 50000"/>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5" name="Elbow Connector 354"/>
          <p:cNvCxnSpPr/>
          <p:nvPr/>
        </p:nvCxnSpPr>
        <p:spPr>
          <a:xfrm flipV="1">
            <a:off x="6251063" y="2500369"/>
            <a:ext cx="571500" cy="1783080"/>
          </a:xfrm>
          <a:prstGeom prst="bentConnector3">
            <a:avLst>
              <a:gd name="adj1" fmla="val 50000"/>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6" name="Elbow Connector 355"/>
          <p:cNvCxnSpPr/>
          <p:nvPr/>
        </p:nvCxnSpPr>
        <p:spPr>
          <a:xfrm flipV="1">
            <a:off x="6248967" y="2506719"/>
            <a:ext cx="571502" cy="1298448"/>
          </a:xfrm>
          <a:prstGeom prst="bentConnector3">
            <a:avLst>
              <a:gd name="adj1" fmla="val 50000"/>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537323" y="4111183"/>
            <a:ext cx="2" cy="57607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Title 1"/>
          <p:cNvSpPr txBox="1">
            <a:spLocks/>
          </p:cNvSpPr>
          <p:nvPr/>
        </p:nvSpPr>
        <p:spPr>
          <a:xfrm>
            <a:off x="2895600" y="1244930"/>
            <a:ext cx="3352800" cy="1031545"/>
          </a:xfrm>
          <a:prstGeom prst="rect">
            <a:avLst/>
          </a:prstGeom>
          <a:noFill/>
          <a:ln w="127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1100" dirty="0" smtClean="0">
                <a:solidFill>
                  <a:prstClr val="black"/>
                </a:solidFill>
                <a:latin typeface="Calibri"/>
              </a:rPr>
              <a:t>Traveled to</a:t>
            </a:r>
            <a:r>
              <a:rPr lang="en-US" sz="1100" b="1" baseline="30000" dirty="0">
                <a:solidFill>
                  <a:prstClr val="black"/>
                </a:solidFill>
                <a:latin typeface="Calibri"/>
              </a:rPr>
              <a:t>†</a:t>
            </a:r>
            <a:r>
              <a:rPr lang="en-US" sz="1100" dirty="0" smtClean="0">
                <a:solidFill>
                  <a:prstClr val="black"/>
                </a:solidFill>
                <a:latin typeface="Calibri"/>
              </a:rPr>
              <a:t>, or had sexual exposure</a:t>
            </a:r>
            <a:r>
              <a:rPr lang="en-US" sz="1100" baseline="30000" dirty="0" smtClean="0">
                <a:solidFill>
                  <a:prstClr val="black"/>
                </a:solidFill>
                <a:latin typeface="Calibri"/>
              </a:rPr>
              <a:t>§</a:t>
            </a:r>
            <a:r>
              <a:rPr lang="en-US" sz="1100" dirty="0" smtClean="0">
                <a:solidFill>
                  <a:prstClr val="black"/>
                </a:solidFill>
                <a:latin typeface="Calibri"/>
              </a:rPr>
              <a:t> with someone who traveled to, an area with Zika risk but neither a CDC Zika Travel Notice (</a:t>
            </a:r>
            <a:r>
              <a:rPr lang="en-US" sz="1100" dirty="0">
                <a:solidFill>
                  <a:prstClr val="black"/>
                </a:solidFill>
                <a:latin typeface="Calibri"/>
              </a:rPr>
              <a:t>international) </a:t>
            </a:r>
            <a:r>
              <a:rPr lang="en-US" sz="1100" dirty="0" smtClean="0">
                <a:solidFill>
                  <a:prstClr val="black"/>
                </a:solidFill>
                <a:latin typeface="Calibri"/>
              </a:rPr>
              <a:t>nor </a:t>
            </a:r>
            <a:r>
              <a:rPr lang="en-US" sz="1100" dirty="0">
                <a:solidFill>
                  <a:prstClr val="black"/>
                </a:solidFill>
                <a:latin typeface="Calibri"/>
              </a:rPr>
              <a:t>travel guidance (domestic</a:t>
            </a:r>
            <a:r>
              <a:rPr lang="en-US" sz="1100" dirty="0" smtClean="0">
                <a:solidFill>
                  <a:prstClr val="black"/>
                </a:solidFill>
                <a:latin typeface="Calibri"/>
              </a:rPr>
              <a:t>)</a:t>
            </a:r>
            <a:r>
              <a:rPr lang="en-US" sz="1100" b="1" baseline="30000" dirty="0" smtClean="0">
                <a:solidFill>
                  <a:prstClr val="black"/>
                </a:solidFill>
                <a:latin typeface="Calibri"/>
              </a:rPr>
              <a:t> </a:t>
            </a:r>
            <a:r>
              <a:rPr lang="en-US" sz="1100" u="sng" dirty="0" smtClean="0">
                <a:solidFill>
                  <a:prstClr val="black"/>
                </a:solidFill>
                <a:latin typeface="Calibri"/>
              </a:rPr>
              <a:t>and</a:t>
            </a:r>
            <a:r>
              <a:rPr lang="en-US" sz="1100" dirty="0" smtClean="0">
                <a:solidFill>
                  <a:prstClr val="black"/>
                </a:solidFill>
                <a:latin typeface="Calibri"/>
              </a:rPr>
              <a:t> had ≥1 Zika-compatible symptoms</a:t>
            </a:r>
            <a:r>
              <a:rPr lang="en-US" sz="1100" baseline="30000" dirty="0" smtClean="0">
                <a:solidFill>
                  <a:prstClr val="black"/>
                </a:solidFill>
                <a:latin typeface="Calibri"/>
              </a:rPr>
              <a:t>¶</a:t>
            </a:r>
            <a:r>
              <a:rPr lang="en-US" sz="1100" dirty="0" smtClean="0">
                <a:solidFill>
                  <a:prstClr val="black"/>
                </a:solidFill>
                <a:latin typeface="Calibri"/>
              </a:rPr>
              <a:t>, including fetal abnormalities </a:t>
            </a:r>
            <a:r>
              <a:rPr lang="en-US" sz="1100" dirty="0">
                <a:solidFill>
                  <a:prstClr val="black"/>
                </a:solidFill>
                <a:latin typeface="Calibri"/>
              </a:rPr>
              <a:t>on </a:t>
            </a:r>
            <a:r>
              <a:rPr lang="en-US" sz="1100" dirty="0" smtClean="0">
                <a:solidFill>
                  <a:prstClr val="black"/>
                </a:solidFill>
                <a:latin typeface="Calibri"/>
              </a:rPr>
              <a:t>ultrasound that may be related to Zika infection</a:t>
            </a:r>
            <a:endParaRPr lang="en-US" sz="1100" dirty="0">
              <a:solidFill>
                <a:prstClr val="black"/>
              </a:solidFill>
              <a:latin typeface="Calibri"/>
            </a:endParaRPr>
          </a:p>
        </p:txBody>
      </p:sp>
      <p:cxnSp>
        <p:nvCxnSpPr>
          <p:cNvPr id="51" name="Straight Connector 50"/>
          <p:cNvCxnSpPr/>
          <p:nvPr/>
        </p:nvCxnSpPr>
        <p:spPr>
          <a:xfrm>
            <a:off x="-76200" y="4800600"/>
            <a:ext cx="914400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248398" y="1548765"/>
            <a:ext cx="292608" cy="0"/>
          </a:xfrm>
          <a:prstGeom prst="straightConnector1">
            <a:avLst/>
          </a:prstGeom>
          <a:ln w="1905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a:off x="2046907" y="2662098"/>
            <a:ext cx="848058" cy="1097280"/>
          </a:xfrm>
          <a:prstGeom prst="bentConnector3">
            <a:avLst>
              <a:gd name="adj1" fmla="val 27537"/>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a:off x="2055162" y="2656428"/>
            <a:ext cx="822960" cy="1600200"/>
          </a:xfrm>
          <a:prstGeom prst="bentConnector3">
            <a:avLst>
              <a:gd name="adj1" fmla="val 26638"/>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249986" y="2670677"/>
            <a:ext cx="292608" cy="0"/>
          </a:xfrm>
          <a:prstGeom prst="straightConnector1">
            <a:avLst/>
          </a:prstGeom>
          <a:ln w="1905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2" idx="3"/>
          </p:cNvCxnSpPr>
          <p:nvPr/>
        </p:nvCxnSpPr>
        <p:spPr>
          <a:xfrm>
            <a:off x="2062782" y="1021080"/>
            <a:ext cx="839803" cy="538225"/>
          </a:xfrm>
          <a:prstGeom prst="bentConnector3">
            <a:avLst>
              <a:gd name="adj1" fmla="val 63043"/>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5872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3"/>
            <a:ext cx="7583487" cy="1044388"/>
          </a:xfrm>
        </p:spPr>
        <p:txBody>
          <a:bodyPr anchor="ctr"/>
          <a:lstStyle/>
          <a:p>
            <a:pPr algn="ctr"/>
            <a:r>
              <a:rPr lang="en-US" sz="3600" dirty="0" err="1" smtClean="0"/>
              <a:t>Zika</a:t>
            </a:r>
            <a:r>
              <a:rPr lang="en-US" sz="3600" dirty="0" smtClean="0"/>
              <a:t> diagnostic testing</a:t>
            </a:r>
            <a:endParaRPr lang="en-US" sz="3600" dirty="0"/>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9" name="TextBox 8"/>
          <p:cNvSpPr txBox="1"/>
          <p:nvPr/>
        </p:nvSpPr>
        <p:spPr>
          <a:xfrm>
            <a:off x="189004" y="6374962"/>
            <a:ext cx="2710373" cy="276999"/>
          </a:xfrm>
          <a:prstGeom prst="rect">
            <a:avLst/>
          </a:prstGeom>
          <a:noFill/>
        </p:spPr>
        <p:txBody>
          <a:bodyPr wrap="none" rtlCol="0">
            <a:spAutoFit/>
          </a:bodyPr>
          <a:lstStyle/>
          <a:p>
            <a:r>
              <a:rPr lang="en-US" sz="1200" dirty="0" smtClean="0">
                <a:solidFill>
                  <a:schemeClr val="bg1"/>
                </a:solidFill>
              </a:rPr>
              <a:t>Adapted from Dr. Lyle Petersen, CDC</a:t>
            </a:r>
            <a:endParaRPr lang="en-US" sz="1200" dirty="0">
              <a:solidFill>
                <a:schemeClr val="bg1"/>
              </a:solidFill>
            </a:endParaRPr>
          </a:p>
        </p:txBody>
      </p:sp>
      <p:sp>
        <p:nvSpPr>
          <p:cNvPr id="19" name="TextBox 18"/>
          <p:cNvSpPr txBox="1"/>
          <p:nvPr/>
        </p:nvSpPr>
        <p:spPr>
          <a:xfrm>
            <a:off x="2060316" y="1230700"/>
            <a:ext cx="5023368" cy="369332"/>
          </a:xfrm>
          <a:prstGeom prst="rect">
            <a:avLst/>
          </a:prstGeom>
          <a:noFill/>
        </p:spPr>
        <p:txBody>
          <a:bodyPr wrap="none" rtlCol="0">
            <a:spAutoFit/>
          </a:bodyPr>
          <a:lstStyle/>
          <a:p>
            <a:pPr algn="ctr"/>
            <a:r>
              <a:rPr lang="en-US" i="1" dirty="0" smtClean="0">
                <a:solidFill>
                  <a:schemeClr val="bg1"/>
                </a:solidFill>
                <a:latin typeface="Calibri"/>
                <a:cs typeface="Calibri"/>
              </a:rPr>
              <a:t>Testing approach depends on indication and timing</a:t>
            </a:r>
            <a:endParaRPr lang="en-US" i="1" dirty="0">
              <a:solidFill>
                <a:schemeClr val="bg1"/>
              </a:solidFill>
              <a:latin typeface="Calibri"/>
              <a:cs typeface="Calibri"/>
            </a:endParaRPr>
          </a:p>
        </p:txBody>
      </p:sp>
      <p:grpSp>
        <p:nvGrpSpPr>
          <p:cNvPr id="3" name="Group 2"/>
          <p:cNvGrpSpPr/>
          <p:nvPr/>
        </p:nvGrpSpPr>
        <p:grpSpPr>
          <a:xfrm>
            <a:off x="543898" y="2033411"/>
            <a:ext cx="7943155" cy="3926288"/>
            <a:chOff x="493098" y="1893711"/>
            <a:chExt cx="7943155" cy="3926288"/>
          </a:xfrm>
        </p:grpSpPr>
        <p:cxnSp>
          <p:nvCxnSpPr>
            <p:cNvPr id="14" name="Straight Connector 13"/>
            <p:cNvCxnSpPr/>
            <p:nvPr/>
          </p:nvCxnSpPr>
          <p:spPr>
            <a:xfrm flipV="1">
              <a:off x="1566863" y="1905000"/>
              <a:ext cx="0" cy="3330225"/>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1241778" y="1893711"/>
              <a:ext cx="4169940" cy="3341510"/>
            </a:xfrm>
            <a:custGeom>
              <a:avLst/>
              <a:gdLst>
                <a:gd name="connsiteX0" fmla="*/ 0 w 5729111"/>
                <a:gd name="connsiteY0" fmla="*/ 2328336 h 2342447"/>
                <a:gd name="connsiteX1" fmla="*/ 1848555 w 5729111"/>
                <a:gd name="connsiteY1" fmla="*/ 3 h 2342447"/>
                <a:gd name="connsiteX2" fmla="*/ 5729111 w 5729111"/>
                <a:gd name="connsiteY2" fmla="*/ 2342447 h 2342447"/>
              </a:gdLst>
              <a:ahLst/>
              <a:cxnLst>
                <a:cxn ang="0">
                  <a:pos x="connsiteX0" y="connsiteY0"/>
                </a:cxn>
                <a:cxn ang="0">
                  <a:pos x="connsiteX1" y="connsiteY1"/>
                </a:cxn>
                <a:cxn ang="0">
                  <a:pos x="connsiteX2" y="connsiteY2"/>
                </a:cxn>
              </a:cxnLst>
              <a:rect l="l" t="t" r="r" b="b"/>
              <a:pathLst>
                <a:path w="5729111" h="2342447">
                  <a:moveTo>
                    <a:pt x="0" y="2328336"/>
                  </a:moveTo>
                  <a:cubicBezTo>
                    <a:pt x="446851" y="1162993"/>
                    <a:pt x="893703" y="-2349"/>
                    <a:pt x="1848555" y="3"/>
                  </a:cubicBezTo>
                  <a:cubicBezTo>
                    <a:pt x="2803407" y="2355"/>
                    <a:pt x="5729111" y="2342447"/>
                    <a:pt x="5729111" y="2342447"/>
                  </a:cubicBezTo>
                </a:path>
              </a:pathLst>
            </a:custGeom>
            <a:ln w="12700">
              <a:solidFill>
                <a:schemeClr val="accent3">
                  <a:lumMod val="60000"/>
                  <a:lumOff val="4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044422" y="5235223"/>
              <a:ext cx="1030951" cy="584776"/>
            </a:xfrm>
            <a:prstGeom prst="rect">
              <a:avLst/>
            </a:prstGeom>
            <a:noFill/>
          </p:spPr>
          <p:txBody>
            <a:bodyPr wrap="none" rtlCol="0">
              <a:spAutoFit/>
            </a:bodyPr>
            <a:lstStyle/>
            <a:p>
              <a:pPr algn="ctr"/>
              <a:r>
                <a:rPr lang="en-US" sz="1600" dirty="0" smtClean="0">
                  <a:solidFill>
                    <a:schemeClr val="bg1"/>
                  </a:solidFill>
                </a:rPr>
                <a:t>Symptom</a:t>
              </a:r>
            </a:p>
            <a:p>
              <a:pPr algn="ctr"/>
              <a:r>
                <a:rPr lang="en-US" sz="1600" dirty="0" smtClean="0">
                  <a:solidFill>
                    <a:schemeClr val="bg1"/>
                  </a:solidFill>
                </a:rPr>
                <a:t>onset</a:t>
              </a:r>
              <a:endParaRPr lang="en-US" sz="1600" dirty="0">
                <a:solidFill>
                  <a:schemeClr val="bg1"/>
                </a:solidFill>
              </a:endParaRPr>
            </a:p>
          </p:txBody>
        </p:sp>
        <p:sp>
          <p:nvSpPr>
            <p:cNvPr id="20" name="Freeform 19"/>
            <p:cNvSpPr/>
            <p:nvPr/>
          </p:nvSpPr>
          <p:spPr>
            <a:xfrm>
              <a:off x="1114781" y="2834909"/>
              <a:ext cx="1157111" cy="2413013"/>
            </a:xfrm>
            <a:custGeom>
              <a:avLst/>
              <a:gdLst>
                <a:gd name="connsiteX0" fmla="*/ 0 w 1382889"/>
                <a:gd name="connsiteY0" fmla="*/ 2413013 h 2413013"/>
                <a:gd name="connsiteX1" fmla="*/ 705555 w 1382889"/>
                <a:gd name="connsiteY1" fmla="*/ 13 h 2413013"/>
                <a:gd name="connsiteX2" fmla="*/ 1382889 w 1382889"/>
                <a:gd name="connsiteY2" fmla="*/ 2384791 h 2413013"/>
              </a:gdLst>
              <a:ahLst/>
              <a:cxnLst>
                <a:cxn ang="0">
                  <a:pos x="connsiteX0" y="connsiteY0"/>
                </a:cxn>
                <a:cxn ang="0">
                  <a:pos x="connsiteX1" y="connsiteY1"/>
                </a:cxn>
                <a:cxn ang="0">
                  <a:pos x="connsiteX2" y="connsiteY2"/>
                </a:cxn>
              </a:cxnLst>
              <a:rect l="l" t="t" r="r" b="b"/>
              <a:pathLst>
                <a:path w="1382889" h="2413013">
                  <a:moveTo>
                    <a:pt x="0" y="2413013"/>
                  </a:moveTo>
                  <a:cubicBezTo>
                    <a:pt x="237537" y="1208865"/>
                    <a:pt x="475074" y="4717"/>
                    <a:pt x="705555" y="13"/>
                  </a:cubicBezTo>
                  <a:cubicBezTo>
                    <a:pt x="936036" y="-4691"/>
                    <a:pt x="1159462" y="1190050"/>
                    <a:pt x="1382889" y="2384791"/>
                  </a:cubicBezTo>
                </a:path>
              </a:pathLst>
            </a:custGeom>
            <a:ln>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1114778" y="2991557"/>
              <a:ext cx="1735666" cy="2243667"/>
            </a:xfrm>
            <a:custGeom>
              <a:avLst/>
              <a:gdLst>
                <a:gd name="connsiteX0" fmla="*/ 0 w 2173112"/>
                <a:gd name="connsiteY0" fmla="*/ 2525892 h 2540003"/>
                <a:gd name="connsiteX1" fmla="*/ 1199445 w 2173112"/>
                <a:gd name="connsiteY1" fmla="*/ 3 h 2540003"/>
                <a:gd name="connsiteX2" fmla="*/ 2173112 w 2173112"/>
                <a:gd name="connsiteY2" fmla="*/ 2540003 h 2540003"/>
              </a:gdLst>
              <a:ahLst/>
              <a:cxnLst>
                <a:cxn ang="0">
                  <a:pos x="connsiteX0" y="connsiteY0"/>
                </a:cxn>
                <a:cxn ang="0">
                  <a:pos x="connsiteX1" y="connsiteY1"/>
                </a:cxn>
                <a:cxn ang="0">
                  <a:pos x="connsiteX2" y="connsiteY2"/>
                </a:cxn>
              </a:cxnLst>
              <a:rect l="l" t="t" r="r" b="b"/>
              <a:pathLst>
                <a:path w="2173112" h="2540003">
                  <a:moveTo>
                    <a:pt x="0" y="2525892"/>
                  </a:moveTo>
                  <a:cubicBezTo>
                    <a:pt x="418630" y="1261771"/>
                    <a:pt x="837260" y="-2349"/>
                    <a:pt x="1199445" y="3"/>
                  </a:cubicBezTo>
                  <a:cubicBezTo>
                    <a:pt x="1561630" y="2355"/>
                    <a:pt x="2173112" y="2540003"/>
                    <a:pt x="2173112" y="2540003"/>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2074334" y="3414888"/>
              <a:ext cx="5870222" cy="1820333"/>
            </a:xfrm>
            <a:custGeom>
              <a:avLst/>
              <a:gdLst>
                <a:gd name="connsiteX0" fmla="*/ 0 w 5729111"/>
                <a:gd name="connsiteY0" fmla="*/ 2328336 h 2342447"/>
                <a:gd name="connsiteX1" fmla="*/ 1848555 w 5729111"/>
                <a:gd name="connsiteY1" fmla="*/ 3 h 2342447"/>
                <a:gd name="connsiteX2" fmla="*/ 5729111 w 5729111"/>
                <a:gd name="connsiteY2" fmla="*/ 2342447 h 2342447"/>
              </a:gdLst>
              <a:ahLst/>
              <a:cxnLst>
                <a:cxn ang="0">
                  <a:pos x="connsiteX0" y="connsiteY0"/>
                </a:cxn>
                <a:cxn ang="0">
                  <a:pos x="connsiteX1" y="connsiteY1"/>
                </a:cxn>
                <a:cxn ang="0">
                  <a:pos x="connsiteX2" y="connsiteY2"/>
                </a:cxn>
              </a:cxnLst>
              <a:rect l="l" t="t" r="r" b="b"/>
              <a:pathLst>
                <a:path w="5729111" h="2342447">
                  <a:moveTo>
                    <a:pt x="0" y="2328336"/>
                  </a:moveTo>
                  <a:cubicBezTo>
                    <a:pt x="446851" y="1162993"/>
                    <a:pt x="893703" y="-2349"/>
                    <a:pt x="1848555" y="3"/>
                  </a:cubicBezTo>
                  <a:cubicBezTo>
                    <a:pt x="2803407" y="2355"/>
                    <a:pt x="5729111" y="2342447"/>
                    <a:pt x="5729111" y="2342447"/>
                  </a:cubicBezTo>
                </a:path>
              </a:pathLst>
            </a:custGeom>
            <a:ln>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493098" y="2276048"/>
              <a:ext cx="996862" cy="646331"/>
            </a:xfrm>
            <a:prstGeom prst="rect">
              <a:avLst/>
            </a:prstGeom>
            <a:noFill/>
          </p:spPr>
          <p:txBody>
            <a:bodyPr wrap="none" rtlCol="0">
              <a:spAutoFit/>
            </a:bodyPr>
            <a:lstStyle/>
            <a:p>
              <a:pPr algn="ctr"/>
              <a:r>
                <a:rPr lang="en-US" dirty="0" smtClean="0">
                  <a:solidFill>
                    <a:schemeClr val="accent5">
                      <a:lumMod val="20000"/>
                      <a:lumOff val="80000"/>
                    </a:schemeClr>
                  </a:solidFill>
                </a:rPr>
                <a:t>serum</a:t>
              </a:r>
            </a:p>
            <a:p>
              <a:pPr algn="ctr"/>
              <a:r>
                <a:rPr lang="en-US" dirty="0" err="1" smtClean="0">
                  <a:solidFill>
                    <a:schemeClr val="accent5">
                      <a:lumMod val="20000"/>
                      <a:lumOff val="80000"/>
                    </a:schemeClr>
                  </a:solidFill>
                </a:rPr>
                <a:t>rRT</a:t>
              </a:r>
              <a:r>
                <a:rPr lang="en-US" dirty="0" smtClean="0">
                  <a:solidFill>
                    <a:schemeClr val="accent5">
                      <a:lumMod val="20000"/>
                      <a:lumOff val="80000"/>
                    </a:schemeClr>
                  </a:solidFill>
                </a:rPr>
                <a:t>-PCR</a:t>
              </a:r>
              <a:endParaRPr lang="en-US" dirty="0">
                <a:solidFill>
                  <a:schemeClr val="accent5">
                    <a:lumMod val="20000"/>
                    <a:lumOff val="80000"/>
                  </a:schemeClr>
                </a:solidFill>
              </a:endParaRPr>
            </a:p>
          </p:txBody>
        </p:sp>
        <p:sp>
          <p:nvSpPr>
            <p:cNvPr id="24" name="TextBox 23"/>
            <p:cNvSpPr txBox="1"/>
            <p:nvPr/>
          </p:nvSpPr>
          <p:spPr>
            <a:xfrm>
              <a:off x="2060316" y="2345226"/>
              <a:ext cx="996862" cy="646331"/>
            </a:xfrm>
            <a:prstGeom prst="rect">
              <a:avLst/>
            </a:prstGeom>
            <a:noFill/>
          </p:spPr>
          <p:txBody>
            <a:bodyPr wrap="none" rtlCol="0">
              <a:spAutoFit/>
            </a:bodyPr>
            <a:lstStyle/>
            <a:p>
              <a:pPr algn="ctr"/>
              <a:r>
                <a:rPr lang="en-US" dirty="0" smtClean="0">
                  <a:solidFill>
                    <a:srgbClr val="FFFF00"/>
                  </a:solidFill>
                </a:rPr>
                <a:t>urine</a:t>
              </a:r>
            </a:p>
            <a:p>
              <a:pPr algn="ctr"/>
              <a:r>
                <a:rPr lang="en-US" dirty="0" err="1" smtClean="0">
                  <a:solidFill>
                    <a:srgbClr val="FFFF00"/>
                  </a:solidFill>
                </a:rPr>
                <a:t>rRT</a:t>
              </a:r>
              <a:r>
                <a:rPr lang="en-US" dirty="0" smtClean="0">
                  <a:solidFill>
                    <a:srgbClr val="FFFF00"/>
                  </a:solidFill>
                </a:rPr>
                <a:t>-PCR</a:t>
              </a:r>
              <a:endParaRPr lang="en-US" dirty="0">
                <a:solidFill>
                  <a:srgbClr val="FFFF00"/>
                </a:solidFill>
              </a:endParaRPr>
            </a:p>
          </p:txBody>
        </p:sp>
        <p:sp>
          <p:nvSpPr>
            <p:cNvPr id="25" name="TextBox 24"/>
            <p:cNvSpPr txBox="1"/>
            <p:nvPr/>
          </p:nvSpPr>
          <p:spPr>
            <a:xfrm>
              <a:off x="5287014" y="3414888"/>
              <a:ext cx="2016898" cy="369332"/>
            </a:xfrm>
            <a:prstGeom prst="rect">
              <a:avLst/>
            </a:prstGeom>
            <a:noFill/>
          </p:spPr>
          <p:txBody>
            <a:bodyPr wrap="none" rtlCol="0">
              <a:spAutoFit/>
            </a:bodyPr>
            <a:lstStyle/>
            <a:p>
              <a:pPr algn="ctr"/>
              <a:r>
                <a:rPr lang="en-US" dirty="0" smtClean="0">
                  <a:solidFill>
                    <a:schemeClr val="bg1"/>
                  </a:solidFill>
                </a:rPr>
                <a:t>Anti-</a:t>
              </a:r>
              <a:r>
                <a:rPr lang="en-US" dirty="0" err="1" smtClean="0">
                  <a:solidFill>
                    <a:schemeClr val="bg1"/>
                  </a:solidFill>
                </a:rPr>
                <a:t>Zika</a:t>
              </a:r>
              <a:r>
                <a:rPr lang="en-US" dirty="0" smtClean="0">
                  <a:solidFill>
                    <a:schemeClr val="bg1"/>
                  </a:solidFill>
                </a:rPr>
                <a:t> </a:t>
              </a:r>
              <a:r>
                <a:rPr lang="en-US" dirty="0" err="1" smtClean="0">
                  <a:solidFill>
                    <a:schemeClr val="bg1"/>
                  </a:solidFill>
                </a:rPr>
                <a:t>IgM</a:t>
              </a:r>
              <a:r>
                <a:rPr lang="en-US" dirty="0" smtClean="0">
                  <a:solidFill>
                    <a:schemeClr val="bg1"/>
                  </a:solidFill>
                </a:rPr>
                <a:t> </a:t>
              </a:r>
              <a:r>
                <a:rPr lang="en-US" dirty="0" err="1" smtClean="0">
                  <a:solidFill>
                    <a:schemeClr val="bg1"/>
                  </a:solidFill>
                </a:rPr>
                <a:t>Ab’s</a:t>
              </a:r>
              <a:endParaRPr lang="en-US" dirty="0">
                <a:solidFill>
                  <a:schemeClr val="bg1"/>
                </a:solidFill>
              </a:endParaRPr>
            </a:p>
          </p:txBody>
        </p:sp>
        <p:sp>
          <p:nvSpPr>
            <p:cNvPr id="26" name="TextBox 25"/>
            <p:cNvSpPr txBox="1"/>
            <p:nvPr/>
          </p:nvSpPr>
          <p:spPr>
            <a:xfrm>
              <a:off x="1995162" y="5235223"/>
              <a:ext cx="514183" cy="338554"/>
            </a:xfrm>
            <a:prstGeom prst="rect">
              <a:avLst/>
            </a:prstGeom>
            <a:noFill/>
          </p:spPr>
          <p:txBody>
            <a:bodyPr wrap="none" rtlCol="0">
              <a:spAutoFit/>
            </a:bodyPr>
            <a:lstStyle/>
            <a:p>
              <a:pPr algn="ctr"/>
              <a:r>
                <a:rPr lang="en-US" sz="1600" dirty="0" smtClean="0">
                  <a:solidFill>
                    <a:schemeClr val="bg1"/>
                  </a:solidFill>
                </a:rPr>
                <a:t>~7d</a:t>
              </a:r>
              <a:endParaRPr lang="en-US" sz="1600" dirty="0">
                <a:solidFill>
                  <a:schemeClr val="bg1"/>
                </a:solidFill>
              </a:endParaRPr>
            </a:p>
          </p:txBody>
        </p:sp>
        <p:sp>
          <p:nvSpPr>
            <p:cNvPr id="27" name="TextBox 26"/>
            <p:cNvSpPr txBox="1"/>
            <p:nvPr/>
          </p:nvSpPr>
          <p:spPr>
            <a:xfrm>
              <a:off x="7303912" y="5235223"/>
              <a:ext cx="1132341" cy="338554"/>
            </a:xfrm>
            <a:prstGeom prst="rect">
              <a:avLst/>
            </a:prstGeom>
            <a:noFill/>
          </p:spPr>
          <p:txBody>
            <a:bodyPr wrap="none" rtlCol="0">
              <a:spAutoFit/>
            </a:bodyPr>
            <a:lstStyle/>
            <a:p>
              <a:pPr algn="ctr"/>
              <a:r>
                <a:rPr lang="en-US" sz="1600" dirty="0" smtClean="0">
                  <a:solidFill>
                    <a:schemeClr val="bg1"/>
                  </a:solidFill>
                </a:rPr>
                <a:t>~12 weeks</a:t>
              </a:r>
              <a:endParaRPr lang="en-US" sz="1600" dirty="0">
                <a:solidFill>
                  <a:schemeClr val="bg1"/>
                </a:solidFill>
              </a:endParaRPr>
            </a:p>
          </p:txBody>
        </p:sp>
        <p:cxnSp>
          <p:nvCxnSpPr>
            <p:cNvPr id="12" name="Straight Connector 11"/>
            <p:cNvCxnSpPr/>
            <p:nvPr/>
          </p:nvCxnSpPr>
          <p:spPr>
            <a:xfrm>
              <a:off x="779463" y="5235223"/>
              <a:ext cx="7433204"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600660" y="2516474"/>
              <a:ext cx="1491740" cy="307777"/>
            </a:xfrm>
            <a:prstGeom prst="rect">
              <a:avLst/>
            </a:prstGeom>
            <a:noFill/>
          </p:spPr>
          <p:txBody>
            <a:bodyPr wrap="none" rtlCol="0">
              <a:spAutoFit/>
            </a:bodyPr>
            <a:lstStyle/>
            <a:p>
              <a:pPr algn="ctr"/>
              <a:r>
                <a:rPr lang="en-US" sz="1400" dirty="0" smtClean="0">
                  <a:solidFill>
                    <a:schemeClr val="accent3">
                      <a:lumMod val="60000"/>
                      <a:lumOff val="40000"/>
                    </a:schemeClr>
                  </a:solidFill>
                </a:rPr>
                <a:t>(sperm </a:t>
              </a:r>
              <a:r>
                <a:rPr lang="en-US" sz="1400" dirty="0" err="1" smtClean="0">
                  <a:solidFill>
                    <a:schemeClr val="accent3">
                      <a:lumMod val="60000"/>
                      <a:lumOff val="40000"/>
                    </a:schemeClr>
                  </a:solidFill>
                </a:rPr>
                <a:t>rRT</a:t>
              </a:r>
              <a:r>
                <a:rPr lang="en-US" sz="1400" dirty="0" smtClean="0">
                  <a:solidFill>
                    <a:schemeClr val="accent3">
                      <a:lumMod val="60000"/>
                      <a:lumOff val="40000"/>
                    </a:schemeClr>
                  </a:solidFill>
                </a:rPr>
                <a:t>-PCR)</a:t>
              </a:r>
              <a:endParaRPr lang="en-US" sz="1400" dirty="0">
                <a:solidFill>
                  <a:schemeClr val="accent3">
                    <a:lumMod val="60000"/>
                    <a:lumOff val="40000"/>
                  </a:schemeClr>
                </a:solidFill>
              </a:endParaRPr>
            </a:p>
          </p:txBody>
        </p:sp>
        <p:sp>
          <p:nvSpPr>
            <p:cNvPr id="30" name="TextBox 29"/>
            <p:cNvSpPr txBox="1"/>
            <p:nvPr/>
          </p:nvSpPr>
          <p:spPr>
            <a:xfrm>
              <a:off x="5365387" y="5235223"/>
              <a:ext cx="260007" cy="338554"/>
            </a:xfrm>
            <a:prstGeom prst="rect">
              <a:avLst/>
            </a:prstGeom>
            <a:noFill/>
          </p:spPr>
          <p:txBody>
            <a:bodyPr wrap="none" rtlCol="0">
              <a:spAutoFit/>
            </a:bodyPr>
            <a:lstStyle/>
            <a:p>
              <a:pPr algn="ctr"/>
              <a:r>
                <a:rPr lang="en-US" sz="1600" dirty="0">
                  <a:solidFill>
                    <a:schemeClr val="bg1"/>
                  </a:solidFill>
                </a:rPr>
                <a:t>?</a:t>
              </a:r>
            </a:p>
          </p:txBody>
        </p:sp>
        <p:sp>
          <p:nvSpPr>
            <p:cNvPr id="32" name="TextBox 31"/>
            <p:cNvSpPr txBox="1"/>
            <p:nvPr/>
          </p:nvSpPr>
          <p:spPr>
            <a:xfrm>
              <a:off x="2539551" y="5235223"/>
              <a:ext cx="621785" cy="338554"/>
            </a:xfrm>
            <a:prstGeom prst="rect">
              <a:avLst/>
            </a:prstGeom>
            <a:noFill/>
          </p:spPr>
          <p:txBody>
            <a:bodyPr wrap="none" rtlCol="0">
              <a:spAutoFit/>
            </a:bodyPr>
            <a:lstStyle/>
            <a:p>
              <a:pPr algn="ctr"/>
              <a:r>
                <a:rPr lang="en-US" sz="1600" dirty="0" smtClean="0">
                  <a:solidFill>
                    <a:schemeClr val="bg1"/>
                  </a:solidFill>
                </a:rPr>
                <a:t>~14d</a:t>
              </a:r>
              <a:endParaRPr lang="en-US" sz="1600" dirty="0">
                <a:solidFill>
                  <a:schemeClr val="bg1"/>
                </a:solidFill>
              </a:endParaRPr>
            </a:p>
          </p:txBody>
        </p:sp>
      </p:grpSp>
    </p:spTree>
    <p:extLst>
      <p:ext uri="{BB962C8B-B14F-4D97-AF65-F5344CB8AC3E}">
        <p14:creationId xmlns:p14="http://schemas.microsoft.com/office/powerpoint/2010/main" val="37673096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Sexual transmission of </a:t>
            </a:r>
            <a:r>
              <a:rPr lang="en-US" dirty="0" err="1" smtClean="0"/>
              <a:t>Zika</a:t>
            </a:r>
            <a:r>
              <a:rPr lang="en-US" dirty="0" smtClean="0"/>
              <a:t> virus</a:t>
            </a:r>
            <a:endParaRPr lang="en-US" dirty="0"/>
          </a:p>
        </p:txBody>
      </p:sp>
      <p:sp>
        <p:nvSpPr>
          <p:cNvPr id="3" name="Content Placeholder 2"/>
          <p:cNvSpPr>
            <a:spLocks noGrp="1"/>
          </p:cNvSpPr>
          <p:nvPr>
            <p:ph idx="1"/>
          </p:nvPr>
        </p:nvSpPr>
        <p:spPr/>
        <p:txBody>
          <a:bodyPr/>
          <a:lstStyle/>
          <a:p>
            <a:r>
              <a:rPr lang="en-US" dirty="0" smtClean="0"/>
              <a:t>Viral RNA in semen persists in most men </a:t>
            </a:r>
            <a:r>
              <a:rPr lang="en-US" dirty="0"/>
              <a:t>up to 60 </a:t>
            </a:r>
            <a:r>
              <a:rPr lang="en-US" dirty="0" smtClean="0"/>
              <a:t>days</a:t>
            </a:r>
          </a:p>
          <a:p>
            <a:pPr lvl="1">
              <a:buFont typeface="Courier New"/>
              <a:buChar char="o"/>
            </a:pPr>
            <a:r>
              <a:rPr lang="en-US" dirty="0" smtClean="0"/>
              <a:t>5 men have had detectable RNA in semen 60-188 days</a:t>
            </a:r>
          </a:p>
          <a:p>
            <a:r>
              <a:rPr lang="en-US" dirty="0" smtClean="0"/>
              <a:t>Replication competent virus for up to 69 days (usually less than 24 days)</a:t>
            </a:r>
          </a:p>
          <a:p>
            <a:r>
              <a:rPr lang="en-US" dirty="0" smtClean="0"/>
              <a:t>Transmission has been within the first 20 days of travel thus far</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7" name="TextBox 6"/>
          <p:cNvSpPr txBox="1"/>
          <p:nvPr/>
        </p:nvSpPr>
        <p:spPr>
          <a:xfrm>
            <a:off x="188999" y="6374962"/>
            <a:ext cx="3140102" cy="276999"/>
          </a:xfrm>
          <a:prstGeom prst="rect">
            <a:avLst/>
          </a:prstGeom>
          <a:noFill/>
        </p:spPr>
        <p:txBody>
          <a:bodyPr wrap="none" rtlCol="0">
            <a:spAutoFit/>
          </a:bodyPr>
          <a:lstStyle/>
          <a:p>
            <a:r>
              <a:rPr lang="en-US" sz="1200" dirty="0" smtClean="0">
                <a:solidFill>
                  <a:schemeClr val="bg1"/>
                </a:solidFill>
              </a:rPr>
              <a:t>Petersen EE, et al</a:t>
            </a:r>
            <a:r>
              <a:rPr lang="en-US" sz="1200" dirty="0">
                <a:solidFill>
                  <a:schemeClr val="bg1"/>
                </a:solidFill>
              </a:rPr>
              <a:t>. </a:t>
            </a:r>
            <a:r>
              <a:rPr lang="en-US" sz="1200" dirty="0" smtClean="0">
                <a:solidFill>
                  <a:schemeClr val="bg1"/>
                </a:solidFill>
              </a:rPr>
              <a:t>MMWR 2016;65;1077-81 </a:t>
            </a:r>
            <a:endParaRPr lang="en-US" sz="1200" dirty="0">
              <a:solidFill>
                <a:schemeClr val="bg1"/>
              </a:solidFill>
            </a:endParaRPr>
          </a:p>
        </p:txBody>
      </p:sp>
    </p:spTree>
    <p:extLst>
      <p:ext uri="{BB962C8B-B14F-4D97-AF65-F5344CB8AC3E}">
        <p14:creationId xmlns:p14="http://schemas.microsoft.com/office/powerpoint/2010/main" val="321587402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smtClean="0"/>
              <a:t>Guidance for pregnant women</a:t>
            </a:r>
            <a:endParaRPr lang="en-US" sz="3600" dirty="0"/>
          </a:p>
        </p:txBody>
      </p:sp>
      <p:sp>
        <p:nvSpPr>
          <p:cNvPr id="3" name="Content Placeholder 2"/>
          <p:cNvSpPr>
            <a:spLocks noGrp="1"/>
          </p:cNvSpPr>
          <p:nvPr>
            <p:ph idx="1"/>
          </p:nvPr>
        </p:nvSpPr>
        <p:spPr/>
        <p:txBody>
          <a:bodyPr/>
          <a:lstStyle/>
          <a:p>
            <a:r>
              <a:rPr lang="en-US" dirty="0"/>
              <a:t>A</a:t>
            </a:r>
            <a:r>
              <a:rPr lang="en-US" dirty="0" smtClean="0"/>
              <a:t>bstain from sex </a:t>
            </a:r>
            <a:r>
              <a:rPr lang="en-US" dirty="0"/>
              <a:t>or </a:t>
            </a:r>
            <a:r>
              <a:rPr lang="en-US" dirty="0" smtClean="0"/>
              <a:t>use condoms </a:t>
            </a:r>
            <a:r>
              <a:rPr lang="en-US" dirty="0"/>
              <a:t>consistently for </a:t>
            </a:r>
            <a:r>
              <a:rPr lang="en-US" dirty="0" smtClean="0"/>
              <a:t>the duration of the pregnancy</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7" name="TextBox 6"/>
          <p:cNvSpPr txBox="1"/>
          <p:nvPr/>
        </p:nvSpPr>
        <p:spPr>
          <a:xfrm>
            <a:off x="188999" y="6374962"/>
            <a:ext cx="3140102" cy="276999"/>
          </a:xfrm>
          <a:prstGeom prst="rect">
            <a:avLst/>
          </a:prstGeom>
          <a:noFill/>
        </p:spPr>
        <p:txBody>
          <a:bodyPr wrap="none" rtlCol="0">
            <a:spAutoFit/>
          </a:bodyPr>
          <a:lstStyle/>
          <a:p>
            <a:r>
              <a:rPr lang="en-US" sz="1200" dirty="0" smtClean="0">
                <a:solidFill>
                  <a:schemeClr val="bg1"/>
                </a:solidFill>
              </a:rPr>
              <a:t>Petersen EE, et al</a:t>
            </a:r>
            <a:r>
              <a:rPr lang="en-US" sz="1200" dirty="0">
                <a:solidFill>
                  <a:schemeClr val="bg1"/>
                </a:solidFill>
              </a:rPr>
              <a:t>. </a:t>
            </a:r>
            <a:r>
              <a:rPr lang="en-US" sz="1200" dirty="0" smtClean="0">
                <a:solidFill>
                  <a:schemeClr val="bg1"/>
                </a:solidFill>
              </a:rPr>
              <a:t>MMWR 2016;65;1077-81 </a:t>
            </a:r>
            <a:endParaRPr lang="en-US" sz="1200" dirty="0">
              <a:solidFill>
                <a:schemeClr val="bg1"/>
              </a:solidFill>
            </a:endParaRPr>
          </a:p>
        </p:txBody>
      </p:sp>
    </p:spTree>
    <p:extLst>
      <p:ext uri="{BB962C8B-B14F-4D97-AF65-F5344CB8AC3E}">
        <p14:creationId xmlns:p14="http://schemas.microsoft.com/office/powerpoint/2010/main" val="115100395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200" dirty="0"/>
              <a:t>Guidance for c</a:t>
            </a:r>
            <a:r>
              <a:rPr lang="en-US" sz="3200" dirty="0" smtClean="0"/>
              <a:t>ouples trying to conceive</a:t>
            </a:r>
            <a:endParaRPr lang="en-US" sz="3200" dirty="0"/>
          </a:p>
        </p:txBody>
      </p:sp>
      <p:sp>
        <p:nvSpPr>
          <p:cNvPr id="3" name="Content Placeholder 2"/>
          <p:cNvSpPr>
            <a:spLocks noGrp="1"/>
          </p:cNvSpPr>
          <p:nvPr>
            <p:ph idx="1"/>
          </p:nvPr>
        </p:nvSpPr>
        <p:spPr/>
        <p:txBody>
          <a:bodyPr>
            <a:normAutofit fontScale="92500"/>
          </a:bodyPr>
          <a:lstStyle/>
          <a:p>
            <a:r>
              <a:rPr lang="en-US" dirty="0" smtClean="0"/>
              <a:t>Women</a:t>
            </a:r>
          </a:p>
          <a:p>
            <a:pPr lvl="1">
              <a:buFont typeface="Courier New"/>
              <a:buChar char="o"/>
            </a:pPr>
            <a:r>
              <a:rPr lang="en-US" dirty="0" smtClean="0"/>
              <a:t>Wait at least 8 weeks after symptom onset or after the last possible exposure</a:t>
            </a:r>
            <a:endParaRPr lang="en-US" dirty="0"/>
          </a:p>
          <a:p>
            <a:r>
              <a:rPr lang="en-US" dirty="0" smtClean="0"/>
              <a:t>Men</a:t>
            </a:r>
            <a:endParaRPr lang="en-US" dirty="0"/>
          </a:p>
          <a:p>
            <a:pPr lvl="1">
              <a:buFont typeface="Courier New"/>
              <a:buChar char="o"/>
            </a:pPr>
            <a:r>
              <a:rPr lang="en-US" dirty="0"/>
              <a:t>Wait at </a:t>
            </a:r>
            <a:r>
              <a:rPr lang="en-US" dirty="0" smtClean="0"/>
              <a:t>6 months after </a:t>
            </a:r>
            <a:r>
              <a:rPr lang="en-US" dirty="0"/>
              <a:t>symptom onset or after the last possible </a:t>
            </a:r>
            <a:r>
              <a:rPr lang="en-US" dirty="0" smtClean="0"/>
              <a:t>exposure</a:t>
            </a:r>
          </a:p>
          <a:p>
            <a:pPr lvl="0"/>
            <a:r>
              <a:rPr lang="en-US" dirty="0" smtClean="0">
                <a:solidFill>
                  <a:prstClr val="white"/>
                </a:solidFill>
              </a:rPr>
              <a:t>Both</a:t>
            </a:r>
            <a:endParaRPr lang="en-US" dirty="0" smtClean="0"/>
          </a:p>
          <a:p>
            <a:pPr lvl="1">
              <a:buFont typeface="Courier New"/>
              <a:buChar char="o"/>
            </a:pPr>
            <a:r>
              <a:rPr lang="en-US" dirty="0" smtClean="0"/>
              <a:t>avoid </a:t>
            </a:r>
            <a:r>
              <a:rPr lang="en-US" dirty="0"/>
              <a:t>nonessential travel to areas with </a:t>
            </a:r>
            <a:r>
              <a:rPr lang="en-US" dirty="0" err="1" smtClean="0"/>
              <a:t>Zika</a:t>
            </a:r>
            <a:r>
              <a:rPr lang="en-US" dirty="0" smtClean="0"/>
              <a:t> </a:t>
            </a:r>
            <a:r>
              <a:rPr lang="en-US" dirty="0"/>
              <a:t>virus </a:t>
            </a:r>
            <a:r>
              <a:rPr lang="en-US" dirty="0" smtClean="0"/>
              <a:t>transmission</a:t>
            </a:r>
          </a:p>
          <a:p>
            <a:pPr lvl="1">
              <a:buFont typeface="Courier New"/>
              <a:buChar char="o"/>
            </a:pPr>
            <a:r>
              <a:rPr lang="en-US" dirty="0"/>
              <a:t>use of mosquito bite prevention </a:t>
            </a:r>
            <a:r>
              <a:rPr lang="en-US" dirty="0" smtClean="0"/>
              <a:t>strategies </a:t>
            </a:r>
            <a:r>
              <a:rPr lang="en-US" dirty="0"/>
              <a:t>while attempting pregnancy and during </a:t>
            </a:r>
            <a:r>
              <a:rPr lang="en-US" dirty="0" smtClean="0"/>
              <a:t>pregnancy if travel to areas with </a:t>
            </a:r>
            <a:r>
              <a:rPr lang="en-US" dirty="0" err="1" smtClean="0"/>
              <a:t>Zika</a:t>
            </a:r>
            <a:r>
              <a:rPr lang="en-US" dirty="0" smtClean="0"/>
              <a:t> virus transmission is unavoidable</a:t>
            </a:r>
            <a:endParaRPr lang="en-US" dirty="0"/>
          </a:p>
          <a:p>
            <a:pPr lvl="1"/>
            <a:endParaRPr lang="en-US" dirty="0" smtClean="0"/>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7" name="TextBox 6"/>
          <p:cNvSpPr txBox="1"/>
          <p:nvPr/>
        </p:nvSpPr>
        <p:spPr>
          <a:xfrm>
            <a:off x="188999" y="6374962"/>
            <a:ext cx="3140102" cy="276999"/>
          </a:xfrm>
          <a:prstGeom prst="rect">
            <a:avLst/>
          </a:prstGeom>
          <a:noFill/>
        </p:spPr>
        <p:txBody>
          <a:bodyPr wrap="none" rtlCol="0">
            <a:spAutoFit/>
          </a:bodyPr>
          <a:lstStyle/>
          <a:p>
            <a:r>
              <a:rPr lang="en-US" sz="1200" dirty="0" smtClean="0">
                <a:solidFill>
                  <a:schemeClr val="bg1"/>
                </a:solidFill>
              </a:rPr>
              <a:t>Petersen EE, et al</a:t>
            </a:r>
            <a:r>
              <a:rPr lang="en-US" sz="1200" dirty="0">
                <a:solidFill>
                  <a:schemeClr val="bg1"/>
                </a:solidFill>
              </a:rPr>
              <a:t>. </a:t>
            </a:r>
            <a:r>
              <a:rPr lang="en-US" sz="1200" dirty="0" smtClean="0">
                <a:solidFill>
                  <a:schemeClr val="bg1"/>
                </a:solidFill>
              </a:rPr>
              <a:t>MMWR 2016;65;1077-81 </a:t>
            </a:r>
            <a:endParaRPr lang="en-US" sz="1200" dirty="0">
              <a:solidFill>
                <a:schemeClr val="bg1"/>
              </a:solidFill>
            </a:endParaRPr>
          </a:p>
        </p:txBody>
      </p:sp>
    </p:spTree>
    <p:extLst>
      <p:ext uri="{BB962C8B-B14F-4D97-AF65-F5344CB8AC3E}">
        <p14:creationId xmlns:p14="http://schemas.microsoft.com/office/powerpoint/2010/main" val="24477402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635758" y="184944"/>
            <a:ext cx="2333625" cy="455613"/>
            <a:chOff x="6683375" y="407193"/>
            <a:chExt cx="2333625" cy="455613"/>
          </a:xfrm>
        </p:grpSpPr>
        <p:sp>
          <p:nvSpPr>
            <p:cNvPr id="6" name="Round Single Corner Rectangle 5"/>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10" name="Title 9"/>
          <p:cNvSpPr>
            <a:spLocks noGrp="1"/>
          </p:cNvSpPr>
          <p:nvPr>
            <p:ph type="title"/>
          </p:nvPr>
        </p:nvSpPr>
        <p:spPr/>
        <p:txBody>
          <a:bodyPr anchor="ctr"/>
          <a:lstStyle/>
          <a:p>
            <a:pPr algn="ctr"/>
            <a:r>
              <a:rPr lang="en-US" sz="3600" dirty="0" smtClean="0"/>
              <a:t>Case conclusion</a:t>
            </a:r>
            <a:endParaRPr lang="en-US" sz="3600" dirty="0"/>
          </a:p>
        </p:txBody>
      </p:sp>
      <p:sp>
        <p:nvSpPr>
          <p:cNvPr id="11" name="Content Placeholder 10"/>
          <p:cNvSpPr>
            <a:spLocks noGrp="1"/>
          </p:cNvSpPr>
          <p:nvPr>
            <p:ph idx="1"/>
          </p:nvPr>
        </p:nvSpPr>
        <p:spPr>
          <a:xfrm>
            <a:off x="780257" y="1969960"/>
            <a:ext cx="7583487" cy="2843213"/>
          </a:xfrm>
        </p:spPr>
        <p:txBody>
          <a:bodyPr>
            <a:normAutofit fontScale="92500"/>
          </a:bodyPr>
          <a:lstStyle/>
          <a:p>
            <a:r>
              <a:rPr lang="en-US" dirty="0" smtClean="0"/>
              <a:t>Checked </a:t>
            </a:r>
            <a:r>
              <a:rPr lang="en-US" dirty="0" err="1" smtClean="0"/>
              <a:t>Zika</a:t>
            </a:r>
            <a:r>
              <a:rPr lang="en-US" dirty="0" smtClean="0"/>
              <a:t> </a:t>
            </a:r>
            <a:r>
              <a:rPr lang="en-US" dirty="0" err="1" smtClean="0"/>
              <a:t>IgM</a:t>
            </a:r>
            <a:r>
              <a:rPr lang="en-US" dirty="0" smtClean="0"/>
              <a:t> more than 12 months after his acute illness</a:t>
            </a:r>
          </a:p>
          <a:p>
            <a:pPr lvl="1">
              <a:buFont typeface="Courier New"/>
              <a:buChar char="o"/>
            </a:pPr>
            <a:r>
              <a:rPr lang="en-US" dirty="0" smtClean="0"/>
              <a:t>Negative</a:t>
            </a:r>
          </a:p>
          <a:p>
            <a:pPr lvl="1">
              <a:buFont typeface="Courier New"/>
              <a:buChar char="o"/>
            </a:pPr>
            <a:r>
              <a:rPr lang="en-US" dirty="0" smtClean="0"/>
              <a:t>No stored serum</a:t>
            </a:r>
          </a:p>
          <a:p>
            <a:pPr lvl="0"/>
            <a:r>
              <a:rPr lang="en-US" dirty="0" smtClean="0">
                <a:solidFill>
                  <a:prstClr val="white"/>
                </a:solidFill>
              </a:rPr>
              <a:t>No commercial available </a:t>
            </a:r>
            <a:r>
              <a:rPr lang="en-US" dirty="0" err="1" smtClean="0">
                <a:solidFill>
                  <a:prstClr val="white"/>
                </a:solidFill>
              </a:rPr>
              <a:t>Zika</a:t>
            </a:r>
            <a:r>
              <a:rPr lang="en-US" dirty="0" smtClean="0">
                <a:solidFill>
                  <a:prstClr val="white"/>
                </a:solidFill>
              </a:rPr>
              <a:t> </a:t>
            </a:r>
            <a:r>
              <a:rPr lang="en-US" dirty="0" err="1" smtClean="0">
                <a:solidFill>
                  <a:prstClr val="white"/>
                </a:solidFill>
              </a:rPr>
              <a:t>IgG</a:t>
            </a:r>
            <a:r>
              <a:rPr lang="en-US" dirty="0" smtClean="0">
                <a:solidFill>
                  <a:prstClr val="white"/>
                </a:solidFill>
              </a:rPr>
              <a:t> test</a:t>
            </a:r>
          </a:p>
          <a:p>
            <a:pPr lvl="1">
              <a:buFont typeface="Courier New"/>
              <a:buChar char="o"/>
            </a:pPr>
            <a:r>
              <a:rPr lang="en-US" sz="2100" dirty="0" smtClean="0">
                <a:solidFill>
                  <a:prstClr val="white"/>
                </a:solidFill>
              </a:rPr>
              <a:t>Cross reactive with other </a:t>
            </a:r>
            <a:r>
              <a:rPr lang="en-US" sz="2100" dirty="0" err="1" smtClean="0">
                <a:solidFill>
                  <a:prstClr val="white"/>
                </a:solidFill>
              </a:rPr>
              <a:t>flaviviruses</a:t>
            </a:r>
            <a:endParaRPr lang="en-US" dirty="0" smtClean="0">
              <a:solidFill>
                <a:prstClr val="white"/>
              </a:solidFill>
            </a:endParaRPr>
          </a:p>
          <a:p>
            <a:pPr lvl="0"/>
            <a:r>
              <a:rPr lang="en-US" dirty="0" smtClean="0">
                <a:solidFill>
                  <a:prstClr val="white"/>
                </a:solidFill>
              </a:rPr>
              <a:t>The </a:t>
            </a:r>
            <a:r>
              <a:rPr lang="en-US" dirty="0">
                <a:solidFill>
                  <a:prstClr val="white"/>
                </a:solidFill>
              </a:rPr>
              <a:t>student made a </a:t>
            </a:r>
            <a:r>
              <a:rPr lang="en-US" dirty="0" smtClean="0">
                <a:solidFill>
                  <a:prstClr val="white"/>
                </a:solidFill>
              </a:rPr>
              <a:t>complete recovery</a:t>
            </a:r>
            <a:endParaRPr lang="en-US" dirty="0">
              <a:solidFill>
                <a:prstClr val="white"/>
              </a:solidFill>
            </a:endParaRPr>
          </a:p>
          <a:p>
            <a:pPr lvl="1">
              <a:buFont typeface="Courier New"/>
              <a:buChar char="o"/>
            </a:pPr>
            <a:endParaRPr lang="en-US" dirty="0" smtClean="0"/>
          </a:p>
        </p:txBody>
      </p:sp>
    </p:spTree>
    <p:extLst>
      <p:ext uri="{BB962C8B-B14F-4D97-AF65-F5344CB8AC3E}">
        <p14:creationId xmlns:p14="http://schemas.microsoft.com/office/powerpoint/2010/main" val="353206474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pandemics-cover1.jpg"/>
          <p:cNvPicPr>
            <a:picLocks noGrp="1" noChangeAspect="1"/>
          </p:cNvPicPr>
          <p:nvPr>
            <p:ph idx="1"/>
          </p:nvPr>
        </p:nvPicPr>
        <p:blipFill>
          <a:blip r:embed="rId2">
            <a:extLst>
              <a:ext uri="{28A0092B-C50C-407E-A947-70E740481C1C}">
                <a14:useLocalDpi xmlns:a14="http://schemas.microsoft.com/office/drawing/2010/main" val="0"/>
              </a:ext>
            </a:extLst>
          </a:blip>
          <a:srcRect l="-45099" r="-45099"/>
          <a:stretch>
            <a:fillRect/>
          </a:stretch>
        </p:blipFill>
        <p:spPr>
          <a:xfrm>
            <a:off x="779471" y="721515"/>
            <a:ext cx="7583487" cy="5316217"/>
          </a:xfrm>
          <a:effectLst>
            <a:outerShdw blurRad="431800" dist="139700" dir="2700000" algn="tl" rotWithShape="0">
              <a:srgbClr val="000000">
                <a:alpha val="65000"/>
              </a:srgbClr>
            </a:outerShdw>
          </a:effectLst>
        </p:spPr>
      </p:pic>
      <p:grpSp>
        <p:nvGrpSpPr>
          <p:cNvPr id="3" name="Group 2"/>
          <p:cNvGrpSpPr/>
          <p:nvPr/>
        </p:nvGrpSpPr>
        <p:grpSpPr>
          <a:xfrm>
            <a:off x="6635758" y="184944"/>
            <a:ext cx="2333625" cy="455613"/>
            <a:chOff x="6683375" y="407193"/>
            <a:chExt cx="2333625" cy="455613"/>
          </a:xfrm>
        </p:grpSpPr>
        <p:sp>
          <p:nvSpPr>
            <p:cNvPr id="4" name="Round Single Corner Rectangle 3"/>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426748359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smtClean="0"/>
              <a:t>Ebola Virus Disease</a:t>
            </a:r>
            <a:endParaRPr lang="en-US" sz="3600" dirty="0"/>
          </a:p>
        </p:txBody>
      </p:sp>
      <p:pic>
        <p:nvPicPr>
          <p:cNvPr id="4" name="Content Placeholder 3" descr="IMG_2476 copy.jpg"/>
          <p:cNvPicPr>
            <a:picLocks noGrp="1" noChangeAspect="1"/>
          </p:cNvPicPr>
          <p:nvPr>
            <p:ph sz="half" idx="1"/>
          </p:nvPr>
        </p:nvPicPr>
        <p:blipFill>
          <a:blip r:embed="rId2">
            <a:extLst>
              <a:ext uri="{28A0092B-C50C-407E-A947-70E740481C1C}">
                <a14:useLocalDpi xmlns:a14="http://schemas.microsoft.com/office/drawing/2010/main" val="0"/>
              </a:ext>
            </a:extLst>
          </a:blip>
          <a:srcRect t="-50944" b="-50944"/>
          <a:stretch>
            <a:fillRect/>
          </a:stretch>
        </p:blipFill>
        <p:spPr>
          <a:xfrm>
            <a:off x="779462" y="746527"/>
            <a:ext cx="3657600" cy="4219575"/>
          </a:xfrm>
          <a:effectLst>
            <a:outerShdw blurRad="431800" dist="139700" dir="2700000" algn="tl" rotWithShape="0">
              <a:srgbClr val="000000">
                <a:alpha val="65000"/>
              </a:srgbClr>
            </a:outerShdw>
          </a:effectLst>
        </p:spPr>
      </p:pic>
      <p:sp>
        <p:nvSpPr>
          <p:cNvPr id="5" name="Content Placeholder 4"/>
          <p:cNvSpPr>
            <a:spLocks noGrp="1"/>
          </p:cNvSpPr>
          <p:nvPr>
            <p:ph sz="half" idx="2"/>
          </p:nvPr>
        </p:nvSpPr>
        <p:spPr>
          <a:xfrm>
            <a:off x="4688541" y="1828800"/>
            <a:ext cx="3657600" cy="4058762"/>
          </a:xfrm>
        </p:spPr>
        <p:txBody>
          <a:bodyPr anchor="ctr">
            <a:normAutofit fontScale="92500" lnSpcReduction="20000"/>
          </a:bodyPr>
          <a:lstStyle/>
          <a:p>
            <a:pPr marL="0" indent="0">
              <a:lnSpc>
                <a:spcPct val="110000"/>
              </a:lnSpc>
              <a:spcBef>
                <a:spcPts val="1200"/>
              </a:spcBef>
              <a:buNone/>
            </a:pPr>
            <a:r>
              <a:rPr lang="en-US" sz="2400" dirty="0" smtClean="0">
                <a:latin typeface="Calibri"/>
                <a:cs typeface="Calibri"/>
              </a:rPr>
              <a:t>2017, Democratic Republic of Congo</a:t>
            </a:r>
          </a:p>
          <a:p>
            <a:pPr>
              <a:lnSpc>
                <a:spcPct val="110000"/>
              </a:lnSpc>
              <a:spcBef>
                <a:spcPts val="1200"/>
              </a:spcBef>
            </a:pPr>
            <a:r>
              <a:rPr lang="en-US" dirty="0" smtClean="0">
                <a:latin typeface="Calibri"/>
                <a:cs typeface="Calibri"/>
              </a:rPr>
              <a:t>8</a:t>
            </a:r>
            <a:r>
              <a:rPr lang="en-US" baseline="30000" dirty="0" smtClean="0">
                <a:latin typeface="Calibri"/>
                <a:cs typeface="Calibri"/>
              </a:rPr>
              <a:t>th</a:t>
            </a:r>
            <a:r>
              <a:rPr lang="en-US" dirty="0" smtClean="0">
                <a:latin typeface="Calibri"/>
                <a:cs typeface="Calibri"/>
              </a:rPr>
              <a:t> outbreak of EVD in Congo since 1976</a:t>
            </a:r>
          </a:p>
          <a:p>
            <a:pPr lvl="1">
              <a:lnSpc>
                <a:spcPct val="110000"/>
              </a:lnSpc>
              <a:spcBef>
                <a:spcPts val="1200"/>
              </a:spcBef>
              <a:buFont typeface="Courier New"/>
              <a:buChar char="o"/>
            </a:pPr>
            <a:r>
              <a:rPr lang="en-US" dirty="0" smtClean="0">
                <a:latin typeface="Calibri"/>
                <a:cs typeface="Calibri"/>
              </a:rPr>
              <a:t>43 confirmed, probable and suspected cases</a:t>
            </a:r>
          </a:p>
          <a:p>
            <a:pPr lvl="1">
              <a:lnSpc>
                <a:spcPct val="110000"/>
              </a:lnSpc>
              <a:spcBef>
                <a:spcPts val="1200"/>
              </a:spcBef>
              <a:buFont typeface="Courier New"/>
              <a:buChar char="o"/>
            </a:pPr>
            <a:r>
              <a:rPr lang="en-US" dirty="0" smtClean="0">
                <a:latin typeface="Calibri"/>
                <a:cs typeface="Calibri"/>
              </a:rPr>
              <a:t>4 deaths</a:t>
            </a:r>
          </a:p>
          <a:p>
            <a:pPr lvl="1">
              <a:lnSpc>
                <a:spcPct val="110000"/>
              </a:lnSpc>
              <a:spcBef>
                <a:spcPts val="1200"/>
              </a:spcBef>
              <a:buFont typeface="Courier New"/>
              <a:buChar char="o"/>
            </a:pPr>
            <a:r>
              <a:rPr lang="en-US" dirty="0" smtClean="0">
                <a:latin typeface="Calibri"/>
                <a:cs typeface="Calibri"/>
              </a:rPr>
              <a:t>300 contacts under surveillance</a:t>
            </a:r>
          </a:p>
          <a:p>
            <a:pPr lvl="1">
              <a:lnSpc>
                <a:spcPct val="110000"/>
              </a:lnSpc>
              <a:spcBef>
                <a:spcPts val="1200"/>
              </a:spcBef>
              <a:buFont typeface="Courier New"/>
              <a:buChar char="o"/>
            </a:pPr>
            <a:r>
              <a:rPr lang="en-US" dirty="0" smtClean="0">
                <a:latin typeface="Calibri"/>
                <a:cs typeface="Calibri"/>
              </a:rPr>
              <a:t>No healthcare worker infections</a:t>
            </a:r>
          </a:p>
          <a:p>
            <a:pPr>
              <a:lnSpc>
                <a:spcPct val="110000"/>
              </a:lnSpc>
              <a:spcBef>
                <a:spcPts val="1200"/>
              </a:spcBef>
            </a:pPr>
            <a:r>
              <a:rPr lang="en-US" dirty="0" smtClean="0">
                <a:latin typeface="Calibri"/>
                <a:cs typeface="Calibri"/>
              </a:rPr>
              <a:t>Global threat level is low – remote area, no airport</a:t>
            </a:r>
          </a:p>
        </p:txBody>
      </p:sp>
      <p:pic>
        <p:nvPicPr>
          <p:cNvPr id="6" name="Picture 5" descr="4032b21983694f7ca7cfcc62f6d58e41_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70" y="4003823"/>
            <a:ext cx="3657591" cy="2057395"/>
          </a:xfrm>
          <a:prstGeom prst="rect">
            <a:avLst/>
          </a:prstGeom>
          <a:effectLst>
            <a:outerShdw blurRad="431800" dist="139700" dir="2700000" algn="tl" rotWithShape="0">
              <a:srgbClr val="000000">
                <a:alpha val="65000"/>
              </a:srgbClr>
            </a:outerShdw>
          </a:effectLst>
        </p:spPr>
      </p:pic>
      <p:sp>
        <p:nvSpPr>
          <p:cNvPr id="7" name="TextBox 6"/>
          <p:cNvSpPr txBox="1"/>
          <p:nvPr/>
        </p:nvSpPr>
        <p:spPr>
          <a:xfrm>
            <a:off x="188999" y="6374962"/>
            <a:ext cx="6369051" cy="276999"/>
          </a:xfrm>
          <a:prstGeom prst="rect">
            <a:avLst/>
          </a:prstGeom>
          <a:noFill/>
        </p:spPr>
        <p:txBody>
          <a:bodyPr wrap="none" rtlCol="0" anchor="b">
            <a:spAutoFit/>
          </a:bodyPr>
          <a:lstStyle/>
          <a:p>
            <a:r>
              <a:rPr lang="en-US" sz="1200" dirty="0" smtClean="0">
                <a:solidFill>
                  <a:schemeClr val="bg1"/>
                </a:solidFill>
              </a:rPr>
              <a:t>Source</a:t>
            </a:r>
            <a:r>
              <a:rPr lang="en-US" sz="1200" dirty="0">
                <a:solidFill>
                  <a:schemeClr val="bg1"/>
                </a:solidFill>
              </a:rPr>
              <a:t>: http://</a:t>
            </a:r>
            <a:r>
              <a:rPr lang="en-US" sz="1200" dirty="0" err="1">
                <a:solidFill>
                  <a:schemeClr val="bg1"/>
                </a:solidFill>
              </a:rPr>
              <a:t>reliefweb.int</a:t>
            </a:r>
            <a:r>
              <a:rPr lang="en-US" sz="1200" dirty="0">
                <a:solidFill>
                  <a:schemeClr val="bg1"/>
                </a:solidFill>
              </a:rPr>
              <a:t>/sites/</a:t>
            </a:r>
            <a:r>
              <a:rPr lang="en-US" sz="1200" dirty="0" err="1">
                <a:solidFill>
                  <a:schemeClr val="bg1"/>
                </a:solidFill>
              </a:rPr>
              <a:t>reliefweb.int</a:t>
            </a:r>
            <a:r>
              <a:rPr lang="en-US" sz="1200" dirty="0">
                <a:solidFill>
                  <a:schemeClr val="bg1"/>
                </a:solidFill>
              </a:rPr>
              <a:t>/files/resources/EbolaDRC-28052017.pdf</a:t>
            </a:r>
          </a:p>
        </p:txBody>
      </p:sp>
      <p:grpSp>
        <p:nvGrpSpPr>
          <p:cNvPr id="8" name="Group 7"/>
          <p:cNvGrpSpPr/>
          <p:nvPr/>
        </p:nvGrpSpPr>
        <p:grpSpPr>
          <a:xfrm>
            <a:off x="6635758" y="184944"/>
            <a:ext cx="2333625" cy="455613"/>
            <a:chOff x="6683375" y="407193"/>
            <a:chExt cx="2333625" cy="455613"/>
          </a:xfrm>
        </p:grpSpPr>
        <p:sp>
          <p:nvSpPr>
            <p:cNvPr id="9" name="Round Single Corner Rectangle 8"/>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8500733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smtClean="0"/>
              <a:t>Case Presentation</a:t>
            </a:r>
            <a:endParaRPr lang="en-US" sz="3200" i="1" dirty="0"/>
          </a:p>
        </p:txBody>
      </p:sp>
      <p:sp>
        <p:nvSpPr>
          <p:cNvPr id="3" name="Content Placeholder 2"/>
          <p:cNvSpPr>
            <a:spLocks noGrp="1"/>
          </p:cNvSpPr>
          <p:nvPr>
            <p:ph idx="1"/>
          </p:nvPr>
        </p:nvSpPr>
        <p:spPr/>
        <p:txBody>
          <a:bodyPr>
            <a:normAutofit fontScale="92500" lnSpcReduction="20000"/>
          </a:bodyPr>
          <a:lstStyle/>
          <a:p>
            <a:pPr marL="0" indent="0" algn="ctr">
              <a:lnSpc>
                <a:spcPct val="110000"/>
              </a:lnSpc>
              <a:spcBef>
                <a:spcPts val="0"/>
              </a:spcBef>
              <a:spcAft>
                <a:spcPts val="1400"/>
              </a:spcAft>
              <a:buNone/>
            </a:pPr>
            <a:r>
              <a:rPr lang="en-US" sz="2800" i="1" dirty="0">
                <a:latin typeface="Calibri"/>
                <a:cs typeface="Calibri"/>
              </a:rPr>
              <a:t>March 2015</a:t>
            </a:r>
            <a:endParaRPr lang="en-US" sz="2400" dirty="0" smtClean="0">
              <a:latin typeface="Calibri"/>
              <a:cs typeface="Calibri"/>
            </a:endParaRPr>
          </a:p>
          <a:p>
            <a:pPr>
              <a:lnSpc>
                <a:spcPct val="110000"/>
              </a:lnSpc>
              <a:spcBef>
                <a:spcPts val="0"/>
              </a:spcBef>
              <a:spcAft>
                <a:spcPts val="1400"/>
              </a:spcAft>
            </a:pPr>
            <a:r>
              <a:rPr lang="en-US" dirty="0" smtClean="0">
                <a:latin typeface="Calibri"/>
                <a:cs typeface="Calibri"/>
              </a:rPr>
              <a:t>19 y/o student presents with fevers and rash 3 days after returning </a:t>
            </a:r>
            <a:r>
              <a:rPr lang="en-US" dirty="0">
                <a:latin typeface="Calibri"/>
                <a:cs typeface="Calibri"/>
              </a:rPr>
              <a:t>from </a:t>
            </a:r>
            <a:r>
              <a:rPr lang="en-US" b="1" dirty="0">
                <a:solidFill>
                  <a:srgbClr val="FFFF00"/>
                </a:solidFill>
                <a:latin typeface="Calibri"/>
                <a:cs typeface="Calibri"/>
              </a:rPr>
              <a:t>São </a:t>
            </a:r>
            <a:r>
              <a:rPr lang="en-US" b="1" dirty="0" smtClean="0">
                <a:solidFill>
                  <a:srgbClr val="FFFF00"/>
                </a:solidFill>
                <a:latin typeface="Calibri"/>
                <a:cs typeface="Calibri"/>
              </a:rPr>
              <a:t>Paulo, Brazil </a:t>
            </a:r>
            <a:r>
              <a:rPr lang="en-US" dirty="0" smtClean="0">
                <a:latin typeface="Calibri"/>
                <a:cs typeface="Calibri"/>
              </a:rPr>
              <a:t>for Spring Break </a:t>
            </a:r>
          </a:p>
          <a:p>
            <a:pPr>
              <a:lnSpc>
                <a:spcPct val="110000"/>
              </a:lnSpc>
              <a:spcBef>
                <a:spcPts val="0"/>
              </a:spcBef>
              <a:spcAft>
                <a:spcPts val="1400"/>
              </a:spcAft>
            </a:pPr>
            <a:r>
              <a:rPr lang="en-US" dirty="0" smtClean="0">
                <a:latin typeface="Calibri"/>
                <a:cs typeface="Calibri"/>
              </a:rPr>
              <a:t>10 day mission trip, working outside building a school</a:t>
            </a:r>
          </a:p>
          <a:p>
            <a:pPr>
              <a:lnSpc>
                <a:spcPct val="110000"/>
              </a:lnSpc>
              <a:spcBef>
                <a:spcPts val="0"/>
              </a:spcBef>
              <a:spcAft>
                <a:spcPts val="1400"/>
              </a:spcAft>
            </a:pPr>
            <a:r>
              <a:rPr lang="en-US" dirty="0" smtClean="0">
                <a:latin typeface="Calibri"/>
                <a:cs typeface="Calibri"/>
              </a:rPr>
              <a:t>Slept outside on a roof, numerous </a:t>
            </a:r>
            <a:r>
              <a:rPr lang="en-US" b="1" dirty="0" smtClean="0">
                <a:solidFill>
                  <a:srgbClr val="FFFF00"/>
                </a:solidFill>
                <a:latin typeface="Calibri"/>
                <a:cs typeface="Calibri"/>
              </a:rPr>
              <a:t>mosquito bites</a:t>
            </a:r>
            <a:r>
              <a:rPr lang="en-US" dirty="0" smtClean="0">
                <a:latin typeface="Calibri"/>
                <a:cs typeface="Calibri"/>
              </a:rPr>
              <a:t>, saw </a:t>
            </a:r>
            <a:r>
              <a:rPr lang="en-US" b="1" dirty="0" smtClean="0">
                <a:solidFill>
                  <a:srgbClr val="FFFF00"/>
                </a:solidFill>
                <a:latin typeface="Calibri"/>
                <a:cs typeface="Calibri"/>
              </a:rPr>
              <a:t>rats </a:t>
            </a:r>
            <a:r>
              <a:rPr lang="en-US" dirty="0" smtClean="0">
                <a:latin typeface="Calibri"/>
                <a:cs typeface="Calibri"/>
              </a:rPr>
              <a:t>on the roof</a:t>
            </a:r>
            <a:endParaRPr lang="en-US" dirty="0" smtClean="0">
              <a:solidFill>
                <a:srgbClr val="FFFF00"/>
              </a:solidFill>
              <a:latin typeface="Calibri"/>
              <a:cs typeface="Calibri"/>
            </a:endParaRPr>
          </a:p>
          <a:p>
            <a:pPr>
              <a:lnSpc>
                <a:spcPct val="110000"/>
              </a:lnSpc>
              <a:spcBef>
                <a:spcPts val="0"/>
              </a:spcBef>
              <a:spcAft>
                <a:spcPts val="1400"/>
              </a:spcAft>
            </a:pPr>
            <a:r>
              <a:rPr lang="en-US" dirty="0" smtClean="0">
                <a:latin typeface="Calibri"/>
                <a:cs typeface="Calibri"/>
              </a:rPr>
              <a:t>Ate </a:t>
            </a:r>
            <a:r>
              <a:rPr lang="en-US" b="1" dirty="0" smtClean="0">
                <a:solidFill>
                  <a:srgbClr val="FFFF00"/>
                </a:solidFill>
                <a:latin typeface="Calibri"/>
                <a:cs typeface="Calibri"/>
              </a:rPr>
              <a:t>local food</a:t>
            </a:r>
            <a:r>
              <a:rPr lang="en-US" dirty="0" smtClean="0">
                <a:latin typeface="Calibri"/>
                <a:cs typeface="Calibri"/>
              </a:rPr>
              <a:t>, </a:t>
            </a:r>
            <a:r>
              <a:rPr lang="en-US" b="1" dirty="0" smtClean="0">
                <a:solidFill>
                  <a:srgbClr val="FFFF00"/>
                </a:solidFill>
                <a:latin typeface="Calibri"/>
                <a:cs typeface="Calibri"/>
              </a:rPr>
              <a:t>swam</a:t>
            </a:r>
            <a:r>
              <a:rPr lang="en-US" dirty="0" smtClean="0">
                <a:solidFill>
                  <a:srgbClr val="FFFF00"/>
                </a:solidFill>
                <a:latin typeface="Calibri"/>
                <a:cs typeface="Calibri"/>
              </a:rPr>
              <a:t> </a:t>
            </a:r>
            <a:r>
              <a:rPr lang="en-US" dirty="0" smtClean="0">
                <a:latin typeface="Calibri"/>
                <a:cs typeface="Calibri"/>
              </a:rPr>
              <a:t>in local river, 1 day trip to </a:t>
            </a:r>
            <a:r>
              <a:rPr lang="en-US" b="1" dirty="0" smtClean="0">
                <a:solidFill>
                  <a:srgbClr val="FFFF00"/>
                </a:solidFill>
                <a:latin typeface="Calibri"/>
                <a:cs typeface="Calibri"/>
              </a:rPr>
              <a:t>Amazon River Basin</a:t>
            </a:r>
          </a:p>
          <a:p>
            <a:pPr>
              <a:lnSpc>
                <a:spcPct val="110000"/>
              </a:lnSpc>
              <a:spcBef>
                <a:spcPts val="0"/>
              </a:spcBef>
              <a:spcAft>
                <a:spcPts val="1400"/>
              </a:spcAft>
            </a:pPr>
            <a:r>
              <a:rPr lang="en-US" dirty="0" smtClean="0">
                <a:latin typeface="Calibri"/>
                <a:cs typeface="Calibri"/>
              </a:rPr>
              <a:t>Vaccines up to date, including</a:t>
            </a:r>
          </a:p>
          <a:p>
            <a:pPr lvl="1">
              <a:lnSpc>
                <a:spcPct val="110000"/>
              </a:lnSpc>
              <a:spcBef>
                <a:spcPts val="0"/>
              </a:spcBef>
              <a:spcAft>
                <a:spcPts val="1400"/>
              </a:spcAft>
              <a:buFont typeface="Courier New"/>
              <a:buChar char="o"/>
            </a:pPr>
            <a:r>
              <a:rPr lang="en-US" dirty="0">
                <a:latin typeface="Calibri"/>
                <a:cs typeface="Calibri"/>
              </a:rPr>
              <a:t>h</a:t>
            </a:r>
            <a:r>
              <a:rPr lang="en-US" dirty="0" smtClean="0">
                <a:latin typeface="Calibri"/>
                <a:cs typeface="Calibri"/>
              </a:rPr>
              <a:t>epatitis A, typhoid, HBV, influenza, MMR, </a:t>
            </a:r>
            <a:r>
              <a:rPr lang="en-US" dirty="0" err="1">
                <a:latin typeface="Calibri"/>
                <a:cs typeface="Calibri"/>
              </a:rPr>
              <a:t>meningococcus</a:t>
            </a:r>
            <a:endParaRPr lang="en-US" dirty="0" smtClean="0">
              <a:latin typeface="Calibri"/>
              <a:cs typeface="Calibri"/>
            </a:endParaRPr>
          </a:p>
          <a:p>
            <a:pPr>
              <a:lnSpc>
                <a:spcPct val="110000"/>
              </a:lnSpc>
              <a:spcBef>
                <a:spcPts val="0"/>
              </a:spcBef>
              <a:spcAft>
                <a:spcPts val="1400"/>
              </a:spcAft>
            </a:pPr>
            <a:r>
              <a:rPr lang="en-US" dirty="0" smtClean="0">
                <a:latin typeface="Calibri"/>
                <a:cs typeface="Calibri"/>
              </a:rPr>
              <a:t>No malaria chemoprophylaxis</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301691751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8605" y="2583023"/>
            <a:ext cx="3939731" cy="2695257"/>
          </a:xfrm>
          <a:prstGeom prst="rect">
            <a:avLst/>
          </a:prstGeom>
          <a:solidFill>
            <a:schemeClr val="bg1"/>
          </a:solidFill>
          <a:ln>
            <a:noFill/>
          </a:ln>
          <a:effectLst>
            <a:outerShdw blurRad="431800" dist="139700" dir="2700000" algn="tl"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chor="ctr"/>
          <a:lstStyle/>
          <a:p>
            <a:pPr algn="ctr"/>
            <a:r>
              <a:rPr lang="en-US" sz="3600" dirty="0" smtClean="0">
                <a:solidFill>
                  <a:prstClr val="white"/>
                </a:solidFill>
              </a:rPr>
              <a:t>Measles</a:t>
            </a:r>
            <a:endParaRPr lang="en-US" dirty="0"/>
          </a:p>
        </p:txBody>
      </p:sp>
      <p:pic>
        <p:nvPicPr>
          <p:cNvPr id="10" name="Content Placeholder 9" descr="DSCN0125_2 copy.jpg"/>
          <p:cNvPicPr>
            <a:picLocks noGrp="1" noChangeAspect="1"/>
          </p:cNvPicPr>
          <p:nvPr>
            <p:ph sz="half" idx="2"/>
          </p:nvPr>
        </p:nvPicPr>
        <p:blipFill>
          <a:blip r:embed="rId2">
            <a:extLst>
              <a:ext uri="{28A0092B-C50C-407E-A947-70E740481C1C}">
                <a14:useLocalDpi xmlns:a14="http://schemas.microsoft.com/office/drawing/2010/main" val="0"/>
              </a:ext>
            </a:extLst>
          </a:blip>
          <a:srcRect t="-26900" b="-26900"/>
          <a:stretch>
            <a:fillRect/>
          </a:stretch>
        </p:blipFill>
        <p:spPr>
          <a:xfrm>
            <a:off x="4828241" y="1828800"/>
            <a:ext cx="3657600" cy="4219575"/>
          </a:xfrm>
          <a:effectLst>
            <a:outerShdw blurRad="431800" dist="139700" dir="2700000" algn="tl" rotWithShape="0">
              <a:srgbClr val="000000">
                <a:alpha val="65000"/>
              </a:srgbClr>
            </a:outerShdw>
          </a:effectLst>
        </p:spPr>
      </p:pic>
      <p:pic>
        <p:nvPicPr>
          <p:cNvPr id="9" name="Content Placeholder 8" descr="Screen Shot 2017-05-30 at 12.21.41 PM copy.jpg"/>
          <p:cNvPicPr>
            <a:picLocks noGrp="1" noChangeAspect="1"/>
          </p:cNvPicPr>
          <p:nvPr>
            <p:ph sz="half" idx="1"/>
          </p:nvPr>
        </p:nvPicPr>
        <p:blipFill>
          <a:blip r:embed="rId3">
            <a:extLst>
              <a:ext uri="{28A0092B-C50C-407E-A947-70E740481C1C}">
                <a14:useLocalDpi xmlns:a14="http://schemas.microsoft.com/office/drawing/2010/main" val="0"/>
              </a:ext>
            </a:extLst>
          </a:blip>
          <a:srcRect t="-37973" b="-37973"/>
          <a:stretch>
            <a:fillRect/>
          </a:stretch>
        </p:blipFill>
        <p:spPr>
          <a:xfrm>
            <a:off x="728662" y="1828800"/>
            <a:ext cx="3657600" cy="4219575"/>
          </a:xfrm>
        </p:spPr>
      </p:pic>
      <p:sp>
        <p:nvSpPr>
          <p:cNvPr id="11" name="TextBox 10"/>
          <p:cNvSpPr txBox="1"/>
          <p:nvPr/>
        </p:nvSpPr>
        <p:spPr>
          <a:xfrm>
            <a:off x="188999" y="6374962"/>
            <a:ext cx="8780384" cy="276999"/>
          </a:xfrm>
          <a:prstGeom prst="rect">
            <a:avLst/>
          </a:prstGeom>
          <a:noFill/>
        </p:spPr>
        <p:txBody>
          <a:bodyPr wrap="square" rtlCol="0" anchor="b">
            <a:spAutoFit/>
          </a:bodyPr>
          <a:lstStyle/>
          <a:p>
            <a:r>
              <a:rPr lang="en-US" sz="1200" dirty="0" smtClean="0">
                <a:solidFill>
                  <a:schemeClr val="bg1"/>
                </a:solidFill>
                <a:latin typeface="Calibri"/>
                <a:cs typeface="Calibri"/>
              </a:rPr>
              <a:t>Source</a:t>
            </a:r>
            <a:r>
              <a:rPr lang="en-US" sz="1200" dirty="0">
                <a:solidFill>
                  <a:schemeClr val="bg1"/>
                </a:solidFill>
                <a:latin typeface="Calibri"/>
                <a:cs typeface="Calibri"/>
              </a:rPr>
              <a:t>: </a:t>
            </a:r>
            <a:r>
              <a:rPr lang="en-US" sz="1200" dirty="0" err="1" smtClean="0">
                <a:solidFill>
                  <a:schemeClr val="bg1"/>
                </a:solidFill>
                <a:latin typeface="Calibri"/>
                <a:cs typeface="Calibri"/>
              </a:rPr>
              <a:t>www.npr.org</a:t>
            </a:r>
            <a:r>
              <a:rPr lang="en-US" sz="1200" dirty="0">
                <a:solidFill>
                  <a:schemeClr val="bg1"/>
                </a:solidFill>
                <a:latin typeface="Calibri"/>
                <a:cs typeface="Calibri"/>
              </a:rPr>
              <a:t>/sections/goatsandsoda/2017/04/07/522867040</a:t>
            </a:r>
            <a:r>
              <a:rPr lang="en-US" sz="1200" dirty="0" smtClean="0">
                <a:solidFill>
                  <a:schemeClr val="bg1"/>
                </a:solidFill>
                <a:latin typeface="Calibri"/>
                <a:cs typeface="Calibri"/>
              </a:rPr>
              <a:t>/as-measles-surges-in-</a:t>
            </a:r>
            <a:r>
              <a:rPr lang="en-US" sz="1200" dirty="0" err="1" smtClean="0">
                <a:solidFill>
                  <a:schemeClr val="bg1"/>
                </a:solidFill>
                <a:latin typeface="Calibri"/>
                <a:cs typeface="Calibri"/>
              </a:rPr>
              <a:t>europe</a:t>
            </a:r>
            <a:r>
              <a:rPr lang="en-US" sz="1200" dirty="0" smtClean="0">
                <a:solidFill>
                  <a:schemeClr val="bg1"/>
                </a:solidFill>
                <a:latin typeface="Calibri"/>
                <a:cs typeface="Calibri"/>
              </a:rPr>
              <a:t>-officials-brace-for-a-rough-year</a:t>
            </a:r>
            <a:endParaRPr lang="en-US" sz="1200" dirty="0">
              <a:solidFill>
                <a:schemeClr val="bg1"/>
              </a:solidFill>
              <a:latin typeface="Calibri"/>
              <a:cs typeface="Calibri"/>
            </a:endParaRPr>
          </a:p>
        </p:txBody>
      </p:sp>
      <p:grpSp>
        <p:nvGrpSpPr>
          <p:cNvPr id="7" name="Group 6"/>
          <p:cNvGrpSpPr/>
          <p:nvPr/>
        </p:nvGrpSpPr>
        <p:grpSpPr>
          <a:xfrm>
            <a:off x="6635758" y="184944"/>
            <a:ext cx="2333625" cy="455613"/>
            <a:chOff x="6683375" y="407193"/>
            <a:chExt cx="2333625" cy="455613"/>
          </a:xfrm>
        </p:grpSpPr>
        <p:sp>
          <p:nvSpPr>
            <p:cNvPr id="12" name="Round Single Corner Rectangle 11"/>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28552883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200" dirty="0" smtClean="0">
                <a:solidFill>
                  <a:prstClr val="white"/>
                </a:solidFill>
              </a:rPr>
              <a:t>Superbugs (antimicrobial resistance)</a:t>
            </a:r>
            <a:endParaRPr lang="en-US" sz="3600" dirty="0"/>
          </a:p>
        </p:txBody>
      </p:sp>
      <p:sp>
        <p:nvSpPr>
          <p:cNvPr id="4" name="Content Placeholder 3"/>
          <p:cNvSpPr>
            <a:spLocks noGrp="1"/>
          </p:cNvSpPr>
          <p:nvPr>
            <p:ph sz="half" idx="2"/>
          </p:nvPr>
        </p:nvSpPr>
        <p:spPr>
          <a:xfrm>
            <a:off x="4688540" y="1713361"/>
            <a:ext cx="4215540" cy="4058762"/>
          </a:xfrm>
        </p:spPr>
        <p:txBody>
          <a:bodyPr>
            <a:normAutofit lnSpcReduction="10000"/>
          </a:bodyPr>
          <a:lstStyle/>
          <a:p>
            <a:pPr marL="0" indent="0" algn="ctr">
              <a:buNone/>
            </a:pPr>
            <a:r>
              <a:rPr lang="en-US" sz="2400" dirty="0" smtClean="0">
                <a:latin typeface="Calibri"/>
                <a:cs typeface="Calibri"/>
              </a:rPr>
              <a:t>Recent Examples</a:t>
            </a:r>
            <a:endParaRPr lang="en-US" sz="2400" dirty="0">
              <a:latin typeface="Calibri"/>
              <a:cs typeface="Calibri"/>
            </a:endParaRPr>
          </a:p>
          <a:p>
            <a:r>
              <a:rPr lang="en-US" dirty="0" smtClean="0">
                <a:latin typeface="Calibri"/>
                <a:cs typeface="Calibri"/>
              </a:rPr>
              <a:t>Carbapenem-resistant Enterobacteriaceae</a:t>
            </a:r>
          </a:p>
          <a:p>
            <a:pPr lvl="1">
              <a:buFont typeface="Courier New"/>
              <a:buChar char="o"/>
            </a:pPr>
            <a:r>
              <a:rPr lang="en-US" i="1" dirty="0" err="1" smtClean="0">
                <a:latin typeface="Calibri"/>
                <a:cs typeface="Calibri"/>
              </a:rPr>
              <a:t>bla</a:t>
            </a:r>
            <a:r>
              <a:rPr lang="en-US" baseline="-25000" dirty="0" err="1" smtClean="0">
                <a:latin typeface="Calibri"/>
                <a:cs typeface="Calibri"/>
              </a:rPr>
              <a:t>KPC</a:t>
            </a:r>
            <a:r>
              <a:rPr lang="en-US" dirty="0" smtClean="0">
                <a:latin typeface="Calibri"/>
                <a:cs typeface="Calibri"/>
              </a:rPr>
              <a:t>, North Carolina 1996</a:t>
            </a:r>
          </a:p>
          <a:p>
            <a:pPr lvl="1">
              <a:buFont typeface="Courier New"/>
              <a:buChar char="o"/>
            </a:pPr>
            <a:r>
              <a:rPr lang="en-US" i="1" dirty="0" smtClean="0">
                <a:latin typeface="Calibri"/>
                <a:cs typeface="Calibri"/>
              </a:rPr>
              <a:t>bla</a:t>
            </a:r>
            <a:r>
              <a:rPr lang="en-US" baseline="-25000" dirty="0" smtClean="0">
                <a:latin typeface="Calibri"/>
                <a:cs typeface="Calibri"/>
              </a:rPr>
              <a:t>NDM-1</a:t>
            </a:r>
            <a:r>
              <a:rPr lang="en-US" dirty="0" smtClean="0">
                <a:latin typeface="Calibri"/>
                <a:cs typeface="Calibri"/>
              </a:rPr>
              <a:t>, New Delhi 2009</a:t>
            </a:r>
          </a:p>
          <a:p>
            <a:pPr lvl="1">
              <a:buFont typeface="Courier New"/>
              <a:buChar char="o"/>
            </a:pPr>
            <a:r>
              <a:rPr lang="en-US" i="1" dirty="0">
                <a:latin typeface="Calibri"/>
                <a:cs typeface="Calibri"/>
              </a:rPr>
              <a:t>m</a:t>
            </a:r>
            <a:r>
              <a:rPr lang="en-US" i="1" dirty="0" smtClean="0">
                <a:latin typeface="Calibri"/>
                <a:cs typeface="Calibri"/>
              </a:rPr>
              <a:t>cr-1</a:t>
            </a:r>
            <a:r>
              <a:rPr lang="en-US" dirty="0" smtClean="0">
                <a:latin typeface="Calibri"/>
                <a:cs typeface="Calibri"/>
              </a:rPr>
              <a:t>, China 2016</a:t>
            </a:r>
          </a:p>
          <a:p>
            <a:r>
              <a:rPr lang="en-US" i="1" dirty="0" smtClean="0">
                <a:latin typeface="Calibri"/>
                <a:cs typeface="Calibri"/>
              </a:rPr>
              <a:t>Clostridium difficile</a:t>
            </a:r>
          </a:p>
          <a:p>
            <a:pPr lvl="1">
              <a:buFont typeface="Courier New"/>
              <a:buChar char="o"/>
            </a:pPr>
            <a:r>
              <a:rPr lang="en-US" dirty="0" smtClean="0">
                <a:latin typeface="Calibri"/>
                <a:cs typeface="Calibri"/>
              </a:rPr>
              <a:t>NAP1 strain, North America 2003</a:t>
            </a:r>
          </a:p>
          <a:p>
            <a:r>
              <a:rPr lang="en-US" i="1" dirty="0" smtClean="0">
                <a:latin typeface="Calibri"/>
                <a:cs typeface="Calibri"/>
              </a:rPr>
              <a:t>Candida </a:t>
            </a:r>
            <a:r>
              <a:rPr lang="en-US" i="1" dirty="0" err="1" smtClean="0">
                <a:latin typeface="Calibri"/>
                <a:cs typeface="Calibri"/>
              </a:rPr>
              <a:t>auris</a:t>
            </a:r>
            <a:endParaRPr lang="en-US" i="1" dirty="0" smtClean="0">
              <a:latin typeface="Calibri"/>
              <a:cs typeface="Calibri"/>
            </a:endParaRPr>
          </a:p>
          <a:p>
            <a:pPr lvl="1">
              <a:buFont typeface="Courier New"/>
              <a:buChar char="o"/>
            </a:pPr>
            <a:r>
              <a:rPr lang="en-US" dirty="0" smtClean="0">
                <a:latin typeface="Calibri"/>
                <a:cs typeface="Calibri"/>
              </a:rPr>
              <a:t>1</a:t>
            </a:r>
            <a:r>
              <a:rPr lang="en-US" baseline="30000" dirty="0" smtClean="0">
                <a:latin typeface="Calibri"/>
                <a:cs typeface="Calibri"/>
              </a:rPr>
              <a:t>st</a:t>
            </a:r>
            <a:r>
              <a:rPr lang="en-US" dirty="0" smtClean="0">
                <a:latin typeface="Calibri"/>
                <a:cs typeface="Calibri"/>
              </a:rPr>
              <a:t> Japan 2009, </a:t>
            </a:r>
            <a:r>
              <a:rPr lang="en-US" dirty="0">
                <a:latin typeface="Calibri"/>
                <a:cs typeface="Calibri"/>
              </a:rPr>
              <a:t>several </a:t>
            </a:r>
            <a:r>
              <a:rPr lang="en-US" dirty="0" smtClean="0">
                <a:latin typeface="Calibri"/>
                <a:cs typeface="Calibri"/>
              </a:rPr>
              <a:t>clones</a:t>
            </a:r>
            <a:endParaRPr lang="en-US" dirty="0">
              <a:latin typeface="Calibri"/>
              <a:cs typeface="Calibri"/>
            </a:endParaRPr>
          </a:p>
        </p:txBody>
      </p:sp>
      <p:pic>
        <p:nvPicPr>
          <p:cNvPr id="12" name="Picture 11" descr="CREInfectionsCoverTEM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19" y="2164540"/>
            <a:ext cx="3939626" cy="3250424"/>
          </a:xfrm>
          <a:prstGeom prst="rect">
            <a:avLst/>
          </a:prstGeom>
          <a:solidFill>
            <a:schemeClr val="bg1"/>
          </a:solidFill>
          <a:effectLst>
            <a:outerShdw blurRad="431800" dist="139700" dir="2700000" algn="tl" rotWithShape="0">
              <a:srgbClr val="000000">
                <a:alpha val="65000"/>
              </a:srgbClr>
            </a:outerShdw>
          </a:effectLst>
        </p:spPr>
      </p:pic>
      <p:cxnSp>
        <p:nvCxnSpPr>
          <p:cNvPr id="14" name="Straight Connector 13"/>
          <p:cNvCxnSpPr/>
          <p:nvPr/>
        </p:nvCxnSpPr>
        <p:spPr>
          <a:xfrm flipV="1">
            <a:off x="4702971" y="2178978"/>
            <a:ext cx="40233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6635758" y="184944"/>
            <a:ext cx="2333625" cy="455613"/>
            <a:chOff x="6683375" y="407193"/>
            <a:chExt cx="2333625" cy="455613"/>
          </a:xfrm>
        </p:grpSpPr>
        <p:sp>
          <p:nvSpPr>
            <p:cNvPr id="7" name="Round Single Corner Rectangle 6"/>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89369938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a:solidFill>
                  <a:prstClr val="white"/>
                </a:solidFill>
              </a:rPr>
              <a:t>Pandemic Influenza</a:t>
            </a:r>
            <a:endParaRPr lang="en-US" dirty="0"/>
          </a:p>
        </p:txBody>
      </p:sp>
      <p:pic>
        <p:nvPicPr>
          <p:cNvPr id="5" name="Content Placeholder 4"/>
          <p:cNvPicPr>
            <a:picLocks noGrp="1" noChangeAspect="1"/>
          </p:cNvPicPr>
          <p:nvPr>
            <p:ph sz="half" idx="1"/>
          </p:nvPr>
        </p:nvPicPr>
        <p:blipFill>
          <a:blip r:embed="rId2"/>
          <a:srcRect t="-31088" b="-31088"/>
          <a:stretch>
            <a:fillRect/>
          </a:stretch>
        </p:blipFill>
        <p:spPr>
          <a:xfrm>
            <a:off x="518375" y="1432510"/>
            <a:ext cx="4589137" cy="5294239"/>
          </a:xfrm>
          <a:prstGeom prst="rect">
            <a:avLst/>
          </a:prstGeom>
        </p:spPr>
      </p:pic>
      <p:sp>
        <p:nvSpPr>
          <p:cNvPr id="10" name="Content Placeholder 9"/>
          <p:cNvSpPr>
            <a:spLocks noGrp="1"/>
          </p:cNvSpPr>
          <p:nvPr>
            <p:ph sz="half" idx="2"/>
          </p:nvPr>
        </p:nvSpPr>
        <p:spPr>
          <a:xfrm>
            <a:off x="5235778" y="1915967"/>
            <a:ext cx="3657600" cy="4065733"/>
          </a:xfrm>
        </p:spPr>
        <p:txBody>
          <a:bodyPr>
            <a:normAutofit fontScale="92500" lnSpcReduction="20000"/>
          </a:bodyPr>
          <a:lstStyle/>
          <a:p>
            <a:pPr>
              <a:lnSpc>
                <a:spcPct val="110000"/>
              </a:lnSpc>
              <a:spcBef>
                <a:spcPts val="0"/>
              </a:spcBef>
              <a:spcAft>
                <a:spcPts val="900"/>
              </a:spcAft>
            </a:pPr>
            <a:r>
              <a:rPr lang="en-US" dirty="0" smtClean="0">
                <a:latin typeface="Calibri"/>
                <a:cs typeface="Calibri"/>
              </a:rPr>
              <a:t>China 2016-17</a:t>
            </a:r>
          </a:p>
          <a:p>
            <a:pPr lvl="1">
              <a:lnSpc>
                <a:spcPct val="110000"/>
              </a:lnSpc>
              <a:spcBef>
                <a:spcPts val="0"/>
              </a:spcBef>
              <a:spcAft>
                <a:spcPts val="900"/>
              </a:spcAft>
              <a:buFont typeface="Courier New"/>
              <a:buChar char="o"/>
            </a:pPr>
            <a:r>
              <a:rPr lang="en-US" dirty="0" smtClean="0">
                <a:latin typeface="Calibri"/>
                <a:cs typeface="Calibri"/>
              </a:rPr>
              <a:t>Increasing size and duration</a:t>
            </a:r>
          </a:p>
          <a:p>
            <a:pPr lvl="1">
              <a:lnSpc>
                <a:spcPct val="110000"/>
              </a:lnSpc>
              <a:spcBef>
                <a:spcPts val="0"/>
              </a:spcBef>
              <a:spcAft>
                <a:spcPts val="900"/>
              </a:spcAft>
              <a:buFont typeface="Courier New"/>
              <a:buChar char="o"/>
            </a:pPr>
            <a:r>
              <a:rPr lang="en-US" dirty="0" smtClean="0">
                <a:latin typeface="Calibri"/>
                <a:cs typeface="Calibri"/>
              </a:rPr>
              <a:t>Most follow exposure to infected poultry or environment</a:t>
            </a:r>
          </a:p>
          <a:p>
            <a:pPr lvl="1">
              <a:lnSpc>
                <a:spcPct val="110000"/>
              </a:lnSpc>
              <a:spcBef>
                <a:spcPts val="0"/>
              </a:spcBef>
              <a:spcAft>
                <a:spcPts val="900"/>
              </a:spcAft>
              <a:buFont typeface="Courier New"/>
              <a:buChar char="o"/>
            </a:pPr>
            <a:r>
              <a:rPr lang="en-US" dirty="0" smtClean="0">
                <a:latin typeface="Calibri"/>
                <a:cs typeface="Calibri"/>
              </a:rPr>
              <a:t>Several possible person-to-person clusters</a:t>
            </a:r>
          </a:p>
          <a:p>
            <a:pPr>
              <a:lnSpc>
                <a:spcPct val="110000"/>
              </a:lnSpc>
              <a:spcBef>
                <a:spcPts val="0"/>
              </a:spcBef>
              <a:spcAft>
                <a:spcPts val="900"/>
              </a:spcAft>
            </a:pPr>
            <a:r>
              <a:rPr lang="en-US" dirty="0" smtClean="0">
                <a:latin typeface="Calibri"/>
                <a:cs typeface="Calibri"/>
              </a:rPr>
              <a:t>Case counts</a:t>
            </a:r>
          </a:p>
          <a:p>
            <a:pPr lvl="1">
              <a:lnSpc>
                <a:spcPct val="110000"/>
              </a:lnSpc>
              <a:spcBef>
                <a:spcPts val="0"/>
              </a:spcBef>
              <a:spcAft>
                <a:spcPts val="900"/>
              </a:spcAft>
              <a:buFont typeface="Courier New"/>
              <a:buChar char="o"/>
            </a:pPr>
            <a:r>
              <a:rPr lang="en-US" dirty="0" smtClean="0">
                <a:latin typeface="Calibri"/>
                <a:cs typeface="Calibri"/>
              </a:rPr>
              <a:t>713 cases in 2016-17 </a:t>
            </a:r>
          </a:p>
          <a:p>
            <a:pPr lvl="2">
              <a:lnSpc>
                <a:spcPct val="110000"/>
              </a:lnSpc>
              <a:spcBef>
                <a:spcPts val="0"/>
              </a:spcBef>
              <a:spcAft>
                <a:spcPts val="900"/>
              </a:spcAft>
              <a:buFont typeface="Lucida Grande"/>
              <a:buChar char="-"/>
            </a:pPr>
            <a:r>
              <a:rPr lang="en-US" dirty="0">
                <a:latin typeface="Calibri"/>
                <a:cs typeface="Calibri"/>
              </a:rPr>
              <a:t>75% ICU admissions</a:t>
            </a:r>
          </a:p>
          <a:p>
            <a:pPr lvl="2">
              <a:lnSpc>
                <a:spcPct val="110000"/>
              </a:lnSpc>
              <a:spcBef>
                <a:spcPts val="0"/>
              </a:spcBef>
              <a:spcAft>
                <a:spcPts val="900"/>
              </a:spcAft>
              <a:buFont typeface="Lucida Grande"/>
              <a:buChar char="-"/>
            </a:pPr>
            <a:r>
              <a:rPr lang="en-US" dirty="0" smtClean="0">
                <a:latin typeface="Calibri"/>
                <a:cs typeface="Calibri"/>
              </a:rPr>
              <a:t>40% mortality</a:t>
            </a:r>
          </a:p>
          <a:p>
            <a:pPr lvl="1">
              <a:lnSpc>
                <a:spcPct val="110000"/>
              </a:lnSpc>
              <a:spcBef>
                <a:spcPts val="0"/>
              </a:spcBef>
              <a:spcAft>
                <a:spcPts val="900"/>
              </a:spcAft>
              <a:buFont typeface="Courier New"/>
              <a:buChar char="o"/>
            </a:pPr>
            <a:r>
              <a:rPr lang="en-US" dirty="0" smtClean="0">
                <a:latin typeface="Calibri"/>
                <a:cs typeface="Calibri"/>
              </a:rPr>
              <a:t>1486 lab confirmed cases since 2013</a:t>
            </a:r>
          </a:p>
          <a:p>
            <a:pPr marL="282575" lvl="1" indent="0">
              <a:lnSpc>
                <a:spcPct val="110000"/>
              </a:lnSpc>
              <a:spcBef>
                <a:spcPts val="0"/>
              </a:spcBef>
              <a:spcAft>
                <a:spcPts val="900"/>
              </a:spcAft>
              <a:buNone/>
            </a:pPr>
            <a:endParaRPr lang="en-US" dirty="0" smtClean="0">
              <a:latin typeface="Calibri"/>
              <a:cs typeface="Calibri"/>
            </a:endParaRPr>
          </a:p>
        </p:txBody>
      </p:sp>
      <p:pic>
        <p:nvPicPr>
          <p:cNvPr id="6" name="Picture 5"/>
          <p:cNvPicPr>
            <a:picLocks noChangeAspect="1"/>
          </p:cNvPicPr>
          <p:nvPr/>
        </p:nvPicPr>
        <p:blipFill>
          <a:blip r:embed="rId3"/>
          <a:stretch>
            <a:fillRect/>
          </a:stretch>
        </p:blipFill>
        <p:spPr>
          <a:xfrm>
            <a:off x="518374" y="2087555"/>
            <a:ext cx="4589137" cy="384954"/>
          </a:xfrm>
          <a:prstGeom prst="rect">
            <a:avLst/>
          </a:prstGeom>
        </p:spPr>
      </p:pic>
      <p:sp>
        <p:nvSpPr>
          <p:cNvPr id="11" name="TextBox 10"/>
          <p:cNvSpPr txBox="1"/>
          <p:nvPr/>
        </p:nvSpPr>
        <p:spPr>
          <a:xfrm>
            <a:off x="188999" y="6374962"/>
            <a:ext cx="5398909" cy="276999"/>
          </a:xfrm>
          <a:prstGeom prst="rect">
            <a:avLst/>
          </a:prstGeom>
          <a:noFill/>
        </p:spPr>
        <p:txBody>
          <a:bodyPr wrap="none" rtlCol="0">
            <a:spAutoFit/>
          </a:bodyPr>
          <a:lstStyle/>
          <a:p>
            <a:r>
              <a:rPr lang="en-US" sz="1200" dirty="0" smtClean="0">
                <a:solidFill>
                  <a:schemeClr val="bg1"/>
                </a:solidFill>
              </a:rPr>
              <a:t>Source: www.cdc.gov/flu/avianflu/h7n9-virus.htm (accessed May 23, 2017)</a:t>
            </a:r>
            <a:endParaRPr lang="en-US" sz="1200" dirty="0">
              <a:solidFill>
                <a:schemeClr val="bg1"/>
              </a:solidFill>
            </a:endParaRPr>
          </a:p>
        </p:txBody>
      </p:sp>
      <p:sp>
        <p:nvSpPr>
          <p:cNvPr id="12" name="Content Placeholder 4"/>
          <p:cNvSpPr txBox="1">
            <a:spLocks/>
          </p:cNvSpPr>
          <p:nvPr/>
        </p:nvSpPr>
        <p:spPr>
          <a:xfrm>
            <a:off x="528309" y="1328498"/>
            <a:ext cx="8182202" cy="513747"/>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lgn="ctr">
              <a:lnSpc>
                <a:spcPct val="90000"/>
              </a:lnSpc>
              <a:spcBef>
                <a:spcPts val="0"/>
              </a:spcBef>
              <a:spcAft>
                <a:spcPts val="600"/>
              </a:spcAft>
              <a:buNone/>
            </a:pPr>
            <a:r>
              <a:rPr lang="en-US" sz="2000" dirty="0" smtClean="0">
                <a:solidFill>
                  <a:srgbClr val="FFFFFF"/>
                </a:solidFill>
                <a:latin typeface="Calibri"/>
                <a:cs typeface="Calibri"/>
              </a:rPr>
              <a:t>H7N9 Influenza A (“Bird Flu”) -  5</a:t>
            </a:r>
            <a:r>
              <a:rPr lang="en-US" sz="2000" baseline="30000" dirty="0" smtClean="0">
                <a:solidFill>
                  <a:srgbClr val="FFFFFF"/>
                </a:solidFill>
                <a:latin typeface="Calibri"/>
                <a:cs typeface="Calibri"/>
              </a:rPr>
              <a:t>th</a:t>
            </a:r>
            <a:r>
              <a:rPr lang="en-US" sz="2000" dirty="0" smtClean="0">
                <a:solidFill>
                  <a:srgbClr val="FFFFFF"/>
                </a:solidFill>
                <a:latin typeface="Calibri"/>
                <a:cs typeface="Calibri"/>
              </a:rPr>
              <a:t> Epidemic Wave</a:t>
            </a:r>
            <a:endParaRPr lang="en-US" sz="2000" dirty="0">
              <a:solidFill>
                <a:srgbClr val="FFFFFF"/>
              </a:solidFill>
              <a:latin typeface="Calibri"/>
              <a:cs typeface="Calibri"/>
            </a:endParaRPr>
          </a:p>
        </p:txBody>
      </p:sp>
      <p:grpSp>
        <p:nvGrpSpPr>
          <p:cNvPr id="8" name="Group 7"/>
          <p:cNvGrpSpPr/>
          <p:nvPr/>
        </p:nvGrpSpPr>
        <p:grpSpPr>
          <a:xfrm>
            <a:off x="6635758" y="184944"/>
            <a:ext cx="2333625" cy="455613"/>
            <a:chOff x="6683375" y="407193"/>
            <a:chExt cx="2333625" cy="455613"/>
          </a:xfrm>
        </p:grpSpPr>
        <p:sp>
          <p:nvSpPr>
            <p:cNvPr id="9" name="Round Single Corner Rectangle 8"/>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52941952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Other </a:t>
            </a:r>
            <a:r>
              <a:rPr lang="en-US" sz="2800" dirty="0"/>
              <a:t>Potential Emerging </a:t>
            </a:r>
            <a:r>
              <a:rPr lang="en-US" sz="2800" dirty="0" smtClean="0"/>
              <a:t>Infections</a:t>
            </a:r>
            <a:endParaRPr lang="en-US" sz="2800" dirty="0"/>
          </a:p>
        </p:txBody>
      </p:sp>
      <p:sp>
        <p:nvSpPr>
          <p:cNvPr id="8" name="Content Placeholder 7"/>
          <p:cNvSpPr>
            <a:spLocks noGrp="1"/>
          </p:cNvSpPr>
          <p:nvPr>
            <p:ph idx="1"/>
          </p:nvPr>
        </p:nvSpPr>
        <p:spPr>
          <a:xfrm>
            <a:off x="779471" y="1828801"/>
            <a:ext cx="7583487" cy="4356099"/>
          </a:xfrm>
        </p:spPr>
        <p:txBody>
          <a:bodyPr>
            <a:noAutofit/>
          </a:bodyPr>
          <a:lstStyle/>
          <a:p>
            <a:pPr>
              <a:lnSpc>
                <a:spcPct val="90000"/>
              </a:lnSpc>
              <a:spcBef>
                <a:spcPts val="0"/>
              </a:spcBef>
              <a:spcAft>
                <a:spcPts val="600"/>
              </a:spcAft>
            </a:pPr>
            <a:r>
              <a:rPr lang="en-US" sz="1600" dirty="0" err="1" smtClean="0">
                <a:latin typeface="Calibri"/>
                <a:cs typeface="Calibri"/>
              </a:rPr>
              <a:t>Enterovirus</a:t>
            </a:r>
            <a:r>
              <a:rPr lang="en-US" sz="1600" dirty="0" smtClean="0">
                <a:latin typeface="Calibri"/>
                <a:cs typeface="Calibri"/>
              </a:rPr>
              <a:t> D68</a:t>
            </a:r>
          </a:p>
          <a:p>
            <a:pPr lvl="1">
              <a:lnSpc>
                <a:spcPct val="90000"/>
              </a:lnSpc>
              <a:spcBef>
                <a:spcPts val="0"/>
              </a:spcBef>
              <a:spcAft>
                <a:spcPts val="600"/>
              </a:spcAft>
              <a:buFont typeface="Courier New"/>
              <a:buChar char="o"/>
            </a:pPr>
            <a:r>
              <a:rPr lang="en-US" sz="1600" dirty="0" smtClean="0">
                <a:latin typeface="Calibri"/>
                <a:cs typeface="Calibri"/>
              </a:rPr>
              <a:t>2014 US outbreak of severe respiratory illness, acute flaccid paralysis</a:t>
            </a:r>
          </a:p>
          <a:p>
            <a:pPr>
              <a:lnSpc>
                <a:spcPct val="90000"/>
              </a:lnSpc>
              <a:spcBef>
                <a:spcPts val="0"/>
              </a:spcBef>
              <a:spcAft>
                <a:spcPts val="600"/>
              </a:spcAft>
            </a:pPr>
            <a:r>
              <a:rPr lang="en-US" sz="1600" dirty="0">
                <a:latin typeface="Calibri"/>
                <a:cs typeface="Calibri"/>
              </a:rPr>
              <a:t>Crimean-Congo Hemorrhagic Fever</a:t>
            </a:r>
          </a:p>
          <a:p>
            <a:pPr lvl="1">
              <a:lnSpc>
                <a:spcPct val="90000"/>
              </a:lnSpc>
              <a:spcBef>
                <a:spcPts val="0"/>
              </a:spcBef>
              <a:spcAft>
                <a:spcPts val="600"/>
              </a:spcAft>
              <a:buFont typeface="Courier New"/>
              <a:buChar char="o"/>
            </a:pPr>
            <a:r>
              <a:rPr lang="en-US" sz="1600" dirty="0" smtClean="0">
                <a:latin typeface="Calibri"/>
                <a:cs typeface="Calibri"/>
              </a:rPr>
              <a:t>Tick borne viral illness, Eastern Europe and Africa</a:t>
            </a:r>
          </a:p>
          <a:p>
            <a:pPr>
              <a:lnSpc>
                <a:spcPct val="90000"/>
              </a:lnSpc>
              <a:spcBef>
                <a:spcPts val="0"/>
              </a:spcBef>
              <a:spcAft>
                <a:spcPts val="600"/>
              </a:spcAft>
            </a:pPr>
            <a:r>
              <a:rPr lang="en-US" sz="1600" dirty="0">
                <a:latin typeface="Calibri"/>
                <a:cs typeface="Calibri"/>
              </a:rPr>
              <a:t>Heartland Virus </a:t>
            </a:r>
            <a:r>
              <a:rPr lang="en-US" sz="1600" dirty="0" smtClean="0">
                <a:latin typeface="Calibri"/>
                <a:cs typeface="Calibri"/>
              </a:rPr>
              <a:t>Disease</a:t>
            </a:r>
          </a:p>
          <a:p>
            <a:pPr lvl="1">
              <a:lnSpc>
                <a:spcPct val="90000"/>
              </a:lnSpc>
              <a:spcBef>
                <a:spcPts val="0"/>
              </a:spcBef>
              <a:spcAft>
                <a:spcPts val="600"/>
              </a:spcAft>
              <a:buFont typeface="Courier New"/>
              <a:buChar char="o"/>
            </a:pPr>
            <a:r>
              <a:rPr lang="en-US" sz="1600" dirty="0" smtClean="0">
                <a:latin typeface="Calibri"/>
                <a:cs typeface="Calibri"/>
              </a:rPr>
              <a:t>Tick borne viral illness, Midwest US (Missouri, Tennessee)</a:t>
            </a:r>
          </a:p>
          <a:p>
            <a:pPr>
              <a:lnSpc>
                <a:spcPct val="90000"/>
              </a:lnSpc>
              <a:spcBef>
                <a:spcPts val="0"/>
              </a:spcBef>
              <a:spcAft>
                <a:spcPts val="600"/>
              </a:spcAft>
            </a:pPr>
            <a:r>
              <a:rPr lang="en-US" sz="1600" dirty="0" smtClean="0">
                <a:latin typeface="Calibri"/>
                <a:cs typeface="Calibri"/>
              </a:rPr>
              <a:t>Bourbon Virus Disease</a:t>
            </a:r>
          </a:p>
          <a:p>
            <a:pPr lvl="1">
              <a:lnSpc>
                <a:spcPct val="90000"/>
              </a:lnSpc>
              <a:spcBef>
                <a:spcPts val="0"/>
              </a:spcBef>
              <a:spcAft>
                <a:spcPts val="600"/>
              </a:spcAft>
              <a:buFont typeface="Courier New"/>
              <a:buChar char="o"/>
            </a:pPr>
            <a:r>
              <a:rPr lang="en-US" sz="1600" dirty="0" smtClean="0">
                <a:latin typeface="Calibri"/>
                <a:cs typeface="Calibri"/>
              </a:rPr>
              <a:t>Tick borne viral illness, Midwest US (Bourbon County, Kansas)</a:t>
            </a:r>
          </a:p>
          <a:p>
            <a:pPr>
              <a:lnSpc>
                <a:spcPct val="90000"/>
              </a:lnSpc>
              <a:spcBef>
                <a:spcPts val="0"/>
              </a:spcBef>
              <a:spcAft>
                <a:spcPts val="600"/>
              </a:spcAft>
            </a:pPr>
            <a:r>
              <a:rPr lang="en-US" sz="1600" dirty="0" err="1" smtClean="0">
                <a:latin typeface="Calibri"/>
                <a:cs typeface="Calibri"/>
              </a:rPr>
              <a:t>Powassan</a:t>
            </a:r>
            <a:r>
              <a:rPr lang="en-US" sz="1600" dirty="0" smtClean="0">
                <a:latin typeface="Calibri"/>
                <a:cs typeface="Calibri"/>
              </a:rPr>
              <a:t> Virus Disease</a:t>
            </a:r>
          </a:p>
          <a:p>
            <a:pPr lvl="1">
              <a:lnSpc>
                <a:spcPct val="90000"/>
              </a:lnSpc>
              <a:spcBef>
                <a:spcPts val="0"/>
              </a:spcBef>
              <a:spcAft>
                <a:spcPts val="600"/>
              </a:spcAft>
              <a:buFont typeface="Courier New"/>
              <a:buChar char="o"/>
            </a:pPr>
            <a:r>
              <a:rPr lang="en-US" sz="1600" dirty="0">
                <a:latin typeface="Calibri"/>
                <a:cs typeface="Calibri"/>
              </a:rPr>
              <a:t>Tick borne </a:t>
            </a:r>
            <a:r>
              <a:rPr lang="en-US" sz="1600" dirty="0" smtClean="0">
                <a:latin typeface="Calibri"/>
                <a:cs typeface="Calibri"/>
              </a:rPr>
              <a:t>viral illness, Northeast US</a:t>
            </a:r>
          </a:p>
          <a:p>
            <a:pPr>
              <a:lnSpc>
                <a:spcPct val="90000"/>
              </a:lnSpc>
              <a:spcBef>
                <a:spcPts val="0"/>
              </a:spcBef>
              <a:spcAft>
                <a:spcPts val="600"/>
              </a:spcAft>
            </a:pPr>
            <a:r>
              <a:rPr lang="en-US" sz="1600" dirty="0" smtClean="0">
                <a:latin typeface="Calibri"/>
                <a:cs typeface="Calibri"/>
              </a:rPr>
              <a:t>Yellow Fever</a:t>
            </a:r>
          </a:p>
          <a:p>
            <a:pPr lvl="1">
              <a:lnSpc>
                <a:spcPct val="90000"/>
              </a:lnSpc>
              <a:spcBef>
                <a:spcPts val="0"/>
              </a:spcBef>
              <a:spcAft>
                <a:spcPts val="600"/>
              </a:spcAft>
              <a:buFont typeface="Courier New"/>
              <a:buChar char="o"/>
            </a:pPr>
            <a:r>
              <a:rPr lang="en-US" sz="1600" dirty="0" smtClean="0">
                <a:latin typeface="Calibri"/>
                <a:cs typeface="Calibri"/>
              </a:rPr>
              <a:t>Angola 2016 – urban, &gt;4000 confirmed/suspected cases, 137 deaths, exhausted YF vaccine stockpile</a:t>
            </a:r>
          </a:p>
          <a:p>
            <a:pPr lvl="1">
              <a:lnSpc>
                <a:spcPct val="90000"/>
              </a:lnSpc>
              <a:spcBef>
                <a:spcPts val="0"/>
              </a:spcBef>
              <a:spcAft>
                <a:spcPts val="600"/>
              </a:spcAft>
              <a:buFont typeface="Courier New"/>
              <a:buChar char="o"/>
            </a:pPr>
            <a:r>
              <a:rPr lang="en-US" sz="1600" dirty="0" smtClean="0">
                <a:latin typeface="Calibri"/>
                <a:cs typeface="Calibri"/>
              </a:rPr>
              <a:t>Brazil 2017 – sylvatic (</a:t>
            </a:r>
            <a:r>
              <a:rPr lang="en-US" sz="1600" dirty="0">
                <a:latin typeface="Calibri"/>
                <a:cs typeface="Calibri"/>
              </a:rPr>
              <a:t>near São Paulo)</a:t>
            </a:r>
            <a:r>
              <a:rPr lang="en-US" sz="1600" dirty="0" smtClean="0">
                <a:latin typeface="Calibri"/>
                <a:cs typeface="Calibri"/>
              </a:rPr>
              <a:t>, &gt;1500 confirmed/suspected cases, 127 deaths </a:t>
            </a:r>
            <a:endParaRPr lang="en-US" sz="1600" dirty="0">
              <a:latin typeface="Calibri"/>
              <a:cs typeface="Calibri"/>
            </a:endParaRPr>
          </a:p>
        </p:txBody>
      </p:sp>
      <p:grpSp>
        <p:nvGrpSpPr>
          <p:cNvPr id="5" name="Group 4"/>
          <p:cNvGrpSpPr/>
          <p:nvPr/>
        </p:nvGrpSpPr>
        <p:grpSpPr>
          <a:xfrm>
            <a:off x="6635758" y="184944"/>
            <a:ext cx="2333625" cy="455613"/>
            <a:chOff x="6683375" y="407193"/>
            <a:chExt cx="2333625" cy="455613"/>
          </a:xfrm>
        </p:grpSpPr>
        <p:sp>
          <p:nvSpPr>
            <p:cNvPr id="6" name="Round Single Corner Rectangle 5"/>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2506145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prstClr val="white"/>
                </a:solidFill>
              </a:rPr>
              <a:t>Case </a:t>
            </a:r>
            <a:r>
              <a:rPr lang="en-US" sz="3600" dirty="0" smtClean="0">
                <a:solidFill>
                  <a:prstClr val="white"/>
                </a:solidFill>
              </a:rPr>
              <a:t>Presentation 2</a:t>
            </a:r>
            <a:endParaRPr lang="en-US" dirty="0"/>
          </a:p>
        </p:txBody>
      </p:sp>
      <p:sp>
        <p:nvSpPr>
          <p:cNvPr id="3" name="Content Placeholder 2"/>
          <p:cNvSpPr>
            <a:spLocks noGrp="1"/>
          </p:cNvSpPr>
          <p:nvPr>
            <p:ph idx="1"/>
          </p:nvPr>
        </p:nvSpPr>
        <p:spPr>
          <a:xfrm>
            <a:off x="779471" y="1828801"/>
            <a:ext cx="7907329" cy="4208931"/>
          </a:xfrm>
        </p:spPr>
        <p:txBody>
          <a:bodyPr>
            <a:normAutofit fontScale="85000" lnSpcReduction="10000"/>
          </a:bodyPr>
          <a:lstStyle/>
          <a:p>
            <a:pPr marL="0" indent="0" algn="ctr">
              <a:lnSpc>
                <a:spcPct val="110000"/>
              </a:lnSpc>
              <a:spcBef>
                <a:spcPts val="0"/>
              </a:spcBef>
              <a:spcAft>
                <a:spcPts val="800"/>
              </a:spcAft>
              <a:buNone/>
            </a:pPr>
            <a:r>
              <a:rPr lang="en-US" sz="2800" i="1" dirty="0" smtClean="0">
                <a:latin typeface="Calibri"/>
                <a:cs typeface="Calibri"/>
              </a:rPr>
              <a:t>May 2016</a:t>
            </a:r>
            <a:endParaRPr lang="en-US" sz="2400" dirty="0">
              <a:latin typeface="Calibri"/>
              <a:cs typeface="Calibri"/>
            </a:endParaRPr>
          </a:p>
          <a:p>
            <a:pPr>
              <a:lnSpc>
                <a:spcPct val="110000"/>
              </a:lnSpc>
              <a:spcBef>
                <a:spcPts val="0"/>
              </a:spcBef>
              <a:spcAft>
                <a:spcPts val="800"/>
              </a:spcAft>
            </a:pPr>
            <a:r>
              <a:rPr lang="en-US" dirty="0" smtClean="0">
                <a:latin typeface="Calibri"/>
                <a:cs typeface="Calibri"/>
              </a:rPr>
              <a:t>EMS call - 60 y</a:t>
            </a:r>
            <a:r>
              <a:rPr lang="en-US" dirty="0">
                <a:latin typeface="Calibri"/>
                <a:cs typeface="Calibri"/>
              </a:rPr>
              <a:t>/o </a:t>
            </a:r>
            <a:r>
              <a:rPr lang="en-US" dirty="0" smtClean="0">
                <a:latin typeface="Calibri"/>
                <a:cs typeface="Calibri"/>
              </a:rPr>
              <a:t>man with </a:t>
            </a:r>
            <a:r>
              <a:rPr lang="en-US" dirty="0" smtClean="0">
                <a:solidFill>
                  <a:srgbClr val="FFFF00"/>
                </a:solidFill>
                <a:latin typeface="Calibri"/>
                <a:cs typeface="Calibri"/>
              </a:rPr>
              <a:t>agitation</a:t>
            </a:r>
            <a:r>
              <a:rPr lang="en-US" dirty="0" smtClean="0">
                <a:latin typeface="Calibri"/>
                <a:cs typeface="Calibri"/>
              </a:rPr>
              <a:t>, </a:t>
            </a:r>
            <a:r>
              <a:rPr lang="en-US" dirty="0" smtClean="0">
                <a:solidFill>
                  <a:srgbClr val="FFFF00"/>
                </a:solidFill>
                <a:latin typeface="Calibri"/>
                <a:cs typeface="Calibri"/>
              </a:rPr>
              <a:t>chest tightness </a:t>
            </a:r>
            <a:r>
              <a:rPr lang="en-US" dirty="0" smtClean="0">
                <a:latin typeface="Calibri"/>
                <a:cs typeface="Calibri"/>
              </a:rPr>
              <a:t>and </a:t>
            </a:r>
            <a:r>
              <a:rPr lang="en-US" dirty="0" smtClean="0">
                <a:solidFill>
                  <a:srgbClr val="FFFF00"/>
                </a:solidFill>
                <a:latin typeface="Calibri"/>
                <a:cs typeface="Calibri"/>
              </a:rPr>
              <a:t>anxiety </a:t>
            </a:r>
          </a:p>
          <a:p>
            <a:pPr lvl="1">
              <a:lnSpc>
                <a:spcPct val="110000"/>
              </a:lnSpc>
              <a:spcBef>
                <a:spcPts val="0"/>
              </a:spcBef>
              <a:spcAft>
                <a:spcPts val="800"/>
              </a:spcAft>
              <a:buFont typeface="Courier New"/>
              <a:buChar char="o"/>
            </a:pPr>
            <a:r>
              <a:rPr lang="en-US" dirty="0" smtClean="0">
                <a:latin typeface="Calibri"/>
                <a:cs typeface="Calibri"/>
              </a:rPr>
              <a:t>No significant PMH</a:t>
            </a:r>
          </a:p>
          <a:p>
            <a:pPr lvl="1">
              <a:lnSpc>
                <a:spcPct val="110000"/>
              </a:lnSpc>
              <a:spcBef>
                <a:spcPts val="0"/>
              </a:spcBef>
              <a:spcAft>
                <a:spcPts val="800"/>
              </a:spcAft>
              <a:buFont typeface="Courier New"/>
              <a:buChar char="o"/>
            </a:pPr>
            <a:r>
              <a:rPr lang="en-US" dirty="0" smtClean="0">
                <a:latin typeface="Calibri"/>
                <a:cs typeface="Calibri"/>
              </a:rPr>
              <a:t>His wife had brought him to another hospital x2 earlier that day; CC: anxiety</a:t>
            </a:r>
            <a:endParaRPr lang="en-US" dirty="0">
              <a:latin typeface="Calibri"/>
              <a:cs typeface="Calibri"/>
            </a:endParaRPr>
          </a:p>
          <a:p>
            <a:pPr lvl="1">
              <a:lnSpc>
                <a:spcPct val="110000"/>
              </a:lnSpc>
              <a:spcBef>
                <a:spcPts val="0"/>
              </a:spcBef>
              <a:spcAft>
                <a:spcPts val="800"/>
              </a:spcAft>
              <a:buFont typeface="Courier New"/>
              <a:buChar char="o"/>
            </a:pPr>
            <a:r>
              <a:rPr lang="en-US" dirty="0" smtClean="0">
                <a:latin typeface="Calibri"/>
                <a:cs typeface="Calibri"/>
              </a:rPr>
              <a:t>OSH </a:t>
            </a:r>
            <a:r>
              <a:rPr lang="en-US" dirty="0" err="1" smtClean="0">
                <a:latin typeface="Calibri"/>
                <a:cs typeface="Calibri"/>
              </a:rPr>
              <a:t>Dx</a:t>
            </a:r>
            <a:r>
              <a:rPr lang="en-US" dirty="0" smtClean="0">
                <a:latin typeface="Calibri"/>
                <a:cs typeface="Calibri"/>
              </a:rPr>
              <a:t>: </a:t>
            </a:r>
            <a:r>
              <a:rPr lang="en-US" dirty="0" smtClean="0">
                <a:solidFill>
                  <a:srgbClr val="FFFF00"/>
                </a:solidFill>
                <a:latin typeface="Calibri"/>
                <a:cs typeface="Calibri"/>
              </a:rPr>
              <a:t>panic attack</a:t>
            </a:r>
            <a:r>
              <a:rPr lang="en-US" dirty="0" smtClean="0">
                <a:latin typeface="Calibri"/>
                <a:cs typeface="Calibri"/>
              </a:rPr>
              <a:t>; Rx: </a:t>
            </a:r>
            <a:r>
              <a:rPr lang="en-US" dirty="0" err="1" smtClean="0">
                <a:latin typeface="Calibri"/>
                <a:cs typeface="Calibri"/>
              </a:rPr>
              <a:t>lorazepam</a:t>
            </a:r>
            <a:endParaRPr lang="en-US" dirty="0">
              <a:latin typeface="Calibri"/>
              <a:cs typeface="Calibri"/>
            </a:endParaRPr>
          </a:p>
          <a:p>
            <a:pPr>
              <a:lnSpc>
                <a:spcPct val="110000"/>
              </a:lnSpc>
              <a:spcBef>
                <a:spcPts val="0"/>
              </a:spcBef>
              <a:spcAft>
                <a:spcPts val="800"/>
              </a:spcAft>
            </a:pPr>
            <a:r>
              <a:rPr lang="en-US" dirty="0" smtClean="0">
                <a:latin typeface="Calibri"/>
                <a:cs typeface="Calibri"/>
              </a:rPr>
              <a:t>Hypertensive, agitated, complaining of </a:t>
            </a:r>
            <a:r>
              <a:rPr lang="en-US" dirty="0" smtClean="0">
                <a:solidFill>
                  <a:srgbClr val="FFFF00"/>
                </a:solidFill>
                <a:latin typeface="Calibri"/>
                <a:cs typeface="Calibri"/>
              </a:rPr>
              <a:t>shortness of breath </a:t>
            </a:r>
            <a:r>
              <a:rPr lang="en-US" dirty="0" smtClean="0">
                <a:latin typeface="Calibri"/>
                <a:cs typeface="Calibri"/>
              </a:rPr>
              <a:t>and </a:t>
            </a:r>
            <a:r>
              <a:rPr lang="en-US" dirty="0" smtClean="0">
                <a:solidFill>
                  <a:srgbClr val="FFFF00"/>
                </a:solidFill>
                <a:latin typeface="Calibri"/>
                <a:cs typeface="Calibri"/>
              </a:rPr>
              <a:t>tingling pain in left arm</a:t>
            </a:r>
            <a:endParaRPr lang="en-US" dirty="0">
              <a:solidFill>
                <a:srgbClr val="FFFF00"/>
              </a:solidFill>
              <a:latin typeface="Calibri"/>
              <a:cs typeface="Calibri"/>
            </a:endParaRPr>
          </a:p>
          <a:p>
            <a:pPr lvl="1">
              <a:lnSpc>
                <a:spcPct val="110000"/>
              </a:lnSpc>
              <a:spcBef>
                <a:spcPts val="0"/>
              </a:spcBef>
              <a:spcAft>
                <a:spcPts val="800"/>
              </a:spcAft>
              <a:buFont typeface="Courier New"/>
              <a:buChar char="o"/>
            </a:pPr>
            <a:r>
              <a:rPr lang="en-US" dirty="0" smtClean="0">
                <a:latin typeface="Calibri"/>
                <a:cs typeface="Calibri"/>
              </a:rPr>
              <a:t>HR 80, hypertensive, flushed, O2 98% RA, afebrile, RR 24, anxious appearing</a:t>
            </a:r>
          </a:p>
          <a:p>
            <a:pPr lvl="1">
              <a:lnSpc>
                <a:spcPct val="110000"/>
              </a:lnSpc>
              <a:spcBef>
                <a:spcPts val="0"/>
              </a:spcBef>
              <a:spcAft>
                <a:spcPts val="800"/>
              </a:spcAft>
              <a:buFont typeface="Courier New"/>
              <a:buChar char="o"/>
            </a:pPr>
            <a:r>
              <a:rPr lang="en-US" dirty="0" smtClean="0">
                <a:latin typeface="Calibri"/>
                <a:cs typeface="Calibri"/>
              </a:rPr>
              <a:t>ECG - </a:t>
            </a:r>
            <a:r>
              <a:rPr lang="en-US" dirty="0" smtClean="0">
                <a:solidFill>
                  <a:srgbClr val="FFFF00"/>
                </a:solidFill>
                <a:latin typeface="Calibri"/>
                <a:cs typeface="Calibri"/>
              </a:rPr>
              <a:t>non-specific ST-T wave changes</a:t>
            </a:r>
            <a:r>
              <a:rPr lang="en-US" dirty="0" smtClean="0">
                <a:latin typeface="Calibri"/>
                <a:cs typeface="Calibri"/>
              </a:rPr>
              <a:t>, CXR – NAD, TTE – normal, troponin </a:t>
            </a:r>
            <a:r>
              <a:rPr lang="en-US" dirty="0" err="1" smtClean="0">
                <a:latin typeface="Calibri"/>
                <a:cs typeface="Calibri"/>
              </a:rPr>
              <a:t>neg</a:t>
            </a:r>
            <a:endParaRPr lang="en-US" dirty="0" smtClean="0">
              <a:solidFill>
                <a:srgbClr val="FFFF00"/>
              </a:solidFill>
              <a:latin typeface="Calibri"/>
              <a:cs typeface="Calibri"/>
            </a:endParaRPr>
          </a:p>
          <a:p>
            <a:pPr>
              <a:lnSpc>
                <a:spcPct val="110000"/>
              </a:lnSpc>
              <a:spcBef>
                <a:spcPts val="0"/>
              </a:spcBef>
              <a:spcAft>
                <a:spcPts val="800"/>
              </a:spcAft>
              <a:buFont typeface="Courier New"/>
              <a:buChar char="o"/>
            </a:pPr>
            <a:r>
              <a:rPr lang="en-US" dirty="0" smtClean="0">
                <a:solidFill>
                  <a:srgbClr val="FFFFFF"/>
                </a:solidFill>
                <a:latin typeface="Calibri"/>
                <a:cs typeface="Calibri"/>
              </a:rPr>
              <a:t>ACS consult for </a:t>
            </a:r>
            <a:r>
              <a:rPr lang="en-US" dirty="0" err="1" smtClean="0">
                <a:solidFill>
                  <a:srgbClr val="FFFFFF"/>
                </a:solidFill>
                <a:latin typeface="Calibri"/>
                <a:cs typeface="Calibri"/>
              </a:rPr>
              <a:t>eval</a:t>
            </a:r>
            <a:r>
              <a:rPr lang="en-US" dirty="0">
                <a:solidFill>
                  <a:srgbClr val="FFFFFF"/>
                </a:solidFill>
                <a:latin typeface="Calibri"/>
                <a:cs typeface="Calibri"/>
              </a:rPr>
              <a:t> </a:t>
            </a:r>
            <a:r>
              <a:rPr lang="en-US" dirty="0" smtClean="0">
                <a:solidFill>
                  <a:srgbClr val="FFFFFF"/>
                </a:solidFill>
                <a:latin typeface="Calibri"/>
                <a:cs typeface="Calibri"/>
              </a:rPr>
              <a:t>and acute cardiac </a:t>
            </a:r>
            <a:r>
              <a:rPr lang="en-US" dirty="0" err="1" smtClean="0">
                <a:solidFill>
                  <a:srgbClr val="FFFFFF"/>
                </a:solidFill>
                <a:latin typeface="Calibri"/>
                <a:cs typeface="Calibri"/>
              </a:rPr>
              <a:t>cath</a:t>
            </a:r>
            <a:r>
              <a:rPr lang="en-US" dirty="0" smtClean="0">
                <a:solidFill>
                  <a:srgbClr val="FFFFFF"/>
                </a:solidFill>
                <a:latin typeface="Calibri"/>
                <a:cs typeface="Calibri"/>
              </a:rPr>
              <a:t> – </a:t>
            </a:r>
            <a:r>
              <a:rPr lang="en-US" dirty="0" smtClean="0">
                <a:solidFill>
                  <a:srgbClr val="FFFF00"/>
                </a:solidFill>
                <a:latin typeface="Calibri"/>
                <a:cs typeface="Calibri"/>
              </a:rPr>
              <a:t>clean coronaries</a:t>
            </a:r>
          </a:p>
          <a:p>
            <a:pPr>
              <a:lnSpc>
                <a:spcPct val="110000"/>
              </a:lnSpc>
              <a:spcBef>
                <a:spcPts val="0"/>
              </a:spcBef>
              <a:spcAft>
                <a:spcPts val="800"/>
              </a:spcAft>
              <a:buFont typeface="Courier New"/>
              <a:buChar char="o"/>
            </a:pPr>
            <a:r>
              <a:rPr lang="en-US" dirty="0" smtClean="0">
                <a:solidFill>
                  <a:srgbClr val="FFFFFF"/>
                </a:solidFill>
                <a:latin typeface="Calibri"/>
                <a:cs typeface="Calibri"/>
              </a:rPr>
              <a:t>Admitted to MICU for post-catheterization recovery due to confusion</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30658119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prstClr val="white"/>
                </a:solidFill>
              </a:rPr>
              <a:t>Case </a:t>
            </a:r>
            <a:r>
              <a:rPr lang="en-US" sz="3600" dirty="0" smtClean="0">
                <a:solidFill>
                  <a:prstClr val="white"/>
                </a:solidFill>
              </a:rPr>
              <a:t>Presentation 2</a:t>
            </a:r>
            <a:endParaRPr lang="en-US" dirty="0"/>
          </a:p>
        </p:txBody>
      </p:sp>
      <p:sp>
        <p:nvSpPr>
          <p:cNvPr id="3" name="Content Placeholder 2"/>
          <p:cNvSpPr>
            <a:spLocks noGrp="1"/>
          </p:cNvSpPr>
          <p:nvPr>
            <p:ph idx="1"/>
          </p:nvPr>
        </p:nvSpPr>
        <p:spPr/>
        <p:txBody>
          <a:bodyPr>
            <a:normAutofit/>
          </a:bodyPr>
          <a:lstStyle/>
          <a:p>
            <a:pPr>
              <a:lnSpc>
                <a:spcPct val="110000"/>
              </a:lnSpc>
              <a:spcBef>
                <a:spcPts val="0"/>
              </a:spcBef>
              <a:spcAft>
                <a:spcPts val="1400"/>
              </a:spcAft>
            </a:pPr>
            <a:r>
              <a:rPr lang="en-US" dirty="0" smtClean="0">
                <a:latin typeface="Calibri"/>
                <a:cs typeface="Calibri"/>
              </a:rPr>
              <a:t>MICU course</a:t>
            </a:r>
          </a:p>
          <a:p>
            <a:pPr lvl="1">
              <a:lnSpc>
                <a:spcPct val="110000"/>
              </a:lnSpc>
              <a:spcBef>
                <a:spcPts val="0"/>
              </a:spcBef>
              <a:spcAft>
                <a:spcPts val="1400"/>
              </a:spcAft>
              <a:buFont typeface="Courier New"/>
              <a:buChar char="o"/>
            </a:pPr>
            <a:r>
              <a:rPr lang="en-US" dirty="0" smtClean="0">
                <a:solidFill>
                  <a:srgbClr val="FFFFFF"/>
                </a:solidFill>
                <a:latin typeface="Calibri"/>
                <a:cs typeface="Calibri"/>
              </a:rPr>
              <a:t>Swallowing evaluation due to concern for aspiration</a:t>
            </a:r>
          </a:p>
          <a:p>
            <a:pPr lvl="1">
              <a:lnSpc>
                <a:spcPct val="110000"/>
              </a:lnSpc>
              <a:spcBef>
                <a:spcPts val="0"/>
              </a:spcBef>
              <a:spcAft>
                <a:spcPts val="1400"/>
              </a:spcAft>
              <a:buFont typeface="Courier New"/>
              <a:buChar char="o"/>
            </a:pPr>
            <a:r>
              <a:rPr lang="en-US" dirty="0" smtClean="0">
                <a:solidFill>
                  <a:srgbClr val="FFFFFF"/>
                </a:solidFill>
                <a:latin typeface="Calibri"/>
                <a:cs typeface="Calibri"/>
              </a:rPr>
              <a:t>Difficult time with liquids - provoked anxiety </a:t>
            </a:r>
          </a:p>
          <a:p>
            <a:pPr lvl="1">
              <a:lnSpc>
                <a:spcPct val="110000"/>
              </a:lnSpc>
              <a:spcBef>
                <a:spcPts val="0"/>
              </a:spcBef>
              <a:spcAft>
                <a:spcPts val="1400"/>
              </a:spcAft>
              <a:buFont typeface="Courier New"/>
              <a:buChar char="o"/>
            </a:pPr>
            <a:r>
              <a:rPr lang="en-US" dirty="0" smtClean="0">
                <a:solidFill>
                  <a:srgbClr val="FFFFFF"/>
                </a:solidFill>
                <a:latin typeface="Calibri"/>
                <a:cs typeface="Calibri"/>
              </a:rPr>
              <a:t>Mental status - A&amp;Ox3 but odd according to team and family</a:t>
            </a:r>
          </a:p>
          <a:p>
            <a:pPr lvl="1">
              <a:lnSpc>
                <a:spcPct val="110000"/>
              </a:lnSpc>
              <a:spcBef>
                <a:spcPts val="0"/>
              </a:spcBef>
              <a:spcAft>
                <a:spcPts val="1400"/>
              </a:spcAft>
              <a:buFont typeface="Courier New"/>
              <a:buChar char="o"/>
            </a:pPr>
            <a:r>
              <a:rPr lang="en-US" dirty="0" smtClean="0">
                <a:solidFill>
                  <a:srgbClr val="FFFFFF"/>
                </a:solidFill>
                <a:latin typeface="Calibri"/>
                <a:cs typeface="Calibri"/>
              </a:rPr>
              <a:t>Acute escalation in anxiety and delirium overnight</a:t>
            </a:r>
          </a:p>
          <a:p>
            <a:pPr lvl="2">
              <a:lnSpc>
                <a:spcPct val="110000"/>
              </a:lnSpc>
              <a:spcBef>
                <a:spcPts val="0"/>
              </a:spcBef>
              <a:spcAft>
                <a:spcPts val="1400"/>
              </a:spcAft>
            </a:pPr>
            <a:r>
              <a:rPr lang="en-US" dirty="0" smtClean="0">
                <a:solidFill>
                  <a:srgbClr val="FFFFFF"/>
                </a:solidFill>
                <a:latin typeface="Calibri"/>
                <a:cs typeface="Calibri"/>
              </a:rPr>
              <a:t>Restrained, midazolam</a:t>
            </a:r>
          </a:p>
          <a:p>
            <a:pPr lvl="2">
              <a:lnSpc>
                <a:spcPct val="110000"/>
              </a:lnSpc>
              <a:spcBef>
                <a:spcPts val="0"/>
              </a:spcBef>
              <a:spcAft>
                <a:spcPts val="1400"/>
              </a:spcAft>
            </a:pPr>
            <a:r>
              <a:rPr lang="en-US" dirty="0" smtClean="0">
                <a:solidFill>
                  <a:srgbClr val="FFFFFF"/>
                </a:solidFill>
                <a:latin typeface="Calibri"/>
                <a:cs typeface="Calibri"/>
              </a:rPr>
              <a:t>Called wife back to help</a:t>
            </a:r>
            <a:endParaRPr lang="en-US" dirty="0">
              <a:solidFill>
                <a:srgbClr val="FFFFFF"/>
              </a:solidFill>
              <a:latin typeface="Calibri"/>
              <a:cs typeface="Calibri"/>
            </a:endParaRPr>
          </a:p>
          <a:p>
            <a:pPr lvl="2">
              <a:lnSpc>
                <a:spcPct val="110000"/>
              </a:lnSpc>
              <a:spcBef>
                <a:spcPts val="0"/>
              </a:spcBef>
              <a:spcAft>
                <a:spcPts val="1400"/>
              </a:spcAft>
            </a:pPr>
            <a:r>
              <a:rPr lang="en-US" dirty="0" smtClean="0">
                <a:solidFill>
                  <a:srgbClr val="FFFF00"/>
                </a:solidFill>
                <a:latin typeface="Calibri"/>
                <a:cs typeface="Calibri"/>
              </a:rPr>
              <a:t>Additional history obtained</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3">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3793833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prstClr val="white"/>
                </a:solidFill>
              </a:rPr>
              <a:t>Case </a:t>
            </a:r>
            <a:r>
              <a:rPr lang="en-US" sz="3600" dirty="0" smtClean="0">
                <a:solidFill>
                  <a:prstClr val="white"/>
                </a:solidFill>
              </a:rPr>
              <a:t>Presentation 2</a:t>
            </a:r>
            <a:endParaRPr lang="en-US" dirty="0"/>
          </a:p>
        </p:txBody>
      </p:sp>
      <p:sp>
        <p:nvSpPr>
          <p:cNvPr id="3" name="Content Placeholder 2"/>
          <p:cNvSpPr>
            <a:spLocks noGrp="1"/>
          </p:cNvSpPr>
          <p:nvPr>
            <p:ph sz="half" idx="1"/>
          </p:nvPr>
        </p:nvSpPr>
        <p:spPr>
          <a:xfrm>
            <a:off x="444500" y="1828800"/>
            <a:ext cx="4724400" cy="4219575"/>
          </a:xfrm>
        </p:spPr>
        <p:txBody>
          <a:bodyPr>
            <a:normAutofit fontScale="92500" lnSpcReduction="20000"/>
          </a:bodyPr>
          <a:lstStyle/>
          <a:p>
            <a:pPr>
              <a:lnSpc>
                <a:spcPct val="110000"/>
              </a:lnSpc>
              <a:spcBef>
                <a:spcPts val="0"/>
              </a:spcBef>
              <a:spcAft>
                <a:spcPts val="900"/>
              </a:spcAft>
            </a:pPr>
            <a:r>
              <a:rPr lang="en-US" dirty="0" smtClean="0">
                <a:latin typeface="Calibri"/>
                <a:cs typeface="Calibri"/>
              </a:rPr>
              <a:t>Travel history</a:t>
            </a:r>
          </a:p>
          <a:p>
            <a:pPr lvl="1">
              <a:lnSpc>
                <a:spcPct val="110000"/>
              </a:lnSpc>
              <a:spcBef>
                <a:spcPts val="0"/>
              </a:spcBef>
              <a:spcAft>
                <a:spcPts val="900"/>
              </a:spcAft>
              <a:buFont typeface="Courier New"/>
              <a:buChar char="o"/>
            </a:pPr>
            <a:r>
              <a:rPr lang="en-US" dirty="0" smtClean="0">
                <a:solidFill>
                  <a:srgbClr val="FFFFFF"/>
                </a:solidFill>
                <a:latin typeface="Calibri"/>
                <a:cs typeface="Calibri"/>
              </a:rPr>
              <a:t>Returned to the U.S. 4 weeks earlier after an 8 week trip to India</a:t>
            </a:r>
          </a:p>
          <a:p>
            <a:pPr lvl="1">
              <a:lnSpc>
                <a:spcPct val="110000"/>
              </a:lnSpc>
              <a:spcBef>
                <a:spcPts val="0"/>
              </a:spcBef>
              <a:spcAft>
                <a:spcPts val="900"/>
              </a:spcAft>
              <a:buFont typeface="Courier New"/>
              <a:buChar char="o"/>
            </a:pPr>
            <a:r>
              <a:rPr lang="en-US" dirty="0" smtClean="0">
                <a:solidFill>
                  <a:srgbClr val="FFFFFF"/>
                </a:solidFill>
                <a:latin typeface="Calibri"/>
                <a:cs typeface="Calibri"/>
              </a:rPr>
              <a:t>He had sustained a dog bite 1-2 weeks prior to return to the US to his left hand; he did not seek medical care</a:t>
            </a:r>
          </a:p>
          <a:p>
            <a:pPr lvl="1">
              <a:lnSpc>
                <a:spcPct val="110000"/>
              </a:lnSpc>
              <a:spcBef>
                <a:spcPts val="0"/>
              </a:spcBef>
              <a:spcAft>
                <a:spcPts val="900"/>
              </a:spcAft>
              <a:buFont typeface="Courier New"/>
              <a:buChar char="o"/>
            </a:pPr>
            <a:r>
              <a:rPr lang="en-US" dirty="0" smtClean="0">
                <a:solidFill>
                  <a:srgbClr val="FFFFFF"/>
                </a:solidFill>
                <a:latin typeface="Calibri"/>
                <a:cs typeface="Calibri"/>
              </a:rPr>
              <a:t>No history of rabies vaccination</a:t>
            </a:r>
          </a:p>
          <a:p>
            <a:pPr lvl="1">
              <a:lnSpc>
                <a:spcPct val="110000"/>
              </a:lnSpc>
              <a:spcBef>
                <a:spcPts val="0"/>
              </a:spcBef>
              <a:spcAft>
                <a:spcPts val="900"/>
              </a:spcAft>
              <a:buFont typeface="Courier New"/>
              <a:buChar char="o"/>
            </a:pPr>
            <a:r>
              <a:rPr lang="en-US" dirty="0" smtClean="0">
                <a:solidFill>
                  <a:srgbClr val="FFFFFF"/>
                </a:solidFill>
                <a:latin typeface="Calibri"/>
                <a:cs typeface="Calibri"/>
              </a:rPr>
              <a:t>Confirmed to have rabies positive saliva</a:t>
            </a:r>
          </a:p>
          <a:p>
            <a:pPr lvl="1">
              <a:lnSpc>
                <a:spcPct val="110000"/>
              </a:lnSpc>
              <a:spcBef>
                <a:spcPts val="0"/>
              </a:spcBef>
              <a:spcAft>
                <a:spcPts val="900"/>
              </a:spcAft>
              <a:buFont typeface="Courier New"/>
              <a:buChar char="o"/>
            </a:pPr>
            <a:r>
              <a:rPr lang="en-US" dirty="0" smtClean="0">
                <a:solidFill>
                  <a:srgbClr val="FFFFFF"/>
                </a:solidFill>
                <a:latin typeface="Calibri"/>
                <a:cs typeface="Calibri"/>
              </a:rPr>
              <a:t>Died one week later</a:t>
            </a:r>
          </a:p>
          <a:p>
            <a:pPr>
              <a:lnSpc>
                <a:spcPct val="110000"/>
              </a:lnSpc>
              <a:spcBef>
                <a:spcPts val="0"/>
              </a:spcBef>
              <a:spcAft>
                <a:spcPts val="900"/>
              </a:spcAft>
              <a:buFont typeface="Arial"/>
              <a:buChar char="•"/>
            </a:pPr>
            <a:r>
              <a:rPr lang="en-US" dirty="0" smtClean="0">
                <a:solidFill>
                  <a:srgbClr val="FFFFFF"/>
                </a:solidFill>
                <a:latin typeface="Calibri"/>
                <a:cs typeface="Calibri"/>
              </a:rPr>
              <a:t>Of ~220 providers, ~40 were provided post-exposure prophylaxis</a:t>
            </a:r>
          </a:p>
          <a:p>
            <a:pPr lvl="1">
              <a:lnSpc>
                <a:spcPct val="110000"/>
              </a:lnSpc>
              <a:spcBef>
                <a:spcPts val="0"/>
              </a:spcBef>
              <a:spcAft>
                <a:spcPts val="900"/>
              </a:spcAft>
              <a:buFont typeface="Courier New"/>
              <a:buChar char="o"/>
            </a:pPr>
            <a:r>
              <a:rPr lang="en-US" dirty="0" smtClean="0">
                <a:solidFill>
                  <a:srgbClr val="FFFFFF"/>
                </a:solidFill>
                <a:latin typeface="Calibri"/>
                <a:cs typeface="Calibri"/>
              </a:rPr>
              <a:t>Most cared for the patient before rabies was considered</a:t>
            </a:r>
          </a:p>
          <a:p>
            <a:pPr lvl="1">
              <a:lnSpc>
                <a:spcPct val="110000"/>
              </a:lnSpc>
              <a:spcBef>
                <a:spcPts val="0"/>
              </a:spcBef>
              <a:spcAft>
                <a:spcPts val="900"/>
              </a:spcAft>
            </a:pPr>
            <a:endParaRPr lang="en-US" dirty="0" smtClean="0">
              <a:solidFill>
                <a:srgbClr val="FFFFFF"/>
              </a:solidFill>
              <a:latin typeface="Calibri"/>
              <a:cs typeface="Calibri"/>
            </a:endParaRPr>
          </a:p>
          <a:p>
            <a:pPr lvl="1">
              <a:lnSpc>
                <a:spcPct val="110000"/>
              </a:lnSpc>
              <a:spcBef>
                <a:spcPts val="0"/>
              </a:spcBef>
              <a:spcAft>
                <a:spcPts val="900"/>
              </a:spcAft>
            </a:pPr>
            <a:endParaRPr lang="en-US" dirty="0" smtClean="0">
              <a:solidFill>
                <a:srgbClr val="FFFFFF"/>
              </a:solidFill>
              <a:latin typeface="Calibri"/>
              <a:cs typeface="Calibri"/>
            </a:endParaRPr>
          </a:p>
        </p:txBody>
      </p:sp>
      <p:pic>
        <p:nvPicPr>
          <p:cNvPr id="8" name="Content Placeholder 7" descr="psimg_2177.jpg"/>
          <p:cNvPicPr>
            <a:picLocks noGrp="1" noChangeAspect="1"/>
          </p:cNvPicPr>
          <p:nvPr>
            <p:ph sz="half" idx="2"/>
          </p:nvPr>
        </p:nvPicPr>
        <p:blipFill>
          <a:blip r:embed="rId3">
            <a:extLst>
              <a:ext uri="{28A0092B-C50C-407E-A947-70E740481C1C}">
                <a14:useLocalDpi xmlns:a14="http://schemas.microsoft.com/office/drawing/2010/main" val="0"/>
              </a:ext>
            </a:extLst>
          </a:blip>
          <a:srcRect l="-7788" r="-7788"/>
          <a:stretch>
            <a:fillRect/>
          </a:stretch>
        </p:blipFill>
        <p:spPr>
          <a:xfrm>
            <a:off x="5056841" y="1828800"/>
            <a:ext cx="3657600" cy="4219575"/>
          </a:xfrm>
          <a:effectLst>
            <a:outerShdw blurRad="431800" dist="139700" dir="2700000" algn="tl" rotWithShape="0">
              <a:srgbClr val="000000">
                <a:alpha val="65000"/>
              </a:srgbClr>
            </a:outerShdw>
          </a:effectLst>
        </p:spPr>
      </p:pic>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307930916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smtClean="0"/>
              <a:t>Summary</a:t>
            </a:r>
            <a:endParaRPr lang="en-US" sz="3600" dirty="0"/>
          </a:p>
        </p:txBody>
      </p:sp>
      <p:sp>
        <p:nvSpPr>
          <p:cNvPr id="3" name="Content Placeholder 2"/>
          <p:cNvSpPr>
            <a:spLocks noGrp="1"/>
          </p:cNvSpPr>
          <p:nvPr>
            <p:ph idx="1"/>
          </p:nvPr>
        </p:nvSpPr>
        <p:spPr>
          <a:xfrm>
            <a:off x="779471" y="1663701"/>
            <a:ext cx="7729529" cy="4686300"/>
          </a:xfrm>
        </p:spPr>
        <p:txBody>
          <a:bodyPr>
            <a:normAutofit fontScale="92500" lnSpcReduction="20000"/>
          </a:bodyPr>
          <a:lstStyle/>
          <a:p>
            <a:pPr marL="457200" indent="-457200">
              <a:buFont typeface="+mj-lt"/>
              <a:buAutoNum type="arabicPeriod"/>
            </a:pPr>
            <a:r>
              <a:rPr lang="en-US" sz="1900" dirty="0" smtClean="0">
                <a:latin typeface="Calibri"/>
                <a:cs typeface="Calibri"/>
              </a:rPr>
              <a:t>Emerging infectious diseases are increasing</a:t>
            </a:r>
          </a:p>
          <a:p>
            <a:pPr marL="742950" lvl="1">
              <a:buFont typeface="Courier New"/>
              <a:buChar char="o"/>
            </a:pPr>
            <a:r>
              <a:rPr lang="en-US" sz="1800" dirty="0" smtClean="0">
                <a:latin typeface="Calibri"/>
                <a:cs typeface="Calibri"/>
              </a:rPr>
              <a:t>Factors include population growth, urbanization, mobile populations (travelers, migration, displaced populations), encroachment of animal habitat, environmental factors (climate change)</a:t>
            </a:r>
          </a:p>
          <a:p>
            <a:pPr marL="457200" indent="-457200">
              <a:buFont typeface="+mj-lt"/>
              <a:buAutoNum type="arabicPeriod"/>
            </a:pPr>
            <a:r>
              <a:rPr lang="en-US" sz="1900" dirty="0" smtClean="0">
                <a:latin typeface="Calibri"/>
                <a:cs typeface="Calibri"/>
              </a:rPr>
              <a:t>Emerging pathogens include</a:t>
            </a:r>
          </a:p>
          <a:p>
            <a:pPr marL="742950" lvl="1">
              <a:buFont typeface="Courier New"/>
              <a:buChar char="o"/>
            </a:pPr>
            <a:r>
              <a:rPr lang="en-US" sz="1800" dirty="0" smtClean="0">
                <a:latin typeface="Calibri"/>
                <a:cs typeface="Calibri"/>
              </a:rPr>
              <a:t>New pathogens</a:t>
            </a:r>
          </a:p>
          <a:p>
            <a:pPr marL="1085850" lvl="2" indent="-295275">
              <a:buFont typeface="Lucida Grande"/>
              <a:buChar char="-"/>
            </a:pPr>
            <a:r>
              <a:rPr lang="en-US" sz="1600" dirty="0" smtClean="0">
                <a:latin typeface="Calibri"/>
                <a:cs typeface="Calibri"/>
              </a:rPr>
              <a:t>Bourbon virus, Heartland virus</a:t>
            </a:r>
          </a:p>
          <a:p>
            <a:pPr marL="742950" lvl="1">
              <a:buFont typeface="Courier New"/>
              <a:buChar char="o"/>
            </a:pPr>
            <a:r>
              <a:rPr lang="en-US" sz="1800" dirty="0">
                <a:latin typeface="Calibri"/>
                <a:cs typeface="Calibri"/>
              </a:rPr>
              <a:t>Old pathogens, new geography </a:t>
            </a:r>
            <a:endParaRPr lang="en-US" sz="1800" dirty="0" smtClean="0">
              <a:latin typeface="Calibri"/>
              <a:cs typeface="Calibri"/>
            </a:endParaRPr>
          </a:p>
          <a:p>
            <a:pPr marL="1085850" lvl="2" indent="-295275">
              <a:buFont typeface="Lucida Grande"/>
              <a:buChar char="-"/>
            </a:pPr>
            <a:r>
              <a:rPr lang="en-US" sz="1600" dirty="0" err="1" smtClean="0">
                <a:latin typeface="Calibri"/>
                <a:cs typeface="Calibri"/>
              </a:rPr>
              <a:t>Zika</a:t>
            </a:r>
            <a:r>
              <a:rPr lang="en-US" sz="1600" dirty="0" smtClean="0">
                <a:latin typeface="Calibri"/>
                <a:cs typeface="Calibri"/>
              </a:rPr>
              <a:t> virus, Ebola virus</a:t>
            </a:r>
          </a:p>
          <a:p>
            <a:pPr marL="742950" lvl="1">
              <a:buFont typeface="Courier New"/>
              <a:buChar char="o"/>
            </a:pPr>
            <a:r>
              <a:rPr lang="en-US" sz="1800" dirty="0" smtClean="0">
                <a:latin typeface="Calibri"/>
                <a:cs typeface="Calibri"/>
              </a:rPr>
              <a:t>Old pathogens, new traits</a:t>
            </a:r>
          </a:p>
          <a:p>
            <a:pPr marL="1085850" lvl="2" indent="-295275">
              <a:buFont typeface="Lucida Grande"/>
              <a:buChar char="-"/>
            </a:pPr>
            <a:r>
              <a:rPr lang="en-US" sz="1600" dirty="0" err="1" smtClean="0">
                <a:latin typeface="Calibri"/>
                <a:cs typeface="Calibri"/>
              </a:rPr>
              <a:t>Zika</a:t>
            </a:r>
            <a:r>
              <a:rPr lang="en-US" sz="1600" dirty="0" smtClean="0">
                <a:latin typeface="Calibri"/>
                <a:cs typeface="Calibri"/>
              </a:rPr>
              <a:t> virus (microcephaly), pandemic influenza, superbugs (drug resistance)</a:t>
            </a:r>
          </a:p>
          <a:p>
            <a:pPr marL="457200" indent="-457200">
              <a:buFont typeface="+mj-lt"/>
              <a:buAutoNum type="arabicPeriod"/>
            </a:pPr>
            <a:r>
              <a:rPr lang="en-US" sz="1900" dirty="0" smtClean="0">
                <a:latin typeface="Calibri"/>
                <a:cs typeface="Calibri"/>
              </a:rPr>
              <a:t>A complete Travel History is essential</a:t>
            </a:r>
          </a:p>
          <a:p>
            <a:pPr marL="457200" indent="-457200">
              <a:buFont typeface="+mj-lt"/>
              <a:buAutoNum type="arabicPeriod"/>
            </a:pPr>
            <a:r>
              <a:rPr lang="en-US" sz="1900" dirty="0" smtClean="0">
                <a:latin typeface="Calibri"/>
                <a:cs typeface="Calibri"/>
              </a:rPr>
              <a:t>It’s essential for public health officials to provide evidence-based transmission prevention guidance to first responders and for first responders to practice transmission-based prevention measures</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41052683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21300" y="3016090"/>
            <a:ext cx="3251200" cy="1378109"/>
          </a:xfrm>
        </p:spPr>
        <p:txBody>
          <a:bodyPr anchor="ctr">
            <a:normAutofit/>
          </a:bodyPr>
          <a:lstStyle/>
          <a:p>
            <a:pPr algn="ctr"/>
            <a:r>
              <a:rPr lang="en-US" sz="3200" dirty="0">
                <a:latin typeface="Calibri"/>
                <a:cs typeface="Calibri"/>
              </a:rPr>
              <a:t>Questions?</a:t>
            </a:r>
            <a:br>
              <a:rPr lang="en-US" sz="3200" dirty="0">
                <a:latin typeface="Calibri"/>
                <a:cs typeface="Calibri"/>
              </a:rPr>
            </a:br>
            <a:r>
              <a:rPr lang="en-US" sz="1800" dirty="0" smtClean="0">
                <a:latin typeface="Calibri"/>
                <a:cs typeface="Calibri"/>
              </a:rPr>
              <a:t>Costi D. Sifri, MD</a:t>
            </a:r>
            <a:r>
              <a:rPr lang="en-US" sz="2000" dirty="0" smtClean="0">
                <a:latin typeface="Calibri"/>
                <a:cs typeface="Calibri"/>
              </a:rPr>
              <a:t/>
            </a:r>
            <a:br>
              <a:rPr lang="en-US" sz="2000" dirty="0" smtClean="0">
                <a:latin typeface="Calibri"/>
                <a:cs typeface="Calibri"/>
              </a:rPr>
            </a:br>
            <a:r>
              <a:rPr lang="en-US" sz="1400" dirty="0" err="1" smtClean="0">
                <a:latin typeface="Calibri"/>
                <a:cs typeface="Calibri"/>
              </a:rPr>
              <a:t>csifri@virginia.edu</a:t>
            </a:r>
            <a:endParaRPr lang="en-US" sz="1400" dirty="0">
              <a:latin typeface="Calibri"/>
              <a:cs typeface="Calibri"/>
            </a:endParaRPr>
          </a:p>
        </p:txBody>
      </p:sp>
      <p:grpSp>
        <p:nvGrpSpPr>
          <p:cNvPr id="5" name="Group 4"/>
          <p:cNvGrpSpPr/>
          <p:nvPr/>
        </p:nvGrpSpPr>
        <p:grpSpPr>
          <a:xfrm>
            <a:off x="6635758" y="184944"/>
            <a:ext cx="2333625" cy="455613"/>
            <a:chOff x="6683375" y="407193"/>
            <a:chExt cx="2333625" cy="455613"/>
          </a:xfrm>
        </p:grpSpPr>
        <p:sp>
          <p:nvSpPr>
            <p:cNvPr id="6" name="Round Single Corner Rectangle 5"/>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8" name="Oval 7"/>
          <p:cNvSpPr/>
          <p:nvPr/>
        </p:nvSpPr>
        <p:spPr>
          <a:xfrm>
            <a:off x="958850" y="1447800"/>
            <a:ext cx="4389120" cy="4389120"/>
          </a:xfrm>
          <a:prstGeom prst="ellipse">
            <a:avLst/>
          </a:prstGeom>
          <a:blipFill rotWithShape="1">
            <a:blip r:embed="rId3"/>
            <a:stretch>
              <a:fillRect/>
            </a:stretch>
          </a:blipFill>
          <a:ln>
            <a:noFill/>
          </a:ln>
          <a:effectLst>
            <a:outerShdw blurRad="431800" dist="139700" dir="2700000" algn="tl"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9045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smtClean="0"/>
              <a:t>Case Presentation</a:t>
            </a:r>
            <a:endParaRPr lang="en-US" sz="3200" i="1" dirty="0"/>
          </a:p>
        </p:txBody>
      </p:sp>
      <p:sp>
        <p:nvSpPr>
          <p:cNvPr id="3" name="Content Placeholder 2"/>
          <p:cNvSpPr>
            <a:spLocks noGrp="1"/>
          </p:cNvSpPr>
          <p:nvPr>
            <p:ph idx="1"/>
          </p:nvPr>
        </p:nvSpPr>
        <p:spPr>
          <a:xfrm>
            <a:off x="779471" y="1828805"/>
            <a:ext cx="7583487" cy="4631201"/>
          </a:xfrm>
        </p:spPr>
        <p:txBody>
          <a:bodyPr>
            <a:normAutofit fontScale="92500" lnSpcReduction="10000"/>
          </a:bodyPr>
          <a:lstStyle/>
          <a:p>
            <a:r>
              <a:rPr lang="en-US" dirty="0" smtClean="0">
                <a:latin typeface="Calibri"/>
                <a:cs typeface="Calibri"/>
              </a:rPr>
              <a:t>Acute onset </a:t>
            </a:r>
            <a:r>
              <a:rPr lang="en-US" b="1" dirty="0" smtClean="0">
                <a:latin typeface="Calibri"/>
                <a:cs typeface="Calibri"/>
              </a:rPr>
              <a:t>fever</a:t>
            </a:r>
            <a:r>
              <a:rPr lang="en-US" dirty="0" smtClean="0">
                <a:latin typeface="Calibri"/>
                <a:cs typeface="Calibri"/>
              </a:rPr>
              <a:t> one day earlier, </a:t>
            </a:r>
            <a:r>
              <a:rPr lang="en-US" b="1" dirty="0" smtClean="0">
                <a:solidFill>
                  <a:srgbClr val="FFFF00"/>
                </a:solidFill>
                <a:latin typeface="Calibri"/>
                <a:cs typeface="Calibri"/>
              </a:rPr>
              <a:t>Tm 103°F</a:t>
            </a:r>
          </a:p>
          <a:p>
            <a:r>
              <a:rPr lang="en-US" b="1" dirty="0" smtClean="0">
                <a:solidFill>
                  <a:srgbClr val="FFFF00"/>
                </a:solidFill>
                <a:latin typeface="Calibri"/>
                <a:cs typeface="Calibri"/>
              </a:rPr>
              <a:t>Pruritic rash</a:t>
            </a:r>
            <a:r>
              <a:rPr lang="en-US" dirty="0" smtClean="0">
                <a:latin typeface="Calibri"/>
                <a:cs typeface="Calibri"/>
              </a:rPr>
              <a:t> started on neck, </a:t>
            </a:r>
            <a:r>
              <a:rPr lang="en-US" b="1" dirty="0" err="1" smtClean="0">
                <a:solidFill>
                  <a:srgbClr val="FFFF00"/>
                </a:solidFill>
                <a:latin typeface="Calibri"/>
                <a:cs typeface="Calibri"/>
              </a:rPr>
              <a:t>arthralgias</a:t>
            </a:r>
            <a:endParaRPr lang="en-US" b="1" dirty="0" smtClean="0">
              <a:solidFill>
                <a:srgbClr val="FFFF00"/>
              </a:solidFill>
              <a:latin typeface="Calibri"/>
              <a:cs typeface="Calibri"/>
            </a:endParaRPr>
          </a:p>
          <a:p>
            <a:r>
              <a:rPr lang="en-US" dirty="0" smtClean="0">
                <a:latin typeface="Calibri"/>
                <a:cs typeface="Calibri"/>
              </a:rPr>
              <a:t>Additional </a:t>
            </a:r>
            <a:r>
              <a:rPr lang="en-US" dirty="0" err="1" smtClean="0">
                <a:latin typeface="Calibri"/>
                <a:cs typeface="Calibri"/>
              </a:rPr>
              <a:t>sx</a:t>
            </a:r>
            <a:r>
              <a:rPr lang="en-US" dirty="0" smtClean="0">
                <a:latin typeface="Calibri"/>
                <a:cs typeface="Calibri"/>
              </a:rPr>
              <a:t>: </a:t>
            </a:r>
            <a:r>
              <a:rPr lang="en-US" b="1" dirty="0" err="1" smtClean="0">
                <a:solidFill>
                  <a:srgbClr val="FFFF00"/>
                </a:solidFill>
                <a:latin typeface="Calibri"/>
                <a:cs typeface="Calibri"/>
              </a:rPr>
              <a:t>myalgias</a:t>
            </a:r>
            <a:r>
              <a:rPr lang="en-US" dirty="0" smtClean="0">
                <a:latin typeface="Calibri"/>
                <a:cs typeface="Calibri"/>
              </a:rPr>
              <a:t>, retro-orbital </a:t>
            </a:r>
            <a:r>
              <a:rPr lang="en-US" b="1" dirty="0" smtClean="0">
                <a:solidFill>
                  <a:srgbClr val="FFFF00"/>
                </a:solidFill>
                <a:latin typeface="Calibri"/>
                <a:cs typeface="Calibri"/>
              </a:rPr>
              <a:t>headache</a:t>
            </a:r>
          </a:p>
          <a:p>
            <a:r>
              <a:rPr lang="en-US" dirty="0" smtClean="0">
                <a:latin typeface="Calibri"/>
                <a:cs typeface="Calibri"/>
              </a:rPr>
              <a:t>No abdominal pain, nausea, vomiting, diarrhea, dysuria</a:t>
            </a:r>
          </a:p>
          <a:p>
            <a:r>
              <a:rPr lang="en-US" dirty="0" smtClean="0">
                <a:latin typeface="Calibri"/>
                <a:cs typeface="Calibri"/>
              </a:rPr>
              <a:t>A few other students had similar, milder illness</a:t>
            </a:r>
          </a:p>
          <a:p>
            <a:r>
              <a:rPr lang="en-US" dirty="0" smtClean="0">
                <a:latin typeface="Calibri"/>
                <a:cs typeface="Calibri"/>
              </a:rPr>
              <a:t>Exam: nontoxic, normal </a:t>
            </a:r>
            <a:r>
              <a:rPr lang="en-US" dirty="0">
                <a:latin typeface="Calibri"/>
                <a:cs typeface="Calibri"/>
              </a:rPr>
              <a:t>conjunctivae and </a:t>
            </a:r>
            <a:r>
              <a:rPr lang="en-US" dirty="0" smtClean="0">
                <a:latin typeface="Calibri"/>
                <a:cs typeface="Calibri"/>
              </a:rPr>
              <a:t>oropharynx, </a:t>
            </a:r>
            <a:r>
              <a:rPr lang="en-US" dirty="0">
                <a:latin typeface="Calibri"/>
                <a:cs typeface="Calibri"/>
              </a:rPr>
              <a:t>supple neck, </a:t>
            </a:r>
            <a:r>
              <a:rPr lang="en-US" dirty="0" smtClean="0">
                <a:latin typeface="Calibri"/>
                <a:cs typeface="Calibri"/>
              </a:rPr>
              <a:t>normal chest/abdomen, </a:t>
            </a:r>
            <a:r>
              <a:rPr lang="en-US" dirty="0" err="1" smtClean="0">
                <a:latin typeface="Calibri"/>
                <a:cs typeface="Calibri"/>
              </a:rPr>
              <a:t>maculopapular</a:t>
            </a:r>
            <a:r>
              <a:rPr lang="en-US" dirty="0" smtClean="0">
                <a:latin typeface="Calibri"/>
                <a:cs typeface="Calibri"/>
              </a:rPr>
              <a:t> rash most prominent over shoulders</a:t>
            </a:r>
            <a:endParaRPr lang="en-US" dirty="0">
              <a:latin typeface="Calibri"/>
              <a:cs typeface="Calibri"/>
            </a:endParaRPr>
          </a:p>
          <a:p>
            <a:r>
              <a:rPr lang="en-US" dirty="0" smtClean="0">
                <a:latin typeface="Calibri"/>
                <a:cs typeface="Calibri"/>
              </a:rPr>
              <a:t>Labs: WBC 12.2 (78</a:t>
            </a:r>
            <a:r>
              <a:rPr lang="en-US" baseline="30000" dirty="0" smtClean="0">
                <a:latin typeface="Calibri"/>
                <a:cs typeface="Calibri"/>
              </a:rPr>
              <a:t>S</a:t>
            </a:r>
            <a:r>
              <a:rPr lang="en-US" dirty="0" smtClean="0">
                <a:latin typeface="Calibri"/>
                <a:cs typeface="Calibri"/>
              </a:rPr>
              <a:t> 12</a:t>
            </a:r>
            <a:r>
              <a:rPr lang="en-US" baseline="30000" dirty="0" smtClean="0">
                <a:latin typeface="Calibri"/>
                <a:cs typeface="Calibri"/>
              </a:rPr>
              <a:t>L</a:t>
            </a:r>
            <a:r>
              <a:rPr lang="en-US" dirty="0" smtClean="0">
                <a:latin typeface="Calibri"/>
                <a:cs typeface="Calibri"/>
              </a:rPr>
              <a:t> 9</a:t>
            </a:r>
            <a:r>
              <a:rPr lang="en-US" baseline="30000" dirty="0" smtClean="0">
                <a:latin typeface="Calibri"/>
                <a:cs typeface="Calibri"/>
              </a:rPr>
              <a:t>M</a:t>
            </a:r>
            <a:r>
              <a:rPr lang="en-US" dirty="0" smtClean="0">
                <a:latin typeface="Calibri"/>
                <a:cs typeface="Calibri"/>
              </a:rPr>
              <a:t> 1</a:t>
            </a:r>
            <a:r>
              <a:rPr lang="en-US" baseline="30000" dirty="0" smtClean="0">
                <a:latin typeface="Calibri"/>
                <a:cs typeface="Calibri"/>
              </a:rPr>
              <a:t>E</a:t>
            </a:r>
            <a:r>
              <a:rPr lang="en-US" dirty="0" smtClean="0">
                <a:latin typeface="Calibri"/>
                <a:cs typeface="Calibri"/>
              </a:rPr>
              <a:t>), HGB 14.1 mg/</a:t>
            </a:r>
            <a:r>
              <a:rPr lang="en-US" dirty="0" err="1" smtClean="0">
                <a:latin typeface="Calibri"/>
                <a:cs typeface="Calibri"/>
              </a:rPr>
              <a:t>dL</a:t>
            </a:r>
            <a:r>
              <a:rPr lang="en-US" dirty="0" smtClean="0">
                <a:latin typeface="Calibri"/>
                <a:cs typeface="Calibri"/>
              </a:rPr>
              <a:t>, PLT 189, Cr 0.8 mg/</a:t>
            </a:r>
            <a:r>
              <a:rPr lang="en-US" dirty="0" err="1" smtClean="0">
                <a:latin typeface="Calibri"/>
                <a:cs typeface="Calibri"/>
              </a:rPr>
              <a:t>dL</a:t>
            </a:r>
            <a:r>
              <a:rPr lang="en-US" dirty="0" smtClean="0">
                <a:latin typeface="Calibri"/>
                <a:cs typeface="Calibri"/>
              </a:rPr>
              <a:t>, normal LFTs, CXR NAD</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Tree>
    <p:extLst>
      <p:ext uri="{BB962C8B-B14F-4D97-AF65-F5344CB8AC3E}">
        <p14:creationId xmlns:p14="http://schemas.microsoft.com/office/powerpoint/2010/main" val="31423972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600" dirty="0" smtClean="0"/>
              <a:t>Case Presentation</a:t>
            </a:r>
            <a:endParaRPr lang="en-US" sz="3200" i="1" dirty="0"/>
          </a:p>
        </p:txBody>
      </p:sp>
      <p:sp>
        <p:nvSpPr>
          <p:cNvPr id="3" name="Content Placeholder 2"/>
          <p:cNvSpPr>
            <a:spLocks noGrp="1"/>
          </p:cNvSpPr>
          <p:nvPr>
            <p:ph idx="1"/>
          </p:nvPr>
        </p:nvSpPr>
        <p:spPr>
          <a:xfrm>
            <a:off x="779471" y="1828802"/>
            <a:ext cx="4789493" cy="4395353"/>
          </a:xfrm>
        </p:spPr>
        <p:txBody>
          <a:bodyPr>
            <a:normAutofit fontScale="92500" lnSpcReduction="20000"/>
          </a:bodyPr>
          <a:lstStyle/>
          <a:p>
            <a:pPr marL="0" indent="0">
              <a:buNone/>
            </a:pPr>
            <a:r>
              <a:rPr lang="en-US" sz="3100" dirty="0" smtClean="0">
                <a:latin typeface="Calibri"/>
                <a:cs typeface="Calibri"/>
              </a:rPr>
              <a:t>Differential Diagnoses</a:t>
            </a:r>
          </a:p>
          <a:p>
            <a:pPr marL="287338" indent="-287338">
              <a:spcBef>
                <a:spcPts val="800"/>
              </a:spcBef>
              <a:buFont typeface="+mj-lt"/>
              <a:buAutoNum type="arabicPeriod"/>
            </a:pPr>
            <a:r>
              <a:rPr lang="en-US" dirty="0" smtClean="0">
                <a:solidFill>
                  <a:srgbClr val="FFFF00"/>
                </a:solidFill>
                <a:latin typeface="Calibri"/>
                <a:cs typeface="Calibri"/>
              </a:rPr>
              <a:t>*</a:t>
            </a:r>
            <a:r>
              <a:rPr lang="en-US" dirty="0" err="1" smtClean="0">
                <a:solidFill>
                  <a:srgbClr val="FFFF00"/>
                </a:solidFill>
                <a:latin typeface="Calibri"/>
                <a:cs typeface="Calibri"/>
              </a:rPr>
              <a:t>Chikungunya</a:t>
            </a:r>
            <a:r>
              <a:rPr lang="en-US" dirty="0" smtClean="0">
                <a:solidFill>
                  <a:srgbClr val="FFFF00"/>
                </a:solidFill>
                <a:latin typeface="Calibri"/>
                <a:cs typeface="Calibri"/>
              </a:rPr>
              <a:t> virus</a:t>
            </a:r>
          </a:p>
          <a:p>
            <a:pPr marL="287338" indent="-287338">
              <a:spcBef>
                <a:spcPts val="800"/>
              </a:spcBef>
              <a:buFont typeface="+mj-lt"/>
              <a:buAutoNum type="arabicPeriod"/>
            </a:pPr>
            <a:r>
              <a:rPr lang="en-US" dirty="0" smtClean="0">
                <a:solidFill>
                  <a:srgbClr val="FFFF00"/>
                </a:solidFill>
                <a:latin typeface="Calibri"/>
                <a:cs typeface="Calibri"/>
              </a:rPr>
              <a:t>*Dengue virus</a:t>
            </a:r>
            <a:r>
              <a:rPr lang="en-US" baseline="30000" dirty="0" smtClean="0">
                <a:solidFill>
                  <a:srgbClr val="FFFF00"/>
                </a:solidFill>
                <a:latin typeface="Calibri"/>
                <a:cs typeface="Calibri"/>
              </a:rPr>
              <a:t>¶</a:t>
            </a:r>
          </a:p>
          <a:p>
            <a:pPr marL="287338" indent="-287338">
              <a:spcBef>
                <a:spcPts val="800"/>
              </a:spcBef>
              <a:buFont typeface="+mj-lt"/>
              <a:buAutoNum type="arabicPeriod"/>
            </a:pPr>
            <a:r>
              <a:rPr lang="en-US" dirty="0">
                <a:solidFill>
                  <a:srgbClr val="FFFF00"/>
                </a:solidFill>
                <a:latin typeface="Calibri"/>
                <a:cs typeface="Calibri"/>
              </a:rPr>
              <a:t>*</a:t>
            </a:r>
            <a:r>
              <a:rPr lang="en-US" dirty="0" smtClean="0">
                <a:solidFill>
                  <a:srgbClr val="FFFF00"/>
                </a:solidFill>
                <a:latin typeface="Calibri"/>
                <a:cs typeface="Calibri"/>
              </a:rPr>
              <a:t>Malaria</a:t>
            </a:r>
            <a:endParaRPr lang="en-US" dirty="0">
              <a:latin typeface="Calibri"/>
              <a:cs typeface="Calibri"/>
            </a:endParaRPr>
          </a:p>
          <a:p>
            <a:pPr marL="457200" lvl="1" indent="-457200">
              <a:spcBef>
                <a:spcPts val="800"/>
              </a:spcBef>
              <a:buFont typeface="+mj-lt"/>
              <a:buAutoNum type="arabicPeriod" startAt="4"/>
            </a:pPr>
            <a:r>
              <a:rPr lang="en-US" dirty="0" smtClean="0">
                <a:latin typeface="Calibri"/>
                <a:cs typeface="Calibri"/>
              </a:rPr>
              <a:t>Typhoid fever</a:t>
            </a:r>
          </a:p>
          <a:p>
            <a:pPr marL="457200" lvl="1" indent="-457200">
              <a:spcBef>
                <a:spcPts val="800"/>
              </a:spcBef>
              <a:buFont typeface="+mj-lt"/>
              <a:buAutoNum type="arabicPeriod" startAt="4"/>
            </a:pPr>
            <a:r>
              <a:rPr lang="en-US" dirty="0" smtClean="0">
                <a:latin typeface="Calibri"/>
                <a:cs typeface="Calibri"/>
              </a:rPr>
              <a:t>Acute </a:t>
            </a:r>
            <a:r>
              <a:rPr lang="en-US" dirty="0" err="1" smtClean="0">
                <a:latin typeface="Calibri"/>
                <a:cs typeface="Calibri"/>
              </a:rPr>
              <a:t>schistosomiasis</a:t>
            </a:r>
            <a:endParaRPr lang="en-US" dirty="0" smtClean="0">
              <a:latin typeface="Calibri"/>
              <a:cs typeface="Calibri"/>
            </a:endParaRPr>
          </a:p>
          <a:p>
            <a:pPr marL="457200" lvl="1" indent="-457200">
              <a:spcBef>
                <a:spcPts val="800"/>
              </a:spcBef>
              <a:buFont typeface="+mj-lt"/>
              <a:buAutoNum type="arabicPeriod" startAt="4"/>
            </a:pPr>
            <a:r>
              <a:rPr lang="en-US" dirty="0" smtClean="0">
                <a:latin typeface="Calibri"/>
                <a:cs typeface="Calibri"/>
              </a:rPr>
              <a:t>Leptospirosis</a:t>
            </a:r>
          </a:p>
          <a:p>
            <a:pPr marL="457200" lvl="1" indent="-457200">
              <a:spcBef>
                <a:spcPts val="800"/>
              </a:spcBef>
              <a:buFont typeface="+mj-lt"/>
              <a:buAutoNum type="arabicPeriod" startAt="4"/>
            </a:pPr>
            <a:r>
              <a:rPr lang="en-US" dirty="0" smtClean="0">
                <a:latin typeface="Calibri"/>
                <a:cs typeface="Calibri"/>
              </a:rPr>
              <a:t>Hantavirus virus</a:t>
            </a:r>
          </a:p>
          <a:p>
            <a:pPr marL="457200" lvl="1" indent="-457200">
              <a:spcBef>
                <a:spcPts val="800"/>
              </a:spcBef>
              <a:buFont typeface="+mj-lt"/>
              <a:buAutoNum type="arabicPeriod" startAt="4"/>
            </a:pPr>
            <a:r>
              <a:rPr lang="en-US" dirty="0" smtClean="0">
                <a:latin typeface="Calibri"/>
                <a:cs typeface="Calibri"/>
              </a:rPr>
              <a:t>Acute HIV</a:t>
            </a:r>
          </a:p>
          <a:p>
            <a:pPr marL="457200" lvl="1" indent="-457200">
              <a:spcBef>
                <a:spcPts val="800"/>
              </a:spcBef>
              <a:buFont typeface="+mj-lt"/>
              <a:buAutoNum type="arabicPeriod" startAt="4"/>
            </a:pPr>
            <a:r>
              <a:rPr lang="en-US" dirty="0" smtClean="0">
                <a:latin typeface="Calibri"/>
                <a:cs typeface="Calibri"/>
              </a:rPr>
              <a:t>Tick borne illness (e.g. </a:t>
            </a:r>
            <a:r>
              <a:rPr lang="en-US" dirty="0" err="1">
                <a:latin typeface="Calibri"/>
                <a:cs typeface="Calibri"/>
              </a:rPr>
              <a:t>r</a:t>
            </a:r>
            <a:r>
              <a:rPr lang="en-US" dirty="0" err="1" smtClean="0">
                <a:latin typeface="Calibri"/>
                <a:cs typeface="Calibri"/>
              </a:rPr>
              <a:t>ickettsial</a:t>
            </a:r>
            <a:r>
              <a:rPr lang="en-US" dirty="0" smtClean="0">
                <a:latin typeface="Calibri"/>
                <a:cs typeface="Calibri"/>
              </a:rPr>
              <a:t> infection)</a:t>
            </a:r>
          </a:p>
          <a:p>
            <a:pPr marL="457200" lvl="1" indent="-457200">
              <a:spcBef>
                <a:spcPts val="800"/>
              </a:spcBef>
              <a:buFont typeface="+mj-lt"/>
              <a:buAutoNum type="arabicPeriod" startAt="4"/>
            </a:pPr>
            <a:r>
              <a:rPr lang="en-US" dirty="0" smtClean="0">
                <a:latin typeface="Calibri"/>
                <a:cs typeface="Calibri"/>
              </a:rPr>
              <a:t>Acute EBV (mononucleosis) </a:t>
            </a:r>
          </a:p>
        </p:txBody>
      </p:sp>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pic>
        <p:nvPicPr>
          <p:cNvPr id="8" name="Picture 7" descr="brazil_3.25_updatedre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297" y="2018055"/>
            <a:ext cx="2793994" cy="3615756"/>
          </a:xfrm>
          <a:prstGeom prst="rect">
            <a:avLst/>
          </a:prstGeom>
          <a:effectLst>
            <a:outerShdw blurRad="431800" dist="139700" dir="2700000" algn="tl" rotWithShape="0">
              <a:srgbClr val="000000">
                <a:alpha val="65000"/>
              </a:srgbClr>
            </a:outerShdw>
          </a:effectLst>
        </p:spPr>
      </p:pic>
      <p:sp>
        <p:nvSpPr>
          <p:cNvPr id="9" name="Oval 8"/>
          <p:cNvSpPr/>
          <p:nvPr/>
        </p:nvSpPr>
        <p:spPr>
          <a:xfrm rot="20574777">
            <a:off x="7138435" y="3915496"/>
            <a:ext cx="371244" cy="381000"/>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rot="20574777">
            <a:off x="6968589" y="3347144"/>
            <a:ext cx="253039" cy="246195"/>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666733" y="5641839"/>
            <a:ext cx="2210210" cy="276999"/>
          </a:xfrm>
          <a:prstGeom prst="rect">
            <a:avLst/>
          </a:prstGeom>
          <a:noFill/>
        </p:spPr>
        <p:txBody>
          <a:bodyPr wrap="none" rtlCol="0">
            <a:spAutoFit/>
          </a:bodyPr>
          <a:lstStyle/>
          <a:p>
            <a:pPr algn="ctr"/>
            <a:r>
              <a:rPr lang="en-US" sz="1200" dirty="0" smtClean="0">
                <a:solidFill>
                  <a:schemeClr val="bg1"/>
                </a:solidFill>
              </a:rPr>
              <a:t>Malaria transmission in Brazil</a:t>
            </a:r>
            <a:endParaRPr lang="da-DK" sz="1200" dirty="0">
              <a:solidFill>
                <a:schemeClr val="bg1"/>
              </a:solidFill>
            </a:endParaRPr>
          </a:p>
        </p:txBody>
      </p:sp>
      <p:sp>
        <p:nvSpPr>
          <p:cNvPr id="13" name="TextBox 12"/>
          <p:cNvSpPr txBox="1"/>
          <p:nvPr/>
        </p:nvSpPr>
        <p:spPr>
          <a:xfrm>
            <a:off x="2842247" y="6224156"/>
            <a:ext cx="3459509" cy="307777"/>
          </a:xfrm>
          <a:prstGeom prst="rect">
            <a:avLst/>
          </a:prstGeom>
          <a:noFill/>
        </p:spPr>
        <p:txBody>
          <a:bodyPr wrap="none" rtlCol="0">
            <a:spAutoFit/>
          </a:bodyPr>
          <a:lstStyle/>
          <a:p>
            <a:pPr algn="ctr"/>
            <a:r>
              <a:rPr lang="en-US" sz="1400" baseline="30000" dirty="0" smtClean="0">
                <a:solidFill>
                  <a:schemeClr val="bg1"/>
                </a:solidFill>
                <a:latin typeface="Calibri"/>
                <a:cs typeface="Calibri"/>
              </a:rPr>
              <a:t>¶ </a:t>
            </a:r>
            <a:r>
              <a:rPr lang="en-US" sz="1400" dirty="0" smtClean="0">
                <a:solidFill>
                  <a:schemeClr val="bg1"/>
                </a:solidFill>
                <a:latin typeface="Calibri"/>
                <a:cs typeface="Calibri"/>
              </a:rPr>
              <a:t>Recent reports of dengue outbreak in Brazil</a:t>
            </a:r>
            <a:endParaRPr lang="da-DK" sz="1400" dirty="0">
              <a:solidFill>
                <a:schemeClr val="bg1"/>
              </a:solidFill>
              <a:latin typeface="Calibri"/>
              <a:cs typeface="Calibri"/>
            </a:endParaRPr>
          </a:p>
        </p:txBody>
      </p:sp>
    </p:spTree>
    <p:extLst>
      <p:ext uri="{BB962C8B-B14F-4D97-AF65-F5344CB8AC3E}">
        <p14:creationId xmlns:p14="http://schemas.microsoft.com/office/powerpoint/2010/main" val="23196908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35758" y="184944"/>
            <a:ext cx="2333625" cy="455613"/>
            <a:chOff x="6683375" y="407193"/>
            <a:chExt cx="2333625" cy="455613"/>
          </a:xfrm>
        </p:grpSpPr>
        <p:sp>
          <p:nvSpPr>
            <p:cNvPr id="5" name="Round Single Corner Rectangle 4"/>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ol_Medicine_2C_coated_PMS_294_158 copy.pdf"/>
            <p:cNvPicPr>
              <a:picLocks/>
            </p:cNvPicPr>
            <p:nvPr/>
          </p:nvPicPr>
          <p:blipFill>
            <a:blip r:embed="rId2">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pic>
        <p:nvPicPr>
          <p:cNvPr id="9" name="Content Placeholder 8" descr="Aedes_aegypti_CDC-Gathany.jpg"/>
          <p:cNvPicPr>
            <a:picLocks noGrp="1" noChangeAspect="1"/>
          </p:cNvPicPr>
          <p:nvPr>
            <p:ph idx="1"/>
          </p:nvPr>
        </p:nvPicPr>
        <p:blipFill>
          <a:blip r:embed="rId3">
            <a:extLst>
              <a:ext uri="{28A0092B-C50C-407E-A947-70E740481C1C}">
                <a14:useLocalDpi xmlns:a14="http://schemas.microsoft.com/office/drawing/2010/main" val="0"/>
              </a:ext>
            </a:extLst>
          </a:blip>
          <a:srcRect l="-10488" r="-10488"/>
          <a:stretch>
            <a:fillRect/>
          </a:stretch>
        </p:blipFill>
        <p:spPr>
          <a:xfrm>
            <a:off x="779471" y="1476025"/>
            <a:ext cx="7583487" cy="4208931"/>
          </a:xfrm>
          <a:prstGeom prst="rect">
            <a:avLst/>
          </a:prstGeom>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21304387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71" y="381003"/>
            <a:ext cx="7583487" cy="1044388"/>
          </a:xfrm>
        </p:spPr>
        <p:txBody>
          <a:bodyPr anchor="ctr"/>
          <a:lstStyle/>
          <a:p>
            <a:pPr algn="ctr"/>
            <a:r>
              <a:rPr lang="en-US" sz="2800" dirty="0" smtClean="0"/>
              <a:t>Emerging infectious disease 1940-2004</a:t>
            </a:r>
            <a:endParaRPr lang="en-US" sz="2800" dirty="0"/>
          </a:p>
        </p:txBody>
      </p:sp>
      <p:sp>
        <p:nvSpPr>
          <p:cNvPr id="3" name="Text Placeholder 2"/>
          <p:cNvSpPr>
            <a:spLocks noGrp="1"/>
          </p:cNvSpPr>
          <p:nvPr>
            <p:ph type="body" idx="1"/>
          </p:nvPr>
        </p:nvSpPr>
        <p:spPr>
          <a:xfrm>
            <a:off x="779463" y="1489635"/>
            <a:ext cx="3657600" cy="789828"/>
          </a:xfrm>
        </p:spPr>
        <p:txBody>
          <a:bodyPr/>
          <a:lstStyle/>
          <a:p>
            <a:r>
              <a:rPr lang="en-US" sz="2000" dirty="0" smtClean="0">
                <a:latin typeface="Arial"/>
                <a:cs typeface="Arial"/>
              </a:rPr>
              <a:t>Pathogen class</a:t>
            </a:r>
            <a:endParaRPr lang="en-US" sz="2000" dirty="0">
              <a:latin typeface="Arial"/>
              <a:cs typeface="Arial"/>
            </a:endParaRPr>
          </a:p>
        </p:txBody>
      </p:sp>
      <p:pic>
        <p:nvPicPr>
          <p:cNvPr id="7" name="Content Placeholder 6" descr="Screen Shot 2017-03-01 at 10.32.16 PM.png"/>
          <p:cNvPicPr>
            <a:picLocks noGrp="1" noChangeAspect="1"/>
          </p:cNvPicPr>
          <p:nvPr>
            <p:ph sz="half" idx="2"/>
          </p:nvPr>
        </p:nvPicPr>
        <p:blipFill>
          <a:blip r:embed="rId2">
            <a:extLst>
              <a:ext uri="{28A0092B-C50C-407E-A947-70E740481C1C}">
                <a14:useLocalDpi xmlns:a14="http://schemas.microsoft.com/office/drawing/2010/main" val="0"/>
              </a:ext>
            </a:extLst>
          </a:blip>
          <a:srcRect t="-391" b="-391"/>
          <a:stretch>
            <a:fillRect/>
          </a:stretch>
        </p:blipFill>
        <p:spPr>
          <a:effectLst>
            <a:outerShdw blurRad="431800" dist="139700" dir="2700000" algn="tl" rotWithShape="0">
              <a:srgbClr val="000000">
                <a:alpha val="65000"/>
              </a:srgbClr>
            </a:outerShdw>
          </a:effectLst>
        </p:spPr>
      </p:pic>
      <p:sp>
        <p:nvSpPr>
          <p:cNvPr id="5" name="Text Placeholder 4"/>
          <p:cNvSpPr>
            <a:spLocks noGrp="1"/>
          </p:cNvSpPr>
          <p:nvPr>
            <p:ph type="body" sz="quarter" idx="3"/>
          </p:nvPr>
        </p:nvSpPr>
        <p:spPr>
          <a:xfrm>
            <a:off x="4705350" y="1489635"/>
            <a:ext cx="3657600" cy="789828"/>
          </a:xfrm>
        </p:spPr>
        <p:txBody>
          <a:bodyPr/>
          <a:lstStyle/>
          <a:p>
            <a:r>
              <a:rPr lang="en-US" sz="2000" dirty="0" smtClean="0">
                <a:latin typeface="Arial"/>
                <a:cs typeface="Arial"/>
              </a:rPr>
              <a:t>Vector </a:t>
            </a:r>
            <a:r>
              <a:rPr lang="en-US" sz="2000" dirty="0" err="1" smtClean="0">
                <a:latin typeface="Arial"/>
                <a:cs typeface="Arial"/>
              </a:rPr>
              <a:t>vs</a:t>
            </a:r>
            <a:r>
              <a:rPr lang="en-US" sz="2000" dirty="0" smtClean="0">
                <a:latin typeface="Arial"/>
                <a:cs typeface="Arial"/>
              </a:rPr>
              <a:t> non-vector</a:t>
            </a:r>
            <a:endParaRPr lang="en-US" sz="2000" dirty="0">
              <a:latin typeface="Arial"/>
              <a:cs typeface="Arial"/>
            </a:endParaRPr>
          </a:p>
        </p:txBody>
      </p:sp>
      <p:pic>
        <p:nvPicPr>
          <p:cNvPr id="8" name="Content Placeholder 7" descr="Screen Shot 2017-03-01 at 10.32.19 PM.png"/>
          <p:cNvPicPr>
            <a:picLocks noGrp="1" noChangeAspect="1"/>
          </p:cNvPicPr>
          <p:nvPr>
            <p:ph sz="quarter" idx="4"/>
          </p:nvPr>
        </p:nvPicPr>
        <p:blipFill>
          <a:blip r:embed="rId3">
            <a:extLst>
              <a:ext uri="{28A0092B-C50C-407E-A947-70E740481C1C}">
                <a14:useLocalDpi xmlns:a14="http://schemas.microsoft.com/office/drawing/2010/main" val="0"/>
              </a:ext>
            </a:extLst>
          </a:blip>
          <a:srcRect t="-331" b="-331"/>
          <a:stretch>
            <a:fillRect/>
          </a:stretch>
        </p:blipFill>
        <p:spPr>
          <a:effectLst>
            <a:outerShdw blurRad="431800" dist="139700" dir="2700000" algn="tl" rotWithShape="0">
              <a:srgbClr val="000000">
                <a:alpha val="65000"/>
              </a:srgbClr>
            </a:outerShdw>
          </a:effectLst>
        </p:spPr>
      </p:pic>
      <p:sp>
        <p:nvSpPr>
          <p:cNvPr id="9" name="TextBox 8"/>
          <p:cNvSpPr txBox="1"/>
          <p:nvPr/>
        </p:nvSpPr>
        <p:spPr>
          <a:xfrm>
            <a:off x="208812" y="6374962"/>
            <a:ext cx="2891236" cy="276999"/>
          </a:xfrm>
          <a:prstGeom prst="rect">
            <a:avLst/>
          </a:prstGeom>
          <a:noFill/>
        </p:spPr>
        <p:txBody>
          <a:bodyPr wrap="none" rtlCol="0">
            <a:spAutoFit/>
          </a:bodyPr>
          <a:lstStyle/>
          <a:p>
            <a:r>
              <a:rPr lang="en-US" sz="1200" dirty="0" smtClean="0">
                <a:solidFill>
                  <a:schemeClr val="bg1"/>
                </a:solidFill>
              </a:rPr>
              <a:t>Jones KE, et al. </a:t>
            </a:r>
            <a:r>
              <a:rPr lang="en-US" sz="1200" i="1" dirty="0" smtClean="0">
                <a:solidFill>
                  <a:schemeClr val="bg1"/>
                </a:solidFill>
              </a:rPr>
              <a:t>Nature</a:t>
            </a:r>
            <a:r>
              <a:rPr lang="en-US" sz="1200" dirty="0">
                <a:solidFill>
                  <a:schemeClr val="bg1"/>
                </a:solidFill>
              </a:rPr>
              <a:t> </a:t>
            </a:r>
            <a:r>
              <a:rPr lang="en-US" sz="1200" dirty="0" smtClean="0">
                <a:solidFill>
                  <a:schemeClr val="bg1"/>
                </a:solidFill>
              </a:rPr>
              <a:t>2008;451:</a:t>
            </a:r>
            <a:r>
              <a:rPr lang="en-US" sz="1200" dirty="0">
                <a:solidFill>
                  <a:schemeClr val="bg1"/>
                </a:solidFill>
              </a:rPr>
              <a:t>990-3</a:t>
            </a:r>
            <a:endParaRPr lang="da-DK" sz="1200" dirty="0">
              <a:solidFill>
                <a:schemeClr val="bg1"/>
              </a:solidFill>
            </a:endParaRPr>
          </a:p>
        </p:txBody>
      </p:sp>
      <p:grpSp>
        <p:nvGrpSpPr>
          <p:cNvPr id="10" name="Group 9"/>
          <p:cNvGrpSpPr/>
          <p:nvPr/>
        </p:nvGrpSpPr>
        <p:grpSpPr>
          <a:xfrm>
            <a:off x="6635758" y="184944"/>
            <a:ext cx="2333625" cy="455613"/>
            <a:chOff x="6683375" y="407193"/>
            <a:chExt cx="2333625" cy="455613"/>
          </a:xfrm>
        </p:grpSpPr>
        <p:sp>
          <p:nvSpPr>
            <p:cNvPr id="11" name="Round Single Corner Rectangle 10"/>
            <p:cNvSpPr/>
            <p:nvPr/>
          </p:nvSpPr>
          <p:spPr>
            <a:xfrm flipH="1" flipV="1">
              <a:off x="6683375" y="407193"/>
              <a:ext cx="2333625" cy="455613"/>
            </a:xfrm>
            <a:prstGeom prst="round1Rect">
              <a:avLst>
                <a:gd name="adj" fmla="val 3408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chool_Medicine_2C_coated_PMS_294_158 copy.pdf"/>
            <p:cNvPicPr>
              <a:picLocks/>
            </p:cNvPicPr>
            <p:nvPr/>
          </p:nvPicPr>
          <p:blipFill>
            <a:blip r:embed="rId4">
              <a:extLst>
                <a:ext uri="{28A0092B-C50C-407E-A947-70E740481C1C}">
                  <a14:useLocalDpi xmlns:a14="http://schemas.microsoft.com/office/drawing/2010/main" val="0"/>
                </a:ext>
              </a:extLst>
            </a:blip>
            <a:stretch>
              <a:fillRect/>
            </a:stretch>
          </p:blipFill>
          <p:spPr>
            <a:xfrm>
              <a:off x="6810375" y="465136"/>
              <a:ext cx="2079625" cy="339726"/>
            </a:xfrm>
            <a:prstGeom prst="rect">
              <a:avLst/>
            </a:prstGeom>
            <a:noFill/>
          </p:spPr>
        </p:pic>
      </p:grpSp>
      <p:sp>
        <p:nvSpPr>
          <p:cNvPr id="13" name="TextBox 12"/>
          <p:cNvSpPr txBox="1"/>
          <p:nvPr/>
        </p:nvSpPr>
        <p:spPr>
          <a:xfrm>
            <a:off x="2284621" y="1214685"/>
            <a:ext cx="4573187" cy="461665"/>
          </a:xfrm>
          <a:prstGeom prst="rect">
            <a:avLst/>
          </a:prstGeom>
          <a:noFill/>
        </p:spPr>
        <p:txBody>
          <a:bodyPr wrap="none" rtlCol="0">
            <a:spAutoFit/>
          </a:bodyPr>
          <a:lstStyle/>
          <a:p>
            <a:pPr algn="ctr"/>
            <a:r>
              <a:rPr lang="en-US" sz="2400" dirty="0">
                <a:solidFill>
                  <a:prstClr val="white"/>
                </a:solidFill>
                <a:ea typeface="+mj-ea"/>
                <a:cs typeface="+mj-cs"/>
              </a:rPr>
              <a:t>~1/3 viruses, ~1/3 vector </a:t>
            </a:r>
            <a:r>
              <a:rPr lang="en-US" sz="2400" dirty="0" smtClean="0">
                <a:solidFill>
                  <a:prstClr val="white"/>
                </a:solidFill>
                <a:ea typeface="+mj-ea"/>
                <a:cs typeface="+mj-cs"/>
              </a:rPr>
              <a:t>borne       </a:t>
            </a:r>
            <a:endParaRPr lang="en-US" sz="1400" dirty="0"/>
          </a:p>
        </p:txBody>
      </p:sp>
    </p:spTree>
    <p:extLst>
      <p:ext uri="{BB962C8B-B14F-4D97-AF65-F5344CB8AC3E}">
        <p14:creationId xmlns:p14="http://schemas.microsoft.com/office/powerpoint/2010/main" val="15374766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2243</TotalTime>
  <Words>5513</Words>
  <Application>Microsoft Macintosh PowerPoint</Application>
  <PresentationFormat>On-screen Show (4:3)</PresentationFormat>
  <Paragraphs>602</Paragraphs>
  <Slides>58</Slides>
  <Notes>21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58</vt:i4>
      </vt:variant>
    </vt:vector>
  </HeadingPairs>
  <TitlesOfParts>
    <vt:vector size="61" baseType="lpstr">
      <vt:lpstr>Revolution</vt:lpstr>
      <vt:lpstr>Office Theme</vt:lpstr>
      <vt:lpstr>Chart</vt:lpstr>
      <vt:lpstr>Virginia Public Health &amp; Healthcare Preparedness Academy Field Epidemiology Seminar  Traveler Associated Illness June 1, 2017 </vt:lpstr>
      <vt:lpstr>Disclosures</vt:lpstr>
      <vt:lpstr>Deaths Related to International Travel</vt:lpstr>
      <vt:lpstr>Deaths Related to International Travel</vt:lpstr>
      <vt:lpstr>Case Presentation</vt:lpstr>
      <vt:lpstr>Case Presentation</vt:lpstr>
      <vt:lpstr>Case Presentation</vt:lpstr>
      <vt:lpstr>PowerPoint Presentation</vt:lpstr>
      <vt:lpstr>Emerging infectious disease 1940-2004</vt:lpstr>
      <vt:lpstr>A Connected World</vt:lpstr>
      <vt:lpstr>A Connected World</vt:lpstr>
      <vt:lpstr>A Crowded World</vt:lpstr>
      <vt:lpstr>Dengue and Chikungunya</vt:lpstr>
      <vt:lpstr>Dengue</vt:lpstr>
      <vt:lpstr>PowerPoint Presentation</vt:lpstr>
      <vt:lpstr>Chikungunya </vt:lpstr>
      <vt:lpstr>Chikungunya vs. Dengue</vt:lpstr>
      <vt:lpstr>Chikungunya vs. Dengue</vt:lpstr>
      <vt:lpstr>Chikungunya vs. Dengue</vt:lpstr>
      <vt:lpstr>Aedes Mosquito Geographic Distribution – Global</vt:lpstr>
      <vt:lpstr>Aedes Mosquito Geographic Distribution – U.S.</vt:lpstr>
      <vt:lpstr>Case Presentation</vt:lpstr>
      <vt:lpstr>Case Presentation</vt:lpstr>
      <vt:lpstr>PowerPoint Presentation</vt:lpstr>
      <vt:lpstr>PowerPoint Presentation</vt:lpstr>
      <vt:lpstr>Zika Virus</vt:lpstr>
      <vt:lpstr>Return to the past</vt:lpstr>
      <vt:lpstr>First time in history</vt:lpstr>
      <vt:lpstr>What is Zika Virus?</vt:lpstr>
      <vt:lpstr>Zika Virus</vt:lpstr>
      <vt:lpstr>Zika Virus</vt:lpstr>
      <vt:lpstr>Zika virus arrives in the Americas</vt:lpstr>
      <vt:lpstr>Countries &amp; territories  with active Zika virus transmission</vt:lpstr>
      <vt:lpstr>Zika clinical presentation</vt:lpstr>
      <vt:lpstr>Zika clinical presentation</vt:lpstr>
      <vt:lpstr>Complications of Zika virus infection</vt:lpstr>
      <vt:lpstr>Zika virus congenital syndrome</vt:lpstr>
      <vt:lpstr>Treatment</vt:lpstr>
      <vt:lpstr>Zika Virus Disease in US, 2015-2017 </vt:lpstr>
      <vt:lpstr>Zika Virus Disease Cases in Virginia by Region </vt:lpstr>
      <vt:lpstr>Travel-related Guidance for Zika</vt:lpstr>
      <vt:lpstr>I. Pregnant women who:</vt:lpstr>
      <vt:lpstr>Zika diagnostic testing</vt:lpstr>
      <vt:lpstr>Sexual transmission of Zika virus</vt:lpstr>
      <vt:lpstr>Guidance for pregnant women</vt:lpstr>
      <vt:lpstr>Guidance for couples trying to conceive</vt:lpstr>
      <vt:lpstr>Case conclusion</vt:lpstr>
      <vt:lpstr>PowerPoint Presentation</vt:lpstr>
      <vt:lpstr>Ebola Virus Disease</vt:lpstr>
      <vt:lpstr>Measles</vt:lpstr>
      <vt:lpstr>Superbugs (antimicrobial resistance)</vt:lpstr>
      <vt:lpstr>Pandemic Influenza</vt:lpstr>
      <vt:lpstr>Other Potential Emerging Infections</vt:lpstr>
      <vt:lpstr>Case Presentation 2</vt:lpstr>
      <vt:lpstr>Case Presentation 2</vt:lpstr>
      <vt:lpstr>Case Presentation 2</vt:lpstr>
      <vt:lpstr>Summary</vt:lpstr>
      <vt:lpstr>Questions? Costi D. Sifri, MD csifri@virginia.edu</vt:lpstr>
    </vt:vector>
  </TitlesOfParts>
  <Company>University of Virginia School of Medicine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Zika Virus Clinician Forum 2017 Infectious Disease Perspective May 24, 2017 </dc:title>
  <dc:creator>Costi Sifri</dc:creator>
  <cp:lastModifiedBy>Costi Sifri</cp:lastModifiedBy>
  <cp:revision>283</cp:revision>
  <dcterms:created xsi:type="dcterms:W3CDTF">2017-05-22T02:52:50Z</dcterms:created>
  <dcterms:modified xsi:type="dcterms:W3CDTF">2017-06-01T05:08:47Z</dcterms:modified>
</cp:coreProperties>
</file>