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256" r:id="rId2"/>
    <p:sldId id="278" r:id="rId3"/>
    <p:sldId id="279" r:id="rId4"/>
    <p:sldId id="280" r:id="rId5"/>
    <p:sldId id="263" r:id="rId6"/>
    <p:sldId id="368" r:id="rId7"/>
    <p:sldId id="370" r:id="rId8"/>
    <p:sldId id="394" r:id="rId9"/>
    <p:sldId id="392" r:id="rId10"/>
    <p:sldId id="393" r:id="rId11"/>
    <p:sldId id="301" r:id="rId12"/>
    <p:sldId id="366" r:id="rId13"/>
    <p:sldId id="378" r:id="rId14"/>
    <p:sldId id="379" r:id="rId15"/>
    <p:sldId id="273" r:id="rId16"/>
    <p:sldId id="365" r:id="rId17"/>
    <p:sldId id="341" r:id="rId18"/>
    <p:sldId id="381" r:id="rId19"/>
    <p:sldId id="387" r:id="rId20"/>
    <p:sldId id="384" r:id="rId21"/>
    <p:sldId id="380" r:id="rId22"/>
    <p:sldId id="383" r:id="rId23"/>
    <p:sldId id="343" r:id="rId24"/>
    <p:sldId id="344" r:id="rId25"/>
    <p:sldId id="345" r:id="rId26"/>
    <p:sldId id="382" r:id="rId27"/>
    <p:sldId id="346" r:id="rId28"/>
    <p:sldId id="347" r:id="rId29"/>
    <p:sldId id="348" r:id="rId30"/>
    <p:sldId id="349" r:id="rId31"/>
    <p:sldId id="350" r:id="rId32"/>
    <p:sldId id="385" r:id="rId33"/>
    <p:sldId id="352" r:id="rId34"/>
    <p:sldId id="353" r:id="rId35"/>
    <p:sldId id="354" r:id="rId36"/>
    <p:sldId id="355" r:id="rId37"/>
    <p:sldId id="356" r:id="rId38"/>
    <p:sldId id="357" r:id="rId39"/>
    <p:sldId id="358" r:id="rId40"/>
    <p:sldId id="359" r:id="rId41"/>
    <p:sldId id="360" r:id="rId42"/>
    <p:sldId id="361" r:id="rId43"/>
    <p:sldId id="362" r:id="rId44"/>
    <p:sldId id="389" r:id="rId45"/>
    <p:sldId id="364" r:id="rId46"/>
    <p:sldId id="305" r:id="rId47"/>
    <p:sldId id="307" r:id="rId48"/>
    <p:sldId id="332" r:id="rId49"/>
    <p:sldId id="257" r:id="rId50"/>
  </p:sldIdLst>
  <p:sldSz cx="9144000" cy="6858000" type="screen4x3"/>
  <p:notesSz cx="7010400" cy="9223375"/>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33041B1B-D1CB-42A9-A4D0-70E935C9F40A}">
          <p14:sldIdLst>
            <p14:sldId id="256"/>
            <p14:sldId id="278"/>
            <p14:sldId id="279"/>
            <p14:sldId id="280"/>
            <p14:sldId id="263"/>
            <p14:sldId id="368"/>
            <p14:sldId id="370"/>
            <p14:sldId id="394"/>
            <p14:sldId id="392"/>
            <p14:sldId id="393"/>
            <p14:sldId id="301"/>
            <p14:sldId id="366"/>
            <p14:sldId id="378"/>
            <p14:sldId id="379"/>
            <p14:sldId id="273"/>
            <p14:sldId id="365"/>
            <p14:sldId id="341"/>
            <p14:sldId id="381"/>
            <p14:sldId id="387"/>
            <p14:sldId id="384"/>
            <p14:sldId id="380"/>
            <p14:sldId id="383"/>
            <p14:sldId id="343"/>
            <p14:sldId id="344"/>
            <p14:sldId id="345"/>
            <p14:sldId id="382"/>
            <p14:sldId id="346"/>
            <p14:sldId id="347"/>
            <p14:sldId id="348"/>
            <p14:sldId id="349"/>
            <p14:sldId id="350"/>
            <p14:sldId id="385"/>
            <p14:sldId id="352"/>
            <p14:sldId id="353"/>
            <p14:sldId id="354"/>
            <p14:sldId id="355"/>
            <p14:sldId id="356"/>
            <p14:sldId id="357"/>
            <p14:sldId id="358"/>
            <p14:sldId id="359"/>
            <p14:sldId id="360"/>
            <p14:sldId id="361"/>
            <p14:sldId id="362"/>
            <p14:sldId id="389"/>
            <p14:sldId id="364"/>
            <p14:sldId id="305"/>
            <p14:sldId id="307"/>
            <p14:sldId id="332"/>
            <p14:sldId id="25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9" autoAdjust="0"/>
    <p:restoredTop sz="94660"/>
  </p:normalViewPr>
  <p:slideViewPr>
    <p:cSldViewPr>
      <p:cViewPr>
        <p:scale>
          <a:sx n="76" d="100"/>
          <a:sy n="76" d="100"/>
        </p:scale>
        <p:origin x="-1134" y="1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5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3507144C-2790-4757-B10E-BEC1FE958841}" type="datetimeFigureOut">
              <a:rPr lang="en-US" smtClean="0"/>
              <a:t>5/30/2017</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4F41209D-16B7-4B3D-A3CA-C441F9CD4F24}" type="slidenum">
              <a:rPr lang="en-US" smtClean="0"/>
              <a:t>‹#›</a:t>
            </a:fld>
            <a:endParaRPr lang="en-US"/>
          </a:p>
        </p:txBody>
      </p:sp>
    </p:spTree>
    <p:extLst>
      <p:ext uri="{BB962C8B-B14F-4D97-AF65-F5344CB8AC3E}">
        <p14:creationId xmlns:p14="http://schemas.microsoft.com/office/powerpoint/2010/main" val="283206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Campus furthest south</a:t>
            </a:r>
            <a:endParaRPr lang="en-US" dirty="0"/>
          </a:p>
        </p:txBody>
      </p:sp>
      <p:sp>
        <p:nvSpPr>
          <p:cNvPr id="4" name="Slide Number Placeholder 3"/>
          <p:cNvSpPr>
            <a:spLocks noGrp="1"/>
          </p:cNvSpPr>
          <p:nvPr>
            <p:ph type="sldNum" sz="quarter" idx="10"/>
          </p:nvPr>
        </p:nvSpPr>
        <p:spPr/>
        <p:txBody>
          <a:bodyPr/>
          <a:lstStyle/>
          <a:p>
            <a:fld id="{4F41209D-16B7-4B3D-A3CA-C441F9CD4F24}" type="slidenum">
              <a:rPr lang="en-US" smtClean="0"/>
              <a:t>2</a:t>
            </a:fld>
            <a:endParaRPr lang="en-US"/>
          </a:p>
        </p:txBody>
      </p:sp>
    </p:spTree>
    <p:extLst>
      <p:ext uri="{BB962C8B-B14F-4D97-AF65-F5344CB8AC3E}">
        <p14:creationId xmlns:p14="http://schemas.microsoft.com/office/powerpoint/2010/main" val="55692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57BA5B2C-CF4D-4420-8F93-1F164589626C}" type="slidenum">
              <a:rPr lang="en-US" altLang="en-US" sz="1200" smtClean="0"/>
              <a:pPr/>
              <a:t>28</a:t>
            </a:fld>
            <a:endParaRPr lang="en-US" altLang="en-US" sz="1200" smtClean="0"/>
          </a:p>
        </p:txBody>
      </p:sp>
    </p:spTree>
    <p:extLst>
      <p:ext uri="{BB962C8B-B14F-4D97-AF65-F5344CB8AC3E}">
        <p14:creationId xmlns:p14="http://schemas.microsoft.com/office/powerpoint/2010/main" val="8771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213F9219-1BB3-49DA-9A2B-05001E5C9970}" type="slidenum">
              <a:rPr lang="en-US" altLang="en-US" sz="1200" smtClean="0"/>
              <a:pPr/>
              <a:t>29</a:t>
            </a:fld>
            <a:endParaRPr lang="en-US" altLang="en-US" sz="1200" smtClean="0"/>
          </a:p>
        </p:txBody>
      </p:sp>
    </p:spTree>
    <p:extLst>
      <p:ext uri="{BB962C8B-B14F-4D97-AF65-F5344CB8AC3E}">
        <p14:creationId xmlns:p14="http://schemas.microsoft.com/office/powerpoint/2010/main" val="404016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p>
        </p:txBody>
      </p:sp>
      <p:sp>
        <p:nvSpPr>
          <p:cNvPr id="30724"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39EF159E-83D4-4303-9A2B-D566091B310A}" type="slidenum">
              <a:rPr lang="en-US" altLang="en-US" sz="1200" smtClean="0"/>
              <a:pPr/>
              <a:t>30</a:t>
            </a:fld>
            <a:endParaRPr lang="en-US" altLang="en-US" sz="1200" smtClean="0"/>
          </a:p>
        </p:txBody>
      </p:sp>
    </p:spTree>
    <p:extLst>
      <p:ext uri="{BB962C8B-B14F-4D97-AF65-F5344CB8AC3E}">
        <p14:creationId xmlns:p14="http://schemas.microsoft.com/office/powerpoint/2010/main" val="168075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3EC31094-CB54-44FD-B7DA-9CAC28EE3F52}" type="slidenum">
              <a:rPr lang="en-US" altLang="en-US" sz="1200" smtClean="0"/>
              <a:pPr/>
              <a:t>31</a:t>
            </a:fld>
            <a:endParaRPr lang="en-US" altLang="en-US" sz="1200" smtClean="0"/>
          </a:p>
        </p:txBody>
      </p:sp>
    </p:spTree>
    <p:extLst>
      <p:ext uri="{BB962C8B-B14F-4D97-AF65-F5344CB8AC3E}">
        <p14:creationId xmlns:p14="http://schemas.microsoft.com/office/powerpoint/2010/main" val="250272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D82A5E15-5AB2-4387-B106-A7386845997D}" type="slidenum">
              <a:rPr lang="en-US" altLang="en-US" sz="1200" smtClean="0"/>
              <a:pPr/>
              <a:t>33</a:t>
            </a:fld>
            <a:endParaRPr lang="en-US" altLang="en-US" sz="1200" smtClean="0"/>
          </a:p>
        </p:txBody>
      </p:sp>
    </p:spTree>
    <p:extLst>
      <p:ext uri="{BB962C8B-B14F-4D97-AF65-F5344CB8AC3E}">
        <p14:creationId xmlns:p14="http://schemas.microsoft.com/office/powerpoint/2010/main" val="416503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smtClean="0"/>
          </a:p>
        </p:txBody>
      </p:sp>
      <p:sp>
        <p:nvSpPr>
          <p:cNvPr id="34820"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FA6C8787-6D92-41B5-958F-1F012A06931D}" type="slidenum">
              <a:rPr lang="en-US" altLang="en-US" sz="1200" smtClean="0"/>
              <a:pPr/>
              <a:t>34</a:t>
            </a:fld>
            <a:endParaRPr lang="en-US" altLang="en-US" sz="1200" smtClean="0"/>
          </a:p>
        </p:txBody>
      </p:sp>
    </p:spTree>
    <p:extLst>
      <p:ext uri="{BB962C8B-B14F-4D97-AF65-F5344CB8AC3E}">
        <p14:creationId xmlns:p14="http://schemas.microsoft.com/office/powerpoint/2010/main" val="345584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B8DCDAF7-C0E9-401D-A1BD-A7AF81F15214}" type="slidenum">
              <a:rPr lang="en-US" altLang="en-US" sz="1200" smtClean="0"/>
              <a:pPr/>
              <a:t>35</a:t>
            </a:fld>
            <a:endParaRPr lang="en-US" altLang="en-US" sz="1200" smtClean="0"/>
          </a:p>
        </p:txBody>
      </p:sp>
    </p:spTree>
    <p:extLst>
      <p:ext uri="{BB962C8B-B14F-4D97-AF65-F5344CB8AC3E}">
        <p14:creationId xmlns:p14="http://schemas.microsoft.com/office/powerpoint/2010/main" val="2781288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p>
        </p:txBody>
      </p:sp>
      <p:sp>
        <p:nvSpPr>
          <p:cNvPr id="3686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0366D47E-5E78-4973-93F5-EB9CDC81F01B}" type="slidenum">
              <a:rPr lang="en-US" altLang="en-US" sz="1200" smtClean="0"/>
              <a:pPr/>
              <a:t>36</a:t>
            </a:fld>
            <a:endParaRPr lang="en-US" altLang="en-US" sz="1200" smtClean="0"/>
          </a:p>
        </p:txBody>
      </p:sp>
    </p:spTree>
    <p:extLst>
      <p:ext uri="{BB962C8B-B14F-4D97-AF65-F5344CB8AC3E}">
        <p14:creationId xmlns:p14="http://schemas.microsoft.com/office/powerpoint/2010/main" val="3766755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p>
        </p:txBody>
      </p:sp>
      <p:sp>
        <p:nvSpPr>
          <p:cNvPr id="37892"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E513290F-9086-4C5A-883E-54EC4892C3E0}" type="slidenum">
              <a:rPr lang="en-US" altLang="en-US" sz="1200" smtClean="0"/>
              <a:pPr/>
              <a:t>37</a:t>
            </a:fld>
            <a:endParaRPr lang="en-US" altLang="en-US" sz="1200" smtClean="0"/>
          </a:p>
        </p:txBody>
      </p:sp>
    </p:spTree>
    <p:extLst>
      <p:ext uri="{BB962C8B-B14F-4D97-AF65-F5344CB8AC3E}">
        <p14:creationId xmlns:p14="http://schemas.microsoft.com/office/powerpoint/2010/main" val="1557816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smtClean="0"/>
          </a:p>
        </p:txBody>
      </p:sp>
      <p:sp>
        <p:nvSpPr>
          <p:cNvPr id="38916"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6D6FBF4F-B9DA-407A-BA67-BDF3EDBBFE04}" type="slidenum">
              <a:rPr lang="en-US" altLang="en-US" sz="1200" smtClean="0"/>
              <a:pPr/>
              <a:t>38</a:t>
            </a:fld>
            <a:endParaRPr lang="en-US" altLang="en-US" sz="1200" smtClean="0"/>
          </a:p>
        </p:txBody>
      </p:sp>
    </p:spTree>
    <p:extLst>
      <p:ext uri="{BB962C8B-B14F-4D97-AF65-F5344CB8AC3E}">
        <p14:creationId xmlns:p14="http://schemas.microsoft.com/office/powerpoint/2010/main" val="174267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Largest hospital of the 2</a:t>
            </a:r>
            <a:endParaRPr lang="en-US" dirty="0"/>
          </a:p>
        </p:txBody>
      </p:sp>
      <p:sp>
        <p:nvSpPr>
          <p:cNvPr id="4" name="Slide Number Placeholder 3"/>
          <p:cNvSpPr>
            <a:spLocks noGrp="1"/>
          </p:cNvSpPr>
          <p:nvPr>
            <p:ph type="sldNum" sz="quarter" idx="10"/>
          </p:nvPr>
        </p:nvSpPr>
        <p:spPr/>
        <p:txBody>
          <a:bodyPr/>
          <a:lstStyle/>
          <a:p>
            <a:fld id="{4F41209D-16B7-4B3D-A3CA-C441F9CD4F24}" type="slidenum">
              <a:rPr lang="en-US" smtClean="0"/>
              <a:t>3</a:t>
            </a:fld>
            <a:endParaRPr lang="en-US"/>
          </a:p>
        </p:txBody>
      </p:sp>
    </p:spTree>
    <p:extLst>
      <p:ext uri="{BB962C8B-B14F-4D97-AF65-F5344CB8AC3E}">
        <p14:creationId xmlns:p14="http://schemas.microsoft.com/office/powerpoint/2010/main" val="353147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smtClean="0"/>
          </a:p>
        </p:txBody>
      </p:sp>
      <p:sp>
        <p:nvSpPr>
          <p:cNvPr id="39940"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FB766561-C673-4676-9D89-B31B6B736CA1}" type="slidenum">
              <a:rPr lang="en-US" altLang="en-US" sz="1200" smtClean="0"/>
              <a:pPr/>
              <a:t>39</a:t>
            </a:fld>
            <a:endParaRPr lang="en-US" altLang="en-US" sz="1200" smtClean="0"/>
          </a:p>
        </p:txBody>
      </p:sp>
    </p:spTree>
    <p:extLst>
      <p:ext uri="{BB962C8B-B14F-4D97-AF65-F5344CB8AC3E}">
        <p14:creationId xmlns:p14="http://schemas.microsoft.com/office/powerpoint/2010/main" val="373926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C5D603C3-F2DD-463A-91C6-C355FCC043A5}" type="slidenum">
              <a:rPr lang="en-US" altLang="en-US" sz="1200" smtClean="0"/>
              <a:pPr/>
              <a:t>40</a:t>
            </a:fld>
            <a:endParaRPr lang="en-US" altLang="en-US" sz="1200" smtClean="0"/>
          </a:p>
        </p:txBody>
      </p:sp>
    </p:spTree>
    <p:extLst>
      <p:ext uri="{BB962C8B-B14F-4D97-AF65-F5344CB8AC3E}">
        <p14:creationId xmlns:p14="http://schemas.microsoft.com/office/powerpoint/2010/main" val="240882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791D9207-095E-4A3C-AC73-87E64052E4A1}" type="slidenum">
              <a:rPr lang="en-US" altLang="en-US" sz="1200" smtClean="0"/>
              <a:pPr/>
              <a:t>41</a:t>
            </a:fld>
            <a:endParaRPr lang="en-US" altLang="en-US" sz="1200" smtClean="0"/>
          </a:p>
        </p:txBody>
      </p:sp>
    </p:spTree>
    <p:extLst>
      <p:ext uri="{BB962C8B-B14F-4D97-AF65-F5344CB8AC3E}">
        <p14:creationId xmlns:p14="http://schemas.microsoft.com/office/powerpoint/2010/main" val="231268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p>
        </p:txBody>
      </p:sp>
      <p:sp>
        <p:nvSpPr>
          <p:cNvPr id="43012"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205234B6-98E4-4250-8D67-1D8BC04FA4FA}" type="slidenum">
              <a:rPr lang="en-US" altLang="en-US" sz="1200" smtClean="0"/>
              <a:pPr/>
              <a:t>42</a:t>
            </a:fld>
            <a:endParaRPr lang="en-US" altLang="en-US" sz="1200" smtClean="0"/>
          </a:p>
        </p:txBody>
      </p:sp>
    </p:spTree>
    <p:extLst>
      <p:ext uri="{BB962C8B-B14F-4D97-AF65-F5344CB8AC3E}">
        <p14:creationId xmlns:p14="http://schemas.microsoft.com/office/powerpoint/2010/main" val="3917612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3DFB02AD-3222-458F-AB1D-8F2C3AE2CB44}" type="slidenum">
              <a:rPr lang="en-US" altLang="en-US" sz="1200" smtClean="0"/>
              <a:pPr/>
              <a:t>43</a:t>
            </a:fld>
            <a:endParaRPr lang="en-US" altLang="en-US" sz="1200" smtClean="0"/>
          </a:p>
        </p:txBody>
      </p:sp>
    </p:spTree>
    <p:extLst>
      <p:ext uri="{BB962C8B-B14F-4D97-AF65-F5344CB8AC3E}">
        <p14:creationId xmlns:p14="http://schemas.microsoft.com/office/powerpoint/2010/main" val="2172498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D89B99A8-3FCB-4961-8DAB-32E3380E915D}" type="slidenum">
              <a:rPr lang="en-US" altLang="en-US" sz="1200" smtClean="0"/>
              <a:pPr/>
              <a:t>45</a:t>
            </a:fld>
            <a:endParaRPr lang="en-US" altLang="en-US" sz="1200" smtClean="0"/>
          </a:p>
        </p:txBody>
      </p:sp>
    </p:spTree>
    <p:extLst>
      <p:ext uri="{BB962C8B-B14F-4D97-AF65-F5344CB8AC3E}">
        <p14:creationId xmlns:p14="http://schemas.microsoft.com/office/powerpoint/2010/main" val="2622308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7200">
                <a:solidFill>
                  <a:schemeClr val="tx1"/>
                </a:solidFill>
                <a:latin typeface="Times New Roman" pitchFamily="18" charset="0"/>
              </a:defRPr>
            </a:lvl1pPr>
            <a:lvl2pPr marL="742950" indent="-285750">
              <a:defRPr sz="7200">
                <a:solidFill>
                  <a:schemeClr val="tx1"/>
                </a:solidFill>
                <a:latin typeface="Times New Roman" pitchFamily="18" charset="0"/>
              </a:defRPr>
            </a:lvl2pPr>
            <a:lvl3pPr marL="1143000" indent="-228600">
              <a:defRPr sz="7200">
                <a:solidFill>
                  <a:schemeClr val="tx1"/>
                </a:solidFill>
                <a:latin typeface="Times New Roman" pitchFamily="18" charset="0"/>
              </a:defRPr>
            </a:lvl3pPr>
            <a:lvl4pPr marL="1600200" indent="-228600">
              <a:defRPr sz="7200">
                <a:solidFill>
                  <a:schemeClr val="tx1"/>
                </a:solidFill>
                <a:latin typeface="Times New Roman" pitchFamily="18" charset="0"/>
              </a:defRPr>
            </a:lvl4pPr>
            <a:lvl5pPr marL="2057400" indent="-228600">
              <a:defRPr sz="7200">
                <a:solidFill>
                  <a:schemeClr val="tx1"/>
                </a:solidFill>
                <a:latin typeface="Times New Roman" pitchFamily="18" charset="0"/>
              </a:defRPr>
            </a:lvl5pPr>
            <a:lvl6pPr marL="2514600" indent="-228600" algn="ctr" eaLnBrk="0" fontAlgn="base" hangingPunct="0">
              <a:spcBef>
                <a:spcPct val="0"/>
              </a:spcBef>
              <a:spcAft>
                <a:spcPct val="0"/>
              </a:spcAft>
              <a:defRPr sz="7200">
                <a:solidFill>
                  <a:schemeClr val="tx1"/>
                </a:solidFill>
                <a:latin typeface="Times New Roman" pitchFamily="18" charset="0"/>
              </a:defRPr>
            </a:lvl6pPr>
            <a:lvl7pPr marL="2971800" indent="-228600" algn="ctr" eaLnBrk="0" fontAlgn="base" hangingPunct="0">
              <a:spcBef>
                <a:spcPct val="0"/>
              </a:spcBef>
              <a:spcAft>
                <a:spcPct val="0"/>
              </a:spcAft>
              <a:defRPr sz="7200">
                <a:solidFill>
                  <a:schemeClr val="tx1"/>
                </a:solidFill>
                <a:latin typeface="Times New Roman" pitchFamily="18" charset="0"/>
              </a:defRPr>
            </a:lvl7pPr>
            <a:lvl8pPr marL="3429000" indent="-228600" algn="ctr" eaLnBrk="0" fontAlgn="base" hangingPunct="0">
              <a:spcBef>
                <a:spcPct val="0"/>
              </a:spcBef>
              <a:spcAft>
                <a:spcPct val="0"/>
              </a:spcAft>
              <a:defRPr sz="7200">
                <a:solidFill>
                  <a:schemeClr val="tx1"/>
                </a:solidFill>
                <a:latin typeface="Times New Roman" pitchFamily="18" charset="0"/>
              </a:defRPr>
            </a:lvl8pPr>
            <a:lvl9pPr marL="3886200" indent="-228600" algn="ctr" eaLnBrk="0" fontAlgn="base" hangingPunct="0">
              <a:spcBef>
                <a:spcPct val="0"/>
              </a:spcBef>
              <a:spcAft>
                <a:spcPct val="0"/>
              </a:spcAft>
              <a:defRPr sz="7200">
                <a:solidFill>
                  <a:schemeClr val="tx1"/>
                </a:solidFill>
                <a:latin typeface="Times New Roman" pitchFamily="18" charset="0"/>
              </a:defRPr>
            </a:lvl9pPr>
          </a:lstStyle>
          <a:p>
            <a:fld id="{A4C051A8-2F56-4115-9445-34CF7D57F8C8}" type="slidenum">
              <a:rPr lang="en-US" altLang="en-US" sz="1200"/>
              <a:pPr/>
              <a:t>48</a:t>
            </a:fld>
            <a:endParaRPr lang="en-US" altLang="en-US" sz="1200"/>
          </a:p>
        </p:txBody>
      </p:sp>
      <p:sp>
        <p:nvSpPr>
          <p:cNvPr id="52227" name="Rectangle 2"/>
          <p:cNvSpPr>
            <a:spLocks noGrp="1" noRot="1" noChangeAspect="1" noChangeArrowheads="1" noTextEdit="1"/>
          </p:cNvSpPr>
          <p:nvPr>
            <p:ph type="sldImg"/>
          </p:nvPr>
        </p:nvSpPr>
        <p:spPr>
          <a:xfrm>
            <a:off x="1155700" y="682625"/>
            <a:ext cx="4548188" cy="3411538"/>
          </a:xfrm>
          <a:ln w="12700" cap="flat">
            <a:solidFill>
              <a:schemeClr val="tx1"/>
            </a:solidFill>
          </a:ln>
        </p:spPr>
      </p:sp>
      <p:sp>
        <p:nvSpPr>
          <p:cNvPr id="52228" name="Rectangle 3"/>
          <p:cNvSpPr>
            <a:spLocks noGrp="1" noChangeArrowheads="1"/>
          </p:cNvSpPr>
          <p:nvPr>
            <p:ph type="body" idx="1"/>
          </p:nvPr>
        </p:nvSpPr>
        <p:spPr>
          <a:xfrm>
            <a:off x="914400" y="4346575"/>
            <a:ext cx="5029200" cy="4090988"/>
          </a:xfrm>
          <a:noFill/>
        </p:spPr>
        <p:txBody>
          <a:bodyPr lIns="92075" tIns="47625" rIns="92075" bIns="47625"/>
          <a:lstStyle/>
          <a:p>
            <a:pPr defTabSz="950913"/>
            <a:r>
              <a:rPr lang="en-US" altLang="en-US" b="1" smtClean="0"/>
              <a:t>Combating Incidental Spills consists of 4 main parts:</a:t>
            </a:r>
          </a:p>
          <a:p>
            <a:pPr defTabSz="950913"/>
            <a:endParaRPr lang="en-US" altLang="en-US" b="1" smtClean="0"/>
          </a:p>
          <a:p>
            <a:pPr defTabSz="950913"/>
            <a:r>
              <a:rPr lang="en-US" altLang="en-US" b="1" smtClean="0"/>
              <a:t>1.  </a:t>
            </a:r>
            <a:r>
              <a:rPr lang="en-US" altLang="en-US" b="1" u="sng" smtClean="0"/>
              <a:t>Responsibility</a:t>
            </a:r>
            <a:r>
              <a:rPr lang="en-US" altLang="en-US" b="1" smtClean="0"/>
              <a:t> - knowing who should be doing what</a:t>
            </a:r>
          </a:p>
          <a:p>
            <a:pPr defTabSz="950913"/>
            <a:r>
              <a:rPr lang="en-US" altLang="en-US" b="1" smtClean="0"/>
              <a:t>2.  </a:t>
            </a:r>
            <a:r>
              <a:rPr lang="en-US" altLang="en-US" b="1" u="sng" smtClean="0"/>
              <a:t>Equipment</a:t>
            </a:r>
            <a:r>
              <a:rPr lang="en-US" altLang="en-US" b="1" smtClean="0"/>
              <a:t> - having the appropriate spill kits and PPE in place</a:t>
            </a:r>
          </a:p>
          <a:p>
            <a:pPr defTabSz="950913"/>
            <a:r>
              <a:rPr lang="en-US" altLang="en-US" b="1" smtClean="0"/>
              <a:t>3.  </a:t>
            </a:r>
            <a:r>
              <a:rPr lang="en-US" altLang="en-US" b="1" u="sng" smtClean="0"/>
              <a:t>Procedures</a:t>
            </a:r>
            <a:r>
              <a:rPr lang="en-US" altLang="en-US" b="1" smtClean="0"/>
              <a:t> - having procedures written up to combat spill, and posted so that they can be used</a:t>
            </a:r>
          </a:p>
          <a:p>
            <a:pPr defTabSz="950913"/>
            <a:r>
              <a:rPr lang="en-US" altLang="en-US" b="1" smtClean="0"/>
              <a:t>4.  </a:t>
            </a:r>
            <a:r>
              <a:rPr lang="en-US" altLang="en-US" b="1" u="sng" smtClean="0"/>
              <a:t>Training</a:t>
            </a:r>
            <a:r>
              <a:rPr lang="en-US" altLang="en-US" b="1" smtClean="0"/>
              <a:t> - all personnel who handle chemicals in their departments need to be trained to clean up a spill of the department-specific chemical.</a:t>
            </a:r>
          </a:p>
          <a:p>
            <a:pPr defTabSz="950913"/>
            <a:endParaRPr lang="en-US" altLang="en-US" b="1" smtClean="0"/>
          </a:p>
        </p:txBody>
      </p:sp>
    </p:spTree>
    <p:extLst>
      <p:ext uri="{BB962C8B-B14F-4D97-AF65-F5344CB8AC3E}">
        <p14:creationId xmlns:p14="http://schemas.microsoft.com/office/powerpoint/2010/main" val="293414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story Out-Patient</a:t>
            </a:r>
            <a:r>
              <a:rPr lang="en-US" baseline="0" dirty="0" smtClean="0"/>
              <a:t> Care Center</a:t>
            </a:r>
            <a:endParaRPr lang="en-US" dirty="0"/>
          </a:p>
        </p:txBody>
      </p:sp>
      <p:sp>
        <p:nvSpPr>
          <p:cNvPr id="4" name="Slide Number Placeholder 3"/>
          <p:cNvSpPr>
            <a:spLocks noGrp="1"/>
          </p:cNvSpPr>
          <p:nvPr>
            <p:ph type="sldNum" sz="quarter" idx="10"/>
          </p:nvPr>
        </p:nvSpPr>
        <p:spPr/>
        <p:txBody>
          <a:bodyPr/>
          <a:lstStyle/>
          <a:p>
            <a:fld id="{4F41209D-16B7-4B3D-A3CA-C441F9CD4F24}" type="slidenum">
              <a:rPr lang="en-US" smtClean="0"/>
              <a:t>4</a:t>
            </a:fld>
            <a:endParaRPr lang="en-US"/>
          </a:p>
        </p:txBody>
      </p:sp>
    </p:spTree>
    <p:extLst>
      <p:ext uri="{BB962C8B-B14F-4D97-AF65-F5344CB8AC3E}">
        <p14:creationId xmlns:p14="http://schemas.microsoft.com/office/powerpoint/2010/main" val="405768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predicted</a:t>
            </a:r>
            <a:r>
              <a:rPr lang="en-US" baseline="0" dirty="0" smtClean="0"/>
              <a:t> to be a CAT 4 storm 10 miles off the coast but, at the nth hour was a CAT 2 storm 25 miles off the coast.  Still, high winds and significant water accumulation.</a:t>
            </a:r>
            <a:endParaRPr lang="en-US" dirty="0"/>
          </a:p>
        </p:txBody>
      </p:sp>
      <p:sp>
        <p:nvSpPr>
          <p:cNvPr id="4" name="Slide Number Placeholder 3"/>
          <p:cNvSpPr>
            <a:spLocks noGrp="1"/>
          </p:cNvSpPr>
          <p:nvPr>
            <p:ph type="sldNum" sz="quarter" idx="10"/>
          </p:nvPr>
        </p:nvSpPr>
        <p:spPr/>
        <p:txBody>
          <a:bodyPr/>
          <a:lstStyle/>
          <a:p>
            <a:fld id="{4F41209D-16B7-4B3D-A3CA-C441F9CD4F24}" type="slidenum">
              <a:rPr lang="en-US" smtClean="0"/>
              <a:t>11</a:t>
            </a:fld>
            <a:endParaRPr lang="en-US"/>
          </a:p>
        </p:txBody>
      </p:sp>
    </p:spTree>
    <p:extLst>
      <p:ext uri="{BB962C8B-B14F-4D97-AF65-F5344CB8AC3E}">
        <p14:creationId xmlns:p14="http://schemas.microsoft.com/office/powerpoint/2010/main" val="153344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1209D-16B7-4B3D-A3CA-C441F9CD4F24}" type="slidenum">
              <a:rPr lang="en-US" smtClean="0"/>
              <a:t>17</a:t>
            </a:fld>
            <a:endParaRPr lang="en-US"/>
          </a:p>
        </p:txBody>
      </p:sp>
    </p:spTree>
    <p:extLst>
      <p:ext uri="{BB962C8B-B14F-4D97-AF65-F5344CB8AC3E}">
        <p14:creationId xmlns:p14="http://schemas.microsoft.com/office/powerpoint/2010/main" val="348589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predicted</a:t>
            </a:r>
            <a:r>
              <a:rPr lang="en-US" baseline="0" dirty="0" smtClean="0"/>
              <a:t> to be a CAT 4 storm 10 miles off the coast but, at the nth hour was a CAT 2 storm 25 miles off the coast.  Still, high winds and significant water accumulation.</a:t>
            </a:r>
            <a:endParaRPr lang="en-US" dirty="0"/>
          </a:p>
        </p:txBody>
      </p:sp>
      <p:sp>
        <p:nvSpPr>
          <p:cNvPr id="4" name="Slide Number Placeholder 3"/>
          <p:cNvSpPr>
            <a:spLocks noGrp="1"/>
          </p:cNvSpPr>
          <p:nvPr>
            <p:ph type="sldNum" sz="quarter" idx="10"/>
          </p:nvPr>
        </p:nvSpPr>
        <p:spPr/>
        <p:txBody>
          <a:bodyPr/>
          <a:lstStyle/>
          <a:p>
            <a:fld id="{4F41209D-16B7-4B3D-A3CA-C441F9CD4F24}" type="slidenum">
              <a:rPr lang="en-US" smtClean="0"/>
              <a:t>19</a:t>
            </a:fld>
            <a:endParaRPr lang="en-US"/>
          </a:p>
        </p:txBody>
      </p:sp>
    </p:spTree>
    <p:extLst>
      <p:ext uri="{BB962C8B-B14F-4D97-AF65-F5344CB8AC3E}">
        <p14:creationId xmlns:p14="http://schemas.microsoft.com/office/powerpoint/2010/main" val="359677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96D3CA7F-3181-4606-A760-543BD337F48B}" type="slidenum">
              <a:rPr lang="en-US" altLang="en-US" sz="1200" smtClean="0"/>
              <a:pPr/>
              <a:t>24</a:t>
            </a:fld>
            <a:endParaRPr lang="en-US" altLang="en-US" sz="120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3174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699BE1D2-8E60-48AB-B838-9EE7AC2784FA}" type="slidenum">
              <a:rPr lang="en-US" altLang="en-US" sz="1200" smtClean="0"/>
              <a:pPr/>
              <a:t>25</a:t>
            </a:fld>
            <a:endParaRPr lang="en-US" altLang="en-US" sz="1200" smtClean="0"/>
          </a:p>
        </p:txBody>
      </p:sp>
    </p:spTree>
    <p:extLst>
      <p:ext uri="{BB962C8B-B14F-4D97-AF65-F5344CB8AC3E}">
        <p14:creationId xmlns:p14="http://schemas.microsoft.com/office/powerpoint/2010/main" val="225259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p>
        </p:txBody>
      </p:sp>
      <p:sp>
        <p:nvSpPr>
          <p:cNvPr id="27652"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000">
                <a:solidFill>
                  <a:schemeClr val="tx1"/>
                </a:solidFill>
                <a:latin typeface="Arial" charset="0"/>
                <a:ea typeface="ＭＳ Ｐゴシック" pitchFamily="1" charset="-128"/>
              </a:defRPr>
            </a:lvl9pPr>
          </a:lstStyle>
          <a:p>
            <a:fld id="{07844107-3628-4813-A081-DFF7BB98C47E}" type="slidenum">
              <a:rPr lang="en-US" altLang="en-US" sz="1200" smtClean="0"/>
              <a:pPr/>
              <a:t>27</a:t>
            </a:fld>
            <a:endParaRPr lang="en-US" altLang="en-US" sz="1200" smtClean="0"/>
          </a:p>
        </p:txBody>
      </p:sp>
    </p:spTree>
    <p:extLst>
      <p:ext uri="{BB962C8B-B14F-4D97-AF65-F5344CB8AC3E}">
        <p14:creationId xmlns:p14="http://schemas.microsoft.com/office/powerpoint/2010/main" val="160582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307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7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8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8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8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85" name="Rectangle 13"/>
          <p:cNvSpPr>
            <a:spLocks noGrp="1" noChangeArrowheads="1"/>
          </p:cNvSpPr>
          <p:nvPr>
            <p:ph type="dt" sz="half" idx="2"/>
          </p:nvPr>
        </p:nvSpPr>
        <p:spPr/>
        <p:txBody>
          <a:bodyPr/>
          <a:lstStyle>
            <a:lvl1pPr>
              <a:defRPr/>
            </a:lvl1pPr>
          </a:lstStyle>
          <a:p>
            <a:endParaRPr lang="en-US" altLang="en-US" dirty="0"/>
          </a:p>
        </p:txBody>
      </p:sp>
      <p:sp>
        <p:nvSpPr>
          <p:cNvPr id="3086" name="Rectangle 14"/>
          <p:cNvSpPr>
            <a:spLocks noGrp="1" noChangeArrowheads="1"/>
          </p:cNvSpPr>
          <p:nvPr>
            <p:ph type="ftr" sz="quarter" idx="3"/>
          </p:nvPr>
        </p:nvSpPr>
        <p:spPr/>
        <p:txBody>
          <a:bodyPr/>
          <a:lstStyle>
            <a:lvl1pPr>
              <a:defRPr/>
            </a:lvl1pPr>
          </a:lstStyle>
          <a:p>
            <a:endParaRPr lang="en-US" altLang="en-US" dirty="0"/>
          </a:p>
        </p:txBody>
      </p:sp>
      <p:sp>
        <p:nvSpPr>
          <p:cNvPr id="3087" name="Rectangle 15"/>
          <p:cNvSpPr>
            <a:spLocks noGrp="1" noChangeArrowheads="1"/>
          </p:cNvSpPr>
          <p:nvPr>
            <p:ph type="sldNum" sz="quarter" idx="4"/>
          </p:nvPr>
        </p:nvSpPr>
        <p:spPr/>
        <p:txBody>
          <a:bodyPr/>
          <a:lstStyle>
            <a:lvl1pPr>
              <a:defRPr/>
            </a:lvl1pPr>
          </a:lstStyle>
          <a:p>
            <a:fld id="{8D517FD4-F7CC-4002-A66E-2E3351B0400B}" type="slidenum">
              <a:rPr lang="en-US" altLang="en-US"/>
              <a:pPr/>
              <a:t>‹#›</a:t>
            </a:fld>
            <a:endParaRPr lang="en-US" alt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257800"/>
            <a:ext cx="1406928" cy="724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764BA62-94EA-4AA3-BB5C-B2B4201E3342}" type="slidenum">
              <a:rPr lang="en-US" altLang="en-US"/>
              <a:pPr/>
              <a:t>‹#›</a:t>
            </a:fld>
            <a:endParaRPr lang="en-US" altLang="en-US" dirty="0"/>
          </a:p>
        </p:txBody>
      </p:sp>
    </p:spTree>
    <p:extLst>
      <p:ext uri="{BB962C8B-B14F-4D97-AF65-F5344CB8AC3E}">
        <p14:creationId xmlns:p14="http://schemas.microsoft.com/office/powerpoint/2010/main" val="120293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C2FC55A-B9B1-45D7-8C00-833409029FFD}" type="slidenum">
              <a:rPr lang="en-US" altLang="en-US"/>
              <a:pPr/>
              <a:t>‹#›</a:t>
            </a:fld>
            <a:endParaRPr lang="en-US" altLang="en-US" dirty="0"/>
          </a:p>
        </p:txBody>
      </p:sp>
    </p:spTree>
    <p:extLst>
      <p:ext uri="{BB962C8B-B14F-4D97-AF65-F5344CB8AC3E}">
        <p14:creationId xmlns:p14="http://schemas.microsoft.com/office/powerpoint/2010/main" val="2778739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061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8D7AF0F-FBA7-46A0-8F2A-99C30AAF77C7}" type="slidenum">
              <a:rPr lang="en-US" altLang="en-US"/>
              <a:pPr/>
              <a:t>‹#›</a:t>
            </a:fld>
            <a:endParaRPr lang="en-US"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257800"/>
            <a:ext cx="1406928" cy="724594"/>
          </a:xfrm>
          <a:prstGeom prst="rect">
            <a:avLst/>
          </a:prstGeom>
        </p:spPr>
      </p:pic>
    </p:spTree>
    <p:extLst>
      <p:ext uri="{BB962C8B-B14F-4D97-AF65-F5344CB8AC3E}">
        <p14:creationId xmlns:p14="http://schemas.microsoft.com/office/powerpoint/2010/main" val="137647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4D96974-E644-4431-9FD7-6A71DB436295}" type="slidenum">
              <a:rPr lang="en-US" altLang="en-US"/>
              <a:pPr/>
              <a:t>‹#›</a:t>
            </a:fld>
            <a:endParaRPr lang="en-US" altLang="en-US" dirty="0"/>
          </a:p>
        </p:txBody>
      </p:sp>
    </p:spTree>
    <p:extLst>
      <p:ext uri="{BB962C8B-B14F-4D97-AF65-F5344CB8AC3E}">
        <p14:creationId xmlns:p14="http://schemas.microsoft.com/office/powerpoint/2010/main" val="397125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7F408A7-093A-413E-ACC6-9F310C3E7ED7}" type="slidenum">
              <a:rPr lang="en-US" altLang="en-US"/>
              <a:pPr/>
              <a:t>‹#›</a:t>
            </a:fld>
            <a:endParaRPr lang="en-US" altLang="en-US" dirty="0"/>
          </a:p>
        </p:txBody>
      </p:sp>
    </p:spTree>
    <p:extLst>
      <p:ext uri="{BB962C8B-B14F-4D97-AF65-F5344CB8AC3E}">
        <p14:creationId xmlns:p14="http://schemas.microsoft.com/office/powerpoint/2010/main" val="336146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200A8A25-8EC7-4309-AE2B-E4F31D65F031}" type="slidenum">
              <a:rPr lang="en-US" altLang="en-US"/>
              <a:pPr/>
              <a:t>‹#›</a:t>
            </a:fld>
            <a:endParaRPr lang="en-US" altLang="en-US" dirty="0"/>
          </a:p>
        </p:txBody>
      </p:sp>
    </p:spTree>
    <p:extLst>
      <p:ext uri="{BB962C8B-B14F-4D97-AF65-F5344CB8AC3E}">
        <p14:creationId xmlns:p14="http://schemas.microsoft.com/office/powerpoint/2010/main" val="376397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5E438B91-F1A3-497D-8035-6527B72844D6}" type="slidenum">
              <a:rPr lang="en-US" altLang="en-US"/>
              <a:pPr/>
              <a:t>‹#›</a:t>
            </a:fld>
            <a:endParaRPr lang="en-US" altLang="en-US" dirty="0"/>
          </a:p>
        </p:txBody>
      </p:sp>
    </p:spTree>
    <p:extLst>
      <p:ext uri="{BB962C8B-B14F-4D97-AF65-F5344CB8AC3E}">
        <p14:creationId xmlns:p14="http://schemas.microsoft.com/office/powerpoint/2010/main" val="110659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A7BA9203-9830-4A14-BFD1-18C7A2EE3BFE}" type="slidenum">
              <a:rPr lang="en-US" altLang="en-US"/>
              <a:pPr/>
              <a:t>‹#›</a:t>
            </a:fld>
            <a:endParaRPr lang="en-US" altLang="en-US" dirty="0"/>
          </a:p>
        </p:txBody>
      </p:sp>
    </p:spTree>
    <p:extLst>
      <p:ext uri="{BB962C8B-B14F-4D97-AF65-F5344CB8AC3E}">
        <p14:creationId xmlns:p14="http://schemas.microsoft.com/office/powerpoint/2010/main" val="237028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31B7B2A-3439-4BBA-83FF-3ED03E2002C2}" type="slidenum">
              <a:rPr lang="en-US" altLang="en-US"/>
              <a:pPr/>
              <a:t>‹#›</a:t>
            </a:fld>
            <a:endParaRPr lang="en-US" altLang="en-US" dirty="0"/>
          </a:p>
        </p:txBody>
      </p:sp>
    </p:spTree>
    <p:extLst>
      <p:ext uri="{BB962C8B-B14F-4D97-AF65-F5344CB8AC3E}">
        <p14:creationId xmlns:p14="http://schemas.microsoft.com/office/powerpoint/2010/main" val="220611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9B2F1A3-FE15-4A68-B26B-70AEBA38895C}" type="slidenum">
              <a:rPr lang="en-US" altLang="en-US"/>
              <a:pPr/>
              <a:t>‹#›</a:t>
            </a:fld>
            <a:endParaRPr lang="en-US" altLang="en-US" dirty="0"/>
          </a:p>
        </p:txBody>
      </p:sp>
    </p:spTree>
    <p:extLst>
      <p:ext uri="{BB962C8B-B14F-4D97-AF65-F5344CB8AC3E}">
        <p14:creationId xmlns:p14="http://schemas.microsoft.com/office/powerpoint/2010/main" val="160678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2051"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52"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53"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54"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55"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56"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57"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58"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59"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0FC2A3-FB5A-4706-BDAF-6EA4BA303CE1}"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2.bin"/><Relationship Id="rId4" Type="http://schemas.openxmlformats.org/officeDocument/2006/relationships/audio" Target="../media/audio1.wav"/></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829" y="228600"/>
            <a:ext cx="7772400" cy="1219200"/>
          </a:xfrm>
        </p:spPr>
        <p:txBody>
          <a:bodyPr/>
          <a:lstStyle/>
          <a:p>
            <a:r>
              <a:rPr lang="en-US" b="1" dirty="0" smtClean="0"/>
              <a:t>  </a:t>
            </a:r>
            <a:br>
              <a:rPr lang="en-US" b="1" dirty="0" smtClean="0"/>
            </a:br>
            <a:r>
              <a:rPr lang="en-US" b="1" i="1" dirty="0" smtClean="0">
                <a:latin typeface="Bradley Hand ITC" panose="03070402050302030203" pitchFamily="66" charset="0"/>
              </a:rPr>
              <a:t>L E S S O N S   L E A R N E D</a:t>
            </a:r>
            <a:r>
              <a:rPr lang="en-US" b="1" dirty="0" smtClean="0">
                <a:latin typeface="Bradley Hand ITC" panose="03070402050302030203" pitchFamily="66" charset="0"/>
              </a:rPr>
              <a:t> </a:t>
            </a:r>
            <a:r>
              <a:rPr lang="en-US" b="1" dirty="0"/>
              <a:t/>
            </a:r>
            <a:br>
              <a:rPr lang="en-US" b="1" dirty="0"/>
            </a:br>
            <a:r>
              <a:rPr lang="en-US" b="1" dirty="0" smtClean="0"/>
              <a:t>HURRICANE MATTHEW</a:t>
            </a:r>
            <a:br>
              <a:rPr lang="en-US" b="1" dirty="0" smtClean="0"/>
            </a:br>
            <a:r>
              <a:rPr lang="en-US" i="1" dirty="0" smtClean="0"/>
              <a:t>Evacuation of a Health System</a:t>
            </a:r>
            <a:endParaRPr lang="en-US" i="1" dirty="0"/>
          </a:p>
        </p:txBody>
      </p:sp>
      <p:sp>
        <p:nvSpPr>
          <p:cNvPr id="3" name="Subtitle 2"/>
          <p:cNvSpPr>
            <a:spLocks noGrp="1"/>
          </p:cNvSpPr>
          <p:nvPr>
            <p:ph type="subTitle" idx="1"/>
          </p:nvPr>
        </p:nvSpPr>
        <p:spPr>
          <a:xfrm>
            <a:off x="398463" y="2667000"/>
            <a:ext cx="8305799" cy="2667000"/>
          </a:xfrm>
        </p:spPr>
        <p:txBody>
          <a:bodyPr/>
          <a:lstStyle/>
          <a:p>
            <a:r>
              <a:rPr lang="en-US" sz="2400" dirty="0" smtClean="0"/>
              <a:t>Virginia </a:t>
            </a:r>
            <a:r>
              <a:rPr lang="en-US" sz="2400" dirty="0"/>
              <a:t>Public Health and Healthcare Preparedness Academy </a:t>
            </a:r>
            <a:r>
              <a:rPr lang="en-US" sz="2400" i="1" dirty="0" smtClean="0"/>
              <a:t>Annual Conference </a:t>
            </a:r>
          </a:p>
          <a:p>
            <a:endParaRPr lang="en-US" sz="2400" dirty="0" smtClean="0"/>
          </a:p>
          <a:p>
            <a:r>
              <a:rPr lang="en-US" sz="2400" dirty="0" smtClean="0"/>
              <a:t>Thursday, June 1, 2017</a:t>
            </a:r>
          </a:p>
          <a:p>
            <a:endParaRPr lang="en-US" sz="1800" b="1" dirty="0" smtClean="0"/>
          </a:p>
          <a:p>
            <a:r>
              <a:rPr lang="en-US" sz="1800" b="1" dirty="0" smtClean="0"/>
              <a:t>Charlie Wolverton </a:t>
            </a:r>
          </a:p>
          <a:p>
            <a:r>
              <a:rPr lang="en-US" sz="1800" dirty="0" smtClean="0"/>
              <a:t>Director</a:t>
            </a:r>
            <a:r>
              <a:rPr lang="en-US" sz="1800" dirty="0"/>
              <a:t>, </a:t>
            </a:r>
            <a:r>
              <a:rPr lang="en-US" sz="1800" dirty="0" smtClean="0"/>
              <a:t>Safety &amp; Security / Emergency </a:t>
            </a:r>
            <a:r>
              <a:rPr lang="en-US" sz="1800" dirty="0"/>
              <a:t>Preparedness</a:t>
            </a:r>
          </a:p>
          <a:p>
            <a:r>
              <a:rPr lang="en-US" sz="1800" dirty="0" smtClean="0"/>
              <a:t>Southeast Georgia Health System</a:t>
            </a:r>
            <a:endParaRPr lang="en-US" sz="1800" dirty="0"/>
          </a:p>
        </p:txBody>
      </p:sp>
      <p:grpSp>
        <p:nvGrpSpPr>
          <p:cNvPr id="4" name="Group 3"/>
          <p:cNvGrpSpPr>
            <a:grpSpLocks/>
          </p:cNvGrpSpPr>
          <p:nvPr/>
        </p:nvGrpSpPr>
        <p:grpSpPr bwMode="auto">
          <a:xfrm>
            <a:off x="139699"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9806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500"/>
                                        <p:tgtEl>
                                          <p:spTgt spid="3">
                                            <p:txEl>
                                              <p:pRg st="0" end="0"/>
                                            </p:txEl>
                                          </p:spTgt>
                                        </p:tgtEl>
                                      </p:cBhvr>
                                    </p:animEffect>
                                    <p:anim calcmode="lin" valueType="num">
                                      <p:cBhvr>
                                        <p:cTn id="14"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500"/>
                                        <p:tgtEl>
                                          <p:spTgt spid="3">
                                            <p:txEl>
                                              <p:pRg st="2" end="2"/>
                                            </p:txEl>
                                          </p:spTgt>
                                        </p:tgtEl>
                                      </p:cBhvr>
                                    </p:animEffect>
                                    <p:anim calcmode="lin" valueType="num">
                                      <p:cBhvr>
                                        <p:cTn id="2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1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500"/>
                                        <p:tgtEl>
                                          <p:spTgt spid="3">
                                            <p:txEl>
                                              <p:pRg st="4" end="4"/>
                                            </p:txEl>
                                          </p:spTgt>
                                        </p:tgtEl>
                                      </p:cBhvr>
                                    </p:animEffect>
                                    <p:anim calcmode="lin" valueType="num">
                                      <p:cBhvr>
                                        <p:cTn id="26"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500"/>
                                        <p:tgtEl>
                                          <p:spTgt spid="3">
                                            <p:txEl>
                                              <p:pRg st="5" end="5"/>
                                            </p:txEl>
                                          </p:spTgt>
                                        </p:tgtEl>
                                      </p:cBhvr>
                                    </p:animEffect>
                                    <p:anim calcmode="lin" valueType="num">
                                      <p:cBhvr>
                                        <p:cTn id="32"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000"/>
                            </p:stCondLst>
                            <p:childTnLst>
                              <p:par>
                                <p:cTn id="35" presetID="42" presetClass="entr" presetSubtype="0" fill="hold" nodeType="afterEffect">
                                  <p:stCondLst>
                                    <p:cond delay="15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500"/>
                                        <p:tgtEl>
                                          <p:spTgt spid="3">
                                            <p:txEl>
                                              <p:pRg st="6" end="6"/>
                                            </p:txEl>
                                          </p:spTgt>
                                        </p:tgtEl>
                                      </p:cBhvr>
                                    </p:animEffect>
                                    <p:anim calcmode="lin" valueType="num">
                                      <p:cBhvr>
                                        <p:cTn id="38"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6"/>
          <p:cNvGrpSpPr>
            <a:grpSpLocks/>
          </p:cNvGrpSpPr>
          <p:nvPr/>
        </p:nvGrpSpPr>
        <p:grpSpPr bwMode="auto">
          <a:xfrm>
            <a:off x="533400" y="533400"/>
            <a:ext cx="8078788" cy="5791200"/>
            <a:chOff x="336" y="336"/>
            <a:chExt cx="5089" cy="3648"/>
          </a:xfrm>
        </p:grpSpPr>
        <p:pic>
          <p:nvPicPr>
            <p:cNvPr id="5" name="Picture 4" descr="after3"/>
            <p:cNvPicPr>
              <a:picLocks noChangeAspect="1" noChangeArrowheads="1"/>
            </p:cNvPicPr>
            <p:nvPr/>
          </p:nvPicPr>
          <p:blipFill>
            <a:blip r:embed="rId2">
              <a:extLst>
                <a:ext uri="{28A0092B-C50C-407E-A947-70E740481C1C}">
                  <a14:useLocalDpi xmlns:a14="http://schemas.microsoft.com/office/drawing/2010/main" val="0"/>
                </a:ext>
              </a:extLst>
            </a:blip>
            <a:srcRect b="51190"/>
            <a:stretch>
              <a:fillRect/>
            </a:stretch>
          </p:blipFill>
          <p:spPr bwMode="auto">
            <a:xfrm>
              <a:off x="336" y="336"/>
              <a:ext cx="3072" cy="2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fter3"/>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2353" y="1833"/>
              <a:ext cx="3072" cy="21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418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0" y="0"/>
            <a:ext cx="9144000" cy="6858000"/>
          </a:xfrm>
          <a:prstGeom prst="rect">
            <a:avLst/>
          </a:prstGeom>
        </p:spPr>
      </p:pic>
      <p:sp>
        <p:nvSpPr>
          <p:cNvPr id="7" name="Right Arrow 6"/>
          <p:cNvSpPr/>
          <p:nvPr/>
        </p:nvSpPr>
        <p:spPr>
          <a:xfrm rot="1305633">
            <a:off x="1623167" y="1387279"/>
            <a:ext cx="2590744" cy="1593385"/>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27000">
              <a:schemeClr val="accent2">
                <a:lumMod val="40000"/>
                <a:lumOff val="60000"/>
              </a:schemeClr>
            </a:glow>
            <a:outerShdw blurRad="63500" dist="50800" dir="6000000" algn="ctr"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22225">
                  <a:solidFill>
                    <a:schemeClr val="accent2"/>
                  </a:solidFill>
                  <a:prstDash val="solid"/>
                </a:ln>
                <a:solidFill>
                  <a:schemeClr val="accent2">
                    <a:lumMod val="40000"/>
                    <a:lumOff val="60000"/>
                  </a:schemeClr>
                </a:solidFill>
              </a:rPr>
              <a:t>SGHS</a:t>
            </a:r>
            <a:endParaRPr lang="en-US" sz="4400" dirty="0"/>
          </a:p>
        </p:txBody>
      </p:sp>
    </p:spTree>
    <p:extLst>
      <p:ext uri="{BB962C8B-B14F-4D97-AF65-F5344CB8AC3E}">
        <p14:creationId xmlns:p14="http://schemas.microsoft.com/office/powerpoint/2010/main" val="3931744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36" y="300196"/>
            <a:ext cx="8625364" cy="762000"/>
          </a:xfrm>
        </p:spPr>
        <p:txBody>
          <a:bodyPr/>
          <a:lstStyle/>
          <a:p>
            <a:r>
              <a:rPr lang="en-US" sz="4000" b="1" dirty="0" smtClean="0"/>
              <a:t>Decision Time </a:t>
            </a:r>
            <a:r>
              <a:rPr lang="en-US" sz="4000" b="1" dirty="0"/>
              <a:t>V</a:t>
            </a:r>
            <a:r>
              <a:rPr lang="en-US" sz="4000" b="1" dirty="0" smtClean="0"/>
              <a:t>s Declaration Time</a:t>
            </a:r>
            <a:endParaRPr lang="en-US" sz="4000" b="1" dirty="0"/>
          </a:p>
        </p:txBody>
      </p:sp>
      <p:sp>
        <p:nvSpPr>
          <p:cNvPr id="3" name="Content Placeholder 2"/>
          <p:cNvSpPr>
            <a:spLocks noGrp="1"/>
          </p:cNvSpPr>
          <p:nvPr>
            <p:ph idx="1"/>
          </p:nvPr>
        </p:nvSpPr>
        <p:spPr>
          <a:xfrm>
            <a:off x="306386" y="1195546"/>
            <a:ext cx="8532814" cy="4876800"/>
          </a:xfrm>
        </p:spPr>
        <p:txBody>
          <a:bodyPr/>
          <a:lstStyle/>
          <a:p>
            <a:r>
              <a:rPr lang="en-US" dirty="0" smtClean="0"/>
              <a:t>Not solely up to the governor; or, county/city government; or, the EMA director.</a:t>
            </a:r>
          </a:p>
          <a:p>
            <a:pPr marL="0" indent="0">
              <a:buNone/>
            </a:pPr>
            <a:r>
              <a:rPr lang="en-US" dirty="0" smtClean="0"/>
              <a:t>     *     *     *     *     *     *     *     *     *     *</a:t>
            </a:r>
          </a:p>
          <a:p>
            <a:r>
              <a:rPr lang="en-US" dirty="0" smtClean="0"/>
              <a:t>The CEO decides if/when you evacuate.</a:t>
            </a:r>
          </a:p>
          <a:p>
            <a:r>
              <a:rPr lang="en-US" dirty="0" smtClean="0"/>
              <a:t>Earlier declarations can help the process… </a:t>
            </a:r>
            <a:r>
              <a:rPr lang="en-US" i="1" dirty="0" smtClean="0"/>
              <a:t>but organizations want to make wise decisions, protect but not disturb our patients and staff, control costs, etc.</a:t>
            </a:r>
            <a:endParaRPr lang="en-US" i="1"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40219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2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par>
                                <p:cTn id="17" presetID="21" presetClass="entr" presetSubtype="1" fill="hold"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par>
                                <p:cTn id="20" presetID="21" presetClass="entr" presetSubtype="1" fill="hold" nodeType="with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b="1" dirty="0" smtClean="0"/>
              <a:t>Other Decision Factors</a:t>
            </a:r>
            <a:endParaRPr lang="en-US" b="1" dirty="0"/>
          </a:p>
        </p:txBody>
      </p:sp>
      <p:sp>
        <p:nvSpPr>
          <p:cNvPr id="3" name="Content Placeholder 2"/>
          <p:cNvSpPr>
            <a:spLocks noGrp="1"/>
          </p:cNvSpPr>
          <p:nvPr>
            <p:ph idx="1"/>
          </p:nvPr>
        </p:nvSpPr>
        <p:spPr>
          <a:xfrm>
            <a:off x="685800" y="1219200"/>
            <a:ext cx="7772400" cy="4876800"/>
          </a:xfrm>
        </p:spPr>
        <p:txBody>
          <a:bodyPr/>
          <a:lstStyle/>
          <a:p>
            <a:r>
              <a:rPr lang="en-US" sz="3600" dirty="0" smtClean="0"/>
              <a:t>Institutional Memory </a:t>
            </a:r>
            <a:r>
              <a:rPr lang="en-US" sz="3600" i="1" dirty="0" smtClean="0"/>
              <a:t>(remembering 	Hurricane Floyd in 1999…)</a:t>
            </a:r>
          </a:p>
          <a:p>
            <a:r>
              <a:rPr lang="en-US" sz="3600" dirty="0" smtClean="0"/>
              <a:t>FEMA </a:t>
            </a:r>
            <a:r>
              <a:rPr lang="en-US" sz="3600" dirty="0"/>
              <a:t>f</a:t>
            </a:r>
            <a:r>
              <a:rPr lang="en-US" sz="3600" dirty="0" smtClean="0"/>
              <a:t>inancial </a:t>
            </a:r>
            <a:r>
              <a:rPr lang="en-US" sz="3600" dirty="0"/>
              <a:t>s</a:t>
            </a:r>
            <a:r>
              <a:rPr lang="en-US" sz="3600" dirty="0" smtClean="0"/>
              <a:t>upport tied to 	declaration of the emergency</a:t>
            </a:r>
            <a:endParaRPr lang="en-US" sz="3600"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82441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6" presetClass="entr" presetSubtype="16" fill="hold" nodeType="after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762000"/>
          </a:xfrm>
        </p:spPr>
        <p:txBody>
          <a:bodyPr/>
          <a:lstStyle/>
          <a:p>
            <a:r>
              <a:rPr lang="en-US" b="1" dirty="0" smtClean="0"/>
              <a:t>Our Evacuation Decision</a:t>
            </a:r>
            <a:endParaRPr lang="en-US" b="1" dirty="0"/>
          </a:p>
        </p:txBody>
      </p:sp>
      <p:sp>
        <p:nvSpPr>
          <p:cNvPr id="3" name="Content Placeholder 2"/>
          <p:cNvSpPr>
            <a:spLocks noGrp="1"/>
          </p:cNvSpPr>
          <p:nvPr>
            <p:ph idx="1"/>
          </p:nvPr>
        </p:nvSpPr>
        <p:spPr>
          <a:xfrm>
            <a:off x="304800" y="1143000"/>
            <a:ext cx="8534400" cy="4953000"/>
          </a:xfrm>
        </p:spPr>
        <p:txBody>
          <a:bodyPr/>
          <a:lstStyle/>
          <a:p>
            <a:pPr>
              <a:buFont typeface="Arial" panose="020B0604020202020204" pitchFamily="34" charset="0"/>
              <a:buChar char="•"/>
            </a:pPr>
            <a:r>
              <a:rPr lang="en-US" sz="3600" dirty="0" smtClean="0"/>
              <a:t>We waited for the governor’s declaration and then the county commissioner’s declaration</a:t>
            </a:r>
          </a:p>
          <a:p>
            <a:pPr>
              <a:buFont typeface="Arial" panose="020B0604020202020204" pitchFamily="34" charset="0"/>
              <a:buChar char="•"/>
            </a:pPr>
            <a:r>
              <a:rPr lang="en-US" sz="3600" dirty="0" smtClean="0"/>
              <a:t>WE </a:t>
            </a:r>
            <a:r>
              <a:rPr lang="en-US" sz="2800" i="1" dirty="0" smtClean="0"/>
              <a:t>(and many others) </a:t>
            </a:r>
            <a:r>
              <a:rPr lang="en-US" sz="3600" dirty="0" smtClean="0"/>
              <a:t>WAITED TOO LONG! </a:t>
            </a:r>
          </a:p>
          <a:p>
            <a:pPr>
              <a:buFont typeface="Arial" panose="020B0604020202020204" pitchFamily="34" charset="0"/>
              <a:buChar char="•"/>
            </a:pPr>
            <a:r>
              <a:rPr lang="en-US" sz="3600" dirty="0" smtClean="0"/>
              <a:t>CAT 4 storm predicted 10 miles off coast</a:t>
            </a:r>
          </a:p>
          <a:p>
            <a:pPr>
              <a:buFont typeface="Arial" panose="020B0604020202020204" pitchFamily="34" charset="0"/>
              <a:buChar char="•"/>
            </a:pPr>
            <a:r>
              <a:rPr lang="en-US" sz="3600" dirty="0" smtClean="0"/>
              <a:t>CAT 2 storm occurred 25 miles off coast </a:t>
            </a:r>
            <a:r>
              <a:rPr lang="en-US" sz="2800" i="1" dirty="0" smtClean="0"/>
              <a:t>(late storm shift)</a:t>
            </a:r>
            <a:endParaRPr lang="en-US" sz="2800" i="1"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60152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US" b="1" dirty="0" smtClean="0"/>
              <a:t>2 SCCs &amp; 2 Hospitals &lt; 2 Days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7019387"/>
              </p:ext>
            </p:extLst>
          </p:nvPr>
        </p:nvGraphicFramePr>
        <p:xfrm>
          <a:off x="298449" y="1219200"/>
          <a:ext cx="8534400" cy="4800600"/>
        </p:xfrm>
        <a:graphic>
          <a:graphicData uri="http://schemas.openxmlformats.org/drawingml/2006/table">
            <a:tbl>
              <a:tblPr firstRow="1" bandRow="1">
                <a:tableStyleId>{5C22544A-7EE6-4342-B048-85BDC9FD1C3A}</a:tableStyleId>
              </a:tblPr>
              <a:tblGrid>
                <a:gridCol w="5410200"/>
                <a:gridCol w="3124200"/>
              </a:tblGrid>
              <a:tr h="800100">
                <a:tc>
                  <a:txBody>
                    <a:bodyPr/>
                    <a:lstStyle/>
                    <a:p>
                      <a:pPr algn="ctr"/>
                      <a:r>
                        <a:rPr lang="en-US" sz="4000" dirty="0" smtClean="0">
                          <a:solidFill>
                            <a:schemeClr val="accent6">
                              <a:lumMod val="75000"/>
                              <a:lumOff val="25000"/>
                            </a:schemeClr>
                          </a:solidFill>
                        </a:rPr>
                        <a:t>LOCATION</a:t>
                      </a:r>
                      <a:endParaRPr lang="en-US" sz="4000" dirty="0">
                        <a:solidFill>
                          <a:schemeClr val="accent6">
                            <a:lumMod val="75000"/>
                            <a:lumOff val="25000"/>
                          </a:schemeClr>
                        </a:solidFill>
                      </a:endParaRPr>
                    </a:p>
                  </a:txBody>
                  <a:tcPr/>
                </a:tc>
                <a:tc>
                  <a:txBody>
                    <a:bodyPr/>
                    <a:lstStyle/>
                    <a:p>
                      <a:pPr algn="ctr"/>
                      <a:r>
                        <a:rPr lang="en-US" sz="4000" dirty="0" smtClean="0">
                          <a:solidFill>
                            <a:schemeClr val="accent6">
                              <a:lumMod val="75000"/>
                              <a:lumOff val="25000"/>
                            </a:schemeClr>
                          </a:solidFill>
                        </a:rPr>
                        <a:t>EVACUEES</a:t>
                      </a:r>
                      <a:endParaRPr lang="en-US" sz="4000" dirty="0">
                        <a:solidFill>
                          <a:schemeClr val="accent6">
                            <a:lumMod val="75000"/>
                            <a:lumOff val="25000"/>
                          </a:schemeClr>
                        </a:solidFill>
                      </a:endParaRPr>
                    </a:p>
                  </a:txBody>
                  <a:tcPr/>
                </a:tc>
              </a:tr>
              <a:tr h="800100">
                <a:tc>
                  <a:txBody>
                    <a:bodyPr/>
                    <a:lstStyle/>
                    <a:p>
                      <a:r>
                        <a:rPr lang="en-US" sz="3200" dirty="0" smtClean="0"/>
                        <a:t>Brunswick Hospital Campus</a:t>
                      </a:r>
                      <a:endParaRPr lang="en-US" sz="3200" dirty="0"/>
                    </a:p>
                  </a:txBody>
                  <a:tcPr/>
                </a:tc>
                <a:tc>
                  <a:txBody>
                    <a:bodyPr/>
                    <a:lstStyle/>
                    <a:p>
                      <a:pPr algn="ctr"/>
                      <a:r>
                        <a:rPr lang="en-US" sz="3200" dirty="0" smtClean="0"/>
                        <a:t>183</a:t>
                      </a:r>
                      <a:endParaRPr lang="en-US" sz="3200" dirty="0"/>
                    </a:p>
                  </a:txBody>
                  <a:tcPr/>
                </a:tc>
              </a:tr>
              <a:tr h="800100">
                <a:tc>
                  <a:txBody>
                    <a:bodyPr/>
                    <a:lstStyle/>
                    <a:p>
                      <a:r>
                        <a:rPr lang="en-US" sz="3200" dirty="0" smtClean="0"/>
                        <a:t>Camden Hospital Campus</a:t>
                      </a:r>
                      <a:endParaRPr lang="en-US" sz="3200" dirty="0"/>
                    </a:p>
                  </a:txBody>
                  <a:tcPr/>
                </a:tc>
                <a:tc>
                  <a:txBody>
                    <a:bodyPr/>
                    <a:lstStyle/>
                    <a:p>
                      <a:pPr algn="ctr"/>
                      <a:r>
                        <a:rPr lang="en-US" sz="3200" dirty="0" smtClean="0"/>
                        <a:t>  19</a:t>
                      </a:r>
                      <a:endParaRPr lang="en-US" sz="3200" dirty="0"/>
                    </a:p>
                  </a:txBody>
                  <a:tcPr/>
                </a:tc>
              </a:tr>
              <a:tr h="800100">
                <a:tc>
                  <a:txBody>
                    <a:bodyPr/>
                    <a:lstStyle/>
                    <a:p>
                      <a:r>
                        <a:rPr lang="en-US" sz="3200" dirty="0" smtClean="0"/>
                        <a:t>Senior</a:t>
                      </a:r>
                      <a:r>
                        <a:rPr lang="en-US" sz="3200" baseline="0" dirty="0" smtClean="0"/>
                        <a:t> Care Center - Brunswick</a:t>
                      </a:r>
                      <a:endParaRPr lang="en-US" sz="3200" dirty="0"/>
                    </a:p>
                  </a:txBody>
                  <a:tcPr/>
                </a:tc>
                <a:tc>
                  <a:txBody>
                    <a:bodyPr/>
                    <a:lstStyle/>
                    <a:p>
                      <a:pPr algn="ctr"/>
                      <a:r>
                        <a:rPr lang="en-US" sz="3200" dirty="0" smtClean="0"/>
                        <a:t>174</a:t>
                      </a:r>
                      <a:endParaRPr lang="en-US" sz="3200" dirty="0"/>
                    </a:p>
                  </a:txBody>
                  <a:tcPr/>
                </a:tc>
              </a:tr>
              <a:tr h="800100">
                <a:tc>
                  <a:txBody>
                    <a:bodyPr/>
                    <a:lstStyle/>
                    <a:p>
                      <a:r>
                        <a:rPr lang="en-US" sz="3200" dirty="0" smtClean="0"/>
                        <a:t>Senior Care Center – St. Marys</a:t>
                      </a:r>
                      <a:endParaRPr lang="en-US" sz="3200" dirty="0"/>
                    </a:p>
                  </a:txBody>
                  <a:tcPr/>
                </a:tc>
                <a:tc>
                  <a:txBody>
                    <a:bodyPr/>
                    <a:lstStyle/>
                    <a:p>
                      <a:pPr algn="ctr"/>
                      <a:r>
                        <a:rPr lang="en-US" sz="3200" dirty="0" smtClean="0"/>
                        <a:t>  69</a:t>
                      </a:r>
                      <a:endParaRPr lang="en-US" sz="3200" dirty="0"/>
                    </a:p>
                  </a:txBody>
                  <a:tcPr/>
                </a:tc>
              </a:tr>
              <a:tr h="800100">
                <a:tc>
                  <a:txBody>
                    <a:bodyPr/>
                    <a:lstStyle/>
                    <a:p>
                      <a:pPr algn="r"/>
                      <a:r>
                        <a:rPr lang="en-US" sz="3200" b="1" dirty="0" smtClean="0"/>
                        <a:t>TOTAL</a:t>
                      </a:r>
                      <a:endParaRPr lang="en-US" sz="3200" b="1" dirty="0"/>
                    </a:p>
                  </a:txBody>
                  <a:tcPr/>
                </a:tc>
                <a:tc>
                  <a:txBody>
                    <a:bodyPr/>
                    <a:lstStyle/>
                    <a:p>
                      <a:pPr algn="ctr"/>
                      <a:r>
                        <a:rPr lang="en-US" sz="3200" b="1" dirty="0" smtClean="0"/>
                        <a:t>445</a:t>
                      </a:r>
                      <a:endParaRPr lang="en-US" sz="3200" b="1" dirty="0"/>
                    </a:p>
                  </a:txBody>
                  <a:tcPr/>
                </a:tc>
              </a:tr>
            </a:tbl>
          </a:graphicData>
        </a:graphic>
      </p:graphicFrame>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7" name="Freeform 16"/>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1674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smtClean="0"/>
              <a:t>FOFI</a:t>
            </a:r>
            <a:endParaRPr lang="en-US" dirty="0"/>
          </a:p>
        </p:txBody>
      </p:sp>
      <p:sp>
        <p:nvSpPr>
          <p:cNvPr id="3" name="Content Placeholder 2"/>
          <p:cNvSpPr>
            <a:spLocks noGrp="1"/>
          </p:cNvSpPr>
          <p:nvPr>
            <p:ph idx="1"/>
          </p:nvPr>
        </p:nvSpPr>
        <p:spPr>
          <a:xfrm>
            <a:off x="457200" y="990600"/>
            <a:ext cx="8305800" cy="5105400"/>
          </a:xfrm>
        </p:spPr>
        <p:txBody>
          <a:bodyPr/>
          <a:lstStyle/>
          <a:p>
            <a:r>
              <a:rPr lang="en-US" sz="3600" dirty="0" smtClean="0"/>
              <a:t>SCC’s - first to evacuate and, in this event, first to return</a:t>
            </a:r>
          </a:p>
          <a:p>
            <a:endParaRPr lang="en-US" sz="3600" dirty="0" smtClean="0"/>
          </a:p>
          <a:p>
            <a:endParaRPr lang="en-US" dirty="0" smtClean="0"/>
          </a:p>
          <a:p>
            <a:endParaRPr lang="en-US" dirty="0" smtClean="0"/>
          </a:p>
          <a:p>
            <a:endParaRPr lang="en-US"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411469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b="1" dirty="0" smtClean="0"/>
              <a:t>Senior Care Centers</a:t>
            </a:r>
            <a:endParaRPr lang="en-US" b="1" dirty="0"/>
          </a:p>
        </p:txBody>
      </p:sp>
      <p:sp>
        <p:nvSpPr>
          <p:cNvPr id="3" name="Content Placeholder 2"/>
          <p:cNvSpPr>
            <a:spLocks noGrp="1"/>
          </p:cNvSpPr>
          <p:nvPr>
            <p:ph idx="1"/>
          </p:nvPr>
        </p:nvSpPr>
        <p:spPr>
          <a:xfrm>
            <a:off x="304800" y="1066800"/>
            <a:ext cx="8534400" cy="5059363"/>
          </a:xfrm>
        </p:spPr>
        <p:txBody>
          <a:bodyPr>
            <a:normAutofit/>
          </a:bodyPr>
          <a:lstStyle/>
          <a:p>
            <a:r>
              <a:rPr lang="en-US" sz="3600" dirty="0" smtClean="0"/>
              <a:t>SCC - St. </a:t>
            </a:r>
            <a:r>
              <a:rPr lang="en-US" sz="3600" dirty="0" err="1" smtClean="0"/>
              <a:t>Marys</a:t>
            </a:r>
            <a:r>
              <a:rPr lang="en-US" sz="3600" dirty="0" smtClean="0"/>
              <a:t> to Lake Park</a:t>
            </a:r>
            <a:r>
              <a:rPr lang="en-US" sz="3600" dirty="0"/>
              <a:t> </a:t>
            </a:r>
            <a:r>
              <a:rPr lang="en-US" sz="3600" i="1" dirty="0" smtClean="0"/>
              <a:t>(Valdosta)</a:t>
            </a:r>
            <a:r>
              <a:rPr lang="en-US" sz="3600" dirty="0" smtClean="0"/>
              <a:t> </a:t>
            </a:r>
          </a:p>
          <a:p>
            <a:r>
              <a:rPr lang="en-US" sz="3600" dirty="0" smtClean="0"/>
              <a:t>SCC - Brunswick to Northside Baptist 	Church in Valdosta (75 miles away)</a:t>
            </a:r>
          </a:p>
          <a:p>
            <a:r>
              <a:rPr lang="en-US" sz="3600" dirty="0"/>
              <a:t>Used multiple local non-emergency 	transport vehicles – 15 hours </a:t>
            </a:r>
            <a:r>
              <a:rPr lang="en-US" sz="3600" dirty="0" smtClean="0"/>
              <a:t>outbound</a:t>
            </a:r>
          </a:p>
          <a:p>
            <a:r>
              <a:rPr lang="en-US" sz="3600" dirty="0" smtClean="0"/>
              <a:t>Cash </a:t>
            </a:r>
            <a:r>
              <a:rPr lang="en-US" sz="3600" dirty="0"/>
              <a:t>sent with both </a:t>
            </a:r>
            <a:r>
              <a:rPr lang="en-US" sz="3600" dirty="0" smtClean="0"/>
              <a:t>administrators</a:t>
            </a:r>
          </a:p>
          <a:p>
            <a:endParaRPr lang="en-US" sz="3600" dirty="0" smtClean="0"/>
          </a:p>
          <a:p>
            <a:endParaRPr lang="en-US" sz="3600" dirty="0" smtClean="0"/>
          </a:p>
          <a:p>
            <a:endParaRPr lang="en-US" dirty="0" smtClean="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774044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b="1" dirty="0"/>
              <a:t>Senior Care Centers</a:t>
            </a:r>
            <a:endParaRPr lang="en-US" dirty="0"/>
          </a:p>
        </p:txBody>
      </p:sp>
      <p:sp>
        <p:nvSpPr>
          <p:cNvPr id="3" name="Content Placeholder 2"/>
          <p:cNvSpPr>
            <a:spLocks noGrp="1"/>
          </p:cNvSpPr>
          <p:nvPr>
            <p:ph idx="1"/>
          </p:nvPr>
        </p:nvSpPr>
        <p:spPr>
          <a:xfrm>
            <a:off x="304800" y="1066800"/>
            <a:ext cx="8610600" cy="5029200"/>
          </a:xfrm>
        </p:spPr>
        <p:txBody>
          <a:bodyPr/>
          <a:lstStyle/>
          <a:p>
            <a:r>
              <a:rPr lang="en-US" sz="3600" dirty="0"/>
              <a:t>Physical therapists accompanied residents </a:t>
            </a:r>
          </a:p>
          <a:p>
            <a:r>
              <a:rPr lang="en-US" sz="3600" dirty="0"/>
              <a:t>Understanding local resources is </a:t>
            </a:r>
            <a:r>
              <a:rPr lang="en-US" sz="3600" dirty="0" smtClean="0"/>
              <a:t>critical; 	Previously fostered </a:t>
            </a:r>
            <a:r>
              <a:rPr lang="en-US" sz="3600" dirty="0"/>
              <a:t>good relationships </a:t>
            </a:r>
            <a:r>
              <a:rPr lang="en-US" sz="3600" dirty="0" smtClean="0"/>
              <a:t>	with some EMS agencies in </a:t>
            </a:r>
            <a:r>
              <a:rPr lang="en-US" sz="3600" dirty="0"/>
              <a:t>the </a:t>
            </a:r>
            <a:r>
              <a:rPr lang="en-US" sz="3600" dirty="0" smtClean="0"/>
              <a:t>	relocated community</a:t>
            </a:r>
            <a:r>
              <a:rPr lang="en-US" sz="3600" dirty="0"/>
              <a:t>;  </a:t>
            </a:r>
            <a:endParaRPr lang="en-US" sz="3600" dirty="0" smtClean="0"/>
          </a:p>
          <a:p>
            <a:r>
              <a:rPr lang="en-US" sz="3600" dirty="0" smtClean="0"/>
              <a:t>5 U-Haul </a:t>
            </a:r>
            <a:r>
              <a:rPr lang="en-US" sz="3600" dirty="0"/>
              <a:t>t</a:t>
            </a:r>
            <a:r>
              <a:rPr lang="en-US" sz="3600" dirty="0" smtClean="0"/>
              <a:t>rucks took </a:t>
            </a:r>
            <a:r>
              <a:rPr lang="en-US" sz="3600" dirty="0"/>
              <a:t>volumes of equipment </a:t>
            </a:r>
            <a:r>
              <a:rPr lang="en-US" sz="3600" dirty="0" smtClean="0"/>
              <a:t>	and supplies</a:t>
            </a:r>
          </a:p>
          <a:p>
            <a:r>
              <a:rPr lang="en-US" sz="3600" dirty="0"/>
              <a:t>Must have a </a:t>
            </a:r>
            <a:r>
              <a:rPr lang="en-US" sz="3600" u="sng" dirty="0"/>
              <a:t>Plan B</a:t>
            </a:r>
            <a:r>
              <a:rPr lang="en-US" sz="3600" dirty="0"/>
              <a:t> </a:t>
            </a:r>
            <a:r>
              <a:rPr lang="en-US" sz="3600" dirty="0" smtClean="0"/>
              <a:t>for back </a:t>
            </a:r>
            <a:r>
              <a:rPr lang="en-US" sz="3600" dirty="0"/>
              <a:t>door </a:t>
            </a:r>
            <a:r>
              <a:rPr lang="en-US" sz="3600" dirty="0" smtClean="0"/>
              <a:t>storms</a:t>
            </a:r>
            <a:endParaRPr lang="en-US" sz="3600" dirty="0"/>
          </a:p>
          <a:p>
            <a:endParaRPr lang="en-US" dirty="0"/>
          </a:p>
          <a:p>
            <a:endParaRPr lang="en-US" dirty="0" smtClean="0"/>
          </a:p>
          <a:p>
            <a:endParaRPr lang="en-US" dirty="0" smtClean="0"/>
          </a:p>
          <a:p>
            <a:endParaRPr lang="en-US"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871550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28600" y="0"/>
            <a:ext cx="9144000" cy="6858000"/>
          </a:xfrm>
          <a:prstGeom prst="rect">
            <a:avLst/>
          </a:prstGeom>
        </p:spPr>
      </p:pic>
      <p:sp>
        <p:nvSpPr>
          <p:cNvPr id="7" name="Right Arrow 6"/>
          <p:cNvSpPr/>
          <p:nvPr/>
        </p:nvSpPr>
        <p:spPr>
          <a:xfrm rot="1305633">
            <a:off x="1623167" y="1387279"/>
            <a:ext cx="2590744" cy="1593385"/>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27000">
              <a:schemeClr val="accent2">
                <a:lumMod val="40000"/>
                <a:lumOff val="60000"/>
              </a:schemeClr>
            </a:glow>
            <a:outerShdw blurRad="63500" dist="50800" dir="6000000" algn="ctr"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22225">
                  <a:solidFill>
                    <a:schemeClr val="accent2"/>
                  </a:solidFill>
                  <a:prstDash val="solid"/>
                </a:ln>
                <a:solidFill>
                  <a:schemeClr val="accent2">
                    <a:lumMod val="40000"/>
                    <a:lumOff val="60000"/>
                  </a:schemeClr>
                </a:solidFill>
              </a:rPr>
              <a:t>SGHS</a:t>
            </a:r>
            <a:endParaRPr lang="en-US" sz="4400" dirty="0"/>
          </a:p>
        </p:txBody>
      </p:sp>
    </p:spTree>
    <p:extLst>
      <p:ext uri="{BB962C8B-B14F-4D97-AF65-F5344CB8AC3E}">
        <p14:creationId xmlns:p14="http://schemas.microsoft.com/office/powerpoint/2010/main" val="191617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p:spPr>
        <p:txBody>
          <a:bodyPr>
            <a:normAutofit fontScale="90000"/>
          </a:bodyPr>
          <a:lstStyle/>
          <a:p>
            <a:pPr algn="ctr" eaLnBrk="1" hangingPunct="1"/>
            <a:r>
              <a:rPr lang="en-US" altLang="en-US" smtClean="0"/>
              <a:t>Camden Campus</a:t>
            </a:r>
          </a:p>
        </p:txBody>
      </p:sp>
      <p:pic>
        <p:nvPicPr>
          <p:cNvPr id="92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0741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b="1" dirty="0"/>
              <a:t>Senior Care Centers</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a:t>Residents of both SCCs were away 4 days 	and 3 </a:t>
            </a:r>
            <a:r>
              <a:rPr lang="en-US" dirty="0" smtClean="0"/>
              <a:t>nights</a:t>
            </a:r>
          </a:p>
          <a:p>
            <a:r>
              <a:rPr lang="en-US" dirty="0" smtClean="0"/>
              <a:t>Residents were welcomed home with hot baths 	and showers, and gift baskets</a:t>
            </a:r>
          </a:p>
          <a:p>
            <a:endParaRPr lang="en-US" dirty="0" smtClean="0"/>
          </a:p>
          <a:p>
            <a:endParaRPr lang="en-US" dirty="0" smtClean="0"/>
          </a:p>
          <a:p>
            <a:endParaRPr lang="en-US" dirty="0"/>
          </a:p>
          <a:p>
            <a:endParaRPr lang="en-US" dirty="0" smtClean="0"/>
          </a:p>
          <a:p>
            <a:endParaRPr lang="en-US" dirty="0" smtClean="0"/>
          </a:p>
          <a:p>
            <a:endParaRPr lang="en-US"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740321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31900"/>
          </a:xfrm>
        </p:spPr>
        <p:txBody>
          <a:bodyPr/>
          <a:lstStyle/>
          <a:p>
            <a:r>
              <a:rPr lang="en-US" b="1" i="1" dirty="0">
                <a:latin typeface="Bradley Hand ITC" panose="03070402050302030203" pitchFamily="66" charset="0"/>
              </a:rPr>
              <a:t>L E S </a:t>
            </a:r>
            <a:r>
              <a:rPr lang="en-US" b="1" i="1" dirty="0" err="1">
                <a:latin typeface="Bradley Hand ITC" panose="03070402050302030203" pitchFamily="66" charset="0"/>
              </a:rPr>
              <a:t>S</a:t>
            </a:r>
            <a:r>
              <a:rPr lang="en-US" b="1" i="1" dirty="0">
                <a:latin typeface="Bradley Hand ITC" panose="03070402050302030203" pitchFamily="66" charset="0"/>
              </a:rPr>
              <a:t> O N S   L E A R N E D</a:t>
            </a:r>
            <a:r>
              <a:rPr lang="en-US" b="1" dirty="0">
                <a:latin typeface="Bradley Hand ITC" panose="03070402050302030203" pitchFamily="66" charset="0"/>
              </a:rPr>
              <a:t> </a:t>
            </a:r>
            <a:r>
              <a:rPr lang="en-US" b="1" dirty="0" smtClean="0"/>
              <a:t>Senior Care Centers</a:t>
            </a:r>
            <a:endParaRPr lang="en-US" b="1" dirty="0"/>
          </a:p>
        </p:txBody>
      </p:sp>
      <p:sp>
        <p:nvSpPr>
          <p:cNvPr id="3" name="Content Placeholder 2"/>
          <p:cNvSpPr>
            <a:spLocks noGrp="1"/>
          </p:cNvSpPr>
          <p:nvPr>
            <p:ph idx="1"/>
          </p:nvPr>
        </p:nvSpPr>
        <p:spPr>
          <a:xfrm>
            <a:off x="527842" y="1562894"/>
            <a:ext cx="8382000" cy="4419600"/>
          </a:xfrm>
        </p:spPr>
        <p:txBody>
          <a:bodyPr/>
          <a:lstStyle/>
          <a:p>
            <a:r>
              <a:rPr lang="en-US" dirty="0" smtClean="0"/>
              <a:t>When evacuating, a </a:t>
            </a:r>
            <a:r>
              <a:rPr lang="en-US" dirty="0"/>
              <a:t>police escort would </a:t>
            </a:r>
            <a:r>
              <a:rPr lang="en-US" dirty="0" smtClean="0"/>
              <a:t>have 	been helpful</a:t>
            </a:r>
            <a:endParaRPr lang="en-US" dirty="0"/>
          </a:p>
          <a:p>
            <a:r>
              <a:rPr lang="en-US" dirty="0" smtClean="0"/>
              <a:t>Some </a:t>
            </a:r>
            <a:r>
              <a:rPr lang="en-US" dirty="0"/>
              <a:t>staffing concerns; Hired temporary 	agency and EVS staff at relocation </a:t>
            </a:r>
            <a:r>
              <a:rPr lang="en-US" dirty="0" smtClean="0"/>
              <a:t>sites</a:t>
            </a:r>
            <a:endParaRPr lang="en-US" dirty="0"/>
          </a:p>
          <a:p>
            <a:r>
              <a:rPr lang="en-US" dirty="0" smtClean="0"/>
              <a:t>Assure suitability of the kitchen / Additional 	canned food on site would have been helpful</a:t>
            </a:r>
          </a:p>
          <a:p>
            <a:r>
              <a:rPr lang="en-US" dirty="0" smtClean="0"/>
              <a:t>Additional urinals for men</a:t>
            </a:r>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275676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31900"/>
          </a:xfrm>
        </p:spPr>
        <p:txBody>
          <a:bodyPr/>
          <a:lstStyle/>
          <a:p>
            <a:r>
              <a:rPr lang="en-US" b="1" i="1" dirty="0">
                <a:latin typeface="Bradley Hand ITC" panose="03070402050302030203" pitchFamily="66" charset="0"/>
              </a:rPr>
              <a:t>L E S </a:t>
            </a:r>
            <a:r>
              <a:rPr lang="en-US" b="1" i="1" dirty="0" err="1">
                <a:latin typeface="Bradley Hand ITC" panose="03070402050302030203" pitchFamily="66" charset="0"/>
              </a:rPr>
              <a:t>S</a:t>
            </a:r>
            <a:r>
              <a:rPr lang="en-US" b="1" i="1" dirty="0">
                <a:latin typeface="Bradley Hand ITC" panose="03070402050302030203" pitchFamily="66" charset="0"/>
              </a:rPr>
              <a:t> O N S   L E A R N E D</a:t>
            </a:r>
            <a:r>
              <a:rPr lang="en-US" b="1" dirty="0">
                <a:latin typeface="Bradley Hand ITC" panose="03070402050302030203" pitchFamily="66" charset="0"/>
              </a:rPr>
              <a:t> </a:t>
            </a:r>
            <a:r>
              <a:rPr lang="en-US" b="1" dirty="0" smtClean="0"/>
              <a:t>Senior Care Centers</a:t>
            </a:r>
            <a:endParaRPr lang="en-US" b="1" dirty="0"/>
          </a:p>
        </p:txBody>
      </p:sp>
      <p:sp>
        <p:nvSpPr>
          <p:cNvPr id="3" name="Content Placeholder 2"/>
          <p:cNvSpPr>
            <a:spLocks noGrp="1"/>
          </p:cNvSpPr>
          <p:nvPr>
            <p:ph idx="1"/>
          </p:nvPr>
        </p:nvSpPr>
        <p:spPr>
          <a:xfrm>
            <a:off x="381000" y="1675607"/>
            <a:ext cx="8382000" cy="4419600"/>
          </a:xfrm>
        </p:spPr>
        <p:txBody>
          <a:bodyPr/>
          <a:lstStyle/>
          <a:p>
            <a:r>
              <a:rPr lang="en-US" sz="3600" dirty="0"/>
              <a:t>Assure </a:t>
            </a:r>
            <a:r>
              <a:rPr lang="en-US" sz="3600" dirty="0" smtClean="0"/>
              <a:t>relationships with other </a:t>
            </a:r>
            <a:r>
              <a:rPr lang="en-US" sz="3600" i="1" dirty="0" smtClean="0"/>
              <a:t>(nearby)</a:t>
            </a:r>
            <a:r>
              <a:rPr lang="en-US" sz="3600" dirty="0" smtClean="0"/>
              <a:t> 	nursing homes for evacuations longer 	than </a:t>
            </a:r>
            <a:r>
              <a:rPr lang="en-US" sz="3600" dirty="0"/>
              <a:t>4 </a:t>
            </a:r>
            <a:r>
              <a:rPr lang="en-US" sz="3600" dirty="0" smtClean="0"/>
              <a:t>days </a:t>
            </a:r>
            <a:endParaRPr lang="en-US" sz="3600" dirty="0"/>
          </a:p>
          <a:p>
            <a:r>
              <a:rPr lang="en-US" sz="3600" dirty="0" smtClean="0"/>
              <a:t>Incentives for team members</a:t>
            </a:r>
          </a:p>
          <a:p>
            <a:r>
              <a:rPr lang="en-US" sz="3600" dirty="0" smtClean="0"/>
              <a:t>Ensure enough staff are available to bathe and shower returning residents </a:t>
            </a:r>
            <a:endParaRPr lang="en-US" sz="3600"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702835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SCC St. </a:t>
            </a:r>
            <a:r>
              <a:rPr lang="en-US" dirty="0" err="1" smtClean="0"/>
              <a:t>Marys</a:t>
            </a:r>
            <a:r>
              <a:rPr lang="en-US" dirty="0" smtClean="0"/>
              <a:t> - Lessons Learned</a:t>
            </a:r>
            <a:endParaRPr lang="en-US" dirty="0"/>
          </a:p>
        </p:txBody>
      </p:sp>
      <p:sp>
        <p:nvSpPr>
          <p:cNvPr id="3" name="Content Placeholder 2"/>
          <p:cNvSpPr>
            <a:spLocks noGrp="1"/>
          </p:cNvSpPr>
          <p:nvPr>
            <p:ph idx="1"/>
          </p:nvPr>
        </p:nvSpPr>
        <p:spPr>
          <a:xfrm>
            <a:off x="381000" y="1219200"/>
            <a:ext cx="8458200" cy="4906963"/>
          </a:xfrm>
        </p:spPr>
        <p:txBody>
          <a:bodyPr/>
          <a:lstStyle/>
          <a:p>
            <a:r>
              <a:rPr lang="en-US" sz="3600" dirty="0" smtClean="0"/>
              <a:t>Some family members picked up 	residents before the storm, during the 	storm realized how difficult it was to   	care for them, and following the 	storm, dropped them at the facility 	entrance</a:t>
            </a:r>
          </a:p>
          <a:p>
            <a:r>
              <a:rPr lang="en-US" sz="3600" dirty="0"/>
              <a:t>O</a:t>
            </a:r>
            <a:r>
              <a:rPr lang="en-US" sz="3600" dirty="0" smtClean="0"/>
              <a:t>ut-of-town kennel used for staff pets </a:t>
            </a:r>
          </a:p>
          <a:p>
            <a:r>
              <a:rPr lang="en-US" sz="3600" dirty="0" smtClean="0"/>
              <a:t>1 ECC patient</a:t>
            </a:r>
            <a:endParaRPr lang="en-US" sz="3600"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8930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2000"/>
                                  </p:stCondLst>
                                  <p:iterate type="lt">
                                    <p:tmPct val="10000"/>
                                  </p:iterate>
                                  <p:childTnLst>
                                    <p:animMotion origin="layout" path="M -5.55556E-7 4.44444E-6 L -5.55556E-7 -0.07223 " pathEditMode="relative" rAng="0" ptsTypes="AA">
                                      <p:cBhvr>
                                        <p:cTn id="6" dur="100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500" fill="hold">
                                          <p:stCondLst>
                                            <p:cond delay="0"/>
                                          </p:stCondLst>
                                        </p:cTn>
                                        <p:tgtEl>
                                          <p:spTgt spid="3">
                                            <p:txEl>
                                              <p:pRg st="0" end="0"/>
                                            </p:txEl>
                                          </p:spTgt>
                                        </p:tgtEl>
                                        <p:attrNameLst>
                                          <p:attrName>r</p:attrName>
                                        </p:attrNameLst>
                                      </p:cBhvr>
                                    </p:animRot>
                                    <p:animRot by="-1500000">
                                      <p:cBhvr>
                                        <p:cTn id="8" dur="500" fill="hold">
                                          <p:stCondLst>
                                            <p:cond delay="500"/>
                                          </p:stCondLst>
                                        </p:cTn>
                                        <p:tgtEl>
                                          <p:spTgt spid="3">
                                            <p:txEl>
                                              <p:pRg st="0" end="0"/>
                                            </p:txEl>
                                          </p:spTgt>
                                        </p:tgtEl>
                                        <p:attrNameLst>
                                          <p:attrName>r</p:attrName>
                                        </p:attrNameLst>
                                      </p:cBhvr>
                                    </p:animRot>
                                    <p:animRot by="-1500000">
                                      <p:cBhvr>
                                        <p:cTn id="9" dur="500" fill="hold">
                                          <p:stCondLst>
                                            <p:cond delay="1000"/>
                                          </p:stCondLst>
                                        </p:cTn>
                                        <p:tgtEl>
                                          <p:spTgt spid="3">
                                            <p:txEl>
                                              <p:pRg st="0" end="0"/>
                                            </p:txEl>
                                          </p:spTgt>
                                        </p:tgtEl>
                                        <p:attrNameLst>
                                          <p:attrName>r</p:attrName>
                                        </p:attrNameLst>
                                      </p:cBhvr>
                                    </p:animRot>
                                    <p:animRot by="1500000">
                                      <p:cBhvr>
                                        <p:cTn id="10" dur="500" fill="hold">
                                          <p:stCondLst>
                                            <p:cond delay="15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750"/>
                                  </p:stCondLst>
                                  <p:iterate type="lt">
                                    <p:tmPct val="10000"/>
                                  </p:iterate>
                                  <p:childTnLst>
                                    <p:animMotion origin="layout" path="M 5E-6 1.48148E-6 L 5E-6 -0.07222 " pathEditMode="relative" rAng="0" ptsTypes="AA">
                                      <p:cBhvr>
                                        <p:cTn id="14" dur="375"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15" dur="188" fill="hold">
                                          <p:stCondLst>
                                            <p:cond delay="0"/>
                                          </p:stCondLst>
                                        </p:cTn>
                                        <p:tgtEl>
                                          <p:spTgt spid="3">
                                            <p:txEl>
                                              <p:pRg st="1" end="1"/>
                                            </p:txEl>
                                          </p:spTgt>
                                        </p:tgtEl>
                                        <p:attrNameLst>
                                          <p:attrName>r</p:attrName>
                                        </p:attrNameLst>
                                      </p:cBhvr>
                                    </p:animRot>
                                    <p:animRot by="-1500000">
                                      <p:cBhvr>
                                        <p:cTn id="16" dur="188" fill="hold">
                                          <p:stCondLst>
                                            <p:cond delay="188"/>
                                          </p:stCondLst>
                                        </p:cTn>
                                        <p:tgtEl>
                                          <p:spTgt spid="3">
                                            <p:txEl>
                                              <p:pRg st="1" end="1"/>
                                            </p:txEl>
                                          </p:spTgt>
                                        </p:tgtEl>
                                        <p:attrNameLst>
                                          <p:attrName>r</p:attrName>
                                        </p:attrNameLst>
                                      </p:cBhvr>
                                    </p:animRot>
                                    <p:animRot by="-1500000">
                                      <p:cBhvr>
                                        <p:cTn id="17" dur="188" fill="hold">
                                          <p:stCondLst>
                                            <p:cond delay="375"/>
                                          </p:stCondLst>
                                        </p:cTn>
                                        <p:tgtEl>
                                          <p:spTgt spid="3">
                                            <p:txEl>
                                              <p:pRg st="1" end="1"/>
                                            </p:txEl>
                                          </p:spTgt>
                                        </p:tgtEl>
                                        <p:attrNameLst>
                                          <p:attrName>r</p:attrName>
                                        </p:attrNameLst>
                                      </p:cBhvr>
                                    </p:animRot>
                                    <p:animRot by="1500000">
                                      <p:cBhvr>
                                        <p:cTn id="18" dur="188" fill="hold">
                                          <p:stCondLst>
                                            <p:cond delay="563"/>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750"/>
                                  </p:stCondLst>
                                  <p:iterate type="lt">
                                    <p:tmPct val="10000"/>
                                  </p:iterate>
                                  <p:childTnLst>
                                    <p:animMotion origin="layout" path="M -2.77778E-6 -3.33333E-6 L -2.77778E-6 -0.07222 " pathEditMode="relative" rAng="0" ptsTypes="AA">
                                      <p:cBhvr>
                                        <p:cTn id="22" dur="375" accel="50000" decel="50000" autoRev="1" fill="hold">
                                          <p:stCondLst>
                                            <p:cond delay="0"/>
                                          </p:stCondLst>
                                        </p:cTn>
                                        <p:tgtEl>
                                          <p:spTgt spid="3">
                                            <p:txEl>
                                              <p:pRg st="2" end="2"/>
                                            </p:txEl>
                                          </p:spTgt>
                                        </p:tgtEl>
                                        <p:attrNameLst>
                                          <p:attrName>ppt_x</p:attrName>
                                          <p:attrName>ppt_y</p:attrName>
                                        </p:attrNameLst>
                                      </p:cBhvr>
                                      <p:rCtr x="0" y="-3611"/>
                                    </p:animMotion>
                                    <p:animRot by="1500000">
                                      <p:cBhvr>
                                        <p:cTn id="23" dur="188" fill="hold">
                                          <p:stCondLst>
                                            <p:cond delay="0"/>
                                          </p:stCondLst>
                                        </p:cTn>
                                        <p:tgtEl>
                                          <p:spTgt spid="3">
                                            <p:txEl>
                                              <p:pRg st="2" end="2"/>
                                            </p:txEl>
                                          </p:spTgt>
                                        </p:tgtEl>
                                        <p:attrNameLst>
                                          <p:attrName>r</p:attrName>
                                        </p:attrNameLst>
                                      </p:cBhvr>
                                    </p:animRot>
                                    <p:animRot by="-1500000">
                                      <p:cBhvr>
                                        <p:cTn id="24" dur="188" fill="hold">
                                          <p:stCondLst>
                                            <p:cond delay="188"/>
                                          </p:stCondLst>
                                        </p:cTn>
                                        <p:tgtEl>
                                          <p:spTgt spid="3">
                                            <p:txEl>
                                              <p:pRg st="2" end="2"/>
                                            </p:txEl>
                                          </p:spTgt>
                                        </p:tgtEl>
                                        <p:attrNameLst>
                                          <p:attrName>r</p:attrName>
                                        </p:attrNameLst>
                                      </p:cBhvr>
                                    </p:animRot>
                                    <p:animRot by="-1500000">
                                      <p:cBhvr>
                                        <p:cTn id="25" dur="188" fill="hold">
                                          <p:stCondLst>
                                            <p:cond delay="375"/>
                                          </p:stCondLst>
                                        </p:cTn>
                                        <p:tgtEl>
                                          <p:spTgt spid="3">
                                            <p:txEl>
                                              <p:pRg st="2" end="2"/>
                                            </p:txEl>
                                          </p:spTgt>
                                        </p:tgtEl>
                                        <p:attrNameLst>
                                          <p:attrName>r</p:attrName>
                                        </p:attrNameLst>
                                      </p:cBhvr>
                                    </p:animRot>
                                    <p:animRot by="1500000">
                                      <p:cBhvr>
                                        <p:cTn id="26" dur="188" fill="hold">
                                          <p:stCondLst>
                                            <p:cond delay="563"/>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9138" y="228600"/>
            <a:ext cx="7772400" cy="4191000"/>
          </a:xfrm>
        </p:spPr>
        <p:txBody>
          <a:bodyPr/>
          <a:lstStyle/>
          <a:p>
            <a:pPr algn="ctr" eaLnBrk="1" hangingPunct="1"/>
            <a:r>
              <a:rPr lang="en-US" altLang="en-US" sz="6600" dirty="0" smtClean="0"/>
              <a:t>The Hospital </a:t>
            </a:r>
            <a:br>
              <a:rPr lang="en-US" altLang="en-US" sz="6600" dirty="0" smtClean="0"/>
            </a:br>
            <a:r>
              <a:rPr lang="en-US" altLang="en-US" sz="6600" u="sng" dirty="0" smtClean="0"/>
              <a:t>OUTs</a:t>
            </a:r>
            <a:r>
              <a:rPr lang="en-US" altLang="en-US" sz="6600" dirty="0" smtClean="0"/>
              <a:t> and </a:t>
            </a:r>
            <a:r>
              <a:rPr lang="en-US" altLang="en-US" sz="6600" u="sng" dirty="0" smtClean="0"/>
              <a:t>INs</a:t>
            </a:r>
            <a:r>
              <a:rPr lang="en-US" altLang="en-US" sz="6600" dirty="0" smtClean="0"/>
              <a:t> </a:t>
            </a:r>
            <a:br>
              <a:rPr lang="en-US" altLang="en-US" sz="6600" dirty="0" smtClean="0"/>
            </a:br>
            <a:r>
              <a:rPr lang="en-US" altLang="en-US" sz="6600" dirty="0" smtClean="0"/>
              <a:t>of Surviving a Hurricane</a:t>
            </a:r>
          </a:p>
        </p:txBody>
      </p:sp>
      <p:sp>
        <p:nvSpPr>
          <p:cNvPr id="3075" name="Text Box 23"/>
          <p:cNvSpPr txBox="1">
            <a:spLocks noChangeArrowheads="1"/>
          </p:cNvSpPr>
          <p:nvPr/>
        </p:nvSpPr>
        <p:spPr bwMode="auto">
          <a:xfrm>
            <a:off x="671513" y="4949825"/>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b="1">
                <a:solidFill>
                  <a:schemeClr val="tx1"/>
                </a:solidFill>
                <a:latin typeface="Garamond" pitchFamily="18" charset="0"/>
                <a:ea typeface="ＭＳ Ｐゴシック" pitchFamily="1" charset="-128"/>
              </a:defRPr>
            </a:lvl1pPr>
            <a:lvl2pPr marL="742950" indent="-285750" algn="l">
              <a:spcBef>
                <a:spcPct val="20000"/>
              </a:spcBef>
              <a:buChar char="–"/>
              <a:defRPr sz="2800">
                <a:solidFill>
                  <a:schemeClr val="tx1"/>
                </a:solidFill>
                <a:latin typeface="Garamond" pitchFamily="18" charset="0"/>
                <a:ea typeface="ＭＳ Ｐゴシック" pitchFamily="1" charset="-128"/>
              </a:defRPr>
            </a:lvl2pPr>
            <a:lvl3pPr marL="1143000" indent="-228600" algn="l">
              <a:spcBef>
                <a:spcPct val="20000"/>
              </a:spcBef>
              <a:buChar char="•"/>
              <a:defRPr sz="2400">
                <a:solidFill>
                  <a:schemeClr val="tx1"/>
                </a:solidFill>
                <a:latin typeface="Garamond" pitchFamily="18" charset="0"/>
                <a:ea typeface="ＭＳ Ｐゴシック" pitchFamily="1" charset="-128"/>
              </a:defRPr>
            </a:lvl3pPr>
            <a:lvl4pPr marL="1600200" indent="-228600" algn="l">
              <a:spcBef>
                <a:spcPct val="20000"/>
              </a:spcBef>
              <a:buChar char="–"/>
              <a:defRPr sz="2000">
                <a:solidFill>
                  <a:schemeClr val="tx1"/>
                </a:solidFill>
                <a:latin typeface="Garamond" pitchFamily="18" charset="0"/>
                <a:ea typeface="ＭＳ Ｐゴシック" pitchFamily="1" charset="-128"/>
              </a:defRPr>
            </a:lvl4pPr>
            <a:lvl5pPr marL="2057400" indent="-228600" algn="l">
              <a:spcBef>
                <a:spcPct val="20000"/>
              </a:spcBef>
              <a:buChar char="»"/>
              <a:defRPr sz="2000">
                <a:solidFill>
                  <a:schemeClr val="tx1"/>
                </a:solidFill>
                <a:latin typeface="Garamond" pitchFamily="18"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9pPr>
          </a:lstStyle>
          <a:p>
            <a:pPr>
              <a:spcBef>
                <a:spcPct val="50000"/>
              </a:spcBef>
              <a:buFontTx/>
              <a:buNone/>
            </a:pPr>
            <a:endParaRPr lang="en-US" altLang="en-US" sz="2400" b="0">
              <a:latin typeface="Arial" charset="0"/>
            </a:endParaRPr>
          </a:p>
        </p:txBody>
      </p:sp>
      <p:sp>
        <p:nvSpPr>
          <p:cNvPr id="3076" name="Rectangle 1"/>
          <p:cNvSpPr>
            <a:spLocks noChangeArrowheads="1"/>
          </p:cNvSpPr>
          <p:nvPr/>
        </p:nvSpPr>
        <p:spPr bwMode="auto">
          <a:xfrm>
            <a:off x="3733800" y="5407025"/>
            <a:ext cx="533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b="1">
                <a:solidFill>
                  <a:schemeClr val="tx1"/>
                </a:solidFill>
                <a:latin typeface="Garamond" pitchFamily="18" charset="0"/>
                <a:ea typeface="ＭＳ Ｐゴシック" pitchFamily="1" charset="-128"/>
              </a:defRPr>
            </a:lvl1pPr>
            <a:lvl2pPr marL="742950" indent="-285750" algn="l">
              <a:spcBef>
                <a:spcPct val="20000"/>
              </a:spcBef>
              <a:buChar char="–"/>
              <a:defRPr sz="2800">
                <a:solidFill>
                  <a:schemeClr val="tx1"/>
                </a:solidFill>
                <a:latin typeface="Garamond" pitchFamily="18" charset="0"/>
                <a:ea typeface="ＭＳ Ｐゴシック" pitchFamily="1" charset="-128"/>
              </a:defRPr>
            </a:lvl2pPr>
            <a:lvl3pPr marL="1143000" indent="-228600" algn="l">
              <a:spcBef>
                <a:spcPct val="20000"/>
              </a:spcBef>
              <a:buChar char="•"/>
              <a:defRPr sz="2400">
                <a:solidFill>
                  <a:schemeClr val="tx1"/>
                </a:solidFill>
                <a:latin typeface="Garamond" pitchFamily="18" charset="0"/>
                <a:ea typeface="ＭＳ Ｐゴシック" pitchFamily="1" charset="-128"/>
              </a:defRPr>
            </a:lvl3pPr>
            <a:lvl4pPr marL="1600200" indent="-228600" algn="l">
              <a:spcBef>
                <a:spcPct val="20000"/>
              </a:spcBef>
              <a:buChar char="–"/>
              <a:defRPr sz="2000">
                <a:solidFill>
                  <a:schemeClr val="tx1"/>
                </a:solidFill>
                <a:latin typeface="Garamond" pitchFamily="18" charset="0"/>
                <a:ea typeface="ＭＳ Ｐゴシック" pitchFamily="1" charset="-128"/>
              </a:defRPr>
            </a:lvl4pPr>
            <a:lvl5pPr marL="2057400" indent="-228600" algn="l">
              <a:spcBef>
                <a:spcPct val="20000"/>
              </a:spcBef>
              <a:buChar char="»"/>
              <a:defRPr sz="2000">
                <a:solidFill>
                  <a:schemeClr val="tx1"/>
                </a:solidFill>
                <a:latin typeface="Garamond" pitchFamily="18"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1" charset="-128"/>
              </a:defRPr>
            </a:lvl9pPr>
          </a:lstStyle>
          <a:p>
            <a:pPr algn="ctr">
              <a:spcBef>
                <a:spcPct val="0"/>
              </a:spcBef>
              <a:buFontTx/>
              <a:buNone/>
            </a:pPr>
            <a:r>
              <a:rPr lang="en-US" altLang="en-US" sz="2000" u="sng" dirty="0">
                <a:latin typeface="Calibri" pitchFamily="34" charset="0"/>
                <a:cs typeface="Calibri" pitchFamily="34" charset="0"/>
              </a:rPr>
              <a:t>Timeline </a:t>
            </a:r>
            <a:r>
              <a:rPr lang="en-US" altLang="en-US" sz="2000" dirty="0">
                <a:latin typeface="Calibri" pitchFamily="34" charset="0"/>
                <a:cs typeface="Calibri" pitchFamily="34" charset="0"/>
              </a:rPr>
              <a:t/>
            </a:r>
            <a:br>
              <a:rPr lang="en-US" altLang="en-US" sz="2000" dirty="0">
                <a:latin typeface="Calibri" pitchFamily="34" charset="0"/>
                <a:cs typeface="Calibri" pitchFamily="34" charset="0"/>
              </a:rPr>
            </a:br>
            <a:r>
              <a:rPr lang="en-US" altLang="en-US" sz="2000" dirty="0">
                <a:latin typeface="Calibri" pitchFamily="34" charset="0"/>
                <a:cs typeface="Calibri" pitchFamily="34" charset="0"/>
              </a:rPr>
              <a:t>Sunday, October 2 </a:t>
            </a:r>
            <a:r>
              <a:rPr lang="en-US" altLang="en-US" sz="2000" dirty="0" smtClean="0">
                <a:latin typeface="Calibri" pitchFamily="34" charset="0"/>
                <a:cs typeface="Calibri" pitchFamily="34" charset="0"/>
              </a:rPr>
              <a:t>to Tuesday</a:t>
            </a:r>
            <a:r>
              <a:rPr lang="en-US" altLang="en-US" sz="2000" dirty="0">
                <a:latin typeface="Calibri" pitchFamily="34" charset="0"/>
                <a:cs typeface="Calibri" pitchFamily="34" charset="0"/>
              </a:rPr>
              <a:t>, October </a:t>
            </a:r>
            <a:r>
              <a:rPr lang="en-US" altLang="en-US" sz="2000" dirty="0" smtClean="0">
                <a:latin typeface="Calibri" pitchFamily="34" charset="0"/>
                <a:cs typeface="Calibri" pitchFamily="34" charset="0"/>
              </a:rPr>
              <a:t>11, 2016</a:t>
            </a:r>
            <a:endParaRPr lang="en-US" altLang="en-US" sz="2000" dirty="0">
              <a:latin typeface="Arial" charset="0"/>
            </a:endParaRPr>
          </a:p>
        </p:txBody>
      </p:sp>
      <p:grpSp>
        <p:nvGrpSpPr>
          <p:cNvPr id="5" name="Group 4"/>
          <p:cNvGrpSpPr>
            <a:grpSpLocks/>
          </p:cNvGrpSpPr>
          <p:nvPr/>
        </p:nvGrpSpPr>
        <p:grpSpPr bwMode="auto">
          <a:xfrm>
            <a:off x="146048" y="6172200"/>
            <a:ext cx="8851903" cy="365126"/>
            <a:chOff x="1107" y="4448"/>
            <a:chExt cx="5576" cy="230"/>
          </a:xfrm>
        </p:grpSpPr>
        <p:sp>
          <p:nvSpPr>
            <p:cNvPr id="6" name="Freeform 5"/>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7" name="Freeform 16"/>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634923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533400" y="1143000"/>
            <a:ext cx="8458200" cy="50292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ts val="0"/>
              </a:spcBef>
              <a:defRPr/>
            </a:pPr>
            <a:r>
              <a:rPr lang="en-US" altLang="en-US" sz="3400" dirty="0" smtClean="0">
                <a:latin typeface="Calibri" panose="020F0502020204030204" pitchFamily="34" charset="0"/>
                <a:cs typeface="Calibri" panose="020F0502020204030204" pitchFamily="34" charset="0"/>
              </a:rPr>
              <a:t>Sunday, 10/2:</a:t>
            </a:r>
          </a:p>
          <a:p>
            <a:pPr lvl="1" eaLnBrk="1" hangingPunct="1">
              <a:spcBef>
                <a:spcPts val="0"/>
              </a:spcBef>
              <a:defRPr/>
            </a:pPr>
            <a:r>
              <a:rPr lang="en-US" altLang="en-US" sz="3400" dirty="0" smtClean="0">
                <a:latin typeface="Calibri" panose="020F0502020204030204" pitchFamily="34" charset="0"/>
                <a:cs typeface="Calibri" panose="020F0502020204030204" pitchFamily="34" charset="0"/>
              </a:rPr>
              <a:t>The Weather Channel (TWC) issued a ‘WARNING’</a:t>
            </a:r>
          </a:p>
          <a:p>
            <a:pPr eaLnBrk="1" hangingPunct="1">
              <a:spcBef>
                <a:spcPts val="0"/>
              </a:spcBef>
              <a:defRPr/>
            </a:pPr>
            <a:r>
              <a:rPr lang="en-US" altLang="en-US" sz="3400" dirty="0" smtClean="0">
                <a:latin typeface="Calibri" panose="020F0502020204030204" pitchFamily="34" charset="0"/>
                <a:cs typeface="Calibri" panose="020F0502020204030204" pitchFamily="34" charset="0"/>
              </a:rPr>
              <a:t>Monday, 10/3:</a:t>
            </a:r>
          </a:p>
          <a:p>
            <a:pPr lvl="1" eaLnBrk="1" hangingPunct="1">
              <a:spcBef>
                <a:spcPts val="0"/>
              </a:spcBef>
              <a:defRPr/>
            </a:pPr>
            <a:r>
              <a:rPr lang="en-US" altLang="en-US" sz="3400" dirty="0" smtClean="0">
                <a:latin typeface="Calibri" panose="020F0502020204030204" pitchFamily="34" charset="0"/>
                <a:cs typeface="Calibri" panose="020F0502020204030204" pitchFamily="34" charset="0"/>
              </a:rPr>
              <a:t>Performed facility assessment</a:t>
            </a:r>
          </a:p>
          <a:p>
            <a:pPr lvl="1" eaLnBrk="1" hangingPunct="1">
              <a:spcBef>
                <a:spcPts val="0"/>
              </a:spcBef>
              <a:defRPr/>
            </a:pPr>
            <a:r>
              <a:rPr lang="en-US" altLang="en-US" sz="3400" dirty="0" smtClean="0">
                <a:latin typeface="Calibri" panose="020F0502020204030204" pitchFamily="34" charset="0"/>
                <a:cs typeface="Calibri" panose="020F0502020204030204" pitchFamily="34" charset="0"/>
              </a:rPr>
              <a:t>Administrative decision to maintain</a:t>
            </a:r>
            <a:r>
              <a:rPr lang="en-US" altLang="en-US" sz="3400" u="sng" dirty="0" smtClean="0">
                <a:latin typeface="Calibri" panose="020F0502020204030204" pitchFamily="34" charset="0"/>
                <a:cs typeface="Calibri" panose="020F0502020204030204" pitchFamily="34" charset="0"/>
              </a:rPr>
              <a:t> </a:t>
            </a:r>
            <a:r>
              <a:rPr lang="en-US" altLang="en-US" sz="3400" dirty="0" smtClean="0">
                <a:latin typeface="Calibri" panose="020F0502020204030204" pitchFamily="34" charset="0"/>
                <a:cs typeface="Calibri" panose="020F0502020204030204" pitchFamily="34" charset="0"/>
              </a:rPr>
              <a:t>services</a:t>
            </a:r>
          </a:p>
          <a:p>
            <a:pPr eaLnBrk="1" hangingPunct="1">
              <a:spcBef>
                <a:spcPts val="0"/>
              </a:spcBef>
              <a:defRPr/>
            </a:pPr>
            <a:r>
              <a:rPr lang="en-US" altLang="en-US" sz="3400" dirty="0" smtClean="0">
                <a:latin typeface="Calibri" panose="020F0502020204030204" pitchFamily="34" charset="0"/>
                <a:cs typeface="Calibri" panose="020F0502020204030204" pitchFamily="34" charset="0"/>
              </a:rPr>
              <a:t>Tuesday AM, 10/4:</a:t>
            </a:r>
          </a:p>
          <a:p>
            <a:pPr lvl="1" eaLnBrk="1" hangingPunct="1">
              <a:spcBef>
                <a:spcPts val="0"/>
              </a:spcBef>
              <a:defRPr/>
            </a:pPr>
            <a:r>
              <a:rPr lang="en-US" altLang="en-US" sz="3400" dirty="0" smtClean="0">
                <a:latin typeface="Calibri" panose="020F0502020204030204" pitchFamily="34" charset="0"/>
                <a:cs typeface="Calibri" panose="020F0502020204030204" pitchFamily="34" charset="0"/>
              </a:rPr>
              <a:t>TWC issued ‘</a:t>
            </a:r>
            <a:r>
              <a:rPr lang="en-US" altLang="en-US" sz="3400" i="1" dirty="0" smtClean="0">
                <a:latin typeface="Calibri" panose="020F0502020204030204" pitchFamily="34" charset="0"/>
                <a:cs typeface="Calibri" panose="020F0502020204030204" pitchFamily="34" charset="0"/>
              </a:rPr>
              <a:t>possible direct hit</a:t>
            </a:r>
            <a:r>
              <a:rPr lang="en-US" altLang="en-US" sz="3400" dirty="0" smtClean="0">
                <a:latin typeface="Calibri" panose="020F0502020204030204" pitchFamily="34" charset="0"/>
                <a:cs typeface="Calibri" panose="020F0502020204030204" pitchFamily="34" charset="0"/>
              </a:rPr>
              <a:t>’ projection</a:t>
            </a:r>
          </a:p>
          <a:p>
            <a:pPr lvl="1" eaLnBrk="1" hangingPunct="1">
              <a:spcBef>
                <a:spcPts val="0"/>
              </a:spcBef>
              <a:defRPr/>
            </a:pPr>
            <a:endParaRPr lang="en-US" altLang="en-US" sz="3400" dirty="0" smtClean="0">
              <a:latin typeface="Calibri" panose="020F0502020204030204" pitchFamily="34" charset="0"/>
              <a:cs typeface="Calibri" panose="020F0502020204030204" pitchFamily="34" charset="0"/>
            </a:endParaRPr>
          </a:p>
          <a:p>
            <a:pPr marL="533400" indent="-533400" eaLnBrk="1" hangingPunct="1">
              <a:spcBef>
                <a:spcPts val="0"/>
              </a:spcBef>
              <a:buFontTx/>
              <a:buNone/>
              <a:defRPr/>
            </a:pPr>
            <a:r>
              <a:rPr lang="en-US" altLang="en-US" sz="3400" b="0" dirty="0"/>
              <a:t>	</a:t>
            </a:r>
            <a:endParaRPr lang="en-US" altLang="en-US" sz="3400" b="0" dirty="0" smtClean="0"/>
          </a:p>
        </p:txBody>
      </p:sp>
      <p:sp>
        <p:nvSpPr>
          <p:cNvPr id="2" name="Rectangle 2"/>
          <p:cNvSpPr>
            <a:spLocks noGrp="1" noChangeArrowheads="1"/>
          </p:cNvSpPr>
          <p:nvPr>
            <p:ph type="title"/>
          </p:nvPr>
        </p:nvSpPr>
        <p:spPr>
          <a:xfrm>
            <a:off x="152400" y="228600"/>
            <a:ext cx="8763000" cy="838200"/>
          </a:xfrm>
        </p:spPr>
        <p:txBody>
          <a:bodyPr/>
          <a:lstStyle/>
          <a:p>
            <a:pPr algn="ctr" eaLnBrk="1" hangingPunct="1"/>
            <a:r>
              <a:rPr lang="en-US" altLang="en-US" sz="6000" smtClean="0"/>
              <a:t>The OUTs (of patients)</a:t>
            </a:r>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0325741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j040149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168112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304800" y="381000"/>
            <a:ext cx="8610600" cy="57912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None/>
            </a:pPr>
            <a:r>
              <a:rPr lang="en-US" altLang="en-US" sz="3400" b="1" u="sng" dirty="0" smtClean="0">
                <a:latin typeface="Calibri" pitchFamily="34" charset="0"/>
                <a:cs typeface="Calibri" pitchFamily="34" charset="0"/>
              </a:rPr>
              <a:t>Tuesday, 10/4, 1200 Hours:</a:t>
            </a:r>
          </a:p>
          <a:p>
            <a:pPr lvl="1" eaLnBrk="1" hangingPunct="1">
              <a:spcBef>
                <a:spcPct val="0"/>
              </a:spcBef>
            </a:pPr>
            <a:r>
              <a:rPr lang="en-US" altLang="en-US" sz="3400" dirty="0" smtClean="0">
                <a:latin typeface="Calibri" pitchFamily="34" charset="0"/>
                <a:cs typeface="Calibri" pitchFamily="34" charset="0"/>
              </a:rPr>
              <a:t>TWC issued ‘</a:t>
            </a:r>
            <a:r>
              <a:rPr lang="en-US" altLang="en-US" sz="3400" i="1" dirty="0" smtClean="0">
                <a:latin typeface="Calibri" pitchFamily="34" charset="0"/>
                <a:cs typeface="Calibri" pitchFamily="34" charset="0"/>
              </a:rPr>
              <a:t>Category 3’ Warning</a:t>
            </a:r>
          </a:p>
          <a:p>
            <a:pPr lvl="1" eaLnBrk="1" hangingPunct="1">
              <a:spcBef>
                <a:spcPct val="0"/>
              </a:spcBef>
            </a:pPr>
            <a:r>
              <a:rPr lang="en-US" altLang="en-US" sz="3400" dirty="0" smtClean="0">
                <a:latin typeface="Calibri" pitchFamily="34" charset="0"/>
                <a:cs typeface="Calibri" pitchFamily="34" charset="0"/>
              </a:rPr>
              <a:t>Began evaluating patients for potential discharge – (target 80 patients to remain)</a:t>
            </a:r>
          </a:p>
          <a:p>
            <a:pPr lvl="1" eaLnBrk="1" hangingPunct="1">
              <a:spcBef>
                <a:spcPct val="0"/>
              </a:spcBef>
            </a:pPr>
            <a:r>
              <a:rPr lang="en-US" altLang="en-US" sz="3400" dirty="0" smtClean="0">
                <a:latin typeface="Calibri" pitchFamily="34" charset="0"/>
                <a:cs typeface="Calibri" pitchFamily="34" charset="0"/>
              </a:rPr>
              <a:t>Facility perspective: Consolidate patient locations </a:t>
            </a:r>
            <a:r>
              <a:rPr lang="en-US" altLang="en-US" sz="3400" i="1" dirty="0" smtClean="0">
                <a:latin typeface="Calibri" pitchFamily="34" charset="0"/>
                <a:cs typeface="Calibri" pitchFamily="34" charset="0"/>
              </a:rPr>
              <a:t>(close St Simons Tower)</a:t>
            </a:r>
          </a:p>
          <a:p>
            <a:pPr marL="0" indent="0" eaLnBrk="1" hangingPunct="1">
              <a:spcBef>
                <a:spcPct val="0"/>
              </a:spcBef>
              <a:buNone/>
            </a:pPr>
            <a:r>
              <a:rPr lang="en-US" altLang="en-US" sz="3400" b="1" u="sng" dirty="0" smtClean="0">
                <a:latin typeface="Calibri" pitchFamily="34" charset="0"/>
                <a:cs typeface="Calibri" pitchFamily="34" charset="0"/>
              </a:rPr>
              <a:t>Tuesday,  2200 Hours:</a:t>
            </a:r>
          </a:p>
          <a:p>
            <a:pPr lvl="1" eaLnBrk="1" hangingPunct="1">
              <a:spcBef>
                <a:spcPct val="0"/>
              </a:spcBef>
            </a:pPr>
            <a:r>
              <a:rPr lang="en-US" altLang="en-US" sz="3400" dirty="0" smtClean="0">
                <a:latin typeface="Calibri" pitchFamily="34" charset="0"/>
                <a:cs typeface="Calibri" pitchFamily="34" charset="0"/>
              </a:rPr>
              <a:t>Staffing plan completed</a:t>
            </a:r>
          </a:p>
          <a:p>
            <a:pPr lvl="1" eaLnBrk="1" hangingPunct="1">
              <a:spcBef>
                <a:spcPct val="0"/>
              </a:spcBef>
            </a:pPr>
            <a:r>
              <a:rPr lang="en-US" altLang="en-US" sz="3400" dirty="0" smtClean="0">
                <a:latin typeface="Calibri" pitchFamily="34" charset="0"/>
                <a:cs typeface="Calibri" pitchFamily="34" charset="0"/>
              </a:rPr>
              <a:t>Decision to voluntarily transfer 46 patients and continue services</a:t>
            </a:r>
          </a:p>
          <a:p>
            <a:pPr eaLnBrk="1" hangingPunct="1">
              <a:spcBef>
                <a:spcPct val="0"/>
              </a:spcBef>
            </a:pPr>
            <a:endParaRPr lang="en-US" altLang="en-US" sz="3400" dirty="0" smtClean="0"/>
          </a:p>
        </p:txBody>
      </p:sp>
      <p:grpSp>
        <p:nvGrpSpPr>
          <p:cNvPr id="3" name="Group 2"/>
          <p:cNvGrpSpPr>
            <a:grpSpLocks/>
          </p:cNvGrpSpPr>
          <p:nvPr/>
        </p:nvGrpSpPr>
        <p:grpSpPr bwMode="auto">
          <a:xfrm>
            <a:off x="146048" y="6172200"/>
            <a:ext cx="8851903" cy="365126"/>
            <a:chOff x="1107" y="4448"/>
            <a:chExt cx="5576" cy="230"/>
          </a:xfrm>
        </p:grpSpPr>
        <p:sp>
          <p:nvSpPr>
            <p:cNvPr id="4" name="Freeform 3"/>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5" name="Freeform 4"/>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2621156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half" idx="1"/>
          </p:nvPr>
        </p:nvSpPr>
        <p:spPr>
          <a:xfrm>
            <a:off x="228600" y="152400"/>
            <a:ext cx="8686800" cy="58674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None/>
            </a:pPr>
            <a:r>
              <a:rPr lang="en-US" altLang="en-US" sz="3400" b="1" u="sng" dirty="0" smtClean="0">
                <a:latin typeface="Calibri" pitchFamily="34" charset="0"/>
                <a:cs typeface="Calibri" pitchFamily="34" charset="0"/>
              </a:rPr>
              <a:t>Wednesday, 10/5, Morning:</a:t>
            </a:r>
          </a:p>
          <a:p>
            <a:pPr lvl="1" eaLnBrk="1" hangingPunct="1">
              <a:spcBef>
                <a:spcPct val="0"/>
              </a:spcBef>
            </a:pPr>
            <a:r>
              <a:rPr lang="en-US" altLang="en-US" sz="3400" dirty="0" smtClean="0">
                <a:latin typeface="Calibri" pitchFamily="34" charset="0"/>
                <a:cs typeface="Calibri" pitchFamily="34" charset="0"/>
              </a:rPr>
              <a:t>46 patients identified </a:t>
            </a:r>
            <a:r>
              <a:rPr lang="en-US" altLang="en-US" sz="3400" i="1" dirty="0" smtClean="0">
                <a:latin typeface="Calibri" pitchFamily="34" charset="0"/>
                <a:cs typeface="Calibri" pitchFamily="34" charset="0"/>
              </a:rPr>
              <a:t>(nursing and case management)</a:t>
            </a:r>
          </a:p>
          <a:p>
            <a:pPr lvl="1" eaLnBrk="1" hangingPunct="1">
              <a:spcBef>
                <a:spcPct val="0"/>
              </a:spcBef>
            </a:pPr>
            <a:endParaRPr lang="en-US" altLang="en-US" sz="3400" i="1" dirty="0" smtClean="0">
              <a:latin typeface="Calibri" pitchFamily="34" charset="0"/>
              <a:cs typeface="Calibri" pitchFamily="34" charset="0"/>
            </a:endParaRPr>
          </a:p>
          <a:p>
            <a:pPr marL="0" indent="0" eaLnBrk="1" hangingPunct="1">
              <a:spcBef>
                <a:spcPct val="0"/>
              </a:spcBef>
              <a:buNone/>
            </a:pPr>
            <a:r>
              <a:rPr lang="en-US" altLang="en-US" sz="3400" b="1" u="sng" dirty="0" smtClean="0">
                <a:latin typeface="Calibri" pitchFamily="34" charset="0"/>
                <a:cs typeface="Calibri" pitchFamily="34" charset="0"/>
              </a:rPr>
              <a:t>Wednesday Noon:</a:t>
            </a:r>
          </a:p>
          <a:p>
            <a:pPr lvl="1" eaLnBrk="1" hangingPunct="1">
              <a:spcBef>
                <a:spcPct val="0"/>
              </a:spcBef>
            </a:pPr>
            <a:r>
              <a:rPr lang="en-US" altLang="en-US" sz="3400" dirty="0" smtClean="0">
                <a:latin typeface="Calibri" pitchFamily="34" charset="0"/>
                <a:cs typeface="Calibri" pitchFamily="34" charset="0"/>
              </a:rPr>
              <a:t>Solidified staffing and medical staff presence</a:t>
            </a:r>
          </a:p>
          <a:p>
            <a:pPr lvl="1" eaLnBrk="1" hangingPunct="1">
              <a:spcBef>
                <a:spcPct val="0"/>
              </a:spcBef>
            </a:pPr>
            <a:r>
              <a:rPr lang="en-US" altLang="en-US" sz="3400" dirty="0" smtClean="0">
                <a:latin typeface="Calibri" pitchFamily="34" charset="0"/>
                <a:cs typeface="Calibri" pitchFamily="34" charset="0"/>
              </a:rPr>
              <a:t>Began evaluation of elective surgery and admission </a:t>
            </a:r>
            <a:r>
              <a:rPr lang="en-US" altLang="en-US" sz="3400" dirty="0">
                <a:latin typeface="Calibri" pitchFamily="34" charset="0"/>
                <a:cs typeface="Calibri" pitchFamily="34" charset="0"/>
              </a:rPr>
              <a:t>p</a:t>
            </a:r>
            <a:r>
              <a:rPr lang="en-US" altLang="en-US" sz="3400" dirty="0" smtClean="0">
                <a:latin typeface="Calibri" pitchFamily="34" charset="0"/>
                <a:cs typeface="Calibri" pitchFamily="34" charset="0"/>
              </a:rPr>
              <a:t>atients</a:t>
            </a:r>
          </a:p>
          <a:p>
            <a:pPr lvl="1" eaLnBrk="1" hangingPunct="1">
              <a:spcBef>
                <a:spcPct val="0"/>
              </a:spcBef>
            </a:pPr>
            <a:r>
              <a:rPr lang="en-US" altLang="en-US" sz="3400" dirty="0" smtClean="0">
                <a:latin typeface="Calibri" pitchFamily="34" charset="0"/>
                <a:cs typeface="Calibri" pitchFamily="34" charset="0"/>
              </a:rPr>
              <a:t>Decision to NOT yet transfer 46 patients</a:t>
            </a:r>
          </a:p>
          <a:p>
            <a:pPr lvl="1" eaLnBrk="1" hangingPunct="1">
              <a:spcBef>
                <a:spcPct val="0"/>
              </a:spcBef>
            </a:pPr>
            <a:endParaRPr lang="en-US" altLang="en-US" sz="3000" dirty="0" smtClean="0">
              <a:latin typeface="Calibri" pitchFamily="34" charset="0"/>
              <a:cs typeface="Calibri" pitchFamily="34" charset="0"/>
            </a:endParaRPr>
          </a:p>
        </p:txBody>
      </p:sp>
      <p:grpSp>
        <p:nvGrpSpPr>
          <p:cNvPr id="3" name="Group 2"/>
          <p:cNvGrpSpPr>
            <a:grpSpLocks/>
          </p:cNvGrpSpPr>
          <p:nvPr/>
        </p:nvGrpSpPr>
        <p:grpSpPr bwMode="auto">
          <a:xfrm>
            <a:off x="146048" y="6172200"/>
            <a:ext cx="8851903" cy="365126"/>
            <a:chOff x="1107" y="4448"/>
            <a:chExt cx="5576" cy="230"/>
          </a:xfrm>
        </p:grpSpPr>
        <p:sp>
          <p:nvSpPr>
            <p:cNvPr id="4" name="Freeform 3"/>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5" name="Freeform 4"/>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8026122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228600" y="152400"/>
            <a:ext cx="8686800" cy="63246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None/>
            </a:pPr>
            <a:r>
              <a:rPr lang="en-US" altLang="en-US" sz="3400" b="1" u="sng" dirty="0" smtClean="0">
                <a:latin typeface="Calibri" pitchFamily="34" charset="0"/>
                <a:cs typeface="Calibri" pitchFamily="34" charset="0"/>
              </a:rPr>
              <a:t>Thursday, 10/6, AM:</a:t>
            </a:r>
          </a:p>
          <a:p>
            <a:pPr lvl="1" eaLnBrk="1" hangingPunct="1">
              <a:spcBef>
                <a:spcPct val="0"/>
              </a:spcBef>
            </a:pPr>
            <a:r>
              <a:rPr lang="en-US" altLang="en-US" sz="3400" dirty="0" smtClean="0">
                <a:latin typeface="Calibri" pitchFamily="34" charset="0"/>
                <a:cs typeface="Calibri" pitchFamily="34" charset="0"/>
              </a:rPr>
              <a:t>TWC:  Storm turned; ‘</a:t>
            </a:r>
            <a:r>
              <a:rPr lang="en-US" altLang="en-US" sz="3400" i="1" dirty="0" smtClean="0">
                <a:latin typeface="Calibri" pitchFamily="34" charset="0"/>
                <a:cs typeface="Calibri" pitchFamily="34" charset="0"/>
              </a:rPr>
              <a:t>predicted direct hit’</a:t>
            </a:r>
          </a:p>
          <a:p>
            <a:pPr lvl="1" eaLnBrk="1" hangingPunct="1">
              <a:spcBef>
                <a:spcPct val="0"/>
              </a:spcBef>
            </a:pPr>
            <a:r>
              <a:rPr lang="en-US" altLang="en-US" sz="3400" dirty="0" smtClean="0">
                <a:latin typeface="Calibri" pitchFamily="34" charset="0"/>
                <a:cs typeface="Calibri" pitchFamily="34" charset="0"/>
              </a:rPr>
              <a:t>Mandatory evacuation ordered </a:t>
            </a:r>
          </a:p>
          <a:p>
            <a:pPr lvl="1" eaLnBrk="1" hangingPunct="1">
              <a:spcBef>
                <a:spcPct val="0"/>
              </a:spcBef>
            </a:pPr>
            <a:r>
              <a:rPr lang="en-US" altLang="en-US" sz="3400" dirty="0" smtClean="0">
                <a:latin typeface="Calibri" pitchFamily="34" charset="0"/>
                <a:cs typeface="Calibri" pitchFamily="34" charset="0"/>
              </a:rPr>
              <a:t>Closed Camden Campus </a:t>
            </a:r>
            <a:r>
              <a:rPr lang="en-US" altLang="en-US" sz="3400" i="1" dirty="0" smtClean="0">
                <a:latin typeface="Calibri" pitchFamily="34" charset="0"/>
                <a:cs typeface="Calibri" pitchFamily="34" charset="0"/>
              </a:rPr>
              <a:t>(discharged and </a:t>
            </a:r>
            <a:r>
              <a:rPr lang="en-US" altLang="en-US" sz="3400" i="1" dirty="0" err="1" smtClean="0">
                <a:latin typeface="Calibri" pitchFamily="34" charset="0"/>
                <a:cs typeface="Calibri" pitchFamily="34" charset="0"/>
              </a:rPr>
              <a:t>transfered</a:t>
            </a:r>
            <a:r>
              <a:rPr lang="en-US" altLang="en-US" sz="3400" i="1" dirty="0" smtClean="0">
                <a:latin typeface="Calibri" pitchFamily="34" charset="0"/>
                <a:cs typeface="Calibri" pitchFamily="34" charset="0"/>
              </a:rPr>
              <a:t> patients)</a:t>
            </a:r>
          </a:p>
          <a:p>
            <a:pPr lvl="1" eaLnBrk="1" hangingPunct="1">
              <a:spcBef>
                <a:spcPct val="0"/>
              </a:spcBef>
            </a:pPr>
            <a:r>
              <a:rPr lang="en-US" altLang="en-US" sz="3400" dirty="0" smtClean="0">
                <a:latin typeface="Calibri" pitchFamily="34" charset="0"/>
                <a:cs typeface="Calibri" pitchFamily="34" charset="0"/>
              </a:rPr>
              <a:t>Canceled non-emergent / elective OR cases</a:t>
            </a:r>
          </a:p>
          <a:p>
            <a:pPr lvl="1" eaLnBrk="1" hangingPunct="1">
              <a:spcBef>
                <a:spcPct val="0"/>
              </a:spcBef>
            </a:pPr>
            <a:r>
              <a:rPr lang="en-US" altLang="en-US" sz="3400" dirty="0" smtClean="0">
                <a:latin typeface="Calibri" pitchFamily="34" charset="0"/>
                <a:cs typeface="Calibri" pitchFamily="34" charset="0"/>
              </a:rPr>
              <a:t>Aligned staffing and medical staff support</a:t>
            </a:r>
          </a:p>
          <a:p>
            <a:pPr lvl="1" eaLnBrk="1" hangingPunct="1">
              <a:spcBef>
                <a:spcPct val="0"/>
              </a:spcBef>
            </a:pPr>
            <a:r>
              <a:rPr lang="en-US" altLang="en-US" sz="3400" dirty="0" smtClean="0">
                <a:latin typeface="Calibri" pitchFamily="34" charset="0"/>
                <a:cs typeface="Calibri" pitchFamily="34" charset="0"/>
              </a:rPr>
              <a:t>Verified census; began discharge process</a:t>
            </a:r>
          </a:p>
          <a:p>
            <a:pPr lvl="1" eaLnBrk="1" hangingPunct="1">
              <a:spcBef>
                <a:spcPct val="0"/>
              </a:spcBef>
            </a:pPr>
            <a:r>
              <a:rPr lang="en-US" altLang="en-US" sz="3400" dirty="0" smtClean="0">
                <a:latin typeface="Calibri" pitchFamily="34" charset="0"/>
                <a:cs typeface="Calibri" pitchFamily="34" charset="0"/>
              </a:rPr>
              <a:t>Began to identify/align placement for the 			the original 46 patients and the 			remaining 100 patients</a:t>
            </a:r>
          </a:p>
          <a:p>
            <a:pPr lvl="1" eaLnBrk="1" hangingPunct="1">
              <a:spcBef>
                <a:spcPct val="0"/>
              </a:spcBef>
            </a:pPr>
            <a:endParaRPr lang="en-US" altLang="en-US" sz="3000" dirty="0" smtClean="0">
              <a:latin typeface="Calibri" pitchFamily="34" charset="0"/>
              <a:cs typeface="Calibri" pitchFamily="34" charset="0"/>
            </a:endParaRPr>
          </a:p>
        </p:txBody>
      </p:sp>
      <p:grpSp>
        <p:nvGrpSpPr>
          <p:cNvPr id="3" name="Group 2"/>
          <p:cNvGrpSpPr>
            <a:grpSpLocks/>
          </p:cNvGrpSpPr>
          <p:nvPr/>
        </p:nvGrpSpPr>
        <p:grpSpPr bwMode="auto">
          <a:xfrm>
            <a:off x="146048" y="6172200"/>
            <a:ext cx="8851903" cy="365126"/>
            <a:chOff x="1107" y="4448"/>
            <a:chExt cx="5576" cy="230"/>
          </a:xfrm>
        </p:grpSpPr>
        <p:sp>
          <p:nvSpPr>
            <p:cNvPr id="4" name="Freeform 3"/>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5" name="Freeform 4"/>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6415336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554038"/>
          </a:xfrm>
        </p:spPr>
        <p:txBody>
          <a:bodyPr>
            <a:normAutofit fontScale="90000"/>
          </a:bodyPr>
          <a:lstStyle/>
          <a:p>
            <a:pPr algn="ctr" eaLnBrk="1" hangingPunct="1">
              <a:defRPr/>
            </a:pPr>
            <a:r>
              <a:rPr lang="en-US" altLang="en-US" dirty="0" smtClean="0"/>
              <a:t>Brunswick Campus</a:t>
            </a:r>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4038"/>
            <a:ext cx="9144000" cy="630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5701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381000" y="228600"/>
            <a:ext cx="8382000" cy="64770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None/>
            </a:pPr>
            <a:r>
              <a:rPr lang="en-US" altLang="en-US" sz="3400" b="1" u="sng" dirty="0" smtClean="0">
                <a:latin typeface="Calibri" pitchFamily="34" charset="0"/>
                <a:cs typeface="Calibri" pitchFamily="34" charset="0"/>
              </a:rPr>
              <a:t>Thursday, 10/6, 1600 Hours:</a:t>
            </a:r>
          </a:p>
          <a:p>
            <a:pPr lvl="1" eaLnBrk="1" hangingPunct="1">
              <a:spcBef>
                <a:spcPct val="0"/>
              </a:spcBef>
            </a:pPr>
            <a:r>
              <a:rPr lang="en-US" altLang="en-US" sz="3400" dirty="0" smtClean="0">
                <a:latin typeface="Calibri" pitchFamily="34" charset="0"/>
                <a:cs typeface="Calibri" pitchFamily="34" charset="0"/>
              </a:rPr>
              <a:t>Began to empty the facility</a:t>
            </a:r>
          </a:p>
          <a:p>
            <a:pPr marL="457200" lvl="1" indent="0" eaLnBrk="1" hangingPunct="1">
              <a:spcBef>
                <a:spcPct val="0"/>
              </a:spcBef>
              <a:buNone/>
            </a:pPr>
            <a:endParaRPr lang="en-US" altLang="en-US" sz="3400" dirty="0" smtClean="0">
              <a:latin typeface="Calibri" pitchFamily="34" charset="0"/>
              <a:cs typeface="Calibri" pitchFamily="34" charset="0"/>
            </a:endParaRPr>
          </a:p>
          <a:p>
            <a:pPr marL="0" indent="0" eaLnBrk="1" hangingPunct="1">
              <a:spcBef>
                <a:spcPct val="0"/>
              </a:spcBef>
              <a:buNone/>
            </a:pPr>
            <a:r>
              <a:rPr lang="en-US" altLang="en-US" sz="3400" b="1" u="sng" dirty="0" smtClean="0">
                <a:latin typeface="Calibri" pitchFamily="34" charset="0"/>
                <a:cs typeface="Calibri" pitchFamily="34" charset="0"/>
              </a:rPr>
              <a:t>Thursday, 2000 Hours:</a:t>
            </a:r>
          </a:p>
          <a:p>
            <a:pPr lvl="1" eaLnBrk="1" hangingPunct="1">
              <a:spcBef>
                <a:spcPct val="0"/>
              </a:spcBef>
            </a:pPr>
            <a:r>
              <a:rPr lang="en-US" altLang="en-US" sz="3400" dirty="0" smtClean="0">
                <a:latin typeface="Calibri" pitchFamily="34" charset="0"/>
                <a:cs typeface="Calibri" pitchFamily="34" charset="0"/>
              </a:rPr>
              <a:t>Attempted to close the Emergency Care Center</a:t>
            </a:r>
          </a:p>
          <a:p>
            <a:pPr marL="457200" lvl="1" indent="0" eaLnBrk="1" hangingPunct="1">
              <a:spcBef>
                <a:spcPct val="0"/>
              </a:spcBef>
              <a:buNone/>
            </a:pPr>
            <a:endParaRPr lang="en-US" altLang="en-US" sz="3400" dirty="0" smtClean="0">
              <a:latin typeface="Calibri" pitchFamily="34" charset="0"/>
              <a:cs typeface="Calibri" pitchFamily="34" charset="0"/>
            </a:endParaRPr>
          </a:p>
          <a:p>
            <a:pPr marL="0" indent="0" eaLnBrk="1" hangingPunct="1">
              <a:spcBef>
                <a:spcPct val="0"/>
              </a:spcBef>
              <a:buNone/>
            </a:pPr>
            <a:r>
              <a:rPr lang="en-US" altLang="en-US" sz="3400" b="1" u="sng" dirty="0" smtClean="0">
                <a:latin typeface="Calibri" pitchFamily="34" charset="0"/>
                <a:cs typeface="Calibri" pitchFamily="34" charset="0"/>
              </a:rPr>
              <a:t>Friday, 10/7, 0300 Hours:</a:t>
            </a:r>
          </a:p>
          <a:p>
            <a:pPr lvl="1" eaLnBrk="1" hangingPunct="1">
              <a:spcBef>
                <a:spcPct val="0"/>
              </a:spcBef>
            </a:pPr>
            <a:r>
              <a:rPr lang="en-US" altLang="en-US" sz="3400" dirty="0" smtClean="0">
                <a:latin typeface="Calibri" pitchFamily="34" charset="0"/>
                <a:cs typeface="Calibri" pitchFamily="34" charset="0"/>
              </a:rPr>
              <a:t>Last patient out the door</a:t>
            </a:r>
          </a:p>
          <a:p>
            <a:pPr lvl="1" eaLnBrk="1" hangingPunct="1">
              <a:spcBef>
                <a:spcPct val="0"/>
              </a:spcBef>
            </a:pPr>
            <a:r>
              <a:rPr lang="en-US" altLang="en-US" sz="3400" dirty="0" smtClean="0">
                <a:latin typeface="Calibri" pitchFamily="34" charset="0"/>
                <a:cs typeface="Calibri" pitchFamily="34" charset="0"/>
              </a:rPr>
              <a:t>Secured staff</a:t>
            </a:r>
          </a:p>
          <a:p>
            <a:pPr lvl="1" eaLnBrk="1" hangingPunct="1">
              <a:spcBef>
                <a:spcPct val="0"/>
              </a:spcBef>
            </a:pPr>
            <a:endParaRPr lang="en-US" altLang="en-US" sz="3400" dirty="0" smtClean="0">
              <a:latin typeface="Calibri" pitchFamily="34" charset="0"/>
              <a:cs typeface="Calibri" pitchFamily="34" charset="0"/>
            </a:endParaRPr>
          </a:p>
        </p:txBody>
      </p:sp>
      <p:grpSp>
        <p:nvGrpSpPr>
          <p:cNvPr id="3" name="Group 2"/>
          <p:cNvGrpSpPr>
            <a:grpSpLocks/>
          </p:cNvGrpSpPr>
          <p:nvPr/>
        </p:nvGrpSpPr>
        <p:grpSpPr bwMode="auto">
          <a:xfrm>
            <a:off x="146048" y="6172200"/>
            <a:ext cx="8851903" cy="365126"/>
            <a:chOff x="1107" y="4448"/>
            <a:chExt cx="5576" cy="230"/>
          </a:xfrm>
        </p:grpSpPr>
        <p:sp>
          <p:nvSpPr>
            <p:cNvPr id="4" name="Freeform 3"/>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5" name="Freeform 4"/>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5144375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8613" y="3175"/>
            <a:ext cx="8763000" cy="1673225"/>
          </a:xfrm>
        </p:spPr>
        <p:txBody>
          <a:bodyPr/>
          <a:lstStyle/>
          <a:p>
            <a:pPr>
              <a:lnSpc>
                <a:spcPct val="80000"/>
              </a:lnSpc>
              <a:spcAft>
                <a:spcPct val="10000"/>
              </a:spcAft>
            </a:pPr>
            <a:r>
              <a:rPr lang="en-US" altLang="en-US" dirty="0" smtClean="0">
                <a:latin typeface="Calibri" pitchFamily="34" charset="0"/>
                <a:cs typeface="Calibri" pitchFamily="34" charset="0"/>
              </a:rPr>
              <a:t>Need for Standardized </a:t>
            </a:r>
            <a:r>
              <a:rPr lang="en-US" altLang="en-US" dirty="0">
                <a:latin typeface="Calibri" pitchFamily="34" charset="0"/>
                <a:cs typeface="Calibri" pitchFamily="34" charset="0"/>
              </a:rPr>
              <a:t>Scripts </a:t>
            </a:r>
            <a:r>
              <a:rPr lang="en-US" altLang="en-US" dirty="0" smtClean="0">
                <a:latin typeface="Calibri" pitchFamily="34" charset="0"/>
                <a:cs typeface="Calibri" pitchFamily="34" charset="0"/>
              </a:rPr>
              <a:t/>
            </a:r>
            <a:br>
              <a:rPr lang="en-US" altLang="en-US" dirty="0" smtClean="0">
                <a:latin typeface="Calibri" pitchFamily="34" charset="0"/>
                <a:cs typeface="Calibri" pitchFamily="34" charset="0"/>
              </a:rPr>
            </a:br>
            <a:r>
              <a:rPr lang="en-US" altLang="en-US" sz="4000" i="1" dirty="0" smtClean="0">
                <a:latin typeface="Calibri" pitchFamily="34" charset="0"/>
                <a:cs typeface="Calibri" pitchFamily="34" charset="0"/>
              </a:rPr>
              <a:t>(</a:t>
            </a:r>
            <a:r>
              <a:rPr lang="en-US" altLang="en-US" sz="4000" i="1" dirty="0">
                <a:latin typeface="Calibri" pitchFamily="34" charset="0"/>
                <a:cs typeface="Calibri" pitchFamily="34" charset="0"/>
              </a:rPr>
              <a:t>Position Statements)</a:t>
            </a:r>
            <a:endParaRPr lang="en-US" altLang="en-US" sz="6000" i="1" dirty="0">
              <a:latin typeface="Calibri" pitchFamily="34" charset="0"/>
              <a:cs typeface="Calibri" pitchFamily="34" charset="0"/>
            </a:endParaRPr>
          </a:p>
        </p:txBody>
      </p:sp>
      <p:sp>
        <p:nvSpPr>
          <p:cNvPr id="9219" name="Rectangle 3"/>
          <p:cNvSpPr>
            <a:spLocks noGrp="1" noChangeArrowheads="1"/>
          </p:cNvSpPr>
          <p:nvPr>
            <p:ph type="body" idx="1"/>
          </p:nvPr>
        </p:nvSpPr>
        <p:spPr>
          <a:xfrm>
            <a:off x="146048" y="1689100"/>
            <a:ext cx="8861427" cy="4484688"/>
          </a:xfrm>
        </p:spPr>
        <p:txBody>
          <a:bodyPr/>
          <a:lstStyle/>
          <a:p>
            <a:pPr marL="971550" lvl="1" indent="-514350" eaLnBrk="1" hangingPunct="1">
              <a:lnSpc>
                <a:spcPct val="80000"/>
              </a:lnSpc>
              <a:spcAft>
                <a:spcPct val="10000"/>
              </a:spcAft>
              <a:buFont typeface="+mj-lt"/>
              <a:buAutoNum type="arabicPeriod"/>
            </a:pPr>
            <a:r>
              <a:rPr lang="en-US" altLang="en-US" sz="3400" dirty="0" smtClean="0">
                <a:latin typeface="Calibri" pitchFamily="34" charset="0"/>
                <a:cs typeface="Calibri" pitchFamily="34" charset="0"/>
              </a:rPr>
              <a:t>Telephone Operators </a:t>
            </a:r>
            <a:r>
              <a:rPr lang="en-US" altLang="en-US" sz="3400" i="1" dirty="0" smtClean="0">
                <a:latin typeface="Calibri" pitchFamily="34" charset="0"/>
                <a:cs typeface="Calibri" pitchFamily="34" charset="0"/>
              </a:rPr>
              <a:t>(…community “lit up” 	the switchboard)</a:t>
            </a:r>
          </a:p>
          <a:p>
            <a:pPr marL="971550" lvl="1" indent="-514350" eaLnBrk="1" hangingPunct="1">
              <a:lnSpc>
                <a:spcPct val="80000"/>
              </a:lnSpc>
              <a:spcAft>
                <a:spcPct val="10000"/>
              </a:spcAft>
              <a:buFont typeface="+mj-lt"/>
              <a:buAutoNum type="arabicPeriod"/>
            </a:pPr>
            <a:r>
              <a:rPr lang="en-US" altLang="en-US" sz="3400" dirty="0" smtClean="0">
                <a:latin typeface="Calibri" pitchFamily="34" charset="0"/>
                <a:cs typeface="Calibri" pitchFamily="34" charset="0"/>
              </a:rPr>
              <a:t>Medical &amp; hospital staff to speak with  		patients and families</a:t>
            </a:r>
          </a:p>
          <a:p>
            <a:pPr marL="971550" lvl="1" indent="-514350" eaLnBrk="1" hangingPunct="1">
              <a:lnSpc>
                <a:spcPct val="80000"/>
              </a:lnSpc>
              <a:spcAft>
                <a:spcPct val="10000"/>
              </a:spcAft>
              <a:buFont typeface="+mj-lt"/>
              <a:buAutoNum type="arabicPeriod"/>
            </a:pPr>
            <a:r>
              <a:rPr lang="en-US" altLang="en-US" sz="3400" dirty="0" smtClean="0">
                <a:latin typeface="Calibri" pitchFamily="34" charset="0"/>
                <a:cs typeface="Calibri" pitchFamily="34" charset="0"/>
              </a:rPr>
              <a:t>Community regarding discontinuing 	emergency services at both hospitals 	in the SE</a:t>
            </a:r>
          </a:p>
          <a:p>
            <a:pPr lvl="1" eaLnBrk="1" hangingPunct="1">
              <a:lnSpc>
                <a:spcPct val="80000"/>
              </a:lnSpc>
              <a:spcAft>
                <a:spcPct val="10000"/>
              </a:spcAft>
            </a:pPr>
            <a:endParaRPr lang="en-US" altLang="en-US" sz="1900" dirty="0" smtClean="0"/>
          </a:p>
          <a:p>
            <a:pPr lvl="1" eaLnBrk="1" hangingPunct="1">
              <a:lnSpc>
                <a:spcPct val="80000"/>
              </a:lnSpc>
              <a:spcAft>
                <a:spcPct val="10000"/>
              </a:spcAft>
            </a:pPr>
            <a:endParaRPr lang="en-US" altLang="en-US" sz="1900" dirty="0" smtClean="0"/>
          </a:p>
          <a:p>
            <a:pPr lvl="1" eaLnBrk="1" hangingPunct="1">
              <a:lnSpc>
                <a:spcPct val="80000"/>
              </a:lnSpc>
              <a:spcAft>
                <a:spcPct val="10000"/>
              </a:spcAft>
            </a:pPr>
            <a:endParaRPr lang="en-US" altLang="en-US" sz="1900" dirty="0" smtClean="0"/>
          </a:p>
        </p:txBody>
      </p:sp>
      <p:pic>
        <p:nvPicPr>
          <p:cNvPr id="9220" name="Picture 4" descr="C:\Users\cboone\AppData\Local\Microsoft\Windows\Temporary Internet Files\Content.IE5\UZK2MZX4\RedSir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12" y="4818858"/>
            <a:ext cx="1143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46048" y="6172200"/>
            <a:ext cx="8851903" cy="365126"/>
            <a:chOff x="1107" y="4448"/>
            <a:chExt cx="5576" cy="230"/>
          </a:xfrm>
        </p:grpSpPr>
        <p:sp>
          <p:nvSpPr>
            <p:cNvPr id="6" name="Freeform 5"/>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7" name="Freeform 16"/>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419677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4" y="165894"/>
            <a:ext cx="7772400" cy="1129506"/>
          </a:xfrm>
        </p:spPr>
        <p:txBody>
          <a:bodyPr/>
          <a:lstStyle/>
          <a:p>
            <a:pPr algn="l"/>
            <a:r>
              <a:rPr lang="en-US" u="sng" dirty="0" smtClean="0"/>
              <a:t>Other Major Considerations</a:t>
            </a:r>
            <a:endParaRPr lang="en-US" u="sng" dirty="0"/>
          </a:p>
        </p:txBody>
      </p:sp>
      <p:sp>
        <p:nvSpPr>
          <p:cNvPr id="3" name="Content Placeholder 2"/>
          <p:cNvSpPr>
            <a:spLocks noGrp="1"/>
          </p:cNvSpPr>
          <p:nvPr>
            <p:ph idx="1"/>
          </p:nvPr>
        </p:nvSpPr>
        <p:spPr>
          <a:xfrm>
            <a:off x="228600" y="1600200"/>
            <a:ext cx="8686800" cy="4495800"/>
          </a:xfrm>
        </p:spPr>
        <p:txBody>
          <a:bodyPr/>
          <a:lstStyle/>
          <a:p>
            <a:pPr>
              <a:lnSpc>
                <a:spcPct val="80000"/>
              </a:lnSpc>
              <a:spcAft>
                <a:spcPct val="10000"/>
              </a:spcAft>
            </a:pPr>
            <a:r>
              <a:rPr lang="en-US" altLang="en-US" sz="3400" dirty="0">
                <a:latin typeface="Calibri" pitchFamily="34" charset="0"/>
                <a:cs typeface="Calibri" pitchFamily="34" charset="0"/>
              </a:rPr>
              <a:t>Discharged Patients </a:t>
            </a:r>
            <a:r>
              <a:rPr lang="en-US" altLang="en-US" sz="3400" i="1" dirty="0">
                <a:latin typeface="Calibri" pitchFamily="34" charset="0"/>
                <a:cs typeface="Calibri" pitchFamily="34" charset="0"/>
              </a:rPr>
              <a:t>(prior to storm</a:t>
            </a:r>
            <a:r>
              <a:rPr lang="en-US" altLang="en-US" sz="3400" i="1" dirty="0" smtClean="0">
                <a:latin typeface="Calibri" pitchFamily="34" charset="0"/>
                <a:cs typeface="Calibri" pitchFamily="34" charset="0"/>
              </a:rPr>
              <a:t>) - </a:t>
            </a:r>
            <a:r>
              <a:rPr lang="en-US" altLang="en-US" sz="3400" dirty="0" smtClean="0">
                <a:latin typeface="Calibri" pitchFamily="34" charset="0"/>
                <a:cs typeface="Calibri" pitchFamily="34" charset="0"/>
              </a:rPr>
              <a:t>Plan </a:t>
            </a:r>
            <a:r>
              <a:rPr lang="en-US" altLang="en-US" sz="3400" dirty="0">
                <a:latin typeface="Calibri" pitchFamily="34" charset="0"/>
                <a:cs typeface="Calibri" pitchFamily="34" charset="0"/>
              </a:rPr>
              <a:t>for </a:t>
            </a:r>
            <a:r>
              <a:rPr lang="en-US" altLang="en-US" sz="3400" dirty="0" smtClean="0">
                <a:latin typeface="Calibri" pitchFamily="34" charset="0"/>
                <a:cs typeface="Calibri" pitchFamily="34" charset="0"/>
              </a:rPr>
              <a:t>	patients </a:t>
            </a:r>
            <a:r>
              <a:rPr lang="en-US" altLang="en-US" sz="3400" dirty="0">
                <a:latin typeface="Calibri" pitchFamily="34" charset="0"/>
                <a:cs typeface="Calibri" pitchFamily="34" charset="0"/>
              </a:rPr>
              <a:t>whose families do not arrive </a:t>
            </a:r>
            <a:r>
              <a:rPr lang="en-US" altLang="en-US" sz="3400" dirty="0" smtClean="0">
                <a:latin typeface="Calibri" pitchFamily="34" charset="0"/>
                <a:cs typeface="Calibri" pitchFamily="34" charset="0"/>
              </a:rPr>
              <a:t>or 	refuse to pick </a:t>
            </a:r>
            <a:r>
              <a:rPr lang="en-US" altLang="en-US" sz="3400" dirty="0">
                <a:latin typeface="Calibri" pitchFamily="34" charset="0"/>
                <a:cs typeface="Calibri" pitchFamily="34" charset="0"/>
              </a:rPr>
              <a:t>them up? </a:t>
            </a:r>
          </a:p>
          <a:p>
            <a:pPr>
              <a:lnSpc>
                <a:spcPct val="80000"/>
              </a:lnSpc>
              <a:spcAft>
                <a:spcPct val="10000"/>
              </a:spcAft>
            </a:pPr>
            <a:r>
              <a:rPr lang="en-US" altLang="en-US" sz="3400" dirty="0">
                <a:latin typeface="Calibri" pitchFamily="34" charset="0"/>
                <a:cs typeface="Calibri" pitchFamily="34" charset="0"/>
              </a:rPr>
              <a:t>Patients who need recurring </a:t>
            </a:r>
            <a:r>
              <a:rPr lang="en-US" altLang="en-US" sz="3400" dirty="0" smtClean="0">
                <a:latin typeface="Calibri" pitchFamily="34" charset="0"/>
                <a:cs typeface="Calibri" pitchFamily="34" charset="0"/>
              </a:rPr>
              <a:t>care, i.e., 	Dialysis, Chemotherapy, </a:t>
            </a:r>
            <a:r>
              <a:rPr lang="en-US" altLang="en-US" sz="3400" dirty="0" err="1" smtClean="0">
                <a:latin typeface="Calibri" pitchFamily="34" charset="0"/>
                <a:cs typeface="Calibri" pitchFamily="34" charset="0"/>
              </a:rPr>
              <a:t>Cyberknife</a:t>
            </a:r>
            <a:endParaRPr lang="en-US" altLang="en-US" sz="3400" dirty="0">
              <a:latin typeface="Calibri" pitchFamily="34" charset="0"/>
              <a:cs typeface="Calibri" pitchFamily="34" charset="0"/>
            </a:endParaRPr>
          </a:p>
          <a:p>
            <a:pPr>
              <a:lnSpc>
                <a:spcPct val="80000"/>
              </a:lnSpc>
              <a:spcAft>
                <a:spcPct val="10000"/>
              </a:spcAft>
            </a:pPr>
            <a:r>
              <a:rPr lang="en-US" altLang="en-US" sz="3400" dirty="0">
                <a:latin typeface="Calibri" pitchFamily="34" charset="0"/>
                <a:cs typeface="Calibri" pitchFamily="34" charset="0"/>
              </a:rPr>
              <a:t>Loss of </a:t>
            </a:r>
            <a:r>
              <a:rPr lang="en-US" altLang="en-US" sz="3400" dirty="0" smtClean="0">
                <a:latin typeface="Calibri" pitchFamily="34" charset="0"/>
                <a:cs typeface="Calibri" pitchFamily="34" charset="0"/>
              </a:rPr>
              <a:t>electricity, water, communications,  	knowing unsafe conditions prohibit utility 	services </a:t>
            </a:r>
            <a:r>
              <a:rPr lang="en-US" altLang="en-US" sz="3400" dirty="0">
                <a:latin typeface="Calibri" pitchFamily="34" charset="0"/>
                <a:cs typeface="Calibri" pitchFamily="34" charset="0"/>
              </a:rPr>
              <a:t>from </a:t>
            </a:r>
            <a:r>
              <a:rPr lang="en-US" altLang="en-US" sz="3400" dirty="0" smtClean="0">
                <a:latin typeface="Calibri" pitchFamily="34" charset="0"/>
                <a:cs typeface="Calibri" pitchFamily="34" charset="0"/>
              </a:rPr>
              <a:t>responding</a:t>
            </a:r>
            <a:endParaRPr lang="en-US" altLang="en-US" sz="3400" dirty="0">
              <a:latin typeface="Calibri" pitchFamily="34" charset="0"/>
              <a:cs typeface="Calibri" pitchFamily="34" charset="0"/>
            </a:endParaRPr>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pic>
        <p:nvPicPr>
          <p:cNvPr id="17" name="Picture 13" descr="C:\Users\cboone\AppData\Local\Microsoft\Windows\Temporary Internet Files\Content.IE5\V7PDV3AI\culkin-shocked-face_id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240273"/>
            <a:ext cx="1257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630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74649" y="457200"/>
            <a:ext cx="8382000" cy="5581650"/>
          </a:xfrm>
        </p:spPr>
        <p:txBody>
          <a:bodyPr/>
          <a:lstStyle/>
          <a:p>
            <a:pPr eaLnBrk="1" hangingPunct="1">
              <a:lnSpc>
                <a:spcPct val="80000"/>
              </a:lnSpc>
              <a:spcAft>
                <a:spcPct val="10000"/>
              </a:spcAft>
            </a:pPr>
            <a:endParaRPr lang="en-US" altLang="en-US" sz="3400" b="0" dirty="0" smtClean="0">
              <a:latin typeface="Calibri" pitchFamily="34" charset="0"/>
              <a:cs typeface="Calibri" pitchFamily="34" charset="0"/>
            </a:endParaRPr>
          </a:p>
          <a:p>
            <a:pPr eaLnBrk="1" hangingPunct="1">
              <a:lnSpc>
                <a:spcPct val="80000"/>
              </a:lnSpc>
              <a:spcAft>
                <a:spcPct val="10000"/>
              </a:spcAft>
            </a:pPr>
            <a:endParaRPr lang="en-US" altLang="en-US" sz="3400" b="0" dirty="0" smtClean="0">
              <a:latin typeface="Calibri" pitchFamily="34" charset="0"/>
              <a:cs typeface="Calibri" pitchFamily="34" charset="0"/>
            </a:endParaRPr>
          </a:p>
          <a:p>
            <a:pPr eaLnBrk="1" hangingPunct="1">
              <a:lnSpc>
                <a:spcPct val="80000"/>
              </a:lnSpc>
              <a:spcAft>
                <a:spcPct val="10000"/>
              </a:spcAft>
            </a:pPr>
            <a:r>
              <a:rPr lang="en-US" altLang="en-US" sz="3400" b="0" dirty="0" smtClean="0">
                <a:latin typeface="Calibri" pitchFamily="34" charset="0"/>
                <a:cs typeface="Calibri" pitchFamily="34" charset="0"/>
              </a:rPr>
              <a:t>Some first responders located and transported people in the community to the hospital</a:t>
            </a:r>
          </a:p>
          <a:p>
            <a:pPr eaLnBrk="1" hangingPunct="1">
              <a:lnSpc>
                <a:spcPct val="80000"/>
              </a:lnSpc>
              <a:spcAft>
                <a:spcPct val="10000"/>
              </a:spcAft>
            </a:pPr>
            <a:r>
              <a:rPr lang="en-US" altLang="en-US" sz="3400" b="0" dirty="0" smtClean="0">
                <a:latin typeface="Calibri" pitchFamily="34" charset="0"/>
                <a:cs typeface="Calibri" pitchFamily="34" charset="0"/>
              </a:rPr>
              <a:t>Families brought relatives to the Emergency Care Center </a:t>
            </a:r>
            <a:r>
              <a:rPr lang="en-US" altLang="en-US" sz="3400" b="0" i="1" dirty="0" smtClean="0">
                <a:latin typeface="Calibri" pitchFamily="34" charset="0"/>
                <a:cs typeface="Calibri" pitchFamily="34" charset="0"/>
              </a:rPr>
              <a:t>(on their way out of town)</a:t>
            </a:r>
            <a:r>
              <a:rPr lang="en-US" altLang="en-US" sz="3400" b="0" dirty="0" smtClean="0">
                <a:latin typeface="Calibri" pitchFamily="34" charset="0"/>
                <a:cs typeface="Calibri" pitchFamily="34" charset="0"/>
              </a:rPr>
              <a:t> and dropped them off!</a:t>
            </a:r>
          </a:p>
          <a:p>
            <a:pPr eaLnBrk="1" hangingPunct="1">
              <a:lnSpc>
                <a:spcPct val="80000"/>
              </a:lnSpc>
              <a:spcAft>
                <a:spcPct val="10000"/>
              </a:spcAft>
            </a:pPr>
            <a:r>
              <a:rPr lang="en-US" altLang="en-US" sz="3400" dirty="0" smtClean="0">
                <a:latin typeface="Calibri" pitchFamily="34" charset="0"/>
              </a:rPr>
              <a:t>One out-patient visited her physician’s office and announced she wasn’t leaving.</a:t>
            </a:r>
            <a:endParaRPr lang="en-US" altLang="en-US" sz="2300" dirty="0" smtClean="0"/>
          </a:p>
          <a:p>
            <a:pPr eaLnBrk="1" hangingPunct="1">
              <a:lnSpc>
                <a:spcPct val="80000"/>
              </a:lnSpc>
              <a:spcAft>
                <a:spcPct val="10000"/>
              </a:spcAft>
            </a:pPr>
            <a:endParaRPr lang="en-US" altLang="en-US" sz="2300" dirty="0" smtClean="0"/>
          </a:p>
          <a:p>
            <a:pPr eaLnBrk="1" hangingPunct="1">
              <a:lnSpc>
                <a:spcPct val="80000"/>
              </a:lnSpc>
              <a:spcAft>
                <a:spcPct val="10000"/>
              </a:spcAft>
            </a:pPr>
            <a:endParaRPr lang="en-US" altLang="en-US" sz="2300" dirty="0" smtClean="0"/>
          </a:p>
          <a:p>
            <a:pPr lvl="1" eaLnBrk="1" hangingPunct="1">
              <a:lnSpc>
                <a:spcPct val="80000"/>
              </a:lnSpc>
              <a:spcAft>
                <a:spcPct val="10000"/>
              </a:spcAft>
            </a:pPr>
            <a:endParaRPr lang="en-US" altLang="en-US" sz="1900" dirty="0" smtClean="0"/>
          </a:p>
          <a:p>
            <a:pPr lvl="1" eaLnBrk="1" hangingPunct="1">
              <a:lnSpc>
                <a:spcPct val="80000"/>
              </a:lnSpc>
              <a:spcAft>
                <a:spcPct val="10000"/>
              </a:spcAft>
            </a:pPr>
            <a:endParaRPr lang="en-US" altLang="en-US" sz="1900" dirty="0" smtClean="0"/>
          </a:p>
          <a:p>
            <a:pPr lvl="1" eaLnBrk="1" hangingPunct="1">
              <a:lnSpc>
                <a:spcPct val="80000"/>
              </a:lnSpc>
              <a:spcAft>
                <a:spcPct val="10000"/>
              </a:spcAft>
            </a:pPr>
            <a:endParaRPr lang="en-US" altLang="en-US" sz="1900" dirty="0" smtClean="0"/>
          </a:p>
        </p:txBody>
      </p:sp>
      <p:pic>
        <p:nvPicPr>
          <p:cNvPr id="11267" name="Picture 8" descr="C:\Users\cboone\AppData\Local\Microsoft\Windows\Temporary Internet Files\Content.IE5\UZK2MZX4\c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244474"/>
            <a:ext cx="1325563" cy="133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
        <p:nvSpPr>
          <p:cNvPr id="17" name="Title 1"/>
          <p:cNvSpPr>
            <a:spLocks noGrp="1"/>
          </p:cNvSpPr>
          <p:nvPr>
            <p:ph type="title"/>
          </p:nvPr>
        </p:nvSpPr>
        <p:spPr>
          <a:xfrm>
            <a:off x="712694" y="165894"/>
            <a:ext cx="7772400" cy="1129506"/>
          </a:xfrm>
        </p:spPr>
        <p:txBody>
          <a:bodyPr/>
          <a:lstStyle/>
          <a:p>
            <a:pPr algn="l"/>
            <a:r>
              <a:rPr lang="en-US" u="sng" dirty="0" smtClean="0"/>
              <a:t>Other Major Considerations</a:t>
            </a:r>
            <a:endParaRPr lang="en-US" u="sng" dirty="0"/>
          </a:p>
        </p:txBody>
      </p:sp>
    </p:spTree>
    <p:extLst>
      <p:ext uri="{BB962C8B-B14F-4D97-AF65-F5344CB8AC3E}">
        <p14:creationId xmlns:p14="http://schemas.microsoft.com/office/powerpoint/2010/main" val="1620901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1113"/>
            <a:ext cx="8686800" cy="1143000"/>
          </a:xfrm>
        </p:spPr>
        <p:txBody>
          <a:bodyPr/>
          <a:lstStyle/>
          <a:p>
            <a:pPr algn="ctr" eaLnBrk="1" hangingPunct="1"/>
            <a:r>
              <a:rPr lang="en-US" altLang="en-US" sz="6000" dirty="0" smtClean="0"/>
              <a:t>OUTs - What we did well</a:t>
            </a:r>
          </a:p>
        </p:txBody>
      </p:sp>
      <p:sp>
        <p:nvSpPr>
          <p:cNvPr id="12291" name="Rectangle 3"/>
          <p:cNvSpPr>
            <a:spLocks noGrp="1" noChangeArrowheads="1"/>
          </p:cNvSpPr>
          <p:nvPr>
            <p:ph type="body" idx="1"/>
          </p:nvPr>
        </p:nvSpPr>
        <p:spPr>
          <a:xfrm>
            <a:off x="304800" y="1295400"/>
            <a:ext cx="8610600" cy="3581400"/>
          </a:xfrm>
        </p:spPr>
        <p:txBody>
          <a:bodyPr/>
          <a:lstStyle/>
          <a:p>
            <a:pPr eaLnBrk="1" hangingPunct="1"/>
            <a:r>
              <a:rPr lang="en-US" altLang="en-US" sz="3400" dirty="0" smtClean="0">
                <a:latin typeface="Calibri" pitchFamily="34" charset="0"/>
                <a:cs typeface="Calibri" pitchFamily="34" charset="0"/>
              </a:rPr>
              <a:t>Communicated</a:t>
            </a:r>
            <a:r>
              <a:rPr lang="en-US" altLang="en-US" sz="3400" b="0" dirty="0" smtClean="0">
                <a:latin typeface="Calibri" pitchFamily="34" charset="0"/>
                <a:cs typeface="Calibri" pitchFamily="34" charset="0"/>
              </a:rPr>
              <a:t> to our patients, families, medical staff, and receiving facilities</a:t>
            </a:r>
          </a:p>
          <a:p>
            <a:pPr eaLnBrk="1" hangingPunct="1"/>
            <a:r>
              <a:rPr lang="en-US" altLang="en-US" sz="3400" dirty="0" smtClean="0">
                <a:latin typeface="Calibri" pitchFamily="34" charset="0"/>
                <a:cs typeface="Calibri" pitchFamily="34" charset="0"/>
              </a:rPr>
              <a:t>Comforted</a:t>
            </a:r>
            <a:r>
              <a:rPr lang="en-US" altLang="en-US" sz="3400" b="0" dirty="0" smtClean="0">
                <a:latin typeface="Calibri" pitchFamily="34" charset="0"/>
                <a:cs typeface="Calibri" pitchFamily="34" charset="0"/>
              </a:rPr>
              <a:t> our patients</a:t>
            </a:r>
          </a:p>
          <a:p>
            <a:pPr eaLnBrk="1" hangingPunct="1"/>
            <a:r>
              <a:rPr lang="en-US" altLang="en-US" sz="3400" dirty="0" smtClean="0">
                <a:latin typeface="Calibri" pitchFamily="34" charset="0"/>
                <a:cs typeface="Calibri" pitchFamily="34" charset="0"/>
              </a:rPr>
              <a:t>Served </a:t>
            </a:r>
            <a:r>
              <a:rPr lang="en-US" altLang="en-US" sz="3400" b="0" dirty="0" smtClean="0">
                <a:latin typeface="Calibri" pitchFamily="34" charset="0"/>
                <a:cs typeface="Calibri" pitchFamily="34" charset="0"/>
              </a:rPr>
              <a:t>our community without endangering our staff</a:t>
            </a:r>
            <a:endParaRPr lang="en-US" altLang="en-US" dirty="0" smtClean="0"/>
          </a:p>
          <a:p>
            <a:pPr eaLnBrk="1" hangingPunct="1"/>
            <a:endParaRPr lang="en-US" altLang="en-US" dirty="0" smtClean="0"/>
          </a:p>
        </p:txBody>
      </p:sp>
      <p:pic>
        <p:nvPicPr>
          <p:cNvPr id="12292" name="Picture 2" descr="C:\Users\cboone\AppData\Local\Microsoft\Windows\Temporary Internet Files\Content.IE5\UZK2MZX4\06614302_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133" y="3746313"/>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46048" y="6172200"/>
            <a:ext cx="8851903" cy="365126"/>
            <a:chOff x="1107" y="4448"/>
            <a:chExt cx="5576" cy="230"/>
          </a:xfrm>
        </p:grpSpPr>
        <p:sp>
          <p:nvSpPr>
            <p:cNvPr id="6" name="Freeform 5"/>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7" name="Freeform 16"/>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917298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04800" y="533400"/>
            <a:ext cx="7391400" cy="5257800"/>
          </a:xfrm>
        </p:spPr>
        <p:txBody>
          <a:bodyPr/>
          <a:lstStyle/>
          <a:p>
            <a:pPr eaLnBrk="1" hangingPunct="1"/>
            <a:r>
              <a:rPr lang="en-US" altLang="en-US" sz="3400" b="0" dirty="0" smtClean="0">
                <a:latin typeface="Calibri" pitchFamily="34" charset="0"/>
                <a:cs typeface="Calibri" pitchFamily="34" charset="0"/>
              </a:rPr>
              <a:t>Had complete and entire </a:t>
            </a:r>
            <a:r>
              <a:rPr lang="en-US" altLang="en-US" sz="3400" dirty="0" smtClean="0">
                <a:latin typeface="Calibri" pitchFamily="34" charset="0"/>
                <a:cs typeface="Calibri" pitchFamily="34" charset="0"/>
              </a:rPr>
              <a:t>documents prepared</a:t>
            </a:r>
            <a:r>
              <a:rPr lang="en-US" altLang="en-US" sz="3400" b="0" dirty="0" smtClean="0">
                <a:latin typeface="Calibri" pitchFamily="34" charset="0"/>
                <a:cs typeface="Calibri" pitchFamily="34" charset="0"/>
              </a:rPr>
              <a:t> and ready to go with our patients, along with a cover check sheet</a:t>
            </a:r>
          </a:p>
          <a:p>
            <a:pPr eaLnBrk="1" hangingPunct="1"/>
            <a:r>
              <a:rPr lang="en-US" altLang="en-US" sz="3400" b="0" dirty="0" smtClean="0">
                <a:latin typeface="Calibri" pitchFamily="34" charset="0"/>
                <a:cs typeface="Calibri" pitchFamily="34" charset="0"/>
              </a:rPr>
              <a:t>Every receiving facility was contacted:</a:t>
            </a:r>
          </a:p>
          <a:p>
            <a:pPr lvl="1" eaLnBrk="1" hangingPunct="1"/>
            <a:r>
              <a:rPr lang="en-US" altLang="en-US" sz="3400" dirty="0" smtClean="0">
                <a:latin typeface="Calibri" pitchFamily="34" charset="0"/>
                <a:cs typeface="Calibri" pitchFamily="34" charset="0"/>
              </a:rPr>
              <a:t>confirmed our patients arrived</a:t>
            </a:r>
          </a:p>
          <a:p>
            <a:pPr lvl="1" eaLnBrk="1" hangingPunct="1"/>
            <a:r>
              <a:rPr lang="en-US" altLang="en-US" sz="3400" dirty="0" smtClean="0">
                <a:latin typeface="Calibri" pitchFamily="34" charset="0"/>
                <a:cs typeface="Calibri" pitchFamily="34" charset="0"/>
              </a:rPr>
              <a:t>thanked them for accepting our patients and providing a service to our community</a:t>
            </a:r>
            <a:endParaRPr lang="en-US" altLang="en-US" sz="3400" dirty="0" smtClean="0"/>
          </a:p>
        </p:txBody>
      </p:sp>
      <p:pic>
        <p:nvPicPr>
          <p:cNvPr id="13315" name="Picture 4" descr="C:\Users\cboone\AppData\Local\Microsoft\Windows\Temporary Internet Files\Content.IE5\I2UABZWS\300px-Developer_-_Humble_Hearts_-_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028741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0" y="1219200"/>
            <a:ext cx="8686800" cy="5329238"/>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None/>
            </a:pPr>
            <a:r>
              <a:rPr lang="en-US" altLang="en-US" sz="3400" b="1" u="sng" dirty="0" smtClean="0">
                <a:latin typeface="Calibri" pitchFamily="34" charset="0"/>
                <a:cs typeface="Calibri" pitchFamily="34" charset="0"/>
              </a:rPr>
              <a:t>Sunday, 10/9, AM:</a:t>
            </a:r>
          </a:p>
          <a:p>
            <a:pPr lvl="1" eaLnBrk="1" hangingPunct="1">
              <a:spcBef>
                <a:spcPct val="0"/>
              </a:spcBef>
            </a:pPr>
            <a:r>
              <a:rPr lang="en-US" altLang="en-US" sz="3400" dirty="0" smtClean="0">
                <a:latin typeface="Calibri" pitchFamily="34" charset="0"/>
                <a:cs typeface="Calibri" pitchFamily="34" charset="0"/>
              </a:rPr>
              <a:t> Secured staffing and medical staff presence</a:t>
            </a:r>
          </a:p>
          <a:p>
            <a:pPr lvl="1" eaLnBrk="1" hangingPunct="1">
              <a:spcBef>
                <a:spcPct val="0"/>
              </a:spcBef>
            </a:pPr>
            <a:r>
              <a:rPr lang="en-US" altLang="en-US" sz="3400" dirty="0" smtClean="0">
                <a:latin typeface="Calibri" pitchFamily="34" charset="0"/>
                <a:cs typeface="Calibri" pitchFamily="34" charset="0"/>
              </a:rPr>
              <a:t> Began rescheduling canceled OR patients</a:t>
            </a:r>
          </a:p>
          <a:p>
            <a:pPr marL="0" indent="0" eaLnBrk="1" hangingPunct="1">
              <a:spcBef>
                <a:spcPct val="0"/>
              </a:spcBef>
              <a:buNone/>
            </a:pPr>
            <a:r>
              <a:rPr lang="en-US" altLang="en-US" sz="3400" b="1" u="sng" dirty="0" smtClean="0">
                <a:latin typeface="Calibri" pitchFamily="34" charset="0"/>
                <a:cs typeface="Calibri" pitchFamily="34" charset="0"/>
              </a:rPr>
              <a:t>Sunday, 1200 Hours:</a:t>
            </a:r>
          </a:p>
          <a:p>
            <a:pPr lvl="1" eaLnBrk="1" hangingPunct="1">
              <a:spcBef>
                <a:spcPct val="0"/>
              </a:spcBef>
            </a:pPr>
            <a:r>
              <a:rPr lang="en-US" altLang="en-US" sz="3400" dirty="0" smtClean="0">
                <a:latin typeface="Calibri" pitchFamily="34" charset="0"/>
                <a:cs typeface="Calibri" pitchFamily="34" charset="0"/>
              </a:rPr>
              <a:t> Re-opened Emergency Care Centers</a:t>
            </a:r>
          </a:p>
          <a:p>
            <a:pPr lvl="2" eaLnBrk="1" hangingPunct="1">
              <a:spcBef>
                <a:spcPct val="0"/>
              </a:spcBef>
            </a:pPr>
            <a:r>
              <a:rPr lang="en-US" altLang="en-US" sz="3400" dirty="0" smtClean="0">
                <a:latin typeface="Calibri" pitchFamily="34" charset="0"/>
                <a:cs typeface="Calibri" pitchFamily="34" charset="0"/>
              </a:rPr>
              <a:t> No inbound transfers</a:t>
            </a:r>
          </a:p>
          <a:p>
            <a:pPr lvl="2" eaLnBrk="1" hangingPunct="1">
              <a:spcBef>
                <a:spcPct val="0"/>
              </a:spcBef>
            </a:pPr>
            <a:r>
              <a:rPr lang="en-US" altLang="en-US" sz="3400" dirty="0" smtClean="0">
                <a:latin typeface="Calibri" pitchFamily="34" charset="0"/>
                <a:cs typeface="Calibri" pitchFamily="34" charset="0"/>
              </a:rPr>
              <a:t> No elective admissions</a:t>
            </a:r>
          </a:p>
          <a:p>
            <a:pPr lvl="2" eaLnBrk="1" hangingPunct="1">
              <a:spcBef>
                <a:spcPct val="0"/>
              </a:spcBef>
            </a:pPr>
            <a:r>
              <a:rPr lang="en-US" altLang="en-US" sz="3400" dirty="0" smtClean="0">
                <a:latin typeface="Calibri" pitchFamily="34" charset="0"/>
                <a:cs typeface="Calibri" pitchFamily="34" charset="0"/>
              </a:rPr>
              <a:t> ONLY admission via the ECC</a:t>
            </a:r>
          </a:p>
          <a:p>
            <a:pPr marL="1371600" lvl="3" indent="0" eaLnBrk="1" hangingPunct="1">
              <a:spcBef>
                <a:spcPct val="0"/>
              </a:spcBef>
              <a:buNone/>
            </a:pPr>
            <a:r>
              <a:rPr lang="en-US" altLang="en-US" sz="3400" dirty="0" smtClean="0">
                <a:latin typeface="Calibri" pitchFamily="34" charset="0"/>
                <a:cs typeface="Calibri" pitchFamily="34" charset="0"/>
              </a:rPr>
              <a:t>(5, 13, and then 25 patient census)</a:t>
            </a:r>
          </a:p>
        </p:txBody>
      </p:sp>
      <p:sp>
        <p:nvSpPr>
          <p:cNvPr id="14339" name="Rectangle 2"/>
          <p:cNvSpPr>
            <a:spLocks noGrp="1" noChangeArrowheads="1"/>
          </p:cNvSpPr>
          <p:nvPr>
            <p:ph type="title"/>
          </p:nvPr>
        </p:nvSpPr>
        <p:spPr>
          <a:xfrm>
            <a:off x="304800" y="228600"/>
            <a:ext cx="8416925" cy="838200"/>
          </a:xfrm>
        </p:spPr>
        <p:txBody>
          <a:bodyPr/>
          <a:lstStyle/>
          <a:p>
            <a:pPr algn="ctr" eaLnBrk="1" hangingPunct="1"/>
            <a:r>
              <a:rPr lang="en-US" altLang="en-US" dirty="0" smtClean="0"/>
              <a:t>The INs </a:t>
            </a:r>
            <a:r>
              <a:rPr lang="en-US" altLang="en-US" i="1" dirty="0" smtClean="0"/>
              <a:t>(Returning Patients)</a:t>
            </a:r>
          </a:p>
        </p:txBody>
      </p:sp>
      <p:pic>
        <p:nvPicPr>
          <p:cNvPr id="14340" name="Picture 2" descr="C:\Users\cboone\AppData\Local\Microsoft\Windows\Temporary Internet Files\Content.IE5\UZK2MZX4\large-woman-holding-door-against-water-avalanche--166.6-1548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475" y="3440113"/>
            <a:ext cx="216852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46048" y="6172200"/>
            <a:ext cx="8851903" cy="365126"/>
            <a:chOff x="1107" y="4448"/>
            <a:chExt cx="5576" cy="230"/>
          </a:xfrm>
        </p:grpSpPr>
        <p:sp>
          <p:nvSpPr>
            <p:cNvPr id="6" name="Freeform 5"/>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7" name="Freeform 16"/>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9858824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half" idx="1"/>
          </p:nvPr>
        </p:nvSpPr>
        <p:spPr>
          <a:xfrm>
            <a:off x="381000" y="1066800"/>
            <a:ext cx="8534400" cy="52578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lvl="1" indent="0" eaLnBrk="1" hangingPunct="1">
              <a:spcBef>
                <a:spcPct val="0"/>
              </a:spcBef>
              <a:buNone/>
            </a:pPr>
            <a:r>
              <a:rPr lang="en-US" altLang="en-US" sz="3400" dirty="0" smtClean="0">
                <a:latin typeface="Calibri" pitchFamily="34" charset="0"/>
                <a:cs typeface="Calibri" pitchFamily="34" charset="0"/>
              </a:rPr>
              <a:t>Began verification process of returning patients and coordinated return based on:</a:t>
            </a:r>
          </a:p>
          <a:p>
            <a:pPr lvl="2" eaLnBrk="1" hangingPunct="1">
              <a:spcBef>
                <a:spcPct val="0"/>
              </a:spcBef>
            </a:pPr>
            <a:r>
              <a:rPr lang="en-US" altLang="en-US" sz="3400" dirty="0" smtClean="0">
                <a:latin typeface="Calibri" pitchFamily="34" charset="0"/>
                <a:cs typeface="Calibri" pitchFamily="34" charset="0"/>
              </a:rPr>
              <a:t> staffing</a:t>
            </a:r>
          </a:p>
          <a:p>
            <a:pPr lvl="2" eaLnBrk="1" hangingPunct="1">
              <a:spcBef>
                <a:spcPct val="0"/>
              </a:spcBef>
            </a:pPr>
            <a:r>
              <a:rPr lang="en-US" altLang="en-US" sz="3400" dirty="0" smtClean="0">
                <a:latin typeface="Calibri" pitchFamily="34" charset="0"/>
                <a:cs typeface="Calibri" pitchFamily="34" charset="0"/>
              </a:rPr>
              <a:t> medical staff availability</a:t>
            </a:r>
          </a:p>
          <a:p>
            <a:pPr lvl="2" eaLnBrk="1" hangingPunct="1">
              <a:spcBef>
                <a:spcPct val="0"/>
              </a:spcBef>
            </a:pPr>
            <a:r>
              <a:rPr lang="en-US" altLang="en-US" sz="3400" dirty="0" smtClean="0">
                <a:latin typeface="Calibri" pitchFamily="34" charset="0"/>
                <a:cs typeface="Calibri" pitchFamily="34" charset="0"/>
              </a:rPr>
              <a:t> clinical assessment of patient</a:t>
            </a:r>
          </a:p>
          <a:p>
            <a:pPr lvl="2" eaLnBrk="1" hangingPunct="1">
              <a:spcBef>
                <a:spcPct val="0"/>
              </a:spcBef>
            </a:pPr>
            <a:r>
              <a:rPr lang="en-US" altLang="en-US" sz="3400" dirty="0" smtClean="0">
                <a:latin typeface="Calibri" pitchFamily="34" charset="0"/>
                <a:cs typeface="Calibri" pitchFamily="34" charset="0"/>
              </a:rPr>
              <a:t> ability to transport</a:t>
            </a:r>
          </a:p>
          <a:p>
            <a:pPr lvl="2" eaLnBrk="1" hangingPunct="1">
              <a:spcBef>
                <a:spcPct val="0"/>
              </a:spcBef>
            </a:pPr>
            <a:r>
              <a:rPr lang="en-US" altLang="en-US" sz="3400" dirty="0" smtClean="0">
                <a:latin typeface="Calibri" pitchFamily="34" charset="0"/>
                <a:cs typeface="Calibri" pitchFamily="34" charset="0"/>
              </a:rPr>
              <a:t> ability to discharge patient safely to  	home</a:t>
            </a:r>
          </a:p>
        </p:txBody>
      </p:sp>
      <p:pic>
        <p:nvPicPr>
          <p:cNvPr id="15363" name="Picture 2" descr="C:\Users\cboone\AppData\Local\Microsoft\Windows\Temporary Internet Files\Content.IE5\1SAWILIF\large-Checklist-icon-33.3-420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449" y="2462213"/>
            <a:ext cx="12192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6954251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half" idx="1"/>
          </p:nvPr>
        </p:nvSpPr>
        <p:spPr>
          <a:xfrm>
            <a:off x="838200" y="457200"/>
            <a:ext cx="7848600" cy="58674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sz="3400" b="1" dirty="0" smtClean="0">
                <a:latin typeface="Calibri" pitchFamily="34" charset="0"/>
                <a:cs typeface="Calibri" pitchFamily="34" charset="0"/>
              </a:rPr>
              <a:t>Sunday, 10/9, PM:</a:t>
            </a:r>
          </a:p>
          <a:p>
            <a:pPr lvl="1" eaLnBrk="1" hangingPunct="1">
              <a:spcBef>
                <a:spcPct val="0"/>
              </a:spcBef>
            </a:pPr>
            <a:r>
              <a:rPr lang="en-US" altLang="en-US" sz="3400" dirty="0" smtClean="0">
                <a:latin typeface="Calibri" pitchFamily="34" charset="0"/>
                <a:cs typeface="Calibri" pitchFamily="34" charset="0"/>
              </a:rPr>
              <a:t> Received first returning patients</a:t>
            </a:r>
          </a:p>
          <a:p>
            <a:pPr lvl="1" eaLnBrk="1" hangingPunct="1">
              <a:spcBef>
                <a:spcPct val="0"/>
              </a:spcBef>
            </a:pPr>
            <a:endParaRPr lang="en-US" altLang="en-US" sz="3400" dirty="0" smtClean="0">
              <a:latin typeface="Calibri" pitchFamily="34" charset="0"/>
              <a:cs typeface="Calibri" pitchFamily="34" charset="0"/>
            </a:endParaRPr>
          </a:p>
          <a:p>
            <a:pPr eaLnBrk="1" hangingPunct="1">
              <a:spcBef>
                <a:spcPct val="0"/>
              </a:spcBef>
            </a:pPr>
            <a:r>
              <a:rPr lang="en-US" altLang="en-US" sz="3400" b="1" dirty="0" smtClean="0">
                <a:latin typeface="Calibri" pitchFamily="34" charset="0"/>
                <a:cs typeface="Calibri" pitchFamily="34" charset="0"/>
              </a:rPr>
              <a:t>Monday, 10/10:</a:t>
            </a:r>
          </a:p>
          <a:p>
            <a:pPr lvl="1" eaLnBrk="1" hangingPunct="1">
              <a:spcBef>
                <a:spcPct val="0"/>
              </a:spcBef>
            </a:pPr>
            <a:r>
              <a:rPr lang="en-US" altLang="en-US" sz="3400" dirty="0" smtClean="0">
                <a:latin typeface="Calibri" pitchFamily="34" charset="0"/>
                <a:cs typeface="Calibri" pitchFamily="34" charset="0"/>
              </a:rPr>
              <a:t> Began Admissions</a:t>
            </a:r>
          </a:p>
          <a:p>
            <a:pPr lvl="2" eaLnBrk="1" hangingPunct="1">
              <a:spcBef>
                <a:spcPct val="0"/>
              </a:spcBef>
            </a:pPr>
            <a:r>
              <a:rPr lang="en-US" altLang="en-US" sz="3400" dirty="0" smtClean="0">
                <a:latin typeface="Calibri" pitchFamily="34" charset="0"/>
                <a:cs typeface="Calibri" pitchFamily="34" charset="0"/>
              </a:rPr>
              <a:t> Surgical</a:t>
            </a:r>
          </a:p>
          <a:p>
            <a:pPr lvl="2" eaLnBrk="1" hangingPunct="1">
              <a:spcBef>
                <a:spcPct val="0"/>
              </a:spcBef>
            </a:pPr>
            <a:r>
              <a:rPr lang="en-US" altLang="en-US" sz="3400" dirty="0" smtClean="0">
                <a:latin typeface="Calibri" pitchFamily="34" charset="0"/>
                <a:cs typeface="Calibri" pitchFamily="34" charset="0"/>
              </a:rPr>
              <a:t> Maternal Health</a:t>
            </a:r>
          </a:p>
          <a:p>
            <a:pPr lvl="2" eaLnBrk="1" hangingPunct="1">
              <a:spcBef>
                <a:spcPct val="0"/>
              </a:spcBef>
            </a:pPr>
            <a:r>
              <a:rPr lang="en-US" altLang="en-US" sz="3400" dirty="0" smtClean="0">
                <a:latin typeface="Calibri" pitchFamily="34" charset="0"/>
                <a:cs typeface="Calibri" pitchFamily="34" charset="0"/>
              </a:rPr>
              <a:t> Emergency Care Center </a:t>
            </a:r>
          </a:p>
          <a:p>
            <a:pPr lvl="2" eaLnBrk="1" hangingPunct="1">
              <a:spcBef>
                <a:spcPct val="0"/>
              </a:spcBef>
            </a:pPr>
            <a:r>
              <a:rPr lang="en-US" altLang="en-US" sz="3400" dirty="0" smtClean="0">
                <a:latin typeface="Calibri" pitchFamily="34" charset="0"/>
                <a:cs typeface="Calibri" pitchFamily="34" charset="0"/>
              </a:rPr>
              <a:t> Continued controlled returns until 	all patients were home</a:t>
            </a:r>
          </a:p>
        </p:txBody>
      </p:sp>
      <p:grpSp>
        <p:nvGrpSpPr>
          <p:cNvPr id="3" name="Group 2"/>
          <p:cNvGrpSpPr>
            <a:grpSpLocks/>
          </p:cNvGrpSpPr>
          <p:nvPr/>
        </p:nvGrpSpPr>
        <p:grpSpPr bwMode="auto">
          <a:xfrm>
            <a:off x="146048" y="6172200"/>
            <a:ext cx="8851903" cy="365126"/>
            <a:chOff x="1107" y="4448"/>
            <a:chExt cx="5576" cy="230"/>
          </a:xfrm>
        </p:grpSpPr>
        <p:sp>
          <p:nvSpPr>
            <p:cNvPr id="4" name="Freeform 3"/>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5" name="Freeform 4"/>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26458783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05900" cy="990600"/>
          </a:xfrm>
        </p:spPr>
        <p:txBody>
          <a:bodyPr/>
          <a:lstStyle/>
          <a:p>
            <a:pPr algn="ctr" eaLnBrk="1" hangingPunct="1"/>
            <a:r>
              <a:rPr lang="en-US" altLang="en-US" sz="4800" b="1" dirty="0" smtClean="0"/>
              <a:t>COMMUNICATION</a:t>
            </a:r>
          </a:p>
        </p:txBody>
      </p:sp>
      <p:sp>
        <p:nvSpPr>
          <p:cNvPr id="17411" name="Rectangle 3"/>
          <p:cNvSpPr>
            <a:spLocks noGrp="1" noChangeArrowheads="1"/>
          </p:cNvSpPr>
          <p:nvPr>
            <p:ph type="body" idx="1"/>
          </p:nvPr>
        </p:nvSpPr>
        <p:spPr>
          <a:xfrm>
            <a:off x="381000" y="990600"/>
            <a:ext cx="8610600" cy="5551488"/>
          </a:xfrm>
        </p:spPr>
        <p:txBody>
          <a:bodyPr/>
          <a:lstStyle/>
          <a:p>
            <a:pPr eaLnBrk="1" hangingPunct="1">
              <a:lnSpc>
                <a:spcPct val="80000"/>
              </a:lnSpc>
              <a:spcAft>
                <a:spcPct val="10000"/>
              </a:spcAft>
            </a:pPr>
            <a:r>
              <a:rPr lang="en-US" altLang="en-US" sz="3400" dirty="0" smtClean="0">
                <a:latin typeface="Calibri" pitchFamily="34" charset="0"/>
                <a:cs typeface="Calibri" pitchFamily="34" charset="0"/>
              </a:rPr>
              <a:t>Standardized Scripts </a:t>
            </a:r>
            <a:r>
              <a:rPr lang="en-US" altLang="en-US" sz="3400" b="0" i="1" dirty="0" smtClean="0">
                <a:latin typeface="Calibri" pitchFamily="34" charset="0"/>
                <a:cs typeface="Calibri" pitchFamily="34" charset="0"/>
              </a:rPr>
              <a:t>(Position Statements)</a:t>
            </a:r>
          </a:p>
          <a:p>
            <a:pPr lvl="1" eaLnBrk="1" hangingPunct="1">
              <a:lnSpc>
                <a:spcPct val="80000"/>
              </a:lnSpc>
              <a:spcAft>
                <a:spcPct val="10000"/>
              </a:spcAft>
            </a:pPr>
            <a:r>
              <a:rPr lang="en-US" altLang="en-US" sz="3400" dirty="0" smtClean="0">
                <a:latin typeface="Calibri" pitchFamily="34" charset="0"/>
                <a:cs typeface="Calibri" pitchFamily="34" charset="0"/>
              </a:rPr>
              <a:t> Switchboard (</a:t>
            </a:r>
            <a:r>
              <a:rPr lang="en-US" altLang="en-US" sz="3400" u="sng" dirty="0" smtClean="0">
                <a:latin typeface="Calibri" pitchFamily="34" charset="0"/>
                <a:cs typeface="Calibri" pitchFamily="34" charset="0"/>
              </a:rPr>
              <a:t>LIGHT-UP</a:t>
            </a:r>
            <a:r>
              <a:rPr lang="en-US" altLang="en-US" sz="3400" dirty="0" smtClean="0">
                <a:latin typeface="Calibri" pitchFamily="34" charset="0"/>
                <a:cs typeface="Calibri" pitchFamily="34" charset="0"/>
              </a:rPr>
              <a:t> the switchboard)  </a:t>
            </a:r>
          </a:p>
          <a:p>
            <a:pPr lvl="2" eaLnBrk="1" hangingPunct="1">
              <a:lnSpc>
                <a:spcPct val="80000"/>
              </a:lnSpc>
              <a:spcAft>
                <a:spcPct val="10000"/>
              </a:spcAft>
            </a:pPr>
            <a:r>
              <a:rPr lang="en-US" altLang="en-US" sz="3400" dirty="0" smtClean="0">
                <a:latin typeface="Calibri" pitchFamily="34" charset="0"/>
                <a:cs typeface="Calibri" pitchFamily="34" charset="0"/>
              </a:rPr>
              <a:t> People will want to know about their 	loved ones</a:t>
            </a:r>
          </a:p>
          <a:p>
            <a:pPr lvl="3" eaLnBrk="1" hangingPunct="1">
              <a:lnSpc>
                <a:spcPct val="80000"/>
              </a:lnSpc>
              <a:spcAft>
                <a:spcPct val="10000"/>
              </a:spcAft>
            </a:pPr>
            <a:r>
              <a:rPr lang="en-US" altLang="en-US" sz="3400" dirty="0" smtClean="0">
                <a:latin typeface="Calibri" pitchFamily="34" charset="0"/>
                <a:cs typeface="Calibri" pitchFamily="34" charset="0"/>
              </a:rPr>
              <a:t> where are they, when will they 	return, what is their condition, etc.</a:t>
            </a:r>
          </a:p>
          <a:p>
            <a:pPr lvl="1" eaLnBrk="1" hangingPunct="1">
              <a:lnSpc>
                <a:spcPct val="80000"/>
              </a:lnSpc>
              <a:spcAft>
                <a:spcPct val="10000"/>
              </a:spcAft>
            </a:pPr>
            <a:r>
              <a:rPr lang="en-US" altLang="en-US" sz="3400" dirty="0" smtClean="0">
                <a:latin typeface="Calibri" pitchFamily="34" charset="0"/>
                <a:cs typeface="Calibri" pitchFamily="34" charset="0"/>
              </a:rPr>
              <a:t> Re-opening of services</a:t>
            </a:r>
          </a:p>
          <a:p>
            <a:pPr lvl="2" eaLnBrk="1" hangingPunct="1">
              <a:lnSpc>
                <a:spcPct val="80000"/>
              </a:lnSpc>
              <a:spcAft>
                <a:spcPct val="10000"/>
              </a:spcAft>
            </a:pPr>
            <a:r>
              <a:rPr lang="en-US" altLang="en-US" sz="3400" dirty="0" smtClean="0">
                <a:latin typeface="Calibri" pitchFamily="34" charset="0"/>
                <a:cs typeface="Calibri" pitchFamily="34" charset="0"/>
              </a:rPr>
              <a:t> timeline</a:t>
            </a:r>
          </a:p>
          <a:p>
            <a:pPr lvl="2" eaLnBrk="1" hangingPunct="1">
              <a:lnSpc>
                <a:spcPct val="80000"/>
              </a:lnSpc>
              <a:spcAft>
                <a:spcPct val="10000"/>
              </a:spcAft>
            </a:pPr>
            <a:r>
              <a:rPr lang="en-US" altLang="en-US" sz="3400" dirty="0" smtClean="0">
                <a:latin typeface="Calibri" pitchFamily="34" charset="0"/>
                <a:cs typeface="Calibri" pitchFamily="34" charset="0"/>
              </a:rPr>
              <a:t> limited </a:t>
            </a:r>
            <a:r>
              <a:rPr lang="en-US" altLang="en-US" sz="3400" dirty="0">
                <a:latin typeface="Calibri" pitchFamily="34" charset="0"/>
                <a:cs typeface="Calibri" pitchFamily="34" charset="0"/>
              </a:rPr>
              <a:t>V</a:t>
            </a:r>
            <a:r>
              <a:rPr lang="en-US" altLang="en-US" sz="3400" dirty="0" smtClean="0">
                <a:latin typeface="Calibri" pitchFamily="34" charset="0"/>
                <a:cs typeface="Calibri" pitchFamily="34" charset="0"/>
              </a:rPr>
              <a:t>s full</a:t>
            </a:r>
          </a:p>
        </p:txBody>
      </p:sp>
      <p:pic>
        <p:nvPicPr>
          <p:cNvPr id="17412" name="Picture 4" descr="C:\Users\cboone\AppData\Local\Microsoft\Windows\Temporary Internet Files\Content.IE5\UZK2MZX4\RedSir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4768"/>
            <a:ext cx="15621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46048" y="6172200"/>
            <a:ext cx="8851903" cy="365126"/>
            <a:chOff x="1107" y="4448"/>
            <a:chExt cx="5576" cy="230"/>
          </a:xfrm>
        </p:grpSpPr>
        <p:sp>
          <p:nvSpPr>
            <p:cNvPr id="6" name="Freeform 5"/>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7" name="Freeform 16"/>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923785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838200"/>
          </a:xfrm>
        </p:spPr>
        <p:txBody>
          <a:bodyPr>
            <a:normAutofit fontScale="90000"/>
          </a:bodyPr>
          <a:lstStyle/>
          <a:p>
            <a:pPr algn="ctr" eaLnBrk="1" hangingPunct="1">
              <a:defRPr/>
            </a:pPr>
            <a:r>
              <a:rPr lang="en-US" altLang="en-US" dirty="0" smtClean="0"/>
              <a:t>Brunswick Campus </a:t>
            </a:r>
            <a:r>
              <a:rPr lang="en-US" altLang="en-US" sz="4000" i="1" dirty="0" smtClean="0"/>
              <a:t>(O</a:t>
            </a:r>
            <a:r>
              <a:rPr lang="en-US" altLang="en-US" sz="3600" i="1" dirty="0" smtClean="0"/>
              <a:t>utpatient Care Center)</a:t>
            </a:r>
            <a:endParaRPr lang="en-US" altLang="en-US" i="1" dirty="0" smtClean="0"/>
          </a:p>
        </p:txBody>
      </p:sp>
      <p:pic>
        <p:nvPicPr>
          <p:cNvPr id="819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159" y="726141"/>
            <a:ext cx="9109841" cy="6096000"/>
          </a:xfrm>
        </p:spPr>
      </p:pic>
    </p:spTree>
    <p:extLst>
      <p:ext uri="{BB962C8B-B14F-4D97-AF65-F5344CB8AC3E}">
        <p14:creationId xmlns:p14="http://schemas.microsoft.com/office/powerpoint/2010/main" val="5587682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81000" y="685800"/>
            <a:ext cx="8382000" cy="5486400"/>
          </a:xfrm>
        </p:spPr>
        <p:txBody>
          <a:bodyPr/>
          <a:lstStyle/>
          <a:p>
            <a:pPr eaLnBrk="1" hangingPunct="1">
              <a:lnSpc>
                <a:spcPct val="80000"/>
              </a:lnSpc>
              <a:spcAft>
                <a:spcPct val="10000"/>
              </a:spcAft>
            </a:pPr>
            <a:r>
              <a:rPr lang="en-US" altLang="en-US" sz="3400" dirty="0" smtClean="0">
                <a:latin typeface="Calibri" pitchFamily="34" charset="0"/>
                <a:cs typeface="Calibri" pitchFamily="34" charset="0"/>
              </a:rPr>
              <a:t>Status of community</a:t>
            </a:r>
          </a:p>
          <a:p>
            <a:pPr lvl="1" eaLnBrk="1" hangingPunct="1">
              <a:lnSpc>
                <a:spcPct val="80000"/>
              </a:lnSpc>
              <a:spcAft>
                <a:spcPct val="10000"/>
              </a:spcAft>
            </a:pPr>
            <a:r>
              <a:rPr lang="en-US" altLang="en-US" sz="3400" dirty="0" smtClean="0">
                <a:latin typeface="Calibri" pitchFamily="34" charset="0"/>
                <a:cs typeface="Calibri" pitchFamily="34" charset="0"/>
              </a:rPr>
              <a:t> Availability of medical services outside of 	your facility</a:t>
            </a:r>
          </a:p>
          <a:p>
            <a:pPr lvl="2" eaLnBrk="1" hangingPunct="1">
              <a:lnSpc>
                <a:spcPct val="80000"/>
              </a:lnSpc>
              <a:spcAft>
                <a:spcPct val="10000"/>
              </a:spcAft>
            </a:pPr>
            <a:r>
              <a:rPr lang="en-US" altLang="en-US" sz="3400" dirty="0" smtClean="0">
                <a:latin typeface="Calibri" pitchFamily="34" charset="0"/>
                <a:cs typeface="Calibri" pitchFamily="34" charset="0"/>
              </a:rPr>
              <a:t> pharmacies, dialysis centers, etc.</a:t>
            </a:r>
          </a:p>
          <a:p>
            <a:pPr lvl="1" eaLnBrk="1" hangingPunct="1">
              <a:lnSpc>
                <a:spcPct val="80000"/>
              </a:lnSpc>
              <a:spcAft>
                <a:spcPct val="10000"/>
              </a:spcAft>
            </a:pPr>
            <a:r>
              <a:rPr lang="en-US" altLang="en-US" sz="3400" dirty="0" smtClean="0">
                <a:latin typeface="Calibri" pitchFamily="34" charset="0"/>
                <a:cs typeface="Calibri" pitchFamily="34" charset="0"/>
              </a:rPr>
              <a:t> Basic home needs of the patient:  </a:t>
            </a:r>
            <a:r>
              <a:rPr lang="en-US" altLang="en-US" sz="3400" b="1" dirty="0" smtClean="0">
                <a:latin typeface="Calibri" pitchFamily="34" charset="0"/>
                <a:cs typeface="Calibri" pitchFamily="34" charset="0"/>
              </a:rPr>
              <a:t>CAN</a:t>
            </a:r>
            <a:r>
              <a:rPr lang="en-US" altLang="en-US" sz="3400" dirty="0" smtClean="0">
                <a:latin typeface="Calibri" pitchFamily="34" charset="0"/>
                <a:cs typeface="Calibri" pitchFamily="34" charset="0"/>
              </a:rPr>
              <a:t> 	the patient return to their home? Status 	of utility services?</a:t>
            </a:r>
          </a:p>
          <a:p>
            <a:pPr eaLnBrk="1" hangingPunct="1">
              <a:lnSpc>
                <a:spcPct val="80000"/>
              </a:lnSpc>
              <a:spcAft>
                <a:spcPct val="10000"/>
              </a:spcAft>
            </a:pPr>
            <a:r>
              <a:rPr lang="en-US" altLang="en-US" sz="3400" b="0" dirty="0" smtClean="0">
                <a:latin typeface="Calibri" pitchFamily="34" charset="0"/>
                <a:cs typeface="Calibri" pitchFamily="34" charset="0"/>
              </a:rPr>
              <a:t>Establish a </a:t>
            </a:r>
            <a:r>
              <a:rPr lang="en-US" altLang="en-US" sz="3400" dirty="0" smtClean="0">
                <a:latin typeface="Calibri" pitchFamily="34" charset="0"/>
                <a:cs typeface="Calibri" pitchFamily="34" charset="0"/>
              </a:rPr>
              <a:t>separate location to coordinate </a:t>
            </a:r>
            <a:r>
              <a:rPr lang="en-US" altLang="en-US" sz="3400" b="0" dirty="0" smtClean="0">
                <a:latin typeface="Calibri" pitchFamily="34" charset="0"/>
                <a:cs typeface="Calibri" pitchFamily="34" charset="0"/>
              </a:rPr>
              <a:t> patients transferring out and returning      	</a:t>
            </a:r>
            <a:r>
              <a:rPr lang="en-US" altLang="en-US" sz="2800" b="0" i="1" dirty="0" smtClean="0">
                <a:latin typeface="Calibri" pitchFamily="34" charset="0"/>
                <a:cs typeface="Calibri" pitchFamily="34" charset="0"/>
              </a:rPr>
              <a:t>(</a:t>
            </a:r>
            <a:r>
              <a:rPr lang="en-US" altLang="en-US" sz="2800" i="1" dirty="0" smtClean="0">
                <a:latin typeface="Calibri" pitchFamily="34" charset="0"/>
                <a:cs typeface="Calibri" pitchFamily="34" charset="0"/>
              </a:rPr>
              <a:t>away</a:t>
            </a:r>
            <a:r>
              <a:rPr lang="en-US" altLang="en-US" sz="2800" b="0" i="1" dirty="0" smtClean="0">
                <a:latin typeface="Calibri" pitchFamily="34" charset="0"/>
                <a:cs typeface="Calibri" pitchFamily="34" charset="0"/>
              </a:rPr>
              <a:t> from your ‘normal’ patient flow)</a:t>
            </a:r>
          </a:p>
          <a:p>
            <a:pPr lvl="1" eaLnBrk="1" hangingPunct="1">
              <a:lnSpc>
                <a:spcPct val="80000"/>
              </a:lnSpc>
              <a:spcAft>
                <a:spcPct val="10000"/>
              </a:spcAft>
            </a:pPr>
            <a:endParaRPr lang="en-US" altLang="en-US" sz="1900" dirty="0" smtClean="0"/>
          </a:p>
          <a:p>
            <a:pPr lvl="1" eaLnBrk="1" hangingPunct="1">
              <a:lnSpc>
                <a:spcPct val="80000"/>
              </a:lnSpc>
              <a:spcAft>
                <a:spcPct val="10000"/>
              </a:spcAft>
            </a:pPr>
            <a:endParaRPr lang="en-US" altLang="en-US" sz="1900" dirty="0" smtClean="0"/>
          </a:p>
        </p:txBody>
      </p:sp>
      <p:grpSp>
        <p:nvGrpSpPr>
          <p:cNvPr id="3" name="Group 2"/>
          <p:cNvGrpSpPr>
            <a:grpSpLocks/>
          </p:cNvGrpSpPr>
          <p:nvPr/>
        </p:nvGrpSpPr>
        <p:grpSpPr bwMode="auto">
          <a:xfrm>
            <a:off x="146048" y="6172200"/>
            <a:ext cx="8851903" cy="365126"/>
            <a:chOff x="1107" y="4448"/>
            <a:chExt cx="5576" cy="230"/>
          </a:xfrm>
        </p:grpSpPr>
        <p:sp>
          <p:nvSpPr>
            <p:cNvPr id="4" name="Freeform 3"/>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5" name="Freeform 4"/>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025234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algn="ctr" eaLnBrk="1" hangingPunct="1"/>
            <a:r>
              <a:rPr lang="en-US" altLang="en-US" sz="6000" smtClean="0"/>
              <a:t>INs - What we did well</a:t>
            </a:r>
          </a:p>
        </p:txBody>
      </p:sp>
      <p:sp>
        <p:nvSpPr>
          <p:cNvPr id="19459" name="Rectangle 3"/>
          <p:cNvSpPr>
            <a:spLocks noGrp="1" noChangeArrowheads="1"/>
          </p:cNvSpPr>
          <p:nvPr>
            <p:ph type="body" idx="1"/>
          </p:nvPr>
        </p:nvSpPr>
        <p:spPr>
          <a:xfrm>
            <a:off x="304800" y="1447800"/>
            <a:ext cx="8534400" cy="4038600"/>
          </a:xfrm>
        </p:spPr>
        <p:txBody>
          <a:bodyPr/>
          <a:lstStyle/>
          <a:p>
            <a:pPr eaLnBrk="1" hangingPunct="1"/>
            <a:r>
              <a:rPr lang="en-US" altLang="en-US" sz="3400" u="sng" dirty="0" smtClean="0">
                <a:latin typeface="Calibri" pitchFamily="34" charset="0"/>
                <a:cs typeface="Calibri" pitchFamily="34" charset="0"/>
              </a:rPr>
              <a:t>KNEW</a:t>
            </a:r>
            <a:r>
              <a:rPr lang="en-US" altLang="en-US" sz="3400" b="0" dirty="0" smtClean="0">
                <a:latin typeface="Calibri" pitchFamily="34" charset="0"/>
                <a:cs typeface="Calibri" pitchFamily="34" charset="0"/>
              </a:rPr>
              <a:t> which patients were arriving                  	on a 	particular day</a:t>
            </a:r>
          </a:p>
          <a:p>
            <a:pPr eaLnBrk="1" hangingPunct="1"/>
            <a:r>
              <a:rPr lang="en-US" altLang="en-US" sz="3400" dirty="0" smtClean="0">
                <a:latin typeface="Calibri" pitchFamily="34" charset="0"/>
                <a:cs typeface="Calibri" pitchFamily="34" charset="0"/>
              </a:rPr>
              <a:t>Communicated</a:t>
            </a:r>
            <a:r>
              <a:rPr lang="en-US" altLang="en-US" sz="3400" b="0" dirty="0" smtClean="0">
                <a:latin typeface="Calibri" pitchFamily="34" charset="0"/>
                <a:cs typeface="Calibri" pitchFamily="34" charset="0"/>
              </a:rPr>
              <a:t> with accepting medical and 	clinical staff daily on expected arrivals</a:t>
            </a:r>
          </a:p>
          <a:p>
            <a:pPr eaLnBrk="1" hangingPunct="1"/>
            <a:r>
              <a:rPr lang="en-US" altLang="en-US" sz="3400" b="0" dirty="0" smtClean="0">
                <a:latin typeface="Calibri" pitchFamily="34" charset="0"/>
                <a:cs typeface="Calibri" pitchFamily="34" charset="0"/>
              </a:rPr>
              <a:t>Placed </a:t>
            </a:r>
            <a:r>
              <a:rPr lang="en-US" altLang="en-US" sz="3400" dirty="0" smtClean="0">
                <a:latin typeface="Calibri" pitchFamily="34" charset="0"/>
                <a:cs typeface="Calibri" pitchFamily="34" charset="0"/>
              </a:rPr>
              <a:t>signs</a:t>
            </a:r>
            <a:r>
              <a:rPr lang="en-US" altLang="en-US" sz="3400" b="0" dirty="0" smtClean="0">
                <a:latin typeface="Calibri" pitchFamily="34" charset="0"/>
                <a:cs typeface="Calibri" pitchFamily="34" charset="0"/>
              </a:rPr>
              <a:t> to direct first responders on 	where to enter the facility and where to 	take the patient for arrival check-in</a:t>
            </a:r>
            <a:endParaRPr lang="en-US" altLang="en-US" dirty="0" smtClean="0"/>
          </a:p>
          <a:p>
            <a:pPr eaLnBrk="1" hangingPunct="1"/>
            <a:endParaRPr lang="en-US" altLang="en-US" dirty="0" smtClean="0"/>
          </a:p>
        </p:txBody>
      </p:sp>
      <p:pic>
        <p:nvPicPr>
          <p:cNvPr id="19460" name="Picture 2" descr="C:\Users\cboone\AppData\Local\Microsoft\Windows\Temporary Internet Files\Content.IE5\UZK2MZX4\9926110-personnage-de-dessin-anime-regardant-les-panneaux-routiers-pointant-dans-une-direction-differente-e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316038"/>
            <a:ext cx="1066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46048" y="6172200"/>
            <a:ext cx="8851903" cy="365126"/>
            <a:chOff x="1107" y="4448"/>
            <a:chExt cx="5576" cy="230"/>
          </a:xfrm>
        </p:grpSpPr>
        <p:sp>
          <p:nvSpPr>
            <p:cNvPr id="19" name="Freeform 18"/>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0" name="Freeform 19"/>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1" name="Freeform 20"/>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2" name="Freeform 21"/>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3" name="Freeform 22"/>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4" name="Freeform 23"/>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5" name="Freeform 24"/>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6" name="Freeform 25"/>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7" name="Freeform 26"/>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8" name="Freeform 27"/>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9" name="Freeform 28"/>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30" name="Freeform 29"/>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402482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04800" y="152400"/>
            <a:ext cx="8686800" cy="6400800"/>
          </a:xfrm>
        </p:spPr>
        <p:txBody>
          <a:bodyPr/>
          <a:lstStyle/>
          <a:p>
            <a:pPr eaLnBrk="1" hangingPunct="1"/>
            <a:r>
              <a:rPr lang="en-US" altLang="en-US" sz="3400" dirty="0" smtClean="0">
                <a:latin typeface="Calibri" pitchFamily="34" charset="0"/>
                <a:cs typeface="Calibri" pitchFamily="34" charset="0"/>
              </a:rPr>
              <a:t>Patient arrival:</a:t>
            </a:r>
          </a:p>
          <a:p>
            <a:pPr lvl="1" eaLnBrk="1" hangingPunct="1"/>
            <a:r>
              <a:rPr lang="en-US" altLang="en-US" sz="3400" dirty="0" smtClean="0">
                <a:latin typeface="Calibri" pitchFamily="34" charset="0"/>
                <a:cs typeface="Calibri" pitchFamily="34" charset="0"/>
              </a:rPr>
              <a:t> Personally greeted &amp; welcomed everyone</a:t>
            </a:r>
          </a:p>
          <a:p>
            <a:pPr lvl="1" eaLnBrk="1" hangingPunct="1"/>
            <a:r>
              <a:rPr lang="en-US" altLang="en-US" sz="3400" dirty="0" smtClean="0">
                <a:latin typeface="Calibri" pitchFamily="34" charset="0"/>
                <a:cs typeface="Calibri" pitchFamily="34" charset="0"/>
              </a:rPr>
              <a:t> Called nursing unit to alert on each arrival</a:t>
            </a:r>
          </a:p>
          <a:p>
            <a:pPr lvl="1" eaLnBrk="1" hangingPunct="1"/>
            <a:r>
              <a:rPr lang="en-US" altLang="en-US" sz="3400" dirty="0" smtClean="0">
                <a:latin typeface="Calibri" pitchFamily="34" charset="0"/>
                <a:cs typeface="Calibri" pitchFamily="34" charset="0"/>
              </a:rPr>
              <a:t> Internal transport staff escorted first 	responders to nursing units with patient</a:t>
            </a:r>
          </a:p>
          <a:p>
            <a:pPr eaLnBrk="1" hangingPunct="1"/>
            <a:r>
              <a:rPr lang="en-US" altLang="en-US" sz="3400" b="0" dirty="0" smtClean="0">
                <a:latin typeface="Calibri" pitchFamily="34" charset="0"/>
                <a:cs typeface="Calibri" pitchFamily="34" charset="0"/>
              </a:rPr>
              <a:t>All patients received a flower, small gift, and 	letter from our President and CEO, 	delivered by our Volunteers</a:t>
            </a:r>
          </a:p>
          <a:p>
            <a:pPr eaLnBrk="1" hangingPunct="1"/>
            <a:r>
              <a:rPr lang="en-US" altLang="en-US" sz="3400" dirty="0" smtClean="0">
                <a:latin typeface="Calibri" pitchFamily="34" charset="0"/>
                <a:cs typeface="Calibri" pitchFamily="34" charset="0"/>
              </a:rPr>
              <a:t>Snacks</a:t>
            </a:r>
            <a:r>
              <a:rPr lang="en-US" altLang="en-US" sz="3400" b="0" dirty="0" smtClean="0">
                <a:latin typeface="Calibri" pitchFamily="34" charset="0"/>
                <a:cs typeface="Calibri" pitchFamily="34" charset="0"/>
              </a:rPr>
              <a:t> for first responders &amp;                                               	transporters</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048" y="4343400"/>
            <a:ext cx="2311402" cy="224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a:grpSpLocks/>
          </p:cNvGrpSpPr>
          <p:nvPr/>
        </p:nvGrpSpPr>
        <p:grpSpPr bwMode="auto">
          <a:xfrm>
            <a:off x="146048" y="6172200"/>
            <a:ext cx="8851903" cy="365126"/>
            <a:chOff x="1107" y="4448"/>
            <a:chExt cx="5576" cy="230"/>
          </a:xfrm>
        </p:grpSpPr>
        <p:sp>
          <p:nvSpPr>
            <p:cNvPr id="18" name="Freeform 17"/>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9" name="Freeform 18"/>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0" name="Freeform 19"/>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1" name="Freeform 20"/>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2" name="Freeform 21"/>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3" name="Freeform 22"/>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4" name="Freeform 23"/>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5" name="Freeform 24"/>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6" name="Freeform 25"/>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7" name="Freeform 26"/>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8" name="Freeform 27"/>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29" name="Freeform 28"/>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472905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1113"/>
            <a:ext cx="7772400" cy="827087"/>
          </a:xfrm>
        </p:spPr>
        <p:txBody>
          <a:bodyPr/>
          <a:lstStyle/>
          <a:p>
            <a:pPr algn="ctr" eaLnBrk="1" hangingPunct="1"/>
            <a:r>
              <a:rPr lang="en-US" altLang="en-US" sz="6000" smtClean="0"/>
              <a:t>Post Survival Thoughts</a:t>
            </a:r>
          </a:p>
        </p:txBody>
      </p:sp>
      <p:sp>
        <p:nvSpPr>
          <p:cNvPr id="21507" name="Rectangle 3"/>
          <p:cNvSpPr>
            <a:spLocks noGrp="1" noChangeArrowheads="1"/>
          </p:cNvSpPr>
          <p:nvPr>
            <p:ph type="body" idx="1"/>
          </p:nvPr>
        </p:nvSpPr>
        <p:spPr>
          <a:xfrm>
            <a:off x="0" y="838200"/>
            <a:ext cx="9144000" cy="5715000"/>
          </a:xfrm>
        </p:spPr>
        <p:txBody>
          <a:bodyPr/>
          <a:lstStyle/>
          <a:p>
            <a:pPr eaLnBrk="1" hangingPunct="1"/>
            <a:r>
              <a:rPr lang="en-US" altLang="en-US" sz="3400" b="1" dirty="0" smtClean="0">
                <a:latin typeface="Calibri" pitchFamily="34" charset="0"/>
                <a:cs typeface="Calibri" pitchFamily="34" charset="0"/>
              </a:rPr>
              <a:t>MUST:</a:t>
            </a:r>
          </a:p>
          <a:p>
            <a:pPr lvl="1" eaLnBrk="1" hangingPunct="1"/>
            <a:r>
              <a:rPr lang="en-US" altLang="en-US" sz="3400" dirty="0" smtClean="0">
                <a:latin typeface="Calibri" pitchFamily="34" charset="0"/>
                <a:cs typeface="Calibri" pitchFamily="34" charset="0"/>
              </a:rPr>
              <a:t> Master List of all patients </a:t>
            </a:r>
            <a:r>
              <a:rPr lang="en-US" altLang="en-US" sz="3400" i="1" dirty="0" smtClean="0">
                <a:latin typeface="Calibri" pitchFamily="34" charset="0"/>
                <a:cs typeface="Calibri" pitchFamily="34" charset="0"/>
              </a:rPr>
              <a:t>prior</a:t>
            </a:r>
            <a:r>
              <a:rPr lang="en-US" altLang="en-US" sz="3400" dirty="0" smtClean="0">
                <a:latin typeface="Calibri" pitchFamily="34" charset="0"/>
                <a:cs typeface="Calibri" pitchFamily="34" charset="0"/>
              </a:rPr>
              <a:t> to evacuation</a:t>
            </a:r>
          </a:p>
          <a:p>
            <a:pPr lvl="2" eaLnBrk="1" hangingPunct="1"/>
            <a:r>
              <a:rPr lang="en-US" altLang="en-US" sz="3400" dirty="0" smtClean="0">
                <a:latin typeface="Calibri" pitchFamily="34" charset="0"/>
                <a:cs typeface="Calibri" pitchFamily="34" charset="0"/>
              </a:rPr>
              <a:t> Point person controls list</a:t>
            </a:r>
          </a:p>
          <a:p>
            <a:pPr lvl="2" eaLnBrk="1" hangingPunct="1"/>
            <a:r>
              <a:rPr lang="en-US" altLang="en-US" sz="3400" dirty="0" smtClean="0">
                <a:latin typeface="Calibri" pitchFamily="34" charset="0"/>
                <a:cs typeface="Calibri" pitchFamily="34" charset="0"/>
              </a:rPr>
              <a:t> List will be needed during and </a:t>
            </a:r>
            <a:r>
              <a:rPr lang="en-US" altLang="en-US" sz="3400" i="1" dirty="0" smtClean="0">
                <a:latin typeface="Calibri" pitchFamily="34" charset="0"/>
                <a:cs typeface="Calibri" pitchFamily="34" charset="0"/>
              </a:rPr>
              <a:t>(several </a:t>
            </a:r>
            <a:r>
              <a:rPr lang="en-US" altLang="en-US" sz="3400" i="1" dirty="0">
                <a:latin typeface="Calibri" pitchFamily="34" charset="0"/>
                <a:cs typeface="Calibri" pitchFamily="34" charset="0"/>
              </a:rPr>
              <a:t> </a:t>
            </a:r>
            <a:r>
              <a:rPr lang="en-US" altLang="en-US" sz="3400" i="1" dirty="0" smtClean="0">
                <a:latin typeface="Calibri" pitchFamily="34" charset="0"/>
                <a:cs typeface="Calibri" pitchFamily="34" charset="0"/>
              </a:rPr>
              <a:t>months)</a:t>
            </a:r>
            <a:r>
              <a:rPr lang="en-US" altLang="en-US" sz="3400" dirty="0" smtClean="0">
                <a:latin typeface="Calibri" pitchFamily="34" charset="0"/>
                <a:cs typeface="Calibri" pitchFamily="34" charset="0"/>
              </a:rPr>
              <a:t> after the evacuation</a:t>
            </a:r>
          </a:p>
          <a:p>
            <a:pPr lvl="1" eaLnBrk="1" hangingPunct="1"/>
            <a:r>
              <a:rPr lang="en-US" altLang="en-US" sz="3400" dirty="0" smtClean="0">
                <a:latin typeface="Calibri" pitchFamily="34" charset="0"/>
                <a:cs typeface="Calibri" pitchFamily="34" charset="0"/>
              </a:rPr>
              <a:t> Be clear on </a:t>
            </a:r>
            <a:r>
              <a:rPr lang="en-US" altLang="en-US" sz="3400" b="1" u="sng" dirty="0" smtClean="0">
                <a:latin typeface="Calibri" pitchFamily="34" charset="0"/>
                <a:cs typeface="Calibri" pitchFamily="34" charset="0"/>
              </a:rPr>
              <a:t>when and how</a:t>
            </a:r>
            <a:r>
              <a:rPr lang="en-US" altLang="en-US" sz="3400" b="1" dirty="0" smtClean="0">
                <a:latin typeface="Calibri" pitchFamily="34" charset="0"/>
                <a:cs typeface="Calibri" pitchFamily="34" charset="0"/>
              </a:rPr>
              <a:t> </a:t>
            </a:r>
            <a:r>
              <a:rPr lang="en-US" altLang="en-US" sz="3400" dirty="0" smtClean="0">
                <a:latin typeface="Calibri" pitchFamily="34" charset="0"/>
                <a:cs typeface="Calibri" pitchFamily="34" charset="0"/>
              </a:rPr>
              <a:t>to close your 			emergency services</a:t>
            </a:r>
          </a:p>
          <a:p>
            <a:pPr lvl="1" eaLnBrk="1" hangingPunct="1"/>
            <a:r>
              <a:rPr lang="en-US" altLang="en-US" sz="3400" dirty="0" smtClean="0">
                <a:latin typeface="Calibri" pitchFamily="34" charset="0"/>
                <a:cs typeface="Calibri" pitchFamily="34" charset="0"/>
              </a:rPr>
              <a:t> Scribe must keep clear &amp; concise notes;  			Consistency among scribes</a:t>
            </a: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1277583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After-Action Review (AAR)</a:t>
            </a:r>
            <a:endParaRPr lang="en-US" dirty="0"/>
          </a:p>
        </p:txBody>
      </p:sp>
      <p:sp>
        <p:nvSpPr>
          <p:cNvPr id="3" name="Content Placeholder 2"/>
          <p:cNvSpPr>
            <a:spLocks noGrp="1"/>
          </p:cNvSpPr>
          <p:nvPr>
            <p:ph idx="1"/>
          </p:nvPr>
        </p:nvSpPr>
        <p:spPr>
          <a:xfrm>
            <a:off x="657225" y="1447800"/>
            <a:ext cx="7772400" cy="4419600"/>
          </a:xfrm>
        </p:spPr>
        <p:txBody>
          <a:bodyPr/>
          <a:lstStyle/>
          <a:p>
            <a:pPr>
              <a:buFont typeface="Wingdings" panose="05000000000000000000" pitchFamily="2" charset="2"/>
              <a:buChar char="ü"/>
            </a:pPr>
            <a:r>
              <a:rPr lang="en-US" altLang="en-US" sz="3600" dirty="0" smtClean="0">
                <a:cs typeface="Calibri" pitchFamily="34" charset="0"/>
              </a:rPr>
              <a:t> Involve those affected in this process</a:t>
            </a:r>
          </a:p>
          <a:p>
            <a:pPr>
              <a:buFont typeface="Wingdings" panose="05000000000000000000" pitchFamily="2" charset="2"/>
              <a:buChar char="ü"/>
            </a:pPr>
            <a:r>
              <a:rPr lang="en-US" altLang="en-US" sz="3600" dirty="0" smtClean="0">
                <a:cs typeface="Calibri" pitchFamily="34" charset="0"/>
              </a:rPr>
              <a:t> Identify </a:t>
            </a:r>
            <a:r>
              <a:rPr lang="en-US" altLang="en-US" sz="3600" dirty="0">
                <a:cs typeface="Calibri" pitchFamily="34" charset="0"/>
              </a:rPr>
              <a:t>the processes you can </a:t>
            </a:r>
            <a:r>
              <a:rPr lang="en-US" altLang="en-US" sz="3600" dirty="0" smtClean="0">
                <a:cs typeface="Calibri" pitchFamily="34" charset="0"/>
              </a:rPr>
              <a:t>  	improve</a:t>
            </a:r>
            <a:r>
              <a:rPr lang="en-US" altLang="en-US" sz="3600" dirty="0">
                <a:cs typeface="Calibri" pitchFamily="34" charset="0"/>
              </a:rPr>
              <a:t>.</a:t>
            </a:r>
          </a:p>
          <a:p>
            <a:pPr>
              <a:buFont typeface="Wingdings" panose="05000000000000000000" pitchFamily="2" charset="2"/>
              <a:buChar char="ü"/>
            </a:pPr>
            <a:endParaRPr lang="en-US" altLang="en-US" sz="3600" dirty="0">
              <a:cs typeface="Calibri" pitchFamily="34" charset="0"/>
            </a:endParaRPr>
          </a:p>
          <a:p>
            <a:pPr algn="ctr"/>
            <a:endParaRPr lang="en-US" dirty="0"/>
          </a:p>
        </p:txBody>
      </p:sp>
    </p:spTree>
    <p:extLst>
      <p:ext uri="{BB962C8B-B14F-4D97-AF65-F5344CB8AC3E}">
        <p14:creationId xmlns:p14="http://schemas.microsoft.com/office/powerpoint/2010/main" val="440274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829675" cy="1143000"/>
          </a:xfrm>
        </p:spPr>
        <p:txBody>
          <a:bodyPr/>
          <a:lstStyle/>
          <a:p>
            <a:pPr algn="r" eaLnBrk="1" hangingPunct="1"/>
            <a:r>
              <a:rPr lang="en-US" altLang="en-US" sz="6000" dirty="0" smtClean="0">
                <a:cs typeface="Calibri" pitchFamily="34" charset="0"/>
              </a:rPr>
              <a:t>Our Hearts Thank You</a:t>
            </a:r>
            <a:endParaRPr lang="en-US" altLang="en-US" sz="6000" dirty="0" smtClean="0"/>
          </a:p>
        </p:txBody>
      </p:sp>
      <p:sp>
        <p:nvSpPr>
          <p:cNvPr id="23555" name="Rectangle 3"/>
          <p:cNvSpPr>
            <a:spLocks noGrp="1" noChangeArrowheads="1"/>
          </p:cNvSpPr>
          <p:nvPr>
            <p:ph type="body" idx="1"/>
          </p:nvPr>
        </p:nvSpPr>
        <p:spPr>
          <a:xfrm>
            <a:off x="152400" y="1143000"/>
            <a:ext cx="8829675" cy="5075238"/>
          </a:xfrm>
        </p:spPr>
        <p:txBody>
          <a:bodyPr/>
          <a:lstStyle/>
          <a:p>
            <a:pPr eaLnBrk="1" hangingPunct="1"/>
            <a:r>
              <a:rPr lang="en-US" altLang="en-US" sz="3400" dirty="0" smtClean="0">
                <a:latin typeface="Calibri" pitchFamily="34" charset="0"/>
                <a:cs typeface="Calibri" pitchFamily="34" charset="0"/>
              </a:rPr>
              <a:t>HUGE </a:t>
            </a:r>
            <a:r>
              <a:rPr lang="en-US" altLang="en-US" sz="3400" b="0" dirty="0" smtClean="0">
                <a:latin typeface="Calibri" pitchFamily="34" charset="0"/>
                <a:cs typeface="Calibri" pitchFamily="34" charset="0"/>
              </a:rPr>
              <a:t>thanks to:</a:t>
            </a:r>
          </a:p>
          <a:p>
            <a:pPr lvl="1" eaLnBrk="1" hangingPunct="1"/>
            <a:r>
              <a:rPr lang="en-US" altLang="en-US" sz="3400" dirty="0" smtClean="0">
                <a:latin typeface="Calibri" pitchFamily="34" charset="0"/>
                <a:cs typeface="Calibri" pitchFamily="34" charset="0"/>
              </a:rPr>
              <a:t>Staff of the GA State EOC for their patience, understanding, guidance, coordination, and communication  </a:t>
            </a:r>
          </a:p>
          <a:p>
            <a:pPr lvl="1" eaLnBrk="1" hangingPunct="1"/>
            <a:r>
              <a:rPr lang="en-US" altLang="en-US" sz="3400" dirty="0" smtClean="0">
                <a:latin typeface="Calibri" pitchFamily="34" charset="0"/>
                <a:cs typeface="Calibri" pitchFamily="34" charset="0"/>
              </a:rPr>
              <a:t>Receiving facilities that accepted and provided excellent care to our patients</a:t>
            </a:r>
          </a:p>
          <a:p>
            <a:pPr lvl="1" eaLnBrk="1" hangingPunct="1"/>
            <a:r>
              <a:rPr lang="en-US" altLang="en-US" sz="3400" dirty="0" smtClean="0">
                <a:latin typeface="Calibri" pitchFamily="34" charset="0"/>
                <a:cs typeface="Calibri" pitchFamily="34" charset="0"/>
              </a:rPr>
              <a:t>So many first responders who answered the call and safely transported and cared              for our patients</a:t>
            </a:r>
            <a:endParaRPr lang="en-US" altLang="en-US" dirty="0" smtClean="0"/>
          </a:p>
          <a:p>
            <a:pPr eaLnBrk="1" hangingPunct="1"/>
            <a:endParaRPr lang="en-US" altLang="en-US" dirty="0" smtClean="0"/>
          </a:p>
        </p:txBody>
      </p:sp>
      <p:pic>
        <p:nvPicPr>
          <p:cNvPr id="23556" name="Picture 2" descr="C:\Users\cboone\AppData\Local\Microsoft\Windows\Temporary Internet Files\Content.IE5\V7PDV3AI\Thank%20you-do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98" y="181293"/>
            <a:ext cx="1143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46048" y="6172200"/>
            <a:ext cx="8851903" cy="365126"/>
            <a:chOff x="1107" y="4448"/>
            <a:chExt cx="5576" cy="230"/>
          </a:xfrm>
        </p:grpSpPr>
        <p:sp>
          <p:nvSpPr>
            <p:cNvPr id="6" name="Freeform 5"/>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7" name="Freeform 16"/>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954051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12"/>
            <a:ext cx="8229600" cy="670948"/>
          </a:xfrm>
        </p:spPr>
        <p:txBody>
          <a:bodyPr>
            <a:normAutofit fontScale="90000"/>
          </a:bodyPr>
          <a:lstStyle/>
          <a:p>
            <a:r>
              <a:rPr lang="en-US" b="1" dirty="0" smtClean="0"/>
              <a:t>CONTINUITY OF NEEDS</a:t>
            </a:r>
            <a:endParaRPr lang="en-US" b="1" dirty="0"/>
          </a:p>
        </p:txBody>
      </p:sp>
      <p:sp>
        <p:nvSpPr>
          <p:cNvPr id="3" name="Content Placeholder 2"/>
          <p:cNvSpPr>
            <a:spLocks noGrp="1"/>
          </p:cNvSpPr>
          <p:nvPr>
            <p:ph idx="1"/>
          </p:nvPr>
        </p:nvSpPr>
        <p:spPr>
          <a:xfrm>
            <a:off x="152400" y="777860"/>
            <a:ext cx="8839200" cy="5927740"/>
          </a:xfrm>
        </p:spPr>
        <p:txBody>
          <a:bodyPr/>
          <a:lstStyle/>
          <a:p>
            <a:pPr marL="0" indent="0">
              <a:buNone/>
            </a:pPr>
            <a:r>
              <a:rPr lang="en-US" sz="3000" b="1" dirty="0" smtClean="0"/>
              <a:t>How have you &amp; your staff prepared for the basics </a:t>
            </a:r>
            <a:r>
              <a:rPr lang="en-US" sz="3000" i="1" dirty="0" smtClean="0"/>
              <a:t>(many most vital to life)</a:t>
            </a:r>
            <a:r>
              <a:rPr lang="en-US" sz="3000" dirty="0" smtClean="0"/>
              <a:t> </a:t>
            </a:r>
            <a:r>
              <a:rPr lang="en-US" sz="3000" b="1" dirty="0" smtClean="0"/>
              <a:t>before, during, and following the disaster?</a:t>
            </a:r>
          </a:p>
          <a:p>
            <a:r>
              <a:rPr lang="en-US" dirty="0" smtClean="0">
                <a:solidFill>
                  <a:srgbClr val="FF0000"/>
                </a:solidFill>
              </a:rPr>
              <a:t>Food  </a:t>
            </a:r>
          </a:p>
          <a:p>
            <a:r>
              <a:rPr lang="en-US" dirty="0" smtClean="0">
                <a:solidFill>
                  <a:srgbClr val="FF0000"/>
                </a:solidFill>
              </a:rPr>
              <a:t>Water</a:t>
            </a:r>
          </a:p>
          <a:p>
            <a:r>
              <a:rPr lang="en-US" dirty="0" smtClean="0">
                <a:solidFill>
                  <a:srgbClr val="FF0000"/>
                </a:solidFill>
              </a:rPr>
              <a:t>Shelter</a:t>
            </a:r>
          </a:p>
          <a:p>
            <a:r>
              <a:rPr lang="en-US" dirty="0" smtClean="0">
                <a:solidFill>
                  <a:srgbClr val="FF0000"/>
                </a:solidFill>
              </a:rPr>
              <a:t>Sanitation</a:t>
            </a:r>
          </a:p>
          <a:p>
            <a:r>
              <a:rPr lang="en-US" dirty="0" smtClean="0">
                <a:solidFill>
                  <a:srgbClr val="FF0000"/>
                </a:solidFill>
              </a:rPr>
              <a:t>Cash</a:t>
            </a:r>
          </a:p>
          <a:p>
            <a:r>
              <a:rPr lang="en-US" dirty="0" smtClean="0">
                <a:solidFill>
                  <a:srgbClr val="FF0000"/>
                </a:solidFill>
              </a:rPr>
              <a:t>Medication</a:t>
            </a:r>
            <a:endParaRPr lang="en-US" dirty="0">
              <a:solidFill>
                <a:srgbClr val="FF0000"/>
              </a:solidFill>
            </a:endParaRPr>
          </a:p>
        </p:txBody>
      </p:sp>
      <p:pic>
        <p:nvPicPr>
          <p:cNvPr id="4" name="Picture 3" descr="930010.jpg"/>
          <p:cNvPicPr>
            <a:picLocks noChangeAspect="1"/>
          </p:cNvPicPr>
          <p:nvPr/>
        </p:nvPicPr>
        <p:blipFill>
          <a:blip r:embed="rId2"/>
          <a:stretch>
            <a:fillRect/>
          </a:stretch>
        </p:blipFill>
        <p:spPr>
          <a:xfrm rot="20459599">
            <a:off x="2778102" y="4196120"/>
            <a:ext cx="1260810" cy="1812131"/>
          </a:xfrm>
          <a:prstGeom prst="rect">
            <a:avLst/>
          </a:prstGeom>
        </p:spPr>
      </p:pic>
      <p:pic>
        <p:nvPicPr>
          <p:cNvPr id="5" name="Picture 4" descr="k3695797.jpg"/>
          <p:cNvPicPr>
            <a:picLocks noChangeAspect="1"/>
          </p:cNvPicPr>
          <p:nvPr/>
        </p:nvPicPr>
        <p:blipFill>
          <a:blip r:embed="rId3"/>
          <a:stretch>
            <a:fillRect/>
          </a:stretch>
        </p:blipFill>
        <p:spPr>
          <a:xfrm>
            <a:off x="6977776" y="2128482"/>
            <a:ext cx="1595438" cy="2024063"/>
          </a:xfrm>
          <a:prstGeom prst="rect">
            <a:avLst/>
          </a:prstGeom>
        </p:spPr>
      </p:pic>
      <p:pic>
        <p:nvPicPr>
          <p:cNvPr id="6" name="Picture 5" descr="k2367422.jpg"/>
          <p:cNvPicPr>
            <a:picLocks noChangeAspect="1"/>
          </p:cNvPicPr>
          <p:nvPr/>
        </p:nvPicPr>
        <p:blipFill>
          <a:blip r:embed="rId4"/>
          <a:stretch>
            <a:fillRect/>
          </a:stretch>
        </p:blipFill>
        <p:spPr>
          <a:xfrm>
            <a:off x="6207924" y="2120155"/>
            <a:ext cx="1076075" cy="1091392"/>
          </a:xfrm>
          <a:prstGeom prst="rect">
            <a:avLst/>
          </a:prstGeom>
        </p:spPr>
      </p:pic>
      <p:sp>
        <p:nvSpPr>
          <p:cNvPr id="9" name="Content Placeholder 2"/>
          <p:cNvSpPr txBox="1">
            <a:spLocks/>
          </p:cNvSpPr>
          <p:nvPr/>
        </p:nvSpPr>
        <p:spPr>
          <a:xfrm>
            <a:off x="5171907" y="7686631"/>
            <a:ext cx="1448409" cy="13275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pic>
        <p:nvPicPr>
          <p:cNvPr id="10" name="Picture 2" descr="http://www.thebraggingmommy.com/wp-content/uploads/2015/05/ca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66706">
            <a:off x="2172316" y="2140707"/>
            <a:ext cx="1219200" cy="18121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qualistar.org/uploads/image/iStock_000003381257Mediu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36035">
            <a:off x="4924520" y="2098989"/>
            <a:ext cx="1371600" cy="18121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rot="567859">
            <a:off x="4171171" y="3866167"/>
            <a:ext cx="2057400" cy="1415224"/>
          </a:xfrm>
          <a:prstGeom prst="rect">
            <a:avLst/>
          </a:prstGeom>
        </p:spPr>
      </p:pic>
      <p:pic>
        <p:nvPicPr>
          <p:cNvPr id="12" name="Picture 11"/>
          <p:cNvPicPr>
            <a:picLocks noChangeAspect="1"/>
          </p:cNvPicPr>
          <p:nvPr/>
        </p:nvPicPr>
        <p:blipFill>
          <a:blip r:embed="rId8"/>
          <a:stretch>
            <a:fillRect/>
          </a:stretch>
        </p:blipFill>
        <p:spPr>
          <a:xfrm>
            <a:off x="3467900" y="2128482"/>
            <a:ext cx="1372569" cy="1445830"/>
          </a:xfrm>
          <a:prstGeom prst="rect">
            <a:avLst/>
          </a:prstGeom>
        </p:spPr>
      </p:pic>
      <p:pic>
        <p:nvPicPr>
          <p:cNvPr id="16" name="Picture 15"/>
          <p:cNvPicPr>
            <a:picLocks noChangeAspect="1"/>
          </p:cNvPicPr>
          <p:nvPr/>
        </p:nvPicPr>
        <p:blipFill>
          <a:blip r:embed="rId9"/>
          <a:stretch>
            <a:fillRect/>
          </a:stretch>
        </p:blipFill>
        <p:spPr>
          <a:xfrm rot="20709966">
            <a:off x="5952248" y="3245582"/>
            <a:ext cx="1495289" cy="1228559"/>
          </a:xfrm>
          <a:prstGeom prst="rect">
            <a:avLst/>
          </a:prstGeom>
        </p:spPr>
      </p:pic>
      <p:pic>
        <p:nvPicPr>
          <p:cNvPr id="17" name="Picture 16"/>
          <p:cNvPicPr>
            <a:picLocks noChangeAspect="1"/>
          </p:cNvPicPr>
          <p:nvPr/>
        </p:nvPicPr>
        <p:blipFill>
          <a:blip r:embed="rId10"/>
          <a:stretch>
            <a:fillRect/>
          </a:stretch>
        </p:blipFill>
        <p:spPr>
          <a:xfrm rot="1291884">
            <a:off x="3467900" y="3549812"/>
            <a:ext cx="1220373" cy="926232"/>
          </a:xfrm>
          <a:prstGeom prst="rect">
            <a:avLst/>
          </a:prstGeom>
        </p:spPr>
      </p:pic>
      <p:pic>
        <p:nvPicPr>
          <p:cNvPr id="18" name="Picture 17"/>
          <p:cNvPicPr>
            <a:picLocks noChangeAspect="1"/>
          </p:cNvPicPr>
          <p:nvPr/>
        </p:nvPicPr>
        <p:blipFill>
          <a:blip r:embed="rId11"/>
          <a:stretch>
            <a:fillRect/>
          </a:stretch>
        </p:blipFill>
        <p:spPr>
          <a:xfrm rot="1015318">
            <a:off x="6275594" y="4437008"/>
            <a:ext cx="1580043" cy="1476874"/>
          </a:xfrm>
          <a:prstGeom prst="rect">
            <a:avLst/>
          </a:prstGeom>
        </p:spPr>
      </p:pic>
      <p:pic>
        <p:nvPicPr>
          <p:cNvPr id="19" name="Picture 18"/>
          <p:cNvPicPr>
            <a:picLocks noChangeAspect="1"/>
          </p:cNvPicPr>
          <p:nvPr/>
        </p:nvPicPr>
        <p:blipFill>
          <a:blip r:embed="rId12"/>
          <a:stretch>
            <a:fillRect/>
          </a:stretch>
        </p:blipFill>
        <p:spPr>
          <a:xfrm>
            <a:off x="4462748" y="4990635"/>
            <a:ext cx="1418317" cy="1445606"/>
          </a:xfrm>
          <a:prstGeom prst="rect">
            <a:avLst/>
          </a:prstGeom>
        </p:spPr>
      </p:pic>
    </p:spTree>
    <p:extLst>
      <p:ext uri="{BB962C8B-B14F-4D97-AF65-F5344CB8AC3E}">
        <p14:creationId xmlns:p14="http://schemas.microsoft.com/office/powerpoint/2010/main" val="209467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NOTIFY THE STATE!</a:t>
            </a:r>
            <a:endParaRPr lang="en-US" b="1" dirty="0"/>
          </a:p>
        </p:txBody>
      </p:sp>
      <p:sp>
        <p:nvSpPr>
          <p:cNvPr id="3" name="Content Placeholder 2"/>
          <p:cNvSpPr>
            <a:spLocks noGrp="1"/>
          </p:cNvSpPr>
          <p:nvPr>
            <p:ph idx="1"/>
          </p:nvPr>
        </p:nvSpPr>
        <p:spPr>
          <a:xfrm>
            <a:off x="671512" y="1179513"/>
            <a:ext cx="7772400" cy="4580096"/>
          </a:xfrm>
        </p:spPr>
        <p:txBody>
          <a:bodyPr/>
          <a:lstStyle/>
          <a:p>
            <a:pPr marL="0" indent="0" algn="ctr">
              <a:buNone/>
            </a:pPr>
            <a:r>
              <a:rPr lang="en-US" sz="3600" dirty="0" smtClean="0"/>
              <a:t>Be sure to make the necessary </a:t>
            </a:r>
          </a:p>
          <a:p>
            <a:pPr marL="0" indent="0" algn="ctr">
              <a:buNone/>
            </a:pPr>
            <a:r>
              <a:rPr lang="en-US" sz="3600" dirty="0" smtClean="0"/>
              <a:t>state and/or CMS notifications </a:t>
            </a:r>
          </a:p>
          <a:p>
            <a:pPr marL="0" indent="0" algn="ctr">
              <a:buNone/>
            </a:pPr>
            <a:r>
              <a:rPr lang="en-US" sz="3600" dirty="0" smtClean="0"/>
              <a:t>regarding the evacuations of hospital patients and nursing home residents</a:t>
            </a:r>
          </a:p>
          <a:p>
            <a:pPr marL="0" indent="0" algn="ctr">
              <a:buNone/>
            </a:pPr>
            <a:endParaRPr lang="en-US" sz="3600" dirty="0"/>
          </a:p>
          <a:p>
            <a:pPr marL="0" indent="0" algn="ctr">
              <a:buNone/>
            </a:pPr>
            <a:r>
              <a:rPr lang="en-US" sz="3600" dirty="0" smtClean="0"/>
              <a:t>Add this step to your plan.</a:t>
            </a:r>
            <a:endParaRPr lang="en-US" sz="3600"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458612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defTabSz="899320">
              <a:defRPr sz="6353">
                <a:solidFill>
                  <a:schemeClr val="tx1"/>
                </a:solidFill>
                <a:latin typeface="Times New Roman" pitchFamily="18" charset="0"/>
              </a:defRPr>
            </a:lvl1pPr>
            <a:lvl2pPr marL="655579" indent="-252146" defTabSz="899320">
              <a:defRPr sz="6353">
                <a:solidFill>
                  <a:schemeClr val="tx1"/>
                </a:solidFill>
                <a:latin typeface="Times New Roman" pitchFamily="18" charset="0"/>
              </a:defRPr>
            </a:lvl2pPr>
            <a:lvl3pPr marL="1008583" indent="-201717" defTabSz="899320">
              <a:defRPr sz="6353">
                <a:solidFill>
                  <a:schemeClr val="tx1"/>
                </a:solidFill>
                <a:latin typeface="Times New Roman" pitchFamily="18" charset="0"/>
              </a:defRPr>
            </a:lvl3pPr>
            <a:lvl4pPr marL="1412016" indent="-201717" defTabSz="899320">
              <a:defRPr sz="6353">
                <a:solidFill>
                  <a:schemeClr val="tx1"/>
                </a:solidFill>
                <a:latin typeface="Times New Roman" pitchFamily="18" charset="0"/>
              </a:defRPr>
            </a:lvl4pPr>
            <a:lvl5pPr marL="1815450" indent="-201717" defTabSz="899320">
              <a:defRPr sz="6353">
                <a:solidFill>
                  <a:schemeClr val="tx1"/>
                </a:solidFill>
                <a:latin typeface="Times New Roman" pitchFamily="18" charset="0"/>
              </a:defRPr>
            </a:lvl5pPr>
            <a:lvl6pPr marL="2218883" indent="-201717" algn="ctr" defTabSz="899320" eaLnBrk="0" fontAlgn="base" hangingPunct="0">
              <a:spcBef>
                <a:spcPct val="0"/>
              </a:spcBef>
              <a:spcAft>
                <a:spcPct val="0"/>
              </a:spcAft>
              <a:defRPr sz="6353">
                <a:solidFill>
                  <a:schemeClr val="tx1"/>
                </a:solidFill>
                <a:latin typeface="Times New Roman" pitchFamily="18" charset="0"/>
              </a:defRPr>
            </a:lvl6pPr>
            <a:lvl7pPr marL="2622316" indent="-201717" algn="ctr" defTabSz="899320" eaLnBrk="0" fontAlgn="base" hangingPunct="0">
              <a:spcBef>
                <a:spcPct val="0"/>
              </a:spcBef>
              <a:spcAft>
                <a:spcPct val="0"/>
              </a:spcAft>
              <a:defRPr sz="6353">
                <a:solidFill>
                  <a:schemeClr val="tx1"/>
                </a:solidFill>
                <a:latin typeface="Times New Roman" pitchFamily="18" charset="0"/>
              </a:defRPr>
            </a:lvl7pPr>
            <a:lvl8pPr marL="3025750" indent="-201717" algn="ctr" defTabSz="899320" eaLnBrk="0" fontAlgn="base" hangingPunct="0">
              <a:spcBef>
                <a:spcPct val="0"/>
              </a:spcBef>
              <a:spcAft>
                <a:spcPct val="0"/>
              </a:spcAft>
              <a:defRPr sz="6353">
                <a:solidFill>
                  <a:schemeClr val="tx1"/>
                </a:solidFill>
                <a:latin typeface="Times New Roman" pitchFamily="18" charset="0"/>
              </a:defRPr>
            </a:lvl8pPr>
            <a:lvl9pPr marL="3429183" indent="-201717" algn="ctr" defTabSz="899320" eaLnBrk="0" fontAlgn="base" hangingPunct="0">
              <a:spcBef>
                <a:spcPct val="0"/>
              </a:spcBef>
              <a:spcAft>
                <a:spcPct val="0"/>
              </a:spcAft>
              <a:defRPr sz="6353">
                <a:solidFill>
                  <a:schemeClr val="tx1"/>
                </a:solidFill>
                <a:latin typeface="Times New Roman" pitchFamily="18" charset="0"/>
              </a:defRPr>
            </a:lvl9pPr>
          </a:lstStyle>
          <a:p>
            <a:fld id="{D8493CFF-F089-4854-82CA-3A517A1DBF00}" type="slidenum">
              <a:rPr lang="en-US" altLang="en-US" sz="1412"/>
              <a:pPr/>
              <a:t>48</a:t>
            </a:fld>
            <a:endParaRPr lang="en-US" altLang="en-US" sz="1412"/>
          </a:p>
        </p:txBody>
      </p:sp>
      <p:sp>
        <p:nvSpPr>
          <p:cNvPr id="47107" name="Rectangle 2"/>
          <p:cNvSpPr>
            <a:spLocks noGrp="1" noChangeArrowheads="1"/>
          </p:cNvSpPr>
          <p:nvPr>
            <p:ph type="title"/>
          </p:nvPr>
        </p:nvSpPr>
        <p:spPr>
          <a:xfrm>
            <a:off x="228600" y="222491"/>
            <a:ext cx="7162800" cy="598969"/>
          </a:xfrm>
          <a:noFill/>
        </p:spPr>
        <p:txBody>
          <a:bodyPr vert="horz" wrap="square" lIns="90521" tIns="45261" rIns="90521" bIns="45261" numCol="1" anchor="ctr" anchorCtr="0" compatLnSpc="1">
            <a:prstTxWarp prst="textNoShape">
              <a:avLst/>
            </a:prstTxWarp>
          </a:bodyPr>
          <a:lstStyle/>
          <a:p>
            <a:pPr defTabSz="806867"/>
            <a:r>
              <a:rPr lang="en-US" altLang="en-US" sz="3600" b="1" dirty="0" smtClean="0"/>
              <a:t>Effective Emergency </a:t>
            </a:r>
            <a:br>
              <a:rPr lang="en-US" altLang="en-US" sz="3600" b="1" dirty="0" smtClean="0"/>
            </a:br>
            <a:r>
              <a:rPr lang="en-US" altLang="en-US" sz="3600" b="1" dirty="0" smtClean="0"/>
              <a:t>Management Programs</a:t>
            </a:r>
            <a:endParaRPr lang="en-US" altLang="en-US" sz="3600" b="1" dirty="0"/>
          </a:p>
        </p:txBody>
      </p:sp>
      <p:graphicFrame>
        <p:nvGraphicFramePr>
          <p:cNvPr id="47108" name="Object 3"/>
          <p:cNvGraphicFramePr>
            <a:graphicFrameLocks/>
          </p:cNvGraphicFramePr>
          <p:nvPr>
            <p:extLst>
              <p:ext uri="{D42A27DB-BD31-4B8C-83A1-F6EECF244321}">
                <p14:modId xmlns:p14="http://schemas.microsoft.com/office/powerpoint/2010/main" val="1813980031"/>
              </p:ext>
            </p:extLst>
          </p:nvPr>
        </p:nvGraphicFramePr>
        <p:xfrm>
          <a:off x="912708" y="1058593"/>
          <a:ext cx="6099383" cy="5036304"/>
        </p:xfrm>
        <a:graphic>
          <a:graphicData uri="http://schemas.openxmlformats.org/presentationml/2006/ole">
            <mc:AlternateContent xmlns:mc="http://schemas.openxmlformats.org/markup-compatibility/2006">
              <mc:Choice xmlns:v="urn:schemas-microsoft-com:vml" Requires="v">
                <p:oleObj spid="_x0000_s1139" name="Clip" r:id="rId5" imgW="6030913" imgH="4837113" progId="MS_ClipArt_Gallery.2">
                  <p:embed/>
                </p:oleObj>
              </mc:Choice>
              <mc:Fallback>
                <p:oleObj name="Clip" r:id="rId5" imgW="6030913" imgH="4837113"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708" y="1058593"/>
                        <a:ext cx="6099383" cy="5036304"/>
                      </a:xfrm>
                      <a:prstGeom prst="rect">
                        <a:avLst/>
                      </a:prstGeom>
                      <a:noFill/>
                      <a:ln>
                        <a:noFill/>
                      </a:ln>
                      <a:effectLst/>
                      <a:extLst/>
                    </p:spPr>
                  </p:pic>
                </p:oleObj>
              </mc:Fallback>
            </mc:AlternateContent>
          </a:graphicData>
        </a:graphic>
      </p:graphicFrame>
      <p:sp>
        <p:nvSpPr>
          <p:cNvPr id="51204" name="Rectangle 4"/>
          <p:cNvSpPr>
            <a:spLocks noChangeArrowheads="1"/>
          </p:cNvSpPr>
          <p:nvPr/>
        </p:nvSpPr>
        <p:spPr bwMode="auto">
          <a:xfrm>
            <a:off x="912708" y="1065626"/>
            <a:ext cx="2937226" cy="21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521" tIns="45261" rIns="90521" bIns="45261">
            <a:spAutoFit/>
          </a:bodyPr>
          <a:lstStyle>
            <a:lvl1pPr algn="l" defTabSz="1019175">
              <a:defRPr sz="2400">
                <a:solidFill>
                  <a:schemeClr val="tx1"/>
                </a:solidFill>
                <a:latin typeface="Times New Roman" pitchFamily="18" charset="0"/>
              </a:defRPr>
            </a:lvl1pPr>
            <a:lvl2pPr marL="509588" algn="l" defTabSz="1019175">
              <a:defRPr sz="2400">
                <a:solidFill>
                  <a:schemeClr val="tx1"/>
                </a:solidFill>
                <a:latin typeface="Times New Roman" pitchFamily="18" charset="0"/>
              </a:defRPr>
            </a:lvl2pPr>
            <a:lvl3pPr marL="1019175" algn="l" defTabSz="1019175">
              <a:defRPr sz="2400">
                <a:solidFill>
                  <a:schemeClr val="tx1"/>
                </a:solidFill>
                <a:latin typeface="Times New Roman" pitchFamily="18" charset="0"/>
              </a:defRPr>
            </a:lvl3pPr>
            <a:lvl4pPr marL="1528763" algn="l" defTabSz="1019175">
              <a:defRPr sz="2400">
                <a:solidFill>
                  <a:schemeClr val="tx1"/>
                </a:solidFill>
                <a:latin typeface="Times New Roman" pitchFamily="18" charset="0"/>
              </a:defRPr>
            </a:lvl4pPr>
            <a:lvl5pPr marL="2038350" algn="l" defTabSz="1019175">
              <a:defRPr sz="2400">
                <a:solidFill>
                  <a:schemeClr val="tx1"/>
                </a:solidFill>
                <a:latin typeface="Times New Roman" pitchFamily="18" charset="0"/>
              </a:defRPr>
            </a:lvl5pPr>
            <a:lvl6pPr marL="2495550" defTabSz="1019175" eaLnBrk="0" fontAlgn="base" hangingPunct="0">
              <a:spcBef>
                <a:spcPct val="0"/>
              </a:spcBef>
              <a:spcAft>
                <a:spcPct val="0"/>
              </a:spcAft>
              <a:defRPr sz="2400">
                <a:solidFill>
                  <a:schemeClr val="tx1"/>
                </a:solidFill>
                <a:latin typeface="Times New Roman" pitchFamily="18" charset="0"/>
              </a:defRPr>
            </a:lvl6pPr>
            <a:lvl7pPr marL="2952750" defTabSz="1019175" eaLnBrk="0" fontAlgn="base" hangingPunct="0">
              <a:spcBef>
                <a:spcPct val="0"/>
              </a:spcBef>
              <a:spcAft>
                <a:spcPct val="0"/>
              </a:spcAft>
              <a:defRPr sz="2400">
                <a:solidFill>
                  <a:schemeClr val="tx1"/>
                </a:solidFill>
                <a:latin typeface="Times New Roman" pitchFamily="18" charset="0"/>
              </a:defRPr>
            </a:lvl7pPr>
            <a:lvl8pPr marL="3409950" defTabSz="1019175" eaLnBrk="0" fontAlgn="base" hangingPunct="0">
              <a:spcBef>
                <a:spcPct val="0"/>
              </a:spcBef>
              <a:spcAft>
                <a:spcPct val="0"/>
              </a:spcAft>
              <a:defRPr sz="2400">
                <a:solidFill>
                  <a:schemeClr val="tx1"/>
                </a:solidFill>
                <a:latin typeface="Times New Roman" pitchFamily="18" charset="0"/>
              </a:defRPr>
            </a:lvl8pPr>
            <a:lvl9pPr marL="3867150" defTabSz="1019175"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3200" b="1" dirty="0" smtClean="0">
                <a:solidFill>
                  <a:schemeClr val="accent5">
                    <a:lumMod val="75000"/>
                  </a:schemeClr>
                </a:solidFill>
                <a:latin typeface="Arial" charset="0"/>
              </a:rPr>
              <a:t>LEPCs/ESFs</a:t>
            </a:r>
            <a:endParaRPr lang="en-US" altLang="en-US" sz="4236" b="1" dirty="0">
              <a:solidFill>
                <a:schemeClr val="accent5">
                  <a:lumMod val="75000"/>
                </a:schemeClr>
              </a:solidFill>
              <a:latin typeface="Arial" charset="0"/>
            </a:endParaRPr>
          </a:p>
          <a:p>
            <a:pPr>
              <a:defRPr/>
            </a:pPr>
            <a:r>
              <a:rPr lang="en-US" altLang="en-US" sz="2000" b="1" i="1" dirty="0" smtClean="0">
                <a:solidFill>
                  <a:schemeClr val="accent5">
                    <a:lumMod val="75000"/>
                  </a:schemeClr>
                </a:solidFill>
                <a:latin typeface="Arial" charset="0"/>
              </a:rPr>
              <a:t>(community planning       </a:t>
            </a:r>
            <a:r>
              <a:rPr lang="en-US" altLang="en-US" sz="2000" b="1" i="1" dirty="0" err="1" smtClean="0">
                <a:solidFill>
                  <a:schemeClr val="accent5">
                    <a:lumMod val="75000"/>
                  </a:schemeClr>
                </a:solidFill>
                <a:latin typeface="Arial" charset="0"/>
              </a:rPr>
              <a:t>partnerhips</a:t>
            </a:r>
            <a:r>
              <a:rPr lang="en-US" altLang="en-US" sz="2000" b="1" i="1" dirty="0" smtClean="0">
                <a:solidFill>
                  <a:schemeClr val="accent5">
                    <a:lumMod val="75000"/>
                  </a:schemeClr>
                </a:solidFill>
                <a:latin typeface="Arial" charset="0"/>
              </a:rPr>
              <a:t>, sharing </a:t>
            </a:r>
          </a:p>
          <a:p>
            <a:pPr>
              <a:defRPr/>
            </a:pPr>
            <a:r>
              <a:rPr lang="en-US" altLang="en-US" sz="2000" b="1" i="1" dirty="0" smtClean="0">
                <a:solidFill>
                  <a:schemeClr val="accent5">
                    <a:lumMod val="75000"/>
                  </a:schemeClr>
                </a:solidFill>
                <a:latin typeface="Arial" charset="0"/>
              </a:rPr>
              <a:t>of information)</a:t>
            </a:r>
            <a:r>
              <a:rPr lang="en-US" altLang="en-US" sz="2118" b="1" dirty="0">
                <a:latin typeface="Arial" charset="0"/>
              </a:rPr>
              <a:t>	</a:t>
            </a:r>
            <a:endParaRPr lang="en-US" altLang="en-US" sz="2118" b="1" dirty="0">
              <a:effectLst>
                <a:outerShdw blurRad="38100" dist="38100" dir="2700000" algn="tl">
                  <a:srgbClr val="FFFFFF"/>
                </a:outerShdw>
              </a:effectLst>
              <a:latin typeface="Arial" charset="0"/>
            </a:endParaRPr>
          </a:p>
          <a:p>
            <a:pPr>
              <a:defRPr/>
            </a:pPr>
            <a:endParaRPr lang="en-US" altLang="en-US" sz="4236" b="1" dirty="0">
              <a:effectLst>
                <a:outerShdw blurRad="38100" dist="38100" dir="2700000" algn="tl">
                  <a:srgbClr val="FFFFFF"/>
                </a:outerShdw>
              </a:effectLst>
              <a:latin typeface="Arial" charset="0"/>
            </a:endParaRPr>
          </a:p>
        </p:txBody>
      </p:sp>
      <p:sp>
        <p:nvSpPr>
          <p:cNvPr id="51207" name="Rectangle 7"/>
          <p:cNvSpPr>
            <a:spLocks noChangeArrowheads="1"/>
          </p:cNvSpPr>
          <p:nvPr/>
        </p:nvSpPr>
        <p:spPr bwMode="auto">
          <a:xfrm>
            <a:off x="4112271" y="3879758"/>
            <a:ext cx="2749948" cy="181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521" tIns="45261" rIns="90521" bIns="45261">
            <a:spAutoFit/>
          </a:bodyPr>
          <a:lstStyle>
            <a:lvl1pPr algn="l" defTabSz="1019175">
              <a:defRPr sz="2400">
                <a:solidFill>
                  <a:schemeClr val="tx1"/>
                </a:solidFill>
                <a:latin typeface="Times New Roman" pitchFamily="18" charset="0"/>
              </a:defRPr>
            </a:lvl1pPr>
            <a:lvl2pPr marL="509588" algn="l" defTabSz="1019175">
              <a:defRPr sz="2400">
                <a:solidFill>
                  <a:schemeClr val="tx1"/>
                </a:solidFill>
                <a:latin typeface="Times New Roman" pitchFamily="18" charset="0"/>
              </a:defRPr>
            </a:lvl2pPr>
            <a:lvl3pPr marL="1019175" algn="l" defTabSz="1019175">
              <a:defRPr sz="2400">
                <a:solidFill>
                  <a:schemeClr val="tx1"/>
                </a:solidFill>
                <a:latin typeface="Times New Roman" pitchFamily="18" charset="0"/>
              </a:defRPr>
            </a:lvl3pPr>
            <a:lvl4pPr marL="1528763" algn="l" defTabSz="1019175">
              <a:defRPr sz="2400">
                <a:solidFill>
                  <a:schemeClr val="tx1"/>
                </a:solidFill>
                <a:latin typeface="Times New Roman" pitchFamily="18" charset="0"/>
              </a:defRPr>
            </a:lvl4pPr>
            <a:lvl5pPr marL="2038350" algn="l" defTabSz="1019175">
              <a:defRPr sz="2400">
                <a:solidFill>
                  <a:schemeClr val="tx1"/>
                </a:solidFill>
                <a:latin typeface="Times New Roman" pitchFamily="18" charset="0"/>
              </a:defRPr>
            </a:lvl5pPr>
            <a:lvl6pPr marL="2495550" defTabSz="1019175" eaLnBrk="0" fontAlgn="base" hangingPunct="0">
              <a:spcBef>
                <a:spcPct val="0"/>
              </a:spcBef>
              <a:spcAft>
                <a:spcPct val="0"/>
              </a:spcAft>
              <a:defRPr sz="2400">
                <a:solidFill>
                  <a:schemeClr val="tx1"/>
                </a:solidFill>
                <a:latin typeface="Times New Roman" pitchFamily="18" charset="0"/>
              </a:defRPr>
            </a:lvl6pPr>
            <a:lvl7pPr marL="2952750" defTabSz="1019175" eaLnBrk="0" fontAlgn="base" hangingPunct="0">
              <a:spcBef>
                <a:spcPct val="0"/>
              </a:spcBef>
              <a:spcAft>
                <a:spcPct val="0"/>
              </a:spcAft>
              <a:defRPr sz="2400">
                <a:solidFill>
                  <a:schemeClr val="tx1"/>
                </a:solidFill>
                <a:latin typeface="Times New Roman" pitchFamily="18" charset="0"/>
              </a:defRPr>
            </a:lvl7pPr>
            <a:lvl8pPr marL="3409950" defTabSz="1019175" eaLnBrk="0" fontAlgn="base" hangingPunct="0">
              <a:spcBef>
                <a:spcPct val="0"/>
              </a:spcBef>
              <a:spcAft>
                <a:spcPct val="0"/>
              </a:spcAft>
              <a:defRPr sz="2400">
                <a:solidFill>
                  <a:schemeClr val="tx1"/>
                </a:solidFill>
                <a:latin typeface="Times New Roman" pitchFamily="18" charset="0"/>
              </a:defRPr>
            </a:lvl8pPr>
            <a:lvl9pPr marL="3867150" defTabSz="1019175" eaLnBrk="0" fontAlgn="base" hangingPunct="0">
              <a:spcBef>
                <a:spcPct val="0"/>
              </a:spcBef>
              <a:spcAft>
                <a:spcPct val="0"/>
              </a:spcAft>
              <a:defRPr sz="2400">
                <a:solidFill>
                  <a:schemeClr val="tx1"/>
                </a:solidFill>
                <a:latin typeface="Times New Roman" pitchFamily="18" charset="0"/>
              </a:defRPr>
            </a:lvl9pPr>
          </a:lstStyle>
          <a:p>
            <a:pPr algn="r">
              <a:defRPr/>
            </a:pPr>
            <a:r>
              <a:rPr lang="en-US" altLang="en-US" sz="2800" b="1" dirty="0">
                <a:solidFill>
                  <a:schemeClr val="accent5">
                    <a:lumMod val="75000"/>
                  </a:schemeClr>
                </a:solidFill>
                <a:latin typeface="Arial" charset="0"/>
              </a:rPr>
              <a:t>All Hazards Program</a:t>
            </a:r>
          </a:p>
          <a:p>
            <a:pPr algn="r">
              <a:defRPr/>
            </a:pPr>
            <a:r>
              <a:rPr lang="en-US" altLang="en-US" sz="2800" b="1" dirty="0" smtClean="0">
                <a:solidFill>
                  <a:schemeClr val="accent5">
                    <a:lumMod val="75000"/>
                  </a:schemeClr>
                </a:solidFill>
                <a:latin typeface="Arial" charset="0"/>
              </a:rPr>
              <a:t>Evaluations/ </a:t>
            </a:r>
            <a:endParaRPr lang="en-US" altLang="en-US" sz="2800" b="1" dirty="0">
              <a:solidFill>
                <a:schemeClr val="accent5">
                  <a:lumMod val="75000"/>
                </a:schemeClr>
              </a:solidFill>
              <a:latin typeface="Arial" charset="0"/>
            </a:endParaRPr>
          </a:p>
          <a:p>
            <a:pPr algn="r">
              <a:defRPr/>
            </a:pPr>
            <a:r>
              <a:rPr lang="en-US" altLang="en-US" sz="2800" b="1" dirty="0" smtClean="0">
                <a:solidFill>
                  <a:schemeClr val="accent5">
                    <a:lumMod val="75000"/>
                  </a:schemeClr>
                </a:solidFill>
                <a:latin typeface="Arial" charset="0"/>
              </a:rPr>
              <a:t>&amp; Adjustments</a:t>
            </a:r>
            <a:endParaRPr lang="en-US" altLang="en-US" sz="2800" b="1" dirty="0">
              <a:solidFill>
                <a:schemeClr val="accent5">
                  <a:lumMod val="75000"/>
                </a:schemeClr>
              </a:solidFill>
              <a:effectLst>
                <a:outerShdw blurRad="38100" dist="38100" dir="2700000" algn="tl">
                  <a:srgbClr val="FFFFFF"/>
                </a:outerShdw>
              </a:effectLst>
              <a:latin typeface="Arial" charset="0"/>
            </a:endParaRPr>
          </a:p>
        </p:txBody>
      </p:sp>
      <p:sp>
        <p:nvSpPr>
          <p:cNvPr id="2" name="Rectangle 1"/>
          <p:cNvSpPr/>
          <p:nvPr/>
        </p:nvSpPr>
        <p:spPr>
          <a:xfrm>
            <a:off x="2239967" y="2337107"/>
            <a:ext cx="3352800" cy="1569660"/>
          </a:xfrm>
          <a:prstGeom prst="rect">
            <a:avLst/>
          </a:prstGeom>
        </p:spPr>
        <p:txBody>
          <a:bodyPr wrap="square">
            <a:spAutoFit/>
          </a:bodyPr>
          <a:lstStyle/>
          <a:p>
            <a:pPr algn="ctr"/>
            <a:r>
              <a:rPr lang="en-US" sz="3200" b="1" dirty="0" smtClean="0">
                <a:solidFill>
                  <a:srgbClr val="C00000"/>
                </a:solidFill>
              </a:rPr>
              <a:t>It’s</a:t>
            </a:r>
          </a:p>
          <a:p>
            <a:pPr algn="ctr"/>
            <a:r>
              <a:rPr lang="en-US" sz="3200" b="1" dirty="0" smtClean="0">
                <a:solidFill>
                  <a:srgbClr val="C00000"/>
                </a:solidFill>
              </a:rPr>
              <a:t>All About Relationships</a:t>
            </a:r>
            <a:endParaRPr lang="en-US" sz="3200" b="1" dirty="0">
              <a:solidFill>
                <a:srgbClr val="C00000"/>
              </a:solidFill>
            </a:endParaRPr>
          </a:p>
        </p:txBody>
      </p:sp>
      <p:sp>
        <p:nvSpPr>
          <p:cNvPr id="4" name="Rectangle 3"/>
          <p:cNvSpPr/>
          <p:nvPr/>
        </p:nvSpPr>
        <p:spPr>
          <a:xfrm>
            <a:off x="3962400" y="1142879"/>
            <a:ext cx="3049691" cy="2235906"/>
          </a:xfrm>
          <a:prstGeom prst="rect">
            <a:avLst/>
          </a:prstGeom>
          <a:noFill/>
        </p:spPr>
        <p:txBody>
          <a:bodyPr wrap="square" lIns="80682" tIns="40341" rIns="80682" bIns="40341">
            <a:spAutoFit/>
          </a:bodyPr>
          <a:lstStyle/>
          <a:p>
            <a:r>
              <a:rPr lang="en-US" sz="2800" b="1" dirty="0" smtClean="0">
                <a:ln w="22225">
                  <a:solidFill>
                    <a:schemeClr val="accent2"/>
                  </a:solidFill>
                  <a:prstDash val="solid"/>
                </a:ln>
                <a:solidFill>
                  <a:schemeClr val="bg1">
                    <a:lumMod val="60000"/>
                    <a:lumOff val="40000"/>
                  </a:schemeClr>
                </a:solidFill>
              </a:rPr>
              <a:t>      Region J &amp;   	Coastal </a:t>
            </a:r>
          </a:p>
          <a:p>
            <a:r>
              <a:rPr lang="en-US" sz="2800" b="1" dirty="0" smtClean="0">
                <a:ln w="22225">
                  <a:solidFill>
                    <a:schemeClr val="accent2"/>
                  </a:solidFill>
                  <a:prstDash val="solid"/>
                </a:ln>
                <a:solidFill>
                  <a:schemeClr val="bg1">
                    <a:lumMod val="60000"/>
                    <a:lumOff val="40000"/>
                  </a:schemeClr>
                </a:solidFill>
              </a:rPr>
              <a:t>    Coalition </a:t>
            </a:r>
            <a:r>
              <a:rPr lang="en-US" sz="2800" b="1" dirty="0" err="1" smtClean="0">
                <a:ln w="22225">
                  <a:solidFill>
                    <a:schemeClr val="accent2"/>
                  </a:solidFill>
                  <a:prstDash val="solid"/>
                </a:ln>
                <a:solidFill>
                  <a:schemeClr val="bg1">
                    <a:lumMod val="60000"/>
                    <a:lumOff val="40000"/>
                  </a:schemeClr>
                </a:solidFill>
              </a:rPr>
              <a:t>Mtgs</a:t>
            </a:r>
            <a:endParaRPr lang="en-US" sz="2800" b="1" dirty="0" smtClean="0">
              <a:ln w="22225">
                <a:solidFill>
                  <a:schemeClr val="accent2"/>
                </a:solidFill>
                <a:prstDash val="solid"/>
              </a:ln>
              <a:solidFill>
                <a:schemeClr val="bg1">
                  <a:lumMod val="60000"/>
                  <a:lumOff val="40000"/>
                </a:schemeClr>
              </a:solidFill>
            </a:endParaRPr>
          </a:p>
          <a:p>
            <a:endParaRPr lang="en-US" sz="2800" b="1" dirty="0">
              <a:ln w="22225">
                <a:solidFill>
                  <a:schemeClr val="accent2"/>
                </a:solidFill>
                <a:prstDash val="solid"/>
              </a:ln>
              <a:solidFill>
                <a:schemeClr val="bg1">
                  <a:lumMod val="60000"/>
                  <a:lumOff val="40000"/>
                </a:schemeClr>
              </a:solidFill>
            </a:endParaRPr>
          </a:p>
          <a:p>
            <a:r>
              <a:rPr lang="en-US" sz="2800" b="1" dirty="0" smtClean="0">
                <a:ln w="22225">
                  <a:solidFill>
                    <a:schemeClr val="accent2"/>
                  </a:solidFill>
                  <a:prstDash val="solid"/>
                </a:ln>
                <a:solidFill>
                  <a:schemeClr val="bg1">
                    <a:lumMod val="60000"/>
                    <a:lumOff val="40000"/>
                  </a:schemeClr>
                </a:solidFill>
              </a:rPr>
              <a:t>	       EMAG</a:t>
            </a:r>
            <a:endParaRPr lang="en-US" sz="2800" b="1" dirty="0">
              <a:ln w="22225">
                <a:solidFill>
                  <a:schemeClr val="accent2"/>
                </a:solidFill>
                <a:prstDash val="solid"/>
              </a:ln>
              <a:solidFill>
                <a:schemeClr val="bg1">
                  <a:lumMod val="60000"/>
                  <a:lumOff val="40000"/>
                </a:schemeClr>
              </a:solidFill>
            </a:endParaRPr>
          </a:p>
        </p:txBody>
      </p:sp>
      <p:sp>
        <p:nvSpPr>
          <p:cNvPr id="5" name="Rectangle 4"/>
          <p:cNvSpPr/>
          <p:nvPr/>
        </p:nvSpPr>
        <p:spPr>
          <a:xfrm>
            <a:off x="912708" y="3576745"/>
            <a:ext cx="2781300" cy="2308324"/>
          </a:xfrm>
          <a:prstGeom prst="rect">
            <a:avLst/>
          </a:prstGeom>
          <a:noFill/>
        </p:spPr>
        <p:txBody>
          <a:bodyPr wrap="square" lIns="91440" tIns="45720" rIns="91440" bIns="45720">
            <a:spAutoFit/>
          </a:bodyPr>
          <a:lstStyle/>
          <a:p>
            <a:r>
              <a:rPr lang="en-US" sz="3600" b="1" cap="none" spc="0" dirty="0" smtClean="0">
                <a:ln w="22225">
                  <a:solidFill>
                    <a:schemeClr val="accent2"/>
                  </a:solidFill>
                  <a:prstDash val="solid"/>
                </a:ln>
                <a:solidFill>
                  <a:schemeClr val="accent2">
                    <a:lumMod val="40000"/>
                    <a:lumOff val="60000"/>
                  </a:schemeClr>
                </a:solidFill>
                <a:effectLst/>
              </a:rPr>
              <a:t>Drills,</a:t>
            </a:r>
          </a:p>
          <a:p>
            <a:r>
              <a:rPr lang="en-US" sz="3600" b="1" cap="none" spc="0" dirty="0" smtClean="0">
                <a:ln w="22225">
                  <a:solidFill>
                    <a:schemeClr val="accent2"/>
                  </a:solidFill>
                  <a:prstDash val="solid"/>
                </a:ln>
                <a:solidFill>
                  <a:schemeClr val="accent2">
                    <a:lumMod val="40000"/>
                    <a:lumOff val="60000"/>
                  </a:schemeClr>
                </a:solidFill>
                <a:effectLst/>
              </a:rPr>
              <a:t>Training,</a:t>
            </a:r>
          </a:p>
          <a:p>
            <a:r>
              <a:rPr lang="en-US" sz="3600" b="1" cap="none" spc="0" dirty="0" smtClean="0">
                <a:ln w="22225">
                  <a:solidFill>
                    <a:schemeClr val="accent2"/>
                  </a:solidFill>
                  <a:prstDash val="solid"/>
                </a:ln>
                <a:solidFill>
                  <a:schemeClr val="accent2">
                    <a:lumMod val="40000"/>
                    <a:lumOff val="60000"/>
                  </a:schemeClr>
                </a:solidFill>
                <a:effectLst/>
              </a:rPr>
              <a:t>Education &amp; </a:t>
            </a:r>
            <a:r>
              <a:rPr lang="en-US" sz="3600" b="1" dirty="0" smtClean="0">
                <a:ln w="22225">
                  <a:solidFill>
                    <a:schemeClr val="accent2"/>
                  </a:solidFill>
                  <a:prstDash val="solid"/>
                </a:ln>
                <a:solidFill>
                  <a:schemeClr val="accent2">
                    <a:lumMod val="40000"/>
                    <a:lumOff val="60000"/>
                  </a:schemeClr>
                </a:solidFill>
              </a:rPr>
              <a:t>Experience</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93617373"/>
      </p:ext>
    </p:extLst>
  </p:cSld>
  <p:clrMapOvr>
    <a:masterClrMapping/>
  </p:clrMapOvr>
  <p:transition>
    <p:random/>
    <p:sndAc>
      <p:stSnd>
        <p:snd r:embed="rId4" name="Typewriter"/>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75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ppt_w</p:attrName>
                                        </p:attrNameLst>
                                      </p:cBhvr>
                                      <p:tavLst>
                                        <p:tav tm="0">
                                          <p:val>
                                            <p:fltVal val="0"/>
                                          </p:val>
                                        </p:tav>
                                        <p:tav tm="100000">
                                          <p:val>
                                            <p:strVal val="#ppt_w"/>
                                          </p:val>
                                        </p:tav>
                                      </p:tavLst>
                                    </p:anim>
                                    <p:anim calcmode="lin" valueType="num">
                                      <p:cBhvr>
                                        <p:cTn id="8" dur="1000" fill="hold"/>
                                        <p:tgtEl>
                                          <p:spTgt spid="47107"/>
                                        </p:tgtEl>
                                        <p:attrNameLst>
                                          <p:attrName>ppt_h</p:attrName>
                                        </p:attrNameLst>
                                      </p:cBhvr>
                                      <p:tavLst>
                                        <p:tav tm="0">
                                          <p:val>
                                            <p:strVal val="#ppt_h"/>
                                          </p:val>
                                        </p:tav>
                                        <p:tav tm="100000">
                                          <p:val>
                                            <p:strVal val="#ppt_h"/>
                                          </p:val>
                                        </p:tav>
                                      </p:tavLst>
                                    </p:anim>
                                  </p:childTnLst>
                                </p:cTn>
                              </p:par>
                            </p:childTnLst>
                          </p:cTn>
                        </p:par>
                        <p:par>
                          <p:cTn id="9" fill="hold">
                            <p:stCondLst>
                              <p:cond delay="1750"/>
                            </p:stCondLst>
                            <p:childTnLst>
                              <p:par>
                                <p:cTn id="10" presetID="50" presetClass="entr" presetSubtype="0" decel="100000" fill="hold" nodeType="afterEffect">
                                  <p:stCondLst>
                                    <p:cond delay="1000"/>
                                  </p:stCondLst>
                                  <p:childTnLst>
                                    <p:set>
                                      <p:cBhvr>
                                        <p:cTn id="11" dur="1" fill="hold">
                                          <p:stCondLst>
                                            <p:cond delay="0"/>
                                          </p:stCondLst>
                                        </p:cTn>
                                        <p:tgtEl>
                                          <p:spTgt spid="51204">
                                            <p:txEl>
                                              <p:pRg st="0" end="0"/>
                                            </p:txEl>
                                          </p:spTgt>
                                        </p:tgtEl>
                                        <p:attrNameLst>
                                          <p:attrName>style.visibility</p:attrName>
                                        </p:attrNameLst>
                                      </p:cBhvr>
                                      <p:to>
                                        <p:strVal val="visible"/>
                                      </p:to>
                                    </p:set>
                                    <p:anim calcmode="lin" valueType="num">
                                      <p:cBhvr>
                                        <p:cTn id="12" dur="1000" fill="hold"/>
                                        <p:tgtEl>
                                          <p:spTgt spid="51204">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120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1204">
                                            <p:txEl>
                                              <p:pRg st="0" end="0"/>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1204">
                                            <p:txEl>
                                              <p:pRg st="1" end="1"/>
                                            </p:txEl>
                                          </p:spTgt>
                                        </p:tgtEl>
                                        <p:attrNameLst>
                                          <p:attrName>style.visibility</p:attrName>
                                        </p:attrNameLst>
                                      </p:cBhvr>
                                      <p:to>
                                        <p:strVal val="visible"/>
                                      </p:to>
                                    </p:set>
                                    <p:anim calcmode="lin" valueType="num">
                                      <p:cBhvr>
                                        <p:cTn id="17" dur="1000" fill="hold"/>
                                        <p:tgtEl>
                                          <p:spTgt spid="51204">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51204">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1204">
                                            <p:txEl>
                                              <p:pRg st="1" end="1"/>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1204">
                                            <p:txEl>
                                              <p:pRg st="2" end="2"/>
                                            </p:txEl>
                                          </p:spTgt>
                                        </p:tgtEl>
                                        <p:attrNameLst>
                                          <p:attrName>style.visibility</p:attrName>
                                        </p:attrNameLst>
                                      </p:cBhvr>
                                      <p:to>
                                        <p:strVal val="visible"/>
                                      </p:to>
                                    </p:set>
                                    <p:anim calcmode="lin" valueType="num">
                                      <p:cBhvr>
                                        <p:cTn id="22" dur="1000" fill="hold"/>
                                        <p:tgtEl>
                                          <p:spTgt spid="51204">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51204">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51204">
                                            <p:txEl>
                                              <p:pRg st="2" end="2"/>
                                            </p:txEl>
                                          </p:spTgt>
                                        </p:tgtEl>
                                      </p:cBhvr>
                                    </p:animEffect>
                                  </p:childTnLst>
                                </p:cTn>
                              </p:par>
                            </p:childTnLst>
                          </p:cTn>
                        </p:par>
                        <p:par>
                          <p:cTn id="25" fill="hold">
                            <p:stCondLst>
                              <p:cond delay="3750"/>
                            </p:stCondLst>
                            <p:childTnLst>
                              <p:par>
                                <p:cTn id="26" presetID="50" presetClass="entr" presetSubtype="0" decel="100000" fill="hold" nodeType="afterEffect">
                                  <p:stCondLst>
                                    <p:cond delay="100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0" end="0"/>
                                            </p:txEl>
                                          </p:spTgt>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p:cTn id="33"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34"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4">
                                            <p:txEl>
                                              <p:pRg st="1" end="1"/>
                                            </p:txEl>
                                          </p:spTgt>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5750"/>
                            </p:stCondLst>
                            <p:childTnLst>
                              <p:par>
                                <p:cTn id="42" presetID="50" presetClass="entr" presetSubtype="0" decel="100000" fill="hold" nodeType="afterEffect">
                                  <p:stCondLst>
                                    <p:cond delay="1000"/>
                                  </p:stCondLst>
                                  <p:childTnLst>
                                    <p:set>
                                      <p:cBhvr>
                                        <p:cTn id="43" dur="1" fill="hold">
                                          <p:stCondLst>
                                            <p:cond delay="0"/>
                                          </p:stCondLst>
                                        </p:cTn>
                                        <p:tgtEl>
                                          <p:spTgt spid="5">
                                            <p:txEl>
                                              <p:pRg st="0" end="0"/>
                                            </p:txEl>
                                          </p:spTgt>
                                        </p:tgtEl>
                                        <p:attrNameLst>
                                          <p:attrName>style.visibility</p:attrName>
                                        </p:attrNameLst>
                                      </p:cBhvr>
                                      <p:to>
                                        <p:strVal val="visible"/>
                                      </p:to>
                                    </p:set>
                                    <p:anim calcmode="lin" valueType="num">
                                      <p:cBhvr>
                                        <p:cTn id="44"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4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46" dur="1000"/>
                                        <p:tgtEl>
                                          <p:spTgt spid="5">
                                            <p:txEl>
                                              <p:pRg st="0" end="0"/>
                                            </p:txEl>
                                          </p:spTgt>
                                        </p:tgtEl>
                                      </p:cBhvr>
                                    </p:animEffect>
                                  </p:childTnLst>
                                </p:cTn>
                              </p:par>
                              <p:par>
                                <p:cTn id="47" presetID="50" presetClass="entr" presetSubtype="0" decel="100000"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p:cTn id="49"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50"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1" end="1"/>
                                            </p:txEl>
                                          </p:spTgt>
                                        </p:tgtEl>
                                      </p:cBhvr>
                                    </p:animEffect>
                                  </p:childTnLst>
                                </p:cTn>
                              </p:par>
                              <p:par>
                                <p:cTn id="52" presetID="50" presetClass="entr" presetSubtype="0" decel="100000"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 calcmode="lin" valueType="num">
                                      <p:cBhvr>
                                        <p:cTn id="54"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5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56" dur="1000"/>
                                        <p:tgtEl>
                                          <p:spTgt spid="5">
                                            <p:txEl>
                                              <p:pRg st="2" end="2"/>
                                            </p:txEl>
                                          </p:spTgt>
                                        </p:tgtEl>
                                      </p:cBhvr>
                                    </p:animEffect>
                                  </p:childTnLst>
                                </p:cTn>
                              </p:par>
                            </p:childTnLst>
                          </p:cTn>
                        </p:par>
                        <p:par>
                          <p:cTn id="57" fill="hold">
                            <p:stCondLst>
                              <p:cond delay="7750"/>
                            </p:stCondLst>
                            <p:childTnLst>
                              <p:par>
                                <p:cTn id="58" presetID="50" presetClass="entr" presetSubtype="0" decel="100000" fill="hold" nodeType="afterEffect">
                                  <p:stCondLst>
                                    <p:cond delay="1000"/>
                                  </p:stCondLst>
                                  <p:childTnLst>
                                    <p:set>
                                      <p:cBhvr>
                                        <p:cTn id="59" dur="1" fill="hold">
                                          <p:stCondLst>
                                            <p:cond delay="0"/>
                                          </p:stCondLst>
                                        </p:cTn>
                                        <p:tgtEl>
                                          <p:spTgt spid="51207">
                                            <p:txEl>
                                              <p:pRg st="0" end="0"/>
                                            </p:txEl>
                                          </p:spTgt>
                                        </p:tgtEl>
                                        <p:attrNameLst>
                                          <p:attrName>style.visibility</p:attrName>
                                        </p:attrNameLst>
                                      </p:cBhvr>
                                      <p:to>
                                        <p:strVal val="visible"/>
                                      </p:to>
                                    </p:set>
                                    <p:anim calcmode="lin" valueType="num">
                                      <p:cBhvr>
                                        <p:cTn id="60" dur="1000" fill="hold"/>
                                        <p:tgtEl>
                                          <p:spTgt spid="51207">
                                            <p:txEl>
                                              <p:pRg st="0" end="0"/>
                                            </p:txEl>
                                          </p:spTgt>
                                        </p:tgtEl>
                                        <p:attrNameLst>
                                          <p:attrName>ppt_w</p:attrName>
                                        </p:attrNameLst>
                                      </p:cBhvr>
                                      <p:tavLst>
                                        <p:tav tm="0">
                                          <p:val>
                                            <p:strVal val="#ppt_w+.3"/>
                                          </p:val>
                                        </p:tav>
                                        <p:tav tm="100000">
                                          <p:val>
                                            <p:strVal val="#ppt_w"/>
                                          </p:val>
                                        </p:tav>
                                      </p:tavLst>
                                    </p:anim>
                                    <p:anim calcmode="lin" valueType="num">
                                      <p:cBhvr>
                                        <p:cTn id="61" dur="1000" fill="hold"/>
                                        <p:tgtEl>
                                          <p:spTgt spid="51207">
                                            <p:txEl>
                                              <p:pRg st="0" end="0"/>
                                            </p:txEl>
                                          </p:spTgt>
                                        </p:tgtEl>
                                        <p:attrNameLst>
                                          <p:attrName>ppt_h</p:attrName>
                                        </p:attrNameLst>
                                      </p:cBhvr>
                                      <p:tavLst>
                                        <p:tav tm="0">
                                          <p:val>
                                            <p:strVal val="#ppt_h"/>
                                          </p:val>
                                        </p:tav>
                                        <p:tav tm="100000">
                                          <p:val>
                                            <p:strVal val="#ppt_h"/>
                                          </p:val>
                                        </p:tav>
                                      </p:tavLst>
                                    </p:anim>
                                    <p:animEffect transition="in" filter="fade">
                                      <p:cBhvr>
                                        <p:cTn id="62" dur="1000"/>
                                        <p:tgtEl>
                                          <p:spTgt spid="51207">
                                            <p:txEl>
                                              <p:pRg st="0" end="0"/>
                                            </p:txEl>
                                          </p:spTgt>
                                        </p:tgtEl>
                                      </p:cBhvr>
                                    </p:animEffect>
                                  </p:childTnLst>
                                </p:cTn>
                              </p:par>
                              <p:par>
                                <p:cTn id="63" presetID="50" presetClass="entr" presetSubtype="0" decel="100000" fill="hold" nodeType="withEffect">
                                  <p:stCondLst>
                                    <p:cond delay="0"/>
                                  </p:stCondLst>
                                  <p:childTnLst>
                                    <p:set>
                                      <p:cBhvr>
                                        <p:cTn id="64" dur="1" fill="hold">
                                          <p:stCondLst>
                                            <p:cond delay="0"/>
                                          </p:stCondLst>
                                        </p:cTn>
                                        <p:tgtEl>
                                          <p:spTgt spid="51207">
                                            <p:txEl>
                                              <p:pRg st="1" end="1"/>
                                            </p:txEl>
                                          </p:spTgt>
                                        </p:tgtEl>
                                        <p:attrNameLst>
                                          <p:attrName>style.visibility</p:attrName>
                                        </p:attrNameLst>
                                      </p:cBhvr>
                                      <p:to>
                                        <p:strVal val="visible"/>
                                      </p:to>
                                    </p:set>
                                    <p:anim calcmode="lin" valueType="num">
                                      <p:cBhvr>
                                        <p:cTn id="65" dur="1000" fill="hold"/>
                                        <p:tgtEl>
                                          <p:spTgt spid="51207">
                                            <p:txEl>
                                              <p:pRg st="1" end="1"/>
                                            </p:txEl>
                                          </p:spTgt>
                                        </p:tgtEl>
                                        <p:attrNameLst>
                                          <p:attrName>ppt_w</p:attrName>
                                        </p:attrNameLst>
                                      </p:cBhvr>
                                      <p:tavLst>
                                        <p:tav tm="0">
                                          <p:val>
                                            <p:strVal val="#ppt_w+.3"/>
                                          </p:val>
                                        </p:tav>
                                        <p:tav tm="100000">
                                          <p:val>
                                            <p:strVal val="#ppt_w"/>
                                          </p:val>
                                        </p:tav>
                                      </p:tavLst>
                                    </p:anim>
                                    <p:anim calcmode="lin" valueType="num">
                                      <p:cBhvr>
                                        <p:cTn id="66" dur="1000" fill="hold"/>
                                        <p:tgtEl>
                                          <p:spTgt spid="51207">
                                            <p:txEl>
                                              <p:pRg st="1" end="1"/>
                                            </p:txEl>
                                          </p:spTgt>
                                        </p:tgtEl>
                                        <p:attrNameLst>
                                          <p:attrName>ppt_h</p:attrName>
                                        </p:attrNameLst>
                                      </p:cBhvr>
                                      <p:tavLst>
                                        <p:tav tm="0">
                                          <p:val>
                                            <p:strVal val="#ppt_h"/>
                                          </p:val>
                                        </p:tav>
                                        <p:tav tm="100000">
                                          <p:val>
                                            <p:strVal val="#ppt_h"/>
                                          </p:val>
                                        </p:tav>
                                      </p:tavLst>
                                    </p:anim>
                                    <p:animEffect transition="in" filter="fade">
                                      <p:cBhvr>
                                        <p:cTn id="67" dur="1000"/>
                                        <p:tgtEl>
                                          <p:spTgt spid="51207">
                                            <p:txEl>
                                              <p:pRg st="1" end="1"/>
                                            </p:txEl>
                                          </p:spTgt>
                                        </p:tgtEl>
                                      </p:cBhvr>
                                    </p:animEffect>
                                  </p:childTnLst>
                                </p:cTn>
                              </p:par>
                              <p:par>
                                <p:cTn id="68" presetID="50" presetClass="entr" presetSubtype="0" decel="100000" fill="hold" nodeType="withEffect">
                                  <p:stCondLst>
                                    <p:cond delay="0"/>
                                  </p:stCondLst>
                                  <p:childTnLst>
                                    <p:set>
                                      <p:cBhvr>
                                        <p:cTn id="69" dur="1" fill="hold">
                                          <p:stCondLst>
                                            <p:cond delay="0"/>
                                          </p:stCondLst>
                                        </p:cTn>
                                        <p:tgtEl>
                                          <p:spTgt spid="51207">
                                            <p:txEl>
                                              <p:pRg st="2" end="2"/>
                                            </p:txEl>
                                          </p:spTgt>
                                        </p:tgtEl>
                                        <p:attrNameLst>
                                          <p:attrName>style.visibility</p:attrName>
                                        </p:attrNameLst>
                                      </p:cBhvr>
                                      <p:to>
                                        <p:strVal val="visible"/>
                                      </p:to>
                                    </p:set>
                                    <p:anim calcmode="lin" valueType="num">
                                      <p:cBhvr>
                                        <p:cTn id="70" dur="1000" fill="hold"/>
                                        <p:tgtEl>
                                          <p:spTgt spid="51207">
                                            <p:txEl>
                                              <p:pRg st="2" end="2"/>
                                            </p:txEl>
                                          </p:spTgt>
                                        </p:tgtEl>
                                        <p:attrNameLst>
                                          <p:attrName>ppt_w</p:attrName>
                                        </p:attrNameLst>
                                      </p:cBhvr>
                                      <p:tavLst>
                                        <p:tav tm="0">
                                          <p:val>
                                            <p:strVal val="#ppt_w+.3"/>
                                          </p:val>
                                        </p:tav>
                                        <p:tav tm="100000">
                                          <p:val>
                                            <p:strVal val="#ppt_w"/>
                                          </p:val>
                                        </p:tav>
                                      </p:tavLst>
                                    </p:anim>
                                    <p:anim calcmode="lin" valueType="num">
                                      <p:cBhvr>
                                        <p:cTn id="71" dur="1000" fill="hold"/>
                                        <p:tgtEl>
                                          <p:spTgt spid="51207">
                                            <p:txEl>
                                              <p:pRg st="2" end="2"/>
                                            </p:txEl>
                                          </p:spTgt>
                                        </p:tgtEl>
                                        <p:attrNameLst>
                                          <p:attrName>ppt_h</p:attrName>
                                        </p:attrNameLst>
                                      </p:cBhvr>
                                      <p:tavLst>
                                        <p:tav tm="0">
                                          <p:val>
                                            <p:strVal val="#ppt_h"/>
                                          </p:val>
                                        </p:tav>
                                        <p:tav tm="100000">
                                          <p:val>
                                            <p:strVal val="#ppt_h"/>
                                          </p:val>
                                        </p:tav>
                                      </p:tavLst>
                                    </p:anim>
                                    <p:animEffect transition="in" filter="fade">
                                      <p:cBhvr>
                                        <p:cTn id="72" dur="1000"/>
                                        <p:tgtEl>
                                          <p:spTgt spid="51207">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path" presetSubtype="0" accel="50000" decel="50000" fill="hold" nodeType="click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76" dur="2000" fill="hold"/>
                                        <p:tgtEl>
                                          <p:spTgt spid="2">
                                            <p:txEl>
                                              <p:pRg st="0" end="0"/>
                                            </p:txEl>
                                          </p:spTgt>
                                        </p:tgtEl>
                                        <p:attrNameLst>
                                          <p:attrName>ppt_x</p:attrName>
                                          <p:attrName>ppt_y</p:attrName>
                                        </p:attrNameLst>
                                      </p:cBhvr>
                                    </p:animMotion>
                                  </p:childTnLst>
                                </p:cTn>
                              </p:par>
                              <p:par>
                                <p:cTn id="77" presetID="29" presetClass="path" presetSubtype="0" accel="50000" decel="50000" fill="hold" nodeType="with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78" dur="2000" fill="hold"/>
                                        <p:tgtEl>
                                          <p:spTgt spid="2">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772400" cy="5181600"/>
          </a:xfrm>
        </p:spPr>
        <p:txBody>
          <a:bodyPr/>
          <a:lstStyle/>
          <a:p>
            <a:pPr marL="0" indent="0" algn="ctr">
              <a:buNone/>
            </a:pPr>
            <a:r>
              <a:rPr lang="en-US" sz="30000" dirty="0" smtClean="0"/>
              <a:t>?</a:t>
            </a:r>
            <a:endParaRPr lang="en-US" sz="30000" dirty="0"/>
          </a:p>
        </p:txBody>
      </p:sp>
      <p:grpSp>
        <p:nvGrpSpPr>
          <p:cNvPr id="4" name="Group 3"/>
          <p:cNvGrpSpPr>
            <a:grpSpLocks/>
          </p:cNvGrpSpPr>
          <p:nvPr/>
        </p:nvGrpSpPr>
        <p:grpSpPr bwMode="auto">
          <a:xfrm>
            <a:off x="146050" y="58674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261751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a:lstStyle/>
          <a:p>
            <a:r>
              <a:rPr lang="en-US" sz="4000" b="1" dirty="0" smtClean="0"/>
              <a:t>Southeast Georgia Health System</a:t>
            </a:r>
            <a:endParaRPr lang="en-US" sz="4000" b="1" dirty="0"/>
          </a:p>
        </p:txBody>
      </p:sp>
      <p:sp>
        <p:nvSpPr>
          <p:cNvPr id="3" name="Content Placeholder 2"/>
          <p:cNvSpPr>
            <a:spLocks noGrp="1"/>
          </p:cNvSpPr>
          <p:nvPr>
            <p:ph idx="1"/>
          </p:nvPr>
        </p:nvSpPr>
        <p:spPr>
          <a:xfrm>
            <a:off x="381000" y="990600"/>
            <a:ext cx="8458200" cy="4913313"/>
          </a:xfrm>
        </p:spPr>
        <p:txBody>
          <a:bodyPr/>
          <a:lstStyle/>
          <a:p>
            <a:r>
              <a:rPr lang="en-US" b="1" dirty="0" smtClean="0"/>
              <a:t>2 Hospitals </a:t>
            </a:r>
            <a:r>
              <a:rPr lang="en-US" dirty="0" smtClean="0"/>
              <a:t>– Brunswick &amp; Camden Campuses</a:t>
            </a:r>
          </a:p>
          <a:p>
            <a:r>
              <a:rPr lang="en-US" b="1" dirty="0" smtClean="0"/>
              <a:t>2 Senior Care Centers</a:t>
            </a:r>
            <a:r>
              <a:rPr lang="en-US" dirty="0" smtClean="0"/>
              <a:t> – Brunswick / St. </a:t>
            </a:r>
            <a:r>
              <a:rPr lang="en-US" dirty="0" err="1" smtClean="0"/>
              <a:t>Marys</a:t>
            </a:r>
            <a:endParaRPr lang="en-US" dirty="0" smtClean="0"/>
          </a:p>
          <a:p>
            <a:r>
              <a:rPr lang="en-US" b="1" dirty="0" smtClean="0"/>
              <a:t>3 Immediate Care Centers</a:t>
            </a:r>
          </a:p>
          <a:p>
            <a:r>
              <a:rPr lang="en-US" b="1" dirty="0" smtClean="0"/>
              <a:t>4 Family Care Centers</a:t>
            </a:r>
          </a:p>
          <a:p>
            <a:r>
              <a:rPr lang="en-US" b="1" smtClean="0"/>
              <a:t>20 </a:t>
            </a:r>
            <a:r>
              <a:rPr lang="en-US" b="1" dirty="0" smtClean="0"/>
              <a:t>Medical Practices</a:t>
            </a:r>
          </a:p>
          <a:p>
            <a:r>
              <a:rPr lang="en-US" b="1" dirty="0" smtClean="0"/>
              <a:t>Numerous On/Off-Campus Buildings</a:t>
            </a:r>
          </a:p>
          <a:p>
            <a:endParaRPr lang="en-US" dirty="0" smtClean="0"/>
          </a:p>
          <a:p>
            <a:endParaRPr lang="en-US" dirty="0"/>
          </a:p>
        </p:txBody>
      </p:sp>
      <p:grpSp>
        <p:nvGrpSpPr>
          <p:cNvPr id="4" name="Group 3"/>
          <p:cNvGrpSpPr>
            <a:grpSpLocks/>
          </p:cNvGrpSpPr>
          <p:nvPr/>
        </p:nvGrpSpPr>
        <p:grpSpPr bwMode="auto">
          <a:xfrm>
            <a:off x="152400" y="63246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a:p>
          </p:txBody>
        </p:sp>
      </p:grpSp>
    </p:spTree>
    <p:extLst>
      <p:ext uri="{BB962C8B-B14F-4D97-AF65-F5344CB8AC3E}">
        <p14:creationId xmlns:p14="http://schemas.microsoft.com/office/powerpoint/2010/main" val="4759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z="5400" b="1" dirty="0" smtClean="0"/>
              <a:t>EVACUATION</a:t>
            </a:r>
            <a:endParaRPr lang="en-US" sz="5400" b="1" dirty="0"/>
          </a:p>
        </p:txBody>
      </p:sp>
      <p:sp>
        <p:nvSpPr>
          <p:cNvPr id="3" name="Rectangle 2"/>
          <p:cNvSpPr/>
          <p:nvPr/>
        </p:nvSpPr>
        <p:spPr>
          <a:xfrm>
            <a:off x="1033039" y="1752600"/>
            <a:ext cx="6997429" cy="2554545"/>
          </a:xfrm>
          <a:prstGeom prst="rect">
            <a:avLst/>
          </a:prstGeom>
          <a:noFill/>
        </p:spPr>
        <p:txBody>
          <a:bodyPr wrap="none" lIns="91440" tIns="45720" rIns="91440" bIns="45720">
            <a:spAutoFit/>
          </a:bodyPr>
          <a:lstStyle/>
          <a:p>
            <a:pPr algn="ctr"/>
            <a:r>
              <a:rPr lang="en-U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“To deal with a problem</a:t>
            </a:r>
          </a:p>
          <a:p>
            <a:pPr algn="ctr"/>
            <a:r>
              <a:rPr lang="en-U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you must first understand it.”</a:t>
            </a:r>
          </a:p>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Each Facility has Unique Issues. </a:t>
            </a:r>
            <a:endParaRPr lang="en-US"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3945331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09600"/>
          </a:xfrm>
        </p:spPr>
        <p:txBody>
          <a:bodyPr/>
          <a:lstStyle/>
          <a:p>
            <a:r>
              <a:rPr lang="en-US" b="1" dirty="0" smtClean="0"/>
              <a:t> </a:t>
            </a:r>
            <a:r>
              <a:rPr lang="en-US" b="1" dirty="0" err="1" smtClean="0"/>
              <a:t>Uniquenesses</a:t>
            </a:r>
            <a:r>
              <a:rPr lang="en-US" b="1" dirty="0" smtClean="0"/>
              <a:t> of Our Facilities</a:t>
            </a:r>
            <a:endParaRPr lang="en-US" b="1" dirty="0"/>
          </a:p>
        </p:txBody>
      </p:sp>
      <p:sp>
        <p:nvSpPr>
          <p:cNvPr id="3" name="Content Placeholder 2"/>
          <p:cNvSpPr>
            <a:spLocks noGrp="1"/>
          </p:cNvSpPr>
          <p:nvPr>
            <p:ph idx="1"/>
          </p:nvPr>
        </p:nvSpPr>
        <p:spPr>
          <a:xfrm>
            <a:off x="381000" y="914400"/>
            <a:ext cx="8458200" cy="5181600"/>
          </a:xfrm>
        </p:spPr>
        <p:txBody>
          <a:bodyPr/>
          <a:lstStyle/>
          <a:p>
            <a:r>
              <a:rPr lang="en-US" sz="3600" dirty="0" smtClean="0"/>
              <a:t>Location </a:t>
            </a:r>
            <a:r>
              <a:rPr lang="en-US" i="1" dirty="0" smtClean="0"/>
              <a:t>(proximity to the coast/waterways)</a:t>
            </a:r>
          </a:p>
          <a:p>
            <a:r>
              <a:rPr lang="en-US" sz="3600" dirty="0" smtClean="0"/>
              <a:t>Proximity to I-95 &amp; FL evacuation traffic</a:t>
            </a:r>
            <a:endParaRPr lang="en-US" sz="3600" dirty="0"/>
          </a:p>
          <a:p>
            <a:r>
              <a:rPr lang="en-US" sz="3600" dirty="0" smtClean="0"/>
              <a:t>Elevations</a:t>
            </a:r>
          </a:p>
          <a:p>
            <a:r>
              <a:rPr lang="en-US" sz="3600" dirty="0" smtClean="0"/>
              <a:t>Populations – Patient/Resident Acuity</a:t>
            </a:r>
          </a:p>
          <a:p>
            <a:r>
              <a:rPr lang="en-US" sz="3600" dirty="0" smtClean="0"/>
              <a:t>Relationships with other partners</a:t>
            </a:r>
          </a:p>
          <a:p>
            <a:r>
              <a:rPr lang="en-US" sz="3600" dirty="0" smtClean="0"/>
              <a:t>Supplies, materials, equipment issues </a:t>
            </a:r>
            <a:r>
              <a:rPr lang="en-US" i="1" dirty="0" smtClean="0"/>
              <a:t>(just-in-time deliveries vs “the storeroom”)</a:t>
            </a:r>
          </a:p>
          <a:p>
            <a:endParaRPr lang="en-US" sz="3600" i="1" dirty="0" smtClean="0"/>
          </a:p>
          <a:p>
            <a:endParaRPr lang="en-US" sz="3600" i="1" dirty="0" smtClean="0"/>
          </a:p>
          <a:p>
            <a:r>
              <a:rPr lang="en-US" dirty="0"/>
              <a:t> </a:t>
            </a:r>
            <a:r>
              <a:rPr lang="en-US" dirty="0" smtClean="0"/>
              <a:t>                                                                                                                                                                                                                                                                                                                                                                                                                                                                                                                                                                                                                                                                                   </a:t>
            </a:r>
          </a:p>
          <a:p>
            <a:endParaRPr lang="en-US" dirty="0"/>
          </a:p>
        </p:txBody>
      </p:sp>
      <p:grpSp>
        <p:nvGrpSpPr>
          <p:cNvPr id="4" name="Group 3"/>
          <p:cNvGrpSpPr>
            <a:grpSpLocks/>
          </p:cNvGrpSpPr>
          <p:nvPr/>
        </p:nvGrpSpPr>
        <p:grpSpPr bwMode="auto">
          <a:xfrm>
            <a:off x="146048" y="6172200"/>
            <a:ext cx="8851903" cy="365126"/>
            <a:chOff x="1107" y="4448"/>
            <a:chExt cx="5576" cy="230"/>
          </a:xfrm>
        </p:grpSpPr>
        <p:sp>
          <p:nvSpPr>
            <p:cNvPr id="5" name="Freeform 4"/>
            <p:cNvSpPr>
              <a:spLocks/>
            </p:cNvSpPr>
            <p:nvPr/>
          </p:nvSpPr>
          <p:spPr bwMode="auto">
            <a:xfrm>
              <a:off x="1107" y="4526"/>
              <a:ext cx="469" cy="140"/>
            </a:xfrm>
            <a:custGeom>
              <a:avLst/>
              <a:gdLst>
                <a:gd name="T0" fmla="*/ 468 w 469"/>
                <a:gd name="T1" fmla="*/ 57 h 140"/>
                <a:gd name="T2" fmla="*/ 427 w 469"/>
                <a:gd name="T3" fmla="*/ 80 h 140"/>
                <a:gd name="T4" fmla="*/ 390 w 469"/>
                <a:gd name="T5" fmla="*/ 98 h 140"/>
                <a:gd name="T6" fmla="*/ 356 w 469"/>
                <a:gd name="T7" fmla="*/ 113 h 140"/>
                <a:gd name="T8" fmla="*/ 324 w 469"/>
                <a:gd name="T9" fmla="*/ 123 h 140"/>
                <a:gd name="T10" fmla="*/ 292 w 469"/>
                <a:gd name="T11" fmla="*/ 132 h 140"/>
                <a:gd name="T12" fmla="*/ 264 w 469"/>
                <a:gd name="T13" fmla="*/ 137 h 140"/>
                <a:gd name="T14" fmla="*/ 236 w 469"/>
                <a:gd name="T15" fmla="*/ 139 h 140"/>
                <a:gd name="T16" fmla="*/ 210 w 469"/>
                <a:gd name="T17" fmla="*/ 138 h 140"/>
                <a:gd name="T18" fmla="*/ 184 w 469"/>
                <a:gd name="T19" fmla="*/ 136 h 140"/>
                <a:gd name="T20" fmla="*/ 157 w 469"/>
                <a:gd name="T21" fmla="*/ 130 h 140"/>
                <a:gd name="T22" fmla="*/ 132 w 469"/>
                <a:gd name="T23" fmla="*/ 123 h 140"/>
                <a:gd name="T24" fmla="*/ 107 w 469"/>
                <a:gd name="T25" fmla="*/ 112 h 140"/>
                <a:gd name="T26" fmla="*/ 80 w 469"/>
                <a:gd name="T27" fmla="*/ 99 h 140"/>
                <a:gd name="T28" fmla="*/ 55 w 469"/>
                <a:gd name="T29" fmla="*/ 85 h 140"/>
                <a:gd name="T30" fmla="*/ 27 w 469"/>
                <a:gd name="T31" fmla="*/ 69 h 140"/>
                <a:gd name="T32" fmla="*/ 0 w 469"/>
                <a:gd name="T33" fmla="*/ 51 h 140"/>
                <a:gd name="T34" fmla="*/ 0 w 469"/>
                <a:gd name="T35" fmla="*/ 0 h 140"/>
                <a:gd name="T36" fmla="*/ 27 w 469"/>
                <a:gd name="T37" fmla="*/ 18 h 140"/>
                <a:gd name="T38" fmla="*/ 55 w 469"/>
                <a:gd name="T39" fmla="*/ 34 h 140"/>
                <a:gd name="T40" fmla="*/ 80 w 469"/>
                <a:gd name="T41" fmla="*/ 49 h 140"/>
                <a:gd name="T42" fmla="*/ 107 w 469"/>
                <a:gd name="T43" fmla="*/ 61 h 140"/>
                <a:gd name="T44" fmla="*/ 132 w 469"/>
                <a:gd name="T45" fmla="*/ 72 h 140"/>
                <a:gd name="T46" fmla="*/ 157 w 469"/>
                <a:gd name="T47" fmla="*/ 79 h 140"/>
                <a:gd name="T48" fmla="*/ 184 w 469"/>
                <a:gd name="T49" fmla="*/ 84 h 140"/>
                <a:gd name="T50" fmla="*/ 210 w 469"/>
                <a:gd name="T51" fmla="*/ 87 h 140"/>
                <a:gd name="T52" fmla="*/ 236 w 469"/>
                <a:gd name="T53" fmla="*/ 89 h 140"/>
                <a:gd name="T54" fmla="*/ 264 w 469"/>
                <a:gd name="T55" fmla="*/ 86 h 140"/>
                <a:gd name="T56" fmla="*/ 292 w 469"/>
                <a:gd name="T57" fmla="*/ 82 h 140"/>
                <a:gd name="T58" fmla="*/ 324 w 469"/>
                <a:gd name="T59" fmla="*/ 72 h 140"/>
                <a:gd name="T60" fmla="*/ 356 w 469"/>
                <a:gd name="T61" fmla="*/ 62 h 140"/>
                <a:gd name="T62" fmla="*/ 390 w 469"/>
                <a:gd name="T63" fmla="*/ 46 h 140"/>
                <a:gd name="T64" fmla="*/ 427 w 469"/>
                <a:gd name="T65" fmla="*/ 29 h 140"/>
                <a:gd name="T66" fmla="*/ 468 w 469"/>
                <a:gd name="T67" fmla="*/ 6 h 140"/>
                <a:gd name="T68" fmla="*/ 468 w 469"/>
                <a:gd name="T69" fmla="*/ 9 h 140"/>
                <a:gd name="T70" fmla="*/ 468 w 469"/>
                <a:gd name="T71" fmla="*/ 11 h 140"/>
                <a:gd name="T72" fmla="*/ 468 w 469"/>
                <a:gd name="T73" fmla="*/ 15 h 140"/>
                <a:gd name="T74" fmla="*/ 468 w 469"/>
                <a:gd name="T75" fmla="*/ 17 h 140"/>
                <a:gd name="T76" fmla="*/ 468 w 469"/>
                <a:gd name="T77" fmla="*/ 23 h 140"/>
                <a:gd name="T78" fmla="*/ 468 w 469"/>
                <a:gd name="T79" fmla="*/ 27 h 140"/>
                <a:gd name="T80" fmla="*/ 468 w 469"/>
                <a:gd name="T81" fmla="*/ 30 h 140"/>
                <a:gd name="T82" fmla="*/ 468 w 469"/>
                <a:gd name="T83" fmla="*/ 34 h 140"/>
                <a:gd name="T84" fmla="*/ 468 w 469"/>
                <a:gd name="T85" fmla="*/ 39 h 140"/>
                <a:gd name="T86" fmla="*/ 468 w 469"/>
                <a:gd name="T87" fmla="*/ 44 h 140"/>
                <a:gd name="T88" fmla="*/ 468 w 469"/>
                <a:gd name="T89" fmla="*/ 47 h 140"/>
                <a:gd name="T90" fmla="*/ 468 w 469"/>
                <a:gd name="T91" fmla="*/ 51 h 140"/>
                <a:gd name="T92" fmla="*/ 468 w 469"/>
                <a:gd name="T93" fmla="*/ 54 h 140"/>
                <a:gd name="T94" fmla="*/ 468 w 469"/>
                <a:gd name="T95" fmla="*/ 56 h 140"/>
                <a:gd name="T96" fmla="*/ 468 w 469"/>
                <a:gd name="T97" fmla="*/ 57 h 140"/>
                <a:gd name="T98" fmla="*/ 468 w 469"/>
                <a:gd name="T99" fmla="*/ 57 h 140"/>
                <a:gd name="T100" fmla="*/ 468 w 469"/>
                <a:gd name="T10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0">
                  <a:moveTo>
                    <a:pt x="468" y="57"/>
                  </a:moveTo>
                  <a:lnTo>
                    <a:pt x="427" y="80"/>
                  </a:lnTo>
                  <a:lnTo>
                    <a:pt x="390" y="98"/>
                  </a:lnTo>
                  <a:lnTo>
                    <a:pt x="356" y="113"/>
                  </a:lnTo>
                  <a:lnTo>
                    <a:pt x="324" y="123"/>
                  </a:lnTo>
                  <a:lnTo>
                    <a:pt x="292" y="132"/>
                  </a:lnTo>
                  <a:lnTo>
                    <a:pt x="264" y="137"/>
                  </a:lnTo>
                  <a:lnTo>
                    <a:pt x="236" y="139"/>
                  </a:lnTo>
                  <a:lnTo>
                    <a:pt x="210" y="138"/>
                  </a:lnTo>
                  <a:lnTo>
                    <a:pt x="184" y="136"/>
                  </a:lnTo>
                  <a:lnTo>
                    <a:pt x="157" y="130"/>
                  </a:lnTo>
                  <a:lnTo>
                    <a:pt x="132" y="123"/>
                  </a:lnTo>
                  <a:lnTo>
                    <a:pt x="107" y="112"/>
                  </a:lnTo>
                  <a:lnTo>
                    <a:pt x="80" y="99"/>
                  </a:lnTo>
                  <a:lnTo>
                    <a:pt x="55" y="85"/>
                  </a:lnTo>
                  <a:lnTo>
                    <a:pt x="27" y="69"/>
                  </a:lnTo>
                  <a:lnTo>
                    <a:pt x="0" y="51"/>
                  </a:lnTo>
                  <a:lnTo>
                    <a:pt x="0" y="0"/>
                  </a:lnTo>
                  <a:lnTo>
                    <a:pt x="27" y="18"/>
                  </a:lnTo>
                  <a:lnTo>
                    <a:pt x="55" y="34"/>
                  </a:lnTo>
                  <a:lnTo>
                    <a:pt x="80" y="49"/>
                  </a:lnTo>
                  <a:lnTo>
                    <a:pt x="107" y="61"/>
                  </a:lnTo>
                  <a:lnTo>
                    <a:pt x="132" y="72"/>
                  </a:lnTo>
                  <a:lnTo>
                    <a:pt x="157" y="79"/>
                  </a:lnTo>
                  <a:lnTo>
                    <a:pt x="184" y="84"/>
                  </a:lnTo>
                  <a:lnTo>
                    <a:pt x="210" y="87"/>
                  </a:lnTo>
                  <a:lnTo>
                    <a:pt x="236" y="89"/>
                  </a:lnTo>
                  <a:lnTo>
                    <a:pt x="264" y="86"/>
                  </a:lnTo>
                  <a:lnTo>
                    <a:pt x="292" y="82"/>
                  </a:lnTo>
                  <a:lnTo>
                    <a:pt x="324" y="72"/>
                  </a:lnTo>
                  <a:lnTo>
                    <a:pt x="356" y="62"/>
                  </a:lnTo>
                  <a:lnTo>
                    <a:pt x="390" y="46"/>
                  </a:lnTo>
                  <a:lnTo>
                    <a:pt x="427" y="29"/>
                  </a:lnTo>
                  <a:lnTo>
                    <a:pt x="468" y="6"/>
                  </a:lnTo>
                  <a:lnTo>
                    <a:pt x="468" y="9"/>
                  </a:lnTo>
                  <a:lnTo>
                    <a:pt x="468" y="11"/>
                  </a:lnTo>
                  <a:lnTo>
                    <a:pt x="468" y="15"/>
                  </a:lnTo>
                  <a:lnTo>
                    <a:pt x="468" y="17"/>
                  </a:lnTo>
                  <a:lnTo>
                    <a:pt x="468" y="23"/>
                  </a:lnTo>
                  <a:lnTo>
                    <a:pt x="468" y="27"/>
                  </a:lnTo>
                  <a:lnTo>
                    <a:pt x="468" y="30"/>
                  </a:lnTo>
                  <a:lnTo>
                    <a:pt x="468" y="34"/>
                  </a:lnTo>
                  <a:lnTo>
                    <a:pt x="468" y="39"/>
                  </a:lnTo>
                  <a:lnTo>
                    <a:pt x="468" y="44"/>
                  </a:lnTo>
                  <a:lnTo>
                    <a:pt x="468" y="47"/>
                  </a:lnTo>
                  <a:lnTo>
                    <a:pt x="468" y="51"/>
                  </a:lnTo>
                  <a:lnTo>
                    <a:pt x="468" y="54"/>
                  </a:lnTo>
                  <a:lnTo>
                    <a:pt x="468" y="56"/>
                  </a:lnTo>
                  <a:lnTo>
                    <a:pt x="468" y="57"/>
                  </a:lnTo>
                  <a:lnTo>
                    <a:pt x="468" y="57"/>
                  </a:lnTo>
                  <a:lnTo>
                    <a:pt x="468" y="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6" name="Freeform 5"/>
            <p:cNvSpPr>
              <a:spLocks/>
            </p:cNvSpPr>
            <p:nvPr/>
          </p:nvSpPr>
          <p:spPr bwMode="auto">
            <a:xfrm>
              <a:off x="1566" y="4448"/>
              <a:ext cx="470" cy="139"/>
            </a:xfrm>
            <a:custGeom>
              <a:avLst/>
              <a:gdLst>
                <a:gd name="T0" fmla="*/ 469 w 470"/>
                <a:gd name="T1" fmla="*/ 132 h 139"/>
                <a:gd name="T2" fmla="*/ 429 w 470"/>
                <a:gd name="T3" fmla="*/ 110 h 139"/>
                <a:gd name="T4" fmla="*/ 392 w 470"/>
                <a:gd name="T5" fmla="*/ 93 h 139"/>
                <a:gd name="T6" fmla="*/ 357 w 470"/>
                <a:gd name="T7" fmla="*/ 78 h 139"/>
                <a:gd name="T8" fmla="*/ 326 w 470"/>
                <a:gd name="T9" fmla="*/ 67 h 139"/>
                <a:gd name="T10" fmla="*/ 294 w 470"/>
                <a:gd name="T11" fmla="*/ 59 h 139"/>
                <a:gd name="T12" fmla="*/ 265 w 470"/>
                <a:gd name="T13" fmla="*/ 54 h 139"/>
                <a:gd name="T14" fmla="*/ 238 w 470"/>
                <a:gd name="T15" fmla="*/ 52 h 139"/>
                <a:gd name="T16" fmla="*/ 211 w 470"/>
                <a:gd name="T17" fmla="*/ 52 h 139"/>
                <a:gd name="T18" fmla="*/ 184 w 470"/>
                <a:gd name="T19" fmla="*/ 55 h 139"/>
                <a:gd name="T20" fmla="*/ 159 w 470"/>
                <a:gd name="T21" fmla="*/ 61 h 139"/>
                <a:gd name="T22" fmla="*/ 133 w 470"/>
                <a:gd name="T23" fmla="*/ 69 h 139"/>
                <a:gd name="T24" fmla="*/ 108 w 470"/>
                <a:gd name="T25" fmla="*/ 78 h 139"/>
                <a:gd name="T26" fmla="*/ 81 w 470"/>
                <a:gd name="T27" fmla="*/ 91 h 139"/>
                <a:gd name="T28" fmla="*/ 55 w 470"/>
                <a:gd name="T29" fmla="*/ 105 h 139"/>
                <a:gd name="T30" fmla="*/ 28 w 470"/>
                <a:gd name="T31" fmla="*/ 122 h 139"/>
                <a:gd name="T32" fmla="*/ 0 w 470"/>
                <a:gd name="T33" fmla="*/ 138 h 139"/>
                <a:gd name="T34" fmla="*/ 0 w 470"/>
                <a:gd name="T35" fmla="*/ 87 h 139"/>
                <a:gd name="T36" fmla="*/ 28 w 470"/>
                <a:gd name="T37" fmla="*/ 70 h 139"/>
                <a:gd name="T38" fmla="*/ 55 w 470"/>
                <a:gd name="T39" fmla="*/ 54 h 139"/>
                <a:gd name="T40" fmla="*/ 81 w 470"/>
                <a:gd name="T41" fmla="*/ 40 h 139"/>
                <a:gd name="T42" fmla="*/ 108 w 470"/>
                <a:gd name="T43" fmla="*/ 27 h 139"/>
                <a:gd name="T44" fmla="*/ 133 w 470"/>
                <a:gd name="T45" fmla="*/ 18 h 139"/>
                <a:gd name="T46" fmla="*/ 159 w 470"/>
                <a:gd name="T47" fmla="*/ 10 h 139"/>
                <a:gd name="T48" fmla="*/ 184 w 470"/>
                <a:gd name="T49" fmla="*/ 4 h 139"/>
                <a:gd name="T50" fmla="*/ 211 w 470"/>
                <a:gd name="T51" fmla="*/ 0 h 139"/>
                <a:gd name="T52" fmla="*/ 238 w 470"/>
                <a:gd name="T53" fmla="*/ 0 h 139"/>
                <a:gd name="T54" fmla="*/ 265 w 470"/>
                <a:gd name="T55" fmla="*/ 2 h 139"/>
                <a:gd name="T56" fmla="*/ 294 w 470"/>
                <a:gd name="T57" fmla="*/ 7 h 139"/>
                <a:gd name="T58" fmla="*/ 326 w 470"/>
                <a:gd name="T59" fmla="*/ 15 h 139"/>
                <a:gd name="T60" fmla="*/ 357 w 470"/>
                <a:gd name="T61" fmla="*/ 26 h 139"/>
                <a:gd name="T62" fmla="*/ 392 w 470"/>
                <a:gd name="T63" fmla="*/ 41 h 139"/>
                <a:gd name="T64" fmla="*/ 429 w 470"/>
                <a:gd name="T65" fmla="*/ 59 h 139"/>
                <a:gd name="T66" fmla="*/ 469 w 470"/>
                <a:gd name="T67" fmla="*/ 80 h 139"/>
                <a:gd name="T68" fmla="*/ 469 w 470"/>
                <a:gd name="T69" fmla="*/ 84 h 139"/>
                <a:gd name="T70" fmla="*/ 469 w 470"/>
                <a:gd name="T71" fmla="*/ 85 h 139"/>
                <a:gd name="T72" fmla="*/ 469 w 470"/>
                <a:gd name="T73" fmla="*/ 89 h 139"/>
                <a:gd name="T74" fmla="*/ 469 w 470"/>
                <a:gd name="T75" fmla="*/ 92 h 139"/>
                <a:gd name="T76" fmla="*/ 469 w 470"/>
                <a:gd name="T77" fmla="*/ 97 h 139"/>
                <a:gd name="T78" fmla="*/ 469 w 470"/>
                <a:gd name="T79" fmla="*/ 101 h 139"/>
                <a:gd name="T80" fmla="*/ 469 w 470"/>
                <a:gd name="T81" fmla="*/ 105 h 139"/>
                <a:gd name="T82" fmla="*/ 469 w 470"/>
                <a:gd name="T83" fmla="*/ 109 h 139"/>
                <a:gd name="T84" fmla="*/ 469 w 470"/>
                <a:gd name="T85" fmla="*/ 114 h 139"/>
                <a:gd name="T86" fmla="*/ 469 w 470"/>
                <a:gd name="T87" fmla="*/ 118 h 139"/>
                <a:gd name="T88" fmla="*/ 469 w 470"/>
                <a:gd name="T89" fmla="*/ 122 h 139"/>
                <a:gd name="T90" fmla="*/ 469 w 470"/>
                <a:gd name="T91" fmla="*/ 125 h 139"/>
                <a:gd name="T92" fmla="*/ 469 w 470"/>
                <a:gd name="T93" fmla="*/ 129 h 139"/>
                <a:gd name="T94" fmla="*/ 469 w 470"/>
                <a:gd name="T95" fmla="*/ 130 h 139"/>
                <a:gd name="T96" fmla="*/ 469 w 470"/>
                <a:gd name="T97" fmla="*/ 132 h 139"/>
                <a:gd name="T98" fmla="*/ 469 w 470"/>
                <a:gd name="T99" fmla="*/ 132 h 139"/>
                <a:gd name="T100" fmla="*/ 469 w 470"/>
                <a:gd name="T101"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39">
                  <a:moveTo>
                    <a:pt x="469" y="132"/>
                  </a:moveTo>
                  <a:lnTo>
                    <a:pt x="429" y="110"/>
                  </a:lnTo>
                  <a:lnTo>
                    <a:pt x="392" y="93"/>
                  </a:lnTo>
                  <a:lnTo>
                    <a:pt x="357" y="78"/>
                  </a:lnTo>
                  <a:lnTo>
                    <a:pt x="326" y="67"/>
                  </a:lnTo>
                  <a:lnTo>
                    <a:pt x="294" y="59"/>
                  </a:lnTo>
                  <a:lnTo>
                    <a:pt x="265" y="54"/>
                  </a:lnTo>
                  <a:lnTo>
                    <a:pt x="238" y="52"/>
                  </a:lnTo>
                  <a:lnTo>
                    <a:pt x="211" y="52"/>
                  </a:lnTo>
                  <a:lnTo>
                    <a:pt x="184" y="55"/>
                  </a:lnTo>
                  <a:lnTo>
                    <a:pt x="159" y="61"/>
                  </a:lnTo>
                  <a:lnTo>
                    <a:pt x="133" y="69"/>
                  </a:lnTo>
                  <a:lnTo>
                    <a:pt x="108" y="78"/>
                  </a:lnTo>
                  <a:lnTo>
                    <a:pt x="81" y="91"/>
                  </a:lnTo>
                  <a:lnTo>
                    <a:pt x="55" y="105"/>
                  </a:lnTo>
                  <a:lnTo>
                    <a:pt x="28" y="122"/>
                  </a:lnTo>
                  <a:lnTo>
                    <a:pt x="0" y="138"/>
                  </a:lnTo>
                  <a:lnTo>
                    <a:pt x="0" y="87"/>
                  </a:lnTo>
                  <a:lnTo>
                    <a:pt x="28" y="70"/>
                  </a:lnTo>
                  <a:lnTo>
                    <a:pt x="55" y="54"/>
                  </a:lnTo>
                  <a:lnTo>
                    <a:pt x="81" y="40"/>
                  </a:lnTo>
                  <a:lnTo>
                    <a:pt x="108" y="27"/>
                  </a:lnTo>
                  <a:lnTo>
                    <a:pt x="133" y="18"/>
                  </a:lnTo>
                  <a:lnTo>
                    <a:pt x="159" y="10"/>
                  </a:lnTo>
                  <a:lnTo>
                    <a:pt x="184" y="4"/>
                  </a:lnTo>
                  <a:lnTo>
                    <a:pt x="211" y="0"/>
                  </a:lnTo>
                  <a:lnTo>
                    <a:pt x="238" y="0"/>
                  </a:lnTo>
                  <a:lnTo>
                    <a:pt x="265" y="2"/>
                  </a:lnTo>
                  <a:lnTo>
                    <a:pt x="294" y="7"/>
                  </a:lnTo>
                  <a:lnTo>
                    <a:pt x="326" y="15"/>
                  </a:lnTo>
                  <a:lnTo>
                    <a:pt x="357" y="26"/>
                  </a:lnTo>
                  <a:lnTo>
                    <a:pt x="392" y="41"/>
                  </a:lnTo>
                  <a:lnTo>
                    <a:pt x="429"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FF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7" name="Freeform 6"/>
            <p:cNvSpPr>
              <a:spLocks/>
            </p:cNvSpPr>
            <p:nvPr/>
          </p:nvSpPr>
          <p:spPr bwMode="auto">
            <a:xfrm>
              <a:off x="2031" y="4526"/>
              <a:ext cx="469" cy="141"/>
            </a:xfrm>
            <a:custGeom>
              <a:avLst/>
              <a:gdLst>
                <a:gd name="T0" fmla="*/ 468 w 469"/>
                <a:gd name="T1" fmla="*/ 58 h 141"/>
                <a:gd name="T2" fmla="*/ 428 w 469"/>
                <a:gd name="T3" fmla="*/ 81 h 141"/>
                <a:gd name="T4" fmla="*/ 391 w 469"/>
                <a:gd name="T5" fmla="*/ 98 h 141"/>
                <a:gd name="T6" fmla="*/ 356 w 469"/>
                <a:gd name="T7" fmla="*/ 114 h 141"/>
                <a:gd name="T8" fmla="*/ 324 w 469"/>
                <a:gd name="T9" fmla="*/ 124 h 141"/>
                <a:gd name="T10" fmla="*/ 293 w 469"/>
                <a:gd name="T11" fmla="*/ 133 h 141"/>
                <a:gd name="T12" fmla="*/ 264 w 469"/>
                <a:gd name="T13" fmla="*/ 137 h 141"/>
                <a:gd name="T14" fmla="*/ 237 w 469"/>
                <a:gd name="T15" fmla="*/ 140 h 141"/>
                <a:gd name="T16" fmla="*/ 211 w 469"/>
                <a:gd name="T17" fmla="*/ 139 h 141"/>
                <a:gd name="T18" fmla="*/ 184 w 469"/>
                <a:gd name="T19" fmla="*/ 137 h 141"/>
                <a:gd name="T20" fmla="*/ 158 w 469"/>
                <a:gd name="T21" fmla="*/ 131 h 141"/>
                <a:gd name="T22" fmla="*/ 133 w 469"/>
                <a:gd name="T23" fmla="*/ 124 h 141"/>
                <a:gd name="T24" fmla="*/ 108 w 469"/>
                <a:gd name="T25" fmla="*/ 113 h 141"/>
                <a:gd name="T26" fmla="*/ 81 w 469"/>
                <a:gd name="T27" fmla="*/ 101 h 141"/>
                <a:gd name="T28" fmla="*/ 55 w 469"/>
                <a:gd name="T29" fmla="*/ 87 h 141"/>
                <a:gd name="T30" fmla="*/ 28 w 469"/>
                <a:gd name="T31" fmla="*/ 70 h 141"/>
                <a:gd name="T32" fmla="*/ 0 w 469"/>
                <a:gd name="T33" fmla="*/ 52 h 141"/>
                <a:gd name="T34" fmla="*/ 0 w 469"/>
                <a:gd name="T35" fmla="*/ 0 h 141"/>
                <a:gd name="T36" fmla="*/ 28 w 469"/>
                <a:gd name="T37" fmla="*/ 19 h 141"/>
                <a:gd name="T38" fmla="*/ 55 w 469"/>
                <a:gd name="T39" fmla="*/ 35 h 141"/>
                <a:gd name="T40" fmla="*/ 81 w 469"/>
                <a:gd name="T41" fmla="*/ 49 h 141"/>
                <a:gd name="T42" fmla="*/ 108 w 469"/>
                <a:gd name="T43" fmla="*/ 61 h 141"/>
                <a:gd name="T44" fmla="*/ 133 w 469"/>
                <a:gd name="T45" fmla="*/ 72 h 141"/>
                <a:gd name="T46" fmla="*/ 158 w 469"/>
                <a:gd name="T47" fmla="*/ 80 h 141"/>
                <a:gd name="T48" fmla="*/ 184 w 469"/>
                <a:gd name="T49" fmla="*/ 85 h 141"/>
                <a:gd name="T50" fmla="*/ 211 w 469"/>
                <a:gd name="T51" fmla="*/ 88 h 141"/>
                <a:gd name="T52" fmla="*/ 237 w 469"/>
                <a:gd name="T53" fmla="*/ 89 h 141"/>
                <a:gd name="T54" fmla="*/ 264 w 469"/>
                <a:gd name="T55" fmla="*/ 87 h 141"/>
                <a:gd name="T56" fmla="*/ 293 w 469"/>
                <a:gd name="T57" fmla="*/ 82 h 141"/>
                <a:gd name="T58" fmla="*/ 324 w 469"/>
                <a:gd name="T59" fmla="*/ 73 h 141"/>
                <a:gd name="T60" fmla="*/ 356 w 469"/>
                <a:gd name="T61" fmla="*/ 63 h 141"/>
                <a:gd name="T62" fmla="*/ 391 w 469"/>
                <a:gd name="T63" fmla="*/ 48 h 141"/>
                <a:gd name="T64" fmla="*/ 428 w 469"/>
                <a:gd name="T65" fmla="*/ 30 h 141"/>
                <a:gd name="T66" fmla="*/ 468 w 469"/>
                <a:gd name="T67" fmla="*/ 7 h 141"/>
                <a:gd name="T68" fmla="*/ 468 w 469"/>
                <a:gd name="T69" fmla="*/ 10 h 141"/>
                <a:gd name="T70" fmla="*/ 468 w 469"/>
                <a:gd name="T71" fmla="*/ 12 h 141"/>
                <a:gd name="T72" fmla="*/ 468 w 469"/>
                <a:gd name="T73" fmla="*/ 16 h 141"/>
                <a:gd name="T74" fmla="*/ 468 w 469"/>
                <a:gd name="T75" fmla="*/ 18 h 141"/>
                <a:gd name="T76" fmla="*/ 468 w 469"/>
                <a:gd name="T77" fmla="*/ 23 h 141"/>
                <a:gd name="T78" fmla="*/ 468 w 469"/>
                <a:gd name="T79" fmla="*/ 27 h 141"/>
                <a:gd name="T80" fmla="*/ 468 w 469"/>
                <a:gd name="T81" fmla="*/ 32 h 141"/>
                <a:gd name="T82" fmla="*/ 468 w 469"/>
                <a:gd name="T83" fmla="*/ 36 h 141"/>
                <a:gd name="T84" fmla="*/ 468 w 469"/>
                <a:gd name="T85" fmla="*/ 41 h 141"/>
                <a:gd name="T86" fmla="*/ 468 w 469"/>
                <a:gd name="T87" fmla="*/ 45 h 141"/>
                <a:gd name="T88" fmla="*/ 468 w 469"/>
                <a:gd name="T89" fmla="*/ 49 h 141"/>
                <a:gd name="T90" fmla="*/ 468 w 469"/>
                <a:gd name="T91" fmla="*/ 52 h 141"/>
                <a:gd name="T92" fmla="*/ 468 w 469"/>
                <a:gd name="T93" fmla="*/ 55 h 141"/>
                <a:gd name="T94" fmla="*/ 468 w 469"/>
                <a:gd name="T95" fmla="*/ 57 h 141"/>
                <a:gd name="T96" fmla="*/ 468 w 469"/>
                <a:gd name="T97" fmla="*/ 58 h 141"/>
                <a:gd name="T98" fmla="*/ 468 w 469"/>
                <a:gd name="T99" fmla="*/ 58 h 141"/>
                <a:gd name="T100" fmla="*/ 468 w 469"/>
                <a:gd name="T101"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41">
                  <a:moveTo>
                    <a:pt x="468" y="58"/>
                  </a:moveTo>
                  <a:lnTo>
                    <a:pt x="428" y="81"/>
                  </a:lnTo>
                  <a:lnTo>
                    <a:pt x="391" y="98"/>
                  </a:lnTo>
                  <a:lnTo>
                    <a:pt x="356" y="114"/>
                  </a:lnTo>
                  <a:lnTo>
                    <a:pt x="324" y="124"/>
                  </a:lnTo>
                  <a:lnTo>
                    <a:pt x="293" y="133"/>
                  </a:lnTo>
                  <a:lnTo>
                    <a:pt x="264" y="137"/>
                  </a:lnTo>
                  <a:lnTo>
                    <a:pt x="237" y="140"/>
                  </a:lnTo>
                  <a:lnTo>
                    <a:pt x="211" y="139"/>
                  </a:lnTo>
                  <a:lnTo>
                    <a:pt x="184" y="137"/>
                  </a:lnTo>
                  <a:lnTo>
                    <a:pt x="158" y="131"/>
                  </a:lnTo>
                  <a:lnTo>
                    <a:pt x="133" y="124"/>
                  </a:lnTo>
                  <a:lnTo>
                    <a:pt x="108" y="113"/>
                  </a:lnTo>
                  <a:lnTo>
                    <a:pt x="81" y="101"/>
                  </a:lnTo>
                  <a:lnTo>
                    <a:pt x="55" y="87"/>
                  </a:lnTo>
                  <a:lnTo>
                    <a:pt x="28" y="70"/>
                  </a:lnTo>
                  <a:lnTo>
                    <a:pt x="0" y="52"/>
                  </a:lnTo>
                  <a:lnTo>
                    <a:pt x="0" y="0"/>
                  </a:lnTo>
                  <a:lnTo>
                    <a:pt x="28" y="19"/>
                  </a:lnTo>
                  <a:lnTo>
                    <a:pt x="55" y="35"/>
                  </a:lnTo>
                  <a:lnTo>
                    <a:pt x="81" y="49"/>
                  </a:lnTo>
                  <a:lnTo>
                    <a:pt x="108" y="61"/>
                  </a:lnTo>
                  <a:lnTo>
                    <a:pt x="133" y="72"/>
                  </a:lnTo>
                  <a:lnTo>
                    <a:pt x="158" y="80"/>
                  </a:lnTo>
                  <a:lnTo>
                    <a:pt x="184" y="85"/>
                  </a:lnTo>
                  <a:lnTo>
                    <a:pt x="211" y="88"/>
                  </a:lnTo>
                  <a:lnTo>
                    <a:pt x="237" y="89"/>
                  </a:lnTo>
                  <a:lnTo>
                    <a:pt x="264" y="87"/>
                  </a:lnTo>
                  <a:lnTo>
                    <a:pt x="293" y="82"/>
                  </a:lnTo>
                  <a:lnTo>
                    <a:pt x="324" y="73"/>
                  </a:lnTo>
                  <a:lnTo>
                    <a:pt x="356" y="63"/>
                  </a:lnTo>
                  <a:lnTo>
                    <a:pt x="391" y="48"/>
                  </a:lnTo>
                  <a:lnTo>
                    <a:pt x="428" y="30"/>
                  </a:lnTo>
                  <a:lnTo>
                    <a:pt x="468" y="7"/>
                  </a:lnTo>
                  <a:lnTo>
                    <a:pt x="468" y="10"/>
                  </a:lnTo>
                  <a:lnTo>
                    <a:pt x="468" y="12"/>
                  </a:lnTo>
                  <a:lnTo>
                    <a:pt x="468" y="16"/>
                  </a:lnTo>
                  <a:lnTo>
                    <a:pt x="468" y="18"/>
                  </a:lnTo>
                  <a:lnTo>
                    <a:pt x="468" y="23"/>
                  </a:lnTo>
                  <a:lnTo>
                    <a:pt x="468" y="27"/>
                  </a:lnTo>
                  <a:lnTo>
                    <a:pt x="468" y="32"/>
                  </a:lnTo>
                  <a:lnTo>
                    <a:pt x="468" y="36"/>
                  </a:lnTo>
                  <a:lnTo>
                    <a:pt x="468" y="41"/>
                  </a:lnTo>
                  <a:lnTo>
                    <a:pt x="468" y="45"/>
                  </a:lnTo>
                  <a:lnTo>
                    <a:pt x="468" y="49"/>
                  </a:lnTo>
                  <a:lnTo>
                    <a:pt x="468" y="52"/>
                  </a:lnTo>
                  <a:lnTo>
                    <a:pt x="468" y="55"/>
                  </a:lnTo>
                  <a:lnTo>
                    <a:pt x="468" y="57"/>
                  </a:lnTo>
                  <a:lnTo>
                    <a:pt x="468" y="58"/>
                  </a:lnTo>
                  <a:lnTo>
                    <a:pt x="468" y="58"/>
                  </a:lnTo>
                  <a:lnTo>
                    <a:pt x="468" y="58"/>
                  </a:lnTo>
                </a:path>
              </a:pathLst>
            </a:custGeom>
            <a:solidFill>
              <a:srgbClr val="FF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8" name="Freeform 7"/>
            <p:cNvSpPr>
              <a:spLocks/>
            </p:cNvSpPr>
            <p:nvPr/>
          </p:nvSpPr>
          <p:spPr bwMode="auto">
            <a:xfrm>
              <a:off x="2497" y="4449"/>
              <a:ext cx="473" cy="138"/>
            </a:xfrm>
            <a:custGeom>
              <a:avLst/>
              <a:gdLst>
                <a:gd name="T0" fmla="*/ 472 w 473"/>
                <a:gd name="T1" fmla="*/ 133 h 138"/>
                <a:gd name="T2" fmla="*/ 432 w 473"/>
                <a:gd name="T3" fmla="*/ 112 h 138"/>
                <a:gd name="T4" fmla="*/ 395 w 473"/>
                <a:gd name="T5" fmla="*/ 94 h 138"/>
                <a:gd name="T6" fmla="*/ 360 w 473"/>
                <a:gd name="T7" fmla="*/ 80 h 138"/>
                <a:gd name="T8" fmla="*/ 328 w 473"/>
                <a:gd name="T9" fmla="*/ 68 h 138"/>
                <a:gd name="T10" fmla="*/ 296 w 473"/>
                <a:gd name="T11" fmla="*/ 61 h 138"/>
                <a:gd name="T12" fmla="*/ 267 w 473"/>
                <a:gd name="T13" fmla="*/ 54 h 138"/>
                <a:gd name="T14" fmla="*/ 239 w 473"/>
                <a:gd name="T15" fmla="*/ 52 h 138"/>
                <a:gd name="T16" fmla="*/ 213 w 473"/>
                <a:gd name="T17" fmla="*/ 51 h 138"/>
                <a:gd name="T18" fmla="*/ 185 w 473"/>
                <a:gd name="T19" fmla="*/ 54 h 138"/>
                <a:gd name="T20" fmla="*/ 160 w 473"/>
                <a:gd name="T21" fmla="*/ 60 h 138"/>
                <a:gd name="T22" fmla="*/ 133 w 473"/>
                <a:gd name="T23" fmla="*/ 68 h 138"/>
                <a:gd name="T24" fmla="*/ 108 w 473"/>
                <a:gd name="T25" fmla="*/ 77 h 138"/>
                <a:gd name="T26" fmla="*/ 81 w 473"/>
                <a:gd name="T27" fmla="*/ 90 h 138"/>
                <a:gd name="T28" fmla="*/ 55 w 473"/>
                <a:gd name="T29" fmla="*/ 104 h 138"/>
                <a:gd name="T30" fmla="*/ 27 w 473"/>
                <a:gd name="T31" fmla="*/ 120 h 138"/>
                <a:gd name="T32" fmla="*/ 0 w 473"/>
                <a:gd name="T33" fmla="*/ 137 h 138"/>
                <a:gd name="T34" fmla="*/ 0 w 473"/>
                <a:gd name="T35" fmla="*/ 85 h 138"/>
                <a:gd name="T36" fmla="*/ 27 w 473"/>
                <a:gd name="T37" fmla="*/ 68 h 138"/>
                <a:gd name="T38" fmla="*/ 55 w 473"/>
                <a:gd name="T39" fmla="*/ 52 h 138"/>
                <a:gd name="T40" fmla="*/ 81 w 473"/>
                <a:gd name="T41" fmla="*/ 38 h 138"/>
                <a:gd name="T42" fmla="*/ 108 w 473"/>
                <a:gd name="T43" fmla="*/ 25 h 138"/>
                <a:gd name="T44" fmla="*/ 133 w 473"/>
                <a:gd name="T45" fmla="*/ 16 h 138"/>
                <a:gd name="T46" fmla="*/ 160 w 473"/>
                <a:gd name="T47" fmla="*/ 8 h 138"/>
                <a:gd name="T48" fmla="*/ 185 w 473"/>
                <a:gd name="T49" fmla="*/ 3 h 138"/>
                <a:gd name="T50" fmla="*/ 213 w 473"/>
                <a:gd name="T51" fmla="*/ 0 h 138"/>
                <a:gd name="T52" fmla="*/ 239 w 473"/>
                <a:gd name="T53" fmla="*/ 0 h 138"/>
                <a:gd name="T54" fmla="*/ 267 w 473"/>
                <a:gd name="T55" fmla="*/ 3 h 138"/>
                <a:gd name="T56" fmla="*/ 296 w 473"/>
                <a:gd name="T57" fmla="*/ 9 h 138"/>
                <a:gd name="T58" fmla="*/ 328 w 473"/>
                <a:gd name="T59" fmla="*/ 16 h 138"/>
                <a:gd name="T60" fmla="*/ 360 w 473"/>
                <a:gd name="T61" fmla="*/ 28 h 138"/>
                <a:gd name="T62" fmla="*/ 395 w 473"/>
                <a:gd name="T63" fmla="*/ 43 h 138"/>
                <a:gd name="T64" fmla="*/ 432 w 473"/>
                <a:gd name="T65" fmla="*/ 61 h 138"/>
                <a:gd name="T66" fmla="*/ 472 w 473"/>
                <a:gd name="T67" fmla="*/ 82 h 138"/>
                <a:gd name="T68" fmla="*/ 472 w 473"/>
                <a:gd name="T69" fmla="*/ 85 h 138"/>
                <a:gd name="T70" fmla="*/ 472 w 473"/>
                <a:gd name="T71" fmla="*/ 87 h 138"/>
                <a:gd name="T72" fmla="*/ 472 w 473"/>
                <a:gd name="T73" fmla="*/ 91 h 138"/>
                <a:gd name="T74" fmla="*/ 472 w 473"/>
                <a:gd name="T75" fmla="*/ 93 h 138"/>
                <a:gd name="T76" fmla="*/ 472 w 473"/>
                <a:gd name="T77" fmla="*/ 99 h 138"/>
                <a:gd name="T78" fmla="*/ 472 w 473"/>
                <a:gd name="T79" fmla="*/ 102 h 138"/>
                <a:gd name="T80" fmla="*/ 472 w 473"/>
                <a:gd name="T81" fmla="*/ 107 h 138"/>
                <a:gd name="T82" fmla="*/ 472 w 473"/>
                <a:gd name="T83" fmla="*/ 111 h 138"/>
                <a:gd name="T84" fmla="*/ 472 w 473"/>
                <a:gd name="T85" fmla="*/ 116 h 138"/>
                <a:gd name="T86" fmla="*/ 472 w 473"/>
                <a:gd name="T87" fmla="*/ 120 h 138"/>
                <a:gd name="T88" fmla="*/ 472 w 473"/>
                <a:gd name="T89" fmla="*/ 123 h 138"/>
                <a:gd name="T90" fmla="*/ 472 w 473"/>
                <a:gd name="T91" fmla="*/ 127 h 138"/>
                <a:gd name="T92" fmla="*/ 472 w 473"/>
                <a:gd name="T93" fmla="*/ 130 h 138"/>
                <a:gd name="T94" fmla="*/ 472 w 473"/>
                <a:gd name="T95" fmla="*/ 132 h 138"/>
                <a:gd name="T96" fmla="*/ 472 w 473"/>
                <a:gd name="T97" fmla="*/ 133 h 138"/>
                <a:gd name="T98" fmla="*/ 472 w 473"/>
                <a:gd name="T99" fmla="*/ 133 h 138"/>
                <a:gd name="T100" fmla="*/ 472 w 473"/>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138">
                  <a:moveTo>
                    <a:pt x="472" y="133"/>
                  </a:moveTo>
                  <a:lnTo>
                    <a:pt x="432" y="112"/>
                  </a:lnTo>
                  <a:lnTo>
                    <a:pt x="395" y="94"/>
                  </a:lnTo>
                  <a:lnTo>
                    <a:pt x="360" y="80"/>
                  </a:lnTo>
                  <a:lnTo>
                    <a:pt x="328" y="68"/>
                  </a:lnTo>
                  <a:lnTo>
                    <a:pt x="296" y="61"/>
                  </a:lnTo>
                  <a:lnTo>
                    <a:pt x="267" y="54"/>
                  </a:lnTo>
                  <a:lnTo>
                    <a:pt x="239" y="52"/>
                  </a:lnTo>
                  <a:lnTo>
                    <a:pt x="213" y="51"/>
                  </a:lnTo>
                  <a:lnTo>
                    <a:pt x="185" y="54"/>
                  </a:lnTo>
                  <a:lnTo>
                    <a:pt x="160" y="60"/>
                  </a:lnTo>
                  <a:lnTo>
                    <a:pt x="133" y="68"/>
                  </a:lnTo>
                  <a:lnTo>
                    <a:pt x="108" y="77"/>
                  </a:lnTo>
                  <a:lnTo>
                    <a:pt x="81" y="90"/>
                  </a:lnTo>
                  <a:lnTo>
                    <a:pt x="55" y="104"/>
                  </a:lnTo>
                  <a:lnTo>
                    <a:pt x="27" y="120"/>
                  </a:lnTo>
                  <a:lnTo>
                    <a:pt x="0" y="137"/>
                  </a:lnTo>
                  <a:lnTo>
                    <a:pt x="0" y="85"/>
                  </a:lnTo>
                  <a:lnTo>
                    <a:pt x="27" y="68"/>
                  </a:lnTo>
                  <a:lnTo>
                    <a:pt x="55" y="52"/>
                  </a:lnTo>
                  <a:lnTo>
                    <a:pt x="81" y="38"/>
                  </a:lnTo>
                  <a:lnTo>
                    <a:pt x="108" y="25"/>
                  </a:lnTo>
                  <a:lnTo>
                    <a:pt x="133" y="16"/>
                  </a:lnTo>
                  <a:lnTo>
                    <a:pt x="160" y="8"/>
                  </a:lnTo>
                  <a:lnTo>
                    <a:pt x="185" y="3"/>
                  </a:lnTo>
                  <a:lnTo>
                    <a:pt x="213" y="0"/>
                  </a:lnTo>
                  <a:lnTo>
                    <a:pt x="239" y="0"/>
                  </a:lnTo>
                  <a:lnTo>
                    <a:pt x="267" y="3"/>
                  </a:lnTo>
                  <a:lnTo>
                    <a:pt x="296" y="9"/>
                  </a:lnTo>
                  <a:lnTo>
                    <a:pt x="328" y="16"/>
                  </a:lnTo>
                  <a:lnTo>
                    <a:pt x="360" y="28"/>
                  </a:lnTo>
                  <a:lnTo>
                    <a:pt x="395" y="43"/>
                  </a:lnTo>
                  <a:lnTo>
                    <a:pt x="432" y="61"/>
                  </a:lnTo>
                  <a:lnTo>
                    <a:pt x="472" y="82"/>
                  </a:lnTo>
                  <a:lnTo>
                    <a:pt x="472" y="85"/>
                  </a:lnTo>
                  <a:lnTo>
                    <a:pt x="472" y="87"/>
                  </a:lnTo>
                  <a:lnTo>
                    <a:pt x="472" y="91"/>
                  </a:lnTo>
                  <a:lnTo>
                    <a:pt x="472" y="93"/>
                  </a:lnTo>
                  <a:lnTo>
                    <a:pt x="472" y="99"/>
                  </a:lnTo>
                  <a:lnTo>
                    <a:pt x="472" y="102"/>
                  </a:lnTo>
                  <a:lnTo>
                    <a:pt x="472" y="107"/>
                  </a:lnTo>
                  <a:lnTo>
                    <a:pt x="472" y="111"/>
                  </a:lnTo>
                  <a:lnTo>
                    <a:pt x="472" y="116"/>
                  </a:lnTo>
                  <a:lnTo>
                    <a:pt x="472" y="120"/>
                  </a:lnTo>
                  <a:lnTo>
                    <a:pt x="472" y="123"/>
                  </a:lnTo>
                  <a:lnTo>
                    <a:pt x="472" y="127"/>
                  </a:lnTo>
                  <a:lnTo>
                    <a:pt x="472" y="130"/>
                  </a:lnTo>
                  <a:lnTo>
                    <a:pt x="472" y="132"/>
                  </a:lnTo>
                  <a:lnTo>
                    <a:pt x="472" y="133"/>
                  </a:lnTo>
                  <a:lnTo>
                    <a:pt x="472" y="133"/>
                  </a:lnTo>
                  <a:lnTo>
                    <a:pt x="472" y="133"/>
                  </a:lnTo>
                </a:path>
              </a:pathLst>
            </a:custGeom>
            <a:solidFill>
              <a:srgbClr val="C2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9" name="Freeform 8"/>
            <p:cNvSpPr>
              <a:spLocks/>
            </p:cNvSpPr>
            <p:nvPr/>
          </p:nvSpPr>
          <p:spPr bwMode="auto">
            <a:xfrm>
              <a:off x="2962" y="4527"/>
              <a:ext cx="469" cy="139"/>
            </a:xfrm>
            <a:custGeom>
              <a:avLst/>
              <a:gdLst>
                <a:gd name="T0" fmla="*/ 468 w 469"/>
                <a:gd name="T1" fmla="*/ 56 h 139"/>
                <a:gd name="T2" fmla="*/ 427 w 469"/>
                <a:gd name="T3" fmla="*/ 79 h 139"/>
                <a:gd name="T4" fmla="*/ 391 w 469"/>
                <a:gd name="T5" fmla="*/ 97 h 139"/>
                <a:gd name="T6" fmla="*/ 356 w 469"/>
                <a:gd name="T7" fmla="*/ 112 h 139"/>
                <a:gd name="T8" fmla="*/ 324 w 469"/>
                <a:gd name="T9" fmla="*/ 122 h 139"/>
                <a:gd name="T10" fmla="*/ 293 w 469"/>
                <a:gd name="T11" fmla="*/ 131 h 139"/>
                <a:gd name="T12" fmla="*/ 264 w 469"/>
                <a:gd name="T13" fmla="*/ 136 h 139"/>
                <a:gd name="T14" fmla="*/ 236 w 469"/>
                <a:gd name="T15" fmla="*/ 138 h 139"/>
                <a:gd name="T16" fmla="*/ 211 w 469"/>
                <a:gd name="T17" fmla="*/ 137 h 139"/>
                <a:gd name="T18" fmla="*/ 183 w 469"/>
                <a:gd name="T19" fmla="*/ 135 h 139"/>
                <a:gd name="T20" fmla="*/ 158 w 469"/>
                <a:gd name="T21" fmla="*/ 129 h 139"/>
                <a:gd name="T22" fmla="*/ 133 w 469"/>
                <a:gd name="T23" fmla="*/ 122 h 139"/>
                <a:gd name="T24" fmla="*/ 107 w 469"/>
                <a:gd name="T25" fmla="*/ 111 h 139"/>
                <a:gd name="T26" fmla="*/ 81 w 469"/>
                <a:gd name="T27" fmla="*/ 98 h 139"/>
                <a:gd name="T28" fmla="*/ 54 w 469"/>
                <a:gd name="T29" fmla="*/ 84 h 139"/>
                <a:gd name="T30" fmla="*/ 28 w 469"/>
                <a:gd name="T31" fmla="*/ 68 h 139"/>
                <a:gd name="T32" fmla="*/ 0 w 469"/>
                <a:gd name="T33" fmla="*/ 50 h 139"/>
                <a:gd name="T34" fmla="*/ 2 w 469"/>
                <a:gd name="T35" fmla="*/ 0 h 139"/>
                <a:gd name="T36" fmla="*/ 29 w 469"/>
                <a:gd name="T37" fmla="*/ 19 h 139"/>
                <a:gd name="T38" fmla="*/ 57 w 469"/>
                <a:gd name="T39" fmla="*/ 35 h 139"/>
                <a:gd name="T40" fmla="*/ 82 w 469"/>
                <a:gd name="T41" fmla="*/ 50 h 139"/>
                <a:gd name="T42" fmla="*/ 109 w 469"/>
                <a:gd name="T43" fmla="*/ 62 h 139"/>
                <a:gd name="T44" fmla="*/ 135 w 469"/>
                <a:gd name="T45" fmla="*/ 73 h 139"/>
                <a:gd name="T46" fmla="*/ 159 w 469"/>
                <a:gd name="T47" fmla="*/ 80 h 139"/>
                <a:gd name="T48" fmla="*/ 185 w 469"/>
                <a:gd name="T49" fmla="*/ 86 h 139"/>
                <a:gd name="T50" fmla="*/ 211 w 469"/>
                <a:gd name="T51" fmla="*/ 88 h 139"/>
                <a:gd name="T52" fmla="*/ 237 w 469"/>
                <a:gd name="T53" fmla="*/ 89 h 139"/>
                <a:gd name="T54" fmla="*/ 265 w 469"/>
                <a:gd name="T55" fmla="*/ 86 h 139"/>
                <a:gd name="T56" fmla="*/ 293 w 469"/>
                <a:gd name="T57" fmla="*/ 81 h 139"/>
                <a:gd name="T58" fmla="*/ 325 w 469"/>
                <a:gd name="T59" fmla="*/ 72 h 139"/>
                <a:gd name="T60" fmla="*/ 356 w 469"/>
                <a:gd name="T61" fmla="*/ 61 h 139"/>
                <a:gd name="T62" fmla="*/ 391 w 469"/>
                <a:gd name="T63" fmla="*/ 45 h 139"/>
                <a:gd name="T64" fmla="*/ 427 w 469"/>
                <a:gd name="T65" fmla="*/ 28 h 139"/>
                <a:gd name="T66" fmla="*/ 468 w 469"/>
                <a:gd name="T67" fmla="*/ 5 h 139"/>
                <a:gd name="T68" fmla="*/ 468 w 469"/>
                <a:gd name="T69" fmla="*/ 8 h 139"/>
                <a:gd name="T70" fmla="*/ 468 w 469"/>
                <a:gd name="T71" fmla="*/ 10 h 139"/>
                <a:gd name="T72" fmla="*/ 468 w 469"/>
                <a:gd name="T73" fmla="*/ 14 h 139"/>
                <a:gd name="T74" fmla="*/ 468 w 469"/>
                <a:gd name="T75" fmla="*/ 16 h 139"/>
                <a:gd name="T76" fmla="*/ 468 w 469"/>
                <a:gd name="T77" fmla="*/ 22 h 139"/>
                <a:gd name="T78" fmla="*/ 468 w 469"/>
                <a:gd name="T79" fmla="*/ 26 h 139"/>
                <a:gd name="T80" fmla="*/ 468 w 469"/>
                <a:gd name="T81" fmla="*/ 29 h 139"/>
                <a:gd name="T82" fmla="*/ 468 w 469"/>
                <a:gd name="T83" fmla="*/ 33 h 139"/>
                <a:gd name="T84" fmla="*/ 468 w 469"/>
                <a:gd name="T85" fmla="*/ 38 h 139"/>
                <a:gd name="T86" fmla="*/ 468 w 469"/>
                <a:gd name="T87" fmla="*/ 43 h 139"/>
                <a:gd name="T88" fmla="*/ 468 w 469"/>
                <a:gd name="T89" fmla="*/ 46 h 139"/>
                <a:gd name="T90" fmla="*/ 468 w 469"/>
                <a:gd name="T91" fmla="*/ 50 h 139"/>
                <a:gd name="T92" fmla="*/ 468 w 469"/>
                <a:gd name="T93" fmla="*/ 53 h 139"/>
                <a:gd name="T94" fmla="*/ 468 w 469"/>
                <a:gd name="T95" fmla="*/ 55 h 139"/>
                <a:gd name="T96" fmla="*/ 468 w 469"/>
                <a:gd name="T97" fmla="*/ 56 h 139"/>
                <a:gd name="T98" fmla="*/ 468 w 469"/>
                <a:gd name="T99" fmla="*/ 56 h 139"/>
                <a:gd name="T100" fmla="*/ 468 w 469"/>
                <a:gd name="T101"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9">
                  <a:moveTo>
                    <a:pt x="468" y="56"/>
                  </a:moveTo>
                  <a:lnTo>
                    <a:pt x="427" y="79"/>
                  </a:lnTo>
                  <a:lnTo>
                    <a:pt x="391" y="97"/>
                  </a:lnTo>
                  <a:lnTo>
                    <a:pt x="356" y="112"/>
                  </a:lnTo>
                  <a:lnTo>
                    <a:pt x="324" y="122"/>
                  </a:lnTo>
                  <a:lnTo>
                    <a:pt x="293" y="131"/>
                  </a:lnTo>
                  <a:lnTo>
                    <a:pt x="264" y="136"/>
                  </a:lnTo>
                  <a:lnTo>
                    <a:pt x="236" y="138"/>
                  </a:lnTo>
                  <a:lnTo>
                    <a:pt x="211" y="137"/>
                  </a:lnTo>
                  <a:lnTo>
                    <a:pt x="183" y="135"/>
                  </a:lnTo>
                  <a:lnTo>
                    <a:pt x="158" y="129"/>
                  </a:lnTo>
                  <a:lnTo>
                    <a:pt x="133" y="122"/>
                  </a:lnTo>
                  <a:lnTo>
                    <a:pt x="107" y="111"/>
                  </a:lnTo>
                  <a:lnTo>
                    <a:pt x="81" y="98"/>
                  </a:lnTo>
                  <a:lnTo>
                    <a:pt x="54" y="84"/>
                  </a:lnTo>
                  <a:lnTo>
                    <a:pt x="28" y="68"/>
                  </a:lnTo>
                  <a:lnTo>
                    <a:pt x="0" y="50"/>
                  </a:lnTo>
                  <a:lnTo>
                    <a:pt x="2" y="0"/>
                  </a:lnTo>
                  <a:lnTo>
                    <a:pt x="29" y="19"/>
                  </a:lnTo>
                  <a:lnTo>
                    <a:pt x="57" y="35"/>
                  </a:lnTo>
                  <a:lnTo>
                    <a:pt x="82" y="50"/>
                  </a:lnTo>
                  <a:lnTo>
                    <a:pt x="109" y="62"/>
                  </a:lnTo>
                  <a:lnTo>
                    <a:pt x="135" y="73"/>
                  </a:lnTo>
                  <a:lnTo>
                    <a:pt x="159" y="80"/>
                  </a:lnTo>
                  <a:lnTo>
                    <a:pt x="185" y="86"/>
                  </a:lnTo>
                  <a:lnTo>
                    <a:pt x="211" y="88"/>
                  </a:lnTo>
                  <a:lnTo>
                    <a:pt x="237" y="89"/>
                  </a:lnTo>
                  <a:lnTo>
                    <a:pt x="265" y="86"/>
                  </a:lnTo>
                  <a:lnTo>
                    <a:pt x="293" y="81"/>
                  </a:lnTo>
                  <a:lnTo>
                    <a:pt x="325" y="72"/>
                  </a:lnTo>
                  <a:lnTo>
                    <a:pt x="356" y="61"/>
                  </a:lnTo>
                  <a:lnTo>
                    <a:pt x="391" y="45"/>
                  </a:lnTo>
                  <a:lnTo>
                    <a:pt x="427" y="28"/>
                  </a:lnTo>
                  <a:lnTo>
                    <a:pt x="468" y="5"/>
                  </a:lnTo>
                  <a:lnTo>
                    <a:pt x="468" y="8"/>
                  </a:lnTo>
                  <a:lnTo>
                    <a:pt x="468" y="10"/>
                  </a:lnTo>
                  <a:lnTo>
                    <a:pt x="468" y="14"/>
                  </a:lnTo>
                  <a:lnTo>
                    <a:pt x="468" y="16"/>
                  </a:lnTo>
                  <a:lnTo>
                    <a:pt x="468" y="22"/>
                  </a:lnTo>
                  <a:lnTo>
                    <a:pt x="468" y="26"/>
                  </a:lnTo>
                  <a:lnTo>
                    <a:pt x="468" y="29"/>
                  </a:lnTo>
                  <a:lnTo>
                    <a:pt x="468" y="33"/>
                  </a:lnTo>
                  <a:lnTo>
                    <a:pt x="468" y="38"/>
                  </a:lnTo>
                  <a:lnTo>
                    <a:pt x="468" y="43"/>
                  </a:lnTo>
                  <a:lnTo>
                    <a:pt x="468" y="46"/>
                  </a:lnTo>
                  <a:lnTo>
                    <a:pt x="468" y="50"/>
                  </a:lnTo>
                  <a:lnTo>
                    <a:pt x="468" y="53"/>
                  </a:lnTo>
                  <a:lnTo>
                    <a:pt x="468" y="55"/>
                  </a:lnTo>
                  <a:lnTo>
                    <a:pt x="468" y="56"/>
                  </a:lnTo>
                  <a:lnTo>
                    <a:pt x="468" y="56"/>
                  </a:lnTo>
                  <a:lnTo>
                    <a:pt x="468" y="56"/>
                  </a:lnTo>
                </a:path>
              </a:pathLst>
            </a:custGeom>
            <a:solidFill>
              <a:srgbClr val="820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0" name="Freeform 9"/>
            <p:cNvSpPr>
              <a:spLocks/>
            </p:cNvSpPr>
            <p:nvPr/>
          </p:nvSpPr>
          <p:spPr bwMode="auto">
            <a:xfrm>
              <a:off x="3421" y="4448"/>
              <a:ext cx="470" cy="140"/>
            </a:xfrm>
            <a:custGeom>
              <a:avLst/>
              <a:gdLst>
                <a:gd name="T0" fmla="*/ 469 w 470"/>
                <a:gd name="T1" fmla="*/ 132 h 140"/>
                <a:gd name="T2" fmla="*/ 428 w 470"/>
                <a:gd name="T3" fmla="*/ 110 h 140"/>
                <a:gd name="T4" fmla="*/ 391 w 470"/>
                <a:gd name="T5" fmla="*/ 93 h 140"/>
                <a:gd name="T6" fmla="*/ 357 w 470"/>
                <a:gd name="T7" fmla="*/ 78 h 140"/>
                <a:gd name="T8" fmla="*/ 325 w 470"/>
                <a:gd name="T9" fmla="*/ 67 h 140"/>
                <a:gd name="T10" fmla="*/ 293 w 470"/>
                <a:gd name="T11" fmla="*/ 59 h 140"/>
                <a:gd name="T12" fmla="*/ 265 w 470"/>
                <a:gd name="T13" fmla="*/ 54 h 140"/>
                <a:gd name="T14" fmla="*/ 237 w 470"/>
                <a:gd name="T15" fmla="*/ 52 h 140"/>
                <a:gd name="T16" fmla="*/ 212 w 470"/>
                <a:gd name="T17" fmla="*/ 52 h 140"/>
                <a:gd name="T18" fmla="*/ 184 w 470"/>
                <a:gd name="T19" fmla="*/ 55 h 140"/>
                <a:gd name="T20" fmla="*/ 159 w 470"/>
                <a:gd name="T21" fmla="*/ 62 h 140"/>
                <a:gd name="T22" fmla="*/ 134 w 470"/>
                <a:gd name="T23" fmla="*/ 70 h 140"/>
                <a:gd name="T24" fmla="*/ 109 w 470"/>
                <a:gd name="T25" fmla="*/ 79 h 140"/>
                <a:gd name="T26" fmla="*/ 82 w 470"/>
                <a:gd name="T27" fmla="*/ 92 h 140"/>
                <a:gd name="T28" fmla="*/ 56 w 470"/>
                <a:gd name="T29" fmla="*/ 106 h 140"/>
                <a:gd name="T30" fmla="*/ 29 w 470"/>
                <a:gd name="T31" fmla="*/ 122 h 140"/>
                <a:gd name="T32" fmla="*/ 1 w 470"/>
                <a:gd name="T33" fmla="*/ 139 h 140"/>
                <a:gd name="T34" fmla="*/ 0 w 470"/>
                <a:gd name="T35" fmla="*/ 88 h 140"/>
                <a:gd name="T36" fmla="*/ 28 w 470"/>
                <a:gd name="T37" fmla="*/ 71 h 140"/>
                <a:gd name="T38" fmla="*/ 55 w 470"/>
                <a:gd name="T39" fmla="*/ 55 h 140"/>
                <a:gd name="T40" fmla="*/ 80 w 470"/>
                <a:gd name="T41" fmla="*/ 41 h 140"/>
                <a:gd name="T42" fmla="*/ 108 w 470"/>
                <a:gd name="T43" fmla="*/ 28 h 140"/>
                <a:gd name="T44" fmla="*/ 133 w 470"/>
                <a:gd name="T45" fmla="*/ 18 h 140"/>
                <a:gd name="T46" fmla="*/ 158 w 470"/>
                <a:gd name="T47" fmla="*/ 10 h 140"/>
                <a:gd name="T48" fmla="*/ 184 w 470"/>
                <a:gd name="T49" fmla="*/ 4 h 140"/>
                <a:gd name="T50" fmla="*/ 211 w 470"/>
                <a:gd name="T51" fmla="*/ 0 h 140"/>
                <a:gd name="T52" fmla="*/ 237 w 470"/>
                <a:gd name="T53" fmla="*/ 0 h 140"/>
                <a:gd name="T54" fmla="*/ 265 w 470"/>
                <a:gd name="T55" fmla="*/ 2 h 140"/>
                <a:gd name="T56" fmla="*/ 293 w 470"/>
                <a:gd name="T57" fmla="*/ 7 h 140"/>
                <a:gd name="T58" fmla="*/ 325 w 470"/>
                <a:gd name="T59" fmla="*/ 15 h 140"/>
                <a:gd name="T60" fmla="*/ 357 w 470"/>
                <a:gd name="T61" fmla="*/ 26 h 140"/>
                <a:gd name="T62" fmla="*/ 391 w 470"/>
                <a:gd name="T63" fmla="*/ 41 h 140"/>
                <a:gd name="T64" fmla="*/ 428 w 470"/>
                <a:gd name="T65" fmla="*/ 59 h 140"/>
                <a:gd name="T66" fmla="*/ 469 w 470"/>
                <a:gd name="T67" fmla="*/ 80 h 140"/>
                <a:gd name="T68" fmla="*/ 469 w 470"/>
                <a:gd name="T69" fmla="*/ 84 h 140"/>
                <a:gd name="T70" fmla="*/ 469 w 470"/>
                <a:gd name="T71" fmla="*/ 85 h 140"/>
                <a:gd name="T72" fmla="*/ 469 w 470"/>
                <a:gd name="T73" fmla="*/ 89 h 140"/>
                <a:gd name="T74" fmla="*/ 469 w 470"/>
                <a:gd name="T75" fmla="*/ 92 h 140"/>
                <a:gd name="T76" fmla="*/ 469 w 470"/>
                <a:gd name="T77" fmla="*/ 97 h 140"/>
                <a:gd name="T78" fmla="*/ 469 w 470"/>
                <a:gd name="T79" fmla="*/ 101 h 140"/>
                <a:gd name="T80" fmla="*/ 469 w 470"/>
                <a:gd name="T81" fmla="*/ 105 h 140"/>
                <a:gd name="T82" fmla="*/ 469 w 470"/>
                <a:gd name="T83" fmla="*/ 109 h 140"/>
                <a:gd name="T84" fmla="*/ 469 w 470"/>
                <a:gd name="T85" fmla="*/ 114 h 140"/>
                <a:gd name="T86" fmla="*/ 469 w 470"/>
                <a:gd name="T87" fmla="*/ 118 h 140"/>
                <a:gd name="T88" fmla="*/ 469 w 470"/>
                <a:gd name="T89" fmla="*/ 122 h 140"/>
                <a:gd name="T90" fmla="*/ 469 w 470"/>
                <a:gd name="T91" fmla="*/ 125 h 140"/>
                <a:gd name="T92" fmla="*/ 469 w 470"/>
                <a:gd name="T93" fmla="*/ 129 h 140"/>
                <a:gd name="T94" fmla="*/ 469 w 470"/>
                <a:gd name="T95" fmla="*/ 130 h 140"/>
                <a:gd name="T96" fmla="*/ 469 w 470"/>
                <a:gd name="T97" fmla="*/ 132 h 140"/>
                <a:gd name="T98" fmla="*/ 469 w 470"/>
                <a:gd name="T99" fmla="*/ 132 h 140"/>
                <a:gd name="T100" fmla="*/ 469 w 470"/>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0">
                  <a:moveTo>
                    <a:pt x="469" y="132"/>
                  </a:moveTo>
                  <a:lnTo>
                    <a:pt x="428" y="110"/>
                  </a:lnTo>
                  <a:lnTo>
                    <a:pt x="391" y="93"/>
                  </a:lnTo>
                  <a:lnTo>
                    <a:pt x="357" y="78"/>
                  </a:lnTo>
                  <a:lnTo>
                    <a:pt x="325" y="67"/>
                  </a:lnTo>
                  <a:lnTo>
                    <a:pt x="293" y="59"/>
                  </a:lnTo>
                  <a:lnTo>
                    <a:pt x="265" y="54"/>
                  </a:lnTo>
                  <a:lnTo>
                    <a:pt x="237" y="52"/>
                  </a:lnTo>
                  <a:lnTo>
                    <a:pt x="212" y="52"/>
                  </a:lnTo>
                  <a:lnTo>
                    <a:pt x="184" y="55"/>
                  </a:lnTo>
                  <a:lnTo>
                    <a:pt x="159" y="62"/>
                  </a:lnTo>
                  <a:lnTo>
                    <a:pt x="134" y="70"/>
                  </a:lnTo>
                  <a:lnTo>
                    <a:pt x="109" y="79"/>
                  </a:lnTo>
                  <a:lnTo>
                    <a:pt x="82" y="92"/>
                  </a:lnTo>
                  <a:lnTo>
                    <a:pt x="56" y="106"/>
                  </a:lnTo>
                  <a:lnTo>
                    <a:pt x="29" y="122"/>
                  </a:lnTo>
                  <a:lnTo>
                    <a:pt x="1" y="139"/>
                  </a:lnTo>
                  <a:lnTo>
                    <a:pt x="0" y="88"/>
                  </a:lnTo>
                  <a:lnTo>
                    <a:pt x="28" y="71"/>
                  </a:lnTo>
                  <a:lnTo>
                    <a:pt x="55" y="55"/>
                  </a:lnTo>
                  <a:lnTo>
                    <a:pt x="80" y="41"/>
                  </a:lnTo>
                  <a:lnTo>
                    <a:pt x="108" y="28"/>
                  </a:lnTo>
                  <a:lnTo>
                    <a:pt x="133" y="18"/>
                  </a:lnTo>
                  <a:lnTo>
                    <a:pt x="158" y="10"/>
                  </a:lnTo>
                  <a:lnTo>
                    <a:pt x="184" y="4"/>
                  </a:lnTo>
                  <a:lnTo>
                    <a:pt x="211" y="0"/>
                  </a:lnTo>
                  <a:lnTo>
                    <a:pt x="237" y="0"/>
                  </a:lnTo>
                  <a:lnTo>
                    <a:pt x="265" y="2"/>
                  </a:lnTo>
                  <a:lnTo>
                    <a:pt x="293" y="7"/>
                  </a:lnTo>
                  <a:lnTo>
                    <a:pt x="325" y="15"/>
                  </a:lnTo>
                  <a:lnTo>
                    <a:pt x="357" y="26"/>
                  </a:lnTo>
                  <a:lnTo>
                    <a:pt x="391" y="41"/>
                  </a:lnTo>
                  <a:lnTo>
                    <a:pt x="428" y="59"/>
                  </a:lnTo>
                  <a:lnTo>
                    <a:pt x="469" y="80"/>
                  </a:lnTo>
                  <a:lnTo>
                    <a:pt x="469" y="84"/>
                  </a:lnTo>
                  <a:lnTo>
                    <a:pt x="469" y="85"/>
                  </a:lnTo>
                  <a:lnTo>
                    <a:pt x="469" y="89"/>
                  </a:lnTo>
                  <a:lnTo>
                    <a:pt x="469" y="92"/>
                  </a:lnTo>
                  <a:lnTo>
                    <a:pt x="469" y="97"/>
                  </a:lnTo>
                  <a:lnTo>
                    <a:pt x="469" y="101"/>
                  </a:lnTo>
                  <a:lnTo>
                    <a:pt x="469" y="105"/>
                  </a:lnTo>
                  <a:lnTo>
                    <a:pt x="469" y="109"/>
                  </a:lnTo>
                  <a:lnTo>
                    <a:pt x="469" y="114"/>
                  </a:lnTo>
                  <a:lnTo>
                    <a:pt x="469" y="118"/>
                  </a:lnTo>
                  <a:lnTo>
                    <a:pt x="469" y="122"/>
                  </a:lnTo>
                  <a:lnTo>
                    <a:pt x="469" y="125"/>
                  </a:lnTo>
                  <a:lnTo>
                    <a:pt x="469" y="129"/>
                  </a:lnTo>
                  <a:lnTo>
                    <a:pt x="469" y="130"/>
                  </a:lnTo>
                  <a:lnTo>
                    <a:pt x="469" y="132"/>
                  </a:lnTo>
                  <a:lnTo>
                    <a:pt x="469" y="132"/>
                  </a:lnTo>
                  <a:lnTo>
                    <a:pt x="469" y="132"/>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1" name="Freeform 10"/>
            <p:cNvSpPr>
              <a:spLocks/>
            </p:cNvSpPr>
            <p:nvPr/>
          </p:nvSpPr>
          <p:spPr bwMode="auto">
            <a:xfrm>
              <a:off x="3886" y="4525"/>
              <a:ext cx="474" cy="143"/>
            </a:xfrm>
            <a:custGeom>
              <a:avLst/>
              <a:gdLst>
                <a:gd name="T0" fmla="*/ 473 w 474"/>
                <a:gd name="T1" fmla="*/ 61 h 143"/>
                <a:gd name="T2" fmla="*/ 432 w 474"/>
                <a:gd name="T3" fmla="*/ 84 h 143"/>
                <a:gd name="T4" fmla="*/ 395 w 474"/>
                <a:gd name="T5" fmla="*/ 101 h 143"/>
                <a:gd name="T6" fmla="*/ 361 w 474"/>
                <a:gd name="T7" fmla="*/ 116 h 143"/>
                <a:gd name="T8" fmla="*/ 328 w 474"/>
                <a:gd name="T9" fmla="*/ 126 h 143"/>
                <a:gd name="T10" fmla="*/ 297 w 474"/>
                <a:gd name="T11" fmla="*/ 136 h 143"/>
                <a:gd name="T12" fmla="*/ 268 w 474"/>
                <a:gd name="T13" fmla="*/ 140 h 143"/>
                <a:gd name="T14" fmla="*/ 239 w 474"/>
                <a:gd name="T15" fmla="*/ 142 h 143"/>
                <a:gd name="T16" fmla="*/ 213 w 474"/>
                <a:gd name="T17" fmla="*/ 140 h 143"/>
                <a:gd name="T18" fmla="*/ 186 w 474"/>
                <a:gd name="T19" fmla="*/ 138 h 143"/>
                <a:gd name="T20" fmla="*/ 160 w 474"/>
                <a:gd name="T21" fmla="*/ 132 h 143"/>
                <a:gd name="T22" fmla="*/ 134 w 474"/>
                <a:gd name="T23" fmla="*/ 124 h 143"/>
                <a:gd name="T24" fmla="*/ 108 w 474"/>
                <a:gd name="T25" fmla="*/ 113 h 143"/>
                <a:gd name="T26" fmla="*/ 81 w 474"/>
                <a:gd name="T27" fmla="*/ 100 h 143"/>
                <a:gd name="T28" fmla="*/ 55 w 474"/>
                <a:gd name="T29" fmla="*/ 86 h 143"/>
                <a:gd name="T30" fmla="*/ 28 w 474"/>
                <a:gd name="T31" fmla="*/ 70 h 143"/>
                <a:gd name="T32" fmla="*/ 0 w 474"/>
                <a:gd name="T33" fmla="*/ 52 h 143"/>
                <a:gd name="T34" fmla="*/ 0 w 474"/>
                <a:gd name="T35" fmla="*/ 0 h 143"/>
                <a:gd name="T36" fmla="*/ 28 w 474"/>
                <a:gd name="T37" fmla="*/ 18 h 143"/>
                <a:gd name="T38" fmla="*/ 55 w 474"/>
                <a:gd name="T39" fmla="*/ 35 h 143"/>
                <a:gd name="T40" fmla="*/ 81 w 474"/>
                <a:gd name="T41" fmla="*/ 50 h 143"/>
                <a:gd name="T42" fmla="*/ 108 w 474"/>
                <a:gd name="T43" fmla="*/ 62 h 143"/>
                <a:gd name="T44" fmla="*/ 134 w 474"/>
                <a:gd name="T45" fmla="*/ 73 h 143"/>
                <a:gd name="T46" fmla="*/ 159 w 474"/>
                <a:gd name="T47" fmla="*/ 81 h 143"/>
                <a:gd name="T48" fmla="*/ 185 w 474"/>
                <a:gd name="T49" fmla="*/ 88 h 143"/>
                <a:gd name="T50" fmla="*/ 212 w 474"/>
                <a:gd name="T51" fmla="*/ 90 h 143"/>
                <a:gd name="T52" fmla="*/ 239 w 474"/>
                <a:gd name="T53" fmla="*/ 92 h 143"/>
                <a:gd name="T54" fmla="*/ 266 w 474"/>
                <a:gd name="T55" fmla="*/ 90 h 143"/>
                <a:gd name="T56" fmla="*/ 296 w 474"/>
                <a:gd name="T57" fmla="*/ 85 h 143"/>
                <a:gd name="T58" fmla="*/ 327 w 474"/>
                <a:gd name="T59" fmla="*/ 77 h 143"/>
                <a:gd name="T60" fmla="*/ 359 w 474"/>
                <a:gd name="T61" fmla="*/ 68 h 143"/>
                <a:gd name="T62" fmla="*/ 394 w 474"/>
                <a:gd name="T63" fmla="*/ 53 h 143"/>
                <a:gd name="T64" fmla="*/ 430 w 474"/>
                <a:gd name="T65" fmla="*/ 35 h 143"/>
                <a:gd name="T66" fmla="*/ 471 w 474"/>
                <a:gd name="T67" fmla="*/ 12 h 143"/>
                <a:gd name="T68" fmla="*/ 471 w 474"/>
                <a:gd name="T69" fmla="*/ 15 h 143"/>
                <a:gd name="T70" fmla="*/ 471 w 474"/>
                <a:gd name="T71" fmla="*/ 17 h 143"/>
                <a:gd name="T72" fmla="*/ 471 w 474"/>
                <a:gd name="T73" fmla="*/ 21 h 143"/>
                <a:gd name="T74" fmla="*/ 471 w 474"/>
                <a:gd name="T75" fmla="*/ 23 h 143"/>
                <a:gd name="T76" fmla="*/ 471 w 474"/>
                <a:gd name="T77" fmla="*/ 28 h 143"/>
                <a:gd name="T78" fmla="*/ 471 w 474"/>
                <a:gd name="T79" fmla="*/ 31 h 143"/>
                <a:gd name="T80" fmla="*/ 471 w 474"/>
                <a:gd name="T81" fmla="*/ 35 h 143"/>
                <a:gd name="T82" fmla="*/ 471 w 474"/>
                <a:gd name="T83" fmla="*/ 39 h 143"/>
                <a:gd name="T84" fmla="*/ 471 w 474"/>
                <a:gd name="T85" fmla="*/ 45 h 143"/>
                <a:gd name="T86" fmla="*/ 471 w 474"/>
                <a:gd name="T87" fmla="*/ 48 h 143"/>
                <a:gd name="T88" fmla="*/ 471 w 474"/>
                <a:gd name="T89" fmla="*/ 52 h 143"/>
                <a:gd name="T90" fmla="*/ 471 w 474"/>
                <a:gd name="T91" fmla="*/ 55 h 143"/>
                <a:gd name="T92" fmla="*/ 471 w 474"/>
                <a:gd name="T93" fmla="*/ 58 h 143"/>
                <a:gd name="T94" fmla="*/ 471 w 474"/>
                <a:gd name="T95" fmla="*/ 60 h 143"/>
                <a:gd name="T96" fmla="*/ 471 w 474"/>
                <a:gd name="T97" fmla="*/ 61 h 143"/>
                <a:gd name="T98" fmla="*/ 473 w 474"/>
                <a:gd name="T99" fmla="*/ 61 h 143"/>
                <a:gd name="T100" fmla="*/ 473 w 474"/>
                <a:gd name="T101" fmla="*/ 6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143">
                  <a:moveTo>
                    <a:pt x="473" y="61"/>
                  </a:moveTo>
                  <a:lnTo>
                    <a:pt x="432" y="84"/>
                  </a:lnTo>
                  <a:lnTo>
                    <a:pt x="395" y="101"/>
                  </a:lnTo>
                  <a:lnTo>
                    <a:pt x="361" y="116"/>
                  </a:lnTo>
                  <a:lnTo>
                    <a:pt x="328" y="126"/>
                  </a:lnTo>
                  <a:lnTo>
                    <a:pt x="297" y="136"/>
                  </a:lnTo>
                  <a:lnTo>
                    <a:pt x="268" y="140"/>
                  </a:lnTo>
                  <a:lnTo>
                    <a:pt x="239" y="142"/>
                  </a:lnTo>
                  <a:lnTo>
                    <a:pt x="213" y="140"/>
                  </a:lnTo>
                  <a:lnTo>
                    <a:pt x="186" y="138"/>
                  </a:lnTo>
                  <a:lnTo>
                    <a:pt x="160" y="132"/>
                  </a:lnTo>
                  <a:lnTo>
                    <a:pt x="134" y="124"/>
                  </a:lnTo>
                  <a:lnTo>
                    <a:pt x="108" y="113"/>
                  </a:lnTo>
                  <a:lnTo>
                    <a:pt x="81" y="100"/>
                  </a:lnTo>
                  <a:lnTo>
                    <a:pt x="55" y="86"/>
                  </a:lnTo>
                  <a:lnTo>
                    <a:pt x="28" y="70"/>
                  </a:lnTo>
                  <a:lnTo>
                    <a:pt x="0" y="52"/>
                  </a:lnTo>
                  <a:lnTo>
                    <a:pt x="0" y="0"/>
                  </a:lnTo>
                  <a:lnTo>
                    <a:pt x="28" y="18"/>
                  </a:lnTo>
                  <a:lnTo>
                    <a:pt x="55" y="35"/>
                  </a:lnTo>
                  <a:lnTo>
                    <a:pt x="81" y="50"/>
                  </a:lnTo>
                  <a:lnTo>
                    <a:pt x="108" y="62"/>
                  </a:lnTo>
                  <a:lnTo>
                    <a:pt x="134" y="73"/>
                  </a:lnTo>
                  <a:lnTo>
                    <a:pt x="159" y="81"/>
                  </a:lnTo>
                  <a:lnTo>
                    <a:pt x="185" y="88"/>
                  </a:lnTo>
                  <a:lnTo>
                    <a:pt x="212" y="90"/>
                  </a:lnTo>
                  <a:lnTo>
                    <a:pt x="239" y="92"/>
                  </a:lnTo>
                  <a:lnTo>
                    <a:pt x="266" y="90"/>
                  </a:lnTo>
                  <a:lnTo>
                    <a:pt x="296" y="85"/>
                  </a:lnTo>
                  <a:lnTo>
                    <a:pt x="327" y="77"/>
                  </a:lnTo>
                  <a:lnTo>
                    <a:pt x="359" y="68"/>
                  </a:lnTo>
                  <a:lnTo>
                    <a:pt x="394" y="53"/>
                  </a:lnTo>
                  <a:lnTo>
                    <a:pt x="430" y="35"/>
                  </a:lnTo>
                  <a:lnTo>
                    <a:pt x="471" y="12"/>
                  </a:lnTo>
                  <a:lnTo>
                    <a:pt x="471" y="15"/>
                  </a:lnTo>
                  <a:lnTo>
                    <a:pt x="471" y="17"/>
                  </a:lnTo>
                  <a:lnTo>
                    <a:pt x="471" y="21"/>
                  </a:lnTo>
                  <a:lnTo>
                    <a:pt x="471" y="23"/>
                  </a:lnTo>
                  <a:lnTo>
                    <a:pt x="471" y="28"/>
                  </a:lnTo>
                  <a:lnTo>
                    <a:pt x="471" y="31"/>
                  </a:lnTo>
                  <a:lnTo>
                    <a:pt x="471" y="35"/>
                  </a:lnTo>
                  <a:lnTo>
                    <a:pt x="471" y="39"/>
                  </a:lnTo>
                  <a:lnTo>
                    <a:pt x="471" y="45"/>
                  </a:lnTo>
                  <a:lnTo>
                    <a:pt x="471" y="48"/>
                  </a:lnTo>
                  <a:lnTo>
                    <a:pt x="471" y="52"/>
                  </a:lnTo>
                  <a:lnTo>
                    <a:pt x="471" y="55"/>
                  </a:lnTo>
                  <a:lnTo>
                    <a:pt x="471" y="58"/>
                  </a:lnTo>
                  <a:lnTo>
                    <a:pt x="471" y="60"/>
                  </a:lnTo>
                  <a:lnTo>
                    <a:pt x="471" y="61"/>
                  </a:lnTo>
                  <a:lnTo>
                    <a:pt x="473" y="61"/>
                  </a:lnTo>
                  <a:lnTo>
                    <a:pt x="473" y="61"/>
                  </a:lnTo>
                </a:path>
              </a:pathLst>
            </a:custGeom>
            <a:solidFill>
              <a:srgbClr val="4100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2" name="Freeform 11"/>
            <p:cNvSpPr>
              <a:spLocks/>
            </p:cNvSpPr>
            <p:nvPr/>
          </p:nvSpPr>
          <p:spPr bwMode="auto">
            <a:xfrm>
              <a:off x="4356" y="4454"/>
              <a:ext cx="469" cy="136"/>
            </a:xfrm>
            <a:custGeom>
              <a:avLst/>
              <a:gdLst>
                <a:gd name="T0" fmla="*/ 468 w 469"/>
                <a:gd name="T1" fmla="*/ 135 h 136"/>
                <a:gd name="T2" fmla="*/ 427 w 469"/>
                <a:gd name="T3" fmla="*/ 113 h 136"/>
                <a:gd name="T4" fmla="*/ 391 w 469"/>
                <a:gd name="T5" fmla="*/ 96 h 136"/>
                <a:gd name="T6" fmla="*/ 356 w 469"/>
                <a:gd name="T7" fmla="*/ 81 h 136"/>
                <a:gd name="T8" fmla="*/ 324 w 469"/>
                <a:gd name="T9" fmla="*/ 69 h 136"/>
                <a:gd name="T10" fmla="*/ 293 w 469"/>
                <a:gd name="T11" fmla="*/ 61 h 136"/>
                <a:gd name="T12" fmla="*/ 264 w 469"/>
                <a:gd name="T13" fmla="*/ 56 h 136"/>
                <a:gd name="T14" fmla="*/ 236 w 469"/>
                <a:gd name="T15" fmla="*/ 52 h 136"/>
                <a:gd name="T16" fmla="*/ 211 w 469"/>
                <a:gd name="T17" fmla="*/ 51 h 136"/>
                <a:gd name="T18" fmla="*/ 183 w 469"/>
                <a:gd name="T19" fmla="*/ 55 h 136"/>
                <a:gd name="T20" fmla="*/ 158 w 469"/>
                <a:gd name="T21" fmla="*/ 60 h 136"/>
                <a:gd name="T22" fmla="*/ 132 w 469"/>
                <a:gd name="T23" fmla="*/ 68 h 136"/>
                <a:gd name="T24" fmla="*/ 107 w 469"/>
                <a:gd name="T25" fmla="*/ 77 h 136"/>
                <a:gd name="T26" fmla="*/ 80 w 469"/>
                <a:gd name="T27" fmla="*/ 89 h 136"/>
                <a:gd name="T28" fmla="*/ 54 w 469"/>
                <a:gd name="T29" fmla="*/ 102 h 136"/>
                <a:gd name="T30" fmla="*/ 27 w 469"/>
                <a:gd name="T31" fmla="*/ 118 h 136"/>
                <a:gd name="T32" fmla="*/ 0 w 469"/>
                <a:gd name="T33" fmla="*/ 135 h 136"/>
                <a:gd name="T34" fmla="*/ 0 w 469"/>
                <a:gd name="T35" fmla="*/ 84 h 136"/>
                <a:gd name="T36" fmla="*/ 27 w 469"/>
                <a:gd name="T37" fmla="*/ 67 h 136"/>
                <a:gd name="T38" fmla="*/ 54 w 469"/>
                <a:gd name="T39" fmla="*/ 51 h 136"/>
                <a:gd name="T40" fmla="*/ 80 w 469"/>
                <a:gd name="T41" fmla="*/ 37 h 136"/>
                <a:gd name="T42" fmla="*/ 107 w 469"/>
                <a:gd name="T43" fmla="*/ 25 h 136"/>
                <a:gd name="T44" fmla="*/ 132 w 469"/>
                <a:gd name="T45" fmla="*/ 16 h 136"/>
                <a:gd name="T46" fmla="*/ 158 w 469"/>
                <a:gd name="T47" fmla="*/ 8 h 136"/>
                <a:gd name="T48" fmla="*/ 183 w 469"/>
                <a:gd name="T49" fmla="*/ 3 h 136"/>
                <a:gd name="T50" fmla="*/ 211 w 469"/>
                <a:gd name="T51" fmla="*/ 0 h 136"/>
                <a:gd name="T52" fmla="*/ 236 w 469"/>
                <a:gd name="T53" fmla="*/ 1 h 136"/>
                <a:gd name="T54" fmla="*/ 264 w 469"/>
                <a:gd name="T55" fmla="*/ 4 h 136"/>
                <a:gd name="T56" fmla="*/ 293 w 469"/>
                <a:gd name="T57" fmla="*/ 10 h 136"/>
                <a:gd name="T58" fmla="*/ 324 w 469"/>
                <a:gd name="T59" fmla="*/ 17 h 136"/>
                <a:gd name="T60" fmla="*/ 356 w 469"/>
                <a:gd name="T61" fmla="*/ 30 h 136"/>
                <a:gd name="T62" fmla="*/ 391 w 469"/>
                <a:gd name="T63" fmla="*/ 44 h 136"/>
                <a:gd name="T64" fmla="*/ 427 w 469"/>
                <a:gd name="T65" fmla="*/ 62 h 136"/>
                <a:gd name="T66" fmla="*/ 468 w 469"/>
                <a:gd name="T67" fmla="*/ 83 h 136"/>
                <a:gd name="T68" fmla="*/ 468 w 469"/>
                <a:gd name="T69" fmla="*/ 86 h 136"/>
                <a:gd name="T70" fmla="*/ 468 w 469"/>
                <a:gd name="T71" fmla="*/ 88 h 136"/>
                <a:gd name="T72" fmla="*/ 468 w 469"/>
                <a:gd name="T73" fmla="*/ 92 h 136"/>
                <a:gd name="T74" fmla="*/ 468 w 469"/>
                <a:gd name="T75" fmla="*/ 95 h 136"/>
                <a:gd name="T76" fmla="*/ 468 w 469"/>
                <a:gd name="T77" fmla="*/ 100 h 136"/>
                <a:gd name="T78" fmla="*/ 468 w 469"/>
                <a:gd name="T79" fmla="*/ 104 h 136"/>
                <a:gd name="T80" fmla="*/ 468 w 469"/>
                <a:gd name="T81" fmla="*/ 108 h 136"/>
                <a:gd name="T82" fmla="*/ 468 w 469"/>
                <a:gd name="T83" fmla="*/ 112 h 136"/>
                <a:gd name="T84" fmla="*/ 468 w 469"/>
                <a:gd name="T85" fmla="*/ 117 h 136"/>
                <a:gd name="T86" fmla="*/ 468 w 469"/>
                <a:gd name="T87" fmla="*/ 121 h 136"/>
                <a:gd name="T88" fmla="*/ 468 w 469"/>
                <a:gd name="T89" fmla="*/ 125 h 136"/>
                <a:gd name="T90" fmla="*/ 468 w 469"/>
                <a:gd name="T91" fmla="*/ 128 h 136"/>
                <a:gd name="T92" fmla="*/ 468 w 469"/>
                <a:gd name="T93" fmla="*/ 132 h 136"/>
                <a:gd name="T94" fmla="*/ 468 w 469"/>
                <a:gd name="T95" fmla="*/ 133 h 136"/>
                <a:gd name="T96" fmla="*/ 468 w 469"/>
                <a:gd name="T97" fmla="*/ 135 h 136"/>
                <a:gd name="T98" fmla="*/ 468 w 469"/>
                <a:gd name="T99" fmla="*/ 135 h 136"/>
                <a:gd name="T100" fmla="*/ 468 w 469"/>
                <a:gd name="T10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6">
                  <a:moveTo>
                    <a:pt x="468" y="135"/>
                  </a:moveTo>
                  <a:lnTo>
                    <a:pt x="427" y="113"/>
                  </a:lnTo>
                  <a:lnTo>
                    <a:pt x="391" y="96"/>
                  </a:lnTo>
                  <a:lnTo>
                    <a:pt x="356" y="81"/>
                  </a:lnTo>
                  <a:lnTo>
                    <a:pt x="324" y="69"/>
                  </a:lnTo>
                  <a:lnTo>
                    <a:pt x="293" y="61"/>
                  </a:lnTo>
                  <a:lnTo>
                    <a:pt x="264" y="56"/>
                  </a:lnTo>
                  <a:lnTo>
                    <a:pt x="236" y="52"/>
                  </a:lnTo>
                  <a:lnTo>
                    <a:pt x="211" y="51"/>
                  </a:lnTo>
                  <a:lnTo>
                    <a:pt x="183" y="55"/>
                  </a:lnTo>
                  <a:lnTo>
                    <a:pt x="158" y="60"/>
                  </a:lnTo>
                  <a:lnTo>
                    <a:pt x="132" y="68"/>
                  </a:lnTo>
                  <a:lnTo>
                    <a:pt x="107" y="77"/>
                  </a:lnTo>
                  <a:lnTo>
                    <a:pt x="80" y="89"/>
                  </a:lnTo>
                  <a:lnTo>
                    <a:pt x="54" y="102"/>
                  </a:lnTo>
                  <a:lnTo>
                    <a:pt x="27" y="118"/>
                  </a:lnTo>
                  <a:lnTo>
                    <a:pt x="0" y="135"/>
                  </a:lnTo>
                  <a:lnTo>
                    <a:pt x="0" y="84"/>
                  </a:lnTo>
                  <a:lnTo>
                    <a:pt x="27" y="67"/>
                  </a:lnTo>
                  <a:lnTo>
                    <a:pt x="54" y="51"/>
                  </a:lnTo>
                  <a:lnTo>
                    <a:pt x="80" y="37"/>
                  </a:lnTo>
                  <a:lnTo>
                    <a:pt x="107" y="25"/>
                  </a:lnTo>
                  <a:lnTo>
                    <a:pt x="132" y="16"/>
                  </a:lnTo>
                  <a:lnTo>
                    <a:pt x="158" y="8"/>
                  </a:lnTo>
                  <a:lnTo>
                    <a:pt x="183" y="3"/>
                  </a:lnTo>
                  <a:lnTo>
                    <a:pt x="211" y="0"/>
                  </a:lnTo>
                  <a:lnTo>
                    <a:pt x="236" y="1"/>
                  </a:lnTo>
                  <a:lnTo>
                    <a:pt x="264" y="4"/>
                  </a:lnTo>
                  <a:lnTo>
                    <a:pt x="293" y="10"/>
                  </a:lnTo>
                  <a:lnTo>
                    <a:pt x="324" y="17"/>
                  </a:lnTo>
                  <a:lnTo>
                    <a:pt x="356" y="30"/>
                  </a:lnTo>
                  <a:lnTo>
                    <a:pt x="391" y="44"/>
                  </a:lnTo>
                  <a:lnTo>
                    <a:pt x="427" y="62"/>
                  </a:lnTo>
                  <a:lnTo>
                    <a:pt x="468" y="83"/>
                  </a:lnTo>
                  <a:lnTo>
                    <a:pt x="468" y="86"/>
                  </a:lnTo>
                  <a:lnTo>
                    <a:pt x="468" y="88"/>
                  </a:lnTo>
                  <a:lnTo>
                    <a:pt x="468" y="92"/>
                  </a:lnTo>
                  <a:lnTo>
                    <a:pt x="468" y="95"/>
                  </a:lnTo>
                  <a:lnTo>
                    <a:pt x="468" y="100"/>
                  </a:lnTo>
                  <a:lnTo>
                    <a:pt x="468" y="104"/>
                  </a:lnTo>
                  <a:lnTo>
                    <a:pt x="468" y="108"/>
                  </a:lnTo>
                  <a:lnTo>
                    <a:pt x="468" y="112"/>
                  </a:lnTo>
                  <a:lnTo>
                    <a:pt x="468" y="117"/>
                  </a:lnTo>
                  <a:lnTo>
                    <a:pt x="468" y="121"/>
                  </a:lnTo>
                  <a:lnTo>
                    <a:pt x="468" y="125"/>
                  </a:lnTo>
                  <a:lnTo>
                    <a:pt x="468" y="128"/>
                  </a:lnTo>
                  <a:lnTo>
                    <a:pt x="468" y="132"/>
                  </a:lnTo>
                  <a:lnTo>
                    <a:pt x="468" y="133"/>
                  </a:lnTo>
                  <a:lnTo>
                    <a:pt x="468" y="135"/>
                  </a:lnTo>
                  <a:lnTo>
                    <a:pt x="468" y="135"/>
                  </a:lnTo>
                  <a:lnTo>
                    <a:pt x="468" y="135"/>
                  </a:lnTo>
                </a:path>
              </a:pathLst>
            </a:custGeom>
            <a:solidFill>
              <a:srgbClr val="0041C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3" name="Freeform 12"/>
            <p:cNvSpPr>
              <a:spLocks/>
            </p:cNvSpPr>
            <p:nvPr/>
          </p:nvSpPr>
          <p:spPr bwMode="auto">
            <a:xfrm>
              <a:off x="4818" y="4533"/>
              <a:ext cx="470" cy="141"/>
            </a:xfrm>
            <a:custGeom>
              <a:avLst/>
              <a:gdLst>
                <a:gd name="T0" fmla="*/ 469 w 470"/>
                <a:gd name="T1" fmla="*/ 56 h 141"/>
                <a:gd name="T2" fmla="*/ 428 w 470"/>
                <a:gd name="T3" fmla="*/ 79 h 141"/>
                <a:gd name="T4" fmla="*/ 391 w 470"/>
                <a:gd name="T5" fmla="*/ 97 h 141"/>
                <a:gd name="T6" fmla="*/ 356 w 470"/>
                <a:gd name="T7" fmla="*/ 112 h 141"/>
                <a:gd name="T8" fmla="*/ 325 w 470"/>
                <a:gd name="T9" fmla="*/ 123 h 141"/>
                <a:gd name="T10" fmla="*/ 293 w 470"/>
                <a:gd name="T11" fmla="*/ 132 h 141"/>
                <a:gd name="T12" fmla="*/ 265 w 470"/>
                <a:gd name="T13" fmla="*/ 136 h 141"/>
                <a:gd name="T14" fmla="*/ 237 w 470"/>
                <a:gd name="T15" fmla="*/ 140 h 141"/>
                <a:gd name="T16" fmla="*/ 211 w 470"/>
                <a:gd name="T17" fmla="*/ 138 h 141"/>
                <a:gd name="T18" fmla="*/ 184 w 470"/>
                <a:gd name="T19" fmla="*/ 136 h 141"/>
                <a:gd name="T20" fmla="*/ 158 w 470"/>
                <a:gd name="T21" fmla="*/ 130 h 141"/>
                <a:gd name="T22" fmla="*/ 133 w 470"/>
                <a:gd name="T23" fmla="*/ 123 h 141"/>
                <a:gd name="T24" fmla="*/ 108 w 470"/>
                <a:gd name="T25" fmla="*/ 113 h 141"/>
                <a:gd name="T26" fmla="*/ 81 w 470"/>
                <a:gd name="T27" fmla="*/ 101 h 141"/>
                <a:gd name="T28" fmla="*/ 55 w 470"/>
                <a:gd name="T29" fmla="*/ 87 h 141"/>
                <a:gd name="T30" fmla="*/ 28 w 470"/>
                <a:gd name="T31" fmla="*/ 70 h 141"/>
                <a:gd name="T32" fmla="*/ 0 w 470"/>
                <a:gd name="T33" fmla="*/ 52 h 141"/>
                <a:gd name="T34" fmla="*/ 0 w 470"/>
                <a:gd name="T35" fmla="*/ 0 h 141"/>
                <a:gd name="T36" fmla="*/ 28 w 470"/>
                <a:gd name="T37" fmla="*/ 18 h 141"/>
                <a:gd name="T38" fmla="*/ 55 w 470"/>
                <a:gd name="T39" fmla="*/ 34 h 141"/>
                <a:gd name="T40" fmla="*/ 81 w 470"/>
                <a:gd name="T41" fmla="*/ 49 h 141"/>
                <a:gd name="T42" fmla="*/ 108 w 470"/>
                <a:gd name="T43" fmla="*/ 61 h 141"/>
                <a:gd name="T44" fmla="*/ 133 w 470"/>
                <a:gd name="T45" fmla="*/ 73 h 141"/>
                <a:gd name="T46" fmla="*/ 158 w 470"/>
                <a:gd name="T47" fmla="*/ 80 h 141"/>
                <a:gd name="T48" fmla="*/ 184 w 470"/>
                <a:gd name="T49" fmla="*/ 85 h 141"/>
                <a:gd name="T50" fmla="*/ 211 w 470"/>
                <a:gd name="T51" fmla="*/ 87 h 141"/>
                <a:gd name="T52" fmla="*/ 237 w 470"/>
                <a:gd name="T53" fmla="*/ 89 h 141"/>
                <a:gd name="T54" fmla="*/ 265 w 470"/>
                <a:gd name="T55" fmla="*/ 85 h 141"/>
                <a:gd name="T56" fmla="*/ 293 w 470"/>
                <a:gd name="T57" fmla="*/ 81 h 141"/>
                <a:gd name="T58" fmla="*/ 325 w 470"/>
                <a:gd name="T59" fmla="*/ 72 h 141"/>
                <a:gd name="T60" fmla="*/ 356 w 470"/>
                <a:gd name="T61" fmla="*/ 61 h 141"/>
                <a:gd name="T62" fmla="*/ 391 w 470"/>
                <a:gd name="T63" fmla="*/ 45 h 141"/>
                <a:gd name="T64" fmla="*/ 428 w 470"/>
                <a:gd name="T65" fmla="*/ 28 h 141"/>
                <a:gd name="T66" fmla="*/ 469 w 470"/>
                <a:gd name="T67" fmla="*/ 5 h 141"/>
                <a:gd name="T68" fmla="*/ 469 w 470"/>
                <a:gd name="T69" fmla="*/ 8 h 141"/>
                <a:gd name="T70" fmla="*/ 469 w 470"/>
                <a:gd name="T71" fmla="*/ 10 h 141"/>
                <a:gd name="T72" fmla="*/ 469 w 470"/>
                <a:gd name="T73" fmla="*/ 14 h 141"/>
                <a:gd name="T74" fmla="*/ 469 w 470"/>
                <a:gd name="T75" fmla="*/ 16 h 141"/>
                <a:gd name="T76" fmla="*/ 469 w 470"/>
                <a:gd name="T77" fmla="*/ 22 h 141"/>
                <a:gd name="T78" fmla="*/ 469 w 470"/>
                <a:gd name="T79" fmla="*/ 25 h 141"/>
                <a:gd name="T80" fmla="*/ 469 w 470"/>
                <a:gd name="T81" fmla="*/ 29 h 141"/>
                <a:gd name="T82" fmla="*/ 469 w 470"/>
                <a:gd name="T83" fmla="*/ 33 h 141"/>
                <a:gd name="T84" fmla="*/ 469 w 470"/>
                <a:gd name="T85" fmla="*/ 38 h 141"/>
                <a:gd name="T86" fmla="*/ 469 w 470"/>
                <a:gd name="T87" fmla="*/ 42 h 141"/>
                <a:gd name="T88" fmla="*/ 469 w 470"/>
                <a:gd name="T89" fmla="*/ 46 h 141"/>
                <a:gd name="T90" fmla="*/ 469 w 470"/>
                <a:gd name="T91" fmla="*/ 49 h 141"/>
                <a:gd name="T92" fmla="*/ 469 w 470"/>
                <a:gd name="T93" fmla="*/ 53 h 141"/>
                <a:gd name="T94" fmla="*/ 469 w 470"/>
                <a:gd name="T95" fmla="*/ 54 h 141"/>
                <a:gd name="T96" fmla="*/ 469 w 470"/>
                <a:gd name="T97" fmla="*/ 56 h 141"/>
                <a:gd name="T98" fmla="*/ 469 w 470"/>
                <a:gd name="T99" fmla="*/ 56 h 141"/>
                <a:gd name="T100" fmla="*/ 469 w 470"/>
                <a:gd name="T101"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141">
                  <a:moveTo>
                    <a:pt x="469" y="56"/>
                  </a:moveTo>
                  <a:lnTo>
                    <a:pt x="428" y="79"/>
                  </a:lnTo>
                  <a:lnTo>
                    <a:pt x="391" y="97"/>
                  </a:lnTo>
                  <a:lnTo>
                    <a:pt x="356" y="112"/>
                  </a:lnTo>
                  <a:lnTo>
                    <a:pt x="325" y="123"/>
                  </a:lnTo>
                  <a:lnTo>
                    <a:pt x="293" y="132"/>
                  </a:lnTo>
                  <a:lnTo>
                    <a:pt x="265" y="136"/>
                  </a:lnTo>
                  <a:lnTo>
                    <a:pt x="237" y="140"/>
                  </a:lnTo>
                  <a:lnTo>
                    <a:pt x="211" y="138"/>
                  </a:lnTo>
                  <a:lnTo>
                    <a:pt x="184" y="136"/>
                  </a:lnTo>
                  <a:lnTo>
                    <a:pt x="158" y="130"/>
                  </a:lnTo>
                  <a:lnTo>
                    <a:pt x="133" y="123"/>
                  </a:lnTo>
                  <a:lnTo>
                    <a:pt x="108" y="113"/>
                  </a:lnTo>
                  <a:lnTo>
                    <a:pt x="81" y="101"/>
                  </a:lnTo>
                  <a:lnTo>
                    <a:pt x="55" y="87"/>
                  </a:lnTo>
                  <a:lnTo>
                    <a:pt x="28" y="70"/>
                  </a:lnTo>
                  <a:lnTo>
                    <a:pt x="0" y="52"/>
                  </a:lnTo>
                  <a:lnTo>
                    <a:pt x="0" y="0"/>
                  </a:lnTo>
                  <a:lnTo>
                    <a:pt x="28" y="18"/>
                  </a:lnTo>
                  <a:lnTo>
                    <a:pt x="55" y="34"/>
                  </a:lnTo>
                  <a:lnTo>
                    <a:pt x="81" y="49"/>
                  </a:lnTo>
                  <a:lnTo>
                    <a:pt x="108" y="61"/>
                  </a:lnTo>
                  <a:lnTo>
                    <a:pt x="133" y="73"/>
                  </a:lnTo>
                  <a:lnTo>
                    <a:pt x="158" y="80"/>
                  </a:lnTo>
                  <a:lnTo>
                    <a:pt x="184" y="85"/>
                  </a:lnTo>
                  <a:lnTo>
                    <a:pt x="211" y="87"/>
                  </a:lnTo>
                  <a:lnTo>
                    <a:pt x="237" y="89"/>
                  </a:lnTo>
                  <a:lnTo>
                    <a:pt x="265" y="85"/>
                  </a:lnTo>
                  <a:lnTo>
                    <a:pt x="293" y="81"/>
                  </a:lnTo>
                  <a:lnTo>
                    <a:pt x="325" y="72"/>
                  </a:lnTo>
                  <a:lnTo>
                    <a:pt x="356" y="61"/>
                  </a:lnTo>
                  <a:lnTo>
                    <a:pt x="391" y="45"/>
                  </a:lnTo>
                  <a:lnTo>
                    <a:pt x="428" y="28"/>
                  </a:lnTo>
                  <a:lnTo>
                    <a:pt x="469" y="5"/>
                  </a:lnTo>
                  <a:lnTo>
                    <a:pt x="469" y="8"/>
                  </a:lnTo>
                  <a:lnTo>
                    <a:pt x="469" y="10"/>
                  </a:lnTo>
                  <a:lnTo>
                    <a:pt x="469" y="14"/>
                  </a:lnTo>
                  <a:lnTo>
                    <a:pt x="469" y="16"/>
                  </a:lnTo>
                  <a:lnTo>
                    <a:pt x="469" y="22"/>
                  </a:lnTo>
                  <a:lnTo>
                    <a:pt x="469" y="25"/>
                  </a:lnTo>
                  <a:lnTo>
                    <a:pt x="469" y="29"/>
                  </a:lnTo>
                  <a:lnTo>
                    <a:pt x="469" y="33"/>
                  </a:lnTo>
                  <a:lnTo>
                    <a:pt x="469" y="38"/>
                  </a:lnTo>
                  <a:lnTo>
                    <a:pt x="469" y="42"/>
                  </a:lnTo>
                  <a:lnTo>
                    <a:pt x="469" y="46"/>
                  </a:lnTo>
                  <a:lnTo>
                    <a:pt x="469" y="49"/>
                  </a:lnTo>
                  <a:lnTo>
                    <a:pt x="469" y="53"/>
                  </a:lnTo>
                  <a:lnTo>
                    <a:pt x="469" y="54"/>
                  </a:lnTo>
                  <a:lnTo>
                    <a:pt x="469" y="56"/>
                  </a:lnTo>
                  <a:lnTo>
                    <a:pt x="469" y="56"/>
                  </a:lnTo>
                  <a:lnTo>
                    <a:pt x="469" y="56"/>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4" name="Freeform 13"/>
            <p:cNvSpPr>
              <a:spLocks/>
            </p:cNvSpPr>
            <p:nvPr/>
          </p:nvSpPr>
          <p:spPr bwMode="auto">
            <a:xfrm>
              <a:off x="5279" y="4457"/>
              <a:ext cx="469" cy="138"/>
            </a:xfrm>
            <a:custGeom>
              <a:avLst/>
              <a:gdLst>
                <a:gd name="T0" fmla="*/ 468 w 469"/>
                <a:gd name="T1" fmla="*/ 133 h 138"/>
                <a:gd name="T2" fmla="*/ 427 w 469"/>
                <a:gd name="T3" fmla="*/ 112 h 138"/>
                <a:gd name="T4" fmla="*/ 390 w 469"/>
                <a:gd name="T5" fmla="*/ 94 h 138"/>
                <a:gd name="T6" fmla="*/ 356 w 469"/>
                <a:gd name="T7" fmla="*/ 79 h 138"/>
                <a:gd name="T8" fmla="*/ 324 w 469"/>
                <a:gd name="T9" fmla="*/ 68 h 138"/>
                <a:gd name="T10" fmla="*/ 292 w 469"/>
                <a:gd name="T11" fmla="*/ 60 h 138"/>
                <a:gd name="T12" fmla="*/ 264 w 469"/>
                <a:gd name="T13" fmla="*/ 54 h 138"/>
                <a:gd name="T14" fmla="*/ 237 w 469"/>
                <a:gd name="T15" fmla="*/ 52 h 138"/>
                <a:gd name="T16" fmla="*/ 211 w 469"/>
                <a:gd name="T17" fmla="*/ 51 h 138"/>
                <a:gd name="T18" fmla="*/ 184 w 469"/>
                <a:gd name="T19" fmla="*/ 54 h 138"/>
                <a:gd name="T20" fmla="*/ 158 w 469"/>
                <a:gd name="T21" fmla="*/ 60 h 138"/>
                <a:gd name="T22" fmla="*/ 132 w 469"/>
                <a:gd name="T23" fmla="*/ 68 h 138"/>
                <a:gd name="T24" fmla="*/ 108 w 469"/>
                <a:gd name="T25" fmla="*/ 77 h 138"/>
                <a:gd name="T26" fmla="*/ 80 w 469"/>
                <a:gd name="T27" fmla="*/ 90 h 138"/>
                <a:gd name="T28" fmla="*/ 55 w 469"/>
                <a:gd name="T29" fmla="*/ 104 h 138"/>
                <a:gd name="T30" fmla="*/ 27 w 469"/>
                <a:gd name="T31" fmla="*/ 120 h 138"/>
                <a:gd name="T32" fmla="*/ 0 w 469"/>
                <a:gd name="T33" fmla="*/ 137 h 138"/>
                <a:gd name="T34" fmla="*/ 0 w 469"/>
                <a:gd name="T35" fmla="*/ 85 h 138"/>
                <a:gd name="T36" fmla="*/ 27 w 469"/>
                <a:gd name="T37" fmla="*/ 69 h 138"/>
                <a:gd name="T38" fmla="*/ 55 w 469"/>
                <a:gd name="T39" fmla="*/ 53 h 138"/>
                <a:gd name="T40" fmla="*/ 80 w 469"/>
                <a:gd name="T41" fmla="*/ 39 h 138"/>
                <a:gd name="T42" fmla="*/ 108 w 469"/>
                <a:gd name="T43" fmla="*/ 26 h 138"/>
                <a:gd name="T44" fmla="*/ 132 w 469"/>
                <a:gd name="T45" fmla="*/ 17 h 138"/>
                <a:gd name="T46" fmla="*/ 158 w 469"/>
                <a:gd name="T47" fmla="*/ 8 h 138"/>
                <a:gd name="T48" fmla="*/ 184 w 469"/>
                <a:gd name="T49" fmla="*/ 3 h 138"/>
                <a:gd name="T50" fmla="*/ 211 w 469"/>
                <a:gd name="T51" fmla="*/ 0 h 138"/>
                <a:gd name="T52" fmla="*/ 237 w 469"/>
                <a:gd name="T53" fmla="*/ 1 h 138"/>
                <a:gd name="T54" fmla="*/ 264 w 469"/>
                <a:gd name="T55" fmla="*/ 3 h 138"/>
                <a:gd name="T56" fmla="*/ 292 w 469"/>
                <a:gd name="T57" fmla="*/ 9 h 138"/>
                <a:gd name="T58" fmla="*/ 324 w 469"/>
                <a:gd name="T59" fmla="*/ 17 h 138"/>
                <a:gd name="T60" fmla="*/ 356 w 469"/>
                <a:gd name="T61" fmla="*/ 29 h 138"/>
                <a:gd name="T62" fmla="*/ 390 w 469"/>
                <a:gd name="T63" fmla="*/ 43 h 138"/>
                <a:gd name="T64" fmla="*/ 427 w 469"/>
                <a:gd name="T65" fmla="*/ 61 h 138"/>
                <a:gd name="T66" fmla="*/ 468 w 469"/>
                <a:gd name="T67" fmla="*/ 82 h 138"/>
                <a:gd name="T68" fmla="*/ 468 w 469"/>
                <a:gd name="T69" fmla="*/ 85 h 138"/>
                <a:gd name="T70" fmla="*/ 468 w 469"/>
                <a:gd name="T71" fmla="*/ 86 h 138"/>
                <a:gd name="T72" fmla="*/ 468 w 469"/>
                <a:gd name="T73" fmla="*/ 91 h 138"/>
                <a:gd name="T74" fmla="*/ 468 w 469"/>
                <a:gd name="T75" fmla="*/ 93 h 138"/>
                <a:gd name="T76" fmla="*/ 468 w 469"/>
                <a:gd name="T77" fmla="*/ 98 h 138"/>
                <a:gd name="T78" fmla="*/ 468 w 469"/>
                <a:gd name="T79" fmla="*/ 102 h 138"/>
                <a:gd name="T80" fmla="*/ 468 w 469"/>
                <a:gd name="T81" fmla="*/ 107 h 138"/>
                <a:gd name="T82" fmla="*/ 468 w 469"/>
                <a:gd name="T83" fmla="*/ 110 h 138"/>
                <a:gd name="T84" fmla="*/ 468 w 469"/>
                <a:gd name="T85" fmla="*/ 115 h 138"/>
                <a:gd name="T86" fmla="*/ 468 w 469"/>
                <a:gd name="T87" fmla="*/ 120 h 138"/>
                <a:gd name="T88" fmla="*/ 468 w 469"/>
                <a:gd name="T89" fmla="*/ 123 h 138"/>
                <a:gd name="T90" fmla="*/ 468 w 469"/>
                <a:gd name="T91" fmla="*/ 127 h 138"/>
                <a:gd name="T92" fmla="*/ 468 w 469"/>
                <a:gd name="T93" fmla="*/ 130 h 138"/>
                <a:gd name="T94" fmla="*/ 468 w 469"/>
                <a:gd name="T95" fmla="*/ 132 h 138"/>
                <a:gd name="T96" fmla="*/ 468 w 469"/>
                <a:gd name="T97" fmla="*/ 133 h 138"/>
                <a:gd name="T98" fmla="*/ 468 w 469"/>
                <a:gd name="T99" fmla="*/ 133 h 138"/>
                <a:gd name="T100" fmla="*/ 468 w 469"/>
                <a:gd name="T101" fmla="*/ 1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138">
                  <a:moveTo>
                    <a:pt x="468" y="133"/>
                  </a:moveTo>
                  <a:lnTo>
                    <a:pt x="427" y="112"/>
                  </a:lnTo>
                  <a:lnTo>
                    <a:pt x="390" y="94"/>
                  </a:lnTo>
                  <a:lnTo>
                    <a:pt x="356" y="79"/>
                  </a:lnTo>
                  <a:lnTo>
                    <a:pt x="324" y="68"/>
                  </a:lnTo>
                  <a:lnTo>
                    <a:pt x="292" y="60"/>
                  </a:lnTo>
                  <a:lnTo>
                    <a:pt x="264" y="54"/>
                  </a:lnTo>
                  <a:lnTo>
                    <a:pt x="237" y="52"/>
                  </a:lnTo>
                  <a:lnTo>
                    <a:pt x="211" y="51"/>
                  </a:lnTo>
                  <a:lnTo>
                    <a:pt x="184" y="54"/>
                  </a:lnTo>
                  <a:lnTo>
                    <a:pt x="158" y="60"/>
                  </a:lnTo>
                  <a:lnTo>
                    <a:pt x="132" y="68"/>
                  </a:lnTo>
                  <a:lnTo>
                    <a:pt x="108" y="77"/>
                  </a:lnTo>
                  <a:lnTo>
                    <a:pt x="80" y="90"/>
                  </a:lnTo>
                  <a:lnTo>
                    <a:pt x="55" y="104"/>
                  </a:lnTo>
                  <a:lnTo>
                    <a:pt x="27" y="120"/>
                  </a:lnTo>
                  <a:lnTo>
                    <a:pt x="0" y="137"/>
                  </a:lnTo>
                  <a:lnTo>
                    <a:pt x="0" y="85"/>
                  </a:lnTo>
                  <a:lnTo>
                    <a:pt x="27" y="69"/>
                  </a:lnTo>
                  <a:lnTo>
                    <a:pt x="55" y="53"/>
                  </a:lnTo>
                  <a:lnTo>
                    <a:pt x="80" y="39"/>
                  </a:lnTo>
                  <a:lnTo>
                    <a:pt x="108" y="26"/>
                  </a:lnTo>
                  <a:lnTo>
                    <a:pt x="132" y="17"/>
                  </a:lnTo>
                  <a:lnTo>
                    <a:pt x="158" y="8"/>
                  </a:lnTo>
                  <a:lnTo>
                    <a:pt x="184" y="3"/>
                  </a:lnTo>
                  <a:lnTo>
                    <a:pt x="211" y="0"/>
                  </a:lnTo>
                  <a:lnTo>
                    <a:pt x="237" y="1"/>
                  </a:lnTo>
                  <a:lnTo>
                    <a:pt x="264" y="3"/>
                  </a:lnTo>
                  <a:lnTo>
                    <a:pt x="292" y="9"/>
                  </a:lnTo>
                  <a:lnTo>
                    <a:pt x="324" y="17"/>
                  </a:lnTo>
                  <a:lnTo>
                    <a:pt x="356" y="29"/>
                  </a:lnTo>
                  <a:lnTo>
                    <a:pt x="390" y="43"/>
                  </a:lnTo>
                  <a:lnTo>
                    <a:pt x="427" y="61"/>
                  </a:lnTo>
                  <a:lnTo>
                    <a:pt x="468" y="82"/>
                  </a:lnTo>
                  <a:lnTo>
                    <a:pt x="468" y="85"/>
                  </a:lnTo>
                  <a:lnTo>
                    <a:pt x="468" y="86"/>
                  </a:lnTo>
                  <a:lnTo>
                    <a:pt x="468" y="91"/>
                  </a:lnTo>
                  <a:lnTo>
                    <a:pt x="468" y="93"/>
                  </a:lnTo>
                  <a:lnTo>
                    <a:pt x="468" y="98"/>
                  </a:lnTo>
                  <a:lnTo>
                    <a:pt x="468" y="102"/>
                  </a:lnTo>
                  <a:lnTo>
                    <a:pt x="468" y="107"/>
                  </a:lnTo>
                  <a:lnTo>
                    <a:pt x="468" y="110"/>
                  </a:lnTo>
                  <a:lnTo>
                    <a:pt x="468" y="115"/>
                  </a:lnTo>
                  <a:lnTo>
                    <a:pt x="468" y="120"/>
                  </a:lnTo>
                  <a:lnTo>
                    <a:pt x="468" y="123"/>
                  </a:lnTo>
                  <a:lnTo>
                    <a:pt x="468" y="127"/>
                  </a:lnTo>
                  <a:lnTo>
                    <a:pt x="468" y="130"/>
                  </a:lnTo>
                  <a:lnTo>
                    <a:pt x="468" y="132"/>
                  </a:lnTo>
                  <a:lnTo>
                    <a:pt x="468" y="133"/>
                  </a:lnTo>
                  <a:lnTo>
                    <a:pt x="468" y="133"/>
                  </a:lnTo>
                  <a:lnTo>
                    <a:pt x="468" y="133"/>
                  </a:lnTo>
                </a:path>
              </a:pathLst>
            </a:custGeom>
            <a:solidFill>
              <a:srgbClr val="00825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5" name="Freeform 14"/>
            <p:cNvSpPr>
              <a:spLocks/>
            </p:cNvSpPr>
            <p:nvPr/>
          </p:nvSpPr>
          <p:spPr bwMode="auto">
            <a:xfrm>
              <a:off x="5743" y="4536"/>
              <a:ext cx="471" cy="142"/>
            </a:xfrm>
            <a:custGeom>
              <a:avLst/>
              <a:gdLst>
                <a:gd name="T0" fmla="*/ 470 w 471"/>
                <a:gd name="T1" fmla="*/ 60 h 142"/>
                <a:gd name="T2" fmla="*/ 429 w 471"/>
                <a:gd name="T3" fmla="*/ 83 h 142"/>
                <a:gd name="T4" fmla="*/ 392 w 471"/>
                <a:gd name="T5" fmla="*/ 101 h 142"/>
                <a:gd name="T6" fmla="*/ 358 w 471"/>
                <a:gd name="T7" fmla="*/ 115 h 142"/>
                <a:gd name="T8" fmla="*/ 326 w 471"/>
                <a:gd name="T9" fmla="*/ 126 h 142"/>
                <a:gd name="T10" fmla="*/ 294 w 471"/>
                <a:gd name="T11" fmla="*/ 135 h 142"/>
                <a:gd name="T12" fmla="*/ 266 w 471"/>
                <a:gd name="T13" fmla="*/ 139 h 142"/>
                <a:gd name="T14" fmla="*/ 238 w 471"/>
                <a:gd name="T15" fmla="*/ 141 h 142"/>
                <a:gd name="T16" fmla="*/ 212 w 471"/>
                <a:gd name="T17" fmla="*/ 140 h 142"/>
                <a:gd name="T18" fmla="*/ 184 w 471"/>
                <a:gd name="T19" fmla="*/ 137 h 142"/>
                <a:gd name="T20" fmla="*/ 159 w 471"/>
                <a:gd name="T21" fmla="*/ 132 h 142"/>
                <a:gd name="T22" fmla="*/ 134 w 471"/>
                <a:gd name="T23" fmla="*/ 124 h 142"/>
                <a:gd name="T24" fmla="*/ 108 w 471"/>
                <a:gd name="T25" fmla="*/ 113 h 142"/>
                <a:gd name="T26" fmla="*/ 82 w 471"/>
                <a:gd name="T27" fmla="*/ 101 h 142"/>
                <a:gd name="T28" fmla="*/ 55 w 471"/>
                <a:gd name="T29" fmla="*/ 86 h 142"/>
                <a:gd name="T30" fmla="*/ 27 w 471"/>
                <a:gd name="T31" fmla="*/ 70 h 142"/>
                <a:gd name="T32" fmla="*/ 0 w 471"/>
                <a:gd name="T33" fmla="*/ 51 h 142"/>
                <a:gd name="T34" fmla="*/ 0 w 471"/>
                <a:gd name="T35" fmla="*/ 0 h 142"/>
                <a:gd name="T36" fmla="*/ 27 w 471"/>
                <a:gd name="T37" fmla="*/ 19 h 142"/>
                <a:gd name="T38" fmla="*/ 55 w 471"/>
                <a:gd name="T39" fmla="*/ 35 h 142"/>
                <a:gd name="T40" fmla="*/ 82 w 471"/>
                <a:gd name="T41" fmla="*/ 50 h 142"/>
                <a:gd name="T42" fmla="*/ 108 w 471"/>
                <a:gd name="T43" fmla="*/ 62 h 142"/>
                <a:gd name="T44" fmla="*/ 134 w 471"/>
                <a:gd name="T45" fmla="*/ 73 h 142"/>
                <a:gd name="T46" fmla="*/ 159 w 471"/>
                <a:gd name="T47" fmla="*/ 81 h 142"/>
                <a:gd name="T48" fmla="*/ 184 w 471"/>
                <a:gd name="T49" fmla="*/ 87 h 142"/>
                <a:gd name="T50" fmla="*/ 212 w 471"/>
                <a:gd name="T51" fmla="*/ 89 h 142"/>
                <a:gd name="T52" fmla="*/ 238 w 471"/>
                <a:gd name="T53" fmla="*/ 91 h 142"/>
                <a:gd name="T54" fmla="*/ 266 w 471"/>
                <a:gd name="T55" fmla="*/ 88 h 142"/>
                <a:gd name="T56" fmla="*/ 294 w 471"/>
                <a:gd name="T57" fmla="*/ 84 h 142"/>
                <a:gd name="T58" fmla="*/ 326 w 471"/>
                <a:gd name="T59" fmla="*/ 74 h 142"/>
                <a:gd name="T60" fmla="*/ 358 w 471"/>
                <a:gd name="T61" fmla="*/ 64 h 142"/>
                <a:gd name="T62" fmla="*/ 392 w 471"/>
                <a:gd name="T63" fmla="*/ 50 h 142"/>
                <a:gd name="T64" fmla="*/ 429 w 471"/>
                <a:gd name="T65" fmla="*/ 32 h 142"/>
                <a:gd name="T66" fmla="*/ 470 w 471"/>
                <a:gd name="T67" fmla="*/ 9 h 142"/>
                <a:gd name="T68" fmla="*/ 470 w 471"/>
                <a:gd name="T69" fmla="*/ 12 h 142"/>
                <a:gd name="T70" fmla="*/ 470 w 471"/>
                <a:gd name="T71" fmla="*/ 14 h 142"/>
                <a:gd name="T72" fmla="*/ 470 w 471"/>
                <a:gd name="T73" fmla="*/ 18 h 142"/>
                <a:gd name="T74" fmla="*/ 470 w 471"/>
                <a:gd name="T75" fmla="*/ 20 h 142"/>
                <a:gd name="T76" fmla="*/ 470 w 471"/>
                <a:gd name="T77" fmla="*/ 26 h 142"/>
                <a:gd name="T78" fmla="*/ 470 w 471"/>
                <a:gd name="T79" fmla="*/ 29 h 142"/>
                <a:gd name="T80" fmla="*/ 470 w 471"/>
                <a:gd name="T81" fmla="*/ 34 h 142"/>
                <a:gd name="T82" fmla="*/ 470 w 471"/>
                <a:gd name="T83" fmla="*/ 38 h 142"/>
                <a:gd name="T84" fmla="*/ 470 w 471"/>
                <a:gd name="T85" fmla="*/ 43 h 142"/>
                <a:gd name="T86" fmla="*/ 470 w 471"/>
                <a:gd name="T87" fmla="*/ 47 h 142"/>
                <a:gd name="T88" fmla="*/ 470 w 471"/>
                <a:gd name="T89" fmla="*/ 51 h 142"/>
                <a:gd name="T90" fmla="*/ 470 w 471"/>
                <a:gd name="T91" fmla="*/ 54 h 142"/>
                <a:gd name="T92" fmla="*/ 470 w 471"/>
                <a:gd name="T93" fmla="*/ 57 h 142"/>
                <a:gd name="T94" fmla="*/ 470 w 471"/>
                <a:gd name="T95" fmla="*/ 59 h 142"/>
                <a:gd name="T96" fmla="*/ 470 w 471"/>
                <a:gd name="T97" fmla="*/ 60 h 142"/>
                <a:gd name="T98" fmla="*/ 470 w 471"/>
                <a:gd name="T99" fmla="*/ 60 h 142"/>
                <a:gd name="T100" fmla="*/ 470 w 471"/>
                <a:gd name="T101"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2">
                  <a:moveTo>
                    <a:pt x="470" y="60"/>
                  </a:moveTo>
                  <a:lnTo>
                    <a:pt x="429" y="83"/>
                  </a:lnTo>
                  <a:lnTo>
                    <a:pt x="392" y="101"/>
                  </a:lnTo>
                  <a:lnTo>
                    <a:pt x="358" y="115"/>
                  </a:lnTo>
                  <a:lnTo>
                    <a:pt x="326" y="126"/>
                  </a:lnTo>
                  <a:lnTo>
                    <a:pt x="294" y="135"/>
                  </a:lnTo>
                  <a:lnTo>
                    <a:pt x="266" y="139"/>
                  </a:lnTo>
                  <a:lnTo>
                    <a:pt x="238" y="141"/>
                  </a:lnTo>
                  <a:lnTo>
                    <a:pt x="212" y="140"/>
                  </a:lnTo>
                  <a:lnTo>
                    <a:pt x="184" y="137"/>
                  </a:lnTo>
                  <a:lnTo>
                    <a:pt x="159" y="132"/>
                  </a:lnTo>
                  <a:lnTo>
                    <a:pt x="134" y="124"/>
                  </a:lnTo>
                  <a:lnTo>
                    <a:pt x="108" y="113"/>
                  </a:lnTo>
                  <a:lnTo>
                    <a:pt x="82" y="101"/>
                  </a:lnTo>
                  <a:lnTo>
                    <a:pt x="55" y="86"/>
                  </a:lnTo>
                  <a:lnTo>
                    <a:pt x="27" y="70"/>
                  </a:lnTo>
                  <a:lnTo>
                    <a:pt x="0" y="51"/>
                  </a:lnTo>
                  <a:lnTo>
                    <a:pt x="0" y="0"/>
                  </a:lnTo>
                  <a:lnTo>
                    <a:pt x="27" y="19"/>
                  </a:lnTo>
                  <a:lnTo>
                    <a:pt x="55" y="35"/>
                  </a:lnTo>
                  <a:lnTo>
                    <a:pt x="82" y="50"/>
                  </a:lnTo>
                  <a:lnTo>
                    <a:pt x="108" y="62"/>
                  </a:lnTo>
                  <a:lnTo>
                    <a:pt x="134" y="73"/>
                  </a:lnTo>
                  <a:lnTo>
                    <a:pt x="159" y="81"/>
                  </a:lnTo>
                  <a:lnTo>
                    <a:pt x="184" y="87"/>
                  </a:lnTo>
                  <a:lnTo>
                    <a:pt x="212" y="89"/>
                  </a:lnTo>
                  <a:lnTo>
                    <a:pt x="238" y="91"/>
                  </a:lnTo>
                  <a:lnTo>
                    <a:pt x="266" y="88"/>
                  </a:lnTo>
                  <a:lnTo>
                    <a:pt x="294" y="84"/>
                  </a:lnTo>
                  <a:lnTo>
                    <a:pt x="326" y="74"/>
                  </a:lnTo>
                  <a:lnTo>
                    <a:pt x="358" y="64"/>
                  </a:lnTo>
                  <a:lnTo>
                    <a:pt x="392" y="50"/>
                  </a:lnTo>
                  <a:lnTo>
                    <a:pt x="429" y="32"/>
                  </a:lnTo>
                  <a:lnTo>
                    <a:pt x="470" y="9"/>
                  </a:lnTo>
                  <a:lnTo>
                    <a:pt x="470" y="12"/>
                  </a:lnTo>
                  <a:lnTo>
                    <a:pt x="470" y="14"/>
                  </a:lnTo>
                  <a:lnTo>
                    <a:pt x="470" y="18"/>
                  </a:lnTo>
                  <a:lnTo>
                    <a:pt x="470" y="20"/>
                  </a:lnTo>
                  <a:lnTo>
                    <a:pt x="470" y="26"/>
                  </a:lnTo>
                  <a:lnTo>
                    <a:pt x="470" y="29"/>
                  </a:lnTo>
                  <a:lnTo>
                    <a:pt x="470" y="34"/>
                  </a:lnTo>
                  <a:lnTo>
                    <a:pt x="470" y="38"/>
                  </a:lnTo>
                  <a:lnTo>
                    <a:pt x="470" y="43"/>
                  </a:lnTo>
                  <a:lnTo>
                    <a:pt x="470" y="47"/>
                  </a:lnTo>
                  <a:lnTo>
                    <a:pt x="470" y="51"/>
                  </a:lnTo>
                  <a:lnTo>
                    <a:pt x="470" y="54"/>
                  </a:lnTo>
                  <a:lnTo>
                    <a:pt x="470" y="57"/>
                  </a:lnTo>
                  <a:lnTo>
                    <a:pt x="470" y="59"/>
                  </a:lnTo>
                  <a:lnTo>
                    <a:pt x="470" y="60"/>
                  </a:lnTo>
                  <a:lnTo>
                    <a:pt x="470" y="60"/>
                  </a:lnTo>
                  <a:lnTo>
                    <a:pt x="470" y="60"/>
                  </a:lnTo>
                </a:path>
              </a:pathLst>
            </a:custGeom>
            <a:solidFill>
              <a:srgbClr val="008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sp>
          <p:nvSpPr>
            <p:cNvPr id="16" name="Freeform 15"/>
            <p:cNvSpPr>
              <a:spLocks/>
            </p:cNvSpPr>
            <p:nvPr/>
          </p:nvSpPr>
          <p:spPr bwMode="auto">
            <a:xfrm>
              <a:off x="6212" y="4458"/>
              <a:ext cx="471" cy="140"/>
            </a:xfrm>
            <a:custGeom>
              <a:avLst/>
              <a:gdLst>
                <a:gd name="T0" fmla="*/ 470 w 471"/>
                <a:gd name="T1" fmla="*/ 132 h 140"/>
                <a:gd name="T2" fmla="*/ 429 w 471"/>
                <a:gd name="T3" fmla="*/ 111 h 140"/>
                <a:gd name="T4" fmla="*/ 392 w 471"/>
                <a:gd name="T5" fmla="*/ 93 h 140"/>
                <a:gd name="T6" fmla="*/ 358 w 471"/>
                <a:gd name="T7" fmla="*/ 78 h 140"/>
                <a:gd name="T8" fmla="*/ 326 w 471"/>
                <a:gd name="T9" fmla="*/ 67 h 140"/>
                <a:gd name="T10" fmla="*/ 294 w 471"/>
                <a:gd name="T11" fmla="*/ 59 h 140"/>
                <a:gd name="T12" fmla="*/ 265 w 471"/>
                <a:gd name="T13" fmla="*/ 54 h 140"/>
                <a:gd name="T14" fmla="*/ 238 w 471"/>
                <a:gd name="T15" fmla="*/ 52 h 140"/>
                <a:gd name="T16" fmla="*/ 211 w 471"/>
                <a:gd name="T17" fmla="*/ 52 h 140"/>
                <a:gd name="T18" fmla="*/ 184 w 471"/>
                <a:gd name="T19" fmla="*/ 56 h 140"/>
                <a:gd name="T20" fmla="*/ 158 w 471"/>
                <a:gd name="T21" fmla="*/ 62 h 140"/>
                <a:gd name="T22" fmla="*/ 133 w 471"/>
                <a:gd name="T23" fmla="*/ 70 h 140"/>
                <a:gd name="T24" fmla="*/ 108 w 471"/>
                <a:gd name="T25" fmla="*/ 79 h 140"/>
                <a:gd name="T26" fmla="*/ 81 w 471"/>
                <a:gd name="T27" fmla="*/ 92 h 140"/>
                <a:gd name="T28" fmla="*/ 55 w 471"/>
                <a:gd name="T29" fmla="*/ 106 h 140"/>
                <a:gd name="T30" fmla="*/ 28 w 471"/>
                <a:gd name="T31" fmla="*/ 122 h 140"/>
                <a:gd name="T32" fmla="*/ 0 w 471"/>
                <a:gd name="T33" fmla="*/ 139 h 140"/>
                <a:gd name="T34" fmla="*/ 0 w 471"/>
                <a:gd name="T35" fmla="*/ 87 h 140"/>
                <a:gd name="T36" fmla="*/ 28 w 471"/>
                <a:gd name="T37" fmla="*/ 69 h 140"/>
                <a:gd name="T38" fmla="*/ 55 w 471"/>
                <a:gd name="T39" fmla="*/ 53 h 140"/>
                <a:gd name="T40" fmla="*/ 81 w 471"/>
                <a:gd name="T41" fmla="*/ 39 h 140"/>
                <a:gd name="T42" fmla="*/ 108 w 471"/>
                <a:gd name="T43" fmla="*/ 26 h 140"/>
                <a:gd name="T44" fmla="*/ 133 w 471"/>
                <a:gd name="T45" fmla="*/ 17 h 140"/>
                <a:gd name="T46" fmla="*/ 158 w 471"/>
                <a:gd name="T47" fmla="*/ 9 h 140"/>
                <a:gd name="T48" fmla="*/ 184 w 471"/>
                <a:gd name="T49" fmla="*/ 4 h 140"/>
                <a:gd name="T50" fmla="*/ 211 w 471"/>
                <a:gd name="T51" fmla="*/ 0 h 140"/>
                <a:gd name="T52" fmla="*/ 238 w 471"/>
                <a:gd name="T53" fmla="*/ 0 h 140"/>
                <a:gd name="T54" fmla="*/ 265 w 471"/>
                <a:gd name="T55" fmla="*/ 2 h 140"/>
                <a:gd name="T56" fmla="*/ 294 w 471"/>
                <a:gd name="T57" fmla="*/ 8 h 140"/>
                <a:gd name="T58" fmla="*/ 326 w 471"/>
                <a:gd name="T59" fmla="*/ 16 h 140"/>
                <a:gd name="T60" fmla="*/ 358 w 471"/>
                <a:gd name="T61" fmla="*/ 28 h 140"/>
                <a:gd name="T62" fmla="*/ 392 w 471"/>
                <a:gd name="T63" fmla="*/ 42 h 140"/>
                <a:gd name="T64" fmla="*/ 429 w 471"/>
                <a:gd name="T65" fmla="*/ 60 h 140"/>
                <a:gd name="T66" fmla="*/ 470 w 471"/>
                <a:gd name="T67" fmla="*/ 81 h 140"/>
                <a:gd name="T68" fmla="*/ 470 w 471"/>
                <a:gd name="T69" fmla="*/ 84 h 140"/>
                <a:gd name="T70" fmla="*/ 470 w 471"/>
                <a:gd name="T71" fmla="*/ 86 h 140"/>
                <a:gd name="T72" fmla="*/ 470 w 471"/>
                <a:gd name="T73" fmla="*/ 90 h 140"/>
                <a:gd name="T74" fmla="*/ 470 w 471"/>
                <a:gd name="T75" fmla="*/ 93 h 140"/>
                <a:gd name="T76" fmla="*/ 470 w 471"/>
                <a:gd name="T77" fmla="*/ 98 h 140"/>
                <a:gd name="T78" fmla="*/ 470 w 471"/>
                <a:gd name="T79" fmla="*/ 102 h 140"/>
                <a:gd name="T80" fmla="*/ 470 w 471"/>
                <a:gd name="T81" fmla="*/ 106 h 140"/>
                <a:gd name="T82" fmla="*/ 470 w 471"/>
                <a:gd name="T83" fmla="*/ 109 h 140"/>
                <a:gd name="T84" fmla="*/ 470 w 471"/>
                <a:gd name="T85" fmla="*/ 114 h 140"/>
                <a:gd name="T86" fmla="*/ 470 w 471"/>
                <a:gd name="T87" fmla="*/ 119 h 140"/>
                <a:gd name="T88" fmla="*/ 470 w 471"/>
                <a:gd name="T89" fmla="*/ 122 h 140"/>
                <a:gd name="T90" fmla="*/ 470 w 471"/>
                <a:gd name="T91" fmla="*/ 126 h 140"/>
                <a:gd name="T92" fmla="*/ 470 w 471"/>
                <a:gd name="T93" fmla="*/ 129 h 140"/>
                <a:gd name="T94" fmla="*/ 470 w 471"/>
                <a:gd name="T95" fmla="*/ 131 h 140"/>
                <a:gd name="T96" fmla="*/ 470 w 471"/>
                <a:gd name="T97" fmla="*/ 132 h 140"/>
                <a:gd name="T98" fmla="*/ 470 w 471"/>
                <a:gd name="T99" fmla="*/ 132 h 140"/>
                <a:gd name="T100" fmla="*/ 470 w 471"/>
                <a:gd name="T10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140">
                  <a:moveTo>
                    <a:pt x="470" y="132"/>
                  </a:moveTo>
                  <a:lnTo>
                    <a:pt x="429" y="111"/>
                  </a:lnTo>
                  <a:lnTo>
                    <a:pt x="392" y="93"/>
                  </a:lnTo>
                  <a:lnTo>
                    <a:pt x="358" y="78"/>
                  </a:lnTo>
                  <a:lnTo>
                    <a:pt x="326" y="67"/>
                  </a:lnTo>
                  <a:lnTo>
                    <a:pt x="294" y="59"/>
                  </a:lnTo>
                  <a:lnTo>
                    <a:pt x="265" y="54"/>
                  </a:lnTo>
                  <a:lnTo>
                    <a:pt x="238" y="52"/>
                  </a:lnTo>
                  <a:lnTo>
                    <a:pt x="211" y="52"/>
                  </a:lnTo>
                  <a:lnTo>
                    <a:pt x="184" y="56"/>
                  </a:lnTo>
                  <a:lnTo>
                    <a:pt x="158" y="62"/>
                  </a:lnTo>
                  <a:lnTo>
                    <a:pt x="133" y="70"/>
                  </a:lnTo>
                  <a:lnTo>
                    <a:pt x="108" y="79"/>
                  </a:lnTo>
                  <a:lnTo>
                    <a:pt x="81" y="92"/>
                  </a:lnTo>
                  <a:lnTo>
                    <a:pt x="55" y="106"/>
                  </a:lnTo>
                  <a:lnTo>
                    <a:pt x="28" y="122"/>
                  </a:lnTo>
                  <a:lnTo>
                    <a:pt x="0" y="139"/>
                  </a:lnTo>
                  <a:lnTo>
                    <a:pt x="0" y="87"/>
                  </a:lnTo>
                  <a:lnTo>
                    <a:pt x="28" y="69"/>
                  </a:lnTo>
                  <a:lnTo>
                    <a:pt x="55" y="53"/>
                  </a:lnTo>
                  <a:lnTo>
                    <a:pt x="81" y="39"/>
                  </a:lnTo>
                  <a:lnTo>
                    <a:pt x="108" y="26"/>
                  </a:lnTo>
                  <a:lnTo>
                    <a:pt x="133" y="17"/>
                  </a:lnTo>
                  <a:lnTo>
                    <a:pt x="158" y="9"/>
                  </a:lnTo>
                  <a:lnTo>
                    <a:pt x="184" y="4"/>
                  </a:lnTo>
                  <a:lnTo>
                    <a:pt x="211" y="0"/>
                  </a:lnTo>
                  <a:lnTo>
                    <a:pt x="238" y="0"/>
                  </a:lnTo>
                  <a:lnTo>
                    <a:pt x="265" y="2"/>
                  </a:lnTo>
                  <a:lnTo>
                    <a:pt x="294" y="8"/>
                  </a:lnTo>
                  <a:lnTo>
                    <a:pt x="326" y="16"/>
                  </a:lnTo>
                  <a:lnTo>
                    <a:pt x="358" y="28"/>
                  </a:lnTo>
                  <a:lnTo>
                    <a:pt x="392" y="42"/>
                  </a:lnTo>
                  <a:lnTo>
                    <a:pt x="429" y="60"/>
                  </a:lnTo>
                  <a:lnTo>
                    <a:pt x="470" y="81"/>
                  </a:lnTo>
                  <a:lnTo>
                    <a:pt x="470" y="84"/>
                  </a:lnTo>
                  <a:lnTo>
                    <a:pt x="470" y="86"/>
                  </a:lnTo>
                  <a:lnTo>
                    <a:pt x="470" y="90"/>
                  </a:lnTo>
                  <a:lnTo>
                    <a:pt x="470" y="93"/>
                  </a:lnTo>
                  <a:lnTo>
                    <a:pt x="470" y="98"/>
                  </a:lnTo>
                  <a:lnTo>
                    <a:pt x="470" y="102"/>
                  </a:lnTo>
                  <a:lnTo>
                    <a:pt x="470" y="106"/>
                  </a:lnTo>
                  <a:lnTo>
                    <a:pt x="470" y="109"/>
                  </a:lnTo>
                  <a:lnTo>
                    <a:pt x="470" y="114"/>
                  </a:lnTo>
                  <a:lnTo>
                    <a:pt x="470" y="119"/>
                  </a:lnTo>
                  <a:lnTo>
                    <a:pt x="470" y="122"/>
                  </a:lnTo>
                  <a:lnTo>
                    <a:pt x="470" y="126"/>
                  </a:lnTo>
                  <a:lnTo>
                    <a:pt x="470" y="129"/>
                  </a:lnTo>
                  <a:lnTo>
                    <a:pt x="470" y="131"/>
                  </a:lnTo>
                  <a:lnTo>
                    <a:pt x="470" y="132"/>
                  </a:lnTo>
                  <a:lnTo>
                    <a:pt x="470" y="132"/>
                  </a:lnTo>
                  <a:lnTo>
                    <a:pt x="470" y="132"/>
                  </a:lnTo>
                </a:path>
              </a:pathLst>
            </a:custGeom>
            <a:solidFill>
              <a:srgbClr val="818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7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7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7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7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7200" kern="1200">
                  <a:solidFill>
                    <a:schemeClr val="tx1"/>
                  </a:solidFill>
                  <a:latin typeface="Times New Roman" pitchFamily="18" charset="0"/>
                  <a:ea typeface="+mn-ea"/>
                  <a:cs typeface="+mn-cs"/>
                </a:defRPr>
              </a:lvl5pPr>
              <a:lvl6pPr marL="2286000" algn="l" defTabSz="914400" rtl="0" eaLnBrk="1" latinLnBrk="0" hangingPunct="1">
                <a:defRPr sz="7200" kern="1200">
                  <a:solidFill>
                    <a:schemeClr val="tx1"/>
                  </a:solidFill>
                  <a:latin typeface="Times New Roman" pitchFamily="18" charset="0"/>
                  <a:ea typeface="+mn-ea"/>
                  <a:cs typeface="+mn-cs"/>
                </a:defRPr>
              </a:lvl6pPr>
              <a:lvl7pPr marL="2743200" algn="l" defTabSz="914400" rtl="0" eaLnBrk="1" latinLnBrk="0" hangingPunct="1">
                <a:defRPr sz="7200" kern="1200">
                  <a:solidFill>
                    <a:schemeClr val="tx1"/>
                  </a:solidFill>
                  <a:latin typeface="Times New Roman" pitchFamily="18" charset="0"/>
                  <a:ea typeface="+mn-ea"/>
                  <a:cs typeface="+mn-cs"/>
                </a:defRPr>
              </a:lvl7pPr>
              <a:lvl8pPr marL="3200400" algn="l" defTabSz="914400" rtl="0" eaLnBrk="1" latinLnBrk="0" hangingPunct="1">
                <a:defRPr sz="7200" kern="1200">
                  <a:solidFill>
                    <a:schemeClr val="tx1"/>
                  </a:solidFill>
                  <a:latin typeface="Times New Roman" pitchFamily="18" charset="0"/>
                  <a:ea typeface="+mn-ea"/>
                  <a:cs typeface="+mn-cs"/>
                </a:defRPr>
              </a:lvl8pPr>
              <a:lvl9pPr marL="3657600" algn="l" defTabSz="914400" rtl="0" eaLnBrk="1" latinLnBrk="0" hangingPunct="1">
                <a:defRPr sz="7200" kern="1200">
                  <a:solidFill>
                    <a:schemeClr val="tx1"/>
                  </a:solidFill>
                  <a:latin typeface="Times New Roman" pitchFamily="18" charset="0"/>
                  <a:ea typeface="+mn-ea"/>
                  <a:cs typeface="+mn-cs"/>
                </a:defRPr>
              </a:lvl9pPr>
            </a:lstStyle>
            <a:p>
              <a:endParaRPr lang="en-US" dirty="0"/>
            </a:p>
          </p:txBody>
        </p:sp>
      </p:grpSp>
    </p:spTree>
    <p:extLst>
      <p:ext uri="{BB962C8B-B14F-4D97-AF65-F5344CB8AC3E}">
        <p14:creationId xmlns:p14="http://schemas.microsoft.com/office/powerpoint/2010/main" val="97880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4"/>
          <p:cNvGrpSpPr>
            <a:grpSpLocks/>
          </p:cNvGrpSpPr>
          <p:nvPr/>
        </p:nvGrpSpPr>
        <p:grpSpPr bwMode="auto">
          <a:xfrm>
            <a:off x="609600" y="228600"/>
            <a:ext cx="7924800" cy="6096000"/>
            <a:chOff x="384" y="358"/>
            <a:chExt cx="4992" cy="3840"/>
          </a:xfrm>
        </p:grpSpPr>
        <p:graphicFrame>
          <p:nvGraphicFramePr>
            <p:cNvPr id="5" name="Object 2"/>
            <p:cNvGraphicFramePr>
              <a:graphicFrameLocks noChangeAspect="1"/>
            </p:cNvGraphicFramePr>
            <p:nvPr/>
          </p:nvGraphicFramePr>
          <p:xfrm>
            <a:off x="432" y="922"/>
            <a:ext cx="4896" cy="3276"/>
          </p:xfrm>
          <a:graphic>
            <a:graphicData uri="http://schemas.openxmlformats.org/presentationml/2006/ole">
              <mc:AlternateContent xmlns:mc="http://schemas.openxmlformats.org/markup-compatibility/2006">
                <mc:Choice xmlns:v="urn:schemas-microsoft-com:vml" Requires="v">
                  <p:oleObj spid="_x0000_s3085" name="Bitmap Image" r:id="rId3" imgW="5866738" imgH="4971842" progId="Paint.Picture">
                    <p:embed/>
                  </p:oleObj>
                </mc:Choice>
                <mc:Fallback>
                  <p:oleObj name="Bitmap Image" r:id="rId3" imgW="5866738" imgH="497184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922"/>
                          <a:ext cx="4896" cy="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WordArt 3"/>
            <p:cNvSpPr>
              <a:spLocks noChangeArrowheads="1" noChangeShapeType="1" noTextEdit="1"/>
            </p:cNvSpPr>
            <p:nvPr/>
          </p:nvSpPr>
          <p:spPr bwMode="auto">
            <a:xfrm>
              <a:off x="384" y="358"/>
              <a:ext cx="4992" cy="384"/>
            </a:xfrm>
            <a:prstGeom prst="rect">
              <a:avLst/>
            </a:prstGeom>
            <a:extLst>
              <a:ext uri="{91240B29-F687-4F45-9708-019B960494DF}">
                <a14:hiddenLine xmlns:a14="http://schemas.microsoft.com/office/drawing/2010/main" w="9525" cap="sq">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r>
                <a:rPr lang="en-US" sz="3600" kern="10">
                  <a:gradFill rotWithShape="0">
                    <a:gsLst>
                      <a:gs pos="0">
                        <a:srgbClr val="DDEBCF"/>
                      </a:gs>
                      <a:gs pos="100000">
                        <a:srgbClr val="008080"/>
                      </a:gs>
                    </a:gsLst>
                    <a:lin ang="5400000" scaled="1"/>
                  </a:gradFill>
                  <a:effectLst>
                    <a:outerShdw dist="35921" dir="2700000" algn="ctr" rotWithShape="0">
                      <a:srgbClr val="C0C0C0"/>
                    </a:outerShdw>
                  </a:effectLst>
                  <a:latin typeface="Impact" panose="020B0806030902050204" pitchFamily="34" charset="0"/>
                </a:rPr>
                <a:t>Storms of the 1800's</a:t>
              </a:r>
            </a:p>
          </p:txBody>
        </p:sp>
      </p:grpSp>
    </p:spTree>
    <p:extLst>
      <p:ext uri="{BB962C8B-B14F-4D97-AF65-F5344CB8AC3E}">
        <p14:creationId xmlns:p14="http://schemas.microsoft.com/office/powerpoint/2010/main" val="257884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6"/>
          <p:cNvGrpSpPr>
            <a:grpSpLocks/>
          </p:cNvGrpSpPr>
          <p:nvPr/>
        </p:nvGrpSpPr>
        <p:grpSpPr bwMode="auto">
          <a:xfrm>
            <a:off x="533400" y="457200"/>
            <a:ext cx="8253413" cy="5795963"/>
            <a:chOff x="144" y="397"/>
            <a:chExt cx="5199" cy="3651"/>
          </a:xfrm>
        </p:grpSpPr>
        <p:pic>
          <p:nvPicPr>
            <p:cNvPr id="5" name="Picture 4" descr="after1"/>
            <p:cNvPicPr>
              <a:picLocks noChangeAspect="1" noChangeArrowheads="1"/>
            </p:cNvPicPr>
            <p:nvPr/>
          </p:nvPicPr>
          <p:blipFill>
            <a:blip r:embed="rId2">
              <a:extLst>
                <a:ext uri="{28A0092B-C50C-407E-A947-70E740481C1C}">
                  <a14:useLocalDpi xmlns:a14="http://schemas.microsoft.com/office/drawing/2010/main" val="0"/>
                </a:ext>
              </a:extLst>
            </a:blip>
            <a:srcRect b="48810"/>
            <a:stretch>
              <a:fillRect/>
            </a:stretch>
          </p:blipFill>
          <p:spPr bwMode="auto">
            <a:xfrm>
              <a:off x="144" y="397"/>
              <a:ext cx="3087" cy="2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fter1"/>
            <p:cNvPicPr>
              <a:picLocks noChangeAspect="1" noChangeArrowheads="1"/>
            </p:cNvPicPr>
            <p:nvPr/>
          </p:nvPicPr>
          <p:blipFill>
            <a:blip r:embed="rId2">
              <a:extLst>
                <a:ext uri="{28A0092B-C50C-407E-A947-70E740481C1C}">
                  <a14:useLocalDpi xmlns:a14="http://schemas.microsoft.com/office/drawing/2010/main" val="0"/>
                </a:ext>
              </a:extLst>
            </a:blip>
            <a:srcRect t="52380"/>
            <a:stretch>
              <a:fillRect/>
            </a:stretch>
          </p:blipFill>
          <p:spPr bwMode="auto">
            <a:xfrm>
              <a:off x="2256" y="2000"/>
              <a:ext cx="3087" cy="20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386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ulse design template">
  <a:themeElements>
    <a:clrScheme name="Office Them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Pulse design template</Template>
  <TotalTime>3906</TotalTime>
  <Words>1408</Words>
  <Application>Microsoft Office PowerPoint</Application>
  <PresentationFormat>On-screen Show (4:3)</PresentationFormat>
  <Paragraphs>301</Paragraphs>
  <Slides>49</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Pulse design template</vt:lpstr>
      <vt:lpstr>Bitmap Image</vt:lpstr>
      <vt:lpstr>Clip</vt:lpstr>
      <vt:lpstr>   L E S S O N S   L E A R N E D  HURRICANE MATTHEW Evacuation of a Health System</vt:lpstr>
      <vt:lpstr>Camden Campus</vt:lpstr>
      <vt:lpstr>Brunswick Campus</vt:lpstr>
      <vt:lpstr>Brunswick Campus (Outpatient Care Center)</vt:lpstr>
      <vt:lpstr>Southeast Georgia Health System</vt:lpstr>
      <vt:lpstr>EVACUATION</vt:lpstr>
      <vt:lpstr> Uniquenesses of Our Facilities</vt:lpstr>
      <vt:lpstr>PowerPoint Presentation</vt:lpstr>
      <vt:lpstr>PowerPoint Presentation</vt:lpstr>
      <vt:lpstr>PowerPoint Presentation</vt:lpstr>
      <vt:lpstr>PowerPoint Presentation</vt:lpstr>
      <vt:lpstr>Decision Time Vs Declaration Time</vt:lpstr>
      <vt:lpstr>Other Decision Factors</vt:lpstr>
      <vt:lpstr>Our Evacuation Decision</vt:lpstr>
      <vt:lpstr>2 SCCs &amp; 2 Hospitals &lt; 2 Days</vt:lpstr>
      <vt:lpstr>FOFI</vt:lpstr>
      <vt:lpstr>Senior Care Centers</vt:lpstr>
      <vt:lpstr>Senior Care Centers</vt:lpstr>
      <vt:lpstr>PowerPoint Presentation</vt:lpstr>
      <vt:lpstr>Senior Care Centers</vt:lpstr>
      <vt:lpstr>L E S S O N S   L E A R N E D Senior Care Centers</vt:lpstr>
      <vt:lpstr>L E S S O N S   L E A R N E D Senior Care Centers</vt:lpstr>
      <vt:lpstr>SCC St. Marys - Lessons Learned</vt:lpstr>
      <vt:lpstr>The Hospital  OUTs and INs  of Surviving a Hurricane</vt:lpstr>
      <vt:lpstr>The OUTs (of patients)</vt:lpstr>
      <vt:lpstr>PowerPoint Presentation</vt:lpstr>
      <vt:lpstr>PowerPoint Presentation</vt:lpstr>
      <vt:lpstr>PowerPoint Presentation</vt:lpstr>
      <vt:lpstr>PowerPoint Presentation</vt:lpstr>
      <vt:lpstr>PowerPoint Presentation</vt:lpstr>
      <vt:lpstr>Need for Standardized Scripts  (Position Statements)</vt:lpstr>
      <vt:lpstr>Other Major Considerations</vt:lpstr>
      <vt:lpstr>Other Major Considerations</vt:lpstr>
      <vt:lpstr>OUTs - What we did well</vt:lpstr>
      <vt:lpstr>PowerPoint Presentation</vt:lpstr>
      <vt:lpstr>The INs (Returning Patients)</vt:lpstr>
      <vt:lpstr>PowerPoint Presentation</vt:lpstr>
      <vt:lpstr>PowerPoint Presentation</vt:lpstr>
      <vt:lpstr>COMMUNICATION</vt:lpstr>
      <vt:lpstr>PowerPoint Presentation</vt:lpstr>
      <vt:lpstr>INs - What we did well</vt:lpstr>
      <vt:lpstr>PowerPoint Presentation</vt:lpstr>
      <vt:lpstr>Post Survival Thoughts</vt:lpstr>
      <vt:lpstr>After-Action Review (AAR)</vt:lpstr>
      <vt:lpstr>Our Hearts Thank You</vt:lpstr>
      <vt:lpstr>CONTINUITY OF NEEDS</vt:lpstr>
      <vt:lpstr>NOTIFY THE STATE!</vt:lpstr>
      <vt:lpstr>Effective Emergency  Management Programs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MATTHEW Evacuation of a Health System</dc:title>
  <dc:creator>J. C. Wolverton</dc:creator>
  <cp:lastModifiedBy>Silverstein, Suzi (VDH)</cp:lastModifiedBy>
  <cp:revision>161</cp:revision>
  <cp:lastPrinted>2017-04-13T12:55:14Z</cp:lastPrinted>
  <dcterms:created xsi:type="dcterms:W3CDTF">2017-04-05T01:58:36Z</dcterms:created>
  <dcterms:modified xsi:type="dcterms:W3CDTF">2017-05-31T02:01:29Z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TC010690581033</vt:lpwstr>
  </property>
</Properties>
</file>