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
  </p:notesMasterIdLst>
  <p:handoutMasterIdLst>
    <p:handoutMasterId r:id="rId15"/>
  </p:handoutMasterIdLst>
  <p:sldIdLst>
    <p:sldId id="257" r:id="rId2"/>
    <p:sldId id="258" r:id="rId3"/>
    <p:sldId id="279" r:id="rId4"/>
    <p:sldId id="282" r:id="rId5"/>
    <p:sldId id="281" r:id="rId6"/>
    <p:sldId id="294" r:id="rId7"/>
    <p:sldId id="306" r:id="rId8"/>
    <p:sldId id="296" r:id="rId9"/>
    <p:sldId id="297" r:id="rId10"/>
    <p:sldId id="300" r:id="rId11"/>
    <p:sldId id="304" r:id="rId12"/>
    <p:sldId id="307" r:id="rId13"/>
  </p:sldIdLst>
  <p:sldSz cx="9144000" cy="6858000" type="screen4x3"/>
  <p:notesSz cx="7019925" cy="93059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15" autoAdjust="0"/>
    <p:restoredTop sz="89915" autoAdjust="0"/>
  </p:normalViewPr>
  <p:slideViewPr>
    <p:cSldViewPr>
      <p:cViewPr varScale="1">
        <p:scale>
          <a:sx n="72" d="100"/>
          <a:sy n="72" d="100"/>
        </p:scale>
        <p:origin x="-82" y="-12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98" y="-102"/>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76688" y="0"/>
            <a:ext cx="3041650" cy="465138"/>
          </a:xfrm>
          <a:prstGeom prst="rect">
            <a:avLst/>
          </a:prstGeom>
        </p:spPr>
        <p:txBody>
          <a:bodyPr vert="horz" lIns="91440" tIns="45720" rIns="91440" bIns="45720" rtlCol="0"/>
          <a:lstStyle>
            <a:lvl1pPr algn="r">
              <a:defRPr sz="1200"/>
            </a:lvl1pPr>
          </a:lstStyle>
          <a:p>
            <a:pPr>
              <a:defRPr/>
            </a:pPr>
            <a:fld id="{4EA1EE83-2025-4D3F-992D-3171E0AEB9D4}" type="datetimeFigureOut">
              <a:rPr lang="en-US"/>
              <a:pPr>
                <a:defRPr/>
              </a:pPr>
              <a:t>5/22/2017</a:t>
            </a:fld>
            <a:endParaRPr lang="en-US"/>
          </a:p>
        </p:txBody>
      </p:sp>
      <p:sp>
        <p:nvSpPr>
          <p:cNvPr id="4" name="Footer Placeholder 3"/>
          <p:cNvSpPr>
            <a:spLocks noGrp="1"/>
          </p:cNvSpPr>
          <p:nvPr>
            <p:ph type="ftr" sz="quarter" idx="2"/>
          </p:nvPr>
        </p:nvSpPr>
        <p:spPr>
          <a:xfrm>
            <a:off x="0" y="8839200"/>
            <a:ext cx="3041650" cy="465138"/>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6688" y="8839200"/>
            <a:ext cx="3041650" cy="465138"/>
          </a:xfrm>
          <a:prstGeom prst="rect">
            <a:avLst/>
          </a:prstGeom>
        </p:spPr>
        <p:txBody>
          <a:bodyPr vert="horz" lIns="91440" tIns="45720" rIns="91440" bIns="45720" rtlCol="0" anchor="b"/>
          <a:lstStyle>
            <a:lvl1pPr algn="r">
              <a:defRPr sz="1200"/>
            </a:lvl1pPr>
          </a:lstStyle>
          <a:p>
            <a:pPr>
              <a:defRPr/>
            </a:pPr>
            <a:fld id="{AAA5B504-1BD7-4EA0-9610-1A956BD40D68}" type="slidenum">
              <a:rPr lang="en-US"/>
              <a:pPr>
                <a:defRPr/>
              </a:pPr>
              <a:t>‹#›</a:t>
            </a:fld>
            <a:endParaRPr lang="en-US"/>
          </a:p>
        </p:txBody>
      </p:sp>
    </p:spTree>
    <p:extLst>
      <p:ext uri="{BB962C8B-B14F-4D97-AF65-F5344CB8AC3E}">
        <p14:creationId xmlns:p14="http://schemas.microsoft.com/office/powerpoint/2010/main" val="5830336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41650" cy="465138"/>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defRPr sz="1200"/>
            </a:lvl1pPr>
          </a:lstStyle>
          <a:p>
            <a:pPr>
              <a:defRPr/>
            </a:pPr>
            <a:endParaRPr lang="en-US"/>
          </a:p>
        </p:txBody>
      </p:sp>
      <p:sp>
        <p:nvSpPr>
          <p:cNvPr id="19459" name="Rectangle 3"/>
          <p:cNvSpPr>
            <a:spLocks noGrp="1" noChangeArrowheads="1"/>
          </p:cNvSpPr>
          <p:nvPr>
            <p:ph type="dt" idx="1"/>
          </p:nvPr>
        </p:nvSpPr>
        <p:spPr bwMode="auto">
          <a:xfrm>
            <a:off x="3976688" y="0"/>
            <a:ext cx="3041650" cy="465138"/>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lgn="r">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4275" y="698500"/>
            <a:ext cx="4651375" cy="3489325"/>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701675" y="4419600"/>
            <a:ext cx="5616575" cy="4187825"/>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0" y="8839200"/>
            <a:ext cx="3041650" cy="465138"/>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defRPr sz="1200"/>
            </a:lvl1pPr>
          </a:lstStyle>
          <a:p>
            <a:pPr>
              <a:defRPr/>
            </a:pPr>
            <a:endParaRPr lang="en-US"/>
          </a:p>
        </p:txBody>
      </p:sp>
      <p:sp>
        <p:nvSpPr>
          <p:cNvPr id="19463" name="Rectangle 7"/>
          <p:cNvSpPr>
            <a:spLocks noGrp="1" noChangeArrowheads="1"/>
          </p:cNvSpPr>
          <p:nvPr>
            <p:ph type="sldNum" sz="quarter" idx="5"/>
          </p:nvPr>
        </p:nvSpPr>
        <p:spPr bwMode="auto">
          <a:xfrm>
            <a:off x="3976688" y="8839200"/>
            <a:ext cx="3041650" cy="465138"/>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lgn="r">
              <a:defRPr sz="1200"/>
            </a:lvl1pPr>
          </a:lstStyle>
          <a:p>
            <a:pPr>
              <a:defRPr/>
            </a:pPr>
            <a:fld id="{EF2EA361-E457-4B84-8BDD-640636643900}" type="slidenum">
              <a:rPr lang="en-US"/>
              <a:pPr>
                <a:defRPr/>
              </a:pPr>
              <a:t>‹#›</a:t>
            </a:fld>
            <a:endParaRPr lang="en-US" dirty="0"/>
          </a:p>
        </p:txBody>
      </p:sp>
    </p:spTree>
    <p:extLst>
      <p:ext uri="{BB962C8B-B14F-4D97-AF65-F5344CB8AC3E}">
        <p14:creationId xmlns:p14="http://schemas.microsoft.com/office/powerpoint/2010/main" val="281783208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200" dirty="0" smtClean="0"/>
              <a:t>Briefly introduce yourself w/title and the training coordinator who is assisting</a:t>
            </a:r>
            <a:r>
              <a:rPr lang="en-US" sz="1200" baseline="0" dirty="0" smtClean="0"/>
              <a:t> you with the training for the day (if applicable).</a:t>
            </a:r>
            <a:endParaRPr lang="en-US" sz="1200" dirty="0" smtClean="0"/>
          </a:p>
          <a:p>
            <a:pPr eaLnBrk="1" hangingPunct="1"/>
            <a:r>
              <a:rPr lang="en-US" sz="1200" dirty="0" smtClean="0"/>
              <a:t>Ask:</a:t>
            </a:r>
            <a:r>
              <a:rPr lang="en-US" sz="1200" baseline="0" dirty="0" smtClean="0"/>
              <a:t>  </a:t>
            </a:r>
            <a:r>
              <a:rPr lang="en-US" sz="1200" dirty="0" smtClean="0"/>
              <a:t>Why are you here?</a:t>
            </a:r>
            <a:r>
              <a:rPr lang="en-US" sz="1200" baseline="0" dirty="0" smtClean="0"/>
              <a:t>  </a:t>
            </a:r>
            <a:r>
              <a:rPr lang="en-US" sz="1200" dirty="0" smtClean="0"/>
              <a:t>What are your impressions of the media?</a:t>
            </a:r>
          </a:p>
          <a:p>
            <a:pPr eaLnBrk="1" hangingPunct="1"/>
            <a:endParaRPr lang="en-US" sz="1200" dirty="0" smtClean="0"/>
          </a:p>
          <a:p>
            <a:pPr eaLnBrk="1" hangingPunct="1"/>
            <a:r>
              <a:rPr lang="en-US" sz="1200" dirty="0" smtClean="0"/>
              <a:t>These</a:t>
            </a:r>
            <a:r>
              <a:rPr lang="en-US" sz="1200" baseline="0" dirty="0" smtClean="0"/>
              <a:t> questions, and the answers from the participants, can help you gauge your audience from the start of the training day as to how they view the media and what they hope to get out of today’s training.  </a:t>
            </a: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a:t>
            </a:r>
            <a:r>
              <a:rPr lang="en-US" baseline="0" dirty="0" smtClean="0"/>
              <a:t> what exactly encompasses a message map?  (Read the bullet points.)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an example</a:t>
            </a:r>
            <a:r>
              <a:rPr lang="en-US" baseline="0" dirty="0" smtClean="0"/>
              <a:t> </a:t>
            </a:r>
            <a:r>
              <a:rPr lang="en-US" dirty="0" smtClean="0"/>
              <a:t>of a message map</a:t>
            </a:r>
            <a:r>
              <a:rPr lang="en-US" baseline="0" dirty="0" smtClean="0"/>
              <a:t> tailored for a powdery substance that was discovered that may be anthrax.  Notice that each key message has three corresponding support points.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to have a press Conference?</a:t>
            </a:r>
          </a:p>
          <a:p>
            <a:r>
              <a:rPr lang="en-US" dirty="0" smtClean="0"/>
              <a:t>Only MAJOR</a:t>
            </a:r>
            <a:r>
              <a:rPr lang="en-US" baseline="0" dirty="0" smtClean="0"/>
              <a:t> event or news.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Self-explanatory.</a:t>
            </a:r>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 point one:  The ‘community’ aspect is very important when talking about a local public</a:t>
            </a:r>
            <a:r>
              <a:rPr lang="en-US" baseline="0" dirty="0" smtClean="0"/>
              <a:t> health issue and who it can effect.</a:t>
            </a:r>
          </a:p>
          <a:p>
            <a:r>
              <a:rPr lang="en-US" baseline="0" dirty="0" smtClean="0"/>
              <a:t>Bullet point three: Never to try and speculate about a subject that the reporter may ask you about.  </a:t>
            </a:r>
          </a:p>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Set location that suits you and tells positive parts of your story.</a:t>
            </a:r>
          </a:p>
          <a:p>
            <a:pPr eaLnBrk="1" hangingPunct="1"/>
            <a:r>
              <a:rPr lang="en-US" dirty="0" smtClean="0"/>
              <a:t>Describe what info you have, what you can say and what you can’t say….</a:t>
            </a:r>
          </a:p>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200" dirty="0" smtClean="0"/>
              <a:t>After you figure out your key messages, brainstorm and anticipate questions. Make sure you know the other side of the story.  </a:t>
            </a:r>
          </a:p>
          <a:p>
            <a:pPr eaLnBrk="1" hangingPunct="1"/>
            <a:endParaRPr lang="en-US" sz="1200" dirty="0" smtClean="0"/>
          </a:p>
          <a:p>
            <a:pPr eaLnBrk="1" hangingPunct="1"/>
            <a:r>
              <a:rPr lang="en-US" sz="1200" dirty="0" smtClean="0"/>
              <a:t>Reporters will always want to know</a:t>
            </a:r>
            <a:r>
              <a:rPr lang="en-US" sz="1200" baseline="0" dirty="0" smtClean="0"/>
              <a:t> “the five W’s”: </a:t>
            </a:r>
            <a:r>
              <a:rPr lang="en-US" sz="1200" dirty="0" smtClean="0"/>
              <a:t>who, what , where, when, why (and how). </a:t>
            </a:r>
          </a:p>
          <a:p>
            <a:pPr eaLnBrk="1" hangingPunct="1"/>
            <a:endParaRPr lang="en-US" sz="1200" dirty="0" smtClean="0"/>
          </a:p>
          <a:p>
            <a:pPr eaLnBrk="1" hangingPunct="1"/>
            <a:r>
              <a:rPr lang="en-US" sz="1200" dirty="0" smtClean="0"/>
              <a:t>They are looking for emotional statements, or statements only experts can say.</a:t>
            </a:r>
          </a:p>
          <a:p>
            <a:pPr eaLnBrk="1" hangingPunct="1"/>
            <a:endParaRPr lang="en-US" sz="1200" dirty="0" smtClean="0"/>
          </a:p>
          <a:p>
            <a:pPr eaLnBrk="1" hangingPunct="1">
              <a:spcBef>
                <a:spcPct val="50000"/>
              </a:spcBef>
            </a:pPr>
            <a:r>
              <a:rPr lang="en-US" sz="1200" dirty="0" smtClean="0"/>
              <a:t>What you </a:t>
            </a:r>
            <a:r>
              <a:rPr lang="en-US" sz="1200" i="1" dirty="0" smtClean="0"/>
              <a:t>don’t</a:t>
            </a:r>
            <a:r>
              <a:rPr lang="en-US" sz="1200" dirty="0" smtClean="0"/>
              <a:t> want to be asked, probably will be. Rehearse the negatives so you know what you may have to deal with.</a:t>
            </a:r>
          </a:p>
          <a:p>
            <a:pPr eaLnBrk="1" hangingPunct="1"/>
            <a:endParaRPr lang="en-US" sz="1200" dirty="0" smtClean="0"/>
          </a:p>
          <a:p>
            <a:pPr eaLnBrk="1" hangingPunct="1"/>
            <a:r>
              <a:rPr lang="en-US" sz="1200" dirty="0" smtClean="0"/>
              <a:t>For larger more controversial issues, we actually put together a Q and A sheet and distribute it to all the people who may be asked questions by the press.  </a:t>
            </a:r>
          </a:p>
          <a:p>
            <a:pPr eaLnBrk="1" hangingPunct="1"/>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severa</a:t>
            </a:r>
            <a:r>
              <a:rPr lang="en-US" baseline="0" dirty="0" smtClean="0"/>
              <a:t>l guiding principles when delivering your message to the public.  Examples are (cue to bullet points and try to give real-world examples for each).</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Transitional phrases,</a:t>
            </a:r>
            <a:r>
              <a:rPr lang="en-US" baseline="0" dirty="0" smtClean="0"/>
              <a:t> or bridging, allows us to move easily from one topic to another.  This is very important in working with the media, as they may ask questions that we sometimes can’t answer, or the questions may veer off the topic at hand.  Some examples of transitional phrases are:</a:t>
            </a:r>
          </a:p>
          <a:p>
            <a:endParaRPr lang="en-US" baseline="0" dirty="0" smtClean="0"/>
          </a:p>
          <a:p>
            <a:r>
              <a:rPr lang="en-US" b="0" baseline="0" dirty="0" smtClean="0"/>
              <a:t>(</a:t>
            </a:r>
            <a:r>
              <a:rPr lang="en-US" b="1" baseline="0" dirty="0" smtClean="0"/>
              <a:t>NOTE</a:t>
            </a:r>
            <a:r>
              <a:rPr lang="en-US" baseline="0" dirty="0" smtClean="0"/>
              <a:t>: If you have specific examples that were used either by yourself, or by someone in VDH who were interviewed, regarding any of these transitional phrases, use them).  </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a:t>
            </a:r>
            <a:r>
              <a:rPr lang="en-US" baseline="0" dirty="0" smtClean="0"/>
              <a:t> through the bullet points.</a:t>
            </a:r>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dirty="0" smtClean="0"/>
              <a:t>In preparing for an interview, you’ll first want to develop a message. Try to find out as much as you can about a subject.  You may have to do this quickly, especially when dealing with radio and TV  Usually when someone calls you from a radio station they want the sound right now.  Feel free to ask them if you can put them on hold or call them back for a couple of minutes as you collect your thoughts.  Regarding television, the reporter may be in the parking lot.  Again, try to buy yourself a little time if you need it.  It is better to give the correct information the first time, than try to take it back.  Decide on a few points you want the public to know.  This is your message.  </a:t>
            </a:r>
            <a:endParaRPr lang="en-US" b="0" dirty="0" smtClean="0"/>
          </a:p>
          <a:p>
            <a:endParaRPr lang="en-US" dirty="0"/>
          </a:p>
        </p:txBody>
      </p:sp>
      <p:sp>
        <p:nvSpPr>
          <p:cNvPr id="4" name="Slide Number Placeholder 3"/>
          <p:cNvSpPr>
            <a:spLocks noGrp="1"/>
          </p:cNvSpPr>
          <p:nvPr>
            <p:ph type="sldNum" sz="quarter" idx="10"/>
          </p:nvPr>
        </p:nvSpPr>
        <p:spPr/>
        <p:txBody>
          <a:bodyPr/>
          <a:lstStyle/>
          <a:p>
            <a:pPr>
              <a:defRPr/>
            </a:pPr>
            <a:fld id="{EF2EA361-E457-4B84-8BDD-640636643900}"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6126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800600"/>
          </a:xfrm>
        </p:spPr>
        <p:txBody>
          <a:bodyPr/>
          <a:lstStyle/>
          <a:p>
            <a:pPr lvl="0"/>
            <a:endParaRPr lang="en-US" noProof="0" dirty="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descr="VDH_background"/>
          <p:cNvPicPr>
            <a:picLocks noChangeAspect="1" noChangeArrowheads="1"/>
          </p:cNvPicPr>
          <p:nvPr userDrawn="1"/>
        </p:nvPicPr>
        <p:blipFill>
          <a:blip r:embed="rId15" cstate="print"/>
          <a:srcRect/>
          <a:stretch>
            <a:fillRect/>
          </a:stretch>
        </p:blipFill>
        <p:spPr bwMode="auto">
          <a:xfrm>
            <a:off x="0" y="6083300"/>
            <a:ext cx="9144000" cy="774700"/>
          </a:xfrm>
          <a:prstGeom prst="rect">
            <a:avLst/>
          </a:prstGeom>
          <a:noFill/>
          <a:ln w="9525">
            <a:noFill/>
            <a:miter lim="800000"/>
            <a:headEnd/>
            <a:tailEnd/>
          </a:ln>
        </p:spPr>
      </p:pic>
      <p:sp>
        <p:nvSpPr>
          <p:cNvPr id="5123" name="Rectangle 3"/>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4" name="Rectangle 4"/>
          <p:cNvSpPr>
            <a:spLocks noGrp="1" noChangeArrowheads="1"/>
          </p:cNvSpPr>
          <p:nvPr>
            <p:ph type="body" idx="1"/>
          </p:nvPr>
        </p:nvSpPr>
        <p:spPr bwMode="auto">
          <a:xfrm>
            <a:off x="457200" y="1600200"/>
            <a:ext cx="82296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Rectangle 4"/>
          <p:cNvSpPr txBox="1">
            <a:spLocks noChangeArrowheads="1"/>
          </p:cNvSpPr>
          <p:nvPr userDrawn="1"/>
        </p:nvSpPr>
        <p:spPr>
          <a:xfrm>
            <a:off x="0" y="6553200"/>
            <a:ext cx="2133600" cy="228600"/>
          </a:xfrm>
          <a:prstGeom prst="rect">
            <a:avLst/>
          </a:prstGeom>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9815DCB-6524-455A-B70A-BCAEF8678CB5}" type="slidenum">
              <a:rPr kumimoji="0" lang="en-US" sz="1400" b="0" i="0" u="none" strike="noStrike" kern="1200" cap="none" spc="0" normalizeH="0" baseline="0" noProof="0" smtClean="0">
                <a:ln>
                  <a:noFill/>
                </a:ln>
                <a:solidFill>
                  <a:schemeClr val="tx1"/>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dirty="0">
              <a:ln>
                <a:noFill/>
              </a:ln>
              <a:solidFill>
                <a:schemeClr val="tx1"/>
              </a:solidFill>
              <a:effectLst/>
              <a:uLnTx/>
              <a:uFillTx/>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04800"/>
            <a:ext cx="9067800" cy="830997"/>
          </a:xfrm>
          <a:prstGeom prst="rect">
            <a:avLst/>
          </a:prstGeom>
        </p:spPr>
        <p:txBody>
          <a:bodyPr wrap="square">
            <a:spAutoFit/>
          </a:bodyPr>
          <a:lstStyle/>
          <a:p>
            <a:pPr algn="ctr"/>
            <a:r>
              <a:rPr lang="en-US" sz="4800" b="1" dirty="0" smtClean="0">
                <a:latin typeface="Arial" pitchFamily="34" charset="0"/>
                <a:cs typeface="Arial" pitchFamily="34" charset="0"/>
              </a:rPr>
              <a:t>Spokesperson Review</a:t>
            </a:r>
            <a:endParaRPr lang="en-US" sz="4800" b="1" dirty="0">
              <a:latin typeface="Arial" pitchFamily="34" charset="0"/>
              <a:cs typeface="Arial"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9200" y="1371600"/>
            <a:ext cx="6629400" cy="443366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6248400" cy="830997"/>
          </a:xfrm>
          <a:prstGeom prst="rect">
            <a:avLst/>
          </a:prstGeom>
        </p:spPr>
        <p:txBody>
          <a:bodyPr wrap="square">
            <a:spAutoFit/>
          </a:bodyPr>
          <a:lstStyle/>
          <a:p>
            <a:r>
              <a:rPr lang="en-US" sz="4800" b="1" dirty="0" smtClean="0"/>
              <a:t>Message Mapping</a:t>
            </a:r>
            <a:endParaRPr lang="en-US" sz="4800" dirty="0"/>
          </a:p>
        </p:txBody>
      </p:sp>
      <p:sp>
        <p:nvSpPr>
          <p:cNvPr id="3" name="Rectangle 2"/>
          <p:cNvSpPr/>
          <p:nvPr/>
        </p:nvSpPr>
        <p:spPr>
          <a:xfrm>
            <a:off x="990600" y="2133600"/>
            <a:ext cx="5638800" cy="2677656"/>
          </a:xfrm>
          <a:prstGeom prst="rect">
            <a:avLst/>
          </a:prstGeom>
        </p:spPr>
        <p:txBody>
          <a:bodyPr wrap="square">
            <a:spAutoFit/>
          </a:bodyPr>
          <a:lstStyle/>
          <a:p>
            <a:pPr marL="342900" indent="-342900" eaLnBrk="1" hangingPunct="1">
              <a:buFont typeface="Arial" panose="020B0604020202020204" pitchFamily="34" charset="0"/>
              <a:buChar char="•"/>
              <a:defRPr/>
            </a:pPr>
            <a:r>
              <a:rPr lang="en-US" sz="2400" dirty="0" smtClean="0"/>
              <a:t>A total of 27 words for all three key messages with each key message averaging 9 words in length</a:t>
            </a:r>
          </a:p>
          <a:p>
            <a:pPr marL="342900" indent="-342900" eaLnBrk="1" hangingPunct="1">
              <a:buFont typeface="Arial" panose="020B0604020202020204" pitchFamily="34" charset="0"/>
              <a:buChar char="•"/>
              <a:defRPr/>
            </a:pPr>
            <a:endParaRPr lang="en-US" sz="2400" dirty="0" smtClean="0"/>
          </a:p>
          <a:p>
            <a:pPr marL="342900" indent="-342900" eaLnBrk="1" hangingPunct="1">
              <a:buFont typeface="Arial" panose="020B0604020202020204" pitchFamily="34" charset="0"/>
              <a:buChar char="•"/>
              <a:defRPr/>
            </a:pPr>
            <a:r>
              <a:rPr lang="en-US" sz="2400" dirty="0" smtClean="0"/>
              <a:t>9 seconds</a:t>
            </a:r>
          </a:p>
          <a:p>
            <a:pPr marL="342900" indent="-342900" eaLnBrk="1" hangingPunct="1">
              <a:buFont typeface="Arial" panose="020B0604020202020204" pitchFamily="34" charset="0"/>
              <a:buChar char="•"/>
              <a:defRPr/>
            </a:pPr>
            <a:endParaRPr lang="en-US" sz="2400" dirty="0" smtClean="0"/>
          </a:p>
          <a:p>
            <a:pPr marL="342900" indent="-342900" eaLnBrk="1" hangingPunct="1">
              <a:buFont typeface="Arial" panose="020B0604020202020204" pitchFamily="34" charset="0"/>
              <a:buChar char="•"/>
              <a:defRPr/>
            </a:pPr>
            <a:r>
              <a:rPr lang="en-US" sz="2400" dirty="0" smtClean="0"/>
              <a:t>3 messages in total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3"/>
          <p:cNvGraphicFramePr>
            <a:graphicFrameLocks/>
          </p:cNvGraphicFramePr>
          <p:nvPr>
            <p:extLst>
              <p:ext uri="{D42A27DB-BD31-4B8C-83A1-F6EECF244321}">
                <p14:modId xmlns:p14="http://schemas.microsoft.com/office/powerpoint/2010/main" val="2614993022"/>
              </p:ext>
            </p:extLst>
          </p:nvPr>
        </p:nvGraphicFramePr>
        <p:xfrm>
          <a:off x="457200" y="990600"/>
          <a:ext cx="8229600" cy="5033813"/>
        </p:xfrm>
        <a:graphic>
          <a:graphicData uri="http://schemas.openxmlformats.org/drawingml/2006/table">
            <a:tbl>
              <a:tblPr/>
              <a:tblGrid>
                <a:gridCol w="2743200"/>
                <a:gridCol w="2743200"/>
                <a:gridCol w="2743200"/>
              </a:tblGrid>
              <a:tr h="1524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Key Message 1</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A powdery substance has been discovered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Key Message 2</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Anthrax is not contagious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Key Message 3</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Everyone needs to take proper medication within 48 hours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r>
              <a:tr h="124210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Support 1.1</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It was discovered by our staff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Support 2.1</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Anthrax can be deadly if left untreated.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Support 3.1</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Medication distribution sites have been set 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4210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Support 1.2</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These are the areas affected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Support 2.2</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Anthrax is spread by</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breathing in particles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Support 3.2</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Stay tuned to local broadcasts for instructions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290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Support 1.3</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Hazardous emergency</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teams are on 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smtClean="0">
                          <a:ln>
                            <a:noFill/>
                          </a:ln>
                          <a:solidFill>
                            <a:schemeClr val="tx1"/>
                          </a:solidFill>
                          <a:effectLst/>
                          <a:latin typeface="Arial" pitchFamily="34" charset="0"/>
                          <a:cs typeface="Arial" pitchFamily="34" charset="0"/>
                        </a:rPr>
                        <a:t>Support 2.3</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The federal gov’t will</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provide medicine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1" i="0" u="none" strike="noStrike" cap="none" normalizeH="0" baseline="0" dirty="0" smtClean="0">
                          <a:ln>
                            <a:noFill/>
                          </a:ln>
                          <a:solidFill>
                            <a:schemeClr val="tx1"/>
                          </a:solidFill>
                          <a:effectLst/>
                          <a:latin typeface="Arial" pitchFamily="34" charset="0"/>
                          <a:cs typeface="Arial" pitchFamily="34" charset="0"/>
                        </a:rPr>
                        <a:t>Support 3.3</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Call this 555-5555 for more information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Rectangle 2"/>
          <p:cNvSpPr/>
          <p:nvPr/>
        </p:nvSpPr>
        <p:spPr>
          <a:xfrm>
            <a:off x="457200" y="228600"/>
            <a:ext cx="7391400" cy="646331"/>
          </a:xfrm>
          <a:prstGeom prst="rect">
            <a:avLst/>
          </a:prstGeom>
        </p:spPr>
        <p:txBody>
          <a:bodyPr wrap="square">
            <a:spAutoFit/>
          </a:bodyPr>
          <a:lstStyle/>
          <a:p>
            <a:r>
              <a:rPr lang="en-US" sz="3600" b="1" dirty="0" smtClean="0"/>
              <a:t>Message Map Sample</a:t>
            </a:r>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6248400" cy="830997"/>
          </a:xfrm>
          <a:prstGeom prst="rect">
            <a:avLst/>
          </a:prstGeom>
        </p:spPr>
        <p:txBody>
          <a:bodyPr wrap="square">
            <a:spAutoFit/>
          </a:bodyPr>
          <a:lstStyle/>
          <a:p>
            <a:r>
              <a:rPr lang="en-US" sz="4800" b="1" dirty="0" smtClean="0"/>
              <a:t>Media Events</a:t>
            </a:r>
            <a:endParaRPr lang="en-US" sz="4800" dirty="0"/>
          </a:p>
        </p:txBody>
      </p:sp>
      <p:sp>
        <p:nvSpPr>
          <p:cNvPr id="3" name="Rectangle 2"/>
          <p:cNvSpPr/>
          <p:nvPr/>
        </p:nvSpPr>
        <p:spPr>
          <a:xfrm>
            <a:off x="990600" y="2133600"/>
            <a:ext cx="5638800" cy="3046988"/>
          </a:xfrm>
          <a:prstGeom prst="rect">
            <a:avLst/>
          </a:prstGeom>
        </p:spPr>
        <p:txBody>
          <a:bodyPr wrap="square">
            <a:spAutoFit/>
          </a:bodyPr>
          <a:lstStyle/>
          <a:p>
            <a:pPr marL="342900" indent="-342900">
              <a:buFont typeface="Arial" panose="020B0604020202020204" pitchFamily="34" charset="0"/>
              <a:buChar char="•"/>
              <a:defRPr/>
            </a:pPr>
            <a:r>
              <a:rPr lang="en-US" sz="2400" dirty="0" smtClean="0"/>
              <a:t>Planning</a:t>
            </a:r>
          </a:p>
          <a:p>
            <a:pPr marL="342900" indent="-342900">
              <a:buFont typeface="Arial" panose="020B0604020202020204" pitchFamily="34" charset="0"/>
              <a:buChar char="•"/>
              <a:defRPr/>
            </a:pPr>
            <a:r>
              <a:rPr lang="en-US" sz="2400" dirty="0" smtClean="0"/>
              <a:t>Announcement</a:t>
            </a:r>
            <a:endParaRPr lang="en-US" sz="2400" dirty="0"/>
          </a:p>
          <a:p>
            <a:pPr marL="342900" indent="-342900" eaLnBrk="1" hangingPunct="1">
              <a:buFont typeface="Arial" panose="020B0604020202020204" pitchFamily="34" charset="0"/>
              <a:buChar char="•"/>
              <a:defRPr/>
            </a:pPr>
            <a:r>
              <a:rPr lang="en-US" sz="2400" dirty="0" smtClean="0"/>
              <a:t>Location/timing</a:t>
            </a:r>
          </a:p>
          <a:p>
            <a:pPr marL="342900" indent="-342900" eaLnBrk="1" hangingPunct="1">
              <a:buFont typeface="Arial" panose="020B0604020202020204" pitchFamily="34" charset="0"/>
              <a:buChar char="•"/>
              <a:defRPr/>
            </a:pPr>
            <a:r>
              <a:rPr lang="en-US" sz="2400" smtClean="0"/>
              <a:t>Social </a:t>
            </a:r>
            <a:r>
              <a:rPr lang="en-US" sz="2400"/>
              <a:t>m</a:t>
            </a:r>
            <a:r>
              <a:rPr lang="en-US" sz="2400" smtClean="0"/>
              <a:t>edia </a:t>
            </a:r>
            <a:r>
              <a:rPr lang="en-US" sz="2400" dirty="0" smtClean="0"/>
              <a:t>monitoring</a:t>
            </a:r>
            <a:endParaRPr lang="en-US" sz="2400" dirty="0" smtClean="0"/>
          </a:p>
          <a:p>
            <a:pPr marL="342900" indent="-342900">
              <a:buFont typeface="Arial" panose="020B0604020202020204" pitchFamily="34" charset="0"/>
              <a:buChar char="•"/>
              <a:defRPr/>
            </a:pPr>
            <a:r>
              <a:rPr lang="en-US" sz="2400" dirty="0"/>
              <a:t>Spokesperson Prep</a:t>
            </a:r>
          </a:p>
          <a:p>
            <a:pPr marL="342900" indent="-342900" eaLnBrk="1" hangingPunct="1">
              <a:buFont typeface="Arial" panose="020B0604020202020204" pitchFamily="34" charset="0"/>
              <a:buChar char="•"/>
              <a:defRPr/>
            </a:pPr>
            <a:r>
              <a:rPr lang="en-US" sz="2400" dirty="0" smtClean="0"/>
              <a:t>Supporting materials</a:t>
            </a:r>
          </a:p>
          <a:p>
            <a:pPr marL="342900" indent="-342900" eaLnBrk="1" hangingPunct="1">
              <a:buFont typeface="Arial" panose="020B0604020202020204" pitchFamily="34" charset="0"/>
              <a:buChar char="•"/>
              <a:defRPr/>
            </a:pPr>
            <a:r>
              <a:rPr lang="en-US" sz="2400" dirty="0" smtClean="0"/>
              <a:t>Follow </a:t>
            </a:r>
            <a:r>
              <a:rPr lang="en-US" sz="2400" dirty="0" smtClean="0"/>
              <a:t>Up – media monitoring</a:t>
            </a:r>
            <a:endParaRPr lang="en-US" sz="2400" dirty="0" smtClean="0"/>
          </a:p>
          <a:p>
            <a:pPr marL="342900" indent="-342900" eaLnBrk="1" hangingPunct="1">
              <a:buFont typeface="Arial" panose="020B0604020202020204" pitchFamily="34" charset="0"/>
              <a:buChar char="•"/>
              <a:defRPr/>
            </a:pPr>
            <a:endParaRPr lang="en-US" sz="2400" dirty="0" smtClean="0"/>
          </a:p>
        </p:txBody>
      </p:sp>
    </p:spTree>
    <p:extLst>
      <p:ext uri="{BB962C8B-B14F-4D97-AF65-F5344CB8AC3E}">
        <p14:creationId xmlns:p14="http://schemas.microsoft.com/office/powerpoint/2010/main" val="2143186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600200"/>
            <a:ext cx="6400800" cy="2862322"/>
          </a:xfrm>
          <a:prstGeom prst="rect">
            <a:avLst/>
          </a:prstGeom>
        </p:spPr>
        <p:txBody>
          <a:bodyPr wrap="square">
            <a:spAutoFit/>
          </a:bodyPr>
          <a:lstStyle/>
          <a:p>
            <a:r>
              <a:rPr lang="en-US" sz="3600" dirty="0" smtClean="0"/>
              <a:t>The purpose of media training is to help you feel more comfortable and be more successful giving effective media interviews.</a:t>
            </a:r>
            <a:endParaRPr lang="en-US"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0"/>
            <a:ext cx="8686800" cy="830997"/>
          </a:xfrm>
          <a:prstGeom prst="rect">
            <a:avLst/>
          </a:prstGeom>
        </p:spPr>
        <p:txBody>
          <a:bodyPr wrap="square">
            <a:spAutoFit/>
          </a:bodyPr>
          <a:lstStyle/>
          <a:p>
            <a:r>
              <a:rPr lang="en-US" sz="4800" b="1" dirty="0" smtClean="0"/>
              <a:t>A spokesperson should:</a:t>
            </a:r>
            <a:endParaRPr lang="en-US" sz="4800" b="1" dirty="0"/>
          </a:p>
        </p:txBody>
      </p:sp>
      <p:sp>
        <p:nvSpPr>
          <p:cNvPr id="3" name="Rectangle 2"/>
          <p:cNvSpPr/>
          <p:nvPr/>
        </p:nvSpPr>
        <p:spPr>
          <a:xfrm>
            <a:off x="609600" y="1828800"/>
            <a:ext cx="6629400" cy="3539430"/>
          </a:xfrm>
          <a:prstGeom prst="rect">
            <a:avLst/>
          </a:prstGeom>
        </p:spPr>
        <p:txBody>
          <a:bodyPr wrap="square">
            <a:spAutoFit/>
          </a:bodyPr>
          <a:lstStyle/>
          <a:p>
            <a:pPr marL="342900" indent="-342900" eaLnBrk="1" hangingPunct="1">
              <a:spcBef>
                <a:spcPts val="0"/>
              </a:spcBef>
              <a:spcAft>
                <a:spcPts val="2400"/>
              </a:spcAft>
              <a:buFont typeface="Arial" panose="020B0604020202020204" pitchFamily="34" charset="0"/>
              <a:buChar char="•"/>
              <a:defRPr/>
            </a:pPr>
            <a:r>
              <a:rPr lang="en-US" sz="2400" dirty="0" smtClean="0"/>
              <a:t>Know your organization’s policies and your community</a:t>
            </a:r>
          </a:p>
          <a:p>
            <a:pPr marL="342900" indent="-342900" eaLnBrk="1" hangingPunct="1">
              <a:spcBef>
                <a:spcPts val="0"/>
              </a:spcBef>
              <a:spcAft>
                <a:spcPts val="2400"/>
              </a:spcAft>
              <a:buFont typeface="Arial" panose="020B0604020202020204" pitchFamily="34" charset="0"/>
              <a:buChar char="•"/>
              <a:defRPr/>
            </a:pPr>
            <a:r>
              <a:rPr lang="en-US" sz="2400" dirty="0" smtClean="0"/>
              <a:t>Understand the “big picture”</a:t>
            </a:r>
          </a:p>
          <a:p>
            <a:pPr marL="342900" indent="-342900" eaLnBrk="1" hangingPunct="1">
              <a:spcBef>
                <a:spcPts val="0"/>
              </a:spcBef>
              <a:spcAft>
                <a:spcPts val="2400"/>
              </a:spcAft>
              <a:buFont typeface="Arial" panose="020B0604020202020204" pitchFamily="34" charset="0"/>
              <a:buChar char="•"/>
              <a:defRPr/>
            </a:pPr>
            <a:r>
              <a:rPr lang="en-US" sz="2400" dirty="0" smtClean="0"/>
              <a:t>Stay within your scope of responsibilities</a:t>
            </a:r>
          </a:p>
          <a:p>
            <a:pPr marL="342900" indent="-342900" eaLnBrk="1" hangingPunct="1">
              <a:spcBef>
                <a:spcPts val="0"/>
              </a:spcBef>
              <a:spcAft>
                <a:spcPts val="2400"/>
              </a:spcAft>
              <a:buFont typeface="Arial" panose="020B0604020202020204" pitchFamily="34" charset="0"/>
              <a:buChar char="•"/>
              <a:defRPr/>
            </a:pPr>
            <a:r>
              <a:rPr lang="en-US" sz="2400" dirty="0" smtClean="0"/>
              <a:t>Be honest and open</a:t>
            </a:r>
          </a:p>
          <a:p>
            <a:pPr marL="342900" indent="-342900" eaLnBrk="1" hangingPunct="1">
              <a:spcBef>
                <a:spcPts val="0"/>
              </a:spcBef>
              <a:spcAft>
                <a:spcPts val="2400"/>
              </a:spcAft>
              <a:buFont typeface="Arial" panose="020B0604020202020204" pitchFamily="34" charset="0"/>
              <a:buChar char="•"/>
              <a:defRPr/>
            </a:pPr>
            <a:r>
              <a:rPr lang="en-US" sz="2400" dirty="0" smtClean="0"/>
              <a:t>Be empathetic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57200"/>
            <a:ext cx="5105400" cy="830997"/>
          </a:xfrm>
          <a:prstGeom prst="rect">
            <a:avLst/>
          </a:prstGeom>
        </p:spPr>
        <p:txBody>
          <a:bodyPr wrap="square">
            <a:spAutoFit/>
          </a:bodyPr>
          <a:lstStyle/>
          <a:p>
            <a:r>
              <a:rPr lang="en-US" sz="4800" b="1" dirty="0" smtClean="0"/>
              <a:t>Reminders </a:t>
            </a:r>
            <a:endParaRPr lang="en-US" sz="4800" b="1" dirty="0"/>
          </a:p>
        </p:txBody>
      </p:sp>
      <p:sp>
        <p:nvSpPr>
          <p:cNvPr id="3" name="Rectangle 2"/>
          <p:cNvSpPr/>
          <p:nvPr/>
        </p:nvSpPr>
        <p:spPr>
          <a:xfrm>
            <a:off x="1066800" y="1371600"/>
            <a:ext cx="4572000" cy="3477875"/>
          </a:xfrm>
          <a:prstGeom prst="rect">
            <a:avLst/>
          </a:prstGeom>
        </p:spPr>
        <p:txBody>
          <a:bodyPr wrap="square">
            <a:spAutoFit/>
          </a:bodyPr>
          <a:lstStyle/>
          <a:p>
            <a:pPr marL="457200" indent="-457200">
              <a:spcAft>
                <a:spcPts val="2400"/>
              </a:spcAft>
              <a:buFont typeface="Arial" panose="020B0604020202020204" pitchFamily="34" charset="0"/>
              <a:buChar char="•"/>
              <a:defRPr/>
            </a:pPr>
            <a:r>
              <a:rPr lang="en-US" sz="2800" dirty="0" smtClean="0"/>
              <a:t>Keep comments simple</a:t>
            </a:r>
          </a:p>
          <a:p>
            <a:pPr marL="457200" indent="-457200">
              <a:spcAft>
                <a:spcPts val="2400"/>
              </a:spcAft>
              <a:buFont typeface="Arial" panose="020B0604020202020204" pitchFamily="34" charset="0"/>
              <a:buChar char="•"/>
              <a:defRPr/>
            </a:pPr>
            <a:r>
              <a:rPr lang="en-US" sz="2800" dirty="0" smtClean="0"/>
              <a:t>Stick with the facts</a:t>
            </a:r>
          </a:p>
          <a:p>
            <a:pPr marL="457200" indent="-457200">
              <a:spcAft>
                <a:spcPts val="2400"/>
              </a:spcAft>
              <a:buFont typeface="Arial" panose="020B0604020202020204" pitchFamily="34" charset="0"/>
              <a:buChar char="•"/>
              <a:defRPr/>
            </a:pPr>
            <a:r>
              <a:rPr lang="en-US" sz="2800" dirty="0" smtClean="0"/>
              <a:t>Be conversational</a:t>
            </a:r>
          </a:p>
          <a:p>
            <a:pPr marL="457200" indent="-457200">
              <a:spcAft>
                <a:spcPts val="2400"/>
              </a:spcAft>
              <a:buFont typeface="Arial" panose="020B0604020202020204" pitchFamily="34" charset="0"/>
              <a:buChar char="•"/>
              <a:defRPr/>
            </a:pPr>
            <a:r>
              <a:rPr lang="en-US" sz="2800" dirty="0" smtClean="0"/>
              <a:t>Stick to Key Messages</a:t>
            </a:r>
          </a:p>
          <a:p>
            <a:pPr marL="457200" indent="-457200">
              <a:spcAft>
                <a:spcPts val="2400"/>
              </a:spcAft>
              <a:buFont typeface="Arial" panose="020B0604020202020204" pitchFamily="34" charset="0"/>
              <a:buChar char="•"/>
              <a:defRPr/>
            </a:pPr>
            <a:r>
              <a:rPr lang="en-US" sz="2800" dirty="0" smtClean="0"/>
              <a:t>Correct errors quickly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7162800" cy="830997"/>
          </a:xfrm>
          <a:prstGeom prst="rect">
            <a:avLst/>
          </a:prstGeom>
        </p:spPr>
        <p:txBody>
          <a:bodyPr wrap="square">
            <a:spAutoFit/>
          </a:bodyPr>
          <a:lstStyle/>
          <a:p>
            <a:r>
              <a:rPr lang="en-US" sz="4800" b="1" dirty="0" smtClean="0"/>
              <a:t>Anticipate Questions</a:t>
            </a:r>
            <a:endParaRPr lang="en-US" sz="4800" b="1" dirty="0"/>
          </a:p>
        </p:txBody>
      </p:sp>
      <p:sp>
        <p:nvSpPr>
          <p:cNvPr id="3" name="Rectangle 2"/>
          <p:cNvSpPr/>
          <p:nvPr/>
        </p:nvSpPr>
        <p:spPr>
          <a:xfrm>
            <a:off x="685800" y="1600200"/>
            <a:ext cx="5867400" cy="4124206"/>
          </a:xfrm>
          <a:prstGeom prst="rect">
            <a:avLst/>
          </a:prstGeom>
        </p:spPr>
        <p:txBody>
          <a:bodyPr wrap="square">
            <a:spAutoFit/>
          </a:bodyPr>
          <a:lstStyle/>
          <a:p>
            <a:pPr marL="342900" indent="-342900" eaLnBrk="1" hangingPunct="1">
              <a:spcAft>
                <a:spcPts val="1200"/>
              </a:spcAft>
              <a:buFont typeface="Arial" panose="020B0604020202020204" pitchFamily="34" charset="0"/>
              <a:buChar char="•"/>
              <a:defRPr/>
            </a:pPr>
            <a:r>
              <a:rPr lang="en-US" sz="2400" dirty="0" smtClean="0"/>
              <a:t>What happened? </a:t>
            </a:r>
          </a:p>
          <a:p>
            <a:pPr marL="342900" indent="-342900" eaLnBrk="1" hangingPunct="1">
              <a:spcAft>
                <a:spcPts val="1200"/>
              </a:spcAft>
              <a:buFont typeface="Arial" panose="020B0604020202020204" pitchFamily="34" charset="0"/>
              <a:buChar char="•"/>
              <a:defRPr/>
            </a:pPr>
            <a:r>
              <a:rPr lang="en-US" sz="2400" dirty="0" smtClean="0"/>
              <a:t>How do I protect my family?</a:t>
            </a:r>
          </a:p>
          <a:p>
            <a:pPr marL="342900" indent="-342900" eaLnBrk="1" hangingPunct="1">
              <a:spcAft>
                <a:spcPts val="1200"/>
              </a:spcAft>
              <a:buFont typeface="Arial" panose="020B0604020202020204" pitchFamily="34" charset="0"/>
              <a:buChar char="•"/>
              <a:defRPr/>
            </a:pPr>
            <a:r>
              <a:rPr lang="en-US" sz="2400" dirty="0" smtClean="0"/>
              <a:t>Who caused this?  </a:t>
            </a:r>
          </a:p>
          <a:p>
            <a:pPr marL="342900" indent="-342900" eaLnBrk="1" hangingPunct="1">
              <a:spcAft>
                <a:spcPts val="1200"/>
              </a:spcAft>
              <a:buFont typeface="Arial" panose="020B0604020202020204" pitchFamily="34" charset="0"/>
              <a:buChar char="•"/>
              <a:defRPr/>
            </a:pPr>
            <a:r>
              <a:rPr lang="en-US" sz="2400" dirty="0" smtClean="0"/>
              <a:t>Who is in charge?</a:t>
            </a:r>
          </a:p>
          <a:p>
            <a:pPr marL="342900" indent="-342900" eaLnBrk="1" hangingPunct="1">
              <a:spcAft>
                <a:spcPts val="1200"/>
              </a:spcAft>
              <a:buFont typeface="Arial" panose="020B0604020202020204" pitchFamily="34" charset="0"/>
              <a:buChar char="•"/>
              <a:defRPr/>
            </a:pPr>
            <a:r>
              <a:rPr lang="en-US" sz="2400" dirty="0" smtClean="0"/>
              <a:t>Why did this happen?</a:t>
            </a:r>
          </a:p>
          <a:p>
            <a:pPr marL="342900" indent="-342900" eaLnBrk="1" hangingPunct="1">
              <a:spcAft>
                <a:spcPts val="1200"/>
              </a:spcAft>
              <a:buFont typeface="Arial" panose="020B0604020202020204" pitchFamily="34" charset="0"/>
              <a:buChar char="•"/>
              <a:defRPr/>
            </a:pPr>
            <a:r>
              <a:rPr lang="en-US" sz="2400" dirty="0" smtClean="0"/>
              <a:t>What should we do?</a:t>
            </a:r>
          </a:p>
          <a:p>
            <a:pPr marL="342900" indent="-342900" eaLnBrk="1" hangingPunct="1">
              <a:spcAft>
                <a:spcPts val="1200"/>
              </a:spcAft>
              <a:buFont typeface="Arial" panose="020B0604020202020204" pitchFamily="34" charset="0"/>
              <a:buChar char="•"/>
              <a:defRPr/>
            </a:pPr>
            <a:r>
              <a:rPr lang="en-US" sz="2400" dirty="0" smtClean="0"/>
              <a:t>Did you have forewarning?</a:t>
            </a:r>
          </a:p>
          <a:p>
            <a:pPr marL="342900" indent="-342900">
              <a:spcAft>
                <a:spcPts val="1200"/>
              </a:spcAft>
              <a:buFont typeface="Arial" panose="020B0604020202020204" pitchFamily="34" charset="0"/>
              <a:buChar char="•"/>
              <a:defRPr/>
            </a:pPr>
            <a:r>
              <a:rPr lang="en-US" sz="2400" dirty="0" smtClean="0"/>
              <a:t>What are you doing to fix this?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001000" cy="769441"/>
          </a:xfrm>
          <a:prstGeom prst="rect">
            <a:avLst/>
          </a:prstGeom>
        </p:spPr>
        <p:txBody>
          <a:bodyPr wrap="square">
            <a:spAutoFit/>
          </a:bodyPr>
          <a:lstStyle/>
          <a:p>
            <a:r>
              <a:rPr lang="en-US" sz="4400" b="1" dirty="0"/>
              <a:t>Effective Message Strategies</a:t>
            </a:r>
          </a:p>
        </p:txBody>
      </p:sp>
      <p:sp>
        <p:nvSpPr>
          <p:cNvPr id="3" name="Rectangle 2"/>
          <p:cNvSpPr/>
          <p:nvPr/>
        </p:nvSpPr>
        <p:spPr>
          <a:xfrm>
            <a:off x="990600" y="1676400"/>
            <a:ext cx="6553200" cy="3831818"/>
          </a:xfrm>
          <a:prstGeom prst="rect">
            <a:avLst/>
          </a:prstGeom>
        </p:spPr>
        <p:txBody>
          <a:bodyPr wrap="square">
            <a:spAutoFit/>
          </a:bodyPr>
          <a:lstStyle/>
          <a:p>
            <a:pPr marL="342900" indent="-342900" eaLnBrk="1" hangingPunct="1">
              <a:spcAft>
                <a:spcPts val="1800"/>
              </a:spcAft>
              <a:buFont typeface="Arial" panose="020B0604020202020204" pitchFamily="34" charset="0"/>
              <a:buChar char="•"/>
              <a:defRPr/>
            </a:pPr>
            <a:r>
              <a:rPr lang="en-US" sz="2400" dirty="0" smtClean="0"/>
              <a:t>Don’t over-reassure</a:t>
            </a:r>
          </a:p>
          <a:p>
            <a:pPr marL="342900" indent="-342900" eaLnBrk="1" hangingPunct="1">
              <a:spcAft>
                <a:spcPts val="1800"/>
              </a:spcAft>
              <a:buFont typeface="Arial" panose="020B0604020202020204" pitchFamily="34" charset="0"/>
              <a:buChar char="•"/>
              <a:defRPr/>
            </a:pPr>
            <a:r>
              <a:rPr lang="en-US" sz="2400" dirty="0" smtClean="0"/>
              <a:t>Acknowledge uncertainty or fear</a:t>
            </a:r>
          </a:p>
          <a:p>
            <a:pPr marL="342900" indent="-342900" eaLnBrk="1" hangingPunct="1">
              <a:spcAft>
                <a:spcPts val="1800"/>
              </a:spcAft>
              <a:buFont typeface="Arial" panose="020B0604020202020204" pitchFamily="34" charset="0"/>
              <a:buChar char="•"/>
              <a:defRPr/>
            </a:pPr>
            <a:r>
              <a:rPr lang="en-US" sz="2400" dirty="0" smtClean="0"/>
              <a:t>Express that a process is in place</a:t>
            </a:r>
          </a:p>
          <a:p>
            <a:pPr marL="342900" indent="-342900" eaLnBrk="1" hangingPunct="1">
              <a:spcAft>
                <a:spcPts val="1800"/>
              </a:spcAft>
              <a:buFont typeface="Arial" panose="020B0604020202020204" pitchFamily="34" charset="0"/>
              <a:buChar char="•"/>
              <a:defRPr/>
            </a:pPr>
            <a:r>
              <a:rPr lang="en-US" sz="2400" dirty="0" smtClean="0"/>
              <a:t>Express wishes</a:t>
            </a:r>
          </a:p>
          <a:p>
            <a:pPr marL="342900" indent="-342900" eaLnBrk="1" hangingPunct="1">
              <a:spcAft>
                <a:spcPts val="1800"/>
              </a:spcAft>
              <a:buFont typeface="Arial" panose="020B0604020202020204" pitchFamily="34" charset="0"/>
              <a:buChar char="•"/>
              <a:defRPr/>
            </a:pPr>
            <a:r>
              <a:rPr lang="en-US" sz="2400" dirty="0" smtClean="0"/>
              <a:t>Give people things to </a:t>
            </a:r>
            <a:r>
              <a:rPr lang="en-US" sz="2400" dirty="0"/>
              <a:t>do, and where to go for more information</a:t>
            </a:r>
          </a:p>
          <a:p>
            <a:pPr marL="342900" indent="-342900" eaLnBrk="1" hangingPunct="1">
              <a:spcAft>
                <a:spcPts val="1800"/>
              </a:spcAft>
              <a:buFont typeface="Arial" panose="020B0604020202020204" pitchFamily="34" charset="0"/>
              <a:buChar char="•"/>
              <a:defRPr/>
            </a:pPr>
            <a:r>
              <a:rPr lang="en-US" sz="2400" dirty="0" smtClean="0"/>
              <a:t>Consider the “what if” questions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7842" y="762000"/>
            <a:ext cx="8686800" cy="769441"/>
          </a:xfrm>
          <a:prstGeom prst="rect">
            <a:avLst/>
          </a:prstGeom>
        </p:spPr>
        <p:txBody>
          <a:bodyPr wrap="square">
            <a:spAutoFit/>
          </a:bodyPr>
          <a:lstStyle/>
          <a:p>
            <a:r>
              <a:rPr lang="en-US" sz="4400" b="1" dirty="0" smtClean="0"/>
              <a:t>Transitional Phrases/Bridging</a:t>
            </a:r>
            <a:endParaRPr lang="en-US" sz="4400" b="1" dirty="0"/>
          </a:p>
        </p:txBody>
      </p:sp>
      <p:sp>
        <p:nvSpPr>
          <p:cNvPr id="3" name="Rectangle 2"/>
          <p:cNvSpPr/>
          <p:nvPr/>
        </p:nvSpPr>
        <p:spPr>
          <a:xfrm>
            <a:off x="381000" y="2057400"/>
            <a:ext cx="8305800" cy="2862322"/>
          </a:xfrm>
          <a:prstGeom prst="rect">
            <a:avLst/>
          </a:prstGeom>
        </p:spPr>
        <p:txBody>
          <a:bodyPr wrap="square">
            <a:spAutoFit/>
          </a:bodyPr>
          <a:lstStyle/>
          <a:p>
            <a:pPr marL="342900" indent="-342900" eaLnBrk="1" hangingPunct="1">
              <a:spcAft>
                <a:spcPts val="1800"/>
              </a:spcAft>
              <a:buFont typeface="Arial" panose="020B0604020202020204" pitchFamily="34" charset="0"/>
              <a:buChar char="•"/>
              <a:defRPr/>
            </a:pPr>
            <a:r>
              <a:rPr lang="en-US" sz="2400" dirty="0" smtClean="0"/>
              <a:t>“What is most important is ….”</a:t>
            </a:r>
          </a:p>
          <a:p>
            <a:pPr marL="342900" indent="-342900" eaLnBrk="1" hangingPunct="1">
              <a:spcAft>
                <a:spcPts val="1800"/>
              </a:spcAft>
              <a:buFont typeface="Arial" panose="020B0604020202020204" pitchFamily="34" charset="0"/>
              <a:buChar char="•"/>
              <a:defRPr/>
            </a:pPr>
            <a:r>
              <a:rPr lang="en-US" sz="2400" dirty="0" smtClean="0"/>
              <a:t>“What we should focus on is …”</a:t>
            </a:r>
          </a:p>
          <a:p>
            <a:pPr marL="342900" indent="-342900" eaLnBrk="1" hangingPunct="1">
              <a:spcAft>
                <a:spcPts val="1800"/>
              </a:spcAft>
              <a:buFont typeface="Arial" panose="020B0604020202020204" pitchFamily="34" charset="0"/>
              <a:buChar char="•"/>
              <a:defRPr/>
            </a:pPr>
            <a:r>
              <a:rPr lang="en-US" sz="2400" dirty="0" smtClean="0"/>
              <a:t>“What the public should know is …”</a:t>
            </a:r>
          </a:p>
          <a:p>
            <a:pPr marL="342900" indent="-342900" eaLnBrk="1" hangingPunct="1">
              <a:spcAft>
                <a:spcPts val="1800"/>
              </a:spcAft>
              <a:buFont typeface="Arial" panose="020B0604020202020204" pitchFamily="34" charset="0"/>
              <a:buChar char="•"/>
              <a:defRPr/>
            </a:pPr>
            <a:r>
              <a:rPr lang="en-US" sz="2400" dirty="0" smtClean="0"/>
              <a:t>“That speaks to a larger point …”</a:t>
            </a:r>
          </a:p>
          <a:p>
            <a:pPr marL="342900" indent="-342900" eaLnBrk="1" hangingPunct="1">
              <a:spcAft>
                <a:spcPts val="1800"/>
              </a:spcAft>
              <a:buFont typeface="Arial" panose="020B0604020202020204" pitchFamily="34" charset="0"/>
              <a:buChar char="•"/>
              <a:defRPr/>
            </a:pPr>
            <a:r>
              <a:rPr lang="en-US" sz="2400" dirty="0" smtClean="0"/>
              <a:t>“I don’t know that answer, but what I can tell you is …”</a:t>
            </a:r>
          </a:p>
        </p:txBody>
      </p:sp>
    </p:spTree>
    <p:extLst>
      <p:ext uri="{BB962C8B-B14F-4D97-AF65-F5344CB8AC3E}">
        <p14:creationId xmlns:p14="http://schemas.microsoft.com/office/powerpoint/2010/main" val="1183514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9115"/>
            <a:ext cx="7772400" cy="830997"/>
          </a:xfrm>
          <a:prstGeom prst="rect">
            <a:avLst/>
          </a:prstGeom>
        </p:spPr>
        <p:txBody>
          <a:bodyPr wrap="square">
            <a:spAutoFit/>
          </a:bodyPr>
          <a:lstStyle/>
          <a:p>
            <a:r>
              <a:rPr lang="en-US" sz="4800" b="1" dirty="0" smtClean="0"/>
              <a:t>Develop Key Messages</a:t>
            </a:r>
            <a:endParaRPr lang="en-US" sz="2400" dirty="0"/>
          </a:p>
        </p:txBody>
      </p:sp>
      <p:sp>
        <p:nvSpPr>
          <p:cNvPr id="3" name="Rectangle 2"/>
          <p:cNvSpPr/>
          <p:nvPr/>
        </p:nvSpPr>
        <p:spPr>
          <a:xfrm>
            <a:off x="457200" y="1834479"/>
            <a:ext cx="7391400" cy="3970318"/>
          </a:xfrm>
          <a:prstGeom prst="rect">
            <a:avLst/>
          </a:prstGeom>
        </p:spPr>
        <p:txBody>
          <a:bodyPr wrap="square">
            <a:spAutoFit/>
          </a:bodyPr>
          <a:lstStyle/>
          <a:p>
            <a:pPr marL="457200" indent="-457200">
              <a:buClr>
                <a:schemeClr val="tx1"/>
              </a:buClr>
              <a:buFont typeface="Arial" panose="020B0604020202020204" pitchFamily="34" charset="0"/>
              <a:buChar char="•"/>
              <a:defRPr/>
            </a:pPr>
            <a:r>
              <a:rPr lang="en-US" sz="2800" dirty="0" smtClean="0"/>
              <a:t>Brainstorm – Think freely and jot down all pieces of information.</a:t>
            </a:r>
          </a:p>
          <a:p>
            <a:pPr marL="457200" indent="-457200">
              <a:buClr>
                <a:schemeClr val="tx1"/>
              </a:buClr>
              <a:buFont typeface="Arial" panose="020B0604020202020204" pitchFamily="34" charset="0"/>
              <a:buChar char="•"/>
              <a:defRPr/>
            </a:pPr>
            <a:endParaRPr lang="en-US" sz="2800" dirty="0" smtClean="0"/>
          </a:p>
          <a:p>
            <a:pPr marL="457200" indent="-457200">
              <a:buClr>
                <a:schemeClr val="tx1"/>
              </a:buClr>
              <a:buFont typeface="Arial" panose="020B0604020202020204" pitchFamily="34" charset="0"/>
              <a:buChar char="•"/>
              <a:defRPr/>
            </a:pPr>
            <a:r>
              <a:rPr lang="en-US" sz="2800" dirty="0" smtClean="0"/>
              <a:t>Identify the most important ideas until you have narrowed the list to three key items.</a:t>
            </a:r>
          </a:p>
          <a:p>
            <a:pPr marL="457200" indent="-457200">
              <a:buClr>
                <a:schemeClr val="tx1"/>
              </a:buClr>
              <a:buFont typeface="Arial" panose="020B0604020202020204" pitchFamily="34" charset="0"/>
              <a:buChar char="•"/>
              <a:defRPr/>
            </a:pPr>
            <a:endParaRPr lang="en-US" sz="2800" dirty="0" smtClean="0"/>
          </a:p>
          <a:p>
            <a:pPr marL="457200" indent="-457200">
              <a:buClr>
                <a:schemeClr val="tx1"/>
              </a:buClr>
              <a:buFont typeface="Arial" panose="020B0604020202020204" pitchFamily="34" charset="0"/>
              <a:buChar char="•"/>
              <a:defRPr/>
            </a:pPr>
            <a:r>
              <a:rPr lang="en-US" sz="2800" dirty="0" smtClean="0"/>
              <a:t>Identify Supporting Data – Review ideas and find information that supports key messages.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7086600" cy="830997"/>
          </a:xfrm>
          <a:prstGeom prst="rect">
            <a:avLst/>
          </a:prstGeom>
        </p:spPr>
        <p:txBody>
          <a:bodyPr wrap="square">
            <a:spAutoFit/>
          </a:bodyPr>
          <a:lstStyle/>
          <a:p>
            <a:r>
              <a:rPr lang="en-US" sz="4800" b="1" dirty="0" smtClean="0"/>
              <a:t>Developing a Message</a:t>
            </a:r>
            <a:endParaRPr lang="en-US" sz="4800" b="1" dirty="0"/>
          </a:p>
        </p:txBody>
      </p:sp>
      <p:sp>
        <p:nvSpPr>
          <p:cNvPr id="4" name="Rectangle 3"/>
          <p:cNvSpPr/>
          <p:nvPr/>
        </p:nvSpPr>
        <p:spPr>
          <a:xfrm>
            <a:off x="609600" y="1828800"/>
            <a:ext cx="7543800" cy="3293209"/>
          </a:xfrm>
          <a:prstGeom prst="rect">
            <a:avLst/>
          </a:prstGeom>
        </p:spPr>
        <p:txBody>
          <a:bodyPr wrap="square">
            <a:spAutoFit/>
          </a:bodyPr>
          <a:lstStyle/>
          <a:p>
            <a:pPr marL="457200" indent="-457200">
              <a:buFont typeface="Arial" panose="020B0604020202020204" pitchFamily="34" charset="0"/>
              <a:buChar char="•"/>
              <a:defRPr/>
            </a:pPr>
            <a:r>
              <a:rPr lang="en-US" sz="3200" dirty="0" smtClean="0"/>
              <a:t>What </a:t>
            </a:r>
            <a:r>
              <a:rPr lang="en-US" sz="3200" dirty="0"/>
              <a:t>do you want the public to know? </a:t>
            </a:r>
            <a:endParaRPr lang="en-US" sz="3200" dirty="0" smtClean="0"/>
          </a:p>
          <a:p>
            <a:pPr marL="457200" indent="-457200">
              <a:buFont typeface="Arial" panose="020B0604020202020204" pitchFamily="34" charset="0"/>
              <a:buChar char="•"/>
              <a:defRPr/>
            </a:pPr>
            <a:endParaRPr lang="en-US" sz="3200" dirty="0"/>
          </a:p>
          <a:p>
            <a:pPr marL="457200" indent="-457200">
              <a:buFont typeface="Arial" panose="020B0604020202020204" pitchFamily="34" charset="0"/>
              <a:buChar char="•"/>
              <a:defRPr/>
            </a:pPr>
            <a:r>
              <a:rPr lang="en-US" sz="3200" dirty="0" smtClean="0"/>
              <a:t>Make it:</a:t>
            </a:r>
          </a:p>
          <a:p>
            <a:pPr marL="914400" lvl="1" indent="-457200">
              <a:buFont typeface="Wingdings" panose="05000000000000000000" pitchFamily="2" charset="2"/>
              <a:buChar char="ü"/>
              <a:defRPr/>
            </a:pPr>
            <a:r>
              <a:rPr lang="en-US" sz="2800" dirty="0" smtClean="0"/>
              <a:t>Clear and concise</a:t>
            </a:r>
          </a:p>
          <a:p>
            <a:pPr marL="914400" lvl="1" indent="-457200">
              <a:buFont typeface="Wingdings" panose="05000000000000000000" pitchFamily="2" charset="2"/>
              <a:buChar char="ü"/>
              <a:defRPr/>
            </a:pPr>
            <a:r>
              <a:rPr lang="en-US" sz="2800" dirty="0" smtClean="0"/>
              <a:t>Positive</a:t>
            </a:r>
          </a:p>
          <a:p>
            <a:pPr marL="914400" lvl="1" indent="-457200">
              <a:buFont typeface="Wingdings" panose="05000000000000000000" pitchFamily="2" charset="2"/>
              <a:buChar char="ü"/>
              <a:defRPr/>
            </a:pPr>
            <a:r>
              <a:rPr lang="en-US" sz="2800" dirty="0" smtClean="0"/>
              <a:t>Expressed in terms ordinary residents can understand</a:t>
            </a:r>
          </a:p>
        </p:txBody>
      </p:sp>
    </p:spTree>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3903</TotalTime>
  <Words>1038</Words>
  <Application>Microsoft Office PowerPoint</Application>
  <PresentationFormat>On-screen Show (4:3)</PresentationFormat>
  <Paragraphs>131</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Virginia Infrastructure It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lhughes</dc:creator>
  <cp:lastModifiedBy>Andrew-Spear, Lorrie (VDH)</cp:lastModifiedBy>
  <cp:revision>481</cp:revision>
  <dcterms:created xsi:type="dcterms:W3CDTF">2010-08-06T13:03:48Z</dcterms:created>
  <dcterms:modified xsi:type="dcterms:W3CDTF">2017-05-22T18:56:41Z</dcterms:modified>
</cp:coreProperties>
</file>