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9" r:id="rId3"/>
    <p:sldMasterId id="2147483749" r:id="rId4"/>
    <p:sldMasterId id="2147483766" r:id="rId5"/>
  </p:sldMasterIdLst>
  <p:notesMasterIdLst>
    <p:notesMasterId r:id="rId21"/>
  </p:notesMasterIdLst>
  <p:handoutMasterIdLst>
    <p:handoutMasterId r:id="rId22"/>
  </p:handoutMasterIdLst>
  <p:sldIdLst>
    <p:sldId id="624" r:id="rId6"/>
    <p:sldId id="619" r:id="rId7"/>
    <p:sldId id="628" r:id="rId8"/>
    <p:sldId id="618" r:id="rId9"/>
    <p:sldId id="616" r:id="rId10"/>
    <p:sldId id="611" r:id="rId11"/>
    <p:sldId id="612" r:id="rId12"/>
    <p:sldId id="613" r:id="rId13"/>
    <p:sldId id="614" r:id="rId14"/>
    <p:sldId id="615" r:id="rId15"/>
    <p:sldId id="620" r:id="rId16"/>
    <p:sldId id="621" r:id="rId17"/>
    <p:sldId id="630" r:id="rId18"/>
    <p:sldId id="622" r:id="rId19"/>
    <p:sldId id="629" r:id="rId20"/>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3399"/>
    <a:srgbClr val="C5D8FF"/>
    <a:srgbClr val="AFCAFF"/>
    <a:srgbClr val="CCCCFF"/>
    <a:srgbClr val="E5F9FF"/>
    <a:srgbClr val="99CCFF"/>
    <a:srgbClr val="161645"/>
    <a:srgbClr val="0000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8" autoAdjust="0"/>
    <p:restoredTop sz="52516" autoAdjust="0"/>
  </p:normalViewPr>
  <p:slideViewPr>
    <p:cSldViewPr>
      <p:cViewPr>
        <p:scale>
          <a:sx n="51" d="100"/>
          <a:sy n="51" d="100"/>
        </p:scale>
        <p:origin x="-1956" y="-186"/>
      </p:cViewPr>
      <p:guideLst>
        <p:guide orient="horz" pos="2160"/>
        <p:guide pos="2880"/>
      </p:guideLst>
    </p:cSldViewPr>
  </p:slideViewPr>
  <p:notesTextViewPr>
    <p:cViewPr>
      <p:scale>
        <a:sx n="100" d="100"/>
        <a:sy n="100" d="100"/>
      </p:scale>
      <p:origin x="0" y="0"/>
    </p:cViewPr>
  </p:notesTextViewPr>
  <p:sorterViewPr>
    <p:cViewPr>
      <p:scale>
        <a:sx n="55" d="100"/>
        <a:sy n="55" d="100"/>
      </p:scale>
      <p:origin x="0" y="0"/>
    </p:cViewPr>
  </p:sorterViewPr>
  <p:notesViewPr>
    <p:cSldViewPr>
      <p:cViewPr varScale="1">
        <p:scale>
          <a:sx n="96" d="100"/>
          <a:sy n="96" d="100"/>
        </p:scale>
        <p:origin x="-2838"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49" cy="462120"/>
          </a:xfrm>
          <a:prstGeom prst="rect">
            <a:avLst/>
          </a:prstGeom>
        </p:spPr>
        <p:txBody>
          <a:bodyPr vert="horz" lIns="89849" tIns="44924" rIns="89849" bIns="44924"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134" y="0"/>
            <a:ext cx="3038648" cy="462120"/>
          </a:xfrm>
          <a:prstGeom prst="rect">
            <a:avLst/>
          </a:prstGeom>
        </p:spPr>
        <p:txBody>
          <a:bodyPr vert="horz" lIns="89849" tIns="44924" rIns="89849" bIns="44924" rtlCol="0"/>
          <a:lstStyle>
            <a:lvl1pPr algn="r">
              <a:defRPr sz="1200">
                <a:latin typeface="Arial" charset="0"/>
              </a:defRPr>
            </a:lvl1pPr>
          </a:lstStyle>
          <a:p>
            <a:pPr>
              <a:defRPr/>
            </a:pPr>
            <a:fld id="{F2E125C2-C27E-4F3D-A70D-5A51100C7BA4}" type="datetimeFigureOut">
              <a:rPr lang="en-US"/>
              <a:pPr>
                <a:defRPr/>
              </a:pPr>
              <a:t>4/7/2017</a:t>
            </a:fld>
            <a:endParaRPr lang="en-US" dirty="0"/>
          </a:p>
        </p:txBody>
      </p:sp>
      <p:sp>
        <p:nvSpPr>
          <p:cNvPr id="4" name="Footer Placeholder 3"/>
          <p:cNvSpPr>
            <a:spLocks noGrp="1"/>
          </p:cNvSpPr>
          <p:nvPr>
            <p:ph type="ftr" sz="quarter" idx="2"/>
          </p:nvPr>
        </p:nvSpPr>
        <p:spPr>
          <a:xfrm>
            <a:off x="1" y="8772378"/>
            <a:ext cx="3038649" cy="462120"/>
          </a:xfrm>
          <a:prstGeom prst="rect">
            <a:avLst/>
          </a:prstGeom>
        </p:spPr>
        <p:txBody>
          <a:bodyPr vert="horz" lIns="89849" tIns="44924" rIns="89849" bIns="44924"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134" y="8772378"/>
            <a:ext cx="3038648" cy="462120"/>
          </a:xfrm>
          <a:prstGeom prst="rect">
            <a:avLst/>
          </a:prstGeom>
        </p:spPr>
        <p:txBody>
          <a:bodyPr vert="horz" wrap="square" lIns="89849" tIns="44924" rIns="89849" bIns="44924" numCol="1" anchor="b" anchorCtr="0" compatLnSpc="1">
            <a:prstTxWarp prst="textNoShape">
              <a:avLst/>
            </a:prstTxWarp>
          </a:bodyPr>
          <a:lstStyle>
            <a:lvl1pPr algn="r">
              <a:defRPr sz="1200"/>
            </a:lvl1pPr>
          </a:lstStyle>
          <a:p>
            <a:pPr>
              <a:defRPr/>
            </a:pPr>
            <a:fld id="{523DE4C3-1048-47ED-823E-7790A1E59D7E}" type="slidenum">
              <a:rPr lang="en-US" altLang="en-US"/>
              <a:pPr>
                <a:defRPr/>
              </a:pPr>
              <a:t>‹#›</a:t>
            </a:fld>
            <a:endParaRPr lang="en-US" altLang="en-US"/>
          </a:p>
        </p:txBody>
      </p:sp>
    </p:spTree>
    <p:extLst>
      <p:ext uri="{BB962C8B-B14F-4D97-AF65-F5344CB8AC3E}">
        <p14:creationId xmlns:p14="http://schemas.microsoft.com/office/powerpoint/2010/main" val="3975217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49" cy="462120"/>
          </a:xfrm>
          <a:prstGeom prst="rect">
            <a:avLst/>
          </a:prstGeom>
        </p:spPr>
        <p:txBody>
          <a:bodyPr vert="horz" lIns="92305" tIns="46154" rIns="92305" bIns="46154"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134" y="0"/>
            <a:ext cx="3038648" cy="462120"/>
          </a:xfrm>
          <a:prstGeom prst="rect">
            <a:avLst/>
          </a:prstGeom>
        </p:spPr>
        <p:txBody>
          <a:bodyPr vert="horz" lIns="92305" tIns="46154" rIns="92305" bIns="46154" rtlCol="0"/>
          <a:lstStyle>
            <a:lvl1pPr algn="r" eaLnBrk="1" hangingPunct="1">
              <a:defRPr sz="1200">
                <a:latin typeface="Arial" charset="0"/>
              </a:defRPr>
            </a:lvl1pPr>
          </a:lstStyle>
          <a:p>
            <a:pPr>
              <a:defRPr/>
            </a:pPr>
            <a:fld id="{49A9895B-3493-460E-8AA4-3911743FEEBE}" type="datetimeFigureOut">
              <a:rPr lang="en-US"/>
              <a:pPr>
                <a:defRPr/>
              </a:pPr>
              <a:t>4/7/2017</a:t>
            </a:fld>
            <a:endParaRPr lang="en-US" dirty="0"/>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305" tIns="46154" rIns="92305" bIns="46154" rtlCol="0" anchor="ctr"/>
          <a:lstStyle/>
          <a:p>
            <a:pPr lvl="0"/>
            <a:endParaRPr lang="en-US" noProof="0" dirty="0" smtClean="0"/>
          </a:p>
        </p:txBody>
      </p:sp>
      <p:sp>
        <p:nvSpPr>
          <p:cNvPr id="5" name="Notes Placeholder 4"/>
          <p:cNvSpPr>
            <a:spLocks noGrp="1"/>
          </p:cNvSpPr>
          <p:nvPr>
            <p:ph type="body" sz="quarter" idx="3"/>
          </p:nvPr>
        </p:nvSpPr>
        <p:spPr>
          <a:xfrm>
            <a:off x="701849" y="4386190"/>
            <a:ext cx="5606703" cy="4155918"/>
          </a:xfrm>
          <a:prstGeom prst="rect">
            <a:avLst/>
          </a:prstGeom>
        </p:spPr>
        <p:txBody>
          <a:bodyPr vert="horz" lIns="92305" tIns="46154" rIns="92305"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772378"/>
            <a:ext cx="3038649" cy="462120"/>
          </a:xfrm>
          <a:prstGeom prst="rect">
            <a:avLst/>
          </a:prstGeom>
        </p:spPr>
        <p:txBody>
          <a:bodyPr vert="horz" lIns="92305" tIns="46154" rIns="92305" bIns="46154"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134" y="8772378"/>
            <a:ext cx="3038648" cy="462120"/>
          </a:xfrm>
          <a:prstGeom prst="rect">
            <a:avLst/>
          </a:prstGeom>
        </p:spPr>
        <p:txBody>
          <a:bodyPr vert="horz" wrap="square" lIns="92305" tIns="46154" rIns="92305" bIns="46154" numCol="1" anchor="b" anchorCtr="0" compatLnSpc="1">
            <a:prstTxWarp prst="textNoShape">
              <a:avLst/>
            </a:prstTxWarp>
          </a:bodyPr>
          <a:lstStyle>
            <a:lvl1pPr algn="r" eaLnBrk="1" hangingPunct="1">
              <a:defRPr sz="1200"/>
            </a:lvl1pPr>
          </a:lstStyle>
          <a:p>
            <a:pPr>
              <a:defRPr/>
            </a:pPr>
            <a:fld id="{8B2664B9-3614-4C89-ABC5-835899E6AD7A}" type="slidenum">
              <a:rPr lang="en-US" altLang="en-US"/>
              <a:pPr>
                <a:defRPr/>
              </a:pPr>
              <a:t>‹#›</a:t>
            </a:fld>
            <a:endParaRPr lang="en-US" altLang="en-US"/>
          </a:p>
        </p:txBody>
      </p:sp>
    </p:spTree>
    <p:extLst>
      <p:ext uri="{BB962C8B-B14F-4D97-AF65-F5344CB8AC3E}">
        <p14:creationId xmlns:p14="http://schemas.microsoft.com/office/powerpoint/2010/main" val="2706386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mn-lt"/>
              </a:rPr>
              <a:t>The Virginia Department of Health in coordination with the Virginia Hospital and Healthcare Association manage the HPP program for the state.  As you can see here, the commonwealth is comprised of 6 healthcare coalition regions, Northern, Northwest, Eastern, Central, Near Southwest, and Far Southwest.  We are very luck to have the partnership with VHHA.  Through this partnership our healthcare coalitions have 100% hospital participation, as well as many members including long term care facilities, EMS councils and personnel, public health, etc.  </a:t>
            </a:r>
          </a:p>
          <a:p>
            <a:pPr>
              <a:defRPr/>
            </a:pPr>
            <a:endParaRPr lang="en-US" dirty="0" smtClean="0">
              <a:latin typeface="+mn-lt"/>
            </a:endParaRPr>
          </a:p>
          <a:p>
            <a:pPr>
              <a:defRPr/>
            </a:pPr>
            <a:r>
              <a:rPr lang="en-US" dirty="0" smtClean="0">
                <a:latin typeface="+mn-lt"/>
              </a:rPr>
              <a:t>Now a unique aspect about Virginia’s healthcare coalition is how different their hazard vulnerability is.  As I’m sure you’re all aware, Northern Virginia, which we like to refer to as “the state of Northern Virginia” has a higher risk for manmade disasters than let’s say the Far Southwest might.  And the Eastern region is more susceptible to flooding and hurricanes then the northwest might be.  </a:t>
            </a:r>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charset="0"/>
              </a:defRPr>
            </a:lvl1pPr>
            <a:lvl2pPr marL="742950" indent="-285750" defTabSz="923925" eaLnBrk="0" hangingPunct="0">
              <a:spcBef>
                <a:spcPct val="30000"/>
              </a:spcBef>
              <a:defRPr sz="1200">
                <a:solidFill>
                  <a:schemeClr val="tx1"/>
                </a:solidFill>
                <a:latin typeface="Arial" charset="0"/>
              </a:defRPr>
            </a:lvl2pPr>
            <a:lvl3pPr marL="1143000" indent="-228600" defTabSz="923925" eaLnBrk="0" hangingPunct="0">
              <a:spcBef>
                <a:spcPct val="30000"/>
              </a:spcBef>
              <a:defRPr sz="1200">
                <a:solidFill>
                  <a:schemeClr val="tx1"/>
                </a:solidFill>
                <a:latin typeface="Arial" charset="0"/>
              </a:defRPr>
            </a:lvl3pPr>
            <a:lvl4pPr marL="1600200" indent="-228600" defTabSz="923925" eaLnBrk="0" hangingPunct="0">
              <a:spcBef>
                <a:spcPct val="30000"/>
              </a:spcBef>
              <a:defRPr sz="1200">
                <a:solidFill>
                  <a:schemeClr val="tx1"/>
                </a:solidFill>
                <a:latin typeface="Arial" charset="0"/>
              </a:defRPr>
            </a:lvl4pPr>
            <a:lvl5pPr marL="2057400" indent="-228600" defTabSz="923925" eaLnBrk="0" hangingPunct="0">
              <a:spcBef>
                <a:spcPct val="30000"/>
              </a:spcBef>
              <a:defRPr sz="1200">
                <a:solidFill>
                  <a:schemeClr val="tx1"/>
                </a:solidFill>
                <a:latin typeface="Arial" charset="0"/>
              </a:defRPr>
            </a:lvl5pPr>
            <a:lvl6pPr marL="2514600" indent="-228600" defTabSz="923925" eaLnBrk="0" fontAlgn="base" hangingPunct="0">
              <a:spcBef>
                <a:spcPct val="30000"/>
              </a:spcBef>
              <a:spcAft>
                <a:spcPct val="0"/>
              </a:spcAft>
              <a:defRPr sz="1200">
                <a:solidFill>
                  <a:schemeClr val="tx1"/>
                </a:solidFill>
                <a:latin typeface="Arial" charset="0"/>
              </a:defRPr>
            </a:lvl6pPr>
            <a:lvl7pPr marL="2971800" indent="-228600" defTabSz="923925" eaLnBrk="0" fontAlgn="base" hangingPunct="0">
              <a:spcBef>
                <a:spcPct val="30000"/>
              </a:spcBef>
              <a:spcAft>
                <a:spcPct val="0"/>
              </a:spcAft>
              <a:defRPr sz="1200">
                <a:solidFill>
                  <a:schemeClr val="tx1"/>
                </a:solidFill>
                <a:latin typeface="Arial" charset="0"/>
              </a:defRPr>
            </a:lvl7pPr>
            <a:lvl8pPr marL="3429000" indent="-228600" defTabSz="923925" eaLnBrk="0" fontAlgn="base" hangingPunct="0">
              <a:spcBef>
                <a:spcPct val="30000"/>
              </a:spcBef>
              <a:spcAft>
                <a:spcPct val="0"/>
              </a:spcAft>
              <a:defRPr sz="1200">
                <a:solidFill>
                  <a:schemeClr val="tx1"/>
                </a:solidFill>
                <a:latin typeface="Arial" charset="0"/>
              </a:defRPr>
            </a:lvl8pPr>
            <a:lvl9pPr marL="3886200" indent="-228600" defTabSz="92392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A144F26-A0FE-4BDA-837B-BE6A514EC56F}" type="slidenum">
              <a:rPr lang="en-US" altLang="en-US" smtClean="0">
                <a:solidFill>
                  <a:srgbClr val="000000"/>
                </a:solidFill>
              </a:rPr>
              <a:pPr eaLnBrk="1" hangingPunct="1">
                <a:spcBef>
                  <a:spcPct val="0"/>
                </a:spcBef>
              </a:pPr>
              <a:t>2</a:t>
            </a:fld>
            <a:endParaRPr lang="en-US"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6228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953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3709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DEC98-4BF3-4016-B3E9-066F710CA2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539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3DB9DB-D968-4498-AEB4-9406B008AA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074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3229B-B7C5-44D3-ABD6-3C82E0FBD3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117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FDF15D-0679-462A-9F14-656E6CEBD2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164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9DD92D-F8D7-4386-B7D6-412B82C21A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3802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F5EB2E7-C6B8-4BBD-B01D-299D6CD108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9264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4DCDCA-6412-4F67-AC6A-4D8A93883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9472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6AD0D0-69A6-4DAC-8DF5-45BDBDFD6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031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649565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580F91-9AD3-4BAF-82C2-C869DFF23D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9857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DCEB9-C6F4-4376-941E-DDE883CCFE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815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EA3CBE-F97D-4B99-A33A-7879CAAC2F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117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191754-416F-4CF7-A99B-B38B08BF9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9663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784EB2-F3DE-429F-82A4-20D6AB88FB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3337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84463F4-8AC3-4581-90D4-24AC738C9F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003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4770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4BA97C-AFA9-4C26-9E35-AD307928F5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1486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cstate="print"/>
          <a:srcRect l="45361" t="13956" r="45172" b="77457"/>
          <a:stretch>
            <a:fillRect/>
          </a:stretch>
        </p:blipFill>
        <p:spPr bwMode="auto">
          <a:xfrm>
            <a:off x="0" y="3429000"/>
            <a:ext cx="9144000" cy="3429000"/>
          </a:xfrm>
          <a:prstGeom prst="rect">
            <a:avLst/>
          </a:prstGeom>
          <a:noFill/>
          <a:ln w="9525">
            <a:noFill/>
            <a:miter lim="800000"/>
            <a:headEnd/>
            <a:tailEnd/>
          </a:ln>
        </p:spPr>
      </p:pic>
      <p:pic>
        <p:nvPicPr>
          <p:cNvPr id="4" name="Picture 9"/>
          <p:cNvPicPr>
            <a:picLocks noChangeAspect="1" noChangeArrowheads="1"/>
          </p:cNvPicPr>
          <p:nvPr/>
        </p:nvPicPr>
        <p:blipFill>
          <a:blip r:embed="rId2" cstate="print"/>
          <a:srcRect l="42047" t="49384" r="43752" b="3381"/>
          <a:stretch>
            <a:fillRect/>
          </a:stretch>
        </p:blipFill>
        <p:spPr bwMode="auto">
          <a:xfrm>
            <a:off x="0" y="0"/>
            <a:ext cx="9144000" cy="3429000"/>
          </a:xfrm>
          <a:prstGeom prst="rect">
            <a:avLst/>
          </a:prstGeom>
          <a:noFill/>
          <a:ln w="9525">
            <a:noFill/>
            <a:miter lim="800000"/>
            <a:headEnd/>
            <a:tailEnd/>
          </a:ln>
        </p:spPr>
      </p:pic>
      <p:pic>
        <p:nvPicPr>
          <p:cNvPr id="5" name="Picture 10" descr="02.wmf"/>
          <p:cNvPicPr>
            <a:picLocks noChangeAspect="1"/>
          </p:cNvPicPr>
          <p:nvPr userDrawn="1"/>
        </p:nvPicPr>
        <p:blipFill>
          <a:blip r:embed="rId3" cstate="print">
            <a:lum bright="100000"/>
          </a:blip>
          <a:srcRect/>
          <a:stretch>
            <a:fillRect/>
          </a:stretch>
        </p:blipFill>
        <p:spPr bwMode="auto">
          <a:xfrm>
            <a:off x="6400800" y="6096000"/>
            <a:ext cx="2327275" cy="458788"/>
          </a:xfrm>
          <a:prstGeom prst="rect">
            <a:avLst/>
          </a:prstGeom>
          <a:noFill/>
          <a:ln w="9525">
            <a:noFill/>
            <a:miter lim="800000"/>
            <a:headEnd/>
            <a:tailEnd/>
          </a:ln>
        </p:spPr>
      </p:pic>
      <p:sp>
        <p:nvSpPr>
          <p:cNvPr id="8" name="Subtitle 2"/>
          <p:cNvSpPr>
            <a:spLocks noGrp="1"/>
          </p:cNvSpPr>
          <p:nvPr>
            <p:ph type="subTitle" idx="1"/>
          </p:nvPr>
        </p:nvSpPr>
        <p:spPr>
          <a:xfrm>
            <a:off x="685800" y="4572000"/>
            <a:ext cx="6400800" cy="1600200"/>
          </a:xfrm>
        </p:spPr>
        <p:txBody>
          <a:bodyPr>
            <a:normAutofit/>
          </a:bodyPr>
          <a:lstStyle>
            <a:lvl1pPr>
              <a:buNone/>
              <a:defRPr>
                <a:solidFill>
                  <a:schemeClr val="bg1">
                    <a:lumMod val="75000"/>
                  </a:schemeClr>
                </a:solidFill>
              </a:defRPr>
            </a:lvl1pPr>
          </a:lstStyle>
          <a:p>
            <a:r>
              <a:rPr lang="en-US" smtClean="0"/>
              <a:t>Click to edit Master subtitle style</a:t>
            </a:r>
            <a:endParaRPr lang="en-US" dirty="0"/>
          </a:p>
        </p:txBody>
      </p:sp>
      <p:sp>
        <p:nvSpPr>
          <p:cNvPr id="9" name="Title 1"/>
          <p:cNvSpPr>
            <a:spLocks noGrp="1"/>
          </p:cNvSpPr>
          <p:nvPr>
            <p:ph type="ctrTitle"/>
          </p:nvPr>
        </p:nvSpPr>
        <p:spPr>
          <a:xfrm>
            <a:off x="685800" y="3635375"/>
            <a:ext cx="7772400" cy="936625"/>
          </a:xfrm>
        </p:spPr>
        <p:txBody>
          <a:bodyPr/>
          <a:lstStyle>
            <a:lvl1pPr>
              <a:defRPr>
                <a:solidFill>
                  <a:schemeClr val="bg1"/>
                </a:solidFill>
              </a:defRPr>
            </a:lvl1pPr>
          </a:lstStyle>
          <a:p>
            <a:r>
              <a:rPr lang="en-US" smtClean="0"/>
              <a:t>Click to edit Master title style</a:t>
            </a:r>
            <a:endParaRPr lang="en-US" dirty="0"/>
          </a:p>
        </p:txBody>
      </p:sp>
      <p:sp>
        <p:nvSpPr>
          <p:cNvPr id="7" name="Rectangle 6"/>
          <p:cNvSpPr/>
          <p:nvPr/>
        </p:nvSpPr>
        <p:spPr>
          <a:xfrm>
            <a:off x="0" y="1676400"/>
            <a:ext cx="9144000" cy="1752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eaLnBrk="1" fontAlgn="auto" hangingPunct="1">
              <a:spcBef>
                <a:spcPts val="0"/>
              </a:spcBef>
              <a:spcAft>
                <a:spcPts val="0"/>
              </a:spcAft>
            </a:pPr>
            <a:endParaRPr lang="en-US" dirty="0">
              <a:solidFill>
                <a:prstClr val="black"/>
              </a:solidFill>
            </a:endParaRPr>
          </a:p>
        </p:txBody>
      </p:sp>
    </p:spTree>
    <p:extLst>
      <p:ext uri="{BB962C8B-B14F-4D97-AF65-F5344CB8AC3E}">
        <p14:creationId xmlns:p14="http://schemas.microsoft.com/office/powerpoint/2010/main" val="3742884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34962"/>
            <a:ext cx="8229600" cy="65563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9AC76A-A334-4D73-9C53-415130F6BCBE}" type="datetimeFigureOut">
              <a:rPr lang="en-US" smtClean="0">
                <a:solidFill>
                  <a:prstClr val="white">
                    <a:lumMod val="95000"/>
                  </a:prstClr>
                </a:solidFill>
              </a:rPr>
              <a:pPr/>
              <a:t>4/7/2017</a:t>
            </a:fld>
            <a:endParaRPr lang="en-US" dirty="0">
              <a:solidFill>
                <a:prstClr val="white">
                  <a:lumMod val="9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fld id="{CFDA1D72-B0BA-4F5D-892B-D6C858A144E2}" type="slidenum">
              <a:rPr lang="en-US" smtClean="0">
                <a:solidFill>
                  <a:prstClr val="black"/>
                </a:solidFill>
              </a:rPr>
              <a:pPr eaLnBrk="1" hangingPunct="1"/>
              <a:t>‹#›</a:t>
            </a:fld>
            <a:endParaRPr lang="en-US" dirty="0">
              <a:solidFill>
                <a:prstClr val="black"/>
              </a:solidFill>
            </a:endParaRPr>
          </a:p>
        </p:txBody>
      </p:sp>
    </p:spTree>
    <p:extLst>
      <p:ext uri="{BB962C8B-B14F-4D97-AF65-F5344CB8AC3E}">
        <p14:creationId xmlns:p14="http://schemas.microsoft.com/office/powerpoint/2010/main" val="145428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1781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D9AC76A-A334-4D73-9C53-415130F6BCBE}" type="datetimeFigureOut">
              <a:rPr lang="en-US" smtClean="0">
                <a:solidFill>
                  <a:prstClr val="white">
                    <a:lumMod val="95000"/>
                  </a:prstClr>
                </a:solidFill>
              </a:rPr>
              <a:pPr/>
              <a:t>4/7/2017</a:t>
            </a:fld>
            <a:endParaRPr lang="en-US" dirty="0">
              <a:solidFill>
                <a:prstClr val="white">
                  <a:lumMod val="9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fld id="{CFDA1D72-B0BA-4F5D-892B-D6C858A144E2}" type="slidenum">
              <a:rPr lang="en-US" smtClean="0">
                <a:solidFill>
                  <a:prstClr val="black"/>
                </a:solidFill>
              </a:rPr>
              <a:pPr eaLnBrk="1" hangingPunct="1"/>
              <a:t>‹#›</a:t>
            </a:fld>
            <a:endParaRPr lang="en-US" dirty="0">
              <a:solidFill>
                <a:prstClr val="black"/>
              </a:solidFill>
            </a:endParaRPr>
          </a:p>
        </p:txBody>
      </p:sp>
    </p:spTree>
    <p:extLst>
      <p:ext uri="{BB962C8B-B14F-4D97-AF65-F5344CB8AC3E}">
        <p14:creationId xmlns:p14="http://schemas.microsoft.com/office/powerpoint/2010/main" val="298439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D9AC76A-A334-4D73-9C53-415130F6BCBE}" type="datetimeFigureOut">
              <a:rPr lang="en-US" smtClean="0">
                <a:solidFill>
                  <a:prstClr val="white">
                    <a:lumMod val="95000"/>
                  </a:prstClr>
                </a:solidFill>
              </a:rPr>
              <a:pPr/>
              <a:t>4/7/2017</a:t>
            </a:fld>
            <a:endParaRPr lang="en-US" dirty="0">
              <a:solidFill>
                <a:prstClr val="white">
                  <a:lumMod val="95000"/>
                </a:prst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fld id="{CFDA1D72-B0BA-4F5D-892B-D6C858A144E2}" type="slidenum">
              <a:rPr lang="en-US" smtClean="0">
                <a:solidFill>
                  <a:prstClr val="black"/>
                </a:solidFill>
              </a:rPr>
              <a:pPr eaLnBrk="1" hangingPunct="1"/>
              <a:t>‹#›</a:t>
            </a:fld>
            <a:endParaRPr lang="en-US" dirty="0">
              <a:solidFill>
                <a:prstClr val="black"/>
              </a:solidFill>
            </a:endParaRPr>
          </a:p>
        </p:txBody>
      </p:sp>
    </p:spTree>
    <p:extLst>
      <p:ext uri="{BB962C8B-B14F-4D97-AF65-F5344CB8AC3E}">
        <p14:creationId xmlns:p14="http://schemas.microsoft.com/office/powerpoint/2010/main" val="2052238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60375" y="1066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52600"/>
            <a:ext cx="40401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1066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52600"/>
            <a:ext cx="40417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D9AC76A-A334-4D73-9C53-415130F6BCBE}" type="datetimeFigureOut">
              <a:rPr lang="en-US" smtClean="0">
                <a:solidFill>
                  <a:prstClr val="white">
                    <a:lumMod val="95000"/>
                  </a:prstClr>
                </a:solidFill>
              </a:rPr>
              <a:pPr/>
              <a:t>4/7/2017</a:t>
            </a:fld>
            <a:endParaRPr lang="en-US" dirty="0">
              <a:solidFill>
                <a:prstClr val="white">
                  <a:lumMod val="95000"/>
                </a:prstClr>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fld id="{CFDA1D72-B0BA-4F5D-892B-D6C858A144E2}" type="slidenum">
              <a:rPr lang="en-US" smtClean="0">
                <a:solidFill>
                  <a:prstClr val="black"/>
                </a:solidFill>
              </a:rPr>
              <a:pPr eaLnBrk="1" hangingPunct="1"/>
              <a:t>‹#›</a:t>
            </a:fld>
            <a:endParaRPr lang="en-US" dirty="0">
              <a:solidFill>
                <a:prstClr val="black"/>
              </a:solidFill>
            </a:endParaRPr>
          </a:p>
        </p:txBody>
      </p:sp>
    </p:spTree>
    <p:extLst>
      <p:ext uri="{BB962C8B-B14F-4D97-AF65-F5344CB8AC3E}">
        <p14:creationId xmlns:p14="http://schemas.microsoft.com/office/powerpoint/2010/main" val="2421690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D9AC76A-A334-4D73-9C53-415130F6BCBE}" type="datetimeFigureOut">
              <a:rPr lang="en-US" smtClean="0">
                <a:solidFill>
                  <a:prstClr val="white">
                    <a:lumMod val="95000"/>
                  </a:prstClr>
                </a:solidFill>
              </a:rPr>
              <a:pPr/>
              <a:t>4/7/2017</a:t>
            </a:fld>
            <a:endParaRPr lang="en-US" dirty="0">
              <a:solidFill>
                <a:prstClr val="white">
                  <a:lumMod val="95000"/>
                </a:prst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fld id="{CFDA1D72-B0BA-4F5D-892B-D6C858A144E2}" type="slidenum">
              <a:rPr lang="en-US" smtClean="0">
                <a:solidFill>
                  <a:prstClr val="black"/>
                </a:solidFill>
              </a:rPr>
              <a:pPr eaLnBrk="1" hangingPunct="1"/>
              <a:t>‹#›</a:t>
            </a:fld>
            <a:endParaRPr lang="en-US" dirty="0">
              <a:solidFill>
                <a:prstClr val="black"/>
              </a:solidFill>
            </a:endParaRPr>
          </a:p>
        </p:txBody>
      </p:sp>
    </p:spTree>
    <p:extLst>
      <p:ext uri="{BB962C8B-B14F-4D97-AF65-F5344CB8AC3E}">
        <p14:creationId xmlns:p14="http://schemas.microsoft.com/office/powerpoint/2010/main" val="1407393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D9AC76A-A334-4D73-9C53-415130F6BCBE}" type="datetimeFigureOut">
              <a:rPr lang="en-US" smtClean="0">
                <a:solidFill>
                  <a:prstClr val="white">
                    <a:lumMod val="95000"/>
                  </a:prstClr>
                </a:solidFill>
              </a:rPr>
              <a:pPr/>
              <a:t>4/7/2017</a:t>
            </a:fld>
            <a:endParaRPr lang="en-US" dirty="0">
              <a:solidFill>
                <a:prstClr val="white">
                  <a:lumMod val="95000"/>
                </a:prst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fld id="{CFDA1D72-B0BA-4F5D-892B-D6C858A144E2}" type="slidenum">
              <a:rPr lang="en-US" smtClean="0">
                <a:solidFill>
                  <a:prstClr val="black"/>
                </a:solidFill>
              </a:rPr>
              <a:pPr eaLnBrk="1" hangingPunct="1"/>
              <a:t>‹#›</a:t>
            </a:fld>
            <a:endParaRPr lang="en-US" dirty="0">
              <a:solidFill>
                <a:prstClr val="black"/>
              </a:solidFill>
            </a:endParaRPr>
          </a:p>
        </p:txBody>
      </p:sp>
    </p:spTree>
    <p:extLst>
      <p:ext uri="{BB962C8B-B14F-4D97-AF65-F5344CB8AC3E}">
        <p14:creationId xmlns:p14="http://schemas.microsoft.com/office/powerpoint/2010/main" val="1357399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D9AC76A-A334-4D73-9C53-415130F6BCBE}" type="datetimeFigureOut">
              <a:rPr lang="en-US" smtClean="0">
                <a:solidFill>
                  <a:prstClr val="white">
                    <a:lumMod val="95000"/>
                  </a:prstClr>
                </a:solidFill>
              </a:rPr>
              <a:pPr/>
              <a:t>4/7/2017</a:t>
            </a:fld>
            <a:endParaRPr lang="en-US" dirty="0">
              <a:solidFill>
                <a:prstClr val="white">
                  <a:lumMod val="95000"/>
                </a:prst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fld id="{CFDA1D72-B0BA-4F5D-892B-D6C858A144E2}" type="slidenum">
              <a:rPr lang="en-US" smtClean="0">
                <a:solidFill>
                  <a:prstClr val="black"/>
                </a:solidFill>
              </a:rPr>
              <a:pPr eaLnBrk="1" hangingPunct="1"/>
              <a:t>‹#›</a:t>
            </a:fld>
            <a:endParaRPr lang="en-US" dirty="0">
              <a:solidFill>
                <a:prstClr val="black"/>
              </a:solidFill>
            </a:endParaRPr>
          </a:p>
        </p:txBody>
      </p:sp>
    </p:spTree>
    <p:extLst>
      <p:ext uri="{BB962C8B-B14F-4D97-AF65-F5344CB8AC3E}">
        <p14:creationId xmlns:p14="http://schemas.microsoft.com/office/powerpoint/2010/main" val="2216083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D9AC76A-A334-4D73-9C53-415130F6BCBE}" type="datetimeFigureOut">
              <a:rPr lang="en-US" smtClean="0">
                <a:solidFill>
                  <a:prstClr val="white">
                    <a:lumMod val="95000"/>
                  </a:prstClr>
                </a:solidFill>
              </a:rPr>
              <a:pPr/>
              <a:t>4/7/2017</a:t>
            </a:fld>
            <a:endParaRPr lang="en-US" dirty="0">
              <a:solidFill>
                <a:prstClr val="white">
                  <a:lumMod val="95000"/>
                </a:prst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fld id="{CFDA1D72-B0BA-4F5D-892B-D6C858A144E2}" type="slidenum">
              <a:rPr lang="en-US" smtClean="0">
                <a:solidFill>
                  <a:prstClr val="black"/>
                </a:solidFill>
              </a:rPr>
              <a:pPr eaLnBrk="1" hangingPunct="1"/>
              <a:t>‹#›</a:t>
            </a:fld>
            <a:endParaRPr lang="en-US" dirty="0">
              <a:solidFill>
                <a:prstClr val="black"/>
              </a:solidFill>
            </a:endParaRPr>
          </a:p>
        </p:txBody>
      </p:sp>
    </p:spTree>
    <p:extLst>
      <p:ext uri="{BB962C8B-B14F-4D97-AF65-F5344CB8AC3E}">
        <p14:creationId xmlns:p14="http://schemas.microsoft.com/office/powerpoint/2010/main" val="2235429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9AC76A-A334-4D73-9C53-415130F6BCBE}" type="datetimeFigureOut">
              <a:rPr lang="en-US" smtClean="0">
                <a:solidFill>
                  <a:prstClr val="white">
                    <a:lumMod val="95000"/>
                  </a:prstClr>
                </a:solidFill>
              </a:rPr>
              <a:pPr/>
              <a:t>4/7/2017</a:t>
            </a:fld>
            <a:endParaRPr lang="en-US" dirty="0">
              <a:solidFill>
                <a:prstClr val="white">
                  <a:lumMod val="9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fld id="{CFDA1D72-B0BA-4F5D-892B-D6C858A144E2}" type="slidenum">
              <a:rPr lang="en-US" smtClean="0">
                <a:solidFill>
                  <a:prstClr val="black"/>
                </a:solidFill>
              </a:rPr>
              <a:pPr eaLnBrk="1" hangingPunct="1"/>
              <a:t>‹#›</a:t>
            </a:fld>
            <a:endParaRPr lang="en-US" dirty="0">
              <a:solidFill>
                <a:prstClr val="black"/>
              </a:solidFill>
            </a:endParaRPr>
          </a:p>
        </p:txBody>
      </p:sp>
    </p:spTree>
    <p:extLst>
      <p:ext uri="{BB962C8B-B14F-4D97-AF65-F5344CB8AC3E}">
        <p14:creationId xmlns:p14="http://schemas.microsoft.com/office/powerpoint/2010/main" val="4187790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9AC76A-A334-4D73-9C53-415130F6BCBE}" type="datetimeFigureOut">
              <a:rPr lang="en-US" smtClean="0">
                <a:solidFill>
                  <a:prstClr val="white">
                    <a:lumMod val="95000"/>
                  </a:prstClr>
                </a:solidFill>
              </a:rPr>
              <a:pPr/>
              <a:t>4/7/2017</a:t>
            </a:fld>
            <a:endParaRPr lang="en-US" dirty="0">
              <a:solidFill>
                <a:prstClr val="white">
                  <a:lumMod val="9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fld id="{CFDA1D72-B0BA-4F5D-892B-D6C858A144E2}" type="slidenum">
              <a:rPr lang="en-US" smtClean="0">
                <a:solidFill>
                  <a:prstClr val="black"/>
                </a:solidFill>
              </a:rPr>
              <a:pPr eaLnBrk="1" hangingPunct="1"/>
              <a:t>‹#›</a:t>
            </a:fld>
            <a:endParaRPr lang="en-US" dirty="0">
              <a:solidFill>
                <a:prstClr val="black"/>
              </a:solidFill>
            </a:endParaRPr>
          </a:p>
        </p:txBody>
      </p:sp>
    </p:spTree>
    <p:extLst>
      <p:ext uri="{BB962C8B-B14F-4D97-AF65-F5344CB8AC3E}">
        <p14:creationId xmlns:p14="http://schemas.microsoft.com/office/powerpoint/2010/main" val="554104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DEC98-4BF3-4016-B3E9-066F710CA2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907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4844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3DB9DB-D968-4498-AEB4-9406B008AA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7232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3229B-B7C5-44D3-ABD6-3C82E0FBD3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425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FDF15D-0679-462A-9F14-656E6CEBD2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4059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9DD92D-F8D7-4386-B7D6-412B82C21A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0549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F5EB2E7-C6B8-4BBD-B01D-299D6CD108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678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4DCDCA-6412-4F67-AC6A-4D8A93883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347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6AD0D0-69A6-4DAC-8DF5-45BDBDFD6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35185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580F91-9AD3-4BAF-82C2-C869DFF23D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275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DCEB9-C6F4-4376-941E-DDE883CCFE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425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EA3CBE-F97D-4B99-A33A-7879CAAC2F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908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0597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191754-416F-4CF7-A99B-B38B08BF9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21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784EB2-F3DE-429F-82A4-20D6AB88FB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0341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84463F4-8AC3-4581-90D4-24AC738C9F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806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33130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4BA97C-AFA9-4C26-9E35-AD307928F5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4206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DEC98-4BF3-4016-B3E9-066F710CA2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7306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3DB9DB-D968-4498-AEB4-9406B008AA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35100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3229B-B7C5-44D3-ABD6-3C82E0FBD3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6410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FDF15D-0679-462A-9F14-656E6CEBD2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6038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9DD92D-F8D7-4386-B7D6-412B82C21A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613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37864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F5EB2E7-C6B8-4BBD-B01D-299D6CD108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8949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4DCDCA-6412-4F67-AC6A-4D8A93883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36087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6AD0D0-69A6-4DAC-8DF5-45BDBDFD6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7580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580F91-9AD3-4BAF-82C2-C869DFF23D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4502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DCEB9-C6F4-4376-941E-DDE883CCFE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34157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EA3CBE-F97D-4B99-A33A-7879CAAC2F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60533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191754-416F-4CF7-A99B-B38B08BF9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28535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784EB2-F3DE-429F-82A4-20D6AB88FB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8359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84463F4-8AC3-4581-90D4-24AC738C9F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5477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181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8713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4BA97C-AFA9-4C26-9E35-AD307928F5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759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581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997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wm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1.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3600">
          <a:solidFill>
            <a:srgbClr val="003366"/>
          </a:solidFill>
          <a:latin typeface="+mj-lt"/>
          <a:ea typeface="+mj-ea"/>
          <a:cs typeface="+mj-cs"/>
        </a:defRPr>
      </a:lvl1pPr>
      <a:lvl2pPr algn="l" rtl="0" eaLnBrk="0" fontAlgn="base" hangingPunct="0">
        <a:spcBef>
          <a:spcPct val="0"/>
        </a:spcBef>
        <a:spcAft>
          <a:spcPct val="0"/>
        </a:spcAft>
        <a:defRPr sz="3600">
          <a:solidFill>
            <a:srgbClr val="003366"/>
          </a:solidFill>
          <a:latin typeface="Trebuchet MS" pitchFamily="34" charset="0"/>
        </a:defRPr>
      </a:lvl2pPr>
      <a:lvl3pPr algn="l" rtl="0" eaLnBrk="0" fontAlgn="base" hangingPunct="0">
        <a:spcBef>
          <a:spcPct val="0"/>
        </a:spcBef>
        <a:spcAft>
          <a:spcPct val="0"/>
        </a:spcAft>
        <a:defRPr sz="3600">
          <a:solidFill>
            <a:srgbClr val="003366"/>
          </a:solidFill>
          <a:latin typeface="Trebuchet MS" pitchFamily="34" charset="0"/>
        </a:defRPr>
      </a:lvl3pPr>
      <a:lvl4pPr algn="l" rtl="0" eaLnBrk="0" fontAlgn="base" hangingPunct="0">
        <a:spcBef>
          <a:spcPct val="0"/>
        </a:spcBef>
        <a:spcAft>
          <a:spcPct val="0"/>
        </a:spcAft>
        <a:defRPr sz="3600">
          <a:solidFill>
            <a:srgbClr val="003366"/>
          </a:solidFill>
          <a:latin typeface="Trebuchet MS" pitchFamily="34" charset="0"/>
        </a:defRPr>
      </a:lvl4pPr>
      <a:lvl5pPr algn="l" rtl="0" eaLnBrk="0" fontAlgn="base" hangingPunct="0">
        <a:spcBef>
          <a:spcPct val="0"/>
        </a:spcBef>
        <a:spcAft>
          <a:spcPct val="0"/>
        </a:spcAft>
        <a:defRPr sz="3600">
          <a:solidFill>
            <a:srgbClr val="003366"/>
          </a:solidFill>
          <a:latin typeface="Trebuchet MS"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p:titleStyle>
    <p:body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Char char="•"/>
        <a:defRPr sz="2400">
          <a:solidFill>
            <a:srgbClr val="777777"/>
          </a:solidFill>
          <a:latin typeface="+mn-lt"/>
        </a:defRPr>
      </a:lvl3pPr>
      <a:lvl4pPr marL="1600200" indent="-228600" algn="l" rtl="0" eaLnBrk="0" fontAlgn="base" hangingPunct="0">
        <a:spcBef>
          <a:spcPct val="20000"/>
        </a:spcBef>
        <a:spcAft>
          <a:spcPct val="0"/>
        </a:spcAft>
        <a:buChar char="•"/>
        <a:defRPr sz="2400">
          <a:solidFill>
            <a:srgbClr val="777777"/>
          </a:solidFill>
          <a:latin typeface="+mn-lt"/>
        </a:defRPr>
      </a:lvl4pPr>
      <a:lvl5pPr marL="2057400" indent="-228600" algn="l" rtl="0" eaLnBrk="0" fontAlgn="base" hangingPunct="0">
        <a:spcBef>
          <a:spcPct val="20000"/>
        </a:spcBef>
        <a:spcAft>
          <a:spcPct val="0"/>
        </a:spcAft>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eaLnBrk="1" hangingPunct="1">
              <a:defRPr/>
            </a:pPr>
            <a:fld id="{D762842D-B488-43DF-B8B6-A5CFF657C172}" type="slidenum">
              <a:rPr lang="en-US">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27781886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002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028" name="Title Placeholder 1"/>
          <p:cNvSpPr>
            <a:spLocks noGrp="1"/>
          </p:cNvSpPr>
          <p:nvPr>
            <p:ph type="title"/>
          </p:nvPr>
        </p:nvSpPr>
        <p:spPr bwMode="auto">
          <a:xfrm>
            <a:off x="152400" y="334962"/>
            <a:ext cx="8229600" cy="655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457200" y="10668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schemeClr val="bg1">
                    <a:lumMod val="95000"/>
                  </a:schemeClr>
                </a:solidFill>
                <a:latin typeface="+mn-lt"/>
              </a:defRPr>
            </a:lvl1pPr>
          </a:lstStyle>
          <a:p>
            <a:pPr eaLnBrk="1" hangingPunct="1"/>
            <a:r>
              <a:rPr lang="en-US">
                <a:solidFill>
                  <a:prstClr val="white">
                    <a:lumMod val="95000"/>
                  </a:prstClr>
                </a:solidFill>
              </a:rPr>
              <a:t>Slide </a:t>
            </a:r>
            <a:fld id="{368263B5-4446-4E2A-82CD-6B1A3730A66E}" type="slidenum">
              <a:rPr lang="en-US">
                <a:solidFill>
                  <a:prstClr val="white">
                    <a:lumMod val="95000"/>
                  </a:prstClr>
                </a:solidFill>
              </a:rPr>
              <a:pPr eaLnBrk="1" hangingPunct="1"/>
              <a:t>‹#›</a:t>
            </a:fld>
            <a:endParaRPr lang="en-US">
              <a:solidFill>
                <a:prstClr val="white">
                  <a:lumMod val="9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endParaRPr lang="en-US" dirty="0">
              <a:solidFill>
                <a:prstClr val="black">
                  <a:tint val="75000"/>
                </a:prstClr>
              </a:solidFill>
            </a:endParaRPr>
          </a:p>
        </p:txBody>
      </p:sp>
      <p:pic>
        <p:nvPicPr>
          <p:cNvPr id="1032" name="Picture 8" descr="02.wmf"/>
          <p:cNvPicPr>
            <a:picLocks noChangeAspect="1"/>
          </p:cNvPicPr>
          <p:nvPr/>
        </p:nvPicPr>
        <p:blipFill>
          <a:blip r:embed="rId13" cstate="print">
            <a:lum bright="100000"/>
          </a:blip>
          <a:srcRect/>
          <a:stretch>
            <a:fillRect/>
          </a:stretch>
        </p:blipFill>
        <p:spPr bwMode="auto">
          <a:xfrm>
            <a:off x="7708900" y="6477000"/>
            <a:ext cx="1330325" cy="261938"/>
          </a:xfrm>
          <a:prstGeom prst="rect">
            <a:avLst/>
          </a:prstGeom>
          <a:noFill/>
          <a:ln w="9525">
            <a:noFill/>
            <a:miter lim="800000"/>
            <a:headEnd/>
            <a:tailEnd/>
          </a:ln>
        </p:spPr>
      </p:pic>
      <p:sp>
        <p:nvSpPr>
          <p:cNvPr id="11" name="Rectangle 10"/>
          <p:cNvSpPr/>
          <p:nvPr/>
        </p:nvSpPr>
        <p:spPr>
          <a:xfrm>
            <a:off x="0" y="1524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10" name="Picture 6"/>
          <p:cNvPicPr>
            <a:picLocks noChangeArrowheads="1"/>
          </p:cNvPicPr>
          <p:nvPr/>
        </p:nvPicPr>
        <p:blipFill>
          <a:blip r:embed="rId14" cstate="print"/>
          <a:srcRect l="42047" t="54750" r="43752" b="3382"/>
          <a:stretch>
            <a:fillRect/>
          </a:stretch>
        </p:blipFill>
        <p:spPr bwMode="auto">
          <a:xfrm>
            <a:off x="-1" y="-15240"/>
            <a:ext cx="9153144" cy="182880"/>
          </a:xfrm>
          <a:prstGeom prst="rect">
            <a:avLst/>
          </a:prstGeom>
          <a:no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701475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fontAlgn="base" hangingPunct="1">
        <a:spcBef>
          <a:spcPct val="0"/>
        </a:spcBef>
        <a:spcAft>
          <a:spcPct val="0"/>
        </a:spcAft>
        <a:defRPr sz="4400" kern="1200">
          <a:solidFill>
            <a:schemeClr val="bg1"/>
          </a:solidFill>
          <a:latin typeface="Book Antiqua" pitchFamily="18" charset="0"/>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eaLnBrk="1" hangingPunct="1">
              <a:defRPr/>
            </a:pPr>
            <a:fld id="{D762842D-B488-43DF-B8B6-A5CFF657C172}" type="slidenum">
              <a:rPr lang="en-US">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251578170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eaLnBrk="1" hangingPunct="1">
              <a:defRPr/>
            </a:pPr>
            <a:fld id="{D762842D-B488-43DF-B8B6-A5CFF657C172}" type="slidenum">
              <a:rPr lang="en-US">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253494583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mailto:Kelly.parker@vdh.virginia.gov" TargetMode="External"/><Relationship Id="rId3" Type="http://schemas.openxmlformats.org/officeDocument/2006/relationships/hyperlink" Target="mailto:Bob.Mauskapf@vdh.virginia.gov" TargetMode="External"/><Relationship Id="rId7" Type="http://schemas.openxmlformats.org/officeDocument/2006/relationships/hyperlink" Target="mailto:Suzi.Silverstein@vdh.virginia.gov" TargetMode="External"/><Relationship Id="rId2" Type="http://schemas.openxmlformats.org/officeDocument/2006/relationships/hyperlink" Target="mailto:Hughes.melton@vdh.virginia.gov" TargetMode="External"/><Relationship Id="rId1" Type="http://schemas.openxmlformats.org/officeDocument/2006/relationships/slideLayout" Target="../slideLayouts/slideLayout58.xml"/><Relationship Id="rId6" Type="http://schemas.openxmlformats.org/officeDocument/2006/relationships/hyperlink" Target="mailto:Kim.Allan@vdh.virginia.gov" TargetMode="External"/><Relationship Id="rId5" Type="http://schemas.openxmlformats.org/officeDocument/2006/relationships/hyperlink" Target="mailto:Jennifer.freeland@vdh.virginia.gov" TargetMode="External"/><Relationship Id="rId4" Type="http://schemas.openxmlformats.org/officeDocument/2006/relationships/hyperlink" Target="mailto:Cindy.Shelton@vdh.virginia.gov" TargetMode="External"/><Relationship Id="rId9" Type="http://schemas.openxmlformats.org/officeDocument/2006/relationships/hyperlink" Target="http://www.vdh.virginia.gov/OE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ie60547\AppData\Local\Microsoft\Windows\Temporary Internet Files\Content.Outlook\DRY4FKLX\VDH_HealthDistricts_map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474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PHEP </a:t>
            </a:r>
            <a:r>
              <a:rPr lang="en-US" dirty="0"/>
              <a:t>Outcomes </a:t>
            </a:r>
            <a:r>
              <a:rPr lang="en-US" dirty="0" smtClean="0"/>
              <a:t>(cont’d)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Complete </a:t>
            </a:r>
            <a:r>
              <a:rPr lang="en-US" dirty="0"/>
              <a:t>enlistment of all-hazard MCM private pharmacy PODs</a:t>
            </a:r>
          </a:p>
          <a:p>
            <a:pPr>
              <a:buFont typeface="Arial" panose="020B0604020202020204" pitchFamily="34" charset="0"/>
              <a:buChar char="•"/>
            </a:pPr>
            <a:r>
              <a:rPr lang="en-US" dirty="0" smtClean="0"/>
              <a:t>Successful completion </a:t>
            </a:r>
            <a:r>
              <a:rPr lang="en-US" dirty="0"/>
              <a:t>of any PHEP/LRN emergency contact drills /  Successful completion of all surge and capability exercises</a:t>
            </a:r>
          </a:p>
          <a:p>
            <a:pPr>
              <a:buFont typeface="Arial" panose="020B0604020202020204" pitchFamily="34" charset="0"/>
              <a:buChar char="•"/>
            </a:pPr>
            <a:r>
              <a:rPr lang="en-US" dirty="0" smtClean="0"/>
              <a:t>Enhanced </a:t>
            </a:r>
            <a:r>
              <a:rPr lang="en-US" dirty="0"/>
              <a:t>Public Health Information Systems Workforce with  improved Public Health Informatics utilizing the Advanced Electronic Information Exchange and increased engagement with VA’s Poison Control Centers</a:t>
            </a:r>
          </a:p>
          <a:p>
            <a:endParaRPr lang="en-US" dirty="0"/>
          </a:p>
        </p:txBody>
      </p:sp>
    </p:spTree>
    <p:extLst>
      <p:ext uri="{BB962C8B-B14F-4D97-AF65-F5344CB8AC3E}">
        <p14:creationId xmlns:p14="http://schemas.microsoft.com/office/powerpoint/2010/main" val="2494615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4962"/>
            <a:ext cx="8763000" cy="655638"/>
          </a:xfrm>
        </p:spPr>
        <p:txBody>
          <a:bodyPr/>
          <a:lstStyle/>
          <a:p>
            <a:pPr algn="ctr"/>
            <a:r>
              <a:rPr lang="en-US" dirty="0" smtClean="0"/>
              <a:t>HPP/PHEP Funding</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8612562"/>
              </p:ext>
            </p:extLst>
          </p:nvPr>
        </p:nvGraphicFramePr>
        <p:xfrm>
          <a:off x="76200" y="2209800"/>
          <a:ext cx="8762999" cy="762000"/>
        </p:xfrm>
        <a:graphic>
          <a:graphicData uri="http://schemas.openxmlformats.org/drawingml/2006/table">
            <a:tbl>
              <a:tblPr firstRow="1" firstCol="1" bandRow="1">
                <a:tableStyleId>{5C22544A-7EE6-4342-B048-85BDC9FD1C3A}</a:tableStyleId>
              </a:tblPr>
              <a:tblGrid>
                <a:gridCol w="1003255"/>
                <a:gridCol w="1079453"/>
                <a:gridCol w="1079453"/>
                <a:gridCol w="1079453"/>
                <a:gridCol w="1079453"/>
                <a:gridCol w="1064969"/>
                <a:gridCol w="1064969"/>
                <a:gridCol w="1311994"/>
              </a:tblGrid>
              <a:tr h="254000">
                <a:tc>
                  <a:txBody>
                    <a:bodyPr/>
                    <a:lstStyle/>
                    <a:p>
                      <a:pPr marL="0" marR="0" algn="ctr">
                        <a:spcBef>
                          <a:spcPts val="0"/>
                        </a:spcBef>
                        <a:spcAft>
                          <a:spcPts val="0"/>
                        </a:spcAft>
                      </a:pPr>
                      <a:r>
                        <a:rPr lang="en-US" sz="1400" u="sng" dirty="0">
                          <a:effectLst/>
                        </a:rPr>
                        <a:t>2010</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2011</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2012</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2013</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2014</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2015</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2016</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2017</a:t>
                      </a:r>
                      <a:endParaRPr lang="en-US" sz="1400" dirty="0">
                        <a:effectLst/>
                        <a:latin typeface="Calibri"/>
                        <a:ea typeface="Calibri"/>
                        <a:cs typeface="Times New Roman"/>
                      </a:endParaRPr>
                    </a:p>
                  </a:txBody>
                  <a:tcPr marL="68580" marR="68580" marT="0" marB="0"/>
                </a:tc>
              </a:tr>
              <a:tr h="508000">
                <a:tc>
                  <a:txBody>
                    <a:bodyPr/>
                    <a:lstStyle/>
                    <a:p>
                      <a:pPr marL="0" marR="0" algn="ctr">
                        <a:spcBef>
                          <a:spcPts val="0"/>
                        </a:spcBef>
                        <a:spcAft>
                          <a:spcPts val="0"/>
                        </a:spcAft>
                      </a:pPr>
                      <a:r>
                        <a:rPr lang="en-US" sz="1400" b="0" dirty="0">
                          <a:solidFill>
                            <a:schemeClr val="tx1"/>
                          </a:solidFill>
                          <a:effectLst/>
                        </a:rPr>
                        <a:t>$</a:t>
                      </a:r>
                      <a:r>
                        <a:rPr lang="en-US" sz="1400" b="0" kern="1200" dirty="0">
                          <a:solidFill>
                            <a:schemeClr val="tx1"/>
                          </a:solidFill>
                          <a:effectLst/>
                          <a:latin typeface="+mn-lt"/>
                          <a:ea typeface="+mn-ea"/>
                          <a:cs typeface="+mn-cs"/>
                        </a:rPr>
                        <a:t>8,857,019</a:t>
                      </a: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a:solidFill>
                            <a:schemeClr val="tx1"/>
                          </a:solidFill>
                          <a:effectLst/>
                          <a:latin typeface="+mn-lt"/>
                          <a:ea typeface="+mn-ea"/>
                          <a:cs typeface="+mn-cs"/>
                        </a:rPr>
                        <a:t>$9,668,881</a:t>
                      </a: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a:solidFill>
                            <a:schemeClr val="tx1"/>
                          </a:solidFill>
                          <a:effectLst/>
                          <a:latin typeface="+mn-lt"/>
                          <a:ea typeface="+mn-ea"/>
                          <a:cs typeface="+mn-cs"/>
                        </a:rPr>
                        <a:t>$8,620,629</a:t>
                      </a: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a:solidFill>
                            <a:schemeClr val="tx1"/>
                          </a:solidFill>
                          <a:effectLst/>
                          <a:latin typeface="+mn-lt"/>
                          <a:ea typeface="+mn-ea"/>
                          <a:cs typeface="+mn-cs"/>
                        </a:rPr>
                        <a:t>$8,739,318</a:t>
                      </a: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a:solidFill>
                            <a:schemeClr val="tx1"/>
                          </a:solidFill>
                          <a:effectLst/>
                          <a:latin typeface="+mn-lt"/>
                          <a:ea typeface="+mn-ea"/>
                          <a:cs typeface="+mn-cs"/>
                        </a:rPr>
                        <a:t>$8,231,128</a:t>
                      </a: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a:solidFill>
                            <a:schemeClr val="tx1"/>
                          </a:solidFill>
                          <a:effectLst/>
                          <a:latin typeface="+mn-lt"/>
                          <a:ea typeface="+mn-ea"/>
                          <a:cs typeface="+mn-cs"/>
                        </a:rPr>
                        <a:t>$6,188,517</a:t>
                      </a: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a:solidFill>
                            <a:schemeClr val="tx1"/>
                          </a:solidFill>
                          <a:effectLst/>
                          <a:latin typeface="+mn-lt"/>
                          <a:ea typeface="+mn-ea"/>
                          <a:cs typeface="+mn-cs"/>
                        </a:rPr>
                        <a:t>$6,295,382</a:t>
                      </a: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a:solidFill>
                            <a:schemeClr val="tx1"/>
                          </a:solidFill>
                          <a:effectLst/>
                          <a:latin typeface="+mn-lt"/>
                          <a:ea typeface="+mn-ea"/>
                          <a:cs typeface="+mn-cs"/>
                        </a:rPr>
                        <a:t>$</a:t>
                      </a:r>
                      <a:r>
                        <a:rPr lang="en-US" sz="1400" b="0" kern="1200" dirty="0" smtClean="0">
                          <a:solidFill>
                            <a:schemeClr val="tx1"/>
                          </a:solidFill>
                          <a:effectLst/>
                          <a:latin typeface="+mn-lt"/>
                          <a:ea typeface="+mn-ea"/>
                          <a:cs typeface="+mn-cs"/>
                        </a:rPr>
                        <a:t>6,117,444</a:t>
                      </a:r>
                    </a:p>
                    <a:p>
                      <a:pPr marL="0" marR="0" algn="ctr">
                        <a:spcBef>
                          <a:spcPts val="0"/>
                        </a:spcBef>
                        <a:spcAft>
                          <a:spcPts val="0"/>
                        </a:spcAft>
                      </a:pPr>
                      <a:r>
                        <a:rPr lang="en-US" sz="1400" dirty="0" smtClean="0">
                          <a:solidFill>
                            <a:srgbClr val="FF0000"/>
                          </a:solidFill>
                          <a:effectLst/>
                          <a:latin typeface="+mn-lt"/>
                          <a:ea typeface="Calibri"/>
                        </a:rPr>
                        <a:t>$6,075,317</a:t>
                      </a:r>
                      <a:r>
                        <a:rPr lang="en-US" sz="1400" dirty="0" smtClean="0">
                          <a:effectLst/>
                          <a:latin typeface="+mn-lt"/>
                          <a:ea typeface="Calibri"/>
                        </a:rPr>
                        <a:t> </a:t>
                      </a:r>
                      <a:endParaRPr lang="en-US" sz="1400" b="0" kern="1200" dirty="0">
                        <a:solidFill>
                          <a:schemeClr val="tx1"/>
                        </a:solidFill>
                        <a:effectLst/>
                        <a:latin typeface="+mn-lt"/>
                        <a:ea typeface="+mn-ea"/>
                        <a:cs typeface="+mn-cs"/>
                      </a:endParaRPr>
                    </a:p>
                  </a:txBody>
                  <a:tcPr marL="68580" marR="68580" marT="0" marB="0">
                    <a:solidFill>
                      <a:schemeClr val="bg1">
                        <a:lumMod val="85000"/>
                      </a:schemeClr>
                    </a:solidFill>
                  </a:tcPr>
                </a:tc>
              </a:tr>
            </a:tbl>
          </a:graphicData>
        </a:graphic>
      </p:graphicFrame>
      <p:sp>
        <p:nvSpPr>
          <p:cNvPr id="7" name="TextBox 6"/>
          <p:cNvSpPr txBox="1"/>
          <p:nvPr/>
        </p:nvSpPr>
        <p:spPr>
          <a:xfrm>
            <a:off x="2362200" y="1447800"/>
            <a:ext cx="4267200" cy="369332"/>
          </a:xfrm>
          <a:prstGeom prst="rect">
            <a:avLst/>
          </a:prstGeom>
          <a:noFill/>
        </p:spPr>
        <p:txBody>
          <a:bodyPr wrap="square" rtlCol="0">
            <a:spAutoFit/>
          </a:bodyPr>
          <a:lstStyle/>
          <a:p>
            <a:pPr algn="ctr" eaLnBrk="1" fontAlgn="auto" hangingPunct="1">
              <a:spcBef>
                <a:spcPts val="0"/>
              </a:spcBef>
              <a:spcAft>
                <a:spcPts val="0"/>
              </a:spcAft>
            </a:pPr>
            <a:r>
              <a:rPr lang="en-US" dirty="0" smtClean="0">
                <a:solidFill>
                  <a:prstClr val="white"/>
                </a:solidFill>
                <a:latin typeface="Calibri"/>
              </a:rPr>
              <a:t>HPP Funding</a:t>
            </a:r>
            <a:endParaRPr lang="en-US" dirty="0">
              <a:solidFill>
                <a:prstClr val="white"/>
              </a:solidFill>
              <a:latin typeface="Calibri"/>
            </a:endParaRPr>
          </a:p>
        </p:txBody>
      </p:sp>
      <p:sp>
        <p:nvSpPr>
          <p:cNvPr id="9" name="TextBox 8"/>
          <p:cNvSpPr txBox="1"/>
          <p:nvPr/>
        </p:nvSpPr>
        <p:spPr>
          <a:xfrm>
            <a:off x="1828800" y="3733800"/>
            <a:ext cx="5181600" cy="369332"/>
          </a:xfrm>
          <a:prstGeom prst="rect">
            <a:avLst/>
          </a:prstGeom>
          <a:noFill/>
        </p:spPr>
        <p:txBody>
          <a:bodyPr wrap="square" rtlCol="0">
            <a:spAutoFit/>
          </a:bodyPr>
          <a:lstStyle/>
          <a:p>
            <a:pPr algn="ctr" eaLnBrk="1" fontAlgn="auto" hangingPunct="1">
              <a:spcBef>
                <a:spcPts val="0"/>
              </a:spcBef>
              <a:spcAft>
                <a:spcPts val="0"/>
              </a:spcAft>
            </a:pPr>
            <a:r>
              <a:rPr lang="en-US" dirty="0" smtClean="0">
                <a:solidFill>
                  <a:prstClr val="white"/>
                </a:solidFill>
                <a:latin typeface="Calibri"/>
              </a:rPr>
              <a:t>PHEP Funding</a:t>
            </a:r>
            <a:endParaRPr lang="en-US" dirty="0">
              <a:solidFill>
                <a:prstClr val="white"/>
              </a:solidFill>
              <a:latin typeface="Calibri"/>
            </a:endParaRPr>
          </a:p>
        </p:txBody>
      </p:sp>
      <p:graphicFrame>
        <p:nvGraphicFramePr>
          <p:cNvPr id="11" name="Table 10"/>
          <p:cNvGraphicFramePr>
            <a:graphicFrameLocks noGrp="1"/>
          </p:cNvGraphicFramePr>
          <p:nvPr>
            <p:extLst>
              <p:ext uri="{D42A27DB-BD31-4B8C-83A1-F6EECF244321}">
                <p14:modId xmlns:p14="http://schemas.microsoft.com/office/powerpoint/2010/main" val="1702922906"/>
              </p:ext>
            </p:extLst>
          </p:nvPr>
        </p:nvGraphicFramePr>
        <p:xfrm>
          <a:off x="228600" y="4343400"/>
          <a:ext cx="8763786" cy="762000"/>
        </p:xfrm>
        <a:graphic>
          <a:graphicData uri="http://schemas.openxmlformats.org/drawingml/2006/table">
            <a:tbl>
              <a:tblPr firstRow="1" firstCol="1" bandRow="1">
                <a:tableStyleId>{5C22544A-7EE6-4342-B048-85BDC9FD1C3A}</a:tableStyleId>
              </a:tblPr>
              <a:tblGrid>
                <a:gridCol w="1080135"/>
                <a:gridCol w="1080135"/>
                <a:gridCol w="1080135"/>
                <a:gridCol w="1080135"/>
                <a:gridCol w="1080135"/>
                <a:gridCol w="1080135"/>
                <a:gridCol w="1080135"/>
                <a:gridCol w="1202841"/>
              </a:tblGrid>
              <a:tr h="254000">
                <a:tc>
                  <a:txBody>
                    <a:bodyPr/>
                    <a:lstStyle/>
                    <a:p>
                      <a:pPr marL="0" marR="0" algn="ctr">
                        <a:spcBef>
                          <a:spcPts val="0"/>
                        </a:spcBef>
                        <a:spcAft>
                          <a:spcPts val="0"/>
                        </a:spcAft>
                      </a:pPr>
                      <a:r>
                        <a:rPr lang="en-US" sz="1400" u="sng" dirty="0">
                          <a:effectLst/>
                        </a:rPr>
                        <a:t>2010</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2011</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2012</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2013</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2014</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2015</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2016</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u="sng" dirty="0">
                          <a:effectLst/>
                        </a:rPr>
                        <a:t>2017</a:t>
                      </a:r>
                      <a:endParaRPr lang="en-US" sz="1400" dirty="0">
                        <a:effectLst/>
                        <a:latin typeface="Calibri"/>
                        <a:ea typeface="Calibri"/>
                        <a:cs typeface="Times New Roman"/>
                      </a:endParaRPr>
                    </a:p>
                  </a:txBody>
                  <a:tcPr marL="68580" marR="68580" marT="0" marB="0"/>
                </a:tc>
              </a:tr>
              <a:tr h="508000">
                <a:tc>
                  <a:txBody>
                    <a:bodyPr/>
                    <a:lstStyle/>
                    <a:p>
                      <a:pPr marL="0" marR="0" algn="ctr" defTabSz="914400" rtl="0" eaLnBrk="1" latinLnBrk="0" hangingPunct="1">
                        <a:spcBef>
                          <a:spcPts val="0"/>
                        </a:spcBef>
                        <a:spcAft>
                          <a:spcPts val="0"/>
                        </a:spcAft>
                      </a:pPr>
                      <a:r>
                        <a:rPr lang="en-US" sz="1400" b="0" kern="1200" dirty="0" smtClean="0">
                          <a:solidFill>
                            <a:schemeClr val="tx1"/>
                          </a:solidFill>
                          <a:effectLst/>
                          <a:latin typeface="+mn-lt"/>
                          <a:ea typeface="+mn-ea"/>
                          <a:cs typeface="+mn-cs"/>
                        </a:rPr>
                        <a:t>$16,580,677</a:t>
                      </a:r>
                      <a:endParaRPr lang="en-US" sz="1400" b="0" kern="1200" dirty="0">
                        <a:solidFill>
                          <a:schemeClr val="tx1"/>
                        </a:solidFill>
                        <a:effectLst/>
                        <a:latin typeface="+mn-lt"/>
                        <a:ea typeface="+mn-ea"/>
                        <a:cs typeface="+mn-cs"/>
                      </a:endParaRPr>
                    </a:p>
                  </a:txBody>
                  <a:tcPr marL="68580" marR="68580" marT="0" marB="0">
                    <a:solidFill>
                      <a:schemeClr val="bg1">
                        <a:lumMod val="85000"/>
                      </a:schemeClr>
                    </a:solidFill>
                  </a:tcPr>
                </a:tc>
                <a:tc>
                  <a:txBody>
                    <a:bodyPr/>
                    <a:lstStyle/>
                    <a:p>
                      <a:pPr marL="0" marR="0" algn="ctr" defTabSz="914400" rtl="0" eaLnBrk="1" latinLnBrk="0" hangingPunct="1">
                        <a:spcBef>
                          <a:spcPts val="0"/>
                        </a:spcBef>
                        <a:spcAft>
                          <a:spcPts val="0"/>
                        </a:spcAft>
                      </a:pPr>
                      <a:r>
                        <a:rPr lang="en-US" sz="1400" b="0" kern="1200" dirty="0" smtClean="0">
                          <a:solidFill>
                            <a:schemeClr val="tx1"/>
                          </a:solidFill>
                          <a:effectLst/>
                          <a:latin typeface="+mn-lt"/>
                          <a:ea typeface="+mn-ea"/>
                          <a:cs typeface="+mn-cs"/>
                        </a:rPr>
                        <a:t>$16,945,680</a:t>
                      </a:r>
                      <a:endParaRPr lang="en-US" sz="1400" b="0" kern="1200" dirty="0">
                        <a:solidFill>
                          <a:schemeClr val="tx1"/>
                        </a:solidFill>
                        <a:effectLst/>
                        <a:latin typeface="+mn-lt"/>
                        <a:ea typeface="+mn-ea"/>
                        <a:cs typeface="+mn-cs"/>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smtClean="0">
                          <a:solidFill>
                            <a:schemeClr val="tx1"/>
                          </a:solidFill>
                          <a:effectLst/>
                          <a:latin typeface="+mn-lt"/>
                          <a:ea typeface="+mn-ea"/>
                          <a:cs typeface="+mn-cs"/>
                        </a:rPr>
                        <a:t>$14,163,377</a:t>
                      </a:r>
                      <a:endParaRPr lang="en-US" sz="1400" b="0" kern="1200" dirty="0">
                        <a:solidFill>
                          <a:schemeClr val="tx1"/>
                        </a:solidFill>
                        <a:effectLst/>
                        <a:latin typeface="+mn-lt"/>
                        <a:ea typeface="+mn-ea"/>
                        <a:cs typeface="+mn-cs"/>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a:solidFill>
                            <a:schemeClr val="tx1"/>
                          </a:solidFill>
                          <a:effectLst/>
                          <a:latin typeface="+mn-lt"/>
                          <a:ea typeface="+mn-ea"/>
                          <a:cs typeface="+mn-cs"/>
                        </a:rPr>
                        <a:t>$14,939,373</a:t>
                      </a: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a:solidFill>
                            <a:schemeClr val="tx1"/>
                          </a:solidFill>
                          <a:effectLst/>
                          <a:latin typeface="+mn-lt"/>
                          <a:ea typeface="+mn-ea"/>
                          <a:cs typeface="+mn-cs"/>
                        </a:rPr>
                        <a:t>$14,048,975</a:t>
                      </a: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a:solidFill>
                            <a:schemeClr val="tx1"/>
                          </a:solidFill>
                          <a:effectLst/>
                          <a:latin typeface="+mn-lt"/>
                          <a:ea typeface="+mn-ea"/>
                          <a:cs typeface="+mn-cs"/>
                        </a:rPr>
                        <a:t>$14,786,946</a:t>
                      </a: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a:solidFill>
                            <a:schemeClr val="tx1"/>
                          </a:solidFill>
                          <a:effectLst/>
                          <a:latin typeface="+mn-lt"/>
                          <a:ea typeface="+mn-ea"/>
                          <a:cs typeface="+mn-cs"/>
                        </a:rPr>
                        <a:t>$14,911,408</a:t>
                      </a:r>
                    </a:p>
                  </a:txBody>
                  <a:tcPr marL="68580" marR="68580" marT="0" marB="0">
                    <a:solidFill>
                      <a:schemeClr val="bg1">
                        <a:lumMod val="85000"/>
                      </a:schemeClr>
                    </a:solidFill>
                  </a:tcPr>
                </a:tc>
                <a:tc>
                  <a:txBody>
                    <a:bodyPr/>
                    <a:lstStyle/>
                    <a:p>
                      <a:pPr marL="0" marR="0" algn="ctr">
                        <a:spcBef>
                          <a:spcPts val="0"/>
                        </a:spcBef>
                        <a:spcAft>
                          <a:spcPts val="0"/>
                        </a:spcAft>
                      </a:pPr>
                      <a:r>
                        <a:rPr lang="en-US" sz="1400" b="0" kern="1200" dirty="0">
                          <a:solidFill>
                            <a:schemeClr val="tx1"/>
                          </a:solidFill>
                          <a:effectLst/>
                          <a:latin typeface="+mn-lt"/>
                          <a:ea typeface="+mn-ea"/>
                          <a:cs typeface="+mn-cs"/>
                        </a:rPr>
                        <a:t>$</a:t>
                      </a:r>
                      <a:r>
                        <a:rPr lang="en-US" sz="1400" b="0" kern="1200" dirty="0" smtClean="0">
                          <a:solidFill>
                            <a:schemeClr val="tx1"/>
                          </a:solidFill>
                          <a:effectLst/>
                          <a:latin typeface="+mn-lt"/>
                          <a:ea typeface="+mn-ea"/>
                          <a:cs typeface="+mn-cs"/>
                        </a:rPr>
                        <a:t>13,744,023</a:t>
                      </a:r>
                    </a:p>
                    <a:p>
                      <a:pPr marL="0" marR="0" algn="ctr">
                        <a:spcBef>
                          <a:spcPts val="0"/>
                        </a:spcBef>
                        <a:spcAft>
                          <a:spcPts val="0"/>
                        </a:spcAft>
                      </a:pPr>
                      <a:r>
                        <a:rPr lang="en-US" sz="1400" dirty="0" smtClean="0">
                          <a:solidFill>
                            <a:srgbClr val="FF0000"/>
                          </a:solidFill>
                          <a:effectLst/>
                          <a:latin typeface="+mn-lt"/>
                          <a:ea typeface="Calibri"/>
                        </a:rPr>
                        <a:t>$14,882,534 </a:t>
                      </a:r>
                      <a:endParaRPr lang="en-US" sz="1400" b="0" kern="1200" dirty="0">
                        <a:solidFill>
                          <a:srgbClr val="FF0000"/>
                        </a:solidFill>
                        <a:effectLst/>
                        <a:latin typeface="+mn-lt"/>
                        <a:ea typeface="+mn-ea"/>
                        <a:cs typeface="+mn-cs"/>
                      </a:endParaRPr>
                    </a:p>
                  </a:txBody>
                  <a:tcPr marL="68580" marR="68580" marT="0" marB="0">
                    <a:solidFill>
                      <a:schemeClr val="bg1">
                        <a:lumMod val="85000"/>
                      </a:schemeClr>
                    </a:solidFill>
                  </a:tcPr>
                </a:tc>
              </a:tr>
            </a:tbl>
          </a:graphicData>
        </a:graphic>
      </p:graphicFrame>
      <p:sp>
        <p:nvSpPr>
          <p:cNvPr id="12" name="TextBox 11"/>
          <p:cNvSpPr txBox="1"/>
          <p:nvPr/>
        </p:nvSpPr>
        <p:spPr>
          <a:xfrm>
            <a:off x="1371600" y="6400800"/>
            <a:ext cx="6172200" cy="338554"/>
          </a:xfrm>
          <a:prstGeom prst="rect">
            <a:avLst/>
          </a:prstGeom>
          <a:noFill/>
        </p:spPr>
        <p:txBody>
          <a:bodyPr wrap="square" rtlCol="0">
            <a:spAutoFit/>
          </a:bodyPr>
          <a:lstStyle/>
          <a:p>
            <a:pPr algn="ctr" eaLnBrk="1" fontAlgn="auto" hangingPunct="1">
              <a:spcBef>
                <a:spcPts val="0"/>
              </a:spcBef>
              <a:spcAft>
                <a:spcPts val="0"/>
              </a:spcAft>
            </a:pPr>
            <a:r>
              <a:rPr lang="en-US" sz="800" dirty="0">
                <a:solidFill>
                  <a:prstClr val="white"/>
                </a:solidFill>
                <a:latin typeface="Calibri"/>
              </a:rPr>
              <a:t>Source:  Notice of Grant Award for Federal Fiscal Years </a:t>
            </a:r>
            <a:r>
              <a:rPr lang="en-US" sz="800" dirty="0" smtClean="0">
                <a:solidFill>
                  <a:prstClr val="white"/>
                </a:solidFill>
                <a:latin typeface="Calibri"/>
              </a:rPr>
              <a:t>2010 through </a:t>
            </a:r>
            <a:r>
              <a:rPr lang="en-US" sz="800" dirty="0">
                <a:solidFill>
                  <a:prstClr val="white"/>
                </a:solidFill>
                <a:latin typeface="Calibri"/>
              </a:rPr>
              <a:t>2017</a:t>
            </a:r>
          </a:p>
          <a:p>
            <a:pPr algn="ctr" eaLnBrk="1" fontAlgn="auto" hangingPunct="1">
              <a:spcBef>
                <a:spcPts val="0"/>
              </a:spcBef>
              <a:spcAft>
                <a:spcPts val="0"/>
              </a:spcAft>
            </a:pPr>
            <a:r>
              <a:rPr lang="en-US" sz="800" dirty="0">
                <a:solidFill>
                  <a:prstClr val="white"/>
                </a:solidFill>
                <a:latin typeface="Calibri"/>
              </a:rPr>
              <a:t>(Award totals do not include carryover funding or special/supplemental </a:t>
            </a:r>
            <a:r>
              <a:rPr lang="en-US" sz="800" dirty="0" smtClean="0">
                <a:solidFill>
                  <a:prstClr val="white"/>
                </a:solidFill>
                <a:latin typeface="Calibri"/>
              </a:rPr>
              <a:t>awards</a:t>
            </a:r>
            <a:r>
              <a:rPr lang="en-US" sz="800" dirty="0">
                <a:solidFill>
                  <a:prstClr val="white"/>
                </a:solidFill>
                <a:latin typeface="Calibri"/>
              </a:rPr>
              <a:t>)</a:t>
            </a:r>
          </a:p>
        </p:txBody>
      </p:sp>
    </p:spTree>
    <p:extLst>
      <p:ext uri="{BB962C8B-B14F-4D97-AF65-F5344CB8AC3E}">
        <p14:creationId xmlns:p14="http://schemas.microsoft.com/office/powerpoint/2010/main" val="3828500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Results</a:t>
            </a:r>
            <a:endParaRPr lang="en-US" dirty="0"/>
          </a:p>
        </p:txBody>
      </p:sp>
      <p:sp>
        <p:nvSpPr>
          <p:cNvPr id="3" name="Content Placeholder 2"/>
          <p:cNvSpPr>
            <a:spLocks noGrp="1"/>
          </p:cNvSpPr>
          <p:nvPr>
            <p:ph idx="1"/>
          </p:nvPr>
        </p:nvSpPr>
        <p:spPr>
          <a:xfrm>
            <a:off x="457200" y="914400"/>
            <a:ext cx="8229600" cy="5943600"/>
          </a:xfrm>
        </p:spPr>
        <p:txBody>
          <a:bodyPr/>
          <a:lstStyle/>
          <a:p>
            <a:pPr>
              <a:buFont typeface="Arial" panose="020B0604020202020204" pitchFamily="34" charset="0"/>
              <a:buChar char="•"/>
            </a:pPr>
            <a:r>
              <a:rPr lang="en-US" sz="2000" dirty="0" smtClean="0"/>
              <a:t>National </a:t>
            </a:r>
            <a:r>
              <a:rPr lang="en-US" sz="2000" dirty="0"/>
              <a:t>Health Security Preparedness </a:t>
            </a:r>
            <a:r>
              <a:rPr lang="en-US" sz="2000" dirty="0" smtClean="0"/>
              <a:t>index</a:t>
            </a:r>
          </a:p>
          <a:p>
            <a:pPr>
              <a:buFont typeface="Arial" panose="020B0604020202020204" pitchFamily="34" charset="0"/>
              <a:buChar char="•"/>
            </a:pPr>
            <a:r>
              <a:rPr lang="en-US" sz="2000" dirty="0" smtClean="0"/>
              <a:t>R W Johnson’s Trust for America’s Health: </a:t>
            </a:r>
            <a:r>
              <a:rPr lang="en-US" sz="2000" i="1" dirty="0" smtClean="0"/>
              <a:t>“Ready or Not”</a:t>
            </a:r>
            <a:endParaRPr lang="en-US" sz="2000" i="1" dirty="0"/>
          </a:p>
          <a:p>
            <a:pPr>
              <a:buFont typeface="Arial" panose="020B0604020202020204" pitchFamily="34" charset="0"/>
              <a:buChar char="•"/>
            </a:pPr>
            <a:r>
              <a:rPr lang="en-US" sz="2000" dirty="0" smtClean="0"/>
              <a:t>CDC Performance Snapshot</a:t>
            </a:r>
          </a:p>
          <a:p>
            <a:pPr>
              <a:buFont typeface="Arial" panose="020B0604020202020204" pitchFamily="34" charset="0"/>
              <a:buChar char="•"/>
            </a:pPr>
            <a:r>
              <a:rPr lang="en-US" sz="2000" dirty="0" smtClean="0"/>
              <a:t>Operational Readiness Reviews</a:t>
            </a:r>
          </a:p>
          <a:p>
            <a:pPr>
              <a:buFont typeface="Arial" panose="020B0604020202020204" pitchFamily="34" charset="0"/>
              <a:buChar char="•"/>
            </a:pPr>
            <a:r>
              <a:rPr lang="en-US" sz="2000" dirty="0" smtClean="0"/>
              <a:t>Project Public Health Ready</a:t>
            </a:r>
          </a:p>
          <a:p>
            <a:pPr>
              <a:buFont typeface="Arial" panose="020B0604020202020204" pitchFamily="34" charset="0"/>
              <a:buChar char="•"/>
            </a:pPr>
            <a:r>
              <a:rPr lang="en-US" sz="2000" dirty="0" smtClean="0"/>
              <a:t>CBERS</a:t>
            </a:r>
          </a:p>
          <a:p>
            <a:pPr>
              <a:buFont typeface="Arial" panose="020B0604020202020204" pitchFamily="34" charset="0"/>
              <a:buChar char="•"/>
            </a:pPr>
            <a:r>
              <a:rPr lang="en-US" sz="2000" dirty="0" smtClean="0"/>
              <a:t>Academy</a:t>
            </a:r>
          </a:p>
          <a:p>
            <a:pPr>
              <a:buFont typeface="Arial" panose="020B0604020202020204" pitchFamily="34" charset="0"/>
              <a:buChar char="•"/>
            </a:pPr>
            <a:r>
              <a:rPr lang="en-US" sz="2000" dirty="0" smtClean="0"/>
              <a:t>Exercises</a:t>
            </a:r>
          </a:p>
          <a:p>
            <a:pPr lvl="1">
              <a:buFont typeface="Arial" panose="020B0604020202020204" pitchFamily="34" charset="0"/>
              <a:buChar char="•"/>
            </a:pPr>
            <a:r>
              <a:rPr lang="en-US" sz="2000" dirty="0" smtClean="0"/>
              <a:t>Tranquil Shift</a:t>
            </a:r>
          </a:p>
          <a:p>
            <a:pPr lvl="1">
              <a:buFont typeface="Arial" panose="020B0604020202020204" pitchFamily="34" charset="0"/>
              <a:buChar char="•"/>
            </a:pPr>
            <a:r>
              <a:rPr lang="en-US" sz="2000" dirty="0" smtClean="0"/>
              <a:t>Marble Challenge</a:t>
            </a:r>
          </a:p>
          <a:p>
            <a:pPr lvl="1">
              <a:buFont typeface="Arial" panose="020B0604020202020204" pitchFamily="34" charset="0"/>
              <a:buChar char="•"/>
            </a:pPr>
            <a:r>
              <a:rPr lang="en-US" sz="2000" dirty="0" smtClean="0"/>
              <a:t>VESTEX</a:t>
            </a:r>
          </a:p>
          <a:p>
            <a:pPr>
              <a:buFont typeface="Arial" panose="020B0604020202020204" pitchFamily="34" charset="0"/>
              <a:buChar char="•"/>
            </a:pPr>
            <a:r>
              <a:rPr lang="en-US" sz="2000" dirty="0" smtClean="0"/>
              <a:t>Pilot Programs</a:t>
            </a:r>
          </a:p>
          <a:p>
            <a:pPr lvl="1">
              <a:buFont typeface="Arial" panose="020B0604020202020204" pitchFamily="34" charset="0"/>
              <a:buChar char="•"/>
            </a:pPr>
            <a:r>
              <a:rPr lang="en-US" sz="2000" dirty="0" smtClean="0"/>
              <a:t>Operational Readiness Review</a:t>
            </a:r>
          </a:p>
          <a:p>
            <a:pPr lvl="1">
              <a:buFont typeface="Arial" panose="020B0604020202020204" pitchFamily="34" charset="0"/>
              <a:buChar char="•"/>
            </a:pPr>
            <a:r>
              <a:rPr lang="en-US" sz="2000" dirty="0" smtClean="0"/>
              <a:t>Mission Ready Packages</a:t>
            </a:r>
          </a:p>
          <a:p>
            <a:pPr lvl="1">
              <a:buFont typeface="Arial" panose="020B0604020202020204" pitchFamily="34" charset="0"/>
              <a:buChar char="•"/>
            </a:pPr>
            <a:r>
              <a:rPr lang="en-US" sz="2000" dirty="0" smtClean="0"/>
              <a:t>Private Sector Pharmacy Partner</a:t>
            </a:r>
            <a:r>
              <a:rPr lang="en-US" dirty="0" smtClean="0"/>
              <a:t>s</a:t>
            </a:r>
            <a:endParaRPr lang="en-US" dirty="0"/>
          </a:p>
        </p:txBody>
      </p:sp>
    </p:spTree>
    <p:extLst>
      <p:ext uri="{BB962C8B-B14F-4D97-AF65-F5344CB8AC3E}">
        <p14:creationId xmlns:p14="http://schemas.microsoft.com/office/powerpoint/2010/main" val="4125582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m_-2193025240847098933m_6335035434392275129m_-8483709223764079333aolmail_1889D93D-FD01-4679-9749-DC5930E63B72" descr="1889D93D-FD01-4679-9749-DC5930E63B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57" y="242596"/>
            <a:ext cx="7096125" cy="592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49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Active Incident Management Teams</a:t>
            </a:r>
            <a:endParaRPr lang="en-US" sz="3600" dirty="0"/>
          </a:p>
        </p:txBody>
      </p:sp>
      <p:sp>
        <p:nvSpPr>
          <p:cNvPr id="3" name="Content Placeholder 2"/>
          <p:cNvSpPr>
            <a:spLocks noGrp="1"/>
          </p:cNvSpPr>
          <p:nvPr>
            <p:ph idx="1"/>
          </p:nvPr>
        </p:nvSpPr>
        <p:spPr/>
        <p:txBody>
          <a:bodyPr/>
          <a:lstStyle/>
          <a:p>
            <a:r>
              <a:rPr lang="en-US" dirty="0" smtClean="0"/>
              <a:t>Ebola</a:t>
            </a:r>
          </a:p>
          <a:p>
            <a:r>
              <a:rPr lang="en-US" dirty="0" err="1" smtClean="0"/>
              <a:t>Zika</a:t>
            </a:r>
            <a:endParaRPr lang="en-US" dirty="0" smtClean="0"/>
          </a:p>
          <a:p>
            <a:r>
              <a:rPr lang="en-US" dirty="0" smtClean="0"/>
              <a:t>Addiction / </a:t>
            </a:r>
            <a:r>
              <a:rPr lang="en-US" dirty="0" err="1" smtClean="0"/>
              <a:t>Opiods</a:t>
            </a:r>
            <a:endParaRPr lang="en-US" dirty="0"/>
          </a:p>
        </p:txBody>
      </p:sp>
    </p:spTree>
    <p:extLst>
      <p:ext uri="{BB962C8B-B14F-4D97-AF65-F5344CB8AC3E}">
        <p14:creationId xmlns:p14="http://schemas.microsoft.com/office/powerpoint/2010/main" val="192997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1371600"/>
          </a:xfrm>
        </p:spPr>
        <p:txBody>
          <a:bodyPr/>
          <a:lstStyle/>
          <a:p>
            <a:pPr eaLnBrk="1" hangingPunct="1"/>
            <a:r>
              <a:rPr lang="en-US" altLang="en-US" sz="3200" b="1" smtClean="0"/>
              <a:t>Questions?</a:t>
            </a:r>
            <a:br>
              <a:rPr lang="en-US" altLang="en-US" sz="3200" b="1" smtClean="0"/>
            </a:br>
            <a:endParaRPr lang="en-US" altLang="en-US" sz="3200" b="1" smtClean="0"/>
          </a:p>
        </p:txBody>
      </p:sp>
      <p:sp>
        <p:nvSpPr>
          <p:cNvPr id="19459" name="Rectangle 3"/>
          <p:cNvSpPr>
            <a:spLocks noGrp="1" noChangeArrowheads="1"/>
          </p:cNvSpPr>
          <p:nvPr>
            <p:ph type="body" sz="half" idx="1"/>
          </p:nvPr>
        </p:nvSpPr>
        <p:spPr>
          <a:xfrm>
            <a:off x="457200" y="1676400"/>
            <a:ext cx="4038600" cy="4572000"/>
          </a:xfrm>
        </p:spPr>
        <p:txBody>
          <a:bodyPr>
            <a:normAutofit fontScale="92500" lnSpcReduction="10000"/>
          </a:bodyPr>
          <a:lstStyle/>
          <a:p>
            <a:pPr marL="0" indent="0" eaLnBrk="1" hangingPunct="1">
              <a:spcBef>
                <a:spcPct val="0"/>
              </a:spcBef>
              <a:buFontTx/>
              <a:buNone/>
              <a:defRPr/>
            </a:pPr>
            <a:r>
              <a:rPr lang="en-US" sz="1600" b="1" dirty="0" smtClean="0"/>
              <a:t>Dr. Hughes Melton, Chief Deputy Commissioner Public Health and Preparedness</a:t>
            </a:r>
          </a:p>
          <a:p>
            <a:pPr marL="0" indent="0" eaLnBrk="1" hangingPunct="1">
              <a:spcBef>
                <a:spcPct val="0"/>
              </a:spcBef>
              <a:buFontTx/>
              <a:buNone/>
              <a:defRPr/>
            </a:pPr>
            <a:r>
              <a:rPr lang="en-US" sz="1600" b="1" dirty="0" smtClean="0">
                <a:hlinkClick r:id="rId2"/>
              </a:rPr>
              <a:t>Hughes.melton@vdh.virginia.gov</a:t>
            </a:r>
            <a:endParaRPr lang="en-US" sz="1600" b="1" dirty="0" smtClean="0"/>
          </a:p>
          <a:p>
            <a:pPr marL="0" indent="0" eaLnBrk="1" hangingPunct="1">
              <a:spcBef>
                <a:spcPct val="0"/>
              </a:spcBef>
              <a:buFontTx/>
              <a:buNone/>
              <a:defRPr/>
            </a:pPr>
            <a:r>
              <a:rPr lang="en-US" sz="1600" b="1" dirty="0" smtClean="0"/>
              <a:t>804-864-7025</a:t>
            </a:r>
          </a:p>
          <a:p>
            <a:pPr marL="0" indent="0" eaLnBrk="1" hangingPunct="1">
              <a:spcBef>
                <a:spcPct val="0"/>
              </a:spcBef>
              <a:defRPr/>
            </a:pPr>
            <a:endParaRPr lang="en-US" sz="1600" b="1" dirty="0" smtClean="0"/>
          </a:p>
          <a:p>
            <a:pPr marL="0" indent="0" eaLnBrk="1" hangingPunct="1">
              <a:spcBef>
                <a:spcPct val="0"/>
              </a:spcBef>
              <a:buFontTx/>
              <a:buNone/>
              <a:defRPr/>
            </a:pPr>
            <a:r>
              <a:rPr lang="en-US" sz="1600" b="1" dirty="0" smtClean="0"/>
              <a:t>Bob Mauskapf, Director Emergency Preparedness </a:t>
            </a:r>
            <a:r>
              <a:rPr lang="en-US" sz="1600" b="1" dirty="0" smtClean="0">
                <a:hlinkClick r:id="rId3"/>
              </a:rPr>
              <a:t>Bob.Mauskapf@vdh.virginia.gov</a:t>
            </a:r>
            <a:r>
              <a:rPr lang="en-US" sz="1600" b="1" dirty="0" smtClean="0"/>
              <a:t> </a:t>
            </a:r>
          </a:p>
          <a:p>
            <a:pPr marL="0" indent="0" eaLnBrk="1" hangingPunct="1">
              <a:spcBef>
                <a:spcPct val="0"/>
              </a:spcBef>
              <a:buFontTx/>
              <a:buNone/>
              <a:defRPr/>
            </a:pPr>
            <a:r>
              <a:rPr lang="en-US" sz="1600" b="1" dirty="0" smtClean="0"/>
              <a:t>804-864-7035</a:t>
            </a:r>
          </a:p>
          <a:p>
            <a:pPr marL="0" indent="0" eaLnBrk="1" hangingPunct="1">
              <a:spcBef>
                <a:spcPct val="0"/>
              </a:spcBef>
              <a:defRPr/>
            </a:pPr>
            <a:endParaRPr lang="en-US" sz="1600" b="1" dirty="0" smtClean="0"/>
          </a:p>
          <a:p>
            <a:pPr marL="0" indent="0" eaLnBrk="1" hangingPunct="1">
              <a:spcBef>
                <a:spcPct val="0"/>
              </a:spcBef>
              <a:buFontTx/>
              <a:buNone/>
              <a:defRPr/>
            </a:pPr>
            <a:r>
              <a:rPr lang="en-US" sz="1600" b="1" dirty="0" smtClean="0"/>
              <a:t>Cindy Shelton, Assistant Director, Emergency Preparedness</a:t>
            </a:r>
          </a:p>
          <a:p>
            <a:pPr marL="0" indent="0" eaLnBrk="1" hangingPunct="1">
              <a:spcBef>
                <a:spcPct val="0"/>
              </a:spcBef>
              <a:buFontTx/>
              <a:buNone/>
              <a:defRPr/>
            </a:pPr>
            <a:r>
              <a:rPr lang="en-US" sz="1600" b="1" dirty="0" smtClean="0">
                <a:hlinkClick r:id="rId4"/>
              </a:rPr>
              <a:t>Cindy.Shelton@vdh.virginia.gov</a:t>
            </a:r>
            <a:r>
              <a:rPr lang="en-US" sz="1600" b="1" dirty="0" smtClean="0"/>
              <a:t>  </a:t>
            </a:r>
          </a:p>
          <a:p>
            <a:pPr marL="0" indent="0" eaLnBrk="1" hangingPunct="1">
              <a:spcBef>
                <a:spcPct val="0"/>
              </a:spcBef>
              <a:buFontTx/>
              <a:buNone/>
              <a:defRPr/>
            </a:pPr>
            <a:r>
              <a:rPr lang="en-US" sz="1600" b="1" dirty="0" smtClean="0"/>
              <a:t>804-864-7486</a:t>
            </a:r>
          </a:p>
          <a:p>
            <a:pPr marL="0" indent="0" eaLnBrk="1" hangingPunct="1">
              <a:spcBef>
                <a:spcPct val="0"/>
              </a:spcBef>
              <a:defRPr/>
            </a:pPr>
            <a:endParaRPr lang="en-US" sz="1600" b="1" dirty="0" smtClean="0"/>
          </a:p>
          <a:p>
            <a:pPr marL="0" indent="0" eaLnBrk="1" hangingPunct="1">
              <a:spcBef>
                <a:spcPct val="0"/>
              </a:spcBef>
              <a:buFontTx/>
              <a:buNone/>
              <a:defRPr/>
            </a:pPr>
            <a:r>
              <a:rPr lang="en-US" sz="1600" b="1" dirty="0" smtClean="0"/>
              <a:t>Jennifer Freeland</a:t>
            </a:r>
          </a:p>
          <a:p>
            <a:pPr marL="0" indent="0" eaLnBrk="1" hangingPunct="1">
              <a:spcBef>
                <a:spcPct val="0"/>
              </a:spcBef>
              <a:buFontTx/>
              <a:buNone/>
              <a:defRPr/>
            </a:pPr>
            <a:r>
              <a:rPr lang="en-US" sz="1600" b="1" dirty="0" smtClean="0"/>
              <a:t>VDH State Volunteer Coordinator</a:t>
            </a:r>
          </a:p>
          <a:p>
            <a:pPr marL="0" indent="0" eaLnBrk="1" hangingPunct="1">
              <a:spcBef>
                <a:spcPct val="0"/>
              </a:spcBef>
              <a:buFontTx/>
              <a:buNone/>
              <a:defRPr/>
            </a:pPr>
            <a:r>
              <a:rPr lang="en-US" sz="1600" b="1" dirty="0" smtClean="0">
                <a:hlinkClick r:id="rId5"/>
              </a:rPr>
              <a:t>Jennifer.freeland@vdh.virginia.gov</a:t>
            </a:r>
            <a:r>
              <a:rPr lang="en-US" sz="1600" b="1" dirty="0" smtClean="0"/>
              <a:t> </a:t>
            </a:r>
          </a:p>
          <a:p>
            <a:pPr marL="0" indent="0" eaLnBrk="1" hangingPunct="1">
              <a:spcBef>
                <a:spcPct val="0"/>
              </a:spcBef>
              <a:buFontTx/>
              <a:buNone/>
              <a:defRPr/>
            </a:pPr>
            <a:r>
              <a:rPr lang="en-US" sz="1600" b="1" dirty="0" smtClean="0"/>
              <a:t>804-396-0543</a:t>
            </a:r>
          </a:p>
          <a:p>
            <a:pPr marL="0" indent="0" eaLnBrk="1" hangingPunct="1">
              <a:spcBef>
                <a:spcPct val="0"/>
              </a:spcBef>
              <a:defRPr/>
            </a:pPr>
            <a:endParaRPr lang="en-US" sz="1600" b="1" dirty="0" smtClean="0"/>
          </a:p>
          <a:p>
            <a:pPr marL="0" indent="0" eaLnBrk="1" hangingPunct="1">
              <a:spcBef>
                <a:spcPct val="0"/>
              </a:spcBef>
              <a:defRPr/>
            </a:pPr>
            <a:endParaRPr lang="en-US" sz="1600" b="1" dirty="0" smtClean="0"/>
          </a:p>
        </p:txBody>
      </p:sp>
      <p:sp>
        <p:nvSpPr>
          <p:cNvPr id="44036" name="Rectangle 4"/>
          <p:cNvSpPr>
            <a:spLocks noGrp="1" noChangeArrowheads="1"/>
          </p:cNvSpPr>
          <p:nvPr>
            <p:ph type="body" sz="half" idx="2"/>
          </p:nvPr>
        </p:nvSpPr>
        <p:spPr>
          <a:xfrm>
            <a:off x="4648200" y="1676400"/>
            <a:ext cx="4038600" cy="4449763"/>
          </a:xfrm>
        </p:spPr>
        <p:txBody>
          <a:bodyPr/>
          <a:lstStyle/>
          <a:p>
            <a:pPr marL="0" indent="0" eaLnBrk="1" hangingPunct="1">
              <a:spcBef>
                <a:spcPct val="0"/>
              </a:spcBef>
              <a:buFontTx/>
              <a:buNone/>
            </a:pPr>
            <a:r>
              <a:rPr lang="en-US" altLang="en-US" sz="1600" b="1" smtClean="0"/>
              <a:t>Kim Allan, Operations Director</a:t>
            </a:r>
          </a:p>
          <a:p>
            <a:pPr marL="0" indent="0" eaLnBrk="1" hangingPunct="1">
              <a:spcBef>
                <a:spcPct val="0"/>
              </a:spcBef>
              <a:buFontTx/>
              <a:buNone/>
            </a:pPr>
            <a:r>
              <a:rPr lang="en-US" altLang="en-US" sz="1600" b="1" smtClean="0">
                <a:hlinkClick r:id="rId6"/>
              </a:rPr>
              <a:t>Kim.Allan@vdh.virginia.gov</a:t>
            </a:r>
            <a:endParaRPr lang="en-US" altLang="en-US" sz="1600" b="1" smtClean="0"/>
          </a:p>
          <a:p>
            <a:pPr marL="0" indent="0" eaLnBrk="1" hangingPunct="1">
              <a:spcBef>
                <a:spcPct val="0"/>
              </a:spcBef>
              <a:buFontTx/>
              <a:buNone/>
            </a:pPr>
            <a:r>
              <a:rPr lang="en-US" altLang="en-US" sz="1600" b="1" smtClean="0"/>
              <a:t>804-864-7030</a:t>
            </a:r>
          </a:p>
          <a:p>
            <a:pPr marL="0" indent="0" eaLnBrk="1" hangingPunct="1">
              <a:spcBef>
                <a:spcPct val="0"/>
              </a:spcBef>
            </a:pPr>
            <a:endParaRPr lang="en-US" altLang="en-US" sz="1600" b="1" smtClean="0"/>
          </a:p>
          <a:p>
            <a:pPr marL="0" indent="0" eaLnBrk="1" hangingPunct="1">
              <a:spcBef>
                <a:spcPct val="0"/>
              </a:spcBef>
              <a:buFontTx/>
              <a:buNone/>
            </a:pPr>
            <a:r>
              <a:rPr lang="en-US" altLang="en-US" sz="1600" b="1" smtClean="0"/>
              <a:t>Suzi Silverstein, Director, Risk Communications and Education</a:t>
            </a:r>
            <a:r>
              <a:rPr lang="en-US" altLang="en-US" sz="1600" smtClean="0"/>
              <a:t> </a:t>
            </a:r>
            <a:r>
              <a:rPr lang="en-US" altLang="en-US" sz="1600" b="1" smtClean="0">
                <a:hlinkClick r:id="rId7"/>
              </a:rPr>
              <a:t>Suzi.Silverstein@vdh.virginia.gov</a:t>
            </a:r>
            <a:endParaRPr lang="en-US" altLang="en-US" sz="1600" b="1" smtClean="0"/>
          </a:p>
          <a:p>
            <a:pPr marL="0" indent="0" eaLnBrk="1" hangingPunct="1">
              <a:spcBef>
                <a:spcPct val="0"/>
              </a:spcBef>
              <a:buFontTx/>
              <a:buNone/>
            </a:pPr>
            <a:r>
              <a:rPr lang="en-US" altLang="en-US" sz="1600" b="1" smtClean="0"/>
              <a:t>840-864-7538</a:t>
            </a:r>
          </a:p>
          <a:p>
            <a:pPr marL="0" indent="0" eaLnBrk="1" hangingPunct="1">
              <a:spcBef>
                <a:spcPct val="0"/>
              </a:spcBef>
            </a:pPr>
            <a:endParaRPr lang="en-US" altLang="en-US" sz="1600" b="1" smtClean="0"/>
          </a:p>
          <a:p>
            <a:pPr marL="0" indent="0" eaLnBrk="1" hangingPunct="1">
              <a:spcBef>
                <a:spcPct val="0"/>
              </a:spcBef>
              <a:buFontTx/>
              <a:buNone/>
            </a:pPr>
            <a:r>
              <a:rPr lang="en-US" altLang="en-US" sz="1600" b="1" smtClean="0"/>
              <a:t>Patrick Ashley, Hospital Emergency Coordinator</a:t>
            </a:r>
          </a:p>
          <a:p>
            <a:pPr marL="0" indent="0">
              <a:spcBef>
                <a:spcPct val="0"/>
              </a:spcBef>
              <a:buFontTx/>
              <a:buNone/>
            </a:pPr>
            <a:r>
              <a:rPr lang="en-US" altLang="en-US" sz="1600" b="1" smtClean="0">
                <a:hlinkClick r:id="rId8"/>
              </a:rPr>
              <a:t>Patrick.Ashley@vdh.virginia.gov</a:t>
            </a:r>
            <a:r>
              <a:rPr lang="en-US" altLang="en-US" sz="1600" b="1" smtClean="0"/>
              <a:t>  </a:t>
            </a:r>
          </a:p>
          <a:p>
            <a:pPr marL="0" indent="0" eaLnBrk="1" hangingPunct="1">
              <a:spcBef>
                <a:spcPct val="0"/>
              </a:spcBef>
              <a:buFontTx/>
              <a:buNone/>
            </a:pPr>
            <a:r>
              <a:rPr lang="en-US" altLang="en-US" sz="1600" b="1" smtClean="0"/>
              <a:t>804-864-7033</a:t>
            </a:r>
          </a:p>
          <a:p>
            <a:pPr lvl="1" eaLnBrk="1" hangingPunct="1">
              <a:spcBef>
                <a:spcPct val="0"/>
              </a:spcBef>
              <a:buFontTx/>
              <a:buNone/>
            </a:pPr>
            <a:endParaRPr lang="en-US" altLang="en-US" sz="1600" b="1" smtClean="0"/>
          </a:p>
          <a:p>
            <a:pPr marL="0" indent="0" eaLnBrk="1" hangingPunct="1">
              <a:spcBef>
                <a:spcPct val="0"/>
              </a:spcBef>
              <a:buFontTx/>
              <a:buNone/>
            </a:pPr>
            <a:r>
              <a:rPr lang="en-US" altLang="en-US" sz="1600" b="1" smtClean="0"/>
              <a:t>General Info / Contact</a:t>
            </a:r>
          </a:p>
          <a:p>
            <a:pPr marL="0" indent="0" eaLnBrk="1" hangingPunct="1">
              <a:spcBef>
                <a:spcPct val="0"/>
              </a:spcBef>
              <a:buFontTx/>
              <a:buNone/>
            </a:pPr>
            <a:r>
              <a:rPr lang="en-US" altLang="en-US" sz="1600" b="1" smtClean="0">
                <a:hlinkClick r:id="rId9"/>
              </a:rPr>
              <a:t>http://www.vdh.virginia.gov/OEP/</a:t>
            </a:r>
            <a:r>
              <a:rPr lang="en-US" altLang="en-US" sz="1600" b="1" smtClean="0"/>
              <a:t>  </a:t>
            </a:r>
          </a:p>
          <a:p>
            <a:pPr lvl="1" eaLnBrk="1" hangingPunct="1">
              <a:spcBef>
                <a:spcPct val="0"/>
              </a:spcBef>
              <a:buFontTx/>
              <a:buNone/>
            </a:pPr>
            <a:endParaRPr lang="en-US" altLang="en-US" sz="1600" smtClean="0"/>
          </a:p>
          <a:p>
            <a:pPr lvl="1" eaLnBrk="1" hangingPunct="1">
              <a:spcBef>
                <a:spcPct val="0"/>
              </a:spcBef>
              <a:buFontTx/>
              <a:buNone/>
            </a:pPr>
            <a:endParaRPr lang="en-US" altLang="en-US" sz="1600" smtClean="0"/>
          </a:p>
          <a:p>
            <a:pPr marL="0" indent="0" eaLnBrk="1" hangingPunct="1">
              <a:spcBef>
                <a:spcPct val="0"/>
              </a:spcBef>
            </a:pPr>
            <a:endParaRPr lang="en-US" altLang="en-US" sz="1600" smtClean="0"/>
          </a:p>
        </p:txBody>
      </p:sp>
    </p:spTree>
    <p:extLst>
      <p:ext uri="{BB962C8B-B14F-4D97-AF65-F5344CB8AC3E}">
        <p14:creationId xmlns:p14="http://schemas.microsoft.com/office/powerpoint/2010/main" val="47983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46150" y="595313"/>
            <a:ext cx="7026275" cy="1143000"/>
          </a:xfrm>
        </p:spPr>
        <p:txBody>
          <a:bodyPr/>
          <a:lstStyle/>
          <a:p>
            <a:r>
              <a:rPr lang="en-US" altLang="en-US" smtClean="0"/>
              <a:t>Virginia HPP Overview </a:t>
            </a:r>
          </a:p>
        </p:txBody>
      </p:sp>
      <p:sp>
        <p:nvSpPr>
          <p:cNvPr id="20483" name="TextBox 4"/>
          <p:cNvSpPr txBox="1">
            <a:spLocks noChangeArrowheads="1"/>
          </p:cNvSpPr>
          <p:nvPr/>
        </p:nvSpPr>
        <p:spPr bwMode="auto">
          <a:xfrm>
            <a:off x="2070100" y="2592388"/>
            <a:ext cx="20542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solidFill>
                <a:srgbClr val="000000"/>
              </a:solidFill>
            </a:endParaRPr>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74938"/>
            <a:ext cx="640080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30388"/>
            <a:ext cx="2133600" cy="4181475"/>
          </a:xfrm>
        </p:spPr>
        <p:txBody>
          <a:bodyPr>
            <a:normAutofit fontScale="92500" lnSpcReduction="20000"/>
          </a:bodyPr>
          <a:lstStyle/>
          <a:p>
            <a:pPr>
              <a:defRPr/>
            </a:pPr>
            <a:r>
              <a:rPr lang="en-US" sz="2100" dirty="0" smtClean="0"/>
              <a:t>Virginia Hospital and Healthcare Association Regions (VHHA)</a:t>
            </a:r>
          </a:p>
          <a:p>
            <a:pPr>
              <a:defRPr/>
            </a:pPr>
            <a:r>
              <a:rPr lang="en-US" sz="2100" dirty="0" smtClean="0"/>
              <a:t>Hospital Preparedness Program (HPP)</a:t>
            </a:r>
          </a:p>
          <a:p>
            <a:pPr marL="68580" indent="0">
              <a:buFontTx/>
              <a:buNone/>
              <a:defRPr/>
            </a:pPr>
            <a:r>
              <a:rPr lang="en-US" sz="1600" dirty="0" smtClean="0"/>
              <a:t>The </a:t>
            </a:r>
            <a:r>
              <a:rPr lang="en-US" sz="1600" dirty="0"/>
              <a:t>Virginia Department of Health partners </a:t>
            </a:r>
            <a:r>
              <a:rPr lang="en-US" sz="1600" dirty="0" smtClean="0"/>
              <a:t>with </a:t>
            </a:r>
            <a:r>
              <a:rPr lang="en-US" sz="1600" dirty="0"/>
              <a:t>The Virginia Hospital and Healthcare </a:t>
            </a:r>
            <a:r>
              <a:rPr lang="en-US" sz="1600" dirty="0" smtClean="0"/>
              <a:t>Association </a:t>
            </a:r>
            <a:r>
              <a:rPr lang="en-US" sz="1600" dirty="0"/>
              <a:t>to </a:t>
            </a:r>
            <a:r>
              <a:rPr lang="en-US" sz="1600" dirty="0" smtClean="0"/>
              <a:t>engage community </a:t>
            </a:r>
            <a:r>
              <a:rPr lang="en-US" sz="1600" dirty="0"/>
              <a:t>partners</a:t>
            </a:r>
          </a:p>
          <a:p>
            <a:pPr>
              <a:defRPr/>
            </a:pPr>
            <a:endParaRPr lang="en-US" dirty="0"/>
          </a:p>
        </p:txBody>
      </p:sp>
    </p:spTree>
    <p:extLst>
      <p:ext uri="{BB962C8B-B14F-4D97-AF65-F5344CB8AC3E}">
        <p14:creationId xmlns:p14="http://schemas.microsoft.com/office/powerpoint/2010/main" val="976661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p:txBody>
          <a:bodyPr/>
          <a:lstStyle/>
          <a:p>
            <a:endParaRPr lang="en-US" altLang="en-US" smtClean="0"/>
          </a:p>
        </p:txBody>
      </p:sp>
      <p:sp>
        <p:nvSpPr>
          <p:cNvPr id="31747" name="Subtitle 2"/>
          <p:cNvSpPr>
            <a:spLocks noGrp="1"/>
          </p:cNvSpPr>
          <p:nvPr>
            <p:ph type="subTitle" idx="1"/>
          </p:nvPr>
        </p:nvSpPr>
        <p:spPr/>
        <p:txBody>
          <a:bodyPr/>
          <a:lstStyle/>
          <a:p>
            <a:endParaRPr lang="en-US" altLang="en-US" smtClean="0"/>
          </a:p>
        </p:txBody>
      </p:sp>
      <p:pic>
        <p:nvPicPr>
          <p:cNvPr id="317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1362075"/>
            <a:ext cx="9144000"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153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3429000"/>
            <a:ext cx="3810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8113"/>
            <a:ext cx="9144000" cy="658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771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 </a:t>
            </a:r>
            <a:r>
              <a:rPr lang="en-US" dirty="0" smtClean="0"/>
              <a:t>Public </a:t>
            </a:r>
            <a:r>
              <a:rPr lang="en-US" dirty="0"/>
              <a:t>Health Preparedness Domains</a:t>
            </a:r>
          </a:p>
        </p:txBody>
      </p:sp>
      <p:sp>
        <p:nvSpPr>
          <p:cNvPr id="3" name="Content Placeholder 2"/>
          <p:cNvSpPr>
            <a:spLocks noGrp="1"/>
          </p:cNvSpPr>
          <p:nvPr>
            <p:ph idx="1"/>
          </p:nvPr>
        </p:nvSpPr>
        <p:spPr>
          <a:xfrm>
            <a:off x="457200" y="1219200"/>
            <a:ext cx="8229600" cy="5410200"/>
          </a:xfrm>
        </p:spPr>
        <p:txBody>
          <a:bodyPr/>
          <a:lstStyle/>
          <a:p>
            <a:r>
              <a:rPr lang="en-US" dirty="0"/>
              <a:t>1: Strengthen Community </a:t>
            </a:r>
            <a:r>
              <a:rPr lang="en-US" dirty="0" smtClean="0"/>
              <a:t>Resilience</a:t>
            </a:r>
          </a:p>
          <a:p>
            <a:r>
              <a:rPr lang="en-US" dirty="0"/>
              <a:t>2:  Strengthen Incident </a:t>
            </a:r>
            <a:r>
              <a:rPr lang="en-US" dirty="0" smtClean="0"/>
              <a:t>Management</a:t>
            </a:r>
          </a:p>
          <a:p>
            <a:r>
              <a:rPr lang="en-US" dirty="0"/>
              <a:t>3: Strengthen Information Management </a:t>
            </a:r>
            <a:endParaRPr lang="en-US" dirty="0" smtClean="0"/>
          </a:p>
          <a:p>
            <a:r>
              <a:rPr lang="en-US" dirty="0"/>
              <a:t>4:  Strengthen Countermeasures and Mitigation </a:t>
            </a:r>
            <a:endParaRPr lang="en-US" dirty="0" smtClean="0"/>
          </a:p>
          <a:p>
            <a:r>
              <a:rPr lang="en-US" dirty="0"/>
              <a:t>5:  Strengthen Surge </a:t>
            </a:r>
            <a:r>
              <a:rPr lang="en-US" dirty="0" smtClean="0"/>
              <a:t>Management</a:t>
            </a:r>
          </a:p>
          <a:p>
            <a:r>
              <a:rPr lang="en-US" dirty="0"/>
              <a:t>6:  Strengthen </a:t>
            </a:r>
            <a:r>
              <a:rPr lang="en-US" dirty="0" err="1"/>
              <a:t>Biosurveillance</a:t>
            </a:r>
            <a:r>
              <a:rPr lang="en-US" dirty="0"/>
              <a:t> (PHEP)</a:t>
            </a:r>
            <a:endParaRPr lang="en-US" dirty="0" smtClean="0"/>
          </a:p>
          <a:p>
            <a:r>
              <a:rPr lang="en-US" b="1" dirty="0">
                <a:solidFill>
                  <a:srgbClr val="FFFFFF"/>
                </a:solidFill>
                <a:latin typeface="Calibri"/>
                <a:ea typeface="Times New Roman"/>
                <a:cs typeface="Arial"/>
              </a:rPr>
              <a:t>2:  Strength2:  Strengthen Incident </a:t>
            </a:r>
            <a:r>
              <a:rPr lang="en-US" b="1" smtClean="0">
                <a:solidFill>
                  <a:srgbClr val="FFFFFF"/>
                </a:solidFill>
                <a:latin typeface="Calibri"/>
                <a:ea typeface="Times New Roman"/>
                <a:cs typeface="Arial"/>
              </a:rPr>
              <a:t>Managemente </a:t>
            </a:r>
            <a:r>
              <a:rPr lang="en-US" b="1" dirty="0">
                <a:solidFill>
                  <a:srgbClr val="FFFFFF"/>
                </a:solidFill>
                <a:latin typeface="Calibri"/>
                <a:ea typeface="Times New Roman"/>
                <a:cs typeface="Arial"/>
              </a:rPr>
              <a:t>Incident Management</a:t>
            </a:r>
            <a:endParaRPr lang="en-US" dirty="0"/>
          </a:p>
        </p:txBody>
      </p:sp>
    </p:spTree>
    <p:extLst>
      <p:ext uri="{BB962C8B-B14F-4D97-AF65-F5344CB8AC3E}">
        <p14:creationId xmlns:p14="http://schemas.microsoft.com/office/powerpoint/2010/main" val="2916305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HPP Outcomes</a:t>
            </a:r>
            <a:endParaRPr lang="en-US" dirty="0"/>
          </a:p>
        </p:txBody>
      </p:sp>
      <p:sp>
        <p:nvSpPr>
          <p:cNvPr id="3" name="Content Placeholder 2"/>
          <p:cNvSpPr>
            <a:spLocks noGrp="1"/>
          </p:cNvSpPr>
          <p:nvPr>
            <p:ph idx="1"/>
          </p:nvPr>
        </p:nvSpPr>
        <p:spPr>
          <a:xfrm>
            <a:off x="457200" y="838200"/>
            <a:ext cx="8229600" cy="5791200"/>
          </a:xfrm>
        </p:spPr>
        <p:txBody>
          <a:bodyPr/>
          <a:lstStyle/>
          <a:p>
            <a:pPr marL="342900" lvl="2" indent="-342900">
              <a:lnSpc>
                <a:spcPts val="1455"/>
              </a:lnSpc>
              <a:buFont typeface="+mj-lt"/>
              <a:buAutoNum type="romanLcPeriod"/>
            </a:pPr>
            <a:endParaRPr lang="en-US" dirty="0">
              <a:solidFill>
                <a:srgbClr val="4D4D4D"/>
              </a:solidFill>
              <a:ea typeface="+mn-ea"/>
              <a:cs typeface="+mn-cs"/>
            </a:endParaRPr>
          </a:p>
          <a:p>
            <a:pPr marL="342900" lvl="2" indent="-342900">
              <a:lnSpc>
                <a:spcPts val="1455"/>
              </a:lnSpc>
            </a:pPr>
            <a:r>
              <a:rPr lang="en-US" dirty="0">
                <a:solidFill>
                  <a:srgbClr val="4D4D4D"/>
                </a:solidFill>
                <a:ea typeface="+mn-ea"/>
                <a:cs typeface="+mn-cs"/>
              </a:rPr>
              <a:t>Increasingly Resilient HCCs</a:t>
            </a:r>
          </a:p>
          <a:p>
            <a:pPr marL="342900" lvl="2" indent="-342900">
              <a:lnSpc>
                <a:spcPts val="1455"/>
              </a:lnSpc>
            </a:pPr>
            <a:endParaRPr lang="en-US" dirty="0">
              <a:solidFill>
                <a:srgbClr val="4D4D4D"/>
              </a:solidFill>
              <a:ea typeface="+mn-ea"/>
              <a:cs typeface="+mn-cs"/>
            </a:endParaRPr>
          </a:p>
          <a:p>
            <a:pPr marL="342900" lvl="2" indent="-342900">
              <a:lnSpc>
                <a:spcPts val="1455"/>
              </a:lnSpc>
            </a:pPr>
            <a:r>
              <a:rPr lang="en-US" dirty="0">
                <a:solidFill>
                  <a:srgbClr val="4D4D4D"/>
                </a:solidFill>
                <a:ea typeface="+mn-ea"/>
                <a:cs typeface="+mn-cs"/>
              </a:rPr>
              <a:t>Enhanced  HCC membership</a:t>
            </a:r>
          </a:p>
          <a:p>
            <a:pPr marL="342900" lvl="2" indent="-342900">
              <a:lnSpc>
                <a:spcPts val="1455"/>
              </a:lnSpc>
            </a:pPr>
            <a:endParaRPr lang="en-US" dirty="0">
              <a:solidFill>
                <a:srgbClr val="4D4D4D"/>
              </a:solidFill>
              <a:ea typeface="+mn-ea"/>
              <a:cs typeface="+mn-cs"/>
            </a:endParaRPr>
          </a:p>
          <a:p>
            <a:pPr marL="342900" lvl="2" indent="-342900">
              <a:lnSpc>
                <a:spcPts val="1455"/>
              </a:lnSpc>
            </a:pPr>
            <a:r>
              <a:rPr lang="en-US" dirty="0">
                <a:solidFill>
                  <a:srgbClr val="4D4D4D"/>
                </a:solidFill>
                <a:ea typeface="+mn-ea"/>
                <a:cs typeface="+mn-cs"/>
              </a:rPr>
              <a:t>Near-real-time Cross-regional and Cross-functional Situational Awareness and Common Operating Picture</a:t>
            </a:r>
          </a:p>
          <a:p>
            <a:pPr marL="342900" lvl="2" indent="-342900">
              <a:lnSpc>
                <a:spcPts val="1455"/>
              </a:lnSpc>
            </a:pPr>
            <a:endParaRPr lang="en-US" dirty="0">
              <a:solidFill>
                <a:srgbClr val="4D4D4D"/>
              </a:solidFill>
              <a:ea typeface="+mn-ea"/>
              <a:cs typeface="+mn-cs"/>
            </a:endParaRPr>
          </a:p>
          <a:p>
            <a:pPr marL="342900" lvl="2" indent="-342900">
              <a:lnSpc>
                <a:spcPts val="1455"/>
              </a:lnSpc>
            </a:pPr>
            <a:r>
              <a:rPr lang="en-US" dirty="0">
                <a:solidFill>
                  <a:srgbClr val="4D4D4D"/>
                </a:solidFill>
                <a:ea typeface="+mn-ea"/>
                <a:cs typeface="+mn-cs"/>
              </a:rPr>
              <a:t>Hazard Vulnerability Analyses in all HCCs</a:t>
            </a:r>
          </a:p>
          <a:p>
            <a:pPr marL="342900" lvl="2" indent="-342900">
              <a:lnSpc>
                <a:spcPts val="1455"/>
              </a:lnSpc>
            </a:pPr>
            <a:endParaRPr lang="en-US" dirty="0">
              <a:solidFill>
                <a:srgbClr val="4D4D4D"/>
              </a:solidFill>
              <a:ea typeface="+mn-ea"/>
              <a:cs typeface="+mn-cs"/>
            </a:endParaRPr>
          </a:p>
          <a:p>
            <a:pPr marL="342900" lvl="2" indent="-342900">
              <a:lnSpc>
                <a:spcPts val="1455"/>
              </a:lnSpc>
            </a:pPr>
            <a:r>
              <a:rPr lang="en-US" dirty="0">
                <a:solidFill>
                  <a:srgbClr val="4D4D4D"/>
                </a:solidFill>
                <a:ea typeface="+mn-ea"/>
                <a:cs typeface="+mn-cs"/>
              </a:rPr>
              <a:t>Enhanced response to at-risk populations</a:t>
            </a:r>
          </a:p>
          <a:p>
            <a:pPr marL="342900" lvl="2" indent="-342900">
              <a:lnSpc>
                <a:spcPts val="1455"/>
              </a:lnSpc>
            </a:pPr>
            <a:endParaRPr lang="en-US" dirty="0">
              <a:solidFill>
                <a:srgbClr val="4D4D4D"/>
              </a:solidFill>
              <a:ea typeface="+mn-ea"/>
              <a:cs typeface="+mn-cs"/>
            </a:endParaRPr>
          </a:p>
          <a:p>
            <a:pPr marL="342900" lvl="2" indent="-342900">
              <a:lnSpc>
                <a:spcPts val="1455"/>
              </a:lnSpc>
            </a:pPr>
            <a:r>
              <a:rPr lang="en-US" dirty="0">
                <a:solidFill>
                  <a:srgbClr val="4D4D4D"/>
                </a:solidFill>
                <a:ea typeface="+mn-ea"/>
                <a:cs typeface="+mn-cs"/>
              </a:rPr>
              <a:t>Increasingly integrated HPP and PHEP functionality</a:t>
            </a:r>
          </a:p>
          <a:p>
            <a:pPr marL="342900" lvl="2" indent="-342900">
              <a:lnSpc>
                <a:spcPts val="1455"/>
              </a:lnSpc>
            </a:pPr>
            <a:endParaRPr lang="en-US" dirty="0">
              <a:solidFill>
                <a:srgbClr val="4D4D4D"/>
              </a:solidFill>
              <a:ea typeface="+mn-ea"/>
              <a:cs typeface="+mn-cs"/>
            </a:endParaRPr>
          </a:p>
          <a:p>
            <a:pPr marL="342900" lvl="2" indent="-342900">
              <a:lnSpc>
                <a:spcPts val="1455"/>
              </a:lnSpc>
            </a:pPr>
            <a:r>
              <a:rPr lang="en-US" dirty="0">
                <a:solidFill>
                  <a:srgbClr val="4D4D4D"/>
                </a:solidFill>
                <a:ea typeface="+mn-ea"/>
                <a:cs typeface="+mn-cs"/>
              </a:rPr>
              <a:t>Improved responder safety and PPE inventory</a:t>
            </a:r>
          </a:p>
          <a:p>
            <a:pPr marL="342900" lvl="2" indent="-342900">
              <a:lnSpc>
                <a:spcPts val="1455"/>
              </a:lnSpc>
            </a:pPr>
            <a:endParaRPr lang="en-US" dirty="0">
              <a:solidFill>
                <a:srgbClr val="4D4D4D"/>
              </a:solidFill>
              <a:ea typeface="+mn-ea"/>
              <a:cs typeface="+mn-cs"/>
            </a:endParaRPr>
          </a:p>
          <a:p>
            <a:pPr marL="342900" lvl="2" indent="-342900">
              <a:lnSpc>
                <a:spcPts val="1455"/>
              </a:lnSpc>
            </a:pPr>
            <a:r>
              <a:rPr lang="en-US" dirty="0">
                <a:solidFill>
                  <a:srgbClr val="4D4D4D"/>
                </a:solidFill>
                <a:ea typeface="+mn-ea"/>
                <a:cs typeface="+mn-cs"/>
              </a:rPr>
              <a:t>Better external information-conscious HCC staff and membership</a:t>
            </a:r>
          </a:p>
          <a:p>
            <a:pPr marL="342900" lvl="2" indent="-342900">
              <a:lnSpc>
                <a:spcPts val="1455"/>
              </a:lnSpc>
            </a:pPr>
            <a:endParaRPr lang="en-US" dirty="0">
              <a:solidFill>
                <a:srgbClr val="4D4D4D"/>
              </a:solidFill>
              <a:ea typeface="+mn-ea"/>
              <a:cs typeface="+mn-cs"/>
            </a:endParaRPr>
          </a:p>
          <a:p>
            <a:pPr marL="342900" lvl="2" indent="-342900">
              <a:lnSpc>
                <a:spcPts val="1455"/>
              </a:lnSpc>
            </a:pPr>
            <a:r>
              <a:rPr lang="en-US" dirty="0">
                <a:solidFill>
                  <a:srgbClr val="4D4D4D"/>
                </a:solidFill>
                <a:ea typeface="+mn-ea"/>
                <a:cs typeface="+mn-cs"/>
              </a:rPr>
              <a:t>Increased surge responsiveness</a:t>
            </a:r>
          </a:p>
          <a:p>
            <a:pPr marL="342900" lvl="2" indent="-342900">
              <a:lnSpc>
                <a:spcPts val="1455"/>
              </a:lnSpc>
            </a:pPr>
            <a:endParaRPr lang="en-US" dirty="0">
              <a:solidFill>
                <a:srgbClr val="4D4D4D"/>
              </a:solidFill>
              <a:ea typeface="+mn-ea"/>
              <a:cs typeface="+mn-cs"/>
            </a:endParaRPr>
          </a:p>
          <a:p>
            <a:pPr marL="342900" lvl="2" indent="-342900">
              <a:lnSpc>
                <a:spcPts val="1455"/>
              </a:lnSpc>
            </a:pPr>
            <a:r>
              <a:rPr lang="en-US" dirty="0">
                <a:solidFill>
                  <a:srgbClr val="4D4D4D"/>
                </a:solidFill>
                <a:ea typeface="+mn-ea"/>
                <a:cs typeface="+mn-cs"/>
              </a:rPr>
              <a:t>Better integration of volunteers</a:t>
            </a:r>
          </a:p>
          <a:p>
            <a:endParaRPr lang="en-US" sz="2800" dirty="0"/>
          </a:p>
        </p:txBody>
      </p:sp>
    </p:spTree>
    <p:extLst>
      <p:ext uri="{BB962C8B-B14F-4D97-AF65-F5344CB8AC3E}">
        <p14:creationId xmlns:p14="http://schemas.microsoft.com/office/powerpoint/2010/main" val="3958118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PHEP </a:t>
            </a:r>
            <a:r>
              <a:rPr lang="en-US" dirty="0"/>
              <a:t>Outcomes</a:t>
            </a:r>
          </a:p>
        </p:txBody>
      </p:sp>
      <p:sp>
        <p:nvSpPr>
          <p:cNvPr id="3" name="Content Placeholder 2"/>
          <p:cNvSpPr>
            <a:spLocks noGrp="1"/>
          </p:cNvSpPr>
          <p:nvPr>
            <p:ph idx="1"/>
          </p:nvPr>
        </p:nvSpPr>
        <p:spPr>
          <a:xfrm>
            <a:off x="457200" y="1219200"/>
            <a:ext cx="8229600" cy="5334000"/>
          </a:xfrm>
        </p:spPr>
        <p:txBody>
          <a:bodyPr/>
          <a:lstStyle/>
          <a:p>
            <a:pPr>
              <a:buFont typeface="Arial" panose="020B0604020202020204" pitchFamily="34" charset="0"/>
              <a:buChar char="•"/>
            </a:pPr>
            <a:r>
              <a:rPr lang="en-US" dirty="0" smtClean="0"/>
              <a:t>Complete </a:t>
            </a:r>
            <a:r>
              <a:rPr lang="en-US" dirty="0"/>
              <a:t>emergency preparedness portion of State Public Health Accreditation</a:t>
            </a:r>
          </a:p>
          <a:p>
            <a:pPr>
              <a:buFont typeface="Arial" panose="020B0604020202020204" pitchFamily="34" charset="0"/>
              <a:buChar char="•"/>
            </a:pPr>
            <a:r>
              <a:rPr lang="en-US" dirty="0" smtClean="0"/>
              <a:t>Continue </a:t>
            </a:r>
            <a:r>
              <a:rPr lang="en-US" dirty="0"/>
              <a:t>NACCHO Project Public Health Ready (PPHR) recognition for all LHDs</a:t>
            </a:r>
          </a:p>
          <a:p>
            <a:pPr>
              <a:buFont typeface="Arial" panose="020B0604020202020204" pitchFamily="34" charset="0"/>
              <a:buChar char="•"/>
            </a:pPr>
            <a:r>
              <a:rPr lang="en-US" dirty="0" smtClean="0"/>
              <a:t>Increase </a:t>
            </a:r>
            <a:r>
              <a:rPr lang="en-US" dirty="0"/>
              <a:t>MRC / volunteer outreach and functionality</a:t>
            </a:r>
          </a:p>
          <a:p>
            <a:pPr>
              <a:buFont typeface="Arial" panose="020B0604020202020204" pitchFamily="34" charset="0"/>
              <a:buChar char="•"/>
            </a:pPr>
            <a:r>
              <a:rPr lang="en-US" dirty="0" smtClean="0"/>
              <a:t>Deeper </a:t>
            </a:r>
            <a:r>
              <a:rPr lang="en-US" dirty="0"/>
              <a:t>engagement with federally recognized tribal communities</a:t>
            </a:r>
          </a:p>
          <a:p>
            <a:pPr>
              <a:buFont typeface="Arial" panose="020B0604020202020204" pitchFamily="34" charset="0"/>
              <a:buChar char="•"/>
            </a:pPr>
            <a:r>
              <a:rPr lang="en-US" dirty="0" smtClean="0"/>
              <a:t>Continue </a:t>
            </a:r>
            <a:r>
              <a:rPr lang="en-US" dirty="0"/>
              <a:t>a robust capabilities-driven, HSEEP-compliant exercise program</a:t>
            </a:r>
          </a:p>
          <a:p>
            <a:pPr>
              <a:buFont typeface="Arial" panose="020B0604020202020204" pitchFamily="34" charset="0"/>
              <a:buChar char="•"/>
            </a:pPr>
            <a:r>
              <a:rPr lang="en-US" dirty="0" smtClean="0"/>
              <a:t>Complete </a:t>
            </a:r>
            <a:r>
              <a:rPr lang="en-US" dirty="0"/>
              <a:t>public health and health care (HCC) integration at the local, regional and state </a:t>
            </a:r>
            <a:r>
              <a:rPr lang="en-US" dirty="0" smtClean="0"/>
              <a:t>levels</a:t>
            </a:r>
          </a:p>
          <a:p>
            <a:pPr>
              <a:buFont typeface="Arial" panose="020B0604020202020204" pitchFamily="34" charset="0"/>
              <a:buChar char="•"/>
            </a:pPr>
            <a:r>
              <a:rPr lang="en-US" dirty="0" smtClean="0"/>
              <a:t>Integrated </a:t>
            </a:r>
            <a:r>
              <a:rPr lang="en-US" dirty="0"/>
              <a:t>state THIRA with regional, local and health care facility / HCC hazard vulnerability analyses</a:t>
            </a:r>
          </a:p>
          <a:p>
            <a:endParaRPr lang="en-US" dirty="0"/>
          </a:p>
        </p:txBody>
      </p:sp>
    </p:spTree>
    <p:extLst>
      <p:ext uri="{BB962C8B-B14F-4D97-AF65-F5344CB8AC3E}">
        <p14:creationId xmlns:p14="http://schemas.microsoft.com/office/powerpoint/2010/main" val="2430140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PHEP </a:t>
            </a:r>
            <a:r>
              <a:rPr lang="en-US" dirty="0"/>
              <a:t>Outcomes </a:t>
            </a:r>
            <a:r>
              <a:rPr lang="en-US" dirty="0" smtClean="0"/>
              <a:t>(cont’d)</a:t>
            </a:r>
            <a:endParaRPr lang="en-US" dirty="0"/>
          </a:p>
        </p:txBody>
      </p:sp>
      <p:sp>
        <p:nvSpPr>
          <p:cNvPr id="3" name="Content Placeholder 2"/>
          <p:cNvSpPr>
            <a:spLocks noGrp="1"/>
          </p:cNvSpPr>
          <p:nvPr>
            <p:ph idx="1"/>
          </p:nvPr>
        </p:nvSpPr>
        <p:spPr>
          <a:xfrm>
            <a:off x="457200" y="1066800"/>
            <a:ext cx="8229600" cy="5638800"/>
          </a:xfrm>
        </p:spPr>
        <p:txBody>
          <a:bodyPr/>
          <a:lstStyle/>
          <a:p>
            <a:pPr>
              <a:buFont typeface="Arial" panose="020B0604020202020204" pitchFamily="34" charset="0"/>
              <a:buChar char="•"/>
            </a:pPr>
            <a:r>
              <a:rPr lang="en-US" dirty="0" smtClean="0"/>
              <a:t>Increased </a:t>
            </a:r>
            <a:r>
              <a:rPr lang="en-US" dirty="0"/>
              <a:t>focus on at-risk population planning and response; and enhanced use of CMS </a:t>
            </a:r>
            <a:r>
              <a:rPr lang="en-US" dirty="0" err="1"/>
              <a:t>emPOWER</a:t>
            </a:r>
            <a:r>
              <a:rPr lang="en-US" dirty="0"/>
              <a:t> data during planning and in response</a:t>
            </a:r>
          </a:p>
          <a:p>
            <a:pPr>
              <a:buFont typeface="Arial" panose="020B0604020202020204" pitchFamily="34" charset="0"/>
              <a:buChar char="•"/>
            </a:pPr>
            <a:r>
              <a:rPr lang="en-US" dirty="0" smtClean="0"/>
              <a:t>Better </a:t>
            </a:r>
            <a:r>
              <a:rPr lang="en-US" dirty="0"/>
              <a:t>trained, more responsive  work force in operations centers</a:t>
            </a:r>
          </a:p>
          <a:p>
            <a:pPr>
              <a:buFont typeface="Arial" panose="020B0604020202020204" pitchFamily="34" charset="0"/>
              <a:buChar char="•"/>
            </a:pPr>
            <a:r>
              <a:rPr lang="en-US" dirty="0" smtClean="0"/>
              <a:t>Standardized </a:t>
            </a:r>
            <a:r>
              <a:rPr lang="en-US" dirty="0"/>
              <a:t>VDH all-hazard Incident Management Team</a:t>
            </a:r>
          </a:p>
          <a:p>
            <a:pPr>
              <a:buFont typeface="Arial" panose="020B0604020202020204" pitchFamily="34" charset="0"/>
              <a:buChar char="•"/>
            </a:pPr>
            <a:r>
              <a:rPr lang="en-US" dirty="0" smtClean="0"/>
              <a:t>Near-real-time </a:t>
            </a:r>
            <a:r>
              <a:rPr lang="en-US" dirty="0"/>
              <a:t>Cross-regional and Cross-functional Situational Awareness and Common Operating Picture (same as HPP)</a:t>
            </a:r>
          </a:p>
          <a:p>
            <a:pPr>
              <a:buFont typeface="Arial" panose="020B0604020202020204" pitchFamily="34" charset="0"/>
              <a:buChar char="•"/>
            </a:pPr>
            <a:r>
              <a:rPr lang="en-US" dirty="0" smtClean="0"/>
              <a:t>Enhanced </a:t>
            </a:r>
            <a:r>
              <a:rPr lang="en-US" dirty="0"/>
              <a:t>administrative, logistic, financial </a:t>
            </a:r>
            <a:r>
              <a:rPr lang="en-US" dirty="0" smtClean="0"/>
              <a:t>preparedness</a:t>
            </a:r>
            <a:endParaRPr lang="en-US" dirty="0"/>
          </a:p>
          <a:p>
            <a:endParaRPr lang="en-US" dirty="0"/>
          </a:p>
        </p:txBody>
      </p:sp>
    </p:spTree>
    <p:extLst>
      <p:ext uri="{BB962C8B-B14F-4D97-AF65-F5344CB8AC3E}">
        <p14:creationId xmlns:p14="http://schemas.microsoft.com/office/powerpoint/2010/main" val="1354490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PHEP </a:t>
            </a:r>
            <a:r>
              <a:rPr lang="en-US" dirty="0"/>
              <a:t>Outcomes </a:t>
            </a:r>
            <a:r>
              <a:rPr lang="en-US" dirty="0" smtClean="0"/>
              <a:t>(cont’d)</a:t>
            </a:r>
            <a:endParaRPr lang="en-US" dirty="0"/>
          </a:p>
        </p:txBody>
      </p:sp>
      <p:sp>
        <p:nvSpPr>
          <p:cNvPr id="3" name="Content Placeholder 2"/>
          <p:cNvSpPr>
            <a:spLocks noGrp="1"/>
          </p:cNvSpPr>
          <p:nvPr>
            <p:ph idx="1"/>
          </p:nvPr>
        </p:nvSpPr>
        <p:spPr>
          <a:xfrm>
            <a:off x="457200" y="1066800"/>
            <a:ext cx="8229600" cy="5562600"/>
          </a:xfrm>
        </p:spPr>
        <p:txBody>
          <a:bodyPr/>
          <a:lstStyle/>
          <a:p>
            <a:pPr>
              <a:buFont typeface="Arial" panose="020B0604020202020204" pitchFamily="34" charset="0"/>
              <a:buChar char="•"/>
            </a:pPr>
            <a:r>
              <a:rPr lang="en-US" dirty="0" smtClean="0"/>
              <a:t>Shared </a:t>
            </a:r>
            <a:r>
              <a:rPr lang="en-US" dirty="0"/>
              <a:t>accurate, real-time information with the general public and/or clinicians for emerging </a:t>
            </a:r>
            <a:r>
              <a:rPr lang="en-US" dirty="0" smtClean="0"/>
              <a:t>conditions</a:t>
            </a:r>
          </a:p>
          <a:p>
            <a:pPr>
              <a:buFont typeface="Arial" panose="020B0604020202020204" pitchFamily="34" charset="0"/>
              <a:buChar char="•"/>
            </a:pPr>
            <a:r>
              <a:rPr lang="en-US" dirty="0" smtClean="0"/>
              <a:t>Provide </a:t>
            </a:r>
            <a:r>
              <a:rPr lang="en-US" dirty="0"/>
              <a:t>OCME more staff trained, prepared for a mass fatality incident</a:t>
            </a:r>
          </a:p>
          <a:p>
            <a:pPr>
              <a:buFont typeface="Arial" panose="020B0604020202020204" pitchFamily="34" charset="0"/>
              <a:buChar char="•"/>
            </a:pPr>
            <a:r>
              <a:rPr lang="en-US" dirty="0" smtClean="0"/>
              <a:t>Complete </a:t>
            </a:r>
            <a:r>
              <a:rPr lang="en-US" dirty="0"/>
              <a:t>reformatted, consistent, operationalized family of plans</a:t>
            </a:r>
          </a:p>
          <a:p>
            <a:pPr>
              <a:buFont typeface="Arial" panose="020B0604020202020204" pitchFamily="34" charset="0"/>
              <a:buChar char="•"/>
            </a:pPr>
            <a:r>
              <a:rPr lang="en-US" dirty="0" smtClean="0"/>
              <a:t>Enhanced </a:t>
            </a:r>
            <a:r>
              <a:rPr lang="en-US" dirty="0"/>
              <a:t>preparedness for response to unique pathogens</a:t>
            </a:r>
          </a:p>
          <a:p>
            <a:pPr>
              <a:buFont typeface="Arial" panose="020B0604020202020204" pitchFamily="34" charset="0"/>
              <a:buChar char="•"/>
            </a:pPr>
            <a:r>
              <a:rPr lang="en-US" dirty="0" smtClean="0"/>
              <a:t>Transition </a:t>
            </a:r>
            <a:r>
              <a:rPr lang="en-US" dirty="0"/>
              <a:t>of cross-docking / managed inventory model for medical countermeasure distribution</a:t>
            </a:r>
          </a:p>
          <a:p>
            <a:pPr>
              <a:buFont typeface="Arial" panose="020B0604020202020204" pitchFamily="34" charset="0"/>
              <a:buChar char="•"/>
            </a:pPr>
            <a:r>
              <a:rPr lang="en-US" dirty="0" smtClean="0"/>
              <a:t>Maximized </a:t>
            </a:r>
            <a:r>
              <a:rPr lang="en-US" dirty="0"/>
              <a:t>results of the MCM Operational Readiness Review (ORR)</a:t>
            </a:r>
          </a:p>
          <a:p>
            <a:endParaRPr lang="en-US" dirty="0"/>
          </a:p>
        </p:txBody>
      </p:sp>
    </p:spTree>
    <p:extLst>
      <p:ext uri="{BB962C8B-B14F-4D97-AF65-F5344CB8AC3E}">
        <p14:creationId xmlns:p14="http://schemas.microsoft.com/office/powerpoint/2010/main" val="949419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PP  PHEP Funding 2010-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11951</TotalTime>
  <Words>792</Words>
  <Application>Microsoft Office PowerPoint</Application>
  <PresentationFormat>On-screen Show (4:3)</PresentationFormat>
  <Paragraphs>151</Paragraphs>
  <Slides>15</Slides>
  <Notes>1</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Default Design</vt:lpstr>
      <vt:lpstr>1_Default Design</vt:lpstr>
      <vt:lpstr>HPP  PHEP Funding 2010-2017</vt:lpstr>
      <vt:lpstr>2_Default Design</vt:lpstr>
      <vt:lpstr>3_Default Design</vt:lpstr>
      <vt:lpstr>PowerPoint Presentation</vt:lpstr>
      <vt:lpstr>Virginia HPP Overview </vt:lpstr>
      <vt:lpstr>PowerPoint Presentation</vt:lpstr>
      <vt:lpstr>PowerPoint Presentation</vt:lpstr>
      <vt:lpstr> Public Health Preparedness Domains</vt:lpstr>
      <vt:lpstr>HPP Outcomes</vt:lpstr>
      <vt:lpstr>PHEP Outcomes</vt:lpstr>
      <vt:lpstr>PHEP Outcomes (cont’d)</vt:lpstr>
      <vt:lpstr>PHEP Outcomes (cont’d)</vt:lpstr>
      <vt:lpstr>PHEP Outcomes (cont’d)</vt:lpstr>
      <vt:lpstr>HPP/PHEP Funding</vt:lpstr>
      <vt:lpstr>Results</vt:lpstr>
      <vt:lpstr>PowerPoint Presentation</vt:lpstr>
      <vt:lpstr>Active Incident Management Teams</vt:lpstr>
      <vt:lpstr>Questions? </vt:lpstr>
    </vt:vector>
  </TitlesOfParts>
  <Company>VDH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rstepanek</dc:creator>
  <cp:lastModifiedBy>Silverstein, Suzi (VDH)</cp:lastModifiedBy>
  <cp:revision>454</cp:revision>
  <cp:lastPrinted>2017-04-05T16:52:25Z</cp:lastPrinted>
  <dcterms:created xsi:type="dcterms:W3CDTF">2008-08-05T14:53:59Z</dcterms:created>
  <dcterms:modified xsi:type="dcterms:W3CDTF">2017-04-07T20:05:11Z</dcterms:modified>
</cp:coreProperties>
</file>