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59" r:id="rId10"/>
    <p:sldId id="261" r:id="rId11"/>
    <p:sldId id="260" r:id="rId12"/>
    <p:sldId id="258" r:id="rId13"/>
    <p:sldId id="265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46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A4A2A-8BFE-4BD9-A698-E61668A07D1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C28FB-CA60-4380-9BCF-84D3AF702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2F66-548D-4A9F-BE69-2CA0814E3C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2F66-548D-4A9F-BE69-2CA0814E3C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3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2F66-548D-4A9F-BE69-2CA0814E3C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203-399F-4391-870E-9E158446866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B4C-E5AA-4DC3-BFB6-CF4F75B1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5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203-399F-4391-870E-9E158446866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B4C-E5AA-4DC3-BFB6-CF4F75B1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9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203-399F-4391-870E-9E158446866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B4C-E5AA-4DC3-BFB6-CF4F75B1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9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203-399F-4391-870E-9E158446866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B4C-E5AA-4DC3-BFB6-CF4F75B1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203-399F-4391-870E-9E158446866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B4C-E5AA-4DC3-BFB6-CF4F75B1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9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203-399F-4391-870E-9E158446866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B4C-E5AA-4DC3-BFB6-CF4F75B1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203-399F-4391-870E-9E158446866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B4C-E5AA-4DC3-BFB6-CF4F75B1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7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203-399F-4391-870E-9E158446866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B4C-E5AA-4DC3-BFB6-CF4F75B1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8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203-399F-4391-870E-9E158446866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B4C-E5AA-4DC3-BFB6-CF4F75B1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4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203-399F-4391-870E-9E158446866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B4C-E5AA-4DC3-BFB6-CF4F75B1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6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203-399F-4391-870E-9E158446866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7B4C-E5AA-4DC3-BFB6-CF4F75B1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4B203-399F-4391-870E-9E1584468663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77B4C-E5AA-4DC3-BFB6-CF4F75B1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zikav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99" y="152400"/>
            <a:ext cx="244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Virginia </a:t>
            </a:r>
            <a:r>
              <a:rPr lang="en-US" sz="1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Zika</a:t>
            </a:r>
            <a:r>
              <a:rPr lang="en-US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Task Force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April 1, 2016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8236" y="863172"/>
            <a:ext cx="2362200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Commissioner VDH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9820" y="2469322"/>
            <a:ext cx="845619" cy="553998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Mosquito Control Task Group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0714" y="2469322"/>
            <a:ext cx="1029302" cy="553998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Blood/Tissue Safety Task Group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7643" y="2452502"/>
            <a:ext cx="1181100" cy="553998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Human      Surveillance Task Group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0250" y="2457266"/>
            <a:ext cx="893345" cy="553998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Maternity Health Task Group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3711" y="2452502"/>
            <a:ext cx="1299611" cy="400110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Communications Task Group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00" y="2452502"/>
            <a:ext cx="1147811" cy="400110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Clinician Outreach Task Group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2173" y="1186097"/>
            <a:ext cx="2362200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Virginia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</a:rPr>
              <a:t>Zika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Task Force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6130" y="3184585"/>
            <a:ext cx="1113322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Lead: American Red Cross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3339" y="3768270"/>
            <a:ext cx="102268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Virginia Blood Services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83212" y="3184585"/>
            <a:ext cx="103971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Lead: Virginia Mosquito Control Association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3033" y="3158211"/>
            <a:ext cx="1024890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Lead: VDH OEPI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3129" y="3208446"/>
            <a:ext cx="1181100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Lead: VDH OEPI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3129" y="3639007"/>
            <a:ext cx="1181100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DGS DCLS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8828" y="3598663"/>
            <a:ext cx="1068400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VDH Office of Family Health Services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567620" y="1434074"/>
            <a:ext cx="0" cy="854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66800" y="2288406"/>
            <a:ext cx="7459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66800" y="2288406"/>
            <a:ext cx="0" cy="151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79128" y="2288406"/>
            <a:ext cx="0" cy="151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21206" y="2288406"/>
            <a:ext cx="0" cy="162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138320" y="2298779"/>
            <a:ext cx="5110" cy="151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94824" y="2299768"/>
            <a:ext cx="0" cy="151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568865" y="3442695"/>
            <a:ext cx="1" cy="178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563675" y="3020800"/>
            <a:ext cx="1" cy="178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08256" y="2995963"/>
            <a:ext cx="1" cy="178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781420" y="3020504"/>
            <a:ext cx="0" cy="135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202467" y="3589507"/>
            <a:ext cx="3998" cy="164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202467" y="3015165"/>
            <a:ext cx="1" cy="178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526638" y="2276271"/>
            <a:ext cx="0" cy="163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982995" y="2450423"/>
            <a:ext cx="1029302" cy="360492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Others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8558783" y="3197774"/>
            <a:ext cx="3998" cy="126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212062" y="2961894"/>
            <a:ext cx="629151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DVS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15616" y="3358282"/>
            <a:ext cx="629151" cy="3604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DBHDS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42470" y="5724231"/>
            <a:ext cx="629151" cy="3604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VACO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26581" y="3815275"/>
            <a:ext cx="629151" cy="3604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DOE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36583" y="4292040"/>
            <a:ext cx="629151" cy="3604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SCHEV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185439" y="4771077"/>
            <a:ext cx="629151" cy="3604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VHHA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42470" y="5280515"/>
            <a:ext cx="629151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MSV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8527008" y="5573967"/>
            <a:ext cx="1999" cy="150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529007" y="5131569"/>
            <a:ext cx="1999" cy="150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3" idx="2"/>
          </p:cNvCxnSpPr>
          <p:nvPr/>
        </p:nvCxnSpPr>
        <p:spPr>
          <a:xfrm>
            <a:off x="8551159" y="4652532"/>
            <a:ext cx="0" cy="118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558221" y="4188044"/>
            <a:ext cx="0" cy="102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239448" y="6234976"/>
            <a:ext cx="629151" cy="3604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VML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8577885" y="6084723"/>
            <a:ext cx="0" cy="150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741619" y="3030336"/>
            <a:ext cx="1106103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Lead: VDH ORCE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2294670" y="2842362"/>
            <a:ext cx="1" cy="178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544528" y="488125"/>
            <a:ext cx="2362200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Office of the Governor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4583597" y="735263"/>
            <a:ext cx="0" cy="125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4607103" y="1105246"/>
            <a:ext cx="1" cy="86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985718" y="1816565"/>
            <a:ext cx="867373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VDH OEP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50330" y="1816788"/>
            <a:ext cx="629151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VDEM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67838" y="1775751"/>
            <a:ext cx="141102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Lt. Governor’s Office Representative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783628" y="4772490"/>
            <a:ext cx="718916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DGS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5908257" y="3875662"/>
            <a:ext cx="23592" cy="1465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300101" y="3276861"/>
            <a:ext cx="0" cy="24877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591682" y="1583397"/>
            <a:ext cx="6422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019765" y="1576013"/>
            <a:ext cx="0" cy="157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832149" y="1580925"/>
            <a:ext cx="0" cy="173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261085" y="1585845"/>
            <a:ext cx="0" cy="198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574901" y="1580933"/>
            <a:ext cx="0" cy="198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5373935" y="1779182"/>
            <a:ext cx="150018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Governor’s Office Representative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>
            <a:off x="8521765" y="2809841"/>
            <a:ext cx="0" cy="102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8555909" y="3702397"/>
            <a:ext cx="0" cy="102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7215451" y="2286589"/>
            <a:ext cx="8490" cy="16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4800599" y="3415546"/>
            <a:ext cx="1" cy="178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802369" y="4408167"/>
            <a:ext cx="718916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VDACS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261921" y="5178482"/>
            <a:ext cx="718916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DCR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271463" y="4398589"/>
            <a:ext cx="718916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VDH OEPI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778945" y="5205448"/>
            <a:ext cx="718916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VDOF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261921" y="4772490"/>
            <a:ext cx="718916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VDGIF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1" name="Straight Connector 190"/>
          <p:cNvCxnSpPr>
            <a:stCxn id="104" idx="3"/>
            <a:endCxn id="186" idx="1"/>
          </p:cNvCxnSpPr>
          <p:nvPr/>
        </p:nvCxnSpPr>
        <p:spPr>
          <a:xfrm>
            <a:off x="5502544" y="4895601"/>
            <a:ext cx="759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5527128" y="4526905"/>
            <a:ext cx="759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5502552" y="5338049"/>
            <a:ext cx="759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455926" y="4193921"/>
            <a:ext cx="2822562" cy="25545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LEGEND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BHDS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: Virginia Department of Behavioral Health and Developmental Services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DCLS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: Division of Consolidated Laboratory Services 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black"/>
                </a:solidFill>
                <a:latin typeface="Calibri"/>
              </a:rPr>
              <a:t>DCR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: Virginia Department of Conservation and Recreation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DGS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: Virginia Department of General Services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DOE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: Virginia Department of Education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DVS: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 Virginia Department of Veterans Services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OEP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: Office of Emergency Preparedness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OEPI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: Office of Epidemiology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ORCE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: Office of Risk Communications and Education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SCHEV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: State Council of Higher Education for Virginia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VACO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: Virginia Association of Counties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VCU Health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: Virginia Commonwealth University Medical Center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VDEM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: Virginia Department of Emergency Management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black"/>
                </a:solidFill>
                <a:latin typeface="Calibri"/>
              </a:rPr>
              <a:t>VDH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: Virginia Department of Health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black"/>
                </a:solidFill>
                <a:latin typeface="Calibri"/>
              </a:rPr>
              <a:t>VDOF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: Virginia Department of Forestry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black"/>
                </a:solidFill>
                <a:latin typeface="Calibri"/>
              </a:rPr>
              <a:t>VDGIF</a:t>
            </a:r>
            <a:r>
              <a:rPr lang="en-US" sz="800" dirty="0">
                <a:solidFill>
                  <a:prstClr val="black"/>
                </a:solidFill>
                <a:latin typeface="Calibri"/>
              </a:rPr>
              <a:t>: Virginia Department of Games and Inland Fisheries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VHHA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: Virginia Hospital and Healthcare Association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VML</a:t>
            </a: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: Virginia Municipal League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3505200" y="6400800"/>
            <a:ext cx="381000" cy="1541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3506310" y="6179751"/>
            <a:ext cx="381000" cy="1541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3497826" y="5921409"/>
            <a:ext cx="381000" cy="1541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3896673" y="5891913"/>
            <a:ext cx="7293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State agency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3891761" y="6152465"/>
            <a:ext cx="873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Private Sector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3906513" y="6363857"/>
            <a:ext cx="1591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Non-governmental organization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4" name="Table 2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084752"/>
              </p:ext>
            </p:extLst>
          </p:nvPr>
        </p:nvGraphicFramePr>
        <p:xfrm>
          <a:off x="1786518" y="3527011"/>
          <a:ext cx="1016304" cy="47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70"/>
                <a:gridCol w="304800"/>
                <a:gridCol w="361034"/>
              </a:tblGrid>
              <a:tr h="4752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1789075" y="3568215"/>
            <a:ext cx="1106103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/>
              </a:rPr>
              <a:t>Input from all Task Groups</a:t>
            </a:r>
            <a:endParaRPr lang="en-US" sz="1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Collateral Materials</a:t>
            </a:r>
            <a:endParaRPr lang="en-US" dirty="0"/>
          </a:p>
        </p:txBody>
      </p:sp>
      <p:pic>
        <p:nvPicPr>
          <p:cNvPr id="4" name="Content Placeholder 3" descr="K:\PR\Social Media\other projects\Zika\tiptosscovergeneral\TipTossCoverSide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b="6698"/>
          <a:stretch/>
        </p:blipFill>
        <p:spPr bwMode="auto">
          <a:xfrm>
            <a:off x="3697973" y="1600200"/>
            <a:ext cx="17480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9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dpa52037\Desktop\IMG_00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81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 Displays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Roanoke Airport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 descr="K:\PR\Social Media\other projects\Zika\Airport\Roanoke\_MG_66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3790"/>
            <a:ext cx="4040188" cy="26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K:\PR\Social Media\other projects\Zika\Airport\Roanoke\Digital\Roanoke1920x1080Departur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013770"/>
            <a:ext cx="4041775" cy="22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7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Reagan National</a:t>
            </a:r>
            <a:endParaRPr lang="en-US" dirty="0"/>
          </a:p>
        </p:txBody>
      </p:sp>
      <p:pic>
        <p:nvPicPr>
          <p:cNvPr id="5" name="Picture 2" descr="K:\PR\Social Media\other projects\Zika\2016\Airport\Airport Photos\NPRT-RSB-1-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2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www.ZikaVa.org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57" y="1600200"/>
            <a:ext cx="625748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28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991600" cy="6248399"/>
          </a:xfrm>
        </p:spPr>
        <p:txBody>
          <a:bodyPr/>
          <a:lstStyle/>
          <a:p>
            <a:pPr lvl="0"/>
            <a:r>
              <a:rPr lang="en-US" sz="1800" dirty="0" smtClean="0">
                <a:solidFill>
                  <a:schemeClr val="tx1"/>
                </a:solidFill>
              </a:rPr>
              <a:t>Deputy Chief of Staff, Offices  of the Governor and Lt. Governor</a:t>
            </a:r>
          </a:p>
          <a:p>
            <a:pPr lvl="0"/>
            <a:r>
              <a:rPr lang="en-US" sz="1800" dirty="0" smtClean="0">
                <a:solidFill>
                  <a:schemeClr val="tx1"/>
                </a:solidFill>
              </a:rPr>
              <a:t>Secretary of Veterans’ and Military Affairs</a:t>
            </a:r>
          </a:p>
          <a:p>
            <a:pPr lvl="0"/>
            <a:r>
              <a:rPr lang="en-US" sz="1800" dirty="0" smtClean="0">
                <a:solidFill>
                  <a:schemeClr val="tx1"/>
                </a:solidFill>
              </a:rPr>
              <a:t>Department </a:t>
            </a:r>
            <a:r>
              <a:rPr lang="en-US" sz="1800" dirty="0">
                <a:solidFill>
                  <a:schemeClr val="tx1"/>
                </a:solidFill>
              </a:rPr>
              <a:t>of Emergency Management</a:t>
            </a:r>
          </a:p>
          <a:p>
            <a:pPr lvl="0"/>
            <a:r>
              <a:rPr lang="en-US" sz="1800" dirty="0">
                <a:solidFill>
                  <a:schemeClr val="tx1"/>
                </a:solidFill>
              </a:rPr>
              <a:t>Department of Health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Department </a:t>
            </a:r>
            <a:r>
              <a:rPr lang="en-US" sz="1800" dirty="0">
                <a:solidFill>
                  <a:schemeClr val="tx1"/>
                </a:solidFill>
              </a:rPr>
              <a:t>of Health </a:t>
            </a:r>
            <a:r>
              <a:rPr lang="en-US" sz="1800" dirty="0" smtClean="0">
                <a:solidFill>
                  <a:schemeClr val="tx1"/>
                </a:solidFill>
              </a:rPr>
              <a:t>Professions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Department of Behavioral Health &amp; Developmental Services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Department of Agriculture and Consumer Services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Department of Environmental </a:t>
            </a:r>
            <a:r>
              <a:rPr lang="en-US" sz="1800" dirty="0" smtClean="0">
                <a:solidFill>
                  <a:schemeClr val="tx1"/>
                </a:solidFill>
              </a:rPr>
              <a:t>Quality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Department of Education / State Council of Higher Education for Virginia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Department of General </a:t>
            </a:r>
            <a:r>
              <a:rPr lang="en-US" sz="1800" dirty="0" smtClean="0">
                <a:solidFill>
                  <a:schemeClr val="tx1"/>
                </a:solidFill>
              </a:rPr>
              <a:t>Services - </a:t>
            </a:r>
            <a:r>
              <a:rPr lang="en-US" sz="1400" dirty="0" smtClean="0">
                <a:solidFill>
                  <a:schemeClr val="tx1"/>
                </a:solidFill>
              </a:rPr>
              <a:t>Division </a:t>
            </a:r>
            <a:r>
              <a:rPr lang="en-US" sz="1400" dirty="0">
                <a:solidFill>
                  <a:schemeClr val="tx1"/>
                </a:solidFill>
              </a:rPr>
              <a:t>of Consolidated Laboratory Services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Department of Transportation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Departments </a:t>
            </a:r>
            <a:r>
              <a:rPr lang="en-US" sz="1800" dirty="0">
                <a:solidFill>
                  <a:schemeClr val="tx1"/>
                </a:solidFill>
              </a:rPr>
              <a:t>of Conservation and </a:t>
            </a:r>
            <a:r>
              <a:rPr lang="en-US" sz="1800" dirty="0" smtClean="0">
                <a:solidFill>
                  <a:schemeClr val="tx1"/>
                </a:solidFill>
              </a:rPr>
              <a:t>Recreation/Forestry/Game </a:t>
            </a:r>
            <a:r>
              <a:rPr lang="en-US" sz="1800" dirty="0">
                <a:solidFill>
                  <a:schemeClr val="tx1"/>
                </a:solidFill>
              </a:rPr>
              <a:t>and </a:t>
            </a:r>
            <a:r>
              <a:rPr lang="en-US" sz="1800" dirty="0" smtClean="0">
                <a:solidFill>
                  <a:schemeClr val="tx1"/>
                </a:solidFill>
              </a:rPr>
              <a:t>Inland Fisheries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Virginia </a:t>
            </a:r>
            <a:r>
              <a:rPr lang="en-US" sz="1800" dirty="0">
                <a:solidFill>
                  <a:schemeClr val="tx1"/>
                </a:solidFill>
              </a:rPr>
              <a:t>Hospital and Healthcare Association / 6 </a:t>
            </a:r>
            <a:r>
              <a:rPr lang="en-US" sz="1800" dirty="0" smtClean="0">
                <a:solidFill>
                  <a:schemeClr val="tx1"/>
                </a:solidFill>
              </a:rPr>
              <a:t>regional coalitions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Medical Society of Virginia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City</a:t>
            </a:r>
            <a:r>
              <a:rPr lang="en-US" sz="1800" dirty="0">
                <a:solidFill>
                  <a:schemeClr val="tx1"/>
                </a:solidFill>
              </a:rPr>
              <a:t>, Town and County Governments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Virginia Municipal </a:t>
            </a:r>
            <a:r>
              <a:rPr lang="en-US" sz="1400" dirty="0">
                <a:solidFill>
                  <a:schemeClr val="tx1"/>
                </a:solidFill>
              </a:rPr>
              <a:t>League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Virginia Association </a:t>
            </a:r>
            <a:r>
              <a:rPr lang="en-US" sz="1400" dirty="0">
                <a:solidFill>
                  <a:schemeClr val="tx1"/>
                </a:solidFill>
              </a:rPr>
              <a:t>of Counties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American Red Cross </a:t>
            </a:r>
            <a:r>
              <a:rPr lang="en-US" sz="1800" dirty="0" smtClean="0">
                <a:solidFill>
                  <a:schemeClr val="tx1"/>
                </a:solidFill>
              </a:rPr>
              <a:t>/ Virginia Blood </a:t>
            </a:r>
            <a:r>
              <a:rPr lang="en-US" sz="1800" dirty="0">
                <a:solidFill>
                  <a:schemeClr val="tx1"/>
                </a:solidFill>
              </a:rPr>
              <a:t>Services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Others</a:t>
            </a:r>
            <a:r>
              <a:rPr lang="en-US" sz="1800" dirty="0">
                <a:solidFill>
                  <a:schemeClr val="tx1"/>
                </a:solidFill>
              </a:rPr>
              <a:t>, situationally dependent, as </a:t>
            </a:r>
            <a:r>
              <a:rPr lang="en-US" sz="1800" dirty="0" smtClean="0">
                <a:solidFill>
                  <a:schemeClr val="tx1"/>
                </a:solidFill>
              </a:rPr>
              <a:t>required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pPr algn="ctr"/>
            <a:r>
              <a:rPr lang="en-US" altLang="en-US" sz="2400" dirty="0" smtClean="0"/>
              <a:t>Task Force Members</a:t>
            </a:r>
          </a:p>
        </p:txBody>
      </p:sp>
    </p:spTree>
    <p:extLst>
      <p:ext uri="{BB962C8B-B14F-4D97-AF65-F5344CB8AC3E}">
        <p14:creationId xmlns:p14="http://schemas.microsoft.com/office/powerpoint/2010/main" val="27262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Lab Capability / increased capacity at DCLS, Fairfax Health Department, George Mason University</a:t>
            </a:r>
          </a:p>
          <a:p>
            <a:pPr lvl="1"/>
            <a:r>
              <a:rPr lang="en-US" sz="2000" dirty="0" smtClean="0"/>
              <a:t>DCLS supported OH and WV</a:t>
            </a:r>
          </a:p>
          <a:p>
            <a:pPr lvl="1"/>
            <a:r>
              <a:rPr lang="en-US" sz="2000" dirty="0" smtClean="0"/>
              <a:t>Test result reporting</a:t>
            </a:r>
          </a:p>
          <a:p>
            <a:r>
              <a:rPr lang="en-US" sz="2200" dirty="0" smtClean="0"/>
              <a:t>Weekly reporting of human and mosquito surveillance</a:t>
            </a:r>
          </a:p>
          <a:p>
            <a:r>
              <a:rPr lang="en-US" sz="2200" dirty="0" smtClean="0"/>
              <a:t>Mosquito Control Contracting with private vendors</a:t>
            </a:r>
          </a:p>
          <a:p>
            <a:r>
              <a:rPr lang="en-US" sz="2200" dirty="0" smtClean="0"/>
              <a:t>MOU with VA. Tech for vector surveillance and resistance</a:t>
            </a:r>
          </a:p>
          <a:p>
            <a:r>
              <a:rPr lang="en-US" sz="2200" dirty="0" smtClean="0"/>
              <a:t>Distributed 10K Education Tool Kits (literature, repellant, condoms); prepared to distribute additional repellant to target groups.</a:t>
            </a:r>
          </a:p>
          <a:p>
            <a:r>
              <a:rPr lang="en-US" sz="2200" dirty="0" smtClean="0"/>
              <a:t>Monthly Meetings with State </a:t>
            </a:r>
            <a:r>
              <a:rPr lang="en-US" sz="2200" dirty="0" err="1" smtClean="0"/>
              <a:t>Zika</a:t>
            </a:r>
            <a:r>
              <a:rPr lang="en-US" sz="2200" dirty="0" smtClean="0"/>
              <a:t> Task Force and Clinician Outreach Work Group</a:t>
            </a:r>
          </a:p>
          <a:p>
            <a:r>
              <a:rPr lang="en-US" sz="2200" dirty="0" smtClean="0"/>
              <a:t>Establishment / maintenance of State Pregnancy Registry</a:t>
            </a:r>
          </a:p>
          <a:p>
            <a:r>
              <a:rPr lang="en-US" sz="2200" dirty="0" smtClean="0"/>
              <a:t>Communications Progress:  Airports, Locally Distributed Printed Materials, Social Media, VDH </a:t>
            </a:r>
            <a:r>
              <a:rPr lang="en-US" sz="2200" dirty="0" err="1" smtClean="0"/>
              <a:t>Zika</a:t>
            </a:r>
            <a:r>
              <a:rPr lang="en-US" sz="2200" dirty="0" smtClean="0"/>
              <a:t> Web Page / Dark Site, Radio, Bus Signage, Direct Mailing,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pPr lvl="1"/>
            <a:r>
              <a:rPr lang="en-US" sz="2400" b="1" dirty="0" smtClean="0">
                <a:latin typeface="+mj-lt"/>
                <a:ea typeface="+mj-ea"/>
                <a:cs typeface="+mj-cs"/>
              </a:rPr>
              <a:t>Task Force / Incident Management Team Activities</a:t>
            </a:r>
            <a:endParaRPr lang="en-US" sz="2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6248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 smtClean="0"/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roups: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Maternal / Fetal Health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Vector Surveillance /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External </a:t>
            </a:r>
            <a:r>
              <a:rPr lang="en-US" sz="1800" dirty="0">
                <a:solidFill>
                  <a:schemeClr val="tx1"/>
                </a:solidFill>
              </a:rPr>
              <a:t>Communications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Human Surveillance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Laboratory Diagnostics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Blood </a:t>
            </a:r>
            <a:r>
              <a:rPr lang="en-US" sz="1800" dirty="0">
                <a:solidFill>
                  <a:schemeClr val="tx1"/>
                </a:solidFill>
              </a:rPr>
              <a:t>Supply </a:t>
            </a:r>
            <a:r>
              <a:rPr lang="en-US" sz="1800" dirty="0" smtClean="0">
                <a:solidFill>
                  <a:schemeClr val="tx1"/>
                </a:solidFill>
              </a:rPr>
              <a:t>Security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Clinician Outreach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Ongoing Actions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Blood Supply: all collections must be tested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Draft Emergency Order: Access to property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State Funding</a:t>
            </a:r>
            <a:r>
              <a:rPr lang="en-US" sz="1800" dirty="0">
                <a:solidFill>
                  <a:prstClr val="black"/>
                </a:solidFill>
              </a:rPr>
              <a:t> Access </a:t>
            </a:r>
            <a:r>
              <a:rPr lang="en-US" sz="1800" dirty="0" smtClean="0">
                <a:solidFill>
                  <a:prstClr val="black"/>
                </a:solidFill>
              </a:rPr>
              <a:t>/</a:t>
            </a:r>
            <a:r>
              <a:rPr lang="en-US" sz="1800" dirty="0" smtClean="0"/>
              <a:t> No additional new federal funding.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State Plan posted on VDH </a:t>
            </a:r>
            <a:r>
              <a:rPr lang="en-US" sz="1800" dirty="0" err="1" smtClean="0"/>
              <a:t>Zika</a:t>
            </a:r>
            <a:r>
              <a:rPr lang="en-US" sz="1800" dirty="0" smtClean="0"/>
              <a:t> page.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Three Exercises conducted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Situation Reports monthly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State and local Playbooks developed citing immediate actions if local transmission is identified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Zika</a:t>
            </a:r>
            <a:r>
              <a:rPr lang="en-US" dirty="0" smtClean="0"/>
              <a:t> – Virginia Procedures 2017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4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Zika</a:t>
            </a:r>
            <a:r>
              <a:rPr lang="en-US" dirty="0" smtClean="0"/>
              <a:t> Procedures, 5/1/2017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Zika</a:t>
            </a:r>
            <a:r>
              <a:rPr lang="en-US" dirty="0" smtClean="0"/>
              <a:t> staff funding ends 6/30 and 7/31, 2017</a:t>
            </a:r>
          </a:p>
          <a:p>
            <a:r>
              <a:rPr lang="en-US" dirty="0" smtClean="0"/>
              <a:t>Plan to scale down (1 </a:t>
            </a:r>
            <a:r>
              <a:rPr lang="en-US" dirty="0" err="1" smtClean="0"/>
              <a:t>coord</a:t>
            </a:r>
            <a:r>
              <a:rPr lang="en-US" dirty="0" smtClean="0"/>
              <a:t>, 1 data, 1 biologist)</a:t>
            </a:r>
          </a:p>
          <a:p>
            <a:r>
              <a:rPr lang="en-US" dirty="0" smtClean="0"/>
              <a:t>VDH will still approve public health testing for pregnant women with exposure &amp; their infants</a:t>
            </a:r>
          </a:p>
          <a:p>
            <a:r>
              <a:rPr lang="en-US" dirty="0" smtClean="0"/>
              <a:t>Track data on those who test positive by any lab, not all who are tested</a:t>
            </a:r>
          </a:p>
          <a:p>
            <a:r>
              <a:rPr lang="en-US" dirty="0" smtClean="0"/>
              <a:t>Flag cases for public health action</a:t>
            </a:r>
          </a:p>
          <a:p>
            <a:pPr lvl="1"/>
            <a:r>
              <a:rPr lang="en-US" dirty="0" smtClean="0"/>
              <a:t>Pregnancy registry</a:t>
            </a:r>
          </a:p>
          <a:p>
            <a:pPr lvl="1"/>
            <a:r>
              <a:rPr lang="en-US" dirty="0" smtClean="0"/>
              <a:t>Mosquito surveillance and control</a:t>
            </a:r>
          </a:p>
          <a:p>
            <a:pPr lvl="1"/>
            <a:r>
              <a:rPr lang="en-US" dirty="0" smtClean="0"/>
              <a:t>Those needing additional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8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Mosquito 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05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During </a:t>
            </a:r>
            <a:r>
              <a:rPr lang="en-US" dirty="0"/>
              <a:t>mosquito season (May-October), </a:t>
            </a:r>
            <a:r>
              <a:rPr lang="en-US" dirty="0" smtClean="0"/>
              <a:t>health districts will conduct </a:t>
            </a:r>
            <a:r>
              <a:rPr lang="en-US" dirty="0"/>
              <a:t>mosquito </a:t>
            </a:r>
            <a:r>
              <a:rPr lang="en-US" dirty="0" smtClean="0"/>
              <a:t>surveillance if:</a:t>
            </a:r>
            <a:endParaRPr lang="en-US" dirty="0"/>
          </a:p>
          <a:p>
            <a:pPr lvl="1"/>
            <a:r>
              <a:rPr lang="en-US" dirty="0" err="1"/>
              <a:t>Zika</a:t>
            </a:r>
            <a:r>
              <a:rPr lang="en-US" dirty="0"/>
              <a:t> RT-PCR positive patient, </a:t>
            </a:r>
            <a:r>
              <a:rPr lang="en-US" u="sng" dirty="0"/>
              <a:t>or</a:t>
            </a:r>
            <a:endParaRPr lang="en-US" dirty="0"/>
          </a:p>
          <a:p>
            <a:pPr lvl="1"/>
            <a:r>
              <a:rPr lang="en-US" dirty="0"/>
              <a:t>Patient with a </a:t>
            </a:r>
            <a:r>
              <a:rPr lang="en-US" dirty="0" err="1"/>
              <a:t>Zika</a:t>
            </a:r>
            <a:r>
              <a:rPr lang="en-US" dirty="0"/>
              <a:t> IgM positive or </a:t>
            </a:r>
            <a:r>
              <a:rPr lang="en-US" dirty="0" err="1"/>
              <a:t>Zika</a:t>
            </a:r>
            <a:r>
              <a:rPr lang="en-US" dirty="0"/>
              <a:t> IgM equivocal result (potentially </a:t>
            </a:r>
            <a:r>
              <a:rPr lang="en-US" dirty="0" err="1"/>
              <a:t>viremic</a:t>
            </a:r>
            <a:r>
              <a:rPr lang="en-US" dirty="0"/>
              <a:t>),</a:t>
            </a:r>
            <a:r>
              <a:rPr lang="en-US" u="sng" dirty="0"/>
              <a:t> or</a:t>
            </a:r>
            <a:endParaRPr lang="en-US" dirty="0"/>
          </a:p>
          <a:p>
            <a:pPr lvl="1"/>
            <a:r>
              <a:rPr lang="en-US" dirty="0"/>
              <a:t>Suspected local mosquito-borne transmission and ≥2 </a:t>
            </a:r>
            <a:r>
              <a:rPr lang="en-US" dirty="0" err="1"/>
              <a:t>Zika</a:t>
            </a:r>
            <a:r>
              <a:rPr lang="en-US" dirty="0"/>
              <a:t> defining symptoms.</a:t>
            </a:r>
          </a:p>
          <a:p>
            <a:r>
              <a:rPr lang="en-US" dirty="0" smtClean="0"/>
              <a:t>These are </a:t>
            </a:r>
            <a:r>
              <a:rPr lang="en-US" dirty="0"/>
              <a:t>the minimum for public health </a:t>
            </a:r>
            <a:r>
              <a:rPr lang="en-US" dirty="0" smtClean="0"/>
              <a:t>action. </a:t>
            </a:r>
            <a:r>
              <a:rPr lang="en-US" dirty="0"/>
              <a:t>LHDs are encouraged to utilize </a:t>
            </a:r>
            <a:r>
              <a:rPr lang="en-US" dirty="0" smtClean="0"/>
              <a:t>resources </a:t>
            </a:r>
            <a:r>
              <a:rPr lang="en-US" dirty="0"/>
              <a:t>and expand on mosquito surveillance activities as resources permit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Training and supplies to be provided to some health districts</a:t>
            </a:r>
            <a:endParaRPr lang="en-US" dirty="0"/>
          </a:p>
          <a:p>
            <a:r>
              <a:rPr lang="en-US" dirty="0" smtClean="0"/>
              <a:t>Other mosquito surveillance opportunities will be assessed on a case-by-case basis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3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Zika</a:t>
            </a:r>
            <a:r>
              <a:rPr lang="en-US" dirty="0" smtClean="0"/>
              <a:t> Epi Communications,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24 – Clinician Forum</a:t>
            </a:r>
          </a:p>
          <a:p>
            <a:pPr lvl="1"/>
            <a:r>
              <a:rPr lang="en-US" dirty="0" smtClean="0"/>
              <a:t>FICK Center, Fredericksburg</a:t>
            </a:r>
          </a:p>
          <a:p>
            <a:pPr lvl="1"/>
            <a:r>
              <a:rPr lang="en-US" dirty="0" smtClean="0"/>
              <a:t>Overview, ID/lab, OB, pediatric, local health perspectives on the agenda</a:t>
            </a:r>
          </a:p>
          <a:p>
            <a:pPr lvl="1"/>
            <a:r>
              <a:rPr lang="en-US" dirty="0" smtClean="0"/>
              <a:t>150 on-site or webinar; register in TRAIN</a:t>
            </a:r>
          </a:p>
          <a:p>
            <a:r>
              <a:rPr lang="en-US" dirty="0" smtClean="0"/>
              <a:t>Clinician Letter planned for late April</a:t>
            </a:r>
          </a:p>
          <a:p>
            <a:r>
              <a:rPr lang="en-US" dirty="0" smtClean="0"/>
              <a:t>Mosquito surveillance/control training, epi procedure training – VDH</a:t>
            </a:r>
          </a:p>
          <a:p>
            <a:r>
              <a:rPr lang="en-US" dirty="0" smtClean="0"/>
              <a:t>Weekly updates on the VDH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Zika</a:t>
            </a:r>
            <a:r>
              <a:rPr lang="en-US" smtClean="0"/>
              <a:t> Communications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t="6452" r="688" b="19892"/>
          <a:stretch/>
        </p:blipFill>
        <p:spPr bwMode="auto">
          <a:xfrm>
            <a:off x="566402" y="1677780"/>
            <a:ext cx="8011196" cy="437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693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813</Words>
  <Application>Microsoft Office PowerPoint</Application>
  <PresentationFormat>On-screen Show (4:3)</PresentationFormat>
  <Paragraphs>145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Task Force Members</vt:lpstr>
      <vt:lpstr>Initiatives</vt:lpstr>
      <vt:lpstr>Task Force / Incident Management Team Activities</vt:lpstr>
      <vt:lpstr>Zika – Virginia Procedures 2017</vt:lpstr>
      <vt:lpstr>Zika Procedures, 5/1/2017</vt:lpstr>
      <vt:lpstr>Mosquito Surveillance</vt:lpstr>
      <vt:lpstr>Zika Epi Communications, 2017</vt:lpstr>
      <vt:lpstr>Zika Communications</vt:lpstr>
      <vt:lpstr>Collateral Materials</vt:lpstr>
      <vt:lpstr>PowerPoint Presentation</vt:lpstr>
      <vt:lpstr>Airport Displays</vt:lpstr>
      <vt:lpstr>Reagan National</vt:lpstr>
      <vt:lpstr>www.ZikaVa.org 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Messaging/Communication</dc:title>
  <dc:creator>Ly, Mylam (VDH)</dc:creator>
  <cp:lastModifiedBy>Silverstein, Suzi (VDH)</cp:lastModifiedBy>
  <cp:revision>11</cp:revision>
  <dcterms:created xsi:type="dcterms:W3CDTF">2016-08-02T18:24:41Z</dcterms:created>
  <dcterms:modified xsi:type="dcterms:W3CDTF">2017-04-07T20:06:12Z</dcterms:modified>
</cp:coreProperties>
</file>