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8"/>
  </p:notesMasterIdLst>
  <p:handoutMasterIdLst>
    <p:handoutMasterId r:id="rId19"/>
  </p:handoutMasterIdLst>
  <p:sldIdLst>
    <p:sldId id="256" r:id="rId3"/>
    <p:sldId id="260" r:id="rId4"/>
    <p:sldId id="291" r:id="rId5"/>
    <p:sldId id="296" r:id="rId6"/>
    <p:sldId id="297" r:id="rId7"/>
    <p:sldId id="298" r:id="rId8"/>
    <p:sldId id="295" r:id="rId9"/>
    <p:sldId id="299" r:id="rId10"/>
    <p:sldId id="277" r:id="rId11"/>
    <p:sldId id="292" r:id="rId12"/>
    <p:sldId id="261" r:id="rId13"/>
    <p:sldId id="290" r:id="rId14"/>
    <p:sldId id="287" r:id="rId15"/>
    <p:sldId id="294" r:id="rId16"/>
    <p:sldId id="289" r:id="rId17"/>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BAC6"/>
    <a:srgbClr val="00CC99"/>
    <a:srgbClr val="0000FF"/>
    <a:srgbClr val="000099"/>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24" autoAdjust="0"/>
    <p:restoredTop sz="94660"/>
  </p:normalViewPr>
  <p:slideViewPr>
    <p:cSldViewPr snapToGrid="0">
      <p:cViewPr varScale="1">
        <p:scale>
          <a:sx n="63" d="100"/>
          <a:sy n="63" d="100"/>
        </p:scale>
        <p:origin x="67" y="475"/>
      </p:cViewPr>
      <p:guideLst/>
    </p:cSldViewPr>
  </p:slideViewPr>
  <p:notesTextViewPr>
    <p:cViewPr>
      <p:scale>
        <a:sx n="1" d="1"/>
        <a:sy n="1" d="1"/>
      </p:scale>
      <p:origin x="0" y="0"/>
    </p:cViewPr>
  </p:notesTextViewPr>
  <p:notesViewPr>
    <p:cSldViewPr snapToGrid="0">
      <p:cViewPr varScale="1">
        <p:scale>
          <a:sx n="66" d="100"/>
          <a:sy n="66" d="100"/>
        </p:scale>
        <p:origin x="240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1546CEE-1ABA-403D-B667-D86B0E4FB619}" type="datetimeFigureOut">
              <a:rPr lang="en-US" smtClean="0"/>
              <a:t>12/27/2018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B5EB43A0-16FC-4B75-987A-8C276198477F}" type="slidenum">
              <a:rPr lang="en-US" smtClean="0"/>
              <a:t>‹#›</a:t>
            </a:fld>
            <a:endParaRPr lang="en-US"/>
          </a:p>
        </p:txBody>
      </p:sp>
    </p:spTree>
    <p:extLst>
      <p:ext uri="{BB962C8B-B14F-4D97-AF65-F5344CB8AC3E}">
        <p14:creationId xmlns:p14="http://schemas.microsoft.com/office/powerpoint/2010/main" val="28412206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90F7F02-F363-4A99-8F18-56493584256D}" type="datetimeFigureOut">
              <a:rPr lang="en-US" smtClean="0"/>
              <a:t>12/27/2018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0ADAC35-9C56-41A2-B498-B1F1B8DC571B}" type="slidenum">
              <a:rPr lang="en-US" smtClean="0"/>
              <a:t>‹#›</a:t>
            </a:fld>
            <a:endParaRPr lang="en-US"/>
          </a:p>
        </p:txBody>
      </p:sp>
    </p:spTree>
    <p:extLst>
      <p:ext uri="{BB962C8B-B14F-4D97-AF65-F5344CB8AC3E}">
        <p14:creationId xmlns:p14="http://schemas.microsoft.com/office/powerpoint/2010/main" val="1790549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Introduction</a:t>
            </a:r>
          </a:p>
          <a:p>
            <a:r>
              <a:rPr lang="en-US" dirty="0"/>
              <a:t>Barriers</a:t>
            </a:r>
          </a:p>
          <a:p>
            <a:r>
              <a:rPr lang="en-US" dirty="0"/>
              <a:t>VDDHH and the Deaf Community</a:t>
            </a:r>
          </a:p>
          <a:p>
            <a:r>
              <a:rPr lang="en-US" dirty="0"/>
              <a:t>Law + Funding + Programs = Access</a:t>
            </a:r>
          </a:p>
          <a:p>
            <a:r>
              <a:rPr lang="en-US" dirty="0"/>
              <a:t>Washington Scenarios</a:t>
            </a:r>
          </a:p>
          <a:p>
            <a:endParaRPr lang="en-US" dirty="0"/>
          </a:p>
        </p:txBody>
      </p:sp>
      <p:sp>
        <p:nvSpPr>
          <p:cNvPr id="4" name="Slide Number Placeholder 3"/>
          <p:cNvSpPr>
            <a:spLocks noGrp="1"/>
          </p:cNvSpPr>
          <p:nvPr>
            <p:ph type="sldNum" sz="quarter" idx="10"/>
          </p:nvPr>
        </p:nvSpPr>
        <p:spPr/>
        <p:txBody>
          <a:bodyPr/>
          <a:lstStyle/>
          <a:p>
            <a:fld id="{20ADAC35-9C56-41A2-B498-B1F1B8DC571B}" type="slidenum">
              <a:rPr lang="en-US" smtClean="0"/>
              <a:t>2</a:t>
            </a:fld>
            <a:endParaRPr lang="en-US"/>
          </a:p>
        </p:txBody>
      </p:sp>
    </p:spTree>
    <p:extLst>
      <p:ext uri="{BB962C8B-B14F-4D97-AF65-F5344CB8AC3E}">
        <p14:creationId xmlns:p14="http://schemas.microsoft.com/office/powerpoint/2010/main" val="2479064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Introduction</a:t>
            </a:r>
          </a:p>
          <a:p>
            <a:r>
              <a:rPr lang="en-US" dirty="0"/>
              <a:t>Barriers</a:t>
            </a:r>
          </a:p>
          <a:p>
            <a:r>
              <a:rPr lang="en-US" dirty="0"/>
              <a:t>VDDHH and the Deaf Community</a:t>
            </a:r>
          </a:p>
          <a:p>
            <a:r>
              <a:rPr lang="en-US" dirty="0"/>
              <a:t>Law + Funding + Programs = Access</a:t>
            </a:r>
          </a:p>
          <a:p>
            <a:r>
              <a:rPr lang="en-US" dirty="0"/>
              <a:t>Washington Scenarios</a:t>
            </a:r>
          </a:p>
          <a:p>
            <a:endParaRPr lang="en-US" dirty="0"/>
          </a:p>
        </p:txBody>
      </p:sp>
      <p:sp>
        <p:nvSpPr>
          <p:cNvPr id="4" name="Slide Number Placeholder 3"/>
          <p:cNvSpPr>
            <a:spLocks noGrp="1"/>
          </p:cNvSpPr>
          <p:nvPr>
            <p:ph type="sldNum" sz="quarter" idx="10"/>
          </p:nvPr>
        </p:nvSpPr>
        <p:spPr/>
        <p:txBody>
          <a:bodyPr/>
          <a:lstStyle/>
          <a:p>
            <a:fld id="{20ADAC35-9C56-41A2-B498-B1F1B8DC571B}" type="slidenum">
              <a:rPr lang="en-US" smtClean="0"/>
              <a:t>3</a:t>
            </a:fld>
            <a:endParaRPr lang="en-US"/>
          </a:p>
        </p:txBody>
      </p:sp>
    </p:spTree>
    <p:extLst>
      <p:ext uri="{BB962C8B-B14F-4D97-AF65-F5344CB8AC3E}">
        <p14:creationId xmlns:p14="http://schemas.microsoft.com/office/powerpoint/2010/main" val="1198658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Introduction</a:t>
            </a:r>
          </a:p>
          <a:p>
            <a:r>
              <a:rPr lang="en-US" dirty="0"/>
              <a:t>Barriers</a:t>
            </a:r>
          </a:p>
          <a:p>
            <a:r>
              <a:rPr lang="en-US" dirty="0"/>
              <a:t>VDDHH and the Deaf Community</a:t>
            </a:r>
          </a:p>
          <a:p>
            <a:r>
              <a:rPr lang="en-US" dirty="0"/>
              <a:t>Law + Funding + Programs = Access</a:t>
            </a:r>
          </a:p>
          <a:p>
            <a:r>
              <a:rPr lang="en-US" dirty="0"/>
              <a:t>Washington Scenarios</a:t>
            </a:r>
          </a:p>
          <a:p>
            <a:endParaRPr lang="en-US" dirty="0"/>
          </a:p>
        </p:txBody>
      </p:sp>
      <p:sp>
        <p:nvSpPr>
          <p:cNvPr id="4" name="Slide Number Placeholder 3"/>
          <p:cNvSpPr>
            <a:spLocks noGrp="1"/>
          </p:cNvSpPr>
          <p:nvPr>
            <p:ph type="sldNum" sz="quarter" idx="10"/>
          </p:nvPr>
        </p:nvSpPr>
        <p:spPr/>
        <p:txBody>
          <a:bodyPr/>
          <a:lstStyle/>
          <a:p>
            <a:fld id="{20ADAC35-9C56-41A2-B498-B1F1B8DC571B}" type="slidenum">
              <a:rPr lang="en-US" smtClean="0"/>
              <a:t>4</a:t>
            </a:fld>
            <a:endParaRPr lang="en-US"/>
          </a:p>
        </p:txBody>
      </p:sp>
    </p:spTree>
    <p:extLst>
      <p:ext uri="{BB962C8B-B14F-4D97-AF65-F5344CB8AC3E}">
        <p14:creationId xmlns:p14="http://schemas.microsoft.com/office/powerpoint/2010/main" val="41055868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Introduction</a:t>
            </a:r>
          </a:p>
          <a:p>
            <a:r>
              <a:rPr lang="en-US" dirty="0"/>
              <a:t>Barriers</a:t>
            </a:r>
          </a:p>
          <a:p>
            <a:r>
              <a:rPr lang="en-US" dirty="0"/>
              <a:t>VDDHH and the Deaf Community</a:t>
            </a:r>
          </a:p>
          <a:p>
            <a:r>
              <a:rPr lang="en-US" dirty="0"/>
              <a:t>Law + Funding + Programs = Access</a:t>
            </a:r>
          </a:p>
          <a:p>
            <a:r>
              <a:rPr lang="en-US" dirty="0"/>
              <a:t>Washington Scenarios</a:t>
            </a:r>
          </a:p>
          <a:p>
            <a:endParaRPr lang="en-US" dirty="0"/>
          </a:p>
        </p:txBody>
      </p:sp>
      <p:sp>
        <p:nvSpPr>
          <p:cNvPr id="4" name="Slide Number Placeholder 3"/>
          <p:cNvSpPr>
            <a:spLocks noGrp="1"/>
          </p:cNvSpPr>
          <p:nvPr>
            <p:ph type="sldNum" sz="quarter" idx="10"/>
          </p:nvPr>
        </p:nvSpPr>
        <p:spPr/>
        <p:txBody>
          <a:bodyPr/>
          <a:lstStyle/>
          <a:p>
            <a:fld id="{20ADAC35-9C56-41A2-B498-B1F1B8DC571B}" type="slidenum">
              <a:rPr lang="en-US" smtClean="0"/>
              <a:t>5</a:t>
            </a:fld>
            <a:endParaRPr lang="en-US"/>
          </a:p>
        </p:txBody>
      </p:sp>
    </p:spTree>
    <p:extLst>
      <p:ext uri="{BB962C8B-B14F-4D97-AF65-F5344CB8AC3E}">
        <p14:creationId xmlns:p14="http://schemas.microsoft.com/office/powerpoint/2010/main" val="27701504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Introduction</a:t>
            </a:r>
          </a:p>
          <a:p>
            <a:r>
              <a:rPr lang="en-US" dirty="0"/>
              <a:t>Barriers</a:t>
            </a:r>
          </a:p>
          <a:p>
            <a:r>
              <a:rPr lang="en-US" dirty="0"/>
              <a:t>VDDHH and the Deaf Community</a:t>
            </a:r>
          </a:p>
          <a:p>
            <a:r>
              <a:rPr lang="en-US" dirty="0"/>
              <a:t>Law + Funding + Programs = Access</a:t>
            </a:r>
          </a:p>
          <a:p>
            <a:r>
              <a:rPr lang="en-US" dirty="0"/>
              <a:t>Washington Scenarios</a:t>
            </a:r>
          </a:p>
          <a:p>
            <a:endParaRPr lang="en-US" dirty="0"/>
          </a:p>
        </p:txBody>
      </p:sp>
      <p:sp>
        <p:nvSpPr>
          <p:cNvPr id="4" name="Slide Number Placeholder 3"/>
          <p:cNvSpPr>
            <a:spLocks noGrp="1"/>
          </p:cNvSpPr>
          <p:nvPr>
            <p:ph type="sldNum" sz="quarter" idx="10"/>
          </p:nvPr>
        </p:nvSpPr>
        <p:spPr/>
        <p:txBody>
          <a:bodyPr/>
          <a:lstStyle/>
          <a:p>
            <a:fld id="{20ADAC35-9C56-41A2-B498-B1F1B8DC571B}" type="slidenum">
              <a:rPr lang="en-US" smtClean="0"/>
              <a:t>6</a:t>
            </a:fld>
            <a:endParaRPr lang="en-US"/>
          </a:p>
        </p:txBody>
      </p:sp>
    </p:spTree>
    <p:extLst>
      <p:ext uri="{BB962C8B-B14F-4D97-AF65-F5344CB8AC3E}">
        <p14:creationId xmlns:p14="http://schemas.microsoft.com/office/powerpoint/2010/main" val="12964750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Introduction</a:t>
            </a:r>
          </a:p>
          <a:p>
            <a:r>
              <a:rPr lang="en-US" dirty="0"/>
              <a:t>Barriers</a:t>
            </a:r>
          </a:p>
          <a:p>
            <a:r>
              <a:rPr lang="en-US" dirty="0"/>
              <a:t>VDDHH and the Deaf Community</a:t>
            </a:r>
          </a:p>
          <a:p>
            <a:r>
              <a:rPr lang="en-US" dirty="0"/>
              <a:t>Law + Funding + Programs = Access</a:t>
            </a:r>
          </a:p>
          <a:p>
            <a:r>
              <a:rPr lang="en-US" dirty="0"/>
              <a:t>Washington Scenarios</a:t>
            </a:r>
          </a:p>
          <a:p>
            <a:endParaRPr lang="en-US" dirty="0"/>
          </a:p>
        </p:txBody>
      </p:sp>
      <p:sp>
        <p:nvSpPr>
          <p:cNvPr id="4" name="Slide Number Placeholder 3"/>
          <p:cNvSpPr>
            <a:spLocks noGrp="1"/>
          </p:cNvSpPr>
          <p:nvPr>
            <p:ph type="sldNum" sz="quarter" idx="10"/>
          </p:nvPr>
        </p:nvSpPr>
        <p:spPr/>
        <p:txBody>
          <a:bodyPr/>
          <a:lstStyle/>
          <a:p>
            <a:fld id="{20ADAC35-9C56-41A2-B498-B1F1B8DC571B}" type="slidenum">
              <a:rPr lang="en-US" smtClean="0"/>
              <a:t>7</a:t>
            </a:fld>
            <a:endParaRPr lang="en-US"/>
          </a:p>
        </p:txBody>
      </p:sp>
    </p:spTree>
    <p:extLst>
      <p:ext uri="{BB962C8B-B14F-4D97-AF65-F5344CB8AC3E}">
        <p14:creationId xmlns:p14="http://schemas.microsoft.com/office/powerpoint/2010/main" val="28443318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Introduction</a:t>
            </a:r>
          </a:p>
          <a:p>
            <a:r>
              <a:rPr lang="en-US" dirty="0"/>
              <a:t>Barriers</a:t>
            </a:r>
          </a:p>
          <a:p>
            <a:r>
              <a:rPr lang="en-US" dirty="0"/>
              <a:t>VDDHH and the Deaf Community</a:t>
            </a:r>
          </a:p>
          <a:p>
            <a:r>
              <a:rPr lang="en-US" dirty="0"/>
              <a:t>Law + Funding + Programs = Access</a:t>
            </a:r>
          </a:p>
          <a:p>
            <a:r>
              <a:rPr lang="en-US" dirty="0"/>
              <a:t>Washington Scenarios</a:t>
            </a:r>
          </a:p>
          <a:p>
            <a:endParaRPr lang="en-US" dirty="0"/>
          </a:p>
        </p:txBody>
      </p:sp>
      <p:sp>
        <p:nvSpPr>
          <p:cNvPr id="4" name="Slide Number Placeholder 3"/>
          <p:cNvSpPr>
            <a:spLocks noGrp="1"/>
          </p:cNvSpPr>
          <p:nvPr>
            <p:ph type="sldNum" sz="quarter" idx="10"/>
          </p:nvPr>
        </p:nvSpPr>
        <p:spPr/>
        <p:txBody>
          <a:bodyPr/>
          <a:lstStyle/>
          <a:p>
            <a:fld id="{20ADAC35-9C56-41A2-B498-B1F1B8DC571B}" type="slidenum">
              <a:rPr lang="en-US" smtClean="0"/>
              <a:t>8</a:t>
            </a:fld>
            <a:endParaRPr lang="en-US"/>
          </a:p>
        </p:txBody>
      </p:sp>
    </p:spTree>
    <p:extLst>
      <p:ext uri="{BB962C8B-B14F-4D97-AF65-F5344CB8AC3E}">
        <p14:creationId xmlns:p14="http://schemas.microsoft.com/office/powerpoint/2010/main" val="35750478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Introduction</a:t>
            </a:r>
          </a:p>
          <a:p>
            <a:r>
              <a:rPr lang="en-US" dirty="0"/>
              <a:t>Barriers</a:t>
            </a:r>
          </a:p>
          <a:p>
            <a:r>
              <a:rPr lang="en-US" dirty="0"/>
              <a:t>VDDHH and the Deaf Community</a:t>
            </a:r>
          </a:p>
          <a:p>
            <a:r>
              <a:rPr lang="en-US" dirty="0"/>
              <a:t>Law + Funding + Programs = Access</a:t>
            </a:r>
          </a:p>
          <a:p>
            <a:r>
              <a:rPr lang="en-US" dirty="0"/>
              <a:t>Washington Scenarios</a:t>
            </a:r>
          </a:p>
          <a:p>
            <a:endParaRPr lang="en-US" dirty="0"/>
          </a:p>
        </p:txBody>
      </p:sp>
      <p:sp>
        <p:nvSpPr>
          <p:cNvPr id="4" name="Slide Number Placeholder 3"/>
          <p:cNvSpPr>
            <a:spLocks noGrp="1"/>
          </p:cNvSpPr>
          <p:nvPr>
            <p:ph type="sldNum" sz="quarter" idx="10"/>
          </p:nvPr>
        </p:nvSpPr>
        <p:spPr/>
        <p:txBody>
          <a:bodyPr/>
          <a:lstStyle/>
          <a:p>
            <a:fld id="{20ADAC35-9C56-41A2-B498-B1F1B8DC571B}" type="slidenum">
              <a:rPr lang="en-US" smtClean="0"/>
              <a:t>10</a:t>
            </a:fld>
            <a:endParaRPr lang="en-US"/>
          </a:p>
        </p:txBody>
      </p:sp>
    </p:spTree>
    <p:extLst>
      <p:ext uri="{BB962C8B-B14F-4D97-AF65-F5344CB8AC3E}">
        <p14:creationId xmlns:p14="http://schemas.microsoft.com/office/powerpoint/2010/main" val="14071254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Introduction</a:t>
            </a:r>
          </a:p>
          <a:p>
            <a:r>
              <a:rPr lang="en-US" dirty="0"/>
              <a:t>Barriers</a:t>
            </a:r>
          </a:p>
          <a:p>
            <a:r>
              <a:rPr lang="en-US" dirty="0"/>
              <a:t>VDDHH and the Deaf Community</a:t>
            </a:r>
          </a:p>
          <a:p>
            <a:r>
              <a:rPr lang="en-US" dirty="0"/>
              <a:t>Law + Funding + Programs = Access</a:t>
            </a:r>
          </a:p>
          <a:p>
            <a:r>
              <a:rPr lang="en-US" dirty="0"/>
              <a:t>Washington Scenarios</a:t>
            </a:r>
          </a:p>
          <a:p>
            <a:endParaRPr lang="en-US" dirty="0"/>
          </a:p>
        </p:txBody>
      </p:sp>
      <p:sp>
        <p:nvSpPr>
          <p:cNvPr id="4" name="Slide Number Placeholder 3"/>
          <p:cNvSpPr>
            <a:spLocks noGrp="1"/>
          </p:cNvSpPr>
          <p:nvPr>
            <p:ph type="sldNum" sz="quarter" idx="10"/>
          </p:nvPr>
        </p:nvSpPr>
        <p:spPr/>
        <p:txBody>
          <a:bodyPr/>
          <a:lstStyle/>
          <a:p>
            <a:fld id="{20ADAC35-9C56-41A2-B498-B1F1B8DC571B}" type="slidenum">
              <a:rPr lang="en-US" smtClean="0"/>
              <a:t>12</a:t>
            </a:fld>
            <a:endParaRPr lang="en-US"/>
          </a:p>
        </p:txBody>
      </p:sp>
    </p:spTree>
    <p:extLst>
      <p:ext uri="{BB962C8B-B14F-4D97-AF65-F5344CB8AC3E}">
        <p14:creationId xmlns:p14="http://schemas.microsoft.com/office/powerpoint/2010/main" val="20818883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3536189-5585-47CB-8869-F06974B20E19}" type="datetime1">
              <a:rPr lang="en-US" smtClean="0"/>
              <a:t>12/27/2018</a:t>
            </a:fld>
            <a:endParaRPr lang="en-US"/>
          </a:p>
        </p:txBody>
      </p:sp>
      <p:sp>
        <p:nvSpPr>
          <p:cNvPr id="5" name="Footer Placeholder 4"/>
          <p:cNvSpPr>
            <a:spLocks noGrp="1"/>
          </p:cNvSpPr>
          <p:nvPr>
            <p:ph type="ftr" sz="quarter" idx="11"/>
          </p:nvPr>
        </p:nvSpPr>
        <p:spPr/>
        <p:txBody>
          <a:bodyPr/>
          <a:lstStyle/>
          <a:p>
            <a:r>
              <a:rPr lang="en-US" smtClean="0"/>
              <a:t>The Virginia Department for the Deaf and Hard of Hearing (VDDHH) promotes accessible communication so that persons who are Deaf and hard of hearing may fully participate in programs, services and opportunities throughout the Commonwealth</a:t>
            </a:r>
            <a:endParaRPr lang="en-US"/>
          </a:p>
        </p:txBody>
      </p:sp>
      <p:sp>
        <p:nvSpPr>
          <p:cNvPr id="6" name="Slide Number Placeholder 5"/>
          <p:cNvSpPr>
            <a:spLocks noGrp="1"/>
          </p:cNvSpPr>
          <p:nvPr>
            <p:ph type="sldNum" sz="quarter" idx="12"/>
          </p:nvPr>
        </p:nvSpPr>
        <p:spPr/>
        <p:txBody>
          <a:bodyPr/>
          <a:lstStyle/>
          <a:p>
            <a:fld id="{8BDAD725-330E-40EF-A550-F420289AFC06}" type="slidenum">
              <a:rPr lang="en-US" smtClean="0"/>
              <a:t>‹#›</a:t>
            </a:fld>
            <a:endParaRPr lang="en-US"/>
          </a:p>
        </p:txBody>
      </p:sp>
    </p:spTree>
    <p:extLst>
      <p:ext uri="{BB962C8B-B14F-4D97-AF65-F5344CB8AC3E}">
        <p14:creationId xmlns:p14="http://schemas.microsoft.com/office/powerpoint/2010/main" val="1917357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F46CB27-B5C5-4E2B-BEA8-84D72AEB51C4}" type="datetime1">
              <a:rPr lang="en-US" smtClean="0"/>
              <a:t>12/27/2018</a:t>
            </a:fld>
            <a:endParaRPr lang="en-US"/>
          </a:p>
        </p:txBody>
      </p:sp>
      <p:sp>
        <p:nvSpPr>
          <p:cNvPr id="5" name="Footer Placeholder 4"/>
          <p:cNvSpPr>
            <a:spLocks noGrp="1"/>
          </p:cNvSpPr>
          <p:nvPr>
            <p:ph type="ftr" sz="quarter" idx="11"/>
          </p:nvPr>
        </p:nvSpPr>
        <p:spPr/>
        <p:txBody>
          <a:bodyPr/>
          <a:lstStyle/>
          <a:p>
            <a:r>
              <a:rPr lang="en-US" smtClean="0"/>
              <a:t>The Virginia Department for the Deaf and Hard of Hearing (VDDHH) promotes accessible communication so that persons who are Deaf and hard of hearing may fully participate in programs, services and opportunities throughout the Commonwealth</a:t>
            </a:r>
            <a:endParaRPr lang="en-US"/>
          </a:p>
        </p:txBody>
      </p:sp>
      <p:sp>
        <p:nvSpPr>
          <p:cNvPr id="6" name="Slide Number Placeholder 5"/>
          <p:cNvSpPr>
            <a:spLocks noGrp="1"/>
          </p:cNvSpPr>
          <p:nvPr>
            <p:ph type="sldNum" sz="quarter" idx="12"/>
          </p:nvPr>
        </p:nvSpPr>
        <p:spPr/>
        <p:txBody>
          <a:bodyPr/>
          <a:lstStyle/>
          <a:p>
            <a:fld id="{8BDAD725-330E-40EF-A550-F420289AFC06}" type="slidenum">
              <a:rPr lang="en-US" smtClean="0"/>
              <a:t>‹#›</a:t>
            </a:fld>
            <a:endParaRPr lang="en-US"/>
          </a:p>
        </p:txBody>
      </p:sp>
    </p:spTree>
    <p:extLst>
      <p:ext uri="{BB962C8B-B14F-4D97-AF65-F5344CB8AC3E}">
        <p14:creationId xmlns:p14="http://schemas.microsoft.com/office/powerpoint/2010/main" val="4050873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8D6E55-BCF1-4535-BF8A-DFC4235A9ADD}" type="datetime1">
              <a:rPr lang="en-US" smtClean="0"/>
              <a:t>12/27/2018</a:t>
            </a:fld>
            <a:endParaRPr lang="en-US"/>
          </a:p>
        </p:txBody>
      </p:sp>
      <p:sp>
        <p:nvSpPr>
          <p:cNvPr id="5" name="Footer Placeholder 4"/>
          <p:cNvSpPr>
            <a:spLocks noGrp="1"/>
          </p:cNvSpPr>
          <p:nvPr>
            <p:ph type="ftr" sz="quarter" idx="11"/>
          </p:nvPr>
        </p:nvSpPr>
        <p:spPr/>
        <p:txBody>
          <a:bodyPr/>
          <a:lstStyle/>
          <a:p>
            <a:r>
              <a:rPr lang="en-US" smtClean="0"/>
              <a:t>The Virginia Department for the Deaf and Hard of Hearing (VDDHH) promotes accessible communication so that persons who are Deaf and hard of hearing may fully participate in programs, services and opportunities throughout the Commonwealth</a:t>
            </a:r>
            <a:endParaRPr lang="en-US"/>
          </a:p>
        </p:txBody>
      </p:sp>
      <p:sp>
        <p:nvSpPr>
          <p:cNvPr id="6" name="Slide Number Placeholder 5"/>
          <p:cNvSpPr>
            <a:spLocks noGrp="1"/>
          </p:cNvSpPr>
          <p:nvPr>
            <p:ph type="sldNum" sz="quarter" idx="12"/>
          </p:nvPr>
        </p:nvSpPr>
        <p:spPr/>
        <p:txBody>
          <a:bodyPr/>
          <a:lstStyle/>
          <a:p>
            <a:fld id="{8BDAD725-330E-40EF-A550-F420289AFC06}" type="slidenum">
              <a:rPr lang="en-US" smtClean="0"/>
              <a:t>‹#›</a:t>
            </a:fld>
            <a:endParaRPr lang="en-US"/>
          </a:p>
        </p:txBody>
      </p:sp>
    </p:spTree>
    <p:extLst>
      <p:ext uri="{BB962C8B-B14F-4D97-AF65-F5344CB8AC3E}">
        <p14:creationId xmlns:p14="http://schemas.microsoft.com/office/powerpoint/2010/main" val="2270947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5" name="Footer Placeholder 4"/>
          <p:cNvSpPr>
            <a:spLocks noGrp="1"/>
          </p:cNvSpPr>
          <p:nvPr>
            <p:ph type="ftr" sz="quarter" idx="11"/>
          </p:nvPr>
        </p:nvSpPr>
        <p:spPr>
          <a:xfrm>
            <a:off x="0" y="3200400"/>
            <a:ext cx="11785600" cy="320674"/>
          </a:xfrm>
          <a:prstGeom prst="rect">
            <a:avLst/>
          </a:prstGeom>
        </p:spPr>
        <p:txBody>
          <a:bodyPr/>
          <a:lstStyle>
            <a:lvl1pPr>
              <a:defRPr sz="1100"/>
            </a:lvl1pPr>
          </a:lstStyle>
          <a:p>
            <a:endParaRPr lang="en-US" dirty="0"/>
          </a:p>
        </p:txBody>
      </p:sp>
    </p:spTree>
    <p:extLst>
      <p:ext uri="{BB962C8B-B14F-4D97-AF65-F5344CB8AC3E}">
        <p14:creationId xmlns:p14="http://schemas.microsoft.com/office/powerpoint/2010/main" val="36160337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4"/>
          <p:cNvSpPr>
            <a:spLocks noGrp="1"/>
          </p:cNvSpPr>
          <p:nvPr>
            <p:ph type="ftr" sz="quarter" idx="11"/>
          </p:nvPr>
        </p:nvSpPr>
        <p:spPr>
          <a:xfrm>
            <a:off x="508000" y="6381750"/>
            <a:ext cx="11277600" cy="476250"/>
          </a:xfrm>
          <a:prstGeom prst="rect">
            <a:avLst/>
          </a:prstGeom>
        </p:spPr>
        <p:txBody>
          <a:bodyPr/>
          <a:lstStyle>
            <a:lvl1pPr>
              <a:defRPr sz="800"/>
            </a:lvl1pPr>
          </a:lstStyle>
          <a:p>
            <a:pPr>
              <a:spcBef>
                <a:spcPct val="50000"/>
              </a:spcBef>
              <a:defRPr/>
            </a:pPr>
            <a:endParaRPr lang="en-US" dirty="0">
              <a:latin typeface="Verdana" pitchFamily="34" charset="0"/>
              <a:cs typeface="Arial" charset="0"/>
            </a:endParaRPr>
          </a:p>
        </p:txBody>
      </p:sp>
    </p:spTree>
    <p:extLst>
      <p:ext uri="{BB962C8B-B14F-4D97-AF65-F5344CB8AC3E}">
        <p14:creationId xmlns:p14="http://schemas.microsoft.com/office/powerpoint/2010/main" val="27262012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609600" y="6245225"/>
            <a:ext cx="2844800" cy="476250"/>
          </a:xfrm>
          <a:prstGeom prst="rect">
            <a:avLst/>
          </a:prstGeom>
        </p:spPr>
        <p:txBody>
          <a:bodyPr/>
          <a:lstStyle/>
          <a:p>
            <a:endParaRPr lang="en-US"/>
          </a:p>
        </p:txBody>
      </p:sp>
      <p:sp>
        <p:nvSpPr>
          <p:cNvPr id="4" name="Footer Placeholder 3"/>
          <p:cNvSpPr>
            <a:spLocks noGrp="1"/>
          </p:cNvSpPr>
          <p:nvPr>
            <p:ph type="ftr" sz="quarter" idx="11"/>
          </p:nvPr>
        </p:nvSpPr>
        <p:spPr>
          <a:xfrm>
            <a:off x="4165600" y="6245225"/>
            <a:ext cx="3860800" cy="476250"/>
          </a:xfrm>
          <a:prstGeom prst="rect">
            <a:avLst/>
          </a:prstGeom>
        </p:spPr>
        <p:txBody>
          <a:bodyPr/>
          <a:lstStyle/>
          <a:p>
            <a:endParaRPr lang="en-US"/>
          </a:p>
        </p:txBody>
      </p:sp>
      <p:sp>
        <p:nvSpPr>
          <p:cNvPr id="5" name="Slide Number Placeholder 4"/>
          <p:cNvSpPr>
            <a:spLocks noGrp="1"/>
          </p:cNvSpPr>
          <p:nvPr>
            <p:ph type="sldNum" sz="quarter" idx="12"/>
          </p:nvPr>
        </p:nvSpPr>
        <p:spPr>
          <a:xfrm>
            <a:off x="8737600" y="6245225"/>
            <a:ext cx="2844800" cy="476250"/>
          </a:xfrm>
          <a:prstGeom prst="rect">
            <a:avLst/>
          </a:prstGeom>
        </p:spPr>
        <p:txBody>
          <a:bodyPr/>
          <a:lstStyle/>
          <a:p>
            <a:fld id="{E19E623F-7070-4DFB-A5B6-0A010BCA61F1}" type="slidenum">
              <a:rPr lang="en-US" smtClean="0"/>
              <a:pPr/>
              <a:t>‹#›</a:t>
            </a:fld>
            <a:endParaRPr lang="en-US"/>
          </a:p>
        </p:txBody>
      </p:sp>
    </p:spTree>
    <p:extLst>
      <p:ext uri="{BB962C8B-B14F-4D97-AF65-F5344CB8AC3E}">
        <p14:creationId xmlns:p14="http://schemas.microsoft.com/office/powerpoint/2010/main" val="2544981034"/>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609600" y="6245225"/>
            <a:ext cx="2844800" cy="476250"/>
          </a:xfrm>
          <a:prstGeom prst="rect">
            <a:avLst/>
          </a:prstGeom>
        </p:spPr>
        <p:txBody>
          <a:bodyPr/>
          <a:lstStyle/>
          <a:p>
            <a:endParaRPr lang="en-US"/>
          </a:p>
        </p:txBody>
      </p:sp>
      <p:sp>
        <p:nvSpPr>
          <p:cNvPr id="4" name="Footer Placeholder 3"/>
          <p:cNvSpPr>
            <a:spLocks noGrp="1"/>
          </p:cNvSpPr>
          <p:nvPr>
            <p:ph type="ftr" sz="quarter" idx="11"/>
          </p:nvPr>
        </p:nvSpPr>
        <p:spPr>
          <a:xfrm>
            <a:off x="4165600" y="6245225"/>
            <a:ext cx="3860800" cy="476250"/>
          </a:xfrm>
          <a:prstGeom prst="rect">
            <a:avLst/>
          </a:prstGeom>
        </p:spPr>
        <p:txBody>
          <a:bodyPr/>
          <a:lstStyle/>
          <a:p>
            <a:endParaRPr lang="en-US"/>
          </a:p>
        </p:txBody>
      </p:sp>
      <p:sp>
        <p:nvSpPr>
          <p:cNvPr id="5" name="Slide Number Placeholder 4"/>
          <p:cNvSpPr>
            <a:spLocks noGrp="1"/>
          </p:cNvSpPr>
          <p:nvPr>
            <p:ph type="sldNum" sz="quarter" idx="12"/>
          </p:nvPr>
        </p:nvSpPr>
        <p:spPr>
          <a:xfrm>
            <a:off x="8737600" y="6245225"/>
            <a:ext cx="2844800" cy="476250"/>
          </a:xfrm>
          <a:prstGeom prst="rect">
            <a:avLst/>
          </a:prstGeom>
        </p:spPr>
        <p:txBody>
          <a:bodyPr/>
          <a:lstStyle/>
          <a:p>
            <a:fld id="{E19E623F-7070-4DFB-A5B6-0A010BCA61F1}" type="slidenum">
              <a:rPr lang="en-US" smtClean="0"/>
              <a:pPr/>
              <a:t>‹#›</a:t>
            </a:fld>
            <a:endParaRPr lang="en-US"/>
          </a:p>
        </p:txBody>
      </p:sp>
    </p:spTree>
    <p:extLst>
      <p:ext uri="{BB962C8B-B14F-4D97-AF65-F5344CB8AC3E}">
        <p14:creationId xmlns:p14="http://schemas.microsoft.com/office/powerpoint/2010/main" val="506724050"/>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a:xfrm>
            <a:off x="609600" y="6245225"/>
            <a:ext cx="2844800" cy="47625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4165600" y="6245225"/>
            <a:ext cx="3860800" cy="47625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8737600" y="6245225"/>
            <a:ext cx="2844800" cy="476250"/>
          </a:xfrm>
          <a:prstGeom prst="rect">
            <a:avLst/>
          </a:prstGeom>
        </p:spPr>
        <p:txBody>
          <a:bodyPr/>
          <a:lstStyle>
            <a:lvl1pPr>
              <a:defRPr/>
            </a:lvl1pPr>
          </a:lstStyle>
          <a:p>
            <a:fld id="{DA7859C4-D614-4FC3-B747-E67D92CEAFA8}" type="slidenum">
              <a:rPr lang="en-US"/>
              <a:pPr/>
              <a:t>‹#›</a:t>
            </a:fld>
            <a:endParaRPr lang="en-US"/>
          </a:p>
        </p:txBody>
      </p:sp>
    </p:spTree>
    <p:extLst>
      <p:ext uri="{BB962C8B-B14F-4D97-AF65-F5344CB8AC3E}">
        <p14:creationId xmlns:p14="http://schemas.microsoft.com/office/powerpoint/2010/main" val="1819658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09600" y="6245225"/>
            <a:ext cx="2844800" cy="476250"/>
          </a:xfrm>
          <a:prstGeom prst="rect">
            <a:avLst/>
          </a:prstGeom>
        </p:spPr>
        <p:txBody>
          <a:bodyPr/>
          <a:lstStyle>
            <a:lvl1pPr>
              <a:defRPr/>
            </a:lvl1pPr>
          </a:lstStyle>
          <a:p>
            <a:endParaRPr lang="en-US"/>
          </a:p>
        </p:txBody>
      </p:sp>
      <p:sp>
        <p:nvSpPr>
          <p:cNvPr id="6" name="Footer Placeholder 5"/>
          <p:cNvSpPr>
            <a:spLocks noGrp="1"/>
          </p:cNvSpPr>
          <p:nvPr>
            <p:ph type="ftr" sz="quarter" idx="11"/>
          </p:nvPr>
        </p:nvSpPr>
        <p:spPr>
          <a:xfrm>
            <a:off x="4165600" y="6245225"/>
            <a:ext cx="3860800" cy="47625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a:xfrm>
            <a:off x="8737600" y="6245225"/>
            <a:ext cx="2844800" cy="476250"/>
          </a:xfrm>
          <a:prstGeom prst="rect">
            <a:avLst/>
          </a:prstGeom>
        </p:spPr>
        <p:txBody>
          <a:bodyPr/>
          <a:lstStyle>
            <a:lvl1pPr>
              <a:defRPr/>
            </a:lvl1pPr>
          </a:lstStyle>
          <a:p>
            <a:fld id="{37124181-F773-4690-A1FA-BA6D90D22FC0}" type="slidenum">
              <a:rPr lang="en-US"/>
              <a:pPr/>
              <a:t>‹#›</a:t>
            </a:fld>
            <a:endParaRPr lang="en-US"/>
          </a:p>
        </p:txBody>
      </p:sp>
    </p:spTree>
    <p:extLst>
      <p:ext uri="{BB962C8B-B14F-4D97-AF65-F5344CB8AC3E}">
        <p14:creationId xmlns:p14="http://schemas.microsoft.com/office/powerpoint/2010/main" val="12244045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609600" y="6245225"/>
            <a:ext cx="2844800" cy="476250"/>
          </a:xfrm>
          <a:prstGeom prst="rect">
            <a:avLst/>
          </a:prstGeom>
        </p:spPr>
        <p:txBody>
          <a:bodyPr/>
          <a:lstStyle>
            <a:lvl1pPr>
              <a:defRPr/>
            </a:lvl1pPr>
          </a:lstStyle>
          <a:p>
            <a:endParaRPr lang="en-US"/>
          </a:p>
        </p:txBody>
      </p:sp>
      <p:sp>
        <p:nvSpPr>
          <p:cNvPr id="8" name="Footer Placeholder 7"/>
          <p:cNvSpPr>
            <a:spLocks noGrp="1"/>
          </p:cNvSpPr>
          <p:nvPr>
            <p:ph type="ftr" sz="quarter" idx="11"/>
          </p:nvPr>
        </p:nvSpPr>
        <p:spPr>
          <a:xfrm>
            <a:off x="4165600" y="6245225"/>
            <a:ext cx="3860800" cy="476250"/>
          </a:xfrm>
          <a:prstGeom prst="rect">
            <a:avLst/>
          </a:prstGeom>
        </p:spPr>
        <p:txBody>
          <a:bodyPr/>
          <a:lstStyle>
            <a:lvl1pPr>
              <a:defRPr/>
            </a:lvl1pPr>
          </a:lstStyle>
          <a:p>
            <a:endParaRPr lang="en-US"/>
          </a:p>
        </p:txBody>
      </p:sp>
      <p:sp>
        <p:nvSpPr>
          <p:cNvPr id="9" name="Slide Number Placeholder 8"/>
          <p:cNvSpPr>
            <a:spLocks noGrp="1"/>
          </p:cNvSpPr>
          <p:nvPr>
            <p:ph type="sldNum" sz="quarter" idx="12"/>
          </p:nvPr>
        </p:nvSpPr>
        <p:spPr>
          <a:xfrm>
            <a:off x="8737600" y="6245225"/>
            <a:ext cx="2844800" cy="476250"/>
          </a:xfrm>
          <a:prstGeom prst="rect">
            <a:avLst/>
          </a:prstGeom>
        </p:spPr>
        <p:txBody>
          <a:bodyPr/>
          <a:lstStyle>
            <a:lvl1pPr>
              <a:defRPr/>
            </a:lvl1pPr>
          </a:lstStyle>
          <a:p>
            <a:fld id="{7042316C-E4C5-478E-A8EB-B3A47D726472}" type="slidenum">
              <a:rPr lang="en-US"/>
              <a:pPr/>
              <a:t>‹#›</a:t>
            </a:fld>
            <a:endParaRPr lang="en-US"/>
          </a:p>
        </p:txBody>
      </p:sp>
    </p:spTree>
    <p:extLst>
      <p:ext uri="{BB962C8B-B14F-4D97-AF65-F5344CB8AC3E}">
        <p14:creationId xmlns:p14="http://schemas.microsoft.com/office/powerpoint/2010/main" val="24291726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609600" y="6245225"/>
            <a:ext cx="2844800" cy="476250"/>
          </a:xfrm>
          <a:prstGeom prst="rect">
            <a:avLst/>
          </a:prstGeom>
        </p:spPr>
        <p:txBody>
          <a:bodyPr/>
          <a:lstStyle>
            <a:lvl1pPr>
              <a:defRPr/>
            </a:lvl1pPr>
          </a:lstStyle>
          <a:p>
            <a:endParaRPr lang="en-US"/>
          </a:p>
        </p:txBody>
      </p:sp>
      <p:sp>
        <p:nvSpPr>
          <p:cNvPr id="4" name="Footer Placeholder 3"/>
          <p:cNvSpPr>
            <a:spLocks noGrp="1"/>
          </p:cNvSpPr>
          <p:nvPr>
            <p:ph type="ftr" sz="quarter" idx="11"/>
          </p:nvPr>
        </p:nvSpPr>
        <p:spPr>
          <a:xfrm>
            <a:off x="4165600" y="6245225"/>
            <a:ext cx="3860800" cy="476250"/>
          </a:xfrm>
          <a:prstGeom prst="rect">
            <a:avLst/>
          </a:prstGeom>
        </p:spPr>
        <p:txBody>
          <a:bodyPr/>
          <a:lstStyle>
            <a:lvl1pPr>
              <a:defRPr/>
            </a:lvl1pPr>
          </a:lstStyle>
          <a:p>
            <a:endParaRPr lang="en-US"/>
          </a:p>
        </p:txBody>
      </p:sp>
      <p:sp>
        <p:nvSpPr>
          <p:cNvPr id="5" name="Slide Number Placeholder 4"/>
          <p:cNvSpPr>
            <a:spLocks noGrp="1"/>
          </p:cNvSpPr>
          <p:nvPr>
            <p:ph type="sldNum" sz="quarter" idx="12"/>
          </p:nvPr>
        </p:nvSpPr>
        <p:spPr>
          <a:xfrm>
            <a:off x="8737600" y="6245225"/>
            <a:ext cx="2844800" cy="476250"/>
          </a:xfrm>
          <a:prstGeom prst="rect">
            <a:avLst/>
          </a:prstGeom>
        </p:spPr>
        <p:txBody>
          <a:bodyPr/>
          <a:lstStyle>
            <a:lvl1pPr>
              <a:defRPr/>
            </a:lvl1pPr>
          </a:lstStyle>
          <a:p>
            <a:fld id="{1D744FFD-E505-4CFC-B7CE-7B2B7CC750F6}" type="slidenum">
              <a:rPr lang="en-US"/>
              <a:pPr/>
              <a:t>‹#›</a:t>
            </a:fld>
            <a:endParaRPr lang="en-US"/>
          </a:p>
        </p:txBody>
      </p:sp>
    </p:spTree>
    <p:extLst>
      <p:ext uri="{BB962C8B-B14F-4D97-AF65-F5344CB8AC3E}">
        <p14:creationId xmlns:p14="http://schemas.microsoft.com/office/powerpoint/2010/main" val="367560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021A7B-69A5-4A22-9B60-07D430B836AB}" type="datetime1">
              <a:rPr lang="en-US" smtClean="0"/>
              <a:t>12/27/2018</a:t>
            </a:fld>
            <a:endParaRPr lang="en-US"/>
          </a:p>
        </p:txBody>
      </p:sp>
      <p:sp>
        <p:nvSpPr>
          <p:cNvPr id="5" name="Footer Placeholder 4"/>
          <p:cNvSpPr>
            <a:spLocks noGrp="1"/>
          </p:cNvSpPr>
          <p:nvPr>
            <p:ph type="ftr" sz="quarter" idx="11"/>
          </p:nvPr>
        </p:nvSpPr>
        <p:spPr/>
        <p:txBody>
          <a:bodyPr/>
          <a:lstStyle/>
          <a:p>
            <a:r>
              <a:rPr lang="en-US" smtClean="0"/>
              <a:t>The Virginia Department for the Deaf and Hard of Hearing (VDDHH) promotes accessible communication so that persons who are Deaf and hard of hearing may fully participate in programs, services and opportunities throughout the Commonwealth</a:t>
            </a:r>
            <a:endParaRPr lang="en-US"/>
          </a:p>
        </p:txBody>
      </p:sp>
      <p:sp>
        <p:nvSpPr>
          <p:cNvPr id="6" name="Slide Number Placeholder 5"/>
          <p:cNvSpPr>
            <a:spLocks noGrp="1"/>
          </p:cNvSpPr>
          <p:nvPr>
            <p:ph type="sldNum" sz="quarter" idx="12"/>
          </p:nvPr>
        </p:nvSpPr>
        <p:spPr/>
        <p:txBody>
          <a:bodyPr/>
          <a:lstStyle/>
          <a:p>
            <a:fld id="{8BDAD725-330E-40EF-A550-F420289AFC06}" type="slidenum">
              <a:rPr lang="en-US" smtClean="0"/>
              <a:t>‹#›</a:t>
            </a:fld>
            <a:endParaRPr lang="en-US"/>
          </a:p>
        </p:txBody>
      </p:sp>
    </p:spTree>
    <p:extLst>
      <p:ext uri="{BB962C8B-B14F-4D97-AF65-F5344CB8AC3E}">
        <p14:creationId xmlns:p14="http://schemas.microsoft.com/office/powerpoint/2010/main" val="10486764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245225"/>
            <a:ext cx="2844800" cy="476250"/>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4165600" y="6245225"/>
            <a:ext cx="3860800" cy="476250"/>
          </a:xfrm>
          <a:prstGeom prst="rect">
            <a:avLst/>
          </a:prstGeom>
        </p:spPr>
        <p:txBody>
          <a:bodyPr/>
          <a:lstStyle>
            <a:lvl1pPr>
              <a:defRPr/>
            </a:lvl1pPr>
          </a:lstStyle>
          <a:p>
            <a:endParaRPr lang="en-US"/>
          </a:p>
        </p:txBody>
      </p:sp>
      <p:sp>
        <p:nvSpPr>
          <p:cNvPr id="4" name="Slide Number Placeholder 3"/>
          <p:cNvSpPr>
            <a:spLocks noGrp="1"/>
          </p:cNvSpPr>
          <p:nvPr>
            <p:ph type="sldNum" sz="quarter" idx="12"/>
          </p:nvPr>
        </p:nvSpPr>
        <p:spPr>
          <a:xfrm>
            <a:off x="8737600" y="6245225"/>
            <a:ext cx="2844800" cy="476250"/>
          </a:xfrm>
          <a:prstGeom prst="rect">
            <a:avLst/>
          </a:prstGeom>
        </p:spPr>
        <p:txBody>
          <a:bodyPr/>
          <a:lstStyle>
            <a:lvl1pPr>
              <a:defRPr/>
            </a:lvl1pPr>
          </a:lstStyle>
          <a:p>
            <a:fld id="{4F4F7484-2068-41E2-A434-7F327A567348}" type="slidenum">
              <a:rPr lang="en-US"/>
              <a:pPr/>
              <a:t>‹#›</a:t>
            </a:fld>
            <a:endParaRPr lang="en-US"/>
          </a:p>
        </p:txBody>
      </p:sp>
    </p:spTree>
    <p:extLst>
      <p:ext uri="{BB962C8B-B14F-4D97-AF65-F5344CB8AC3E}">
        <p14:creationId xmlns:p14="http://schemas.microsoft.com/office/powerpoint/2010/main" val="17569683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245225"/>
            <a:ext cx="2844800" cy="476250"/>
          </a:xfrm>
          <a:prstGeom prst="rect">
            <a:avLst/>
          </a:prstGeom>
        </p:spPr>
        <p:txBody>
          <a:bodyPr/>
          <a:lstStyle>
            <a:lvl1pPr>
              <a:defRPr/>
            </a:lvl1pPr>
          </a:lstStyle>
          <a:p>
            <a:endParaRPr lang="en-US"/>
          </a:p>
        </p:txBody>
      </p:sp>
      <p:sp>
        <p:nvSpPr>
          <p:cNvPr id="6" name="Footer Placeholder 5"/>
          <p:cNvSpPr>
            <a:spLocks noGrp="1"/>
          </p:cNvSpPr>
          <p:nvPr>
            <p:ph type="ftr" sz="quarter" idx="11"/>
          </p:nvPr>
        </p:nvSpPr>
        <p:spPr>
          <a:xfrm>
            <a:off x="4165600" y="6245225"/>
            <a:ext cx="3860800" cy="47625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a:xfrm>
            <a:off x="8737600" y="6245225"/>
            <a:ext cx="2844800" cy="476250"/>
          </a:xfrm>
          <a:prstGeom prst="rect">
            <a:avLst/>
          </a:prstGeom>
        </p:spPr>
        <p:txBody>
          <a:bodyPr/>
          <a:lstStyle>
            <a:lvl1pPr>
              <a:defRPr/>
            </a:lvl1pPr>
          </a:lstStyle>
          <a:p>
            <a:fld id="{27A6BC75-9C77-4159-BAD9-441F8A612E1E}" type="slidenum">
              <a:rPr lang="en-US"/>
              <a:pPr/>
              <a:t>‹#›</a:t>
            </a:fld>
            <a:endParaRPr lang="en-US"/>
          </a:p>
        </p:txBody>
      </p:sp>
    </p:spTree>
    <p:extLst>
      <p:ext uri="{BB962C8B-B14F-4D97-AF65-F5344CB8AC3E}">
        <p14:creationId xmlns:p14="http://schemas.microsoft.com/office/powerpoint/2010/main" val="22996543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245225"/>
            <a:ext cx="2844800" cy="476250"/>
          </a:xfrm>
          <a:prstGeom prst="rect">
            <a:avLst/>
          </a:prstGeom>
        </p:spPr>
        <p:txBody>
          <a:bodyPr/>
          <a:lstStyle>
            <a:lvl1pPr>
              <a:defRPr/>
            </a:lvl1pPr>
          </a:lstStyle>
          <a:p>
            <a:endParaRPr lang="en-US"/>
          </a:p>
        </p:txBody>
      </p:sp>
      <p:sp>
        <p:nvSpPr>
          <p:cNvPr id="6" name="Footer Placeholder 5"/>
          <p:cNvSpPr>
            <a:spLocks noGrp="1"/>
          </p:cNvSpPr>
          <p:nvPr>
            <p:ph type="ftr" sz="quarter" idx="11"/>
          </p:nvPr>
        </p:nvSpPr>
        <p:spPr>
          <a:xfrm>
            <a:off x="4165600" y="6245225"/>
            <a:ext cx="3860800" cy="47625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a:xfrm>
            <a:off x="8737600" y="6245225"/>
            <a:ext cx="2844800" cy="476250"/>
          </a:xfrm>
          <a:prstGeom prst="rect">
            <a:avLst/>
          </a:prstGeom>
        </p:spPr>
        <p:txBody>
          <a:bodyPr/>
          <a:lstStyle>
            <a:lvl1pPr>
              <a:defRPr/>
            </a:lvl1pPr>
          </a:lstStyle>
          <a:p>
            <a:fld id="{F5BD877E-E01F-4B70-9547-EA671BDF07E8}" type="slidenum">
              <a:rPr lang="en-US"/>
              <a:pPr/>
              <a:t>‹#›</a:t>
            </a:fld>
            <a:endParaRPr lang="en-US"/>
          </a:p>
        </p:txBody>
      </p:sp>
    </p:spTree>
    <p:extLst>
      <p:ext uri="{BB962C8B-B14F-4D97-AF65-F5344CB8AC3E}">
        <p14:creationId xmlns:p14="http://schemas.microsoft.com/office/powerpoint/2010/main" val="250388426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245225"/>
            <a:ext cx="2844800" cy="47625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4165600" y="6245225"/>
            <a:ext cx="3860800" cy="47625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8737600" y="6245225"/>
            <a:ext cx="2844800" cy="476250"/>
          </a:xfrm>
          <a:prstGeom prst="rect">
            <a:avLst/>
          </a:prstGeom>
        </p:spPr>
        <p:txBody>
          <a:bodyPr/>
          <a:lstStyle>
            <a:lvl1pPr>
              <a:defRPr/>
            </a:lvl1pPr>
          </a:lstStyle>
          <a:p>
            <a:fld id="{BF4546F8-3E1D-4F99-B2D2-4D7182D5007C}" type="slidenum">
              <a:rPr lang="en-US"/>
              <a:pPr/>
              <a:t>‹#›</a:t>
            </a:fld>
            <a:endParaRPr lang="en-US"/>
          </a:p>
        </p:txBody>
      </p:sp>
    </p:spTree>
    <p:extLst>
      <p:ext uri="{BB962C8B-B14F-4D97-AF65-F5344CB8AC3E}">
        <p14:creationId xmlns:p14="http://schemas.microsoft.com/office/powerpoint/2010/main" val="30561257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245225"/>
            <a:ext cx="2844800" cy="47625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4165600" y="6245225"/>
            <a:ext cx="3860800" cy="47625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8737600" y="6245225"/>
            <a:ext cx="2844800" cy="476250"/>
          </a:xfrm>
          <a:prstGeom prst="rect">
            <a:avLst/>
          </a:prstGeom>
        </p:spPr>
        <p:txBody>
          <a:bodyPr/>
          <a:lstStyle>
            <a:lvl1pPr>
              <a:defRPr/>
            </a:lvl1pPr>
          </a:lstStyle>
          <a:p>
            <a:fld id="{CA09EFF2-C829-4EE3-A304-AB56C6A75BFE}" type="slidenum">
              <a:rPr lang="en-US"/>
              <a:pPr/>
              <a:t>‹#›</a:t>
            </a:fld>
            <a:endParaRPr lang="en-US"/>
          </a:p>
        </p:txBody>
      </p:sp>
    </p:spTree>
    <p:extLst>
      <p:ext uri="{BB962C8B-B14F-4D97-AF65-F5344CB8AC3E}">
        <p14:creationId xmlns:p14="http://schemas.microsoft.com/office/powerpoint/2010/main" val="24072809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a:xfrm>
            <a:off x="609600" y="6400800"/>
            <a:ext cx="11074400" cy="320675"/>
          </a:xfrm>
          <a:prstGeom prst="rect">
            <a:avLst/>
          </a:prstGeom>
        </p:spPr>
        <p:txBody>
          <a:bodyPr/>
          <a:lstStyle/>
          <a:p>
            <a:pPr>
              <a:spcBef>
                <a:spcPct val="50000"/>
              </a:spcBef>
              <a:defRPr/>
            </a:pPr>
            <a:endParaRPr lang="en-US" dirty="0">
              <a:latin typeface="Verdana" pitchFamily="34" charset="0"/>
              <a:cs typeface="Arial" charset="0"/>
            </a:endParaRPr>
          </a:p>
        </p:txBody>
      </p:sp>
    </p:spTree>
    <p:extLst>
      <p:ext uri="{BB962C8B-B14F-4D97-AF65-F5344CB8AC3E}">
        <p14:creationId xmlns:p14="http://schemas.microsoft.com/office/powerpoint/2010/main" val="215553506"/>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00C5538-D3C5-4F6E-9C8E-9B59BE2E3515}" type="datetime1">
              <a:rPr lang="en-US" smtClean="0"/>
              <a:t>12/27/2018</a:t>
            </a:fld>
            <a:endParaRPr lang="en-US"/>
          </a:p>
        </p:txBody>
      </p:sp>
      <p:sp>
        <p:nvSpPr>
          <p:cNvPr id="5" name="Footer Placeholder 4"/>
          <p:cNvSpPr>
            <a:spLocks noGrp="1"/>
          </p:cNvSpPr>
          <p:nvPr>
            <p:ph type="ftr" sz="quarter" idx="11"/>
          </p:nvPr>
        </p:nvSpPr>
        <p:spPr/>
        <p:txBody>
          <a:bodyPr/>
          <a:lstStyle/>
          <a:p>
            <a:r>
              <a:rPr lang="en-US" smtClean="0"/>
              <a:t>The Virginia Department for the Deaf and Hard of Hearing (VDDHH) promotes accessible communication so that persons who are Deaf and hard of hearing may fully participate in programs, services and opportunities throughout the Commonwealth</a:t>
            </a:r>
            <a:endParaRPr lang="en-US"/>
          </a:p>
        </p:txBody>
      </p:sp>
      <p:sp>
        <p:nvSpPr>
          <p:cNvPr id="6" name="Slide Number Placeholder 5"/>
          <p:cNvSpPr>
            <a:spLocks noGrp="1"/>
          </p:cNvSpPr>
          <p:nvPr>
            <p:ph type="sldNum" sz="quarter" idx="12"/>
          </p:nvPr>
        </p:nvSpPr>
        <p:spPr/>
        <p:txBody>
          <a:bodyPr/>
          <a:lstStyle/>
          <a:p>
            <a:fld id="{8BDAD725-330E-40EF-A550-F420289AFC06}" type="slidenum">
              <a:rPr lang="en-US" smtClean="0"/>
              <a:t>‹#›</a:t>
            </a:fld>
            <a:endParaRPr lang="en-US"/>
          </a:p>
        </p:txBody>
      </p:sp>
    </p:spTree>
    <p:extLst>
      <p:ext uri="{BB962C8B-B14F-4D97-AF65-F5344CB8AC3E}">
        <p14:creationId xmlns:p14="http://schemas.microsoft.com/office/powerpoint/2010/main" val="532176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BFBA964-DC89-41B9-90A1-7A98CF8AFDA8}" type="datetime1">
              <a:rPr lang="en-US" smtClean="0"/>
              <a:t>12/27/2018</a:t>
            </a:fld>
            <a:endParaRPr lang="en-US"/>
          </a:p>
        </p:txBody>
      </p:sp>
      <p:sp>
        <p:nvSpPr>
          <p:cNvPr id="6" name="Footer Placeholder 5"/>
          <p:cNvSpPr>
            <a:spLocks noGrp="1"/>
          </p:cNvSpPr>
          <p:nvPr>
            <p:ph type="ftr" sz="quarter" idx="11"/>
          </p:nvPr>
        </p:nvSpPr>
        <p:spPr/>
        <p:txBody>
          <a:bodyPr/>
          <a:lstStyle/>
          <a:p>
            <a:r>
              <a:rPr lang="en-US" smtClean="0"/>
              <a:t>The Virginia Department for the Deaf and Hard of Hearing (VDDHH) promotes accessible communication so that persons who are Deaf and hard of hearing may fully participate in programs, services and opportunities throughout the Commonwealth</a:t>
            </a:r>
            <a:endParaRPr lang="en-US"/>
          </a:p>
        </p:txBody>
      </p:sp>
      <p:sp>
        <p:nvSpPr>
          <p:cNvPr id="7" name="Slide Number Placeholder 6"/>
          <p:cNvSpPr>
            <a:spLocks noGrp="1"/>
          </p:cNvSpPr>
          <p:nvPr>
            <p:ph type="sldNum" sz="quarter" idx="12"/>
          </p:nvPr>
        </p:nvSpPr>
        <p:spPr/>
        <p:txBody>
          <a:bodyPr/>
          <a:lstStyle/>
          <a:p>
            <a:fld id="{8BDAD725-330E-40EF-A550-F420289AFC06}" type="slidenum">
              <a:rPr lang="en-US" smtClean="0"/>
              <a:t>‹#›</a:t>
            </a:fld>
            <a:endParaRPr lang="en-US"/>
          </a:p>
        </p:txBody>
      </p:sp>
    </p:spTree>
    <p:extLst>
      <p:ext uri="{BB962C8B-B14F-4D97-AF65-F5344CB8AC3E}">
        <p14:creationId xmlns:p14="http://schemas.microsoft.com/office/powerpoint/2010/main" val="1250850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1F90133-04F7-498D-8230-C259C47D869D}" type="datetime1">
              <a:rPr lang="en-US" smtClean="0"/>
              <a:t>12/27/2018</a:t>
            </a:fld>
            <a:endParaRPr lang="en-US"/>
          </a:p>
        </p:txBody>
      </p:sp>
      <p:sp>
        <p:nvSpPr>
          <p:cNvPr id="8" name="Footer Placeholder 7"/>
          <p:cNvSpPr>
            <a:spLocks noGrp="1"/>
          </p:cNvSpPr>
          <p:nvPr>
            <p:ph type="ftr" sz="quarter" idx="11"/>
          </p:nvPr>
        </p:nvSpPr>
        <p:spPr/>
        <p:txBody>
          <a:bodyPr/>
          <a:lstStyle/>
          <a:p>
            <a:r>
              <a:rPr lang="en-US" smtClean="0"/>
              <a:t>The Virginia Department for the Deaf and Hard of Hearing (VDDHH) promotes accessible communication so that persons who are Deaf and hard of hearing may fully participate in programs, services and opportunities throughout the Commonwealth</a:t>
            </a:r>
            <a:endParaRPr lang="en-US"/>
          </a:p>
        </p:txBody>
      </p:sp>
      <p:sp>
        <p:nvSpPr>
          <p:cNvPr id="9" name="Slide Number Placeholder 8"/>
          <p:cNvSpPr>
            <a:spLocks noGrp="1"/>
          </p:cNvSpPr>
          <p:nvPr>
            <p:ph type="sldNum" sz="quarter" idx="12"/>
          </p:nvPr>
        </p:nvSpPr>
        <p:spPr/>
        <p:txBody>
          <a:bodyPr/>
          <a:lstStyle/>
          <a:p>
            <a:fld id="{8BDAD725-330E-40EF-A550-F420289AFC06}" type="slidenum">
              <a:rPr lang="en-US" smtClean="0"/>
              <a:t>‹#›</a:t>
            </a:fld>
            <a:endParaRPr lang="en-US"/>
          </a:p>
        </p:txBody>
      </p:sp>
    </p:spTree>
    <p:extLst>
      <p:ext uri="{BB962C8B-B14F-4D97-AF65-F5344CB8AC3E}">
        <p14:creationId xmlns:p14="http://schemas.microsoft.com/office/powerpoint/2010/main" val="2466718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CBEBAD1-4E13-4A8D-ACC2-6CEFD051B556}" type="datetime1">
              <a:rPr lang="en-US" smtClean="0"/>
              <a:t>12/27/2018</a:t>
            </a:fld>
            <a:endParaRPr lang="en-US"/>
          </a:p>
        </p:txBody>
      </p:sp>
      <p:sp>
        <p:nvSpPr>
          <p:cNvPr id="4" name="Footer Placeholder 3"/>
          <p:cNvSpPr>
            <a:spLocks noGrp="1"/>
          </p:cNvSpPr>
          <p:nvPr>
            <p:ph type="ftr" sz="quarter" idx="11"/>
          </p:nvPr>
        </p:nvSpPr>
        <p:spPr/>
        <p:txBody>
          <a:bodyPr/>
          <a:lstStyle/>
          <a:p>
            <a:r>
              <a:rPr lang="en-US" smtClean="0"/>
              <a:t>The Virginia Department for the Deaf and Hard of Hearing (VDDHH) promotes accessible communication so that persons who are Deaf and hard of hearing may fully participate in programs, services and opportunities throughout the Commonwealth</a:t>
            </a:r>
            <a:endParaRPr lang="en-US"/>
          </a:p>
        </p:txBody>
      </p:sp>
      <p:sp>
        <p:nvSpPr>
          <p:cNvPr id="5" name="Slide Number Placeholder 4"/>
          <p:cNvSpPr>
            <a:spLocks noGrp="1"/>
          </p:cNvSpPr>
          <p:nvPr>
            <p:ph type="sldNum" sz="quarter" idx="12"/>
          </p:nvPr>
        </p:nvSpPr>
        <p:spPr/>
        <p:txBody>
          <a:bodyPr/>
          <a:lstStyle/>
          <a:p>
            <a:fld id="{8BDAD725-330E-40EF-A550-F420289AFC06}" type="slidenum">
              <a:rPr lang="en-US" smtClean="0"/>
              <a:t>‹#›</a:t>
            </a:fld>
            <a:endParaRPr lang="en-US"/>
          </a:p>
        </p:txBody>
      </p:sp>
    </p:spTree>
    <p:extLst>
      <p:ext uri="{BB962C8B-B14F-4D97-AF65-F5344CB8AC3E}">
        <p14:creationId xmlns:p14="http://schemas.microsoft.com/office/powerpoint/2010/main" val="1520729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EF6D62-4415-41F9-AABA-2D423F9569D7}" type="datetime1">
              <a:rPr lang="en-US" smtClean="0"/>
              <a:t>12/27/2018</a:t>
            </a:fld>
            <a:endParaRPr lang="en-US"/>
          </a:p>
        </p:txBody>
      </p:sp>
      <p:sp>
        <p:nvSpPr>
          <p:cNvPr id="3" name="Footer Placeholder 2"/>
          <p:cNvSpPr>
            <a:spLocks noGrp="1"/>
          </p:cNvSpPr>
          <p:nvPr>
            <p:ph type="ftr" sz="quarter" idx="11"/>
          </p:nvPr>
        </p:nvSpPr>
        <p:spPr/>
        <p:txBody>
          <a:bodyPr/>
          <a:lstStyle/>
          <a:p>
            <a:r>
              <a:rPr lang="en-US" smtClean="0"/>
              <a:t>The Virginia Department for the Deaf and Hard of Hearing (VDDHH) promotes accessible communication so that persons who are Deaf and hard of hearing may fully participate in programs, services and opportunities throughout the Commonwealth</a:t>
            </a:r>
            <a:endParaRPr lang="en-US"/>
          </a:p>
        </p:txBody>
      </p:sp>
      <p:sp>
        <p:nvSpPr>
          <p:cNvPr id="4" name="Slide Number Placeholder 3"/>
          <p:cNvSpPr>
            <a:spLocks noGrp="1"/>
          </p:cNvSpPr>
          <p:nvPr>
            <p:ph type="sldNum" sz="quarter" idx="12"/>
          </p:nvPr>
        </p:nvSpPr>
        <p:spPr/>
        <p:txBody>
          <a:bodyPr/>
          <a:lstStyle/>
          <a:p>
            <a:fld id="{8BDAD725-330E-40EF-A550-F420289AFC06}" type="slidenum">
              <a:rPr lang="en-US" smtClean="0"/>
              <a:t>‹#›</a:t>
            </a:fld>
            <a:endParaRPr lang="en-US"/>
          </a:p>
        </p:txBody>
      </p:sp>
    </p:spTree>
    <p:extLst>
      <p:ext uri="{BB962C8B-B14F-4D97-AF65-F5344CB8AC3E}">
        <p14:creationId xmlns:p14="http://schemas.microsoft.com/office/powerpoint/2010/main" val="2132458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847FCC8-AB26-4F52-8905-95D8E4C39551}" type="datetime1">
              <a:rPr lang="en-US" smtClean="0"/>
              <a:t>12/27/2018</a:t>
            </a:fld>
            <a:endParaRPr lang="en-US"/>
          </a:p>
        </p:txBody>
      </p:sp>
      <p:sp>
        <p:nvSpPr>
          <p:cNvPr id="6" name="Footer Placeholder 5"/>
          <p:cNvSpPr>
            <a:spLocks noGrp="1"/>
          </p:cNvSpPr>
          <p:nvPr>
            <p:ph type="ftr" sz="quarter" idx="11"/>
          </p:nvPr>
        </p:nvSpPr>
        <p:spPr/>
        <p:txBody>
          <a:bodyPr/>
          <a:lstStyle/>
          <a:p>
            <a:r>
              <a:rPr lang="en-US" smtClean="0"/>
              <a:t>The Virginia Department for the Deaf and Hard of Hearing (VDDHH) promotes accessible communication so that persons who are Deaf and hard of hearing may fully participate in programs, services and opportunities throughout the Commonwealth</a:t>
            </a:r>
            <a:endParaRPr lang="en-US"/>
          </a:p>
        </p:txBody>
      </p:sp>
      <p:sp>
        <p:nvSpPr>
          <p:cNvPr id="7" name="Slide Number Placeholder 6"/>
          <p:cNvSpPr>
            <a:spLocks noGrp="1"/>
          </p:cNvSpPr>
          <p:nvPr>
            <p:ph type="sldNum" sz="quarter" idx="12"/>
          </p:nvPr>
        </p:nvSpPr>
        <p:spPr/>
        <p:txBody>
          <a:bodyPr/>
          <a:lstStyle/>
          <a:p>
            <a:fld id="{8BDAD725-330E-40EF-A550-F420289AFC06}" type="slidenum">
              <a:rPr lang="en-US" smtClean="0"/>
              <a:t>‹#›</a:t>
            </a:fld>
            <a:endParaRPr lang="en-US"/>
          </a:p>
        </p:txBody>
      </p:sp>
    </p:spTree>
    <p:extLst>
      <p:ext uri="{BB962C8B-B14F-4D97-AF65-F5344CB8AC3E}">
        <p14:creationId xmlns:p14="http://schemas.microsoft.com/office/powerpoint/2010/main" val="656067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148CB6F-982D-4F03-B3D6-BA88EEDE9C46}" type="datetime1">
              <a:rPr lang="en-US" smtClean="0"/>
              <a:t>12/27/2018</a:t>
            </a:fld>
            <a:endParaRPr lang="en-US"/>
          </a:p>
        </p:txBody>
      </p:sp>
      <p:sp>
        <p:nvSpPr>
          <p:cNvPr id="6" name="Footer Placeholder 5"/>
          <p:cNvSpPr>
            <a:spLocks noGrp="1"/>
          </p:cNvSpPr>
          <p:nvPr>
            <p:ph type="ftr" sz="quarter" idx="11"/>
          </p:nvPr>
        </p:nvSpPr>
        <p:spPr/>
        <p:txBody>
          <a:bodyPr/>
          <a:lstStyle/>
          <a:p>
            <a:r>
              <a:rPr lang="en-US" smtClean="0"/>
              <a:t>The Virginia Department for the Deaf and Hard of Hearing (VDDHH) promotes accessible communication so that persons who are Deaf and hard of hearing may fully participate in programs, services and opportunities throughout the Commonwealth</a:t>
            </a:r>
            <a:endParaRPr lang="en-US"/>
          </a:p>
        </p:txBody>
      </p:sp>
      <p:sp>
        <p:nvSpPr>
          <p:cNvPr id="7" name="Slide Number Placeholder 6"/>
          <p:cNvSpPr>
            <a:spLocks noGrp="1"/>
          </p:cNvSpPr>
          <p:nvPr>
            <p:ph type="sldNum" sz="quarter" idx="12"/>
          </p:nvPr>
        </p:nvSpPr>
        <p:spPr/>
        <p:txBody>
          <a:bodyPr/>
          <a:lstStyle/>
          <a:p>
            <a:fld id="{8BDAD725-330E-40EF-A550-F420289AFC06}" type="slidenum">
              <a:rPr lang="en-US" smtClean="0"/>
              <a:t>‹#›</a:t>
            </a:fld>
            <a:endParaRPr lang="en-US"/>
          </a:p>
        </p:txBody>
      </p:sp>
    </p:spTree>
    <p:extLst>
      <p:ext uri="{BB962C8B-B14F-4D97-AF65-F5344CB8AC3E}">
        <p14:creationId xmlns:p14="http://schemas.microsoft.com/office/powerpoint/2010/main" val="3350653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BE040D-0D33-43A9-8134-87F9EDA64083}" type="datetime1">
              <a:rPr lang="en-US" smtClean="0"/>
              <a:t>12/27/2018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The Virginia Department for the Deaf and Hard of Hearing (VDDHH) promotes accessible communication so that persons who are Deaf and hard of hearing may fully participate in programs, services and opportunities throughout the Commonwealth</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DAD725-330E-40EF-A550-F420289AFC06}" type="slidenum">
              <a:rPr lang="en-US" smtClean="0"/>
              <a:t>‹#›</a:t>
            </a:fld>
            <a:endParaRPr lang="en-US"/>
          </a:p>
        </p:txBody>
      </p:sp>
    </p:spTree>
    <p:extLst>
      <p:ext uri="{BB962C8B-B14F-4D97-AF65-F5344CB8AC3E}">
        <p14:creationId xmlns:p14="http://schemas.microsoft.com/office/powerpoint/2010/main" val="164268375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8" name="Picture 7" descr="whitepaper logo1"/>
          <p:cNvPicPr>
            <a:picLocks noChangeAspect="1" noChangeArrowheads="1"/>
          </p:cNvPicPr>
          <p:nvPr userDrawn="1"/>
        </p:nvPicPr>
        <p:blipFill>
          <a:blip r:embed="rId16" cstate="print"/>
          <a:srcRect/>
          <a:stretch>
            <a:fillRect/>
          </a:stretch>
        </p:blipFill>
        <p:spPr bwMode="auto">
          <a:xfrm>
            <a:off x="1" y="6473826"/>
            <a:ext cx="512233" cy="384175"/>
          </a:xfrm>
          <a:prstGeom prst="rect">
            <a:avLst/>
          </a:prstGeom>
          <a:noFill/>
          <a:ln w="9525">
            <a:noFill/>
            <a:miter lim="800000"/>
            <a:headEnd/>
            <a:tailEnd/>
          </a:ln>
        </p:spPr>
      </p:pic>
      <p:sp>
        <p:nvSpPr>
          <p:cNvPr id="12" name="Rectangle 5"/>
          <p:cNvSpPr txBox="1">
            <a:spLocks noChangeArrowheads="1"/>
          </p:cNvSpPr>
          <p:nvPr userDrawn="1"/>
        </p:nvSpPr>
        <p:spPr bwMode="auto">
          <a:xfrm>
            <a:off x="609600" y="6477000"/>
            <a:ext cx="100584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0" marR="0" indent="0" algn="ctr" defTabSz="914400" rtl="0" eaLnBrk="1" fontAlgn="auto" latinLnBrk="0" hangingPunct="1">
              <a:lnSpc>
                <a:spcPct val="100000"/>
              </a:lnSpc>
              <a:spcBef>
                <a:spcPct val="50000"/>
              </a:spcBef>
              <a:spcAft>
                <a:spcPts val="0"/>
              </a:spcAft>
              <a:buClrTx/>
              <a:buSzTx/>
              <a:buFontTx/>
              <a:buNone/>
              <a:tabLst/>
              <a:defRPr sz="700" b="1" baseline="0">
                <a:solidFill>
                  <a:schemeClr val="tx1"/>
                </a:solidFill>
              </a:defRPr>
            </a:lvl1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1000" b="1" i="0" u="none" strike="noStrike" kern="1200" cap="none" spc="0" normalizeH="0" baseline="0" noProof="0" dirty="0" smtClean="0">
                <a:ln>
                  <a:noFill/>
                </a:ln>
                <a:solidFill>
                  <a:schemeClr val="tx1"/>
                </a:solidFill>
                <a:effectLst/>
                <a:uLnTx/>
                <a:uFillTx/>
                <a:latin typeface="Verdana" pitchFamily="34" charset="0"/>
                <a:ea typeface="+mn-ea"/>
                <a:cs typeface="+mn-cs"/>
              </a:rPr>
              <a:t>DSHS</a:t>
            </a:r>
            <a:r>
              <a:rPr kumimoji="0" lang="en-US" sz="1000" b="0" i="0" u="none" strike="noStrike" kern="1200" cap="none" spc="0" normalizeH="0" baseline="0" noProof="0" dirty="0" smtClean="0">
                <a:ln>
                  <a:noFill/>
                </a:ln>
                <a:solidFill>
                  <a:schemeClr val="tx1"/>
                </a:solidFill>
                <a:effectLst/>
                <a:uLnTx/>
                <a:uFillTx/>
                <a:latin typeface="Verdana" pitchFamily="34" charset="0"/>
                <a:ea typeface="+mn-ea"/>
                <a:cs typeface="+mn-cs"/>
              </a:rPr>
              <a:t> | Washington State Department of Social and Health Services </a:t>
            </a:r>
            <a:r>
              <a:rPr kumimoji="0" lang="en-US" sz="1000" b="0" i="0" u="none" strike="noStrike" kern="1200" cap="none" spc="0" normalizeH="0" baseline="0" noProof="0" dirty="0" smtClean="0">
                <a:ln>
                  <a:noFill/>
                </a:ln>
                <a:solidFill>
                  <a:schemeClr val="tx1"/>
                </a:solidFill>
                <a:effectLst/>
                <a:uLnTx/>
                <a:uFillTx/>
                <a:latin typeface="Verdana" pitchFamily="34" charset="0"/>
                <a:ea typeface="+mn-ea"/>
                <a:cs typeface="Arial" charset="0"/>
              </a:rPr>
              <a:t>● Office of the Deaf and Hard of Hearing ● </a:t>
            </a:r>
            <a:r>
              <a:rPr kumimoji="0" lang="en-US" sz="1000" b="0" i="1" u="none" strike="noStrike" kern="1200" cap="none" spc="0" normalizeH="0" baseline="0" noProof="0" dirty="0" smtClean="0">
                <a:ln>
                  <a:noFill/>
                </a:ln>
                <a:solidFill>
                  <a:schemeClr val="tx1"/>
                </a:solidFill>
                <a:effectLst/>
                <a:uLnTx/>
                <a:uFillTx/>
                <a:latin typeface="Verdana" pitchFamily="34" charset="0"/>
                <a:ea typeface="+mn-ea"/>
                <a:cs typeface="Arial" charset="0"/>
              </a:rPr>
              <a:t>One Department, One Vision, One Mission, One Core Set of Values</a:t>
            </a:r>
            <a:r>
              <a:rPr kumimoji="0" lang="en-US" sz="1000" b="0" i="0" u="none" strike="noStrike" kern="1200" cap="none" spc="0" normalizeH="0" baseline="0" noProof="0" dirty="0" smtClean="0">
                <a:ln>
                  <a:noFill/>
                </a:ln>
                <a:solidFill>
                  <a:schemeClr val="tx1"/>
                </a:solidFill>
                <a:effectLst/>
                <a:uLnTx/>
                <a:uFillTx/>
                <a:latin typeface="Verdana" pitchFamily="34" charset="0"/>
                <a:ea typeface="+mn-ea"/>
                <a:cs typeface="Arial" charset="0"/>
              </a:rPr>
              <a:t> ● NOVEMBER 2010</a:t>
            </a:r>
          </a:p>
          <a:p>
            <a:pPr marL="0" marR="0" lvl="0" indent="0" algn="ctr" defTabSz="914400" rtl="0" eaLnBrk="1" fontAlgn="auto" latinLnBrk="0" hangingPunct="1">
              <a:lnSpc>
                <a:spcPct val="100000"/>
              </a:lnSpc>
              <a:spcBef>
                <a:spcPct val="50000"/>
              </a:spcBef>
              <a:spcAft>
                <a:spcPts val="0"/>
              </a:spcAft>
              <a:buClrTx/>
              <a:buSzTx/>
              <a:buFontTx/>
              <a:buNone/>
              <a:tabLst/>
              <a:defRPr/>
            </a:pPr>
            <a:endParaRPr kumimoji="0" lang="en-US" sz="700" b="1" i="0" u="none" strike="noStrike" kern="1200" cap="none" spc="0" normalizeH="0" baseline="0" noProof="0" dirty="0">
              <a:ln>
                <a:noFill/>
              </a:ln>
              <a:solidFill>
                <a:schemeClr val="tx1"/>
              </a:solidFill>
              <a:effectLst/>
              <a:uLnTx/>
              <a:uFillTx/>
              <a:latin typeface="Verdana" pitchFamily="34" charset="0"/>
              <a:ea typeface="+mn-ea"/>
              <a:cs typeface="Arial" charset="0"/>
            </a:endParaRPr>
          </a:p>
        </p:txBody>
      </p:sp>
    </p:spTree>
    <p:extLst>
      <p:ext uri="{BB962C8B-B14F-4D97-AF65-F5344CB8AC3E}">
        <p14:creationId xmlns:p14="http://schemas.microsoft.com/office/powerpoint/2010/main" val="2069059158"/>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transition>
    <p:fade/>
  </p:transition>
  <p:timing>
    <p:tnLst>
      <p:par>
        <p:cTn id="1" dur="indefinite" restart="never" nodeType="tmRoot"/>
      </p:par>
    </p:tnLst>
  </p:timing>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9.jpg"/><Relationship Id="rId5" Type="http://schemas.openxmlformats.org/officeDocument/2006/relationships/image" Target="../media/image8.png"/><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1524000" y="6356350"/>
            <a:ext cx="9144000" cy="365125"/>
          </a:xfrm>
        </p:spPr>
        <p:txBody>
          <a:bodyPr/>
          <a:lstStyle/>
          <a:p>
            <a:r>
              <a:rPr lang="en-US" b="1" dirty="0" smtClean="0">
                <a:solidFill>
                  <a:schemeClr val="tx1"/>
                </a:solidFill>
              </a:rPr>
              <a:t>“The Virginia Department for the Deaf and Hard of Hearing (VDDHH) promotes accessible communication so that persons who are Deaf and hard of hearing may fully participate in programs, services and opportunities throughout the Commonwealth”</a:t>
            </a:r>
            <a:endParaRPr lang="en-US" b="1" dirty="0">
              <a:solidFill>
                <a:schemeClr val="tx1"/>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248400"/>
            <a:ext cx="609600" cy="609600"/>
          </a:xfrm>
          <a:prstGeom prst="rect">
            <a:avLst/>
          </a:prstGeom>
        </p:spPr>
      </p:pic>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878" y="1163344"/>
            <a:ext cx="10339114" cy="4031976"/>
          </a:xfrm>
          <a:prstGeom prst="rect">
            <a:avLst/>
          </a:prstGeom>
        </p:spPr>
      </p:pic>
    </p:spTree>
    <p:extLst>
      <p:ext uri="{BB962C8B-B14F-4D97-AF65-F5344CB8AC3E}">
        <p14:creationId xmlns:p14="http://schemas.microsoft.com/office/powerpoint/2010/main" val="31646084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248400"/>
            <a:ext cx="609600" cy="609600"/>
          </a:xfrm>
          <a:prstGeom prst="rect">
            <a:avLst/>
          </a:prstGeom>
        </p:spPr>
      </p:pic>
      <p:sp>
        <p:nvSpPr>
          <p:cNvPr id="6" name="Rectangle 5"/>
          <p:cNvSpPr/>
          <p:nvPr/>
        </p:nvSpPr>
        <p:spPr>
          <a:xfrm>
            <a:off x="1881512" y="0"/>
            <a:ext cx="8428976" cy="2062103"/>
          </a:xfrm>
          <a:prstGeom prst="rect">
            <a:avLst/>
          </a:prstGeom>
        </p:spPr>
        <p:txBody>
          <a:bodyPr wrap="square" numCol="2">
            <a:spAutoFit/>
          </a:bodyPr>
          <a:lstStyle/>
          <a:p>
            <a:pPr algn="ctr"/>
            <a:r>
              <a:rPr lang="en-US" sz="3200" b="1" dirty="0" smtClean="0">
                <a:solidFill>
                  <a:schemeClr val="accent4">
                    <a:lumMod val="60000"/>
                    <a:lumOff val="40000"/>
                  </a:schemeClr>
                </a:solidFill>
              </a:rPr>
              <a:t>   </a:t>
            </a:r>
            <a:endParaRPr lang="en-US" sz="3200" b="1" dirty="0">
              <a:effectLst>
                <a:outerShdw blurRad="50800" dist="50800" dir="5400000" algn="ctr" rotWithShape="0">
                  <a:srgbClr val="00B050"/>
                </a:outerShdw>
              </a:effectLst>
            </a:endParaRPr>
          </a:p>
          <a:p>
            <a:pPr algn="ctr"/>
            <a:endParaRPr lang="en-US" sz="3200" b="1" dirty="0"/>
          </a:p>
          <a:p>
            <a:pPr algn="ctr"/>
            <a:endParaRPr lang="en-US" sz="3200" b="1" dirty="0" smtClean="0"/>
          </a:p>
          <a:p>
            <a:pPr algn="ctr"/>
            <a:endParaRPr lang="en-US" sz="3200" b="1" dirty="0"/>
          </a:p>
        </p:txBody>
      </p:sp>
      <p:sp>
        <p:nvSpPr>
          <p:cNvPr id="9" name="Footer Placeholder 3"/>
          <p:cNvSpPr txBox="1">
            <a:spLocks/>
          </p:cNvSpPr>
          <p:nvPr/>
        </p:nvSpPr>
        <p:spPr>
          <a:xfrm>
            <a:off x="1524000" y="6356350"/>
            <a:ext cx="91440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smtClean="0">
                <a:solidFill>
                  <a:schemeClr val="tx1"/>
                </a:solidFill>
              </a:rPr>
              <a:t>“The Virginia Department for the Deaf and Hard of Hearing (VDDHH) promotes accessible communication so that persons who are Deaf and hard of hearing may fully participate in programs, services and opportunities throughout the Commonwealth”</a:t>
            </a:r>
            <a:endParaRPr lang="en-US" b="1" dirty="0">
              <a:solidFill>
                <a:schemeClr val="tx1"/>
              </a:solidFill>
            </a:endParaRPr>
          </a:p>
        </p:txBody>
      </p:sp>
      <p:sp>
        <p:nvSpPr>
          <p:cNvPr id="3" name="TextBox 2"/>
          <p:cNvSpPr txBox="1"/>
          <p:nvPr/>
        </p:nvSpPr>
        <p:spPr>
          <a:xfrm>
            <a:off x="384048" y="1031051"/>
            <a:ext cx="11423904" cy="5016758"/>
          </a:xfrm>
          <a:prstGeom prst="rect">
            <a:avLst/>
          </a:prstGeom>
          <a:noFill/>
        </p:spPr>
        <p:txBody>
          <a:bodyPr wrap="square" rtlCol="0">
            <a:spAutoFit/>
          </a:bodyPr>
          <a:lstStyle/>
          <a:p>
            <a:r>
              <a:rPr lang="en-US" sz="3200" dirty="0" smtClean="0"/>
              <a:t>In today’s world, the challenge for the deaf and hard of hearing ISN’T technology, but personal interactions with public entities, especially medical providers.   </a:t>
            </a:r>
          </a:p>
          <a:p>
            <a:endParaRPr lang="en-US" sz="3200" dirty="0"/>
          </a:p>
          <a:p>
            <a:r>
              <a:rPr lang="en-US" sz="3200" dirty="0" smtClean="0"/>
              <a:t>We are routinely denied interpreters and other accommodations.</a:t>
            </a:r>
          </a:p>
          <a:p>
            <a:endParaRPr lang="en-US" sz="3200" dirty="0" smtClean="0"/>
          </a:p>
          <a:p>
            <a:r>
              <a:rPr lang="en-US" sz="3200" dirty="0" smtClean="0"/>
              <a:t>Is YOUR agency in compliance with the Americans with Disabilities Act?</a:t>
            </a:r>
          </a:p>
          <a:p>
            <a:endParaRPr lang="en-US" sz="3200" dirty="0"/>
          </a:p>
          <a:p>
            <a:endParaRPr lang="en-US" sz="3200" dirty="0"/>
          </a:p>
        </p:txBody>
      </p:sp>
    </p:spTree>
    <p:extLst>
      <p:ext uri="{BB962C8B-B14F-4D97-AF65-F5344CB8AC3E}">
        <p14:creationId xmlns:p14="http://schemas.microsoft.com/office/powerpoint/2010/main" val="28377320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 name="Rectangle 1"/>
          <p:cNvSpPr/>
          <p:nvPr/>
        </p:nvSpPr>
        <p:spPr>
          <a:xfrm>
            <a:off x="2069431" y="1151108"/>
            <a:ext cx="8053137" cy="4647426"/>
          </a:xfrm>
          <a:prstGeom prst="rect">
            <a:avLst/>
          </a:prstGeom>
        </p:spPr>
        <p:txBody>
          <a:bodyPr wrap="square">
            <a:spAutoFit/>
          </a:bodyPr>
          <a:lstStyle/>
          <a:p>
            <a:r>
              <a:rPr lang="en-US" sz="3200" b="1" dirty="0">
                <a:solidFill>
                  <a:schemeClr val="tx1">
                    <a:lumMod val="85000"/>
                  </a:schemeClr>
                </a:solidFill>
              </a:rPr>
              <a:t>Title I – Employment</a:t>
            </a:r>
            <a:br>
              <a:rPr lang="en-US" sz="3200" b="1" dirty="0">
                <a:solidFill>
                  <a:schemeClr val="tx1">
                    <a:lumMod val="85000"/>
                  </a:schemeClr>
                </a:solidFill>
              </a:rPr>
            </a:br>
            <a:r>
              <a:rPr lang="en-US" sz="3200" b="1" dirty="0">
                <a:solidFill>
                  <a:schemeClr val="tx1">
                    <a:lumMod val="85000"/>
                  </a:schemeClr>
                </a:solidFill>
              </a:rPr>
              <a:t/>
            </a:r>
            <a:br>
              <a:rPr lang="en-US" sz="3200" b="1" dirty="0">
                <a:solidFill>
                  <a:schemeClr val="tx1">
                    <a:lumMod val="85000"/>
                  </a:schemeClr>
                </a:solidFill>
              </a:rPr>
            </a:br>
            <a:r>
              <a:rPr lang="en-US" sz="4000" dirty="0">
                <a:solidFill>
                  <a:schemeClr val="tx1">
                    <a:lumMod val="85000"/>
                  </a:schemeClr>
                </a:solidFill>
              </a:rPr>
              <a:t>Title II  - State and Local Government</a:t>
            </a:r>
            <a:r>
              <a:rPr lang="en-US" sz="3200" b="1" dirty="0"/>
              <a:t/>
            </a:r>
            <a:br>
              <a:rPr lang="en-US" sz="3200" b="1" dirty="0"/>
            </a:br>
            <a:r>
              <a:rPr lang="en-US" sz="3200" b="1" dirty="0"/>
              <a:t/>
            </a:r>
            <a:br>
              <a:rPr lang="en-US" sz="3200" b="1" dirty="0"/>
            </a:br>
            <a:r>
              <a:rPr lang="en-US" sz="3200" dirty="0"/>
              <a:t>Title III  - Public Accommodations (Business)</a:t>
            </a:r>
            <a:br>
              <a:rPr lang="en-US" sz="3200" dirty="0"/>
            </a:br>
            <a:r>
              <a:rPr lang="en-US" sz="3200" b="1" dirty="0"/>
              <a:t/>
            </a:r>
            <a:br>
              <a:rPr lang="en-US" sz="3200" b="1" dirty="0"/>
            </a:br>
            <a:r>
              <a:rPr lang="en-US" sz="3200" b="1" dirty="0">
                <a:solidFill>
                  <a:schemeClr val="tx1">
                    <a:lumMod val="85000"/>
                  </a:schemeClr>
                </a:solidFill>
              </a:rPr>
              <a:t>Title </a:t>
            </a:r>
            <a:r>
              <a:rPr lang="en-US" sz="3200" b="1" dirty="0" smtClean="0">
                <a:solidFill>
                  <a:schemeClr val="tx1">
                    <a:lumMod val="85000"/>
                  </a:schemeClr>
                </a:solidFill>
              </a:rPr>
              <a:t>IV </a:t>
            </a:r>
            <a:r>
              <a:rPr lang="en-US" sz="3200" b="1" dirty="0">
                <a:solidFill>
                  <a:schemeClr val="tx1">
                    <a:lumMod val="85000"/>
                  </a:schemeClr>
                </a:solidFill>
              </a:rPr>
              <a:t>– Telecommunications Relay </a:t>
            </a:r>
            <a:r>
              <a:rPr lang="en-US" sz="3200" b="1" dirty="0" smtClean="0">
                <a:solidFill>
                  <a:schemeClr val="tx1">
                    <a:lumMod val="85000"/>
                  </a:schemeClr>
                </a:solidFill>
              </a:rPr>
              <a:t>services</a:t>
            </a:r>
          </a:p>
          <a:p>
            <a:endParaRPr lang="en-US" sz="3200" b="1" dirty="0">
              <a:solidFill>
                <a:schemeClr val="tx1">
                  <a:lumMod val="85000"/>
                </a:schemeClr>
              </a:solidFill>
            </a:endParaRPr>
          </a:p>
          <a:p>
            <a:r>
              <a:rPr lang="en-US" sz="3200" b="1" dirty="0" smtClean="0">
                <a:solidFill>
                  <a:schemeClr val="tx1">
                    <a:lumMod val="85000"/>
                  </a:schemeClr>
                </a:solidFill>
              </a:rPr>
              <a:t>Title V - Miscellaneous</a:t>
            </a:r>
            <a:endParaRPr lang="en-US" sz="3200" dirty="0"/>
          </a:p>
        </p:txBody>
      </p:sp>
      <p:sp>
        <p:nvSpPr>
          <p:cNvPr id="3" name="Rectangle 2"/>
          <p:cNvSpPr/>
          <p:nvPr/>
        </p:nvSpPr>
        <p:spPr>
          <a:xfrm>
            <a:off x="0" y="339704"/>
            <a:ext cx="12192000" cy="1622808"/>
          </a:xfrm>
          <a:prstGeom prst="rect">
            <a:avLst/>
          </a:prstGeom>
        </p:spPr>
        <p:txBody>
          <a:bodyPr wrap="square">
            <a:spAutoFit/>
          </a:bodyPr>
          <a:lstStyle/>
          <a:p>
            <a:pPr algn="ctr"/>
            <a:r>
              <a:rPr lang="en-US" sz="3200" b="1" u="sng" dirty="0">
                <a:effectLst>
                  <a:outerShdw blurRad="50800" dist="50800" dir="5400000" algn="ctr" rotWithShape="0">
                    <a:srgbClr val="00B050"/>
                  </a:outerShdw>
                </a:effectLst>
              </a:rPr>
              <a:t>Americans With Disabilities Act (ADA)</a:t>
            </a:r>
            <a:br>
              <a:rPr lang="en-US" sz="3200" b="1" u="sng" dirty="0">
                <a:effectLst>
                  <a:outerShdw blurRad="50800" dist="50800" dir="5400000" algn="ctr" rotWithShape="0">
                    <a:srgbClr val="00B050"/>
                  </a:outerShdw>
                </a:effectLst>
              </a:rPr>
            </a:br>
            <a:r>
              <a:rPr lang="en-US" sz="3200" b="1" u="sng" dirty="0">
                <a:effectLst>
                  <a:outerShdw blurRad="50800" dist="50800" dir="5400000" algn="ctr" rotWithShape="0">
                    <a:srgbClr val="00B050"/>
                  </a:outerShdw>
                </a:effectLst>
              </a:rPr>
              <a:t/>
            </a:r>
            <a:br>
              <a:rPr lang="en-US" sz="3200" b="1" u="sng" dirty="0">
                <a:effectLst>
                  <a:outerShdw blurRad="50800" dist="50800" dir="5400000" algn="ctr" rotWithShape="0">
                    <a:srgbClr val="00B050"/>
                  </a:outerShdw>
                </a:effectLst>
              </a:rPr>
            </a:br>
            <a:endParaRPr lang="en-US" sz="3200" u="sng" dirty="0">
              <a:effectLst>
                <a:outerShdw blurRad="50800" dist="50800" dir="5400000" algn="ctr" rotWithShape="0">
                  <a:srgbClr val="00B050"/>
                </a:outerShdw>
              </a:effectLst>
            </a:endParaRPr>
          </a:p>
        </p:txBody>
      </p:sp>
      <p:sp>
        <p:nvSpPr>
          <p:cNvPr id="6" name="Footer Placeholder 3"/>
          <p:cNvSpPr>
            <a:spLocks noGrp="1"/>
          </p:cNvSpPr>
          <p:nvPr>
            <p:ph type="ftr" sz="quarter" idx="11"/>
          </p:nvPr>
        </p:nvSpPr>
        <p:spPr>
          <a:xfrm>
            <a:off x="1524000" y="6356350"/>
            <a:ext cx="9144000" cy="365125"/>
          </a:xfrm>
        </p:spPr>
        <p:txBody>
          <a:bodyPr/>
          <a:lstStyle/>
          <a:p>
            <a:r>
              <a:rPr lang="en-US" b="1" dirty="0" smtClean="0">
                <a:solidFill>
                  <a:schemeClr val="tx1"/>
                </a:solidFill>
              </a:rPr>
              <a:t>“The Virginia Department for the Deaf and Hard of Hearing (VDDHH) promotes accessible communication so that persons who are Deaf and hard of hearing may fully participate in programs, services and opportunities throughout the Commonwealth”</a:t>
            </a:r>
            <a:endParaRPr lang="en-US" b="1" dirty="0">
              <a:solidFill>
                <a:schemeClr val="tx1"/>
              </a:solidFill>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248400"/>
            <a:ext cx="609600" cy="609600"/>
          </a:xfrm>
          <a:prstGeom prst="rect">
            <a:avLst/>
          </a:prstGeom>
        </p:spPr>
      </p:pic>
    </p:spTree>
    <p:extLst>
      <p:ext uri="{BB962C8B-B14F-4D97-AF65-F5344CB8AC3E}">
        <p14:creationId xmlns:p14="http://schemas.microsoft.com/office/powerpoint/2010/main" val="18674968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1524000" y="6356350"/>
            <a:ext cx="9144000" cy="365125"/>
          </a:xfrm>
        </p:spPr>
        <p:txBody>
          <a:bodyPr/>
          <a:lstStyle/>
          <a:p>
            <a:r>
              <a:rPr lang="en-US" b="1" dirty="0" smtClean="0">
                <a:solidFill>
                  <a:schemeClr val="tx1"/>
                </a:solidFill>
              </a:rPr>
              <a:t>“The Virginia Department for the Deaf and Hard of Hearing (VDDHH) promotes accessible communication so that persons who are Deaf and hard of hearing may fully participate in programs, services and opportunities throughout the Commonwealth”</a:t>
            </a:r>
            <a:endParaRPr lang="en-US" b="1" dirty="0">
              <a:solidFill>
                <a:schemeClr val="tx1"/>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248400"/>
            <a:ext cx="609600" cy="609600"/>
          </a:xfrm>
          <a:prstGeom prst="rect">
            <a:avLst/>
          </a:prstGeom>
        </p:spPr>
      </p:pic>
      <p:sp>
        <p:nvSpPr>
          <p:cNvPr id="6" name="Rectangle 5"/>
          <p:cNvSpPr/>
          <p:nvPr/>
        </p:nvSpPr>
        <p:spPr>
          <a:xfrm>
            <a:off x="1881512" y="0"/>
            <a:ext cx="8428976" cy="2062103"/>
          </a:xfrm>
          <a:prstGeom prst="rect">
            <a:avLst/>
          </a:prstGeom>
        </p:spPr>
        <p:txBody>
          <a:bodyPr wrap="square" numCol="2">
            <a:spAutoFit/>
          </a:bodyPr>
          <a:lstStyle/>
          <a:p>
            <a:pPr algn="ctr"/>
            <a:r>
              <a:rPr lang="en-US" sz="3200" b="1" dirty="0" smtClean="0">
                <a:solidFill>
                  <a:schemeClr val="accent4">
                    <a:lumMod val="60000"/>
                    <a:lumOff val="40000"/>
                  </a:schemeClr>
                </a:solidFill>
              </a:rPr>
              <a:t>   </a:t>
            </a:r>
            <a:endParaRPr lang="en-US" sz="3200" b="1" dirty="0">
              <a:effectLst>
                <a:outerShdw blurRad="50800" dist="50800" dir="5400000" algn="ctr" rotWithShape="0">
                  <a:srgbClr val="00B050"/>
                </a:outerShdw>
              </a:effectLst>
            </a:endParaRPr>
          </a:p>
          <a:p>
            <a:pPr algn="ctr"/>
            <a:endParaRPr lang="en-US" sz="3200" b="1" dirty="0"/>
          </a:p>
          <a:p>
            <a:pPr algn="ctr"/>
            <a:endParaRPr lang="en-US" sz="3200" b="1" dirty="0" smtClean="0"/>
          </a:p>
          <a:p>
            <a:pPr algn="ctr"/>
            <a:endParaRPr lang="en-US" sz="3200" b="1" dirty="0"/>
          </a:p>
        </p:txBody>
      </p:sp>
      <p:sp>
        <p:nvSpPr>
          <p:cNvPr id="7" name="Rectangle 6"/>
          <p:cNvSpPr/>
          <p:nvPr/>
        </p:nvSpPr>
        <p:spPr>
          <a:xfrm>
            <a:off x="0" y="889754"/>
            <a:ext cx="12192000" cy="2062103"/>
          </a:xfrm>
          <a:prstGeom prst="rect">
            <a:avLst/>
          </a:prstGeom>
        </p:spPr>
        <p:txBody>
          <a:bodyPr wrap="square">
            <a:spAutoFit/>
          </a:bodyPr>
          <a:lstStyle/>
          <a:p>
            <a:pPr algn="ctr"/>
            <a:r>
              <a:rPr lang="en-US" sz="3200" b="1" u="sng" dirty="0" smtClean="0">
                <a:effectLst>
                  <a:outerShdw blurRad="50800" dist="50800" dir="5400000" algn="ctr" rotWithShape="0">
                    <a:srgbClr val="00B050"/>
                  </a:outerShdw>
                </a:effectLst>
              </a:rPr>
              <a:t>What Is Reasonable Accommodation</a:t>
            </a:r>
          </a:p>
          <a:p>
            <a:pPr algn="ctr"/>
            <a:endParaRPr lang="en-US" sz="3200" b="1" u="sng" dirty="0">
              <a:effectLst>
                <a:outerShdw blurRad="50800" dist="50800" dir="5400000" algn="ctr" rotWithShape="0">
                  <a:srgbClr val="00B050"/>
                </a:outerShdw>
              </a:effectLst>
            </a:endParaRPr>
          </a:p>
          <a:p>
            <a:pPr algn="ctr"/>
            <a:endParaRPr lang="en-US" sz="3200" b="1" u="sng" dirty="0" smtClean="0">
              <a:effectLst>
                <a:outerShdw blurRad="50800" dist="50800" dir="5400000" algn="ctr" rotWithShape="0">
                  <a:srgbClr val="00B050"/>
                </a:outerShdw>
              </a:effectLst>
            </a:endParaRPr>
          </a:p>
          <a:p>
            <a:pPr algn="ctr"/>
            <a:endParaRPr lang="en-US" sz="3200" u="sng" dirty="0"/>
          </a:p>
        </p:txBody>
      </p:sp>
      <p:sp>
        <p:nvSpPr>
          <p:cNvPr id="8" name="Rectangle 7"/>
          <p:cNvSpPr/>
          <p:nvPr/>
        </p:nvSpPr>
        <p:spPr>
          <a:xfrm>
            <a:off x="0" y="0"/>
            <a:ext cx="12192000" cy="6124754"/>
          </a:xfrm>
          <a:prstGeom prst="rect">
            <a:avLst/>
          </a:prstGeom>
        </p:spPr>
        <p:txBody>
          <a:bodyPr wrap="square" numCol="2">
            <a:spAutoFit/>
          </a:bodyPr>
          <a:lstStyle/>
          <a:p>
            <a:pPr algn="ctr"/>
            <a:r>
              <a:rPr lang="en-US" sz="3200" b="1" dirty="0" smtClean="0">
                <a:solidFill>
                  <a:schemeClr val="accent4">
                    <a:lumMod val="60000"/>
                    <a:lumOff val="40000"/>
                  </a:schemeClr>
                </a:solidFill>
              </a:rPr>
              <a:t>   </a:t>
            </a:r>
            <a:endParaRPr lang="en-US" sz="3200" b="1" dirty="0">
              <a:effectLst>
                <a:outerShdw blurRad="50800" dist="50800" dir="5400000" algn="ctr" rotWithShape="0">
                  <a:srgbClr val="00B050"/>
                </a:outerShdw>
              </a:effectLst>
            </a:endParaRPr>
          </a:p>
          <a:p>
            <a:pPr algn="ctr"/>
            <a:endParaRPr lang="en-US" sz="3200" b="1" dirty="0"/>
          </a:p>
          <a:p>
            <a:pPr algn="ctr"/>
            <a:endParaRPr lang="en-US" sz="3200" b="1" dirty="0" smtClean="0"/>
          </a:p>
          <a:p>
            <a:pPr algn="ctr"/>
            <a:endParaRPr lang="en-US" sz="3200" b="1" dirty="0"/>
          </a:p>
          <a:p>
            <a:pPr algn="ctr"/>
            <a:r>
              <a:rPr lang="en-US" sz="2800" b="1" dirty="0" smtClean="0"/>
              <a:t>Interpreters (ASL/Oral/CDI/DI)</a:t>
            </a:r>
            <a:endParaRPr lang="en-US" sz="2800" b="1" dirty="0"/>
          </a:p>
          <a:p>
            <a:pPr algn="ctr"/>
            <a:endParaRPr lang="en-US" sz="2800" b="1" dirty="0"/>
          </a:p>
          <a:p>
            <a:pPr algn="ctr"/>
            <a:r>
              <a:rPr lang="en-US" sz="2800" b="1" dirty="0" err="1" smtClean="0"/>
              <a:t>Notetakers</a:t>
            </a:r>
            <a:endParaRPr lang="en-US" sz="2800" b="1" dirty="0"/>
          </a:p>
          <a:p>
            <a:pPr algn="ctr"/>
            <a:endParaRPr lang="en-US" sz="2800" b="1" dirty="0"/>
          </a:p>
          <a:p>
            <a:pPr algn="ctr"/>
            <a:r>
              <a:rPr lang="en-US" sz="2800" b="1" dirty="0" smtClean="0"/>
              <a:t>VRS</a:t>
            </a:r>
            <a:endParaRPr lang="en-US" sz="2800" b="1" dirty="0"/>
          </a:p>
          <a:p>
            <a:pPr algn="ctr"/>
            <a:endParaRPr lang="en-US" sz="2800" b="1" dirty="0"/>
          </a:p>
          <a:p>
            <a:pPr algn="ctr"/>
            <a:r>
              <a:rPr lang="en-US" sz="2800" b="1" dirty="0" smtClean="0"/>
              <a:t>Closed or Open Captioning</a:t>
            </a:r>
            <a:endParaRPr lang="en-US" sz="2800" b="1" dirty="0"/>
          </a:p>
          <a:p>
            <a:pPr algn="ctr"/>
            <a:endParaRPr lang="en-US" sz="2800" b="1" dirty="0" smtClean="0"/>
          </a:p>
          <a:p>
            <a:pPr algn="ctr"/>
            <a:endParaRPr lang="en-US" sz="2800" b="1" dirty="0" smtClean="0"/>
          </a:p>
          <a:p>
            <a:pPr algn="ctr"/>
            <a:endParaRPr lang="en-US" sz="2800" b="1" dirty="0" smtClean="0"/>
          </a:p>
          <a:p>
            <a:pPr algn="ctr"/>
            <a:endParaRPr lang="en-US" sz="2800" b="1" dirty="0"/>
          </a:p>
          <a:p>
            <a:pPr algn="ctr"/>
            <a:endParaRPr lang="en-US" sz="2800" b="1" dirty="0" smtClean="0"/>
          </a:p>
          <a:p>
            <a:pPr algn="ctr"/>
            <a:endParaRPr lang="en-US" sz="2800" b="1" dirty="0"/>
          </a:p>
          <a:p>
            <a:pPr algn="ctr"/>
            <a:endParaRPr lang="en-US" sz="1600" b="1" dirty="0" smtClean="0"/>
          </a:p>
          <a:p>
            <a:pPr algn="ctr"/>
            <a:r>
              <a:rPr lang="en-US" sz="2800" b="1" dirty="0" smtClean="0"/>
              <a:t>Pre-written materials</a:t>
            </a:r>
          </a:p>
          <a:p>
            <a:pPr algn="ctr"/>
            <a:endParaRPr lang="en-US" sz="2800" b="1" dirty="0" smtClean="0"/>
          </a:p>
          <a:p>
            <a:pPr algn="ctr"/>
            <a:r>
              <a:rPr lang="en-US" sz="2800" b="1" dirty="0" smtClean="0"/>
              <a:t>CART or Computer-aid transcription </a:t>
            </a:r>
            <a:endParaRPr lang="en-US" sz="2800" b="1" dirty="0"/>
          </a:p>
          <a:p>
            <a:pPr algn="ctr"/>
            <a:endParaRPr lang="en-US" sz="2800" b="1" dirty="0"/>
          </a:p>
          <a:p>
            <a:pPr algn="ctr"/>
            <a:endParaRPr lang="en-US" sz="2800" b="1" dirty="0"/>
          </a:p>
          <a:p>
            <a:pPr algn="ctr"/>
            <a:r>
              <a:rPr lang="en-US" sz="2800" b="1" dirty="0" smtClean="0"/>
              <a:t>Assistive listening devices (ALD)</a:t>
            </a:r>
          </a:p>
          <a:p>
            <a:pPr algn="ctr"/>
            <a:endParaRPr lang="en-US" sz="2800" b="1" dirty="0"/>
          </a:p>
        </p:txBody>
      </p:sp>
    </p:spTree>
    <p:extLst>
      <p:ext uri="{BB962C8B-B14F-4D97-AF65-F5344CB8AC3E}">
        <p14:creationId xmlns:p14="http://schemas.microsoft.com/office/powerpoint/2010/main" val="32654523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8" name="Text Placeholder 2"/>
          <p:cNvSpPr txBox="1">
            <a:spLocks/>
          </p:cNvSpPr>
          <p:nvPr/>
        </p:nvSpPr>
        <p:spPr>
          <a:xfrm>
            <a:off x="1" y="2661103"/>
            <a:ext cx="12191999" cy="286657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endParaRPr lang="en-US" b="1" dirty="0"/>
          </a:p>
        </p:txBody>
      </p:sp>
      <p:sp>
        <p:nvSpPr>
          <p:cNvPr id="6" name="Title 1"/>
          <p:cNvSpPr txBox="1">
            <a:spLocks/>
          </p:cNvSpPr>
          <p:nvPr/>
        </p:nvSpPr>
        <p:spPr>
          <a:xfrm>
            <a:off x="133350" y="854527"/>
            <a:ext cx="12357100" cy="4927147"/>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u="sng" dirty="0" smtClean="0">
                <a:effectLst>
                  <a:outerShdw blurRad="50800" dist="50800" dir="5400000" algn="ctr" rotWithShape="0">
                    <a:srgbClr val="4ABAC6"/>
                  </a:outerShdw>
                </a:effectLst>
              </a:rPr>
              <a:t>ADA Complaint/What Does VDDHH DO?</a:t>
            </a:r>
          </a:p>
          <a:p>
            <a:pPr algn="ctr"/>
            <a:endParaRPr lang="en-US" sz="2400" b="1" u="sng" dirty="0" smtClean="0">
              <a:effectLst>
                <a:outerShdw blurRad="50800" dist="50800" dir="5400000" algn="ctr" rotWithShape="0">
                  <a:srgbClr val="4ABAC6"/>
                </a:outerShdw>
              </a:effectLst>
            </a:endParaRPr>
          </a:p>
          <a:p>
            <a:pPr algn="ctr"/>
            <a:endParaRPr lang="en-US" sz="2400" b="1" u="sng" dirty="0">
              <a:effectLst>
                <a:outerShdw blurRad="50800" dist="50800" dir="5400000" algn="ctr" rotWithShape="0">
                  <a:srgbClr val="4ABAC6"/>
                </a:outerShdw>
              </a:effectLst>
            </a:endParaRPr>
          </a:p>
          <a:p>
            <a:pPr algn="ctr"/>
            <a:endParaRPr lang="en-US" sz="2400" b="1" u="sng" dirty="0" smtClean="0">
              <a:effectLst>
                <a:outerShdw blurRad="50800" dist="50800" dir="5400000" algn="ctr" rotWithShape="0">
                  <a:srgbClr val="4ABAC6"/>
                </a:outerShdw>
              </a:effectLst>
            </a:endParaRPr>
          </a:p>
          <a:p>
            <a:pPr algn="ctr"/>
            <a:endParaRPr lang="en-US" sz="2400" b="1" u="sng" dirty="0">
              <a:effectLst>
                <a:outerShdw blurRad="50800" dist="50800" dir="5400000" algn="ctr" rotWithShape="0">
                  <a:srgbClr val="4ABAC6"/>
                </a:outerShdw>
              </a:effectLst>
            </a:endParaRPr>
          </a:p>
          <a:p>
            <a:pPr algn="ctr"/>
            <a:r>
              <a:rPr lang="en-US" sz="2800" b="1" dirty="0" smtClean="0"/>
              <a:t>Educate</a:t>
            </a:r>
          </a:p>
          <a:p>
            <a:pPr algn="ctr"/>
            <a:endParaRPr lang="en-US" sz="2800" b="1" dirty="0"/>
          </a:p>
          <a:p>
            <a:pPr algn="ctr"/>
            <a:endParaRPr lang="en-US" sz="2800" b="1" dirty="0"/>
          </a:p>
          <a:p>
            <a:pPr algn="ctr"/>
            <a:r>
              <a:rPr lang="en-US" sz="2800" b="1" dirty="0" smtClean="0"/>
              <a:t>Advocate</a:t>
            </a:r>
          </a:p>
          <a:p>
            <a:pPr algn="ctr"/>
            <a:endParaRPr lang="en-US" sz="2400" b="1" dirty="0" smtClean="0"/>
          </a:p>
          <a:p>
            <a:pPr algn="ctr"/>
            <a:endParaRPr lang="en-US" sz="2400" b="1" dirty="0" smtClean="0"/>
          </a:p>
          <a:p>
            <a:pPr algn="ctr"/>
            <a:r>
              <a:rPr lang="en-US" sz="2800" b="1" dirty="0" smtClean="0"/>
              <a:t>Refer</a:t>
            </a:r>
            <a:r>
              <a:rPr lang="en-US" dirty="0" smtClean="0">
                <a:effectLst>
                  <a:outerShdw blurRad="50800" dist="50800" dir="5400000" algn="ctr" rotWithShape="0">
                    <a:schemeClr val="tx1"/>
                  </a:outerShdw>
                </a:effectLst>
              </a:rPr>
              <a:t/>
            </a:r>
            <a:br>
              <a:rPr lang="en-US" dirty="0" smtClean="0">
                <a:effectLst>
                  <a:outerShdw blurRad="50800" dist="50800" dir="5400000" algn="ctr" rotWithShape="0">
                    <a:schemeClr val="tx1"/>
                  </a:outerShdw>
                </a:effectLst>
              </a:rPr>
            </a:br>
            <a:endParaRPr lang="en-US" dirty="0">
              <a:effectLst>
                <a:outerShdw blurRad="50800" dist="50800" dir="5400000" algn="ctr" rotWithShape="0">
                  <a:schemeClr val="tx1"/>
                </a:outerShdw>
              </a:effectLst>
            </a:endParaRPr>
          </a:p>
        </p:txBody>
      </p:sp>
      <p:sp>
        <p:nvSpPr>
          <p:cNvPr id="7" name="Footer Placeholder 3"/>
          <p:cNvSpPr>
            <a:spLocks noGrp="1"/>
          </p:cNvSpPr>
          <p:nvPr>
            <p:ph type="ftr" sz="quarter" idx="11"/>
          </p:nvPr>
        </p:nvSpPr>
        <p:spPr>
          <a:xfrm>
            <a:off x="1524000" y="6356350"/>
            <a:ext cx="9144000" cy="365125"/>
          </a:xfrm>
        </p:spPr>
        <p:txBody>
          <a:bodyPr/>
          <a:lstStyle/>
          <a:p>
            <a:r>
              <a:rPr lang="en-US" b="1" dirty="0" smtClean="0">
                <a:solidFill>
                  <a:schemeClr val="tx1"/>
                </a:solidFill>
              </a:rPr>
              <a:t>“The Virginia Department for the Deaf and Hard of Hearing (VDDHH) promotes accessible communication so that persons who are Deaf and hard of hearing may fully participate in programs, services and opportunities throughout the Commonwealth”</a:t>
            </a:r>
            <a:endParaRPr lang="en-US" b="1" dirty="0">
              <a:solidFill>
                <a:schemeClr val="tx1"/>
              </a:solidFill>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248400"/>
            <a:ext cx="609600" cy="609600"/>
          </a:xfrm>
          <a:prstGeom prst="rect">
            <a:avLst/>
          </a:prstGeom>
        </p:spPr>
      </p:pic>
    </p:spTree>
    <p:extLst>
      <p:ext uri="{BB962C8B-B14F-4D97-AF65-F5344CB8AC3E}">
        <p14:creationId xmlns:p14="http://schemas.microsoft.com/office/powerpoint/2010/main" val="12395161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8" name="Text Placeholder 2"/>
          <p:cNvSpPr txBox="1">
            <a:spLocks/>
          </p:cNvSpPr>
          <p:nvPr/>
        </p:nvSpPr>
        <p:spPr>
          <a:xfrm>
            <a:off x="0" y="2292135"/>
            <a:ext cx="11991474" cy="286657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endParaRPr lang="en-US" b="1" dirty="0"/>
          </a:p>
        </p:txBody>
      </p:sp>
      <p:sp>
        <p:nvSpPr>
          <p:cNvPr id="6" name="Title 1"/>
          <p:cNvSpPr txBox="1">
            <a:spLocks/>
          </p:cNvSpPr>
          <p:nvPr/>
        </p:nvSpPr>
        <p:spPr>
          <a:xfrm>
            <a:off x="0" y="1074821"/>
            <a:ext cx="12191999" cy="425391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u="sng" dirty="0" smtClean="0">
                <a:effectLst>
                  <a:outerShdw blurRad="50800" dist="50800" dir="5400000" algn="ctr" rotWithShape="0">
                    <a:srgbClr val="4ABAC6"/>
                  </a:outerShdw>
                </a:effectLst>
              </a:rPr>
              <a:t>Questions??</a:t>
            </a:r>
          </a:p>
          <a:p>
            <a:pPr algn="ctr"/>
            <a:endParaRPr lang="en-US" sz="2400" b="1" u="sng" dirty="0" smtClean="0">
              <a:effectLst>
                <a:outerShdw blurRad="50800" dist="50800" dir="5400000" algn="ctr" rotWithShape="0">
                  <a:srgbClr val="4ABAC6"/>
                </a:outerShdw>
              </a:effectLst>
            </a:endParaRPr>
          </a:p>
          <a:p>
            <a:pPr algn="ctr"/>
            <a:endParaRPr lang="en-US" sz="2400" b="1" u="sng" dirty="0">
              <a:effectLst>
                <a:outerShdw blurRad="50800" dist="50800" dir="5400000" algn="ctr" rotWithShape="0">
                  <a:srgbClr val="4ABAC6"/>
                </a:outerShdw>
              </a:effectLst>
            </a:endParaRPr>
          </a:p>
          <a:p>
            <a:pPr algn="ctr"/>
            <a:endParaRPr lang="en-US" sz="2400" b="1" u="sng" dirty="0" smtClean="0">
              <a:effectLst>
                <a:outerShdw blurRad="50800" dist="50800" dir="5400000" algn="ctr" rotWithShape="0">
                  <a:srgbClr val="4ABAC6"/>
                </a:outerShdw>
              </a:effectLst>
            </a:endParaRPr>
          </a:p>
          <a:p>
            <a:pPr algn="ctr"/>
            <a:endParaRPr lang="en-US" sz="2400" b="1" u="sng" dirty="0" smtClean="0">
              <a:effectLst>
                <a:outerShdw blurRad="50800" dist="50800" dir="5400000" algn="ctr" rotWithShape="0">
                  <a:srgbClr val="4ABAC6"/>
                </a:outerShdw>
              </a:effectLst>
            </a:endParaRPr>
          </a:p>
          <a:p>
            <a:pPr algn="ctr"/>
            <a:endParaRPr lang="en-US" sz="2400" b="1" u="sng" dirty="0">
              <a:effectLst>
                <a:outerShdw blurRad="50800" dist="50800" dir="5400000" algn="ctr" rotWithShape="0">
                  <a:srgbClr val="4ABAC6"/>
                </a:outerShdw>
              </a:effectLst>
            </a:endParaRPr>
          </a:p>
          <a:p>
            <a:pPr algn="ctr"/>
            <a:endParaRPr lang="en-US" sz="2400" b="1" u="sng" dirty="0" smtClean="0">
              <a:effectLst>
                <a:outerShdw blurRad="50800" dist="50800" dir="5400000" algn="ctr" rotWithShape="0">
                  <a:srgbClr val="4ABAC6"/>
                </a:outerShdw>
              </a:effectLst>
            </a:endParaRPr>
          </a:p>
          <a:p>
            <a:pPr algn="ctr"/>
            <a:endParaRPr lang="en-US" sz="2400" b="1" u="sng" dirty="0">
              <a:effectLst>
                <a:outerShdw blurRad="50800" dist="50800" dir="5400000" algn="ctr" rotWithShape="0">
                  <a:srgbClr val="4ABAC6"/>
                </a:outerShdw>
              </a:effectLst>
            </a:endParaRPr>
          </a:p>
          <a:p>
            <a:pPr algn="ctr"/>
            <a:r>
              <a:rPr lang="en-US" dirty="0" smtClean="0">
                <a:effectLst>
                  <a:outerShdw blurRad="50800" dist="50800" dir="5400000" algn="ctr" rotWithShape="0">
                    <a:schemeClr val="tx1"/>
                  </a:outerShdw>
                </a:effectLst>
              </a:rPr>
              <a:t/>
            </a:r>
            <a:br>
              <a:rPr lang="en-US" dirty="0" smtClean="0">
                <a:effectLst>
                  <a:outerShdw blurRad="50800" dist="50800" dir="5400000" algn="ctr" rotWithShape="0">
                    <a:schemeClr val="tx1"/>
                  </a:outerShdw>
                </a:effectLst>
              </a:rPr>
            </a:br>
            <a:endParaRPr lang="en-US" dirty="0">
              <a:effectLst>
                <a:outerShdw blurRad="50800" dist="50800" dir="5400000" algn="ctr" rotWithShape="0">
                  <a:schemeClr val="tx1"/>
                </a:outerShdw>
              </a:effectLst>
            </a:endParaRPr>
          </a:p>
        </p:txBody>
      </p:sp>
      <p:sp>
        <p:nvSpPr>
          <p:cNvPr id="7" name="Footer Placeholder 3"/>
          <p:cNvSpPr>
            <a:spLocks noGrp="1"/>
          </p:cNvSpPr>
          <p:nvPr>
            <p:ph type="ftr" sz="quarter" idx="11"/>
          </p:nvPr>
        </p:nvSpPr>
        <p:spPr>
          <a:xfrm>
            <a:off x="1524000" y="6356350"/>
            <a:ext cx="9144000" cy="365125"/>
          </a:xfrm>
        </p:spPr>
        <p:txBody>
          <a:bodyPr/>
          <a:lstStyle/>
          <a:p>
            <a:r>
              <a:rPr lang="en-US" b="1" dirty="0" smtClean="0">
                <a:solidFill>
                  <a:schemeClr val="tx1"/>
                </a:solidFill>
              </a:rPr>
              <a:t>“The Virginia Department for the Deaf and Hard of Hearing (VDDHH) promotes accessible communication so that persons who are Deaf and hard of hearing may fully participate in programs, services and opportunities throughout the Commonwealth”</a:t>
            </a:r>
            <a:endParaRPr lang="en-US" b="1" dirty="0">
              <a:solidFill>
                <a:schemeClr val="tx1"/>
              </a:solidFill>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248400"/>
            <a:ext cx="609600" cy="609600"/>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1367" y="2712452"/>
            <a:ext cx="3529263" cy="2352842"/>
          </a:xfrm>
          <a:prstGeom prst="rect">
            <a:avLst/>
          </a:prstGeom>
        </p:spPr>
      </p:pic>
    </p:spTree>
    <p:extLst>
      <p:ext uri="{BB962C8B-B14F-4D97-AF65-F5344CB8AC3E}">
        <p14:creationId xmlns:p14="http://schemas.microsoft.com/office/powerpoint/2010/main" val="25655479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838200" y="6356350"/>
            <a:ext cx="10515600" cy="365125"/>
          </a:xfrm>
        </p:spPr>
        <p:txBody>
          <a:bodyPr/>
          <a:lstStyle/>
          <a:p>
            <a:r>
              <a:rPr lang="en-US" b="1" dirty="0" smtClean="0">
                <a:solidFill>
                  <a:schemeClr val="tx1"/>
                </a:solidFill>
              </a:rPr>
              <a:t>“The Virginia Department for the Deaf and Hard of Hearing (VDDHH) promotes accessible communication so that persons who are Deaf and hard of hearing may fully participate in programs, services and opportunities throughout the Commonwealth”</a:t>
            </a:r>
            <a:endParaRPr lang="en-US" b="1" dirty="0">
              <a:solidFill>
                <a:schemeClr val="tx1"/>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248400"/>
            <a:ext cx="609600" cy="609600"/>
          </a:xfrm>
          <a:prstGeom prst="rect">
            <a:avLst/>
          </a:prstGeom>
        </p:spPr>
      </p:pic>
      <p:pic>
        <p:nvPicPr>
          <p:cNvPr id="9" name="Picture 2" descr="Agency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4211" y="433872"/>
            <a:ext cx="7478401" cy="1161826"/>
          </a:xfrm>
          <a:prstGeom prst="rect">
            <a:avLst/>
          </a:prstGeom>
          <a:noFill/>
          <a:extLst>
            <a:ext uri="{909E8E84-426E-40DD-AFC4-6F175D3DCCD1}">
              <a14:hiddenFill xmlns:a14="http://schemas.microsoft.com/office/drawing/2010/main">
                <a:solidFill>
                  <a:srgbClr val="FFFFFF"/>
                </a:solidFill>
              </a14:hiddenFill>
            </a:ext>
          </a:extLst>
        </p:spPr>
      </p:pic>
      <p:sp>
        <p:nvSpPr>
          <p:cNvPr id="10" name="Title 1"/>
          <p:cNvSpPr txBox="1">
            <a:spLocks/>
          </p:cNvSpPr>
          <p:nvPr/>
        </p:nvSpPr>
        <p:spPr>
          <a:xfrm>
            <a:off x="1066800" y="798958"/>
            <a:ext cx="10058400" cy="2743200"/>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200" b="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2800" b="1" i="0" u="none" strike="noStrike" kern="1200" cap="all" spc="0" normalizeH="0" baseline="0" noProof="0" dirty="0" smtClean="0">
                <a:ln w="3175" cmpd="sng">
                  <a:noFill/>
                </a:ln>
                <a:solidFill>
                  <a:sysClr val="window" lastClr="FFFFFF"/>
                </a:solidFill>
                <a:effectLst>
                  <a:glow rad="127000">
                    <a:srgbClr val="0F99B9"/>
                  </a:glow>
                </a:effectLst>
                <a:uLnTx/>
                <a:uFillTx/>
                <a:latin typeface="Century Gothic" panose="020B0502020202020204"/>
                <a:ea typeface="+mj-ea"/>
                <a:cs typeface="+mj-cs"/>
              </a:rPr>
              <a:t>Virginia Department of the </a:t>
            </a:r>
            <a:br>
              <a:rPr kumimoji="0" lang="en-US" sz="2800" b="1" i="0" u="none" strike="noStrike" kern="1200" cap="all" spc="0" normalizeH="0" baseline="0" noProof="0" dirty="0" smtClean="0">
                <a:ln w="3175" cmpd="sng">
                  <a:noFill/>
                </a:ln>
                <a:solidFill>
                  <a:sysClr val="window" lastClr="FFFFFF"/>
                </a:solidFill>
                <a:effectLst>
                  <a:glow rad="127000">
                    <a:srgbClr val="0F99B9"/>
                  </a:glow>
                </a:effectLst>
                <a:uLnTx/>
                <a:uFillTx/>
                <a:latin typeface="Century Gothic" panose="020B0502020202020204"/>
                <a:ea typeface="+mj-ea"/>
                <a:cs typeface="+mj-cs"/>
              </a:rPr>
            </a:br>
            <a:r>
              <a:rPr kumimoji="0" lang="en-US" sz="2800" b="1" i="0" u="none" strike="noStrike" kern="1200" cap="all" spc="0" normalizeH="0" baseline="0" noProof="0" dirty="0" smtClean="0">
                <a:ln w="3175" cmpd="sng">
                  <a:noFill/>
                </a:ln>
                <a:solidFill>
                  <a:sysClr val="window" lastClr="FFFFFF"/>
                </a:solidFill>
                <a:effectLst>
                  <a:glow rad="127000">
                    <a:srgbClr val="0F99B9"/>
                  </a:glow>
                </a:effectLst>
                <a:uLnTx/>
                <a:uFillTx/>
                <a:latin typeface="Century Gothic" panose="020B0502020202020204"/>
                <a:ea typeface="+mj-ea"/>
                <a:cs typeface="+mj-cs"/>
              </a:rPr>
              <a:t>Deaf &amp; Hard of Hearing</a:t>
            </a:r>
            <a:r>
              <a:rPr kumimoji="0" lang="en-US" sz="2800" b="1" i="0" u="none" strike="noStrike" kern="1200" cap="all" spc="0" normalizeH="0" baseline="0" noProof="0" dirty="0" smtClean="0">
                <a:ln w="3175" cmpd="sng">
                  <a:noFill/>
                </a:ln>
                <a:solidFill>
                  <a:sysClr val="window" lastClr="FFFFFF"/>
                </a:solidFill>
                <a:effectLst/>
                <a:uLnTx/>
                <a:uFillTx/>
                <a:latin typeface="Century Gothic" panose="020B0502020202020204"/>
                <a:ea typeface="+mj-ea"/>
                <a:cs typeface="+mj-cs"/>
              </a:rPr>
              <a:t/>
            </a:r>
            <a:br>
              <a:rPr kumimoji="0" lang="en-US" sz="2800" b="1" i="0" u="none" strike="noStrike" kern="1200" cap="all" spc="0" normalizeH="0" baseline="0" noProof="0" dirty="0" smtClean="0">
                <a:ln w="3175" cmpd="sng">
                  <a:noFill/>
                </a:ln>
                <a:solidFill>
                  <a:sysClr val="window" lastClr="FFFFFF"/>
                </a:solidFill>
                <a:effectLst/>
                <a:uLnTx/>
                <a:uFillTx/>
                <a:latin typeface="Century Gothic" panose="020B0502020202020204"/>
                <a:ea typeface="+mj-ea"/>
                <a:cs typeface="+mj-cs"/>
              </a:rPr>
            </a:br>
            <a:endParaRPr kumimoji="0" lang="en-US" sz="2800" b="1" i="0" u="none" strike="noStrike" kern="1200" cap="all" spc="0" normalizeH="0" baseline="0" noProof="0" dirty="0">
              <a:ln w="3175" cmpd="sng">
                <a:noFill/>
              </a:ln>
              <a:solidFill>
                <a:sysClr val="window" lastClr="FFFFFF"/>
              </a:solidFill>
              <a:effectLst/>
              <a:uLnTx/>
              <a:uFillTx/>
              <a:latin typeface="Century Gothic" panose="020B0502020202020204"/>
              <a:ea typeface="+mj-ea"/>
              <a:cs typeface="+mj-cs"/>
            </a:endParaRPr>
          </a:p>
        </p:txBody>
      </p:sp>
      <p:sp>
        <p:nvSpPr>
          <p:cNvPr id="11" name="TextBox 10"/>
          <p:cNvSpPr txBox="1"/>
          <p:nvPr/>
        </p:nvSpPr>
        <p:spPr>
          <a:xfrm>
            <a:off x="3559628" y="2341129"/>
            <a:ext cx="5072743" cy="2862322"/>
          </a:xfrm>
          <a:prstGeom prst="rect">
            <a:avLst/>
          </a:prstGeom>
          <a:noFill/>
        </p:spPr>
        <p:txBody>
          <a:bodyPr wrap="square" rtlCol="0">
            <a:spAutoFit/>
          </a:bodyPr>
          <a:lstStyle/>
          <a:p>
            <a:pPr algn="ctr"/>
            <a:r>
              <a:rPr lang="en-US" sz="2000" b="1" dirty="0" smtClean="0">
                <a:solidFill>
                  <a:prstClr val="white"/>
                </a:solidFill>
                <a:latin typeface="Century Gothic" panose="020B0502020202020204"/>
              </a:rPr>
              <a:t>1602 Rolling Hills Drive</a:t>
            </a:r>
          </a:p>
          <a:p>
            <a:pPr algn="ctr"/>
            <a:r>
              <a:rPr lang="en-US" sz="2000" b="1" dirty="0" smtClean="0">
                <a:solidFill>
                  <a:prstClr val="white"/>
                </a:solidFill>
                <a:latin typeface="Century Gothic" panose="020B0502020202020204"/>
              </a:rPr>
              <a:t>Henrico, VA  23229</a:t>
            </a:r>
          </a:p>
          <a:p>
            <a:pPr algn="ctr"/>
            <a:endParaRPr lang="en-US" sz="2000" b="1" dirty="0">
              <a:solidFill>
                <a:prstClr val="white"/>
              </a:solidFill>
              <a:latin typeface="Century Gothic" panose="020B0502020202020204"/>
            </a:endParaRPr>
          </a:p>
          <a:p>
            <a:pPr algn="ctr"/>
            <a:r>
              <a:rPr lang="en-US" sz="2000" b="1" u="sng" dirty="0" smtClean="0">
                <a:solidFill>
                  <a:srgbClr val="4ABAC6"/>
                </a:solidFill>
                <a:latin typeface="Century Gothic" panose="020B0502020202020204"/>
              </a:rPr>
              <a:t>CONTACT US</a:t>
            </a:r>
          </a:p>
          <a:p>
            <a:pPr algn="ctr"/>
            <a:endParaRPr lang="en-US" sz="2000" b="1" dirty="0" smtClean="0">
              <a:solidFill>
                <a:srgbClr val="4ABAC6"/>
              </a:solidFill>
              <a:latin typeface="Century Gothic" panose="020B0502020202020204"/>
            </a:endParaRPr>
          </a:p>
          <a:p>
            <a:pPr algn="ctr"/>
            <a:r>
              <a:rPr lang="en-US" sz="2000" b="1" dirty="0" smtClean="0">
                <a:solidFill>
                  <a:prstClr val="white"/>
                </a:solidFill>
                <a:latin typeface="Century Gothic" panose="020B0502020202020204"/>
              </a:rPr>
              <a:t>www.vddhh.org</a:t>
            </a:r>
          </a:p>
          <a:p>
            <a:pPr algn="ctr"/>
            <a:endParaRPr lang="en-US" sz="2000" b="1" dirty="0">
              <a:solidFill>
                <a:prstClr val="white"/>
              </a:solidFill>
              <a:latin typeface="Century Gothic" panose="020B0502020202020204"/>
            </a:endParaRPr>
          </a:p>
          <a:p>
            <a:pPr algn="ctr"/>
            <a:endParaRPr lang="en-US" sz="2000" b="1" dirty="0" smtClean="0">
              <a:solidFill>
                <a:prstClr val="white"/>
              </a:solidFill>
              <a:latin typeface="Century Gothic" panose="020B0502020202020204"/>
            </a:endParaRPr>
          </a:p>
          <a:p>
            <a:pPr algn="ctr"/>
            <a:r>
              <a:rPr lang="en-US" sz="2000" b="1" dirty="0" smtClean="0">
                <a:solidFill>
                  <a:prstClr val="white"/>
                </a:solidFill>
                <a:latin typeface="Century Gothic" panose="020B0502020202020204"/>
              </a:rPr>
              <a:t>804-325-1290 (info-line)</a:t>
            </a:r>
            <a:endParaRPr lang="en-US" sz="2000" b="1" dirty="0">
              <a:solidFill>
                <a:prstClr val="white"/>
              </a:solidFill>
              <a:latin typeface="Century Gothic" panose="020B0502020202020204"/>
            </a:endParaRPr>
          </a:p>
        </p:txBody>
      </p:sp>
      <p:sp>
        <p:nvSpPr>
          <p:cNvPr id="12" name="Text Placeholder 2"/>
          <p:cNvSpPr txBox="1">
            <a:spLocks/>
          </p:cNvSpPr>
          <p:nvPr/>
        </p:nvSpPr>
        <p:spPr>
          <a:xfrm>
            <a:off x="747712" y="4105316"/>
            <a:ext cx="8535988" cy="3243943"/>
          </a:xfrm>
          <a:prstGeom prst="rect">
            <a:avLst/>
          </a:prstGeom>
        </p:spPr>
        <p:txBody>
          <a:bodyPr vert="horz" lIns="91440" tIns="45720" rIns="91440" bIns="45720" rtlCol="0" anchor="ctr">
            <a:norm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000" kern="1200" cap="none">
                <a:solidFill>
                  <a:schemeClr val="bg2">
                    <a:lumMod val="75000"/>
                  </a:schemeClr>
                </a:solidFill>
                <a:effectLst/>
                <a:latin typeface="+mn-lt"/>
                <a:ea typeface="+mn-ea"/>
                <a:cs typeface="+mn-cs"/>
              </a:defRPr>
            </a:lvl1pPr>
            <a:lvl2pPr marL="4572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pPr marL="0" marR="0" lvl="0" indent="0" algn="ctr" defTabSz="457200" rtl="0" eaLnBrk="1" fontAlgn="auto" latinLnBrk="0" hangingPunct="1">
              <a:lnSpc>
                <a:spcPct val="100000"/>
              </a:lnSpc>
              <a:spcBef>
                <a:spcPct val="20000"/>
              </a:spcBef>
              <a:spcAft>
                <a:spcPts val="600"/>
              </a:spcAft>
              <a:buClr>
                <a:sysClr val="window" lastClr="FFFFFF"/>
              </a:buClr>
              <a:buSzPct val="80000"/>
              <a:buFont typeface="Wingdings 3" panose="05040102010807070707" pitchFamily="18" charset="2"/>
              <a:buNone/>
              <a:tabLst/>
              <a:defRPr/>
            </a:pPr>
            <a:r>
              <a:rPr kumimoji="0" lang="en-US" sz="2000" b="0" i="0" u="none" strike="noStrike" kern="1200" cap="none" spc="0" normalizeH="0" baseline="0" noProof="0" dirty="0" smtClean="0">
                <a:ln>
                  <a:noFill/>
                </a:ln>
                <a:solidFill>
                  <a:srgbClr val="146194">
                    <a:lumMod val="75000"/>
                  </a:srgbClr>
                </a:solidFill>
                <a:effectLst/>
                <a:uLnTx/>
                <a:uFillTx/>
                <a:latin typeface="Century Gothic" panose="020B0502020202020204"/>
                <a:ea typeface="+mn-ea"/>
                <a:cs typeface="+mn-cs"/>
              </a:rPr>
              <a:t>                                   </a:t>
            </a:r>
            <a:r>
              <a:rPr kumimoji="0" lang="en-US" sz="2000" b="1" i="0" u="none" strike="noStrike" kern="1200" cap="none" spc="0" normalizeH="0" baseline="0" noProof="0" dirty="0" smtClean="0">
                <a:ln>
                  <a:noFill/>
                </a:ln>
                <a:solidFill>
                  <a:sysClr val="window" lastClr="FFFFFF"/>
                </a:solidFill>
                <a:effectLst/>
                <a:uLnTx/>
                <a:uFillTx/>
                <a:latin typeface="Century Gothic" panose="020B0502020202020204"/>
                <a:ea typeface="+mn-ea"/>
                <a:cs typeface="+mn-cs"/>
              </a:rPr>
              <a:t>www.facebook.com/vddhh/</a:t>
            </a:r>
            <a:endParaRPr kumimoji="0" lang="en-US" sz="2000" b="1" i="0" u="none" strike="noStrike" kern="1200" cap="none" spc="0" normalizeH="0" baseline="0" noProof="0" dirty="0">
              <a:ln>
                <a:noFill/>
              </a:ln>
              <a:solidFill>
                <a:sysClr val="window" lastClr="FFFFFF"/>
              </a:solidFill>
              <a:effectLst/>
              <a:uLnTx/>
              <a:uFillTx/>
              <a:latin typeface="Century Gothic" panose="020B0502020202020204"/>
              <a:ea typeface="+mn-ea"/>
              <a:cs typeface="+mn-cs"/>
            </a:endParaRPr>
          </a:p>
        </p:txBody>
      </p:sp>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15407" y="3540784"/>
            <a:ext cx="949056" cy="700298"/>
          </a:xfrm>
          <a:prstGeom prst="rect">
            <a:avLst/>
          </a:prstGeom>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012799" y="4343258"/>
            <a:ext cx="951665" cy="887575"/>
          </a:xfrm>
          <a:prstGeom prst="rect">
            <a:avLst/>
          </a:prstGeom>
        </p:spPr>
      </p:pic>
      <p:pic>
        <p:nvPicPr>
          <p:cNvPr id="15" name="Picture 1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012798" y="5383319"/>
            <a:ext cx="951665" cy="772919"/>
          </a:xfrm>
          <a:prstGeom prst="rect">
            <a:avLst/>
          </a:prstGeom>
        </p:spPr>
      </p:pic>
    </p:spTree>
    <p:extLst>
      <p:ext uri="{BB962C8B-B14F-4D97-AF65-F5344CB8AC3E}">
        <p14:creationId xmlns:p14="http://schemas.microsoft.com/office/powerpoint/2010/main" val="40830116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65287" y="597408"/>
            <a:ext cx="9144000" cy="3218688"/>
          </a:xfrm>
        </p:spPr>
        <p:txBody>
          <a:bodyPr>
            <a:normAutofit fontScale="90000"/>
          </a:bodyPr>
          <a:lstStyle/>
          <a:p>
            <a:r>
              <a:rPr lang="en-US" sz="4800" b="1" dirty="0" smtClean="0"/>
              <a:t/>
            </a:r>
            <a:br>
              <a:rPr lang="en-US" sz="4800" b="1" dirty="0" smtClean="0"/>
            </a:br>
            <a:r>
              <a:rPr lang="en-US" sz="4800" b="1" dirty="0"/>
              <a:t/>
            </a:r>
            <a:br>
              <a:rPr lang="en-US" sz="4800" b="1" dirty="0"/>
            </a:br>
            <a:r>
              <a:rPr lang="en-US" sz="4800" b="1" dirty="0" smtClean="0"/>
              <a:t/>
            </a:r>
            <a:br>
              <a:rPr lang="en-US" sz="4800" b="1" dirty="0" smtClean="0"/>
            </a:br>
            <a:r>
              <a:rPr lang="en-US" sz="4800" b="1" dirty="0" smtClean="0"/>
              <a:t>Health and Human Resources </a:t>
            </a:r>
            <a:br>
              <a:rPr lang="en-US" sz="4800" b="1" dirty="0" smtClean="0"/>
            </a:br>
            <a:r>
              <a:rPr lang="en-US" sz="4800" b="1" dirty="0" smtClean="0"/>
              <a:t>Sub-Panel</a:t>
            </a:r>
            <a:br>
              <a:rPr lang="en-US" sz="4800" b="1" dirty="0" smtClean="0"/>
            </a:br>
            <a:r>
              <a:rPr lang="en-US" sz="4800" dirty="0"/>
              <a:t/>
            </a:r>
            <a:br>
              <a:rPr lang="en-US" sz="4800" dirty="0"/>
            </a:br>
            <a:r>
              <a:rPr lang="en-US" sz="4800" dirty="0" smtClean="0"/>
              <a:t>January 8, 2019</a:t>
            </a:r>
            <a:endParaRPr lang="en-US" sz="4800" dirty="0"/>
          </a:p>
        </p:txBody>
      </p:sp>
      <p:sp>
        <p:nvSpPr>
          <p:cNvPr id="4" name="Footer Placeholder 3"/>
          <p:cNvSpPr>
            <a:spLocks noGrp="1"/>
          </p:cNvSpPr>
          <p:nvPr>
            <p:ph type="ftr" sz="quarter" idx="11"/>
          </p:nvPr>
        </p:nvSpPr>
        <p:spPr>
          <a:xfrm>
            <a:off x="1524000" y="6356350"/>
            <a:ext cx="9144000" cy="365125"/>
          </a:xfrm>
        </p:spPr>
        <p:txBody>
          <a:bodyPr/>
          <a:lstStyle/>
          <a:p>
            <a:r>
              <a:rPr lang="en-US" b="1" dirty="0" smtClean="0">
                <a:solidFill>
                  <a:schemeClr val="tx1"/>
                </a:solidFill>
              </a:rPr>
              <a:t>“The Virginia Department for the Deaf and Hard of Hearing (VDDHH) promotes accessible communication so that persons who are Deaf and hard of hearing may fully participate in programs, services and opportunities throughout the Commonwealth”</a:t>
            </a:r>
            <a:endParaRPr lang="en-US" b="1" dirty="0">
              <a:solidFill>
                <a:schemeClr val="tx1"/>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248400"/>
            <a:ext cx="609600" cy="609600"/>
          </a:xfrm>
          <a:prstGeom prst="rect">
            <a:avLst/>
          </a:prstGeom>
        </p:spPr>
      </p:pic>
      <p:sp>
        <p:nvSpPr>
          <p:cNvPr id="10" name="Title 1"/>
          <p:cNvSpPr txBox="1">
            <a:spLocks/>
          </p:cNvSpPr>
          <p:nvPr/>
        </p:nvSpPr>
        <p:spPr>
          <a:xfrm>
            <a:off x="0" y="1511808"/>
            <a:ext cx="12192000" cy="460857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3200" dirty="0" smtClean="0"/>
          </a:p>
          <a:p>
            <a:r>
              <a:rPr lang="en-US" sz="3200" dirty="0" smtClean="0"/>
              <a:t/>
            </a:r>
            <a:br>
              <a:rPr lang="en-US" sz="3200" dirty="0" smtClean="0"/>
            </a:br>
            <a:endParaRPr lang="en-US" sz="3200" dirty="0"/>
          </a:p>
          <a:p>
            <a:endParaRPr lang="en-US" sz="3200" dirty="0" smtClean="0"/>
          </a:p>
          <a:p>
            <a:r>
              <a:rPr lang="en-US" sz="3200" dirty="0" smtClean="0"/>
              <a:t/>
            </a:r>
            <a:br>
              <a:rPr lang="en-US" sz="3200" dirty="0" smtClean="0"/>
            </a:br>
            <a:endParaRPr lang="en-US" sz="3200" dirty="0"/>
          </a:p>
        </p:txBody>
      </p:sp>
      <p:sp>
        <p:nvSpPr>
          <p:cNvPr id="3" name="Rectangle 2"/>
          <p:cNvSpPr/>
          <p:nvPr/>
        </p:nvSpPr>
        <p:spPr>
          <a:xfrm>
            <a:off x="1524000" y="4595160"/>
            <a:ext cx="9026574" cy="584775"/>
          </a:xfrm>
          <a:prstGeom prst="rect">
            <a:avLst/>
          </a:prstGeom>
        </p:spPr>
        <p:txBody>
          <a:bodyPr wrap="none">
            <a:spAutoFit/>
          </a:bodyPr>
          <a:lstStyle/>
          <a:p>
            <a:pPr algn="ctr"/>
            <a:r>
              <a:rPr lang="en-US" sz="3200" dirty="0"/>
              <a:t>Gary Talley – Community Services Manager – VDDHH</a:t>
            </a:r>
          </a:p>
        </p:txBody>
      </p:sp>
    </p:spTree>
    <p:extLst>
      <p:ext uri="{BB962C8B-B14F-4D97-AF65-F5344CB8AC3E}">
        <p14:creationId xmlns:p14="http://schemas.microsoft.com/office/powerpoint/2010/main" val="37727588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1524000" y="6356350"/>
            <a:ext cx="9144000" cy="365125"/>
          </a:xfrm>
        </p:spPr>
        <p:txBody>
          <a:bodyPr/>
          <a:lstStyle/>
          <a:p>
            <a:r>
              <a:rPr lang="en-US" b="1" dirty="0" smtClean="0">
                <a:solidFill>
                  <a:schemeClr val="tx1"/>
                </a:solidFill>
              </a:rPr>
              <a:t>“The Virginia Department for the Deaf and Hard of Hearing (VDDHH) promotes accessible communication so that persons who are Deaf and hard of hearing may fully participate in programs, services and opportunities throughout the Commonwealth”</a:t>
            </a:r>
            <a:endParaRPr lang="en-US" b="1" dirty="0">
              <a:solidFill>
                <a:schemeClr val="tx1"/>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248400"/>
            <a:ext cx="609600" cy="609600"/>
          </a:xfrm>
          <a:prstGeom prst="rect">
            <a:avLst/>
          </a:prstGeom>
        </p:spPr>
      </p:pic>
      <p:sp>
        <p:nvSpPr>
          <p:cNvPr id="6" name="Rectangle 5"/>
          <p:cNvSpPr/>
          <p:nvPr/>
        </p:nvSpPr>
        <p:spPr>
          <a:xfrm>
            <a:off x="1881512" y="0"/>
            <a:ext cx="8428976" cy="6124754"/>
          </a:xfrm>
          <a:prstGeom prst="rect">
            <a:avLst/>
          </a:prstGeom>
        </p:spPr>
        <p:txBody>
          <a:bodyPr wrap="square" numCol="2">
            <a:spAutoFit/>
          </a:bodyPr>
          <a:lstStyle/>
          <a:p>
            <a:pPr algn="ctr"/>
            <a:r>
              <a:rPr lang="en-US" sz="3200" b="1" dirty="0" smtClean="0">
                <a:solidFill>
                  <a:schemeClr val="accent4">
                    <a:lumMod val="60000"/>
                    <a:lumOff val="40000"/>
                  </a:schemeClr>
                </a:solidFill>
              </a:rPr>
              <a:t>   </a:t>
            </a:r>
            <a:endParaRPr lang="en-US" sz="3200" b="1" dirty="0">
              <a:effectLst>
                <a:outerShdw blurRad="50800" dist="50800" dir="5400000" algn="ctr" rotWithShape="0">
                  <a:srgbClr val="00B050"/>
                </a:outerShdw>
              </a:effectLst>
            </a:endParaRPr>
          </a:p>
          <a:p>
            <a:pPr algn="ctr"/>
            <a:endParaRPr lang="en-US" sz="3200" b="1" dirty="0"/>
          </a:p>
          <a:p>
            <a:pPr algn="ctr"/>
            <a:endParaRPr lang="en-US" sz="3200" b="1" dirty="0" smtClean="0"/>
          </a:p>
          <a:p>
            <a:pPr algn="ctr"/>
            <a:endParaRPr lang="en-US" sz="3200" b="1" dirty="0"/>
          </a:p>
          <a:p>
            <a:pPr algn="ctr"/>
            <a:r>
              <a:rPr lang="en-US" sz="2800" b="1" dirty="0" smtClean="0"/>
              <a:t>Community </a:t>
            </a:r>
          </a:p>
          <a:p>
            <a:pPr algn="ctr"/>
            <a:r>
              <a:rPr lang="en-US" sz="2800" b="1" dirty="0" smtClean="0"/>
              <a:t>Services</a:t>
            </a:r>
            <a:endParaRPr lang="en-US" sz="2800" b="1" dirty="0"/>
          </a:p>
          <a:p>
            <a:pPr algn="ctr"/>
            <a:endParaRPr lang="en-US" sz="2800" b="1" dirty="0"/>
          </a:p>
          <a:p>
            <a:pPr algn="ctr"/>
            <a:r>
              <a:rPr lang="en-US" sz="2800" b="1" dirty="0" smtClean="0"/>
              <a:t>Interpreter Services Program </a:t>
            </a:r>
            <a:endParaRPr lang="en-US" sz="2800" b="1" dirty="0"/>
          </a:p>
          <a:p>
            <a:pPr algn="ctr"/>
            <a:endParaRPr lang="en-US" sz="2800" b="1" dirty="0"/>
          </a:p>
          <a:p>
            <a:pPr algn="ctr"/>
            <a:r>
              <a:rPr lang="en-US" sz="2800" b="1" dirty="0"/>
              <a:t>VQAS</a:t>
            </a:r>
          </a:p>
          <a:p>
            <a:pPr algn="ctr"/>
            <a:endParaRPr lang="en-US" sz="2800" b="1" dirty="0"/>
          </a:p>
          <a:p>
            <a:pPr algn="ctr"/>
            <a:endParaRPr lang="en-US" sz="2800" b="1" dirty="0" smtClean="0"/>
          </a:p>
          <a:p>
            <a:pPr algn="ctr"/>
            <a:endParaRPr lang="en-US" sz="2800" b="1" dirty="0"/>
          </a:p>
          <a:p>
            <a:pPr algn="ctr"/>
            <a:endParaRPr lang="en-US" sz="2800" b="1" dirty="0" smtClean="0"/>
          </a:p>
          <a:p>
            <a:pPr algn="ctr"/>
            <a:endParaRPr lang="en-US" sz="2800" b="1" dirty="0" smtClean="0"/>
          </a:p>
          <a:p>
            <a:pPr algn="ctr"/>
            <a:endParaRPr lang="en-US" sz="2800" b="1" dirty="0" smtClean="0"/>
          </a:p>
          <a:p>
            <a:pPr algn="ctr"/>
            <a:endParaRPr lang="en-US" sz="1600" b="1" dirty="0" smtClean="0"/>
          </a:p>
          <a:p>
            <a:pPr algn="ctr"/>
            <a:r>
              <a:rPr lang="en-US" sz="2800" b="1" dirty="0" smtClean="0"/>
              <a:t>Technology </a:t>
            </a:r>
            <a:r>
              <a:rPr lang="en-US" sz="2800" b="1" dirty="0"/>
              <a:t>Assistance  </a:t>
            </a:r>
          </a:p>
          <a:p>
            <a:pPr algn="ctr"/>
            <a:r>
              <a:rPr lang="en-US" sz="2800" b="1" dirty="0"/>
              <a:t>Program (TAP)</a:t>
            </a:r>
          </a:p>
          <a:p>
            <a:pPr algn="ctr"/>
            <a:endParaRPr lang="en-US" sz="2800" b="1" dirty="0"/>
          </a:p>
          <a:p>
            <a:pPr algn="ctr"/>
            <a:endParaRPr lang="en-US" sz="2800" b="1" dirty="0" smtClean="0"/>
          </a:p>
          <a:p>
            <a:pPr algn="ctr"/>
            <a:endParaRPr lang="en-US" sz="2800" b="1" dirty="0"/>
          </a:p>
          <a:p>
            <a:pPr algn="ctr"/>
            <a:endParaRPr lang="en-US" sz="2800" b="1" dirty="0" smtClean="0"/>
          </a:p>
          <a:p>
            <a:pPr algn="ctr"/>
            <a:r>
              <a:rPr lang="en-US" sz="2800" b="1" dirty="0" smtClean="0"/>
              <a:t>Virginia Relay</a:t>
            </a:r>
          </a:p>
          <a:p>
            <a:pPr algn="ctr"/>
            <a:endParaRPr lang="en-US" sz="2800" b="1" dirty="0" smtClean="0"/>
          </a:p>
          <a:p>
            <a:pPr algn="ctr"/>
            <a:endParaRPr lang="en-US" sz="2800" b="1" dirty="0"/>
          </a:p>
        </p:txBody>
      </p:sp>
      <p:sp>
        <p:nvSpPr>
          <p:cNvPr id="7" name="Rectangle 6"/>
          <p:cNvSpPr/>
          <p:nvPr/>
        </p:nvSpPr>
        <p:spPr>
          <a:xfrm>
            <a:off x="0" y="889754"/>
            <a:ext cx="12192000" cy="584775"/>
          </a:xfrm>
          <a:prstGeom prst="rect">
            <a:avLst/>
          </a:prstGeom>
        </p:spPr>
        <p:txBody>
          <a:bodyPr wrap="square">
            <a:spAutoFit/>
          </a:bodyPr>
          <a:lstStyle/>
          <a:p>
            <a:pPr algn="ctr"/>
            <a:r>
              <a:rPr lang="en-US" sz="3200" b="1" u="sng" dirty="0" smtClean="0">
                <a:effectLst>
                  <a:outerShdw blurRad="50800" dist="50800" dir="5400000" algn="ctr" rotWithShape="0">
                    <a:srgbClr val="00B050"/>
                  </a:outerShdw>
                </a:effectLst>
              </a:rPr>
              <a:t>VDDHH Programs </a:t>
            </a:r>
            <a:r>
              <a:rPr lang="en-US" sz="3200" b="1" u="sng" dirty="0">
                <a:effectLst>
                  <a:outerShdw blurRad="50800" dist="50800" dir="5400000" algn="ctr" rotWithShape="0">
                    <a:srgbClr val="00B050"/>
                  </a:outerShdw>
                </a:effectLst>
              </a:rPr>
              <a:t>&amp; Services</a:t>
            </a:r>
            <a:endParaRPr lang="en-US" sz="3200" u="sng" dirty="0"/>
          </a:p>
        </p:txBody>
      </p:sp>
    </p:spTree>
    <p:extLst>
      <p:ext uri="{BB962C8B-B14F-4D97-AF65-F5344CB8AC3E}">
        <p14:creationId xmlns:p14="http://schemas.microsoft.com/office/powerpoint/2010/main" val="22675121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1524000" y="6356350"/>
            <a:ext cx="9144000" cy="365125"/>
          </a:xfrm>
        </p:spPr>
        <p:txBody>
          <a:bodyPr/>
          <a:lstStyle/>
          <a:p>
            <a:r>
              <a:rPr lang="en-US" b="1" dirty="0" smtClean="0">
                <a:solidFill>
                  <a:schemeClr val="tx1"/>
                </a:solidFill>
              </a:rPr>
              <a:t>“The Virginia Department for the Deaf and Hard of Hearing (VDDHH) promotes accessible communication so that persons who are Deaf and hard of hearing may fully participate in programs, services and opportunities throughout the Commonwealth”</a:t>
            </a:r>
            <a:endParaRPr lang="en-US" b="1" dirty="0">
              <a:solidFill>
                <a:schemeClr val="tx1"/>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248400"/>
            <a:ext cx="609600" cy="609600"/>
          </a:xfrm>
          <a:prstGeom prst="rect">
            <a:avLst/>
          </a:prstGeom>
        </p:spPr>
      </p:pic>
      <p:sp>
        <p:nvSpPr>
          <p:cNvPr id="7" name="Rectangle 6"/>
          <p:cNvSpPr/>
          <p:nvPr/>
        </p:nvSpPr>
        <p:spPr>
          <a:xfrm>
            <a:off x="0" y="889754"/>
            <a:ext cx="12192000" cy="584775"/>
          </a:xfrm>
          <a:prstGeom prst="rect">
            <a:avLst/>
          </a:prstGeom>
        </p:spPr>
        <p:txBody>
          <a:bodyPr wrap="square">
            <a:spAutoFit/>
          </a:bodyPr>
          <a:lstStyle/>
          <a:p>
            <a:pPr algn="ctr"/>
            <a:r>
              <a:rPr lang="en-US" sz="3200" b="1" u="sng" dirty="0" smtClean="0">
                <a:effectLst>
                  <a:outerShdw blurRad="50800" dist="50800" dir="5400000" algn="ctr" rotWithShape="0">
                    <a:srgbClr val="00B050"/>
                  </a:outerShdw>
                </a:effectLst>
              </a:rPr>
              <a:t>Interpreter Services Program  (ISP)</a:t>
            </a:r>
            <a:endParaRPr lang="en-US" sz="3200" u="sng" dirty="0"/>
          </a:p>
        </p:txBody>
      </p:sp>
      <p:sp>
        <p:nvSpPr>
          <p:cNvPr id="2" name="TextBox 1"/>
          <p:cNvSpPr txBox="1"/>
          <p:nvPr/>
        </p:nvSpPr>
        <p:spPr>
          <a:xfrm>
            <a:off x="609600" y="1999488"/>
            <a:ext cx="10655808" cy="3416320"/>
          </a:xfrm>
          <a:prstGeom prst="rect">
            <a:avLst/>
          </a:prstGeom>
          <a:noFill/>
        </p:spPr>
        <p:txBody>
          <a:bodyPr wrap="square" rtlCol="0">
            <a:spAutoFit/>
          </a:bodyPr>
          <a:lstStyle/>
          <a:p>
            <a:r>
              <a:rPr lang="en-US" sz="3600" dirty="0" smtClean="0"/>
              <a:t>Provides ASL interpreters and C.A.R.T. for the Virginia Court System, and </a:t>
            </a:r>
          </a:p>
          <a:p>
            <a:endParaRPr lang="en-US" sz="3600" dirty="0" smtClean="0"/>
          </a:p>
          <a:p>
            <a:r>
              <a:rPr lang="en-US" sz="3600" dirty="0" smtClean="0"/>
              <a:t>State and local governments.</a:t>
            </a:r>
          </a:p>
          <a:p>
            <a:endParaRPr lang="en-US" sz="3600" dirty="0"/>
          </a:p>
          <a:p>
            <a:r>
              <a:rPr lang="en-US" sz="3600" dirty="0" smtClean="0"/>
              <a:t>Directory of Qualified Interpreters </a:t>
            </a:r>
            <a:r>
              <a:rPr lang="en-US" sz="2000" dirty="0" smtClean="0"/>
              <a:t>(VDDHH Website)</a:t>
            </a:r>
            <a:endParaRPr lang="en-US" sz="3600" dirty="0" smtClean="0"/>
          </a:p>
        </p:txBody>
      </p:sp>
    </p:spTree>
    <p:extLst>
      <p:ext uri="{BB962C8B-B14F-4D97-AF65-F5344CB8AC3E}">
        <p14:creationId xmlns:p14="http://schemas.microsoft.com/office/powerpoint/2010/main" val="26850575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1524000" y="6356350"/>
            <a:ext cx="9144000" cy="365125"/>
          </a:xfrm>
        </p:spPr>
        <p:txBody>
          <a:bodyPr/>
          <a:lstStyle/>
          <a:p>
            <a:r>
              <a:rPr lang="en-US" b="1" dirty="0" smtClean="0">
                <a:solidFill>
                  <a:schemeClr val="tx1"/>
                </a:solidFill>
              </a:rPr>
              <a:t>“The Virginia Department for the Deaf and Hard of Hearing (VDDHH) promotes accessible communication so that persons who are Deaf and hard of hearing may fully participate in programs, services and opportunities throughout the Commonwealth”</a:t>
            </a:r>
            <a:endParaRPr lang="en-US" b="1" dirty="0">
              <a:solidFill>
                <a:schemeClr val="tx1"/>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248400"/>
            <a:ext cx="609600" cy="609600"/>
          </a:xfrm>
          <a:prstGeom prst="rect">
            <a:avLst/>
          </a:prstGeom>
        </p:spPr>
      </p:pic>
      <p:sp>
        <p:nvSpPr>
          <p:cNvPr id="7" name="Rectangle 6"/>
          <p:cNvSpPr/>
          <p:nvPr/>
        </p:nvSpPr>
        <p:spPr>
          <a:xfrm>
            <a:off x="0" y="889754"/>
            <a:ext cx="12192000" cy="584775"/>
          </a:xfrm>
          <a:prstGeom prst="rect">
            <a:avLst/>
          </a:prstGeom>
        </p:spPr>
        <p:txBody>
          <a:bodyPr wrap="square">
            <a:spAutoFit/>
          </a:bodyPr>
          <a:lstStyle/>
          <a:p>
            <a:pPr algn="ctr"/>
            <a:r>
              <a:rPr lang="en-US" sz="3200" b="1" u="sng" dirty="0" smtClean="0">
                <a:effectLst>
                  <a:outerShdw blurRad="50800" dist="50800" dir="5400000" algn="ctr" rotWithShape="0">
                    <a:srgbClr val="00B050"/>
                  </a:outerShdw>
                </a:effectLst>
              </a:rPr>
              <a:t>Virginia Quality Assurance Screening</a:t>
            </a:r>
            <a:endParaRPr lang="en-US" sz="3200" u="sng" dirty="0"/>
          </a:p>
        </p:txBody>
      </p:sp>
      <p:sp>
        <p:nvSpPr>
          <p:cNvPr id="2" name="TextBox 1"/>
          <p:cNvSpPr txBox="1"/>
          <p:nvPr/>
        </p:nvSpPr>
        <p:spPr>
          <a:xfrm>
            <a:off x="438912" y="1987296"/>
            <a:ext cx="11009376" cy="2616101"/>
          </a:xfrm>
          <a:prstGeom prst="rect">
            <a:avLst/>
          </a:prstGeom>
          <a:noFill/>
        </p:spPr>
        <p:txBody>
          <a:bodyPr wrap="square" rtlCol="0">
            <a:spAutoFit/>
          </a:bodyPr>
          <a:lstStyle/>
          <a:p>
            <a:r>
              <a:rPr lang="en-US" sz="3600" dirty="0" smtClean="0"/>
              <a:t>Screening program for school and community interpreters</a:t>
            </a:r>
          </a:p>
          <a:p>
            <a:endParaRPr lang="en-US" sz="3600" dirty="0"/>
          </a:p>
          <a:p>
            <a:r>
              <a:rPr lang="en-US" sz="3600" dirty="0" smtClean="0"/>
              <a:t>We also Proctor the EIPA </a:t>
            </a:r>
            <a:r>
              <a:rPr lang="en-US" sz="2000" dirty="0" smtClean="0"/>
              <a:t>(Educational Interpreter Performance Assessment)</a:t>
            </a:r>
          </a:p>
          <a:p>
            <a:endParaRPr lang="en-US" sz="2000" dirty="0"/>
          </a:p>
          <a:p>
            <a:r>
              <a:rPr lang="en-US" sz="3600" dirty="0" smtClean="0"/>
              <a:t>Certification is valid for 3 years</a:t>
            </a:r>
            <a:endParaRPr lang="en-US" sz="3600" dirty="0"/>
          </a:p>
        </p:txBody>
      </p:sp>
    </p:spTree>
    <p:extLst>
      <p:ext uri="{BB962C8B-B14F-4D97-AF65-F5344CB8AC3E}">
        <p14:creationId xmlns:p14="http://schemas.microsoft.com/office/powerpoint/2010/main" val="15385277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1524000" y="6356350"/>
            <a:ext cx="9144000" cy="365125"/>
          </a:xfrm>
        </p:spPr>
        <p:txBody>
          <a:bodyPr/>
          <a:lstStyle/>
          <a:p>
            <a:r>
              <a:rPr lang="en-US" b="1" dirty="0" smtClean="0">
                <a:solidFill>
                  <a:schemeClr val="tx1"/>
                </a:solidFill>
              </a:rPr>
              <a:t>“The Virginia Department for the Deaf and Hard of Hearing (VDDHH) promotes accessible communication so that persons who are Deaf and hard of hearing may fully participate in programs, services and opportunities throughout the Commonwealth”</a:t>
            </a:r>
            <a:endParaRPr lang="en-US" b="1" dirty="0">
              <a:solidFill>
                <a:schemeClr val="tx1"/>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248400"/>
            <a:ext cx="609600" cy="609600"/>
          </a:xfrm>
          <a:prstGeom prst="rect">
            <a:avLst/>
          </a:prstGeom>
        </p:spPr>
      </p:pic>
      <p:sp>
        <p:nvSpPr>
          <p:cNvPr id="7" name="Rectangle 6"/>
          <p:cNvSpPr/>
          <p:nvPr/>
        </p:nvSpPr>
        <p:spPr>
          <a:xfrm>
            <a:off x="121920" y="438650"/>
            <a:ext cx="12192000" cy="584775"/>
          </a:xfrm>
          <a:prstGeom prst="rect">
            <a:avLst/>
          </a:prstGeom>
        </p:spPr>
        <p:txBody>
          <a:bodyPr wrap="square">
            <a:spAutoFit/>
          </a:bodyPr>
          <a:lstStyle/>
          <a:p>
            <a:pPr algn="ctr"/>
            <a:r>
              <a:rPr lang="en-US" sz="3200" b="1" u="sng" dirty="0" smtClean="0">
                <a:effectLst>
                  <a:outerShdw blurRad="50800" dist="50800" dir="5400000" algn="ctr" rotWithShape="0">
                    <a:srgbClr val="00B050"/>
                  </a:outerShdw>
                </a:effectLst>
              </a:rPr>
              <a:t>Technology Assistance Program (TAP)</a:t>
            </a:r>
            <a:endParaRPr lang="en-US" sz="3200" u="sng" dirty="0"/>
          </a:p>
        </p:txBody>
      </p:sp>
      <p:sp>
        <p:nvSpPr>
          <p:cNvPr id="2" name="TextBox 1"/>
          <p:cNvSpPr txBox="1"/>
          <p:nvPr/>
        </p:nvSpPr>
        <p:spPr>
          <a:xfrm>
            <a:off x="597408" y="1319780"/>
            <a:ext cx="10997184" cy="4524315"/>
          </a:xfrm>
          <a:prstGeom prst="rect">
            <a:avLst/>
          </a:prstGeom>
          <a:noFill/>
        </p:spPr>
        <p:txBody>
          <a:bodyPr wrap="square" rtlCol="0">
            <a:spAutoFit/>
          </a:bodyPr>
          <a:lstStyle/>
          <a:p>
            <a:r>
              <a:rPr lang="en-US" sz="3600" dirty="0" smtClean="0"/>
              <a:t>Amplified and Captioned (CapTel) phones</a:t>
            </a:r>
          </a:p>
          <a:p>
            <a:r>
              <a:rPr lang="en-US" sz="3600" dirty="0" smtClean="0"/>
              <a:t>Loud and visual alerting devices</a:t>
            </a:r>
          </a:p>
          <a:p>
            <a:r>
              <a:rPr lang="en-US" sz="3600" dirty="0" smtClean="0"/>
              <a:t>Personal Amplification Systems</a:t>
            </a:r>
          </a:p>
          <a:p>
            <a:r>
              <a:rPr lang="en-US" sz="3600" dirty="0" smtClean="0"/>
              <a:t>TTYs</a:t>
            </a:r>
          </a:p>
          <a:p>
            <a:endParaRPr lang="en-US" sz="3600" dirty="0"/>
          </a:p>
          <a:p>
            <a:r>
              <a:rPr lang="en-US" sz="3600" dirty="0" smtClean="0"/>
              <a:t>Special orders:  Artificial larynx / Baby Monitors</a:t>
            </a:r>
          </a:p>
          <a:p>
            <a:endParaRPr lang="en-US" sz="3600" dirty="0"/>
          </a:p>
          <a:p>
            <a:r>
              <a:rPr lang="en-US" sz="3600" dirty="0" smtClean="0"/>
              <a:t>**TAP for Veterans</a:t>
            </a:r>
            <a:endParaRPr lang="en-US" sz="3600" dirty="0"/>
          </a:p>
        </p:txBody>
      </p:sp>
    </p:spTree>
    <p:extLst>
      <p:ext uri="{BB962C8B-B14F-4D97-AF65-F5344CB8AC3E}">
        <p14:creationId xmlns:p14="http://schemas.microsoft.com/office/powerpoint/2010/main" val="33423849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1524000" y="6356350"/>
            <a:ext cx="9144000" cy="365125"/>
          </a:xfrm>
        </p:spPr>
        <p:txBody>
          <a:bodyPr/>
          <a:lstStyle/>
          <a:p>
            <a:r>
              <a:rPr lang="en-US" b="1" dirty="0" smtClean="0">
                <a:solidFill>
                  <a:schemeClr val="tx1"/>
                </a:solidFill>
              </a:rPr>
              <a:t>“The Virginia Department for the Deaf and Hard of Hearing (VDDHH) promotes accessible communication so that persons who are Deaf and hard of hearing may fully participate in programs, services and opportunities throughout the Commonwealth”</a:t>
            </a:r>
            <a:endParaRPr lang="en-US" b="1" dirty="0">
              <a:solidFill>
                <a:schemeClr val="tx1"/>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248400"/>
            <a:ext cx="609600" cy="609600"/>
          </a:xfrm>
          <a:prstGeom prst="rect">
            <a:avLst/>
          </a:prstGeom>
        </p:spPr>
      </p:pic>
      <p:sp>
        <p:nvSpPr>
          <p:cNvPr id="7" name="Rectangle 6"/>
          <p:cNvSpPr/>
          <p:nvPr/>
        </p:nvSpPr>
        <p:spPr>
          <a:xfrm>
            <a:off x="0" y="469736"/>
            <a:ext cx="12192000" cy="646331"/>
          </a:xfrm>
          <a:prstGeom prst="rect">
            <a:avLst/>
          </a:prstGeom>
        </p:spPr>
        <p:txBody>
          <a:bodyPr wrap="square">
            <a:spAutoFit/>
          </a:bodyPr>
          <a:lstStyle/>
          <a:p>
            <a:pPr algn="ctr"/>
            <a:r>
              <a:rPr lang="en-US" sz="3600" b="1" u="sng" dirty="0" smtClean="0">
                <a:effectLst>
                  <a:outerShdw blurRad="50800" dist="50800" dir="5400000" algn="ctr" rotWithShape="0">
                    <a:srgbClr val="00B050"/>
                  </a:outerShdw>
                </a:effectLst>
              </a:rPr>
              <a:t>Community </a:t>
            </a:r>
            <a:r>
              <a:rPr lang="en-US" sz="3600" b="1" u="sng" dirty="0">
                <a:effectLst>
                  <a:outerShdw blurRad="50800" dist="50800" dir="5400000" algn="ctr" rotWithShape="0">
                    <a:srgbClr val="00B050"/>
                  </a:outerShdw>
                </a:effectLst>
              </a:rPr>
              <a:t>Services</a:t>
            </a:r>
            <a:endParaRPr lang="en-US" sz="3600" u="sng" dirty="0"/>
          </a:p>
        </p:txBody>
      </p:sp>
      <p:sp>
        <p:nvSpPr>
          <p:cNvPr id="2" name="TextBox 1"/>
          <p:cNvSpPr txBox="1"/>
          <p:nvPr/>
        </p:nvSpPr>
        <p:spPr>
          <a:xfrm>
            <a:off x="835152" y="1370860"/>
            <a:ext cx="10521696" cy="4801314"/>
          </a:xfrm>
          <a:prstGeom prst="rect">
            <a:avLst/>
          </a:prstGeom>
          <a:noFill/>
        </p:spPr>
        <p:txBody>
          <a:bodyPr wrap="square" rtlCol="0">
            <a:spAutoFit/>
          </a:bodyPr>
          <a:lstStyle/>
          <a:p>
            <a:pPr algn="ctr"/>
            <a:r>
              <a:rPr lang="en-US" sz="3200" dirty="0" smtClean="0"/>
              <a:t>Provides training and education and consultation on a variety of topics related to hearing loss</a:t>
            </a:r>
            <a:r>
              <a:rPr lang="en-US" dirty="0" smtClean="0"/>
              <a:t>:</a:t>
            </a:r>
          </a:p>
          <a:p>
            <a:pPr algn="ctr"/>
            <a:endParaRPr lang="en-US" dirty="0"/>
          </a:p>
          <a:p>
            <a:pPr algn="ctr"/>
            <a:r>
              <a:rPr lang="en-US" sz="3200" dirty="0" smtClean="0"/>
              <a:t>Law Enforcement training at Criminal Justice Academies</a:t>
            </a:r>
          </a:p>
          <a:p>
            <a:pPr algn="ctr"/>
            <a:r>
              <a:rPr lang="en-US" sz="3200" dirty="0" smtClean="0"/>
              <a:t>State Police Academy</a:t>
            </a:r>
          </a:p>
          <a:p>
            <a:pPr algn="ctr"/>
            <a:r>
              <a:rPr lang="en-US" sz="3200" dirty="0" smtClean="0"/>
              <a:t>Department of Corrections</a:t>
            </a:r>
          </a:p>
          <a:p>
            <a:pPr algn="ctr"/>
            <a:r>
              <a:rPr lang="en-US" sz="3200" dirty="0" smtClean="0"/>
              <a:t>Virginia Community College System</a:t>
            </a:r>
          </a:p>
          <a:p>
            <a:pPr algn="ctr"/>
            <a:r>
              <a:rPr lang="en-US" sz="3200" dirty="0" smtClean="0"/>
              <a:t>Hospitals </a:t>
            </a:r>
          </a:p>
          <a:p>
            <a:pPr algn="ctr"/>
            <a:r>
              <a:rPr lang="en-US" sz="3200" dirty="0" smtClean="0"/>
              <a:t>Universities</a:t>
            </a:r>
          </a:p>
          <a:p>
            <a:pPr algn="ctr"/>
            <a:r>
              <a:rPr lang="en-US" sz="3200" dirty="0" smtClean="0"/>
              <a:t>Community Groups</a:t>
            </a:r>
          </a:p>
        </p:txBody>
      </p:sp>
    </p:spTree>
    <p:extLst>
      <p:ext uri="{BB962C8B-B14F-4D97-AF65-F5344CB8AC3E}">
        <p14:creationId xmlns:p14="http://schemas.microsoft.com/office/powerpoint/2010/main" val="7321547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1524000" y="6356350"/>
            <a:ext cx="9144000" cy="365125"/>
          </a:xfrm>
        </p:spPr>
        <p:txBody>
          <a:bodyPr/>
          <a:lstStyle/>
          <a:p>
            <a:r>
              <a:rPr lang="en-US" b="1" dirty="0" smtClean="0">
                <a:solidFill>
                  <a:schemeClr val="tx1"/>
                </a:solidFill>
              </a:rPr>
              <a:t>“The Virginia Department for the Deaf and Hard of Hearing (VDDHH) promotes accessible communication so that persons who are Deaf and hard of hearing may fully participate in programs, services and opportunities throughout the Commonwealth”</a:t>
            </a:r>
            <a:endParaRPr lang="en-US" b="1" dirty="0">
              <a:solidFill>
                <a:schemeClr val="tx1"/>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248400"/>
            <a:ext cx="609600" cy="609600"/>
          </a:xfrm>
          <a:prstGeom prst="rect">
            <a:avLst/>
          </a:prstGeom>
        </p:spPr>
      </p:pic>
      <p:sp>
        <p:nvSpPr>
          <p:cNvPr id="7" name="Rectangle 6"/>
          <p:cNvSpPr/>
          <p:nvPr/>
        </p:nvSpPr>
        <p:spPr>
          <a:xfrm>
            <a:off x="0" y="469736"/>
            <a:ext cx="12192000" cy="646331"/>
          </a:xfrm>
          <a:prstGeom prst="rect">
            <a:avLst/>
          </a:prstGeom>
        </p:spPr>
        <p:txBody>
          <a:bodyPr wrap="square">
            <a:spAutoFit/>
          </a:bodyPr>
          <a:lstStyle/>
          <a:p>
            <a:pPr algn="ctr"/>
            <a:r>
              <a:rPr lang="en-US" sz="3600" b="1" u="sng" dirty="0" smtClean="0">
                <a:effectLst>
                  <a:outerShdw blurRad="50800" dist="50800" dir="5400000" algn="ctr" rotWithShape="0">
                    <a:srgbClr val="00B050"/>
                  </a:outerShdw>
                </a:effectLst>
              </a:rPr>
              <a:t>Community </a:t>
            </a:r>
            <a:r>
              <a:rPr lang="en-US" sz="3600" b="1" u="sng" dirty="0">
                <a:effectLst>
                  <a:outerShdw blurRad="50800" dist="50800" dir="5400000" algn="ctr" rotWithShape="0">
                    <a:srgbClr val="00B050"/>
                  </a:outerShdw>
                </a:effectLst>
              </a:rPr>
              <a:t>Services</a:t>
            </a:r>
            <a:endParaRPr lang="en-US" sz="3600" u="sng" dirty="0"/>
          </a:p>
        </p:txBody>
      </p:sp>
      <p:sp>
        <p:nvSpPr>
          <p:cNvPr id="2" name="TextBox 1"/>
          <p:cNvSpPr txBox="1"/>
          <p:nvPr/>
        </p:nvSpPr>
        <p:spPr>
          <a:xfrm>
            <a:off x="835152" y="1370860"/>
            <a:ext cx="10521696" cy="2062103"/>
          </a:xfrm>
          <a:prstGeom prst="rect">
            <a:avLst/>
          </a:prstGeom>
          <a:noFill/>
        </p:spPr>
        <p:txBody>
          <a:bodyPr wrap="square" rtlCol="0">
            <a:spAutoFit/>
          </a:bodyPr>
          <a:lstStyle/>
          <a:p>
            <a:r>
              <a:rPr lang="en-US" sz="3200" dirty="0" smtClean="0"/>
              <a:t>Americans with Disabilities Act</a:t>
            </a:r>
          </a:p>
          <a:p>
            <a:endParaRPr lang="en-US" sz="3200" dirty="0"/>
          </a:p>
          <a:p>
            <a:r>
              <a:rPr lang="en-US" sz="3200" dirty="0" smtClean="0"/>
              <a:t>	Title II REQUIRES State government programs and services to be EQUALLY available to all.  </a:t>
            </a:r>
          </a:p>
        </p:txBody>
      </p:sp>
    </p:spTree>
    <p:extLst>
      <p:ext uri="{BB962C8B-B14F-4D97-AF65-F5344CB8AC3E}">
        <p14:creationId xmlns:p14="http://schemas.microsoft.com/office/powerpoint/2010/main" val="18245241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 name="Rectangle 1"/>
          <p:cNvSpPr/>
          <p:nvPr/>
        </p:nvSpPr>
        <p:spPr>
          <a:xfrm>
            <a:off x="0" y="861368"/>
            <a:ext cx="12192000" cy="461665"/>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sng" strike="noStrike" kern="0" cap="all" spc="0" normalizeH="0" baseline="0" noProof="0" dirty="0" smtClean="0">
                <a:ln w="3175" cmpd="sng">
                  <a:noFill/>
                </a:ln>
                <a:solidFill>
                  <a:prstClr val="white"/>
                </a:solidFill>
                <a:effectLst>
                  <a:outerShdw blurRad="50800" dist="50800" dir="5400000" algn="ctr" rotWithShape="0">
                    <a:srgbClr val="4ABAC6"/>
                  </a:outerShdw>
                </a:effectLst>
                <a:uLnTx/>
                <a:uFillTx/>
                <a:latin typeface="Century Gothic" panose="020B0502020202020204"/>
                <a:ea typeface="+mj-ea"/>
                <a:cs typeface="+mj-cs"/>
              </a:rPr>
              <a:t>Title ii State and Local Government</a:t>
            </a:r>
            <a:endParaRPr kumimoji="0" lang="en-US" sz="1800" b="0" i="0" u="sng" strike="noStrike" kern="0" cap="none" spc="0" normalizeH="0" baseline="0" noProof="0" dirty="0" smtClean="0">
              <a:ln>
                <a:noFill/>
              </a:ln>
              <a:solidFill>
                <a:sysClr val="windowText" lastClr="000000"/>
              </a:solidFill>
              <a:effectLst>
                <a:outerShdw blurRad="50800" dist="50800" dir="5400000" algn="ctr" rotWithShape="0">
                  <a:srgbClr val="4ABAC6"/>
                </a:outerShdw>
              </a:effectLst>
              <a:uLnTx/>
              <a:uFillTx/>
            </a:endParaRPr>
          </a:p>
        </p:txBody>
      </p:sp>
      <p:sp>
        <p:nvSpPr>
          <p:cNvPr id="5" name="Text Placeholder 2"/>
          <p:cNvSpPr txBox="1">
            <a:spLocks/>
          </p:cNvSpPr>
          <p:nvPr/>
        </p:nvSpPr>
        <p:spPr>
          <a:xfrm>
            <a:off x="465513" y="1539803"/>
            <a:ext cx="11039302" cy="18796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smtClean="0"/>
              <a:t>Requires state and local governments to make their programs, services, and activities accessible to individuals with disabilities, including individuals who are deaf or hard of hearing.</a:t>
            </a:r>
            <a:endParaRPr lang="en-US" sz="32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83087" y="3636173"/>
            <a:ext cx="4395496" cy="2183926"/>
          </a:xfrm>
          <a:prstGeom prst="rect">
            <a:avLst/>
          </a:prstGeom>
        </p:spPr>
      </p:pic>
      <p:sp>
        <p:nvSpPr>
          <p:cNvPr id="7" name="Footer Placeholder 3"/>
          <p:cNvSpPr>
            <a:spLocks noGrp="1"/>
          </p:cNvSpPr>
          <p:nvPr>
            <p:ph type="ftr" sz="quarter" idx="11"/>
          </p:nvPr>
        </p:nvSpPr>
        <p:spPr>
          <a:xfrm>
            <a:off x="1524000" y="6356350"/>
            <a:ext cx="9144000" cy="365125"/>
          </a:xfrm>
        </p:spPr>
        <p:txBody>
          <a:bodyPr/>
          <a:lstStyle/>
          <a:p>
            <a:r>
              <a:rPr lang="en-US" b="1" dirty="0" smtClean="0">
                <a:solidFill>
                  <a:schemeClr val="tx1"/>
                </a:solidFill>
              </a:rPr>
              <a:t>“The Virginia Department for the Deaf and Hard of Hearing (VDDHH) promotes accessible communication so that persons who are Deaf and hard of hearing may fully participate in programs, services and opportunities throughout the Commonwealth”</a:t>
            </a:r>
            <a:endParaRPr lang="en-US" b="1" dirty="0">
              <a:solidFill>
                <a:schemeClr val="tx1"/>
              </a:solidFill>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248400"/>
            <a:ext cx="609600" cy="609600"/>
          </a:xfrm>
          <a:prstGeom prst="rect">
            <a:avLst/>
          </a:prstGeom>
        </p:spPr>
      </p:pic>
    </p:spTree>
    <p:extLst>
      <p:ext uri="{BB962C8B-B14F-4D97-AF65-F5344CB8AC3E}">
        <p14:creationId xmlns:p14="http://schemas.microsoft.com/office/powerpoint/2010/main" val="7417797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Default Design">
  <a:themeElements>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4027</TotalTime>
  <Words>1076</Words>
  <Application>Microsoft Office PowerPoint</Application>
  <PresentationFormat>Widescreen</PresentationFormat>
  <Paragraphs>208</Paragraphs>
  <Slides>15</Slides>
  <Notes>9</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15</vt:i4>
      </vt:variant>
    </vt:vector>
  </HeadingPairs>
  <TitlesOfParts>
    <vt:vector size="23" baseType="lpstr">
      <vt:lpstr>Arial</vt:lpstr>
      <vt:lpstr>Calibri</vt:lpstr>
      <vt:lpstr>Calibri Light</vt:lpstr>
      <vt:lpstr>Century Gothic</vt:lpstr>
      <vt:lpstr>Verdana</vt:lpstr>
      <vt:lpstr>Wingdings 3</vt:lpstr>
      <vt:lpstr>Office Theme</vt:lpstr>
      <vt:lpstr>Default Design</vt:lpstr>
      <vt:lpstr>PowerPoint Presentation</vt:lpstr>
      <vt:lpstr>   Health and Human Resources  Sub-Panel  January 8, 2019</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Virginia IT Infrastructure Partnership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Raff, Eric (VDDHH)</dc:creator>
  <cp:lastModifiedBy>Silverstein, Suzi (VDH)</cp:lastModifiedBy>
  <cp:revision>94</cp:revision>
  <cp:lastPrinted>2018-09-18T19:49:03Z</cp:lastPrinted>
  <dcterms:created xsi:type="dcterms:W3CDTF">2017-06-06T12:27:12Z</dcterms:created>
  <dcterms:modified xsi:type="dcterms:W3CDTF">2018-12-27T17:47:20Z</dcterms:modified>
</cp:coreProperties>
</file>