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3" r:id="rId3"/>
    <p:sldId id="262" r:id="rId4"/>
    <p:sldId id="275" r:id="rId5"/>
    <p:sldId id="264" r:id="rId6"/>
    <p:sldId id="271" r:id="rId7"/>
    <p:sldId id="287" r:id="rId8"/>
    <p:sldId id="288" r:id="rId9"/>
    <p:sldId id="276" r:id="rId10"/>
    <p:sldId id="277" r:id="rId11"/>
    <p:sldId id="278" r:id="rId12"/>
    <p:sldId id="270" r:id="rId13"/>
    <p:sldId id="289" r:id="rId14"/>
    <p:sldId id="290" r:id="rId15"/>
    <p:sldId id="279" r:id="rId16"/>
    <p:sldId id="272" r:id="rId17"/>
    <p:sldId id="292" r:id="rId18"/>
    <p:sldId id="282" r:id="rId19"/>
    <p:sldId id="291" r:id="rId20"/>
    <p:sldId id="274" r:id="rId21"/>
    <p:sldId id="293" r:id="rId22"/>
    <p:sldId id="294" r:id="rId23"/>
    <p:sldId id="295"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3315" autoAdjust="0"/>
  </p:normalViewPr>
  <p:slideViewPr>
    <p:cSldViewPr snapToGrid="0">
      <p:cViewPr varScale="1">
        <p:scale>
          <a:sx n="63" d="100"/>
          <a:sy n="63" d="100"/>
        </p:scale>
        <p:origin x="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FBF0B-3F93-4822-BF3D-4F292B6E68CF}"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E8D58-437E-416E-B9AE-E060449B5F90}" type="slidenum">
              <a:rPr lang="en-US" smtClean="0"/>
              <a:t>‹#›</a:t>
            </a:fld>
            <a:endParaRPr lang="en-US"/>
          </a:p>
        </p:txBody>
      </p:sp>
    </p:spTree>
    <p:extLst>
      <p:ext uri="{BB962C8B-B14F-4D97-AF65-F5344CB8AC3E}">
        <p14:creationId xmlns:p14="http://schemas.microsoft.com/office/powerpoint/2010/main" val="382482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https://www.who.int/ebola/situation-reports/drc-2018/en/</a:t>
            </a:r>
          </a:p>
          <a:p>
            <a:endParaRPr lang="en-US" dirty="0" smtClean="0"/>
          </a:p>
          <a:p>
            <a:r>
              <a:rPr lang="en-US" dirty="0" smtClean="0"/>
              <a:t>CDC Travelers’ Health is set at Alert – Level</a:t>
            </a:r>
            <a:r>
              <a:rPr lang="en-US" baseline="0" dirty="0" smtClean="0"/>
              <a:t> 2 practice enhanced precautions. Virginia is currently </a:t>
            </a:r>
            <a:r>
              <a:rPr lang="en-US" b="1" u="sng" baseline="0" dirty="0" smtClean="0"/>
              <a:t>not</a:t>
            </a:r>
            <a:r>
              <a:rPr lang="en-US" baseline="0" dirty="0" smtClean="0"/>
              <a:t> actively monitoring/tracking travelers</a:t>
            </a:r>
            <a:endParaRPr lang="en-US" dirty="0" smtClean="0"/>
          </a:p>
        </p:txBody>
      </p:sp>
      <p:sp>
        <p:nvSpPr>
          <p:cNvPr id="4" name="Slide Number Placeholder 3"/>
          <p:cNvSpPr>
            <a:spLocks noGrp="1"/>
          </p:cNvSpPr>
          <p:nvPr>
            <p:ph type="sldNum" sz="quarter" idx="10"/>
          </p:nvPr>
        </p:nvSpPr>
        <p:spPr/>
        <p:txBody>
          <a:bodyPr/>
          <a:lstStyle/>
          <a:p>
            <a:fld id="{44FE8D58-437E-416E-B9AE-E060449B5F90}" type="slidenum">
              <a:rPr lang="en-US" smtClean="0"/>
              <a:t>3</a:t>
            </a:fld>
            <a:endParaRPr lang="en-US"/>
          </a:p>
        </p:txBody>
      </p:sp>
    </p:spTree>
    <p:extLst>
      <p:ext uri="{BB962C8B-B14F-4D97-AF65-F5344CB8AC3E}">
        <p14:creationId xmlns:p14="http://schemas.microsoft.com/office/powerpoint/2010/main" val="284851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potentially difficult to reach populations both for vaccination campaigns and case investigations. Currently districts are looking at ways to integrate hepatitis A vaccinations</a:t>
            </a:r>
            <a:r>
              <a:rPr lang="en-US" baseline="0" dirty="0" smtClean="0"/>
              <a:t> into community; warming shelters, drug treatment centers, jails, etc. Leveraging local community partnerships to target vaccines for these high risk populations.</a:t>
            </a:r>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18</a:t>
            </a:fld>
            <a:endParaRPr lang="en-US"/>
          </a:p>
        </p:txBody>
      </p:sp>
    </p:spTree>
    <p:extLst>
      <p:ext uri="{BB962C8B-B14F-4D97-AF65-F5344CB8AC3E}">
        <p14:creationId xmlns:p14="http://schemas.microsoft.com/office/powerpoint/2010/main" val="300622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Investigations into exposures and exposed can be time intensive</a:t>
            </a:r>
            <a:r>
              <a:rPr lang="en-US" baseline="0" dirty="0" smtClean="0"/>
              <a:t> especially if public notification and PEP required related to high risk situations, health care employee, food handler, etc.</a:t>
            </a:r>
            <a:endParaRPr lang="en-US" dirty="0" smtClean="0"/>
          </a:p>
          <a:p>
            <a:endParaRPr lang="en-US" dirty="0" smtClean="0"/>
          </a:p>
          <a:p>
            <a:r>
              <a:rPr lang="en-US" dirty="0" smtClean="0"/>
              <a:t>VDH</a:t>
            </a:r>
            <a:r>
              <a:rPr lang="en-US" baseline="0" dirty="0" smtClean="0"/>
              <a:t> numbers</a:t>
            </a:r>
          </a:p>
          <a:p>
            <a:pPr rtl="0" eaLnBrk="1" fontAlgn="t" latinLnBrk="0" hangingPunct="1"/>
            <a:r>
              <a:rPr lang="en-US" sz="1200" b="1" i="0" u="none" strike="noStrike" kern="1200" dirty="0" smtClean="0">
                <a:solidFill>
                  <a:schemeClr val="tx1"/>
                </a:solidFill>
                <a:effectLst/>
                <a:latin typeface="+mn-lt"/>
                <a:ea typeface="+mn-ea"/>
                <a:cs typeface="+mn-cs"/>
              </a:rPr>
              <a:t>2016	</a:t>
            </a:r>
            <a:r>
              <a:rPr lang="en-US" sz="1200" b="0" i="0" u="none" strike="noStrike" kern="1200" dirty="0" smtClean="0">
                <a:solidFill>
                  <a:schemeClr val="tx1"/>
                </a:solidFill>
                <a:effectLst/>
                <a:latin typeface="+mn-lt"/>
                <a:ea typeface="+mn-ea"/>
                <a:cs typeface="+mn-cs"/>
              </a:rPr>
              <a:t>189</a:t>
            </a:r>
          </a:p>
          <a:p>
            <a:pPr rtl="0" eaLnBrk="1" fontAlgn="t" latinLnBrk="0" hangingPunct="1"/>
            <a:r>
              <a:rPr lang="en-US" sz="1200" b="1" i="0" u="none" strike="noStrike" kern="1200" dirty="0" smtClean="0">
                <a:solidFill>
                  <a:schemeClr val="tx1"/>
                </a:solidFill>
                <a:effectLst/>
                <a:latin typeface="+mn-lt"/>
                <a:ea typeface="+mn-ea"/>
                <a:cs typeface="+mn-cs"/>
              </a:rPr>
              <a:t>2017	</a:t>
            </a:r>
            <a:r>
              <a:rPr lang="en-US" sz="1200" b="0" i="0" u="none" strike="noStrike" kern="1200" dirty="0" smtClean="0">
                <a:solidFill>
                  <a:schemeClr val="tx1"/>
                </a:solidFill>
                <a:effectLst/>
                <a:latin typeface="+mn-lt"/>
                <a:ea typeface="+mn-ea"/>
                <a:cs typeface="+mn-cs"/>
              </a:rPr>
              <a:t>47</a:t>
            </a:r>
          </a:p>
          <a:p>
            <a:pPr rtl="0" eaLnBrk="1" fontAlgn="t" latinLnBrk="0" hangingPunct="1"/>
            <a:r>
              <a:rPr lang="en-US" sz="1200" b="1" i="0" u="none" strike="noStrike" kern="1200" dirty="0" smtClean="0">
                <a:solidFill>
                  <a:schemeClr val="tx1"/>
                </a:solidFill>
                <a:effectLst/>
                <a:latin typeface="+mn-lt"/>
                <a:ea typeface="+mn-ea"/>
                <a:cs typeface="+mn-cs"/>
              </a:rPr>
              <a:t>2018	</a:t>
            </a:r>
            <a:r>
              <a:rPr lang="en-US" sz="1200" b="0" i="0" u="none" strike="noStrike" kern="1200" dirty="0" smtClean="0">
                <a:solidFill>
                  <a:schemeClr val="tx1"/>
                </a:solidFill>
                <a:effectLst/>
                <a:latin typeface="+mn-lt"/>
                <a:ea typeface="+mn-ea"/>
                <a:cs typeface="+mn-cs"/>
              </a:rPr>
              <a:t>61</a:t>
            </a:r>
          </a:p>
          <a:p>
            <a:pPr rtl="0" eaLnBrk="1" fontAlgn="t" latinLnBrk="0" hangingPunct="1"/>
            <a:r>
              <a:rPr lang="en-US" sz="1200" b="1" i="0" u="none" strike="noStrike" kern="1200" dirty="0" smtClean="0">
                <a:solidFill>
                  <a:schemeClr val="tx1"/>
                </a:solidFill>
                <a:effectLst/>
                <a:latin typeface="+mn-lt"/>
                <a:ea typeface="+mn-ea"/>
                <a:cs typeface="+mn-cs"/>
              </a:rPr>
              <a:t>5 year </a:t>
            </a:r>
            <a:r>
              <a:rPr lang="en-US" sz="1200" b="1" i="0" u="none" strike="noStrike" kern="1200" dirty="0" err="1" smtClean="0">
                <a:solidFill>
                  <a:schemeClr val="tx1"/>
                </a:solidFill>
                <a:effectLst/>
                <a:latin typeface="+mn-lt"/>
                <a:ea typeface="+mn-ea"/>
                <a:cs typeface="+mn-cs"/>
              </a:rPr>
              <a:t>avg</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70</a:t>
            </a:r>
          </a:p>
          <a:p>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19</a:t>
            </a:fld>
            <a:endParaRPr lang="en-US"/>
          </a:p>
        </p:txBody>
      </p:sp>
    </p:spTree>
    <p:extLst>
      <p:ext uri="{BB962C8B-B14F-4D97-AF65-F5344CB8AC3E}">
        <p14:creationId xmlns:p14="http://schemas.microsoft.com/office/powerpoint/2010/main" val="341299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North Kivu and </a:t>
            </a:r>
            <a:r>
              <a:rPr lang="en-US" dirty="0" err="1" smtClean="0"/>
              <a:t>Ituri</a:t>
            </a:r>
            <a:r>
              <a:rPr lang="en-US" dirty="0" smtClean="0"/>
              <a:t> are among the most populated provinces in the Democratic Republic of the Congo. The provinces are affected by intense insecurity and a worsening humanitarian context, with over one million internally displaced people and continuous movement of refugees to neighboring countries including Uganda, Burundi and Tanzania. The Democratic Republic of the Congo is concurrently responding to multiple disease outbreaks</a:t>
            </a:r>
            <a:r>
              <a:rPr lang="en-US" baseline="0" dirty="0" smtClean="0"/>
              <a:t> </a:t>
            </a:r>
            <a:r>
              <a:rPr lang="en-US" dirty="0" smtClean="0"/>
              <a:t>across the country. </a:t>
            </a:r>
          </a:p>
          <a:p>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4</a:t>
            </a:fld>
            <a:endParaRPr lang="en-US"/>
          </a:p>
        </p:txBody>
      </p:sp>
    </p:spTree>
    <p:extLst>
      <p:ext uri="{BB962C8B-B14F-4D97-AF65-F5344CB8AC3E}">
        <p14:creationId xmlns:p14="http://schemas.microsoft.com/office/powerpoint/2010/main" val="240091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5</a:t>
            </a:fld>
            <a:endParaRPr lang="en-US"/>
          </a:p>
        </p:txBody>
      </p:sp>
    </p:spTree>
    <p:extLst>
      <p:ext uri="{BB962C8B-B14F-4D97-AF65-F5344CB8AC3E}">
        <p14:creationId xmlns:p14="http://schemas.microsoft.com/office/powerpoint/2010/main" val="248969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7</a:t>
            </a:fld>
            <a:endParaRPr lang="en-US"/>
          </a:p>
        </p:txBody>
      </p:sp>
    </p:spTree>
    <p:extLst>
      <p:ext uri="{BB962C8B-B14F-4D97-AF65-F5344CB8AC3E}">
        <p14:creationId xmlns:p14="http://schemas.microsoft.com/office/powerpoint/2010/main" val="393819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https://www.who.int/immunization/monitoring_surveillance/burden/vpd/surveillance_type/active/measles_monthlydata/en/</a:t>
            </a:r>
          </a:p>
          <a:p>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8</a:t>
            </a:fld>
            <a:endParaRPr lang="en-US"/>
          </a:p>
        </p:txBody>
      </p:sp>
    </p:spTree>
    <p:extLst>
      <p:ext uri="{BB962C8B-B14F-4D97-AF65-F5344CB8AC3E}">
        <p14:creationId xmlns:p14="http://schemas.microsoft.com/office/powerpoint/2010/main" val="51252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9</a:t>
            </a:fld>
            <a:endParaRPr lang="en-US"/>
          </a:p>
        </p:txBody>
      </p:sp>
    </p:spTree>
    <p:extLst>
      <p:ext uri="{BB962C8B-B14F-4D97-AF65-F5344CB8AC3E}">
        <p14:creationId xmlns:p14="http://schemas.microsoft.com/office/powerpoint/2010/main" val="31399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4FE8D58-437E-416E-B9AE-E060449B5F90}" type="slidenum">
              <a:rPr lang="en-US" smtClean="0"/>
              <a:t>10</a:t>
            </a:fld>
            <a:endParaRPr lang="en-US"/>
          </a:p>
        </p:txBody>
      </p:sp>
    </p:spTree>
    <p:extLst>
      <p:ext uri="{BB962C8B-B14F-4D97-AF65-F5344CB8AC3E}">
        <p14:creationId xmlns:p14="http://schemas.microsoft.com/office/powerpoint/2010/main" val="195155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https://www.cdc.gov/vaccines/pubs/surv-manual/chpt07-measles.html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Measles is incredibly</a:t>
            </a:r>
            <a:r>
              <a:rPr lang="en-US" sz="1200" b="0" i="0" kern="1200" baseline="0" dirty="0" smtClean="0">
                <a:solidFill>
                  <a:schemeClr val="tx1"/>
                </a:solidFill>
                <a:effectLst/>
                <a:latin typeface="+mn-lt"/>
                <a:ea typeface="+mn-ea"/>
                <a:cs typeface="+mn-cs"/>
              </a:rPr>
              <a:t> infectious. Preventing the spread of measles requires high vaccination coverage ~98% in order for herd immunity to be effective. </a:t>
            </a:r>
            <a:r>
              <a:rPr lang="en-US" sz="1200" b="0" i="0" kern="1200" dirty="0" smtClean="0">
                <a:solidFill>
                  <a:schemeClr val="tx1"/>
                </a:solidFill>
                <a:effectLst/>
                <a:latin typeface="+mn-lt"/>
                <a:ea typeface="+mn-ea"/>
                <a:cs typeface="+mn-cs"/>
              </a:rPr>
              <a:t>Responding to reported measles cases and outbreaks requires a significant amount of resources from</a:t>
            </a:r>
            <a:r>
              <a:rPr lang="en-US" sz="1200" b="0" i="0" kern="1200" baseline="0" dirty="0" smtClean="0">
                <a:solidFill>
                  <a:schemeClr val="tx1"/>
                </a:solidFill>
                <a:effectLst/>
                <a:latin typeface="+mn-lt"/>
                <a:ea typeface="+mn-ea"/>
                <a:cs typeface="+mn-cs"/>
              </a:rPr>
              <a:t> the</a:t>
            </a:r>
            <a:r>
              <a:rPr lang="en-US" sz="1200" b="0" i="0" kern="1200" dirty="0" smtClean="0">
                <a:solidFill>
                  <a:schemeClr val="tx1"/>
                </a:solidFill>
                <a:effectLst/>
                <a:latin typeface="+mn-lt"/>
                <a:ea typeface="+mn-ea"/>
                <a:cs typeface="+mn-cs"/>
              </a:rPr>
              <a:t> local and state health departments.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Since 2015</a:t>
            </a:r>
            <a:r>
              <a:rPr lang="en-US" sz="1200" b="0" i="0" kern="1200" baseline="0" dirty="0" smtClean="0">
                <a:solidFill>
                  <a:schemeClr val="tx1"/>
                </a:solidFill>
                <a:effectLst/>
                <a:latin typeface="+mn-lt"/>
                <a:ea typeface="+mn-ea"/>
                <a:cs typeface="+mn-cs"/>
              </a:rPr>
              <a:t> VA has had one confirmed measles case but 66 reports requiring investigation.</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FE8D58-437E-416E-B9AE-E060449B5F90}" type="slidenum">
              <a:rPr lang="en-US" smtClean="0"/>
              <a:t>11</a:t>
            </a:fld>
            <a:endParaRPr lang="en-US"/>
          </a:p>
        </p:txBody>
      </p:sp>
    </p:spTree>
    <p:extLst>
      <p:ext uri="{BB962C8B-B14F-4D97-AF65-F5344CB8AC3E}">
        <p14:creationId xmlns:p14="http://schemas.microsoft.com/office/powerpoint/2010/main" val="184316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https://www.cdc.gov/acute-flaccid-myelitis/afm-surveillance.html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Challenging</a:t>
            </a:r>
            <a:r>
              <a:rPr lang="en-US" sz="1200" b="0" i="0" kern="1200" baseline="0" dirty="0" smtClean="0">
                <a:solidFill>
                  <a:schemeClr val="tx1"/>
                </a:solidFill>
                <a:effectLst/>
                <a:latin typeface="+mn-lt"/>
                <a:ea typeface="+mn-ea"/>
                <a:cs typeface="+mn-cs"/>
              </a:rPr>
              <a:t> when etiology is unknown. VDH continues to communicate the difference between clinical diagnosis and case classification for surveillance purposes to various stakeholders. Classification process is slower than with other situations because VDH needs CDC resources for testing and medical record review in order to classify all cases.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FE8D58-437E-416E-B9AE-E060449B5F90}" type="slidenum">
              <a:rPr lang="en-US" smtClean="0"/>
              <a:t>15</a:t>
            </a:fld>
            <a:endParaRPr lang="en-US"/>
          </a:p>
        </p:txBody>
      </p:sp>
    </p:spTree>
    <p:extLst>
      <p:ext uri="{BB962C8B-B14F-4D97-AF65-F5344CB8AC3E}">
        <p14:creationId xmlns:p14="http://schemas.microsoft.com/office/powerpoint/2010/main" val="207403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05A233-51F7-44C2-ABFE-962406787711}"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402159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D7263-644B-4C10-B418-859545B0C253}"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388456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DA81D-7FAC-4481-BFCE-00DC8CD23146}"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127823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6C5E2-07E3-4F58-B9FD-DAFBFF70DC8F}"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109513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2FA28B-2F7A-4E11-856A-C5ED7CB6EAA0}"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350473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72EFC-9C5A-4F4F-AF81-AEC4D6721044}"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229135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53C4C-1583-496C-B9A9-A81E53E69CFF}" type="datetime1">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25625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CBF9B7-D92D-4B85-9367-FEBCDEE19EC5}" type="datetime1">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240780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3319-9AAA-49DD-9903-570BE5F6F894}" type="datetime1">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59732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98148E-BB45-4847-B1E7-4F9A564EAA37}"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56287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C0E1B9-F147-4564-8E19-9587F7C91833}"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B80EE-DA86-45B0-AFB7-BE8EBD65BA69}" type="slidenum">
              <a:rPr lang="en-US" smtClean="0"/>
              <a:t>‹#›</a:t>
            </a:fld>
            <a:endParaRPr lang="en-US"/>
          </a:p>
        </p:txBody>
      </p:sp>
    </p:spTree>
    <p:extLst>
      <p:ext uri="{BB962C8B-B14F-4D97-AF65-F5344CB8AC3E}">
        <p14:creationId xmlns:p14="http://schemas.microsoft.com/office/powerpoint/2010/main" val="336663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6DA43-8643-4798-B6E6-95222764823D}" type="datetime1">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B80EE-DA86-45B0-AFB7-BE8EBD65BA69}" type="slidenum">
              <a:rPr lang="en-US" smtClean="0"/>
              <a:t>‹#›</a:t>
            </a:fld>
            <a:endParaRPr lang="en-US"/>
          </a:p>
        </p:txBody>
      </p:sp>
    </p:spTree>
    <p:extLst>
      <p:ext uri="{BB962C8B-B14F-4D97-AF65-F5344CB8AC3E}">
        <p14:creationId xmlns:p14="http://schemas.microsoft.com/office/powerpoint/2010/main" val="303773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Health and Human Resources Sub-Panel Meeting</a:t>
            </a:r>
            <a:endParaRPr lang="en-US" dirty="0"/>
          </a:p>
        </p:txBody>
      </p:sp>
      <p:sp>
        <p:nvSpPr>
          <p:cNvPr id="3" name="Subtitle 2"/>
          <p:cNvSpPr>
            <a:spLocks noGrp="1"/>
          </p:cNvSpPr>
          <p:nvPr>
            <p:ph type="subTitle" idx="1"/>
          </p:nvPr>
        </p:nvSpPr>
        <p:spPr>
          <a:xfrm>
            <a:off x="1524000" y="3602038"/>
            <a:ext cx="9144000" cy="2981642"/>
          </a:xfrm>
        </p:spPr>
        <p:txBody>
          <a:bodyPr>
            <a:normAutofit/>
          </a:bodyPr>
          <a:lstStyle/>
          <a:p>
            <a:endParaRPr lang="en-US" dirty="0" smtClean="0"/>
          </a:p>
          <a:p>
            <a:r>
              <a:rPr lang="en-US" sz="3600" dirty="0" smtClean="0"/>
              <a:t>Emerging Health Threats</a:t>
            </a:r>
            <a:endParaRPr lang="en-US" dirty="0"/>
          </a:p>
          <a:p>
            <a:r>
              <a:rPr lang="en-US" dirty="0" smtClean="0"/>
              <a:t>Jonathan Falk, MPH</a:t>
            </a:r>
            <a:br>
              <a:rPr lang="en-US" dirty="0" smtClean="0"/>
            </a:br>
            <a:r>
              <a:rPr lang="en-US" dirty="0" smtClean="0"/>
              <a:t>Epidemiology Program Manager</a:t>
            </a:r>
            <a:endParaRPr lang="en-US" dirty="0"/>
          </a:p>
        </p:txBody>
      </p:sp>
      <p:sp>
        <p:nvSpPr>
          <p:cNvPr id="4" name="Slide Number Placeholder 3"/>
          <p:cNvSpPr>
            <a:spLocks noGrp="1"/>
          </p:cNvSpPr>
          <p:nvPr>
            <p:ph type="sldNum" sz="quarter" idx="12"/>
          </p:nvPr>
        </p:nvSpPr>
        <p:spPr/>
        <p:txBody>
          <a:bodyPr/>
          <a:lstStyle/>
          <a:p>
            <a:fld id="{9C5B80EE-DA86-45B0-AFB7-BE8EBD65BA69}" type="slidenum">
              <a:rPr lang="en-US" smtClean="0"/>
              <a:t>1</a:t>
            </a:fld>
            <a:endParaRPr lang="en-US"/>
          </a:p>
        </p:txBody>
      </p:sp>
    </p:spTree>
    <p:extLst>
      <p:ext uri="{BB962C8B-B14F-4D97-AF65-F5344CB8AC3E}">
        <p14:creationId xmlns:p14="http://schemas.microsoft.com/office/powerpoint/2010/main" val="250530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10</a:t>
            </a:fld>
            <a:endParaRPr lang="en-US"/>
          </a:p>
        </p:txBody>
      </p:sp>
      <p:pic>
        <p:nvPicPr>
          <p:cNvPr id="7" name="Picture 6"/>
          <p:cNvPicPr>
            <a:picLocks noChangeAspect="1"/>
          </p:cNvPicPr>
          <p:nvPr/>
        </p:nvPicPr>
        <p:blipFill>
          <a:blip r:embed="rId3"/>
          <a:stretch>
            <a:fillRect/>
          </a:stretch>
        </p:blipFill>
        <p:spPr>
          <a:xfrm>
            <a:off x="1181100" y="0"/>
            <a:ext cx="9829800" cy="6847114"/>
          </a:xfrm>
          <a:prstGeom prst="rect">
            <a:avLst/>
          </a:prstGeom>
        </p:spPr>
      </p:pic>
    </p:spTree>
    <p:extLst>
      <p:ext uri="{BB962C8B-B14F-4D97-AF65-F5344CB8AC3E}">
        <p14:creationId xmlns:p14="http://schemas.microsoft.com/office/powerpoint/2010/main" val="265623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a:t>
            </a:r>
            <a:endParaRPr lang="en-US" dirty="0"/>
          </a:p>
        </p:txBody>
      </p:sp>
      <p:sp>
        <p:nvSpPr>
          <p:cNvPr id="3" name="Content Placeholder 2"/>
          <p:cNvSpPr>
            <a:spLocks noGrp="1"/>
          </p:cNvSpPr>
          <p:nvPr>
            <p:ph idx="1"/>
          </p:nvPr>
        </p:nvSpPr>
        <p:spPr/>
        <p:txBody>
          <a:bodyPr/>
          <a:lstStyle/>
          <a:p>
            <a:r>
              <a:rPr lang="en-US" dirty="0" smtClean="0"/>
              <a:t>1,264 measles cases were reported in the U.S. from 2009-2014</a:t>
            </a:r>
          </a:p>
          <a:p>
            <a:pPr lvl="1"/>
            <a:r>
              <a:rPr lang="en-US" dirty="0" smtClean="0"/>
              <a:t>Compared to 557 from 2001-2008</a:t>
            </a:r>
          </a:p>
          <a:p>
            <a:endParaRPr lang="en-US" dirty="0"/>
          </a:p>
          <a:p>
            <a:r>
              <a:rPr lang="en-US" dirty="0" smtClean="0"/>
              <a:t>Approximately 90% of those cases were unvaccinated or had an unknown vaccination status</a:t>
            </a:r>
          </a:p>
          <a:p>
            <a:endParaRPr lang="en-US" dirty="0"/>
          </a:p>
          <a:p>
            <a:r>
              <a:rPr lang="en-US" dirty="0" smtClean="0"/>
              <a:t>Approximately 95% of those cases were linked to imported cases</a:t>
            </a:r>
          </a:p>
        </p:txBody>
      </p:sp>
      <p:sp>
        <p:nvSpPr>
          <p:cNvPr id="4" name="Slide Number Placeholder 3"/>
          <p:cNvSpPr>
            <a:spLocks noGrp="1"/>
          </p:cNvSpPr>
          <p:nvPr>
            <p:ph type="sldNum" sz="quarter" idx="12"/>
          </p:nvPr>
        </p:nvSpPr>
        <p:spPr/>
        <p:txBody>
          <a:bodyPr/>
          <a:lstStyle/>
          <a:p>
            <a:fld id="{9C5B80EE-DA86-45B0-AFB7-BE8EBD65BA69}" type="slidenum">
              <a:rPr lang="en-US" smtClean="0"/>
              <a:t>11</a:t>
            </a:fld>
            <a:endParaRPr lang="en-US"/>
          </a:p>
        </p:txBody>
      </p:sp>
    </p:spTree>
    <p:extLst>
      <p:ext uri="{BB962C8B-B14F-4D97-AF65-F5344CB8AC3E}">
        <p14:creationId xmlns:p14="http://schemas.microsoft.com/office/powerpoint/2010/main" val="376809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Acute Flaccid Myelitis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12</a:t>
            </a:fld>
            <a:endParaRPr lang="en-US"/>
          </a:p>
        </p:txBody>
      </p:sp>
    </p:spTree>
    <p:extLst>
      <p:ext uri="{BB962C8B-B14F-4D97-AF65-F5344CB8AC3E}">
        <p14:creationId xmlns:p14="http://schemas.microsoft.com/office/powerpoint/2010/main" val="248548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Acute flaccid myelitis (</a:t>
            </a:r>
            <a:r>
              <a:rPr lang="en-US" dirty="0" err="1"/>
              <a:t>AFM</a:t>
            </a:r>
            <a:r>
              <a:rPr lang="en-US" dirty="0"/>
              <a:t>)</a:t>
            </a:r>
          </a:p>
        </p:txBody>
      </p:sp>
      <p:sp>
        <p:nvSpPr>
          <p:cNvPr id="6" name="Content Placeholder 5"/>
          <p:cNvSpPr>
            <a:spLocks noGrp="1"/>
          </p:cNvSpPr>
          <p:nvPr>
            <p:ph idx="1"/>
          </p:nvPr>
        </p:nvSpPr>
        <p:spPr/>
        <p:txBody>
          <a:bodyPr>
            <a:noAutofit/>
          </a:bodyPr>
          <a:lstStyle/>
          <a:p>
            <a:r>
              <a:rPr lang="en-US" dirty="0" smtClean="0"/>
              <a:t>It </a:t>
            </a:r>
            <a:r>
              <a:rPr lang="en-US" dirty="0"/>
              <a:t>affects the </a:t>
            </a:r>
            <a:r>
              <a:rPr lang="en-US" dirty="0" smtClean="0"/>
              <a:t>area </a:t>
            </a:r>
            <a:r>
              <a:rPr lang="en-US" dirty="0"/>
              <a:t>of the spinal cord called gray matter, which causes the muscles and reflexes in the body to become weak. </a:t>
            </a:r>
            <a:endParaRPr lang="en-US" dirty="0" smtClean="0"/>
          </a:p>
          <a:p>
            <a:endParaRPr lang="en-US" dirty="0"/>
          </a:p>
          <a:p>
            <a:r>
              <a:rPr lang="en-US" dirty="0" smtClean="0"/>
              <a:t>Most </a:t>
            </a:r>
            <a:r>
              <a:rPr lang="en-US" dirty="0"/>
              <a:t>of the patients with </a:t>
            </a:r>
            <a:r>
              <a:rPr lang="en-US" dirty="0" err="1"/>
              <a:t>AFM</a:t>
            </a:r>
            <a:r>
              <a:rPr lang="en-US" dirty="0"/>
              <a:t> (more than 90%) had a mild respiratory illness or fever consistent with a viral infection before they developed </a:t>
            </a:r>
            <a:r>
              <a:rPr lang="en-US" dirty="0" err="1"/>
              <a:t>AFM</a:t>
            </a:r>
            <a:r>
              <a:rPr lang="en-US" dirty="0"/>
              <a:t>.</a:t>
            </a:r>
          </a:p>
          <a:p>
            <a:endParaRPr lang="en-US" dirty="0" smtClean="0"/>
          </a:p>
          <a:p>
            <a:r>
              <a:rPr lang="en-US" dirty="0" smtClean="0"/>
              <a:t>Viral </a:t>
            </a:r>
            <a:r>
              <a:rPr lang="en-US" dirty="0"/>
              <a:t>infections such as from enteroviruses are common, especially in children, and most people recover. </a:t>
            </a:r>
            <a:r>
              <a:rPr lang="en-US" dirty="0" smtClean="0"/>
              <a:t>Unknown </a:t>
            </a:r>
            <a:r>
              <a:rPr lang="en-US" dirty="0"/>
              <a:t>why a small number of people develop </a:t>
            </a:r>
            <a:r>
              <a:rPr lang="en-US" dirty="0" err="1"/>
              <a:t>AFM</a:t>
            </a:r>
            <a:r>
              <a:rPr lang="en-US" dirty="0"/>
              <a:t>, while most others recover. </a:t>
            </a:r>
          </a:p>
        </p:txBody>
      </p:sp>
      <p:sp>
        <p:nvSpPr>
          <p:cNvPr id="4" name="Slide Number Placeholder 3"/>
          <p:cNvSpPr>
            <a:spLocks noGrp="1"/>
          </p:cNvSpPr>
          <p:nvPr>
            <p:ph type="sldNum" sz="quarter" idx="12"/>
          </p:nvPr>
        </p:nvSpPr>
        <p:spPr/>
        <p:txBody>
          <a:bodyPr/>
          <a:lstStyle/>
          <a:p>
            <a:fld id="{9C5B80EE-DA86-45B0-AFB7-BE8EBD65BA69}" type="slidenum">
              <a:rPr lang="en-US" smtClean="0"/>
              <a:t>13</a:t>
            </a:fld>
            <a:endParaRPr lang="en-US"/>
          </a:p>
        </p:txBody>
      </p:sp>
    </p:spTree>
    <p:extLst>
      <p:ext uri="{BB962C8B-B14F-4D97-AF65-F5344CB8AC3E}">
        <p14:creationId xmlns:p14="http://schemas.microsoft.com/office/powerpoint/2010/main" val="23129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flaccid myelitis (</a:t>
            </a:r>
            <a:r>
              <a:rPr lang="en-US" dirty="0" err="1"/>
              <a:t>AFM</a:t>
            </a:r>
            <a:r>
              <a:rPr lang="en-US" dirty="0"/>
              <a:t>)</a:t>
            </a:r>
          </a:p>
        </p:txBody>
      </p:sp>
      <p:sp>
        <p:nvSpPr>
          <p:cNvPr id="3" name="Content Placeholder 2"/>
          <p:cNvSpPr>
            <a:spLocks noGrp="1"/>
          </p:cNvSpPr>
          <p:nvPr>
            <p:ph idx="1"/>
          </p:nvPr>
        </p:nvSpPr>
        <p:spPr/>
        <p:txBody>
          <a:bodyPr>
            <a:normAutofit/>
          </a:bodyPr>
          <a:lstStyle/>
          <a:p>
            <a:r>
              <a:rPr lang="en-US" dirty="0"/>
              <a:t>These </a:t>
            </a:r>
            <a:r>
              <a:rPr lang="en-US" dirty="0" err="1"/>
              <a:t>AFM</a:t>
            </a:r>
            <a:r>
              <a:rPr lang="en-US" dirty="0"/>
              <a:t> cases are not caused by poliovirus; all the stool specimens from </a:t>
            </a:r>
            <a:r>
              <a:rPr lang="en-US" dirty="0" err="1"/>
              <a:t>AFM</a:t>
            </a:r>
            <a:r>
              <a:rPr lang="en-US" dirty="0"/>
              <a:t> patients that we received tested negative for poliovirus.</a:t>
            </a:r>
          </a:p>
          <a:p>
            <a:endParaRPr lang="en-US" dirty="0" smtClean="0"/>
          </a:p>
          <a:p>
            <a:r>
              <a:rPr lang="en-US" dirty="0" smtClean="0"/>
              <a:t>Most </a:t>
            </a:r>
            <a:r>
              <a:rPr lang="en-US" dirty="0"/>
              <a:t>patients </a:t>
            </a:r>
            <a:r>
              <a:rPr lang="en-US" dirty="0" smtClean="0"/>
              <a:t>have had </a:t>
            </a:r>
            <a:r>
              <a:rPr lang="en-US" dirty="0"/>
              <a:t>onset of </a:t>
            </a:r>
            <a:r>
              <a:rPr lang="en-US" dirty="0" err="1"/>
              <a:t>AFM</a:t>
            </a:r>
            <a:r>
              <a:rPr lang="en-US" dirty="0"/>
              <a:t> between August and October, with increases in </a:t>
            </a:r>
            <a:r>
              <a:rPr lang="en-US" dirty="0" err="1"/>
              <a:t>AFM</a:t>
            </a:r>
            <a:r>
              <a:rPr lang="en-US" dirty="0"/>
              <a:t> cases every two years since 2014. </a:t>
            </a:r>
            <a:endParaRPr lang="en-US" dirty="0" smtClean="0"/>
          </a:p>
          <a:p>
            <a:pPr lvl="1"/>
            <a:r>
              <a:rPr lang="en-US" dirty="0" smtClean="0"/>
              <a:t>At </a:t>
            </a:r>
            <a:r>
              <a:rPr lang="en-US" dirty="0"/>
              <a:t>this same time of year, many viruses commonly circulate, including enteroviruses, and will be temporally associated with </a:t>
            </a:r>
            <a:r>
              <a:rPr lang="en-US" dirty="0" err="1"/>
              <a:t>AFM</a:t>
            </a:r>
            <a:r>
              <a:rPr lang="en-US" dirty="0" smtClean="0"/>
              <a:t>.</a:t>
            </a:r>
          </a:p>
          <a:p>
            <a:pPr lvl="1"/>
            <a:endParaRPr lang="en-US" dirty="0"/>
          </a:p>
          <a:p>
            <a:r>
              <a:rPr lang="en-US" dirty="0"/>
              <a:t>Most </a:t>
            </a:r>
            <a:r>
              <a:rPr lang="en-US" dirty="0" err="1"/>
              <a:t>AFM</a:t>
            </a:r>
            <a:r>
              <a:rPr lang="en-US" dirty="0"/>
              <a:t> cases are children (over 90%) and have occurred in 46 states and DC.</a:t>
            </a:r>
          </a:p>
          <a:p>
            <a:endParaRPr lang="en-US" dirty="0"/>
          </a:p>
        </p:txBody>
      </p:sp>
      <p:sp>
        <p:nvSpPr>
          <p:cNvPr id="4" name="Slide Number Placeholder 3"/>
          <p:cNvSpPr>
            <a:spLocks noGrp="1"/>
          </p:cNvSpPr>
          <p:nvPr>
            <p:ph type="sldNum" sz="quarter" idx="12"/>
          </p:nvPr>
        </p:nvSpPr>
        <p:spPr/>
        <p:txBody>
          <a:bodyPr/>
          <a:lstStyle/>
          <a:p>
            <a:fld id="{9C5B80EE-DA86-45B0-AFB7-BE8EBD65BA69}" type="slidenum">
              <a:rPr lang="en-US" smtClean="0"/>
              <a:t>14</a:t>
            </a:fld>
            <a:endParaRPr lang="en-US" dirty="0"/>
          </a:p>
        </p:txBody>
      </p:sp>
    </p:spTree>
    <p:extLst>
      <p:ext uri="{BB962C8B-B14F-4D97-AF65-F5344CB8AC3E}">
        <p14:creationId xmlns:p14="http://schemas.microsoft.com/office/powerpoint/2010/main" val="223327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15</a:t>
            </a:fld>
            <a:endParaRPr lang="en-US"/>
          </a:p>
        </p:txBody>
      </p:sp>
      <p:pic>
        <p:nvPicPr>
          <p:cNvPr id="7" name="Picture 6"/>
          <p:cNvPicPr>
            <a:picLocks noChangeAspect="1"/>
          </p:cNvPicPr>
          <p:nvPr/>
        </p:nvPicPr>
        <p:blipFill>
          <a:blip r:embed="rId3"/>
          <a:stretch>
            <a:fillRect/>
          </a:stretch>
        </p:blipFill>
        <p:spPr>
          <a:xfrm>
            <a:off x="1519237" y="311150"/>
            <a:ext cx="9153525" cy="6410325"/>
          </a:xfrm>
          <a:prstGeom prst="rect">
            <a:avLst/>
          </a:prstGeom>
        </p:spPr>
      </p:pic>
    </p:spTree>
    <p:extLst>
      <p:ext uri="{BB962C8B-B14F-4D97-AF65-F5344CB8AC3E}">
        <p14:creationId xmlns:p14="http://schemas.microsoft.com/office/powerpoint/2010/main" val="375427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Hepatitis A</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16</a:t>
            </a:fld>
            <a:endParaRPr lang="en-US"/>
          </a:p>
        </p:txBody>
      </p:sp>
    </p:spTree>
    <p:extLst>
      <p:ext uri="{BB962C8B-B14F-4D97-AF65-F5344CB8AC3E}">
        <p14:creationId xmlns:p14="http://schemas.microsoft.com/office/powerpoint/2010/main" val="403989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Hepatitis 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Acute viral illness characterized by fever, fatigue, loss of appetite, nausea, vomiting, abdominal pain, dark urine, clay-colored stools, joint pain, and jaundice</a:t>
            </a:r>
          </a:p>
          <a:p>
            <a:endParaRPr lang="en-US" dirty="0" smtClean="0"/>
          </a:p>
          <a:p>
            <a:r>
              <a:rPr lang="en-US" dirty="0" smtClean="0"/>
              <a:t>Illness can last for several weeks but most recover completely without lasting liver damage. In serious situations, hepatitis A can cause liver failure and death.</a:t>
            </a:r>
            <a:endParaRPr lang="en-US" dirty="0"/>
          </a:p>
          <a:p>
            <a:endParaRPr lang="en-US" dirty="0"/>
          </a:p>
          <a:p>
            <a:r>
              <a:rPr lang="en-US" dirty="0" smtClean="0"/>
              <a:t>Average interval between exposure and symptoms is 28 days but can occur between 15 and 50 days</a:t>
            </a:r>
          </a:p>
          <a:p>
            <a:endParaRPr lang="en-US" dirty="0"/>
          </a:p>
          <a:p>
            <a:r>
              <a:rPr lang="en-US" dirty="0" smtClean="0"/>
              <a:t>Infectious period can begin up to two weeks prior to symptom onset</a:t>
            </a:r>
            <a:endParaRPr lang="en-US" dirty="0"/>
          </a:p>
        </p:txBody>
      </p:sp>
      <p:sp>
        <p:nvSpPr>
          <p:cNvPr id="4" name="Slide Number Placeholder 3"/>
          <p:cNvSpPr>
            <a:spLocks noGrp="1"/>
          </p:cNvSpPr>
          <p:nvPr>
            <p:ph type="sldNum" sz="quarter" idx="12"/>
          </p:nvPr>
        </p:nvSpPr>
        <p:spPr/>
        <p:txBody>
          <a:bodyPr/>
          <a:lstStyle/>
          <a:p>
            <a:fld id="{9C5B80EE-DA86-45B0-AFB7-BE8EBD65BA69}" type="slidenum">
              <a:rPr lang="en-US" smtClean="0"/>
              <a:t>17</a:t>
            </a:fld>
            <a:endParaRPr lang="en-US"/>
          </a:p>
        </p:txBody>
      </p:sp>
    </p:spTree>
    <p:extLst>
      <p:ext uri="{BB962C8B-B14F-4D97-AF65-F5344CB8AC3E}">
        <p14:creationId xmlns:p14="http://schemas.microsoft.com/office/powerpoint/2010/main" val="55423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A</a:t>
            </a:r>
            <a:endParaRPr lang="en-US" dirty="0"/>
          </a:p>
        </p:txBody>
      </p:sp>
      <p:sp>
        <p:nvSpPr>
          <p:cNvPr id="3" name="Content Placeholder 2"/>
          <p:cNvSpPr>
            <a:spLocks noGrp="1"/>
          </p:cNvSpPr>
          <p:nvPr>
            <p:ph idx="1"/>
          </p:nvPr>
        </p:nvSpPr>
        <p:spPr/>
        <p:txBody>
          <a:bodyPr>
            <a:normAutofit/>
          </a:bodyPr>
          <a:lstStyle/>
          <a:p>
            <a:r>
              <a:rPr lang="en-US" dirty="0"/>
              <a:t>Since March 2017, </a:t>
            </a:r>
            <a:r>
              <a:rPr lang="en-US" dirty="0" smtClean="0"/>
              <a:t>CDC has </a:t>
            </a:r>
            <a:r>
              <a:rPr lang="en-US" dirty="0"/>
              <a:t>been assisting several </a:t>
            </a:r>
            <a:r>
              <a:rPr lang="en-US" dirty="0" smtClean="0"/>
              <a:t>states with </a:t>
            </a:r>
            <a:r>
              <a:rPr lang="en-US" dirty="0"/>
              <a:t>hepatitis A outbreaks, </a:t>
            </a:r>
            <a:r>
              <a:rPr lang="en-US" dirty="0" smtClean="0"/>
              <a:t>spread through person to person contact, that </a:t>
            </a:r>
            <a:r>
              <a:rPr lang="en-US" dirty="0"/>
              <a:t>have occurred primarily among persons who use injection and </a:t>
            </a:r>
            <a:r>
              <a:rPr lang="en-US" dirty="0" smtClean="0"/>
              <a:t>non-injection </a:t>
            </a:r>
            <a:r>
              <a:rPr lang="en-US" dirty="0"/>
              <a:t>drugs, and/or persons who are homeless, and their close direct contacts</a:t>
            </a:r>
            <a:r>
              <a:rPr lang="en-US" dirty="0" smtClean="0"/>
              <a:t>.</a:t>
            </a:r>
            <a:endParaRPr lang="en-US" dirty="0"/>
          </a:p>
          <a:p>
            <a:endParaRPr lang="en-US" dirty="0" smtClean="0"/>
          </a:p>
          <a:p>
            <a:r>
              <a:rPr lang="en-US" dirty="0" smtClean="0"/>
              <a:t>Virginia is currently not considered an outbreak state but has been working with CDC and local health districts to monitor and prepare for possible outbreak-related cases</a:t>
            </a:r>
          </a:p>
        </p:txBody>
      </p:sp>
      <p:sp>
        <p:nvSpPr>
          <p:cNvPr id="4" name="Slide Number Placeholder 3"/>
          <p:cNvSpPr>
            <a:spLocks noGrp="1"/>
          </p:cNvSpPr>
          <p:nvPr>
            <p:ph type="sldNum" sz="quarter" idx="12"/>
          </p:nvPr>
        </p:nvSpPr>
        <p:spPr/>
        <p:txBody>
          <a:bodyPr/>
          <a:lstStyle/>
          <a:p>
            <a:fld id="{9C5B80EE-DA86-45B0-AFB7-BE8EBD65BA69}" type="slidenum">
              <a:rPr lang="en-US" smtClean="0"/>
              <a:t>18</a:t>
            </a:fld>
            <a:endParaRPr lang="en-US"/>
          </a:p>
        </p:txBody>
      </p:sp>
    </p:spTree>
    <p:extLst>
      <p:ext uri="{BB962C8B-B14F-4D97-AF65-F5344CB8AC3E}">
        <p14:creationId xmlns:p14="http://schemas.microsoft.com/office/powerpoint/2010/main" val="851075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3636350"/>
              </p:ext>
            </p:extLst>
          </p:nvPr>
        </p:nvGraphicFramePr>
        <p:xfrm>
          <a:off x="838200" y="5243830"/>
          <a:ext cx="10515600" cy="11125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190545922"/>
                    </a:ext>
                  </a:extLst>
                </a:gridCol>
                <a:gridCol w="2103120">
                  <a:extLst>
                    <a:ext uri="{9D8B030D-6E8A-4147-A177-3AD203B41FA5}">
                      <a16:colId xmlns:a16="http://schemas.microsoft.com/office/drawing/2014/main" val="4167570262"/>
                    </a:ext>
                  </a:extLst>
                </a:gridCol>
                <a:gridCol w="2103120">
                  <a:extLst>
                    <a:ext uri="{9D8B030D-6E8A-4147-A177-3AD203B41FA5}">
                      <a16:colId xmlns:a16="http://schemas.microsoft.com/office/drawing/2014/main" val="814400250"/>
                    </a:ext>
                  </a:extLst>
                </a:gridCol>
                <a:gridCol w="2103120">
                  <a:extLst>
                    <a:ext uri="{9D8B030D-6E8A-4147-A177-3AD203B41FA5}">
                      <a16:colId xmlns:a16="http://schemas.microsoft.com/office/drawing/2014/main" val="3164478939"/>
                    </a:ext>
                  </a:extLst>
                </a:gridCol>
                <a:gridCol w="2103120">
                  <a:extLst>
                    <a:ext uri="{9D8B030D-6E8A-4147-A177-3AD203B41FA5}">
                      <a16:colId xmlns:a16="http://schemas.microsoft.com/office/drawing/2014/main" val="2235720907"/>
                    </a:ext>
                  </a:extLst>
                </a:gridCol>
              </a:tblGrid>
              <a:tr h="370840">
                <a:tc>
                  <a:txBody>
                    <a:bodyPr/>
                    <a:lstStyle/>
                    <a:p>
                      <a:pPr algn="ctr"/>
                      <a:endParaRPr lang="en-US" dirty="0"/>
                    </a:p>
                  </a:txBody>
                  <a:tcPr/>
                </a:tc>
                <a:tc>
                  <a:txBody>
                    <a:bodyPr/>
                    <a:lstStyle/>
                    <a:p>
                      <a:pPr algn="ctr"/>
                      <a:r>
                        <a:rPr lang="en-US" dirty="0" smtClean="0"/>
                        <a:t>West Virginia</a:t>
                      </a:r>
                      <a:endParaRPr lang="en-US" dirty="0"/>
                    </a:p>
                  </a:txBody>
                  <a:tcPr/>
                </a:tc>
                <a:tc>
                  <a:txBody>
                    <a:bodyPr/>
                    <a:lstStyle/>
                    <a:p>
                      <a:pPr algn="ctr"/>
                      <a:r>
                        <a:rPr lang="en-US" dirty="0" smtClean="0"/>
                        <a:t>Kentucky</a:t>
                      </a:r>
                      <a:endParaRPr lang="en-US" dirty="0"/>
                    </a:p>
                  </a:txBody>
                  <a:tcPr/>
                </a:tc>
                <a:tc>
                  <a:txBody>
                    <a:bodyPr/>
                    <a:lstStyle/>
                    <a:p>
                      <a:pPr algn="ctr"/>
                      <a:r>
                        <a:rPr lang="en-US" dirty="0" smtClean="0"/>
                        <a:t>Tennessee</a:t>
                      </a:r>
                      <a:endParaRPr lang="en-US" dirty="0"/>
                    </a:p>
                  </a:txBody>
                  <a:tcPr/>
                </a:tc>
                <a:tc>
                  <a:txBody>
                    <a:bodyPr/>
                    <a:lstStyle/>
                    <a:p>
                      <a:pPr algn="ctr"/>
                      <a:r>
                        <a:rPr lang="en-US" dirty="0" smtClean="0"/>
                        <a:t>North</a:t>
                      </a:r>
                      <a:r>
                        <a:rPr lang="en-US" baseline="0" dirty="0" smtClean="0"/>
                        <a:t> Carolina</a:t>
                      </a:r>
                      <a:endParaRPr lang="en-US" dirty="0"/>
                    </a:p>
                  </a:txBody>
                  <a:tcPr/>
                </a:tc>
                <a:extLst>
                  <a:ext uri="{0D108BD9-81ED-4DB2-BD59-A6C34878D82A}">
                    <a16:rowId xmlns:a16="http://schemas.microsoft.com/office/drawing/2014/main" val="3802560851"/>
                  </a:ext>
                </a:extLst>
              </a:tr>
              <a:tr h="370840">
                <a:tc>
                  <a:txBody>
                    <a:bodyPr/>
                    <a:lstStyle/>
                    <a:p>
                      <a:pPr algn="ctr"/>
                      <a:r>
                        <a:rPr lang="en-US" dirty="0" smtClean="0"/>
                        <a:t>Cases</a:t>
                      </a:r>
                      <a:endParaRPr lang="en-US" dirty="0"/>
                    </a:p>
                  </a:txBody>
                  <a:tcPr/>
                </a:tc>
                <a:tc>
                  <a:txBody>
                    <a:bodyPr/>
                    <a:lstStyle/>
                    <a:p>
                      <a:pPr algn="ctr"/>
                      <a:r>
                        <a:rPr lang="en-US" dirty="0" smtClean="0"/>
                        <a:t>2,137</a:t>
                      </a:r>
                      <a:endParaRPr lang="en-US" dirty="0"/>
                    </a:p>
                  </a:txBody>
                  <a:tcPr/>
                </a:tc>
                <a:tc>
                  <a:txBody>
                    <a:bodyPr/>
                    <a:lstStyle/>
                    <a:p>
                      <a:pPr algn="ctr"/>
                      <a:r>
                        <a:rPr lang="en-US" dirty="0" smtClean="0"/>
                        <a:t>3,265</a:t>
                      </a:r>
                      <a:endParaRPr lang="en-US" dirty="0"/>
                    </a:p>
                  </a:txBody>
                  <a:tcPr/>
                </a:tc>
                <a:tc>
                  <a:txBody>
                    <a:bodyPr/>
                    <a:lstStyle/>
                    <a:p>
                      <a:pPr algn="ctr"/>
                      <a:r>
                        <a:rPr lang="en-US" dirty="0" smtClean="0"/>
                        <a:t>597</a:t>
                      </a:r>
                      <a:endParaRPr lang="en-US" dirty="0"/>
                    </a:p>
                  </a:txBody>
                  <a:tcPr/>
                </a:tc>
                <a:tc>
                  <a:txBody>
                    <a:bodyPr/>
                    <a:lstStyle/>
                    <a:p>
                      <a:pPr algn="ctr"/>
                      <a:r>
                        <a:rPr lang="en-US" dirty="0" smtClean="0"/>
                        <a:t>51</a:t>
                      </a:r>
                      <a:endParaRPr lang="en-US" dirty="0"/>
                    </a:p>
                  </a:txBody>
                  <a:tcPr/>
                </a:tc>
                <a:extLst>
                  <a:ext uri="{0D108BD9-81ED-4DB2-BD59-A6C34878D82A}">
                    <a16:rowId xmlns:a16="http://schemas.microsoft.com/office/drawing/2014/main" val="290134772"/>
                  </a:ext>
                </a:extLst>
              </a:tr>
              <a:tr h="370840">
                <a:tc>
                  <a:txBody>
                    <a:bodyPr/>
                    <a:lstStyle/>
                    <a:p>
                      <a:pPr algn="ctr"/>
                      <a:r>
                        <a:rPr lang="en-US" dirty="0" smtClean="0"/>
                        <a:t>Hospitalization rate</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c>
                  <a:txBody>
                    <a:bodyPr/>
                    <a:lstStyle/>
                    <a:p>
                      <a:pPr algn="ctr"/>
                      <a:r>
                        <a:rPr lang="en-US" dirty="0" smtClean="0"/>
                        <a:t>63%</a:t>
                      </a:r>
                      <a:endParaRPr lang="en-US" dirty="0"/>
                    </a:p>
                  </a:txBody>
                  <a:tcPr/>
                </a:tc>
                <a:tc>
                  <a:txBody>
                    <a:bodyPr/>
                    <a:lstStyle/>
                    <a:p>
                      <a:pPr algn="ctr"/>
                      <a:r>
                        <a:rPr lang="en-US" dirty="0" smtClean="0"/>
                        <a:t>76%</a:t>
                      </a:r>
                      <a:endParaRPr lang="en-US" dirty="0"/>
                    </a:p>
                  </a:txBody>
                  <a:tcPr/>
                </a:tc>
                <a:extLst>
                  <a:ext uri="{0D108BD9-81ED-4DB2-BD59-A6C34878D82A}">
                    <a16:rowId xmlns:a16="http://schemas.microsoft.com/office/drawing/2014/main" val="164787422"/>
                  </a:ext>
                </a:extLst>
              </a:tr>
            </a:tbl>
          </a:graphicData>
        </a:graphic>
      </p:graphicFrame>
      <p:sp>
        <p:nvSpPr>
          <p:cNvPr id="4" name="Slide Number Placeholder 3"/>
          <p:cNvSpPr>
            <a:spLocks noGrp="1"/>
          </p:cNvSpPr>
          <p:nvPr>
            <p:ph type="sldNum" sz="quarter" idx="12"/>
          </p:nvPr>
        </p:nvSpPr>
        <p:spPr/>
        <p:txBody>
          <a:bodyPr/>
          <a:lstStyle/>
          <a:p>
            <a:fld id="{9C5B80EE-DA86-45B0-AFB7-BE8EBD65BA69}" type="slidenum">
              <a:rPr lang="en-US" smtClean="0"/>
              <a:t>19</a:t>
            </a:fld>
            <a:endParaRPr lang="en-US"/>
          </a:p>
        </p:txBody>
      </p:sp>
      <p:pic>
        <p:nvPicPr>
          <p:cNvPr id="11" name="Picture 10"/>
          <p:cNvPicPr>
            <a:picLocks noChangeAspect="1"/>
          </p:cNvPicPr>
          <p:nvPr/>
        </p:nvPicPr>
        <p:blipFill>
          <a:blip r:embed="rId3"/>
          <a:stretch>
            <a:fillRect/>
          </a:stretch>
        </p:blipFill>
        <p:spPr>
          <a:xfrm>
            <a:off x="1318540" y="0"/>
            <a:ext cx="9554919" cy="5243830"/>
          </a:xfrm>
          <a:prstGeom prst="rect">
            <a:avLst/>
          </a:prstGeom>
        </p:spPr>
      </p:pic>
    </p:spTree>
    <p:extLst>
      <p:ext uri="{BB962C8B-B14F-4D97-AF65-F5344CB8AC3E}">
        <p14:creationId xmlns:p14="http://schemas.microsoft.com/office/powerpoint/2010/main" val="360069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Ebola</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2</a:t>
            </a:fld>
            <a:endParaRPr lang="en-US"/>
          </a:p>
        </p:txBody>
      </p:sp>
    </p:spTree>
    <p:extLst>
      <p:ext uri="{BB962C8B-B14F-4D97-AF65-F5344CB8AC3E}">
        <p14:creationId xmlns:p14="http://schemas.microsoft.com/office/powerpoint/2010/main" val="156426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Influenza</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20</a:t>
            </a:fld>
            <a:endParaRPr lang="en-US"/>
          </a:p>
        </p:txBody>
      </p:sp>
    </p:spTree>
    <p:extLst>
      <p:ext uri="{BB962C8B-B14F-4D97-AF65-F5344CB8AC3E}">
        <p14:creationId xmlns:p14="http://schemas.microsoft.com/office/powerpoint/2010/main" val="219336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2018-2019 Influenza Season	</a:t>
            </a:r>
            <a:endParaRPr lang="en-US" dirty="0"/>
          </a:p>
        </p:txBody>
      </p:sp>
      <p:sp>
        <p:nvSpPr>
          <p:cNvPr id="3" name="Content Placeholder 2"/>
          <p:cNvSpPr>
            <a:spLocks noGrp="1"/>
          </p:cNvSpPr>
          <p:nvPr>
            <p:ph idx="1"/>
          </p:nvPr>
        </p:nvSpPr>
        <p:spPr/>
        <p:txBody>
          <a:bodyPr/>
          <a:lstStyle/>
          <a:p>
            <a:r>
              <a:rPr lang="en-US" dirty="0" smtClean="0"/>
              <a:t>Virginia reported Widespread influenza activity for the week ending December 29, 2018</a:t>
            </a:r>
          </a:p>
          <a:p>
            <a:pPr lvl="1"/>
            <a:r>
              <a:rPr lang="en-US" dirty="0" smtClean="0"/>
              <a:t>This is the first week at Widespread for the current flu season</a:t>
            </a:r>
          </a:p>
          <a:p>
            <a:pPr lvl="1"/>
            <a:endParaRPr lang="en-US" dirty="0" smtClean="0"/>
          </a:p>
          <a:p>
            <a:r>
              <a:rPr lang="en-US" dirty="0" smtClean="0"/>
              <a:t>According to the CDC, “Flu activity is unlikely to have peaked and is expected to continue nationally for many weeks.”</a:t>
            </a:r>
          </a:p>
          <a:p>
            <a:pPr lvl="1"/>
            <a:r>
              <a:rPr lang="en-US" dirty="0" smtClean="0"/>
              <a:t>Flu activity peaked in early February during the 2017-18 flu season</a:t>
            </a:r>
          </a:p>
          <a:p>
            <a:pPr lvl="1"/>
            <a:endParaRPr lang="en-US" dirty="0"/>
          </a:p>
        </p:txBody>
      </p:sp>
    </p:spTree>
    <p:extLst>
      <p:ext uri="{BB962C8B-B14F-4D97-AF65-F5344CB8AC3E}">
        <p14:creationId xmlns:p14="http://schemas.microsoft.com/office/powerpoint/2010/main" val="239150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Level</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8963" y="1482725"/>
            <a:ext cx="9234074" cy="4719638"/>
          </a:xfrm>
          <a:prstGeom prst="rect">
            <a:avLst/>
          </a:prstGeom>
        </p:spPr>
      </p:pic>
    </p:spTree>
    <p:extLst>
      <p:ext uri="{BB962C8B-B14F-4D97-AF65-F5344CB8AC3E}">
        <p14:creationId xmlns:p14="http://schemas.microsoft.com/office/powerpoint/2010/main" val="395691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Distribution of Influenza-Like Illness (ILI)</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t="-1" r="496" b="897"/>
          <a:stretch/>
        </p:blipFill>
        <p:spPr>
          <a:xfrm>
            <a:off x="1095797" y="1851025"/>
            <a:ext cx="10000406" cy="4351338"/>
          </a:xfrm>
          <a:prstGeom prst="rect">
            <a:avLst/>
          </a:prstGeom>
        </p:spPr>
      </p:pic>
    </p:spTree>
    <p:extLst>
      <p:ext uri="{BB962C8B-B14F-4D97-AF65-F5344CB8AC3E}">
        <p14:creationId xmlns:p14="http://schemas.microsoft.com/office/powerpoint/2010/main" val="63610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Laboratory-Confirmed Results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r="678"/>
          <a:stretch/>
        </p:blipFill>
        <p:spPr>
          <a:xfrm>
            <a:off x="1137402" y="1720849"/>
            <a:ext cx="9917195" cy="4481513"/>
          </a:xfrm>
          <a:prstGeom prst="rect">
            <a:avLst/>
          </a:prstGeom>
        </p:spPr>
      </p:pic>
    </p:spTree>
    <p:extLst>
      <p:ext uri="{BB962C8B-B14F-4D97-AF65-F5344CB8AC3E}">
        <p14:creationId xmlns:p14="http://schemas.microsoft.com/office/powerpoint/2010/main" val="267925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August 1</a:t>
            </a:r>
            <a:r>
              <a:rPr lang="en-US" baseline="30000" dirty="0" smtClean="0"/>
              <a:t>st</a:t>
            </a:r>
            <a:r>
              <a:rPr lang="en-US" dirty="0" smtClean="0"/>
              <a:t>, 2018 Democratic Republic of the Congo (DRC) reported an outbreak of Ebola virus disease (</a:t>
            </a:r>
            <a:r>
              <a:rPr lang="en-US" dirty="0" err="1" smtClean="0"/>
              <a:t>EVD</a:t>
            </a:r>
            <a:r>
              <a:rPr lang="en-US" dirty="0" smtClean="0"/>
              <a:t>)</a:t>
            </a:r>
          </a:p>
          <a:p>
            <a:pPr lvl="1"/>
            <a:r>
              <a:rPr lang="en-US" dirty="0" smtClean="0"/>
              <a:t>10</a:t>
            </a:r>
            <a:r>
              <a:rPr lang="en-US" baseline="30000" dirty="0" smtClean="0"/>
              <a:t>th</a:t>
            </a:r>
            <a:r>
              <a:rPr lang="en-US" dirty="0" smtClean="0"/>
              <a:t> Ebola outbreak in the DRC since the virus was discovered in 1976</a:t>
            </a:r>
          </a:p>
          <a:p>
            <a:endParaRPr lang="en-US" dirty="0"/>
          </a:p>
          <a:p>
            <a:r>
              <a:rPr lang="en-US" dirty="0" smtClean="0"/>
              <a:t>608 </a:t>
            </a:r>
            <a:r>
              <a:rPr lang="en-US" dirty="0"/>
              <a:t>cases of </a:t>
            </a:r>
            <a:r>
              <a:rPr lang="en-US" dirty="0" err="1"/>
              <a:t>EVD</a:t>
            </a:r>
            <a:r>
              <a:rPr lang="en-US" dirty="0"/>
              <a:t> have been reported as of January 1</a:t>
            </a:r>
            <a:r>
              <a:rPr lang="en-US" baseline="30000" dirty="0"/>
              <a:t>st</a:t>
            </a:r>
            <a:r>
              <a:rPr lang="en-US" dirty="0"/>
              <a:t>, </a:t>
            </a:r>
            <a:r>
              <a:rPr lang="en-US" dirty="0" smtClean="0"/>
              <a:t>2019 </a:t>
            </a:r>
            <a:endParaRPr lang="en-US" dirty="0"/>
          </a:p>
          <a:p>
            <a:pPr lvl="1"/>
            <a:r>
              <a:rPr lang="en-US" dirty="0" smtClean="0"/>
              <a:t>560 Confirmed</a:t>
            </a:r>
            <a:endParaRPr lang="en-US" dirty="0"/>
          </a:p>
          <a:p>
            <a:pPr lvl="1"/>
            <a:r>
              <a:rPr lang="en-US" dirty="0" smtClean="0"/>
              <a:t>368 </a:t>
            </a:r>
            <a:r>
              <a:rPr lang="en-US" dirty="0"/>
              <a:t>Deaths </a:t>
            </a:r>
            <a:r>
              <a:rPr lang="en-US" dirty="0" smtClean="0"/>
              <a:t>(61% </a:t>
            </a:r>
            <a:r>
              <a:rPr lang="en-US" dirty="0"/>
              <a:t>CFR)</a:t>
            </a:r>
          </a:p>
          <a:p>
            <a:pPr lvl="1"/>
            <a:endParaRPr lang="en-US" dirty="0" smtClean="0"/>
          </a:p>
          <a:p>
            <a:r>
              <a:rPr lang="en-US" dirty="0" smtClean="0"/>
              <a:t>6,859 contacts under surveillance as of </a:t>
            </a:r>
            <a:r>
              <a:rPr lang="en-US" dirty="0"/>
              <a:t>January 1</a:t>
            </a:r>
            <a:r>
              <a:rPr lang="en-US" baseline="30000" dirty="0"/>
              <a:t>st</a:t>
            </a:r>
            <a:r>
              <a:rPr lang="en-US" dirty="0"/>
              <a:t>, </a:t>
            </a:r>
            <a:r>
              <a:rPr lang="en-US" dirty="0" smtClean="0"/>
              <a:t>2019</a:t>
            </a:r>
          </a:p>
          <a:p>
            <a:endParaRPr lang="en-US" dirty="0"/>
          </a:p>
          <a:p>
            <a:r>
              <a:rPr lang="en-US" dirty="0" smtClean="0"/>
              <a:t>54,153 people vaccinated as of January 1</a:t>
            </a:r>
            <a:r>
              <a:rPr lang="en-US" baseline="30000" dirty="0" smtClean="0"/>
              <a:t>st</a:t>
            </a:r>
            <a:r>
              <a:rPr lang="en-US" dirty="0" smtClean="0"/>
              <a:t>, 2019</a:t>
            </a:r>
            <a:endParaRPr lang="en-US" dirty="0"/>
          </a:p>
        </p:txBody>
      </p:sp>
      <p:sp>
        <p:nvSpPr>
          <p:cNvPr id="4" name="Slide Number Placeholder 3"/>
          <p:cNvSpPr>
            <a:spLocks noGrp="1"/>
          </p:cNvSpPr>
          <p:nvPr>
            <p:ph type="sldNum" sz="quarter" idx="12"/>
          </p:nvPr>
        </p:nvSpPr>
        <p:spPr/>
        <p:txBody>
          <a:bodyPr/>
          <a:lstStyle/>
          <a:p>
            <a:fld id="{9C5B80EE-DA86-45B0-AFB7-BE8EBD65BA69}" type="slidenum">
              <a:rPr lang="en-US" smtClean="0"/>
              <a:t>3</a:t>
            </a:fld>
            <a:endParaRPr lang="en-US" dirty="0"/>
          </a:p>
        </p:txBody>
      </p:sp>
    </p:spTree>
    <p:extLst>
      <p:ext uri="{BB962C8B-B14F-4D97-AF65-F5344CB8AC3E}">
        <p14:creationId xmlns:p14="http://schemas.microsoft.com/office/powerpoint/2010/main" val="329267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4</a:t>
            </a:fld>
            <a:endParaRPr lang="en-US"/>
          </a:p>
        </p:txBody>
      </p:sp>
      <p:pic>
        <p:nvPicPr>
          <p:cNvPr id="6" name="Picture 5"/>
          <p:cNvPicPr>
            <a:picLocks noChangeAspect="1"/>
          </p:cNvPicPr>
          <p:nvPr/>
        </p:nvPicPr>
        <p:blipFill>
          <a:blip r:embed="rId3"/>
          <a:stretch>
            <a:fillRect/>
          </a:stretch>
        </p:blipFill>
        <p:spPr>
          <a:xfrm>
            <a:off x="1277980" y="0"/>
            <a:ext cx="9636039" cy="6858000"/>
          </a:xfrm>
          <a:prstGeom prst="rect">
            <a:avLst/>
          </a:prstGeom>
        </p:spPr>
      </p:pic>
    </p:spTree>
    <p:extLst>
      <p:ext uri="{BB962C8B-B14F-4D97-AF65-F5344CB8AC3E}">
        <p14:creationId xmlns:p14="http://schemas.microsoft.com/office/powerpoint/2010/main" val="153095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B80EE-DA86-45B0-AFB7-BE8EBD65BA69}" type="slidenum">
              <a:rPr lang="en-US" smtClean="0"/>
              <a:t>5</a:t>
            </a:fld>
            <a:endParaRPr lang="en-US"/>
          </a:p>
        </p:txBody>
      </p:sp>
      <p:pic>
        <p:nvPicPr>
          <p:cNvPr id="4" name="Picture 3"/>
          <p:cNvPicPr>
            <a:picLocks noChangeAspect="1"/>
          </p:cNvPicPr>
          <p:nvPr/>
        </p:nvPicPr>
        <p:blipFill>
          <a:blip r:embed="rId3"/>
          <a:stretch>
            <a:fillRect/>
          </a:stretch>
        </p:blipFill>
        <p:spPr>
          <a:xfrm>
            <a:off x="-1" y="209550"/>
            <a:ext cx="12098807" cy="6146800"/>
          </a:xfrm>
          <a:prstGeom prst="rect">
            <a:avLst/>
          </a:prstGeom>
        </p:spPr>
      </p:pic>
    </p:spTree>
    <p:extLst>
      <p:ext uri="{BB962C8B-B14F-4D97-AF65-F5344CB8AC3E}">
        <p14:creationId xmlns:p14="http://schemas.microsoft.com/office/powerpoint/2010/main" val="290559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Measles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6</a:t>
            </a:fld>
            <a:endParaRPr lang="en-US"/>
          </a:p>
        </p:txBody>
      </p:sp>
    </p:spTree>
    <p:extLst>
      <p:ext uri="{BB962C8B-B14F-4D97-AF65-F5344CB8AC3E}">
        <p14:creationId xmlns:p14="http://schemas.microsoft.com/office/powerpoint/2010/main" val="327389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Measles</a:t>
            </a:r>
            <a:endParaRPr lang="en-US" dirty="0"/>
          </a:p>
        </p:txBody>
      </p:sp>
      <p:sp>
        <p:nvSpPr>
          <p:cNvPr id="6" name="Content Placeholder 5"/>
          <p:cNvSpPr>
            <a:spLocks noGrp="1"/>
          </p:cNvSpPr>
          <p:nvPr>
            <p:ph idx="1"/>
          </p:nvPr>
        </p:nvSpPr>
        <p:spPr/>
        <p:txBody>
          <a:bodyPr>
            <a:normAutofit lnSpcReduction="10000"/>
          </a:bodyPr>
          <a:lstStyle/>
          <a:p>
            <a:r>
              <a:rPr lang="en-US" dirty="0" smtClean="0"/>
              <a:t>Acute viral illness characterized by a </a:t>
            </a:r>
            <a:r>
              <a:rPr lang="en-US" dirty="0" err="1" smtClean="0"/>
              <a:t>prodrome</a:t>
            </a:r>
            <a:r>
              <a:rPr lang="en-US" dirty="0" smtClean="0"/>
              <a:t> of fever and fatigue, cough, </a:t>
            </a:r>
            <a:r>
              <a:rPr lang="en-US" dirty="0" err="1" smtClean="0"/>
              <a:t>coryza</a:t>
            </a:r>
            <a:r>
              <a:rPr lang="en-US" dirty="0" smtClean="0"/>
              <a:t>, and conjunctivitis, followed by a maculopapular rash</a:t>
            </a:r>
          </a:p>
          <a:p>
            <a:endParaRPr lang="en-US" dirty="0"/>
          </a:p>
          <a:p>
            <a:r>
              <a:rPr lang="en-US" dirty="0" smtClean="0"/>
              <a:t>Usually a mild or moderately severe illness but can result in complications such as pneumonia, encephalitis, and death</a:t>
            </a:r>
          </a:p>
          <a:p>
            <a:endParaRPr lang="en-US" dirty="0"/>
          </a:p>
          <a:p>
            <a:r>
              <a:rPr lang="en-US" dirty="0"/>
              <a:t>Average interval between exposure and rash onset is 14 days</a:t>
            </a:r>
          </a:p>
          <a:p>
            <a:endParaRPr lang="en-US" dirty="0" smtClean="0"/>
          </a:p>
          <a:p>
            <a:r>
              <a:rPr lang="en-US" dirty="0" smtClean="0"/>
              <a:t>Infectious period is typically four days before until four days after onset of rash</a:t>
            </a:r>
          </a:p>
          <a:p>
            <a:endParaRPr lang="en-US" dirty="0"/>
          </a:p>
        </p:txBody>
      </p:sp>
      <p:sp>
        <p:nvSpPr>
          <p:cNvPr id="4" name="Slide Number Placeholder 3"/>
          <p:cNvSpPr>
            <a:spLocks noGrp="1"/>
          </p:cNvSpPr>
          <p:nvPr>
            <p:ph type="sldNum" sz="quarter" idx="12"/>
          </p:nvPr>
        </p:nvSpPr>
        <p:spPr/>
        <p:txBody>
          <a:bodyPr/>
          <a:lstStyle/>
          <a:p>
            <a:fld id="{9C5B80EE-DA86-45B0-AFB7-BE8EBD65BA69}" type="slidenum">
              <a:rPr lang="en-US" smtClean="0"/>
              <a:t>7</a:t>
            </a:fld>
            <a:endParaRPr lang="en-US"/>
          </a:p>
        </p:txBody>
      </p:sp>
    </p:spTree>
    <p:extLst>
      <p:ext uri="{BB962C8B-B14F-4D97-AF65-F5344CB8AC3E}">
        <p14:creationId xmlns:p14="http://schemas.microsoft.com/office/powerpoint/2010/main" val="195408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5B80EE-DA86-45B0-AFB7-BE8EBD65BA69}" type="slidenum">
              <a:rPr lang="en-US" smtClean="0"/>
              <a:t>8</a:t>
            </a:fld>
            <a:endParaRPr lang="en-US"/>
          </a:p>
        </p:txBody>
      </p:sp>
      <p:pic>
        <p:nvPicPr>
          <p:cNvPr id="5" name="Picture 4"/>
          <p:cNvPicPr>
            <a:picLocks noChangeAspect="1"/>
          </p:cNvPicPr>
          <p:nvPr/>
        </p:nvPicPr>
        <p:blipFill>
          <a:blip r:embed="rId3"/>
          <a:stretch>
            <a:fillRect/>
          </a:stretch>
        </p:blipFill>
        <p:spPr>
          <a:xfrm>
            <a:off x="0" y="242233"/>
            <a:ext cx="12192000" cy="5934730"/>
          </a:xfrm>
          <a:prstGeom prst="rect">
            <a:avLst/>
          </a:prstGeom>
        </p:spPr>
      </p:pic>
    </p:spTree>
    <p:extLst>
      <p:ext uri="{BB962C8B-B14F-4D97-AF65-F5344CB8AC3E}">
        <p14:creationId xmlns:p14="http://schemas.microsoft.com/office/powerpoint/2010/main" val="274109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C5B80EE-DA86-45B0-AFB7-BE8EBD65BA69}" type="slidenum">
              <a:rPr lang="en-US" smtClean="0"/>
              <a:t>9</a:t>
            </a:fld>
            <a:endParaRPr lang="en-US"/>
          </a:p>
        </p:txBody>
      </p:sp>
      <p:pic>
        <p:nvPicPr>
          <p:cNvPr id="2" name="Picture 1"/>
          <p:cNvPicPr>
            <a:picLocks noChangeAspect="1"/>
          </p:cNvPicPr>
          <p:nvPr/>
        </p:nvPicPr>
        <p:blipFill>
          <a:blip r:embed="rId3"/>
          <a:stretch>
            <a:fillRect/>
          </a:stretch>
        </p:blipFill>
        <p:spPr>
          <a:xfrm>
            <a:off x="1303096" y="0"/>
            <a:ext cx="9585807" cy="6858000"/>
          </a:xfrm>
          <a:prstGeom prst="rect">
            <a:avLst/>
          </a:prstGeom>
        </p:spPr>
      </p:pic>
    </p:spTree>
    <p:extLst>
      <p:ext uri="{BB962C8B-B14F-4D97-AF65-F5344CB8AC3E}">
        <p14:creationId xmlns:p14="http://schemas.microsoft.com/office/powerpoint/2010/main" val="1609250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934</Words>
  <Application>Microsoft Office PowerPoint</Application>
  <PresentationFormat>Widescreen</PresentationFormat>
  <Paragraphs>136</Paragraphs>
  <Slides>24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Health and Human Resources Sub-Panel Meeting</vt:lpstr>
      <vt:lpstr>Ebola</vt:lpstr>
      <vt:lpstr>Ebola</vt:lpstr>
      <vt:lpstr>PowerPoint Presentation</vt:lpstr>
      <vt:lpstr>PowerPoint Presentation</vt:lpstr>
      <vt:lpstr>Measles</vt:lpstr>
      <vt:lpstr>Measles</vt:lpstr>
      <vt:lpstr>PowerPoint Presentation</vt:lpstr>
      <vt:lpstr>PowerPoint Presentation</vt:lpstr>
      <vt:lpstr>PowerPoint Presentation</vt:lpstr>
      <vt:lpstr>Measles</vt:lpstr>
      <vt:lpstr>Acute Flaccid Myelitis</vt:lpstr>
      <vt:lpstr>Acute flaccid myelitis (AFM)</vt:lpstr>
      <vt:lpstr>Acute flaccid myelitis (AFM)</vt:lpstr>
      <vt:lpstr>PowerPoint Presentation</vt:lpstr>
      <vt:lpstr>Hepatitis A</vt:lpstr>
      <vt:lpstr>Hepatitis A</vt:lpstr>
      <vt:lpstr>Hepatitis A</vt:lpstr>
      <vt:lpstr>PowerPoint Presentation</vt:lpstr>
      <vt:lpstr>Influenza</vt:lpstr>
      <vt:lpstr>2018-2019 Influenza Season </vt:lpstr>
      <vt:lpstr>Activity Level</vt:lpstr>
      <vt:lpstr>Geographic Distribution of Influenza-Like Illness (ILI)</vt:lpstr>
      <vt:lpstr>Laboratory-Confirmed Results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Falk, Jonathan (VDH)</dc:creator>
  <cp:lastModifiedBy>Silverstein, Suzi (VDH)</cp:lastModifiedBy>
  <cp:revision>78</cp:revision>
  <dcterms:created xsi:type="dcterms:W3CDTF">2018-07-09T12:41:26Z</dcterms:created>
  <dcterms:modified xsi:type="dcterms:W3CDTF">2019-01-08T14:56:21Z</dcterms:modified>
</cp:coreProperties>
</file>