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4"/>
  </p:sldMasterIdLst>
  <p:notesMasterIdLst>
    <p:notesMasterId r:id="rId15"/>
  </p:notesMasterIdLst>
  <p:handoutMasterIdLst>
    <p:handoutMasterId r:id="rId16"/>
  </p:handoutMasterIdLst>
  <p:sldIdLst>
    <p:sldId id="687" r:id="rId5"/>
    <p:sldId id="670" r:id="rId6"/>
    <p:sldId id="669" r:id="rId7"/>
    <p:sldId id="671" r:id="rId8"/>
    <p:sldId id="672" r:id="rId9"/>
    <p:sldId id="691" r:id="rId10"/>
    <p:sldId id="688" r:id="rId11"/>
    <p:sldId id="689" r:id="rId12"/>
    <p:sldId id="690" r:id="rId13"/>
    <p:sldId id="685" r:id="rId14"/>
  </p:sldIdLst>
  <p:sldSz cx="9144000" cy="6858000" type="screen4x3"/>
  <p:notesSz cx="7102475" cy="9388475"/>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FF9900"/>
    <a:srgbClr val="FF5050"/>
    <a:srgbClr val="09163F"/>
    <a:srgbClr val="0C0543"/>
    <a:srgbClr val="BABAE8"/>
    <a:srgbClr val="A6A6E2"/>
    <a:srgbClr val="D9D9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8" autoAdjust="0"/>
    <p:restoredTop sz="78571" autoAdjust="0"/>
  </p:normalViewPr>
  <p:slideViewPr>
    <p:cSldViewPr>
      <p:cViewPr varScale="1">
        <p:scale>
          <a:sx n="64" d="100"/>
          <a:sy n="64" d="100"/>
        </p:scale>
        <p:origin x="715" y="67"/>
      </p:cViewPr>
      <p:guideLst>
        <p:guide orient="horz" pos="2160"/>
        <p:guide pos="2880"/>
      </p:guideLst>
    </p:cSldViewPr>
  </p:slideViewPr>
  <p:outlineViewPr>
    <p:cViewPr>
      <p:scale>
        <a:sx n="33" d="100"/>
        <a:sy n="33" d="100"/>
      </p:scale>
      <p:origin x="0" y="-122726"/>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646036-D3EE-45A7-A3FF-1D24AEC05486}"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7078A0B8-6AA7-45B5-93AA-B0C19BAF29BE}">
      <dgm:prSet phldrT="[Text]"/>
      <dgm:spPr>
        <a:xfrm>
          <a:off x="430530" y="129078"/>
          <a:ext cx="6027420" cy="472320"/>
        </a:xfrm>
        <a:prstGeom prst="roundRect">
          <a:avLst/>
        </a:prstGeom>
        <a:solidFill>
          <a:srgbClr val="C0504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b="1" dirty="0" smtClean="0">
              <a:solidFill>
                <a:sysClr val="window" lastClr="FFFFFF"/>
              </a:solidFill>
              <a:latin typeface="Calibri"/>
              <a:ea typeface="+mn-ea"/>
              <a:cs typeface="+mn-cs"/>
            </a:rPr>
            <a:t>Public Health Emergency Declaration</a:t>
          </a:r>
          <a:endParaRPr lang="en-US" b="1" dirty="0">
            <a:solidFill>
              <a:sysClr val="window" lastClr="FFFFFF"/>
            </a:solidFill>
            <a:latin typeface="Calibri"/>
            <a:ea typeface="+mn-ea"/>
            <a:cs typeface="+mn-cs"/>
          </a:endParaRPr>
        </a:p>
      </dgm:t>
    </dgm:pt>
    <dgm:pt modelId="{90CC62D4-78A3-49D6-9724-ABB5203DA002}" type="parTrans" cxnId="{19401783-89E2-4E27-BE71-19C410911DC4}">
      <dgm:prSet/>
      <dgm:spPr/>
      <dgm:t>
        <a:bodyPr/>
        <a:lstStyle/>
        <a:p>
          <a:endParaRPr lang="en-US"/>
        </a:p>
      </dgm:t>
    </dgm:pt>
    <dgm:pt modelId="{0DF7B77C-CEEB-428A-8786-9BA7607A7B71}" type="sibTrans" cxnId="{19401783-89E2-4E27-BE71-19C410911DC4}">
      <dgm:prSet/>
      <dgm:spPr/>
      <dgm:t>
        <a:bodyPr/>
        <a:lstStyle/>
        <a:p>
          <a:endParaRPr lang="en-US"/>
        </a:p>
      </dgm:t>
    </dgm:pt>
    <dgm:pt modelId="{5C76C597-9401-4E8F-9ACD-67FCB3E85A46}">
      <dgm:prSet phldrT="[Text]"/>
      <dgm:spPr>
        <a:xfrm>
          <a:off x="430530" y="1888038"/>
          <a:ext cx="6027420" cy="472320"/>
        </a:xfrm>
        <a:prstGeom prst="roundRect">
          <a:avLst/>
        </a:prstGeom>
        <a:solidFill>
          <a:srgbClr val="9BBB59">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b="1" dirty="0" smtClean="0">
              <a:solidFill>
                <a:sysClr val="window" lastClr="FFFFFF"/>
              </a:solidFill>
              <a:latin typeface="Calibri"/>
              <a:ea typeface="+mn-ea"/>
              <a:cs typeface="+mn-cs"/>
            </a:rPr>
            <a:t>VDH Incident Management Team (IMT) Activation </a:t>
          </a:r>
          <a:endParaRPr lang="en-US" b="1" dirty="0">
            <a:solidFill>
              <a:sysClr val="window" lastClr="FFFFFF"/>
            </a:solidFill>
            <a:latin typeface="Calibri"/>
            <a:ea typeface="+mn-ea"/>
            <a:cs typeface="+mn-cs"/>
          </a:endParaRPr>
        </a:p>
      </dgm:t>
    </dgm:pt>
    <dgm:pt modelId="{02DE83D3-A5F8-413D-8915-43B43B365678}" type="parTrans" cxnId="{9DC2B5B2-6D5A-4883-BBBF-E069618A893B}">
      <dgm:prSet/>
      <dgm:spPr/>
      <dgm:t>
        <a:bodyPr/>
        <a:lstStyle/>
        <a:p>
          <a:endParaRPr lang="en-US"/>
        </a:p>
      </dgm:t>
    </dgm:pt>
    <dgm:pt modelId="{541A1329-E9C5-4D66-B0F1-6261CCA08DF6}" type="sibTrans" cxnId="{9DC2B5B2-6D5A-4883-BBBF-E069618A893B}">
      <dgm:prSet/>
      <dgm:spPr/>
      <dgm:t>
        <a:bodyPr/>
        <a:lstStyle/>
        <a:p>
          <a:endParaRPr lang="en-US"/>
        </a:p>
      </dgm:t>
    </dgm:pt>
    <dgm:pt modelId="{6D18FE9A-D301-4329-8E75-1A339BEE8CFD}">
      <dgm:prSet phldrT="[Text]"/>
      <dgm:spPr>
        <a:xfrm>
          <a:off x="430530" y="3420198"/>
          <a:ext cx="6027420" cy="472320"/>
        </a:xfrm>
        <a:prstGeom prst="roundRect">
          <a:avLst/>
        </a:prstGeom>
        <a:solidFill>
          <a:srgbClr val="8064A2">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b="1" dirty="0" smtClean="0">
              <a:solidFill>
                <a:sysClr val="window" lastClr="FFFFFF"/>
              </a:solidFill>
              <a:latin typeface="Calibri"/>
              <a:ea typeface="+mn-ea"/>
              <a:cs typeface="+mn-cs"/>
            </a:rPr>
            <a:t>Governor’s Executive Leadership Team on Opioids and Addiction</a:t>
          </a:r>
          <a:endParaRPr lang="en-US" b="1" dirty="0">
            <a:solidFill>
              <a:sysClr val="window" lastClr="FFFFFF"/>
            </a:solidFill>
            <a:latin typeface="Calibri"/>
            <a:ea typeface="+mn-ea"/>
            <a:cs typeface="+mn-cs"/>
          </a:endParaRPr>
        </a:p>
      </dgm:t>
    </dgm:pt>
    <dgm:pt modelId="{427E21FD-B0D2-40AB-804B-9FBC47364ED6}" type="parTrans" cxnId="{14617453-1CF6-447C-979B-543FA3655C2F}">
      <dgm:prSet/>
      <dgm:spPr/>
      <dgm:t>
        <a:bodyPr/>
        <a:lstStyle/>
        <a:p>
          <a:endParaRPr lang="en-US"/>
        </a:p>
      </dgm:t>
    </dgm:pt>
    <dgm:pt modelId="{339D94DE-475B-40D5-8CE7-6F71856EE101}" type="sibTrans" cxnId="{14617453-1CF6-447C-979B-543FA3655C2F}">
      <dgm:prSet/>
      <dgm:spPr/>
      <dgm:t>
        <a:bodyPr/>
        <a:lstStyle/>
        <a:p>
          <a:endParaRPr lang="en-US"/>
        </a:p>
      </dgm:t>
    </dgm:pt>
    <dgm:pt modelId="{9907F7F0-27F9-4178-A818-7C9A753136B7}">
      <dgm:prSet/>
      <dgm:spPr>
        <a:xfrm>
          <a:off x="0" y="379799"/>
          <a:ext cx="8610600" cy="1436400"/>
        </a:xfrm>
        <a:prstGeom prst="rect">
          <a:avLst/>
        </a:prstGeom>
        <a:solidFill>
          <a:sysClr val="window" lastClr="FFFFFF">
            <a:alpha val="90000"/>
            <a:hueOff val="0"/>
            <a:satOff val="0"/>
            <a:lumOff val="0"/>
            <a:alphaOff val="0"/>
          </a:sysClr>
        </a:solidFill>
        <a:ln w="25400" cap="flat" cmpd="sng" algn="ctr">
          <a:solidFill>
            <a:srgbClr val="C0504D">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Statewide standing order for naloxone issued concurrently</a:t>
          </a:r>
          <a:endParaRPr lang="en-US" dirty="0">
            <a:solidFill>
              <a:sysClr val="windowText" lastClr="000000">
                <a:hueOff val="0"/>
                <a:satOff val="0"/>
                <a:lumOff val="0"/>
                <a:alphaOff val="0"/>
              </a:sysClr>
            </a:solidFill>
            <a:latin typeface="Calibri"/>
            <a:ea typeface="+mn-ea"/>
            <a:cs typeface="+mn-cs"/>
          </a:endParaRPr>
        </a:p>
      </dgm:t>
    </dgm:pt>
    <dgm:pt modelId="{708280FD-0F13-4DA9-98F2-4400B76B8A11}" type="parTrans" cxnId="{81EA8C9B-453E-4CA2-8AD8-5E6409B05DE2}">
      <dgm:prSet/>
      <dgm:spPr/>
      <dgm:t>
        <a:bodyPr/>
        <a:lstStyle/>
        <a:p>
          <a:endParaRPr lang="en-US"/>
        </a:p>
      </dgm:t>
    </dgm:pt>
    <dgm:pt modelId="{38453CA0-D485-4BEA-9502-59CCA5C49F07}" type="sibTrans" cxnId="{81EA8C9B-453E-4CA2-8AD8-5E6409B05DE2}">
      <dgm:prSet/>
      <dgm:spPr/>
      <dgm:t>
        <a:bodyPr/>
        <a:lstStyle/>
        <a:p>
          <a:endParaRPr lang="en-US"/>
        </a:p>
      </dgm:t>
    </dgm:pt>
    <dgm:pt modelId="{4263117F-FC57-4D3F-82BB-4C8110E84C40}">
      <dgm:prSet/>
      <dgm:spPr>
        <a:xfrm>
          <a:off x="0" y="2124198"/>
          <a:ext cx="8610600" cy="1209600"/>
        </a:xfrm>
        <a:prstGeom prst="rect">
          <a:avLst/>
        </a:prstGeom>
        <a:solidFill>
          <a:sysClr val="window" lastClr="FFFFFF">
            <a:alpha val="90000"/>
            <a:hueOff val="0"/>
            <a:satOff val="0"/>
            <a:lumOff val="0"/>
            <a:alphaOff val="0"/>
          </a:sysClr>
        </a:solidFill>
        <a:ln w="25400" cap="flat" cmpd="sng" algn="ctr">
          <a:solidFill>
            <a:srgbClr val="9BBB59">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Incident Command System (ICS) Structure</a:t>
          </a:r>
          <a:endParaRPr lang="en-US" dirty="0">
            <a:solidFill>
              <a:sysClr val="windowText" lastClr="000000">
                <a:hueOff val="0"/>
                <a:satOff val="0"/>
                <a:lumOff val="0"/>
                <a:alphaOff val="0"/>
              </a:sysClr>
            </a:solidFill>
            <a:latin typeface="Calibri"/>
            <a:ea typeface="+mn-ea"/>
            <a:cs typeface="+mn-cs"/>
          </a:endParaRPr>
        </a:p>
      </dgm:t>
    </dgm:pt>
    <dgm:pt modelId="{A2202FA9-90ED-4345-A3AA-17A2F2D02815}" type="parTrans" cxnId="{32BF33C8-99E2-4C78-BBA5-59CFCBED17F4}">
      <dgm:prSet/>
      <dgm:spPr/>
      <dgm:t>
        <a:bodyPr/>
        <a:lstStyle/>
        <a:p>
          <a:endParaRPr lang="en-US"/>
        </a:p>
      </dgm:t>
    </dgm:pt>
    <dgm:pt modelId="{A32E4D97-B7FE-44C5-BBB1-A531E6955301}" type="sibTrans" cxnId="{32BF33C8-99E2-4C78-BBA5-59CFCBED17F4}">
      <dgm:prSet/>
      <dgm:spPr/>
      <dgm:t>
        <a:bodyPr/>
        <a:lstStyle/>
        <a:p>
          <a:endParaRPr lang="en-US"/>
        </a:p>
      </dgm:t>
    </dgm:pt>
    <dgm:pt modelId="{AF1DB162-1BE6-49BA-9047-5EA0A3D7D4FD}">
      <dgm:prSet/>
      <dgm:spPr>
        <a:xfrm>
          <a:off x="0" y="2124198"/>
          <a:ext cx="8610600" cy="1209600"/>
        </a:xfrm>
        <a:prstGeom prst="rect">
          <a:avLst/>
        </a:prstGeom>
        <a:solidFill>
          <a:sysClr val="window" lastClr="FFFFFF">
            <a:alpha val="90000"/>
            <a:hueOff val="0"/>
            <a:satOff val="0"/>
            <a:lumOff val="0"/>
            <a:alphaOff val="0"/>
          </a:sysClr>
        </a:solidFill>
        <a:ln w="25400" cap="flat" cmpd="sng" algn="ctr">
          <a:solidFill>
            <a:srgbClr val="9BBB59">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Incident Action Planning</a:t>
          </a:r>
          <a:endParaRPr lang="en-US" dirty="0">
            <a:solidFill>
              <a:sysClr val="windowText" lastClr="000000">
                <a:hueOff val="0"/>
                <a:satOff val="0"/>
                <a:lumOff val="0"/>
                <a:alphaOff val="0"/>
              </a:sysClr>
            </a:solidFill>
            <a:latin typeface="Calibri"/>
            <a:ea typeface="+mn-ea"/>
            <a:cs typeface="+mn-cs"/>
          </a:endParaRPr>
        </a:p>
      </dgm:t>
    </dgm:pt>
    <dgm:pt modelId="{C79F2D77-D0D0-4885-9745-3849B45EE003}" type="parTrans" cxnId="{C0EFAE62-87B4-47CE-9513-77ADD54D35DE}">
      <dgm:prSet/>
      <dgm:spPr/>
      <dgm:t>
        <a:bodyPr/>
        <a:lstStyle/>
        <a:p>
          <a:endParaRPr lang="en-US"/>
        </a:p>
      </dgm:t>
    </dgm:pt>
    <dgm:pt modelId="{2D93E6ED-3FC1-477B-830A-372172B760C2}" type="sibTrans" cxnId="{C0EFAE62-87B4-47CE-9513-77ADD54D35DE}">
      <dgm:prSet/>
      <dgm:spPr/>
      <dgm:t>
        <a:bodyPr/>
        <a:lstStyle/>
        <a:p>
          <a:endParaRPr lang="en-US"/>
        </a:p>
      </dgm:t>
    </dgm:pt>
    <dgm:pt modelId="{B9368C7D-81AD-4246-9398-7FC0320ABACE}">
      <dgm:prSet/>
      <dgm:spPr>
        <a:xfrm>
          <a:off x="0" y="2124198"/>
          <a:ext cx="8610600" cy="1209600"/>
        </a:xfrm>
        <a:prstGeom prst="rect">
          <a:avLst/>
        </a:prstGeom>
        <a:solidFill>
          <a:sysClr val="window" lastClr="FFFFFF">
            <a:alpha val="90000"/>
            <a:hueOff val="0"/>
            <a:satOff val="0"/>
            <a:lumOff val="0"/>
            <a:alphaOff val="0"/>
          </a:sysClr>
        </a:solidFill>
        <a:ln w="25400" cap="flat" cmpd="sng" algn="ctr">
          <a:solidFill>
            <a:srgbClr val="9BBB59">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Situation Reporting</a:t>
          </a:r>
          <a:endParaRPr lang="en-US" dirty="0">
            <a:solidFill>
              <a:sysClr val="windowText" lastClr="000000">
                <a:hueOff val="0"/>
                <a:satOff val="0"/>
                <a:lumOff val="0"/>
                <a:alphaOff val="0"/>
              </a:sysClr>
            </a:solidFill>
            <a:latin typeface="Calibri"/>
            <a:ea typeface="+mn-ea"/>
            <a:cs typeface="+mn-cs"/>
          </a:endParaRPr>
        </a:p>
      </dgm:t>
    </dgm:pt>
    <dgm:pt modelId="{5CE1BC61-DA87-4F79-8BAF-D5489E6E5A81}" type="parTrans" cxnId="{D5A91568-F7BF-4561-937C-CA32D6403840}">
      <dgm:prSet/>
      <dgm:spPr/>
      <dgm:t>
        <a:bodyPr/>
        <a:lstStyle/>
        <a:p>
          <a:endParaRPr lang="en-US"/>
        </a:p>
      </dgm:t>
    </dgm:pt>
    <dgm:pt modelId="{B6B48FE7-E541-4BEB-A3E7-525375048BC1}" type="sibTrans" cxnId="{D5A91568-F7BF-4561-937C-CA32D6403840}">
      <dgm:prSet/>
      <dgm:spPr/>
      <dgm:t>
        <a:bodyPr/>
        <a:lstStyle/>
        <a:p>
          <a:endParaRPr lang="en-US"/>
        </a:p>
      </dgm:t>
    </dgm:pt>
    <dgm:pt modelId="{F23309CB-87B2-4E8E-BE87-407A70D481D4}">
      <dgm:prSet/>
      <dgm:spPr>
        <a:xfrm>
          <a:off x="0" y="3656358"/>
          <a:ext cx="8610600" cy="1663200"/>
        </a:xfrm>
        <a:prstGeom prst="rect">
          <a:avLst/>
        </a:prstGeom>
        <a:solidFill>
          <a:sysClr val="window" lastClr="FFFFFF">
            <a:alpha val="90000"/>
            <a:hueOff val="0"/>
            <a:satOff val="0"/>
            <a:lumOff val="0"/>
            <a:alphaOff val="0"/>
          </a:sysClr>
        </a:solidFill>
        <a:ln w="25400" cap="flat" cmpd="sng" algn="ctr">
          <a:solidFill>
            <a:srgbClr val="8064A2">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Co-chaired by Secretary of Health &amp; Human Resources and Secretary of Public Safety and Homeland Security</a:t>
          </a:r>
          <a:endParaRPr lang="en-US" dirty="0">
            <a:solidFill>
              <a:sysClr val="windowText" lastClr="000000">
                <a:hueOff val="0"/>
                <a:satOff val="0"/>
                <a:lumOff val="0"/>
                <a:alphaOff val="0"/>
              </a:sysClr>
            </a:solidFill>
            <a:latin typeface="Calibri"/>
            <a:ea typeface="+mn-ea"/>
            <a:cs typeface="+mn-cs"/>
          </a:endParaRPr>
        </a:p>
      </dgm:t>
    </dgm:pt>
    <dgm:pt modelId="{3F93D4E2-0602-4589-B0E3-F2A15E8788B2}" type="parTrans" cxnId="{3F3ADEC4-82FF-40EE-B9BF-84E885DAF731}">
      <dgm:prSet/>
      <dgm:spPr/>
      <dgm:t>
        <a:bodyPr/>
        <a:lstStyle/>
        <a:p>
          <a:endParaRPr lang="en-US"/>
        </a:p>
      </dgm:t>
    </dgm:pt>
    <dgm:pt modelId="{E725CFC4-8258-47B9-80F3-F87ED675BBBB}" type="sibTrans" cxnId="{3F3ADEC4-82FF-40EE-B9BF-84E885DAF731}">
      <dgm:prSet/>
      <dgm:spPr/>
      <dgm:t>
        <a:bodyPr/>
        <a:lstStyle/>
        <a:p>
          <a:endParaRPr lang="en-US"/>
        </a:p>
      </dgm:t>
    </dgm:pt>
    <dgm:pt modelId="{25D0FC02-9ADB-4CA3-91D6-5B7A692BB074}">
      <dgm:prSet/>
      <dgm:spPr>
        <a:xfrm>
          <a:off x="0" y="3656358"/>
          <a:ext cx="8610600" cy="1663200"/>
        </a:xfrm>
        <a:prstGeom prst="rect">
          <a:avLst/>
        </a:prstGeom>
        <a:solidFill>
          <a:sysClr val="window" lastClr="FFFFFF">
            <a:alpha val="90000"/>
            <a:hueOff val="0"/>
            <a:satOff val="0"/>
            <a:lumOff val="0"/>
            <a:alphaOff val="0"/>
          </a:sysClr>
        </a:solidFill>
        <a:ln w="25400" cap="flat" cmpd="sng" algn="ctr">
          <a:solidFill>
            <a:srgbClr val="8064A2">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Five work-groups comprised of state agency leadership: Prevention &amp; Community Support; Supply Prevention; Treatment &amp; Recovery; Harm Reduction; Justice-Involved Individuals.</a:t>
          </a:r>
          <a:endParaRPr lang="en-US" dirty="0">
            <a:solidFill>
              <a:sysClr val="windowText" lastClr="000000">
                <a:hueOff val="0"/>
                <a:satOff val="0"/>
                <a:lumOff val="0"/>
                <a:alphaOff val="0"/>
              </a:sysClr>
            </a:solidFill>
            <a:latin typeface="Calibri"/>
            <a:ea typeface="+mn-ea"/>
            <a:cs typeface="+mn-cs"/>
          </a:endParaRPr>
        </a:p>
      </dgm:t>
    </dgm:pt>
    <dgm:pt modelId="{224411F4-BF32-49EF-87B4-E83A1CF09527}" type="parTrans" cxnId="{9A62FA75-7FBF-4BFD-839B-15447DE0C291}">
      <dgm:prSet/>
      <dgm:spPr/>
      <dgm:t>
        <a:bodyPr/>
        <a:lstStyle/>
        <a:p>
          <a:endParaRPr lang="en-US"/>
        </a:p>
      </dgm:t>
    </dgm:pt>
    <dgm:pt modelId="{7276F34C-1B20-4B3A-A803-4A084EDB02F5}" type="sibTrans" cxnId="{9A62FA75-7FBF-4BFD-839B-15447DE0C291}">
      <dgm:prSet/>
      <dgm:spPr/>
      <dgm:t>
        <a:bodyPr/>
        <a:lstStyle/>
        <a:p>
          <a:endParaRPr lang="en-US"/>
        </a:p>
      </dgm:t>
    </dgm:pt>
    <dgm:pt modelId="{599D3986-A76A-4F5A-B098-6E90CFC04336}">
      <dgm:prSet/>
      <dgm:spPr>
        <a:xfrm>
          <a:off x="0" y="379799"/>
          <a:ext cx="8610600" cy="1436400"/>
        </a:xfrm>
        <a:prstGeom prst="rect">
          <a:avLst/>
        </a:prstGeom>
        <a:solidFill>
          <a:sysClr val="window" lastClr="FFFFFF">
            <a:alpha val="90000"/>
            <a:hueOff val="0"/>
            <a:satOff val="0"/>
            <a:lumOff val="0"/>
            <a:alphaOff val="0"/>
          </a:sysClr>
        </a:solidFill>
        <a:ln w="25400" cap="flat" cmpd="sng" algn="ctr">
          <a:solidFill>
            <a:srgbClr val="C0504D">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Declared by State Health Commissioner on November 21, 2016 </a:t>
          </a:r>
          <a:endParaRPr lang="en-US" dirty="0">
            <a:solidFill>
              <a:sysClr val="windowText" lastClr="000000">
                <a:hueOff val="0"/>
                <a:satOff val="0"/>
                <a:lumOff val="0"/>
                <a:alphaOff val="0"/>
              </a:sysClr>
            </a:solidFill>
            <a:latin typeface="Calibri"/>
            <a:ea typeface="+mn-ea"/>
            <a:cs typeface="+mn-cs"/>
          </a:endParaRPr>
        </a:p>
      </dgm:t>
    </dgm:pt>
    <dgm:pt modelId="{AA6A4910-C0A8-41FB-AC73-10DACDC1C695}" type="parTrans" cxnId="{6CE41F23-0500-4532-97BD-C581E7711751}">
      <dgm:prSet/>
      <dgm:spPr/>
      <dgm:t>
        <a:bodyPr/>
        <a:lstStyle/>
        <a:p>
          <a:endParaRPr lang="en-US"/>
        </a:p>
      </dgm:t>
    </dgm:pt>
    <dgm:pt modelId="{9901665F-5E57-4DA8-BF42-9E938EF7482E}" type="sibTrans" cxnId="{6CE41F23-0500-4532-97BD-C581E7711751}">
      <dgm:prSet/>
      <dgm:spPr/>
      <dgm:t>
        <a:bodyPr/>
        <a:lstStyle/>
        <a:p>
          <a:endParaRPr lang="en-US"/>
        </a:p>
      </dgm:t>
    </dgm:pt>
    <dgm:pt modelId="{16BDEACA-D833-4922-906C-0A1AE61B96F6}">
      <dgm:prSet/>
      <dgm:spPr>
        <a:xfrm>
          <a:off x="0" y="379799"/>
          <a:ext cx="8610600" cy="1436400"/>
        </a:xfrm>
        <a:prstGeom prst="rect">
          <a:avLst/>
        </a:prstGeom>
        <a:solidFill>
          <a:sysClr val="window" lastClr="FFFFFF">
            <a:alpha val="90000"/>
            <a:hueOff val="0"/>
            <a:satOff val="0"/>
            <a:lumOff val="0"/>
            <a:alphaOff val="0"/>
          </a:sysClr>
        </a:solidFill>
        <a:ln w="25400" cap="flat" cmpd="sng" algn="ctr">
          <a:solidFill>
            <a:srgbClr val="C0504D">
              <a:hueOff val="0"/>
              <a:satOff val="0"/>
              <a:lumOff val="0"/>
              <a:alphaOff val="0"/>
            </a:srgbClr>
          </a:solidFill>
          <a:prstDash val="solid"/>
        </a:ln>
        <a:effectLst/>
      </dgm:spPr>
      <dgm:t>
        <a:bodyPr/>
        <a:lstStyle/>
        <a:p>
          <a:r>
            <a:rPr lang="en-US" dirty="0" smtClean="0">
              <a:solidFill>
                <a:sysClr val="windowText" lastClr="000000">
                  <a:hueOff val="0"/>
                  <a:satOff val="0"/>
                  <a:lumOff val="0"/>
                  <a:alphaOff val="0"/>
                </a:sysClr>
              </a:solidFill>
              <a:latin typeface="Calibri"/>
              <a:ea typeface="+mn-ea"/>
              <a:cs typeface="+mn-cs"/>
            </a:rPr>
            <a:t>State Health Commissioner is now authorized to establish and operate comprehensive harm reduction programs during a declared public health emergency [HB 2317, 2017]</a:t>
          </a:r>
          <a:endParaRPr lang="en-US" dirty="0">
            <a:solidFill>
              <a:sysClr val="windowText" lastClr="000000">
                <a:hueOff val="0"/>
                <a:satOff val="0"/>
                <a:lumOff val="0"/>
                <a:alphaOff val="0"/>
              </a:sysClr>
            </a:solidFill>
            <a:latin typeface="Calibri"/>
            <a:ea typeface="+mn-ea"/>
            <a:cs typeface="+mn-cs"/>
          </a:endParaRPr>
        </a:p>
      </dgm:t>
    </dgm:pt>
    <dgm:pt modelId="{B1D0C764-0D4B-4B31-9811-4BA24BF55F87}" type="parTrans" cxnId="{9E21BC5F-FDCC-4630-9D74-91DD4365671C}">
      <dgm:prSet/>
      <dgm:spPr/>
      <dgm:t>
        <a:bodyPr/>
        <a:lstStyle/>
        <a:p>
          <a:endParaRPr lang="en-US"/>
        </a:p>
      </dgm:t>
    </dgm:pt>
    <dgm:pt modelId="{ADE1A42F-3B2B-4A7F-ABB3-5EE7069E22D7}" type="sibTrans" cxnId="{9E21BC5F-FDCC-4630-9D74-91DD4365671C}">
      <dgm:prSet/>
      <dgm:spPr/>
      <dgm:t>
        <a:bodyPr/>
        <a:lstStyle/>
        <a:p>
          <a:endParaRPr lang="en-US"/>
        </a:p>
      </dgm:t>
    </dgm:pt>
    <dgm:pt modelId="{96B49877-038E-4F3E-891E-3C4A08D9EEDB}" type="pres">
      <dgm:prSet presAssocID="{2C646036-D3EE-45A7-A3FF-1D24AEC05486}" presName="linear" presStyleCnt="0">
        <dgm:presLayoutVars>
          <dgm:dir/>
          <dgm:animLvl val="lvl"/>
          <dgm:resizeHandles val="exact"/>
        </dgm:presLayoutVars>
      </dgm:prSet>
      <dgm:spPr/>
      <dgm:t>
        <a:bodyPr/>
        <a:lstStyle/>
        <a:p>
          <a:endParaRPr lang="en-US"/>
        </a:p>
      </dgm:t>
    </dgm:pt>
    <dgm:pt modelId="{0453242D-9124-4571-9461-F0BFF54FFD5F}" type="pres">
      <dgm:prSet presAssocID="{7078A0B8-6AA7-45B5-93AA-B0C19BAF29BE}" presName="parentLin" presStyleCnt="0"/>
      <dgm:spPr/>
    </dgm:pt>
    <dgm:pt modelId="{6B634257-1883-4CCF-B585-21D454DA566E}" type="pres">
      <dgm:prSet presAssocID="{7078A0B8-6AA7-45B5-93AA-B0C19BAF29BE}" presName="parentLeftMargin" presStyleLbl="node1" presStyleIdx="0" presStyleCnt="3"/>
      <dgm:spPr/>
      <dgm:t>
        <a:bodyPr/>
        <a:lstStyle/>
        <a:p>
          <a:endParaRPr lang="en-US"/>
        </a:p>
      </dgm:t>
    </dgm:pt>
    <dgm:pt modelId="{CB2B0B16-6D9F-4801-B485-CBBAB6DC740A}" type="pres">
      <dgm:prSet presAssocID="{7078A0B8-6AA7-45B5-93AA-B0C19BAF29BE}" presName="parentText" presStyleLbl="node1" presStyleIdx="0" presStyleCnt="3">
        <dgm:presLayoutVars>
          <dgm:chMax val="0"/>
          <dgm:bulletEnabled val="1"/>
        </dgm:presLayoutVars>
      </dgm:prSet>
      <dgm:spPr/>
      <dgm:t>
        <a:bodyPr/>
        <a:lstStyle/>
        <a:p>
          <a:endParaRPr lang="en-US"/>
        </a:p>
      </dgm:t>
    </dgm:pt>
    <dgm:pt modelId="{4FCEC205-F2B6-4CA7-822E-C8F315E18753}" type="pres">
      <dgm:prSet presAssocID="{7078A0B8-6AA7-45B5-93AA-B0C19BAF29BE}" presName="negativeSpace" presStyleCnt="0"/>
      <dgm:spPr/>
    </dgm:pt>
    <dgm:pt modelId="{8489B985-D6E2-496C-8E1C-F008AA3D9E13}" type="pres">
      <dgm:prSet presAssocID="{7078A0B8-6AA7-45B5-93AA-B0C19BAF29BE}" presName="childText" presStyleLbl="conFgAcc1" presStyleIdx="0" presStyleCnt="3" custLinFactNeighborY="16853">
        <dgm:presLayoutVars>
          <dgm:bulletEnabled val="1"/>
        </dgm:presLayoutVars>
      </dgm:prSet>
      <dgm:spPr/>
      <dgm:t>
        <a:bodyPr/>
        <a:lstStyle/>
        <a:p>
          <a:endParaRPr lang="en-US"/>
        </a:p>
      </dgm:t>
    </dgm:pt>
    <dgm:pt modelId="{89981B3E-88F4-40B2-852B-2617E1616C9B}" type="pres">
      <dgm:prSet presAssocID="{0DF7B77C-CEEB-428A-8786-9BA7607A7B71}" presName="spaceBetweenRectangles" presStyleCnt="0"/>
      <dgm:spPr/>
    </dgm:pt>
    <dgm:pt modelId="{51ABE261-32E4-420E-A871-FD73F9A3C2E3}" type="pres">
      <dgm:prSet presAssocID="{5C76C597-9401-4E8F-9ACD-67FCB3E85A46}" presName="parentLin" presStyleCnt="0"/>
      <dgm:spPr/>
    </dgm:pt>
    <dgm:pt modelId="{1C8683E6-EE35-4BFD-8C73-481B1459EE85}" type="pres">
      <dgm:prSet presAssocID="{5C76C597-9401-4E8F-9ACD-67FCB3E85A46}" presName="parentLeftMargin" presStyleLbl="node1" presStyleIdx="0" presStyleCnt="3"/>
      <dgm:spPr/>
      <dgm:t>
        <a:bodyPr/>
        <a:lstStyle/>
        <a:p>
          <a:endParaRPr lang="en-US"/>
        </a:p>
      </dgm:t>
    </dgm:pt>
    <dgm:pt modelId="{2DF54EB9-2C83-4617-91C8-76675D307F9F}" type="pres">
      <dgm:prSet presAssocID="{5C76C597-9401-4E8F-9ACD-67FCB3E85A46}" presName="parentText" presStyleLbl="node1" presStyleIdx="1" presStyleCnt="3">
        <dgm:presLayoutVars>
          <dgm:chMax val="0"/>
          <dgm:bulletEnabled val="1"/>
        </dgm:presLayoutVars>
      </dgm:prSet>
      <dgm:spPr/>
      <dgm:t>
        <a:bodyPr/>
        <a:lstStyle/>
        <a:p>
          <a:endParaRPr lang="en-US"/>
        </a:p>
      </dgm:t>
    </dgm:pt>
    <dgm:pt modelId="{8457F1C6-1037-4443-A5CC-81B3AA7D3488}" type="pres">
      <dgm:prSet presAssocID="{5C76C597-9401-4E8F-9ACD-67FCB3E85A46}" presName="negativeSpace" presStyleCnt="0"/>
      <dgm:spPr/>
    </dgm:pt>
    <dgm:pt modelId="{B8F5D1D8-1882-4118-980B-EF6BE720E720}" type="pres">
      <dgm:prSet presAssocID="{5C76C597-9401-4E8F-9ACD-67FCB3E85A46}" presName="childText" presStyleLbl="conFgAcc1" presStyleIdx="1" presStyleCnt="3">
        <dgm:presLayoutVars>
          <dgm:bulletEnabled val="1"/>
        </dgm:presLayoutVars>
      </dgm:prSet>
      <dgm:spPr/>
      <dgm:t>
        <a:bodyPr/>
        <a:lstStyle/>
        <a:p>
          <a:endParaRPr lang="en-US"/>
        </a:p>
      </dgm:t>
    </dgm:pt>
    <dgm:pt modelId="{DF884A78-79F3-41F0-8646-6BFA2C2E5FB2}" type="pres">
      <dgm:prSet presAssocID="{541A1329-E9C5-4D66-B0F1-6261CCA08DF6}" presName="spaceBetweenRectangles" presStyleCnt="0"/>
      <dgm:spPr/>
    </dgm:pt>
    <dgm:pt modelId="{CFD70E7D-0E0F-4E52-BBA2-30171DBA231E}" type="pres">
      <dgm:prSet presAssocID="{6D18FE9A-D301-4329-8E75-1A339BEE8CFD}" presName="parentLin" presStyleCnt="0"/>
      <dgm:spPr/>
    </dgm:pt>
    <dgm:pt modelId="{CF4A8777-252E-41C7-9A22-FFC225FDFB4A}" type="pres">
      <dgm:prSet presAssocID="{6D18FE9A-D301-4329-8E75-1A339BEE8CFD}" presName="parentLeftMargin" presStyleLbl="node1" presStyleIdx="1" presStyleCnt="3"/>
      <dgm:spPr/>
      <dgm:t>
        <a:bodyPr/>
        <a:lstStyle/>
        <a:p>
          <a:endParaRPr lang="en-US"/>
        </a:p>
      </dgm:t>
    </dgm:pt>
    <dgm:pt modelId="{926C9BC6-1CF8-4A46-84A9-4DBEE4535C35}" type="pres">
      <dgm:prSet presAssocID="{6D18FE9A-D301-4329-8E75-1A339BEE8CFD}" presName="parentText" presStyleLbl="node1" presStyleIdx="2" presStyleCnt="3">
        <dgm:presLayoutVars>
          <dgm:chMax val="0"/>
          <dgm:bulletEnabled val="1"/>
        </dgm:presLayoutVars>
      </dgm:prSet>
      <dgm:spPr/>
      <dgm:t>
        <a:bodyPr/>
        <a:lstStyle/>
        <a:p>
          <a:endParaRPr lang="en-US"/>
        </a:p>
      </dgm:t>
    </dgm:pt>
    <dgm:pt modelId="{E24EC367-73C7-4960-9FCC-D06B8A276D75}" type="pres">
      <dgm:prSet presAssocID="{6D18FE9A-D301-4329-8E75-1A339BEE8CFD}" presName="negativeSpace" presStyleCnt="0"/>
      <dgm:spPr/>
    </dgm:pt>
    <dgm:pt modelId="{1DE674EB-8D49-40DE-AFE4-E787F02A25D1}" type="pres">
      <dgm:prSet presAssocID="{6D18FE9A-D301-4329-8E75-1A339BEE8CFD}" presName="childText" presStyleLbl="conFgAcc1" presStyleIdx="2" presStyleCnt="3">
        <dgm:presLayoutVars>
          <dgm:bulletEnabled val="1"/>
        </dgm:presLayoutVars>
      </dgm:prSet>
      <dgm:spPr/>
      <dgm:t>
        <a:bodyPr/>
        <a:lstStyle/>
        <a:p>
          <a:endParaRPr lang="en-US"/>
        </a:p>
      </dgm:t>
    </dgm:pt>
  </dgm:ptLst>
  <dgm:cxnLst>
    <dgm:cxn modelId="{F25E65AD-240F-4FB2-BE85-E6A0DAD44CD4}" type="presOf" srcId="{7078A0B8-6AA7-45B5-93AA-B0C19BAF29BE}" destId="{CB2B0B16-6D9F-4801-B485-CBBAB6DC740A}" srcOrd="1" destOrd="0" presId="urn:microsoft.com/office/officeart/2005/8/layout/list1"/>
    <dgm:cxn modelId="{0C7B4D13-867D-40B3-85E6-1773257B28BB}" type="presOf" srcId="{9907F7F0-27F9-4178-A818-7C9A753136B7}" destId="{8489B985-D6E2-496C-8E1C-F008AA3D9E13}" srcOrd="0" destOrd="1" presId="urn:microsoft.com/office/officeart/2005/8/layout/list1"/>
    <dgm:cxn modelId="{313F80B9-566B-41AC-BF15-02728CB6F134}" type="presOf" srcId="{6D18FE9A-D301-4329-8E75-1A339BEE8CFD}" destId="{926C9BC6-1CF8-4A46-84A9-4DBEE4535C35}" srcOrd="1" destOrd="0" presId="urn:microsoft.com/office/officeart/2005/8/layout/list1"/>
    <dgm:cxn modelId="{0A62CD10-A87F-4ED1-847E-3CCFC72CA8B5}" type="presOf" srcId="{16BDEACA-D833-4922-906C-0A1AE61B96F6}" destId="{8489B985-D6E2-496C-8E1C-F008AA3D9E13}" srcOrd="0" destOrd="2" presId="urn:microsoft.com/office/officeart/2005/8/layout/list1"/>
    <dgm:cxn modelId="{452F7078-D8A9-41AD-95BB-4DCF033E34F4}" type="presOf" srcId="{F23309CB-87B2-4E8E-BE87-407A70D481D4}" destId="{1DE674EB-8D49-40DE-AFE4-E787F02A25D1}" srcOrd="0" destOrd="0" presId="urn:microsoft.com/office/officeart/2005/8/layout/list1"/>
    <dgm:cxn modelId="{9E21BC5F-FDCC-4630-9D74-91DD4365671C}" srcId="{7078A0B8-6AA7-45B5-93AA-B0C19BAF29BE}" destId="{16BDEACA-D833-4922-906C-0A1AE61B96F6}" srcOrd="2" destOrd="0" parTransId="{B1D0C764-0D4B-4B31-9811-4BA24BF55F87}" sibTransId="{ADE1A42F-3B2B-4A7F-ABB3-5EE7069E22D7}"/>
    <dgm:cxn modelId="{7FBA7C8F-B1DB-412B-AE9E-36539C4089F8}" type="presOf" srcId="{5C76C597-9401-4E8F-9ACD-67FCB3E85A46}" destId="{2DF54EB9-2C83-4617-91C8-76675D307F9F}" srcOrd="1" destOrd="0" presId="urn:microsoft.com/office/officeart/2005/8/layout/list1"/>
    <dgm:cxn modelId="{9BFF1B71-03B3-4E26-BA25-DB6C78E1C550}" type="presOf" srcId="{4263117F-FC57-4D3F-82BB-4C8110E84C40}" destId="{B8F5D1D8-1882-4118-980B-EF6BE720E720}" srcOrd="0" destOrd="0" presId="urn:microsoft.com/office/officeart/2005/8/layout/list1"/>
    <dgm:cxn modelId="{19401783-89E2-4E27-BE71-19C410911DC4}" srcId="{2C646036-D3EE-45A7-A3FF-1D24AEC05486}" destId="{7078A0B8-6AA7-45B5-93AA-B0C19BAF29BE}" srcOrd="0" destOrd="0" parTransId="{90CC62D4-78A3-49D6-9724-ABB5203DA002}" sibTransId="{0DF7B77C-CEEB-428A-8786-9BA7607A7B71}"/>
    <dgm:cxn modelId="{24F04CE3-8548-4905-8ABB-A44414549FE6}" type="presOf" srcId="{B9368C7D-81AD-4246-9398-7FC0320ABACE}" destId="{B8F5D1D8-1882-4118-980B-EF6BE720E720}" srcOrd="0" destOrd="2" presId="urn:microsoft.com/office/officeart/2005/8/layout/list1"/>
    <dgm:cxn modelId="{FF38A0B3-1DC1-402A-98AA-71DBCBD6CE57}" type="presOf" srcId="{AF1DB162-1BE6-49BA-9047-5EA0A3D7D4FD}" destId="{B8F5D1D8-1882-4118-980B-EF6BE720E720}" srcOrd="0" destOrd="1" presId="urn:microsoft.com/office/officeart/2005/8/layout/list1"/>
    <dgm:cxn modelId="{6CE41F23-0500-4532-97BD-C581E7711751}" srcId="{7078A0B8-6AA7-45B5-93AA-B0C19BAF29BE}" destId="{599D3986-A76A-4F5A-B098-6E90CFC04336}" srcOrd="0" destOrd="0" parTransId="{AA6A4910-C0A8-41FB-AC73-10DACDC1C695}" sibTransId="{9901665F-5E57-4DA8-BF42-9E938EF7482E}"/>
    <dgm:cxn modelId="{C150A0E9-BC63-4F5B-AA34-E1FF59ED2CD3}" type="presOf" srcId="{5C76C597-9401-4E8F-9ACD-67FCB3E85A46}" destId="{1C8683E6-EE35-4BFD-8C73-481B1459EE85}" srcOrd="0" destOrd="0" presId="urn:microsoft.com/office/officeart/2005/8/layout/list1"/>
    <dgm:cxn modelId="{D5A91568-F7BF-4561-937C-CA32D6403840}" srcId="{5C76C597-9401-4E8F-9ACD-67FCB3E85A46}" destId="{B9368C7D-81AD-4246-9398-7FC0320ABACE}" srcOrd="2" destOrd="0" parTransId="{5CE1BC61-DA87-4F79-8BAF-D5489E6E5A81}" sibTransId="{B6B48FE7-E541-4BEB-A3E7-525375048BC1}"/>
    <dgm:cxn modelId="{9DC2B5B2-6D5A-4883-BBBF-E069618A893B}" srcId="{2C646036-D3EE-45A7-A3FF-1D24AEC05486}" destId="{5C76C597-9401-4E8F-9ACD-67FCB3E85A46}" srcOrd="1" destOrd="0" parTransId="{02DE83D3-A5F8-413D-8915-43B43B365678}" sibTransId="{541A1329-E9C5-4D66-B0F1-6261CCA08DF6}"/>
    <dgm:cxn modelId="{9A62FA75-7FBF-4BFD-839B-15447DE0C291}" srcId="{6D18FE9A-D301-4329-8E75-1A339BEE8CFD}" destId="{25D0FC02-9ADB-4CA3-91D6-5B7A692BB074}" srcOrd="1" destOrd="0" parTransId="{224411F4-BF32-49EF-87B4-E83A1CF09527}" sibTransId="{7276F34C-1B20-4B3A-A803-4A084EDB02F5}"/>
    <dgm:cxn modelId="{E115A964-F5F2-485C-A0FF-4CEEDE90E13D}" type="presOf" srcId="{25D0FC02-9ADB-4CA3-91D6-5B7A692BB074}" destId="{1DE674EB-8D49-40DE-AFE4-E787F02A25D1}" srcOrd="0" destOrd="1" presId="urn:microsoft.com/office/officeart/2005/8/layout/list1"/>
    <dgm:cxn modelId="{D9E9D0D7-ED30-41EF-B30B-E40718259EA6}" type="presOf" srcId="{2C646036-D3EE-45A7-A3FF-1D24AEC05486}" destId="{96B49877-038E-4F3E-891E-3C4A08D9EEDB}" srcOrd="0" destOrd="0" presId="urn:microsoft.com/office/officeart/2005/8/layout/list1"/>
    <dgm:cxn modelId="{C0EFAE62-87B4-47CE-9513-77ADD54D35DE}" srcId="{5C76C597-9401-4E8F-9ACD-67FCB3E85A46}" destId="{AF1DB162-1BE6-49BA-9047-5EA0A3D7D4FD}" srcOrd="1" destOrd="0" parTransId="{C79F2D77-D0D0-4885-9745-3849B45EE003}" sibTransId="{2D93E6ED-3FC1-477B-830A-372172B760C2}"/>
    <dgm:cxn modelId="{9A3E6D1D-E0D3-47F8-A54B-508C53D118CE}" type="presOf" srcId="{6D18FE9A-D301-4329-8E75-1A339BEE8CFD}" destId="{CF4A8777-252E-41C7-9A22-FFC225FDFB4A}" srcOrd="0" destOrd="0" presId="urn:microsoft.com/office/officeart/2005/8/layout/list1"/>
    <dgm:cxn modelId="{2FBB2956-E7C2-461E-847C-40E2374A1B0C}" type="presOf" srcId="{599D3986-A76A-4F5A-B098-6E90CFC04336}" destId="{8489B985-D6E2-496C-8E1C-F008AA3D9E13}" srcOrd="0" destOrd="0" presId="urn:microsoft.com/office/officeart/2005/8/layout/list1"/>
    <dgm:cxn modelId="{32BF33C8-99E2-4C78-BBA5-59CFCBED17F4}" srcId="{5C76C597-9401-4E8F-9ACD-67FCB3E85A46}" destId="{4263117F-FC57-4D3F-82BB-4C8110E84C40}" srcOrd="0" destOrd="0" parTransId="{A2202FA9-90ED-4345-A3AA-17A2F2D02815}" sibTransId="{A32E4D97-B7FE-44C5-BBB1-A531E6955301}"/>
    <dgm:cxn modelId="{14617453-1CF6-447C-979B-543FA3655C2F}" srcId="{2C646036-D3EE-45A7-A3FF-1D24AEC05486}" destId="{6D18FE9A-D301-4329-8E75-1A339BEE8CFD}" srcOrd="2" destOrd="0" parTransId="{427E21FD-B0D2-40AB-804B-9FBC47364ED6}" sibTransId="{339D94DE-475B-40D5-8CE7-6F71856EE101}"/>
    <dgm:cxn modelId="{81EA8C9B-453E-4CA2-8AD8-5E6409B05DE2}" srcId="{7078A0B8-6AA7-45B5-93AA-B0C19BAF29BE}" destId="{9907F7F0-27F9-4178-A818-7C9A753136B7}" srcOrd="1" destOrd="0" parTransId="{708280FD-0F13-4DA9-98F2-4400B76B8A11}" sibTransId="{38453CA0-D485-4BEA-9502-59CCA5C49F07}"/>
    <dgm:cxn modelId="{A8C70F64-D4EB-482B-8877-0BA5876CBF3E}" type="presOf" srcId="{7078A0B8-6AA7-45B5-93AA-B0C19BAF29BE}" destId="{6B634257-1883-4CCF-B585-21D454DA566E}" srcOrd="0" destOrd="0" presId="urn:microsoft.com/office/officeart/2005/8/layout/list1"/>
    <dgm:cxn modelId="{3F3ADEC4-82FF-40EE-B9BF-84E885DAF731}" srcId="{6D18FE9A-D301-4329-8E75-1A339BEE8CFD}" destId="{F23309CB-87B2-4E8E-BE87-407A70D481D4}" srcOrd="0" destOrd="0" parTransId="{3F93D4E2-0602-4589-B0E3-F2A15E8788B2}" sibTransId="{E725CFC4-8258-47B9-80F3-F87ED675BBBB}"/>
    <dgm:cxn modelId="{B0D75322-78EE-4E42-95AD-DB8C089F7619}" type="presParOf" srcId="{96B49877-038E-4F3E-891E-3C4A08D9EEDB}" destId="{0453242D-9124-4571-9461-F0BFF54FFD5F}" srcOrd="0" destOrd="0" presId="urn:microsoft.com/office/officeart/2005/8/layout/list1"/>
    <dgm:cxn modelId="{B8D4EFA8-745B-49AD-8469-7598DF0251F9}" type="presParOf" srcId="{0453242D-9124-4571-9461-F0BFF54FFD5F}" destId="{6B634257-1883-4CCF-B585-21D454DA566E}" srcOrd="0" destOrd="0" presId="urn:microsoft.com/office/officeart/2005/8/layout/list1"/>
    <dgm:cxn modelId="{1D819805-35A2-4F6B-AB85-94E9EB02D9F7}" type="presParOf" srcId="{0453242D-9124-4571-9461-F0BFF54FFD5F}" destId="{CB2B0B16-6D9F-4801-B485-CBBAB6DC740A}" srcOrd="1" destOrd="0" presId="urn:microsoft.com/office/officeart/2005/8/layout/list1"/>
    <dgm:cxn modelId="{2214CACF-DE39-492A-9375-3DAC29FD4E5E}" type="presParOf" srcId="{96B49877-038E-4F3E-891E-3C4A08D9EEDB}" destId="{4FCEC205-F2B6-4CA7-822E-C8F315E18753}" srcOrd="1" destOrd="0" presId="urn:microsoft.com/office/officeart/2005/8/layout/list1"/>
    <dgm:cxn modelId="{194D6037-832D-45E0-9E22-4CADC90B814D}" type="presParOf" srcId="{96B49877-038E-4F3E-891E-3C4A08D9EEDB}" destId="{8489B985-D6E2-496C-8E1C-F008AA3D9E13}" srcOrd="2" destOrd="0" presId="urn:microsoft.com/office/officeart/2005/8/layout/list1"/>
    <dgm:cxn modelId="{335B6865-05F0-457E-B121-C61C804A39E7}" type="presParOf" srcId="{96B49877-038E-4F3E-891E-3C4A08D9EEDB}" destId="{89981B3E-88F4-40B2-852B-2617E1616C9B}" srcOrd="3" destOrd="0" presId="urn:microsoft.com/office/officeart/2005/8/layout/list1"/>
    <dgm:cxn modelId="{2AEE005A-DDD2-49B9-A926-7117F456D656}" type="presParOf" srcId="{96B49877-038E-4F3E-891E-3C4A08D9EEDB}" destId="{51ABE261-32E4-420E-A871-FD73F9A3C2E3}" srcOrd="4" destOrd="0" presId="urn:microsoft.com/office/officeart/2005/8/layout/list1"/>
    <dgm:cxn modelId="{6DC0CD16-4F55-4098-B67E-9EE79F021847}" type="presParOf" srcId="{51ABE261-32E4-420E-A871-FD73F9A3C2E3}" destId="{1C8683E6-EE35-4BFD-8C73-481B1459EE85}" srcOrd="0" destOrd="0" presId="urn:microsoft.com/office/officeart/2005/8/layout/list1"/>
    <dgm:cxn modelId="{C380DBAA-EE5A-480B-9BC4-1424A3B70480}" type="presParOf" srcId="{51ABE261-32E4-420E-A871-FD73F9A3C2E3}" destId="{2DF54EB9-2C83-4617-91C8-76675D307F9F}" srcOrd="1" destOrd="0" presId="urn:microsoft.com/office/officeart/2005/8/layout/list1"/>
    <dgm:cxn modelId="{1171BAAA-FCBA-4CF2-92EF-61DB62001E38}" type="presParOf" srcId="{96B49877-038E-4F3E-891E-3C4A08D9EEDB}" destId="{8457F1C6-1037-4443-A5CC-81B3AA7D3488}" srcOrd="5" destOrd="0" presId="urn:microsoft.com/office/officeart/2005/8/layout/list1"/>
    <dgm:cxn modelId="{7468CFD7-CC91-42AB-A0FC-E00529466D34}" type="presParOf" srcId="{96B49877-038E-4F3E-891E-3C4A08D9EEDB}" destId="{B8F5D1D8-1882-4118-980B-EF6BE720E720}" srcOrd="6" destOrd="0" presId="urn:microsoft.com/office/officeart/2005/8/layout/list1"/>
    <dgm:cxn modelId="{1CB1468C-D3BD-44A1-BA9B-556113E88EAB}" type="presParOf" srcId="{96B49877-038E-4F3E-891E-3C4A08D9EEDB}" destId="{DF884A78-79F3-41F0-8646-6BFA2C2E5FB2}" srcOrd="7" destOrd="0" presId="urn:microsoft.com/office/officeart/2005/8/layout/list1"/>
    <dgm:cxn modelId="{326653AA-28CF-414C-9EEF-DA5267661277}" type="presParOf" srcId="{96B49877-038E-4F3E-891E-3C4A08D9EEDB}" destId="{CFD70E7D-0E0F-4E52-BBA2-30171DBA231E}" srcOrd="8" destOrd="0" presId="urn:microsoft.com/office/officeart/2005/8/layout/list1"/>
    <dgm:cxn modelId="{BA0F3552-E895-42F5-A37D-14C4FB2F3D86}" type="presParOf" srcId="{CFD70E7D-0E0F-4E52-BBA2-30171DBA231E}" destId="{CF4A8777-252E-41C7-9A22-FFC225FDFB4A}" srcOrd="0" destOrd="0" presId="urn:microsoft.com/office/officeart/2005/8/layout/list1"/>
    <dgm:cxn modelId="{E02C23CC-9FDB-4D72-B177-C582E4C51186}" type="presParOf" srcId="{CFD70E7D-0E0F-4E52-BBA2-30171DBA231E}" destId="{926C9BC6-1CF8-4A46-84A9-4DBEE4535C35}" srcOrd="1" destOrd="0" presId="urn:microsoft.com/office/officeart/2005/8/layout/list1"/>
    <dgm:cxn modelId="{5F52272A-646C-4DB2-8DA6-85FE5D2775FF}" type="presParOf" srcId="{96B49877-038E-4F3E-891E-3C4A08D9EEDB}" destId="{E24EC367-73C7-4960-9FCC-D06B8A276D75}" srcOrd="9" destOrd="0" presId="urn:microsoft.com/office/officeart/2005/8/layout/list1"/>
    <dgm:cxn modelId="{2388532F-68FE-4159-B5D3-E98A8D458AE0}" type="presParOf" srcId="{96B49877-038E-4F3E-891E-3C4A08D9EEDB}" destId="{1DE674EB-8D49-40DE-AFE4-E787F02A25D1}"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D00CD42-9B6F-4F1F-8882-535954646074}"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BC200EAC-8BB5-44A7-AF6E-DB5D05D1B52C}">
      <dgm:prSet phldrT="[Text]" custT="1"/>
      <dgm:spPr>
        <a:xfrm>
          <a:off x="1004" y="0"/>
          <a:ext cx="2611933" cy="4525963"/>
        </a:xfrm>
        <a:prstGeom prst="roundRect">
          <a:avLst>
            <a:gd name="adj" fmla="val 10000"/>
          </a:avLst>
        </a:prstGeom>
        <a:solidFill>
          <a:srgbClr val="4F81BD">
            <a:tint val="40000"/>
            <a:hueOff val="0"/>
            <a:satOff val="0"/>
            <a:lumOff val="0"/>
            <a:alphaOff val="0"/>
          </a:srgbClr>
        </a:solidFill>
        <a:ln>
          <a:noFill/>
        </a:ln>
        <a:effectLst/>
      </dgm:spPr>
      <dgm:t>
        <a:bodyPr/>
        <a:lstStyle/>
        <a:p>
          <a:r>
            <a:rPr lang="en-US" sz="2100" dirty="0" smtClean="0">
              <a:solidFill>
                <a:sysClr val="windowText" lastClr="000000">
                  <a:hueOff val="0"/>
                  <a:satOff val="0"/>
                  <a:lumOff val="0"/>
                  <a:alphaOff val="0"/>
                </a:sysClr>
              </a:solidFill>
              <a:latin typeface="Calibri"/>
              <a:ea typeface="+mn-ea"/>
              <a:cs typeface="+mn-cs"/>
            </a:rPr>
            <a:t>Prevent Injury/Death from Addiction</a:t>
          </a:r>
          <a:r>
            <a:rPr lang="en-US" sz="1800" dirty="0" smtClean="0">
              <a:solidFill>
                <a:sysClr val="windowText" lastClr="000000">
                  <a:hueOff val="0"/>
                  <a:satOff val="0"/>
                  <a:lumOff val="0"/>
                  <a:alphaOff val="0"/>
                </a:sysClr>
              </a:solidFill>
              <a:latin typeface="Calibri"/>
              <a:ea typeface="+mn-ea"/>
              <a:cs typeface="+mn-cs"/>
            </a:rPr>
            <a:t>           </a:t>
          </a:r>
          <a:r>
            <a:rPr lang="en-US" sz="1400" dirty="0" smtClean="0">
              <a:solidFill>
                <a:sysClr val="windowText" lastClr="000000">
                  <a:hueOff val="0"/>
                  <a:satOff val="0"/>
                  <a:lumOff val="0"/>
                  <a:alphaOff val="0"/>
                </a:sysClr>
              </a:solidFill>
              <a:latin typeface="Calibri"/>
              <a:ea typeface="+mn-ea"/>
              <a:cs typeface="+mn-cs"/>
            </a:rPr>
            <a:t>(e.g., overdose, death, NAS)</a:t>
          </a:r>
          <a:endParaRPr lang="en-US" sz="1400" dirty="0">
            <a:solidFill>
              <a:sysClr val="windowText" lastClr="000000">
                <a:hueOff val="0"/>
                <a:satOff val="0"/>
                <a:lumOff val="0"/>
                <a:alphaOff val="0"/>
              </a:sysClr>
            </a:solidFill>
            <a:latin typeface="Calibri"/>
            <a:ea typeface="+mn-ea"/>
            <a:cs typeface="+mn-cs"/>
          </a:endParaRPr>
        </a:p>
      </dgm:t>
    </dgm:pt>
    <dgm:pt modelId="{6203154E-79C4-46C3-9E6B-AB1ED32775F3}" type="parTrans" cxnId="{ABB56A7C-60D3-44C5-A86E-5C27FCDBF37D}">
      <dgm:prSet/>
      <dgm:spPr/>
      <dgm:t>
        <a:bodyPr/>
        <a:lstStyle/>
        <a:p>
          <a:endParaRPr lang="en-US"/>
        </a:p>
      </dgm:t>
    </dgm:pt>
    <dgm:pt modelId="{490B8ADB-0B6D-4998-8F4C-FE383A3FD9BF}" type="sibTrans" cxnId="{ABB56A7C-60D3-44C5-A86E-5C27FCDBF37D}">
      <dgm:prSet/>
      <dgm:spPr/>
      <dgm:t>
        <a:bodyPr/>
        <a:lstStyle/>
        <a:p>
          <a:endParaRPr lang="en-US"/>
        </a:p>
      </dgm:t>
    </dgm:pt>
    <dgm:pt modelId="{D557488A-CE8C-4613-9325-89DF4DCF6076}">
      <dgm:prSet phldrT="[Text]" custT="1"/>
      <dgm:spPr>
        <a:xfrm>
          <a:off x="262197" y="1359322"/>
          <a:ext cx="2089546" cy="67830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100" dirty="0" smtClean="0">
              <a:solidFill>
                <a:sysClr val="window" lastClr="FFFFFF"/>
              </a:solidFill>
              <a:latin typeface="Calibri"/>
              <a:ea typeface="+mn-ea"/>
              <a:cs typeface="+mn-cs"/>
            </a:rPr>
            <a:t>Implement provider-level strategies (prescription monitoring, education on safe prescribing practices)</a:t>
          </a:r>
        </a:p>
      </dgm:t>
    </dgm:pt>
    <dgm:pt modelId="{1359E5EF-0B3D-4D97-AD6B-0C8270B931B8}" type="parTrans" cxnId="{6AE4CC89-0C7B-4663-B148-11FA611EAFD3}">
      <dgm:prSet/>
      <dgm:spPr/>
      <dgm:t>
        <a:bodyPr/>
        <a:lstStyle/>
        <a:p>
          <a:endParaRPr lang="en-US"/>
        </a:p>
      </dgm:t>
    </dgm:pt>
    <dgm:pt modelId="{FC7E9BBB-7EA3-41EE-BF9E-40BD8BAAA62C}" type="sibTrans" cxnId="{6AE4CC89-0C7B-4663-B148-11FA611EAFD3}">
      <dgm:prSet/>
      <dgm:spPr/>
      <dgm:t>
        <a:bodyPr/>
        <a:lstStyle/>
        <a:p>
          <a:endParaRPr lang="en-US"/>
        </a:p>
      </dgm:t>
    </dgm:pt>
    <dgm:pt modelId="{179FA381-11A6-45B5-BC11-B66EF20FEB6E}">
      <dgm:prSet phldrT="[Text]" custT="1"/>
      <dgm:spPr>
        <a:xfrm>
          <a:off x="2808833" y="0"/>
          <a:ext cx="2611933" cy="4525963"/>
        </a:xfrm>
        <a:prstGeom prst="roundRect">
          <a:avLst>
            <a:gd name="adj" fmla="val 10000"/>
          </a:avLst>
        </a:prstGeom>
        <a:solidFill>
          <a:srgbClr val="4F81BD">
            <a:tint val="40000"/>
            <a:hueOff val="0"/>
            <a:satOff val="0"/>
            <a:lumOff val="0"/>
            <a:alphaOff val="0"/>
          </a:srgbClr>
        </a:solidFill>
        <a:ln>
          <a:noFill/>
        </a:ln>
        <a:effectLst/>
      </dgm:spPr>
      <dgm:t>
        <a:bodyPr/>
        <a:lstStyle/>
        <a:p>
          <a:r>
            <a:rPr lang="en-US" sz="2100" dirty="0" smtClean="0">
              <a:solidFill>
                <a:sysClr val="windowText" lastClr="000000">
                  <a:hueOff val="0"/>
                  <a:satOff val="0"/>
                  <a:lumOff val="0"/>
                  <a:alphaOff val="0"/>
                </a:sysClr>
              </a:solidFill>
              <a:latin typeface="Calibri"/>
              <a:ea typeface="+mn-ea"/>
              <a:cs typeface="+mn-cs"/>
            </a:rPr>
            <a:t>Prevent/Reduce Infectious Disease related to Addiction</a:t>
          </a:r>
          <a:endParaRPr lang="en-US" sz="2100" dirty="0">
            <a:solidFill>
              <a:sysClr val="windowText" lastClr="000000">
                <a:hueOff val="0"/>
                <a:satOff val="0"/>
                <a:lumOff val="0"/>
                <a:alphaOff val="0"/>
              </a:sysClr>
            </a:solidFill>
            <a:latin typeface="Calibri"/>
            <a:ea typeface="+mn-ea"/>
            <a:cs typeface="+mn-cs"/>
          </a:endParaRPr>
        </a:p>
      </dgm:t>
    </dgm:pt>
    <dgm:pt modelId="{AAB12FC8-80C0-4A25-9B18-079E0FECA549}" type="parTrans" cxnId="{838D5C17-01CD-4CE3-BCE3-7BE464D1FDB0}">
      <dgm:prSet/>
      <dgm:spPr/>
      <dgm:t>
        <a:bodyPr/>
        <a:lstStyle/>
        <a:p>
          <a:endParaRPr lang="en-US"/>
        </a:p>
      </dgm:t>
    </dgm:pt>
    <dgm:pt modelId="{7436D5D4-0AAE-4D79-B001-BE0B2AA5F558}" type="sibTrans" cxnId="{838D5C17-01CD-4CE3-BCE3-7BE464D1FDB0}">
      <dgm:prSet/>
      <dgm:spPr/>
      <dgm:t>
        <a:bodyPr/>
        <a:lstStyle/>
        <a:p>
          <a:endParaRPr lang="en-US"/>
        </a:p>
      </dgm:t>
    </dgm:pt>
    <dgm:pt modelId="{3282CEE9-16AD-4010-B0A4-765A0F114342}">
      <dgm:prSet phldrT="[Text]" custT="1"/>
      <dgm:spPr>
        <a:xfrm>
          <a:off x="3070026" y="2590800"/>
          <a:ext cx="2089546" cy="523590"/>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100" dirty="0" smtClean="0">
              <a:solidFill>
                <a:sysClr val="window" lastClr="FFFFFF"/>
              </a:solidFill>
              <a:latin typeface="Calibri"/>
              <a:ea typeface="+mn-ea"/>
              <a:cs typeface="+mn-cs"/>
            </a:rPr>
            <a:t>Conduct disease surveillance </a:t>
          </a:r>
        </a:p>
        <a:p>
          <a:r>
            <a:rPr lang="en-US" sz="1100" dirty="0" smtClean="0">
              <a:solidFill>
                <a:sysClr val="window" lastClr="FFFFFF"/>
              </a:solidFill>
              <a:latin typeface="Calibri"/>
              <a:ea typeface="+mn-ea"/>
              <a:cs typeface="+mn-cs"/>
            </a:rPr>
            <a:t>(e.g. HCV, HIV, STD)</a:t>
          </a:r>
          <a:endParaRPr lang="en-US" sz="1100" dirty="0">
            <a:solidFill>
              <a:sysClr val="window" lastClr="FFFFFF"/>
            </a:solidFill>
            <a:latin typeface="Calibri"/>
            <a:ea typeface="+mn-ea"/>
            <a:cs typeface="+mn-cs"/>
          </a:endParaRPr>
        </a:p>
      </dgm:t>
    </dgm:pt>
    <dgm:pt modelId="{E32F44DF-7EAB-4758-BEE4-715858CCD559}" type="parTrans" cxnId="{422CC373-874C-4F06-A982-C5A4E732D289}">
      <dgm:prSet/>
      <dgm:spPr/>
      <dgm:t>
        <a:bodyPr/>
        <a:lstStyle/>
        <a:p>
          <a:endParaRPr lang="en-US"/>
        </a:p>
      </dgm:t>
    </dgm:pt>
    <dgm:pt modelId="{BBA8ACEC-A663-4D50-971F-76868E28D8B2}" type="sibTrans" cxnId="{422CC373-874C-4F06-A982-C5A4E732D289}">
      <dgm:prSet/>
      <dgm:spPr/>
      <dgm:t>
        <a:bodyPr/>
        <a:lstStyle/>
        <a:p>
          <a:endParaRPr lang="en-US"/>
        </a:p>
      </dgm:t>
    </dgm:pt>
    <dgm:pt modelId="{C5DA9903-A73C-4EA2-8DC0-E5322E7A48CE}">
      <dgm:prSet phldrT="[Text]" custT="1"/>
      <dgm:spPr>
        <a:xfrm>
          <a:off x="3070026" y="1962788"/>
          <a:ext cx="2089546" cy="523590"/>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100" dirty="0" smtClean="0">
              <a:solidFill>
                <a:sysClr val="window" lastClr="FFFFFF"/>
              </a:solidFill>
              <a:latin typeface="Calibri"/>
              <a:ea typeface="+mn-ea"/>
              <a:cs typeface="+mn-cs"/>
            </a:rPr>
            <a:t>Promote identification of disease status (Hepatitis, STD, HIV testing)</a:t>
          </a:r>
          <a:endParaRPr lang="en-US" sz="1100" dirty="0">
            <a:solidFill>
              <a:sysClr val="window" lastClr="FFFFFF"/>
            </a:solidFill>
            <a:latin typeface="Calibri"/>
            <a:ea typeface="+mn-ea"/>
            <a:cs typeface="+mn-cs"/>
          </a:endParaRPr>
        </a:p>
      </dgm:t>
    </dgm:pt>
    <dgm:pt modelId="{D9B25BCB-BB58-4310-B9CB-5CA493A860CD}" type="parTrans" cxnId="{38138D4C-AD06-48A2-9492-05763583A120}">
      <dgm:prSet/>
      <dgm:spPr/>
      <dgm:t>
        <a:bodyPr/>
        <a:lstStyle/>
        <a:p>
          <a:endParaRPr lang="en-US"/>
        </a:p>
      </dgm:t>
    </dgm:pt>
    <dgm:pt modelId="{9C213E3F-C224-4D62-8F63-8C8EDE2F062C}" type="sibTrans" cxnId="{38138D4C-AD06-48A2-9492-05763583A120}">
      <dgm:prSet/>
      <dgm:spPr/>
      <dgm:t>
        <a:bodyPr/>
        <a:lstStyle/>
        <a:p>
          <a:endParaRPr lang="en-US"/>
        </a:p>
      </dgm:t>
    </dgm:pt>
    <dgm:pt modelId="{7EB56D76-6238-4CB8-AFF2-46448DC62C70}">
      <dgm:prSet phldrT="[Text]" custT="1"/>
      <dgm:spPr>
        <a:xfrm>
          <a:off x="5616661" y="0"/>
          <a:ext cx="2611933" cy="4525963"/>
        </a:xfrm>
        <a:prstGeom prst="roundRect">
          <a:avLst>
            <a:gd name="adj" fmla="val 10000"/>
          </a:avLst>
        </a:prstGeom>
        <a:solidFill>
          <a:srgbClr val="4F81BD">
            <a:tint val="40000"/>
            <a:hueOff val="0"/>
            <a:satOff val="0"/>
            <a:lumOff val="0"/>
            <a:alphaOff val="0"/>
          </a:srgbClr>
        </a:solidFill>
        <a:ln>
          <a:noFill/>
        </a:ln>
        <a:effectLst/>
      </dgm:spPr>
      <dgm:t>
        <a:bodyPr/>
        <a:lstStyle/>
        <a:p>
          <a:r>
            <a:rPr lang="en-US" sz="2100" dirty="0" smtClean="0">
              <a:solidFill>
                <a:sysClr val="windowText" lastClr="000000">
                  <a:hueOff val="0"/>
                  <a:satOff val="0"/>
                  <a:lumOff val="0"/>
                  <a:alphaOff val="0"/>
                </a:sysClr>
              </a:solidFill>
              <a:latin typeface="Calibri"/>
              <a:ea typeface="+mn-ea"/>
              <a:cs typeface="+mn-cs"/>
            </a:rPr>
            <a:t>Prevent/Reduce Addiction</a:t>
          </a:r>
          <a:endParaRPr lang="en-US" sz="2100" dirty="0">
            <a:solidFill>
              <a:sysClr val="windowText" lastClr="000000">
                <a:hueOff val="0"/>
                <a:satOff val="0"/>
                <a:lumOff val="0"/>
                <a:alphaOff val="0"/>
              </a:sysClr>
            </a:solidFill>
            <a:latin typeface="Calibri"/>
            <a:ea typeface="+mn-ea"/>
            <a:cs typeface="+mn-cs"/>
          </a:endParaRPr>
        </a:p>
      </dgm:t>
    </dgm:pt>
    <dgm:pt modelId="{7248ED93-2D5E-414C-BFE1-637EEA99C6CE}" type="parTrans" cxnId="{7B441851-3174-469D-B698-D0DF6F503D43}">
      <dgm:prSet/>
      <dgm:spPr/>
      <dgm:t>
        <a:bodyPr/>
        <a:lstStyle/>
        <a:p>
          <a:endParaRPr lang="en-US"/>
        </a:p>
      </dgm:t>
    </dgm:pt>
    <dgm:pt modelId="{CDF9D874-382F-46D5-854A-B6E971A5AFB0}" type="sibTrans" cxnId="{7B441851-3174-469D-B698-D0DF6F503D43}">
      <dgm:prSet/>
      <dgm:spPr/>
      <dgm:t>
        <a:bodyPr/>
        <a:lstStyle/>
        <a:p>
          <a:endParaRPr lang="en-US"/>
        </a:p>
      </dgm:t>
    </dgm:pt>
    <dgm:pt modelId="{E7074E9C-9F91-43D6-87E6-6DF4BA838081}">
      <dgm:prSet phldrT="[Text]" custT="1"/>
      <dgm:spPr>
        <a:xfrm>
          <a:off x="5877855" y="2738631"/>
          <a:ext cx="2089546" cy="471878"/>
        </a:xfrm>
        <a:prstGeom prst="roundRect">
          <a:avLst>
            <a:gd name="adj" fmla="val 10000"/>
          </a:avLst>
        </a:prstGeom>
        <a:solidFill>
          <a:srgbClr val="9BBB59"/>
        </a:solidFill>
        <a:ln w="25400" cap="flat" cmpd="sng" algn="ctr">
          <a:solidFill>
            <a:sysClr val="window" lastClr="FFFFFF">
              <a:hueOff val="0"/>
              <a:satOff val="0"/>
              <a:lumOff val="0"/>
              <a:alphaOff val="0"/>
            </a:sysClr>
          </a:solidFill>
          <a:prstDash val="solid"/>
        </a:ln>
        <a:effectLst/>
      </dgm:spPr>
      <dgm:t>
        <a:bodyPr/>
        <a:lstStyle/>
        <a:p>
          <a:r>
            <a:rPr lang="en-US" sz="1100" dirty="0" smtClean="0">
              <a:solidFill>
                <a:sysClr val="window" lastClr="FFFFFF"/>
              </a:solidFill>
              <a:latin typeface="Calibri"/>
              <a:ea typeface="+mn-ea"/>
              <a:cs typeface="+mn-cs"/>
            </a:rPr>
            <a:t>Advocate and assure access to treatment for substance abuse</a:t>
          </a:r>
          <a:endParaRPr lang="en-US" sz="1100" dirty="0">
            <a:solidFill>
              <a:sysClr val="window" lastClr="FFFFFF"/>
            </a:solidFill>
            <a:latin typeface="Calibri"/>
            <a:ea typeface="+mn-ea"/>
            <a:cs typeface="+mn-cs"/>
          </a:endParaRPr>
        </a:p>
      </dgm:t>
    </dgm:pt>
    <dgm:pt modelId="{DB53C1E4-0ADF-4AA4-8B9E-00C45F8F95AD}" type="parTrans" cxnId="{1351DC2F-BE06-43EB-BCBA-C5ED3635E618}">
      <dgm:prSet/>
      <dgm:spPr/>
      <dgm:t>
        <a:bodyPr/>
        <a:lstStyle/>
        <a:p>
          <a:endParaRPr lang="en-US"/>
        </a:p>
      </dgm:t>
    </dgm:pt>
    <dgm:pt modelId="{6CBDE364-E283-473F-8E2C-D930C6EDD338}" type="sibTrans" cxnId="{1351DC2F-BE06-43EB-BCBA-C5ED3635E618}">
      <dgm:prSet/>
      <dgm:spPr/>
      <dgm:t>
        <a:bodyPr/>
        <a:lstStyle/>
        <a:p>
          <a:endParaRPr lang="en-US"/>
        </a:p>
      </dgm:t>
    </dgm:pt>
    <dgm:pt modelId="{505C03DB-1D0E-4896-8FC8-B660861C41C7}">
      <dgm:prSet phldrT="[Text]" custT="1"/>
      <dgm:spPr>
        <a:xfrm>
          <a:off x="5877855" y="3283105"/>
          <a:ext cx="2089546" cy="471878"/>
        </a:xfrm>
        <a:prstGeom prst="roundRect">
          <a:avLst>
            <a:gd name="adj" fmla="val 10000"/>
          </a:avLst>
        </a:prstGeom>
        <a:solidFill>
          <a:srgbClr val="9BBB59"/>
        </a:solidFill>
        <a:ln w="25400" cap="flat" cmpd="sng" algn="ctr">
          <a:solidFill>
            <a:sysClr val="window" lastClr="FFFFFF">
              <a:hueOff val="0"/>
              <a:satOff val="0"/>
              <a:lumOff val="0"/>
              <a:alphaOff val="0"/>
            </a:sysClr>
          </a:solidFill>
          <a:prstDash val="solid"/>
        </a:ln>
        <a:effectLst/>
      </dgm:spPr>
      <dgm:t>
        <a:bodyPr/>
        <a:lstStyle/>
        <a:p>
          <a:r>
            <a:rPr lang="en-US" sz="1100" dirty="0" smtClean="0">
              <a:solidFill>
                <a:sysClr val="window" lastClr="FFFFFF"/>
              </a:solidFill>
              <a:latin typeface="Calibri"/>
              <a:ea typeface="+mn-ea"/>
              <a:cs typeface="+mn-cs"/>
            </a:rPr>
            <a:t>Support expansion of medication assisted therapies (MAT)</a:t>
          </a:r>
          <a:endParaRPr lang="en-US" sz="1100" dirty="0">
            <a:solidFill>
              <a:sysClr val="window" lastClr="FFFFFF"/>
            </a:solidFill>
            <a:latin typeface="Calibri"/>
            <a:ea typeface="+mn-ea"/>
            <a:cs typeface="+mn-cs"/>
          </a:endParaRPr>
        </a:p>
      </dgm:t>
    </dgm:pt>
    <dgm:pt modelId="{4FFDF49A-67EB-40A0-8DBA-0355AE63226D}" type="parTrans" cxnId="{E2FE9F10-A00F-4580-B649-AC80AEF3E7DA}">
      <dgm:prSet/>
      <dgm:spPr/>
      <dgm:t>
        <a:bodyPr/>
        <a:lstStyle/>
        <a:p>
          <a:endParaRPr lang="en-US"/>
        </a:p>
      </dgm:t>
    </dgm:pt>
    <dgm:pt modelId="{483474EB-83BC-445C-A216-3A4B8CDAEE76}" type="sibTrans" cxnId="{E2FE9F10-A00F-4580-B649-AC80AEF3E7DA}">
      <dgm:prSet/>
      <dgm:spPr/>
      <dgm:t>
        <a:bodyPr/>
        <a:lstStyle/>
        <a:p>
          <a:endParaRPr lang="en-US"/>
        </a:p>
      </dgm:t>
    </dgm:pt>
    <dgm:pt modelId="{3D833CE8-E226-4D52-8B6E-5CD406381E0F}">
      <dgm:prSet phldrT="[Text]" custT="1"/>
      <dgm:spPr>
        <a:xfrm>
          <a:off x="3070026" y="1351145"/>
          <a:ext cx="2089546" cy="523590"/>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100" dirty="0" smtClean="0">
              <a:solidFill>
                <a:sysClr val="window" lastClr="FFFFFF"/>
              </a:solidFill>
              <a:latin typeface="Calibri"/>
              <a:ea typeface="+mn-ea"/>
              <a:cs typeface="+mn-cs"/>
            </a:rPr>
            <a:t>Increase education of public/population at Risk</a:t>
          </a:r>
          <a:endParaRPr lang="en-US" sz="1100" dirty="0">
            <a:solidFill>
              <a:sysClr val="window" lastClr="FFFFFF"/>
            </a:solidFill>
            <a:latin typeface="Calibri"/>
            <a:ea typeface="+mn-ea"/>
            <a:cs typeface="+mn-cs"/>
          </a:endParaRPr>
        </a:p>
      </dgm:t>
    </dgm:pt>
    <dgm:pt modelId="{65F0E669-A894-423D-BA11-3A4903D1DEFA}" type="parTrans" cxnId="{906C9E08-615B-417D-A1C8-2D64F8BBCBB6}">
      <dgm:prSet/>
      <dgm:spPr/>
      <dgm:t>
        <a:bodyPr/>
        <a:lstStyle/>
        <a:p>
          <a:endParaRPr lang="en-US"/>
        </a:p>
      </dgm:t>
    </dgm:pt>
    <dgm:pt modelId="{BCA01891-44BC-4792-8C83-06D1B6624E57}" type="sibTrans" cxnId="{906C9E08-615B-417D-A1C8-2D64F8BBCBB6}">
      <dgm:prSet/>
      <dgm:spPr/>
      <dgm:t>
        <a:bodyPr/>
        <a:lstStyle/>
        <a:p>
          <a:endParaRPr lang="en-US"/>
        </a:p>
      </dgm:t>
    </dgm:pt>
    <dgm:pt modelId="{C3977A18-DE9E-471D-99B0-E1887C57A081}">
      <dgm:prSet phldrT="[Text]" custT="1"/>
      <dgm:spPr>
        <a:xfrm>
          <a:off x="3070026" y="3171074"/>
          <a:ext cx="2089546" cy="523590"/>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100" dirty="0" smtClean="0">
              <a:solidFill>
                <a:sysClr val="window" lastClr="FFFFFF"/>
              </a:solidFill>
              <a:latin typeface="Calibri"/>
              <a:ea typeface="+mn-ea"/>
              <a:cs typeface="+mn-cs"/>
            </a:rPr>
            <a:t>Promote treatment as prevention (linkage to care, access to medications)</a:t>
          </a:r>
          <a:endParaRPr lang="en-US" sz="1100" dirty="0">
            <a:solidFill>
              <a:sysClr val="window" lastClr="FFFFFF"/>
            </a:solidFill>
            <a:latin typeface="Calibri"/>
            <a:ea typeface="+mn-ea"/>
            <a:cs typeface="+mn-cs"/>
          </a:endParaRPr>
        </a:p>
      </dgm:t>
    </dgm:pt>
    <dgm:pt modelId="{FE0404D6-3DAB-4BDB-8BC6-78473D74B8FA}" type="parTrans" cxnId="{E0B24A99-5A02-497B-B36E-A9718BC884D0}">
      <dgm:prSet/>
      <dgm:spPr/>
      <dgm:t>
        <a:bodyPr/>
        <a:lstStyle/>
        <a:p>
          <a:endParaRPr lang="en-US"/>
        </a:p>
      </dgm:t>
    </dgm:pt>
    <dgm:pt modelId="{083469C6-14C1-4C82-B5DD-BB996332E9DE}" type="sibTrans" cxnId="{E0B24A99-5A02-497B-B36E-A9718BC884D0}">
      <dgm:prSet/>
      <dgm:spPr/>
      <dgm:t>
        <a:bodyPr/>
        <a:lstStyle/>
        <a:p>
          <a:endParaRPr lang="en-US"/>
        </a:p>
      </dgm:t>
    </dgm:pt>
    <dgm:pt modelId="{1E2ECA86-FC9E-4010-A799-2D5638883378}">
      <dgm:prSet phldrT="[Text]" custT="1"/>
      <dgm:spPr>
        <a:xfrm>
          <a:off x="3070026" y="3775217"/>
          <a:ext cx="2089546" cy="523590"/>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100" dirty="0" smtClean="0">
              <a:solidFill>
                <a:sysClr val="window" lastClr="FFFFFF"/>
              </a:solidFill>
              <a:latin typeface="Calibri"/>
              <a:ea typeface="+mn-ea"/>
              <a:cs typeface="+mn-cs"/>
            </a:rPr>
            <a:t>Implement Comprehensive Harm Reduction programs</a:t>
          </a:r>
          <a:endParaRPr lang="en-US" sz="1100" dirty="0">
            <a:solidFill>
              <a:sysClr val="window" lastClr="FFFFFF"/>
            </a:solidFill>
            <a:latin typeface="Calibri"/>
            <a:ea typeface="+mn-ea"/>
            <a:cs typeface="+mn-cs"/>
          </a:endParaRPr>
        </a:p>
      </dgm:t>
    </dgm:pt>
    <dgm:pt modelId="{CF3FE040-22CC-4C0F-8AB6-47C205BC11AD}" type="parTrans" cxnId="{4F7432D3-3408-44DD-9986-BD98A288C8E6}">
      <dgm:prSet/>
      <dgm:spPr/>
      <dgm:t>
        <a:bodyPr/>
        <a:lstStyle/>
        <a:p>
          <a:endParaRPr lang="en-US"/>
        </a:p>
      </dgm:t>
    </dgm:pt>
    <dgm:pt modelId="{021CE25E-7825-4526-95DA-450D3047CA1B}" type="sibTrans" cxnId="{4F7432D3-3408-44DD-9986-BD98A288C8E6}">
      <dgm:prSet/>
      <dgm:spPr/>
      <dgm:t>
        <a:bodyPr/>
        <a:lstStyle/>
        <a:p>
          <a:endParaRPr lang="en-US"/>
        </a:p>
      </dgm:t>
    </dgm:pt>
    <dgm:pt modelId="{7C5C12AD-3F54-45F0-A9A7-C52035557118}">
      <dgm:prSet phldrT="[Text]" custT="1"/>
      <dgm:spPr>
        <a:xfrm>
          <a:off x="262197" y="2117295"/>
          <a:ext cx="2089546" cy="51784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100" dirty="0" smtClean="0">
              <a:solidFill>
                <a:sysClr val="window" lastClr="FFFFFF"/>
              </a:solidFill>
              <a:latin typeface="Calibri"/>
              <a:ea typeface="+mn-ea"/>
              <a:cs typeface="+mn-cs"/>
            </a:rPr>
            <a:t>Increase access to naloxone</a:t>
          </a:r>
        </a:p>
      </dgm:t>
    </dgm:pt>
    <dgm:pt modelId="{FB76F4D7-6821-4229-8F75-2EF06F4F7BDC}" type="parTrans" cxnId="{09A82452-4AB1-4A04-A7D2-1164BAB7AC04}">
      <dgm:prSet/>
      <dgm:spPr/>
      <dgm:t>
        <a:bodyPr/>
        <a:lstStyle/>
        <a:p>
          <a:endParaRPr lang="en-US"/>
        </a:p>
      </dgm:t>
    </dgm:pt>
    <dgm:pt modelId="{CA610494-0C10-46AE-8A81-8C292836BB51}" type="sibTrans" cxnId="{09A82452-4AB1-4A04-A7D2-1164BAB7AC04}">
      <dgm:prSet/>
      <dgm:spPr/>
      <dgm:t>
        <a:bodyPr/>
        <a:lstStyle/>
        <a:p>
          <a:endParaRPr lang="en-US"/>
        </a:p>
      </dgm:t>
    </dgm:pt>
    <dgm:pt modelId="{109180C3-F678-48A1-9B62-489DA7D1410A}">
      <dgm:prSet phldrT="[Text]" custT="1"/>
      <dgm:spPr>
        <a:xfrm>
          <a:off x="5877855" y="3827580"/>
          <a:ext cx="2089546" cy="471878"/>
        </a:xfrm>
        <a:prstGeom prst="roundRect">
          <a:avLst>
            <a:gd name="adj" fmla="val 10000"/>
          </a:avLst>
        </a:prstGeom>
        <a:solidFill>
          <a:srgbClr val="9BBB59"/>
        </a:solidFill>
        <a:ln w="25400" cap="flat" cmpd="sng" algn="ctr">
          <a:solidFill>
            <a:sysClr val="window" lastClr="FFFFFF">
              <a:hueOff val="0"/>
              <a:satOff val="0"/>
              <a:lumOff val="0"/>
              <a:alphaOff val="0"/>
            </a:sysClr>
          </a:solidFill>
          <a:prstDash val="solid"/>
        </a:ln>
        <a:effectLst/>
      </dgm:spPr>
      <dgm:t>
        <a:bodyPr/>
        <a:lstStyle/>
        <a:p>
          <a:r>
            <a:rPr lang="en-US" sz="1100" dirty="0" smtClean="0">
              <a:solidFill>
                <a:sysClr val="window" lastClr="FFFFFF"/>
              </a:solidFill>
              <a:latin typeface="Calibri"/>
              <a:ea typeface="+mn-ea"/>
              <a:cs typeface="+mn-cs"/>
            </a:rPr>
            <a:t>Collaborate to assure and implement successful policy strategies (drug courts, etc)</a:t>
          </a:r>
          <a:endParaRPr lang="en-US" sz="1100" dirty="0">
            <a:solidFill>
              <a:sysClr val="window" lastClr="FFFFFF"/>
            </a:solidFill>
            <a:latin typeface="Calibri"/>
            <a:ea typeface="+mn-ea"/>
            <a:cs typeface="+mn-cs"/>
          </a:endParaRPr>
        </a:p>
      </dgm:t>
    </dgm:pt>
    <dgm:pt modelId="{3BA7CF02-3ABB-4202-9457-46B5CB995351}" type="parTrans" cxnId="{1DD7F6D7-F7F1-418C-9323-FC3768213599}">
      <dgm:prSet/>
      <dgm:spPr/>
      <dgm:t>
        <a:bodyPr/>
        <a:lstStyle/>
        <a:p>
          <a:endParaRPr lang="en-US"/>
        </a:p>
      </dgm:t>
    </dgm:pt>
    <dgm:pt modelId="{C60FA54A-2121-4A2D-8AFD-D6B7FD36CBB3}" type="sibTrans" cxnId="{1DD7F6D7-F7F1-418C-9323-FC3768213599}">
      <dgm:prSet/>
      <dgm:spPr/>
      <dgm:t>
        <a:bodyPr/>
        <a:lstStyle/>
        <a:p>
          <a:endParaRPr lang="en-US"/>
        </a:p>
      </dgm:t>
    </dgm:pt>
    <dgm:pt modelId="{3A0D3190-9E55-4E54-991E-6914E3B12696}">
      <dgm:prSet phldrT="[Text]" custT="1"/>
      <dgm:spPr>
        <a:xfrm>
          <a:off x="262197" y="3909835"/>
          <a:ext cx="2089546" cy="388295"/>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100" dirty="0" smtClean="0">
              <a:solidFill>
                <a:sysClr val="window" lastClr="FFFFFF"/>
              </a:solidFill>
              <a:latin typeface="Calibri"/>
              <a:ea typeface="+mn-ea"/>
              <a:cs typeface="+mn-cs"/>
            </a:rPr>
            <a:t>Increase education of public/population at risk</a:t>
          </a:r>
        </a:p>
      </dgm:t>
    </dgm:pt>
    <dgm:pt modelId="{9EC88CAA-39CA-4950-85A4-A9AB52801555}" type="parTrans" cxnId="{997D986B-9710-44ED-A83F-152A2A24FF82}">
      <dgm:prSet/>
      <dgm:spPr/>
      <dgm:t>
        <a:bodyPr/>
        <a:lstStyle/>
        <a:p>
          <a:endParaRPr lang="en-US"/>
        </a:p>
      </dgm:t>
    </dgm:pt>
    <dgm:pt modelId="{3C88289F-D030-40F2-A377-CEA264FBC1CC}" type="sibTrans" cxnId="{997D986B-9710-44ED-A83F-152A2A24FF82}">
      <dgm:prSet/>
      <dgm:spPr/>
      <dgm:t>
        <a:bodyPr/>
        <a:lstStyle/>
        <a:p>
          <a:endParaRPr lang="en-US"/>
        </a:p>
      </dgm:t>
    </dgm:pt>
    <dgm:pt modelId="{B619BB00-2042-4D45-9A4B-6255E281DE00}">
      <dgm:prSet custT="1"/>
      <dgm:spPr>
        <a:xfrm>
          <a:off x="262197" y="3312322"/>
          <a:ext cx="2089546" cy="51784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100" dirty="0" smtClean="0">
              <a:solidFill>
                <a:sysClr val="window" lastClr="FFFFFF"/>
              </a:solidFill>
              <a:latin typeface="Calibri"/>
              <a:ea typeface="+mn-ea"/>
              <a:cs typeface="+mn-cs"/>
            </a:rPr>
            <a:t>Establish process to address needs of infants born to mothers with addiction (HB1157)</a:t>
          </a:r>
          <a:endParaRPr lang="en-US" sz="1100" dirty="0">
            <a:solidFill>
              <a:sysClr val="window" lastClr="FFFFFF"/>
            </a:solidFill>
            <a:latin typeface="Calibri"/>
            <a:ea typeface="+mn-ea"/>
            <a:cs typeface="+mn-cs"/>
          </a:endParaRPr>
        </a:p>
      </dgm:t>
    </dgm:pt>
    <dgm:pt modelId="{AC883C5E-F6F6-4F89-BE17-7C3F63B5B7F9}" type="parTrans" cxnId="{64D18B18-E068-4B4B-846E-D7C16CF5BB29}">
      <dgm:prSet/>
      <dgm:spPr/>
      <dgm:t>
        <a:bodyPr/>
        <a:lstStyle/>
        <a:p>
          <a:endParaRPr lang="en-US"/>
        </a:p>
      </dgm:t>
    </dgm:pt>
    <dgm:pt modelId="{F60BAEEA-FA4F-4A79-B3D5-DBEEA0120668}" type="sibTrans" cxnId="{64D18B18-E068-4B4B-846E-D7C16CF5BB29}">
      <dgm:prSet/>
      <dgm:spPr/>
      <dgm:t>
        <a:bodyPr/>
        <a:lstStyle/>
        <a:p>
          <a:endParaRPr lang="en-US"/>
        </a:p>
      </dgm:t>
    </dgm:pt>
    <dgm:pt modelId="{8EA2FD04-7274-4DE1-AC87-464632126E93}">
      <dgm:prSet custT="1"/>
      <dgm:spPr>
        <a:xfrm>
          <a:off x="262197" y="2714808"/>
          <a:ext cx="2089546" cy="51784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100" dirty="0" smtClean="0">
              <a:solidFill>
                <a:sysClr val="window" lastClr="FFFFFF"/>
              </a:solidFill>
              <a:latin typeface="Calibri"/>
              <a:ea typeface="+mn-ea"/>
              <a:cs typeface="+mn-cs"/>
            </a:rPr>
            <a:t>Promote family planning </a:t>
          </a:r>
          <a:endParaRPr lang="en-US" sz="1100" dirty="0">
            <a:solidFill>
              <a:sysClr val="window" lastClr="FFFFFF"/>
            </a:solidFill>
            <a:latin typeface="Calibri"/>
            <a:ea typeface="+mn-ea"/>
            <a:cs typeface="+mn-cs"/>
          </a:endParaRPr>
        </a:p>
      </dgm:t>
    </dgm:pt>
    <dgm:pt modelId="{28B9D464-96C9-454E-B765-9FE8E08CF521}" type="parTrans" cxnId="{F85438B8-2F74-4F08-8FE3-604BC0142537}">
      <dgm:prSet/>
      <dgm:spPr/>
      <dgm:t>
        <a:bodyPr/>
        <a:lstStyle/>
        <a:p>
          <a:endParaRPr lang="en-US"/>
        </a:p>
      </dgm:t>
    </dgm:pt>
    <dgm:pt modelId="{1A5C02F0-3DFC-4EEE-9449-1D0906600446}" type="sibTrans" cxnId="{F85438B8-2F74-4F08-8FE3-604BC0142537}">
      <dgm:prSet/>
      <dgm:spPr/>
      <dgm:t>
        <a:bodyPr/>
        <a:lstStyle/>
        <a:p>
          <a:endParaRPr lang="en-US"/>
        </a:p>
      </dgm:t>
    </dgm:pt>
    <dgm:pt modelId="{5BB2E537-9E84-495A-AA3D-2FE40DC2C6A3}">
      <dgm:prSet custT="1"/>
      <dgm:spPr>
        <a:xfrm>
          <a:off x="5877855" y="1902469"/>
          <a:ext cx="2089546" cy="76356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100" dirty="0" smtClean="0">
              <a:solidFill>
                <a:sysClr val="window" lastClr="FFFFFF"/>
              </a:solidFill>
              <a:latin typeface="Calibri"/>
              <a:ea typeface="+mn-ea"/>
              <a:cs typeface="+mn-cs"/>
            </a:rPr>
            <a:t>Increase access to treatment via provider trainings on addiction disease management (Project ECHO)</a:t>
          </a:r>
          <a:endParaRPr lang="en-US" sz="1100" dirty="0">
            <a:solidFill>
              <a:sysClr val="window" lastClr="FFFFFF"/>
            </a:solidFill>
            <a:latin typeface="Calibri"/>
            <a:ea typeface="+mn-ea"/>
            <a:cs typeface="+mn-cs"/>
          </a:endParaRPr>
        </a:p>
      </dgm:t>
    </dgm:pt>
    <dgm:pt modelId="{971C8B58-CC09-4CC0-A2C7-4B457D5A6757}" type="parTrans" cxnId="{B3712C7A-E775-4A8A-B0D7-400211E0CDFE}">
      <dgm:prSet/>
      <dgm:spPr/>
      <dgm:t>
        <a:bodyPr/>
        <a:lstStyle/>
        <a:p>
          <a:endParaRPr lang="en-US"/>
        </a:p>
      </dgm:t>
    </dgm:pt>
    <dgm:pt modelId="{FAF79545-C65C-411D-98C6-0557223AC86C}" type="sibTrans" cxnId="{B3712C7A-E775-4A8A-B0D7-400211E0CDFE}">
      <dgm:prSet/>
      <dgm:spPr/>
      <dgm:t>
        <a:bodyPr/>
        <a:lstStyle/>
        <a:p>
          <a:endParaRPr lang="en-US"/>
        </a:p>
      </dgm:t>
    </dgm:pt>
    <dgm:pt modelId="{D2BFED21-D978-4083-A39E-85C3F583A7D5}">
      <dgm:prSet/>
      <dgm:spPr>
        <a:xfrm>
          <a:off x="5877855" y="1357995"/>
          <a:ext cx="2089546" cy="471878"/>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dirty="0" smtClean="0">
              <a:solidFill>
                <a:sysClr val="window" lastClr="FFFFFF"/>
              </a:solidFill>
              <a:latin typeface="Calibri"/>
              <a:ea typeface="+mn-ea"/>
              <a:cs typeface="+mn-cs"/>
            </a:rPr>
            <a:t>Support development of regional and community coalitions</a:t>
          </a:r>
          <a:endParaRPr lang="en-US" dirty="0">
            <a:solidFill>
              <a:sysClr val="window" lastClr="FFFFFF"/>
            </a:solidFill>
            <a:latin typeface="Calibri"/>
            <a:ea typeface="+mn-ea"/>
            <a:cs typeface="+mn-cs"/>
          </a:endParaRPr>
        </a:p>
      </dgm:t>
    </dgm:pt>
    <dgm:pt modelId="{7870CA6A-1CE3-425D-99A2-0C52B83E5B0D}" type="parTrans" cxnId="{3BE5A450-C1EC-47B2-BC59-7BFA954E8A49}">
      <dgm:prSet/>
      <dgm:spPr/>
      <dgm:t>
        <a:bodyPr/>
        <a:lstStyle/>
        <a:p>
          <a:endParaRPr lang="en-US"/>
        </a:p>
      </dgm:t>
    </dgm:pt>
    <dgm:pt modelId="{C55018BD-DBAB-4C26-A8BF-40C55AABFD52}" type="sibTrans" cxnId="{3BE5A450-C1EC-47B2-BC59-7BFA954E8A49}">
      <dgm:prSet/>
      <dgm:spPr/>
      <dgm:t>
        <a:bodyPr/>
        <a:lstStyle/>
        <a:p>
          <a:endParaRPr lang="en-US"/>
        </a:p>
      </dgm:t>
    </dgm:pt>
    <dgm:pt modelId="{40630489-ED88-43B4-A9F6-1E8A62F32500}" type="pres">
      <dgm:prSet presAssocID="{9D00CD42-9B6F-4F1F-8882-535954646074}" presName="theList" presStyleCnt="0">
        <dgm:presLayoutVars>
          <dgm:dir/>
          <dgm:animLvl val="lvl"/>
          <dgm:resizeHandles val="exact"/>
        </dgm:presLayoutVars>
      </dgm:prSet>
      <dgm:spPr/>
      <dgm:t>
        <a:bodyPr/>
        <a:lstStyle/>
        <a:p>
          <a:endParaRPr lang="en-US"/>
        </a:p>
      </dgm:t>
    </dgm:pt>
    <dgm:pt modelId="{16BBC426-9E51-487B-8175-77990F6D2123}" type="pres">
      <dgm:prSet presAssocID="{BC200EAC-8BB5-44A7-AF6E-DB5D05D1B52C}" presName="compNode" presStyleCnt="0"/>
      <dgm:spPr/>
    </dgm:pt>
    <dgm:pt modelId="{C2CCE396-C9AA-4AEA-A854-E3754C1898D7}" type="pres">
      <dgm:prSet presAssocID="{BC200EAC-8BB5-44A7-AF6E-DB5D05D1B52C}" presName="aNode" presStyleLbl="bgShp" presStyleIdx="0" presStyleCnt="3"/>
      <dgm:spPr/>
      <dgm:t>
        <a:bodyPr/>
        <a:lstStyle/>
        <a:p>
          <a:endParaRPr lang="en-US"/>
        </a:p>
      </dgm:t>
    </dgm:pt>
    <dgm:pt modelId="{D51B65FF-9B20-409D-B2D6-A2CA10908D97}" type="pres">
      <dgm:prSet presAssocID="{BC200EAC-8BB5-44A7-AF6E-DB5D05D1B52C}" presName="textNode" presStyleLbl="bgShp" presStyleIdx="0" presStyleCnt="3"/>
      <dgm:spPr/>
      <dgm:t>
        <a:bodyPr/>
        <a:lstStyle/>
        <a:p>
          <a:endParaRPr lang="en-US"/>
        </a:p>
      </dgm:t>
    </dgm:pt>
    <dgm:pt modelId="{245728B9-F098-4BC0-9D68-1A397538D5F9}" type="pres">
      <dgm:prSet presAssocID="{BC200EAC-8BB5-44A7-AF6E-DB5D05D1B52C}" presName="compChildNode" presStyleCnt="0"/>
      <dgm:spPr/>
    </dgm:pt>
    <dgm:pt modelId="{F5F401C5-388B-4200-A171-993FA4306DC5}" type="pres">
      <dgm:prSet presAssocID="{BC200EAC-8BB5-44A7-AF6E-DB5D05D1B52C}" presName="theInnerList" presStyleCnt="0"/>
      <dgm:spPr/>
    </dgm:pt>
    <dgm:pt modelId="{CBA16AE2-0906-4577-9947-190313BA0272}" type="pres">
      <dgm:prSet presAssocID="{D557488A-CE8C-4613-9325-89DF4DCF6076}" presName="childNode" presStyleLbl="node1" presStyleIdx="0" presStyleCnt="15" custScaleY="130986">
        <dgm:presLayoutVars>
          <dgm:bulletEnabled val="1"/>
        </dgm:presLayoutVars>
      </dgm:prSet>
      <dgm:spPr/>
      <dgm:t>
        <a:bodyPr/>
        <a:lstStyle/>
        <a:p>
          <a:endParaRPr lang="en-US"/>
        </a:p>
      </dgm:t>
    </dgm:pt>
    <dgm:pt modelId="{DC6AA570-EA57-440A-9685-5E8DD48C7588}" type="pres">
      <dgm:prSet presAssocID="{D557488A-CE8C-4613-9325-89DF4DCF6076}" presName="aSpace2" presStyleCnt="0"/>
      <dgm:spPr/>
    </dgm:pt>
    <dgm:pt modelId="{EAB563DE-F81C-4BEF-B285-349710E35296}" type="pres">
      <dgm:prSet presAssocID="{7C5C12AD-3F54-45F0-A9A7-C52035557118}" presName="childNode" presStyleLbl="node1" presStyleIdx="1" presStyleCnt="15">
        <dgm:presLayoutVars>
          <dgm:bulletEnabled val="1"/>
        </dgm:presLayoutVars>
      </dgm:prSet>
      <dgm:spPr/>
      <dgm:t>
        <a:bodyPr/>
        <a:lstStyle/>
        <a:p>
          <a:endParaRPr lang="en-US"/>
        </a:p>
      </dgm:t>
    </dgm:pt>
    <dgm:pt modelId="{2E9C9104-B6B7-4EAC-800A-C739FDE5D4A8}" type="pres">
      <dgm:prSet presAssocID="{7C5C12AD-3F54-45F0-A9A7-C52035557118}" presName="aSpace2" presStyleCnt="0"/>
      <dgm:spPr/>
    </dgm:pt>
    <dgm:pt modelId="{1DF85296-253A-4A24-BEB4-60F7B63A0F27}" type="pres">
      <dgm:prSet presAssocID="{8EA2FD04-7274-4DE1-AC87-464632126E93}" presName="childNode" presStyleLbl="node1" presStyleIdx="2" presStyleCnt="15">
        <dgm:presLayoutVars>
          <dgm:bulletEnabled val="1"/>
        </dgm:presLayoutVars>
      </dgm:prSet>
      <dgm:spPr/>
      <dgm:t>
        <a:bodyPr/>
        <a:lstStyle/>
        <a:p>
          <a:endParaRPr lang="en-US"/>
        </a:p>
      </dgm:t>
    </dgm:pt>
    <dgm:pt modelId="{29A5F9E6-A584-42DD-B558-2693030C04CA}" type="pres">
      <dgm:prSet presAssocID="{8EA2FD04-7274-4DE1-AC87-464632126E93}" presName="aSpace2" presStyleCnt="0"/>
      <dgm:spPr/>
    </dgm:pt>
    <dgm:pt modelId="{C78EA154-776E-459D-981E-CA02444290FF}" type="pres">
      <dgm:prSet presAssocID="{B619BB00-2042-4D45-9A4B-6255E281DE00}" presName="childNode" presStyleLbl="node1" presStyleIdx="3" presStyleCnt="15">
        <dgm:presLayoutVars>
          <dgm:bulletEnabled val="1"/>
        </dgm:presLayoutVars>
      </dgm:prSet>
      <dgm:spPr/>
      <dgm:t>
        <a:bodyPr/>
        <a:lstStyle/>
        <a:p>
          <a:endParaRPr lang="en-US"/>
        </a:p>
      </dgm:t>
    </dgm:pt>
    <dgm:pt modelId="{F13FE8BB-0853-4A88-9477-30127C179D0E}" type="pres">
      <dgm:prSet presAssocID="{B619BB00-2042-4D45-9A4B-6255E281DE00}" presName="aSpace2" presStyleCnt="0"/>
      <dgm:spPr/>
    </dgm:pt>
    <dgm:pt modelId="{12C5BF0E-A83F-4C52-A7A7-803DF018C3AA}" type="pres">
      <dgm:prSet presAssocID="{3A0D3190-9E55-4E54-991E-6914E3B12696}" presName="childNode" presStyleLbl="node1" presStyleIdx="4" presStyleCnt="15" custScaleY="74983">
        <dgm:presLayoutVars>
          <dgm:bulletEnabled val="1"/>
        </dgm:presLayoutVars>
      </dgm:prSet>
      <dgm:spPr/>
      <dgm:t>
        <a:bodyPr/>
        <a:lstStyle/>
        <a:p>
          <a:endParaRPr lang="en-US"/>
        </a:p>
      </dgm:t>
    </dgm:pt>
    <dgm:pt modelId="{A9878634-21BB-46F9-8AAA-7EAD63AD4AB0}" type="pres">
      <dgm:prSet presAssocID="{BC200EAC-8BB5-44A7-AF6E-DB5D05D1B52C}" presName="aSpace" presStyleCnt="0"/>
      <dgm:spPr/>
    </dgm:pt>
    <dgm:pt modelId="{0DB0AFAA-9B41-4AFF-B12E-E984C0FFD669}" type="pres">
      <dgm:prSet presAssocID="{179FA381-11A6-45B5-BC11-B66EF20FEB6E}" presName="compNode" presStyleCnt="0"/>
      <dgm:spPr/>
    </dgm:pt>
    <dgm:pt modelId="{973EF4C3-9D66-421E-8CE9-E19DE0551066}" type="pres">
      <dgm:prSet presAssocID="{179FA381-11A6-45B5-BC11-B66EF20FEB6E}" presName="aNode" presStyleLbl="bgShp" presStyleIdx="1" presStyleCnt="3"/>
      <dgm:spPr/>
      <dgm:t>
        <a:bodyPr/>
        <a:lstStyle/>
        <a:p>
          <a:endParaRPr lang="en-US"/>
        </a:p>
      </dgm:t>
    </dgm:pt>
    <dgm:pt modelId="{991CDF76-8A5E-4382-96DA-716EF74075B9}" type="pres">
      <dgm:prSet presAssocID="{179FA381-11A6-45B5-BC11-B66EF20FEB6E}" presName="textNode" presStyleLbl="bgShp" presStyleIdx="1" presStyleCnt="3"/>
      <dgm:spPr/>
      <dgm:t>
        <a:bodyPr/>
        <a:lstStyle/>
        <a:p>
          <a:endParaRPr lang="en-US"/>
        </a:p>
      </dgm:t>
    </dgm:pt>
    <dgm:pt modelId="{7145E434-9D15-43F5-A973-8EA04B97E972}" type="pres">
      <dgm:prSet presAssocID="{179FA381-11A6-45B5-BC11-B66EF20FEB6E}" presName="compChildNode" presStyleCnt="0"/>
      <dgm:spPr/>
    </dgm:pt>
    <dgm:pt modelId="{570AFE01-AECF-41B9-B685-4A9FBD26452C}" type="pres">
      <dgm:prSet presAssocID="{179FA381-11A6-45B5-BC11-B66EF20FEB6E}" presName="theInnerList" presStyleCnt="0"/>
      <dgm:spPr/>
    </dgm:pt>
    <dgm:pt modelId="{E7A0C77C-162C-4896-BEC4-C2254DAB4B8B}" type="pres">
      <dgm:prSet presAssocID="{3282CEE9-16AD-4010-B0A4-765A0F114342}" presName="childNode" presStyleLbl="node1" presStyleIdx="5" presStyleCnt="15" custLinFactY="200000" custLinFactNeighborX="0" custLinFactNeighborY="229631">
        <dgm:presLayoutVars>
          <dgm:bulletEnabled val="1"/>
        </dgm:presLayoutVars>
      </dgm:prSet>
      <dgm:spPr/>
      <dgm:t>
        <a:bodyPr/>
        <a:lstStyle/>
        <a:p>
          <a:endParaRPr lang="en-US"/>
        </a:p>
      </dgm:t>
    </dgm:pt>
    <dgm:pt modelId="{18262A09-2165-4656-9B37-C8C1F780C28B}" type="pres">
      <dgm:prSet presAssocID="{3282CEE9-16AD-4010-B0A4-765A0F114342}" presName="aSpace2" presStyleCnt="0"/>
      <dgm:spPr/>
    </dgm:pt>
    <dgm:pt modelId="{63C7A74E-8D1E-4C69-B987-9070EA8188D3}" type="pres">
      <dgm:prSet presAssocID="{C5DA9903-A73C-4EA2-8DC0-E5322E7A48CE}" presName="childNode" presStyleLbl="node1" presStyleIdx="6" presStyleCnt="15">
        <dgm:presLayoutVars>
          <dgm:bulletEnabled val="1"/>
        </dgm:presLayoutVars>
      </dgm:prSet>
      <dgm:spPr/>
      <dgm:t>
        <a:bodyPr/>
        <a:lstStyle/>
        <a:p>
          <a:endParaRPr lang="en-US"/>
        </a:p>
      </dgm:t>
    </dgm:pt>
    <dgm:pt modelId="{7F9B8DA8-0301-4732-8C70-E85B5814C1A9}" type="pres">
      <dgm:prSet presAssocID="{C5DA9903-A73C-4EA2-8DC0-E5322E7A48CE}" presName="aSpace2" presStyleCnt="0"/>
      <dgm:spPr/>
    </dgm:pt>
    <dgm:pt modelId="{D1B11369-2F90-4096-8BE5-5CDAF75D28F3}" type="pres">
      <dgm:prSet presAssocID="{3D833CE8-E226-4D52-8B6E-5CD406381E0F}" presName="childNode" presStyleLbl="node1" presStyleIdx="7" presStyleCnt="15" custLinFactY="-200000" custLinFactNeighborX="0" custLinFactNeighborY="-209310">
        <dgm:presLayoutVars>
          <dgm:bulletEnabled val="1"/>
        </dgm:presLayoutVars>
      </dgm:prSet>
      <dgm:spPr/>
      <dgm:t>
        <a:bodyPr/>
        <a:lstStyle/>
        <a:p>
          <a:endParaRPr lang="en-US"/>
        </a:p>
      </dgm:t>
    </dgm:pt>
    <dgm:pt modelId="{BA70D7A6-F00A-4A8A-92A1-49B4363BA75D}" type="pres">
      <dgm:prSet presAssocID="{3D833CE8-E226-4D52-8B6E-5CD406381E0F}" presName="aSpace2" presStyleCnt="0"/>
      <dgm:spPr/>
    </dgm:pt>
    <dgm:pt modelId="{9E826BD2-0CCC-42EF-A906-541C93954706}" type="pres">
      <dgm:prSet presAssocID="{C3977A18-DE9E-471D-99B0-E1887C57A081}" presName="childNode" presStyleLbl="node1" presStyleIdx="8" presStyleCnt="15">
        <dgm:presLayoutVars>
          <dgm:bulletEnabled val="1"/>
        </dgm:presLayoutVars>
      </dgm:prSet>
      <dgm:spPr/>
      <dgm:t>
        <a:bodyPr/>
        <a:lstStyle/>
        <a:p>
          <a:endParaRPr lang="en-US"/>
        </a:p>
      </dgm:t>
    </dgm:pt>
    <dgm:pt modelId="{5E3561EA-CE55-4834-9CEC-B296169F80F3}" type="pres">
      <dgm:prSet presAssocID="{C3977A18-DE9E-471D-99B0-E1887C57A081}" presName="aSpace2" presStyleCnt="0"/>
      <dgm:spPr/>
    </dgm:pt>
    <dgm:pt modelId="{01A6E1C6-7405-4904-BEAC-FEF0FC0AFA82}" type="pres">
      <dgm:prSet presAssocID="{1E2ECA86-FC9E-4010-A799-2D5638883378}" presName="childNode" presStyleLbl="node1" presStyleIdx="9" presStyleCnt="15">
        <dgm:presLayoutVars>
          <dgm:bulletEnabled val="1"/>
        </dgm:presLayoutVars>
      </dgm:prSet>
      <dgm:spPr/>
      <dgm:t>
        <a:bodyPr/>
        <a:lstStyle/>
        <a:p>
          <a:endParaRPr lang="en-US"/>
        </a:p>
      </dgm:t>
    </dgm:pt>
    <dgm:pt modelId="{C005500B-9F1A-47A7-B96C-FF3DC669A80C}" type="pres">
      <dgm:prSet presAssocID="{179FA381-11A6-45B5-BC11-B66EF20FEB6E}" presName="aSpace" presStyleCnt="0"/>
      <dgm:spPr/>
    </dgm:pt>
    <dgm:pt modelId="{A494271E-4EA0-4450-BBCF-251CFE25A161}" type="pres">
      <dgm:prSet presAssocID="{7EB56D76-6238-4CB8-AFF2-46448DC62C70}" presName="compNode" presStyleCnt="0"/>
      <dgm:spPr/>
    </dgm:pt>
    <dgm:pt modelId="{4239362D-9653-4438-8A21-8E8B48FEE557}" type="pres">
      <dgm:prSet presAssocID="{7EB56D76-6238-4CB8-AFF2-46448DC62C70}" presName="aNode" presStyleLbl="bgShp" presStyleIdx="2" presStyleCnt="3"/>
      <dgm:spPr/>
      <dgm:t>
        <a:bodyPr/>
        <a:lstStyle/>
        <a:p>
          <a:endParaRPr lang="en-US"/>
        </a:p>
      </dgm:t>
    </dgm:pt>
    <dgm:pt modelId="{5BCE2B01-5C96-4335-A2AB-0D22EB963FEF}" type="pres">
      <dgm:prSet presAssocID="{7EB56D76-6238-4CB8-AFF2-46448DC62C70}" presName="textNode" presStyleLbl="bgShp" presStyleIdx="2" presStyleCnt="3"/>
      <dgm:spPr/>
      <dgm:t>
        <a:bodyPr/>
        <a:lstStyle/>
        <a:p>
          <a:endParaRPr lang="en-US"/>
        </a:p>
      </dgm:t>
    </dgm:pt>
    <dgm:pt modelId="{5D24C4EA-82B9-4848-8BB4-BBBB481258BC}" type="pres">
      <dgm:prSet presAssocID="{7EB56D76-6238-4CB8-AFF2-46448DC62C70}" presName="compChildNode" presStyleCnt="0"/>
      <dgm:spPr/>
    </dgm:pt>
    <dgm:pt modelId="{1CDEECF1-7E78-439F-8017-8F44427CF768}" type="pres">
      <dgm:prSet presAssocID="{7EB56D76-6238-4CB8-AFF2-46448DC62C70}" presName="theInnerList" presStyleCnt="0"/>
      <dgm:spPr/>
    </dgm:pt>
    <dgm:pt modelId="{140D7A85-77B0-4E1D-A8F3-5E86AD7DBA1E}" type="pres">
      <dgm:prSet presAssocID="{D2BFED21-D978-4083-A39E-85C3F583A7D5}" presName="childNode" presStyleLbl="node1" presStyleIdx="10" presStyleCnt="15">
        <dgm:presLayoutVars>
          <dgm:bulletEnabled val="1"/>
        </dgm:presLayoutVars>
      </dgm:prSet>
      <dgm:spPr/>
      <dgm:t>
        <a:bodyPr/>
        <a:lstStyle/>
        <a:p>
          <a:endParaRPr lang="en-US"/>
        </a:p>
      </dgm:t>
    </dgm:pt>
    <dgm:pt modelId="{A97F9E54-404B-4E85-B101-80F58A190127}" type="pres">
      <dgm:prSet presAssocID="{D2BFED21-D978-4083-A39E-85C3F583A7D5}" presName="aSpace2" presStyleCnt="0"/>
      <dgm:spPr/>
    </dgm:pt>
    <dgm:pt modelId="{C76C4B5C-8BA2-4763-B4DD-88BD8B885F8A}" type="pres">
      <dgm:prSet presAssocID="{5BB2E537-9E84-495A-AA3D-2FE40DC2C6A3}" presName="childNode" presStyleLbl="node1" presStyleIdx="11" presStyleCnt="15" custScaleY="161814">
        <dgm:presLayoutVars>
          <dgm:bulletEnabled val="1"/>
        </dgm:presLayoutVars>
      </dgm:prSet>
      <dgm:spPr/>
      <dgm:t>
        <a:bodyPr/>
        <a:lstStyle/>
        <a:p>
          <a:endParaRPr lang="en-US"/>
        </a:p>
      </dgm:t>
    </dgm:pt>
    <dgm:pt modelId="{D07E8B3B-9000-4631-8278-976829E1A1BC}" type="pres">
      <dgm:prSet presAssocID="{5BB2E537-9E84-495A-AA3D-2FE40DC2C6A3}" presName="aSpace2" presStyleCnt="0"/>
      <dgm:spPr/>
    </dgm:pt>
    <dgm:pt modelId="{58CC0999-5F73-46BD-B17E-7437D66199F3}" type="pres">
      <dgm:prSet presAssocID="{E7074E9C-9F91-43D6-87E6-6DF4BA838081}" presName="childNode" presStyleLbl="node1" presStyleIdx="12" presStyleCnt="15">
        <dgm:presLayoutVars>
          <dgm:bulletEnabled val="1"/>
        </dgm:presLayoutVars>
      </dgm:prSet>
      <dgm:spPr/>
      <dgm:t>
        <a:bodyPr/>
        <a:lstStyle/>
        <a:p>
          <a:endParaRPr lang="en-US"/>
        </a:p>
      </dgm:t>
    </dgm:pt>
    <dgm:pt modelId="{9E63B1D2-6384-4287-84D9-F2248A15D9BE}" type="pres">
      <dgm:prSet presAssocID="{E7074E9C-9F91-43D6-87E6-6DF4BA838081}" presName="aSpace2" presStyleCnt="0"/>
      <dgm:spPr/>
    </dgm:pt>
    <dgm:pt modelId="{74540BC6-4D86-4F5B-A595-3AAA0F7C175B}" type="pres">
      <dgm:prSet presAssocID="{505C03DB-1D0E-4896-8FC8-B660861C41C7}" presName="childNode" presStyleLbl="node1" presStyleIdx="13" presStyleCnt="15">
        <dgm:presLayoutVars>
          <dgm:bulletEnabled val="1"/>
        </dgm:presLayoutVars>
      </dgm:prSet>
      <dgm:spPr/>
      <dgm:t>
        <a:bodyPr/>
        <a:lstStyle/>
        <a:p>
          <a:endParaRPr lang="en-US"/>
        </a:p>
      </dgm:t>
    </dgm:pt>
    <dgm:pt modelId="{5574E53C-72D4-4156-B22A-62075E9F237E}" type="pres">
      <dgm:prSet presAssocID="{505C03DB-1D0E-4896-8FC8-B660861C41C7}" presName="aSpace2" presStyleCnt="0"/>
      <dgm:spPr/>
    </dgm:pt>
    <dgm:pt modelId="{C9597FDB-7E4A-44CC-B6B9-EB3903E64F4E}" type="pres">
      <dgm:prSet presAssocID="{109180C3-F678-48A1-9B62-489DA7D1410A}" presName="childNode" presStyleLbl="node1" presStyleIdx="14" presStyleCnt="15">
        <dgm:presLayoutVars>
          <dgm:bulletEnabled val="1"/>
        </dgm:presLayoutVars>
      </dgm:prSet>
      <dgm:spPr/>
      <dgm:t>
        <a:bodyPr/>
        <a:lstStyle/>
        <a:p>
          <a:endParaRPr lang="en-US"/>
        </a:p>
      </dgm:t>
    </dgm:pt>
  </dgm:ptLst>
  <dgm:cxnLst>
    <dgm:cxn modelId="{ABB56A7C-60D3-44C5-A86E-5C27FCDBF37D}" srcId="{9D00CD42-9B6F-4F1F-8882-535954646074}" destId="{BC200EAC-8BB5-44A7-AF6E-DB5D05D1B52C}" srcOrd="0" destOrd="0" parTransId="{6203154E-79C4-46C3-9E6B-AB1ED32775F3}" sibTransId="{490B8ADB-0B6D-4998-8F4C-FE383A3FD9BF}"/>
    <dgm:cxn modelId="{926F8DBA-D876-440A-9F9F-14DE45029C27}" type="presOf" srcId="{179FA381-11A6-45B5-BC11-B66EF20FEB6E}" destId="{991CDF76-8A5E-4382-96DA-716EF74075B9}" srcOrd="1" destOrd="0" presId="urn:microsoft.com/office/officeart/2005/8/layout/lProcess2"/>
    <dgm:cxn modelId="{E0B24A99-5A02-497B-B36E-A9718BC884D0}" srcId="{179FA381-11A6-45B5-BC11-B66EF20FEB6E}" destId="{C3977A18-DE9E-471D-99B0-E1887C57A081}" srcOrd="3" destOrd="0" parTransId="{FE0404D6-3DAB-4BDB-8BC6-78473D74B8FA}" sibTransId="{083469C6-14C1-4C82-B5DD-BB996332E9DE}"/>
    <dgm:cxn modelId="{1723FDFC-931E-42D8-9261-F39AB3CABE43}" type="presOf" srcId="{3D833CE8-E226-4D52-8B6E-5CD406381E0F}" destId="{D1B11369-2F90-4096-8BE5-5CDAF75D28F3}" srcOrd="0" destOrd="0" presId="urn:microsoft.com/office/officeart/2005/8/layout/lProcess2"/>
    <dgm:cxn modelId="{EFD3C780-BEAA-419F-9F59-86D1E20E79D8}" type="presOf" srcId="{E7074E9C-9F91-43D6-87E6-6DF4BA838081}" destId="{58CC0999-5F73-46BD-B17E-7437D66199F3}" srcOrd="0" destOrd="0" presId="urn:microsoft.com/office/officeart/2005/8/layout/lProcess2"/>
    <dgm:cxn modelId="{422CC373-874C-4F06-A982-C5A4E732D289}" srcId="{179FA381-11A6-45B5-BC11-B66EF20FEB6E}" destId="{3282CEE9-16AD-4010-B0A4-765A0F114342}" srcOrd="0" destOrd="0" parTransId="{E32F44DF-7EAB-4758-BEE4-715858CCD559}" sibTransId="{BBA8ACEC-A663-4D50-971F-76868E28D8B2}"/>
    <dgm:cxn modelId="{20EFF68D-2F4E-414F-B58D-02C5C4462FB4}" type="presOf" srcId="{109180C3-F678-48A1-9B62-489DA7D1410A}" destId="{C9597FDB-7E4A-44CC-B6B9-EB3903E64F4E}" srcOrd="0" destOrd="0" presId="urn:microsoft.com/office/officeart/2005/8/layout/lProcess2"/>
    <dgm:cxn modelId="{C9169954-5084-48E2-8633-80BCBFF392F7}" type="presOf" srcId="{7EB56D76-6238-4CB8-AFF2-46448DC62C70}" destId="{5BCE2B01-5C96-4335-A2AB-0D22EB963FEF}" srcOrd="1" destOrd="0" presId="urn:microsoft.com/office/officeart/2005/8/layout/lProcess2"/>
    <dgm:cxn modelId="{B9FE6EA5-1F59-425E-AADD-2FC6AA2C8CAD}" type="presOf" srcId="{8EA2FD04-7274-4DE1-AC87-464632126E93}" destId="{1DF85296-253A-4A24-BEB4-60F7B63A0F27}" srcOrd="0" destOrd="0" presId="urn:microsoft.com/office/officeart/2005/8/layout/lProcess2"/>
    <dgm:cxn modelId="{09A82452-4AB1-4A04-A7D2-1164BAB7AC04}" srcId="{BC200EAC-8BB5-44A7-AF6E-DB5D05D1B52C}" destId="{7C5C12AD-3F54-45F0-A9A7-C52035557118}" srcOrd="1" destOrd="0" parTransId="{FB76F4D7-6821-4229-8F75-2EF06F4F7BDC}" sibTransId="{CA610494-0C10-46AE-8A81-8C292836BB51}"/>
    <dgm:cxn modelId="{8EBBA9B0-73E2-4C79-91DF-6BEEE4469818}" type="presOf" srcId="{5BB2E537-9E84-495A-AA3D-2FE40DC2C6A3}" destId="{C76C4B5C-8BA2-4763-B4DD-88BD8B885F8A}" srcOrd="0" destOrd="0" presId="urn:microsoft.com/office/officeart/2005/8/layout/lProcess2"/>
    <dgm:cxn modelId="{E5EED8B5-B4F4-4D13-9FF3-14042E20A696}" type="presOf" srcId="{3282CEE9-16AD-4010-B0A4-765A0F114342}" destId="{E7A0C77C-162C-4896-BEC4-C2254DAB4B8B}" srcOrd="0" destOrd="0" presId="urn:microsoft.com/office/officeart/2005/8/layout/lProcess2"/>
    <dgm:cxn modelId="{38138D4C-AD06-48A2-9492-05763583A120}" srcId="{179FA381-11A6-45B5-BC11-B66EF20FEB6E}" destId="{C5DA9903-A73C-4EA2-8DC0-E5322E7A48CE}" srcOrd="1" destOrd="0" parTransId="{D9B25BCB-BB58-4310-B9CB-5CA493A860CD}" sibTransId="{9C213E3F-C224-4D62-8F63-8C8EDE2F062C}"/>
    <dgm:cxn modelId="{997D986B-9710-44ED-A83F-152A2A24FF82}" srcId="{BC200EAC-8BB5-44A7-AF6E-DB5D05D1B52C}" destId="{3A0D3190-9E55-4E54-991E-6914E3B12696}" srcOrd="4" destOrd="0" parTransId="{9EC88CAA-39CA-4950-85A4-A9AB52801555}" sibTransId="{3C88289F-D030-40F2-A377-CEA264FBC1CC}"/>
    <dgm:cxn modelId="{029FE458-C49F-454A-BC49-F7AB04E904E7}" type="presOf" srcId="{9D00CD42-9B6F-4F1F-8882-535954646074}" destId="{40630489-ED88-43B4-A9F6-1E8A62F32500}" srcOrd="0" destOrd="0" presId="urn:microsoft.com/office/officeart/2005/8/layout/lProcess2"/>
    <dgm:cxn modelId="{A2686117-2603-401F-88DC-83E563C31261}" type="presOf" srcId="{BC200EAC-8BB5-44A7-AF6E-DB5D05D1B52C}" destId="{C2CCE396-C9AA-4AEA-A854-E3754C1898D7}" srcOrd="0" destOrd="0" presId="urn:microsoft.com/office/officeart/2005/8/layout/lProcess2"/>
    <dgm:cxn modelId="{4F7432D3-3408-44DD-9986-BD98A288C8E6}" srcId="{179FA381-11A6-45B5-BC11-B66EF20FEB6E}" destId="{1E2ECA86-FC9E-4010-A799-2D5638883378}" srcOrd="4" destOrd="0" parTransId="{CF3FE040-22CC-4C0F-8AB6-47C205BC11AD}" sibTransId="{021CE25E-7825-4526-95DA-450D3047CA1B}"/>
    <dgm:cxn modelId="{64D18B18-E068-4B4B-846E-D7C16CF5BB29}" srcId="{BC200EAC-8BB5-44A7-AF6E-DB5D05D1B52C}" destId="{B619BB00-2042-4D45-9A4B-6255E281DE00}" srcOrd="3" destOrd="0" parTransId="{AC883C5E-F6F6-4F89-BE17-7C3F63B5B7F9}" sibTransId="{F60BAEEA-FA4F-4A79-B3D5-DBEEA0120668}"/>
    <dgm:cxn modelId="{17379129-0C9F-4B9A-884C-284A8776EE31}" type="presOf" srcId="{D557488A-CE8C-4613-9325-89DF4DCF6076}" destId="{CBA16AE2-0906-4577-9947-190313BA0272}" srcOrd="0" destOrd="0" presId="urn:microsoft.com/office/officeart/2005/8/layout/lProcess2"/>
    <dgm:cxn modelId="{F85438B8-2F74-4F08-8FE3-604BC0142537}" srcId="{BC200EAC-8BB5-44A7-AF6E-DB5D05D1B52C}" destId="{8EA2FD04-7274-4DE1-AC87-464632126E93}" srcOrd="2" destOrd="0" parTransId="{28B9D464-96C9-454E-B765-9FE8E08CF521}" sibTransId="{1A5C02F0-3DFC-4EEE-9449-1D0906600446}"/>
    <dgm:cxn modelId="{43871227-DDB7-4B2C-B6E1-C5281D61ECDA}" type="presOf" srcId="{179FA381-11A6-45B5-BC11-B66EF20FEB6E}" destId="{973EF4C3-9D66-421E-8CE9-E19DE0551066}" srcOrd="0" destOrd="0" presId="urn:microsoft.com/office/officeart/2005/8/layout/lProcess2"/>
    <dgm:cxn modelId="{33DF0FFE-8E04-4C16-8C93-9A61BA6EC10D}" type="presOf" srcId="{3A0D3190-9E55-4E54-991E-6914E3B12696}" destId="{12C5BF0E-A83F-4C52-A7A7-803DF018C3AA}" srcOrd="0" destOrd="0" presId="urn:microsoft.com/office/officeart/2005/8/layout/lProcess2"/>
    <dgm:cxn modelId="{BE68A72C-87BA-4EC9-933E-77A274D63015}" type="presOf" srcId="{7EB56D76-6238-4CB8-AFF2-46448DC62C70}" destId="{4239362D-9653-4438-8A21-8E8B48FEE557}" srcOrd="0" destOrd="0" presId="urn:microsoft.com/office/officeart/2005/8/layout/lProcess2"/>
    <dgm:cxn modelId="{3BE5A450-C1EC-47B2-BC59-7BFA954E8A49}" srcId="{7EB56D76-6238-4CB8-AFF2-46448DC62C70}" destId="{D2BFED21-D978-4083-A39E-85C3F583A7D5}" srcOrd="0" destOrd="0" parTransId="{7870CA6A-1CE3-425D-99A2-0C52B83E5B0D}" sibTransId="{C55018BD-DBAB-4C26-A8BF-40C55AABFD52}"/>
    <dgm:cxn modelId="{3CD1E390-41FD-459A-9973-02AA1822270D}" type="presOf" srcId="{B619BB00-2042-4D45-9A4B-6255E281DE00}" destId="{C78EA154-776E-459D-981E-CA02444290FF}" srcOrd="0" destOrd="0" presId="urn:microsoft.com/office/officeart/2005/8/layout/lProcess2"/>
    <dgm:cxn modelId="{838D5C17-01CD-4CE3-BCE3-7BE464D1FDB0}" srcId="{9D00CD42-9B6F-4F1F-8882-535954646074}" destId="{179FA381-11A6-45B5-BC11-B66EF20FEB6E}" srcOrd="1" destOrd="0" parTransId="{AAB12FC8-80C0-4A25-9B18-079E0FECA549}" sibTransId="{7436D5D4-0AAE-4D79-B001-BE0B2AA5F558}"/>
    <dgm:cxn modelId="{6AE4CC89-0C7B-4663-B148-11FA611EAFD3}" srcId="{BC200EAC-8BB5-44A7-AF6E-DB5D05D1B52C}" destId="{D557488A-CE8C-4613-9325-89DF4DCF6076}" srcOrd="0" destOrd="0" parTransId="{1359E5EF-0B3D-4D97-AD6B-0C8270B931B8}" sibTransId="{FC7E9BBB-7EA3-41EE-BF9E-40BD8BAAA62C}"/>
    <dgm:cxn modelId="{991F1FAD-242A-4D07-B703-29DFDECE7D83}" type="presOf" srcId="{C5DA9903-A73C-4EA2-8DC0-E5322E7A48CE}" destId="{63C7A74E-8D1E-4C69-B987-9070EA8188D3}" srcOrd="0" destOrd="0" presId="urn:microsoft.com/office/officeart/2005/8/layout/lProcess2"/>
    <dgm:cxn modelId="{906C9E08-615B-417D-A1C8-2D64F8BBCBB6}" srcId="{179FA381-11A6-45B5-BC11-B66EF20FEB6E}" destId="{3D833CE8-E226-4D52-8B6E-5CD406381E0F}" srcOrd="2" destOrd="0" parTransId="{65F0E669-A894-423D-BA11-3A4903D1DEFA}" sibTransId="{BCA01891-44BC-4792-8C83-06D1B6624E57}"/>
    <dgm:cxn modelId="{7B441851-3174-469D-B698-D0DF6F503D43}" srcId="{9D00CD42-9B6F-4F1F-8882-535954646074}" destId="{7EB56D76-6238-4CB8-AFF2-46448DC62C70}" srcOrd="2" destOrd="0" parTransId="{7248ED93-2D5E-414C-BFE1-637EEA99C6CE}" sibTransId="{CDF9D874-382F-46D5-854A-B6E971A5AFB0}"/>
    <dgm:cxn modelId="{DCD8BF2C-4E16-411E-B28E-201F46313645}" type="presOf" srcId="{C3977A18-DE9E-471D-99B0-E1887C57A081}" destId="{9E826BD2-0CCC-42EF-A906-541C93954706}" srcOrd="0" destOrd="0" presId="urn:microsoft.com/office/officeart/2005/8/layout/lProcess2"/>
    <dgm:cxn modelId="{C9DAF647-98E1-45DF-97BC-43FA701C13ED}" type="presOf" srcId="{BC200EAC-8BB5-44A7-AF6E-DB5D05D1B52C}" destId="{D51B65FF-9B20-409D-B2D6-A2CA10908D97}" srcOrd="1" destOrd="0" presId="urn:microsoft.com/office/officeart/2005/8/layout/lProcess2"/>
    <dgm:cxn modelId="{C07FDC5B-6DCD-4C0C-BBA2-EB3669F250A5}" type="presOf" srcId="{505C03DB-1D0E-4896-8FC8-B660861C41C7}" destId="{74540BC6-4D86-4F5B-A595-3AAA0F7C175B}" srcOrd="0" destOrd="0" presId="urn:microsoft.com/office/officeart/2005/8/layout/lProcess2"/>
    <dgm:cxn modelId="{B3712C7A-E775-4A8A-B0D7-400211E0CDFE}" srcId="{7EB56D76-6238-4CB8-AFF2-46448DC62C70}" destId="{5BB2E537-9E84-495A-AA3D-2FE40DC2C6A3}" srcOrd="1" destOrd="0" parTransId="{971C8B58-CC09-4CC0-A2C7-4B457D5A6757}" sibTransId="{FAF79545-C65C-411D-98C6-0557223AC86C}"/>
    <dgm:cxn modelId="{E2FE9F10-A00F-4580-B649-AC80AEF3E7DA}" srcId="{7EB56D76-6238-4CB8-AFF2-46448DC62C70}" destId="{505C03DB-1D0E-4896-8FC8-B660861C41C7}" srcOrd="3" destOrd="0" parTransId="{4FFDF49A-67EB-40A0-8DBA-0355AE63226D}" sibTransId="{483474EB-83BC-445C-A216-3A4B8CDAEE76}"/>
    <dgm:cxn modelId="{BA6844ED-9806-48ED-9648-FEAA265E65C1}" type="presOf" srcId="{1E2ECA86-FC9E-4010-A799-2D5638883378}" destId="{01A6E1C6-7405-4904-BEAC-FEF0FC0AFA82}" srcOrd="0" destOrd="0" presId="urn:microsoft.com/office/officeart/2005/8/layout/lProcess2"/>
    <dgm:cxn modelId="{7B5909A9-3204-4900-AAC7-97B20D8C5EB2}" type="presOf" srcId="{D2BFED21-D978-4083-A39E-85C3F583A7D5}" destId="{140D7A85-77B0-4E1D-A8F3-5E86AD7DBA1E}" srcOrd="0" destOrd="0" presId="urn:microsoft.com/office/officeart/2005/8/layout/lProcess2"/>
    <dgm:cxn modelId="{1351DC2F-BE06-43EB-BCBA-C5ED3635E618}" srcId="{7EB56D76-6238-4CB8-AFF2-46448DC62C70}" destId="{E7074E9C-9F91-43D6-87E6-6DF4BA838081}" srcOrd="2" destOrd="0" parTransId="{DB53C1E4-0ADF-4AA4-8B9E-00C45F8F95AD}" sibTransId="{6CBDE364-E283-473F-8E2C-D930C6EDD338}"/>
    <dgm:cxn modelId="{D6CA2BCF-A08B-4B2B-A9F7-64922FBBD527}" type="presOf" srcId="{7C5C12AD-3F54-45F0-A9A7-C52035557118}" destId="{EAB563DE-F81C-4BEF-B285-349710E35296}" srcOrd="0" destOrd="0" presId="urn:microsoft.com/office/officeart/2005/8/layout/lProcess2"/>
    <dgm:cxn modelId="{1DD7F6D7-F7F1-418C-9323-FC3768213599}" srcId="{7EB56D76-6238-4CB8-AFF2-46448DC62C70}" destId="{109180C3-F678-48A1-9B62-489DA7D1410A}" srcOrd="4" destOrd="0" parTransId="{3BA7CF02-3ABB-4202-9457-46B5CB995351}" sibTransId="{C60FA54A-2121-4A2D-8AFD-D6B7FD36CBB3}"/>
    <dgm:cxn modelId="{97C1CEE1-8644-4CA1-8891-480795D14AF1}" type="presParOf" srcId="{40630489-ED88-43B4-A9F6-1E8A62F32500}" destId="{16BBC426-9E51-487B-8175-77990F6D2123}" srcOrd="0" destOrd="0" presId="urn:microsoft.com/office/officeart/2005/8/layout/lProcess2"/>
    <dgm:cxn modelId="{0D564F09-FE76-4777-BBFB-0F211BF70C5E}" type="presParOf" srcId="{16BBC426-9E51-487B-8175-77990F6D2123}" destId="{C2CCE396-C9AA-4AEA-A854-E3754C1898D7}" srcOrd="0" destOrd="0" presId="urn:microsoft.com/office/officeart/2005/8/layout/lProcess2"/>
    <dgm:cxn modelId="{32FA64CA-E142-4301-9766-CE00ED6E10AE}" type="presParOf" srcId="{16BBC426-9E51-487B-8175-77990F6D2123}" destId="{D51B65FF-9B20-409D-B2D6-A2CA10908D97}" srcOrd="1" destOrd="0" presId="urn:microsoft.com/office/officeart/2005/8/layout/lProcess2"/>
    <dgm:cxn modelId="{0C4173D0-5FF7-4807-8C75-E3259EA1E04D}" type="presParOf" srcId="{16BBC426-9E51-487B-8175-77990F6D2123}" destId="{245728B9-F098-4BC0-9D68-1A397538D5F9}" srcOrd="2" destOrd="0" presId="urn:microsoft.com/office/officeart/2005/8/layout/lProcess2"/>
    <dgm:cxn modelId="{8B5A0490-B587-4CB2-A8E9-6F9C994A86B5}" type="presParOf" srcId="{245728B9-F098-4BC0-9D68-1A397538D5F9}" destId="{F5F401C5-388B-4200-A171-993FA4306DC5}" srcOrd="0" destOrd="0" presId="urn:microsoft.com/office/officeart/2005/8/layout/lProcess2"/>
    <dgm:cxn modelId="{70A2D14E-284E-4865-9698-DD965E6FFB65}" type="presParOf" srcId="{F5F401C5-388B-4200-A171-993FA4306DC5}" destId="{CBA16AE2-0906-4577-9947-190313BA0272}" srcOrd="0" destOrd="0" presId="urn:microsoft.com/office/officeart/2005/8/layout/lProcess2"/>
    <dgm:cxn modelId="{6374756A-CE37-4E7A-B74F-1C2950026DEC}" type="presParOf" srcId="{F5F401C5-388B-4200-A171-993FA4306DC5}" destId="{DC6AA570-EA57-440A-9685-5E8DD48C7588}" srcOrd="1" destOrd="0" presId="urn:microsoft.com/office/officeart/2005/8/layout/lProcess2"/>
    <dgm:cxn modelId="{D3E77AF6-C577-4E4D-A4A5-DD4B431270A6}" type="presParOf" srcId="{F5F401C5-388B-4200-A171-993FA4306DC5}" destId="{EAB563DE-F81C-4BEF-B285-349710E35296}" srcOrd="2" destOrd="0" presId="urn:microsoft.com/office/officeart/2005/8/layout/lProcess2"/>
    <dgm:cxn modelId="{9365A98D-C636-4036-9CD0-3293CE974277}" type="presParOf" srcId="{F5F401C5-388B-4200-A171-993FA4306DC5}" destId="{2E9C9104-B6B7-4EAC-800A-C739FDE5D4A8}" srcOrd="3" destOrd="0" presId="urn:microsoft.com/office/officeart/2005/8/layout/lProcess2"/>
    <dgm:cxn modelId="{BC9624DE-A2BE-4AD4-976A-1712D49107EB}" type="presParOf" srcId="{F5F401C5-388B-4200-A171-993FA4306DC5}" destId="{1DF85296-253A-4A24-BEB4-60F7B63A0F27}" srcOrd="4" destOrd="0" presId="urn:microsoft.com/office/officeart/2005/8/layout/lProcess2"/>
    <dgm:cxn modelId="{000AC465-5307-4BF5-8E86-21135E48F253}" type="presParOf" srcId="{F5F401C5-388B-4200-A171-993FA4306DC5}" destId="{29A5F9E6-A584-42DD-B558-2693030C04CA}" srcOrd="5" destOrd="0" presId="urn:microsoft.com/office/officeart/2005/8/layout/lProcess2"/>
    <dgm:cxn modelId="{A8BF42DA-DF51-431B-B66F-916C70E64DD3}" type="presParOf" srcId="{F5F401C5-388B-4200-A171-993FA4306DC5}" destId="{C78EA154-776E-459D-981E-CA02444290FF}" srcOrd="6" destOrd="0" presId="urn:microsoft.com/office/officeart/2005/8/layout/lProcess2"/>
    <dgm:cxn modelId="{03835CBB-B982-4B6E-A858-EF1EA44433F1}" type="presParOf" srcId="{F5F401C5-388B-4200-A171-993FA4306DC5}" destId="{F13FE8BB-0853-4A88-9477-30127C179D0E}" srcOrd="7" destOrd="0" presId="urn:microsoft.com/office/officeart/2005/8/layout/lProcess2"/>
    <dgm:cxn modelId="{55C5D1A7-B5BC-4CF9-9C16-82AC50553EE8}" type="presParOf" srcId="{F5F401C5-388B-4200-A171-993FA4306DC5}" destId="{12C5BF0E-A83F-4C52-A7A7-803DF018C3AA}" srcOrd="8" destOrd="0" presId="urn:microsoft.com/office/officeart/2005/8/layout/lProcess2"/>
    <dgm:cxn modelId="{F5488FED-5EC1-41B7-8425-497F50A68601}" type="presParOf" srcId="{40630489-ED88-43B4-A9F6-1E8A62F32500}" destId="{A9878634-21BB-46F9-8AAA-7EAD63AD4AB0}" srcOrd="1" destOrd="0" presId="urn:microsoft.com/office/officeart/2005/8/layout/lProcess2"/>
    <dgm:cxn modelId="{9EFA5335-CF7D-44A2-B948-20996182842E}" type="presParOf" srcId="{40630489-ED88-43B4-A9F6-1E8A62F32500}" destId="{0DB0AFAA-9B41-4AFF-B12E-E984C0FFD669}" srcOrd="2" destOrd="0" presId="urn:microsoft.com/office/officeart/2005/8/layout/lProcess2"/>
    <dgm:cxn modelId="{EF6B29B9-3588-4964-A060-A57C887C1C42}" type="presParOf" srcId="{0DB0AFAA-9B41-4AFF-B12E-E984C0FFD669}" destId="{973EF4C3-9D66-421E-8CE9-E19DE0551066}" srcOrd="0" destOrd="0" presId="urn:microsoft.com/office/officeart/2005/8/layout/lProcess2"/>
    <dgm:cxn modelId="{EBA5B183-F496-45AD-B0A7-DDD8B5D3BF65}" type="presParOf" srcId="{0DB0AFAA-9B41-4AFF-B12E-E984C0FFD669}" destId="{991CDF76-8A5E-4382-96DA-716EF74075B9}" srcOrd="1" destOrd="0" presId="urn:microsoft.com/office/officeart/2005/8/layout/lProcess2"/>
    <dgm:cxn modelId="{C350484A-870A-44F7-9BA9-7B15C296FB10}" type="presParOf" srcId="{0DB0AFAA-9B41-4AFF-B12E-E984C0FFD669}" destId="{7145E434-9D15-43F5-A973-8EA04B97E972}" srcOrd="2" destOrd="0" presId="urn:microsoft.com/office/officeart/2005/8/layout/lProcess2"/>
    <dgm:cxn modelId="{062DF5C1-41F7-465F-B95C-02824904F50F}" type="presParOf" srcId="{7145E434-9D15-43F5-A973-8EA04B97E972}" destId="{570AFE01-AECF-41B9-B685-4A9FBD26452C}" srcOrd="0" destOrd="0" presId="urn:microsoft.com/office/officeart/2005/8/layout/lProcess2"/>
    <dgm:cxn modelId="{F5EC109B-386B-49C0-BBA1-28D33B81FF4C}" type="presParOf" srcId="{570AFE01-AECF-41B9-B685-4A9FBD26452C}" destId="{E7A0C77C-162C-4896-BEC4-C2254DAB4B8B}" srcOrd="0" destOrd="0" presId="urn:microsoft.com/office/officeart/2005/8/layout/lProcess2"/>
    <dgm:cxn modelId="{7CD13B9B-5B65-4729-B1F1-9D6EE6FC0705}" type="presParOf" srcId="{570AFE01-AECF-41B9-B685-4A9FBD26452C}" destId="{18262A09-2165-4656-9B37-C8C1F780C28B}" srcOrd="1" destOrd="0" presId="urn:microsoft.com/office/officeart/2005/8/layout/lProcess2"/>
    <dgm:cxn modelId="{0CF32D4F-67E8-4797-8E05-D41D21D04B2B}" type="presParOf" srcId="{570AFE01-AECF-41B9-B685-4A9FBD26452C}" destId="{63C7A74E-8D1E-4C69-B987-9070EA8188D3}" srcOrd="2" destOrd="0" presId="urn:microsoft.com/office/officeart/2005/8/layout/lProcess2"/>
    <dgm:cxn modelId="{1CE5F0C5-3155-46C0-89CC-F49163B4BCF1}" type="presParOf" srcId="{570AFE01-AECF-41B9-B685-4A9FBD26452C}" destId="{7F9B8DA8-0301-4732-8C70-E85B5814C1A9}" srcOrd="3" destOrd="0" presId="urn:microsoft.com/office/officeart/2005/8/layout/lProcess2"/>
    <dgm:cxn modelId="{8AC8E2D1-90D5-4A66-A147-EB3C788D5276}" type="presParOf" srcId="{570AFE01-AECF-41B9-B685-4A9FBD26452C}" destId="{D1B11369-2F90-4096-8BE5-5CDAF75D28F3}" srcOrd="4" destOrd="0" presId="urn:microsoft.com/office/officeart/2005/8/layout/lProcess2"/>
    <dgm:cxn modelId="{166561A0-33B7-4E78-B5DC-A25E333BAF5E}" type="presParOf" srcId="{570AFE01-AECF-41B9-B685-4A9FBD26452C}" destId="{BA70D7A6-F00A-4A8A-92A1-49B4363BA75D}" srcOrd="5" destOrd="0" presId="urn:microsoft.com/office/officeart/2005/8/layout/lProcess2"/>
    <dgm:cxn modelId="{B5E7124F-5950-4A6D-AAD9-8FF4EC9B7E6C}" type="presParOf" srcId="{570AFE01-AECF-41B9-B685-4A9FBD26452C}" destId="{9E826BD2-0CCC-42EF-A906-541C93954706}" srcOrd="6" destOrd="0" presId="urn:microsoft.com/office/officeart/2005/8/layout/lProcess2"/>
    <dgm:cxn modelId="{8766E0AF-3BEF-4359-8D96-9792105BA41F}" type="presParOf" srcId="{570AFE01-AECF-41B9-B685-4A9FBD26452C}" destId="{5E3561EA-CE55-4834-9CEC-B296169F80F3}" srcOrd="7" destOrd="0" presId="urn:microsoft.com/office/officeart/2005/8/layout/lProcess2"/>
    <dgm:cxn modelId="{8C67EF81-6173-4019-A15B-7471465A2BDB}" type="presParOf" srcId="{570AFE01-AECF-41B9-B685-4A9FBD26452C}" destId="{01A6E1C6-7405-4904-BEAC-FEF0FC0AFA82}" srcOrd="8" destOrd="0" presId="urn:microsoft.com/office/officeart/2005/8/layout/lProcess2"/>
    <dgm:cxn modelId="{875409E7-F63C-4408-B350-5D547364DA51}" type="presParOf" srcId="{40630489-ED88-43B4-A9F6-1E8A62F32500}" destId="{C005500B-9F1A-47A7-B96C-FF3DC669A80C}" srcOrd="3" destOrd="0" presId="urn:microsoft.com/office/officeart/2005/8/layout/lProcess2"/>
    <dgm:cxn modelId="{4FBFD70C-49C8-4F9F-895E-65E498C31F7D}" type="presParOf" srcId="{40630489-ED88-43B4-A9F6-1E8A62F32500}" destId="{A494271E-4EA0-4450-BBCF-251CFE25A161}" srcOrd="4" destOrd="0" presId="urn:microsoft.com/office/officeart/2005/8/layout/lProcess2"/>
    <dgm:cxn modelId="{7D18DF27-6460-413D-BAC8-119D9158AB05}" type="presParOf" srcId="{A494271E-4EA0-4450-BBCF-251CFE25A161}" destId="{4239362D-9653-4438-8A21-8E8B48FEE557}" srcOrd="0" destOrd="0" presId="urn:microsoft.com/office/officeart/2005/8/layout/lProcess2"/>
    <dgm:cxn modelId="{A2BDCB1D-96FD-48B9-9C7A-DAC780A4CF13}" type="presParOf" srcId="{A494271E-4EA0-4450-BBCF-251CFE25A161}" destId="{5BCE2B01-5C96-4335-A2AB-0D22EB963FEF}" srcOrd="1" destOrd="0" presId="urn:microsoft.com/office/officeart/2005/8/layout/lProcess2"/>
    <dgm:cxn modelId="{3CDA8198-66A1-4953-87CA-128585BFDD1A}" type="presParOf" srcId="{A494271E-4EA0-4450-BBCF-251CFE25A161}" destId="{5D24C4EA-82B9-4848-8BB4-BBBB481258BC}" srcOrd="2" destOrd="0" presId="urn:microsoft.com/office/officeart/2005/8/layout/lProcess2"/>
    <dgm:cxn modelId="{9AF4E97E-6EBC-4599-A190-50FBC37479E4}" type="presParOf" srcId="{5D24C4EA-82B9-4848-8BB4-BBBB481258BC}" destId="{1CDEECF1-7E78-439F-8017-8F44427CF768}" srcOrd="0" destOrd="0" presId="urn:microsoft.com/office/officeart/2005/8/layout/lProcess2"/>
    <dgm:cxn modelId="{CF52D150-AA5D-4992-8C5E-4D2FD3C829A1}" type="presParOf" srcId="{1CDEECF1-7E78-439F-8017-8F44427CF768}" destId="{140D7A85-77B0-4E1D-A8F3-5E86AD7DBA1E}" srcOrd="0" destOrd="0" presId="urn:microsoft.com/office/officeart/2005/8/layout/lProcess2"/>
    <dgm:cxn modelId="{CA9741AC-87D1-4591-9726-04FDA48F08F0}" type="presParOf" srcId="{1CDEECF1-7E78-439F-8017-8F44427CF768}" destId="{A97F9E54-404B-4E85-B101-80F58A190127}" srcOrd="1" destOrd="0" presId="urn:microsoft.com/office/officeart/2005/8/layout/lProcess2"/>
    <dgm:cxn modelId="{F2EA8158-D6E8-4F48-9324-4AE6697FA4A9}" type="presParOf" srcId="{1CDEECF1-7E78-439F-8017-8F44427CF768}" destId="{C76C4B5C-8BA2-4763-B4DD-88BD8B885F8A}" srcOrd="2" destOrd="0" presId="urn:microsoft.com/office/officeart/2005/8/layout/lProcess2"/>
    <dgm:cxn modelId="{90159BD4-A5BD-46FE-A8C5-3784E631982E}" type="presParOf" srcId="{1CDEECF1-7E78-439F-8017-8F44427CF768}" destId="{D07E8B3B-9000-4631-8278-976829E1A1BC}" srcOrd="3" destOrd="0" presId="urn:microsoft.com/office/officeart/2005/8/layout/lProcess2"/>
    <dgm:cxn modelId="{0A045959-E951-4471-825D-BF32FAB1F267}" type="presParOf" srcId="{1CDEECF1-7E78-439F-8017-8F44427CF768}" destId="{58CC0999-5F73-46BD-B17E-7437D66199F3}" srcOrd="4" destOrd="0" presId="urn:microsoft.com/office/officeart/2005/8/layout/lProcess2"/>
    <dgm:cxn modelId="{AB3D89C3-AF36-4C7F-80FF-1E673982BC27}" type="presParOf" srcId="{1CDEECF1-7E78-439F-8017-8F44427CF768}" destId="{9E63B1D2-6384-4287-84D9-F2248A15D9BE}" srcOrd="5" destOrd="0" presId="urn:microsoft.com/office/officeart/2005/8/layout/lProcess2"/>
    <dgm:cxn modelId="{8F7BACA1-B745-464A-B796-940876B84BE1}" type="presParOf" srcId="{1CDEECF1-7E78-439F-8017-8F44427CF768}" destId="{74540BC6-4D86-4F5B-A595-3AAA0F7C175B}" srcOrd="6" destOrd="0" presId="urn:microsoft.com/office/officeart/2005/8/layout/lProcess2"/>
    <dgm:cxn modelId="{A934D0E0-7540-40CA-B68A-7BF46A2A957F}" type="presParOf" srcId="{1CDEECF1-7E78-439F-8017-8F44427CF768}" destId="{5574E53C-72D4-4156-B22A-62075E9F237E}" srcOrd="7" destOrd="0" presId="urn:microsoft.com/office/officeart/2005/8/layout/lProcess2"/>
    <dgm:cxn modelId="{280D2A88-856B-4B13-B505-94D620125189}" type="presParOf" srcId="{1CDEECF1-7E78-439F-8017-8F44427CF768}" destId="{C9597FDB-7E4A-44CC-B6B9-EB3903E64F4E}" srcOrd="8"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89B985-D6E2-496C-8E1C-F008AA3D9E13}">
      <dsp:nvSpPr>
        <dsp:cNvPr id="0" name=""/>
        <dsp:cNvSpPr/>
      </dsp:nvSpPr>
      <dsp:spPr>
        <a:xfrm>
          <a:off x="0" y="633599"/>
          <a:ext cx="8610600" cy="1436400"/>
        </a:xfrm>
        <a:prstGeom prst="rect">
          <a:avLst/>
        </a:prstGeom>
        <a:solidFill>
          <a:sysClr val="window" lastClr="FFFFFF">
            <a:alpha val="90000"/>
            <a:hueOff val="0"/>
            <a:satOff val="0"/>
            <a:lumOff val="0"/>
            <a:alphaOff val="0"/>
          </a:sysClr>
        </a:solidFill>
        <a:ln w="25400" cap="flat" cmpd="sng" algn="ctr">
          <a:solidFill>
            <a:srgbClr val="C0504D">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68278" tIns="333248" rIns="668278"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solidFill>
                <a:sysClr val="windowText" lastClr="000000">
                  <a:hueOff val="0"/>
                  <a:satOff val="0"/>
                  <a:lumOff val="0"/>
                  <a:alphaOff val="0"/>
                </a:sysClr>
              </a:solidFill>
              <a:latin typeface="Calibri"/>
              <a:ea typeface="+mn-ea"/>
              <a:cs typeface="+mn-cs"/>
            </a:rPr>
            <a:t>Declared by State Health Commissioner on November 21, 2016 </a:t>
          </a:r>
          <a:endParaRPr lang="en-US" sz="1600" kern="1200" dirty="0">
            <a:solidFill>
              <a:sysClr val="windowText" lastClr="000000">
                <a:hueOff val="0"/>
                <a:satOff val="0"/>
                <a:lumOff val="0"/>
                <a:alphaOff val="0"/>
              </a:sysClr>
            </a:solidFill>
            <a:latin typeface="Calibri"/>
            <a:ea typeface="+mn-ea"/>
            <a:cs typeface="+mn-cs"/>
          </a:endParaRPr>
        </a:p>
        <a:p>
          <a:pPr marL="171450" lvl="1" indent="-171450" algn="l" defTabSz="711200">
            <a:lnSpc>
              <a:spcPct val="90000"/>
            </a:lnSpc>
            <a:spcBef>
              <a:spcPct val="0"/>
            </a:spcBef>
            <a:spcAft>
              <a:spcPct val="15000"/>
            </a:spcAft>
            <a:buChar char="••"/>
          </a:pPr>
          <a:r>
            <a:rPr lang="en-US" sz="1600" kern="1200" dirty="0" smtClean="0">
              <a:solidFill>
                <a:sysClr val="windowText" lastClr="000000">
                  <a:hueOff val="0"/>
                  <a:satOff val="0"/>
                  <a:lumOff val="0"/>
                  <a:alphaOff val="0"/>
                </a:sysClr>
              </a:solidFill>
              <a:latin typeface="Calibri"/>
              <a:ea typeface="+mn-ea"/>
              <a:cs typeface="+mn-cs"/>
            </a:rPr>
            <a:t>Statewide standing order for naloxone issued concurrently</a:t>
          </a:r>
          <a:endParaRPr lang="en-US" sz="1600" kern="1200" dirty="0">
            <a:solidFill>
              <a:sysClr val="windowText" lastClr="000000">
                <a:hueOff val="0"/>
                <a:satOff val="0"/>
                <a:lumOff val="0"/>
                <a:alphaOff val="0"/>
              </a:sysClr>
            </a:solidFill>
            <a:latin typeface="Calibri"/>
            <a:ea typeface="+mn-ea"/>
            <a:cs typeface="+mn-cs"/>
          </a:endParaRPr>
        </a:p>
        <a:p>
          <a:pPr marL="171450" lvl="1" indent="-171450" algn="l" defTabSz="711200">
            <a:lnSpc>
              <a:spcPct val="90000"/>
            </a:lnSpc>
            <a:spcBef>
              <a:spcPct val="0"/>
            </a:spcBef>
            <a:spcAft>
              <a:spcPct val="15000"/>
            </a:spcAft>
            <a:buChar char="••"/>
          </a:pPr>
          <a:r>
            <a:rPr lang="en-US" sz="1600" kern="1200" dirty="0" smtClean="0">
              <a:solidFill>
                <a:sysClr val="windowText" lastClr="000000">
                  <a:hueOff val="0"/>
                  <a:satOff val="0"/>
                  <a:lumOff val="0"/>
                  <a:alphaOff val="0"/>
                </a:sysClr>
              </a:solidFill>
              <a:latin typeface="Calibri"/>
              <a:ea typeface="+mn-ea"/>
              <a:cs typeface="+mn-cs"/>
            </a:rPr>
            <a:t>State Health Commissioner is now authorized to establish and operate comprehensive harm reduction programs during a declared public health emergency [HB 2317, 2017]</a:t>
          </a:r>
          <a:endParaRPr lang="en-US" sz="1600" kern="1200" dirty="0">
            <a:solidFill>
              <a:sysClr val="windowText" lastClr="000000">
                <a:hueOff val="0"/>
                <a:satOff val="0"/>
                <a:lumOff val="0"/>
                <a:alphaOff val="0"/>
              </a:sysClr>
            </a:solidFill>
            <a:latin typeface="Calibri"/>
            <a:ea typeface="+mn-ea"/>
            <a:cs typeface="+mn-cs"/>
          </a:endParaRPr>
        </a:p>
      </dsp:txBody>
      <dsp:txXfrm>
        <a:off x="0" y="633599"/>
        <a:ext cx="8610600" cy="1436400"/>
      </dsp:txXfrm>
    </dsp:sp>
    <dsp:sp modelId="{CB2B0B16-6D9F-4801-B485-CBBAB6DC740A}">
      <dsp:nvSpPr>
        <dsp:cNvPr id="0" name=""/>
        <dsp:cNvSpPr/>
      </dsp:nvSpPr>
      <dsp:spPr>
        <a:xfrm>
          <a:off x="430530" y="382878"/>
          <a:ext cx="6027420" cy="472320"/>
        </a:xfrm>
        <a:prstGeom prst="roundRect">
          <a:avLst/>
        </a:prstGeom>
        <a:solidFill>
          <a:srgbClr val="C0504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822" tIns="0" rIns="227822" bIns="0" numCol="1" spcCol="1270" anchor="ctr" anchorCtr="0">
          <a:noAutofit/>
        </a:bodyPr>
        <a:lstStyle/>
        <a:p>
          <a:pPr lvl="0" algn="l" defTabSz="711200">
            <a:lnSpc>
              <a:spcPct val="90000"/>
            </a:lnSpc>
            <a:spcBef>
              <a:spcPct val="0"/>
            </a:spcBef>
            <a:spcAft>
              <a:spcPct val="35000"/>
            </a:spcAft>
          </a:pPr>
          <a:r>
            <a:rPr lang="en-US" sz="1600" b="1" kern="1200" dirty="0" smtClean="0">
              <a:solidFill>
                <a:sysClr val="window" lastClr="FFFFFF"/>
              </a:solidFill>
              <a:latin typeface="Calibri"/>
              <a:ea typeface="+mn-ea"/>
              <a:cs typeface="+mn-cs"/>
            </a:rPr>
            <a:t>Public Health Emergency Declaration</a:t>
          </a:r>
          <a:endParaRPr lang="en-US" sz="1600" b="1" kern="1200" dirty="0">
            <a:solidFill>
              <a:sysClr val="window" lastClr="FFFFFF"/>
            </a:solidFill>
            <a:latin typeface="Calibri"/>
            <a:ea typeface="+mn-ea"/>
            <a:cs typeface="+mn-cs"/>
          </a:endParaRPr>
        </a:p>
      </dsp:txBody>
      <dsp:txXfrm>
        <a:off x="453587" y="405935"/>
        <a:ext cx="5981306" cy="426206"/>
      </dsp:txXfrm>
    </dsp:sp>
    <dsp:sp modelId="{B8F5D1D8-1882-4118-980B-EF6BE720E720}">
      <dsp:nvSpPr>
        <dsp:cNvPr id="0" name=""/>
        <dsp:cNvSpPr/>
      </dsp:nvSpPr>
      <dsp:spPr>
        <a:xfrm>
          <a:off x="0" y="2377998"/>
          <a:ext cx="8610600" cy="1209600"/>
        </a:xfrm>
        <a:prstGeom prst="rect">
          <a:avLst/>
        </a:prstGeom>
        <a:solidFill>
          <a:sysClr val="window" lastClr="FFFFFF">
            <a:alpha val="90000"/>
            <a:hueOff val="0"/>
            <a:satOff val="0"/>
            <a:lumOff val="0"/>
            <a:alphaOff val="0"/>
          </a:sysClr>
        </a:solidFill>
        <a:ln w="25400" cap="flat" cmpd="sng" algn="ctr">
          <a:solidFill>
            <a:srgbClr val="9BBB59">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68278" tIns="333248" rIns="668278"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solidFill>
                <a:sysClr val="windowText" lastClr="000000">
                  <a:hueOff val="0"/>
                  <a:satOff val="0"/>
                  <a:lumOff val="0"/>
                  <a:alphaOff val="0"/>
                </a:sysClr>
              </a:solidFill>
              <a:latin typeface="Calibri"/>
              <a:ea typeface="+mn-ea"/>
              <a:cs typeface="+mn-cs"/>
            </a:rPr>
            <a:t>Incident Command System (ICS) Structure</a:t>
          </a:r>
          <a:endParaRPr lang="en-US" sz="1600" kern="1200" dirty="0">
            <a:solidFill>
              <a:sysClr val="windowText" lastClr="000000">
                <a:hueOff val="0"/>
                <a:satOff val="0"/>
                <a:lumOff val="0"/>
                <a:alphaOff val="0"/>
              </a:sysClr>
            </a:solidFill>
            <a:latin typeface="Calibri"/>
            <a:ea typeface="+mn-ea"/>
            <a:cs typeface="+mn-cs"/>
          </a:endParaRPr>
        </a:p>
        <a:p>
          <a:pPr marL="171450" lvl="1" indent="-171450" algn="l" defTabSz="711200">
            <a:lnSpc>
              <a:spcPct val="90000"/>
            </a:lnSpc>
            <a:spcBef>
              <a:spcPct val="0"/>
            </a:spcBef>
            <a:spcAft>
              <a:spcPct val="15000"/>
            </a:spcAft>
            <a:buChar char="••"/>
          </a:pPr>
          <a:r>
            <a:rPr lang="en-US" sz="1600" kern="1200" dirty="0" smtClean="0">
              <a:solidFill>
                <a:sysClr val="windowText" lastClr="000000">
                  <a:hueOff val="0"/>
                  <a:satOff val="0"/>
                  <a:lumOff val="0"/>
                  <a:alphaOff val="0"/>
                </a:sysClr>
              </a:solidFill>
              <a:latin typeface="Calibri"/>
              <a:ea typeface="+mn-ea"/>
              <a:cs typeface="+mn-cs"/>
            </a:rPr>
            <a:t>Incident Action Planning</a:t>
          </a:r>
          <a:endParaRPr lang="en-US" sz="1600" kern="1200" dirty="0">
            <a:solidFill>
              <a:sysClr val="windowText" lastClr="000000">
                <a:hueOff val="0"/>
                <a:satOff val="0"/>
                <a:lumOff val="0"/>
                <a:alphaOff val="0"/>
              </a:sysClr>
            </a:solidFill>
            <a:latin typeface="Calibri"/>
            <a:ea typeface="+mn-ea"/>
            <a:cs typeface="+mn-cs"/>
          </a:endParaRPr>
        </a:p>
        <a:p>
          <a:pPr marL="171450" lvl="1" indent="-171450" algn="l" defTabSz="711200">
            <a:lnSpc>
              <a:spcPct val="90000"/>
            </a:lnSpc>
            <a:spcBef>
              <a:spcPct val="0"/>
            </a:spcBef>
            <a:spcAft>
              <a:spcPct val="15000"/>
            </a:spcAft>
            <a:buChar char="••"/>
          </a:pPr>
          <a:r>
            <a:rPr lang="en-US" sz="1600" kern="1200" dirty="0" smtClean="0">
              <a:solidFill>
                <a:sysClr val="windowText" lastClr="000000">
                  <a:hueOff val="0"/>
                  <a:satOff val="0"/>
                  <a:lumOff val="0"/>
                  <a:alphaOff val="0"/>
                </a:sysClr>
              </a:solidFill>
              <a:latin typeface="Calibri"/>
              <a:ea typeface="+mn-ea"/>
              <a:cs typeface="+mn-cs"/>
            </a:rPr>
            <a:t>Situation Reporting</a:t>
          </a:r>
          <a:endParaRPr lang="en-US" sz="1600" kern="1200" dirty="0">
            <a:solidFill>
              <a:sysClr val="windowText" lastClr="000000">
                <a:hueOff val="0"/>
                <a:satOff val="0"/>
                <a:lumOff val="0"/>
                <a:alphaOff val="0"/>
              </a:sysClr>
            </a:solidFill>
            <a:latin typeface="Calibri"/>
            <a:ea typeface="+mn-ea"/>
            <a:cs typeface="+mn-cs"/>
          </a:endParaRPr>
        </a:p>
      </dsp:txBody>
      <dsp:txXfrm>
        <a:off x="0" y="2377998"/>
        <a:ext cx="8610600" cy="1209600"/>
      </dsp:txXfrm>
    </dsp:sp>
    <dsp:sp modelId="{2DF54EB9-2C83-4617-91C8-76675D307F9F}">
      <dsp:nvSpPr>
        <dsp:cNvPr id="0" name=""/>
        <dsp:cNvSpPr/>
      </dsp:nvSpPr>
      <dsp:spPr>
        <a:xfrm>
          <a:off x="430530" y="2141838"/>
          <a:ext cx="6027420" cy="472320"/>
        </a:xfrm>
        <a:prstGeom prst="roundRect">
          <a:avLst/>
        </a:prstGeom>
        <a:solidFill>
          <a:srgbClr val="9BBB59">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822" tIns="0" rIns="227822" bIns="0" numCol="1" spcCol="1270" anchor="ctr" anchorCtr="0">
          <a:noAutofit/>
        </a:bodyPr>
        <a:lstStyle/>
        <a:p>
          <a:pPr lvl="0" algn="l" defTabSz="711200">
            <a:lnSpc>
              <a:spcPct val="90000"/>
            </a:lnSpc>
            <a:spcBef>
              <a:spcPct val="0"/>
            </a:spcBef>
            <a:spcAft>
              <a:spcPct val="35000"/>
            </a:spcAft>
          </a:pPr>
          <a:r>
            <a:rPr lang="en-US" sz="1600" b="1" kern="1200" dirty="0" smtClean="0">
              <a:solidFill>
                <a:sysClr val="window" lastClr="FFFFFF"/>
              </a:solidFill>
              <a:latin typeface="Calibri"/>
              <a:ea typeface="+mn-ea"/>
              <a:cs typeface="+mn-cs"/>
            </a:rPr>
            <a:t>VDH Incident Management Team (IMT) Activation </a:t>
          </a:r>
          <a:endParaRPr lang="en-US" sz="1600" b="1" kern="1200" dirty="0">
            <a:solidFill>
              <a:sysClr val="window" lastClr="FFFFFF"/>
            </a:solidFill>
            <a:latin typeface="Calibri"/>
            <a:ea typeface="+mn-ea"/>
            <a:cs typeface="+mn-cs"/>
          </a:endParaRPr>
        </a:p>
      </dsp:txBody>
      <dsp:txXfrm>
        <a:off x="453587" y="2164895"/>
        <a:ext cx="5981306" cy="426206"/>
      </dsp:txXfrm>
    </dsp:sp>
    <dsp:sp modelId="{1DE674EB-8D49-40DE-AFE4-E787F02A25D1}">
      <dsp:nvSpPr>
        <dsp:cNvPr id="0" name=""/>
        <dsp:cNvSpPr/>
      </dsp:nvSpPr>
      <dsp:spPr>
        <a:xfrm>
          <a:off x="0" y="3910158"/>
          <a:ext cx="8610600" cy="1612800"/>
        </a:xfrm>
        <a:prstGeom prst="rect">
          <a:avLst/>
        </a:prstGeom>
        <a:solidFill>
          <a:sysClr val="window" lastClr="FFFFFF">
            <a:alpha val="90000"/>
            <a:hueOff val="0"/>
            <a:satOff val="0"/>
            <a:lumOff val="0"/>
            <a:alphaOff val="0"/>
          </a:sysClr>
        </a:solidFill>
        <a:ln w="25400" cap="flat" cmpd="sng" algn="ctr">
          <a:solidFill>
            <a:srgbClr val="8064A2">
              <a:hueOff val="0"/>
              <a:satOff val="0"/>
              <a:lumOff val="0"/>
              <a:alphaOff val="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68278" tIns="333248" rIns="668278"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solidFill>
                <a:sysClr val="windowText" lastClr="000000">
                  <a:hueOff val="0"/>
                  <a:satOff val="0"/>
                  <a:lumOff val="0"/>
                  <a:alphaOff val="0"/>
                </a:sysClr>
              </a:solidFill>
              <a:latin typeface="Calibri"/>
              <a:ea typeface="+mn-ea"/>
              <a:cs typeface="+mn-cs"/>
            </a:rPr>
            <a:t>Co-chaired by Secretary of Health &amp; Human Resources and Secretary of Public Safety and Homeland Security</a:t>
          </a:r>
          <a:endParaRPr lang="en-US" sz="1600" kern="1200" dirty="0">
            <a:solidFill>
              <a:sysClr val="windowText" lastClr="000000">
                <a:hueOff val="0"/>
                <a:satOff val="0"/>
                <a:lumOff val="0"/>
                <a:alphaOff val="0"/>
              </a:sysClr>
            </a:solidFill>
            <a:latin typeface="Calibri"/>
            <a:ea typeface="+mn-ea"/>
            <a:cs typeface="+mn-cs"/>
          </a:endParaRPr>
        </a:p>
        <a:p>
          <a:pPr marL="171450" lvl="1" indent="-171450" algn="l" defTabSz="711200">
            <a:lnSpc>
              <a:spcPct val="90000"/>
            </a:lnSpc>
            <a:spcBef>
              <a:spcPct val="0"/>
            </a:spcBef>
            <a:spcAft>
              <a:spcPct val="15000"/>
            </a:spcAft>
            <a:buChar char="••"/>
          </a:pPr>
          <a:r>
            <a:rPr lang="en-US" sz="1600" kern="1200" dirty="0" smtClean="0">
              <a:solidFill>
                <a:sysClr val="windowText" lastClr="000000">
                  <a:hueOff val="0"/>
                  <a:satOff val="0"/>
                  <a:lumOff val="0"/>
                  <a:alphaOff val="0"/>
                </a:sysClr>
              </a:solidFill>
              <a:latin typeface="Calibri"/>
              <a:ea typeface="+mn-ea"/>
              <a:cs typeface="+mn-cs"/>
            </a:rPr>
            <a:t>Five work-groups comprised of state agency leadership: Prevention &amp; Community Support; Supply Prevention; Treatment &amp; Recovery; Harm Reduction; Justice-Involved Individuals.</a:t>
          </a:r>
          <a:endParaRPr lang="en-US" sz="1600" kern="1200" dirty="0">
            <a:solidFill>
              <a:sysClr val="windowText" lastClr="000000">
                <a:hueOff val="0"/>
                <a:satOff val="0"/>
                <a:lumOff val="0"/>
                <a:alphaOff val="0"/>
              </a:sysClr>
            </a:solidFill>
            <a:latin typeface="Calibri"/>
            <a:ea typeface="+mn-ea"/>
            <a:cs typeface="+mn-cs"/>
          </a:endParaRPr>
        </a:p>
      </dsp:txBody>
      <dsp:txXfrm>
        <a:off x="0" y="3910158"/>
        <a:ext cx="8610600" cy="1612800"/>
      </dsp:txXfrm>
    </dsp:sp>
    <dsp:sp modelId="{926C9BC6-1CF8-4A46-84A9-4DBEE4535C35}">
      <dsp:nvSpPr>
        <dsp:cNvPr id="0" name=""/>
        <dsp:cNvSpPr/>
      </dsp:nvSpPr>
      <dsp:spPr>
        <a:xfrm>
          <a:off x="430530" y="3673998"/>
          <a:ext cx="6027420" cy="472320"/>
        </a:xfrm>
        <a:prstGeom prst="roundRect">
          <a:avLst/>
        </a:prstGeom>
        <a:solidFill>
          <a:srgbClr val="8064A2">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822" tIns="0" rIns="227822" bIns="0" numCol="1" spcCol="1270" anchor="ctr" anchorCtr="0">
          <a:noAutofit/>
        </a:bodyPr>
        <a:lstStyle/>
        <a:p>
          <a:pPr lvl="0" algn="l" defTabSz="711200">
            <a:lnSpc>
              <a:spcPct val="90000"/>
            </a:lnSpc>
            <a:spcBef>
              <a:spcPct val="0"/>
            </a:spcBef>
            <a:spcAft>
              <a:spcPct val="35000"/>
            </a:spcAft>
          </a:pPr>
          <a:r>
            <a:rPr lang="en-US" sz="1600" b="1" kern="1200" dirty="0" smtClean="0">
              <a:solidFill>
                <a:sysClr val="window" lastClr="FFFFFF"/>
              </a:solidFill>
              <a:latin typeface="Calibri"/>
              <a:ea typeface="+mn-ea"/>
              <a:cs typeface="+mn-cs"/>
            </a:rPr>
            <a:t>Governor’s Executive Leadership Team on Opioids and Addiction</a:t>
          </a:r>
          <a:endParaRPr lang="en-US" sz="1600" b="1" kern="1200" dirty="0">
            <a:solidFill>
              <a:sysClr val="window" lastClr="FFFFFF"/>
            </a:solidFill>
            <a:latin typeface="Calibri"/>
            <a:ea typeface="+mn-ea"/>
            <a:cs typeface="+mn-cs"/>
          </a:endParaRPr>
        </a:p>
      </dsp:txBody>
      <dsp:txXfrm>
        <a:off x="453587" y="3697055"/>
        <a:ext cx="5981306" cy="4262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CCE396-C9AA-4AEA-A854-E3754C1898D7}">
      <dsp:nvSpPr>
        <dsp:cNvPr id="0" name=""/>
        <dsp:cNvSpPr/>
      </dsp:nvSpPr>
      <dsp:spPr>
        <a:xfrm>
          <a:off x="1004" y="0"/>
          <a:ext cx="2611933" cy="4525963"/>
        </a:xfrm>
        <a:prstGeom prst="roundRect">
          <a:avLst>
            <a:gd name="adj" fmla="val 10000"/>
          </a:avLst>
        </a:prstGeom>
        <a:solidFill>
          <a:srgbClr val="4F81BD">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solidFill>
                <a:sysClr val="windowText" lastClr="000000">
                  <a:hueOff val="0"/>
                  <a:satOff val="0"/>
                  <a:lumOff val="0"/>
                  <a:alphaOff val="0"/>
                </a:sysClr>
              </a:solidFill>
              <a:latin typeface="Calibri"/>
              <a:ea typeface="+mn-ea"/>
              <a:cs typeface="+mn-cs"/>
            </a:rPr>
            <a:t>Prevent Injury/Death from Addiction</a:t>
          </a:r>
          <a:r>
            <a:rPr lang="en-US" sz="1800" kern="1200" dirty="0" smtClean="0">
              <a:solidFill>
                <a:sysClr val="windowText" lastClr="000000">
                  <a:hueOff val="0"/>
                  <a:satOff val="0"/>
                  <a:lumOff val="0"/>
                  <a:alphaOff val="0"/>
                </a:sysClr>
              </a:solidFill>
              <a:latin typeface="Calibri"/>
              <a:ea typeface="+mn-ea"/>
              <a:cs typeface="+mn-cs"/>
            </a:rPr>
            <a:t>           </a:t>
          </a:r>
          <a:r>
            <a:rPr lang="en-US" sz="1400" kern="1200" dirty="0" smtClean="0">
              <a:solidFill>
                <a:sysClr val="windowText" lastClr="000000">
                  <a:hueOff val="0"/>
                  <a:satOff val="0"/>
                  <a:lumOff val="0"/>
                  <a:alphaOff val="0"/>
                </a:sysClr>
              </a:solidFill>
              <a:latin typeface="Calibri"/>
              <a:ea typeface="+mn-ea"/>
              <a:cs typeface="+mn-cs"/>
            </a:rPr>
            <a:t>(e.g., overdose, death, NAS)</a:t>
          </a:r>
          <a:endParaRPr lang="en-US" sz="1400" kern="1200" dirty="0">
            <a:solidFill>
              <a:sysClr val="windowText" lastClr="000000">
                <a:hueOff val="0"/>
                <a:satOff val="0"/>
                <a:lumOff val="0"/>
                <a:alphaOff val="0"/>
              </a:sysClr>
            </a:solidFill>
            <a:latin typeface="Calibri"/>
            <a:ea typeface="+mn-ea"/>
            <a:cs typeface="+mn-cs"/>
          </a:endParaRPr>
        </a:p>
      </dsp:txBody>
      <dsp:txXfrm>
        <a:off x="40772" y="39768"/>
        <a:ext cx="2532397" cy="1278252"/>
      </dsp:txXfrm>
    </dsp:sp>
    <dsp:sp modelId="{CBA16AE2-0906-4577-9947-190313BA0272}">
      <dsp:nvSpPr>
        <dsp:cNvPr id="0" name=""/>
        <dsp:cNvSpPr/>
      </dsp:nvSpPr>
      <dsp:spPr>
        <a:xfrm>
          <a:off x="262197" y="1359322"/>
          <a:ext cx="2089546" cy="67830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lvl="0" algn="ctr" defTabSz="488950">
            <a:lnSpc>
              <a:spcPct val="90000"/>
            </a:lnSpc>
            <a:spcBef>
              <a:spcPct val="0"/>
            </a:spcBef>
            <a:spcAft>
              <a:spcPct val="35000"/>
            </a:spcAft>
          </a:pPr>
          <a:r>
            <a:rPr lang="en-US" sz="1100" kern="1200" dirty="0" smtClean="0">
              <a:solidFill>
                <a:sysClr val="window" lastClr="FFFFFF"/>
              </a:solidFill>
              <a:latin typeface="Calibri"/>
              <a:ea typeface="+mn-ea"/>
              <a:cs typeface="+mn-cs"/>
            </a:rPr>
            <a:t>Implement provider-level strategies (prescription monitoring, education on safe prescribing practices)</a:t>
          </a:r>
        </a:p>
      </dsp:txBody>
      <dsp:txXfrm>
        <a:off x="282064" y="1379189"/>
        <a:ext cx="2049812" cy="638570"/>
      </dsp:txXfrm>
    </dsp:sp>
    <dsp:sp modelId="{EAB563DE-F81C-4BEF-B285-349710E35296}">
      <dsp:nvSpPr>
        <dsp:cNvPr id="0" name=""/>
        <dsp:cNvSpPr/>
      </dsp:nvSpPr>
      <dsp:spPr>
        <a:xfrm>
          <a:off x="262197" y="2117295"/>
          <a:ext cx="2089546" cy="51784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lvl="0" algn="ctr" defTabSz="488950">
            <a:lnSpc>
              <a:spcPct val="90000"/>
            </a:lnSpc>
            <a:spcBef>
              <a:spcPct val="0"/>
            </a:spcBef>
            <a:spcAft>
              <a:spcPct val="35000"/>
            </a:spcAft>
          </a:pPr>
          <a:r>
            <a:rPr lang="en-US" sz="1100" kern="1200" dirty="0" smtClean="0">
              <a:solidFill>
                <a:sysClr val="window" lastClr="FFFFFF"/>
              </a:solidFill>
              <a:latin typeface="Calibri"/>
              <a:ea typeface="+mn-ea"/>
              <a:cs typeface="+mn-cs"/>
            </a:rPr>
            <a:t>Increase access to naloxone</a:t>
          </a:r>
        </a:p>
      </dsp:txBody>
      <dsp:txXfrm>
        <a:off x="277364" y="2132462"/>
        <a:ext cx="2059212" cy="487510"/>
      </dsp:txXfrm>
    </dsp:sp>
    <dsp:sp modelId="{1DF85296-253A-4A24-BEB4-60F7B63A0F27}">
      <dsp:nvSpPr>
        <dsp:cNvPr id="0" name=""/>
        <dsp:cNvSpPr/>
      </dsp:nvSpPr>
      <dsp:spPr>
        <a:xfrm>
          <a:off x="262197" y="2714808"/>
          <a:ext cx="2089546" cy="51784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lvl="0" algn="ctr" defTabSz="488950">
            <a:lnSpc>
              <a:spcPct val="90000"/>
            </a:lnSpc>
            <a:spcBef>
              <a:spcPct val="0"/>
            </a:spcBef>
            <a:spcAft>
              <a:spcPct val="35000"/>
            </a:spcAft>
          </a:pPr>
          <a:r>
            <a:rPr lang="en-US" sz="1100" kern="1200" dirty="0" smtClean="0">
              <a:solidFill>
                <a:sysClr val="window" lastClr="FFFFFF"/>
              </a:solidFill>
              <a:latin typeface="Calibri"/>
              <a:ea typeface="+mn-ea"/>
              <a:cs typeface="+mn-cs"/>
            </a:rPr>
            <a:t>Promote family planning </a:t>
          </a:r>
          <a:endParaRPr lang="en-US" sz="1100" kern="1200" dirty="0">
            <a:solidFill>
              <a:sysClr val="window" lastClr="FFFFFF"/>
            </a:solidFill>
            <a:latin typeface="Calibri"/>
            <a:ea typeface="+mn-ea"/>
            <a:cs typeface="+mn-cs"/>
          </a:endParaRPr>
        </a:p>
      </dsp:txBody>
      <dsp:txXfrm>
        <a:off x="277364" y="2729975"/>
        <a:ext cx="2059212" cy="487510"/>
      </dsp:txXfrm>
    </dsp:sp>
    <dsp:sp modelId="{C78EA154-776E-459D-981E-CA02444290FF}">
      <dsp:nvSpPr>
        <dsp:cNvPr id="0" name=""/>
        <dsp:cNvSpPr/>
      </dsp:nvSpPr>
      <dsp:spPr>
        <a:xfrm>
          <a:off x="262197" y="3312322"/>
          <a:ext cx="2089546" cy="51784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lvl="0" algn="ctr" defTabSz="488950">
            <a:lnSpc>
              <a:spcPct val="90000"/>
            </a:lnSpc>
            <a:spcBef>
              <a:spcPct val="0"/>
            </a:spcBef>
            <a:spcAft>
              <a:spcPct val="35000"/>
            </a:spcAft>
          </a:pPr>
          <a:r>
            <a:rPr lang="en-US" sz="1100" kern="1200" dirty="0" smtClean="0">
              <a:solidFill>
                <a:sysClr val="window" lastClr="FFFFFF"/>
              </a:solidFill>
              <a:latin typeface="Calibri"/>
              <a:ea typeface="+mn-ea"/>
              <a:cs typeface="+mn-cs"/>
            </a:rPr>
            <a:t>Establish process to address needs of infants born to mothers with addiction (HB1157)</a:t>
          </a:r>
          <a:endParaRPr lang="en-US" sz="1100" kern="1200" dirty="0">
            <a:solidFill>
              <a:sysClr val="window" lastClr="FFFFFF"/>
            </a:solidFill>
            <a:latin typeface="Calibri"/>
            <a:ea typeface="+mn-ea"/>
            <a:cs typeface="+mn-cs"/>
          </a:endParaRPr>
        </a:p>
      </dsp:txBody>
      <dsp:txXfrm>
        <a:off x="277364" y="3327489"/>
        <a:ext cx="2059212" cy="487510"/>
      </dsp:txXfrm>
    </dsp:sp>
    <dsp:sp modelId="{12C5BF0E-A83F-4C52-A7A7-803DF018C3AA}">
      <dsp:nvSpPr>
        <dsp:cNvPr id="0" name=""/>
        <dsp:cNvSpPr/>
      </dsp:nvSpPr>
      <dsp:spPr>
        <a:xfrm>
          <a:off x="262197" y="3909835"/>
          <a:ext cx="2089546" cy="388295"/>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lvl="0" algn="ctr" defTabSz="488950">
            <a:lnSpc>
              <a:spcPct val="90000"/>
            </a:lnSpc>
            <a:spcBef>
              <a:spcPct val="0"/>
            </a:spcBef>
            <a:spcAft>
              <a:spcPct val="35000"/>
            </a:spcAft>
          </a:pPr>
          <a:r>
            <a:rPr lang="en-US" sz="1100" kern="1200" dirty="0" smtClean="0">
              <a:solidFill>
                <a:sysClr val="window" lastClr="FFFFFF"/>
              </a:solidFill>
              <a:latin typeface="Calibri"/>
              <a:ea typeface="+mn-ea"/>
              <a:cs typeface="+mn-cs"/>
            </a:rPr>
            <a:t>Increase education of public/population at risk</a:t>
          </a:r>
        </a:p>
      </dsp:txBody>
      <dsp:txXfrm>
        <a:off x="273570" y="3921208"/>
        <a:ext cx="2066800" cy="365549"/>
      </dsp:txXfrm>
    </dsp:sp>
    <dsp:sp modelId="{973EF4C3-9D66-421E-8CE9-E19DE0551066}">
      <dsp:nvSpPr>
        <dsp:cNvPr id="0" name=""/>
        <dsp:cNvSpPr/>
      </dsp:nvSpPr>
      <dsp:spPr>
        <a:xfrm>
          <a:off x="2808833" y="0"/>
          <a:ext cx="2611933" cy="4525963"/>
        </a:xfrm>
        <a:prstGeom prst="roundRect">
          <a:avLst>
            <a:gd name="adj" fmla="val 10000"/>
          </a:avLst>
        </a:prstGeom>
        <a:solidFill>
          <a:srgbClr val="4F81BD">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solidFill>
                <a:sysClr val="windowText" lastClr="000000">
                  <a:hueOff val="0"/>
                  <a:satOff val="0"/>
                  <a:lumOff val="0"/>
                  <a:alphaOff val="0"/>
                </a:sysClr>
              </a:solidFill>
              <a:latin typeface="Calibri"/>
              <a:ea typeface="+mn-ea"/>
              <a:cs typeface="+mn-cs"/>
            </a:rPr>
            <a:t>Prevent/Reduce Infectious Disease related to Addiction</a:t>
          </a:r>
          <a:endParaRPr lang="en-US" sz="2100" kern="1200" dirty="0">
            <a:solidFill>
              <a:sysClr val="windowText" lastClr="000000">
                <a:hueOff val="0"/>
                <a:satOff val="0"/>
                <a:lumOff val="0"/>
                <a:alphaOff val="0"/>
              </a:sysClr>
            </a:solidFill>
            <a:latin typeface="Calibri"/>
            <a:ea typeface="+mn-ea"/>
            <a:cs typeface="+mn-cs"/>
          </a:endParaRPr>
        </a:p>
      </dsp:txBody>
      <dsp:txXfrm>
        <a:off x="2848601" y="39768"/>
        <a:ext cx="2532397" cy="1278252"/>
      </dsp:txXfrm>
    </dsp:sp>
    <dsp:sp modelId="{E7A0C77C-162C-4896-BEC4-C2254DAB4B8B}">
      <dsp:nvSpPr>
        <dsp:cNvPr id="0" name=""/>
        <dsp:cNvSpPr/>
      </dsp:nvSpPr>
      <dsp:spPr>
        <a:xfrm>
          <a:off x="3070026" y="2590800"/>
          <a:ext cx="2089546" cy="523590"/>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lvl="0" algn="ctr" defTabSz="488950">
            <a:lnSpc>
              <a:spcPct val="90000"/>
            </a:lnSpc>
            <a:spcBef>
              <a:spcPct val="0"/>
            </a:spcBef>
            <a:spcAft>
              <a:spcPct val="35000"/>
            </a:spcAft>
          </a:pPr>
          <a:r>
            <a:rPr lang="en-US" sz="1100" kern="1200" dirty="0" smtClean="0">
              <a:solidFill>
                <a:sysClr val="window" lastClr="FFFFFF"/>
              </a:solidFill>
              <a:latin typeface="Calibri"/>
              <a:ea typeface="+mn-ea"/>
              <a:cs typeface="+mn-cs"/>
            </a:rPr>
            <a:t>Conduct disease surveillance </a:t>
          </a:r>
        </a:p>
        <a:p>
          <a:pPr lvl="0" algn="ctr" defTabSz="488950">
            <a:lnSpc>
              <a:spcPct val="90000"/>
            </a:lnSpc>
            <a:spcBef>
              <a:spcPct val="0"/>
            </a:spcBef>
            <a:spcAft>
              <a:spcPct val="35000"/>
            </a:spcAft>
          </a:pPr>
          <a:r>
            <a:rPr lang="en-US" sz="1100" kern="1200" dirty="0" smtClean="0">
              <a:solidFill>
                <a:sysClr val="window" lastClr="FFFFFF"/>
              </a:solidFill>
              <a:latin typeface="Calibri"/>
              <a:ea typeface="+mn-ea"/>
              <a:cs typeface="+mn-cs"/>
            </a:rPr>
            <a:t>(e.g. HCV, HIV, STD)</a:t>
          </a:r>
          <a:endParaRPr lang="en-US" sz="1100" kern="1200" dirty="0">
            <a:solidFill>
              <a:sysClr val="window" lastClr="FFFFFF"/>
            </a:solidFill>
            <a:latin typeface="Calibri"/>
            <a:ea typeface="+mn-ea"/>
            <a:cs typeface="+mn-cs"/>
          </a:endParaRPr>
        </a:p>
      </dsp:txBody>
      <dsp:txXfrm>
        <a:off x="3085361" y="2606135"/>
        <a:ext cx="2058876" cy="492920"/>
      </dsp:txXfrm>
    </dsp:sp>
    <dsp:sp modelId="{63C7A74E-8D1E-4C69-B987-9070EA8188D3}">
      <dsp:nvSpPr>
        <dsp:cNvPr id="0" name=""/>
        <dsp:cNvSpPr/>
      </dsp:nvSpPr>
      <dsp:spPr>
        <a:xfrm>
          <a:off x="3070026" y="1962788"/>
          <a:ext cx="2089546" cy="523590"/>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lvl="0" algn="ctr" defTabSz="488950">
            <a:lnSpc>
              <a:spcPct val="90000"/>
            </a:lnSpc>
            <a:spcBef>
              <a:spcPct val="0"/>
            </a:spcBef>
            <a:spcAft>
              <a:spcPct val="35000"/>
            </a:spcAft>
          </a:pPr>
          <a:r>
            <a:rPr lang="en-US" sz="1100" kern="1200" dirty="0" smtClean="0">
              <a:solidFill>
                <a:sysClr val="window" lastClr="FFFFFF"/>
              </a:solidFill>
              <a:latin typeface="Calibri"/>
              <a:ea typeface="+mn-ea"/>
              <a:cs typeface="+mn-cs"/>
            </a:rPr>
            <a:t>Promote identification of disease status (Hepatitis, STD, HIV testing)</a:t>
          </a:r>
          <a:endParaRPr lang="en-US" sz="1100" kern="1200" dirty="0">
            <a:solidFill>
              <a:sysClr val="window" lastClr="FFFFFF"/>
            </a:solidFill>
            <a:latin typeface="Calibri"/>
            <a:ea typeface="+mn-ea"/>
            <a:cs typeface="+mn-cs"/>
          </a:endParaRPr>
        </a:p>
      </dsp:txBody>
      <dsp:txXfrm>
        <a:off x="3085361" y="1978123"/>
        <a:ext cx="2058876" cy="492920"/>
      </dsp:txXfrm>
    </dsp:sp>
    <dsp:sp modelId="{D1B11369-2F90-4096-8BE5-5CDAF75D28F3}">
      <dsp:nvSpPr>
        <dsp:cNvPr id="0" name=""/>
        <dsp:cNvSpPr/>
      </dsp:nvSpPr>
      <dsp:spPr>
        <a:xfrm>
          <a:off x="3070026" y="1351145"/>
          <a:ext cx="2089546" cy="523590"/>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lvl="0" algn="ctr" defTabSz="488950">
            <a:lnSpc>
              <a:spcPct val="90000"/>
            </a:lnSpc>
            <a:spcBef>
              <a:spcPct val="0"/>
            </a:spcBef>
            <a:spcAft>
              <a:spcPct val="35000"/>
            </a:spcAft>
          </a:pPr>
          <a:r>
            <a:rPr lang="en-US" sz="1100" kern="1200" dirty="0" smtClean="0">
              <a:solidFill>
                <a:sysClr val="window" lastClr="FFFFFF"/>
              </a:solidFill>
              <a:latin typeface="Calibri"/>
              <a:ea typeface="+mn-ea"/>
              <a:cs typeface="+mn-cs"/>
            </a:rPr>
            <a:t>Increase education of public/population at Risk</a:t>
          </a:r>
          <a:endParaRPr lang="en-US" sz="1100" kern="1200" dirty="0">
            <a:solidFill>
              <a:sysClr val="window" lastClr="FFFFFF"/>
            </a:solidFill>
            <a:latin typeface="Calibri"/>
            <a:ea typeface="+mn-ea"/>
            <a:cs typeface="+mn-cs"/>
          </a:endParaRPr>
        </a:p>
      </dsp:txBody>
      <dsp:txXfrm>
        <a:off x="3085361" y="1366480"/>
        <a:ext cx="2058876" cy="492920"/>
      </dsp:txXfrm>
    </dsp:sp>
    <dsp:sp modelId="{9E826BD2-0CCC-42EF-A906-541C93954706}">
      <dsp:nvSpPr>
        <dsp:cNvPr id="0" name=""/>
        <dsp:cNvSpPr/>
      </dsp:nvSpPr>
      <dsp:spPr>
        <a:xfrm>
          <a:off x="3070026" y="3171074"/>
          <a:ext cx="2089546" cy="523590"/>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lvl="0" algn="ctr" defTabSz="488950">
            <a:lnSpc>
              <a:spcPct val="90000"/>
            </a:lnSpc>
            <a:spcBef>
              <a:spcPct val="0"/>
            </a:spcBef>
            <a:spcAft>
              <a:spcPct val="35000"/>
            </a:spcAft>
          </a:pPr>
          <a:r>
            <a:rPr lang="en-US" sz="1100" kern="1200" dirty="0" smtClean="0">
              <a:solidFill>
                <a:sysClr val="window" lastClr="FFFFFF"/>
              </a:solidFill>
              <a:latin typeface="Calibri"/>
              <a:ea typeface="+mn-ea"/>
              <a:cs typeface="+mn-cs"/>
            </a:rPr>
            <a:t>Promote treatment as prevention (linkage to care, access to medications)</a:t>
          </a:r>
          <a:endParaRPr lang="en-US" sz="1100" kern="1200" dirty="0">
            <a:solidFill>
              <a:sysClr val="window" lastClr="FFFFFF"/>
            </a:solidFill>
            <a:latin typeface="Calibri"/>
            <a:ea typeface="+mn-ea"/>
            <a:cs typeface="+mn-cs"/>
          </a:endParaRPr>
        </a:p>
      </dsp:txBody>
      <dsp:txXfrm>
        <a:off x="3085361" y="3186409"/>
        <a:ext cx="2058876" cy="492920"/>
      </dsp:txXfrm>
    </dsp:sp>
    <dsp:sp modelId="{01A6E1C6-7405-4904-BEAC-FEF0FC0AFA82}">
      <dsp:nvSpPr>
        <dsp:cNvPr id="0" name=""/>
        <dsp:cNvSpPr/>
      </dsp:nvSpPr>
      <dsp:spPr>
        <a:xfrm>
          <a:off x="3070026" y="3775217"/>
          <a:ext cx="2089546" cy="523590"/>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lvl="0" algn="ctr" defTabSz="488950">
            <a:lnSpc>
              <a:spcPct val="90000"/>
            </a:lnSpc>
            <a:spcBef>
              <a:spcPct val="0"/>
            </a:spcBef>
            <a:spcAft>
              <a:spcPct val="35000"/>
            </a:spcAft>
          </a:pPr>
          <a:r>
            <a:rPr lang="en-US" sz="1100" kern="1200" dirty="0" smtClean="0">
              <a:solidFill>
                <a:sysClr val="window" lastClr="FFFFFF"/>
              </a:solidFill>
              <a:latin typeface="Calibri"/>
              <a:ea typeface="+mn-ea"/>
              <a:cs typeface="+mn-cs"/>
            </a:rPr>
            <a:t>Implement Comprehensive Harm Reduction programs</a:t>
          </a:r>
          <a:endParaRPr lang="en-US" sz="1100" kern="1200" dirty="0">
            <a:solidFill>
              <a:sysClr val="window" lastClr="FFFFFF"/>
            </a:solidFill>
            <a:latin typeface="Calibri"/>
            <a:ea typeface="+mn-ea"/>
            <a:cs typeface="+mn-cs"/>
          </a:endParaRPr>
        </a:p>
      </dsp:txBody>
      <dsp:txXfrm>
        <a:off x="3085361" y="3790552"/>
        <a:ext cx="2058876" cy="492920"/>
      </dsp:txXfrm>
    </dsp:sp>
    <dsp:sp modelId="{4239362D-9653-4438-8A21-8E8B48FEE557}">
      <dsp:nvSpPr>
        <dsp:cNvPr id="0" name=""/>
        <dsp:cNvSpPr/>
      </dsp:nvSpPr>
      <dsp:spPr>
        <a:xfrm>
          <a:off x="5616661" y="0"/>
          <a:ext cx="2611933" cy="4525963"/>
        </a:xfrm>
        <a:prstGeom prst="roundRect">
          <a:avLst>
            <a:gd name="adj" fmla="val 10000"/>
          </a:avLst>
        </a:prstGeom>
        <a:solidFill>
          <a:srgbClr val="4F81BD">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solidFill>
                <a:sysClr val="windowText" lastClr="000000">
                  <a:hueOff val="0"/>
                  <a:satOff val="0"/>
                  <a:lumOff val="0"/>
                  <a:alphaOff val="0"/>
                </a:sysClr>
              </a:solidFill>
              <a:latin typeface="Calibri"/>
              <a:ea typeface="+mn-ea"/>
              <a:cs typeface="+mn-cs"/>
            </a:rPr>
            <a:t>Prevent/Reduce Addiction</a:t>
          </a:r>
          <a:endParaRPr lang="en-US" sz="2100" kern="1200" dirty="0">
            <a:solidFill>
              <a:sysClr val="windowText" lastClr="000000">
                <a:hueOff val="0"/>
                <a:satOff val="0"/>
                <a:lumOff val="0"/>
                <a:alphaOff val="0"/>
              </a:sysClr>
            </a:solidFill>
            <a:latin typeface="Calibri"/>
            <a:ea typeface="+mn-ea"/>
            <a:cs typeface="+mn-cs"/>
          </a:endParaRPr>
        </a:p>
      </dsp:txBody>
      <dsp:txXfrm>
        <a:off x="5656429" y="39768"/>
        <a:ext cx="2532397" cy="1278252"/>
      </dsp:txXfrm>
    </dsp:sp>
    <dsp:sp modelId="{140D7A85-77B0-4E1D-A8F3-5E86AD7DBA1E}">
      <dsp:nvSpPr>
        <dsp:cNvPr id="0" name=""/>
        <dsp:cNvSpPr/>
      </dsp:nvSpPr>
      <dsp:spPr>
        <a:xfrm>
          <a:off x="5877855" y="1357995"/>
          <a:ext cx="2089546" cy="471878"/>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lvl="0" algn="ctr" defTabSz="488950">
            <a:lnSpc>
              <a:spcPct val="90000"/>
            </a:lnSpc>
            <a:spcBef>
              <a:spcPct val="0"/>
            </a:spcBef>
            <a:spcAft>
              <a:spcPct val="35000"/>
            </a:spcAft>
          </a:pPr>
          <a:r>
            <a:rPr lang="en-US" sz="1100" kern="1200" dirty="0" smtClean="0">
              <a:solidFill>
                <a:sysClr val="window" lastClr="FFFFFF"/>
              </a:solidFill>
              <a:latin typeface="Calibri"/>
              <a:ea typeface="+mn-ea"/>
              <a:cs typeface="+mn-cs"/>
            </a:rPr>
            <a:t>Support development of regional and community coalitions</a:t>
          </a:r>
          <a:endParaRPr lang="en-US" sz="1100" kern="1200" dirty="0">
            <a:solidFill>
              <a:sysClr val="window" lastClr="FFFFFF"/>
            </a:solidFill>
            <a:latin typeface="Calibri"/>
            <a:ea typeface="+mn-ea"/>
            <a:cs typeface="+mn-cs"/>
          </a:endParaRPr>
        </a:p>
      </dsp:txBody>
      <dsp:txXfrm>
        <a:off x="5891676" y="1371816"/>
        <a:ext cx="2061904" cy="444236"/>
      </dsp:txXfrm>
    </dsp:sp>
    <dsp:sp modelId="{C76C4B5C-8BA2-4763-B4DD-88BD8B885F8A}">
      <dsp:nvSpPr>
        <dsp:cNvPr id="0" name=""/>
        <dsp:cNvSpPr/>
      </dsp:nvSpPr>
      <dsp:spPr>
        <a:xfrm>
          <a:off x="5877855" y="1902469"/>
          <a:ext cx="2089546" cy="763564"/>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lvl="0" algn="ctr" defTabSz="488950">
            <a:lnSpc>
              <a:spcPct val="90000"/>
            </a:lnSpc>
            <a:spcBef>
              <a:spcPct val="0"/>
            </a:spcBef>
            <a:spcAft>
              <a:spcPct val="35000"/>
            </a:spcAft>
          </a:pPr>
          <a:r>
            <a:rPr lang="en-US" sz="1100" kern="1200" dirty="0" smtClean="0">
              <a:solidFill>
                <a:sysClr val="window" lastClr="FFFFFF"/>
              </a:solidFill>
              <a:latin typeface="Calibri"/>
              <a:ea typeface="+mn-ea"/>
              <a:cs typeface="+mn-cs"/>
            </a:rPr>
            <a:t>Increase access to treatment via provider trainings on addiction disease management (Project ECHO)</a:t>
          </a:r>
          <a:endParaRPr lang="en-US" sz="1100" kern="1200" dirty="0">
            <a:solidFill>
              <a:sysClr val="window" lastClr="FFFFFF"/>
            </a:solidFill>
            <a:latin typeface="Calibri"/>
            <a:ea typeface="+mn-ea"/>
            <a:cs typeface="+mn-cs"/>
          </a:endParaRPr>
        </a:p>
      </dsp:txBody>
      <dsp:txXfrm>
        <a:off x="5900219" y="1924833"/>
        <a:ext cx="2044818" cy="718836"/>
      </dsp:txXfrm>
    </dsp:sp>
    <dsp:sp modelId="{58CC0999-5F73-46BD-B17E-7437D66199F3}">
      <dsp:nvSpPr>
        <dsp:cNvPr id="0" name=""/>
        <dsp:cNvSpPr/>
      </dsp:nvSpPr>
      <dsp:spPr>
        <a:xfrm>
          <a:off x="5877855" y="2738631"/>
          <a:ext cx="2089546" cy="471878"/>
        </a:xfrm>
        <a:prstGeom prst="roundRect">
          <a:avLst>
            <a:gd name="adj" fmla="val 10000"/>
          </a:avLst>
        </a:prstGeom>
        <a:solidFill>
          <a:srgbClr val="9BBB59"/>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lvl="0" algn="ctr" defTabSz="488950">
            <a:lnSpc>
              <a:spcPct val="90000"/>
            </a:lnSpc>
            <a:spcBef>
              <a:spcPct val="0"/>
            </a:spcBef>
            <a:spcAft>
              <a:spcPct val="35000"/>
            </a:spcAft>
          </a:pPr>
          <a:r>
            <a:rPr lang="en-US" sz="1100" kern="1200" dirty="0" smtClean="0">
              <a:solidFill>
                <a:sysClr val="window" lastClr="FFFFFF"/>
              </a:solidFill>
              <a:latin typeface="Calibri"/>
              <a:ea typeface="+mn-ea"/>
              <a:cs typeface="+mn-cs"/>
            </a:rPr>
            <a:t>Advocate and assure access to treatment for substance abuse</a:t>
          </a:r>
          <a:endParaRPr lang="en-US" sz="1100" kern="1200" dirty="0">
            <a:solidFill>
              <a:sysClr val="window" lastClr="FFFFFF"/>
            </a:solidFill>
            <a:latin typeface="Calibri"/>
            <a:ea typeface="+mn-ea"/>
            <a:cs typeface="+mn-cs"/>
          </a:endParaRPr>
        </a:p>
      </dsp:txBody>
      <dsp:txXfrm>
        <a:off x="5891676" y="2752452"/>
        <a:ext cx="2061904" cy="444236"/>
      </dsp:txXfrm>
    </dsp:sp>
    <dsp:sp modelId="{74540BC6-4D86-4F5B-A595-3AAA0F7C175B}">
      <dsp:nvSpPr>
        <dsp:cNvPr id="0" name=""/>
        <dsp:cNvSpPr/>
      </dsp:nvSpPr>
      <dsp:spPr>
        <a:xfrm>
          <a:off x="5877855" y="3283105"/>
          <a:ext cx="2089546" cy="471878"/>
        </a:xfrm>
        <a:prstGeom prst="roundRect">
          <a:avLst>
            <a:gd name="adj" fmla="val 10000"/>
          </a:avLst>
        </a:prstGeom>
        <a:solidFill>
          <a:srgbClr val="9BBB59"/>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lvl="0" algn="ctr" defTabSz="488950">
            <a:lnSpc>
              <a:spcPct val="90000"/>
            </a:lnSpc>
            <a:spcBef>
              <a:spcPct val="0"/>
            </a:spcBef>
            <a:spcAft>
              <a:spcPct val="35000"/>
            </a:spcAft>
          </a:pPr>
          <a:r>
            <a:rPr lang="en-US" sz="1100" kern="1200" dirty="0" smtClean="0">
              <a:solidFill>
                <a:sysClr val="window" lastClr="FFFFFF"/>
              </a:solidFill>
              <a:latin typeface="Calibri"/>
              <a:ea typeface="+mn-ea"/>
              <a:cs typeface="+mn-cs"/>
            </a:rPr>
            <a:t>Support expansion of medication assisted therapies (MAT)</a:t>
          </a:r>
          <a:endParaRPr lang="en-US" sz="1100" kern="1200" dirty="0">
            <a:solidFill>
              <a:sysClr val="window" lastClr="FFFFFF"/>
            </a:solidFill>
            <a:latin typeface="Calibri"/>
            <a:ea typeface="+mn-ea"/>
            <a:cs typeface="+mn-cs"/>
          </a:endParaRPr>
        </a:p>
      </dsp:txBody>
      <dsp:txXfrm>
        <a:off x="5891676" y="3296926"/>
        <a:ext cx="2061904" cy="444236"/>
      </dsp:txXfrm>
    </dsp:sp>
    <dsp:sp modelId="{C9597FDB-7E4A-44CC-B6B9-EB3903E64F4E}">
      <dsp:nvSpPr>
        <dsp:cNvPr id="0" name=""/>
        <dsp:cNvSpPr/>
      </dsp:nvSpPr>
      <dsp:spPr>
        <a:xfrm>
          <a:off x="5877855" y="3827580"/>
          <a:ext cx="2089546" cy="471878"/>
        </a:xfrm>
        <a:prstGeom prst="roundRect">
          <a:avLst>
            <a:gd name="adj" fmla="val 10000"/>
          </a:avLst>
        </a:prstGeom>
        <a:solidFill>
          <a:srgbClr val="9BBB59"/>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lvl="0" algn="ctr" defTabSz="488950">
            <a:lnSpc>
              <a:spcPct val="90000"/>
            </a:lnSpc>
            <a:spcBef>
              <a:spcPct val="0"/>
            </a:spcBef>
            <a:spcAft>
              <a:spcPct val="35000"/>
            </a:spcAft>
          </a:pPr>
          <a:r>
            <a:rPr lang="en-US" sz="1100" kern="1200" dirty="0" smtClean="0">
              <a:solidFill>
                <a:sysClr val="window" lastClr="FFFFFF"/>
              </a:solidFill>
              <a:latin typeface="Calibri"/>
              <a:ea typeface="+mn-ea"/>
              <a:cs typeface="+mn-cs"/>
            </a:rPr>
            <a:t>Collaborate to assure and implement successful policy strategies (drug courts, etc)</a:t>
          </a:r>
          <a:endParaRPr lang="en-US" sz="1100" kern="1200" dirty="0">
            <a:solidFill>
              <a:sysClr val="window" lastClr="FFFFFF"/>
            </a:solidFill>
            <a:latin typeface="Calibri"/>
            <a:ea typeface="+mn-ea"/>
            <a:cs typeface="+mn-cs"/>
          </a:endParaRPr>
        </a:p>
      </dsp:txBody>
      <dsp:txXfrm>
        <a:off x="5891676" y="3841401"/>
        <a:ext cx="2061904" cy="44423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8313"/>
          </a:xfrm>
          <a:prstGeom prst="rect">
            <a:avLst/>
          </a:prstGeom>
        </p:spPr>
        <p:txBody>
          <a:bodyPr vert="horz" lIns="92318" tIns="46158" rIns="92318" bIns="46158" rtlCol="0"/>
          <a:lstStyle>
            <a:lvl1pPr algn="l" eaLnBrk="1" hangingPunct="1">
              <a:defRPr sz="1200">
                <a:latin typeface="Arial" charset="0"/>
              </a:defRPr>
            </a:lvl1pPr>
          </a:lstStyle>
          <a:p>
            <a:pPr>
              <a:defRPr/>
            </a:pPr>
            <a:endParaRPr lang="en-US"/>
          </a:p>
        </p:txBody>
      </p:sp>
      <p:sp>
        <p:nvSpPr>
          <p:cNvPr id="3" name="Date Placeholder 2"/>
          <p:cNvSpPr>
            <a:spLocks noGrp="1"/>
          </p:cNvSpPr>
          <p:nvPr>
            <p:ph type="dt" sz="quarter" idx="1"/>
          </p:nvPr>
        </p:nvSpPr>
        <p:spPr>
          <a:xfrm>
            <a:off x="4022725" y="0"/>
            <a:ext cx="3078163" cy="468313"/>
          </a:xfrm>
          <a:prstGeom prst="rect">
            <a:avLst/>
          </a:prstGeom>
        </p:spPr>
        <p:txBody>
          <a:bodyPr vert="horz" lIns="92318" tIns="46158" rIns="92318" bIns="46158" rtlCol="0"/>
          <a:lstStyle>
            <a:lvl1pPr algn="r" eaLnBrk="1" hangingPunct="1">
              <a:defRPr sz="1200">
                <a:latin typeface="Arial" charset="0"/>
              </a:defRPr>
            </a:lvl1pPr>
          </a:lstStyle>
          <a:p>
            <a:pPr>
              <a:defRPr/>
            </a:pPr>
            <a:fld id="{D28A60C5-676C-4DD1-AC72-763913F692B3}" type="datetimeFigureOut">
              <a:rPr lang="en-US"/>
              <a:pPr>
                <a:defRPr/>
              </a:pPr>
              <a:t>1/7/2019</a:t>
            </a:fld>
            <a:endParaRPr lang="en-US"/>
          </a:p>
        </p:txBody>
      </p:sp>
      <p:sp>
        <p:nvSpPr>
          <p:cNvPr id="4" name="Footer Placeholder 3"/>
          <p:cNvSpPr>
            <a:spLocks noGrp="1"/>
          </p:cNvSpPr>
          <p:nvPr>
            <p:ph type="ftr" sz="quarter" idx="2"/>
          </p:nvPr>
        </p:nvSpPr>
        <p:spPr>
          <a:xfrm>
            <a:off x="0" y="8916988"/>
            <a:ext cx="3078163" cy="469900"/>
          </a:xfrm>
          <a:prstGeom prst="rect">
            <a:avLst/>
          </a:prstGeom>
        </p:spPr>
        <p:txBody>
          <a:bodyPr vert="horz" lIns="92318" tIns="46158" rIns="92318" bIns="46158" rtlCol="0" anchor="b"/>
          <a:lstStyle>
            <a:lvl1pPr algn="l" eaLnBrk="1" hangingPunct="1">
              <a:defRPr sz="1200">
                <a:latin typeface="Arial" charset="0"/>
              </a:defRPr>
            </a:lvl1pPr>
          </a:lstStyle>
          <a:p>
            <a:pPr>
              <a:defRPr/>
            </a:pPr>
            <a:endParaRPr lang="en-US"/>
          </a:p>
        </p:txBody>
      </p:sp>
      <p:sp>
        <p:nvSpPr>
          <p:cNvPr id="5" name="Slide Number Placeholder 4"/>
          <p:cNvSpPr>
            <a:spLocks noGrp="1"/>
          </p:cNvSpPr>
          <p:nvPr>
            <p:ph type="sldNum" sz="quarter" idx="3"/>
          </p:nvPr>
        </p:nvSpPr>
        <p:spPr>
          <a:xfrm>
            <a:off x="4022725" y="8916988"/>
            <a:ext cx="3078163" cy="469900"/>
          </a:xfrm>
          <a:prstGeom prst="rect">
            <a:avLst/>
          </a:prstGeom>
        </p:spPr>
        <p:txBody>
          <a:bodyPr vert="horz" wrap="square" lIns="92318" tIns="46158" rIns="92318" bIns="46158" numCol="1" anchor="b" anchorCtr="0" compatLnSpc="1">
            <a:prstTxWarp prst="textNoShape">
              <a:avLst/>
            </a:prstTxWarp>
          </a:bodyPr>
          <a:lstStyle>
            <a:lvl1pPr algn="r" eaLnBrk="1" hangingPunct="1">
              <a:defRPr sz="1200"/>
            </a:lvl1pPr>
          </a:lstStyle>
          <a:p>
            <a:pPr>
              <a:defRPr/>
            </a:pPr>
            <a:fld id="{B6E6F470-08A0-45EE-B7A8-50F76AA4E26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8313"/>
          </a:xfrm>
          <a:prstGeom prst="rect">
            <a:avLst/>
          </a:prstGeom>
        </p:spPr>
        <p:txBody>
          <a:bodyPr vert="horz" lIns="92318" tIns="46158" rIns="92318" bIns="46158" rtlCol="0"/>
          <a:lstStyle>
            <a:lvl1pPr algn="l" eaLnBrk="1" hangingPunct="1">
              <a:defRPr sz="1200">
                <a:latin typeface="Arial" charset="0"/>
              </a:defRPr>
            </a:lvl1pPr>
          </a:lstStyle>
          <a:p>
            <a:pPr>
              <a:defRPr/>
            </a:pPr>
            <a:endParaRPr lang="en-US"/>
          </a:p>
        </p:txBody>
      </p:sp>
      <p:sp>
        <p:nvSpPr>
          <p:cNvPr id="3" name="Date Placeholder 2"/>
          <p:cNvSpPr>
            <a:spLocks noGrp="1"/>
          </p:cNvSpPr>
          <p:nvPr>
            <p:ph type="dt" idx="1"/>
          </p:nvPr>
        </p:nvSpPr>
        <p:spPr>
          <a:xfrm>
            <a:off x="4022725" y="0"/>
            <a:ext cx="3078163" cy="468313"/>
          </a:xfrm>
          <a:prstGeom prst="rect">
            <a:avLst/>
          </a:prstGeom>
        </p:spPr>
        <p:txBody>
          <a:bodyPr vert="horz" lIns="92318" tIns="46158" rIns="92318" bIns="46158" rtlCol="0"/>
          <a:lstStyle>
            <a:lvl1pPr algn="r" eaLnBrk="1" hangingPunct="1">
              <a:defRPr sz="1200">
                <a:latin typeface="Arial" charset="0"/>
              </a:defRPr>
            </a:lvl1pPr>
          </a:lstStyle>
          <a:p>
            <a:pPr>
              <a:defRPr/>
            </a:pPr>
            <a:fld id="{C18DEEEE-B7B8-4EBD-8D80-D08DB4143ECA}" type="datetimeFigureOut">
              <a:rPr lang="en-US"/>
              <a:pPr>
                <a:defRPr/>
              </a:pPr>
              <a:t>1/7/2019</a:t>
            </a:fld>
            <a:endParaRPr lang="en-US" dirty="0"/>
          </a:p>
        </p:txBody>
      </p:sp>
      <p:sp>
        <p:nvSpPr>
          <p:cNvPr id="4" name="Slide Image Placeholder 3"/>
          <p:cNvSpPr>
            <a:spLocks noGrp="1" noRot="1" noChangeAspect="1"/>
          </p:cNvSpPr>
          <p:nvPr>
            <p:ph type="sldImg" idx="2"/>
          </p:nvPr>
        </p:nvSpPr>
        <p:spPr>
          <a:xfrm>
            <a:off x="1203325" y="704850"/>
            <a:ext cx="4695825" cy="3521075"/>
          </a:xfrm>
          <a:prstGeom prst="rect">
            <a:avLst/>
          </a:prstGeom>
          <a:noFill/>
          <a:ln w="12700">
            <a:solidFill>
              <a:prstClr val="black"/>
            </a:solidFill>
          </a:ln>
        </p:spPr>
        <p:txBody>
          <a:bodyPr vert="horz" lIns="92318" tIns="46158" rIns="92318" bIns="46158" rtlCol="0" anchor="ctr"/>
          <a:lstStyle/>
          <a:p>
            <a:pPr lvl="0"/>
            <a:endParaRPr lang="en-US" noProof="0" dirty="0"/>
          </a:p>
        </p:txBody>
      </p:sp>
      <p:sp>
        <p:nvSpPr>
          <p:cNvPr id="5" name="Notes Placeholder 4"/>
          <p:cNvSpPr>
            <a:spLocks noGrp="1"/>
          </p:cNvSpPr>
          <p:nvPr>
            <p:ph type="body" sz="quarter" idx="3"/>
          </p:nvPr>
        </p:nvSpPr>
        <p:spPr>
          <a:xfrm>
            <a:off x="711200" y="4459288"/>
            <a:ext cx="5680075" cy="4224337"/>
          </a:xfrm>
          <a:prstGeom prst="rect">
            <a:avLst/>
          </a:prstGeom>
        </p:spPr>
        <p:txBody>
          <a:bodyPr vert="horz" lIns="92318" tIns="46158" rIns="92318" bIns="46158"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916988"/>
            <a:ext cx="3078163" cy="469900"/>
          </a:xfrm>
          <a:prstGeom prst="rect">
            <a:avLst/>
          </a:prstGeom>
        </p:spPr>
        <p:txBody>
          <a:bodyPr vert="horz" lIns="92318" tIns="46158" rIns="92318" bIns="46158" rtlCol="0" anchor="b"/>
          <a:lstStyle>
            <a:lvl1pPr algn="l" eaLnBrk="1" hangingPunct="1">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4022725" y="8916988"/>
            <a:ext cx="3078163" cy="469900"/>
          </a:xfrm>
          <a:prstGeom prst="rect">
            <a:avLst/>
          </a:prstGeom>
        </p:spPr>
        <p:txBody>
          <a:bodyPr vert="horz" wrap="square" lIns="92318" tIns="46158" rIns="92318" bIns="46158" numCol="1" anchor="b" anchorCtr="0" compatLnSpc="1">
            <a:prstTxWarp prst="textNoShape">
              <a:avLst/>
            </a:prstTxWarp>
          </a:bodyPr>
          <a:lstStyle>
            <a:lvl1pPr algn="r" eaLnBrk="1" hangingPunct="1">
              <a:defRPr sz="1200"/>
            </a:lvl1pPr>
          </a:lstStyle>
          <a:p>
            <a:pPr>
              <a:defRPr/>
            </a:pPr>
            <a:fld id="{85AED30B-3B6E-41B7-982D-79517310DD6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5AED30B-3B6E-41B7-982D-79517310DD6B}" type="slidenum">
              <a:rPr lang="en-US" altLang="en-US" smtClean="0"/>
              <a:pPr>
                <a:defRPr/>
              </a:pPr>
              <a:t>1</a:t>
            </a:fld>
            <a:endParaRPr lang="en-US" altLang="en-US"/>
          </a:p>
        </p:txBody>
      </p:sp>
    </p:spTree>
    <p:extLst>
      <p:ext uri="{BB962C8B-B14F-4D97-AF65-F5344CB8AC3E}">
        <p14:creationId xmlns:p14="http://schemas.microsoft.com/office/powerpoint/2010/main" val="11560967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5AED30B-3B6E-41B7-982D-79517310DD6B}" type="slidenum">
              <a:rPr lang="en-US" altLang="en-US" smtClean="0"/>
              <a:pPr>
                <a:defRPr/>
              </a:pPr>
              <a:t>10</a:t>
            </a:fld>
            <a:endParaRPr lang="en-US" altLang="en-US"/>
          </a:p>
        </p:txBody>
      </p:sp>
    </p:spTree>
    <p:extLst>
      <p:ext uri="{BB962C8B-B14F-4D97-AF65-F5344CB8AC3E}">
        <p14:creationId xmlns:p14="http://schemas.microsoft.com/office/powerpoint/2010/main" val="15770781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5AED30B-3B6E-41B7-982D-79517310DD6B}" type="slidenum">
              <a:rPr lang="en-US" altLang="en-US" smtClean="0"/>
              <a:pPr>
                <a:defRPr/>
              </a:pPr>
              <a:t>2</a:t>
            </a:fld>
            <a:endParaRPr lang="en-US" altLang="en-US"/>
          </a:p>
        </p:txBody>
      </p:sp>
    </p:spTree>
    <p:extLst>
      <p:ext uri="{BB962C8B-B14F-4D97-AF65-F5344CB8AC3E}">
        <p14:creationId xmlns:p14="http://schemas.microsoft.com/office/powerpoint/2010/main" val="8075896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678CCE5-EB69-4648-A361-FF25AF1918BF}" type="slidenum">
              <a:rPr lang="en-US" altLang="en-US" smtClean="0"/>
              <a:pPr/>
              <a:t>3</a:t>
            </a:fld>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$155,000,000</a:t>
            </a:r>
          </a:p>
          <a:p>
            <a:pPr eaLnBrk="1" hangingPunct="1">
              <a:spcBef>
                <a:spcPct val="0"/>
              </a:spcBef>
            </a:pPr>
            <a:r>
              <a:rPr lang="en-US" altLang="en-US" dirty="0" smtClean="0"/>
              <a:t> </a:t>
            </a:r>
          </a:p>
          <a:p>
            <a:pPr eaLnBrk="1" hangingPunct="1">
              <a:spcBef>
                <a:spcPct val="0"/>
              </a:spcBef>
            </a:pPr>
            <a:r>
              <a:rPr lang="en-US" altLang="en-US" dirty="0" smtClean="0"/>
              <a:t>CDC’s Public Health Crisis Response Cooperative Agreement is a funding mechanism to support emergency response.</a:t>
            </a:r>
          </a:p>
          <a:p>
            <a:pPr eaLnBrk="1" hangingPunct="1">
              <a:spcBef>
                <a:spcPct val="0"/>
              </a:spcBef>
            </a:pPr>
            <a:endParaRPr lang="en-US" altLang="en-US" dirty="0" smtClean="0"/>
          </a:p>
          <a:p>
            <a:pPr marL="0" marR="0" lvl="0" indent="0" algn="l" defTabSz="914400" rtl="0" eaLnBrk="1" fontAlgn="base" latinLnBrk="0" hangingPunct="1">
              <a:lnSpc>
                <a:spcPct val="100000"/>
              </a:lnSpc>
              <a:spcBef>
                <a:spcPct val="0"/>
              </a:spcBef>
              <a:spcAft>
                <a:spcPct val="0"/>
              </a:spcAft>
              <a:buClrTx/>
              <a:buSzTx/>
              <a:buFontTx/>
              <a:buNone/>
              <a:tabLst/>
              <a:defRPr/>
            </a:pPr>
            <a:r>
              <a:rPr lang="en-US" altLang="en-US" dirty="0" smtClean="0">
                <a:solidFill>
                  <a:schemeClr val="tx1"/>
                </a:solidFill>
              </a:rPr>
              <a:t>Project Period: Saturday, September 1, 2018 – Saturday, August 31, 2019</a:t>
            </a:r>
          </a:p>
          <a:p>
            <a:pPr eaLnBrk="1" hangingPunct="1">
              <a:spcBef>
                <a:spcPct val="0"/>
              </a:spcBef>
            </a:pPr>
            <a:endParaRPr lang="en-US" altLang="en-US" dirty="0" smtClean="0"/>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17CE3FA-3C59-4164-B970-06C522D737B6}" type="slidenum">
              <a:rPr lang="en-US" altLang="en-US" smtClean="0"/>
              <a:pPr/>
              <a:t>4</a:t>
            </a:fld>
            <a:endParaRPr lang="en-US" altLang="en-US" smtClean="0"/>
          </a:p>
        </p:txBody>
      </p:sp>
    </p:spTree>
    <p:extLst>
      <p:ext uri="{BB962C8B-B14F-4D97-AF65-F5344CB8AC3E}">
        <p14:creationId xmlns:p14="http://schemas.microsoft.com/office/powerpoint/2010/main" val="39798941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5AED30B-3B6E-41B7-982D-79517310DD6B}" type="slidenum">
              <a:rPr lang="en-US" altLang="en-US" smtClean="0"/>
              <a:pPr>
                <a:defRPr/>
              </a:pPr>
              <a:t>5</a:t>
            </a:fld>
            <a:endParaRPr lang="en-US" altLang="en-US"/>
          </a:p>
        </p:txBody>
      </p:sp>
    </p:spTree>
    <p:extLst>
      <p:ext uri="{BB962C8B-B14F-4D97-AF65-F5344CB8AC3E}">
        <p14:creationId xmlns:p14="http://schemas.microsoft.com/office/powerpoint/2010/main" val="19527826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5AED30B-3B6E-41B7-982D-79517310DD6B}" type="slidenum">
              <a:rPr lang="en-US" altLang="en-US" smtClean="0"/>
              <a:pPr>
                <a:defRPr/>
              </a:pPr>
              <a:t>6</a:t>
            </a:fld>
            <a:endParaRPr lang="en-US" altLang="en-US"/>
          </a:p>
        </p:txBody>
      </p:sp>
    </p:spTree>
    <p:extLst>
      <p:ext uri="{BB962C8B-B14F-4D97-AF65-F5344CB8AC3E}">
        <p14:creationId xmlns:p14="http://schemas.microsoft.com/office/powerpoint/2010/main" val="2829708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5AED30B-3B6E-41B7-982D-79517310DD6B}" type="slidenum">
              <a:rPr lang="en-US" altLang="en-US" smtClean="0"/>
              <a:pPr>
                <a:defRPr/>
              </a:pPr>
              <a:t>7</a:t>
            </a:fld>
            <a:endParaRPr lang="en-US" altLang="en-US"/>
          </a:p>
        </p:txBody>
      </p:sp>
    </p:spTree>
    <p:extLst>
      <p:ext uri="{BB962C8B-B14F-4D97-AF65-F5344CB8AC3E}">
        <p14:creationId xmlns:p14="http://schemas.microsoft.com/office/powerpoint/2010/main" val="13383476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5AED30B-3B6E-41B7-982D-79517310DD6B}" type="slidenum">
              <a:rPr lang="en-US" altLang="en-US" smtClean="0"/>
              <a:pPr>
                <a:defRPr/>
              </a:pPr>
              <a:t>8</a:t>
            </a:fld>
            <a:endParaRPr lang="en-US" altLang="en-US"/>
          </a:p>
        </p:txBody>
      </p:sp>
    </p:spTree>
    <p:extLst>
      <p:ext uri="{BB962C8B-B14F-4D97-AF65-F5344CB8AC3E}">
        <p14:creationId xmlns:p14="http://schemas.microsoft.com/office/powerpoint/2010/main" val="10014811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5AED30B-3B6E-41B7-982D-79517310DD6B}" type="slidenum">
              <a:rPr lang="en-US" altLang="en-US" smtClean="0"/>
              <a:pPr>
                <a:defRPr/>
              </a:pPr>
              <a:t>9</a:t>
            </a:fld>
            <a:endParaRPr lang="en-US" altLang="en-US"/>
          </a:p>
        </p:txBody>
      </p:sp>
    </p:spTree>
    <p:extLst>
      <p:ext uri="{BB962C8B-B14F-4D97-AF65-F5344CB8AC3E}">
        <p14:creationId xmlns:p14="http://schemas.microsoft.com/office/powerpoint/2010/main" val="2467700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95821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45982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6126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6126162"/>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36985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1"/>
          <p:cNvSpPr>
            <a:spLocks noGrp="1"/>
          </p:cNvSpPr>
          <p:nvPr>
            <p:ph type="sldNum" sz="quarter" idx="10"/>
          </p:nvPr>
        </p:nvSpPr>
        <p:spPr/>
        <p:txBody>
          <a:bodyPr/>
          <a:lstStyle>
            <a:lvl1pPr>
              <a:defRPr/>
            </a:lvl1pPr>
          </a:lstStyle>
          <a:p>
            <a:pPr>
              <a:defRPr/>
            </a:pPr>
            <a:fld id="{F12A8881-5506-4044-80CA-7A1FC48F92F2}" type="slidenum">
              <a:rPr lang="en-US"/>
              <a:pPr>
                <a:defRPr/>
              </a:pPr>
              <a:t>‹#›</a:t>
            </a:fld>
            <a:endParaRPr lang="en-US" dirty="0"/>
          </a:p>
        </p:txBody>
      </p:sp>
    </p:spTree>
    <p:extLst>
      <p:ext uri="{BB962C8B-B14F-4D97-AF65-F5344CB8AC3E}">
        <p14:creationId xmlns:p14="http://schemas.microsoft.com/office/powerpoint/2010/main" val="1014318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1"/>
          <p:cNvSpPr>
            <a:spLocks noGrp="1"/>
          </p:cNvSpPr>
          <p:nvPr>
            <p:ph type="sldNum" sz="quarter" idx="10"/>
          </p:nvPr>
        </p:nvSpPr>
        <p:spPr/>
        <p:txBody>
          <a:bodyPr/>
          <a:lstStyle>
            <a:lvl1pPr>
              <a:defRPr/>
            </a:lvl1pPr>
          </a:lstStyle>
          <a:p>
            <a:pPr>
              <a:defRPr/>
            </a:pPr>
            <a:fld id="{3D87AEF9-C978-4756-85C2-CB68FA07E572}" type="slidenum">
              <a:rPr lang="en-US"/>
              <a:pPr>
                <a:defRPr/>
              </a:pPr>
              <a:t>‹#›</a:t>
            </a:fld>
            <a:endParaRPr lang="en-US" dirty="0"/>
          </a:p>
        </p:txBody>
      </p:sp>
    </p:spTree>
    <p:extLst>
      <p:ext uri="{BB962C8B-B14F-4D97-AF65-F5344CB8AC3E}">
        <p14:creationId xmlns:p14="http://schemas.microsoft.com/office/powerpoint/2010/main" val="3846801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Edit Master text styles</a:t>
            </a:r>
          </a:p>
        </p:txBody>
      </p:sp>
    </p:spTree>
    <p:extLst>
      <p:ext uri="{BB962C8B-B14F-4D97-AF65-F5344CB8AC3E}">
        <p14:creationId xmlns:p14="http://schemas.microsoft.com/office/powerpoint/2010/main" val="139281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66730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4011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71543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181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Tree>
    <p:extLst>
      <p:ext uri="{BB962C8B-B14F-4D97-AF65-F5344CB8AC3E}">
        <p14:creationId xmlns:p14="http://schemas.microsoft.com/office/powerpoint/2010/main" val="3959154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Tree>
    <p:extLst>
      <p:ext uri="{BB962C8B-B14F-4D97-AF65-F5344CB8AC3E}">
        <p14:creationId xmlns:p14="http://schemas.microsoft.com/office/powerpoint/2010/main" val="934700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 name="Slide Number Placeholder 1"/>
          <p:cNvSpPr>
            <a:spLocks noGrp="1"/>
          </p:cNvSpPr>
          <p:nvPr>
            <p:ph type="sldNum" sz="quarter" idx="4"/>
          </p:nvPr>
        </p:nvSpPr>
        <p:spPr>
          <a:xfrm>
            <a:off x="76200" y="6096000"/>
            <a:ext cx="381000" cy="457200"/>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7E8E9CA4-B3BD-4226-86B8-BF1620FBC36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988" r:id="rId1"/>
    <p:sldLayoutId id="2147483986" r:id="rId2"/>
    <p:sldLayoutId id="2147483989" r:id="rId3"/>
    <p:sldLayoutId id="2147483990" r:id="rId4"/>
    <p:sldLayoutId id="2147483991" r:id="rId5"/>
    <p:sldLayoutId id="2147483992" r:id="rId6"/>
    <p:sldLayoutId id="2147483993" r:id="rId7"/>
    <p:sldLayoutId id="2147483994" r:id="rId8"/>
    <p:sldLayoutId id="2147483995" r:id="rId9"/>
    <p:sldLayoutId id="2147483996" r:id="rId10"/>
    <p:sldLayoutId id="2147483997" r:id="rId11"/>
    <p:sldLayoutId id="2147483987" r:id="rId12"/>
  </p:sldLayoutIdLst>
  <p:txStyles>
    <p:titleStyle>
      <a:lvl1pPr algn="l" rtl="0" eaLnBrk="0" fontAlgn="base" hangingPunct="0">
        <a:spcBef>
          <a:spcPct val="0"/>
        </a:spcBef>
        <a:spcAft>
          <a:spcPct val="0"/>
        </a:spcAft>
        <a:defRPr sz="3600">
          <a:solidFill>
            <a:srgbClr val="003366"/>
          </a:solidFill>
          <a:latin typeface="+mj-lt"/>
          <a:ea typeface="+mj-ea"/>
          <a:cs typeface="+mj-cs"/>
        </a:defRPr>
      </a:lvl1pPr>
      <a:lvl2pPr algn="l" rtl="0" eaLnBrk="0" fontAlgn="base" hangingPunct="0">
        <a:spcBef>
          <a:spcPct val="0"/>
        </a:spcBef>
        <a:spcAft>
          <a:spcPct val="0"/>
        </a:spcAft>
        <a:defRPr sz="3600">
          <a:solidFill>
            <a:srgbClr val="003366"/>
          </a:solidFill>
          <a:latin typeface="Trebuchet MS" pitchFamily="34" charset="0"/>
        </a:defRPr>
      </a:lvl2pPr>
      <a:lvl3pPr algn="l" rtl="0" eaLnBrk="0" fontAlgn="base" hangingPunct="0">
        <a:spcBef>
          <a:spcPct val="0"/>
        </a:spcBef>
        <a:spcAft>
          <a:spcPct val="0"/>
        </a:spcAft>
        <a:defRPr sz="3600">
          <a:solidFill>
            <a:srgbClr val="003366"/>
          </a:solidFill>
          <a:latin typeface="Trebuchet MS" pitchFamily="34" charset="0"/>
        </a:defRPr>
      </a:lvl3pPr>
      <a:lvl4pPr algn="l" rtl="0" eaLnBrk="0" fontAlgn="base" hangingPunct="0">
        <a:spcBef>
          <a:spcPct val="0"/>
        </a:spcBef>
        <a:spcAft>
          <a:spcPct val="0"/>
        </a:spcAft>
        <a:defRPr sz="3600">
          <a:solidFill>
            <a:srgbClr val="003366"/>
          </a:solidFill>
          <a:latin typeface="Trebuchet MS" pitchFamily="34" charset="0"/>
        </a:defRPr>
      </a:lvl4pPr>
      <a:lvl5pPr algn="l" rtl="0" eaLnBrk="0" fontAlgn="base" hangingPunct="0">
        <a:spcBef>
          <a:spcPct val="0"/>
        </a:spcBef>
        <a:spcAft>
          <a:spcPct val="0"/>
        </a:spcAft>
        <a:defRPr sz="3600">
          <a:solidFill>
            <a:srgbClr val="003366"/>
          </a:solidFill>
          <a:latin typeface="Trebuchet MS" pitchFamily="34" charset="0"/>
        </a:defRPr>
      </a:lvl5pPr>
      <a:lvl6pPr marL="457200" algn="l" rtl="0" eaLnBrk="1" fontAlgn="base" hangingPunct="1">
        <a:spcBef>
          <a:spcPct val="0"/>
        </a:spcBef>
        <a:spcAft>
          <a:spcPct val="0"/>
        </a:spcAft>
        <a:defRPr sz="3600">
          <a:solidFill>
            <a:srgbClr val="003366"/>
          </a:solidFill>
          <a:latin typeface="Trebuchet MS" pitchFamily="34" charset="0"/>
        </a:defRPr>
      </a:lvl6pPr>
      <a:lvl7pPr marL="914400" algn="l" rtl="0" eaLnBrk="1" fontAlgn="base" hangingPunct="1">
        <a:spcBef>
          <a:spcPct val="0"/>
        </a:spcBef>
        <a:spcAft>
          <a:spcPct val="0"/>
        </a:spcAft>
        <a:defRPr sz="3600">
          <a:solidFill>
            <a:srgbClr val="003366"/>
          </a:solidFill>
          <a:latin typeface="Trebuchet MS" pitchFamily="34" charset="0"/>
        </a:defRPr>
      </a:lvl7pPr>
      <a:lvl8pPr marL="1371600" algn="l" rtl="0" eaLnBrk="1" fontAlgn="base" hangingPunct="1">
        <a:spcBef>
          <a:spcPct val="0"/>
        </a:spcBef>
        <a:spcAft>
          <a:spcPct val="0"/>
        </a:spcAft>
        <a:defRPr sz="3600">
          <a:solidFill>
            <a:srgbClr val="003366"/>
          </a:solidFill>
          <a:latin typeface="Trebuchet MS" pitchFamily="34" charset="0"/>
        </a:defRPr>
      </a:lvl8pPr>
      <a:lvl9pPr marL="1828800" algn="l" rtl="0" eaLnBrk="1" fontAlgn="base" hangingPunct="1">
        <a:spcBef>
          <a:spcPct val="0"/>
        </a:spcBef>
        <a:spcAft>
          <a:spcPct val="0"/>
        </a:spcAft>
        <a:defRPr sz="3600">
          <a:solidFill>
            <a:srgbClr val="003366"/>
          </a:solidFill>
          <a:latin typeface="Trebuchet MS" pitchFamily="34" charset="0"/>
        </a:defRPr>
      </a:lvl9pPr>
    </p:titleStyle>
    <p:bodyStyle>
      <a:lvl1pPr marL="342900" indent="-342900" algn="l" rtl="0" eaLnBrk="0" fontAlgn="base" hangingPunct="0">
        <a:spcBef>
          <a:spcPct val="20000"/>
        </a:spcBef>
        <a:spcAft>
          <a:spcPct val="0"/>
        </a:spcAft>
        <a:defRPr sz="2400">
          <a:solidFill>
            <a:srgbClr val="4D4D4D"/>
          </a:solidFill>
          <a:latin typeface="+mn-lt"/>
          <a:ea typeface="+mn-ea"/>
          <a:cs typeface="+mn-cs"/>
        </a:defRPr>
      </a:lvl1pPr>
      <a:lvl2pPr marL="742950" indent="-285750" algn="l" rtl="0" eaLnBrk="0" fontAlgn="base" hangingPunct="0">
        <a:spcBef>
          <a:spcPct val="20000"/>
        </a:spcBef>
        <a:spcAft>
          <a:spcPct val="0"/>
        </a:spcAft>
        <a:buChar char="•"/>
        <a:defRPr sz="2400">
          <a:solidFill>
            <a:srgbClr val="777777"/>
          </a:solidFill>
          <a:latin typeface="+mn-lt"/>
        </a:defRPr>
      </a:lvl2pPr>
      <a:lvl3pPr marL="1143000" indent="-228600" algn="l" rtl="0" eaLnBrk="0" fontAlgn="base" hangingPunct="0">
        <a:spcBef>
          <a:spcPct val="20000"/>
        </a:spcBef>
        <a:spcAft>
          <a:spcPct val="0"/>
        </a:spcAft>
        <a:buChar char="•"/>
        <a:defRPr sz="2400">
          <a:solidFill>
            <a:srgbClr val="777777"/>
          </a:solidFill>
          <a:latin typeface="+mn-lt"/>
        </a:defRPr>
      </a:lvl3pPr>
      <a:lvl4pPr marL="1600200" indent="-228600" algn="l" rtl="0" eaLnBrk="0" fontAlgn="base" hangingPunct="0">
        <a:spcBef>
          <a:spcPct val="20000"/>
        </a:spcBef>
        <a:spcAft>
          <a:spcPct val="0"/>
        </a:spcAft>
        <a:buChar char="•"/>
        <a:defRPr sz="2400">
          <a:solidFill>
            <a:srgbClr val="777777"/>
          </a:solidFill>
          <a:latin typeface="+mn-lt"/>
        </a:defRPr>
      </a:lvl4pPr>
      <a:lvl5pPr marL="2057400" indent="-228600" algn="l" rtl="0" eaLnBrk="0" fontAlgn="base" hangingPunct="0">
        <a:spcBef>
          <a:spcPct val="20000"/>
        </a:spcBef>
        <a:spcAft>
          <a:spcPct val="0"/>
        </a:spcAft>
        <a:buChar char="•"/>
        <a:defRPr sz="2400">
          <a:solidFill>
            <a:srgbClr val="777777"/>
          </a:solidFill>
          <a:latin typeface="+mn-lt"/>
        </a:defRPr>
      </a:lvl5pPr>
      <a:lvl6pPr marL="2514600" indent="-228600" algn="l" rtl="0" eaLnBrk="1" fontAlgn="base" hangingPunct="1">
        <a:spcBef>
          <a:spcPct val="20000"/>
        </a:spcBef>
        <a:spcAft>
          <a:spcPct val="0"/>
        </a:spcAft>
        <a:buChar char="•"/>
        <a:defRPr sz="2400">
          <a:solidFill>
            <a:srgbClr val="777777"/>
          </a:solidFill>
          <a:latin typeface="+mn-lt"/>
        </a:defRPr>
      </a:lvl6pPr>
      <a:lvl7pPr marL="2971800" indent="-228600" algn="l" rtl="0" eaLnBrk="1" fontAlgn="base" hangingPunct="1">
        <a:spcBef>
          <a:spcPct val="20000"/>
        </a:spcBef>
        <a:spcAft>
          <a:spcPct val="0"/>
        </a:spcAft>
        <a:buChar char="•"/>
        <a:defRPr sz="2400">
          <a:solidFill>
            <a:srgbClr val="777777"/>
          </a:solidFill>
          <a:latin typeface="+mn-lt"/>
        </a:defRPr>
      </a:lvl7pPr>
      <a:lvl8pPr marL="3429000" indent="-228600" algn="l" rtl="0" eaLnBrk="1" fontAlgn="base" hangingPunct="1">
        <a:spcBef>
          <a:spcPct val="20000"/>
        </a:spcBef>
        <a:spcAft>
          <a:spcPct val="0"/>
        </a:spcAft>
        <a:buChar char="•"/>
        <a:defRPr sz="2400">
          <a:solidFill>
            <a:srgbClr val="777777"/>
          </a:solidFill>
          <a:latin typeface="+mn-lt"/>
        </a:defRPr>
      </a:lvl8pPr>
      <a:lvl9pPr marL="3886200" indent="-228600" algn="l" rtl="0" eaLnBrk="1" fontAlgn="base" hangingPunct="1">
        <a:spcBef>
          <a:spcPct val="20000"/>
        </a:spcBef>
        <a:spcAft>
          <a:spcPct val="0"/>
        </a:spcAft>
        <a:buChar char="•"/>
        <a:defRPr sz="2400">
          <a:solidFill>
            <a:srgbClr val="777777"/>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676400"/>
            <a:ext cx="7772400" cy="1470025"/>
          </a:xfrm>
        </p:spPr>
        <p:txBody>
          <a:bodyPr/>
          <a:lstStyle/>
          <a:p>
            <a:r>
              <a:rPr lang="en-US" dirty="0" smtClean="0"/>
              <a:t>CDC Opioid Overdose Crisis Response Cooperative Agreement</a:t>
            </a:r>
            <a:endParaRPr lang="en-US" dirty="0"/>
          </a:p>
        </p:txBody>
      </p:sp>
      <p:sp>
        <p:nvSpPr>
          <p:cNvPr id="5" name="Subtitle 4"/>
          <p:cNvSpPr>
            <a:spLocks noGrp="1"/>
          </p:cNvSpPr>
          <p:nvPr>
            <p:ph type="subTitle" idx="1"/>
          </p:nvPr>
        </p:nvSpPr>
        <p:spPr>
          <a:xfrm>
            <a:off x="1371600" y="3733800"/>
            <a:ext cx="6400800" cy="1752600"/>
          </a:xfrm>
        </p:spPr>
        <p:txBody>
          <a:bodyPr/>
          <a:lstStyle/>
          <a:p>
            <a:r>
              <a:rPr lang="en-US" sz="2000" dirty="0" smtClean="0"/>
              <a:t>Health and Human Resources Sub-Panel</a:t>
            </a:r>
          </a:p>
          <a:p>
            <a:r>
              <a:rPr lang="en-US" sz="2000" dirty="0" smtClean="0"/>
              <a:t>Governor’s Secure and Resilient Commonwealth Panel</a:t>
            </a:r>
          </a:p>
          <a:p>
            <a:r>
              <a:rPr lang="en-US" sz="2000" dirty="0" smtClean="0"/>
              <a:t>January 8, 2019</a:t>
            </a:r>
          </a:p>
          <a:p>
            <a:endParaRPr lang="en-US" sz="2000" dirty="0"/>
          </a:p>
          <a:p>
            <a:r>
              <a:rPr lang="en-US" sz="1800" dirty="0" smtClean="0"/>
              <a:t>Jonathan Kiser</a:t>
            </a:r>
          </a:p>
          <a:p>
            <a:r>
              <a:rPr lang="en-US" sz="1800" dirty="0" smtClean="0"/>
              <a:t>Office of Emergency Preparedness</a:t>
            </a:r>
          </a:p>
          <a:p>
            <a:r>
              <a:rPr lang="en-US" sz="1800" dirty="0" smtClean="0"/>
              <a:t>Virginia Department of Health</a:t>
            </a:r>
            <a:endParaRPr lang="en-US" sz="1800" dirty="0"/>
          </a:p>
        </p:txBody>
      </p:sp>
    </p:spTree>
    <p:extLst>
      <p:ext uri="{BB962C8B-B14F-4D97-AF65-F5344CB8AC3E}">
        <p14:creationId xmlns:p14="http://schemas.microsoft.com/office/powerpoint/2010/main" val="22641815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dirty="0" smtClean="0"/>
              <a:t>Peer Recovery</a:t>
            </a:r>
          </a:p>
        </p:txBody>
      </p:sp>
      <p:sp>
        <p:nvSpPr>
          <p:cNvPr id="21507" name="Content Placeholder 2"/>
          <p:cNvSpPr>
            <a:spLocks noGrp="1"/>
          </p:cNvSpPr>
          <p:nvPr>
            <p:ph idx="1"/>
          </p:nvPr>
        </p:nvSpPr>
        <p:spPr>
          <a:xfrm>
            <a:off x="381000" y="1676400"/>
            <a:ext cx="8229600" cy="4562475"/>
          </a:xfrm>
        </p:spPr>
        <p:txBody>
          <a:bodyPr/>
          <a:lstStyle/>
          <a:p>
            <a:pPr>
              <a:buFontTx/>
              <a:buChar char="•"/>
            </a:pPr>
            <a:r>
              <a:rPr lang="en-US" altLang="en-US" dirty="0" smtClean="0">
                <a:solidFill>
                  <a:schemeClr val="tx1"/>
                </a:solidFill>
              </a:rPr>
              <a:t>An additional peer recovery project will be pursued under a separate federal funding opportunity (SAMHSA) being coordinated by </a:t>
            </a:r>
            <a:r>
              <a:rPr lang="en-US" altLang="en-US" dirty="0" err="1" smtClean="0">
                <a:solidFill>
                  <a:schemeClr val="tx1"/>
                </a:solidFill>
              </a:rPr>
              <a:t>DBHDS</a:t>
            </a:r>
            <a:r>
              <a:rPr lang="en-US" altLang="en-US" dirty="0" smtClean="0">
                <a:solidFill>
                  <a:schemeClr val="tx1"/>
                </a:solidFill>
              </a:rPr>
              <a:t>. </a:t>
            </a:r>
          </a:p>
          <a:p>
            <a:pPr lvl="1"/>
            <a:r>
              <a:rPr lang="en-US" altLang="en-US" dirty="0" smtClean="0">
                <a:solidFill>
                  <a:schemeClr val="tx1"/>
                </a:solidFill>
              </a:rPr>
              <a:t>Mini-grants to local health districts to assess local needs and coordinate with local partners to expand existing peer recovery specialist efforts or establish new efforts in high-risk communities.</a:t>
            </a:r>
          </a:p>
          <a:p>
            <a:pPr lvl="2"/>
            <a:r>
              <a:rPr lang="en-US" altLang="en-US" dirty="0" smtClean="0">
                <a:solidFill>
                  <a:schemeClr val="tx1"/>
                </a:solidFill>
              </a:rPr>
              <a:t>$350,000/year for two years</a:t>
            </a:r>
          </a:p>
        </p:txBody>
      </p:sp>
    </p:spTree>
    <p:extLst>
      <p:ext uri="{BB962C8B-B14F-4D97-AF65-F5344CB8AC3E}">
        <p14:creationId xmlns:p14="http://schemas.microsoft.com/office/powerpoint/2010/main" val="21030933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nvGraphicFramePr>
        <p:xfrm>
          <a:off x="304800" y="228600"/>
          <a:ext cx="8610600" cy="59058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txBox="1">
            <a:spLocks/>
          </p:cNvSpPr>
          <p:nvPr/>
        </p:nvSpPr>
        <p:spPr bwMode="auto">
          <a:xfrm>
            <a:off x="457200" y="123825"/>
            <a:ext cx="8229600"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defRPr sz="2400">
                <a:solidFill>
                  <a:srgbClr val="4D4D4D"/>
                </a:solidFill>
                <a:latin typeface="Trebuchet MS" panose="020B0603020202020204" pitchFamily="34" charset="0"/>
              </a:defRPr>
            </a:lvl1pPr>
            <a:lvl2pPr marL="742950" indent="-285750">
              <a:spcBef>
                <a:spcPct val="20000"/>
              </a:spcBef>
              <a:buChar char="•"/>
              <a:defRPr sz="2400">
                <a:solidFill>
                  <a:srgbClr val="777777"/>
                </a:solidFill>
                <a:latin typeface="Trebuchet MS" panose="020B0603020202020204" pitchFamily="34" charset="0"/>
              </a:defRPr>
            </a:lvl2pPr>
            <a:lvl3pPr marL="1143000" indent="-228600">
              <a:spcBef>
                <a:spcPct val="20000"/>
              </a:spcBef>
              <a:buChar char="•"/>
              <a:defRPr sz="2400">
                <a:solidFill>
                  <a:srgbClr val="777777"/>
                </a:solidFill>
                <a:latin typeface="Trebuchet MS" panose="020B0603020202020204" pitchFamily="34" charset="0"/>
              </a:defRPr>
            </a:lvl3pPr>
            <a:lvl4pPr marL="1600200" indent="-228600">
              <a:spcBef>
                <a:spcPct val="20000"/>
              </a:spcBef>
              <a:buChar char="•"/>
              <a:defRPr sz="2400">
                <a:solidFill>
                  <a:srgbClr val="777777"/>
                </a:solidFill>
                <a:latin typeface="Trebuchet MS" panose="020B0603020202020204" pitchFamily="34" charset="0"/>
              </a:defRPr>
            </a:lvl4pPr>
            <a:lvl5pPr marL="2057400" indent="-228600">
              <a:spcBef>
                <a:spcPct val="20000"/>
              </a:spcBef>
              <a:buChar char="•"/>
              <a:defRPr sz="2400">
                <a:solidFill>
                  <a:srgbClr val="777777"/>
                </a:solidFill>
                <a:latin typeface="Trebuchet MS" panose="020B0603020202020204" pitchFamily="34" charset="0"/>
              </a:defRPr>
            </a:lvl5pPr>
            <a:lvl6pPr marL="2514600" indent="-228600" eaLnBrk="0" fontAlgn="base" hangingPunct="0">
              <a:spcBef>
                <a:spcPct val="20000"/>
              </a:spcBef>
              <a:spcAft>
                <a:spcPct val="0"/>
              </a:spcAft>
              <a:buChar char="•"/>
              <a:defRPr sz="2400">
                <a:solidFill>
                  <a:srgbClr val="777777"/>
                </a:solidFill>
                <a:latin typeface="Trebuchet MS" panose="020B0603020202020204" pitchFamily="34" charset="0"/>
              </a:defRPr>
            </a:lvl6pPr>
            <a:lvl7pPr marL="2971800" indent="-228600" eaLnBrk="0" fontAlgn="base" hangingPunct="0">
              <a:spcBef>
                <a:spcPct val="20000"/>
              </a:spcBef>
              <a:spcAft>
                <a:spcPct val="0"/>
              </a:spcAft>
              <a:buChar char="•"/>
              <a:defRPr sz="2400">
                <a:solidFill>
                  <a:srgbClr val="777777"/>
                </a:solidFill>
                <a:latin typeface="Trebuchet MS" panose="020B0603020202020204" pitchFamily="34" charset="0"/>
              </a:defRPr>
            </a:lvl7pPr>
            <a:lvl8pPr marL="3429000" indent="-228600" eaLnBrk="0" fontAlgn="base" hangingPunct="0">
              <a:spcBef>
                <a:spcPct val="20000"/>
              </a:spcBef>
              <a:spcAft>
                <a:spcPct val="0"/>
              </a:spcAft>
              <a:buChar char="•"/>
              <a:defRPr sz="2400">
                <a:solidFill>
                  <a:srgbClr val="777777"/>
                </a:solidFill>
                <a:latin typeface="Trebuchet MS" panose="020B0603020202020204" pitchFamily="34" charset="0"/>
              </a:defRPr>
            </a:lvl8pPr>
            <a:lvl9pPr marL="3886200" indent="-228600" eaLnBrk="0" fontAlgn="base" hangingPunct="0">
              <a:spcBef>
                <a:spcPct val="20000"/>
              </a:spcBef>
              <a:spcAft>
                <a:spcPct val="0"/>
              </a:spcAft>
              <a:buChar char="•"/>
              <a:defRPr sz="2400">
                <a:solidFill>
                  <a:srgbClr val="777777"/>
                </a:solidFill>
                <a:latin typeface="Trebuchet MS" panose="020B0603020202020204" pitchFamily="34" charset="0"/>
              </a:defRPr>
            </a:lvl9pPr>
          </a:lstStyle>
          <a:p>
            <a:pPr algn="ctr" eaLnBrk="1" hangingPunct="1">
              <a:spcBef>
                <a:spcPct val="0"/>
              </a:spcBef>
            </a:pPr>
            <a:r>
              <a:rPr lang="en-US" altLang="en-US" sz="4000">
                <a:solidFill>
                  <a:srgbClr val="000000"/>
                </a:solidFill>
                <a:latin typeface="Calibri" panose="020F0502020204030204" pitchFamily="34" charset="0"/>
              </a:rPr>
              <a:t>VDH Addiction IMT Goals &amp; Objectives</a:t>
            </a:r>
            <a:endParaRPr lang="en-US" altLang="en-US" sz="2700">
              <a:solidFill>
                <a:srgbClr val="000000"/>
              </a:solidFill>
              <a:latin typeface="Calibri" panose="020F0502020204030204" pitchFamily="34" charset="0"/>
            </a:endParaRPr>
          </a:p>
        </p:txBody>
      </p:sp>
      <p:graphicFrame>
        <p:nvGraphicFramePr>
          <p:cNvPr id="12" name="Content Placeholder 3"/>
          <p:cNvGraphicFramePr>
            <a:graphicFrameLocks/>
          </p:cNvGraphicFramePr>
          <p:nvPr/>
        </p:nvGraphicFramePr>
        <p:xfrm>
          <a:off x="533400" y="111241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TextBox 12"/>
          <p:cNvSpPr txBox="1"/>
          <p:nvPr/>
        </p:nvSpPr>
        <p:spPr>
          <a:xfrm>
            <a:off x="914400" y="5638800"/>
            <a:ext cx="7315200" cy="368300"/>
          </a:xfrm>
          <a:prstGeom prst="rect">
            <a:avLst/>
          </a:prstGeom>
          <a:noFill/>
          <a:ln w="31750">
            <a:solidFill>
              <a:srgbClr val="4F81BD"/>
            </a:solidFill>
          </a:ln>
        </p:spPr>
        <p:txBody>
          <a:bodyPr>
            <a:spAutoFit/>
          </a:bodyPr>
          <a:lstStyle/>
          <a:p>
            <a:pPr algn="ctr" eaLnBrk="1" fontAlgn="auto" hangingPunct="1">
              <a:spcBef>
                <a:spcPts val="0"/>
              </a:spcBef>
              <a:spcAft>
                <a:spcPts val="0"/>
              </a:spcAft>
              <a:defRPr/>
            </a:pPr>
            <a:r>
              <a:rPr lang="en-US" b="1" kern="0" dirty="0">
                <a:solidFill>
                  <a:prstClr val="black"/>
                </a:solidFill>
                <a:latin typeface="Calibri"/>
              </a:rPr>
              <a:t>Data and Surveillance</a:t>
            </a:r>
          </a:p>
        </p:txBody>
      </p:sp>
      <p:cxnSp>
        <p:nvCxnSpPr>
          <p:cNvPr id="15365" name="Straight Arrow Connector 13"/>
          <p:cNvCxnSpPr>
            <a:cxnSpLocks noChangeShapeType="1"/>
          </p:cNvCxnSpPr>
          <p:nvPr/>
        </p:nvCxnSpPr>
        <p:spPr bwMode="auto">
          <a:xfrm flipV="1">
            <a:off x="1905000" y="5435600"/>
            <a:ext cx="0" cy="203200"/>
          </a:xfrm>
          <a:prstGeom prst="straightConnector1">
            <a:avLst/>
          </a:prstGeom>
          <a:noFill/>
          <a:ln w="25400" algn="ctr">
            <a:solidFill>
              <a:srgbClr val="4A7EBB"/>
            </a:solidFill>
            <a:round/>
            <a:headEnd/>
            <a:tailEnd type="triangle" w="med" len="med"/>
          </a:ln>
          <a:extLst>
            <a:ext uri="{909E8E84-426E-40DD-AFC4-6F175D3DCCD1}">
              <a14:hiddenFill xmlns:a14="http://schemas.microsoft.com/office/drawing/2010/main">
                <a:noFill/>
              </a14:hiddenFill>
            </a:ext>
          </a:extLst>
        </p:spPr>
      </p:cxnSp>
      <p:cxnSp>
        <p:nvCxnSpPr>
          <p:cNvPr id="15366" name="Straight Arrow Connector 14"/>
          <p:cNvCxnSpPr>
            <a:cxnSpLocks noChangeShapeType="1"/>
            <a:stCxn id="13" idx="0"/>
          </p:cNvCxnSpPr>
          <p:nvPr/>
        </p:nvCxnSpPr>
        <p:spPr bwMode="auto">
          <a:xfrm flipV="1">
            <a:off x="4572000" y="5435600"/>
            <a:ext cx="0" cy="203200"/>
          </a:xfrm>
          <a:prstGeom prst="straightConnector1">
            <a:avLst/>
          </a:prstGeom>
          <a:noFill/>
          <a:ln w="25400" algn="ctr">
            <a:solidFill>
              <a:srgbClr val="4A7EBB"/>
            </a:solidFill>
            <a:round/>
            <a:headEnd/>
            <a:tailEnd type="triangle" w="med" len="med"/>
          </a:ln>
          <a:extLst>
            <a:ext uri="{909E8E84-426E-40DD-AFC4-6F175D3DCCD1}">
              <a14:hiddenFill xmlns:a14="http://schemas.microsoft.com/office/drawing/2010/main">
                <a:noFill/>
              </a14:hiddenFill>
            </a:ext>
          </a:extLst>
        </p:spPr>
      </p:cxnSp>
      <p:cxnSp>
        <p:nvCxnSpPr>
          <p:cNvPr id="15367" name="Straight Arrow Connector 15"/>
          <p:cNvCxnSpPr>
            <a:cxnSpLocks noChangeShapeType="1"/>
          </p:cNvCxnSpPr>
          <p:nvPr/>
        </p:nvCxnSpPr>
        <p:spPr bwMode="auto">
          <a:xfrm flipV="1">
            <a:off x="7543800" y="5435600"/>
            <a:ext cx="0" cy="203200"/>
          </a:xfrm>
          <a:prstGeom prst="straightConnector1">
            <a:avLst/>
          </a:prstGeom>
          <a:noFill/>
          <a:ln w="25400" algn="ctr">
            <a:solidFill>
              <a:srgbClr val="4A7EBB"/>
            </a:solidFill>
            <a:round/>
            <a:headEnd/>
            <a:tailEnd type="triangle" w="med" len="med"/>
          </a:ln>
          <a:extLst>
            <a:ext uri="{909E8E84-426E-40DD-AFC4-6F175D3DCCD1}">
              <a14:hiddenFill xmlns:a14="http://schemas.microsoft.com/office/drawing/2010/main">
                <a:noFill/>
              </a14:hiddenFill>
            </a:ext>
          </a:extLst>
        </p:spPr>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274638"/>
            <a:ext cx="8458200" cy="1143000"/>
          </a:xfrm>
        </p:spPr>
        <p:txBody>
          <a:bodyPr/>
          <a:lstStyle/>
          <a:p>
            <a:r>
              <a:rPr lang="en-US" altLang="en-US" dirty="0" smtClean="0"/>
              <a:t>CDC Opioid Crisis Response</a:t>
            </a:r>
            <a:br>
              <a:rPr lang="en-US" altLang="en-US" dirty="0" smtClean="0"/>
            </a:br>
            <a:r>
              <a:rPr lang="en-US" altLang="en-US" dirty="0" smtClean="0"/>
              <a:t>Cooperative Agreement</a:t>
            </a:r>
          </a:p>
        </p:txBody>
      </p:sp>
      <p:sp>
        <p:nvSpPr>
          <p:cNvPr id="5123" name="Content Placeholder 2"/>
          <p:cNvSpPr>
            <a:spLocks noGrp="1"/>
          </p:cNvSpPr>
          <p:nvPr>
            <p:ph idx="1"/>
          </p:nvPr>
        </p:nvSpPr>
        <p:spPr>
          <a:xfrm>
            <a:off x="457200" y="2057400"/>
            <a:ext cx="8229600" cy="4343400"/>
          </a:xfrm>
        </p:spPr>
        <p:txBody>
          <a:bodyPr/>
          <a:lstStyle/>
          <a:p>
            <a:pPr>
              <a:buFontTx/>
              <a:buChar char="•"/>
            </a:pPr>
            <a:r>
              <a:rPr lang="en-US" altLang="en-US" dirty="0" smtClean="0">
                <a:solidFill>
                  <a:schemeClr val="tx1"/>
                </a:solidFill>
              </a:rPr>
              <a:t>FY 2018 Consolidated Appropriations Act and Accompanying Report includes funding appropriated to CDC to “advance the understanding of the opioid overdose epidemic and scale up prevention activities across all 50 States and Washington, D.C.”</a:t>
            </a:r>
          </a:p>
          <a:p>
            <a:pPr>
              <a:buFontTx/>
              <a:buChar char="•"/>
            </a:pPr>
            <a:endParaRPr lang="en-US" altLang="en-US" dirty="0" smtClean="0">
              <a:solidFill>
                <a:schemeClr val="tx1"/>
              </a:solidFill>
            </a:endParaRPr>
          </a:p>
          <a:p>
            <a:pPr>
              <a:buFontTx/>
              <a:buChar char="•"/>
            </a:pPr>
            <a:r>
              <a:rPr lang="en-US" altLang="en-US" dirty="0" smtClean="0">
                <a:solidFill>
                  <a:schemeClr val="tx1"/>
                </a:solidFill>
              </a:rPr>
              <a:t>This is one-time, one-year funding, and funds must be spent/expended within the performance and budget period. </a:t>
            </a:r>
          </a:p>
        </p:txBody>
      </p:sp>
    </p:spTree>
    <p:extLst>
      <p:ext uri="{BB962C8B-B14F-4D97-AF65-F5344CB8AC3E}">
        <p14:creationId xmlns:p14="http://schemas.microsoft.com/office/powerpoint/2010/main" val="42475894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smtClean="0"/>
              <a:t>Domains &amp; Centers</a:t>
            </a:r>
          </a:p>
        </p:txBody>
      </p:sp>
      <p:sp>
        <p:nvSpPr>
          <p:cNvPr id="8195" name="Content Placeholder 2"/>
          <p:cNvSpPr>
            <a:spLocks noGrp="1"/>
          </p:cNvSpPr>
          <p:nvPr>
            <p:ph idx="1"/>
          </p:nvPr>
        </p:nvSpPr>
        <p:spPr>
          <a:xfrm>
            <a:off x="457200" y="1219200"/>
            <a:ext cx="8229600" cy="5181600"/>
          </a:xfrm>
        </p:spPr>
        <p:txBody>
          <a:bodyPr/>
          <a:lstStyle/>
          <a:p>
            <a:r>
              <a:rPr lang="en-US" altLang="en-US" sz="2200" smtClean="0">
                <a:solidFill>
                  <a:schemeClr val="tx1"/>
                </a:solidFill>
              </a:rPr>
              <a:t>Public Health Crisis Response grant activities are structured within six domains to strengthen:</a:t>
            </a:r>
          </a:p>
          <a:p>
            <a:pPr marL="914400" lvl="1" indent="-457200">
              <a:buFont typeface="Trebuchet MS" panose="020B0603020202020204" pitchFamily="34" charset="0"/>
              <a:buAutoNum type="arabicPeriod"/>
            </a:pPr>
            <a:r>
              <a:rPr lang="en-US" altLang="en-US" sz="2200" smtClean="0">
                <a:solidFill>
                  <a:schemeClr val="tx1"/>
                </a:solidFill>
              </a:rPr>
              <a:t>Incident Management (optional)</a:t>
            </a:r>
          </a:p>
          <a:p>
            <a:pPr marL="914400" lvl="1" indent="-457200">
              <a:buFont typeface="Trebuchet MS" panose="020B0603020202020204" pitchFamily="34" charset="0"/>
              <a:buAutoNum type="arabicPeriod"/>
            </a:pPr>
            <a:r>
              <a:rPr lang="en-US" altLang="en-US" sz="2200" smtClean="0">
                <a:solidFill>
                  <a:schemeClr val="tx1"/>
                </a:solidFill>
              </a:rPr>
              <a:t>Jurisdictional Recovery</a:t>
            </a:r>
          </a:p>
          <a:p>
            <a:pPr marL="914400" lvl="1" indent="-457200">
              <a:buFont typeface="Trebuchet MS" panose="020B0603020202020204" pitchFamily="34" charset="0"/>
              <a:buAutoNum type="arabicPeriod"/>
            </a:pPr>
            <a:r>
              <a:rPr lang="en-US" altLang="en-US" sz="2200" smtClean="0">
                <a:solidFill>
                  <a:schemeClr val="tx1"/>
                </a:solidFill>
              </a:rPr>
              <a:t>Biosurveillance</a:t>
            </a:r>
          </a:p>
          <a:p>
            <a:pPr marL="914400" lvl="1" indent="-457200">
              <a:buFont typeface="Trebuchet MS" panose="020B0603020202020204" pitchFamily="34" charset="0"/>
              <a:buAutoNum type="arabicPeriod"/>
            </a:pPr>
            <a:r>
              <a:rPr lang="en-US" altLang="en-US" sz="2200" smtClean="0">
                <a:solidFill>
                  <a:schemeClr val="tx1"/>
                </a:solidFill>
              </a:rPr>
              <a:t>Information Management</a:t>
            </a:r>
          </a:p>
          <a:p>
            <a:pPr marL="914400" lvl="1" indent="-457200">
              <a:buFont typeface="Trebuchet MS" panose="020B0603020202020204" pitchFamily="34" charset="0"/>
              <a:buAutoNum type="arabicPeriod"/>
            </a:pPr>
            <a:r>
              <a:rPr lang="en-US" altLang="en-US" sz="2200" smtClean="0">
                <a:solidFill>
                  <a:schemeClr val="tx1"/>
                </a:solidFill>
              </a:rPr>
              <a:t>Countermeasures and Mitigation</a:t>
            </a:r>
          </a:p>
          <a:p>
            <a:pPr marL="914400" lvl="1" indent="-457200">
              <a:buFont typeface="Trebuchet MS" panose="020B0603020202020204" pitchFamily="34" charset="0"/>
              <a:buAutoNum type="arabicPeriod"/>
            </a:pPr>
            <a:r>
              <a:rPr lang="en-US" altLang="en-US" sz="2200" smtClean="0">
                <a:solidFill>
                  <a:schemeClr val="tx1"/>
                </a:solidFill>
              </a:rPr>
              <a:t>Surge Management (optional)</a:t>
            </a:r>
          </a:p>
          <a:p>
            <a:pPr eaLnBrk="1" fontAlgn="ctr" hangingPunct="1">
              <a:buFontTx/>
              <a:buChar char="•"/>
            </a:pPr>
            <a:r>
              <a:rPr lang="en-US" altLang="en-US" sz="2200" smtClean="0">
                <a:solidFill>
                  <a:schemeClr val="tx1"/>
                </a:solidFill>
              </a:rPr>
              <a:t>National Center for Injury Prevention &amp; Control (NCIPC)</a:t>
            </a:r>
          </a:p>
          <a:p>
            <a:pPr eaLnBrk="1" fontAlgn="ctr" hangingPunct="1">
              <a:buFontTx/>
              <a:buChar char="•"/>
            </a:pPr>
            <a:r>
              <a:rPr lang="en-US" altLang="en-US" sz="2200" smtClean="0">
                <a:solidFill>
                  <a:schemeClr val="tx1"/>
                </a:solidFill>
              </a:rPr>
              <a:t>Center for Surveillance, Epidemiology, and Laboratory Services (CSELS)</a:t>
            </a:r>
          </a:p>
          <a:p>
            <a:pPr eaLnBrk="1" fontAlgn="ctr" hangingPunct="1">
              <a:buFontTx/>
              <a:buChar char="•"/>
            </a:pPr>
            <a:r>
              <a:rPr lang="en-US" altLang="en-US" sz="2200" smtClean="0">
                <a:solidFill>
                  <a:schemeClr val="tx1"/>
                </a:solidFill>
              </a:rPr>
              <a:t>National Center for HIV/AIDS, Viral Hepatitis, STD and TB Prevention (NCHHSTP)</a:t>
            </a:r>
          </a:p>
          <a:p>
            <a:pPr marL="914400" lvl="1" indent="-457200">
              <a:buFont typeface="Trebuchet MS" panose="020B0603020202020204" pitchFamily="34" charset="0"/>
              <a:buAutoNum type="arabicPeriod"/>
            </a:pPr>
            <a:endParaRPr lang="en-US" altLang="en-US" sz="2200" smtClean="0">
              <a:solidFill>
                <a:schemeClr val="tx1"/>
              </a:solidFill>
            </a:endParaRPr>
          </a:p>
          <a:p>
            <a:pPr marL="914400" lvl="1" indent="-457200">
              <a:buFont typeface="Trebuchet MS" panose="020B0603020202020204" pitchFamily="34" charset="0"/>
              <a:buAutoNum type="arabicPeriod"/>
            </a:pPr>
            <a:endParaRPr lang="en-US" altLang="en-US" sz="2200" smtClean="0">
              <a:solidFill>
                <a:schemeClr val="tx1"/>
              </a:solidFill>
            </a:endParaRPr>
          </a:p>
        </p:txBody>
      </p:sp>
    </p:spTree>
    <p:extLst>
      <p:ext uri="{BB962C8B-B14F-4D97-AF65-F5344CB8AC3E}">
        <p14:creationId xmlns:p14="http://schemas.microsoft.com/office/powerpoint/2010/main" val="32575950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smtClean="0"/>
              <a:t>Budget Summary</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64474774"/>
              </p:ext>
            </p:extLst>
          </p:nvPr>
        </p:nvGraphicFramePr>
        <p:xfrm>
          <a:off x="685800" y="1600200"/>
          <a:ext cx="7391401" cy="4050933"/>
        </p:xfrm>
        <a:graphic>
          <a:graphicData uri="http://schemas.openxmlformats.org/drawingml/2006/table">
            <a:tbl>
              <a:tblPr>
                <a:tableStyleId>{E8B1032C-EA38-4F05-BA0D-38AFFFC7BED3}</a:tableStyleId>
              </a:tblPr>
              <a:tblGrid>
                <a:gridCol w="3402391">
                  <a:extLst>
                    <a:ext uri="{9D8B030D-6E8A-4147-A177-3AD203B41FA5}">
                      <a16:colId xmlns:a16="http://schemas.microsoft.com/office/drawing/2014/main" val="3076751337"/>
                    </a:ext>
                  </a:extLst>
                </a:gridCol>
                <a:gridCol w="1855409">
                  <a:extLst>
                    <a:ext uri="{9D8B030D-6E8A-4147-A177-3AD203B41FA5}">
                      <a16:colId xmlns:a16="http://schemas.microsoft.com/office/drawing/2014/main" val="2304745104"/>
                    </a:ext>
                  </a:extLst>
                </a:gridCol>
                <a:gridCol w="2133601">
                  <a:extLst>
                    <a:ext uri="{9D8B030D-6E8A-4147-A177-3AD203B41FA5}">
                      <a16:colId xmlns:a16="http://schemas.microsoft.com/office/drawing/2014/main" val="673983283"/>
                    </a:ext>
                  </a:extLst>
                </a:gridCol>
              </a:tblGrid>
              <a:tr h="720546">
                <a:tc>
                  <a:txBody>
                    <a:bodyPr/>
                    <a:lstStyle/>
                    <a:p>
                      <a:pPr algn="ctr" fontAlgn="b"/>
                      <a:r>
                        <a:rPr lang="en-US" sz="1400" b="1" u="none" strike="noStrike" dirty="0">
                          <a:effectLst/>
                        </a:rPr>
                        <a:t>CDC Funding Source</a:t>
                      </a:r>
                      <a:endParaRPr lang="en-US" sz="1400" b="1" i="0" u="none" strike="noStrike" dirty="0">
                        <a:solidFill>
                          <a:schemeClr val="tx1"/>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b"/>
                      <a:r>
                        <a:rPr lang="en-US" sz="1400" b="1" u="none" strike="noStrike" dirty="0">
                          <a:effectLst/>
                        </a:rPr>
                        <a:t>Award Ceiling</a:t>
                      </a:r>
                      <a:endParaRPr lang="en-US" sz="1400" b="1" i="0" u="none" strike="noStrike" dirty="0">
                        <a:solidFill>
                          <a:schemeClr val="tx1"/>
                        </a:solidFill>
                        <a:effectLst/>
                        <a:latin typeface="Arial" panose="020B0604020202020204" pitchFamily="34" charset="0"/>
                        <a:cs typeface="Arial" panose="020B0604020202020204" pitchFamily="34" charset="0"/>
                      </a:endParaRPr>
                    </a:p>
                  </a:txBody>
                  <a:tcPr marL="7620" marR="7620" marT="7620" marB="0" anchor="ctr"/>
                </a:tc>
                <a:tc>
                  <a:txBody>
                    <a:bodyPr/>
                    <a:lstStyle/>
                    <a:p>
                      <a:pPr algn="ctr" fontAlgn="b"/>
                      <a:r>
                        <a:rPr lang="en-US" sz="1400" b="1" u="none" strike="noStrike" dirty="0">
                          <a:effectLst/>
                        </a:rPr>
                        <a:t>Total Amount of </a:t>
                      </a:r>
                      <a:r>
                        <a:rPr lang="en-US" sz="1400" b="1" u="none" strike="noStrike" dirty="0" smtClean="0">
                          <a:effectLst/>
                        </a:rPr>
                        <a:t>Awarded </a:t>
                      </a:r>
                      <a:r>
                        <a:rPr lang="en-US" sz="1400" b="1" u="none" strike="noStrike" dirty="0">
                          <a:effectLst/>
                        </a:rPr>
                        <a:t>Activities</a:t>
                      </a:r>
                      <a:endParaRPr lang="en-US" sz="1400" b="1" i="0" u="none" strike="noStrike" dirty="0">
                        <a:solidFill>
                          <a:schemeClr val="tx1"/>
                        </a:solidFill>
                        <a:effectLst/>
                        <a:latin typeface="Arial" panose="020B0604020202020204" pitchFamily="34" charset="0"/>
                        <a:cs typeface="Arial" panose="020B0604020202020204" pitchFamily="34" charset="0"/>
                      </a:endParaRPr>
                    </a:p>
                  </a:txBody>
                  <a:tcPr marL="7620" marR="7620" marT="7620" marB="0" anchor="ctr"/>
                </a:tc>
                <a:extLst>
                  <a:ext uri="{0D108BD9-81ED-4DB2-BD59-A6C34878D82A}">
                    <a16:rowId xmlns:a16="http://schemas.microsoft.com/office/drawing/2014/main" val="246731753"/>
                  </a:ext>
                </a:extLst>
              </a:tr>
              <a:tr h="635366">
                <a:tc>
                  <a:txBody>
                    <a:bodyPr/>
                    <a:lstStyle/>
                    <a:p>
                      <a:pPr algn="l" fontAlgn="b"/>
                      <a:r>
                        <a:rPr lang="en-US" sz="1400" b="1" u="none" strike="noStrike" dirty="0">
                          <a:effectLst/>
                        </a:rPr>
                        <a:t>National Center for Injury Prevention &amp; Control (NCIPC)</a:t>
                      </a:r>
                      <a:endParaRPr lang="en-US" sz="1400" b="1" i="0" u="none" strike="noStrike" dirty="0">
                        <a:solidFill>
                          <a:schemeClr val="tx1"/>
                        </a:solidFill>
                        <a:effectLst/>
                        <a:latin typeface="Arial" panose="020B0604020202020204" pitchFamily="34" charset="0"/>
                        <a:cs typeface="Arial" panose="020B0604020202020204" pitchFamily="34" charset="0"/>
                      </a:endParaRPr>
                    </a:p>
                  </a:txBody>
                  <a:tcPr marL="7620" marR="7620" marT="7620" marB="0" anchor="b"/>
                </a:tc>
                <a:tc>
                  <a:txBody>
                    <a:bodyPr/>
                    <a:lstStyle/>
                    <a:p>
                      <a:pPr algn="ctr" fontAlgn="b"/>
                      <a:r>
                        <a:rPr lang="en-US" sz="1400" u="none" strike="noStrike" dirty="0">
                          <a:effectLst/>
                        </a:rPr>
                        <a:t>$3,235,577 </a:t>
                      </a:r>
                      <a:endParaRPr lang="en-US" sz="1400" b="0" i="0" u="none" strike="noStrike" dirty="0">
                        <a:solidFill>
                          <a:schemeClr val="tx1"/>
                        </a:solidFill>
                        <a:effectLst/>
                        <a:latin typeface="Arial" panose="020B0604020202020204" pitchFamily="34" charset="0"/>
                        <a:cs typeface="Arial" panose="020B0604020202020204" pitchFamily="34" charset="0"/>
                      </a:endParaRPr>
                    </a:p>
                  </a:txBody>
                  <a:tcPr marL="7620" marR="7620" marT="7620" marB="0" anchor="b"/>
                </a:tc>
                <a:tc>
                  <a:txBody>
                    <a:bodyPr/>
                    <a:lstStyle/>
                    <a:p>
                      <a:pPr algn="ctr" fontAlgn="b"/>
                      <a:r>
                        <a:rPr lang="en-US" sz="1400" u="none" strike="noStrike" dirty="0" smtClean="0">
                          <a:effectLst/>
                        </a:rPr>
                        <a:t>$3,235,577 </a:t>
                      </a:r>
                      <a:endParaRPr lang="en-US" sz="1400" b="0" i="0" u="none" strike="noStrike" dirty="0">
                        <a:solidFill>
                          <a:schemeClr val="tx1"/>
                        </a:solidFill>
                        <a:effectLst/>
                        <a:latin typeface="Arial" panose="020B0604020202020204" pitchFamily="34" charset="0"/>
                        <a:cs typeface="Arial" panose="020B0604020202020204" pitchFamily="34" charset="0"/>
                      </a:endParaRPr>
                    </a:p>
                  </a:txBody>
                  <a:tcPr marL="7620" marR="7620" marT="7620" marB="0" anchor="b"/>
                </a:tc>
                <a:extLst>
                  <a:ext uri="{0D108BD9-81ED-4DB2-BD59-A6C34878D82A}">
                    <a16:rowId xmlns:a16="http://schemas.microsoft.com/office/drawing/2014/main" val="1651498039"/>
                  </a:ext>
                </a:extLst>
              </a:tr>
              <a:tr h="635366">
                <a:tc>
                  <a:txBody>
                    <a:bodyPr/>
                    <a:lstStyle/>
                    <a:p>
                      <a:pPr algn="l" fontAlgn="b"/>
                      <a:r>
                        <a:rPr lang="en-US" sz="1400" b="1" u="none" strike="noStrike">
                          <a:effectLst/>
                        </a:rPr>
                        <a:t>Center for Surveillance, Epidemiology, and Laboratory Services (CSELS)</a:t>
                      </a:r>
                      <a:endParaRPr lang="en-US" sz="1400" b="1" i="0" u="none" strike="noStrike">
                        <a:solidFill>
                          <a:schemeClr val="tx1"/>
                        </a:solidFill>
                        <a:effectLst/>
                        <a:latin typeface="Arial" panose="020B0604020202020204" pitchFamily="34" charset="0"/>
                        <a:cs typeface="Arial" panose="020B0604020202020204" pitchFamily="34" charset="0"/>
                      </a:endParaRPr>
                    </a:p>
                  </a:txBody>
                  <a:tcPr marL="7620" marR="7620" marT="7620" marB="0" anchor="b"/>
                </a:tc>
                <a:tc>
                  <a:txBody>
                    <a:bodyPr/>
                    <a:lstStyle/>
                    <a:p>
                      <a:pPr algn="ctr" fontAlgn="b"/>
                      <a:r>
                        <a:rPr lang="en-US" sz="1400" u="none" strike="noStrike" dirty="0">
                          <a:effectLst/>
                        </a:rPr>
                        <a:t>$200,000 </a:t>
                      </a:r>
                      <a:endParaRPr lang="en-US" sz="1400" b="0" i="0" u="none" strike="noStrike" dirty="0">
                        <a:solidFill>
                          <a:schemeClr val="tx1"/>
                        </a:solidFill>
                        <a:effectLst/>
                        <a:latin typeface="Arial" panose="020B0604020202020204" pitchFamily="34" charset="0"/>
                        <a:cs typeface="Arial" panose="020B0604020202020204" pitchFamily="34" charset="0"/>
                      </a:endParaRPr>
                    </a:p>
                  </a:txBody>
                  <a:tcPr marL="7620" marR="7620" marT="7620" marB="0" anchor="b"/>
                </a:tc>
                <a:tc>
                  <a:txBody>
                    <a:bodyPr/>
                    <a:lstStyle/>
                    <a:p>
                      <a:pPr algn="ctr" fontAlgn="b"/>
                      <a:r>
                        <a:rPr lang="en-US" sz="1400" u="none" strike="noStrike" dirty="0" smtClean="0">
                          <a:effectLst/>
                        </a:rPr>
                        <a:t>$200,000 </a:t>
                      </a:r>
                      <a:endParaRPr lang="en-US" sz="1400" b="0" i="0" u="none" strike="noStrike" dirty="0">
                        <a:solidFill>
                          <a:schemeClr val="tx1"/>
                        </a:solidFill>
                        <a:effectLst/>
                        <a:latin typeface="Arial" panose="020B0604020202020204" pitchFamily="34" charset="0"/>
                        <a:cs typeface="Arial" panose="020B0604020202020204" pitchFamily="34" charset="0"/>
                      </a:endParaRPr>
                    </a:p>
                  </a:txBody>
                  <a:tcPr marL="7620" marR="7620" marT="7620" marB="0" anchor="b"/>
                </a:tc>
                <a:extLst>
                  <a:ext uri="{0D108BD9-81ED-4DB2-BD59-A6C34878D82A}">
                    <a16:rowId xmlns:a16="http://schemas.microsoft.com/office/drawing/2014/main" val="4085811875"/>
                  </a:ext>
                </a:extLst>
              </a:tr>
              <a:tr h="635366">
                <a:tc>
                  <a:txBody>
                    <a:bodyPr/>
                    <a:lstStyle/>
                    <a:p>
                      <a:pPr algn="l" fontAlgn="b"/>
                      <a:r>
                        <a:rPr lang="en-US" sz="1400" b="1" u="none" strike="noStrike">
                          <a:effectLst/>
                        </a:rPr>
                        <a:t>National Center for HIV/AIDS, Viral Hepatitis, STD and TB Prevention (NCHHSTP)</a:t>
                      </a:r>
                      <a:endParaRPr lang="en-US" sz="1400" b="1" i="0" u="none" strike="noStrike">
                        <a:solidFill>
                          <a:schemeClr val="tx1"/>
                        </a:solidFill>
                        <a:effectLst/>
                        <a:latin typeface="Arial" panose="020B0604020202020204" pitchFamily="34" charset="0"/>
                        <a:cs typeface="Arial" panose="020B0604020202020204" pitchFamily="34" charset="0"/>
                      </a:endParaRPr>
                    </a:p>
                  </a:txBody>
                  <a:tcPr marL="7620" marR="7620" marT="7620" marB="0" anchor="b"/>
                </a:tc>
                <a:tc>
                  <a:txBody>
                    <a:bodyPr/>
                    <a:lstStyle/>
                    <a:p>
                      <a:pPr algn="ctr" fontAlgn="b"/>
                      <a:r>
                        <a:rPr lang="en-US" sz="1400" u="none" strike="noStrike" dirty="0" smtClean="0">
                          <a:effectLst/>
                        </a:rPr>
                        <a:t>$114,700 </a:t>
                      </a:r>
                      <a:endParaRPr lang="en-US" sz="1400" b="0" i="0" u="none" strike="noStrike" dirty="0">
                        <a:solidFill>
                          <a:schemeClr val="tx1"/>
                        </a:solidFill>
                        <a:effectLst/>
                        <a:latin typeface="Arial" panose="020B0604020202020204" pitchFamily="34" charset="0"/>
                        <a:cs typeface="Arial" panose="020B0604020202020204" pitchFamily="34" charset="0"/>
                      </a:endParaRPr>
                    </a:p>
                  </a:txBody>
                  <a:tcPr marL="7620" marR="7620" marT="7620" marB="0" anchor="b"/>
                </a:tc>
                <a:tc>
                  <a:txBody>
                    <a:bodyPr/>
                    <a:lstStyle/>
                    <a:p>
                      <a:pPr algn="ctr" fontAlgn="b"/>
                      <a:r>
                        <a:rPr lang="en-US" sz="1400" u="none" strike="noStrike" dirty="0" smtClean="0">
                          <a:effectLst/>
                        </a:rPr>
                        <a:t>$114,700 </a:t>
                      </a:r>
                      <a:endParaRPr lang="en-US" sz="1400" b="0" i="0" u="none" strike="noStrike" dirty="0">
                        <a:solidFill>
                          <a:schemeClr val="tx1"/>
                        </a:solidFill>
                        <a:effectLst/>
                        <a:latin typeface="Arial" panose="020B0604020202020204" pitchFamily="34" charset="0"/>
                        <a:cs typeface="Arial" panose="020B0604020202020204" pitchFamily="34" charset="0"/>
                      </a:endParaRPr>
                    </a:p>
                  </a:txBody>
                  <a:tcPr marL="7620" marR="7620" marT="7620" marB="0" anchor="b"/>
                </a:tc>
                <a:extLst>
                  <a:ext uri="{0D108BD9-81ED-4DB2-BD59-A6C34878D82A}">
                    <a16:rowId xmlns:a16="http://schemas.microsoft.com/office/drawing/2014/main" val="4226720213"/>
                  </a:ext>
                </a:extLst>
              </a:tr>
              <a:tr h="635366">
                <a:tc>
                  <a:txBody>
                    <a:bodyPr/>
                    <a:lstStyle/>
                    <a:p>
                      <a:pPr algn="l" fontAlgn="b"/>
                      <a:r>
                        <a:rPr lang="en-US" sz="1400" b="1" u="none" strike="noStrike">
                          <a:effectLst/>
                        </a:rPr>
                        <a:t>NCIPC - Special Project</a:t>
                      </a:r>
                      <a:endParaRPr lang="en-US" sz="1400" b="1" i="0" u="none" strike="noStrike">
                        <a:solidFill>
                          <a:schemeClr val="tx1"/>
                        </a:solidFill>
                        <a:effectLst/>
                        <a:latin typeface="Arial" panose="020B0604020202020204" pitchFamily="34" charset="0"/>
                        <a:cs typeface="Arial" panose="020B0604020202020204" pitchFamily="34" charset="0"/>
                      </a:endParaRPr>
                    </a:p>
                  </a:txBody>
                  <a:tcPr marL="7620" marR="7620" marT="7620" marB="0" anchor="b"/>
                </a:tc>
                <a:tc>
                  <a:txBody>
                    <a:bodyPr/>
                    <a:lstStyle/>
                    <a:p>
                      <a:pPr algn="ctr" fontAlgn="b"/>
                      <a:r>
                        <a:rPr lang="en-US" sz="1400" u="none" strike="noStrike" dirty="0">
                          <a:effectLst/>
                        </a:rPr>
                        <a:t>$500,000 </a:t>
                      </a:r>
                      <a:endParaRPr lang="en-US" sz="1400" b="0" i="0" u="none" strike="noStrike" dirty="0">
                        <a:solidFill>
                          <a:schemeClr val="tx1"/>
                        </a:solidFill>
                        <a:effectLst/>
                        <a:latin typeface="Arial" panose="020B0604020202020204" pitchFamily="34" charset="0"/>
                        <a:cs typeface="Arial" panose="020B0604020202020204" pitchFamily="34" charset="0"/>
                      </a:endParaRPr>
                    </a:p>
                  </a:txBody>
                  <a:tcPr marL="7620" marR="7620" marT="7620" marB="0" anchor="b"/>
                </a:tc>
                <a:tc>
                  <a:txBody>
                    <a:bodyPr/>
                    <a:lstStyle/>
                    <a:p>
                      <a:pPr algn="ctr" fontAlgn="b"/>
                      <a:r>
                        <a:rPr lang="en-US" sz="1400" u="none" strike="noStrike" dirty="0" smtClean="0">
                          <a:effectLst/>
                        </a:rPr>
                        <a:t>$500,000 </a:t>
                      </a:r>
                      <a:endParaRPr lang="en-US" sz="1400" b="0" i="0" u="none" strike="noStrike" dirty="0">
                        <a:solidFill>
                          <a:schemeClr val="tx1"/>
                        </a:solidFill>
                        <a:effectLst/>
                        <a:latin typeface="Arial" panose="020B0604020202020204" pitchFamily="34" charset="0"/>
                        <a:cs typeface="Arial" panose="020B0604020202020204" pitchFamily="34" charset="0"/>
                      </a:endParaRPr>
                    </a:p>
                  </a:txBody>
                  <a:tcPr marL="7620" marR="7620" marT="7620" marB="0" anchor="b"/>
                </a:tc>
                <a:extLst>
                  <a:ext uri="{0D108BD9-81ED-4DB2-BD59-A6C34878D82A}">
                    <a16:rowId xmlns:a16="http://schemas.microsoft.com/office/drawing/2014/main" val="2769656285"/>
                  </a:ext>
                </a:extLst>
              </a:tr>
              <a:tr h="776589">
                <a:tc>
                  <a:txBody>
                    <a:bodyPr/>
                    <a:lstStyle/>
                    <a:p>
                      <a:pPr algn="l" fontAlgn="b"/>
                      <a:r>
                        <a:rPr lang="en-US" sz="1400" b="1" u="none" strike="noStrike" dirty="0">
                          <a:effectLst/>
                        </a:rPr>
                        <a:t>Partner Support Notice of Funding Opportunity - Separate cooperative agreement</a:t>
                      </a:r>
                      <a:endParaRPr lang="en-US" sz="1400" b="1" i="0" u="none" strike="noStrike" dirty="0">
                        <a:solidFill>
                          <a:schemeClr val="tx1"/>
                        </a:solidFill>
                        <a:effectLst/>
                        <a:latin typeface="Arial" panose="020B0604020202020204" pitchFamily="34" charset="0"/>
                        <a:cs typeface="Arial" panose="020B0604020202020204" pitchFamily="34" charset="0"/>
                      </a:endParaRPr>
                    </a:p>
                  </a:txBody>
                  <a:tcPr marL="7620" marR="7620" marT="7620" marB="0" anchor="b"/>
                </a:tc>
                <a:tc>
                  <a:txBody>
                    <a:bodyPr/>
                    <a:lstStyle/>
                    <a:p>
                      <a:pPr algn="ctr" fontAlgn="b"/>
                      <a:r>
                        <a:rPr lang="en-US" sz="1400" u="none" strike="noStrike" dirty="0">
                          <a:effectLst/>
                        </a:rPr>
                        <a:t>Not established</a:t>
                      </a:r>
                      <a:endParaRPr lang="en-US" sz="1400" b="0" i="0" u="none" strike="noStrike" dirty="0">
                        <a:solidFill>
                          <a:schemeClr val="tx1"/>
                        </a:solidFill>
                        <a:effectLst/>
                        <a:latin typeface="Arial" panose="020B0604020202020204" pitchFamily="34" charset="0"/>
                        <a:cs typeface="Arial" panose="020B0604020202020204" pitchFamily="34" charset="0"/>
                      </a:endParaRPr>
                    </a:p>
                  </a:txBody>
                  <a:tcPr marL="7620" marR="7620" marT="7620" marB="0" anchor="b"/>
                </a:tc>
                <a:tc>
                  <a:txBody>
                    <a:bodyPr/>
                    <a:lstStyle/>
                    <a:p>
                      <a:pPr algn="ctr" fontAlgn="b"/>
                      <a:r>
                        <a:rPr lang="en-US" sz="1400" u="none" strike="noStrike" baseline="0" dirty="0" smtClean="0">
                          <a:effectLst/>
                        </a:rPr>
                        <a:t>$948,000</a:t>
                      </a:r>
                      <a:endParaRPr lang="en-US" sz="1400" b="0" i="0" u="none" strike="noStrike" dirty="0">
                        <a:solidFill>
                          <a:schemeClr val="tx1"/>
                        </a:solidFill>
                        <a:effectLst/>
                        <a:latin typeface="Arial" panose="020B0604020202020204" pitchFamily="34" charset="0"/>
                        <a:cs typeface="Arial" panose="020B0604020202020204" pitchFamily="34" charset="0"/>
                      </a:endParaRPr>
                    </a:p>
                  </a:txBody>
                  <a:tcPr marL="7620" marR="7620" marT="7620" marB="0" anchor="b"/>
                </a:tc>
                <a:extLst>
                  <a:ext uri="{0D108BD9-81ED-4DB2-BD59-A6C34878D82A}">
                    <a16:rowId xmlns:a16="http://schemas.microsoft.com/office/drawing/2014/main" val="1512060109"/>
                  </a:ext>
                </a:extLst>
              </a:tr>
            </a:tbl>
          </a:graphicData>
        </a:graphic>
      </p:graphicFrame>
    </p:spTree>
    <p:extLst>
      <p:ext uri="{BB962C8B-B14F-4D97-AF65-F5344CB8AC3E}">
        <p14:creationId xmlns:p14="http://schemas.microsoft.com/office/powerpoint/2010/main" val="28164081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514" y="228600"/>
            <a:ext cx="8229600" cy="1143000"/>
          </a:xfrm>
        </p:spPr>
        <p:txBody>
          <a:bodyPr/>
          <a:lstStyle/>
          <a:p>
            <a:r>
              <a:rPr lang="en-US" dirty="0" smtClean="0"/>
              <a:t>Awarded Activities</a:t>
            </a:r>
            <a:endParaRPr lang="en-US" dirty="0"/>
          </a:p>
        </p:txBody>
      </p:sp>
      <p:sp>
        <p:nvSpPr>
          <p:cNvPr id="3" name="Content Placeholder 2"/>
          <p:cNvSpPr>
            <a:spLocks noGrp="1"/>
          </p:cNvSpPr>
          <p:nvPr>
            <p:ph idx="1"/>
          </p:nvPr>
        </p:nvSpPr>
        <p:spPr>
          <a:xfrm>
            <a:off x="533400" y="1600200"/>
            <a:ext cx="8229600" cy="4648200"/>
          </a:xfrm>
        </p:spPr>
        <p:txBody>
          <a:bodyPr/>
          <a:lstStyle/>
          <a:p>
            <a:pPr>
              <a:buFont typeface="Arial" panose="020B0604020202020204" pitchFamily="34" charset="0"/>
              <a:buChar char="•"/>
            </a:pPr>
            <a:r>
              <a:rPr lang="en-US" sz="2200" dirty="0" smtClean="0">
                <a:solidFill>
                  <a:schemeClr val="tx1"/>
                </a:solidFill>
              </a:rPr>
              <a:t>Developing </a:t>
            </a:r>
            <a:r>
              <a:rPr lang="en-US" sz="2200" dirty="0">
                <a:solidFill>
                  <a:schemeClr val="tx1"/>
                </a:solidFill>
              </a:rPr>
              <a:t>and disseminating enhanced jurisdiction-level vulnerability assessments</a:t>
            </a:r>
            <a:r>
              <a:rPr lang="en-US" sz="2200" dirty="0" smtClean="0">
                <a:solidFill>
                  <a:schemeClr val="tx1"/>
                </a:solidFill>
              </a:rPr>
              <a:t>;</a:t>
            </a:r>
          </a:p>
          <a:p>
            <a:pPr>
              <a:buFont typeface="Arial" panose="020B0604020202020204" pitchFamily="34" charset="0"/>
              <a:buChar char="•"/>
            </a:pPr>
            <a:endParaRPr lang="en-US" sz="2200" dirty="0">
              <a:solidFill>
                <a:schemeClr val="tx1"/>
              </a:solidFill>
            </a:endParaRPr>
          </a:p>
          <a:p>
            <a:pPr>
              <a:buFont typeface="Arial" panose="020B0604020202020204" pitchFamily="34" charset="0"/>
              <a:buChar char="•"/>
            </a:pPr>
            <a:r>
              <a:rPr lang="en-US" sz="2200" dirty="0">
                <a:solidFill>
                  <a:schemeClr val="tx1"/>
                </a:solidFill>
              </a:rPr>
              <a:t>Collaborating with </a:t>
            </a:r>
            <a:r>
              <a:rPr lang="en-US" sz="2200" dirty="0" err="1" smtClean="0">
                <a:solidFill>
                  <a:schemeClr val="tx1"/>
                </a:solidFill>
              </a:rPr>
              <a:t>DBHDS</a:t>
            </a:r>
            <a:r>
              <a:rPr lang="en-US" sz="2200" dirty="0" smtClean="0">
                <a:solidFill>
                  <a:schemeClr val="tx1"/>
                </a:solidFill>
              </a:rPr>
              <a:t> </a:t>
            </a:r>
            <a:r>
              <a:rPr lang="en-US" sz="2200" dirty="0">
                <a:solidFill>
                  <a:schemeClr val="tx1"/>
                </a:solidFill>
              </a:rPr>
              <a:t>to expand the statewide workforce capacity of certified peer recovery specialists</a:t>
            </a:r>
            <a:r>
              <a:rPr lang="en-US" sz="2200" dirty="0" smtClean="0">
                <a:solidFill>
                  <a:schemeClr val="tx1"/>
                </a:solidFill>
              </a:rPr>
              <a:t>;</a:t>
            </a:r>
          </a:p>
          <a:p>
            <a:pPr>
              <a:buFont typeface="Arial" panose="020B0604020202020204" pitchFamily="34" charset="0"/>
              <a:buChar char="•"/>
            </a:pPr>
            <a:endParaRPr lang="en-US" sz="2200" dirty="0">
              <a:solidFill>
                <a:schemeClr val="tx1"/>
              </a:solidFill>
            </a:endParaRPr>
          </a:p>
          <a:p>
            <a:pPr>
              <a:buFont typeface="Arial" panose="020B0604020202020204" pitchFamily="34" charset="0"/>
              <a:buChar char="•"/>
            </a:pPr>
            <a:r>
              <a:rPr lang="en-US" sz="2200" dirty="0">
                <a:solidFill>
                  <a:schemeClr val="tx1"/>
                </a:solidFill>
              </a:rPr>
              <a:t>Enhancing the VDH Opioid Indicators Dashboard so local communities and other stakeholders have access to better data</a:t>
            </a:r>
            <a:r>
              <a:rPr lang="en-US" sz="2200" dirty="0" smtClean="0">
                <a:solidFill>
                  <a:schemeClr val="tx1"/>
                </a:solidFill>
              </a:rPr>
              <a:t>;</a:t>
            </a:r>
          </a:p>
          <a:p>
            <a:pPr>
              <a:buFont typeface="Arial" panose="020B0604020202020204" pitchFamily="34" charset="0"/>
              <a:buChar char="•"/>
            </a:pPr>
            <a:endParaRPr lang="en-US" sz="2200" dirty="0">
              <a:solidFill>
                <a:schemeClr val="tx1"/>
              </a:solidFill>
            </a:endParaRPr>
          </a:p>
          <a:p>
            <a:pPr>
              <a:buFont typeface="Arial" panose="020B0604020202020204" pitchFamily="34" charset="0"/>
              <a:buChar char="•"/>
            </a:pPr>
            <a:r>
              <a:rPr lang="en-US" altLang="en-US" sz="2200" dirty="0">
                <a:solidFill>
                  <a:schemeClr val="tx1"/>
                </a:solidFill>
              </a:rPr>
              <a:t>Improving data quality of syndromic surveillance ED data for opioids and enhancing data </a:t>
            </a:r>
            <a:r>
              <a:rPr lang="en-US" altLang="en-US" sz="2200" dirty="0" smtClean="0">
                <a:solidFill>
                  <a:schemeClr val="tx1"/>
                </a:solidFill>
              </a:rPr>
              <a:t>visualization;</a:t>
            </a:r>
            <a:endParaRPr lang="en-US" sz="2200" dirty="0">
              <a:solidFill>
                <a:schemeClr val="tx1"/>
              </a:solidFill>
            </a:endParaRPr>
          </a:p>
          <a:p>
            <a:endParaRPr lang="en-US" sz="2000" dirty="0"/>
          </a:p>
        </p:txBody>
      </p:sp>
    </p:spTree>
    <p:extLst>
      <p:ext uri="{BB962C8B-B14F-4D97-AF65-F5344CB8AC3E}">
        <p14:creationId xmlns:p14="http://schemas.microsoft.com/office/powerpoint/2010/main" val="38986793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86400"/>
          </a:xfrm>
        </p:spPr>
        <p:txBody>
          <a:bodyPr/>
          <a:lstStyle/>
          <a:p>
            <a:pPr>
              <a:buFont typeface="Arial" panose="020B0604020202020204" pitchFamily="34" charset="0"/>
              <a:buChar char="•"/>
            </a:pPr>
            <a:r>
              <a:rPr lang="en-US" dirty="0">
                <a:solidFill>
                  <a:schemeClr val="tx1"/>
                </a:solidFill>
              </a:rPr>
              <a:t>Enhancing the functionality of the Emergency Department Care Coordination Project to support healthcare providers;</a:t>
            </a:r>
            <a:br>
              <a:rPr lang="en-US" dirty="0">
                <a:solidFill>
                  <a:schemeClr val="tx1"/>
                </a:solidFill>
              </a:rPr>
            </a:br>
            <a:endParaRPr lang="en-US" dirty="0">
              <a:solidFill>
                <a:schemeClr val="tx1"/>
              </a:solidFill>
            </a:endParaRPr>
          </a:p>
          <a:p>
            <a:pPr>
              <a:buFont typeface="Arial" panose="020B0604020202020204" pitchFamily="34" charset="0"/>
              <a:buChar char="•"/>
            </a:pPr>
            <a:r>
              <a:rPr lang="en-US" dirty="0">
                <a:solidFill>
                  <a:schemeClr val="tx1"/>
                </a:solidFill>
              </a:rPr>
              <a:t>Developing standardized guidelines and collaborating with emergency departments to improve access to care at the point of non-fatal overdoses and abuse-related visits;</a:t>
            </a:r>
            <a:br>
              <a:rPr lang="en-US" dirty="0">
                <a:solidFill>
                  <a:schemeClr val="tx1"/>
                </a:solidFill>
              </a:rPr>
            </a:br>
            <a:endParaRPr lang="en-US" dirty="0">
              <a:solidFill>
                <a:schemeClr val="tx1"/>
              </a:solidFill>
            </a:endParaRPr>
          </a:p>
          <a:p>
            <a:pPr>
              <a:buFont typeface="Arial" panose="020B0604020202020204" pitchFamily="34" charset="0"/>
              <a:buChar char="•"/>
            </a:pPr>
            <a:r>
              <a:rPr lang="en-US" dirty="0">
                <a:solidFill>
                  <a:schemeClr val="tx1"/>
                </a:solidFill>
              </a:rPr>
              <a:t>Expanding training opportunities for clinicians and pharmacists (naloxone education, MAT waiver training, </a:t>
            </a:r>
            <a:r>
              <a:rPr lang="en-US" dirty="0" smtClean="0">
                <a:solidFill>
                  <a:schemeClr val="tx1"/>
                </a:solidFill>
              </a:rPr>
              <a:t>Project ECHO </a:t>
            </a:r>
            <a:r>
              <a:rPr lang="en-US" dirty="0">
                <a:solidFill>
                  <a:schemeClr val="tx1"/>
                </a:solidFill>
              </a:rPr>
              <a:t>learning labs);</a:t>
            </a:r>
          </a:p>
          <a:p>
            <a:endParaRPr lang="en-US" dirty="0"/>
          </a:p>
        </p:txBody>
      </p:sp>
    </p:spTree>
    <p:extLst>
      <p:ext uri="{BB962C8B-B14F-4D97-AF65-F5344CB8AC3E}">
        <p14:creationId xmlns:p14="http://schemas.microsoft.com/office/powerpoint/2010/main" val="23466438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715000"/>
          </a:xfrm>
        </p:spPr>
        <p:txBody>
          <a:bodyPr/>
          <a:lstStyle/>
          <a:p>
            <a:pPr>
              <a:buFont typeface="Arial" panose="020B0604020202020204" pitchFamily="34" charset="0"/>
              <a:buChar char="•"/>
            </a:pPr>
            <a:r>
              <a:rPr lang="en-US" dirty="0">
                <a:solidFill>
                  <a:schemeClr val="tx1"/>
                </a:solidFill>
              </a:rPr>
              <a:t>Establishing a pilot program that will allow for follow-up with mothers of infants with Neonatal Abstinence Syndrome (NAS) to assure that they have information about resources available to them in the community;</a:t>
            </a:r>
            <a:br>
              <a:rPr lang="en-US" dirty="0">
                <a:solidFill>
                  <a:schemeClr val="tx1"/>
                </a:solidFill>
              </a:rPr>
            </a:br>
            <a:endParaRPr lang="en-US" dirty="0">
              <a:solidFill>
                <a:schemeClr val="tx1"/>
              </a:solidFill>
            </a:endParaRPr>
          </a:p>
          <a:p>
            <a:pPr>
              <a:buFont typeface="Arial" panose="020B0604020202020204" pitchFamily="34" charset="0"/>
              <a:buChar char="•"/>
            </a:pPr>
            <a:r>
              <a:rPr lang="en-US" dirty="0">
                <a:solidFill>
                  <a:schemeClr val="tx1"/>
                </a:solidFill>
              </a:rPr>
              <a:t>Improving follow-up of persons reported with newly identified hepatitis C infection by hiring a community outreach worker in each health planning region;</a:t>
            </a:r>
            <a:br>
              <a:rPr lang="en-US" dirty="0">
                <a:solidFill>
                  <a:schemeClr val="tx1"/>
                </a:solidFill>
              </a:rPr>
            </a:br>
            <a:endParaRPr lang="en-US" dirty="0">
              <a:solidFill>
                <a:schemeClr val="tx1"/>
              </a:solidFill>
            </a:endParaRPr>
          </a:p>
          <a:p>
            <a:pPr>
              <a:buFont typeface="Arial" panose="020B0604020202020204" pitchFamily="34" charset="0"/>
              <a:buChar char="•"/>
            </a:pPr>
            <a:r>
              <a:rPr lang="en-US" dirty="0" smtClean="0">
                <a:solidFill>
                  <a:schemeClr val="tx1"/>
                </a:solidFill>
              </a:rPr>
              <a:t>Providing support </a:t>
            </a:r>
            <a:r>
              <a:rPr lang="en-US" dirty="0">
                <a:solidFill>
                  <a:schemeClr val="tx1"/>
                </a:solidFill>
              </a:rPr>
              <a:t>to the Department of Forensic Science (DFS) for much needed lab equipment which will allow DFS to provide more timely and thorough results to the </a:t>
            </a:r>
            <a:r>
              <a:rPr lang="en-US" dirty="0" smtClean="0">
                <a:solidFill>
                  <a:schemeClr val="tx1"/>
                </a:solidFill>
              </a:rPr>
              <a:t>Office of the Chief Medical Examiner </a:t>
            </a:r>
            <a:r>
              <a:rPr lang="en-US" dirty="0">
                <a:solidFill>
                  <a:schemeClr val="tx1"/>
                </a:solidFill>
              </a:rPr>
              <a:t>(</a:t>
            </a:r>
            <a:r>
              <a:rPr lang="en-US" i="1" dirty="0">
                <a:solidFill>
                  <a:schemeClr val="tx1"/>
                </a:solidFill>
              </a:rPr>
              <a:t>separate cooperative agreement</a:t>
            </a:r>
            <a:r>
              <a:rPr lang="en-US" dirty="0">
                <a:solidFill>
                  <a:schemeClr val="tx1"/>
                </a:solidFill>
              </a:rPr>
              <a:t>).</a:t>
            </a:r>
          </a:p>
          <a:p>
            <a:endParaRPr lang="en-US" dirty="0"/>
          </a:p>
        </p:txBody>
      </p:sp>
    </p:spTree>
    <p:extLst>
      <p:ext uri="{BB962C8B-B14F-4D97-AF65-F5344CB8AC3E}">
        <p14:creationId xmlns:p14="http://schemas.microsoft.com/office/powerpoint/2010/main" val="2747778226"/>
      </p:ext>
    </p:extLst>
  </p:cSld>
  <p:clrMapOvr>
    <a:masterClrMapping/>
  </p:clrMapOvr>
  <p:timing>
    <p:tnLst>
      <p:par>
        <p:cTn id="1" dur="indefinite" restart="never" nodeType="tmRoot"/>
      </p:par>
    </p:tnLst>
  </p:timing>
</p:sld>
</file>

<file path=ppt/theme/theme1.xml><?xml version="1.0" encoding="utf-8"?>
<a:theme xmlns:a="http://schemas.openxmlformats.org/drawingml/2006/main" name="New VDH">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New VDH" id="{197040A4-138B-47C4-BCE7-056A57869533}" vid="{166DF732-1CD3-47F7-BA84-0B32C7F110B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RMDocumentLibraryForm</Display>
  <Edit>RMDocumentLibraryForm</Edit>
  <New>RMDocumentLibraryForm</New>
</FormTemplates>
</file>

<file path=customXml/item2.xml><?xml version="1.0" encoding="utf-8"?>
<ct:contentTypeSchema xmlns:ct="http://schemas.microsoft.com/office/2006/metadata/contentType" xmlns:ma="http://schemas.microsoft.com/office/2006/metadata/properties/metaAttributes" ct:_="" ma:_="" ma:contentTypeName="Response Manager Document" ma:contentTypeID="0x0101008D499D85E81B0F43B1361D0FCF6FB0130090D074D6B847894F91FFA9BD9415339E" ma:contentTypeVersion="12" ma:contentTypeDescription="" ma:contentTypeScope="" ma:versionID="2d263441cb6e091f80238e14818947c2">
  <xsd:schema xmlns:xsd="http://www.w3.org/2001/XMLSchema" xmlns:p="http://schemas.microsoft.com/office/2006/metadata/properties" targetNamespace="http://schemas.microsoft.com/office/2006/metadata/properties" ma:root="true" ma:fieldsID="76d0ae28ededbf01eea4062ba947d7eb">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5"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9" ma:displayName="Description"/>
        <xsd:element name="keywords" minOccurs="0" maxOccurs="1" type="xsd:string" ma:index="10"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A69F1FC-2C56-4DA7-8904-BBA34FDB16B3}">
  <ds:schemaRefs>
    <ds:schemaRef ds:uri="http://schemas.microsoft.com/sharepoint/v3/contenttype/forms"/>
  </ds:schemaRefs>
</ds:datastoreItem>
</file>

<file path=customXml/itemProps2.xml><?xml version="1.0" encoding="utf-8"?>
<ds:datastoreItem xmlns:ds="http://schemas.openxmlformats.org/officeDocument/2006/customXml" ds:itemID="{6CA24BC6-EFE9-47B2-9867-A3B0F5D03F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4CBE71EF-E4EC-42F6-8698-40C868A63A01}">
  <ds:schemaRefs>
    <ds:schemaRef ds:uri="http://purl.org/dc/dcmitype/"/>
    <ds:schemaRef ds:uri="http://schemas.openxmlformats.org/package/2006/metadata/core-properties"/>
    <ds:schemaRef ds:uri="http://purl.org/dc/elements/1.1/"/>
    <ds:schemaRef ds:uri="http://purl.org/dc/terms/"/>
    <ds:schemaRef ds:uri="http://schemas.microsoft.com/office/2006/documentManagement/typ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New VDH</Template>
  <TotalTime>8120</TotalTime>
  <Words>749</Words>
  <Application>Microsoft Office PowerPoint</Application>
  <PresentationFormat>On-screen Show (4:3)</PresentationFormat>
  <Paragraphs>107</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Trebuchet MS</vt:lpstr>
      <vt:lpstr>New VDH</vt:lpstr>
      <vt:lpstr>CDC Opioid Overdose Crisis Response Cooperative Agreement</vt:lpstr>
      <vt:lpstr>PowerPoint Presentation</vt:lpstr>
      <vt:lpstr>PowerPoint Presentation</vt:lpstr>
      <vt:lpstr>CDC Opioid Crisis Response Cooperative Agreement</vt:lpstr>
      <vt:lpstr>Domains &amp; Centers</vt:lpstr>
      <vt:lpstr>Budget Summary</vt:lpstr>
      <vt:lpstr>Awarded Activities</vt:lpstr>
      <vt:lpstr>PowerPoint Presentation</vt:lpstr>
      <vt:lpstr>PowerPoint Presentation</vt:lpstr>
      <vt:lpstr>Peer Recovery</vt:lpstr>
    </vt:vector>
  </TitlesOfParts>
  <Company>VDH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CDC Opioid Overdose Crisis Response Cooperative Agreement</dc:title>
  <dc:creator>Mike Magner</dc:creator>
  <cp:keywords/>
  <dc:description/>
  <cp:lastModifiedBy>Silverstein, Suzi (VDH)</cp:lastModifiedBy>
  <cp:revision>418</cp:revision>
  <cp:lastPrinted>2019-01-07T20:46:38Z</cp:lastPrinted>
  <dcterms:created xsi:type="dcterms:W3CDTF">2008-08-05T14:53:59Z</dcterms:created>
  <dcterms:modified xsi:type="dcterms:W3CDTF">2019-01-07T21:34:18Z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0x0101008D499D85E81B0F43B1361D0FCF6FB0130090D074D6B847894F91FFA9BD9415339E</vt:lpwstr>
  </property>
</Properties>
</file>