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9" r:id="rId1"/>
  </p:sldMasterIdLst>
  <p:notesMasterIdLst>
    <p:notesMasterId r:id="rId9"/>
  </p:notesMasterIdLst>
  <p:handoutMasterIdLst>
    <p:handoutMasterId r:id="rId10"/>
  </p:handoutMasterIdLst>
  <p:sldIdLst>
    <p:sldId id="259" r:id="rId2"/>
    <p:sldId id="261" r:id="rId3"/>
    <p:sldId id="262" r:id="rId4"/>
    <p:sldId id="267" r:id="rId5"/>
    <p:sldId id="268" r:id="rId6"/>
    <p:sldId id="271" r:id="rId7"/>
    <p:sldId id="31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86" autoAdjust="0"/>
    <p:restoredTop sz="94639" autoAdjust="0"/>
  </p:normalViewPr>
  <p:slideViewPr>
    <p:cSldViewPr>
      <p:cViewPr varScale="1">
        <p:scale>
          <a:sx n="50" d="100"/>
          <a:sy n="50" d="100"/>
        </p:scale>
        <p:origin x="686" y="38"/>
      </p:cViewPr>
      <p:guideLst>
        <p:guide orient="horz" pos="2160"/>
        <p:guide pos="2880"/>
      </p:guideLst>
    </p:cSldViewPr>
  </p:slideViewPr>
  <p:outlineViewPr>
    <p:cViewPr>
      <p:scale>
        <a:sx n="33" d="100"/>
        <a:sy n="33" d="100"/>
      </p:scale>
      <p:origin x="0" y="140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96D424A-66C3-4EE7-81A3-63106456B657}" type="datetimeFigureOut">
              <a:rPr lang="en-US" smtClean="0"/>
              <a:t>6/12/2019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9AAEF2-F2F1-4AC1-9847-98F3AB5EECB1}" type="slidenum">
              <a:rPr lang="en-US" smtClean="0"/>
              <a:t>‹#›</a:t>
            </a:fld>
            <a:endParaRPr lang="en-US" dirty="0"/>
          </a:p>
        </p:txBody>
      </p:sp>
    </p:spTree>
    <p:extLst>
      <p:ext uri="{BB962C8B-B14F-4D97-AF65-F5344CB8AC3E}">
        <p14:creationId xmlns:p14="http://schemas.microsoft.com/office/powerpoint/2010/main" val="180915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C405CD0-E683-4594-8B45-84D2AD081962}" type="datetimeFigureOut">
              <a:rPr lang="en-US" smtClean="0"/>
              <a:t>6/12/2019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26E818D-B856-444B-A9CF-7190D8577250}" type="slidenum">
              <a:rPr lang="en-US" smtClean="0"/>
              <a:t>‹#›</a:t>
            </a:fld>
            <a:endParaRPr lang="en-US" dirty="0"/>
          </a:p>
        </p:txBody>
      </p:sp>
    </p:spTree>
    <p:extLst>
      <p:ext uri="{BB962C8B-B14F-4D97-AF65-F5344CB8AC3E}">
        <p14:creationId xmlns:p14="http://schemas.microsoft.com/office/powerpoint/2010/main" val="322717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79D79C-CDF1-46D6-81E9-23744B8798C0}" type="datetime1">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9EC907-7765-4327-8730-D784A01A0BB7}" type="slidenum">
              <a:rPr lang="en-US" smtClean="0"/>
              <a:t>‹#›</a:t>
            </a:fld>
            <a:endParaRPr lang="en-US" dirty="0"/>
          </a:p>
        </p:txBody>
      </p:sp>
    </p:spTree>
    <p:extLst>
      <p:ext uri="{BB962C8B-B14F-4D97-AF65-F5344CB8AC3E}">
        <p14:creationId xmlns:p14="http://schemas.microsoft.com/office/powerpoint/2010/main" val="204058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448B21-36FA-4A08-94BC-85BFB50E56DE}" type="datetime1">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9EC907-7765-4327-8730-D784A01A0BB7}" type="slidenum">
              <a:rPr lang="en-US" smtClean="0"/>
              <a:t>‹#›</a:t>
            </a:fld>
            <a:endParaRPr lang="en-US" dirty="0"/>
          </a:p>
        </p:txBody>
      </p:sp>
    </p:spTree>
    <p:extLst>
      <p:ext uri="{BB962C8B-B14F-4D97-AF65-F5344CB8AC3E}">
        <p14:creationId xmlns:p14="http://schemas.microsoft.com/office/powerpoint/2010/main" val="272789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085CF-68B8-494C-8012-23CE25206AA5}" type="datetime1">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9EC907-7765-4327-8730-D784A01A0BB7}" type="slidenum">
              <a:rPr lang="en-US" smtClean="0"/>
              <a:t>‹#›</a:t>
            </a:fld>
            <a:endParaRPr lang="en-US" dirty="0"/>
          </a:p>
        </p:txBody>
      </p:sp>
    </p:spTree>
    <p:extLst>
      <p:ext uri="{BB962C8B-B14F-4D97-AF65-F5344CB8AC3E}">
        <p14:creationId xmlns:p14="http://schemas.microsoft.com/office/powerpoint/2010/main" val="64262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3FF64-5AA8-4535-8D3C-C38F8BF2ABE7}" type="datetime1">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9EC907-7765-4327-8730-D784A01A0BB7}" type="slidenum">
              <a:rPr lang="en-US" smtClean="0"/>
              <a:t>‹#›</a:t>
            </a:fld>
            <a:endParaRPr lang="en-US" dirty="0"/>
          </a:p>
        </p:txBody>
      </p:sp>
    </p:spTree>
    <p:extLst>
      <p:ext uri="{BB962C8B-B14F-4D97-AF65-F5344CB8AC3E}">
        <p14:creationId xmlns:p14="http://schemas.microsoft.com/office/powerpoint/2010/main" val="2055701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03F7A-C52E-4787-87D8-960892B0F6F1}" type="datetime1">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9EC907-7765-4327-8730-D784A01A0BB7}" type="slidenum">
              <a:rPr lang="en-US" smtClean="0"/>
              <a:t>‹#›</a:t>
            </a:fld>
            <a:endParaRPr lang="en-US" dirty="0"/>
          </a:p>
        </p:txBody>
      </p:sp>
    </p:spTree>
    <p:extLst>
      <p:ext uri="{BB962C8B-B14F-4D97-AF65-F5344CB8AC3E}">
        <p14:creationId xmlns:p14="http://schemas.microsoft.com/office/powerpoint/2010/main" val="733259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69FC90-7670-41FA-9155-B77176A6A86C}" type="datetime1">
              <a:rPr lang="en-US" smtClean="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9EC907-7765-4327-8730-D784A01A0BB7}" type="slidenum">
              <a:rPr lang="en-US" smtClean="0"/>
              <a:t>‹#›</a:t>
            </a:fld>
            <a:endParaRPr lang="en-US" dirty="0"/>
          </a:p>
        </p:txBody>
      </p:sp>
    </p:spTree>
    <p:extLst>
      <p:ext uri="{BB962C8B-B14F-4D97-AF65-F5344CB8AC3E}">
        <p14:creationId xmlns:p14="http://schemas.microsoft.com/office/powerpoint/2010/main" val="3270189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BC138E-0783-4D97-9490-D6D92613677A}" type="datetime1">
              <a:rPr lang="en-US" smtClean="0"/>
              <a:t>6/12/2019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9EC907-7765-4327-8730-D784A01A0BB7}" type="slidenum">
              <a:rPr lang="en-US" smtClean="0"/>
              <a:t>‹#›</a:t>
            </a:fld>
            <a:endParaRPr lang="en-US" dirty="0"/>
          </a:p>
        </p:txBody>
      </p:sp>
    </p:spTree>
    <p:extLst>
      <p:ext uri="{BB962C8B-B14F-4D97-AF65-F5344CB8AC3E}">
        <p14:creationId xmlns:p14="http://schemas.microsoft.com/office/powerpoint/2010/main" val="78060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DFC476-B418-4673-A764-0BBA56C6BD9C}" type="datetime1">
              <a:rPr lang="en-US" smtClean="0"/>
              <a:t>6/12/2019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9EC907-7765-4327-8730-D784A01A0BB7}" type="slidenum">
              <a:rPr lang="en-US" smtClean="0"/>
              <a:t>‹#›</a:t>
            </a:fld>
            <a:endParaRPr lang="en-US" dirty="0"/>
          </a:p>
        </p:txBody>
      </p:sp>
    </p:spTree>
    <p:extLst>
      <p:ext uri="{BB962C8B-B14F-4D97-AF65-F5344CB8AC3E}">
        <p14:creationId xmlns:p14="http://schemas.microsoft.com/office/powerpoint/2010/main" val="377517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24580-C2B8-4EEF-AD8E-7284C9E2DB19}" type="datetime1">
              <a:rPr lang="en-US" smtClean="0"/>
              <a:t>6/12/2019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9EC907-7765-4327-8730-D784A01A0BB7}" type="slidenum">
              <a:rPr lang="en-US" smtClean="0"/>
              <a:t>‹#›</a:t>
            </a:fld>
            <a:endParaRPr lang="en-US" dirty="0"/>
          </a:p>
        </p:txBody>
      </p:sp>
    </p:spTree>
    <p:extLst>
      <p:ext uri="{BB962C8B-B14F-4D97-AF65-F5344CB8AC3E}">
        <p14:creationId xmlns:p14="http://schemas.microsoft.com/office/powerpoint/2010/main" val="224559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5752DF-BEA2-4D6E-B928-AF04B494D526}" type="datetime1">
              <a:rPr lang="en-US" smtClean="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9EC907-7765-4327-8730-D784A01A0BB7}" type="slidenum">
              <a:rPr lang="en-US" smtClean="0"/>
              <a:t>‹#›</a:t>
            </a:fld>
            <a:endParaRPr lang="en-US" dirty="0"/>
          </a:p>
        </p:txBody>
      </p:sp>
    </p:spTree>
    <p:extLst>
      <p:ext uri="{BB962C8B-B14F-4D97-AF65-F5344CB8AC3E}">
        <p14:creationId xmlns:p14="http://schemas.microsoft.com/office/powerpoint/2010/main" val="794607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5F57CE-FAB2-4AA3-854D-E116FEB17183}" type="datetime1">
              <a:rPr lang="en-US" smtClean="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9EC907-7765-4327-8730-D784A01A0BB7}" type="slidenum">
              <a:rPr lang="en-US" smtClean="0"/>
              <a:t>‹#›</a:t>
            </a:fld>
            <a:endParaRPr lang="en-US" dirty="0"/>
          </a:p>
        </p:txBody>
      </p:sp>
    </p:spTree>
    <p:extLst>
      <p:ext uri="{BB962C8B-B14F-4D97-AF65-F5344CB8AC3E}">
        <p14:creationId xmlns:p14="http://schemas.microsoft.com/office/powerpoint/2010/main" val="354176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8C80A-836B-4DF4-9CAB-66096D998C0C}" type="datetime1">
              <a:rPr lang="en-US" smtClean="0"/>
              <a:t>6/12/2019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EC907-7765-4327-8730-D784A01A0BB7}" type="slidenum">
              <a:rPr lang="en-US" smtClean="0"/>
              <a:t>‹#›</a:t>
            </a:fld>
            <a:endParaRPr lang="en-US" dirty="0"/>
          </a:p>
        </p:txBody>
      </p:sp>
    </p:spTree>
    <p:extLst>
      <p:ext uri="{BB962C8B-B14F-4D97-AF65-F5344CB8AC3E}">
        <p14:creationId xmlns:p14="http://schemas.microsoft.com/office/powerpoint/2010/main" val="1436076646"/>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7"/>
            <a:ext cx="7772400" cy="1295394"/>
          </a:xfrm>
        </p:spPr>
        <p:txBody>
          <a:bodyPr>
            <a:normAutofit fontScale="90000"/>
          </a:bodyPr>
          <a:lstStyle/>
          <a:p>
            <a:r>
              <a:rPr lang="en-US" b="1" dirty="0" smtClean="0">
                <a:cs typeface="Times New Roman" pitchFamily="18" charset="0"/>
              </a:rPr>
              <a:t>Virginia Department for the Blind </a:t>
            </a:r>
            <a:br>
              <a:rPr lang="en-US" b="1" dirty="0" smtClean="0">
                <a:cs typeface="Times New Roman" pitchFamily="18" charset="0"/>
              </a:rPr>
            </a:br>
            <a:r>
              <a:rPr lang="en-US" b="1" dirty="0" smtClean="0">
                <a:cs typeface="Times New Roman" pitchFamily="18" charset="0"/>
              </a:rPr>
              <a:t>and Vision Impaired</a:t>
            </a:r>
            <a:endParaRPr lang="en-US" b="1" dirty="0">
              <a:cs typeface="Times New Roman" pitchFamily="18" charset="0"/>
            </a:endParaRPr>
          </a:p>
        </p:txBody>
      </p:sp>
      <p:sp>
        <p:nvSpPr>
          <p:cNvPr id="3" name="Subtitle 2"/>
          <p:cNvSpPr>
            <a:spLocks noGrp="1"/>
          </p:cNvSpPr>
          <p:nvPr>
            <p:ph type="subTitle" idx="1"/>
          </p:nvPr>
        </p:nvSpPr>
        <p:spPr>
          <a:xfrm>
            <a:off x="685800" y="4724400"/>
            <a:ext cx="7772400" cy="990600"/>
          </a:xfrm>
        </p:spPr>
        <p:txBody>
          <a:bodyPr>
            <a:normAutofit fontScale="47500" lnSpcReduction="20000"/>
          </a:bodyPr>
          <a:lstStyle/>
          <a:p>
            <a:endParaRPr lang="en-US" dirty="0" smtClean="0"/>
          </a:p>
          <a:p>
            <a:endParaRPr lang="en-US" dirty="0"/>
          </a:p>
          <a:p>
            <a:pPr algn="ctr"/>
            <a:r>
              <a:rPr lang="en-US" sz="5800" dirty="0" smtClean="0">
                <a:solidFill>
                  <a:schemeClr val="tx1"/>
                </a:solidFill>
              </a:rPr>
              <a:t>The Little Agency That Could</a:t>
            </a:r>
            <a:endParaRPr lang="en-US" sz="5800" dirty="0">
              <a:solidFill>
                <a:schemeClr val="tx1"/>
              </a:solidFill>
            </a:endParaRPr>
          </a:p>
        </p:txBody>
      </p:sp>
      <p:sp>
        <p:nvSpPr>
          <p:cNvPr id="6" name="Slide Number Placeholder 5"/>
          <p:cNvSpPr>
            <a:spLocks noGrp="1"/>
          </p:cNvSpPr>
          <p:nvPr>
            <p:ph type="sldNum" sz="quarter" idx="12"/>
          </p:nvPr>
        </p:nvSpPr>
        <p:spPr/>
        <p:txBody>
          <a:bodyPr/>
          <a:lstStyle/>
          <a:p>
            <a:fld id="{E99EC907-7765-4327-8730-D784A01A0BB7}" type="slidenum">
              <a:rPr lang="en-US" smtClean="0"/>
              <a:t>1</a:t>
            </a:fld>
            <a:endParaRPr lang="en-US" dirty="0"/>
          </a:p>
        </p:txBody>
      </p:sp>
      <p:pic>
        <p:nvPicPr>
          <p:cNvPr id="1029" name="Picture 5" descr="Picture of racing train" title=" &quot;The Little Agency That Could&quot;"/>
          <p:cNvPicPr>
            <a:picLocks noChangeAspect="1" noChangeArrowheads="1"/>
          </p:cNvPicPr>
          <p:nvPr/>
        </p:nvPicPr>
        <p:blipFill>
          <a:blip r:embed="rId2" cstate="print"/>
          <a:srcRect/>
          <a:stretch>
            <a:fillRect/>
          </a:stretch>
        </p:blipFill>
        <p:spPr bwMode="auto">
          <a:xfrm>
            <a:off x="2286000" y="2895600"/>
            <a:ext cx="4572000" cy="2133600"/>
          </a:xfrm>
          <a:prstGeom prst="rect">
            <a:avLst/>
          </a:prstGeom>
          <a:noFill/>
        </p:spPr>
      </p:pic>
      <p:pic>
        <p:nvPicPr>
          <p:cNvPr id="5" name="Picture 4"/>
          <p:cNvPicPr>
            <a:picLocks noChangeAspect="1" noChangeArrowheads="1"/>
          </p:cNvPicPr>
          <p:nvPr/>
        </p:nvPicPr>
        <p:blipFill>
          <a:blip r:embed="rId3"/>
          <a:srcRect/>
          <a:stretch>
            <a:fillRect/>
          </a:stretch>
        </p:blipFill>
        <p:spPr bwMode="auto">
          <a:xfrm>
            <a:off x="6930081" y="5943600"/>
            <a:ext cx="1861704" cy="509476"/>
          </a:xfrm>
          <a:prstGeom prst="rect">
            <a:avLst/>
          </a:prstGeom>
          <a:noFill/>
          <a:ln w="9525">
            <a:noFill/>
            <a:miter lim="800000"/>
            <a:headEnd/>
            <a:tailEnd/>
          </a:ln>
        </p:spPr>
      </p:pic>
    </p:spTree>
    <p:extLst>
      <p:ext uri="{BB962C8B-B14F-4D97-AF65-F5344CB8AC3E}">
        <p14:creationId xmlns:p14="http://schemas.microsoft.com/office/powerpoint/2010/main" val="1312824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n-US" dirty="0" smtClean="0"/>
              <a:t>DBVI mission </a:t>
            </a:r>
          </a:p>
        </p:txBody>
      </p:sp>
      <p:sp>
        <p:nvSpPr>
          <p:cNvPr id="6147" name="Rectangle 3"/>
          <p:cNvSpPr>
            <a:spLocks noGrp="1" noChangeArrowheads="1"/>
          </p:cNvSpPr>
          <p:nvPr>
            <p:ph idx="1"/>
          </p:nvPr>
        </p:nvSpPr>
        <p:spPr>
          <a:xfrm>
            <a:off x="457200" y="1750644"/>
            <a:ext cx="8229600" cy="4325112"/>
          </a:xfrm>
        </p:spPr>
        <p:txBody>
          <a:bodyPr/>
          <a:lstStyle/>
          <a:p>
            <a:pPr eaLnBrk="1" hangingPunct="1">
              <a:buFont typeface="Wingdings" pitchFamily="2" charset="2"/>
              <a:buNone/>
            </a:pPr>
            <a:endParaRPr lang="en-US" dirty="0" smtClean="0"/>
          </a:p>
          <a:p>
            <a:pPr algn="ctr" eaLnBrk="1" hangingPunct="1">
              <a:buFont typeface="Wingdings" pitchFamily="2" charset="2"/>
              <a:buNone/>
            </a:pPr>
            <a:r>
              <a:rPr lang="en-US" dirty="0" smtClean="0"/>
              <a:t>   </a:t>
            </a:r>
            <a:r>
              <a:rPr lang="en-US" sz="3600" dirty="0" smtClean="0"/>
              <a:t>It is the mission of this Department to provide services and resources that empower individuals who are blind, vision impaired, or deafblind to achieve their desired levels of employment, education, and personal independence</a:t>
            </a:r>
          </a:p>
          <a:p>
            <a:pPr eaLnBrk="1" hangingPunct="1">
              <a:buFont typeface="Wingdings" pitchFamily="2" charset="2"/>
              <a:buNone/>
            </a:pPr>
            <a:endParaRPr lang="en-US" sz="3600" dirty="0" smtClean="0"/>
          </a:p>
          <a:p>
            <a:pPr eaLnBrk="1" hangingPunct="1"/>
            <a:endParaRPr lang="en-US" dirty="0" smtClean="0"/>
          </a:p>
        </p:txBody>
      </p:sp>
      <p:sp>
        <p:nvSpPr>
          <p:cNvPr id="2" name="Slide Number Placeholder 1"/>
          <p:cNvSpPr>
            <a:spLocks noGrp="1"/>
          </p:cNvSpPr>
          <p:nvPr>
            <p:ph type="sldNum" sz="quarter" idx="12"/>
          </p:nvPr>
        </p:nvSpPr>
        <p:spPr/>
        <p:txBody>
          <a:bodyPr/>
          <a:lstStyle/>
          <a:p>
            <a:fld id="{E99EC907-7765-4327-8730-D784A01A0BB7}" type="slidenum">
              <a:rPr lang="en-US" smtClean="0"/>
              <a:t>2</a:t>
            </a:fld>
            <a:endParaRPr lang="en-US" dirty="0"/>
          </a:p>
        </p:txBody>
      </p:sp>
      <p:pic>
        <p:nvPicPr>
          <p:cNvPr id="4" name="Picture 3"/>
          <p:cNvPicPr>
            <a:picLocks noChangeAspect="1" noChangeArrowheads="1"/>
          </p:cNvPicPr>
          <p:nvPr/>
        </p:nvPicPr>
        <p:blipFill>
          <a:blip r:embed="rId2"/>
          <a:srcRect/>
          <a:stretch>
            <a:fillRect/>
          </a:stretch>
        </p:blipFill>
        <p:spPr bwMode="auto">
          <a:xfrm>
            <a:off x="7010400" y="5980963"/>
            <a:ext cx="1785504" cy="488623"/>
          </a:xfrm>
          <a:prstGeom prst="rect">
            <a:avLst/>
          </a:prstGeom>
          <a:noFill/>
          <a:ln w="9525">
            <a:noFill/>
            <a:miter lim="800000"/>
            <a:headEnd/>
            <a:tailEnd/>
          </a:ln>
        </p:spPr>
      </p:pic>
    </p:spTree>
    <p:extLst>
      <p:ext uri="{BB962C8B-B14F-4D97-AF65-F5344CB8AC3E}">
        <p14:creationId xmlns:p14="http://schemas.microsoft.com/office/powerpoint/2010/main" val="998950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DBVI Vision</a:t>
            </a:r>
            <a:br>
              <a:rPr lang="en-US" dirty="0" smtClean="0"/>
            </a:b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3600" dirty="0" smtClean="0"/>
              <a:t>DBVI </a:t>
            </a:r>
            <a:r>
              <a:rPr lang="en-US" sz="3600" dirty="0"/>
              <a:t>envisions a world in which blind, vision </a:t>
            </a:r>
            <a:r>
              <a:rPr lang="en-US" sz="3600" dirty="0" smtClean="0"/>
              <a:t>impaired, </a:t>
            </a:r>
            <a:r>
              <a:rPr lang="en-US" sz="3600" dirty="0"/>
              <a:t>and deafblind people can access all that society has to offer and can, in turn, contribute to the greater community. We believe this is achievable.</a:t>
            </a:r>
          </a:p>
          <a:p>
            <a:endParaRPr lang="en-US" dirty="0"/>
          </a:p>
        </p:txBody>
      </p:sp>
      <p:sp>
        <p:nvSpPr>
          <p:cNvPr id="5" name="Slide Number Placeholder 4"/>
          <p:cNvSpPr>
            <a:spLocks noGrp="1"/>
          </p:cNvSpPr>
          <p:nvPr>
            <p:ph type="sldNum" sz="quarter" idx="12"/>
          </p:nvPr>
        </p:nvSpPr>
        <p:spPr/>
        <p:txBody>
          <a:bodyPr/>
          <a:lstStyle/>
          <a:p>
            <a:fld id="{E99EC907-7765-4327-8730-D784A01A0BB7}" type="slidenum">
              <a:rPr lang="en-US" smtClean="0"/>
              <a:t>3</a:t>
            </a:fld>
            <a:endParaRPr lang="en-US" dirty="0"/>
          </a:p>
        </p:txBody>
      </p:sp>
      <p:pic>
        <p:nvPicPr>
          <p:cNvPr id="4" name="Picture 3"/>
          <p:cNvPicPr>
            <a:picLocks noChangeAspect="1" noChangeArrowheads="1"/>
          </p:cNvPicPr>
          <p:nvPr/>
        </p:nvPicPr>
        <p:blipFill>
          <a:blip r:embed="rId2"/>
          <a:srcRect/>
          <a:stretch>
            <a:fillRect/>
          </a:stretch>
        </p:blipFill>
        <p:spPr bwMode="auto">
          <a:xfrm>
            <a:off x="6858000" y="5909106"/>
            <a:ext cx="1937904" cy="530329"/>
          </a:xfrm>
          <a:prstGeom prst="rect">
            <a:avLst/>
          </a:prstGeom>
          <a:noFill/>
          <a:ln w="9525">
            <a:noFill/>
            <a:miter lim="800000"/>
            <a:headEnd/>
            <a:tailEnd/>
          </a:ln>
        </p:spPr>
      </p:pic>
    </p:spTree>
    <p:extLst>
      <p:ext uri="{BB962C8B-B14F-4D97-AF65-F5344CB8AC3E}">
        <p14:creationId xmlns:p14="http://schemas.microsoft.com/office/powerpoint/2010/main" val="787863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14600" y="228600"/>
            <a:ext cx="4114800" cy="701040"/>
          </a:xfrm>
        </p:spPr>
        <p:txBody>
          <a:bodyPr>
            <a:normAutofit fontScale="90000"/>
          </a:bodyPr>
          <a:lstStyle/>
          <a:p>
            <a:r>
              <a:rPr lang="en-US" altLang="en-US" sz="3200" dirty="0" smtClean="0"/>
              <a:t/>
            </a:r>
            <a:br>
              <a:rPr lang="en-US" altLang="en-US" sz="3200" dirty="0" smtClean="0"/>
            </a:br>
            <a:r>
              <a:rPr lang="en-US" altLang="en-US" sz="4900" dirty="0"/>
              <a:t>DBVI Structure </a:t>
            </a:r>
            <a:endParaRPr lang="en-US" altLang="en-US" sz="4900" dirty="0" smtClean="0"/>
          </a:p>
        </p:txBody>
      </p:sp>
      <p:sp>
        <p:nvSpPr>
          <p:cNvPr id="10243" name="Rectangle 3"/>
          <p:cNvSpPr>
            <a:spLocks noGrp="1" noChangeArrowheads="1"/>
          </p:cNvSpPr>
          <p:nvPr>
            <p:ph idx="1"/>
          </p:nvPr>
        </p:nvSpPr>
        <p:spPr>
          <a:xfrm>
            <a:off x="457200" y="1371600"/>
            <a:ext cx="8229600" cy="4419600"/>
          </a:xfrm>
        </p:spPr>
        <p:txBody>
          <a:bodyPr>
            <a:normAutofit/>
          </a:bodyPr>
          <a:lstStyle/>
          <a:p>
            <a:pPr algn="l"/>
            <a:r>
              <a:rPr lang="en-US" altLang="en-US" sz="2400" dirty="0" smtClean="0"/>
              <a:t>The department is an agency within the Executive Branch of Government in the Commonwealth.</a:t>
            </a:r>
            <a:r>
              <a:rPr lang="en-US" altLang="en-US" sz="2400" dirty="0"/>
              <a:t> </a:t>
            </a:r>
            <a:r>
              <a:rPr lang="en-US" altLang="en-US" sz="2400" dirty="0" smtClean="0"/>
              <a:t>It is housed in the Health and Human Resources (HHR) Secretariat. Dr. Daniel Carey is  the Secretary of Health and Human Resources. </a:t>
            </a:r>
          </a:p>
          <a:p>
            <a:r>
              <a:rPr lang="en-US" altLang="en-US" sz="2400" dirty="0" smtClean="0"/>
              <a:t>The Virginia Board for the Blind and Vision Impaired once was the governing body of DBVI. It now advises the Governor, HHR Secretary, and Commissioner, while managing an endowment fund.</a:t>
            </a:r>
          </a:p>
          <a:p>
            <a:r>
              <a:rPr lang="en-US" altLang="en-US" sz="2400" dirty="0" smtClean="0"/>
              <a:t>DBVI has three divisions, each with a Deputy Commissioner who reports to the DBVI Commissioner.</a:t>
            </a:r>
          </a:p>
          <a:p>
            <a:endParaRPr lang="en-US" altLang="en-US" dirty="0" smtClean="0"/>
          </a:p>
          <a:p>
            <a:pPr eaLnBrk="1" hangingPunct="1"/>
            <a:endParaRPr lang="en-US" altLang="en-US" dirty="0" smtClean="0"/>
          </a:p>
        </p:txBody>
      </p:sp>
      <p:sp>
        <p:nvSpPr>
          <p:cNvPr id="2" name="Slide Number Placeholder 1"/>
          <p:cNvSpPr>
            <a:spLocks noGrp="1"/>
          </p:cNvSpPr>
          <p:nvPr>
            <p:ph type="sldNum" sz="quarter" idx="12"/>
          </p:nvPr>
        </p:nvSpPr>
        <p:spPr/>
        <p:txBody>
          <a:bodyPr/>
          <a:lstStyle/>
          <a:p>
            <a:fld id="{E99EC907-7765-4327-8730-D784A01A0BB7}" type="slidenum">
              <a:rPr lang="en-US" smtClean="0"/>
              <a:t>4</a:t>
            </a:fld>
            <a:endParaRPr lang="en-US" dirty="0"/>
          </a:p>
        </p:txBody>
      </p:sp>
      <p:pic>
        <p:nvPicPr>
          <p:cNvPr id="4" name="Picture 3"/>
          <p:cNvPicPr>
            <a:picLocks noChangeAspect="1" noChangeArrowheads="1"/>
          </p:cNvPicPr>
          <p:nvPr/>
        </p:nvPicPr>
        <p:blipFill>
          <a:blip r:embed="rId2"/>
          <a:srcRect/>
          <a:stretch>
            <a:fillRect/>
          </a:stretch>
        </p:blipFill>
        <p:spPr bwMode="auto">
          <a:xfrm>
            <a:off x="6858000" y="5791746"/>
            <a:ext cx="2014970" cy="551419"/>
          </a:xfrm>
          <a:prstGeom prst="rect">
            <a:avLst/>
          </a:prstGeom>
          <a:noFill/>
          <a:ln w="9525">
            <a:noFill/>
            <a:miter lim="800000"/>
            <a:headEnd/>
            <a:tailEnd/>
          </a:ln>
        </p:spPr>
      </p:pic>
    </p:spTree>
    <p:extLst>
      <p:ext uri="{BB962C8B-B14F-4D97-AF65-F5344CB8AC3E}">
        <p14:creationId xmlns:p14="http://schemas.microsoft.com/office/powerpoint/2010/main" val="4014097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6200"/>
            <a:ext cx="8229600" cy="1143000"/>
          </a:xfrm>
        </p:spPr>
        <p:txBody>
          <a:bodyPr/>
          <a:lstStyle/>
          <a:p>
            <a:pPr eaLnBrk="1" hangingPunct="1"/>
            <a:r>
              <a:rPr lang="en-US" altLang="en-US" sz="3200" dirty="0" smtClean="0"/>
              <a:t>DBVI Comprehensive Services</a:t>
            </a:r>
            <a:br>
              <a:rPr lang="en-US" altLang="en-US" sz="3200" dirty="0" smtClean="0"/>
            </a:br>
            <a:endParaRPr lang="en-US" altLang="en-US" sz="3200" dirty="0" smtClean="0"/>
          </a:p>
        </p:txBody>
      </p:sp>
      <p:sp>
        <p:nvSpPr>
          <p:cNvPr id="10243" name="Rectangle 3"/>
          <p:cNvSpPr>
            <a:spLocks noGrp="1" noChangeArrowheads="1"/>
          </p:cNvSpPr>
          <p:nvPr>
            <p:ph idx="1"/>
          </p:nvPr>
        </p:nvSpPr>
        <p:spPr>
          <a:xfrm>
            <a:off x="381000" y="685800"/>
            <a:ext cx="8305800" cy="6324600"/>
          </a:xfrm>
        </p:spPr>
        <p:txBody>
          <a:bodyPr>
            <a:normAutofit fontScale="32500" lnSpcReduction="20000"/>
          </a:bodyPr>
          <a:lstStyle/>
          <a:p>
            <a:endParaRPr lang="en-US" altLang="en-US" sz="4500" dirty="0" smtClean="0"/>
          </a:p>
          <a:p>
            <a:pPr marL="0" indent="0" eaLnBrk="1" hangingPunct="1">
              <a:buNone/>
            </a:pPr>
            <a:r>
              <a:rPr lang="en-US" altLang="en-US" sz="5500" b="1" u="sng" dirty="0" smtClean="0"/>
              <a:t>Services Division</a:t>
            </a:r>
          </a:p>
          <a:p>
            <a:pPr eaLnBrk="1" hangingPunct="1"/>
            <a:r>
              <a:rPr lang="en-US" altLang="en-US" sz="5500" dirty="0" smtClean="0"/>
              <a:t>Library &amp; Resource Center (LRC)</a:t>
            </a:r>
          </a:p>
          <a:p>
            <a:pPr eaLnBrk="1" hangingPunct="1"/>
            <a:r>
              <a:rPr lang="en-US" altLang="en-US" sz="5500" dirty="0" smtClean="0"/>
              <a:t>VA Rehabilitation Center for the Blind &amp; Vision Impaired (VRCBVI or the Center)</a:t>
            </a:r>
          </a:p>
          <a:p>
            <a:pPr eaLnBrk="1" hangingPunct="1"/>
            <a:r>
              <a:rPr lang="en-US" altLang="en-US" sz="5500" dirty="0" smtClean="0"/>
              <a:t>Vocational Rehabilitation</a:t>
            </a:r>
          </a:p>
          <a:p>
            <a:pPr eaLnBrk="1" hangingPunct="1"/>
            <a:r>
              <a:rPr lang="en-US" altLang="en-US" sz="5500" dirty="0" smtClean="0"/>
              <a:t>Rehabilitation Teaching/Independent Living</a:t>
            </a:r>
          </a:p>
          <a:p>
            <a:pPr eaLnBrk="1" hangingPunct="1"/>
            <a:r>
              <a:rPr lang="en-US" altLang="en-US" sz="5500" dirty="0" smtClean="0"/>
              <a:t>Services to Children and Youth or Education Services</a:t>
            </a:r>
          </a:p>
          <a:p>
            <a:pPr eaLnBrk="1" hangingPunct="1"/>
            <a:r>
              <a:rPr lang="en-US" altLang="en-US" sz="5500" dirty="0" smtClean="0"/>
              <a:t>Low Vision</a:t>
            </a:r>
          </a:p>
          <a:p>
            <a:pPr eaLnBrk="1" hangingPunct="1"/>
            <a:r>
              <a:rPr lang="en-US" altLang="en-US" sz="5500" dirty="0" smtClean="0"/>
              <a:t>Rehabilitation Technology</a:t>
            </a:r>
          </a:p>
          <a:p>
            <a:pPr eaLnBrk="1" hangingPunct="1"/>
            <a:r>
              <a:rPr lang="en-US" altLang="en-US" sz="5500" dirty="0" smtClean="0"/>
              <a:t>DeafBlind Services</a:t>
            </a:r>
          </a:p>
          <a:p>
            <a:pPr eaLnBrk="1" hangingPunct="1"/>
            <a:r>
              <a:rPr lang="en-US" altLang="en-US" sz="5500" dirty="0" smtClean="0"/>
              <a:t>Orientation and Mobility</a:t>
            </a:r>
          </a:p>
          <a:p>
            <a:pPr eaLnBrk="1" hangingPunct="1"/>
            <a:r>
              <a:rPr lang="en-US" altLang="en-US" sz="5500" dirty="0" smtClean="0"/>
              <a:t>Business Relations and Outreach</a:t>
            </a:r>
          </a:p>
          <a:p>
            <a:pPr eaLnBrk="1" hangingPunct="1"/>
            <a:endParaRPr lang="en-US" altLang="en-US" sz="5500" dirty="0" smtClean="0"/>
          </a:p>
          <a:p>
            <a:pPr marL="0" indent="0" eaLnBrk="1" hangingPunct="1">
              <a:buNone/>
            </a:pPr>
            <a:r>
              <a:rPr lang="en-US" altLang="en-US" sz="5500" b="1" u="sng" dirty="0" smtClean="0"/>
              <a:t>Enterprise Division</a:t>
            </a:r>
          </a:p>
          <a:p>
            <a:pPr eaLnBrk="1" hangingPunct="1"/>
            <a:r>
              <a:rPr lang="en-US" altLang="en-US" sz="5500" dirty="0" smtClean="0"/>
              <a:t>Virginia Industries for the Blind</a:t>
            </a:r>
          </a:p>
          <a:p>
            <a:pPr eaLnBrk="1" hangingPunct="1"/>
            <a:r>
              <a:rPr lang="en-US" altLang="en-US" sz="5500" dirty="0" smtClean="0"/>
              <a:t>Virginia Enterprise for the Blind (VEB) or Business Enterprise Program (BEP)</a:t>
            </a:r>
          </a:p>
          <a:p>
            <a:pPr eaLnBrk="1" hangingPunct="1"/>
            <a:endParaRPr lang="en-US" altLang="en-US" sz="5500" dirty="0" smtClean="0"/>
          </a:p>
          <a:p>
            <a:pPr marL="0" indent="0" eaLnBrk="1" hangingPunct="1">
              <a:buNone/>
            </a:pPr>
            <a:r>
              <a:rPr lang="en-US" altLang="en-US" sz="5500" b="1" u="sng" dirty="0" smtClean="0"/>
              <a:t>Administration –</a:t>
            </a:r>
          </a:p>
          <a:p>
            <a:r>
              <a:rPr lang="en-US" altLang="en-US" sz="5500" dirty="0" smtClean="0"/>
              <a:t>Fiscal and contract management</a:t>
            </a:r>
          </a:p>
          <a:p>
            <a:pPr eaLnBrk="1" hangingPunct="1"/>
            <a:r>
              <a:rPr lang="en-US" altLang="en-US" sz="5500" dirty="0" smtClean="0"/>
              <a:t>Facilities Management</a:t>
            </a:r>
          </a:p>
          <a:p>
            <a:pPr eaLnBrk="1" hangingPunct="1"/>
            <a:r>
              <a:rPr lang="en-US" altLang="en-US" sz="5500" dirty="0" smtClean="0"/>
              <a:t>Policy, Planning, and Evaluation</a:t>
            </a:r>
          </a:p>
          <a:p>
            <a:pPr eaLnBrk="1" hangingPunct="1"/>
            <a:endParaRPr lang="en-US" altLang="en-US" dirty="0" smtClean="0"/>
          </a:p>
        </p:txBody>
      </p:sp>
      <p:sp>
        <p:nvSpPr>
          <p:cNvPr id="2" name="Slide Number Placeholder 1"/>
          <p:cNvSpPr>
            <a:spLocks noGrp="1"/>
          </p:cNvSpPr>
          <p:nvPr>
            <p:ph type="sldNum" sz="quarter" idx="12"/>
          </p:nvPr>
        </p:nvSpPr>
        <p:spPr/>
        <p:txBody>
          <a:bodyPr/>
          <a:lstStyle/>
          <a:p>
            <a:fld id="{E99EC907-7765-4327-8730-D784A01A0BB7}" type="slidenum">
              <a:rPr lang="en-US" smtClean="0"/>
              <a:t>5</a:t>
            </a:fld>
            <a:endParaRPr lang="en-US" dirty="0"/>
          </a:p>
        </p:txBody>
      </p:sp>
      <p:pic>
        <p:nvPicPr>
          <p:cNvPr id="4" name="Picture 3"/>
          <p:cNvPicPr>
            <a:picLocks noChangeAspect="1" noChangeArrowheads="1"/>
          </p:cNvPicPr>
          <p:nvPr/>
        </p:nvPicPr>
        <p:blipFill>
          <a:blip r:embed="rId2"/>
          <a:srcRect/>
          <a:stretch>
            <a:fillRect/>
          </a:stretch>
        </p:blipFill>
        <p:spPr bwMode="auto">
          <a:xfrm>
            <a:off x="6781800" y="5867400"/>
            <a:ext cx="2014104" cy="551182"/>
          </a:xfrm>
          <a:prstGeom prst="rect">
            <a:avLst/>
          </a:prstGeom>
          <a:noFill/>
          <a:ln w="9525">
            <a:noFill/>
            <a:miter lim="800000"/>
            <a:headEnd/>
            <a:tailEnd/>
          </a:ln>
        </p:spPr>
      </p:pic>
    </p:spTree>
    <p:extLst>
      <p:ext uri="{BB962C8B-B14F-4D97-AF65-F5344CB8AC3E}">
        <p14:creationId xmlns:p14="http://schemas.microsoft.com/office/powerpoint/2010/main" val="2920260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 of a Virginia Map using colors to designate the six DBVI regionall office geographic areas" title="Services Division"/>
          <p:cNvPicPr>
            <a:picLocks noChangeAspect="1"/>
          </p:cNvPicPr>
          <p:nvPr/>
        </p:nvPicPr>
        <p:blipFill rotWithShape="1">
          <a:blip r:embed="rId2">
            <a:extLst>
              <a:ext uri="{28A0092B-C50C-407E-A947-70E740481C1C}">
                <a14:useLocalDpi xmlns:a14="http://schemas.microsoft.com/office/drawing/2010/main" val="0"/>
              </a:ext>
            </a:extLst>
          </a:blip>
          <a:srcRect l="5409" t="18889" r="6265" b="22222"/>
          <a:stretch/>
        </p:blipFill>
        <p:spPr>
          <a:xfrm>
            <a:off x="221050" y="1143000"/>
            <a:ext cx="8643504" cy="4447629"/>
          </a:xfrm>
          <a:prstGeom prst="rect">
            <a:avLst/>
          </a:prstGeom>
        </p:spPr>
      </p:pic>
      <p:sp>
        <p:nvSpPr>
          <p:cNvPr id="2" name="Title 1"/>
          <p:cNvSpPr>
            <a:spLocks noGrp="1"/>
          </p:cNvSpPr>
          <p:nvPr>
            <p:ph type="title"/>
          </p:nvPr>
        </p:nvSpPr>
        <p:spPr>
          <a:xfrm>
            <a:off x="609600" y="274638"/>
            <a:ext cx="7924800" cy="639762"/>
          </a:xfrm>
        </p:spPr>
        <p:txBody>
          <a:bodyPr>
            <a:normAutofit fontScale="90000"/>
          </a:bodyPr>
          <a:lstStyle/>
          <a:p>
            <a:r>
              <a:rPr lang="en-US" altLang="en-US" dirty="0" smtClean="0">
                <a:latin typeface="+mn-lt"/>
                <a:cs typeface="Times New Roman" panose="02020603050405020304" pitchFamily="18" charset="0"/>
              </a:rPr>
              <a:t>Services Division</a:t>
            </a:r>
            <a:endParaRPr lang="en-US" dirty="0">
              <a:latin typeface="+mn-lt"/>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E99EC907-7765-4327-8730-D784A01A0BB7}" type="slidenum">
              <a:rPr lang="en-US" smtClean="0"/>
              <a:t>6</a:t>
            </a:fld>
            <a:endParaRPr lang="en-US" dirty="0"/>
          </a:p>
        </p:txBody>
      </p:sp>
      <p:pic>
        <p:nvPicPr>
          <p:cNvPr id="4" name="Picture 3"/>
          <p:cNvPicPr>
            <a:picLocks noChangeAspect="1" noChangeArrowheads="1"/>
          </p:cNvPicPr>
          <p:nvPr/>
        </p:nvPicPr>
        <p:blipFill>
          <a:blip r:embed="rId3"/>
          <a:srcRect/>
          <a:stretch>
            <a:fillRect/>
          </a:stretch>
        </p:blipFill>
        <p:spPr bwMode="auto">
          <a:xfrm>
            <a:off x="6629400" y="5902677"/>
            <a:ext cx="2166504" cy="592888"/>
          </a:xfrm>
          <a:prstGeom prst="rect">
            <a:avLst/>
          </a:prstGeom>
          <a:noFill/>
          <a:ln w="9525">
            <a:noFill/>
            <a:miter lim="800000"/>
            <a:headEnd/>
            <a:tailEnd/>
          </a:ln>
        </p:spPr>
      </p:pic>
    </p:spTree>
    <p:extLst>
      <p:ext uri="{BB962C8B-B14F-4D97-AF65-F5344CB8AC3E}">
        <p14:creationId xmlns:p14="http://schemas.microsoft.com/office/powerpoint/2010/main" val="1966327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DBVI and Virginia Facts</a:t>
            </a:r>
            <a:endParaRPr lang="en-US" dirty="0"/>
          </a:p>
        </p:txBody>
      </p:sp>
      <p:sp>
        <p:nvSpPr>
          <p:cNvPr id="3" name="Content Placeholder 2"/>
          <p:cNvSpPr>
            <a:spLocks noGrp="1"/>
          </p:cNvSpPr>
          <p:nvPr>
            <p:ph idx="1"/>
          </p:nvPr>
        </p:nvSpPr>
        <p:spPr>
          <a:xfrm>
            <a:off x="457200" y="914401"/>
            <a:ext cx="8229600" cy="5211763"/>
          </a:xfrm>
        </p:spPr>
        <p:txBody>
          <a:bodyPr>
            <a:normAutofit/>
          </a:bodyPr>
          <a:lstStyle/>
          <a:p>
            <a:endParaRPr lang="en-US" sz="2000" dirty="0" smtClean="0"/>
          </a:p>
          <a:p>
            <a:r>
              <a:rPr lang="en-US" sz="2000" dirty="0" smtClean="0"/>
              <a:t>Approximately 8.4 million people in Virginia</a:t>
            </a:r>
          </a:p>
          <a:p>
            <a:r>
              <a:rPr lang="en-US" sz="2000" dirty="0" smtClean="0"/>
              <a:t>178,000 B/VI</a:t>
            </a:r>
          </a:p>
          <a:p>
            <a:r>
              <a:rPr lang="en-US" sz="2000" dirty="0" smtClean="0"/>
              <a:t>Over 16,000 served by DBVI annually </a:t>
            </a:r>
          </a:p>
          <a:p>
            <a:r>
              <a:rPr lang="en-US" sz="2000" dirty="0" smtClean="0"/>
              <a:t>Approx. 10,000 served by Library and Resource Center/National Library Service</a:t>
            </a:r>
          </a:p>
          <a:p>
            <a:r>
              <a:rPr lang="en-US" sz="2000" dirty="0" smtClean="0"/>
              <a:t>4,400 B/VI Virginians are looking for employment</a:t>
            </a:r>
          </a:p>
          <a:p>
            <a:r>
              <a:rPr lang="en-US" sz="2000" dirty="0" smtClean="0"/>
              <a:t>Over 2,300 children and youth served</a:t>
            </a:r>
          </a:p>
          <a:p>
            <a:r>
              <a:rPr lang="en-US" sz="2000" dirty="0" smtClean="0"/>
              <a:t>Approx. 1200 maintained or achieved independence through RT/IL</a:t>
            </a:r>
          </a:p>
          <a:p>
            <a:r>
              <a:rPr lang="en-US" sz="2000" dirty="0" smtClean="0"/>
              <a:t>Over 300 DBVI employees</a:t>
            </a:r>
          </a:p>
          <a:p>
            <a:r>
              <a:rPr lang="en-US" sz="2000" dirty="0" smtClean="0"/>
              <a:t>150-200 people achieve competitive integrated employment annually</a:t>
            </a:r>
          </a:p>
          <a:p>
            <a:r>
              <a:rPr lang="en-US" sz="2000" dirty="0" smtClean="0"/>
              <a:t>105 VIB employees who are blind</a:t>
            </a:r>
          </a:p>
          <a:p>
            <a:r>
              <a:rPr lang="en-US" sz="2000" dirty="0" smtClean="0"/>
              <a:t>1 person to make a difference - YOU</a:t>
            </a:r>
          </a:p>
          <a:p>
            <a:endParaRPr lang="en-US" dirty="0" smtClean="0"/>
          </a:p>
          <a:p>
            <a:endParaRPr lang="en-US" dirty="0" smtClean="0"/>
          </a:p>
          <a:p>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6" name="Slide Number Placeholder 5"/>
          <p:cNvSpPr>
            <a:spLocks noGrp="1"/>
          </p:cNvSpPr>
          <p:nvPr>
            <p:ph type="sldNum" sz="quarter" idx="12"/>
          </p:nvPr>
        </p:nvSpPr>
        <p:spPr>
          <a:xfrm>
            <a:off x="7543800" y="6247450"/>
            <a:ext cx="990600" cy="365125"/>
          </a:xfrm>
        </p:spPr>
        <p:txBody>
          <a:bodyPr/>
          <a:lstStyle/>
          <a:p>
            <a:fld id="{E99EC907-7765-4327-8730-D784A01A0BB7}" type="slidenum">
              <a:rPr lang="en-US" smtClean="0"/>
              <a:t>7</a:t>
            </a:fld>
            <a:endParaRPr lang="en-US" dirty="0"/>
          </a:p>
        </p:txBody>
      </p:sp>
      <p:pic>
        <p:nvPicPr>
          <p:cNvPr id="5" name="Picture 4"/>
          <p:cNvPicPr>
            <a:picLocks noChangeAspect="1" noChangeArrowheads="1"/>
          </p:cNvPicPr>
          <p:nvPr/>
        </p:nvPicPr>
        <p:blipFill>
          <a:blip r:embed="rId2"/>
          <a:srcRect/>
          <a:stretch>
            <a:fillRect/>
          </a:stretch>
        </p:blipFill>
        <p:spPr bwMode="auto">
          <a:xfrm>
            <a:off x="6934199" y="5831779"/>
            <a:ext cx="1865823" cy="510604"/>
          </a:xfrm>
          <a:prstGeom prst="rect">
            <a:avLst/>
          </a:prstGeom>
          <a:noFill/>
          <a:ln w="9525">
            <a:noFill/>
            <a:miter lim="800000"/>
            <a:headEnd/>
            <a:tailEnd/>
          </a:ln>
        </p:spPr>
      </p:pic>
    </p:spTree>
    <p:extLst>
      <p:ext uri="{BB962C8B-B14F-4D97-AF65-F5344CB8AC3E}">
        <p14:creationId xmlns:p14="http://schemas.microsoft.com/office/powerpoint/2010/main" val="250562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1038</TotalTime>
  <Words>358</Words>
  <Application>Microsoft Office PowerPoint</Application>
  <PresentationFormat>On-screen Show (4:3)</PresentationFormat>
  <Paragraphs>61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Wingdings</vt:lpstr>
      <vt:lpstr>Office Theme</vt:lpstr>
      <vt:lpstr>Virginia Department for the Blind  and Vision Impaired</vt:lpstr>
      <vt:lpstr>DBVI mission </vt:lpstr>
      <vt:lpstr> DBVI Vision </vt:lpstr>
      <vt:lpstr> DBVI Structure </vt:lpstr>
      <vt:lpstr>DBVI Comprehensive Services </vt:lpstr>
      <vt:lpstr>Services Division</vt:lpstr>
      <vt:lpstr>DBVI and Virginia Facts</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Virginia Department for the Blind and Vision Impaired New Employee Orientation</dc:title>
  <dc:creator>dch63445</dc:creator>
  <cp:lastModifiedBy>Silverstein, Suzi (VDH)</cp:lastModifiedBy>
  <cp:revision>35</cp:revision>
  <cp:lastPrinted>2017-10-04T16:16:47Z</cp:lastPrinted>
  <dcterms:created xsi:type="dcterms:W3CDTF">2017-09-28T15:16:05Z</dcterms:created>
  <dcterms:modified xsi:type="dcterms:W3CDTF">2019-06-12T16:22:41Z</dcterms:modified>
</cp:coreProperties>
</file>