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3" r:id="rId2"/>
    <p:sldId id="257" r:id="rId3"/>
    <p:sldId id="258" r:id="rId4"/>
    <p:sldId id="259" r:id="rId5"/>
    <p:sldId id="270" r:id="rId6"/>
    <p:sldId id="260" r:id="rId7"/>
    <p:sldId id="269" r:id="rId8"/>
    <p:sldId id="262" r:id="rId9"/>
    <p:sldId id="265" r:id="rId10"/>
    <p:sldId id="288" r:id="rId11"/>
    <p:sldId id="284" r:id="rId12"/>
    <p:sldId id="285" r:id="rId13"/>
    <p:sldId id="287" r:id="rId14"/>
    <p:sldId id="289" r:id="rId15"/>
    <p:sldId id="290" r:id="rId16"/>
    <p:sldId id="291" r:id="rId17"/>
    <p:sldId id="292" r:id="rId18"/>
    <p:sldId id="276" r:id="rId19"/>
    <p:sldId id="266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65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en-US" sz="1600" dirty="0">
                <a:latin typeface="+mj-lt"/>
              </a:rPr>
              <a:t>Rate of Emergency Department Visits for Gun-Related Injuries by Year, 2014-2018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60063606405519"/>
          <c:y val="0.16527564372788386"/>
          <c:w val="0.78939936393594479"/>
          <c:h val="0.69128189272360907"/>
        </c:manualLayout>
      </c:layout>
      <c:lineChart>
        <c:grouping val="standard"/>
        <c:varyColors val="0"/>
        <c:ser>
          <c:idx val="0"/>
          <c:order val="0"/>
          <c:tx>
            <c:strRef>
              <c:f>'ED Visit data'!$A$2</c:f>
              <c:strCache>
                <c:ptCount val="1"/>
                <c:pt idx="0">
                  <c:v>ED Visits</c:v>
                </c:pt>
              </c:strCache>
            </c:strRef>
          </c:tx>
          <c:spPr>
            <a:ln w="34925" cap="rnd">
              <a:solidFill>
                <a:srgbClr val="253494"/>
              </a:solidFill>
              <a:round/>
            </a:ln>
            <a:effectLst/>
          </c:spPr>
          <c:marker>
            <c:symbol val="none"/>
          </c:marker>
          <c:cat>
            <c:numRef>
              <c:f>'ED Visit data'!$B$1:$F$1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'ED Visit data'!$B$2:$F$2</c:f>
              <c:numCache>
                <c:formatCode>General</c:formatCode>
                <c:ptCount val="5"/>
                <c:pt idx="0">
                  <c:v>4.3</c:v>
                </c:pt>
                <c:pt idx="1">
                  <c:v>5</c:v>
                </c:pt>
                <c:pt idx="2">
                  <c:v>5.8</c:v>
                </c:pt>
                <c:pt idx="3">
                  <c:v>5.0999999999999996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67-4F6F-AB93-254522BB3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2032248"/>
        <c:axId val="512032576"/>
      </c:lineChart>
      <c:catAx>
        <c:axId val="51203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2032576"/>
        <c:crosses val="autoZero"/>
        <c:auto val="1"/>
        <c:lblAlgn val="ctr"/>
        <c:lblOffset val="100"/>
        <c:noMultiLvlLbl val="0"/>
      </c:catAx>
      <c:valAx>
        <c:axId val="51203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600" dirty="0">
                    <a:latin typeface="+mj-lt"/>
                  </a:rPr>
                  <a:t>Rate per 10,000 ED Visits</a:t>
                </a:r>
              </a:p>
            </c:rich>
          </c:tx>
          <c:layout>
            <c:manualLayout>
              <c:xMode val="edge"/>
              <c:yMode val="edge"/>
              <c:x val="4.0027681753894429E-2"/>
              <c:y val="0.268689137017068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120322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562730789594993E-2"/>
          <c:y val="4.526900120269757E-2"/>
          <c:w val="0.91054065885248325"/>
          <c:h val="0.65892922771958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Assault</c:v>
                </c:pt>
              </c:strCache>
            </c:strRef>
          </c:tx>
          <c:spPr>
            <a:solidFill>
              <a:srgbClr val="01857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341</c:v>
                </c:pt>
                <c:pt idx="1">
                  <c:v>337</c:v>
                </c:pt>
                <c:pt idx="2">
                  <c:v>261</c:v>
                </c:pt>
                <c:pt idx="3">
                  <c:v>283</c:v>
                </c:pt>
                <c:pt idx="4">
                  <c:v>287</c:v>
                </c:pt>
                <c:pt idx="5">
                  <c:v>311</c:v>
                </c:pt>
                <c:pt idx="6">
                  <c:v>301</c:v>
                </c:pt>
                <c:pt idx="8">
                  <c:v>316</c:v>
                </c:pt>
                <c:pt idx="9">
                  <c:v>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D-41E4-A7B7-F4C68D68F0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Unintentional</c:v>
                </c:pt>
              </c:strCache>
            </c:strRef>
          </c:tx>
          <c:spPr>
            <a:solidFill>
              <a:srgbClr val="DFC27D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131</c:v>
                </c:pt>
                <c:pt idx="1">
                  <c:v>140</c:v>
                </c:pt>
                <c:pt idx="2">
                  <c:v>138</c:v>
                </c:pt>
                <c:pt idx="3">
                  <c:v>105</c:v>
                </c:pt>
                <c:pt idx="4">
                  <c:v>119</c:v>
                </c:pt>
                <c:pt idx="5">
                  <c:v>148</c:v>
                </c:pt>
                <c:pt idx="6">
                  <c:v>192</c:v>
                </c:pt>
                <c:pt idx="8">
                  <c:v>393</c:v>
                </c:pt>
                <c:pt idx="9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6D-41E4-A7B7-F4C68D68F0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Self-Harm</c:v>
                </c:pt>
              </c:strCache>
            </c:strRef>
          </c:tx>
          <c:spPr>
            <a:solidFill>
              <a:srgbClr val="80CDC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46</c:v>
                </c:pt>
                <c:pt idx="1">
                  <c:v>62</c:v>
                </c:pt>
                <c:pt idx="2">
                  <c:v>61</c:v>
                </c:pt>
                <c:pt idx="3">
                  <c:v>70</c:v>
                </c:pt>
                <c:pt idx="4">
                  <c:v>60</c:v>
                </c:pt>
                <c:pt idx="5">
                  <c:v>65</c:v>
                </c:pt>
                <c:pt idx="6">
                  <c:v>59</c:v>
                </c:pt>
                <c:pt idx="8">
                  <c:v>76</c:v>
                </c:pt>
                <c:pt idx="9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6D-41E4-A7B7-F4C68D68F09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Undetermined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44</c:v>
                </c:pt>
                <c:pt idx="1">
                  <c:v>54</c:v>
                </c:pt>
                <c:pt idx="2">
                  <c:v>57</c:v>
                </c:pt>
                <c:pt idx="3">
                  <c:v>54</c:v>
                </c:pt>
                <c:pt idx="4">
                  <c:v>58</c:v>
                </c:pt>
                <c:pt idx="5">
                  <c:v>48</c:v>
                </c:pt>
                <c:pt idx="6">
                  <c:v>35</c:v>
                </c:pt>
                <c:pt idx="8">
                  <c:v>23</c:v>
                </c:pt>
                <c:pt idx="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6D-41E4-A7B7-F4C68D68F09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Legal Intervention/War</c:v>
                </c:pt>
              </c:strCache>
            </c:strRef>
          </c:tx>
          <c:spPr>
            <a:solidFill>
              <a:srgbClr val="A6611A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12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8">
                  <c:v>12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6D-41E4-A7B7-F4C68D68F09E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6D-41E4-A7B7-F4C68D68F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97142280"/>
        <c:axId val="297145232"/>
      </c:barChart>
      <c:catAx>
        <c:axId val="29714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45232"/>
        <c:crosses val="autoZero"/>
        <c:auto val="1"/>
        <c:lblAlgn val="ctr"/>
        <c:lblOffset val="100"/>
        <c:noMultiLvlLbl val="0"/>
      </c:catAx>
      <c:valAx>
        <c:axId val="29714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14228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32857-9FFA-450D-A346-FA09FEFD9D0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F47411B-3CA9-4C93-8299-726E9EA0988B}">
      <dgm:prSet phldrT="[Text]" custT="1"/>
      <dgm:spPr>
        <a:solidFill>
          <a:srgbClr val="253494"/>
        </a:solidFill>
      </dgm:spPr>
      <dgm:t>
        <a:bodyPr/>
        <a:lstStyle/>
        <a:p>
          <a:r>
            <a:rPr lang="en-US" sz="1800" dirty="0" smtClean="0"/>
            <a:t>1,667 ED visits</a:t>
          </a:r>
          <a:endParaRPr lang="en-US" sz="1800" dirty="0"/>
        </a:p>
      </dgm:t>
    </dgm:pt>
    <dgm:pt modelId="{90B5098E-392D-46A1-9122-C4E127617D57}" type="parTrans" cxnId="{540A3055-D664-4F38-98EE-E56726F107DE}">
      <dgm:prSet/>
      <dgm:spPr/>
      <dgm:t>
        <a:bodyPr/>
        <a:lstStyle/>
        <a:p>
          <a:endParaRPr lang="en-US" sz="1400"/>
        </a:p>
      </dgm:t>
    </dgm:pt>
    <dgm:pt modelId="{66EF47D8-6401-47FA-AAF5-7BE3A5281D20}" type="sibTrans" cxnId="{540A3055-D664-4F38-98EE-E56726F107DE}">
      <dgm:prSet/>
      <dgm:spPr/>
      <dgm:t>
        <a:bodyPr/>
        <a:lstStyle/>
        <a:p>
          <a:endParaRPr lang="en-US" sz="1400"/>
        </a:p>
      </dgm:t>
    </dgm:pt>
    <dgm:pt modelId="{6A839089-C7C8-42A3-A6E5-BBE2F3BEAD8C}">
      <dgm:prSet phldrT="[Text]" custT="1"/>
      <dgm:spPr>
        <a:solidFill>
          <a:srgbClr val="DFC27D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87% male</a:t>
          </a:r>
          <a:endParaRPr lang="en-US" sz="1800" dirty="0">
            <a:solidFill>
              <a:schemeClr val="tx1"/>
            </a:solidFill>
          </a:endParaRPr>
        </a:p>
      </dgm:t>
    </dgm:pt>
    <dgm:pt modelId="{E686FE3D-6913-4B90-9D27-E41CB7FA280D}" type="parTrans" cxnId="{89F6CD20-38BD-449E-9EB0-B4679C4649E3}">
      <dgm:prSet/>
      <dgm:spPr/>
      <dgm:t>
        <a:bodyPr/>
        <a:lstStyle/>
        <a:p>
          <a:endParaRPr lang="en-US" sz="1400"/>
        </a:p>
      </dgm:t>
    </dgm:pt>
    <dgm:pt modelId="{C79C59C1-3867-4C3A-87DD-FFF53B3FBC76}" type="sibTrans" cxnId="{89F6CD20-38BD-449E-9EB0-B4679C4649E3}">
      <dgm:prSet/>
      <dgm:spPr/>
      <dgm:t>
        <a:bodyPr/>
        <a:lstStyle/>
        <a:p>
          <a:endParaRPr lang="en-US" sz="1400"/>
        </a:p>
      </dgm:t>
    </dgm:pt>
    <dgm:pt modelId="{7B00A965-7F23-4C84-BCEF-28A7729D2263}">
      <dgm:prSet phldrT="[Text]" custT="1"/>
      <dgm:spPr>
        <a:solidFill>
          <a:srgbClr val="80CDC1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Highest proportion among 20-29 year olds (41%)</a:t>
          </a:r>
          <a:endParaRPr lang="en-US" sz="1800" dirty="0">
            <a:solidFill>
              <a:schemeClr val="tx1"/>
            </a:solidFill>
          </a:endParaRPr>
        </a:p>
      </dgm:t>
    </dgm:pt>
    <dgm:pt modelId="{C32ED324-77D2-47C0-B88A-5CBD07ADB649}" type="parTrans" cxnId="{46B61595-6865-4C39-9CAD-74C825FE6C3C}">
      <dgm:prSet/>
      <dgm:spPr/>
      <dgm:t>
        <a:bodyPr/>
        <a:lstStyle/>
        <a:p>
          <a:endParaRPr lang="en-US" sz="1400"/>
        </a:p>
      </dgm:t>
    </dgm:pt>
    <dgm:pt modelId="{94BBAF9D-4364-4BAD-8FF8-C4A1789AF378}" type="sibTrans" cxnId="{46B61595-6865-4C39-9CAD-74C825FE6C3C}">
      <dgm:prSet/>
      <dgm:spPr/>
      <dgm:t>
        <a:bodyPr/>
        <a:lstStyle/>
        <a:p>
          <a:endParaRPr lang="en-US" sz="1400"/>
        </a:p>
      </dgm:t>
    </dgm:pt>
    <dgm:pt modelId="{D93945BE-AA66-4B78-89A8-5F6512D0CF5C}">
      <dgm:prSet phldrT="[Text]" custT="1"/>
      <dgm:spPr>
        <a:solidFill>
          <a:srgbClr val="018571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Black/African American patients account for over half of gun-related injury ED visits (53%)</a:t>
          </a:r>
          <a:endParaRPr lang="en-US" sz="1400" dirty="0">
            <a:solidFill>
              <a:schemeClr val="tx1"/>
            </a:solidFill>
          </a:endParaRPr>
        </a:p>
      </dgm:t>
    </dgm:pt>
    <dgm:pt modelId="{7234FB08-C3AE-4A3C-A878-F10148034B0E}" type="parTrans" cxnId="{BEC1DA89-1DC8-47C8-8621-0E30F2CB11FB}">
      <dgm:prSet/>
      <dgm:spPr/>
      <dgm:t>
        <a:bodyPr/>
        <a:lstStyle/>
        <a:p>
          <a:endParaRPr lang="en-US" sz="1400"/>
        </a:p>
      </dgm:t>
    </dgm:pt>
    <dgm:pt modelId="{C829B2F9-0761-4D20-99DE-CD2430CB1E41}" type="sibTrans" cxnId="{BEC1DA89-1DC8-47C8-8621-0E30F2CB11FB}">
      <dgm:prSet/>
      <dgm:spPr/>
      <dgm:t>
        <a:bodyPr/>
        <a:lstStyle/>
        <a:p>
          <a:endParaRPr lang="en-US" sz="1400"/>
        </a:p>
      </dgm:t>
    </dgm:pt>
    <dgm:pt modelId="{FDA14E5A-B6EF-4CE4-B829-53C0B9DB23EF}">
      <dgm:prSet phldrT="[Text]" custT="1"/>
      <dgm:spPr>
        <a:solidFill>
          <a:srgbClr val="A6611A"/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Rate of gun-related injuries per 10,000 ED visits has increased 19% from 2014 to 2018.</a:t>
          </a:r>
          <a:endParaRPr lang="en-US" sz="1400" dirty="0">
            <a:solidFill>
              <a:schemeClr val="tx1"/>
            </a:solidFill>
          </a:endParaRPr>
        </a:p>
      </dgm:t>
    </dgm:pt>
    <dgm:pt modelId="{D793EA0A-9BF2-4C93-BE69-5C8F21B523E7}" type="parTrans" cxnId="{2B4E6D90-538A-45D1-B979-A4C98ED4D3B1}">
      <dgm:prSet/>
      <dgm:spPr/>
      <dgm:t>
        <a:bodyPr/>
        <a:lstStyle/>
        <a:p>
          <a:endParaRPr lang="en-US" sz="1400"/>
        </a:p>
      </dgm:t>
    </dgm:pt>
    <dgm:pt modelId="{41171E38-0815-4B22-A8E2-4DDE3B0A8365}" type="sibTrans" cxnId="{2B4E6D90-538A-45D1-B979-A4C98ED4D3B1}">
      <dgm:prSet/>
      <dgm:spPr/>
      <dgm:t>
        <a:bodyPr/>
        <a:lstStyle/>
        <a:p>
          <a:endParaRPr lang="en-US" sz="1400"/>
        </a:p>
      </dgm:t>
    </dgm:pt>
    <dgm:pt modelId="{30D1CD4F-4A59-493A-87D0-E7A778B5E785}" type="pres">
      <dgm:prSet presAssocID="{F9232857-9FFA-450D-A346-FA09FEFD9D0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90123B-5CAE-463C-AC67-4D692740C35C}" type="pres">
      <dgm:prSet presAssocID="{AF47411B-3CA9-4C93-8299-726E9EA0988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015D49-4DF5-492B-B033-8CFE38612DB5}" type="pres">
      <dgm:prSet presAssocID="{66EF47D8-6401-47FA-AAF5-7BE3A5281D20}" presName="sibTrans" presStyleCnt="0"/>
      <dgm:spPr/>
    </dgm:pt>
    <dgm:pt modelId="{5096506C-2F6E-43DD-B80B-1EFE3726DABA}" type="pres">
      <dgm:prSet presAssocID="{6A839089-C7C8-42A3-A6E5-BBE2F3BEAD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479CD-4019-48BD-8073-8E107A7DE6CF}" type="pres">
      <dgm:prSet presAssocID="{C79C59C1-3867-4C3A-87DD-FFF53B3FBC76}" presName="sibTrans" presStyleCnt="0"/>
      <dgm:spPr/>
    </dgm:pt>
    <dgm:pt modelId="{AB8EAFB6-F481-4975-8D8A-A556E2EFB959}" type="pres">
      <dgm:prSet presAssocID="{7B00A965-7F23-4C84-BCEF-28A7729D22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98E1A-8ADC-4B63-B0A8-102FC065C7D9}" type="pres">
      <dgm:prSet presAssocID="{94BBAF9D-4364-4BAD-8FF8-C4A1789AF378}" presName="sibTrans" presStyleCnt="0"/>
      <dgm:spPr/>
    </dgm:pt>
    <dgm:pt modelId="{15E98DC3-368A-42C1-B9C1-1FB75B9FE31B}" type="pres">
      <dgm:prSet presAssocID="{D93945BE-AA66-4B78-89A8-5F6512D0CF5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41FB3-6362-48E8-84A2-4E3C6BFC2252}" type="pres">
      <dgm:prSet presAssocID="{C829B2F9-0761-4D20-99DE-CD2430CB1E41}" presName="sibTrans" presStyleCnt="0"/>
      <dgm:spPr/>
    </dgm:pt>
    <dgm:pt modelId="{7DD4B2C4-C8B7-47EA-8561-A99C382C1D30}" type="pres">
      <dgm:prSet presAssocID="{FDA14E5A-B6EF-4CE4-B829-53C0B9DB23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A3055-D664-4F38-98EE-E56726F107DE}" srcId="{F9232857-9FFA-450D-A346-FA09FEFD9D09}" destId="{AF47411B-3CA9-4C93-8299-726E9EA0988B}" srcOrd="0" destOrd="0" parTransId="{90B5098E-392D-46A1-9122-C4E127617D57}" sibTransId="{66EF47D8-6401-47FA-AAF5-7BE3A5281D20}"/>
    <dgm:cxn modelId="{BFEF4315-A7A9-4D53-8FBC-6A03FE2B5B9A}" type="presOf" srcId="{F9232857-9FFA-450D-A346-FA09FEFD9D09}" destId="{30D1CD4F-4A59-493A-87D0-E7A778B5E785}" srcOrd="0" destOrd="0" presId="urn:microsoft.com/office/officeart/2005/8/layout/default"/>
    <dgm:cxn modelId="{F7587713-8573-4658-95CD-BD1D9BCEA183}" type="presOf" srcId="{D93945BE-AA66-4B78-89A8-5F6512D0CF5C}" destId="{15E98DC3-368A-42C1-B9C1-1FB75B9FE31B}" srcOrd="0" destOrd="0" presId="urn:microsoft.com/office/officeart/2005/8/layout/default"/>
    <dgm:cxn modelId="{46B61595-6865-4C39-9CAD-74C825FE6C3C}" srcId="{F9232857-9FFA-450D-A346-FA09FEFD9D09}" destId="{7B00A965-7F23-4C84-BCEF-28A7729D2263}" srcOrd="2" destOrd="0" parTransId="{C32ED324-77D2-47C0-B88A-5CBD07ADB649}" sibTransId="{94BBAF9D-4364-4BAD-8FF8-C4A1789AF378}"/>
    <dgm:cxn modelId="{2B4E6D90-538A-45D1-B979-A4C98ED4D3B1}" srcId="{F9232857-9FFA-450D-A346-FA09FEFD9D09}" destId="{FDA14E5A-B6EF-4CE4-B829-53C0B9DB23EF}" srcOrd="4" destOrd="0" parTransId="{D793EA0A-9BF2-4C93-BE69-5C8F21B523E7}" sibTransId="{41171E38-0815-4B22-A8E2-4DDE3B0A8365}"/>
    <dgm:cxn modelId="{89F6CD20-38BD-449E-9EB0-B4679C4649E3}" srcId="{F9232857-9FFA-450D-A346-FA09FEFD9D09}" destId="{6A839089-C7C8-42A3-A6E5-BBE2F3BEAD8C}" srcOrd="1" destOrd="0" parTransId="{E686FE3D-6913-4B90-9D27-E41CB7FA280D}" sibTransId="{C79C59C1-3867-4C3A-87DD-FFF53B3FBC76}"/>
    <dgm:cxn modelId="{43851197-B7A0-48BC-9E1F-6E0683BD7FB4}" type="presOf" srcId="{6A839089-C7C8-42A3-A6E5-BBE2F3BEAD8C}" destId="{5096506C-2F6E-43DD-B80B-1EFE3726DABA}" srcOrd="0" destOrd="0" presId="urn:microsoft.com/office/officeart/2005/8/layout/default"/>
    <dgm:cxn modelId="{BEC1DA89-1DC8-47C8-8621-0E30F2CB11FB}" srcId="{F9232857-9FFA-450D-A346-FA09FEFD9D09}" destId="{D93945BE-AA66-4B78-89A8-5F6512D0CF5C}" srcOrd="3" destOrd="0" parTransId="{7234FB08-C3AE-4A3C-A878-F10148034B0E}" sibTransId="{C829B2F9-0761-4D20-99DE-CD2430CB1E41}"/>
    <dgm:cxn modelId="{F8B5A0BE-6DE8-4739-A8D9-9B240F0D608F}" type="presOf" srcId="{FDA14E5A-B6EF-4CE4-B829-53C0B9DB23EF}" destId="{7DD4B2C4-C8B7-47EA-8561-A99C382C1D30}" srcOrd="0" destOrd="0" presId="urn:microsoft.com/office/officeart/2005/8/layout/default"/>
    <dgm:cxn modelId="{876D79B9-5F0C-4970-A44C-A94B07868624}" type="presOf" srcId="{AF47411B-3CA9-4C93-8299-726E9EA0988B}" destId="{8C90123B-5CAE-463C-AC67-4D692740C35C}" srcOrd="0" destOrd="0" presId="urn:microsoft.com/office/officeart/2005/8/layout/default"/>
    <dgm:cxn modelId="{005B2403-0A1B-4E46-878B-DEF912FADCF7}" type="presOf" srcId="{7B00A965-7F23-4C84-BCEF-28A7729D2263}" destId="{AB8EAFB6-F481-4975-8D8A-A556E2EFB959}" srcOrd="0" destOrd="0" presId="urn:microsoft.com/office/officeart/2005/8/layout/default"/>
    <dgm:cxn modelId="{36C803C4-B5CD-4125-86C0-1386AD89C78B}" type="presParOf" srcId="{30D1CD4F-4A59-493A-87D0-E7A778B5E785}" destId="{8C90123B-5CAE-463C-AC67-4D692740C35C}" srcOrd="0" destOrd="0" presId="urn:microsoft.com/office/officeart/2005/8/layout/default"/>
    <dgm:cxn modelId="{400B237B-7D37-4ADD-96D4-52CFD46EA43A}" type="presParOf" srcId="{30D1CD4F-4A59-493A-87D0-E7A778B5E785}" destId="{C9015D49-4DF5-492B-B033-8CFE38612DB5}" srcOrd="1" destOrd="0" presId="urn:microsoft.com/office/officeart/2005/8/layout/default"/>
    <dgm:cxn modelId="{C1C73BA6-8A83-42AB-8A01-80A2890FF0D4}" type="presParOf" srcId="{30D1CD4F-4A59-493A-87D0-E7A778B5E785}" destId="{5096506C-2F6E-43DD-B80B-1EFE3726DABA}" srcOrd="2" destOrd="0" presId="urn:microsoft.com/office/officeart/2005/8/layout/default"/>
    <dgm:cxn modelId="{DAFEDF61-247C-4A96-B5AF-45E4647293FC}" type="presParOf" srcId="{30D1CD4F-4A59-493A-87D0-E7A778B5E785}" destId="{11C479CD-4019-48BD-8073-8E107A7DE6CF}" srcOrd="3" destOrd="0" presId="urn:microsoft.com/office/officeart/2005/8/layout/default"/>
    <dgm:cxn modelId="{9944A2A4-FA85-45E3-A083-16AF65BC01A6}" type="presParOf" srcId="{30D1CD4F-4A59-493A-87D0-E7A778B5E785}" destId="{AB8EAFB6-F481-4975-8D8A-A556E2EFB959}" srcOrd="4" destOrd="0" presId="urn:microsoft.com/office/officeart/2005/8/layout/default"/>
    <dgm:cxn modelId="{32081E8A-696F-4C28-B001-4A0640D0E635}" type="presParOf" srcId="{30D1CD4F-4A59-493A-87D0-E7A778B5E785}" destId="{D1F98E1A-8ADC-4B63-B0A8-102FC065C7D9}" srcOrd="5" destOrd="0" presId="urn:microsoft.com/office/officeart/2005/8/layout/default"/>
    <dgm:cxn modelId="{F499F415-2BD9-4CCB-978D-66BEE67CBE66}" type="presParOf" srcId="{30D1CD4F-4A59-493A-87D0-E7A778B5E785}" destId="{15E98DC3-368A-42C1-B9C1-1FB75B9FE31B}" srcOrd="6" destOrd="0" presId="urn:microsoft.com/office/officeart/2005/8/layout/default"/>
    <dgm:cxn modelId="{D8E2CC9D-0105-4753-BC1E-EB36193A0F5B}" type="presParOf" srcId="{30D1CD4F-4A59-493A-87D0-E7A778B5E785}" destId="{C4841FB3-6362-48E8-84A2-4E3C6BFC2252}" srcOrd="7" destOrd="0" presId="urn:microsoft.com/office/officeart/2005/8/layout/default"/>
    <dgm:cxn modelId="{EDDF1D73-825B-4A4F-82E1-FBEA229C9BE3}" type="presParOf" srcId="{30D1CD4F-4A59-493A-87D0-E7A778B5E785}" destId="{7DD4B2C4-C8B7-47EA-8561-A99C382C1D3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FBB47-A7F2-4ECF-8BFB-1F501D26ECF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D0467E-8310-47DA-9ADC-07F599855577}">
      <dgm:prSet phldrT="[Text]"/>
      <dgm:spPr>
        <a:solidFill>
          <a:srgbClr val="A6611A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Unintentional</a:t>
          </a:r>
          <a:endParaRPr lang="en-US" dirty="0">
            <a:solidFill>
              <a:schemeClr val="bg1"/>
            </a:solidFill>
          </a:endParaRPr>
        </a:p>
      </dgm:t>
    </dgm:pt>
    <dgm:pt modelId="{4CFDF0AF-102A-4A9D-8D03-ADA48BBD6DD9}" type="parTrans" cxnId="{3AB2915B-0639-4639-93E2-9824E5235A9F}">
      <dgm:prSet/>
      <dgm:spPr/>
      <dgm:t>
        <a:bodyPr/>
        <a:lstStyle/>
        <a:p>
          <a:endParaRPr lang="en-US"/>
        </a:p>
      </dgm:t>
    </dgm:pt>
    <dgm:pt modelId="{044F3C20-DD82-4EDA-9BD2-A333EA6D9958}" type="sibTrans" cxnId="{3AB2915B-0639-4639-93E2-9824E5235A9F}">
      <dgm:prSet/>
      <dgm:spPr/>
      <dgm:t>
        <a:bodyPr/>
        <a:lstStyle/>
        <a:p>
          <a:endParaRPr lang="en-US"/>
        </a:p>
      </dgm:t>
    </dgm:pt>
    <dgm:pt modelId="{760D19A4-4057-4CAA-88F5-70DD10639940}">
      <dgm:prSet phldrT="[Text]"/>
      <dgm:spPr/>
      <dgm:t>
        <a:bodyPr/>
        <a:lstStyle/>
        <a:p>
          <a:r>
            <a:rPr lang="en-US" dirty="0" smtClean="0"/>
            <a:t>72% of gun-related unintentional injuries were among persons aged 15-34 years. </a:t>
          </a:r>
          <a:endParaRPr lang="en-US" dirty="0"/>
        </a:p>
      </dgm:t>
    </dgm:pt>
    <dgm:pt modelId="{8D2D62DC-A147-43EF-AC26-1A6F107135B7}" type="parTrans" cxnId="{88E35549-000B-481F-9BD2-2C4ECD617AEA}">
      <dgm:prSet/>
      <dgm:spPr/>
      <dgm:t>
        <a:bodyPr/>
        <a:lstStyle/>
        <a:p>
          <a:endParaRPr lang="en-US"/>
        </a:p>
      </dgm:t>
    </dgm:pt>
    <dgm:pt modelId="{8DECBF5E-79B3-46BE-9F83-DC7D41BC014A}" type="sibTrans" cxnId="{88E35549-000B-481F-9BD2-2C4ECD617AEA}">
      <dgm:prSet/>
      <dgm:spPr/>
      <dgm:t>
        <a:bodyPr/>
        <a:lstStyle/>
        <a:p>
          <a:endParaRPr lang="en-US"/>
        </a:p>
      </dgm:t>
    </dgm:pt>
    <dgm:pt modelId="{5F15B5EF-2296-465E-8B3C-220096959CB0}">
      <dgm:prSet phldrT="[Text]"/>
      <dgm:spPr>
        <a:solidFill>
          <a:srgbClr val="253494"/>
        </a:solidFill>
      </dgm:spPr>
      <dgm:t>
        <a:bodyPr/>
        <a:lstStyle/>
        <a:p>
          <a:r>
            <a:rPr lang="en-US" dirty="0" smtClean="0"/>
            <a:t>Self-Harm</a:t>
          </a:r>
          <a:endParaRPr lang="en-US" dirty="0"/>
        </a:p>
      </dgm:t>
    </dgm:pt>
    <dgm:pt modelId="{F43E1FEF-28EE-4029-B560-DAF91F3FAF26}" type="parTrans" cxnId="{CA396226-FDA2-4576-ACB4-36AED78E82DA}">
      <dgm:prSet/>
      <dgm:spPr/>
      <dgm:t>
        <a:bodyPr/>
        <a:lstStyle/>
        <a:p>
          <a:endParaRPr lang="en-US"/>
        </a:p>
      </dgm:t>
    </dgm:pt>
    <dgm:pt modelId="{EFEB8F1A-60C4-4F0D-9227-2798DBD8AA59}" type="sibTrans" cxnId="{CA396226-FDA2-4576-ACB4-36AED78E82DA}">
      <dgm:prSet/>
      <dgm:spPr/>
      <dgm:t>
        <a:bodyPr/>
        <a:lstStyle/>
        <a:p>
          <a:endParaRPr lang="en-US"/>
        </a:p>
      </dgm:t>
    </dgm:pt>
    <dgm:pt modelId="{0588B8BC-FE0C-46BF-8CC3-C2659BAB774F}">
      <dgm:prSet phldrT="[Text]"/>
      <dgm:spPr/>
      <dgm:t>
        <a:bodyPr/>
        <a:lstStyle/>
        <a:p>
          <a:r>
            <a:rPr lang="en-US" dirty="0" smtClean="0"/>
            <a:t>51% of gun-related self-harm injuries were among persons aged 25-54 years.</a:t>
          </a:r>
          <a:endParaRPr lang="en-US" dirty="0"/>
        </a:p>
      </dgm:t>
    </dgm:pt>
    <dgm:pt modelId="{94BF0874-DC9C-4CCF-8287-7BADCD0EAA13}" type="parTrans" cxnId="{88519180-CC39-4B33-8593-0C4AEBB8102F}">
      <dgm:prSet/>
      <dgm:spPr/>
      <dgm:t>
        <a:bodyPr/>
        <a:lstStyle/>
        <a:p>
          <a:endParaRPr lang="en-US"/>
        </a:p>
      </dgm:t>
    </dgm:pt>
    <dgm:pt modelId="{B3397E91-D0C0-4181-9DBF-3828FF3B7CB2}" type="sibTrans" cxnId="{88519180-CC39-4B33-8593-0C4AEBB8102F}">
      <dgm:prSet/>
      <dgm:spPr/>
      <dgm:t>
        <a:bodyPr/>
        <a:lstStyle/>
        <a:p>
          <a:endParaRPr lang="en-US"/>
        </a:p>
      </dgm:t>
    </dgm:pt>
    <dgm:pt modelId="{F96C892F-E81F-485D-911A-4FDE515EBB5D}">
      <dgm:prSet phldrT="[Text]"/>
      <dgm:spPr>
        <a:solidFill>
          <a:srgbClr val="80CDC1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Assault</a:t>
          </a:r>
          <a:endParaRPr lang="en-US" dirty="0">
            <a:solidFill>
              <a:schemeClr val="tx1"/>
            </a:solidFill>
          </a:endParaRPr>
        </a:p>
      </dgm:t>
    </dgm:pt>
    <dgm:pt modelId="{62D10BEA-B3B1-44ED-B77D-E931D4245572}" type="parTrans" cxnId="{EAC13103-21CF-4CF3-BAEA-466F02F0EC11}">
      <dgm:prSet/>
      <dgm:spPr/>
      <dgm:t>
        <a:bodyPr/>
        <a:lstStyle/>
        <a:p>
          <a:endParaRPr lang="en-US"/>
        </a:p>
      </dgm:t>
    </dgm:pt>
    <dgm:pt modelId="{6BF02AFD-88DD-468B-B7DB-973BD5829194}" type="sibTrans" cxnId="{EAC13103-21CF-4CF3-BAEA-466F02F0EC11}">
      <dgm:prSet/>
      <dgm:spPr/>
      <dgm:t>
        <a:bodyPr/>
        <a:lstStyle/>
        <a:p>
          <a:endParaRPr lang="en-US"/>
        </a:p>
      </dgm:t>
    </dgm:pt>
    <dgm:pt modelId="{1CFB25D1-5152-43D9-8B65-B8B29C410EEE}">
      <dgm:prSet phldrT="[Text]"/>
      <dgm:spPr/>
      <dgm:t>
        <a:bodyPr/>
        <a:lstStyle/>
        <a:p>
          <a:endParaRPr lang="en-US" dirty="0"/>
        </a:p>
      </dgm:t>
    </dgm:pt>
    <dgm:pt modelId="{8919F864-D823-413D-B7AE-540A190D1FF4}" type="parTrans" cxnId="{B1CED42B-E11C-4ABB-A2FD-5FC5A37D1EC1}">
      <dgm:prSet/>
      <dgm:spPr/>
      <dgm:t>
        <a:bodyPr/>
        <a:lstStyle/>
        <a:p>
          <a:endParaRPr lang="en-US"/>
        </a:p>
      </dgm:t>
    </dgm:pt>
    <dgm:pt modelId="{6BECCF91-896C-4927-9E2A-2238C877EA95}" type="sibTrans" cxnId="{B1CED42B-E11C-4ABB-A2FD-5FC5A37D1EC1}">
      <dgm:prSet/>
      <dgm:spPr/>
      <dgm:t>
        <a:bodyPr/>
        <a:lstStyle/>
        <a:p>
          <a:endParaRPr lang="en-US"/>
        </a:p>
      </dgm:t>
    </dgm:pt>
    <dgm:pt modelId="{AFE1DA55-E6E6-4801-BE2D-0E6EDF6E772E}">
      <dgm:prSet phldrT="[Text]"/>
      <dgm:spPr/>
      <dgm:t>
        <a:bodyPr/>
        <a:lstStyle/>
        <a:p>
          <a:r>
            <a:rPr lang="en-US" dirty="0" smtClean="0"/>
            <a:t>79% of gun-related assault injuries were among persons aged 15-34 years. </a:t>
          </a:r>
          <a:endParaRPr lang="en-US" dirty="0"/>
        </a:p>
      </dgm:t>
    </dgm:pt>
    <dgm:pt modelId="{5EA60AB5-7958-4527-9185-390E1D2523FE}" type="parTrans" cxnId="{CF38CBA5-679F-49CF-A30D-FF2A749E34FD}">
      <dgm:prSet/>
      <dgm:spPr/>
      <dgm:t>
        <a:bodyPr/>
        <a:lstStyle/>
        <a:p>
          <a:endParaRPr lang="en-US"/>
        </a:p>
      </dgm:t>
    </dgm:pt>
    <dgm:pt modelId="{22F55D10-FD03-4D4E-BAC6-F41FEB2E5E5E}" type="sibTrans" cxnId="{CF38CBA5-679F-49CF-A30D-FF2A749E34FD}">
      <dgm:prSet/>
      <dgm:spPr/>
      <dgm:t>
        <a:bodyPr/>
        <a:lstStyle/>
        <a:p>
          <a:endParaRPr lang="en-US"/>
        </a:p>
      </dgm:t>
    </dgm:pt>
    <dgm:pt modelId="{415A21D4-2867-4877-9221-A2026C6EBB2F}">
      <dgm:prSet phldrT="[Text]"/>
      <dgm:spPr/>
      <dgm:t>
        <a:bodyPr/>
        <a:lstStyle/>
        <a:p>
          <a:r>
            <a:rPr lang="en-US" dirty="0" smtClean="0"/>
            <a:t>88% were male, and 69% were Black/African American. </a:t>
          </a:r>
          <a:endParaRPr lang="en-US" dirty="0"/>
        </a:p>
      </dgm:t>
    </dgm:pt>
    <dgm:pt modelId="{60E56B26-3366-4451-8976-C664590182D9}" type="parTrans" cxnId="{94332C37-7BE6-49B9-A08E-9EDE040981FE}">
      <dgm:prSet/>
      <dgm:spPr/>
      <dgm:t>
        <a:bodyPr/>
        <a:lstStyle/>
        <a:p>
          <a:endParaRPr lang="en-US"/>
        </a:p>
      </dgm:t>
    </dgm:pt>
    <dgm:pt modelId="{40D1229E-1BAE-4AB0-AA14-9C4DDA5CE75D}" type="sibTrans" cxnId="{94332C37-7BE6-49B9-A08E-9EDE040981FE}">
      <dgm:prSet/>
      <dgm:spPr/>
      <dgm:t>
        <a:bodyPr/>
        <a:lstStyle/>
        <a:p>
          <a:endParaRPr lang="en-US"/>
        </a:p>
      </dgm:t>
    </dgm:pt>
    <dgm:pt modelId="{0BB18AE0-259B-49C0-A651-A0C303F7577D}">
      <dgm:prSet phldrT="[Text]"/>
      <dgm:spPr/>
      <dgm:t>
        <a:bodyPr/>
        <a:lstStyle/>
        <a:p>
          <a:r>
            <a:rPr lang="en-US" dirty="0" smtClean="0"/>
            <a:t>41% occurred in the Central region, followed by 37% in the Eastern region.</a:t>
          </a:r>
          <a:endParaRPr lang="en-US" dirty="0"/>
        </a:p>
      </dgm:t>
    </dgm:pt>
    <dgm:pt modelId="{B251912F-BDD1-44B5-916C-853D6999800B}" type="parTrans" cxnId="{43B96BE6-924F-4E4F-B687-697463C0D33D}">
      <dgm:prSet/>
      <dgm:spPr/>
      <dgm:t>
        <a:bodyPr/>
        <a:lstStyle/>
        <a:p>
          <a:endParaRPr lang="en-US"/>
        </a:p>
      </dgm:t>
    </dgm:pt>
    <dgm:pt modelId="{B781738E-488A-478E-8A9B-03516BC6E224}" type="sibTrans" cxnId="{43B96BE6-924F-4E4F-B687-697463C0D33D}">
      <dgm:prSet/>
      <dgm:spPr/>
      <dgm:t>
        <a:bodyPr/>
        <a:lstStyle/>
        <a:p>
          <a:endParaRPr lang="en-US"/>
        </a:p>
      </dgm:t>
    </dgm:pt>
    <dgm:pt modelId="{D7E18162-595F-4BFD-9A45-105EEAC29C6E}">
      <dgm:prSet phldrT="[Text]"/>
      <dgm:spPr/>
      <dgm:t>
        <a:bodyPr/>
        <a:lstStyle/>
        <a:p>
          <a:r>
            <a:rPr lang="en-US" dirty="0" smtClean="0"/>
            <a:t>76% were male, and 74% were white. </a:t>
          </a:r>
          <a:endParaRPr lang="en-US" dirty="0"/>
        </a:p>
      </dgm:t>
    </dgm:pt>
    <dgm:pt modelId="{1FBC53FC-DECB-46CF-9CDD-FD29DE6AA59A}" type="parTrans" cxnId="{F2A10612-3BDA-40C0-B467-1973F7D266E9}">
      <dgm:prSet/>
      <dgm:spPr/>
      <dgm:t>
        <a:bodyPr/>
        <a:lstStyle/>
        <a:p>
          <a:endParaRPr lang="en-US"/>
        </a:p>
      </dgm:t>
    </dgm:pt>
    <dgm:pt modelId="{DEDAC291-BE65-4A2D-A9DE-613641F25191}" type="sibTrans" cxnId="{F2A10612-3BDA-40C0-B467-1973F7D266E9}">
      <dgm:prSet/>
      <dgm:spPr/>
      <dgm:t>
        <a:bodyPr/>
        <a:lstStyle/>
        <a:p>
          <a:endParaRPr lang="en-US"/>
        </a:p>
      </dgm:t>
    </dgm:pt>
    <dgm:pt modelId="{70C84308-206B-4BB7-B31B-824DF8CB5B4E}">
      <dgm:prSet phldrT="[Text]"/>
      <dgm:spPr/>
      <dgm:t>
        <a:bodyPr/>
        <a:lstStyle/>
        <a:p>
          <a:r>
            <a:rPr lang="en-US" dirty="0" smtClean="0"/>
            <a:t>28% occurred in the Southwest region. </a:t>
          </a:r>
          <a:endParaRPr lang="en-US" dirty="0"/>
        </a:p>
      </dgm:t>
    </dgm:pt>
    <dgm:pt modelId="{70C93024-890B-4E69-8133-8F56DE2240AF}" type="parTrans" cxnId="{1678F795-3D12-45C3-8F32-3F87FBC17FB8}">
      <dgm:prSet/>
      <dgm:spPr/>
      <dgm:t>
        <a:bodyPr/>
        <a:lstStyle/>
        <a:p>
          <a:endParaRPr lang="en-US"/>
        </a:p>
      </dgm:t>
    </dgm:pt>
    <dgm:pt modelId="{D0BCE8B2-8638-41D7-8C3E-52B59EAF4C92}" type="sibTrans" cxnId="{1678F795-3D12-45C3-8F32-3F87FBC17FB8}">
      <dgm:prSet/>
      <dgm:spPr/>
      <dgm:t>
        <a:bodyPr/>
        <a:lstStyle/>
        <a:p>
          <a:endParaRPr lang="en-US"/>
        </a:p>
      </dgm:t>
    </dgm:pt>
    <dgm:pt modelId="{A84B968F-53D2-485A-A32D-9F0F23D7882E}">
      <dgm:prSet phldrT="[Text]"/>
      <dgm:spPr/>
      <dgm:t>
        <a:bodyPr/>
        <a:lstStyle/>
        <a:p>
          <a:r>
            <a:rPr lang="en-US" dirty="0" smtClean="0"/>
            <a:t>89% were male, and 77% were Black/African American.</a:t>
          </a:r>
          <a:endParaRPr lang="en-US" dirty="0"/>
        </a:p>
      </dgm:t>
    </dgm:pt>
    <dgm:pt modelId="{926048D9-FBA5-4B5C-A107-2C827FBC41F0}" type="parTrans" cxnId="{E84F6DF1-B2C5-4F21-B1F5-0D0F01888589}">
      <dgm:prSet/>
      <dgm:spPr/>
      <dgm:t>
        <a:bodyPr/>
        <a:lstStyle/>
        <a:p>
          <a:endParaRPr lang="en-US"/>
        </a:p>
      </dgm:t>
    </dgm:pt>
    <dgm:pt modelId="{F7B983AA-85E4-496F-999D-A83748C6DB3A}" type="sibTrans" cxnId="{E84F6DF1-B2C5-4F21-B1F5-0D0F01888589}">
      <dgm:prSet/>
      <dgm:spPr/>
      <dgm:t>
        <a:bodyPr/>
        <a:lstStyle/>
        <a:p>
          <a:endParaRPr lang="en-US"/>
        </a:p>
      </dgm:t>
    </dgm:pt>
    <dgm:pt modelId="{11E423BD-D7D9-4656-8D77-B4601CB46C1B}">
      <dgm:prSet phldrT="[Text]"/>
      <dgm:spPr/>
      <dgm:t>
        <a:bodyPr/>
        <a:lstStyle/>
        <a:p>
          <a:r>
            <a:rPr lang="en-US" dirty="0" smtClean="0"/>
            <a:t>47% occurred in the Eastern region, followed by 34% in the Central region.</a:t>
          </a:r>
          <a:endParaRPr lang="en-US" dirty="0"/>
        </a:p>
      </dgm:t>
    </dgm:pt>
    <dgm:pt modelId="{7C78F7DE-68C3-4AAC-8792-92D61C7DC62F}" type="parTrans" cxnId="{E5DBFFE6-94DD-4248-A761-1D106634E365}">
      <dgm:prSet/>
      <dgm:spPr/>
      <dgm:t>
        <a:bodyPr/>
        <a:lstStyle/>
        <a:p>
          <a:endParaRPr lang="en-US"/>
        </a:p>
      </dgm:t>
    </dgm:pt>
    <dgm:pt modelId="{F0DAA70A-9921-44D6-865E-DD81596FE6DE}" type="sibTrans" cxnId="{E5DBFFE6-94DD-4248-A761-1D106634E365}">
      <dgm:prSet/>
      <dgm:spPr/>
      <dgm:t>
        <a:bodyPr/>
        <a:lstStyle/>
        <a:p>
          <a:endParaRPr lang="en-US"/>
        </a:p>
      </dgm:t>
    </dgm:pt>
    <dgm:pt modelId="{B6F9DF36-2CC8-4B6B-BD25-82B135EB07EB}">
      <dgm:prSet phldrT="[Text]"/>
      <dgm:spPr/>
      <dgm:t>
        <a:bodyPr/>
        <a:lstStyle/>
        <a:p>
          <a:endParaRPr lang="en-US" dirty="0"/>
        </a:p>
      </dgm:t>
    </dgm:pt>
    <dgm:pt modelId="{9E11E3F3-CA90-45B2-B1A0-7A329F751121}" type="sibTrans" cxnId="{3185375C-50F1-46D9-9CB3-33F7EA62B22C}">
      <dgm:prSet/>
      <dgm:spPr/>
      <dgm:t>
        <a:bodyPr/>
        <a:lstStyle/>
        <a:p>
          <a:endParaRPr lang="en-US"/>
        </a:p>
      </dgm:t>
    </dgm:pt>
    <dgm:pt modelId="{E1440E2B-CEEA-4968-83E2-14E4D20EC9F3}" type="parTrans" cxnId="{3185375C-50F1-46D9-9CB3-33F7EA62B22C}">
      <dgm:prSet/>
      <dgm:spPr/>
      <dgm:t>
        <a:bodyPr/>
        <a:lstStyle/>
        <a:p>
          <a:endParaRPr lang="en-US"/>
        </a:p>
      </dgm:t>
    </dgm:pt>
    <dgm:pt modelId="{FB10EC0B-783F-44C3-8874-3A1D284C837E}">
      <dgm:prSet phldrT="[Text]"/>
      <dgm:spPr/>
      <dgm:t>
        <a:bodyPr/>
        <a:lstStyle/>
        <a:p>
          <a:endParaRPr lang="en-US" dirty="0"/>
        </a:p>
      </dgm:t>
    </dgm:pt>
    <dgm:pt modelId="{4D98E553-C46E-4A02-83BB-AACE1C354263}" type="sibTrans" cxnId="{46C95CFC-0F85-4AE6-BB98-95B3EBD8A881}">
      <dgm:prSet/>
      <dgm:spPr/>
      <dgm:t>
        <a:bodyPr/>
        <a:lstStyle/>
        <a:p>
          <a:endParaRPr lang="en-US"/>
        </a:p>
      </dgm:t>
    </dgm:pt>
    <dgm:pt modelId="{895E91B6-C372-4516-A3E5-3A3DE3D88745}" type="parTrans" cxnId="{46C95CFC-0F85-4AE6-BB98-95B3EBD8A881}">
      <dgm:prSet/>
      <dgm:spPr/>
      <dgm:t>
        <a:bodyPr/>
        <a:lstStyle/>
        <a:p>
          <a:endParaRPr lang="en-US"/>
        </a:p>
      </dgm:t>
    </dgm:pt>
    <dgm:pt modelId="{79D2616A-1487-434C-82E7-0F5C183E2DD1}" type="pres">
      <dgm:prSet presAssocID="{BA1FBB47-A7F2-4ECF-8BFB-1F501D26ECF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B6B0A4C-D4D9-4785-BF25-D12EA3F54DB4}" type="pres">
      <dgm:prSet presAssocID="{45D0467E-8310-47DA-9ADC-07F599855577}" presName="composite" presStyleCnt="0"/>
      <dgm:spPr/>
    </dgm:pt>
    <dgm:pt modelId="{BBE87F8A-CE07-4456-BF60-3CC2FDCB9EEF}" type="pres">
      <dgm:prSet presAssocID="{45D0467E-8310-47DA-9ADC-07F599855577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0FA2C-E31D-4026-82D2-4FE328D0E4A1}" type="pres">
      <dgm:prSet presAssocID="{45D0467E-8310-47DA-9ADC-07F599855577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8A6B8-3F4B-4265-B699-15BA51FBA605}" type="pres">
      <dgm:prSet presAssocID="{45D0467E-8310-47DA-9ADC-07F599855577}" presName="Accent" presStyleLbl="parChTrans1D1" presStyleIdx="0" presStyleCnt="3"/>
      <dgm:spPr/>
    </dgm:pt>
    <dgm:pt modelId="{8FBE6EB6-7F02-4A57-99E1-E2B28C95C931}" type="pres">
      <dgm:prSet presAssocID="{45D0467E-8310-47DA-9ADC-07F599855577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86D4F-3898-417D-B4E3-3792FB317090}" type="pres">
      <dgm:prSet presAssocID="{044F3C20-DD82-4EDA-9BD2-A333EA6D9958}" presName="sibTrans" presStyleCnt="0"/>
      <dgm:spPr/>
    </dgm:pt>
    <dgm:pt modelId="{6737D634-9CA5-413E-A10A-D4313AB7295A}" type="pres">
      <dgm:prSet presAssocID="{5F15B5EF-2296-465E-8B3C-220096959CB0}" presName="composite" presStyleCnt="0"/>
      <dgm:spPr/>
    </dgm:pt>
    <dgm:pt modelId="{EE3ACAEC-9BAA-4F2E-BB1A-75B739DC9021}" type="pres">
      <dgm:prSet presAssocID="{5F15B5EF-2296-465E-8B3C-220096959CB0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76E9A-39D4-4A54-8ECA-562AC6DB834B}" type="pres">
      <dgm:prSet presAssocID="{5F15B5EF-2296-465E-8B3C-220096959CB0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4B9FF-DBA4-4555-A6F0-C2F258AE4B24}" type="pres">
      <dgm:prSet presAssocID="{5F15B5EF-2296-465E-8B3C-220096959CB0}" presName="Accent" presStyleLbl="parChTrans1D1" presStyleIdx="1" presStyleCnt="3"/>
      <dgm:spPr/>
    </dgm:pt>
    <dgm:pt modelId="{206F2017-D392-4672-8207-FDA86762CE40}" type="pres">
      <dgm:prSet presAssocID="{5F15B5EF-2296-465E-8B3C-220096959CB0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C425A-76F1-41C1-9C94-79E1681D96FB}" type="pres">
      <dgm:prSet presAssocID="{EFEB8F1A-60C4-4F0D-9227-2798DBD8AA59}" presName="sibTrans" presStyleCnt="0"/>
      <dgm:spPr/>
    </dgm:pt>
    <dgm:pt modelId="{B792ED5A-7453-43A9-BFEF-0D4E2321E870}" type="pres">
      <dgm:prSet presAssocID="{F96C892F-E81F-485D-911A-4FDE515EBB5D}" presName="composite" presStyleCnt="0"/>
      <dgm:spPr/>
    </dgm:pt>
    <dgm:pt modelId="{16623177-4747-4819-ADEE-99179A01D814}" type="pres">
      <dgm:prSet presAssocID="{F96C892F-E81F-485D-911A-4FDE515EBB5D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C311F-0489-4C64-A0DE-4E5DDF83C00D}" type="pres">
      <dgm:prSet presAssocID="{F96C892F-E81F-485D-911A-4FDE515EBB5D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0A980-CA3C-4A65-9726-EB1B44D1785D}" type="pres">
      <dgm:prSet presAssocID="{F96C892F-E81F-485D-911A-4FDE515EBB5D}" presName="Accent" presStyleLbl="parChTrans1D1" presStyleIdx="2" presStyleCnt="3"/>
      <dgm:spPr/>
    </dgm:pt>
    <dgm:pt modelId="{5F881231-9115-4BDC-877E-37F37A1D6CFB}" type="pres">
      <dgm:prSet presAssocID="{F96C892F-E81F-485D-911A-4FDE515EBB5D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A152B-94C5-41E5-BE0D-0029A4291504}" type="presOf" srcId="{A84B968F-53D2-485A-A32D-9F0F23D7882E}" destId="{5F881231-9115-4BDC-877E-37F37A1D6CFB}" srcOrd="0" destOrd="1" presId="urn:microsoft.com/office/officeart/2011/layout/TabList"/>
    <dgm:cxn modelId="{E5DBFFE6-94DD-4248-A761-1D106634E365}" srcId="{F96C892F-E81F-485D-911A-4FDE515EBB5D}" destId="{11E423BD-D7D9-4656-8D77-B4601CB46C1B}" srcOrd="3" destOrd="0" parTransId="{7C78F7DE-68C3-4AAC-8792-92D61C7DC62F}" sibTransId="{F0DAA70A-9921-44D6-865E-DD81596FE6DE}"/>
    <dgm:cxn modelId="{3AB2915B-0639-4639-93E2-9824E5235A9F}" srcId="{BA1FBB47-A7F2-4ECF-8BFB-1F501D26ECFE}" destId="{45D0467E-8310-47DA-9ADC-07F599855577}" srcOrd="0" destOrd="0" parTransId="{4CFDF0AF-102A-4A9D-8D03-ADA48BBD6DD9}" sibTransId="{044F3C20-DD82-4EDA-9BD2-A333EA6D9958}"/>
    <dgm:cxn modelId="{EAC13103-21CF-4CF3-BAEA-466F02F0EC11}" srcId="{BA1FBB47-A7F2-4ECF-8BFB-1F501D26ECFE}" destId="{F96C892F-E81F-485D-911A-4FDE515EBB5D}" srcOrd="2" destOrd="0" parTransId="{62D10BEA-B3B1-44ED-B77D-E931D4245572}" sibTransId="{6BF02AFD-88DD-468B-B7DB-973BD5829194}"/>
    <dgm:cxn modelId="{48DE548D-A8D6-4D31-98D3-42DF976226CF}" type="presOf" srcId="{45D0467E-8310-47DA-9ADC-07F599855577}" destId="{9A20FA2C-E31D-4026-82D2-4FE328D0E4A1}" srcOrd="0" destOrd="0" presId="urn:microsoft.com/office/officeart/2011/layout/TabList"/>
    <dgm:cxn modelId="{548EDE8E-0A9A-4FDB-97CB-004CDC254B26}" type="presOf" srcId="{5F15B5EF-2296-465E-8B3C-220096959CB0}" destId="{9C276E9A-39D4-4A54-8ECA-562AC6DB834B}" srcOrd="0" destOrd="0" presId="urn:microsoft.com/office/officeart/2011/layout/TabList"/>
    <dgm:cxn modelId="{C7E56388-2600-48B7-8B59-01A6F789DF88}" type="presOf" srcId="{70C84308-206B-4BB7-B31B-824DF8CB5B4E}" destId="{206F2017-D392-4672-8207-FDA86762CE40}" srcOrd="0" destOrd="2" presId="urn:microsoft.com/office/officeart/2011/layout/TabList"/>
    <dgm:cxn modelId="{0775D3BE-9A39-4B90-985A-12A15085CE48}" type="presOf" srcId="{1CFB25D1-5152-43D9-8B65-B8B29C410EEE}" destId="{16623177-4747-4819-ADEE-99179A01D814}" srcOrd="0" destOrd="0" presId="urn:microsoft.com/office/officeart/2011/layout/TabList"/>
    <dgm:cxn modelId="{88519180-CC39-4B33-8593-0C4AEBB8102F}" srcId="{5F15B5EF-2296-465E-8B3C-220096959CB0}" destId="{0588B8BC-FE0C-46BF-8CC3-C2659BAB774F}" srcOrd="1" destOrd="0" parTransId="{94BF0874-DC9C-4CCF-8287-7BADCD0EAA13}" sibTransId="{B3397E91-D0C0-4181-9DBF-3828FF3B7CB2}"/>
    <dgm:cxn modelId="{88E35549-000B-481F-9BD2-2C4ECD617AEA}" srcId="{45D0467E-8310-47DA-9ADC-07F599855577}" destId="{760D19A4-4057-4CAA-88F5-70DD10639940}" srcOrd="1" destOrd="0" parTransId="{8D2D62DC-A147-43EF-AC26-1A6F107135B7}" sibTransId="{8DECBF5E-79B3-46BE-9F83-DC7D41BC014A}"/>
    <dgm:cxn modelId="{C462AA49-8F0A-4867-97F0-F423EBE72FF7}" type="presOf" srcId="{0BB18AE0-259B-49C0-A651-A0C303F7577D}" destId="{8FBE6EB6-7F02-4A57-99E1-E2B28C95C931}" srcOrd="0" destOrd="2" presId="urn:microsoft.com/office/officeart/2011/layout/TabList"/>
    <dgm:cxn modelId="{3185375C-50F1-46D9-9CB3-33F7EA62B22C}" srcId="{5F15B5EF-2296-465E-8B3C-220096959CB0}" destId="{B6F9DF36-2CC8-4B6B-BD25-82B135EB07EB}" srcOrd="0" destOrd="0" parTransId="{E1440E2B-CEEA-4968-83E2-14E4D20EC9F3}" sibTransId="{9E11E3F3-CA90-45B2-B1A0-7A329F751121}"/>
    <dgm:cxn modelId="{E84F6DF1-B2C5-4F21-B1F5-0D0F01888589}" srcId="{F96C892F-E81F-485D-911A-4FDE515EBB5D}" destId="{A84B968F-53D2-485A-A32D-9F0F23D7882E}" srcOrd="2" destOrd="0" parTransId="{926048D9-FBA5-4B5C-A107-2C827FBC41F0}" sibTransId="{F7B983AA-85E4-496F-999D-A83748C6DB3A}"/>
    <dgm:cxn modelId="{B1CED42B-E11C-4ABB-A2FD-5FC5A37D1EC1}" srcId="{F96C892F-E81F-485D-911A-4FDE515EBB5D}" destId="{1CFB25D1-5152-43D9-8B65-B8B29C410EEE}" srcOrd="0" destOrd="0" parTransId="{8919F864-D823-413D-B7AE-540A190D1FF4}" sibTransId="{6BECCF91-896C-4927-9E2A-2238C877EA95}"/>
    <dgm:cxn modelId="{990B128A-690E-4290-BF0D-823DE418E743}" type="presOf" srcId="{0588B8BC-FE0C-46BF-8CC3-C2659BAB774F}" destId="{206F2017-D392-4672-8207-FDA86762CE40}" srcOrd="0" destOrd="0" presId="urn:microsoft.com/office/officeart/2011/layout/TabList"/>
    <dgm:cxn modelId="{CA396226-FDA2-4576-ACB4-36AED78E82DA}" srcId="{BA1FBB47-A7F2-4ECF-8BFB-1F501D26ECFE}" destId="{5F15B5EF-2296-465E-8B3C-220096959CB0}" srcOrd="1" destOrd="0" parTransId="{F43E1FEF-28EE-4029-B560-DAF91F3FAF26}" sibTransId="{EFEB8F1A-60C4-4F0D-9227-2798DBD8AA59}"/>
    <dgm:cxn modelId="{17B19464-E426-4B7B-9AA4-D4DDE1CFF216}" type="presOf" srcId="{D7E18162-595F-4BFD-9A45-105EEAC29C6E}" destId="{206F2017-D392-4672-8207-FDA86762CE40}" srcOrd="0" destOrd="1" presId="urn:microsoft.com/office/officeart/2011/layout/TabList"/>
    <dgm:cxn modelId="{9790EBFE-24C4-4C31-8199-BBC657CBE516}" type="presOf" srcId="{415A21D4-2867-4877-9221-A2026C6EBB2F}" destId="{8FBE6EB6-7F02-4A57-99E1-E2B28C95C931}" srcOrd="0" destOrd="1" presId="urn:microsoft.com/office/officeart/2011/layout/TabList"/>
    <dgm:cxn modelId="{F2A10612-3BDA-40C0-B467-1973F7D266E9}" srcId="{5F15B5EF-2296-465E-8B3C-220096959CB0}" destId="{D7E18162-595F-4BFD-9A45-105EEAC29C6E}" srcOrd="2" destOrd="0" parTransId="{1FBC53FC-DECB-46CF-9CDD-FD29DE6AA59A}" sibTransId="{DEDAC291-BE65-4A2D-A9DE-613641F25191}"/>
    <dgm:cxn modelId="{D208E656-4D8B-4227-BC73-688D2D228F8F}" type="presOf" srcId="{AFE1DA55-E6E6-4801-BE2D-0E6EDF6E772E}" destId="{5F881231-9115-4BDC-877E-37F37A1D6CFB}" srcOrd="0" destOrd="0" presId="urn:microsoft.com/office/officeart/2011/layout/TabList"/>
    <dgm:cxn modelId="{19489D40-47A6-4BA7-B323-A7AE16F2BC25}" type="presOf" srcId="{760D19A4-4057-4CAA-88F5-70DD10639940}" destId="{8FBE6EB6-7F02-4A57-99E1-E2B28C95C931}" srcOrd="0" destOrd="0" presId="urn:microsoft.com/office/officeart/2011/layout/TabList"/>
    <dgm:cxn modelId="{94332C37-7BE6-49B9-A08E-9EDE040981FE}" srcId="{45D0467E-8310-47DA-9ADC-07F599855577}" destId="{415A21D4-2867-4877-9221-A2026C6EBB2F}" srcOrd="2" destOrd="0" parTransId="{60E56B26-3366-4451-8976-C664590182D9}" sibTransId="{40D1229E-1BAE-4AB0-AA14-9C4DDA5CE75D}"/>
    <dgm:cxn modelId="{DCB1616F-C832-4CDD-AB5D-27F9C341F680}" type="presOf" srcId="{11E423BD-D7D9-4656-8D77-B4601CB46C1B}" destId="{5F881231-9115-4BDC-877E-37F37A1D6CFB}" srcOrd="0" destOrd="2" presId="urn:microsoft.com/office/officeart/2011/layout/TabList"/>
    <dgm:cxn modelId="{43B96BE6-924F-4E4F-B687-697463C0D33D}" srcId="{45D0467E-8310-47DA-9ADC-07F599855577}" destId="{0BB18AE0-259B-49C0-A651-A0C303F7577D}" srcOrd="3" destOrd="0" parTransId="{B251912F-BDD1-44B5-916C-853D6999800B}" sibTransId="{B781738E-488A-478E-8A9B-03516BC6E224}"/>
    <dgm:cxn modelId="{E067DC4E-EB5F-4A2F-BF70-C65BD5106877}" type="presOf" srcId="{BA1FBB47-A7F2-4ECF-8BFB-1F501D26ECFE}" destId="{79D2616A-1487-434C-82E7-0F5C183E2DD1}" srcOrd="0" destOrd="0" presId="urn:microsoft.com/office/officeart/2011/layout/TabList"/>
    <dgm:cxn modelId="{1678F795-3D12-45C3-8F32-3F87FBC17FB8}" srcId="{5F15B5EF-2296-465E-8B3C-220096959CB0}" destId="{70C84308-206B-4BB7-B31B-824DF8CB5B4E}" srcOrd="3" destOrd="0" parTransId="{70C93024-890B-4E69-8133-8F56DE2240AF}" sibTransId="{D0BCE8B2-8638-41D7-8C3E-52B59EAF4C92}"/>
    <dgm:cxn modelId="{CF38CBA5-679F-49CF-A30D-FF2A749E34FD}" srcId="{F96C892F-E81F-485D-911A-4FDE515EBB5D}" destId="{AFE1DA55-E6E6-4801-BE2D-0E6EDF6E772E}" srcOrd="1" destOrd="0" parTransId="{5EA60AB5-7958-4527-9185-390E1D2523FE}" sibTransId="{22F55D10-FD03-4D4E-BAC6-F41FEB2E5E5E}"/>
    <dgm:cxn modelId="{5049DD6A-7502-4434-A405-79295A08A1F2}" type="presOf" srcId="{F96C892F-E81F-485D-911A-4FDE515EBB5D}" destId="{7DFC311F-0489-4C64-A0DE-4E5DDF83C00D}" srcOrd="0" destOrd="0" presId="urn:microsoft.com/office/officeart/2011/layout/TabList"/>
    <dgm:cxn modelId="{B157F8AA-7B15-4ED1-A91F-86719433B67E}" type="presOf" srcId="{B6F9DF36-2CC8-4B6B-BD25-82B135EB07EB}" destId="{EE3ACAEC-9BAA-4F2E-BB1A-75B739DC9021}" srcOrd="0" destOrd="0" presId="urn:microsoft.com/office/officeart/2011/layout/TabList"/>
    <dgm:cxn modelId="{D1BABCAC-A930-450B-8A4D-19FF2B6FA535}" type="presOf" srcId="{FB10EC0B-783F-44C3-8874-3A1D284C837E}" destId="{BBE87F8A-CE07-4456-BF60-3CC2FDCB9EEF}" srcOrd="0" destOrd="0" presId="urn:microsoft.com/office/officeart/2011/layout/TabList"/>
    <dgm:cxn modelId="{46C95CFC-0F85-4AE6-BB98-95B3EBD8A881}" srcId="{45D0467E-8310-47DA-9ADC-07F599855577}" destId="{FB10EC0B-783F-44C3-8874-3A1D284C837E}" srcOrd="0" destOrd="0" parTransId="{895E91B6-C372-4516-A3E5-3A3DE3D88745}" sibTransId="{4D98E553-C46E-4A02-83BB-AACE1C354263}"/>
    <dgm:cxn modelId="{289E8D3C-D354-411A-B202-B0D27EC12DF6}" type="presParOf" srcId="{79D2616A-1487-434C-82E7-0F5C183E2DD1}" destId="{AB6B0A4C-D4D9-4785-BF25-D12EA3F54DB4}" srcOrd="0" destOrd="0" presId="urn:microsoft.com/office/officeart/2011/layout/TabList"/>
    <dgm:cxn modelId="{44E1FA39-BA0E-4A0E-B031-BFA71F7E2E34}" type="presParOf" srcId="{AB6B0A4C-D4D9-4785-BF25-D12EA3F54DB4}" destId="{BBE87F8A-CE07-4456-BF60-3CC2FDCB9EEF}" srcOrd="0" destOrd="0" presId="urn:microsoft.com/office/officeart/2011/layout/TabList"/>
    <dgm:cxn modelId="{C1137C1A-AA27-404C-A3C6-969C88775F26}" type="presParOf" srcId="{AB6B0A4C-D4D9-4785-BF25-D12EA3F54DB4}" destId="{9A20FA2C-E31D-4026-82D2-4FE328D0E4A1}" srcOrd="1" destOrd="0" presId="urn:microsoft.com/office/officeart/2011/layout/TabList"/>
    <dgm:cxn modelId="{A1646622-0315-4447-9178-CA2B00A7FED0}" type="presParOf" srcId="{AB6B0A4C-D4D9-4785-BF25-D12EA3F54DB4}" destId="{DB08A6B8-3F4B-4265-B699-15BA51FBA605}" srcOrd="2" destOrd="0" presId="urn:microsoft.com/office/officeart/2011/layout/TabList"/>
    <dgm:cxn modelId="{2EB1723A-EECA-48E1-A721-BED24ACE2B9C}" type="presParOf" srcId="{79D2616A-1487-434C-82E7-0F5C183E2DD1}" destId="{8FBE6EB6-7F02-4A57-99E1-E2B28C95C931}" srcOrd="1" destOrd="0" presId="urn:microsoft.com/office/officeart/2011/layout/TabList"/>
    <dgm:cxn modelId="{048B6072-EF71-4AEB-98E4-EF5F6D32F2A4}" type="presParOf" srcId="{79D2616A-1487-434C-82E7-0F5C183E2DD1}" destId="{7F486D4F-3898-417D-B4E3-3792FB317090}" srcOrd="2" destOrd="0" presId="urn:microsoft.com/office/officeart/2011/layout/TabList"/>
    <dgm:cxn modelId="{A661FC23-AEFD-4EF4-B6FF-256DA8DC6CD2}" type="presParOf" srcId="{79D2616A-1487-434C-82E7-0F5C183E2DD1}" destId="{6737D634-9CA5-413E-A10A-D4313AB7295A}" srcOrd="3" destOrd="0" presId="urn:microsoft.com/office/officeart/2011/layout/TabList"/>
    <dgm:cxn modelId="{481269B6-DC6C-4293-A309-77B4A521E777}" type="presParOf" srcId="{6737D634-9CA5-413E-A10A-D4313AB7295A}" destId="{EE3ACAEC-9BAA-4F2E-BB1A-75B739DC9021}" srcOrd="0" destOrd="0" presId="urn:microsoft.com/office/officeart/2011/layout/TabList"/>
    <dgm:cxn modelId="{8F9EF477-AC6D-4A7A-BEC7-EE2587F2BB4A}" type="presParOf" srcId="{6737D634-9CA5-413E-A10A-D4313AB7295A}" destId="{9C276E9A-39D4-4A54-8ECA-562AC6DB834B}" srcOrd="1" destOrd="0" presId="urn:microsoft.com/office/officeart/2011/layout/TabList"/>
    <dgm:cxn modelId="{32D1FEDA-04E9-4F84-A3B0-5E36D53364B4}" type="presParOf" srcId="{6737D634-9CA5-413E-A10A-D4313AB7295A}" destId="{BDC4B9FF-DBA4-4555-A6F0-C2F258AE4B24}" srcOrd="2" destOrd="0" presId="urn:microsoft.com/office/officeart/2011/layout/TabList"/>
    <dgm:cxn modelId="{3E78E2C8-BF6D-4053-A9DC-1C4A9264AF82}" type="presParOf" srcId="{79D2616A-1487-434C-82E7-0F5C183E2DD1}" destId="{206F2017-D392-4672-8207-FDA86762CE40}" srcOrd="4" destOrd="0" presId="urn:microsoft.com/office/officeart/2011/layout/TabList"/>
    <dgm:cxn modelId="{14A88997-D8CB-40DF-AD2A-CA5513CC96A9}" type="presParOf" srcId="{79D2616A-1487-434C-82E7-0F5C183E2DD1}" destId="{2E4C425A-76F1-41C1-9C94-79E1681D96FB}" srcOrd="5" destOrd="0" presId="urn:microsoft.com/office/officeart/2011/layout/TabList"/>
    <dgm:cxn modelId="{373B501D-079E-4273-8668-1E2CD4EBAE92}" type="presParOf" srcId="{79D2616A-1487-434C-82E7-0F5C183E2DD1}" destId="{B792ED5A-7453-43A9-BFEF-0D4E2321E870}" srcOrd="6" destOrd="0" presId="urn:microsoft.com/office/officeart/2011/layout/TabList"/>
    <dgm:cxn modelId="{D90325A5-821C-49B8-BCE2-CD1224613B45}" type="presParOf" srcId="{B792ED5A-7453-43A9-BFEF-0D4E2321E870}" destId="{16623177-4747-4819-ADEE-99179A01D814}" srcOrd="0" destOrd="0" presId="urn:microsoft.com/office/officeart/2011/layout/TabList"/>
    <dgm:cxn modelId="{52410049-B0E0-4728-A0C0-002414043501}" type="presParOf" srcId="{B792ED5A-7453-43A9-BFEF-0D4E2321E870}" destId="{7DFC311F-0489-4C64-A0DE-4E5DDF83C00D}" srcOrd="1" destOrd="0" presId="urn:microsoft.com/office/officeart/2011/layout/TabList"/>
    <dgm:cxn modelId="{E8929F5C-3B3B-4AE7-AA7F-A2CB281824C9}" type="presParOf" srcId="{B792ED5A-7453-43A9-BFEF-0D4E2321E870}" destId="{7180A980-CA3C-4A65-9726-EB1B44D1785D}" srcOrd="2" destOrd="0" presId="urn:microsoft.com/office/officeart/2011/layout/TabList"/>
    <dgm:cxn modelId="{EA686275-DE21-4106-9EBD-44537C8DEC93}" type="presParOf" srcId="{79D2616A-1487-434C-82E7-0F5C183E2DD1}" destId="{5F881231-9115-4BDC-877E-37F37A1D6CFB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0123B-5CAE-463C-AC67-4D692740C35C}">
      <dsp:nvSpPr>
        <dsp:cNvPr id="0" name=""/>
        <dsp:cNvSpPr/>
      </dsp:nvSpPr>
      <dsp:spPr>
        <a:xfrm>
          <a:off x="546" y="173358"/>
          <a:ext cx="2130169" cy="1278101"/>
        </a:xfrm>
        <a:prstGeom prst="rect">
          <a:avLst/>
        </a:prstGeom>
        <a:solidFill>
          <a:srgbClr val="2534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1,667 ED visits</a:t>
          </a:r>
          <a:endParaRPr lang="en-US" sz="1800" kern="1200" dirty="0"/>
        </a:p>
      </dsp:txBody>
      <dsp:txXfrm>
        <a:off x="546" y="173358"/>
        <a:ext cx="2130169" cy="1278101"/>
      </dsp:txXfrm>
    </dsp:sp>
    <dsp:sp modelId="{5096506C-2F6E-43DD-B80B-1EFE3726DABA}">
      <dsp:nvSpPr>
        <dsp:cNvPr id="0" name=""/>
        <dsp:cNvSpPr/>
      </dsp:nvSpPr>
      <dsp:spPr>
        <a:xfrm>
          <a:off x="2343732" y="173358"/>
          <a:ext cx="2130169" cy="1278101"/>
        </a:xfrm>
        <a:prstGeom prst="rect">
          <a:avLst/>
        </a:prstGeom>
        <a:solidFill>
          <a:srgbClr val="DFC2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87% male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343732" y="173358"/>
        <a:ext cx="2130169" cy="1278101"/>
      </dsp:txXfrm>
    </dsp:sp>
    <dsp:sp modelId="{AB8EAFB6-F481-4975-8D8A-A556E2EFB959}">
      <dsp:nvSpPr>
        <dsp:cNvPr id="0" name=""/>
        <dsp:cNvSpPr/>
      </dsp:nvSpPr>
      <dsp:spPr>
        <a:xfrm>
          <a:off x="546" y="1664477"/>
          <a:ext cx="2130169" cy="1278101"/>
        </a:xfrm>
        <a:prstGeom prst="rect">
          <a:avLst/>
        </a:prstGeom>
        <a:solidFill>
          <a:srgbClr val="80CD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Highest proportion among 20-29 year olds (41%)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546" y="1664477"/>
        <a:ext cx="2130169" cy="1278101"/>
      </dsp:txXfrm>
    </dsp:sp>
    <dsp:sp modelId="{15E98DC3-368A-42C1-B9C1-1FB75B9FE31B}">
      <dsp:nvSpPr>
        <dsp:cNvPr id="0" name=""/>
        <dsp:cNvSpPr/>
      </dsp:nvSpPr>
      <dsp:spPr>
        <a:xfrm>
          <a:off x="2343732" y="1664477"/>
          <a:ext cx="2130169" cy="1278101"/>
        </a:xfrm>
        <a:prstGeom prst="rect">
          <a:avLst/>
        </a:prstGeom>
        <a:solidFill>
          <a:srgbClr val="01857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Black/African American patients account for over half of gun-related injury ED visits (53%)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43732" y="1664477"/>
        <a:ext cx="2130169" cy="1278101"/>
      </dsp:txXfrm>
    </dsp:sp>
    <dsp:sp modelId="{7DD4B2C4-C8B7-47EA-8561-A99C382C1D30}">
      <dsp:nvSpPr>
        <dsp:cNvPr id="0" name=""/>
        <dsp:cNvSpPr/>
      </dsp:nvSpPr>
      <dsp:spPr>
        <a:xfrm>
          <a:off x="1172139" y="3155596"/>
          <a:ext cx="2130169" cy="1278101"/>
        </a:xfrm>
        <a:prstGeom prst="rect">
          <a:avLst/>
        </a:prstGeom>
        <a:solidFill>
          <a:srgbClr val="A6611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Rate of gun-related injuries per 10,000 ED visits has increased 19% from 2014 to 2018.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172139" y="3155596"/>
        <a:ext cx="2130169" cy="127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0A980-CA3C-4A65-9726-EB1B44D1785D}">
      <dsp:nvSpPr>
        <dsp:cNvPr id="0" name=""/>
        <dsp:cNvSpPr/>
      </dsp:nvSpPr>
      <dsp:spPr>
        <a:xfrm>
          <a:off x="0" y="3507353"/>
          <a:ext cx="878093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4B9FF-DBA4-4555-A6F0-C2F258AE4B24}">
      <dsp:nvSpPr>
        <dsp:cNvPr id="0" name=""/>
        <dsp:cNvSpPr/>
      </dsp:nvSpPr>
      <dsp:spPr>
        <a:xfrm>
          <a:off x="0" y="2000889"/>
          <a:ext cx="878093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8A6B8-3F4B-4265-B699-15BA51FBA605}">
      <dsp:nvSpPr>
        <dsp:cNvPr id="0" name=""/>
        <dsp:cNvSpPr/>
      </dsp:nvSpPr>
      <dsp:spPr>
        <a:xfrm>
          <a:off x="0" y="494425"/>
          <a:ext cx="878093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87F8A-CE07-4456-BF60-3CC2FDCB9EEF}">
      <dsp:nvSpPr>
        <dsp:cNvPr id="0" name=""/>
        <dsp:cNvSpPr/>
      </dsp:nvSpPr>
      <dsp:spPr>
        <a:xfrm>
          <a:off x="2283041" y="551"/>
          <a:ext cx="6497888" cy="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283041" y="551"/>
        <a:ext cx="6497888" cy="493874"/>
      </dsp:txXfrm>
    </dsp:sp>
    <dsp:sp modelId="{9A20FA2C-E31D-4026-82D2-4FE328D0E4A1}">
      <dsp:nvSpPr>
        <dsp:cNvPr id="0" name=""/>
        <dsp:cNvSpPr/>
      </dsp:nvSpPr>
      <dsp:spPr>
        <a:xfrm>
          <a:off x="0" y="551"/>
          <a:ext cx="2283041" cy="493874"/>
        </a:xfrm>
        <a:prstGeom prst="round2SameRect">
          <a:avLst>
            <a:gd name="adj1" fmla="val 16670"/>
            <a:gd name="adj2" fmla="val 0"/>
          </a:avLst>
        </a:prstGeom>
        <a:solidFill>
          <a:srgbClr val="A6611A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bg1"/>
              </a:solidFill>
            </a:rPr>
            <a:t>Unintentional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24113" y="24664"/>
        <a:ext cx="2234815" cy="469761"/>
      </dsp:txXfrm>
    </dsp:sp>
    <dsp:sp modelId="{8FBE6EB6-7F02-4A57-99E1-E2B28C95C931}">
      <dsp:nvSpPr>
        <dsp:cNvPr id="0" name=""/>
        <dsp:cNvSpPr/>
      </dsp:nvSpPr>
      <dsp:spPr>
        <a:xfrm>
          <a:off x="0" y="494425"/>
          <a:ext cx="8780930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72% of gun-related unintentional injuries were among persons aged 15-34 years.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88% were male, and 69% were Black/African American.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41% occurred in the Central region, followed by 37% in the Eastern region.</a:t>
          </a:r>
          <a:endParaRPr lang="en-US" sz="1800" kern="1200" dirty="0"/>
        </a:p>
      </dsp:txBody>
      <dsp:txXfrm>
        <a:off x="0" y="494425"/>
        <a:ext cx="8780930" cy="987896"/>
      </dsp:txXfrm>
    </dsp:sp>
    <dsp:sp modelId="{EE3ACAEC-9BAA-4F2E-BB1A-75B739DC9021}">
      <dsp:nvSpPr>
        <dsp:cNvPr id="0" name=""/>
        <dsp:cNvSpPr/>
      </dsp:nvSpPr>
      <dsp:spPr>
        <a:xfrm>
          <a:off x="2283041" y="1507015"/>
          <a:ext cx="6497888" cy="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283041" y="1507015"/>
        <a:ext cx="6497888" cy="493874"/>
      </dsp:txXfrm>
    </dsp:sp>
    <dsp:sp modelId="{9C276E9A-39D4-4A54-8ECA-562AC6DB834B}">
      <dsp:nvSpPr>
        <dsp:cNvPr id="0" name=""/>
        <dsp:cNvSpPr/>
      </dsp:nvSpPr>
      <dsp:spPr>
        <a:xfrm>
          <a:off x="0" y="1507015"/>
          <a:ext cx="2283041" cy="493874"/>
        </a:xfrm>
        <a:prstGeom prst="round2SameRect">
          <a:avLst>
            <a:gd name="adj1" fmla="val 16670"/>
            <a:gd name="adj2" fmla="val 0"/>
          </a:avLst>
        </a:prstGeom>
        <a:solidFill>
          <a:srgbClr val="25349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Self-Harm</a:t>
          </a:r>
          <a:endParaRPr lang="en-US" sz="2600" kern="1200" dirty="0"/>
        </a:p>
      </dsp:txBody>
      <dsp:txXfrm>
        <a:off x="24113" y="1531128"/>
        <a:ext cx="2234815" cy="469761"/>
      </dsp:txXfrm>
    </dsp:sp>
    <dsp:sp modelId="{206F2017-D392-4672-8207-FDA86762CE40}">
      <dsp:nvSpPr>
        <dsp:cNvPr id="0" name=""/>
        <dsp:cNvSpPr/>
      </dsp:nvSpPr>
      <dsp:spPr>
        <a:xfrm>
          <a:off x="0" y="2000889"/>
          <a:ext cx="8780930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51% of gun-related self-harm injuries were among persons aged 25-54 years.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76% were male, and 74% were white.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28% occurred in the Southwest region. </a:t>
          </a:r>
          <a:endParaRPr lang="en-US" sz="1800" kern="1200" dirty="0"/>
        </a:p>
      </dsp:txBody>
      <dsp:txXfrm>
        <a:off x="0" y="2000889"/>
        <a:ext cx="8780930" cy="987896"/>
      </dsp:txXfrm>
    </dsp:sp>
    <dsp:sp modelId="{16623177-4747-4819-ADEE-99179A01D814}">
      <dsp:nvSpPr>
        <dsp:cNvPr id="0" name=""/>
        <dsp:cNvSpPr/>
      </dsp:nvSpPr>
      <dsp:spPr>
        <a:xfrm>
          <a:off x="2283041" y="3013479"/>
          <a:ext cx="6497888" cy="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2283041" y="3013479"/>
        <a:ext cx="6497888" cy="493874"/>
      </dsp:txXfrm>
    </dsp:sp>
    <dsp:sp modelId="{7DFC311F-0489-4C64-A0DE-4E5DDF83C00D}">
      <dsp:nvSpPr>
        <dsp:cNvPr id="0" name=""/>
        <dsp:cNvSpPr/>
      </dsp:nvSpPr>
      <dsp:spPr>
        <a:xfrm>
          <a:off x="0" y="3013479"/>
          <a:ext cx="2283041" cy="493874"/>
        </a:xfrm>
        <a:prstGeom prst="round2SameRect">
          <a:avLst>
            <a:gd name="adj1" fmla="val 16670"/>
            <a:gd name="adj2" fmla="val 0"/>
          </a:avLst>
        </a:prstGeom>
        <a:solidFill>
          <a:srgbClr val="80CDC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1"/>
              </a:solidFill>
            </a:rPr>
            <a:t>Assault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24113" y="3037592"/>
        <a:ext cx="2234815" cy="469761"/>
      </dsp:txXfrm>
    </dsp:sp>
    <dsp:sp modelId="{5F881231-9115-4BDC-877E-37F37A1D6CFB}">
      <dsp:nvSpPr>
        <dsp:cNvPr id="0" name=""/>
        <dsp:cNvSpPr/>
      </dsp:nvSpPr>
      <dsp:spPr>
        <a:xfrm>
          <a:off x="0" y="3507353"/>
          <a:ext cx="8780930" cy="987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79% of gun-related assault injuries were among persons aged 15-34 years.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89% were male, and 77% were Black/African American.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47% occurred in the Eastern region, followed by 34% in the Central region.</a:t>
          </a:r>
          <a:endParaRPr lang="en-US" sz="1800" kern="1200" dirty="0"/>
        </a:p>
      </dsp:txBody>
      <dsp:txXfrm>
        <a:off x="0" y="3507353"/>
        <a:ext cx="8780930" cy="987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9C51-2935-467F-B2DD-B660CBB2A55A}" type="datetimeFigureOut">
              <a:rPr lang="en-US" smtClean="0"/>
              <a:t>9/16/2019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6195A-BBFC-4F93-A024-70876D0E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2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BBFE78-7CCA-4917-AC40-B69931B2E2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47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BBFE78-7CCA-4917-AC40-B69931B2E2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66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195A-BBFC-4F93-A024-70876D0E39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195A-BBFC-4F93-A024-70876D0E39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09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195A-BBFC-4F93-A024-70876D0E39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195A-BBFC-4F93-A024-70876D0E39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6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A7E9-7AC5-4C8A-B589-C6858F0883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37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6195A-BBFC-4F93-A024-70876D0E39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1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2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7307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1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27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3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807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94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20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DH_background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300"/>
            <a:ext cx="12192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06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3366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Heather.Board@vdh.Virginia.gov" TargetMode="External"/><Relationship Id="rId2" Type="http://schemas.openxmlformats.org/officeDocument/2006/relationships/hyperlink" Target="https://www.cdc.gov/violenceprevention/pub/connecting_dot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42211" y="1889795"/>
            <a:ext cx="10363200" cy="1470025"/>
          </a:xfrm>
        </p:spPr>
        <p:txBody>
          <a:bodyPr/>
          <a:lstStyle/>
          <a:p>
            <a:pPr algn="ctr"/>
            <a:r>
              <a:rPr lang="en-US" b="1" dirty="0"/>
              <a:t>Gun Violence as a Public Health Threat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0632" y="5105400"/>
            <a:ext cx="9420726" cy="1752600"/>
          </a:xfrm>
        </p:spPr>
        <p:txBody>
          <a:bodyPr/>
          <a:lstStyle/>
          <a:p>
            <a:pPr algn="l"/>
            <a:r>
              <a:rPr lang="en-US" dirty="0"/>
              <a:t>HEALTH AND HUMAN RESOURCES </a:t>
            </a:r>
            <a:r>
              <a:rPr lang="en-US" dirty="0" smtClean="0"/>
              <a:t>SUB-PANEL</a:t>
            </a:r>
            <a:endParaRPr lang="en-US" dirty="0"/>
          </a:p>
          <a:p>
            <a:pPr algn="l"/>
            <a:r>
              <a:rPr lang="en-US" dirty="0"/>
              <a:t>GOVERNOR’S SECURE and RESILIENT COMMONWEALTH PANEL</a:t>
            </a:r>
          </a:p>
          <a:p>
            <a:pPr algn="l"/>
            <a:r>
              <a:rPr lang="en-US" dirty="0" smtClean="0"/>
              <a:t>September </a:t>
            </a:r>
            <a:r>
              <a:rPr lang="en-US" dirty="0"/>
              <a:t>10, 2019</a:t>
            </a:r>
          </a:p>
        </p:txBody>
      </p:sp>
    </p:spTree>
    <p:extLst>
      <p:ext uri="{BB962C8B-B14F-4D97-AF65-F5344CB8AC3E}">
        <p14:creationId xmlns:p14="http://schemas.microsoft.com/office/powerpoint/2010/main" val="21347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and Protective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4876800" cy="4800600"/>
          </a:xfrm>
        </p:spPr>
        <p:txBody>
          <a:bodyPr/>
          <a:lstStyle/>
          <a:p>
            <a:r>
              <a:rPr lang="en-US" dirty="0" smtClean="0"/>
              <a:t>Risk </a:t>
            </a:r>
            <a:r>
              <a:rPr lang="en-US" dirty="0"/>
              <a:t>Factor – Characteristic that increases the likelihood of a person becoming a victim or perpetrator of </a:t>
            </a:r>
            <a:r>
              <a:rPr lang="en-US" dirty="0" smtClean="0"/>
              <a:t>violence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Protective Factor – Characteristic that decreases the likelihood of a person becoming a victim or perpetrator of violence because it provides a buffer against </a:t>
            </a:r>
            <a:r>
              <a:rPr lang="en-US" dirty="0" smtClean="0"/>
              <a:t>risk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3256" y="1792705"/>
            <a:ext cx="6344101" cy="385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99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Socio-Ecological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800600"/>
          </a:xfrm>
        </p:spPr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Complex </a:t>
            </a:r>
            <a:r>
              <a:rPr lang="en-US" sz="2800" dirty="0"/>
              <a:t>interplay between </a:t>
            </a:r>
            <a:r>
              <a:rPr lang="en-US" sz="2800" dirty="0" smtClean="0"/>
              <a:t>levels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Range </a:t>
            </a:r>
            <a:r>
              <a:rPr lang="en-US" sz="2800" dirty="0"/>
              <a:t>of </a:t>
            </a:r>
            <a:r>
              <a:rPr lang="en-US" sz="2800" dirty="0" smtClean="0"/>
              <a:t>risk and protective factors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Factors </a:t>
            </a:r>
            <a:r>
              <a:rPr lang="en-US" sz="2800" dirty="0"/>
              <a:t>at one level influence factors at another </a:t>
            </a:r>
            <a:r>
              <a:rPr lang="en-US" sz="2800" dirty="0" smtClean="0"/>
              <a:t>level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Necessary </a:t>
            </a:r>
            <a:r>
              <a:rPr lang="en-US" sz="2800" dirty="0"/>
              <a:t>to act across multiple levels of the model at the same time</a:t>
            </a:r>
          </a:p>
          <a:p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3672" y="3953692"/>
            <a:ext cx="5559967" cy="226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8" y="6303639"/>
            <a:ext cx="7800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Centers for Disease Control and Prevention, Division of Violence Prevention</a:t>
            </a:r>
          </a:p>
        </p:txBody>
      </p:sp>
    </p:spTree>
    <p:extLst>
      <p:ext uri="{BB962C8B-B14F-4D97-AF65-F5344CB8AC3E}">
        <p14:creationId xmlns:p14="http://schemas.microsoft.com/office/powerpoint/2010/main" val="42038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Risk Factors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42" y="1119038"/>
            <a:ext cx="8882642" cy="4517528"/>
          </a:xfrm>
        </p:spPr>
      </p:pic>
      <p:sp>
        <p:nvSpPr>
          <p:cNvPr id="5" name="TextBox 4"/>
          <p:cNvSpPr txBox="1"/>
          <p:nvPr/>
        </p:nvSpPr>
        <p:spPr>
          <a:xfrm>
            <a:off x="1169842" y="5636566"/>
            <a:ext cx="957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CM (Child Maltreatment), TDV (Teen Dating Violence), IPV (Intimate Partner Violence), SV (Sexual Violence), YV (Youth Violence)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43981"/>
            <a:ext cx="9300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Wilkins, N., Tsao, B., Hertz, M., Davis, R., Klevens, J. (2014).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Connecting the Dots: An Overview of the Links Among Multiple Forms of Violence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Atlanta, GA: National Center for Injury Prevention and Control, Centers for Disease Control and Prevention Oakland, CA: Prevention Institute.</a:t>
            </a:r>
          </a:p>
        </p:txBody>
      </p:sp>
    </p:spTree>
    <p:extLst>
      <p:ext uri="{BB962C8B-B14F-4D97-AF65-F5344CB8AC3E}">
        <p14:creationId xmlns:p14="http://schemas.microsoft.com/office/powerpoint/2010/main" val="42012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Risk Factors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9842" y="5810478"/>
            <a:ext cx="957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CM (Child Maltreatment), TDV (Teen Dating Violence), IPV (Intimate Partner Violence), SV (Sexual Violence), YV (Youth Violence)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43981"/>
            <a:ext cx="9300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Wilkins, N., Tsao, B., Hertz, M., Davis, R., Klevens, J. (2014).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Connecting the Dots: An Overview of the Links Among Multiple Forms of Violence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Atlanta, GA: National Center for Injury Prevention and Control, Centers for Disease Control and Prevention Oakland, CA: Prevention Institute.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42" y="998621"/>
            <a:ext cx="8860830" cy="4776444"/>
          </a:xfrm>
        </p:spPr>
      </p:pic>
    </p:spTree>
    <p:extLst>
      <p:ext uri="{BB962C8B-B14F-4D97-AF65-F5344CB8AC3E}">
        <p14:creationId xmlns:p14="http://schemas.microsoft.com/office/powerpoint/2010/main" val="31915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Risk Factors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69842" y="5810478"/>
            <a:ext cx="957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CM (Child Maltreatment), TDV (Teen Dating Violence), IPV (Intimate Partner Violence), SV (Sexual Violence), YV (Youth Violence)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43981"/>
            <a:ext cx="9300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Wilkins, N., Tsao, B., Hertz, M., Davis, R., Klevens, J. (2014).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Connecting the Dots: An Overview of the Links Among Multiple Forms of Violence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Atlanta, GA: National Center for Injury Prevention and Control, Centers for Disease Control and Prevention Oakland, CA: Prevention Institute.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85" y="1126360"/>
            <a:ext cx="9194750" cy="4684118"/>
          </a:xfrm>
        </p:spPr>
      </p:pic>
    </p:spTree>
    <p:extLst>
      <p:ext uri="{BB962C8B-B14F-4D97-AF65-F5344CB8AC3E}">
        <p14:creationId xmlns:p14="http://schemas.microsoft.com/office/powerpoint/2010/main" val="4934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Risk Factors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6432" y="5866678"/>
            <a:ext cx="957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CM (Child Maltreatment), TDV (Teen Dating Violence), IPV (Intimate Partner Violence), SV (Sexual Violence), YV (Youth Violence)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43981"/>
            <a:ext cx="9300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Wilkins, N., Tsao, B., Hertz, M., Davis, R., Klevens, J. (2014).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Connecting the Dots: An Overview of the Links Among Multiple Forms of Violence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Atlanta, GA: National Center for Injury Prevention and Control, Centers for Disease Control and Prevention Oakland, CA: Prevention Institute.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" y="1056240"/>
            <a:ext cx="9126052" cy="4810438"/>
          </a:xfrm>
        </p:spPr>
      </p:pic>
    </p:spTree>
    <p:extLst>
      <p:ext uri="{BB962C8B-B14F-4D97-AF65-F5344CB8AC3E}">
        <p14:creationId xmlns:p14="http://schemas.microsoft.com/office/powerpoint/2010/main" val="30231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Protective Factors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6432" y="5866678"/>
            <a:ext cx="957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CM (Child Maltreatment), TDV (Teen Dating Violence), IPV (Intimate Partner Violence), SV (Sexual Violence), YV (Youth Violence)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43981"/>
            <a:ext cx="9300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Wilkins, N., Tsao, B., Hertz, M., Davis, R., Klevens, J. (2014).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Connecting the Dots: An Overview of the Links Among Multiple Forms of Violence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Atlanta, GA: National Center for Injury Prevention and Control, Centers for Disease Control and Prevention Oakland, CA: Prevention Institute.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2" y="983908"/>
            <a:ext cx="9383238" cy="4782466"/>
          </a:xfrm>
        </p:spPr>
      </p:pic>
    </p:spTree>
    <p:extLst>
      <p:ext uri="{BB962C8B-B14F-4D97-AF65-F5344CB8AC3E}">
        <p14:creationId xmlns:p14="http://schemas.microsoft.com/office/powerpoint/2010/main" val="8348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Relationship/Individual Protective Factors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6432" y="5866678"/>
            <a:ext cx="9574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NOTE: CM (Child Maltreatment), TDV (Teen Dating Violence), IPV (Intimate Partner Violence), SV (Sexual Violence), YV (Youth Violence)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243981"/>
            <a:ext cx="9300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Wilkins, N., Tsao, B., Hertz, M., Davis, R., Klevens, J. (2014).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Connecting the Dots: An Overview of the Links Among Multiple Forms of Violence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Atlanta, GA: National Center for Injury Prevention and Control, Centers for Disease Control and Prevention Oakland, CA: Prevention Institute.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00" y="1099193"/>
            <a:ext cx="8815580" cy="4767485"/>
          </a:xfrm>
        </p:spPr>
      </p:pic>
    </p:spTree>
    <p:extLst>
      <p:ext uri="{BB962C8B-B14F-4D97-AF65-F5344CB8AC3E}">
        <p14:creationId xmlns:p14="http://schemas.microsoft.com/office/powerpoint/2010/main" val="14267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txBody>
          <a:bodyPr/>
          <a:lstStyle/>
          <a:p>
            <a:r>
              <a:rPr lang="en-US" sz="3600" b="0" dirty="0"/>
              <a:t>Why Focus on Shared Risk and </a:t>
            </a:r>
            <a:r>
              <a:rPr lang="en-US" sz="3600" b="0" dirty="0" smtClean="0"/>
              <a:t>Protective </a:t>
            </a:r>
            <a:r>
              <a:rPr lang="en-US" sz="3600" b="0" dirty="0"/>
              <a:t>Factors?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1455821"/>
            <a:ext cx="10724147" cy="441157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Prevent multiple forms of violence simultaneously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 </a:t>
            </a: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partnerships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Leverage </a:t>
            </a: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resources/funding streams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 </a:t>
            </a:r>
            <a:r>
              <a:rPr lang="en-US" sz="2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larger pool of strategies </a:t>
            </a:r>
          </a:p>
          <a:p>
            <a:pPr marL="0" indent="0">
              <a:buNone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50" y="2164180"/>
            <a:ext cx="2733919" cy="352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To impact multiple forms of violence, prevention                                 efforts should start early and continue across the                             lifespan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Focus efforts on: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Child and adolescents to achieve long-term impact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Populations and communities at highest risk of experiencing or perpetrating violence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Focus efforts on shared risk and protective factors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Identify, implement and increase approaches that have cross-cutting impact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82" y="539333"/>
            <a:ext cx="4025682" cy="26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52401"/>
            <a:ext cx="9217959" cy="907677"/>
          </a:xfrm>
        </p:spPr>
        <p:txBody>
          <a:bodyPr/>
          <a:lstStyle/>
          <a:p>
            <a:r>
              <a:rPr lang="en-US" sz="2600" dirty="0"/>
              <a:t>Emergency Department Visits for Gun-Related Injuries, 2018 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28715430"/>
              </p:ext>
            </p:extLst>
          </p:nvPr>
        </p:nvGraphicFramePr>
        <p:xfrm>
          <a:off x="637674" y="1179095"/>
          <a:ext cx="5797865" cy="440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750738288"/>
              </p:ext>
            </p:extLst>
          </p:nvPr>
        </p:nvGraphicFramePr>
        <p:xfrm>
          <a:off x="6546476" y="1444827"/>
          <a:ext cx="4474449" cy="460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89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/>
              <a:t>Connecting the Dots: </a:t>
            </a:r>
            <a:endParaRPr lang="en-US" b="1" dirty="0" smtClean="0"/>
          </a:p>
          <a:p>
            <a:pPr algn="ctr"/>
            <a:r>
              <a:rPr lang="en-US" b="1" dirty="0" smtClean="0"/>
              <a:t>An </a:t>
            </a:r>
            <a:r>
              <a:rPr lang="en-US" b="1" dirty="0"/>
              <a:t>Overview of the Links Among Multiple Forms of </a:t>
            </a:r>
            <a:r>
              <a:rPr lang="en-US" b="1" dirty="0" smtClean="0"/>
              <a:t>Violence</a:t>
            </a:r>
          </a:p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www.cdc.gov/violenceprevention/pub/connecting_dots.html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Heather Board, MPH</a:t>
            </a:r>
          </a:p>
          <a:p>
            <a:pPr algn="ctr"/>
            <a:r>
              <a:rPr lang="en-US" dirty="0" smtClean="0"/>
              <a:t>Director, Division of Prevention and Health Promotion</a:t>
            </a:r>
          </a:p>
          <a:p>
            <a:pPr algn="ctr"/>
            <a:r>
              <a:rPr lang="en-US" dirty="0" smtClean="0"/>
              <a:t>(804) 864-7738</a:t>
            </a:r>
          </a:p>
          <a:p>
            <a:pPr algn="ctr"/>
            <a:r>
              <a:rPr lang="en-US" smtClean="0">
                <a:hlinkClick r:id="rId3"/>
              </a:rPr>
              <a:t>Heather.Board@vdh.Virginia.gov</a:t>
            </a:r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565" y="446898"/>
            <a:ext cx="8780930" cy="857250"/>
          </a:xfrm>
        </p:spPr>
        <p:txBody>
          <a:bodyPr/>
          <a:lstStyle/>
          <a:p>
            <a:r>
              <a:rPr lang="en-US" sz="2800" dirty="0"/>
              <a:t>Hospitalizations due to Gun-Related Non-Fatal Injuries, 2008-2017 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701983" y="1837777"/>
          <a:ext cx="8788037" cy="4334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88735" y="2718449"/>
            <a:ext cx="76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567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3713" y="2594545"/>
            <a:ext cx="7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599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12333" y="1837777"/>
            <a:ext cx="7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820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2604" y="2813711"/>
            <a:ext cx="7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524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4234" y="2822814"/>
            <a:ext cx="7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529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50178" y="2629045"/>
            <a:ext cx="7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577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80128" y="2533783"/>
            <a:ext cx="7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592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63540" y="2813711"/>
            <a:ext cx="7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521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18971" y="2151299"/>
            <a:ext cx="738664" cy="27936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vert270"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Trebuchet MS"/>
              </a:rPr>
              <a:t>ICD-9-CM to ICD-10-CM transition year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51176" y="1966632"/>
            <a:ext cx="70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Trebuchet MS"/>
              </a:rPr>
              <a:t>784</a:t>
            </a:r>
          </a:p>
        </p:txBody>
      </p:sp>
    </p:spTree>
    <p:extLst>
      <p:ext uri="{BB962C8B-B14F-4D97-AF65-F5344CB8AC3E}">
        <p14:creationId xmlns:p14="http://schemas.microsoft.com/office/powerpoint/2010/main" val="21024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089" y="381000"/>
            <a:ext cx="8780930" cy="857250"/>
          </a:xfrm>
        </p:spPr>
        <p:txBody>
          <a:bodyPr/>
          <a:lstStyle/>
          <a:p>
            <a:r>
              <a:rPr lang="en-US" sz="2800" dirty="0"/>
              <a:t>Hospitalizations due to Gun-Related Non-Fatal Injuries by Intent, 2017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709089" y="1524001"/>
          <a:ext cx="8780930" cy="449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28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Essential </a:t>
            </a:r>
            <a:br>
              <a:rPr lang="en-US" dirty="0" smtClean="0"/>
            </a:br>
            <a:r>
              <a:rPr lang="en-US" dirty="0" smtClean="0"/>
              <a:t>Public Health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4867"/>
            <a:ext cx="109728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b="1" dirty="0" smtClean="0"/>
              <a:t>Monitor Health</a:t>
            </a:r>
          </a:p>
          <a:p>
            <a:r>
              <a:rPr lang="en-US" sz="2800" dirty="0" smtClean="0"/>
              <a:t>	Conduct </a:t>
            </a:r>
            <a:r>
              <a:rPr lang="en-US" sz="2800" dirty="0"/>
              <a:t>surveillance to track </a:t>
            </a:r>
            <a:endParaRPr lang="en-US" sz="2800" dirty="0" smtClean="0"/>
          </a:p>
          <a:p>
            <a:r>
              <a:rPr lang="en-US" sz="2800" dirty="0" smtClean="0"/>
              <a:t>	gun-related </a:t>
            </a:r>
            <a:r>
              <a:rPr lang="en-US" sz="2800" dirty="0"/>
              <a:t>deaths and </a:t>
            </a:r>
            <a:r>
              <a:rPr lang="en-US" sz="2800" dirty="0" smtClean="0"/>
              <a:t>injuries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622" y="541867"/>
            <a:ext cx="5120352" cy="5197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8" y="6303639"/>
            <a:ext cx="7800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Source: Centers for Disease Control and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Prevention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71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Health and Public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802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Collaboration is the cornerstones of public health, Public </a:t>
            </a:r>
            <a:r>
              <a:rPr lang="en-US" dirty="0"/>
              <a:t>Health </a:t>
            </a:r>
            <a:r>
              <a:rPr lang="en-US" dirty="0" smtClean="0"/>
              <a:t>3.0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the only way to enact health interventions involving public policy across </a:t>
            </a:r>
            <a:r>
              <a:rPr lang="en-US" dirty="0" smtClean="0"/>
              <a:t>jurisdictions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Prospective </a:t>
            </a:r>
            <a:r>
              <a:rPr lang="en-US" dirty="0"/>
              <a:t>studies of policy interventions have </a:t>
            </a:r>
            <a:r>
              <a:rPr lang="en-US" dirty="0" smtClean="0"/>
              <a:t>                      demonstrated </a:t>
            </a:r>
            <a:r>
              <a:rPr lang="en-US" dirty="0"/>
              <a:t>little behavioral change until an </a:t>
            </a:r>
            <a:r>
              <a:rPr lang="en-US" dirty="0" smtClean="0"/>
              <a:t>                             enforcement </a:t>
            </a:r>
            <a:r>
              <a:rPr lang="en-US" dirty="0"/>
              <a:t>component is </a:t>
            </a:r>
            <a:r>
              <a:rPr lang="en-US" dirty="0" smtClean="0"/>
              <a:t>added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Successful collaborations: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Seatbelt usage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Tobacco and alcohol sales to underage minors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Gun violence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863" y="2446419"/>
            <a:ext cx="3633537" cy="3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5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Prevention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11490"/>
            <a:ext cx="109728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Violence prevention efforts have historically focused on particular forms of violence: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gun violence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suicide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domestic violence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bullying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/>
              <a:t>gang violence</a:t>
            </a:r>
          </a:p>
        </p:txBody>
      </p:sp>
      <p:pic>
        <p:nvPicPr>
          <p:cNvPr id="5" name="Picture 4" descr="School Violenc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28" y="2515831"/>
            <a:ext cx="2488532" cy="1866399"/>
          </a:xfrm>
          <a:prstGeom prst="rect">
            <a:avLst/>
          </a:prstGeom>
        </p:spPr>
      </p:pic>
      <p:pic>
        <p:nvPicPr>
          <p:cNvPr id="6" name="Picture 5" descr="New PSA Campaign from Coalition to Stop Gun Violence - PSF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77" y="4242204"/>
            <a:ext cx="3696342" cy="2226659"/>
          </a:xfrm>
          <a:prstGeom prst="rect">
            <a:avLst/>
          </a:prstGeom>
        </p:spPr>
      </p:pic>
      <p:pic>
        <p:nvPicPr>
          <p:cNvPr id="7" name="Picture 6" descr="Professional Sports and Domestic Violence: Celebrity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38" y="2515831"/>
            <a:ext cx="3566290" cy="17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9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HM RG-89 Blank Gun | Camouflage.c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636" y="36673"/>
            <a:ext cx="3267255" cy="32672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Reframing Gun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0301"/>
            <a:ext cx="10972800" cy="4800600"/>
          </a:xfrm>
        </p:spPr>
        <p:txBody>
          <a:bodyPr/>
          <a:lstStyle/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Discussions about guns vs Debates about guns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Gun </a:t>
            </a:r>
            <a:r>
              <a:rPr lang="en-US" sz="2800" dirty="0"/>
              <a:t>violence is not just in mass shootings but also in cases of domestic violence, suicide, community </a:t>
            </a:r>
            <a:r>
              <a:rPr lang="en-US" sz="2800" dirty="0" smtClean="0"/>
              <a:t>violence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Guns have the potential to greatly amplify violence 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Use of a gun rather than a knife or another readily                             available weapon tends to make violent acts more deadly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Guns as a method of violence</a:t>
            </a:r>
          </a:p>
          <a:p>
            <a:pPr marL="0" indent="0"/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48" y="1417638"/>
            <a:ext cx="10972800" cy="4800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Different forms of violence are strongly                                 interconnected: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Victims of one form of violence are                                                      likely to experience other forms 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Those who have been violent in one                                             context are likely to be violent in another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Different forms of violence share common consequences: beyond physical injuries and deaths consequences can include mental, emotional and physical health and social problems across the lifespan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Different forms of violence share common risk and protective factors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72" y="173533"/>
            <a:ext cx="5881931" cy="35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7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1284</Words>
  <Application>Microsoft Office PowerPoint</Application>
  <PresentationFormat>Widescreen</PresentationFormat>
  <Paragraphs>128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Times New Roman</vt:lpstr>
      <vt:lpstr>Trebuchet MS</vt:lpstr>
      <vt:lpstr>Wingdings</vt:lpstr>
      <vt:lpstr>Default Design</vt:lpstr>
      <vt:lpstr>Gun Violence as a Public Health Threat</vt:lpstr>
      <vt:lpstr>Emergency Department Visits for Gun-Related Injuries, 2018 </vt:lpstr>
      <vt:lpstr>Hospitalizations due to Gun-Related Non-Fatal Injuries, 2008-2017 </vt:lpstr>
      <vt:lpstr>Hospitalizations due to Gun-Related Non-Fatal Injuries by Intent, 2017</vt:lpstr>
      <vt:lpstr>10 Essential  Public Health Functions</vt:lpstr>
      <vt:lpstr>Public Health and Public Safety</vt:lpstr>
      <vt:lpstr>Violence Prevention </vt:lpstr>
      <vt:lpstr>Reframing Gun Violence</vt:lpstr>
      <vt:lpstr>Violence Prevention</vt:lpstr>
      <vt:lpstr>Risk and Protective Factors</vt:lpstr>
      <vt:lpstr>Socio-Ecological Model</vt:lpstr>
      <vt:lpstr>Societal Risk Factors</vt:lpstr>
      <vt:lpstr>Community Risk Factors</vt:lpstr>
      <vt:lpstr>Relationship Risk Factors</vt:lpstr>
      <vt:lpstr>Individual Risk Factors</vt:lpstr>
      <vt:lpstr>Community Protective Factors</vt:lpstr>
      <vt:lpstr>Relationship/Individual Protective Factors</vt:lpstr>
      <vt:lpstr>Why Focus on Shared Risk and Protective Factors?</vt:lpstr>
      <vt:lpstr>Violence Prevention</vt:lpstr>
      <vt:lpstr>For more Information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Department Visits for Gun-Related Injuries, 2018</dc:title>
  <dc:creator>Yerkes, Lauren (VDH)</dc:creator>
  <cp:lastModifiedBy>VITA Program</cp:lastModifiedBy>
  <cp:revision>38</cp:revision>
  <dcterms:created xsi:type="dcterms:W3CDTF">2019-09-03T18:34:42Z</dcterms:created>
  <dcterms:modified xsi:type="dcterms:W3CDTF">2019-09-16T11:52:36Z</dcterms:modified>
</cp:coreProperties>
</file>