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handoutMasterIdLst>
    <p:handoutMasterId r:id="rId32"/>
  </p:handoutMasterIdLst>
  <p:sldIdLst>
    <p:sldId id="278" r:id="rId3"/>
    <p:sldId id="285" r:id="rId4"/>
    <p:sldId id="272" r:id="rId5"/>
    <p:sldId id="273" r:id="rId6"/>
    <p:sldId id="274" r:id="rId7"/>
    <p:sldId id="293" r:id="rId8"/>
    <p:sldId id="275" r:id="rId9"/>
    <p:sldId id="276" r:id="rId10"/>
    <p:sldId id="279" r:id="rId11"/>
    <p:sldId id="280" r:id="rId12"/>
    <p:sldId id="277" r:id="rId13"/>
    <p:sldId id="258" r:id="rId14"/>
    <p:sldId id="259" r:id="rId15"/>
    <p:sldId id="287" r:id="rId16"/>
    <p:sldId id="284" r:id="rId17"/>
    <p:sldId id="261" r:id="rId18"/>
    <p:sldId id="262" r:id="rId19"/>
    <p:sldId id="282" r:id="rId20"/>
    <p:sldId id="265" r:id="rId21"/>
    <p:sldId id="292" r:id="rId22"/>
    <p:sldId id="266" r:id="rId23"/>
    <p:sldId id="267" r:id="rId24"/>
    <p:sldId id="268" r:id="rId25"/>
    <p:sldId id="269" r:id="rId26"/>
    <p:sldId id="291" r:id="rId27"/>
    <p:sldId id="289" r:id="rId28"/>
    <p:sldId id="290" r:id="rId29"/>
    <p:sldId id="260"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2" y="198"/>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88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9" b="1" i="0" u="none" strike="noStrike" baseline="0">
                <a:solidFill>
                  <a:srgbClr val="000000"/>
                </a:solidFill>
                <a:latin typeface="Arial"/>
                <a:ea typeface="Arial"/>
                <a:cs typeface="Arial"/>
              </a:defRPr>
            </a:pPr>
            <a:r>
              <a:rPr lang="en-US"/>
              <a:t>95% Filter Efficiency vs Various Particle Size Distributions</a:t>
            </a:r>
          </a:p>
        </c:rich>
      </c:tx>
      <c:layout>
        <c:manualLayout>
          <c:xMode val="edge"/>
          <c:yMode val="edge"/>
          <c:x val="0.1073944476015327"/>
          <c:y val="1.9942952131684368E-2"/>
        </c:manualLayout>
      </c:layout>
      <c:overlay val="0"/>
      <c:spPr>
        <a:noFill/>
        <a:ln w="33221">
          <a:noFill/>
        </a:ln>
      </c:spPr>
    </c:title>
    <c:autoTitleDeleted val="0"/>
    <c:plotArea>
      <c:layout>
        <c:manualLayout>
          <c:layoutTarget val="inner"/>
          <c:xMode val="edge"/>
          <c:yMode val="edge"/>
          <c:x val="0.11443661971830986"/>
          <c:y val="0.23646723646723647"/>
          <c:w val="0.76584507042253525"/>
          <c:h val="0.58974358974358976"/>
        </c:manualLayout>
      </c:layout>
      <c:scatterChart>
        <c:scatterStyle val="lineMarker"/>
        <c:varyColors val="0"/>
        <c:ser>
          <c:idx val="0"/>
          <c:order val="0"/>
          <c:tx>
            <c:v>GSD = 1.8</c:v>
          </c:tx>
          <c:spPr>
            <a:ln w="33221">
              <a:solidFill>
                <a:srgbClr val="000000"/>
              </a:solidFill>
              <a:prstDash val="solid"/>
            </a:ln>
          </c:spPr>
          <c:marker>
            <c:symbol val="diamond"/>
            <c:size val="5"/>
            <c:spPr>
              <a:solidFill>
                <a:srgbClr val="FF0000"/>
              </a:solidFill>
              <a:ln>
                <a:solidFill>
                  <a:srgbClr val="FF0000"/>
                </a:solidFill>
                <a:prstDash val="solid"/>
              </a:ln>
            </c:spPr>
          </c:marker>
          <c:xVal>
            <c:numRef>
              <c:f>'Particle size'!$D$2:$D$11</c:f>
              <c:numCache>
                <c:formatCode>General</c:formatCode>
                <c:ptCount val="10"/>
                <c:pt idx="0">
                  <c:v>2.5000000000000001E-2</c:v>
                </c:pt>
                <c:pt idx="1">
                  <c:v>0.05</c:v>
                </c:pt>
                <c:pt idx="2">
                  <c:v>0.1</c:v>
                </c:pt>
                <c:pt idx="3">
                  <c:v>0.15</c:v>
                </c:pt>
                <c:pt idx="4">
                  <c:v>0.2</c:v>
                </c:pt>
                <c:pt idx="5">
                  <c:v>0.3</c:v>
                </c:pt>
                <c:pt idx="6">
                  <c:v>0.4</c:v>
                </c:pt>
                <c:pt idx="7">
                  <c:v>0.8</c:v>
                </c:pt>
                <c:pt idx="8">
                  <c:v>1.6</c:v>
                </c:pt>
                <c:pt idx="9">
                  <c:v>3.2</c:v>
                </c:pt>
              </c:numCache>
            </c:numRef>
          </c:xVal>
          <c:yVal>
            <c:numRef>
              <c:f>'Particle size'!$E$2:$E$11</c:f>
              <c:numCache>
                <c:formatCode>General</c:formatCode>
                <c:ptCount val="10"/>
                <c:pt idx="0">
                  <c:v>99.887</c:v>
                </c:pt>
                <c:pt idx="1">
                  <c:v>99.156999999999996</c:v>
                </c:pt>
                <c:pt idx="2">
                  <c:v>97.05</c:v>
                </c:pt>
                <c:pt idx="3">
                  <c:v>95.55</c:v>
                </c:pt>
                <c:pt idx="4">
                  <c:v>95</c:v>
                </c:pt>
                <c:pt idx="5">
                  <c:v>95.463300000000004</c:v>
                </c:pt>
                <c:pt idx="6">
                  <c:v>96.486000000000004</c:v>
                </c:pt>
                <c:pt idx="7">
                  <c:v>99.000100000000003</c:v>
                </c:pt>
                <c:pt idx="8">
                  <c:v>99.885000000000005</c:v>
                </c:pt>
                <c:pt idx="9">
                  <c:v>99.995099999999994</c:v>
                </c:pt>
              </c:numCache>
            </c:numRef>
          </c:yVal>
          <c:smooth val="0"/>
          <c:extLst>
            <c:ext xmlns:c16="http://schemas.microsoft.com/office/drawing/2014/chart" uri="{C3380CC4-5D6E-409C-BE32-E72D297353CC}">
              <c16:uniqueId val="{00000000-061A-4E09-BCE2-D083F44ED457}"/>
            </c:ext>
          </c:extLst>
        </c:ser>
        <c:dLbls>
          <c:showLegendKey val="0"/>
          <c:showVal val="0"/>
          <c:showCatName val="0"/>
          <c:showSerName val="0"/>
          <c:showPercent val="0"/>
          <c:showBubbleSize val="0"/>
        </c:dLbls>
        <c:axId val="37479936"/>
        <c:axId val="37527552"/>
      </c:scatterChart>
      <c:valAx>
        <c:axId val="37479936"/>
        <c:scaling>
          <c:logBase val="10"/>
          <c:orientation val="minMax"/>
        </c:scaling>
        <c:delete val="0"/>
        <c:axPos val="b"/>
        <c:title>
          <c:tx>
            <c:rich>
              <a:bodyPr/>
              <a:lstStyle/>
              <a:p>
                <a:pPr>
                  <a:defRPr sz="1308" b="1" i="0" u="none" strike="noStrike" baseline="0">
                    <a:solidFill>
                      <a:srgbClr val="000000"/>
                    </a:solidFill>
                    <a:latin typeface="Arial"/>
                    <a:ea typeface="Arial"/>
                    <a:cs typeface="Arial"/>
                  </a:defRPr>
                </a:pPr>
                <a:r>
                  <a:rPr lang="en-US" dirty="0"/>
                  <a:t>Particle Size µm (MMAD)</a:t>
                </a:r>
              </a:p>
            </c:rich>
          </c:tx>
          <c:layout>
            <c:manualLayout>
              <c:xMode val="edge"/>
              <c:yMode val="edge"/>
              <c:x val="0.35387329983339522"/>
              <c:y val="0.91168100209602576"/>
            </c:manualLayout>
          </c:layout>
          <c:overlay val="0"/>
          <c:spPr>
            <a:noFill/>
            <a:ln w="33221">
              <a:noFill/>
            </a:ln>
          </c:spPr>
        </c:title>
        <c:numFmt formatCode="General" sourceLinked="1"/>
        <c:majorTickMark val="cross"/>
        <c:minorTickMark val="none"/>
        <c:tickLblPos val="nextTo"/>
        <c:spPr>
          <a:ln w="4153">
            <a:solidFill>
              <a:srgbClr val="000000"/>
            </a:solidFill>
            <a:prstDash val="solid"/>
          </a:ln>
        </c:spPr>
        <c:txPr>
          <a:bodyPr rot="0" vert="horz"/>
          <a:lstStyle/>
          <a:p>
            <a:pPr>
              <a:defRPr sz="1308" b="0" i="0" u="none" strike="noStrike" baseline="0">
                <a:solidFill>
                  <a:srgbClr val="000000"/>
                </a:solidFill>
                <a:latin typeface="Arial"/>
                <a:ea typeface="Arial"/>
                <a:cs typeface="Arial"/>
              </a:defRPr>
            </a:pPr>
            <a:endParaRPr lang="en-US"/>
          </a:p>
        </c:txPr>
        <c:crossAx val="37527552"/>
        <c:crosses val="autoZero"/>
        <c:crossBetween val="midCat"/>
      </c:valAx>
      <c:valAx>
        <c:axId val="37527552"/>
        <c:scaling>
          <c:orientation val="minMax"/>
          <c:max val="100"/>
          <c:min val="94"/>
        </c:scaling>
        <c:delete val="0"/>
        <c:axPos val="l"/>
        <c:title>
          <c:tx>
            <c:rich>
              <a:bodyPr/>
              <a:lstStyle/>
              <a:p>
                <a:pPr>
                  <a:defRPr sz="1308" b="1" i="0" u="none" strike="noStrike" baseline="0">
                    <a:solidFill>
                      <a:srgbClr val="000000"/>
                    </a:solidFill>
                    <a:latin typeface="Arial"/>
                    <a:ea typeface="Arial"/>
                    <a:cs typeface="Arial"/>
                  </a:defRPr>
                </a:pPr>
                <a:r>
                  <a:rPr lang="en-US"/>
                  <a:t>% Efficiency</a:t>
                </a:r>
              </a:p>
            </c:rich>
          </c:tx>
          <c:layout>
            <c:manualLayout>
              <c:xMode val="edge"/>
              <c:yMode val="edge"/>
              <c:x val="1.2339114263798936E-2"/>
              <c:y val="0.42438540361523902"/>
            </c:manualLayout>
          </c:layout>
          <c:overlay val="0"/>
          <c:spPr>
            <a:noFill/>
            <a:ln w="33221">
              <a:noFill/>
            </a:ln>
          </c:spPr>
        </c:title>
        <c:numFmt formatCode="General" sourceLinked="1"/>
        <c:majorTickMark val="cross"/>
        <c:minorTickMark val="none"/>
        <c:tickLblPos val="nextTo"/>
        <c:spPr>
          <a:ln w="4153">
            <a:solidFill>
              <a:srgbClr val="000000"/>
            </a:solidFill>
            <a:prstDash val="solid"/>
          </a:ln>
        </c:spPr>
        <c:txPr>
          <a:bodyPr rot="0" vert="horz"/>
          <a:lstStyle/>
          <a:p>
            <a:pPr>
              <a:defRPr sz="1308" b="0" i="0" u="none" strike="noStrike" baseline="0">
                <a:solidFill>
                  <a:srgbClr val="000000"/>
                </a:solidFill>
                <a:latin typeface="Arial"/>
                <a:ea typeface="Arial"/>
                <a:cs typeface="Arial"/>
              </a:defRPr>
            </a:pPr>
            <a:endParaRPr lang="en-US"/>
          </a:p>
        </c:txPr>
        <c:crossAx val="37479936"/>
        <c:crossesAt val="0.01"/>
        <c:crossBetween val="midCat"/>
        <c:majorUnit val="1"/>
      </c:valAx>
      <c:spPr>
        <a:solidFill>
          <a:srgbClr val="FFFFFF"/>
        </a:solidFill>
        <a:ln w="16610">
          <a:solidFill>
            <a:srgbClr val="FFFFFF"/>
          </a:solidFill>
          <a:prstDash val="solid"/>
        </a:ln>
      </c:spPr>
    </c:plotArea>
    <c:plotVisOnly val="1"/>
    <c:dispBlanksAs val="gap"/>
    <c:showDLblsOverMax val="0"/>
  </c:chart>
  <c:spPr>
    <a:noFill/>
    <a:ln>
      <a:noFill/>
    </a:ln>
  </c:spPr>
  <c:txPr>
    <a:bodyPr/>
    <a:lstStyle/>
    <a:p>
      <a:pPr>
        <a:defRPr sz="1308"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73951CA-5EDB-4D62-8148-13BB28761311}" type="slidenum">
              <a:rPr lang="en-US" smtClean="0"/>
              <a:t>‹#›</a:t>
            </a:fld>
            <a:endParaRPr lang="en-US"/>
          </a:p>
        </p:txBody>
      </p:sp>
    </p:spTree>
    <p:extLst>
      <p:ext uri="{BB962C8B-B14F-4D97-AF65-F5344CB8AC3E}">
        <p14:creationId xmlns:p14="http://schemas.microsoft.com/office/powerpoint/2010/main" val="4039129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A1958F1-B630-4377-9598-7E0DF3BB953E}" type="datetimeFigureOut">
              <a:rPr lang="en-US" smtClean="0"/>
              <a:t>6/18/2020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3F96001-F987-4278-8466-F699CEC5FE47}" type="slidenum">
              <a:rPr lang="en-US" smtClean="0"/>
              <a:t>‹#›</a:t>
            </a:fld>
            <a:endParaRPr lang="en-US"/>
          </a:p>
        </p:txBody>
      </p:sp>
    </p:spTree>
    <p:extLst>
      <p:ext uri="{BB962C8B-B14F-4D97-AF65-F5344CB8AC3E}">
        <p14:creationId xmlns:p14="http://schemas.microsoft.com/office/powerpoint/2010/main" val="7253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1230A9D-1C8B-4503-8E43-E5B9057061A2}" type="slidenum">
              <a:rPr lang="en-US" smtClean="0">
                <a:latin typeface="Times New Roman" pitchFamily="18" charset="0"/>
              </a:rPr>
              <a:pPr/>
              <a:t>1</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Welcome</a:t>
            </a:r>
          </a:p>
          <a:p>
            <a:pPr>
              <a:buFontTx/>
              <a:buChar char="•"/>
            </a:pPr>
            <a:endParaRPr lang="en-US" b="1" dirty="0"/>
          </a:p>
          <a:p>
            <a:pPr>
              <a:buFontTx/>
              <a:buChar char="•"/>
            </a:pPr>
            <a:r>
              <a:rPr lang="en-US" b="1" dirty="0"/>
              <a:t>Explain Program: </a:t>
            </a:r>
          </a:p>
          <a:p>
            <a:pPr lvl="1">
              <a:buFontTx/>
              <a:buChar char="•"/>
            </a:pPr>
            <a:r>
              <a:rPr lang="en-US" b="1" dirty="0"/>
              <a:t>2 short presentations</a:t>
            </a:r>
          </a:p>
          <a:p>
            <a:pPr lvl="2">
              <a:buFontTx/>
              <a:buChar char="•"/>
            </a:pPr>
            <a:r>
              <a:rPr lang="en-US" b="1" dirty="0"/>
              <a:t>Respirators &amp; OSHA Respiratory Protection Program</a:t>
            </a:r>
          </a:p>
          <a:p>
            <a:pPr lvl="2">
              <a:buFontTx/>
              <a:buChar char="•"/>
            </a:pPr>
            <a:r>
              <a:rPr lang="en-US" b="1" dirty="0"/>
              <a:t>Fit Testing Procedures</a:t>
            </a:r>
          </a:p>
          <a:p>
            <a:pPr lvl="1">
              <a:buFontTx/>
              <a:buChar char="•"/>
            </a:pPr>
            <a:r>
              <a:rPr lang="en-US" b="1" dirty="0"/>
              <a:t>Break</a:t>
            </a:r>
          </a:p>
          <a:p>
            <a:pPr lvl="1">
              <a:buFontTx/>
              <a:buChar char="•"/>
            </a:pPr>
            <a:r>
              <a:rPr lang="en-US" b="1" dirty="0"/>
              <a:t>Fit test demonstration</a:t>
            </a:r>
          </a:p>
          <a:p>
            <a:pPr lvl="1">
              <a:buFontTx/>
              <a:buChar char="•"/>
            </a:pPr>
            <a:r>
              <a:rPr lang="en-US" b="1" dirty="0"/>
              <a:t>Fit testing in pairs </a:t>
            </a:r>
          </a:p>
          <a:p>
            <a:pPr lvl="1">
              <a:buFontTx/>
              <a:buChar char="•"/>
            </a:pPr>
            <a:endParaRPr lang="en-US" b="1" dirty="0"/>
          </a:p>
          <a:p>
            <a:pPr>
              <a:buFontTx/>
              <a:buChar char="•"/>
            </a:pPr>
            <a:r>
              <a:rPr lang="en-US" b="1" dirty="0"/>
              <a:t>Low key presentation - ask questions at any time</a:t>
            </a:r>
          </a:p>
          <a:p>
            <a:pPr>
              <a:buFontTx/>
              <a:buChar char="•"/>
            </a:pPr>
            <a:endParaRPr lang="en-US" b="1" dirty="0"/>
          </a:p>
          <a:p>
            <a:pPr>
              <a:buFontTx/>
              <a:buChar char="•"/>
            </a:pPr>
            <a:r>
              <a:rPr lang="en-US" b="1" dirty="0"/>
              <a:t>Everything on CD or VDH website - including fit test cheat sheet</a:t>
            </a:r>
          </a:p>
          <a:p>
            <a:pPr>
              <a:buFontTx/>
              <a:buChar cha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83115C0-F39C-4BA1-BD71-122AFE29EC8E}" type="slidenum">
              <a:rPr lang="en-US">
                <a:solidFill>
                  <a:prstClr val="black"/>
                </a:solidFill>
                <a:latin typeface="Times New Roman" pitchFamily="18" charset="0"/>
              </a:rPr>
              <a:pPr/>
              <a:t>11</a:t>
            </a:fld>
            <a:endParaRPr lang="en-US">
              <a:solidFill>
                <a:prstClr val="black"/>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Employees are not permitted to work with a respirator </a:t>
            </a:r>
            <a:r>
              <a:rPr lang="en-US" b="1" dirty="0">
                <a:solidFill>
                  <a:srgbClr val="FF0000"/>
                </a:solidFill>
                <a:latin typeface="Gill Sans MT"/>
              </a:rPr>
              <a:t>until they have been properly trained</a:t>
            </a:r>
            <a:r>
              <a:rPr lang="en-US" dirty="0">
                <a:solidFill>
                  <a:prstClr val="black"/>
                </a:solidFill>
                <a:latin typeface="Gill Sans MT"/>
              </a:rPr>
              <a:t> in respiratory protection</a:t>
            </a:r>
          </a:p>
          <a:p>
            <a:pPr marL="822325" lvl="1" indent="-282575" fontAlgn="base">
              <a:lnSpc>
                <a:spcPct val="90000"/>
              </a:lnSpc>
              <a:spcBef>
                <a:spcPts val="600"/>
              </a:spcBef>
              <a:spcAft>
                <a:spcPct val="0"/>
              </a:spcAft>
              <a:buClr>
                <a:srgbClr val="3891A7"/>
              </a:buClr>
              <a:buSzPct val="80000"/>
              <a:buFont typeface="Wingdings 2" pitchFamily="18" charset="2"/>
              <a:buChar char=""/>
            </a:pPr>
            <a:r>
              <a:rPr lang="en-US" dirty="0"/>
              <a:t>1910.134(k)(3) The employer shall provide the training prior to requiring the employee to use a respirator </a:t>
            </a:r>
            <a:r>
              <a:rPr lang="en-US" b="1" dirty="0"/>
              <a:t>in the workplace</a:t>
            </a:r>
            <a:r>
              <a:rPr lang="en-US" dirty="0"/>
              <a:t>.</a:t>
            </a:r>
            <a:endParaRPr lang="en-US" b="1" dirty="0">
              <a:solidFill>
                <a:prstClr val="black"/>
              </a:solidFill>
              <a:latin typeface="Gill Sans MT"/>
            </a:endParaRPr>
          </a:p>
          <a:p>
            <a:pPr marL="365125" lvl="0" indent="-282575" fontAlgn="base">
              <a:lnSpc>
                <a:spcPct val="90000"/>
              </a:lnSpc>
              <a:spcBef>
                <a:spcPts val="600"/>
              </a:spcBef>
              <a:spcAft>
                <a:spcPct val="0"/>
              </a:spcAft>
              <a:buClr>
                <a:srgbClr val="3891A7"/>
              </a:buClr>
              <a:buSzPct val="80000"/>
              <a:buFont typeface="Wingdings 2" pitchFamily="18" charset="2"/>
              <a:buChar char=""/>
            </a:pPr>
            <a:r>
              <a:rPr lang="en-US" dirty="0">
                <a:solidFill>
                  <a:prstClr val="black"/>
                </a:solidFill>
                <a:latin typeface="Gill Sans MT"/>
              </a:rPr>
              <a:t>The following topics must be covered </a:t>
            </a:r>
            <a:r>
              <a:rPr lang="en-US" dirty="0">
                <a:solidFill>
                  <a:srgbClr val="FF0000"/>
                </a:solidFill>
                <a:latin typeface="Gill Sans MT"/>
              </a:rPr>
              <a:t>each year</a:t>
            </a:r>
            <a:r>
              <a:rPr lang="en-US" dirty="0">
                <a:solidFill>
                  <a:prstClr val="black"/>
                </a:solidFill>
                <a:latin typeface="Gill Sans MT"/>
              </a:rPr>
              <a:t>:</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General Requirements of federal &amp; state respiratory protection standards</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Potential work-related respiratory hazards and risks associated with not using and maintaining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the Function, Capabilities, and Limitations of the respiratory protection used</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How to inspect, put on and remove, check the seals, and wear the respirator properly</a:t>
            </a:r>
          </a:p>
          <a:p>
            <a:pPr marL="639763" lvl="1" indent="-236538" fontAlgn="base">
              <a:spcBef>
                <a:spcPts val="550"/>
              </a:spcBef>
              <a:spcAft>
                <a:spcPct val="0"/>
              </a:spcAft>
              <a:buClr>
                <a:srgbClr val="3891A7"/>
              </a:buClr>
              <a:buFont typeface="Verdana" pitchFamily="34" charset="0"/>
              <a:buChar char="◦"/>
            </a:pPr>
            <a:r>
              <a:rPr lang="en-US" dirty="0">
                <a:solidFill>
                  <a:prstClr val="black"/>
                </a:solidFill>
                <a:latin typeface="Gill Sans MT"/>
              </a:rPr>
              <a:t>and the Medical signs and symptoms that might limit or prevent effective use of respirators</a:t>
            </a:r>
          </a:p>
          <a:p>
            <a:pPr marL="639763" lvl="1" indent="-236538" fontAlgn="base">
              <a:spcBef>
                <a:spcPts val="550"/>
              </a:spcBef>
              <a:spcAft>
                <a:spcPct val="0"/>
              </a:spcAft>
              <a:buClr>
                <a:srgbClr val="3891A7"/>
              </a:buClr>
              <a:buFont typeface="Verdana" pitchFamily="34" charset="0"/>
              <a:buChar char="◦"/>
            </a:pPr>
            <a:r>
              <a:rPr lang="en-US" i="1" dirty="0"/>
              <a:t>(maintenance and storage procedures for the respirator, if applicable)</a:t>
            </a:r>
            <a:endParaRPr lang="en-US" b="1" i="1" dirty="0">
              <a:solidFill>
                <a:prstClr val="black"/>
              </a:solidFill>
              <a:latin typeface="Gill Sans MT"/>
            </a:endParaRPr>
          </a:p>
          <a:p>
            <a:pPr marL="365125" indent="-282575" fontAlgn="base">
              <a:lnSpc>
                <a:spcPct val="90000"/>
              </a:lnSpc>
              <a:spcBef>
                <a:spcPts val="600"/>
              </a:spcBef>
              <a:spcAft>
                <a:spcPct val="0"/>
              </a:spcAft>
              <a:buClr>
                <a:srgbClr val="3891A7"/>
              </a:buClr>
              <a:buSzPct val="80000"/>
              <a:buFont typeface="Wingdings 2" pitchFamily="18" charset="2"/>
              <a:buChar char=""/>
            </a:pPr>
            <a:r>
              <a:rPr lang="en-US" b="1" u="sng" dirty="0">
                <a:solidFill>
                  <a:srgbClr val="FF0000"/>
                </a:solidFill>
              </a:rPr>
              <a:t>REFER TO HANDOUT – FCHD-RPP TRAINING TOPICS</a:t>
            </a:r>
            <a:r>
              <a:rPr lang="en-US" b="1" dirty="0">
                <a:solidFill>
                  <a:srgbClr val="FF0000"/>
                </a:solidFill>
              </a:rPr>
              <a:t> </a:t>
            </a:r>
          </a:p>
          <a:p>
            <a:pPr marL="365125" indent="-282575" fontAlgn="base">
              <a:lnSpc>
                <a:spcPct val="90000"/>
              </a:lnSpc>
              <a:spcBef>
                <a:spcPts val="600"/>
              </a:spcBef>
              <a:spcAft>
                <a:spcPct val="0"/>
              </a:spcAft>
              <a:buClr>
                <a:srgbClr val="3891A7"/>
              </a:buClr>
              <a:buSzPct val="80000"/>
              <a:buFont typeface="Wingdings 2" pitchFamily="18" charset="2"/>
              <a:buChar char=""/>
            </a:pPr>
            <a:endParaRPr lang="en-US" b="1" dirty="0">
              <a:solidFill>
                <a:srgbClr val="FF0000"/>
              </a:solidFill>
            </a:endParaRPr>
          </a:p>
          <a:p>
            <a:pPr marL="365125" lvl="0" indent="-282575" fontAlgn="base">
              <a:lnSpc>
                <a:spcPct val="90000"/>
              </a:lnSpc>
              <a:spcBef>
                <a:spcPts val="600"/>
              </a:spcBef>
              <a:spcAft>
                <a:spcPct val="0"/>
              </a:spcAft>
              <a:buClr>
                <a:srgbClr val="3891A7"/>
              </a:buClr>
              <a:buSzPct val="80000"/>
              <a:buFont typeface="Wingdings 2" pitchFamily="18" charset="2"/>
              <a:buChar char=""/>
            </a:pPr>
            <a:endParaRPr lang="en-US" dirty="0">
              <a:solidFill>
                <a:prstClr val="black"/>
              </a:solidFill>
              <a:latin typeface="Gill Sans MT"/>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E2EE5A-F85C-46A9-A486-4ECEC55EE1CE}" type="slidenum">
              <a:rPr lang="en-US">
                <a:solidFill>
                  <a:prstClr val="black"/>
                </a:solidFill>
                <a:latin typeface="Times New Roman" pitchFamily="18" charset="0"/>
              </a:rPr>
              <a:pPr/>
              <a:t>12</a:t>
            </a:fld>
            <a:endParaRPr lang="en-US">
              <a:solidFill>
                <a:prstClr val="black"/>
              </a:solidFill>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This is an OSHA Directive published during the 2009 H1N1 pandemic</a:t>
            </a:r>
          </a:p>
          <a:p>
            <a:pPr>
              <a:buFontTx/>
              <a:buChar char="•"/>
            </a:pPr>
            <a:endParaRPr lang="en-US" b="1" dirty="0"/>
          </a:p>
          <a:p>
            <a:pPr>
              <a:buFontTx/>
              <a:buChar char="•"/>
            </a:pPr>
            <a:r>
              <a:rPr lang="en-US" b="1" dirty="0"/>
              <a:t>Basically outlines what OSHA will be evaluating during an inspection</a:t>
            </a:r>
          </a:p>
          <a:p>
            <a:pPr>
              <a:buFontTx/>
              <a:buChar char="•"/>
            </a:pPr>
            <a:endParaRPr lang="en-US" b="1" dirty="0"/>
          </a:p>
          <a:p>
            <a:pPr>
              <a:buFontTx/>
              <a:buChar char="•"/>
            </a:pPr>
            <a:r>
              <a:rPr lang="en-US" b="1" dirty="0"/>
              <a:t>Inspections will apparently occur only in response to a complaint</a:t>
            </a:r>
          </a:p>
          <a:p>
            <a:pPr>
              <a:buFontTx/>
              <a:buChar char="•"/>
            </a:pPr>
            <a:endParaRPr lang="en-US" b="1" dirty="0"/>
          </a:p>
          <a:p>
            <a:pPr>
              <a:buFontTx/>
              <a:buChar char="•"/>
            </a:pPr>
            <a:r>
              <a:rPr lang="en-US" b="1" dirty="0"/>
              <a:t>Doesn’t seem that inspections have been widespread</a:t>
            </a:r>
          </a:p>
          <a:p>
            <a:pPr>
              <a:buFontTx/>
              <a:buChar char="•"/>
            </a:pPr>
            <a:endParaRPr lang="en-US" b="1" dirty="0"/>
          </a:p>
          <a:p>
            <a:pPr>
              <a:buFontTx/>
              <a:buChar char="•"/>
            </a:pPr>
            <a:r>
              <a:rPr lang="en-US" b="1" dirty="0"/>
              <a:t>Don’t know if directive is still in effect now that H1N1 is down to background levels or if it becomes dominant seasonal influenza</a:t>
            </a:r>
          </a:p>
          <a:p>
            <a:pPr>
              <a:buFontTx/>
              <a:buChar cha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72E663-7349-44D1-8B44-AF66758A7C51}" type="slidenum">
              <a:rPr lang="en-US">
                <a:solidFill>
                  <a:prstClr val="black"/>
                </a:solidFill>
                <a:latin typeface="Times New Roman" pitchFamily="18" charset="0"/>
              </a:rPr>
              <a:pPr/>
              <a:t>13</a:t>
            </a:fld>
            <a:endParaRPr lang="en-US">
              <a:solidFill>
                <a:prstClr val="black"/>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These are the 6 primary areas where employers may be cited</a:t>
            </a:r>
          </a:p>
          <a:p>
            <a:pPr>
              <a:buFontTx/>
              <a:buChar char="•"/>
            </a:pPr>
            <a:endParaRPr lang="en-US" b="1" dirty="0"/>
          </a:p>
          <a:p>
            <a:pPr>
              <a:buFontTx/>
              <a:buChar char="•"/>
            </a:pPr>
            <a:r>
              <a:rPr lang="en-US" b="1" dirty="0"/>
              <a:t>Each is a serious violation</a:t>
            </a:r>
          </a:p>
          <a:p>
            <a:pPr>
              <a:buFontTx/>
              <a:buChar char="•"/>
            </a:pPr>
            <a:endParaRPr lang="en-US" b="1" dirty="0"/>
          </a:p>
          <a:p>
            <a:pPr>
              <a:buFontTx/>
              <a:buChar char="•"/>
            </a:pPr>
            <a:r>
              <a:rPr lang="en-US" b="1" dirty="0"/>
              <a:t>Penalties for serious violations start at $7000 each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72E663-7349-44D1-8B44-AF66758A7C51}" type="slidenum">
              <a:rPr lang="en-US">
                <a:solidFill>
                  <a:prstClr val="black"/>
                </a:solidFill>
                <a:latin typeface="Times New Roman" pitchFamily="18" charset="0"/>
              </a:rPr>
              <a:pPr/>
              <a:t>14</a:t>
            </a:fld>
            <a:endParaRPr lang="en-US">
              <a:solidFill>
                <a:prstClr val="black"/>
              </a:solidFill>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b="1" dirty="0"/>
          </a:p>
          <a:p>
            <a:pPr>
              <a:buFontTx/>
              <a:buChar char="•"/>
            </a:pPr>
            <a:r>
              <a:rPr lang="en-US" b="1" dirty="0"/>
              <a:t>Facemasks are –</a:t>
            </a:r>
          </a:p>
          <a:p>
            <a:pPr lvl="1">
              <a:buFontTx/>
              <a:buChar char="•"/>
            </a:pPr>
            <a:r>
              <a:rPr lang="en-US" b="1" dirty="0"/>
              <a:t>Loose-fitting - don’t provide complete protection around edges of mask; usually disposable</a:t>
            </a:r>
          </a:p>
          <a:p>
            <a:pPr lvl="1">
              <a:buFontTx/>
              <a:buChar char="•"/>
            </a:pPr>
            <a:r>
              <a:rPr lang="en-US" b="1" dirty="0"/>
              <a:t>A physical barrier to protect wearer against relatively large respiratory contaminants</a:t>
            </a:r>
          </a:p>
          <a:p>
            <a:pPr lvl="1">
              <a:buFontTx/>
              <a:buChar char="•"/>
            </a:pPr>
            <a:r>
              <a:rPr lang="en-US" b="1" dirty="0"/>
              <a:t>Reduce transmission of secretions of wearer to others</a:t>
            </a:r>
          </a:p>
          <a:p>
            <a:pPr lvl="1">
              <a:buFontTx/>
              <a:buChar char="•"/>
            </a:pPr>
            <a:r>
              <a:rPr lang="en-US" b="1" dirty="0"/>
              <a:t>Block large-particle droplets, but Do NOT filter small-particle airborne contaminants</a:t>
            </a:r>
          </a:p>
          <a:p>
            <a:pPr>
              <a:buFontTx/>
              <a:buChar char="•"/>
            </a:pPr>
            <a:endParaRPr lang="en-US" b="1" dirty="0"/>
          </a:p>
          <a:p>
            <a:pPr>
              <a:buFontTx/>
              <a:buChar char="•"/>
            </a:pPr>
            <a:r>
              <a:rPr lang="en-US" b="1" dirty="0"/>
              <a:t>Facemasks may be labeled as – Surgical, Medical procedure, Dental, Isolation, Laser</a:t>
            </a:r>
          </a:p>
          <a:p>
            <a:pPr>
              <a:buFontTx/>
              <a:buChar char="•"/>
            </a:pPr>
            <a:endParaRPr lang="en-US" b="1" dirty="0"/>
          </a:p>
          <a:p>
            <a:pPr>
              <a:buFontTx/>
              <a:buChar char="•"/>
            </a:pPr>
            <a:endParaRPr lang="en-US" b="1" dirty="0"/>
          </a:p>
          <a:p>
            <a:pPr>
              <a:buFontTx/>
              <a:buChar char="•"/>
            </a:pPr>
            <a:endParaRPr lang="en-US" b="1" dirty="0"/>
          </a:p>
          <a:p>
            <a:pPr>
              <a:buFontTx/>
              <a:buChar char="•"/>
            </a:pPr>
            <a:endParaRPr lang="en-US" b="1" dirty="0"/>
          </a:p>
          <a:p>
            <a:pPr>
              <a:buFontTx/>
              <a:buChar char="•"/>
            </a:pPr>
            <a:r>
              <a:rPr lang="en-US" b="1" dirty="0"/>
              <a:t>If there is only one strap, then it is a facemask.  NIOSH does not approve respirators with only one strap.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BD59E181-42BD-4002-A6CF-44832F35C7E3}" type="slidenum">
              <a:rPr lang="en-US"/>
              <a:pPr/>
              <a:t>15</a:t>
            </a:fld>
            <a:endParaRPr lang="en-US"/>
          </a:p>
        </p:txBody>
      </p:sp>
      <p:sp>
        <p:nvSpPr>
          <p:cNvPr id="39938" name="Rectangle 2"/>
          <p:cNvSpPr>
            <a:spLocks noGrp="1" noRot="1" noChangeAspect="1" noChangeArrowheads="1" noTextEdit="1"/>
          </p:cNvSpPr>
          <p:nvPr>
            <p:ph type="sldImg"/>
          </p:nvPr>
        </p:nvSpPr>
        <p:spPr>
          <a:ln cap="flat"/>
        </p:spPr>
      </p:sp>
      <p:sp>
        <p:nvSpPr>
          <p:cNvPr id="39939" name="Rectangle 3"/>
          <p:cNvSpPr>
            <a:spLocks noGrp="1" noChangeArrowheads="1"/>
          </p:cNvSpPr>
          <p:nvPr>
            <p:ph type="body" idx="1"/>
          </p:nvPr>
        </p:nvSpPr>
        <p:spPr>
          <a:xfrm>
            <a:off x="457200" y="4415790"/>
            <a:ext cx="5867400" cy="4260850"/>
          </a:xfrm>
          <a:ln/>
        </p:spPr>
        <p:txBody>
          <a:bodyPr/>
          <a:lstStyle/>
          <a:p>
            <a:pPr marL="228600" indent="-228600">
              <a:buFont typeface="+mj-lt"/>
              <a:buAutoNum type="arabicPeriod"/>
            </a:pPr>
            <a:r>
              <a:rPr lang="en-US" b="1" dirty="0"/>
              <a:t>Respirators protect the user in two basic ways. </a:t>
            </a:r>
          </a:p>
          <a:p>
            <a:pPr marL="685800" lvl="1" indent="-228600">
              <a:buFont typeface="Arial" pitchFamily="34" charset="0"/>
              <a:buChar char="•"/>
            </a:pPr>
            <a:r>
              <a:rPr lang="en-US" b="1" dirty="0"/>
              <a:t>The first type of respirator removes contaminants from the air, and are called air-purifying respirators (APR). APRs include particulate respirators, which filter out airborne particles, and “gas masks,” which filter out chemicals &amp; gasses. </a:t>
            </a:r>
          </a:p>
          <a:p>
            <a:pPr marL="685800" lvl="1" indent="-228600">
              <a:buFont typeface="Arial" pitchFamily="34" charset="0"/>
              <a:buChar char="•"/>
            </a:pPr>
            <a:r>
              <a:rPr lang="en-US" b="1" dirty="0"/>
              <a:t>Other respirators protect by supplying clean, respirable air from another source. Air-supplying Respirators (ASR) comprise this category of respirators. They include airline respirators, which use compressed air from a remote source; and self-contained breathing apparatus (SCBA), which include their own air supply.</a:t>
            </a:r>
          </a:p>
          <a:p>
            <a:pPr marL="685800" lvl="1" indent="-228600">
              <a:buFont typeface="Arial" pitchFamily="34" charset="0"/>
              <a:buChar char="•"/>
            </a:pPr>
            <a:endParaRPr lang="en-US" sz="800" b="1" dirty="0"/>
          </a:p>
          <a:p>
            <a:r>
              <a:rPr lang="en-US" dirty="0"/>
              <a:t>====================================================================</a:t>
            </a:r>
          </a:p>
          <a:p>
            <a:pPr marL="228600" indent="-228600">
              <a:buFont typeface="+mj-lt"/>
              <a:buAutoNum type="arabicPeriod" startAt="2"/>
            </a:pPr>
            <a:r>
              <a:rPr lang="en-US" i="1" dirty="0"/>
              <a:t>The classification of particulate respirators can be further subdivided into three categories:</a:t>
            </a:r>
          </a:p>
          <a:p>
            <a:pPr marL="628650" lvl="1" indent="-171450">
              <a:buFont typeface="Arial" pitchFamily="34" charset="0"/>
              <a:buChar char="•"/>
            </a:pPr>
            <a:r>
              <a:rPr lang="en-US" b="1" i="1" dirty="0"/>
              <a:t>Particulate filtering facepiece respirators</a:t>
            </a:r>
            <a:r>
              <a:rPr lang="en-US" i="1" dirty="0"/>
              <a:t> – Sometimes referred to as disposable respirators because the entire respirator is discarded when it becomes unsuitable for further use due to considerations of hygiene, excessive resistance, or physical damage. These are also commonly referred to as “</a:t>
            </a:r>
            <a:r>
              <a:rPr lang="en-US" b="1" i="1" dirty="0"/>
              <a:t>N95s</a:t>
            </a:r>
            <a:r>
              <a:rPr lang="en-US" i="1" dirty="0"/>
              <a:t>.” </a:t>
            </a:r>
          </a:p>
          <a:p>
            <a:pPr marL="628650" lvl="1" indent="-171450">
              <a:buFont typeface="Arial" pitchFamily="34" charset="0"/>
              <a:buChar char="•"/>
            </a:pPr>
            <a:r>
              <a:rPr lang="en-US" b="1" i="1" dirty="0"/>
              <a:t>Elastomeric respirators</a:t>
            </a:r>
            <a:r>
              <a:rPr lang="en-US" i="1" dirty="0"/>
              <a:t> –Sometimes referred to as reusable respirators because the facepiece is cleaned and reused but the filter cartridges are discarded and replaced when they become unsuitable for further use. </a:t>
            </a:r>
          </a:p>
          <a:p>
            <a:pPr marL="628650" lvl="1" indent="-171450">
              <a:buFont typeface="Arial" pitchFamily="34" charset="0"/>
              <a:buChar char="•"/>
            </a:pPr>
            <a:r>
              <a:rPr lang="en-US" b="1" i="1" dirty="0"/>
              <a:t>Powered air-purifying respirators (PAPRs)</a:t>
            </a:r>
            <a:r>
              <a:rPr lang="en-US" i="1" dirty="0"/>
              <a:t> – A battery-powered blower moves the air flow through the filters.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6850268-9ED1-4EBB-95B3-3B39A37BED7B}" type="slidenum">
              <a:rPr lang="en-US">
                <a:solidFill>
                  <a:prstClr val="black"/>
                </a:solidFill>
                <a:latin typeface="Times New Roman" pitchFamily="18" charset="0"/>
              </a:rPr>
              <a:pPr/>
              <a:t>16</a:t>
            </a:fld>
            <a:endParaRPr lang="en-US">
              <a:solidFill>
                <a:prstClr val="black"/>
              </a:solidFill>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228600" y="4338320"/>
            <a:ext cx="6172200"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itchFamily="2" charset="2"/>
              <a:buChar char="v"/>
            </a:pPr>
            <a:r>
              <a:rPr lang="en-US" b="1" dirty="0"/>
              <a:t>3 primary types of APR respirators – </a:t>
            </a:r>
          </a:p>
          <a:p>
            <a:pPr lvl="1"/>
            <a:r>
              <a:rPr lang="en-US" b="1" dirty="0"/>
              <a:t>*Gas &amp; Vapor     *Particulate     *Combination</a:t>
            </a:r>
          </a:p>
          <a:p>
            <a:pPr marL="171450" indent="-171450">
              <a:buFont typeface="Wingdings" pitchFamily="2" charset="2"/>
              <a:buChar char="v"/>
            </a:pPr>
            <a:endParaRPr lang="en-US" b="1" dirty="0"/>
          </a:p>
          <a:p>
            <a:pPr marL="171450" indent="-171450">
              <a:buFont typeface="Wingdings" pitchFamily="2" charset="2"/>
              <a:buChar char="v"/>
            </a:pPr>
            <a:r>
              <a:rPr lang="en-US" b="1" dirty="0"/>
              <a:t>Gas &amp; Vapor Respirators are used in many industrial settings.  The filters are usually contained in cartridges attached to the respirator and are specific to the chemical or type of chemicals being used.</a:t>
            </a:r>
          </a:p>
          <a:p>
            <a:pPr marL="171450" indent="-171450">
              <a:buFont typeface="Wingdings" pitchFamily="2" charset="2"/>
              <a:buChar char="v"/>
            </a:pPr>
            <a:endParaRPr lang="en-US" b="1" dirty="0"/>
          </a:p>
          <a:p>
            <a:pPr marL="171450" indent="-171450">
              <a:buFont typeface="Wingdings" pitchFamily="2" charset="2"/>
              <a:buChar char="v"/>
            </a:pPr>
            <a:r>
              <a:rPr lang="en-US" b="1" dirty="0"/>
              <a:t>Particulate respirators protect by filtering particles, such as dusts, mists, and fumes, out of the air as you breathe. These respirators protect </a:t>
            </a:r>
            <a:r>
              <a:rPr lang="en-US" b="1" i="1" dirty="0"/>
              <a:t>only</a:t>
            </a:r>
            <a:r>
              <a:rPr lang="en-US" b="1" dirty="0"/>
              <a:t> against particles—not against gases or vapors.</a:t>
            </a:r>
          </a:p>
          <a:p>
            <a:pPr marL="171450" indent="-171450">
              <a:buFont typeface="Wingdings" pitchFamily="2" charset="2"/>
              <a:buChar char="v"/>
            </a:pPr>
            <a:endParaRPr lang="en-US" dirty="0"/>
          </a:p>
          <a:p>
            <a:pPr>
              <a:buFontTx/>
              <a:buChar char="•"/>
            </a:pPr>
            <a:r>
              <a:rPr lang="en-US" dirty="0"/>
              <a:t>===================================================================</a:t>
            </a:r>
          </a:p>
          <a:p>
            <a:pPr marL="171450" indent="-171450">
              <a:buFont typeface="Wingdings" pitchFamily="2" charset="2"/>
              <a:buChar char="v"/>
            </a:pPr>
            <a:r>
              <a:rPr lang="en-US" i="1" dirty="0"/>
              <a:t>The classification of particulate respirators can be further subdivided into three categories:</a:t>
            </a:r>
          </a:p>
          <a:p>
            <a:pPr marL="628650" lvl="1" indent="-171450">
              <a:buFont typeface="Arial" pitchFamily="34" charset="0"/>
              <a:buChar char="•"/>
            </a:pPr>
            <a:r>
              <a:rPr lang="en-US" b="1" i="1" dirty="0"/>
              <a:t>Particulate filtering facepiece respirators</a:t>
            </a:r>
            <a:r>
              <a:rPr lang="en-US" i="1" dirty="0"/>
              <a:t> – Sometimes referred to as disposable respirators because the entire respirator is discarded when it becomes unsuitable for further use due to considerations of hygiene, excessive resistance, or physical damage. ( The most common are “</a:t>
            </a:r>
            <a:r>
              <a:rPr lang="en-US" b="1" i="1" dirty="0"/>
              <a:t>N95s</a:t>
            </a:r>
            <a:r>
              <a:rPr lang="en-US" i="1" dirty="0"/>
              <a:t>.”)</a:t>
            </a:r>
          </a:p>
          <a:p>
            <a:pPr marL="628650" lvl="1" indent="-171450">
              <a:buFont typeface="Arial" pitchFamily="34" charset="0"/>
              <a:buChar char="•"/>
            </a:pPr>
            <a:r>
              <a:rPr lang="en-US" b="1" i="1" dirty="0"/>
              <a:t>Elastomeric respirators</a:t>
            </a:r>
            <a:r>
              <a:rPr lang="en-US" i="1" dirty="0"/>
              <a:t> –Sometimes referred to as reusable respirators because the facepiece is cleaned and reused but the filter cartridges are discarded and replaced when they become unsuitable for further use. </a:t>
            </a:r>
          </a:p>
          <a:p>
            <a:pPr marL="628650" lvl="1" indent="-171450">
              <a:buFont typeface="Arial" pitchFamily="34" charset="0"/>
              <a:buChar char="•"/>
            </a:pPr>
            <a:r>
              <a:rPr lang="en-US" b="1" i="1" dirty="0"/>
              <a:t>Powered air-purifying respirators (PAPRs)</a:t>
            </a:r>
            <a:r>
              <a:rPr lang="en-US" i="1" dirty="0"/>
              <a:t> – A battery-powered blower moves the air flow through the filters.</a:t>
            </a:r>
          </a:p>
          <a:p>
            <a:pPr>
              <a:buFontTx/>
              <a:buChar cha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53C036D-234C-40C4-9A1A-4E8A62D2D071}" type="slidenum">
              <a:rPr lang="en-US">
                <a:solidFill>
                  <a:prstClr val="black"/>
                </a:solidFill>
                <a:latin typeface="Times New Roman" pitchFamily="18" charset="0"/>
              </a:rPr>
              <a:pPr/>
              <a:t>17</a:t>
            </a:fld>
            <a:endParaRPr lang="en-US">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itchFamily="2" charset="2"/>
              <a:buChar char="v"/>
            </a:pPr>
            <a:r>
              <a:rPr lang="en-US" b="1" dirty="0"/>
              <a:t>Replaceable (called elastomeric) respirators are reusable and typically have 2 filter cartridges</a:t>
            </a:r>
          </a:p>
          <a:p>
            <a:pPr marL="628650" lvl="1" indent="-171450">
              <a:buFont typeface="Arial" pitchFamily="34" charset="0"/>
              <a:buChar char="•"/>
            </a:pPr>
            <a:r>
              <a:rPr lang="en-US" b="1" dirty="0"/>
              <a:t>Often used with gas or vapor cartridge</a:t>
            </a:r>
          </a:p>
          <a:p>
            <a:pPr marL="628650" lvl="1" indent="-171450">
              <a:buFont typeface="Arial" pitchFamily="34" charset="0"/>
              <a:buChar char="•"/>
            </a:pPr>
            <a:r>
              <a:rPr lang="en-US" b="1" dirty="0"/>
              <a:t>Usually used in industry and emergency response </a:t>
            </a:r>
          </a:p>
          <a:p>
            <a:pPr marL="171450" indent="-171450">
              <a:buFont typeface="Wingdings" pitchFamily="2" charset="2"/>
              <a:buChar char="v"/>
            </a:pPr>
            <a:endParaRPr lang="en-US" b="1" dirty="0"/>
          </a:p>
          <a:p>
            <a:pPr marL="171450" indent="-171450">
              <a:buFont typeface="Wingdings" pitchFamily="2" charset="2"/>
              <a:buChar char="v"/>
            </a:pPr>
            <a:r>
              <a:rPr lang="en-US" b="1" dirty="0"/>
              <a:t>Other three examples are disposable filtering facepiece/N95 respirators (form-fitted, duck-billed and one w/ exhalation valve)</a:t>
            </a:r>
          </a:p>
          <a:p>
            <a:pPr marL="171450" indent="-171450">
              <a:buFont typeface="Wingdings" pitchFamily="2" charset="2"/>
              <a:buChar char="v"/>
            </a:pPr>
            <a:endParaRPr lang="en-US" b="1" dirty="0"/>
          </a:p>
          <a:p>
            <a:pPr marL="171450" indent="-171450">
              <a:buFont typeface="Wingdings" pitchFamily="2" charset="2"/>
              <a:buChar char="v"/>
            </a:pPr>
            <a:r>
              <a:rPr lang="en-US" b="1" dirty="0"/>
              <a:t>Show them the ones we brought—explain why its important to have a selection of types and sizes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1F17E01-1B74-4C2A-A539-841F1CFB1AD4}" type="slidenum">
              <a:rPr lang="en-US"/>
              <a:pPr/>
              <a:t>18</a:t>
            </a:fld>
            <a:endParaRPr lang="en-US"/>
          </a:p>
        </p:txBody>
      </p:sp>
      <p:sp>
        <p:nvSpPr>
          <p:cNvPr id="37890" name="Rectangle 2"/>
          <p:cNvSpPr>
            <a:spLocks noGrp="1" noRot="1" noChangeAspect="1" noChangeArrowheads="1" noTextEdit="1"/>
          </p:cNvSpPr>
          <p:nvPr>
            <p:ph type="sldImg"/>
          </p:nvPr>
        </p:nvSpPr>
        <p:spPr>
          <a:ln cap="flat"/>
        </p:spPr>
      </p:sp>
      <p:sp>
        <p:nvSpPr>
          <p:cNvPr id="37891" name="Rectangle 3"/>
          <p:cNvSpPr>
            <a:spLocks noGrp="1" noChangeArrowheads="1"/>
          </p:cNvSpPr>
          <p:nvPr>
            <p:ph type="body" idx="1"/>
          </p:nvPr>
        </p:nvSpPr>
        <p:spPr>
          <a:ln/>
        </p:spPr>
        <p:txBody>
          <a:bodyPr/>
          <a:lstStyle/>
          <a:p>
            <a:pPr marL="171450" indent="-171450">
              <a:buFont typeface="Arial" pitchFamily="34" charset="0"/>
              <a:buChar char="•"/>
            </a:pPr>
            <a:r>
              <a:rPr lang="en-US" b="1" dirty="0"/>
              <a:t>The most commonly used air-purifying respirators in the healthcare setting are particulate filtering facepiece respirators – the N95.  </a:t>
            </a:r>
          </a:p>
          <a:p>
            <a:endParaRPr lang="en-US" b="1" dirty="0"/>
          </a:p>
          <a:p>
            <a:pPr marL="171450" indent="-171450">
              <a:buFont typeface="Arial" pitchFamily="34" charset="0"/>
              <a:buChar char="•"/>
            </a:pPr>
            <a:r>
              <a:rPr lang="en-US" b="1" dirty="0"/>
              <a:t>Filtering facepieces are negative pressure particulate respirators with a filter as an integral part of the facepiece or with the entire facepiece composed of the filtering medium.</a:t>
            </a:r>
          </a:p>
          <a:p>
            <a:pPr marL="171450" indent="-171450">
              <a:buFont typeface="Arial" pitchFamily="34" charset="0"/>
              <a:buChar char="•"/>
            </a:pPr>
            <a:endParaRPr lang="en-US" b="1" dirty="0"/>
          </a:p>
          <a:p>
            <a:pPr marL="171450" indent="-171450">
              <a:buFont typeface="Arial" pitchFamily="34" charset="0"/>
              <a:buChar char="•"/>
            </a:pPr>
            <a:r>
              <a:rPr lang="en-US" b="1" dirty="0"/>
              <a:t>Protect by filtering particles, such as dusts, mists, and fumes, out of the air as you breathe. These respirators protect </a:t>
            </a:r>
            <a:r>
              <a:rPr lang="en-US" b="1" i="1" dirty="0"/>
              <a:t>only</a:t>
            </a:r>
            <a:r>
              <a:rPr lang="en-US" b="1" dirty="0"/>
              <a:t> against particles—not against gases or vapors.</a:t>
            </a:r>
          </a:p>
          <a:p>
            <a:pPr marL="171450" indent="-171450">
              <a:buFont typeface="Arial" pitchFamily="34" charset="0"/>
              <a:buChar char="•"/>
            </a:pPr>
            <a:endParaRPr lang="en-US" b="1" dirty="0"/>
          </a:p>
          <a:p>
            <a:pPr marL="171450" indent="-171450">
              <a:buFont typeface="Arial" pitchFamily="34" charset="0"/>
              <a:buChar char="•"/>
            </a:pPr>
            <a:r>
              <a:rPr lang="en-US" b="1" dirty="0"/>
              <a:t>Filtering facepiece respirators are more easily used and maintained as they are disposable, don’t have to be cleaned, are easier to store, and are less cumbersome than most reusable (elastomeric) respirators.</a:t>
            </a:r>
          </a:p>
          <a:p>
            <a:pPr marL="171450" indent="-171450">
              <a:buFont typeface="Arial" pitchFamily="34" charset="0"/>
              <a:buChar char="•"/>
            </a:pPr>
            <a:endParaRPr lang="en-US" b="1" dirty="0"/>
          </a:p>
          <a:p>
            <a:pPr marL="171450" indent="-171450">
              <a:buFont typeface="Arial" pitchFamily="34" charset="0"/>
              <a:buChar char="•"/>
            </a:pPr>
            <a:r>
              <a:rPr lang="en-US" b="1" dirty="0"/>
              <a:t>They are also referred to as Dust Masks by OSHA/NIOSH, but are actually respirators.</a:t>
            </a:r>
          </a:p>
          <a:p>
            <a:r>
              <a:rPr lang="en-US" dirty="0"/>
              <a:t>====================================================================</a:t>
            </a:r>
          </a:p>
          <a:p>
            <a:pPr marL="171450" indent="-171450">
              <a:buFont typeface="Arial" pitchFamily="34" charset="0"/>
              <a:buChar char="•"/>
            </a:pPr>
            <a:r>
              <a:rPr lang="en-US" b="1" dirty="0"/>
              <a:t>Primary respiratory hazards in most healthcare settings are biological organisms – such as bacteria and viruses.  Usually no gas or vapor hazards that would require the use of a chemical respirator.  Since airborne biological organisms are particles, they can be filtered by particulate respirators.</a:t>
            </a:r>
          </a:p>
          <a:p>
            <a:pPr marL="171450" indent="-171450">
              <a:buFont typeface="Arial" pitchFamily="34" charset="0"/>
              <a:buChar cha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15BCD09-8BDA-4DB4-8BCB-408D7618DB9A}" type="slidenum">
              <a:rPr lang="en-US">
                <a:solidFill>
                  <a:prstClr val="black"/>
                </a:solidFill>
                <a:latin typeface="Times New Roman" pitchFamily="18" charset="0"/>
              </a:rPr>
              <a:pPr/>
              <a:t>19</a:t>
            </a:fld>
            <a:endParaRPr lang="en-US">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685800" y="4415790"/>
            <a:ext cx="56388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b="1" dirty="0"/>
              <a:t>Particulate Filtering Facepieces are classified by Series Letter and Efficiency Level</a:t>
            </a:r>
          </a:p>
          <a:p>
            <a:pPr marL="171450" indent="-171450">
              <a:buFont typeface="Arial" pitchFamily="34" charset="0"/>
              <a:buChar char="•"/>
            </a:pPr>
            <a:endParaRPr lang="en-US" b="1" dirty="0"/>
          </a:p>
          <a:p>
            <a:pPr marL="171450" indent="-171450">
              <a:buFont typeface="Arial" pitchFamily="34" charset="0"/>
              <a:buChar char="•"/>
            </a:pPr>
            <a:r>
              <a:rPr lang="en-US" b="1" dirty="0"/>
              <a:t>Many people assume the Series letter “N” in N95 stands for NIOSH, the agency that tests and approves them—However it really stands for ‘not oil resistant’</a:t>
            </a:r>
          </a:p>
          <a:p>
            <a:pPr marL="171450" indent="-171450">
              <a:buFont typeface="Arial" pitchFamily="34" charset="0"/>
              <a:buChar char="•"/>
            </a:pPr>
            <a:endParaRPr lang="en-US" b="1" dirty="0"/>
          </a:p>
          <a:p>
            <a:pPr marL="168244" indent="-168244">
              <a:buFont typeface="Arial" pitchFamily="34" charset="0"/>
              <a:buChar char="•"/>
            </a:pPr>
            <a:r>
              <a:rPr lang="en-US" b="1" dirty="0"/>
              <a:t>Respirators in this family are rated as N, R, or P based on their protection against oils. This rating is important in the industrial setting because some industrial oils can degrade the filter performance.  Respirators, such as the ones we use, are rated “N,” as they are </a:t>
            </a:r>
            <a:r>
              <a:rPr lang="en-US" b="1" i="1" dirty="0"/>
              <a:t>not </a:t>
            </a:r>
            <a:r>
              <a:rPr lang="en-US" b="1" dirty="0"/>
              <a:t>resistant to oil.  Other respirators are rated as “R,” if they are somewhat </a:t>
            </a:r>
            <a:r>
              <a:rPr lang="en-US" b="1" i="1" dirty="0"/>
              <a:t>resistant</a:t>
            </a:r>
            <a:r>
              <a:rPr lang="en-US" b="1" dirty="0"/>
              <a:t> to oil, and “P,” if they are strongly resistant or “</a:t>
            </a:r>
            <a:r>
              <a:rPr lang="en-US" b="1" i="1" dirty="0"/>
              <a:t>oil proof</a:t>
            </a:r>
            <a:r>
              <a:rPr lang="en-US" b="1" dirty="0"/>
              <a:t>.”</a:t>
            </a:r>
          </a:p>
          <a:p>
            <a:pPr marL="168244" indent="-168244">
              <a:buFont typeface="Arial" pitchFamily="34" charset="0"/>
              <a:buChar char="•"/>
            </a:pPr>
            <a:endParaRPr lang="en-US" b="1" dirty="0"/>
          </a:p>
          <a:p>
            <a:pPr marL="168244" indent="-168244">
              <a:buFont typeface="Arial" pitchFamily="34" charset="0"/>
              <a:buChar char="•"/>
            </a:pPr>
            <a:r>
              <a:rPr lang="en-US" b="1" dirty="0"/>
              <a:t>The number designation on the respirator refers to its filtering efficiency.  Respirators that filter out at least 95% of airborne particles during “worse case” testing are given a 95 rating.</a:t>
            </a:r>
            <a:r>
              <a:rPr lang="en-US" dirty="0"/>
              <a:t>  </a:t>
            </a:r>
            <a:r>
              <a:rPr lang="en-US" b="1" u="sng" dirty="0"/>
              <a:t>An N-95 filter is at least 95% efficient in removing particles greater than 0.3 microns in diameter. </a:t>
            </a:r>
          </a:p>
          <a:p>
            <a:pPr marL="168244" indent="-168244">
              <a:buFont typeface="Arial" pitchFamily="34" charset="0"/>
              <a:buChar char="•"/>
            </a:pPr>
            <a:endParaRPr lang="en-US" b="1" u="sng" dirty="0"/>
          </a:p>
          <a:p>
            <a:pPr marL="171450" indent="-171450">
              <a:buFont typeface="Arial" pitchFamily="34" charset="0"/>
              <a:buChar char="•"/>
            </a:pPr>
            <a:r>
              <a:rPr lang="en-US" b="1" dirty="0"/>
              <a:t>There are N99s and N100s in addition to the standard N95s—these are more efficient than the N95, but are not commonly used because they are more expensive and have a greater resistance – more difficult to breath through.</a:t>
            </a:r>
          </a:p>
          <a:p>
            <a:pPr marL="628650" lvl="1" indent="-171450">
              <a:buFont typeface="Arial" pitchFamily="34" charset="0"/>
              <a:buChar char="•"/>
            </a:pPr>
            <a:r>
              <a:rPr lang="en-US" b="1"/>
              <a:t>The </a:t>
            </a:r>
            <a:r>
              <a:rPr lang="en-US" b="1" dirty="0"/>
              <a:t>extra breathing resistance may increase the possibility of leakage during inhalation, which may offset the increased filter efficiency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446A88A-1916-41BE-A3C7-C8155F125567}" type="slidenum">
              <a:rPr lang="en-US">
                <a:solidFill>
                  <a:prstClr val="black"/>
                </a:solidFill>
                <a:latin typeface="Times New Roman" pitchFamily="18" charset="0"/>
              </a:rPr>
              <a:pPr/>
              <a:t>21</a:t>
            </a:fld>
            <a:endParaRPr 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Good idea to show how respirators work</a:t>
            </a:r>
          </a:p>
          <a:p>
            <a:pPr>
              <a:buFontTx/>
              <a:buChar char="•"/>
            </a:pPr>
            <a:endParaRPr lang="en-US" b="1" dirty="0"/>
          </a:p>
          <a:p>
            <a:pPr>
              <a:buFontTx/>
              <a:buChar char="•"/>
            </a:pPr>
            <a:r>
              <a:rPr lang="en-US" b="1" dirty="0"/>
              <a:t>There are basically four ways that particles are captured in the respirator filter—3 are mechanical (interception, inertial impact, &amp; diffusion) and the other is electrostatic.</a:t>
            </a:r>
          </a:p>
          <a:p>
            <a:pPr>
              <a:buFontTx/>
              <a:buChar char="•"/>
            </a:pPr>
            <a:endParaRPr lang="en-US" b="1" dirty="0"/>
          </a:p>
          <a:p>
            <a:pPr>
              <a:buFontTx/>
              <a:buChar char="•"/>
            </a:pPr>
            <a:r>
              <a:rPr lang="en-US" b="1" dirty="0"/>
              <a:t>This animation demonstrates interception.  (1</a:t>
            </a:r>
            <a:r>
              <a:rPr lang="en-US" b="1" baseline="30000" dirty="0"/>
              <a:t>st</a:t>
            </a:r>
            <a:r>
              <a:rPr lang="en-US" b="1" dirty="0"/>
              <a:t> CLICK)</a:t>
            </a:r>
          </a:p>
          <a:p>
            <a:pPr>
              <a:buFontTx/>
              <a:buChar char="•"/>
            </a:pPr>
            <a:endParaRPr lang="en-US" b="1" dirty="0"/>
          </a:p>
          <a:p>
            <a:pPr>
              <a:buFontTx/>
              <a:buChar char="•"/>
            </a:pPr>
            <a:r>
              <a:rPr lang="en-US" b="1" dirty="0"/>
              <a:t>A medium-sized particle follows the airstream as it flows around a fiber, and is captured between 2 fibers.  (2</a:t>
            </a:r>
            <a:r>
              <a:rPr lang="en-US" b="1" baseline="30000" dirty="0"/>
              <a:t>nd</a:t>
            </a:r>
            <a:r>
              <a:rPr lang="en-US" b="1" dirty="0"/>
              <a:t> click)</a:t>
            </a:r>
          </a:p>
          <a:p>
            <a:pPr>
              <a:buFontTx/>
              <a:buChar char="•"/>
            </a:pPr>
            <a:endParaRPr lang="en-US" b="1" dirty="0"/>
          </a:p>
          <a:p>
            <a:pPr>
              <a:buFontTx/>
              <a:buChar char="•"/>
            </a:pPr>
            <a:r>
              <a:rPr lang="en-US" b="1" dirty="0"/>
              <a:t>So interception involves medium-sized particles being caught between fibers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91DE127-5245-44FC-A48F-211ECCA217A2}" type="slidenum">
              <a:rPr lang="en-US" smtClean="0">
                <a:latin typeface="Times New Roman" pitchFamily="18" charset="0"/>
              </a:rPr>
              <a:pPr/>
              <a:t>2</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Discuss OSHA regulations and how to set up RPP</a:t>
            </a:r>
          </a:p>
          <a:p>
            <a:pPr>
              <a:buFontTx/>
              <a:buChar char="•"/>
            </a:pPr>
            <a:endParaRPr lang="en-US" b="1" dirty="0"/>
          </a:p>
          <a:p>
            <a:pPr>
              <a:buFontTx/>
              <a:buChar char="•"/>
            </a:pPr>
            <a:r>
              <a:rPr lang="en-US" b="1" dirty="0"/>
              <a:t>Understand difference between mask and respirator  - including an OSHA video</a:t>
            </a:r>
          </a:p>
          <a:p>
            <a:pPr>
              <a:buFontTx/>
              <a:buChar char="•"/>
            </a:pPr>
            <a:endParaRPr lang="en-US" b="1" dirty="0"/>
          </a:p>
          <a:p>
            <a:pPr>
              <a:buFontTx/>
              <a:buChar char="•"/>
            </a:pPr>
            <a:r>
              <a:rPr lang="en-US" b="1" dirty="0"/>
              <a:t>Learn how to put on and take off a respirator and how to do a seal checks</a:t>
            </a:r>
          </a:p>
          <a:p>
            <a:pPr>
              <a:buFontTx/>
              <a:buChar char="•"/>
            </a:pPr>
            <a:endParaRPr lang="en-US" b="1" dirty="0"/>
          </a:p>
          <a:p>
            <a:pPr>
              <a:buFontTx/>
              <a:buChar char="•"/>
            </a:pPr>
            <a:r>
              <a:rPr lang="en-US" b="1" dirty="0"/>
              <a:t>Most importantly, you’ll learn how to conduct fit testing and how to teach others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454D609-3392-4A1E-AEA7-12DDE6650BBF}" type="slidenum">
              <a:rPr lang="en-US">
                <a:solidFill>
                  <a:prstClr val="black"/>
                </a:solidFill>
                <a:latin typeface="Times New Roman" pitchFamily="18" charset="0"/>
              </a:rPr>
              <a:pPr/>
              <a:t>22</a:t>
            </a:fld>
            <a:endParaRPr lang="en-US">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A second type of mechanical collection is called inertial impact</a:t>
            </a:r>
          </a:p>
          <a:p>
            <a:pPr>
              <a:buFontTx/>
              <a:buChar char="•"/>
            </a:pPr>
            <a:endParaRPr lang="en-US" b="1" dirty="0"/>
          </a:p>
          <a:p>
            <a:pPr>
              <a:buFontTx/>
              <a:buChar char="•"/>
            </a:pPr>
            <a:r>
              <a:rPr lang="en-US" b="1" dirty="0"/>
              <a:t>(1</a:t>
            </a:r>
            <a:r>
              <a:rPr lang="en-US" b="1" baseline="30000" dirty="0"/>
              <a:t>st</a:t>
            </a:r>
            <a:r>
              <a:rPr lang="en-US" b="1" dirty="0"/>
              <a:t> click) Here, the inertial of a very large particle does allow it to remain in the airstream as it curves to go around a fiber.</a:t>
            </a:r>
          </a:p>
          <a:p>
            <a:pPr>
              <a:buFontTx/>
              <a:buChar char="•"/>
            </a:pPr>
            <a:endParaRPr lang="en-US" b="1" dirty="0"/>
          </a:p>
          <a:p>
            <a:pPr>
              <a:buFontTx/>
              <a:buChar char="•"/>
            </a:pPr>
            <a:r>
              <a:rPr lang="en-US" b="1" dirty="0"/>
              <a:t>Instead it keeps going in a straight line and hits the fiber.  (2</a:t>
            </a:r>
            <a:r>
              <a:rPr lang="en-US" b="1" baseline="30000" dirty="0"/>
              <a:t>nd</a:t>
            </a:r>
            <a:r>
              <a:rPr lang="en-US" b="1" dirty="0"/>
              <a:t> click)</a:t>
            </a:r>
          </a:p>
          <a:p>
            <a:pPr>
              <a:buFontTx/>
              <a:buChar char="•"/>
            </a:pPr>
            <a:endParaRPr lang="en-US" b="1" dirty="0"/>
          </a:p>
          <a:p>
            <a:pPr>
              <a:buFontTx/>
              <a:buChar char="•"/>
            </a:pPr>
            <a:r>
              <a:rPr lang="en-US" b="1" dirty="0"/>
              <a:t>So, inertia causes a large particle to leave airstream and impact fiber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CF431F8-4F7B-4745-9589-F69B5DCF0CB3}" type="slidenum">
              <a:rPr lang="en-US">
                <a:solidFill>
                  <a:prstClr val="black"/>
                </a:solidFill>
                <a:latin typeface="Times New Roman" pitchFamily="18" charset="0"/>
              </a:rPr>
              <a:pPr/>
              <a:t>23</a:t>
            </a:fld>
            <a:endParaRPr lang="en-US">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Diffusion, also called Brownian motion, provides the primary collection method for very small particles, those that are too tiny to be influenced by the airstream.</a:t>
            </a:r>
          </a:p>
          <a:p>
            <a:pPr>
              <a:buFontTx/>
              <a:buChar char="•"/>
            </a:pPr>
            <a:endParaRPr lang="en-US" b="1" dirty="0"/>
          </a:p>
          <a:p>
            <a:pPr>
              <a:buFontTx/>
              <a:buChar char="•"/>
            </a:pPr>
            <a:r>
              <a:rPr lang="en-US" b="1" dirty="0"/>
              <a:t>(1</a:t>
            </a:r>
            <a:r>
              <a:rPr lang="en-US" b="1" baseline="30000" dirty="0"/>
              <a:t>st</a:t>
            </a:r>
            <a:r>
              <a:rPr lang="en-US" b="1" dirty="0"/>
              <a:t> click) As shown these particles randomly bounce between molecules until they strike a fiber. (2</a:t>
            </a:r>
            <a:r>
              <a:rPr lang="en-US" b="1" baseline="30000" dirty="0"/>
              <a:t>nd</a:t>
            </a:r>
            <a:r>
              <a:rPr lang="en-US" b="1" dirty="0"/>
              <a:t> click)</a:t>
            </a:r>
          </a:p>
          <a:p>
            <a:pPr>
              <a:buFontTx/>
              <a:buChar char="•"/>
            </a:pPr>
            <a:endParaRPr lang="en-US" b="1" dirty="0"/>
          </a:p>
          <a:p>
            <a:pPr>
              <a:buFontTx/>
              <a:buChar char="•"/>
            </a:pPr>
            <a:r>
              <a:rPr lang="en-US" b="1" dirty="0"/>
              <a:t>(read or summarize the description)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CC6C920-52BF-4702-A5BA-8EDFB61BBCDC}" type="slidenum">
              <a:rPr lang="en-US">
                <a:solidFill>
                  <a:prstClr val="black"/>
                </a:solidFill>
                <a:latin typeface="Times New Roman" pitchFamily="18" charset="0"/>
              </a:rPr>
              <a:pPr/>
              <a:t>24</a:t>
            </a:fld>
            <a:endParaRPr lang="en-US">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The final collection technique is based on an electrostatic charge that the manufacturer applies to the fibers</a:t>
            </a:r>
          </a:p>
          <a:p>
            <a:pPr>
              <a:buFontTx/>
              <a:buChar char="•"/>
            </a:pPr>
            <a:endParaRPr lang="en-US" b="1" dirty="0"/>
          </a:p>
          <a:p>
            <a:pPr>
              <a:buFontTx/>
              <a:buChar char="•"/>
            </a:pPr>
            <a:r>
              <a:rPr lang="en-US" b="1" dirty="0"/>
              <a:t>This was done to improve collection efficiency without increasing breathing resistance.</a:t>
            </a:r>
          </a:p>
          <a:p>
            <a:pPr>
              <a:buFontTx/>
              <a:buChar char="•"/>
            </a:pPr>
            <a:endParaRPr lang="en-US" b="1" dirty="0"/>
          </a:p>
          <a:p>
            <a:pPr>
              <a:buFontTx/>
              <a:buChar char="•"/>
            </a:pPr>
            <a:r>
              <a:rPr lang="en-US" b="1" dirty="0"/>
              <a:t>1</a:t>
            </a:r>
            <a:r>
              <a:rPr lang="en-US" b="1" baseline="30000" dirty="0"/>
              <a:t>st</a:t>
            </a:r>
            <a:r>
              <a:rPr lang="en-US" b="1" dirty="0"/>
              <a:t> click – The particle follows the airstream, then is attracted to the fiber based on the electrostatic charge.</a:t>
            </a:r>
          </a:p>
          <a:p>
            <a:pPr>
              <a:buFontTx/>
              <a:buChar char="•"/>
            </a:pPr>
            <a:endParaRPr lang="en-US" b="1" dirty="0"/>
          </a:p>
          <a:p>
            <a:pPr>
              <a:buFontTx/>
              <a:buChar char="•"/>
            </a:pPr>
            <a:r>
              <a:rPr lang="en-US" b="1" dirty="0"/>
              <a:t>2</a:t>
            </a:r>
            <a:r>
              <a:rPr lang="en-US" b="1" baseline="30000" dirty="0"/>
              <a:t>nd</a:t>
            </a:r>
            <a:r>
              <a:rPr lang="en-US" b="1" dirty="0"/>
              <a:t> click – Electrostatic collection applies to all particle sizes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E18602-693E-4953-BE51-C0026C72E096}" type="slidenum">
              <a:rPr lang="en-US">
                <a:solidFill>
                  <a:prstClr val="black"/>
                </a:solidFill>
                <a:latin typeface="Times New Roman" pitchFamily="18" charset="0"/>
              </a:rPr>
              <a:pPr/>
              <a:t>25</a:t>
            </a:fld>
            <a:endParaRPr lang="en-US">
              <a:solidFill>
                <a:prstClr val="black"/>
              </a:solidFill>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sz="1000" b="1" dirty="0"/>
              <a:t>Many people mistakenly believe that N95 respirators are only effective on particles down to 0.3 micron diameter. This is because NIOSH tests respirators with 0.3 micron particles. Since certain viruses and bacteria are smaller than 0.3 micron diameter, this frequently causes concerns to clinicians. Why is 0.3 micron targeted in the NIOSH testing?</a:t>
            </a:r>
          </a:p>
          <a:p>
            <a:pPr>
              <a:buFontTx/>
              <a:buChar char="•"/>
            </a:pPr>
            <a:endParaRPr lang="en-US" sz="1000" b="1" dirty="0"/>
          </a:p>
          <a:p>
            <a:pPr>
              <a:buFontTx/>
              <a:buChar char="•"/>
            </a:pPr>
            <a:r>
              <a:rPr lang="en-US" sz="1000" b="1" dirty="0"/>
              <a:t>(1</a:t>
            </a:r>
            <a:r>
              <a:rPr lang="en-US" sz="1000" b="1" baseline="30000" dirty="0"/>
              <a:t>st</a:t>
            </a:r>
            <a:r>
              <a:rPr lang="en-US" sz="1000" b="1" dirty="0"/>
              <a:t> click) In this graph, we have efficiency on the Y axis and (2</a:t>
            </a:r>
            <a:r>
              <a:rPr lang="en-US" sz="1000" b="1" baseline="30000" dirty="0"/>
              <a:t>nd</a:t>
            </a:r>
            <a:r>
              <a:rPr lang="en-US" sz="1000" b="1" dirty="0"/>
              <a:t> click) particle diameter  on the x axis. (3</a:t>
            </a:r>
            <a:r>
              <a:rPr lang="en-US" sz="1000" b="1" baseline="30000" dirty="0"/>
              <a:t>rd</a:t>
            </a:r>
            <a:r>
              <a:rPr lang="en-US" sz="1000" b="1" dirty="0"/>
              <a:t> click)</a:t>
            </a:r>
          </a:p>
          <a:p>
            <a:pPr>
              <a:buFontTx/>
              <a:buChar char="•"/>
            </a:pPr>
            <a:endParaRPr lang="en-US" sz="1000" b="1" dirty="0"/>
          </a:p>
          <a:p>
            <a:pPr>
              <a:buFontTx/>
              <a:buChar char="•"/>
            </a:pPr>
            <a:r>
              <a:rPr lang="en-US" sz="1000" b="1" dirty="0"/>
              <a:t>Particle diameter range from well below 0.1 microns to over 10. </a:t>
            </a:r>
          </a:p>
          <a:p>
            <a:pPr>
              <a:buFontTx/>
              <a:buChar char="•"/>
            </a:pPr>
            <a:endParaRPr lang="en-US" sz="1000" b="1" dirty="0"/>
          </a:p>
          <a:p>
            <a:pPr>
              <a:buFontTx/>
              <a:buChar char="•"/>
            </a:pPr>
            <a:r>
              <a:rPr lang="en-US" sz="1000" b="1" dirty="0"/>
              <a:t>We can plot the efficiencies of the types of collection techniques we discussed on the last slide against particle size.  (4</a:t>
            </a:r>
            <a:r>
              <a:rPr lang="en-US" sz="1000" b="1" baseline="30000" dirty="0"/>
              <a:t>th</a:t>
            </a:r>
            <a:r>
              <a:rPr lang="en-US" sz="1000" b="1" dirty="0"/>
              <a:t> click)</a:t>
            </a:r>
          </a:p>
          <a:p>
            <a:pPr>
              <a:buFontTx/>
              <a:buChar char="•"/>
            </a:pPr>
            <a:endParaRPr lang="en-US" sz="1000" b="1" dirty="0"/>
          </a:p>
          <a:p>
            <a:pPr>
              <a:buFontTx/>
              <a:buChar char="•"/>
            </a:pPr>
            <a:r>
              <a:rPr lang="en-US" sz="1000" b="1" dirty="0"/>
              <a:t>The first is diffusion, the one based on Brownian motion. As you can see, the collection efficiency goes up as the particle size gets smaller</a:t>
            </a:r>
          </a:p>
          <a:p>
            <a:pPr>
              <a:buFontTx/>
              <a:buChar char="•"/>
            </a:pPr>
            <a:endParaRPr lang="en-US" sz="1000" b="1" dirty="0"/>
          </a:p>
          <a:p>
            <a:pPr>
              <a:buFontTx/>
              <a:buChar char="•"/>
            </a:pPr>
            <a:r>
              <a:rPr lang="en-US" sz="1000" b="1" dirty="0"/>
              <a:t>(5</a:t>
            </a:r>
            <a:r>
              <a:rPr lang="en-US" sz="1000" b="1" baseline="30000" dirty="0"/>
              <a:t>th</a:t>
            </a:r>
            <a:r>
              <a:rPr lang="en-US" sz="1000" b="1" dirty="0"/>
              <a:t> click) particles less than about 0.3 are very efficiently collected.  (6</a:t>
            </a:r>
            <a:r>
              <a:rPr lang="en-US" sz="1000" b="1" baseline="30000" dirty="0"/>
              <a:t>th</a:t>
            </a:r>
            <a:r>
              <a:rPr lang="en-US" sz="1000" b="1" dirty="0"/>
              <a:t> click)</a:t>
            </a:r>
          </a:p>
          <a:p>
            <a:pPr>
              <a:buFontTx/>
              <a:buChar char="•"/>
            </a:pPr>
            <a:endParaRPr lang="en-US" sz="1000" b="1" dirty="0"/>
          </a:p>
          <a:p>
            <a:pPr>
              <a:buFontTx/>
              <a:buChar char="•"/>
            </a:pPr>
            <a:r>
              <a:rPr lang="en-US" sz="1000" b="1" dirty="0"/>
              <a:t>The next is interception, where the particles are trapped between fibers. Here the efficiency increases as the particles get larger.  (7</a:t>
            </a:r>
            <a:r>
              <a:rPr lang="en-US" sz="1000" b="1" baseline="30000" dirty="0"/>
              <a:t>th</a:t>
            </a:r>
            <a:r>
              <a:rPr lang="en-US" sz="1000" b="1" dirty="0"/>
              <a:t> click)</a:t>
            </a:r>
          </a:p>
          <a:p>
            <a:pPr>
              <a:buFontTx/>
              <a:buChar char="•"/>
            </a:pPr>
            <a:r>
              <a:rPr lang="en-US" sz="1000" b="1" dirty="0"/>
              <a:t>This technique is particularly efficient for medium and large particles. </a:t>
            </a:r>
          </a:p>
          <a:p>
            <a:pPr>
              <a:buFontTx/>
              <a:buChar char="•"/>
            </a:pPr>
            <a:r>
              <a:rPr lang="en-US" sz="1000" b="1" dirty="0"/>
              <a:t>(8</a:t>
            </a:r>
            <a:r>
              <a:rPr lang="en-US" sz="1000" b="1" baseline="30000" dirty="0"/>
              <a:t>th</a:t>
            </a:r>
            <a:r>
              <a:rPr lang="en-US" sz="1000" b="1" dirty="0"/>
              <a:t> click) –  The last technique is impaction. Like interception, the efficiency improves with the increased size of the particle. </a:t>
            </a:r>
          </a:p>
          <a:p>
            <a:pPr>
              <a:buFontTx/>
              <a:buChar char="•"/>
            </a:pPr>
            <a:r>
              <a:rPr lang="en-US" sz="1000" b="1" dirty="0"/>
              <a:t>(9</a:t>
            </a:r>
            <a:r>
              <a:rPr lang="en-US" sz="1000" b="1" baseline="30000" dirty="0"/>
              <a:t>th</a:t>
            </a:r>
            <a:r>
              <a:rPr lang="en-US" sz="1000" b="1" dirty="0"/>
              <a:t> click) –  It is most effective for very large particles</a:t>
            </a:r>
          </a:p>
          <a:p>
            <a:pPr>
              <a:buFontTx/>
              <a:buChar char="•"/>
            </a:pPr>
            <a:r>
              <a:rPr lang="en-US" sz="1000" b="1" dirty="0"/>
              <a:t>(10</a:t>
            </a:r>
            <a:r>
              <a:rPr lang="en-US" sz="1000" b="1" baseline="30000" dirty="0"/>
              <a:t>th</a:t>
            </a:r>
            <a:r>
              <a:rPr lang="en-US" sz="1000" b="1" dirty="0"/>
              <a:t> click) – If you integrate these 3 curves, you get a composite curve that looks like this. </a:t>
            </a:r>
          </a:p>
          <a:p>
            <a:pPr>
              <a:buFontTx/>
              <a:buChar char="•"/>
            </a:pPr>
            <a:r>
              <a:rPr lang="en-US" sz="1000" b="1" dirty="0"/>
              <a:t>(11</a:t>
            </a:r>
            <a:r>
              <a:rPr lang="en-US" sz="1000" b="1" baseline="30000" dirty="0"/>
              <a:t>th</a:t>
            </a:r>
            <a:r>
              <a:rPr lang="en-US" sz="1000" b="1" dirty="0"/>
              <a:t> click) – the lowest part of this curve, or the most difficult particle size to capture, is 0.3 micron diameter. Larger and smaller particles are more efficiently captured.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B862A32-9B44-4427-B407-2A89AFE63F44}" type="slidenum">
              <a:rPr lang="en-US">
                <a:solidFill>
                  <a:prstClr val="black"/>
                </a:solidFill>
                <a:latin typeface="Times New Roman" pitchFamily="18" charset="0"/>
              </a:rPr>
              <a:pPr/>
              <a:t>26</a:t>
            </a:fld>
            <a:endParaRPr lang="en-US">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This graft shows the same thing, but with more detail.  </a:t>
            </a:r>
          </a:p>
          <a:p>
            <a:pPr lvl="1">
              <a:buFontTx/>
              <a:buChar char="•"/>
            </a:pPr>
            <a:r>
              <a:rPr lang="en-US" b="1" dirty="0"/>
              <a:t>(1</a:t>
            </a:r>
            <a:r>
              <a:rPr lang="en-US" b="1" baseline="30000" dirty="0"/>
              <a:t>st</a:t>
            </a:r>
            <a:r>
              <a:rPr lang="en-US" b="1" dirty="0"/>
              <a:t> click) – The % efficiency is plotted against particle size.  </a:t>
            </a:r>
          </a:p>
          <a:p>
            <a:pPr lvl="1">
              <a:buFontTx/>
              <a:buChar char="•"/>
            </a:pPr>
            <a:r>
              <a:rPr lang="en-US" b="1" dirty="0"/>
              <a:t>(2nd click) – As before, the particle size with the lowest collection efficiency is 0.3 micron. </a:t>
            </a:r>
          </a:p>
          <a:p>
            <a:pPr lvl="1">
              <a:buFontTx/>
              <a:buChar char="•"/>
            </a:pPr>
            <a:r>
              <a:rPr lang="en-US" b="1" dirty="0"/>
              <a:t>(3rd click) –  The % efficiency increases as particle size both increases and decreases. In fact, for the smallest and largest particles, the efficiency is almost 100%.</a:t>
            </a:r>
          </a:p>
          <a:p>
            <a:pPr>
              <a:buFontTx/>
              <a:buChar char="•"/>
            </a:pPr>
            <a:endParaRPr lang="en-US" b="1" dirty="0"/>
          </a:p>
          <a:p>
            <a:pPr>
              <a:buFontTx/>
              <a:buChar char="•"/>
            </a:pPr>
            <a:r>
              <a:rPr lang="en-US" b="1" dirty="0"/>
              <a:t>(4</a:t>
            </a:r>
            <a:r>
              <a:rPr lang="en-US" b="1" baseline="30000" dirty="0"/>
              <a:t>th</a:t>
            </a:r>
            <a:r>
              <a:rPr lang="en-US" b="1" dirty="0"/>
              <a:t> click) – It is interesting to compare this graph with the average size of viruses. You can see that all viruses are efficiently collected.  (5</a:t>
            </a:r>
            <a:r>
              <a:rPr lang="en-US" b="1" baseline="30000" dirty="0"/>
              <a:t>th</a:t>
            </a:r>
            <a:r>
              <a:rPr lang="en-US" b="1" dirty="0"/>
              <a:t> click)</a:t>
            </a:r>
          </a:p>
          <a:p>
            <a:pPr>
              <a:buFontTx/>
              <a:buChar char="•"/>
            </a:pPr>
            <a:endParaRPr lang="en-US" b="1" dirty="0"/>
          </a:p>
          <a:p>
            <a:pPr>
              <a:buFontTx/>
              <a:buChar char="•"/>
            </a:pPr>
            <a:r>
              <a:rPr lang="en-US" b="1" dirty="0"/>
              <a:t>The same is true for bacteria which are in general a little large than viruses.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B0CB7C7-6834-45CA-94E7-E21E9DA28C25}" type="slidenum">
              <a:rPr lang="en-US">
                <a:solidFill>
                  <a:prstClr val="black"/>
                </a:solidFill>
                <a:latin typeface="Times New Roman" pitchFamily="18" charset="0"/>
              </a:rPr>
              <a:pPr/>
              <a:t>27</a:t>
            </a:fld>
            <a:endParaRPr lang="en-US">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b="1" dirty="0"/>
              <a:t>If you have facial hair or can’t pass a fit test, may need to use a PAPR</a:t>
            </a:r>
          </a:p>
          <a:p>
            <a:pPr>
              <a:buFontTx/>
              <a:buChar char="•"/>
            </a:pPr>
            <a:endParaRPr lang="en-US" b="1" dirty="0"/>
          </a:p>
          <a:p>
            <a:pPr>
              <a:buFontTx/>
              <a:buChar char="•"/>
            </a:pPr>
            <a:r>
              <a:rPr lang="en-US" b="1" dirty="0"/>
              <a:t>These are positive pressure respirators—therefore no fit testing required</a:t>
            </a:r>
          </a:p>
          <a:p>
            <a:pPr>
              <a:buFontTx/>
              <a:buChar char="•"/>
            </a:pPr>
            <a:endParaRPr lang="en-US" b="1" dirty="0"/>
          </a:p>
          <a:p>
            <a:pPr>
              <a:buFontTx/>
              <a:buChar char="•"/>
            </a:pPr>
            <a:r>
              <a:rPr lang="en-US" b="1" dirty="0"/>
              <a:t>(2</a:t>
            </a:r>
            <a:r>
              <a:rPr lang="en-US" b="1" baseline="30000" dirty="0"/>
              <a:t>ND</a:t>
            </a:r>
            <a:r>
              <a:rPr lang="en-US" b="1" dirty="0"/>
              <a:t> CLICK)</a:t>
            </a:r>
          </a:p>
          <a:p>
            <a:pPr>
              <a:buFontTx/>
              <a:buChar char="•"/>
            </a:pPr>
            <a:endParaRPr lang="en-US" b="1" dirty="0"/>
          </a:p>
          <a:p>
            <a:pPr>
              <a:buFontTx/>
              <a:buChar char="•"/>
            </a:pPr>
            <a:r>
              <a:rPr lang="en-US" b="1" dirty="0"/>
              <a:t>Show how it works</a:t>
            </a:r>
          </a:p>
          <a:p>
            <a:pPr>
              <a:buFontTx/>
              <a:buChar char="•"/>
            </a:pPr>
            <a:endParaRPr lang="en-US" b="1" dirty="0"/>
          </a:p>
          <a:p>
            <a:pPr>
              <a:buFontTx/>
              <a:buChar char="•"/>
            </a:pPr>
            <a:r>
              <a:rPr lang="en-US" b="1" dirty="0"/>
              <a:t>Relatively comfortable but, (3</a:t>
            </a:r>
            <a:r>
              <a:rPr lang="en-US" b="1" baseline="30000" dirty="0"/>
              <a:t>rd</a:t>
            </a:r>
            <a:r>
              <a:rPr lang="en-US" b="1" dirty="0"/>
              <a:t> CLICK), expensive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Masks approved by FDA; Respirators approved by NIOSH</a:t>
            </a:r>
          </a:p>
        </p:txBody>
      </p:sp>
      <p:sp>
        <p:nvSpPr>
          <p:cNvPr id="4" name="Slide Number Placeholder 3"/>
          <p:cNvSpPr>
            <a:spLocks noGrp="1"/>
          </p:cNvSpPr>
          <p:nvPr>
            <p:ph type="sldNum" sz="quarter" idx="10"/>
          </p:nvPr>
        </p:nvSpPr>
        <p:spPr/>
        <p:txBody>
          <a:bodyPr/>
          <a:lstStyle/>
          <a:p>
            <a:fld id="{73F96001-F987-4278-8466-F699CEC5FE47}" type="slidenum">
              <a:rPr lang="en-US" smtClean="0"/>
              <a:t>28</a:t>
            </a:fld>
            <a:endParaRPr lang="en-US"/>
          </a:p>
        </p:txBody>
      </p:sp>
    </p:spTree>
    <p:extLst>
      <p:ext uri="{BB962C8B-B14F-4D97-AF65-F5344CB8AC3E}">
        <p14:creationId xmlns:p14="http://schemas.microsoft.com/office/powerpoint/2010/main" val="324953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4A45B91-9DF9-45D8-B6F2-02999FFD7D8B}" type="slidenum">
              <a:rPr lang="en-US">
                <a:solidFill>
                  <a:prstClr val="black"/>
                </a:solidFill>
                <a:latin typeface="Times New Roman" pitchFamily="18" charset="0"/>
              </a:rPr>
              <a:pPr/>
              <a:t>3</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 requirements of the OSHA Respiratory Protection Standard are found in 29 CFR 1910.134.  It is part of the larger Subpart “i” on Personal Protective Equipment.</a:t>
            </a:r>
          </a:p>
          <a:p>
            <a:endParaRPr lang="en-US" dirty="0"/>
          </a:p>
          <a:p>
            <a:pPr marL="171450" indent="-171450">
              <a:buFont typeface="Arial" pitchFamily="34" charset="0"/>
              <a:buChar char="•"/>
            </a:pPr>
            <a:r>
              <a:rPr lang="en-US" b="1" u="sng" dirty="0">
                <a:solidFill>
                  <a:srgbClr val="FF0000"/>
                </a:solidFill>
              </a:rPr>
              <a:t>REFER TO OSHA RPP STANDARD ON CD OR VDH WEBSITE</a:t>
            </a:r>
          </a:p>
          <a:p>
            <a:endParaRPr lang="en-US" sz="1000" u="sng" dirty="0"/>
          </a:p>
          <a:p>
            <a:endParaRPr lang="en-US" sz="1000" u="sng" dirty="0"/>
          </a:p>
          <a:p>
            <a:endParaRPr lang="en-US" sz="1000" u="sng" dirty="0"/>
          </a:p>
          <a:p>
            <a:endParaRPr lang="en-US" sz="1000" u="sng" dirty="0"/>
          </a:p>
          <a:p>
            <a:r>
              <a:rPr lang="en-US" sz="1000" u="sng" dirty="0"/>
              <a:t>Notes</a:t>
            </a:r>
            <a:r>
              <a:rPr lang="en-US" sz="1000" dirty="0"/>
              <a:t>:</a:t>
            </a:r>
          </a:p>
          <a:p>
            <a:pPr lvl="0"/>
            <a:r>
              <a:rPr lang="en-US" sz="1000" dirty="0"/>
              <a:t>1910.132 –  (f) Training. </a:t>
            </a:r>
          </a:p>
          <a:p>
            <a:r>
              <a:rPr lang="en-US" sz="1000" dirty="0"/>
              <a:t>(1) Training required for each employee required to use PPE to know:</a:t>
            </a:r>
          </a:p>
          <a:p>
            <a:pPr lvl="1"/>
            <a:r>
              <a:rPr lang="en-US" sz="1000" dirty="0"/>
              <a:t>(i) When PPE is necessary;</a:t>
            </a:r>
          </a:p>
          <a:p>
            <a:pPr lvl="1"/>
            <a:r>
              <a:rPr lang="en-US" sz="1000" dirty="0"/>
              <a:t>(ii) What PPE is necessary;</a:t>
            </a:r>
          </a:p>
          <a:p>
            <a:pPr lvl="1"/>
            <a:r>
              <a:rPr lang="en-US" sz="1000" dirty="0"/>
              <a:t>(iii) How to properly don, doff, adjust and wear PPE;</a:t>
            </a:r>
          </a:p>
          <a:p>
            <a:pPr lvl="1"/>
            <a:r>
              <a:rPr lang="en-US" sz="1000" dirty="0"/>
              <a:t>(iv) The limitations of the PPE; and,</a:t>
            </a:r>
          </a:p>
          <a:p>
            <a:pPr lvl="1"/>
            <a:r>
              <a:rPr lang="en-US" sz="1000" dirty="0"/>
              <a:t>(v) The proper care, maintenance, useful life, and disposal of the PPE.</a:t>
            </a:r>
          </a:p>
          <a:p>
            <a:r>
              <a:rPr lang="en-US" sz="1000" dirty="0"/>
              <a:t>(2) Employees must demonstrate an understanding of the training and the ability to use PPE properly before using PPE.</a:t>
            </a:r>
          </a:p>
          <a:p>
            <a:r>
              <a:rPr lang="en-US" sz="1000" dirty="0"/>
              <a:t>(3) Retrain employees who lack understanding and skills to use PPE.  Retraining required where:</a:t>
            </a:r>
          </a:p>
          <a:p>
            <a:pPr lvl="1"/>
            <a:r>
              <a:rPr lang="en-US" sz="1000" dirty="0"/>
              <a:t>(i) Changes in the workplace render previous training obsolete, or</a:t>
            </a:r>
          </a:p>
          <a:p>
            <a:pPr lvl="1"/>
            <a:r>
              <a:rPr lang="en-US" sz="1000" dirty="0"/>
              <a:t>(ii) Changes in the types of PPE to be used render previous training obsolete; or</a:t>
            </a:r>
          </a:p>
          <a:p>
            <a:pPr lvl="1"/>
            <a:r>
              <a:rPr lang="en-US" sz="1000" dirty="0"/>
              <a:t>(iii) Inadequacies in an affected employee’s knowledge or use of assigned PPE indicate that the employee has not retained the requisite understanding or skill.</a:t>
            </a:r>
          </a:p>
          <a:p>
            <a:r>
              <a:rPr lang="en-US" sz="1000" dirty="0"/>
              <a:t>(4) Verify employees received and understood required training through written certification containing name, date(s) of training, and subject of the certification.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0C2DA9B-4BA2-4032-B6AC-DFD44338AA4B}" type="slidenum">
              <a:rPr lang="en-US">
                <a:solidFill>
                  <a:prstClr val="black"/>
                </a:solidFill>
                <a:latin typeface="Times New Roman" pitchFamily="18" charset="0"/>
              </a:rPr>
              <a:pPr/>
              <a:t>4</a:t>
            </a:fld>
            <a:endParaRPr lang="en-US">
              <a:solidFill>
                <a:prstClr val="black"/>
              </a:solidFill>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These are the individual sections of the OSHA Respiratory Protection Standard.</a:t>
            </a:r>
          </a:p>
          <a:p>
            <a:endParaRPr lang="en-US" b="1" dirty="0"/>
          </a:p>
          <a:p>
            <a:r>
              <a:rPr lang="en-US" b="1" dirty="0"/>
              <a:t>The main sections we will cover today are –</a:t>
            </a:r>
          </a:p>
          <a:p>
            <a:endParaRPr lang="en-US" b="1" dirty="0"/>
          </a:p>
          <a:p>
            <a:pPr marL="628650" lvl="1" indent="-171450">
              <a:buFont typeface="Arial" pitchFamily="34" charset="0"/>
              <a:buChar char="•"/>
            </a:pPr>
            <a:r>
              <a:rPr lang="en-US" b="1" dirty="0"/>
              <a:t>the Respiratory Protection Program, including Fit Testing and Use of Respirators</a:t>
            </a:r>
          </a:p>
          <a:p>
            <a:pPr marL="628650" lvl="1" indent="-171450">
              <a:buFont typeface="Arial" pitchFamily="34" charset="0"/>
              <a:buChar char="•"/>
            </a:pPr>
            <a:r>
              <a:rPr lang="en-US" b="1" dirty="0"/>
              <a:t>Medical Evaluations</a:t>
            </a:r>
          </a:p>
          <a:p>
            <a:pPr marL="628650" lvl="1" indent="-171450">
              <a:buFont typeface="Arial" pitchFamily="34" charset="0"/>
              <a:buChar char="•"/>
            </a:pPr>
            <a:r>
              <a:rPr lang="en-US" b="1" dirty="0"/>
              <a:t>and Training Requirements</a:t>
            </a:r>
          </a:p>
          <a:p>
            <a:endParaRPr lang="en-US" dirty="0"/>
          </a:p>
          <a:p>
            <a:endParaRPr lang="en-US" dirty="0"/>
          </a:p>
          <a:p>
            <a:pPr marL="171450" indent="-171450">
              <a:buFont typeface="Arial" pitchFamily="34" charset="0"/>
              <a:buChar char="•"/>
            </a:pPr>
            <a:r>
              <a:rPr lang="en-US" dirty="0"/>
              <a:t>(Recordkeeping)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4567AFE-D112-4404-A52A-995A80BBA11C}" type="slidenum">
              <a:rPr lang="en-US">
                <a:solidFill>
                  <a:prstClr val="black"/>
                </a:solidFill>
                <a:latin typeface="Times New Roman" pitchFamily="18" charset="0"/>
              </a:rPr>
              <a:pPr/>
              <a:t>5</a:t>
            </a:fld>
            <a:endParaRPr lang="en-US">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304800" y="4338320"/>
            <a:ext cx="6248400" cy="4260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b="1" dirty="0"/>
              <a:t>Employers must assess the workplace to determine if respiratory hazards are present which necessitate the use of respirators and provide appropriate respirators for these hazards.  A Program Administrator must be designated (which is me) and a written program implemented.  You can find our FCHD Respiratory Protection Program document on the InfoWeb (and a template on the CD).  	</a:t>
            </a:r>
            <a:r>
              <a:rPr lang="en-US" b="1" u="sng" dirty="0">
                <a:solidFill>
                  <a:srgbClr val="FF0000"/>
                </a:solidFill>
              </a:rPr>
              <a:t>SHOW FCHD RPP OR  VDH TEMPLATE</a:t>
            </a:r>
            <a:endParaRPr lang="en-US" sz="800" b="1" u="sng" dirty="0">
              <a:solidFill>
                <a:srgbClr val="FF0000"/>
              </a:solidFill>
            </a:endParaRPr>
          </a:p>
          <a:p>
            <a:pPr defTabSz="931774">
              <a:defRPr/>
            </a:pPr>
            <a:endParaRPr lang="en-US" dirty="0"/>
          </a:p>
          <a:p>
            <a:r>
              <a:rPr lang="en-US" sz="800" u="sng"/>
              <a:t>NOTES</a:t>
            </a:r>
            <a:r>
              <a:rPr lang="en-US" sz="800"/>
              <a:t>:</a:t>
            </a:r>
          </a:p>
          <a:p>
            <a:endParaRPr lang="en-US" sz="800" b="1"/>
          </a:p>
          <a:p>
            <a:r>
              <a:rPr lang="en-US" sz="800" b="1" dirty="0"/>
              <a:t>1910.134(c)(3)</a:t>
            </a:r>
            <a:r>
              <a:rPr lang="en-US" sz="800" dirty="0"/>
              <a:t> The employer shall designate a program administrator who is qualified by appropriate training or experience that is commensurate with the complexity of the program to administer or oversee the respiratory protection program and conduct the required evaluations of program effectiveness.</a:t>
            </a:r>
            <a:endParaRPr lang="en-US" sz="800" u="sng" dirty="0"/>
          </a:p>
          <a:p>
            <a:endParaRPr lang="en-US" sz="800" u="sng" dirty="0"/>
          </a:p>
          <a:p>
            <a:r>
              <a:rPr lang="en-US" sz="800" dirty="0"/>
              <a:t>Respiratory Protection –  </a:t>
            </a:r>
            <a:r>
              <a:rPr lang="en-US" sz="800" u="sng" dirty="0"/>
              <a:t>1910.134(d)(1)(iii) </a:t>
            </a:r>
          </a:p>
          <a:p>
            <a:r>
              <a:rPr lang="en-US" sz="800" dirty="0"/>
              <a:t>The employer shall identify and evaluate the respiratory hazard(s) in the workplace; this evaluation shall include a reasonable estimate of employee exposures to respiratory hazard(s) and an identification of the contaminant's chemical state and physical form. Where the employer cannot identify or reasonably estimate the employee exposure, the employer shall consider the atmosphere to be IDLH.</a:t>
            </a:r>
          </a:p>
          <a:p>
            <a:r>
              <a:rPr lang="en-US" sz="800" dirty="0"/>
              <a:t>PPE –  </a:t>
            </a:r>
            <a:r>
              <a:rPr lang="en-US" sz="800" u="sng" dirty="0"/>
              <a:t>1910.132(d)(1)</a:t>
            </a:r>
          </a:p>
          <a:p>
            <a:r>
              <a:rPr lang="en-US" sz="800" dirty="0"/>
              <a:t>The employer shall assess the workplace to determine if hazards are present, or are likely to be present, which necessitate the use of personal protective equipment (PPE). If such hazards are present, or likely to be present, the employer shall:</a:t>
            </a:r>
          </a:p>
          <a:p>
            <a:pPr lvl="1"/>
            <a:r>
              <a:rPr lang="en-US" sz="800" u="sng" dirty="0"/>
              <a:t>1910.132(d)(1)(i)</a:t>
            </a:r>
          </a:p>
          <a:p>
            <a:pPr lvl="1"/>
            <a:r>
              <a:rPr lang="en-US" sz="800" dirty="0"/>
              <a:t>Select, and have each affected employee use, the types of PPE that will protect the affected employee from the hazards identified in the hazard assessment;</a:t>
            </a:r>
          </a:p>
          <a:p>
            <a:pPr lvl="1"/>
            <a:r>
              <a:rPr lang="en-US" sz="800" u="sng" dirty="0"/>
              <a:t>1910.132(d)(1)(ii</a:t>
            </a:r>
            <a:r>
              <a:rPr lang="en-US" sz="800" dirty="0"/>
              <a:t>)</a:t>
            </a:r>
          </a:p>
          <a:p>
            <a:pPr lvl="1"/>
            <a:r>
              <a:rPr lang="en-US" sz="800" dirty="0"/>
              <a:t>Communicate selection decisions to each affected employee; and,</a:t>
            </a:r>
          </a:p>
          <a:p>
            <a:pPr lvl="1"/>
            <a:r>
              <a:rPr lang="en-US" sz="800" u="sng" dirty="0"/>
              <a:t>1910.132(d)(1)(iii</a:t>
            </a:r>
            <a:r>
              <a:rPr lang="en-US" sz="800" dirty="0"/>
              <a:t>)</a:t>
            </a:r>
          </a:p>
          <a:p>
            <a:pPr lvl="1"/>
            <a:r>
              <a:rPr lang="en-US" sz="800" dirty="0"/>
              <a:t>Select PPE that properly fits each affected employee. Note: Non-mandatory Appendix B contains an example of procedures that would comply with the requirement for a hazard assessment.</a:t>
            </a:r>
          </a:p>
          <a:p>
            <a:r>
              <a:rPr lang="en-US" sz="800" u="sng" dirty="0"/>
              <a:t>1910.132(d)(2)</a:t>
            </a:r>
          </a:p>
          <a:p>
            <a:r>
              <a:rPr lang="en-US" sz="800" dirty="0"/>
              <a:t>The employer shall verify that the required workplace hazard assessment has been performed through a written certification that identifies the workplace evaluated; the person certifying that the evaluation has been performed; the date(s) of the hazard assessment; and, which identifies the document as a certification of hazard assessment.</a:t>
            </a:r>
          </a:p>
          <a:p>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5E93F20-EB62-41D8-8168-336880D87600}" type="slidenum">
              <a:rPr lang="en-US">
                <a:solidFill>
                  <a:prstClr val="black"/>
                </a:solidFill>
                <a:latin typeface="Times New Roman" pitchFamily="18" charset="0"/>
              </a:rPr>
              <a:pPr/>
              <a:t>7</a:t>
            </a:fld>
            <a:endParaRPr lang="en-US">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09600" y="4415790"/>
            <a:ext cx="55626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The written program document must address certain required elements, including – </a:t>
            </a:r>
          </a:p>
          <a:p>
            <a:endParaRPr lang="en-US" b="1" dirty="0"/>
          </a:p>
          <a:p>
            <a:pPr marL="628650" lvl="1" indent="-171450">
              <a:buFont typeface="Arial" pitchFamily="34" charset="0"/>
              <a:buChar char="•"/>
            </a:pPr>
            <a:r>
              <a:rPr lang="en-US" b="1" dirty="0"/>
              <a:t>Selection of respirators</a:t>
            </a:r>
          </a:p>
          <a:p>
            <a:pPr marL="628650" lvl="1" indent="-171450">
              <a:buFont typeface="Arial" pitchFamily="34" charset="0"/>
              <a:buChar char="•"/>
            </a:pPr>
            <a:r>
              <a:rPr lang="en-US" b="1" dirty="0"/>
              <a:t>Medical evaluations</a:t>
            </a:r>
          </a:p>
          <a:p>
            <a:pPr marL="628650" lvl="1" indent="-171450">
              <a:buFont typeface="Arial" pitchFamily="34" charset="0"/>
              <a:buChar char="•"/>
            </a:pPr>
            <a:r>
              <a:rPr lang="en-US" b="1" dirty="0"/>
              <a:t>Fit testing procedures</a:t>
            </a:r>
          </a:p>
          <a:p>
            <a:pPr marL="628650" lvl="1" indent="-171450">
              <a:buFont typeface="Arial" pitchFamily="34" charset="0"/>
              <a:buChar char="•"/>
            </a:pPr>
            <a:endParaRPr lang="en-US" b="1" dirty="0"/>
          </a:p>
          <a:p>
            <a:pPr lvl="1"/>
            <a:r>
              <a:rPr lang="en-US" b="1" dirty="0">
                <a:solidFill>
                  <a:srgbClr val="FF0000"/>
                </a:solidFill>
              </a:rPr>
              <a:t>(Continued)</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FE66EB8-64D7-4058-AB2D-270EDDC4906A}" type="slidenum">
              <a:rPr lang="en-US">
                <a:solidFill>
                  <a:prstClr val="black"/>
                </a:solidFill>
                <a:latin typeface="Times New Roman" pitchFamily="18" charset="0"/>
              </a:rPr>
              <a:pPr/>
              <a:t>8</a:t>
            </a:fld>
            <a:endParaRPr lang="en-US">
              <a:solidFill>
                <a:prstClr val="black"/>
              </a:solidFill>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a:buFont typeface="Arial" pitchFamily="34" charset="0"/>
              <a:buChar char="•"/>
            </a:pPr>
            <a:r>
              <a:rPr lang="en-US" b="1" dirty="0"/>
              <a:t>Training in respiratory hazards </a:t>
            </a:r>
          </a:p>
          <a:p>
            <a:pPr marL="628650" lvl="1" indent="-171450">
              <a:buFont typeface="Arial" pitchFamily="34" charset="0"/>
              <a:buChar char="•"/>
            </a:pPr>
            <a:r>
              <a:rPr lang="en-US" b="1" dirty="0"/>
              <a:t>Training in the proper use of respirators</a:t>
            </a:r>
          </a:p>
          <a:p>
            <a:pPr marL="628650" lvl="1" indent="-171450">
              <a:buFont typeface="Arial" pitchFamily="34" charset="0"/>
              <a:buChar char="•"/>
            </a:pPr>
            <a:r>
              <a:rPr lang="en-US" b="1" dirty="0"/>
              <a:t>And the continuing evaluation of the program’s effectiveness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itchFamily="34" charset="0"/>
              <a:buChar char="•"/>
            </a:pPr>
            <a:r>
              <a:rPr lang="en-US" b="1" dirty="0"/>
              <a:t>Employees who wear respirators must complete a medical evaluation prior to their initial fit-testing and before being permitted to wear a respirator on the job.</a:t>
            </a:r>
          </a:p>
          <a:p>
            <a:pPr lvl="0"/>
            <a:endParaRPr lang="en-US" dirty="0"/>
          </a:p>
          <a:p>
            <a:pPr marL="168244" indent="-168244">
              <a:buFont typeface="Arial" pitchFamily="34" charset="0"/>
              <a:buChar char="•"/>
            </a:pPr>
            <a:r>
              <a:rPr lang="en-US" b="1" dirty="0"/>
              <a:t>The medical evaluations are conducted thru a medical questionnaire or an initial medical examination that obtains the same information as the medical questionnaire.  If a questionnaire is used it must be the OSHA questionnaire and cannot be substantially altered.</a:t>
            </a:r>
          </a:p>
          <a:p>
            <a:pPr lvl="0"/>
            <a:endParaRPr lang="en-US" dirty="0"/>
          </a:p>
          <a:p>
            <a:pPr marL="168244" indent="-168244">
              <a:buFont typeface="Arial" pitchFamily="34" charset="0"/>
              <a:buChar char="•"/>
            </a:pPr>
            <a:r>
              <a:rPr lang="en-US" b="1" dirty="0"/>
              <a:t>All medical examinations and questionnaires are to remain confidential.</a:t>
            </a:r>
          </a:p>
          <a:p>
            <a:pPr lvl="0"/>
            <a:endParaRPr lang="en-US" dirty="0"/>
          </a:p>
          <a:p>
            <a:pPr marL="168244" indent="-168244">
              <a:buFont typeface="Arial" pitchFamily="34" charset="0"/>
              <a:buChar char="•"/>
            </a:pPr>
            <a:r>
              <a:rPr lang="en-US" b="1" dirty="0"/>
              <a:t>Employees are not permitted to wear a respirator until the medical recommendation form indicating that they are medically qualified is signed.</a:t>
            </a:r>
          </a:p>
          <a:p>
            <a:endParaRPr lang="en-US" dirty="0"/>
          </a:p>
          <a:p>
            <a:pPr marL="171450" indent="-171450">
              <a:buFont typeface="Arial" pitchFamily="34" charset="0"/>
              <a:buChar char="•"/>
            </a:pPr>
            <a:r>
              <a:rPr lang="en-US" b="1" u="sng" dirty="0">
                <a:solidFill>
                  <a:srgbClr val="FF0000"/>
                </a:solidFill>
              </a:rPr>
              <a:t>REFER TO HANDOUTS </a:t>
            </a:r>
            <a:r>
              <a:rPr lang="en-US" b="1" dirty="0">
                <a:solidFill>
                  <a:srgbClr val="FF0000"/>
                </a:solidFill>
              </a:rPr>
              <a:t>–</a:t>
            </a:r>
          </a:p>
          <a:p>
            <a:pPr marL="628650" lvl="1" indent="-171450">
              <a:buFont typeface="Arial" pitchFamily="34" charset="0"/>
              <a:buChar char="•"/>
            </a:pPr>
            <a:r>
              <a:rPr lang="en-US" b="1" dirty="0">
                <a:solidFill>
                  <a:srgbClr val="FF0000"/>
                </a:solidFill>
              </a:rPr>
              <a:t>OSHA MEDICAL QUESTONNAIRE - VDH (VDH version of the OSHA Medical Evaluation form)</a:t>
            </a:r>
          </a:p>
          <a:p>
            <a:pPr marL="628650" lvl="1" indent="-171450">
              <a:buFont typeface="Arial" pitchFamily="34" charset="0"/>
              <a:buChar char="•"/>
            </a:pPr>
            <a:r>
              <a:rPr lang="en-US" b="1" dirty="0">
                <a:solidFill>
                  <a:srgbClr val="FF0000"/>
                </a:solidFill>
              </a:rPr>
              <a:t>FCHD - Medical Recommendation for Respirator Use</a:t>
            </a:r>
          </a:p>
          <a:p>
            <a:pPr marL="628650" lvl="1" indent="-171450">
              <a:buFont typeface="Arial" pitchFamily="34" charset="0"/>
              <a:buChar char="•"/>
            </a:pPr>
            <a:r>
              <a:rPr lang="en-US" b="1" dirty="0">
                <a:solidFill>
                  <a:srgbClr val="FF0000"/>
                </a:solidFill>
              </a:rPr>
              <a:t>FCHD - WORK FACTORS FOR RESPIRATOR USE (INDIVIDUAL AND GROUP)</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43FEA3CE-6A8C-40A5-81AB-24FC96727F00}" type="slidenum">
              <a:rPr lang="en-US" smtClean="0"/>
              <a:t>9</a:t>
            </a:fld>
            <a:endParaRPr lang="en-US"/>
          </a:p>
        </p:txBody>
      </p:sp>
    </p:spTree>
    <p:extLst>
      <p:ext uri="{BB962C8B-B14F-4D97-AF65-F5344CB8AC3E}">
        <p14:creationId xmlns:p14="http://schemas.microsoft.com/office/powerpoint/2010/main" val="41624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38320"/>
            <a:ext cx="5638800" cy="4728210"/>
          </a:xfrm>
        </p:spPr>
        <p:txBody>
          <a:bodyPr/>
          <a:lstStyle/>
          <a:p>
            <a:pPr marL="168244" indent="-168244">
              <a:buFont typeface="Arial" pitchFamily="34" charset="0"/>
              <a:buChar char="•"/>
            </a:pPr>
            <a:r>
              <a:rPr lang="en-US" b="1" dirty="0"/>
              <a:t>Annual medical evaluations (the OSHA questionnaire) are not required.</a:t>
            </a:r>
          </a:p>
          <a:p>
            <a:pPr marL="168244" indent="-168244">
              <a:buFont typeface="Arial" pitchFamily="34" charset="0"/>
              <a:buChar char="•"/>
            </a:pPr>
            <a:r>
              <a:rPr lang="en-US" b="1" dirty="0"/>
              <a:t>A reevaluation my be needed, however, if – </a:t>
            </a:r>
          </a:p>
          <a:p>
            <a:pPr marL="168244" indent="-168244">
              <a:buFont typeface="Arial" pitchFamily="34" charset="0"/>
              <a:buChar char="•"/>
            </a:pPr>
            <a:endParaRPr lang="en-US" b="1" dirty="0"/>
          </a:p>
          <a:p>
            <a:pPr marL="616894" lvl="1" indent="-168244">
              <a:buFont typeface="Arial" pitchFamily="34" charset="0"/>
              <a:buChar char="•"/>
            </a:pPr>
            <a:r>
              <a:rPr lang="en-US" b="1" dirty="0"/>
              <a:t>an employee reports medical signs or symptoms that are related to his or her ability to use a respirator</a:t>
            </a:r>
          </a:p>
          <a:p>
            <a:pPr marL="616894" lvl="1" indent="-168244">
              <a:buFont typeface="Arial" pitchFamily="34" charset="0"/>
              <a:buChar char="•"/>
            </a:pPr>
            <a:endParaRPr lang="en-US" b="1" dirty="0"/>
          </a:p>
          <a:p>
            <a:pPr marL="616894" lvl="1" indent="-168244">
              <a:buFont typeface="Arial" pitchFamily="34" charset="0"/>
              <a:buChar char="•"/>
            </a:pPr>
            <a:r>
              <a:rPr lang="en-US" b="1" dirty="0"/>
              <a:t>a supervisor or the respirator program administrator informs the employer that an employee needs to be reevaluated</a:t>
            </a:r>
          </a:p>
          <a:p>
            <a:pPr marL="616894" lvl="1" indent="-168244">
              <a:buFont typeface="Arial" pitchFamily="34" charset="0"/>
              <a:buChar char="•"/>
            </a:pPr>
            <a:endParaRPr lang="en-US" b="1" dirty="0"/>
          </a:p>
          <a:p>
            <a:pPr marL="616894" lvl="1" indent="-168244">
              <a:buFont typeface="Arial" pitchFamily="34" charset="0"/>
              <a:buChar char="•"/>
            </a:pPr>
            <a:r>
              <a:rPr lang="en-US" b="1" dirty="0"/>
              <a:t>information from the program, including observations made during fit testing and program evaluation, indicates a need for employee reevaluation </a:t>
            </a:r>
          </a:p>
          <a:p>
            <a:pPr marL="616894" lvl="1" indent="-168244">
              <a:buFont typeface="Arial" pitchFamily="34" charset="0"/>
              <a:buChar char="•"/>
            </a:pPr>
            <a:endParaRPr lang="en-US" b="1" dirty="0"/>
          </a:p>
          <a:p>
            <a:pPr marL="616894" lvl="1" indent="-168244">
              <a:buFont typeface="Arial" pitchFamily="34" charset="0"/>
              <a:buChar char="•"/>
            </a:pPr>
            <a:r>
              <a:rPr lang="en-US" b="1" dirty="0"/>
              <a:t>or, a change occurs in workplace conditions that may result in a substantial increase in the physiological burden placed on an employee</a:t>
            </a:r>
          </a:p>
          <a:p>
            <a:pPr marL="1065545" lvl="2" indent="-168244">
              <a:buFont typeface="Arial" pitchFamily="34" charset="0"/>
              <a:buChar char="•"/>
            </a:pPr>
            <a:r>
              <a:rPr lang="en-US" b="1" dirty="0"/>
              <a:t>this could include an increase in the physical work effort, a change in protective clothing worn, or a change in ambient temperature at the workplace</a:t>
            </a:r>
          </a:p>
          <a:p>
            <a:endParaRPr lang="en-US" dirty="0"/>
          </a:p>
          <a:p>
            <a:pPr marL="168244" indent="-168244">
              <a:buFont typeface="Arial" pitchFamily="34" charset="0"/>
              <a:buChar char="•"/>
            </a:pPr>
            <a:r>
              <a:rPr lang="en-US" b="1" dirty="0">
                <a:solidFill>
                  <a:prstClr val="black"/>
                </a:solidFill>
              </a:rPr>
              <a:t>Medical conditions that might limit or prevent effective use of respirators could include obvious things such as angina, arrhythmias, asthma, shortness of breath, chest injuries, and other heart and lung diseases.  But other conditions ranging from skin rashes to cancers potentially could have an affect.</a:t>
            </a:r>
          </a:p>
          <a:p>
            <a:pPr marL="168244" indent="-168244">
              <a:buFont typeface="Arial" pitchFamily="34" charset="0"/>
              <a:buChar char="•"/>
            </a:pPr>
            <a:endParaRPr lang="en-US" b="1" dirty="0">
              <a:solidFill>
                <a:prstClr val="black"/>
              </a:solidFill>
            </a:endParaRPr>
          </a:p>
          <a:p>
            <a:pPr marL="168244" indent="-168244">
              <a:buFont typeface="Arial" pitchFamily="34" charset="0"/>
              <a:buChar char="•"/>
            </a:pPr>
            <a:r>
              <a:rPr lang="en-US" b="1" dirty="0">
                <a:solidFill>
                  <a:prstClr val="black"/>
                </a:solidFill>
              </a:rPr>
              <a:t>The main obligation is on the employee to report medical changes that they think may affect their ability to wear a respirator.</a:t>
            </a:r>
            <a:endParaRPr lang="en-US" dirty="0"/>
          </a:p>
        </p:txBody>
      </p:sp>
      <p:sp>
        <p:nvSpPr>
          <p:cNvPr id="4" name="Slide Number Placeholder 3"/>
          <p:cNvSpPr>
            <a:spLocks noGrp="1"/>
          </p:cNvSpPr>
          <p:nvPr>
            <p:ph type="sldNum" sz="quarter" idx="10"/>
          </p:nvPr>
        </p:nvSpPr>
        <p:spPr/>
        <p:txBody>
          <a:bodyPr/>
          <a:lstStyle/>
          <a:p>
            <a:fld id="{43FEA3CE-6A8C-40A5-81AB-24FC96727F00}" type="slidenum">
              <a:rPr lang="en-US" smtClean="0"/>
              <a:t>10</a:t>
            </a:fld>
            <a:endParaRPr lang="en-US"/>
          </a:p>
        </p:txBody>
      </p:sp>
    </p:spTree>
    <p:extLst>
      <p:ext uri="{BB962C8B-B14F-4D97-AF65-F5344CB8AC3E}">
        <p14:creationId xmlns:p14="http://schemas.microsoft.com/office/powerpoint/2010/main" val="39680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a:noFill/>
          <a:ln>
            <a:noFill/>
          </a:ln>
        </p:spPr>
        <p:txBody>
          <a:bodyPr/>
          <a:lstStyle>
            <a:lvl1pP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D8DBEDE1-4F9A-435F-8A7A-11B090D181F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85891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779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62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0754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65541"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65542"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66C2BB6C-DDCB-4A34-8C4B-116E947EE5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04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59DEB6-9CDB-4727-9E8C-AE8E9BB387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6080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D1B52-B771-450E-B6FB-246DF1C360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568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049DA5-992F-44D1-ACE8-D84CFB789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497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AB4490-675F-4E91-9335-1B6CD3A1FA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870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24B0F6-729E-40C0-8189-AF42F6AC4F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07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984846-3B12-41C3-B522-D37453063E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80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12554C-C4E1-4EA0-9FEB-F80C82CE8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90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624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9E7AA2-BF5F-40C4-9AAA-4CECBA77E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671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82288E-9791-41F4-95A3-8947F686C6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394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457DA6-F29A-4971-AE7D-496B9100B1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851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CC09AC-A429-4B97-BB94-650DAF5CEA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4329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able Placeholder 2"/>
          <p:cNvSpPr>
            <a:spLocks noGrp="1"/>
          </p:cNvSpPr>
          <p:nvPr>
            <p:ph type="tbl" idx="1"/>
          </p:nvPr>
        </p:nvSpPr>
        <p:spPr>
          <a:xfrm>
            <a:off x="762000" y="1905000"/>
            <a:ext cx="7696200" cy="40386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9C9DD5-7ACA-4854-B15F-C25246CC9C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40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4195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394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67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87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2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660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227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066800"/>
          </a:xfrm>
          <a:prstGeom prst="rect">
            <a:avLst/>
          </a:prstGeom>
          <a:solidFill>
            <a:srgbClr val="000000"/>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83918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Tahoma" pitchFamily="34" charset="0"/>
        </a:defRPr>
      </a:lvl2pPr>
      <a:lvl3pPr algn="ctr" rtl="0" eaLnBrk="0" fontAlgn="base" hangingPunct="0">
        <a:spcBef>
          <a:spcPct val="0"/>
        </a:spcBef>
        <a:spcAft>
          <a:spcPct val="0"/>
        </a:spcAft>
        <a:defRPr sz="4400">
          <a:solidFill>
            <a:schemeClr val="folHlink"/>
          </a:solidFill>
          <a:latin typeface="Tahoma" pitchFamily="34" charset="0"/>
        </a:defRPr>
      </a:lvl3pPr>
      <a:lvl4pPr algn="ctr" rtl="0" eaLnBrk="0" fontAlgn="base" hangingPunct="0">
        <a:spcBef>
          <a:spcPct val="0"/>
        </a:spcBef>
        <a:spcAft>
          <a:spcPct val="0"/>
        </a:spcAft>
        <a:defRPr sz="4400">
          <a:solidFill>
            <a:schemeClr val="folHlink"/>
          </a:solidFill>
          <a:latin typeface="Tahoma" pitchFamily="34" charset="0"/>
        </a:defRPr>
      </a:lvl4pPr>
      <a:lvl5pPr algn="ctr" rtl="0" eaLnBrk="0" fontAlgn="base" hangingPunct="0">
        <a:spcBef>
          <a:spcPct val="0"/>
        </a:spcBef>
        <a:spcAft>
          <a:spcPct val="0"/>
        </a:spcAft>
        <a:defRPr sz="4400">
          <a:solidFill>
            <a:schemeClr val="folHlink"/>
          </a:solidFill>
          <a:latin typeface="Tahoma" pitchFamily="34" charset="0"/>
        </a:defRPr>
      </a:lvl5pPr>
      <a:lvl6pPr marL="457200" algn="ctr" rtl="0" fontAlgn="base">
        <a:spcBef>
          <a:spcPct val="0"/>
        </a:spcBef>
        <a:spcAft>
          <a:spcPct val="0"/>
        </a:spcAft>
        <a:defRPr sz="4400">
          <a:solidFill>
            <a:schemeClr val="folHlink"/>
          </a:solidFill>
          <a:latin typeface="Tahoma" pitchFamily="34" charset="0"/>
        </a:defRPr>
      </a:lvl6pPr>
      <a:lvl7pPr marL="914400" algn="ctr" rtl="0" fontAlgn="base">
        <a:spcBef>
          <a:spcPct val="0"/>
        </a:spcBef>
        <a:spcAft>
          <a:spcPct val="0"/>
        </a:spcAft>
        <a:defRPr sz="4400">
          <a:solidFill>
            <a:schemeClr val="folHlink"/>
          </a:solidFill>
          <a:latin typeface="Tahoma" pitchFamily="34" charset="0"/>
        </a:defRPr>
      </a:lvl7pPr>
      <a:lvl8pPr marL="1371600" algn="ctr" rtl="0" fontAlgn="base">
        <a:spcBef>
          <a:spcPct val="0"/>
        </a:spcBef>
        <a:spcAft>
          <a:spcPct val="0"/>
        </a:spcAft>
        <a:defRPr sz="4400">
          <a:solidFill>
            <a:schemeClr val="folHlink"/>
          </a:solidFill>
          <a:latin typeface="Tahoma" pitchFamily="34" charset="0"/>
        </a:defRPr>
      </a:lvl8pPr>
      <a:lvl9pPr marL="1828800" algn="ctr" rtl="0" fontAlgn="base">
        <a:spcBef>
          <a:spcPct val="0"/>
        </a:spcBef>
        <a:spcAft>
          <a:spcPct val="0"/>
        </a:spcAft>
        <a:defRPr sz="4400">
          <a:solidFill>
            <a:schemeClr val="folHlink"/>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6"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ctr" fontAlgn="base">
              <a:spcBef>
                <a:spcPct val="0"/>
              </a:spcBef>
              <a:spcAft>
                <a:spcPct val="0"/>
              </a:spcAft>
              <a:defRPr/>
            </a:pPr>
            <a:endParaRPr lang="en-US">
              <a:solidFill>
                <a:srgbClr val="000000"/>
              </a:solidFill>
            </a:endParaRPr>
          </a:p>
        </p:txBody>
      </p:sp>
      <p:sp>
        <p:nvSpPr>
          <p:cNvPr id="64517"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ctr" fontAlgn="base">
              <a:spcBef>
                <a:spcPct val="0"/>
              </a:spcBef>
              <a:spcAft>
                <a:spcPct val="0"/>
              </a:spcAft>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ctr" fontAlgn="base">
              <a:spcBef>
                <a:spcPct val="0"/>
              </a:spcBef>
              <a:spcAft>
                <a:spcPct val="0"/>
              </a:spcAft>
              <a:defRPr/>
            </a:pPr>
            <a:fld id="{4DE38F55-B21C-44FC-B935-6B0821EB104E}" type="slidenum">
              <a:rPr lang="en-US">
                <a:solidFill>
                  <a:srgbClr val="000000"/>
                </a:solidFill>
              </a:rPr>
              <a:pPr algn="ctr" fontAlgn="base">
                <a:spcBef>
                  <a:spcPct val="0"/>
                </a:spcBef>
                <a:spcAft>
                  <a:spcPct val="0"/>
                </a:spcAft>
                <a:defRPr/>
              </a:pPr>
              <a:t>‹#›</a:t>
            </a:fld>
            <a:endParaRPr lang="en-US">
              <a:solidFill>
                <a:srgbClr val="000000"/>
              </a:solidFill>
            </a:endParaRPr>
          </a:p>
        </p:txBody>
      </p:sp>
      <p:grpSp>
        <p:nvGrpSpPr>
          <p:cNvPr id="2055" name="Group 7"/>
          <p:cNvGrpSpPr>
            <a:grpSpLocks/>
          </p:cNvGrpSpPr>
          <p:nvPr/>
        </p:nvGrpSpPr>
        <p:grpSpPr bwMode="auto">
          <a:xfrm>
            <a:off x="168275" y="228600"/>
            <a:ext cx="8823325" cy="6096000"/>
            <a:chOff x="106" y="144"/>
            <a:chExt cx="5558" cy="3840"/>
          </a:xfrm>
        </p:grpSpPr>
        <p:sp>
          <p:nvSpPr>
            <p:cNvPr id="6452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452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lgn="ctr" eaLnBrk="0" fontAlgn="base" hangingPunct="0">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3681394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ideo" Target="file:///\\ffx\ffxdfs\home01\d\dwilde\PPE\Mask%20vs.%20Respirator%20Video%2020091216.wmv"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9187EEA-059E-4FD1-9F16-9EF0AFFBDF82}" type="slidenum">
              <a:rPr lang="en-US" smtClean="0"/>
              <a:pPr/>
              <a:t>1</a:t>
            </a:fld>
            <a:endParaRPr lang="en-US"/>
          </a:p>
        </p:txBody>
      </p:sp>
      <p:sp>
        <p:nvSpPr>
          <p:cNvPr id="4099" name="Rectangle 2"/>
          <p:cNvSpPr>
            <a:spLocks noGrp="1" noChangeArrowheads="1"/>
          </p:cNvSpPr>
          <p:nvPr>
            <p:ph type="ctrTitle"/>
          </p:nvPr>
        </p:nvSpPr>
        <p:spPr>
          <a:xfrm>
            <a:off x="685800" y="990600"/>
            <a:ext cx="7772400" cy="1600200"/>
          </a:xfrm>
        </p:spPr>
        <p:txBody>
          <a:bodyPr/>
          <a:lstStyle/>
          <a:p>
            <a:pPr eaLnBrk="1" hangingPunct="1"/>
            <a:r>
              <a:rPr lang="en-US" b="1" dirty="0"/>
              <a:t>N95 Respiratory</a:t>
            </a:r>
            <a:br>
              <a:rPr lang="en-US" b="1" dirty="0"/>
            </a:br>
            <a:r>
              <a:rPr lang="en-US" b="1" dirty="0"/>
              <a:t>Protection Training</a:t>
            </a:r>
          </a:p>
        </p:txBody>
      </p:sp>
      <p:sp>
        <p:nvSpPr>
          <p:cNvPr id="4100" name="Rectangle 3"/>
          <p:cNvSpPr>
            <a:spLocks noGrp="1" noChangeArrowheads="1"/>
          </p:cNvSpPr>
          <p:nvPr>
            <p:ph type="subTitle" idx="1"/>
          </p:nvPr>
        </p:nvSpPr>
        <p:spPr/>
        <p:txBody>
          <a:bodyPr/>
          <a:lstStyle/>
          <a:p>
            <a:pPr eaLnBrk="1" hangingPunct="1">
              <a:lnSpc>
                <a:spcPct val="80000"/>
              </a:lnSpc>
            </a:pPr>
            <a:r>
              <a:rPr lang="en-US" sz="1700" b="1" dirty="0"/>
              <a:t>David M. Wilder, DO, MPH</a:t>
            </a:r>
          </a:p>
          <a:p>
            <a:pPr eaLnBrk="1" hangingPunct="1">
              <a:lnSpc>
                <a:spcPct val="80000"/>
              </a:lnSpc>
            </a:pPr>
            <a:r>
              <a:rPr lang="en-US" sz="1700" b="1" dirty="0"/>
              <a:t>Public Health Physician</a:t>
            </a:r>
          </a:p>
          <a:p>
            <a:pPr eaLnBrk="1" hangingPunct="1">
              <a:lnSpc>
                <a:spcPct val="80000"/>
              </a:lnSpc>
            </a:pPr>
            <a:r>
              <a:rPr lang="en-US" sz="1700" b="1" dirty="0"/>
              <a:t>Fairfax County Health Department</a:t>
            </a:r>
          </a:p>
          <a:p>
            <a:pPr eaLnBrk="1" hangingPunct="1">
              <a:lnSpc>
                <a:spcPct val="80000"/>
              </a:lnSpc>
            </a:pPr>
            <a:endParaRPr lang="en-US" sz="1700" b="1" dirty="0"/>
          </a:p>
        </p:txBody>
      </p:sp>
    </p:spTree>
    <p:extLst>
      <p:ext uri="{BB962C8B-B14F-4D97-AF65-F5344CB8AC3E}">
        <p14:creationId xmlns:p14="http://schemas.microsoft.com/office/powerpoint/2010/main" val="541825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Medical Aspects (cont.)</a:t>
            </a:r>
          </a:p>
        </p:txBody>
      </p:sp>
      <p:sp>
        <p:nvSpPr>
          <p:cNvPr id="3" name="Content Placeholder 2"/>
          <p:cNvSpPr>
            <a:spLocks noGrp="1"/>
          </p:cNvSpPr>
          <p:nvPr>
            <p:ph idx="1"/>
          </p:nvPr>
        </p:nvSpPr>
        <p:spPr>
          <a:xfrm>
            <a:off x="762000" y="1905000"/>
            <a:ext cx="7696200" cy="4495800"/>
          </a:xfrm>
        </p:spPr>
        <p:txBody>
          <a:bodyPr/>
          <a:lstStyle/>
          <a:p>
            <a:pPr lvl="0"/>
            <a:r>
              <a:rPr lang="en-US" sz="2800" dirty="0">
                <a:solidFill>
                  <a:srgbClr val="FF0000"/>
                </a:solidFill>
              </a:rPr>
              <a:t>Annual medical evaluations not required</a:t>
            </a:r>
          </a:p>
          <a:p>
            <a:pPr lvl="0"/>
            <a:endParaRPr lang="en-US" sz="1000" dirty="0"/>
          </a:p>
          <a:p>
            <a:pPr lvl="0"/>
            <a:r>
              <a:rPr lang="en-US" sz="2800" dirty="0"/>
              <a:t>Reevaluation may be needed, if – </a:t>
            </a:r>
          </a:p>
          <a:p>
            <a:pPr lvl="0"/>
            <a:endParaRPr lang="en-US" sz="800" dirty="0"/>
          </a:p>
          <a:p>
            <a:pPr lvl="1"/>
            <a:r>
              <a:rPr lang="en-US" sz="2100" dirty="0"/>
              <a:t>employee reports medical signs or symptoms related to ability to use a respirator</a:t>
            </a:r>
          </a:p>
          <a:p>
            <a:pPr lvl="1"/>
            <a:r>
              <a:rPr lang="en-US" sz="2100" dirty="0"/>
              <a:t>supervisor or respirator program administrator reports need for reevaluation</a:t>
            </a:r>
          </a:p>
          <a:p>
            <a:pPr lvl="1"/>
            <a:r>
              <a:rPr lang="en-US" sz="2100" dirty="0"/>
              <a:t>observations made during fit testing and program evaluation indicate need for employee reevaluation</a:t>
            </a:r>
          </a:p>
          <a:p>
            <a:pPr lvl="1"/>
            <a:r>
              <a:rPr lang="en-US" sz="2100" dirty="0"/>
              <a:t>changes occur in workplace that may result in a substantial increase in physiological burden</a:t>
            </a:r>
          </a:p>
          <a:p>
            <a:endParaRPr lang="en-US" sz="2000" dirty="0"/>
          </a:p>
        </p:txBody>
      </p:sp>
      <p:sp>
        <p:nvSpPr>
          <p:cNvPr id="5" name="Slide Number Placeholder 4"/>
          <p:cNvSpPr>
            <a:spLocks noGrp="1"/>
          </p:cNvSpPr>
          <p:nvPr>
            <p:ph type="sldNum" sz="quarter" idx="12"/>
          </p:nvPr>
        </p:nvSpPr>
        <p:spPr/>
        <p:txBody>
          <a:bodyPr/>
          <a:lstStyle/>
          <a:p>
            <a:pPr>
              <a:defRPr/>
            </a:pPr>
            <a:fld id="{7A1476D7-1120-4325-BDE5-1389B5519904}" type="slidenum">
              <a:rPr lang="en-US" smtClean="0"/>
              <a:pPr>
                <a:defRPr/>
              </a:pPr>
              <a:t>10</a:t>
            </a:fld>
            <a:endParaRPr lang="en-US" dirty="0"/>
          </a:p>
        </p:txBody>
      </p:sp>
    </p:spTree>
    <p:extLst>
      <p:ext uri="{BB962C8B-B14F-4D97-AF65-F5344CB8AC3E}">
        <p14:creationId xmlns:p14="http://schemas.microsoft.com/office/powerpoint/2010/main" val="110341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1488F29-8F05-42D1-A6A2-42E906AD2C76}" type="slidenum">
              <a:rPr lang="en-US" smtClean="0">
                <a:solidFill>
                  <a:srgbClr val="000000"/>
                </a:solidFill>
              </a:rPr>
              <a:pPr/>
              <a:t>11</a:t>
            </a:fld>
            <a:endParaRPr lang="en-US">
              <a:solidFill>
                <a:srgbClr val="000000"/>
              </a:solidFill>
            </a:endParaRPr>
          </a:p>
        </p:txBody>
      </p:sp>
      <p:sp>
        <p:nvSpPr>
          <p:cNvPr id="27651" name="Rectangle 2"/>
          <p:cNvSpPr>
            <a:spLocks noGrp="1" noChangeArrowheads="1"/>
          </p:cNvSpPr>
          <p:nvPr>
            <p:ph type="title"/>
          </p:nvPr>
        </p:nvSpPr>
        <p:spPr>
          <a:xfrm>
            <a:off x="762000" y="533400"/>
            <a:ext cx="8229600" cy="1143000"/>
          </a:xfrm>
        </p:spPr>
        <p:txBody>
          <a:bodyPr/>
          <a:lstStyle/>
          <a:p>
            <a:pPr algn="ctr" eaLnBrk="1" hangingPunct="1"/>
            <a:r>
              <a:rPr lang="en-US" sz="3000" dirty="0"/>
              <a:t>OSHA Respiratory Protection Program Training Requirements</a:t>
            </a:r>
          </a:p>
        </p:txBody>
      </p:sp>
      <p:sp>
        <p:nvSpPr>
          <p:cNvPr id="27652" name="Rectangle 3"/>
          <p:cNvSpPr>
            <a:spLocks noGrp="1" noChangeArrowheads="1"/>
          </p:cNvSpPr>
          <p:nvPr>
            <p:ph type="body" idx="1"/>
          </p:nvPr>
        </p:nvSpPr>
        <p:spPr>
          <a:xfrm>
            <a:off x="381000" y="1905000"/>
            <a:ext cx="8763000" cy="4038600"/>
          </a:xfrm>
        </p:spPr>
        <p:txBody>
          <a:bodyPr/>
          <a:lstStyle/>
          <a:p>
            <a:pPr eaLnBrk="1" hangingPunct="1">
              <a:lnSpc>
                <a:spcPct val="90000"/>
              </a:lnSpc>
            </a:pPr>
            <a:r>
              <a:rPr lang="en-US" sz="2600" dirty="0"/>
              <a:t>No employee will be permitted to work with a respirator </a:t>
            </a:r>
            <a:r>
              <a:rPr lang="en-US" sz="2600" dirty="0">
                <a:solidFill>
                  <a:srgbClr val="FF0000"/>
                </a:solidFill>
              </a:rPr>
              <a:t>until trained</a:t>
            </a:r>
            <a:r>
              <a:rPr lang="en-US" sz="2600" dirty="0"/>
              <a:t> in respiratory protection</a:t>
            </a:r>
          </a:p>
          <a:p>
            <a:pPr eaLnBrk="1" hangingPunct="1">
              <a:lnSpc>
                <a:spcPct val="90000"/>
              </a:lnSpc>
            </a:pPr>
            <a:endParaRPr lang="en-US" sz="1000" dirty="0"/>
          </a:p>
          <a:p>
            <a:pPr eaLnBrk="1" hangingPunct="1">
              <a:lnSpc>
                <a:spcPct val="90000"/>
              </a:lnSpc>
            </a:pPr>
            <a:r>
              <a:rPr lang="en-US" sz="2600" dirty="0"/>
              <a:t>Must cover the following topics </a:t>
            </a:r>
            <a:r>
              <a:rPr lang="en-US" sz="2600" dirty="0">
                <a:solidFill>
                  <a:srgbClr val="FF0000"/>
                </a:solidFill>
              </a:rPr>
              <a:t>annually</a:t>
            </a:r>
            <a:r>
              <a:rPr lang="en-US" sz="2600" dirty="0"/>
              <a:t>:</a:t>
            </a:r>
          </a:p>
          <a:p>
            <a:pPr lvl="1" eaLnBrk="1" hangingPunct="1"/>
            <a:r>
              <a:rPr lang="en-US" sz="2100" dirty="0"/>
              <a:t>General requirements of appropriate federal &amp; state respiratory protection standards</a:t>
            </a:r>
          </a:p>
          <a:p>
            <a:pPr lvl="1" eaLnBrk="1" hangingPunct="1"/>
            <a:r>
              <a:rPr lang="en-US" sz="2100" dirty="0"/>
              <a:t>Potential work-related respiratory hazards and risks associated with not using and maintaining respirator properly</a:t>
            </a:r>
          </a:p>
          <a:p>
            <a:pPr lvl="1" eaLnBrk="1" hangingPunct="1"/>
            <a:r>
              <a:rPr lang="en-US" sz="2100" dirty="0"/>
              <a:t>Function, capabilities, limitations of selected respiratory protection</a:t>
            </a:r>
          </a:p>
          <a:p>
            <a:pPr lvl="1" eaLnBrk="1" hangingPunct="1"/>
            <a:r>
              <a:rPr lang="en-US" sz="2100" dirty="0"/>
              <a:t>How to inspect, don and remove, check seals, and wear the respirator properly</a:t>
            </a:r>
          </a:p>
          <a:p>
            <a:pPr lvl="1" eaLnBrk="1" hangingPunct="1"/>
            <a:r>
              <a:rPr lang="en-US" sz="2100" dirty="0"/>
              <a:t>Medical s/</a:t>
            </a:r>
            <a:r>
              <a:rPr lang="en-US" sz="2100" dirty="0" err="1"/>
              <a:t>sx</a:t>
            </a:r>
            <a:r>
              <a:rPr lang="en-US" sz="2100" dirty="0"/>
              <a:t> that might limit/prevent effective use of respirators</a:t>
            </a:r>
          </a:p>
        </p:txBody>
      </p:sp>
      <p:sp>
        <p:nvSpPr>
          <p:cNvPr id="2" name="TextBox 1"/>
          <p:cNvSpPr txBox="1"/>
          <p:nvPr/>
        </p:nvSpPr>
        <p:spPr>
          <a:xfrm>
            <a:off x="500739" y="5943600"/>
            <a:ext cx="31931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37751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C66B902-1C9D-4E19-88A2-77134982E9A0}" type="slidenum">
              <a:rPr lang="en-US" smtClean="0">
                <a:solidFill>
                  <a:srgbClr val="000000"/>
                </a:solidFill>
              </a:rPr>
              <a:pPr/>
              <a:t>12</a:t>
            </a:fld>
            <a:endParaRPr lang="en-US">
              <a:solidFill>
                <a:srgbClr val="000000"/>
              </a:solidFill>
            </a:endParaRPr>
          </a:p>
        </p:txBody>
      </p:sp>
      <p:sp>
        <p:nvSpPr>
          <p:cNvPr id="9219" name="Text Box 2"/>
          <p:cNvSpPr txBox="1">
            <a:spLocks noChangeArrowheads="1"/>
          </p:cNvSpPr>
          <p:nvPr/>
        </p:nvSpPr>
        <p:spPr bwMode="auto">
          <a:xfrm>
            <a:off x="685800" y="4114800"/>
            <a:ext cx="7772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solidFill>
                  <a:srgbClr val="000000"/>
                </a:solidFill>
              </a:rPr>
              <a:t> </a:t>
            </a:r>
            <a:r>
              <a:rPr lang="en-US" sz="2400" b="1">
                <a:solidFill>
                  <a:srgbClr val="000000"/>
                </a:solidFill>
              </a:rPr>
              <a:t>DIRECTIVE NUMBER: CPL-02-02-075 EFFECTIVE DATE: 11-20-2009 </a:t>
            </a:r>
          </a:p>
          <a:p>
            <a:pPr algn="ctr" eaLnBrk="0" fontAlgn="base" hangingPunct="0">
              <a:spcBef>
                <a:spcPct val="0"/>
              </a:spcBef>
              <a:spcAft>
                <a:spcPct val="0"/>
              </a:spcAft>
            </a:pPr>
            <a:r>
              <a:rPr lang="en-US" sz="2400" b="1">
                <a:solidFill>
                  <a:srgbClr val="000000"/>
                </a:solidFill>
              </a:rPr>
              <a:t>SUBJECT: Enforcement Procedures for High to Very High Occupational Exposure Risk to 2009 H1N1 Influenza</a:t>
            </a:r>
            <a:r>
              <a:rPr lang="en-US" sz="2400">
                <a:solidFill>
                  <a:srgbClr val="000000"/>
                </a:solidFill>
              </a:rPr>
              <a:t> </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54768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9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B06D06-91FA-4D69-9F10-C7DC0D9F09F9}" type="slidenum">
              <a:rPr lang="en-US" smtClean="0">
                <a:solidFill>
                  <a:srgbClr val="000000"/>
                </a:solidFill>
              </a:rPr>
              <a:pPr/>
              <a:t>13</a:t>
            </a:fld>
            <a:endParaRPr lang="en-US">
              <a:solidFill>
                <a:srgbClr val="000000"/>
              </a:solidFill>
            </a:endParaRPr>
          </a:p>
        </p:txBody>
      </p:sp>
      <p:sp>
        <p:nvSpPr>
          <p:cNvPr id="10243" name="Rectangle 2"/>
          <p:cNvSpPr>
            <a:spLocks noGrp="1" noChangeArrowheads="1"/>
          </p:cNvSpPr>
          <p:nvPr>
            <p:ph type="title"/>
          </p:nvPr>
        </p:nvSpPr>
        <p:spPr>
          <a:xfrm>
            <a:off x="762000" y="533400"/>
            <a:ext cx="7696200" cy="1066800"/>
          </a:xfrm>
        </p:spPr>
        <p:txBody>
          <a:bodyPr/>
          <a:lstStyle/>
          <a:p>
            <a:pPr algn="ctr" eaLnBrk="1" hangingPunct="1"/>
            <a:r>
              <a:rPr lang="en-US" sz="3600" dirty="0"/>
              <a:t>OSHA Can Cite Employers for Failure to:</a:t>
            </a:r>
          </a:p>
        </p:txBody>
      </p:sp>
      <p:sp>
        <p:nvSpPr>
          <p:cNvPr id="10244" name="Rectangle 3"/>
          <p:cNvSpPr>
            <a:spLocks noGrp="1" noChangeArrowheads="1"/>
          </p:cNvSpPr>
          <p:nvPr>
            <p:ph type="body" idx="1"/>
          </p:nvPr>
        </p:nvSpPr>
        <p:spPr/>
        <p:txBody>
          <a:bodyPr/>
          <a:lstStyle/>
          <a:p>
            <a:pPr eaLnBrk="1" hangingPunct="1"/>
            <a:r>
              <a:rPr lang="en-US" sz="2400" dirty="0"/>
              <a:t>Identify/evaluate respiratory hazards</a:t>
            </a:r>
          </a:p>
          <a:p>
            <a:pPr eaLnBrk="1" hangingPunct="1"/>
            <a:r>
              <a:rPr lang="en-US" sz="2400" dirty="0"/>
              <a:t>Conduct initial hazard assessment</a:t>
            </a:r>
          </a:p>
          <a:p>
            <a:pPr eaLnBrk="1" hangingPunct="1"/>
            <a:r>
              <a:rPr lang="en-US" sz="2400" dirty="0"/>
              <a:t>Select/provide appropriate respirators</a:t>
            </a:r>
          </a:p>
          <a:p>
            <a:pPr eaLnBrk="1" hangingPunct="1"/>
            <a:r>
              <a:rPr lang="en-US" sz="2400" dirty="0">
                <a:solidFill>
                  <a:srgbClr val="FF0000"/>
                </a:solidFill>
              </a:rPr>
              <a:t>Provide respiratory protection program (w/ fit-testing &amp; medical questionnaire)</a:t>
            </a:r>
          </a:p>
          <a:p>
            <a:pPr eaLnBrk="1" hangingPunct="1"/>
            <a:r>
              <a:rPr lang="en-US" sz="2400" dirty="0"/>
              <a:t>Implement engineering, work practice and administrative controls</a:t>
            </a:r>
          </a:p>
          <a:p>
            <a:pPr eaLnBrk="1" hangingPunct="1"/>
            <a:r>
              <a:rPr lang="en-US" sz="2400" dirty="0"/>
              <a:t>Have and implement a program for dealing with a respirator shortage</a:t>
            </a:r>
          </a:p>
          <a:p>
            <a:pPr eaLnBrk="1" hangingPunct="1">
              <a:buFont typeface="Wingdings" pitchFamily="2" charset="2"/>
              <a:buNone/>
            </a:pPr>
            <a:endParaRPr lang="en-US" sz="2400" dirty="0"/>
          </a:p>
        </p:txBody>
      </p:sp>
    </p:spTree>
    <p:extLst>
      <p:ext uri="{BB962C8B-B14F-4D97-AF65-F5344CB8AC3E}">
        <p14:creationId xmlns:p14="http://schemas.microsoft.com/office/powerpoint/2010/main" val="360817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B06D06-91FA-4D69-9F10-C7DC0D9F09F9}" type="slidenum">
              <a:rPr lang="en-US" smtClean="0">
                <a:solidFill>
                  <a:srgbClr val="000000"/>
                </a:solidFill>
              </a:rPr>
              <a:pPr/>
              <a:t>14</a:t>
            </a:fld>
            <a:endParaRPr lang="en-US">
              <a:solidFill>
                <a:srgbClr val="000000"/>
              </a:solidFill>
            </a:endParaRPr>
          </a:p>
        </p:txBody>
      </p:sp>
      <p:sp>
        <p:nvSpPr>
          <p:cNvPr id="10243" name="Rectangle 2"/>
          <p:cNvSpPr>
            <a:spLocks noGrp="1" noChangeArrowheads="1"/>
          </p:cNvSpPr>
          <p:nvPr>
            <p:ph type="title"/>
          </p:nvPr>
        </p:nvSpPr>
        <p:spPr>
          <a:xfrm>
            <a:off x="762000" y="533400"/>
            <a:ext cx="7696200" cy="1066800"/>
          </a:xfrm>
        </p:spPr>
        <p:txBody>
          <a:bodyPr/>
          <a:lstStyle/>
          <a:p>
            <a:pPr algn="ctr" eaLnBrk="1" hangingPunct="1"/>
            <a:r>
              <a:rPr lang="en-US" sz="3600" dirty="0"/>
              <a:t>Facemasks</a:t>
            </a:r>
          </a:p>
        </p:txBody>
      </p:sp>
      <p:sp>
        <p:nvSpPr>
          <p:cNvPr id="10244" name="Rectangle 3"/>
          <p:cNvSpPr>
            <a:spLocks noGrp="1" noChangeArrowheads="1"/>
          </p:cNvSpPr>
          <p:nvPr>
            <p:ph type="body" idx="1"/>
          </p:nvPr>
        </p:nvSpPr>
        <p:spPr/>
        <p:txBody>
          <a:bodyPr/>
          <a:lstStyle/>
          <a:p>
            <a:r>
              <a:rPr lang="en-US" sz="2400" dirty="0">
                <a:solidFill>
                  <a:srgbClr val="FF0000"/>
                </a:solidFill>
              </a:rPr>
              <a:t>Loose-fitting</a:t>
            </a:r>
            <a:r>
              <a:rPr lang="en-US" sz="2400" dirty="0"/>
              <a:t> - don't provide complete protection</a:t>
            </a:r>
          </a:p>
          <a:p>
            <a:endParaRPr lang="en-US" sz="800" dirty="0"/>
          </a:p>
          <a:p>
            <a:r>
              <a:rPr lang="en-US" sz="2400" dirty="0"/>
              <a:t>Create </a:t>
            </a:r>
            <a:r>
              <a:rPr lang="en-US" sz="2400" dirty="0">
                <a:solidFill>
                  <a:srgbClr val="FF0000"/>
                </a:solidFill>
              </a:rPr>
              <a:t>physical barrier </a:t>
            </a:r>
            <a:r>
              <a:rPr lang="en-US" sz="2400" dirty="0"/>
              <a:t>between mouth and nose of wearer and potential contaminants</a:t>
            </a:r>
          </a:p>
          <a:p>
            <a:endParaRPr lang="en-US" sz="800" dirty="0"/>
          </a:p>
          <a:p>
            <a:r>
              <a:rPr lang="en-US" sz="2400" dirty="0"/>
              <a:t>Help reduce exposure of wearer’s saliva and respiratory secretions to others</a:t>
            </a:r>
          </a:p>
          <a:p>
            <a:endParaRPr lang="en-US" sz="800" dirty="0"/>
          </a:p>
          <a:p>
            <a:r>
              <a:rPr lang="en-US" sz="2400" dirty="0"/>
              <a:t>Help </a:t>
            </a:r>
            <a:r>
              <a:rPr lang="en-US" sz="2400" dirty="0">
                <a:solidFill>
                  <a:srgbClr val="FF0000"/>
                </a:solidFill>
              </a:rPr>
              <a:t>block large-particle</a:t>
            </a:r>
            <a:r>
              <a:rPr lang="en-US" sz="2400" dirty="0"/>
              <a:t> droplets, splashes, sprays or splatter that may contain viruses and bacteria</a:t>
            </a:r>
          </a:p>
          <a:p>
            <a:endParaRPr lang="en-US" sz="800" dirty="0"/>
          </a:p>
          <a:p>
            <a:r>
              <a:rPr lang="en-US" sz="2400" dirty="0">
                <a:solidFill>
                  <a:srgbClr val="FF0000"/>
                </a:solidFill>
              </a:rPr>
              <a:t>Do not filter very small particles </a:t>
            </a:r>
            <a:r>
              <a:rPr lang="en-US" sz="2400" dirty="0"/>
              <a:t>transmitted by coughs, sneezes or certain medical procedures</a:t>
            </a:r>
          </a:p>
        </p:txBody>
      </p:sp>
    </p:spTree>
    <p:extLst>
      <p:ext uri="{BB962C8B-B14F-4D97-AF65-F5344CB8AC3E}">
        <p14:creationId xmlns:p14="http://schemas.microsoft.com/office/powerpoint/2010/main" val="1475940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a:ln/>
        </p:spPr>
        <p:txBody>
          <a:bodyPr lIns="93663" tIns="47625" rIns="93663" bIns="47625"/>
          <a:lstStyle/>
          <a:p>
            <a:pPr algn="ctr" defTabSz="955675"/>
            <a:r>
              <a:rPr lang="en-US" sz="3600" dirty="0"/>
              <a:t>Air-Purifying Respirator (APR)</a:t>
            </a:r>
          </a:p>
        </p:txBody>
      </p:sp>
      <p:sp>
        <p:nvSpPr>
          <p:cNvPr id="38915" name="Rectangle 3"/>
          <p:cNvSpPr>
            <a:spLocks noGrp="1" noChangeArrowheads="1"/>
          </p:cNvSpPr>
          <p:nvPr>
            <p:ph type="body" idx="1"/>
          </p:nvPr>
        </p:nvSpPr>
        <p:spPr>
          <a:xfrm>
            <a:off x="838200" y="1981200"/>
            <a:ext cx="7620000" cy="1633805"/>
          </a:xfrm>
          <a:noFill/>
          <a:ln/>
        </p:spPr>
        <p:txBody>
          <a:bodyPr lIns="93663" tIns="47625" rIns="93663" bIns="47625"/>
          <a:lstStyle/>
          <a:p>
            <a:pPr marL="0" indent="0">
              <a:buFont typeface="CommonBullets" pitchFamily="34" charset="2"/>
              <a:buNone/>
            </a:pPr>
            <a:r>
              <a:rPr lang="en-US" sz="2800" dirty="0"/>
              <a:t>Tight-fitting respirator with a filter, cartridge, or canister that removes specific air contaminants by passing ambient air through the air-purifying element.</a:t>
            </a:r>
          </a:p>
        </p:txBody>
      </p:sp>
      <p:pic>
        <p:nvPicPr>
          <p:cNvPr id="38916"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057071"/>
            <a:ext cx="1981200" cy="190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45526"/>
            <a:ext cx="2376952" cy="190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159DEB6-9CDB-4727-9E8C-AE8E9BB387AA}"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6655658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23051B5-11CD-44AB-8499-3E837EE2AA71}" type="slidenum">
              <a:rPr lang="en-US" smtClean="0">
                <a:solidFill>
                  <a:srgbClr val="000000"/>
                </a:solidFill>
              </a:rPr>
              <a:pPr/>
              <a:t>16</a:t>
            </a:fld>
            <a:endParaRPr lang="en-US">
              <a:solidFill>
                <a:srgbClr val="000000"/>
              </a:solidFill>
            </a:endParaRPr>
          </a:p>
        </p:txBody>
      </p:sp>
      <p:sp>
        <p:nvSpPr>
          <p:cNvPr id="12291" name="Rectangle 2"/>
          <p:cNvSpPr>
            <a:spLocks noGrp="1" noChangeArrowheads="1"/>
          </p:cNvSpPr>
          <p:nvPr>
            <p:ph type="title"/>
          </p:nvPr>
        </p:nvSpPr>
        <p:spPr/>
        <p:txBody>
          <a:bodyPr/>
          <a:lstStyle/>
          <a:p>
            <a:pPr algn="ctr" eaLnBrk="1" hangingPunct="1"/>
            <a:r>
              <a:rPr lang="en-US" sz="3600" dirty="0"/>
              <a:t>Types of Air Purifying Respirators</a:t>
            </a:r>
          </a:p>
        </p:txBody>
      </p:sp>
      <p:sp>
        <p:nvSpPr>
          <p:cNvPr id="12292" name="Rectangle 6"/>
          <p:cNvSpPr>
            <a:spLocks noGrp="1" noChangeArrowheads="1"/>
          </p:cNvSpPr>
          <p:nvPr>
            <p:ph type="body" idx="1"/>
          </p:nvPr>
        </p:nvSpPr>
        <p:spPr>
          <a:xfrm>
            <a:off x="685800" y="2209800"/>
            <a:ext cx="7696200" cy="3124200"/>
          </a:xfrm>
        </p:spPr>
        <p:txBody>
          <a:bodyPr/>
          <a:lstStyle/>
          <a:p>
            <a:pPr marL="514350" indent="-514350" eaLnBrk="1" hangingPunct="1">
              <a:buFont typeface="Wingdings" pitchFamily="2" charset="2"/>
              <a:buAutoNum type="arabicPeriod"/>
            </a:pPr>
            <a:endParaRPr lang="en-US" sz="1200" dirty="0"/>
          </a:p>
          <a:p>
            <a:pPr eaLnBrk="1" hangingPunct="1"/>
            <a:r>
              <a:rPr lang="en-US" dirty="0">
                <a:solidFill>
                  <a:srgbClr val="FF0000"/>
                </a:solidFill>
              </a:rPr>
              <a:t>Particulate Respirators</a:t>
            </a:r>
          </a:p>
          <a:p>
            <a:pPr eaLnBrk="1" hangingPunct="1"/>
            <a:endParaRPr lang="en-US" sz="800" dirty="0"/>
          </a:p>
          <a:p>
            <a:pPr eaLnBrk="1" hangingPunct="1"/>
            <a:r>
              <a:rPr lang="en-US" dirty="0"/>
              <a:t>Gas &amp; Vapor Respirators </a:t>
            </a:r>
          </a:p>
          <a:p>
            <a:pPr eaLnBrk="1" hangingPunct="1"/>
            <a:endParaRPr lang="en-US" sz="800" dirty="0"/>
          </a:p>
          <a:p>
            <a:pPr eaLnBrk="1" hangingPunct="1"/>
            <a:r>
              <a:rPr lang="en-US" dirty="0"/>
              <a:t>Combination Respirators </a:t>
            </a:r>
          </a:p>
        </p:txBody>
      </p:sp>
    </p:spTree>
    <p:extLst>
      <p:ext uri="{BB962C8B-B14F-4D97-AF65-F5344CB8AC3E}">
        <p14:creationId xmlns:p14="http://schemas.microsoft.com/office/powerpoint/2010/main" val="352673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1CD3C6-E7DC-4BBE-951E-C396D5A81AAB}" type="slidenum">
              <a:rPr lang="en-US" smtClean="0">
                <a:solidFill>
                  <a:srgbClr val="000000"/>
                </a:solidFill>
              </a:rPr>
              <a:pPr/>
              <a:t>17</a:t>
            </a:fld>
            <a:endParaRPr lang="en-US">
              <a:solidFill>
                <a:srgbClr val="000000"/>
              </a:solidFill>
            </a:endParaRPr>
          </a:p>
        </p:txBody>
      </p:sp>
      <p:sp>
        <p:nvSpPr>
          <p:cNvPr id="13315" name="Rectangle 4"/>
          <p:cNvSpPr>
            <a:spLocks noGrp="1" noChangeArrowheads="1"/>
          </p:cNvSpPr>
          <p:nvPr>
            <p:ph type="title"/>
          </p:nvPr>
        </p:nvSpPr>
        <p:spPr/>
        <p:txBody>
          <a:bodyPr/>
          <a:lstStyle/>
          <a:p>
            <a:pPr algn="ctr" eaLnBrk="1" hangingPunct="1"/>
            <a:r>
              <a:rPr lang="en-US" sz="3600" dirty="0"/>
              <a:t>Examples of Air Purifying Respirators</a:t>
            </a:r>
          </a:p>
        </p:txBody>
      </p:sp>
      <p:pic>
        <p:nvPicPr>
          <p:cNvPr id="106501" name="Picture 5" descr="Respirators-APR"/>
          <p:cNvPicPr>
            <a:picLocks noGrp="1" noChangeAspect="1" noChangeArrowheads="1"/>
          </p:cNvPicPr>
          <p:nvPr>
            <p:ph idx="1"/>
          </p:nvPr>
        </p:nvPicPr>
        <p:blipFill>
          <a:blip r:embed="rId3"/>
          <a:srcRect/>
          <a:stretch>
            <a:fillRect/>
          </a:stretch>
        </p:blipFill>
        <p:spPr>
          <a:xfrm>
            <a:off x="1143000" y="1978025"/>
            <a:ext cx="6781800" cy="3808413"/>
          </a:xfrm>
          <a:ln w="28575">
            <a:solidFill>
              <a:srgbClr val="000000"/>
            </a:solidFill>
          </a:ln>
          <a:effectLst>
            <a:outerShdw dist="107763" dir="2700000" algn="ctr" rotWithShape="0">
              <a:srgbClr val="808080">
                <a:alpha val="50000"/>
              </a:srgbClr>
            </a:outerShdw>
          </a:effectLst>
        </p:spPr>
      </p:pic>
    </p:spTree>
    <p:extLst>
      <p:ext uri="{BB962C8B-B14F-4D97-AF65-F5344CB8AC3E}">
        <p14:creationId xmlns:p14="http://schemas.microsoft.com/office/powerpoint/2010/main" val="1759793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14210"/>
            <a:ext cx="8382000" cy="1185990"/>
          </a:xfrm>
          <a:noFill/>
          <a:ln/>
        </p:spPr>
        <p:txBody>
          <a:bodyPr/>
          <a:lstStyle/>
          <a:p>
            <a:pPr algn="ctr"/>
            <a:r>
              <a:rPr lang="en-US" sz="3600" dirty="0"/>
              <a:t>Particulate, Filtering Facepiece</a:t>
            </a:r>
            <a:br>
              <a:rPr lang="en-US" sz="3600" dirty="0"/>
            </a:br>
            <a:r>
              <a:rPr lang="en-US" sz="3600" dirty="0"/>
              <a:t>Respirators (Dust Masks)</a:t>
            </a:r>
          </a:p>
        </p:txBody>
      </p:sp>
      <p:sp>
        <p:nvSpPr>
          <p:cNvPr id="36867" name="Rectangle 3"/>
          <p:cNvSpPr>
            <a:spLocks noChangeArrowheads="1"/>
          </p:cNvSpPr>
          <p:nvPr/>
        </p:nvSpPr>
        <p:spPr bwMode="auto">
          <a:xfrm>
            <a:off x="533400" y="2057400"/>
            <a:ext cx="8305800" cy="129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sz="2600" dirty="0"/>
              <a:t>N</a:t>
            </a:r>
            <a:r>
              <a:rPr lang="en-US" sz="2600" dirty="0">
                <a:solidFill>
                  <a:schemeClr val="tx1"/>
                </a:solidFill>
              </a:rPr>
              <a:t>egative pressure, particulate, air purifying respirator with a filter as an integral part of the facepiece or with the </a:t>
            </a:r>
            <a:r>
              <a:rPr lang="en-US" sz="2600" dirty="0">
                <a:solidFill>
                  <a:srgbClr val="FF0000"/>
                </a:solidFill>
              </a:rPr>
              <a:t>entire facepiece </a:t>
            </a:r>
            <a:r>
              <a:rPr lang="en-US" sz="2600" dirty="0">
                <a:solidFill>
                  <a:schemeClr val="tx1"/>
                </a:solidFill>
              </a:rPr>
              <a:t>composed of the </a:t>
            </a:r>
            <a:r>
              <a:rPr lang="en-US" sz="2600" dirty="0">
                <a:solidFill>
                  <a:srgbClr val="FF0000"/>
                </a:solidFill>
              </a:rPr>
              <a:t>filtering medium</a:t>
            </a:r>
            <a:r>
              <a:rPr lang="en-US" sz="2600" dirty="0">
                <a:solidFill>
                  <a:schemeClr val="tx1"/>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0675"/>
            <a:ext cx="2311502" cy="179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37835" y="3719754"/>
            <a:ext cx="8067965" cy="1621982"/>
          </a:xfrm>
          <a:prstGeom prst="rect">
            <a:avLst/>
          </a:prstGeom>
        </p:spPr>
        <p:txBody>
          <a:bodyPr wrap="square">
            <a:spAutoFit/>
          </a:bodyPr>
          <a:lstStyle/>
          <a:p>
            <a:pPr marL="342900" lvl="0" indent="-342900" fontAlgn="base">
              <a:lnSpc>
                <a:spcPct val="85000"/>
              </a:lnSpc>
              <a:spcBef>
                <a:spcPct val="35000"/>
              </a:spcBef>
              <a:spcAft>
                <a:spcPct val="0"/>
              </a:spcAft>
              <a:buClr>
                <a:srgbClr val="CCCC99"/>
              </a:buClr>
              <a:buSzPct val="70000"/>
              <a:buFont typeface="Wingdings" pitchFamily="2" charset="2"/>
              <a:buChar char="l"/>
            </a:pPr>
            <a:r>
              <a:rPr lang="en-US" sz="2600" kern="0" dirty="0">
                <a:solidFill>
                  <a:srgbClr val="FF0000"/>
                </a:solidFill>
              </a:rPr>
              <a:t>N95</a:t>
            </a:r>
            <a:r>
              <a:rPr lang="en-US" sz="2600" kern="0" dirty="0">
                <a:solidFill>
                  <a:srgbClr val="000000"/>
                </a:solidFill>
              </a:rPr>
              <a:t> commonly used in </a:t>
            </a:r>
            <a:r>
              <a:rPr lang="en-US" sz="2600" kern="0" dirty="0">
                <a:solidFill>
                  <a:srgbClr val="FF0000"/>
                </a:solidFill>
              </a:rPr>
              <a:t>healthcare settings </a:t>
            </a:r>
            <a:r>
              <a:rPr lang="en-US" sz="2600" kern="0" dirty="0">
                <a:solidFill>
                  <a:srgbClr val="000000"/>
                </a:solidFill>
              </a:rPr>
              <a:t>as part of airborne precautions</a:t>
            </a:r>
          </a:p>
          <a:p>
            <a:pPr marL="342900" lvl="0" indent="-342900" fontAlgn="base">
              <a:lnSpc>
                <a:spcPct val="85000"/>
              </a:lnSpc>
              <a:spcBef>
                <a:spcPct val="35000"/>
              </a:spcBef>
              <a:spcAft>
                <a:spcPct val="0"/>
              </a:spcAft>
              <a:buClr>
                <a:srgbClr val="CCCC99"/>
              </a:buClr>
              <a:buSzPct val="70000"/>
              <a:buFont typeface="Wingdings" pitchFamily="2" charset="2"/>
              <a:buChar char="l"/>
            </a:pPr>
            <a:endParaRPr lang="en-US" sz="1000" kern="0" dirty="0">
              <a:solidFill>
                <a:srgbClr val="000000"/>
              </a:solidFill>
            </a:endParaRPr>
          </a:p>
          <a:p>
            <a:pPr marL="342900" indent="-342900" fontAlgn="base">
              <a:lnSpc>
                <a:spcPct val="85000"/>
              </a:lnSpc>
              <a:spcBef>
                <a:spcPct val="35000"/>
              </a:spcBef>
              <a:spcAft>
                <a:spcPct val="0"/>
              </a:spcAft>
              <a:buClr>
                <a:srgbClr val="CCCC99"/>
              </a:buClr>
              <a:buSzPct val="70000"/>
              <a:buFont typeface="Wingdings" pitchFamily="2" charset="2"/>
              <a:buChar char="l"/>
            </a:pPr>
            <a:r>
              <a:rPr lang="en-US" sz="2600" kern="0" dirty="0">
                <a:solidFill>
                  <a:srgbClr val="000000"/>
                </a:solidFill>
              </a:rPr>
              <a:t>Protects against </a:t>
            </a:r>
            <a:r>
              <a:rPr lang="en-US" sz="2600" kern="0" dirty="0">
                <a:solidFill>
                  <a:srgbClr val="FF0000"/>
                </a:solidFill>
              </a:rPr>
              <a:t>infectious aerosols</a:t>
            </a:r>
          </a:p>
          <a:p>
            <a:pPr marL="342900" lvl="0" indent="-342900" fontAlgn="base">
              <a:lnSpc>
                <a:spcPct val="85000"/>
              </a:lnSpc>
              <a:spcBef>
                <a:spcPct val="35000"/>
              </a:spcBef>
              <a:spcAft>
                <a:spcPct val="0"/>
              </a:spcAft>
              <a:buClr>
                <a:srgbClr val="CCCC99"/>
              </a:buClr>
              <a:buSzPct val="70000"/>
              <a:buFont typeface="Wingdings" pitchFamily="2" charset="2"/>
              <a:buChar char="l"/>
            </a:pPr>
            <a:endParaRPr lang="en-US" sz="1000" kern="0" dirty="0">
              <a:solidFill>
                <a:srgbClr val="FF0000"/>
              </a:solidFill>
            </a:endParaRPr>
          </a:p>
        </p:txBody>
      </p:sp>
      <p:sp>
        <p:nvSpPr>
          <p:cNvPr id="2" name="Slide Number Placeholder 1"/>
          <p:cNvSpPr>
            <a:spLocks noGrp="1"/>
          </p:cNvSpPr>
          <p:nvPr>
            <p:ph type="sldNum" sz="quarter" idx="12"/>
          </p:nvPr>
        </p:nvSpPr>
        <p:spPr/>
        <p:txBody>
          <a:bodyPr/>
          <a:lstStyle/>
          <a:p>
            <a:pPr>
              <a:defRPr/>
            </a:pPr>
            <a:fld id="{FD24B0F6-729E-40C0-8189-AF42F6AC4F5A}"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8661951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FFEF751-2142-4B16-B2C8-6D16B52C8452}" type="slidenum">
              <a:rPr lang="en-US" smtClean="0">
                <a:solidFill>
                  <a:srgbClr val="000000"/>
                </a:solidFill>
              </a:rPr>
              <a:pPr/>
              <a:t>19</a:t>
            </a:fld>
            <a:endParaRPr lang="en-US">
              <a:solidFill>
                <a:srgbClr val="000000"/>
              </a:solidFill>
            </a:endParaRPr>
          </a:p>
        </p:txBody>
      </p:sp>
      <p:sp>
        <p:nvSpPr>
          <p:cNvPr id="16387" name="Rectangle 2"/>
          <p:cNvSpPr>
            <a:spLocks noGrp="1" noChangeArrowheads="1"/>
          </p:cNvSpPr>
          <p:nvPr>
            <p:ph type="title"/>
          </p:nvPr>
        </p:nvSpPr>
        <p:spPr>
          <a:xfrm>
            <a:off x="609600" y="533400"/>
            <a:ext cx="8001000" cy="1143000"/>
          </a:xfrm>
        </p:spPr>
        <p:txBody>
          <a:bodyPr/>
          <a:lstStyle/>
          <a:p>
            <a:pPr algn="ctr" eaLnBrk="1" hangingPunct="1"/>
            <a:r>
              <a:rPr lang="en-US" sz="3600"/>
              <a:t>Particulate Filtering </a:t>
            </a:r>
            <a:r>
              <a:rPr lang="en-US" sz="3600" dirty="0"/>
              <a:t>Facepiece Classification</a:t>
            </a:r>
          </a:p>
        </p:txBody>
      </p:sp>
      <p:graphicFrame>
        <p:nvGraphicFramePr>
          <p:cNvPr id="281603" name="Group 3"/>
          <p:cNvGraphicFramePr>
            <a:graphicFrameLocks noGrp="1"/>
          </p:cNvGraphicFramePr>
          <p:nvPr>
            <p:ph idx="1"/>
            <p:extLst>
              <p:ext uri="{D42A27DB-BD31-4B8C-83A1-F6EECF244321}">
                <p14:modId xmlns:p14="http://schemas.microsoft.com/office/powerpoint/2010/main" val="1469009331"/>
              </p:ext>
            </p:extLst>
          </p:nvPr>
        </p:nvGraphicFramePr>
        <p:xfrm>
          <a:off x="762000" y="1752600"/>
          <a:ext cx="7696200" cy="4449861"/>
        </p:xfrm>
        <a:graphic>
          <a:graphicData uri="http://schemas.openxmlformats.org/drawingml/2006/table">
            <a:tbl>
              <a:tblPr/>
              <a:tblGrid>
                <a:gridCol w="214630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849438">
                  <a:extLst>
                    <a:ext uri="{9D8B030D-6E8A-4147-A177-3AD203B41FA5}">
                      <a16:colId xmlns:a16="http://schemas.microsoft.com/office/drawing/2014/main" val="20002"/>
                    </a:ext>
                  </a:extLst>
                </a:gridCol>
                <a:gridCol w="1776412">
                  <a:extLst>
                    <a:ext uri="{9D8B030D-6E8A-4147-A177-3AD203B41FA5}">
                      <a16:colId xmlns:a16="http://schemas.microsoft.com/office/drawing/2014/main" val="20003"/>
                    </a:ext>
                  </a:extLst>
                </a:gridCol>
              </a:tblGrid>
              <a:tr h="99052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a:ln>
                            <a:noFill/>
                          </a:ln>
                          <a:solidFill>
                            <a:schemeClr val="tx1"/>
                          </a:solidFill>
                          <a:effectLst/>
                          <a:latin typeface="Arial" charset="0"/>
                        </a:rPr>
                        <a:t>Resistances</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Efficiencies</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81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N = Not Oil Resistant</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N95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a:ln>
                            <a:noFill/>
                          </a:ln>
                          <a:solidFill>
                            <a:schemeClr val="tx1"/>
                          </a:solidFill>
                          <a:effectLst/>
                          <a:latin typeface="Arial" charset="0"/>
                        </a:rPr>
                        <a:t>(95% efficient)</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N99 </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a:ln>
                            <a:noFill/>
                          </a:ln>
                          <a:solidFill>
                            <a:schemeClr val="tx1"/>
                          </a:solidFill>
                          <a:effectLst/>
                          <a:latin typeface="Arial" charset="0"/>
                        </a:rPr>
                        <a:t>(99% efficient)</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N100</a:t>
                      </a:r>
                    </a:p>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a:ln>
                            <a:noFill/>
                          </a:ln>
                          <a:solidFill>
                            <a:schemeClr val="tx1"/>
                          </a:solidFill>
                          <a:effectLst/>
                          <a:latin typeface="Arial" charset="0"/>
                        </a:rPr>
                        <a:t>(99.97% efficient or HEPA)</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9052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R = Oil Resistant</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R95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a:ln>
                            <a:noFill/>
                          </a:ln>
                          <a:solidFill>
                            <a:schemeClr val="tx1"/>
                          </a:solidFill>
                          <a:effectLst/>
                          <a:latin typeface="Arial" charset="0"/>
                        </a:rPr>
                        <a:t>R99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a:ln>
                            <a:noFill/>
                          </a:ln>
                          <a:solidFill>
                            <a:schemeClr val="tx1"/>
                          </a:solidFill>
                          <a:effectLst/>
                          <a:latin typeface="Arial" charset="0"/>
                        </a:rPr>
                        <a:t>R100</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9052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 P = Oil Proof</a:t>
                      </a:r>
                    </a:p>
                  </a:txBody>
                  <a:tcPr marT="45717" marB="4571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P95</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a:ln>
                            <a:noFill/>
                          </a:ln>
                          <a:solidFill>
                            <a:schemeClr val="tx1"/>
                          </a:solidFill>
                          <a:effectLst/>
                          <a:latin typeface="Arial" charset="0"/>
                        </a:rPr>
                        <a:t>P99</a:t>
                      </a:r>
                    </a:p>
                  </a:txBody>
                  <a:tcPr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a:ln>
                            <a:noFill/>
                          </a:ln>
                          <a:solidFill>
                            <a:schemeClr val="tx1"/>
                          </a:solidFill>
                          <a:effectLst/>
                          <a:latin typeface="Arial" charset="0"/>
                        </a:rPr>
                        <a:t>P100</a:t>
                      </a:r>
                    </a:p>
                  </a:txBody>
                  <a:tcPr marT="45717" marB="4571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080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EF75851-5FEF-410E-A782-3DB0809FCA17}" type="slidenum">
              <a:rPr lang="en-US" smtClean="0"/>
              <a:pPr/>
              <a:t>2</a:t>
            </a:fld>
            <a:endParaRPr lang="en-US"/>
          </a:p>
        </p:txBody>
      </p:sp>
      <p:sp>
        <p:nvSpPr>
          <p:cNvPr id="6147" name="Rectangle 2"/>
          <p:cNvSpPr>
            <a:spLocks noGrp="1" noChangeArrowheads="1"/>
          </p:cNvSpPr>
          <p:nvPr>
            <p:ph type="title"/>
          </p:nvPr>
        </p:nvSpPr>
        <p:spPr>
          <a:xfrm>
            <a:off x="762000" y="609600"/>
            <a:ext cx="7696200" cy="990600"/>
          </a:xfrm>
        </p:spPr>
        <p:txBody>
          <a:bodyPr/>
          <a:lstStyle/>
          <a:p>
            <a:pPr algn="ctr" eaLnBrk="1" hangingPunct="1"/>
            <a:r>
              <a:rPr lang="en-US" sz="3600" dirty="0"/>
              <a:t>Training Objectives</a:t>
            </a:r>
          </a:p>
        </p:txBody>
      </p:sp>
      <p:sp>
        <p:nvSpPr>
          <p:cNvPr id="6148" name="Text Box 3"/>
          <p:cNvSpPr txBox="1">
            <a:spLocks noChangeArrowheads="1"/>
          </p:cNvSpPr>
          <p:nvPr/>
        </p:nvSpPr>
        <p:spPr bwMode="auto">
          <a:xfrm>
            <a:off x="685800" y="1828800"/>
            <a:ext cx="7848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285750" indent="-285750">
              <a:spcBef>
                <a:spcPct val="50000"/>
              </a:spcBef>
              <a:buFont typeface="Arial" pitchFamily="34" charset="0"/>
              <a:buChar char="•"/>
            </a:pPr>
            <a:endParaRPr lang="en-US" sz="800" dirty="0"/>
          </a:p>
          <a:p>
            <a:pPr marL="285750" indent="-285750">
              <a:spcBef>
                <a:spcPct val="50000"/>
              </a:spcBef>
              <a:buFont typeface="Arial" pitchFamily="34" charset="0"/>
              <a:buChar char="•"/>
            </a:pPr>
            <a:r>
              <a:rPr lang="en-US" sz="2000" dirty="0"/>
              <a:t>Understand the </a:t>
            </a:r>
            <a:r>
              <a:rPr lang="en-US" sz="2000" dirty="0">
                <a:solidFill>
                  <a:srgbClr val="FF0000"/>
                </a:solidFill>
              </a:rPr>
              <a:t>requirements of OSHA</a:t>
            </a:r>
            <a:r>
              <a:rPr lang="en-US" sz="2000" dirty="0"/>
              <a:t> 29 CFR Part 1910.134</a:t>
            </a:r>
          </a:p>
          <a:p>
            <a:pPr marL="342900" indent="-342900">
              <a:spcBef>
                <a:spcPct val="50000"/>
              </a:spcBef>
              <a:buFont typeface="Arial" pitchFamily="34" charset="0"/>
              <a:buChar char="•"/>
            </a:pPr>
            <a:endParaRPr lang="en-US" sz="800" i="1" dirty="0"/>
          </a:p>
          <a:p>
            <a:pPr marL="342900" indent="-342900">
              <a:spcBef>
                <a:spcPct val="50000"/>
              </a:spcBef>
              <a:buFont typeface="Arial" pitchFamily="34" charset="0"/>
              <a:buChar char="•"/>
            </a:pPr>
            <a:r>
              <a:rPr lang="en-US" sz="2000" dirty="0"/>
              <a:t>Learn how to set up and administer an OSHA-compliant </a:t>
            </a:r>
            <a:r>
              <a:rPr lang="en-US" sz="2000" dirty="0">
                <a:solidFill>
                  <a:srgbClr val="FF0000"/>
                </a:solidFill>
              </a:rPr>
              <a:t>respiratory protection program</a:t>
            </a:r>
          </a:p>
          <a:p>
            <a:pPr marL="342900" indent="-342900">
              <a:spcBef>
                <a:spcPct val="50000"/>
              </a:spcBef>
              <a:buFont typeface="Arial" pitchFamily="34" charset="0"/>
              <a:buChar char="•"/>
            </a:pPr>
            <a:endParaRPr lang="en-US" sz="800" dirty="0">
              <a:solidFill>
                <a:srgbClr val="FF0000"/>
              </a:solidFill>
            </a:endParaRPr>
          </a:p>
          <a:p>
            <a:pPr marL="342900" indent="-342900">
              <a:spcBef>
                <a:spcPct val="50000"/>
              </a:spcBef>
              <a:buFont typeface="Arial" pitchFamily="34" charset="0"/>
              <a:buChar char="•"/>
            </a:pPr>
            <a:r>
              <a:rPr lang="en-US" sz="2000" dirty="0"/>
              <a:t>Recognize the </a:t>
            </a:r>
            <a:r>
              <a:rPr lang="en-US" sz="2000" dirty="0">
                <a:solidFill>
                  <a:srgbClr val="FF0000"/>
                </a:solidFill>
              </a:rPr>
              <a:t>differences between masks and respirators</a:t>
            </a:r>
          </a:p>
          <a:p>
            <a:pPr marL="342900" indent="-342900">
              <a:spcBef>
                <a:spcPct val="50000"/>
              </a:spcBef>
              <a:buFont typeface="Arial" pitchFamily="34" charset="0"/>
              <a:buChar char="•"/>
            </a:pPr>
            <a:endParaRPr lang="en-US" sz="800" dirty="0"/>
          </a:p>
          <a:p>
            <a:pPr marL="342900" indent="-342900">
              <a:spcBef>
                <a:spcPct val="50000"/>
              </a:spcBef>
              <a:buFont typeface="Arial" pitchFamily="34" charset="0"/>
              <a:buChar char="•"/>
            </a:pPr>
            <a:r>
              <a:rPr lang="en-US" sz="2000" dirty="0"/>
              <a:t>Understand how respirators work - their </a:t>
            </a:r>
            <a:r>
              <a:rPr lang="en-US" sz="2000" dirty="0">
                <a:solidFill>
                  <a:srgbClr val="FF0000"/>
                </a:solidFill>
              </a:rPr>
              <a:t>capabilities &amp; limitations</a:t>
            </a:r>
          </a:p>
          <a:p>
            <a:pPr algn="l">
              <a:spcBef>
                <a:spcPct val="50000"/>
              </a:spcBef>
              <a:buFontTx/>
              <a:buChar char="•"/>
            </a:pPr>
            <a:endParaRPr lang="en-US" sz="2000" dirty="0"/>
          </a:p>
          <a:p>
            <a:pPr algn="l">
              <a:spcBef>
                <a:spcPct val="50000"/>
              </a:spcBef>
              <a:buFontTx/>
              <a:buChar char="•"/>
            </a:pPr>
            <a:endParaRPr lang="en-US" dirty="0"/>
          </a:p>
        </p:txBody>
      </p:sp>
    </p:spTree>
    <p:extLst>
      <p:ext uri="{BB962C8B-B14F-4D97-AF65-F5344CB8AC3E}">
        <p14:creationId xmlns:p14="http://schemas.microsoft.com/office/powerpoint/2010/main" val="4055505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N95 Filtration Mechanisms</a:t>
            </a:r>
          </a:p>
        </p:txBody>
      </p:sp>
      <p:sp>
        <p:nvSpPr>
          <p:cNvPr id="3" name="Content Placeholder 2"/>
          <p:cNvSpPr>
            <a:spLocks noGrp="1"/>
          </p:cNvSpPr>
          <p:nvPr>
            <p:ph idx="1"/>
          </p:nvPr>
        </p:nvSpPr>
        <p:spPr/>
        <p:txBody>
          <a:bodyPr/>
          <a:lstStyle/>
          <a:p>
            <a:endParaRPr lang="en-US" sz="1200" dirty="0"/>
          </a:p>
          <a:p>
            <a:r>
              <a:rPr lang="en-US" sz="3200" dirty="0"/>
              <a:t>Interception – mid-size particles</a:t>
            </a:r>
          </a:p>
          <a:p>
            <a:endParaRPr lang="en-US" sz="1200" dirty="0"/>
          </a:p>
          <a:p>
            <a:r>
              <a:rPr lang="en-US" sz="3200" dirty="0"/>
              <a:t>Inertial Impact – large particles</a:t>
            </a:r>
          </a:p>
          <a:p>
            <a:endParaRPr lang="en-US" sz="1200" dirty="0"/>
          </a:p>
          <a:p>
            <a:r>
              <a:rPr lang="en-US" sz="3200" dirty="0"/>
              <a:t>Diffusion – small particles</a:t>
            </a:r>
          </a:p>
          <a:p>
            <a:endParaRPr lang="en-US" sz="1200" dirty="0"/>
          </a:p>
          <a:p>
            <a:r>
              <a:rPr lang="en-US" sz="3200" dirty="0"/>
              <a:t>Electrostatic Charge – all particles</a:t>
            </a:r>
          </a:p>
          <a:p>
            <a:endParaRPr lang="en-US" dirty="0"/>
          </a:p>
        </p:txBody>
      </p:sp>
      <p:sp>
        <p:nvSpPr>
          <p:cNvPr id="4" name="Slide Number Placeholder 3"/>
          <p:cNvSpPr>
            <a:spLocks noGrp="1"/>
          </p:cNvSpPr>
          <p:nvPr>
            <p:ph type="sldNum" sz="quarter" idx="12"/>
          </p:nvPr>
        </p:nvSpPr>
        <p:spPr/>
        <p:txBody>
          <a:bodyPr/>
          <a:lstStyle/>
          <a:p>
            <a:pPr>
              <a:defRPr/>
            </a:pPr>
            <a:fld id="{5159DEB6-9CDB-4727-9E8C-AE8E9BB387AA}"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51053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295400" y="2497138"/>
            <a:ext cx="6172200" cy="3429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7411" name="Oval 3"/>
          <p:cNvSpPr>
            <a:spLocks noChangeAspect="1" noChangeArrowheads="1"/>
          </p:cNvSpPr>
          <p:nvPr/>
        </p:nvSpPr>
        <p:spPr bwMode="auto">
          <a:xfrm>
            <a:off x="5105400" y="2971800"/>
            <a:ext cx="941388" cy="941388"/>
          </a:xfrm>
          <a:prstGeom prst="ellipse">
            <a:avLst/>
          </a:prstGeom>
          <a:solidFill>
            <a:schemeClr val="bg1"/>
          </a:solidFill>
          <a:ln w="38100">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000000"/>
              </a:solidFill>
            </a:endParaRPr>
          </a:p>
        </p:txBody>
      </p:sp>
      <p:sp>
        <p:nvSpPr>
          <p:cNvPr id="17412" name="Oval 4"/>
          <p:cNvSpPr>
            <a:spLocks noChangeAspect="1" noChangeArrowheads="1"/>
          </p:cNvSpPr>
          <p:nvPr/>
        </p:nvSpPr>
        <p:spPr bwMode="auto">
          <a:xfrm>
            <a:off x="5562600" y="4114800"/>
            <a:ext cx="941388" cy="941388"/>
          </a:xfrm>
          <a:prstGeom prst="ellipse">
            <a:avLst/>
          </a:prstGeom>
          <a:solidFill>
            <a:schemeClr val="bg1"/>
          </a:solidFill>
          <a:ln w="38100">
            <a:solidFill>
              <a:schemeClr val="tx1"/>
            </a:solidFill>
            <a:round/>
            <a:headEnd/>
            <a:tailEnd/>
          </a:ln>
        </p:spPr>
        <p:txBody>
          <a:bodyPr wrap="none" anchor="ctr"/>
          <a:lstStyle/>
          <a:p>
            <a:pPr algn="ctr" eaLnBrk="0" fontAlgn="base" hangingPunct="0">
              <a:spcBef>
                <a:spcPct val="0"/>
              </a:spcBef>
              <a:spcAft>
                <a:spcPct val="0"/>
              </a:spcAft>
            </a:pPr>
            <a:endParaRPr lang="en-US">
              <a:solidFill>
                <a:srgbClr val="000000"/>
              </a:solidFill>
            </a:endParaRPr>
          </a:p>
        </p:txBody>
      </p:sp>
      <p:sp>
        <p:nvSpPr>
          <p:cNvPr id="17413" name="Line 5"/>
          <p:cNvSpPr>
            <a:spLocks noChangeAspect="1" noChangeShapeType="1"/>
          </p:cNvSpPr>
          <p:nvPr/>
        </p:nvSpPr>
        <p:spPr bwMode="auto">
          <a:xfrm>
            <a:off x="1295400" y="5621338"/>
            <a:ext cx="6172200" cy="0"/>
          </a:xfrm>
          <a:prstGeom prst="line">
            <a:avLst/>
          </a:prstGeom>
          <a:noFill/>
          <a:ln w="349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4" name="Freeform 6"/>
          <p:cNvSpPr>
            <a:spLocks noChangeAspect="1"/>
          </p:cNvSpPr>
          <p:nvPr/>
        </p:nvSpPr>
        <p:spPr bwMode="auto">
          <a:xfrm>
            <a:off x="1295400" y="2660650"/>
            <a:ext cx="6172200" cy="141288"/>
          </a:xfrm>
          <a:custGeom>
            <a:avLst/>
            <a:gdLst>
              <a:gd name="T0" fmla="*/ 0 w 3888"/>
              <a:gd name="T1" fmla="*/ 141288 h 89"/>
              <a:gd name="T2" fmla="*/ 4298950 w 3888"/>
              <a:gd name="T3" fmla="*/ 0 h 89"/>
              <a:gd name="T4" fmla="*/ 6172200 w 3888"/>
              <a:gd name="T5" fmla="*/ 141288 h 89"/>
              <a:gd name="T6" fmla="*/ 0 60000 65536"/>
              <a:gd name="T7" fmla="*/ 0 60000 65536"/>
              <a:gd name="T8" fmla="*/ 0 60000 65536"/>
              <a:gd name="T9" fmla="*/ 0 w 3888"/>
              <a:gd name="T10" fmla="*/ 0 h 89"/>
              <a:gd name="T11" fmla="*/ 3888 w 3888"/>
              <a:gd name="T12" fmla="*/ 89 h 89"/>
            </a:gdLst>
            <a:ahLst/>
            <a:cxnLst>
              <a:cxn ang="T6">
                <a:pos x="T0" y="T1"/>
              </a:cxn>
              <a:cxn ang="T7">
                <a:pos x="T2" y="T3"/>
              </a:cxn>
              <a:cxn ang="T8">
                <a:pos x="T4" y="T5"/>
              </a:cxn>
            </a:cxnLst>
            <a:rect l="T9" t="T10" r="T11" b="T12"/>
            <a:pathLst>
              <a:path w="3888" h="89">
                <a:moveTo>
                  <a:pt x="0" y="89"/>
                </a:moveTo>
                <a:lnTo>
                  <a:pt x="2708" y="0"/>
                </a:lnTo>
                <a:lnTo>
                  <a:pt x="3888" y="89"/>
                </a:lnTo>
              </a:path>
            </a:pathLst>
          </a:custGeom>
          <a:noFill/>
          <a:ln w="34925">
            <a:solidFill>
              <a:srgbClr val="33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5" name="Freeform 7"/>
          <p:cNvSpPr>
            <a:spLocks/>
          </p:cNvSpPr>
          <p:nvPr/>
        </p:nvSpPr>
        <p:spPr bwMode="auto">
          <a:xfrm>
            <a:off x="1295400" y="2822575"/>
            <a:ext cx="6172200" cy="449263"/>
          </a:xfrm>
          <a:custGeom>
            <a:avLst/>
            <a:gdLst>
              <a:gd name="T0" fmla="*/ 0 w 3888"/>
              <a:gd name="T1" fmla="*/ 447675 h 283"/>
              <a:gd name="T2" fmla="*/ 4276725 w 3888"/>
              <a:gd name="T3" fmla="*/ 0 h 283"/>
              <a:gd name="T4" fmla="*/ 6172200 w 3888"/>
              <a:gd name="T5" fmla="*/ 449263 h 283"/>
              <a:gd name="T6" fmla="*/ 0 60000 65536"/>
              <a:gd name="T7" fmla="*/ 0 60000 65536"/>
              <a:gd name="T8" fmla="*/ 0 60000 65536"/>
              <a:gd name="T9" fmla="*/ 0 w 3888"/>
              <a:gd name="T10" fmla="*/ 0 h 283"/>
              <a:gd name="T11" fmla="*/ 3888 w 3888"/>
              <a:gd name="T12" fmla="*/ 283 h 283"/>
            </a:gdLst>
            <a:ahLst/>
            <a:cxnLst>
              <a:cxn ang="T6">
                <a:pos x="T0" y="T1"/>
              </a:cxn>
              <a:cxn ang="T7">
                <a:pos x="T2" y="T3"/>
              </a:cxn>
              <a:cxn ang="T8">
                <a:pos x="T4" y="T5"/>
              </a:cxn>
            </a:cxnLst>
            <a:rect l="T9" t="T10" r="T11" b="T12"/>
            <a:pathLst>
              <a:path w="3888" h="283">
                <a:moveTo>
                  <a:pt x="0" y="282"/>
                </a:moveTo>
                <a:cubicBezTo>
                  <a:pt x="449" y="235"/>
                  <a:pt x="2046" y="0"/>
                  <a:pt x="2694" y="0"/>
                </a:cubicBezTo>
                <a:cubicBezTo>
                  <a:pt x="3342" y="0"/>
                  <a:pt x="3639" y="224"/>
                  <a:pt x="3888" y="283"/>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6" name="Freeform 8"/>
          <p:cNvSpPr>
            <a:spLocks/>
          </p:cNvSpPr>
          <p:nvPr/>
        </p:nvSpPr>
        <p:spPr bwMode="auto">
          <a:xfrm>
            <a:off x="1295400" y="3740150"/>
            <a:ext cx="6172200" cy="222250"/>
          </a:xfrm>
          <a:custGeom>
            <a:avLst/>
            <a:gdLst>
              <a:gd name="T0" fmla="*/ 0 w 3888"/>
              <a:gd name="T1" fmla="*/ 0 h 140"/>
              <a:gd name="T2" fmla="*/ 4449763 w 3888"/>
              <a:gd name="T3" fmla="*/ 222250 h 140"/>
              <a:gd name="T4" fmla="*/ 6172200 w 3888"/>
              <a:gd name="T5" fmla="*/ 1588 h 140"/>
              <a:gd name="T6" fmla="*/ 0 60000 65536"/>
              <a:gd name="T7" fmla="*/ 0 60000 65536"/>
              <a:gd name="T8" fmla="*/ 0 60000 65536"/>
              <a:gd name="T9" fmla="*/ 0 w 3888"/>
              <a:gd name="T10" fmla="*/ 0 h 140"/>
              <a:gd name="T11" fmla="*/ 3888 w 3888"/>
              <a:gd name="T12" fmla="*/ 140 h 140"/>
            </a:gdLst>
            <a:ahLst/>
            <a:cxnLst>
              <a:cxn ang="T6">
                <a:pos x="T0" y="T1"/>
              </a:cxn>
              <a:cxn ang="T7">
                <a:pos x="T2" y="T3"/>
              </a:cxn>
              <a:cxn ang="T8">
                <a:pos x="T4" y="T5"/>
              </a:cxn>
            </a:cxnLst>
            <a:rect l="T9" t="T10" r="T11" b="T12"/>
            <a:pathLst>
              <a:path w="3888" h="140">
                <a:moveTo>
                  <a:pt x="0" y="0"/>
                </a:moveTo>
                <a:cubicBezTo>
                  <a:pt x="467" y="23"/>
                  <a:pt x="2155" y="140"/>
                  <a:pt x="2803" y="140"/>
                </a:cubicBezTo>
                <a:cubicBezTo>
                  <a:pt x="3451" y="140"/>
                  <a:pt x="3662" y="30"/>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7" name="Freeform 9"/>
          <p:cNvSpPr>
            <a:spLocks/>
          </p:cNvSpPr>
          <p:nvPr/>
        </p:nvSpPr>
        <p:spPr bwMode="auto">
          <a:xfrm>
            <a:off x="1295400" y="4038600"/>
            <a:ext cx="6172200" cy="173038"/>
          </a:xfrm>
          <a:custGeom>
            <a:avLst/>
            <a:gdLst>
              <a:gd name="T0" fmla="*/ 0 w 3888"/>
              <a:gd name="T1" fmla="*/ 171450 h 109"/>
              <a:gd name="T2" fmla="*/ 4792663 w 3888"/>
              <a:gd name="T3" fmla="*/ 0 h 109"/>
              <a:gd name="T4" fmla="*/ 6172200 w 3888"/>
              <a:gd name="T5" fmla="*/ 173038 h 109"/>
              <a:gd name="T6" fmla="*/ 0 60000 65536"/>
              <a:gd name="T7" fmla="*/ 0 60000 65536"/>
              <a:gd name="T8" fmla="*/ 0 60000 65536"/>
              <a:gd name="T9" fmla="*/ 0 w 3888"/>
              <a:gd name="T10" fmla="*/ 0 h 109"/>
              <a:gd name="T11" fmla="*/ 3888 w 3888"/>
              <a:gd name="T12" fmla="*/ 109 h 109"/>
            </a:gdLst>
            <a:ahLst/>
            <a:cxnLst>
              <a:cxn ang="T6">
                <a:pos x="T0" y="T1"/>
              </a:cxn>
              <a:cxn ang="T7">
                <a:pos x="T2" y="T3"/>
              </a:cxn>
              <a:cxn ang="T8">
                <a:pos x="T4" y="T5"/>
              </a:cxn>
            </a:cxnLst>
            <a:rect l="T9" t="T10" r="T11" b="T12"/>
            <a:pathLst>
              <a:path w="3888" h="109">
                <a:moveTo>
                  <a:pt x="0" y="108"/>
                </a:moveTo>
                <a:cubicBezTo>
                  <a:pt x="503" y="90"/>
                  <a:pt x="2371" y="0"/>
                  <a:pt x="3019" y="0"/>
                </a:cubicBezTo>
                <a:cubicBezTo>
                  <a:pt x="3667" y="0"/>
                  <a:pt x="3707" y="86"/>
                  <a:pt x="3888" y="109"/>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8" name="Freeform 10"/>
          <p:cNvSpPr>
            <a:spLocks/>
          </p:cNvSpPr>
          <p:nvPr/>
        </p:nvSpPr>
        <p:spPr bwMode="auto">
          <a:xfrm>
            <a:off x="1295400" y="4679950"/>
            <a:ext cx="6172200" cy="412750"/>
          </a:xfrm>
          <a:custGeom>
            <a:avLst/>
            <a:gdLst>
              <a:gd name="T0" fmla="*/ 0 w 3888"/>
              <a:gd name="T1" fmla="*/ 0 h 260"/>
              <a:gd name="T2" fmla="*/ 4792663 w 3888"/>
              <a:gd name="T3" fmla="*/ 412750 h 260"/>
              <a:gd name="T4" fmla="*/ 6172200 w 3888"/>
              <a:gd name="T5" fmla="*/ 1588 h 260"/>
              <a:gd name="T6" fmla="*/ 0 60000 65536"/>
              <a:gd name="T7" fmla="*/ 0 60000 65536"/>
              <a:gd name="T8" fmla="*/ 0 60000 65536"/>
              <a:gd name="T9" fmla="*/ 0 w 3888"/>
              <a:gd name="T10" fmla="*/ 0 h 260"/>
              <a:gd name="T11" fmla="*/ 3888 w 3888"/>
              <a:gd name="T12" fmla="*/ 260 h 260"/>
            </a:gdLst>
            <a:ahLst/>
            <a:cxnLst>
              <a:cxn ang="T6">
                <a:pos x="T0" y="T1"/>
              </a:cxn>
              <a:cxn ang="T7">
                <a:pos x="T2" y="T3"/>
              </a:cxn>
              <a:cxn ang="T8">
                <a:pos x="T4" y="T5"/>
              </a:cxn>
            </a:cxnLst>
            <a:rect l="T9" t="T10" r="T11" b="T12"/>
            <a:pathLst>
              <a:path w="3888" h="260">
                <a:moveTo>
                  <a:pt x="0" y="0"/>
                </a:moveTo>
                <a:cubicBezTo>
                  <a:pt x="503" y="43"/>
                  <a:pt x="2371" y="260"/>
                  <a:pt x="3019" y="260"/>
                </a:cubicBezTo>
                <a:cubicBezTo>
                  <a:pt x="3667" y="260"/>
                  <a:pt x="3707" y="55"/>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19" name="Freeform 11"/>
          <p:cNvSpPr>
            <a:spLocks/>
          </p:cNvSpPr>
          <p:nvPr/>
        </p:nvSpPr>
        <p:spPr bwMode="auto">
          <a:xfrm>
            <a:off x="1295400" y="5149850"/>
            <a:ext cx="6172200" cy="211138"/>
          </a:xfrm>
          <a:custGeom>
            <a:avLst/>
            <a:gdLst>
              <a:gd name="T0" fmla="*/ 0 w 3888"/>
              <a:gd name="T1" fmla="*/ 0 h 133"/>
              <a:gd name="T2" fmla="*/ 4772025 w 3888"/>
              <a:gd name="T3" fmla="*/ 211138 h 133"/>
              <a:gd name="T4" fmla="*/ 6172200 w 3888"/>
              <a:gd name="T5" fmla="*/ 1588 h 133"/>
              <a:gd name="T6" fmla="*/ 0 60000 65536"/>
              <a:gd name="T7" fmla="*/ 0 60000 65536"/>
              <a:gd name="T8" fmla="*/ 0 60000 65536"/>
              <a:gd name="T9" fmla="*/ 0 w 3888"/>
              <a:gd name="T10" fmla="*/ 0 h 133"/>
              <a:gd name="T11" fmla="*/ 3888 w 3888"/>
              <a:gd name="T12" fmla="*/ 133 h 133"/>
            </a:gdLst>
            <a:ahLst/>
            <a:cxnLst>
              <a:cxn ang="T6">
                <a:pos x="T0" y="T1"/>
              </a:cxn>
              <a:cxn ang="T7">
                <a:pos x="T2" y="T3"/>
              </a:cxn>
              <a:cxn ang="T8">
                <a:pos x="T4" y="T5"/>
              </a:cxn>
            </a:cxnLst>
            <a:rect l="T9" t="T10" r="T11" b="T12"/>
            <a:pathLst>
              <a:path w="3888" h="133">
                <a:moveTo>
                  <a:pt x="0" y="0"/>
                </a:moveTo>
                <a:cubicBezTo>
                  <a:pt x="501" y="22"/>
                  <a:pt x="2358" y="133"/>
                  <a:pt x="3006" y="133"/>
                </a:cubicBezTo>
                <a:cubicBezTo>
                  <a:pt x="3654" y="133"/>
                  <a:pt x="3704" y="29"/>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9324" name="Freeform 12"/>
          <p:cNvSpPr>
            <a:spLocks noChangeAspect="1"/>
          </p:cNvSpPr>
          <p:nvPr/>
        </p:nvSpPr>
        <p:spPr bwMode="auto">
          <a:xfrm>
            <a:off x="1295400" y="4021138"/>
            <a:ext cx="520700" cy="430212"/>
          </a:xfrm>
          <a:custGeom>
            <a:avLst/>
            <a:gdLst>
              <a:gd name="T0" fmla="*/ 325100 w 386"/>
              <a:gd name="T1" fmla="*/ 18881 h 319"/>
              <a:gd name="T2" fmla="*/ 188855 w 386"/>
              <a:gd name="T3" fmla="*/ 9440 h 319"/>
              <a:gd name="T4" fmla="*/ 160527 w 386"/>
              <a:gd name="T5" fmla="*/ 36413 h 319"/>
              <a:gd name="T6" fmla="*/ 106568 w 386"/>
              <a:gd name="T7" fmla="*/ 55294 h 319"/>
              <a:gd name="T8" fmla="*/ 24281 w 386"/>
              <a:gd name="T9" fmla="*/ 128120 h 319"/>
              <a:gd name="T10" fmla="*/ 106568 w 386"/>
              <a:gd name="T11" fmla="*/ 329065 h 319"/>
              <a:gd name="T12" fmla="*/ 188855 w 386"/>
              <a:gd name="T13" fmla="*/ 347946 h 319"/>
              <a:gd name="T14" fmla="*/ 252256 w 386"/>
              <a:gd name="T15" fmla="*/ 374918 h 319"/>
              <a:gd name="T16" fmla="*/ 343986 w 386"/>
              <a:gd name="T17" fmla="*/ 430212 h 319"/>
              <a:gd name="T18" fmla="*/ 407387 w 386"/>
              <a:gd name="T19" fmla="*/ 384359 h 319"/>
              <a:gd name="T20" fmla="*/ 489674 w 386"/>
              <a:gd name="T21" fmla="*/ 237358 h 319"/>
              <a:gd name="T22" fmla="*/ 426273 w 386"/>
              <a:gd name="T23" fmla="*/ 26973 h 319"/>
              <a:gd name="T24" fmla="*/ 397944 w 386"/>
              <a:gd name="T25" fmla="*/ 9440 h 319"/>
              <a:gd name="T26" fmla="*/ 242813 w 386"/>
              <a:gd name="T27" fmla="*/ 9440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319"/>
              <a:gd name="T44" fmla="*/ 386 w 386"/>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319">
                <a:moveTo>
                  <a:pt x="241" y="14"/>
                </a:moveTo>
                <a:cubicBezTo>
                  <a:pt x="204" y="1"/>
                  <a:pt x="179" y="0"/>
                  <a:pt x="140" y="7"/>
                </a:cubicBezTo>
                <a:cubicBezTo>
                  <a:pt x="133" y="14"/>
                  <a:pt x="127" y="22"/>
                  <a:pt x="119" y="27"/>
                </a:cubicBezTo>
                <a:cubicBezTo>
                  <a:pt x="107" y="34"/>
                  <a:pt x="79" y="41"/>
                  <a:pt x="79" y="41"/>
                </a:cubicBezTo>
                <a:cubicBezTo>
                  <a:pt x="25" y="80"/>
                  <a:pt x="42" y="59"/>
                  <a:pt x="18" y="95"/>
                </a:cubicBezTo>
                <a:cubicBezTo>
                  <a:pt x="23" y="179"/>
                  <a:pt x="0" y="224"/>
                  <a:pt x="79" y="244"/>
                </a:cubicBezTo>
                <a:cubicBezTo>
                  <a:pt x="103" y="261"/>
                  <a:pt x="111" y="266"/>
                  <a:pt x="140" y="258"/>
                </a:cubicBezTo>
                <a:cubicBezTo>
                  <a:pt x="155" y="265"/>
                  <a:pt x="173" y="268"/>
                  <a:pt x="187" y="278"/>
                </a:cubicBezTo>
                <a:cubicBezTo>
                  <a:pt x="212" y="295"/>
                  <a:pt x="225" y="309"/>
                  <a:pt x="255" y="319"/>
                </a:cubicBezTo>
                <a:cubicBezTo>
                  <a:pt x="291" y="306"/>
                  <a:pt x="265" y="296"/>
                  <a:pt x="302" y="285"/>
                </a:cubicBezTo>
                <a:cubicBezTo>
                  <a:pt x="315" y="224"/>
                  <a:pt x="304" y="206"/>
                  <a:pt x="363" y="176"/>
                </a:cubicBezTo>
                <a:cubicBezTo>
                  <a:pt x="386" y="110"/>
                  <a:pt x="371" y="54"/>
                  <a:pt x="316" y="20"/>
                </a:cubicBezTo>
                <a:cubicBezTo>
                  <a:pt x="309" y="16"/>
                  <a:pt x="303" y="8"/>
                  <a:pt x="295" y="7"/>
                </a:cubicBezTo>
                <a:cubicBezTo>
                  <a:pt x="257" y="3"/>
                  <a:pt x="218" y="7"/>
                  <a:pt x="180" y="7"/>
                </a:cubicBezTo>
              </a:path>
            </a:pathLst>
          </a:custGeom>
          <a:solidFill>
            <a:schemeClr val="tx1"/>
          </a:solidFill>
          <a:ln w="9525">
            <a:solidFill>
              <a:schemeClr val="tx1"/>
            </a:solidFill>
            <a:round/>
            <a:headEnd/>
            <a:tailEnd/>
          </a:ln>
        </p:spPr>
        <p:txBody>
          <a:bodyPr/>
          <a:lstStyle/>
          <a:p>
            <a:pPr algn="ctr" eaLnBrk="0" fontAlgn="base" hangingPunct="0">
              <a:spcBef>
                <a:spcPct val="0"/>
              </a:spcBef>
              <a:spcAft>
                <a:spcPct val="0"/>
              </a:spcAft>
            </a:pPr>
            <a:endParaRPr lang="en-US">
              <a:solidFill>
                <a:srgbClr val="000000"/>
              </a:solidFill>
            </a:endParaRPr>
          </a:p>
        </p:txBody>
      </p:sp>
      <p:sp>
        <p:nvSpPr>
          <p:cNvPr id="17421" name="Rectangle 13"/>
          <p:cNvSpPr>
            <a:spLocks noChangeArrowheads="1"/>
          </p:cNvSpPr>
          <p:nvPr/>
        </p:nvSpPr>
        <p:spPr bwMode="auto">
          <a:xfrm>
            <a:off x="685800" y="76200"/>
            <a:ext cx="7467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fontAlgn="base">
              <a:spcBef>
                <a:spcPct val="0"/>
              </a:spcBef>
              <a:spcAft>
                <a:spcPct val="0"/>
              </a:spcAft>
            </a:pPr>
            <a:r>
              <a:rPr lang="en-US" sz="2400" dirty="0">
                <a:solidFill>
                  <a:srgbClr val="336666"/>
                </a:solidFill>
                <a:latin typeface="Arial Black" pitchFamily="34" charset="0"/>
              </a:rPr>
              <a:t>Particle Filtration Involves 4 Mechanisms: </a:t>
            </a:r>
            <a:r>
              <a:rPr lang="en-US" sz="2400" dirty="0">
                <a:solidFill>
                  <a:srgbClr val="FF0000"/>
                </a:solidFill>
                <a:latin typeface="Arial Black" pitchFamily="34" charset="0"/>
              </a:rPr>
              <a:t>Interception</a:t>
            </a:r>
            <a:r>
              <a:rPr lang="en-US" sz="2400" dirty="0">
                <a:solidFill>
                  <a:srgbClr val="336666"/>
                </a:solidFill>
                <a:latin typeface="Arial Black" pitchFamily="34" charset="0"/>
              </a:rPr>
              <a:t>, Inertial Impact, Diffusion, and Electrostatic Charge </a:t>
            </a:r>
          </a:p>
        </p:txBody>
      </p:sp>
      <p:sp>
        <p:nvSpPr>
          <p:cNvPr id="17422" name="Text Box 14"/>
          <p:cNvSpPr txBox="1">
            <a:spLocks noChangeArrowheads="1"/>
          </p:cNvSpPr>
          <p:nvPr/>
        </p:nvSpPr>
        <p:spPr bwMode="auto">
          <a:xfrm>
            <a:off x="5105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17423" name="Text Box 15"/>
          <p:cNvSpPr txBox="1">
            <a:spLocks noChangeArrowheads="1"/>
          </p:cNvSpPr>
          <p:nvPr/>
        </p:nvSpPr>
        <p:spPr bwMode="auto">
          <a:xfrm>
            <a:off x="556260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grpSp>
        <p:nvGrpSpPr>
          <p:cNvPr id="17424" name="Group 16"/>
          <p:cNvGrpSpPr>
            <a:grpSpLocks/>
          </p:cNvGrpSpPr>
          <p:nvPr/>
        </p:nvGrpSpPr>
        <p:grpSpPr bwMode="auto">
          <a:xfrm>
            <a:off x="0" y="4173538"/>
            <a:ext cx="1295400" cy="366712"/>
            <a:chOff x="0" y="2640"/>
            <a:chExt cx="816" cy="231"/>
          </a:xfrm>
        </p:grpSpPr>
        <p:sp>
          <p:nvSpPr>
            <p:cNvPr id="17431" name="Text Box 17"/>
            <p:cNvSpPr txBox="1">
              <a:spLocks noChangeArrowheads="1"/>
            </p:cNvSpPr>
            <p:nvPr/>
          </p:nvSpPr>
          <p:spPr bwMode="auto">
            <a:xfrm>
              <a:off x="0" y="2640"/>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Particle</a:t>
              </a:r>
            </a:p>
          </p:txBody>
        </p:sp>
        <p:sp>
          <p:nvSpPr>
            <p:cNvPr id="17432" name="Line 18"/>
            <p:cNvSpPr>
              <a:spLocks noChangeShapeType="1"/>
            </p:cNvSpPr>
            <p:nvPr/>
          </p:nvSpPr>
          <p:spPr bwMode="auto">
            <a:xfrm flipV="1">
              <a:off x="624" y="2688"/>
              <a:ext cx="19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grpSp>
        <p:nvGrpSpPr>
          <p:cNvPr id="17425" name="Group 19"/>
          <p:cNvGrpSpPr>
            <a:grpSpLocks/>
          </p:cNvGrpSpPr>
          <p:nvPr/>
        </p:nvGrpSpPr>
        <p:grpSpPr bwMode="auto">
          <a:xfrm>
            <a:off x="0" y="2801938"/>
            <a:ext cx="1295400" cy="914400"/>
            <a:chOff x="0" y="1776"/>
            <a:chExt cx="816" cy="576"/>
          </a:xfrm>
        </p:grpSpPr>
        <p:sp>
          <p:nvSpPr>
            <p:cNvPr id="17427" name="Text Box 20"/>
            <p:cNvSpPr txBox="1">
              <a:spLocks noChangeArrowheads="1"/>
            </p:cNvSpPr>
            <p:nvPr/>
          </p:nvSpPr>
          <p:spPr bwMode="auto">
            <a:xfrm>
              <a:off x="0" y="192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Airstream</a:t>
              </a:r>
            </a:p>
          </p:txBody>
        </p:sp>
        <p:sp>
          <p:nvSpPr>
            <p:cNvPr id="17428" name="Line 21"/>
            <p:cNvSpPr>
              <a:spLocks noChangeShapeType="1"/>
            </p:cNvSpPr>
            <p:nvPr/>
          </p:nvSpPr>
          <p:spPr bwMode="auto">
            <a:xfrm>
              <a:off x="576" y="2112"/>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29" name="Line 22"/>
            <p:cNvSpPr>
              <a:spLocks noChangeShapeType="1"/>
            </p:cNvSpPr>
            <p:nvPr/>
          </p:nvSpPr>
          <p:spPr bwMode="auto">
            <a:xfrm flipV="1">
              <a:off x="576" y="1776"/>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7430" name="Line 23"/>
            <p:cNvSpPr>
              <a:spLocks noChangeShapeType="1"/>
            </p:cNvSpPr>
            <p:nvPr/>
          </p:nvSpPr>
          <p:spPr bwMode="auto">
            <a:xfrm>
              <a:off x="768" y="2064"/>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269340" name="Text Box 28"/>
          <p:cNvSpPr txBox="1">
            <a:spLocks noChangeArrowheads="1"/>
          </p:cNvSpPr>
          <p:nvPr/>
        </p:nvSpPr>
        <p:spPr bwMode="auto">
          <a:xfrm>
            <a:off x="1371600" y="17526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Mid-size particles captured between respirator fibers.</a:t>
            </a:r>
          </a:p>
        </p:txBody>
      </p:sp>
      <p:sp>
        <p:nvSpPr>
          <p:cNvPr id="2" name="Slide Number Placeholder 1"/>
          <p:cNvSpPr>
            <a:spLocks noGrp="1"/>
          </p:cNvSpPr>
          <p:nvPr>
            <p:ph type="sldNum" sz="quarter" idx="12"/>
          </p:nvPr>
        </p:nvSpPr>
        <p:spPr/>
        <p:txBody>
          <a:bodyPr/>
          <a:lstStyle/>
          <a:p>
            <a:pPr>
              <a:defRPr/>
            </a:pPr>
            <a:fld id="{E2984846-3B12-41C3-B522-D37453063EE1}"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2672474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347 -0.00555 C 0.07031 -0.00809 0.34705 -0.01827 0.43924 -0.02151 " pathEditMode="relative" rAng="0" ptsTypes="aa">
                                      <p:cBhvr>
                                        <p:cTn id="6" dur="2000" fill="hold"/>
                                        <p:tgtEl>
                                          <p:spTgt spid="269324"/>
                                        </p:tgtEl>
                                        <p:attrNameLst>
                                          <p:attrName>ppt_x</p:attrName>
                                          <p:attrName>ppt_y</p:attrName>
                                        </p:attrNameLst>
                                      </p:cBhvr>
                                      <p:rCtr x="22135" y="-810"/>
                                    </p:animMotion>
                                  </p:childTnLst>
                                </p:cTn>
                              </p:par>
                              <p:par>
                                <p:cTn id="7" presetID="1" presetClass="entr" presetSubtype="0" fill="hold" grpId="0" nodeType="withEffect">
                                  <p:stCondLst>
                                    <p:cond delay="0"/>
                                  </p:stCondLst>
                                  <p:childTnLst>
                                    <p:set>
                                      <p:cBhvr>
                                        <p:cTn id="8" dur="1" fill="hold">
                                          <p:stCondLst>
                                            <p:cond delay="0"/>
                                          </p:stCondLst>
                                        </p:cTn>
                                        <p:tgtEl>
                                          <p:spTgt spid="269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4" grpId="0" animBg="1"/>
      <p:bldP spid="26934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95400" y="2514600"/>
            <a:ext cx="6172200" cy="3429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8435" name="Oval 3"/>
          <p:cNvSpPr>
            <a:spLocks noChangeAspect="1" noChangeArrowheads="1"/>
          </p:cNvSpPr>
          <p:nvPr/>
        </p:nvSpPr>
        <p:spPr bwMode="auto">
          <a:xfrm>
            <a:off x="5105400" y="2971800"/>
            <a:ext cx="941388" cy="941388"/>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8436" name="Oval 4"/>
          <p:cNvSpPr>
            <a:spLocks noChangeAspect="1" noChangeArrowheads="1"/>
          </p:cNvSpPr>
          <p:nvPr/>
        </p:nvSpPr>
        <p:spPr bwMode="auto">
          <a:xfrm>
            <a:off x="5562600" y="4114800"/>
            <a:ext cx="941388" cy="941388"/>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8437" name="Line 5"/>
          <p:cNvSpPr>
            <a:spLocks noChangeAspect="1" noChangeShapeType="1"/>
          </p:cNvSpPr>
          <p:nvPr/>
        </p:nvSpPr>
        <p:spPr bwMode="auto">
          <a:xfrm>
            <a:off x="1295400" y="5638800"/>
            <a:ext cx="6172200" cy="0"/>
          </a:xfrm>
          <a:prstGeom prst="line">
            <a:avLst/>
          </a:prstGeom>
          <a:noFill/>
          <a:ln w="349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38" name="Freeform 6"/>
          <p:cNvSpPr>
            <a:spLocks noChangeAspect="1"/>
          </p:cNvSpPr>
          <p:nvPr/>
        </p:nvSpPr>
        <p:spPr bwMode="auto">
          <a:xfrm>
            <a:off x="1295400" y="2678113"/>
            <a:ext cx="6172200" cy="141287"/>
          </a:xfrm>
          <a:custGeom>
            <a:avLst/>
            <a:gdLst>
              <a:gd name="T0" fmla="*/ 0 w 3888"/>
              <a:gd name="T1" fmla="*/ 141287 h 89"/>
              <a:gd name="T2" fmla="*/ 4298950 w 3888"/>
              <a:gd name="T3" fmla="*/ 0 h 89"/>
              <a:gd name="T4" fmla="*/ 6172200 w 3888"/>
              <a:gd name="T5" fmla="*/ 141287 h 89"/>
              <a:gd name="T6" fmla="*/ 0 60000 65536"/>
              <a:gd name="T7" fmla="*/ 0 60000 65536"/>
              <a:gd name="T8" fmla="*/ 0 60000 65536"/>
              <a:gd name="T9" fmla="*/ 0 w 3888"/>
              <a:gd name="T10" fmla="*/ 0 h 89"/>
              <a:gd name="T11" fmla="*/ 3888 w 3888"/>
              <a:gd name="T12" fmla="*/ 89 h 89"/>
            </a:gdLst>
            <a:ahLst/>
            <a:cxnLst>
              <a:cxn ang="T6">
                <a:pos x="T0" y="T1"/>
              </a:cxn>
              <a:cxn ang="T7">
                <a:pos x="T2" y="T3"/>
              </a:cxn>
              <a:cxn ang="T8">
                <a:pos x="T4" y="T5"/>
              </a:cxn>
            </a:cxnLst>
            <a:rect l="T9" t="T10" r="T11" b="T12"/>
            <a:pathLst>
              <a:path w="3888" h="89">
                <a:moveTo>
                  <a:pt x="0" y="89"/>
                </a:moveTo>
                <a:lnTo>
                  <a:pt x="2708" y="0"/>
                </a:lnTo>
                <a:lnTo>
                  <a:pt x="3888" y="89"/>
                </a:lnTo>
              </a:path>
            </a:pathLst>
          </a:custGeom>
          <a:noFill/>
          <a:ln w="34925">
            <a:solidFill>
              <a:srgbClr val="33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39" name="Freeform 7"/>
          <p:cNvSpPr>
            <a:spLocks/>
          </p:cNvSpPr>
          <p:nvPr/>
        </p:nvSpPr>
        <p:spPr bwMode="auto">
          <a:xfrm>
            <a:off x="1295400" y="2840038"/>
            <a:ext cx="6172200" cy="449262"/>
          </a:xfrm>
          <a:custGeom>
            <a:avLst/>
            <a:gdLst>
              <a:gd name="T0" fmla="*/ 0 w 3888"/>
              <a:gd name="T1" fmla="*/ 447675 h 283"/>
              <a:gd name="T2" fmla="*/ 4276725 w 3888"/>
              <a:gd name="T3" fmla="*/ 0 h 283"/>
              <a:gd name="T4" fmla="*/ 6172200 w 3888"/>
              <a:gd name="T5" fmla="*/ 449262 h 283"/>
              <a:gd name="T6" fmla="*/ 0 60000 65536"/>
              <a:gd name="T7" fmla="*/ 0 60000 65536"/>
              <a:gd name="T8" fmla="*/ 0 60000 65536"/>
              <a:gd name="T9" fmla="*/ 0 w 3888"/>
              <a:gd name="T10" fmla="*/ 0 h 283"/>
              <a:gd name="T11" fmla="*/ 3888 w 3888"/>
              <a:gd name="T12" fmla="*/ 283 h 283"/>
            </a:gdLst>
            <a:ahLst/>
            <a:cxnLst>
              <a:cxn ang="T6">
                <a:pos x="T0" y="T1"/>
              </a:cxn>
              <a:cxn ang="T7">
                <a:pos x="T2" y="T3"/>
              </a:cxn>
              <a:cxn ang="T8">
                <a:pos x="T4" y="T5"/>
              </a:cxn>
            </a:cxnLst>
            <a:rect l="T9" t="T10" r="T11" b="T12"/>
            <a:pathLst>
              <a:path w="3888" h="283">
                <a:moveTo>
                  <a:pt x="0" y="282"/>
                </a:moveTo>
                <a:cubicBezTo>
                  <a:pt x="449" y="235"/>
                  <a:pt x="2046" y="0"/>
                  <a:pt x="2694" y="0"/>
                </a:cubicBezTo>
                <a:cubicBezTo>
                  <a:pt x="3342" y="0"/>
                  <a:pt x="3639" y="224"/>
                  <a:pt x="3888" y="283"/>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40" name="Freeform 8"/>
          <p:cNvSpPr>
            <a:spLocks/>
          </p:cNvSpPr>
          <p:nvPr/>
        </p:nvSpPr>
        <p:spPr bwMode="auto">
          <a:xfrm>
            <a:off x="1295400" y="3757613"/>
            <a:ext cx="6172200" cy="222250"/>
          </a:xfrm>
          <a:custGeom>
            <a:avLst/>
            <a:gdLst>
              <a:gd name="T0" fmla="*/ 0 w 3888"/>
              <a:gd name="T1" fmla="*/ 0 h 140"/>
              <a:gd name="T2" fmla="*/ 4449763 w 3888"/>
              <a:gd name="T3" fmla="*/ 222250 h 140"/>
              <a:gd name="T4" fmla="*/ 6172200 w 3888"/>
              <a:gd name="T5" fmla="*/ 1588 h 140"/>
              <a:gd name="T6" fmla="*/ 0 60000 65536"/>
              <a:gd name="T7" fmla="*/ 0 60000 65536"/>
              <a:gd name="T8" fmla="*/ 0 60000 65536"/>
              <a:gd name="T9" fmla="*/ 0 w 3888"/>
              <a:gd name="T10" fmla="*/ 0 h 140"/>
              <a:gd name="T11" fmla="*/ 3888 w 3888"/>
              <a:gd name="T12" fmla="*/ 140 h 140"/>
            </a:gdLst>
            <a:ahLst/>
            <a:cxnLst>
              <a:cxn ang="T6">
                <a:pos x="T0" y="T1"/>
              </a:cxn>
              <a:cxn ang="T7">
                <a:pos x="T2" y="T3"/>
              </a:cxn>
              <a:cxn ang="T8">
                <a:pos x="T4" y="T5"/>
              </a:cxn>
            </a:cxnLst>
            <a:rect l="T9" t="T10" r="T11" b="T12"/>
            <a:pathLst>
              <a:path w="3888" h="140">
                <a:moveTo>
                  <a:pt x="0" y="0"/>
                </a:moveTo>
                <a:cubicBezTo>
                  <a:pt x="467" y="23"/>
                  <a:pt x="2155" y="140"/>
                  <a:pt x="2803" y="140"/>
                </a:cubicBezTo>
                <a:cubicBezTo>
                  <a:pt x="3451" y="140"/>
                  <a:pt x="3662" y="30"/>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41" name="Freeform 9"/>
          <p:cNvSpPr>
            <a:spLocks/>
          </p:cNvSpPr>
          <p:nvPr/>
        </p:nvSpPr>
        <p:spPr bwMode="auto">
          <a:xfrm>
            <a:off x="1295400" y="4056063"/>
            <a:ext cx="6172200" cy="173037"/>
          </a:xfrm>
          <a:custGeom>
            <a:avLst/>
            <a:gdLst>
              <a:gd name="T0" fmla="*/ 0 w 3888"/>
              <a:gd name="T1" fmla="*/ 171450 h 109"/>
              <a:gd name="T2" fmla="*/ 4792663 w 3888"/>
              <a:gd name="T3" fmla="*/ 0 h 109"/>
              <a:gd name="T4" fmla="*/ 6172200 w 3888"/>
              <a:gd name="T5" fmla="*/ 173037 h 109"/>
              <a:gd name="T6" fmla="*/ 0 60000 65536"/>
              <a:gd name="T7" fmla="*/ 0 60000 65536"/>
              <a:gd name="T8" fmla="*/ 0 60000 65536"/>
              <a:gd name="T9" fmla="*/ 0 w 3888"/>
              <a:gd name="T10" fmla="*/ 0 h 109"/>
              <a:gd name="T11" fmla="*/ 3888 w 3888"/>
              <a:gd name="T12" fmla="*/ 109 h 109"/>
            </a:gdLst>
            <a:ahLst/>
            <a:cxnLst>
              <a:cxn ang="T6">
                <a:pos x="T0" y="T1"/>
              </a:cxn>
              <a:cxn ang="T7">
                <a:pos x="T2" y="T3"/>
              </a:cxn>
              <a:cxn ang="T8">
                <a:pos x="T4" y="T5"/>
              </a:cxn>
            </a:cxnLst>
            <a:rect l="T9" t="T10" r="T11" b="T12"/>
            <a:pathLst>
              <a:path w="3888" h="109">
                <a:moveTo>
                  <a:pt x="0" y="108"/>
                </a:moveTo>
                <a:cubicBezTo>
                  <a:pt x="503" y="90"/>
                  <a:pt x="2371" y="0"/>
                  <a:pt x="3019" y="0"/>
                </a:cubicBezTo>
                <a:cubicBezTo>
                  <a:pt x="3667" y="0"/>
                  <a:pt x="3707" y="86"/>
                  <a:pt x="3888" y="109"/>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42" name="Freeform 10"/>
          <p:cNvSpPr>
            <a:spLocks/>
          </p:cNvSpPr>
          <p:nvPr/>
        </p:nvSpPr>
        <p:spPr bwMode="auto">
          <a:xfrm>
            <a:off x="1295400" y="4697413"/>
            <a:ext cx="6172200" cy="412750"/>
          </a:xfrm>
          <a:custGeom>
            <a:avLst/>
            <a:gdLst>
              <a:gd name="T0" fmla="*/ 0 w 3888"/>
              <a:gd name="T1" fmla="*/ 0 h 260"/>
              <a:gd name="T2" fmla="*/ 4792663 w 3888"/>
              <a:gd name="T3" fmla="*/ 412750 h 260"/>
              <a:gd name="T4" fmla="*/ 6172200 w 3888"/>
              <a:gd name="T5" fmla="*/ 1588 h 260"/>
              <a:gd name="T6" fmla="*/ 0 60000 65536"/>
              <a:gd name="T7" fmla="*/ 0 60000 65536"/>
              <a:gd name="T8" fmla="*/ 0 60000 65536"/>
              <a:gd name="T9" fmla="*/ 0 w 3888"/>
              <a:gd name="T10" fmla="*/ 0 h 260"/>
              <a:gd name="T11" fmla="*/ 3888 w 3888"/>
              <a:gd name="T12" fmla="*/ 260 h 260"/>
            </a:gdLst>
            <a:ahLst/>
            <a:cxnLst>
              <a:cxn ang="T6">
                <a:pos x="T0" y="T1"/>
              </a:cxn>
              <a:cxn ang="T7">
                <a:pos x="T2" y="T3"/>
              </a:cxn>
              <a:cxn ang="T8">
                <a:pos x="T4" y="T5"/>
              </a:cxn>
            </a:cxnLst>
            <a:rect l="T9" t="T10" r="T11" b="T12"/>
            <a:pathLst>
              <a:path w="3888" h="260">
                <a:moveTo>
                  <a:pt x="0" y="0"/>
                </a:moveTo>
                <a:cubicBezTo>
                  <a:pt x="503" y="43"/>
                  <a:pt x="2371" y="260"/>
                  <a:pt x="3019" y="260"/>
                </a:cubicBezTo>
                <a:cubicBezTo>
                  <a:pt x="3667" y="260"/>
                  <a:pt x="3707" y="55"/>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43" name="Freeform 11"/>
          <p:cNvSpPr>
            <a:spLocks/>
          </p:cNvSpPr>
          <p:nvPr/>
        </p:nvSpPr>
        <p:spPr bwMode="auto">
          <a:xfrm>
            <a:off x="1295400" y="5167313"/>
            <a:ext cx="6172200" cy="211137"/>
          </a:xfrm>
          <a:custGeom>
            <a:avLst/>
            <a:gdLst>
              <a:gd name="T0" fmla="*/ 0 w 3888"/>
              <a:gd name="T1" fmla="*/ 0 h 133"/>
              <a:gd name="T2" fmla="*/ 4772025 w 3888"/>
              <a:gd name="T3" fmla="*/ 211137 h 133"/>
              <a:gd name="T4" fmla="*/ 6172200 w 3888"/>
              <a:gd name="T5" fmla="*/ 1587 h 133"/>
              <a:gd name="T6" fmla="*/ 0 60000 65536"/>
              <a:gd name="T7" fmla="*/ 0 60000 65536"/>
              <a:gd name="T8" fmla="*/ 0 60000 65536"/>
              <a:gd name="T9" fmla="*/ 0 w 3888"/>
              <a:gd name="T10" fmla="*/ 0 h 133"/>
              <a:gd name="T11" fmla="*/ 3888 w 3888"/>
              <a:gd name="T12" fmla="*/ 133 h 133"/>
            </a:gdLst>
            <a:ahLst/>
            <a:cxnLst>
              <a:cxn ang="T6">
                <a:pos x="T0" y="T1"/>
              </a:cxn>
              <a:cxn ang="T7">
                <a:pos x="T2" y="T3"/>
              </a:cxn>
              <a:cxn ang="T8">
                <a:pos x="T4" y="T5"/>
              </a:cxn>
            </a:cxnLst>
            <a:rect l="T9" t="T10" r="T11" b="T12"/>
            <a:pathLst>
              <a:path w="3888" h="133">
                <a:moveTo>
                  <a:pt x="0" y="0"/>
                </a:moveTo>
                <a:cubicBezTo>
                  <a:pt x="501" y="22"/>
                  <a:pt x="2358" y="133"/>
                  <a:pt x="3006" y="133"/>
                </a:cubicBezTo>
                <a:cubicBezTo>
                  <a:pt x="3654" y="133"/>
                  <a:pt x="3704" y="29"/>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70348" name="Freeform 12"/>
          <p:cNvSpPr>
            <a:spLocks noChangeAspect="1"/>
          </p:cNvSpPr>
          <p:nvPr/>
        </p:nvSpPr>
        <p:spPr bwMode="auto">
          <a:xfrm>
            <a:off x="1295400" y="4419600"/>
            <a:ext cx="703263" cy="581025"/>
          </a:xfrm>
          <a:custGeom>
            <a:avLst/>
            <a:gdLst>
              <a:gd name="T0" fmla="*/ 439084 w 386"/>
              <a:gd name="T1" fmla="*/ 25500 h 319"/>
              <a:gd name="T2" fmla="*/ 255070 w 386"/>
              <a:gd name="T3" fmla="*/ 12750 h 319"/>
              <a:gd name="T4" fmla="*/ 216809 w 386"/>
              <a:gd name="T5" fmla="*/ 49178 h 319"/>
              <a:gd name="T6" fmla="*/ 143932 w 386"/>
              <a:gd name="T7" fmla="*/ 74677 h 319"/>
              <a:gd name="T8" fmla="*/ 32795 w 386"/>
              <a:gd name="T9" fmla="*/ 173033 h 319"/>
              <a:gd name="T10" fmla="*/ 143932 w 386"/>
              <a:gd name="T11" fmla="*/ 444420 h 319"/>
              <a:gd name="T12" fmla="*/ 255070 w 386"/>
              <a:gd name="T13" fmla="*/ 469920 h 319"/>
              <a:gd name="T14" fmla="*/ 340700 w 386"/>
              <a:gd name="T15" fmla="*/ 506348 h 319"/>
              <a:gd name="T16" fmla="*/ 464591 w 386"/>
              <a:gd name="T17" fmla="*/ 581025 h 319"/>
              <a:gd name="T18" fmla="*/ 550221 w 386"/>
              <a:gd name="T19" fmla="*/ 519098 h 319"/>
              <a:gd name="T20" fmla="*/ 661359 w 386"/>
              <a:gd name="T21" fmla="*/ 320566 h 319"/>
              <a:gd name="T22" fmla="*/ 575728 w 386"/>
              <a:gd name="T23" fmla="*/ 36428 h 319"/>
              <a:gd name="T24" fmla="*/ 537468 w 386"/>
              <a:gd name="T25" fmla="*/ 12750 h 319"/>
              <a:gd name="T26" fmla="*/ 327946 w 386"/>
              <a:gd name="T27" fmla="*/ 12750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319"/>
              <a:gd name="T44" fmla="*/ 386 w 386"/>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319">
                <a:moveTo>
                  <a:pt x="241" y="14"/>
                </a:moveTo>
                <a:cubicBezTo>
                  <a:pt x="204" y="1"/>
                  <a:pt x="179" y="0"/>
                  <a:pt x="140" y="7"/>
                </a:cubicBezTo>
                <a:cubicBezTo>
                  <a:pt x="133" y="14"/>
                  <a:pt x="127" y="22"/>
                  <a:pt x="119" y="27"/>
                </a:cubicBezTo>
                <a:cubicBezTo>
                  <a:pt x="107" y="34"/>
                  <a:pt x="79" y="41"/>
                  <a:pt x="79" y="41"/>
                </a:cubicBezTo>
                <a:cubicBezTo>
                  <a:pt x="25" y="80"/>
                  <a:pt x="42" y="59"/>
                  <a:pt x="18" y="95"/>
                </a:cubicBezTo>
                <a:cubicBezTo>
                  <a:pt x="23" y="179"/>
                  <a:pt x="0" y="224"/>
                  <a:pt x="79" y="244"/>
                </a:cubicBezTo>
                <a:cubicBezTo>
                  <a:pt x="103" y="261"/>
                  <a:pt x="111" y="266"/>
                  <a:pt x="140" y="258"/>
                </a:cubicBezTo>
                <a:cubicBezTo>
                  <a:pt x="155" y="265"/>
                  <a:pt x="173" y="268"/>
                  <a:pt x="187" y="278"/>
                </a:cubicBezTo>
                <a:cubicBezTo>
                  <a:pt x="212" y="295"/>
                  <a:pt x="225" y="309"/>
                  <a:pt x="255" y="319"/>
                </a:cubicBezTo>
                <a:cubicBezTo>
                  <a:pt x="291" y="306"/>
                  <a:pt x="265" y="296"/>
                  <a:pt x="302" y="285"/>
                </a:cubicBezTo>
                <a:cubicBezTo>
                  <a:pt x="315" y="224"/>
                  <a:pt x="304" y="206"/>
                  <a:pt x="363" y="176"/>
                </a:cubicBezTo>
                <a:cubicBezTo>
                  <a:pt x="386" y="110"/>
                  <a:pt x="371" y="54"/>
                  <a:pt x="316" y="20"/>
                </a:cubicBezTo>
                <a:cubicBezTo>
                  <a:pt x="309" y="16"/>
                  <a:pt x="303" y="8"/>
                  <a:pt x="295" y="7"/>
                </a:cubicBezTo>
                <a:cubicBezTo>
                  <a:pt x="257" y="3"/>
                  <a:pt x="218" y="7"/>
                  <a:pt x="180" y="7"/>
                </a:cubicBezTo>
              </a:path>
            </a:pathLst>
          </a:custGeom>
          <a:solidFill>
            <a:schemeClr val="tx1"/>
          </a:solidFill>
          <a:ln w="9525">
            <a:solidFill>
              <a:schemeClr val="tx1"/>
            </a:solidFill>
            <a:round/>
            <a:headEnd/>
            <a:tailEnd/>
          </a:ln>
        </p:spPr>
        <p:txBody>
          <a:bodyPr/>
          <a:lstStyle/>
          <a:p>
            <a:pPr algn="ctr" eaLnBrk="0" fontAlgn="base" hangingPunct="0">
              <a:spcBef>
                <a:spcPct val="0"/>
              </a:spcBef>
              <a:spcAft>
                <a:spcPct val="0"/>
              </a:spcAft>
            </a:pPr>
            <a:endParaRPr lang="en-US">
              <a:solidFill>
                <a:srgbClr val="000000"/>
              </a:solidFill>
            </a:endParaRPr>
          </a:p>
        </p:txBody>
      </p:sp>
      <p:sp>
        <p:nvSpPr>
          <p:cNvPr id="18445" name="Rectangle 13"/>
          <p:cNvSpPr>
            <a:spLocks noChangeArrowheads="1"/>
          </p:cNvSpPr>
          <p:nvPr/>
        </p:nvSpPr>
        <p:spPr bwMode="auto">
          <a:xfrm>
            <a:off x="647700" y="76200"/>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fontAlgn="base">
              <a:spcBef>
                <a:spcPct val="0"/>
              </a:spcBef>
              <a:spcAft>
                <a:spcPct val="0"/>
              </a:spcAft>
            </a:pPr>
            <a:r>
              <a:rPr lang="en-US" sz="2400" dirty="0">
                <a:solidFill>
                  <a:srgbClr val="336666"/>
                </a:solidFill>
                <a:latin typeface="Arial Black" pitchFamily="34" charset="0"/>
              </a:rPr>
              <a:t>Particle Filtration Involves 4 Mechanisms: Interception, </a:t>
            </a:r>
            <a:r>
              <a:rPr lang="en-US" sz="2400" dirty="0">
                <a:solidFill>
                  <a:srgbClr val="FF0000"/>
                </a:solidFill>
                <a:latin typeface="Arial Black" pitchFamily="34" charset="0"/>
              </a:rPr>
              <a:t>Inertial Impact</a:t>
            </a:r>
            <a:r>
              <a:rPr lang="en-US" sz="2400" dirty="0">
                <a:solidFill>
                  <a:srgbClr val="336666"/>
                </a:solidFill>
                <a:latin typeface="Arial Black" pitchFamily="34" charset="0"/>
              </a:rPr>
              <a:t>, Diffusion, and Electrostatic Charge </a:t>
            </a:r>
          </a:p>
        </p:txBody>
      </p:sp>
      <p:grpSp>
        <p:nvGrpSpPr>
          <p:cNvPr id="18446" name="Group 14"/>
          <p:cNvGrpSpPr>
            <a:grpSpLocks/>
          </p:cNvGrpSpPr>
          <p:nvPr/>
        </p:nvGrpSpPr>
        <p:grpSpPr bwMode="auto">
          <a:xfrm>
            <a:off x="0" y="2819400"/>
            <a:ext cx="1295400" cy="914400"/>
            <a:chOff x="0" y="1776"/>
            <a:chExt cx="816" cy="576"/>
          </a:xfrm>
        </p:grpSpPr>
        <p:sp>
          <p:nvSpPr>
            <p:cNvPr id="18453" name="Text Box 15"/>
            <p:cNvSpPr txBox="1">
              <a:spLocks noChangeArrowheads="1"/>
            </p:cNvSpPr>
            <p:nvPr/>
          </p:nvSpPr>
          <p:spPr bwMode="auto">
            <a:xfrm>
              <a:off x="0" y="192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Airstreams</a:t>
              </a:r>
            </a:p>
          </p:txBody>
        </p:sp>
        <p:sp>
          <p:nvSpPr>
            <p:cNvPr id="18454" name="Line 16"/>
            <p:cNvSpPr>
              <a:spLocks noChangeShapeType="1"/>
            </p:cNvSpPr>
            <p:nvPr/>
          </p:nvSpPr>
          <p:spPr bwMode="auto">
            <a:xfrm>
              <a:off x="576" y="2112"/>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55" name="Line 17"/>
            <p:cNvSpPr>
              <a:spLocks noChangeShapeType="1"/>
            </p:cNvSpPr>
            <p:nvPr/>
          </p:nvSpPr>
          <p:spPr bwMode="auto">
            <a:xfrm flipV="1">
              <a:off x="576" y="1776"/>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8456" name="Line 18"/>
            <p:cNvSpPr>
              <a:spLocks noChangeShapeType="1"/>
            </p:cNvSpPr>
            <p:nvPr/>
          </p:nvSpPr>
          <p:spPr bwMode="auto">
            <a:xfrm>
              <a:off x="768" y="2064"/>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grpSp>
        <p:nvGrpSpPr>
          <p:cNvPr id="18447" name="Group 19"/>
          <p:cNvGrpSpPr>
            <a:grpSpLocks/>
          </p:cNvGrpSpPr>
          <p:nvPr/>
        </p:nvGrpSpPr>
        <p:grpSpPr bwMode="auto">
          <a:xfrm>
            <a:off x="0" y="4419600"/>
            <a:ext cx="1295400" cy="366713"/>
            <a:chOff x="0" y="2640"/>
            <a:chExt cx="816" cy="231"/>
          </a:xfrm>
        </p:grpSpPr>
        <p:sp>
          <p:nvSpPr>
            <p:cNvPr id="18451" name="Text Box 20"/>
            <p:cNvSpPr txBox="1">
              <a:spLocks noChangeArrowheads="1"/>
            </p:cNvSpPr>
            <p:nvPr/>
          </p:nvSpPr>
          <p:spPr bwMode="auto">
            <a:xfrm>
              <a:off x="0" y="2640"/>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Particle</a:t>
              </a:r>
            </a:p>
          </p:txBody>
        </p:sp>
        <p:sp>
          <p:nvSpPr>
            <p:cNvPr id="18452" name="Line 21"/>
            <p:cNvSpPr>
              <a:spLocks noChangeShapeType="1"/>
            </p:cNvSpPr>
            <p:nvPr/>
          </p:nvSpPr>
          <p:spPr bwMode="auto">
            <a:xfrm flipV="1">
              <a:off x="624" y="2688"/>
              <a:ext cx="19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18448" name="Text Box 22"/>
          <p:cNvSpPr txBox="1">
            <a:spLocks noChangeArrowheads="1"/>
          </p:cNvSpPr>
          <p:nvPr/>
        </p:nvSpPr>
        <p:spPr bwMode="auto">
          <a:xfrm>
            <a:off x="5105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18449" name="Text Box 23"/>
          <p:cNvSpPr txBox="1">
            <a:spLocks noChangeArrowheads="1"/>
          </p:cNvSpPr>
          <p:nvPr/>
        </p:nvSpPr>
        <p:spPr bwMode="auto">
          <a:xfrm>
            <a:off x="556260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270360" name="Text Box 24"/>
          <p:cNvSpPr txBox="1">
            <a:spLocks noChangeArrowheads="1"/>
          </p:cNvSpPr>
          <p:nvPr/>
        </p:nvSpPr>
        <p:spPr bwMode="auto">
          <a:xfrm>
            <a:off x="1371600" y="15240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Large particle inertia causes it to leave airstream and impact respirator fiber.</a:t>
            </a:r>
          </a:p>
        </p:txBody>
      </p:sp>
      <p:sp>
        <p:nvSpPr>
          <p:cNvPr id="2" name="Slide Number Placeholder 1"/>
          <p:cNvSpPr>
            <a:spLocks noGrp="1"/>
          </p:cNvSpPr>
          <p:nvPr>
            <p:ph type="sldNum" sz="quarter" idx="12"/>
          </p:nvPr>
        </p:nvSpPr>
        <p:spPr/>
        <p:txBody>
          <a:bodyPr/>
          <a:lstStyle/>
          <a:p>
            <a:pPr>
              <a:defRPr/>
            </a:pPr>
            <a:fld id="{E2984846-3B12-41C3-B522-D37453063EE1}"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814630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72222E-6 -2.1374E-6 C 0.0658 -0.00023 0.31303 -0.00092 0.39532 -0.00115 " pathEditMode="relative" rAng="0" ptsTypes="aa">
                                      <p:cBhvr>
                                        <p:cTn id="6" dur="2000" fill="hold"/>
                                        <p:tgtEl>
                                          <p:spTgt spid="270348"/>
                                        </p:tgtEl>
                                        <p:attrNameLst>
                                          <p:attrName>ppt_x</p:attrName>
                                          <p:attrName>ppt_y</p:attrName>
                                        </p:attrNameLst>
                                      </p:cBhvr>
                                      <p:rCtr x="19757" y="-69"/>
                                    </p:animMotion>
                                  </p:childTnLst>
                                </p:cTn>
                              </p:par>
                              <p:par>
                                <p:cTn id="7" presetID="1" presetClass="entr" presetSubtype="0" fill="hold" grpId="0" nodeType="withEffect">
                                  <p:stCondLst>
                                    <p:cond delay="0"/>
                                  </p:stCondLst>
                                  <p:childTnLst>
                                    <p:set>
                                      <p:cBhvr>
                                        <p:cTn id="8" dur="1" fill="hold">
                                          <p:stCondLst>
                                            <p:cond delay="0"/>
                                          </p:stCondLst>
                                        </p:cTn>
                                        <p:tgtEl>
                                          <p:spTgt spid="270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8" grpId="0" animBg="1"/>
      <p:bldP spid="27036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95400" y="2514600"/>
            <a:ext cx="6172200" cy="3429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grpSp>
        <p:nvGrpSpPr>
          <p:cNvPr id="19459" name="Group 3"/>
          <p:cNvGrpSpPr>
            <a:grpSpLocks/>
          </p:cNvGrpSpPr>
          <p:nvPr/>
        </p:nvGrpSpPr>
        <p:grpSpPr bwMode="auto">
          <a:xfrm>
            <a:off x="1295400" y="2678113"/>
            <a:ext cx="6172200" cy="2960687"/>
            <a:chOff x="816" y="1687"/>
            <a:chExt cx="3888" cy="1865"/>
          </a:xfrm>
        </p:grpSpPr>
        <p:sp>
          <p:nvSpPr>
            <p:cNvPr id="19473" name="Oval 4"/>
            <p:cNvSpPr>
              <a:spLocks noChangeAspect="1" noChangeArrowheads="1"/>
            </p:cNvSpPr>
            <p:nvPr/>
          </p:nvSpPr>
          <p:spPr bwMode="auto">
            <a:xfrm>
              <a:off x="3216" y="1872"/>
              <a:ext cx="593" cy="593"/>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9474" name="Oval 5"/>
            <p:cNvSpPr>
              <a:spLocks noChangeAspect="1" noChangeArrowheads="1"/>
            </p:cNvSpPr>
            <p:nvPr/>
          </p:nvSpPr>
          <p:spPr bwMode="auto">
            <a:xfrm>
              <a:off x="3504" y="2592"/>
              <a:ext cx="593" cy="593"/>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9475" name="Line 6"/>
            <p:cNvSpPr>
              <a:spLocks noChangeAspect="1" noChangeShapeType="1"/>
            </p:cNvSpPr>
            <p:nvPr/>
          </p:nvSpPr>
          <p:spPr bwMode="auto">
            <a:xfrm>
              <a:off x="816" y="3552"/>
              <a:ext cx="3888" cy="0"/>
            </a:xfrm>
            <a:prstGeom prst="line">
              <a:avLst/>
            </a:prstGeom>
            <a:noFill/>
            <a:ln w="349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6" name="Freeform 7"/>
            <p:cNvSpPr>
              <a:spLocks noChangeAspect="1"/>
            </p:cNvSpPr>
            <p:nvPr/>
          </p:nvSpPr>
          <p:spPr bwMode="auto">
            <a:xfrm>
              <a:off x="816" y="1687"/>
              <a:ext cx="3888" cy="89"/>
            </a:xfrm>
            <a:custGeom>
              <a:avLst/>
              <a:gdLst>
                <a:gd name="T0" fmla="*/ 0 w 3888"/>
                <a:gd name="T1" fmla="*/ 89 h 89"/>
                <a:gd name="T2" fmla="*/ 2708 w 3888"/>
                <a:gd name="T3" fmla="*/ 0 h 89"/>
                <a:gd name="T4" fmla="*/ 3888 w 3888"/>
                <a:gd name="T5" fmla="*/ 89 h 89"/>
                <a:gd name="T6" fmla="*/ 0 60000 65536"/>
                <a:gd name="T7" fmla="*/ 0 60000 65536"/>
                <a:gd name="T8" fmla="*/ 0 60000 65536"/>
                <a:gd name="T9" fmla="*/ 0 w 3888"/>
                <a:gd name="T10" fmla="*/ 0 h 89"/>
                <a:gd name="T11" fmla="*/ 3888 w 3888"/>
                <a:gd name="T12" fmla="*/ 89 h 89"/>
              </a:gdLst>
              <a:ahLst/>
              <a:cxnLst>
                <a:cxn ang="T6">
                  <a:pos x="T0" y="T1"/>
                </a:cxn>
                <a:cxn ang="T7">
                  <a:pos x="T2" y="T3"/>
                </a:cxn>
                <a:cxn ang="T8">
                  <a:pos x="T4" y="T5"/>
                </a:cxn>
              </a:cxnLst>
              <a:rect l="T9" t="T10" r="T11" b="T12"/>
              <a:pathLst>
                <a:path w="3888" h="89">
                  <a:moveTo>
                    <a:pt x="0" y="89"/>
                  </a:moveTo>
                  <a:lnTo>
                    <a:pt x="2708" y="0"/>
                  </a:lnTo>
                  <a:lnTo>
                    <a:pt x="3888" y="89"/>
                  </a:lnTo>
                </a:path>
              </a:pathLst>
            </a:custGeom>
            <a:noFill/>
            <a:ln w="34925">
              <a:solidFill>
                <a:srgbClr val="33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7" name="Freeform 8"/>
            <p:cNvSpPr>
              <a:spLocks/>
            </p:cNvSpPr>
            <p:nvPr/>
          </p:nvSpPr>
          <p:spPr bwMode="auto">
            <a:xfrm>
              <a:off x="816" y="1789"/>
              <a:ext cx="3888" cy="283"/>
            </a:xfrm>
            <a:custGeom>
              <a:avLst/>
              <a:gdLst>
                <a:gd name="T0" fmla="*/ 0 w 3888"/>
                <a:gd name="T1" fmla="*/ 282 h 283"/>
                <a:gd name="T2" fmla="*/ 2694 w 3888"/>
                <a:gd name="T3" fmla="*/ 0 h 283"/>
                <a:gd name="T4" fmla="*/ 3888 w 3888"/>
                <a:gd name="T5" fmla="*/ 283 h 283"/>
                <a:gd name="T6" fmla="*/ 0 60000 65536"/>
                <a:gd name="T7" fmla="*/ 0 60000 65536"/>
                <a:gd name="T8" fmla="*/ 0 60000 65536"/>
                <a:gd name="T9" fmla="*/ 0 w 3888"/>
                <a:gd name="T10" fmla="*/ 0 h 283"/>
                <a:gd name="T11" fmla="*/ 3888 w 3888"/>
                <a:gd name="T12" fmla="*/ 283 h 283"/>
              </a:gdLst>
              <a:ahLst/>
              <a:cxnLst>
                <a:cxn ang="T6">
                  <a:pos x="T0" y="T1"/>
                </a:cxn>
                <a:cxn ang="T7">
                  <a:pos x="T2" y="T3"/>
                </a:cxn>
                <a:cxn ang="T8">
                  <a:pos x="T4" y="T5"/>
                </a:cxn>
              </a:cxnLst>
              <a:rect l="T9" t="T10" r="T11" b="T12"/>
              <a:pathLst>
                <a:path w="3888" h="283">
                  <a:moveTo>
                    <a:pt x="0" y="282"/>
                  </a:moveTo>
                  <a:cubicBezTo>
                    <a:pt x="449" y="235"/>
                    <a:pt x="2046" y="0"/>
                    <a:pt x="2694" y="0"/>
                  </a:cubicBezTo>
                  <a:cubicBezTo>
                    <a:pt x="3342" y="0"/>
                    <a:pt x="3639" y="224"/>
                    <a:pt x="3888" y="283"/>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8" name="Freeform 9"/>
            <p:cNvSpPr>
              <a:spLocks/>
            </p:cNvSpPr>
            <p:nvPr/>
          </p:nvSpPr>
          <p:spPr bwMode="auto">
            <a:xfrm>
              <a:off x="816" y="2367"/>
              <a:ext cx="3888" cy="140"/>
            </a:xfrm>
            <a:custGeom>
              <a:avLst/>
              <a:gdLst>
                <a:gd name="T0" fmla="*/ 0 w 3888"/>
                <a:gd name="T1" fmla="*/ 0 h 140"/>
                <a:gd name="T2" fmla="*/ 2803 w 3888"/>
                <a:gd name="T3" fmla="*/ 140 h 140"/>
                <a:gd name="T4" fmla="*/ 3888 w 3888"/>
                <a:gd name="T5" fmla="*/ 1 h 140"/>
                <a:gd name="T6" fmla="*/ 0 60000 65536"/>
                <a:gd name="T7" fmla="*/ 0 60000 65536"/>
                <a:gd name="T8" fmla="*/ 0 60000 65536"/>
                <a:gd name="T9" fmla="*/ 0 w 3888"/>
                <a:gd name="T10" fmla="*/ 0 h 140"/>
                <a:gd name="T11" fmla="*/ 3888 w 3888"/>
                <a:gd name="T12" fmla="*/ 140 h 140"/>
              </a:gdLst>
              <a:ahLst/>
              <a:cxnLst>
                <a:cxn ang="T6">
                  <a:pos x="T0" y="T1"/>
                </a:cxn>
                <a:cxn ang="T7">
                  <a:pos x="T2" y="T3"/>
                </a:cxn>
                <a:cxn ang="T8">
                  <a:pos x="T4" y="T5"/>
                </a:cxn>
              </a:cxnLst>
              <a:rect l="T9" t="T10" r="T11" b="T12"/>
              <a:pathLst>
                <a:path w="3888" h="140">
                  <a:moveTo>
                    <a:pt x="0" y="0"/>
                  </a:moveTo>
                  <a:cubicBezTo>
                    <a:pt x="467" y="23"/>
                    <a:pt x="2155" y="140"/>
                    <a:pt x="2803" y="140"/>
                  </a:cubicBezTo>
                  <a:cubicBezTo>
                    <a:pt x="3451" y="140"/>
                    <a:pt x="3662" y="30"/>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9" name="Freeform 10"/>
            <p:cNvSpPr>
              <a:spLocks/>
            </p:cNvSpPr>
            <p:nvPr/>
          </p:nvSpPr>
          <p:spPr bwMode="auto">
            <a:xfrm>
              <a:off x="816" y="2555"/>
              <a:ext cx="3888" cy="109"/>
            </a:xfrm>
            <a:custGeom>
              <a:avLst/>
              <a:gdLst>
                <a:gd name="T0" fmla="*/ 0 w 3888"/>
                <a:gd name="T1" fmla="*/ 108 h 109"/>
                <a:gd name="T2" fmla="*/ 3019 w 3888"/>
                <a:gd name="T3" fmla="*/ 0 h 109"/>
                <a:gd name="T4" fmla="*/ 3888 w 3888"/>
                <a:gd name="T5" fmla="*/ 109 h 109"/>
                <a:gd name="T6" fmla="*/ 0 60000 65536"/>
                <a:gd name="T7" fmla="*/ 0 60000 65536"/>
                <a:gd name="T8" fmla="*/ 0 60000 65536"/>
                <a:gd name="T9" fmla="*/ 0 w 3888"/>
                <a:gd name="T10" fmla="*/ 0 h 109"/>
                <a:gd name="T11" fmla="*/ 3888 w 3888"/>
                <a:gd name="T12" fmla="*/ 109 h 109"/>
              </a:gdLst>
              <a:ahLst/>
              <a:cxnLst>
                <a:cxn ang="T6">
                  <a:pos x="T0" y="T1"/>
                </a:cxn>
                <a:cxn ang="T7">
                  <a:pos x="T2" y="T3"/>
                </a:cxn>
                <a:cxn ang="T8">
                  <a:pos x="T4" y="T5"/>
                </a:cxn>
              </a:cxnLst>
              <a:rect l="T9" t="T10" r="T11" b="T12"/>
              <a:pathLst>
                <a:path w="3888" h="109">
                  <a:moveTo>
                    <a:pt x="0" y="108"/>
                  </a:moveTo>
                  <a:cubicBezTo>
                    <a:pt x="503" y="90"/>
                    <a:pt x="2371" y="0"/>
                    <a:pt x="3019" y="0"/>
                  </a:cubicBezTo>
                  <a:cubicBezTo>
                    <a:pt x="3667" y="0"/>
                    <a:pt x="3707" y="86"/>
                    <a:pt x="3888" y="109"/>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80" name="Freeform 11"/>
            <p:cNvSpPr>
              <a:spLocks/>
            </p:cNvSpPr>
            <p:nvPr/>
          </p:nvSpPr>
          <p:spPr bwMode="auto">
            <a:xfrm>
              <a:off x="816" y="2959"/>
              <a:ext cx="3888" cy="260"/>
            </a:xfrm>
            <a:custGeom>
              <a:avLst/>
              <a:gdLst>
                <a:gd name="T0" fmla="*/ 0 w 3888"/>
                <a:gd name="T1" fmla="*/ 0 h 260"/>
                <a:gd name="T2" fmla="*/ 3019 w 3888"/>
                <a:gd name="T3" fmla="*/ 260 h 260"/>
                <a:gd name="T4" fmla="*/ 3888 w 3888"/>
                <a:gd name="T5" fmla="*/ 1 h 260"/>
                <a:gd name="T6" fmla="*/ 0 60000 65536"/>
                <a:gd name="T7" fmla="*/ 0 60000 65536"/>
                <a:gd name="T8" fmla="*/ 0 60000 65536"/>
                <a:gd name="T9" fmla="*/ 0 w 3888"/>
                <a:gd name="T10" fmla="*/ 0 h 260"/>
                <a:gd name="T11" fmla="*/ 3888 w 3888"/>
                <a:gd name="T12" fmla="*/ 260 h 260"/>
              </a:gdLst>
              <a:ahLst/>
              <a:cxnLst>
                <a:cxn ang="T6">
                  <a:pos x="T0" y="T1"/>
                </a:cxn>
                <a:cxn ang="T7">
                  <a:pos x="T2" y="T3"/>
                </a:cxn>
                <a:cxn ang="T8">
                  <a:pos x="T4" y="T5"/>
                </a:cxn>
              </a:cxnLst>
              <a:rect l="T9" t="T10" r="T11" b="T12"/>
              <a:pathLst>
                <a:path w="3888" h="260">
                  <a:moveTo>
                    <a:pt x="0" y="0"/>
                  </a:moveTo>
                  <a:cubicBezTo>
                    <a:pt x="503" y="43"/>
                    <a:pt x="2371" y="260"/>
                    <a:pt x="3019" y="260"/>
                  </a:cubicBezTo>
                  <a:cubicBezTo>
                    <a:pt x="3667" y="260"/>
                    <a:pt x="3707" y="55"/>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81" name="Freeform 12"/>
            <p:cNvSpPr>
              <a:spLocks/>
            </p:cNvSpPr>
            <p:nvPr/>
          </p:nvSpPr>
          <p:spPr bwMode="auto">
            <a:xfrm>
              <a:off x="816" y="3255"/>
              <a:ext cx="3888" cy="133"/>
            </a:xfrm>
            <a:custGeom>
              <a:avLst/>
              <a:gdLst>
                <a:gd name="T0" fmla="*/ 0 w 3888"/>
                <a:gd name="T1" fmla="*/ 0 h 133"/>
                <a:gd name="T2" fmla="*/ 3006 w 3888"/>
                <a:gd name="T3" fmla="*/ 133 h 133"/>
                <a:gd name="T4" fmla="*/ 3888 w 3888"/>
                <a:gd name="T5" fmla="*/ 1 h 133"/>
                <a:gd name="T6" fmla="*/ 0 60000 65536"/>
                <a:gd name="T7" fmla="*/ 0 60000 65536"/>
                <a:gd name="T8" fmla="*/ 0 60000 65536"/>
                <a:gd name="T9" fmla="*/ 0 w 3888"/>
                <a:gd name="T10" fmla="*/ 0 h 133"/>
                <a:gd name="T11" fmla="*/ 3888 w 3888"/>
                <a:gd name="T12" fmla="*/ 133 h 133"/>
              </a:gdLst>
              <a:ahLst/>
              <a:cxnLst>
                <a:cxn ang="T6">
                  <a:pos x="T0" y="T1"/>
                </a:cxn>
                <a:cxn ang="T7">
                  <a:pos x="T2" y="T3"/>
                </a:cxn>
                <a:cxn ang="T8">
                  <a:pos x="T4" y="T5"/>
                </a:cxn>
              </a:cxnLst>
              <a:rect l="T9" t="T10" r="T11" b="T12"/>
              <a:pathLst>
                <a:path w="3888" h="133">
                  <a:moveTo>
                    <a:pt x="0" y="0"/>
                  </a:moveTo>
                  <a:cubicBezTo>
                    <a:pt x="501" y="22"/>
                    <a:pt x="2358" y="133"/>
                    <a:pt x="3006" y="133"/>
                  </a:cubicBezTo>
                  <a:cubicBezTo>
                    <a:pt x="3654" y="133"/>
                    <a:pt x="3704" y="29"/>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271373" name="Freeform 13"/>
          <p:cNvSpPr>
            <a:spLocks noChangeAspect="1"/>
          </p:cNvSpPr>
          <p:nvPr/>
        </p:nvSpPr>
        <p:spPr bwMode="auto">
          <a:xfrm>
            <a:off x="1295400" y="4267200"/>
            <a:ext cx="246063" cy="203200"/>
          </a:xfrm>
          <a:custGeom>
            <a:avLst/>
            <a:gdLst>
              <a:gd name="T0" fmla="*/ 153630 w 386"/>
              <a:gd name="T1" fmla="*/ 8918 h 319"/>
              <a:gd name="T2" fmla="*/ 89246 w 386"/>
              <a:gd name="T3" fmla="*/ 4459 h 319"/>
              <a:gd name="T4" fmla="*/ 75859 w 386"/>
              <a:gd name="T5" fmla="*/ 17199 h 319"/>
              <a:gd name="T6" fmla="*/ 50360 w 386"/>
              <a:gd name="T7" fmla="*/ 26117 h 319"/>
              <a:gd name="T8" fmla="*/ 11474 w 386"/>
              <a:gd name="T9" fmla="*/ 60514 h 319"/>
              <a:gd name="T10" fmla="*/ 50360 w 386"/>
              <a:gd name="T11" fmla="*/ 155426 h 319"/>
              <a:gd name="T12" fmla="*/ 89246 w 386"/>
              <a:gd name="T13" fmla="*/ 164344 h 319"/>
              <a:gd name="T14" fmla="*/ 119207 w 386"/>
              <a:gd name="T15" fmla="*/ 177083 h 319"/>
              <a:gd name="T16" fmla="*/ 162555 w 386"/>
              <a:gd name="T17" fmla="*/ 203200 h 319"/>
              <a:gd name="T18" fmla="*/ 192516 w 386"/>
              <a:gd name="T19" fmla="*/ 181542 h 319"/>
              <a:gd name="T20" fmla="*/ 231401 w 386"/>
              <a:gd name="T21" fmla="*/ 112110 h 319"/>
              <a:gd name="T22" fmla="*/ 201440 w 386"/>
              <a:gd name="T23" fmla="*/ 12740 h 319"/>
              <a:gd name="T24" fmla="*/ 188053 w 386"/>
              <a:gd name="T25" fmla="*/ 4459 h 319"/>
              <a:gd name="T26" fmla="*/ 114744 w 386"/>
              <a:gd name="T27" fmla="*/ 4459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319"/>
              <a:gd name="T44" fmla="*/ 386 w 386"/>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319">
                <a:moveTo>
                  <a:pt x="241" y="14"/>
                </a:moveTo>
                <a:cubicBezTo>
                  <a:pt x="204" y="1"/>
                  <a:pt x="179" y="0"/>
                  <a:pt x="140" y="7"/>
                </a:cubicBezTo>
                <a:cubicBezTo>
                  <a:pt x="133" y="14"/>
                  <a:pt x="127" y="22"/>
                  <a:pt x="119" y="27"/>
                </a:cubicBezTo>
                <a:cubicBezTo>
                  <a:pt x="107" y="34"/>
                  <a:pt x="79" y="41"/>
                  <a:pt x="79" y="41"/>
                </a:cubicBezTo>
                <a:cubicBezTo>
                  <a:pt x="25" y="80"/>
                  <a:pt x="42" y="59"/>
                  <a:pt x="18" y="95"/>
                </a:cubicBezTo>
                <a:cubicBezTo>
                  <a:pt x="23" y="179"/>
                  <a:pt x="0" y="224"/>
                  <a:pt x="79" y="244"/>
                </a:cubicBezTo>
                <a:cubicBezTo>
                  <a:pt x="103" y="261"/>
                  <a:pt x="111" y="266"/>
                  <a:pt x="140" y="258"/>
                </a:cubicBezTo>
                <a:cubicBezTo>
                  <a:pt x="155" y="265"/>
                  <a:pt x="173" y="268"/>
                  <a:pt x="187" y="278"/>
                </a:cubicBezTo>
                <a:cubicBezTo>
                  <a:pt x="212" y="295"/>
                  <a:pt x="225" y="309"/>
                  <a:pt x="255" y="319"/>
                </a:cubicBezTo>
                <a:cubicBezTo>
                  <a:pt x="291" y="306"/>
                  <a:pt x="265" y="296"/>
                  <a:pt x="302" y="285"/>
                </a:cubicBezTo>
                <a:cubicBezTo>
                  <a:pt x="315" y="224"/>
                  <a:pt x="304" y="206"/>
                  <a:pt x="363" y="176"/>
                </a:cubicBezTo>
                <a:cubicBezTo>
                  <a:pt x="386" y="110"/>
                  <a:pt x="371" y="54"/>
                  <a:pt x="316" y="20"/>
                </a:cubicBezTo>
                <a:cubicBezTo>
                  <a:pt x="309" y="16"/>
                  <a:pt x="303" y="8"/>
                  <a:pt x="295" y="7"/>
                </a:cubicBezTo>
                <a:cubicBezTo>
                  <a:pt x="257" y="3"/>
                  <a:pt x="218" y="7"/>
                  <a:pt x="180" y="7"/>
                </a:cubicBezTo>
              </a:path>
            </a:pathLst>
          </a:custGeom>
          <a:solidFill>
            <a:schemeClr val="tx1"/>
          </a:solidFill>
          <a:ln w="9525">
            <a:solidFill>
              <a:schemeClr val="tx1"/>
            </a:solidFill>
            <a:round/>
            <a:headEnd/>
            <a:tailEnd/>
          </a:ln>
        </p:spPr>
        <p:txBody>
          <a:bodyPr/>
          <a:lstStyle/>
          <a:p>
            <a:pPr algn="ctr" eaLnBrk="0" fontAlgn="base" hangingPunct="0">
              <a:spcBef>
                <a:spcPct val="0"/>
              </a:spcBef>
              <a:spcAft>
                <a:spcPct val="0"/>
              </a:spcAft>
            </a:pPr>
            <a:endParaRPr lang="en-US">
              <a:solidFill>
                <a:srgbClr val="000000"/>
              </a:solidFill>
            </a:endParaRPr>
          </a:p>
        </p:txBody>
      </p:sp>
      <p:sp>
        <p:nvSpPr>
          <p:cNvPr id="19461" name="Rectangle 14"/>
          <p:cNvSpPr>
            <a:spLocks noChangeArrowheads="1"/>
          </p:cNvSpPr>
          <p:nvPr/>
        </p:nvSpPr>
        <p:spPr bwMode="auto">
          <a:xfrm>
            <a:off x="762000" y="76200"/>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fontAlgn="base">
              <a:spcBef>
                <a:spcPct val="0"/>
              </a:spcBef>
              <a:spcAft>
                <a:spcPct val="0"/>
              </a:spcAft>
            </a:pPr>
            <a:r>
              <a:rPr lang="en-US" sz="2400" dirty="0">
                <a:solidFill>
                  <a:srgbClr val="336666"/>
                </a:solidFill>
                <a:latin typeface="Arial Black" pitchFamily="34" charset="0"/>
              </a:rPr>
              <a:t>Particle Filtration Involves 4 Mechanisms: Interception, Inertial Impact, </a:t>
            </a:r>
            <a:r>
              <a:rPr lang="en-US" sz="2400" dirty="0">
                <a:solidFill>
                  <a:srgbClr val="FF0000"/>
                </a:solidFill>
                <a:latin typeface="Arial Black" pitchFamily="34" charset="0"/>
              </a:rPr>
              <a:t>Diffusion</a:t>
            </a:r>
            <a:r>
              <a:rPr lang="en-US" sz="2400" dirty="0">
                <a:solidFill>
                  <a:srgbClr val="336666"/>
                </a:solidFill>
                <a:latin typeface="Arial Black" pitchFamily="34" charset="0"/>
              </a:rPr>
              <a:t>, and Electrostatic Charge </a:t>
            </a:r>
          </a:p>
        </p:txBody>
      </p:sp>
      <p:grpSp>
        <p:nvGrpSpPr>
          <p:cNvPr id="19462" name="Group 15"/>
          <p:cNvGrpSpPr>
            <a:grpSpLocks/>
          </p:cNvGrpSpPr>
          <p:nvPr/>
        </p:nvGrpSpPr>
        <p:grpSpPr bwMode="auto">
          <a:xfrm>
            <a:off x="0" y="2819400"/>
            <a:ext cx="1295400" cy="914400"/>
            <a:chOff x="0" y="1776"/>
            <a:chExt cx="816" cy="576"/>
          </a:xfrm>
        </p:grpSpPr>
        <p:sp>
          <p:nvSpPr>
            <p:cNvPr id="19469" name="Text Box 16"/>
            <p:cNvSpPr txBox="1">
              <a:spLocks noChangeArrowheads="1"/>
            </p:cNvSpPr>
            <p:nvPr/>
          </p:nvSpPr>
          <p:spPr bwMode="auto">
            <a:xfrm>
              <a:off x="0" y="192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Airstreams</a:t>
              </a:r>
            </a:p>
          </p:txBody>
        </p:sp>
        <p:sp>
          <p:nvSpPr>
            <p:cNvPr id="19470" name="Line 17"/>
            <p:cNvSpPr>
              <a:spLocks noChangeShapeType="1"/>
            </p:cNvSpPr>
            <p:nvPr/>
          </p:nvSpPr>
          <p:spPr bwMode="auto">
            <a:xfrm>
              <a:off x="576" y="2112"/>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1" name="Line 18"/>
            <p:cNvSpPr>
              <a:spLocks noChangeShapeType="1"/>
            </p:cNvSpPr>
            <p:nvPr/>
          </p:nvSpPr>
          <p:spPr bwMode="auto">
            <a:xfrm flipV="1">
              <a:off x="576" y="1776"/>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9472" name="Line 19"/>
            <p:cNvSpPr>
              <a:spLocks noChangeShapeType="1"/>
            </p:cNvSpPr>
            <p:nvPr/>
          </p:nvSpPr>
          <p:spPr bwMode="auto">
            <a:xfrm>
              <a:off x="768" y="2064"/>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grpSp>
        <p:nvGrpSpPr>
          <p:cNvPr id="19463" name="Group 20"/>
          <p:cNvGrpSpPr>
            <a:grpSpLocks/>
          </p:cNvGrpSpPr>
          <p:nvPr/>
        </p:nvGrpSpPr>
        <p:grpSpPr bwMode="auto">
          <a:xfrm>
            <a:off x="0" y="4419600"/>
            <a:ext cx="1295400" cy="366713"/>
            <a:chOff x="0" y="2640"/>
            <a:chExt cx="816" cy="231"/>
          </a:xfrm>
        </p:grpSpPr>
        <p:sp>
          <p:nvSpPr>
            <p:cNvPr id="19467" name="Text Box 21"/>
            <p:cNvSpPr txBox="1">
              <a:spLocks noChangeArrowheads="1"/>
            </p:cNvSpPr>
            <p:nvPr/>
          </p:nvSpPr>
          <p:spPr bwMode="auto">
            <a:xfrm>
              <a:off x="0" y="2640"/>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Particle</a:t>
              </a:r>
            </a:p>
          </p:txBody>
        </p:sp>
        <p:sp>
          <p:nvSpPr>
            <p:cNvPr id="19468" name="Line 22"/>
            <p:cNvSpPr>
              <a:spLocks noChangeShapeType="1"/>
            </p:cNvSpPr>
            <p:nvPr/>
          </p:nvSpPr>
          <p:spPr bwMode="auto">
            <a:xfrm flipV="1">
              <a:off x="624" y="2688"/>
              <a:ext cx="19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19464" name="Text Box 23"/>
          <p:cNvSpPr txBox="1">
            <a:spLocks noChangeArrowheads="1"/>
          </p:cNvSpPr>
          <p:nvPr/>
        </p:nvSpPr>
        <p:spPr bwMode="auto">
          <a:xfrm>
            <a:off x="5105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19465" name="Text Box 24"/>
          <p:cNvSpPr txBox="1">
            <a:spLocks noChangeArrowheads="1"/>
          </p:cNvSpPr>
          <p:nvPr/>
        </p:nvSpPr>
        <p:spPr bwMode="auto">
          <a:xfrm>
            <a:off x="556260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271385" name="Text Box 25"/>
          <p:cNvSpPr txBox="1">
            <a:spLocks noChangeArrowheads="1"/>
          </p:cNvSpPr>
          <p:nvPr/>
        </p:nvSpPr>
        <p:spPr bwMode="auto">
          <a:xfrm>
            <a:off x="1371600" y="1371600"/>
            <a:ext cx="6096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FF0000"/>
                </a:solidFill>
              </a:rPr>
              <a:t>Very small particles affected by Brownian motion as opposed to airstream; random motion due to molecular bombardment</a:t>
            </a:r>
          </a:p>
        </p:txBody>
      </p:sp>
      <p:sp>
        <p:nvSpPr>
          <p:cNvPr id="2" name="Slide Number Placeholder 1"/>
          <p:cNvSpPr>
            <a:spLocks noGrp="1"/>
          </p:cNvSpPr>
          <p:nvPr>
            <p:ph type="sldNum" sz="quarter" idx="12"/>
          </p:nvPr>
        </p:nvSpPr>
        <p:spPr/>
        <p:txBody>
          <a:bodyPr/>
          <a:lstStyle/>
          <a:p>
            <a:pPr>
              <a:defRPr/>
            </a:pPr>
            <a:fld id="{E2984846-3B12-41C3-B522-D37453063EE1}"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2625465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973 -0.00809 L 0.12865 -0.15914 L 0.2415 0.1654 L 0.30869 -0.09646 L 0.43091 0.11034 L 0.43091 0.11196 L 0.43212 0.11196 L 0.45799 0.0775 " pathEditMode="relative" rAng="0" ptsTypes="AAAAAAAA">
                                      <p:cBhvr>
                                        <p:cTn id="6" dur="3000" fill="hold"/>
                                        <p:tgtEl>
                                          <p:spTgt spid="271373"/>
                                        </p:tgtEl>
                                        <p:attrNameLst>
                                          <p:attrName>ppt_x</p:attrName>
                                          <p:attrName>ppt_y</p:attrName>
                                        </p:attrNameLst>
                                      </p:cBhvr>
                                      <p:rCtr x="22413" y="1110"/>
                                    </p:animMotion>
                                  </p:childTnLst>
                                </p:cTn>
                              </p:par>
                              <p:par>
                                <p:cTn id="7" presetID="1" presetClass="entr" presetSubtype="0" fill="hold" nodeType="withEffect">
                                  <p:stCondLst>
                                    <p:cond delay="0"/>
                                  </p:stCondLst>
                                  <p:childTnLst>
                                    <p:set>
                                      <p:cBhvr>
                                        <p:cTn id="8" dur="1" fill="hold">
                                          <p:stCondLst>
                                            <p:cond delay="0"/>
                                          </p:stCondLst>
                                        </p:cTn>
                                        <p:tgtEl>
                                          <p:spTgt spid="2713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95400" y="2514600"/>
            <a:ext cx="6172200" cy="3429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grpSp>
        <p:nvGrpSpPr>
          <p:cNvPr id="20483" name="Group 3"/>
          <p:cNvGrpSpPr>
            <a:grpSpLocks/>
          </p:cNvGrpSpPr>
          <p:nvPr/>
        </p:nvGrpSpPr>
        <p:grpSpPr bwMode="auto">
          <a:xfrm>
            <a:off x="1295400" y="2678113"/>
            <a:ext cx="6172200" cy="2960687"/>
            <a:chOff x="816" y="1687"/>
            <a:chExt cx="3888" cy="1865"/>
          </a:xfrm>
        </p:grpSpPr>
        <p:sp>
          <p:nvSpPr>
            <p:cNvPr id="20497" name="Oval 4"/>
            <p:cNvSpPr>
              <a:spLocks noChangeAspect="1" noChangeArrowheads="1"/>
            </p:cNvSpPr>
            <p:nvPr/>
          </p:nvSpPr>
          <p:spPr bwMode="auto">
            <a:xfrm>
              <a:off x="3216" y="1872"/>
              <a:ext cx="593" cy="593"/>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0498" name="Oval 5"/>
            <p:cNvSpPr>
              <a:spLocks noChangeAspect="1" noChangeArrowheads="1"/>
            </p:cNvSpPr>
            <p:nvPr/>
          </p:nvSpPr>
          <p:spPr bwMode="auto">
            <a:xfrm>
              <a:off x="3504" y="2592"/>
              <a:ext cx="593" cy="593"/>
            </a:xfrm>
            <a:prstGeom prst="ellipse">
              <a:avLst/>
            </a:pr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0499" name="Line 6"/>
            <p:cNvSpPr>
              <a:spLocks noChangeAspect="1" noChangeShapeType="1"/>
            </p:cNvSpPr>
            <p:nvPr/>
          </p:nvSpPr>
          <p:spPr bwMode="auto">
            <a:xfrm>
              <a:off x="816" y="3552"/>
              <a:ext cx="3888" cy="0"/>
            </a:xfrm>
            <a:prstGeom prst="line">
              <a:avLst/>
            </a:prstGeom>
            <a:noFill/>
            <a:ln w="349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0" name="Freeform 7"/>
            <p:cNvSpPr>
              <a:spLocks noChangeAspect="1"/>
            </p:cNvSpPr>
            <p:nvPr/>
          </p:nvSpPr>
          <p:spPr bwMode="auto">
            <a:xfrm>
              <a:off x="816" y="1687"/>
              <a:ext cx="3888" cy="89"/>
            </a:xfrm>
            <a:custGeom>
              <a:avLst/>
              <a:gdLst>
                <a:gd name="T0" fmla="*/ 0 w 3888"/>
                <a:gd name="T1" fmla="*/ 89 h 89"/>
                <a:gd name="T2" fmla="*/ 2708 w 3888"/>
                <a:gd name="T3" fmla="*/ 0 h 89"/>
                <a:gd name="T4" fmla="*/ 3888 w 3888"/>
                <a:gd name="T5" fmla="*/ 89 h 89"/>
                <a:gd name="T6" fmla="*/ 0 60000 65536"/>
                <a:gd name="T7" fmla="*/ 0 60000 65536"/>
                <a:gd name="T8" fmla="*/ 0 60000 65536"/>
                <a:gd name="T9" fmla="*/ 0 w 3888"/>
                <a:gd name="T10" fmla="*/ 0 h 89"/>
                <a:gd name="T11" fmla="*/ 3888 w 3888"/>
                <a:gd name="T12" fmla="*/ 89 h 89"/>
              </a:gdLst>
              <a:ahLst/>
              <a:cxnLst>
                <a:cxn ang="T6">
                  <a:pos x="T0" y="T1"/>
                </a:cxn>
                <a:cxn ang="T7">
                  <a:pos x="T2" y="T3"/>
                </a:cxn>
                <a:cxn ang="T8">
                  <a:pos x="T4" y="T5"/>
                </a:cxn>
              </a:cxnLst>
              <a:rect l="T9" t="T10" r="T11" b="T12"/>
              <a:pathLst>
                <a:path w="3888" h="89">
                  <a:moveTo>
                    <a:pt x="0" y="89"/>
                  </a:moveTo>
                  <a:lnTo>
                    <a:pt x="2708" y="0"/>
                  </a:lnTo>
                  <a:lnTo>
                    <a:pt x="3888" y="89"/>
                  </a:lnTo>
                </a:path>
              </a:pathLst>
            </a:custGeom>
            <a:noFill/>
            <a:ln w="34925">
              <a:solidFill>
                <a:srgbClr val="3366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1" name="Freeform 8"/>
            <p:cNvSpPr>
              <a:spLocks/>
            </p:cNvSpPr>
            <p:nvPr/>
          </p:nvSpPr>
          <p:spPr bwMode="auto">
            <a:xfrm>
              <a:off x="816" y="1789"/>
              <a:ext cx="3888" cy="283"/>
            </a:xfrm>
            <a:custGeom>
              <a:avLst/>
              <a:gdLst>
                <a:gd name="T0" fmla="*/ 0 w 3888"/>
                <a:gd name="T1" fmla="*/ 282 h 283"/>
                <a:gd name="T2" fmla="*/ 2694 w 3888"/>
                <a:gd name="T3" fmla="*/ 0 h 283"/>
                <a:gd name="T4" fmla="*/ 3888 w 3888"/>
                <a:gd name="T5" fmla="*/ 283 h 283"/>
                <a:gd name="T6" fmla="*/ 0 60000 65536"/>
                <a:gd name="T7" fmla="*/ 0 60000 65536"/>
                <a:gd name="T8" fmla="*/ 0 60000 65536"/>
                <a:gd name="T9" fmla="*/ 0 w 3888"/>
                <a:gd name="T10" fmla="*/ 0 h 283"/>
                <a:gd name="T11" fmla="*/ 3888 w 3888"/>
                <a:gd name="T12" fmla="*/ 283 h 283"/>
              </a:gdLst>
              <a:ahLst/>
              <a:cxnLst>
                <a:cxn ang="T6">
                  <a:pos x="T0" y="T1"/>
                </a:cxn>
                <a:cxn ang="T7">
                  <a:pos x="T2" y="T3"/>
                </a:cxn>
                <a:cxn ang="T8">
                  <a:pos x="T4" y="T5"/>
                </a:cxn>
              </a:cxnLst>
              <a:rect l="T9" t="T10" r="T11" b="T12"/>
              <a:pathLst>
                <a:path w="3888" h="283">
                  <a:moveTo>
                    <a:pt x="0" y="282"/>
                  </a:moveTo>
                  <a:cubicBezTo>
                    <a:pt x="449" y="235"/>
                    <a:pt x="2046" y="0"/>
                    <a:pt x="2694" y="0"/>
                  </a:cubicBezTo>
                  <a:cubicBezTo>
                    <a:pt x="3342" y="0"/>
                    <a:pt x="3639" y="224"/>
                    <a:pt x="3888" y="283"/>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2" name="Freeform 9"/>
            <p:cNvSpPr>
              <a:spLocks/>
            </p:cNvSpPr>
            <p:nvPr/>
          </p:nvSpPr>
          <p:spPr bwMode="auto">
            <a:xfrm>
              <a:off x="816" y="2367"/>
              <a:ext cx="3888" cy="140"/>
            </a:xfrm>
            <a:custGeom>
              <a:avLst/>
              <a:gdLst>
                <a:gd name="T0" fmla="*/ 0 w 3888"/>
                <a:gd name="T1" fmla="*/ 0 h 140"/>
                <a:gd name="T2" fmla="*/ 2803 w 3888"/>
                <a:gd name="T3" fmla="*/ 140 h 140"/>
                <a:gd name="T4" fmla="*/ 3888 w 3888"/>
                <a:gd name="T5" fmla="*/ 1 h 140"/>
                <a:gd name="T6" fmla="*/ 0 60000 65536"/>
                <a:gd name="T7" fmla="*/ 0 60000 65536"/>
                <a:gd name="T8" fmla="*/ 0 60000 65536"/>
                <a:gd name="T9" fmla="*/ 0 w 3888"/>
                <a:gd name="T10" fmla="*/ 0 h 140"/>
                <a:gd name="T11" fmla="*/ 3888 w 3888"/>
                <a:gd name="T12" fmla="*/ 140 h 140"/>
              </a:gdLst>
              <a:ahLst/>
              <a:cxnLst>
                <a:cxn ang="T6">
                  <a:pos x="T0" y="T1"/>
                </a:cxn>
                <a:cxn ang="T7">
                  <a:pos x="T2" y="T3"/>
                </a:cxn>
                <a:cxn ang="T8">
                  <a:pos x="T4" y="T5"/>
                </a:cxn>
              </a:cxnLst>
              <a:rect l="T9" t="T10" r="T11" b="T12"/>
              <a:pathLst>
                <a:path w="3888" h="140">
                  <a:moveTo>
                    <a:pt x="0" y="0"/>
                  </a:moveTo>
                  <a:cubicBezTo>
                    <a:pt x="467" y="23"/>
                    <a:pt x="2155" y="140"/>
                    <a:pt x="2803" y="140"/>
                  </a:cubicBezTo>
                  <a:cubicBezTo>
                    <a:pt x="3451" y="140"/>
                    <a:pt x="3662" y="30"/>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3" name="Freeform 10"/>
            <p:cNvSpPr>
              <a:spLocks/>
            </p:cNvSpPr>
            <p:nvPr/>
          </p:nvSpPr>
          <p:spPr bwMode="auto">
            <a:xfrm>
              <a:off x="816" y="2555"/>
              <a:ext cx="3888" cy="109"/>
            </a:xfrm>
            <a:custGeom>
              <a:avLst/>
              <a:gdLst>
                <a:gd name="T0" fmla="*/ 0 w 3888"/>
                <a:gd name="T1" fmla="*/ 108 h 109"/>
                <a:gd name="T2" fmla="*/ 3019 w 3888"/>
                <a:gd name="T3" fmla="*/ 0 h 109"/>
                <a:gd name="T4" fmla="*/ 3888 w 3888"/>
                <a:gd name="T5" fmla="*/ 109 h 109"/>
                <a:gd name="T6" fmla="*/ 0 60000 65536"/>
                <a:gd name="T7" fmla="*/ 0 60000 65536"/>
                <a:gd name="T8" fmla="*/ 0 60000 65536"/>
                <a:gd name="T9" fmla="*/ 0 w 3888"/>
                <a:gd name="T10" fmla="*/ 0 h 109"/>
                <a:gd name="T11" fmla="*/ 3888 w 3888"/>
                <a:gd name="T12" fmla="*/ 109 h 109"/>
              </a:gdLst>
              <a:ahLst/>
              <a:cxnLst>
                <a:cxn ang="T6">
                  <a:pos x="T0" y="T1"/>
                </a:cxn>
                <a:cxn ang="T7">
                  <a:pos x="T2" y="T3"/>
                </a:cxn>
                <a:cxn ang="T8">
                  <a:pos x="T4" y="T5"/>
                </a:cxn>
              </a:cxnLst>
              <a:rect l="T9" t="T10" r="T11" b="T12"/>
              <a:pathLst>
                <a:path w="3888" h="109">
                  <a:moveTo>
                    <a:pt x="0" y="108"/>
                  </a:moveTo>
                  <a:cubicBezTo>
                    <a:pt x="503" y="90"/>
                    <a:pt x="2371" y="0"/>
                    <a:pt x="3019" y="0"/>
                  </a:cubicBezTo>
                  <a:cubicBezTo>
                    <a:pt x="3667" y="0"/>
                    <a:pt x="3707" y="86"/>
                    <a:pt x="3888" y="109"/>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4" name="Freeform 11"/>
            <p:cNvSpPr>
              <a:spLocks/>
            </p:cNvSpPr>
            <p:nvPr/>
          </p:nvSpPr>
          <p:spPr bwMode="auto">
            <a:xfrm>
              <a:off x="816" y="2959"/>
              <a:ext cx="3888" cy="260"/>
            </a:xfrm>
            <a:custGeom>
              <a:avLst/>
              <a:gdLst>
                <a:gd name="T0" fmla="*/ 0 w 3888"/>
                <a:gd name="T1" fmla="*/ 0 h 260"/>
                <a:gd name="T2" fmla="*/ 3019 w 3888"/>
                <a:gd name="T3" fmla="*/ 260 h 260"/>
                <a:gd name="T4" fmla="*/ 3888 w 3888"/>
                <a:gd name="T5" fmla="*/ 1 h 260"/>
                <a:gd name="T6" fmla="*/ 0 60000 65536"/>
                <a:gd name="T7" fmla="*/ 0 60000 65536"/>
                <a:gd name="T8" fmla="*/ 0 60000 65536"/>
                <a:gd name="T9" fmla="*/ 0 w 3888"/>
                <a:gd name="T10" fmla="*/ 0 h 260"/>
                <a:gd name="T11" fmla="*/ 3888 w 3888"/>
                <a:gd name="T12" fmla="*/ 260 h 260"/>
              </a:gdLst>
              <a:ahLst/>
              <a:cxnLst>
                <a:cxn ang="T6">
                  <a:pos x="T0" y="T1"/>
                </a:cxn>
                <a:cxn ang="T7">
                  <a:pos x="T2" y="T3"/>
                </a:cxn>
                <a:cxn ang="T8">
                  <a:pos x="T4" y="T5"/>
                </a:cxn>
              </a:cxnLst>
              <a:rect l="T9" t="T10" r="T11" b="T12"/>
              <a:pathLst>
                <a:path w="3888" h="260">
                  <a:moveTo>
                    <a:pt x="0" y="0"/>
                  </a:moveTo>
                  <a:cubicBezTo>
                    <a:pt x="503" y="43"/>
                    <a:pt x="2371" y="260"/>
                    <a:pt x="3019" y="260"/>
                  </a:cubicBezTo>
                  <a:cubicBezTo>
                    <a:pt x="3667" y="260"/>
                    <a:pt x="3707" y="55"/>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505" name="Freeform 12"/>
            <p:cNvSpPr>
              <a:spLocks/>
            </p:cNvSpPr>
            <p:nvPr/>
          </p:nvSpPr>
          <p:spPr bwMode="auto">
            <a:xfrm>
              <a:off x="816" y="3255"/>
              <a:ext cx="3888" cy="133"/>
            </a:xfrm>
            <a:custGeom>
              <a:avLst/>
              <a:gdLst>
                <a:gd name="T0" fmla="*/ 0 w 3888"/>
                <a:gd name="T1" fmla="*/ 0 h 133"/>
                <a:gd name="T2" fmla="*/ 3006 w 3888"/>
                <a:gd name="T3" fmla="*/ 133 h 133"/>
                <a:gd name="T4" fmla="*/ 3888 w 3888"/>
                <a:gd name="T5" fmla="*/ 1 h 133"/>
                <a:gd name="T6" fmla="*/ 0 60000 65536"/>
                <a:gd name="T7" fmla="*/ 0 60000 65536"/>
                <a:gd name="T8" fmla="*/ 0 60000 65536"/>
                <a:gd name="T9" fmla="*/ 0 w 3888"/>
                <a:gd name="T10" fmla="*/ 0 h 133"/>
                <a:gd name="T11" fmla="*/ 3888 w 3888"/>
                <a:gd name="T12" fmla="*/ 133 h 133"/>
              </a:gdLst>
              <a:ahLst/>
              <a:cxnLst>
                <a:cxn ang="T6">
                  <a:pos x="T0" y="T1"/>
                </a:cxn>
                <a:cxn ang="T7">
                  <a:pos x="T2" y="T3"/>
                </a:cxn>
                <a:cxn ang="T8">
                  <a:pos x="T4" y="T5"/>
                </a:cxn>
              </a:cxnLst>
              <a:rect l="T9" t="T10" r="T11" b="T12"/>
              <a:pathLst>
                <a:path w="3888" h="133">
                  <a:moveTo>
                    <a:pt x="0" y="0"/>
                  </a:moveTo>
                  <a:cubicBezTo>
                    <a:pt x="501" y="22"/>
                    <a:pt x="2358" y="133"/>
                    <a:pt x="3006" y="133"/>
                  </a:cubicBezTo>
                  <a:cubicBezTo>
                    <a:pt x="3654" y="133"/>
                    <a:pt x="3704" y="29"/>
                    <a:pt x="3888" y="1"/>
                  </a:cubicBezTo>
                </a:path>
              </a:pathLst>
            </a:custGeom>
            <a:noFill/>
            <a:ln w="38100">
              <a:solidFill>
                <a:srgbClr val="3366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272397" name="Freeform 13"/>
          <p:cNvSpPr>
            <a:spLocks/>
          </p:cNvSpPr>
          <p:nvPr/>
        </p:nvSpPr>
        <p:spPr bwMode="auto">
          <a:xfrm>
            <a:off x="1219200" y="5334000"/>
            <a:ext cx="612775" cy="506413"/>
          </a:xfrm>
          <a:custGeom>
            <a:avLst/>
            <a:gdLst>
              <a:gd name="T0" fmla="*/ 382587 w 386"/>
              <a:gd name="T1" fmla="*/ 22225 h 319"/>
              <a:gd name="T2" fmla="*/ 222250 w 386"/>
              <a:gd name="T3" fmla="*/ 11113 h 319"/>
              <a:gd name="T4" fmla="*/ 188912 w 386"/>
              <a:gd name="T5" fmla="*/ 42863 h 319"/>
              <a:gd name="T6" fmla="*/ 125413 w 386"/>
              <a:gd name="T7" fmla="*/ 65088 h 319"/>
              <a:gd name="T8" fmla="*/ 28575 w 386"/>
              <a:gd name="T9" fmla="*/ 150813 h 319"/>
              <a:gd name="T10" fmla="*/ 125413 w 386"/>
              <a:gd name="T11" fmla="*/ 387350 h 319"/>
              <a:gd name="T12" fmla="*/ 222250 w 386"/>
              <a:gd name="T13" fmla="*/ 409575 h 319"/>
              <a:gd name="T14" fmla="*/ 296863 w 386"/>
              <a:gd name="T15" fmla="*/ 441325 h 319"/>
              <a:gd name="T16" fmla="*/ 404812 w 386"/>
              <a:gd name="T17" fmla="*/ 506413 h 319"/>
              <a:gd name="T18" fmla="*/ 479425 w 386"/>
              <a:gd name="T19" fmla="*/ 452438 h 319"/>
              <a:gd name="T20" fmla="*/ 576263 w 386"/>
              <a:gd name="T21" fmla="*/ 279400 h 319"/>
              <a:gd name="T22" fmla="*/ 501650 w 386"/>
              <a:gd name="T23" fmla="*/ 31750 h 319"/>
              <a:gd name="T24" fmla="*/ 468313 w 386"/>
              <a:gd name="T25" fmla="*/ 11113 h 319"/>
              <a:gd name="T26" fmla="*/ 285750 w 386"/>
              <a:gd name="T27" fmla="*/ 11113 h 3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6"/>
              <a:gd name="T43" fmla="*/ 0 h 319"/>
              <a:gd name="T44" fmla="*/ 386 w 386"/>
              <a:gd name="T45" fmla="*/ 319 h 3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6" h="319">
                <a:moveTo>
                  <a:pt x="241" y="14"/>
                </a:moveTo>
                <a:cubicBezTo>
                  <a:pt x="204" y="1"/>
                  <a:pt x="179" y="0"/>
                  <a:pt x="140" y="7"/>
                </a:cubicBezTo>
                <a:cubicBezTo>
                  <a:pt x="133" y="14"/>
                  <a:pt x="127" y="22"/>
                  <a:pt x="119" y="27"/>
                </a:cubicBezTo>
                <a:cubicBezTo>
                  <a:pt x="107" y="34"/>
                  <a:pt x="79" y="41"/>
                  <a:pt x="79" y="41"/>
                </a:cubicBezTo>
                <a:cubicBezTo>
                  <a:pt x="25" y="80"/>
                  <a:pt x="42" y="59"/>
                  <a:pt x="18" y="95"/>
                </a:cubicBezTo>
                <a:cubicBezTo>
                  <a:pt x="23" y="179"/>
                  <a:pt x="0" y="224"/>
                  <a:pt x="79" y="244"/>
                </a:cubicBezTo>
                <a:cubicBezTo>
                  <a:pt x="103" y="261"/>
                  <a:pt x="111" y="266"/>
                  <a:pt x="140" y="258"/>
                </a:cubicBezTo>
                <a:cubicBezTo>
                  <a:pt x="155" y="265"/>
                  <a:pt x="173" y="268"/>
                  <a:pt x="187" y="278"/>
                </a:cubicBezTo>
                <a:cubicBezTo>
                  <a:pt x="212" y="295"/>
                  <a:pt x="225" y="309"/>
                  <a:pt x="255" y="319"/>
                </a:cubicBezTo>
                <a:cubicBezTo>
                  <a:pt x="291" y="306"/>
                  <a:pt x="265" y="296"/>
                  <a:pt x="302" y="285"/>
                </a:cubicBezTo>
                <a:cubicBezTo>
                  <a:pt x="315" y="224"/>
                  <a:pt x="304" y="206"/>
                  <a:pt x="363" y="176"/>
                </a:cubicBezTo>
                <a:cubicBezTo>
                  <a:pt x="386" y="110"/>
                  <a:pt x="371" y="54"/>
                  <a:pt x="316" y="20"/>
                </a:cubicBezTo>
                <a:cubicBezTo>
                  <a:pt x="309" y="16"/>
                  <a:pt x="303" y="8"/>
                  <a:pt x="295" y="7"/>
                </a:cubicBezTo>
                <a:cubicBezTo>
                  <a:pt x="257" y="3"/>
                  <a:pt x="218" y="7"/>
                  <a:pt x="180" y="7"/>
                </a:cubicBezTo>
              </a:path>
            </a:pathLst>
          </a:custGeom>
          <a:solidFill>
            <a:schemeClr val="tx1"/>
          </a:solidFill>
          <a:ln w="9525">
            <a:solidFill>
              <a:schemeClr val="tx1"/>
            </a:solidFill>
            <a:round/>
            <a:headEnd/>
            <a:tailEnd/>
          </a:ln>
        </p:spPr>
        <p:txBody>
          <a:bodyPr/>
          <a:lstStyle/>
          <a:p>
            <a:pPr algn="ctr" eaLnBrk="0" fontAlgn="base" hangingPunct="0">
              <a:spcBef>
                <a:spcPct val="0"/>
              </a:spcBef>
              <a:spcAft>
                <a:spcPct val="0"/>
              </a:spcAft>
            </a:pPr>
            <a:endParaRPr lang="en-US">
              <a:solidFill>
                <a:srgbClr val="000000"/>
              </a:solidFill>
            </a:endParaRPr>
          </a:p>
        </p:txBody>
      </p:sp>
      <p:sp>
        <p:nvSpPr>
          <p:cNvPr id="20485" name="Rectangle 14"/>
          <p:cNvSpPr>
            <a:spLocks noChangeArrowheads="1"/>
          </p:cNvSpPr>
          <p:nvPr/>
        </p:nvSpPr>
        <p:spPr bwMode="auto">
          <a:xfrm>
            <a:off x="762000" y="1524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fontAlgn="base">
              <a:spcBef>
                <a:spcPct val="0"/>
              </a:spcBef>
              <a:spcAft>
                <a:spcPct val="0"/>
              </a:spcAft>
            </a:pPr>
            <a:r>
              <a:rPr lang="en-US" sz="2400" dirty="0">
                <a:solidFill>
                  <a:srgbClr val="336666"/>
                </a:solidFill>
                <a:latin typeface="Arial Black" pitchFamily="34" charset="0"/>
              </a:rPr>
              <a:t>Particle Filtration Involves 4 Mechanisms: Interception, Inertial Impact, Diffusion, and </a:t>
            </a:r>
            <a:r>
              <a:rPr lang="en-US" sz="2400" dirty="0">
                <a:solidFill>
                  <a:srgbClr val="FF0000"/>
                </a:solidFill>
                <a:latin typeface="Arial Black" pitchFamily="34" charset="0"/>
              </a:rPr>
              <a:t>Electrostatic Charge </a:t>
            </a:r>
          </a:p>
        </p:txBody>
      </p:sp>
      <p:grpSp>
        <p:nvGrpSpPr>
          <p:cNvPr id="20486" name="Group 15"/>
          <p:cNvGrpSpPr>
            <a:grpSpLocks/>
          </p:cNvGrpSpPr>
          <p:nvPr/>
        </p:nvGrpSpPr>
        <p:grpSpPr bwMode="auto">
          <a:xfrm>
            <a:off x="0" y="2819400"/>
            <a:ext cx="1295400" cy="914400"/>
            <a:chOff x="0" y="1776"/>
            <a:chExt cx="816" cy="576"/>
          </a:xfrm>
        </p:grpSpPr>
        <p:sp>
          <p:nvSpPr>
            <p:cNvPr id="20493" name="Text Box 16"/>
            <p:cNvSpPr txBox="1">
              <a:spLocks noChangeArrowheads="1"/>
            </p:cNvSpPr>
            <p:nvPr/>
          </p:nvSpPr>
          <p:spPr bwMode="auto">
            <a:xfrm>
              <a:off x="0" y="1920"/>
              <a:ext cx="8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Airstreams</a:t>
              </a:r>
            </a:p>
          </p:txBody>
        </p:sp>
        <p:sp>
          <p:nvSpPr>
            <p:cNvPr id="20494" name="Line 17"/>
            <p:cNvSpPr>
              <a:spLocks noChangeShapeType="1"/>
            </p:cNvSpPr>
            <p:nvPr/>
          </p:nvSpPr>
          <p:spPr bwMode="auto">
            <a:xfrm>
              <a:off x="576" y="2112"/>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495" name="Line 18"/>
            <p:cNvSpPr>
              <a:spLocks noChangeShapeType="1"/>
            </p:cNvSpPr>
            <p:nvPr/>
          </p:nvSpPr>
          <p:spPr bwMode="auto">
            <a:xfrm flipV="1">
              <a:off x="576" y="1776"/>
              <a:ext cx="240" cy="24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0496" name="Line 19"/>
            <p:cNvSpPr>
              <a:spLocks noChangeShapeType="1"/>
            </p:cNvSpPr>
            <p:nvPr/>
          </p:nvSpPr>
          <p:spPr bwMode="auto">
            <a:xfrm>
              <a:off x="768" y="2064"/>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grpSp>
        <p:nvGrpSpPr>
          <p:cNvPr id="20487" name="Group 20"/>
          <p:cNvGrpSpPr>
            <a:grpSpLocks/>
          </p:cNvGrpSpPr>
          <p:nvPr/>
        </p:nvGrpSpPr>
        <p:grpSpPr bwMode="auto">
          <a:xfrm>
            <a:off x="0" y="5486400"/>
            <a:ext cx="1295400" cy="366713"/>
            <a:chOff x="0" y="2640"/>
            <a:chExt cx="816" cy="231"/>
          </a:xfrm>
        </p:grpSpPr>
        <p:sp>
          <p:nvSpPr>
            <p:cNvPr id="20491" name="Text Box 21"/>
            <p:cNvSpPr txBox="1">
              <a:spLocks noChangeArrowheads="1"/>
            </p:cNvSpPr>
            <p:nvPr/>
          </p:nvSpPr>
          <p:spPr bwMode="auto">
            <a:xfrm>
              <a:off x="0" y="2640"/>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Particle</a:t>
              </a:r>
            </a:p>
          </p:txBody>
        </p:sp>
        <p:sp>
          <p:nvSpPr>
            <p:cNvPr id="20492" name="Line 22"/>
            <p:cNvSpPr>
              <a:spLocks noChangeShapeType="1"/>
            </p:cNvSpPr>
            <p:nvPr/>
          </p:nvSpPr>
          <p:spPr bwMode="auto">
            <a:xfrm flipV="1">
              <a:off x="624" y="2688"/>
              <a:ext cx="192" cy="96"/>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sp>
        <p:nvSpPr>
          <p:cNvPr id="20488" name="Text Box 23"/>
          <p:cNvSpPr txBox="1">
            <a:spLocks noChangeArrowheads="1"/>
          </p:cNvSpPr>
          <p:nvPr/>
        </p:nvSpPr>
        <p:spPr bwMode="auto">
          <a:xfrm>
            <a:off x="5105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20489" name="Text Box 24"/>
          <p:cNvSpPr txBox="1">
            <a:spLocks noChangeArrowheads="1"/>
          </p:cNvSpPr>
          <p:nvPr/>
        </p:nvSpPr>
        <p:spPr bwMode="auto">
          <a:xfrm>
            <a:off x="5562600" y="4419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Fiber</a:t>
            </a:r>
          </a:p>
        </p:txBody>
      </p:sp>
      <p:sp>
        <p:nvSpPr>
          <p:cNvPr id="272409" name="Text Box 25"/>
          <p:cNvSpPr txBox="1">
            <a:spLocks noChangeArrowheads="1"/>
          </p:cNvSpPr>
          <p:nvPr/>
        </p:nvSpPr>
        <p:spPr bwMode="auto">
          <a:xfrm>
            <a:off x="1295400" y="15240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Respirator carries an electrostatic charge which attracts particles.</a:t>
            </a:r>
          </a:p>
        </p:txBody>
      </p:sp>
      <p:sp>
        <p:nvSpPr>
          <p:cNvPr id="2" name="Slide Number Placeholder 1"/>
          <p:cNvSpPr>
            <a:spLocks noGrp="1"/>
          </p:cNvSpPr>
          <p:nvPr>
            <p:ph type="sldNum" sz="quarter" idx="12"/>
          </p:nvPr>
        </p:nvSpPr>
        <p:spPr/>
        <p:txBody>
          <a:bodyPr/>
          <a:lstStyle/>
          <a:p>
            <a:pPr>
              <a:defRPr/>
            </a:pPr>
            <a:fld id="{E2984846-3B12-41C3-B522-D37453063EE1}"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274760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2.77778E-7 1.95697E-6 C 0.06059 0.00069 0.2875 0.01295 0.36372 0.00416 C 0.43993 -0.00463 0.43819 -0.04048 0.45781 -0.05228 " pathEditMode="relative" rAng="0" ptsTypes="aaa">
                                      <p:cBhvr>
                                        <p:cTn id="6" dur="2000" fill="hold"/>
                                        <p:tgtEl>
                                          <p:spTgt spid="272397"/>
                                        </p:tgtEl>
                                        <p:attrNameLst>
                                          <p:attrName>ppt_x</p:attrName>
                                          <p:attrName>ppt_y</p:attrName>
                                        </p:attrNameLst>
                                      </p:cBhvr>
                                      <p:rCtr x="22882" y="-1966"/>
                                    </p:animMotion>
                                  </p:childTnLst>
                                </p:cTn>
                              </p:par>
                              <p:par>
                                <p:cTn id="7" presetID="1" presetClass="entr" presetSubtype="0" fill="hold" nodeType="withEffect">
                                  <p:stCondLst>
                                    <p:cond delay="0"/>
                                  </p:stCondLst>
                                  <p:childTnLst>
                                    <p:set>
                                      <p:cBhvr>
                                        <p:cTn id="8" dur="1" fill="hold">
                                          <p:stCondLst>
                                            <p:cond delay="0"/>
                                          </p:stCondLst>
                                        </p:cTn>
                                        <p:tgtEl>
                                          <p:spTgt spid="27240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Line 2"/>
          <p:cNvSpPr>
            <a:spLocks noChangeShapeType="1"/>
          </p:cNvSpPr>
          <p:nvPr/>
        </p:nvSpPr>
        <p:spPr bwMode="auto">
          <a:xfrm>
            <a:off x="1295400" y="1600200"/>
            <a:ext cx="0" cy="411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07" name="Line 3"/>
          <p:cNvSpPr>
            <a:spLocks noChangeShapeType="1"/>
          </p:cNvSpPr>
          <p:nvPr/>
        </p:nvSpPr>
        <p:spPr bwMode="auto">
          <a:xfrm>
            <a:off x="1295400" y="5715000"/>
            <a:ext cx="6781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08" name="Line 4"/>
          <p:cNvSpPr>
            <a:spLocks noChangeShapeType="1"/>
          </p:cNvSpPr>
          <p:nvPr/>
        </p:nvSpPr>
        <p:spPr bwMode="auto">
          <a:xfrm>
            <a:off x="3124200" y="5562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09" name="Line 5"/>
          <p:cNvSpPr>
            <a:spLocks noChangeShapeType="1"/>
          </p:cNvSpPr>
          <p:nvPr/>
        </p:nvSpPr>
        <p:spPr bwMode="auto">
          <a:xfrm>
            <a:off x="5600700" y="5562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10" name="Line 6"/>
          <p:cNvSpPr>
            <a:spLocks noChangeShapeType="1"/>
          </p:cNvSpPr>
          <p:nvPr/>
        </p:nvSpPr>
        <p:spPr bwMode="auto">
          <a:xfrm>
            <a:off x="8077200" y="5562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11" name="Text Box 7"/>
          <p:cNvSpPr txBox="1">
            <a:spLocks noChangeArrowheads="1"/>
          </p:cNvSpPr>
          <p:nvPr/>
        </p:nvSpPr>
        <p:spPr bwMode="auto">
          <a:xfrm>
            <a:off x="2743200" y="5715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000000"/>
                </a:solidFill>
              </a:rPr>
              <a:t>0.1 </a:t>
            </a:r>
            <a:r>
              <a:rPr lang="en-US" dirty="0">
                <a:solidFill>
                  <a:srgbClr val="000000"/>
                </a:solidFill>
                <a:cs typeface="Arial" charset="0"/>
              </a:rPr>
              <a:t>µm</a:t>
            </a:r>
          </a:p>
        </p:txBody>
      </p:sp>
      <p:sp>
        <p:nvSpPr>
          <p:cNvPr id="21512" name="Text Box 8"/>
          <p:cNvSpPr txBox="1">
            <a:spLocks noChangeArrowheads="1"/>
          </p:cNvSpPr>
          <p:nvPr/>
        </p:nvSpPr>
        <p:spPr bwMode="auto">
          <a:xfrm>
            <a:off x="5257800" y="5715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000000"/>
                </a:solidFill>
              </a:rPr>
              <a:t>1.0 </a:t>
            </a:r>
            <a:r>
              <a:rPr lang="en-US" dirty="0">
                <a:solidFill>
                  <a:srgbClr val="000000"/>
                </a:solidFill>
                <a:cs typeface="Arial" charset="0"/>
              </a:rPr>
              <a:t>µm</a:t>
            </a:r>
          </a:p>
        </p:txBody>
      </p:sp>
      <p:sp>
        <p:nvSpPr>
          <p:cNvPr id="21513" name="Text Box 9"/>
          <p:cNvSpPr txBox="1">
            <a:spLocks noChangeArrowheads="1"/>
          </p:cNvSpPr>
          <p:nvPr/>
        </p:nvSpPr>
        <p:spPr bwMode="auto">
          <a:xfrm>
            <a:off x="7696200" y="57150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000000"/>
                </a:solidFill>
              </a:rPr>
              <a:t>10 </a:t>
            </a:r>
            <a:r>
              <a:rPr lang="en-US" dirty="0">
                <a:solidFill>
                  <a:srgbClr val="000000"/>
                </a:solidFill>
                <a:cs typeface="Arial" charset="0"/>
              </a:rPr>
              <a:t>µm</a:t>
            </a:r>
          </a:p>
        </p:txBody>
      </p:sp>
      <p:sp>
        <p:nvSpPr>
          <p:cNvPr id="21514" name="Text Box 10"/>
          <p:cNvSpPr txBox="1">
            <a:spLocks noChangeArrowheads="1"/>
          </p:cNvSpPr>
          <p:nvPr/>
        </p:nvSpPr>
        <p:spPr bwMode="auto">
          <a:xfrm>
            <a:off x="3276600" y="60960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000000"/>
                </a:solidFill>
              </a:rPr>
              <a:t>Particle Diameter (</a:t>
            </a:r>
            <a:r>
              <a:rPr lang="en-US" dirty="0">
                <a:solidFill>
                  <a:srgbClr val="000000"/>
                </a:solidFill>
                <a:cs typeface="Arial" charset="0"/>
              </a:rPr>
              <a:t>µm)</a:t>
            </a:r>
          </a:p>
        </p:txBody>
      </p:sp>
      <p:sp>
        <p:nvSpPr>
          <p:cNvPr id="21515" name="Text Box 11"/>
          <p:cNvSpPr txBox="1">
            <a:spLocks noChangeArrowheads="1"/>
          </p:cNvSpPr>
          <p:nvPr/>
        </p:nvSpPr>
        <p:spPr bwMode="auto">
          <a:xfrm>
            <a:off x="685800" y="2133600"/>
            <a:ext cx="458788"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Increasing Efficiency </a:t>
            </a:r>
          </a:p>
        </p:txBody>
      </p:sp>
      <p:sp>
        <p:nvSpPr>
          <p:cNvPr id="21516" name="Line 12"/>
          <p:cNvSpPr>
            <a:spLocks noChangeShapeType="1"/>
          </p:cNvSpPr>
          <p:nvPr/>
        </p:nvSpPr>
        <p:spPr bwMode="auto">
          <a:xfrm flipV="1">
            <a:off x="914400" y="1828800"/>
            <a:ext cx="0" cy="381000"/>
          </a:xfrm>
          <a:prstGeom prst="line">
            <a:avLst/>
          </a:prstGeom>
          <a:noFill/>
          <a:ln w="698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77" name="Freeform 13"/>
          <p:cNvSpPr>
            <a:spLocks/>
          </p:cNvSpPr>
          <p:nvPr/>
        </p:nvSpPr>
        <p:spPr bwMode="auto">
          <a:xfrm>
            <a:off x="2133600" y="1676400"/>
            <a:ext cx="3298825" cy="1893888"/>
          </a:xfrm>
          <a:custGeom>
            <a:avLst/>
            <a:gdLst>
              <a:gd name="T0" fmla="*/ 0 w 2078"/>
              <a:gd name="T1" fmla="*/ 0 h 1193"/>
              <a:gd name="T2" fmla="*/ 2222500 w 2078"/>
              <a:gd name="T3" fmla="*/ 1884363 h 1193"/>
              <a:gd name="T4" fmla="*/ 3298825 w 2078"/>
              <a:gd name="T5" fmla="*/ 55563 h 1193"/>
              <a:gd name="T6" fmla="*/ 0 60000 65536"/>
              <a:gd name="T7" fmla="*/ 0 60000 65536"/>
              <a:gd name="T8" fmla="*/ 0 60000 65536"/>
              <a:gd name="T9" fmla="*/ 0 w 2078"/>
              <a:gd name="T10" fmla="*/ 0 h 1193"/>
              <a:gd name="T11" fmla="*/ 2078 w 2078"/>
              <a:gd name="T12" fmla="*/ 1193 h 1193"/>
            </a:gdLst>
            <a:ahLst/>
            <a:cxnLst>
              <a:cxn ang="T6">
                <a:pos x="T0" y="T1"/>
              </a:cxn>
              <a:cxn ang="T7">
                <a:pos x="T2" y="T3"/>
              </a:cxn>
              <a:cxn ang="T8">
                <a:pos x="T4" y="T5"/>
              </a:cxn>
            </a:cxnLst>
            <a:rect l="T9" t="T10" r="T11" b="T12"/>
            <a:pathLst>
              <a:path w="2078" h="1193">
                <a:moveTo>
                  <a:pt x="0" y="0"/>
                </a:moveTo>
                <a:cubicBezTo>
                  <a:pt x="233" y="198"/>
                  <a:pt x="1054" y="1181"/>
                  <a:pt x="1400" y="1187"/>
                </a:cubicBezTo>
                <a:cubicBezTo>
                  <a:pt x="1746" y="1193"/>
                  <a:pt x="1937" y="275"/>
                  <a:pt x="2078" y="35"/>
                </a:cubicBezTo>
              </a:path>
            </a:pathLst>
          </a:custGeom>
          <a:noFill/>
          <a:ln w="50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78" name="Freeform 14"/>
          <p:cNvSpPr>
            <a:spLocks/>
          </p:cNvSpPr>
          <p:nvPr/>
        </p:nvSpPr>
        <p:spPr bwMode="auto">
          <a:xfrm>
            <a:off x="3657600" y="2133600"/>
            <a:ext cx="2362200" cy="3276600"/>
          </a:xfrm>
          <a:custGeom>
            <a:avLst/>
            <a:gdLst>
              <a:gd name="T0" fmla="*/ 2362200 w 1440"/>
              <a:gd name="T1" fmla="*/ 0 h 2304"/>
              <a:gd name="T2" fmla="*/ 948161 w 1440"/>
              <a:gd name="T3" fmla="*/ 2514335 h 2304"/>
              <a:gd name="T4" fmla="*/ 0 w 1440"/>
              <a:gd name="T5" fmla="*/ 3276600 h 2304"/>
              <a:gd name="T6" fmla="*/ 0 60000 65536"/>
              <a:gd name="T7" fmla="*/ 0 60000 65536"/>
              <a:gd name="T8" fmla="*/ 0 60000 65536"/>
              <a:gd name="T9" fmla="*/ 0 w 1440"/>
              <a:gd name="T10" fmla="*/ 0 h 2304"/>
              <a:gd name="T11" fmla="*/ 1440 w 1440"/>
              <a:gd name="T12" fmla="*/ 2304 h 2304"/>
            </a:gdLst>
            <a:ahLst/>
            <a:cxnLst>
              <a:cxn ang="T6">
                <a:pos x="T0" y="T1"/>
              </a:cxn>
              <a:cxn ang="T7">
                <a:pos x="T2" y="T3"/>
              </a:cxn>
              <a:cxn ang="T8">
                <a:pos x="T4" y="T5"/>
              </a:cxn>
            </a:cxnLst>
            <a:rect l="T9" t="T10" r="T11" b="T12"/>
            <a:pathLst>
              <a:path w="1440" h="2304">
                <a:moveTo>
                  <a:pt x="1440" y="0"/>
                </a:moveTo>
                <a:cubicBezTo>
                  <a:pt x="1296" y="295"/>
                  <a:pt x="818" y="1384"/>
                  <a:pt x="578" y="1768"/>
                </a:cubicBezTo>
                <a:cubicBezTo>
                  <a:pt x="338" y="2152"/>
                  <a:pt x="120" y="2192"/>
                  <a:pt x="0" y="2304"/>
                </a:cubicBezTo>
              </a:path>
            </a:pathLst>
          </a:custGeom>
          <a:noFill/>
          <a:ln w="19050" cap="flat">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79" name="Freeform 15"/>
          <p:cNvSpPr>
            <a:spLocks/>
          </p:cNvSpPr>
          <p:nvPr/>
        </p:nvSpPr>
        <p:spPr bwMode="auto">
          <a:xfrm>
            <a:off x="2133600" y="1676400"/>
            <a:ext cx="5715000" cy="3048000"/>
          </a:xfrm>
          <a:custGeom>
            <a:avLst/>
            <a:gdLst>
              <a:gd name="T0" fmla="*/ 0 w 3600"/>
              <a:gd name="T1" fmla="*/ 0 h 1920"/>
              <a:gd name="T2" fmla="*/ 2179638 w 3600"/>
              <a:gd name="T3" fmla="*/ 1916113 h 1920"/>
              <a:gd name="T4" fmla="*/ 5715000 w 3600"/>
              <a:gd name="T5" fmla="*/ 3048000 h 1920"/>
              <a:gd name="T6" fmla="*/ 0 60000 65536"/>
              <a:gd name="T7" fmla="*/ 0 60000 65536"/>
              <a:gd name="T8" fmla="*/ 0 60000 65536"/>
              <a:gd name="T9" fmla="*/ 0 w 3600"/>
              <a:gd name="T10" fmla="*/ 0 h 1920"/>
              <a:gd name="T11" fmla="*/ 3600 w 3600"/>
              <a:gd name="T12" fmla="*/ 1920 h 1920"/>
            </a:gdLst>
            <a:ahLst/>
            <a:cxnLst>
              <a:cxn ang="T6">
                <a:pos x="T0" y="T1"/>
              </a:cxn>
              <a:cxn ang="T7">
                <a:pos x="T2" y="T3"/>
              </a:cxn>
              <a:cxn ang="T8">
                <a:pos x="T4" y="T5"/>
              </a:cxn>
            </a:cxnLst>
            <a:rect l="T9" t="T10" r="T11" b="T12"/>
            <a:pathLst>
              <a:path w="3600" h="1920">
                <a:moveTo>
                  <a:pt x="0" y="0"/>
                </a:moveTo>
                <a:cubicBezTo>
                  <a:pt x="229" y="201"/>
                  <a:pt x="773" y="887"/>
                  <a:pt x="1373" y="1207"/>
                </a:cubicBezTo>
                <a:cubicBezTo>
                  <a:pt x="1973" y="1527"/>
                  <a:pt x="3136" y="1771"/>
                  <a:pt x="3600" y="1920"/>
                </a:cubicBezTo>
              </a:path>
            </a:pathLst>
          </a:custGeom>
          <a:noFill/>
          <a:ln w="19050" cap="flat">
            <a:solidFill>
              <a:schemeClr val="tx1"/>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80" name="Freeform 16"/>
          <p:cNvSpPr>
            <a:spLocks/>
          </p:cNvSpPr>
          <p:nvPr/>
        </p:nvSpPr>
        <p:spPr bwMode="auto">
          <a:xfrm>
            <a:off x="1752600" y="1981200"/>
            <a:ext cx="3962400" cy="3352800"/>
          </a:xfrm>
          <a:custGeom>
            <a:avLst/>
            <a:gdLst>
              <a:gd name="T0" fmla="*/ 3962400 w 2496"/>
              <a:gd name="T1" fmla="*/ 0 h 2112"/>
              <a:gd name="T2" fmla="*/ 3163887 w 2496"/>
              <a:gd name="T3" fmla="*/ 1504950 h 2112"/>
              <a:gd name="T4" fmla="*/ 2082800 w 2496"/>
              <a:gd name="T5" fmla="*/ 2436812 h 2112"/>
              <a:gd name="T6" fmla="*/ 0 w 2496"/>
              <a:gd name="T7" fmla="*/ 3352800 h 2112"/>
              <a:gd name="T8" fmla="*/ 0 60000 65536"/>
              <a:gd name="T9" fmla="*/ 0 60000 65536"/>
              <a:gd name="T10" fmla="*/ 0 60000 65536"/>
              <a:gd name="T11" fmla="*/ 0 60000 65536"/>
              <a:gd name="T12" fmla="*/ 0 w 2496"/>
              <a:gd name="T13" fmla="*/ 0 h 2112"/>
              <a:gd name="T14" fmla="*/ 2496 w 2496"/>
              <a:gd name="T15" fmla="*/ 2112 h 2112"/>
            </a:gdLst>
            <a:ahLst/>
            <a:cxnLst>
              <a:cxn ang="T8">
                <a:pos x="T0" y="T1"/>
              </a:cxn>
              <a:cxn ang="T9">
                <a:pos x="T2" y="T3"/>
              </a:cxn>
              <a:cxn ang="T10">
                <a:pos x="T4" y="T5"/>
              </a:cxn>
              <a:cxn ang="T11">
                <a:pos x="T6" y="T7"/>
              </a:cxn>
            </a:cxnLst>
            <a:rect l="T12" t="T13" r="T14" b="T15"/>
            <a:pathLst>
              <a:path w="2496" h="2112">
                <a:moveTo>
                  <a:pt x="2496" y="0"/>
                </a:moveTo>
                <a:cubicBezTo>
                  <a:pt x="2412" y="158"/>
                  <a:pt x="2190" y="692"/>
                  <a:pt x="1993" y="948"/>
                </a:cubicBezTo>
                <a:cubicBezTo>
                  <a:pt x="1796" y="1204"/>
                  <a:pt x="1644" y="1341"/>
                  <a:pt x="1312" y="1535"/>
                </a:cubicBezTo>
                <a:cubicBezTo>
                  <a:pt x="980" y="1729"/>
                  <a:pt x="273" y="1992"/>
                  <a:pt x="0" y="2112"/>
                </a:cubicBezTo>
              </a:path>
            </a:pathLst>
          </a:custGeom>
          <a:noFill/>
          <a:ln w="19050"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81" name="Text Box 17"/>
          <p:cNvSpPr txBox="1">
            <a:spLocks noChangeArrowheads="1"/>
          </p:cNvSpPr>
          <p:nvPr/>
        </p:nvSpPr>
        <p:spPr bwMode="auto">
          <a:xfrm>
            <a:off x="5943600" y="3429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Diffusion</a:t>
            </a:r>
          </a:p>
        </p:txBody>
      </p:sp>
      <p:sp>
        <p:nvSpPr>
          <p:cNvPr id="267282" name="Line 18"/>
          <p:cNvSpPr>
            <a:spLocks noChangeShapeType="1"/>
          </p:cNvSpPr>
          <p:nvPr/>
        </p:nvSpPr>
        <p:spPr bwMode="auto">
          <a:xfrm flipH="1">
            <a:off x="5486400" y="3733800"/>
            <a:ext cx="609600" cy="3048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83" name="Text Box 19"/>
          <p:cNvSpPr txBox="1">
            <a:spLocks noChangeArrowheads="1"/>
          </p:cNvSpPr>
          <p:nvPr/>
        </p:nvSpPr>
        <p:spPr bwMode="auto">
          <a:xfrm>
            <a:off x="2133600" y="3878263"/>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Interception</a:t>
            </a:r>
          </a:p>
        </p:txBody>
      </p:sp>
      <p:sp>
        <p:nvSpPr>
          <p:cNvPr id="267284" name="Line 20"/>
          <p:cNvSpPr>
            <a:spLocks noChangeShapeType="1"/>
          </p:cNvSpPr>
          <p:nvPr/>
        </p:nvSpPr>
        <p:spPr bwMode="auto">
          <a:xfrm>
            <a:off x="2895600" y="4191000"/>
            <a:ext cx="228600" cy="5334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85" name="Text Box 21"/>
          <p:cNvSpPr txBox="1">
            <a:spLocks noChangeArrowheads="1"/>
          </p:cNvSpPr>
          <p:nvPr/>
        </p:nvSpPr>
        <p:spPr bwMode="auto">
          <a:xfrm>
            <a:off x="4953000" y="4648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000000"/>
                </a:solidFill>
              </a:rPr>
              <a:t>Impaction</a:t>
            </a:r>
          </a:p>
        </p:txBody>
      </p:sp>
      <p:sp>
        <p:nvSpPr>
          <p:cNvPr id="267286" name="Line 22"/>
          <p:cNvSpPr>
            <a:spLocks noChangeShapeType="1"/>
          </p:cNvSpPr>
          <p:nvPr/>
        </p:nvSpPr>
        <p:spPr bwMode="auto">
          <a:xfrm flipH="1" flipV="1">
            <a:off x="4648200" y="4572000"/>
            <a:ext cx="533400" cy="2286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87" name="Text Box 23"/>
          <p:cNvSpPr txBox="1">
            <a:spLocks noChangeArrowheads="1"/>
          </p:cNvSpPr>
          <p:nvPr/>
        </p:nvSpPr>
        <p:spPr bwMode="auto">
          <a:xfrm>
            <a:off x="3048000" y="1981200"/>
            <a:ext cx="194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a:solidFill>
                  <a:srgbClr val="000000"/>
                </a:solidFill>
              </a:rPr>
              <a:t>Overall Efficiency</a:t>
            </a:r>
          </a:p>
        </p:txBody>
      </p:sp>
      <p:sp>
        <p:nvSpPr>
          <p:cNvPr id="267288" name="Line 24"/>
          <p:cNvSpPr>
            <a:spLocks noChangeShapeType="1"/>
          </p:cNvSpPr>
          <p:nvPr/>
        </p:nvSpPr>
        <p:spPr bwMode="auto">
          <a:xfrm>
            <a:off x="4267200" y="2286000"/>
            <a:ext cx="457200" cy="99060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29" name="Text Box 25"/>
          <p:cNvSpPr txBox="1">
            <a:spLocks noChangeArrowheads="1"/>
          </p:cNvSpPr>
          <p:nvPr/>
        </p:nvSpPr>
        <p:spPr bwMode="auto">
          <a:xfrm>
            <a:off x="1676400" y="609601"/>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3600" u="sng" dirty="0">
                <a:solidFill>
                  <a:srgbClr val="336666"/>
                </a:solidFill>
                <a:latin typeface="Arial Black"/>
              </a:rPr>
              <a:t>Why is 0.3</a:t>
            </a:r>
            <a:r>
              <a:rPr lang="en-US" sz="3600" u="sng" dirty="0">
                <a:solidFill>
                  <a:srgbClr val="336666"/>
                </a:solidFill>
                <a:latin typeface="Arial Black"/>
                <a:cs typeface="Arial" charset="0"/>
              </a:rPr>
              <a:t>µm Targeted?</a:t>
            </a:r>
          </a:p>
        </p:txBody>
      </p:sp>
      <p:grpSp>
        <p:nvGrpSpPr>
          <p:cNvPr id="2" name="Group 26"/>
          <p:cNvGrpSpPr>
            <a:grpSpLocks/>
          </p:cNvGrpSpPr>
          <p:nvPr/>
        </p:nvGrpSpPr>
        <p:grpSpPr bwMode="auto">
          <a:xfrm>
            <a:off x="3962400" y="3581400"/>
            <a:ext cx="952500" cy="2503488"/>
            <a:chOff x="2448" y="2256"/>
            <a:chExt cx="600" cy="1577"/>
          </a:xfrm>
        </p:grpSpPr>
        <p:sp>
          <p:nvSpPr>
            <p:cNvPr id="21546" name="Line 27"/>
            <p:cNvSpPr>
              <a:spLocks noChangeShapeType="1"/>
            </p:cNvSpPr>
            <p:nvPr/>
          </p:nvSpPr>
          <p:spPr bwMode="auto">
            <a:xfrm>
              <a:off x="2688" y="2256"/>
              <a:ext cx="0" cy="1344"/>
            </a:xfrm>
            <a:prstGeom prst="line">
              <a:avLst/>
            </a:prstGeom>
            <a:noFill/>
            <a:ln w="44450">
              <a:solidFill>
                <a:srgbClr val="FF3300"/>
              </a:solidFill>
              <a:prstDash val="lgDash"/>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47" name="Text Box 28"/>
            <p:cNvSpPr txBox="1">
              <a:spLocks noChangeArrowheads="1"/>
            </p:cNvSpPr>
            <p:nvPr/>
          </p:nvSpPr>
          <p:spPr bwMode="auto">
            <a:xfrm>
              <a:off x="2448" y="3600"/>
              <a:ext cx="6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dirty="0">
                  <a:solidFill>
                    <a:srgbClr val="FF3300"/>
                  </a:solidFill>
                </a:rPr>
                <a:t>0.3 </a:t>
              </a:r>
              <a:r>
                <a:rPr lang="en-US" dirty="0">
                  <a:solidFill>
                    <a:srgbClr val="FF3300"/>
                  </a:solidFill>
                  <a:cs typeface="Arial" charset="0"/>
                </a:rPr>
                <a:t>µm</a:t>
              </a:r>
            </a:p>
          </p:txBody>
        </p:sp>
      </p:grpSp>
      <p:sp>
        <p:nvSpPr>
          <p:cNvPr id="267293" name="Line 29"/>
          <p:cNvSpPr>
            <a:spLocks noChangeShapeType="1"/>
          </p:cNvSpPr>
          <p:nvPr/>
        </p:nvSpPr>
        <p:spPr bwMode="auto">
          <a:xfrm>
            <a:off x="1295400" y="5715000"/>
            <a:ext cx="2971800" cy="0"/>
          </a:xfrm>
          <a:prstGeom prst="line">
            <a:avLst/>
          </a:prstGeom>
          <a:noFill/>
          <a:ln w="381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97" name="Text Box 33"/>
          <p:cNvSpPr txBox="1">
            <a:spLocks noChangeArrowheads="1"/>
          </p:cNvSpPr>
          <p:nvPr/>
        </p:nvSpPr>
        <p:spPr bwMode="auto">
          <a:xfrm>
            <a:off x="457200" y="59436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very small particles</a:t>
            </a:r>
          </a:p>
        </p:txBody>
      </p:sp>
      <p:sp>
        <p:nvSpPr>
          <p:cNvPr id="267298" name="Line 34"/>
          <p:cNvSpPr>
            <a:spLocks noChangeShapeType="1"/>
          </p:cNvSpPr>
          <p:nvPr/>
        </p:nvSpPr>
        <p:spPr bwMode="auto">
          <a:xfrm flipV="1">
            <a:off x="1828800" y="5715000"/>
            <a:ext cx="6858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299" name="Text Box 35"/>
          <p:cNvSpPr txBox="1">
            <a:spLocks noChangeArrowheads="1"/>
          </p:cNvSpPr>
          <p:nvPr/>
        </p:nvSpPr>
        <p:spPr bwMode="auto">
          <a:xfrm>
            <a:off x="5105400" y="5105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medium &amp; large particles</a:t>
            </a:r>
          </a:p>
        </p:txBody>
      </p:sp>
      <p:sp>
        <p:nvSpPr>
          <p:cNvPr id="267301" name="Line 37"/>
          <p:cNvSpPr>
            <a:spLocks noChangeShapeType="1"/>
          </p:cNvSpPr>
          <p:nvPr/>
        </p:nvSpPr>
        <p:spPr bwMode="auto">
          <a:xfrm flipH="1">
            <a:off x="6248400" y="5410200"/>
            <a:ext cx="3048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1536" name="Text Box 38"/>
          <p:cNvSpPr txBox="1">
            <a:spLocks noChangeArrowheads="1"/>
          </p:cNvSpPr>
          <p:nvPr/>
        </p:nvSpPr>
        <p:spPr bwMode="auto">
          <a:xfrm>
            <a:off x="6019800" y="59436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endParaRPr lang="en-US">
              <a:solidFill>
                <a:srgbClr val="000000"/>
              </a:solidFill>
            </a:endParaRPr>
          </a:p>
        </p:txBody>
      </p:sp>
      <p:sp>
        <p:nvSpPr>
          <p:cNvPr id="267303" name="Text Box 39"/>
          <p:cNvSpPr txBox="1">
            <a:spLocks noChangeArrowheads="1"/>
          </p:cNvSpPr>
          <p:nvPr/>
        </p:nvSpPr>
        <p:spPr bwMode="auto">
          <a:xfrm>
            <a:off x="6019800" y="5943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a:solidFill>
                  <a:srgbClr val="FF0000"/>
                </a:solidFill>
              </a:rPr>
              <a:t>larger particles</a:t>
            </a:r>
          </a:p>
        </p:txBody>
      </p:sp>
      <p:sp>
        <p:nvSpPr>
          <p:cNvPr id="267304" name="Rectangle 40"/>
          <p:cNvSpPr>
            <a:spLocks noChangeArrowheads="1"/>
          </p:cNvSpPr>
          <p:nvPr/>
        </p:nvSpPr>
        <p:spPr bwMode="auto">
          <a:xfrm>
            <a:off x="685800" y="1752600"/>
            <a:ext cx="457200" cy="2895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67305" name="Rectangle 41"/>
          <p:cNvSpPr>
            <a:spLocks noChangeArrowheads="1"/>
          </p:cNvSpPr>
          <p:nvPr/>
        </p:nvSpPr>
        <p:spPr bwMode="auto">
          <a:xfrm>
            <a:off x="3276600" y="6096000"/>
            <a:ext cx="24384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67311" name="Line 47"/>
          <p:cNvSpPr>
            <a:spLocks noChangeShapeType="1"/>
          </p:cNvSpPr>
          <p:nvPr/>
        </p:nvSpPr>
        <p:spPr bwMode="auto">
          <a:xfrm flipV="1">
            <a:off x="6705600" y="5715000"/>
            <a:ext cx="1524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312" name="Rectangle 48"/>
          <p:cNvSpPr>
            <a:spLocks noChangeArrowheads="1"/>
          </p:cNvSpPr>
          <p:nvPr/>
        </p:nvSpPr>
        <p:spPr bwMode="auto">
          <a:xfrm>
            <a:off x="2819400" y="5791200"/>
            <a:ext cx="7620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67313" name="Rectangle 49"/>
          <p:cNvSpPr>
            <a:spLocks noChangeArrowheads="1"/>
          </p:cNvSpPr>
          <p:nvPr/>
        </p:nvSpPr>
        <p:spPr bwMode="auto">
          <a:xfrm>
            <a:off x="5334000" y="5791200"/>
            <a:ext cx="7620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67314" name="Rectangle 50"/>
          <p:cNvSpPr>
            <a:spLocks noChangeArrowheads="1"/>
          </p:cNvSpPr>
          <p:nvPr/>
        </p:nvSpPr>
        <p:spPr bwMode="auto">
          <a:xfrm>
            <a:off x="7772400" y="5791200"/>
            <a:ext cx="6858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267315" name="Line 51"/>
          <p:cNvSpPr>
            <a:spLocks noChangeShapeType="1"/>
          </p:cNvSpPr>
          <p:nvPr/>
        </p:nvSpPr>
        <p:spPr bwMode="auto">
          <a:xfrm>
            <a:off x="4267200" y="5715000"/>
            <a:ext cx="3810000" cy="0"/>
          </a:xfrm>
          <a:prstGeom prst="line">
            <a:avLst/>
          </a:prstGeom>
          <a:noFill/>
          <a:ln w="381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267318" name="Line 54"/>
          <p:cNvSpPr>
            <a:spLocks noChangeShapeType="1"/>
          </p:cNvSpPr>
          <p:nvPr/>
        </p:nvSpPr>
        <p:spPr bwMode="auto">
          <a:xfrm>
            <a:off x="5334000" y="5715000"/>
            <a:ext cx="2743200" cy="0"/>
          </a:xfrm>
          <a:prstGeom prst="line">
            <a:avLst/>
          </a:prstGeom>
          <a:noFill/>
          <a:ln w="38100">
            <a:solidFill>
              <a:srgbClr val="FF0000"/>
            </a:solidFill>
            <a:round/>
            <a:headEnd type="stealth" w="med" len="med"/>
            <a:tailEnd type="stealth"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E2984846-3B12-41C3-B522-D37453063EE1}"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5870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7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3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73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3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3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8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72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7279"/>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6728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67282"/>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672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72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729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29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6730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6730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73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673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673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72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72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72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72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73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7315"/>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6729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6729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729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728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72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72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73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73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7318"/>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26729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730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6731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6727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6728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7288"/>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26730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6731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673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267283"/>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67284"/>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67280"/>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6727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67286"/>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67285"/>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267281"/>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267282"/>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267279"/>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7" grpId="0" animBg="1"/>
      <p:bldP spid="267278" grpId="0" animBg="1"/>
      <p:bldP spid="267278" grpId="1" animBg="1"/>
      <p:bldP spid="267279" grpId="0" animBg="1"/>
      <p:bldP spid="267279" grpId="1" animBg="1"/>
      <p:bldP spid="267279" grpId="2" animBg="1"/>
      <p:bldP spid="267280" grpId="0" animBg="1"/>
      <p:bldP spid="267280" grpId="1" animBg="1"/>
      <p:bldP spid="267281" grpId="0"/>
      <p:bldP spid="267281" grpId="1"/>
      <p:bldP spid="267281" grpId="2"/>
      <p:bldP spid="267282" grpId="0" animBg="1"/>
      <p:bldP spid="267282" grpId="1" animBg="1"/>
      <p:bldP spid="267282" grpId="2" animBg="1"/>
      <p:bldP spid="267283" grpId="0"/>
      <p:bldP spid="267283" grpId="1"/>
      <p:bldP spid="267284" grpId="0" animBg="1"/>
      <p:bldP spid="267284" grpId="1" animBg="1"/>
      <p:bldP spid="267285" grpId="0"/>
      <p:bldP spid="267285" grpId="1"/>
      <p:bldP spid="267286" grpId="0" animBg="1"/>
      <p:bldP spid="267286" grpId="1" animBg="1"/>
      <p:bldP spid="267287" grpId="0"/>
      <p:bldP spid="267288" grpId="0" animBg="1"/>
      <p:bldP spid="267293" grpId="0" animBg="1"/>
      <p:bldP spid="267293" grpId="1" animBg="1"/>
      <p:bldP spid="267297" grpId="0"/>
      <p:bldP spid="267297" grpId="1"/>
      <p:bldP spid="267298" grpId="0" animBg="1"/>
      <p:bldP spid="267298" grpId="1" animBg="1"/>
      <p:bldP spid="267299" grpId="0"/>
      <p:bldP spid="267299" grpId="1"/>
      <p:bldP spid="267301" grpId="0" animBg="1"/>
      <p:bldP spid="267301" grpId="1" animBg="1"/>
      <p:bldP spid="267303" grpId="0"/>
      <p:bldP spid="267303" grpId="1"/>
      <p:bldP spid="267304" grpId="0" animBg="1"/>
      <p:bldP spid="267304" grpId="1" animBg="1"/>
      <p:bldP spid="267305" grpId="0" animBg="1"/>
      <p:bldP spid="267305" grpId="1" animBg="1"/>
      <p:bldP spid="267311" grpId="0" animBg="1"/>
      <p:bldP spid="267311" grpId="1" animBg="1"/>
      <p:bldP spid="267312" grpId="0" animBg="1"/>
      <p:bldP spid="267312" grpId="1" animBg="1"/>
      <p:bldP spid="267313" grpId="0" animBg="1"/>
      <p:bldP spid="267313" grpId="1" animBg="1"/>
      <p:bldP spid="267314" grpId="0" animBg="1"/>
      <p:bldP spid="267314" grpId="1" animBg="1"/>
      <p:bldP spid="267315" grpId="0" animBg="1"/>
      <p:bldP spid="267315" grpId="1" animBg="1"/>
      <p:bldP spid="267318" grpId="0" animBg="1"/>
      <p:bldP spid="2673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04FD03D-F883-4BF2-9526-BA96794C235B}" type="slidenum">
              <a:rPr lang="en-US" smtClean="0">
                <a:solidFill>
                  <a:srgbClr val="000000"/>
                </a:solidFill>
              </a:rPr>
              <a:pPr/>
              <a:t>26</a:t>
            </a:fld>
            <a:endParaRPr lang="en-US">
              <a:solidFill>
                <a:srgbClr val="000000"/>
              </a:solidFill>
            </a:endParaRPr>
          </a:p>
        </p:txBody>
      </p:sp>
      <p:sp>
        <p:nvSpPr>
          <p:cNvPr id="1028" name="Rectangle 2"/>
          <p:cNvSpPr>
            <a:spLocks noGrp="1" noChangeArrowheads="1"/>
          </p:cNvSpPr>
          <p:nvPr>
            <p:ph type="title"/>
          </p:nvPr>
        </p:nvSpPr>
        <p:spPr/>
        <p:txBody>
          <a:bodyPr/>
          <a:lstStyle/>
          <a:p>
            <a:pPr algn="ctr" eaLnBrk="1" hangingPunct="1"/>
            <a:r>
              <a:rPr lang="en-US" sz="3600" dirty="0"/>
              <a:t>N95 Respirator Rating</a:t>
            </a:r>
          </a:p>
        </p:txBody>
      </p:sp>
      <p:grpSp>
        <p:nvGrpSpPr>
          <p:cNvPr id="1029" name="Group 3"/>
          <p:cNvGrpSpPr>
            <a:grpSpLocks/>
          </p:cNvGrpSpPr>
          <p:nvPr/>
        </p:nvGrpSpPr>
        <p:grpSpPr bwMode="auto">
          <a:xfrm>
            <a:off x="1322119" y="1779110"/>
            <a:ext cx="7276049" cy="4518982"/>
            <a:chOff x="1913" y="7825"/>
            <a:chExt cx="8714" cy="5455"/>
          </a:xfrm>
        </p:grpSpPr>
        <p:graphicFrame>
          <p:nvGraphicFramePr>
            <p:cNvPr id="2" name="Object 4"/>
            <p:cNvGraphicFramePr>
              <a:graphicFrameLocks/>
            </p:cNvGraphicFramePr>
            <p:nvPr>
              <p:extLst>
                <p:ext uri="{D42A27DB-BD31-4B8C-83A1-F6EECF244321}">
                  <p14:modId xmlns:p14="http://schemas.microsoft.com/office/powerpoint/2010/main" val="3206888218"/>
                </p:ext>
              </p:extLst>
            </p:nvPr>
          </p:nvGraphicFramePr>
          <p:xfrm>
            <a:off x="1913" y="7825"/>
            <a:ext cx="8714" cy="5455"/>
          </p:xfrm>
          <a:graphic>
            <a:graphicData uri="http://schemas.openxmlformats.org/drawingml/2006/chart">
              <c:chart xmlns:c="http://schemas.openxmlformats.org/drawingml/2006/chart" xmlns:r="http://schemas.openxmlformats.org/officeDocument/2006/relationships" r:id="rId3"/>
            </a:graphicData>
          </a:graphic>
        </p:graphicFrame>
        <p:sp>
          <p:nvSpPr>
            <p:cNvPr id="1046" name="Line 5"/>
            <p:cNvSpPr>
              <a:spLocks noChangeShapeType="1"/>
            </p:cNvSpPr>
            <p:nvPr/>
          </p:nvSpPr>
          <p:spPr bwMode="auto">
            <a:xfrm flipV="1">
              <a:off x="5040" y="8928"/>
              <a:ext cx="0" cy="3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047" name="Line 6"/>
            <p:cNvSpPr>
              <a:spLocks noChangeShapeType="1"/>
            </p:cNvSpPr>
            <p:nvPr/>
          </p:nvSpPr>
          <p:spPr bwMode="auto">
            <a:xfrm flipV="1">
              <a:off x="6624" y="8928"/>
              <a:ext cx="0" cy="37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048" name="Text Box 7"/>
            <p:cNvSpPr txBox="1">
              <a:spLocks noChangeArrowheads="1"/>
            </p:cNvSpPr>
            <p:nvPr/>
          </p:nvSpPr>
          <p:spPr bwMode="auto">
            <a:xfrm>
              <a:off x="3168" y="10512"/>
              <a:ext cx="1296" cy="5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lang="en-US" sz="900">
                <a:solidFill>
                  <a:srgbClr val="000000"/>
                </a:solidFill>
              </a:endParaRPr>
            </a:p>
          </p:txBody>
        </p:sp>
        <p:sp>
          <p:nvSpPr>
            <p:cNvPr id="1049" name="Text Box 8"/>
            <p:cNvSpPr txBox="1">
              <a:spLocks noChangeArrowheads="1"/>
            </p:cNvSpPr>
            <p:nvPr/>
          </p:nvSpPr>
          <p:spPr bwMode="auto">
            <a:xfrm>
              <a:off x="5184" y="9648"/>
              <a:ext cx="12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lang="en-US" sz="900">
                <a:solidFill>
                  <a:srgbClr val="000000"/>
                </a:solidFill>
              </a:endParaRPr>
            </a:p>
          </p:txBody>
        </p:sp>
        <p:sp>
          <p:nvSpPr>
            <p:cNvPr id="1050" name="Text Box 9"/>
            <p:cNvSpPr txBox="1">
              <a:spLocks noChangeArrowheads="1"/>
            </p:cNvSpPr>
            <p:nvPr/>
          </p:nvSpPr>
          <p:spPr bwMode="auto">
            <a:xfrm>
              <a:off x="7056" y="10512"/>
              <a:ext cx="187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lang="en-US" sz="900">
                <a:solidFill>
                  <a:srgbClr val="000000"/>
                </a:solidFill>
              </a:endParaRPr>
            </a:p>
          </p:txBody>
        </p:sp>
      </p:grpSp>
      <p:grpSp>
        <p:nvGrpSpPr>
          <p:cNvPr id="3" name="Group 10"/>
          <p:cNvGrpSpPr>
            <a:grpSpLocks/>
          </p:cNvGrpSpPr>
          <p:nvPr/>
        </p:nvGrpSpPr>
        <p:grpSpPr bwMode="auto">
          <a:xfrm>
            <a:off x="1371600" y="3657600"/>
            <a:ext cx="4572000" cy="2514600"/>
            <a:chOff x="864" y="2304"/>
            <a:chExt cx="2880" cy="1584"/>
          </a:xfrm>
        </p:grpSpPr>
        <p:sp>
          <p:nvSpPr>
            <p:cNvPr id="1044" name="Rectangle 11"/>
            <p:cNvSpPr>
              <a:spLocks noChangeArrowheads="1"/>
            </p:cNvSpPr>
            <p:nvPr/>
          </p:nvSpPr>
          <p:spPr bwMode="auto">
            <a:xfrm>
              <a:off x="2448" y="3696"/>
              <a:ext cx="1296" cy="192"/>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sp>
          <p:nvSpPr>
            <p:cNvPr id="1045" name="Rectangle 12"/>
            <p:cNvSpPr>
              <a:spLocks noChangeArrowheads="1"/>
            </p:cNvSpPr>
            <p:nvPr/>
          </p:nvSpPr>
          <p:spPr bwMode="auto">
            <a:xfrm>
              <a:off x="864" y="2304"/>
              <a:ext cx="192" cy="720"/>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grpSp>
      <p:grpSp>
        <p:nvGrpSpPr>
          <p:cNvPr id="4" name="Group 13"/>
          <p:cNvGrpSpPr>
            <a:grpSpLocks/>
          </p:cNvGrpSpPr>
          <p:nvPr/>
        </p:nvGrpSpPr>
        <p:grpSpPr bwMode="auto">
          <a:xfrm>
            <a:off x="4114802" y="4572000"/>
            <a:ext cx="1020763" cy="990600"/>
            <a:chOff x="2592" y="2880"/>
            <a:chExt cx="643" cy="624"/>
          </a:xfrm>
        </p:grpSpPr>
        <p:sp>
          <p:nvSpPr>
            <p:cNvPr id="1042" name="Text Box 14"/>
            <p:cNvSpPr txBox="1">
              <a:spLocks noChangeArrowheads="1"/>
            </p:cNvSpPr>
            <p:nvPr/>
          </p:nvSpPr>
          <p:spPr bwMode="auto">
            <a:xfrm>
              <a:off x="2640" y="3216"/>
              <a:ext cx="5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FF0000"/>
                  </a:solidFill>
                </a:rPr>
                <a:t>0.3 </a:t>
              </a:r>
              <a:r>
                <a:rPr lang="en-US" dirty="0">
                  <a:solidFill>
                    <a:srgbClr val="FF0000"/>
                  </a:solidFill>
                  <a:cs typeface="Arial" charset="0"/>
                </a:rPr>
                <a:t>µm</a:t>
              </a:r>
            </a:p>
          </p:txBody>
        </p:sp>
        <p:sp>
          <p:nvSpPr>
            <p:cNvPr id="1043" name="Oval 15"/>
            <p:cNvSpPr>
              <a:spLocks noChangeArrowheads="1"/>
            </p:cNvSpPr>
            <p:nvPr/>
          </p:nvSpPr>
          <p:spPr bwMode="auto">
            <a:xfrm>
              <a:off x="2592" y="2880"/>
              <a:ext cx="624" cy="624"/>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endParaRPr lang="en-US">
                <a:solidFill>
                  <a:srgbClr val="000000"/>
                </a:solidFill>
              </a:endParaRPr>
            </a:p>
          </p:txBody>
        </p:sp>
      </p:grpSp>
      <p:grpSp>
        <p:nvGrpSpPr>
          <p:cNvPr id="5" name="Group 16"/>
          <p:cNvGrpSpPr>
            <a:grpSpLocks/>
          </p:cNvGrpSpPr>
          <p:nvPr/>
        </p:nvGrpSpPr>
        <p:grpSpPr bwMode="auto">
          <a:xfrm>
            <a:off x="2256484" y="3582991"/>
            <a:ext cx="2438282" cy="455613"/>
            <a:chOff x="1426" y="2257"/>
            <a:chExt cx="1430" cy="287"/>
          </a:xfrm>
        </p:grpSpPr>
        <p:sp>
          <p:nvSpPr>
            <p:cNvPr id="1040" name="Line 17"/>
            <p:cNvSpPr>
              <a:spLocks noChangeShapeType="1"/>
            </p:cNvSpPr>
            <p:nvPr/>
          </p:nvSpPr>
          <p:spPr bwMode="auto">
            <a:xfrm>
              <a:off x="1488" y="2544"/>
              <a:ext cx="1296"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041" name="Text Box 18"/>
            <p:cNvSpPr txBox="1">
              <a:spLocks noChangeArrowheads="1"/>
            </p:cNvSpPr>
            <p:nvPr/>
          </p:nvSpPr>
          <p:spPr bwMode="auto">
            <a:xfrm>
              <a:off x="1426" y="2257"/>
              <a:ext cx="14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FF0000"/>
                  </a:solidFill>
                </a:rPr>
                <a:t>Virus (0.02 - 0.25 </a:t>
              </a:r>
              <a:r>
                <a:rPr lang="en-US" dirty="0">
                  <a:solidFill>
                    <a:srgbClr val="FF0000"/>
                  </a:solidFill>
                  <a:cs typeface="Arial" charset="0"/>
                </a:rPr>
                <a:t>µm)</a:t>
              </a:r>
            </a:p>
          </p:txBody>
        </p:sp>
      </p:grpSp>
      <p:grpSp>
        <p:nvGrpSpPr>
          <p:cNvPr id="6" name="Group 19"/>
          <p:cNvGrpSpPr>
            <a:grpSpLocks/>
          </p:cNvGrpSpPr>
          <p:nvPr/>
        </p:nvGrpSpPr>
        <p:grpSpPr bwMode="auto">
          <a:xfrm>
            <a:off x="4191002" y="3762375"/>
            <a:ext cx="3063876" cy="428625"/>
            <a:chOff x="2640" y="2370"/>
            <a:chExt cx="1930" cy="270"/>
          </a:xfrm>
        </p:grpSpPr>
        <p:sp>
          <p:nvSpPr>
            <p:cNvPr id="1038" name="Line 20"/>
            <p:cNvSpPr>
              <a:spLocks noChangeShapeType="1"/>
            </p:cNvSpPr>
            <p:nvPr/>
          </p:nvSpPr>
          <p:spPr bwMode="auto">
            <a:xfrm>
              <a:off x="2640" y="2640"/>
              <a:ext cx="1152"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039" name="Text Box 21"/>
            <p:cNvSpPr txBox="1">
              <a:spLocks noChangeArrowheads="1"/>
            </p:cNvSpPr>
            <p:nvPr/>
          </p:nvSpPr>
          <p:spPr bwMode="auto">
            <a:xfrm>
              <a:off x="2938" y="2370"/>
              <a:ext cx="16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FF0000"/>
                  </a:solidFill>
                </a:rPr>
                <a:t>Bacterium (0.2 - 2 </a:t>
              </a:r>
              <a:r>
                <a:rPr lang="en-US" dirty="0">
                  <a:solidFill>
                    <a:srgbClr val="FF0000"/>
                  </a:solidFill>
                  <a:cs typeface="Arial" charset="0"/>
                </a:rPr>
                <a:t>µm)</a:t>
              </a:r>
            </a:p>
          </p:txBody>
        </p:sp>
      </p:grpSp>
      <p:grpSp>
        <p:nvGrpSpPr>
          <p:cNvPr id="7" name="Group 22"/>
          <p:cNvGrpSpPr>
            <a:grpSpLocks/>
          </p:cNvGrpSpPr>
          <p:nvPr/>
        </p:nvGrpSpPr>
        <p:grpSpPr bwMode="auto">
          <a:xfrm>
            <a:off x="3352800" y="2286000"/>
            <a:ext cx="2743200" cy="838200"/>
            <a:chOff x="2112" y="1440"/>
            <a:chExt cx="1728" cy="528"/>
          </a:xfrm>
        </p:grpSpPr>
        <p:sp>
          <p:nvSpPr>
            <p:cNvPr id="1035" name="Text Box 23"/>
            <p:cNvSpPr txBox="1">
              <a:spLocks noChangeArrowheads="1"/>
            </p:cNvSpPr>
            <p:nvPr/>
          </p:nvSpPr>
          <p:spPr bwMode="auto">
            <a:xfrm>
              <a:off x="2304" y="1440"/>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a:solidFill>
                    <a:srgbClr val="FF3300"/>
                  </a:solidFill>
                </a:rPr>
                <a:t>Higher Efficiency</a:t>
              </a:r>
            </a:p>
          </p:txBody>
        </p:sp>
        <p:sp>
          <p:nvSpPr>
            <p:cNvPr id="1036" name="Line 24"/>
            <p:cNvSpPr>
              <a:spLocks noChangeShapeType="1"/>
            </p:cNvSpPr>
            <p:nvPr/>
          </p:nvSpPr>
          <p:spPr bwMode="auto">
            <a:xfrm flipH="1">
              <a:off x="2112" y="1584"/>
              <a:ext cx="240" cy="384"/>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sp>
          <p:nvSpPr>
            <p:cNvPr id="1037" name="Line 25"/>
            <p:cNvSpPr>
              <a:spLocks noChangeShapeType="1"/>
            </p:cNvSpPr>
            <p:nvPr/>
          </p:nvSpPr>
          <p:spPr bwMode="auto">
            <a:xfrm>
              <a:off x="3456" y="1584"/>
              <a:ext cx="240" cy="384"/>
            </a:xfrm>
            <a:prstGeom prst="line">
              <a:avLst/>
            </a:prstGeom>
            <a:noFill/>
            <a:ln w="190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a:solidFill>
                  <a:srgbClr val="000000"/>
                </a:solidFill>
              </a:endParaRPr>
            </a:p>
          </p:txBody>
        </p:sp>
      </p:grpSp>
    </p:spTree>
    <p:extLst>
      <p:ext uri="{BB962C8B-B14F-4D97-AF65-F5344CB8AC3E}">
        <p14:creationId xmlns:p14="http://schemas.microsoft.com/office/powerpoint/2010/main" val="2324505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BEF292B-8738-42F0-B431-9F3AAF6DC307}" type="slidenum">
              <a:rPr lang="en-US" smtClean="0">
                <a:solidFill>
                  <a:srgbClr val="000000"/>
                </a:solidFill>
              </a:rPr>
              <a:pPr/>
              <a:t>27</a:t>
            </a:fld>
            <a:endParaRPr lang="en-US">
              <a:solidFill>
                <a:srgbClr val="000000"/>
              </a:solidFill>
            </a:endParaRPr>
          </a:p>
        </p:txBody>
      </p:sp>
      <p:sp>
        <p:nvSpPr>
          <p:cNvPr id="15363" name="Rectangle 2"/>
          <p:cNvSpPr>
            <a:spLocks noGrp="1" noChangeArrowheads="1"/>
          </p:cNvSpPr>
          <p:nvPr>
            <p:ph type="title"/>
          </p:nvPr>
        </p:nvSpPr>
        <p:spPr/>
        <p:txBody>
          <a:bodyPr/>
          <a:lstStyle/>
          <a:p>
            <a:pPr algn="ctr" eaLnBrk="1" hangingPunct="1"/>
            <a:r>
              <a:rPr lang="en-US" sz="3600" dirty="0"/>
              <a:t>Loose Fitting Powered Air Purifying Respirator (PAPR)</a:t>
            </a:r>
          </a:p>
        </p:txBody>
      </p:sp>
      <p:pic>
        <p:nvPicPr>
          <p:cNvPr id="155651" name="Picture 3" descr="Air-Mate 12 PAPR Head Cover System"/>
          <p:cNvPicPr>
            <a:picLocks noGrp="1" noChangeAspect="1" noChangeArrowheads="1"/>
          </p:cNvPicPr>
          <p:nvPr>
            <p:ph sz="half" idx="1"/>
          </p:nvPr>
        </p:nvPicPr>
        <p:blipFill>
          <a:blip r:embed="rId3"/>
          <a:srcRect/>
          <a:stretch>
            <a:fillRect/>
          </a:stretch>
        </p:blipFill>
        <p:spPr>
          <a:xfrm>
            <a:off x="1312863" y="1981200"/>
            <a:ext cx="2130425" cy="3100388"/>
          </a:xfrm>
          <a:ln w="19050">
            <a:solidFill>
              <a:srgbClr val="000000"/>
            </a:solidFill>
          </a:ln>
          <a:effectLst>
            <a:outerShdw dist="107763" dir="2700000" algn="ctr" rotWithShape="0">
              <a:srgbClr val="808080">
                <a:alpha val="50000"/>
              </a:srgbClr>
            </a:outerShdw>
          </a:effectLst>
        </p:spPr>
      </p:pic>
      <p:pic>
        <p:nvPicPr>
          <p:cNvPr id="155652" name="Picture 4" descr="LF_PAPR_HMH_INFECTION"/>
          <p:cNvPicPr>
            <a:picLocks noGrp="1" noChangeAspect="1" noChangeArrowheads="1"/>
          </p:cNvPicPr>
          <p:nvPr>
            <p:ph sz="half" idx="2"/>
          </p:nvPr>
        </p:nvPicPr>
        <p:blipFill>
          <a:blip r:embed="rId4"/>
          <a:srcRect/>
          <a:stretch>
            <a:fillRect/>
          </a:stretch>
        </p:blipFill>
        <p:spPr>
          <a:xfrm>
            <a:off x="4191000" y="2671763"/>
            <a:ext cx="4267200" cy="2833687"/>
          </a:xfrm>
          <a:ln w="28575">
            <a:solidFill>
              <a:srgbClr val="000000"/>
            </a:solidFill>
          </a:ln>
          <a:effectLst>
            <a:outerShdw dist="107763" dir="2700000" algn="ctr" rotWithShape="0">
              <a:srgbClr val="808080">
                <a:alpha val="50000"/>
              </a:srgbClr>
            </a:outerShdw>
          </a:effectLst>
        </p:spPr>
      </p:pic>
      <p:sp>
        <p:nvSpPr>
          <p:cNvPr id="155653" name="Text Box 5"/>
          <p:cNvSpPr txBox="1">
            <a:spLocks noChangeArrowheads="1"/>
          </p:cNvSpPr>
          <p:nvPr/>
        </p:nvSpPr>
        <p:spPr bwMode="auto">
          <a:xfrm>
            <a:off x="2057400" y="5943600"/>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dirty="0">
                <a:solidFill>
                  <a:srgbClr val="000000"/>
                </a:solidFill>
              </a:rPr>
              <a:t>Average Cost  = </a:t>
            </a:r>
            <a:r>
              <a:rPr lang="en-US" strike="sngStrike" dirty="0">
                <a:solidFill>
                  <a:srgbClr val="FF0000"/>
                </a:solidFill>
              </a:rPr>
              <a:t>$600 - $900</a:t>
            </a:r>
            <a:r>
              <a:rPr lang="en-US" dirty="0"/>
              <a:t>  </a:t>
            </a:r>
            <a:r>
              <a:rPr lang="en-US" b="1" dirty="0">
                <a:solidFill>
                  <a:srgbClr val="FF0000"/>
                </a:solidFill>
              </a:rPr>
              <a:t>&gt;$1000</a:t>
            </a:r>
            <a:endParaRPr lang="en-US" b="1" strike="sngStrike" dirty="0">
              <a:solidFill>
                <a:srgbClr val="FF0000"/>
              </a:solidFill>
            </a:endParaRPr>
          </a:p>
        </p:txBody>
      </p:sp>
    </p:spTree>
    <p:extLst>
      <p:ext uri="{BB962C8B-B14F-4D97-AF65-F5344CB8AC3E}">
        <p14:creationId xmlns:p14="http://schemas.microsoft.com/office/powerpoint/2010/main" val="4017643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dissolve">
                                      <p:cBhvr>
                                        <p:cTn id="7"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FFE3E82-C8C2-4632-B0EE-04E207545D96}" type="slidenum">
              <a:rPr lang="en-US" smtClean="0">
                <a:solidFill>
                  <a:srgbClr val="000000"/>
                </a:solidFill>
              </a:rPr>
              <a:pPr/>
              <a:t>28</a:t>
            </a:fld>
            <a:endParaRPr lang="en-US">
              <a:solidFill>
                <a:srgbClr val="000000"/>
              </a:solidFill>
            </a:endParaRPr>
          </a:p>
        </p:txBody>
      </p:sp>
      <p:sp>
        <p:nvSpPr>
          <p:cNvPr id="11267" name="Rectangle 5"/>
          <p:cNvSpPr>
            <a:spLocks noGrp="1" noChangeArrowheads="1"/>
          </p:cNvSpPr>
          <p:nvPr>
            <p:ph type="title"/>
          </p:nvPr>
        </p:nvSpPr>
        <p:spPr/>
        <p:txBody>
          <a:bodyPr/>
          <a:lstStyle/>
          <a:p>
            <a:pPr algn="ctr" eaLnBrk="1" hangingPunct="1"/>
            <a:r>
              <a:rPr lang="en-US" sz="3600" dirty="0"/>
              <a:t>Differences between Mask and Respirator (OSHA Video)</a:t>
            </a:r>
          </a:p>
        </p:txBody>
      </p:sp>
      <p:pic>
        <p:nvPicPr>
          <p:cNvPr id="316420" name="Mask vs. Respirator Video 20091216.wmv">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2133600" y="1981200"/>
            <a:ext cx="5181600" cy="3886200"/>
          </a:xfrm>
        </p:spPr>
      </p:pic>
    </p:spTree>
    <p:extLst>
      <p:ext uri="{BB962C8B-B14F-4D97-AF65-F5344CB8AC3E}">
        <p14:creationId xmlns:p14="http://schemas.microsoft.com/office/powerpoint/2010/main" val="2883491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36383" fill="hold"/>
                                        <p:tgtEl>
                                          <p:spTgt spid="31642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16420"/>
                </p:tgtEl>
              </p:cMediaNode>
            </p:video>
            <p:seq concurrent="1" nextAc="seek">
              <p:cTn id="8" restart="whenNotActive" fill="hold" evtFilter="cancelBubble" nodeType="interactiveSeq">
                <p:stCondLst>
                  <p:cond evt="onClick" delay="0">
                    <p:tgtEl>
                      <p:spTgt spid="3164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16420"/>
                                        </p:tgtEl>
                                      </p:cBhvr>
                                    </p:cmd>
                                  </p:childTnLst>
                                </p:cTn>
                              </p:par>
                            </p:childTnLst>
                          </p:cTn>
                        </p:par>
                      </p:childTnLst>
                    </p:cTn>
                  </p:par>
                </p:childTnLst>
              </p:cTn>
              <p:nextCondLst>
                <p:cond evt="onClick" delay="0">
                  <p:tgtEl>
                    <p:spTgt spid="31642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BEEDC0-9A4A-49AE-B6FD-82D34C608F19}" type="slidenum">
              <a:rPr lang="en-US" smtClean="0">
                <a:solidFill>
                  <a:srgbClr val="000000"/>
                </a:solidFill>
              </a:rPr>
              <a:pPr/>
              <a:t>3</a:t>
            </a:fld>
            <a:endParaRPr lang="en-US">
              <a:solidFill>
                <a:srgbClr val="000000"/>
              </a:solidFill>
            </a:endParaRPr>
          </a:p>
        </p:txBody>
      </p:sp>
      <p:sp>
        <p:nvSpPr>
          <p:cNvPr id="22531" name="Rectangle 2"/>
          <p:cNvSpPr>
            <a:spLocks noGrp="1" noChangeArrowheads="1"/>
          </p:cNvSpPr>
          <p:nvPr>
            <p:ph type="title"/>
          </p:nvPr>
        </p:nvSpPr>
        <p:spPr/>
        <p:txBody>
          <a:bodyPr/>
          <a:lstStyle/>
          <a:p>
            <a:pPr algn="ctr" eaLnBrk="1" hangingPunct="1"/>
            <a:r>
              <a:rPr lang="en-US" sz="2900" dirty="0"/>
              <a:t>OSHA 29 CFR Part 1910 (Subpart I)</a:t>
            </a:r>
            <a:br>
              <a:rPr lang="en-US" sz="2900" dirty="0"/>
            </a:br>
            <a:r>
              <a:rPr lang="en-US" sz="2900" dirty="0"/>
              <a:t> “Personal Protective Equipment”</a:t>
            </a:r>
          </a:p>
        </p:txBody>
      </p:sp>
      <p:sp>
        <p:nvSpPr>
          <p:cNvPr id="22532" name="Rectangle 3"/>
          <p:cNvSpPr>
            <a:spLocks noGrp="1" noChangeArrowheads="1"/>
          </p:cNvSpPr>
          <p:nvPr>
            <p:ph type="body" idx="1"/>
          </p:nvPr>
        </p:nvSpPr>
        <p:spPr>
          <a:xfrm>
            <a:off x="762000" y="1905000"/>
            <a:ext cx="7924800" cy="4038600"/>
          </a:xfrm>
        </p:spPr>
        <p:txBody>
          <a:bodyPr/>
          <a:lstStyle/>
          <a:p>
            <a:pPr eaLnBrk="1" hangingPunct="1">
              <a:buSzTx/>
              <a:buFont typeface="Wingdings" pitchFamily="2" charset="2"/>
              <a:buChar char="§"/>
            </a:pPr>
            <a:r>
              <a:rPr lang="en-US" sz="2000" b="1" dirty="0"/>
              <a:t>Employers must assess the workplace to determine if hazards are present, or are likely to be present,  which necessitate the use of personal protective equipment (PPE).</a:t>
            </a:r>
            <a:endParaRPr lang="en-US" sz="2300" dirty="0"/>
          </a:p>
        </p:txBody>
      </p:sp>
      <p:sp>
        <p:nvSpPr>
          <p:cNvPr id="22533" name="Text Box 5"/>
          <p:cNvSpPr txBox="1">
            <a:spLocks noChangeArrowheads="1"/>
          </p:cNvSpPr>
          <p:nvPr/>
        </p:nvSpPr>
        <p:spPr bwMode="auto">
          <a:xfrm>
            <a:off x="1676400" y="42672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a:solidFill>
                <a:srgbClr val="000000"/>
              </a:solidFill>
            </a:endParaRPr>
          </a:p>
        </p:txBody>
      </p:sp>
      <p:sp>
        <p:nvSpPr>
          <p:cNvPr id="22534" name="Text Box 7"/>
          <p:cNvSpPr txBox="1">
            <a:spLocks noChangeArrowheads="1"/>
          </p:cNvSpPr>
          <p:nvPr/>
        </p:nvSpPr>
        <p:spPr bwMode="auto">
          <a:xfrm>
            <a:off x="1371600" y="3200400"/>
            <a:ext cx="6248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0" fontAlgn="base" hangingPunct="0">
              <a:spcBef>
                <a:spcPct val="50000"/>
              </a:spcBef>
              <a:spcAft>
                <a:spcPct val="0"/>
              </a:spcAft>
            </a:pPr>
            <a:r>
              <a:rPr lang="en-US" sz="2400">
                <a:solidFill>
                  <a:srgbClr val="000000"/>
                </a:solidFill>
              </a:rPr>
              <a:t>1910.132    General requirements.</a:t>
            </a:r>
            <a:br>
              <a:rPr lang="en-US" sz="2400">
                <a:solidFill>
                  <a:srgbClr val="000000"/>
                </a:solidFill>
              </a:rPr>
            </a:br>
            <a:r>
              <a:rPr lang="en-US" sz="2400">
                <a:solidFill>
                  <a:srgbClr val="000000"/>
                </a:solidFill>
              </a:rPr>
              <a:t>1910.133    Eye and face protection.</a:t>
            </a:r>
            <a:br>
              <a:rPr lang="en-US" sz="2400">
                <a:solidFill>
                  <a:srgbClr val="000000"/>
                </a:solidFill>
              </a:rPr>
            </a:br>
            <a:r>
              <a:rPr lang="en-US" sz="2400" b="1">
                <a:solidFill>
                  <a:srgbClr val="FF0000"/>
                </a:solidFill>
              </a:rPr>
              <a:t>1910.134    Respiratory protection.</a:t>
            </a:r>
            <a:br>
              <a:rPr lang="en-US" sz="2400" b="1">
                <a:solidFill>
                  <a:srgbClr val="FF0000"/>
                </a:solidFill>
              </a:rPr>
            </a:br>
            <a:r>
              <a:rPr lang="en-US" sz="2400">
                <a:solidFill>
                  <a:srgbClr val="000000"/>
                </a:solidFill>
              </a:rPr>
              <a:t>1910.135    Head protection.</a:t>
            </a:r>
            <a:br>
              <a:rPr lang="en-US" sz="2400">
                <a:solidFill>
                  <a:srgbClr val="000000"/>
                </a:solidFill>
              </a:rPr>
            </a:br>
            <a:r>
              <a:rPr lang="en-US" sz="2400">
                <a:solidFill>
                  <a:srgbClr val="000000"/>
                </a:solidFill>
              </a:rPr>
              <a:t>1910.136    Foot protection.</a:t>
            </a:r>
            <a:br>
              <a:rPr lang="en-US" sz="2400">
                <a:solidFill>
                  <a:srgbClr val="000000"/>
                </a:solidFill>
              </a:rPr>
            </a:br>
            <a:r>
              <a:rPr lang="en-US" sz="2400">
                <a:solidFill>
                  <a:srgbClr val="000000"/>
                </a:solidFill>
              </a:rPr>
              <a:t>1910.137    Electrical protective devices.</a:t>
            </a:r>
            <a:br>
              <a:rPr lang="en-US" sz="2400">
                <a:solidFill>
                  <a:srgbClr val="000000"/>
                </a:solidFill>
              </a:rPr>
            </a:br>
            <a:r>
              <a:rPr lang="en-US" sz="2400">
                <a:solidFill>
                  <a:srgbClr val="000000"/>
                </a:solidFill>
              </a:rPr>
              <a:t>1910.138    Hand Protection.</a:t>
            </a:r>
            <a:br>
              <a:rPr lang="en-US" sz="2400">
                <a:solidFill>
                  <a:srgbClr val="000000"/>
                </a:solidFill>
              </a:rPr>
            </a:br>
            <a:endParaRPr lang="en-US" sz="2400">
              <a:solidFill>
                <a:srgbClr val="000000"/>
              </a:solidFill>
            </a:endParaRPr>
          </a:p>
        </p:txBody>
      </p:sp>
      <p:sp>
        <p:nvSpPr>
          <p:cNvPr id="2" name="TextBox 1"/>
          <p:cNvSpPr txBox="1"/>
          <p:nvPr/>
        </p:nvSpPr>
        <p:spPr>
          <a:xfrm>
            <a:off x="685800" y="6019800"/>
            <a:ext cx="31931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4955716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1A51FF-9CC5-4844-B59F-0DBD0EFFA581}" type="slidenum">
              <a:rPr lang="en-US" smtClean="0">
                <a:solidFill>
                  <a:srgbClr val="000000"/>
                </a:solidFill>
              </a:rPr>
              <a:pPr/>
              <a:t>4</a:t>
            </a:fld>
            <a:endParaRPr lang="en-US">
              <a:solidFill>
                <a:srgbClr val="000000"/>
              </a:solidFill>
            </a:endParaRPr>
          </a:p>
        </p:txBody>
      </p:sp>
      <p:sp>
        <p:nvSpPr>
          <p:cNvPr id="23555" name="Rectangle 4"/>
          <p:cNvSpPr>
            <a:spLocks noGrp="1" noChangeArrowheads="1"/>
          </p:cNvSpPr>
          <p:nvPr>
            <p:ph type="title"/>
          </p:nvPr>
        </p:nvSpPr>
        <p:spPr/>
        <p:txBody>
          <a:bodyPr/>
          <a:lstStyle/>
          <a:p>
            <a:pPr algn="ctr" eaLnBrk="1" hangingPunct="1"/>
            <a:r>
              <a:rPr lang="en-US" sz="2900" dirty="0"/>
              <a:t>OSHA 29 CFR Part 1910.134</a:t>
            </a:r>
            <a:br>
              <a:rPr lang="en-US" sz="2900" dirty="0"/>
            </a:br>
            <a:r>
              <a:rPr lang="en-US" sz="2900" dirty="0"/>
              <a:t> “Respiratory Protection Standard”</a:t>
            </a:r>
          </a:p>
        </p:txBody>
      </p:sp>
      <p:sp>
        <p:nvSpPr>
          <p:cNvPr id="23556" name="Rectangle 5"/>
          <p:cNvSpPr>
            <a:spLocks noGrp="1" noChangeArrowheads="1"/>
          </p:cNvSpPr>
          <p:nvPr>
            <p:ph type="body" sz="half" idx="1"/>
          </p:nvPr>
        </p:nvSpPr>
        <p:spPr/>
        <p:txBody>
          <a:bodyPr/>
          <a:lstStyle/>
          <a:p>
            <a:pPr eaLnBrk="1" hangingPunct="1">
              <a:lnSpc>
                <a:spcPct val="80000"/>
              </a:lnSpc>
              <a:buFont typeface="Wingdings" pitchFamily="2" charset="2"/>
              <a:buNone/>
            </a:pPr>
            <a:r>
              <a:rPr lang="en-US" sz="1800" b="1" dirty="0"/>
              <a:t>(a)	Permissible practice</a:t>
            </a:r>
          </a:p>
          <a:p>
            <a:pPr eaLnBrk="1" hangingPunct="1">
              <a:lnSpc>
                <a:spcPct val="80000"/>
              </a:lnSpc>
              <a:buFont typeface="Wingdings" pitchFamily="2" charset="2"/>
              <a:buNone/>
            </a:pPr>
            <a:r>
              <a:rPr lang="en-US" sz="1800" b="1" dirty="0"/>
              <a:t>(b)	Definitions</a:t>
            </a:r>
          </a:p>
          <a:p>
            <a:pPr eaLnBrk="1" hangingPunct="1">
              <a:lnSpc>
                <a:spcPct val="80000"/>
              </a:lnSpc>
              <a:buFont typeface="Wingdings" pitchFamily="2" charset="2"/>
              <a:buNone/>
            </a:pPr>
            <a:r>
              <a:rPr lang="en-US" sz="1800" b="1" dirty="0"/>
              <a:t>(c)</a:t>
            </a:r>
            <a:r>
              <a:rPr lang="en-US" sz="1800" b="1" dirty="0">
                <a:solidFill>
                  <a:srgbClr val="FF0000"/>
                </a:solidFill>
              </a:rPr>
              <a:t>	Respirator program</a:t>
            </a:r>
          </a:p>
          <a:p>
            <a:pPr eaLnBrk="1" hangingPunct="1">
              <a:lnSpc>
                <a:spcPct val="80000"/>
              </a:lnSpc>
              <a:buFont typeface="Wingdings" pitchFamily="2" charset="2"/>
              <a:buNone/>
            </a:pPr>
            <a:r>
              <a:rPr lang="en-US" sz="1800" b="1" dirty="0"/>
              <a:t>(d)	Selection of respirators</a:t>
            </a:r>
          </a:p>
          <a:p>
            <a:pPr eaLnBrk="1" hangingPunct="1">
              <a:lnSpc>
                <a:spcPct val="80000"/>
              </a:lnSpc>
              <a:buFont typeface="Wingdings" pitchFamily="2" charset="2"/>
              <a:buNone/>
            </a:pPr>
            <a:r>
              <a:rPr lang="en-US" sz="1800" b="1" dirty="0"/>
              <a:t>(e)</a:t>
            </a:r>
            <a:r>
              <a:rPr lang="en-US" sz="1800" b="1" dirty="0">
                <a:solidFill>
                  <a:srgbClr val="FF0000"/>
                </a:solidFill>
              </a:rPr>
              <a:t>	Medical evaluation</a:t>
            </a:r>
          </a:p>
          <a:p>
            <a:pPr eaLnBrk="1" hangingPunct="1">
              <a:lnSpc>
                <a:spcPct val="80000"/>
              </a:lnSpc>
              <a:buFont typeface="Wingdings" pitchFamily="2" charset="2"/>
              <a:buNone/>
            </a:pPr>
            <a:r>
              <a:rPr lang="en-US" sz="1800" b="1" dirty="0"/>
              <a:t>(f) </a:t>
            </a:r>
            <a:r>
              <a:rPr lang="en-US" sz="1800" b="1" dirty="0">
                <a:solidFill>
                  <a:srgbClr val="FF0000"/>
                </a:solidFill>
              </a:rPr>
              <a:t>	Fit testing</a:t>
            </a:r>
          </a:p>
          <a:p>
            <a:pPr eaLnBrk="1" hangingPunct="1">
              <a:lnSpc>
                <a:spcPct val="80000"/>
              </a:lnSpc>
              <a:buFont typeface="Wingdings" pitchFamily="2" charset="2"/>
              <a:buNone/>
            </a:pPr>
            <a:r>
              <a:rPr lang="en-US" sz="1800" b="1" dirty="0"/>
              <a:t>(g)	</a:t>
            </a:r>
            <a:r>
              <a:rPr lang="en-US" sz="1800" b="1" dirty="0">
                <a:solidFill>
                  <a:srgbClr val="FF0000"/>
                </a:solidFill>
              </a:rPr>
              <a:t>Use of respirators</a:t>
            </a:r>
          </a:p>
          <a:p>
            <a:pPr eaLnBrk="1" hangingPunct="1">
              <a:lnSpc>
                <a:spcPct val="80000"/>
              </a:lnSpc>
              <a:buFont typeface="Wingdings" pitchFamily="2" charset="2"/>
              <a:buNone/>
            </a:pPr>
            <a:r>
              <a:rPr lang="en-US" sz="1800" b="1" dirty="0"/>
              <a:t>(h)	Maintenance and care</a:t>
            </a:r>
          </a:p>
          <a:p>
            <a:pPr eaLnBrk="1" hangingPunct="1">
              <a:lnSpc>
                <a:spcPct val="80000"/>
              </a:lnSpc>
              <a:buFont typeface="Wingdings" pitchFamily="2" charset="2"/>
              <a:buNone/>
            </a:pPr>
            <a:r>
              <a:rPr lang="en-US" sz="1800" b="1" dirty="0"/>
              <a:t>(i)	Breathing air quality and use</a:t>
            </a:r>
          </a:p>
          <a:p>
            <a:pPr eaLnBrk="1" hangingPunct="1">
              <a:lnSpc>
                <a:spcPct val="80000"/>
              </a:lnSpc>
              <a:buFont typeface="Wingdings" pitchFamily="2" charset="2"/>
              <a:buNone/>
            </a:pPr>
            <a:r>
              <a:rPr lang="en-US" sz="1800" b="1" dirty="0"/>
              <a:t>(j)	Identification of filters, cartridges, and canisters</a:t>
            </a:r>
          </a:p>
          <a:p>
            <a:pPr eaLnBrk="1" hangingPunct="1">
              <a:lnSpc>
                <a:spcPct val="80000"/>
              </a:lnSpc>
            </a:pPr>
            <a:endParaRPr lang="en-US" sz="1800" dirty="0"/>
          </a:p>
        </p:txBody>
      </p:sp>
      <p:sp>
        <p:nvSpPr>
          <p:cNvPr id="23557" name="Rectangle 6"/>
          <p:cNvSpPr>
            <a:spLocks noGrp="1" noChangeArrowheads="1"/>
          </p:cNvSpPr>
          <p:nvPr>
            <p:ph type="body" sz="half" idx="2"/>
          </p:nvPr>
        </p:nvSpPr>
        <p:spPr/>
        <p:txBody>
          <a:bodyPr/>
          <a:lstStyle/>
          <a:p>
            <a:pPr eaLnBrk="1" hangingPunct="1">
              <a:lnSpc>
                <a:spcPct val="80000"/>
              </a:lnSpc>
              <a:buFont typeface="Wingdings" pitchFamily="2" charset="2"/>
              <a:buNone/>
            </a:pPr>
            <a:r>
              <a:rPr lang="en-US" sz="1800" b="1" dirty="0"/>
              <a:t>(k)	</a:t>
            </a:r>
            <a:r>
              <a:rPr lang="en-US" sz="1800" b="1" dirty="0">
                <a:solidFill>
                  <a:srgbClr val="FF0000"/>
                </a:solidFill>
              </a:rPr>
              <a:t>Training</a:t>
            </a:r>
            <a:r>
              <a:rPr lang="en-US" sz="1800" b="1" dirty="0"/>
              <a:t> and information</a:t>
            </a:r>
          </a:p>
          <a:p>
            <a:pPr eaLnBrk="1" hangingPunct="1">
              <a:lnSpc>
                <a:spcPct val="80000"/>
              </a:lnSpc>
              <a:buFont typeface="Wingdings" pitchFamily="2" charset="2"/>
              <a:buNone/>
            </a:pPr>
            <a:r>
              <a:rPr lang="en-US" sz="1800" b="1" dirty="0"/>
              <a:t>(l)	Program evaluation</a:t>
            </a:r>
          </a:p>
          <a:p>
            <a:pPr eaLnBrk="1" hangingPunct="1">
              <a:lnSpc>
                <a:spcPct val="80000"/>
              </a:lnSpc>
              <a:buFont typeface="Wingdings" pitchFamily="2" charset="2"/>
              <a:buNone/>
            </a:pPr>
            <a:r>
              <a:rPr lang="en-US" sz="1800" b="1" dirty="0"/>
              <a:t>(m) </a:t>
            </a:r>
            <a:r>
              <a:rPr lang="en-US" sz="1800" b="1" dirty="0">
                <a:solidFill>
                  <a:srgbClr val="FF0000"/>
                </a:solidFill>
              </a:rPr>
              <a:t>Recordkeeping</a:t>
            </a:r>
          </a:p>
          <a:p>
            <a:pPr eaLnBrk="1" hangingPunct="1">
              <a:lnSpc>
                <a:spcPct val="80000"/>
              </a:lnSpc>
              <a:buFont typeface="Wingdings" pitchFamily="2" charset="2"/>
              <a:buNone/>
            </a:pPr>
            <a:r>
              <a:rPr lang="en-US" sz="1800" b="1" dirty="0"/>
              <a:t>(n)	Dates </a:t>
            </a:r>
          </a:p>
          <a:p>
            <a:pPr eaLnBrk="1" hangingPunct="1">
              <a:lnSpc>
                <a:spcPct val="80000"/>
              </a:lnSpc>
              <a:buFont typeface="Wingdings" pitchFamily="2" charset="2"/>
              <a:buNone/>
            </a:pPr>
            <a:r>
              <a:rPr lang="en-US" sz="1800" b="1" dirty="0"/>
              <a:t>(o)	Appendices (mandatory)</a:t>
            </a:r>
          </a:p>
          <a:p>
            <a:pPr eaLnBrk="1" hangingPunct="1">
              <a:lnSpc>
                <a:spcPct val="80000"/>
              </a:lnSpc>
              <a:buFont typeface="Wingdings" pitchFamily="2" charset="2"/>
              <a:buNone/>
            </a:pPr>
            <a:r>
              <a:rPr lang="en-US" sz="1800" b="1" dirty="0"/>
              <a:t>	A: </a:t>
            </a:r>
            <a:r>
              <a:rPr lang="en-US" sz="1800" b="1" dirty="0">
                <a:solidFill>
                  <a:srgbClr val="FF0000"/>
                </a:solidFill>
              </a:rPr>
              <a:t>Fit Testing Procedures</a:t>
            </a:r>
          </a:p>
          <a:p>
            <a:pPr eaLnBrk="1" hangingPunct="1">
              <a:lnSpc>
                <a:spcPct val="80000"/>
              </a:lnSpc>
              <a:buFont typeface="Wingdings" pitchFamily="2" charset="2"/>
              <a:buNone/>
            </a:pPr>
            <a:r>
              <a:rPr lang="en-US" sz="1800" b="1" dirty="0"/>
              <a:t>	B-1: User Seal Checks</a:t>
            </a:r>
          </a:p>
          <a:p>
            <a:pPr eaLnBrk="1" hangingPunct="1">
              <a:lnSpc>
                <a:spcPct val="80000"/>
              </a:lnSpc>
              <a:buFont typeface="Wingdings" pitchFamily="2" charset="2"/>
              <a:buNone/>
            </a:pPr>
            <a:r>
              <a:rPr lang="en-US" sz="1800" b="1" dirty="0"/>
              <a:t>	B-2: Cleaning Procedures</a:t>
            </a:r>
          </a:p>
          <a:p>
            <a:pPr eaLnBrk="1" hangingPunct="1">
              <a:lnSpc>
                <a:spcPct val="80000"/>
              </a:lnSpc>
              <a:buFont typeface="Wingdings" pitchFamily="2" charset="2"/>
              <a:buNone/>
            </a:pPr>
            <a:r>
              <a:rPr lang="en-US" sz="1800" b="1" dirty="0"/>
              <a:t>	C: </a:t>
            </a:r>
            <a:r>
              <a:rPr lang="en-US" sz="1800" b="1" dirty="0">
                <a:solidFill>
                  <a:srgbClr val="FF0000"/>
                </a:solidFill>
              </a:rPr>
              <a:t>Medical Questionnaire</a:t>
            </a:r>
          </a:p>
          <a:p>
            <a:pPr eaLnBrk="1" hangingPunct="1">
              <a:lnSpc>
                <a:spcPct val="80000"/>
              </a:lnSpc>
              <a:buFont typeface="Wingdings" pitchFamily="2" charset="2"/>
              <a:buNone/>
            </a:pPr>
            <a:r>
              <a:rPr lang="en-US" sz="1800" b="1" dirty="0"/>
              <a:t>	D: Information for 	Employees Wearing 	Respirators When Not 	Required Under the 	Standard</a:t>
            </a:r>
          </a:p>
          <a:p>
            <a:pPr eaLnBrk="1" hangingPunct="1">
              <a:lnSpc>
                <a:spcPct val="80000"/>
              </a:lnSpc>
              <a:buFont typeface="Wingdings" pitchFamily="2" charset="2"/>
              <a:buNone/>
            </a:pPr>
            <a:endParaRPr lang="en-US" sz="1800" dirty="0"/>
          </a:p>
        </p:txBody>
      </p:sp>
    </p:spTree>
    <p:extLst>
      <p:ext uri="{BB962C8B-B14F-4D97-AF65-F5344CB8AC3E}">
        <p14:creationId xmlns:p14="http://schemas.microsoft.com/office/powerpoint/2010/main" val="20796480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4A875B1-D791-4394-BED0-36E3AF5C77FE}" type="slidenum">
              <a:rPr lang="en-US" smtClean="0">
                <a:solidFill>
                  <a:srgbClr val="000000"/>
                </a:solidFill>
              </a:rPr>
              <a:pPr/>
              <a:t>5</a:t>
            </a:fld>
            <a:endParaRPr lang="en-US">
              <a:solidFill>
                <a:srgbClr val="000000"/>
              </a:solidFill>
            </a:endParaRPr>
          </a:p>
        </p:txBody>
      </p:sp>
      <p:sp>
        <p:nvSpPr>
          <p:cNvPr id="24579" name="Rectangle 2"/>
          <p:cNvSpPr>
            <a:spLocks noGrp="1" noChangeArrowheads="1"/>
          </p:cNvSpPr>
          <p:nvPr>
            <p:ph type="title"/>
          </p:nvPr>
        </p:nvSpPr>
        <p:spPr/>
        <p:txBody>
          <a:bodyPr/>
          <a:lstStyle/>
          <a:p>
            <a:pPr algn="ctr" eaLnBrk="1" hangingPunct="1"/>
            <a:r>
              <a:rPr lang="en-US" sz="2800" dirty="0"/>
              <a:t>OSHA Respiratory Protection Program</a:t>
            </a:r>
            <a:br>
              <a:rPr lang="en-US" sz="2800" dirty="0"/>
            </a:br>
            <a:r>
              <a:rPr lang="en-US" sz="2800" dirty="0"/>
              <a:t>Employer Requirements</a:t>
            </a:r>
          </a:p>
        </p:txBody>
      </p:sp>
      <p:sp>
        <p:nvSpPr>
          <p:cNvPr id="24580" name="Rectangle 3"/>
          <p:cNvSpPr>
            <a:spLocks noGrp="1" noChangeArrowheads="1"/>
          </p:cNvSpPr>
          <p:nvPr>
            <p:ph type="body" idx="1"/>
          </p:nvPr>
        </p:nvSpPr>
        <p:spPr>
          <a:xfrm>
            <a:off x="685800" y="1905000"/>
            <a:ext cx="8382000" cy="4038600"/>
          </a:xfrm>
        </p:spPr>
        <p:txBody>
          <a:bodyPr/>
          <a:lstStyle/>
          <a:p>
            <a:pPr eaLnBrk="1" hangingPunct="1">
              <a:lnSpc>
                <a:spcPct val="90000"/>
              </a:lnSpc>
            </a:pPr>
            <a:r>
              <a:rPr lang="en-US" sz="2400" dirty="0">
                <a:solidFill>
                  <a:srgbClr val="FF0000"/>
                </a:solidFill>
              </a:rPr>
              <a:t>Identify</a:t>
            </a:r>
            <a:r>
              <a:rPr lang="en-US" sz="2400" dirty="0"/>
              <a:t> &amp; evaluate </a:t>
            </a:r>
            <a:r>
              <a:rPr lang="en-US" sz="2400" dirty="0">
                <a:solidFill>
                  <a:srgbClr val="FF0000"/>
                </a:solidFill>
              </a:rPr>
              <a:t>respiratory hazards</a:t>
            </a:r>
            <a:r>
              <a:rPr lang="en-US" sz="2400" dirty="0"/>
              <a:t> in the workplace</a:t>
            </a:r>
            <a:endParaRPr lang="en-US" sz="800" dirty="0"/>
          </a:p>
          <a:p>
            <a:pPr eaLnBrk="1" hangingPunct="1">
              <a:lnSpc>
                <a:spcPct val="90000"/>
              </a:lnSpc>
            </a:pPr>
            <a:endParaRPr lang="en-US" sz="800" dirty="0"/>
          </a:p>
          <a:p>
            <a:pPr eaLnBrk="1" hangingPunct="1">
              <a:lnSpc>
                <a:spcPct val="90000"/>
              </a:lnSpc>
            </a:pPr>
            <a:r>
              <a:rPr lang="en-US" sz="2400" dirty="0"/>
              <a:t>Select and </a:t>
            </a:r>
            <a:r>
              <a:rPr lang="en-US" sz="2400" dirty="0">
                <a:solidFill>
                  <a:srgbClr val="FF0000"/>
                </a:solidFill>
              </a:rPr>
              <a:t>provide appropriate respirator </a:t>
            </a:r>
            <a:r>
              <a:rPr lang="en-US" sz="2400" dirty="0"/>
              <a:t>based on these respiratory hazards</a:t>
            </a:r>
          </a:p>
          <a:p>
            <a:pPr eaLnBrk="1" hangingPunct="1">
              <a:lnSpc>
                <a:spcPct val="90000"/>
              </a:lnSpc>
            </a:pPr>
            <a:endParaRPr lang="en-US" sz="800" dirty="0"/>
          </a:p>
          <a:p>
            <a:pPr eaLnBrk="1" hangingPunct="1">
              <a:lnSpc>
                <a:spcPct val="90000"/>
              </a:lnSpc>
            </a:pPr>
            <a:r>
              <a:rPr lang="en-US" sz="2400" dirty="0">
                <a:solidFill>
                  <a:srgbClr val="FF0000"/>
                </a:solidFill>
              </a:rPr>
              <a:t>Designate a program administrator</a:t>
            </a:r>
            <a:r>
              <a:rPr lang="en-US" sz="2400" dirty="0"/>
              <a:t> </a:t>
            </a:r>
          </a:p>
          <a:p>
            <a:pPr lvl="1" eaLnBrk="1" hangingPunct="1">
              <a:lnSpc>
                <a:spcPct val="90000"/>
              </a:lnSpc>
            </a:pPr>
            <a:r>
              <a:rPr lang="en-US" sz="2400" dirty="0"/>
              <a:t>qualified by appropriate training or experience to administer the RPP </a:t>
            </a:r>
          </a:p>
          <a:p>
            <a:pPr lvl="1" eaLnBrk="1" hangingPunct="1">
              <a:lnSpc>
                <a:spcPct val="90000"/>
              </a:lnSpc>
            </a:pPr>
            <a:r>
              <a:rPr lang="en-US" sz="2400" dirty="0"/>
              <a:t>conducts the required evaluations of program effectiveness</a:t>
            </a:r>
          </a:p>
          <a:p>
            <a:pPr lvl="1" eaLnBrk="1" hangingPunct="1">
              <a:lnSpc>
                <a:spcPct val="90000"/>
              </a:lnSpc>
            </a:pPr>
            <a:endParaRPr lang="en-US" sz="800" dirty="0"/>
          </a:p>
          <a:p>
            <a:pPr eaLnBrk="1" hangingPunct="1">
              <a:lnSpc>
                <a:spcPct val="90000"/>
              </a:lnSpc>
            </a:pPr>
            <a:r>
              <a:rPr lang="en-US" sz="2400" dirty="0">
                <a:solidFill>
                  <a:srgbClr val="FF0000"/>
                </a:solidFill>
              </a:rPr>
              <a:t>Develop &amp; implement a</a:t>
            </a:r>
            <a:r>
              <a:rPr lang="en-US" sz="2400" dirty="0"/>
              <a:t> </a:t>
            </a:r>
            <a:r>
              <a:rPr lang="en-US" sz="2400" u="sng" dirty="0">
                <a:solidFill>
                  <a:srgbClr val="FF0000"/>
                </a:solidFill>
              </a:rPr>
              <a:t>written</a:t>
            </a:r>
            <a:r>
              <a:rPr lang="en-US" sz="2400" dirty="0">
                <a:solidFill>
                  <a:srgbClr val="FF0000"/>
                </a:solidFill>
              </a:rPr>
              <a:t> respiratory protection program </a:t>
            </a:r>
          </a:p>
        </p:txBody>
      </p:sp>
      <p:sp>
        <p:nvSpPr>
          <p:cNvPr id="2" name="TextBox 1"/>
          <p:cNvSpPr txBox="1"/>
          <p:nvPr/>
        </p:nvSpPr>
        <p:spPr>
          <a:xfrm>
            <a:off x="609600" y="5934270"/>
            <a:ext cx="159659"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97152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4D2F0-8542-46A3-8E50-62D91A2023EC}"/>
              </a:ext>
            </a:extLst>
          </p:cNvPr>
          <p:cNvSpPr>
            <a:spLocks noGrp="1"/>
          </p:cNvSpPr>
          <p:nvPr>
            <p:ph type="sldNum" sz="quarter" idx="12"/>
          </p:nvPr>
        </p:nvSpPr>
        <p:spPr/>
        <p:txBody>
          <a:bodyPr/>
          <a:lstStyle/>
          <a:p>
            <a:fld id="{E2984846-3B12-41C3-B522-D37453063EE1}" type="slidenum">
              <a:rPr lang="en-US" smtClean="0"/>
              <a:pPr/>
              <a:t>6</a:t>
            </a:fld>
            <a:endParaRPr lang="en-US"/>
          </a:p>
        </p:txBody>
      </p:sp>
      <p:graphicFrame>
        <p:nvGraphicFramePr>
          <p:cNvPr id="3" name="Object 2">
            <a:extLst>
              <a:ext uri="{FF2B5EF4-FFF2-40B4-BE49-F238E27FC236}">
                <a16:creationId xmlns:a16="http://schemas.microsoft.com/office/drawing/2014/main" id="{7B14472E-B033-4157-AE3E-BCA6F7CD664B}"/>
              </a:ext>
            </a:extLst>
          </p:cNvPr>
          <p:cNvGraphicFramePr>
            <a:graphicFrameLocks noChangeAspect="1"/>
          </p:cNvGraphicFramePr>
          <p:nvPr>
            <p:custDataLst>
              <p:tags r:id="rId2"/>
            </p:custDataLst>
            <p:extLst>
              <p:ext uri="{D42A27DB-BD31-4B8C-83A1-F6EECF244321}">
                <p14:modId xmlns:p14="http://schemas.microsoft.com/office/powerpoint/2010/main" val="2834509915"/>
              </p:ext>
            </p:extLst>
          </p:nvPr>
        </p:nvGraphicFramePr>
        <p:xfrm>
          <a:off x="2438400" y="609600"/>
          <a:ext cx="4237038" cy="5483729"/>
        </p:xfrm>
        <a:graphic>
          <a:graphicData uri="http://schemas.openxmlformats.org/presentationml/2006/ole">
            <mc:AlternateContent xmlns:mc="http://schemas.openxmlformats.org/markup-compatibility/2006">
              <mc:Choice xmlns:v="urn:schemas-microsoft-com:vml" Requires="v">
                <p:oleObj spid="_x0000_s2052" name="Acrobat Document" r:id="rId4" imgW="5829059" imgH="7543800" progId="AcroExch.Document.11">
                  <p:embed/>
                </p:oleObj>
              </mc:Choice>
              <mc:Fallback>
                <p:oleObj name="Acrobat Document" r:id="rId4" imgW="5829059" imgH="7543800" progId="AcroExch.Document.11">
                  <p:embed/>
                  <p:pic>
                    <p:nvPicPr>
                      <p:cNvPr id="2" name="Object 1"/>
                      <p:cNvPicPr/>
                      <p:nvPr/>
                    </p:nvPicPr>
                    <p:blipFill>
                      <a:blip r:embed="rId5"/>
                      <a:stretch>
                        <a:fillRect/>
                      </a:stretch>
                    </p:blipFill>
                    <p:spPr>
                      <a:xfrm>
                        <a:off x="2438400" y="609600"/>
                        <a:ext cx="4237038" cy="5483729"/>
                      </a:xfrm>
                      <a:prstGeom prst="rect">
                        <a:avLst/>
                      </a:prstGeom>
                      <a:solidFill>
                        <a:schemeClr val="bg1"/>
                      </a:solidFill>
                      <a:ln w="38100">
                        <a:solidFill>
                          <a:schemeClr val="accent1">
                            <a:alpha val="58000"/>
                          </a:schemeClr>
                        </a:solidFill>
                      </a:ln>
                    </p:spPr>
                  </p:pic>
                </p:oleObj>
              </mc:Fallback>
            </mc:AlternateContent>
          </a:graphicData>
        </a:graphic>
      </p:graphicFrame>
    </p:spTree>
    <p:extLst>
      <p:ext uri="{BB962C8B-B14F-4D97-AF65-F5344CB8AC3E}">
        <p14:creationId xmlns:p14="http://schemas.microsoft.com/office/powerpoint/2010/main" val="104514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66CB9FE-EB93-4F1F-899C-923FCFB97A6C}" type="slidenum">
              <a:rPr lang="en-US" smtClean="0">
                <a:solidFill>
                  <a:srgbClr val="000000"/>
                </a:solidFill>
              </a:rPr>
              <a:pPr/>
              <a:t>7</a:t>
            </a:fld>
            <a:endParaRPr lang="en-US">
              <a:solidFill>
                <a:srgbClr val="000000"/>
              </a:solidFill>
            </a:endParaRPr>
          </a:p>
        </p:txBody>
      </p:sp>
      <p:sp>
        <p:nvSpPr>
          <p:cNvPr id="25603" name="Rectangle 2"/>
          <p:cNvSpPr>
            <a:spLocks noGrp="1" noChangeArrowheads="1"/>
          </p:cNvSpPr>
          <p:nvPr>
            <p:ph type="title"/>
          </p:nvPr>
        </p:nvSpPr>
        <p:spPr/>
        <p:txBody>
          <a:bodyPr/>
          <a:lstStyle/>
          <a:p>
            <a:pPr algn="ctr" eaLnBrk="1" hangingPunct="1"/>
            <a:r>
              <a:rPr lang="en-US" sz="3200" dirty="0"/>
              <a:t>Required Elements of the</a:t>
            </a:r>
            <a:br>
              <a:rPr lang="en-US" sz="3200" dirty="0"/>
            </a:br>
            <a:r>
              <a:rPr lang="en-US" sz="3200" dirty="0"/>
              <a:t>Written Program</a:t>
            </a:r>
          </a:p>
        </p:txBody>
      </p:sp>
      <p:sp>
        <p:nvSpPr>
          <p:cNvPr id="25604" name="Rectangle 3"/>
          <p:cNvSpPr>
            <a:spLocks noGrp="1" noChangeArrowheads="1"/>
          </p:cNvSpPr>
          <p:nvPr>
            <p:ph type="body" idx="1"/>
          </p:nvPr>
        </p:nvSpPr>
        <p:spPr>
          <a:xfrm>
            <a:off x="762000" y="1905000"/>
            <a:ext cx="8077200" cy="4038600"/>
          </a:xfrm>
        </p:spPr>
        <p:txBody>
          <a:bodyPr/>
          <a:lstStyle/>
          <a:p>
            <a:pPr eaLnBrk="1" hangingPunct="1">
              <a:lnSpc>
                <a:spcPct val="90000"/>
              </a:lnSpc>
            </a:pPr>
            <a:r>
              <a:rPr lang="en-US" sz="2400" dirty="0"/>
              <a:t>Procedures for </a:t>
            </a:r>
            <a:r>
              <a:rPr lang="en-US" sz="2400" dirty="0">
                <a:solidFill>
                  <a:srgbClr val="FF0000"/>
                </a:solidFill>
              </a:rPr>
              <a:t>selecting respirators</a:t>
            </a:r>
          </a:p>
          <a:p>
            <a:pPr eaLnBrk="1" hangingPunct="1">
              <a:lnSpc>
                <a:spcPct val="90000"/>
              </a:lnSpc>
            </a:pPr>
            <a:endParaRPr lang="en-US" sz="800" dirty="0"/>
          </a:p>
          <a:p>
            <a:pPr eaLnBrk="1" hangingPunct="1">
              <a:lnSpc>
                <a:spcPct val="90000"/>
              </a:lnSpc>
            </a:pPr>
            <a:r>
              <a:rPr lang="en-US" sz="2400" dirty="0">
                <a:solidFill>
                  <a:srgbClr val="FF0000"/>
                </a:solidFill>
              </a:rPr>
              <a:t>Medical evaluations</a:t>
            </a:r>
            <a:r>
              <a:rPr lang="en-US" sz="2400" dirty="0"/>
              <a:t> of employees required to use respirators</a:t>
            </a:r>
          </a:p>
          <a:p>
            <a:pPr eaLnBrk="1" hangingPunct="1">
              <a:lnSpc>
                <a:spcPct val="90000"/>
              </a:lnSpc>
            </a:pPr>
            <a:endParaRPr lang="en-US" sz="800" dirty="0"/>
          </a:p>
          <a:p>
            <a:pPr eaLnBrk="1" hangingPunct="1">
              <a:lnSpc>
                <a:spcPct val="90000"/>
              </a:lnSpc>
            </a:pPr>
            <a:r>
              <a:rPr lang="en-US" sz="2400" dirty="0">
                <a:solidFill>
                  <a:srgbClr val="FF0000"/>
                </a:solidFill>
              </a:rPr>
              <a:t>Fit testing procedures</a:t>
            </a:r>
            <a:r>
              <a:rPr lang="en-US" sz="2400" dirty="0"/>
              <a:t> for tight-fitting respirators</a:t>
            </a:r>
          </a:p>
          <a:p>
            <a:pPr eaLnBrk="1" hangingPunct="1">
              <a:lnSpc>
                <a:spcPct val="90000"/>
              </a:lnSpc>
            </a:pPr>
            <a:endParaRPr lang="en-US" sz="800" dirty="0"/>
          </a:p>
          <a:p>
            <a:pPr eaLnBrk="1" hangingPunct="1">
              <a:lnSpc>
                <a:spcPct val="90000"/>
              </a:lnSpc>
            </a:pPr>
            <a:r>
              <a:rPr lang="en-US" sz="2400" dirty="0"/>
              <a:t>Procedures for </a:t>
            </a:r>
            <a:r>
              <a:rPr lang="en-US" sz="2400" dirty="0">
                <a:solidFill>
                  <a:srgbClr val="FF0000"/>
                </a:solidFill>
              </a:rPr>
              <a:t>proper use</a:t>
            </a:r>
            <a:r>
              <a:rPr lang="en-US" sz="2400" dirty="0"/>
              <a:t> of respirators in routine &amp; emergency situations</a:t>
            </a:r>
          </a:p>
          <a:p>
            <a:pPr eaLnBrk="1" hangingPunct="1">
              <a:lnSpc>
                <a:spcPct val="90000"/>
              </a:lnSpc>
            </a:pPr>
            <a:endParaRPr lang="en-US" sz="800" dirty="0"/>
          </a:p>
          <a:p>
            <a:pPr eaLnBrk="1" hangingPunct="1">
              <a:lnSpc>
                <a:spcPct val="90000"/>
              </a:lnSpc>
            </a:pPr>
            <a:r>
              <a:rPr lang="en-US" sz="2400" dirty="0"/>
              <a:t>Procedures and schedules for cleaning, disinfecting, storing, inspecting, repairing, discarding, and maintaining respirators*</a:t>
            </a:r>
          </a:p>
          <a:p>
            <a:pPr eaLnBrk="1" hangingPunct="1">
              <a:lnSpc>
                <a:spcPct val="90000"/>
              </a:lnSpc>
            </a:pPr>
            <a:endParaRPr lang="en-US" sz="2400" dirty="0"/>
          </a:p>
        </p:txBody>
      </p:sp>
    </p:spTree>
    <p:extLst>
      <p:ext uri="{BB962C8B-B14F-4D97-AF65-F5344CB8AC3E}">
        <p14:creationId xmlns:p14="http://schemas.microsoft.com/office/powerpoint/2010/main" val="123218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DB0719E-CBAC-4FF7-B001-A431DAE88419}" type="slidenum">
              <a:rPr lang="en-US" smtClean="0">
                <a:solidFill>
                  <a:srgbClr val="000000"/>
                </a:solidFill>
              </a:rPr>
              <a:pPr/>
              <a:t>8</a:t>
            </a:fld>
            <a:endParaRPr lang="en-US">
              <a:solidFill>
                <a:srgbClr val="000000"/>
              </a:solidFill>
            </a:endParaRPr>
          </a:p>
        </p:txBody>
      </p:sp>
      <p:sp>
        <p:nvSpPr>
          <p:cNvPr id="26627" name="Rectangle 2"/>
          <p:cNvSpPr>
            <a:spLocks noGrp="1" noChangeArrowheads="1"/>
          </p:cNvSpPr>
          <p:nvPr>
            <p:ph type="title"/>
          </p:nvPr>
        </p:nvSpPr>
        <p:spPr/>
        <p:txBody>
          <a:bodyPr/>
          <a:lstStyle/>
          <a:p>
            <a:pPr algn="ctr" eaLnBrk="1" hangingPunct="1"/>
            <a:r>
              <a:rPr lang="en-US" sz="3200" dirty="0"/>
              <a:t>Required Elements of the</a:t>
            </a:r>
            <a:br>
              <a:rPr lang="en-US" sz="3200" dirty="0"/>
            </a:br>
            <a:r>
              <a:rPr lang="en-US" sz="3200" dirty="0"/>
              <a:t>Written Program (cont.)</a:t>
            </a:r>
          </a:p>
        </p:txBody>
      </p:sp>
      <p:sp>
        <p:nvSpPr>
          <p:cNvPr id="26628" name="Rectangle 3"/>
          <p:cNvSpPr>
            <a:spLocks noGrp="1" noChangeArrowheads="1"/>
          </p:cNvSpPr>
          <p:nvPr>
            <p:ph type="body" idx="1"/>
          </p:nvPr>
        </p:nvSpPr>
        <p:spPr>
          <a:xfrm>
            <a:off x="762000" y="1905000"/>
            <a:ext cx="8001000" cy="4038600"/>
          </a:xfrm>
        </p:spPr>
        <p:txBody>
          <a:bodyPr/>
          <a:lstStyle/>
          <a:p>
            <a:pPr eaLnBrk="1" hangingPunct="1">
              <a:lnSpc>
                <a:spcPct val="90000"/>
              </a:lnSpc>
            </a:pPr>
            <a:r>
              <a:rPr lang="en-US" sz="2400" dirty="0">
                <a:solidFill>
                  <a:srgbClr val="FF0000"/>
                </a:solidFill>
              </a:rPr>
              <a:t>Training</a:t>
            </a:r>
            <a:r>
              <a:rPr lang="en-US" sz="2400" dirty="0"/>
              <a:t> of employees </a:t>
            </a:r>
            <a:r>
              <a:rPr lang="en-US" sz="2400" dirty="0">
                <a:solidFill>
                  <a:srgbClr val="FF0000"/>
                </a:solidFill>
              </a:rPr>
              <a:t>in respiratory hazards</a:t>
            </a:r>
            <a:r>
              <a:rPr lang="en-US" sz="2400" dirty="0"/>
              <a:t> to which they are potentially exposed during routine and emergency situations</a:t>
            </a:r>
          </a:p>
          <a:p>
            <a:pPr eaLnBrk="1" hangingPunct="1">
              <a:lnSpc>
                <a:spcPct val="90000"/>
              </a:lnSpc>
            </a:pPr>
            <a:endParaRPr lang="en-US" sz="800" dirty="0"/>
          </a:p>
          <a:p>
            <a:pPr eaLnBrk="1" hangingPunct="1">
              <a:lnSpc>
                <a:spcPct val="90000"/>
              </a:lnSpc>
            </a:pPr>
            <a:r>
              <a:rPr lang="en-US" sz="2400" dirty="0">
                <a:solidFill>
                  <a:srgbClr val="FF0000"/>
                </a:solidFill>
              </a:rPr>
              <a:t>Training</a:t>
            </a:r>
            <a:r>
              <a:rPr lang="en-US" sz="2400" dirty="0"/>
              <a:t> of employees </a:t>
            </a:r>
            <a:r>
              <a:rPr lang="en-US" sz="2400" dirty="0">
                <a:solidFill>
                  <a:srgbClr val="FF0000"/>
                </a:solidFill>
              </a:rPr>
              <a:t>in proper use</a:t>
            </a:r>
            <a:r>
              <a:rPr lang="en-US" sz="2400" dirty="0"/>
              <a:t> of respirators, including donning and doffing, any limitations on their use, and their maintenance</a:t>
            </a:r>
          </a:p>
          <a:p>
            <a:pPr eaLnBrk="1" hangingPunct="1">
              <a:lnSpc>
                <a:spcPct val="90000"/>
              </a:lnSpc>
            </a:pPr>
            <a:endParaRPr lang="en-US" sz="800" dirty="0"/>
          </a:p>
          <a:p>
            <a:pPr eaLnBrk="1" hangingPunct="1">
              <a:lnSpc>
                <a:spcPct val="90000"/>
              </a:lnSpc>
            </a:pPr>
            <a:r>
              <a:rPr lang="en-US" sz="2400" dirty="0"/>
              <a:t>Procedures for regularly </a:t>
            </a:r>
            <a:r>
              <a:rPr lang="en-US" sz="2400" dirty="0">
                <a:solidFill>
                  <a:srgbClr val="FF0000"/>
                </a:solidFill>
              </a:rPr>
              <a:t>evaluating the effectiveness of the program</a:t>
            </a:r>
          </a:p>
          <a:p>
            <a:pPr eaLnBrk="1" hangingPunct="1">
              <a:lnSpc>
                <a:spcPct val="90000"/>
              </a:lnSpc>
            </a:pPr>
            <a:endParaRPr lang="en-US" sz="2400" dirty="0">
              <a:solidFill>
                <a:srgbClr val="FF0000"/>
              </a:solidFill>
            </a:endParaRPr>
          </a:p>
        </p:txBody>
      </p:sp>
    </p:spTree>
    <p:extLst>
      <p:ext uri="{BB962C8B-B14F-4D97-AF65-F5344CB8AC3E}">
        <p14:creationId xmlns:p14="http://schemas.microsoft.com/office/powerpoint/2010/main" val="359352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Medical Aspects</a:t>
            </a:r>
          </a:p>
        </p:txBody>
      </p:sp>
      <p:sp>
        <p:nvSpPr>
          <p:cNvPr id="3" name="Content Placeholder 2"/>
          <p:cNvSpPr>
            <a:spLocks noGrp="1"/>
          </p:cNvSpPr>
          <p:nvPr>
            <p:ph idx="1"/>
          </p:nvPr>
        </p:nvSpPr>
        <p:spPr/>
        <p:txBody>
          <a:bodyPr/>
          <a:lstStyle/>
          <a:p>
            <a:pPr lvl="0"/>
            <a:r>
              <a:rPr lang="en-US" sz="2600" dirty="0"/>
              <a:t>Must complete medical evaluation </a:t>
            </a:r>
            <a:r>
              <a:rPr lang="en-US" sz="2600" dirty="0">
                <a:solidFill>
                  <a:srgbClr val="FF0000"/>
                </a:solidFill>
              </a:rPr>
              <a:t>prior to initial fit-testing and any use</a:t>
            </a:r>
            <a:r>
              <a:rPr lang="en-US" sz="2600" b="1" dirty="0">
                <a:solidFill>
                  <a:srgbClr val="FF0000"/>
                </a:solidFill>
              </a:rPr>
              <a:t> </a:t>
            </a:r>
            <a:r>
              <a:rPr lang="en-US" sz="2600" dirty="0"/>
              <a:t>on the job</a:t>
            </a:r>
          </a:p>
          <a:p>
            <a:pPr lvl="0"/>
            <a:endParaRPr lang="en-US" sz="1000" dirty="0"/>
          </a:p>
          <a:p>
            <a:pPr lvl="0"/>
            <a:r>
              <a:rPr lang="en-US" sz="2600" dirty="0"/>
              <a:t>Must use </a:t>
            </a:r>
            <a:r>
              <a:rPr lang="en-US" sz="2600" dirty="0">
                <a:solidFill>
                  <a:srgbClr val="FF0000"/>
                </a:solidFill>
              </a:rPr>
              <a:t>OSHA questionnaire </a:t>
            </a:r>
            <a:r>
              <a:rPr lang="en-US" sz="2600" dirty="0"/>
              <a:t>or medical examination that obtains the same information</a:t>
            </a:r>
          </a:p>
          <a:p>
            <a:pPr lvl="0"/>
            <a:endParaRPr lang="en-US" sz="1000" dirty="0"/>
          </a:p>
          <a:p>
            <a:r>
              <a:rPr lang="en-US" sz="2600" dirty="0"/>
              <a:t>Questionnaires and medical examinations are confidential</a:t>
            </a:r>
          </a:p>
          <a:p>
            <a:pPr marL="82550" lvl="0" indent="0">
              <a:buNone/>
            </a:pPr>
            <a:endParaRPr lang="en-US" sz="1000" dirty="0"/>
          </a:p>
          <a:p>
            <a:pPr lvl="0"/>
            <a:r>
              <a:rPr lang="en-US" sz="2600" dirty="0"/>
              <a:t>Not permitted to wear a respirator until </a:t>
            </a:r>
            <a:r>
              <a:rPr lang="en-US" sz="2600" dirty="0">
                <a:solidFill>
                  <a:srgbClr val="FF0000"/>
                </a:solidFill>
              </a:rPr>
              <a:t>medical clearance form</a:t>
            </a:r>
            <a:r>
              <a:rPr lang="en-US" sz="2600" dirty="0"/>
              <a:t> signed</a:t>
            </a:r>
          </a:p>
          <a:p>
            <a:endParaRPr lang="en-US" sz="2800" dirty="0"/>
          </a:p>
        </p:txBody>
      </p:sp>
      <p:sp>
        <p:nvSpPr>
          <p:cNvPr id="5" name="Slide Number Placeholder 4"/>
          <p:cNvSpPr>
            <a:spLocks noGrp="1"/>
          </p:cNvSpPr>
          <p:nvPr>
            <p:ph type="sldNum" sz="quarter" idx="12"/>
          </p:nvPr>
        </p:nvSpPr>
        <p:spPr/>
        <p:txBody>
          <a:bodyPr/>
          <a:lstStyle/>
          <a:p>
            <a:pPr>
              <a:defRPr/>
            </a:pPr>
            <a:fld id="{7A1476D7-1120-4325-BDE5-1389B5519904}" type="slidenum">
              <a:rPr lang="en-US" smtClean="0"/>
              <a:pPr>
                <a:defRPr/>
              </a:pPr>
              <a:t>9</a:t>
            </a:fld>
            <a:endParaRPr lang="en-US" dirty="0"/>
          </a:p>
        </p:txBody>
      </p:sp>
      <p:sp>
        <p:nvSpPr>
          <p:cNvPr id="6" name="TextBox 5"/>
          <p:cNvSpPr txBox="1"/>
          <p:nvPr/>
        </p:nvSpPr>
        <p:spPr>
          <a:xfrm>
            <a:off x="593434" y="5943600"/>
            <a:ext cx="31931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486081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50960A-A209-41DC-9D11-78E3A3A8EF4F}&quot;/&gt;&lt;isInvalidForFieldText val=&quot;0&quot;/&gt;&lt;Image&gt;&lt;filename val=&quot;C:\Users\hrusse\AppData\Local\Temp\~Ca8386\data\asimages\{FF50960A-A209-41DC-9D11-78E3A3A8EF4F}_5.png&quot;/&gt;&lt;left val=&quot;191&quot;/&gt;&lt;top val=&quot;47&quot;/&gt;&lt;width val=&quot;334&quot;/&gt;&lt;height val=&quot;432&quot;/&gt;&lt;hasText val=&quot;1&quot;/&gt;&lt;/Image&gt;&lt;/ThreeDShapeInfo&gt;"/>
</p:tagLst>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TotalTime>
  <Words>4397</Words>
  <Application>Microsoft Office PowerPoint</Application>
  <PresentationFormat>On-screen Show (4:3)</PresentationFormat>
  <Paragraphs>514</Paragraphs>
  <Slides>28</Slides>
  <Notes>26</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1" baseType="lpstr">
      <vt:lpstr>Arial</vt:lpstr>
      <vt:lpstr>Arial Black</vt:lpstr>
      <vt:lpstr>Calibri</vt:lpstr>
      <vt:lpstr>CommonBullets</vt:lpstr>
      <vt:lpstr>Gill Sans MT</vt:lpstr>
      <vt:lpstr>Tahoma</vt:lpstr>
      <vt:lpstr>Times New Roman</vt:lpstr>
      <vt:lpstr>Verdana</vt:lpstr>
      <vt:lpstr>Wingdings</vt:lpstr>
      <vt:lpstr>Wingdings 2</vt:lpstr>
      <vt:lpstr>Textured</vt:lpstr>
      <vt:lpstr>Studio</vt:lpstr>
      <vt:lpstr>Acrobat Document</vt:lpstr>
      <vt:lpstr>N95 Respiratory Protection Training</vt:lpstr>
      <vt:lpstr>Training Objectives</vt:lpstr>
      <vt:lpstr>OSHA 29 CFR Part 1910 (Subpart I)  “Personal Protective Equipment”</vt:lpstr>
      <vt:lpstr>OSHA 29 CFR Part 1910.134  “Respiratory Protection Standard”</vt:lpstr>
      <vt:lpstr>OSHA Respiratory Protection Program Employer Requirements</vt:lpstr>
      <vt:lpstr>PowerPoint Presentation</vt:lpstr>
      <vt:lpstr>Required Elements of the Written Program</vt:lpstr>
      <vt:lpstr>Required Elements of the Written Program (cont.)</vt:lpstr>
      <vt:lpstr>Medical Aspects</vt:lpstr>
      <vt:lpstr>Medical Aspects (cont.)</vt:lpstr>
      <vt:lpstr>OSHA Respiratory Protection Program Training Requirements</vt:lpstr>
      <vt:lpstr>PowerPoint Presentation</vt:lpstr>
      <vt:lpstr>OSHA Can Cite Employers for Failure to:</vt:lpstr>
      <vt:lpstr>Facemasks</vt:lpstr>
      <vt:lpstr>Air-Purifying Respirator (APR)</vt:lpstr>
      <vt:lpstr>Types of Air Purifying Respirators</vt:lpstr>
      <vt:lpstr>Examples of Air Purifying Respirators</vt:lpstr>
      <vt:lpstr>Particulate, Filtering Facepiece Respirators (Dust Masks)</vt:lpstr>
      <vt:lpstr>Particulate Filtering Facepiece Classification</vt:lpstr>
      <vt:lpstr>N95 Filtration Mechanisms</vt:lpstr>
      <vt:lpstr>PowerPoint Presentation</vt:lpstr>
      <vt:lpstr>PowerPoint Presentation</vt:lpstr>
      <vt:lpstr>PowerPoint Presentation</vt:lpstr>
      <vt:lpstr>PowerPoint Presentation</vt:lpstr>
      <vt:lpstr>PowerPoint Presentation</vt:lpstr>
      <vt:lpstr>N95 Respirator Rating</vt:lpstr>
      <vt:lpstr>Loose Fitting Powered Air Purifying Respirator (PAPR)</vt:lpstr>
      <vt:lpstr>Differences between Mask and Respirator (OSHA Video)</vt:lpstr>
    </vt:vector>
  </TitlesOfParts>
  <Company>Fairfax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N-95 Respirator Fit-Testing Training</dc:title>
  <dc:creator>Wilder, David M.</dc:creator>
  <cp:lastModifiedBy>VITA Program</cp:lastModifiedBy>
  <cp:revision>136</cp:revision>
  <cp:lastPrinted>2013-10-10T14:47:32Z</cp:lastPrinted>
  <dcterms:created xsi:type="dcterms:W3CDTF">2012-12-07T22:01:31Z</dcterms:created>
  <dcterms:modified xsi:type="dcterms:W3CDTF">2020-06-18T13:53:11Z</dcterms:modified>
</cp:coreProperties>
</file>